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Override1.xml" ContentType="application/vnd.openxmlformats-officedocument.themeOverrid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6" r:id="rId2"/>
  </p:sldMasterIdLst>
  <p:notesMasterIdLst>
    <p:notesMasterId r:id="rId111"/>
  </p:notesMasterIdLst>
  <p:sldIdLst>
    <p:sldId id="756" r:id="rId3"/>
    <p:sldId id="757" r:id="rId4"/>
    <p:sldId id="758" r:id="rId5"/>
    <p:sldId id="836" r:id="rId6"/>
    <p:sldId id="759" r:id="rId7"/>
    <p:sldId id="760" r:id="rId8"/>
    <p:sldId id="761" r:id="rId9"/>
    <p:sldId id="837" r:id="rId10"/>
    <p:sldId id="762" r:id="rId11"/>
    <p:sldId id="838" r:id="rId12"/>
    <p:sldId id="839" r:id="rId13"/>
    <p:sldId id="840" r:id="rId14"/>
    <p:sldId id="841" r:id="rId15"/>
    <p:sldId id="842" r:id="rId16"/>
    <p:sldId id="843" r:id="rId17"/>
    <p:sldId id="844" r:id="rId18"/>
    <p:sldId id="845" r:id="rId19"/>
    <p:sldId id="846" r:id="rId20"/>
    <p:sldId id="847" r:id="rId21"/>
    <p:sldId id="848" r:id="rId22"/>
    <p:sldId id="849" r:id="rId23"/>
    <p:sldId id="850" r:id="rId24"/>
    <p:sldId id="851" r:id="rId25"/>
    <p:sldId id="853" r:id="rId26"/>
    <p:sldId id="854" r:id="rId27"/>
    <p:sldId id="855" r:id="rId28"/>
    <p:sldId id="856" r:id="rId29"/>
    <p:sldId id="857" r:id="rId30"/>
    <p:sldId id="858" r:id="rId31"/>
    <p:sldId id="859" r:id="rId32"/>
    <p:sldId id="860" r:id="rId33"/>
    <p:sldId id="861" r:id="rId34"/>
    <p:sldId id="862" r:id="rId35"/>
    <p:sldId id="863" r:id="rId36"/>
    <p:sldId id="864" r:id="rId37"/>
    <p:sldId id="865" r:id="rId38"/>
    <p:sldId id="866" r:id="rId39"/>
    <p:sldId id="867" r:id="rId40"/>
    <p:sldId id="868" r:id="rId41"/>
    <p:sldId id="869" r:id="rId42"/>
    <p:sldId id="870" r:id="rId43"/>
    <p:sldId id="871" r:id="rId44"/>
    <p:sldId id="872" r:id="rId45"/>
    <p:sldId id="873" r:id="rId46"/>
    <p:sldId id="874" r:id="rId47"/>
    <p:sldId id="875" r:id="rId48"/>
    <p:sldId id="876" r:id="rId49"/>
    <p:sldId id="878" r:id="rId50"/>
    <p:sldId id="879" r:id="rId51"/>
    <p:sldId id="880" r:id="rId52"/>
    <p:sldId id="881" r:id="rId53"/>
    <p:sldId id="882" r:id="rId54"/>
    <p:sldId id="883" r:id="rId55"/>
    <p:sldId id="884" r:id="rId56"/>
    <p:sldId id="885" r:id="rId57"/>
    <p:sldId id="886" r:id="rId58"/>
    <p:sldId id="887" r:id="rId59"/>
    <p:sldId id="888" r:id="rId60"/>
    <p:sldId id="889" r:id="rId61"/>
    <p:sldId id="890" r:id="rId62"/>
    <p:sldId id="891" r:id="rId63"/>
    <p:sldId id="892" r:id="rId64"/>
    <p:sldId id="893" r:id="rId65"/>
    <p:sldId id="894" r:id="rId66"/>
    <p:sldId id="895" r:id="rId67"/>
    <p:sldId id="896" r:id="rId68"/>
    <p:sldId id="897" r:id="rId69"/>
    <p:sldId id="898" r:id="rId70"/>
    <p:sldId id="899" r:id="rId71"/>
    <p:sldId id="900" r:id="rId72"/>
    <p:sldId id="901" r:id="rId73"/>
    <p:sldId id="902" r:id="rId74"/>
    <p:sldId id="903" r:id="rId75"/>
    <p:sldId id="904" r:id="rId76"/>
    <p:sldId id="905" r:id="rId77"/>
    <p:sldId id="906" r:id="rId78"/>
    <p:sldId id="907" r:id="rId79"/>
    <p:sldId id="908" r:id="rId80"/>
    <p:sldId id="909" r:id="rId81"/>
    <p:sldId id="910" r:id="rId82"/>
    <p:sldId id="911" r:id="rId83"/>
    <p:sldId id="912" r:id="rId84"/>
    <p:sldId id="913" r:id="rId85"/>
    <p:sldId id="914" r:id="rId86"/>
    <p:sldId id="915" r:id="rId87"/>
    <p:sldId id="916" r:id="rId88"/>
    <p:sldId id="917" r:id="rId89"/>
    <p:sldId id="918" r:id="rId90"/>
    <p:sldId id="919" r:id="rId91"/>
    <p:sldId id="920" r:id="rId92"/>
    <p:sldId id="921" r:id="rId93"/>
    <p:sldId id="922" r:id="rId94"/>
    <p:sldId id="923" r:id="rId95"/>
    <p:sldId id="924" r:id="rId96"/>
    <p:sldId id="925" r:id="rId97"/>
    <p:sldId id="926" r:id="rId98"/>
    <p:sldId id="927" r:id="rId99"/>
    <p:sldId id="928" r:id="rId100"/>
    <p:sldId id="929" r:id="rId101"/>
    <p:sldId id="930" r:id="rId102"/>
    <p:sldId id="931" r:id="rId103"/>
    <p:sldId id="932" r:id="rId104"/>
    <p:sldId id="933" r:id="rId105"/>
    <p:sldId id="934" r:id="rId106"/>
    <p:sldId id="935" r:id="rId107"/>
    <p:sldId id="936" r:id="rId108"/>
    <p:sldId id="937" r:id="rId109"/>
    <p:sldId id="938" r:id="rId110"/>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521415D9-36F7-43E2-AB2F-B90AF26B5E84}">
      <p14:sectionLst xmlns:p14="http://schemas.microsoft.com/office/powerpoint/2010/main">
        <p14:section name="Раздел по умолчанию" id="{311C4DE8-245E-4DFD-9453-E5AF8E83B848}">
          <p14:sldIdLst>
            <p14:sldId id="756"/>
            <p14:sldId id="757"/>
            <p14:sldId id="758"/>
            <p14:sldId id="836"/>
            <p14:sldId id="759"/>
            <p14:sldId id="760"/>
            <p14:sldId id="761"/>
            <p14:sldId id="837"/>
            <p14:sldId id="762"/>
            <p14:sldId id="838"/>
            <p14:sldId id="839"/>
            <p14:sldId id="840"/>
            <p14:sldId id="841"/>
            <p14:sldId id="842"/>
            <p14:sldId id="843"/>
            <p14:sldId id="844"/>
            <p14:sldId id="845"/>
            <p14:sldId id="846"/>
            <p14:sldId id="847"/>
            <p14:sldId id="848"/>
            <p14:sldId id="849"/>
            <p14:sldId id="850"/>
            <p14:sldId id="851"/>
            <p14:sldId id="853"/>
            <p14:sldId id="854"/>
            <p14:sldId id="855"/>
            <p14:sldId id="856"/>
            <p14:sldId id="857"/>
            <p14:sldId id="858"/>
            <p14:sldId id="859"/>
            <p14:sldId id="860"/>
            <p14:sldId id="861"/>
            <p14:sldId id="862"/>
            <p14:sldId id="863"/>
            <p14:sldId id="864"/>
            <p14:sldId id="865"/>
            <p14:sldId id="866"/>
            <p14:sldId id="867"/>
            <p14:sldId id="868"/>
            <p14:sldId id="869"/>
            <p14:sldId id="870"/>
            <p14:sldId id="871"/>
            <p14:sldId id="872"/>
            <p14:sldId id="873"/>
            <p14:sldId id="874"/>
            <p14:sldId id="875"/>
            <p14:sldId id="876"/>
            <p14:sldId id="878"/>
            <p14:sldId id="879"/>
            <p14:sldId id="880"/>
            <p14:sldId id="881"/>
            <p14:sldId id="882"/>
            <p14:sldId id="883"/>
            <p14:sldId id="884"/>
            <p14:sldId id="885"/>
            <p14:sldId id="886"/>
            <p14:sldId id="887"/>
            <p14:sldId id="888"/>
            <p14:sldId id="889"/>
            <p14:sldId id="890"/>
            <p14:sldId id="891"/>
            <p14:sldId id="892"/>
            <p14:sldId id="893"/>
            <p14:sldId id="894"/>
            <p14:sldId id="895"/>
            <p14:sldId id="896"/>
            <p14:sldId id="897"/>
            <p14:sldId id="898"/>
            <p14:sldId id="899"/>
            <p14:sldId id="900"/>
            <p14:sldId id="901"/>
            <p14:sldId id="902"/>
            <p14:sldId id="903"/>
            <p14:sldId id="904"/>
            <p14:sldId id="905"/>
            <p14:sldId id="906"/>
            <p14:sldId id="907"/>
            <p14:sldId id="908"/>
            <p14:sldId id="909"/>
            <p14:sldId id="910"/>
            <p14:sldId id="911"/>
            <p14:sldId id="912"/>
            <p14:sldId id="913"/>
            <p14:sldId id="914"/>
            <p14:sldId id="915"/>
            <p14:sldId id="916"/>
            <p14:sldId id="917"/>
            <p14:sldId id="918"/>
            <p14:sldId id="919"/>
            <p14:sldId id="920"/>
            <p14:sldId id="921"/>
            <p14:sldId id="922"/>
            <p14:sldId id="923"/>
            <p14:sldId id="924"/>
            <p14:sldId id="925"/>
            <p14:sldId id="926"/>
            <p14:sldId id="927"/>
            <p14:sldId id="928"/>
            <p14:sldId id="929"/>
            <p14:sldId id="930"/>
            <p14:sldId id="931"/>
            <p14:sldId id="932"/>
            <p14:sldId id="933"/>
            <p14:sldId id="934"/>
            <p14:sldId id="935"/>
            <p14:sldId id="936"/>
            <p14:sldId id="937"/>
            <p14:sldId id="938"/>
          </p14:sldIdLst>
        </p14:section>
      </p14:sectionLst>
    </p:ext>
    <p:ext uri="{EFAFB233-063F-42B5-8137-9DF3F51BA10A}">
      <p15:sldGuideLst xmlns="" xmlns:p15="http://schemas.microsoft.com/office/powerpoint/2012/main">
        <p15:guide id="1" orient="horz" pos="981" userDrawn="1">
          <p15:clr>
            <a:srgbClr val="A4A3A4"/>
          </p15:clr>
        </p15:guide>
        <p15:guide id="2" pos="2835" userDrawn="1">
          <p15:clr>
            <a:srgbClr val="A4A3A4"/>
          </p15:clr>
        </p15:guide>
        <p15:guide id="3" orient="horz" pos="3884" userDrawn="1">
          <p15:clr>
            <a:srgbClr val="A4A3A4"/>
          </p15:clr>
        </p15:guide>
        <p15:guide id="4" orient="horz" pos="73" userDrawn="1">
          <p15:clr>
            <a:srgbClr val="A4A3A4"/>
          </p15:clr>
        </p15:guide>
        <p15:guide id="5" orient="horz" pos="618" userDrawn="1">
          <p15:clr>
            <a:srgbClr val="A4A3A4"/>
          </p15:clr>
        </p15:guide>
        <p15:guide id="6" pos="249" userDrawn="1">
          <p15:clr>
            <a:srgbClr val="A4A3A4"/>
          </p15:clr>
        </p15:guide>
        <p15:guide id="7" pos="975" userDrawn="1">
          <p15:clr>
            <a:srgbClr val="A4A3A4"/>
          </p15:clr>
        </p15:guide>
        <p15:guide id="8" orient="horz" pos="2976" userDrawn="1">
          <p15:clr>
            <a:srgbClr val="A4A3A4"/>
          </p15:clr>
        </p15:guide>
        <p15:guide id="9" orient="horz" pos="1117">
          <p15:clr>
            <a:srgbClr val="A4A3A4"/>
          </p15:clr>
        </p15:guide>
        <p15:guide id="10" pos="29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AA28"/>
    <a:srgbClr val="1A4581"/>
    <a:srgbClr val="EAEAEA"/>
    <a:srgbClr val="00A0D7"/>
    <a:srgbClr val="2461B2"/>
    <a:srgbClr val="2159A3"/>
    <a:srgbClr val="005790"/>
    <a:srgbClr val="DDBB5D"/>
    <a:srgbClr val="F0913C"/>
    <a:srgbClr val="007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18" autoAdjust="0"/>
    <p:restoredTop sz="99285" autoAdjust="0"/>
  </p:normalViewPr>
  <p:slideViewPr>
    <p:cSldViewPr>
      <p:cViewPr>
        <p:scale>
          <a:sx n="106" d="100"/>
          <a:sy n="106" d="100"/>
        </p:scale>
        <p:origin x="-1740" y="-624"/>
      </p:cViewPr>
      <p:guideLst>
        <p:guide orient="horz" pos="981"/>
        <p:guide orient="horz" pos="3884"/>
        <p:guide orient="horz" pos="73"/>
        <p:guide orient="horz" pos="618"/>
        <p:guide orient="horz" pos="2976"/>
        <p:guide orient="horz" pos="1117"/>
        <p:guide pos="2835"/>
        <p:guide pos="249"/>
        <p:guide pos="975"/>
        <p:guide pos="476"/>
        <p:guide pos="2159"/>
        <p:guide pos="2018"/>
      </p:guideLst>
    </p:cSldViewPr>
  </p:slideViewPr>
  <p:outlineViewPr>
    <p:cViewPr>
      <p:scale>
        <a:sx n="33" d="100"/>
        <a:sy n="33" d="100"/>
      </p:scale>
      <p:origin x="0" y="0"/>
    </p:cViewPr>
    <p:sldLst>
      <p:sld r:id="rId1" collapse="1"/>
      <p:sld r:id="rId2" collapse="1"/>
      <p:sld r:id="rId3" collapse="1"/>
    </p:sldLst>
  </p:outlineViewPr>
  <p:notesTextViewPr>
    <p:cViewPr>
      <p:scale>
        <a:sx n="100" d="100"/>
        <a:sy n="100" d="100"/>
      </p:scale>
      <p:origin x="0" y="0"/>
    </p:cViewPr>
  </p:notesTextViewPr>
  <p:sorterViewPr>
    <p:cViewPr varScale="1">
      <p:scale>
        <a:sx n="1" d="1"/>
        <a:sy n="1" d="1"/>
      </p:scale>
      <p:origin x="0" y="0"/>
    </p:cViewPr>
  </p:sorterViewPr>
  <p:notesViewPr>
    <p:cSldViewPr showGuides="1">
      <p:cViewPr varScale="1">
        <p:scale>
          <a:sx n="99" d="100"/>
          <a:sy n="99" d="100"/>
        </p:scale>
        <p:origin x="-3624"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presProps" Target="presProps.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slide" Target="slides/slide100.xml"/><Relationship Id="rId110" Type="http://schemas.openxmlformats.org/officeDocument/2006/relationships/slide" Target="slides/slide108.xml"/><Relationship Id="rId115"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13"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theme" Target="theme/theme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s>
</file>

<file path=ppt/_rels/viewProps.xml.rels><?xml version="1.0" encoding="UTF-8" standalone="yes"?>
<Relationships xmlns="http://schemas.openxmlformats.org/package/2006/relationships"><Relationship Id="rId3" Type="http://schemas.openxmlformats.org/officeDocument/2006/relationships/slide" Target="slides/slide57.xml"/><Relationship Id="rId2" Type="http://schemas.openxmlformats.org/officeDocument/2006/relationships/slide" Target="slides/slide17.xml"/><Relationship Id="rId1" Type="http://schemas.openxmlformats.org/officeDocument/2006/relationships/slide" Target="slides/slide16.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22.wmf"/><Relationship Id="rId2" Type="http://schemas.openxmlformats.org/officeDocument/2006/relationships/image" Target="../media/image121.wmf"/><Relationship Id="rId1" Type="http://schemas.openxmlformats.org/officeDocument/2006/relationships/image" Target="../media/image12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mn-ea"/>
                <a:cs typeface="+mn-cs"/>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pitchFamily="34" charset="0"/>
                <a:cs typeface="Arial" pitchFamily="34" charset="0"/>
              </a:defRPr>
            </a:lvl1pPr>
          </a:lstStyle>
          <a:p>
            <a:pPr>
              <a:defRPr/>
            </a:pPr>
            <a:fld id="{AC6FFA8E-529F-4588-9473-BDBFC0003282}" type="datetimeFigureOut">
              <a:rPr lang="ru-RU"/>
              <a:pPr>
                <a:defRPr/>
              </a:pPr>
              <a:t>31.08.2018</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ea typeface="+mn-ea"/>
                <a:cs typeface="+mn-cs"/>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pitchFamily="34" charset="0"/>
                <a:cs typeface="Arial" pitchFamily="34" charset="0"/>
              </a:defRPr>
            </a:lvl1pPr>
          </a:lstStyle>
          <a:p>
            <a:pPr>
              <a:defRPr/>
            </a:pPr>
            <a:fld id="{9982A703-5B83-48B2-BD8D-1DE9803DB2F1}" type="slidenum">
              <a:rPr lang="ru-RU"/>
              <a:pPr>
                <a:defRPr/>
              </a:pPr>
              <a:t>‹#›</a:t>
            </a:fld>
            <a:endParaRPr lang="ru-RU"/>
          </a:p>
        </p:txBody>
      </p:sp>
    </p:spTree>
    <p:extLst>
      <p:ext uri="{BB962C8B-B14F-4D97-AF65-F5344CB8AC3E}">
        <p14:creationId xmlns:p14="http://schemas.microsoft.com/office/powerpoint/2010/main" val="25425563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Arial" charset="0"/>
        <a:cs typeface="Arial" charset="0"/>
      </a:defRPr>
    </a:lvl1pPr>
    <a:lvl2pPr marL="457200" algn="l" rtl="0" eaLnBrk="0" fontAlgn="base" hangingPunct="0">
      <a:spcBef>
        <a:spcPct val="30000"/>
      </a:spcBef>
      <a:spcAft>
        <a:spcPct val="0"/>
      </a:spcAft>
      <a:defRPr kumimoji="1" sz="1200" kern="1200">
        <a:solidFill>
          <a:schemeClr val="tx1"/>
        </a:solidFill>
        <a:latin typeface="+mn-lt"/>
        <a:ea typeface="Arial" charset="0"/>
        <a:cs typeface="Arial" pitchFamily="34" charset="0"/>
      </a:defRPr>
    </a:lvl2pPr>
    <a:lvl3pPr marL="914400" algn="l" rtl="0" eaLnBrk="0" fontAlgn="base" hangingPunct="0">
      <a:spcBef>
        <a:spcPct val="30000"/>
      </a:spcBef>
      <a:spcAft>
        <a:spcPct val="0"/>
      </a:spcAft>
      <a:defRPr kumimoji="1" sz="1200" kern="1200">
        <a:solidFill>
          <a:schemeClr val="tx1"/>
        </a:solidFill>
        <a:latin typeface="+mn-lt"/>
        <a:ea typeface="Arial" charset="0"/>
        <a:cs typeface="Arial" pitchFamily="34" charset="0"/>
      </a:defRPr>
    </a:lvl3pPr>
    <a:lvl4pPr marL="1371600" algn="l" rtl="0" eaLnBrk="0" fontAlgn="base" hangingPunct="0">
      <a:spcBef>
        <a:spcPct val="30000"/>
      </a:spcBef>
      <a:spcAft>
        <a:spcPct val="0"/>
      </a:spcAft>
      <a:defRPr kumimoji="1" sz="1200" kern="1200">
        <a:solidFill>
          <a:schemeClr val="tx1"/>
        </a:solidFill>
        <a:latin typeface="+mn-lt"/>
        <a:ea typeface="Arial" charset="0"/>
        <a:cs typeface="Arial" pitchFamily="34" charset="0"/>
      </a:defRPr>
    </a:lvl4pPr>
    <a:lvl5pPr marL="1828800" algn="l" rtl="0" eaLnBrk="0" fontAlgn="base" hangingPunct="0">
      <a:spcBef>
        <a:spcPct val="30000"/>
      </a:spcBef>
      <a:spcAft>
        <a:spcPct val="0"/>
      </a:spcAft>
      <a:defRPr kumimoji="1" sz="1200" kern="1200">
        <a:solidFill>
          <a:schemeClr val="tx1"/>
        </a:solidFill>
        <a:latin typeface="+mn-lt"/>
        <a:ea typeface="Arial" charset="0"/>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082"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1pPr>
            <a:lvl2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2pPr>
            <a:lvl3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3pPr>
            <a:lvl4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4pPr>
            <a:lvl5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9pPr>
          </a:lstStyle>
          <a:p>
            <a:fld id="{BCE474F7-3C53-468A-9F4C-8EA696119DC3}" type="slidenum">
              <a:rPr lang="ru-RU" altLang="ru-RU" smtClean="0">
                <a:solidFill>
                  <a:srgbClr val="000000"/>
                </a:solidFill>
                <a:latin typeface="Calibri" pitchFamily="34" charset="0"/>
                <a:ea typeface="DejaVu Sans" pitchFamily="34" charset="0"/>
                <a:cs typeface="DejaVu Sans" pitchFamily="34" charset="0"/>
              </a:rPr>
              <a:pPr/>
              <a:t>10</a:t>
            </a:fld>
            <a:endParaRPr lang="ru-RU" altLang="ru-RU" smtClean="0">
              <a:solidFill>
                <a:srgbClr val="000000"/>
              </a:solidFill>
              <a:latin typeface="Calibri" pitchFamily="34" charset="0"/>
              <a:ea typeface="DejaVu Sans" pitchFamily="34" charset="0"/>
              <a:cs typeface="DejaVu Sans" pitchFamily="34" charset="0"/>
            </a:endParaRPr>
          </a:p>
        </p:txBody>
      </p:sp>
      <p:sp>
        <p:nvSpPr>
          <p:cNvPr id="174083" name="Rectangle 1"/>
          <p:cNvSpPr>
            <a:spLocks noGrp="1" noRot="1" noChangeAspect="1" noChangeArrowheads="1" noTextEdit="1"/>
          </p:cNvSpPr>
          <p:nvPr>
            <p:ph type="sldImg"/>
          </p:nvPr>
        </p:nvSpPr>
        <p:spPr>
          <a:xfrm>
            <a:off x="1143000" y="685800"/>
            <a:ext cx="4573588" cy="3429000"/>
          </a:xfrm>
          <a:solidFill>
            <a:srgbClr val="FFFFFF"/>
          </a:solidFill>
          <a:ln/>
        </p:spPr>
      </p:sp>
      <p:sp>
        <p:nvSpPr>
          <p:cNvPr id="174084" name="Text Box 2"/>
          <p:cNvSpPr txBox="1">
            <a:spLocks noChangeArrowheads="1"/>
          </p:cNvSpPr>
          <p:nvPr/>
        </p:nvSpPr>
        <p:spPr bwMode="auto">
          <a:xfrm>
            <a:off x="685640" y="4343913"/>
            <a:ext cx="5488322" cy="4114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itchFamily="18" charset="0"/>
              <a:buNone/>
            </a:pPr>
            <a:endParaRPr lang="ru-RU" altLang="ru-RU"/>
          </a:p>
        </p:txBody>
      </p:sp>
      <p:sp>
        <p:nvSpPr>
          <p:cNvPr id="174085" name="Заметки 1"/>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ru-RU" altLang="ru-RU"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3298"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1pPr>
            <a:lvl2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2pPr>
            <a:lvl3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3pPr>
            <a:lvl4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4pPr>
            <a:lvl5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9pPr>
          </a:lstStyle>
          <a:p>
            <a:fld id="{067028DD-7A65-429F-AA01-2B049C904231}" type="slidenum">
              <a:rPr lang="ru-RU" altLang="ru-RU" smtClean="0">
                <a:solidFill>
                  <a:srgbClr val="000000"/>
                </a:solidFill>
                <a:latin typeface="Calibri" pitchFamily="34" charset="0"/>
                <a:ea typeface="DejaVu Sans" pitchFamily="34" charset="0"/>
                <a:cs typeface="DejaVu Sans" pitchFamily="34" charset="0"/>
              </a:rPr>
              <a:pPr/>
              <a:t>19</a:t>
            </a:fld>
            <a:endParaRPr lang="ru-RU" altLang="ru-RU" smtClean="0">
              <a:solidFill>
                <a:srgbClr val="000000"/>
              </a:solidFill>
              <a:latin typeface="Calibri" pitchFamily="34" charset="0"/>
              <a:ea typeface="DejaVu Sans" pitchFamily="34" charset="0"/>
              <a:cs typeface="DejaVu Sans" pitchFamily="34" charset="0"/>
            </a:endParaRPr>
          </a:p>
        </p:txBody>
      </p:sp>
      <p:sp>
        <p:nvSpPr>
          <p:cNvPr id="183299" name="Rectangle 1"/>
          <p:cNvSpPr>
            <a:spLocks noGrp="1" noRot="1" noChangeAspect="1" noChangeArrowheads="1" noTextEdit="1"/>
          </p:cNvSpPr>
          <p:nvPr>
            <p:ph type="sldImg"/>
          </p:nvPr>
        </p:nvSpPr>
        <p:spPr>
          <a:xfrm>
            <a:off x="1143000" y="685800"/>
            <a:ext cx="4573588" cy="3429000"/>
          </a:xfrm>
          <a:solidFill>
            <a:srgbClr val="FFFFFF"/>
          </a:solidFill>
          <a:ln/>
        </p:spPr>
      </p:sp>
      <p:sp>
        <p:nvSpPr>
          <p:cNvPr id="183300" name="Text Box 2"/>
          <p:cNvSpPr txBox="1">
            <a:spLocks noChangeArrowheads="1"/>
          </p:cNvSpPr>
          <p:nvPr/>
        </p:nvSpPr>
        <p:spPr bwMode="auto">
          <a:xfrm>
            <a:off x="685640" y="4343913"/>
            <a:ext cx="5488322" cy="4114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itchFamily="18" charset="0"/>
              <a:buNone/>
            </a:pPr>
            <a:endParaRPr lang="ru-RU" altLang="ru-RU"/>
          </a:p>
        </p:txBody>
      </p:sp>
      <p:sp>
        <p:nvSpPr>
          <p:cNvPr id="183301" name="Заметки 1"/>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r>
              <a:rPr lang="en-US" altLang="ru-RU" i="1" smtClean="0"/>
              <a:t> </a:t>
            </a:r>
            <a:endParaRPr lang="ru-RU" altLang="ru-RU" i="1" smtClean="0"/>
          </a:p>
          <a:p>
            <a:endParaRPr lang="ru-RU" altLang="ru-RU"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22"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1pPr>
            <a:lvl2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2pPr>
            <a:lvl3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3pPr>
            <a:lvl4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4pPr>
            <a:lvl5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9pPr>
          </a:lstStyle>
          <a:p>
            <a:fld id="{AD561854-D4EB-4D8C-9A3F-1E506C953176}" type="slidenum">
              <a:rPr lang="ru-RU" altLang="ru-RU" smtClean="0">
                <a:solidFill>
                  <a:srgbClr val="000000"/>
                </a:solidFill>
                <a:latin typeface="Calibri" pitchFamily="34" charset="0"/>
                <a:ea typeface="DejaVu Sans" pitchFamily="34" charset="0"/>
                <a:cs typeface="DejaVu Sans" pitchFamily="34" charset="0"/>
              </a:rPr>
              <a:pPr/>
              <a:t>20</a:t>
            </a:fld>
            <a:endParaRPr lang="ru-RU" altLang="ru-RU" smtClean="0">
              <a:solidFill>
                <a:srgbClr val="000000"/>
              </a:solidFill>
              <a:latin typeface="Calibri" pitchFamily="34" charset="0"/>
              <a:ea typeface="DejaVu Sans" pitchFamily="34" charset="0"/>
              <a:cs typeface="DejaVu Sans" pitchFamily="34" charset="0"/>
            </a:endParaRPr>
          </a:p>
        </p:txBody>
      </p:sp>
      <p:sp>
        <p:nvSpPr>
          <p:cNvPr id="184323" name="Rectangle 1"/>
          <p:cNvSpPr>
            <a:spLocks noGrp="1" noRot="1" noChangeAspect="1" noChangeArrowheads="1" noTextEdit="1"/>
          </p:cNvSpPr>
          <p:nvPr>
            <p:ph type="sldImg"/>
          </p:nvPr>
        </p:nvSpPr>
        <p:spPr>
          <a:xfrm>
            <a:off x="1143000" y="685800"/>
            <a:ext cx="4573588" cy="3429000"/>
          </a:xfrm>
          <a:solidFill>
            <a:srgbClr val="FFFFFF"/>
          </a:solidFill>
          <a:ln/>
        </p:spPr>
      </p:sp>
      <p:sp>
        <p:nvSpPr>
          <p:cNvPr id="184324" name="Text Box 2"/>
          <p:cNvSpPr txBox="1">
            <a:spLocks noChangeArrowheads="1"/>
          </p:cNvSpPr>
          <p:nvPr/>
        </p:nvSpPr>
        <p:spPr bwMode="auto">
          <a:xfrm>
            <a:off x="685640" y="4343913"/>
            <a:ext cx="5488322" cy="4114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itchFamily="18" charset="0"/>
              <a:buNone/>
            </a:pPr>
            <a:endParaRPr lang="ru-RU" altLang="ru-RU"/>
          </a:p>
        </p:txBody>
      </p:sp>
      <p:sp>
        <p:nvSpPr>
          <p:cNvPr id="184325" name="Заметки 1"/>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ru-RU" altLang="ru-RU"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5346"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1pPr>
            <a:lvl2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2pPr>
            <a:lvl3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3pPr>
            <a:lvl4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4pPr>
            <a:lvl5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9pPr>
          </a:lstStyle>
          <a:p>
            <a:fld id="{2C91E7B5-56DB-48C3-9CA1-76F0EDC37112}" type="slidenum">
              <a:rPr lang="ru-RU" altLang="ru-RU" smtClean="0">
                <a:solidFill>
                  <a:srgbClr val="000000"/>
                </a:solidFill>
                <a:latin typeface="Calibri" pitchFamily="34" charset="0"/>
                <a:ea typeface="DejaVu Sans" pitchFamily="34" charset="0"/>
                <a:cs typeface="DejaVu Sans" pitchFamily="34" charset="0"/>
              </a:rPr>
              <a:pPr/>
              <a:t>21</a:t>
            </a:fld>
            <a:endParaRPr lang="ru-RU" altLang="ru-RU" smtClean="0">
              <a:solidFill>
                <a:srgbClr val="000000"/>
              </a:solidFill>
              <a:latin typeface="Calibri" pitchFamily="34" charset="0"/>
              <a:ea typeface="DejaVu Sans" pitchFamily="34" charset="0"/>
              <a:cs typeface="DejaVu Sans" pitchFamily="34" charset="0"/>
            </a:endParaRPr>
          </a:p>
        </p:txBody>
      </p:sp>
      <p:sp>
        <p:nvSpPr>
          <p:cNvPr id="185347" name="Rectangle 1"/>
          <p:cNvSpPr>
            <a:spLocks noGrp="1" noRot="1" noChangeAspect="1" noChangeArrowheads="1" noTextEdit="1"/>
          </p:cNvSpPr>
          <p:nvPr>
            <p:ph type="sldImg"/>
          </p:nvPr>
        </p:nvSpPr>
        <p:spPr>
          <a:xfrm>
            <a:off x="1143000" y="685800"/>
            <a:ext cx="4573588" cy="3429000"/>
          </a:xfrm>
          <a:solidFill>
            <a:srgbClr val="FFFFFF"/>
          </a:solidFill>
          <a:ln/>
        </p:spPr>
      </p:sp>
      <p:sp>
        <p:nvSpPr>
          <p:cNvPr id="185348" name="Text Box 2"/>
          <p:cNvSpPr txBox="1">
            <a:spLocks noChangeArrowheads="1"/>
          </p:cNvSpPr>
          <p:nvPr/>
        </p:nvSpPr>
        <p:spPr bwMode="auto">
          <a:xfrm>
            <a:off x="685640" y="4343913"/>
            <a:ext cx="5488322" cy="4114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itchFamily="18" charset="0"/>
              <a:buNone/>
            </a:pPr>
            <a:endParaRPr lang="ru-RU" altLang="ru-RU"/>
          </a:p>
        </p:txBody>
      </p:sp>
      <p:sp>
        <p:nvSpPr>
          <p:cNvPr id="185349" name="Заметки 1"/>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ru-RU" altLang="ru-RU"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6370"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1pPr>
            <a:lvl2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2pPr>
            <a:lvl3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3pPr>
            <a:lvl4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4pPr>
            <a:lvl5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9pPr>
          </a:lstStyle>
          <a:p>
            <a:fld id="{ADD319EF-F2DC-48F6-9934-96A2E355229E}" type="slidenum">
              <a:rPr lang="ru-RU" altLang="ru-RU" smtClean="0">
                <a:solidFill>
                  <a:srgbClr val="000000"/>
                </a:solidFill>
                <a:latin typeface="Calibri" pitchFamily="34" charset="0"/>
                <a:ea typeface="DejaVu Sans" pitchFamily="34" charset="0"/>
                <a:cs typeface="DejaVu Sans" pitchFamily="34" charset="0"/>
              </a:rPr>
              <a:pPr/>
              <a:t>22</a:t>
            </a:fld>
            <a:endParaRPr lang="ru-RU" altLang="ru-RU" smtClean="0">
              <a:solidFill>
                <a:srgbClr val="000000"/>
              </a:solidFill>
              <a:latin typeface="Calibri" pitchFamily="34" charset="0"/>
              <a:ea typeface="DejaVu Sans" pitchFamily="34" charset="0"/>
              <a:cs typeface="DejaVu Sans" pitchFamily="34" charset="0"/>
            </a:endParaRPr>
          </a:p>
        </p:txBody>
      </p:sp>
      <p:sp>
        <p:nvSpPr>
          <p:cNvPr id="186371" name="Rectangle 1"/>
          <p:cNvSpPr>
            <a:spLocks noGrp="1" noRot="1" noChangeAspect="1" noChangeArrowheads="1" noTextEdit="1"/>
          </p:cNvSpPr>
          <p:nvPr>
            <p:ph type="sldImg"/>
          </p:nvPr>
        </p:nvSpPr>
        <p:spPr>
          <a:xfrm>
            <a:off x="1133475" y="674688"/>
            <a:ext cx="4595813" cy="3446462"/>
          </a:xfrm>
          <a:solidFill>
            <a:srgbClr val="FFFFFF"/>
          </a:solidFill>
          <a:ln/>
        </p:spPr>
      </p:sp>
      <p:sp>
        <p:nvSpPr>
          <p:cNvPr id="186372" name="Text Box 2"/>
          <p:cNvSpPr txBox="1">
            <a:spLocks noChangeArrowheads="1"/>
          </p:cNvSpPr>
          <p:nvPr/>
        </p:nvSpPr>
        <p:spPr bwMode="auto">
          <a:xfrm>
            <a:off x="800982" y="4213784"/>
            <a:ext cx="5315310" cy="4510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itchFamily="18" charset="0"/>
              <a:buNone/>
            </a:pPr>
            <a:endParaRPr lang="ru-RU" alt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Образ слайда 1"/>
          <p:cNvSpPr>
            <a:spLocks noGrp="1" noRot="1" noChangeAspect="1" noChangeArrowheads="1" noTextEdit="1"/>
          </p:cNvSpPr>
          <p:nvPr>
            <p:ph type="sldImg"/>
          </p:nvPr>
        </p:nvSpPr>
        <p:spPr>
          <a:ln/>
        </p:spPr>
      </p:sp>
      <p:sp>
        <p:nvSpPr>
          <p:cNvPr id="187395" name="Заметки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ru-RU" altLang="ru-RU" smtClean="0">
              <a:ea typeface="Calibri" pitchFamily="34" charset="0"/>
              <a:cs typeface="Times New Roman" pitchFamily="18" charset="0"/>
            </a:endParaRPr>
          </a:p>
        </p:txBody>
      </p:sp>
      <p:sp>
        <p:nvSpPr>
          <p:cNvPr id="187396" name="Номер слайда 3"/>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1pPr>
            <a:lvl2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2pPr>
            <a:lvl3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3pPr>
            <a:lvl4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4pPr>
            <a:lvl5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9pPr>
          </a:lstStyle>
          <a:p>
            <a:fld id="{A481B2D3-ADEA-4256-818D-B4EB264FDB82}" type="slidenum">
              <a:rPr lang="ru-RU" altLang="ru-RU" smtClean="0">
                <a:solidFill>
                  <a:srgbClr val="000000"/>
                </a:solidFill>
                <a:latin typeface="Calibri" pitchFamily="34" charset="0"/>
                <a:ea typeface="DejaVu Sans" pitchFamily="34" charset="0"/>
                <a:cs typeface="DejaVu Sans" pitchFamily="34" charset="0"/>
              </a:rPr>
              <a:pPr/>
              <a:t>23</a:t>
            </a:fld>
            <a:endParaRPr lang="ru-RU" altLang="ru-RU" smtClean="0">
              <a:solidFill>
                <a:srgbClr val="000000"/>
              </a:solidFill>
              <a:latin typeface="Calibri" pitchFamily="34" charset="0"/>
              <a:ea typeface="DejaVu Sans" pitchFamily="34" charset="0"/>
              <a:cs typeface="DejaVu Sans"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Образ слайда 1"/>
          <p:cNvSpPr>
            <a:spLocks noGrp="1" noRot="1" noChangeAspect="1" noChangeArrowheads="1" noTextEdit="1"/>
          </p:cNvSpPr>
          <p:nvPr>
            <p:ph type="sldImg"/>
          </p:nvPr>
        </p:nvSpPr>
        <p:spPr>
          <a:ln/>
        </p:spPr>
      </p:sp>
      <p:sp>
        <p:nvSpPr>
          <p:cNvPr id="189443" name="Заметки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ru-RU" altLang="ru-RU" smtClean="0">
              <a:cs typeface="Arial" pitchFamily="34" charset="0"/>
            </a:endParaRPr>
          </a:p>
        </p:txBody>
      </p:sp>
      <p:sp>
        <p:nvSpPr>
          <p:cNvPr id="189444" name="Номер слайда 3"/>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1pPr>
            <a:lvl2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2pPr>
            <a:lvl3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3pPr>
            <a:lvl4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4pPr>
            <a:lvl5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9pPr>
          </a:lstStyle>
          <a:p>
            <a:fld id="{4685B041-85C7-4F10-9BF3-D894545D2219}" type="slidenum">
              <a:rPr lang="ru-RU" altLang="ru-RU" smtClean="0">
                <a:solidFill>
                  <a:schemeClr val="tx1"/>
                </a:solidFill>
                <a:latin typeface="Calibri" pitchFamily="34" charset="0"/>
                <a:ea typeface="DejaVu Sans" pitchFamily="34" charset="0"/>
                <a:cs typeface="Arial" pitchFamily="34" charset="0"/>
              </a:rPr>
              <a:pPr/>
              <a:t>25</a:t>
            </a:fld>
            <a:endParaRPr lang="ru-RU" altLang="ru-RU" smtClean="0">
              <a:solidFill>
                <a:schemeClr val="tx1"/>
              </a:solidFill>
              <a:latin typeface="Calibri" pitchFamily="34" charset="0"/>
              <a:ea typeface="DejaVu Sans" pitchFamily="34" charset="0"/>
              <a:cs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Образ слайда 1"/>
          <p:cNvSpPr>
            <a:spLocks noGrp="1" noRot="1" noChangeAspect="1" noChangeArrowheads="1" noTextEdit="1"/>
          </p:cNvSpPr>
          <p:nvPr>
            <p:ph type="sldImg"/>
          </p:nvPr>
        </p:nvSpPr>
        <p:spPr>
          <a:ln/>
        </p:spPr>
      </p:sp>
      <p:sp>
        <p:nvSpPr>
          <p:cNvPr id="190467" name="Заметки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ru-RU" altLang="ru-RU" smtClean="0">
              <a:cs typeface="Arial" pitchFamily="34" charset="0"/>
            </a:endParaRPr>
          </a:p>
        </p:txBody>
      </p:sp>
      <p:sp>
        <p:nvSpPr>
          <p:cNvPr id="190468" name="Номер слайда 3"/>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1pPr>
            <a:lvl2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2pPr>
            <a:lvl3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3pPr>
            <a:lvl4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4pPr>
            <a:lvl5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9pPr>
          </a:lstStyle>
          <a:p>
            <a:fld id="{BB9B71B1-A599-4F4A-904A-E45A3D4986DB}" type="slidenum">
              <a:rPr lang="ru-RU" altLang="ru-RU" smtClean="0">
                <a:solidFill>
                  <a:schemeClr val="tx1"/>
                </a:solidFill>
                <a:latin typeface="Calibri" pitchFamily="34" charset="0"/>
                <a:ea typeface="DejaVu Sans" pitchFamily="34" charset="0"/>
                <a:cs typeface="Arial" pitchFamily="34" charset="0"/>
              </a:rPr>
              <a:pPr/>
              <a:t>26</a:t>
            </a:fld>
            <a:endParaRPr lang="ru-RU" altLang="ru-RU" smtClean="0">
              <a:solidFill>
                <a:schemeClr val="tx1"/>
              </a:solidFill>
              <a:latin typeface="Calibri" pitchFamily="34" charset="0"/>
              <a:ea typeface="DejaVu Sans" pitchFamily="34" charset="0"/>
              <a:cs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Образ слайда 1"/>
          <p:cNvSpPr>
            <a:spLocks noGrp="1" noRot="1" noChangeAspect="1" noChangeArrowheads="1" noTextEdit="1"/>
          </p:cNvSpPr>
          <p:nvPr>
            <p:ph type="sldImg"/>
          </p:nvPr>
        </p:nvSpPr>
        <p:spPr>
          <a:ln/>
        </p:spPr>
      </p:sp>
      <p:sp>
        <p:nvSpPr>
          <p:cNvPr id="180227" name="Заметки 2">
            <a:extLst>
              <a:ext uri="{FF2B5EF4-FFF2-40B4-BE49-F238E27FC236}"/>
            </a:extLst>
          </p:cNvPr>
          <p:cNvSpPr>
            <a:spLocks noGrp="1" noChangeArrowheads="1"/>
          </p:cNvSpPr>
          <p:nvPr>
            <p:ph type="body" idx="1"/>
          </p:nvPr>
        </p:nvSpPr>
        <p:spPr>
          <a:extLst/>
        </p:spPr>
        <p:txBody>
          <a:bodyPr>
            <a:normAutofit fontScale="85000" lnSpcReduction="20000"/>
          </a:bodyPr>
          <a:lstStyle/>
          <a:p>
            <a:pPr eaLnBrk="1" hangingPunct="1">
              <a:defRPr/>
            </a:pPr>
            <a:endParaRPr lang="ru-RU" altLang="ru-RU" dirty="0">
              <a:cs typeface="Arial" panose="020B0604020202020204" pitchFamily="34" charset="0"/>
            </a:endParaRPr>
          </a:p>
        </p:txBody>
      </p:sp>
      <p:sp>
        <p:nvSpPr>
          <p:cNvPr id="191492" name="Номер слайда 3"/>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1pPr>
            <a:lvl2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2pPr>
            <a:lvl3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3pPr>
            <a:lvl4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4pPr>
            <a:lvl5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9pPr>
          </a:lstStyle>
          <a:p>
            <a:fld id="{17FF2F17-DBAF-4A60-A9CE-1053A8742A83}" type="slidenum">
              <a:rPr lang="ru-RU" altLang="ru-RU" smtClean="0">
                <a:solidFill>
                  <a:schemeClr val="tx1"/>
                </a:solidFill>
                <a:latin typeface="Calibri" pitchFamily="34" charset="0"/>
                <a:ea typeface="DejaVu Sans" pitchFamily="34" charset="0"/>
                <a:cs typeface="Arial" pitchFamily="34" charset="0"/>
              </a:rPr>
              <a:pPr/>
              <a:t>27</a:t>
            </a:fld>
            <a:endParaRPr lang="ru-RU" altLang="ru-RU" smtClean="0">
              <a:solidFill>
                <a:schemeClr val="tx1"/>
              </a:solidFill>
              <a:latin typeface="Calibri" pitchFamily="34" charset="0"/>
              <a:ea typeface="DejaVu Sans" pitchFamily="34" charset="0"/>
              <a:cs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Образ слайда 1"/>
          <p:cNvSpPr>
            <a:spLocks noGrp="1" noRot="1" noChangeAspect="1" noChangeArrowheads="1" noTextEdit="1"/>
          </p:cNvSpPr>
          <p:nvPr>
            <p:ph type="sldImg"/>
          </p:nvPr>
        </p:nvSpPr>
        <p:spPr>
          <a:ln/>
        </p:spPr>
      </p:sp>
      <p:sp>
        <p:nvSpPr>
          <p:cNvPr id="181251" name="Заметки 2">
            <a:extLst>
              <a:ext uri="{FF2B5EF4-FFF2-40B4-BE49-F238E27FC236}"/>
            </a:extLst>
          </p:cNvPr>
          <p:cNvSpPr>
            <a:spLocks noGrp="1" noChangeArrowheads="1"/>
          </p:cNvSpPr>
          <p:nvPr>
            <p:ph type="body" idx="1"/>
          </p:nvPr>
        </p:nvSpPr>
        <p:spPr>
          <a:extLst/>
        </p:spPr>
        <p:txBody>
          <a:bodyPr>
            <a:normAutofit fontScale="92500" lnSpcReduction="20000"/>
          </a:bodyPr>
          <a:lstStyle/>
          <a:p>
            <a:pPr eaLnBrk="1" hangingPunct="1">
              <a:defRPr/>
            </a:pPr>
            <a:endParaRPr lang="ru-RU" altLang="ru-RU" dirty="0">
              <a:cs typeface="Arial" panose="020B0604020202020204" pitchFamily="34" charset="0"/>
            </a:endParaRPr>
          </a:p>
        </p:txBody>
      </p:sp>
      <p:sp>
        <p:nvSpPr>
          <p:cNvPr id="192516" name="Номер слайда 3"/>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1pPr>
            <a:lvl2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2pPr>
            <a:lvl3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3pPr>
            <a:lvl4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4pPr>
            <a:lvl5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9pPr>
          </a:lstStyle>
          <a:p>
            <a:fld id="{59DF3832-592C-41B8-9161-2CD95893824E}" type="slidenum">
              <a:rPr lang="ru-RU" altLang="ru-RU" smtClean="0">
                <a:solidFill>
                  <a:schemeClr val="tx1"/>
                </a:solidFill>
                <a:latin typeface="Calibri" pitchFamily="34" charset="0"/>
                <a:ea typeface="DejaVu Sans" pitchFamily="34" charset="0"/>
                <a:cs typeface="Arial" pitchFamily="34" charset="0"/>
              </a:rPr>
              <a:pPr/>
              <a:t>28</a:t>
            </a:fld>
            <a:endParaRPr lang="ru-RU" altLang="ru-RU" smtClean="0">
              <a:solidFill>
                <a:schemeClr val="tx1"/>
              </a:solidFill>
              <a:latin typeface="Calibri" pitchFamily="34" charset="0"/>
              <a:ea typeface="DejaVu Sans" pitchFamily="34" charset="0"/>
              <a:cs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3538"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1pPr>
            <a:lvl2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2pPr>
            <a:lvl3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3pPr>
            <a:lvl4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4pPr>
            <a:lvl5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9pPr>
          </a:lstStyle>
          <a:p>
            <a:fld id="{DC1DA95A-E926-44A6-B0D9-122CE6CB6BA0}" type="slidenum">
              <a:rPr lang="ru-RU" altLang="ru-RU" smtClean="0">
                <a:solidFill>
                  <a:srgbClr val="000000"/>
                </a:solidFill>
                <a:latin typeface="Calibri" pitchFamily="34" charset="0"/>
                <a:ea typeface="DejaVu Sans" pitchFamily="34" charset="0"/>
                <a:cs typeface="DejaVu Sans" pitchFamily="34" charset="0"/>
              </a:rPr>
              <a:pPr/>
              <a:t>29</a:t>
            </a:fld>
            <a:endParaRPr lang="ru-RU" altLang="ru-RU" smtClean="0">
              <a:solidFill>
                <a:srgbClr val="000000"/>
              </a:solidFill>
              <a:latin typeface="Calibri" pitchFamily="34" charset="0"/>
              <a:ea typeface="DejaVu Sans" pitchFamily="34" charset="0"/>
              <a:cs typeface="DejaVu Sans" pitchFamily="34" charset="0"/>
            </a:endParaRPr>
          </a:p>
        </p:txBody>
      </p:sp>
      <p:sp>
        <p:nvSpPr>
          <p:cNvPr id="193539" name="Rectangle 1"/>
          <p:cNvSpPr>
            <a:spLocks noGrp="1" noRot="1" noChangeAspect="1" noChangeArrowheads="1" noTextEdit="1"/>
          </p:cNvSpPr>
          <p:nvPr>
            <p:ph type="sldImg"/>
          </p:nvPr>
        </p:nvSpPr>
        <p:spPr>
          <a:xfrm>
            <a:off x="1143000" y="685800"/>
            <a:ext cx="4573588" cy="3429000"/>
          </a:xfrm>
          <a:solidFill>
            <a:srgbClr val="FFFFFF"/>
          </a:solidFill>
          <a:ln/>
        </p:spPr>
      </p:sp>
      <p:sp>
        <p:nvSpPr>
          <p:cNvPr id="193540" name="Text Box 2"/>
          <p:cNvSpPr txBox="1">
            <a:spLocks noChangeArrowheads="1"/>
          </p:cNvSpPr>
          <p:nvPr/>
        </p:nvSpPr>
        <p:spPr bwMode="auto">
          <a:xfrm>
            <a:off x="685640" y="4343913"/>
            <a:ext cx="5488322" cy="4114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itchFamily="18" charset="0"/>
              <a:buNone/>
            </a:pPr>
            <a:endParaRPr lang="ru-RU" altLang="ru-RU"/>
          </a:p>
        </p:txBody>
      </p:sp>
      <p:sp>
        <p:nvSpPr>
          <p:cNvPr id="193541" name="Заметки 1"/>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ru-RU" alt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Образ слайда 1"/>
          <p:cNvSpPr>
            <a:spLocks noGrp="1" noRot="1" noChangeAspect="1" noChangeArrowheads="1" noTextEdit="1"/>
          </p:cNvSpPr>
          <p:nvPr>
            <p:ph type="sldImg"/>
          </p:nvPr>
        </p:nvSpPr>
        <p:spPr>
          <a:ln/>
        </p:spPr>
      </p:sp>
      <p:sp>
        <p:nvSpPr>
          <p:cNvPr id="175107" name="Заметки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ru-RU" altLang="ru-RU" smtClean="0"/>
          </a:p>
        </p:txBody>
      </p:sp>
      <p:sp>
        <p:nvSpPr>
          <p:cNvPr id="175108" name="Номер слайда 3"/>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1pPr>
            <a:lvl2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2pPr>
            <a:lvl3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3pPr>
            <a:lvl4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4pPr>
            <a:lvl5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9pPr>
          </a:lstStyle>
          <a:p>
            <a:fld id="{7977DA9B-660A-431D-BDCA-CD13E9BCF09F}" type="slidenum">
              <a:rPr lang="ru-RU" altLang="ru-RU" smtClean="0">
                <a:solidFill>
                  <a:srgbClr val="000000"/>
                </a:solidFill>
                <a:latin typeface="Calibri" pitchFamily="34" charset="0"/>
                <a:ea typeface="DejaVu Sans" pitchFamily="34" charset="0"/>
                <a:cs typeface="DejaVu Sans" pitchFamily="34" charset="0"/>
              </a:rPr>
              <a:pPr/>
              <a:t>11</a:t>
            </a:fld>
            <a:endParaRPr lang="ru-RU" altLang="ru-RU" smtClean="0">
              <a:solidFill>
                <a:srgbClr val="000000"/>
              </a:solidFill>
              <a:latin typeface="Calibri" pitchFamily="34" charset="0"/>
              <a:ea typeface="DejaVu Sans" pitchFamily="34" charset="0"/>
              <a:cs typeface="DejaVu Sans"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62"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1pPr>
            <a:lvl2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2pPr>
            <a:lvl3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3pPr>
            <a:lvl4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4pPr>
            <a:lvl5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9pPr>
          </a:lstStyle>
          <a:p>
            <a:fld id="{3C2D9347-201A-4390-8592-E983ACD24FC9}" type="slidenum">
              <a:rPr lang="ru-RU" altLang="ru-RU" smtClean="0">
                <a:solidFill>
                  <a:srgbClr val="000000"/>
                </a:solidFill>
                <a:latin typeface="Calibri" pitchFamily="34" charset="0"/>
                <a:ea typeface="DejaVu Sans" pitchFamily="34" charset="0"/>
                <a:cs typeface="DejaVu Sans" pitchFamily="34" charset="0"/>
              </a:rPr>
              <a:pPr/>
              <a:t>30</a:t>
            </a:fld>
            <a:endParaRPr lang="ru-RU" altLang="ru-RU" smtClean="0">
              <a:solidFill>
                <a:srgbClr val="000000"/>
              </a:solidFill>
              <a:latin typeface="Calibri" pitchFamily="34" charset="0"/>
              <a:ea typeface="DejaVu Sans" pitchFamily="34" charset="0"/>
              <a:cs typeface="DejaVu Sans" pitchFamily="34" charset="0"/>
            </a:endParaRPr>
          </a:p>
        </p:txBody>
      </p:sp>
      <p:sp>
        <p:nvSpPr>
          <p:cNvPr id="194563" name="Rectangle 1"/>
          <p:cNvSpPr>
            <a:spLocks noGrp="1" noRot="1" noChangeAspect="1" noChangeArrowheads="1" noTextEdit="1"/>
          </p:cNvSpPr>
          <p:nvPr>
            <p:ph type="sldImg"/>
          </p:nvPr>
        </p:nvSpPr>
        <p:spPr>
          <a:xfrm>
            <a:off x="1133475" y="674688"/>
            <a:ext cx="4595813" cy="3446462"/>
          </a:xfrm>
          <a:solidFill>
            <a:srgbClr val="FFFFFF"/>
          </a:solidFill>
          <a:ln/>
        </p:spPr>
      </p:sp>
      <p:sp>
        <p:nvSpPr>
          <p:cNvPr id="194564" name="Text Box 2"/>
          <p:cNvSpPr txBox="1">
            <a:spLocks noChangeArrowheads="1"/>
          </p:cNvSpPr>
          <p:nvPr/>
        </p:nvSpPr>
        <p:spPr bwMode="auto">
          <a:xfrm>
            <a:off x="800982" y="4213784"/>
            <a:ext cx="5315310" cy="4510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itchFamily="18" charset="0"/>
              <a:buNone/>
            </a:pPr>
            <a:endParaRPr lang="ru-RU" altLang="ru-RU"/>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5586"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1pPr>
            <a:lvl2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2pPr>
            <a:lvl3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3pPr>
            <a:lvl4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4pPr>
            <a:lvl5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9pPr>
          </a:lstStyle>
          <a:p>
            <a:fld id="{BF858AFB-DCC5-4878-9D00-2E0D086AEE99}" type="slidenum">
              <a:rPr lang="ru-RU" altLang="ru-RU" smtClean="0">
                <a:solidFill>
                  <a:srgbClr val="000000"/>
                </a:solidFill>
                <a:latin typeface="Calibri" pitchFamily="34" charset="0"/>
                <a:ea typeface="DejaVu Sans" pitchFamily="34" charset="0"/>
                <a:cs typeface="DejaVu Sans" pitchFamily="34" charset="0"/>
              </a:rPr>
              <a:pPr/>
              <a:t>31</a:t>
            </a:fld>
            <a:endParaRPr lang="ru-RU" altLang="ru-RU" smtClean="0">
              <a:solidFill>
                <a:srgbClr val="000000"/>
              </a:solidFill>
              <a:latin typeface="Calibri" pitchFamily="34" charset="0"/>
              <a:ea typeface="DejaVu Sans" pitchFamily="34" charset="0"/>
              <a:cs typeface="DejaVu Sans" pitchFamily="34" charset="0"/>
            </a:endParaRPr>
          </a:p>
        </p:txBody>
      </p:sp>
      <p:sp>
        <p:nvSpPr>
          <p:cNvPr id="195587" name="Rectangle 1"/>
          <p:cNvSpPr>
            <a:spLocks noGrp="1" noRot="1" noChangeAspect="1" noChangeArrowheads="1" noTextEdit="1"/>
          </p:cNvSpPr>
          <p:nvPr>
            <p:ph type="sldImg"/>
          </p:nvPr>
        </p:nvSpPr>
        <p:spPr>
          <a:xfrm>
            <a:off x="1133475" y="674688"/>
            <a:ext cx="4595813" cy="3446462"/>
          </a:xfrm>
          <a:solidFill>
            <a:srgbClr val="FFFFFF"/>
          </a:solidFill>
          <a:ln/>
        </p:spPr>
      </p:sp>
      <p:sp>
        <p:nvSpPr>
          <p:cNvPr id="195588" name="Text Box 2"/>
          <p:cNvSpPr txBox="1">
            <a:spLocks noChangeArrowheads="1"/>
          </p:cNvSpPr>
          <p:nvPr/>
        </p:nvSpPr>
        <p:spPr bwMode="auto">
          <a:xfrm>
            <a:off x="800982" y="4213784"/>
            <a:ext cx="5315310" cy="4510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800" rIns="91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Droid Sans" charset="0"/>
                <a:cs typeface="Droid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Droid Sans" charset="0"/>
                <a:cs typeface="Droid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Droid Sans" charset="0"/>
                <a:cs typeface="Droid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Droid Sans" charset="0"/>
                <a:cs typeface="Droid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Droid Sans" charset="0"/>
                <a:cs typeface="Droid Sans"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Droid Sans" charset="0"/>
                <a:cs typeface="Droid Sans"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Droid Sans" charset="0"/>
                <a:cs typeface="Droid Sans"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Droid Sans" charset="0"/>
                <a:cs typeface="Droid Sans"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Droid Sans" charset="0"/>
                <a:cs typeface="Droid Sans" charset="0"/>
              </a:defRPr>
            </a:lvl9pPr>
          </a:lstStyle>
          <a:p>
            <a:pPr eaLnBrk="1" hangingPunct="1">
              <a:spcBef>
                <a:spcPts val="450"/>
              </a:spcBef>
              <a:buSzPct val="100000"/>
            </a:pPr>
            <a:r>
              <a:rPr lang="ru-RU" altLang="ru-RU" sz="1200">
                <a:solidFill>
                  <a:srgbClr val="000000"/>
                </a:solidFill>
                <a:latin typeface="Calibri" pitchFamily="34" charset="0"/>
              </a:rPr>
              <a:t>Классическая картина дискогенной радикулопатии:</a:t>
            </a:r>
          </a:p>
          <a:p>
            <a:pPr eaLnBrk="1" hangingPunct="1">
              <a:spcBef>
                <a:spcPts val="450"/>
              </a:spcBef>
              <a:buSzPct val="100000"/>
            </a:pPr>
            <a:r>
              <a:rPr lang="ru-RU" altLang="ru-RU" sz="1200">
                <a:solidFill>
                  <a:srgbClr val="000000"/>
                </a:solidFill>
                <a:latin typeface="Calibri" pitchFamily="34" charset="0"/>
              </a:rPr>
              <a:t>-острое развитие</a:t>
            </a:r>
          </a:p>
          <a:p>
            <a:pPr eaLnBrk="1" hangingPunct="1">
              <a:spcBef>
                <a:spcPts val="450"/>
              </a:spcBef>
              <a:buSzPct val="100000"/>
            </a:pPr>
            <a:r>
              <a:rPr lang="ru-RU" altLang="ru-RU" sz="1200">
                <a:solidFill>
                  <a:srgbClr val="000000"/>
                </a:solidFill>
                <a:latin typeface="Calibri" pitchFamily="34" charset="0"/>
              </a:rPr>
              <a:t>-стреляющие, прокалывающие, реже жгучие боли и парестезии + гипестезия в зоне иннервации корешка.</a:t>
            </a:r>
          </a:p>
          <a:p>
            <a:pPr eaLnBrk="1" hangingPunct="1">
              <a:spcBef>
                <a:spcPts val="450"/>
              </a:spcBef>
              <a:buSzPct val="100000"/>
            </a:pPr>
            <a:r>
              <a:rPr lang="ru-RU" altLang="ru-RU" sz="1200">
                <a:solidFill>
                  <a:srgbClr val="000000"/>
                </a:solidFill>
                <a:latin typeface="Calibri" pitchFamily="34" charset="0"/>
              </a:rPr>
              <a:t>-слабость в индикаторных мышцах</a:t>
            </a:r>
          </a:p>
          <a:p>
            <a:pPr eaLnBrk="1" hangingPunct="1">
              <a:spcBef>
                <a:spcPts val="450"/>
              </a:spcBef>
              <a:buSzPct val="100000"/>
            </a:pPr>
            <a:r>
              <a:rPr lang="ru-RU" altLang="ru-RU" sz="1200">
                <a:solidFill>
                  <a:srgbClr val="000000"/>
                </a:solidFill>
                <a:latin typeface="Calibri" pitchFamily="34" charset="0"/>
              </a:rPr>
              <a:t>-выпадение рефлексов</a:t>
            </a:r>
          </a:p>
          <a:p>
            <a:pPr eaLnBrk="1" hangingPunct="1">
              <a:spcBef>
                <a:spcPts val="450"/>
              </a:spcBef>
              <a:buSzPct val="100000"/>
            </a:pPr>
            <a:r>
              <a:rPr lang="ru-RU" altLang="ru-RU" sz="1200">
                <a:solidFill>
                  <a:srgbClr val="000000"/>
                </a:solidFill>
                <a:latin typeface="Calibri" pitchFamily="34" charset="0"/>
              </a:rPr>
              <a:t>-усиление боли в вертикальном положении, уменьшение в горизонтальном</a:t>
            </a:r>
          </a:p>
          <a:p>
            <a:pPr eaLnBrk="1" hangingPunct="1">
              <a:spcBef>
                <a:spcPts val="450"/>
              </a:spcBef>
              <a:buSzPct val="100000"/>
            </a:pPr>
            <a:r>
              <a:rPr lang="ru-RU" altLang="ru-RU" sz="1200">
                <a:solidFill>
                  <a:srgbClr val="000000"/>
                </a:solidFill>
                <a:latin typeface="Calibri" pitchFamily="34" charset="0"/>
              </a:rPr>
              <a:t>-усиление при повышении внутрибрюшного давления при кашле, чихании</a:t>
            </a:r>
          </a:p>
          <a:p>
            <a:pPr eaLnBrk="1" hangingPunct="1">
              <a:spcBef>
                <a:spcPts val="450"/>
              </a:spcBef>
              <a:buSzPct val="100000"/>
            </a:pPr>
            <a:r>
              <a:rPr lang="ru-RU" altLang="ru-RU" sz="1200">
                <a:solidFill>
                  <a:srgbClr val="000000"/>
                </a:solidFill>
                <a:latin typeface="Calibri" pitchFamily="34" charset="0"/>
              </a:rPr>
              <a:t> 2. Неклассический вариант радикулопатии!</a:t>
            </a:r>
          </a:p>
          <a:p>
            <a:pPr eaLnBrk="1" hangingPunct="1">
              <a:spcBef>
                <a:spcPts val="450"/>
              </a:spcBef>
              <a:buSzPct val="100000"/>
            </a:pPr>
            <a:r>
              <a:rPr lang="ru-RU" altLang="ru-RU" sz="1200">
                <a:solidFill>
                  <a:srgbClr val="000000"/>
                </a:solidFill>
                <a:latin typeface="Calibri" pitchFamily="34" charset="0"/>
              </a:rPr>
              <a:t>Компрессия корешка в корешковом (латеральном) канале—между заднебоковой поверхностью тела позвонка и верхним суставным отростком!</a:t>
            </a:r>
          </a:p>
          <a:p>
            <a:pPr eaLnBrk="1" hangingPunct="1">
              <a:spcBef>
                <a:spcPts val="450"/>
              </a:spcBef>
              <a:buSzPct val="100000"/>
            </a:pPr>
            <a:r>
              <a:rPr lang="ru-RU" altLang="ru-RU" sz="1200">
                <a:solidFill>
                  <a:srgbClr val="000000"/>
                </a:solidFill>
                <a:latin typeface="Calibri" pitchFamily="34" charset="0"/>
              </a:rPr>
              <a:t>М.б. компрессия корешка в межпозвонковом отверстии (при латеральной грыже МПД или гипертрофии фасеточных суставов)!</a:t>
            </a:r>
          </a:p>
          <a:p>
            <a:pPr eaLnBrk="1" hangingPunct="1">
              <a:spcBef>
                <a:spcPts val="450"/>
              </a:spcBef>
              <a:buSzPct val="100000"/>
            </a:pPr>
            <a:r>
              <a:rPr lang="ru-RU" altLang="ru-RU" sz="1200">
                <a:solidFill>
                  <a:srgbClr val="000000"/>
                </a:solidFill>
                <a:latin typeface="Calibri" pitchFamily="34" charset="0"/>
              </a:rPr>
              <a:t>Симптоматика развивается постепенно!</a:t>
            </a:r>
          </a:p>
          <a:p>
            <a:pPr eaLnBrk="1" hangingPunct="1">
              <a:spcBef>
                <a:spcPts val="450"/>
              </a:spcBef>
              <a:buSzPct val="100000"/>
            </a:pPr>
            <a:r>
              <a:rPr lang="ru-RU" altLang="ru-RU" sz="1200">
                <a:solidFill>
                  <a:srgbClr val="000000"/>
                </a:solidFill>
                <a:latin typeface="Calibri" pitchFamily="34" charset="0"/>
              </a:rPr>
              <a:t>При латеральной компрессии: боли сохраняются в покое и усиливаются при ходьбе и в вертикальном положении!</a:t>
            </a:r>
          </a:p>
          <a:p>
            <a:pPr eaLnBrk="1" hangingPunct="1">
              <a:spcBef>
                <a:spcPts val="450"/>
              </a:spcBef>
              <a:buSzPct val="100000"/>
            </a:pPr>
            <a:r>
              <a:rPr lang="ru-RU" altLang="ru-RU" sz="1200">
                <a:solidFill>
                  <a:srgbClr val="000000"/>
                </a:solidFill>
                <a:latin typeface="Calibri" pitchFamily="34" charset="0"/>
              </a:rPr>
              <a:t>Не усиливаются при кашле, чихании</a:t>
            </a:r>
          </a:p>
          <a:p>
            <a:pPr eaLnBrk="1" hangingPunct="1">
              <a:spcBef>
                <a:spcPts val="450"/>
              </a:spcBef>
              <a:buSzPct val="100000"/>
            </a:pPr>
            <a:r>
              <a:rPr lang="ru-RU" altLang="ru-RU" sz="1200">
                <a:solidFill>
                  <a:srgbClr val="000000"/>
                </a:solidFill>
                <a:latin typeface="Calibri" pitchFamily="34" charset="0"/>
              </a:rPr>
              <a:t>Симптомы натяжения выражены слабо</a:t>
            </a:r>
          </a:p>
          <a:p>
            <a:pPr eaLnBrk="1" hangingPunct="1">
              <a:spcBef>
                <a:spcPts val="450"/>
              </a:spcBef>
              <a:buSzPct val="100000"/>
            </a:pPr>
            <a:r>
              <a:rPr lang="ru-RU" altLang="ru-RU" sz="1200">
                <a:solidFill>
                  <a:srgbClr val="000000"/>
                </a:solidFill>
                <a:latin typeface="Calibri" pitchFamily="34" charset="0"/>
              </a:rPr>
              <a:t>Максимально ограничено не сгибание а разгибание и ротация </a:t>
            </a:r>
          </a:p>
          <a:p>
            <a:pPr eaLnBrk="1" hangingPunct="1">
              <a:spcBef>
                <a:spcPts val="450"/>
              </a:spcBef>
              <a:buSzPct val="100000"/>
            </a:pPr>
            <a:r>
              <a:rPr lang="ru-RU" altLang="ru-RU" sz="1200">
                <a:solidFill>
                  <a:srgbClr val="000000"/>
                </a:solidFill>
                <a:latin typeface="Calibri" pitchFamily="34" charset="0"/>
              </a:rPr>
              <a:t>ОСТРАЯ компрессия дает более выраженный неврологический дефицит, чем постепенно формирующаяся!</a:t>
            </a:r>
          </a:p>
        </p:txBody>
      </p:sp>
      <p:sp>
        <p:nvSpPr>
          <p:cNvPr id="195589" name="Заметки 4"/>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r>
              <a:rPr lang="ru-RU" smtClean="0"/>
              <a:t/>
            </a:r>
            <a:br>
              <a:rPr lang="ru-RU" smtClean="0"/>
            </a:br>
            <a:endParaRPr lang="ru-RU"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6610"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1pPr>
            <a:lvl2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2pPr>
            <a:lvl3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3pPr>
            <a:lvl4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4pPr>
            <a:lvl5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9pPr>
          </a:lstStyle>
          <a:p>
            <a:fld id="{99DB8332-3049-4062-86E4-42F8DBEDB9FD}" type="slidenum">
              <a:rPr lang="ru-RU" altLang="ru-RU" smtClean="0">
                <a:solidFill>
                  <a:srgbClr val="000000"/>
                </a:solidFill>
                <a:latin typeface="Calibri" pitchFamily="34" charset="0"/>
                <a:ea typeface="DejaVu Sans" pitchFamily="34" charset="0"/>
                <a:cs typeface="DejaVu Sans" pitchFamily="34" charset="0"/>
              </a:rPr>
              <a:pPr/>
              <a:t>32</a:t>
            </a:fld>
            <a:endParaRPr lang="ru-RU" altLang="ru-RU" smtClean="0">
              <a:solidFill>
                <a:srgbClr val="000000"/>
              </a:solidFill>
              <a:latin typeface="Calibri" pitchFamily="34" charset="0"/>
              <a:ea typeface="DejaVu Sans" pitchFamily="34" charset="0"/>
              <a:cs typeface="DejaVu Sans" pitchFamily="34" charset="0"/>
            </a:endParaRPr>
          </a:p>
        </p:txBody>
      </p:sp>
      <p:sp>
        <p:nvSpPr>
          <p:cNvPr id="196611" name="Rectangle 1"/>
          <p:cNvSpPr>
            <a:spLocks noGrp="1" noRot="1" noChangeAspect="1" noChangeArrowheads="1" noTextEdit="1"/>
          </p:cNvSpPr>
          <p:nvPr>
            <p:ph type="sldImg"/>
          </p:nvPr>
        </p:nvSpPr>
        <p:spPr>
          <a:xfrm>
            <a:off x="1133475" y="674688"/>
            <a:ext cx="4595813" cy="3446462"/>
          </a:xfrm>
          <a:solidFill>
            <a:srgbClr val="FFFFFF"/>
          </a:solidFill>
          <a:ln/>
        </p:spPr>
      </p:sp>
      <p:sp>
        <p:nvSpPr>
          <p:cNvPr id="196612" name="Text Box 2"/>
          <p:cNvSpPr txBox="1">
            <a:spLocks noChangeArrowheads="1"/>
          </p:cNvSpPr>
          <p:nvPr/>
        </p:nvSpPr>
        <p:spPr bwMode="auto">
          <a:xfrm>
            <a:off x="800982" y="4213784"/>
            <a:ext cx="5315310" cy="4510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itchFamily="18" charset="0"/>
              <a:buNone/>
            </a:pPr>
            <a:endParaRPr lang="ru-RU" altLang="ru-RU"/>
          </a:p>
        </p:txBody>
      </p:sp>
      <p:sp>
        <p:nvSpPr>
          <p:cNvPr id="196613" name="Заметки 1"/>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eaLnBrk="1" hangingPunct="1">
              <a:spcBef>
                <a:spcPts val="450"/>
              </a:spcBef>
              <a:buClrTx/>
              <a:buFontTx/>
              <a:buNone/>
            </a:pPr>
            <a:endParaRPr lang="ru-RU" altLang="ru-RU"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7634"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1pPr>
            <a:lvl2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2pPr>
            <a:lvl3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3pPr>
            <a:lvl4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4pPr>
            <a:lvl5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9pPr>
          </a:lstStyle>
          <a:p>
            <a:fld id="{36A21781-7C77-476C-B93E-0ECD41838830}" type="slidenum">
              <a:rPr lang="ru-RU" altLang="ru-RU" smtClean="0">
                <a:solidFill>
                  <a:srgbClr val="000000"/>
                </a:solidFill>
                <a:latin typeface="Calibri" pitchFamily="34" charset="0"/>
                <a:ea typeface="DejaVu Sans" pitchFamily="34" charset="0"/>
                <a:cs typeface="DejaVu Sans" pitchFamily="34" charset="0"/>
              </a:rPr>
              <a:pPr/>
              <a:t>33</a:t>
            </a:fld>
            <a:endParaRPr lang="ru-RU" altLang="ru-RU" smtClean="0">
              <a:solidFill>
                <a:srgbClr val="000000"/>
              </a:solidFill>
              <a:latin typeface="Calibri" pitchFamily="34" charset="0"/>
              <a:ea typeface="DejaVu Sans" pitchFamily="34" charset="0"/>
              <a:cs typeface="DejaVu Sans" pitchFamily="34" charset="0"/>
            </a:endParaRPr>
          </a:p>
        </p:txBody>
      </p:sp>
      <p:sp>
        <p:nvSpPr>
          <p:cNvPr id="197635" name="Rectangle 1"/>
          <p:cNvSpPr>
            <a:spLocks noGrp="1" noRot="1" noChangeAspect="1" noChangeArrowheads="1" noTextEdit="1"/>
          </p:cNvSpPr>
          <p:nvPr>
            <p:ph type="sldImg"/>
          </p:nvPr>
        </p:nvSpPr>
        <p:spPr>
          <a:xfrm>
            <a:off x="1143000" y="684213"/>
            <a:ext cx="4573588" cy="3430587"/>
          </a:xfrm>
          <a:solidFill>
            <a:srgbClr val="FFFFFF"/>
          </a:solidFill>
          <a:ln/>
        </p:spPr>
      </p:sp>
      <p:sp>
        <p:nvSpPr>
          <p:cNvPr id="197636" name="Text Box 2"/>
          <p:cNvSpPr txBox="1">
            <a:spLocks noChangeArrowheads="1"/>
          </p:cNvSpPr>
          <p:nvPr/>
        </p:nvSpPr>
        <p:spPr bwMode="auto">
          <a:xfrm>
            <a:off x="685640" y="4343912"/>
            <a:ext cx="5488322" cy="4115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5400" tIns="47880" rIns="95400" bIns="47880"/>
          <a:lstStyle>
            <a:lvl1pPr marL="228600" indent="-225425">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defRPr>
                <a:solidFill>
                  <a:schemeClr val="bg1"/>
                </a:solidFill>
                <a:latin typeface="Arial" pitchFamily="34" charset="0"/>
                <a:ea typeface="Droid Sans" charset="0"/>
                <a:cs typeface="Droid Sans" charset="0"/>
              </a:defRPr>
            </a:lvl1pPr>
            <a:lvl2pPr>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defRPr>
                <a:solidFill>
                  <a:schemeClr val="bg1"/>
                </a:solidFill>
                <a:latin typeface="Arial" pitchFamily="34" charset="0"/>
                <a:ea typeface="Droid Sans" charset="0"/>
                <a:cs typeface="Droid Sans" charset="0"/>
              </a:defRPr>
            </a:lvl2pPr>
            <a:lvl3pPr>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defRPr>
                <a:solidFill>
                  <a:schemeClr val="bg1"/>
                </a:solidFill>
                <a:latin typeface="Arial" pitchFamily="34" charset="0"/>
                <a:ea typeface="Droid Sans" charset="0"/>
                <a:cs typeface="Droid Sans" charset="0"/>
              </a:defRPr>
            </a:lvl3pPr>
            <a:lvl4pPr>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defRPr>
                <a:solidFill>
                  <a:schemeClr val="bg1"/>
                </a:solidFill>
                <a:latin typeface="Arial" pitchFamily="34" charset="0"/>
                <a:ea typeface="Droid Sans" charset="0"/>
                <a:cs typeface="Droid Sans" charset="0"/>
              </a:defRPr>
            </a:lvl4pPr>
            <a:lvl5pPr>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defRPr>
                <a:solidFill>
                  <a:schemeClr val="bg1"/>
                </a:solidFill>
                <a:latin typeface="Arial" pitchFamily="34" charset="0"/>
                <a:ea typeface="Droid Sans" charset="0"/>
                <a:cs typeface="Droid Sans" charset="0"/>
              </a:defRPr>
            </a:lvl5pPr>
            <a:lvl6pPr marL="2514600" indent="-228600" defTabSz="449263" eaLnBrk="0" fontAlgn="base" hangingPunct="0">
              <a:spcBef>
                <a:spcPct val="0"/>
              </a:spcBef>
              <a:spcAft>
                <a:spcPct val="0"/>
              </a:spcAft>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defRPr>
                <a:solidFill>
                  <a:schemeClr val="bg1"/>
                </a:solidFill>
                <a:latin typeface="Arial" pitchFamily="34" charset="0"/>
                <a:ea typeface="Droid Sans" charset="0"/>
                <a:cs typeface="Droid Sans" charset="0"/>
              </a:defRPr>
            </a:lvl6pPr>
            <a:lvl7pPr marL="2971800" indent="-228600" defTabSz="449263" eaLnBrk="0" fontAlgn="base" hangingPunct="0">
              <a:spcBef>
                <a:spcPct val="0"/>
              </a:spcBef>
              <a:spcAft>
                <a:spcPct val="0"/>
              </a:spcAft>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defRPr>
                <a:solidFill>
                  <a:schemeClr val="bg1"/>
                </a:solidFill>
                <a:latin typeface="Arial" pitchFamily="34" charset="0"/>
                <a:ea typeface="Droid Sans" charset="0"/>
                <a:cs typeface="Droid Sans" charset="0"/>
              </a:defRPr>
            </a:lvl7pPr>
            <a:lvl8pPr marL="3429000" indent="-228600" defTabSz="449263" eaLnBrk="0" fontAlgn="base" hangingPunct="0">
              <a:spcBef>
                <a:spcPct val="0"/>
              </a:spcBef>
              <a:spcAft>
                <a:spcPct val="0"/>
              </a:spcAft>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defRPr>
                <a:solidFill>
                  <a:schemeClr val="bg1"/>
                </a:solidFill>
                <a:latin typeface="Arial" pitchFamily="34" charset="0"/>
                <a:ea typeface="Droid Sans" charset="0"/>
                <a:cs typeface="Droid Sans" charset="0"/>
              </a:defRPr>
            </a:lvl8pPr>
            <a:lvl9pPr marL="3886200" indent="-228600" defTabSz="449263" eaLnBrk="0" fontAlgn="base" hangingPunct="0">
              <a:spcBef>
                <a:spcPct val="0"/>
              </a:spcBef>
              <a:spcAft>
                <a:spcPct val="0"/>
              </a:spcAft>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defRPr>
                <a:solidFill>
                  <a:schemeClr val="bg1"/>
                </a:solidFill>
                <a:latin typeface="Arial" pitchFamily="34" charset="0"/>
                <a:ea typeface="Droid Sans" charset="0"/>
                <a:cs typeface="Droid Sans" charset="0"/>
              </a:defRPr>
            </a:lvl9pPr>
          </a:lstStyle>
          <a:p>
            <a:pPr eaLnBrk="1" hangingPunct="1">
              <a:spcBef>
                <a:spcPts val="450"/>
              </a:spcBef>
              <a:buSzPct val="100000"/>
            </a:pPr>
            <a:r>
              <a:rPr lang="ru-RU" altLang="ru-RU" sz="1200">
                <a:solidFill>
                  <a:srgbClr val="000000"/>
                </a:solidFill>
                <a:latin typeface="Calibri" pitchFamily="34" charset="0"/>
              </a:rPr>
              <a:t>Диско-радикулярный конфликт-не более 10-15% всех болей в спине! </a:t>
            </a:r>
          </a:p>
          <a:p>
            <a:pPr eaLnBrk="1" hangingPunct="1">
              <a:spcBef>
                <a:spcPts val="450"/>
              </a:spcBef>
              <a:buSzPct val="100000"/>
            </a:pPr>
            <a:r>
              <a:rPr lang="ru-RU" altLang="ru-RU" sz="1200">
                <a:solidFill>
                  <a:srgbClr val="000000"/>
                </a:solidFill>
                <a:latin typeface="Calibri" pitchFamily="34" charset="0"/>
              </a:rPr>
              <a:t>Редкими причинами Р. могут быть:</a:t>
            </a:r>
          </a:p>
          <a:p>
            <a:pPr eaLnBrk="1" hangingPunct="1">
              <a:spcBef>
                <a:spcPts val="450"/>
              </a:spcBef>
              <a:buClr>
                <a:srgbClr val="000000"/>
              </a:buClr>
              <a:buSzPct val="100000"/>
              <a:buFont typeface="Times New Roman" pitchFamily="18" charset="0"/>
              <a:buAutoNum type="arabicPeriod"/>
            </a:pPr>
            <a:r>
              <a:rPr lang="ru-RU" altLang="ru-RU" sz="1200">
                <a:solidFill>
                  <a:srgbClr val="000000"/>
                </a:solidFill>
                <a:latin typeface="Calibri" pitchFamily="34" charset="0"/>
              </a:rPr>
              <a:t>Опоясывающий герпес</a:t>
            </a:r>
          </a:p>
          <a:p>
            <a:pPr eaLnBrk="1" hangingPunct="1">
              <a:spcBef>
                <a:spcPts val="450"/>
              </a:spcBef>
              <a:buClr>
                <a:srgbClr val="000000"/>
              </a:buClr>
              <a:buSzPct val="100000"/>
              <a:buFont typeface="Times New Roman" pitchFamily="18" charset="0"/>
              <a:buAutoNum type="arabicPeriod"/>
            </a:pPr>
            <a:r>
              <a:rPr lang="ru-RU" altLang="ru-RU" sz="1200">
                <a:solidFill>
                  <a:srgbClr val="000000"/>
                </a:solidFill>
              </a:rPr>
              <a:t>Эндокринные и метаболические расстройства (сахарный диабет, болезнь Педжета, акромегалия)</a:t>
            </a:r>
          </a:p>
          <a:p>
            <a:pPr eaLnBrk="1" hangingPunct="1">
              <a:spcBef>
                <a:spcPts val="450"/>
              </a:spcBef>
              <a:buClr>
                <a:srgbClr val="000000"/>
              </a:buClr>
              <a:buSzPct val="100000"/>
              <a:buFont typeface="Times New Roman" pitchFamily="18" charset="0"/>
              <a:buAutoNum type="arabicPeriod"/>
            </a:pPr>
            <a:r>
              <a:rPr lang="ru-RU" altLang="ru-RU" sz="1200">
                <a:solidFill>
                  <a:srgbClr val="000000"/>
                </a:solidFill>
              </a:rPr>
              <a:t>Экстра- и интраспинальные опухоли (невриномы корешков, первичные и метастатические опухоли позвонков, карциноматоз мозговых оболочек)</a:t>
            </a:r>
          </a:p>
          <a:p>
            <a:pPr eaLnBrk="1" hangingPunct="1">
              <a:spcBef>
                <a:spcPts val="450"/>
              </a:spcBef>
              <a:buClr>
                <a:srgbClr val="000000"/>
              </a:buClr>
              <a:buSzPct val="100000"/>
              <a:buFont typeface="Times New Roman" pitchFamily="18" charset="0"/>
              <a:buAutoNum type="arabicPeriod"/>
            </a:pPr>
            <a:r>
              <a:rPr lang="ru-RU" altLang="ru-RU" sz="1200">
                <a:solidFill>
                  <a:srgbClr val="000000"/>
                </a:solidFill>
              </a:rPr>
              <a:t>Воспалительные заболевания (васкулиты, саркоидоз).</a:t>
            </a:r>
          </a:p>
          <a:p>
            <a:pPr eaLnBrk="1" hangingPunct="1">
              <a:spcBef>
                <a:spcPts val="450"/>
              </a:spcBef>
              <a:buClr>
                <a:srgbClr val="000000"/>
              </a:buClr>
              <a:buSzPct val="100000"/>
              <a:buFont typeface="Times New Roman" pitchFamily="18" charset="0"/>
              <a:buAutoNum type="arabicPeriod"/>
            </a:pPr>
            <a:r>
              <a:rPr lang="ru-RU" altLang="ru-RU" sz="1200">
                <a:solidFill>
                  <a:srgbClr val="000000"/>
                </a:solidFill>
              </a:rPr>
              <a:t>Первичные опухоли корешка</a:t>
            </a:r>
          </a:p>
          <a:p>
            <a:pPr eaLnBrk="1" hangingPunct="1">
              <a:spcBef>
                <a:spcPts val="450"/>
              </a:spcBef>
              <a:buClr>
                <a:srgbClr val="000000"/>
              </a:buClr>
              <a:buSzPct val="100000"/>
              <a:buFont typeface="Times New Roman" pitchFamily="18" charset="0"/>
              <a:buAutoNum type="arabicPeriod"/>
            </a:pPr>
            <a:r>
              <a:rPr lang="ru-RU" altLang="ru-RU" sz="1200">
                <a:solidFill>
                  <a:srgbClr val="000000"/>
                </a:solidFill>
              </a:rPr>
              <a:t>Врожденные аномалии (АВ-мальформации, арахноидальные и синовиальные кисты).</a:t>
            </a:r>
          </a:p>
          <a:p>
            <a:pPr eaLnBrk="1" hangingPunct="1">
              <a:spcBef>
                <a:spcPts val="450"/>
              </a:spcBef>
              <a:buClr>
                <a:srgbClr val="000000"/>
              </a:buClr>
              <a:buSzPct val="100000"/>
              <a:buFont typeface="Times New Roman" pitchFamily="18" charset="0"/>
              <a:buAutoNum type="arabicPeriod"/>
            </a:pPr>
            <a:r>
              <a:rPr lang="ru-RU" altLang="ru-RU" sz="1200">
                <a:solidFill>
                  <a:srgbClr val="000000"/>
                </a:solidFill>
              </a:rPr>
              <a:t>Инфекция (остеомиелит, эпидуральный абсцесс, ТВС, опоясывающий герпес, б-нь Лайма, ВИЧ)</a:t>
            </a:r>
          </a:p>
          <a:p>
            <a:pPr eaLnBrk="1" hangingPunct="1">
              <a:spcBef>
                <a:spcPts val="450"/>
              </a:spcBef>
              <a:buSzPct val="100000"/>
            </a:pPr>
            <a:r>
              <a:rPr lang="ru-RU" altLang="ru-RU" sz="1200">
                <a:solidFill>
                  <a:srgbClr val="000000"/>
                </a:solidFill>
              </a:rPr>
              <a:t>Все эти причины в совокупности дают не более 1% всех случаев радикулопатии!</a:t>
            </a:r>
          </a:p>
        </p:txBody>
      </p:sp>
      <p:sp>
        <p:nvSpPr>
          <p:cNvPr id="197637" name="Text Box 3"/>
          <p:cNvSpPr txBox="1">
            <a:spLocks noChangeArrowheads="1"/>
          </p:cNvSpPr>
          <p:nvPr/>
        </p:nvSpPr>
        <p:spPr bwMode="auto">
          <a:xfrm>
            <a:off x="3886360" y="8684899"/>
            <a:ext cx="2971640" cy="457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5400" tIns="47880" rIns="95400" bIns="4788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Droid Sans" charset="0"/>
                <a:cs typeface="Droid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Droid Sans" charset="0"/>
                <a:cs typeface="Droid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Droid Sans" charset="0"/>
                <a:cs typeface="Droid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Droid Sans" charset="0"/>
                <a:cs typeface="Droid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Droid Sans" charset="0"/>
                <a:cs typeface="Droid Sans"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Droid Sans" charset="0"/>
                <a:cs typeface="Droid Sans"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Droid Sans" charset="0"/>
                <a:cs typeface="Droid Sans"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Droid Sans" charset="0"/>
                <a:cs typeface="Droid Sans"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Droid Sans" charset="0"/>
                <a:cs typeface="Droid Sans" charset="0"/>
              </a:defRPr>
            </a:lvl9pPr>
          </a:lstStyle>
          <a:p>
            <a:pPr algn="r" eaLnBrk="1" hangingPunct="1">
              <a:buSzPct val="100000"/>
            </a:pPr>
            <a:fld id="{FA24A0C3-B989-405E-A3D1-ECB52B15A3BE}" type="slidenum">
              <a:rPr lang="ru-RU" altLang="ru-RU" sz="1300">
                <a:solidFill>
                  <a:srgbClr val="000000"/>
                </a:solidFill>
                <a:cs typeface="Arial" pitchFamily="34" charset="0"/>
              </a:rPr>
              <a:pPr algn="r" eaLnBrk="1" hangingPunct="1">
                <a:buSzPct val="100000"/>
              </a:pPr>
              <a:t>33</a:t>
            </a:fld>
            <a:endParaRPr lang="ru-RU" altLang="ru-RU" sz="1300">
              <a:solidFill>
                <a:srgbClr val="000000"/>
              </a:solidFill>
              <a:cs typeface="Arial" pitchFamily="34" charset="0"/>
            </a:endParaRPr>
          </a:p>
        </p:txBody>
      </p:sp>
      <p:sp>
        <p:nvSpPr>
          <p:cNvPr id="197638" name="Заметки 1"/>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ru-RU" altLang="ru-RU" smtClean="0">
              <a:solidFill>
                <a:schemeClr val="tx1"/>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8658"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1pPr>
            <a:lvl2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2pPr>
            <a:lvl3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3pPr>
            <a:lvl4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4pPr>
            <a:lvl5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9pPr>
          </a:lstStyle>
          <a:p>
            <a:fld id="{10F988FD-96A9-49C0-B714-21C824B6748A}" type="slidenum">
              <a:rPr lang="ru-RU" altLang="ru-RU" smtClean="0">
                <a:solidFill>
                  <a:srgbClr val="000000"/>
                </a:solidFill>
                <a:latin typeface="Calibri" pitchFamily="34" charset="0"/>
                <a:ea typeface="DejaVu Sans" pitchFamily="34" charset="0"/>
                <a:cs typeface="DejaVu Sans" pitchFamily="34" charset="0"/>
              </a:rPr>
              <a:pPr/>
              <a:t>34</a:t>
            </a:fld>
            <a:endParaRPr lang="ru-RU" altLang="ru-RU" smtClean="0">
              <a:solidFill>
                <a:srgbClr val="000000"/>
              </a:solidFill>
              <a:latin typeface="Calibri" pitchFamily="34" charset="0"/>
              <a:ea typeface="DejaVu Sans" pitchFamily="34" charset="0"/>
              <a:cs typeface="DejaVu Sans" pitchFamily="34" charset="0"/>
            </a:endParaRPr>
          </a:p>
        </p:txBody>
      </p:sp>
      <p:sp>
        <p:nvSpPr>
          <p:cNvPr id="198659" name="Rectangle 1"/>
          <p:cNvSpPr>
            <a:spLocks noGrp="1" noRot="1" noChangeAspect="1" noChangeArrowheads="1" noTextEdit="1"/>
          </p:cNvSpPr>
          <p:nvPr>
            <p:ph type="sldImg"/>
          </p:nvPr>
        </p:nvSpPr>
        <p:spPr>
          <a:xfrm>
            <a:off x="1133475" y="674688"/>
            <a:ext cx="4595813" cy="3446462"/>
          </a:xfrm>
          <a:solidFill>
            <a:srgbClr val="FFFFFF"/>
          </a:solidFill>
          <a:ln/>
        </p:spPr>
      </p:sp>
      <p:sp>
        <p:nvSpPr>
          <p:cNvPr id="198660" name="Text Box 2"/>
          <p:cNvSpPr txBox="1">
            <a:spLocks noChangeArrowheads="1"/>
          </p:cNvSpPr>
          <p:nvPr/>
        </p:nvSpPr>
        <p:spPr bwMode="auto">
          <a:xfrm>
            <a:off x="800982" y="4213784"/>
            <a:ext cx="5315310" cy="4510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800" rIns="91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Droid Sans" charset="0"/>
                <a:cs typeface="Droid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Droid Sans" charset="0"/>
                <a:cs typeface="Droid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Droid Sans" charset="0"/>
                <a:cs typeface="Droid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Droid Sans" charset="0"/>
                <a:cs typeface="Droid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Droid Sans" charset="0"/>
                <a:cs typeface="Droid Sans"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Droid Sans" charset="0"/>
                <a:cs typeface="Droid Sans"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Droid Sans" charset="0"/>
                <a:cs typeface="Droid Sans"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Droid Sans" charset="0"/>
                <a:cs typeface="Droid Sans"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Droid Sans" charset="0"/>
                <a:cs typeface="Droid Sans" charset="0"/>
              </a:defRPr>
            </a:lvl9pPr>
          </a:lstStyle>
          <a:p>
            <a:pPr eaLnBrk="1" hangingPunct="1">
              <a:lnSpc>
                <a:spcPct val="90000"/>
              </a:lnSpc>
              <a:spcBef>
                <a:spcPts val="450"/>
              </a:spcBef>
              <a:buSzPct val="100000"/>
            </a:pPr>
            <a:r>
              <a:rPr lang="ru-RU" altLang="ru-RU" sz="1200">
                <a:solidFill>
                  <a:srgbClr val="000000"/>
                </a:solidFill>
                <a:latin typeface="Calibri" pitchFamily="34" charset="0"/>
              </a:rPr>
              <a:t>Особенности шейного отдела позвоночника:  1. Наличие костного канала для позвоночных артерий. 2. Особое строение 1 и 2 позвонков. 3. возможность формирования унковертебральных неоартрозов 4. Преобладание в верхнешейном отделе вращательных, а в нижнешейном-сгибательно-разгибательных движений.</a:t>
            </a:r>
          </a:p>
          <a:p>
            <a:pPr eaLnBrk="1" hangingPunct="1">
              <a:lnSpc>
                <a:spcPct val="90000"/>
              </a:lnSpc>
              <a:spcBef>
                <a:spcPts val="450"/>
              </a:spcBef>
              <a:buSzPct val="100000"/>
            </a:pPr>
            <a:endParaRPr lang="ru-RU" altLang="ru-RU" sz="1200">
              <a:solidFill>
                <a:srgbClr val="000000"/>
              </a:solidFill>
              <a:latin typeface="Calibri" pitchFamily="34" charset="0"/>
            </a:endParaRPr>
          </a:p>
          <a:p>
            <a:pPr eaLnBrk="1" hangingPunct="1">
              <a:lnSpc>
                <a:spcPct val="90000"/>
              </a:lnSpc>
              <a:spcBef>
                <a:spcPts val="450"/>
              </a:spcBef>
              <a:buSzPct val="100000"/>
            </a:pPr>
            <a:r>
              <a:rPr lang="ru-RU" altLang="ru-RU" sz="1200">
                <a:solidFill>
                  <a:srgbClr val="000000"/>
                </a:solidFill>
                <a:latin typeface="Calibri" pitchFamily="34" charset="0"/>
              </a:rPr>
              <a:t>При развитии дегенеративного процесса в МПД в соответствующих ПДС развиваются унковертебральный артроз и спондилоартроз. Костные разрастания суживают межпозвонковые отверстия, ПОЭТОМУ НА ШЕЙНОМ УРОВНЕ КОРЕШКИ ЧАЩЕ СДАВЛИВАЮТСЯ НЕ ГРЫЖЕЙ МПД В ЭПИДУРАЛЬНОМ ПРОСТРАНСТВЕ (КАК НА ПОЯСНИЧНОМ УРОВНЕ), А В САМОМ МЕЖПОЗВОНКОВОМ ОТВЕРСТИИ. При движениях в шейном отделе костные разрастания травмируют корешок и его оболочки, вызывают его отек и сдавление (переводят относительную узость межпозвонкового отверстия в абсолютную). С развитием отека корешка в нем развивается реактивное  асептическое воспаление, приводящее к острой и хронической невропатической боли.</a:t>
            </a:r>
          </a:p>
          <a:p>
            <a:pPr eaLnBrk="1" hangingPunct="1">
              <a:lnSpc>
                <a:spcPct val="90000"/>
              </a:lnSpc>
              <a:spcBef>
                <a:spcPts val="450"/>
              </a:spcBef>
              <a:buSzPct val="100000"/>
            </a:pPr>
            <a:r>
              <a:rPr lang="ru-RU" altLang="ru-RU" sz="1200">
                <a:solidFill>
                  <a:srgbClr val="000000"/>
                </a:solidFill>
                <a:latin typeface="Calibri" pitchFamily="34" charset="0"/>
              </a:rPr>
              <a:t>Наиболее часто ШКР наблюдается в возрасте 40-50 лет, на фоне физического труда, вибрации, длительного нахождения за рулем, хронического кашля. НО! В большинстве случаев-без четких провоцирующих факторов с возникновением в утренние часы боли в шее с иррадиацией в руку. Характерно ощущение скованности в мышцах шеи.   Иррадиация боли зависит от корешка. 45-60%-С7, 20-25%-С6, по 10%-С5 и С8. </a:t>
            </a:r>
          </a:p>
          <a:p>
            <a:pPr eaLnBrk="1" hangingPunct="1">
              <a:lnSpc>
                <a:spcPct val="90000"/>
              </a:lnSpc>
              <a:spcBef>
                <a:spcPts val="450"/>
              </a:spcBef>
              <a:buSzPct val="100000"/>
            </a:pPr>
            <a:r>
              <a:rPr lang="ru-RU" altLang="ru-RU" sz="1200">
                <a:solidFill>
                  <a:srgbClr val="000000"/>
                </a:solidFill>
                <a:latin typeface="Calibri" pitchFamily="34" charset="0"/>
              </a:rPr>
              <a:t>Могут быть полезны пробы на корешковую компрессию: наклон головы в больную сторону и аксиальное давление на нее. Появляется или усиливается боль и парестезии в руке. </a:t>
            </a:r>
          </a:p>
          <a:p>
            <a:pPr eaLnBrk="1" hangingPunct="1">
              <a:lnSpc>
                <a:spcPct val="90000"/>
              </a:lnSpc>
              <a:spcBef>
                <a:spcPts val="450"/>
              </a:spcBef>
              <a:buSzPct val="100000"/>
            </a:pPr>
            <a:endParaRPr lang="ru-RU" altLang="ru-RU" sz="1200">
              <a:solidFill>
                <a:srgbClr val="000000"/>
              </a:solidFill>
              <a:latin typeface="Calibri" pitchFamily="34" charset="0"/>
            </a:endParaRPr>
          </a:p>
        </p:txBody>
      </p:sp>
      <p:sp>
        <p:nvSpPr>
          <p:cNvPr id="198661" name="Заметки 4"/>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ru-RU"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9682" name="Text Box 2"/>
          <p:cNvSpPr txBox="1">
            <a:spLocks noChangeArrowheads="1"/>
          </p:cNvSpPr>
          <p:nvPr/>
        </p:nvSpPr>
        <p:spPr bwMode="auto">
          <a:xfrm>
            <a:off x="1312007" y="4264959"/>
            <a:ext cx="10502463" cy="4044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130046" tIns="65023" rIns="130046" bIns="65023"/>
          <a:lstStyle>
            <a:lvl1pPr defTabSz="638175">
              <a:tabLst>
                <a:tab pos="0" algn="l"/>
                <a:tab pos="636588" algn="l"/>
                <a:tab pos="1276350" algn="l"/>
                <a:tab pos="1914525" algn="l"/>
                <a:tab pos="2554288" algn="l"/>
                <a:tab pos="3192463" algn="l"/>
                <a:tab pos="3830638" algn="l"/>
                <a:tab pos="4470400" algn="l"/>
                <a:tab pos="5108575" algn="l"/>
                <a:tab pos="5748338" algn="l"/>
                <a:tab pos="6386513" algn="l"/>
                <a:tab pos="7026275" algn="l"/>
                <a:tab pos="7664450" algn="l"/>
                <a:tab pos="8304213" algn="l"/>
                <a:tab pos="8942388" algn="l"/>
                <a:tab pos="9582150" algn="l"/>
                <a:tab pos="10220325" algn="l"/>
                <a:tab pos="10860088" algn="l"/>
                <a:tab pos="11498263" algn="l"/>
                <a:tab pos="12138025" algn="l"/>
                <a:tab pos="12776200" algn="l"/>
              </a:tabLst>
              <a:defRPr>
                <a:solidFill>
                  <a:schemeClr val="bg1"/>
                </a:solidFill>
                <a:latin typeface="Arial" pitchFamily="34" charset="0"/>
                <a:ea typeface="Droid Sans" charset="0"/>
                <a:cs typeface="Droid Sans" charset="0"/>
              </a:defRPr>
            </a:lvl1pPr>
            <a:lvl2pPr defTabSz="638175">
              <a:tabLst>
                <a:tab pos="0" algn="l"/>
                <a:tab pos="636588" algn="l"/>
                <a:tab pos="1276350" algn="l"/>
                <a:tab pos="1914525" algn="l"/>
                <a:tab pos="2554288" algn="l"/>
                <a:tab pos="3192463" algn="l"/>
                <a:tab pos="3830638" algn="l"/>
                <a:tab pos="4470400" algn="l"/>
                <a:tab pos="5108575" algn="l"/>
                <a:tab pos="5748338" algn="l"/>
                <a:tab pos="6386513" algn="l"/>
                <a:tab pos="7026275" algn="l"/>
                <a:tab pos="7664450" algn="l"/>
                <a:tab pos="8304213" algn="l"/>
                <a:tab pos="8942388" algn="l"/>
                <a:tab pos="9582150" algn="l"/>
                <a:tab pos="10220325" algn="l"/>
                <a:tab pos="10860088" algn="l"/>
                <a:tab pos="11498263" algn="l"/>
                <a:tab pos="12138025" algn="l"/>
                <a:tab pos="12776200" algn="l"/>
              </a:tabLst>
              <a:defRPr>
                <a:solidFill>
                  <a:schemeClr val="bg1"/>
                </a:solidFill>
                <a:latin typeface="Arial" pitchFamily="34" charset="0"/>
                <a:ea typeface="Droid Sans" charset="0"/>
                <a:cs typeface="Droid Sans" charset="0"/>
              </a:defRPr>
            </a:lvl2pPr>
            <a:lvl3pPr defTabSz="638175">
              <a:tabLst>
                <a:tab pos="0" algn="l"/>
                <a:tab pos="636588" algn="l"/>
                <a:tab pos="1276350" algn="l"/>
                <a:tab pos="1914525" algn="l"/>
                <a:tab pos="2554288" algn="l"/>
                <a:tab pos="3192463" algn="l"/>
                <a:tab pos="3830638" algn="l"/>
                <a:tab pos="4470400" algn="l"/>
                <a:tab pos="5108575" algn="l"/>
                <a:tab pos="5748338" algn="l"/>
                <a:tab pos="6386513" algn="l"/>
                <a:tab pos="7026275" algn="l"/>
                <a:tab pos="7664450" algn="l"/>
                <a:tab pos="8304213" algn="l"/>
                <a:tab pos="8942388" algn="l"/>
                <a:tab pos="9582150" algn="l"/>
                <a:tab pos="10220325" algn="l"/>
                <a:tab pos="10860088" algn="l"/>
                <a:tab pos="11498263" algn="l"/>
                <a:tab pos="12138025" algn="l"/>
                <a:tab pos="12776200" algn="l"/>
              </a:tabLst>
              <a:defRPr>
                <a:solidFill>
                  <a:schemeClr val="bg1"/>
                </a:solidFill>
                <a:latin typeface="Arial" pitchFamily="34" charset="0"/>
                <a:ea typeface="Droid Sans" charset="0"/>
                <a:cs typeface="Droid Sans" charset="0"/>
              </a:defRPr>
            </a:lvl3pPr>
            <a:lvl4pPr defTabSz="638175">
              <a:tabLst>
                <a:tab pos="0" algn="l"/>
                <a:tab pos="636588" algn="l"/>
                <a:tab pos="1276350" algn="l"/>
                <a:tab pos="1914525" algn="l"/>
                <a:tab pos="2554288" algn="l"/>
                <a:tab pos="3192463" algn="l"/>
                <a:tab pos="3830638" algn="l"/>
                <a:tab pos="4470400" algn="l"/>
                <a:tab pos="5108575" algn="l"/>
                <a:tab pos="5748338" algn="l"/>
                <a:tab pos="6386513" algn="l"/>
                <a:tab pos="7026275" algn="l"/>
                <a:tab pos="7664450" algn="l"/>
                <a:tab pos="8304213" algn="l"/>
                <a:tab pos="8942388" algn="l"/>
                <a:tab pos="9582150" algn="l"/>
                <a:tab pos="10220325" algn="l"/>
                <a:tab pos="10860088" algn="l"/>
                <a:tab pos="11498263" algn="l"/>
                <a:tab pos="12138025" algn="l"/>
                <a:tab pos="12776200" algn="l"/>
              </a:tabLst>
              <a:defRPr>
                <a:solidFill>
                  <a:schemeClr val="bg1"/>
                </a:solidFill>
                <a:latin typeface="Arial" pitchFamily="34" charset="0"/>
                <a:ea typeface="Droid Sans" charset="0"/>
                <a:cs typeface="Droid Sans" charset="0"/>
              </a:defRPr>
            </a:lvl4pPr>
            <a:lvl5pPr defTabSz="638175">
              <a:tabLst>
                <a:tab pos="0" algn="l"/>
                <a:tab pos="636588" algn="l"/>
                <a:tab pos="1276350" algn="l"/>
                <a:tab pos="1914525" algn="l"/>
                <a:tab pos="2554288" algn="l"/>
                <a:tab pos="3192463" algn="l"/>
                <a:tab pos="3830638" algn="l"/>
                <a:tab pos="4470400" algn="l"/>
                <a:tab pos="5108575" algn="l"/>
                <a:tab pos="5748338" algn="l"/>
                <a:tab pos="6386513" algn="l"/>
                <a:tab pos="7026275" algn="l"/>
                <a:tab pos="7664450" algn="l"/>
                <a:tab pos="8304213" algn="l"/>
                <a:tab pos="8942388" algn="l"/>
                <a:tab pos="9582150" algn="l"/>
                <a:tab pos="10220325" algn="l"/>
                <a:tab pos="10860088" algn="l"/>
                <a:tab pos="11498263" algn="l"/>
                <a:tab pos="12138025" algn="l"/>
                <a:tab pos="12776200" algn="l"/>
              </a:tabLst>
              <a:defRPr>
                <a:solidFill>
                  <a:schemeClr val="bg1"/>
                </a:solidFill>
                <a:latin typeface="Arial" pitchFamily="34" charset="0"/>
                <a:ea typeface="Droid Sans" charset="0"/>
                <a:cs typeface="Droid Sans" charset="0"/>
              </a:defRPr>
            </a:lvl5pPr>
            <a:lvl6pPr marL="2514600" indent="-228600" defTabSz="638175" eaLnBrk="0" fontAlgn="base" hangingPunct="0">
              <a:spcBef>
                <a:spcPct val="0"/>
              </a:spcBef>
              <a:spcAft>
                <a:spcPct val="0"/>
              </a:spcAft>
              <a:tabLst>
                <a:tab pos="0" algn="l"/>
                <a:tab pos="636588" algn="l"/>
                <a:tab pos="1276350" algn="l"/>
                <a:tab pos="1914525" algn="l"/>
                <a:tab pos="2554288" algn="l"/>
                <a:tab pos="3192463" algn="l"/>
                <a:tab pos="3830638" algn="l"/>
                <a:tab pos="4470400" algn="l"/>
                <a:tab pos="5108575" algn="l"/>
                <a:tab pos="5748338" algn="l"/>
                <a:tab pos="6386513" algn="l"/>
                <a:tab pos="7026275" algn="l"/>
                <a:tab pos="7664450" algn="l"/>
                <a:tab pos="8304213" algn="l"/>
                <a:tab pos="8942388" algn="l"/>
                <a:tab pos="9582150" algn="l"/>
                <a:tab pos="10220325" algn="l"/>
                <a:tab pos="10860088" algn="l"/>
                <a:tab pos="11498263" algn="l"/>
                <a:tab pos="12138025" algn="l"/>
                <a:tab pos="12776200" algn="l"/>
              </a:tabLst>
              <a:defRPr>
                <a:solidFill>
                  <a:schemeClr val="bg1"/>
                </a:solidFill>
                <a:latin typeface="Arial" pitchFamily="34" charset="0"/>
                <a:ea typeface="Droid Sans" charset="0"/>
                <a:cs typeface="Droid Sans" charset="0"/>
              </a:defRPr>
            </a:lvl6pPr>
            <a:lvl7pPr marL="2971800" indent="-228600" defTabSz="638175" eaLnBrk="0" fontAlgn="base" hangingPunct="0">
              <a:spcBef>
                <a:spcPct val="0"/>
              </a:spcBef>
              <a:spcAft>
                <a:spcPct val="0"/>
              </a:spcAft>
              <a:tabLst>
                <a:tab pos="0" algn="l"/>
                <a:tab pos="636588" algn="l"/>
                <a:tab pos="1276350" algn="l"/>
                <a:tab pos="1914525" algn="l"/>
                <a:tab pos="2554288" algn="l"/>
                <a:tab pos="3192463" algn="l"/>
                <a:tab pos="3830638" algn="l"/>
                <a:tab pos="4470400" algn="l"/>
                <a:tab pos="5108575" algn="l"/>
                <a:tab pos="5748338" algn="l"/>
                <a:tab pos="6386513" algn="l"/>
                <a:tab pos="7026275" algn="l"/>
                <a:tab pos="7664450" algn="l"/>
                <a:tab pos="8304213" algn="l"/>
                <a:tab pos="8942388" algn="l"/>
                <a:tab pos="9582150" algn="l"/>
                <a:tab pos="10220325" algn="l"/>
                <a:tab pos="10860088" algn="l"/>
                <a:tab pos="11498263" algn="l"/>
                <a:tab pos="12138025" algn="l"/>
                <a:tab pos="12776200" algn="l"/>
              </a:tabLst>
              <a:defRPr>
                <a:solidFill>
                  <a:schemeClr val="bg1"/>
                </a:solidFill>
                <a:latin typeface="Arial" pitchFamily="34" charset="0"/>
                <a:ea typeface="Droid Sans" charset="0"/>
                <a:cs typeface="Droid Sans" charset="0"/>
              </a:defRPr>
            </a:lvl7pPr>
            <a:lvl8pPr marL="3429000" indent="-228600" defTabSz="638175" eaLnBrk="0" fontAlgn="base" hangingPunct="0">
              <a:spcBef>
                <a:spcPct val="0"/>
              </a:spcBef>
              <a:spcAft>
                <a:spcPct val="0"/>
              </a:spcAft>
              <a:tabLst>
                <a:tab pos="0" algn="l"/>
                <a:tab pos="636588" algn="l"/>
                <a:tab pos="1276350" algn="l"/>
                <a:tab pos="1914525" algn="l"/>
                <a:tab pos="2554288" algn="l"/>
                <a:tab pos="3192463" algn="l"/>
                <a:tab pos="3830638" algn="l"/>
                <a:tab pos="4470400" algn="l"/>
                <a:tab pos="5108575" algn="l"/>
                <a:tab pos="5748338" algn="l"/>
                <a:tab pos="6386513" algn="l"/>
                <a:tab pos="7026275" algn="l"/>
                <a:tab pos="7664450" algn="l"/>
                <a:tab pos="8304213" algn="l"/>
                <a:tab pos="8942388" algn="l"/>
                <a:tab pos="9582150" algn="l"/>
                <a:tab pos="10220325" algn="l"/>
                <a:tab pos="10860088" algn="l"/>
                <a:tab pos="11498263" algn="l"/>
                <a:tab pos="12138025" algn="l"/>
                <a:tab pos="12776200" algn="l"/>
              </a:tabLst>
              <a:defRPr>
                <a:solidFill>
                  <a:schemeClr val="bg1"/>
                </a:solidFill>
                <a:latin typeface="Arial" pitchFamily="34" charset="0"/>
                <a:ea typeface="Droid Sans" charset="0"/>
                <a:cs typeface="Droid Sans" charset="0"/>
              </a:defRPr>
            </a:lvl8pPr>
            <a:lvl9pPr marL="3886200" indent="-228600" defTabSz="638175" eaLnBrk="0" fontAlgn="base" hangingPunct="0">
              <a:spcBef>
                <a:spcPct val="0"/>
              </a:spcBef>
              <a:spcAft>
                <a:spcPct val="0"/>
              </a:spcAft>
              <a:tabLst>
                <a:tab pos="0" algn="l"/>
                <a:tab pos="636588" algn="l"/>
                <a:tab pos="1276350" algn="l"/>
                <a:tab pos="1914525" algn="l"/>
                <a:tab pos="2554288" algn="l"/>
                <a:tab pos="3192463" algn="l"/>
                <a:tab pos="3830638" algn="l"/>
                <a:tab pos="4470400" algn="l"/>
                <a:tab pos="5108575" algn="l"/>
                <a:tab pos="5748338" algn="l"/>
                <a:tab pos="6386513" algn="l"/>
                <a:tab pos="7026275" algn="l"/>
                <a:tab pos="7664450" algn="l"/>
                <a:tab pos="8304213" algn="l"/>
                <a:tab pos="8942388" algn="l"/>
                <a:tab pos="9582150" algn="l"/>
                <a:tab pos="10220325" algn="l"/>
                <a:tab pos="10860088" algn="l"/>
                <a:tab pos="11498263" algn="l"/>
                <a:tab pos="12138025" algn="l"/>
                <a:tab pos="12776200" algn="l"/>
              </a:tabLst>
              <a:defRPr>
                <a:solidFill>
                  <a:schemeClr val="bg1"/>
                </a:solidFill>
                <a:latin typeface="Arial" pitchFamily="34" charset="0"/>
                <a:ea typeface="Droid Sans" charset="0"/>
                <a:cs typeface="Droid Sans" charset="0"/>
              </a:defRPr>
            </a:lvl9pPr>
          </a:lstStyle>
          <a:p>
            <a:pPr eaLnBrk="1" hangingPunct="1">
              <a:buSzPct val="100000"/>
            </a:pPr>
            <a:r>
              <a:rPr lang="ru-RU" altLang="ru-RU" sz="1700">
                <a:solidFill>
                  <a:srgbClr val="000000"/>
                </a:solidFill>
                <a:latin typeface="Calibri" pitchFamily="34" charset="0"/>
                <a:cs typeface="Arial" pitchFamily="34" charset="0"/>
              </a:rPr>
              <a:t>Скелетно-мышечные боли (люмбоишиалгия, цервикобрахиалгия)—источник-мышцы, суставы и связки! Принципиально отличаются от радикулопатии! Боль отражается в области, лежащие в пределах дерматомов,миотомов, связанных с иннервацией поврежденных структур!</a:t>
            </a:r>
          </a:p>
        </p:txBody>
      </p:sp>
      <p:sp>
        <p:nvSpPr>
          <p:cNvPr id="199683" name="Заметки 1"/>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ru-RU" altLang="ru-RU"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0706"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1pPr>
            <a:lvl2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2pPr>
            <a:lvl3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3pPr>
            <a:lvl4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4pPr>
            <a:lvl5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9pPr>
          </a:lstStyle>
          <a:p>
            <a:fld id="{9BD171F2-47FF-406C-A25B-12714C4B4446}" type="slidenum">
              <a:rPr lang="ru-RU" altLang="ru-RU" smtClean="0">
                <a:solidFill>
                  <a:srgbClr val="000000"/>
                </a:solidFill>
                <a:latin typeface="Calibri" pitchFamily="34" charset="0"/>
                <a:ea typeface="DejaVu Sans" pitchFamily="34" charset="0"/>
                <a:cs typeface="DejaVu Sans" pitchFamily="34" charset="0"/>
              </a:rPr>
              <a:pPr/>
              <a:t>36</a:t>
            </a:fld>
            <a:endParaRPr lang="ru-RU" altLang="ru-RU" smtClean="0">
              <a:solidFill>
                <a:srgbClr val="000000"/>
              </a:solidFill>
              <a:latin typeface="Calibri" pitchFamily="34" charset="0"/>
              <a:ea typeface="DejaVu Sans" pitchFamily="34" charset="0"/>
              <a:cs typeface="DejaVu Sans" pitchFamily="34" charset="0"/>
            </a:endParaRPr>
          </a:p>
        </p:txBody>
      </p:sp>
      <p:sp>
        <p:nvSpPr>
          <p:cNvPr id="200707" name="Rectangle 1"/>
          <p:cNvSpPr>
            <a:spLocks noGrp="1" noRot="1" noChangeAspect="1" noChangeArrowheads="1" noTextEdit="1"/>
          </p:cNvSpPr>
          <p:nvPr>
            <p:ph type="sldImg"/>
          </p:nvPr>
        </p:nvSpPr>
        <p:spPr>
          <a:xfrm>
            <a:off x="1143000" y="685800"/>
            <a:ext cx="4573588" cy="3429000"/>
          </a:xfrm>
          <a:solidFill>
            <a:srgbClr val="FFFFFF"/>
          </a:solidFill>
          <a:ln/>
        </p:spPr>
      </p:sp>
      <p:sp>
        <p:nvSpPr>
          <p:cNvPr id="200708" name="Text Box 2"/>
          <p:cNvSpPr txBox="1">
            <a:spLocks noChangeArrowheads="1"/>
          </p:cNvSpPr>
          <p:nvPr/>
        </p:nvSpPr>
        <p:spPr bwMode="auto">
          <a:xfrm>
            <a:off x="685640" y="4343913"/>
            <a:ext cx="5488322" cy="4114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itchFamily="18" charset="0"/>
              <a:buNone/>
            </a:pPr>
            <a:endParaRPr lang="ru-RU" altLang="ru-RU"/>
          </a:p>
        </p:txBody>
      </p:sp>
      <p:sp>
        <p:nvSpPr>
          <p:cNvPr id="200709" name="Заметки 1"/>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ru-RU" altLang="ru-RU"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1730"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1pPr>
            <a:lvl2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2pPr>
            <a:lvl3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3pPr>
            <a:lvl4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4pPr>
            <a:lvl5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9pPr>
          </a:lstStyle>
          <a:p>
            <a:fld id="{09D13A4C-6D4E-4C2C-8225-BA0EEEE9C43B}" type="slidenum">
              <a:rPr lang="ru-RU" altLang="ru-RU" smtClean="0">
                <a:solidFill>
                  <a:srgbClr val="000000"/>
                </a:solidFill>
                <a:latin typeface="Calibri" pitchFamily="34" charset="0"/>
                <a:ea typeface="DejaVu Sans" pitchFamily="34" charset="0"/>
                <a:cs typeface="DejaVu Sans" pitchFamily="34" charset="0"/>
              </a:rPr>
              <a:pPr/>
              <a:t>37</a:t>
            </a:fld>
            <a:endParaRPr lang="ru-RU" altLang="ru-RU" smtClean="0">
              <a:solidFill>
                <a:srgbClr val="000000"/>
              </a:solidFill>
              <a:latin typeface="Calibri" pitchFamily="34" charset="0"/>
              <a:ea typeface="DejaVu Sans" pitchFamily="34" charset="0"/>
              <a:cs typeface="DejaVu Sans" pitchFamily="34" charset="0"/>
            </a:endParaRPr>
          </a:p>
        </p:txBody>
      </p:sp>
      <p:sp>
        <p:nvSpPr>
          <p:cNvPr id="201731" name="Rectangle 1"/>
          <p:cNvSpPr>
            <a:spLocks noGrp="1" noRot="1" noChangeAspect="1" noChangeArrowheads="1" noTextEdit="1"/>
          </p:cNvSpPr>
          <p:nvPr>
            <p:ph type="sldImg"/>
          </p:nvPr>
        </p:nvSpPr>
        <p:spPr>
          <a:xfrm>
            <a:off x="1143000" y="685800"/>
            <a:ext cx="4573588" cy="3429000"/>
          </a:xfrm>
          <a:solidFill>
            <a:srgbClr val="FFFFFF"/>
          </a:solidFill>
          <a:ln/>
        </p:spPr>
      </p:sp>
      <p:sp>
        <p:nvSpPr>
          <p:cNvPr id="201732" name="Text Box 2"/>
          <p:cNvSpPr txBox="1">
            <a:spLocks noChangeArrowheads="1"/>
          </p:cNvSpPr>
          <p:nvPr/>
        </p:nvSpPr>
        <p:spPr bwMode="auto">
          <a:xfrm>
            <a:off x="685640" y="4343913"/>
            <a:ext cx="5488322" cy="4114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itchFamily="18" charset="0"/>
              <a:buNone/>
            </a:pPr>
            <a:endParaRPr lang="ru-RU" altLang="ru-RU"/>
          </a:p>
        </p:txBody>
      </p:sp>
      <p:sp>
        <p:nvSpPr>
          <p:cNvPr id="201733" name="Заметки 1"/>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ltLang="ru-RU" smtClean="0"/>
          </a:p>
          <a:p>
            <a:endParaRPr lang="en-US" altLang="ru-RU" smtClean="0"/>
          </a:p>
          <a:p>
            <a:endParaRPr lang="en-US" altLang="ru-RU"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2754"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1pPr>
            <a:lvl2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2pPr>
            <a:lvl3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3pPr>
            <a:lvl4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4pPr>
            <a:lvl5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9pPr>
          </a:lstStyle>
          <a:p>
            <a:fld id="{9F6BEB27-25AF-46EE-AAD4-0D3B2E3B848B}" type="slidenum">
              <a:rPr lang="ru-RU" altLang="ru-RU" smtClean="0">
                <a:solidFill>
                  <a:srgbClr val="000000"/>
                </a:solidFill>
                <a:latin typeface="Calibri" pitchFamily="34" charset="0"/>
                <a:ea typeface="DejaVu Sans" pitchFamily="34" charset="0"/>
                <a:cs typeface="DejaVu Sans" pitchFamily="34" charset="0"/>
              </a:rPr>
              <a:pPr/>
              <a:t>38</a:t>
            </a:fld>
            <a:endParaRPr lang="ru-RU" altLang="ru-RU" smtClean="0">
              <a:solidFill>
                <a:srgbClr val="000000"/>
              </a:solidFill>
              <a:latin typeface="Calibri" pitchFamily="34" charset="0"/>
              <a:ea typeface="DejaVu Sans" pitchFamily="34" charset="0"/>
              <a:cs typeface="DejaVu Sans" pitchFamily="34" charset="0"/>
            </a:endParaRPr>
          </a:p>
        </p:txBody>
      </p:sp>
      <p:sp>
        <p:nvSpPr>
          <p:cNvPr id="202755" name="Rectangle 1"/>
          <p:cNvSpPr>
            <a:spLocks noGrp="1" noRot="1" noChangeAspect="1" noChangeArrowheads="1" noTextEdit="1"/>
          </p:cNvSpPr>
          <p:nvPr>
            <p:ph type="sldImg"/>
          </p:nvPr>
        </p:nvSpPr>
        <p:spPr>
          <a:xfrm>
            <a:off x="1143000" y="685800"/>
            <a:ext cx="4573588" cy="3429000"/>
          </a:xfrm>
          <a:solidFill>
            <a:srgbClr val="FFFFFF"/>
          </a:solidFill>
          <a:ln/>
        </p:spPr>
      </p:sp>
      <p:sp>
        <p:nvSpPr>
          <p:cNvPr id="202756" name="Text Box 2"/>
          <p:cNvSpPr txBox="1">
            <a:spLocks noChangeArrowheads="1"/>
          </p:cNvSpPr>
          <p:nvPr/>
        </p:nvSpPr>
        <p:spPr bwMode="auto">
          <a:xfrm>
            <a:off x="685640" y="4343913"/>
            <a:ext cx="5488322" cy="4114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itchFamily="18" charset="0"/>
              <a:buNone/>
            </a:pPr>
            <a:endParaRPr lang="ru-RU" altLang="ru-RU"/>
          </a:p>
        </p:txBody>
      </p:sp>
      <p:sp>
        <p:nvSpPr>
          <p:cNvPr id="202757" name="Заметки 1"/>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ru-RU" altLang="ru-RU"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3778"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1pPr>
            <a:lvl2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2pPr>
            <a:lvl3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3pPr>
            <a:lvl4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4pPr>
            <a:lvl5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9pPr>
          </a:lstStyle>
          <a:p>
            <a:fld id="{9F2E52A1-4D37-46C1-874F-3803BAF0EA21}" type="slidenum">
              <a:rPr lang="ru-RU" altLang="ru-RU" smtClean="0">
                <a:solidFill>
                  <a:srgbClr val="000000"/>
                </a:solidFill>
                <a:latin typeface="Calibri" pitchFamily="34" charset="0"/>
                <a:ea typeface="DejaVu Sans" pitchFamily="34" charset="0"/>
                <a:cs typeface="DejaVu Sans" pitchFamily="34" charset="0"/>
              </a:rPr>
              <a:pPr/>
              <a:t>39</a:t>
            </a:fld>
            <a:endParaRPr lang="ru-RU" altLang="ru-RU" smtClean="0">
              <a:solidFill>
                <a:srgbClr val="000000"/>
              </a:solidFill>
              <a:latin typeface="Calibri" pitchFamily="34" charset="0"/>
              <a:ea typeface="DejaVu Sans" pitchFamily="34" charset="0"/>
              <a:cs typeface="DejaVu Sans" pitchFamily="34" charset="0"/>
            </a:endParaRPr>
          </a:p>
        </p:txBody>
      </p:sp>
      <p:sp>
        <p:nvSpPr>
          <p:cNvPr id="203779" name="Rectangle 1"/>
          <p:cNvSpPr>
            <a:spLocks noGrp="1" noRot="1" noChangeAspect="1" noChangeArrowheads="1" noTextEdit="1"/>
          </p:cNvSpPr>
          <p:nvPr>
            <p:ph type="sldImg"/>
          </p:nvPr>
        </p:nvSpPr>
        <p:spPr>
          <a:xfrm>
            <a:off x="1143000" y="685800"/>
            <a:ext cx="4573588" cy="3429000"/>
          </a:xfrm>
          <a:solidFill>
            <a:srgbClr val="FFFFFF"/>
          </a:solidFill>
          <a:ln/>
        </p:spPr>
      </p:sp>
      <p:sp>
        <p:nvSpPr>
          <p:cNvPr id="203780" name="Text Box 2"/>
          <p:cNvSpPr txBox="1">
            <a:spLocks noChangeArrowheads="1"/>
          </p:cNvSpPr>
          <p:nvPr/>
        </p:nvSpPr>
        <p:spPr bwMode="auto">
          <a:xfrm>
            <a:off x="685640" y="4343913"/>
            <a:ext cx="5488322" cy="4114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itchFamily="18" charset="0"/>
              <a:buNone/>
            </a:pPr>
            <a:endParaRPr lang="ru-RU" altLang="ru-RU"/>
          </a:p>
        </p:txBody>
      </p:sp>
      <p:sp>
        <p:nvSpPr>
          <p:cNvPr id="203781" name="Заметки 1"/>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ru-RU" altLang="ru-R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Образ слайда 1"/>
          <p:cNvSpPr>
            <a:spLocks noGrp="1" noRot="1" noChangeAspect="1" noChangeArrowheads="1" noTextEdit="1"/>
          </p:cNvSpPr>
          <p:nvPr>
            <p:ph type="sldImg"/>
          </p:nvPr>
        </p:nvSpPr>
        <p:spPr>
          <a:xfrm>
            <a:off x="1211263" y="676275"/>
            <a:ext cx="4500562" cy="3375025"/>
          </a:xfrm>
          <a:ln/>
        </p:spPr>
      </p:sp>
      <p:sp>
        <p:nvSpPr>
          <p:cNvPr id="176131"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435" tIns="45718" rIns="91435" bIns="45718"/>
          <a:lstStyle/>
          <a:p>
            <a:endParaRPr lang="ru-RU" altLang="ru-RU" smtClean="0"/>
          </a:p>
        </p:txBody>
      </p:sp>
      <p:sp>
        <p:nvSpPr>
          <p:cNvPr id="176132" name="Номер слайда 3"/>
          <p:cNvSpPr txBox="1">
            <a:spLocks noGrp="1"/>
          </p:cNvSpPr>
          <p:nvPr/>
        </p:nvSpPr>
        <p:spPr bwMode="auto">
          <a:xfrm>
            <a:off x="3920002" y="8550386"/>
            <a:ext cx="2998873" cy="450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p>
            <a:pPr algn="r" eaLnBrk="1" hangingPunct="1"/>
            <a:fld id="{2FE66FED-788C-45E6-AE74-0888B46824A2}" type="slidenum">
              <a:rPr lang="ru-RU" altLang="ru-RU" sz="1200">
                <a:solidFill>
                  <a:schemeClr val="tx1"/>
                </a:solidFill>
                <a:latin typeface="Comic Sans MS" pitchFamily="66" charset="0"/>
                <a:cs typeface="Arial" pitchFamily="34" charset="0"/>
              </a:rPr>
              <a:pPr algn="r" eaLnBrk="1" hangingPunct="1"/>
              <a:t>12</a:t>
            </a:fld>
            <a:endParaRPr lang="ru-RU" altLang="ru-RU" sz="1200">
              <a:solidFill>
                <a:schemeClr val="tx1"/>
              </a:solidFill>
              <a:latin typeface="Comic Sans MS" pitchFamily="66" charset="0"/>
              <a:cs typeface="Arial"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02"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1pPr>
            <a:lvl2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2pPr>
            <a:lvl3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3pPr>
            <a:lvl4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4pPr>
            <a:lvl5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9pPr>
          </a:lstStyle>
          <a:p>
            <a:fld id="{7B690B34-5C7C-4690-9AD9-AE4672FE3486}" type="slidenum">
              <a:rPr lang="ru-RU" altLang="ru-RU" smtClean="0">
                <a:solidFill>
                  <a:srgbClr val="000000"/>
                </a:solidFill>
                <a:latin typeface="Calibri" pitchFamily="34" charset="0"/>
                <a:ea typeface="DejaVu Sans" pitchFamily="34" charset="0"/>
                <a:cs typeface="DejaVu Sans" pitchFamily="34" charset="0"/>
              </a:rPr>
              <a:pPr/>
              <a:t>40</a:t>
            </a:fld>
            <a:endParaRPr lang="ru-RU" altLang="ru-RU" smtClean="0">
              <a:solidFill>
                <a:srgbClr val="000000"/>
              </a:solidFill>
              <a:latin typeface="Calibri" pitchFamily="34" charset="0"/>
              <a:ea typeface="DejaVu Sans" pitchFamily="34" charset="0"/>
              <a:cs typeface="DejaVu Sans" pitchFamily="34" charset="0"/>
            </a:endParaRPr>
          </a:p>
        </p:txBody>
      </p:sp>
      <p:sp>
        <p:nvSpPr>
          <p:cNvPr id="204803" name="Rectangle 1"/>
          <p:cNvSpPr>
            <a:spLocks noGrp="1" noRot="1" noChangeAspect="1" noChangeArrowheads="1" noTextEdit="1"/>
          </p:cNvSpPr>
          <p:nvPr>
            <p:ph type="sldImg"/>
          </p:nvPr>
        </p:nvSpPr>
        <p:spPr>
          <a:xfrm>
            <a:off x="1143000" y="685800"/>
            <a:ext cx="4573588" cy="3429000"/>
          </a:xfrm>
          <a:solidFill>
            <a:srgbClr val="FFFFFF"/>
          </a:solidFill>
          <a:ln/>
        </p:spPr>
      </p:sp>
      <p:sp>
        <p:nvSpPr>
          <p:cNvPr id="204804" name="Text Box 2"/>
          <p:cNvSpPr txBox="1">
            <a:spLocks noChangeArrowheads="1"/>
          </p:cNvSpPr>
          <p:nvPr/>
        </p:nvSpPr>
        <p:spPr bwMode="auto">
          <a:xfrm>
            <a:off x="685640" y="4343913"/>
            <a:ext cx="5488322" cy="4114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itchFamily="18" charset="0"/>
              <a:buNone/>
            </a:pPr>
            <a:endParaRPr lang="ru-RU" altLang="ru-RU"/>
          </a:p>
        </p:txBody>
      </p:sp>
      <p:sp>
        <p:nvSpPr>
          <p:cNvPr id="204805" name="Заметки 1"/>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ru-RU" altLang="ru-RU"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826"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1pPr>
            <a:lvl2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2pPr>
            <a:lvl3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3pPr>
            <a:lvl4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4pPr>
            <a:lvl5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9pPr>
          </a:lstStyle>
          <a:p>
            <a:fld id="{606EBCF4-8707-4F7D-82F7-72F6000EAAD7}" type="slidenum">
              <a:rPr lang="ru-RU" altLang="ru-RU" smtClean="0">
                <a:solidFill>
                  <a:srgbClr val="000000"/>
                </a:solidFill>
                <a:latin typeface="Calibri" pitchFamily="34" charset="0"/>
                <a:ea typeface="DejaVu Sans" pitchFamily="34" charset="0"/>
                <a:cs typeface="DejaVu Sans" pitchFamily="34" charset="0"/>
              </a:rPr>
              <a:pPr/>
              <a:t>41</a:t>
            </a:fld>
            <a:endParaRPr lang="ru-RU" altLang="ru-RU" smtClean="0">
              <a:solidFill>
                <a:srgbClr val="000000"/>
              </a:solidFill>
              <a:latin typeface="Calibri" pitchFamily="34" charset="0"/>
              <a:ea typeface="DejaVu Sans" pitchFamily="34" charset="0"/>
              <a:cs typeface="DejaVu Sans" pitchFamily="34" charset="0"/>
            </a:endParaRPr>
          </a:p>
        </p:txBody>
      </p:sp>
      <p:sp>
        <p:nvSpPr>
          <p:cNvPr id="205827" name="Rectangle 1"/>
          <p:cNvSpPr>
            <a:spLocks noGrp="1" noRot="1" noChangeAspect="1" noChangeArrowheads="1" noTextEdit="1"/>
          </p:cNvSpPr>
          <p:nvPr>
            <p:ph type="sldImg"/>
          </p:nvPr>
        </p:nvSpPr>
        <p:spPr>
          <a:xfrm>
            <a:off x="1133475" y="674688"/>
            <a:ext cx="4595813" cy="3446462"/>
          </a:xfrm>
          <a:solidFill>
            <a:srgbClr val="FFFFFF"/>
          </a:solidFill>
          <a:ln/>
        </p:spPr>
      </p:sp>
      <p:sp>
        <p:nvSpPr>
          <p:cNvPr id="205828" name="Text Box 2"/>
          <p:cNvSpPr txBox="1">
            <a:spLocks noChangeArrowheads="1"/>
          </p:cNvSpPr>
          <p:nvPr/>
        </p:nvSpPr>
        <p:spPr bwMode="auto">
          <a:xfrm>
            <a:off x="800982" y="4213784"/>
            <a:ext cx="5315310" cy="4510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itchFamily="18" charset="0"/>
              <a:buNone/>
            </a:pPr>
            <a:endParaRPr lang="ru-RU" altLang="ru-RU"/>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Образ слайда 1"/>
          <p:cNvSpPr>
            <a:spLocks noGrp="1" noRot="1" noChangeAspect="1" noChangeArrowheads="1" noTextEdit="1"/>
          </p:cNvSpPr>
          <p:nvPr>
            <p:ph type="sldImg"/>
          </p:nvPr>
        </p:nvSpPr>
        <p:spPr>
          <a:ln/>
        </p:spPr>
      </p:sp>
      <p:sp>
        <p:nvSpPr>
          <p:cNvPr id="206851" name="Заметки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ru-RU" altLang="ru-RU" smtClean="0"/>
          </a:p>
        </p:txBody>
      </p:sp>
      <p:sp>
        <p:nvSpPr>
          <p:cNvPr id="206852" name="Номер слайда 3"/>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1pPr>
            <a:lvl2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2pPr>
            <a:lvl3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3pPr>
            <a:lvl4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4pPr>
            <a:lvl5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9pPr>
          </a:lstStyle>
          <a:p>
            <a:fld id="{D94087A8-12DD-4154-8F3E-E2B76E69E2A6}" type="slidenum">
              <a:rPr lang="ru-RU" altLang="ru-RU" smtClean="0">
                <a:solidFill>
                  <a:srgbClr val="000000"/>
                </a:solidFill>
                <a:latin typeface="Calibri" pitchFamily="34" charset="0"/>
                <a:ea typeface="DejaVu Sans" pitchFamily="34" charset="0"/>
                <a:cs typeface="DejaVu Sans" pitchFamily="34" charset="0"/>
              </a:rPr>
              <a:pPr/>
              <a:t>42</a:t>
            </a:fld>
            <a:endParaRPr lang="ru-RU" altLang="ru-RU" smtClean="0">
              <a:solidFill>
                <a:srgbClr val="000000"/>
              </a:solidFill>
              <a:latin typeface="Calibri" pitchFamily="34" charset="0"/>
              <a:ea typeface="DejaVu Sans" pitchFamily="34" charset="0"/>
              <a:cs typeface="DejaVu Sans"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Образ слайда 1"/>
          <p:cNvSpPr>
            <a:spLocks noGrp="1" noRot="1" noChangeAspect="1" noChangeArrowheads="1" noTextEdit="1"/>
          </p:cNvSpPr>
          <p:nvPr>
            <p:ph type="sldImg"/>
          </p:nvPr>
        </p:nvSpPr>
        <p:spPr>
          <a:ln/>
        </p:spPr>
      </p:sp>
      <p:sp>
        <p:nvSpPr>
          <p:cNvPr id="207875" name="Заметки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ru-RU" altLang="ru-RU" smtClean="0"/>
          </a:p>
        </p:txBody>
      </p:sp>
      <p:sp>
        <p:nvSpPr>
          <p:cNvPr id="207876" name="Номер слайда 3"/>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1pPr>
            <a:lvl2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2pPr>
            <a:lvl3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3pPr>
            <a:lvl4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4pPr>
            <a:lvl5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9pPr>
          </a:lstStyle>
          <a:p>
            <a:fld id="{FC62CA9B-3873-405B-8C78-4DB1A135E7D2}" type="slidenum">
              <a:rPr lang="ru-RU" altLang="ru-RU" smtClean="0">
                <a:solidFill>
                  <a:srgbClr val="000000"/>
                </a:solidFill>
                <a:latin typeface="Calibri" pitchFamily="34" charset="0"/>
                <a:ea typeface="DejaVu Sans" pitchFamily="34" charset="0"/>
                <a:cs typeface="DejaVu Sans" pitchFamily="34" charset="0"/>
              </a:rPr>
              <a:pPr/>
              <a:t>43</a:t>
            </a:fld>
            <a:endParaRPr lang="ru-RU" altLang="ru-RU" smtClean="0">
              <a:solidFill>
                <a:srgbClr val="000000"/>
              </a:solidFill>
              <a:latin typeface="Calibri" pitchFamily="34" charset="0"/>
              <a:ea typeface="DejaVu Sans" pitchFamily="34" charset="0"/>
              <a:cs typeface="DejaVu Sans"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Образ слайда 1"/>
          <p:cNvSpPr>
            <a:spLocks noGrp="1" noRot="1" noChangeAspect="1" noChangeArrowheads="1" noTextEdit="1"/>
          </p:cNvSpPr>
          <p:nvPr>
            <p:ph type="sldImg"/>
          </p:nvPr>
        </p:nvSpPr>
        <p:spPr>
          <a:ln/>
        </p:spPr>
      </p:sp>
      <p:sp>
        <p:nvSpPr>
          <p:cNvPr id="208899" name="Заметки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ru-RU" altLang="ru-RU" smtClean="0"/>
          </a:p>
        </p:txBody>
      </p:sp>
      <p:sp>
        <p:nvSpPr>
          <p:cNvPr id="208900" name="Номер слайда 3"/>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1pPr>
            <a:lvl2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2pPr>
            <a:lvl3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3pPr>
            <a:lvl4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4pPr>
            <a:lvl5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9pPr>
          </a:lstStyle>
          <a:p>
            <a:fld id="{DA9B75CD-F092-4B5A-8E2B-14407919D3F5}" type="slidenum">
              <a:rPr lang="ru-RU" altLang="ru-RU" smtClean="0">
                <a:solidFill>
                  <a:srgbClr val="000000"/>
                </a:solidFill>
                <a:latin typeface="Calibri" pitchFamily="34" charset="0"/>
                <a:ea typeface="DejaVu Sans" pitchFamily="34" charset="0"/>
                <a:cs typeface="DejaVu Sans" pitchFamily="34" charset="0"/>
              </a:rPr>
              <a:pPr/>
              <a:t>44</a:t>
            </a:fld>
            <a:endParaRPr lang="ru-RU" altLang="ru-RU" smtClean="0">
              <a:solidFill>
                <a:srgbClr val="000000"/>
              </a:solidFill>
              <a:latin typeface="Calibri" pitchFamily="34" charset="0"/>
              <a:ea typeface="DejaVu Sans" pitchFamily="34" charset="0"/>
              <a:cs typeface="DejaVu Sans"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Образ слайда 1"/>
          <p:cNvSpPr>
            <a:spLocks noGrp="1" noRot="1" noChangeAspect="1" noChangeArrowheads="1" noTextEdit="1"/>
          </p:cNvSpPr>
          <p:nvPr>
            <p:ph type="sldImg"/>
          </p:nvPr>
        </p:nvSpPr>
        <p:spPr>
          <a:ln/>
        </p:spPr>
      </p:sp>
      <p:sp>
        <p:nvSpPr>
          <p:cNvPr id="209923" name="Заметки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ru-RU" altLang="ru-RU" smtClean="0"/>
          </a:p>
        </p:txBody>
      </p:sp>
      <p:sp>
        <p:nvSpPr>
          <p:cNvPr id="209924" name="Номер слайда 3"/>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1pPr>
            <a:lvl2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2pPr>
            <a:lvl3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3pPr>
            <a:lvl4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4pPr>
            <a:lvl5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9pPr>
          </a:lstStyle>
          <a:p>
            <a:fld id="{D8783199-EBE7-4B1C-BCF3-F5A07D6E857E}" type="slidenum">
              <a:rPr lang="ru-RU" altLang="ru-RU" smtClean="0">
                <a:solidFill>
                  <a:srgbClr val="000000"/>
                </a:solidFill>
                <a:latin typeface="Calibri" pitchFamily="34" charset="0"/>
                <a:ea typeface="DejaVu Sans" pitchFamily="34" charset="0"/>
                <a:cs typeface="DejaVu Sans" pitchFamily="34" charset="0"/>
              </a:rPr>
              <a:pPr/>
              <a:t>45</a:t>
            </a:fld>
            <a:endParaRPr lang="ru-RU" altLang="ru-RU" smtClean="0">
              <a:solidFill>
                <a:srgbClr val="000000"/>
              </a:solidFill>
              <a:latin typeface="Calibri" pitchFamily="34" charset="0"/>
              <a:ea typeface="DejaVu Sans" pitchFamily="34" charset="0"/>
              <a:cs typeface="DejaVu Sans"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0946"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1pPr>
            <a:lvl2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2pPr>
            <a:lvl3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3pPr>
            <a:lvl4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4pPr>
            <a:lvl5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9pPr>
          </a:lstStyle>
          <a:p>
            <a:fld id="{1426E76C-ECF1-4B70-A9EB-0AC4572AD46C}" type="slidenum">
              <a:rPr lang="ru-RU" altLang="ru-RU" smtClean="0">
                <a:solidFill>
                  <a:srgbClr val="000000"/>
                </a:solidFill>
                <a:latin typeface="Calibri" pitchFamily="34" charset="0"/>
                <a:ea typeface="DejaVu Sans" pitchFamily="34" charset="0"/>
                <a:cs typeface="DejaVu Sans" pitchFamily="34" charset="0"/>
              </a:rPr>
              <a:pPr/>
              <a:t>46</a:t>
            </a:fld>
            <a:endParaRPr lang="ru-RU" altLang="ru-RU" smtClean="0">
              <a:solidFill>
                <a:srgbClr val="000000"/>
              </a:solidFill>
              <a:latin typeface="Calibri" pitchFamily="34" charset="0"/>
              <a:ea typeface="DejaVu Sans" pitchFamily="34" charset="0"/>
              <a:cs typeface="DejaVu Sans" pitchFamily="34" charset="0"/>
            </a:endParaRPr>
          </a:p>
        </p:txBody>
      </p:sp>
      <p:sp>
        <p:nvSpPr>
          <p:cNvPr id="210947" name="Rectangle 1"/>
          <p:cNvSpPr>
            <a:spLocks noGrp="1" noRot="1" noChangeAspect="1" noChangeArrowheads="1" noTextEdit="1"/>
          </p:cNvSpPr>
          <p:nvPr>
            <p:ph type="sldImg"/>
          </p:nvPr>
        </p:nvSpPr>
        <p:spPr>
          <a:xfrm>
            <a:off x="1133475" y="674688"/>
            <a:ext cx="4595813" cy="3446462"/>
          </a:xfrm>
          <a:solidFill>
            <a:srgbClr val="FFFFFF"/>
          </a:solidFill>
          <a:ln/>
        </p:spPr>
      </p:sp>
      <p:sp>
        <p:nvSpPr>
          <p:cNvPr id="210948" name="Text Box 2"/>
          <p:cNvSpPr txBox="1">
            <a:spLocks noChangeArrowheads="1"/>
          </p:cNvSpPr>
          <p:nvPr/>
        </p:nvSpPr>
        <p:spPr bwMode="auto">
          <a:xfrm>
            <a:off x="800982" y="4213784"/>
            <a:ext cx="5315310" cy="4510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800" rIns="91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Droid Sans" charset="0"/>
                <a:cs typeface="Droid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Droid Sans" charset="0"/>
                <a:cs typeface="Droid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Droid Sans" charset="0"/>
                <a:cs typeface="Droid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Droid Sans" charset="0"/>
                <a:cs typeface="Droid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Droid Sans" charset="0"/>
                <a:cs typeface="Droid Sans"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Droid Sans" charset="0"/>
                <a:cs typeface="Droid Sans"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Droid Sans" charset="0"/>
                <a:cs typeface="Droid Sans"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Droid Sans" charset="0"/>
                <a:cs typeface="Droid Sans"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Droid Sans" charset="0"/>
                <a:cs typeface="Droid Sans" charset="0"/>
              </a:defRPr>
            </a:lvl9pPr>
          </a:lstStyle>
          <a:p>
            <a:pPr eaLnBrk="1" hangingPunct="1">
              <a:spcBef>
                <a:spcPts val="375"/>
              </a:spcBef>
              <a:buSzPct val="100000"/>
            </a:pPr>
            <a:r>
              <a:rPr lang="en-GB" altLang="ru-RU" sz="1000">
                <a:solidFill>
                  <a:srgbClr val="000000"/>
                </a:solidFill>
                <a:latin typeface="Calibri" pitchFamily="34" charset="0"/>
              </a:rPr>
              <a:t>This slide presents some key data to further explain the onset and resolution of the 2 most common adverse events associated with LYRICA (pregabalin), dizziness and somnolence. The data in the table are for all LYRICA doses from 10 pooled controlled studies in neuropathic pain. The day of onset and of resolution was recorded by the investigator on the Case Report Form. Resolution data are only available for those patients who completed the studies, as if patients dropped out of the study (and ceased treatment) there was no way of ascertaining if these adverse events resolved while on treatment. </a:t>
            </a:r>
          </a:p>
          <a:p>
            <a:pPr eaLnBrk="1" hangingPunct="1">
              <a:spcBef>
                <a:spcPts val="375"/>
              </a:spcBef>
              <a:buSzPct val="100000"/>
            </a:pPr>
            <a:r>
              <a:rPr lang="en-GB" altLang="ru-RU" sz="1000" b="1">
                <a:solidFill>
                  <a:srgbClr val="000000"/>
                </a:solidFill>
                <a:latin typeface="Calibri" pitchFamily="34" charset="0"/>
              </a:rPr>
              <a:t>The key talking points for this slide are as follows:</a:t>
            </a:r>
          </a:p>
          <a:p>
            <a:pPr eaLnBrk="1" hangingPunct="1">
              <a:spcBef>
                <a:spcPts val="375"/>
              </a:spcBef>
              <a:buClr>
                <a:srgbClr val="000000"/>
              </a:buClr>
              <a:buSzPct val="100000"/>
              <a:buFont typeface="Calibri" pitchFamily="34" charset="0"/>
              <a:buChar char="•"/>
            </a:pPr>
            <a:r>
              <a:rPr lang="en-GB" altLang="ru-RU" sz="1000">
                <a:solidFill>
                  <a:srgbClr val="000000"/>
                </a:solidFill>
                <a:latin typeface="Calibri" pitchFamily="34" charset="0"/>
              </a:rPr>
              <a:t>Although dizziness and somnolence were the most frequently reported adverse events associated with LYRICA treatment, these events infrequently led to discontinuation from treatment. This indicates that patients tolerate these adverse events. Dizziness included terms such as “light headedness”, “giddiness”, and “wooziness”.  Somnolence included terms such as “drowsy”, “sleepiness”, “fuzziness” and “difficulty waking up”. </a:t>
            </a:r>
          </a:p>
          <a:p>
            <a:pPr eaLnBrk="1" hangingPunct="1">
              <a:spcBef>
                <a:spcPts val="375"/>
              </a:spcBef>
              <a:buClr>
                <a:srgbClr val="000000"/>
              </a:buClr>
              <a:buSzPct val="100000"/>
              <a:buFont typeface="Calibri" pitchFamily="34" charset="0"/>
              <a:buChar char="•"/>
            </a:pPr>
            <a:r>
              <a:rPr lang="en-GB" altLang="ru-RU" sz="1000">
                <a:solidFill>
                  <a:srgbClr val="000000"/>
                </a:solidFill>
                <a:latin typeface="Calibri" pitchFamily="34" charset="0"/>
              </a:rPr>
              <a:t>Both occurred very soon after the initiation of treatment.</a:t>
            </a:r>
          </a:p>
          <a:p>
            <a:pPr eaLnBrk="1" hangingPunct="1">
              <a:spcBef>
                <a:spcPts val="375"/>
              </a:spcBef>
              <a:buClr>
                <a:srgbClr val="000000"/>
              </a:buClr>
              <a:buSzPct val="100000"/>
              <a:buFont typeface="Calibri" pitchFamily="34" charset="0"/>
              <a:buChar char="•"/>
            </a:pPr>
            <a:r>
              <a:rPr lang="en-GB" altLang="ru-RU" sz="1000">
                <a:solidFill>
                  <a:srgbClr val="000000"/>
                </a:solidFill>
                <a:latin typeface="Calibri" pitchFamily="34" charset="0"/>
              </a:rPr>
              <a:t>Among those who experienced dizziness, it resolved in 50% of patients in 6-17 days. Among those who developed somnolence, it resolved in 50% of patients in 26-31 days. </a:t>
            </a:r>
          </a:p>
          <a:p>
            <a:pPr eaLnBrk="1" hangingPunct="1">
              <a:spcBef>
                <a:spcPts val="375"/>
              </a:spcBef>
              <a:buClr>
                <a:srgbClr val="000000"/>
              </a:buClr>
              <a:buSzPct val="100000"/>
              <a:buFont typeface="Calibri" pitchFamily="34" charset="0"/>
              <a:buChar char="•"/>
            </a:pPr>
            <a:r>
              <a:rPr lang="en-GB" altLang="ru-RU" sz="1000">
                <a:solidFill>
                  <a:srgbClr val="000000"/>
                </a:solidFill>
                <a:latin typeface="Calibri" pitchFamily="34" charset="0"/>
              </a:rPr>
              <a:t>Both dizziness and somnolence tended to resolve in patients who stayed on treatment, indicating these adverse events do not persist and that patients developed tolerance to them.</a:t>
            </a:r>
          </a:p>
          <a:p>
            <a:pPr eaLnBrk="1" hangingPunct="1">
              <a:spcBef>
                <a:spcPts val="375"/>
              </a:spcBef>
              <a:buClr>
                <a:srgbClr val="000000"/>
              </a:buClr>
              <a:buSzPct val="100000"/>
              <a:buFont typeface="Calibri" pitchFamily="34" charset="0"/>
              <a:buChar char="•"/>
            </a:pPr>
            <a:r>
              <a:rPr lang="en-GB" altLang="ru-RU" sz="1000">
                <a:solidFill>
                  <a:srgbClr val="000000"/>
                </a:solidFill>
                <a:latin typeface="Calibri" pitchFamily="34" charset="0"/>
              </a:rPr>
              <a:t>The data indicate that these adverse events are tolerated by patients and tend to resolve on treatment. </a:t>
            </a:r>
          </a:p>
          <a:p>
            <a:pPr eaLnBrk="1" hangingPunct="1">
              <a:spcBef>
                <a:spcPts val="375"/>
              </a:spcBef>
              <a:buSzPct val="100000"/>
            </a:pPr>
            <a:endParaRPr lang="en-GB" altLang="ru-RU" sz="1000">
              <a:solidFill>
                <a:srgbClr val="000000"/>
              </a:solidFill>
              <a:latin typeface="Calibri" pitchFamily="34" charset="0"/>
            </a:endParaRPr>
          </a:p>
          <a:p>
            <a:pPr eaLnBrk="1" hangingPunct="1">
              <a:spcBef>
                <a:spcPts val="375"/>
              </a:spcBef>
              <a:buSzPct val="100000"/>
            </a:pPr>
            <a:r>
              <a:rPr lang="en-GB" altLang="ru-RU" sz="1000" b="1">
                <a:solidFill>
                  <a:srgbClr val="000000"/>
                </a:solidFill>
                <a:latin typeface="Calibri" pitchFamily="34" charset="0"/>
              </a:rPr>
              <a:t>Reference</a:t>
            </a:r>
          </a:p>
          <a:p>
            <a:pPr eaLnBrk="1" hangingPunct="1">
              <a:spcBef>
                <a:spcPts val="375"/>
              </a:spcBef>
              <a:buSzPct val="100000"/>
            </a:pPr>
            <a:r>
              <a:rPr lang="en-GB" altLang="ru-RU" sz="1000">
                <a:solidFill>
                  <a:srgbClr val="000000"/>
                </a:solidFill>
                <a:latin typeface="Calibri" pitchFamily="34" charset="0"/>
              </a:rPr>
              <a:t>Data on file, Pfizer Inc, New York, NY, USA </a:t>
            </a:r>
          </a:p>
          <a:p>
            <a:pPr eaLnBrk="1" hangingPunct="1">
              <a:spcBef>
                <a:spcPts val="375"/>
              </a:spcBef>
              <a:buSzPct val="100000"/>
            </a:pPr>
            <a:endParaRPr lang="en-GB" altLang="ru-RU" sz="1000">
              <a:solidFill>
                <a:srgbClr val="000000"/>
              </a:solidFill>
              <a:latin typeface="Calibri" pitchFamily="34" charset="0"/>
            </a:endParaRPr>
          </a:p>
          <a:p>
            <a:pPr eaLnBrk="1" hangingPunct="1">
              <a:spcBef>
                <a:spcPts val="375"/>
              </a:spcBef>
              <a:buSzPct val="100000"/>
            </a:pPr>
            <a:r>
              <a:rPr lang="en-GB" altLang="ru-RU" sz="1000" i="1">
                <a:solidFill>
                  <a:srgbClr val="000000"/>
                </a:solidFill>
                <a:latin typeface="Calibri" pitchFamily="34" charset="0"/>
              </a:rPr>
              <a:t>Additional key words: diabetes, diabetic, postherpetic, tolerability</a:t>
            </a:r>
          </a:p>
          <a:p>
            <a:pPr eaLnBrk="1" hangingPunct="1">
              <a:spcBef>
                <a:spcPts val="375"/>
              </a:spcBef>
              <a:buSzPct val="100000"/>
            </a:pPr>
            <a:endParaRPr lang="en-GB" altLang="ru-RU" sz="1000" i="1">
              <a:solidFill>
                <a:srgbClr val="000000"/>
              </a:solidFill>
              <a:latin typeface="Calibri"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1970"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1pPr>
            <a:lvl2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2pPr>
            <a:lvl3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3pPr>
            <a:lvl4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4pPr>
            <a:lvl5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9pPr>
          </a:lstStyle>
          <a:p>
            <a:fld id="{7385DE49-0AFD-47C5-A481-A231AF6FFACB}" type="slidenum">
              <a:rPr lang="ru-RU" altLang="ru-RU" smtClean="0">
                <a:solidFill>
                  <a:srgbClr val="000000"/>
                </a:solidFill>
                <a:latin typeface="Calibri" pitchFamily="34" charset="0"/>
                <a:ea typeface="DejaVu Sans" pitchFamily="34" charset="0"/>
                <a:cs typeface="DejaVu Sans" pitchFamily="34" charset="0"/>
              </a:rPr>
              <a:pPr/>
              <a:t>47</a:t>
            </a:fld>
            <a:endParaRPr lang="ru-RU" altLang="ru-RU" smtClean="0">
              <a:solidFill>
                <a:srgbClr val="000000"/>
              </a:solidFill>
              <a:latin typeface="Calibri" pitchFamily="34" charset="0"/>
              <a:ea typeface="DejaVu Sans" pitchFamily="34" charset="0"/>
              <a:cs typeface="DejaVu Sans" pitchFamily="34" charset="0"/>
            </a:endParaRPr>
          </a:p>
        </p:txBody>
      </p:sp>
      <p:sp>
        <p:nvSpPr>
          <p:cNvPr id="211971" name="Rectangle 1"/>
          <p:cNvSpPr>
            <a:spLocks noGrp="1" noRot="1" noChangeAspect="1" noChangeArrowheads="1" noTextEdit="1"/>
          </p:cNvSpPr>
          <p:nvPr>
            <p:ph type="sldImg"/>
          </p:nvPr>
        </p:nvSpPr>
        <p:spPr>
          <a:xfrm>
            <a:off x="1133475" y="674688"/>
            <a:ext cx="4595813" cy="3446462"/>
          </a:xfrm>
          <a:solidFill>
            <a:srgbClr val="FFFFFF"/>
          </a:solidFill>
          <a:ln/>
        </p:spPr>
      </p:sp>
      <p:sp>
        <p:nvSpPr>
          <p:cNvPr id="211972" name="Text Box 2"/>
          <p:cNvSpPr txBox="1">
            <a:spLocks noChangeArrowheads="1"/>
          </p:cNvSpPr>
          <p:nvPr/>
        </p:nvSpPr>
        <p:spPr bwMode="auto">
          <a:xfrm>
            <a:off x="800982" y="4213784"/>
            <a:ext cx="5315310" cy="4510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itchFamily="18" charset="0"/>
              <a:buNone/>
            </a:pPr>
            <a:endParaRPr lang="ru-RU" altLang="ru-RU"/>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Образ слайда 1"/>
          <p:cNvSpPr>
            <a:spLocks noGrp="1" noRot="1" noChangeAspect="1" noChangeArrowheads="1" noTextEdit="1"/>
          </p:cNvSpPr>
          <p:nvPr>
            <p:ph type="sldImg"/>
          </p:nvPr>
        </p:nvSpPr>
        <p:spPr>
          <a:ln/>
        </p:spPr>
      </p:sp>
      <p:sp>
        <p:nvSpPr>
          <p:cNvPr id="212995" name="Заметки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ru-RU" altLang="ru-RU" smtClean="0"/>
          </a:p>
        </p:txBody>
      </p:sp>
      <p:sp>
        <p:nvSpPr>
          <p:cNvPr id="212996" name="Номер слайда 3"/>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1pPr>
            <a:lvl2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2pPr>
            <a:lvl3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3pPr>
            <a:lvl4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4pPr>
            <a:lvl5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9pPr>
          </a:lstStyle>
          <a:p>
            <a:fld id="{7AF588EC-6437-4EFF-96DB-580940ABFC11}" type="slidenum">
              <a:rPr lang="de-DE" altLang="ru-RU" smtClean="0">
                <a:solidFill>
                  <a:srgbClr val="000000"/>
                </a:solidFill>
                <a:latin typeface="Calibri" pitchFamily="34" charset="0"/>
                <a:ea typeface="DejaVu Sans" pitchFamily="34" charset="0"/>
                <a:cs typeface="DejaVu Sans" pitchFamily="34" charset="0"/>
              </a:rPr>
              <a:pPr/>
              <a:t>48</a:t>
            </a:fld>
            <a:endParaRPr lang="de-DE" altLang="ru-RU" smtClean="0">
              <a:solidFill>
                <a:srgbClr val="000000"/>
              </a:solidFill>
              <a:latin typeface="Calibri" pitchFamily="34" charset="0"/>
              <a:ea typeface="DejaVu Sans" pitchFamily="34" charset="0"/>
              <a:cs typeface="DejaVu Sans"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7"/>
          <p:cNvSpPr txBox="1">
            <a:spLocks noGrp="1" noChangeArrowheads="1"/>
          </p:cNvSpPr>
          <p:nvPr/>
        </p:nvSpPr>
        <p:spPr bwMode="auto">
          <a:xfrm>
            <a:off x="3887963" y="8516758"/>
            <a:ext cx="3032514" cy="485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7" tIns="45718" rIns="91437" bIns="45718" anchor="b"/>
          <a:lstStyle/>
          <a:p>
            <a:pPr algn="r" eaLnBrk="1" hangingPunct="1"/>
            <a:fld id="{2E160C0E-CF86-46E4-9750-6CCBFB7C8646}" type="slidenum">
              <a:rPr lang="en-GB" altLang="ru-RU" sz="1200">
                <a:solidFill>
                  <a:schemeClr val="tx1"/>
                </a:solidFill>
                <a:cs typeface="Arial" pitchFamily="34" charset="0"/>
              </a:rPr>
              <a:pPr algn="r" eaLnBrk="1" hangingPunct="1"/>
              <a:t>51</a:t>
            </a:fld>
            <a:endParaRPr lang="en-GB" altLang="ru-RU" sz="1200">
              <a:solidFill>
                <a:schemeClr val="tx1"/>
              </a:solidFill>
              <a:cs typeface="Arial" pitchFamily="34" charset="0"/>
            </a:endParaRPr>
          </a:p>
        </p:txBody>
      </p:sp>
      <p:sp>
        <p:nvSpPr>
          <p:cNvPr id="214019" name="Rectangle 2"/>
          <p:cNvSpPr>
            <a:spLocks noGrp="1" noRot="1" noChangeAspect="1" noChangeArrowheads="1" noTextEdit="1"/>
          </p:cNvSpPr>
          <p:nvPr>
            <p:ph type="sldImg"/>
          </p:nvPr>
        </p:nvSpPr>
        <p:spPr>
          <a:xfrm>
            <a:off x="1201738" y="676275"/>
            <a:ext cx="4500562" cy="3375025"/>
          </a:xfrm>
          <a:ln/>
        </p:spPr>
      </p:sp>
      <p:sp>
        <p:nvSpPr>
          <p:cNvPr id="214020" name="Rectangle 3"/>
          <p:cNvSpPr>
            <a:spLocks noGrp="1" noChangeArrowheads="1"/>
          </p:cNvSpPr>
          <p:nvPr>
            <p:ph type="body" idx="1"/>
          </p:nvPr>
        </p:nvSpPr>
        <p:spPr>
          <a:xfrm>
            <a:off x="682437" y="4276656"/>
            <a:ext cx="5534779" cy="405002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437" tIns="45718" rIns="91437" bIns="45718"/>
          <a:lstStyle/>
          <a:p>
            <a:pPr>
              <a:lnSpc>
                <a:spcPct val="110000"/>
              </a:lnSpc>
              <a:tabLst>
                <a:tab pos="177800" algn="l"/>
              </a:tabLst>
            </a:pPr>
            <a:endParaRPr lang="en-US" altLang="ru-RU" sz="90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txBox="1">
            <a:spLocks noGrp="1" noChangeArrowheads="1"/>
          </p:cNvSpPr>
          <p:nvPr/>
        </p:nvSpPr>
        <p:spPr bwMode="auto">
          <a:xfrm>
            <a:off x="2032891" y="8668817"/>
            <a:ext cx="1584340" cy="494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34" tIns="45816" rIns="91634" bIns="45816" anchor="b"/>
          <a:lstStyle/>
          <a:p>
            <a:pPr algn="r" eaLnBrk="1" hangingPunct="1"/>
            <a:fld id="{0E65B128-29BB-4399-A995-F3E76E686C22}" type="slidenum">
              <a:rPr lang="en-GB" altLang="ru-RU" sz="1100">
                <a:solidFill>
                  <a:srgbClr val="000000"/>
                </a:solidFill>
                <a:latin typeface="Comic Sans MS" pitchFamily="66" charset="0"/>
                <a:cs typeface="Arial" pitchFamily="34" charset="0"/>
              </a:rPr>
              <a:pPr algn="r" eaLnBrk="1" hangingPunct="1"/>
              <a:t>13</a:t>
            </a:fld>
            <a:endParaRPr lang="en-GB" altLang="ru-RU" sz="1100">
              <a:solidFill>
                <a:srgbClr val="000000"/>
              </a:solidFill>
              <a:latin typeface="Comic Sans MS" pitchFamily="66" charset="0"/>
              <a:cs typeface="Arial" pitchFamily="34" charset="0"/>
            </a:endParaRPr>
          </a:p>
        </p:txBody>
      </p:sp>
      <p:sp>
        <p:nvSpPr>
          <p:cNvPr id="177155" name="Rectangle 2"/>
          <p:cNvSpPr>
            <a:spLocks noGrp="1" noRot="1" noChangeAspect="1" noChangeArrowheads="1" noTextEdit="1"/>
          </p:cNvSpPr>
          <p:nvPr>
            <p:ph type="sldImg"/>
          </p:nvPr>
        </p:nvSpPr>
        <p:spPr>
          <a:xfrm>
            <a:off x="-522288" y="669925"/>
            <a:ext cx="4652963" cy="3489325"/>
          </a:xfrm>
          <a:ln/>
        </p:spPr>
      </p:sp>
      <p:sp>
        <p:nvSpPr>
          <p:cNvPr id="177156" name="Rectangle 3"/>
          <p:cNvSpPr>
            <a:spLocks noGrp="1" noChangeArrowheads="1"/>
          </p:cNvSpPr>
          <p:nvPr>
            <p:ph type="body" idx="1"/>
          </p:nvPr>
        </p:nvSpPr>
        <p:spPr>
          <a:xfrm>
            <a:off x="357239" y="4365843"/>
            <a:ext cx="2893143" cy="447403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3377" tIns="46688" rIns="93377" bIns="46688"/>
          <a:lstStyle/>
          <a:p>
            <a:pPr marL="171450" indent="-171450" eaLnBrk="1" hangingPunct="1">
              <a:lnSpc>
                <a:spcPct val="110000"/>
              </a:lnSpc>
              <a:spcBef>
                <a:spcPct val="0"/>
              </a:spcBef>
            </a:pPr>
            <a:endParaRPr lang="ru-RU" altLang="ru-RU" b="1" smtClean="0">
              <a:solidFill>
                <a:schemeClr val="bg1"/>
              </a:solidFil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Образ слайда 1"/>
          <p:cNvSpPr>
            <a:spLocks noGrp="1" noRot="1" noChangeAspect="1" noChangeArrowheads="1" noTextEdit="1"/>
          </p:cNvSpPr>
          <p:nvPr>
            <p:ph type="sldImg"/>
          </p:nvPr>
        </p:nvSpPr>
        <p:spPr>
          <a:ln/>
        </p:spPr>
      </p:sp>
      <p:sp>
        <p:nvSpPr>
          <p:cNvPr id="215043" name="Заметки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ru-RU" altLang="ru-RU" smtClean="0"/>
          </a:p>
        </p:txBody>
      </p:sp>
      <p:sp>
        <p:nvSpPr>
          <p:cNvPr id="215044" name="Номер слайда 3"/>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1pPr>
            <a:lvl2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2pPr>
            <a:lvl3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3pPr>
            <a:lvl4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4pPr>
            <a:lvl5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9pPr>
          </a:lstStyle>
          <a:p>
            <a:fld id="{BFA7DEA0-8A28-4305-AFC2-F21DB6DD97CF}" type="slidenum">
              <a:rPr lang="ru-RU" altLang="ru-RU" smtClean="0">
                <a:solidFill>
                  <a:srgbClr val="000000"/>
                </a:solidFill>
                <a:latin typeface="Calibri" pitchFamily="34" charset="0"/>
                <a:ea typeface="DejaVu Sans" pitchFamily="34" charset="0"/>
                <a:cs typeface="DejaVu Sans" pitchFamily="34" charset="0"/>
              </a:rPr>
              <a:pPr/>
              <a:t>52</a:t>
            </a:fld>
            <a:endParaRPr lang="ru-RU" altLang="ru-RU" smtClean="0">
              <a:solidFill>
                <a:srgbClr val="000000"/>
              </a:solidFill>
              <a:latin typeface="Calibri" pitchFamily="34" charset="0"/>
              <a:ea typeface="DejaVu Sans" pitchFamily="34" charset="0"/>
              <a:cs typeface="DejaVu Sans"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Образ слайда 1"/>
          <p:cNvSpPr>
            <a:spLocks noGrp="1" noRot="1" noChangeAspect="1" noChangeArrowheads="1" noTextEdit="1"/>
          </p:cNvSpPr>
          <p:nvPr>
            <p:ph type="sldImg"/>
          </p:nvPr>
        </p:nvSpPr>
        <p:spPr>
          <a:ln/>
        </p:spPr>
      </p:sp>
      <p:sp>
        <p:nvSpPr>
          <p:cNvPr id="216067" name="Заметки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ru-RU" altLang="ru-RU" smtClean="0"/>
          </a:p>
        </p:txBody>
      </p:sp>
      <p:sp>
        <p:nvSpPr>
          <p:cNvPr id="216068" name="Номер слайда 3"/>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1pPr>
            <a:lvl2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2pPr>
            <a:lvl3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3pPr>
            <a:lvl4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4pPr>
            <a:lvl5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9pPr>
          </a:lstStyle>
          <a:p>
            <a:fld id="{61AE85A3-C48A-42A9-9BA4-C2A940744C24}" type="slidenum">
              <a:rPr lang="de-DE" altLang="ru-RU" smtClean="0">
                <a:solidFill>
                  <a:srgbClr val="000000"/>
                </a:solidFill>
                <a:latin typeface="Calibri" pitchFamily="34" charset="0"/>
                <a:ea typeface="DejaVu Sans" pitchFamily="34" charset="0"/>
                <a:cs typeface="DejaVu Sans" pitchFamily="34" charset="0"/>
              </a:rPr>
              <a:pPr/>
              <a:t>55</a:t>
            </a:fld>
            <a:endParaRPr lang="de-DE" altLang="ru-RU" smtClean="0">
              <a:solidFill>
                <a:srgbClr val="000000"/>
              </a:solidFill>
              <a:latin typeface="Calibri" pitchFamily="34" charset="0"/>
              <a:ea typeface="DejaVu Sans" pitchFamily="34" charset="0"/>
              <a:cs typeface="DejaVu Sans"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Образ слайда 1"/>
          <p:cNvSpPr>
            <a:spLocks noGrp="1" noRot="1" noChangeAspect="1" noChangeArrowheads="1" noTextEdit="1"/>
          </p:cNvSpPr>
          <p:nvPr>
            <p:ph type="sldImg"/>
          </p:nvPr>
        </p:nvSpPr>
        <p:spPr>
          <a:ln/>
        </p:spPr>
      </p:sp>
      <p:sp>
        <p:nvSpPr>
          <p:cNvPr id="217091"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ru-RU" altLang="ru-RU" smtClean="0">
              <a:latin typeface="Arial" pitchFamily="34" charset="0"/>
            </a:endParaRPr>
          </a:p>
        </p:txBody>
      </p:sp>
      <p:sp>
        <p:nvSpPr>
          <p:cNvPr id="217092" name="Номер слайда 3"/>
          <p:cNvSpPr txBox="1">
            <a:spLocks noGrp="1"/>
          </p:cNvSpPr>
          <p:nvPr/>
        </p:nvSpPr>
        <p:spPr bwMode="auto">
          <a:xfrm>
            <a:off x="3854321" y="8604484"/>
            <a:ext cx="3005281" cy="489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38" tIns="45819" rIns="91638" bIns="45819" anchor="b"/>
          <a:lstStyle/>
          <a:p>
            <a:pPr algn="r" eaLnBrk="1" hangingPunct="1"/>
            <a:fld id="{61B58434-37C7-4864-959E-C3B961102C64}" type="slidenum">
              <a:rPr lang="ru-RU" altLang="ru-RU" sz="1200">
                <a:solidFill>
                  <a:schemeClr val="tx1"/>
                </a:solidFill>
              </a:rPr>
              <a:pPr algn="r" eaLnBrk="1" hangingPunct="1"/>
              <a:t>57</a:t>
            </a:fld>
            <a:endParaRPr lang="ru-RU" altLang="ru-RU" sz="1200">
              <a:solidFill>
                <a:schemeClr val="tx1"/>
              </a:solidFil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Образ слайда 1"/>
          <p:cNvSpPr>
            <a:spLocks noGrp="1" noRot="1" noChangeAspect="1" noChangeArrowheads="1" noTextEdit="1"/>
          </p:cNvSpPr>
          <p:nvPr>
            <p:ph type="sldImg"/>
          </p:nvPr>
        </p:nvSpPr>
        <p:spPr>
          <a:ln/>
        </p:spPr>
      </p:sp>
      <p:sp>
        <p:nvSpPr>
          <p:cNvPr id="218115" name="Заметки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ru-RU" altLang="ru-RU" smtClean="0"/>
          </a:p>
        </p:txBody>
      </p:sp>
      <p:sp>
        <p:nvSpPr>
          <p:cNvPr id="218116" name="Номер слайда 3"/>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1pPr>
            <a:lvl2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2pPr>
            <a:lvl3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3pPr>
            <a:lvl4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4pPr>
            <a:lvl5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9pPr>
          </a:lstStyle>
          <a:p>
            <a:fld id="{EFEC1357-B361-4011-BFA7-0A716E378B70}" type="slidenum">
              <a:rPr lang="de-DE" altLang="ru-RU" smtClean="0">
                <a:solidFill>
                  <a:srgbClr val="000000"/>
                </a:solidFill>
                <a:latin typeface="Calibri" pitchFamily="34" charset="0"/>
                <a:ea typeface="DejaVu Sans" pitchFamily="34" charset="0"/>
                <a:cs typeface="DejaVu Sans" pitchFamily="34" charset="0"/>
              </a:rPr>
              <a:pPr/>
              <a:t>58</a:t>
            </a:fld>
            <a:endParaRPr lang="de-DE" altLang="ru-RU" smtClean="0">
              <a:solidFill>
                <a:srgbClr val="000000"/>
              </a:solidFill>
              <a:latin typeface="Calibri" pitchFamily="34" charset="0"/>
              <a:ea typeface="DejaVu Sans" pitchFamily="34" charset="0"/>
              <a:cs typeface="DejaVu Sans"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7"/>
          <p:cNvSpPr txBox="1">
            <a:spLocks noGrp="1" noChangeArrowheads="1"/>
          </p:cNvSpPr>
          <p:nvPr/>
        </p:nvSpPr>
        <p:spPr bwMode="auto">
          <a:xfrm>
            <a:off x="3887963" y="7968469"/>
            <a:ext cx="3032514" cy="453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7" tIns="45718" rIns="91437" bIns="45718" anchor="b"/>
          <a:lstStyle/>
          <a:p>
            <a:pPr algn="r" eaLnBrk="1" hangingPunct="1"/>
            <a:fld id="{AFF2C634-F4C9-47AF-A827-61E114F14751}" type="slidenum">
              <a:rPr lang="ru-RU" altLang="ru-RU" sz="1200">
                <a:solidFill>
                  <a:schemeClr val="tx1"/>
                </a:solidFill>
                <a:cs typeface="Arial" pitchFamily="34" charset="0"/>
              </a:rPr>
              <a:pPr algn="r" eaLnBrk="1" hangingPunct="1"/>
              <a:t>60</a:t>
            </a:fld>
            <a:endParaRPr lang="ru-RU" altLang="ru-RU" sz="1200">
              <a:solidFill>
                <a:schemeClr val="tx1"/>
              </a:solidFill>
              <a:cs typeface="Arial" pitchFamily="34" charset="0"/>
            </a:endParaRPr>
          </a:p>
        </p:txBody>
      </p:sp>
      <p:sp>
        <p:nvSpPr>
          <p:cNvPr id="219139" name="Rectangle 2"/>
          <p:cNvSpPr>
            <a:spLocks noGrp="1" noRot="1" noChangeAspect="1" noChangeArrowheads="1" noTextEdit="1"/>
          </p:cNvSpPr>
          <p:nvPr>
            <p:ph type="sldImg"/>
          </p:nvPr>
        </p:nvSpPr>
        <p:spPr>
          <a:xfrm>
            <a:off x="1358900" y="633413"/>
            <a:ext cx="4205288" cy="3154362"/>
          </a:xfrm>
          <a:ln cap="flat"/>
        </p:spPr>
      </p:sp>
      <p:sp>
        <p:nvSpPr>
          <p:cNvPr id="219140" name="Rectangle 6"/>
          <p:cNvSpPr>
            <a:spLocks noGrp="1" noChangeArrowheads="1"/>
          </p:cNvSpPr>
          <p:nvPr>
            <p:ph type="body" idx="1"/>
          </p:nvPr>
        </p:nvSpPr>
        <p:spPr>
          <a:xfrm>
            <a:off x="932342" y="4016401"/>
            <a:ext cx="5055792" cy="375760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437" tIns="45718" rIns="91437" bIns="45718"/>
          <a:lstStyle/>
          <a:p>
            <a:endParaRPr lang="ru-RU" altLang="ru-RU" smtClean="0">
              <a:cs typeface="Arial"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Образ слайда 1"/>
          <p:cNvSpPr>
            <a:spLocks noGrp="1" noRot="1" noChangeAspect="1" noChangeArrowheads="1" noTextEdit="1"/>
          </p:cNvSpPr>
          <p:nvPr>
            <p:ph type="sldImg"/>
          </p:nvPr>
        </p:nvSpPr>
        <p:spPr>
          <a:ln/>
        </p:spPr>
      </p:sp>
      <p:sp>
        <p:nvSpPr>
          <p:cNvPr id="220163"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a:lnSpc>
                <a:spcPct val="80000"/>
              </a:lnSpc>
            </a:pPr>
            <a:endParaRPr lang="ru-RU" altLang="ru-RU" sz="800" smtClean="0">
              <a:latin typeface="Arial" pitchFamily="34" charset="0"/>
              <a:cs typeface="Arial" pitchFamily="34" charset="0"/>
            </a:endParaRPr>
          </a:p>
        </p:txBody>
      </p:sp>
      <p:sp>
        <p:nvSpPr>
          <p:cNvPr id="220164" name="Номер слайда 3"/>
          <p:cNvSpPr txBox="1">
            <a:spLocks noGrp="1"/>
          </p:cNvSpPr>
          <p:nvPr/>
        </p:nvSpPr>
        <p:spPr bwMode="auto">
          <a:xfrm>
            <a:off x="3844709" y="8076664"/>
            <a:ext cx="2998873" cy="459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38" tIns="45819" rIns="91638" bIns="45819" anchor="b"/>
          <a:lstStyle/>
          <a:p>
            <a:pPr algn="r" eaLnBrk="1" hangingPunct="1"/>
            <a:fld id="{FA299A7D-5793-45DE-A841-302CF4295085}" type="slidenum">
              <a:rPr lang="ru-RU" altLang="ru-RU" sz="1200">
                <a:solidFill>
                  <a:srgbClr val="000000"/>
                </a:solidFill>
                <a:cs typeface="Arial" pitchFamily="34" charset="0"/>
              </a:rPr>
              <a:pPr algn="r" eaLnBrk="1" hangingPunct="1"/>
              <a:t>61</a:t>
            </a:fld>
            <a:endParaRPr lang="ru-RU" altLang="ru-RU" sz="1200">
              <a:solidFill>
                <a:srgbClr val="000000"/>
              </a:solidFill>
              <a:cs typeface="Arial"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7"/>
          <p:cNvSpPr txBox="1">
            <a:spLocks noGrp="1" noChangeArrowheads="1"/>
          </p:cNvSpPr>
          <p:nvPr/>
        </p:nvSpPr>
        <p:spPr bwMode="auto">
          <a:xfrm>
            <a:off x="3887963" y="7968469"/>
            <a:ext cx="3032514" cy="453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38" tIns="45819" rIns="91638" bIns="45819" anchor="b"/>
          <a:lstStyle/>
          <a:p>
            <a:pPr algn="r" eaLnBrk="1" hangingPunct="1"/>
            <a:fld id="{17DA73E1-AF07-446E-9B26-A44954F6B7BA}" type="slidenum">
              <a:rPr lang="ru-RU" altLang="ru-RU" sz="1200">
                <a:solidFill>
                  <a:schemeClr val="tx1"/>
                </a:solidFill>
                <a:cs typeface="Arial" pitchFamily="34" charset="0"/>
              </a:rPr>
              <a:pPr algn="r" eaLnBrk="1" hangingPunct="1"/>
              <a:t>62</a:t>
            </a:fld>
            <a:endParaRPr lang="ru-RU" altLang="ru-RU" sz="1200">
              <a:solidFill>
                <a:schemeClr val="tx1"/>
              </a:solidFill>
              <a:cs typeface="Arial" pitchFamily="34" charset="0"/>
            </a:endParaRPr>
          </a:p>
        </p:txBody>
      </p:sp>
      <p:sp>
        <p:nvSpPr>
          <p:cNvPr id="221187" name="Rectangle 2"/>
          <p:cNvSpPr>
            <a:spLocks noGrp="1" noRot="1" noChangeAspect="1" noChangeArrowheads="1" noTextEdit="1"/>
          </p:cNvSpPr>
          <p:nvPr>
            <p:ph type="sldImg"/>
          </p:nvPr>
        </p:nvSpPr>
        <p:spPr>
          <a:xfrm>
            <a:off x="1357313" y="631825"/>
            <a:ext cx="4208462" cy="3155950"/>
          </a:xfrm>
          <a:ln cap="flat"/>
        </p:spPr>
      </p:sp>
      <p:sp>
        <p:nvSpPr>
          <p:cNvPr id="221188"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ru-RU" altLang="ru-RU" smtClean="0">
              <a:latin typeface="Arial"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Образ слайда 1"/>
          <p:cNvSpPr>
            <a:spLocks noGrp="1" noRot="1" noChangeAspect="1" noChangeArrowheads="1" noTextEdit="1"/>
          </p:cNvSpPr>
          <p:nvPr>
            <p:ph type="sldImg"/>
          </p:nvPr>
        </p:nvSpPr>
        <p:spPr>
          <a:ln/>
        </p:spPr>
      </p:sp>
      <p:sp>
        <p:nvSpPr>
          <p:cNvPr id="222211" name="Заметки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ru-RU" altLang="ru-RU" smtClean="0"/>
          </a:p>
        </p:txBody>
      </p:sp>
      <p:sp>
        <p:nvSpPr>
          <p:cNvPr id="222212" name="Номер слайда 3"/>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1pPr>
            <a:lvl2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2pPr>
            <a:lvl3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3pPr>
            <a:lvl4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4pPr>
            <a:lvl5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9pPr>
          </a:lstStyle>
          <a:p>
            <a:fld id="{40E41253-EBCC-490E-97E4-C187EF0D6CF1}" type="slidenum">
              <a:rPr lang="de-DE" altLang="ru-RU" smtClean="0">
                <a:solidFill>
                  <a:srgbClr val="000000"/>
                </a:solidFill>
                <a:latin typeface="Calibri" pitchFamily="34" charset="0"/>
                <a:ea typeface="DejaVu Sans" pitchFamily="34" charset="0"/>
                <a:cs typeface="DejaVu Sans" pitchFamily="34" charset="0"/>
              </a:rPr>
              <a:pPr/>
              <a:t>63</a:t>
            </a:fld>
            <a:endParaRPr lang="de-DE" altLang="ru-RU" smtClean="0">
              <a:solidFill>
                <a:srgbClr val="000000"/>
              </a:solidFill>
              <a:latin typeface="Calibri" pitchFamily="34" charset="0"/>
              <a:ea typeface="DejaVu Sans" pitchFamily="34" charset="0"/>
              <a:cs typeface="DejaVu Sans"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Образ слайда 1"/>
          <p:cNvSpPr>
            <a:spLocks noGrp="1" noRot="1" noChangeAspect="1" noChangeArrowheads="1" noTextEdit="1"/>
          </p:cNvSpPr>
          <p:nvPr>
            <p:ph type="sldImg"/>
          </p:nvPr>
        </p:nvSpPr>
        <p:spPr>
          <a:ln/>
        </p:spPr>
      </p:sp>
      <p:sp>
        <p:nvSpPr>
          <p:cNvPr id="223235" name="Заметки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ru-RU" altLang="ru-RU" smtClean="0"/>
          </a:p>
        </p:txBody>
      </p:sp>
      <p:sp>
        <p:nvSpPr>
          <p:cNvPr id="223236" name="Номер слайда 3"/>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1pPr>
            <a:lvl2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2pPr>
            <a:lvl3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3pPr>
            <a:lvl4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4pPr>
            <a:lvl5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9pPr>
          </a:lstStyle>
          <a:p>
            <a:fld id="{920D29F4-B47D-4115-A959-8B5A106FC2FC}" type="slidenum">
              <a:rPr lang="de-DE" altLang="ru-RU" smtClean="0">
                <a:solidFill>
                  <a:srgbClr val="000000"/>
                </a:solidFill>
                <a:latin typeface="Calibri" pitchFamily="34" charset="0"/>
                <a:ea typeface="DejaVu Sans" pitchFamily="34" charset="0"/>
                <a:cs typeface="DejaVu Sans" pitchFamily="34" charset="0"/>
              </a:rPr>
              <a:pPr/>
              <a:t>64</a:t>
            </a:fld>
            <a:endParaRPr lang="de-DE" altLang="ru-RU" smtClean="0">
              <a:solidFill>
                <a:srgbClr val="000000"/>
              </a:solidFill>
              <a:latin typeface="Calibri" pitchFamily="34" charset="0"/>
              <a:ea typeface="DejaVu Sans" pitchFamily="34" charset="0"/>
              <a:cs typeface="DejaVu Sans"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7"/>
          <p:cNvSpPr txBox="1">
            <a:spLocks noGrp="1" noChangeArrowheads="1"/>
          </p:cNvSpPr>
          <p:nvPr/>
        </p:nvSpPr>
        <p:spPr bwMode="auto">
          <a:xfrm>
            <a:off x="3918399" y="7999173"/>
            <a:ext cx="3000475" cy="421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eaLnBrk="1" hangingPunct="1"/>
            <a:fld id="{57AC6200-B442-4A70-8DE7-6FDE781AC659}" type="slidenum">
              <a:rPr lang="ru-RU" altLang="ru-RU" sz="1200">
                <a:solidFill>
                  <a:srgbClr val="000000"/>
                </a:solidFill>
                <a:latin typeface="Calibri" pitchFamily="34" charset="0"/>
                <a:cs typeface="Arial" pitchFamily="34" charset="0"/>
              </a:rPr>
              <a:pPr algn="r" eaLnBrk="1" hangingPunct="1"/>
              <a:t>65</a:t>
            </a:fld>
            <a:endParaRPr lang="ru-RU" altLang="ru-RU" sz="1200">
              <a:solidFill>
                <a:srgbClr val="000000"/>
              </a:solidFill>
              <a:latin typeface="Calibri" pitchFamily="34" charset="0"/>
              <a:cs typeface="Arial" pitchFamily="34" charset="0"/>
            </a:endParaRPr>
          </a:p>
        </p:txBody>
      </p:sp>
      <p:sp>
        <p:nvSpPr>
          <p:cNvPr id="224259" name="Rectangle 7"/>
          <p:cNvSpPr txBox="1">
            <a:spLocks noGrp="1" noChangeArrowheads="1"/>
          </p:cNvSpPr>
          <p:nvPr/>
        </p:nvSpPr>
        <p:spPr bwMode="auto">
          <a:xfrm>
            <a:off x="3918399" y="7999173"/>
            <a:ext cx="3000475" cy="421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594" tIns="42297" rIns="84594" bIns="42297" anchor="b"/>
          <a:lstStyle>
            <a:lvl1pPr defTabSz="846138">
              <a:defRPr>
                <a:solidFill>
                  <a:schemeClr val="bg1"/>
                </a:solidFill>
                <a:latin typeface="Arial" pitchFamily="34" charset="0"/>
                <a:ea typeface="Droid Sans" charset="0"/>
                <a:cs typeface="Droid Sans" charset="0"/>
              </a:defRPr>
            </a:lvl1pPr>
            <a:lvl2pPr defTabSz="846138">
              <a:defRPr>
                <a:solidFill>
                  <a:schemeClr val="bg1"/>
                </a:solidFill>
                <a:latin typeface="Arial" pitchFamily="34" charset="0"/>
                <a:ea typeface="Droid Sans" charset="0"/>
                <a:cs typeface="Droid Sans" charset="0"/>
              </a:defRPr>
            </a:lvl2pPr>
            <a:lvl3pPr defTabSz="846138">
              <a:defRPr>
                <a:solidFill>
                  <a:schemeClr val="bg1"/>
                </a:solidFill>
                <a:latin typeface="Arial" pitchFamily="34" charset="0"/>
                <a:ea typeface="Droid Sans" charset="0"/>
                <a:cs typeface="Droid Sans" charset="0"/>
              </a:defRPr>
            </a:lvl3pPr>
            <a:lvl4pPr defTabSz="846138">
              <a:defRPr>
                <a:solidFill>
                  <a:schemeClr val="bg1"/>
                </a:solidFill>
                <a:latin typeface="Arial" pitchFamily="34" charset="0"/>
                <a:ea typeface="Droid Sans" charset="0"/>
                <a:cs typeface="Droid Sans" charset="0"/>
              </a:defRPr>
            </a:lvl4pPr>
            <a:lvl5pPr defTabSz="846138">
              <a:defRPr>
                <a:solidFill>
                  <a:schemeClr val="bg1"/>
                </a:solidFill>
                <a:latin typeface="Arial" pitchFamily="34" charset="0"/>
                <a:ea typeface="Droid Sans" charset="0"/>
                <a:cs typeface="Droid Sans" charset="0"/>
              </a:defRPr>
            </a:lvl5pPr>
            <a:lvl6pPr marL="2514600" indent="-228600" defTabSz="846138" eaLnBrk="0" fontAlgn="base" hangingPunct="0">
              <a:spcBef>
                <a:spcPct val="0"/>
              </a:spcBef>
              <a:spcAft>
                <a:spcPct val="0"/>
              </a:spcAft>
              <a:defRPr>
                <a:solidFill>
                  <a:schemeClr val="bg1"/>
                </a:solidFill>
                <a:latin typeface="Arial" pitchFamily="34" charset="0"/>
                <a:ea typeface="Droid Sans" charset="0"/>
                <a:cs typeface="Droid Sans" charset="0"/>
              </a:defRPr>
            </a:lvl6pPr>
            <a:lvl7pPr marL="2971800" indent="-228600" defTabSz="846138" eaLnBrk="0" fontAlgn="base" hangingPunct="0">
              <a:spcBef>
                <a:spcPct val="0"/>
              </a:spcBef>
              <a:spcAft>
                <a:spcPct val="0"/>
              </a:spcAft>
              <a:defRPr>
                <a:solidFill>
                  <a:schemeClr val="bg1"/>
                </a:solidFill>
                <a:latin typeface="Arial" pitchFamily="34" charset="0"/>
                <a:ea typeface="Droid Sans" charset="0"/>
                <a:cs typeface="Droid Sans" charset="0"/>
              </a:defRPr>
            </a:lvl7pPr>
            <a:lvl8pPr marL="3429000" indent="-228600" defTabSz="846138" eaLnBrk="0" fontAlgn="base" hangingPunct="0">
              <a:spcBef>
                <a:spcPct val="0"/>
              </a:spcBef>
              <a:spcAft>
                <a:spcPct val="0"/>
              </a:spcAft>
              <a:defRPr>
                <a:solidFill>
                  <a:schemeClr val="bg1"/>
                </a:solidFill>
                <a:latin typeface="Arial" pitchFamily="34" charset="0"/>
                <a:ea typeface="Droid Sans" charset="0"/>
                <a:cs typeface="Droid Sans" charset="0"/>
              </a:defRPr>
            </a:lvl8pPr>
            <a:lvl9pPr marL="3886200" indent="-228600" defTabSz="846138" eaLnBrk="0" fontAlgn="base" hangingPunct="0">
              <a:spcBef>
                <a:spcPct val="0"/>
              </a:spcBef>
              <a:spcAft>
                <a:spcPct val="0"/>
              </a:spcAft>
              <a:defRPr>
                <a:solidFill>
                  <a:schemeClr val="bg1"/>
                </a:solidFill>
                <a:latin typeface="Arial" pitchFamily="34" charset="0"/>
                <a:ea typeface="Droid Sans" charset="0"/>
                <a:cs typeface="Droid Sans" charset="0"/>
              </a:defRPr>
            </a:lvl9pPr>
          </a:lstStyle>
          <a:p>
            <a:pPr algn="r" eaLnBrk="1" hangingPunct="1"/>
            <a:fld id="{58B1284E-208C-420B-BB35-9B1A43464D2B}" type="slidenum">
              <a:rPr lang="en-US" altLang="ru-RU" sz="1100">
                <a:solidFill>
                  <a:srgbClr val="000000"/>
                </a:solidFill>
                <a:ea typeface="MS PGothic" pitchFamily="34" charset="-128"/>
                <a:cs typeface="Arial" pitchFamily="34" charset="0"/>
              </a:rPr>
              <a:pPr algn="r" eaLnBrk="1" hangingPunct="1"/>
              <a:t>65</a:t>
            </a:fld>
            <a:endParaRPr lang="en-US" altLang="ru-RU" sz="1100">
              <a:solidFill>
                <a:srgbClr val="000000"/>
              </a:solidFill>
              <a:ea typeface="MS PGothic" pitchFamily="34" charset="-128"/>
              <a:cs typeface="Arial" pitchFamily="34" charset="0"/>
            </a:endParaRPr>
          </a:p>
        </p:txBody>
      </p:sp>
      <p:sp>
        <p:nvSpPr>
          <p:cNvPr id="224260" name="Rectangle 2"/>
          <p:cNvSpPr>
            <a:spLocks noGrp="1" noRot="1" noChangeAspect="1" noChangeArrowheads="1" noTextEdit="1"/>
          </p:cNvSpPr>
          <p:nvPr>
            <p:ph type="sldImg"/>
          </p:nvPr>
        </p:nvSpPr>
        <p:spPr>
          <a:xfrm>
            <a:off x="547688" y="677863"/>
            <a:ext cx="3051175" cy="2287587"/>
          </a:xfrm>
          <a:ln/>
        </p:spPr>
      </p:sp>
      <p:sp>
        <p:nvSpPr>
          <p:cNvPr id="224261" name="Rectangle 3"/>
          <p:cNvSpPr>
            <a:spLocks noGrp="1" noChangeArrowheads="1"/>
          </p:cNvSpPr>
          <p:nvPr>
            <p:ph type="body" idx="1"/>
          </p:nvPr>
        </p:nvSpPr>
        <p:spPr>
          <a:xfrm>
            <a:off x="386074" y="2965147"/>
            <a:ext cx="6148330" cy="48249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4594" tIns="42297" rIns="84594" bIns="42297"/>
          <a:lstStyle/>
          <a:p>
            <a:pPr>
              <a:spcBef>
                <a:spcPct val="0"/>
              </a:spcBef>
            </a:pPr>
            <a:endParaRPr lang="ru-RU" altLang="ru-RU" smtClean="0">
              <a:cs typeface="Arial" pitchFamily="34" charset="0"/>
            </a:endParaRPr>
          </a:p>
        </p:txBody>
      </p:sp>
      <p:sp>
        <p:nvSpPr>
          <p:cNvPr id="224262" name="Footer Placeholder 4"/>
          <p:cNvSpPr txBox="1">
            <a:spLocks noGrp="1"/>
          </p:cNvSpPr>
          <p:nvPr/>
        </p:nvSpPr>
        <p:spPr bwMode="auto">
          <a:xfrm>
            <a:off x="0" y="7999173"/>
            <a:ext cx="3000475" cy="421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594" tIns="42297" rIns="84594" bIns="42297" anchor="b"/>
          <a:lstStyle>
            <a:lvl1pPr defTabSz="846138">
              <a:defRPr>
                <a:solidFill>
                  <a:schemeClr val="bg1"/>
                </a:solidFill>
                <a:latin typeface="Arial" pitchFamily="34" charset="0"/>
                <a:ea typeface="Droid Sans" charset="0"/>
                <a:cs typeface="Droid Sans" charset="0"/>
              </a:defRPr>
            </a:lvl1pPr>
            <a:lvl2pPr defTabSz="846138">
              <a:defRPr>
                <a:solidFill>
                  <a:schemeClr val="bg1"/>
                </a:solidFill>
                <a:latin typeface="Arial" pitchFamily="34" charset="0"/>
                <a:ea typeface="Droid Sans" charset="0"/>
                <a:cs typeface="Droid Sans" charset="0"/>
              </a:defRPr>
            </a:lvl2pPr>
            <a:lvl3pPr defTabSz="846138">
              <a:defRPr>
                <a:solidFill>
                  <a:schemeClr val="bg1"/>
                </a:solidFill>
                <a:latin typeface="Arial" pitchFamily="34" charset="0"/>
                <a:ea typeface="Droid Sans" charset="0"/>
                <a:cs typeface="Droid Sans" charset="0"/>
              </a:defRPr>
            </a:lvl3pPr>
            <a:lvl4pPr defTabSz="846138">
              <a:defRPr>
                <a:solidFill>
                  <a:schemeClr val="bg1"/>
                </a:solidFill>
                <a:latin typeface="Arial" pitchFamily="34" charset="0"/>
                <a:ea typeface="Droid Sans" charset="0"/>
                <a:cs typeface="Droid Sans" charset="0"/>
              </a:defRPr>
            </a:lvl4pPr>
            <a:lvl5pPr defTabSz="846138">
              <a:defRPr>
                <a:solidFill>
                  <a:schemeClr val="bg1"/>
                </a:solidFill>
                <a:latin typeface="Arial" pitchFamily="34" charset="0"/>
                <a:ea typeface="Droid Sans" charset="0"/>
                <a:cs typeface="Droid Sans" charset="0"/>
              </a:defRPr>
            </a:lvl5pPr>
            <a:lvl6pPr marL="2514600" indent="-228600" defTabSz="846138" eaLnBrk="0" fontAlgn="base" hangingPunct="0">
              <a:spcBef>
                <a:spcPct val="0"/>
              </a:spcBef>
              <a:spcAft>
                <a:spcPct val="0"/>
              </a:spcAft>
              <a:defRPr>
                <a:solidFill>
                  <a:schemeClr val="bg1"/>
                </a:solidFill>
                <a:latin typeface="Arial" pitchFamily="34" charset="0"/>
                <a:ea typeface="Droid Sans" charset="0"/>
                <a:cs typeface="Droid Sans" charset="0"/>
              </a:defRPr>
            </a:lvl6pPr>
            <a:lvl7pPr marL="2971800" indent="-228600" defTabSz="846138" eaLnBrk="0" fontAlgn="base" hangingPunct="0">
              <a:spcBef>
                <a:spcPct val="0"/>
              </a:spcBef>
              <a:spcAft>
                <a:spcPct val="0"/>
              </a:spcAft>
              <a:defRPr>
                <a:solidFill>
                  <a:schemeClr val="bg1"/>
                </a:solidFill>
                <a:latin typeface="Arial" pitchFamily="34" charset="0"/>
                <a:ea typeface="Droid Sans" charset="0"/>
                <a:cs typeface="Droid Sans" charset="0"/>
              </a:defRPr>
            </a:lvl7pPr>
            <a:lvl8pPr marL="3429000" indent="-228600" defTabSz="846138" eaLnBrk="0" fontAlgn="base" hangingPunct="0">
              <a:spcBef>
                <a:spcPct val="0"/>
              </a:spcBef>
              <a:spcAft>
                <a:spcPct val="0"/>
              </a:spcAft>
              <a:defRPr>
                <a:solidFill>
                  <a:schemeClr val="bg1"/>
                </a:solidFill>
                <a:latin typeface="Arial" pitchFamily="34" charset="0"/>
                <a:ea typeface="Droid Sans" charset="0"/>
                <a:cs typeface="Droid Sans" charset="0"/>
              </a:defRPr>
            </a:lvl8pPr>
            <a:lvl9pPr marL="3886200" indent="-228600" defTabSz="846138" eaLnBrk="0" fontAlgn="base" hangingPunct="0">
              <a:spcBef>
                <a:spcPct val="0"/>
              </a:spcBef>
              <a:spcAft>
                <a:spcPct val="0"/>
              </a:spcAft>
              <a:defRPr>
                <a:solidFill>
                  <a:schemeClr val="bg1"/>
                </a:solidFill>
                <a:latin typeface="Arial" pitchFamily="34" charset="0"/>
                <a:ea typeface="Droid Sans" charset="0"/>
                <a:cs typeface="Droid Sans" charset="0"/>
              </a:defRPr>
            </a:lvl9pPr>
          </a:lstStyle>
          <a:p>
            <a:pPr eaLnBrk="1" hangingPunct="1"/>
            <a:r>
              <a:rPr lang="en-US" altLang="ru-RU" sz="1100">
                <a:solidFill>
                  <a:srgbClr val="000000"/>
                </a:solidFill>
                <a:ea typeface="MS PGothic" pitchFamily="34" charset="-128"/>
                <a:cs typeface="Arial" pitchFamily="34" charset="0"/>
              </a:rPr>
              <a:t>CCC Session 2 (no Q&amp;A)</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txBox="1">
            <a:spLocks noGrp="1" noChangeArrowheads="1"/>
          </p:cNvSpPr>
          <p:nvPr/>
        </p:nvSpPr>
        <p:spPr bwMode="auto">
          <a:xfrm>
            <a:off x="2032891" y="8668817"/>
            <a:ext cx="1584340" cy="494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34" tIns="45816" rIns="91634" bIns="45816" anchor="b"/>
          <a:lstStyle/>
          <a:p>
            <a:pPr algn="r" eaLnBrk="1" hangingPunct="1"/>
            <a:fld id="{01459C5D-D7CF-41CF-A57A-DB7EF4D9901E}" type="slidenum">
              <a:rPr lang="en-GB" altLang="ru-RU" sz="1100">
                <a:solidFill>
                  <a:srgbClr val="000000"/>
                </a:solidFill>
                <a:latin typeface="Comic Sans MS" pitchFamily="66" charset="0"/>
                <a:cs typeface="Arial" pitchFamily="34" charset="0"/>
              </a:rPr>
              <a:pPr algn="r" eaLnBrk="1" hangingPunct="1"/>
              <a:t>14</a:t>
            </a:fld>
            <a:endParaRPr lang="en-GB" altLang="ru-RU" sz="1100">
              <a:solidFill>
                <a:srgbClr val="000000"/>
              </a:solidFill>
              <a:latin typeface="Comic Sans MS" pitchFamily="66" charset="0"/>
              <a:cs typeface="Arial" pitchFamily="34" charset="0"/>
            </a:endParaRPr>
          </a:p>
        </p:txBody>
      </p:sp>
      <p:sp>
        <p:nvSpPr>
          <p:cNvPr id="178179" name="Rectangle 2"/>
          <p:cNvSpPr>
            <a:spLocks noGrp="1" noRot="1" noChangeAspect="1" noChangeArrowheads="1" noTextEdit="1"/>
          </p:cNvSpPr>
          <p:nvPr>
            <p:ph type="sldImg"/>
          </p:nvPr>
        </p:nvSpPr>
        <p:spPr>
          <a:xfrm>
            <a:off x="-522288" y="669925"/>
            <a:ext cx="4652963" cy="3489325"/>
          </a:xfrm>
          <a:ln/>
        </p:spPr>
      </p:sp>
      <p:sp>
        <p:nvSpPr>
          <p:cNvPr id="178180" name="Rectangle 3"/>
          <p:cNvSpPr>
            <a:spLocks noGrp="1" noChangeArrowheads="1"/>
          </p:cNvSpPr>
          <p:nvPr>
            <p:ph type="body" idx="1"/>
          </p:nvPr>
        </p:nvSpPr>
        <p:spPr>
          <a:xfrm>
            <a:off x="357239" y="4365843"/>
            <a:ext cx="2893143" cy="447403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3377" tIns="46688" rIns="93377" bIns="46688"/>
          <a:lstStyle/>
          <a:p>
            <a:pPr marL="171450" indent="-171450" eaLnBrk="1" hangingPunct="1">
              <a:lnSpc>
                <a:spcPct val="110000"/>
              </a:lnSpc>
              <a:spcBef>
                <a:spcPct val="0"/>
              </a:spcBef>
            </a:pPr>
            <a:endParaRPr lang="ru-RU" altLang="ru-RU" b="1" smtClean="0">
              <a:solidFill>
                <a:schemeClr val="bg1"/>
              </a:solidFill>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9982A703-5B83-48B2-BD8D-1DE9803DB2F1}" type="slidenum">
              <a:rPr lang="ru-RU" smtClean="0"/>
              <a:pPr>
                <a:defRPr/>
              </a:pPr>
              <a:t>66</a:t>
            </a:fld>
            <a:endParaRPr lang="ru-RU"/>
          </a:p>
        </p:txBody>
      </p:sp>
    </p:spTree>
    <p:extLst>
      <p:ext uri="{BB962C8B-B14F-4D97-AF65-F5344CB8AC3E}">
        <p14:creationId xmlns:p14="http://schemas.microsoft.com/office/powerpoint/2010/main" val="185574127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Образ слайда 1"/>
          <p:cNvSpPr>
            <a:spLocks noGrp="1" noRot="1" noChangeAspect="1" noChangeArrowheads="1" noTextEdit="1"/>
          </p:cNvSpPr>
          <p:nvPr>
            <p:ph type="sldImg"/>
          </p:nvPr>
        </p:nvSpPr>
        <p:spPr>
          <a:ln/>
        </p:spPr>
      </p:sp>
      <p:sp>
        <p:nvSpPr>
          <p:cNvPr id="225283" name="Заметки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ru-RU" altLang="ru-RU" smtClean="0">
              <a:ea typeface="Calibri" pitchFamily="34" charset="0"/>
              <a:cs typeface="Times New Roman" pitchFamily="18" charset="0"/>
            </a:endParaRPr>
          </a:p>
        </p:txBody>
      </p:sp>
      <p:sp>
        <p:nvSpPr>
          <p:cNvPr id="225284" name="Номер слайда 3"/>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1pPr>
            <a:lvl2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2pPr>
            <a:lvl3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3pPr>
            <a:lvl4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4pPr>
            <a:lvl5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9pPr>
          </a:lstStyle>
          <a:p>
            <a:fld id="{17379F28-63DD-434A-B73E-40A061F9FA07}" type="slidenum">
              <a:rPr lang="de-DE" altLang="ru-RU" smtClean="0">
                <a:solidFill>
                  <a:srgbClr val="000000"/>
                </a:solidFill>
                <a:latin typeface="Calibri" pitchFamily="34" charset="0"/>
                <a:ea typeface="DejaVu Sans" pitchFamily="34" charset="0"/>
                <a:cs typeface="DejaVu Sans" pitchFamily="34" charset="0"/>
              </a:rPr>
              <a:pPr/>
              <a:t>69</a:t>
            </a:fld>
            <a:endParaRPr lang="de-DE" altLang="ru-RU" smtClean="0">
              <a:solidFill>
                <a:srgbClr val="000000"/>
              </a:solidFill>
              <a:latin typeface="Calibri" pitchFamily="34" charset="0"/>
              <a:ea typeface="DejaVu Sans" pitchFamily="34" charset="0"/>
              <a:cs typeface="DejaVu Sans"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Образ слайда 1"/>
          <p:cNvSpPr>
            <a:spLocks noGrp="1" noRot="1" noChangeAspect="1" noChangeArrowheads="1" noTextEdit="1"/>
          </p:cNvSpPr>
          <p:nvPr>
            <p:ph type="sldImg"/>
          </p:nvPr>
        </p:nvSpPr>
        <p:spPr>
          <a:ln/>
        </p:spPr>
      </p:sp>
      <p:sp>
        <p:nvSpPr>
          <p:cNvPr id="226307"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ru-RU" smtClean="0"/>
          </a:p>
        </p:txBody>
      </p:sp>
      <p:sp>
        <p:nvSpPr>
          <p:cNvPr id="226308" name="Номер слайда 3"/>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1pPr>
            <a:lvl2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2pPr>
            <a:lvl3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3pPr>
            <a:lvl4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4pPr>
            <a:lvl5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9pPr>
          </a:lstStyle>
          <a:p>
            <a:fld id="{AC2D2C8E-4C9E-4E9B-A6B3-02BC2E245055}" type="slidenum">
              <a:rPr lang="de-DE" altLang="ru-RU" smtClean="0">
                <a:solidFill>
                  <a:srgbClr val="000000"/>
                </a:solidFill>
                <a:latin typeface="Calibri" pitchFamily="34" charset="0"/>
                <a:ea typeface="DejaVu Sans" pitchFamily="34" charset="0"/>
                <a:cs typeface="DejaVu Sans" pitchFamily="34" charset="0"/>
              </a:rPr>
              <a:pPr/>
              <a:t>70</a:t>
            </a:fld>
            <a:endParaRPr lang="de-DE" altLang="ru-RU" smtClean="0">
              <a:solidFill>
                <a:srgbClr val="000000"/>
              </a:solidFill>
              <a:latin typeface="Calibri" pitchFamily="34" charset="0"/>
              <a:ea typeface="DejaVu Sans" pitchFamily="34" charset="0"/>
              <a:cs typeface="DejaVu Sans" pitchFamily="34"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Образ слайда 1"/>
          <p:cNvSpPr>
            <a:spLocks noGrp="1" noRot="1" noChangeAspect="1" noChangeArrowheads="1" noTextEdit="1"/>
          </p:cNvSpPr>
          <p:nvPr>
            <p:ph type="sldImg"/>
          </p:nvPr>
        </p:nvSpPr>
        <p:spPr>
          <a:ln/>
        </p:spPr>
      </p:sp>
      <p:sp>
        <p:nvSpPr>
          <p:cNvPr id="227331"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algn="just" eaLnBrk="1" hangingPunct="1">
              <a:lnSpc>
                <a:spcPct val="130000"/>
              </a:lnSpc>
            </a:pPr>
            <a:endParaRPr lang="ru-RU" altLang="ru-RU" b="1" smtClean="0">
              <a:solidFill>
                <a:schemeClr val="bg1"/>
              </a:solidFill>
              <a:cs typeface="Arial" pitchFamily="34" charset="0"/>
            </a:endParaRPr>
          </a:p>
        </p:txBody>
      </p:sp>
      <p:sp>
        <p:nvSpPr>
          <p:cNvPr id="227332" name="Номер слайда 3"/>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1pPr>
            <a:lvl2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2pPr>
            <a:lvl3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3pPr>
            <a:lvl4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4pPr>
            <a:lvl5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9pPr>
          </a:lstStyle>
          <a:p>
            <a:fld id="{B0C64898-9AE2-48C3-BE83-E7C463CC44F6}" type="slidenum">
              <a:rPr lang="de-DE" altLang="ru-RU" smtClean="0">
                <a:solidFill>
                  <a:schemeClr val="tx1"/>
                </a:solidFill>
                <a:latin typeface="Book Antiqua" pitchFamily="18" charset="0"/>
                <a:ea typeface="DejaVu Sans" pitchFamily="34" charset="0"/>
                <a:cs typeface="DejaVu Sans" pitchFamily="34" charset="0"/>
              </a:rPr>
              <a:pPr/>
              <a:t>71</a:t>
            </a:fld>
            <a:endParaRPr lang="de-DE" altLang="ru-RU" smtClean="0">
              <a:solidFill>
                <a:schemeClr val="tx1"/>
              </a:solidFill>
              <a:latin typeface="Book Antiqua" pitchFamily="18" charset="0"/>
              <a:ea typeface="DejaVu Sans" pitchFamily="34" charset="0"/>
              <a:cs typeface="DejaVu Sans" pitchFamily="34"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Образ слайда 1"/>
          <p:cNvSpPr>
            <a:spLocks noGrp="1" noRot="1" noChangeAspect="1" noChangeArrowheads="1" noTextEdit="1"/>
          </p:cNvSpPr>
          <p:nvPr>
            <p:ph type="sldImg"/>
          </p:nvPr>
        </p:nvSpPr>
        <p:spPr>
          <a:ln/>
        </p:spPr>
      </p:sp>
      <p:sp>
        <p:nvSpPr>
          <p:cNvPr id="228355" name="Заметки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ru-RU" altLang="ru-RU" smtClean="0"/>
          </a:p>
        </p:txBody>
      </p:sp>
      <p:sp>
        <p:nvSpPr>
          <p:cNvPr id="228356" name="Номер слайда 3"/>
          <p:cNvSpPr>
            <a:spLocks noGrp="1" noChangeArrowheads="1"/>
          </p:cNvSpPr>
          <p:nvPr>
            <p:ph type="sldNum" sz="quarter"/>
          </p:nvPr>
        </p:nvSpPr>
        <p:spPr>
          <a:xfrm>
            <a:off x="3920002" y="7999173"/>
            <a:ext cx="2998873" cy="42108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1pPr>
            <a:lvl2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2pPr>
            <a:lvl3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3pPr>
            <a:lvl4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4pPr>
            <a:lvl5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9pPr>
          </a:lstStyle>
          <a:p>
            <a:fld id="{E37F3DFF-7AB4-49DC-9195-AC2F0B8537B6}" type="slidenum">
              <a:rPr lang="ru-RU" altLang="ru-RU" smtClean="0">
                <a:solidFill>
                  <a:srgbClr val="000000"/>
                </a:solidFill>
                <a:latin typeface="Calibri" pitchFamily="34" charset="0"/>
                <a:ea typeface="DejaVu Sans" pitchFamily="34" charset="0"/>
                <a:cs typeface="DejaVu Sans" pitchFamily="34" charset="0"/>
              </a:rPr>
              <a:pPr/>
              <a:t>72</a:t>
            </a:fld>
            <a:endParaRPr lang="ru-RU" altLang="ru-RU" smtClean="0">
              <a:solidFill>
                <a:srgbClr val="000000"/>
              </a:solidFill>
              <a:latin typeface="Calibri" pitchFamily="34" charset="0"/>
              <a:ea typeface="DejaVu Sans" pitchFamily="34" charset="0"/>
              <a:cs typeface="DejaVu Sans" pitchFamily="34"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Образ слайда 1"/>
          <p:cNvSpPr>
            <a:spLocks noGrp="1" noRot="1" noChangeAspect="1" noChangeArrowheads="1" noTextEdit="1"/>
          </p:cNvSpPr>
          <p:nvPr>
            <p:ph type="sldImg"/>
          </p:nvPr>
        </p:nvSpPr>
        <p:spPr>
          <a:ln/>
        </p:spPr>
      </p:sp>
      <p:sp>
        <p:nvSpPr>
          <p:cNvPr id="229379" name="Заметки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ru-RU" altLang="ru-RU" smtClean="0"/>
          </a:p>
        </p:txBody>
      </p:sp>
      <p:sp>
        <p:nvSpPr>
          <p:cNvPr id="229380" name="Номер слайда 3"/>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1pPr>
            <a:lvl2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2pPr>
            <a:lvl3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3pPr>
            <a:lvl4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4pPr>
            <a:lvl5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9pPr>
          </a:lstStyle>
          <a:p>
            <a:fld id="{A2D8D5E0-31D8-44DD-9ECA-DB27B19D014A}" type="slidenum">
              <a:rPr lang="de-DE" altLang="ru-RU" smtClean="0">
                <a:solidFill>
                  <a:srgbClr val="000000"/>
                </a:solidFill>
                <a:latin typeface="Calibri" pitchFamily="34" charset="0"/>
                <a:ea typeface="DejaVu Sans" pitchFamily="34" charset="0"/>
                <a:cs typeface="DejaVu Sans" pitchFamily="34" charset="0"/>
              </a:rPr>
              <a:pPr/>
              <a:t>73</a:t>
            </a:fld>
            <a:endParaRPr lang="de-DE" altLang="ru-RU" smtClean="0">
              <a:solidFill>
                <a:srgbClr val="000000"/>
              </a:solidFill>
              <a:latin typeface="Calibri" pitchFamily="34" charset="0"/>
              <a:ea typeface="DejaVu Sans" pitchFamily="34" charset="0"/>
              <a:cs typeface="DejaVu Sans" pitchFamily="34"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Образ слайда 1"/>
          <p:cNvSpPr>
            <a:spLocks noGrp="1" noRot="1" noChangeAspect="1" noChangeArrowheads="1" noTextEdit="1"/>
          </p:cNvSpPr>
          <p:nvPr>
            <p:ph type="sldImg"/>
          </p:nvPr>
        </p:nvSpPr>
        <p:spPr>
          <a:ln/>
        </p:spPr>
      </p:sp>
      <p:sp>
        <p:nvSpPr>
          <p:cNvPr id="230403"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ru-RU" altLang="ru-RU" smtClean="0">
              <a:cs typeface="Arial" pitchFamily="34" charset="0"/>
            </a:endParaRPr>
          </a:p>
        </p:txBody>
      </p:sp>
      <p:sp>
        <p:nvSpPr>
          <p:cNvPr id="230404" name="Номер слайда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1pPr>
            <a:lvl2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2pPr>
            <a:lvl3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3pPr>
            <a:lvl4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4pPr>
            <a:lvl5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9pPr>
          </a:lstStyle>
          <a:p>
            <a:fld id="{220952AE-D549-4D69-9E58-A8A0C3132FF7}" type="slidenum">
              <a:rPr lang="ru-RU" altLang="ru-RU" smtClean="0">
                <a:solidFill>
                  <a:schemeClr val="tx1"/>
                </a:solidFill>
                <a:latin typeface="Calibri" pitchFamily="34" charset="0"/>
                <a:ea typeface="DejaVu Sans" pitchFamily="34" charset="0"/>
                <a:cs typeface="Arial" pitchFamily="34" charset="0"/>
              </a:rPr>
              <a:pPr/>
              <a:t>74</a:t>
            </a:fld>
            <a:endParaRPr lang="ru-RU" altLang="ru-RU" smtClean="0">
              <a:solidFill>
                <a:schemeClr val="tx1"/>
              </a:solidFill>
              <a:latin typeface="Calibri" pitchFamily="34" charset="0"/>
              <a:ea typeface="DejaVu Sans" pitchFamily="34" charset="0"/>
              <a:cs typeface="Arial" pitchFamily="34"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Образ слайда 1"/>
          <p:cNvSpPr>
            <a:spLocks noGrp="1" noRot="1" noChangeAspect="1" noChangeArrowheads="1" noTextEdit="1"/>
          </p:cNvSpPr>
          <p:nvPr>
            <p:ph type="sldImg"/>
          </p:nvPr>
        </p:nvSpPr>
        <p:spPr>
          <a:ln/>
        </p:spPr>
      </p:sp>
      <p:sp>
        <p:nvSpPr>
          <p:cNvPr id="231427" name="Заметки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ru-RU" altLang="ru-RU" smtClean="0"/>
          </a:p>
        </p:txBody>
      </p:sp>
      <p:sp>
        <p:nvSpPr>
          <p:cNvPr id="231428" name="Номер слайда 3"/>
          <p:cNvSpPr>
            <a:spLocks noGrp="1" noChangeArrowheads="1"/>
          </p:cNvSpPr>
          <p:nvPr>
            <p:ph type="sldNum" sz="quarter"/>
          </p:nvPr>
        </p:nvSpPr>
        <p:spPr>
          <a:xfrm>
            <a:off x="3920002" y="7999173"/>
            <a:ext cx="2998873" cy="42108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1pPr>
            <a:lvl2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2pPr>
            <a:lvl3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3pPr>
            <a:lvl4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4pPr>
            <a:lvl5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9pPr>
          </a:lstStyle>
          <a:p>
            <a:fld id="{C477DFD7-87B6-4F29-9A3E-195E0E7860D1}" type="slidenum">
              <a:rPr lang="ru-RU" altLang="ru-RU" smtClean="0">
                <a:solidFill>
                  <a:srgbClr val="000000"/>
                </a:solidFill>
                <a:latin typeface="Calibri" pitchFamily="34" charset="0"/>
                <a:ea typeface="DejaVu Sans" pitchFamily="34" charset="0"/>
                <a:cs typeface="DejaVu Sans" pitchFamily="34" charset="0"/>
              </a:rPr>
              <a:pPr/>
              <a:t>75</a:t>
            </a:fld>
            <a:endParaRPr lang="ru-RU" altLang="ru-RU" smtClean="0">
              <a:solidFill>
                <a:srgbClr val="000000"/>
              </a:solidFill>
              <a:latin typeface="Calibri" pitchFamily="34" charset="0"/>
              <a:ea typeface="DejaVu Sans" pitchFamily="34" charset="0"/>
              <a:cs typeface="DejaVu Sans" pitchFamily="34"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Образ слайда 1"/>
          <p:cNvSpPr>
            <a:spLocks noGrp="1" noRot="1" noChangeAspect="1" noChangeArrowheads="1" noTextEdit="1"/>
          </p:cNvSpPr>
          <p:nvPr>
            <p:ph type="sldImg"/>
          </p:nvPr>
        </p:nvSpPr>
        <p:spPr>
          <a:ln/>
        </p:spPr>
      </p:sp>
      <p:sp>
        <p:nvSpPr>
          <p:cNvPr id="232451" name="Заметки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ru-RU" altLang="ru-RU" smtClean="0"/>
          </a:p>
        </p:txBody>
      </p:sp>
      <p:sp>
        <p:nvSpPr>
          <p:cNvPr id="232452" name="Номер слайда 3"/>
          <p:cNvSpPr>
            <a:spLocks noGrp="1" noChangeArrowheads="1"/>
          </p:cNvSpPr>
          <p:nvPr>
            <p:ph type="sldNum" sz="quarter"/>
          </p:nvPr>
        </p:nvSpPr>
        <p:spPr>
          <a:xfrm>
            <a:off x="3920002" y="7999173"/>
            <a:ext cx="2998873" cy="42108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1pPr>
            <a:lvl2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2pPr>
            <a:lvl3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3pPr>
            <a:lvl4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4pPr>
            <a:lvl5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9pPr>
          </a:lstStyle>
          <a:p>
            <a:fld id="{CB31CBA8-C29D-4A08-8F40-704C69D12DCA}" type="slidenum">
              <a:rPr lang="ru-RU" altLang="ru-RU" smtClean="0">
                <a:solidFill>
                  <a:srgbClr val="000000"/>
                </a:solidFill>
                <a:latin typeface="Calibri" pitchFamily="34" charset="0"/>
                <a:ea typeface="DejaVu Sans" pitchFamily="34" charset="0"/>
                <a:cs typeface="DejaVu Sans" pitchFamily="34" charset="0"/>
              </a:rPr>
              <a:pPr/>
              <a:t>76</a:t>
            </a:fld>
            <a:endParaRPr lang="ru-RU" altLang="ru-RU" smtClean="0">
              <a:solidFill>
                <a:srgbClr val="000000"/>
              </a:solidFill>
              <a:latin typeface="Calibri" pitchFamily="34" charset="0"/>
              <a:ea typeface="DejaVu Sans" pitchFamily="34" charset="0"/>
              <a:cs typeface="DejaVu Sans" pitchFamily="34"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Образ слайда 1"/>
          <p:cNvSpPr>
            <a:spLocks noGrp="1" noRot="1" noChangeAspect="1" noChangeArrowheads="1" noTextEdit="1"/>
          </p:cNvSpPr>
          <p:nvPr>
            <p:ph type="sldImg"/>
          </p:nvPr>
        </p:nvSpPr>
        <p:spPr>
          <a:ln/>
        </p:spPr>
      </p:sp>
      <p:sp>
        <p:nvSpPr>
          <p:cNvPr id="233475" name="Заметки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ru-RU" altLang="ru-RU" smtClean="0"/>
          </a:p>
        </p:txBody>
      </p:sp>
      <p:sp>
        <p:nvSpPr>
          <p:cNvPr id="233476" name="Номер слайда 3"/>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1pPr>
            <a:lvl2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2pPr>
            <a:lvl3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3pPr>
            <a:lvl4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4pPr>
            <a:lvl5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9pPr>
          </a:lstStyle>
          <a:p>
            <a:fld id="{504F084F-CA58-411A-8189-00B6A6323E52}" type="slidenum">
              <a:rPr lang="de-DE" altLang="ru-RU" smtClean="0">
                <a:solidFill>
                  <a:srgbClr val="000000"/>
                </a:solidFill>
                <a:latin typeface="Calibri" pitchFamily="34" charset="0"/>
                <a:ea typeface="DejaVu Sans" pitchFamily="34" charset="0"/>
                <a:cs typeface="DejaVu Sans" pitchFamily="34" charset="0"/>
              </a:rPr>
              <a:pPr/>
              <a:t>77</a:t>
            </a:fld>
            <a:endParaRPr lang="de-DE" altLang="ru-RU" smtClean="0">
              <a:solidFill>
                <a:srgbClr val="000000"/>
              </a:solidFill>
              <a:latin typeface="Calibri" pitchFamily="34" charset="0"/>
              <a:ea typeface="DejaVu Sans" pitchFamily="34" charset="0"/>
              <a:cs typeface="DejaVu Sans"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Rot="1" noChangeAspect="1" noChangeArrowheads="1" noTextEdit="1"/>
          </p:cNvSpPr>
          <p:nvPr>
            <p:ph type="sldImg"/>
          </p:nvPr>
        </p:nvSpPr>
        <p:spPr>
          <a:ln/>
        </p:spPr>
      </p:sp>
      <p:sp>
        <p:nvSpPr>
          <p:cNvPr id="1792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ru-RU" altLang="ru-RU"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7"/>
          <p:cNvSpPr txBox="1">
            <a:spLocks noGrp="1" noChangeArrowheads="1"/>
          </p:cNvSpPr>
          <p:nvPr/>
        </p:nvSpPr>
        <p:spPr bwMode="auto">
          <a:xfrm>
            <a:off x="3887963" y="8516758"/>
            <a:ext cx="3032514" cy="485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7" tIns="45718" rIns="91437" bIns="45718" anchor="b"/>
          <a:lstStyle/>
          <a:p>
            <a:pPr algn="r" eaLnBrk="1" hangingPunct="1"/>
            <a:fld id="{DF1D5DDB-3CEE-4435-B965-976847ED6E4E}" type="slidenum">
              <a:rPr lang="en-GB" altLang="ru-RU" sz="1200">
                <a:solidFill>
                  <a:schemeClr val="tx1"/>
                </a:solidFill>
              </a:rPr>
              <a:pPr algn="r" eaLnBrk="1" hangingPunct="1"/>
              <a:t>78</a:t>
            </a:fld>
            <a:endParaRPr lang="en-GB" altLang="ru-RU" sz="1200">
              <a:solidFill>
                <a:schemeClr val="tx1"/>
              </a:solidFill>
            </a:endParaRPr>
          </a:p>
        </p:txBody>
      </p:sp>
      <p:sp>
        <p:nvSpPr>
          <p:cNvPr id="234499" name="Rectangle 2"/>
          <p:cNvSpPr>
            <a:spLocks noGrp="1" noRot="1" noChangeAspect="1" noChangeArrowheads="1" noTextEdit="1"/>
          </p:cNvSpPr>
          <p:nvPr>
            <p:ph type="sldImg"/>
          </p:nvPr>
        </p:nvSpPr>
        <p:spPr>
          <a:xfrm>
            <a:off x="1201738" y="676275"/>
            <a:ext cx="4500562" cy="3375025"/>
          </a:xfrm>
          <a:ln/>
        </p:spPr>
      </p:sp>
      <p:sp>
        <p:nvSpPr>
          <p:cNvPr id="234500" name="Rectangle 3"/>
          <p:cNvSpPr>
            <a:spLocks noGrp="1" noChangeArrowheads="1"/>
          </p:cNvSpPr>
          <p:nvPr>
            <p:ph type="body" idx="1"/>
          </p:nvPr>
        </p:nvSpPr>
        <p:spPr>
          <a:xfrm>
            <a:off x="682437" y="4276656"/>
            <a:ext cx="5534779" cy="405002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437" tIns="45718" rIns="91437" bIns="45718"/>
          <a:lstStyle/>
          <a:p>
            <a:pPr eaLnBrk="1" hangingPunct="1">
              <a:lnSpc>
                <a:spcPct val="110000"/>
              </a:lnSpc>
              <a:tabLst>
                <a:tab pos="177800" algn="l"/>
              </a:tabLst>
            </a:pPr>
            <a:endParaRPr lang="en-GB" altLang="ru-RU" sz="900"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7"/>
          <p:cNvSpPr txBox="1">
            <a:spLocks noGrp="1" noChangeArrowheads="1"/>
          </p:cNvSpPr>
          <p:nvPr/>
        </p:nvSpPr>
        <p:spPr bwMode="auto">
          <a:xfrm>
            <a:off x="3844709" y="8632264"/>
            <a:ext cx="2998873" cy="491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7" tIns="45718" rIns="91437" bIns="45718" anchor="b"/>
          <a:lstStyle/>
          <a:p>
            <a:pPr algn="r" eaLnBrk="1" hangingPunct="1"/>
            <a:fld id="{6A3A0C38-FC33-45B5-986A-21351A97E08B}" type="slidenum">
              <a:rPr lang="en-GB" altLang="ru-RU" sz="1200">
                <a:solidFill>
                  <a:schemeClr val="tx1"/>
                </a:solidFill>
                <a:cs typeface="Arial" pitchFamily="34" charset="0"/>
              </a:rPr>
              <a:pPr algn="r" eaLnBrk="1" hangingPunct="1"/>
              <a:t>79</a:t>
            </a:fld>
            <a:endParaRPr lang="en-GB" altLang="ru-RU" sz="1200">
              <a:solidFill>
                <a:schemeClr val="tx1"/>
              </a:solidFill>
              <a:cs typeface="Arial" pitchFamily="34" charset="0"/>
            </a:endParaRPr>
          </a:p>
        </p:txBody>
      </p:sp>
      <p:sp>
        <p:nvSpPr>
          <p:cNvPr id="235523" name="Rectangle 2"/>
          <p:cNvSpPr>
            <a:spLocks noGrp="1" noRot="1" noChangeAspect="1" noChangeArrowheads="1" noTextEdit="1"/>
          </p:cNvSpPr>
          <p:nvPr>
            <p:ph type="sldImg"/>
          </p:nvPr>
        </p:nvSpPr>
        <p:spPr>
          <a:xfrm>
            <a:off x="1095375" y="665163"/>
            <a:ext cx="4637088" cy="3476625"/>
          </a:xfrm>
          <a:ln/>
        </p:spPr>
      </p:sp>
      <p:sp>
        <p:nvSpPr>
          <p:cNvPr id="235524" name="Rectangle 3"/>
          <p:cNvSpPr>
            <a:spLocks noGrp="1" noChangeArrowheads="1"/>
          </p:cNvSpPr>
          <p:nvPr>
            <p:ph type="body" idx="1"/>
          </p:nvPr>
        </p:nvSpPr>
        <p:spPr>
          <a:xfrm>
            <a:off x="674427" y="4346837"/>
            <a:ext cx="5473904" cy="445357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3177" tIns="46589" rIns="93177" bIns="46589"/>
          <a:lstStyle/>
          <a:p>
            <a:endParaRPr lang="ru-RU" altLang="ru-RU" b="1" smtClean="0">
              <a:latin typeface="Arial" pitchFamily="34" charset="0"/>
            </a:endParaRPr>
          </a:p>
          <a:p>
            <a:endParaRPr lang="ru-RU" altLang="ru-RU" b="1" smtClean="0">
              <a:latin typeface="Arial" pitchFamily="34"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6546"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1pPr>
            <a:lvl2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2pPr>
            <a:lvl3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3pPr>
            <a:lvl4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4pPr>
            <a:lvl5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9pPr>
          </a:lstStyle>
          <a:p>
            <a:fld id="{6815903C-D123-44C9-A17B-9AEF36ED357E}" type="slidenum">
              <a:rPr lang="ru-RU" altLang="ru-RU" smtClean="0">
                <a:solidFill>
                  <a:srgbClr val="000000"/>
                </a:solidFill>
                <a:latin typeface="Calibri" pitchFamily="34" charset="0"/>
                <a:ea typeface="DejaVu Sans" pitchFamily="34" charset="0"/>
                <a:cs typeface="DejaVu Sans" pitchFamily="34" charset="0"/>
              </a:rPr>
              <a:pPr/>
              <a:t>80</a:t>
            </a:fld>
            <a:endParaRPr lang="ru-RU" altLang="ru-RU" smtClean="0">
              <a:solidFill>
                <a:srgbClr val="000000"/>
              </a:solidFill>
              <a:latin typeface="Calibri" pitchFamily="34" charset="0"/>
              <a:ea typeface="DejaVu Sans" pitchFamily="34" charset="0"/>
              <a:cs typeface="DejaVu Sans" pitchFamily="34" charset="0"/>
            </a:endParaRPr>
          </a:p>
        </p:txBody>
      </p:sp>
      <p:sp>
        <p:nvSpPr>
          <p:cNvPr id="236547" name="Rectangle 1"/>
          <p:cNvSpPr>
            <a:spLocks noGrp="1" noRot="1" noChangeAspect="1" noChangeArrowheads="1" noTextEdit="1"/>
          </p:cNvSpPr>
          <p:nvPr>
            <p:ph type="sldImg"/>
          </p:nvPr>
        </p:nvSpPr>
        <p:spPr>
          <a:xfrm>
            <a:off x="1143000" y="685800"/>
            <a:ext cx="4573588" cy="3429000"/>
          </a:xfrm>
          <a:solidFill>
            <a:srgbClr val="FFFFFF"/>
          </a:solidFill>
          <a:ln/>
        </p:spPr>
      </p:sp>
      <p:sp>
        <p:nvSpPr>
          <p:cNvPr id="236548" name="Text Box 2"/>
          <p:cNvSpPr txBox="1">
            <a:spLocks noChangeArrowheads="1"/>
          </p:cNvSpPr>
          <p:nvPr/>
        </p:nvSpPr>
        <p:spPr bwMode="auto">
          <a:xfrm>
            <a:off x="685640" y="4343913"/>
            <a:ext cx="5488322" cy="4114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itchFamily="18" charset="0"/>
              <a:buNone/>
            </a:pPr>
            <a:endParaRPr lang="ru-RU" altLang="ru-RU"/>
          </a:p>
        </p:txBody>
      </p:sp>
      <p:sp>
        <p:nvSpPr>
          <p:cNvPr id="236549" name="Заметки 1"/>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r>
              <a:rPr lang="en-US" altLang="ru-RU" i="1" smtClean="0"/>
              <a:t> </a:t>
            </a:r>
            <a:endParaRPr lang="ru-RU" altLang="ru-RU"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7"/>
          <p:cNvSpPr txBox="1">
            <a:spLocks noGrp="1" noChangeArrowheads="1"/>
          </p:cNvSpPr>
          <p:nvPr/>
        </p:nvSpPr>
        <p:spPr bwMode="auto">
          <a:xfrm>
            <a:off x="3876749" y="8665892"/>
            <a:ext cx="2965232" cy="456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eaLnBrk="1" hangingPunct="1"/>
            <a:fld id="{B4C96B0B-5C36-471F-BB32-0C9EE9CDD7FE}" type="slidenum">
              <a:rPr lang="en-GB" altLang="ru-RU" sz="1200">
                <a:solidFill>
                  <a:schemeClr val="tx1"/>
                </a:solidFill>
                <a:cs typeface="Arial" pitchFamily="34" charset="0"/>
              </a:rPr>
              <a:pPr algn="r" eaLnBrk="1" hangingPunct="1"/>
              <a:t>81</a:t>
            </a:fld>
            <a:endParaRPr lang="en-GB" altLang="ru-RU" sz="1200">
              <a:solidFill>
                <a:schemeClr val="tx1"/>
              </a:solidFill>
              <a:cs typeface="Arial" pitchFamily="34" charset="0"/>
            </a:endParaRPr>
          </a:p>
        </p:txBody>
      </p:sp>
      <p:sp>
        <p:nvSpPr>
          <p:cNvPr id="237571" name="Rectangle 2"/>
          <p:cNvSpPr>
            <a:spLocks noGrp="1" noRot="1" noChangeAspect="1" noChangeArrowheads="1" noTextEdit="1"/>
          </p:cNvSpPr>
          <p:nvPr>
            <p:ph type="sldImg"/>
          </p:nvPr>
        </p:nvSpPr>
        <p:spPr>
          <a:xfrm>
            <a:off x="1131888" y="684213"/>
            <a:ext cx="4560887" cy="3421062"/>
          </a:xfrm>
          <a:ln/>
        </p:spPr>
      </p:sp>
      <p:sp>
        <p:nvSpPr>
          <p:cNvPr id="237572" name="Rectangle 3"/>
          <p:cNvSpPr>
            <a:spLocks noGrp="1" noChangeArrowheads="1"/>
          </p:cNvSpPr>
          <p:nvPr>
            <p:ph type="body" idx="1"/>
          </p:nvPr>
        </p:nvSpPr>
        <p:spPr>
          <a:xfrm>
            <a:off x="674427" y="4333677"/>
            <a:ext cx="5475506" cy="410558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ru-RU" altLang="ru-RU" sz="800" smtClean="0">
              <a:latin typeface="Arial" pitchFamily="34"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Образ слайда 1"/>
          <p:cNvSpPr>
            <a:spLocks noGrp="1" noRot="1" noChangeAspect="1" noChangeArrowheads="1" noTextEdit="1"/>
          </p:cNvSpPr>
          <p:nvPr>
            <p:ph type="sldImg"/>
          </p:nvPr>
        </p:nvSpPr>
        <p:spPr>
          <a:ln/>
        </p:spPr>
      </p:sp>
      <p:sp>
        <p:nvSpPr>
          <p:cNvPr id="238595" name="Заметки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ru-RU" altLang="ru-RU" smtClean="0"/>
          </a:p>
        </p:txBody>
      </p:sp>
      <p:sp>
        <p:nvSpPr>
          <p:cNvPr id="238596" name="Номер слайда 3"/>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1pPr>
            <a:lvl2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2pPr>
            <a:lvl3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3pPr>
            <a:lvl4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4pPr>
            <a:lvl5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9pPr>
          </a:lstStyle>
          <a:p>
            <a:fld id="{5DF1738E-A1CD-4420-8C0A-A3B556644D14}" type="slidenum">
              <a:rPr lang="de-DE" altLang="ru-RU" smtClean="0">
                <a:solidFill>
                  <a:schemeClr val="tx1"/>
                </a:solidFill>
                <a:latin typeface="Book Antiqua" pitchFamily="18" charset="0"/>
                <a:ea typeface="DejaVu Sans" pitchFamily="34" charset="0"/>
                <a:cs typeface="DejaVu Sans" pitchFamily="34" charset="0"/>
              </a:rPr>
              <a:pPr/>
              <a:t>83</a:t>
            </a:fld>
            <a:endParaRPr lang="de-DE" altLang="ru-RU" smtClean="0">
              <a:solidFill>
                <a:schemeClr val="tx1"/>
              </a:solidFill>
              <a:latin typeface="Book Antiqua" pitchFamily="18" charset="0"/>
              <a:ea typeface="DejaVu Sans" pitchFamily="34" charset="0"/>
              <a:cs typeface="DejaVu Sans" pitchFamily="34"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7"/>
          <p:cNvSpPr txBox="1">
            <a:spLocks noGrp="1" noChangeArrowheads="1"/>
          </p:cNvSpPr>
          <p:nvPr/>
        </p:nvSpPr>
        <p:spPr bwMode="auto">
          <a:xfrm>
            <a:off x="3918399" y="7999173"/>
            <a:ext cx="3000475" cy="421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eaLnBrk="1" hangingPunct="1"/>
            <a:fld id="{0297698A-3F21-4953-93B8-2A2161FB691D}" type="slidenum">
              <a:rPr lang="en-GB" altLang="ru-RU" sz="1200">
                <a:solidFill>
                  <a:schemeClr val="tx1"/>
                </a:solidFill>
                <a:cs typeface="Arial" pitchFamily="34" charset="0"/>
              </a:rPr>
              <a:pPr algn="r" eaLnBrk="1" hangingPunct="1"/>
              <a:t>84</a:t>
            </a:fld>
            <a:endParaRPr lang="en-GB" altLang="ru-RU" sz="1200">
              <a:solidFill>
                <a:schemeClr val="tx1"/>
              </a:solidFill>
              <a:cs typeface="Arial" pitchFamily="34" charset="0"/>
            </a:endParaRPr>
          </a:p>
        </p:txBody>
      </p:sp>
      <p:sp>
        <p:nvSpPr>
          <p:cNvPr id="239619" name="Rectangle 2"/>
          <p:cNvSpPr>
            <a:spLocks noGrp="1" noRot="1" noChangeAspect="1" noChangeArrowheads="1" noTextEdit="1"/>
          </p:cNvSpPr>
          <p:nvPr>
            <p:ph type="sldImg"/>
          </p:nvPr>
        </p:nvSpPr>
        <p:spPr>
          <a:ln/>
        </p:spPr>
      </p:sp>
      <p:sp>
        <p:nvSpPr>
          <p:cNvPr id="239620" name="Rectangle 3"/>
          <p:cNvSpPr>
            <a:spLocks noGrp="1" noChangeArrowheads="1"/>
          </p:cNvSpPr>
          <p:nvPr>
            <p:ph type="body" idx="1"/>
          </p:nvPr>
        </p:nvSpPr>
        <p:spPr>
          <a:xfrm>
            <a:off x="693651" y="4000317"/>
            <a:ext cx="5533177" cy="378977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en-GB" altLang="ru-RU" smtClean="0">
              <a:latin typeface="Arial" pitchFamily="34"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Образ слайда 1"/>
          <p:cNvSpPr>
            <a:spLocks noGrp="1" noRot="1" noChangeAspect="1" noTextEdit="1"/>
          </p:cNvSpPr>
          <p:nvPr>
            <p:ph type="sldImg"/>
          </p:nvPr>
        </p:nvSpPr>
        <p:spPr>
          <a:ln/>
        </p:spPr>
      </p:sp>
      <p:sp>
        <p:nvSpPr>
          <p:cNvPr id="3" name="Заметки 2"/>
          <p:cNvSpPr>
            <a:spLocks noGrp="1"/>
          </p:cNvSpPr>
          <p:nvPr>
            <p:ph type="body" idx="1"/>
          </p:nvPr>
        </p:nvSpPr>
        <p:spPr/>
        <p:txBody>
          <a:bodyPr>
            <a:normAutofit fontScale="92500"/>
          </a:bodyPr>
          <a:lstStyle/>
          <a:p>
            <a:pPr>
              <a:defRPr/>
            </a:pPr>
            <a:endParaRPr lang="ru-RU" dirty="0"/>
          </a:p>
        </p:txBody>
      </p:sp>
      <p:sp>
        <p:nvSpPr>
          <p:cNvPr id="240644" name="Номер слайда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1pPr>
            <a:lvl2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2pPr>
            <a:lvl3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3pPr>
            <a:lvl4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4pPr>
            <a:lvl5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9pPr>
          </a:lstStyle>
          <a:p>
            <a:fld id="{DE589075-DA33-4233-9443-789E797F2C58}" type="slidenum">
              <a:rPr lang="ru-RU" altLang="ru-RU" smtClean="0">
                <a:solidFill>
                  <a:srgbClr val="000000"/>
                </a:solidFill>
                <a:latin typeface="Calibri" pitchFamily="34" charset="0"/>
                <a:ea typeface="DejaVu Sans" pitchFamily="34" charset="0"/>
                <a:cs typeface="DejaVu Sans" pitchFamily="34" charset="0"/>
              </a:rPr>
              <a:pPr/>
              <a:t>87</a:t>
            </a:fld>
            <a:endParaRPr lang="ru-RU" altLang="ru-RU" smtClean="0">
              <a:solidFill>
                <a:srgbClr val="000000"/>
              </a:solidFill>
              <a:latin typeface="Calibri" pitchFamily="34" charset="0"/>
              <a:ea typeface="DejaVu Sans" pitchFamily="34" charset="0"/>
              <a:cs typeface="DejaVu Sans" pitchFamily="34"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Образ слайда 1"/>
          <p:cNvSpPr>
            <a:spLocks noGrp="1" noRot="1" noChangeAspect="1" noChangeArrowheads="1" noTextEdit="1"/>
          </p:cNvSpPr>
          <p:nvPr>
            <p:ph type="sldImg"/>
          </p:nvPr>
        </p:nvSpPr>
        <p:spPr>
          <a:ln/>
        </p:spPr>
      </p:sp>
      <p:sp>
        <p:nvSpPr>
          <p:cNvPr id="241667" name="Заметки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ru-RU" altLang="ru-RU" smtClean="0">
              <a:ea typeface="Calibri" pitchFamily="34" charset="0"/>
              <a:cs typeface="Times New Roman" pitchFamily="18" charset="0"/>
            </a:endParaRPr>
          </a:p>
        </p:txBody>
      </p:sp>
      <p:sp>
        <p:nvSpPr>
          <p:cNvPr id="241668" name="Номер слайда 3"/>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1pPr>
            <a:lvl2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2pPr>
            <a:lvl3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3pPr>
            <a:lvl4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4pPr>
            <a:lvl5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9pPr>
          </a:lstStyle>
          <a:p>
            <a:fld id="{9037FE50-29B5-4EA9-8A2E-4F89F1C54F04}" type="slidenum">
              <a:rPr lang="ru-RU" altLang="ru-RU" smtClean="0">
                <a:solidFill>
                  <a:srgbClr val="000000"/>
                </a:solidFill>
                <a:latin typeface="Calibri" pitchFamily="34" charset="0"/>
                <a:ea typeface="DejaVu Sans" pitchFamily="34" charset="0"/>
                <a:cs typeface="DejaVu Sans" pitchFamily="34" charset="0"/>
              </a:rPr>
              <a:pPr/>
              <a:t>88</a:t>
            </a:fld>
            <a:endParaRPr lang="ru-RU" altLang="ru-RU" smtClean="0">
              <a:solidFill>
                <a:srgbClr val="000000"/>
              </a:solidFill>
              <a:latin typeface="Calibri" pitchFamily="34" charset="0"/>
              <a:ea typeface="DejaVu Sans" pitchFamily="34" charset="0"/>
              <a:cs typeface="DejaVu Sans" pitchFamily="34"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2690"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1pPr>
            <a:lvl2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2pPr>
            <a:lvl3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3pPr>
            <a:lvl4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4pPr>
            <a:lvl5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9pPr>
          </a:lstStyle>
          <a:p>
            <a:fld id="{0BE59517-6648-4517-A44F-D400C688A48D}" type="slidenum">
              <a:rPr lang="ru-RU" altLang="ru-RU" smtClean="0">
                <a:solidFill>
                  <a:srgbClr val="000000"/>
                </a:solidFill>
                <a:latin typeface="Calibri" pitchFamily="34" charset="0"/>
                <a:ea typeface="DejaVu Sans" pitchFamily="34" charset="0"/>
                <a:cs typeface="DejaVu Sans" pitchFamily="34" charset="0"/>
              </a:rPr>
              <a:pPr/>
              <a:t>90</a:t>
            </a:fld>
            <a:endParaRPr lang="ru-RU" altLang="ru-RU" smtClean="0">
              <a:solidFill>
                <a:srgbClr val="000000"/>
              </a:solidFill>
              <a:latin typeface="Calibri" pitchFamily="34" charset="0"/>
              <a:ea typeface="DejaVu Sans" pitchFamily="34" charset="0"/>
              <a:cs typeface="DejaVu Sans" pitchFamily="34" charset="0"/>
            </a:endParaRPr>
          </a:p>
        </p:txBody>
      </p:sp>
      <p:sp>
        <p:nvSpPr>
          <p:cNvPr id="242691" name="Rectangle 1"/>
          <p:cNvSpPr>
            <a:spLocks noGrp="1" noRot="1" noChangeAspect="1" noChangeArrowheads="1" noTextEdit="1"/>
          </p:cNvSpPr>
          <p:nvPr>
            <p:ph type="sldImg"/>
          </p:nvPr>
        </p:nvSpPr>
        <p:spPr>
          <a:xfrm>
            <a:off x="1143000" y="685800"/>
            <a:ext cx="4573588" cy="3429000"/>
          </a:xfrm>
          <a:solidFill>
            <a:srgbClr val="FFFFFF"/>
          </a:solidFill>
          <a:ln/>
        </p:spPr>
      </p:sp>
      <p:sp>
        <p:nvSpPr>
          <p:cNvPr id="242692" name="Text Box 2"/>
          <p:cNvSpPr txBox="1">
            <a:spLocks noChangeArrowheads="1"/>
          </p:cNvSpPr>
          <p:nvPr/>
        </p:nvSpPr>
        <p:spPr bwMode="auto">
          <a:xfrm>
            <a:off x="685640" y="4343913"/>
            <a:ext cx="5488322" cy="4114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itchFamily="18" charset="0"/>
              <a:buNone/>
            </a:pPr>
            <a:endParaRPr lang="ru-RU" altLang="ru-RU"/>
          </a:p>
        </p:txBody>
      </p:sp>
      <p:sp>
        <p:nvSpPr>
          <p:cNvPr id="242693" name="Заметки 4"/>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ru-RU"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3714"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1pPr>
            <a:lvl2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2pPr>
            <a:lvl3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3pPr>
            <a:lvl4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4pPr>
            <a:lvl5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9pPr>
          </a:lstStyle>
          <a:p>
            <a:fld id="{A73BCEC2-8A37-47F9-B7CD-BA4D4EA5DA06}" type="slidenum">
              <a:rPr lang="ru-RU" altLang="ru-RU" smtClean="0">
                <a:solidFill>
                  <a:srgbClr val="000000"/>
                </a:solidFill>
                <a:latin typeface="Calibri" pitchFamily="34" charset="0"/>
                <a:ea typeface="DejaVu Sans" pitchFamily="34" charset="0"/>
                <a:cs typeface="DejaVu Sans" pitchFamily="34" charset="0"/>
              </a:rPr>
              <a:pPr/>
              <a:t>91</a:t>
            </a:fld>
            <a:endParaRPr lang="ru-RU" altLang="ru-RU" smtClean="0">
              <a:solidFill>
                <a:srgbClr val="000000"/>
              </a:solidFill>
              <a:latin typeface="Calibri" pitchFamily="34" charset="0"/>
              <a:ea typeface="DejaVu Sans" pitchFamily="34" charset="0"/>
              <a:cs typeface="DejaVu Sans" pitchFamily="34" charset="0"/>
            </a:endParaRPr>
          </a:p>
        </p:txBody>
      </p:sp>
      <p:sp>
        <p:nvSpPr>
          <p:cNvPr id="243715" name="Rectangle 1"/>
          <p:cNvSpPr>
            <a:spLocks noGrp="1" noRot="1" noChangeAspect="1" noChangeArrowheads="1" noTextEdit="1"/>
          </p:cNvSpPr>
          <p:nvPr>
            <p:ph type="sldImg"/>
          </p:nvPr>
        </p:nvSpPr>
        <p:spPr>
          <a:xfrm>
            <a:off x="1133475" y="674688"/>
            <a:ext cx="4595813" cy="3446462"/>
          </a:xfrm>
          <a:solidFill>
            <a:srgbClr val="FFFFFF"/>
          </a:solidFill>
          <a:ln/>
        </p:spPr>
      </p:sp>
      <p:sp>
        <p:nvSpPr>
          <p:cNvPr id="243716" name="Text Box 2"/>
          <p:cNvSpPr txBox="1">
            <a:spLocks noChangeArrowheads="1"/>
          </p:cNvSpPr>
          <p:nvPr/>
        </p:nvSpPr>
        <p:spPr bwMode="auto">
          <a:xfrm>
            <a:off x="800982" y="4213784"/>
            <a:ext cx="5315310" cy="4510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itchFamily="18" charset="0"/>
              <a:buNone/>
            </a:pPr>
            <a:endParaRPr lang="ru-RU" altLang="ru-RU"/>
          </a:p>
        </p:txBody>
      </p:sp>
      <p:sp>
        <p:nvSpPr>
          <p:cNvPr id="5" name="Заметки 4"/>
          <p:cNvSpPr>
            <a:spLocks noGrp="1"/>
          </p:cNvSpPr>
          <p:nvPr>
            <p:ph type="body" idx="1"/>
          </p:nvPr>
        </p:nvSpPr>
        <p:spPr/>
        <p:txBody>
          <a:bodyPr>
            <a:normAutofit fontScale="70000" lnSpcReduction="20000"/>
          </a:bodyPr>
          <a:lstStyle/>
          <a:p>
            <a:pPr>
              <a:defRPr/>
            </a:pPr>
            <a:endParaRPr lang="ru-RU"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txBox="1">
            <a:spLocks noGrp="1" noChangeArrowheads="1"/>
          </p:cNvSpPr>
          <p:nvPr/>
        </p:nvSpPr>
        <p:spPr bwMode="auto">
          <a:xfrm>
            <a:off x="3921604" y="8550386"/>
            <a:ext cx="2997271" cy="450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681" tIns="45341" rIns="90681" bIns="45341" anchor="b"/>
          <a:lstStyle>
            <a:lvl1pPr defTabSz="906463">
              <a:defRPr>
                <a:solidFill>
                  <a:schemeClr val="bg1"/>
                </a:solidFill>
                <a:latin typeface="Arial" pitchFamily="34" charset="0"/>
                <a:ea typeface="Droid Sans" charset="0"/>
                <a:cs typeface="Droid Sans" charset="0"/>
              </a:defRPr>
            </a:lvl1pPr>
            <a:lvl2pPr defTabSz="906463">
              <a:defRPr>
                <a:solidFill>
                  <a:schemeClr val="bg1"/>
                </a:solidFill>
                <a:latin typeface="Arial" pitchFamily="34" charset="0"/>
                <a:ea typeface="Droid Sans" charset="0"/>
                <a:cs typeface="Droid Sans" charset="0"/>
              </a:defRPr>
            </a:lvl2pPr>
            <a:lvl3pPr defTabSz="906463">
              <a:defRPr>
                <a:solidFill>
                  <a:schemeClr val="bg1"/>
                </a:solidFill>
                <a:latin typeface="Arial" pitchFamily="34" charset="0"/>
                <a:ea typeface="Droid Sans" charset="0"/>
                <a:cs typeface="Droid Sans" charset="0"/>
              </a:defRPr>
            </a:lvl3pPr>
            <a:lvl4pPr defTabSz="906463">
              <a:defRPr>
                <a:solidFill>
                  <a:schemeClr val="bg1"/>
                </a:solidFill>
                <a:latin typeface="Arial" pitchFamily="34" charset="0"/>
                <a:ea typeface="Droid Sans" charset="0"/>
                <a:cs typeface="Droid Sans" charset="0"/>
              </a:defRPr>
            </a:lvl4pPr>
            <a:lvl5pPr defTabSz="906463">
              <a:defRPr>
                <a:solidFill>
                  <a:schemeClr val="bg1"/>
                </a:solidFill>
                <a:latin typeface="Arial" pitchFamily="34" charset="0"/>
                <a:ea typeface="Droid Sans" charset="0"/>
                <a:cs typeface="Droid Sans" charset="0"/>
              </a:defRPr>
            </a:lvl5pPr>
            <a:lvl6pPr marL="2514600" indent="-228600" defTabSz="906463" eaLnBrk="0" fontAlgn="base" hangingPunct="0">
              <a:spcBef>
                <a:spcPct val="0"/>
              </a:spcBef>
              <a:spcAft>
                <a:spcPct val="0"/>
              </a:spcAft>
              <a:defRPr>
                <a:solidFill>
                  <a:schemeClr val="bg1"/>
                </a:solidFill>
                <a:latin typeface="Arial" pitchFamily="34" charset="0"/>
                <a:ea typeface="Droid Sans" charset="0"/>
                <a:cs typeface="Droid Sans" charset="0"/>
              </a:defRPr>
            </a:lvl6pPr>
            <a:lvl7pPr marL="2971800" indent="-228600" defTabSz="906463" eaLnBrk="0" fontAlgn="base" hangingPunct="0">
              <a:spcBef>
                <a:spcPct val="0"/>
              </a:spcBef>
              <a:spcAft>
                <a:spcPct val="0"/>
              </a:spcAft>
              <a:defRPr>
                <a:solidFill>
                  <a:schemeClr val="bg1"/>
                </a:solidFill>
                <a:latin typeface="Arial" pitchFamily="34" charset="0"/>
                <a:ea typeface="Droid Sans" charset="0"/>
                <a:cs typeface="Droid Sans" charset="0"/>
              </a:defRPr>
            </a:lvl7pPr>
            <a:lvl8pPr marL="3429000" indent="-228600" defTabSz="906463" eaLnBrk="0" fontAlgn="base" hangingPunct="0">
              <a:spcBef>
                <a:spcPct val="0"/>
              </a:spcBef>
              <a:spcAft>
                <a:spcPct val="0"/>
              </a:spcAft>
              <a:defRPr>
                <a:solidFill>
                  <a:schemeClr val="bg1"/>
                </a:solidFill>
                <a:latin typeface="Arial" pitchFamily="34" charset="0"/>
                <a:ea typeface="Droid Sans" charset="0"/>
                <a:cs typeface="Droid Sans" charset="0"/>
              </a:defRPr>
            </a:lvl8pPr>
            <a:lvl9pPr marL="3886200" indent="-228600" defTabSz="906463" eaLnBrk="0" fontAlgn="base" hangingPunct="0">
              <a:spcBef>
                <a:spcPct val="0"/>
              </a:spcBef>
              <a:spcAft>
                <a:spcPct val="0"/>
              </a:spcAft>
              <a:defRPr>
                <a:solidFill>
                  <a:schemeClr val="bg1"/>
                </a:solidFill>
                <a:latin typeface="Arial" pitchFamily="34" charset="0"/>
                <a:ea typeface="Droid Sans" charset="0"/>
                <a:cs typeface="Droid Sans" charset="0"/>
              </a:defRPr>
            </a:lvl9pPr>
          </a:lstStyle>
          <a:p>
            <a:pPr algn="r" eaLnBrk="1" hangingPunct="1"/>
            <a:fld id="{00D787A1-4879-4664-A1DC-92509F0FE48A}" type="slidenum">
              <a:rPr lang="ru-RU" altLang="ru-RU" sz="1200">
                <a:solidFill>
                  <a:schemeClr val="tx1"/>
                </a:solidFill>
                <a:latin typeface="Comic Sans MS" pitchFamily="66" charset="0"/>
              </a:rPr>
              <a:pPr algn="r" eaLnBrk="1" hangingPunct="1"/>
              <a:t>16</a:t>
            </a:fld>
            <a:endParaRPr lang="ru-RU" altLang="ru-RU" sz="1200">
              <a:solidFill>
                <a:schemeClr val="tx1"/>
              </a:solidFill>
              <a:latin typeface="Comic Sans MS" pitchFamily="66" charset="0"/>
            </a:endParaRPr>
          </a:p>
        </p:txBody>
      </p:sp>
      <p:sp>
        <p:nvSpPr>
          <p:cNvPr id="180227" name="Rectangle 2"/>
          <p:cNvSpPr>
            <a:spLocks noGrp="1" noRot="1" noChangeAspect="1" noChangeArrowheads="1" noTextEdit="1"/>
          </p:cNvSpPr>
          <p:nvPr>
            <p:ph type="sldImg"/>
          </p:nvPr>
        </p:nvSpPr>
        <p:spPr>
          <a:xfrm>
            <a:off x="1254125" y="350838"/>
            <a:ext cx="4414838" cy="3311525"/>
          </a:xfrm>
          <a:ln/>
        </p:spPr>
      </p:sp>
      <p:sp>
        <p:nvSpPr>
          <p:cNvPr id="180228" name="Rectangle 3"/>
          <p:cNvSpPr>
            <a:spLocks noGrp="1" noChangeArrowheads="1"/>
          </p:cNvSpPr>
          <p:nvPr>
            <p:ph type="body" idx="1"/>
          </p:nvPr>
        </p:nvSpPr>
        <p:spPr>
          <a:xfrm>
            <a:off x="478988" y="3883349"/>
            <a:ext cx="6050610" cy="40178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681" tIns="45341" rIns="90681" bIns="45341"/>
          <a:lstStyle/>
          <a:p>
            <a:pPr eaLnBrk="1" hangingPunct="1"/>
            <a:endParaRPr lang="en-US" altLang="ru-RU"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4738"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1pPr>
            <a:lvl2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2pPr>
            <a:lvl3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3pPr>
            <a:lvl4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4pPr>
            <a:lvl5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9pPr>
          </a:lstStyle>
          <a:p>
            <a:fld id="{601A20FB-751E-4291-85F9-AB8D25546C6C}" type="slidenum">
              <a:rPr lang="ru-RU" altLang="ru-RU" smtClean="0">
                <a:solidFill>
                  <a:srgbClr val="000000"/>
                </a:solidFill>
                <a:latin typeface="Calibri" pitchFamily="34" charset="0"/>
                <a:ea typeface="DejaVu Sans" pitchFamily="34" charset="0"/>
                <a:cs typeface="DejaVu Sans" pitchFamily="34" charset="0"/>
              </a:rPr>
              <a:pPr/>
              <a:t>92</a:t>
            </a:fld>
            <a:endParaRPr lang="ru-RU" altLang="ru-RU" smtClean="0">
              <a:solidFill>
                <a:srgbClr val="000000"/>
              </a:solidFill>
              <a:latin typeface="Calibri" pitchFamily="34" charset="0"/>
              <a:ea typeface="DejaVu Sans" pitchFamily="34" charset="0"/>
              <a:cs typeface="DejaVu Sans" pitchFamily="34" charset="0"/>
            </a:endParaRPr>
          </a:p>
        </p:txBody>
      </p:sp>
      <p:sp>
        <p:nvSpPr>
          <p:cNvPr id="244739" name="Rectangle 1"/>
          <p:cNvSpPr>
            <a:spLocks noGrp="1" noRot="1" noChangeAspect="1" noChangeArrowheads="1" noTextEdit="1"/>
          </p:cNvSpPr>
          <p:nvPr>
            <p:ph type="sldImg"/>
          </p:nvPr>
        </p:nvSpPr>
        <p:spPr>
          <a:xfrm>
            <a:off x="1133475" y="674688"/>
            <a:ext cx="4595813" cy="3446462"/>
          </a:xfrm>
          <a:solidFill>
            <a:srgbClr val="FFFFFF"/>
          </a:solidFill>
          <a:ln/>
        </p:spPr>
      </p:sp>
      <p:sp>
        <p:nvSpPr>
          <p:cNvPr id="244740" name="Text Box 2"/>
          <p:cNvSpPr txBox="1">
            <a:spLocks noChangeArrowheads="1"/>
          </p:cNvSpPr>
          <p:nvPr/>
        </p:nvSpPr>
        <p:spPr bwMode="auto">
          <a:xfrm>
            <a:off x="800982" y="4213784"/>
            <a:ext cx="5315310" cy="4510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itchFamily="18" charset="0"/>
              <a:buNone/>
            </a:pPr>
            <a:endParaRPr lang="ru-RU" altLang="ru-RU"/>
          </a:p>
        </p:txBody>
      </p:sp>
      <p:sp>
        <p:nvSpPr>
          <p:cNvPr id="5" name="Заметки 4"/>
          <p:cNvSpPr>
            <a:spLocks noGrp="1"/>
          </p:cNvSpPr>
          <p:nvPr>
            <p:ph type="body" idx="1"/>
          </p:nvPr>
        </p:nvSpPr>
        <p:spPr/>
        <p:txBody>
          <a:bodyPr>
            <a:normAutofit fontScale="70000" lnSpcReduction="20000"/>
          </a:bodyPr>
          <a:lstStyle/>
          <a:p>
            <a:pPr>
              <a:defRPr/>
            </a:pPr>
            <a:endParaRPr lang="ru-RU" dirty="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62"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1pPr>
            <a:lvl2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2pPr>
            <a:lvl3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3pPr>
            <a:lvl4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4pPr>
            <a:lvl5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9pPr>
          </a:lstStyle>
          <a:p>
            <a:fld id="{F2C20BB0-8C22-4943-9E2F-AEEB82947EF7}" type="slidenum">
              <a:rPr lang="ru-RU" altLang="ru-RU" smtClean="0">
                <a:solidFill>
                  <a:srgbClr val="000000"/>
                </a:solidFill>
                <a:latin typeface="Calibri" pitchFamily="34" charset="0"/>
                <a:ea typeface="DejaVu Sans" pitchFamily="34" charset="0"/>
                <a:cs typeface="DejaVu Sans" pitchFamily="34" charset="0"/>
              </a:rPr>
              <a:pPr/>
              <a:t>93</a:t>
            </a:fld>
            <a:endParaRPr lang="ru-RU" altLang="ru-RU" smtClean="0">
              <a:solidFill>
                <a:srgbClr val="000000"/>
              </a:solidFill>
              <a:latin typeface="Calibri" pitchFamily="34" charset="0"/>
              <a:ea typeface="DejaVu Sans" pitchFamily="34" charset="0"/>
              <a:cs typeface="DejaVu Sans" pitchFamily="34" charset="0"/>
            </a:endParaRPr>
          </a:p>
        </p:txBody>
      </p:sp>
      <p:sp>
        <p:nvSpPr>
          <p:cNvPr id="245763" name="Rectangle 1"/>
          <p:cNvSpPr>
            <a:spLocks noGrp="1" noRot="1" noChangeAspect="1" noChangeArrowheads="1" noTextEdit="1"/>
          </p:cNvSpPr>
          <p:nvPr>
            <p:ph type="sldImg"/>
          </p:nvPr>
        </p:nvSpPr>
        <p:spPr>
          <a:xfrm>
            <a:off x="1133475" y="674688"/>
            <a:ext cx="4595813" cy="3446462"/>
          </a:xfrm>
          <a:solidFill>
            <a:srgbClr val="FFFFFF"/>
          </a:solidFill>
          <a:ln/>
        </p:spPr>
      </p:sp>
      <p:sp>
        <p:nvSpPr>
          <p:cNvPr id="245764" name="Text Box 2"/>
          <p:cNvSpPr txBox="1">
            <a:spLocks noChangeArrowheads="1"/>
          </p:cNvSpPr>
          <p:nvPr/>
        </p:nvSpPr>
        <p:spPr bwMode="auto">
          <a:xfrm>
            <a:off x="800982" y="4213784"/>
            <a:ext cx="5315310" cy="4510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itchFamily="18" charset="0"/>
              <a:buNone/>
            </a:pPr>
            <a:endParaRPr lang="ru-RU" altLang="ru-RU"/>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6786"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1pPr>
            <a:lvl2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2pPr>
            <a:lvl3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3pPr>
            <a:lvl4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4pPr>
            <a:lvl5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9pPr>
          </a:lstStyle>
          <a:p>
            <a:fld id="{35A098CD-17C0-4EA7-B556-238B76441D55}" type="slidenum">
              <a:rPr lang="ru-RU" altLang="ru-RU" smtClean="0">
                <a:solidFill>
                  <a:srgbClr val="000000"/>
                </a:solidFill>
                <a:latin typeface="Calibri" pitchFamily="34" charset="0"/>
                <a:ea typeface="DejaVu Sans" pitchFamily="34" charset="0"/>
                <a:cs typeface="DejaVu Sans" pitchFamily="34" charset="0"/>
              </a:rPr>
              <a:pPr/>
              <a:t>94</a:t>
            </a:fld>
            <a:endParaRPr lang="ru-RU" altLang="ru-RU" smtClean="0">
              <a:solidFill>
                <a:srgbClr val="000000"/>
              </a:solidFill>
              <a:latin typeface="Calibri" pitchFamily="34" charset="0"/>
              <a:ea typeface="DejaVu Sans" pitchFamily="34" charset="0"/>
              <a:cs typeface="DejaVu Sans" pitchFamily="34" charset="0"/>
            </a:endParaRPr>
          </a:p>
        </p:txBody>
      </p:sp>
      <p:sp>
        <p:nvSpPr>
          <p:cNvPr id="246787" name="Text Box 1"/>
          <p:cNvSpPr txBox="1">
            <a:spLocks noChangeArrowheads="1"/>
          </p:cNvSpPr>
          <p:nvPr/>
        </p:nvSpPr>
        <p:spPr bwMode="auto">
          <a:xfrm>
            <a:off x="3884758" y="8684899"/>
            <a:ext cx="2973242" cy="457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800" rIns="91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Droid Sans" charset="0"/>
                <a:cs typeface="Droid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Droid Sans" charset="0"/>
                <a:cs typeface="Droid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Droid Sans" charset="0"/>
                <a:cs typeface="Droid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Droid Sans" charset="0"/>
                <a:cs typeface="Droid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Droid Sans" charset="0"/>
                <a:cs typeface="Droid Sans"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Droid Sans" charset="0"/>
                <a:cs typeface="Droid Sans"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Droid Sans" charset="0"/>
                <a:cs typeface="Droid Sans"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Droid Sans" charset="0"/>
                <a:cs typeface="Droid Sans"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Droid Sans" charset="0"/>
                <a:cs typeface="Droid Sans" charset="0"/>
              </a:defRPr>
            </a:lvl9pPr>
          </a:lstStyle>
          <a:p>
            <a:pPr algn="r" eaLnBrk="1" hangingPunct="1">
              <a:buSzPct val="100000"/>
            </a:pPr>
            <a:fld id="{B83254FA-2054-4FD8-8A0D-31B729F18F17}" type="slidenum">
              <a:rPr lang="en-GB" altLang="ru-RU" sz="1200">
                <a:solidFill>
                  <a:srgbClr val="000000"/>
                </a:solidFill>
                <a:cs typeface="Arial" pitchFamily="34" charset="0"/>
              </a:rPr>
              <a:pPr algn="r" eaLnBrk="1" hangingPunct="1">
                <a:buSzPct val="100000"/>
              </a:pPr>
              <a:t>94</a:t>
            </a:fld>
            <a:endParaRPr lang="en-GB" altLang="ru-RU" sz="1200">
              <a:solidFill>
                <a:srgbClr val="000000"/>
              </a:solidFill>
              <a:cs typeface="Arial" pitchFamily="34" charset="0"/>
            </a:endParaRPr>
          </a:p>
        </p:txBody>
      </p:sp>
      <p:sp>
        <p:nvSpPr>
          <p:cNvPr id="246788" name="Rectangle 2"/>
          <p:cNvSpPr>
            <a:spLocks noGrp="1" noRot="1" noChangeAspect="1" noChangeArrowheads="1" noTextEdit="1"/>
          </p:cNvSpPr>
          <p:nvPr>
            <p:ph type="sldImg"/>
          </p:nvPr>
        </p:nvSpPr>
        <p:spPr>
          <a:xfrm>
            <a:off x="1135063" y="685800"/>
            <a:ext cx="4572000" cy="3429000"/>
          </a:xfrm>
          <a:solidFill>
            <a:srgbClr val="FFFFFF"/>
          </a:solidFill>
          <a:ln/>
        </p:spPr>
      </p:sp>
      <p:sp>
        <p:nvSpPr>
          <p:cNvPr id="246789" name="Text Box 3"/>
          <p:cNvSpPr txBox="1">
            <a:spLocks noChangeArrowheads="1"/>
          </p:cNvSpPr>
          <p:nvPr/>
        </p:nvSpPr>
        <p:spPr bwMode="auto">
          <a:xfrm>
            <a:off x="676028" y="4343913"/>
            <a:ext cx="5486720" cy="4114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800" rIns="91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Droid Sans" charset="0"/>
                <a:cs typeface="Droid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Droid Sans" charset="0"/>
                <a:cs typeface="Droid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Droid Sans" charset="0"/>
                <a:cs typeface="Droid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Droid Sans" charset="0"/>
                <a:cs typeface="Droid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Droid Sans" charset="0"/>
                <a:cs typeface="Droid Sans"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Droid Sans" charset="0"/>
                <a:cs typeface="Droid Sans"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Droid Sans" charset="0"/>
                <a:cs typeface="Droid Sans"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Droid Sans" charset="0"/>
                <a:cs typeface="Droid Sans"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Droid Sans" charset="0"/>
                <a:cs typeface="Droid Sans" charset="0"/>
              </a:defRPr>
            </a:lvl9pPr>
          </a:lstStyle>
          <a:p>
            <a:pPr eaLnBrk="1" hangingPunct="1">
              <a:lnSpc>
                <a:spcPct val="110000"/>
              </a:lnSpc>
              <a:spcBef>
                <a:spcPts val="338"/>
              </a:spcBef>
              <a:buSzPct val="100000"/>
            </a:pPr>
            <a:r>
              <a:rPr lang="ru-RU" altLang="ru-RU" sz="900">
                <a:solidFill>
                  <a:srgbClr val="000000"/>
                </a:solidFill>
                <a:latin typeface="Calibri" pitchFamily="34" charset="0"/>
              </a:rPr>
              <a:t>Клинически очень сложно определить соотношение ноцицептивного, нейропатического и психогенного компонентов при хроническом радикулярном синдроме. Дополнительные методы-также не всегда информативны. </a:t>
            </a:r>
          </a:p>
          <a:p>
            <a:pPr eaLnBrk="1" hangingPunct="1">
              <a:lnSpc>
                <a:spcPct val="110000"/>
              </a:lnSpc>
              <a:spcBef>
                <a:spcPts val="338"/>
              </a:spcBef>
              <a:buSzPct val="100000"/>
            </a:pPr>
            <a:r>
              <a:rPr lang="ru-RU" altLang="ru-RU" sz="900">
                <a:solidFill>
                  <a:srgbClr val="000000"/>
                </a:solidFill>
                <a:latin typeface="Calibri" pitchFamily="34" charset="0"/>
              </a:rPr>
              <a:t>Но! Для адекватного подбора терапии такой анализ очень важен!</a:t>
            </a:r>
          </a:p>
          <a:p>
            <a:pPr eaLnBrk="1" hangingPunct="1">
              <a:lnSpc>
                <a:spcPct val="110000"/>
              </a:lnSpc>
              <a:spcBef>
                <a:spcPts val="338"/>
              </a:spcBef>
              <a:buSzPct val="100000"/>
            </a:pPr>
            <a:r>
              <a:rPr lang="ru-RU" altLang="ru-RU" sz="900">
                <a:solidFill>
                  <a:srgbClr val="000000"/>
                </a:solidFill>
                <a:latin typeface="Calibri" pitchFamily="34" charset="0"/>
              </a:rPr>
              <a:t>Ноцицептивный компонент: практически постоянная, локальная. тупая, ломящая, ноющие, пульсирующие умеренной интенсивности боль в пояснице, без иррадиации, усиливающаяся в утренние часы, уменьшающаяся при расхаживании. </a:t>
            </a:r>
          </a:p>
          <a:p>
            <a:pPr eaLnBrk="1" hangingPunct="1">
              <a:lnSpc>
                <a:spcPct val="110000"/>
              </a:lnSpc>
              <a:spcBef>
                <a:spcPts val="338"/>
              </a:spcBef>
              <a:buSzPct val="100000"/>
            </a:pPr>
            <a:r>
              <a:rPr lang="ru-RU" altLang="ru-RU" sz="900">
                <a:solidFill>
                  <a:srgbClr val="000000"/>
                </a:solidFill>
                <a:latin typeface="Calibri" pitchFamily="34" charset="0"/>
              </a:rPr>
              <a:t>Нейропатический компонент: «длинные» боли: прострелы, иррадиация по ходу корешка, жгучие боли в стопе, +с. Ласега.</a:t>
            </a:r>
          </a:p>
          <a:p>
            <a:pPr eaLnBrk="1" hangingPunct="1">
              <a:lnSpc>
                <a:spcPct val="110000"/>
              </a:lnSpc>
              <a:spcBef>
                <a:spcPts val="338"/>
              </a:spcBef>
              <a:buSzPct val="100000"/>
            </a:pPr>
            <a:r>
              <a:rPr lang="ru-RU" altLang="ru-RU" sz="900" b="1">
                <a:solidFill>
                  <a:srgbClr val="000000"/>
                </a:solidFill>
                <a:latin typeface="Calibri" pitchFamily="34" charset="0"/>
              </a:rPr>
              <a:t>Недавно проведены исследования показавшие высокую частоту нейропатического компонента при хронической боли в спине: в популяции НБ-1,6%. Среди больных с острой болью в спине-7% (4%-грыжа МПД, 3%-стеноз спинномозгового канала). Среди больных с хронической болью в спине-33-55% (!!!) (по данным опросников), раньше считалось, что 10-12%.</a:t>
            </a: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7810"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1pPr>
            <a:lvl2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2pPr>
            <a:lvl3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3pPr>
            <a:lvl4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4pPr>
            <a:lvl5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9pPr>
          </a:lstStyle>
          <a:p>
            <a:fld id="{ED84ADD2-27E9-4430-BB5C-E63E4CF824D5}" type="slidenum">
              <a:rPr lang="ru-RU" altLang="ru-RU" smtClean="0">
                <a:solidFill>
                  <a:srgbClr val="000000"/>
                </a:solidFill>
                <a:latin typeface="Calibri" pitchFamily="34" charset="0"/>
                <a:ea typeface="DejaVu Sans" pitchFamily="34" charset="0"/>
                <a:cs typeface="DejaVu Sans" pitchFamily="34" charset="0"/>
              </a:rPr>
              <a:pPr/>
              <a:t>95</a:t>
            </a:fld>
            <a:endParaRPr lang="ru-RU" altLang="ru-RU" smtClean="0">
              <a:solidFill>
                <a:srgbClr val="000000"/>
              </a:solidFill>
              <a:latin typeface="Calibri" pitchFamily="34" charset="0"/>
              <a:ea typeface="DejaVu Sans" pitchFamily="34" charset="0"/>
              <a:cs typeface="DejaVu Sans" pitchFamily="34" charset="0"/>
            </a:endParaRPr>
          </a:p>
        </p:txBody>
      </p:sp>
      <p:sp>
        <p:nvSpPr>
          <p:cNvPr id="247811" name="Rectangle 1"/>
          <p:cNvSpPr>
            <a:spLocks noGrp="1" noRot="1" noChangeAspect="1" noChangeArrowheads="1" noTextEdit="1"/>
          </p:cNvSpPr>
          <p:nvPr>
            <p:ph type="sldImg"/>
          </p:nvPr>
        </p:nvSpPr>
        <p:spPr>
          <a:xfrm>
            <a:off x="1133475" y="703263"/>
            <a:ext cx="4595813" cy="3446462"/>
          </a:xfrm>
          <a:solidFill>
            <a:srgbClr val="FFFFFF"/>
          </a:solidFill>
          <a:ln/>
        </p:spPr>
      </p:sp>
      <p:sp>
        <p:nvSpPr>
          <p:cNvPr id="247812" name="Text Box 2"/>
          <p:cNvSpPr txBox="1">
            <a:spLocks noChangeArrowheads="1"/>
          </p:cNvSpPr>
          <p:nvPr/>
        </p:nvSpPr>
        <p:spPr bwMode="auto">
          <a:xfrm>
            <a:off x="924333" y="4361458"/>
            <a:ext cx="5010937" cy="4079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itchFamily="18" charset="0"/>
              <a:buNone/>
            </a:pPr>
            <a:endParaRPr lang="ru-RU" altLang="ru-RU"/>
          </a:p>
        </p:txBody>
      </p:sp>
      <p:sp>
        <p:nvSpPr>
          <p:cNvPr id="247813" name="Text Box 3"/>
          <p:cNvSpPr txBox="1">
            <a:spLocks noChangeArrowheads="1"/>
          </p:cNvSpPr>
          <p:nvPr/>
        </p:nvSpPr>
        <p:spPr bwMode="auto">
          <a:xfrm>
            <a:off x="3854321" y="8651272"/>
            <a:ext cx="3005281" cy="492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800" rIns="91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Droid Sans" charset="0"/>
                <a:cs typeface="Droid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Droid Sans" charset="0"/>
                <a:cs typeface="Droid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Droid Sans" charset="0"/>
                <a:cs typeface="Droid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Droid Sans" charset="0"/>
                <a:cs typeface="Droid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Droid Sans" charset="0"/>
                <a:cs typeface="Droid Sans"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Droid Sans" charset="0"/>
                <a:cs typeface="Droid Sans"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Droid Sans" charset="0"/>
                <a:cs typeface="Droid Sans"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Droid Sans" charset="0"/>
                <a:cs typeface="Droid Sans"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Droid Sans" charset="0"/>
                <a:cs typeface="Droid Sans" charset="0"/>
              </a:defRPr>
            </a:lvl9pPr>
          </a:lstStyle>
          <a:p>
            <a:pPr algn="r" eaLnBrk="1" hangingPunct="1">
              <a:buSzPct val="100000"/>
            </a:pPr>
            <a:fld id="{489A3185-4A13-4BDD-967C-D8380C9ABA46}" type="slidenum">
              <a:rPr lang="en-GB" altLang="ru-RU" sz="1200">
                <a:solidFill>
                  <a:srgbClr val="000000"/>
                </a:solidFill>
                <a:cs typeface="Arial" pitchFamily="34" charset="0"/>
              </a:rPr>
              <a:pPr algn="r" eaLnBrk="1" hangingPunct="1">
                <a:buSzPct val="100000"/>
              </a:pPr>
              <a:t>95</a:t>
            </a:fld>
            <a:endParaRPr lang="en-GB" altLang="ru-RU" sz="1200">
              <a:solidFill>
                <a:srgbClr val="000000"/>
              </a:solidFill>
              <a:cs typeface="Arial" pitchFamily="34"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8834"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1pPr>
            <a:lvl2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2pPr>
            <a:lvl3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3pPr>
            <a:lvl4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4pPr>
            <a:lvl5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9pPr>
          </a:lstStyle>
          <a:p>
            <a:fld id="{23CC600C-B924-407C-A51B-57E1ACD06EE5}" type="slidenum">
              <a:rPr lang="ru-RU" altLang="ru-RU" smtClean="0">
                <a:solidFill>
                  <a:srgbClr val="000000"/>
                </a:solidFill>
                <a:latin typeface="Calibri" pitchFamily="34" charset="0"/>
                <a:ea typeface="DejaVu Sans" pitchFamily="34" charset="0"/>
                <a:cs typeface="DejaVu Sans" pitchFamily="34" charset="0"/>
              </a:rPr>
              <a:pPr/>
              <a:t>96</a:t>
            </a:fld>
            <a:endParaRPr lang="ru-RU" altLang="ru-RU" smtClean="0">
              <a:solidFill>
                <a:srgbClr val="000000"/>
              </a:solidFill>
              <a:latin typeface="Calibri" pitchFamily="34" charset="0"/>
              <a:ea typeface="DejaVu Sans" pitchFamily="34" charset="0"/>
              <a:cs typeface="DejaVu Sans" pitchFamily="34" charset="0"/>
            </a:endParaRPr>
          </a:p>
        </p:txBody>
      </p:sp>
      <p:sp>
        <p:nvSpPr>
          <p:cNvPr id="248835" name="Rectangle 1"/>
          <p:cNvSpPr>
            <a:spLocks noGrp="1" noRot="1" noChangeAspect="1" noChangeArrowheads="1" noTextEdit="1"/>
          </p:cNvSpPr>
          <p:nvPr>
            <p:ph type="sldImg"/>
          </p:nvPr>
        </p:nvSpPr>
        <p:spPr>
          <a:xfrm>
            <a:off x="1133475" y="674688"/>
            <a:ext cx="4595813" cy="3446462"/>
          </a:xfrm>
          <a:solidFill>
            <a:srgbClr val="FFFFFF"/>
          </a:solidFill>
          <a:ln/>
        </p:spPr>
      </p:sp>
      <p:sp>
        <p:nvSpPr>
          <p:cNvPr id="248836" name="Text Box 2"/>
          <p:cNvSpPr txBox="1">
            <a:spLocks noChangeArrowheads="1"/>
          </p:cNvSpPr>
          <p:nvPr/>
        </p:nvSpPr>
        <p:spPr bwMode="auto">
          <a:xfrm>
            <a:off x="800982" y="4213784"/>
            <a:ext cx="5315310" cy="4510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itchFamily="18" charset="0"/>
              <a:buNone/>
            </a:pPr>
            <a:endParaRPr lang="ru-RU" altLang="ru-RU"/>
          </a:p>
        </p:txBody>
      </p:sp>
      <p:sp>
        <p:nvSpPr>
          <p:cNvPr id="5" name="Заметки 4"/>
          <p:cNvSpPr>
            <a:spLocks noGrp="1"/>
          </p:cNvSpPr>
          <p:nvPr>
            <p:ph type="body" idx="1"/>
          </p:nvPr>
        </p:nvSpPr>
        <p:spPr/>
        <p:txBody>
          <a:bodyPr>
            <a:normAutofit fontScale="70000" lnSpcReduction="20000"/>
          </a:bodyPr>
          <a:lstStyle/>
          <a:p>
            <a:pPr>
              <a:defRPr/>
            </a:pPr>
            <a:endParaRPr lang="ru-RU" dirty="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9858"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1pPr>
            <a:lvl2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2pPr>
            <a:lvl3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3pPr>
            <a:lvl4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4pPr>
            <a:lvl5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9pPr>
          </a:lstStyle>
          <a:p>
            <a:fld id="{344AC199-F905-48F1-8577-657084519993}" type="slidenum">
              <a:rPr lang="ru-RU" altLang="ru-RU" smtClean="0">
                <a:solidFill>
                  <a:srgbClr val="000000"/>
                </a:solidFill>
                <a:latin typeface="Calibri" pitchFamily="34" charset="0"/>
                <a:ea typeface="DejaVu Sans" pitchFamily="34" charset="0"/>
                <a:cs typeface="DejaVu Sans" pitchFamily="34" charset="0"/>
              </a:rPr>
              <a:pPr/>
              <a:t>97</a:t>
            </a:fld>
            <a:endParaRPr lang="ru-RU" altLang="ru-RU" smtClean="0">
              <a:solidFill>
                <a:srgbClr val="000000"/>
              </a:solidFill>
              <a:latin typeface="Calibri" pitchFamily="34" charset="0"/>
              <a:ea typeface="DejaVu Sans" pitchFamily="34" charset="0"/>
              <a:cs typeface="DejaVu Sans" pitchFamily="34" charset="0"/>
            </a:endParaRPr>
          </a:p>
        </p:txBody>
      </p:sp>
      <p:sp>
        <p:nvSpPr>
          <p:cNvPr id="249859" name="Rectangle 1"/>
          <p:cNvSpPr>
            <a:spLocks noGrp="1" noRot="1" noChangeAspect="1" noChangeArrowheads="1" noTextEdit="1"/>
          </p:cNvSpPr>
          <p:nvPr>
            <p:ph type="sldImg"/>
          </p:nvPr>
        </p:nvSpPr>
        <p:spPr>
          <a:xfrm>
            <a:off x="1133475" y="674688"/>
            <a:ext cx="4595813" cy="3446462"/>
          </a:xfrm>
          <a:solidFill>
            <a:srgbClr val="FFFFFF"/>
          </a:solidFill>
          <a:ln/>
        </p:spPr>
      </p:sp>
      <p:sp>
        <p:nvSpPr>
          <p:cNvPr id="249860" name="Text Box 2"/>
          <p:cNvSpPr txBox="1">
            <a:spLocks noChangeArrowheads="1"/>
          </p:cNvSpPr>
          <p:nvPr/>
        </p:nvSpPr>
        <p:spPr bwMode="auto">
          <a:xfrm>
            <a:off x="800982" y="4213784"/>
            <a:ext cx="5315310" cy="4510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800" rIns="91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Droid Sans" charset="0"/>
                <a:cs typeface="Droid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Droid Sans" charset="0"/>
                <a:cs typeface="Droid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Droid Sans" charset="0"/>
                <a:cs typeface="Droid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Droid Sans" charset="0"/>
                <a:cs typeface="Droid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Droid Sans" charset="0"/>
                <a:cs typeface="Droid Sans"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Droid Sans" charset="0"/>
                <a:cs typeface="Droid Sans"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Droid Sans" charset="0"/>
                <a:cs typeface="Droid Sans"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Droid Sans" charset="0"/>
                <a:cs typeface="Droid Sans"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Droid Sans" charset="0"/>
                <a:cs typeface="Droid Sans" charset="0"/>
              </a:defRPr>
            </a:lvl9pPr>
          </a:lstStyle>
          <a:p>
            <a:pPr eaLnBrk="1" hangingPunct="1">
              <a:spcBef>
                <a:spcPts val="375"/>
              </a:spcBef>
              <a:buSzPct val="100000"/>
            </a:pPr>
            <a:r>
              <a:rPr lang="en-GB" altLang="ru-RU" sz="1000">
                <a:solidFill>
                  <a:srgbClr val="000000"/>
                </a:solidFill>
                <a:latin typeface="Calibri" pitchFamily="34" charset="0"/>
              </a:rPr>
              <a:t>This slide presents some key data to further explain the onset and resolution of the 2 most common adverse events associated with LYRICA (pregabalin), dizziness and somnolence. The data in the table are for all LYRICA doses from 10 pooled controlled studies in neuropathic pain. The day of onset and of resolution was recorded by the investigator on the Case Report Form. Resolution data are only available for those patients who completed the studies, as if patients dropped out of the study (and ceased treatment) there was no way of ascertaining if these adverse events resolved while on treatment. </a:t>
            </a:r>
          </a:p>
          <a:p>
            <a:pPr eaLnBrk="1" hangingPunct="1">
              <a:spcBef>
                <a:spcPts val="375"/>
              </a:spcBef>
              <a:buSzPct val="100000"/>
            </a:pPr>
            <a:r>
              <a:rPr lang="en-GB" altLang="ru-RU" sz="1000" b="1">
                <a:solidFill>
                  <a:srgbClr val="000000"/>
                </a:solidFill>
                <a:latin typeface="Calibri" pitchFamily="34" charset="0"/>
              </a:rPr>
              <a:t>The key talking points for this slide are as follows:</a:t>
            </a:r>
          </a:p>
          <a:p>
            <a:pPr eaLnBrk="1" hangingPunct="1">
              <a:spcBef>
                <a:spcPts val="375"/>
              </a:spcBef>
              <a:buClr>
                <a:srgbClr val="000000"/>
              </a:buClr>
              <a:buSzPct val="100000"/>
              <a:buFont typeface="Calibri" pitchFamily="34" charset="0"/>
              <a:buChar char="•"/>
            </a:pPr>
            <a:r>
              <a:rPr lang="en-GB" altLang="ru-RU" sz="1000">
                <a:solidFill>
                  <a:srgbClr val="000000"/>
                </a:solidFill>
                <a:latin typeface="Calibri" pitchFamily="34" charset="0"/>
              </a:rPr>
              <a:t>Although dizziness and somnolence were the most frequently reported adverse events associated with LYRICA treatment, these events infrequently led to discontinuation from treatment. This indicates that patients tolerate these adverse events. Dizziness included terms such as “light headedness”, “giddiness”, and “wooziness”.  Somnolence included terms such as “drowsy”, “sleepiness”, “fuzziness” and “difficulty waking up”. </a:t>
            </a:r>
          </a:p>
          <a:p>
            <a:pPr eaLnBrk="1" hangingPunct="1">
              <a:spcBef>
                <a:spcPts val="375"/>
              </a:spcBef>
              <a:buClr>
                <a:srgbClr val="000000"/>
              </a:buClr>
              <a:buSzPct val="100000"/>
              <a:buFont typeface="Calibri" pitchFamily="34" charset="0"/>
              <a:buChar char="•"/>
            </a:pPr>
            <a:r>
              <a:rPr lang="en-GB" altLang="ru-RU" sz="1000">
                <a:solidFill>
                  <a:srgbClr val="000000"/>
                </a:solidFill>
                <a:latin typeface="Calibri" pitchFamily="34" charset="0"/>
              </a:rPr>
              <a:t>Both occurred very soon after the initiation of treatment.</a:t>
            </a:r>
          </a:p>
          <a:p>
            <a:pPr eaLnBrk="1" hangingPunct="1">
              <a:spcBef>
                <a:spcPts val="375"/>
              </a:spcBef>
              <a:buClr>
                <a:srgbClr val="000000"/>
              </a:buClr>
              <a:buSzPct val="100000"/>
              <a:buFont typeface="Calibri" pitchFamily="34" charset="0"/>
              <a:buChar char="•"/>
            </a:pPr>
            <a:r>
              <a:rPr lang="en-GB" altLang="ru-RU" sz="1000">
                <a:solidFill>
                  <a:srgbClr val="000000"/>
                </a:solidFill>
                <a:latin typeface="Calibri" pitchFamily="34" charset="0"/>
              </a:rPr>
              <a:t>Among those who experienced dizziness, it resolved in 50% of patients in 6-17 days. Among those who developed somnolence, it resolved in 50% of patients in 26-31 days. </a:t>
            </a:r>
          </a:p>
          <a:p>
            <a:pPr eaLnBrk="1" hangingPunct="1">
              <a:spcBef>
                <a:spcPts val="375"/>
              </a:spcBef>
              <a:buClr>
                <a:srgbClr val="000000"/>
              </a:buClr>
              <a:buSzPct val="100000"/>
              <a:buFont typeface="Calibri" pitchFamily="34" charset="0"/>
              <a:buChar char="•"/>
            </a:pPr>
            <a:r>
              <a:rPr lang="en-GB" altLang="ru-RU" sz="1000">
                <a:solidFill>
                  <a:srgbClr val="000000"/>
                </a:solidFill>
                <a:latin typeface="Calibri" pitchFamily="34" charset="0"/>
              </a:rPr>
              <a:t>Both dizziness and somnolence tended to resolve in patients who stayed on treatment, indicating these adverse events do not persist and that patients developed tolerance to them.</a:t>
            </a:r>
          </a:p>
          <a:p>
            <a:pPr eaLnBrk="1" hangingPunct="1">
              <a:spcBef>
                <a:spcPts val="375"/>
              </a:spcBef>
              <a:buClr>
                <a:srgbClr val="000000"/>
              </a:buClr>
              <a:buSzPct val="100000"/>
              <a:buFont typeface="Calibri" pitchFamily="34" charset="0"/>
              <a:buChar char="•"/>
            </a:pPr>
            <a:r>
              <a:rPr lang="en-GB" altLang="ru-RU" sz="1000">
                <a:solidFill>
                  <a:srgbClr val="000000"/>
                </a:solidFill>
                <a:latin typeface="Calibri" pitchFamily="34" charset="0"/>
              </a:rPr>
              <a:t>The data indicate that these adverse events are tolerated by patients and tend to resolve on treatment. </a:t>
            </a:r>
          </a:p>
          <a:p>
            <a:pPr eaLnBrk="1" hangingPunct="1">
              <a:spcBef>
                <a:spcPts val="375"/>
              </a:spcBef>
              <a:buSzPct val="100000"/>
            </a:pPr>
            <a:endParaRPr lang="en-GB" altLang="ru-RU" sz="1000">
              <a:solidFill>
                <a:srgbClr val="000000"/>
              </a:solidFill>
              <a:latin typeface="Calibri" pitchFamily="34" charset="0"/>
            </a:endParaRPr>
          </a:p>
          <a:p>
            <a:pPr eaLnBrk="1" hangingPunct="1">
              <a:spcBef>
                <a:spcPts val="375"/>
              </a:spcBef>
              <a:buSzPct val="100000"/>
            </a:pPr>
            <a:r>
              <a:rPr lang="en-GB" altLang="ru-RU" sz="1000" b="1">
                <a:solidFill>
                  <a:srgbClr val="000000"/>
                </a:solidFill>
                <a:latin typeface="Calibri" pitchFamily="34" charset="0"/>
              </a:rPr>
              <a:t>Reference</a:t>
            </a:r>
          </a:p>
          <a:p>
            <a:pPr eaLnBrk="1" hangingPunct="1">
              <a:spcBef>
                <a:spcPts val="375"/>
              </a:spcBef>
              <a:buSzPct val="100000"/>
            </a:pPr>
            <a:r>
              <a:rPr lang="en-GB" altLang="ru-RU" sz="1000">
                <a:solidFill>
                  <a:srgbClr val="000000"/>
                </a:solidFill>
                <a:latin typeface="Calibri" pitchFamily="34" charset="0"/>
              </a:rPr>
              <a:t>Data on file, Pfizer Inc, New York, NY, USA </a:t>
            </a:r>
          </a:p>
          <a:p>
            <a:pPr eaLnBrk="1" hangingPunct="1">
              <a:spcBef>
                <a:spcPts val="375"/>
              </a:spcBef>
              <a:buSzPct val="100000"/>
            </a:pPr>
            <a:endParaRPr lang="en-GB" altLang="ru-RU" sz="1000">
              <a:solidFill>
                <a:srgbClr val="000000"/>
              </a:solidFill>
              <a:latin typeface="Calibri" pitchFamily="34" charset="0"/>
            </a:endParaRPr>
          </a:p>
          <a:p>
            <a:pPr eaLnBrk="1" hangingPunct="1">
              <a:spcBef>
                <a:spcPts val="375"/>
              </a:spcBef>
              <a:buSzPct val="100000"/>
            </a:pPr>
            <a:r>
              <a:rPr lang="en-GB" altLang="ru-RU" sz="1000" i="1">
                <a:solidFill>
                  <a:srgbClr val="000000"/>
                </a:solidFill>
                <a:latin typeface="Calibri" pitchFamily="34" charset="0"/>
              </a:rPr>
              <a:t>Additional key words: diabetes, diabetic, postherpetic, tolerability</a:t>
            </a:r>
          </a:p>
          <a:p>
            <a:pPr eaLnBrk="1" hangingPunct="1">
              <a:spcBef>
                <a:spcPts val="375"/>
              </a:spcBef>
              <a:buSzPct val="100000"/>
            </a:pPr>
            <a:endParaRPr lang="en-GB" altLang="ru-RU" sz="1000" i="1">
              <a:solidFill>
                <a:srgbClr val="000000"/>
              </a:solidFill>
              <a:latin typeface="Calibri" pitchFamily="34" charset="0"/>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0882"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1pPr>
            <a:lvl2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2pPr>
            <a:lvl3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3pPr>
            <a:lvl4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4pPr>
            <a:lvl5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9pPr>
          </a:lstStyle>
          <a:p>
            <a:fld id="{82D2F1E6-5A7D-486D-8E22-B4812708B9CC}" type="slidenum">
              <a:rPr lang="ru-RU" altLang="ru-RU" smtClean="0">
                <a:solidFill>
                  <a:srgbClr val="000000"/>
                </a:solidFill>
                <a:latin typeface="Calibri" pitchFamily="34" charset="0"/>
                <a:ea typeface="DejaVu Sans" pitchFamily="34" charset="0"/>
                <a:cs typeface="DejaVu Sans" pitchFamily="34" charset="0"/>
              </a:rPr>
              <a:pPr/>
              <a:t>98</a:t>
            </a:fld>
            <a:endParaRPr lang="ru-RU" altLang="ru-RU" smtClean="0">
              <a:solidFill>
                <a:srgbClr val="000000"/>
              </a:solidFill>
              <a:latin typeface="Calibri" pitchFamily="34" charset="0"/>
              <a:ea typeface="DejaVu Sans" pitchFamily="34" charset="0"/>
              <a:cs typeface="DejaVu Sans" pitchFamily="34" charset="0"/>
            </a:endParaRPr>
          </a:p>
        </p:txBody>
      </p:sp>
      <p:sp>
        <p:nvSpPr>
          <p:cNvPr id="250883" name="Rectangle 1"/>
          <p:cNvSpPr>
            <a:spLocks noGrp="1" noRot="1" noChangeAspect="1" noChangeArrowheads="1" noTextEdit="1"/>
          </p:cNvSpPr>
          <p:nvPr>
            <p:ph type="sldImg"/>
          </p:nvPr>
        </p:nvSpPr>
        <p:spPr>
          <a:xfrm>
            <a:off x="1133475" y="674688"/>
            <a:ext cx="4595813" cy="3446462"/>
          </a:xfrm>
          <a:solidFill>
            <a:srgbClr val="FFFFFF"/>
          </a:solidFill>
          <a:ln/>
        </p:spPr>
      </p:sp>
      <p:sp>
        <p:nvSpPr>
          <p:cNvPr id="250884" name="Text Box 2"/>
          <p:cNvSpPr txBox="1">
            <a:spLocks noChangeArrowheads="1"/>
          </p:cNvSpPr>
          <p:nvPr/>
        </p:nvSpPr>
        <p:spPr bwMode="auto">
          <a:xfrm>
            <a:off x="800982" y="4213784"/>
            <a:ext cx="5315310" cy="4510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itchFamily="18" charset="0"/>
              <a:buNone/>
            </a:pPr>
            <a:endParaRPr lang="ru-RU" altLang="ru-RU"/>
          </a:p>
        </p:txBody>
      </p:sp>
      <p:sp>
        <p:nvSpPr>
          <p:cNvPr id="5" name="Заметки 4"/>
          <p:cNvSpPr>
            <a:spLocks noGrp="1"/>
          </p:cNvSpPr>
          <p:nvPr>
            <p:ph type="body" idx="1"/>
          </p:nvPr>
        </p:nvSpPr>
        <p:spPr/>
        <p:txBody>
          <a:bodyPr>
            <a:normAutofit fontScale="70000" lnSpcReduction="20000"/>
          </a:bodyPr>
          <a:lstStyle/>
          <a:p>
            <a:pPr>
              <a:defRPr/>
            </a:pPr>
            <a:endParaRPr lang="ru-RU" dirty="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1906"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1pPr>
            <a:lvl2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2pPr>
            <a:lvl3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3pPr>
            <a:lvl4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4pPr>
            <a:lvl5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9pPr>
          </a:lstStyle>
          <a:p>
            <a:fld id="{F689EAE2-2C68-4BB9-8AFD-159DD399D352}" type="slidenum">
              <a:rPr lang="ru-RU" altLang="ru-RU" smtClean="0">
                <a:solidFill>
                  <a:srgbClr val="000000"/>
                </a:solidFill>
                <a:latin typeface="Calibri" pitchFamily="34" charset="0"/>
                <a:ea typeface="DejaVu Sans" pitchFamily="34" charset="0"/>
                <a:cs typeface="DejaVu Sans" pitchFamily="34" charset="0"/>
              </a:rPr>
              <a:pPr/>
              <a:t>99</a:t>
            </a:fld>
            <a:endParaRPr lang="ru-RU" altLang="ru-RU" smtClean="0">
              <a:solidFill>
                <a:srgbClr val="000000"/>
              </a:solidFill>
              <a:latin typeface="Calibri" pitchFamily="34" charset="0"/>
              <a:ea typeface="DejaVu Sans" pitchFamily="34" charset="0"/>
              <a:cs typeface="DejaVu Sans" pitchFamily="34" charset="0"/>
            </a:endParaRPr>
          </a:p>
        </p:txBody>
      </p:sp>
      <p:sp>
        <p:nvSpPr>
          <p:cNvPr id="251907" name="Rectangle 1"/>
          <p:cNvSpPr>
            <a:spLocks noGrp="1" noRot="1" noChangeAspect="1" noChangeArrowheads="1" noTextEdit="1"/>
          </p:cNvSpPr>
          <p:nvPr>
            <p:ph type="sldImg"/>
          </p:nvPr>
        </p:nvSpPr>
        <p:spPr>
          <a:xfrm>
            <a:off x="1133475" y="674688"/>
            <a:ext cx="4595813" cy="3446462"/>
          </a:xfrm>
          <a:solidFill>
            <a:srgbClr val="FFFFFF"/>
          </a:solidFill>
          <a:ln/>
        </p:spPr>
      </p:sp>
      <p:sp>
        <p:nvSpPr>
          <p:cNvPr id="251908" name="Text Box 2"/>
          <p:cNvSpPr txBox="1">
            <a:spLocks noChangeArrowheads="1"/>
          </p:cNvSpPr>
          <p:nvPr/>
        </p:nvSpPr>
        <p:spPr bwMode="auto">
          <a:xfrm>
            <a:off x="800982" y="4213784"/>
            <a:ext cx="5315310" cy="4510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itchFamily="18" charset="0"/>
              <a:buNone/>
            </a:pPr>
            <a:endParaRPr lang="ru-RU" altLang="ru-RU"/>
          </a:p>
        </p:txBody>
      </p:sp>
      <p:sp>
        <p:nvSpPr>
          <p:cNvPr id="5" name="Заметки 4"/>
          <p:cNvSpPr>
            <a:spLocks noGrp="1"/>
          </p:cNvSpPr>
          <p:nvPr>
            <p:ph type="body" idx="1"/>
          </p:nvPr>
        </p:nvSpPr>
        <p:spPr/>
        <p:txBody>
          <a:bodyPr>
            <a:normAutofit fontScale="70000" lnSpcReduction="20000"/>
          </a:bodyPr>
          <a:lstStyle/>
          <a:p>
            <a:pPr>
              <a:defRPr/>
            </a:pPr>
            <a:endParaRPr lang="ru-RU" dirty="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7"/>
          <p:cNvSpPr txBox="1">
            <a:spLocks noGrp="1" noChangeArrowheads="1"/>
          </p:cNvSpPr>
          <p:nvPr/>
        </p:nvSpPr>
        <p:spPr bwMode="auto">
          <a:xfrm>
            <a:off x="3883156" y="8684899"/>
            <a:ext cx="2973242" cy="457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41" tIns="45821" rIns="91641" bIns="45821" anchor="b"/>
          <a:lstStyle>
            <a:lvl1pPr defTabSz="915988">
              <a:defRPr>
                <a:solidFill>
                  <a:schemeClr val="bg1"/>
                </a:solidFill>
                <a:latin typeface="Arial" pitchFamily="34" charset="0"/>
                <a:ea typeface="Droid Sans" charset="0"/>
                <a:cs typeface="Droid Sans" charset="0"/>
              </a:defRPr>
            </a:lvl1pPr>
            <a:lvl2pPr defTabSz="915988">
              <a:defRPr>
                <a:solidFill>
                  <a:schemeClr val="bg1"/>
                </a:solidFill>
                <a:latin typeface="Arial" pitchFamily="34" charset="0"/>
                <a:ea typeface="Droid Sans" charset="0"/>
                <a:cs typeface="Droid Sans" charset="0"/>
              </a:defRPr>
            </a:lvl2pPr>
            <a:lvl3pPr defTabSz="915988">
              <a:defRPr>
                <a:solidFill>
                  <a:schemeClr val="bg1"/>
                </a:solidFill>
                <a:latin typeface="Arial" pitchFamily="34" charset="0"/>
                <a:ea typeface="Droid Sans" charset="0"/>
                <a:cs typeface="Droid Sans" charset="0"/>
              </a:defRPr>
            </a:lvl3pPr>
            <a:lvl4pPr defTabSz="915988">
              <a:defRPr>
                <a:solidFill>
                  <a:schemeClr val="bg1"/>
                </a:solidFill>
                <a:latin typeface="Arial" pitchFamily="34" charset="0"/>
                <a:ea typeface="Droid Sans" charset="0"/>
                <a:cs typeface="Droid Sans" charset="0"/>
              </a:defRPr>
            </a:lvl4pPr>
            <a:lvl5pPr defTabSz="915988">
              <a:defRPr>
                <a:solidFill>
                  <a:schemeClr val="bg1"/>
                </a:solidFill>
                <a:latin typeface="Arial" pitchFamily="34" charset="0"/>
                <a:ea typeface="Droid Sans" charset="0"/>
                <a:cs typeface="Droid Sans" charset="0"/>
              </a:defRPr>
            </a:lvl5pPr>
            <a:lvl6pPr marL="2514600" indent="-228600" defTabSz="915988" eaLnBrk="0" fontAlgn="base" hangingPunct="0">
              <a:spcBef>
                <a:spcPct val="0"/>
              </a:spcBef>
              <a:spcAft>
                <a:spcPct val="0"/>
              </a:spcAft>
              <a:defRPr>
                <a:solidFill>
                  <a:schemeClr val="bg1"/>
                </a:solidFill>
                <a:latin typeface="Arial" pitchFamily="34" charset="0"/>
                <a:ea typeface="Droid Sans" charset="0"/>
                <a:cs typeface="Droid Sans" charset="0"/>
              </a:defRPr>
            </a:lvl6pPr>
            <a:lvl7pPr marL="2971800" indent="-228600" defTabSz="915988" eaLnBrk="0" fontAlgn="base" hangingPunct="0">
              <a:spcBef>
                <a:spcPct val="0"/>
              </a:spcBef>
              <a:spcAft>
                <a:spcPct val="0"/>
              </a:spcAft>
              <a:defRPr>
                <a:solidFill>
                  <a:schemeClr val="bg1"/>
                </a:solidFill>
                <a:latin typeface="Arial" pitchFamily="34" charset="0"/>
                <a:ea typeface="Droid Sans" charset="0"/>
                <a:cs typeface="Droid Sans" charset="0"/>
              </a:defRPr>
            </a:lvl7pPr>
            <a:lvl8pPr marL="3429000" indent="-228600" defTabSz="915988" eaLnBrk="0" fontAlgn="base" hangingPunct="0">
              <a:spcBef>
                <a:spcPct val="0"/>
              </a:spcBef>
              <a:spcAft>
                <a:spcPct val="0"/>
              </a:spcAft>
              <a:defRPr>
                <a:solidFill>
                  <a:schemeClr val="bg1"/>
                </a:solidFill>
                <a:latin typeface="Arial" pitchFamily="34" charset="0"/>
                <a:ea typeface="Droid Sans" charset="0"/>
                <a:cs typeface="Droid Sans" charset="0"/>
              </a:defRPr>
            </a:lvl8pPr>
            <a:lvl9pPr marL="3886200" indent="-228600" defTabSz="915988" eaLnBrk="0" fontAlgn="base" hangingPunct="0">
              <a:spcBef>
                <a:spcPct val="0"/>
              </a:spcBef>
              <a:spcAft>
                <a:spcPct val="0"/>
              </a:spcAft>
              <a:defRPr>
                <a:solidFill>
                  <a:schemeClr val="bg1"/>
                </a:solidFill>
                <a:latin typeface="Arial" pitchFamily="34" charset="0"/>
                <a:ea typeface="Droid Sans" charset="0"/>
                <a:cs typeface="Droid Sans" charset="0"/>
              </a:defRPr>
            </a:lvl9pPr>
          </a:lstStyle>
          <a:p>
            <a:pPr algn="r" eaLnBrk="1" hangingPunct="1">
              <a:buClr>
                <a:srgbClr val="000000"/>
              </a:buClr>
              <a:buSzPct val="100000"/>
              <a:buFont typeface="Times New Roman" pitchFamily="18" charset="0"/>
              <a:buNone/>
            </a:pPr>
            <a:fld id="{E24AFD18-8881-4DF4-A306-9344BC770334}" type="slidenum">
              <a:rPr lang="en-GB" altLang="ru-RU" sz="1200">
                <a:cs typeface="Arial" pitchFamily="34" charset="0"/>
              </a:rPr>
              <a:pPr algn="r" eaLnBrk="1" hangingPunct="1">
                <a:buClr>
                  <a:srgbClr val="000000"/>
                </a:buClr>
                <a:buSzPct val="100000"/>
                <a:buFont typeface="Times New Roman" pitchFamily="18" charset="0"/>
                <a:buNone/>
              </a:pPr>
              <a:t>100</a:t>
            </a:fld>
            <a:endParaRPr lang="en-GB" altLang="ru-RU" sz="1200">
              <a:cs typeface="Arial" pitchFamily="34" charset="0"/>
            </a:endParaRPr>
          </a:p>
        </p:txBody>
      </p:sp>
      <p:sp>
        <p:nvSpPr>
          <p:cNvPr id="252931" name="Rectangle 2"/>
          <p:cNvSpPr>
            <a:spLocks noGrp="1" noRot="1" noChangeAspect="1" noChangeArrowheads="1" noTextEdit="1"/>
          </p:cNvSpPr>
          <p:nvPr>
            <p:ph type="sldImg"/>
          </p:nvPr>
        </p:nvSpPr>
        <p:spPr>
          <a:xfrm>
            <a:off x="1143000" y="685800"/>
            <a:ext cx="4573588" cy="3429000"/>
          </a:xfrm>
          <a:ln/>
        </p:spPr>
      </p:sp>
      <p:sp>
        <p:nvSpPr>
          <p:cNvPr id="252932" name="Rectangle 3"/>
          <p:cNvSpPr>
            <a:spLocks noGrp="1" noChangeArrowheads="1"/>
          </p:cNvSpPr>
          <p:nvPr>
            <p:ph type="body" idx="1"/>
          </p:nvPr>
        </p:nvSpPr>
        <p:spPr>
          <a:xfrm>
            <a:off x="687242" y="4343913"/>
            <a:ext cx="5483516" cy="411436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641" tIns="45821" rIns="91641" bIns="45821"/>
          <a:lstStyle/>
          <a:p>
            <a:endParaRPr lang="ru-RU" altLang="ru-RU"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3954"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1pPr>
            <a:lvl2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2pPr>
            <a:lvl3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3pPr>
            <a:lvl4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4pPr>
            <a:lvl5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9pPr>
          </a:lstStyle>
          <a:p>
            <a:fld id="{831D6F8F-BA73-4252-8ADE-1101B125F2C4}" type="slidenum">
              <a:rPr lang="ru-RU" altLang="ru-RU" smtClean="0">
                <a:solidFill>
                  <a:srgbClr val="000000"/>
                </a:solidFill>
                <a:latin typeface="Calibri" pitchFamily="34" charset="0"/>
                <a:ea typeface="DejaVu Sans" pitchFamily="34" charset="0"/>
                <a:cs typeface="DejaVu Sans" pitchFamily="34" charset="0"/>
              </a:rPr>
              <a:pPr/>
              <a:t>101</a:t>
            </a:fld>
            <a:endParaRPr lang="ru-RU" altLang="ru-RU" smtClean="0">
              <a:solidFill>
                <a:srgbClr val="000000"/>
              </a:solidFill>
              <a:latin typeface="Calibri" pitchFamily="34" charset="0"/>
              <a:ea typeface="DejaVu Sans" pitchFamily="34" charset="0"/>
              <a:cs typeface="DejaVu Sans" pitchFamily="34" charset="0"/>
            </a:endParaRPr>
          </a:p>
        </p:txBody>
      </p:sp>
      <p:sp>
        <p:nvSpPr>
          <p:cNvPr id="253955" name="Text Box 1"/>
          <p:cNvSpPr txBox="1">
            <a:spLocks noChangeArrowheads="1"/>
          </p:cNvSpPr>
          <p:nvPr/>
        </p:nvSpPr>
        <p:spPr bwMode="auto">
          <a:xfrm>
            <a:off x="3884758" y="8684899"/>
            <a:ext cx="2973242" cy="457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800" rIns="91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Droid Sans" charset="0"/>
                <a:cs typeface="Droid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Droid Sans" charset="0"/>
                <a:cs typeface="Droid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Droid Sans" charset="0"/>
                <a:cs typeface="Droid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Droid Sans" charset="0"/>
                <a:cs typeface="Droid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Droid Sans" charset="0"/>
                <a:cs typeface="Droid Sans"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Droid Sans" charset="0"/>
                <a:cs typeface="Droid Sans"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Droid Sans" charset="0"/>
                <a:cs typeface="Droid Sans"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Droid Sans" charset="0"/>
                <a:cs typeface="Droid Sans"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Droid Sans" charset="0"/>
                <a:cs typeface="Droid Sans" charset="0"/>
              </a:defRPr>
            </a:lvl9pPr>
          </a:lstStyle>
          <a:p>
            <a:pPr algn="r" eaLnBrk="1" hangingPunct="1">
              <a:buSzPct val="100000"/>
            </a:pPr>
            <a:fld id="{ACBCAD5B-EEF2-433F-97A7-150626B37F68}" type="slidenum">
              <a:rPr lang="en-GB" altLang="ru-RU" sz="1200">
                <a:solidFill>
                  <a:srgbClr val="000000"/>
                </a:solidFill>
                <a:cs typeface="Arial" pitchFamily="34" charset="0"/>
              </a:rPr>
              <a:pPr algn="r" eaLnBrk="1" hangingPunct="1">
                <a:buSzPct val="100000"/>
              </a:pPr>
              <a:t>101</a:t>
            </a:fld>
            <a:endParaRPr lang="en-GB" altLang="ru-RU" sz="1200">
              <a:solidFill>
                <a:srgbClr val="000000"/>
              </a:solidFill>
              <a:cs typeface="Arial" pitchFamily="34" charset="0"/>
            </a:endParaRPr>
          </a:p>
        </p:txBody>
      </p:sp>
      <p:sp>
        <p:nvSpPr>
          <p:cNvPr id="253956" name="Rectangle 2"/>
          <p:cNvSpPr>
            <a:spLocks noGrp="1" noRot="1" noChangeAspect="1" noChangeArrowheads="1" noTextEdit="1"/>
          </p:cNvSpPr>
          <p:nvPr>
            <p:ph type="sldImg"/>
          </p:nvPr>
        </p:nvSpPr>
        <p:spPr>
          <a:xfrm>
            <a:off x="1144588" y="685800"/>
            <a:ext cx="4572000" cy="3429000"/>
          </a:xfrm>
          <a:solidFill>
            <a:srgbClr val="FFFFFF"/>
          </a:solidFill>
          <a:ln/>
        </p:spPr>
      </p:sp>
      <p:sp>
        <p:nvSpPr>
          <p:cNvPr id="253957" name="Text Box 3"/>
          <p:cNvSpPr txBox="1">
            <a:spLocks noChangeArrowheads="1"/>
          </p:cNvSpPr>
          <p:nvPr/>
        </p:nvSpPr>
        <p:spPr bwMode="auto">
          <a:xfrm>
            <a:off x="687242" y="4343913"/>
            <a:ext cx="5485118" cy="4114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itchFamily="18" charset="0"/>
              <a:buNone/>
            </a:pPr>
            <a:endParaRPr lang="ru-RU" alt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txBox="1">
            <a:spLocks noGrp="1" noChangeArrowheads="1"/>
          </p:cNvSpPr>
          <p:nvPr/>
        </p:nvSpPr>
        <p:spPr bwMode="auto">
          <a:xfrm>
            <a:off x="3921604" y="8550386"/>
            <a:ext cx="2997271" cy="450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681" tIns="45341" rIns="90681" bIns="45341" anchor="b"/>
          <a:lstStyle>
            <a:lvl1pPr defTabSz="906463">
              <a:defRPr>
                <a:solidFill>
                  <a:schemeClr val="bg1"/>
                </a:solidFill>
                <a:latin typeface="Arial" pitchFamily="34" charset="0"/>
                <a:ea typeface="Droid Sans" charset="0"/>
                <a:cs typeface="Droid Sans" charset="0"/>
              </a:defRPr>
            </a:lvl1pPr>
            <a:lvl2pPr defTabSz="906463">
              <a:defRPr>
                <a:solidFill>
                  <a:schemeClr val="bg1"/>
                </a:solidFill>
                <a:latin typeface="Arial" pitchFamily="34" charset="0"/>
                <a:ea typeface="Droid Sans" charset="0"/>
                <a:cs typeface="Droid Sans" charset="0"/>
              </a:defRPr>
            </a:lvl2pPr>
            <a:lvl3pPr defTabSz="906463">
              <a:defRPr>
                <a:solidFill>
                  <a:schemeClr val="bg1"/>
                </a:solidFill>
                <a:latin typeface="Arial" pitchFamily="34" charset="0"/>
                <a:ea typeface="Droid Sans" charset="0"/>
                <a:cs typeface="Droid Sans" charset="0"/>
              </a:defRPr>
            </a:lvl3pPr>
            <a:lvl4pPr defTabSz="906463">
              <a:defRPr>
                <a:solidFill>
                  <a:schemeClr val="bg1"/>
                </a:solidFill>
                <a:latin typeface="Arial" pitchFamily="34" charset="0"/>
                <a:ea typeface="Droid Sans" charset="0"/>
                <a:cs typeface="Droid Sans" charset="0"/>
              </a:defRPr>
            </a:lvl4pPr>
            <a:lvl5pPr defTabSz="906463">
              <a:defRPr>
                <a:solidFill>
                  <a:schemeClr val="bg1"/>
                </a:solidFill>
                <a:latin typeface="Arial" pitchFamily="34" charset="0"/>
                <a:ea typeface="Droid Sans" charset="0"/>
                <a:cs typeface="Droid Sans" charset="0"/>
              </a:defRPr>
            </a:lvl5pPr>
            <a:lvl6pPr marL="2514600" indent="-228600" defTabSz="906463" eaLnBrk="0" fontAlgn="base" hangingPunct="0">
              <a:spcBef>
                <a:spcPct val="0"/>
              </a:spcBef>
              <a:spcAft>
                <a:spcPct val="0"/>
              </a:spcAft>
              <a:defRPr>
                <a:solidFill>
                  <a:schemeClr val="bg1"/>
                </a:solidFill>
                <a:latin typeface="Arial" pitchFamily="34" charset="0"/>
                <a:ea typeface="Droid Sans" charset="0"/>
                <a:cs typeface="Droid Sans" charset="0"/>
              </a:defRPr>
            </a:lvl6pPr>
            <a:lvl7pPr marL="2971800" indent="-228600" defTabSz="906463" eaLnBrk="0" fontAlgn="base" hangingPunct="0">
              <a:spcBef>
                <a:spcPct val="0"/>
              </a:spcBef>
              <a:spcAft>
                <a:spcPct val="0"/>
              </a:spcAft>
              <a:defRPr>
                <a:solidFill>
                  <a:schemeClr val="bg1"/>
                </a:solidFill>
                <a:latin typeface="Arial" pitchFamily="34" charset="0"/>
                <a:ea typeface="Droid Sans" charset="0"/>
                <a:cs typeface="Droid Sans" charset="0"/>
              </a:defRPr>
            </a:lvl7pPr>
            <a:lvl8pPr marL="3429000" indent="-228600" defTabSz="906463" eaLnBrk="0" fontAlgn="base" hangingPunct="0">
              <a:spcBef>
                <a:spcPct val="0"/>
              </a:spcBef>
              <a:spcAft>
                <a:spcPct val="0"/>
              </a:spcAft>
              <a:defRPr>
                <a:solidFill>
                  <a:schemeClr val="bg1"/>
                </a:solidFill>
                <a:latin typeface="Arial" pitchFamily="34" charset="0"/>
                <a:ea typeface="Droid Sans" charset="0"/>
                <a:cs typeface="Droid Sans" charset="0"/>
              </a:defRPr>
            </a:lvl8pPr>
            <a:lvl9pPr marL="3886200" indent="-228600" defTabSz="906463" eaLnBrk="0" fontAlgn="base" hangingPunct="0">
              <a:spcBef>
                <a:spcPct val="0"/>
              </a:spcBef>
              <a:spcAft>
                <a:spcPct val="0"/>
              </a:spcAft>
              <a:defRPr>
                <a:solidFill>
                  <a:schemeClr val="bg1"/>
                </a:solidFill>
                <a:latin typeface="Arial" pitchFamily="34" charset="0"/>
                <a:ea typeface="Droid Sans" charset="0"/>
                <a:cs typeface="Droid Sans" charset="0"/>
              </a:defRPr>
            </a:lvl9pPr>
          </a:lstStyle>
          <a:p>
            <a:pPr algn="r" eaLnBrk="1" hangingPunct="1"/>
            <a:fld id="{92DEA0E6-C33E-4D22-8AE1-1022A59664C4}" type="slidenum">
              <a:rPr lang="ru-RU" altLang="ru-RU" sz="1200">
                <a:solidFill>
                  <a:schemeClr val="tx1"/>
                </a:solidFill>
                <a:latin typeface="Comic Sans MS" pitchFamily="66" charset="0"/>
              </a:rPr>
              <a:pPr algn="r" eaLnBrk="1" hangingPunct="1"/>
              <a:t>17</a:t>
            </a:fld>
            <a:endParaRPr lang="ru-RU" altLang="ru-RU" sz="1200">
              <a:solidFill>
                <a:schemeClr val="tx1"/>
              </a:solidFill>
              <a:latin typeface="Comic Sans MS" pitchFamily="66" charset="0"/>
            </a:endParaRPr>
          </a:p>
        </p:txBody>
      </p:sp>
      <p:sp>
        <p:nvSpPr>
          <p:cNvPr id="181251" name="Rectangle 2"/>
          <p:cNvSpPr>
            <a:spLocks noGrp="1" noRot="1" noChangeAspect="1" noChangeArrowheads="1" noTextEdit="1"/>
          </p:cNvSpPr>
          <p:nvPr>
            <p:ph type="sldImg"/>
          </p:nvPr>
        </p:nvSpPr>
        <p:spPr>
          <a:xfrm>
            <a:off x="1254125" y="350838"/>
            <a:ext cx="4414838" cy="3311525"/>
          </a:xfrm>
          <a:ln/>
        </p:spPr>
      </p:sp>
      <p:sp>
        <p:nvSpPr>
          <p:cNvPr id="181252" name="Rectangle 3"/>
          <p:cNvSpPr>
            <a:spLocks noGrp="1" noChangeArrowheads="1"/>
          </p:cNvSpPr>
          <p:nvPr>
            <p:ph type="body" idx="1"/>
          </p:nvPr>
        </p:nvSpPr>
        <p:spPr>
          <a:xfrm>
            <a:off x="478988" y="3883349"/>
            <a:ext cx="6050610" cy="40178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681" tIns="45341" rIns="90681" bIns="45341"/>
          <a:lstStyle/>
          <a:p>
            <a:pPr eaLnBrk="1" hangingPunct="1"/>
            <a:endParaRPr lang="ru-RU" altLang="ru-RU" smtClean="0"/>
          </a:p>
          <a:p>
            <a:pPr eaLnBrk="1" hangingPunct="1"/>
            <a:endParaRPr lang="en-US" altLang="ru-RU"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4978"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1pPr>
            <a:lvl2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2pPr>
            <a:lvl3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3pPr>
            <a:lvl4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4pPr>
            <a:lvl5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9pPr>
          </a:lstStyle>
          <a:p>
            <a:fld id="{99C72D0C-DFD3-41AF-B146-526803D6CD94}" type="slidenum">
              <a:rPr lang="ru-RU" altLang="ru-RU" smtClean="0">
                <a:solidFill>
                  <a:srgbClr val="000000"/>
                </a:solidFill>
                <a:latin typeface="Calibri" pitchFamily="34" charset="0"/>
                <a:ea typeface="DejaVu Sans" pitchFamily="34" charset="0"/>
                <a:cs typeface="DejaVu Sans" pitchFamily="34" charset="0"/>
              </a:rPr>
              <a:pPr/>
              <a:t>102</a:t>
            </a:fld>
            <a:endParaRPr lang="ru-RU" altLang="ru-RU" smtClean="0">
              <a:solidFill>
                <a:srgbClr val="000000"/>
              </a:solidFill>
              <a:latin typeface="Calibri" pitchFamily="34" charset="0"/>
              <a:ea typeface="DejaVu Sans" pitchFamily="34" charset="0"/>
              <a:cs typeface="DejaVu Sans" pitchFamily="34" charset="0"/>
            </a:endParaRPr>
          </a:p>
        </p:txBody>
      </p:sp>
      <p:sp>
        <p:nvSpPr>
          <p:cNvPr id="254979" name="Text Box 1"/>
          <p:cNvSpPr txBox="1">
            <a:spLocks noChangeArrowheads="1"/>
          </p:cNvSpPr>
          <p:nvPr/>
        </p:nvSpPr>
        <p:spPr bwMode="auto">
          <a:xfrm>
            <a:off x="3884758" y="8684899"/>
            <a:ext cx="2973242" cy="457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800" rIns="91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Droid Sans" charset="0"/>
                <a:cs typeface="Droid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Droid Sans" charset="0"/>
                <a:cs typeface="Droid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Droid Sans" charset="0"/>
                <a:cs typeface="Droid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Droid Sans" charset="0"/>
                <a:cs typeface="Droid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Droid Sans" charset="0"/>
                <a:cs typeface="Droid Sans"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Droid Sans" charset="0"/>
                <a:cs typeface="Droid Sans"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Droid Sans" charset="0"/>
                <a:cs typeface="Droid Sans"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Droid Sans" charset="0"/>
                <a:cs typeface="Droid Sans"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Droid Sans" charset="0"/>
                <a:cs typeface="Droid Sans" charset="0"/>
              </a:defRPr>
            </a:lvl9pPr>
          </a:lstStyle>
          <a:p>
            <a:pPr algn="r" eaLnBrk="1" hangingPunct="1">
              <a:buSzPct val="100000"/>
            </a:pPr>
            <a:fld id="{153D3FC8-927E-4F23-8F28-0616EA93A7E4}" type="slidenum">
              <a:rPr lang="en-GB" altLang="ru-RU" sz="1200">
                <a:solidFill>
                  <a:srgbClr val="000000"/>
                </a:solidFill>
                <a:cs typeface="Arial" pitchFamily="34" charset="0"/>
              </a:rPr>
              <a:pPr algn="r" eaLnBrk="1" hangingPunct="1">
                <a:buSzPct val="100000"/>
              </a:pPr>
              <a:t>102</a:t>
            </a:fld>
            <a:endParaRPr lang="en-GB" altLang="ru-RU" sz="1200">
              <a:solidFill>
                <a:srgbClr val="000000"/>
              </a:solidFill>
              <a:cs typeface="Arial" pitchFamily="34" charset="0"/>
            </a:endParaRPr>
          </a:p>
        </p:txBody>
      </p:sp>
      <p:sp>
        <p:nvSpPr>
          <p:cNvPr id="254980" name="Rectangle 2"/>
          <p:cNvSpPr>
            <a:spLocks noGrp="1" noRot="1" noChangeAspect="1" noChangeArrowheads="1" noTextEdit="1"/>
          </p:cNvSpPr>
          <p:nvPr>
            <p:ph type="sldImg"/>
          </p:nvPr>
        </p:nvSpPr>
        <p:spPr>
          <a:xfrm>
            <a:off x="1144588" y="685800"/>
            <a:ext cx="4572000" cy="3429000"/>
          </a:xfrm>
          <a:solidFill>
            <a:srgbClr val="FFFFFF"/>
          </a:solidFill>
          <a:ln/>
        </p:spPr>
      </p:sp>
      <p:sp>
        <p:nvSpPr>
          <p:cNvPr id="254981" name="Text Box 3"/>
          <p:cNvSpPr txBox="1">
            <a:spLocks noChangeArrowheads="1"/>
          </p:cNvSpPr>
          <p:nvPr/>
        </p:nvSpPr>
        <p:spPr bwMode="auto">
          <a:xfrm>
            <a:off x="687242" y="4343913"/>
            <a:ext cx="5485118" cy="4114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itchFamily="18" charset="0"/>
              <a:buNone/>
            </a:pPr>
            <a:endParaRPr lang="ru-RU" altLang="ru-RU"/>
          </a:p>
        </p:txBody>
      </p:sp>
      <p:sp>
        <p:nvSpPr>
          <p:cNvPr id="254982" name="Заметки 5"/>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ru-RU" smtClean="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02"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1pPr>
            <a:lvl2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2pPr>
            <a:lvl3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3pPr>
            <a:lvl4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4pPr>
            <a:lvl5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9pPr>
          </a:lstStyle>
          <a:p>
            <a:fld id="{A7108FCD-F882-41A1-867F-814B9145FA58}" type="slidenum">
              <a:rPr lang="ru-RU" altLang="ru-RU" smtClean="0">
                <a:solidFill>
                  <a:srgbClr val="000000"/>
                </a:solidFill>
                <a:latin typeface="Calibri" pitchFamily="34" charset="0"/>
                <a:ea typeface="DejaVu Sans" pitchFamily="34" charset="0"/>
                <a:cs typeface="DejaVu Sans" pitchFamily="34" charset="0"/>
              </a:rPr>
              <a:pPr/>
              <a:t>103</a:t>
            </a:fld>
            <a:endParaRPr lang="ru-RU" altLang="ru-RU" smtClean="0">
              <a:solidFill>
                <a:srgbClr val="000000"/>
              </a:solidFill>
              <a:latin typeface="Calibri" pitchFamily="34" charset="0"/>
              <a:ea typeface="DejaVu Sans" pitchFamily="34" charset="0"/>
              <a:cs typeface="DejaVu Sans" pitchFamily="34" charset="0"/>
            </a:endParaRPr>
          </a:p>
        </p:txBody>
      </p:sp>
      <p:sp>
        <p:nvSpPr>
          <p:cNvPr id="256003" name="Text Box 1"/>
          <p:cNvSpPr txBox="1">
            <a:spLocks noChangeArrowheads="1"/>
          </p:cNvSpPr>
          <p:nvPr/>
        </p:nvSpPr>
        <p:spPr bwMode="auto">
          <a:xfrm>
            <a:off x="3884758" y="8684899"/>
            <a:ext cx="2973242" cy="457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800" rIns="91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Droid Sans" charset="0"/>
                <a:cs typeface="Droid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Droid Sans" charset="0"/>
                <a:cs typeface="Droid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Droid Sans" charset="0"/>
                <a:cs typeface="Droid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Droid Sans" charset="0"/>
                <a:cs typeface="Droid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Droid Sans" charset="0"/>
                <a:cs typeface="Droid Sans"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Droid Sans" charset="0"/>
                <a:cs typeface="Droid Sans"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Droid Sans" charset="0"/>
                <a:cs typeface="Droid Sans"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Droid Sans" charset="0"/>
                <a:cs typeface="Droid Sans"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Droid Sans" charset="0"/>
                <a:cs typeface="Droid Sans" charset="0"/>
              </a:defRPr>
            </a:lvl9pPr>
          </a:lstStyle>
          <a:p>
            <a:pPr algn="r" eaLnBrk="1" hangingPunct="1">
              <a:buSzPct val="100000"/>
            </a:pPr>
            <a:fld id="{33505315-4831-4E47-A9B6-B046A05FDDE2}" type="slidenum">
              <a:rPr lang="en-GB" altLang="ru-RU" sz="1200">
                <a:solidFill>
                  <a:srgbClr val="000000"/>
                </a:solidFill>
                <a:cs typeface="Arial" pitchFamily="34" charset="0"/>
              </a:rPr>
              <a:pPr algn="r" eaLnBrk="1" hangingPunct="1">
                <a:buSzPct val="100000"/>
              </a:pPr>
              <a:t>103</a:t>
            </a:fld>
            <a:endParaRPr lang="en-GB" altLang="ru-RU" sz="1200">
              <a:solidFill>
                <a:srgbClr val="000000"/>
              </a:solidFill>
              <a:cs typeface="Arial" pitchFamily="34" charset="0"/>
            </a:endParaRPr>
          </a:p>
        </p:txBody>
      </p:sp>
      <p:sp>
        <p:nvSpPr>
          <p:cNvPr id="256004" name="Rectangle 2"/>
          <p:cNvSpPr>
            <a:spLocks noGrp="1" noRot="1" noChangeAspect="1" noChangeArrowheads="1" noTextEdit="1"/>
          </p:cNvSpPr>
          <p:nvPr>
            <p:ph type="sldImg"/>
          </p:nvPr>
        </p:nvSpPr>
        <p:spPr>
          <a:xfrm>
            <a:off x="1144588" y="685800"/>
            <a:ext cx="4572000" cy="3429000"/>
          </a:xfrm>
          <a:solidFill>
            <a:srgbClr val="FFFFFF"/>
          </a:solidFill>
          <a:ln/>
        </p:spPr>
      </p:sp>
      <p:sp>
        <p:nvSpPr>
          <p:cNvPr id="256005" name="Text Box 3"/>
          <p:cNvSpPr txBox="1">
            <a:spLocks noChangeArrowheads="1"/>
          </p:cNvSpPr>
          <p:nvPr/>
        </p:nvSpPr>
        <p:spPr bwMode="auto">
          <a:xfrm>
            <a:off x="687242" y="4343913"/>
            <a:ext cx="5485118" cy="4114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itchFamily="18" charset="0"/>
              <a:buNone/>
            </a:pPr>
            <a:endParaRPr lang="ru-RU" altLang="ru-RU"/>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7026"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1pPr>
            <a:lvl2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2pPr>
            <a:lvl3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3pPr>
            <a:lvl4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4pPr>
            <a:lvl5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9pPr>
          </a:lstStyle>
          <a:p>
            <a:fld id="{4F720AC2-C158-428D-B005-33A1DD5E8A6F}" type="slidenum">
              <a:rPr lang="ru-RU" altLang="ru-RU" smtClean="0">
                <a:solidFill>
                  <a:srgbClr val="000000"/>
                </a:solidFill>
                <a:latin typeface="Calibri" pitchFamily="34" charset="0"/>
                <a:ea typeface="DejaVu Sans" pitchFamily="34" charset="0"/>
                <a:cs typeface="DejaVu Sans" pitchFamily="34" charset="0"/>
              </a:rPr>
              <a:pPr/>
              <a:t>104</a:t>
            </a:fld>
            <a:endParaRPr lang="ru-RU" altLang="ru-RU" smtClean="0">
              <a:solidFill>
                <a:srgbClr val="000000"/>
              </a:solidFill>
              <a:latin typeface="Calibri" pitchFamily="34" charset="0"/>
              <a:ea typeface="DejaVu Sans" pitchFamily="34" charset="0"/>
              <a:cs typeface="DejaVu Sans" pitchFamily="34" charset="0"/>
            </a:endParaRPr>
          </a:p>
        </p:txBody>
      </p:sp>
      <p:sp>
        <p:nvSpPr>
          <p:cNvPr id="257027" name="Rectangle 2"/>
          <p:cNvSpPr>
            <a:spLocks noGrp="1" noRot="1" noChangeAspect="1" noChangeArrowheads="1" noTextEdit="1"/>
          </p:cNvSpPr>
          <p:nvPr>
            <p:ph type="sldImg"/>
          </p:nvPr>
        </p:nvSpPr>
        <p:spPr>
          <a:xfrm>
            <a:off x="1133475" y="674688"/>
            <a:ext cx="4595813" cy="3446462"/>
          </a:xfrm>
          <a:ln/>
        </p:spPr>
      </p:sp>
      <p:sp>
        <p:nvSpPr>
          <p:cNvPr id="257028" name="Text Box 3"/>
          <p:cNvSpPr txBox="1">
            <a:spLocks noChangeArrowheads="1"/>
          </p:cNvSpPr>
          <p:nvPr/>
        </p:nvSpPr>
        <p:spPr bwMode="auto">
          <a:xfrm>
            <a:off x="800982" y="4213784"/>
            <a:ext cx="5315310" cy="4510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800" rIns="91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Droid Sans" charset="0"/>
                <a:cs typeface="Droid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Droid Sans" charset="0"/>
                <a:cs typeface="Droid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Droid Sans" charset="0"/>
                <a:cs typeface="Droid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Droid Sans" charset="0"/>
                <a:cs typeface="Droid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Droid Sans" charset="0"/>
                <a:cs typeface="Droid Sans"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Droid Sans" charset="0"/>
                <a:cs typeface="Droid Sans"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Droid Sans" charset="0"/>
                <a:cs typeface="Droid Sans"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Droid Sans" charset="0"/>
                <a:cs typeface="Droid Sans"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Droid Sans" charset="0"/>
                <a:cs typeface="Droid Sans" charset="0"/>
              </a:defRPr>
            </a:lvl9pPr>
          </a:lstStyle>
          <a:p>
            <a:pPr eaLnBrk="1" hangingPunct="1">
              <a:spcBef>
                <a:spcPts val="375"/>
              </a:spcBef>
              <a:buSzPct val="100000"/>
            </a:pPr>
            <a:r>
              <a:rPr lang="en-GB" altLang="ru-RU" sz="1000">
                <a:solidFill>
                  <a:srgbClr val="000000"/>
                </a:solidFill>
                <a:latin typeface="Calibri" pitchFamily="34" charset="0"/>
              </a:rPr>
              <a:t>This slide presents some key data to further explain the onset and resolution of the 2 most common adverse events associated with LYRICA (pregabalin), dizziness and somnolence. The data in the table are for all LYRICA doses from 10 pooled controlled studies in neuropathic pain. The day of onset and of resolution was recorded by the investigator on the Case Report Form. Resolution data are only available for those patients who completed the studies, as if patients dropped out of the study (and ceased treatment) there was no way of ascertaining if these adverse events resolved while on treatment. </a:t>
            </a:r>
          </a:p>
          <a:p>
            <a:pPr eaLnBrk="1" hangingPunct="1">
              <a:spcBef>
                <a:spcPts val="375"/>
              </a:spcBef>
              <a:buSzPct val="100000"/>
            </a:pPr>
            <a:r>
              <a:rPr lang="en-GB" altLang="ru-RU" sz="1000" b="1">
                <a:solidFill>
                  <a:srgbClr val="000000"/>
                </a:solidFill>
                <a:latin typeface="Calibri" pitchFamily="34" charset="0"/>
              </a:rPr>
              <a:t>The key talking points for this slide are as follows:</a:t>
            </a:r>
          </a:p>
          <a:p>
            <a:pPr eaLnBrk="1" hangingPunct="1">
              <a:spcBef>
                <a:spcPts val="375"/>
              </a:spcBef>
              <a:buClr>
                <a:srgbClr val="000000"/>
              </a:buClr>
              <a:buSzPct val="100000"/>
              <a:buFont typeface="Calibri" pitchFamily="34" charset="0"/>
              <a:buChar char="•"/>
            </a:pPr>
            <a:r>
              <a:rPr lang="en-GB" altLang="ru-RU" sz="1000">
                <a:solidFill>
                  <a:srgbClr val="000000"/>
                </a:solidFill>
                <a:latin typeface="Calibri" pitchFamily="34" charset="0"/>
              </a:rPr>
              <a:t>Although dizziness and somnolence were the most frequently reported adverse events associated with LYRICA treatment, these events infrequently led to discontinuation from treatment. This indicates that patients tolerate these adverse events. Dizziness included terms such as “light headedness”, “giddiness”, and “wooziness”.  Somnolence included terms such as “drowsy”, “sleepiness”, “fuzziness” and “difficulty waking up”. </a:t>
            </a:r>
          </a:p>
          <a:p>
            <a:pPr eaLnBrk="1" hangingPunct="1">
              <a:spcBef>
                <a:spcPts val="375"/>
              </a:spcBef>
              <a:buClr>
                <a:srgbClr val="000000"/>
              </a:buClr>
              <a:buSzPct val="100000"/>
              <a:buFont typeface="Calibri" pitchFamily="34" charset="0"/>
              <a:buChar char="•"/>
            </a:pPr>
            <a:r>
              <a:rPr lang="en-GB" altLang="ru-RU" sz="1000">
                <a:solidFill>
                  <a:srgbClr val="000000"/>
                </a:solidFill>
                <a:latin typeface="Calibri" pitchFamily="34" charset="0"/>
              </a:rPr>
              <a:t>Both occurred very soon after the initiation of treatment.</a:t>
            </a:r>
          </a:p>
          <a:p>
            <a:pPr eaLnBrk="1" hangingPunct="1">
              <a:spcBef>
                <a:spcPts val="375"/>
              </a:spcBef>
              <a:buClr>
                <a:srgbClr val="000000"/>
              </a:buClr>
              <a:buSzPct val="100000"/>
              <a:buFont typeface="Calibri" pitchFamily="34" charset="0"/>
              <a:buChar char="•"/>
            </a:pPr>
            <a:r>
              <a:rPr lang="en-GB" altLang="ru-RU" sz="1000">
                <a:solidFill>
                  <a:srgbClr val="000000"/>
                </a:solidFill>
                <a:latin typeface="Calibri" pitchFamily="34" charset="0"/>
              </a:rPr>
              <a:t>Among those who experienced dizziness, it resolved in 50% of patients in 6-17 days. Among those who developed somnolence, it resolved in 50% of patients in 26-31 days. </a:t>
            </a:r>
          </a:p>
          <a:p>
            <a:pPr eaLnBrk="1" hangingPunct="1">
              <a:spcBef>
                <a:spcPts val="375"/>
              </a:spcBef>
              <a:buClr>
                <a:srgbClr val="000000"/>
              </a:buClr>
              <a:buSzPct val="100000"/>
              <a:buFont typeface="Calibri" pitchFamily="34" charset="0"/>
              <a:buChar char="•"/>
            </a:pPr>
            <a:r>
              <a:rPr lang="en-GB" altLang="ru-RU" sz="1000">
                <a:solidFill>
                  <a:srgbClr val="000000"/>
                </a:solidFill>
                <a:latin typeface="Calibri" pitchFamily="34" charset="0"/>
              </a:rPr>
              <a:t>Both dizziness and somnolence tended to resolve in patients who stayed on treatment, indicating these adverse events do not persist and that patients developed tolerance to them.</a:t>
            </a:r>
          </a:p>
          <a:p>
            <a:pPr eaLnBrk="1" hangingPunct="1">
              <a:spcBef>
                <a:spcPts val="375"/>
              </a:spcBef>
              <a:buClr>
                <a:srgbClr val="000000"/>
              </a:buClr>
              <a:buSzPct val="100000"/>
              <a:buFont typeface="Calibri" pitchFamily="34" charset="0"/>
              <a:buChar char="•"/>
            </a:pPr>
            <a:r>
              <a:rPr lang="en-GB" altLang="ru-RU" sz="1000">
                <a:solidFill>
                  <a:srgbClr val="000000"/>
                </a:solidFill>
                <a:latin typeface="Calibri" pitchFamily="34" charset="0"/>
              </a:rPr>
              <a:t>The data indicate that these adverse events are tolerated by patients and tend to resolve on treatment. </a:t>
            </a:r>
          </a:p>
          <a:p>
            <a:pPr eaLnBrk="1" hangingPunct="1">
              <a:spcBef>
                <a:spcPts val="375"/>
              </a:spcBef>
              <a:buSzPct val="100000"/>
            </a:pPr>
            <a:endParaRPr lang="en-GB" altLang="ru-RU" sz="1000">
              <a:solidFill>
                <a:srgbClr val="000000"/>
              </a:solidFill>
              <a:latin typeface="Calibri" pitchFamily="34" charset="0"/>
            </a:endParaRPr>
          </a:p>
          <a:p>
            <a:pPr eaLnBrk="1" hangingPunct="1">
              <a:spcBef>
                <a:spcPts val="375"/>
              </a:spcBef>
              <a:buSzPct val="100000"/>
            </a:pPr>
            <a:r>
              <a:rPr lang="en-GB" altLang="ru-RU" sz="1000" b="1">
                <a:solidFill>
                  <a:srgbClr val="000000"/>
                </a:solidFill>
                <a:latin typeface="Calibri" pitchFamily="34" charset="0"/>
              </a:rPr>
              <a:t>Reference</a:t>
            </a:r>
          </a:p>
          <a:p>
            <a:pPr eaLnBrk="1" hangingPunct="1">
              <a:spcBef>
                <a:spcPts val="375"/>
              </a:spcBef>
              <a:buSzPct val="100000"/>
            </a:pPr>
            <a:r>
              <a:rPr lang="en-GB" altLang="ru-RU" sz="1000">
                <a:solidFill>
                  <a:srgbClr val="000000"/>
                </a:solidFill>
                <a:latin typeface="Calibri" pitchFamily="34" charset="0"/>
              </a:rPr>
              <a:t>Data on file, Pfizer Inc, New York, NY, USA </a:t>
            </a:r>
          </a:p>
          <a:p>
            <a:pPr eaLnBrk="1" hangingPunct="1">
              <a:spcBef>
                <a:spcPts val="375"/>
              </a:spcBef>
              <a:buSzPct val="100000"/>
            </a:pPr>
            <a:endParaRPr lang="en-GB" altLang="ru-RU" sz="1000">
              <a:solidFill>
                <a:srgbClr val="000000"/>
              </a:solidFill>
              <a:latin typeface="Calibri" pitchFamily="34" charset="0"/>
            </a:endParaRPr>
          </a:p>
          <a:p>
            <a:pPr eaLnBrk="1" hangingPunct="1">
              <a:spcBef>
                <a:spcPts val="375"/>
              </a:spcBef>
              <a:buSzPct val="100000"/>
            </a:pPr>
            <a:r>
              <a:rPr lang="en-GB" altLang="ru-RU" sz="1000" i="1">
                <a:solidFill>
                  <a:srgbClr val="000000"/>
                </a:solidFill>
                <a:latin typeface="Calibri" pitchFamily="34" charset="0"/>
              </a:rPr>
              <a:t>Additional key words: diabetes, diabetic, postherpetic, tolerability</a:t>
            </a:r>
          </a:p>
          <a:p>
            <a:pPr eaLnBrk="1" hangingPunct="1">
              <a:spcBef>
                <a:spcPts val="375"/>
              </a:spcBef>
              <a:buSzPct val="100000"/>
            </a:pPr>
            <a:endParaRPr lang="en-GB" altLang="ru-RU" sz="1000" i="1">
              <a:solidFill>
                <a:srgbClr val="000000"/>
              </a:solidFill>
              <a:latin typeface="Calibri" pitchFamily="34" charset="0"/>
            </a:endParaRPr>
          </a:p>
        </p:txBody>
      </p:sp>
      <p:sp>
        <p:nvSpPr>
          <p:cNvPr id="257029" name="Заметки 4"/>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ru-RU" smtClean="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8050"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1pPr>
            <a:lvl2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2pPr>
            <a:lvl3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3pPr>
            <a:lvl4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4pPr>
            <a:lvl5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9pPr>
          </a:lstStyle>
          <a:p>
            <a:fld id="{7AE6394C-9676-4378-9E09-194DB470DE18}" type="slidenum">
              <a:rPr lang="ru-RU" altLang="ru-RU" smtClean="0">
                <a:solidFill>
                  <a:srgbClr val="000000"/>
                </a:solidFill>
                <a:latin typeface="Calibri" pitchFamily="34" charset="0"/>
                <a:ea typeface="DejaVu Sans" pitchFamily="34" charset="0"/>
                <a:cs typeface="DejaVu Sans" pitchFamily="34" charset="0"/>
              </a:rPr>
              <a:pPr/>
              <a:t>105</a:t>
            </a:fld>
            <a:endParaRPr lang="ru-RU" altLang="ru-RU" smtClean="0">
              <a:solidFill>
                <a:srgbClr val="000000"/>
              </a:solidFill>
              <a:latin typeface="Calibri" pitchFamily="34" charset="0"/>
              <a:ea typeface="DejaVu Sans" pitchFamily="34" charset="0"/>
              <a:cs typeface="DejaVu Sans" pitchFamily="34" charset="0"/>
            </a:endParaRPr>
          </a:p>
        </p:txBody>
      </p:sp>
      <p:sp>
        <p:nvSpPr>
          <p:cNvPr id="258051" name="Rectangle 2"/>
          <p:cNvSpPr>
            <a:spLocks noGrp="1" noRot="1" noChangeAspect="1" noChangeArrowheads="1" noTextEdit="1"/>
          </p:cNvSpPr>
          <p:nvPr>
            <p:ph type="sldImg"/>
          </p:nvPr>
        </p:nvSpPr>
        <p:spPr>
          <a:xfrm>
            <a:off x="1133475" y="674688"/>
            <a:ext cx="4595813" cy="3446462"/>
          </a:xfrm>
          <a:ln/>
        </p:spPr>
      </p:sp>
      <p:sp>
        <p:nvSpPr>
          <p:cNvPr id="258052" name="Text Box 3"/>
          <p:cNvSpPr txBox="1">
            <a:spLocks noChangeArrowheads="1"/>
          </p:cNvSpPr>
          <p:nvPr/>
        </p:nvSpPr>
        <p:spPr bwMode="auto">
          <a:xfrm>
            <a:off x="800982" y="4213784"/>
            <a:ext cx="5315310" cy="4510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800" rIns="91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Droid Sans" charset="0"/>
                <a:cs typeface="Droid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Droid Sans" charset="0"/>
                <a:cs typeface="Droid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Droid Sans" charset="0"/>
                <a:cs typeface="Droid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Droid Sans" charset="0"/>
                <a:cs typeface="Droid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Droid Sans" charset="0"/>
                <a:cs typeface="Droid Sans"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Droid Sans" charset="0"/>
                <a:cs typeface="Droid Sans"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Droid Sans" charset="0"/>
                <a:cs typeface="Droid Sans"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Droid Sans" charset="0"/>
                <a:cs typeface="Droid Sans"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Droid Sans" charset="0"/>
                <a:cs typeface="Droid Sans" charset="0"/>
              </a:defRPr>
            </a:lvl9pPr>
          </a:lstStyle>
          <a:p>
            <a:pPr eaLnBrk="1" hangingPunct="1">
              <a:spcBef>
                <a:spcPts val="375"/>
              </a:spcBef>
              <a:buSzPct val="100000"/>
            </a:pPr>
            <a:r>
              <a:rPr lang="en-GB" altLang="ru-RU" sz="1000">
                <a:solidFill>
                  <a:srgbClr val="000000"/>
                </a:solidFill>
                <a:latin typeface="Calibri" pitchFamily="34" charset="0"/>
              </a:rPr>
              <a:t>This slide presents some key data to further explain the onset and resolution of the 2 most common adverse events associated with LYRICA (pregabalin), dizziness and somnolence. The data in the table are for all LYRICA doses from 10 pooled controlled studies in neuropathic pain. The day of onset and of resolution was recorded by the investigator on the Case Report Form. Resolution data are only available for those patients who completed the studies, as if patients dropped out of the study (and ceased treatment) there was no way of ascertaining if these adverse events resolved while on treatment. </a:t>
            </a:r>
          </a:p>
          <a:p>
            <a:pPr eaLnBrk="1" hangingPunct="1">
              <a:spcBef>
                <a:spcPts val="375"/>
              </a:spcBef>
              <a:buSzPct val="100000"/>
            </a:pPr>
            <a:r>
              <a:rPr lang="en-GB" altLang="ru-RU" sz="1000" b="1">
                <a:solidFill>
                  <a:srgbClr val="000000"/>
                </a:solidFill>
                <a:latin typeface="Calibri" pitchFamily="34" charset="0"/>
              </a:rPr>
              <a:t>The key talking points for this slide are as follows:</a:t>
            </a:r>
          </a:p>
          <a:p>
            <a:pPr eaLnBrk="1" hangingPunct="1">
              <a:spcBef>
                <a:spcPts val="375"/>
              </a:spcBef>
              <a:buClr>
                <a:srgbClr val="000000"/>
              </a:buClr>
              <a:buSzPct val="100000"/>
              <a:buFont typeface="Calibri" pitchFamily="34" charset="0"/>
              <a:buChar char="•"/>
            </a:pPr>
            <a:r>
              <a:rPr lang="en-GB" altLang="ru-RU" sz="1000">
                <a:solidFill>
                  <a:srgbClr val="000000"/>
                </a:solidFill>
                <a:latin typeface="Calibri" pitchFamily="34" charset="0"/>
              </a:rPr>
              <a:t>Although dizziness and somnolence were the most frequently reported adverse events associated with LYRICA treatment, these events infrequently led to discontinuation from treatment. This indicates that patients tolerate these adverse events. Dizziness included terms such as “light headedness”, “giddiness”, and “wooziness”.  Somnolence included terms such as “drowsy”, “sleepiness”, “fuzziness” and “difficulty waking up”. </a:t>
            </a:r>
          </a:p>
          <a:p>
            <a:pPr eaLnBrk="1" hangingPunct="1">
              <a:spcBef>
                <a:spcPts val="375"/>
              </a:spcBef>
              <a:buClr>
                <a:srgbClr val="000000"/>
              </a:buClr>
              <a:buSzPct val="100000"/>
              <a:buFont typeface="Calibri" pitchFamily="34" charset="0"/>
              <a:buChar char="•"/>
            </a:pPr>
            <a:r>
              <a:rPr lang="en-GB" altLang="ru-RU" sz="1000">
                <a:solidFill>
                  <a:srgbClr val="000000"/>
                </a:solidFill>
                <a:latin typeface="Calibri" pitchFamily="34" charset="0"/>
              </a:rPr>
              <a:t>Both occurred very soon after the initiation of treatment.</a:t>
            </a:r>
          </a:p>
          <a:p>
            <a:pPr eaLnBrk="1" hangingPunct="1">
              <a:spcBef>
                <a:spcPts val="375"/>
              </a:spcBef>
              <a:buClr>
                <a:srgbClr val="000000"/>
              </a:buClr>
              <a:buSzPct val="100000"/>
              <a:buFont typeface="Calibri" pitchFamily="34" charset="0"/>
              <a:buChar char="•"/>
            </a:pPr>
            <a:r>
              <a:rPr lang="en-GB" altLang="ru-RU" sz="1000">
                <a:solidFill>
                  <a:srgbClr val="000000"/>
                </a:solidFill>
                <a:latin typeface="Calibri" pitchFamily="34" charset="0"/>
              </a:rPr>
              <a:t>Among those who experienced dizziness, it resolved in 50% of patients in 6-17 days. Among those who developed somnolence, it resolved in 50% of patients in 26-31 days. </a:t>
            </a:r>
          </a:p>
          <a:p>
            <a:pPr eaLnBrk="1" hangingPunct="1">
              <a:spcBef>
                <a:spcPts val="375"/>
              </a:spcBef>
              <a:buClr>
                <a:srgbClr val="000000"/>
              </a:buClr>
              <a:buSzPct val="100000"/>
              <a:buFont typeface="Calibri" pitchFamily="34" charset="0"/>
              <a:buChar char="•"/>
            </a:pPr>
            <a:r>
              <a:rPr lang="en-GB" altLang="ru-RU" sz="1000">
                <a:solidFill>
                  <a:srgbClr val="000000"/>
                </a:solidFill>
                <a:latin typeface="Calibri" pitchFamily="34" charset="0"/>
              </a:rPr>
              <a:t>Both dizziness and somnolence tended to resolve in patients who stayed on treatment, indicating these adverse events do not persist and that patients developed tolerance to them.</a:t>
            </a:r>
          </a:p>
          <a:p>
            <a:pPr eaLnBrk="1" hangingPunct="1">
              <a:spcBef>
                <a:spcPts val="375"/>
              </a:spcBef>
              <a:buClr>
                <a:srgbClr val="000000"/>
              </a:buClr>
              <a:buSzPct val="100000"/>
              <a:buFont typeface="Calibri" pitchFamily="34" charset="0"/>
              <a:buChar char="•"/>
            </a:pPr>
            <a:r>
              <a:rPr lang="en-GB" altLang="ru-RU" sz="1000">
                <a:solidFill>
                  <a:srgbClr val="000000"/>
                </a:solidFill>
                <a:latin typeface="Calibri" pitchFamily="34" charset="0"/>
              </a:rPr>
              <a:t>The data indicate that these adverse events are tolerated by patients and tend to resolve on treatment. </a:t>
            </a:r>
          </a:p>
          <a:p>
            <a:pPr eaLnBrk="1" hangingPunct="1">
              <a:spcBef>
                <a:spcPts val="375"/>
              </a:spcBef>
              <a:buSzPct val="100000"/>
            </a:pPr>
            <a:endParaRPr lang="en-GB" altLang="ru-RU" sz="1000">
              <a:solidFill>
                <a:srgbClr val="000000"/>
              </a:solidFill>
              <a:latin typeface="Calibri" pitchFamily="34" charset="0"/>
            </a:endParaRPr>
          </a:p>
          <a:p>
            <a:pPr eaLnBrk="1" hangingPunct="1">
              <a:spcBef>
                <a:spcPts val="375"/>
              </a:spcBef>
              <a:buSzPct val="100000"/>
            </a:pPr>
            <a:r>
              <a:rPr lang="en-GB" altLang="ru-RU" sz="1000" b="1">
                <a:solidFill>
                  <a:srgbClr val="000000"/>
                </a:solidFill>
                <a:latin typeface="Calibri" pitchFamily="34" charset="0"/>
              </a:rPr>
              <a:t>Reference</a:t>
            </a:r>
          </a:p>
          <a:p>
            <a:pPr eaLnBrk="1" hangingPunct="1">
              <a:spcBef>
                <a:spcPts val="375"/>
              </a:spcBef>
              <a:buSzPct val="100000"/>
            </a:pPr>
            <a:r>
              <a:rPr lang="en-GB" altLang="ru-RU" sz="1000">
                <a:solidFill>
                  <a:srgbClr val="000000"/>
                </a:solidFill>
                <a:latin typeface="Calibri" pitchFamily="34" charset="0"/>
              </a:rPr>
              <a:t>Data on file, Pfizer Inc, New York, NY, USA </a:t>
            </a:r>
          </a:p>
          <a:p>
            <a:pPr eaLnBrk="1" hangingPunct="1">
              <a:spcBef>
                <a:spcPts val="375"/>
              </a:spcBef>
              <a:buSzPct val="100000"/>
            </a:pPr>
            <a:endParaRPr lang="en-GB" altLang="ru-RU" sz="1000">
              <a:solidFill>
                <a:srgbClr val="000000"/>
              </a:solidFill>
              <a:latin typeface="Calibri" pitchFamily="34" charset="0"/>
            </a:endParaRPr>
          </a:p>
          <a:p>
            <a:pPr eaLnBrk="1" hangingPunct="1">
              <a:spcBef>
                <a:spcPts val="375"/>
              </a:spcBef>
              <a:buSzPct val="100000"/>
            </a:pPr>
            <a:r>
              <a:rPr lang="en-GB" altLang="ru-RU" sz="1000" i="1">
                <a:solidFill>
                  <a:srgbClr val="000000"/>
                </a:solidFill>
                <a:latin typeface="Calibri" pitchFamily="34" charset="0"/>
              </a:rPr>
              <a:t>Additional key words: diabetes, diabetic, postherpetic, tolerability</a:t>
            </a:r>
          </a:p>
          <a:p>
            <a:pPr eaLnBrk="1" hangingPunct="1">
              <a:spcBef>
                <a:spcPts val="375"/>
              </a:spcBef>
              <a:buSzPct val="100000"/>
            </a:pPr>
            <a:endParaRPr lang="en-GB" altLang="ru-RU" sz="1000" i="1">
              <a:solidFill>
                <a:srgbClr val="000000"/>
              </a:solidFill>
              <a:latin typeface="Calibri" pitchFamily="34" charset="0"/>
            </a:endParaRPr>
          </a:p>
        </p:txBody>
      </p:sp>
      <p:sp>
        <p:nvSpPr>
          <p:cNvPr id="5" name="Заметки 4"/>
          <p:cNvSpPr>
            <a:spLocks noGrp="1"/>
          </p:cNvSpPr>
          <p:nvPr>
            <p:ph type="body" idx="1"/>
          </p:nvPr>
        </p:nvSpPr>
        <p:spPr/>
        <p:txBody>
          <a:bodyPr>
            <a:normAutofit fontScale="92500"/>
          </a:bodyPr>
          <a:lstStyle/>
          <a:p>
            <a:pPr>
              <a:defRPr/>
            </a:pPr>
            <a:endParaRPr lang="ru-RU" dirty="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9074"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1pPr>
            <a:lvl2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2pPr>
            <a:lvl3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3pPr>
            <a:lvl4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4pPr>
            <a:lvl5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9pPr>
          </a:lstStyle>
          <a:p>
            <a:fld id="{A569280E-048D-4B26-9AB2-6CF2DBC318E5}" type="slidenum">
              <a:rPr lang="ru-RU" altLang="ru-RU" smtClean="0">
                <a:solidFill>
                  <a:srgbClr val="000000"/>
                </a:solidFill>
                <a:latin typeface="Calibri" pitchFamily="34" charset="0"/>
                <a:ea typeface="DejaVu Sans" pitchFamily="34" charset="0"/>
                <a:cs typeface="DejaVu Sans" pitchFamily="34" charset="0"/>
              </a:rPr>
              <a:pPr/>
              <a:t>106</a:t>
            </a:fld>
            <a:endParaRPr lang="ru-RU" altLang="ru-RU" smtClean="0">
              <a:solidFill>
                <a:srgbClr val="000000"/>
              </a:solidFill>
              <a:latin typeface="Calibri" pitchFamily="34" charset="0"/>
              <a:ea typeface="DejaVu Sans" pitchFamily="34" charset="0"/>
              <a:cs typeface="DejaVu Sans" pitchFamily="34" charset="0"/>
            </a:endParaRPr>
          </a:p>
        </p:txBody>
      </p:sp>
      <p:sp>
        <p:nvSpPr>
          <p:cNvPr id="259075" name="Rectangle 2"/>
          <p:cNvSpPr>
            <a:spLocks noGrp="1" noRot="1" noChangeAspect="1" noChangeArrowheads="1" noTextEdit="1"/>
          </p:cNvSpPr>
          <p:nvPr>
            <p:ph type="sldImg"/>
          </p:nvPr>
        </p:nvSpPr>
        <p:spPr>
          <a:xfrm>
            <a:off x="1133475" y="674688"/>
            <a:ext cx="4595813" cy="3446462"/>
          </a:xfrm>
          <a:ln/>
        </p:spPr>
      </p:sp>
      <p:sp>
        <p:nvSpPr>
          <p:cNvPr id="259076" name="Text Box 3"/>
          <p:cNvSpPr txBox="1">
            <a:spLocks noChangeArrowheads="1"/>
          </p:cNvSpPr>
          <p:nvPr/>
        </p:nvSpPr>
        <p:spPr bwMode="auto">
          <a:xfrm>
            <a:off x="800982" y="4213784"/>
            <a:ext cx="5315310" cy="4510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800" rIns="91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Droid Sans" charset="0"/>
                <a:cs typeface="Droid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Droid Sans" charset="0"/>
                <a:cs typeface="Droid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Droid Sans" charset="0"/>
                <a:cs typeface="Droid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Droid Sans" charset="0"/>
                <a:cs typeface="Droid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Droid Sans" charset="0"/>
                <a:cs typeface="Droid Sans"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Droid Sans" charset="0"/>
                <a:cs typeface="Droid Sans"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Droid Sans" charset="0"/>
                <a:cs typeface="Droid Sans"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Droid Sans" charset="0"/>
                <a:cs typeface="Droid Sans"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Droid Sans" charset="0"/>
                <a:cs typeface="Droid Sans" charset="0"/>
              </a:defRPr>
            </a:lvl9pPr>
          </a:lstStyle>
          <a:p>
            <a:pPr eaLnBrk="1" hangingPunct="1">
              <a:spcBef>
                <a:spcPts val="375"/>
              </a:spcBef>
              <a:buSzPct val="100000"/>
            </a:pPr>
            <a:r>
              <a:rPr lang="en-GB" altLang="ru-RU" sz="1000">
                <a:solidFill>
                  <a:srgbClr val="000000"/>
                </a:solidFill>
                <a:latin typeface="Calibri" pitchFamily="34" charset="0"/>
              </a:rPr>
              <a:t>This slide presents some key data to further explain the onset and resolution of the 2 most common adverse events associated with LYRICA (pregabalin), dizziness and somnolence. The data in the table are for all LYRICA doses from 10 pooled controlled studies in neuropathic pain. The day of onset and of resolution was recorded by the investigator on the Case Report Form. Resolution data are only available for those patients who completed the studies, as if patients dropped out of the study (and ceased treatment) there was no way of ascertaining if these adverse events resolved while on treatment. </a:t>
            </a:r>
          </a:p>
          <a:p>
            <a:pPr eaLnBrk="1" hangingPunct="1">
              <a:spcBef>
                <a:spcPts val="375"/>
              </a:spcBef>
              <a:buSzPct val="100000"/>
            </a:pPr>
            <a:r>
              <a:rPr lang="en-GB" altLang="ru-RU" sz="1000" b="1">
                <a:solidFill>
                  <a:srgbClr val="000000"/>
                </a:solidFill>
                <a:latin typeface="Calibri" pitchFamily="34" charset="0"/>
              </a:rPr>
              <a:t>The key talking points for this slide are as follows:</a:t>
            </a:r>
          </a:p>
          <a:p>
            <a:pPr eaLnBrk="1" hangingPunct="1">
              <a:spcBef>
                <a:spcPts val="375"/>
              </a:spcBef>
              <a:buClr>
                <a:srgbClr val="000000"/>
              </a:buClr>
              <a:buSzPct val="100000"/>
              <a:buFont typeface="Calibri" pitchFamily="34" charset="0"/>
              <a:buChar char="•"/>
            </a:pPr>
            <a:r>
              <a:rPr lang="en-GB" altLang="ru-RU" sz="1000">
                <a:solidFill>
                  <a:srgbClr val="000000"/>
                </a:solidFill>
                <a:latin typeface="Calibri" pitchFamily="34" charset="0"/>
              </a:rPr>
              <a:t>Although dizziness and somnolence were the most frequently reported adverse events associated with LYRICA treatment, these events infrequently led to discontinuation from treatment. This indicates that patients tolerate these adverse events. Dizziness included terms such as “light headedness”, “giddiness”, and “wooziness”.  Somnolence included terms such as “drowsy”, “sleepiness”, “fuzziness” and “difficulty waking up”. </a:t>
            </a:r>
          </a:p>
          <a:p>
            <a:pPr eaLnBrk="1" hangingPunct="1">
              <a:spcBef>
                <a:spcPts val="375"/>
              </a:spcBef>
              <a:buClr>
                <a:srgbClr val="000000"/>
              </a:buClr>
              <a:buSzPct val="100000"/>
              <a:buFont typeface="Calibri" pitchFamily="34" charset="0"/>
              <a:buChar char="•"/>
            </a:pPr>
            <a:r>
              <a:rPr lang="en-GB" altLang="ru-RU" sz="1000">
                <a:solidFill>
                  <a:srgbClr val="000000"/>
                </a:solidFill>
                <a:latin typeface="Calibri" pitchFamily="34" charset="0"/>
              </a:rPr>
              <a:t>Both occurred very soon after the initiation of treatment.</a:t>
            </a:r>
          </a:p>
          <a:p>
            <a:pPr eaLnBrk="1" hangingPunct="1">
              <a:spcBef>
                <a:spcPts val="375"/>
              </a:spcBef>
              <a:buClr>
                <a:srgbClr val="000000"/>
              </a:buClr>
              <a:buSzPct val="100000"/>
              <a:buFont typeface="Calibri" pitchFamily="34" charset="0"/>
              <a:buChar char="•"/>
            </a:pPr>
            <a:r>
              <a:rPr lang="en-GB" altLang="ru-RU" sz="1000">
                <a:solidFill>
                  <a:srgbClr val="000000"/>
                </a:solidFill>
                <a:latin typeface="Calibri" pitchFamily="34" charset="0"/>
              </a:rPr>
              <a:t>Among those who experienced dizziness, it resolved in 50% of patients in 6-17 days. Among those who developed somnolence, it resolved in 50% of patients in 26-31 days. </a:t>
            </a:r>
          </a:p>
          <a:p>
            <a:pPr eaLnBrk="1" hangingPunct="1">
              <a:spcBef>
                <a:spcPts val="375"/>
              </a:spcBef>
              <a:buClr>
                <a:srgbClr val="000000"/>
              </a:buClr>
              <a:buSzPct val="100000"/>
              <a:buFont typeface="Calibri" pitchFamily="34" charset="0"/>
              <a:buChar char="•"/>
            </a:pPr>
            <a:r>
              <a:rPr lang="en-GB" altLang="ru-RU" sz="1000">
                <a:solidFill>
                  <a:srgbClr val="000000"/>
                </a:solidFill>
                <a:latin typeface="Calibri" pitchFamily="34" charset="0"/>
              </a:rPr>
              <a:t>Both dizziness and somnolence tended to resolve in patients who stayed on treatment, indicating these adverse events do not persist and that patients developed tolerance to them.</a:t>
            </a:r>
          </a:p>
          <a:p>
            <a:pPr eaLnBrk="1" hangingPunct="1">
              <a:spcBef>
                <a:spcPts val="375"/>
              </a:spcBef>
              <a:buClr>
                <a:srgbClr val="000000"/>
              </a:buClr>
              <a:buSzPct val="100000"/>
              <a:buFont typeface="Calibri" pitchFamily="34" charset="0"/>
              <a:buChar char="•"/>
            </a:pPr>
            <a:r>
              <a:rPr lang="en-GB" altLang="ru-RU" sz="1000">
                <a:solidFill>
                  <a:srgbClr val="000000"/>
                </a:solidFill>
                <a:latin typeface="Calibri" pitchFamily="34" charset="0"/>
              </a:rPr>
              <a:t>The data indicate that these adverse events are tolerated by patients and tend to resolve on treatment. </a:t>
            </a:r>
          </a:p>
          <a:p>
            <a:pPr eaLnBrk="1" hangingPunct="1">
              <a:spcBef>
                <a:spcPts val="375"/>
              </a:spcBef>
              <a:buSzPct val="100000"/>
            </a:pPr>
            <a:endParaRPr lang="en-GB" altLang="ru-RU" sz="1000">
              <a:solidFill>
                <a:srgbClr val="000000"/>
              </a:solidFill>
              <a:latin typeface="Calibri" pitchFamily="34" charset="0"/>
            </a:endParaRPr>
          </a:p>
          <a:p>
            <a:pPr eaLnBrk="1" hangingPunct="1">
              <a:spcBef>
                <a:spcPts val="375"/>
              </a:spcBef>
              <a:buSzPct val="100000"/>
            </a:pPr>
            <a:r>
              <a:rPr lang="en-GB" altLang="ru-RU" sz="1000" b="1">
                <a:solidFill>
                  <a:srgbClr val="000000"/>
                </a:solidFill>
                <a:latin typeface="Calibri" pitchFamily="34" charset="0"/>
              </a:rPr>
              <a:t>Reference</a:t>
            </a:r>
          </a:p>
          <a:p>
            <a:pPr eaLnBrk="1" hangingPunct="1">
              <a:spcBef>
                <a:spcPts val="375"/>
              </a:spcBef>
              <a:buSzPct val="100000"/>
            </a:pPr>
            <a:r>
              <a:rPr lang="en-GB" altLang="ru-RU" sz="1000">
                <a:solidFill>
                  <a:srgbClr val="000000"/>
                </a:solidFill>
                <a:latin typeface="Calibri" pitchFamily="34" charset="0"/>
              </a:rPr>
              <a:t>Data on file, Pfizer Inc, New York, NY, USA </a:t>
            </a:r>
          </a:p>
          <a:p>
            <a:pPr eaLnBrk="1" hangingPunct="1">
              <a:spcBef>
                <a:spcPts val="375"/>
              </a:spcBef>
              <a:buSzPct val="100000"/>
            </a:pPr>
            <a:endParaRPr lang="en-GB" altLang="ru-RU" sz="1000">
              <a:solidFill>
                <a:srgbClr val="000000"/>
              </a:solidFill>
              <a:latin typeface="Calibri" pitchFamily="34" charset="0"/>
            </a:endParaRPr>
          </a:p>
          <a:p>
            <a:pPr eaLnBrk="1" hangingPunct="1">
              <a:spcBef>
                <a:spcPts val="375"/>
              </a:spcBef>
              <a:buSzPct val="100000"/>
            </a:pPr>
            <a:r>
              <a:rPr lang="en-GB" altLang="ru-RU" sz="1000" i="1">
                <a:solidFill>
                  <a:srgbClr val="000000"/>
                </a:solidFill>
                <a:latin typeface="Calibri" pitchFamily="34" charset="0"/>
              </a:rPr>
              <a:t>Additional key words: diabetes, diabetic, postherpetic, tolerability</a:t>
            </a:r>
          </a:p>
          <a:p>
            <a:pPr eaLnBrk="1" hangingPunct="1">
              <a:spcBef>
                <a:spcPts val="375"/>
              </a:spcBef>
              <a:buSzPct val="100000"/>
            </a:pPr>
            <a:endParaRPr lang="en-GB" altLang="ru-RU" sz="1000" i="1">
              <a:solidFill>
                <a:srgbClr val="000000"/>
              </a:solidFill>
              <a:latin typeface="Calibri" pitchFamily="34" charset="0"/>
            </a:endParaRPr>
          </a:p>
        </p:txBody>
      </p:sp>
      <p:sp>
        <p:nvSpPr>
          <p:cNvPr id="259077" name="Заметки 4"/>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ru-RU" smtClean="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0098"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1pPr>
            <a:lvl2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2pPr>
            <a:lvl3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3pPr>
            <a:lvl4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4pPr>
            <a:lvl5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9pPr>
          </a:lstStyle>
          <a:p>
            <a:fld id="{A9FF51BB-A945-4630-8B20-F63A193440ED}" type="slidenum">
              <a:rPr lang="ru-RU" altLang="ru-RU" smtClean="0">
                <a:solidFill>
                  <a:srgbClr val="000000"/>
                </a:solidFill>
                <a:latin typeface="Calibri" pitchFamily="34" charset="0"/>
                <a:ea typeface="DejaVu Sans" pitchFamily="34" charset="0"/>
                <a:cs typeface="DejaVu Sans" pitchFamily="34" charset="0"/>
              </a:rPr>
              <a:pPr/>
              <a:t>107</a:t>
            </a:fld>
            <a:endParaRPr lang="ru-RU" altLang="ru-RU" smtClean="0">
              <a:solidFill>
                <a:srgbClr val="000000"/>
              </a:solidFill>
              <a:latin typeface="Calibri" pitchFamily="34" charset="0"/>
              <a:ea typeface="DejaVu Sans" pitchFamily="34" charset="0"/>
              <a:cs typeface="DejaVu Sans" pitchFamily="34" charset="0"/>
            </a:endParaRPr>
          </a:p>
        </p:txBody>
      </p:sp>
      <p:sp>
        <p:nvSpPr>
          <p:cNvPr id="260099" name="Rectangle 1"/>
          <p:cNvSpPr>
            <a:spLocks noGrp="1" noRot="1" noChangeAspect="1" noChangeArrowheads="1" noTextEdit="1"/>
          </p:cNvSpPr>
          <p:nvPr>
            <p:ph type="sldImg"/>
          </p:nvPr>
        </p:nvSpPr>
        <p:spPr>
          <a:xfrm>
            <a:off x="1133475" y="674688"/>
            <a:ext cx="4595813" cy="3446462"/>
          </a:xfrm>
          <a:solidFill>
            <a:srgbClr val="FFFFFF"/>
          </a:solidFill>
          <a:ln/>
        </p:spPr>
      </p:sp>
      <p:sp>
        <p:nvSpPr>
          <p:cNvPr id="260100" name="Text Box 2"/>
          <p:cNvSpPr txBox="1">
            <a:spLocks noChangeArrowheads="1"/>
          </p:cNvSpPr>
          <p:nvPr/>
        </p:nvSpPr>
        <p:spPr bwMode="auto">
          <a:xfrm>
            <a:off x="800982" y="4213784"/>
            <a:ext cx="5315310" cy="4510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itchFamily="18" charset="0"/>
              <a:buNone/>
            </a:pPr>
            <a:endParaRPr lang="ru-RU" altLang="ru-RU"/>
          </a:p>
        </p:txBody>
      </p:sp>
      <p:sp>
        <p:nvSpPr>
          <p:cNvPr id="260101" name="Заметки 1"/>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ru-RU" smtClean="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1122"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1pPr>
            <a:lvl2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2pPr>
            <a:lvl3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3pPr>
            <a:lvl4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4pPr>
            <a:lvl5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9pPr>
          </a:lstStyle>
          <a:p>
            <a:fld id="{1C3ABA8A-3E9F-4258-AE97-19AF787361C5}" type="slidenum">
              <a:rPr lang="ru-RU" altLang="ru-RU" smtClean="0">
                <a:solidFill>
                  <a:srgbClr val="000000"/>
                </a:solidFill>
                <a:latin typeface="Calibri" pitchFamily="34" charset="0"/>
                <a:ea typeface="DejaVu Sans" pitchFamily="34" charset="0"/>
                <a:cs typeface="DejaVu Sans" pitchFamily="34" charset="0"/>
              </a:rPr>
              <a:pPr/>
              <a:t>108</a:t>
            </a:fld>
            <a:endParaRPr lang="ru-RU" altLang="ru-RU" smtClean="0">
              <a:solidFill>
                <a:srgbClr val="000000"/>
              </a:solidFill>
              <a:latin typeface="Calibri" pitchFamily="34" charset="0"/>
              <a:ea typeface="DejaVu Sans" pitchFamily="34" charset="0"/>
              <a:cs typeface="DejaVu Sans" pitchFamily="34" charset="0"/>
            </a:endParaRPr>
          </a:p>
        </p:txBody>
      </p:sp>
      <p:sp>
        <p:nvSpPr>
          <p:cNvPr id="261123" name="Rectangle 1"/>
          <p:cNvSpPr>
            <a:spLocks noGrp="1" noRot="1" noChangeAspect="1" noChangeArrowheads="1" noTextEdit="1"/>
          </p:cNvSpPr>
          <p:nvPr>
            <p:ph type="sldImg"/>
          </p:nvPr>
        </p:nvSpPr>
        <p:spPr>
          <a:xfrm>
            <a:off x="1143000" y="685800"/>
            <a:ext cx="4573588" cy="3429000"/>
          </a:xfrm>
          <a:solidFill>
            <a:srgbClr val="FFFFFF"/>
          </a:solidFill>
          <a:ln/>
        </p:spPr>
      </p:sp>
      <p:sp>
        <p:nvSpPr>
          <p:cNvPr id="261124" name="Text Box 2"/>
          <p:cNvSpPr txBox="1">
            <a:spLocks noChangeArrowheads="1"/>
          </p:cNvSpPr>
          <p:nvPr/>
        </p:nvSpPr>
        <p:spPr bwMode="auto">
          <a:xfrm>
            <a:off x="685640" y="4343913"/>
            <a:ext cx="5488322" cy="4114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itchFamily="18" charset="0"/>
              <a:buNone/>
            </a:pPr>
            <a:endParaRPr lang="ru-RU" altLang="ru-RU"/>
          </a:p>
        </p:txBody>
      </p:sp>
      <p:sp>
        <p:nvSpPr>
          <p:cNvPr id="261125" name="Заметки 4"/>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ru-RU"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2274"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1pPr>
            <a:lvl2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2pPr>
            <a:lvl3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3pPr>
            <a:lvl4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4pPr>
            <a:lvl5pPr>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bg1"/>
                </a:solidFill>
                <a:latin typeface="Arial" pitchFamily="34" charset="0"/>
                <a:ea typeface="Droid Sans" charset="0"/>
                <a:cs typeface="Droid Sans" charset="0"/>
              </a:defRPr>
            </a:lvl9pPr>
          </a:lstStyle>
          <a:p>
            <a:fld id="{9C21E837-46AA-4BDE-B0C6-D475CC7CF23B}" type="slidenum">
              <a:rPr lang="ru-RU" altLang="ru-RU" smtClean="0">
                <a:solidFill>
                  <a:srgbClr val="000000"/>
                </a:solidFill>
                <a:latin typeface="Calibri" pitchFamily="34" charset="0"/>
                <a:ea typeface="DejaVu Sans" pitchFamily="34" charset="0"/>
                <a:cs typeface="DejaVu Sans" pitchFamily="34" charset="0"/>
              </a:rPr>
              <a:pPr/>
              <a:t>18</a:t>
            </a:fld>
            <a:endParaRPr lang="ru-RU" altLang="ru-RU" smtClean="0">
              <a:solidFill>
                <a:srgbClr val="000000"/>
              </a:solidFill>
              <a:latin typeface="Calibri" pitchFamily="34" charset="0"/>
              <a:ea typeface="DejaVu Sans" pitchFamily="34" charset="0"/>
              <a:cs typeface="DejaVu Sans" pitchFamily="34" charset="0"/>
            </a:endParaRPr>
          </a:p>
        </p:txBody>
      </p:sp>
      <p:sp>
        <p:nvSpPr>
          <p:cNvPr id="182275" name="Rectangle 1"/>
          <p:cNvSpPr>
            <a:spLocks noGrp="1" noRot="1" noChangeAspect="1" noChangeArrowheads="1" noTextEdit="1"/>
          </p:cNvSpPr>
          <p:nvPr>
            <p:ph type="sldImg"/>
          </p:nvPr>
        </p:nvSpPr>
        <p:spPr>
          <a:xfrm>
            <a:off x="1143000" y="685800"/>
            <a:ext cx="4573588" cy="3429000"/>
          </a:xfrm>
          <a:solidFill>
            <a:srgbClr val="FFFFFF"/>
          </a:solidFill>
          <a:ln/>
        </p:spPr>
      </p:sp>
      <p:sp>
        <p:nvSpPr>
          <p:cNvPr id="182276" name="Text Box 2"/>
          <p:cNvSpPr txBox="1">
            <a:spLocks noChangeArrowheads="1"/>
          </p:cNvSpPr>
          <p:nvPr/>
        </p:nvSpPr>
        <p:spPr bwMode="auto">
          <a:xfrm>
            <a:off x="685640" y="4343913"/>
            <a:ext cx="5488322" cy="4114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itchFamily="18" charset="0"/>
              <a:buNone/>
            </a:pPr>
            <a:endParaRPr lang="ru-RU" altLang="ru-RU"/>
          </a:p>
        </p:txBody>
      </p:sp>
      <p:sp>
        <p:nvSpPr>
          <p:cNvPr id="182277" name="Заметки 1"/>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r>
              <a:rPr lang="en-US" altLang="ru-RU" i="1" smtClean="0"/>
              <a:t> </a:t>
            </a:r>
            <a:endParaRPr lang="ru-RU" alt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3" Type="http://schemas.openxmlformats.org/officeDocument/2006/relationships/image" Target="../media/image16.png"/><Relationship Id="rId18" Type="http://schemas.openxmlformats.org/officeDocument/2006/relationships/image" Target="../media/image21.png"/><Relationship Id="rId26" Type="http://schemas.openxmlformats.org/officeDocument/2006/relationships/image" Target="../media/image29.png"/><Relationship Id="rId39" Type="http://schemas.openxmlformats.org/officeDocument/2006/relationships/image" Target="../media/image42.png"/><Relationship Id="rId21" Type="http://schemas.openxmlformats.org/officeDocument/2006/relationships/image" Target="../media/image24.png"/><Relationship Id="rId34" Type="http://schemas.openxmlformats.org/officeDocument/2006/relationships/image" Target="../media/image37.png"/><Relationship Id="rId42" Type="http://schemas.openxmlformats.org/officeDocument/2006/relationships/image" Target="../media/image45.png"/><Relationship Id="rId47" Type="http://schemas.openxmlformats.org/officeDocument/2006/relationships/image" Target="../media/image50.png"/><Relationship Id="rId50" Type="http://schemas.openxmlformats.org/officeDocument/2006/relationships/image" Target="../media/image53.png"/><Relationship Id="rId55" Type="http://schemas.openxmlformats.org/officeDocument/2006/relationships/image" Target="../media/image58.png"/><Relationship Id="rId63" Type="http://schemas.openxmlformats.org/officeDocument/2006/relationships/image" Target="../media/image66.png"/><Relationship Id="rId7" Type="http://schemas.openxmlformats.org/officeDocument/2006/relationships/image" Target="../media/image10.png"/><Relationship Id="rId2" Type="http://schemas.openxmlformats.org/officeDocument/2006/relationships/image" Target="../media/image5.png"/><Relationship Id="rId16" Type="http://schemas.openxmlformats.org/officeDocument/2006/relationships/image" Target="../media/image19.png"/><Relationship Id="rId29" Type="http://schemas.openxmlformats.org/officeDocument/2006/relationships/image" Target="../media/image32.png"/><Relationship Id="rId1" Type="http://schemas.openxmlformats.org/officeDocument/2006/relationships/slideMaster" Target="../slideMasters/slideMaster2.xml"/><Relationship Id="rId6" Type="http://schemas.openxmlformats.org/officeDocument/2006/relationships/image" Target="../media/image9.png"/><Relationship Id="rId11" Type="http://schemas.openxmlformats.org/officeDocument/2006/relationships/image" Target="../media/image14.png"/><Relationship Id="rId24" Type="http://schemas.openxmlformats.org/officeDocument/2006/relationships/image" Target="../media/image27.png"/><Relationship Id="rId32" Type="http://schemas.openxmlformats.org/officeDocument/2006/relationships/image" Target="../media/image35.png"/><Relationship Id="rId37" Type="http://schemas.openxmlformats.org/officeDocument/2006/relationships/image" Target="../media/image40.png"/><Relationship Id="rId40" Type="http://schemas.openxmlformats.org/officeDocument/2006/relationships/image" Target="../media/image43.png"/><Relationship Id="rId45" Type="http://schemas.openxmlformats.org/officeDocument/2006/relationships/image" Target="../media/image48.png"/><Relationship Id="rId53" Type="http://schemas.openxmlformats.org/officeDocument/2006/relationships/image" Target="../media/image56.png"/><Relationship Id="rId58" Type="http://schemas.openxmlformats.org/officeDocument/2006/relationships/image" Target="../media/image61.png"/><Relationship Id="rId66" Type="http://schemas.openxmlformats.org/officeDocument/2006/relationships/image" Target="../media/image69.png"/><Relationship Id="rId5" Type="http://schemas.openxmlformats.org/officeDocument/2006/relationships/image" Target="../media/image8.png"/><Relationship Id="rId15" Type="http://schemas.openxmlformats.org/officeDocument/2006/relationships/image" Target="../media/image18.png"/><Relationship Id="rId23" Type="http://schemas.openxmlformats.org/officeDocument/2006/relationships/image" Target="../media/image26.png"/><Relationship Id="rId28" Type="http://schemas.openxmlformats.org/officeDocument/2006/relationships/image" Target="../media/image31.png"/><Relationship Id="rId36" Type="http://schemas.openxmlformats.org/officeDocument/2006/relationships/image" Target="../media/image39.png"/><Relationship Id="rId49" Type="http://schemas.openxmlformats.org/officeDocument/2006/relationships/image" Target="../media/image52.png"/><Relationship Id="rId57" Type="http://schemas.openxmlformats.org/officeDocument/2006/relationships/image" Target="../media/image60.png"/><Relationship Id="rId61" Type="http://schemas.openxmlformats.org/officeDocument/2006/relationships/image" Target="../media/image64.png"/><Relationship Id="rId10" Type="http://schemas.openxmlformats.org/officeDocument/2006/relationships/image" Target="../media/image13.png"/><Relationship Id="rId19" Type="http://schemas.openxmlformats.org/officeDocument/2006/relationships/image" Target="../media/image22.png"/><Relationship Id="rId31" Type="http://schemas.openxmlformats.org/officeDocument/2006/relationships/image" Target="../media/image34.png"/><Relationship Id="rId44" Type="http://schemas.openxmlformats.org/officeDocument/2006/relationships/image" Target="../media/image47.png"/><Relationship Id="rId52" Type="http://schemas.openxmlformats.org/officeDocument/2006/relationships/image" Target="../media/image55.png"/><Relationship Id="rId60" Type="http://schemas.openxmlformats.org/officeDocument/2006/relationships/image" Target="../media/image63.png"/><Relationship Id="rId65" Type="http://schemas.openxmlformats.org/officeDocument/2006/relationships/image" Target="../media/image68.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 Id="rId22" Type="http://schemas.openxmlformats.org/officeDocument/2006/relationships/image" Target="../media/image25.png"/><Relationship Id="rId27" Type="http://schemas.openxmlformats.org/officeDocument/2006/relationships/image" Target="../media/image30.png"/><Relationship Id="rId30" Type="http://schemas.openxmlformats.org/officeDocument/2006/relationships/image" Target="../media/image33.png"/><Relationship Id="rId35" Type="http://schemas.openxmlformats.org/officeDocument/2006/relationships/image" Target="../media/image38.png"/><Relationship Id="rId43" Type="http://schemas.openxmlformats.org/officeDocument/2006/relationships/image" Target="../media/image46.png"/><Relationship Id="rId48" Type="http://schemas.openxmlformats.org/officeDocument/2006/relationships/image" Target="../media/image51.png"/><Relationship Id="rId56" Type="http://schemas.openxmlformats.org/officeDocument/2006/relationships/image" Target="../media/image59.png"/><Relationship Id="rId64" Type="http://schemas.openxmlformats.org/officeDocument/2006/relationships/image" Target="../media/image67.png"/><Relationship Id="rId8" Type="http://schemas.openxmlformats.org/officeDocument/2006/relationships/image" Target="../media/image11.png"/><Relationship Id="rId51" Type="http://schemas.openxmlformats.org/officeDocument/2006/relationships/image" Target="../media/image54.png"/><Relationship Id="rId3" Type="http://schemas.openxmlformats.org/officeDocument/2006/relationships/image" Target="../media/image6.png"/><Relationship Id="rId12" Type="http://schemas.openxmlformats.org/officeDocument/2006/relationships/image" Target="../media/image15.png"/><Relationship Id="rId17" Type="http://schemas.openxmlformats.org/officeDocument/2006/relationships/image" Target="../media/image20.png"/><Relationship Id="rId25" Type="http://schemas.openxmlformats.org/officeDocument/2006/relationships/image" Target="../media/image28.png"/><Relationship Id="rId33" Type="http://schemas.openxmlformats.org/officeDocument/2006/relationships/image" Target="../media/image36.png"/><Relationship Id="rId38" Type="http://schemas.openxmlformats.org/officeDocument/2006/relationships/image" Target="../media/image41.png"/><Relationship Id="rId46" Type="http://schemas.openxmlformats.org/officeDocument/2006/relationships/image" Target="../media/image49.png"/><Relationship Id="rId59" Type="http://schemas.openxmlformats.org/officeDocument/2006/relationships/image" Target="../media/image62.png"/><Relationship Id="rId67" Type="http://schemas.openxmlformats.org/officeDocument/2006/relationships/image" Target="../media/image70.png"/><Relationship Id="rId20" Type="http://schemas.openxmlformats.org/officeDocument/2006/relationships/image" Target="../media/image23.png"/><Relationship Id="rId41" Type="http://schemas.openxmlformats.org/officeDocument/2006/relationships/image" Target="../media/image44.png"/><Relationship Id="rId54" Type="http://schemas.openxmlformats.org/officeDocument/2006/relationships/image" Target="../media/image57.png"/><Relationship Id="rId62" Type="http://schemas.openxmlformats.org/officeDocument/2006/relationships/image" Target="../media/image65.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2.xml"/><Relationship Id="rId1" Type="http://schemas.openxmlformats.org/officeDocument/2006/relationships/themeOverride" Target="../theme/themeOverride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2.xml"/><Relationship Id="rId1" Type="http://schemas.openxmlformats.org/officeDocument/2006/relationships/themeOverride" Target="../theme/themeOverride4.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2.xml"/><Relationship Id="rId1" Type="http://schemas.openxmlformats.org/officeDocument/2006/relationships/themeOverride" Target="../theme/themeOverride5.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2.xml"/><Relationship Id="rId1" Type="http://schemas.openxmlformats.org/officeDocument/2006/relationships/themeOverride" Target="../theme/themeOverride6.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cSld>
  <p:clrMapOvr>
    <a:masterClrMapping/>
  </p:clrMapOvr>
  <p:extLst mod="1">
    <p:ext uri="{DCECCB84-F9BA-43D5-87BE-67443E8EF086}">
      <p15:sldGuideLst xmlns="" xmlns:p15="http://schemas.microsoft.com/office/powerpoint/2012/main">
        <p15:guide id="1" pos="15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ru-RU"/>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35AED72C-A2FC-4591-8150-03098B60FD33}" type="slidenum">
              <a:rPr lang="ru-RU"/>
              <a:pPr>
                <a:defRPr/>
              </a:pPr>
              <a:t>‹#›</a:t>
            </a:fld>
            <a:endParaRPr lang="ru-RU"/>
          </a:p>
        </p:txBody>
      </p:sp>
    </p:spTree>
    <p:extLst>
      <p:ext uri="{BB962C8B-B14F-4D97-AF65-F5344CB8AC3E}">
        <p14:creationId xmlns:p14="http://schemas.microsoft.com/office/powerpoint/2010/main" val="3222144512"/>
      </p:ext>
    </p:extLst>
  </p:cSld>
  <p:clrMapOvr>
    <a:masterClrMapping/>
  </p:clrMapOvr>
  <p:extLst>
    <p:ext uri="{DCECCB84-F9BA-43D5-87BE-67443E8EF086}">
      <p15:sldGuideLst xmlns="" xmlns:p15="http://schemas.microsoft.com/office/powerpoint/2012/main">
        <p15:guide id="4294967295" pos="15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6425" cy="1139825"/>
          </a:xfrm>
          <a:prstGeom prst="rect">
            <a:avLst/>
          </a:prstGeom>
        </p:spPr>
        <p:txBody>
          <a:bodyPr/>
          <a:lstStyle/>
          <a:p>
            <a:r>
              <a:rPr lang="ru-RU"/>
              <a:t>Образец заголовка</a:t>
            </a:r>
          </a:p>
        </p:txBody>
      </p:sp>
      <p:sp>
        <p:nvSpPr>
          <p:cNvPr id="3" name="Rectangle 3">
            <a:extLst>
              <a:ext uri="{FF2B5EF4-FFF2-40B4-BE49-F238E27FC236}"/>
            </a:extLst>
          </p:cNvPr>
          <p:cNvSpPr>
            <a:spLocks noGrp="1" noChangeArrowheads="1"/>
          </p:cNvSpPr>
          <p:nvPr>
            <p:ph type="dt" idx="10"/>
          </p:nvPr>
        </p:nvSpPr>
        <p:spPr>
          <a:xfrm>
            <a:off x="457200" y="6356350"/>
            <a:ext cx="2130425" cy="361950"/>
          </a:xfrm>
          <a:prstGeom prst="rect">
            <a:avLst/>
          </a:prstGeom>
          <a:ln/>
        </p:spPr>
        <p:txBody>
          <a:bodyPr/>
          <a:lstStyle>
            <a:lvl1pPr>
              <a:defRPr/>
            </a:lvl1pPr>
          </a:lstStyle>
          <a:p>
            <a:pPr>
              <a:defRPr/>
            </a:pPr>
            <a:fld id="{84B3ECBA-EA22-48CE-BD36-C45E4F55601A}" type="datetime1">
              <a:rPr lang="ru-RU"/>
              <a:pPr>
                <a:defRPr/>
              </a:pPr>
              <a:t>31.08.2018</a:t>
            </a:fld>
            <a:endParaRPr lang="ru-RU"/>
          </a:p>
        </p:txBody>
      </p:sp>
      <p:sp>
        <p:nvSpPr>
          <p:cNvPr id="4" name="Rectangle 5">
            <a:extLst>
              <a:ext uri="{FF2B5EF4-FFF2-40B4-BE49-F238E27FC236}"/>
            </a:extLst>
          </p:cNvPr>
          <p:cNvSpPr>
            <a:spLocks noGrp="1" noChangeArrowheads="1"/>
          </p:cNvSpPr>
          <p:nvPr>
            <p:ph type="sldNum" idx="11"/>
          </p:nvPr>
        </p:nvSpPr>
        <p:spPr>
          <a:xfrm>
            <a:off x="6553200" y="6356350"/>
            <a:ext cx="2130425" cy="361950"/>
          </a:xfrm>
          <a:prstGeom prst="rect">
            <a:avLst/>
          </a:prstGeom>
          <a:ln/>
        </p:spPr>
        <p:txBody>
          <a:bodyPr/>
          <a:lstStyle>
            <a:lvl1pPr>
              <a:defRPr/>
            </a:lvl1pPr>
          </a:lstStyle>
          <a:p>
            <a:pPr>
              <a:defRPr/>
            </a:pPr>
            <a:fld id="{293EC652-B3FD-4634-ABE8-3BF0AACB3581}" type="slidenum">
              <a:rPr lang="ru-RU" altLang="ru-RU"/>
              <a:pPr>
                <a:defRPr/>
              </a:pPr>
              <a:t>‹#›</a:t>
            </a:fld>
            <a:endParaRPr lang="ru-RU" altLang="ru-RU"/>
          </a:p>
        </p:txBody>
      </p:sp>
    </p:spTree>
    <p:extLst>
      <p:ext uri="{BB962C8B-B14F-4D97-AF65-F5344CB8AC3E}">
        <p14:creationId xmlns:p14="http://schemas.microsoft.com/office/powerpoint/2010/main" val="8409175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6425" cy="1139825"/>
          </a:xfrm>
          <a:prstGeom prst="rect">
            <a:avLst/>
          </a:prstGeom>
        </p:spPr>
        <p:txBody>
          <a:bodyPr/>
          <a:lstStyle/>
          <a:p>
            <a:r>
              <a:rPr lang="ru-RU"/>
              <a:t>Образец заголовка</a:t>
            </a:r>
          </a:p>
        </p:txBody>
      </p:sp>
      <p:sp>
        <p:nvSpPr>
          <p:cNvPr id="3" name="Таблица 2"/>
          <p:cNvSpPr>
            <a:spLocks noGrp="1"/>
          </p:cNvSpPr>
          <p:nvPr>
            <p:ph type="tbl" idx="1"/>
          </p:nvPr>
        </p:nvSpPr>
        <p:spPr>
          <a:xfrm>
            <a:off x="457200" y="1600200"/>
            <a:ext cx="8226425" cy="4522788"/>
          </a:xfrm>
          <a:prstGeom prst="rect">
            <a:avLst/>
          </a:prstGeom>
        </p:spPr>
        <p:txBody>
          <a:bodyPr/>
          <a:lstStyle/>
          <a:p>
            <a:pPr lvl="0"/>
            <a:endParaRPr lang="ru-RU" noProof="0"/>
          </a:p>
        </p:txBody>
      </p:sp>
      <p:sp>
        <p:nvSpPr>
          <p:cNvPr id="4" name="Rectangle 3">
            <a:extLst>
              <a:ext uri="{FF2B5EF4-FFF2-40B4-BE49-F238E27FC236}"/>
            </a:extLst>
          </p:cNvPr>
          <p:cNvSpPr>
            <a:spLocks noGrp="1" noChangeArrowheads="1"/>
          </p:cNvSpPr>
          <p:nvPr>
            <p:ph type="dt" idx="10"/>
          </p:nvPr>
        </p:nvSpPr>
        <p:spPr>
          <a:xfrm>
            <a:off x="457200" y="6356350"/>
            <a:ext cx="2130425" cy="361950"/>
          </a:xfrm>
          <a:prstGeom prst="rect">
            <a:avLst/>
          </a:prstGeom>
          <a:ln/>
        </p:spPr>
        <p:txBody>
          <a:bodyPr/>
          <a:lstStyle>
            <a:lvl1pPr>
              <a:defRPr/>
            </a:lvl1pPr>
          </a:lstStyle>
          <a:p>
            <a:pPr>
              <a:defRPr/>
            </a:pPr>
            <a:fld id="{EE419DB0-830B-49FE-942A-6DAC92A66A76}" type="datetime1">
              <a:rPr lang="ru-RU"/>
              <a:pPr>
                <a:defRPr/>
              </a:pPr>
              <a:t>31.08.2018</a:t>
            </a:fld>
            <a:endParaRPr lang="ru-RU"/>
          </a:p>
        </p:txBody>
      </p:sp>
      <p:sp>
        <p:nvSpPr>
          <p:cNvPr id="5" name="Rectangle 5">
            <a:extLst>
              <a:ext uri="{FF2B5EF4-FFF2-40B4-BE49-F238E27FC236}"/>
            </a:extLst>
          </p:cNvPr>
          <p:cNvSpPr>
            <a:spLocks noGrp="1" noChangeArrowheads="1"/>
          </p:cNvSpPr>
          <p:nvPr>
            <p:ph type="sldNum" idx="11"/>
          </p:nvPr>
        </p:nvSpPr>
        <p:spPr>
          <a:xfrm>
            <a:off x="6553200" y="6356350"/>
            <a:ext cx="2130425" cy="361950"/>
          </a:xfrm>
          <a:prstGeom prst="rect">
            <a:avLst/>
          </a:prstGeom>
          <a:ln/>
        </p:spPr>
        <p:txBody>
          <a:bodyPr/>
          <a:lstStyle>
            <a:lvl1pPr>
              <a:defRPr/>
            </a:lvl1pPr>
          </a:lstStyle>
          <a:p>
            <a:pPr>
              <a:defRPr/>
            </a:pPr>
            <a:fld id="{A9F0345B-A62E-4F47-B9C1-3E6D6A296BAB}" type="slidenum">
              <a:rPr lang="ru-RU" altLang="ru-RU"/>
              <a:pPr>
                <a:defRPr/>
              </a:pPr>
              <a:t>‹#›</a:t>
            </a:fld>
            <a:endParaRPr lang="ru-RU" altLang="ru-RU"/>
          </a:p>
        </p:txBody>
      </p:sp>
    </p:spTree>
    <p:extLst>
      <p:ext uri="{BB962C8B-B14F-4D97-AF65-F5344CB8AC3E}">
        <p14:creationId xmlns:p14="http://schemas.microsoft.com/office/powerpoint/2010/main" val="39445819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bk object 16"/>
          <p:cNvSpPr>
            <a:spLocks/>
          </p:cNvSpPr>
          <p:nvPr/>
        </p:nvSpPr>
        <p:spPr bwMode="auto">
          <a:xfrm>
            <a:off x="88900" y="6073775"/>
            <a:ext cx="722313" cy="717550"/>
          </a:xfrm>
          <a:custGeom>
            <a:avLst/>
            <a:gdLst>
              <a:gd name="T0" fmla="*/ 1727 w 1027430"/>
              <a:gd name="T1" fmla="*/ 935 h 1021715"/>
              <a:gd name="T2" fmla="*/ 1024 w 1027430"/>
              <a:gd name="T3" fmla="*/ 937 h 1021715"/>
              <a:gd name="T4" fmla="*/ 972 w 1027430"/>
              <a:gd name="T5" fmla="*/ 983 h 1021715"/>
              <a:gd name="T6" fmla="*/ 968 w 1027430"/>
              <a:gd name="T7" fmla="*/ 1007 h 1021715"/>
              <a:gd name="T8" fmla="*/ 970 w 1027430"/>
              <a:gd name="T9" fmla="*/ 1694 h 1021715"/>
              <a:gd name="T10" fmla="*/ 980 w 1027430"/>
              <a:gd name="T11" fmla="*/ 1716 h 1021715"/>
              <a:gd name="T12" fmla="*/ 996 w 1027430"/>
              <a:gd name="T13" fmla="*/ 1733 h 1021715"/>
              <a:gd name="T14" fmla="*/ 1017 w 1027430"/>
              <a:gd name="T15" fmla="*/ 1744 h 1021715"/>
              <a:gd name="T16" fmla="*/ 1043 w 1027430"/>
              <a:gd name="T17" fmla="*/ 1749 h 1021715"/>
              <a:gd name="T18" fmla="*/ 1727 w 1027430"/>
              <a:gd name="T19" fmla="*/ 1749 h 1021715"/>
              <a:gd name="T20" fmla="*/ 1798 w 1027430"/>
              <a:gd name="T21" fmla="*/ 1700 h 1021715"/>
              <a:gd name="T22" fmla="*/ 1802 w 1027430"/>
              <a:gd name="T23" fmla="*/ 1676 h 1021715"/>
              <a:gd name="T24" fmla="*/ 1800 w 1027430"/>
              <a:gd name="T25" fmla="*/ 990 h 1021715"/>
              <a:gd name="T26" fmla="*/ 1790 w 1027430"/>
              <a:gd name="T27" fmla="*/ 968 h 1021715"/>
              <a:gd name="T28" fmla="*/ 1773 w 1027430"/>
              <a:gd name="T29" fmla="*/ 950 h 1021715"/>
              <a:gd name="T30" fmla="*/ 1752 w 1027430"/>
              <a:gd name="T31" fmla="*/ 938 h 1021715"/>
              <a:gd name="T32" fmla="*/ 1727 w 1027430"/>
              <a:gd name="T33" fmla="*/ 935 h 1021715"/>
              <a:gd name="T34" fmla="*/ 1727 w 1027430"/>
              <a:gd name="T35" fmla="*/ 0 h 1021715"/>
              <a:gd name="T36" fmla="*/ 1024 w 1027430"/>
              <a:gd name="T37" fmla="*/ 2 h 1021715"/>
              <a:gd name="T38" fmla="*/ 972 w 1027430"/>
              <a:gd name="T39" fmla="*/ 48 h 1021715"/>
              <a:gd name="T40" fmla="*/ 968 w 1027430"/>
              <a:gd name="T41" fmla="*/ 72 h 1021715"/>
              <a:gd name="T42" fmla="*/ 970 w 1027430"/>
              <a:gd name="T43" fmla="*/ 759 h 1021715"/>
              <a:gd name="T44" fmla="*/ 980 w 1027430"/>
              <a:gd name="T45" fmla="*/ 781 h 1021715"/>
              <a:gd name="T46" fmla="*/ 996 w 1027430"/>
              <a:gd name="T47" fmla="*/ 798 h 1021715"/>
              <a:gd name="T48" fmla="*/ 1017 w 1027430"/>
              <a:gd name="T49" fmla="*/ 809 h 1021715"/>
              <a:gd name="T50" fmla="*/ 1043 w 1027430"/>
              <a:gd name="T51" fmla="*/ 813 h 1021715"/>
              <a:gd name="T52" fmla="*/ 1727 w 1027430"/>
              <a:gd name="T53" fmla="*/ 813 h 1021715"/>
              <a:gd name="T54" fmla="*/ 1798 w 1027430"/>
              <a:gd name="T55" fmla="*/ 765 h 1021715"/>
              <a:gd name="T56" fmla="*/ 1802 w 1027430"/>
              <a:gd name="T57" fmla="*/ 741 h 1021715"/>
              <a:gd name="T58" fmla="*/ 1800 w 1027430"/>
              <a:gd name="T59" fmla="*/ 55 h 1021715"/>
              <a:gd name="T60" fmla="*/ 1790 w 1027430"/>
              <a:gd name="T61" fmla="*/ 33 h 1021715"/>
              <a:gd name="T62" fmla="*/ 1773 w 1027430"/>
              <a:gd name="T63" fmla="*/ 15 h 1021715"/>
              <a:gd name="T64" fmla="*/ 1752 w 1027430"/>
              <a:gd name="T65" fmla="*/ 4 h 1021715"/>
              <a:gd name="T66" fmla="*/ 1727 w 1027430"/>
              <a:gd name="T67" fmla="*/ 0 h 1021715"/>
              <a:gd name="T68" fmla="*/ 760 w 1027430"/>
              <a:gd name="T69" fmla="*/ 935 h 1021715"/>
              <a:gd name="T70" fmla="*/ 56 w 1027430"/>
              <a:gd name="T71" fmla="*/ 937 h 1021715"/>
              <a:gd name="T72" fmla="*/ 4 w 1027430"/>
              <a:gd name="T73" fmla="*/ 983 h 1021715"/>
              <a:gd name="T74" fmla="*/ 0 w 1027430"/>
              <a:gd name="T75" fmla="*/ 1007 h 1021715"/>
              <a:gd name="T76" fmla="*/ 2 w 1027430"/>
              <a:gd name="T77" fmla="*/ 1694 h 1021715"/>
              <a:gd name="T78" fmla="*/ 13 w 1027430"/>
              <a:gd name="T79" fmla="*/ 1716 h 1021715"/>
              <a:gd name="T80" fmla="*/ 29 w 1027430"/>
              <a:gd name="T81" fmla="*/ 1733 h 1021715"/>
              <a:gd name="T82" fmla="*/ 50 w 1027430"/>
              <a:gd name="T83" fmla="*/ 1744 h 1021715"/>
              <a:gd name="T84" fmla="*/ 74 w 1027430"/>
              <a:gd name="T85" fmla="*/ 1749 h 1021715"/>
              <a:gd name="T86" fmla="*/ 760 w 1027430"/>
              <a:gd name="T87" fmla="*/ 1749 h 1021715"/>
              <a:gd name="T88" fmla="*/ 830 w 1027430"/>
              <a:gd name="T89" fmla="*/ 1700 h 1021715"/>
              <a:gd name="T90" fmla="*/ 834 w 1027430"/>
              <a:gd name="T91" fmla="*/ 1676 h 1021715"/>
              <a:gd name="T92" fmla="*/ 831 w 1027430"/>
              <a:gd name="T93" fmla="*/ 990 h 1021715"/>
              <a:gd name="T94" fmla="*/ 822 w 1027430"/>
              <a:gd name="T95" fmla="*/ 968 h 1021715"/>
              <a:gd name="T96" fmla="*/ 806 w 1027430"/>
              <a:gd name="T97" fmla="*/ 950 h 1021715"/>
              <a:gd name="T98" fmla="*/ 785 w 1027430"/>
              <a:gd name="T99" fmla="*/ 938 h 1021715"/>
              <a:gd name="T100" fmla="*/ 760 w 1027430"/>
              <a:gd name="T101" fmla="*/ 935 h 102171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27430" h="1021715">
                <a:moveTo>
                  <a:pt x="984605" y="546049"/>
                </a:moveTo>
                <a:lnTo>
                  <a:pt x="583749" y="547348"/>
                </a:lnTo>
                <a:lnTo>
                  <a:pt x="554137" y="574386"/>
                </a:lnTo>
                <a:lnTo>
                  <a:pt x="551713" y="588492"/>
                </a:lnTo>
                <a:lnTo>
                  <a:pt x="553012" y="989335"/>
                </a:lnTo>
                <a:lnTo>
                  <a:pt x="558634" y="1002084"/>
                </a:lnTo>
                <a:lnTo>
                  <a:pt x="567928" y="1012237"/>
                </a:lnTo>
                <a:lnTo>
                  <a:pt x="580050" y="1018947"/>
                </a:lnTo>
                <a:lnTo>
                  <a:pt x="594156" y="1021372"/>
                </a:lnTo>
                <a:lnTo>
                  <a:pt x="984605" y="1021372"/>
                </a:lnTo>
                <a:lnTo>
                  <a:pt x="1024624" y="993034"/>
                </a:lnTo>
                <a:lnTo>
                  <a:pt x="1027049" y="978928"/>
                </a:lnTo>
                <a:lnTo>
                  <a:pt x="1025749" y="578085"/>
                </a:lnTo>
                <a:lnTo>
                  <a:pt x="1020128" y="565336"/>
                </a:lnTo>
                <a:lnTo>
                  <a:pt x="1010834" y="555184"/>
                </a:lnTo>
                <a:lnTo>
                  <a:pt x="998711" y="548473"/>
                </a:lnTo>
                <a:lnTo>
                  <a:pt x="984605" y="546049"/>
                </a:lnTo>
                <a:close/>
              </a:path>
              <a:path w="1027430" h="1021715">
                <a:moveTo>
                  <a:pt x="984605" y="0"/>
                </a:moveTo>
                <a:lnTo>
                  <a:pt x="583749" y="1299"/>
                </a:lnTo>
                <a:lnTo>
                  <a:pt x="554137" y="28337"/>
                </a:lnTo>
                <a:lnTo>
                  <a:pt x="551713" y="42443"/>
                </a:lnTo>
                <a:lnTo>
                  <a:pt x="553012" y="443286"/>
                </a:lnTo>
                <a:lnTo>
                  <a:pt x="558634" y="456035"/>
                </a:lnTo>
                <a:lnTo>
                  <a:pt x="567928" y="466187"/>
                </a:lnTo>
                <a:lnTo>
                  <a:pt x="580050" y="472898"/>
                </a:lnTo>
                <a:lnTo>
                  <a:pt x="594156" y="475322"/>
                </a:lnTo>
                <a:lnTo>
                  <a:pt x="984605" y="475322"/>
                </a:lnTo>
                <a:lnTo>
                  <a:pt x="1024624" y="446985"/>
                </a:lnTo>
                <a:lnTo>
                  <a:pt x="1027049" y="432879"/>
                </a:lnTo>
                <a:lnTo>
                  <a:pt x="1025749" y="32036"/>
                </a:lnTo>
                <a:lnTo>
                  <a:pt x="1020128" y="19287"/>
                </a:lnTo>
                <a:lnTo>
                  <a:pt x="1010834" y="9135"/>
                </a:lnTo>
                <a:lnTo>
                  <a:pt x="998711" y="2424"/>
                </a:lnTo>
                <a:lnTo>
                  <a:pt x="984605" y="0"/>
                </a:lnTo>
                <a:close/>
              </a:path>
              <a:path w="1027430" h="1021715">
                <a:moveTo>
                  <a:pt x="432892" y="546049"/>
                </a:moveTo>
                <a:lnTo>
                  <a:pt x="32036" y="547348"/>
                </a:lnTo>
                <a:lnTo>
                  <a:pt x="2424" y="574386"/>
                </a:lnTo>
                <a:lnTo>
                  <a:pt x="0" y="588492"/>
                </a:lnTo>
                <a:lnTo>
                  <a:pt x="1299" y="989335"/>
                </a:lnTo>
                <a:lnTo>
                  <a:pt x="6920" y="1002084"/>
                </a:lnTo>
                <a:lnTo>
                  <a:pt x="16214" y="1012237"/>
                </a:lnTo>
                <a:lnTo>
                  <a:pt x="28337" y="1018947"/>
                </a:lnTo>
                <a:lnTo>
                  <a:pt x="42443" y="1021372"/>
                </a:lnTo>
                <a:lnTo>
                  <a:pt x="432892" y="1021372"/>
                </a:lnTo>
                <a:lnTo>
                  <a:pt x="472899" y="993036"/>
                </a:lnTo>
                <a:lnTo>
                  <a:pt x="475322" y="978928"/>
                </a:lnTo>
                <a:lnTo>
                  <a:pt x="474026" y="578093"/>
                </a:lnTo>
                <a:lnTo>
                  <a:pt x="468409" y="565341"/>
                </a:lnTo>
                <a:lnTo>
                  <a:pt x="459119" y="555186"/>
                </a:lnTo>
                <a:lnTo>
                  <a:pt x="446998" y="548474"/>
                </a:lnTo>
                <a:lnTo>
                  <a:pt x="432892" y="546049"/>
                </a:lnTo>
                <a:close/>
              </a:path>
            </a:pathLst>
          </a:custGeom>
          <a:solidFill>
            <a:srgbClr val="EF7D00"/>
          </a:solidFill>
          <a:ln w="9525">
            <a:noFill/>
            <a:round/>
            <a:headEnd/>
            <a:tailEnd/>
          </a:ln>
        </p:spPr>
        <p:txBody>
          <a:bodyPr lIns="0" tIns="0" rIns="0" bIns="0"/>
          <a:lstStyle/>
          <a:p>
            <a:pPr>
              <a:defRPr/>
            </a:pPr>
            <a:endParaRPr lang="ru-RU"/>
          </a:p>
        </p:txBody>
      </p:sp>
      <p:sp>
        <p:nvSpPr>
          <p:cNvPr id="3" name="bk object 17"/>
          <p:cNvSpPr>
            <a:spLocks/>
          </p:cNvSpPr>
          <p:nvPr/>
        </p:nvSpPr>
        <p:spPr bwMode="auto">
          <a:xfrm>
            <a:off x="88900" y="5692775"/>
            <a:ext cx="338138" cy="334963"/>
          </a:xfrm>
          <a:custGeom>
            <a:avLst/>
            <a:gdLst>
              <a:gd name="T0" fmla="*/ 885 w 479425"/>
              <a:gd name="T1" fmla="*/ 452 h 476250"/>
              <a:gd name="T2" fmla="*/ 529 w 479425"/>
              <a:gd name="T3" fmla="*/ 452 h 476250"/>
              <a:gd name="T4" fmla="*/ 506 w 479425"/>
              <a:gd name="T5" fmla="*/ 464 h 476250"/>
              <a:gd name="T6" fmla="*/ 496 w 479425"/>
              <a:gd name="T7" fmla="*/ 486 h 476250"/>
              <a:gd name="T8" fmla="*/ 497 w 479425"/>
              <a:gd name="T9" fmla="*/ 814 h 476250"/>
              <a:gd name="T10" fmla="*/ 509 w 479425"/>
              <a:gd name="T11" fmla="*/ 836 h 476250"/>
              <a:gd name="T12" fmla="*/ 534 w 479425"/>
              <a:gd name="T13" fmla="*/ 845 h 476250"/>
              <a:gd name="T14" fmla="*/ 885 w 479425"/>
              <a:gd name="T15" fmla="*/ 845 h 476250"/>
              <a:gd name="T16" fmla="*/ 891 w 479425"/>
              <a:gd name="T17" fmla="*/ 845 h 476250"/>
              <a:gd name="T18" fmla="*/ 914 w 479425"/>
              <a:gd name="T19" fmla="*/ 833 h 476250"/>
              <a:gd name="T20" fmla="*/ 923 w 479425"/>
              <a:gd name="T21" fmla="*/ 810 h 476250"/>
              <a:gd name="T22" fmla="*/ 923 w 479425"/>
              <a:gd name="T23" fmla="*/ 481 h 476250"/>
              <a:gd name="T24" fmla="*/ 911 w 479425"/>
              <a:gd name="T25" fmla="*/ 460 h 476250"/>
              <a:gd name="T26" fmla="*/ 885 w 479425"/>
              <a:gd name="T27" fmla="*/ 452 h 476250"/>
              <a:gd name="T28" fmla="*/ 885 w 479425"/>
              <a:gd name="T29" fmla="*/ 0 h 476250"/>
              <a:gd name="T30" fmla="*/ 529 w 479425"/>
              <a:gd name="T31" fmla="*/ 1 h 476250"/>
              <a:gd name="T32" fmla="*/ 506 w 479425"/>
              <a:gd name="T33" fmla="*/ 13 h 476250"/>
              <a:gd name="T34" fmla="*/ 496 w 479425"/>
              <a:gd name="T35" fmla="*/ 35 h 476250"/>
              <a:gd name="T36" fmla="*/ 497 w 479425"/>
              <a:gd name="T37" fmla="*/ 363 h 476250"/>
              <a:gd name="T38" fmla="*/ 509 w 479425"/>
              <a:gd name="T39" fmla="*/ 384 h 476250"/>
              <a:gd name="T40" fmla="*/ 534 w 479425"/>
              <a:gd name="T41" fmla="*/ 393 h 476250"/>
              <a:gd name="T42" fmla="*/ 885 w 479425"/>
              <a:gd name="T43" fmla="*/ 393 h 476250"/>
              <a:gd name="T44" fmla="*/ 891 w 479425"/>
              <a:gd name="T45" fmla="*/ 392 h 476250"/>
              <a:gd name="T46" fmla="*/ 914 w 479425"/>
              <a:gd name="T47" fmla="*/ 381 h 476250"/>
              <a:gd name="T48" fmla="*/ 923 w 479425"/>
              <a:gd name="T49" fmla="*/ 358 h 476250"/>
              <a:gd name="T50" fmla="*/ 923 w 479425"/>
              <a:gd name="T51" fmla="*/ 30 h 476250"/>
              <a:gd name="T52" fmla="*/ 911 w 479425"/>
              <a:gd name="T53" fmla="*/ 9 h 476250"/>
              <a:gd name="T54" fmla="*/ 885 w 479425"/>
              <a:gd name="T55" fmla="*/ 0 h 476250"/>
              <a:gd name="T56" fmla="*/ 389 w 479425"/>
              <a:gd name="T57" fmla="*/ 452 h 476250"/>
              <a:gd name="T58" fmla="*/ 32 w 479425"/>
              <a:gd name="T59" fmla="*/ 452 h 476250"/>
              <a:gd name="T60" fmla="*/ 9 w 479425"/>
              <a:gd name="T61" fmla="*/ 464 h 476250"/>
              <a:gd name="T62" fmla="*/ 0 w 479425"/>
              <a:gd name="T63" fmla="*/ 486 h 476250"/>
              <a:gd name="T64" fmla="*/ 1 w 479425"/>
              <a:gd name="T65" fmla="*/ 814 h 476250"/>
              <a:gd name="T66" fmla="*/ 13 w 479425"/>
              <a:gd name="T67" fmla="*/ 836 h 476250"/>
              <a:gd name="T68" fmla="*/ 38 w 479425"/>
              <a:gd name="T69" fmla="*/ 845 h 476250"/>
              <a:gd name="T70" fmla="*/ 389 w 479425"/>
              <a:gd name="T71" fmla="*/ 845 h 476250"/>
              <a:gd name="T72" fmla="*/ 395 w 479425"/>
              <a:gd name="T73" fmla="*/ 845 h 476250"/>
              <a:gd name="T74" fmla="*/ 418 w 479425"/>
              <a:gd name="T75" fmla="*/ 833 h 476250"/>
              <a:gd name="T76" fmla="*/ 427 w 479425"/>
              <a:gd name="T77" fmla="*/ 810 h 476250"/>
              <a:gd name="T78" fmla="*/ 427 w 479425"/>
              <a:gd name="T79" fmla="*/ 481 h 476250"/>
              <a:gd name="T80" fmla="*/ 415 w 479425"/>
              <a:gd name="T81" fmla="*/ 460 h 476250"/>
              <a:gd name="T82" fmla="*/ 389 w 479425"/>
              <a:gd name="T83" fmla="*/ 452 h 4762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479425" h="476250">
                <a:moveTo>
                  <a:pt x="459105" y="254609"/>
                </a:moveTo>
                <a:lnTo>
                  <a:pt x="274074" y="254834"/>
                </a:lnTo>
                <a:lnTo>
                  <a:pt x="262105" y="261462"/>
                </a:lnTo>
                <a:lnTo>
                  <a:pt x="257251" y="274408"/>
                </a:lnTo>
                <a:lnTo>
                  <a:pt x="257474" y="459429"/>
                </a:lnTo>
                <a:lnTo>
                  <a:pt x="264100" y="471398"/>
                </a:lnTo>
                <a:lnTo>
                  <a:pt x="277050" y="476250"/>
                </a:lnTo>
                <a:lnTo>
                  <a:pt x="459105" y="476250"/>
                </a:lnTo>
                <a:lnTo>
                  <a:pt x="462062" y="476027"/>
                </a:lnTo>
                <a:lnTo>
                  <a:pt x="474037" y="469411"/>
                </a:lnTo>
                <a:lnTo>
                  <a:pt x="478891" y="456463"/>
                </a:lnTo>
                <a:lnTo>
                  <a:pt x="478668" y="271442"/>
                </a:lnTo>
                <a:lnTo>
                  <a:pt x="472049" y="259466"/>
                </a:lnTo>
                <a:lnTo>
                  <a:pt x="459105" y="254609"/>
                </a:lnTo>
                <a:close/>
              </a:path>
              <a:path w="479425" h="476250">
                <a:moveTo>
                  <a:pt x="459105" y="0"/>
                </a:moveTo>
                <a:lnTo>
                  <a:pt x="274083" y="223"/>
                </a:lnTo>
                <a:lnTo>
                  <a:pt x="262108" y="6842"/>
                </a:lnTo>
                <a:lnTo>
                  <a:pt x="257251" y="19786"/>
                </a:lnTo>
                <a:lnTo>
                  <a:pt x="257476" y="204817"/>
                </a:lnTo>
                <a:lnTo>
                  <a:pt x="264103" y="216786"/>
                </a:lnTo>
                <a:lnTo>
                  <a:pt x="277050" y="221640"/>
                </a:lnTo>
                <a:lnTo>
                  <a:pt x="459105" y="221640"/>
                </a:lnTo>
                <a:lnTo>
                  <a:pt x="462071" y="221416"/>
                </a:lnTo>
                <a:lnTo>
                  <a:pt x="474040" y="214791"/>
                </a:lnTo>
                <a:lnTo>
                  <a:pt x="478891" y="201841"/>
                </a:lnTo>
                <a:lnTo>
                  <a:pt x="478669" y="16829"/>
                </a:lnTo>
                <a:lnTo>
                  <a:pt x="472052" y="4854"/>
                </a:lnTo>
                <a:lnTo>
                  <a:pt x="459105" y="0"/>
                </a:lnTo>
                <a:close/>
              </a:path>
              <a:path w="479425" h="476250">
                <a:moveTo>
                  <a:pt x="201841" y="254609"/>
                </a:moveTo>
                <a:lnTo>
                  <a:pt x="16820" y="254833"/>
                </a:lnTo>
                <a:lnTo>
                  <a:pt x="4851" y="261458"/>
                </a:lnTo>
                <a:lnTo>
                  <a:pt x="0" y="274408"/>
                </a:lnTo>
                <a:lnTo>
                  <a:pt x="222" y="459420"/>
                </a:lnTo>
                <a:lnTo>
                  <a:pt x="6838" y="471395"/>
                </a:lnTo>
                <a:lnTo>
                  <a:pt x="19786" y="476250"/>
                </a:lnTo>
                <a:lnTo>
                  <a:pt x="201841" y="476250"/>
                </a:lnTo>
                <a:lnTo>
                  <a:pt x="204807" y="476026"/>
                </a:lnTo>
                <a:lnTo>
                  <a:pt x="216783" y="469407"/>
                </a:lnTo>
                <a:lnTo>
                  <a:pt x="221640" y="456463"/>
                </a:lnTo>
                <a:lnTo>
                  <a:pt x="221415" y="271432"/>
                </a:lnTo>
                <a:lnTo>
                  <a:pt x="214787" y="259463"/>
                </a:lnTo>
                <a:lnTo>
                  <a:pt x="201841" y="254609"/>
                </a:lnTo>
                <a:close/>
              </a:path>
            </a:pathLst>
          </a:custGeom>
          <a:solidFill>
            <a:srgbClr val="EF7D00"/>
          </a:solidFill>
          <a:ln w="9525">
            <a:noFill/>
            <a:round/>
            <a:headEnd/>
            <a:tailEnd/>
          </a:ln>
        </p:spPr>
        <p:txBody>
          <a:bodyPr lIns="0" tIns="0" rIns="0" bIns="0"/>
          <a:lstStyle/>
          <a:p>
            <a:pPr>
              <a:defRPr/>
            </a:pPr>
            <a:endParaRPr lang="ru-RU"/>
          </a:p>
        </p:txBody>
      </p:sp>
      <p:sp>
        <p:nvSpPr>
          <p:cNvPr id="4" name="bk object 18"/>
          <p:cNvSpPr>
            <a:spLocks/>
          </p:cNvSpPr>
          <p:nvPr/>
        </p:nvSpPr>
        <p:spPr bwMode="auto">
          <a:xfrm>
            <a:off x="8447088" y="201613"/>
            <a:ext cx="522287" cy="512762"/>
          </a:xfrm>
          <a:custGeom>
            <a:avLst/>
            <a:gdLst>
              <a:gd name="T0" fmla="*/ 577 w 741679"/>
              <a:gd name="T1" fmla="*/ 0 h 730250"/>
              <a:gd name="T2" fmla="*/ 56 w 741679"/>
              <a:gd name="T3" fmla="*/ 0 h 730250"/>
              <a:gd name="T4" fmla="*/ 46 w 741679"/>
              <a:gd name="T5" fmla="*/ 1 h 730250"/>
              <a:gd name="T6" fmla="*/ 23 w 741679"/>
              <a:gd name="T7" fmla="*/ 11 h 730250"/>
              <a:gd name="T8" fmla="*/ 6 w 741679"/>
              <a:gd name="T9" fmla="*/ 28 h 730250"/>
              <a:gd name="T10" fmla="*/ 0 w 741679"/>
              <a:gd name="T11" fmla="*/ 51 h 730250"/>
              <a:gd name="T12" fmla="*/ 1 w 741679"/>
              <a:gd name="T13" fmla="*/ 531 h 730250"/>
              <a:gd name="T14" fmla="*/ 11 w 741679"/>
              <a:gd name="T15" fmla="*/ 552 h 730250"/>
              <a:gd name="T16" fmla="*/ 31 w 741679"/>
              <a:gd name="T17" fmla="*/ 567 h 730250"/>
              <a:gd name="T18" fmla="*/ 56 w 741679"/>
              <a:gd name="T19" fmla="*/ 572 h 730250"/>
              <a:gd name="T20" fmla="*/ 587 w 741679"/>
              <a:gd name="T21" fmla="*/ 572 h 730250"/>
              <a:gd name="T22" fmla="*/ 611 w 741679"/>
              <a:gd name="T23" fmla="*/ 562 h 730250"/>
              <a:gd name="T24" fmla="*/ 627 w 741679"/>
              <a:gd name="T25" fmla="*/ 543 h 730250"/>
              <a:gd name="T26" fmla="*/ 633 w 741679"/>
              <a:gd name="T27" fmla="*/ 521 h 730250"/>
              <a:gd name="T28" fmla="*/ 632 w 741679"/>
              <a:gd name="T29" fmla="*/ 41 h 730250"/>
              <a:gd name="T30" fmla="*/ 621 w 741679"/>
              <a:gd name="T31" fmla="*/ 20 h 730250"/>
              <a:gd name="T32" fmla="*/ 602 w 741679"/>
              <a:gd name="T33" fmla="*/ 6 h 730250"/>
              <a:gd name="T34" fmla="*/ 577 w 741679"/>
              <a:gd name="T35" fmla="*/ 0 h 730250"/>
              <a:gd name="T36" fmla="*/ 577 w 741679"/>
              <a:gd name="T37" fmla="*/ 657 h 730250"/>
              <a:gd name="T38" fmla="*/ 56 w 741679"/>
              <a:gd name="T39" fmla="*/ 657 h 730250"/>
              <a:gd name="T40" fmla="*/ 46 w 741679"/>
              <a:gd name="T41" fmla="*/ 658 h 730250"/>
              <a:gd name="T42" fmla="*/ 23 w 741679"/>
              <a:gd name="T43" fmla="*/ 668 h 730250"/>
              <a:gd name="T44" fmla="*/ 6 w 741679"/>
              <a:gd name="T45" fmla="*/ 685 h 730250"/>
              <a:gd name="T46" fmla="*/ 0 w 741679"/>
              <a:gd name="T47" fmla="*/ 708 h 730250"/>
              <a:gd name="T48" fmla="*/ 1 w 741679"/>
              <a:gd name="T49" fmla="*/ 1188 h 730250"/>
              <a:gd name="T50" fmla="*/ 11 w 741679"/>
              <a:gd name="T51" fmla="*/ 1209 h 730250"/>
              <a:gd name="T52" fmla="*/ 31 w 741679"/>
              <a:gd name="T53" fmla="*/ 1224 h 730250"/>
              <a:gd name="T54" fmla="*/ 56 w 741679"/>
              <a:gd name="T55" fmla="*/ 1230 h 730250"/>
              <a:gd name="T56" fmla="*/ 587 w 741679"/>
              <a:gd name="T57" fmla="*/ 1228 h 730250"/>
              <a:gd name="T58" fmla="*/ 611 w 741679"/>
              <a:gd name="T59" fmla="*/ 1219 h 730250"/>
              <a:gd name="T60" fmla="*/ 627 w 741679"/>
              <a:gd name="T61" fmla="*/ 1201 h 730250"/>
              <a:gd name="T62" fmla="*/ 633 w 741679"/>
              <a:gd name="T63" fmla="*/ 1178 h 730250"/>
              <a:gd name="T64" fmla="*/ 632 w 741679"/>
              <a:gd name="T65" fmla="*/ 699 h 730250"/>
              <a:gd name="T66" fmla="*/ 621 w 741679"/>
              <a:gd name="T67" fmla="*/ 678 h 730250"/>
              <a:gd name="T68" fmla="*/ 602 w 741679"/>
              <a:gd name="T69" fmla="*/ 663 h 730250"/>
              <a:gd name="T70" fmla="*/ 577 w 741679"/>
              <a:gd name="T71" fmla="*/ 657 h 730250"/>
              <a:gd name="T72" fmla="*/ 1311 w 741679"/>
              <a:gd name="T73" fmla="*/ 0 h 730250"/>
              <a:gd name="T74" fmla="*/ 792 w 741679"/>
              <a:gd name="T75" fmla="*/ 0 h 730250"/>
              <a:gd name="T76" fmla="*/ 781 w 741679"/>
              <a:gd name="T77" fmla="*/ 1 h 730250"/>
              <a:gd name="T78" fmla="*/ 757 w 741679"/>
              <a:gd name="T79" fmla="*/ 11 h 730250"/>
              <a:gd name="T80" fmla="*/ 741 w 741679"/>
              <a:gd name="T81" fmla="*/ 28 h 730250"/>
              <a:gd name="T82" fmla="*/ 735 w 741679"/>
              <a:gd name="T83" fmla="*/ 51 h 730250"/>
              <a:gd name="T84" fmla="*/ 736 w 741679"/>
              <a:gd name="T85" fmla="*/ 531 h 730250"/>
              <a:gd name="T86" fmla="*/ 746 w 741679"/>
              <a:gd name="T87" fmla="*/ 552 h 730250"/>
              <a:gd name="T88" fmla="*/ 766 w 741679"/>
              <a:gd name="T89" fmla="*/ 567 h 730250"/>
              <a:gd name="T90" fmla="*/ 792 w 741679"/>
              <a:gd name="T91" fmla="*/ 572 h 730250"/>
              <a:gd name="T92" fmla="*/ 1322 w 741679"/>
              <a:gd name="T93" fmla="*/ 572 h 730250"/>
              <a:gd name="T94" fmla="*/ 1345 w 741679"/>
              <a:gd name="T95" fmla="*/ 562 h 730250"/>
              <a:gd name="T96" fmla="*/ 1362 w 741679"/>
              <a:gd name="T97" fmla="*/ 543 h 730250"/>
              <a:gd name="T98" fmla="*/ 1368 w 741679"/>
              <a:gd name="T99" fmla="*/ 521 h 730250"/>
              <a:gd name="T100" fmla="*/ 1367 w 741679"/>
              <a:gd name="T101" fmla="*/ 41 h 730250"/>
              <a:gd name="T102" fmla="*/ 1356 w 741679"/>
              <a:gd name="T103" fmla="*/ 20 h 730250"/>
              <a:gd name="T104" fmla="*/ 1337 w 741679"/>
              <a:gd name="T105" fmla="*/ 6 h 730250"/>
              <a:gd name="T106" fmla="*/ 1311 w 741679"/>
              <a:gd name="T107" fmla="*/ 0 h 73025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41679" h="730250">
                <a:moveTo>
                  <a:pt x="312508" y="0"/>
                </a:moveTo>
                <a:lnTo>
                  <a:pt x="30632" y="0"/>
                </a:lnTo>
                <a:lnTo>
                  <a:pt x="24893" y="537"/>
                </a:lnTo>
                <a:lnTo>
                  <a:pt x="12158" y="6177"/>
                </a:lnTo>
                <a:lnTo>
                  <a:pt x="3313" y="16654"/>
                </a:lnTo>
                <a:lnTo>
                  <a:pt x="0" y="30340"/>
                </a:lnTo>
                <a:lnTo>
                  <a:pt x="542" y="315182"/>
                </a:lnTo>
                <a:lnTo>
                  <a:pt x="6236" y="327795"/>
                </a:lnTo>
                <a:lnTo>
                  <a:pt x="16813" y="336556"/>
                </a:lnTo>
                <a:lnTo>
                  <a:pt x="30632" y="339839"/>
                </a:lnTo>
                <a:lnTo>
                  <a:pt x="318247" y="339301"/>
                </a:lnTo>
                <a:lnTo>
                  <a:pt x="330983" y="333661"/>
                </a:lnTo>
                <a:lnTo>
                  <a:pt x="339828" y="323184"/>
                </a:lnTo>
                <a:lnTo>
                  <a:pt x="343141" y="309499"/>
                </a:lnTo>
                <a:lnTo>
                  <a:pt x="342598" y="24657"/>
                </a:lnTo>
                <a:lnTo>
                  <a:pt x="336905" y="12044"/>
                </a:lnTo>
                <a:lnTo>
                  <a:pt x="326327" y="3282"/>
                </a:lnTo>
                <a:lnTo>
                  <a:pt x="312508" y="0"/>
                </a:lnTo>
                <a:close/>
              </a:path>
              <a:path w="741679" h="730250">
                <a:moveTo>
                  <a:pt x="312508" y="390410"/>
                </a:moveTo>
                <a:lnTo>
                  <a:pt x="30632" y="390410"/>
                </a:lnTo>
                <a:lnTo>
                  <a:pt x="24893" y="390948"/>
                </a:lnTo>
                <a:lnTo>
                  <a:pt x="12158" y="396588"/>
                </a:lnTo>
                <a:lnTo>
                  <a:pt x="3313" y="407065"/>
                </a:lnTo>
                <a:lnTo>
                  <a:pt x="0" y="420751"/>
                </a:lnTo>
                <a:lnTo>
                  <a:pt x="542" y="705592"/>
                </a:lnTo>
                <a:lnTo>
                  <a:pt x="6236" y="718205"/>
                </a:lnTo>
                <a:lnTo>
                  <a:pt x="16813" y="726967"/>
                </a:lnTo>
                <a:lnTo>
                  <a:pt x="30632" y="730250"/>
                </a:lnTo>
                <a:lnTo>
                  <a:pt x="318247" y="729712"/>
                </a:lnTo>
                <a:lnTo>
                  <a:pt x="330983" y="724072"/>
                </a:lnTo>
                <a:lnTo>
                  <a:pt x="339828" y="713595"/>
                </a:lnTo>
                <a:lnTo>
                  <a:pt x="343141" y="699909"/>
                </a:lnTo>
                <a:lnTo>
                  <a:pt x="342598" y="415067"/>
                </a:lnTo>
                <a:lnTo>
                  <a:pt x="336905" y="402454"/>
                </a:lnTo>
                <a:lnTo>
                  <a:pt x="326327" y="393693"/>
                </a:lnTo>
                <a:lnTo>
                  <a:pt x="312508" y="390410"/>
                </a:lnTo>
                <a:close/>
              </a:path>
              <a:path w="741679" h="730250">
                <a:moveTo>
                  <a:pt x="710806" y="0"/>
                </a:moveTo>
                <a:lnTo>
                  <a:pt x="428929" y="0"/>
                </a:lnTo>
                <a:lnTo>
                  <a:pt x="423190" y="537"/>
                </a:lnTo>
                <a:lnTo>
                  <a:pt x="410455" y="6177"/>
                </a:lnTo>
                <a:lnTo>
                  <a:pt x="401610" y="16654"/>
                </a:lnTo>
                <a:lnTo>
                  <a:pt x="398297" y="30340"/>
                </a:lnTo>
                <a:lnTo>
                  <a:pt x="398839" y="315182"/>
                </a:lnTo>
                <a:lnTo>
                  <a:pt x="404533" y="327795"/>
                </a:lnTo>
                <a:lnTo>
                  <a:pt x="415110" y="336556"/>
                </a:lnTo>
                <a:lnTo>
                  <a:pt x="428929" y="339839"/>
                </a:lnTo>
                <a:lnTo>
                  <a:pt x="716554" y="339300"/>
                </a:lnTo>
                <a:lnTo>
                  <a:pt x="729289" y="333657"/>
                </a:lnTo>
                <a:lnTo>
                  <a:pt x="738136" y="323181"/>
                </a:lnTo>
                <a:lnTo>
                  <a:pt x="741451" y="309499"/>
                </a:lnTo>
                <a:lnTo>
                  <a:pt x="740906" y="24648"/>
                </a:lnTo>
                <a:lnTo>
                  <a:pt x="735207" y="12039"/>
                </a:lnTo>
                <a:lnTo>
                  <a:pt x="724625" y="3281"/>
                </a:lnTo>
                <a:lnTo>
                  <a:pt x="710806" y="0"/>
                </a:lnTo>
                <a:close/>
              </a:path>
            </a:pathLst>
          </a:custGeom>
          <a:solidFill>
            <a:srgbClr val="EF7D00"/>
          </a:solidFill>
          <a:ln w="9525">
            <a:noFill/>
            <a:round/>
            <a:headEnd/>
            <a:tailEnd/>
          </a:ln>
        </p:spPr>
        <p:txBody>
          <a:bodyPr lIns="0" tIns="0" rIns="0" bIns="0"/>
          <a:lstStyle/>
          <a:p>
            <a:pPr>
              <a:defRPr/>
            </a:pPr>
            <a:endParaRPr lang="ru-RU"/>
          </a:p>
        </p:txBody>
      </p:sp>
      <p:sp>
        <p:nvSpPr>
          <p:cNvPr id="5" name="bk object 19">
            <a:extLst>
              <a:ext uri="{FF2B5EF4-FFF2-40B4-BE49-F238E27FC236}"/>
            </a:extLst>
          </p:cNvPr>
          <p:cNvSpPr>
            <a:spLocks noChangeArrowheads="1"/>
          </p:cNvSpPr>
          <p:nvPr/>
        </p:nvSpPr>
        <p:spPr bwMode="auto">
          <a:xfrm>
            <a:off x="874713" y="6465888"/>
            <a:ext cx="8269287" cy="325437"/>
          </a:xfrm>
          <a:prstGeom prst="rect">
            <a:avLst/>
          </a:prstGeom>
          <a:blipFill dpi="0" rotWithShape="1">
            <a:blip r:embed="rId2" cstate="print"/>
            <a:srcRect/>
            <a:stretch>
              <a:fillRect/>
            </a:stretch>
          </a:blipFill>
          <a:ln>
            <a:noFill/>
          </a:ln>
          <a:extLst/>
        </p:spPr>
        <p:txBody>
          <a:bodyPr lIns="0" tIns="0" rIns="0" bIns="0"/>
          <a:lstStyle>
            <a:lvl1pPr>
              <a:defRPr sz="2800">
                <a:solidFill>
                  <a:schemeClr val="tx1"/>
                </a:solidFill>
                <a:latin typeface="Arial" panose="020B0604020202020204" pitchFamily="34" charset="0"/>
              </a:defRPr>
            </a:lvl1pPr>
            <a:lvl2pPr marL="742950" indent="-287338">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30188">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ru-RU" altLang="ru-RU" sz="1266">
              <a:latin typeface="Calibri" panose="020F0502020204030204" pitchFamily="34" charset="0"/>
              <a:ea typeface="+mn-ea"/>
            </a:endParaRPr>
          </a:p>
        </p:txBody>
      </p:sp>
      <p:sp>
        <p:nvSpPr>
          <p:cNvPr id="6" name="bk object 20">
            <a:extLst>
              <a:ext uri="{FF2B5EF4-FFF2-40B4-BE49-F238E27FC236}"/>
            </a:extLst>
          </p:cNvPr>
          <p:cNvSpPr>
            <a:spLocks noChangeArrowheads="1"/>
          </p:cNvSpPr>
          <p:nvPr/>
        </p:nvSpPr>
        <p:spPr bwMode="auto">
          <a:xfrm>
            <a:off x="8385175" y="6275388"/>
            <a:ext cx="646113" cy="84137"/>
          </a:xfrm>
          <a:prstGeom prst="rect">
            <a:avLst/>
          </a:prstGeom>
          <a:blipFill dpi="0" rotWithShape="1">
            <a:blip r:embed="rId3" cstate="print"/>
            <a:srcRect/>
            <a:stretch>
              <a:fillRect/>
            </a:stretch>
          </a:blipFill>
          <a:ln>
            <a:noFill/>
          </a:ln>
          <a:extLst/>
        </p:spPr>
        <p:txBody>
          <a:bodyPr lIns="0" tIns="0" rIns="0" bIns="0"/>
          <a:lstStyle>
            <a:lvl1pPr>
              <a:defRPr sz="2800">
                <a:solidFill>
                  <a:schemeClr val="tx1"/>
                </a:solidFill>
                <a:latin typeface="Arial" panose="020B0604020202020204" pitchFamily="34" charset="0"/>
              </a:defRPr>
            </a:lvl1pPr>
            <a:lvl2pPr marL="742950" indent="-287338">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30188">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ru-RU" altLang="ru-RU" sz="1266">
              <a:latin typeface="Calibri" panose="020F0502020204030204" pitchFamily="34" charset="0"/>
              <a:ea typeface="+mn-ea"/>
            </a:endParaRPr>
          </a:p>
        </p:txBody>
      </p:sp>
      <p:sp>
        <p:nvSpPr>
          <p:cNvPr id="7" name="bk object 21">
            <a:extLst>
              <a:ext uri="{FF2B5EF4-FFF2-40B4-BE49-F238E27FC236}"/>
            </a:extLst>
          </p:cNvPr>
          <p:cNvSpPr>
            <a:spLocks noChangeArrowheads="1"/>
          </p:cNvSpPr>
          <p:nvPr/>
        </p:nvSpPr>
        <p:spPr bwMode="auto">
          <a:xfrm>
            <a:off x="8416925" y="6259513"/>
            <a:ext cx="22225" cy="39687"/>
          </a:xfrm>
          <a:prstGeom prst="rect">
            <a:avLst/>
          </a:prstGeom>
          <a:blipFill dpi="0" rotWithShape="1">
            <a:blip r:embed="rId4" cstate="print"/>
            <a:srcRect/>
            <a:stretch>
              <a:fillRect/>
            </a:stretch>
          </a:blipFill>
          <a:ln>
            <a:noFill/>
          </a:ln>
          <a:extLst/>
        </p:spPr>
        <p:txBody>
          <a:bodyPr lIns="0" tIns="0" rIns="0" bIns="0"/>
          <a:lstStyle>
            <a:lvl1pPr>
              <a:defRPr sz="2800">
                <a:solidFill>
                  <a:schemeClr val="tx1"/>
                </a:solidFill>
                <a:latin typeface="Arial" panose="020B0604020202020204" pitchFamily="34" charset="0"/>
              </a:defRPr>
            </a:lvl1pPr>
            <a:lvl2pPr marL="742950" indent="-287338">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30188">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ru-RU" altLang="ru-RU" sz="1266">
              <a:latin typeface="Calibri" panose="020F0502020204030204" pitchFamily="34" charset="0"/>
              <a:ea typeface="+mn-ea"/>
            </a:endParaRPr>
          </a:p>
        </p:txBody>
      </p:sp>
      <p:sp>
        <p:nvSpPr>
          <p:cNvPr id="8" name="bk object 22">
            <a:extLst>
              <a:ext uri="{FF2B5EF4-FFF2-40B4-BE49-F238E27FC236}"/>
            </a:extLst>
          </p:cNvPr>
          <p:cNvSpPr>
            <a:spLocks noChangeArrowheads="1"/>
          </p:cNvSpPr>
          <p:nvPr/>
        </p:nvSpPr>
        <p:spPr bwMode="auto">
          <a:xfrm>
            <a:off x="8421688" y="6259513"/>
            <a:ext cx="14287" cy="28575"/>
          </a:xfrm>
          <a:prstGeom prst="rect">
            <a:avLst/>
          </a:prstGeom>
          <a:blipFill dpi="0" rotWithShape="1">
            <a:blip r:embed="rId5" cstate="print"/>
            <a:srcRect/>
            <a:stretch>
              <a:fillRect/>
            </a:stretch>
          </a:blipFill>
          <a:ln>
            <a:noFill/>
          </a:ln>
          <a:extLst/>
        </p:spPr>
        <p:txBody>
          <a:bodyPr lIns="0" tIns="0" rIns="0" bIns="0"/>
          <a:lstStyle>
            <a:lvl1pPr>
              <a:defRPr sz="2800">
                <a:solidFill>
                  <a:schemeClr val="tx1"/>
                </a:solidFill>
                <a:latin typeface="Arial" panose="020B0604020202020204" pitchFamily="34" charset="0"/>
              </a:defRPr>
            </a:lvl1pPr>
            <a:lvl2pPr marL="742950" indent="-287338">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30188">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ru-RU" altLang="ru-RU" sz="1266">
              <a:latin typeface="Calibri" panose="020F0502020204030204" pitchFamily="34" charset="0"/>
              <a:ea typeface="+mn-ea"/>
            </a:endParaRPr>
          </a:p>
        </p:txBody>
      </p:sp>
      <p:sp>
        <p:nvSpPr>
          <p:cNvPr id="9" name="bk object 23">
            <a:extLst>
              <a:ext uri="{FF2B5EF4-FFF2-40B4-BE49-F238E27FC236}"/>
            </a:extLst>
          </p:cNvPr>
          <p:cNvSpPr>
            <a:spLocks noChangeArrowheads="1"/>
          </p:cNvSpPr>
          <p:nvPr/>
        </p:nvSpPr>
        <p:spPr bwMode="auto">
          <a:xfrm>
            <a:off x="8378825" y="6235700"/>
            <a:ext cx="60325" cy="30163"/>
          </a:xfrm>
          <a:prstGeom prst="rect">
            <a:avLst/>
          </a:prstGeom>
          <a:blipFill dpi="0" rotWithShape="1">
            <a:blip r:embed="rId6" cstate="print"/>
            <a:srcRect/>
            <a:stretch>
              <a:fillRect/>
            </a:stretch>
          </a:blipFill>
          <a:ln>
            <a:noFill/>
          </a:ln>
          <a:extLst/>
        </p:spPr>
        <p:txBody>
          <a:bodyPr lIns="0" tIns="0" rIns="0" bIns="0"/>
          <a:lstStyle>
            <a:lvl1pPr>
              <a:defRPr sz="2800">
                <a:solidFill>
                  <a:schemeClr val="tx1"/>
                </a:solidFill>
                <a:latin typeface="Arial" panose="020B0604020202020204" pitchFamily="34" charset="0"/>
              </a:defRPr>
            </a:lvl1pPr>
            <a:lvl2pPr marL="742950" indent="-287338">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30188">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ru-RU" altLang="ru-RU" sz="1266">
              <a:latin typeface="Calibri" panose="020F0502020204030204" pitchFamily="34" charset="0"/>
              <a:ea typeface="+mn-ea"/>
            </a:endParaRPr>
          </a:p>
        </p:txBody>
      </p:sp>
      <p:sp>
        <p:nvSpPr>
          <p:cNvPr id="10" name="bk object 24">
            <a:extLst>
              <a:ext uri="{FF2B5EF4-FFF2-40B4-BE49-F238E27FC236}"/>
            </a:extLst>
          </p:cNvPr>
          <p:cNvSpPr>
            <a:spLocks noChangeArrowheads="1"/>
          </p:cNvSpPr>
          <p:nvPr/>
        </p:nvSpPr>
        <p:spPr bwMode="auto">
          <a:xfrm>
            <a:off x="8372475" y="6161088"/>
            <a:ext cx="46038" cy="22225"/>
          </a:xfrm>
          <a:prstGeom prst="rect">
            <a:avLst/>
          </a:prstGeom>
          <a:blipFill dpi="0" rotWithShape="1">
            <a:blip r:embed="rId7" cstate="print"/>
            <a:srcRect/>
            <a:stretch>
              <a:fillRect/>
            </a:stretch>
          </a:blipFill>
          <a:ln>
            <a:noFill/>
          </a:ln>
          <a:extLst/>
        </p:spPr>
        <p:txBody>
          <a:bodyPr lIns="0" tIns="0" rIns="0" bIns="0"/>
          <a:lstStyle>
            <a:lvl1pPr>
              <a:defRPr sz="2800">
                <a:solidFill>
                  <a:schemeClr val="tx1"/>
                </a:solidFill>
                <a:latin typeface="Arial" panose="020B0604020202020204" pitchFamily="34" charset="0"/>
              </a:defRPr>
            </a:lvl1pPr>
            <a:lvl2pPr marL="742950" indent="-287338">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30188">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ru-RU" altLang="ru-RU" sz="1266">
              <a:latin typeface="Calibri" panose="020F0502020204030204" pitchFamily="34" charset="0"/>
              <a:ea typeface="+mn-ea"/>
            </a:endParaRPr>
          </a:p>
        </p:txBody>
      </p:sp>
      <p:sp>
        <p:nvSpPr>
          <p:cNvPr id="11" name="bk object 25">
            <a:extLst>
              <a:ext uri="{FF2B5EF4-FFF2-40B4-BE49-F238E27FC236}"/>
            </a:extLst>
          </p:cNvPr>
          <p:cNvSpPr>
            <a:spLocks noChangeArrowheads="1"/>
          </p:cNvSpPr>
          <p:nvPr/>
        </p:nvSpPr>
        <p:spPr bwMode="auto">
          <a:xfrm>
            <a:off x="8377238" y="6227763"/>
            <a:ext cx="219075" cy="26987"/>
          </a:xfrm>
          <a:prstGeom prst="rect">
            <a:avLst/>
          </a:prstGeom>
          <a:blipFill dpi="0" rotWithShape="1">
            <a:blip r:embed="rId8" cstate="print"/>
            <a:srcRect/>
            <a:stretch>
              <a:fillRect/>
            </a:stretch>
          </a:blipFill>
          <a:ln>
            <a:noFill/>
          </a:ln>
          <a:extLst/>
        </p:spPr>
        <p:txBody>
          <a:bodyPr lIns="0" tIns="0" rIns="0" bIns="0"/>
          <a:lstStyle>
            <a:lvl1pPr>
              <a:defRPr sz="2800">
                <a:solidFill>
                  <a:schemeClr val="tx1"/>
                </a:solidFill>
                <a:latin typeface="Arial" panose="020B0604020202020204" pitchFamily="34" charset="0"/>
              </a:defRPr>
            </a:lvl1pPr>
            <a:lvl2pPr marL="742950" indent="-287338">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30188">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ru-RU" altLang="ru-RU" sz="1266">
              <a:latin typeface="Calibri" panose="020F0502020204030204" pitchFamily="34" charset="0"/>
              <a:ea typeface="+mn-ea"/>
            </a:endParaRPr>
          </a:p>
        </p:txBody>
      </p:sp>
      <p:sp>
        <p:nvSpPr>
          <p:cNvPr id="12" name="bk object 26">
            <a:extLst>
              <a:ext uri="{FF2B5EF4-FFF2-40B4-BE49-F238E27FC236}"/>
            </a:extLst>
          </p:cNvPr>
          <p:cNvSpPr>
            <a:spLocks noChangeArrowheads="1"/>
          </p:cNvSpPr>
          <p:nvPr/>
        </p:nvSpPr>
        <p:spPr bwMode="auto">
          <a:xfrm>
            <a:off x="8372475" y="6169025"/>
            <a:ext cx="114300" cy="74613"/>
          </a:xfrm>
          <a:prstGeom prst="rect">
            <a:avLst/>
          </a:prstGeom>
          <a:blipFill dpi="0" rotWithShape="1">
            <a:blip r:embed="rId9" cstate="print"/>
            <a:srcRect/>
            <a:stretch>
              <a:fillRect/>
            </a:stretch>
          </a:blipFill>
          <a:ln>
            <a:noFill/>
          </a:ln>
          <a:extLst/>
        </p:spPr>
        <p:txBody>
          <a:bodyPr lIns="0" tIns="0" rIns="0" bIns="0"/>
          <a:lstStyle>
            <a:lvl1pPr>
              <a:defRPr sz="2800">
                <a:solidFill>
                  <a:schemeClr val="tx1"/>
                </a:solidFill>
                <a:latin typeface="Arial" panose="020B0604020202020204" pitchFamily="34" charset="0"/>
              </a:defRPr>
            </a:lvl1pPr>
            <a:lvl2pPr marL="742950" indent="-287338">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30188">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ru-RU" altLang="ru-RU" sz="1266">
              <a:latin typeface="Calibri" panose="020F0502020204030204" pitchFamily="34" charset="0"/>
              <a:ea typeface="+mn-ea"/>
            </a:endParaRPr>
          </a:p>
        </p:txBody>
      </p:sp>
      <p:sp>
        <p:nvSpPr>
          <p:cNvPr id="13" name="bk object 27">
            <a:extLst>
              <a:ext uri="{FF2B5EF4-FFF2-40B4-BE49-F238E27FC236}"/>
            </a:extLst>
          </p:cNvPr>
          <p:cNvSpPr>
            <a:spLocks noChangeArrowheads="1"/>
          </p:cNvSpPr>
          <p:nvPr/>
        </p:nvSpPr>
        <p:spPr bwMode="auto">
          <a:xfrm>
            <a:off x="8512175" y="6227763"/>
            <a:ext cx="84138" cy="7937"/>
          </a:xfrm>
          <a:prstGeom prst="rect">
            <a:avLst/>
          </a:prstGeom>
          <a:blipFill dpi="0" rotWithShape="1">
            <a:blip r:embed="rId10"/>
            <a:srcRect/>
            <a:stretch>
              <a:fillRect/>
            </a:stretch>
          </a:blipFill>
          <a:ln>
            <a:noFill/>
          </a:ln>
          <a:extLst/>
        </p:spPr>
        <p:txBody>
          <a:bodyPr lIns="0" tIns="0" rIns="0" bIns="0"/>
          <a:lstStyle>
            <a:lvl1pPr>
              <a:defRPr sz="2800">
                <a:solidFill>
                  <a:schemeClr val="tx1"/>
                </a:solidFill>
                <a:latin typeface="Arial" panose="020B0604020202020204" pitchFamily="34" charset="0"/>
              </a:defRPr>
            </a:lvl1pPr>
            <a:lvl2pPr marL="742950" indent="-287338">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30188">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ru-RU" altLang="ru-RU" sz="1266">
              <a:latin typeface="Calibri" panose="020F0502020204030204" pitchFamily="34" charset="0"/>
              <a:ea typeface="+mn-ea"/>
            </a:endParaRPr>
          </a:p>
        </p:txBody>
      </p:sp>
      <p:sp>
        <p:nvSpPr>
          <p:cNvPr id="14" name="bk object 28">
            <a:extLst>
              <a:ext uri="{FF2B5EF4-FFF2-40B4-BE49-F238E27FC236}"/>
            </a:extLst>
          </p:cNvPr>
          <p:cNvSpPr>
            <a:spLocks noChangeArrowheads="1"/>
          </p:cNvSpPr>
          <p:nvPr/>
        </p:nvSpPr>
        <p:spPr bwMode="auto">
          <a:xfrm>
            <a:off x="8424863" y="6205538"/>
            <a:ext cx="174625" cy="25400"/>
          </a:xfrm>
          <a:prstGeom prst="rect">
            <a:avLst/>
          </a:prstGeom>
          <a:blipFill dpi="0" rotWithShape="1">
            <a:blip r:embed="rId11" cstate="print"/>
            <a:srcRect/>
            <a:stretch>
              <a:fillRect/>
            </a:stretch>
          </a:blipFill>
          <a:ln>
            <a:noFill/>
          </a:ln>
          <a:extLst/>
        </p:spPr>
        <p:txBody>
          <a:bodyPr lIns="0" tIns="0" rIns="0" bIns="0"/>
          <a:lstStyle>
            <a:lvl1pPr>
              <a:defRPr sz="2800">
                <a:solidFill>
                  <a:schemeClr val="tx1"/>
                </a:solidFill>
                <a:latin typeface="Arial" panose="020B0604020202020204" pitchFamily="34" charset="0"/>
              </a:defRPr>
            </a:lvl1pPr>
            <a:lvl2pPr marL="742950" indent="-287338">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30188">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ru-RU" altLang="ru-RU" sz="1266">
              <a:latin typeface="Calibri" panose="020F0502020204030204" pitchFamily="34" charset="0"/>
              <a:ea typeface="+mn-ea"/>
            </a:endParaRPr>
          </a:p>
        </p:txBody>
      </p:sp>
      <p:sp>
        <p:nvSpPr>
          <p:cNvPr id="15" name="bk object 29">
            <a:extLst>
              <a:ext uri="{FF2B5EF4-FFF2-40B4-BE49-F238E27FC236}"/>
            </a:extLst>
          </p:cNvPr>
          <p:cNvSpPr>
            <a:spLocks noChangeArrowheads="1"/>
          </p:cNvSpPr>
          <p:nvPr/>
        </p:nvSpPr>
        <p:spPr bwMode="auto">
          <a:xfrm>
            <a:off x="8994775" y="6045200"/>
            <a:ext cx="25400" cy="38100"/>
          </a:xfrm>
          <a:prstGeom prst="rect">
            <a:avLst/>
          </a:prstGeom>
          <a:blipFill dpi="0" rotWithShape="1">
            <a:blip r:embed="rId12" cstate="print"/>
            <a:srcRect/>
            <a:stretch>
              <a:fillRect/>
            </a:stretch>
          </a:blipFill>
          <a:ln>
            <a:noFill/>
          </a:ln>
          <a:extLst/>
        </p:spPr>
        <p:txBody>
          <a:bodyPr lIns="0" tIns="0" rIns="0" bIns="0"/>
          <a:lstStyle>
            <a:lvl1pPr>
              <a:defRPr sz="2800">
                <a:solidFill>
                  <a:schemeClr val="tx1"/>
                </a:solidFill>
                <a:latin typeface="Arial" panose="020B0604020202020204" pitchFamily="34" charset="0"/>
              </a:defRPr>
            </a:lvl1pPr>
            <a:lvl2pPr marL="742950" indent="-287338">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30188">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ru-RU" altLang="ru-RU" sz="1266">
              <a:latin typeface="Calibri" panose="020F0502020204030204" pitchFamily="34" charset="0"/>
              <a:ea typeface="+mn-ea"/>
            </a:endParaRPr>
          </a:p>
        </p:txBody>
      </p:sp>
      <p:sp>
        <p:nvSpPr>
          <p:cNvPr id="16" name="bk object 30">
            <a:extLst>
              <a:ext uri="{FF2B5EF4-FFF2-40B4-BE49-F238E27FC236}"/>
            </a:extLst>
          </p:cNvPr>
          <p:cNvSpPr>
            <a:spLocks noChangeArrowheads="1"/>
          </p:cNvSpPr>
          <p:nvPr/>
        </p:nvSpPr>
        <p:spPr bwMode="auto">
          <a:xfrm>
            <a:off x="8997950" y="6054725"/>
            <a:ext cx="17463" cy="28575"/>
          </a:xfrm>
          <a:prstGeom prst="rect">
            <a:avLst/>
          </a:prstGeom>
          <a:blipFill dpi="0" rotWithShape="1">
            <a:blip r:embed="rId13" cstate="print"/>
            <a:srcRect/>
            <a:stretch>
              <a:fillRect/>
            </a:stretch>
          </a:blipFill>
          <a:ln>
            <a:noFill/>
          </a:ln>
          <a:extLst/>
        </p:spPr>
        <p:txBody>
          <a:bodyPr lIns="0" tIns="0" rIns="0" bIns="0"/>
          <a:lstStyle>
            <a:lvl1pPr>
              <a:defRPr sz="2800">
                <a:solidFill>
                  <a:schemeClr val="tx1"/>
                </a:solidFill>
                <a:latin typeface="Arial" panose="020B0604020202020204" pitchFamily="34" charset="0"/>
              </a:defRPr>
            </a:lvl1pPr>
            <a:lvl2pPr marL="742950" indent="-287338">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30188">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ru-RU" altLang="ru-RU" sz="1266">
              <a:latin typeface="Calibri" panose="020F0502020204030204" pitchFamily="34" charset="0"/>
              <a:ea typeface="+mn-ea"/>
            </a:endParaRPr>
          </a:p>
        </p:txBody>
      </p:sp>
      <p:sp>
        <p:nvSpPr>
          <p:cNvPr id="17" name="bk object 31">
            <a:extLst>
              <a:ext uri="{FF2B5EF4-FFF2-40B4-BE49-F238E27FC236}"/>
            </a:extLst>
          </p:cNvPr>
          <p:cNvSpPr>
            <a:spLocks noChangeArrowheads="1"/>
          </p:cNvSpPr>
          <p:nvPr/>
        </p:nvSpPr>
        <p:spPr bwMode="auto">
          <a:xfrm>
            <a:off x="8991600" y="6073775"/>
            <a:ext cx="61913" cy="31750"/>
          </a:xfrm>
          <a:prstGeom prst="rect">
            <a:avLst/>
          </a:prstGeom>
          <a:blipFill dpi="0" rotWithShape="1">
            <a:blip r:embed="rId14" cstate="print"/>
            <a:srcRect/>
            <a:stretch>
              <a:fillRect/>
            </a:stretch>
          </a:blipFill>
          <a:ln>
            <a:noFill/>
          </a:ln>
          <a:extLst/>
        </p:spPr>
        <p:txBody>
          <a:bodyPr lIns="0" tIns="0" rIns="0" bIns="0"/>
          <a:lstStyle>
            <a:lvl1pPr>
              <a:defRPr sz="2800">
                <a:solidFill>
                  <a:schemeClr val="tx1"/>
                </a:solidFill>
                <a:latin typeface="Arial" panose="020B0604020202020204" pitchFamily="34" charset="0"/>
              </a:defRPr>
            </a:lvl1pPr>
            <a:lvl2pPr marL="742950" indent="-287338">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30188">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ru-RU" altLang="ru-RU" sz="1266">
              <a:latin typeface="Calibri" panose="020F0502020204030204" pitchFamily="34" charset="0"/>
              <a:ea typeface="+mn-ea"/>
            </a:endParaRPr>
          </a:p>
        </p:txBody>
      </p:sp>
      <p:sp>
        <p:nvSpPr>
          <p:cNvPr id="18" name="bk object 32">
            <a:extLst>
              <a:ext uri="{FF2B5EF4-FFF2-40B4-BE49-F238E27FC236}"/>
            </a:extLst>
          </p:cNvPr>
          <p:cNvSpPr>
            <a:spLocks noChangeArrowheads="1"/>
          </p:cNvSpPr>
          <p:nvPr/>
        </p:nvSpPr>
        <p:spPr bwMode="auto">
          <a:xfrm>
            <a:off x="8994775" y="6167438"/>
            <a:ext cx="52388" cy="15875"/>
          </a:xfrm>
          <a:prstGeom prst="rect">
            <a:avLst/>
          </a:prstGeom>
          <a:blipFill dpi="0" rotWithShape="1">
            <a:blip r:embed="rId15" cstate="print"/>
            <a:srcRect/>
            <a:stretch>
              <a:fillRect/>
            </a:stretch>
          </a:blipFill>
          <a:ln>
            <a:noFill/>
          </a:ln>
          <a:extLst/>
        </p:spPr>
        <p:txBody>
          <a:bodyPr lIns="0" tIns="0" rIns="0" bIns="0"/>
          <a:lstStyle>
            <a:lvl1pPr>
              <a:defRPr sz="2800">
                <a:solidFill>
                  <a:schemeClr val="tx1"/>
                </a:solidFill>
                <a:latin typeface="Arial" panose="020B0604020202020204" pitchFamily="34" charset="0"/>
              </a:defRPr>
            </a:lvl1pPr>
            <a:lvl2pPr marL="742950" indent="-287338">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30188">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ru-RU" altLang="ru-RU" sz="1266">
              <a:latin typeface="Calibri" panose="020F0502020204030204" pitchFamily="34" charset="0"/>
              <a:ea typeface="+mn-ea"/>
            </a:endParaRPr>
          </a:p>
        </p:txBody>
      </p:sp>
      <p:sp>
        <p:nvSpPr>
          <p:cNvPr id="19" name="bk object 33">
            <a:extLst>
              <a:ext uri="{FF2B5EF4-FFF2-40B4-BE49-F238E27FC236}"/>
            </a:extLst>
          </p:cNvPr>
          <p:cNvSpPr>
            <a:spLocks noChangeArrowheads="1"/>
          </p:cNvSpPr>
          <p:nvPr/>
        </p:nvSpPr>
        <p:spPr bwMode="auto">
          <a:xfrm>
            <a:off x="8909050" y="6086475"/>
            <a:ext cx="144463" cy="28575"/>
          </a:xfrm>
          <a:prstGeom prst="rect">
            <a:avLst/>
          </a:prstGeom>
          <a:blipFill dpi="0" rotWithShape="1">
            <a:blip r:embed="rId16" cstate="print"/>
            <a:srcRect/>
            <a:stretch>
              <a:fillRect/>
            </a:stretch>
          </a:blipFill>
          <a:ln>
            <a:noFill/>
          </a:ln>
          <a:extLst/>
        </p:spPr>
        <p:txBody>
          <a:bodyPr lIns="0" tIns="0" rIns="0" bIns="0"/>
          <a:lstStyle>
            <a:lvl1pPr>
              <a:defRPr sz="2800">
                <a:solidFill>
                  <a:schemeClr val="tx1"/>
                </a:solidFill>
                <a:latin typeface="Arial" panose="020B0604020202020204" pitchFamily="34" charset="0"/>
              </a:defRPr>
            </a:lvl1pPr>
            <a:lvl2pPr marL="742950" indent="-287338">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30188">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ru-RU" altLang="ru-RU" sz="1266">
              <a:latin typeface="Calibri" panose="020F0502020204030204" pitchFamily="34" charset="0"/>
              <a:ea typeface="+mn-ea"/>
            </a:endParaRPr>
          </a:p>
        </p:txBody>
      </p:sp>
      <p:sp>
        <p:nvSpPr>
          <p:cNvPr id="20" name="bk object 34"/>
          <p:cNvSpPr>
            <a:spLocks/>
          </p:cNvSpPr>
          <p:nvPr/>
        </p:nvSpPr>
        <p:spPr bwMode="auto">
          <a:xfrm>
            <a:off x="8416925" y="6135688"/>
            <a:ext cx="0" cy="6350"/>
          </a:xfrm>
          <a:custGeom>
            <a:avLst/>
            <a:gdLst>
              <a:gd name="T0" fmla="*/ 0 w 634"/>
              <a:gd name="T1" fmla="*/ 161 h 8254"/>
              <a:gd name="T2" fmla="*/ 0 w 634"/>
              <a:gd name="T3" fmla="*/ 161 h 8254"/>
              <a:gd name="T4" fmla="*/ 0 60000 65536"/>
              <a:gd name="T5" fmla="*/ 0 60000 65536"/>
            </a:gdLst>
            <a:ahLst/>
            <a:cxnLst>
              <a:cxn ang="T4">
                <a:pos x="T0" y="T1"/>
              </a:cxn>
              <a:cxn ang="T5">
                <a:pos x="T2" y="T3"/>
              </a:cxn>
            </a:cxnLst>
            <a:rect l="0" t="0" r="r" b="b"/>
            <a:pathLst>
              <a:path w="634" h="8254">
                <a:moveTo>
                  <a:pt x="0" y="4095"/>
                </a:moveTo>
                <a:lnTo>
                  <a:pt x="189" y="4095"/>
                </a:lnTo>
              </a:path>
            </a:pathLst>
          </a:custGeom>
          <a:noFill/>
          <a:ln w="9461">
            <a:solidFill>
              <a:srgbClr val="4CBDCD"/>
            </a:solidFill>
            <a:round/>
            <a:headEnd/>
            <a:tailEnd/>
          </a:ln>
        </p:spPr>
        <p:txBody>
          <a:bodyPr lIns="0" tIns="0" rIns="0" bIns="0"/>
          <a:lstStyle/>
          <a:p>
            <a:pPr>
              <a:defRPr/>
            </a:pPr>
            <a:endParaRPr lang="ru-RU"/>
          </a:p>
        </p:txBody>
      </p:sp>
      <p:sp>
        <p:nvSpPr>
          <p:cNvPr id="21" name="bk object 35">
            <a:extLst>
              <a:ext uri="{FF2B5EF4-FFF2-40B4-BE49-F238E27FC236}"/>
            </a:extLst>
          </p:cNvPr>
          <p:cNvSpPr>
            <a:spLocks noChangeArrowheads="1"/>
          </p:cNvSpPr>
          <p:nvPr/>
        </p:nvSpPr>
        <p:spPr bwMode="auto">
          <a:xfrm>
            <a:off x="8902700" y="6100763"/>
            <a:ext cx="95250" cy="44450"/>
          </a:xfrm>
          <a:prstGeom prst="rect">
            <a:avLst/>
          </a:prstGeom>
          <a:blipFill dpi="0" rotWithShape="1">
            <a:blip r:embed="rId17" cstate="print"/>
            <a:srcRect/>
            <a:stretch>
              <a:fillRect/>
            </a:stretch>
          </a:blipFill>
          <a:ln>
            <a:noFill/>
          </a:ln>
          <a:extLst/>
        </p:spPr>
        <p:txBody>
          <a:bodyPr lIns="0" tIns="0" rIns="0" bIns="0"/>
          <a:lstStyle>
            <a:lvl1pPr>
              <a:defRPr sz="2800">
                <a:solidFill>
                  <a:schemeClr val="tx1"/>
                </a:solidFill>
                <a:latin typeface="Arial" panose="020B0604020202020204" pitchFamily="34" charset="0"/>
              </a:defRPr>
            </a:lvl1pPr>
            <a:lvl2pPr marL="742950" indent="-287338">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30188">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ru-RU" altLang="ru-RU" sz="1266">
              <a:latin typeface="Calibri" panose="020F0502020204030204" pitchFamily="34" charset="0"/>
              <a:ea typeface="+mn-ea"/>
            </a:endParaRPr>
          </a:p>
        </p:txBody>
      </p:sp>
      <p:sp>
        <p:nvSpPr>
          <p:cNvPr id="22" name="bk object 36">
            <a:extLst>
              <a:ext uri="{FF2B5EF4-FFF2-40B4-BE49-F238E27FC236}"/>
            </a:extLst>
          </p:cNvPr>
          <p:cNvSpPr>
            <a:spLocks noChangeArrowheads="1"/>
          </p:cNvSpPr>
          <p:nvPr/>
        </p:nvSpPr>
        <p:spPr bwMode="auto">
          <a:xfrm>
            <a:off x="8909050" y="6096000"/>
            <a:ext cx="142875" cy="79375"/>
          </a:xfrm>
          <a:prstGeom prst="rect">
            <a:avLst/>
          </a:prstGeom>
          <a:blipFill dpi="0" rotWithShape="1">
            <a:blip r:embed="rId18" cstate="print"/>
            <a:srcRect/>
            <a:stretch>
              <a:fillRect/>
            </a:stretch>
          </a:blipFill>
          <a:ln>
            <a:noFill/>
          </a:ln>
          <a:extLst/>
        </p:spPr>
        <p:txBody>
          <a:bodyPr lIns="0" tIns="0" rIns="0" bIns="0"/>
          <a:lstStyle>
            <a:lvl1pPr>
              <a:defRPr sz="2800">
                <a:solidFill>
                  <a:schemeClr val="tx1"/>
                </a:solidFill>
                <a:latin typeface="Arial" panose="020B0604020202020204" pitchFamily="34" charset="0"/>
              </a:defRPr>
            </a:lvl1pPr>
            <a:lvl2pPr marL="742950" indent="-287338">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30188">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ru-RU" altLang="ru-RU" sz="1266">
              <a:latin typeface="Calibri" panose="020F0502020204030204" pitchFamily="34" charset="0"/>
              <a:ea typeface="+mn-ea"/>
            </a:endParaRPr>
          </a:p>
        </p:txBody>
      </p:sp>
      <p:sp>
        <p:nvSpPr>
          <p:cNvPr id="23" name="bk object 37">
            <a:extLst>
              <a:ext uri="{FF2B5EF4-FFF2-40B4-BE49-F238E27FC236}"/>
            </a:extLst>
          </p:cNvPr>
          <p:cNvSpPr>
            <a:spLocks noChangeArrowheads="1"/>
          </p:cNvSpPr>
          <p:nvPr/>
        </p:nvSpPr>
        <p:spPr bwMode="auto">
          <a:xfrm>
            <a:off x="8431213" y="5745163"/>
            <a:ext cx="552450" cy="554037"/>
          </a:xfrm>
          <a:prstGeom prst="rect">
            <a:avLst/>
          </a:prstGeom>
          <a:blipFill dpi="0" rotWithShape="1">
            <a:blip r:embed="rId19" cstate="print"/>
            <a:srcRect/>
            <a:stretch>
              <a:fillRect/>
            </a:stretch>
          </a:blipFill>
          <a:ln>
            <a:noFill/>
          </a:ln>
          <a:extLst/>
        </p:spPr>
        <p:txBody>
          <a:bodyPr lIns="0" tIns="0" rIns="0" bIns="0"/>
          <a:lstStyle>
            <a:lvl1pPr>
              <a:defRPr sz="2800">
                <a:solidFill>
                  <a:schemeClr val="tx1"/>
                </a:solidFill>
                <a:latin typeface="Arial" panose="020B0604020202020204" pitchFamily="34" charset="0"/>
              </a:defRPr>
            </a:lvl1pPr>
            <a:lvl2pPr marL="742950" indent="-287338">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30188">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ru-RU" altLang="ru-RU" sz="1266">
              <a:latin typeface="Calibri" panose="020F0502020204030204" pitchFamily="34" charset="0"/>
              <a:ea typeface="+mn-ea"/>
            </a:endParaRPr>
          </a:p>
        </p:txBody>
      </p:sp>
      <p:sp>
        <p:nvSpPr>
          <p:cNvPr id="24" name="bk object 38">
            <a:extLst>
              <a:ext uri="{FF2B5EF4-FFF2-40B4-BE49-F238E27FC236}"/>
            </a:extLst>
          </p:cNvPr>
          <p:cNvSpPr>
            <a:spLocks noChangeArrowheads="1"/>
          </p:cNvSpPr>
          <p:nvPr/>
        </p:nvSpPr>
        <p:spPr bwMode="auto">
          <a:xfrm>
            <a:off x="8429625" y="5745163"/>
            <a:ext cx="558800" cy="558800"/>
          </a:xfrm>
          <a:prstGeom prst="rect">
            <a:avLst/>
          </a:prstGeom>
          <a:blipFill dpi="0" rotWithShape="1">
            <a:blip r:embed="rId20" cstate="print"/>
            <a:srcRect/>
            <a:stretch>
              <a:fillRect/>
            </a:stretch>
          </a:blipFill>
          <a:ln>
            <a:noFill/>
          </a:ln>
          <a:extLst/>
        </p:spPr>
        <p:txBody>
          <a:bodyPr lIns="0" tIns="0" rIns="0" bIns="0"/>
          <a:lstStyle>
            <a:lvl1pPr>
              <a:defRPr sz="2800">
                <a:solidFill>
                  <a:schemeClr val="tx1"/>
                </a:solidFill>
                <a:latin typeface="Arial" panose="020B0604020202020204" pitchFamily="34" charset="0"/>
              </a:defRPr>
            </a:lvl1pPr>
            <a:lvl2pPr marL="742950" indent="-287338">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30188">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ru-RU" altLang="ru-RU" sz="1266">
              <a:latin typeface="Calibri" panose="020F0502020204030204" pitchFamily="34" charset="0"/>
              <a:ea typeface="+mn-ea"/>
            </a:endParaRPr>
          </a:p>
        </p:txBody>
      </p:sp>
      <p:sp>
        <p:nvSpPr>
          <p:cNvPr id="25" name="bk object 39">
            <a:extLst>
              <a:ext uri="{FF2B5EF4-FFF2-40B4-BE49-F238E27FC236}"/>
            </a:extLst>
          </p:cNvPr>
          <p:cNvSpPr>
            <a:spLocks noChangeArrowheads="1"/>
          </p:cNvSpPr>
          <p:nvPr/>
        </p:nvSpPr>
        <p:spPr bwMode="auto">
          <a:xfrm>
            <a:off x="8529638" y="5849938"/>
            <a:ext cx="357187" cy="355600"/>
          </a:xfrm>
          <a:prstGeom prst="rect">
            <a:avLst/>
          </a:prstGeom>
          <a:blipFill dpi="0" rotWithShape="1">
            <a:blip r:embed="rId21" cstate="print"/>
            <a:srcRect/>
            <a:stretch>
              <a:fillRect/>
            </a:stretch>
          </a:blipFill>
          <a:ln>
            <a:noFill/>
          </a:ln>
          <a:extLst/>
        </p:spPr>
        <p:txBody>
          <a:bodyPr lIns="0" tIns="0" rIns="0" bIns="0"/>
          <a:lstStyle>
            <a:lvl1pPr>
              <a:defRPr sz="2800">
                <a:solidFill>
                  <a:schemeClr val="tx1"/>
                </a:solidFill>
                <a:latin typeface="Arial" panose="020B0604020202020204" pitchFamily="34" charset="0"/>
              </a:defRPr>
            </a:lvl1pPr>
            <a:lvl2pPr marL="742950" indent="-287338">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30188">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ru-RU" altLang="ru-RU" sz="1266">
              <a:latin typeface="Calibri" panose="020F0502020204030204" pitchFamily="34" charset="0"/>
              <a:ea typeface="+mn-ea"/>
            </a:endParaRPr>
          </a:p>
        </p:txBody>
      </p:sp>
      <p:sp>
        <p:nvSpPr>
          <p:cNvPr id="26" name="bk object 40">
            <a:extLst>
              <a:ext uri="{FF2B5EF4-FFF2-40B4-BE49-F238E27FC236}"/>
            </a:extLst>
          </p:cNvPr>
          <p:cNvSpPr>
            <a:spLocks noChangeArrowheads="1"/>
          </p:cNvSpPr>
          <p:nvPr/>
        </p:nvSpPr>
        <p:spPr bwMode="auto">
          <a:xfrm>
            <a:off x="8524875" y="5842000"/>
            <a:ext cx="373063" cy="371475"/>
          </a:xfrm>
          <a:prstGeom prst="rect">
            <a:avLst/>
          </a:prstGeom>
          <a:blipFill dpi="0" rotWithShape="1">
            <a:blip r:embed="rId22" cstate="print"/>
            <a:srcRect/>
            <a:stretch>
              <a:fillRect/>
            </a:stretch>
          </a:blipFill>
          <a:ln>
            <a:noFill/>
          </a:ln>
          <a:extLst/>
        </p:spPr>
        <p:txBody>
          <a:bodyPr lIns="0" tIns="0" rIns="0" bIns="0"/>
          <a:lstStyle>
            <a:lvl1pPr>
              <a:defRPr sz="2800">
                <a:solidFill>
                  <a:schemeClr val="tx1"/>
                </a:solidFill>
                <a:latin typeface="Arial" panose="020B0604020202020204" pitchFamily="34" charset="0"/>
              </a:defRPr>
            </a:lvl1pPr>
            <a:lvl2pPr marL="742950" indent="-287338">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30188">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ru-RU" altLang="ru-RU" sz="1266">
              <a:latin typeface="Calibri" panose="020F0502020204030204" pitchFamily="34" charset="0"/>
              <a:ea typeface="+mn-ea"/>
            </a:endParaRPr>
          </a:p>
        </p:txBody>
      </p:sp>
      <p:sp>
        <p:nvSpPr>
          <p:cNvPr id="27" name="bk object 41">
            <a:extLst>
              <a:ext uri="{FF2B5EF4-FFF2-40B4-BE49-F238E27FC236}"/>
            </a:extLst>
          </p:cNvPr>
          <p:cNvSpPr>
            <a:spLocks noChangeArrowheads="1"/>
          </p:cNvSpPr>
          <p:nvPr/>
        </p:nvSpPr>
        <p:spPr bwMode="auto">
          <a:xfrm>
            <a:off x="8574088" y="5842000"/>
            <a:ext cx="285750" cy="206375"/>
          </a:xfrm>
          <a:prstGeom prst="rect">
            <a:avLst/>
          </a:prstGeom>
          <a:blipFill dpi="0" rotWithShape="1">
            <a:blip r:embed="rId23" cstate="print"/>
            <a:srcRect/>
            <a:stretch>
              <a:fillRect/>
            </a:stretch>
          </a:blipFill>
          <a:ln>
            <a:noFill/>
          </a:ln>
          <a:extLst/>
        </p:spPr>
        <p:txBody>
          <a:bodyPr lIns="0" tIns="0" rIns="0" bIns="0"/>
          <a:lstStyle>
            <a:lvl1pPr>
              <a:defRPr sz="2800">
                <a:solidFill>
                  <a:schemeClr val="tx1"/>
                </a:solidFill>
                <a:latin typeface="Arial" panose="020B0604020202020204" pitchFamily="34" charset="0"/>
              </a:defRPr>
            </a:lvl1pPr>
            <a:lvl2pPr marL="742950" indent="-287338">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30188">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ru-RU" altLang="ru-RU" sz="1266">
              <a:latin typeface="Calibri" panose="020F0502020204030204" pitchFamily="34" charset="0"/>
              <a:ea typeface="+mn-ea"/>
            </a:endParaRPr>
          </a:p>
        </p:txBody>
      </p:sp>
      <p:sp>
        <p:nvSpPr>
          <p:cNvPr id="28" name="bk object 42">
            <a:extLst>
              <a:ext uri="{FF2B5EF4-FFF2-40B4-BE49-F238E27FC236}"/>
            </a:extLst>
          </p:cNvPr>
          <p:cNvSpPr>
            <a:spLocks noChangeArrowheads="1"/>
          </p:cNvSpPr>
          <p:nvPr/>
        </p:nvSpPr>
        <p:spPr bwMode="auto">
          <a:xfrm>
            <a:off x="8524875" y="5843588"/>
            <a:ext cx="360363" cy="369887"/>
          </a:xfrm>
          <a:prstGeom prst="rect">
            <a:avLst/>
          </a:prstGeom>
          <a:blipFill dpi="0" rotWithShape="1">
            <a:blip r:embed="rId24" cstate="print"/>
            <a:srcRect/>
            <a:stretch>
              <a:fillRect/>
            </a:stretch>
          </a:blipFill>
          <a:ln>
            <a:noFill/>
          </a:ln>
          <a:extLst/>
        </p:spPr>
        <p:txBody>
          <a:bodyPr lIns="0" tIns="0" rIns="0" bIns="0"/>
          <a:lstStyle>
            <a:lvl1pPr>
              <a:defRPr sz="2800">
                <a:solidFill>
                  <a:schemeClr val="tx1"/>
                </a:solidFill>
                <a:latin typeface="Arial" panose="020B0604020202020204" pitchFamily="34" charset="0"/>
              </a:defRPr>
            </a:lvl1pPr>
            <a:lvl2pPr marL="742950" indent="-287338">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30188">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ru-RU" altLang="ru-RU" sz="1266">
              <a:latin typeface="Calibri" panose="020F0502020204030204" pitchFamily="34" charset="0"/>
              <a:ea typeface="+mn-ea"/>
            </a:endParaRPr>
          </a:p>
        </p:txBody>
      </p:sp>
      <p:sp>
        <p:nvSpPr>
          <p:cNvPr id="29" name="bk object 43">
            <a:extLst>
              <a:ext uri="{FF2B5EF4-FFF2-40B4-BE49-F238E27FC236}"/>
            </a:extLst>
          </p:cNvPr>
          <p:cNvSpPr>
            <a:spLocks noChangeArrowheads="1"/>
          </p:cNvSpPr>
          <p:nvPr/>
        </p:nvSpPr>
        <p:spPr bwMode="auto">
          <a:xfrm>
            <a:off x="8574088" y="5843588"/>
            <a:ext cx="252412" cy="201612"/>
          </a:xfrm>
          <a:prstGeom prst="rect">
            <a:avLst/>
          </a:prstGeom>
          <a:blipFill dpi="0" rotWithShape="1">
            <a:blip r:embed="rId25" cstate="print"/>
            <a:srcRect/>
            <a:stretch>
              <a:fillRect/>
            </a:stretch>
          </a:blipFill>
          <a:ln>
            <a:noFill/>
          </a:ln>
          <a:extLst/>
        </p:spPr>
        <p:txBody>
          <a:bodyPr lIns="0" tIns="0" rIns="0" bIns="0"/>
          <a:lstStyle>
            <a:lvl1pPr>
              <a:defRPr sz="2800">
                <a:solidFill>
                  <a:schemeClr val="tx1"/>
                </a:solidFill>
                <a:latin typeface="Arial" panose="020B0604020202020204" pitchFamily="34" charset="0"/>
              </a:defRPr>
            </a:lvl1pPr>
            <a:lvl2pPr marL="742950" indent="-287338">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30188">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ru-RU" altLang="ru-RU" sz="1266">
              <a:latin typeface="Calibri" panose="020F0502020204030204" pitchFamily="34" charset="0"/>
              <a:ea typeface="+mn-ea"/>
            </a:endParaRPr>
          </a:p>
        </p:txBody>
      </p:sp>
      <p:sp>
        <p:nvSpPr>
          <p:cNvPr id="30" name="bk object 44">
            <a:extLst>
              <a:ext uri="{FF2B5EF4-FFF2-40B4-BE49-F238E27FC236}"/>
            </a:extLst>
          </p:cNvPr>
          <p:cNvSpPr>
            <a:spLocks noChangeArrowheads="1"/>
          </p:cNvSpPr>
          <p:nvPr/>
        </p:nvSpPr>
        <p:spPr bwMode="auto">
          <a:xfrm>
            <a:off x="8524875" y="5842000"/>
            <a:ext cx="373063" cy="371475"/>
          </a:xfrm>
          <a:prstGeom prst="rect">
            <a:avLst/>
          </a:prstGeom>
          <a:blipFill dpi="0" rotWithShape="1">
            <a:blip r:embed="rId26" cstate="print"/>
            <a:srcRect/>
            <a:stretch>
              <a:fillRect/>
            </a:stretch>
          </a:blipFill>
          <a:ln>
            <a:noFill/>
          </a:ln>
          <a:extLst/>
        </p:spPr>
        <p:txBody>
          <a:bodyPr lIns="0" tIns="0" rIns="0" bIns="0"/>
          <a:lstStyle>
            <a:lvl1pPr>
              <a:defRPr sz="2800">
                <a:solidFill>
                  <a:schemeClr val="tx1"/>
                </a:solidFill>
                <a:latin typeface="Arial" panose="020B0604020202020204" pitchFamily="34" charset="0"/>
              </a:defRPr>
            </a:lvl1pPr>
            <a:lvl2pPr marL="742950" indent="-287338">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30188">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ru-RU" altLang="ru-RU" sz="1266">
              <a:latin typeface="Calibri" panose="020F0502020204030204" pitchFamily="34" charset="0"/>
              <a:ea typeface="+mn-ea"/>
            </a:endParaRPr>
          </a:p>
        </p:txBody>
      </p:sp>
      <p:sp>
        <p:nvSpPr>
          <p:cNvPr id="31" name="bk object 45">
            <a:extLst>
              <a:ext uri="{FF2B5EF4-FFF2-40B4-BE49-F238E27FC236}"/>
            </a:extLst>
          </p:cNvPr>
          <p:cNvSpPr>
            <a:spLocks noChangeArrowheads="1"/>
          </p:cNvSpPr>
          <p:nvPr/>
        </p:nvSpPr>
        <p:spPr bwMode="auto">
          <a:xfrm>
            <a:off x="8442325" y="5757863"/>
            <a:ext cx="531813" cy="531812"/>
          </a:xfrm>
          <a:prstGeom prst="rect">
            <a:avLst/>
          </a:prstGeom>
          <a:blipFill dpi="0" rotWithShape="1">
            <a:blip r:embed="rId27" cstate="print"/>
            <a:srcRect/>
            <a:stretch>
              <a:fillRect/>
            </a:stretch>
          </a:blipFill>
          <a:ln>
            <a:noFill/>
          </a:ln>
          <a:extLst/>
        </p:spPr>
        <p:txBody>
          <a:bodyPr lIns="0" tIns="0" rIns="0" bIns="0"/>
          <a:lstStyle>
            <a:lvl1pPr>
              <a:defRPr sz="2800">
                <a:solidFill>
                  <a:schemeClr val="tx1"/>
                </a:solidFill>
                <a:latin typeface="Arial" panose="020B0604020202020204" pitchFamily="34" charset="0"/>
              </a:defRPr>
            </a:lvl1pPr>
            <a:lvl2pPr marL="742950" indent="-287338">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30188">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ru-RU" altLang="ru-RU" sz="1266">
              <a:latin typeface="Calibri" panose="020F0502020204030204" pitchFamily="34" charset="0"/>
              <a:ea typeface="+mn-ea"/>
            </a:endParaRPr>
          </a:p>
        </p:txBody>
      </p:sp>
      <p:sp>
        <p:nvSpPr>
          <p:cNvPr id="32" name="bk object 46">
            <a:extLst>
              <a:ext uri="{FF2B5EF4-FFF2-40B4-BE49-F238E27FC236}"/>
            </a:extLst>
          </p:cNvPr>
          <p:cNvSpPr>
            <a:spLocks noChangeArrowheads="1"/>
          </p:cNvSpPr>
          <p:nvPr/>
        </p:nvSpPr>
        <p:spPr bwMode="auto">
          <a:xfrm>
            <a:off x="8716963" y="6032500"/>
            <a:ext cx="214312" cy="101600"/>
          </a:xfrm>
          <a:prstGeom prst="rect">
            <a:avLst/>
          </a:prstGeom>
          <a:blipFill dpi="0" rotWithShape="1">
            <a:blip r:embed="rId28" cstate="print"/>
            <a:srcRect/>
            <a:stretch>
              <a:fillRect/>
            </a:stretch>
          </a:blipFill>
          <a:ln>
            <a:noFill/>
          </a:ln>
          <a:extLst/>
        </p:spPr>
        <p:txBody>
          <a:bodyPr lIns="0" tIns="0" rIns="0" bIns="0"/>
          <a:lstStyle>
            <a:lvl1pPr>
              <a:defRPr sz="2800">
                <a:solidFill>
                  <a:schemeClr val="tx1"/>
                </a:solidFill>
                <a:latin typeface="Arial" panose="020B0604020202020204" pitchFamily="34" charset="0"/>
              </a:defRPr>
            </a:lvl1pPr>
            <a:lvl2pPr marL="742950" indent="-287338">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30188">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ru-RU" altLang="ru-RU" sz="1266">
              <a:latin typeface="Calibri" panose="020F0502020204030204" pitchFamily="34" charset="0"/>
              <a:ea typeface="+mn-ea"/>
            </a:endParaRPr>
          </a:p>
        </p:txBody>
      </p:sp>
      <p:sp>
        <p:nvSpPr>
          <p:cNvPr id="33" name="bk object 47">
            <a:extLst>
              <a:ext uri="{FF2B5EF4-FFF2-40B4-BE49-F238E27FC236}"/>
            </a:extLst>
          </p:cNvPr>
          <p:cNvSpPr>
            <a:spLocks noChangeArrowheads="1"/>
          </p:cNvSpPr>
          <p:nvPr/>
        </p:nvSpPr>
        <p:spPr bwMode="auto">
          <a:xfrm>
            <a:off x="8512175" y="6032500"/>
            <a:ext cx="214313" cy="101600"/>
          </a:xfrm>
          <a:prstGeom prst="rect">
            <a:avLst/>
          </a:prstGeom>
          <a:blipFill dpi="0" rotWithShape="1">
            <a:blip r:embed="rId29" cstate="print"/>
            <a:srcRect/>
            <a:stretch>
              <a:fillRect/>
            </a:stretch>
          </a:blipFill>
          <a:ln>
            <a:noFill/>
          </a:ln>
          <a:extLst/>
        </p:spPr>
        <p:txBody>
          <a:bodyPr lIns="0" tIns="0" rIns="0" bIns="0"/>
          <a:lstStyle>
            <a:lvl1pPr>
              <a:defRPr sz="2800">
                <a:solidFill>
                  <a:schemeClr val="tx1"/>
                </a:solidFill>
                <a:latin typeface="Arial" panose="020B0604020202020204" pitchFamily="34" charset="0"/>
              </a:defRPr>
            </a:lvl1pPr>
            <a:lvl2pPr marL="742950" indent="-287338">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30188">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ru-RU" altLang="ru-RU" sz="1266">
              <a:latin typeface="Calibri" panose="020F0502020204030204" pitchFamily="34" charset="0"/>
              <a:ea typeface="+mn-ea"/>
            </a:endParaRPr>
          </a:p>
        </p:txBody>
      </p:sp>
      <p:sp>
        <p:nvSpPr>
          <p:cNvPr id="34" name="bk object 48">
            <a:extLst>
              <a:ext uri="{FF2B5EF4-FFF2-40B4-BE49-F238E27FC236}"/>
            </a:extLst>
          </p:cNvPr>
          <p:cNvSpPr>
            <a:spLocks noChangeArrowheads="1"/>
          </p:cNvSpPr>
          <p:nvPr/>
        </p:nvSpPr>
        <p:spPr bwMode="auto">
          <a:xfrm>
            <a:off x="8696325" y="6107113"/>
            <a:ext cx="50800" cy="22225"/>
          </a:xfrm>
          <a:prstGeom prst="rect">
            <a:avLst/>
          </a:prstGeom>
          <a:blipFill dpi="0" rotWithShape="1">
            <a:blip r:embed="rId30" cstate="print"/>
            <a:srcRect/>
            <a:stretch>
              <a:fillRect/>
            </a:stretch>
          </a:blipFill>
          <a:ln>
            <a:noFill/>
          </a:ln>
          <a:extLst/>
        </p:spPr>
        <p:txBody>
          <a:bodyPr lIns="0" tIns="0" rIns="0" bIns="0"/>
          <a:lstStyle>
            <a:lvl1pPr>
              <a:defRPr sz="2800">
                <a:solidFill>
                  <a:schemeClr val="tx1"/>
                </a:solidFill>
                <a:latin typeface="Arial" panose="020B0604020202020204" pitchFamily="34" charset="0"/>
              </a:defRPr>
            </a:lvl1pPr>
            <a:lvl2pPr marL="742950" indent="-287338">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30188">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ru-RU" altLang="ru-RU" sz="1266">
              <a:latin typeface="Calibri" panose="020F0502020204030204" pitchFamily="34" charset="0"/>
              <a:ea typeface="+mn-ea"/>
            </a:endParaRPr>
          </a:p>
        </p:txBody>
      </p:sp>
      <p:sp>
        <p:nvSpPr>
          <p:cNvPr id="35" name="bk object 49">
            <a:extLst>
              <a:ext uri="{FF2B5EF4-FFF2-40B4-BE49-F238E27FC236}"/>
            </a:extLst>
          </p:cNvPr>
          <p:cNvSpPr>
            <a:spLocks noChangeArrowheads="1"/>
          </p:cNvSpPr>
          <p:nvPr/>
        </p:nvSpPr>
        <p:spPr bwMode="auto">
          <a:xfrm>
            <a:off x="8696325" y="6102350"/>
            <a:ext cx="50800" cy="23813"/>
          </a:xfrm>
          <a:prstGeom prst="rect">
            <a:avLst/>
          </a:prstGeom>
          <a:blipFill dpi="0" rotWithShape="1">
            <a:blip r:embed="rId31" cstate="print"/>
            <a:srcRect/>
            <a:stretch>
              <a:fillRect/>
            </a:stretch>
          </a:blipFill>
          <a:ln>
            <a:noFill/>
          </a:ln>
          <a:extLst/>
        </p:spPr>
        <p:txBody>
          <a:bodyPr lIns="0" tIns="0" rIns="0" bIns="0"/>
          <a:lstStyle>
            <a:lvl1pPr>
              <a:defRPr sz="2800">
                <a:solidFill>
                  <a:schemeClr val="tx1"/>
                </a:solidFill>
                <a:latin typeface="Arial" panose="020B0604020202020204" pitchFamily="34" charset="0"/>
              </a:defRPr>
            </a:lvl1pPr>
            <a:lvl2pPr marL="742950" indent="-287338">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30188">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ru-RU" altLang="ru-RU" sz="1266">
              <a:latin typeface="Calibri" panose="020F0502020204030204" pitchFamily="34" charset="0"/>
              <a:ea typeface="+mn-ea"/>
            </a:endParaRPr>
          </a:p>
        </p:txBody>
      </p:sp>
      <p:sp>
        <p:nvSpPr>
          <p:cNvPr id="36" name="bk object 50">
            <a:extLst>
              <a:ext uri="{FF2B5EF4-FFF2-40B4-BE49-F238E27FC236}"/>
            </a:extLst>
          </p:cNvPr>
          <p:cNvSpPr>
            <a:spLocks noChangeArrowheads="1"/>
          </p:cNvSpPr>
          <p:nvPr/>
        </p:nvSpPr>
        <p:spPr bwMode="auto">
          <a:xfrm>
            <a:off x="8696325" y="6116638"/>
            <a:ext cx="50800" cy="9525"/>
          </a:xfrm>
          <a:prstGeom prst="rect">
            <a:avLst/>
          </a:prstGeom>
          <a:blipFill dpi="0" rotWithShape="1">
            <a:blip r:embed="rId32" cstate="print"/>
            <a:srcRect/>
            <a:stretch>
              <a:fillRect/>
            </a:stretch>
          </a:blipFill>
          <a:ln>
            <a:noFill/>
          </a:ln>
          <a:extLst/>
        </p:spPr>
        <p:txBody>
          <a:bodyPr lIns="0" tIns="0" rIns="0" bIns="0"/>
          <a:lstStyle>
            <a:lvl1pPr>
              <a:defRPr sz="2800">
                <a:solidFill>
                  <a:schemeClr val="tx1"/>
                </a:solidFill>
                <a:latin typeface="Arial" panose="020B0604020202020204" pitchFamily="34" charset="0"/>
              </a:defRPr>
            </a:lvl1pPr>
            <a:lvl2pPr marL="742950" indent="-287338">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30188">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ru-RU" altLang="ru-RU" sz="1266">
              <a:latin typeface="Calibri" panose="020F0502020204030204" pitchFamily="34" charset="0"/>
              <a:ea typeface="+mn-ea"/>
            </a:endParaRPr>
          </a:p>
        </p:txBody>
      </p:sp>
      <p:sp>
        <p:nvSpPr>
          <p:cNvPr id="37" name="bk object 51">
            <a:extLst>
              <a:ext uri="{FF2B5EF4-FFF2-40B4-BE49-F238E27FC236}"/>
            </a:extLst>
          </p:cNvPr>
          <p:cNvSpPr>
            <a:spLocks noChangeArrowheads="1"/>
          </p:cNvSpPr>
          <p:nvPr/>
        </p:nvSpPr>
        <p:spPr bwMode="auto">
          <a:xfrm>
            <a:off x="8716963" y="6029325"/>
            <a:ext cx="214312" cy="101600"/>
          </a:xfrm>
          <a:prstGeom prst="rect">
            <a:avLst/>
          </a:prstGeom>
          <a:blipFill dpi="0" rotWithShape="1">
            <a:blip r:embed="rId33" cstate="print"/>
            <a:srcRect/>
            <a:stretch>
              <a:fillRect/>
            </a:stretch>
          </a:blipFill>
          <a:ln>
            <a:noFill/>
          </a:ln>
          <a:extLst/>
        </p:spPr>
        <p:txBody>
          <a:bodyPr lIns="0" tIns="0" rIns="0" bIns="0"/>
          <a:lstStyle>
            <a:lvl1pPr>
              <a:defRPr sz="2800">
                <a:solidFill>
                  <a:schemeClr val="tx1"/>
                </a:solidFill>
                <a:latin typeface="Arial" panose="020B0604020202020204" pitchFamily="34" charset="0"/>
              </a:defRPr>
            </a:lvl1pPr>
            <a:lvl2pPr marL="742950" indent="-287338">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30188">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ru-RU" altLang="ru-RU" sz="1266">
              <a:latin typeface="Calibri" panose="020F0502020204030204" pitchFamily="34" charset="0"/>
              <a:ea typeface="+mn-ea"/>
            </a:endParaRPr>
          </a:p>
        </p:txBody>
      </p:sp>
      <p:sp>
        <p:nvSpPr>
          <p:cNvPr id="38" name="bk object 52">
            <a:extLst>
              <a:ext uri="{FF2B5EF4-FFF2-40B4-BE49-F238E27FC236}"/>
            </a:extLst>
          </p:cNvPr>
          <p:cNvSpPr>
            <a:spLocks noChangeArrowheads="1"/>
          </p:cNvSpPr>
          <p:nvPr/>
        </p:nvSpPr>
        <p:spPr bwMode="auto">
          <a:xfrm>
            <a:off x="8697913" y="6097588"/>
            <a:ext cx="47625" cy="25400"/>
          </a:xfrm>
          <a:prstGeom prst="rect">
            <a:avLst/>
          </a:prstGeom>
          <a:blipFill dpi="0" rotWithShape="1">
            <a:blip r:embed="rId34" cstate="print"/>
            <a:srcRect/>
            <a:stretch>
              <a:fillRect/>
            </a:stretch>
          </a:blipFill>
          <a:ln>
            <a:noFill/>
          </a:ln>
          <a:extLst/>
        </p:spPr>
        <p:txBody>
          <a:bodyPr lIns="0" tIns="0" rIns="0" bIns="0"/>
          <a:lstStyle>
            <a:lvl1pPr>
              <a:defRPr sz="2800">
                <a:solidFill>
                  <a:schemeClr val="tx1"/>
                </a:solidFill>
                <a:latin typeface="Arial" panose="020B0604020202020204" pitchFamily="34" charset="0"/>
              </a:defRPr>
            </a:lvl1pPr>
            <a:lvl2pPr marL="742950" indent="-287338">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30188">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ru-RU" altLang="ru-RU" sz="1266">
              <a:latin typeface="Calibri" panose="020F0502020204030204" pitchFamily="34" charset="0"/>
              <a:ea typeface="+mn-ea"/>
            </a:endParaRPr>
          </a:p>
        </p:txBody>
      </p:sp>
      <p:sp>
        <p:nvSpPr>
          <p:cNvPr id="39" name="bk object 53">
            <a:extLst>
              <a:ext uri="{FF2B5EF4-FFF2-40B4-BE49-F238E27FC236}"/>
            </a:extLst>
          </p:cNvPr>
          <p:cNvSpPr>
            <a:spLocks noChangeArrowheads="1"/>
          </p:cNvSpPr>
          <p:nvPr/>
        </p:nvSpPr>
        <p:spPr bwMode="auto">
          <a:xfrm>
            <a:off x="8512175" y="6029325"/>
            <a:ext cx="214313" cy="101600"/>
          </a:xfrm>
          <a:prstGeom prst="rect">
            <a:avLst/>
          </a:prstGeom>
          <a:blipFill dpi="0" rotWithShape="1">
            <a:blip r:embed="rId35" cstate="print"/>
            <a:srcRect/>
            <a:stretch>
              <a:fillRect/>
            </a:stretch>
          </a:blipFill>
          <a:ln>
            <a:noFill/>
          </a:ln>
          <a:extLst/>
        </p:spPr>
        <p:txBody>
          <a:bodyPr lIns="0" tIns="0" rIns="0" bIns="0"/>
          <a:lstStyle>
            <a:lvl1pPr>
              <a:defRPr sz="2800">
                <a:solidFill>
                  <a:schemeClr val="tx1"/>
                </a:solidFill>
                <a:latin typeface="Arial" panose="020B0604020202020204" pitchFamily="34" charset="0"/>
              </a:defRPr>
            </a:lvl1pPr>
            <a:lvl2pPr marL="742950" indent="-287338">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30188">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ru-RU" altLang="ru-RU" sz="1266">
              <a:latin typeface="Calibri" panose="020F0502020204030204" pitchFamily="34" charset="0"/>
              <a:ea typeface="+mn-ea"/>
            </a:endParaRPr>
          </a:p>
        </p:txBody>
      </p:sp>
      <p:sp>
        <p:nvSpPr>
          <p:cNvPr id="40" name="bk object 54">
            <a:extLst>
              <a:ext uri="{FF2B5EF4-FFF2-40B4-BE49-F238E27FC236}"/>
            </a:extLst>
          </p:cNvPr>
          <p:cNvSpPr>
            <a:spLocks noChangeArrowheads="1"/>
          </p:cNvSpPr>
          <p:nvPr/>
        </p:nvSpPr>
        <p:spPr bwMode="auto">
          <a:xfrm>
            <a:off x="8512175" y="6116638"/>
            <a:ext cx="184150" cy="14287"/>
          </a:xfrm>
          <a:prstGeom prst="rect">
            <a:avLst/>
          </a:prstGeom>
          <a:blipFill dpi="0" rotWithShape="1">
            <a:blip r:embed="rId36" cstate="print"/>
            <a:srcRect/>
            <a:stretch>
              <a:fillRect/>
            </a:stretch>
          </a:blipFill>
          <a:ln>
            <a:noFill/>
          </a:ln>
          <a:extLst/>
        </p:spPr>
        <p:txBody>
          <a:bodyPr lIns="0" tIns="0" rIns="0" bIns="0"/>
          <a:lstStyle>
            <a:lvl1pPr>
              <a:defRPr sz="2800">
                <a:solidFill>
                  <a:schemeClr val="tx1"/>
                </a:solidFill>
                <a:latin typeface="Arial" panose="020B0604020202020204" pitchFamily="34" charset="0"/>
              </a:defRPr>
            </a:lvl1pPr>
            <a:lvl2pPr marL="742950" indent="-287338">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30188">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ru-RU" altLang="ru-RU" sz="1266">
              <a:latin typeface="Calibri" panose="020F0502020204030204" pitchFamily="34" charset="0"/>
              <a:ea typeface="+mn-ea"/>
            </a:endParaRPr>
          </a:p>
        </p:txBody>
      </p:sp>
      <p:sp>
        <p:nvSpPr>
          <p:cNvPr id="41" name="bk object 55">
            <a:extLst>
              <a:ext uri="{FF2B5EF4-FFF2-40B4-BE49-F238E27FC236}"/>
            </a:extLst>
          </p:cNvPr>
          <p:cNvSpPr>
            <a:spLocks noChangeArrowheads="1"/>
          </p:cNvSpPr>
          <p:nvPr/>
        </p:nvSpPr>
        <p:spPr bwMode="auto">
          <a:xfrm>
            <a:off x="8747125" y="6116638"/>
            <a:ext cx="184150" cy="14287"/>
          </a:xfrm>
          <a:prstGeom prst="rect">
            <a:avLst/>
          </a:prstGeom>
          <a:blipFill dpi="0" rotWithShape="1">
            <a:blip r:embed="rId37" cstate="print"/>
            <a:srcRect/>
            <a:stretch>
              <a:fillRect/>
            </a:stretch>
          </a:blipFill>
          <a:ln>
            <a:noFill/>
          </a:ln>
          <a:extLst/>
        </p:spPr>
        <p:txBody>
          <a:bodyPr lIns="0" tIns="0" rIns="0" bIns="0"/>
          <a:lstStyle>
            <a:lvl1pPr>
              <a:defRPr sz="2800">
                <a:solidFill>
                  <a:schemeClr val="tx1"/>
                </a:solidFill>
                <a:latin typeface="Arial" panose="020B0604020202020204" pitchFamily="34" charset="0"/>
              </a:defRPr>
            </a:lvl1pPr>
            <a:lvl2pPr marL="742950" indent="-287338">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30188">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ru-RU" altLang="ru-RU" sz="1266">
              <a:latin typeface="Calibri" panose="020F0502020204030204" pitchFamily="34" charset="0"/>
              <a:ea typeface="+mn-ea"/>
            </a:endParaRPr>
          </a:p>
        </p:txBody>
      </p:sp>
      <p:sp>
        <p:nvSpPr>
          <p:cNvPr id="42" name="bk object 56">
            <a:extLst>
              <a:ext uri="{FF2B5EF4-FFF2-40B4-BE49-F238E27FC236}"/>
            </a:extLst>
          </p:cNvPr>
          <p:cNvSpPr>
            <a:spLocks noChangeArrowheads="1"/>
          </p:cNvSpPr>
          <p:nvPr/>
        </p:nvSpPr>
        <p:spPr bwMode="auto">
          <a:xfrm>
            <a:off x="8535988" y="6078538"/>
            <a:ext cx="161925" cy="42862"/>
          </a:xfrm>
          <a:prstGeom prst="rect">
            <a:avLst/>
          </a:prstGeom>
          <a:blipFill dpi="0" rotWithShape="1">
            <a:blip r:embed="rId38" cstate="print"/>
            <a:srcRect/>
            <a:stretch>
              <a:fillRect/>
            </a:stretch>
          </a:blipFill>
          <a:ln>
            <a:noFill/>
          </a:ln>
          <a:extLst/>
        </p:spPr>
        <p:txBody>
          <a:bodyPr lIns="0" tIns="0" rIns="0" bIns="0"/>
          <a:lstStyle>
            <a:lvl1pPr>
              <a:defRPr sz="2800">
                <a:solidFill>
                  <a:schemeClr val="tx1"/>
                </a:solidFill>
                <a:latin typeface="Arial" panose="020B0604020202020204" pitchFamily="34" charset="0"/>
              </a:defRPr>
            </a:lvl1pPr>
            <a:lvl2pPr marL="742950" indent="-287338">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30188">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ru-RU" altLang="ru-RU" sz="1266">
              <a:latin typeface="Calibri" panose="020F0502020204030204" pitchFamily="34" charset="0"/>
              <a:ea typeface="+mn-ea"/>
            </a:endParaRPr>
          </a:p>
        </p:txBody>
      </p:sp>
      <p:sp>
        <p:nvSpPr>
          <p:cNvPr id="43" name="bk object 57">
            <a:extLst>
              <a:ext uri="{FF2B5EF4-FFF2-40B4-BE49-F238E27FC236}"/>
            </a:extLst>
          </p:cNvPr>
          <p:cNvSpPr>
            <a:spLocks noChangeArrowheads="1"/>
          </p:cNvSpPr>
          <p:nvPr/>
        </p:nvSpPr>
        <p:spPr bwMode="auto">
          <a:xfrm>
            <a:off x="8745538" y="6078538"/>
            <a:ext cx="163512" cy="42862"/>
          </a:xfrm>
          <a:prstGeom prst="rect">
            <a:avLst/>
          </a:prstGeom>
          <a:blipFill dpi="0" rotWithShape="1">
            <a:blip r:embed="rId39" cstate="print"/>
            <a:srcRect/>
            <a:stretch>
              <a:fillRect/>
            </a:stretch>
          </a:blipFill>
          <a:ln>
            <a:noFill/>
          </a:ln>
          <a:extLst/>
        </p:spPr>
        <p:txBody>
          <a:bodyPr lIns="0" tIns="0" rIns="0" bIns="0"/>
          <a:lstStyle>
            <a:lvl1pPr>
              <a:defRPr sz="2800">
                <a:solidFill>
                  <a:schemeClr val="tx1"/>
                </a:solidFill>
                <a:latin typeface="Arial" panose="020B0604020202020204" pitchFamily="34" charset="0"/>
              </a:defRPr>
            </a:lvl1pPr>
            <a:lvl2pPr marL="742950" indent="-287338">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30188">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ru-RU" altLang="ru-RU" sz="1266">
              <a:latin typeface="Calibri" panose="020F0502020204030204" pitchFamily="34" charset="0"/>
              <a:ea typeface="+mn-ea"/>
            </a:endParaRPr>
          </a:p>
        </p:txBody>
      </p:sp>
      <p:sp>
        <p:nvSpPr>
          <p:cNvPr id="44" name="bk object 58">
            <a:extLst>
              <a:ext uri="{FF2B5EF4-FFF2-40B4-BE49-F238E27FC236}"/>
            </a:extLst>
          </p:cNvPr>
          <p:cNvSpPr>
            <a:spLocks noChangeArrowheads="1"/>
          </p:cNvSpPr>
          <p:nvPr/>
        </p:nvSpPr>
        <p:spPr bwMode="auto">
          <a:xfrm>
            <a:off x="8534400" y="6005513"/>
            <a:ext cx="187325" cy="100012"/>
          </a:xfrm>
          <a:prstGeom prst="rect">
            <a:avLst/>
          </a:prstGeom>
          <a:blipFill dpi="0" rotWithShape="1">
            <a:blip r:embed="rId40" cstate="print"/>
            <a:srcRect/>
            <a:stretch>
              <a:fillRect/>
            </a:stretch>
          </a:blipFill>
          <a:ln>
            <a:noFill/>
          </a:ln>
          <a:extLst/>
        </p:spPr>
        <p:txBody>
          <a:bodyPr lIns="0" tIns="0" rIns="0" bIns="0"/>
          <a:lstStyle>
            <a:lvl1pPr>
              <a:defRPr sz="2800">
                <a:solidFill>
                  <a:schemeClr val="tx1"/>
                </a:solidFill>
                <a:latin typeface="Arial" panose="020B0604020202020204" pitchFamily="34" charset="0"/>
              </a:defRPr>
            </a:lvl1pPr>
            <a:lvl2pPr marL="742950" indent="-287338">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30188">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ru-RU" altLang="ru-RU" sz="1266">
              <a:latin typeface="Calibri" panose="020F0502020204030204" pitchFamily="34" charset="0"/>
              <a:ea typeface="+mn-ea"/>
            </a:endParaRPr>
          </a:p>
        </p:txBody>
      </p:sp>
      <p:sp>
        <p:nvSpPr>
          <p:cNvPr id="45" name="bk object 59">
            <a:extLst>
              <a:ext uri="{FF2B5EF4-FFF2-40B4-BE49-F238E27FC236}"/>
            </a:extLst>
          </p:cNvPr>
          <p:cNvSpPr>
            <a:spLocks noChangeArrowheads="1"/>
          </p:cNvSpPr>
          <p:nvPr/>
        </p:nvSpPr>
        <p:spPr bwMode="auto">
          <a:xfrm>
            <a:off x="8534400" y="6080125"/>
            <a:ext cx="187325" cy="36513"/>
          </a:xfrm>
          <a:prstGeom prst="rect">
            <a:avLst/>
          </a:prstGeom>
          <a:blipFill dpi="0" rotWithShape="1">
            <a:blip r:embed="rId41" cstate="print"/>
            <a:srcRect/>
            <a:stretch>
              <a:fillRect/>
            </a:stretch>
          </a:blipFill>
          <a:ln>
            <a:noFill/>
          </a:ln>
          <a:extLst/>
        </p:spPr>
        <p:txBody>
          <a:bodyPr lIns="0" tIns="0" rIns="0" bIns="0"/>
          <a:lstStyle>
            <a:lvl1pPr>
              <a:defRPr sz="2800">
                <a:solidFill>
                  <a:schemeClr val="tx1"/>
                </a:solidFill>
                <a:latin typeface="Arial" panose="020B0604020202020204" pitchFamily="34" charset="0"/>
              </a:defRPr>
            </a:lvl1pPr>
            <a:lvl2pPr marL="742950" indent="-287338">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30188">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ru-RU" altLang="ru-RU" sz="1266">
              <a:latin typeface="Calibri" panose="020F0502020204030204" pitchFamily="34" charset="0"/>
              <a:ea typeface="+mn-ea"/>
            </a:endParaRPr>
          </a:p>
        </p:txBody>
      </p:sp>
      <p:sp>
        <p:nvSpPr>
          <p:cNvPr id="46" name="bk object 60"/>
          <p:cNvSpPr>
            <a:spLocks/>
          </p:cNvSpPr>
          <p:nvPr/>
        </p:nvSpPr>
        <p:spPr bwMode="auto">
          <a:xfrm>
            <a:off x="8534400" y="6072188"/>
            <a:ext cx="187325" cy="36512"/>
          </a:xfrm>
          <a:custGeom>
            <a:avLst/>
            <a:gdLst>
              <a:gd name="T0" fmla="*/ 364 w 266065"/>
              <a:gd name="T1" fmla="*/ 48 h 50800"/>
              <a:gd name="T2" fmla="*/ 163 w 266065"/>
              <a:gd name="T3" fmla="*/ 48 h 50800"/>
              <a:gd name="T4" fmla="*/ 200 w 266065"/>
              <a:gd name="T5" fmla="*/ 49 h 50800"/>
              <a:gd name="T6" fmla="*/ 234 w 266065"/>
              <a:gd name="T7" fmla="*/ 52 h 50800"/>
              <a:gd name="T8" fmla="*/ 327 w 266065"/>
              <a:gd name="T9" fmla="*/ 76 h 50800"/>
              <a:gd name="T10" fmla="*/ 403 w 266065"/>
              <a:gd name="T11" fmla="*/ 112 h 50800"/>
              <a:gd name="T12" fmla="*/ 479 w 266065"/>
              <a:gd name="T13" fmla="*/ 168 h 50800"/>
              <a:gd name="T14" fmla="*/ 492 w 266065"/>
              <a:gd name="T15" fmla="*/ 180 h 50800"/>
              <a:gd name="T16" fmla="*/ 492 w 266065"/>
              <a:gd name="T17" fmla="*/ 176 h 50800"/>
              <a:gd name="T18" fmla="*/ 437 w 266065"/>
              <a:gd name="T19" fmla="*/ 119 h 50800"/>
              <a:gd name="T20" fmla="*/ 413 w 266065"/>
              <a:gd name="T21" fmla="*/ 93 h 50800"/>
              <a:gd name="T22" fmla="*/ 391 w 266065"/>
              <a:gd name="T23" fmla="*/ 72 h 50800"/>
              <a:gd name="T24" fmla="*/ 370 w 266065"/>
              <a:gd name="T25" fmla="*/ 53 h 50800"/>
              <a:gd name="T26" fmla="*/ 364 w 266065"/>
              <a:gd name="T27" fmla="*/ 48 h 50800"/>
              <a:gd name="T28" fmla="*/ 259 w 266065"/>
              <a:gd name="T29" fmla="*/ 0 h 50800"/>
              <a:gd name="T30" fmla="*/ 170 w 266065"/>
              <a:gd name="T31" fmla="*/ 14 h 50800"/>
              <a:gd name="T32" fmla="*/ 0 w 266065"/>
              <a:gd name="T33" fmla="*/ 80 h 50800"/>
              <a:gd name="T34" fmla="*/ 1 w 266065"/>
              <a:gd name="T35" fmla="*/ 81 h 50800"/>
              <a:gd name="T36" fmla="*/ 1 w 266065"/>
              <a:gd name="T37" fmla="*/ 83 h 50800"/>
              <a:gd name="T38" fmla="*/ 44 w 266065"/>
              <a:gd name="T39" fmla="*/ 69 h 50800"/>
              <a:gd name="T40" fmla="*/ 85 w 266065"/>
              <a:gd name="T41" fmla="*/ 57 h 50800"/>
              <a:gd name="T42" fmla="*/ 125 w 266065"/>
              <a:gd name="T43" fmla="*/ 51 h 50800"/>
              <a:gd name="T44" fmla="*/ 163 w 266065"/>
              <a:gd name="T45" fmla="*/ 48 h 50800"/>
              <a:gd name="T46" fmla="*/ 364 w 266065"/>
              <a:gd name="T47" fmla="*/ 48 h 50800"/>
              <a:gd name="T48" fmla="*/ 351 w 266065"/>
              <a:gd name="T49" fmla="*/ 37 h 50800"/>
              <a:gd name="T50" fmla="*/ 332 w 266065"/>
              <a:gd name="T51" fmla="*/ 24 h 50800"/>
              <a:gd name="T52" fmla="*/ 314 w 266065"/>
              <a:gd name="T53" fmla="*/ 15 h 50800"/>
              <a:gd name="T54" fmla="*/ 296 w 266065"/>
              <a:gd name="T55" fmla="*/ 7 h 50800"/>
              <a:gd name="T56" fmla="*/ 279 w 266065"/>
              <a:gd name="T57" fmla="*/ 2 h 50800"/>
              <a:gd name="T58" fmla="*/ 259 w 266065"/>
              <a:gd name="T59" fmla="*/ 0 h 5080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66065" h="50800">
                <a:moveTo>
                  <a:pt x="196636" y="13477"/>
                </a:moveTo>
                <a:lnTo>
                  <a:pt x="88078" y="13477"/>
                </a:lnTo>
                <a:lnTo>
                  <a:pt x="107813" y="13630"/>
                </a:lnTo>
                <a:lnTo>
                  <a:pt x="126616" y="14602"/>
                </a:lnTo>
                <a:lnTo>
                  <a:pt x="176962" y="21294"/>
                </a:lnTo>
                <a:lnTo>
                  <a:pt x="217226" y="31241"/>
                </a:lnTo>
                <a:lnTo>
                  <a:pt x="258472" y="46664"/>
                </a:lnTo>
                <a:lnTo>
                  <a:pt x="265633" y="50186"/>
                </a:lnTo>
                <a:lnTo>
                  <a:pt x="265633" y="48992"/>
                </a:lnTo>
                <a:lnTo>
                  <a:pt x="235785" y="32764"/>
                </a:lnTo>
                <a:lnTo>
                  <a:pt x="222828" y="25949"/>
                </a:lnTo>
                <a:lnTo>
                  <a:pt x="210917" y="19975"/>
                </a:lnTo>
                <a:lnTo>
                  <a:pt x="199853" y="14821"/>
                </a:lnTo>
                <a:lnTo>
                  <a:pt x="196636" y="13477"/>
                </a:lnTo>
                <a:close/>
              </a:path>
              <a:path w="266065" h="50800">
                <a:moveTo>
                  <a:pt x="140088" y="0"/>
                </a:moveTo>
                <a:lnTo>
                  <a:pt x="91940" y="3987"/>
                </a:lnTo>
                <a:lnTo>
                  <a:pt x="0" y="22322"/>
                </a:lnTo>
                <a:lnTo>
                  <a:pt x="304" y="22627"/>
                </a:lnTo>
                <a:lnTo>
                  <a:pt x="762" y="23351"/>
                </a:lnTo>
                <a:lnTo>
                  <a:pt x="23753" y="19081"/>
                </a:lnTo>
                <a:lnTo>
                  <a:pt x="46001" y="16088"/>
                </a:lnTo>
                <a:lnTo>
                  <a:pt x="67459" y="14258"/>
                </a:lnTo>
                <a:lnTo>
                  <a:pt x="88078" y="13477"/>
                </a:lnTo>
                <a:lnTo>
                  <a:pt x="196636" y="13477"/>
                </a:lnTo>
                <a:lnTo>
                  <a:pt x="189436" y="10467"/>
                </a:lnTo>
                <a:lnTo>
                  <a:pt x="179467" y="6894"/>
                </a:lnTo>
                <a:lnTo>
                  <a:pt x="169747" y="4080"/>
                </a:lnTo>
                <a:lnTo>
                  <a:pt x="160076" y="2006"/>
                </a:lnTo>
                <a:lnTo>
                  <a:pt x="150256" y="653"/>
                </a:lnTo>
                <a:lnTo>
                  <a:pt x="140088" y="0"/>
                </a:lnTo>
                <a:close/>
              </a:path>
            </a:pathLst>
          </a:custGeom>
          <a:solidFill>
            <a:srgbClr val="FFFFFF"/>
          </a:solidFill>
          <a:ln w="9525">
            <a:noFill/>
            <a:round/>
            <a:headEnd/>
            <a:tailEnd/>
          </a:ln>
        </p:spPr>
        <p:txBody>
          <a:bodyPr lIns="0" tIns="0" rIns="0" bIns="0"/>
          <a:lstStyle/>
          <a:p>
            <a:pPr>
              <a:defRPr/>
            </a:pPr>
            <a:endParaRPr lang="ru-RU"/>
          </a:p>
        </p:txBody>
      </p:sp>
      <p:sp>
        <p:nvSpPr>
          <p:cNvPr id="47" name="bk object 61"/>
          <p:cNvSpPr>
            <a:spLocks/>
          </p:cNvSpPr>
          <p:nvPr/>
        </p:nvSpPr>
        <p:spPr bwMode="auto">
          <a:xfrm>
            <a:off x="8548688" y="6029325"/>
            <a:ext cx="173037" cy="77788"/>
          </a:xfrm>
          <a:custGeom>
            <a:avLst/>
            <a:gdLst>
              <a:gd name="T0" fmla="*/ 429 w 245745"/>
              <a:gd name="T1" fmla="*/ 75 h 110490"/>
              <a:gd name="T2" fmla="*/ 234 w 245745"/>
              <a:gd name="T3" fmla="*/ 75 h 110490"/>
              <a:gd name="T4" fmla="*/ 252 w 245745"/>
              <a:gd name="T5" fmla="*/ 75 h 110490"/>
              <a:gd name="T6" fmla="*/ 270 w 245745"/>
              <a:gd name="T7" fmla="*/ 77 h 110490"/>
              <a:gd name="T8" fmla="*/ 350 w 245745"/>
              <a:gd name="T9" fmla="*/ 108 h 110490"/>
              <a:gd name="T10" fmla="*/ 427 w 245745"/>
              <a:gd name="T11" fmla="*/ 163 h 110490"/>
              <a:gd name="T12" fmla="*/ 450 w 245745"/>
              <a:gd name="T13" fmla="*/ 181 h 110490"/>
              <a:gd name="T14" fmla="*/ 429 w 245745"/>
              <a:gd name="T15" fmla="*/ 75 h 110490"/>
              <a:gd name="T16" fmla="*/ 94 w 245745"/>
              <a:gd name="T17" fmla="*/ 0 h 110490"/>
              <a:gd name="T18" fmla="*/ 0 w 245745"/>
              <a:gd name="T19" fmla="*/ 113 h 110490"/>
              <a:gd name="T20" fmla="*/ 77 w 245745"/>
              <a:gd name="T21" fmla="*/ 97 h 110490"/>
              <a:gd name="T22" fmla="*/ 111 w 245745"/>
              <a:gd name="T23" fmla="*/ 91 h 110490"/>
              <a:gd name="T24" fmla="*/ 192 w 245745"/>
              <a:gd name="T25" fmla="*/ 78 h 110490"/>
              <a:gd name="T26" fmla="*/ 234 w 245745"/>
              <a:gd name="T27" fmla="*/ 75 h 110490"/>
              <a:gd name="T28" fmla="*/ 429 w 245745"/>
              <a:gd name="T29" fmla="*/ 75 h 110490"/>
              <a:gd name="T30" fmla="*/ 425 w 245745"/>
              <a:gd name="T31" fmla="*/ 56 h 110490"/>
              <a:gd name="T32" fmla="*/ 94 w 245745"/>
              <a:gd name="T33" fmla="*/ 0 h 11049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5745" h="110490">
                <a:moveTo>
                  <a:pt x="234038" y="45737"/>
                </a:moveTo>
                <a:lnTo>
                  <a:pt x="127404" y="45737"/>
                </a:lnTo>
                <a:lnTo>
                  <a:pt x="137556" y="46042"/>
                </a:lnTo>
                <a:lnTo>
                  <a:pt x="147040" y="47166"/>
                </a:lnTo>
                <a:lnTo>
                  <a:pt x="190873" y="66146"/>
                </a:lnTo>
                <a:lnTo>
                  <a:pt x="232691" y="99214"/>
                </a:lnTo>
                <a:lnTo>
                  <a:pt x="245618" y="110223"/>
                </a:lnTo>
                <a:lnTo>
                  <a:pt x="234038" y="45737"/>
                </a:lnTo>
                <a:close/>
              </a:path>
              <a:path w="245745" h="110490">
                <a:moveTo>
                  <a:pt x="51282" y="0"/>
                </a:moveTo>
                <a:lnTo>
                  <a:pt x="0" y="69062"/>
                </a:lnTo>
                <a:lnTo>
                  <a:pt x="42127" y="59368"/>
                </a:lnTo>
                <a:lnTo>
                  <a:pt x="60161" y="55410"/>
                </a:lnTo>
                <a:lnTo>
                  <a:pt x="104355" y="47459"/>
                </a:lnTo>
                <a:lnTo>
                  <a:pt x="127404" y="45737"/>
                </a:lnTo>
                <a:lnTo>
                  <a:pt x="234038" y="45737"/>
                </a:lnTo>
                <a:lnTo>
                  <a:pt x="231914" y="33908"/>
                </a:lnTo>
                <a:lnTo>
                  <a:pt x="51282" y="0"/>
                </a:lnTo>
                <a:close/>
              </a:path>
            </a:pathLst>
          </a:custGeom>
          <a:solidFill>
            <a:srgbClr val="909294"/>
          </a:solidFill>
          <a:ln w="9525">
            <a:noFill/>
            <a:round/>
            <a:headEnd/>
            <a:tailEnd/>
          </a:ln>
        </p:spPr>
        <p:txBody>
          <a:bodyPr lIns="0" tIns="0" rIns="0" bIns="0"/>
          <a:lstStyle/>
          <a:p>
            <a:pPr>
              <a:defRPr/>
            </a:pPr>
            <a:endParaRPr lang="ru-RU"/>
          </a:p>
        </p:txBody>
      </p:sp>
      <p:sp>
        <p:nvSpPr>
          <p:cNvPr id="48" name="bk object 62">
            <a:extLst>
              <a:ext uri="{FF2B5EF4-FFF2-40B4-BE49-F238E27FC236}"/>
            </a:extLst>
          </p:cNvPr>
          <p:cNvSpPr>
            <a:spLocks noChangeArrowheads="1"/>
          </p:cNvSpPr>
          <p:nvPr/>
        </p:nvSpPr>
        <p:spPr bwMode="auto">
          <a:xfrm>
            <a:off x="8721725" y="6005513"/>
            <a:ext cx="187325" cy="100012"/>
          </a:xfrm>
          <a:prstGeom prst="rect">
            <a:avLst/>
          </a:prstGeom>
          <a:blipFill dpi="0" rotWithShape="1">
            <a:blip r:embed="rId42" cstate="print"/>
            <a:srcRect/>
            <a:stretch>
              <a:fillRect/>
            </a:stretch>
          </a:blipFill>
          <a:ln>
            <a:noFill/>
          </a:ln>
          <a:extLst/>
        </p:spPr>
        <p:txBody>
          <a:bodyPr lIns="0" tIns="0" rIns="0" bIns="0"/>
          <a:lstStyle>
            <a:lvl1pPr>
              <a:defRPr sz="2800">
                <a:solidFill>
                  <a:schemeClr val="tx1"/>
                </a:solidFill>
                <a:latin typeface="Arial" panose="020B0604020202020204" pitchFamily="34" charset="0"/>
              </a:defRPr>
            </a:lvl1pPr>
            <a:lvl2pPr marL="742950" indent="-287338">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30188">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ru-RU" altLang="ru-RU" sz="1266">
              <a:latin typeface="Calibri" panose="020F0502020204030204" pitchFamily="34" charset="0"/>
              <a:ea typeface="+mn-ea"/>
            </a:endParaRPr>
          </a:p>
        </p:txBody>
      </p:sp>
      <p:sp>
        <p:nvSpPr>
          <p:cNvPr id="49" name="bk object 63"/>
          <p:cNvSpPr>
            <a:spLocks/>
          </p:cNvSpPr>
          <p:nvPr/>
        </p:nvSpPr>
        <p:spPr bwMode="auto">
          <a:xfrm>
            <a:off x="8721725" y="6010275"/>
            <a:ext cx="179388" cy="96838"/>
          </a:xfrm>
          <a:custGeom>
            <a:avLst/>
            <a:gdLst>
              <a:gd name="T0" fmla="*/ 313 w 254634"/>
              <a:gd name="T1" fmla="*/ 0 h 137795"/>
              <a:gd name="T2" fmla="*/ 207 w 254634"/>
              <a:gd name="T3" fmla="*/ 42 h 137795"/>
              <a:gd name="T4" fmla="*/ 135 w 254634"/>
              <a:gd name="T5" fmla="*/ 74 h 137795"/>
              <a:gd name="T6" fmla="*/ 75 w 254634"/>
              <a:gd name="T7" fmla="*/ 112 h 137795"/>
              <a:gd name="T8" fmla="*/ 27 w 254634"/>
              <a:gd name="T9" fmla="*/ 171 h 137795"/>
              <a:gd name="T10" fmla="*/ 0 w 254634"/>
              <a:gd name="T11" fmla="*/ 217 h 137795"/>
              <a:gd name="T12" fmla="*/ 19 w 254634"/>
              <a:gd name="T13" fmla="*/ 202 h 137795"/>
              <a:gd name="T14" fmla="*/ 36 w 254634"/>
              <a:gd name="T15" fmla="*/ 187 h 137795"/>
              <a:gd name="T16" fmla="*/ 95 w 254634"/>
              <a:gd name="T17" fmla="*/ 145 h 137795"/>
              <a:gd name="T18" fmla="*/ 173 w 254634"/>
              <a:gd name="T19" fmla="*/ 124 h 137795"/>
              <a:gd name="T20" fmla="*/ 193 w 254634"/>
              <a:gd name="T21" fmla="*/ 124 h 137795"/>
              <a:gd name="T22" fmla="*/ 426 w 254634"/>
              <a:gd name="T23" fmla="*/ 124 h 137795"/>
              <a:gd name="T24" fmla="*/ 313 w 254634"/>
              <a:gd name="T25" fmla="*/ 0 h 137795"/>
              <a:gd name="T26" fmla="*/ 426 w 254634"/>
              <a:gd name="T27" fmla="*/ 124 h 137795"/>
              <a:gd name="T28" fmla="*/ 193 w 254634"/>
              <a:gd name="T29" fmla="*/ 124 h 137795"/>
              <a:gd name="T30" fmla="*/ 214 w 254634"/>
              <a:gd name="T31" fmla="*/ 124 h 137795"/>
              <a:gd name="T32" fmla="*/ 238 w 254634"/>
              <a:gd name="T33" fmla="*/ 126 h 137795"/>
              <a:gd name="T34" fmla="*/ 265 w 254634"/>
              <a:gd name="T35" fmla="*/ 128 h 137795"/>
              <a:gd name="T36" fmla="*/ 294 w 254634"/>
              <a:gd name="T37" fmla="*/ 131 h 137795"/>
              <a:gd name="T38" fmla="*/ 328 w 254634"/>
              <a:gd name="T39" fmla="*/ 135 h 137795"/>
              <a:gd name="T40" fmla="*/ 452 w 254634"/>
              <a:gd name="T41" fmla="*/ 153 h 137795"/>
              <a:gd name="T42" fmla="*/ 426 w 254634"/>
              <a:gd name="T43" fmla="*/ 124 h 13779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54634" h="137795">
                <a:moveTo>
                  <a:pt x="176580" y="0"/>
                </a:moveTo>
                <a:lnTo>
                  <a:pt x="116961" y="26985"/>
                </a:lnTo>
                <a:lnTo>
                  <a:pt x="76218" y="47249"/>
                </a:lnTo>
                <a:lnTo>
                  <a:pt x="42229" y="70847"/>
                </a:lnTo>
                <a:lnTo>
                  <a:pt x="15010" y="108413"/>
                </a:lnTo>
                <a:lnTo>
                  <a:pt x="0" y="137591"/>
                </a:lnTo>
                <a:lnTo>
                  <a:pt x="10649" y="127591"/>
                </a:lnTo>
                <a:lnTo>
                  <a:pt x="20487" y="118510"/>
                </a:lnTo>
                <a:lnTo>
                  <a:pt x="53814" y="92298"/>
                </a:lnTo>
                <a:lnTo>
                  <a:pt x="97672" y="78709"/>
                </a:lnTo>
                <a:lnTo>
                  <a:pt x="108627" y="78259"/>
                </a:lnTo>
                <a:lnTo>
                  <a:pt x="239660" y="78259"/>
                </a:lnTo>
                <a:lnTo>
                  <a:pt x="176580" y="0"/>
                </a:lnTo>
                <a:close/>
              </a:path>
              <a:path w="254634" h="137795">
                <a:moveTo>
                  <a:pt x="239660" y="78259"/>
                </a:moveTo>
                <a:lnTo>
                  <a:pt x="108627" y="78259"/>
                </a:lnTo>
                <a:lnTo>
                  <a:pt x="120754" y="78492"/>
                </a:lnTo>
                <a:lnTo>
                  <a:pt x="134246" y="79379"/>
                </a:lnTo>
                <a:lnTo>
                  <a:pt x="149293" y="80890"/>
                </a:lnTo>
                <a:lnTo>
                  <a:pt x="166086" y="82992"/>
                </a:lnTo>
                <a:lnTo>
                  <a:pt x="184815" y="85656"/>
                </a:lnTo>
                <a:lnTo>
                  <a:pt x="254533" y="96710"/>
                </a:lnTo>
                <a:lnTo>
                  <a:pt x="239660" y="78259"/>
                </a:lnTo>
                <a:close/>
              </a:path>
            </a:pathLst>
          </a:custGeom>
          <a:solidFill>
            <a:srgbClr val="909294"/>
          </a:solidFill>
          <a:ln w="9525">
            <a:noFill/>
            <a:round/>
            <a:headEnd/>
            <a:tailEnd/>
          </a:ln>
        </p:spPr>
        <p:txBody>
          <a:bodyPr lIns="0" tIns="0" rIns="0" bIns="0"/>
          <a:lstStyle/>
          <a:p>
            <a:pPr>
              <a:defRPr/>
            </a:pPr>
            <a:endParaRPr lang="ru-RU"/>
          </a:p>
        </p:txBody>
      </p:sp>
      <p:sp>
        <p:nvSpPr>
          <p:cNvPr id="50" name="bk object 64">
            <a:extLst>
              <a:ext uri="{FF2B5EF4-FFF2-40B4-BE49-F238E27FC236}"/>
            </a:extLst>
          </p:cNvPr>
          <p:cNvSpPr>
            <a:spLocks noChangeArrowheads="1"/>
          </p:cNvSpPr>
          <p:nvPr/>
        </p:nvSpPr>
        <p:spPr bwMode="auto">
          <a:xfrm>
            <a:off x="8721725" y="6080125"/>
            <a:ext cx="187325" cy="36513"/>
          </a:xfrm>
          <a:prstGeom prst="rect">
            <a:avLst/>
          </a:prstGeom>
          <a:blipFill dpi="0" rotWithShape="1">
            <a:blip r:embed="rId43" cstate="print"/>
            <a:srcRect/>
            <a:stretch>
              <a:fillRect/>
            </a:stretch>
          </a:blipFill>
          <a:ln>
            <a:noFill/>
          </a:ln>
          <a:extLst/>
        </p:spPr>
        <p:txBody>
          <a:bodyPr lIns="0" tIns="0" rIns="0" bIns="0"/>
          <a:lstStyle>
            <a:lvl1pPr>
              <a:defRPr sz="2800">
                <a:solidFill>
                  <a:schemeClr val="tx1"/>
                </a:solidFill>
                <a:latin typeface="Arial" panose="020B0604020202020204" pitchFamily="34" charset="0"/>
              </a:defRPr>
            </a:lvl1pPr>
            <a:lvl2pPr marL="742950" indent="-287338">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30188">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ru-RU" altLang="ru-RU" sz="1266">
              <a:latin typeface="Calibri" panose="020F0502020204030204" pitchFamily="34" charset="0"/>
              <a:ea typeface="+mn-ea"/>
            </a:endParaRPr>
          </a:p>
        </p:txBody>
      </p:sp>
      <p:sp>
        <p:nvSpPr>
          <p:cNvPr id="51" name="bk object 65">
            <a:extLst>
              <a:ext uri="{FF2B5EF4-FFF2-40B4-BE49-F238E27FC236}"/>
            </a:extLst>
          </p:cNvPr>
          <p:cNvSpPr>
            <a:spLocks noChangeArrowheads="1"/>
          </p:cNvSpPr>
          <p:nvPr/>
        </p:nvSpPr>
        <p:spPr bwMode="auto">
          <a:xfrm>
            <a:off x="8721725" y="5991225"/>
            <a:ext cx="171450" cy="114300"/>
          </a:xfrm>
          <a:prstGeom prst="rect">
            <a:avLst/>
          </a:prstGeom>
          <a:blipFill dpi="0" rotWithShape="1">
            <a:blip r:embed="rId44" cstate="print"/>
            <a:srcRect/>
            <a:stretch>
              <a:fillRect/>
            </a:stretch>
          </a:blipFill>
          <a:ln>
            <a:noFill/>
          </a:ln>
          <a:extLst/>
        </p:spPr>
        <p:txBody>
          <a:bodyPr lIns="0" tIns="0" rIns="0" bIns="0"/>
          <a:lstStyle>
            <a:lvl1pPr>
              <a:defRPr sz="2800">
                <a:solidFill>
                  <a:schemeClr val="tx1"/>
                </a:solidFill>
                <a:latin typeface="Arial" panose="020B0604020202020204" pitchFamily="34" charset="0"/>
              </a:defRPr>
            </a:lvl1pPr>
            <a:lvl2pPr marL="742950" indent="-287338">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30188">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ru-RU" altLang="ru-RU" sz="1266">
              <a:latin typeface="Calibri" panose="020F0502020204030204" pitchFamily="34" charset="0"/>
              <a:ea typeface="+mn-ea"/>
            </a:endParaRPr>
          </a:p>
        </p:txBody>
      </p:sp>
      <p:sp>
        <p:nvSpPr>
          <p:cNvPr id="52" name="bk object 66"/>
          <p:cNvSpPr>
            <a:spLocks/>
          </p:cNvSpPr>
          <p:nvPr/>
        </p:nvSpPr>
        <p:spPr bwMode="auto">
          <a:xfrm>
            <a:off x="8721725" y="6065838"/>
            <a:ext cx="171450" cy="41275"/>
          </a:xfrm>
          <a:custGeom>
            <a:avLst/>
            <a:gdLst>
              <a:gd name="T0" fmla="*/ 271 w 243840"/>
              <a:gd name="T1" fmla="*/ 0 h 59054"/>
              <a:gd name="T2" fmla="*/ 195 w 243840"/>
              <a:gd name="T3" fmla="*/ 5 h 59054"/>
              <a:gd name="T4" fmla="*/ 117 w 243840"/>
              <a:gd name="T5" fmla="*/ 22 h 59054"/>
              <a:gd name="T6" fmla="*/ 43 w 243840"/>
              <a:gd name="T7" fmla="*/ 54 h 59054"/>
              <a:gd name="T8" fmla="*/ 0 w 243840"/>
              <a:gd name="T9" fmla="*/ 87 h 59054"/>
              <a:gd name="T10" fmla="*/ 0 w 243840"/>
              <a:gd name="T11" fmla="*/ 88 h 59054"/>
              <a:gd name="T12" fmla="*/ 22 w 243840"/>
              <a:gd name="T13" fmla="*/ 70 h 59054"/>
              <a:gd name="T14" fmla="*/ 46 w 243840"/>
              <a:gd name="T15" fmla="*/ 55 h 59054"/>
              <a:gd name="T16" fmla="*/ 123 w 243840"/>
              <a:gd name="T17" fmla="*/ 21 h 59054"/>
              <a:gd name="T18" fmla="*/ 205 w 243840"/>
              <a:gd name="T19" fmla="*/ 5 h 59054"/>
              <a:gd name="T20" fmla="*/ 324 w 243840"/>
              <a:gd name="T21" fmla="*/ 1 h 59054"/>
              <a:gd name="T22" fmla="*/ 316 w 243840"/>
              <a:gd name="T23" fmla="*/ 1 h 59054"/>
              <a:gd name="T24" fmla="*/ 295 w 243840"/>
              <a:gd name="T25" fmla="*/ 1 h 59054"/>
              <a:gd name="T26" fmla="*/ 271 w 243840"/>
              <a:gd name="T27" fmla="*/ 0 h 59054"/>
              <a:gd name="T28" fmla="*/ 324 w 243840"/>
              <a:gd name="T29" fmla="*/ 1 h 59054"/>
              <a:gd name="T30" fmla="*/ 283 w 243840"/>
              <a:gd name="T31" fmla="*/ 1 h 59054"/>
              <a:gd name="T32" fmla="*/ 307 w 243840"/>
              <a:gd name="T33" fmla="*/ 2 h 59054"/>
              <a:gd name="T34" fmla="*/ 329 w 243840"/>
              <a:gd name="T35" fmla="*/ 3 h 59054"/>
              <a:gd name="T36" fmla="*/ 395 w 243840"/>
              <a:gd name="T37" fmla="*/ 10 h 59054"/>
              <a:gd name="T38" fmla="*/ 412 w 243840"/>
              <a:gd name="T39" fmla="*/ 14 h 59054"/>
              <a:gd name="T40" fmla="*/ 411 w 243840"/>
              <a:gd name="T41" fmla="*/ 12 h 59054"/>
              <a:gd name="T42" fmla="*/ 337 w 243840"/>
              <a:gd name="T43" fmla="*/ 2 h 59054"/>
              <a:gd name="T44" fmla="*/ 324 w 243840"/>
              <a:gd name="T45" fmla="*/ 1 h 5905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43840" h="59054">
                <a:moveTo>
                  <a:pt x="160259" y="0"/>
                </a:moveTo>
                <a:lnTo>
                  <a:pt x="115537" y="3267"/>
                </a:lnTo>
                <a:lnTo>
                  <a:pt x="69227" y="14276"/>
                </a:lnTo>
                <a:lnTo>
                  <a:pt x="25558" y="35897"/>
                </a:lnTo>
                <a:lnTo>
                  <a:pt x="0" y="57626"/>
                </a:lnTo>
                <a:lnTo>
                  <a:pt x="0" y="58667"/>
                </a:lnTo>
                <a:lnTo>
                  <a:pt x="12926" y="46488"/>
                </a:lnTo>
                <a:lnTo>
                  <a:pt x="26853" y="36064"/>
                </a:lnTo>
                <a:lnTo>
                  <a:pt x="72843" y="14097"/>
                </a:lnTo>
                <a:lnTo>
                  <a:pt x="121367" y="3523"/>
                </a:lnTo>
                <a:lnTo>
                  <a:pt x="191653" y="1041"/>
                </a:lnTo>
                <a:lnTo>
                  <a:pt x="187104" y="703"/>
                </a:lnTo>
                <a:lnTo>
                  <a:pt x="174083" y="134"/>
                </a:lnTo>
                <a:lnTo>
                  <a:pt x="160259" y="0"/>
                </a:lnTo>
                <a:close/>
              </a:path>
              <a:path w="243840" h="59054">
                <a:moveTo>
                  <a:pt x="191653" y="1041"/>
                </a:moveTo>
                <a:lnTo>
                  <a:pt x="167566" y="1041"/>
                </a:lnTo>
                <a:lnTo>
                  <a:pt x="181609" y="1442"/>
                </a:lnTo>
                <a:lnTo>
                  <a:pt x="194674" y="2254"/>
                </a:lnTo>
                <a:lnTo>
                  <a:pt x="233553" y="7161"/>
                </a:lnTo>
                <a:lnTo>
                  <a:pt x="243624" y="9163"/>
                </a:lnTo>
                <a:lnTo>
                  <a:pt x="242620" y="7918"/>
                </a:lnTo>
                <a:lnTo>
                  <a:pt x="199166" y="1600"/>
                </a:lnTo>
                <a:lnTo>
                  <a:pt x="191653" y="1041"/>
                </a:lnTo>
                <a:close/>
              </a:path>
            </a:pathLst>
          </a:custGeom>
          <a:solidFill>
            <a:srgbClr val="FFFFFF"/>
          </a:solidFill>
          <a:ln w="9525">
            <a:noFill/>
            <a:round/>
            <a:headEnd/>
            <a:tailEnd/>
          </a:ln>
        </p:spPr>
        <p:txBody>
          <a:bodyPr lIns="0" tIns="0" rIns="0" bIns="0"/>
          <a:lstStyle/>
          <a:p>
            <a:pPr>
              <a:defRPr/>
            </a:pPr>
            <a:endParaRPr lang="ru-RU"/>
          </a:p>
        </p:txBody>
      </p:sp>
      <p:sp>
        <p:nvSpPr>
          <p:cNvPr id="53" name="bk object 67"/>
          <p:cNvSpPr>
            <a:spLocks/>
          </p:cNvSpPr>
          <p:nvPr/>
        </p:nvSpPr>
        <p:spPr bwMode="auto">
          <a:xfrm>
            <a:off x="8737600" y="5994400"/>
            <a:ext cx="130175" cy="95250"/>
          </a:xfrm>
          <a:custGeom>
            <a:avLst/>
            <a:gdLst>
              <a:gd name="T0" fmla="*/ 254 w 184150"/>
              <a:gd name="T1" fmla="*/ 0 h 137159"/>
              <a:gd name="T2" fmla="*/ 101 w 184150"/>
              <a:gd name="T3" fmla="*/ 97 h 137159"/>
              <a:gd name="T4" fmla="*/ 42 w 184150"/>
              <a:gd name="T5" fmla="*/ 137 h 137159"/>
              <a:gd name="T6" fmla="*/ 1 w 184150"/>
              <a:gd name="T7" fmla="*/ 184 h 137159"/>
              <a:gd name="T8" fmla="*/ 0 w 184150"/>
              <a:gd name="T9" fmla="*/ 185 h 137159"/>
              <a:gd name="T10" fmla="*/ 30 w 184150"/>
              <a:gd name="T11" fmla="*/ 170 h 137159"/>
              <a:gd name="T12" fmla="*/ 55 w 184150"/>
              <a:gd name="T13" fmla="*/ 156 h 137159"/>
              <a:gd name="T14" fmla="*/ 137 w 184150"/>
              <a:gd name="T15" fmla="*/ 119 h 137159"/>
              <a:gd name="T16" fmla="*/ 235 w 184150"/>
              <a:gd name="T17" fmla="*/ 103 h 137159"/>
              <a:gd name="T18" fmla="*/ 381 w 184150"/>
              <a:gd name="T19" fmla="*/ 103 h 137159"/>
              <a:gd name="T20" fmla="*/ 254 w 184150"/>
              <a:gd name="T21" fmla="*/ 0 h 137159"/>
              <a:gd name="T22" fmla="*/ 381 w 184150"/>
              <a:gd name="T23" fmla="*/ 103 h 137159"/>
              <a:gd name="T24" fmla="*/ 235 w 184150"/>
              <a:gd name="T25" fmla="*/ 103 h 137159"/>
              <a:gd name="T26" fmla="*/ 259 w 184150"/>
              <a:gd name="T27" fmla="*/ 103 h 137159"/>
              <a:gd name="T28" fmla="*/ 286 w 184150"/>
              <a:gd name="T29" fmla="*/ 105 h 137159"/>
              <a:gd name="T30" fmla="*/ 317 w 184150"/>
              <a:gd name="T31" fmla="*/ 106 h 137159"/>
              <a:gd name="T32" fmla="*/ 392 w 184150"/>
              <a:gd name="T33" fmla="*/ 112 h 137159"/>
              <a:gd name="T34" fmla="*/ 381 w 184150"/>
              <a:gd name="T35" fmla="*/ 103 h 13715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84150" h="137159">
                <a:moveTo>
                  <a:pt x="119672" y="0"/>
                </a:moveTo>
                <a:lnTo>
                  <a:pt x="47515" y="71329"/>
                </a:lnTo>
                <a:lnTo>
                  <a:pt x="19387" y="100786"/>
                </a:lnTo>
                <a:lnTo>
                  <a:pt x="286" y="135159"/>
                </a:lnTo>
                <a:lnTo>
                  <a:pt x="0" y="136613"/>
                </a:lnTo>
                <a:lnTo>
                  <a:pt x="13673" y="125180"/>
                </a:lnTo>
                <a:lnTo>
                  <a:pt x="25841" y="115156"/>
                </a:lnTo>
                <a:lnTo>
                  <a:pt x="64664" y="87705"/>
                </a:lnTo>
                <a:lnTo>
                  <a:pt x="110615" y="76432"/>
                </a:lnTo>
                <a:lnTo>
                  <a:pt x="179527" y="76432"/>
                </a:lnTo>
                <a:lnTo>
                  <a:pt x="119672" y="0"/>
                </a:lnTo>
                <a:close/>
              </a:path>
              <a:path w="184150" h="137159">
                <a:moveTo>
                  <a:pt x="179527" y="76432"/>
                </a:moveTo>
                <a:lnTo>
                  <a:pt x="110615" y="76432"/>
                </a:lnTo>
                <a:lnTo>
                  <a:pt x="122071" y="76528"/>
                </a:lnTo>
                <a:lnTo>
                  <a:pt x="134893" y="77239"/>
                </a:lnTo>
                <a:lnTo>
                  <a:pt x="149339" y="78492"/>
                </a:lnTo>
                <a:lnTo>
                  <a:pt x="184153" y="82339"/>
                </a:lnTo>
                <a:lnTo>
                  <a:pt x="179527" y="76432"/>
                </a:lnTo>
                <a:close/>
              </a:path>
            </a:pathLst>
          </a:custGeom>
          <a:solidFill>
            <a:srgbClr val="909294"/>
          </a:solidFill>
          <a:ln w="9525">
            <a:noFill/>
            <a:round/>
            <a:headEnd/>
            <a:tailEnd/>
          </a:ln>
        </p:spPr>
        <p:txBody>
          <a:bodyPr lIns="0" tIns="0" rIns="0" bIns="0"/>
          <a:lstStyle/>
          <a:p>
            <a:pPr>
              <a:defRPr/>
            </a:pPr>
            <a:endParaRPr lang="ru-RU"/>
          </a:p>
        </p:txBody>
      </p:sp>
      <p:sp>
        <p:nvSpPr>
          <p:cNvPr id="54" name="bk object 68">
            <a:extLst>
              <a:ext uri="{FF2B5EF4-FFF2-40B4-BE49-F238E27FC236}"/>
            </a:extLst>
          </p:cNvPr>
          <p:cNvSpPr>
            <a:spLocks noChangeArrowheads="1"/>
          </p:cNvSpPr>
          <p:nvPr/>
        </p:nvSpPr>
        <p:spPr bwMode="auto">
          <a:xfrm>
            <a:off x="8543925" y="5989638"/>
            <a:ext cx="177800" cy="115887"/>
          </a:xfrm>
          <a:prstGeom prst="rect">
            <a:avLst/>
          </a:prstGeom>
          <a:blipFill dpi="0" rotWithShape="1">
            <a:blip r:embed="rId45" cstate="print"/>
            <a:srcRect/>
            <a:stretch>
              <a:fillRect/>
            </a:stretch>
          </a:blipFill>
          <a:ln>
            <a:noFill/>
          </a:ln>
          <a:extLst/>
        </p:spPr>
        <p:txBody>
          <a:bodyPr lIns="0" tIns="0" rIns="0" bIns="0"/>
          <a:lstStyle>
            <a:lvl1pPr>
              <a:defRPr sz="2800">
                <a:solidFill>
                  <a:schemeClr val="tx1"/>
                </a:solidFill>
                <a:latin typeface="Arial" panose="020B0604020202020204" pitchFamily="34" charset="0"/>
              </a:defRPr>
            </a:lvl1pPr>
            <a:lvl2pPr marL="742950" indent="-287338">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30188">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ru-RU" altLang="ru-RU" sz="1266">
              <a:latin typeface="Calibri" panose="020F0502020204030204" pitchFamily="34" charset="0"/>
              <a:ea typeface="+mn-ea"/>
            </a:endParaRPr>
          </a:p>
        </p:txBody>
      </p:sp>
      <p:sp>
        <p:nvSpPr>
          <p:cNvPr id="55" name="bk object 69"/>
          <p:cNvSpPr>
            <a:spLocks/>
          </p:cNvSpPr>
          <p:nvPr/>
        </p:nvSpPr>
        <p:spPr bwMode="auto">
          <a:xfrm>
            <a:off x="8543925" y="6054725"/>
            <a:ext cx="177800" cy="52388"/>
          </a:xfrm>
          <a:custGeom>
            <a:avLst/>
            <a:gdLst>
              <a:gd name="T0" fmla="*/ 425 w 253365"/>
              <a:gd name="T1" fmla="*/ 122 h 74295"/>
              <a:gd name="T2" fmla="*/ 444 w 253365"/>
              <a:gd name="T3" fmla="*/ 144 h 74295"/>
              <a:gd name="T4" fmla="*/ 444 w 253365"/>
              <a:gd name="T5" fmla="*/ 141 h 74295"/>
              <a:gd name="T6" fmla="*/ 425 w 253365"/>
              <a:gd name="T7" fmla="*/ 122 h 74295"/>
              <a:gd name="T8" fmla="*/ 331 w 253365"/>
              <a:gd name="T9" fmla="*/ 28 h 74295"/>
              <a:gd name="T10" fmla="*/ 129 w 253365"/>
              <a:gd name="T11" fmla="*/ 28 h 74295"/>
              <a:gd name="T12" fmla="*/ 154 w 253365"/>
              <a:gd name="T13" fmla="*/ 28 h 74295"/>
              <a:gd name="T14" fmla="*/ 181 w 253365"/>
              <a:gd name="T15" fmla="*/ 29 h 74295"/>
              <a:gd name="T16" fmla="*/ 264 w 253365"/>
              <a:gd name="T17" fmla="*/ 39 h 74295"/>
              <a:gd name="T18" fmla="*/ 347 w 253365"/>
              <a:gd name="T19" fmla="*/ 68 h 74295"/>
              <a:gd name="T20" fmla="*/ 422 w 253365"/>
              <a:gd name="T21" fmla="*/ 118 h 74295"/>
              <a:gd name="T22" fmla="*/ 425 w 253365"/>
              <a:gd name="T23" fmla="*/ 122 h 74295"/>
              <a:gd name="T24" fmla="*/ 404 w 253365"/>
              <a:gd name="T25" fmla="*/ 98 h 74295"/>
              <a:gd name="T26" fmla="*/ 387 w 253365"/>
              <a:gd name="T27" fmla="*/ 78 h 74295"/>
              <a:gd name="T28" fmla="*/ 371 w 253365"/>
              <a:gd name="T29" fmla="*/ 61 h 74295"/>
              <a:gd name="T30" fmla="*/ 355 w 253365"/>
              <a:gd name="T31" fmla="*/ 47 h 74295"/>
              <a:gd name="T32" fmla="*/ 340 w 253365"/>
              <a:gd name="T33" fmla="*/ 34 h 74295"/>
              <a:gd name="T34" fmla="*/ 331 w 253365"/>
              <a:gd name="T35" fmla="*/ 28 h 74295"/>
              <a:gd name="T36" fmla="*/ 40 w 253365"/>
              <a:gd name="T37" fmla="*/ 35 h 74295"/>
              <a:gd name="T38" fmla="*/ 0 w 253365"/>
              <a:gd name="T39" fmla="*/ 43 h 74295"/>
              <a:gd name="T40" fmla="*/ 40 w 253365"/>
              <a:gd name="T41" fmla="*/ 35 h 74295"/>
              <a:gd name="T42" fmla="*/ 244 w 253365"/>
              <a:gd name="T43" fmla="*/ 0 h 74295"/>
              <a:gd name="T44" fmla="*/ 175 w 253365"/>
              <a:gd name="T45" fmla="*/ 6 h 74295"/>
              <a:gd name="T46" fmla="*/ 70 w 253365"/>
              <a:gd name="T47" fmla="*/ 28 h 74295"/>
              <a:gd name="T48" fmla="*/ 40 w 253365"/>
              <a:gd name="T49" fmla="*/ 35 h 74295"/>
              <a:gd name="T50" fmla="*/ 45 w 253365"/>
              <a:gd name="T51" fmla="*/ 34 h 74295"/>
              <a:gd name="T52" fmla="*/ 62 w 253365"/>
              <a:gd name="T53" fmla="*/ 31 h 74295"/>
              <a:gd name="T54" fmla="*/ 83 w 253365"/>
              <a:gd name="T55" fmla="*/ 30 h 74295"/>
              <a:gd name="T56" fmla="*/ 105 w 253365"/>
              <a:gd name="T57" fmla="*/ 28 h 74295"/>
              <a:gd name="T58" fmla="*/ 129 w 253365"/>
              <a:gd name="T59" fmla="*/ 28 h 74295"/>
              <a:gd name="T60" fmla="*/ 331 w 253365"/>
              <a:gd name="T61" fmla="*/ 28 h 74295"/>
              <a:gd name="T62" fmla="*/ 326 w 253365"/>
              <a:gd name="T63" fmla="*/ 24 h 74295"/>
              <a:gd name="T64" fmla="*/ 312 w 253365"/>
              <a:gd name="T65" fmla="*/ 15 h 74295"/>
              <a:gd name="T66" fmla="*/ 296 w 253365"/>
              <a:gd name="T67" fmla="*/ 9 h 74295"/>
              <a:gd name="T68" fmla="*/ 280 w 253365"/>
              <a:gd name="T69" fmla="*/ 4 h 74295"/>
              <a:gd name="T70" fmla="*/ 262 w 253365"/>
              <a:gd name="T71" fmla="*/ 1 h 74295"/>
              <a:gd name="T72" fmla="*/ 244 w 253365"/>
              <a:gd name="T73" fmla="*/ 0 h 7429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53365" h="74295">
                <a:moveTo>
                  <a:pt x="242296" y="62836"/>
                </a:moveTo>
                <a:lnTo>
                  <a:pt x="252844" y="73980"/>
                </a:lnTo>
                <a:lnTo>
                  <a:pt x="252844" y="72786"/>
                </a:lnTo>
                <a:lnTo>
                  <a:pt x="242296" y="62836"/>
                </a:lnTo>
                <a:close/>
              </a:path>
              <a:path w="253365" h="74295">
                <a:moveTo>
                  <a:pt x="188691" y="14104"/>
                </a:moveTo>
                <a:lnTo>
                  <a:pt x="73401" y="14104"/>
                </a:lnTo>
                <a:lnTo>
                  <a:pt x="87871" y="14118"/>
                </a:lnTo>
                <a:lnTo>
                  <a:pt x="102989" y="14674"/>
                </a:lnTo>
                <a:lnTo>
                  <a:pt x="150547" y="20630"/>
                </a:lnTo>
                <a:lnTo>
                  <a:pt x="197890" y="35185"/>
                </a:lnTo>
                <a:lnTo>
                  <a:pt x="240484" y="61127"/>
                </a:lnTo>
                <a:lnTo>
                  <a:pt x="242296" y="62836"/>
                </a:lnTo>
                <a:lnTo>
                  <a:pt x="230326" y="50354"/>
                </a:lnTo>
                <a:lnTo>
                  <a:pt x="220449" y="40409"/>
                </a:lnTo>
                <a:lnTo>
                  <a:pt x="211240" y="31658"/>
                </a:lnTo>
                <a:lnTo>
                  <a:pt x="202509" y="24063"/>
                </a:lnTo>
                <a:lnTo>
                  <a:pt x="194067" y="17584"/>
                </a:lnTo>
                <a:lnTo>
                  <a:pt x="188691" y="14104"/>
                </a:lnTo>
                <a:close/>
              </a:path>
              <a:path w="253365" h="74295">
                <a:moveTo>
                  <a:pt x="22704" y="17754"/>
                </a:moveTo>
                <a:lnTo>
                  <a:pt x="0" y="22520"/>
                </a:lnTo>
                <a:lnTo>
                  <a:pt x="22704" y="17754"/>
                </a:lnTo>
                <a:close/>
              </a:path>
              <a:path w="253365" h="74295">
                <a:moveTo>
                  <a:pt x="138857" y="0"/>
                </a:moveTo>
                <a:lnTo>
                  <a:pt x="99791" y="3157"/>
                </a:lnTo>
                <a:lnTo>
                  <a:pt x="40308" y="14118"/>
                </a:lnTo>
                <a:lnTo>
                  <a:pt x="22704" y="17754"/>
                </a:lnTo>
                <a:lnTo>
                  <a:pt x="25352" y="17405"/>
                </a:lnTo>
                <a:lnTo>
                  <a:pt x="35554" y="16283"/>
                </a:lnTo>
                <a:lnTo>
                  <a:pt x="47075" y="15289"/>
                </a:lnTo>
                <a:lnTo>
                  <a:pt x="59746" y="14529"/>
                </a:lnTo>
                <a:lnTo>
                  <a:pt x="73401" y="14104"/>
                </a:lnTo>
                <a:lnTo>
                  <a:pt x="188691" y="14104"/>
                </a:lnTo>
                <a:lnTo>
                  <a:pt x="185723" y="12183"/>
                </a:lnTo>
                <a:lnTo>
                  <a:pt x="177290" y="7821"/>
                </a:lnTo>
                <a:lnTo>
                  <a:pt x="168576" y="4461"/>
                </a:lnTo>
                <a:lnTo>
                  <a:pt x="159392" y="2063"/>
                </a:lnTo>
                <a:lnTo>
                  <a:pt x="149549" y="589"/>
                </a:lnTo>
                <a:lnTo>
                  <a:pt x="138857" y="0"/>
                </a:lnTo>
                <a:close/>
              </a:path>
            </a:pathLst>
          </a:custGeom>
          <a:solidFill>
            <a:srgbClr val="FFFFFF"/>
          </a:solidFill>
          <a:ln w="9525">
            <a:noFill/>
            <a:round/>
            <a:headEnd/>
            <a:tailEnd/>
          </a:ln>
        </p:spPr>
        <p:txBody>
          <a:bodyPr lIns="0" tIns="0" rIns="0" bIns="0"/>
          <a:lstStyle/>
          <a:p>
            <a:pPr>
              <a:defRPr/>
            </a:pPr>
            <a:endParaRPr lang="ru-RU"/>
          </a:p>
        </p:txBody>
      </p:sp>
      <p:sp>
        <p:nvSpPr>
          <p:cNvPr id="56" name="bk object 70">
            <a:extLst>
              <a:ext uri="{FF2B5EF4-FFF2-40B4-BE49-F238E27FC236}"/>
            </a:extLst>
          </p:cNvPr>
          <p:cNvSpPr>
            <a:spLocks noChangeArrowheads="1"/>
          </p:cNvSpPr>
          <p:nvPr/>
        </p:nvSpPr>
        <p:spPr bwMode="auto">
          <a:xfrm>
            <a:off x="8721725" y="5962650"/>
            <a:ext cx="141288" cy="142875"/>
          </a:xfrm>
          <a:prstGeom prst="rect">
            <a:avLst/>
          </a:prstGeom>
          <a:blipFill dpi="0" rotWithShape="1">
            <a:blip r:embed="rId46" cstate="print"/>
            <a:srcRect/>
            <a:stretch>
              <a:fillRect/>
            </a:stretch>
          </a:blipFill>
          <a:ln>
            <a:noFill/>
          </a:ln>
          <a:extLst/>
        </p:spPr>
        <p:txBody>
          <a:bodyPr lIns="0" tIns="0" rIns="0" bIns="0"/>
          <a:lstStyle>
            <a:lvl1pPr>
              <a:defRPr sz="2800">
                <a:solidFill>
                  <a:schemeClr val="tx1"/>
                </a:solidFill>
                <a:latin typeface="Arial" panose="020B0604020202020204" pitchFamily="34" charset="0"/>
              </a:defRPr>
            </a:lvl1pPr>
            <a:lvl2pPr marL="742950" indent="-287338">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30188">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ru-RU" altLang="ru-RU" sz="1266">
              <a:latin typeface="Calibri" panose="020F0502020204030204" pitchFamily="34" charset="0"/>
              <a:ea typeface="+mn-ea"/>
            </a:endParaRPr>
          </a:p>
        </p:txBody>
      </p:sp>
      <p:sp>
        <p:nvSpPr>
          <p:cNvPr id="57" name="bk object 71"/>
          <p:cNvSpPr>
            <a:spLocks/>
          </p:cNvSpPr>
          <p:nvPr/>
        </p:nvSpPr>
        <p:spPr bwMode="auto">
          <a:xfrm>
            <a:off x="8721725" y="6040438"/>
            <a:ext cx="141288" cy="66675"/>
          </a:xfrm>
          <a:custGeom>
            <a:avLst/>
            <a:gdLst>
              <a:gd name="T0" fmla="*/ 368 w 200025"/>
              <a:gd name="T1" fmla="*/ 0 h 94615"/>
              <a:gd name="T2" fmla="*/ 289 w 200025"/>
              <a:gd name="T3" fmla="*/ 6 h 94615"/>
              <a:gd name="T4" fmla="*/ 217 w 200025"/>
              <a:gd name="T5" fmla="*/ 23 h 94615"/>
              <a:gd name="T6" fmla="*/ 134 w 200025"/>
              <a:gd name="T7" fmla="*/ 56 h 94615"/>
              <a:gd name="T8" fmla="*/ 49 w 200025"/>
              <a:gd name="T9" fmla="*/ 111 h 94615"/>
              <a:gd name="T10" fmla="*/ 0 w 200025"/>
              <a:gd name="T11" fmla="*/ 155 h 94615"/>
              <a:gd name="T12" fmla="*/ 28 w 200025"/>
              <a:gd name="T13" fmla="*/ 129 h 94615"/>
              <a:gd name="T14" fmla="*/ 57 w 200025"/>
              <a:gd name="T15" fmla="*/ 105 h 94615"/>
              <a:gd name="T16" fmla="*/ 116 w 200025"/>
              <a:gd name="T17" fmla="*/ 68 h 94615"/>
              <a:gd name="T18" fmla="*/ 201 w 200025"/>
              <a:gd name="T19" fmla="*/ 30 h 94615"/>
              <a:gd name="T20" fmla="*/ 278 w 200025"/>
              <a:gd name="T21" fmla="*/ 10 h 94615"/>
              <a:gd name="T22" fmla="*/ 352 w 200025"/>
              <a:gd name="T23" fmla="*/ 1 h 94615"/>
              <a:gd name="T24" fmla="*/ 364 w 200025"/>
              <a:gd name="T25" fmla="*/ 1 h 94615"/>
              <a:gd name="T26" fmla="*/ 381 w 200025"/>
              <a:gd name="T27" fmla="*/ 1 h 94615"/>
              <a:gd name="T28" fmla="*/ 380 w 200025"/>
              <a:gd name="T29" fmla="*/ 1 h 94615"/>
              <a:gd name="T30" fmla="*/ 368 w 200025"/>
              <a:gd name="T31" fmla="*/ 0 h 94615"/>
              <a:gd name="T32" fmla="*/ 381 w 200025"/>
              <a:gd name="T33" fmla="*/ 1 h 94615"/>
              <a:gd name="T34" fmla="*/ 364 w 200025"/>
              <a:gd name="T35" fmla="*/ 1 h 94615"/>
              <a:gd name="T36" fmla="*/ 379 w 200025"/>
              <a:gd name="T37" fmla="*/ 1 h 94615"/>
              <a:gd name="T38" fmla="*/ 381 w 200025"/>
              <a:gd name="T39" fmla="*/ 2 h 94615"/>
              <a:gd name="T40" fmla="*/ 381 w 200025"/>
              <a:gd name="T41" fmla="*/ 1 h 946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00025" h="94615">
                <a:moveTo>
                  <a:pt x="192968" y="0"/>
                </a:moveTo>
                <a:lnTo>
                  <a:pt x="151343" y="4093"/>
                </a:lnTo>
                <a:lnTo>
                  <a:pt x="113612" y="14404"/>
                </a:lnTo>
                <a:lnTo>
                  <a:pt x="70507" y="34479"/>
                </a:lnTo>
                <a:lnTo>
                  <a:pt x="25458" y="67486"/>
                </a:lnTo>
                <a:lnTo>
                  <a:pt x="0" y="94376"/>
                </a:lnTo>
                <a:lnTo>
                  <a:pt x="14959" y="78279"/>
                </a:lnTo>
                <a:lnTo>
                  <a:pt x="30184" y="64131"/>
                </a:lnTo>
                <a:lnTo>
                  <a:pt x="60892" y="41183"/>
                </a:lnTo>
                <a:lnTo>
                  <a:pt x="105571" y="18260"/>
                </a:lnTo>
                <a:lnTo>
                  <a:pt x="145349" y="6144"/>
                </a:lnTo>
                <a:lnTo>
                  <a:pt x="184456" y="978"/>
                </a:lnTo>
                <a:lnTo>
                  <a:pt x="190844" y="818"/>
                </a:lnTo>
                <a:lnTo>
                  <a:pt x="199575" y="818"/>
                </a:lnTo>
                <a:lnTo>
                  <a:pt x="199212" y="205"/>
                </a:lnTo>
                <a:lnTo>
                  <a:pt x="192968" y="0"/>
                </a:lnTo>
                <a:close/>
              </a:path>
              <a:path w="200025" h="94615">
                <a:moveTo>
                  <a:pt x="199575" y="818"/>
                </a:moveTo>
                <a:lnTo>
                  <a:pt x="190844" y="818"/>
                </a:lnTo>
                <a:lnTo>
                  <a:pt x="198610" y="981"/>
                </a:lnTo>
                <a:lnTo>
                  <a:pt x="199717" y="1056"/>
                </a:lnTo>
                <a:lnTo>
                  <a:pt x="199575" y="818"/>
                </a:lnTo>
                <a:close/>
              </a:path>
            </a:pathLst>
          </a:custGeom>
          <a:solidFill>
            <a:srgbClr val="FFFFFF"/>
          </a:solidFill>
          <a:ln w="9525">
            <a:noFill/>
            <a:round/>
            <a:headEnd/>
            <a:tailEnd/>
          </a:ln>
        </p:spPr>
        <p:txBody>
          <a:bodyPr lIns="0" tIns="0" rIns="0" bIns="0"/>
          <a:lstStyle/>
          <a:p>
            <a:pPr>
              <a:defRPr/>
            </a:pPr>
            <a:endParaRPr lang="ru-RU"/>
          </a:p>
        </p:txBody>
      </p:sp>
      <p:sp>
        <p:nvSpPr>
          <p:cNvPr id="58" name="bk object 72"/>
          <p:cNvSpPr>
            <a:spLocks/>
          </p:cNvSpPr>
          <p:nvPr/>
        </p:nvSpPr>
        <p:spPr bwMode="auto">
          <a:xfrm>
            <a:off x="8721725" y="6072188"/>
            <a:ext cx="187325" cy="36512"/>
          </a:xfrm>
          <a:custGeom>
            <a:avLst/>
            <a:gdLst>
              <a:gd name="T0" fmla="*/ 232 w 266065"/>
              <a:gd name="T1" fmla="*/ 0 h 50800"/>
              <a:gd name="T2" fmla="*/ 160 w 266065"/>
              <a:gd name="T3" fmla="*/ 24 h 50800"/>
              <a:gd name="T4" fmla="*/ 80 w 266065"/>
              <a:gd name="T5" fmla="*/ 93 h 50800"/>
              <a:gd name="T6" fmla="*/ 0 w 266065"/>
              <a:gd name="T7" fmla="*/ 176 h 50800"/>
              <a:gd name="T8" fmla="*/ 0 w 266065"/>
              <a:gd name="T9" fmla="*/ 180 h 50800"/>
              <a:gd name="T10" fmla="*/ 1 w 266065"/>
              <a:gd name="T11" fmla="*/ 179 h 50800"/>
              <a:gd name="T12" fmla="*/ 6 w 266065"/>
              <a:gd name="T13" fmla="*/ 175 h 50800"/>
              <a:gd name="T14" fmla="*/ 89 w 266065"/>
              <a:gd name="T15" fmla="*/ 112 h 50800"/>
              <a:gd name="T16" fmla="*/ 164 w 266065"/>
              <a:gd name="T17" fmla="*/ 76 h 50800"/>
              <a:gd name="T18" fmla="*/ 258 w 266065"/>
              <a:gd name="T19" fmla="*/ 52 h 50800"/>
              <a:gd name="T20" fmla="*/ 415 w 266065"/>
              <a:gd name="T21" fmla="*/ 48 h 50800"/>
              <a:gd name="T22" fmla="*/ 379 w 266065"/>
              <a:gd name="T23" fmla="*/ 34 h 50800"/>
              <a:gd name="T24" fmla="*/ 296 w 266065"/>
              <a:gd name="T25" fmla="*/ 7 h 50800"/>
              <a:gd name="T26" fmla="*/ 252 w 266065"/>
              <a:gd name="T27" fmla="*/ 1 h 50800"/>
              <a:gd name="T28" fmla="*/ 232 w 266065"/>
              <a:gd name="T29" fmla="*/ 0 h 50800"/>
              <a:gd name="T30" fmla="*/ 415 w 266065"/>
              <a:gd name="T31" fmla="*/ 48 h 50800"/>
              <a:gd name="T32" fmla="*/ 329 w 266065"/>
              <a:gd name="T33" fmla="*/ 48 h 50800"/>
              <a:gd name="T34" fmla="*/ 368 w 266065"/>
              <a:gd name="T35" fmla="*/ 51 h 50800"/>
              <a:gd name="T36" fmla="*/ 407 w 266065"/>
              <a:gd name="T37" fmla="*/ 57 h 50800"/>
              <a:gd name="T38" fmla="*/ 448 w 266065"/>
              <a:gd name="T39" fmla="*/ 69 h 50800"/>
              <a:gd name="T40" fmla="*/ 491 w 266065"/>
              <a:gd name="T41" fmla="*/ 83 h 50800"/>
              <a:gd name="T42" fmla="*/ 491 w 266065"/>
              <a:gd name="T43" fmla="*/ 81 h 50800"/>
              <a:gd name="T44" fmla="*/ 492 w 266065"/>
              <a:gd name="T45" fmla="*/ 80 h 50800"/>
              <a:gd name="T46" fmla="*/ 415 w 266065"/>
              <a:gd name="T47" fmla="*/ 48 h 5080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6065" h="50800">
                <a:moveTo>
                  <a:pt x="125522" y="0"/>
                </a:moveTo>
                <a:lnTo>
                  <a:pt x="86147" y="6894"/>
                </a:lnTo>
                <a:lnTo>
                  <a:pt x="42794" y="25949"/>
                </a:lnTo>
                <a:lnTo>
                  <a:pt x="0" y="48992"/>
                </a:lnTo>
                <a:lnTo>
                  <a:pt x="0" y="50186"/>
                </a:lnTo>
                <a:lnTo>
                  <a:pt x="811" y="49757"/>
                </a:lnTo>
                <a:lnTo>
                  <a:pt x="3212" y="48544"/>
                </a:lnTo>
                <a:lnTo>
                  <a:pt x="48395" y="31241"/>
                </a:lnTo>
                <a:lnTo>
                  <a:pt x="88652" y="21294"/>
                </a:lnTo>
                <a:lnTo>
                  <a:pt x="138995" y="14602"/>
                </a:lnTo>
                <a:lnTo>
                  <a:pt x="223817" y="13477"/>
                </a:lnTo>
                <a:lnTo>
                  <a:pt x="205014" y="9661"/>
                </a:lnTo>
                <a:lnTo>
                  <a:pt x="160112" y="2040"/>
                </a:lnTo>
                <a:lnTo>
                  <a:pt x="136238" y="26"/>
                </a:lnTo>
                <a:lnTo>
                  <a:pt x="125522" y="0"/>
                </a:lnTo>
                <a:close/>
              </a:path>
              <a:path w="266065" h="50800">
                <a:moveTo>
                  <a:pt x="223817" y="13477"/>
                </a:moveTo>
                <a:lnTo>
                  <a:pt x="177533" y="13477"/>
                </a:lnTo>
                <a:lnTo>
                  <a:pt x="198153" y="14258"/>
                </a:lnTo>
                <a:lnTo>
                  <a:pt x="219613" y="16088"/>
                </a:lnTo>
                <a:lnTo>
                  <a:pt x="241863" y="19081"/>
                </a:lnTo>
                <a:lnTo>
                  <a:pt x="264858" y="23351"/>
                </a:lnTo>
                <a:lnTo>
                  <a:pt x="265315" y="22627"/>
                </a:lnTo>
                <a:lnTo>
                  <a:pt x="265607" y="22322"/>
                </a:lnTo>
                <a:lnTo>
                  <a:pt x="223817" y="13477"/>
                </a:lnTo>
                <a:close/>
              </a:path>
            </a:pathLst>
          </a:custGeom>
          <a:solidFill>
            <a:srgbClr val="FFFFFF"/>
          </a:solidFill>
          <a:ln w="9525">
            <a:noFill/>
            <a:round/>
            <a:headEnd/>
            <a:tailEnd/>
          </a:ln>
        </p:spPr>
        <p:txBody>
          <a:bodyPr lIns="0" tIns="0" rIns="0" bIns="0"/>
          <a:lstStyle/>
          <a:p>
            <a:pPr>
              <a:defRPr/>
            </a:pPr>
            <a:endParaRPr lang="ru-RU"/>
          </a:p>
        </p:txBody>
      </p:sp>
      <p:sp>
        <p:nvSpPr>
          <p:cNvPr id="59" name="bk object 73"/>
          <p:cNvSpPr>
            <a:spLocks/>
          </p:cNvSpPr>
          <p:nvPr/>
        </p:nvSpPr>
        <p:spPr bwMode="auto">
          <a:xfrm>
            <a:off x="8721725" y="6021388"/>
            <a:ext cx="0" cy="85725"/>
          </a:xfrm>
          <a:custGeom>
            <a:avLst/>
            <a:gdLst>
              <a:gd name="T0" fmla="*/ 0 h 121284"/>
              <a:gd name="T1" fmla="*/ 254 h 121284"/>
              <a:gd name="T2" fmla="*/ 0 60000 65536"/>
              <a:gd name="T3" fmla="*/ 0 60000 65536"/>
            </a:gdLst>
            <a:ahLst/>
            <a:cxnLst>
              <a:cxn ang="T2">
                <a:pos x="0" y="T0"/>
              </a:cxn>
              <a:cxn ang="T3">
                <a:pos x="0" y="T1"/>
              </a:cxn>
            </a:cxnLst>
            <a:rect l="0" t="0" r="r" b="b"/>
            <a:pathLst>
              <a:path h="121284">
                <a:moveTo>
                  <a:pt x="0" y="0"/>
                </a:moveTo>
                <a:lnTo>
                  <a:pt x="0" y="121186"/>
                </a:lnTo>
              </a:path>
            </a:pathLst>
          </a:custGeom>
          <a:noFill/>
          <a:ln w="3175">
            <a:solidFill>
              <a:srgbClr val="747577"/>
            </a:solidFill>
            <a:round/>
            <a:headEnd/>
            <a:tailEnd/>
          </a:ln>
        </p:spPr>
        <p:txBody>
          <a:bodyPr lIns="0" tIns="0" rIns="0" bIns="0"/>
          <a:lstStyle/>
          <a:p>
            <a:pPr>
              <a:defRPr/>
            </a:pPr>
            <a:endParaRPr lang="ru-RU"/>
          </a:p>
        </p:txBody>
      </p:sp>
      <p:sp>
        <p:nvSpPr>
          <p:cNvPr id="60" name="bk object 74">
            <a:extLst>
              <a:ext uri="{FF2B5EF4-FFF2-40B4-BE49-F238E27FC236}"/>
            </a:extLst>
          </p:cNvPr>
          <p:cNvSpPr>
            <a:spLocks noChangeArrowheads="1"/>
          </p:cNvSpPr>
          <p:nvPr/>
        </p:nvSpPr>
        <p:spPr bwMode="auto">
          <a:xfrm>
            <a:off x="8537575" y="6080125"/>
            <a:ext cx="184150" cy="28575"/>
          </a:xfrm>
          <a:prstGeom prst="rect">
            <a:avLst/>
          </a:prstGeom>
          <a:blipFill dpi="0" rotWithShape="1">
            <a:blip r:embed="rId47" cstate="print"/>
            <a:srcRect/>
            <a:stretch>
              <a:fillRect/>
            </a:stretch>
          </a:blipFill>
          <a:ln>
            <a:noFill/>
          </a:ln>
          <a:extLst/>
        </p:spPr>
        <p:txBody>
          <a:bodyPr lIns="0" tIns="0" rIns="0" bIns="0"/>
          <a:lstStyle>
            <a:lvl1pPr>
              <a:defRPr sz="2800">
                <a:solidFill>
                  <a:schemeClr val="tx1"/>
                </a:solidFill>
                <a:latin typeface="Arial" panose="020B0604020202020204" pitchFamily="34" charset="0"/>
              </a:defRPr>
            </a:lvl1pPr>
            <a:lvl2pPr marL="742950" indent="-287338">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30188">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ru-RU" altLang="ru-RU" sz="1266">
              <a:latin typeface="Calibri" panose="020F0502020204030204" pitchFamily="34" charset="0"/>
              <a:ea typeface="+mn-ea"/>
            </a:endParaRPr>
          </a:p>
        </p:txBody>
      </p:sp>
      <p:sp>
        <p:nvSpPr>
          <p:cNvPr id="61" name="bk object 75">
            <a:extLst>
              <a:ext uri="{FF2B5EF4-FFF2-40B4-BE49-F238E27FC236}"/>
            </a:extLst>
          </p:cNvPr>
          <p:cNvSpPr>
            <a:spLocks noChangeArrowheads="1"/>
          </p:cNvSpPr>
          <p:nvPr/>
        </p:nvSpPr>
        <p:spPr bwMode="auto">
          <a:xfrm>
            <a:off x="8539163" y="6086475"/>
            <a:ext cx="182562" cy="23813"/>
          </a:xfrm>
          <a:prstGeom prst="rect">
            <a:avLst/>
          </a:prstGeom>
          <a:blipFill dpi="0" rotWithShape="1">
            <a:blip r:embed="rId48" cstate="print"/>
            <a:srcRect/>
            <a:stretch>
              <a:fillRect/>
            </a:stretch>
          </a:blipFill>
          <a:ln>
            <a:noFill/>
          </a:ln>
          <a:extLst/>
        </p:spPr>
        <p:txBody>
          <a:bodyPr lIns="0" tIns="0" rIns="0" bIns="0"/>
          <a:lstStyle>
            <a:lvl1pPr>
              <a:defRPr sz="2800">
                <a:solidFill>
                  <a:schemeClr val="tx1"/>
                </a:solidFill>
                <a:latin typeface="Arial" panose="020B0604020202020204" pitchFamily="34" charset="0"/>
              </a:defRPr>
            </a:lvl1pPr>
            <a:lvl2pPr marL="742950" indent="-287338">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30188">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ru-RU" altLang="ru-RU" sz="1266">
              <a:latin typeface="Calibri" panose="020F0502020204030204" pitchFamily="34" charset="0"/>
              <a:ea typeface="+mn-ea"/>
            </a:endParaRPr>
          </a:p>
        </p:txBody>
      </p:sp>
      <p:sp>
        <p:nvSpPr>
          <p:cNvPr id="62" name="bk object 76">
            <a:extLst>
              <a:ext uri="{FF2B5EF4-FFF2-40B4-BE49-F238E27FC236}"/>
            </a:extLst>
          </p:cNvPr>
          <p:cNvSpPr>
            <a:spLocks noChangeArrowheads="1"/>
          </p:cNvSpPr>
          <p:nvPr/>
        </p:nvSpPr>
        <p:spPr bwMode="auto">
          <a:xfrm>
            <a:off x="8537575" y="6094413"/>
            <a:ext cx="184150" cy="20637"/>
          </a:xfrm>
          <a:prstGeom prst="rect">
            <a:avLst/>
          </a:prstGeom>
          <a:blipFill dpi="0" rotWithShape="1">
            <a:blip r:embed="rId49" cstate="print"/>
            <a:srcRect/>
            <a:stretch>
              <a:fillRect/>
            </a:stretch>
          </a:blipFill>
          <a:ln>
            <a:noFill/>
          </a:ln>
          <a:extLst/>
        </p:spPr>
        <p:txBody>
          <a:bodyPr lIns="0" tIns="0" rIns="0" bIns="0"/>
          <a:lstStyle>
            <a:lvl1pPr>
              <a:defRPr sz="2800">
                <a:solidFill>
                  <a:schemeClr val="tx1"/>
                </a:solidFill>
                <a:latin typeface="Arial" panose="020B0604020202020204" pitchFamily="34" charset="0"/>
              </a:defRPr>
            </a:lvl1pPr>
            <a:lvl2pPr marL="742950" indent="-287338">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30188">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ru-RU" altLang="ru-RU" sz="1266">
              <a:latin typeface="Calibri" panose="020F0502020204030204" pitchFamily="34" charset="0"/>
              <a:ea typeface="+mn-ea"/>
            </a:endParaRPr>
          </a:p>
        </p:txBody>
      </p:sp>
      <p:sp>
        <p:nvSpPr>
          <p:cNvPr id="63" name="bk object 77">
            <a:extLst>
              <a:ext uri="{FF2B5EF4-FFF2-40B4-BE49-F238E27FC236}"/>
            </a:extLst>
          </p:cNvPr>
          <p:cNvSpPr>
            <a:spLocks noChangeArrowheads="1"/>
          </p:cNvSpPr>
          <p:nvPr/>
        </p:nvSpPr>
        <p:spPr bwMode="auto">
          <a:xfrm>
            <a:off x="8539163" y="6096000"/>
            <a:ext cx="80962" cy="12700"/>
          </a:xfrm>
          <a:prstGeom prst="rect">
            <a:avLst/>
          </a:prstGeom>
          <a:blipFill dpi="0" rotWithShape="1">
            <a:blip r:embed="rId50" cstate="print"/>
            <a:srcRect/>
            <a:stretch>
              <a:fillRect/>
            </a:stretch>
          </a:blipFill>
          <a:ln>
            <a:noFill/>
          </a:ln>
          <a:extLst/>
        </p:spPr>
        <p:txBody>
          <a:bodyPr lIns="0" tIns="0" rIns="0" bIns="0"/>
          <a:lstStyle>
            <a:lvl1pPr>
              <a:defRPr sz="2800">
                <a:solidFill>
                  <a:schemeClr val="tx1"/>
                </a:solidFill>
                <a:latin typeface="Arial" panose="020B0604020202020204" pitchFamily="34" charset="0"/>
              </a:defRPr>
            </a:lvl1pPr>
            <a:lvl2pPr marL="742950" indent="-287338">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30188">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ru-RU" altLang="ru-RU" sz="1266">
              <a:latin typeface="Calibri" panose="020F0502020204030204" pitchFamily="34" charset="0"/>
              <a:ea typeface="+mn-ea"/>
            </a:endParaRPr>
          </a:p>
        </p:txBody>
      </p:sp>
      <p:sp>
        <p:nvSpPr>
          <p:cNvPr id="64" name="bk object 78">
            <a:extLst>
              <a:ext uri="{FF2B5EF4-FFF2-40B4-BE49-F238E27FC236}"/>
            </a:extLst>
          </p:cNvPr>
          <p:cNvSpPr>
            <a:spLocks noChangeArrowheads="1"/>
          </p:cNvSpPr>
          <p:nvPr/>
        </p:nvSpPr>
        <p:spPr bwMode="auto">
          <a:xfrm>
            <a:off x="8721725" y="6086475"/>
            <a:ext cx="184150" cy="22225"/>
          </a:xfrm>
          <a:prstGeom prst="rect">
            <a:avLst/>
          </a:prstGeom>
          <a:blipFill dpi="0" rotWithShape="1">
            <a:blip r:embed="rId51" cstate="print"/>
            <a:srcRect/>
            <a:stretch>
              <a:fillRect/>
            </a:stretch>
          </a:blipFill>
          <a:ln>
            <a:noFill/>
          </a:ln>
          <a:extLst/>
        </p:spPr>
        <p:txBody>
          <a:bodyPr lIns="0" tIns="0" rIns="0" bIns="0"/>
          <a:lstStyle>
            <a:lvl1pPr>
              <a:defRPr sz="2800">
                <a:solidFill>
                  <a:schemeClr val="tx1"/>
                </a:solidFill>
                <a:latin typeface="Arial" panose="020B0604020202020204" pitchFamily="34" charset="0"/>
              </a:defRPr>
            </a:lvl1pPr>
            <a:lvl2pPr marL="742950" indent="-287338">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30188">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ru-RU" altLang="ru-RU" sz="1266">
              <a:latin typeface="Calibri" panose="020F0502020204030204" pitchFamily="34" charset="0"/>
              <a:ea typeface="+mn-ea"/>
            </a:endParaRPr>
          </a:p>
        </p:txBody>
      </p:sp>
      <p:sp>
        <p:nvSpPr>
          <p:cNvPr id="65" name="bk object 79">
            <a:extLst>
              <a:ext uri="{FF2B5EF4-FFF2-40B4-BE49-F238E27FC236}"/>
            </a:extLst>
          </p:cNvPr>
          <p:cNvSpPr>
            <a:spLocks noChangeArrowheads="1"/>
          </p:cNvSpPr>
          <p:nvPr/>
        </p:nvSpPr>
        <p:spPr bwMode="auto">
          <a:xfrm>
            <a:off x="8721725" y="6092825"/>
            <a:ext cx="184150" cy="17463"/>
          </a:xfrm>
          <a:prstGeom prst="rect">
            <a:avLst/>
          </a:prstGeom>
          <a:blipFill dpi="0" rotWithShape="1">
            <a:blip r:embed="rId52" cstate="print"/>
            <a:srcRect/>
            <a:stretch>
              <a:fillRect/>
            </a:stretch>
          </a:blipFill>
          <a:ln>
            <a:noFill/>
          </a:ln>
          <a:extLst/>
        </p:spPr>
        <p:txBody>
          <a:bodyPr lIns="0" tIns="0" rIns="0" bIns="0"/>
          <a:lstStyle>
            <a:lvl1pPr>
              <a:defRPr sz="2800">
                <a:solidFill>
                  <a:schemeClr val="tx1"/>
                </a:solidFill>
                <a:latin typeface="Arial" panose="020B0604020202020204" pitchFamily="34" charset="0"/>
              </a:defRPr>
            </a:lvl1pPr>
            <a:lvl2pPr marL="742950" indent="-287338">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30188">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ru-RU" altLang="ru-RU" sz="1266">
              <a:latin typeface="Calibri" panose="020F0502020204030204" pitchFamily="34" charset="0"/>
              <a:ea typeface="+mn-ea"/>
            </a:endParaRPr>
          </a:p>
        </p:txBody>
      </p:sp>
      <p:sp>
        <p:nvSpPr>
          <p:cNvPr id="66" name="bk object 80">
            <a:extLst>
              <a:ext uri="{FF2B5EF4-FFF2-40B4-BE49-F238E27FC236}"/>
            </a:extLst>
          </p:cNvPr>
          <p:cNvSpPr>
            <a:spLocks noChangeArrowheads="1"/>
          </p:cNvSpPr>
          <p:nvPr/>
        </p:nvSpPr>
        <p:spPr bwMode="auto">
          <a:xfrm>
            <a:off x="8721725" y="6100763"/>
            <a:ext cx="184150" cy="14287"/>
          </a:xfrm>
          <a:prstGeom prst="rect">
            <a:avLst/>
          </a:prstGeom>
          <a:blipFill dpi="0" rotWithShape="1">
            <a:blip r:embed="rId53" cstate="print"/>
            <a:srcRect/>
            <a:stretch>
              <a:fillRect/>
            </a:stretch>
          </a:blipFill>
          <a:ln>
            <a:noFill/>
          </a:ln>
          <a:extLst/>
        </p:spPr>
        <p:txBody>
          <a:bodyPr lIns="0" tIns="0" rIns="0" bIns="0"/>
          <a:lstStyle>
            <a:lvl1pPr>
              <a:defRPr sz="2800">
                <a:solidFill>
                  <a:schemeClr val="tx1"/>
                </a:solidFill>
                <a:latin typeface="Arial" panose="020B0604020202020204" pitchFamily="34" charset="0"/>
              </a:defRPr>
            </a:lvl1pPr>
            <a:lvl2pPr marL="742950" indent="-287338">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30188">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ru-RU" altLang="ru-RU" sz="1266">
              <a:latin typeface="Calibri" panose="020F0502020204030204" pitchFamily="34" charset="0"/>
              <a:ea typeface="+mn-ea"/>
            </a:endParaRPr>
          </a:p>
        </p:txBody>
      </p:sp>
      <p:sp>
        <p:nvSpPr>
          <p:cNvPr id="67" name="bk object 81">
            <a:extLst>
              <a:ext uri="{FF2B5EF4-FFF2-40B4-BE49-F238E27FC236}"/>
            </a:extLst>
          </p:cNvPr>
          <p:cNvSpPr>
            <a:spLocks noChangeArrowheads="1"/>
          </p:cNvSpPr>
          <p:nvPr/>
        </p:nvSpPr>
        <p:spPr bwMode="auto">
          <a:xfrm>
            <a:off x="8823325" y="6096000"/>
            <a:ext cx="82550" cy="12700"/>
          </a:xfrm>
          <a:prstGeom prst="rect">
            <a:avLst/>
          </a:prstGeom>
          <a:blipFill dpi="0" rotWithShape="1">
            <a:blip r:embed="rId54" cstate="print"/>
            <a:srcRect/>
            <a:stretch>
              <a:fillRect/>
            </a:stretch>
          </a:blipFill>
          <a:ln>
            <a:noFill/>
          </a:ln>
          <a:extLst/>
        </p:spPr>
        <p:txBody>
          <a:bodyPr lIns="0" tIns="0" rIns="0" bIns="0"/>
          <a:lstStyle>
            <a:lvl1pPr>
              <a:defRPr sz="2800">
                <a:solidFill>
                  <a:schemeClr val="tx1"/>
                </a:solidFill>
                <a:latin typeface="Arial" panose="020B0604020202020204" pitchFamily="34" charset="0"/>
              </a:defRPr>
            </a:lvl1pPr>
            <a:lvl2pPr marL="742950" indent="-287338">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30188">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ru-RU" altLang="ru-RU" sz="1266">
              <a:latin typeface="Calibri" panose="020F0502020204030204" pitchFamily="34" charset="0"/>
              <a:ea typeface="+mn-ea"/>
            </a:endParaRPr>
          </a:p>
        </p:txBody>
      </p:sp>
      <p:sp>
        <p:nvSpPr>
          <p:cNvPr id="68" name="bk object 82"/>
          <p:cNvSpPr>
            <a:spLocks/>
          </p:cNvSpPr>
          <p:nvPr/>
        </p:nvSpPr>
        <p:spPr bwMode="auto">
          <a:xfrm>
            <a:off x="8716963" y="6111875"/>
            <a:ext cx="11112" cy="3175"/>
          </a:xfrm>
          <a:custGeom>
            <a:avLst/>
            <a:gdLst>
              <a:gd name="T0" fmla="*/ 4 w 15875"/>
              <a:gd name="T1" fmla="*/ 0 h 2540"/>
              <a:gd name="T2" fmla="*/ 0 w 15875"/>
              <a:gd name="T3" fmla="*/ 452439 h 2540"/>
              <a:gd name="T4" fmla="*/ 12 w 15875"/>
              <a:gd name="T5" fmla="*/ 858760 h 2540"/>
              <a:gd name="T6" fmla="*/ 25 w 15875"/>
              <a:gd name="T7" fmla="*/ 452439 h 2540"/>
              <a:gd name="T8" fmla="*/ 4 w 15875"/>
              <a:gd name="T9" fmla="*/ 0 h 25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5" h="2540">
                <a:moveTo>
                  <a:pt x="2463" y="0"/>
                </a:moveTo>
                <a:lnTo>
                  <a:pt x="0" y="1244"/>
                </a:lnTo>
                <a:lnTo>
                  <a:pt x="7734" y="2362"/>
                </a:lnTo>
                <a:lnTo>
                  <a:pt x="15455" y="1244"/>
                </a:lnTo>
                <a:lnTo>
                  <a:pt x="2463" y="0"/>
                </a:lnTo>
                <a:close/>
              </a:path>
            </a:pathLst>
          </a:custGeom>
          <a:solidFill>
            <a:srgbClr val="909294"/>
          </a:solidFill>
          <a:ln w="9525">
            <a:noFill/>
            <a:round/>
            <a:headEnd/>
            <a:tailEnd/>
          </a:ln>
        </p:spPr>
        <p:txBody>
          <a:bodyPr lIns="0" tIns="0" rIns="0" bIns="0"/>
          <a:lstStyle/>
          <a:p>
            <a:pPr>
              <a:defRPr/>
            </a:pPr>
            <a:endParaRPr lang="ru-RU"/>
          </a:p>
        </p:txBody>
      </p:sp>
      <p:sp>
        <p:nvSpPr>
          <p:cNvPr id="69" name="bk object 83"/>
          <p:cNvSpPr>
            <a:spLocks/>
          </p:cNvSpPr>
          <p:nvPr/>
        </p:nvSpPr>
        <p:spPr bwMode="auto">
          <a:xfrm>
            <a:off x="8721725" y="6105525"/>
            <a:ext cx="1588" cy="7938"/>
          </a:xfrm>
          <a:custGeom>
            <a:avLst/>
            <a:gdLst>
              <a:gd name="T0" fmla="*/ 1 w 2540"/>
              <a:gd name="T1" fmla="*/ 0 h 10795"/>
              <a:gd name="T2" fmla="*/ 1 w 2540"/>
              <a:gd name="T3" fmla="*/ 1 h 10795"/>
              <a:gd name="T4" fmla="*/ 1 w 2540"/>
              <a:gd name="T5" fmla="*/ 1 h 10795"/>
              <a:gd name="T6" fmla="*/ 0 w 2540"/>
              <a:gd name="T7" fmla="*/ 55 h 10795"/>
              <a:gd name="T8" fmla="*/ 1 w 2540"/>
              <a:gd name="T9" fmla="*/ 55 h 10795"/>
              <a:gd name="T10" fmla="*/ 1 w 2540"/>
              <a:gd name="T11" fmla="*/ 1 h 10795"/>
              <a:gd name="T12" fmla="*/ 1 w 2540"/>
              <a:gd name="T13" fmla="*/ 1 h 10795"/>
              <a:gd name="T14" fmla="*/ 1 w 2540"/>
              <a:gd name="T15" fmla="*/ 1 h 10795"/>
              <a:gd name="T16" fmla="*/ 1 w 2540"/>
              <a:gd name="T17" fmla="*/ 1 h 10795"/>
              <a:gd name="T18" fmla="*/ 1 w 2540"/>
              <a:gd name="T19" fmla="*/ 0 h 1079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540" h="10795">
                <a:moveTo>
                  <a:pt x="1638" y="0"/>
                </a:moveTo>
                <a:lnTo>
                  <a:pt x="1066" y="304"/>
                </a:lnTo>
                <a:lnTo>
                  <a:pt x="519" y="304"/>
                </a:lnTo>
                <a:lnTo>
                  <a:pt x="0" y="10642"/>
                </a:lnTo>
                <a:lnTo>
                  <a:pt x="2451" y="10642"/>
                </a:lnTo>
                <a:lnTo>
                  <a:pt x="1661" y="304"/>
                </a:lnTo>
                <a:lnTo>
                  <a:pt x="1066" y="304"/>
                </a:lnTo>
                <a:lnTo>
                  <a:pt x="533" y="25"/>
                </a:lnTo>
                <a:lnTo>
                  <a:pt x="1640" y="25"/>
                </a:lnTo>
                <a:lnTo>
                  <a:pt x="1638" y="0"/>
                </a:lnTo>
                <a:close/>
              </a:path>
            </a:pathLst>
          </a:custGeom>
          <a:solidFill>
            <a:srgbClr val="909294"/>
          </a:solidFill>
          <a:ln w="9525">
            <a:noFill/>
            <a:round/>
            <a:headEnd/>
            <a:tailEnd/>
          </a:ln>
        </p:spPr>
        <p:txBody>
          <a:bodyPr lIns="0" tIns="0" rIns="0" bIns="0"/>
          <a:lstStyle/>
          <a:p>
            <a:pPr>
              <a:defRPr/>
            </a:pPr>
            <a:endParaRPr lang="ru-RU"/>
          </a:p>
        </p:txBody>
      </p:sp>
      <p:sp>
        <p:nvSpPr>
          <p:cNvPr id="70" name="bk object 84">
            <a:extLst>
              <a:ext uri="{FF2B5EF4-FFF2-40B4-BE49-F238E27FC236}"/>
            </a:extLst>
          </p:cNvPr>
          <p:cNvSpPr>
            <a:spLocks noChangeArrowheads="1"/>
          </p:cNvSpPr>
          <p:nvPr/>
        </p:nvSpPr>
        <p:spPr bwMode="auto">
          <a:xfrm>
            <a:off x="8628063" y="5972175"/>
            <a:ext cx="182562" cy="104775"/>
          </a:xfrm>
          <a:prstGeom prst="rect">
            <a:avLst/>
          </a:prstGeom>
          <a:blipFill dpi="0" rotWithShape="1">
            <a:blip r:embed="rId55" cstate="print"/>
            <a:srcRect/>
            <a:stretch>
              <a:fillRect/>
            </a:stretch>
          </a:blipFill>
          <a:ln>
            <a:noFill/>
          </a:ln>
          <a:extLst/>
        </p:spPr>
        <p:txBody>
          <a:bodyPr lIns="0" tIns="0" rIns="0" bIns="0"/>
          <a:lstStyle>
            <a:lvl1pPr>
              <a:defRPr sz="2800">
                <a:solidFill>
                  <a:schemeClr val="tx1"/>
                </a:solidFill>
                <a:latin typeface="Arial" panose="020B0604020202020204" pitchFamily="34" charset="0"/>
              </a:defRPr>
            </a:lvl1pPr>
            <a:lvl2pPr marL="742950" indent="-287338">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30188">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ru-RU" altLang="ru-RU" sz="1266">
              <a:latin typeface="Calibri" panose="020F0502020204030204" pitchFamily="34" charset="0"/>
              <a:ea typeface="+mn-ea"/>
            </a:endParaRPr>
          </a:p>
        </p:txBody>
      </p:sp>
      <p:sp>
        <p:nvSpPr>
          <p:cNvPr id="71" name="bk object 85"/>
          <p:cNvSpPr>
            <a:spLocks/>
          </p:cNvSpPr>
          <p:nvPr/>
        </p:nvSpPr>
        <p:spPr bwMode="auto">
          <a:xfrm>
            <a:off x="8615363" y="6005513"/>
            <a:ext cx="15875" cy="23812"/>
          </a:xfrm>
          <a:custGeom>
            <a:avLst/>
            <a:gdLst>
              <a:gd name="T0" fmla="*/ 53 w 22225"/>
              <a:gd name="T1" fmla="*/ 0 h 34290"/>
              <a:gd name="T2" fmla="*/ 0 w 22225"/>
              <a:gd name="T3" fmla="*/ 1 h 34290"/>
              <a:gd name="T4" fmla="*/ 0 w 22225"/>
              <a:gd name="T5" fmla="*/ 42 h 34290"/>
              <a:gd name="T6" fmla="*/ 36 w 22225"/>
              <a:gd name="T7" fmla="*/ 59 h 34290"/>
              <a:gd name="T8" fmla="*/ 53 w 22225"/>
              <a:gd name="T9" fmla="*/ 59 h 34290"/>
              <a:gd name="T10" fmla="*/ 40 w 22225"/>
              <a:gd name="T11" fmla="*/ 37 h 34290"/>
              <a:gd name="T12" fmla="*/ 46 w 22225"/>
              <a:gd name="T13" fmla="*/ 22 h 34290"/>
              <a:gd name="T14" fmla="*/ 47 w 22225"/>
              <a:gd name="T15" fmla="*/ 19 h 34290"/>
              <a:gd name="T16" fmla="*/ 69 w 22225"/>
              <a:gd name="T17" fmla="*/ 13 h 34290"/>
              <a:gd name="T18" fmla="*/ 106 w 22225"/>
              <a:gd name="T19" fmla="*/ 13 h 34290"/>
              <a:gd name="T20" fmla="*/ 106 w 22225"/>
              <a:gd name="T21" fmla="*/ 1 h 34290"/>
              <a:gd name="T22" fmla="*/ 53 w 22225"/>
              <a:gd name="T23" fmla="*/ 0 h 34290"/>
              <a:gd name="T24" fmla="*/ 106 w 22225"/>
              <a:gd name="T25" fmla="*/ 13 h 34290"/>
              <a:gd name="T26" fmla="*/ 69 w 22225"/>
              <a:gd name="T27" fmla="*/ 13 h 34290"/>
              <a:gd name="T28" fmla="*/ 69 w 22225"/>
              <a:gd name="T29" fmla="*/ 31 h 34290"/>
              <a:gd name="T30" fmla="*/ 53 w 22225"/>
              <a:gd name="T31" fmla="*/ 59 h 34290"/>
              <a:gd name="T32" fmla="*/ 71 w 22225"/>
              <a:gd name="T33" fmla="*/ 59 h 34290"/>
              <a:gd name="T34" fmla="*/ 106 w 22225"/>
              <a:gd name="T35" fmla="*/ 42 h 34290"/>
              <a:gd name="T36" fmla="*/ 106 w 22225"/>
              <a:gd name="T37" fmla="*/ 13 h 3429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2225" h="34290">
                <a:moveTo>
                  <a:pt x="10833" y="0"/>
                </a:moveTo>
                <a:lnTo>
                  <a:pt x="0" y="114"/>
                </a:lnTo>
                <a:lnTo>
                  <a:pt x="0" y="24333"/>
                </a:lnTo>
                <a:lnTo>
                  <a:pt x="7327" y="33756"/>
                </a:lnTo>
                <a:lnTo>
                  <a:pt x="10794" y="33756"/>
                </a:lnTo>
                <a:lnTo>
                  <a:pt x="8026" y="20980"/>
                </a:lnTo>
                <a:lnTo>
                  <a:pt x="9334" y="12446"/>
                </a:lnTo>
                <a:lnTo>
                  <a:pt x="9512" y="10706"/>
                </a:lnTo>
                <a:lnTo>
                  <a:pt x="13982" y="7696"/>
                </a:lnTo>
                <a:lnTo>
                  <a:pt x="21640" y="7696"/>
                </a:lnTo>
                <a:lnTo>
                  <a:pt x="21640" y="114"/>
                </a:lnTo>
                <a:lnTo>
                  <a:pt x="10833" y="0"/>
                </a:lnTo>
                <a:close/>
              </a:path>
              <a:path w="22225" h="34290">
                <a:moveTo>
                  <a:pt x="21640" y="7696"/>
                </a:moveTo>
                <a:lnTo>
                  <a:pt x="13982" y="7696"/>
                </a:lnTo>
                <a:lnTo>
                  <a:pt x="13982" y="17767"/>
                </a:lnTo>
                <a:lnTo>
                  <a:pt x="10794" y="33756"/>
                </a:lnTo>
                <a:lnTo>
                  <a:pt x="14312" y="33756"/>
                </a:lnTo>
                <a:lnTo>
                  <a:pt x="21640" y="24333"/>
                </a:lnTo>
                <a:lnTo>
                  <a:pt x="21640" y="7696"/>
                </a:lnTo>
                <a:close/>
              </a:path>
            </a:pathLst>
          </a:custGeom>
          <a:solidFill>
            <a:srgbClr val="FFDE00"/>
          </a:solidFill>
          <a:ln w="9525">
            <a:noFill/>
            <a:round/>
            <a:headEnd/>
            <a:tailEnd/>
          </a:ln>
        </p:spPr>
        <p:txBody>
          <a:bodyPr lIns="0" tIns="0" rIns="0" bIns="0"/>
          <a:lstStyle/>
          <a:p>
            <a:pPr>
              <a:defRPr/>
            </a:pPr>
            <a:endParaRPr lang="ru-RU"/>
          </a:p>
        </p:txBody>
      </p:sp>
      <p:sp>
        <p:nvSpPr>
          <p:cNvPr id="72" name="bk object 86"/>
          <p:cNvSpPr>
            <a:spLocks/>
          </p:cNvSpPr>
          <p:nvPr/>
        </p:nvSpPr>
        <p:spPr bwMode="auto">
          <a:xfrm>
            <a:off x="8620125" y="6005513"/>
            <a:ext cx="11113" cy="23812"/>
          </a:xfrm>
          <a:custGeom>
            <a:avLst/>
            <a:gdLst>
              <a:gd name="T0" fmla="*/ 6 w 15875"/>
              <a:gd name="T1" fmla="*/ 17 h 34290"/>
              <a:gd name="T2" fmla="*/ 3 w 15875"/>
              <a:gd name="T3" fmla="*/ 19 h 34290"/>
              <a:gd name="T4" fmla="*/ 2 w 15875"/>
              <a:gd name="T5" fmla="*/ 22 h 34290"/>
              <a:gd name="T6" fmla="*/ 0 w 15875"/>
              <a:gd name="T7" fmla="*/ 37 h 34290"/>
              <a:gd name="T8" fmla="*/ 4 w 15875"/>
              <a:gd name="T9" fmla="*/ 59 h 34290"/>
              <a:gd name="T10" fmla="*/ 6 w 15875"/>
              <a:gd name="T11" fmla="*/ 51 h 34290"/>
              <a:gd name="T12" fmla="*/ 3 w 15875"/>
              <a:gd name="T13" fmla="*/ 33 h 34290"/>
              <a:gd name="T14" fmla="*/ 5 w 15875"/>
              <a:gd name="T15" fmla="*/ 22 h 34290"/>
              <a:gd name="T16" fmla="*/ 5 w 15875"/>
              <a:gd name="T17" fmla="*/ 20 h 34290"/>
              <a:gd name="T18" fmla="*/ 6 w 15875"/>
              <a:gd name="T19" fmla="*/ 19 h 34290"/>
              <a:gd name="T20" fmla="*/ 8 w 15875"/>
              <a:gd name="T21" fmla="*/ 18 h 34290"/>
              <a:gd name="T22" fmla="*/ 6 w 15875"/>
              <a:gd name="T23" fmla="*/ 17 h 34290"/>
              <a:gd name="T24" fmla="*/ 8 w 15875"/>
              <a:gd name="T25" fmla="*/ 0 h 34290"/>
              <a:gd name="T26" fmla="*/ 6 w 15875"/>
              <a:gd name="T27" fmla="*/ 1 h 34290"/>
              <a:gd name="T28" fmla="*/ 10 w 15875"/>
              <a:gd name="T29" fmla="*/ 1 h 34290"/>
              <a:gd name="T30" fmla="*/ 22 w 15875"/>
              <a:gd name="T31" fmla="*/ 4 h 34290"/>
              <a:gd name="T32" fmla="*/ 22 w 15875"/>
              <a:gd name="T33" fmla="*/ 42 h 34290"/>
              <a:gd name="T34" fmla="*/ 11 w 15875"/>
              <a:gd name="T35" fmla="*/ 59 h 34290"/>
              <a:gd name="T36" fmla="*/ 13 w 15875"/>
              <a:gd name="T37" fmla="*/ 59 h 34290"/>
              <a:gd name="T38" fmla="*/ 25 w 15875"/>
              <a:gd name="T39" fmla="*/ 42 h 34290"/>
              <a:gd name="T40" fmla="*/ 25 w 15875"/>
              <a:gd name="T41" fmla="*/ 1 h 34290"/>
              <a:gd name="T42" fmla="*/ 8 w 15875"/>
              <a:gd name="T43" fmla="*/ 0 h 342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5875" h="34290">
                <a:moveTo>
                  <a:pt x="3708" y="9359"/>
                </a:moveTo>
                <a:lnTo>
                  <a:pt x="1422" y="11214"/>
                </a:lnTo>
                <a:lnTo>
                  <a:pt x="1295" y="12446"/>
                </a:lnTo>
                <a:lnTo>
                  <a:pt x="0" y="20980"/>
                </a:lnTo>
                <a:lnTo>
                  <a:pt x="2781" y="33756"/>
                </a:lnTo>
                <a:lnTo>
                  <a:pt x="3594" y="29425"/>
                </a:lnTo>
                <a:lnTo>
                  <a:pt x="1917" y="19088"/>
                </a:lnTo>
                <a:lnTo>
                  <a:pt x="2946" y="12446"/>
                </a:lnTo>
                <a:lnTo>
                  <a:pt x="3022" y="11645"/>
                </a:lnTo>
                <a:lnTo>
                  <a:pt x="3987" y="10617"/>
                </a:lnTo>
                <a:lnTo>
                  <a:pt x="5029" y="10160"/>
                </a:lnTo>
                <a:lnTo>
                  <a:pt x="3708" y="9359"/>
                </a:lnTo>
                <a:close/>
              </a:path>
              <a:path w="15875" h="34290">
                <a:moveTo>
                  <a:pt x="4445" y="0"/>
                </a:moveTo>
                <a:lnTo>
                  <a:pt x="3632" y="63"/>
                </a:lnTo>
                <a:lnTo>
                  <a:pt x="6134" y="368"/>
                </a:lnTo>
                <a:lnTo>
                  <a:pt x="13614" y="2120"/>
                </a:lnTo>
                <a:lnTo>
                  <a:pt x="13614" y="24333"/>
                </a:lnTo>
                <a:lnTo>
                  <a:pt x="6273" y="33756"/>
                </a:lnTo>
                <a:lnTo>
                  <a:pt x="7924" y="33756"/>
                </a:lnTo>
                <a:lnTo>
                  <a:pt x="15252" y="24333"/>
                </a:lnTo>
                <a:lnTo>
                  <a:pt x="15252" y="114"/>
                </a:lnTo>
                <a:lnTo>
                  <a:pt x="4445" y="0"/>
                </a:lnTo>
                <a:close/>
              </a:path>
            </a:pathLst>
          </a:custGeom>
          <a:solidFill>
            <a:srgbClr val="F8D100"/>
          </a:solidFill>
          <a:ln w="9525">
            <a:noFill/>
            <a:round/>
            <a:headEnd/>
            <a:tailEnd/>
          </a:ln>
        </p:spPr>
        <p:txBody>
          <a:bodyPr lIns="0" tIns="0" rIns="0" bIns="0"/>
          <a:lstStyle/>
          <a:p>
            <a:pPr>
              <a:defRPr/>
            </a:pPr>
            <a:endParaRPr lang="ru-RU"/>
          </a:p>
        </p:txBody>
      </p:sp>
      <p:sp>
        <p:nvSpPr>
          <p:cNvPr id="73" name="bk object 87"/>
          <p:cNvSpPr>
            <a:spLocks/>
          </p:cNvSpPr>
          <p:nvPr/>
        </p:nvSpPr>
        <p:spPr bwMode="auto">
          <a:xfrm>
            <a:off x="8623300" y="6007100"/>
            <a:ext cx="3175" cy="7938"/>
          </a:xfrm>
          <a:custGeom>
            <a:avLst/>
            <a:gdLst>
              <a:gd name="T0" fmla="*/ 0 w 3809"/>
              <a:gd name="T1" fmla="*/ 0 h 12700"/>
              <a:gd name="T2" fmla="*/ 0 w 3809"/>
              <a:gd name="T3" fmla="*/ 1 h 12700"/>
              <a:gd name="T4" fmla="*/ 16 w 3809"/>
              <a:gd name="T5" fmla="*/ 1 h 12700"/>
              <a:gd name="T6" fmla="*/ 11 w 3809"/>
              <a:gd name="T7" fmla="*/ 1 h 12700"/>
              <a:gd name="T8" fmla="*/ 0 w 3809"/>
              <a:gd name="T9" fmla="*/ 0 h 127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09" h="12700">
                <a:moveTo>
                  <a:pt x="0" y="0"/>
                </a:moveTo>
                <a:lnTo>
                  <a:pt x="0" y="12141"/>
                </a:lnTo>
                <a:lnTo>
                  <a:pt x="3556" y="1854"/>
                </a:lnTo>
                <a:lnTo>
                  <a:pt x="2628" y="927"/>
                </a:lnTo>
                <a:lnTo>
                  <a:pt x="0" y="0"/>
                </a:lnTo>
                <a:close/>
              </a:path>
            </a:pathLst>
          </a:custGeom>
          <a:solidFill>
            <a:srgbClr val="AA9124"/>
          </a:solidFill>
          <a:ln w="9525">
            <a:noFill/>
            <a:round/>
            <a:headEnd/>
            <a:tailEnd/>
          </a:ln>
        </p:spPr>
        <p:txBody>
          <a:bodyPr lIns="0" tIns="0" rIns="0" bIns="0"/>
          <a:lstStyle/>
          <a:p>
            <a:pPr>
              <a:defRPr/>
            </a:pPr>
            <a:endParaRPr lang="ru-RU"/>
          </a:p>
        </p:txBody>
      </p:sp>
      <p:sp>
        <p:nvSpPr>
          <p:cNvPr id="74" name="bk object 88">
            <a:extLst>
              <a:ext uri="{FF2B5EF4-FFF2-40B4-BE49-F238E27FC236}"/>
            </a:extLst>
          </p:cNvPr>
          <p:cNvSpPr>
            <a:spLocks noChangeArrowheads="1"/>
          </p:cNvSpPr>
          <p:nvPr/>
        </p:nvSpPr>
        <p:spPr bwMode="auto">
          <a:xfrm>
            <a:off x="8634413" y="5975350"/>
            <a:ext cx="169862" cy="26988"/>
          </a:xfrm>
          <a:prstGeom prst="rect">
            <a:avLst/>
          </a:prstGeom>
          <a:blipFill dpi="0" rotWithShape="1">
            <a:blip r:embed="rId56" cstate="print"/>
            <a:srcRect/>
            <a:stretch>
              <a:fillRect/>
            </a:stretch>
          </a:blipFill>
          <a:ln>
            <a:noFill/>
          </a:ln>
          <a:extLst/>
        </p:spPr>
        <p:txBody>
          <a:bodyPr lIns="0" tIns="0" rIns="0" bIns="0"/>
          <a:lstStyle>
            <a:lvl1pPr>
              <a:defRPr sz="2800">
                <a:solidFill>
                  <a:schemeClr val="tx1"/>
                </a:solidFill>
                <a:latin typeface="Arial" panose="020B0604020202020204" pitchFamily="34" charset="0"/>
              </a:defRPr>
            </a:lvl1pPr>
            <a:lvl2pPr marL="742950" indent="-287338">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30188">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ru-RU" altLang="ru-RU" sz="1266">
              <a:latin typeface="Calibri" panose="020F0502020204030204" pitchFamily="34" charset="0"/>
              <a:ea typeface="+mn-ea"/>
            </a:endParaRPr>
          </a:p>
        </p:txBody>
      </p:sp>
      <p:sp>
        <p:nvSpPr>
          <p:cNvPr id="75" name="bk object 89">
            <a:extLst>
              <a:ext uri="{FF2B5EF4-FFF2-40B4-BE49-F238E27FC236}"/>
            </a:extLst>
          </p:cNvPr>
          <p:cNvSpPr>
            <a:spLocks noChangeArrowheads="1"/>
          </p:cNvSpPr>
          <p:nvPr/>
        </p:nvSpPr>
        <p:spPr bwMode="auto">
          <a:xfrm>
            <a:off x="8535988" y="5922963"/>
            <a:ext cx="358775" cy="71437"/>
          </a:xfrm>
          <a:prstGeom prst="rect">
            <a:avLst/>
          </a:prstGeom>
          <a:blipFill dpi="0" rotWithShape="1">
            <a:blip r:embed="rId57" cstate="print"/>
            <a:srcRect/>
            <a:stretch>
              <a:fillRect/>
            </a:stretch>
          </a:blipFill>
          <a:ln>
            <a:noFill/>
          </a:ln>
          <a:extLst/>
        </p:spPr>
        <p:txBody>
          <a:bodyPr lIns="0" tIns="0" rIns="0" bIns="0"/>
          <a:lstStyle>
            <a:lvl1pPr>
              <a:defRPr sz="2800">
                <a:solidFill>
                  <a:schemeClr val="tx1"/>
                </a:solidFill>
                <a:latin typeface="Arial" panose="020B0604020202020204" pitchFamily="34" charset="0"/>
              </a:defRPr>
            </a:lvl1pPr>
            <a:lvl2pPr marL="742950" indent="-287338">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30188">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ru-RU" altLang="ru-RU" sz="1266">
              <a:latin typeface="Calibri" panose="020F0502020204030204" pitchFamily="34" charset="0"/>
              <a:ea typeface="+mn-ea"/>
            </a:endParaRPr>
          </a:p>
        </p:txBody>
      </p:sp>
      <p:sp>
        <p:nvSpPr>
          <p:cNvPr id="76" name="bk object 90">
            <a:extLst>
              <a:ext uri="{FF2B5EF4-FFF2-40B4-BE49-F238E27FC236}"/>
            </a:extLst>
          </p:cNvPr>
          <p:cNvSpPr>
            <a:spLocks noChangeArrowheads="1"/>
          </p:cNvSpPr>
          <p:nvPr/>
        </p:nvSpPr>
        <p:spPr bwMode="auto">
          <a:xfrm>
            <a:off x="8535988" y="5915025"/>
            <a:ext cx="358775" cy="69850"/>
          </a:xfrm>
          <a:prstGeom prst="rect">
            <a:avLst/>
          </a:prstGeom>
          <a:blipFill dpi="0" rotWithShape="1">
            <a:blip r:embed="rId58" cstate="print"/>
            <a:srcRect/>
            <a:stretch>
              <a:fillRect/>
            </a:stretch>
          </a:blipFill>
          <a:ln>
            <a:noFill/>
          </a:ln>
          <a:extLst/>
        </p:spPr>
        <p:txBody>
          <a:bodyPr lIns="0" tIns="0" rIns="0" bIns="0"/>
          <a:lstStyle>
            <a:lvl1pPr>
              <a:defRPr sz="2800">
                <a:solidFill>
                  <a:schemeClr val="tx1"/>
                </a:solidFill>
                <a:latin typeface="Arial" panose="020B0604020202020204" pitchFamily="34" charset="0"/>
              </a:defRPr>
            </a:lvl1pPr>
            <a:lvl2pPr marL="742950" indent="-287338">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30188">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ru-RU" altLang="ru-RU" sz="1266">
              <a:latin typeface="Calibri" panose="020F0502020204030204" pitchFamily="34" charset="0"/>
              <a:ea typeface="+mn-ea"/>
            </a:endParaRPr>
          </a:p>
        </p:txBody>
      </p:sp>
      <p:sp>
        <p:nvSpPr>
          <p:cNvPr id="77" name="bk object 91"/>
          <p:cNvSpPr>
            <a:spLocks/>
          </p:cNvSpPr>
          <p:nvPr/>
        </p:nvSpPr>
        <p:spPr bwMode="auto">
          <a:xfrm>
            <a:off x="8634413" y="5943600"/>
            <a:ext cx="77787" cy="23813"/>
          </a:xfrm>
          <a:custGeom>
            <a:avLst/>
            <a:gdLst>
              <a:gd name="T0" fmla="*/ 181 w 111125"/>
              <a:gd name="T1" fmla="*/ 0 h 33654"/>
              <a:gd name="T2" fmla="*/ 0 w 111125"/>
              <a:gd name="T3" fmla="*/ 54 h 33654"/>
              <a:gd name="T4" fmla="*/ 0 w 111125"/>
              <a:gd name="T5" fmla="*/ 57 h 33654"/>
              <a:gd name="T6" fmla="*/ 10 w 111125"/>
              <a:gd name="T7" fmla="*/ 59 h 33654"/>
              <a:gd name="T8" fmla="*/ 181 w 111125"/>
              <a:gd name="T9" fmla="*/ 4 h 33654"/>
              <a:gd name="T10" fmla="*/ 181 w 111125"/>
              <a:gd name="T11" fmla="*/ 0 h 3365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1125" h="33654">
                <a:moveTo>
                  <a:pt x="110794" y="0"/>
                </a:moveTo>
                <a:lnTo>
                  <a:pt x="0" y="30162"/>
                </a:lnTo>
                <a:lnTo>
                  <a:pt x="0" y="31838"/>
                </a:lnTo>
                <a:lnTo>
                  <a:pt x="6172" y="33185"/>
                </a:lnTo>
                <a:lnTo>
                  <a:pt x="110794" y="2057"/>
                </a:lnTo>
                <a:lnTo>
                  <a:pt x="110794" y="0"/>
                </a:lnTo>
                <a:close/>
              </a:path>
            </a:pathLst>
          </a:custGeom>
          <a:solidFill>
            <a:srgbClr val="030303"/>
          </a:solidFill>
          <a:ln w="9525">
            <a:noFill/>
            <a:round/>
            <a:headEnd/>
            <a:tailEnd/>
          </a:ln>
        </p:spPr>
        <p:txBody>
          <a:bodyPr lIns="0" tIns="0" rIns="0" bIns="0"/>
          <a:lstStyle/>
          <a:p>
            <a:pPr>
              <a:defRPr/>
            </a:pPr>
            <a:endParaRPr lang="ru-RU"/>
          </a:p>
        </p:txBody>
      </p:sp>
      <p:sp>
        <p:nvSpPr>
          <p:cNvPr id="78" name="bk object 92"/>
          <p:cNvSpPr>
            <a:spLocks/>
          </p:cNvSpPr>
          <p:nvPr/>
        </p:nvSpPr>
        <p:spPr bwMode="auto">
          <a:xfrm>
            <a:off x="8535988" y="5945188"/>
            <a:ext cx="185737" cy="41275"/>
          </a:xfrm>
          <a:custGeom>
            <a:avLst/>
            <a:gdLst>
              <a:gd name="T0" fmla="*/ 1 w 264795"/>
              <a:gd name="T1" fmla="*/ 0 h 58420"/>
              <a:gd name="T2" fmla="*/ 0 w 264795"/>
              <a:gd name="T3" fmla="*/ 1 h 58420"/>
              <a:gd name="T4" fmla="*/ 0 w 264795"/>
              <a:gd name="T5" fmla="*/ 2 h 58420"/>
              <a:gd name="T6" fmla="*/ 451 w 264795"/>
              <a:gd name="T7" fmla="*/ 118 h 58420"/>
              <a:gd name="T8" fmla="*/ 451 w 264795"/>
              <a:gd name="T9" fmla="*/ 117 h 58420"/>
              <a:gd name="T10" fmla="*/ 454 w 264795"/>
              <a:gd name="T11" fmla="*/ 117 h 58420"/>
              <a:gd name="T12" fmla="*/ 1 w 264795"/>
              <a:gd name="T13" fmla="*/ 0 h 584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4795" h="58420">
                <a:moveTo>
                  <a:pt x="774" y="0"/>
                </a:moveTo>
                <a:lnTo>
                  <a:pt x="0" y="127"/>
                </a:lnTo>
                <a:lnTo>
                  <a:pt x="0" y="850"/>
                </a:lnTo>
                <a:lnTo>
                  <a:pt x="262890" y="58293"/>
                </a:lnTo>
                <a:lnTo>
                  <a:pt x="262890" y="57785"/>
                </a:lnTo>
                <a:lnTo>
                  <a:pt x="264261" y="57467"/>
                </a:lnTo>
                <a:lnTo>
                  <a:pt x="774" y="0"/>
                </a:lnTo>
                <a:close/>
              </a:path>
            </a:pathLst>
          </a:custGeom>
          <a:solidFill>
            <a:srgbClr val="E7E8EA"/>
          </a:solidFill>
          <a:ln w="9525">
            <a:noFill/>
            <a:round/>
            <a:headEnd/>
            <a:tailEnd/>
          </a:ln>
        </p:spPr>
        <p:txBody>
          <a:bodyPr lIns="0" tIns="0" rIns="0" bIns="0"/>
          <a:lstStyle/>
          <a:p>
            <a:pPr>
              <a:defRPr/>
            </a:pPr>
            <a:endParaRPr lang="ru-RU"/>
          </a:p>
        </p:txBody>
      </p:sp>
      <p:sp>
        <p:nvSpPr>
          <p:cNvPr id="79" name="bk object 93"/>
          <p:cNvSpPr>
            <a:spLocks/>
          </p:cNvSpPr>
          <p:nvPr/>
        </p:nvSpPr>
        <p:spPr bwMode="auto">
          <a:xfrm>
            <a:off x="8616950" y="6018213"/>
            <a:ext cx="4763" cy="11112"/>
          </a:xfrm>
          <a:custGeom>
            <a:avLst/>
            <a:gdLst>
              <a:gd name="T0" fmla="*/ 0 w 5715"/>
              <a:gd name="T1" fmla="*/ 0 h 14604"/>
              <a:gd name="T2" fmla="*/ 153 w 5715"/>
              <a:gd name="T3" fmla="*/ 173 h 14604"/>
              <a:gd name="T4" fmla="*/ 447 w 5715"/>
              <a:gd name="T5" fmla="*/ 237 h 14604"/>
              <a:gd name="T6" fmla="*/ 572 w 5715"/>
              <a:gd name="T7" fmla="*/ 237 h 14604"/>
              <a:gd name="T8" fmla="*/ 173 w 5715"/>
              <a:gd name="T9" fmla="*/ 168 h 14604"/>
              <a:gd name="T10" fmla="*/ 0 w 5715"/>
              <a:gd name="T11" fmla="*/ 0 h 1460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15" h="14604">
                <a:moveTo>
                  <a:pt x="0" y="0"/>
                </a:moveTo>
                <a:lnTo>
                  <a:pt x="1498" y="10198"/>
                </a:lnTo>
                <a:lnTo>
                  <a:pt x="4419" y="14058"/>
                </a:lnTo>
                <a:lnTo>
                  <a:pt x="5651" y="14008"/>
                </a:lnTo>
                <a:lnTo>
                  <a:pt x="1701" y="9982"/>
                </a:lnTo>
                <a:lnTo>
                  <a:pt x="0" y="0"/>
                </a:lnTo>
                <a:close/>
              </a:path>
            </a:pathLst>
          </a:custGeom>
          <a:solidFill>
            <a:srgbClr val="DDBB06"/>
          </a:solidFill>
          <a:ln w="9525">
            <a:noFill/>
            <a:round/>
            <a:headEnd/>
            <a:tailEnd/>
          </a:ln>
        </p:spPr>
        <p:txBody>
          <a:bodyPr lIns="0" tIns="0" rIns="0" bIns="0"/>
          <a:lstStyle/>
          <a:p>
            <a:pPr>
              <a:defRPr/>
            </a:pPr>
            <a:endParaRPr lang="ru-RU"/>
          </a:p>
        </p:txBody>
      </p:sp>
      <p:sp>
        <p:nvSpPr>
          <p:cNvPr id="80" name="bk object 94"/>
          <p:cNvSpPr>
            <a:spLocks/>
          </p:cNvSpPr>
          <p:nvPr/>
        </p:nvSpPr>
        <p:spPr bwMode="auto">
          <a:xfrm>
            <a:off x="8620125" y="6021388"/>
            <a:ext cx="3175" cy="7937"/>
          </a:xfrm>
          <a:custGeom>
            <a:avLst/>
            <a:gdLst>
              <a:gd name="T0" fmla="*/ 17511 w 3175"/>
              <a:gd name="T1" fmla="*/ 187 h 10795"/>
              <a:gd name="T2" fmla="*/ 19231 w 3175"/>
              <a:gd name="T3" fmla="*/ 205 h 10795"/>
              <a:gd name="T4" fmla="*/ 97209 w 3175"/>
              <a:gd name="T5" fmla="*/ 235 h 10795"/>
              <a:gd name="T6" fmla="*/ 155023 w 3175"/>
              <a:gd name="T7" fmla="*/ 236 h 10795"/>
              <a:gd name="T8" fmla="*/ 17511 w 3175"/>
              <a:gd name="T9" fmla="*/ 187 h 10795"/>
              <a:gd name="T10" fmla="*/ 0 w 3175"/>
              <a:gd name="T11" fmla="*/ 0 h 10795"/>
              <a:gd name="T12" fmla="*/ 0 w 3175"/>
              <a:gd name="T13" fmla="*/ 181 h 10795"/>
              <a:gd name="T14" fmla="*/ 17511 w 3175"/>
              <a:gd name="T15" fmla="*/ 187 h 10795"/>
              <a:gd name="T16" fmla="*/ 0 w 3175"/>
              <a:gd name="T17" fmla="*/ 0 h 107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175" h="10795">
                <a:moveTo>
                  <a:pt x="289" y="8291"/>
                </a:moveTo>
                <a:lnTo>
                  <a:pt x="317" y="9105"/>
                </a:lnTo>
                <a:lnTo>
                  <a:pt x="1600" y="10414"/>
                </a:lnTo>
                <a:lnTo>
                  <a:pt x="2552" y="10464"/>
                </a:lnTo>
                <a:lnTo>
                  <a:pt x="289" y="8291"/>
                </a:lnTo>
                <a:close/>
              </a:path>
              <a:path w="3175" h="10795">
                <a:moveTo>
                  <a:pt x="0" y="0"/>
                </a:moveTo>
                <a:lnTo>
                  <a:pt x="0" y="8013"/>
                </a:lnTo>
                <a:lnTo>
                  <a:pt x="289" y="8291"/>
                </a:lnTo>
                <a:lnTo>
                  <a:pt x="0" y="0"/>
                </a:lnTo>
                <a:close/>
              </a:path>
            </a:pathLst>
          </a:custGeom>
          <a:solidFill>
            <a:srgbClr val="DDBB06"/>
          </a:solidFill>
          <a:ln w="9525">
            <a:noFill/>
            <a:round/>
            <a:headEnd/>
            <a:tailEnd/>
          </a:ln>
        </p:spPr>
        <p:txBody>
          <a:bodyPr lIns="0" tIns="0" rIns="0" bIns="0"/>
          <a:lstStyle/>
          <a:p>
            <a:pPr>
              <a:defRPr/>
            </a:pPr>
            <a:endParaRPr lang="ru-RU"/>
          </a:p>
        </p:txBody>
      </p:sp>
      <p:sp>
        <p:nvSpPr>
          <p:cNvPr id="81" name="bk object 95"/>
          <p:cNvSpPr>
            <a:spLocks/>
          </p:cNvSpPr>
          <p:nvPr/>
        </p:nvSpPr>
        <p:spPr bwMode="auto">
          <a:xfrm>
            <a:off x="8615363" y="6021388"/>
            <a:ext cx="6350" cy="7937"/>
          </a:xfrm>
          <a:custGeom>
            <a:avLst/>
            <a:gdLst>
              <a:gd name="T0" fmla="*/ 14910 w 6984"/>
              <a:gd name="T1" fmla="*/ 5617 h 9525"/>
              <a:gd name="T2" fmla="*/ 16456 w 6984"/>
              <a:gd name="T3" fmla="*/ 6196 h 9525"/>
              <a:gd name="T4" fmla="*/ 23661 w 6984"/>
              <a:gd name="T5" fmla="*/ 6702 h 9525"/>
              <a:gd name="T6" fmla="*/ 27424 w 6984"/>
              <a:gd name="T7" fmla="*/ 6454 h 9525"/>
              <a:gd name="T8" fmla="*/ 14910 w 6984"/>
              <a:gd name="T9" fmla="*/ 5617 h 9525"/>
              <a:gd name="T10" fmla="*/ 0 w 6984"/>
              <a:gd name="T11" fmla="*/ 0 h 9525"/>
              <a:gd name="T12" fmla="*/ 13335 w 6984"/>
              <a:gd name="T13" fmla="*/ 5512 h 9525"/>
              <a:gd name="T14" fmla="*/ 14910 w 6984"/>
              <a:gd name="T15" fmla="*/ 5617 h 9525"/>
              <a:gd name="T16" fmla="*/ 0 w 6984"/>
              <a:gd name="T17" fmla="*/ 0 h 95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984" h="9525">
                <a:moveTo>
                  <a:pt x="3522" y="7494"/>
                </a:moveTo>
                <a:lnTo>
                  <a:pt x="3886" y="8267"/>
                </a:lnTo>
                <a:lnTo>
                  <a:pt x="5588" y="8940"/>
                </a:lnTo>
                <a:lnTo>
                  <a:pt x="6477" y="8610"/>
                </a:lnTo>
                <a:lnTo>
                  <a:pt x="3522" y="7494"/>
                </a:lnTo>
                <a:close/>
              </a:path>
              <a:path w="6984" h="9525">
                <a:moveTo>
                  <a:pt x="0" y="0"/>
                </a:moveTo>
                <a:lnTo>
                  <a:pt x="3149" y="7353"/>
                </a:lnTo>
                <a:lnTo>
                  <a:pt x="3522" y="7494"/>
                </a:lnTo>
                <a:lnTo>
                  <a:pt x="0" y="0"/>
                </a:lnTo>
                <a:close/>
              </a:path>
            </a:pathLst>
          </a:custGeom>
          <a:solidFill>
            <a:srgbClr val="DDBB06"/>
          </a:solidFill>
          <a:ln w="9525">
            <a:noFill/>
            <a:round/>
            <a:headEnd/>
            <a:tailEnd/>
          </a:ln>
        </p:spPr>
        <p:txBody>
          <a:bodyPr lIns="0" tIns="0" rIns="0" bIns="0"/>
          <a:lstStyle/>
          <a:p>
            <a:pPr>
              <a:defRPr/>
            </a:pPr>
            <a:endParaRPr lang="ru-RU"/>
          </a:p>
        </p:txBody>
      </p:sp>
      <p:sp>
        <p:nvSpPr>
          <p:cNvPr id="82" name="bk object 96"/>
          <p:cNvSpPr>
            <a:spLocks/>
          </p:cNvSpPr>
          <p:nvPr/>
        </p:nvSpPr>
        <p:spPr bwMode="auto">
          <a:xfrm>
            <a:off x="8623300" y="6021388"/>
            <a:ext cx="1588" cy="7937"/>
          </a:xfrm>
          <a:custGeom>
            <a:avLst/>
            <a:gdLst>
              <a:gd name="T0" fmla="*/ 1 w 2540"/>
              <a:gd name="T1" fmla="*/ 187 h 10795"/>
              <a:gd name="T2" fmla="*/ 0 w 2540"/>
              <a:gd name="T3" fmla="*/ 236 h 10795"/>
              <a:gd name="T4" fmla="*/ 1 w 2540"/>
              <a:gd name="T5" fmla="*/ 235 h 10795"/>
              <a:gd name="T6" fmla="*/ 1 w 2540"/>
              <a:gd name="T7" fmla="*/ 206 h 10795"/>
              <a:gd name="T8" fmla="*/ 1 w 2540"/>
              <a:gd name="T9" fmla="*/ 187 h 10795"/>
              <a:gd name="T10" fmla="*/ 1 w 2540"/>
              <a:gd name="T11" fmla="*/ 0 h 10795"/>
              <a:gd name="T12" fmla="*/ 1 w 2540"/>
              <a:gd name="T13" fmla="*/ 187 h 10795"/>
              <a:gd name="T14" fmla="*/ 1 w 2540"/>
              <a:gd name="T15" fmla="*/ 181 h 10795"/>
              <a:gd name="T16" fmla="*/ 1 w 2540"/>
              <a:gd name="T17" fmla="*/ 0 h 107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40" h="10795">
                <a:moveTo>
                  <a:pt x="2246" y="8285"/>
                </a:moveTo>
                <a:lnTo>
                  <a:pt x="0" y="10464"/>
                </a:lnTo>
                <a:lnTo>
                  <a:pt x="939" y="10426"/>
                </a:lnTo>
                <a:lnTo>
                  <a:pt x="2222" y="9118"/>
                </a:lnTo>
                <a:lnTo>
                  <a:pt x="2246" y="8285"/>
                </a:lnTo>
                <a:close/>
              </a:path>
              <a:path w="2540" h="10795">
                <a:moveTo>
                  <a:pt x="2489" y="0"/>
                </a:moveTo>
                <a:lnTo>
                  <a:pt x="2246" y="8285"/>
                </a:lnTo>
                <a:lnTo>
                  <a:pt x="2527" y="8013"/>
                </a:lnTo>
                <a:lnTo>
                  <a:pt x="2489" y="0"/>
                </a:lnTo>
                <a:close/>
              </a:path>
            </a:pathLst>
          </a:custGeom>
          <a:solidFill>
            <a:srgbClr val="DDBB06"/>
          </a:solidFill>
          <a:ln w="9525">
            <a:noFill/>
            <a:round/>
            <a:headEnd/>
            <a:tailEnd/>
          </a:ln>
        </p:spPr>
        <p:txBody>
          <a:bodyPr lIns="0" tIns="0" rIns="0" bIns="0"/>
          <a:lstStyle/>
          <a:p>
            <a:pPr>
              <a:defRPr/>
            </a:pPr>
            <a:endParaRPr lang="ru-RU"/>
          </a:p>
        </p:txBody>
      </p:sp>
      <p:sp>
        <p:nvSpPr>
          <p:cNvPr id="83" name="bk object 97"/>
          <p:cNvSpPr>
            <a:spLocks/>
          </p:cNvSpPr>
          <p:nvPr/>
        </p:nvSpPr>
        <p:spPr bwMode="auto">
          <a:xfrm>
            <a:off x="8623300" y="6019800"/>
            <a:ext cx="3175" cy="9525"/>
          </a:xfrm>
          <a:custGeom>
            <a:avLst/>
            <a:gdLst>
              <a:gd name="T0" fmla="*/ 1 w 4445"/>
              <a:gd name="T1" fmla="*/ 185 h 12700"/>
              <a:gd name="T2" fmla="*/ 0 w 4445"/>
              <a:gd name="T3" fmla="*/ 241 h 12700"/>
              <a:gd name="T4" fmla="*/ 1 w 4445"/>
              <a:gd name="T5" fmla="*/ 238 h 12700"/>
              <a:gd name="T6" fmla="*/ 1 w 4445"/>
              <a:gd name="T7" fmla="*/ 204 h 12700"/>
              <a:gd name="T8" fmla="*/ 1 w 4445"/>
              <a:gd name="T9" fmla="*/ 185 h 12700"/>
              <a:gd name="T10" fmla="*/ 1 w 4445"/>
              <a:gd name="T11" fmla="*/ 0 h 12700"/>
              <a:gd name="T12" fmla="*/ 1 w 4445"/>
              <a:gd name="T13" fmla="*/ 185 h 12700"/>
              <a:gd name="T14" fmla="*/ 1 w 4445"/>
              <a:gd name="T15" fmla="*/ 179 h 12700"/>
              <a:gd name="T16" fmla="*/ 1 w 4445"/>
              <a:gd name="T17" fmla="*/ 0 h 127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445" h="12700">
                <a:moveTo>
                  <a:pt x="2896" y="9572"/>
                </a:moveTo>
                <a:lnTo>
                  <a:pt x="0" y="12446"/>
                </a:lnTo>
                <a:lnTo>
                  <a:pt x="1066" y="12255"/>
                </a:lnTo>
                <a:lnTo>
                  <a:pt x="2743" y="10566"/>
                </a:lnTo>
                <a:lnTo>
                  <a:pt x="2896" y="9572"/>
                </a:lnTo>
                <a:close/>
              </a:path>
              <a:path w="4445" h="12700">
                <a:moveTo>
                  <a:pt x="4368" y="0"/>
                </a:moveTo>
                <a:lnTo>
                  <a:pt x="2896" y="9572"/>
                </a:lnTo>
                <a:lnTo>
                  <a:pt x="3225" y="9245"/>
                </a:lnTo>
                <a:lnTo>
                  <a:pt x="4368" y="0"/>
                </a:lnTo>
                <a:close/>
              </a:path>
            </a:pathLst>
          </a:custGeom>
          <a:solidFill>
            <a:srgbClr val="DDBB06"/>
          </a:solidFill>
          <a:ln w="9525">
            <a:noFill/>
            <a:round/>
            <a:headEnd/>
            <a:tailEnd/>
          </a:ln>
        </p:spPr>
        <p:txBody>
          <a:bodyPr lIns="0" tIns="0" rIns="0" bIns="0"/>
          <a:lstStyle/>
          <a:p>
            <a:pPr>
              <a:defRPr/>
            </a:pPr>
            <a:endParaRPr lang="ru-RU"/>
          </a:p>
        </p:txBody>
      </p:sp>
      <p:sp>
        <p:nvSpPr>
          <p:cNvPr id="84" name="bk object 98"/>
          <p:cNvSpPr>
            <a:spLocks/>
          </p:cNvSpPr>
          <p:nvPr/>
        </p:nvSpPr>
        <p:spPr bwMode="auto">
          <a:xfrm>
            <a:off x="8620125" y="5942013"/>
            <a:ext cx="93663" cy="74612"/>
          </a:xfrm>
          <a:custGeom>
            <a:avLst/>
            <a:gdLst>
              <a:gd name="T0" fmla="*/ 338 w 131445"/>
              <a:gd name="T1" fmla="*/ 0 h 104140"/>
              <a:gd name="T2" fmla="*/ 322 w 131445"/>
              <a:gd name="T3" fmla="*/ 1 h 104140"/>
              <a:gd name="T4" fmla="*/ 319 w 131445"/>
              <a:gd name="T5" fmla="*/ 1 h 104140"/>
              <a:gd name="T6" fmla="*/ 51 w 131445"/>
              <a:gd name="T7" fmla="*/ 85 h 104140"/>
              <a:gd name="T8" fmla="*/ 31 w 131445"/>
              <a:gd name="T9" fmla="*/ 95 h 104140"/>
              <a:gd name="T10" fmla="*/ 8 w 131445"/>
              <a:gd name="T11" fmla="*/ 135 h 104140"/>
              <a:gd name="T12" fmla="*/ 6 w 131445"/>
              <a:gd name="T13" fmla="*/ 190 h 104140"/>
              <a:gd name="T14" fmla="*/ 4 w 131445"/>
              <a:gd name="T15" fmla="*/ 241 h 104140"/>
              <a:gd name="T16" fmla="*/ 1 w 131445"/>
              <a:gd name="T17" fmla="*/ 282 h 104140"/>
              <a:gd name="T18" fmla="*/ 1 w 131445"/>
              <a:gd name="T19" fmla="*/ 307 h 104140"/>
              <a:gd name="T20" fmla="*/ 0 w 131445"/>
              <a:gd name="T21" fmla="*/ 314 h 104140"/>
              <a:gd name="T22" fmla="*/ 3 w 131445"/>
              <a:gd name="T23" fmla="*/ 317 h 104140"/>
              <a:gd name="T24" fmla="*/ 9 w 131445"/>
              <a:gd name="T25" fmla="*/ 317 h 104140"/>
              <a:gd name="T26" fmla="*/ 12 w 131445"/>
              <a:gd name="T27" fmla="*/ 315 h 104140"/>
              <a:gd name="T28" fmla="*/ 14 w 131445"/>
              <a:gd name="T29" fmla="*/ 294 h 104140"/>
              <a:gd name="T30" fmla="*/ 15 w 131445"/>
              <a:gd name="T31" fmla="*/ 254 h 104140"/>
              <a:gd name="T32" fmla="*/ 17 w 131445"/>
              <a:gd name="T33" fmla="*/ 203 h 104140"/>
              <a:gd name="T34" fmla="*/ 26 w 131445"/>
              <a:gd name="T35" fmla="*/ 133 h 104140"/>
              <a:gd name="T36" fmla="*/ 45 w 131445"/>
              <a:gd name="T37" fmla="*/ 104 h 104140"/>
              <a:gd name="T38" fmla="*/ 53 w 131445"/>
              <a:gd name="T39" fmla="*/ 99 h 104140"/>
              <a:gd name="T40" fmla="*/ 324 w 131445"/>
              <a:gd name="T41" fmla="*/ 11 h 104140"/>
              <a:gd name="T42" fmla="*/ 341 w 131445"/>
              <a:gd name="T43" fmla="*/ 8 h 104140"/>
              <a:gd name="T44" fmla="*/ 338 w 131445"/>
              <a:gd name="T45" fmla="*/ 0 h 10414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31445" h="104140">
                <a:moveTo>
                  <a:pt x="130581" y="0"/>
                </a:moveTo>
                <a:lnTo>
                  <a:pt x="124167" y="88"/>
                </a:lnTo>
                <a:lnTo>
                  <a:pt x="122923" y="431"/>
                </a:lnTo>
                <a:lnTo>
                  <a:pt x="19433" y="27783"/>
                </a:lnTo>
                <a:lnTo>
                  <a:pt x="12004" y="31250"/>
                </a:lnTo>
                <a:lnTo>
                  <a:pt x="2904" y="44239"/>
                </a:lnTo>
                <a:lnTo>
                  <a:pt x="2153" y="61948"/>
                </a:lnTo>
                <a:lnTo>
                  <a:pt x="1300" y="78683"/>
                </a:lnTo>
                <a:lnTo>
                  <a:pt x="540" y="92136"/>
                </a:lnTo>
                <a:lnTo>
                  <a:pt x="67" y="99995"/>
                </a:lnTo>
                <a:lnTo>
                  <a:pt x="0" y="102488"/>
                </a:lnTo>
                <a:lnTo>
                  <a:pt x="952" y="103504"/>
                </a:lnTo>
                <a:lnTo>
                  <a:pt x="3467" y="103657"/>
                </a:lnTo>
                <a:lnTo>
                  <a:pt x="4571" y="102692"/>
                </a:lnTo>
                <a:lnTo>
                  <a:pt x="4982" y="95902"/>
                </a:lnTo>
                <a:lnTo>
                  <a:pt x="5686" y="82718"/>
                </a:lnTo>
                <a:lnTo>
                  <a:pt x="6364" y="66157"/>
                </a:lnTo>
                <a:lnTo>
                  <a:pt x="10266" y="43199"/>
                </a:lnTo>
                <a:lnTo>
                  <a:pt x="17133" y="33981"/>
                </a:lnTo>
                <a:lnTo>
                  <a:pt x="20650" y="32283"/>
                </a:lnTo>
                <a:lnTo>
                  <a:pt x="124904" y="3530"/>
                </a:lnTo>
                <a:lnTo>
                  <a:pt x="131267" y="2476"/>
                </a:lnTo>
                <a:lnTo>
                  <a:pt x="130581" y="0"/>
                </a:lnTo>
                <a:close/>
              </a:path>
            </a:pathLst>
          </a:custGeom>
          <a:solidFill>
            <a:srgbClr val="FFDE00"/>
          </a:solidFill>
          <a:ln w="9525">
            <a:noFill/>
            <a:round/>
            <a:headEnd/>
            <a:tailEnd/>
          </a:ln>
        </p:spPr>
        <p:txBody>
          <a:bodyPr lIns="0" tIns="0" rIns="0" bIns="0"/>
          <a:lstStyle/>
          <a:p>
            <a:pPr>
              <a:defRPr/>
            </a:pPr>
            <a:endParaRPr lang="ru-RU"/>
          </a:p>
        </p:txBody>
      </p:sp>
      <p:sp>
        <p:nvSpPr>
          <p:cNvPr id="85" name="bk object 99"/>
          <p:cNvSpPr>
            <a:spLocks/>
          </p:cNvSpPr>
          <p:nvPr/>
        </p:nvSpPr>
        <p:spPr bwMode="auto">
          <a:xfrm>
            <a:off x="8621713" y="5943600"/>
            <a:ext cx="92075" cy="73025"/>
          </a:xfrm>
          <a:custGeom>
            <a:avLst/>
            <a:gdLst>
              <a:gd name="T0" fmla="*/ 0 w 131445"/>
              <a:gd name="T1" fmla="*/ 184 h 103504"/>
              <a:gd name="T2" fmla="*/ 1 w 131445"/>
              <a:gd name="T3" fmla="*/ 186 h 103504"/>
              <a:gd name="T4" fmla="*/ 2 w 131445"/>
              <a:gd name="T5" fmla="*/ 187 h 103504"/>
              <a:gd name="T6" fmla="*/ 6 w 131445"/>
              <a:gd name="T7" fmla="*/ 187 h 103504"/>
              <a:gd name="T8" fmla="*/ 8 w 131445"/>
              <a:gd name="T9" fmla="*/ 185 h 103504"/>
              <a:gd name="T10" fmla="*/ 8 w 131445"/>
              <a:gd name="T11" fmla="*/ 184 h 103504"/>
              <a:gd name="T12" fmla="*/ 4 w 131445"/>
              <a:gd name="T13" fmla="*/ 184 h 103504"/>
              <a:gd name="T14" fmla="*/ 1 w 131445"/>
              <a:gd name="T15" fmla="*/ 184 h 103504"/>
              <a:gd name="T16" fmla="*/ 0 w 131445"/>
              <a:gd name="T17" fmla="*/ 184 h 103504"/>
              <a:gd name="T18" fmla="*/ 219 w 131445"/>
              <a:gd name="T19" fmla="*/ 0 h 103504"/>
              <a:gd name="T20" fmla="*/ 217 w 131445"/>
              <a:gd name="T21" fmla="*/ 2 h 103504"/>
              <a:gd name="T22" fmla="*/ 209 w 131445"/>
              <a:gd name="T23" fmla="*/ 3 h 103504"/>
              <a:gd name="T24" fmla="*/ 33 w 131445"/>
              <a:gd name="T25" fmla="*/ 55 h 103504"/>
              <a:gd name="T26" fmla="*/ 9 w 131445"/>
              <a:gd name="T27" fmla="*/ 61 h 103504"/>
              <a:gd name="T28" fmla="*/ 9 w 131445"/>
              <a:gd name="T29" fmla="*/ 90 h 103504"/>
              <a:gd name="T30" fmla="*/ 8 w 131445"/>
              <a:gd name="T31" fmla="*/ 119 h 103504"/>
              <a:gd name="T32" fmla="*/ 7 w 131445"/>
              <a:gd name="T33" fmla="*/ 150 h 103504"/>
              <a:gd name="T34" fmla="*/ 6 w 131445"/>
              <a:gd name="T35" fmla="*/ 172 h 103504"/>
              <a:gd name="T36" fmla="*/ 6 w 131445"/>
              <a:gd name="T37" fmla="*/ 182 h 103504"/>
              <a:gd name="T38" fmla="*/ 4 w 131445"/>
              <a:gd name="T39" fmla="*/ 184 h 103504"/>
              <a:gd name="T40" fmla="*/ 8 w 131445"/>
              <a:gd name="T41" fmla="*/ 184 h 103504"/>
              <a:gd name="T42" fmla="*/ 8 w 131445"/>
              <a:gd name="T43" fmla="*/ 172 h 103504"/>
              <a:gd name="T44" fmla="*/ 9 w 131445"/>
              <a:gd name="T45" fmla="*/ 148 h 103504"/>
              <a:gd name="T46" fmla="*/ 11 w 131445"/>
              <a:gd name="T47" fmla="*/ 119 h 103504"/>
              <a:gd name="T48" fmla="*/ 18 w 131445"/>
              <a:gd name="T49" fmla="*/ 77 h 103504"/>
              <a:gd name="T50" fmla="*/ 29 w 131445"/>
              <a:gd name="T51" fmla="*/ 60 h 103504"/>
              <a:gd name="T52" fmla="*/ 35 w 131445"/>
              <a:gd name="T53" fmla="*/ 58 h 103504"/>
              <a:gd name="T54" fmla="*/ 209 w 131445"/>
              <a:gd name="T55" fmla="*/ 6 h 103504"/>
              <a:gd name="T56" fmla="*/ 212 w 131445"/>
              <a:gd name="T57" fmla="*/ 6 h 103504"/>
              <a:gd name="T58" fmla="*/ 223 w 131445"/>
              <a:gd name="T59" fmla="*/ 4 h 103504"/>
              <a:gd name="T60" fmla="*/ 222 w 131445"/>
              <a:gd name="T61" fmla="*/ 1 h 103504"/>
              <a:gd name="T62" fmla="*/ 221 w 131445"/>
              <a:gd name="T63" fmla="*/ 1 h 103504"/>
              <a:gd name="T64" fmla="*/ 219 w 131445"/>
              <a:gd name="T65" fmla="*/ 0 h 10350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31445" h="103504">
                <a:moveTo>
                  <a:pt x="0" y="101625"/>
                </a:moveTo>
                <a:lnTo>
                  <a:pt x="317" y="102463"/>
                </a:lnTo>
                <a:lnTo>
                  <a:pt x="1092" y="103073"/>
                </a:lnTo>
                <a:lnTo>
                  <a:pt x="3314" y="103200"/>
                </a:lnTo>
                <a:lnTo>
                  <a:pt x="4419" y="102235"/>
                </a:lnTo>
                <a:lnTo>
                  <a:pt x="4441" y="101879"/>
                </a:lnTo>
                <a:lnTo>
                  <a:pt x="1981" y="101879"/>
                </a:lnTo>
                <a:lnTo>
                  <a:pt x="190" y="101727"/>
                </a:lnTo>
                <a:lnTo>
                  <a:pt x="0" y="101625"/>
                </a:lnTo>
                <a:close/>
              </a:path>
              <a:path w="131445" h="103504">
                <a:moveTo>
                  <a:pt x="129158" y="0"/>
                </a:moveTo>
                <a:lnTo>
                  <a:pt x="127939" y="990"/>
                </a:lnTo>
                <a:lnTo>
                  <a:pt x="123240" y="1803"/>
                </a:lnTo>
                <a:lnTo>
                  <a:pt x="19176" y="30505"/>
                </a:lnTo>
                <a:lnTo>
                  <a:pt x="5118" y="33680"/>
                </a:lnTo>
                <a:lnTo>
                  <a:pt x="5118" y="50126"/>
                </a:lnTo>
                <a:lnTo>
                  <a:pt x="4801" y="66054"/>
                </a:lnTo>
                <a:lnTo>
                  <a:pt x="4110" y="82467"/>
                </a:lnTo>
                <a:lnTo>
                  <a:pt x="3409" y="95437"/>
                </a:lnTo>
                <a:lnTo>
                  <a:pt x="3086" y="100901"/>
                </a:lnTo>
                <a:lnTo>
                  <a:pt x="1981" y="101879"/>
                </a:lnTo>
                <a:lnTo>
                  <a:pt x="4441" y="101879"/>
                </a:lnTo>
                <a:lnTo>
                  <a:pt x="4850" y="95074"/>
                </a:lnTo>
                <a:lnTo>
                  <a:pt x="5534" y="82252"/>
                </a:lnTo>
                <a:lnTo>
                  <a:pt x="6212" y="65687"/>
                </a:lnTo>
                <a:lnTo>
                  <a:pt x="10113" y="42734"/>
                </a:lnTo>
                <a:lnTo>
                  <a:pt x="16976" y="33525"/>
                </a:lnTo>
                <a:lnTo>
                  <a:pt x="20497" y="31838"/>
                </a:lnTo>
                <a:lnTo>
                  <a:pt x="123520" y="3429"/>
                </a:lnTo>
                <a:lnTo>
                  <a:pt x="124752" y="3073"/>
                </a:lnTo>
                <a:lnTo>
                  <a:pt x="131114" y="2019"/>
                </a:lnTo>
                <a:lnTo>
                  <a:pt x="130682" y="406"/>
                </a:lnTo>
                <a:lnTo>
                  <a:pt x="130035" y="165"/>
                </a:lnTo>
                <a:lnTo>
                  <a:pt x="129158" y="0"/>
                </a:lnTo>
                <a:close/>
              </a:path>
            </a:pathLst>
          </a:custGeom>
          <a:solidFill>
            <a:srgbClr val="F8D100"/>
          </a:solidFill>
          <a:ln w="9525">
            <a:noFill/>
            <a:round/>
            <a:headEnd/>
            <a:tailEnd/>
          </a:ln>
        </p:spPr>
        <p:txBody>
          <a:bodyPr lIns="0" tIns="0" rIns="0" bIns="0"/>
          <a:lstStyle/>
          <a:p>
            <a:pPr>
              <a:defRPr/>
            </a:pPr>
            <a:endParaRPr lang="ru-RU"/>
          </a:p>
        </p:txBody>
      </p:sp>
      <p:sp>
        <p:nvSpPr>
          <p:cNvPr id="86" name="bk object 100"/>
          <p:cNvSpPr>
            <a:spLocks/>
          </p:cNvSpPr>
          <p:nvPr/>
        </p:nvSpPr>
        <p:spPr bwMode="auto">
          <a:xfrm>
            <a:off x="8621713" y="5942013"/>
            <a:ext cx="92075" cy="73025"/>
          </a:xfrm>
          <a:custGeom>
            <a:avLst/>
            <a:gdLst>
              <a:gd name="T0" fmla="*/ 222 w 131445"/>
              <a:gd name="T1" fmla="*/ 0 h 103504"/>
              <a:gd name="T2" fmla="*/ 211 w 131445"/>
              <a:gd name="T3" fmla="*/ 1 h 103504"/>
              <a:gd name="T4" fmla="*/ 204 w 131445"/>
              <a:gd name="T5" fmla="*/ 3 h 103504"/>
              <a:gd name="T6" fmla="*/ 33 w 131445"/>
              <a:gd name="T7" fmla="*/ 59 h 103504"/>
              <a:gd name="T8" fmla="*/ 20 w 131445"/>
              <a:gd name="T9" fmla="*/ 67 h 103504"/>
              <a:gd name="T10" fmla="*/ 5 w 131445"/>
              <a:gd name="T11" fmla="*/ 95 h 103504"/>
              <a:gd name="T12" fmla="*/ 4 w 131445"/>
              <a:gd name="T13" fmla="*/ 133 h 103504"/>
              <a:gd name="T14" fmla="*/ 2 w 131445"/>
              <a:gd name="T15" fmla="*/ 168 h 103504"/>
              <a:gd name="T16" fmla="*/ 1 w 131445"/>
              <a:gd name="T17" fmla="*/ 197 h 103504"/>
              <a:gd name="T18" fmla="*/ 1 w 131445"/>
              <a:gd name="T19" fmla="*/ 214 h 103504"/>
              <a:gd name="T20" fmla="*/ 0 w 131445"/>
              <a:gd name="T21" fmla="*/ 219 h 103504"/>
              <a:gd name="T22" fmla="*/ 1 w 131445"/>
              <a:gd name="T23" fmla="*/ 220 h 103504"/>
              <a:gd name="T24" fmla="*/ 2 w 131445"/>
              <a:gd name="T25" fmla="*/ 221 h 103504"/>
              <a:gd name="T26" fmla="*/ 2 w 131445"/>
              <a:gd name="T27" fmla="*/ 220 h 103504"/>
              <a:gd name="T28" fmla="*/ 2 w 131445"/>
              <a:gd name="T29" fmla="*/ 214 h 103504"/>
              <a:gd name="T30" fmla="*/ 2 w 131445"/>
              <a:gd name="T31" fmla="*/ 207 h 103504"/>
              <a:gd name="T32" fmla="*/ 4 w 131445"/>
              <a:gd name="T33" fmla="*/ 178 h 103504"/>
              <a:gd name="T34" fmla="*/ 4 w 131445"/>
              <a:gd name="T35" fmla="*/ 143 h 103504"/>
              <a:gd name="T36" fmla="*/ 11 w 131445"/>
              <a:gd name="T37" fmla="*/ 94 h 103504"/>
              <a:gd name="T38" fmla="*/ 24 w 131445"/>
              <a:gd name="T39" fmla="*/ 70 h 103504"/>
              <a:gd name="T40" fmla="*/ 34 w 131445"/>
              <a:gd name="T41" fmla="*/ 62 h 103504"/>
              <a:gd name="T42" fmla="*/ 212 w 131445"/>
              <a:gd name="T43" fmla="*/ 3 h 103504"/>
              <a:gd name="T44" fmla="*/ 219 w 131445"/>
              <a:gd name="T45" fmla="*/ 3 h 103504"/>
              <a:gd name="T46" fmla="*/ 223 w 131445"/>
              <a:gd name="T47" fmla="*/ 3 h 103504"/>
              <a:gd name="T48" fmla="*/ 222 w 131445"/>
              <a:gd name="T49" fmla="*/ 0 h 103504"/>
              <a:gd name="T50" fmla="*/ 223 w 131445"/>
              <a:gd name="T51" fmla="*/ 3 h 103504"/>
              <a:gd name="T52" fmla="*/ 219 w 131445"/>
              <a:gd name="T53" fmla="*/ 3 h 103504"/>
              <a:gd name="T54" fmla="*/ 222 w 131445"/>
              <a:gd name="T55" fmla="*/ 4 h 103504"/>
              <a:gd name="T56" fmla="*/ 222 w 131445"/>
              <a:gd name="T57" fmla="*/ 3 h 103504"/>
              <a:gd name="T58" fmla="*/ 223 w 131445"/>
              <a:gd name="T59" fmla="*/ 3 h 10350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31445" h="103504">
                <a:moveTo>
                  <a:pt x="130594" y="0"/>
                </a:moveTo>
                <a:lnTo>
                  <a:pt x="124155" y="101"/>
                </a:lnTo>
                <a:lnTo>
                  <a:pt x="119931" y="1231"/>
                </a:lnTo>
                <a:lnTo>
                  <a:pt x="19446" y="27794"/>
                </a:lnTo>
                <a:lnTo>
                  <a:pt x="12005" y="31256"/>
                </a:lnTo>
                <a:lnTo>
                  <a:pt x="2910" y="44257"/>
                </a:lnTo>
                <a:lnTo>
                  <a:pt x="2161" y="61965"/>
                </a:lnTo>
                <a:lnTo>
                  <a:pt x="1308" y="78700"/>
                </a:lnTo>
                <a:lnTo>
                  <a:pt x="547" y="92152"/>
                </a:lnTo>
                <a:lnTo>
                  <a:pt x="77" y="100010"/>
                </a:lnTo>
                <a:lnTo>
                  <a:pt x="0" y="102108"/>
                </a:lnTo>
                <a:lnTo>
                  <a:pt x="482" y="102870"/>
                </a:lnTo>
                <a:lnTo>
                  <a:pt x="1181" y="103289"/>
                </a:lnTo>
                <a:lnTo>
                  <a:pt x="1057" y="102870"/>
                </a:lnTo>
                <a:lnTo>
                  <a:pt x="1154" y="100010"/>
                </a:lnTo>
                <a:lnTo>
                  <a:pt x="1344" y="96726"/>
                </a:lnTo>
                <a:lnTo>
                  <a:pt x="2045" y="83484"/>
                </a:lnTo>
                <a:lnTo>
                  <a:pt x="2718" y="66909"/>
                </a:lnTo>
                <a:lnTo>
                  <a:pt x="6453" y="43898"/>
                </a:lnTo>
                <a:lnTo>
                  <a:pt x="13812" y="32716"/>
                </a:lnTo>
                <a:lnTo>
                  <a:pt x="19718" y="29155"/>
                </a:lnTo>
                <a:lnTo>
                  <a:pt x="124891" y="1346"/>
                </a:lnTo>
                <a:lnTo>
                  <a:pt x="128752" y="1219"/>
                </a:lnTo>
                <a:lnTo>
                  <a:pt x="130920" y="1219"/>
                </a:lnTo>
                <a:lnTo>
                  <a:pt x="130594" y="0"/>
                </a:lnTo>
                <a:close/>
              </a:path>
              <a:path w="131445" h="103504">
                <a:moveTo>
                  <a:pt x="130920" y="1219"/>
                </a:moveTo>
                <a:lnTo>
                  <a:pt x="128752" y="1219"/>
                </a:lnTo>
                <a:lnTo>
                  <a:pt x="130733" y="1714"/>
                </a:lnTo>
                <a:lnTo>
                  <a:pt x="130898" y="1562"/>
                </a:lnTo>
                <a:lnTo>
                  <a:pt x="130920" y="1219"/>
                </a:lnTo>
                <a:close/>
              </a:path>
            </a:pathLst>
          </a:custGeom>
          <a:solidFill>
            <a:srgbClr val="FFFFFF"/>
          </a:solidFill>
          <a:ln w="9525">
            <a:noFill/>
            <a:round/>
            <a:headEnd/>
            <a:tailEnd/>
          </a:ln>
        </p:spPr>
        <p:txBody>
          <a:bodyPr lIns="0" tIns="0" rIns="0" bIns="0"/>
          <a:lstStyle/>
          <a:p>
            <a:pPr>
              <a:defRPr/>
            </a:pPr>
            <a:endParaRPr lang="ru-RU"/>
          </a:p>
        </p:txBody>
      </p:sp>
      <p:sp>
        <p:nvSpPr>
          <p:cNvPr id="87" name="bk object 101"/>
          <p:cNvSpPr>
            <a:spLocks/>
          </p:cNvSpPr>
          <p:nvPr/>
        </p:nvSpPr>
        <p:spPr bwMode="auto">
          <a:xfrm>
            <a:off x="8720138" y="5945188"/>
            <a:ext cx="174625" cy="41275"/>
          </a:xfrm>
          <a:custGeom>
            <a:avLst/>
            <a:gdLst>
              <a:gd name="T0" fmla="*/ 458 w 248284"/>
              <a:gd name="T1" fmla="*/ 0 h 58420"/>
              <a:gd name="T2" fmla="*/ 1 w 248284"/>
              <a:gd name="T3" fmla="*/ 117 h 58420"/>
              <a:gd name="T4" fmla="*/ 0 w 248284"/>
              <a:gd name="T5" fmla="*/ 117 h 58420"/>
              <a:gd name="T6" fmla="*/ 0 w 248284"/>
              <a:gd name="T7" fmla="*/ 118 h 58420"/>
              <a:gd name="T8" fmla="*/ 459 w 248284"/>
              <a:gd name="T9" fmla="*/ 1 h 58420"/>
              <a:gd name="T10" fmla="*/ 459 w 248284"/>
              <a:gd name="T11" fmla="*/ 1 h 58420"/>
              <a:gd name="T12" fmla="*/ 458 w 248284"/>
              <a:gd name="T13" fmla="*/ 0 h 584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8284" h="58420">
                <a:moveTo>
                  <a:pt x="247497" y="0"/>
                </a:moveTo>
                <a:lnTo>
                  <a:pt x="787" y="57289"/>
                </a:lnTo>
                <a:lnTo>
                  <a:pt x="0" y="57734"/>
                </a:lnTo>
                <a:lnTo>
                  <a:pt x="0" y="58242"/>
                </a:lnTo>
                <a:lnTo>
                  <a:pt x="247942" y="457"/>
                </a:lnTo>
                <a:lnTo>
                  <a:pt x="247942" y="76"/>
                </a:lnTo>
                <a:lnTo>
                  <a:pt x="247497" y="0"/>
                </a:lnTo>
                <a:close/>
              </a:path>
            </a:pathLst>
          </a:custGeom>
          <a:solidFill>
            <a:srgbClr val="BDC0C2"/>
          </a:solidFill>
          <a:ln w="9525">
            <a:noFill/>
            <a:round/>
            <a:headEnd/>
            <a:tailEnd/>
          </a:ln>
        </p:spPr>
        <p:txBody>
          <a:bodyPr lIns="0" tIns="0" rIns="0" bIns="0"/>
          <a:lstStyle/>
          <a:p>
            <a:pPr>
              <a:defRPr/>
            </a:pPr>
            <a:endParaRPr lang="ru-RU"/>
          </a:p>
        </p:txBody>
      </p:sp>
      <p:sp>
        <p:nvSpPr>
          <p:cNvPr id="88" name="bk object 102">
            <a:extLst>
              <a:ext uri="{FF2B5EF4-FFF2-40B4-BE49-F238E27FC236}"/>
            </a:extLst>
          </p:cNvPr>
          <p:cNvSpPr>
            <a:spLocks noChangeArrowheads="1"/>
          </p:cNvSpPr>
          <p:nvPr/>
        </p:nvSpPr>
        <p:spPr bwMode="auto">
          <a:xfrm>
            <a:off x="8709025" y="5940425"/>
            <a:ext cx="19050" cy="6350"/>
          </a:xfrm>
          <a:prstGeom prst="rect">
            <a:avLst/>
          </a:prstGeom>
          <a:blipFill dpi="0" rotWithShape="1">
            <a:blip r:embed="rId59" cstate="print"/>
            <a:srcRect/>
            <a:stretch>
              <a:fillRect/>
            </a:stretch>
          </a:blipFill>
          <a:ln>
            <a:noFill/>
          </a:ln>
          <a:extLst/>
        </p:spPr>
        <p:txBody>
          <a:bodyPr lIns="0" tIns="0" rIns="0" bIns="0"/>
          <a:lstStyle>
            <a:lvl1pPr>
              <a:defRPr sz="2800">
                <a:solidFill>
                  <a:schemeClr val="tx1"/>
                </a:solidFill>
                <a:latin typeface="Arial" panose="020B0604020202020204" pitchFamily="34" charset="0"/>
              </a:defRPr>
            </a:lvl1pPr>
            <a:lvl2pPr marL="742950" indent="-287338">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30188">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ru-RU" altLang="ru-RU" sz="1266">
              <a:latin typeface="Calibri" panose="020F0502020204030204" pitchFamily="34" charset="0"/>
              <a:ea typeface="+mn-ea"/>
            </a:endParaRPr>
          </a:p>
        </p:txBody>
      </p:sp>
      <p:sp>
        <p:nvSpPr>
          <p:cNvPr id="89" name="bk object 103">
            <a:extLst>
              <a:ext uri="{FF2B5EF4-FFF2-40B4-BE49-F238E27FC236}"/>
            </a:extLst>
          </p:cNvPr>
          <p:cNvSpPr>
            <a:spLocks noChangeArrowheads="1"/>
          </p:cNvSpPr>
          <p:nvPr/>
        </p:nvSpPr>
        <p:spPr bwMode="auto">
          <a:xfrm>
            <a:off x="8709025" y="5938838"/>
            <a:ext cx="17463" cy="4762"/>
          </a:xfrm>
          <a:prstGeom prst="rect">
            <a:avLst/>
          </a:prstGeom>
          <a:blipFill dpi="0" rotWithShape="1">
            <a:blip r:embed="rId60"/>
            <a:srcRect/>
            <a:stretch>
              <a:fillRect/>
            </a:stretch>
          </a:blipFill>
          <a:ln>
            <a:noFill/>
          </a:ln>
          <a:extLst/>
        </p:spPr>
        <p:txBody>
          <a:bodyPr lIns="0" tIns="0" rIns="0" bIns="0"/>
          <a:lstStyle>
            <a:lvl1pPr>
              <a:defRPr sz="2800">
                <a:solidFill>
                  <a:schemeClr val="tx1"/>
                </a:solidFill>
                <a:latin typeface="Arial" panose="020B0604020202020204" pitchFamily="34" charset="0"/>
              </a:defRPr>
            </a:lvl1pPr>
            <a:lvl2pPr marL="742950" indent="-287338">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30188">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ru-RU" altLang="ru-RU" sz="1266">
              <a:latin typeface="Calibri" panose="020F0502020204030204" pitchFamily="34" charset="0"/>
              <a:ea typeface="+mn-ea"/>
            </a:endParaRPr>
          </a:p>
        </p:txBody>
      </p:sp>
      <p:sp>
        <p:nvSpPr>
          <p:cNvPr id="90" name="bk object 104"/>
          <p:cNvSpPr>
            <a:spLocks/>
          </p:cNvSpPr>
          <p:nvPr/>
        </p:nvSpPr>
        <p:spPr bwMode="auto">
          <a:xfrm>
            <a:off x="8709025" y="5938838"/>
            <a:ext cx="15875" cy="6350"/>
          </a:xfrm>
          <a:custGeom>
            <a:avLst/>
            <a:gdLst>
              <a:gd name="T0" fmla="*/ 725 w 20320"/>
              <a:gd name="T1" fmla="*/ 0 h 8254"/>
              <a:gd name="T2" fmla="*/ 313 w 20320"/>
              <a:gd name="T3" fmla="*/ 0 h 8254"/>
              <a:gd name="T4" fmla="*/ 7 w 20320"/>
              <a:gd name="T5" fmla="*/ 9 h 8254"/>
              <a:gd name="T6" fmla="*/ 0 w 20320"/>
              <a:gd name="T7" fmla="*/ 32 h 8254"/>
              <a:gd name="T8" fmla="*/ 313 w 20320"/>
              <a:gd name="T9" fmla="*/ 42 h 8254"/>
              <a:gd name="T10" fmla="*/ 913 w 20320"/>
              <a:gd name="T11" fmla="*/ 42 h 8254"/>
              <a:gd name="T12" fmla="*/ 1022 w 20320"/>
              <a:gd name="T13" fmla="*/ 40 h 8254"/>
              <a:gd name="T14" fmla="*/ 359 w 20320"/>
              <a:gd name="T15" fmla="*/ 40 h 8254"/>
              <a:gd name="T16" fmla="*/ 46 w 20320"/>
              <a:gd name="T17" fmla="*/ 32 h 8254"/>
              <a:gd name="T18" fmla="*/ 46 w 20320"/>
              <a:gd name="T19" fmla="*/ 9 h 8254"/>
              <a:gd name="T20" fmla="*/ 348 w 20320"/>
              <a:gd name="T21" fmla="*/ 2 h 8254"/>
              <a:gd name="T22" fmla="*/ 725 w 20320"/>
              <a:gd name="T23" fmla="*/ 0 h 8254"/>
              <a:gd name="T24" fmla="*/ 1229 w 20320"/>
              <a:gd name="T25" fmla="*/ 35 h 8254"/>
              <a:gd name="T26" fmla="*/ 1102 w 20320"/>
              <a:gd name="T27" fmla="*/ 38 h 8254"/>
              <a:gd name="T28" fmla="*/ 934 w 20320"/>
              <a:gd name="T29" fmla="*/ 40 h 8254"/>
              <a:gd name="T30" fmla="*/ 1022 w 20320"/>
              <a:gd name="T31" fmla="*/ 40 h 8254"/>
              <a:gd name="T32" fmla="*/ 1099 w 20320"/>
              <a:gd name="T33" fmla="*/ 40 h 8254"/>
              <a:gd name="T34" fmla="*/ 1229 w 20320"/>
              <a:gd name="T35" fmla="*/ 35 h 825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0320" h="8254">
                <a:moveTo>
                  <a:pt x="11963" y="0"/>
                </a:moveTo>
                <a:lnTo>
                  <a:pt x="5168" y="0"/>
                </a:lnTo>
                <a:lnTo>
                  <a:pt x="109" y="1752"/>
                </a:lnTo>
                <a:lnTo>
                  <a:pt x="0" y="6197"/>
                </a:lnTo>
                <a:lnTo>
                  <a:pt x="5168" y="7988"/>
                </a:lnTo>
                <a:lnTo>
                  <a:pt x="15062" y="7988"/>
                </a:lnTo>
                <a:lnTo>
                  <a:pt x="16868" y="7683"/>
                </a:lnTo>
                <a:lnTo>
                  <a:pt x="5930" y="7683"/>
                </a:lnTo>
                <a:lnTo>
                  <a:pt x="761" y="5956"/>
                </a:lnTo>
                <a:lnTo>
                  <a:pt x="761" y="1752"/>
                </a:lnTo>
                <a:lnTo>
                  <a:pt x="5740" y="63"/>
                </a:lnTo>
                <a:lnTo>
                  <a:pt x="11963" y="0"/>
                </a:lnTo>
                <a:close/>
              </a:path>
              <a:path w="20320" h="8254">
                <a:moveTo>
                  <a:pt x="20281" y="6629"/>
                </a:moveTo>
                <a:lnTo>
                  <a:pt x="18199" y="7289"/>
                </a:lnTo>
                <a:lnTo>
                  <a:pt x="15417" y="7683"/>
                </a:lnTo>
                <a:lnTo>
                  <a:pt x="16868" y="7683"/>
                </a:lnTo>
                <a:lnTo>
                  <a:pt x="18148" y="7467"/>
                </a:lnTo>
                <a:lnTo>
                  <a:pt x="20281" y="6629"/>
                </a:lnTo>
                <a:close/>
              </a:path>
            </a:pathLst>
          </a:custGeom>
          <a:solidFill>
            <a:srgbClr val="D0D4D9"/>
          </a:solidFill>
          <a:ln w="9525">
            <a:noFill/>
            <a:round/>
            <a:headEnd/>
            <a:tailEnd/>
          </a:ln>
        </p:spPr>
        <p:txBody>
          <a:bodyPr lIns="0" tIns="0" rIns="0" bIns="0"/>
          <a:lstStyle/>
          <a:p>
            <a:pPr>
              <a:defRPr/>
            </a:pPr>
            <a:endParaRPr lang="ru-RU"/>
          </a:p>
        </p:txBody>
      </p:sp>
      <p:sp>
        <p:nvSpPr>
          <p:cNvPr id="91" name="bk object 105"/>
          <p:cNvSpPr>
            <a:spLocks/>
          </p:cNvSpPr>
          <p:nvPr/>
        </p:nvSpPr>
        <p:spPr bwMode="auto">
          <a:xfrm>
            <a:off x="8615363" y="6040438"/>
            <a:ext cx="14287" cy="107950"/>
          </a:xfrm>
          <a:custGeom>
            <a:avLst/>
            <a:gdLst>
              <a:gd name="T0" fmla="*/ 21 w 20320"/>
              <a:gd name="T1" fmla="*/ 0 h 153670"/>
              <a:gd name="T2" fmla="*/ 15 w 20320"/>
              <a:gd name="T3" fmla="*/ 6 h 153670"/>
              <a:gd name="T4" fmla="*/ 9 w 20320"/>
              <a:gd name="T5" fmla="*/ 7 h 153670"/>
              <a:gd name="T6" fmla="*/ 9 w 20320"/>
              <a:gd name="T7" fmla="*/ 19 h 153670"/>
              <a:gd name="T8" fmla="*/ 0 w 20320"/>
              <a:gd name="T9" fmla="*/ 243 h 153670"/>
              <a:gd name="T10" fmla="*/ 41 w 20320"/>
              <a:gd name="T11" fmla="*/ 243 h 153670"/>
              <a:gd name="T12" fmla="*/ 32 w 20320"/>
              <a:gd name="T13" fmla="*/ 19 h 153670"/>
              <a:gd name="T14" fmla="*/ 32 w 20320"/>
              <a:gd name="T15" fmla="*/ 7 h 153670"/>
              <a:gd name="T16" fmla="*/ 26 w 20320"/>
              <a:gd name="T17" fmla="*/ 6 h 153670"/>
              <a:gd name="T18" fmla="*/ 21 w 20320"/>
              <a:gd name="T19" fmla="*/ 0 h 1536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320" h="153670">
                <a:moveTo>
                  <a:pt x="9944" y="0"/>
                </a:moveTo>
                <a:lnTo>
                  <a:pt x="7226" y="3568"/>
                </a:lnTo>
                <a:lnTo>
                  <a:pt x="4533" y="4356"/>
                </a:lnTo>
                <a:lnTo>
                  <a:pt x="4546" y="11874"/>
                </a:lnTo>
                <a:lnTo>
                  <a:pt x="0" y="153631"/>
                </a:lnTo>
                <a:lnTo>
                  <a:pt x="19862" y="153631"/>
                </a:lnTo>
                <a:lnTo>
                  <a:pt x="15328" y="11874"/>
                </a:lnTo>
                <a:lnTo>
                  <a:pt x="15341" y="4356"/>
                </a:lnTo>
                <a:lnTo>
                  <a:pt x="12649" y="3568"/>
                </a:lnTo>
                <a:lnTo>
                  <a:pt x="9944" y="0"/>
                </a:lnTo>
                <a:close/>
              </a:path>
            </a:pathLst>
          </a:custGeom>
          <a:solidFill>
            <a:srgbClr val="FFDE00"/>
          </a:solidFill>
          <a:ln w="9525">
            <a:noFill/>
            <a:round/>
            <a:headEnd/>
            <a:tailEnd/>
          </a:ln>
        </p:spPr>
        <p:txBody>
          <a:bodyPr lIns="0" tIns="0" rIns="0" bIns="0"/>
          <a:lstStyle/>
          <a:p>
            <a:pPr>
              <a:defRPr/>
            </a:pPr>
            <a:endParaRPr lang="ru-RU"/>
          </a:p>
        </p:txBody>
      </p:sp>
      <p:sp>
        <p:nvSpPr>
          <p:cNvPr id="92" name="bk object 106"/>
          <p:cNvSpPr>
            <a:spLocks/>
          </p:cNvSpPr>
          <p:nvPr/>
        </p:nvSpPr>
        <p:spPr bwMode="auto">
          <a:xfrm>
            <a:off x="8624888" y="6040438"/>
            <a:ext cx="0" cy="107950"/>
          </a:xfrm>
          <a:custGeom>
            <a:avLst/>
            <a:gdLst>
              <a:gd name="T0" fmla="*/ 0 h 153670"/>
              <a:gd name="T1" fmla="*/ 243 h 153670"/>
              <a:gd name="T2" fmla="*/ 0 60000 65536"/>
              <a:gd name="T3" fmla="*/ 0 60000 65536"/>
            </a:gdLst>
            <a:ahLst/>
            <a:cxnLst>
              <a:cxn ang="T2">
                <a:pos x="0" y="T0"/>
              </a:cxn>
              <a:cxn ang="T3">
                <a:pos x="0" y="T1"/>
              </a:cxn>
            </a:cxnLst>
            <a:rect l="0" t="0" r="r" b="b"/>
            <a:pathLst>
              <a:path h="153670">
                <a:moveTo>
                  <a:pt x="0" y="0"/>
                </a:moveTo>
                <a:lnTo>
                  <a:pt x="0" y="153631"/>
                </a:lnTo>
              </a:path>
            </a:pathLst>
          </a:custGeom>
          <a:noFill/>
          <a:ln w="11849">
            <a:solidFill>
              <a:srgbClr val="F8D100"/>
            </a:solidFill>
            <a:round/>
            <a:headEnd/>
            <a:tailEnd/>
          </a:ln>
        </p:spPr>
        <p:txBody>
          <a:bodyPr lIns="0" tIns="0" rIns="0" bIns="0"/>
          <a:lstStyle/>
          <a:p>
            <a:pPr>
              <a:defRPr/>
            </a:pPr>
            <a:endParaRPr lang="ru-RU"/>
          </a:p>
        </p:txBody>
      </p:sp>
      <p:sp>
        <p:nvSpPr>
          <p:cNvPr id="93" name="bk object 107"/>
          <p:cNvSpPr>
            <a:spLocks/>
          </p:cNvSpPr>
          <p:nvPr/>
        </p:nvSpPr>
        <p:spPr bwMode="auto">
          <a:xfrm>
            <a:off x="8620125" y="6040438"/>
            <a:ext cx="4763" cy="4762"/>
          </a:xfrm>
          <a:custGeom>
            <a:avLst/>
            <a:gdLst>
              <a:gd name="T0" fmla="*/ 1 w 8254"/>
              <a:gd name="T1" fmla="*/ 0 h 6350"/>
              <a:gd name="T2" fmla="*/ 1 w 8254"/>
              <a:gd name="T3" fmla="*/ 16 h 6350"/>
              <a:gd name="T4" fmla="*/ 1 w 8254"/>
              <a:gd name="T5" fmla="*/ 17 h 6350"/>
              <a:gd name="T6" fmla="*/ 1 w 8254"/>
              <a:gd name="T7" fmla="*/ 18 h 6350"/>
              <a:gd name="T8" fmla="*/ 0 w 8254"/>
              <a:gd name="T9" fmla="*/ 19 h 6350"/>
              <a:gd name="T10" fmla="*/ 1 w 8254"/>
              <a:gd name="T11" fmla="*/ 32 h 6350"/>
              <a:gd name="T12" fmla="*/ 1 w 8254"/>
              <a:gd name="T13" fmla="*/ 28 h 6350"/>
              <a:gd name="T14" fmla="*/ 1 w 8254"/>
              <a:gd name="T15" fmla="*/ 22 h 6350"/>
              <a:gd name="T16" fmla="*/ 1 w 8254"/>
              <a:gd name="T17" fmla="*/ 18 h 6350"/>
              <a:gd name="T18" fmla="*/ 1 w 8254"/>
              <a:gd name="T19" fmla="*/ 16 h 6350"/>
              <a:gd name="T20" fmla="*/ 1 w 8254"/>
              <a:gd name="T21" fmla="*/ 1 h 6350"/>
              <a:gd name="T22" fmla="*/ 1 w 8254"/>
              <a:gd name="T23" fmla="*/ 0 h 635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254" h="6350">
                <a:moveTo>
                  <a:pt x="3238" y="0"/>
                </a:moveTo>
                <a:lnTo>
                  <a:pt x="812" y="3238"/>
                </a:lnTo>
                <a:lnTo>
                  <a:pt x="507" y="3340"/>
                </a:lnTo>
                <a:lnTo>
                  <a:pt x="241" y="3517"/>
                </a:lnTo>
                <a:lnTo>
                  <a:pt x="0" y="3759"/>
                </a:lnTo>
                <a:lnTo>
                  <a:pt x="2336" y="6286"/>
                </a:lnTo>
                <a:lnTo>
                  <a:pt x="8026" y="5410"/>
                </a:lnTo>
                <a:lnTo>
                  <a:pt x="7607" y="4330"/>
                </a:lnTo>
                <a:lnTo>
                  <a:pt x="7048" y="3454"/>
                </a:lnTo>
                <a:lnTo>
                  <a:pt x="6222" y="3238"/>
                </a:lnTo>
                <a:lnTo>
                  <a:pt x="3873" y="126"/>
                </a:lnTo>
                <a:lnTo>
                  <a:pt x="3238" y="0"/>
                </a:lnTo>
                <a:close/>
              </a:path>
            </a:pathLst>
          </a:custGeom>
          <a:solidFill>
            <a:srgbClr val="E0BC00"/>
          </a:solidFill>
          <a:ln w="9525">
            <a:noFill/>
            <a:round/>
            <a:headEnd/>
            <a:tailEnd/>
          </a:ln>
        </p:spPr>
        <p:txBody>
          <a:bodyPr lIns="0" tIns="0" rIns="0" bIns="0"/>
          <a:lstStyle/>
          <a:p>
            <a:pPr>
              <a:defRPr/>
            </a:pPr>
            <a:endParaRPr lang="ru-RU"/>
          </a:p>
        </p:txBody>
      </p:sp>
      <p:sp>
        <p:nvSpPr>
          <p:cNvPr id="94" name="bk object 108"/>
          <p:cNvSpPr>
            <a:spLocks/>
          </p:cNvSpPr>
          <p:nvPr/>
        </p:nvSpPr>
        <p:spPr bwMode="auto">
          <a:xfrm>
            <a:off x="8631238" y="5967413"/>
            <a:ext cx="6350" cy="7937"/>
          </a:xfrm>
          <a:custGeom>
            <a:avLst/>
            <a:gdLst>
              <a:gd name="T0" fmla="*/ 1 w 9525"/>
              <a:gd name="T1" fmla="*/ 0 h 12065"/>
              <a:gd name="T2" fmla="*/ 0 w 9525"/>
              <a:gd name="T3" fmla="*/ 1 h 12065"/>
              <a:gd name="T4" fmla="*/ 1 w 9525"/>
              <a:gd name="T5" fmla="*/ 3 h 12065"/>
              <a:gd name="T6" fmla="*/ 1 w 9525"/>
              <a:gd name="T7" fmla="*/ 3 h 12065"/>
              <a:gd name="T8" fmla="*/ 1 w 9525"/>
              <a:gd name="T9" fmla="*/ 1 h 12065"/>
              <a:gd name="T10" fmla="*/ 1 w 9525"/>
              <a:gd name="T11" fmla="*/ 1 h 12065"/>
              <a:gd name="T12" fmla="*/ 1 w 9525"/>
              <a:gd name="T13" fmla="*/ 0 h 120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525" h="12065">
                <a:moveTo>
                  <a:pt x="3746" y="0"/>
                </a:moveTo>
                <a:lnTo>
                  <a:pt x="0" y="3708"/>
                </a:lnTo>
                <a:lnTo>
                  <a:pt x="1206" y="10667"/>
                </a:lnTo>
                <a:lnTo>
                  <a:pt x="6718" y="11899"/>
                </a:lnTo>
                <a:lnTo>
                  <a:pt x="6273" y="3047"/>
                </a:lnTo>
                <a:lnTo>
                  <a:pt x="8978" y="1142"/>
                </a:lnTo>
                <a:lnTo>
                  <a:pt x="3746" y="0"/>
                </a:lnTo>
                <a:close/>
              </a:path>
            </a:pathLst>
          </a:custGeom>
          <a:solidFill>
            <a:srgbClr val="565858"/>
          </a:solidFill>
          <a:ln w="9525">
            <a:noFill/>
            <a:round/>
            <a:headEnd/>
            <a:tailEnd/>
          </a:ln>
        </p:spPr>
        <p:txBody>
          <a:bodyPr lIns="0" tIns="0" rIns="0" bIns="0"/>
          <a:lstStyle/>
          <a:p>
            <a:pPr>
              <a:defRPr/>
            </a:pPr>
            <a:endParaRPr lang="ru-RU"/>
          </a:p>
        </p:txBody>
      </p:sp>
      <p:sp>
        <p:nvSpPr>
          <p:cNvPr id="95" name="bk object 109"/>
          <p:cNvSpPr>
            <a:spLocks/>
          </p:cNvSpPr>
          <p:nvPr/>
        </p:nvSpPr>
        <p:spPr bwMode="auto">
          <a:xfrm>
            <a:off x="8634413" y="5965825"/>
            <a:ext cx="3175" cy="3175"/>
          </a:xfrm>
          <a:custGeom>
            <a:avLst/>
            <a:gdLst>
              <a:gd name="T0" fmla="*/ 0 w 6984"/>
              <a:gd name="T1" fmla="*/ 0 h 2540"/>
              <a:gd name="T2" fmla="*/ 0 w 6984"/>
              <a:gd name="T3" fmla="*/ 5174939 h 2540"/>
              <a:gd name="T4" fmla="*/ 0 w 6984"/>
              <a:gd name="T5" fmla="*/ 28707864 h 2540"/>
              <a:gd name="T6" fmla="*/ 0 w 6984"/>
              <a:gd name="T7" fmla="*/ 64587063 h 2540"/>
              <a:gd name="T8" fmla="*/ 0 w 6984"/>
              <a:gd name="T9" fmla="*/ 53054270 h 2540"/>
              <a:gd name="T10" fmla="*/ 0 w 6984"/>
              <a:gd name="T11" fmla="*/ 41455323 h 2540"/>
              <a:gd name="T12" fmla="*/ 0 w 6984"/>
              <a:gd name="T13" fmla="*/ 0 h 254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984" h="2540">
                <a:moveTo>
                  <a:pt x="711" y="0"/>
                </a:moveTo>
                <a:lnTo>
                  <a:pt x="635" y="165"/>
                </a:lnTo>
                <a:lnTo>
                  <a:pt x="0" y="914"/>
                </a:lnTo>
                <a:lnTo>
                  <a:pt x="5232" y="2057"/>
                </a:lnTo>
                <a:lnTo>
                  <a:pt x="5562" y="1689"/>
                </a:lnTo>
                <a:lnTo>
                  <a:pt x="6781" y="1320"/>
                </a:lnTo>
                <a:lnTo>
                  <a:pt x="711" y="0"/>
                </a:lnTo>
                <a:close/>
              </a:path>
            </a:pathLst>
          </a:custGeom>
          <a:solidFill>
            <a:srgbClr val="87888A"/>
          </a:solidFill>
          <a:ln w="9525">
            <a:noFill/>
            <a:round/>
            <a:headEnd/>
            <a:tailEnd/>
          </a:ln>
        </p:spPr>
        <p:txBody>
          <a:bodyPr lIns="0" tIns="0" rIns="0" bIns="0"/>
          <a:lstStyle/>
          <a:p>
            <a:pPr>
              <a:defRPr/>
            </a:pPr>
            <a:endParaRPr lang="ru-RU"/>
          </a:p>
        </p:txBody>
      </p:sp>
      <p:sp>
        <p:nvSpPr>
          <p:cNvPr id="96" name="bk object 110">
            <a:extLst>
              <a:ext uri="{FF2B5EF4-FFF2-40B4-BE49-F238E27FC236}"/>
            </a:extLst>
          </p:cNvPr>
          <p:cNvSpPr>
            <a:spLocks noChangeArrowheads="1"/>
          </p:cNvSpPr>
          <p:nvPr/>
        </p:nvSpPr>
        <p:spPr bwMode="auto">
          <a:xfrm>
            <a:off x="8616950" y="6029325"/>
            <a:ext cx="9525" cy="14288"/>
          </a:xfrm>
          <a:prstGeom prst="rect">
            <a:avLst/>
          </a:prstGeom>
          <a:blipFill dpi="0" rotWithShape="1">
            <a:blip r:embed="rId61" cstate="print"/>
            <a:srcRect/>
            <a:stretch>
              <a:fillRect/>
            </a:stretch>
          </a:blipFill>
          <a:ln>
            <a:noFill/>
          </a:ln>
          <a:extLst/>
        </p:spPr>
        <p:txBody>
          <a:bodyPr lIns="0" tIns="0" rIns="0" bIns="0"/>
          <a:lstStyle>
            <a:lvl1pPr>
              <a:defRPr sz="2800">
                <a:solidFill>
                  <a:schemeClr val="tx1"/>
                </a:solidFill>
                <a:latin typeface="Arial" panose="020B0604020202020204" pitchFamily="34" charset="0"/>
              </a:defRPr>
            </a:lvl1pPr>
            <a:lvl2pPr marL="742950" indent="-287338">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30188">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ru-RU" altLang="ru-RU" sz="1266">
              <a:latin typeface="Calibri" panose="020F0502020204030204" pitchFamily="34" charset="0"/>
              <a:ea typeface="+mn-ea"/>
            </a:endParaRPr>
          </a:p>
        </p:txBody>
      </p:sp>
      <p:sp>
        <p:nvSpPr>
          <p:cNvPr id="97" name="bk object 111"/>
          <p:cNvSpPr>
            <a:spLocks/>
          </p:cNvSpPr>
          <p:nvPr/>
        </p:nvSpPr>
        <p:spPr bwMode="auto">
          <a:xfrm>
            <a:off x="8618538" y="6043613"/>
            <a:ext cx="0" cy="104775"/>
          </a:xfrm>
          <a:custGeom>
            <a:avLst/>
            <a:gdLst>
              <a:gd name="T0" fmla="*/ 0 h 149859"/>
              <a:gd name="T1" fmla="*/ 229 h 149859"/>
              <a:gd name="T2" fmla="*/ 0 60000 65536"/>
              <a:gd name="T3" fmla="*/ 0 60000 65536"/>
            </a:gdLst>
            <a:ahLst/>
            <a:cxnLst>
              <a:cxn ang="T2">
                <a:pos x="0" y="T0"/>
              </a:cxn>
              <a:cxn ang="T3">
                <a:pos x="0" y="T1"/>
              </a:cxn>
            </a:cxnLst>
            <a:rect l="0" t="0" r="r" b="b"/>
            <a:pathLst>
              <a:path h="149859">
                <a:moveTo>
                  <a:pt x="0" y="0"/>
                </a:moveTo>
                <a:lnTo>
                  <a:pt x="0" y="149644"/>
                </a:lnTo>
              </a:path>
            </a:pathLst>
          </a:custGeom>
          <a:noFill/>
          <a:ln w="7391">
            <a:solidFill>
              <a:srgbClr val="FFFFFF"/>
            </a:solidFill>
            <a:round/>
            <a:headEnd/>
            <a:tailEnd/>
          </a:ln>
        </p:spPr>
        <p:txBody>
          <a:bodyPr lIns="0" tIns="0" rIns="0" bIns="0"/>
          <a:lstStyle/>
          <a:p>
            <a:pPr>
              <a:defRPr/>
            </a:pPr>
            <a:endParaRPr lang="ru-RU"/>
          </a:p>
        </p:txBody>
      </p:sp>
      <p:sp>
        <p:nvSpPr>
          <p:cNvPr id="98" name="bk object 112"/>
          <p:cNvSpPr>
            <a:spLocks/>
          </p:cNvSpPr>
          <p:nvPr/>
        </p:nvSpPr>
        <p:spPr bwMode="auto">
          <a:xfrm>
            <a:off x="8620125" y="6043613"/>
            <a:ext cx="0" cy="104775"/>
          </a:xfrm>
          <a:custGeom>
            <a:avLst/>
            <a:gdLst>
              <a:gd name="T0" fmla="*/ 0 h 149859"/>
              <a:gd name="T1" fmla="*/ 229 h 149859"/>
              <a:gd name="T2" fmla="*/ 0 60000 65536"/>
              <a:gd name="T3" fmla="*/ 0 60000 65536"/>
            </a:gdLst>
            <a:ahLst/>
            <a:cxnLst>
              <a:cxn ang="T2">
                <a:pos x="0" y="T0"/>
              </a:cxn>
              <a:cxn ang="T3">
                <a:pos x="0" y="T1"/>
              </a:cxn>
            </a:cxnLst>
            <a:rect l="0" t="0" r="r" b="b"/>
            <a:pathLst>
              <a:path h="149859">
                <a:moveTo>
                  <a:pt x="0" y="0"/>
                </a:moveTo>
                <a:lnTo>
                  <a:pt x="0" y="149644"/>
                </a:lnTo>
              </a:path>
            </a:pathLst>
          </a:custGeom>
          <a:noFill/>
          <a:ln w="3530">
            <a:solidFill>
              <a:srgbClr val="FFFFFF"/>
            </a:solidFill>
            <a:round/>
            <a:headEnd/>
            <a:tailEnd/>
          </a:ln>
        </p:spPr>
        <p:txBody>
          <a:bodyPr lIns="0" tIns="0" rIns="0" bIns="0"/>
          <a:lstStyle/>
          <a:p>
            <a:pPr>
              <a:defRPr/>
            </a:pPr>
            <a:endParaRPr lang="ru-RU"/>
          </a:p>
        </p:txBody>
      </p:sp>
      <p:sp>
        <p:nvSpPr>
          <p:cNvPr id="99" name="bk object 113"/>
          <p:cNvSpPr>
            <a:spLocks/>
          </p:cNvSpPr>
          <p:nvPr/>
        </p:nvSpPr>
        <p:spPr bwMode="auto">
          <a:xfrm>
            <a:off x="8623300" y="6043613"/>
            <a:ext cx="0" cy="104775"/>
          </a:xfrm>
          <a:custGeom>
            <a:avLst/>
            <a:gdLst>
              <a:gd name="T0" fmla="*/ 0 h 149859"/>
              <a:gd name="T1" fmla="*/ 229 h 149859"/>
              <a:gd name="T2" fmla="*/ 0 60000 65536"/>
              <a:gd name="T3" fmla="*/ 0 60000 65536"/>
            </a:gdLst>
            <a:ahLst/>
            <a:cxnLst>
              <a:cxn ang="T2">
                <a:pos x="0" y="T0"/>
              </a:cxn>
              <a:cxn ang="T3">
                <a:pos x="0" y="T1"/>
              </a:cxn>
            </a:cxnLst>
            <a:rect l="0" t="0" r="r" b="b"/>
            <a:pathLst>
              <a:path h="149859">
                <a:moveTo>
                  <a:pt x="0" y="0"/>
                </a:moveTo>
                <a:lnTo>
                  <a:pt x="0" y="149644"/>
                </a:lnTo>
              </a:path>
            </a:pathLst>
          </a:custGeom>
          <a:noFill/>
          <a:ln w="4445">
            <a:solidFill>
              <a:srgbClr val="F8D100"/>
            </a:solidFill>
            <a:round/>
            <a:headEnd/>
            <a:tailEnd/>
          </a:ln>
        </p:spPr>
        <p:txBody>
          <a:bodyPr lIns="0" tIns="0" rIns="0" bIns="0"/>
          <a:lstStyle/>
          <a:p>
            <a:pPr>
              <a:defRPr/>
            </a:pPr>
            <a:endParaRPr lang="ru-RU"/>
          </a:p>
        </p:txBody>
      </p:sp>
      <p:sp>
        <p:nvSpPr>
          <p:cNvPr id="100" name="bk object 114"/>
          <p:cNvSpPr>
            <a:spLocks/>
          </p:cNvSpPr>
          <p:nvPr/>
        </p:nvSpPr>
        <p:spPr bwMode="auto">
          <a:xfrm>
            <a:off x="8613775" y="6007100"/>
            <a:ext cx="6350" cy="11113"/>
          </a:xfrm>
          <a:custGeom>
            <a:avLst/>
            <a:gdLst>
              <a:gd name="T0" fmla="*/ 2699 w 7620"/>
              <a:gd name="T1" fmla="*/ 0 h 15875"/>
              <a:gd name="T2" fmla="*/ 0 w 7620"/>
              <a:gd name="T3" fmla="*/ 7 h 15875"/>
              <a:gd name="T4" fmla="*/ 685 w 7620"/>
              <a:gd name="T5" fmla="*/ 26 h 15875"/>
              <a:gd name="T6" fmla="*/ 1177 w 7620"/>
              <a:gd name="T7" fmla="*/ 26 h 15875"/>
              <a:gd name="T8" fmla="*/ 966 w 7620"/>
              <a:gd name="T9" fmla="*/ 10 h 15875"/>
              <a:gd name="T10" fmla="*/ 2699 w 7620"/>
              <a:gd name="T11" fmla="*/ 0 h 1587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620" h="15875">
                <a:moveTo>
                  <a:pt x="7315" y="0"/>
                </a:moveTo>
                <a:lnTo>
                  <a:pt x="0" y="4038"/>
                </a:lnTo>
                <a:lnTo>
                  <a:pt x="1854" y="15620"/>
                </a:lnTo>
                <a:lnTo>
                  <a:pt x="3187" y="15620"/>
                </a:lnTo>
                <a:lnTo>
                  <a:pt x="2616" y="5905"/>
                </a:lnTo>
                <a:lnTo>
                  <a:pt x="7315" y="0"/>
                </a:lnTo>
                <a:close/>
              </a:path>
            </a:pathLst>
          </a:custGeom>
          <a:solidFill>
            <a:srgbClr val="FFFFFF"/>
          </a:solidFill>
          <a:ln w="9525">
            <a:noFill/>
            <a:round/>
            <a:headEnd/>
            <a:tailEnd/>
          </a:ln>
        </p:spPr>
        <p:txBody>
          <a:bodyPr lIns="0" tIns="0" rIns="0" bIns="0"/>
          <a:lstStyle/>
          <a:p>
            <a:pPr>
              <a:defRPr/>
            </a:pPr>
            <a:endParaRPr lang="ru-RU"/>
          </a:p>
        </p:txBody>
      </p:sp>
      <p:sp>
        <p:nvSpPr>
          <p:cNvPr id="101" name="bk object 115"/>
          <p:cNvSpPr>
            <a:spLocks/>
          </p:cNvSpPr>
          <p:nvPr/>
        </p:nvSpPr>
        <p:spPr bwMode="auto">
          <a:xfrm>
            <a:off x="8618538" y="6030913"/>
            <a:ext cx="1587" cy="11112"/>
          </a:xfrm>
          <a:custGeom>
            <a:avLst/>
            <a:gdLst>
              <a:gd name="T0" fmla="*/ 6 w 2540"/>
              <a:gd name="T1" fmla="*/ 0 h 17145"/>
              <a:gd name="T2" fmla="*/ 1 w 2540"/>
              <a:gd name="T3" fmla="*/ 0 h 17145"/>
              <a:gd name="T4" fmla="*/ 0 w 2540"/>
              <a:gd name="T5" fmla="*/ 2 h 17145"/>
              <a:gd name="T6" fmla="*/ 1 w 2540"/>
              <a:gd name="T7" fmla="*/ 3 h 17145"/>
              <a:gd name="T8" fmla="*/ 2 w 2540"/>
              <a:gd name="T9" fmla="*/ 3 h 17145"/>
              <a:gd name="T10" fmla="*/ 7 w 2540"/>
              <a:gd name="T11" fmla="*/ 3 h 17145"/>
              <a:gd name="T12" fmla="*/ 6 w 2540"/>
              <a:gd name="T13" fmla="*/ 0 h 171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40" h="17145">
                <a:moveTo>
                  <a:pt x="1968" y="0"/>
                </a:moveTo>
                <a:lnTo>
                  <a:pt x="63" y="0"/>
                </a:lnTo>
                <a:lnTo>
                  <a:pt x="0" y="12001"/>
                </a:lnTo>
                <a:lnTo>
                  <a:pt x="520" y="14414"/>
                </a:lnTo>
                <a:lnTo>
                  <a:pt x="990" y="16827"/>
                </a:lnTo>
                <a:lnTo>
                  <a:pt x="2514" y="16421"/>
                </a:lnTo>
                <a:lnTo>
                  <a:pt x="1968" y="0"/>
                </a:lnTo>
                <a:close/>
              </a:path>
            </a:pathLst>
          </a:custGeom>
          <a:solidFill>
            <a:srgbClr val="FFFFFF"/>
          </a:solidFill>
          <a:ln w="9525">
            <a:noFill/>
            <a:round/>
            <a:headEnd/>
            <a:tailEnd/>
          </a:ln>
        </p:spPr>
        <p:txBody>
          <a:bodyPr lIns="0" tIns="0" rIns="0" bIns="0"/>
          <a:lstStyle/>
          <a:p>
            <a:pPr>
              <a:defRPr/>
            </a:pPr>
            <a:endParaRPr lang="ru-RU"/>
          </a:p>
        </p:txBody>
      </p:sp>
      <p:sp>
        <p:nvSpPr>
          <p:cNvPr id="102" name="bk object 116">
            <a:extLst>
              <a:ext uri="{FF2B5EF4-FFF2-40B4-BE49-F238E27FC236}"/>
            </a:extLst>
          </p:cNvPr>
          <p:cNvSpPr>
            <a:spLocks noChangeArrowheads="1"/>
          </p:cNvSpPr>
          <p:nvPr/>
        </p:nvSpPr>
        <p:spPr bwMode="auto">
          <a:xfrm>
            <a:off x="8669338" y="6000750"/>
            <a:ext cx="26987" cy="58738"/>
          </a:xfrm>
          <a:prstGeom prst="rect">
            <a:avLst/>
          </a:prstGeom>
          <a:blipFill dpi="0" rotWithShape="1">
            <a:blip r:embed="rId62" cstate="print"/>
            <a:srcRect/>
            <a:stretch>
              <a:fillRect/>
            </a:stretch>
          </a:blipFill>
          <a:ln>
            <a:noFill/>
          </a:ln>
          <a:extLst/>
        </p:spPr>
        <p:txBody>
          <a:bodyPr lIns="0" tIns="0" rIns="0" bIns="0"/>
          <a:lstStyle>
            <a:lvl1pPr>
              <a:defRPr sz="2800">
                <a:solidFill>
                  <a:schemeClr val="tx1"/>
                </a:solidFill>
                <a:latin typeface="Arial" panose="020B0604020202020204" pitchFamily="34" charset="0"/>
              </a:defRPr>
            </a:lvl1pPr>
            <a:lvl2pPr marL="742950" indent="-287338">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30188">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ru-RU" altLang="ru-RU" sz="1266">
              <a:latin typeface="Calibri" panose="020F0502020204030204" pitchFamily="34" charset="0"/>
              <a:ea typeface="+mn-ea"/>
            </a:endParaRPr>
          </a:p>
        </p:txBody>
      </p:sp>
      <p:sp>
        <p:nvSpPr>
          <p:cNvPr id="103" name="bk object 117">
            <a:extLst>
              <a:ext uri="{FF2B5EF4-FFF2-40B4-BE49-F238E27FC236}"/>
            </a:extLst>
          </p:cNvPr>
          <p:cNvSpPr>
            <a:spLocks noChangeArrowheads="1"/>
          </p:cNvSpPr>
          <p:nvPr/>
        </p:nvSpPr>
        <p:spPr bwMode="auto">
          <a:xfrm>
            <a:off x="8423275" y="6194425"/>
            <a:ext cx="569913" cy="49213"/>
          </a:xfrm>
          <a:prstGeom prst="rect">
            <a:avLst/>
          </a:prstGeom>
          <a:blipFill dpi="0" rotWithShape="1">
            <a:blip r:embed="rId63" cstate="print"/>
            <a:srcRect/>
            <a:stretch>
              <a:fillRect/>
            </a:stretch>
          </a:blipFill>
          <a:ln>
            <a:noFill/>
          </a:ln>
          <a:extLst/>
        </p:spPr>
        <p:txBody>
          <a:bodyPr lIns="0" tIns="0" rIns="0" bIns="0"/>
          <a:lstStyle>
            <a:lvl1pPr>
              <a:defRPr sz="2800">
                <a:solidFill>
                  <a:schemeClr val="tx1"/>
                </a:solidFill>
                <a:latin typeface="Arial" panose="020B0604020202020204" pitchFamily="34" charset="0"/>
              </a:defRPr>
            </a:lvl1pPr>
            <a:lvl2pPr marL="742950" indent="-287338">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30188">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ru-RU" altLang="ru-RU" sz="1266">
              <a:latin typeface="Calibri" panose="020F0502020204030204" pitchFamily="34" charset="0"/>
              <a:ea typeface="+mn-ea"/>
            </a:endParaRPr>
          </a:p>
        </p:txBody>
      </p:sp>
      <p:sp>
        <p:nvSpPr>
          <p:cNvPr id="104" name="bk object 118">
            <a:extLst>
              <a:ext uri="{FF2B5EF4-FFF2-40B4-BE49-F238E27FC236}"/>
            </a:extLst>
          </p:cNvPr>
          <p:cNvSpPr>
            <a:spLocks noChangeArrowheads="1"/>
          </p:cNvSpPr>
          <p:nvPr/>
        </p:nvSpPr>
        <p:spPr bwMode="auto">
          <a:xfrm>
            <a:off x="8416925" y="6089650"/>
            <a:ext cx="581025" cy="63500"/>
          </a:xfrm>
          <a:prstGeom prst="rect">
            <a:avLst/>
          </a:prstGeom>
          <a:blipFill dpi="0" rotWithShape="1">
            <a:blip r:embed="rId64" cstate="print"/>
            <a:srcRect/>
            <a:stretch>
              <a:fillRect/>
            </a:stretch>
          </a:blipFill>
          <a:ln>
            <a:noFill/>
          </a:ln>
          <a:extLst/>
        </p:spPr>
        <p:txBody>
          <a:bodyPr lIns="0" tIns="0" rIns="0" bIns="0"/>
          <a:lstStyle>
            <a:lvl1pPr>
              <a:defRPr sz="2800">
                <a:solidFill>
                  <a:schemeClr val="tx1"/>
                </a:solidFill>
                <a:latin typeface="Arial" panose="020B0604020202020204" pitchFamily="34" charset="0"/>
              </a:defRPr>
            </a:lvl1pPr>
            <a:lvl2pPr marL="742950" indent="-287338">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30188">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ru-RU" altLang="ru-RU" sz="1266">
              <a:latin typeface="Calibri" panose="020F0502020204030204" pitchFamily="34" charset="0"/>
              <a:ea typeface="+mn-ea"/>
            </a:endParaRPr>
          </a:p>
        </p:txBody>
      </p:sp>
      <p:sp>
        <p:nvSpPr>
          <p:cNvPr id="105" name="bk object 119">
            <a:extLst>
              <a:ext uri="{FF2B5EF4-FFF2-40B4-BE49-F238E27FC236}"/>
            </a:extLst>
          </p:cNvPr>
          <p:cNvSpPr>
            <a:spLocks noChangeArrowheads="1"/>
          </p:cNvSpPr>
          <p:nvPr/>
        </p:nvSpPr>
        <p:spPr bwMode="auto">
          <a:xfrm>
            <a:off x="8416925" y="6099175"/>
            <a:ext cx="581025" cy="134938"/>
          </a:xfrm>
          <a:prstGeom prst="rect">
            <a:avLst/>
          </a:prstGeom>
          <a:blipFill dpi="0" rotWithShape="1">
            <a:blip r:embed="rId65" cstate="print"/>
            <a:srcRect/>
            <a:stretch>
              <a:fillRect/>
            </a:stretch>
          </a:blipFill>
          <a:ln>
            <a:noFill/>
          </a:ln>
          <a:extLst/>
        </p:spPr>
        <p:txBody>
          <a:bodyPr lIns="0" tIns="0" rIns="0" bIns="0"/>
          <a:lstStyle>
            <a:lvl1pPr>
              <a:defRPr sz="2800">
                <a:solidFill>
                  <a:schemeClr val="tx1"/>
                </a:solidFill>
                <a:latin typeface="Arial" panose="020B0604020202020204" pitchFamily="34" charset="0"/>
              </a:defRPr>
            </a:lvl1pPr>
            <a:lvl2pPr marL="742950" indent="-287338">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30188">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ru-RU" altLang="ru-RU" sz="1266">
              <a:latin typeface="Calibri" panose="020F0502020204030204" pitchFamily="34" charset="0"/>
              <a:ea typeface="+mn-ea"/>
            </a:endParaRPr>
          </a:p>
        </p:txBody>
      </p:sp>
      <p:sp>
        <p:nvSpPr>
          <p:cNvPr id="106" name="bk object 120">
            <a:extLst>
              <a:ext uri="{FF2B5EF4-FFF2-40B4-BE49-F238E27FC236}"/>
            </a:extLst>
          </p:cNvPr>
          <p:cNvSpPr>
            <a:spLocks noChangeArrowheads="1"/>
          </p:cNvSpPr>
          <p:nvPr/>
        </p:nvSpPr>
        <p:spPr bwMode="auto">
          <a:xfrm>
            <a:off x="8488363" y="6119813"/>
            <a:ext cx="446087" cy="103187"/>
          </a:xfrm>
          <a:prstGeom prst="rect">
            <a:avLst/>
          </a:prstGeom>
          <a:blipFill dpi="0" rotWithShape="1">
            <a:blip r:embed="rId66" cstate="print"/>
            <a:srcRect/>
            <a:stretch>
              <a:fillRect/>
            </a:stretch>
          </a:blipFill>
          <a:ln>
            <a:noFill/>
          </a:ln>
          <a:extLst/>
        </p:spPr>
        <p:txBody>
          <a:bodyPr lIns="0" tIns="0" rIns="0" bIns="0"/>
          <a:lstStyle>
            <a:lvl1pPr>
              <a:defRPr sz="2800">
                <a:solidFill>
                  <a:schemeClr val="tx1"/>
                </a:solidFill>
                <a:latin typeface="Arial" panose="020B0604020202020204" pitchFamily="34" charset="0"/>
              </a:defRPr>
            </a:lvl1pPr>
            <a:lvl2pPr marL="742950" indent="-287338">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30188">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ru-RU" altLang="ru-RU" sz="1266">
              <a:latin typeface="Calibri" panose="020F0502020204030204" pitchFamily="34" charset="0"/>
              <a:ea typeface="+mn-ea"/>
            </a:endParaRPr>
          </a:p>
        </p:txBody>
      </p:sp>
      <p:sp>
        <p:nvSpPr>
          <p:cNvPr id="107" name="bk object 121">
            <a:extLst>
              <a:ext uri="{FF2B5EF4-FFF2-40B4-BE49-F238E27FC236}"/>
            </a:extLst>
          </p:cNvPr>
          <p:cNvSpPr>
            <a:spLocks noChangeArrowheads="1"/>
          </p:cNvSpPr>
          <p:nvPr/>
        </p:nvSpPr>
        <p:spPr bwMode="auto">
          <a:xfrm>
            <a:off x="8469313" y="5781675"/>
            <a:ext cx="482600" cy="284163"/>
          </a:xfrm>
          <a:prstGeom prst="rect">
            <a:avLst/>
          </a:prstGeom>
          <a:blipFill dpi="0" rotWithShape="1">
            <a:blip r:embed="rId67" cstate="print"/>
            <a:srcRect/>
            <a:stretch>
              <a:fillRect/>
            </a:stretch>
          </a:blipFill>
          <a:ln>
            <a:noFill/>
          </a:ln>
          <a:extLst/>
        </p:spPr>
        <p:txBody>
          <a:bodyPr lIns="0" tIns="0" rIns="0" bIns="0"/>
          <a:lstStyle>
            <a:lvl1pPr>
              <a:defRPr sz="2800">
                <a:solidFill>
                  <a:schemeClr val="tx1"/>
                </a:solidFill>
                <a:latin typeface="Arial" panose="020B0604020202020204" pitchFamily="34" charset="0"/>
              </a:defRPr>
            </a:lvl1pPr>
            <a:lvl2pPr marL="742950" indent="-287338">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30188">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ru-RU" altLang="ru-RU" sz="1266">
              <a:latin typeface="Calibri" panose="020F0502020204030204" pitchFamily="34" charset="0"/>
              <a:ea typeface="+mn-ea"/>
            </a:endParaRPr>
          </a:p>
        </p:txBody>
      </p:sp>
      <p:sp>
        <p:nvSpPr>
          <p:cNvPr id="108" name="Holder 2">
            <a:extLst>
              <a:ext uri="{FF2B5EF4-FFF2-40B4-BE49-F238E27FC236}"/>
            </a:extLst>
          </p:cNvPr>
          <p:cNvSpPr>
            <a:spLocks noGrp="1"/>
          </p:cNvSpPr>
          <p:nvPr>
            <p:ph type="ftr" sz="quarter" idx="10"/>
          </p:nvPr>
        </p:nvSpPr>
        <p:spPr>
          <a:xfrm>
            <a:off x="3108325" y="6378575"/>
            <a:ext cx="2927350" cy="192088"/>
          </a:xfrm>
        </p:spPr>
        <p:txBody>
          <a:bodyPr vert="horz" wrap="square" lIns="0" tIns="0" rIns="0" bIns="0" numCol="1" anchor="t" anchorCtr="0" compatLnSpc="1">
            <a:prstTxWarp prst="textNoShape">
              <a:avLst/>
            </a:prstTxWarp>
            <a:spAutoFit/>
          </a:bodyPr>
          <a:lstStyle>
            <a:lvl1pPr algn="ctr" eaLnBrk="1" hangingPunct="1">
              <a:defRPr sz="1266">
                <a:solidFill>
                  <a:srgbClr val="898989"/>
                </a:solidFill>
                <a:latin typeface="Calibri" pitchFamily="34" charset="0"/>
                <a:ea typeface="+mn-ea"/>
              </a:defRPr>
            </a:lvl1pPr>
          </a:lstStyle>
          <a:p>
            <a:pPr>
              <a:defRPr/>
            </a:pPr>
            <a:endParaRPr lang="ru-RU"/>
          </a:p>
        </p:txBody>
      </p:sp>
      <p:sp>
        <p:nvSpPr>
          <p:cNvPr id="109" name="Holder 3">
            <a:extLst>
              <a:ext uri="{FF2B5EF4-FFF2-40B4-BE49-F238E27FC236}"/>
            </a:extLst>
          </p:cNvPr>
          <p:cNvSpPr>
            <a:spLocks noGrp="1"/>
          </p:cNvSpPr>
          <p:nvPr>
            <p:ph type="dt" sz="half" idx="11"/>
          </p:nvPr>
        </p:nvSpPr>
        <p:spPr>
          <a:xfrm>
            <a:off x="457200" y="6378575"/>
            <a:ext cx="2103438" cy="192088"/>
          </a:xfrm>
          <a:prstGeom prst="rect">
            <a:avLst/>
          </a:prstGeom>
        </p:spPr>
        <p:txBody>
          <a:bodyPr lIns="0" tIns="0" rIns="0" bIns="0">
            <a:spAutoFit/>
          </a:bodyPr>
          <a:lstStyle>
            <a:lvl1pPr algn="l" eaLnBrk="1" fontAlgn="auto" hangingPunct="1">
              <a:spcBef>
                <a:spcPts val="0"/>
              </a:spcBef>
              <a:spcAft>
                <a:spcPts val="0"/>
              </a:spcAft>
              <a:defRPr sz="1266">
                <a:solidFill>
                  <a:schemeClr val="tx1">
                    <a:tint val="75000"/>
                  </a:schemeClr>
                </a:solidFill>
                <a:latin typeface="+mn-lt"/>
              </a:defRPr>
            </a:lvl1pPr>
          </a:lstStyle>
          <a:p>
            <a:pPr>
              <a:defRPr/>
            </a:pPr>
            <a:fld id="{E2D5A8DE-6E85-4CE6-A182-883766484AC9}" type="datetimeFigureOut">
              <a:rPr lang="en-US"/>
              <a:pPr>
                <a:defRPr/>
              </a:pPr>
              <a:t>8/31/2018</a:t>
            </a:fld>
            <a:endParaRPr lang="en-US"/>
          </a:p>
        </p:txBody>
      </p:sp>
      <p:sp>
        <p:nvSpPr>
          <p:cNvPr id="110" name="Holder 4">
            <a:extLst>
              <a:ext uri="{FF2B5EF4-FFF2-40B4-BE49-F238E27FC236}"/>
            </a:extLst>
          </p:cNvPr>
          <p:cNvSpPr>
            <a:spLocks noGrp="1"/>
          </p:cNvSpPr>
          <p:nvPr>
            <p:ph type="sldNum" sz="quarter" idx="12"/>
          </p:nvPr>
        </p:nvSpPr>
        <p:spPr>
          <a:xfrm>
            <a:off x="6583363" y="6378575"/>
            <a:ext cx="2103437" cy="192088"/>
          </a:xfrm>
          <a:prstGeom prst="rect">
            <a:avLst/>
          </a:prstGeom>
        </p:spPr>
        <p:txBody>
          <a:bodyPr lIns="0" tIns="0" rIns="0" bIns="0" anchor="t">
            <a:spAutoFit/>
          </a:bodyPr>
          <a:lstStyle>
            <a:lvl1pPr algn="r">
              <a:defRPr sz="1200">
                <a:solidFill>
                  <a:srgbClr val="898989"/>
                </a:solidFill>
                <a:latin typeface="Calibri" pitchFamily="34" charset="0"/>
              </a:defRPr>
            </a:lvl1pPr>
          </a:lstStyle>
          <a:p>
            <a:pPr>
              <a:defRPr/>
            </a:pPr>
            <a:fld id="{6ECF1094-6DB6-43C9-A874-0B7C505B3F8B}" type="slidenum">
              <a:rPr lang="ru-RU" altLang="ru-RU"/>
              <a:pPr>
                <a:defRPr/>
              </a:pPr>
              <a:t>‹#›</a:t>
            </a:fld>
            <a:endParaRPr lang="ru-RU" altLang="ru-RU"/>
          </a:p>
        </p:txBody>
      </p:sp>
    </p:spTree>
    <p:extLst>
      <p:ext uri="{BB962C8B-B14F-4D97-AF65-F5344CB8AC3E}">
        <p14:creationId xmlns:p14="http://schemas.microsoft.com/office/powerpoint/2010/main" val="3497082161"/>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6425" cy="1139825"/>
          </a:xfrm>
          <a:prstGeom prst="rect">
            <a:avLst/>
          </a:prstGeom>
        </p:spPr>
        <p:txBody>
          <a:bodyPr/>
          <a:lstStyle/>
          <a:p>
            <a:r>
              <a:rPr lang="ru-RU"/>
              <a:t>Образец заголовка</a:t>
            </a:r>
          </a:p>
        </p:txBody>
      </p:sp>
      <p:sp>
        <p:nvSpPr>
          <p:cNvPr id="3" name="Содержимое 2"/>
          <p:cNvSpPr>
            <a:spLocks noGrp="1"/>
          </p:cNvSpPr>
          <p:nvPr>
            <p:ph idx="1"/>
          </p:nvPr>
        </p:nvSpPr>
        <p:spPr>
          <a:xfrm>
            <a:off x="457200" y="1600200"/>
            <a:ext cx="8226425" cy="4522788"/>
          </a:xfrm>
          <a:prstGeom prst="rect">
            <a:avLst/>
          </a:prstGeo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3">
            <a:extLst>
              <a:ext uri="{FF2B5EF4-FFF2-40B4-BE49-F238E27FC236}"/>
            </a:extLst>
          </p:cNvPr>
          <p:cNvSpPr>
            <a:spLocks noGrp="1" noChangeArrowheads="1"/>
          </p:cNvSpPr>
          <p:nvPr>
            <p:ph type="dt" idx="10"/>
          </p:nvPr>
        </p:nvSpPr>
        <p:spPr>
          <a:xfrm>
            <a:off x="457200" y="6356350"/>
            <a:ext cx="2130425" cy="361950"/>
          </a:xfrm>
          <a:prstGeom prst="rect">
            <a:avLst/>
          </a:prstGeom>
          <a:ln/>
        </p:spPr>
        <p:txBody>
          <a:bodyPr/>
          <a:lstStyle>
            <a:lvl1pPr>
              <a:defRPr/>
            </a:lvl1pPr>
          </a:lstStyle>
          <a:p>
            <a:pPr>
              <a:defRPr/>
            </a:pPr>
            <a:fld id="{DFC74E53-9BC3-4266-B248-B22717D10A5B}" type="datetime1">
              <a:rPr lang="ru-RU"/>
              <a:pPr>
                <a:defRPr/>
              </a:pPr>
              <a:t>31.08.2018</a:t>
            </a:fld>
            <a:endParaRPr lang="ru-RU"/>
          </a:p>
        </p:txBody>
      </p:sp>
      <p:sp>
        <p:nvSpPr>
          <p:cNvPr id="5" name="Rectangle 5">
            <a:extLst>
              <a:ext uri="{FF2B5EF4-FFF2-40B4-BE49-F238E27FC236}"/>
            </a:extLst>
          </p:cNvPr>
          <p:cNvSpPr>
            <a:spLocks noGrp="1" noChangeArrowheads="1"/>
          </p:cNvSpPr>
          <p:nvPr>
            <p:ph type="sldNum" idx="11"/>
          </p:nvPr>
        </p:nvSpPr>
        <p:spPr>
          <a:xfrm>
            <a:off x="6553200" y="6356350"/>
            <a:ext cx="2130425" cy="361950"/>
          </a:xfrm>
          <a:prstGeom prst="rect">
            <a:avLst/>
          </a:prstGeom>
          <a:ln/>
        </p:spPr>
        <p:txBody>
          <a:bodyPr/>
          <a:lstStyle>
            <a:lvl1pPr>
              <a:defRPr/>
            </a:lvl1pPr>
          </a:lstStyle>
          <a:p>
            <a:pPr>
              <a:defRPr/>
            </a:pPr>
            <a:fld id="{100BF009-0AB5-48DD-95CC-C67570B1A51C}" type="slidenum">
              <a:rPr lang="ru-RU" altLang="ru-RU"/>
              <a:pPr>
                <a:defRPr/>
              </a:pPr>
              <a:t>‹#›</a:t>
            </a:fld>
            <a:endParaRPr lang="ru-RU" altLang="ru-RU"/>
          </a:p>
        </p:txBody>
      </p:sp>
    </p:spTree>
    <p:extLst>
      <p:ext uri="{BB962C8B-B14F-4D97-AF65-F5344CB8AC3E}">
        <p14:creationId xmlns:p14="http://schemas.microsoft.com/office/powerpoint/2010/main" val="38035896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Заголовок и объект">
    <p:bg>
      <p:bgPr>
        <a:gradFill rotWithShape="0">
          <a:gsLst>
            <a:gs pos="0">
              <a:srgbClr val="143C78"/>
            </a:gs>
            <a:gs pos="33000">
              <a:srgbClr val="143C78"/>
            </a:gs>
            <a:gs pos="100000">
              <a:srgbClr val="0D1C4B"/>
            </a:gs>
          </a:gsLst>
          <a:lin ang="15000000"/>
        </a:gradFill>
        <a:effectLst/>
      </p:bgPr>
    </p:bg>
    <p:spTree>
      <p:nvGrpSpPr>
        <p:cNvPr id="1" name=""/>
        <p:cNvGrpSpPr/>
        <p:nvPr/>
      </p:nvGrpSpPr>
      <p:grpSpPr>
        <a:xfrm>
          <a:off x="0" y="0"/>
          <a:ext cx="0" cy="0"/>
          <a:chOff x="0" y="0"/>
          <a:chExt cx="0" cy="0"/>
        </a:xfrm>
      </p:grpSpPr>
      <p:pic>
        <p:nvPicPr>
          <p:cNvPr id="4" name="Рисунок 3">
            <a:extLst>
              <a:ext uri="{FF2B5EF4-FFF2-40B4-BE49-F238E27FC236}"/>
            </a:extLst>
          </p:cNvPr>
          <p:cNvPicPr>
            <a:picLocks noChangeAspect="1"/>
          </p:cNvPicPr>
          <p:nvPr userDrawn="1"/>
        </p:nvPicPr>
        <p:blipFill rotWithShape="1">
          <a:blip r:embed="rId3"/>
          <a:srcRect l="11388" t="11262" r="8890" b="13661"/>
          <a:stretch/>
        </p:blipFill>
        <p:spPr>
          <a:xfrm>
            <a:off x="7772400" y="152400"/>
            <a:ext cx="1120775" cy="1066800"/>
          </a:xfrm>
          <a:prstGeom prst="rect">
            <a:avLst/>
          </a:prstGeom>
          <a:effectLst>
            <a:outerShdw blurRad="50800" dist="38100" dir="2700000" algn="tl" rotWithShape="0">
              <a:prstClr val="black">
                <a:alpha val="40000"/>
              </a:prstClr>
            </a:outerShdw>
          </a:effectLst>
        </p:spPr>
      </p:pic>
      <p:cxnSp>
        <p:nvCxnSpPr>
          <p:cNvPr id="5" name="Прямая соединительная линия 4">
            <a:extLst>
              <a:ext uri="{FF2B5EF4-FFF2-40B4-BE49-F238E27FC236}"/>
            </a:extLst>
          </p:cNvPr>
          <p:cNvCxnSpPr/>
          <p:nvPr userDrawn="1"/>
        </p:nvCxnSpPr>
        <p:spPr>
          <a:xfrm>
            <a:off x="457200" y="1371600"/>
            <a:ext cx="8305800" cy="0"/>
          </a:xfrm>
          <a:prstGeom prst="line">
            <a:avLst/>
          </a:prstGeom>
          <a:ln w="25400">
            <a:solidFill>
              <a:srgbClr val="00A0D7"/>
            </a:solidFill>
          </a:ln>
        </p:spPr>
        <p:style>
          <a:lnRef idx="1">
            <a:schemeClr val="accent1"/>
          </a:lnRef>
          <a:fillRef idx="0">
            <a:schemeClr val="accent1"/>
          </a:fillRef>
          <a:effectRef idx="0">
            <a:schemeClr val="accent1"/>
          </a:effectRef>
          <a:fontRef idx="minor">
            <a:schemeClr val="tx1"/>
          </a:fontRef>
        </p:style>
      </p:cxnSp>
      <p:sp>
        <p:nvSpPr>
          <p:cNvPr id="3" name="Содержимое 2"/>
          <p:cNvSpPr>
            <a:spLocks noGrp="1"/>
          </p:cNvSpPr>
          <p:nvPr>
            <p:ph idx="1"/>
          </p:nvPr>
        </p:nvSpPr>
        <p:spPr>
          <a:xfrm>
            <a:off x="457200" y="1600200"/>
            <a:ext cx="8226425" cy="4522788"/>
          </a:xfrm>
          <a:prstGeom prst="rect">
            <a:avLst/>
          </a:prstGeo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Rectangle 4">
            <a:extLst>
              <a:ext uri="{FF2B5EF4-FFF2-40B4-BE49-F238E27FC236}"/>
            </a:extLst>
          </p:cNvPr>
          <p:cNvSpPr>
            <a:spLocks noGrp="1" noChangeArrowheads="1"/>
          </p:cNvSpPr>
          <p:nvPr>
            <p:ph type="dt" sz="half" idx="10"/>
          </p:nvPr>
        </p:nvSpPr>
        <p:spPr>
          <a:xfrm>
            <a:off x="457200" y="6356350"/>
            <a:ext cx="2130425" cy="361950"/>
          </a:xfrm>
          <a:prstGeom prst="rect">
            <a:avLst/>
          </a:prstGeom>
        </p:spPr>
        <p:txBody>
          <a:bodyPr/>
          <a:lstStyle>
            <a:lvl1pPr>
              <a:defRPr/>
            </a:lvl1pPr>
          </a:lstStyle>
          <a:p>
            <a:pPr>
              <a:defRPr/>
            </a:pPr>
            <a:endParaRPr lang="ru-RU"/>
          </a:p>
        </p:txBody>
      </p:sp>
      <p:sp>
        <p:nvSpPr>
          <p:cNvPr id="7" name="Rectangle 5">
            <a:extLst>
              <a:ext uri="{FF2B5EF4-FFF2-40B4-BE49-F238E27FC236}"/>
            </a:extLst>
          </p:cNvPr>
          <p:cNvSpPr>
            <a:spLocks noGrp="1" noChangeArrowheads="1"/>
          </p:cNvSpPr>
          <p:nvPr>
            <p:ph type="ftr" sz="quarter" idx="11"/>
          </p:nvPr>
        </p:nvSpPr>
        <p:spPr>
          <a:xfrm>
            <a:off x="0" y="0"/>
            <a:ext cx="0" cy="0"/>
          </a:xfrm>
        </p:spPr>
        <p:txBody>
          <a:bodyPr/>
          <a:lstStyle>
            <a:lvl1pPr>
              <a:defRPr>
                <a:ea typeface="+mn-ea"/>
              </a:defRPr>
            </a:lvl1pPr>
          </a:lstStyle>
          <a:p>
            <a:pPr>
              <a:defRPr/>
            </a:pPr>
            <a:endParaRPr lang="ru-RU"/>
          </a:p>
        </p:txBody>
      </p:sp>
      <p:sp>
        <p:nvSpPr>
          <p:cNvPr id="8" name="Rectangle 6">
            <a:extLst>
              <a:ext uri="{FF2B5EF4-FFF2-40B4-BE49-F238E27FC236}"/>
            </a:extLst>
          </p:cNvPr>
          <p:cNvSpPr>
            <a:spLocks noGrp="1" noChangeArrowheads="1"/>
          </p:cNvSpPr>
          <p:nvPr>
            <p:ph type="sldNum" sz="quarter" idx="12"/>
          </p:nvPr>
        </p:nvSpPr>
        <p:spPr>
          <a:xfrm>
            <a:off x="6553200" y="6356350"/>
            <a:ext cx="2130425" cy="361950"/>
          </a:xfrm>
          <a:prstGeom prst="rect">
            <a:avLst/>
          </a:prstGeom>
        </p:spPr>
        <p:txBody>
          <a:bodyPr/>
          <a:lstStyle>
            <a:lvl1pPr>
              <a:defRPr/>
            </a:lvl1pPr>
          </a:lstStyle>
          <a:p>
            <a:pPr>
              <a:defRPr/>
            </a:pPr>
            <a:fld id="{CDF427DF-752D-4F68-AE35-3F6F908B64F4}" type="slidenum">
              <a:rPr lang="ru-RU" altLang="ru-RU"/>
              <a:pPr>
                <a:defRPr/>
              </a:pPr>
              <a:t>‹#›</a:t>
            </a:fld>
            <a:endParaRPr lang="ru-RU" altLang="ru-RU"/>
          </a:p>
        </p:txBody>
      </p:sp>
    </p:spTree>
    <p:extLst>
      <p:ext uri="{BB962C8B-B14F-4D97-AF65-F5344CB8AC3E}">
        <p14:creationId xmlns:p14="http://schemas.microsoft.com/office/powerpoint/2010/main" val="634640378"/>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Заголовок и объект">
    <p:bg>
      <p:bgPr>
        <a:gradFill rotWithShape="0">
          <a:gsLst>
            <a:gs pos="0">
              <a:srgbClr val="143C78"/>
            </a:gs>
            <a:gs pos="33000">
              <a:srgbClr val="143C78"/>
            </a:gs>
            <a:gs pos="100000">
              <a:srgbClr val="0D1C4B"/>
            </a:gs>
          </a:gsLst>
          <a:lin ang="15000000"/>
        </a:gradFill>
        <a:effectLst/>
      </p:bgPr>
    </p:bg>
    <p:spTree>
      <p:nvGrpSpPr>
        <p:cNvPr id="1" name=""/>
        <p:cNvGrpSpPr/>
        <p:nvPr/>
      </p:nvGrpSpPr>
      <p:grpSpPr>
        <a:xfrm>
          <a:off x="0" y="0"/>
          <a:ext cx="0" cy="0"/>
          <a:chOff x="0" y="0"/>
          <a:chExt cx="0" cy="0"/>
        </a:xfrm>
      </p:grpSpPr>
      <p:pic>
        <p:nvPicPr>
          <p:cNvPr id="4" name="Рисунок 3">
            <a:extLst>
              <a:ext uri="{FF2B5EF4-FFF2-40B4-BE49-F238E27FC236}"/>
            </a:extLst>
          </p:cNvPr>
          <p:cNvPicPr>
            <a:picLocks noChangeAspect="1"/>
          </p:cNvPicPr>
          <p:nvPr userDrawn="1"/>
        </p:nvPicPr>
        <p:blipFill rotWithShape="1">
          <a:blip r:embed="rId3"/>
          <a:srcRect l="11388" t="11262" r="8890" b="13661"/>
          <a:stretch/>
        </p:blipFill>
        <p:spPr>
          <a:xfrm>
            <a:off x="7772400" y="152400"/>
            <a:ext cx="1120775" cy="1066800"/>
          </a:xfrm>
          <a:prstGeom prst="rect">
            <a:avLst/>
          </a:prstGeom>
          <a:effectLst>
            <a:outerShdw blurRad="50800" dist="38100" dir="2700000" algn="tl" rotWithShape="0">
              <a:prstClr val="black">
                <a:alpha val="40000"/>
              </a:prstClr>
            </a:outerShdw>
          </a:effectLst>
        </p:spPr>
      </p:pic>
      <p:cxnSp>
        <p:nvCxnSpPr>
          <p:cNvPr id="5" name="Прямая соединительная линия 4">
            <a:extLst>
              <a:ext uri="{FF2B5EF4-FFF2-40B4-BE49-F238E27FC236}"/>
            </a:extLst>
          </p:cNvPr>
          <p:cNvCxnSpPr/>
          <p:nvPr userDrawn="1"/>
        </p:nvCxnSpPr>
        <p:spPr>
          <a:xfrm>
            <a:off x="457200" y="1371600"/>
            <a:ext cx="8305800" cy="0"/>
          </a:xfrm>
          <a:prstGeom prst="line">
            <a:avLst/>
          </a:prstGeom>
          <a:ln w="25400">
            <a:solidFill>
              <a:srgbClr val="00A0D7"/>
            </a:solidFill>
          </a:ln>
        </p:spPr>
        <p:style>
          <a:lnRef idx="1">
            <a:schemeClr val="accent1"/>
          </a:lnRef>
          <a:fillRef idx="0">
            <a:schemeClr val="accent1"/>
          </a:fillRef>
          <a:effectRef idx="0">
            <a:schemeClr val="accent1"/>
          </a:effectRef>
          <a:fontRef idx="minor">
            <a:schemeClr val="tx1"/>
          </a:fontRef>
        </p:style>
      </p:cxnSp>
      <p:sp>
        <p:nvSpPr>
          <p:cNvPr id="3" name="Содержимое 2"/>
          <p:cNvSpPr>
            <a:spLocks noGrp="1"/>
          </p:cNvSpPr>
          <p:nvPr>
            <p:ph idx="1"/>
          </p:nvPr>
        </p:nvSpPr>
        <p:spPr>
          <a:xfrm>
            <a:off x="457200" y="1600200"/>
            <a:ext cx="8226425" cy="4522788"/>
          </a:xfrm>
          <a:prstGeom prst="rect">
            <a:avLst/>
          </a:prstGeo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Rectangle 4">
            <a:extLst>
              <a:ext uri="{FF2B5EF4-FFF2-40B4-BE49-F238E27FC236}"/>
            </a:extLst>
          </p:cNvPr>
          <p:cNvSpPr>
            <a:spLocks noGrp="1" noChangeArrowheads="1"/>
          </p:cNvSpPr>
          <p:nvPr>
            <p:ph type="dt" sz="half" idx="10"/>
          </p:nvPr>
        </p:nvSpPr>
        <p:spPr>
          <a:xfrm>
            <a:off x="457200" y="6356350"/>
            <a:ext cx="2130425" cy="361950"/>
          </a:xfrm>
          <a:prstGeom prst="rect">
            <a:avLst/>
          </a:prstGeom>
        </p:spPr>
        <p:txBody>
          <a:bodyPr/>
          <a:lstStyle>
            <a:lvl1pPr>
              <a:defRPr/>
            </a:lvl1pPr>
          </a:lstStyle>
          <a:p>
            <a:pPr>
              <a:defRPr/>
            </a:pPr>
            <a:endParaRPr lang="ru-RU"/>
          </a:p>
        </p:txBody>
      </p:sp>
      <p:sp>
        <p:nvSpPr>
          <p:cNvPr id="7" name="Rectangle 5">
            <a:extLst>
              <a:ext uri="{FF2B5EF4-FFF2-40B4-BE49-F238E27FC236}"/>
            </a:extLst>
          </p:cNvPr>
          <p:cNvSpPr>
            <a:spLocks noGrp="1" noChangeArrowheads="1"/>
          </p:cNvSpPr>
          <p:nvPr>
            <p:ph type="ftr" sz="quarter" idx="11"/>
          </p:nvPr>
        </p:nvSpPr>
        <p:spPr>
          <a:xfrm>
            <a:off x="0" y="0"/>
            <a:ext cx="0" cy="0"/>
          </a:xfrm>
        </p:spPr>
        <p:txBody>
          <a:bodyPr/>
          <a:lstStyle>
            <a:lvl1pPr>
              <a:defRPr>
                <a:ea typeface="+mn-ea"/>
              </a:defRPr>
            </a:lvl1pPr>
          </a:lstStyle>
          <a:p>
            <a:pPr>
              <a:defRPr/>
            </a:pPr>
            <a:endParaRPr lang="ru-RU"/>
          </a:p>
        </p:txBody>
      </p:sp>
      <p:sp>
        <p:nvSpPr>
          <p:cNvPr id="8" name="Rectangle 6">
            <a:extLst>
              <a:ext uri="{FF2B5EF4-FFF2-40B4-BE49-F238E27FC236}"/>
            </a:extLst>
          </p:cNvPr>
          <p:cNvSpPr>
            <a:spLocks noGrp="1" noChangeArrowheads="1"/>
          </p:cNvSpPr>
          <p:nvPr>
            <p:ph type="sldNum" sz="quarter" idx="12"/>
          </p:nvPr>
        </p:nvSpPr>
        <p:spPr>
          <a:xfrm>
            <a:off x="6553200" y="6356350"/>
            <a:ext cx="2130425" cy="361950"/>
          </a:xfrm>
          <a:prstGeom prst="rect">
            <a:avLst/>
          </a:prstGeom>
        </p:spPr>
        <p:txBody>
          <a:bodyPr/>
          <a:lstStyle>
            <a:lvl1pPr>
              <a:defRPr/>
            </a:lvl1pPr>
          </a:lstStyle>
          <a:p>
            <a:pPr>
              <a:defRPr/>
            </a:pPr>
            <a:fld id="{AFD1EB7C-AE20-47FD-A995-EF2550A92DF9}" type="slidenum">
              <a:rPr lang="ru-RU" altLang="ru-RU"/>
              <a:pPr>
                <a:defRPr/>
              </a:pPr>
              <a:t>‹#›</a:t>
            </a:fld>
            <a:endParaRPr lang="ru-RU" altLang="ru-RU"/>
          </a:p>
        </p:txBody>
      </p:sp>
    </p:spTree>
    <p:extLst>
      <p:ext uri="{BB962C8B-B14F-4D97-AF65-F5344CB8AC3E}">
        <p14:creationId xmlns:p14="http://schemas.microsoft.com/office/powerpoint/2010/main" val="584655678"/>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Заголовок и объект">
    <p:bg>
      <p:bgPr>
        <a:gradFill rotWithShape="0">
          <a:gsLst>
            <a:gs pos="0">
              <a:srgbClr val="143C78"/>
            </a:gs>
            <a:gs pos="33000">
              <a:srgbClr val="143C78"/>
            </a:gs>
            <a:gs pos="100000">
              <a:srgbClr val="0D1C4B"/>
            </a:gs>
          </a:gsLst>
          <a:lin ang="15000000"/>
        </a:gradFill>
        <a:effectLst/>
      </p:bgPr>
    </p:bg>
    <p:spTree>
      <p:nvGrpSpPr>
        <p:cNvPr id="1" name=""/>
        <p:cNvGrpSpPr/>
        <p:nvPr/>
      </p:nvGrpSpPr>
      <p:grpSpPr>
        <a:xfrm>
          <a:off x="0" y="0"/>
          <a:ext cx="0" cy="0"/>
          <a:chOff x="0" y="0"/>
          <a:chExt cx="0" cy="0"/>
        </a:xfrm>
      </p:grpSpPr>
      <p:pic>
        <p:nvPicPr>
          <p:cNvPr id="4" name="Рисунок 3">
            <a:extLst>
              <a:ext uri="{FF2B5EF4-FFF2-40B4-BE49-F238E27FC236}"/>
            </a:extLst>
          </p:cNvPr>
          <p:cNvPicPr>
            <a:picLocks noChangeAspect="1"/>
          </p:cNvPicPr>
          <p:nvPr userDrawn="1"/>
        </p:nvPicPr>
        <p:blipFill rotWithShape="1">
          <a:blip r:embed="rId3"/>
          <a:srcRect l="11388" t="11262" r="8890" b="13661"/>
          <a:stretch/>
        </p:blipFill>
        <p:spPr>
          <a:xfrm>
            <a:off x="7772400" y="152400"/>
            <a:ext cx="1120775" cy="1066800"/>
          </a:xfrm>
          <a:prstGeom prst="rect">
            <a:avLst/>
          </a:prstGeom>
          <a:effectLst>
            <a:outerShdw blurRad="50800" dist="38100" dir="2700000" algn="tl" rotWithShape="0">
              <a:prstClr val="black">
                <a:alpha val="40000"/>
              </a:prstClr>
            </a:outerShdw>
          </a:effectLst>
        </p:spPr>
      </p:pic>
      <p:cxnSp>
        <p:nvCxnSpPr>
          <p:cNvPr id="5" name="Прямая соединительная линия 4">
            <a:extLst>
              <a:ext uri="{FF2B5EF4-FFF2-40B4-BE49-F238E27FC236}"/>
            </a:extLst>
          </p:cNvPr>
          <p:cNvCxnSpPr/>
          <p:nvPr userDrawn="1"/>
        </p:nvCxnSpPr>
        <p:spPr>
          <a:xfrm>
            <a:off x="457200" y="1371600"/>
            <a:ext cx="8305800" cy="0"/>
          </a:xfrm>
          <a:prstGeom prst="line">
            <a:avLst/>
          </a:prstGeom>
          <a:ln w="25400">
            <a:solidFill>
              <a:srgbClr val="00A0D7"/>
            </a:solidFill>
          </a:ln>
        </p:spPr>
        <p:style>
          <a:lnRef idx="1">
            <a:schemeClr val="accent1"/>
          </a:lnRef>
          <a:fillRef idx="0">
            <a:schemeClr val="accent1"/>
          </a:fillRef>
          <a:effectRef idx="0">
            <a:schemeClr val="accent1"/>
          </a:effectRef>
          <a:fontRef idx="minor">
            <a:schemeClr val="tx1"/>
          </a:fontRef>
        </p:style>
      </p:cxnSp>
      <p:sp>
        <p:nvSpPr>
          <p:cNvPr id="3" name="Содержимое 2"/>
          <p:cNvSpPr>
            <a:spLocks noGrp="1"/>
          </p:cNvSpPr>
          <p:nvPr>
            <p:ph idx="1"/>
          </p:nvPr>
        </p:nvSpPr>
        <p:spPr>
          <a:xfrm>
            <a:off x="457200" y="1600200"/>
            <a:ext cx="8226425" cy="4522788"/>
          </a:xfrm>
          <a:prstGeom prst="rect">
            <a:avLst/>
          </a:prstGeo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Rectangle 4">
            <a:extLst>
              <a:ext uri="{FF2B5EF4-FFF2-40B4-BE49-F238E27FC236}"/>
            </a:extLst>
          </p:cNvPr>
          <p:cNvSpPr>
            <a:spLocks noGrp="1" noChangeArrowheads="1"/>
          </p:cNvSpPr>
          <p:nvPr>
            <p:ph type="dt" sz="half" idx="10"/>
          </p:nvPr>
        </p:nvSpPr>
        <p:spPr>
          <a:xfrm>
            <a:off x="457200" y="6356350"/>
            <a:ext cx="2130425" cy="361950"/>
          </a:xfrm>
          <a:prstGeom prst="rect">
            <a:avLst/>
          </a:prstGeom>
        </p:spPr>
        <p:txBody>
          <a:bodyPr/>
          <a:lstStyle>
            <a:lvl1pPr>
              <a:defRPr/>
            </a:lvl1pPr>
          </a:lstStyle>
          <a:p>
            <a:pPr>
              <a:defRPr/>
            </a:pPr>
            <a:endParaRPr lang="ru-RU"/>
          </a:p>
        </p:txBody>
      </p:sp>
      <p:sp>
        <p:nvSpPr>
          <p:cNvPr id="7" name="Rectangle 5">
            <a:extLst>
              <a:ext uri="{FF2B5EF4-FFF2-40B4-BE49-F238E27FC236}"/>
            </a:extLst>
          </p:cNvPr>
          <p:cNvSpPr>
            <a:spLocks noGrp="1" noChangeArrowheads="1"/>
          </p:cNvSpPr>
          <p:nvPr>
            <p:ph type="ftr" sz="quarter" idx="11"/>
          </p:nvPr>
        </p:nvSpPr>
        <p:spPr>
          <a:xfrm>
            <a:off x="0" y="0"/>
            <a:ext cx="0" cy="0"/>
          </a:xfrm>
        </p:spPr>
        <p:txBody>
          <a:bodyPr/>
          <a:lstStyle>
            <a:lvl1pPr>
              <a:defRPr>
                <a:ea typeface="+mn-ea"/>
              </a:defRPr>
            </a:lvl1pPr>
          </a:lstStyle>
          <a:p>
            <a:pPr>
              <a:defRPr/>
            </a:pPr>
            <a:endParaRPr lang="ru-RU"/>
          </a:p>
        </p:txBody>
      </p:sp>
      <p:sp>
        <p:nvSpPr>
          <p:cNvPr id="8" name="Rectangle 6">
            <a:extLst>
              <a:ext uri="{FF2B5EF4-FFF2-40B4-BE49-F238E27FC236}"/>
            </a:extLst>
          </p:cNvPr>
          <p:cNvSpPr>
            <a:spLocks noGrp="1" noChangeArrowheads="1"/>
          </p:cNvSpPr>
          <p:nvPr>
            <p:ph type="sldNum" sz="quarter" idx="12"/>
          </p:nvPr>
        </p:nvSpPr>
        <p:spPr>
          <a:xfrm>
            <a:off x="6553200" y="6356350"/>
            <a:ext cx="2130425" cy="361950"/>
          </a:xfrm>
          <a:prstGeom prst="rect">
            <a:avLst/>
          </a:prstGeom>
        </p:spPr>
        <p:txBody>
          <a:bodyPr/>
          <a:lstStyle>
            <a:lvl1pPr>
              <a:defRPr/>
            </a:lvl1pPr>
          </a:lstStyle>
          <a:p>
            <a:pPr>
              <a:defRPr/>
            </a:pPr>
            <a:fld id="{6050AAD5-379A-498D-BAFF-9F8F711E8568}" type="slidenum">
              <a:rPr lang="ru-RU" altLang="ru-RU"/>
              <a:pPr>
                <a:defRPr/>
              </a:pPr>
              <a:t>‹#›</a:t>
            </a:fld>
            <a:endParaRPr lang="ru-RU" altLang="ru-RU"/>
          </a:p>
        </p:txBody>
      </p:sp>
    </p:spTree>
    <p:extLst>
      <p:ext uri="{BB962C8B-B14F-4D97-AF65-F5344CB8AC3E}">
        <p14:creationId xmlns:p14="http://schemas.microsoft.com/office/powerpoint/2010/main" val="447859835"/>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Заголовок и объект">
    <p:bg>
      <p:bgPr>
        <a:gradFill rotWithShape="0">
          <a:gsLst>
            <a:gs pos="0">
              <a:srgbClr val="143C78"/>
            </a:gs>
            <a:gs pos="33000">
              <a:srgbClr val="143C78"/>
            </a:gs>
            <a:gs pos="100000">
              <a:srgbClr val="0D1C4B"/>
            </a:gs>
          </a:gsLst>
          <a:lin ang="15000000"/>
        </a:gradFill>
        <a:effectLst/>
      </p:bgPr>
    </p:bg>
    <p:spTree>
      <p:nvGrpSpPr>
        <p:cNvPr id="1" name=""/>
        <p:cNvGrpSpPr/>
        <p:nvPr/>
      </p:nvGrpSpPr>
      <p:grpSpPr>
        <a:xfrm>
          <a:off x="0" y="0"/>
          <a:ext cx="0" cy="0"/>
          <a:chOff x="0" y="0"/>
          <a:chExt cx="0" cy="0"/>
        </a:xfrm>
      </p:grpSpPr>
      <p:pic>
        <p:nvPicPr>
          <p:cNvPr id="4" name="Рисунок 3">
            <a:extLst>
              <a:ext uri="{FF2B5EF4-FFF2-40B4-BE49-F238E27FC236}"/>
            </a:extLst>
          </p:cNvPr>
          <p:cNvPicPr>
            <a:picLocks noChangeAspect="1"/>
          </p:cNvPicPr>
          <p:nvPr userDrawn="1"/>
        </p:nvPicPr>
        <p:blipFill rotWithShape="1">
          <a:blip r:embed="rId3"/>
          <a:srcRect l="11388" t="11262" r="8890" b="13661"/>
          <a:stretch/>
        </p:blipFill>
        <p:spPr>
          <a:xfrm>
            <a:off x="7772400" y="152400"/>
            <a:ext cx="1120775" cy="1066800"/>
          </a:xfrm>
          <a:prstGeom prst="rect">
            <a:avLst/>
          </a:prstGeom>
          <a:effectLst>
            <a:outerShdw blurRad="50800" dist="38100" dir="2700000" algn="tl" rotWithShape="0">
              <a:prstClr val="black">
                <a:alpha val="40000"/>
              </a:prstClr>
            </a:outerShdw>
          </a:effectLst>
        </p:spPr>
      </p:pic>
      <p:cxnSp>
        <p:nvCxnSpPr>
          <p:cNvPr id="5" name="Прямая соединительная линия 4">
            <a:extLst>
              <a:ext uri="{FF2B5EF4-FFF2-40B4-BE49-F238E27FC236}"/>
            </a:extLst>
          </p:cNvPr>
          <p:cNvCxnSpPr/>
          <p:nvPr userDrawn="1"/>
        </p:nvCxnSpPr>
        <p:spPr>
          <a:xfrm>
            <a:off x="457200" y="1371600"/>
            <a:ext cx="8305800" cy="0"/>
          </a:xfrm>
          <a:prstGeom prst="line">
            <a:avLst/>
          </a:prstGeom>
          <a:ln w="25400">
            <a:solidFill>
              <a:srgbClr val="00A0D7"/>
            </a:solidFill>
          </a:ln>
        </p:spPr>
        <p:style>
          <a:lnRef idx="1">
            <a:schemeClr val="accent1"/>
          </a:lnRef>
          <a:fillRef idx="0">
            <a:schemeClr val="accent1"/>
          </a:fillRef>
          <a:effectRef idx="0">
            <a:schemeClr val="accent1"/>
          </a:effectRef>
          <a:fontRef idx="minor">
            <a:schemeClr val="tx1"/>
          </a:fontRef>
        </p:style>
      </p:cxnSp>
      <p:sp>
        <p:nvSpPr>
          <p:cNvPr id="3" name="Содержимое 2"/>
          <p:cNvSpPr>
            <a:spLocks noGrp="1"/>
          </p:cNvSpPr>
          <p:nvPr>
            <p:ph idx="1"/>
          </p:nvPr>
        </p:nvSpPr>
        <p:spPr>
          <a:xfrm>
            <a:off x="457200" y="1600200"/>
            <a:ext cx="8226425" cy="4522788"/>
          </a:xfrm>
          <a:prstGeom prst="rect">
            <a:avLst/>
          </a:prstGeo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Rectangle 4">
            <a:extLst>
              <a:ext uri="{FF2B5EF4-FFF2-40B4-BE49-F238E27FC236}"/>
            </a:extLst>
          </p:cNvPr>
          <p:cNvSpPr>
            <a:spLocks noGrp="1" noChangeArrowheads="1"/>
          </p:cNvSpPr>
          <p:nvPr>
            <p:ph type="dt" sz="half" idx="10"/>
          </p:nvPr>
        </p:nvSpPr>
        <p:spPr>
          <a:xfrm>
            <a:off x="457200" y="6356350"/>
            <a:ext cx="2130425" cy="361950"/>
          </a:xfrm>
          <a:prstGeom prst="rect">
            <a:avLst/>
          </a:prstGeom>
        </p:spPr>
        <p:txBody>
          <a:bodyPr/>
          <a:lstStyle>
            <a:lvl1pPr>
              <a:defRPr/>
            </a:lvl1pPr>
          </a:lstStyle>
          <a:p>
            <a:pPr>
              <a:defRPr/>
            </a:pPr>
            <a:endParaRPr lang="ru-RU"/>
          </a:p>
        </p:txBody>
      </p:sp>
      <p:sp>
        <p:nvSpPr>
          <p:cNvPr id="7" name="Rectangle 5">
            <a:extLst>
              <a:ext uri="{FF2B5EF4-FFF2-40B4-BE49-F238E27FC236}"/>
            </a:extLst>
          </p:cNvPr>
          <p:cNvSpPr>
            <a:spLocks noGrp="1" noChangeArrowheads="1"/>
          </p:cNvSpPr>
          <p:nvPr>
            <p:ph type="ftr" sz="quarter" idx="11"/>
          </p:nvPr>
        </p:nvSpPr>
        <p:spPr>
          <a:xfrm>
            <a:off x="0" y="0"/>
            <a:ext cx="0" cy="0"/>
          </a:xfrm>
        </p:spPr>
        <p:txBody>
          <a:bodyPr/>
          <a:lstStyle>
            <a:lvl1pPr>
              <a:defRPr>
                <a:ea typeface="+mn-ea"/>
              </a:defRPr>
            </a:lvl1pPr>
          </a:lstStyle>
          <a:p>
            <a:pPr>
              <a:defRPr/>
            </a:pPr>
            <a:endParaRPr lang="ru-RU"/>
          </a:p>
        </p:txBody>
      </p:sp>
      <p:sp>
        <p:nvSpPr>
          <p:cNvPr id="8" name="Rectangle 6">
            <a:extLst>
              <a:ext uri="{FF2B5EF4-FFF2-40B4-BE49-F238E27FC236}"/>
            </a:extLst>
          </p:cNvPr>
          <p:cNvSpPr>
            <a:spLocks noGrp="1" noChangeArrowheads="1"/>
          </p:cNvSpPr>
          <p:nvPr>
            <p:ph type="sldNum" sz="quarter" idx="12"/>
          </p:nvPr>
        </p:nvSpPr>
        <p:spPr>
          <a:xfrm>
            <a:off x="6553200" y="6356350"/>
            <a:ext cx="2130425" cy="361950"/>
          </a:xfrm>
          <a:prstGeom prst="rect">
            <a:avLst/>
          </a:prstGeom>
        </p:spPr>
        <p:txBody>
          <a:bodyPr/>
          <a:lstStyle>
            <a:lvl1pPr>
              <a:defRPr/>
            </a:lvl1pPr>
          </a:lstStyle>
          <a:p>
            <a:pPr>
              <a:defRPr/>
            </a:pPr>
            <a:fld id="{E4A667D1-A990-4E3E-B61A-743BACD4B060}" type="slidenum">
              <a:rPr lang="ru-RU" altLang="ru-RU"/>
              <a:pPr>
                <a:defRPr/>
              </a:pPr>
              <a:t>‹#›</a:t>
            </a:fld>
            <a:endParaRPr lang="ru-RU" altLang="ru-RU"/>
          </a:p>
        </p:txBody>
      </p:sp>
    </p:spTree>
    <p:extLst>
      <p:ext uri="{BB962C8B-B14F-4D97-AF65-F5344CB8AC3E}">
        <p14:creationId xmlns:p14="http://schemas.microsoft.com/office/powerpoint/2010/main" val="1922976869"/>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6_Заголовок и объект">
    <p:bg>
      <p:bgPr>
        <a:gradFill rotWithShape="0">
          <a:gsLst>
            <a:gs pos="0">
              <a:srgbClr val="143C78"/>
            </a:gs>
            <a:gs pos="33000">
              <a:srgbClr val="143C78"/>
            </a:gs>
            <a:gs pos="100000">
              <a:srgbClr val="0D1C4B"/>
            </a:gs>
          </a:gsLst>
          <a:lin ang="15000000"/>
        </a:gradFill>
        <a:effectLst/>
      </p:bgPr>
    </p:bg>
    <p:spTree>
      <p:nvGrpSpPr>
        <p:cNvPr id="1" name=""/>
        <p:cNvGrpSpPr/>
        <p:nvPr/>
      </p:nvGrpSpPr>
      <p:grpSpPr>
        <a:xfrm>
          <a:off x="0" y="0"/>
          <a:ext cx="0" cy="0"/>
          <a:chOff x="0" y="0"/>
          <a:chExt cx="0" cy="0"/>
        </a:xfrm>
      </p:grpSpPr>
      <p:pic>
        <p:nvPicPr>
          <p:cNvPr id="4" name="Рисунок 3">
            <a:extLst>
              <a:ext uri="{FF2B5EF4-FFF2-40B4-BE49-F238E27FC236}"/>
            </a:extLst>
          </p:cNvPr>
          <p:cNvPicPr>
            <a:picLocks noChangeAspect="1"/>
          </p:cNvPicPr>
          <p:nvPr userDrawn="1"/>
        </p:nvPicPr>
        <p:blipFill rotWithShape="1">
          <a:blip r:embed="rId3"/>
          <a:srcRect l="11388" t="11262" r="8890" b="13661"/>
          <a:stretch/>
        </p:blipFill>
        <p:spPr>
          <a:xfrm>
            <a:off x="7772400" y="152400"/>
            <a:ext cx="1120775" cy="1066800"/>
          </a:xfrm>
          <a:prstGeom prst="rect">
            <a:avLst/>
          </a:prstGeom>
          <a:effectLst>
            <a:outerShdw blurRad="50800" dist="38100" dir="2700000" algn="tl" rotWithShape="0">
              <a:prstClr val="black">
                <a:alpha val="40000"/>
              </a:prstClr>
            </a:outerShdw>
          </a:effectLst>
        </p:spPr>
      </p:pic>
      <p:cxnSp>
        <p:nvCxnSpPr>
          <p:cNvPr id="5" name="Прямая соединительная линия 4">
            <a:extLst>
              <a:ext uri="{FF2B5EF4-FFF2-40B4-BE49-F238E27FC236}"/>
            </a:extLst>
          </p:cNvPr>
          <p:cNvCxnSpPr/>
          <p:nvPr userDrawn="1"/>
        </p:nvCxnSpPr>
        <p:spPr>
          <a:xfrm>
            <a:off x="457200" y="1371600"/>
            <a:ext cx="8305800" cy="0"/>
          </a:xfrm>
          <a:prstGeom prst="line">
            <a:avLst/>
          </a:prstGeom>
          <a:ln w="25400">
            <a:solidFill>
              <a:srgbClr val="00A0D7"/>
            </a:solidFill>
          </a:ln>
        </p:spPr>
        <p:style>
          <a:lnRef idx="1">
            <a:schemeClr val="accent1"/>
          </a:lnRef>
          <a:fillRef idx="0">
            <a:schemeClr val="accent1"/>
          </a:fillRef>
          <a:effectRef idx="0">
            <a:schemeClr val="accent1"/>
          </a:effectRef>
          <a:fontRef idx="minor">
            <a:schemeClr val="tx1"/>
          </a:fontRef>
        </p:style>
      </p:cxnSp>
      <p:sp>
        <p:nvSpPr>
          <p:cNvPr id="3" name="Содержимое 2"/>
          <p:cNvSpPr>
            <a:spLocks noGrp="1"/>
          </p:cNvSpPr>
          <p:nvPr>
            <p:ph idx="1"/>
          </p:nvPr>
        </p:nvSpPr>
        <p:spPr>
          <a:xfrm>
            <a:off x="457200" y="1600200"/>
            <a:ext cx="8226425" cy="4522788"/>
          </a:xfrm>
          <a:prstGeom prst="rect">
            <a:avLst/>
          </a:prstGeo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Rectangle 4">
            <a:extLst>
              <a:ext uri="{FF2B5EF4-FFF2-40B4-BE49-F238E27FC236}"/>
            </a:extLst>
          </p:cNvPr>
          <p:cNvSpPr>
            <a:spLocks noGrp="1" noChangeArrowheads="1"/>
          </p:cNvSpPr>
          <p:nvPr>
            <p:ph type="dt" sz="half" idx="10"/>
          </p:nvPr>
        </p:nvSpPr>
        <p:spPr>
          <a:xfrm>
            <a:off x="457200" y="6356350"/>
            <a:ext cx="2130425" cy="361950"/>
          </a:xfrm>
          <a:prstGeom prst="rect">
            <a:avLst/>
          </a:prstGeom>
        </p:spPr>
        <p:txBody>
          <a:bodyPr/>
          <a:lstStyle>
            <a:lvl1pPr>
              <a:defRPr/>
            </a:lvl1pPr>
          </a:lstStyle>
          <a:p>
            <a:pPr>
              <a:defRPr/>
            </a:pPr>
            <a:endParaRPr lang="ru-RU"/>
          </a:p>
        </p:txBody>
      </p:sp>
      <p:sp>
        <p:nvSpPr>
          <p:cNvPr id="7" name="Rectangle 5">
            <a:extLst>
              <a:ext uri="{FF2B5EF4-FFF2-40B4-BE49-F238E27FC236}"/>
            </a:extLst>
          </p:cNvPr>
          <p:cNvSpPr>
            <a:spLocks noGrp="1" noChangeArrowheads="1"/>
          </p:cNvSpPr>
          <p:nvPr>
            <p:ph type="ftr" sz="quarter" idx="11"/>
          </p:nvPr>
        </p:nvSpPr>
        <p:spPr>
          <a:xfrm>
            <a:off x="3124200" y="6229350"/>
            <a:ext cx="2895600" cy="457200"/>
          </a:xfrm>
          <a:prstGeom prst="rect">
            <a:avLst/>
          </a:prstGeom>
        </p:spPr>
        <p:txBody>
          <a:bodyPr/>
          <a:lstStyle>
            <a:lvl1pPr>
              <a:defRPr/>
            </a:lvl1pPr>
          </a:lstStyle>
          <a:p>
            <a:pPr>
              <a:defRPr/>
            </a:pPr>
            <a:endParaRPr lang="ru-RU"/>
          </a:p>
        </p:txBody>
      </p:sp>
      <p:sp>
        <p:nvSpPr>
          <p:cNvPr id="8" name="Rectangle 6">
            <a:extLst>
              <a:ext uri="{FF2B5EF4-FFF2-40B4-BE49-F238E27FC236}"/>
            </a:extLst>
          </p:cNvPr>
          <p:cNvSpPr>
            <a:spLocks noGrp="1" noChangeArrowheads="1"/>
          </p:cNvSpPr>
          <p:nvPr>
            <p:ph type="sldNum" sz="quarter" idx="12"/>
          </p:nvPr>
        </p:nvSpPr>
        <p:spPr>
          <a:xfrm>
            <a:off x="6553200" y="6356350"/>
            <a:ext cx="2130425" cy="361950"/>
          </a:xfrm>
          <a:prstGeom prst="rect">
            <a:avLst/>
          </a:prstGeom>
        </p:spPr>
        <p:txBody>
          <a:bodyPr/>
          <a:lstStyle>
            <a:lvl1pPr>
              <a:defRPr/>
            </a:lvl1pPr>
          </a:lstStyle>
          <a:p>
            <a:pPr>
              <a:defRPr/>
            </a:pPr>
            <a:fld id="{F606111A-8B18-475C-930C-2359E1624DCD}" type="slidenum">
              <a:rPr lang="ru-RU" altLang="ru-RU"/>
              <a:pPr>
                <a:defRPr/>
              </a:pPr>
              <a:t>‹#›</a:t>
            </a:fld>
            <a:endParaRPr lang="ru-RU" altLang="ru-RU"/>
          </a:p>
        </p:txBody>
      </p:sp>
    </p:spTree>
    <p:extLst>
      <p:ext uri="{BB962C8B-B14F-4D97-AF65-F5344CB8AC3E}">
        <p14:creationId xmlns:p14="http://schemas.microsoft.com/office/powerpoint/2010/main" val="2401159809"/>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Заголовок и объект">
    <p:bg>
      <p:bgPr>
        <a:gradFill rotWithShape="0">
          <a:gsLst>
            <a:gs pos="0">
              <a:srgbClr val="143C78"/>
            </a:gs>
            <a:gs pos="33000">
              <a:srgbClr val="143C78"/>
            </a:gs>
            <a:gs pos="100000">
              <a:srgbClr val="0D1C4B"/>
            </a:gs>
          </a:gsLst>
          <a:lin ang="15000000"/>
        </a:gradFill>
        <a:effectLst/>
      </p:bgPr>
    </p:bg>
    <p:spTree>
      <p:nvGrpSpPr>
        <p:cNvPr id="1" name=""/>
        <p:cNvGrpSpPr/>
        <p:nvPr/>
      </p:nvGrpSpPr>
      <p:grpSpPr>
        <a:xfrm>
          <a:off x="0" y="0"/>
          <a:ext cx="0" cy="0"/>
          <a:chOff x="0" y="0"/>
          <a:chExt cx="0" cy="0"/>
        </a:xfrm>
      </p:grpSpPr>
      <p:pic>
        <p:nvPicPr>
          <p:cNvPr id="4" name="Рисунок 3">
            <a:extLst>
              <a:ext uri="{FF2B5EF4-FFF2-40B4-BE49-F238E27FC236}"/>
            </a:extLst>
          </p:cNvPr>
          <p:cNvPicPr>
            <a:picLocks noChangeAspect="1"/>
          </p:cNvPicPr>
          <p:nvPr userDrawn="1"/>
        </p:nvPicPr>
        <p:blipFill rotWithShape="1">
          <a:blip r:embed="rId3"/>
          <a:srcRect l="11388" t="11262" r="8890" b="13661"/>
          <a:stretch/>
        </p:blipFill>
        <p:spPr>
          <a:xfrm>
            <a:off x="7772400" y="152400"/>
            <a:ext cx="1120775" cy="1066800"/>
          </a:xfrm>
          <a:prstGeom prst="rect">
            <a:avLst/>
          </a:prstGeom>
          <a:effectLst>
            <a:outerShdw blurRad="50800" dist="38100" dir="2700000" algn="tl" rotWithShape="0">
              <a:prstClr val="black">
                <a:alpha val="40000"/>
              </a:prstClr>
            </a:outerShdw>
          </a:effectLst>
        </p:spPr>
      </p:pic>
      <p:cxnSp>
        <p:nvCxnSpPr>
          <p:cNvPr id="5" name="Прямая соединительная линия 4">
            <a:extLst>
              <a:ext uri="{FF2B5EF4-FFF2-40B4-BE49-F238E27FC236}"/>
            </a:extLst>
          </p:cNvPr>
          <p:cNvCxnSpPr/>
          <p:nvPr userDrawn="1"/>
        </p:nvCxnSpPr>
        <p:spPr>
          <a:xfrm>
            <a:off x="457200" y="1371600"/>
            <a:ext cx="8305800" cy="0"/>
          </a:xfrm>
          <a:prstGeom prst="line">
            <a:avLst/>
          </a:prstGeom>
          <a:ln w="25400">
            <a:solidFill>
              <a:srgbClr val="00A0D7"/>
            </a:solidFill>
          </a:ln>
        </p:spPr>
        <p:style>
          <a:lnRef idx="1">
            <a:schemeClr val="accent1"/>
          </a:lnRef>
          <a:fillRef idx="0">
            <a:schemeClr val="accent1"/>
          </a:fillRef>
          <a:effectRef idx="0">
            <a:schemeClr val="accent1"/>
          </a:effectRef>
          <a:fontRef idx="minor">
            <a:schemeClr val="tx1"/>
          </a:fontRef>
        </p:style>
      </p:cxnSp>
      <p:sp>
        <p:nvSpPr>
          <p:cNvPr id="3" name="Содержимое 2"/>
          <p:cNvSpPr>
            <a:spLocks noGrp="1"/>
          </p:cNvSpPr>
          <p:nvPr>
            <p:ph idx="1"/>
          </p:nvPr>
        </p:nvSpPr>
        <p:spPr>
          <a:xfrm>
            <a:off x="457200" y="1600200"/>
            <a:ext cx="8226425" cy="4522788"/>
          </a:xfrm>
          <a:prstGeom prst="rect">
            <a:avLst/>
          </a:prstGeo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Rectangle 4">
            <a:extLst>
              <a:ext uri="{FF2B5EF4-FFF2-40B4-BE49-F238E27FC236}"/>
            </a:extLst>
          </p:cNvPr>
          <p:cNvSpPr>
            <a:spLocks noGrp="1" noChangeArrowheads="1"/>
          </p:cNvSpPr>
          <p:nvPr>
            <p:ph type="dt" sz="half" idx="10"/>
          </p:nvPr>
        </p:nvSpPr>
        <p:spPr>
          <a:xfrm>
            <a:off x="457200" y="6356350"/>
            <a:ext cx="2130425" cy="361950"/>
          </a:xfrm>
          <a:prstGeom prst="rect">
            <a:avLst/>
          </a:prstGeom>
        </p:spPr>
        <p:txBody>
          <a:bodyPr/>
          <a:lstStyle>
            <a:lvl1pPr>
              <a:defRPr/>
            </a:lvl1pPr>
          </a:lstStyle>
          <a:p>
            <a:pPr>
              <a:defRPr/>
            </a:pPr>
            <a:endParaRPr lang="ru-RU"/>
          </a:p>
        </p:txBody>
      </p:sp>
      <p:sp>
        <p:nvSpPr>
          <p:cNvPr id="7" name="Rectangle 5">
            <a:extLst>
              <a:ext uri="{FF2B5EF4-FFF2-40B4-BE49-F238E27FC236}"/>
            </a:extLst>
          </p:cNvPr>
          <p:cNvSpPr>
            <a:spLocks noGrp="1" noChangeArrowheads="1"/>
          </p:cNvSpPr>
          <p:nvPr>
            <p:ph type="ftr" sz="quarter" idx="11"/>
          </p:nvPr>
        </p:nvSpPr>
        <p:spPr>
          <a:xfrm>
            <a:off x="0" y="0"/>
            <a:ext cx="0" cy="0"/>
          </a:xfrm>
        </p:spPr>
        <p:txBody>
          <a:bodyPr/>
          <a:lstStyle>
            <a:lvl1pPr>
              <a:defRPr>
                <a:ea typeface="+mn-ea"/>
              </a:defRPr>
            </a:lvl1pPr>
          </a:lstStyle>
          <a:p>
            <a:pPr>
              <a:defRPr/>
            </a:pPr>
            <a:endParaRPr lang="ru-RU"/>
          </a:p>
        </p:txBody>
      </p:sp>
      <p:sp>
        <p:nvSpPr>
          <p:cNvPr id="8" name="Rectangle 6">
            <a:extLst>
              <a:ext uri="{FF2B5EF4-FFF2-40B4-BE49-F238E27FC236}"/>
            </a:extLst>
          </p:cNvPr>
          <p:cNvSpPr>
            <a:spLocks noGrp="1" noChangeArrowheads="1"/>
          </p:cNvSpPr>
          <p:nvPr>
            <p:ph type="sldNum" sz="quarter" idx="12"/>
          </p:nvPr>
        </p:nvSpPr>
        <p:spPr>
          <a:xfrm>
            <a:off x="6553200" y="6356350"/>
            <a:ext cx="2130425" cy="361950"/>
          </a:xfrm>
          <a:prstGeom prst="rect">
            <a:avLst/>
          </a:prstGeom>
        </p:spPr>
        <p:txBody>
          <a:bodyPr/>
          <a:lstStyle>
            <a:lvl1pPr>
              <a:defRPr/>
            </a:lvl1pPr>
          </a:lstStyle>
          <a:p>
            <a:pPr>
              <a:defRPr/>
            </a:pPr>
            <a:fld id="{50E1BB09-AE71-4F2A-8FE4-9FA3F1242D5E}" type="slidenum">
              <a:rPr lang="ru-RU" altLang="ru-RU"/>
              <a:pPr>
                <a:defRPr/>
              </a:pPr>
              <a:t>‹#›</a:t>
            </a:fld>
            <a:endParaRPr lang="ru-RU" altLang="ru-RU"/>
          </a:p>
        </p:txBody>
      </p:sp>
    </p:spTree>
    <p:extLst>
      <p:ext uri="{BB962C8B-B14F-4D97-AF65-F5344CB8AC3E}">
        <p14:creationId xmlns:p14="http://schemas.microsoft.com/office/powerpoint/2010/main" val="475290202"/>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6425" cy="1139825"/>
          </a:xfrm>
          <a:prstGeom prst="rect">
            <a:avLst/>
          </a:prstGeom>
        </p:spPr>
        <p:txBody>
          <a:bodyPr/>
          <a:lstStyle/>
          <a:p>
            <a:r>
              <a:rPr lang="ru-RU"/>
              <a:t>Образец заголовка</a:t>
            </a:r>
          </a:p>
        </p:txBody>
      </p:sp>
      <p:sp>
        <p:nvSpPr>
          <p:cNvPr id="3" name="Содержимое 2"/>
          <p:cNvSpPr>
            <a:spLocks noGrp="1"/>
          </p:cNvSpPr>
          <p:nvPr>
            <p:ph idx="1"/>
          </p:nvPr>
        </p:nvSpPr>
        <p:spPr>
          <a:xfrm>
            <a:off x="457200" y="1600200"/>
            <a:ext cx="8226425" cy="4522788"/>
          </a:xfrm>
          <a:prstGeom prst="rect">
            <a:avLst/>
          </a:prstGeo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3">
            <a:extLst>
              <a:ext uri="{FF2B5EF4-FFF2-40B4-BE49-F238E27FC236}"/>
            </a:extLst>
          </p:cNvPr>
          <p:cNvSpPr>
            <a:spLocks noGrp="1" noChangeArrowheads="1"/>
          </p:cNvSpPr>
          <p:nvPr>
            <p:ph type="dt" idx="10"/>
          </p:nvPr>
        </p:nvSpPr>
        <p:spPr>
          <a:xfrm>
            <a:off x="457200" y="6356350"/>
            <a:ext cx="2130425" cy="361950"/>
          </a:xfrm>
          <a:prstGeom prst="rect">
            <a:avLst/>
          </a:prstGeom>
          <a:ln/>
        </p:spPr>
        <p:txBody>
          <a:bodyPr/>
          <a:lstStyle>
            <a:lvl1pPr>
              <a:defRPr/>
            </a:lvl1pPr>
          </a:lstStyle>
          <a:p>
            <a:pPr>
              <a:defRPr/>
            </a:pPr>
            <a:fld id="{E1C18ABF-602A-4B59-9254-3186460273FE}" type="datetime1">
              <a:rPr lang="ru-RU"/>
              <a:pPr>
                <a:defRPr/>
              </a:pPr>
              <a:t>31.08.2018</a:t>
            </a:fld>
            <a:endParaRPr lang="ru-RU"/>
          </a:p>
        </p:txBody>
      </p:sp>
      <p:sp>
        <p:nvSpPr>
          <p:cNvPr id="5" name="Rectangle 5">
            <a:extLst>
              <a:ext uri="{FF2B5EF4-FFF2-40B4-BE49-F238E27FC236}"/>
            </a:extLst>
          </p:cNvPr>
          <p:cNvSpPr>
            <a:spLocks noGrp="1" noChangeArrowheads="1"/>
          </p:cNvSpPr>
          <p:nvPr>
            <p:ph type="sldNum" idx="11"/>
          </p:nvPr>
        </p:nvSpPr>
        <p:spPr>
          <a:xfrm>
            <a:off x="6553200" y="6356350"/>
            <a:ext cx="2130425" cy="361950"/>
          </a:xfrm>
          <a:prstGeom prst="rect">
            <a:avLst/>
          </a:prstGeom>
          <a:ln/>
        </p:spPr>
        <p:txBody>
          <a:bodyPr/>
          <a:lstStyle>
            <a:lvl1pPr>
              <a:defRPr/>
            </a:lvl1pPr>
          </a:lstStyle>
          <a:p>
            <a:pPr>
              <a:defRPr/>
            </a:pPr>
            <a:fld id="{61226A0F-4520-4D02-8399-0EFB74A91C10}" type="slidenum">
              <a:rPr lang="ru-RU" altLang="ru-RU"/>
              <a:pPr>
                <a:defRPr/>
              </a:pPr>
              <a:t>‹#›</a:t>
            </a:fld>
            <a:endParaRPr lang="ru-RU" altLang="ru-RU"/>
          </a:p>
        </p:txBody>
      </p:sp>
    </p:spTree>
    <p:extLst>
      <p:ext uri="{BB962C8B-B14F-4D97-AF65-F5344CB8AC3E}">
        <p14:creationId xmlns:p14="http://schemas.microsoft.com/office/powerpoint/2010/main" val="2016418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Титульный слайд">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8388424" y="6309320"/>
            <a:ext cx="545232" cy="293117"/>
          </a:xfrm>
          <a:prstGeom prst="rect">
            <a:avLst/>
          </a:prstGeom>
        </p:spPr>
        <p:txBody>
          <a:bodyPr/>
          <a:lstStyle/>
          <a:p>
            <a:r>
              <a:rPr lang="en-US" dirty="0" smtClean="0"/>
              <a:t>2</a:t>
            </a:r>
          </a:p>
        </p:txBody>
      </p:sp>
    </p:spTree>
    <p:extLst>
      <p:ext uri="{BB962C8B-B14F-4D97-AF65-F5344CB8AC3E}">
        <p14:creationId xmlns:p14="http://schemas.microsoft.com/office/powerpoint/2010/main" val="5518724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3_Титульный слайд">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57200" y="0"/>
            <a:ext cx="7772400" cy="1124744"/>
          </a:xfrm>
          <a:prstGeom prst="rect">
            <a:avLst/>
          </a:prstGeom>
          <a:effectLst>
            <a:outerShdw blurRad="50800" dist="38100" dir="5400000" algn="t" rotWithShape="0">
              <a:prstClr val="black">
                <a:alpha val="40000"/>
              </a:prstClr>
            </a:outerShdw>
          </a:effectLst>
        </p:spPr>
        <p:txBody>
          <a:bodyPr lIns="0"/>
          <a:lstStyle>
            <a:lvl1pPr algn="l">
              <a:defRPr sz="2800" b="1">
                <a:solidFill>
                  <a:srgbClr val="FAAA28"/>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defRPr>
            </a:lvl1pPr>
          </a:lstStyle>
          <a:p>
            <a:r>
              <a:rPr lang="ru-RU" dirty="0"/>
              <a:t>Образец заголовка</a:t>
            </a:r>
          </a:p>
        </p:txBody>
      </p:sp>
      <p:sp>
        <p:nvSpPr>
          <p:cNvPr id="3" name="Rectangle 4">
            <a:extLst>
              <a:ext uri="{FF2B5EF4-FFF2-40B4-BE49-F238E27FC236}"/>
            </a:extLst>
          </p:cNvPr>
          <p:cNvSpPr>
            <a:spLocks noGrp="1" noChangeArrowheads="1"/>
          </p:cNvSpPr>
          <p:nvPr>
            <p:ph type="dt" sz="half" idx="10"/>
          </p:nvPr>
        </p:nvSpPr>
        <p:spPr>
          <a:xfrm>
            <a:off x="1514475" y="6316663"/>
            <a:ext cx="7026275" cy="342900"/>
          </a:xfrm>
          <a:prstGeom prst="rect">
            <a:avLst/>
          </a:prstGeom>
        </p:spPr>
        <p:txBody>
          <a:bodyPr lIns="0" tIns="0" rIns="0" bIns="0" rtlCol="0"/>
          <a:lstStyle>
            <a:lvl1pPr indent="0" fontAlgn="auto">
              <a:lnSpc>
                <a:spcPts val="1200"/>
              </a:lnSpc>
              <a:spcBef>
                <a:spcPts val="0"/>
              </a:spcBef>
              <a:spcAft>
                <a:spcPts val="0"/>
              </a:spcAft>
              <a:defRPr sz="1000">
                <a:solidFill>
                  <a:schemeClr val="bg1"/>
                </a:solidFill>
                <a:latin typeface="Cambria" panose="02040503050406030204" pitchFamily="18" charset="0"/>
                <a:ea typeface="+mn-ea"/>
                <a:cs typeface="Arial" panose="020B0604020202020204" pitchFamily="34" charset="0"/>
              </a:defRPr>
            </a:lvl1pPr>
          </a:lstStyle>
          <a:p>
            <a:pPr>
              <a:defRPr/>
            </a:pPr>
            <a:endParaRPr lang="ru-RU"/>
          </a:p>
        </p:txBody>
      </p:sp>
    </p:spTree>
    <p:extLst>
      <p:ext uri="{BB962C8B-B14F-4D97-AF65-F5344CB8AC3E}">
        <p14:creationId xmlns:p14="http://schemas.microsoft.com/office/powerpoint/2010/main" val="6689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4_Титульный слайд">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57200" y="0"/>
            <a:ext cx="7772400" cy="1124744"/>
          </a:xfrm>
          <a:prstGeom prst="rect">
            <a:avLst/>
          </a:prstGeom>
          <a:effectLst>
            <a:outerShdw blurRad="50800" dist="38100" dir="5400000" algn="t" rotWithShape="0">
              <a:prstClr val="black">
                <a:alpha val="40000"/>
              </a:prstClr>
            </a:outerShdw>
          </a:effectLst>
        </p:spPr>
        <p:txBody>
          <a:bodyPr lIns="0"/>
          <a:lstStyle>
            <a:lvl1pPr algn="l">
              <a:defRPr sz="2800" b="1">
                <a:solidFill>
                  <a:srgbClr val="FAAA28"/>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defRPr>
            </a:lvl1pPr>
          </a:lstStyle>
          <a:p>
            <a:r>
              <a:rPr lang="ru-RU" dirty="0"/>
              <a:t>Образец заголовка</a:t>
            </a:r>
          </a:p>
        </p:txBody>
      </p:sp>
      <p:sp>
        <p:nvSpPr>
          <p:cNvPr id="3" name="Rectangle 4">
            <a:extLst>
              <a:ext uri="{FF2B5EF4-FFF2-40B4-BE49-F238E27FC236}"/>
            </a:extLst>
          </p:cNvPr>
          <p:cNvSpPr>
            <a:spLocks noGrp="1" noChangeArrowheads="1"/>
          </p:cNvSpPr>
          <p:nvPr>
            <p:ph type="dt" sz="half" idx="10"/>
          </p:nvPr>
        </p:nvSpPr>
        <p:spPr>
          <a:xfrm>
            <a:off x="1514475" y="6316663"/>
            <a:ext cx="7026275" cy="342900"/>
          </a:xfrm>
          <a:prstGeom prst="rect">
            <a:avLst/>
          </a:prstGeom>
        </p:spPr>
        <p:txBody>
          <a:bodyPr lIns="0" tIns="0" rIns="0" bIns="0" rtlCol="0"/>
          <a:lstStyle>
            <a:lvl1pPr indent="0" fontAlgn="auto">
              <a:lnSpc>
                <a:spcPts val="1200"/>
              </a:lnSpc>
              <a:spcBef>
                <a:spcPts val="0"/>
              </a:spcBef>
              <a:spcAft>
                <a:spcPts val="0"/>
              </a:spcAft>
              <a:defRPr sz="1000">
                <a:solidFill>
                  <a:schemeClr val="bg1"/>
                </a:solidFill>
                <a:latin typeface="Cambria" panose="02040503050406030204" pitchFamily="18" charset="0"/>
                <a:ea typeface="+mn-ea"/>
                <a:cs typeface="Arial" panose="020B0604020202020204" pitchFamily="34" charset="0"/>
              </a:defRPr>
            </a:lvl1pPr>
          </a:lstStyle>
          <a:p>
            <a:pPr>
              <a:defRPr/>
            </a:pPr>
            <a:endParaRPr lang="ru-RU"/>
          </a:p>
        </p:txBody>
      </p:sp>
    </p:spTree>
    <p:extLst>
      <p:ext uri="{BB962C8B-B14F-4D97-AF65-F5344CB8AC3E}">
        <p14:creationId xmlns:p14="http://schemas.microsoft.com/office/powerpoint/2010/main" val="38037226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5_Титульный слайд">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57200" y="0"/>
            <a:ext cx="7772400" cy="1124744"/>
          </a:xfrm>
          <a:prstGeom prst="rect">
            <a:avLst/>
          </a:prstGeom>
          <a:effectLst>
            <a:outerShdw blurRad="50800" dist="38100" dir="5400000" algn="t" rotWithShape="0">
              <a:prstClr val="black">
                <a:alpha val="40000"/>
              </a:prstClr>
            </a:outerShdw>
          </a:effectLst>
        </p:spPr>
        <p:txBody>
          <a:bodyPr lIns="0"/>
          <a:lstStyle>
            <a:lvl1pPr algn="l">
              <a:defRPr sz="2800" b="1">
                <a:solidFill>
                  <a:srgbClr val="FAAA28"/>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defRPr>
            </a:lvl1pPr>
          </a:lstStyle>
          <a:p>
            <a:r>
              <a:rPr lang="ru-RU" dirty="0"/>
              <a:t>Образец заголовка</a:t>
            </a:r>
          </a:p>
        </p:txBody>
      </p:sp>
      <p:sp>
        <p:nvSpPr>
          <p:cNvPr id="3" name="Rectangle 4">
            <a:extLst>
              <a:ext uri="{FF2B5EF4-FFF2-40B4-BE49-F238E27FC236}"/>
            </a:extLst>
          </p:cNvPr>
          <p:cNvSpPr>
            <a:spLocks noGrp="1" noChangeArrowheads="1"/>
          </p:cNvSpPr>
          <p:nvPr>
            <p:ph type="dt" sz="half" idx="10"/>
          </p:nvPr>
        </p:nvSpPr>
        <p:spPr>
          <a:xfrm>
            <a:off x="1514475" y="6316663"/>
            <a:ext cx="7026275" cy="342900"/>
          </a:xfrm>
          <a:prstGeom prst="rect">
            <a:avLst/>
          </a:prstGeom>
        </p:spPr>
        <p:txBody>
          <a:bodyPr lIns="0" tIns="0" rIns="0" bIns="0" rtlCol="0"/>
          <a:lstStyle>
            <a:lvl1pPr indent="0" fontAlgn="auto">
              <a:lnSpc>
                <a:spcPts val="1200"/>
              </a:lnSpc>
              <a:spcBef>
                <a:spcPts val="0"/>
              </a:spcBef>
              <a:spcAft>
                <a:spcPts val="0"/>
              </a:spcAft>
              <a:defRPr sz="1000">
                <a:solidFill>
                  <a:schemeClr val="bg1"/>
                </a:solidFill>
                <a:latin typeface="Cambria" panose="02040503050406030204" pitchFamily="18" charset="0"/>
                <a:ea typeface="+mn-ea"/>
                <a:cs typeface="Arial" panose="020B0604020202020204" pitchFamily="34" charset="0"/>
              </a:defRPr>
            </a:lvl1pPr>
          </a:lstStyle>
          <a:p>
            <a:pPr>
              <a:defRPr/>
            </a:pPr>
            <a:endParaRPr lang="ru-RU"/>
          </a:p>
        </p:txBody>
      </p:sp>
    </p:spTree>
    <p:extLst>
      <p:ext uri="{BB962C8B-B14F-4D97-AF65-F5344CB8AC3E}">
        <p14:creationId xmlns:p14="http://schemas.microsoft.com/office/powerpoint/2010/main" val="41930176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6_Титульный слайд">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57200" y="0"/>
            <a:ext cx="7772400" cy="1124744"/>
          </a:xfrm>
          <a:prstGeom prst="rect">
            <a:avLst/>
          </a:prstGeom>
          <a:effectLst>
            <a:outerShdw blurRad="50800" dist="38100" dir="5400000" algn="t" rotWithShape="0">
              <a:prstClr val="black">
                <a:alpha val="40000"/>
              </a:prstClr>
            </a:outerShdw>
          </a:effectLst>
        </p:spPr>
        <p:txBody>
          <a:bodyPr lIns="0"/>
          <a:lstStyle>
            <a:lvl1pPr algn="l">
              <a:defRPr sz="2800" b="1">
                <a:solidFill>
                  <a:srgbClr val="FAAA28"/>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defRPr>
            </a:lvl1pPr>
          </a:lstStyle>
          <a:p>
            <a:r>
              <a:rPr lang="ru-RU" dirty="0"/>
              <a:t>Образец заголовка</a:t>
            </a:r>
          </a:p>
        </p:txBody>
      </p:sp>
      <p:sp>
        <p:nvSpPr>
          <p:cNvPr id="3" name="Rectangle 4">
            <a:extLst>
              <a:ext uri="{FF2B5EF4-FFF2-40B4-BE49-F238E27FC236}"/>
            </a:extLst>
          </p:cNvPr>
          <p:cNvSpPr>
            <a:spLocks noGrp="1" noChangeArrowheads="1"/>
          </p:cNvSpPr>
          <p:nvPr>
            <p:ph type="dt" sz="half" idx="10"/>
          </p:nvPr>
        </p:nvSpPr>
        <p:spPr>
          <a:xfrm>
            <a:off x="1514475" y="6316663"/>
            <a:ext cx="7026275" cy="342900"/>
          </a:xfrm>
          <a:prstGeom prst="rect">
            <a:avLst/>
          </a:prstGeom>
        </p:spPr>
        <p:txBody>
          <a:bodyPr lIns="0" tIns="0" rIns="0" bIns="0" rtlCol="0"/>
          <a:lstStyle>
            <a:lvl1pPr indent="0" fontAlgn="auto">
              <a:lnSpc>
                <a:spcPts val="1200"/>
              </a:lnSpc>
              <a:spcBef>
                <a:spcPts val="0"/>
              </a:spcBef>
              <a:spcAft>
                <a:spcPts val="0"/>
              </a:spcAft>
              <a:defRPr sz="1000">
                <a:solidFill>
                  <a:schemeClr val="bg1"/>
                </a:solidFill>
                <a:latin typeface="Cambria" panose="02040503050406030204" pitchFamily="18" charset="0"/>
                <a:ea typeface="+mn-ea"/>
                <a:cs typeface="Arial" panose="020B0604020202020204" pitchFamily="34" charset="0"/>
              </a:defRPr>
            </a:lvl1pPr>
          </a:lstStyle>
          <a:p>
            <a:pPr>
              <a:defRPr/>
            </a:pPr>
            <a:endParaRPr lang="ru-RU"/>
          </a:p>
        </p:txBody>
      </p:sp>
    </p:spTree>
    <p:extLst>
      <p:ext uri="{BB962C8B-B14F-4D97-AF65-F5344CB8AC3E}">
        <p14:creationId xmlns:p14="http://schemas.microsoft.com/office/powerpoint/2010/main" val="10070771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7_Титульный слайд">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57200" y="0"/>
            <a:ext cx="7772400" cy="1124744"/>
          </a:xfrm>
          <a:prstGeom prst="rect">
            <a:avLst/>
          </a:prstGeom>
          <a:effectLst>
            <a:outerShdw blurRad="50800" dist="38100" dir="5400000" algn="t" rotWithShape="0">
              <a:prstClr val="black">
                <a:alpha val="40000"/>
              </a:prstClr>
            </a:outerShdw>
          </a:effectLst>
        </p:spPr>
        <p:txBody>
          <a:bodyPr lIns="0"/>
          <a:lstStyle>
            <a:lvl1pPr algn="l">
              <a:defRPr sz="2800" b="1">
                <a:solidFill>
                  <a:srgbClr val="FAAA28"/>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defRPr>
            </a:lvl1pPr>
          </a:lstStyle>
          <a:p>
            <a:r>
              <a:rPr lang="ru-RU" dirty="0"/>
              <a:t>Образец заголовка</a:t>
            </a:r>
          </a:p>
        </p:txBody>
      </p:sp>
      <p:sp>
        <p:nvSpPr>
          <p:cNvPr id="3" name="Rectangle 4">
            <a:extLst>
              <a:ext uri="{FF2B5EF4-FFF2-40B4-BE49-F238E27FC236}"/>
            </a:extLst>
          </p:cNvPr>
          <p:cNvSpPr>
            <a:spLocks noGrp="1" noChangeArrowheads="1"/>
          </p:cNvSpPr>
          <p:nvPr>
            <p:ph type="dt" sz="half" idx="10"/>
          </p:nvPr>
        </p:nvSpPr>
        <p:spPr>
          <a:xfrm>
            <a:off x="1514475" y="6316663"/>
            <a:ext cx="7026275" cy="342900"/>
          </a:xfrm>
          <a:prstGeom prst="rect">
            <a:avLst/>
          </a:prstGeom>
        </p:spPr>
        <p:txBody>
          <a:bodyPr lIns="0" tIns="0" rIns="0" bIns="0" rtlCol="0"/>
          <a:lstStyle>
            <a:lvl1pPr indent="0" fontAlgn="auto">
              <a:lnSpc>
                <a:spcPts val="1200"/>
              </a:lnSpc>
              <a:spcBef>
                <a:spcPts val="0"/>
              </a:spcBef>
              <a:spcAft>
                <a:spcPts val="0"/>
              </a:spcAft>
              <a:defRPr sz="1000">
                <a:solidFill>
                  <a:schemeClr val="bg1"/>
                </a:solidFill>
                <a:latin typeface="Cambria" panose="02040503050406030204" pitchFamily="18" charset="0"/>
                <a:ea typeface="+mn-ea"/>
                <a:cs typeface="Arial" panose="020B0604020202020204" pitchFamily="34" charset="0"/>
              </a:defRPr>
            </a:lvl1pPr>
          </a:lstStyle>
          <a:p>
            <a:pPr>
              <a:defRPr/>
            </a:pPr>
            <a:endParaRPr lang="ru-RU"/>
          </a:p>
        </p:txBody>
      </p:sp>
    </p:spTree>
    <p:extLst>
      <p:ext uri="{BB962C8B-B14F-4D97-AF65-F5344CB8AC3E}">
        <p14:creationId xmlns:p14="http://schemas.microsoft.com/office/powerpoint/2010/main" val="23946743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18" Type="http://schemas.openxmlformats.org/officeDocument/2006/relationships/image" Target="../media/image3.jpg"/><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theme" Target="../theme/theme2.xml"/><Relationship Id="rId2" Type="http://schemas.openxmlformats.org/officeDocument/2006/relationships/slideLayout" Target="../slideLayouts/slideLayout5.xml"/><Relationship Id="rId16" Type="http://schemas.openxmlformats.org/officeDocument/2006/relationships/slideLayout" Target="../slideLayouts/slideLayout19.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slideLayout" Target="../slideLayouts/slideLayout1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t="-1000" b="-1000"/>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5" r:id="rId1"/>
    <p:sldLayoutId id="2147483677" r:id="rId2"/>
    <p:sldLayoutId id="2147483678" r:id="rId3"/>
  </p:sldLayoutIdLst>
  <p:timing>
    <p:tnLst>
      <p:par>
        <p:cTn id="1" dur="indefinite" restart="never" nodeType="tmRoot"/>
      </p:par>
    </p:tnLst>
  </p:timing>
  <p:txStyles>
    <p:titleStyle>
      <a:lvl1pPr algn="ctr" rtl="0" eaLnBrk="0" fontAlgn="base" hangingPunct="0">
        <a:spcBef>
          <a:spcPct val="0"/>
        </a:spcBef>
        <a:spcAft>
          <a:spcPct val="0"/>
        </a:spcAft>
        <a:defRPr kumimoji="1" sz="4400">
          <a:solidFill>
            <a:schemeClr val="tx2"/>
          </a:solidFill>
          <a:latin typeface="+mj-lt"/>
          <a:ea typeface="Arial" charset="0"/>
          <a:cs typeface="Arial" charset="0"/>
        </a:defRPr>
      </a:lvl1pPr>
      <a:lvl2pPr algn="ctr" rtl="0" eaLnBrk="0" fontAlgn="base" hangingPunct="0">
        <a:spcBef>
          <a:spcPct val="0"/>
        </a:spcBef>
        <a:spcAft>
          <a:spcPct val="0"/>
        </a:spcAft>
        <a:defRPr kumimoji="1" sz="4400">
          <a:solidFill>
            <a:schemeClr val="tx2"/>
          </a:solidFill>
          <a:latin typeface="Arial" charset="0"/>
          <a:ea typeface="Arial" charset="0"/>
          <a:cs typeface="Arial" charset="0"/>
        </a:defRPr>
      </a:lvl2pPr>
      <a:lvl3pPr algn="ctr" rtl="0" eaLnBrk="0" fontAlgn="base" hangingPunct="0">
        <a:spcBef>
          <a:spcPct val="0"/>
        </a:spcBef>
        <a:spcAft>
          <a:spcPct val="0"/>
        </a:spcAft>
        <a:defRPr kumimoji="1" sz="4400">
          <a:solidFill>
            <a:schemeClr val="tx2"/>
          </a:solidFill>
          <a:latin typeface="Arial" charset="0"/>
          <a:ea typeface="Arial" charset="0"/>
          <a:cs typeface="Arial" charset="0"/>
        </a:defRPr>
      </a:lvl3pPr>
      <a:lvl4pPr algn="ctr" rtl="0" eaLnBrk="0" fontAlgn="base" hangingPunct="0">
        <a:spcBef>
          <a:spcPct val="0"/>
        </a:spcBef>
        <a:spcAft>
          <a:spcPct val="0"/>
        </a:spcAft>
        <a:defRPr kumimoji="1" sz="4400">
          <a:solidFill>
            <a:schemeClr val="tx2"/>
          </a:solidFill>
          <a:latin typeface="Arial" charset="0"/>
          <a:ea typeface="Arial" charset="0"/>
          <a:cs typeface="Arial" charset="0"/>
        </a:defRPr>
      </a:lvl4pPr>
      <a:lvl5pPr algn="ctr" rtl="0" eaLnBrk="0" fontAlgn="base" hangingPunct="0">
        <a:spcBef>
          <a:spcPct val="0"/>
        </a:spcBef>
        <a:spcAft>
          <a:spcPct val="0"/>
        </a:spcAft>
        <a:defRPr kumimoji="1" sz="4400">
          <a:solidFill>
            <a:schemeClr val="tx2"/>
          </a:solidFill>
          <a:latin typeface="Arial" charset="0"/>
          <a:ea typeface="Arial" charset="0"/>
          <a:cs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Arial" charset="0"/>
          <a:cs typeface="Arial" charset="0"/>
        </a:defRPr>
      </a:lvl1pPr>
      <a:lvl2pPr marL="742950" indent="-285750" algn="l" rtl="0" eaLnBrk="0" fontAlgn="base" hangingPunct="0">
        <a:spcBef>
          <a:spcPct val="20000"/>
        </a:spcBef>
        <a:spcAft>
          <a:spcPct val="0"/>
        </a:spcAft>
        <a:buChar char="–"/>
        <a:defRPr kumimoji="1" sz="2800">
          <a:solidFill>
            <a:schemeClr val="tx1"/>
          </a:solidFill>
          <a:latin typeface="+mn-lt"/>
          <a:ea typeface="Arial" charset="0"/>
          <a:cs typeface="Arial" pitchFamily="34" charset="0"/>
        </a:defRPr>
      </a:lvl2pPr>
      <a:lvl3pPr marL="1143000" indent="-228600" algn="l" rtl="0" eaLnBrk="0" fontAlgn="base" hangingPunct="0">
        <a:spcBef>
          <a:spcPct val="20000"/>
        </a:spcBef>
        <a:spcAft>
          <a:spcPct val="0"/>
        </a:spcAft>
        <a:buChar char="•"/>
        <a:defRPr kumimoji="1" sz="2400">
          <a:solidFill>
            <a:schemeClr val="tx1"/>
          </a:solidFill>
          <a:latin typeface="+mn-lt"/>
          <a:ea typeface="Arial" charset="0"/>
          <a:cs typeface="Arial" pitchFamily="34" charset="0"/>
        </a:defRPr>
      </a:lvl3pPr>
      <a:lvl4pPr marL="1600200" indent="-228600" algn="l" rtl="0" eaLnBrk="0" fontAlgn="base" hangingPunct="0">
        <a:spcBef>
          <a:spcPct val="20000"/>
        </a:spcBef>
        <a:spcAft>
          <a:spcPct val="0"/>
        </a:spcAft>
        <a:buChar char="–"/>
        <a:defRPr kumimoji="1" sz="2000">
          <a:solidFill>
            <a:schemeClr val="tx1"/>
          </a:solidFill>
          <a:latin typeface="+mn-lt"/>
          <a:ea typeface="Arial" charset="0"/>
          <a:cs typeface="Arial" pitchFamily="34" charset="0"/>
        </a:defRPr>
      </a:lvl4pPr>
      <a:lvl5pPr marL="2057400" indent="-228600" algn="l" rtl="0" eaLnBrk="0" fontAlgn="base" hangingPunct="0">
        <a:spcBef>
          <a:spcPct val="20000"/>
        </a:spcBef>
        <a:spcAft>
          <a:spcPct val="0"/>
        </a:spcAft>
        <a:buChar char="»"/>
        <a:defRPr kumimoji="1" sz="2000">
          <a:solidFill>
            <a:schemeClr val="tx1"/>
          </a:solidFill>
          <a:latin typeface="+mn-lt"/>
          <a:ea typeface="Arial" charset="0"/>
          <a:cs typeface="Arial"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2880" userDrawn="1">
          <p15:clr>
            <a:srgbClr val="F26B43"/>
          </p15:clr>
        </p15:guide>
        <p15:guide id="2" pos="5520" userDrawn="1">
          <p15:clr>
            <a:srgbClr val="F26B43"/>
          </p15:clr>
        </p15:guide>
        <p15:guide id="3" pos="288" userDrawn="1">
          <p15:clr>
            <a:srgbClr val="F26B43"/>
          </p15:clr>
        </p15:guide>
        <p15:guide id="4" orient="horz" pos="2448" userDrawn="1">
          <p15:clr>
            <a:srgbClr val="F26B43"/>
          </p15:clr>
        </p15:guide>
        <p15:guide id="5" pos="2448" userDrawn="1">
          <p15:clr>
            <a:srgbClr val="F26B43"/>
          </p15:clr>
        </p15:guide>
        <p15:guide id="6" pos="1968" userDrawn="1">
          <p15:clr>
            <a:srgbClr val="F26B43"/>
          </p15:clr>
        </p15:guide>
        <p15:guide id="7" pos="15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8">
            <a:lum/>
          </a:blip>
          <a:srcRect/>
          <a:stretch>
            <a:fillRect t="-1000" b="-1000"/>
          </a:stretch>
        </a:blipFill>
        <a:effectLst/>
      </p:bgPr>
    </p:bg>
    <p:spTree>
      <p:nvGrpSpPr>
        <p:cNvPr id="1" name=""/>
        <p:cNvGrpSpPr/>
        <p:nvPr/>
      </p:nvGrpSpPr>
      <p:grpSpPr>
        <a:xfrm>
          <a:off x="0" y="0"/>
          <a:ext cx="0" cy="0"/>
          <a:chOff x="0" y="0"/>
          <a:chExt cx="0" cy="0"/>
        </a:xfrm>
      </p:grpSpPr>
      <p:sp>
        <p:nvSpPr>
          <p:cNvPr id="7" name="Номер слайда 5"/>
          <p:cNvSpPr txBox="1">
            <a:spLocks/>
          </p:cNvSpPr>
          <p:nvPr/>
        </p:nvSpPr>
        <p:spPr>
          <a:xfrm>
            <a:off x="6876256" y="6309320"/>
            <a:ext cx="2057400" cy="365125"/>
          </a:xfrm>
          <a:prstGeom prst="rect">
            <a:avLst/>
          </a:prstGeom>
        </p:spPr>
        <p:txBody>
          <a:bodyPr/>
          <a:ls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a:fld id="{BFC39491-D906-4F72-96AC-E3287A49F949}" type="slidenum">
              <a:rPr lang="ru-RU" sz="1400" b="1" i="1" smtClean="0">
                <a:solidFill>
                  <a:schemeClr val="bg1"/>
                </a:solidFill>
                <a:latin typeface="+mn-lt"/>
              </a:rPr>
              <a:pPr algn="r"/>
              <a:t>‹#›</a:t>
            </a:fld>
            <a:endParaRPr lang="ru-RU" sz="1400" b="1" i="1" dirty="0">
              <a:solidFill>
                <a:schemeClr val="bg1"/>
              </a:solidFill>
              <a:latin typeface="+mn-lt"/>
            </a:endParaRPr>
          </a:p>
        </p:txBody>
      </p:sp>
    </p:spTree>
    <p:extLst>
      <p:ext uri="{BB962C8B-B14F-4D97-AF65-F5344CB8AC3E}">
        <p14:creationId xmlns:p14="http://schemas.microsoft.com/office/powerpoint/2010/main" val="51218359"/>
      </p:ext>
    </p:extLst>
  </p:cSld>
  <p:clrMap bg1="lt1" tx1="dk1" bg2="lt2" tx2="dk2" accent1="accent1" accent2="accent2" accent3="accent3" accent4="accent4" accent5="accent5" accent6="accent6" hlink="hlink" folHlink="folHlink"/>
  <p:sldLayoutIdLst>
    <p:sldLayoutId id="2147483657" r:id="rId1"/>
    <p:sldLayoutId id="2147483671" r:id="rId2"/>
    <p:sldLayoutId id="2147483672" r:id="rId3"/>
    <p:sldLayoutId id="2147483673" r:id="rId4"/>
    <p:sldLayoutId id="2147483674" r:id="rId5"/>
    <p:sldLayoutId id="2147483675" r:id="rId6"/>
    <p:sldLayoutId id="2147483676"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74.png"/></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0.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0.xml"/></Relationships>
</file>

<file path=ppt/slides/_rels/slide102.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80.xml"/><Relationship Id="rId1" Type="http://schemas.openxmlformats.org/officeDocument/2006/relationships/slideLayout" Target="../slideLayouts/slideLayout10.xml"/></Relationships>
</file>

<file path=ppt/slides/_rels/slide103.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81.xml"/><Relationship Id="rId1" Type="http://schemas.openxmlformats.org/officeDocument/2006/relationships/slideLayout" Target="../slideLayouts/slideLayout10.xml"/></Relationships>
</file>

<file path=ppt/slides/_rels/slide10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82.xml"/><Relationship Id="rId1" Type="http://schemas.openxmlformats.org/officeDocument/2006/relationships/slideLayout" Target="../slideLayouts/slideLayout10.xml"/></Relationships>
</file>

<file path=ppt/slides/_rels/slide10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83.xml"/><Relationship Id="rId1" Type="http://schemas.openxmlformats.org/officeDocument/2006/relationships/slideLayout" Target="../slideLayouts/slideLayout10.xml"/></Relationships>
</file>

<file path=ppt/slides/_rels/slide10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84.xml"/><Relationship Id="rId1" Type="http://schemas.openxmlformats.org/officeDocument/2006/relationships/slideLayout" Target="../slideLayouts/slideLayout10.xml"/></Relationships>
</file>

<file path=ppt/slides/_rels/slide107.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85.xml"/><Relationship Id="rId1" Type="http://schemas.openxmlformats.org/officeDocument/2006/relationships/slideLayout" Target="../slideLayouts/slideLayout10.xml"/><Relationship Id="rId4" Type="http://schemas.openxmlformats.org/officeDocument/2006/relationships/image" Target="../media/image76.png"/></Relationships>
</file>

<file path=ppt/slides/_rels/slide108.xml.rels><?xml version="1.0" encoding="UTF-8" standalone="yes"?>
<Relationships xmlns="http://schemas.openxmlformats.org/package/2006/relationships"><Relationship Id="rId3" Type="http://schemas.openxmlformats.org/officeDocument/2006/relationships/image" Target="../media/image152.png"/><Relationship Id="rId2" Type="http://schemas.openxmlformats.org/officeDocument/2006/relationships/notesSlide" Target="../notesSlides/notesSlide86.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76.png"/><Relationship Id="rId5" Type="http://schemas.openxmlformats.org/officeDocument/2006/relationships/image" Target="../media/image81.png"/><Relationship Id="rId4" Type="http://schemas.openxmlformats.org/officeDocument/2006/relationships/image" Target="../media/image80.png"/></Relationships>
</file>

<file path=ppt/slides/_rels/slide12.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3.xml"/><Relationship Id="rId1" Type="http://schemas.openxmlformats.org/officeDocument/2006/relationships/slideLayout" Target="../slideLayouts/slideLayout10.xml"/><Relationship Id="rId5" Type="http://schemas.openxmlformats.org/officeDocument/2006/relationships/image" Target="../media/image74.png"/><Relationship Id="rId4" Type="http://schemas.openxmlformats.org/officeDocument/2006/relationships/image" Target="../media/image83.jpeg"/></Relationships>
</file>

<file path=ppt/slides/_rels/slide13.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84.png"/></Relationships>
</file>

<file path=ppt/slides/_rels/slide14.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5.xml"/><Relationship Id="rId1" Type="http://schemas.openxmlformats.org/officeDocument/2006/relationships/slideLayout" Target="../slideLayouts/slideLayout10.xml"/><Relationship Id="rId5" Type="http://schemas.openxmlformats.org/officeDocument/2006/relationships/image" Target="../media/image74.png"/><Relationship Id="rId4" Type="http://schemas.openxmlformats.org/officeDocument/2006/relationships/image" Target="../media/image86.png"/></Relationships>
</file>

<file path=ppt/slides/_rels/slide15.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6.xml"/><Relationship Id="rId1" Type="http://schemas.openxmlformats.org/officeDocument/2006/relationships/slideLayout" Target="../slideLayouts/slideLayout10.xml"/><Relationship Id="rId5" Type="http://schemas.openxmlformats.org/officeDocument/2006/relationships/image" Target="../media/image74.png"/><Relationship Id="rId4" Type="http://schemas.openxmlformats.org/officeDocument/2006/relationships/image" Target="../media/image88.png"/></Relationships>
</file>

<file path=ppt/slides/_rels/slide1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8.xml"/><Relationship Id="rId1" Type="http://schemas.openxmlformats.org/officeDocument/2006/relationships/slideLayout" Target="../slideLayouts/slideLayout10.xml"/><Relationship Id="rId5" Type="http://schemas.openxmlformats.org/officeDocument/2006/relationships/image" Target="../media/image74.png"/><Relationship Id="rId4" Type="http://schemas.openxmlformats.org/officeDocument/2006/relationships/image" Target="../media/image90.jpeg"/></Relationships>
</file>

<file path=ppt/slides/_rels/slide18.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9.xml"/><Relationship Id="rId1" Type="http://schemas.openxmlformats.org/officeDocument/2006/relationships/slideLayout" Target="../slideLayouts/slideLayout10.xml"/><Relationship Id="rId5" Type="http://schemas.openxmlformats.org/officeDocument/2006/relationships/image" Target="../media/image92.png"/><Relationship Id="rId4" Type="http://schemas.openxmlformats.org/officeDocument/2006/relationships/image" Target="../media/image91.png"/></Relationships>
</file>

<file path=ppt/slides/_rels/slide19.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4.xml"/><Relationship Id="rId4" Type="http://schemas.openxmlformats.org/officeDocument/2006/relationships/image" Target="../media/image73.jpeg"/></Relationships>
</file>

<file path=ppt/slides/_rels/slide20.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11.xml"/><Relationship Id="rId1" Type="http://schemas.openxmlformats.org/officeDocument/2006/relationships/slideLayout" Target="../slideLayouts/slideLayout10.xml"/><Relationship Id="rId4" Type="http://schemas.openxmlformats.org/officeDocument/2006/relationships/image" Target="../media/image74.png"/></Relationships>
</file>

<file path=ppt/slides/_rels/slide21.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12.xml"/><Relationship Id="rId1" Type="http://schemas.openxmlformats.org/officeDocument/2006/relationships/slideLayout" Target="../slideLayouts/slideLayout10.xml"/><Relationship Id="rId5" Type="http://schemas.openxmlformats.org/officeDocument/2006/relationships/image" Target="../media/image74.png"/><Relationship Id="rId4" Type="http://schemas.openxmlformats.org/officeDocument/2006/relationships/image" Target="../media/image95.jpeg"/></Relationships>
</file>

<file path=ppt/slides/_rels/slide22.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notesSlide" Target="../notesSlides/notesSlide13.xml"/><Relationship Id="rId1" Type="http://schemas.openxmlformats.org/officeDocument/2006/relationships/slideLayout" Target="../slideLayouts/slideLayout10.xml"/><Relationship Id="rId5" Type="http://schemas.openxmlformats.org/officeDocument/2006/relationships/image" Target="../media/image74.png"/><Relationship Id="rId4" Type="http://schemas.openxmlformats.org/officeDocument/2006/relationships/image" Target="../media/image97.jpeg"/></Relationships>
</file>

<file path=ppt/slides/_rels/slide23.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4.xml"/><Relationship Id="rId1" Type="http://schemas.openxmlformats.org/officeDocument/2006/relationships/slideLayout" Target="../slideLayouts/slideLayout10.xml"/><Relationship Id="rId4" Type="http://schemas.openxmlformats.org/officeDocument/2006/relationships/image" Target="../media/image7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15.xml"/><Relationship Id="rId1" Type="http://schemas.openxmlformats.org/officeDocument/2006/relationships/slideLayout" Target="../slideLayouts/slideLayout11.xml"/><Relationship Id="rId4" Type="http://schemas.openxmlformats.org/officeDocument/2006/relationships/image" Target="../media/image74.png"/></Relationships>
</file>

<file path=ppt/slides/_rels/slide26.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16.xml"/><Relationship Id="rId1" Type="http://schemas.openxmlformats.org/officeDocument/2006/relationships/slideLayout" Target="../slideLayouts/slideLayout11.xml"/><Relationship Id="rId4" Type="http://schemas.openxmlformats.org/officeDocument/2006/relationships/image" Target="../media/image74.png"/></Relationships>
</file>

<file path=ppt/slides/_rels/slide27.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18.xml"/><Relationship Id="rId1" Type="http://schemas.openxmlformats.org/officeDocument/2006/relationships/slideLayout" Target="../slideLayouts/slideLayout11.xml"/><Relationship Id="rId4" Type="http://schemas.openxmlformats.org/officeDocument/2006/relationships/image" Target="../media/image102.jpeg"/></Relationships>
</file>

<file path=ppt/slides/_rels/slide29.xml.rels><?xml version="1.0" encoding="UTF-8" standalone="yes"?>
<Relationships xmlns="http://schemas.openxmlformats.org/package/2006/relationships"><Relationship Id="rId3" Type="http://schemas.openxmlformats.org/officeDocument/2006/relationships/image" Target="../media/image103.jpeg"/><Relationship Id="rId2" Type="http://schemas.openxmlformats.org/officeDocument/2006/relationships/notesSlide" Target="../notesSlides/notesSlide19.xml"/><Relationship Id="rId1" Type="http://schemas.openxmlformats.org/officeDocument/2006/relationships/slideLayout" Target="../slideLayouts/slideLayout10.xml"/><Relationship Id="rId4" Type="http://schemas.openxmlformats.org/officeDocument/2006/relationships/image" Target="../media/image74.png"/></Relationships>
</file>

<file path=ppt/slides/_rels/slide3.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21.xml"/><Relationship Id="rId1" Type="http://schemas.openxmlformats.org/officeDocument/2006/relationships/slideLayout" Target="../slideLayouts/slideLayout10.xml"/><Relationship Id="rId4" Type="http://schemas.openxmlformats.org/officeDocument/2006/relationships/image" Target="../media/image74.png"/></Relationships>
</file>

<file path=ppt/slides/_rels/slide32.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23.xml"/><Relationship Id="rId1" Type="http://schemas.openxmlformats.org/officeDocument/2006/relationships/slideLayout" Target="../slideLayouts/slideLayout10.xml"/><Relationship Id="rId5" Type="http://schemas.openxmlformats.org/officeDocument/2006/relationships/image" Target="../media/image74.png"/><Relationship Id="rId4" Type="http://schemas.openxmlformats.org/officeDocument/2006/relationships/image" Target="../media/image106.png"/></Relationships>
</file>

<file path=ppt/slides/_rels/slide34.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24.xml"/><Relationship Id="rId1" Type="http://schemas.openxmlformats.org/officeDocument/2006/relationships/slideLayout" Target="../slideLayouts/slideLayout12.xml"/><Relationship Id="rId6" Type="http://schemas.openxmlformats.org/officeDocument/2006/relationships/image" Target="../media/image76.png"/><Relationship Id="rId5" Type="http://schemas.openxmlformats.org/officeDocument/2006/relationships/image" Target="../media/image74.png"/><Relationship Id="rId4" Type="http://schemas.openxmlformats.org/officeDocument/2006/relationships/image" Target="../media/image108.jpeg"/></Relationships>
</file>

<file path=ppt/slides/_rels/slide3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6.xml"/><Relationship Id="rId1" Type="http://schemas.openxmlformats.org/officeDocument/2006/relationships/slideLayout" Target="../slideLayouts/slideLayout10.xml"/><Relationship Id="rId4" Type="http://schemas.openxmlformats.org/officeDocument/2006/relationships/image" Target="../media/image109.png"/></Relationships>
</file>

<file path=ppt/slides/_rels/slide37.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29.xml"/><Relationship Id="rId1" Type="http://schemas.openxmlformats.org/officeDocument/2006/relationships/slideLayout" Target="../slideLayouts/slideLayout10.xml"/><Relationship Id="rId5" Type="http://schemas.openxmlformats.org/officeDocument/2006/relationships/image" Target="../media/image74.png"/><Relationship Id="rId4" Type="http://schemas.openxmlformats.org/officeDocument/2006/relationships/image" Target="../media/image111.png"/></Relationships>
</file>

<file path=ppt/slides/_rels/slide4.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30.xml"/><Relationship Id="rId1" Type="http://schemas.openxmlformats.org/officeDocument/2006/relationships/slideLayout" Target="../slideLayouts/slideLayout10.xml"/><Relationship Id="rId4" Type="http://schemas.openxmlformats.org/officeDocument/2006/relationships/image" Target="../media/image74.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notesSlide" Target="../notesSlides/notesSlide38.xml"/><Relationship Id="rId1" Type="http://schemas.openxmlformats.org/officeDocument/2006/relationships/slideLayout" Target="../slideLayouts/slideLayout14.xml"/><Relationship Id="rId4" Type="http://schemas.openxmlformats.org/officeDocument/2006/relationships/image" Target="../media/image74.png"/></Relationships>
</file>

<file path=ppt/slides/_rels/slide49.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8" Type="http://schemas.openxmlformats.org/officeDocument/2006/relationships/image" Target="../media/image118.png"/><Relationship Id="rId3" Type="http://schemas.openxmlformats.org/officeDocument/2006/relationships/image" Target="../media/image114.jpeg"/><Relationship Id="rId7" Type="http://schemas.openxmlformats.org/officeDocument/2006/relationships/image" Target="../media/image74.png"/><Relationship Id="rId2" Type="http://schemas.openxmlformats.org/officeDocument/2006/relationships/notesSlide" Target="../notesSlides/notesSlide39.xml"/><Relationship Id="rId1" Type="http://schemas.openxmlformats.org/officeDocument/2006/relationships/slideLayout" Target="../slideLayouts/slideLayout10.xml"/><Relationship Id="rId6" Type="http://schemas.openxmlformats.org/officeDocument/2006/relationships/image" Target="../media/image117.jpeg"/><Relationship Id="rId5" Type="http://schemas.openxmlformats.org/officeDocument/2006/relationships/image" Target="../media/image116.png"/><Relationship Id="rId4" Type="http://schemas.openxmlformats.org/officeDocument/2006/relationships/image" Target="../media/image115.jpeg"/><Relationship Id="rId9" Type="http://schemas.openxmlformats.org/officeDocument/2006/relationships/image" Target="../media/image119.jpeg"/></Relationships>
</file>

<file path=ppt/slides/_rels/slide52.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41.xml"/><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4.png"/><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8" Type="http://schemas.openxmlformats.org/officeDocument/2006/relationships/image" Target="../media/image121.wmf"/><Relationship Id="rId13" Type="http://schemas.openxmlformats.org/officeDocument/2006/relationships/image" Target="../media/image76.png"/><Relationship Id="rId3" Type="http://schemas.openxmlformats.org/officeDocument/2006/relationships/notesSlide" Target="../notesSlides/notesSlide42.xml"/><Relationship Id="rId7" Type="http://schemas.openxmlformats.org/officeDocument/2006/relationships/oleObject" Target="../embeddings/oleObject2.bin"/><Relationship Id="rId12" Type="http://schemas.openxmlformats.org/officeDocument/2006/relationships/image" Target="../media/image74.png"/><Relationship Id="rId2" Type="http://schemas.openxmlformats.org/officeDocument/2006/relationships/slideLayout" Target="../slideLayouts/slideLayout10.xml"/><Relationship Id="rId1" Type="http://schemas.openxmlformats.org/officeDocument/2006/relationships/vmlDrawing" Target="../drawings/vmlDrawing1.vml"/><Relationship Id="rId6" Type="http://schemas.openxmlformats.org/officeDocument/2006/relationships/image" Target="../media/image120.wmf"/><Relationship Id="rId11" Type="http://schemas.openxmlformats.org/officeDocument/2006/relationships/image" Target="../media/image124.jpeg"/><Relationship Id="rId5" Type="http://schemas.openxmlformats.org/officeDocument/2006/relationships/oleObject" Target="../embeddings/oleObject1.bin"/><Relationship Id="rId10" Type="http://schemas.openxmlformats.org/officeDocument/2006/relationships/image" Target="../media/image122.wmf"/><Relationship Id="rId4" Type="http://schemas.openxmlformats.org/officeDocument/2006/relationships/image" Target="../media/image123.png"/><Relationship Id="rId9" Type="http://schemas.openxmlformats.org/officeDocument/2006/relationships/oleObject" Target="../embeddings/oleObject3.bin"/></Relationships>
</file>

<file path=ppt/slides/_rels/slide58.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43.xml"/><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44.xml"/><Relationship Id="rId1" Type="http://schemas.openxmlformats.org/officeDocument/2006/relationships/slideLayout" Target="../slideLayouts/slideLayout12.xml"/><Relationship Id="rId5" Type="http://schemas.openxmlformats.org/officeDocument/2006/relationships/image" Target="../media/image76.png"/><Relationship Id="rId4" Type="http://schemas.openxmlformats.org/officeDocument/2006/relationships/image" Target="../media/image125.png"/></Relationships>
</file>

<file path=ppt/slides/_rels/slide61.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notesSlide" Target="../notesSlides/notesSlide45.xml"/><Relationship Id="rId1" Type="http://schemas.openxmlformats.org/officeDocument/2006/relationships/slideLayout" Target="../slideLayouts/slideLayout10.xml"/><Relationship Id="rId6" Type="http://schemas.openxmlformats.org/officeDocument/2006/relationships/image" Target="../media/image76.png"/><Relationship Id="rId5" Type="http://schemas.openxmlformats.org/officeDocument/2006/relationships/image" Target="../media/image74.png"/><Relationship Id="rId4" Type="http://schemas.openxmlformats.org/officeDocument/2006/relationships/image" Target="../media/image127.jpeg"/></Relationships>
</file>

<file path=ppt/slides/_rels/slide62.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46.xml"/><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notesSlide" Target="../notesSlides/notesSlide49.xml"/><Relationship Id="rId1" Type="http://schemas.openxmlformats.org/officeDocument/2006/relationships/slideLayout" Target="../slideLayouts/slideLayout12.xml"/><Relationship Id="rId6" Type="http://schemas.openxmlformats.org/officeDocument/2006/relationships/image" Target="../media/image76.png"/><Relationship Id="rId5" Type="http://schemas.openxmlformats.org/officeDocument/2006/relationships/image" Target="../media/image129.png"/><Relationship Id="rId4" Type="http://schemas.openxmlformats.org/officeDocument/2006/relationships/image" Target="../media/image74.png"/></Relationships>
</file>

<file path=ppt/slides/_rels/slide66.xml.rels><?xml version="1.0" encoding="UTF-8" standalone="yes"?>
<Relationships xmlns="http://schemas.openxmlformats.org/package/2006/relationships"><Relationship Id="rId3" Type="http://schemas.openxmlformats.org/officeDocument/2006/relationships/image" Target="../media/image130.jpeg"/><Relationship Id="rId2" Type="http://schemas.openxmlformats.org/officeDocument/2006/relationships/notesSlide" Target="../notesSlides/notesSlide50.xml"/><Relationship Id="rId1" Type="http://schemas.openxmlformats.org/officeDocument/2006/relationships/slideLayout" Target="../slideLayouts/slideLayout14.xml"/><Relationship Id="rId4" Type="http://schemas.openxmlformats.org/officeDocument/2006/relationships/image" Target="../media/image74.png"/></Relationships>
</file>

<file path=ppt/slides/_rels/slide67.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131.jpeg"/><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3" Type="http://schemas.openxmlformats.org/officeDocument/2006/relationships/image" Target="../media/image132.jpeg"/><Relationship Id="rId2" Type="http://schemas.openxmlformats.org/officeDocument/2006/relationships/hyperlink" Target="https://www.google.ru/url?sa=i&amp;source=images&amp;cd=&amp;cad=rja&amp;uact=8&amp;ved=2ahUKEwjJ1cPTgojbAhVKP5oKHTP-BLUQjRx6BAgBEAU&amp;url=https://www.healthtalk.umn.edu/2016/06/28/p188-heart-attack-damage/&amp;psig=AOvVaw3HECMWmsVq2_X_S3m7LXCW&amp;ust=1526484056732682" TargetMode="External"/><Relationship Id="rId1" Type="http://schemas.openxmlformats.org/officeDocument/2006/relationships/slideLayout" Target="../slideLayouts/slideLayout14.xml"/><Relationship Id="rId4" Type="http://schemas.openxmlformats.org/officeDocument/2006/relationships/image" Target="../media/image74.png"/></Relationships>
</file>

<file path=ppt/slides/_rels/slide69.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51.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png"/><Relationship Id="rId1" Type="http://schemas.openxmlformats.org/officeDocument/2006/relationships/slideLayout" Target="../slideLayouts/slideLayout4.xml"/><Relationship Id="rId4" Type="http://schemas.openxmlformats.org/officeDocument/2006/relationships/image" Target="../media/image76.png"/></Relationships>
</file>

<file path=ppt/slides/_rels/slide70.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52.xml"/><Relationship Id="rId1" Type="http://schemas.openxmlformats.org/officeDocument/2006/relationships/slideLayout" Target="../slideLayouts/slideLayout10.xml"/><Relationship Id="rId4" Type="http://schemas.openxmlformats.org/officeDocument/2006/relationships/image" Target="../media/image76.png"/></Relationships>
</file>

<file path=ppt/slides/_rels/slide71.xml.rels><?xml version="1.0" encoding="UTF-8" standalone="yes"?>
<Relationships xmlns="http://schemas.openxmlformats.org/package/2006/relationships"><Relationship Id="rId3" Type="http://schemas.openxmlformats.org/officeDocument/2006/relationships/image" Target="../media/image133.jpeg"/><Relationship Id="rId2" Type="http://schemas.openxmlformats.org/officeDocument/2006/relationships/notesSlide" Target="../notesSlides/notesSlide53.xml"/><Relationship Id="rId1" Type="http://schemas.openxmlformats.org/officeDocument/2006/relationships/slideLayout" Target="../slideLayouts/slideLayout10.xml"/><Relationship Id="rId4" Type="http://schemas.openxmlformats.org/officeDocument/2006/relationships/image" Target="../media/image74.png"/></Relationships>
</file>

<file path=ppt/slides/_rels/slide72.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54.xml"/><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55.xml"/><Relationship Id="rId1" Type="http://schemas.openxmlformats.org/officeDocument/2006/relationships/slideLayout" Target="../slideLayouts/slideLayout14.xml"/></Relationships>
</file>

<file path=ppt/slides/_rels/slide7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56.xml"/><Relationship Id="rId1" Type="http://schemas.openxmlformats.org/officeDocument/2006/relationships/slideLayout" Target="../slideLayouts/slideLayout14.xml"/></Relationships>
</file>

<file path=ppt/slides/_rels/slide75.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notesSlide" Target="../notesSlides/notesSlide57.xml"/><Relationship Id="rId1" Type="http://schemas.openxmlformats.org/officeDocument/2006/relationships/slideLayout" Target="../slideLayouts/slideLayout11.xml"/><Relationship Id="rId5" Type="http://schemas.openxmlformats.org/officeDocument/2006/relationships/image" Target="../media/image135.png"/><Relationship Id="rId4" Type="http://schemas.openxmlformats.org/officeDocument/2006/relationships/image" Target="../media/image74.png"/></Relationships>
</file>

<file path=ppt/slides/_rels/slide76.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notesSlide" Target="../notesSlides/notesSlide58.xml"/><Relationship Id="rId1" Type="http://schemas.openxmlformats.org/officeDocument/2006/relationships/slideLayout" Target="../slideLayouts/slideLayout11.xml"/><Relationship Id="rId5" Type="http://schemas.openxmlformats.org/officeDocument/2006/relationships/image" Target="../media/image136.png"/><Relationship Id="rId4" Type="http://schemas.openxmlformats.org/officeDocument/2006/relationships/image" Target="../media/image74.png"/></Relationships>
</file>

<file path=ppt/slides/_rels/slide77.xml.rels><?xml version="1.0" encoding="UTF-8" standalone="yes"?>
<Relationships xmlns="http://schemas.openxmlformats.org/package/2006/relationships"><Relationship Id="rId3" Type="http://schemas.openxmlformats.org/officeDocument/2006/relationships/image" Target="../media/image137.jpeg"/><Relationship Id="rId2" Type="http://schemas.openxmlformats.org/officeDocument/2006/relationships/notesSlide" Target="../notesSlides/notesSlide59.xml"/><Relationship Id="rId1" Type="http://schemas.openxmlformats.org/officeDocument/2006/relationships/slideLayout" Target="../slideLayouts/slideLayout14.xml"/><Relationship Id="rId4" Type="http://schemas.openxmlformats.org/officeDocument/2006/relationships/image" Target="../media/image74.png"/></Relationships>
</file>

<file path=ppt/slides/_rels/slide78.xml.rels><?xml version="1.0" encoding="UTF-8" standalone="yes"?>
<Relationships xmlns="http://schemas.openxmlformats.org/package/2006/relationships"><Relationship Id="rId3" Type="http://schemas.openxmlformats.org/officeDocument/2006/relationships/image" Target="../media/image138.jpeg"/><Relationship Id="rId2" Type="http://schemas.openxmlformats.org/officeDocument/2006/relationships/notesSlide" Target="../notesSlides/notesSlide60.xml"/><Relationship Id="rId1" Type="http://schemas.openxmlformats.org/officeDocument/2006/relationships/slideLayout" Target="../slideLayouts/slideLayout10.xml"/><Relationship Id="rId4" Type="http://schemas.openxmlformats.org/officeDocument/2006/relationships/image" Target="../media/image74.png"/></Relationships>
</file>

<file path=ppt/slides/_rels/slide79.xml.rels><?xml version="1.0" encoding="UTF-8" standalone="yes"?>
<Relationships xmlns="http://schemas.openxmlformats.org/package/2006/relationships"><Relationship Id="rId3" Type="http://schemas.openxmlformats.org/officeDocument/2006/relationships/image" Target="../media/image139.jpeg"/><Relationship Id="rId2" Type="http://schemas.openxmlformats.org/officeDocument/2006/relationships/notesSlide" Target="../notesSlides/notesSlide61.xml"/><Relationship Id="rId1" Type="http://schemas.openxmlformats.org/officeDocument/2006/relationships/slideLayout" Target="../slideLayouts/slideLayout10.xml"/><Relationship Id="rId4" Type="http://schemas.openxmlformats.org/officeDocument/2006/relationships/image" Target="../media/image74.png"/></Relationships>
</file>

<file path=ppt/slides/_rels/slide8.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7.png"/><Relationship Id="rId1" Type="http://schemas.openxmlformats.org/officeDocument/2006/relationships/slideLayout" Target="../slideLayouts/slideLayout4.xml"/><Relationship Id="rId4" Type="http://schemas.openxmlformats.org/officeDocument/2006/relationships/image" Target="../media/image78.jpeg"/></Relationships>
</file>

<file path=ppt/slides/_rels/slide80.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62.xml"/><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notesSlide" Target="../notesSlides/notesSlide63.xml"/><Relationship Id="rId1" Type="http://schemas.openxmlformats.org/officeDocument/2006/relationships/slideLayout" Target="../slideLayouts/slideLayout10.xml"/><Relationship Id="rId5" Type="http://schemas.openxmlformats.org/officeDocument/2006/relationships/image" Target="../media/image74.png"/><Relationship Id="rId4" Type="http://schemas.openxmlformats.org/officeDocument/2006/relationships/image" Target="../media/image141.png"/></Relationships>
</file>

<file path=ppt/slides/_rels/slide82.xml.rels><?xml version="1.0" encoding="UTF-8" standalone="yes"?>
<Relationships xmlns="http://schemas.openxmlformats.org/package/2006/relationships"><Relationship Id="rId3" Type="http://schemas.openxmlformats.org/officeDocument/2006/relationships/image" Target="../media/image143.jpeg"/><Relationship Id="rId2" Type="http://schemas.openxmlformats.org/officeDocument/2006/relationships/image" Target="../media/image142.jpeg"/><Relationship Id="rId1" Type="http://schemas.openxmlformats.org/officeDocument/2006/relationships/slideLayout" Target="../slideLayouts/slideLayout14.xml"/><Relationship Id="rId4" Type="http://schemas.openxmlformats.org/officeDocument/2006/relationships/image" Target="../media/image74.png"/></Relationships>
</file>

<file path=ppt/slides/_rels/slide83.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64.xml"/><Relationship Id="rId1" Type="http://schemas.openxmlformats.org/officeDocument/2006/relationships/slideLayout" Target="../slideLayouts/slideLayout14.xml"/><Relationship Id="rId4" Type="http://schemas.openxmlformats.org/officeDocument/2006/relationships/image" Target="../media/image76.png"/></Relationships>
</file>

<file path=ppt/slides/_rels/slide84.xml.rels><?xml version="1.0" encoding="UTF-8" standalone="yes"?>
<Relationships xmlns="http://schemas.openxmlformats.org/package/2006/relationships"><Relationship Id="rId3" Type="http://schemas.openxmlformats.org/officeDocument/2006/relationships/image" Target="../media/image144.jpeg"/><Relationship Id="rId2" Type="http://schemas.openxmlformats.org/officeDocument/2006/relationships/notesSlide" Target="../notesSlides/notesSlide65.xml"/><Relationship Id="rId1" Type="http://schemas.openxmlformats.org/officeDocument/2006/relationships/slideLayout" Target="../slideLayouts/slideLayout10.xml"/><Relationship Id="rId4" Type="http://schemas.openxmlformats.org/officeDocument/2006/relationships/image" Target="../media/image74.png"/></Relationships>
</file>

<file path=ppt/slides/_rels/slide85.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14.xml"/></Relationships>
</file>

<file path=ppt/slides/_rels/slide86.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14.xml"/></Relationships>
</file>

<file path=ppt/slides/_rels/slide87.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66.xml"/><Relationship Id="rId1" Type="http://schemas.openxmlformats.org/officeDocument/2006/relationships/slideLayout" Target="../slideLayouts/slideLayout14.xml"/></Relationships>
</file>

<file path=ppt/slides/_rels/slide88.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67.xml"/><Relationship Id="rId1" Type="http://schemas.openxmlformats.org/officeDocument/2006/relationships/slideLayout" Target="../slideLayouts/slideLayout14.xml"/></Relationships>
</file>

<file path=ppt/slides/_rels/slide89.xml.rels><?xml version="1.0" encoding="UTF-8" standalone="yes"?>
<Relationships xmlns="http://schemas.openxmlformats.org/package/2006/relationships"><Relationship Id="rId3" Type="http://schemas.openxmlformats.org/officeDocument/2006/relationships/image" Target="../media/image146.jpeg"/><Relationship Id="rId2" Type="http://schemas.openxmlformats.org/officeDocument/2006/relationships/image" Target="../media/image145.jpeg"/><Relationship Id="rId1" Type="http://schemas.openxmlformats.org/officeDocument/2006/relationships/slideLayout" Target="../slideLayouts/slideLayout11.xml"/><Relationship Id="rId6" Type="http://schemas.openxmlformats.org/officeDocument/2006/relationships/image" Target="../media/image74.png"/><Relationship Id="rId5" Type="http://schemas.openxmlformats.org/officeDocument/2006/relationships/image" Target="../media/image148.jpeg"/><Relationship Id="rId4" Type="http://schemas.openxmlformats.org/officeDocument/2006/relationships/image" Target="../media/image14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68.xml"/><Relationship Id="rId1" Type="http://schemas.openxmlformats.org/officeDocument/2006/relationships/slideLayout" Target="../slideLayouts/slideLayout10.xml"/></Relationships>
</file>

<file path=ppt/slides/_rels/slide91.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69.xml"/><Relationship Id="rId1" Type="http://schemas.openxmlformats.org/officeDocument/2006/relationships/slideLayout" Target="../slideLayouts/slideLayout10.xml"/></Relationships>
</file>

<file path=ppt/slides/_rels/slide92.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70.xml"/><Relationship Id="rId1" Type="http://schemas.openxmlformats.org/officeDocument/2006/relationships/slideLayout" Target="../slideLayouts/slideLayout10.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0.xml"/></Relationships>
</file>

<file path=ppt/slides/_rels/slide94.xml.rels><?xml version="1.0" encoding="UTF-8" standalone="yes"?>
<Relationships xmlns="http://schemas.openxmlformats.org/package/2006/relationships"><Relationship Id="rId3" Type="http://schemas.openxmlformats.org/officeDocument/2006/relationships/image" Target="../media/image149.png"/><Relationship Id="rId2" Type="http://schemas.openxmlformats.org/officeDocument/2006/relationships/notesSlide" Target="../notesSlides/notesSlide72.xml"/><Relationship Id="rId1" Type="http://schemas.openxmlformats.org/officeDocument/2006/relationships/slideLayout" Target="../slideLayouts/slideLayout10.xml"/><Relationship Id="rId4" Type="http://schemas.openxmlformats.org/officeDocument/2006/relationships/image" Target="../media/image150.png"/></Relationships>
</file>

<file path=ppt/slides/_rels/slide9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73.xml"/><Relationship Id="rId1" Type="http://schemas.openxmlformats.org/officeDocument/2006/relationships/slideLayout" Target="../slideLayouts/slideLayout10.xml"/></Relationships>
</file>

<file path=ppt/slides/_rels/slide9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74.xml"/><Relationship Id="rId1" Type="http://schemas.openxmlformats.org/officeDocument/2006/relationships/slideLayout" Target="../slideLayouts/slideLayout10.xml"/></Relationships>
</file>

<file path=ppt/slides/_rels/slide97.xml.rels><?xml version="1.0" encoding="UTF-8" standalone="yes"?>
<Relationships xmlns="http://schemas.openxmlformats.org/package/2006/relationships"><Relationship Id="rId3" Type="http://schemas.openxmlformats.org/officeDocument/2006/relationships/image" Target="../media/image151.jpeg"/><Relationship Id="rId2" Type="http://schemas.openxmlformats.org/officeDocument/2006/relationships/notesSlide" Target="../notesSlides/notesSlide75.xml"/><Relationship Id="rId1" Type="http://schemas.openxmlformats.org/officeDocument/2006/relationships/slideLayout" Target="../slideLayouts/slideLayout10.xml"/></Relationships>
</file>

<file path=ppt/slides/_rels/slide98.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76.xml"/><Relationship Id="rId1" Type="http://schemas.openxmlformats.org/officeDocument/2006/relationships/slideLayout" Target="../slideLayouts/slideLayout10.xml"/></Relationships>
</file>

<file path=ppt/slides/_rels/slide99.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77.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9"/>
          <p:cNvSpPr txBox="1">
            <a:spLocks noChangeArrowheads="1"/>
          </p:cNvSpPr>
          <p:nvPr/>
        </p:nvSpPr>
        <p:spPr bwMode="auto">
          <a:xfrm>
            <a:off x="1268016" y="1988840"/>
            <a:ext cx="6957194" cy="2605842"/>
          </a:xfrm>
          <a:prstGeom prst="rect">
            <a:avLst/>
          </a:prstGeom>
          <a:noFill/>
          <a:ln w="9525" algn="ctr">
            <a:noFill/>
            <a:miter lim="800000"/>
            <a:headEnd/>
            <a:tailEnd/>
          </a:ln>
          <a:effectLst>
            <a:outerShdw blurRad="50800" dist="38100" dir="5400000" algn="t" rotWithShape="0">
              <a:prstClr val="black">
                <a:alpha val="40000"/>
              </a:prstClr>
            </a:outerShdw>
          </a:effectLst>
        </p:spPr>
        <p:txBody>
          <a:bodyPr wrap="square">
            <a:spAutoFit/>
          </a:bodyPr>
          <a:lstStyle/>
          <a:p>
            <a:pPr algn="ctr">
              <a:lnSpc>
                <a:spcPts val="4900"/>
              </a:lnSpc>
            </a:pPr>
            <a:r>
              <a:rPr lang="ru-RU" sz="4800" b="1" dirty="0" smtClean="0">
                <a:solidFill>
                  <a:srgbClr val="FAAA28"/>
                </a:solidFill>
                <a:latin typeface="Calibri" panose="020F0502020204030204" pitchFamily="34" charset="0"/>
                <a:cs typeface="Calibri" panose="020F0502020204030204" pitchFamily="34" charset="0"/>
              </a:rPr>
              <a:t>БОЛЬ В ШЕЕ: </a:t>
            </a:r>
            <a:br>
              <a:rPr lang="ru-RU" sz="4800" b="1" dirty="0" smtClean="0">
                <a:solidFill>
                  <a:srgbClr val="FAAA28"/>
                </a:solidFill>
                <a:latin typeface="Calibri" panose="020F0502020204030204" pitchFamily="34" charset="0"/>
                <a:cs typeface="Calibri" panose="020F0502020204030204" pitchFamily="34" charset="0"/>
              </a:rPr>
            </a:br>
            <a:r>
              <a:rPr lang="ru-RU" sz="4000" b="1" dirty="0" smtClean="0">
                <a:solidFill>
                  <a:srgbClr val="FAAA28"/>
                </a:solidFill>
                <a:latin typeface="Calibri" panose="020F0502020204030204" pitchFamily="34" charset="0"/>
                <a:cs typeface="Calibri" panose="020F0502020204030204" pitchFamily="34" charset="0"/>
              </a:rPr>
              <a:t>причины, дифференциальная </a:t>
            </a:r>
            <a:r>
              <a:rPr lang="ru-RU" sz="4000" b="1" dirty="0">
                <a:solidFill>
                  <a:srgbClr val="FAAA28"/>
                </a:solidFill>
                <a:latin typeface="Calibri" panose="020F0502020204030204" pitchFamily="34" charset="0"/>
                <a:cs typeface="Calibri" panose="020F0502020204030204" pitchFamily="34" charset="0"/>
              </a:rPr>
              <a:t>диагностика, </a:t>
            </a:r>
            <a:r>
              <a:rPr lang="ru-RU" sz="4000" b="1" dirty="0" smtClean="0">
                <a:solidFill>
                  <a:srgbClr val="FAAA28"/>
                </a:solidFill>
                <a:latin typeface="Calibri" panose="020F0502020204030204" pitchFamily="34" charset="0"/>
                <a:cs typeface="Calibri" panose="020F0502020204030204" pitchFamily="34" charset="0"/>
              </a:rPr>
              <a:t>тактика </a:t>
            </a:r>
            <a:r>
              <a:rPr lang="ru-RU" sz="4000" b="1" dirty="0">
                <a:solidFill>
                  <a:srgbClr val="FAAA28"/>
                </a:solidFill>
                <a:latin typeface="Calibri" panose="020F0502020204030204" pitchFamily="34" charset="0"/>
                <a:cs typeface="Calibri" panose="020F0502020204030204" pitchFamily="34" charset="0"/>
              </a:rPr>
              <a:t>ведения </a:t>
            </a:r>
            <a:r>
              <a:rPr lang="ru-RU" sz="4000" b="1" dirty="0" smtClean="0">
                <a:solidFill>
                  <a:srgbClr val="FAAA28"/>
                </a:solidFill>
                <a:latin typeface="Calibri" panose="020F0502020204030204" pitchFamily="34" charset="0"/>
                <a:cs typeface="Calibri" panose="020F0502020204030204" pitchFamily="34" charset="0"/>
              </a:rPr>
              <a:t>пациентов</a:t>
            </a:r>
            <a:endParaRPr lang="ru-RU" sz="40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027404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6" name="Рисунок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1328" y="1556792"/>
            <a:ext cx="2737454" cy="2448272"/>
          </a:xfrm>
          <a:prstGeom prst="roundRect">
            <a:avLst>
              <a:gd name="adj" fmla="val 11848"/>
            </a:avLst>
          </a:prstGeom>
          <a:ln w="38100">
            <a:solidFill>
              <a:srgbClr val="00A0D7"/>
            </a:solidFill>
          </a:ln>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23527" y="378000"/>
            <a:ext cx="6587813" cy="404406"/>
          </a:xfrm>
          <a:prstGeom prst="rect">
            <a:avLst/>
          </a:prstGeom>
          <a:noFill/>
        </p:spPr>
        <p:txBody>
          <a:bodyPr wrap="square" rtlCol="0" anchor="ctr">
            <a:spAutoFit/>
          </a:bodyPr>
          <a:lstStyle/>
          <a:p>
            <a:pPr>
              <a:lnSpc>
                <a:spcPts val="2400"/>
              </a:lnSpc>
            </a:pPr>
            <a:r>
              <a:rPr lang="ru-RU" sz="2400" b="1" i="1" dirty="0" err="1" smtClean="0">
                <a:solidFill>
                  <a:srgbClr val="FAAA28"/>
                </a:solidFill>
                <a:latin typeface="+mn-lt"/>
              </a:rPr>
              <a:t>Цервикалгия</a:t>
            </a:r>
            <a:r>
              <a:rPr lang="ru-RU" sz="2400" b="1" i="1" dirty="0" smtClean="0">
                <a:solidFill>
                  <a:srgbClr val="FAAA28"/>
                </a:solidFill>
                <a:latin typeface="+mn-lt"/>
              </a:rPr>
              <a:t> </a:t>
            </a:r>
            <a:r>
              <a:rPr lang="ru-RU" sz="2400" i="1" dirty="0">
                <a:solidFill>
                  <a:srgbClr val="FAAA28"/>
                </a:solidFill>
                <a:latin typeface="+mn-lt"/>
              </a:rPr>
              <a:t>(аксиальная боль в шее)</a:t>
            </a:r>
          </a:p>
        </p:txBody>
      </p:sp>
      <p:pic>
        <p:nvPicPr>
          <p:cNvPr id="10" name="Рисунок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1328" y="6309320"/>
            <a:ext cx="241879" cy="349861"/>
          </a:xfrm>
          <a:prstGeom prst="rect">
            <a:avLst/>
          </a:prstGeom>
        </p:spPr>
      </p:pic>
      <p:sp>
        <p:nvSpPr>
          <p:cNvPr id="11" name="TextBox 10"/>
          <p:cNvSpPr txBox="1"/>
          <p:nvPr/>
        </p:nvSpPr>
        <p:spPr>
          <a:xfrm>
            <a:off x="755576" y="6345750"/>
            <a:ext cx="7704856" cy="276999"/>
          </a:xfrm>
          <a:prstGeom prst="rect">
            <a:avLst/>
          </a:prstGeom>
          <a:noFill/>
        </p:spPr>
        <p:txBody>
          <a:bodyPr wrap="square" lIns="0" tIns="0" rIns="0" bIns="0" rtlCol="0">
            <a:spAutoFit/>
          </a:bodyPr>
          <a:lstStyle/>
          <a:p>
            <a:r>
              <a:rPr lang="ru-RU" sz="900" dirty="0">
                <a:solidFill>
                  <a:schemeClr val="tx2"/>
                </a:solidFill>
                <a:latin typeface="+mj-lt"/>
              </a:rPr>
              <a:t>Исайкин А.И. Боль в шее: причины, диагностика. лечение. Неврология, </a:t>
            </a:r>
            <a:r>
              <a:rPr lang="ru-RU" sz="900" dirty="0" err="1">
                <a:solidFill>
                  <a:schemeClr val="tx2"/>
                </a:solidFill>
                <a:latin typeface="+mj-lt"/>
              </a:rPr>
              <a:t>нейропсихиатрия</a:t>
            </a:r>
            <a:r>
              <a:rPr lang="ru-RU" sz="900" dirty="0">
                <a:solidFill>
                  <a:schemeClr val="tx2"/>
                </a:solidFill>
                <a:latin typeface="+mj-lt"/>
              </a:rPr>
              <a:t>, </a:t>
            </a:r>
            <a:r>
              <a:rPr lang="ru-RU" sz="900" dirty="0" err="1">
                <a:solidFill>
                  <a:schemeClr val="tx2"/>
                </a:solidFill>
                <a:latin typeface="+mj-lt"/>
              </a:rPr>
              <a:t>психосоматика</a:t>
            </a:r>
            <a:r>
              <a:rPr lang="ru-RU" sz="900" dirty="0">
                <a:solidFill>
                  <a:schemeClr val="tx2"/>
                </a:solidFill>
                <a:latin typeface="+mj-lt"/>
              </a:rPr>
              <a:t>, 2011 с.94-98. </a:t>
            </a:r>
          </a:p>
          <a:p>
            <a:r>
              <a:rPr lang="ru-RU" sz="900" dirty="0" err="1">
                <a:solidFill>
                  <a:schemeClr val="tx2"/>
                </a:solidFill>
                <a:latin typeface="+mj-lt"/>
              </a:rPr>
              <a:t>Матхаликов</a:t>
            </a:r>
            <a:r>
              <a:rPr lang="ru-RU" sz="900" dirty="0">
                <a:solidFill>
                  <a:schemeClr val="tx2"/>
                </a:solidFill>
                <a:latin typeface="+mj-lt"/>
              </a:rPr>
              <a:t> Р.А. Боль в шее. «РМЖ» 2007, №10,с. </a:t>
            </a:r>
            <a:r>
              <a:rPr lang="ru-RU" sz="900" dirty="0" smtClean="0">
                <a:solidFill>
                  <a:schemeClr val="tx2"/>
                </a:solidFill>
                <a:latin typeface="+mj-lt"/>
              </a:rPr>
              <a:t>837</a:t>
            </a:r>
            <a:endParaRPr lang="ru-RU" sz="900" dirty="0">
              <a:solidFill>
                <a:schemeClr val="tx2"/>
              </a:solidFill>
              <a:latin typeface="+mj-lt"/>
            </a:endParaRPr>
          </a:p>
        </p:txBody>
      </p:sp>
      <p:sp>
        <p:nvSpPr>
          <p:cNvPr id="12" name="TextBox 11"/>
          <p:cNvSpPr txBox="1"/>
          <p:nvPr/>
        </p:nvSpPr>
        <p:spPr>
          <a:xfrm>
            <a:off x="3402328" y="1556792"/>
            <a:ext cx="4842080" cy="1461939"/>
          </a:xfrm>
          <a:prstGeom prst="rect">
            <a:avLst/>
          </a:prstGeom>
          <a:noFill/>
        </p:spPr>
        <p:txBody>
          <a:bodyPr wrap="square" lIns="0" tIns="0" rIns="0" bIns="0" rtlCol="0">
            <a:spAutoFit/>
          </a:bodyPr>
          <a:lstStyle/>
          <a:p>
            <a:pPr defTabSz="449263" eaLnBrk="1" hangingPunct="1">
              <a:spcBef>
                <a:spcPts val="300"/>
              </a:spcBef>
              <a:buClr>
                <a:schemeClr val="bg1"/>
              </a:buClr>
            </a:pPr>
            <a:r>
              <a:rPr lang="ru-RU" altLang="ru-RU" b="1" dirty="0" smtClean="0">
                <a:solidFill>
                  <a:srgbClr val="FAAA28"/>
                </a:solidFill>
                <a:latin typeface="+mj-lt"/>
              </a:rPr>
              <a:t>Чаще </a:t>
            </a:r>
            <a:r>
              <a:rPr lang="ru-RU" altLang="ru-RU" b="1" dirty="0">
                <a:solidFill>
                  <a:srgbClr val="FAAA28"/>
                </a:solidFill>
                <a:latin typeface="+mj-lt"/>
              </a:rPr>
              <a:t>односторонние умеренные боли, </a:t>
            </a:r>
            <a:r>
              <a:rPr lang="ru-RU" altLang="ru-RU" b="1" dirty="0" smtClean="0">
                <a:solidFill>
                  <a:srgbClr val="FAAA28"/>
                </a:solidFill>
                <a:latin typeface="+mj-lt"/>
              </a:rPr>
              <a:t/>
            </a:r>
            <a:br>
              <a:rPr lang="ru-RU" altLang="ru-RU" b="1" dirty="0" smtClean="0">
                <a:solidFill>
                  <a:srgbClr val="FAAA28"/>
                </a:solidFill>
                <a:latin typeface="+mj-lt"/>
              </a:rPr>
            </a:br>
            <a:r>
              <a:rPr lang="ru-RU" altLang="ru-RU" b="1" dirty="0" smtClean="0">
                <a:solidFill>
                  <a:srgbClr val="FAAA28"/>
                </a:solidFill>
                <a:latin typeface="+mj-lt"/>
              </a:rPr>
              <a:t>(</a:t>
            </a:r>
            <a:r>
              <a:rPr lang="ru-RU" altLang="ru-RU" b="1" dirty="0">
                <a:solidFill>
                  <a:srgbClr val="FAAA28"/>
                </a:solidFill>
                <a:latin typeface="+mj-lt"/>
              </a:rPr>
              <a:t>ощущение «кола») в шее, усиливающиеся: </a:t>
            </a:r>
          </a:p>
          <a:p>
            <a:pPr marL="216000" indent="-216000" defTabSz="449263" eaLnBrk="1" hangingPunct="1">
              <a:spcBef>
                <a:spcPts val="300"/>
              </a:spcBef>
              <a:buClr>
                <a:schemeClr val="bg1"/>
              </a:buClr>
              <a:buFont typeface="Arial" pitchFamily="34" charset="0"/>
              <a:buChar char="•"/>
            </a:pPr>
            <a:r>
              <a:rPr lang="ru-RU" altLang="ru-RU" dirty="0" smtClean="0">
                <a:solidFill>
                  <a:schemeClr val="tx2"/>
                </a:solidFill>
                <a:latin typeface="+mj-lt"/>
              </a:rPr>
              <a:t>при </a:t>
            </a:r>
            <a:r>
              <a:rPr lang="ru-RU" altLang="ru-RU" dirty="0">
                <a:solidFill>
                  <a:schemeClr val="tx2"/>
                </a:solidFill>
                <a:latin typeface="+mj-lt"/>
              </a:rPr>
              <a:t>движениях, переохлаждении</a:t>
            </a:r>
          </a:p>
          <a:p>
            <a:pPr marL="216000" indent="-216000" defTabSz="449263" eaLnBrk="1" hangingPunct="1">
              <a:spcBef>
                <a:spcPts val="300"/>
              </a:spcBef>
              <a:buClr>
                <a:schemeClr val="bg1"/>
              </a:buClr>
              <a:buFont typeface="Arial" pitchFamily="34" charset="0"/>
              <a:buChar char="•"/>
            </a:pPr>
            <a:r>
              <a:rPr lang="ru-RU" altLang="ru-RU" dirty="0" smtClean="0">
                <a:solidFill>
                  <a:schemeClr val="tx2"/>
                </a:solidFill>
                <a:latin typeface="+mj-lt"/>
              </a:rPr>
              <a:t>в </a:t>
            </a:r>
            <a:r>
              <a:rPr lang="ru-RU" altLang="ru-RU" dirty="0">
                <a:solidFill>
                  <a:schemeClr val="tx2"/>
                </a:solidFill>
                <a:latin typeface="+mj-lt"/>
              </a:rPr>
              <a:t>утренние часы </a:t>
            </a:r>
            <a:r>
              <a:rPr lang="ru-RU" altLang="ru-RU" i="1" dirty="0" smtClean="0">
                <a:solidFill>
                  <a:schemeClr val="accent4">
                    <a:lumMod val="60000"/>
                    <a:lumOff val="40000"/>
                  </a:schemeClr>
                </a:solidFill>
                <a:latin typeface="+mj-lt"/>
              </a:rPr>
              <a:t>(</a:t>
            </a:r>
            <a:r>
              <a:rPr lang="ru-RU" altLang="ru-RU" i="1" dirty="0">
                <a:solidFill>
                  <a:schemeClr val="accent4">
                    <a:lumMod val="60000"/>
                    <a:lumOff val="40000"/>
                  </a:schemeClr>
                </a:solidFill>
                <a:latin typeface="+mj-lt"/>
              </a:rPr>
              <a:t>характерно </a:t>
            </a:r>
            <a:r>
              <a:rPr lang="ru-RU" altLang="ru-RU" i="1" dirty="0" smtClean="0">
                <a:solidFill>
                  <a:schemeClr val="accent4">
                    <a:lumMod val="60000"/>
                    <a:lumOff val="40000"/>
                  </a:schemeClr>
                </a:solidFill>
                <a:latin typeface="+mj-lt"/>
              </a:rPr>
              <a:t>ощущение </a:t>
            </a:r>
            <a:r>
              <a:rPr lang="ru-RU" altLang="ru-RU" i="1" dirty="0">
                <a:solidFill>
                  <a:schemeClr val="accent4">
                    <a:lumMod val="60000"/>
                    <a:lumOff val="40000"/>
                  </a:schemeClr>
                </a:solidFill>
                <a:latin typeface="+mj-lt"/>
              </a:rPr>
              <a:t>«</a:t>
            </a:r>
            <a:r>
              <a:rPr lang="ru-RU" altLang="ru-RU" i="1" dirty="0" err="1">
                <a:solidFill>
                  <a:schemeClr val="accent4">
                    <a:lumMod val="60000"/>
                    <a:lumOff val="40000"/>
                  </a:schemeClr>
                </a:solidFill>
                <a:latin typeface="+mj-lt"/>
              </a:rPr>
              <a:t>отлеживания</a:t>
            </a:r>
            <a:r>
              <a:rPr lang="ru-RU" altLang="ru-RU" i="1" dirty="0">
                <a:solidFill>
                  <a:schemeClr val="accent4">
                    <a:lumMod val="60000"/>
                    <a:lumOff val="40000"/>
                  </a:schemeClr>
                </a:solidFill>
                <a:latin typeface="+mj-lt"/>
              </a:rPr>
              <a:t>» шеи).</a:t>
            </a:r>
          </a:p>
        </p:txBody>
      </p:sp>
      <p:sp>
        <p:nvSpPr>
          <p:cNvPr id="15" name="TextBox 14"/>
          <p:cNvSpPr txBox="1"/>
          <p:nvPr/>
        </p:nvSpPr>
        <p:spPr>
          <a:xfrm>
            <a:off x="3427412" y="3212976"/>
            <a:ext cx="5033019" cy="2369880"/>
          </a:xfrm>
          <a:prstGeom prst="rect">
            <a:avLst/>
          </a:prstGeom>
          <a:noFill/>
        </p:spPr>
        <p:txBody>
          <a:bodyPr wrap="square" lIns="0" tIns="0" rIns="0" bIns="0" rtlCol="0">
            <a:spAutoFit/>
          </a:bodyPr>
          <a:lstStyle/>
          <a:p>
            <a:pPr marL="216000" indent="-216000" defTabSz="449263" eaLnBrk="1" hangingPunct="1">
              <a:spcBef>
                <a:spcPts val="600"/>
              </a:spcBef>
              <a:buClr>
                <a:schemeClr val="bg1"/>
              </a:buClr>
            </a:pPr>
            <a:r>
              <a:rPr lang="ru-RU" altLang="ru-RU" b="1" dirty="0">
                <a:solidFill>
                  <a:srgbClr val="FAAA28"/>
                </a:solidFill>
                <a:latin typeface="+mj-lt"/>
              </a:rPr>
              <a:t>Объективно: </a:t>
            </a:r>
          </a:p>
          <a:p>
            <a:pPr marL="216000" indent="-216000" defTabSz="449263" eaLnBrk="1" hangingPunct="1">
              <a:spcBef>
                <a:spcPts val="600"/>
              </a:spcBef>
              <a:buClr>
                <a:srgbClr val="FAAA28"/>
              </a:buClr>
              <a:buFont typeface="Arial" pitchFamily="34" charset="0"/>
              <a:buChar char="•"/>
            </a:pPr>
            <a:r>
              <a:rPr lang="ru-RU" altLang="ru-RU" b="1" dirty="0">
                <a:solidFill>
                  <a:srgbClr val="FAAA28"/>
                </a:solidFill>
                <a:latin typeface="+mj-lt"/>
              </a:rPr>
              <a:t>Локальный </a:t>
            </a:r>
            <a:r>
              <a:rPr lang="ru-RU" altLang="ru-RU" b="1" dirty="0" err="1">
                <a:solidFill>
                  <a:srgbClr val="FAAA28"/>
                </a:solidFill>
                <a:latin typeface="+mj-lt"/>
              </a:rPr>
              <a:t>вертебральный</a:t>
            </a:r>
            <a:r>
              <a:rPr lang="ru-RU" altLang="ru-RU" b="1" dirty="0">
                <a:solidFill>
                  <a:srgbClr val="FAAA28"/>
                </a:solidFill>
                <a:latin typeface="+mj-lt"/>
              </a:rPr>
              <a:t> синдром: </a:t>
            </a:r>
            <a:r>
              <a:rPr lang="ru-RU" altLang="ru-RU" dirty="0">
                <a:solidFill>
                  <a:schemeClr val="tx2"/>
                </a:solidFill>
                <a:latin typeface="+mj-lt"/>
              </a:rPr>
              <a:t>вынужденное положение головы, ограничение подвижности в шейном отделе, болезненность при пальпации фасеточных суставов и связок</a:t>
            </a:r>
          </a:p>
          <a:p>
            <a:pPr marL="216000" indent="-216000" defTabSz="449263">
              <a:spcBef>
                <a:spcPts val="300"/>
              </a:spcBef>
              <a:buClr>
                <a:schemeClr val="bg1"/>
              </a:buClr>
              <a:buFont typeface="Arial" pitchFamily="34" charset="0"/>
              <a:buChar char="•"/>
            </a:pPr>
            <a:r>
              <a:rPr lang="ru-RU" altLang="ru-RU" b="1" dirty="0">
                <a:solidFill>
                  <a:srgbClr val="FAAA28"/>
                </a:solidFill>
                <a:latin typeface="+mj-lt"/>
              </a:rPr>
              <a:t>Мышечно-тонический или </a:t>
            </a:r>
            <a:r>
              <a:rPr lang="ru-RU" altLang="ru-RU" b="1" dirty="0" err="1">
                <a:solidFill>
                  <a:srgbClr val="FAAA28"/>
                </a:solidFill>
                <a:latin typeface="+mj-lt"/>
              </a:rPr>
              <a:t>миофасциальный</a:t>
            </a:r>
            <a:r>
              <a:rPr lang="ru-RU" altLang="ru-RU" b="1" dirty="0">
                <a:solidFill>
                  <a:srgbClr val="FAAA28"/>
                </a:solidFill>
                <a:latin typeface="+mj-lt"/>
              </a:rPr>
              <a:t> синдромы </a:t>
            </a:r>
            <a:r>
              <a:rPr lang="ru-RU" altLang="ru-RU" i="1" dirty="0">
                <a:solidFill>
                  <a:schemeClr val="accent4">
                    <a:lumMod val="60000"/>
                    <a:lumOff val="40000"/>
                  </a:schemeClr>
                </a:solidFill>
                <a:latin typeface="+mj-lt"/>
              </a:rPr>
              <a:t>(напряжение, болезненность мышц шеи, наличие триггерных точек).</a:t>
            </a:r>
          </a:p>
        </p:txBody>
      </p:sp>
    </p:spTree>
    <p:extLst>
      <p:ext uri="{BB962C8B-B14F-4D97-AF65-F5344CB8AC3E}">
        <p14:creationId xmlns:p14="http://schemas.microsoft.com/office/powerpoint/2010/main" val="3702210804"/>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23527" y="378000"/>
            <a:ext cx="6624737" cy="404406"/>
          </a:xfrm>
          <a:prstGeom prst="rect">
            <a:avLst/>
          </a:prstGeom>
          <a:noFill/>
        </p:spPr>
        <p:txBody>
          <a:bodyPr wrap="square" rtlCol="0" anchor="ctr">
            <a:spAutoFit/>
          </a:bodyPr>
          <a:lstStyle/>
          <a:p>
            <a:pPr>
              <a:lnSpc>
                <a:spcPts val="2400"/>
              </a:lnSpc>
            </a:pPr>
            <a:r>
              <a:rPr lang="ru-RU" sz="2400" b="1" i="1" dirty="0">
                <a:solidFill>
                  <a:srgbClr val="FAAA28"/>
                </a:solidFill>
                <a:latin typeface="+mn-lt"/>
              </a:rPr>
              <a:t>Перечень лекарственных препаратов…</a:t>
            </a:r>
          </a:p>
        </p:txBody>
      </p:sp>
      <p:sp>
        <p:nvSpPr>
          <p:cNvPr id="13" name="Прямоугольник 12"/>
          <p:cNvSpPr/>
          <p:nvPr/>
        </p:nvSpPr>
        <p:spPr>
          <a:xfrm>
            <a:off x="756220" y="2996952"/>
            <a:ext cx="7632204" cy="2954655"/>
          </a:xfrm>
          <a:prstGeom prst="rect">
            <a:avLst/>
          </a:prstGeom>
        </p:spPr>
        <p:txBody>
          <a:bodyPr wrap="square" lIns="0" tIns="0" rIns="0" bIns="0" numCol="2" spcCol="360000">
            <a:spAutoFit/>
          </a:bodyPr>
          <a:lstStyle/>
          <a:p>
            <a:pPr marL="360000" indent="-838200">
              <a:buClr>
                <a:srgbClr val="000000"/>
              </a:buClr>
              <a:buSzPct val="100000"/>
              <a:buFont typeface="Times New Roman" pitchFamily="18" charset="0"/>
              <a:buNone/>
            </a:pPr>
            <a:r>
              <a:rPr lang="ru-RU" altLang="ru-RU" sz="1600" b="1" dirty="0" smtClean="0">
                <a:solidFill>
                  <a:srgbClr val="FAAA28"/>
                </a:solidFill>
                <a:latin typeface="+mj-lt"/>
              </a:rPr>
              <a:t>1.   </a:t>
            </a:r>
            <a:r>
              <a:rPr lang="ru-RU" altLang="ru-RU" sz="1600" dirty="0" smtClean="0">
                <a:solidFill>
                  <a:schemeClr val="tx2"/>
                </a:solidFill>
                <a:latin typeface="+mj-lt"/>
              </a:rPr>
              <a:t>НПВП </a:t>
            </a:r>
            <a:r>
              <a:rPr lang="ru-RU" altLang="ru-RU" sz="1600" dirty="0">
                <a:solidFill>
                  <a:schemeClr val="tx2"/>
                </a:solidFill>
                <a:latin typeface="+mj-lt"/>
              </a:rPr>
              <a:t>(всего 12 </a:t>
            </a:r>
            <a:r>
              <a:rPr lang="ru-RU" altLang="ru-RU" sz="1600" dirty="0" smtClean="0">
                <a:solidFill>
                  <a:schemeClr val="tx2"/>
                </a:solidFill>
                <a:latin typeface="+mj-lt"/>
              </a:rPr>
              <a:t>наименований)</a:t>
            </a:r>
          </a:p>
          <a:p>
            <a:pPr marL="360000" indent="-838200">
              <a:buClr>
                <a:srgbClr val="000000"/>
              </a:buClr>
              <a:buSzPct val="100000"/>
              <a:buFont typeface="Times New Roman" pitchFamily="18" charset="0"/>
              <a:buNone/>
            </a:pPr>
            <a:r>
              <a:rPr lang="ru-RU" altLang="ru-RU" sz="1600" b="1" dirty="0">
                <a:solidFill>
                  <a:srgbClr val="FAAA28"/>
                </a:solidFill>
                <a:latin typeface="+mj-lt"/>
              </a:rPr>
              <a:t>2.   </a:t>
            </a:r>
            <a:r>
              <a:rPr lang="ru-RU" altLang="ru-RU" sz="1600" dirty="0" err="1" smtClean="0">
                <a:solidFill>
                  <a:schemeClr val="tx2"/>
                </a:solidFill>
                <a:latin typeface="+mj-lt"/>
              </a:rPr>
              <a:t>Миорелаксанты</a:t>
            </a:r>
            <a:r>
              <a:rPr lang="ru-RU" altLang="ru-RU" sz="1600" dirty="0" smtClean="0">
                <a:solidFill>
                  <a:schemeClr val="tx2"/>
                </a:solidFill>
                <a:latin typeface="+mj-lt"/>
              </a:rPr>
              <a:t> (</a:t>
            </a:r>
            <a:r>
              <a:rPr lang="ru-RU" altLang="ru-RU" sz="1600" dirty="0" err="1" smtClean="0">
                <a:solidFill>
                  <a:schemeClr val="tx2"/>
                </a:solidFill>
                <a:latin typeface="+mj-lt"/>
              </a:rPr>
              <a:t>тизанидин</a:t>
            </a:r>
            <a:r>
              <a:rPr lang="ru-RU" altLang="ru-RU" sz="1600" dirty="0" smtClean="0">
                <a:solidFill>
                  <a:schemeClr val="tx2"/>
                </a:solidFill>
                <a:latin typeface="+mj-lt"/>
              </a:rPr>
              <a:t>, </a:t>
            </a:r>
            <a:r>
              <a:rPr lang="ru-RU" altLang="ru-RU" sz="1600" dirty="0" err="1" smtClean="0">
                <a:solidFill>
                  <a:schemeClr val="tx2"/>
                </a:solidFill>
                <a:latin typeface="+mj-lt"/>
              </a:rPr>
              <a:t>толперизон</a:t>
            </a:r>
            <a:r>
              <a:rPr lang="ru-RU" altLang="ru-RU" sz="1600" dirty="0" smtClean="0">
                <a:solidFill>
                  <a:schemeClr val="tx2"/>
                </a:solidFill>
                <a:latin typeface="+mj-lt"/>
              </a:rPr>
              <a:t>)</a:t>
            </a:r>
          </a:p>
          <a:p>
            <a:pPr marL="360000" indent="-838200">
              <a:buClr>
                <a:srgbClr val="000000"/>
              </a:buClr>
              <a:buSzPct val="100000"/>
              <a:buFont typeface="Times New Roman" pitchFamily="18" charset="0"/>
              <a:buNone/>
            </a:pPr>
            <a:r>
              <a:rPr lang="ru-RU" altLang="ru-RU" sz="1600" b="1" dirty="0">
                <a:solidFill>
                  <a:srgbClr val="FAAA28"/>
                </a:solidFill>
                <a:latin typeface="+mj-lt"/>
              </a:rPr>
              <a:t>3.   </a:t>
            </a:r>
            <a:r>
              <a:rPr lang="ru-RU" altLang="ru-RU" sz="1600" dirty="0" err="1">
                <a:solidFill>
                  <a:schemeClr val="tx2"/>
                </a:solidFill>
                <a:latin typeface="+mj-lt"/>
              </a:rPr>
              <a:t>Глюкокортикоиды</a:t>
            </a:r>
            <a:r>
              <a:rPr lang="ru-RU" altLang="ru-RU" sz="1600" dirty="0">
                <a:solidFill>
                  <a:schemeClr val="tx2"/>
                </a:solidFill>
                <a:latin typeface="+mj-lt"/>
              </a:rPr>
              <a:t> (преднизолон, </a:t>
            </a:r>
            <a:r>
              <a:rPr lang="ru-RU" altLang="ru-RU" sz="1600" dirty="0" err="1">
                <a:solidFill>
                  <a:schemeClr val="tx2"/>
                </a:solidFill>
                <a:latin typeface="+mj-lt"/>
              </a:rPr>
              <a:t>бетаметазон</a:t>
            </a:r>
            <a:r>
              <a:rPr lang="ru-RU" altLang="ru-RU" sz="1600" dirty="0">
                <a:solidFill>
                  <a:schemeClr val="tx2"/>
                </a:solidFill>
                <a:latin typeface="+mj-lt"/>
              </a:rPr>
              <a:t>, </a:t>
            </a:r>
            <a:r>
              <a:rPr lang="ru-RU" altLang="ru-RU" sz="1600" dirty="0" err="1">
                <a:solidFill>
                  <a:schemeClr val="tx2"/>
                </a:solidFill>
                <a:latin typeface="+mj-lt"/>
              </a:rPr>
              <a:t>дексаметазон</a:t>
            </a:r>
            <a:r>
              <a:rPr lang="ru-RU" altLang="ru-RU" sz="1600" dirty="0">
                <a:solidFill>
                  <a:schemeClr val="tx2"/>
                </a:solidFill>
                <a:latin typeface="+mj-lt"/>
              </a:rPr>
              <a:t> и др.)</a:t>
            </a:r>
          </a:p>
          <a:p>
            <a:pPr marL="360000" indent="-838200">
              <a:buClr>
                <a:srgbClr val="000000"/>
              </a:buClr>
              <a:buSzPct val="100000"/>
              <a:buFont typeface="Times New Roman" pitchFamily="18" charset="0"/>
              <a:buNone/>
            </a:pPr>
            <a:r>
              <a:rPr lang="ru-RU" altLang="ru-RU" sz="1600" b="1" dirty="0">
                <a:solidFill>
                  <a:srgbClr val="FAAA28"/>
                </a:solidFill>
                <a:latin typeface="+mj-lt"/>
              </a:rPr>
              <a:t>4.   </a:t>
            </a:r>
            <a:r>
              <a:rPr lang="ru-RU" altLang="ru-RU" sz="1600" dirty="0">
                <a:solidFill>
                  <a:schemeClr val="tx2"/>
                </a:solidFill>
                <a:latin typeface="+mj-lt"/>
              </a:rPr>
              <a:t>Местные анестетики (</a:t>
            </a:r>
            <a:r>
              <a:rPr lang="ru-RU" altLang="ru-RU" sz="1600" dirty="0" err="1">
                <a:solidFill>
                  <a:schemeClr val="tx2"/>
                </a:solidFill>
                <a:latin typeface="+mj-lt"/>
              </a:rPr>
              <a:t>прокаин</a:t>
            </a:r>
            <a:r>
              <a:rPr lang="ru-RU" altLang="ru-RU" sz="1600" dirty="0">
                <a:solidFill>
                  <a:schemeClr val="tx2"/>
                </a:solidFill>
                <a:latin typeface="+mj-lt"/>
              </a:rPr>
              <a:t>, </a:t>
            </a:r>
            <a:r>
              <a:rPr lang="ru-RU" altLang="ru-RU" sz="1600" dirty="0" err="1">
                <a:solidFill>
                  <a:schemeClr val="tx2"/>
                </a:solidFill>
                <a:latin typeface="+mj-lt"/>
              </a:rPr>
              <a:t>лидокаин</a:t>
            </a:r>
            <a:r>
              <a:rPr lang="ru-RU" altLang="ru-RU" sz="1600" dirty="0">
                <a:solidFill>
                  <a:schemeClr val="tx2"/>
                </a:solidFill>
                <a:latin typeface="+mj-lt"/>
              </a:rPr>
              <a:t>, </a:t>
            </a:r>
            <a:r>
              <a:rPr lang="ru-RU" altLang="ru-RU" sz="1600" dirty="0" err="1">
                <a:solidFill>
                  <a:schemeClr val="tx2"/>
                </a:solidFill>
                <a:latin typeface="+mj-lt"/>
              </a:rPr>
              <a:t>тримекаин</a:t>
            </a:r>
            <a:r>
              <a:rPr lang="ru-RU" altLang="ru-RU" sz="1600" dirty="0">
                <a:solidFill>
                  <a:schemeClr val="tx2"/>
                </a:solidFill>
                <a:latin typeface="+mj-lt"/>
              </a:rPr>
              <a:t>)</a:t>
            </a:r>
          </a:p>
          <a:p>
            <a:pPr marL="360000" indent="-838200">
              <a:buClr>
                <a:srgbClr val="000000"/>
              </a:buClr>
              <a:buSzPct val="100000"/>
              <a:buFont typeface="Times New Roman" pitchFamily="18" charset="0"/>
              <a:buNone/>
            </a:pPr>
            <a:r>
              <a:rPr lang="ru-RU" altLang="ru-RU" sz="1600" b="1" dirty="0">
                <a:solidFill>
                  <a:srgbClr val="FAAA28"/>
                </a:solidFill>
                <a:latin typeface="+mj-lt"/>
              </a:rPr>
              <a:t>5.    </a:t>
            </a:r>
            <a:r>
              <a:rPr lang="ru-RU" altLang="ru-RU" sz="1600" dirty="0">
                <a:solidFill>
                  <a:schemeClr val="tx2"/>
                </a:solidFill>
                <a:latin typeface="+mj-lt"/>
              </a:rPr>
              <a:t>Антиконвульсанты (</a:t>
            </a:r>
            <a:r>
              <a:rPr lang="ru-RU" altLang="ru-RU" sz="1600" dirty="0" err="1">
                <a:solidFill>
                  <a:schemeClr val="tx2"/>
                </a:solidFill>
                <a:latin typeface="+mj-lt"/>
              </a:rPr>
              <a:t>топирамат</a:t>
            </a:r>
            <a:r>
              <a:rPr lang="ru-RU" altLang="ru-RU" sz="1600" dirty="0">
                <a:solidFill>
                  <a:schemeClr val="tx2"/>
                </a:solidFill>
                <a:latin typeface="+mj-lt"/>
              </a:rPr>
              <a:t>, </a:t>
            </a:r>
            <a:r>
              <a:rPr lang="ru-RU" altLang="ru-RU" sz="1600" dirty="0" err="1">
                <a:solidFill>
                  <a:schemeClr val="tx2"/>
                </a:solidFill>
                <a:latin typeface="+mj-lt"/>
              </a:rPr>
              <a:t>габапентин</a:t>
            </a:r>
            <a:r>
              <a:rPr lang="ru-RU" altLang="ru-RU" sz="1600" dirty="0">
                <a:solidFill>
                  <a:schemeClr val="tx2"/>
                </a:solidFill>
                <a:latin typeface="+mj-lt"/>
              </a:rPr>
              <a:t>, </a:t>
            </a:r>
            <a:r>
              <a:rPr lang="ru-RU" altLang="ru-RU" sz="1600" dirty="0" err="1">
                <a:solidFill>
                  <a:schemeClr val="tx2"/>
                </a:solidFill>
                <a:latin typeface="+mj-lt"/>
              </a:rPr>
              <a:t>прегабалин</a:t>
            </a:r>
            <a:r>
              <a:rPr lang="ru-RU" altLang="ru-RU" sz="1600" dirty="0">
                <a:solidFill>
                  <a:schemeClr val="tx2"/>
                </a:solidFill>
                <a:latin typeface="+mj-lt"/>
              </a:rPr>
              <a:t>)</a:t>
            </a:r>
          </a:p>
          <a:p>
            <a:pPr marL="360000" indent="-838200">
              <a:buClr>
                <a:srgbClr val="000000"/>
              </a:buClr>
              <a:buSzPct val="100000"/>
              <a:buFont typeface="Times New Roman" pitchFamily="18" charset="0"/>
              <a:buNone/>
            </a:pPr>
            <a:r>
              <a:rPr lang="ru-RU" altLang="ru-RU" sz="1600" b="1" dirty="0">
                <a:solidFill>
                  <a:srgbClr val="FAAA28"/>
                </a:solidFill>
                <a:latin typeface="+mj-lt"/>
              </a:rPr>
              <a:t>6.   </a:t>
            </a:r>
            <a:r>
              <a:rPr lang="ru-RU" altLang="ru-RU" sz="1600" dirty="0">
                <a:solidFill>
                  <a:schemeClr val="tx2"/>
                </a:solidFill>
                <a:latin typeface="+mj-lt"/>
              </a:rPr>
              <a:t>Антидепрессанты (ТЦА, СИОЗС, СИОЗСН)</a:t>
            </a:r>
          </a:p>
          <a:p>
            <a:pPr marL="360000" indent="-838200">
              <a:buClr>
                <a:srgbClr val="000000"/>
              </a:buClr>
              <a:buSzPct val="100000"/>
              <a:buFont typeface="Times New Roman" pitchFamily="18" charset="0"/>
              <a:buNone/>
            </a:pPr>
            <a:r>
              <a:rPr lang="ru-RU" altLang="ru-RU" sz="1600" b="1" dirty="0">
                <a:solidFill>
                  <a:srgbClr val="FAAA28"/>
                </a:solidFill>
                <a:latin typeface="+mj-lt"/>
              </a:rPr>
              <a:t>7.   </a:t>
            </a:r>
            <a:r>
              <a:rPr lang="ru-RU" altLang="ru-RU" sz="1600" dirty="0" err="1">
                <a:solidFill>
                  <a:schemeClr val="tx2"/>
                </a:solidFill>
                <a:latin typeface="+mj-lt"/>
              </a:rPr>
              <a:t>Трамадол</a:t>
            </a:r>
            <a:r>
              <a:rPr lang="ru-RU" altLang="ru-RU" sz="1600" dirty="0">
                <a:solidFill>
                  <a:schemeClr val="tx2"/>
                </a:solidFill>
                <a:latin typeface="+mj-lt"/>
              </a:rPr>
              <a:t>                 </a:t>
            </a:r>
          </a:p>
          <a:p>
            <a:pPr marL="360000" indent="-838200">
              <a:buClr>
                <a:srgbClr val="000000"/>
              </a:buClr>
              <a:buSzPct val="100000"/>
              <a:buFont typeface="Times New Roman" pitchFamily="18" charset="0"/>
              <a:buNone/>
            </a:pPr>
            <a:r>
              <a:rPr lang="ru-RU" altLang="ru-RU" sz="1600" b="1" dirty="0">
                <a:solidFill>
                  <a:srgbClr val="FAAA28"/>
                </a:solidFill>
                <a:latin typeface="+mj-lt"/>
              </a:rPr>
              <a:t>8.   </a:t>
            </a:r>
            <a:r>
              <a:rPr lang="ru-RU" altLang="ru-RU" sz="1600" dirty="0">
                <a:solidFill>
                  <a:schemeClr val="tx2"/>
                </a:solidFill>
                <a:latin typeface="+mj-lt"/>
              </a:rPr>
              <a:t>Витамины группы В (В1,В6,В12).</a:t>
            </a:r>
          </a:p>
          <a:p>
            <a:pPr marL="360000" indent="-838200">
              <a:buClr>
                <a:srgbClr val="000000"/>
              </a:buClr>
              <a:buSzPct val="100000"/>
              <a:buFont typeface="Times New Roman" pitchFamily="18" charset="0"/>
              <a:buNone/>
            </a:pPr>
            <a:r>
              <a:rPr lang="ru-RU" altLang="ru-RU" sz="1600" b="1" dirty="0" smtClean="0">
                <a:solidFill>
                  <a:srgbClr val="FAAA28"/>
                </a:solidFill>
                <a:latin typeface="+mj-lt"/>
              </a:rPr>
              <a:t>9</a:t>
            </a:r>
            <a:r>
              <a:rPr lang="en-US" altLang="ru-RU" sz="1600" b="1" dirty="0">
                <a:solidFill>
                  <a:srgbClr val="FAAA28"/>
                </a:solidFill>
                <a:latin typeface="+mj-lt"/>
              </a:rPr>
              <a:t>.</a:t>
            </a:r>
            <a:r>
              <a:rPr lang="ru-RU" altLang="ru-RU" sz="1600" b="1" dirty="0" smtClean="0">
                <a:solidFill>
                  <a:srgbClr val="FAAA28"/>
                </a:solidFill>
                <a:latin typeface="+mj-lt"/>
              </a:rPr>
              <a:t> </a:t>
            </a:r>
            <a:r>
              <a:rPr lang="ru-RU" altLang="ru-RU" sz="1600" dirty="0" smtClean="0">
                <a:solidFill>
                  <a:schemeClr val="tx2"/>
                </a:solidFill>
                <a:latin typeface="+mj-lt"/>
              </a:rPr>
              <a:t>    </a:t>
            </a:r>
            <a:r>
              <a:rPr lang="ru-RU" altLang="ru-RU" sz="1600" dirty="0" err="1">
                <a:solidFill>
                  <a:schemeClr val="tx2"/>
                </a:solidFill>
                <a:latin typeface="+mj-lt"/>
              </a:rPr>
              <a:t>Омепразол</a:t>
            </a:r>
            <a:endParaRPr lang="ru-RU" altLang="ru-RU" sz="1600" dirty="0">
              <a:solidFill>
                <a:schemeClr val="tx2"/>
              </a:solidFill>
              <a:latin typeface="+mj-lt"/>
            </a:endParaRPr>
          </a:p>
          <a:p>
            <a:pPr marL="360000" indent="-838200">
              <a:buClr>
                <a:srgbClr val="000000"/>
              </a:buClr>
              <a:buSzPct val="100000"/>
              <a:buFont typeface="Times New Roman" pitchFamily="18" charset="0"/>
              <a:buNone/>
            </a:pPr>
            <a:r>
              <a:rPr lang="ru-RU" altLang="ru-RU" sz="1600" b="1" dirty="0">
                <a:solidFill>
                  <a:srgbClr val="FAAA28"/>
                </a:solidFill>
                <a:latin typeface="+mj-lt"/>
              </a:rPr>
              <a:t>10.  </a:t>
            </a:r>
            <a:r>
              <a:rPr lang="ru-RU" altLang="ru-RU" sz="1600" dirty="0" err="1">
                <a:solidFill>
                  <a:schemeClr val="tx2"/>
                </a:solidFill>
                <a:latin typeface="+mj-lt"/>
              </a:rPr>
              <a:t>Тиоктовая</a:t>
            </a:r>
            <a:r>
              <a:rPr lang="ru-RU" altLang="ru-RU" sz="1600" dirty="0">
                <a:solidFill>
                  <a:schemeClr val="tx2"/>
                </a:solidFill>
                <a:latin typeface="+mj-lt"/>
              </a:rPr>
              <a:t> кислота</a:t>
            </a:r>
          </a:p>
          <a:p>
            <a:pPr marL="360000" indent="-838200">
              <a:buClr>
                <a:srgbClr val="000000"/>
              </a:buClr>
              <a:buSzPct val="100000"/>
              <a:buFont typeface="Times New Roman" pitchFamily="18" charset="0"/>
              <a:buNone/>
            </a:pPr>
            <a:r>
              <a:rPr lang="ru-RU" altLang="ru-RU" sz="1600" b="1" dirty="0">
                <a:solidFill>
                  <a:srgbClr val="FAAA28"/>
                </a:solidFill>
                <a:latin typeface="+mj-lt"/>
              </a:rPr>
              <a:t>11.  </a:t>
            </a:r>
            <a:r>
              <a:rPr lang="ru-RU" altLang="ru-RU" sz="1600" dirty="0" err="1">
                <a:solidFill>
                  <a:schemeClr val="tx2"/>
                </a:solidFill>
                <a:latin typeface="+mj-lt"/>
              </a:rPr>
              <a:t>Пентоксифиллин</a:t>
            </a:r>
            <a:endParaRPr lang="ru-RU" altLang="ru-RU" sz="1600" dirty="0">
              <a:solidFill>
                <a:schemeClr val="tx2"/>
              </a:solidFill>
              <a:latin typeface="+mj-lt"/>
            </a:endParaRPr>
          </a:p>
          <a:p>
            <a:pPr marL="360000" indent="-838200">
              <a:buClr>
                <a:srgbClr val="000000"/>
              </a:buClr>
              <a:buSzPct val="100000"/>
              <a:buFont typeface="Times New Roman" pitchFamily="18" charset="0"/>
              <a:buNone/>
            </a:pPr>
            <a:r>
              <a:rPr lang="ru-RU" altLang="ru-RU" sz="1600" b="1" dirty="0">
                <a:solidFill>
                  <a:srgbClr val="FAAA28"/>
                </a:solidFill>
                <a:latin typeface="+mj-lt"/>
              </a:rPr>
              <a:t>12.  </a:t>
            </a:r>
            <a:r>
              <a:rPr lang="ru-RU" altLang="ru-RU" sz="1600" dirty="0">
                <a:solidFill>
                  <a:schemeClr val="tx2"/>
                </a:solidFill>
                <a:latin typeface="+mj-lt"/>
              </a:rPr>
              <a:t>Диуретики (фуросемид, </a:t>
            </a:r>
            <a:r>
              <a:rPr lang="ru-RU" altLang="ru-RU" sz="1600" dirty="0" err="1">
                <a:solidFill>
                  <a:schemeClr val="tx2"/>
                </a:solidFill>
                <a:latin typeface="+mj-lt"/>
              </a:rPr>
              <a:t>спиронолактон</a:t>
            </a:r>
            <a:r>
              <a:rPr lang="ru-RU" altLang="ru-RU" sz="1600" dirty="0">
                <a:solidFill>
                  <a:schemeClr val="tx2"/>
                </a:solidFill>
                <a:latin typeface="+mj-lt"/>
              </a:rPr>
              <a:t>)</a:t>
            </a:r>
          </a:p>
          <a:p>
            <a:pPr marL="360000" indent="-838200">
              <a:buClr>
                <a:srgbClr val="000000"/>
              </a:buClr>
              <a:buSzPct val="100000"/>
              <a:buFont typeface="Times New Roman" pitchFamily="18" charset="0"/>
              <a:buNone/>
            </a:pPr>
            <a:r>
              <a:rPr lang="ru-RU" altLang="ru-RU" sz="1600" b="1" dirty="0">
                <a:solidFill>
                  <a:srgbClr val="FAAA28"/>
                </a:solidFill>
                <a:latin typeface="+mj-lt"/>
              </a:rPr>
              <a:t>13.  </a:t>
            </a:r>
            <a:r>
              <a:rPr lang="ru-RU" altLang="ru-RU" sz="1600" dirty="0" err="1">
                <a:solidFill>
                  <a:schemeClr val="tx2"/>
                </a:solidFill>
                <a:latin typeface="+mj-lt"/>
              </a:rPr>
              <a:t>Карбамазепин</a:t>
            </a:r>
            <a:endParaRPr lang="ru-RU" altLang="ru-RU" sz="1600" dirty="0">
              <a:solidFill>
                <a:schemeClr val="tx2"/>
              </a:solidFill>
              <a:latin typeface="+mj-lt"/>
            </a:endParaRPr>
          </a:p>
          <a:p>
            <a:pPr marL="360000" indent="-838200">
              <a:buClr>
                <a:srgbClr val="000000"/>
              </a:buClr>
              <a:buSzPct val="100000"/>
              <a:buFont typeface="Times New Roman" pitchFamily="18" charset="0"/>
              <a:buNone/>
            </a:pPr>
            <a:r>
              <a:rPr lang="ru-RU" altLang="ru-RU" sz="1600" b="1" dirty="0">
                <a:solidFill>
                  <a:srgbClr val="FAAA28"/>
                </a:solidFill>
                <a:latin typeface="+mj-lt"/>
              </a:rPr>
              <a:t>14.  </a:t>
            </a:r>
            <a:r>
              <a:rPr lang="ru-RU" altLang="ru-RU" sz="1600" dirty="0" err="1">
                <a:solidFill>
                  <a:schemeClr val="tx2"/>
                </a:solidFill>
                <a:latin typeface="+mj-lt"/>
              </a:rPr>
              <a:t>Диазепам</a:t>
            </a:r>
            <a:endParaRPr lang="ru-RU" altLang="ru-RU" sz="1600" dirty="0">
              <a:solidFill>
                <a:schemeClr val="tx2"/>
              </a:solidFill>
              <a:latin typeface="+mj-lt"/>
            </a:endParaRPr>
          </a:p>
          <a:p>
            <a:pPr marL="360000" indent="-838200">
              <a:buClr>
                <a:srgbClr val="000000"/>
              </a:buClr>
              <a:buSzPct val="100000"/>
              <a:buFont typeface="Times New Roman" pitchFamily="18" charset="0"/>
              <a:buNone/>
            </a:pPr>
            <a:r>
              <a:rPr lang="ru-RU" altLang="ru-RU" sz="1600" b="1" dirty="0">
                <a:solidFill>
                  <a:srgbClr val="FAAA28"/>
                </a:solidFill>
                <a:latin typeface="+mj-lt"/>
              </a:rPr>
              <a:t>15.  </a:t>
            </a:r>
            <a:r>
              <a:rPr lang="ru-RU" altLang="ru-RU" sz="1600" dirty="0">
                <a:solidFill>
                  <a:schemeClr val="tx2"/>
                </a:solidFill>
                <a:latin typeface="+mj-lt"/>
              </a:rPr>
              <a:t>Антихолинэстеразные средства (</a:t>
            </a:r>
            <a:r>
              <a:rPr lang="ru-RU" altLang="ru-RU" sz="1600" dirty="0" err="1">
                <a:solidFill>
                  <a:schemeClr val="tx2"/>
                </a:solidFill>
                <a:latin typeface="+mj-lt"/>
              </a:rPr>
              <a:t>галантамин</a:t>
            </a:r>
            <a:r>
              <a:rPr lang="ru-RU" altLang="ru-RU" sz="1600" dirty="0">
                <a:solidFill>
                  <a:schemeClr val="tx2"/>
                </a:solidFill>
                <a:latin typeface="+mj-lt"/>
              </a:rPr>
              <a:t>, </a:t>
            </a:r>
            <a:r>
              <a:rPr lang="ru-RU" altLang="ru-RU" sz="1600" dirty="0" err="1">
                <a:solidFill>
                  <a:schemeClr val="tx2"/>
                </a:solidFill>
                <a:latin typeface="+mj-lt"/>
              </a:rPr>
              <a:t>ипидакрин</a:t>
            </a:r>
            <a:r>
              <a:rPr lang="ru-RU" altLang="ru-RU" sz="1600" dirty="0">
                <a:solidFill>
                  <a:schemeClr val="tx2"/>
                </a:solidFill>
                <a:latin typeface="+mj-lt"/>
              </a:rPr>
              <a:t>)</a:t>
            </a:r>
          </a:p>
          <a:p>
            <a:pPr marL="360000" indent="-838200">
              <a:buClr>
                <a:srgbClr val="000000"/>
              </a:buClr>
              <a:buSzPct val="100000"/>
              <a:buFont typeface="Times New Roman" pitchFamily="18" charset="0"/>
              <a:buNone/>
            </a:pPr>
            <a:r>
              <a:rPr lang="ru-RU" altLang="ru-RU" sz="1600" b="1" dirty="0">
                <a:solidFill>
                  <a:srgbClr val="FAAA28"/>
                </a:solidFill>
                <a:latin typeface="+mj-lt"/>
              </a:rPr>
              <a:t>16.  </a:t>
            </a:r>
            <a:r>
              <a:rPr lang="ru-RU" altLang="ru-RU" sz="1600" dirty="0">
                <a:solidFill>
                  <a:schemeClr val="tx2"/>
                </a:solidFill>
                <a:latin typeface="+mj-lt"/>
              </a:rPr>
              <a:t>Прочие («</a:t>
            </a:r>
            <a:r>
              <a:rPr lang="ru-RU" altLang="ru-RU" sz="1600" dirty="0" err="1">
                <a:solidFill>
                  <a:schemeClr val="tx2"/>
                </a:solidFill>
                <a:latin typeface="+mj-lt"/>
              </a:rPr>
              <a:t>мексидол</a:t>
            </a:r>
            <a:r>
              <a:rPr lang="ru-RU" altLang="ru-RU" sz="1600" dirty="0">
                <a:solidFill>
                  <a:schemeClr val="tx2"/>
                </a:solidFill>
                <a:latin typeface="+mj-lt"/>
              </a:rPr>
              <a:t>», «</a:t>
            </a:r>
            <a:r>
              <a:rPr lang="ru-RU" altLang="ru-RU" sz="1600" dirty="0" err="1">
                <a:solidFill>
                  <a:schemeClr val="tx2"/>
                </a:solidFill>
                <a:latin typeface="+mj-lt"/>
              </a:rPr>
              <a:t>цитофлавин</a:t>
            </a:r>
            <a:r>
              <a:rPr lang="ru-RU" altLang="ru-RU" sz="1600" dirty="0">
                <a:solidFill>
                  <a:schemeClr val="tx2"/>
                </a:solidFill>
                <a:latin typeface="+mj-lt"/>
              </a:rPr>
              <a:t>», «</a:t>
            </a:r>
            <a:r>
              <a:rPr lang="ru-RU" altLang="ru-RU" sz="1600" dirty="0" err="1">
                <a:solidFill>
                  <a:schemeClr val="tx2"/>
                </a:solidFill>
                <a:latin typeface="+mj-lt"/>
              </a:rPr>
              <a:t>мильгамма</a:t>
            </a:r>
            <a:r>
              <a:rPr lang="ru-RU" altLang="ru-RU" sz="1600" dirty="0" smtClean="0">
                <a:solidFill>
                  <a:schemeClr val="tx2"/>
                </a:solidFill>
                <a:latin typeface="+mj-lt"/>
              </a:rPr>
              <a:t>»).</a:t>
            </a:r>
            <a:r>
              <a:rPr lang="ru-RU" altLang="ru-RU" sz="1600" b="1" dirty="0" smtClean="0">
                <a:solidFill>
                  <a:schemeClr val="tx2"/>
                </a:solidFill>
                <a:latin typeface="+mj-lt"/>
              </a:rPr>
              <a:t>              </a:t>
            </a:r>
            <a:endParaRPr lang="ru-RU" altLang="ru-RU" sz="1600" b="1" dirty="0">
              <a:solidFill>
                <a:schemeClr val="tx2"/>
              </a:solidFill>
              <a:latin typeface="+mj-lt"/>
            </a:endParaRPr>
          </a:p>
        </p:txBody>
      </p:sp>
      <p:sp>
        <p:nvSpPr>
          <p:cNvPr id="16" name="Скругленный прямоугольник 15"/>
          <p:cNvSpPr/>
          <p:nvPr/>
        </p:nvSpPr>
        <p:spPr>
          <a:xfrm>
            <a:off x="395288" y="2133129"/>
            <a:ext cx="8209160" cy="4032721"/>
          </a:xfrm>
          <a:prstGeom prst="roundRect">
            <a:avLst>
              <a:gd name="adj" fmla="val 8335"/>
            </a:avLst>
          </a:prstGeom>
          <a:noFill/>
          <a:ln w="28575">
            <a:solidFill>
              <a:srgbClr val="00A0D7"/>
            </a:solidFill>
          </a:ln>
          <a:effectLst/>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pPr eaLnBrk="0" hangingPunct="0">
              <a:spcBef>
                <a:spcPts val="0"/>
              </a:spcBef>
              <a:spcAft>
                <a:spcPts val="600"/>
              </a:spcAft>
              <a:buClr>
                <a:schemeClr val="tx2"/>
              </a:buClr>
            </a:pPr>
            <a:endParaRPr lang="ru-RU" sz="2000" dirty="0">
              <a:solidFill>
                <a:schemeClr val="bg2"/>
              </a:solidFill>
            </a:endParaRPr>
          </a:p>
        </p:txBody>
      </p:sp>
      <p:sp>
        <p:nvSpPr>
          <p:cNvPr id="17" name="Скругленный прямоугольник 16"/>
          <p:cNvSpPr/>
          <p:nvPr/>
        </p:nvSpPr>
        <p:spPr>
          <a:xfrm>
            <a:off x="971600" y="1557338"/>
            <a:ext cx="6949343" cy="1151582"/>
          </a:xfrm>
          <a:prstGeom prst="roundRect">
            <a:avLst>
              <a:gd name="adj" fmla="val 22520"/>
            </a:avLst>
          </a:prstGeom>
          <a:solidFill>
            <a:srgbClr val="00A0D7"/>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216000" tIns="0" rIns="216000" bIns="0" rtlCol="0" anchor="ctr"/>
          <a:lstStyle/>
          <a:p>
            <a:pPr algn="ctr"/>
            <a:r>
              <a:rPr lang="ru-RU" sz="2000" b="1" dirty="0">
                <a:solidFill>
                  <a:schemeClr val="tx2"/>
                </a:solidFill>
              </a:rPr>
              <a:t>Приказ от 24.12.2012 №1547н</a:t>
            </a:r>
          </a:p>
          <a:p>
            <a:pPr algn="ctr"/>
            <a:r>
              <a:rPr lang="ru-RU" sz="1400" i="1" dirty="0">
                <a:solidFill>
                  <a:schemeClr val="tx2"/>
                </a:solidFill>
              </a:rPr>
              <a:t>Об утверждении стандарта специализированной медицинской помощи </a:t>
            </a:r>
            <a:r>
              <a:rPr lang="en-US" sz="1400" i="1" dirty="0" smtClean="0">
                <a:solidFill>
                  <a:schemeClr val="tx2"/>
                </a:solidFill>
              </a:rPr>
              <a:t/>
            </a:r>
            <a:br>
              <a:rPr lang="en-US" sz="1400" i="1" dirty="0" smtClean="0">
                <a:solidFill>
                  <a:schemeClr val="tx2"/>
                </a:solidFill>
              </a:rPr>
            </a:br>
            <a:r>
              <a:rPr lang="ru-RU" sz="1400" i="1" dirty="0" smtClean="0">
                <a:solidFill>
                  <a:schemeClr val="tx2"/>
                </a:solidFill>
              </a:rPr>
              <a:t>при </a:t>
            </a:r>
            <a:r>
              <a:rPr lang="ru-RU" sz="1400" i="1" dirty="0">
                <a:solidFill>
                  <a:schemeClr val="tx2"/>
                </a:solidFill>
              </a:rPr>
              <a:t>поражении межпозвонковых дисков и других отделов позвоночника </a:t>
            </a:r>
            <a:r>
              <a:rPr lang="en-US" sz="1400" i="1" dirty="0" smtClean="0">
                <a:solidFill>
                  <a:schemeClr val="tx2"/>
                </a:solidFill>
              </a:rPr>
              <a:t/>
            </a:r>
            <a:br>
              <a:rPr lang="en-US" sz="1400" i="1" dirty="0" smtClean="0">
                <a:solidFill>
                  <a:schemeClr val="tx2"/>
                </a:solidFill>
              </a:rPr>
            </a:br>
            <a:r>
              <a:rPr lang="ru-RU" sz="1400" i="1" dirty="0" smtClean="0">
                <a:solidFill>
                  <a:schemeClr val="tx2"/>
                </a:solidFill>
              </a:rPr>
              <a:t>с </a:t>
            </a:r>
            <a:r>
              <a:rPr lang="ru-RU" sz="1400" i="1" dirty="0" err="1">
                <a:solidFill>
                  <a:schemeClr val="tx2"/>
                </a:solidFill>
              </a:rPr>
              <a:t>радикулопатией</a:t>
            </a:r>
            <a:r>
              <a:rPr lang="ru-RU" sz="1400" i="1" dirty="0">
                <a:solidFill>
                  <a:schemeClr val="tx2"/>
                </a:solidFill>
              </a:rPr>
              <a:t> (консервативное лечение);  в условиях стационара</a:t>
            </a:r>
          </a:p>
        </p:txBody>
      </p:sp>
    </p:spTree>
    <p:extLst>
      <p:ext uri="{BB962C8B-B14F-4D97-AF65-F5344CB8AC3E}">
        <p14:creationId xmlns:p14="http://schemas.microsoft.com/office/powerpoint/2010/main" val="3970292753"/>
      </p:ext>
    </p:extLst>
  </p:cSld>
  <p:clrMapOvr>
    <a:masterClrMapping/>
  </p:clrMapOv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Text Box 1"/>
          <p:cNvSpPr txBox="1">
            <a:spLocks noChangeArrowheads="1"/>
          </p:cNvSpPr>
          <p:nvPr/>
        </p:nvSpPr>
        <p:spPr bwMode="auto">
          <a:xfrm>
            <a:off x="395288" y="404813"/>
            <a:ext cx="8424862"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Droid Sans" charset="0"/>
                <a:cs typeface="Droid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Droid Sans" charset="0"/>
                <a:cs typeface="Droid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Droid Sans" charset="0"/>
                <a:cs typeface="Droid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Droid Sans" charset="0"/>
                <a:cs typeface="Droid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Droid Sans" charset="0"/>
                <a:cs typeface="Droid Sans"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Droid Sans" charset="0"/>
                <a:cs typeface="Droid Sans"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Droid Sans" charset="0"/>
                <a:cs typeface="Droid Sans"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Droid Sans" charset="0"/>
                <a:cs typeface="Droid Sans"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Droid Sans" charset="0"/>
                <a:cs typeface="Droid Sans" charset="0"/>
              </a:defRPr>
            </a:lvl9pPr>
          </a:lstStyle>
          <a:p>
            <a:pPr algn="ctr" eaLnBrk="1" hangingPunct="1">
              <a:buSzPct val="100000"/>
            </a:pPr>
            <a:r>
              <a:rPr lang="ru-RU" altLang="ru-RU" sz="3200" b="1">
                <a:solidFill>
                  <a:srgbClr val="000000"/>
                </a:solidFill>
                <a:latin typeface="Calibri" pitchFamily="34" charset="0"/>
              </a:rPr>
              <a:t/>
            </a:r>
            <a:br>
              <a:rPr lang="ru-RU" altLang="ru-RU" sz="3200" b="1">
                <a:solidFill>
                  <a:srgbClr val="000000"/>
                </a:solidFill>
                <a:latin typeface="Calibri" pitchFamily="34" charset="0"/>
              </a:rPr>
            </a:br>
            <a:r>
              <a:rPr lang="ru-RU" altLang="ru-RU" sz="2300" b="1">
                <a:solidFill>
                  <a:srgbClr val="000000"/>
                </a:solidFill>
                <a:latin typeface="Calibri" pitchFamily="34" charset="0"/>
              </a:rPr>
              <a:t/>
            </a:r>
            <a:br>
              <a:rPr lang="ru-RU" altLang="ru-RU" sz="2300" b="1">
                <a:solidFill>
                  <a:srgbClr val="000000"/>
                </a:solidFill>
                <a:latin typeface="Calibri" pitchFamily="34" charset="0"/>
              </a:rPr>
            </a:br>
            <a:endParaRPr lang="ru-RU" altLang="ru-RU" sz="2300" b="1">
              <a:solidFill>
                <a:srgbClr val="000000"/>
              </a:solidFill>
              <a:latin typeface="Calibri" pitchFamily="34" charset="0"/>
            </a:endParaRPr>
          </a:p>
        </p:txBody>
      </p:sp>
      <p:sp>
        <p:nvSpPr>
          <p:cNvPr id="155651" name="Rectangle 2"/>
          <p:cNvSpPr>
            <a:spLocks noChangeArrowheads="1"/>
          </p:cNvSpPr>
          <p:nvPr/>
        </p:nvSpPr>
        <p:spPr bwMode="auto">
          <a:xfrm>
            <a:off x="1068388" y="4048125"/>
            <a:ext cx="73914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p>
            <a:pPr marL="342900" indent="-339725" eaLnBrk="1" hangingPunct="1">
              <a:lnSpc>
                <a:spcPct val="70000"/>
              </a:lnSpc>
              <a:spcBef>
                <a:spcPts val="600"/>
              </a:spcBef>
              <a:buSzPct val="10000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endParaRPr lang="ru-RU" altLang="ru-RU" sz="2400" b="1">
              <a:solidFill>
                <a:srgbClr val="FFFFFF"/>
              </a:solidFill>
              <a:cs typeface="Arial" pitchFamily="34" charset="0"/>
            </a:endParaRPr>
          </a:p>
          <a:p>
            <a:pPr marL="342900" indent="-339725" eaLnBrk="1" hangingPunct="1">
              <a:lnSpc>
                <a:spcPct val="70000"/>
              </a:lnSpc>
              <a:spcBef>
                <a:spcPts val="700"/>
              </a:spcBef>
              <a:buSzPct val="10000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endParaRPr lang="ru-RU" altLang="ru-RU" sz="2800" b="1">
              <a:solidFill>
                <a:srgbClr val="FFCC00"/>
              </a:solidFill>
              <a:cs typeface="Arial" pitchFamily="34" charset="0"/>
            </a:endParaRPr>
          </a:p>
          <a:p>
            <a:pPr marL="342900" indent="-339725" eaLnBrk="1" hangingPunct="1">
              <a:lnSpc>
                <a:spcPct val="70000"/>
              </a:lnSpc>
              <a:spcBef>
                <a:spcPts val="700"/>
              </a:spcBef>
              <a:buSzPct val="10000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endParaRPr lang="ru-RU" altLang="ru-RU" sz="2800" b="1">
              <a:solidFill>
                <a:srgbClr val="FFCC00"/>
              </a:solidFill>
              <a:cs typeface="Arial" pitchFamily="34" charset="0"/>
            </a:endParaRPr>
          </a:p>
        </p:txBody>
      </p:sp>
      <p:sp>
        <p:nvSpPr>
          <p:cNvPr id="155652" name="Rectangle 3"/>
          <p:cNvSpPr>
            <a:spLocks noChangeArrowheads="1"/>
          </p:cNvSpPr>
          <p:nvPr/>
        </p:nvSpPr>
        <p:spPr bwMode="auto">
          <a:xfrm>
            <a:off x="0" y="2133600"/>
            <a:ext cx="8893175" cy="431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p>
            <a:pPr marL="838200" indent="-835025" eaLnBrk="1" hangingPunct="1">
              <a:buSzPct val="100000"/>
              <a:tabLst>
                <a:tab pos="838200" algn="l"/>
                <a:tab pos="1285875" algn="l"/>
                <a:tab pos="1735138" algn="l"/>
                <a:tab pos="2184400" algn="l"/>
                <a:tab pos="2633663" algn="l"/>
                <a:tab pos="3082925" algn="l"/>
                <a:tab pos="3532188" algn="l"/>
                <a:tab pos="3981450" algn="l"/>
                <a:tab pos="4430713" algn="l"/>
                <a:tab pos="4879975" algn="l"/>
                <a:tab pos="5329238" algn="l"/>
                <a:tab pos="5778500" algn="l"/>
                <a:tab pos="6227763" algn="l"/>
                <a:tab pos="6677025" algn="l"/>
                <a:tab pos="7126288" algn="l"/>
                <a:tab pos="7575550" algn="l"/>
                <a:tab pos="8024813" algn="l"/>
                <a:tab pos="8474075" algn="l"/>
                <a:tab pos="8923338" algn="l"/>
                <a:tab pos="9372600" algn="l"/>
                <a:tab pos="9821863" algn="l"/>
              </a:tabLst>
            </a:pPr>
            <a:r>
              <a:rPr lang="ru-RU" altLang="ru-RU" b="1">
                <a:solidFill>
                  <a:srgbClr val="000000"/>
                </a:solidFill>
                <a:latin typeface="Calibri" pitchFamily="34" charset="0"/>
              </a:rPr>
              <a:t>             </a:t>
            </a:r>
          </a:p>
          <a:p>
            <a:pPr marL="838200" indent="-835025" eaLnBrk="1" hangingPunct="1">
              <a:buSzPct val="100000"/>
              <a:tabLst>
                <a:tab pos="838200" algn="l"/>
                <a:tab pos="1285875" algn="l"/>
                <a:tab pos="1735138" algn="l"/>
                <a:tab pos="2184400" algn="l"/>
                <a:tab pos="2633663" algn="l"/>
                <a:tab pos="3082925" algn="l"/>
                <a:tab pos="3532188" algn="l"/>
                <a:tab pos="3981450" algn="l"/>
                <a:tab pos="4430713" algn="l"/>
                <a:tab pos="4879975" algn="l"/>
                <a:tab pos="5329238" algn="l"/>
                <a:tab pos="5778500" algn="l"/>
                <a:tab pos="6227763" algn="l"/>
                <a:tab pos="6677025" algn="l"/>
                <a:tab pos="7126288" algn="l"/>
                <a:tab pos="7575550" algn="l"/>
                <a:tab pos="8024813" algn="l"/>
                <a:tab pos="8474075" algn="l"/>
                <a:tab pos="8923338" algn="l"/>
                <a:tab pos="9372600" algn="l"/>
                <a:tab pos="9821863" algn="l"/>
              </a:tabLst>
            </a:pPr>
            <a:endParaRPr lang="ru-RU" altLang="ru-RU" b="1">
              <a:solidFill>
                <a:srgbClr val="000000"/>
              </a:solidFill>
              <a:latin typeface="Calibri" pitchFamily="34" charset="0"/>
            </a:endParaRPr>
          </a:p>
          <a:p>
            <a:pPr marL="838200" indent="-835025" eaLnBrk="1" hangingPunct="1">
              <a:buSzPct val="100000"/>
              <a:tabLst>
                <a:tab pos="838200" algn="l"/>
                <a:tab pos="1285875" algn="l"/>
                <a:tab pos="1735138" algn="l"/>
                <a:tab pos="2184400" algn="l"/>
                <a:tab pos="2633663" algn="l"/>
                <a:tab pos="3082925" algn="l"/>
                <a:tab pos="3532188" algn="l"/>
                <a:tab pos="3981450" algn="l"/>
                <a:tab pos="4430713" algn="l"/>
                <a:tab pos="4879975" algn="l"/>
                <a:tab pos="5329238" algn="l"/>
                <a:tab pos="5778500" algn="l"/>
                <a:tab pos="6227763" algn="l"/>
                <a:tab pos="6677025" algn="l"/>
                <a:tab pos="7126288" algn="l"/>
                <a:tab pos="7575550" algn="l"/>
                <a:tab pos="8024813" algn="l"/>
                <a:tab pos="8474075" algn="l"/>
                <a:tab pos="8923338" algn="l"/>
                <a:tab pos="9372600" algn="l"/>
                <a:tab pos="9821863" algn="l"/>
              </a:tabLst>
            </a:pPr>
            <a:endParaRPr lang="ru-RU" altLang="ru-RU" b="1">
              <a:solidFill>
                <a:srgbClr val="000000"/>
              </a:solidFill>
              <a:latin typeface="Calibri" pitchFamily="34" charset="0"/>
            </a:endParaRPr>
          </a:p>
        </p:txBody>
      </p:sp>
      <p:sp>
        <p:nvSpPr>
          <p:cNvPr id="155653" name="Rectangle 5"/>
          <p:cNvSpPr>
            <a:spLocks noChangeArrowheads="1"/>
          </p:cNvSpPr>
          <p:nvPr/>
        </p:nvSpPr>
        <p:spPr bwMode="auto">
          <a:xfrm>
            <a:off x="611188" y="2565400"/>
            <a:ext cx="8224837" cy="463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p>
            <a:pPr marL="339725" indent="-339725" eaLnBrk="1" hangingPunct="1">
              <a:buSzPct val="100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endParaRPr lang="ru-RU" altLang="ru-RU" sz="2400" b="1" dirty="0">
              <a:solidFill>
                <a:srgbClr val="000000"/>
              </a:solidFill>
              <a:latin typeface="Comic Sans MS" pitchFamily="66" charset="0"/>
            </a:endParaRPr>
          </a:p>
        </p:txBody>
      </p:sp>
      <p:sp>
        <p:nvSpPr>
          <p:cNvPr id="10" name="TextBox 9"/>
          <p:cNvSpPr txBox="1"/>
          <p:nvPr/>
        </p:nvSpPr>
        <p:spPr>
          <a:xfrm>
            <a:off x="323527" y="224112"/>
            <a:ext cx="6624737" cy="712183"/>
          </a:xfrm>
          <a:prstGeom prst="rect">
            <a:avLst/>
          </a:prstGeom>
          <a:noFill/>
        </p:spPr>
        <p:txBody>
          <a:bodyPr wrap="square" rtlCol="0" anchor="ctr">
            <a:spAutoFit/>
          </a:bodyPr>
          <a:lstStyle/>
          <a:p>
            <a:pPr>
              <a:lnSpc>
                <a:spcPts val="2400"/>
              </a:lnSpc>
            </a:pPr>
            <a:r>
              <a:rPr lang="ru-RU" sz="2400" b="1" i="1" dirty="0">
                <a:solidFill>
                  <a:srgbClr val="FAAA28"/>
                </a:solidFill>
                <a:latin typeface="+mn-lt"/>
              </a:rPr>
              <a:t>Немедикаментозные методы  профилактики, </a:t>
            </a:r>
            <a:r>
              <a:rPr lang="ru-RU" sz="2400" b="1" i="1" dirty="0" smtClean="0">
                <a:solidFill>
                  <a:srgbClr val="FAAA28"/>
                </a:solidFill>
                <a:latin typeface="+mn-lt"/>
              </a:rPr>
              <a:t>лечения</a:t>
            </a:r>
            <a:r>
              <a:rPr lang="en-US" sz="2400" b="1" i="1" dirty="0" smtClean="0">
                <a:solidFill>
                  <a:srgbClr val="FAAA28"/>
                </a:solidFill>
                <a:latin typeface="+mn-lt"/>
              </a:rPr>
              <a:t> </a:t>
            </a:r>
            <a:r>
              <a:rPr lang="ru-RU" sz="2400" b="1" i="1" dirty="0" smtClean="0">
                <a:solidFill>
                  <a:srgbClr val="FAAA28"/>
                </a:solidFill>
                <a:latin typeface="+mn-lt"/>
              </a:rPr>
              <a:t> </a:t>
            </a:r>
            <a:r>
              <a:rPr lang="ru-RU" sz="2400" b="1" i="1" dirty="0">
                <a:solidFill>
                  <a:srgbClr val="FAAA28"/>
                </a:solidFill>
                <a:latin typeface="+mn-lt"/>
              </a:rPr>
              <a:t>и медицинской реабилитации</a:t>
            </a:r>
          </a:p>
        </p:txBody>
      </p:sp>
      <p:sp>
        <p:nvSpPr>
          <p:cNvPr id="11" name="Прямоугольник 10"/>
          <p:cNvSpPr/>
          <p:nvPr/>
        </p:nvSpPr>
        <p:spPr>
          <a:xfrm>
            <a:off x="971600" y="2931114"/>
            <a:ext cx="6840760" cy="2462213"/>
          </a:xfrm>
          <a:prstGeom prst="rect">
            <a:avLst/>
          </a:prstGeom>
        </p:spPr>
        <p:txBody>
          <a:bodyPr wrap="square" lIns="0" tIns="0" rIns="0" bIns="0">
            <a:spAutoFit/>
          </a:bodyPr>
          <a:lstStyle/>
          <a:p>
            <a:pPr marL="288000" indent="-457200">
              <a:buClr>
                <a:srgbClr val="000000"/>
              </a:buClr>
              <a:buSzPct val="100000"/>
              <a:buFont typeface="Times New Roman" pitchFamily="18" charset="0"/>
              <a:buNone/>
            </a:pPr>
            <a:r>
              <a:rPr lang="en-US" altLang="ru-RU" sz="2000" b="1" dirty="0" smtClean="0">
                <a:solidFill>
                  <a:srgbClr val="FAAA28"/>
                </a:solidFill>
                <a:latin typeface="+mj-lt"/>
              </a:rPr>
              <a:t>1. </a:t>
            </a:r>
            <a:r>
              <a:rPr lang="ru-RU" altLang="ru-RU" sz="2000" dirty="0" smtClean="0">
                <a:solidFill>
                  <a:schemeClr val="tx2"/>
                </a:solidFill>
                <a:latin typeface="+mj-lt"/>
              </a:rPr>
              <a:t>Психотерапия</a:t>
            </a:r>
            <a:endParaRPr lang="ru-RU" altLang="ru-RU" sz="2000" dirty="0">
              <a:solidFill>
                <a:schemeClr val="tx2"/>
              </a:solidFill>
              <a:latin typeface="+mj-lt"/>
            </a:endParaRPr>
          </a:p>
          <a:p>
            <a:pPr marL="288000" indent="-457200">
              <a:buClr>
                <a:srgbClr val="000000"/>
              </a:buClr>
              <a:buSzPct val="100000"/>
            </a:pPr>
            <a:r>
              <a:rPr lang="en-US" altLang="ru-RU" sz="2000" b="1" dirty="0" smtClean="0">
                <a:solidFill>
                  <a:srgbClr val="FAAA28"/>
                </a:solidFill>
                <a:latin typeface="+mj-lt"/>
              </a:rPr>
              <a:t>2. </a:t>
            </a:r>
            <a:r>
              <a:rPr lang="ru-RU" altLang="ru-RU" sz="2000" dirty="0">
                <a:solidFill>
                  <a:schemeClr val="tx2"/>
                </a:solidFill>
                <a:latin typeface="+mj-lt"/>
              </a:rPr>
              <a:t>Физиотерапия (ЧЭНС, </a:t>
            </a:r>
            <a:r>
              <a:rPr lang="ru-RU" altLang="ru-RU" sz="2000" dirty="0" err="1">
                <a:solidFill>
                  <a:schemeClr val="tx2"/>
                </a:solidFill>
                <a:latin typeface="+mj-lt"/>
              </a:rPr>
              <a:t>магнито</a:t>
            </a:r>
            <a:r>
              <a:rPr lang="ru-RU" altLang="ru-RU" sz="2000" dirty="0">
                <a:solidFill>
                  <a:schemeClr val="tx2"/>
                </a:solidFill>
                <a:latin typeface="+mj-lt"/>
              </a:rPr>
              <a:t>-, лазеротерапия, СМТ, СМВ-, ДМВ-терапия.</a:t>
            </a:r>
            <a:r>
              <a:rPr lang="en-US" altLang="ru-RU" sz="2000" dirty="0">
                <a:solidFill>
                  <a:schemeClr val="tx2"/>
                </a:solidFill>
                <a:latin typeface="+mj-lt"/>
              </a:rPr>
              <a:t> </a:t>
            </a:r>
            <a:r>
              <a:rPr lang="ru-RU" altLang="ru-RU" sz="2000" dirty="0">
                <a:solidFill>
                  <a:schemeClr val="tx2"/>
                </a:solidFill>
                <a:latin typeface="+mj-lt"/>
              </a:rPr>
              <a:t>индуктотермия, интерференционные токи)</a:t>
            </a:r>
          </a:p>
          <a:p>
            <a:pPr marL="288000" indent="-457200">
              <a:buClr>
                <a:srgbClr val="000000"/>
              </a:buClr>
              <a:buSzPct val="100000"/>
              <a:buFont typeface="Times New Roman" pitchFamily="18" charset="0"/>
              <a:buNone/>
            </a:pPr>
            <a:r>
              <a:rPr lang="en-US" altLang="ru-RU" sz="2000" b="1" dirty="0" smtClean="0">
                <a:solidFill>
                  <a:srgbClr val="FAAA28"/>
                </a:solidFill>
                <a:latin typeface="+mj-lt"/>
              </a:rPr>
              <a:t>3. </a:t>
            </a:r>
            <a:r>
              <a:rPr lang="ru-RU" altLang="ru-RU" sz="2000" dirty="0">
                <a:solidFill>
                  <a:schemeClr val="tx2"/>
                </a:solidFill>
                <a:latin typeface="+mj-lt"/>
              </a:rPr>
              <a:t>ЛФК (в </a:t>
            </a:r>
            <a:r>
              <a:rPr lang="ru-RU" altLang="ru-RU" sz="2000" dirty="0" err="1">
                <a:solidFill>
                  <a:schemeClr val="tx2"/>
                </a:solidFill>
                <a:latin typeface="+mj-lt"/>
              </a:rPr>
              <a:t>т.ч</a:t>
            </a:r>
            <a:r>
              <a:rPr lang="ru-RU" altLang="ru-RU" sz="2000" dirty="0">
                <a:solidFill>
                  <a:schemeClr val="tx2"/>
                </a:solidFill>
                <a:latin typeface="+mj-lt"/>
              </a:rPr>
              <a:t>. </a:t>
            </a:r>
            <a:r>
              <a:rPr lang="ru-RU" altLang="ru-RU" sz="2000" dirty="0" err="1">
                <a:solidFill>
                  <a:schemeClr val="tx2"/>
                </a:solidFill>
                <a:latin typeface="+mj-lt"/>
              </a:rPr>
              <a:t>гидрокинезотерапия</a:t>
            </a:r>
            <a:r>
              <a:rPr lang="ru-RU" altLang="ru-RU" sz="2000" dirty="0">
                <a:solidFill>
                  <a:schemeClr val="tx2"/>
                </a:solidFill>
                <a:latin typeface="+mj-lt"/>
              </a:rPr>
              <a:t>)</a:t>
            </a:r>
          </a:p>
          <a:p>
            <a:pPr marL="288000" indent="-457200">
              <a:buClr>
                <a:srgbClr val="000000"/>
              </a:buClr>
              <a:buSzPct val="100000"/>
              <a:buFont typeface="Times New Roman" pitchFamily="18" charset="0"/>
              <a:buNone/>
            </a:pPr>
            <a:r>
              <a:rPr lang="en-US" altLang="ru-RU" sz="2000" b="1" dirty="0" smtClean="0">
                <a:solidFill>
                  <a:srgbClr val="FAAA28"/>
                </a:solidFill>
                <a:latin typeface="+mj-lt"/>
              </a:rPr>
              <a:t>4. </a:t>
            </a:r>
            <a:r>
              <a:rPr lang="ru-RU" altLang="ru-RU" sz="2000" dirty="0">
                <a:solidFill>
                  <a:schemeClr val="tx2"/>
                </a:solidFill>
                <a:latin typeface="+mj-lt"/>
              </a:rPr>
              <a:t>Грязелечение</a:t>
            </a:r>
          </a:p>
          <a:p>
            <a:pPr marL="288000" indent="-457200">
              <a:buClr>
                <a:srgbClr val="000000"/>
              </a:buClr>
              <a:buSzPct val="100000"/>
              <a:buFont typeface="Times New Roman" pitchFamily="18" charset="0"/>
              <a:buNone/>
            </a:pPr>
            <a:r>
              <a:rPr lang="en-US" altLang="ru-RU" sz="2000" b="1" dirty="0" smtClean="0">
                <a:solidFill>
                  <a:srgbClr val="FAAA28"/>
                </a:solidFill>
                <a:latin typeface="+mj-lt"/>
              </a:rPr>
              <a:t>5. </a:t>
            </a:r>
            <a:r>
              <a:rPr lang="ru-RU" altLang="ru-RU" sz="2000" dirty="0">
                <a:solidFill>
                  <a:schemeClr val="tx2"/>
                </a:solidFill>
                <a:latin typeface="+mj-lt"/>
              </a:rPr>
              <a:t>Радоновые ванны</a:t>
            </a:r>
          </a:p>
          <a:p>
            <a:pPr marL="288000" indent="-457200">
              <a:buClr>
                <a:srgbClr val="000000"/>
              </a:buClr>
              <a:buSzPct val="100000"/>
              <a:buFont typeface="Times New Roman" pitchFamily="18" charset="0"/>
              <a:buNone/>
            </a:pPr>
            <a:r>
              <a:rPr lang="en-US" altLang="ru-RU" sz="2000" b="1" dirty="0" smtClean="0">
                <a:solidFill>
                  <a:srgbClr val="FAAA28"/>
                </a:solidFill>
                <a:latin typeface="+mj-lt"/>
              </a:rPr>
              <a:t>6. </a:t>
            </a:r>
            <a:r>
              <a:rPr lang="ru-RU" altLang="ru-RU" sz="2000" dirty="0">
                <a:solidFill>
                  <a:schemeClr val="tx2"/>
                </a:solidFill>
                <a:latin typeface="+mj-lt"/>
              </a:rPr>
              <a:t>Рефлексотерапия</a:t>
            </a:r>
          </a:p>
          <a:p>
            <a:pPr marL="288000" indent="-457200">
              <a:buClr>
                <a:srgbClr val="000000"/>
              </a:buClr>
              <a:buSzPct val="100000"/>
              <a:buFont typeface="Times New Roman" pitchFamily="18" charset="0"/>
              <a:buNone/>
            </a:pPr>
            <a:r>
              <a:rPr lang="en-US" altLang="ru-RU" sz="2000" b="1" dirty="0" smtClean="0">
                <a:solidFill>
                  <a:srgbClr val="FAAA28"/>
                </a:solidFill>
                <a:latin typeface="+mj-lt"/>
              </a:rPr>
              <a:t>7. </a:t>
            </a:r>
            <a:r>
              <a:rPr lang="ru-RU" altLang="ru-RU" sz="2000" dirty="0" smtClean="0">
                <a:solidFill>
                  <a:schemeClr val="tx2"/>
                </a:solidFill>
                <a:latin typeface="+mj-lt"/>
              </a:rPr>
              <a:t>Массаж</a:t>
            </a:r>
            <a:endParaRPr lang="ru-RU" altLang="ru-RU" sz="2000" b="1" dirty="0">
              <a:solidFill>
                <a:srgbClr val="FAAA28"/>
              </a:solidFill>
              <a:latin typeface="+mj-lt"/>
            </a:endParaRPr>
          </a:p>
        </p:txBody>
      </p:sp>
      <p:sp>
        <p:nvSpPr>
          <p:cNvPr id="13" name="Скругленный прямоугольник 12"/>
          <p:cNvSpPr/>
          <p:nvPr/>
        </p:nvSpPr>
        <p:spPr>
          <a:xfrm>
            <a:off x="395288" y="2133129"/>
            <a:ext cx="8209160" cy="4032721"/>
          </a:xfrm>
          <a:prstGeom prst="roundRect">
            <a:avLst>
              <a:gd name="adj" fmla="val 8335"/>
            </a:avLst>
          </a:prstGeom>
          <a:noFill/>
          <a:ln w="28575">
            <a:solidFill>
              <a:srgbClr val="00A0D7"/>
            </a:solidFill>
          </a:ln>
          <a:effectLst/>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pPr eaLnBrk="0" hangingPunct="0">
              <a:spcBef>
                <a:spcPts val="0"/>
              </a:spcBef>
              <a:spcAft>
                <a:spcPts val="600"/>
              </a:spcAft>
              <a:buClr>
                <a:schemeClr val="tx2"/>
              </a:buClr>
            </a:pPr>
            <a:endParaRPr lang="ru-RU" sz="2000" dirty="0">
              <a:solidFill>
                <a:schemeClr val="bg2"/>
              </a:solidFill>
            </a:endParaRPr>
          </a:p>
        </p:txBody>
      </p:sp>
      <p:sp>
        <p:nvSpPr>
          <p:cNvPr id="14" name="Скругленный прямоугольник 13"/>
          <p:cNvSpPr/>
          <p:nvPr/>
        </p:nvSpPr>
        <p:spPr>
          <a:xfrm>
            <a:off x="971600" y="1557338"/>
            <a:ext cx="6949343" cy="1151582"/>
          </a:xfrm>
          <a:prstGeom prst="roundRect">
            <a:avLst>
              <a:gd name="adj" fmla="val 22520"/>
            </a:avLst>
          </a:prstGeom>
          <a:solidFill>
            <a:srgbClr val="00A0D7"/>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216000" tIns="0" rIns="216000" bIns="0" rtlCol="0" anchor="ctr"/>
          <a:lstStyle/>
          <a:p>
            <a:pPr algn="ctr"/>
            <a:r>
              <a:rPr lang="ru-RU" sz="2000" b="1" dirty="0">
                <a:solidFill>
                  <a:schemeClr val="tx2"/>
                </a:solidFill>
              </a:rPr>
              <a:t>Приказ от 24.12.2012 №1547н</a:t>
            </a:r>
          </a:p>
          <a:p>
            <a:pPr algn="ctr"/>
            <a:r>
              <a:rPr lang="ru-RU" sz="1400" i="1" dirty="0">
                <a:solidFill>
                  <a:schemeClr val="tx2"/>
                </a:solidFill>
              </a:rPr>
              <a:t>Об утверждении стандарта специализированной медицинской помощи </a:t>
            </a:r>
            <a:r>
              <a:rPr lang="en-US" sz="1400" i="1" dirty="0" smtClean="0">
                <a:solidFill>
                  <a:schemeClr val="tx2"/>
                </a:solidFill>
              </a:rPr>
              <a:t/>
            </a:r>
            <a:br>
              <a:rPr lang="en-US" sz="1400" i="1" dirty="0" smtClean="0">
                <a:solidFill>
                  <a:schemeClr val="tx2"/>
                </a:solidFill>
              </a:rPr>
            </a:br>
            <a:r>
              <a:rPr lang="ru-RU" sz="1400" i="1" dirty="0" smtClean="0">
                <a:solidFill>
                  <a:schemeClr val="tx2"/>
                </a:solidFill>
              </a:rPr>
              <a:t>при </a:t>
            </a:r>
            <a:r>
              <a:rPr lang="ru-RU" sz="1400" i="1" dirty="0">
                <a:solidFill>
                  <a:schemeClr val="tx2"/>
                </a:solidFill>
              </a:rPr>
              <a:t>поражении межпозвонковых дисков и других отделов позвоночника </a:t>
            </a:r>
            <a:r>
              <a:rPr lang="en-US" sz="1400" i="1" dirty="0" smtClean="0">
                <a:solidFill>
                  <a:schemeClr val="tx2"/>
                </a:solidFill>
              </a:rPr>
              <a:t/>
            </a:r>
            <a:br>
              <a:rPr lang="en-US" sz="1400" i="1" dirty="0" smtClean="0">
                <a:solidFill>
                  <a:schemeClr val="tx2"/>
                </a:solidFill>
              </a:rPr>
            </a:br>
            <a:r>
              <a:rPr lang="ru-RU" sz="1400" i="1" dirty="0" smtClean="0">
                <a:solidFill>
                  <a:schemeClr val="tx2"/>
                </a:solidFill>
              </a:rPr>
              <a:t>с </a:t>
            </a:r>
            <a:r>
              <a:rPr lang="ru-RU" sz="1400" i="1" dirty="0" err="1">
                <a:solidFill>
                  <a:schemeClr val="tx2"/>
                </a:solidFill>
              </a:rPr>
              <a:t>радикулопатией</a:t>
            </a:r>
            <a:r>
              <a:rPr lang="ru-RU" sz="1400" i="1" dirty="0">
                <a:solidFill>
                  <a:schemeClr val="tx2"/>
                </a:solidFill>
              </a:rPr>
              <a:t> (консервативное лечение);  в условиях стационара</a:t>
            </a:r>
          </a:p>
        </p:txBody>
      </p:sp>
    </p:spTree>
    <p:extLst>
      <p:ext uri="{BB962C8B-B14F-4D97-AF65-F5344CB8AC3E}">
        <p14:creationId xmlns:p14="http://schemas.microsoft.com/office/powerpoint/2010/main" val="716035949"/>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ChangeArrowheads="1"/>
          </p:cNvSpPr>
          <p:nvPr/>
        </p:nvSpPr>
        <p:spPr bwMode="auto">
          <a:xfrm>
            <a:off x="1068388" y="4048125"/>
            <a:ext cx="73914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p>
            <a:pPr marL="342900" indent="-339725" eaLnBrk="1" hangingPunct="1">
              <a:lnSpc>
                <a:spcPct val="70000"/>
              </a:lnSpc>
              <a:spcBef>
                <a:spcPts val="600"/>
              </a:spcBef>
              <a:buSzPct val="10000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endParaRPr lang="ru-RU" altLang="ru-RU" sz="2400" b="1">
              <a:solidFill>
                <a:srgbClr val="FFFFFF"/>
              </a:solidFill>
              <a:cs typeface="Arial" pitchFamily="34" charset="0"/>
            </a:endParaRPr>
          </a:p>
          <a:p>
            <a:pPr marL="342900" indent="-339725" eaLnBrk="1" hangingPunct="1">
              <a:lnSpc>
                <a:spcPct val="70000"/>
              </a:lnSpc>
              <a:spcBef>
                <a:spcPts val="700"/>
              </a:spcBef>
              <a:buSzPct val="10000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endParaRPr lang="ru-RU" altLang="ru-RU" sz="2800" b="1">
              <a:solidFill>
                <a:srgbClr val="FFCC00"/>
              </a:solidFill>
              <a:cs typeface="Arial" pitchFamily="34" charset="0"/>
            </a:endParaRPr>
          </a:p>
          <a:p>
            <a:pPr marL="342900" indent="-339725" eaLnBrk="1" hangingPunct="1">
              <a:lnSpc>
                <a:spcPct val="70000"/>
              </a:lnSpc>
              <a:spcBef>
                <a:spcPts val="700"/>
              </a:spcBef>
              <a:buSzPct val="10000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endParaRPr lang="ru-RU" altLang="ru-RU" sz="2800" b="1">
              <a:solidFill>
                <a:srgbClr val="FFCC00"/>
              </a:solidFill>
              <a:cs typeface="Arial" pitchFamily="34" charset="0"/>
            </a:endParaRPr>
          </a:p>
        </p:txBody>
      </p:sp>
      <p:sp>
        <p:nvSpPr>
          <p:cNvPr id="156675" name="Rectangle 4"/>
          <p:cNvSpPr>
            <a:spLocks noChangeArrowheads="1"/>
          </p:cNvSpPr>
          <p:nvPr/>
        </p:nvSpPr>
        <p:spPr bwMode="auto">
          <a:xfrm>
            <a:off x="1050132" y="-315416"/>
            <a:ext cx="8351838"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p>
            <a:pPr algn="ct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altLang="ru-RU" sz="2800" b="1" dirty="0">
              <a:solidFill>
                <a:srgbClr val="000000"/>
              </a:solidFill>
              <a:latin typeface="Calibri" pitchFamily="34" charset="0"/>
            </a:endParaRPr>
          </a:p>
        </p:txBody>
      </p:sp>
      <p:sp>
        <p:nvSpPr>
          <p:cNvPr id="156676" name="Rectangle 5"/>
          <p:cNvSpPr>
            <a:spLocks noChangeArrowheads="1"/>
          </p:cNvSpPr>
          <p:nvPr/>
        </p:nvSpPr>
        <p:spPr bwMode="auto">
          <a:xfrm>
            <a:off x="3779912" y="2601119"/>
            <a:ext cx="8423275" cy="1223962"/>
          </a:xfrm>
          <a:prstGeom prst="rect">
            <a:avLst/>
          </a:prstGeom>
          <a:noFill/>
          <a:ln>
            <a:noFill/>
          </a:ln>
          <a:extLst/>
        </p:spPr>
        <p:txBody>
          <a:bodyPr lIns="90000" tIns="46800" rIns="90000" bIns="46800" anchor="b"/>
          <a:lstStyle/>
          <a:p>
            <a:pP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altLang="ru-RU" sz="1400" dirty="0">
              <a:solidFill>
                <a:schemeClr val="tx2"/>
              </a:solidFill>
              <a:latin typeface="Calibri" pitchFamily="34" charset="0"/>
            </a:endParaRPr>
          </a:p>
        </p:txBody>
      </p:sp>
      <p:sp>
        <p:nvSpPr>
          <p:cNvPr id="156678" name="Прямоугольник 8"/>
          <p:cNvSpPr>
            <a:spLocks noChangeArrowheads="1"/>
          </p:cNvSpPr>
          <p:nvPr/>
        </p:nvSpPr>
        <p:spPr bwMode="auto">
          <a:xfrm>
            <a:off x="755650" y="3213100"/>
            <a:ext cx="7704138"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spcBef>
                <a:spcPts val="1200"/>
              </a:spcBef>
            </a:pPr>
            <a:r>
              <a:rPr lang="ru-RU" sz="2000" dirty="0" smtClean="0">
                <a:solidFill>
                  <a:schemeClr val="tx2"/>
                </a:solidFill>
                <a:latin typeface="Calibri" pitchFamily="34" charset="0"/>
              </a:rPr>
              <a:t>Регресс </a:t>
            </a:r>
            <a:r>
              <a:rPr lang="ru-RU" sz="2000" dirty="0">
                <a:solidFill>
                  <a:schemeClr val="tx2"/>
                </a:solidFill>
                <a:latin typeface="Calibri" pitchFamily="34" charset="0"/>
              </a:rPr>
              <a:t>симптомов шейной </a:t>
            </a:r>
            <a:r>
              <a:rPr lang="ru-RU" sz="2000" dirty="0" err="1">
                <a:solidFill>
                  <a:schemeClr val="tx2"/>
                </a:solidFill>
                <a:latin typeface="Calibri" pitchFamily="34" charset="0"/>
              </a:rPr>
              <a:t>радикулопатии</a:t>
            </a:r>
            <a:r>
              <a:rPr lang="ru-RU" sz="2000" dirty="0">
                <a:solidFill>
                  <a:schemeClr val="tx2"/>
                </a:solidFill>
                <a:latin typeface="Calibri" pitchFamily="34" charset="0"/>
              </a:rPr>
              <a:t> без лечения может быть связан  со спонтанным регрессом грыжи МПД, который отмечается  в    40-76% случаев  при проведении повторных </a:t>
            </a:r>
            <a:r>
              <a:rPr lang="ru-RU" sz="2000" dirty="0" smtClean="0">
                <a:solidFill>
                  <a:schemeClr val="tx2"/>
                </a:solidFill>
                <a:latin typeface="Calibri" pitchFamily="34" charset="0"/>
              </a:rPr>
              <a:t>МРТ-исследований</a:t>
            </a:r>
            <a:r>
              <a:rPr lang="ru-RU" sz="2000" baseline="30000" dirty="0" smtClean="0">
                <a:solidFill>
                  <a:schemeClr val="tx2"/>
                </a:solidFill>
                <a:latin typeface="Calibri" pitchFamily="34" charset="0"/>
              </a:rPr>
              <a:t>2,3</a:t>
            </a:r>
            <a:r>
              <a:rPr lang="ru-RU" sz="2000" baseline="30000" dirty="0">
                <a:solidFill>
                  <a:schemeClr val="tx2"/>
                </a:solidFill>
                <a:latin typeface="Calibri" pitchFamily="34" charset="0"/>
              </a:rPr>
              <a:t>.</a:t>
            </a:r>
          </a:p>
          <a:p>
            <a:pPr>
              <a:spcBef>
                <a:spcPts val="1200"/>
              </a:spcBef>
            </a:pPr>
            <a:r>
              <a:rPr lang="ru-RU" sz="2000" dirty="0" smtClean="0">
                <a:solidFill>
                  <a:schemeClr val="tx2"/>
                </a:solidFill>
                <a:latin typeface="Calibri" pitchFamily="34" charset="0"/>
              </a:rPr>
              <a:t>Это</a:t>
            </a:r>
            <a:r>
              <a:rPr lang="en-US" sz="2000" dirty="0" smtClean="0">
                <a:solidFill>
                  <a:schemeClr val="tx2"/>
                </a:solidFill>
                <a:latin typeface="Calibri" pitchFamily="34" charset="0"/>
              </a:rPr>
              <a:t> </a:t>
            </a:r>
            <a:r>
              <a:rPr lang="ru-RU" sz="2000" dirty="0">
                <a:solidFill>
                  <a:schemeClr val="tx2"/>
                </a:solidFill>
                <a:latin typeface="Calibri" pitchFamily="34" charset="0"/>
              </a:rPr>
              <a:t>согласуется с  данными о регрессе грыж дисков поясничного отдела </a:t>
            </a:r>
            <a:r>
              <a:rPr lang="ru-RU" sz="2000" dirty="0" smtClean="0">
                <a:solidFill>
                  <a:schemeClr val="tx2"/>
                </a:solidFill>
                <a:latin typeface="Calibri" pitchFamily="34" charset="0"/>
              </a:rPr>
              <a:t>позвоночника</a:t>
            </a:r>
            <a:r>
              <a:rPr lang="ru-RU" sz="2000" baseline="30000" dirty="0" smtClean="0">
                <a:solidFill>
                  <a:schemeClr val="tx2"/>
                </a:solidFill>
                <a:latin typeface="Calibri" pitchFamily="34" charset="0"/>
              </a:rPr>
              <a:t>4</a:t>
            </a:r>
            <a:r>
              <a:rPr lang="ru-RU" sz="2000" dirty="0">
                <a:solidFill>
                  <a:schemeClr val="tx2"/>
                </a:solidFill>
                <a:latin typeface="Calibri" pitchFamily="34" charset="0"/>
              </a:rPr>
              <a:t>.</a:t>
            </a:r>
          </a:p>
        </p:txBody>
      </p:sp>
      <p:pic>
        <p:nvPicPr>
          <p:cNvPr id="11" name="Рисунок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1328" y="6309320"/>
            <a:ext cx="241879" cy="349861"/>
          </a:xfrm>
          <a:prstGeom prst="rect">
            <a:avLst/>
          </a:prstGeom>
        </p:spPr>
      </p:pic>
      <p:sp>
        <p:nvSpPr>
          <p:cNvPr id="12" name="TextBox 11"/>
          <p:cNvSpPr txBox="1"/>
          <p:nvPr/>
        </p:nvSpPr>
        <p:spPr>
          <a:xfrm>
            <a:off x="755576" y="5708481"/>
            <a:ext cx="7704856" cy="969496"/>
          </a:xfrm>
          <a:prstGeom prst="rect">
            <a:avLst/>
          </a:prstGeom>
          <a:noFill/>
        </p:spPr>
        <p:txBody>
          <a:bodyPr wrap="square" lIns="0" tIns="0" rIns="0" bIns="0" rtlCol="0">
            <a:spAutoFit/>
          </a:bodyPr>
          <a:lstStyle/>
          <a:p>
            <a:r>
              <a:rPr lang="en-US" sz="900" dirty="0">
                <a:solidFill>
                  <a:schemeClr val="tx2"/>
                </a:solidFill>
                <a:latin typeface="+mj-lt"/>
              </a:rPr>
              <a:t>1.Bono C.M., </a:t>
            </a:r>
            <a:r>
              <a:rPr lang="en-US" sz="900" dirty="0" err="1">
                <a:solidFill>
                  <a:schemeClr val="tx2"/>
                </a:solidFill>
                <a:latin typeface="+mj-lt"/>
              </a:rPr>
              <a:t>Ghiselli</a:t>
            </a:r>
            <a:r>
              <a:rPr lang="en-US" sz="900" dirty="0">
                <a:solidFill>
                  <a:schemeClr val="tx2"/>
                </a:solidFill>
                <a:latin typeface="+mj-lt"/>
              </a:rPr>
              <a:t> G., Gilbert T.J. et al. North American Spine Society. Evidence-Based Clinical guidelines for Multidisciplinary  Spine Care. </a:t>
            </a:r>
          </a:p>
          <a:p>
            <a:r>
              <a:rPr lang="en-US" sz="900" dirty="0">
                <a:solidFill>
                  <a:schemeClr val="tx2"/>
                </a:solidFill>
                <a:latin typeface="+mj-lt"/>
              </a:rPr>
              <a:t>Diagnosis and Treatment of cervical Radiculopathy from degenerative disorders.2010;179 p.</a:t>
            </a:r>
          </a:p>
          <a:p>
            <a:r>
              <a:rPr lang="en-US" sz="900" dirty="0">
                <a:solidFill>
                  <a:schemeClr val="tx2"/>
                </a:solidFill>
                <a:latin typeface="+mj-lt"/>
              </a:rPr>
              <a:t>2. </a:t>
            </a:r>
            <a:r>
              <a:rPr lang="en-US" sz="900" dirty="0" err="1">
                <a:solidFill>
                  <a:schemeClr val="tx2"/>
                </a:solidFill>
                <a:latin typeface="+mj-lt"/>
              </a:rPr>
              <a:t>Maigne</a:t>
            </a:r>
            <a:r>
              <a:rPr lang="en-US" sz="900" dirty="0">
                <a:solidFill>
                  <a:schemeClr val="tx2"/>
                </a:solidFill>
                <a:latin typeface="+mj-lt"/>
              </a:rPr>
              <a:t> JY, </a:t>
            </a:r>
            <a:r>
              <a:rPr lang="en-US" sz="900" dirty="0" err="1">
                <a:solidFill>
                  <a:schemeClr val="tx2"/>
                </a:solidFill>
                <a:latin typeface="+mj-lt"/>
              </a:rPr>
              <a:t>Deligne</a:t>
            </a:r>
            <a:r>
              <a:rPr lang="en-US" sz="900" dirty="0">
                <a:solidFill>
                  <a:schemeClr val="tx2"/>
                </a:solidFill>
                <a:latin typeface="+mj-lt"/>
              </a:rPr>
              <a:t> L. Computed tomographic  follow-up study of 21 cases of </a:t>
            </a:r>
            <a:r>
              <a:rPr lang="en-US" sz="900" dirty="0" err="1">
                <a:solidFill>
                  <a:schemeClr val="tx2"/>
                </a:solidFill>
                <a:latin typeface="+mj-lt"/>
              </a:rPr>
              <a:t>nonoperatively</a:t>
            </a:r>
            <a:r>
              <a:rPr lang="en-US" sz="900" dirty="0">
                <a:solidFill>
                  <a:schemeClr val="tx2"/>
                </a:solidFill>
                <a:latin typeface="+mj-lt"/>
              </a:rPr>
              <a:t> treated cervical intervertebral soft disc herniation. Spine (</a:t>
            </a:r>
            <a:r>
              <a:rPr lang="en-US" sz="900" dirty="0" err="1">
                <a:solidFill>
                  <a:schemeClr val="tx2"/>
                </a:solidFill>
                <a:latin typeface="+mj-lt"/>
              </a:rPr>
              <a:t>Phila</a:t>
            </a:r>
            <a:r>
              <a:rPr lang="en-US" sz="900" dirty="0">
                <a:solidFill>
                  <a:schemeClr val="tx2"/>
                </a:solidFill>
                <a:latin typeface="+mj-lt"/>
              </a:rPr>
              <a:t> Pa 1976). 1994 Jan 15;19(2):189-91.</a:t>
            </a:r>
          </a:p>
          <a:p>
            <a:r>
              <a:rPr lang="en-US" sz="900" dirty="0">
                <a:solidFill>
                  <a:schemeClr val="tx2"/>
                </a:solidFill>
                <a:latin typeface="+mj-lt"/>
              </a:rPr>
              <a:t>3. Mochida K, Komori H, </a:t>
            </a:r>
            <a:r>
              <a:rPr lang="en-US" sz="900" dirty="0" err="1">
                <a:solidFill>
                  <a:schemeClr val="tx2"/>
                </a:solidFill>
                <a:latin typeface="+mj-lt"/>
              </a:rPr>
              <a:t>Okawa</a:t>
            </a:r>
            <a:r>
              <a:rPr lang="en-US" sz="900" dirty="0">
                <a:solidFill>
                  <a:schemeClr val="tx2"/>
                </a:solidFill>
                <a:latin typeface="+mj-lt"/>
              </a:rPr>
              <a:t> A, et al. Regression of cervical disc herniation observed on magnetic resonance images. Spine (</a:t>
            </a:r>
            <a:r>
              <a:rPr lang="en-US" sz="900" dirty="0" err="1">
                <a:solidFill>
                  <a:schemeClr val="tx2"/>
                </a:solidFill>
                <a:latin typeface="+mj-lt"/>
              </a:rPr>
              <a:t>Phila</a:t>
            </a:r>
            <a:r>
              <a:rPr lang="en-US" sz="900" dirty="0">
                <a:solidFill>
                  <a:schemeClr val="tx2"/>
                </a:solidFill>
                <a:latin typeface="+mj-lt"/>
              </a:rPr>
              <a:t> Pa1976). 1998 May 1;23(9):990-5; discussion 996-7. 2S-9S.</a:t>
            </a:r>
          </a:p>
          <a:p>
            <a:r>
              <a:rPr lang="en-US" sz="900" dirty="0">
                <a:solidFill>
                  <a:schemeClr val="tx2"/>
                </a:solidFill>
                <a:latin typeface="+mj-lt"/>
              </a:rPr>
              <a:t>4. </a:t>
            </a:r>
            <a:r>
              <a:rPr lang="en-US" sz="900" dirty="0" err="1">
                <a:solidFill>
                  <a:schemeClr val="tx2"/>
                </a:solidFill>
                <a:latin typeface="+mj-lt"/>
              </a:rPr>
              <a:t>Saal</a:t>
            </a:r>
            <a:r>
              <a:rPr lang="en-US" sz="900" dirty="0">
                <a:solidFill>
                  <a:schemeClr val="tx2"/>
                </a:solidFill>
                <a:latin typeface="+mj-lt"/>
              </a:rPr>
              <a:t> JA. Natural history and </a:t>
            </a:r>
            <a:r>
              <a:rPr lang="en-US" sz="900" dirty="0" err="1">
                <a:solidFill>
                  <a:schemeClr val="tx2"/>
                </a:solidFill>
                <a:latin typeface="+mj-lt"/>
              </a:rPr>
              <a:t>nonoperative</a:t>
            </a:r>
            <a:r>
              <a:rPr lang="en-US" sz="900" dirty="0">
                <a:solidFill>
                  <a:schemeClr val="tx2"/>
                </a:solidFill>
                <a:latin typeface="+mj-lt"/>
              </a:rPr>
              <a:t> treatment of lumbar disc herniation. Spine  (</a:t>
            </a:r>
            <a:r>
              <a:rPr lang="en-US" sz="900" dirty="0" err="1">
                <a:solidFill>
                  <a:schemeClr val="tx2"/>
                </a:solidFill>
                <a:latin typeface="+mj-lt"/>
              </a:rPr>
              <a:t>Phila</a:t>
            </a:r>
            <a:r>
              <a:rPr lang="en-US" sz="900" dirty="0">
                <a:solidFill>
                  <a:schemeClr val="tx2"/>
                </a:solidFill>
                <a:latin typeface="+mj-lt"/>
              </a:rPr>
              <a:t> Pa 1976). 1996 Dec 15;21(24 </a:t>
            </a:r>
            <a:r>
              <a:rPr lang="en-US" sz="900" dirty="0" err="1">
                <a:solidFill>
                  <a:schemeClr val="tx2"/>
                </a:solidFill>
                <a:latin typeface="+mj-lt"/>
              </a:rPr>
              <a:t>Suppl</a:t>
            </a:r>
            <a:r>
              <a:rPr lang="en-US" sz="900" dirty="0">
                <a:solidFill>
                  <a:schemeClr val="tx2"/>
                </a:solidFill>
                <a:latin typeface="+mj-lt"/>
              </a:rPr>
              <a:t>):</a:t>
            </a:r>
          </a:p>
        </p:txBody>
      </p:sp>
      <p:sp>
        <p:nvSpPr>
          <p:cNvPr id="13" name="TextBox 12"/>
          <p:cNvSpPr txBox="1"/>
          <p:nvPr/>
        </p:nvSpPr>
        <p:spPr>
          <a:xfrm>
            <a:off x="323527" y="378000"/>
            <a:ext cx="6624737" cy="404406"/>
          </a:xfrm>
          <a:prstGeom prst="rect">
            <a:avLst/>
          </a:prstGeom>
          <a:noFill/>
        </p:spPr>
        <p:txBody>
          <a:bodyPr wrap="square" rtlCol="0" anchor="ctr">
            <a:spAutoFit/>
          </a:bodyPr>
          <a:lstStyle/>
          <a:p>
            <a:pPr>
              <a:lnSpc>
                <a:spcPts val="2400"/>
              </a:lnSpc>
            </a:pPr>
            <a:r>
              <a:rPr lang="ru-RU" sz="2400" b="1" i="1" dirty="0">
                <a:solidFill>
                  <a:srgbClr val="FAAA28"/>
                </a:solidFill>
                <a:latin typeface="+mn-lt"/>
              </a:rPr>
              <a:t>Прогноз при шейной </a:t>
            </a:r>
            <a:r>
              <a:rPr lang="ru-RU" sz="2400" b="1" i="1" dirty="0" err="1" smtClean="0">
                <a:solidFill>
                  <a:srgbClr val="FAAA28"/>
                </a:solidFill>
                <a:latin typeface="+mn-lt"/>
              </a:rPr>
              <a:t>радикулопатии</a:t>
            </a:r>
            <a:endParaRPr lang="ru-RU" sz="2400" b="1" i="1" dirty="0">
              <a:solidFill>
                <a:srgbClr val="FAAA28"/>
              </a:solidFill>
              <a:latin typeface="+mn-lt"/>
            </a:endParaRPr>
          </a:p>
        </p:txBody>
      </p:sp>
      <p:sp>
        <p:nvSpPr>
          <p:cNvPr id="14" name="Прямоугольник 13"/>
          <p:cNvSpPr/>
          <p:nvPr/>
        </p:nvSpPr>
        <p:spPr>
          <a:xfrm>
            <a:off x="755575" y="1557338"/>
            <a:ext cx="7857965" cy="1400383"/>
          </a:xfrm>
          <a:prstGeom prst="rect">
            <a:avLst/>
          </a:prstGeom>
        </p:spPr>
        <p:txBody>
          <a:bodyPr wrap="square" lIns="0" tIns="0" rIns="0" bIns="0">
            <a:spAutoFit/>
          </a:bodyPr>
          <a:lstStyle/>
          <a:p>
            <a:pPr eaLnBrk="1" hangingPunct="1">
              <a:spcBef>
                <a:spcPts val="600"/>
              </a:spcBef>
              <a:spcAft>
                <a:spcPts val="0"/>
              </a:spcAft>
              <a:buClr>
                <a:srgbClr val="FAAA28"/>
              </a:buClr>
            </a:pPr>
            <a:r>
              <a:rPr lang="ru-RU" altLang="ru-RU" i="1" dirty="0">
                <a:solidFill>
                  <a:schemeClr val="accent4">
                    <a:lumMod val="60000"/>
                    <a:lumOff val="40000"/>
                  </a:schemeClr>
                </a:solidFill>
                <a:latin typeface="Calibri" pitchFamily="34" charset="0"/>
                <a:cs typeface="Arial" pitchFamily="34" charset="0"/>
              </a:rPr>
              <a:t> У большинства пациентов с шейной </a:t>
            </a:r>
            <a:r>
              <a:rPr lang="ru-RU" altLang="ru-RU" i="1" dirty="0" err="1">
                <a:solidFill>
                  <a:schemeClr val="accent4">
                    <a:lumMod val="60000"/>
                    <a:lumOff val="40000"/>
                  </a:schemeClr>
                </a:solidFill>
                <a:latin typeface="Calibri" pitchFamily="34" charset="0"/>
                <a:cs typeface="Arial" pitchFamily="34" charset="0"/>
              </a:rPr>
              <a:t>радикулопатией</a:t>
            </a:r>
            <a:r>
              <a:rPr lang="ru-RU" altLang="ru-RU" i="1" dirty="0">
                <a:solidFill>
                  <a:schemeClr val="accent4">
                    <a:lumMod val="60000"/>
                    <a:lumOff val="40000"/>
                  </a:schemeClr>
                </a:solidFill>
                <a:latin typeface="Calibri" pitchFamily="34" charset="0"/>
                <a:cs typeface="Arial" pitchFamily="34" charset="0"/>
              </a:rPr>
              <a:t> при </a:t>
            </a:r>
            <a:r>
              <a:rPr lang="ru-RU" altLang="ru-RU" i="1" dirty="0" err="1">
                <a:solidFill>
                  <a:schemeClr val="accent4">
                    <a:lumMod val="60000"/>
                    <a:lumOff val="40000"/>
                  </a:schemeClr>
                </a:solidFill>
                <a:latin typeface="Calibri" pitchFamily="34" charset="0"/>
                <a:cs typeface="Arial" pitchFamily="34" charset="0"/>
              </a:rPr>
              <a:t>дегенера-тивных</a:t>
            </a:r>
            <a:r>
              <a:rPr lang="ru-RU" altLang="ru-RU" i="1" dirty="0">
                <a:solidFill>
                  <a:schemeClr val="accent4">
                    <a:lumMod val="60000"/>
                    <a:lumOff val="40000"/>
                  </a:schemeClr>
                </a:solidFill>
                <a:latin typeface="Calibri" pitchFamily="34" charset="0"/>
                <a:cs typeface="Arial" pitchFamily="34" charset="0"/>
              </a:rPr>
              <a:t> заболеваниях симптомы и знаки </a:t>
            </a:r>
            <a:r>
              <a:rPr lang="ru-RU" altLang="ru-RU" i="1" dirty="0" err="1">
                <a:solidFill>
                  <a:schemeClr val="accent4">
                    <a:lumMod val="60000"/>
                    <a:lumOff val="40000"/>
                  </a:schemeClr>
                </a:solidFill>
                <a:latin typeface="Calibri" pitchFamily="34" charset="0"/>
                <a:cs typeface="Arial" pitchFamily="34" charset="0"/>
              </a:rPr>
              <a:t>самоограничиваются</a:t>
            </a:r>
            <a:r>
              <a:rPr lang="ru-RU" altLang="ru-RU" i="1" dirty="0">
                <a:solidFill>
                  <a:schemeClr val="accent4">
                    <a:lumMod val="60000"/>
                    <a:lumOff val="40000"/>
                  </a:schemeClr>
                </a:solidFill>
                <a:latin typeface="Calibri" pitchFamily="34" charset="0"/>
                <a:cs typeface="Arial" pitchFamily="34" charset="0"/>
              </a:rPr>
              <a:t> и </a:t>
            </a:r>
            <a:r>
              <a:rPr lang="ru-RU" altLang="ru-RU" i="1" dirty="0" smtClean="0">
                <a:solidFill>
                  <a:schemeClr val="accent4">
                    <a:lumMod val="60000"/>
                    <a:lumOff val="40000"/>
                  </a:schemeClr>
                </a:solidFill>
                <a:latin typeface="Calibri" pitchFamily="34" charset="0"/>
                <a:cs typeface="Arial" pitchFamily="34" charset="0"/>
              </a:rPr>
              <a:t>разрешаются </a:t>
            </a:r>
            <a:r>
              <a:rPr lang="ru-RU" altLang="ru-RU" i="1" dirty="0">
                <a:solidFill>
                  <a:schemeClr val="accent4">
                    <a:lumMod val="60000"/>
                    <a:lumOff val="40000"/>
                  </a:schemeClr>
                </a:solidFill>
                <a:latin typeface="Calibri" pitchFamily="34" charset="0"/>
                <a:cs typeface="Arial" pitchFamily="34" charset="0"/>
              </a:rPr>
              <a:t>спонтанно без специфического лечения в течение вариабельного промежутка </a:t>
            </a:r>
            <a:r>
              <a:rPr lang="ru-RU" altLang="ru-RU" i="1" dirty="0" smtClean="0">
                <a:solidFill>
                  <a:schemeClr val="accent4">
                    <a:lumMod val="60000"/>
                    <a:lumOff val="40000"/>
                  </a:schemeClr>
                </a:solidFill>
                <a:latin typeface="Calibri" pitchFamily="34" charset="0"/>
                <a:cs typeface="Arial" pitchFamily="34" charset="0"/>
              </a:rPr>
              <a:t>времени</a:t>
            </a:r>
            <a:r>
              <a:rPr lang="ru-RU" altLang="ru-RU" i="1" baseline="30000" dirty="0" smtClean="0">
                <a:solidFill>
                  <a:schemeClr val="accent4">
                    <a:lumMod val="60000"/>
                    <a:lumOff val="40000"/>
                  </a:schemeClr>
                </a:solidFill>
                <a:latin typeface="Calibri" pitchFamily="34" charset="0"/>
                <a:cs typeface="Arial" pitchFamily="34" charset="0"/>
              </a:rPr>
              <a:t>1</a:t>
            </a:r>
            <a:endParaRPr lang="en-US" altLang="ru-RU" i="1" baseline="30000" dirty="0" smtClean="0">
              <a:solidFill>
                <a:schemeClr val="accent4">
                  <a:lumMod val="60000"/>
                  <a:lumOff val="40000"/>
                </a:schemeClr>
              </a:solidFill>
              <a:latin typeface="Calibri" pitchFamily="34" charset="0"/>
              <a:cs typeface="Arial" pitchFamily="34" charset="0"/>
            </a:endParaRPr>
          </a:p>
          <a:p>
            <a:pPr algn="r" eaLnBrk="1" hangingPunct="1">
              <a:spcBef>
                <a:spcPts val="600"/>
              </a:spcBef>
              <a:spcAft>
                <a:spcPts val="0"/>
              </a:spcAft>
              <a:buClr>
                <a:srgbClr val="FAAA28"/>
              </a:buClr>
            </a:pPr>
            <a:r>
              <a:rPr lang="ru-RU" altLang="ru-RU" sz="1400" i="1" dirty="0" err="1" smtClean="0">
                <a:solidFill>
                  <a:schemeClr val="tx2"/>
                </a:solidFill>
                <a:latin typeface="Calibri" pitchFamily="34" charset="0"/>
                <a:cs typeface="Arial" pitchFamily="34" charset="0"/>
              </a:rPr>
              <a:t>Work</a:t>
            </a:r>
            <a:r>
              <a:rPr lang="ru-RU" altLang="ru-RU" sz="1400" i="1" dirty="0" smtClean="0">
                <a:solidFill>
                  <a:schemeClr val="tx2"/>
                </a:solidFill>
                <a:latin typeface="Calibri" pitchFamily="34" charset="0"/>
                <a:cs typeface="Arial" pitchFamily="34" charset="0"/>
              </a:rPr>
              <a:t> </a:t>
            </a:r>
            <a:r>
              <a:rPr lang="ru-RU" altLang="ru-RU" sz="1400" i="1" dirty="0" err="1">
                <a:solidFill>
                  <a:schemeClr val="tx2"/>
                </a:solidFill>
                <a:latin typeface="Calibri" pitchFamily="34" charset="0"/>
                <a:cs typeface="Arial" pitchFamily="34" charset="0"/>
              </a:rPr>
              <a:t>group</a:t>
            </a:r>
            <a:r>
              <a:rPr lang="ru-RU" altLang="ru-RU" sz="1400" i="1" dirty="0">
                <a:solidFill>
                  <a:schemeClr val="tx2"/>
                </a:solidFill>
                <a:latin typeface="Calibri" pitchFamily="34" charset="0"/>
                <a:cs typeface="Arial" pitchFamily="34" charset="0"/>
              </a:rPr>
              <a:t> </a:t>
            </a:r>
            <a:r>
              <a:rPr lang="ru-RU" altLang="ru-RU" sz="1400" i="1" dirty="0" err="1">
                <a:solidFill>
                  <a:schemeClr val="tx2"/>
                </a:solidFill>
                <a:latin typeface="Calibri" pitchFamily="34" charset="0"/>
                <a:cs typeface="Arial" pitchFamily="34" charset="0"/>
              </a:rPr>
              <a:t>consensus</a:t>
            </a:r>
            <a:r>
              <a:rPr lang="ru-RU" altLang="ru-RU" sz="1400" i="1" dirty="0">
                <a:solidFill>
                  <a:schemeClr val="tx2"/>
                </a:solidFill>
                <a:latin typeface="Calibri" pitchFamily="34" charset="0"/>
                <a:cs typeface="Arial" pitchFamily="34" charset="0"/>
              </a:rPr>
              <a:t> </a:t>
            </a:r>
            <a:r>
              <a:rPr lang="ru-RU" altLang="ru-RU" sz="1400" i="1" dirty="0" err="1" smtClean="0">
                <a:solidFill>
                  <a:schemeClr val="tx2"/>
                </a:solidFill>
                <a:latin typeface="Calibri" pitchFamily="34" charset="0"/>
                <a:cs typeface="Arial" pitchFamily="34" charset="0"/>
              </a:rPr>
              <a:t>statement</a:t>
            </a:r>
            <a:endParaRPr lang="en-US" altLang="ru-RU" sz="1400" i="1" baseline="30000" dirty="0" smtClean="0">
              <a:solidFill>
                <a:schemeClr val="tx2"/>
              </a:solidFill>
              <a:latin typeface="Calibri" pitchFamily="34" charset="0"/>
              <a:cs typeface="Arial" pitchFamily="34" charset="0"/>
            </a:endParaRPr>
          </a:p>
        </p:txBody>
      </p:sp>
    </p:spTree>
    <p:extLst>
      <p:ext uri="{BB962C8B-B14F-4D97-AF65-F5344CB8AC3E}">
        <p14:creationId xmlns:p14="http://schemas.microsoft.com/office/powerpoint/2010/main" val="177810356"/>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ChangeArrowheads="1"/>
          </p:cNvSpPr>
          <p:nvPr/>
        </p:nvSpPr>
        <p:spPr bwMode="auto">
          <a:xfrm>
            <a:off x="1068388" y="4048125"/>
            <a:ext cx="73914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p>
            <a:pPr marL="342900" indent="-339725" eaLnBrk="1" hangingPunct="1">
              <a:lnSpc>
                <a:spcPct val="70000"/>
              </a:lnSpc>
              <a:spcBef>
                <a:spcPts val="600"/>
              </a:spcBef>
              <a:buSzPct val="10000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endParaRPr lang="ru-RU" altLang="ru-RU" sz="2400" b="1">
              <a:solidFill>
                <a:srgbClr val="FFFFFF"/>
              </a:solidFill>
              <a:cs typeface="Arial" pitchFamily="34" charset="0"/>
            </a:endParaRPr>
          </a:p>
          <a:p>
            <a:pPr marL="342900" indent="-339725" eaLnBrk="1" hangingPunct="1">
              <a:lnSpc>
                <a:spcPct val="70000"/>
              </a:lnSpc>
              <a:spcBef>
                <a:spcPts val="700"/>
              </a:spcBef>
              <a:buSzPct val="10000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endParaRPr lang="ru-RU" altLang="ru-RU" sz="2800" b="1">
              <a:solidFill>
                <a:srgbClr val="FFCC00"/>
              </a:solidFill>
              <a:cs typeface="Arial" pitchFamily="34" charset="0"/>
            </a:endParaRPr>
          </a:p>
          <a:p>
            <a:pPr marL="342900" indent="-339725" eaLnBrk="1" hangingPunct="1">
              <a:lnSpc>
                <a:spcPct val="70000"/>
              </a:lnSpc>
              <a:spcBef>
                <a:spcPts val="700"/>
              </a:spcBef>
              <a:buSzPct val="10000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endParaRPr lang="ru-RU" altLang="ru-RU" sz="2800" b="1">
              <a:solidFill>
                <a:srgbClr val="FFCC00"/>
              </a:solidFill>
              <a:cs typeface="Arial" pitchFamily="34" charset="0"/>
            </a:endParaRPr>
          </a:p>
        </p:txBody>
      </p:sp>
      <p:sp>
        <p:nvSpPr>
          <p:cNvPr id="157699" name="Rectangle 3"/>
          <p:cNvSpPr>
            <a:spLocks noChangeArrowheads="1"/>
          </p:cNvSpPr>
          <p:nvPr/>
        </p:nvSpPr>
        <p:spPr bwMode="auto">
          <a:xfrm>
            <a:off x="0" y="3573463"/>
            <a:ext cx="8569325" cy="220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p>
            <a:pPr marL="838200" indent="-835025">
              <a:lnSpc>
                <a:spcPct val="120000"/>
              </a:lnSpc>
              <a:buSzPct val="100000"/>
              <a:tabLst>
                <a:tab pos="838200" algn="l"/>
                <a:tab pos="1285875" algn="l"/>
                <a:tab pos="1735138" algn="l"/>
                <a:tab pos="2184400" algn="l"/>
                <a:tab pos="2633663" algn="l"/>
                <a:tab pos="3082925" algn="l"/>
                <a:tab pos="3532188" algn="l"/>
                <a:tab pos="3981450" algn="l"/>
                <a:tab pos="4430713" algn="l"/>
                <a:tab pos="4879975" algn="l"/>
                <a:tab pos="5329238" algn="l"/>
                <a:tab pos="5778500" algn="l"/>
                <a:tab pos="6227763" algn="l"/>
                <a:tab pos="6677025" algn="l"/>
                <a:tab pos="7126288" algn="l"/>
                <a:tab pos="7575550" algn="l"/>
                <a:tab pos="8024813" algn="l"/>
                <a:tab pos="8474075" algn="l"/>
                <a:tab pos="8923338" algn="l"/>
                <a:tab pos="9372600" algn="l"/>
                <a:tab pos="9821863" algn="l"/>
              </a:tabLst>
            </a:pPr>
            <a:endParaRPr lang="en-US" altLang="ru-RU" sz="1000" b="1" dirty="0">
              <a:solidFill>
                <a:schemeClr val="accent4">
                  <a:lumMod val="60000"/>
                  <a:lumOff val="40000"/>
                </a:schemeClr>
              </a:solidFill>
              <a:latin typeface="Calibri" pitchFamily="34" charset="0"/>
            </a:endParaRPr>
          </a:p>
        </p:txBody>
      </p:sp>
      <p:sp>
        <p:nvSpPr>
          <p:cNvPr id="157700" name="Rectangle 4"/>
          <p:cNvSpPr>
            <a:spLocks noChangeArrowheads="1"/>
          </p:cNvSpPr>
          <p:nvPr/>
        </p:nvSpPr>
        <p:spPr bwMode="auto">
          <a:xfrm>
            <a:off x="539750" y="549275"/>
            <a:ext cx="8351838"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p>
            <a:pPr algn="ct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altLang="ru-RU" sz="2800" b="1">
                <a:solidFill>
                  <a:srgbClr val="000000"/>
                </a:solidFill>
                <a:latin typeface="Calibri" pitchFamily="34" charset="0"/>
              </a:rPr>
              <a:t/>
            </a:r>
            <a:br>
              <a:rPr lang="ru-RU" altLang="ru-RU" sz="2800" b="1">
                <a:solidFill>
                  <a:srgbClr val="000000"/>
                </a:solidFill>
                <a:latin typeface="Calibri" pitchFamily="34" charset="0"/>
              </a:rPr>
            </a:br>
            <a:endParaRPr lang="ru-RU" altLang="ru-RU" sz="2800" b="1">
              <a:solidFill>
                <a:srgbClr val="000000"/>
              </a:solidFill>
              <a:latin typeface="Calibri" pitchFamily="34" charset="0"/>
            </a:endParaRPr>
          </a:p>
        </p:txBody>
      </p:sp>
      <p:sp>
        <p:nvSpPr>
          <p:cNvPr id="157701" name="Прямоугольник 10"/>
          <p:cNvSpPr>
            <a:spLocks noChangeArrowheads="1"/>
          </p:cNvSpPr>
          <p:nvPr/>
        </p:nvSpPr>
        <p:spPr bwMode="auto">
          <a:xfrm>
            <a:off x="753924" y="1560513"/>
            <a:ext cx="781540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pPr>
            <a:r>
              <a:rPr lang="ru-RU" altLang="ru-RU" sz="2000" b="1" dirty="0" smtClean="0">
                <a:solidFill>
                  <a:schemeClr val="tx2"/>
                </a:solidFill>
                <a:latin typeface="Calibri" pitchFamily="34" charset="0"/>
              </a:rPr>
              <a:t>60-80% пациентов с </a:t>
            </a:r>
            <a:r>
              <a:rPr lang="ru-RU" altLang="ru-RU" sz="2000" b="1" dirty="0" err="1" smtClean="0">
                <a:solidFill>
                  <a:schemeClr val="tx2"/>
                </a:solidFill>
                <a:latin typeface="Calibri" pitchFamily="34" charset="0"/>
              </a:rPr>
              <a:t>вертеброгенной</a:t>
            </a:r>
            <a:r>
              <a:rPr lang="ru-RU" altLang="ru-RU" sz="2000" b="1" dirty="0" smtClean="0">
                <a:solidFill>
                  <a:schemeClr val="tx2"/>
                </a:solidFill>
                <a:latin typeface="Calibri" pitchFamily="34" charset="0"/>
              </a:rPr>
              <a:t> </a:t>
            </a:r>
            <a:r>
              <a:rPr lang="ru-RU" altLang="ru-RU" sz="2000" b="1" dirty="0" err="1" smtClean="0">
                <a:solidFill>
                  <a:schemeClr val="tx2"/>
                </a:solidFill>
                <a:latin typeface="Calibri" pitchFamily="34" charset="0"/>
              </a:rPr>
              <a:t>радикулопатией</a:t>
            </a:r>
            <a:r>
              <a:rPr lang="ru-RU" altLang="ru-RU" sz="2000" b="1" dirty="0" smtClean="0">
                <a:solidFill>
                  <a:schemeClr val="tx2"/>
                </a:solidFill>
                <a:latin typeface="Calibri" pitchFamily="34" charset="0"/>
              </a:rPr>
              <a:t>  (на шейном </a:t>
            </a:r>
            <a:endParaRPr lang="en-US" altLang="ru-RU" sz="2000" b="1" dirty="0" smtClean="0">
              <a:solidFill>
                <a:schemeClr val="tx2"/>
              </a:solidFill>
              <a:latin typeface="Calibri" pitchFamily="34" charset="0"/>
            </a:endParaRPr>
          </a:p>
          <a:p>
            <a:pPr>
              <a:lnSpc>
                <a:spcPct val="120000"/>
              </a:lnSpc>
            </a:pPr>
            <a:r>
              <a:rPr lang="ru-RU" altLang="ru-RU" sz="2000" b="1" dirty="0" smtClean="0">
                <a:solidFill>
                  <a:schemeClr val="tx2"/>
                </a:solidFill>
                <a:latin typeface="Calibri" pitchFamily="34" charset="0"/>
              </a:rPr>
              <a:t>и поясничном уровнях) </a:t>
            </a:r>
            <a:r>
              <a:rPr lang="ru-RU" altLang="ru-RU" sz="2000" b="1" dirty="0" smtClean="0">
                <a:solidFill>
                  <a:srgbClr val="FAAA28"/>
                </a:solidFill>
                <a:latin typeface="Calibri" pitchFamily="34" charset="0"/>
              </a:rPr>
              <a:t>выздоравливают в течение </a:t>
            </a:r>
            <a:r>
              <a:rPr lang="ru-RU" altLang="ru-RU" sz="2000" b="1" dirty="0">
                <a:solidFill>
                  <a:srgbClr val="FAAA28"/>
                </a:solidFill>
                <a:latin typeface="Calibri" pitchFamily="34" charset="0"/>
              </a:rPr>
              <a:t>6–12 </a:t>
            </a:r>
            <a:r>
              <a:rPr lang="ru-RU" altLang="ru-RU" sz="2000" b="1" dirty="0" smtClean="0">
                <a:solidFill>
                  <a:srgbClr val="FAAA28"/>
                </a:solidFill>
                <a:latin typeface="Calibri" pitchFamily="34" charset="0"/>
              </a:rPr>
              <a:t>недель</a:t>
            </a:r>
            <a:r>
              <a:rPr lang="ru-RU" altLang="ru-RU" sz="2000" b="1" baseline="30000" dirty="0" smtClean="0">
                <a:solidFill>
                  <a:srgbClr val="FAAA28"/>
                </a:solidFill>
                <a:latin typeface="Calibri" pitchFamily="34" charset="0"/>
              </a:rPr>
              <a:t>1</a:t>
            </a:r>
            <a:endParaRPr lang="ru-RU" sz="2000" b="1" dirty="0">
              <a:solidFill>
                <a:srgbClr val="FAAA28"/>
              </a:solidFill>
            </a:endParaRPr>
          </a:p>
        </p:txBody>
      </p:sp>
      <p:sp>
        <p:nvSpPr>
          <p:cNvPr id="157704" name="Прямоугольник 8"/>
          <p:cNvSpPr>
            <a:spLocks noChangeArrowheads="1"/>
          </p:cNvSpPr>
          <p:nvPr/>
        </p:nvSpPr>
        <p:spPr bwMode="auto">
          <a:xfrm>
            <a:off x="1068388" y="3556292"/>
            <a:ext cx="5904656"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216000" indent="-216000">
              <a:buClr>
                <a:srgbClr val="FAAA28"/>
              </a:buClr>
              <a:buFont typeface="Arial" pitchFamily="34" charset="0"/>
              <a:buChar char="•"/>
            </a:pPr>
            <a:r>
              <a:rPr lang="ru-RU" altLang="ru-RU" dirty="0" smtClean="0">
                <a:solidFill>
                  <a:schemeClr val="tx2"/>
                </a:solidFill>
                <a:latin typeface="Calibri" pitchFamily="34" charset="0"/>
              </a:rPr>
              <a:t>Пожилой возраст</a:t>
            </a:r>
            <a:endParaRPr lang="en-US" altLang="ru-RU" dirty="0" smtClean="0">
              <a:solidFill>
                <a:schemeClr val="tx2"/>
              </a:solidFill>
              <a:latin typeface="Calibri" pitchFamily="34" charset="0"/>
            </a:endParaRPr>
          </a:p>
          <a:p>
            <a:pPr marL="216000" indent="-216000">
              <a:buClr>
                <a:srgbClr val="FAAA28"/>
              </a:buClr>
              <a:buFont typeface="Arial" pitchFamily="34" charset="0"/>
              <a:buChar char="•"/>
            </a:pPr>
            <a:r>
              <a:rPr lang="ru-RU" altLang="ru-RU" dirty="0" smtClean="0">
                <a:solidFill>
                  <a:schemeClr val="tx2"/>
                </a:solidFill>
                <a:latin typeface="Calibri" pitchFamily="34" charset="0"/>
              </a:rPr>
              <a:t>Физическая нагрузка</a:t>
            </a:r>
            <a:endParaRPr lang="en-US" altLang="ru-RU" dirty="0" smtClean="0">
              <a:solidFill>
                <a:schemeClr val="tx2"/>
              </a:solidFill>
              <a:latin typeface="Calibri" pitchFamily="34" charset="0"/>
            </a:endParaRPr>
          </a:p>
          <a:p>
            <a:pPr marL="216000" indent="-216000">
              <a:buClr>
                <a:srgbClr val="FAAA28"/>
              </a:buClr>
              <a:buFont typeface="Arial" pitchFamily="34" charset="0"/>
              <a:buChar char="•"/>
            </a:pPr>
            <a:r>
              <a:rPr lang="ru-RU" altLang="ru-RU" dirty="0" smtClean="0">
                <a:solidFill>
                  <a:schemeClr val="tx2"/>
                </a:solidFill>
                <a:latin typeface="Calibri" pitchFamily="34" charset="0"/>
              </a:rPr>
              <a:t>Курение</a:t>
            </a:r>
            <a:endParaRPr lang="en-US" altLang="ru-RU" dirty="0" smtClean="0">
              <a:solidFill>
                <a:schemeClr val="tx2"/>
              </a:solidFill>
              <a:latin typeface="Calibri" pitchFamily="34" charset="0"/>
            </a:endParaRPr>
          </a:p>
          <a:p>
            <a:pPr marL="216000" indent="-216000">
              <a:buClr>
                <a:srgbClr val="FAAA28"/>
              </a:buClr>
              <a:buFont typeface="Arial" pitchFamily="34" charset="0"/>
              <a:buChar char="•"/>
            </a:pPr>
            <a:r>
              <a:rPr lang="ru-RU" altLang="ru-RU" dirty="0" smtClean="0">
                <a:solidFill>
                  <a:schemeClr val="tx2"/>
                </a:solidFill>
                <a:latin typeface="Calibri" pitchFamily="34" charset="0"/>
              </a:rPr>
              <a:t>Аномалии </a:t>
            </a:r>
            <a:r>
              <a:rPr lang="ru-RU" altLang="ru-RU" dirty="0">
                <a:solidFill>
                  <a:schemeClr val="tx2"/>
                </a:solidFill>
                <a:latin typeface="Calibri" pitchFamily="34" charset="0"/>
              </a:rPr>
              <a:t>развития </a:t>
            </a:r>
            <a:r>
              <a:rPr lang="ru-RU" altLang="ru-RU" dirty="0" smtClean="0">
                <a:solidFill>
                  <a:schemeClr val="tx2"/>
                </a:solidFill>
                <a:latin typeface="Calibri" pitchFamily="34" charset="0"/>
              </a:rPr>
              <a:t>(в </a:t>
            </a:r>
            <a:r>
              <a:rPr lang="ru-RU" altLang="ru-RU" dirty="0" err="1">
                <a:solidFill>
                  <a:schemeClr val="tx2"/>
                </a:solidFill>
                <a:latin typeface="Calibri" pitchFamily="34" charset="0"/>
              </a:rPr>
              <a:t>т.ч</a:t>
            </a:r>
            <a:r>
              <a:rPr lang="ru-RU" altLang="ru-RU" dirty="0">
                <a:solidFill>
                  <a:schemeClr val="tx2"/>
                </a:solidFill>
                <a:latin typeface="Calibri" pitchFamily="34" charset="0"/>
              </a:rPr>
              <a:t>. узкий позвоночный канал</a:t>
            </a:r>
            <a:r>
              <a:rPr lang="ru-RU" altLang="ru-RU" dirty="0" smtClean="0">
                <a:solidFill>
                  <a:schemeClr val="tx2"/>
                </a:solidFill>
                <a:latin typeface="Calibri" pitchFamily="34" charset="0"/>
              </a:rPr>
              <a:t>)</a:t>
            </a:r>
            <a:endParaRPr lang="en-US" altLang="ru-RU" dirty="0" smtClean="0">
              <a:solidFill>
                <a:schemeClr val="tx2"/>
              </a:solidFill>
              <a:latin typeface="Calibri" pitchFamily="34" charset="0"/>
            </a:endParaRPr>
          </a:p>
          <a:p>
            <a:pPr marL="216000" indent="-216000">
              <a:buClr>
                <a:srgbClr val="FAAA28"/>
              </a:buClr>
              <a:buFont typeface="Arial" pitchFamily="34" charset="0"/>
              <a:buChar char="•"/>
            </a:pPr>
            <a:r>
              <a:rPr lang="ru-RU" altLang="ru-RU" dirty="0" smtClean="0">
                <a:solidFill>
                  <a:schemeClr val="tx2"/>
                </a:solidFill>
                <a:latin typeface="Calibri" pitchFamily="34" charset="0"/>
              </a:rPr>
              <a:t>«</a:t>
            </a:r>
            <a:r>
              <a:rPr lang="ru-RU" altLang="ru-RU" dirty="0">
                <a:solidFill>
                  <a:schemeClr val="tx2"/>
                </a:solidFill>
                <a:latin typeface="Calibri" pitchFamily="34" charset="0"/>
              </a:rPr>
              <a:t>Латеральная» компрессия </a:t>
            </a:r>
            <a:r>
              <a:rPr lang="ru-RU" altLang="ru-RU" dirty="0" smtClean="0">
                <a:solidFill>
                  <a:schemeClr val="tx2"/>
                </a:solidFill>
                <a:latin typeface="Calibri" pitchFamily="34" charset="0"/>
              </a:rPr>
              <a:t>корешка</a:t>
            </a:r>
            <a:endParaRPr lang="en-US" altLang="ru-RU" dirty="0" smtClean="0">
              <a:solidFill>
                <a:schemeClr val="tx2"/>
              </a:solidFill>
              <a:latin typeface="Calibri" pitchFamily="34" charset="0"/>
            </a:endParaRPr>
          </a:p>
          <a:p>
            <a:pPr marL="216000" indent="-216000">
              <a:buClr>
                <a:srgbClr val="FAAA28"/>
              </a:buClr>
              <a:buFont typeface="Arial" pitchFamily="34" charset="0"/>
              <a:buChar char="•"/>
            </a:pPr>
            <a:r>
              <a:rPr lang="ru-RU" altLang="ru-RU" dirty="0" smtClean="0">
                <a:solidFill>
                  <a:schemeClr val="tx2"/>
                </a:solidFill>
                <a:latin typeface="Calibri" pitchFamily="34" charset="0"/>
              </a:rPr>
              <a:t>Наличие </a:t>
            </a:r>
            <a:r>
              <a:rPr lang="ru-RU" altLang="ru-RU" dirty="0">
                <a:solidFill>
                  <a:schemeClr val="tx2"/>
                </a:solidFill>
                <a:latin typeface="Calibri" pitchFamily="34" charset="0"/>
              </a:rPr>
              <a:t>«рентной» </a:t>
            </a:r>
            <a:r>
              <a:rPr lang="ru-RU" altLang="ru-RU" dirty="0" smtClean="0">
                <a:solidFill>
                  <a:schemeClr val="tx2"/>
                </a:solidFill>
                <a:latin typeface="Calibri" pitchFamily="34" charset="0"/>
              </a:rPr>
              <a:t>установки</a:t>
            </a:r>
            <a:endParaRPr lang="ru-RU" dirty="0">
              <a:solidFill>
                <a:schemeClr val="tx2"/>
              </a:solidFill>
              <a:latin typeface="Calibri" pitchFamily="34" charset="0"/>
            </a:endParaRPr>
          </a:p>
        </p:txBody>
      </p:sp>
      <p:pic>
        <p:nvPicPr>
          <p:cNvPr id="10" name="Рисунок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1328" y="6309320"/>
            <a:ext cx="241879" cy="349861"/>
          </a:xfrm>
          <a:prstGeom prst="rect">
            <a:avLst/>
          </a:prstGeom>
        </p:spPr>
      </p:pic>
      <p:sp>
        <p:nvSpPr>
          <p:cNvPr id="12" name="TextBox 11"/>
          <p:cNvSpPr txBox="1"/>
          <p:nvPr/>
        </p:nvSpPr>
        <p:spPr>
          <a:xfrm>
            <a:off x="755576" y="6345750"/>
            <a:ext cx="7704856" cy="415498"/>
          </a:xfrm>
          <a:prstGeom prst="rect">
            <a:avLst/>
          </a:prstGeom>
          <a:noFill/>
        </p:spPr>
        <p:txBody>
          <a:bodyPr wrap="square" lIns="0" tIns="0" rIns="0" bIns="0" rtlCol="0">
            <a:spAutoFit/>
          </a:bodyPr>
          <a:lstStyle/>
          <a:p>
            <a:r>
              <a:rPr lang="en-US" sz="900" dirty="0" smtClean="0">
                <a:solidFill>
                  <a:schemeClr val="tx2"/>
                </a:solidFill>
                <a:latin typeface="+mj-lt"/>
              </a:rPr>
              <a:t> </a:t>
            </a:r>
            <a:r>
              <a:rPr lang="en-US" sz="900" dirty="0">
                <a:solidFill>
                  <a:schemeClr val="tx2"/>
                </a:solidFill>
                <a:latin typeface="+mj-lt"/>
              </a:rPr>
              <a:t>1. </a:t>
            </a:r>
            <a:r>
              <a:rPr lang="en-US" sz="900" dirty="0" err="1">
                <a:solidFill>
                  <a:schemeClr val="tx2"/>
                </a:solidFill>
                <a:latin typeface="+mj-lt"/>
              </a:rPr>
              <a:t>Saal</a:t>
            </a:r>
            <a:r>
              <a:rPr lang="en-US" sz="900" dirty="0">
                <a:solidFill>
                  <a:schemeClr val="tx2"/>
                </a:solidFill>
                <a:latin typeface="+mj-lt"/>
              </a:rPr>
              <a:t> JA. Natural history and </a:t>
            </a:r>
            <a:r>
              <a:rPr lang="en-US" sz="900" dirty="0" err="1">
                <a:solidFill>
                  <a:schemeClr val="tx2"/>
                </a:solidFill>
                <a:latin typeface="+mj-lt"/>
              </a:rPr>
              <a:t>nonoperative</a:t>
            </a:r>
            <a:r>
              <a:rPr lang="en-US" sz="900" dirty="0">
                <a:solidFill>
                  <a:schemeClr val="tx2"/>
                </a:solidFill>
                <a:latin typeface="+mj-lt"/>
              </a:rPr>
              <a:t> treatment of lumbar disc herniation. Spine  (</a:t>
            </a:r>
            <a:r>
              <a:rPr lang="en-US" sz="900" dirty="0" err="1">
                <a:solidFill>
                  <a:schemeClr val="tx2"/>
                </a:solidFill>
                <a:latin typeface="+mj-lt"/>
              </a:rPr>
              <a:t>Phila</a:t>
            </a:r>
            <a:r>
              <a:rPr lang="en-US" sz="900" dirty="0">
                <a:solidFill>
                  <a:schemeClr val="tx2"/>
                </a:solidFill>
                <a:latin typeface="+mj-lt"/>
              </a:rPr>
              <a:t> Pa 1976). 1996 Dec 15;21(24 </a:t>
            </a:r>
            <a:r>
              <a:rPr lang="en-US" sz="900" dirty="0" err="1">
                <a:solidFill>
                  <a:schemeClr val="tx2"/>
                </a:solidFill>
                <a:latin typeface="+mj-lt"/>
              </a:rPr>
              <a:t>Suppl</a:t>
            </a:r>
            <a:r>
              <a:rPr lang="en-US" sz="900" dirty="0">
                <a:solidFill>
                  <a:schemeClr val="tx2"/>
                </a:solidFill>
                <a:latin typeface="+mj-lt"/>
              </a:rPr>
              <a:t>)</a:t>
            </a:r>
          </a:p>
          <a:p>
            <a:r>
              <a:rPr lang="en-US" sz="900" dirty="0">
                <a:solidFill>
                  <a:schemeClr val="tx2"/>
                </a:solidFill>
                <a:latin typeface="+mj-lt"/>
              </a:rPr>
              <a:t>2. </a:t>
            </a:r>
            <a:r>
              <a:rPr lang="en-US" sz="900" dirty="0" err="1">
                <a:solidFill>
                  <a:schemeClr val="tx2"/>
                </a:solidFill>
                <a:latin typeface="+mj-lt"/>
              </a:rPr>
              <a:t>Peul</a:t>
            </a:r>
            <a:r>
              <a:rPr lang="en-US" sz="900" dirty="0">
                <a:solidFill>
                  <a:schemeClr val="tx2"/>
                </a:solidFill>
                <a:latin typeface="+mj-lt"/>
              </a:rPr>
              <a:t> W.C., van </a:t>
            </a:r>
            <a:r>
              <a:rPr lang="en-US" sz="900" dirty="0" err="1">
                <a:solidFill>
                  <a:schemeClr val="tx2"/>
                </a:solidFill>
                <a:latin typeface="+mj-lt"/>
              </a:rPr>
              <a:t>Houwelingen</a:t>
            </a:r>
            <a:r>
              <a:rPr lang="en-US" sz="900" dirty="0">
                <a:solidFill>
                  <a:schemeClr val="tx2"/>
                </a:solidFill>
                <a:latin typeface="+mj-lt"/>
              </a:rPr>
              <a:t> H.C., van den </a:t>
            </a:r>
            <a:r>
              <a:rPr lang="en-US" sz="900" dirty="0" err="1">
                <a:solidFill>
                  <a:schemeClr val="tx2"/>
                </a:solidFill>
                <a:latin typeface="+mj-lt"/>
              </a:rPr>
              <a:t>Hout</a:t>
            </a:r>
            <a:r>
              <a:rPr lang="en-US" sz="900" dirty="0">
                <a:solidFill>
                  <a:schemeClr val="tx2"/>
                </a:solidFill>
                <a:latin typeface="+mj-lt"/>
              </a:rPr>
              <a:t> W.B. The Hague Spine Intervention Prognostic Study Group , et al: Surgery versus prolonged conservative treatment for sciatica // N </a:t>
            </a:r>
            <a:r>
              <a:rPr lang="en-US" sz="900" dirty="0" err="1">
                <a:solidFill>
                  <a:schemeClr val="tx2"/>
                </a:solidFill>
                <a:latin typeface="+mj-lt"/>
              </a:rPr>
              <a:t>Engl</a:t>
            </a:r>
            <a:r>
              <a:rPr lang="en-US" sz="900" dirty="0">
                <a:solidFill>
                  <a:schemeClr val="tx2"/>
                </a:solidFill>
                <a:latin typeface="+mj-lt"/>
              </a:rPr>
              <a:t> J Med - 2007 - Vol. 356. (22) - P. </a:t>
            </a:r>
            <a:r>
              <a:rPr lang="en-US" sz="900" dirty="0" smtClean="0">
                <a:solidFill>
                  <a:schemeClr val="tx2"/>
                </a:solidFill>
                <a:latin typeface="+mj-lt"/>
              </a:rPr>
              <a:t>2245-2256</a:t>
            </a:r>
            <a:endParaRPr lang="en-US" sz="900" dirty="0">
              <a:solidFill>
                <a:schemeClr val="tx2"/>
              </a:solidFill>
              <a:latin typeface="+mj-lt"/>
            </a:endParaRPr>
          </a:p>
        </p:txBody>
      </p:sp>
      <p:sp>
        <p:nvSpPr>
          <p:cNvPr id="13" name="TextBox 12"/>
          <p:cNvSpPr txBox="1"/>
          <p:nvPr/>
        </p:nvSpPr>
        <p:spPr>
          <a:xfrm>
            <a:off x="323527" y="378000"/>
            <a:ext cx="6624737" cy="404406"/>
          </a:xfrm>
          <a:prstGeom prst="rect">
            <a:avLst/>
          </a:prstGeom>
          <a:noFill/>
        </p:spPr>
        <p:txBody>
          <a:bodyPr wrap="square" rtlCol="0" anchor="ctr">
            <a:spAutoFit/>
          </a:bodyPr>
          <a:lstStyle/>
          <a:p>
            <a:pPr>
              <a:lnSpc>
                <a:spcPts val="2400"/>
              </a:lnSpc>
            </a:pPr>
            <a:r>
              <a:rPr lang="ru-RU" sz="2400" b="1" i="1" dirty="0">
                <a:solidFill>
                  <a:srgbClr val="FAAA28"/>
                </a:solidFill>
                <a:latin typeface="+mn-lt"/>
              </a:rPr>
              <a:t>Прогноз при шейной </a:t>
            </a:r>
            <a:r>
              <a:rPr lang="ru-RU" sz="2400" b="1" i="1" dirty="0" err="1">
                <a:solidFill>
                  <a:srgbClr val="FAAA28"/>
                </a:solidFill>
                <a:latin typeface="+mn-lt"/>
              </a:rPr>
              <a:t>радикулопатии</a:t>
            </a:r>
            <a:endParaRPr lang="ru-RU" sz="2400" b="1" i="1" dirty="0">
              <a:solidFill>
                <a:srgbClr val="FAAA28"/>
              </a:solidFill>
              <a:latin typeface="+mn-lt"/>
            </a:endParaRPr>
          </a:p>
        </p:txBody>
      </p:sp>
      <p:sp>
        <p:nvSpPr>
          <p:cNvPr id="14" name="Скругленный прямоугольник 13"/>
          <p:cNvSpPr/>
          <p:nvPr/>
        </p:nvSpPr>
        <p:spPr>
          <a:xfrm>
            <a:off x="753924" y="2980228"/>
            <a:ext cx="7706508" cy="2404783"/>
          </a:xfrm>
          <a:prstGeom prst="roundRect">
            <a:avLst>
              <a:gd name="adj" fmla="val 10179"/>
            </a:avLst>
          </a:prstGeom>
          <a:noFill/>
          <a:ln w="28575">
            <a:solidFill>
              <a:srgbClr val="00A0D7"/>
            </a:solidFill>
          </a:ln>
          <a:effectLst/>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pPr eaLnBrk="0" hangingPunct="0">
              <a:spcBef>
                <a:spcPts val="0"/>
              </a:spcBef>
              <a:spcAft>
                <a:spcPts val="600"/>
              </a:spcAft>
              <a:buClr>
                <a:schemeClr val="tx2"/>
              </a:buClr>
            </a:pPr>
            <a:endParaRPr lang="ru-RU" sz="2000" dirty="0">
              <a:solidFill>
                <a:schemeClr val="bg2"/>
              </a:solidFill>
            </a:endParaRPr>
          </a:p>
        </p:txBody>
      </p:sp>
      <p:sp>
        <p:nvSpPr>
          <p:cNvPr id="15" name="Скругленный прямоугольник 14"/>
          <p:cNvSpPr/>
          <p:nvPr/>
        </p:nvSpPr>
        <p:spPr>
          <a:xfrm>
            <a:off x="1241245" y="2564904"/>
            <a:ext cx="6840760" cy="830647"/>
          </a:xfrm>
          <a:prstGeom prst="roundRect">
            <a:avLst>
              <a:gd name="adj" fmla="val 22520"/>
            </a:avLst>
          </a:prstGeom>
          <a:solidFill>
            <a:srgbClr val="00A0D7"/>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2000" b="1" dirty="0">
                <a:solidFill>
                  <a:schemeClr val="tx2"/>
                </a:solidFill>
              </a:rPr>
              <a:t>Неблагоприятные прогностические факторы </a:t>
            </a:r>
            <a:br>
              <a:rPr lang="ru-RU" sz="2000" b="1" dirty="0">
                <a:solidFill>
                  <a:schemeClr val="tx2"/>
                </a:solidFill>
              </a:rPr>
            </a:br>
            <a:r>
              <a:rPr lang="ru-RU" sz="2000" b="1" dirty="0">
                <a:solidFill>
                  <a:schemeClr val="tx2"/>
                </a:solidFill>
              </a:rPr>
              <a:t>при </a:t>
            </a:r>
            <a:r>
              <a:rPr lang="ru-RU" sz="2000" b="1" dirty="0" err="1">
                <a:solidFill>
                  <a:schemeClr val="tx2"/>
                </a:solidFill>
              </a:rPr>
              <a:t>вертеброгенных</a:t>
            </a:r>
            <a:r>
              <a:rPr lang="ru-RU" sz="2000" b="1" dirty="0">
                <a:solidFill>
                  <a:schemeClr val="tx2"/>
                </a:solidFill>
              </a:rPr>
              <a:t> </a:t>
            </a:r>
            <a:r>
              <a:rPr lang="ru-RU" sz="2000" b="1" dirty="0" smtClean="0">
                <a:solidFill>
                  <a:schemeClr val="tx2"/>
                </a:solidFill>
              </a:rPr>
              <a:t>радикулопатиях</a:t>
            </a:r>
            <a:r>
              <a:rPr lang="ru-RU" sz="2000" b="1" baseline="30000" dirty="0" smtClean="0">
                <a:solidFill>
                  <a:schemeClr val="tx2"/>
                </a:solidFill>
              </a:rPr>
              <a:t>2</a:t>
            </a:r>
            <a:endParaRPr lang="ru-RU" sz="2000" b="1" baseline="30000" dirty="0">
              <a:solidFill>
                <a:schemeClr val="tx2"/>
              </a:solidFill>
            </a:endParaRPr>
          </a:p>
        </p:txBody>
      </p:sp>
    </p:spTree>
    <p:extLst>
      <p:ext uri="{BB962C8B-B14F-4D97-AF65-F5344CB8AC3E}">
        <p14:creationId xmlns:p14="http://schemas.microsoft.com/office/powerpoint/2010/main" val="1204523302"/>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1328" y="6309320"/>
            <a:ext cx="241879" cy="349861"/>
          </a:xfrm>
          <a:prstGeom prst="rect">
            <a:avLst/>
          </a:prstGeom>
        </p:spPr>
      </p:pic>
      <p:sp>
        <p:nvSpPr>
          <p:cNvPr id="12" name="TextBox 11"/>
          <p:cNvSpPr txBox="1"/>
          <p:nvPr/>
        </p:nvSpPr>
        <p:spPr>
          <a:xfrm>
            <a:off x="755576" y="5547573"/>
            <a:ext cx="7704856" cy="1523494"/>
          </a:xfrm>
          <a:prstGeom prst="rect">
            <a:avLst/>
          </a:prstGeom>
          <a:noFill/>
        </p:spPr>
        <p:txBody>
          <a:bodyPr wrap="square" lIns="0" tIns="0" rIns="0" bIns="0" rtlCol="0">
            <a:spAutoFit/>
          </a:bodyPr>
          <a:lstStyle/>
          <a:p>
            <a:r>
              <a:rPr lang="en-US" sz="900" dirty="0">
                <a:solidFill>
                  <a:schemeClr val="tx2"/>
                </a:solidFill>
                <a:latin typeface="+mj-lt"/>
              </a:rPr>
              <a:t>1. Bono C.M., </a:t>
            </a:r>
            <a:r>
              <a:rPr lang="en-US" sz="900" dirty="0" err="1">
                <a:solidFill>
                  <a:schemeClr val="tx2"/>
                </a:solidFill>
                <a:latin typeface="+mj-lt"/>
              </a:rPr>
              <a:t>Ghiselli</a:t>
            </a:r>
            <a:r>
              <a:rPr lang="en-US" sz="900" dirty="0">
                <a:solidFill>
                  <a:schemeClr val="tx2"/>
                </a:solidFill>
                <a:latin typeface="+mj-lt"/>
              </a:rPr>
              <a:t> G., Gilbert T.J. et al. North American Spine Society. Evidence-Based Clinical guidelines for Multidisciplinary  Spine Care. </a:t>
            </a:r>
          </a:p>
          <a:p>
            <a:r>
              <a:rPr lang="en-US" sz="900" dirty="0">
                <a:solidFill>
                  <a:schemeClr val="tx2"/>
                </a:solidFill>
                <a:latin typeface="+mj-lt"/>
              </a:rPr>
              <a:t>Diagnosis and Treatment of cervical Radiculopathy from degenerative disorders.2010;179 p.</a:t>
            </a:r>
          </a:p>
          <a:p>
            <a:r>
              <a:rPr lang="en-US" sz="900" dirty="0">
                <a:solidFill>
                  <a:schemeClr val="tx2"/>
                </a:solidFill>
                <a:latin typeface="+mj-lt"/>
              </a:rPr>
              <a:t>2.  </a:t>
            </a:r>
            <a:r>
              <a:rPr lang="en-US" sz="900" dirty="0" err="1">
                <a:solidFill>
                  <a:schemeClr val="tx2"/>
                </a:solidFill>
                <a:latin typeface="+mj-lt"/>
              </a:rPr>
              <a:t>WeinsteinJ.N</a:t>
            </a:r>
            <a:r>
              <a:rPr lang="en-US" sz="900" dirty="0">
                <a:solidFill>
                  <a:schemeClr val="tx2"/>
                </a:solidFill>
                <a:latin typeface="+mj-lt"/>
              </a:rPr>
              <a:t>.; </a:t>
            </a:r>
            <a:r>
              <a:rPr lang="en-US" sz="900" dirty="0" err="1">
                <a:solidFill>
                  <a:schemeClr val="tx2"/>
                </a:solidFill>
                <a:latin typeface="+mj-lt"/>
              </a:rPr>
              <a:t>Tosteson</a:t>
            </a:r>
            <a:r>
              <a:rPr lang="en-US" sz="900" dirty="0">
                <a:solidFill>
                  <a:schemeClr val="tx2"/>
                </a:solidFill>
                <a:latin typeface="+mj-lt"/>
              </a:rPr>
              <a:t> T.D.; </a:t>
            </a:r>
            <a:r>
              <a:rPr lang="en-US" sz="900" dirty="0" err="1">
                <a:solidFill>
                  <a:schemeClr val="tx2"/>
                </a:solidFill>
                <a:latin typeface="+mj-lt"/>
              </a:rPr>
              <a:t>LurieJ.D</a:t>
            </a:r>
            <a:r>
              <a:rPr lang="en-US" sz="900" dirty="0">
                <a:solidFill>
                  <a:schemeClr val="tx2"/>
                </a:solidFill>
                <a:latin typeface="+mj-lt"/>
              </a:rPr>
              <a:t>. et al. Surgical </a:t>
            </a:r>
            <a:r>
              <a:rPr lang="en-US" sz="900" dirty="0" err="1">
                <a:solidFill>
                  <a:schemeClr val="tx2"/>
                </a:solidFill>
                <a:latin typeface="+mj-lt"/>
              </a:rPr>
              <a:t>vs</a:t>
            </a:r>
            <a:r>
              <a:rPr lang="en-US" sz="900" dirty="0">
                <a:solidFill>
                  <a:schemeClr val="tx2"/>
                </a:solidFill>
                <a:latin typeface="+mj-lt"/>
              </a:rPr>
              <a:t> </a:t>
            </a:r>
            <a:r>
              <a:rPr lang="en-US" sz="900" dirty="0" err="1">
                <a:solidFill>
                  <a:schemeClr val="tx2"/>
                </a:solidFill>
                <a:latin typeface="+mj-lt"/>
              </a:rPr>
              <a:t>Nonoperative</a:t>
            </a:r>
            <a:r>
              <a:rPr lang="en-US" sz="900" dirty="0">
                <a:solidFill>
                  <a:schemeClr val="tx2"/>
                </a:solidFill>
                <a:latin typeface="+mj-lt"/>
              </a:rPr>
              <a:t> Treatment for Lumbar Disk Herniation. The Spine Patient Outcomes Research Trial (SPORT): A Randomized Trial\\ JAMA. 2006;296(20):2441-2450 </a:t>
            </a:r>
          </a:p>
          <a:p>
            <a:r>
              <a:rPr lang="en-US" sz="900" dirty="0">
                <a:solidFill>
                  <a:schemeClr val="tx2"/>
                </a:solidFill>
                <a:latin typeface="+mj-lt"/>
              </a:rPr>
              <a:t>3.    </a:t>
            </a:r>
            <a:r>
              <a:rPr lang="en-US" sz="900" dirty="0" err="1">
                <a:solidFill>
                  <a:schemeClr val="tx2"/>
                </a:solidFill>
                <a:latin typeface="+mj-lt"/>
              </a:rPr>
              <a:t>Carragee</a:t>
            </a:r>
            <a:r>
              <a:rPr lang="en-US" sz="900" dirty="0">
                <a:solidFill>
                  <a:schemeClr val="tx2"/>
                </a:solidFill>
                <a:latin typeface="+mj-lt"/>
              </a:rPr>
              <a:t> EJ, et al "Clinical outcomes after lumbar discectomy for sciatica: The effects of fragment types and annular competence" J Bone Joint </a:t>
            </a:r>
            <a:r>
              <a:rPr lang="en-US" sz="900" dirty="0" err="1">
                <a:solidFill>
                  <a:schemeClr val="tx2"/>
                </a:solidFill>
                <a:latin typeface="+mj-lt"/>
              </a:rPr>
              <a:t>Surg</a:t>
            </a:r>
            <a:r>
              <a:rPr lang="en-US" sz="900" dirty="0">
                <a:solidFill>
                  <a:schemeClr val="tx2"/>
                </a:solidFill>
                <a:latin typeface="+mj-lt"/>
              </a:rPr>
              <a:t> Am - 2003; 85(1):102-108. </a:t>
            </a:r>
            <a:br>
              <a:rPr lang="en-US" sz="900" dirty="0">
                <a:solidFill>
                  <a:schemeClr val="tx2"/>
                </a:solidFill>
                <a:latin typeface="+mj-lt"/>
              </a:rPr>
            </a:br>
            <a:r>
              <a:rPr lang="en-US" sz="900" dirty="0">
                <a:solidFill>
                  <a:schemeClr val="tx2"/>
                </a:solidFill>
                <a:latin typeface="+mj-lt"/>
              </a:rPr>
              <a:t>4.    Dewing CB, et al. "The outcome of lumbar </a:t>
            </a:r>
            <a:r>
              <a:rPr lang="en-US" sz="900" dirty="0" err="1">
                <a:solidFill>
                  <a:schemeClr val="tx2"/>
                </a:solidFill>
                <a:latin typeface="+mj-lt"/>
              </a:rPr>
              <a:t>microdiscectomy</a:t>
            </a:r>
            <a:r>
              <a:rPr lang="en-US" sz="900" dirty="0">
                <a:solidFill>
                  <a:schemeClr val="tx2"/>
                </a:solidFill>
                <a:latin typeface="+mj-lt"/>
              </a:rPr>
              <a:t> in a young, active population: correlation by herniation type and level." Spine 2008; 33:33-38 1.    </a:t>
            </a:r>
          </a:p>
          <a:p>
            <a:r>
              <a:rPr lang="en-US" sz="900" dirty="0">
                <a:solidFill>
                  <a:schemeClr val="tx2"/>
                </a:solidFill>
                <a:latin typeface="+mj-lt"/>
              </a:rPr>
              <a:t>5. </a:t>
            </a:r>
            <a:r>
              <a:rPr lang="ru-RU" sz="900" dirty="0">
                <a:solidFill>
                  <a:schemeClr val="tx2"/>
                </a:solidFill>
                <a:latin typeface="+mj-lt"/>
              </a:rPr>
              <a:t>Филатова Е.Г. </a:t>
            </a:r>
            <a:r>
              <a:rPr lang="ru-RU" sz="900" dirty="0" err="1">
                <a:solidFill>
                  <a:schemeClr val="tx2"/>
                </a:solidFill>
                <a:latin typeface="+mj-lt"/>
              </a:rPr>
              <a:t>Кокина</a:t>
            </a:r>
            <a:r>
              <a:rPr lang="ru-RU" sz="900" dirty="0">
                <a:solidFill>
                  <a:schemeClr val="tx2"/>
                </a:solidFill>
                <a:latin typeface="+mj-lt"/>
              </a:rPr>
              <a:t> М.С. Анализ неудач хирургического лечения болей в спине // Российский журнал боли – 2012.- №3-4 – С. 22-25 </a:t>
            </a:r>
          </a:p>
          <a:p>
            <a:endParaRPr lang="ru-RU" sz="900" dirty="0">
              <a:solidFill>
                <a:schemeClr val="tx2"/>
              </a:solidFill>
              <a:latin typeface="+mj-lt"/>
            </a:endParaRPr>
          </a:p>
          <a:p>
            <a:endParaRPr lang="ru-RU" sz="900" dirty="0">
              <a:solidFill>
                <a:schemeClr val="tx2"/>
              </a:solidFill>
              <a:latin typeface="+mj-lt"/>
            </a:endParaRPr>
          </a:p>
          <a:p>
            <a:endParaRPr lang="ru-RU" sz="900" dirty="0">
              <a:solidFill>
                <a:schemeClr val="tx2"/>
              </a:solidFill>
              <a:latin typeface="+mj-lt"/>
            </a:endParaRPr>
          </a:p>
        </p:txBody>
      </p:sp>
      <p:sp>
        <p:nvSpPr>
          <p:cNvPr id="14" name="TextBox 13"/>
          <p:cNvSpPr txBox="1"/>
          <p:nvPr/>
        </p:nvSpPr>
        <p:spPr>
          <a:xfrm>
            <a:off x="323527" y="226260"/>
            <a:ext cx="6624737" cy="707886"/>
          </a:xfrm>
          <a:prstGeom prst="rect">
            <a:avLst/>
          </a:prstGeom>
          <a:noFill/>
        </p:spPr>
        <p:txBody>
          <a:bodyPr wrap="square" rtlCol="0" anchor="ctr">
            <a:spAutoFit/>
          </a:bodyPr>
          <a:lstStyle/>
          <a:p>
            <a:pPr>
              <a:lnSpc>
                <a:spcPts val="2400"/>
              </a:lnSpc>
            </a:pPr>
            <a:r>
              <a:rPr lang="ru-RU" sz="2400" b="1" i="1" dirty="0" smtClean="0">
                <a:solidFill>
                  <a:srgbClr val="FAAA28"/>
                </a:solidFill>
                <a:latin typeface="+mn-lt"/>
              </a:rPr>
              <a:t>Пациенты </a:t>
            </a:r>
            <a:r>
              <a:rPr lang="ru-RU" sz="2400" b="1" i="1" dirty="0">
                <a:solidFill>
                  <a:srgbClr val="FAAA28"/>
                </a:solidFill>
                <a:latin typeface="+mn-lt"/>
              </a:rPr>
              <a:t>с </a:t>
            </a:r>
            <a:r>
              <a:rPr lang="ru-RU" sz="2400" b="1" i="1" dirty="0" err="1">
                <a:solidFill>
                  <a:srgbClr val="FAAA28"/>
                </a:solidFill>
                <a:latin typeface="+mn-lt"/>
              </a:rPr>
              <a:t>радикулопатиями</a:t>
            </a:r>
            <a:r>
              <a:rPr lang="ru-RU" sz="2400" b="1" i="1" dirty="0">
                <a:solidFill>
                  <a:srgbClr val="FAAA28"/>
                </a:solidFill>
                <a:latin typeface="+mn-lt"/>
              </a:rPr>
              <a:t>: </a:t>
            </a:r>
          </a:p>
          <a:p>
            <a:pPr>
              <a:lnSpc>
                <a:spcPts val="2400"/>
              </a:lnSpc>
            </a:pPr>
            <a:r>
              <a:rPr lang="ru-RU" sz="2400" b="1" i="1" dirty="0">
                <a:solidFill>
                  <a:srgbClr val="FAAA28"/>
                </a:solidFill>
                <a:latin typeface="+mn-lt"/>
              </a:rPr>
              <a:t>лечить консервативно или оперировать?</a:t>
            </a:r>
          </a:p>
        </p:txBody>
      </p:sp>
      <p:sp>
        <p:nvSpPr>
          <p:cNvPr id="15" name="Прямоугольник 14"/>
          <p:cNvSpPr/>
          <p:nvPr/>
        </p:nvSpPr>
        <p:spPr>
          <a:xfrm>
            <a:off x="755576" y="3100606"/>
            <a:ext cx="7847712" cy="2200602"/>
          </a:xfrm>
          <a:prstGeom prst="rect">
            <a:avLst/>
          </a:prstGeom>
        </p:spPr>
        <p:txBody>
          <a:bodyPr wrap="square" lIns="0" tIns="0" rIns="0" bIns="0" numCol="2" spcCol="432000">
            <a:spAutoFit/>
          </a:bodyPr>
          <a:lstStyle/>
          <a:p>
            <a:pPr eaLnBrk="1" hangingPunct="1">
              <a:spcBef>
                <a:spcPts val="600"/>
              </a:spcBef>
              <a:spcAft>
                <a:spcPts val="0"/>
              </a:spcAft>
              <a:buClr>
                <a:srgbClr val="FAAA28"/>
              </a:buClr>
            </a:pPr>
            <a:r>
              <a:rPr lang="ru-RU" altLang="ru-RU" sz="1600" b="1" dirty="0" smtClean="0">
                <a:solidFill>
                  <a:srgbClr val="FAAA28"/>
                </a:solidFill>
                <a:latin typeface="Calibri" pitchFamily="34" charset="0"/>
                <a:cs typeface="Arial" pitchFamily="34" charset="0"/>
              </a:rPr>
              <a:t>Отдаленные </a:t>
            </a:r>
            <a:r>
              <a:rPr lang="ru-RU" altLang="ru-RU" sz="1600" b="1" dirty="0">
                <a:solidFill>
                  <a:srgbClr val="FAAA28"/>
                </a:solidFill>
                <a:latin typeface="Calibri" pitchFamily="34" charset="0"/>
                <a:cs typeface="Arial" pitchFamily="34" charset="0"/>
              </a:rPr>
              <a:t>результаты хирургического лечения межпозвонковых грыж значительно уступают краткосрочным</a:t>
            </a:r>
            <a:r>
              <a:rPr lang="ru-RU" altLang="ru-RU" sz="1600" b="1" dirty="0" smtClean="0">
                <a:solidFill>
                  <a:srgbClr val="FAAA28"/>
                </a:solidFill>
                <a:latin typeface="Calibri" pitchFamily="34" charset="0"/>
                <a:cs typeface="Arial" pitchFamily="34" charset="0"/>
              </a:rPr>
              <a:t>.</a:t>
            </a:r>
            <a:endParaRPr lang="en-US" altLang="ru-RU" sz="1600" b="1" dirty="0" smtClean="0">
              <a:solidFill>
                <a:srgbClr val="FAAA28"/>
              </a:solidFill>
              <a:latin typeface="Calibri" pitchFamily="34" charset="0"/>
              <a:cs typeface="Arial" pitchFamily="34" charset="0"/>
            </a:endParaRPr>
          </a:p>
          <a:p>
            <a:pPr eaLnBrk="1" hangingPunct="1">
              <a:spcBef>
                <a:spcPts val="600"/>
              </a:spcBef>
              <a:spcAft>
                <a:spcPts val="0"/>
              </a:spcAft>
              <a:buClr>
                <a:srgbClr val="FAAA28"/>
              </a:buClr>
            </a:pPr>
            <a:r>
              <a:rPr lang="ru-RU" altLang="ru-RU" sz="1600" dirty="0" smtClean="0">
                <a:solidFill>
                  <a:schemeClr val="tx2"/>
                </a:solidFill>
                <a:latin typeface="Calibri" pitchFamily="34" charset="0"/>
                <a:cs typeface="Arial" pitchFamily="34" charset="0"/>
              </a:rPr>
              <a:t>Через </a:t>
            </a:r>
            <a:r>
              <a:rPr lang="ru-RU" altLang="ru-RU" sz="1600" dirty="0">
                <a:solidFill>
                  <a:schemeClr val="tx2"/>
                </a:solidFill>
                <a:latin typeface="Calibri" pitchFamily="34" charset="0"/>
                <a:cs typeface="Arial" pitchFamily="34" charset="0"/>
              </a:rPr>
              <a:t>2 года после операции частота и длительность госпитализаций не отличается от дооперационных показателей</a:t>
            </a:r>
            <a:r>
              <a:rPr lang="ru-RU" altLang="ru-RU" sz="1600" baseline="30000" dirty="0">
                <a:solidFill>
                  <a:schemeClr val="tx2"/>
                </a:solidFill>
                <a:latin typeface="Calibri" pitchFamily="34" charset="0"/>
                <a:cs typeface="Arial" pitchFamily="34" charset="0"/>
              </a:rPr>
              <a:t>2</a:t>
            </a:r>
            <a:r>
              <a:rPr lang="ru-RU" altLang="ru-RU" sz="1600" dirty="0">
                <a:solidFill>
                  <a:schemeClr val="tx2"/>
                </a:solidFill>
                <a:latin typeface="Calibri" pitchFamily="34" charset="0"/>
                <a:cs typeface="Arial" pitchFamily="34" charset="0"/>
              </a:rPr>
              <a:t>. </a:t>
            </a:r>
            <a:endParaRPr lang="en-US" altLang="ru-RU" sz="1600" dirty="0" smtClean="0">
              <a:solidFill>
                <a:schemeClr val="tx2"/>
              </a:solidFill>
              <a:latin typeface="Calibri" pitchFamily="34" charset="0"/>
              <a:cs typeface="Arial" pitchFamily="34" charset="0"/>
            </a:endParaRPr>
          </a:p>
          <a:p>
            <a:pPr eaLnBrk="1" hangingPunct="1">
              <a:spcBef>
                <a:spcPts val="600"/>
              </a:spcBef>
              <a:spcAft>
                <a:spcPts val="0"/>
              </a:spcAft>
              <a:buClr>
                <a:srgbClr val="FAAA28"/>
              </a:buClr>
            </a:pPr>
            <a:endParaRPr lang="en-US" altLang="ru-RU" sz="1600" dirty="0" smtClean="0">
              <a:solidFill>
                <a:schemeClr val="tx2"/>
              </a:solidFill>
              <a:latin typeface="Calibri" pitchFamily="34" charset="0"/>
              <a:cs typeface="Arial" pitchFamily="34" charset="0"/>
            </a:endParaRPr>
          </a:p>
          <a:p>
            <a:pPr eaLnBrk="1" hangingPunct="1">
              <a:spcBef>
                <a:spcPts val="600"/>
              </a:spcBef>
              <a:spcAft>
                <a:spcPts val="0"/>
              </a:spcAft>
              <a:buClr>
                <a:srgbClr val="FAAA28"/>
              </a:buClr>
            </a:pPr>
            <a:r>
              <a:rPr lang="ru-RU" altLang="ru-RU" sz="1600" b="1" dirty="0" smtClean="0">
                <a:solidFill>
                  <a:srgbClr val="FAAA28"/>
                </a:solidFill>
                <a:latin typeface="Calibri" pitchFamily="34" charset="0"/>
                <a:cs typeface="Arial" pitchFamily="34" charset="0"/>
              </a:rPr>
              <a:t>FBSS</a:t>
            </a:r>
            <a:r>
              <a:rPr lang="ru-RU" altLang="ru-RU" sz="1600" b="1" dirty="0" smtClean="0">
                <a:solidFill>
                  <a:schemeClr val="tx2"/>
                </a:solidFill>
                <a:latin typeface="Calibri" pitchFamily="34" charset="0"/>
                <a:cs typeface="Arial" pitchFamily="34" charset="0"/>
              </a:rPr>
              <a:t> </a:t>
            </a:r>
            <a:r>
              <a:rPr lang="ru-RU" altLang="ru-RU" sz="1600" b="1" i="1" dirty="0" smtClean="0">
                <a:solidFill>
                  <a:schemeClr val="accent4">
                    <a:lumMod val="60000"/>
                    <a:lumOff val="40000"/>
                  </a:schemeClr>
                </a:solidFill>
                <a:latin typeface="Calibri" pitchFamily="34" charset="0"/>
                <a:cs typeface="Arial" pitchFamily="34" charset="0"/>
              </a:rPr>
              <a:t>– </a:t>
            </a:r>
            <a:r>
              <a:rPr lang="ru-RU" altLang="ru-RU" sz="1600" b="1" i="1" dirty="0" err="1">
                <a:solidFill>
                  <a:schemeClr val="accent4">
                    <a:lumMod val="60000"/>
                    <a:lumOff val="40000"/>
                  </a:schemeClr>
                </a:solidFill>
                <a:latin typeface="Calibri" pitchFamily="34" charset="0"/>
                <a:cs typeface="Arial" pitchFamily="34" charset="0"/>
              </a:rPr>
              <a:t>failed</a:t>
            </a:r>
            <a:r>
              <a:rPr lang="ru-RU" altLang="ru-RU" sz="1600" b="1" i="1" dirty="0">
                <a:solidFill>
                  <a:schemeClr val="accent4">
                    <a:lumMod val="60000"/>
                    <a:lumOff val="40000"/>
                  </a:schemeClr>
                </a:solidFill>
                <a:latin typeface="Calibri" pitchFamily="34" charset="0"/>
                <a:cs typeface="Arial" pitchFamily="34" charset="0"/>
              </a:rPr>
              <a:t> </a:t>
            </a:r>
            <a:r>
              <a:rPr lang="ru-RU" altLang="ru-RU" sz="1600" b="1" i="1" dirty="0" err="1">
                <a:solidFill>
                  <a:schemeClr val="accent4">
                    <a:lumMod val="60000"/>
                    <a:lumOff val="40000"/>
                  </a:schemeClr>
                </a:solidFill>
                <a:latin typeface="Calibri" pitchFamily="34" charset="0"/>
                <a:cs typeface="Arial" pitchFamily="34" charset="0"/>
              </a:rPr>
              <a:t>back</a:t>
            </a:r>
            <a:r>
              <a:rPr lang="ru-RU" altLang="ru-RU" sz="1600" b="1" i="1" dirty="0">
                <a:solidFill>
                  <a:schemeClr val="accent4">
                    <a:lumMod val="60000"/>
                    <a:lumOff val="40000"/>
                  </a:schemeClr>
                </a:solidFill>
                <a:latin typeface="Calibri" pitchFamily="34" charset="0"/>
                <a:cs typeface="Arial" pitchFamily="34" charset="0"/>
              </a:rPr>
              <a:t> </a:t>
            </a:r>
            <a:r>
              <a:rPr lang="ru-RU" altLang="ru-RU" sz="1600" b="1" i="1" dirty="0" err="1">
                <a:solidFill>
                  <a:schemeClr val="accent4">
                    <a:lumMod val="60000"/>
                    <a:lumOff val="40000"/>
                  </a:schemeClr>
                </a:solidFill>
                <a:latin typeface="Calibri" pitchFamily="34" charset="0"/>
                <a:cs typeface="Arial" pitchFamily="34" charset="0"/>
              </a:rPr>
              <a:t>surgery</a:t>
            </a:r>
            <a:r>
              <a:rPr lang="ru-RU" altLang="ru-RU" sz="1600" b="1" i="1" dirty="0">
                <a:solidFill>
                  <a:schemeClr val="accent4">
                    <a:lumMod val="60000"/>
                    <a:lumOff val="40000"/>
                  </a:schemeClr>
                </a:solidFill>
                <a:latin typeface="Calibri" pitchFamily="34" charset="0"/>
                <a:cs typeface="Arial" pitchFamily="34" charset="0"/>
              </a:rPr>
              <a:t> </a:t>
            </a:r>
            <a:r>
              <a:rPr lang="ru-RU" altLang="ru-RU" sz="1600" b="1" i="1" dirty="0" err="1" smtClean="0">
                <a:solidFill>
                  <a:schemeClr val="accent4">
                    <a:lumMod val="60000"/>
                    <a:lumOff val="40000"/>
                  </a:schemeClr>
                </a:solidFill>
                <a:latin typeface="Calibri" pitchFamily="34" charset="0"/>
                <a:cs typeface="Arial" pitchFamily="34" charset="0"/>
              </a:rPr>
              <a:t>syndrome</a:t>
            </a:r>
            <a:r>
              <a:rPr lang="en-US" altLang="ru-RU" sz="1600" b="1" i="1" dirty="0" smtClean="0">
                <a:solidFill>
                  <a:schemeClr val="accent4">
                    <a:lumMod val="60000"/>
                    <a:lumOff val="40000"/>
                  </a:schemeClr>
                </a:solidFill>
                <a:latin typeface="Calibri" pitchFamily="34" charset="0"/>
                <a:cs typeface="Arial" pitchFamily="34" charset="0"/>
              </a:rPr>
              <a:t>: </a:t>
            </a:r>
            <a:br>
              <a:rPr lang="en-US" altLang="ru-RU" sz="1600" b="1" i="1" dirty="0" smtClean="0">
                <a:solidFill>
                  <a:schemeClr val="accent4">
                    <a:lumMod val="60000"/>
                    <a:lumOff val="40000"/>
                  </a:schemeClr>
                </a:solidFill>
                <a:latin typeface="Calibri" pitchFamily="34" charset="0"/>
                <a:cs typeface="Arial" pitchFamily="34" charset="0"/>
              </a:rPr>
            </a:br>
            <a:r>
              <a:rPr lang="ru-RU" altLang="ru-RU" sz="1600" b="1" dirty="0" smtClean="0">
                <a:solidFill>
                  <a:schemeClr val="tx2"/>
                </a:solidFill>
                <a:latin typeface="Calibri" pitchFamily="34" charset="0"/>
                <a:cs typeface="Arial" pitchFamily="34" charset="0"/>
              </a:rPr>
              <a:t>сохранение </a:t>
            </a:r>
            <a:r>
              <a:rPr lang="ru-RU" altLang="ru-RU" sz="1600" b="1" dirty="0">
                <a:solidFill>
                  <a:schemeClr val="tx2"/>
                </a:solidFill>
                <a:latin typeface="Calibri" pitchFamily="34" charset="0"/>
                <a:cs typeface="Arial" pitchFamily="34" charset="0"/>
              </a:rPr>
              <a:t>или рецидив боли после анатомически успешной </a:t>
            </a:r>
            <a:r>
              <a:rPr lang="ru-RU" altLang="ru-RU" sz="1600" b="1" dirty="0" err="1">
                <a:solidFill>
                  <a:schemeClr val="tx2"/>
                </a:solidFill>
                <a:latin typeface="Calibri" pitchFamily="34" charset="0"/>
                <a:cs typeface="Arial" pitchFamily="34" charset="0"/>
              </a:rPr>
              <a:t>дискэктомии</a:t>
            </a:r>
            <a:r>
              <a:rPr lang="ru-RU" altLang="ru-RU" sz="1600" b="1" dirty="0">
                <a:solidFill>
                  <a:schemeClr val="tx2"/>
                </a:solidFill>
                <a:latin typeface="Calibri" pitchFamily="34" charset="0"/>
                <a:cs typeface="Arial" pitchFamily="34" charset="0"/>
              </a:rPr>
              <a:t> </a:t>
            </a:r>
            <a:endParaRPr lang="en-US" altLang="ru-RU" sz="1600" b="1" dirty="0" smtClean="0">
              <a:solidFill>
                <a:schemeClr val="tx2"/>
              </a:solidFill>
              <a:latin typeface="Calibri" pitchFamily="34" charset="0"/>
              <a:cs typeface="Arial" pitchFamily="34" charset="0"/>
            </a:endParaRPr>
          </a:p>
          <a:p>
            <a:pPr eaLnBrk="1" hangingPunct="1">
              <a:spcBef>
                <a:spcPts val="600"/>
              </a:spcBef>
              <a:spcAft>
                <a:spcPts val="0"/>
              </a:spcAft>
              <a:buClr>
                <a:srgbClr val="FAAA28"/>
              </a:buClr>
            </a:pPr>
            <a:r>
              <a:rPr lang="ru-RU" altLang="ru-RU" sz="1600" b="1" dirty="0">
                <a:solidFill>
                  <a:srgbClr val="FAAA28"/>
                </a:solidFill>
                <a:latin typeface="Calibri" pitchFamily="34" charset="0"/>
                <a:cs typeface="Arial" pitchFamily="34" charset="0"/>
              </a:rPr>
              <a:t>Частота FBSS в США </a:t>
            </a:r>
            <a:r>
              <a:rPr lang="ru-RU" altLang="ru-RU" sz="1600" dirty="0" smtClean="0">
                <a:solidFill>
                  <a:schemeClr val="tx2"/>
                </a:solidFill>
                <a:latin typeface="Calibri" pitchFamily="34" charset="0"/>
                <a:cs typeface="Arial" pitchFamily="34" charset="0"/>
              </a:rPr>
              <a:t>–</a:t>
            </a:r>
            <a:r>
              <a:rPr lang="en-US" altLang="ru-RU" sz="1600" dirty="0" smtClean="0">
                <a:solidFill>
                  <a:schemeClr val="tx2"/>
                </a:solidFill>
                <a:latin typeface="Calibri" pitchFamily="34" charset="0"/>
                <a:cs typeface="Arial" pitchFamily="34" charset="0"/>
              </a:rPr>
              <a:t> </a:t>
            </a:r>
            <a:r>
              <a:rPr lang="ru-RU" altLang="ru-RU" sz="1600" dirty="0" smtClean="0">
                <a:solidFill>
                  <a:schemeClr val="tx2"/>
                </a:solidFill>
                <a:latin typeface="Calibri" pitchFamily="34" charset="0"/>
                <a:cs typeface="Arial" pitchFamily="34" charset="0"/>
              </a:rPr>
              <a:t>20</a:t>
            </a:r>
            <a:r>
              <a:rPr lang="ru-RU" altLang="ru-RU" sz="1600" dirty="0">
                <a:solidFill>
                  <a:schemeClr val="tx2"/>
                </a:solidFill>
                <a:latin typeface="Calibri" pitchFamily="34" charset="0"/>
                <a:cs typeface="Arial" pitchFamily="34" charset="0"/>
              </a:rPr>
              <a:t>% случаев</a:t>
            </a:r>
            <a:r>
              <a:rPr lang="ru-RU" altLang="ru-RU" sz="1600" baseline="30000" dirty="0">
                <a:solidFill>
                  <a:schemeClr val="tx2"/>
                </a:solidFill>
                <a:latin typeface="Calibri" pitchFamily="34" charset="0"/>
                <a:cs typeface="Arial" pitchFamily="34" charset="0"/>
              </a:rPr>
              <a:t>3,4</a:t>
            </a:r>
            <a:r>
              <a:rPr lang="ru-RU" altLang="ru-RU" sz="1600" dirty="0">
                <a:solidFill>
                  <a:schemeClr val="tx2"/>
                </a:solidFill>
                <a:latin typeface="Calibri" pitchFamily="34" charset="0"/>
                <a:cs typeface="Arial" pitchFamily="34" charset="0"/>
              </a:rPr>
              <a:t>, </a:t>
            </a:r>
            <a:r>
              <a:rPr lang="en-US" altLang="ru-RU" sz="1600" dirty="0" smtClean="0">
                <a:solidFill>
                  <a:schemeClr val="tx2"/>
                </a:solidFill>
                <a:latin typeface="Calibri" pitchFamily="34" charset="0"/>
                <a:cs typeface="Arial" pitchFamily="34" charset="0"/>
              </a:rPr>
              <a:t/>
            </a:r>
            <a:br>
              <a:rPr lang="en-US" altLang="ru-RU" sz="1600" dirty="0" smtClean="0">
                <a:solidFill>
                  <a:schemeClr val="tx2"/>
                </a:solidFill>
                <a:latin typeface="Calibri" pitchFamily="34" charset="0"/>
                <a:cs typeface="Arial" pitchFamily="34" charset="0"/>
              </a:rPr>
            </a:br>
            <a:r>
              <a:rPr lang="ru-RU" altLang="ru-RU" sz="1600" dirty="0" smtClean="0">
                <a:solidFill>
                  <a:schemeClr val="tx2"/>
                </a:solidFill>
                <a:latin typeface="Calibri" pitchFamily="34" charset="0"/>
                <a:cs typeface="Arial" pitchFamily="34" charset="0"/>
              </a:rPr>
              <a:t>в </a:t>
            </a:r>
            <a:r>
              <a:rPr lang="ru-RU" altLang="ru-RU" sz="1600" dirty="0">
                <a:solidFill>
                  <a:schemeClr val="tx2"/>
                </a:solidFill>
                <a:latin typeface="Calibri" pitchFamily="34" charset="0"/>
                <a:cs typeface="Arial" pitchFamily="34" charset="0"/>
              </a:rPr>
              <a:t>России в некоторых учреждениях </a:t>
            </a:r>
            <a:r>
              <a:rPr lang="en-US" altLang="ru-RU" sz="1600" dirty="0" smtClean="0">
                <a:solidFill>
                  <a:schemeClr val="tx2"/>
                </a:solidFill>
                <a:latin typeface="Calibri" pitchFamily="34" charset="0"/>
                <a:cs typeface="Arial" pitchFamily="34" charset="0"/>
              </a:rPr>
              <a:t/>
            </a:r>
            <a:br>
              <a:rPr lang="en-US" altLang="ru-RU" sz="1600" dirty="0" smtClean="0">
                <a:solidFill>
                  <a:schemeClr val="tx2"/>
                </a:solidFill>
                <a:latin typeface="Calibri" pitchFamily="34" charset="0"/>
                <a:cs typeface="Arial" pitchFamily="34" charset="0"/>
              </a:rPr>
            </a:br>
            <a:r>
              <a:rPr lang="ru-RU" altLang="ru-RU" sz="1600" dirty="0" smtClean="0">
                <a:solidFill>
                  <a:schemeClr val="tx2"/>
                </a:solidFill>
                <a:latin typeface="Calibri" pitchFamily="34" charset="0"/>
                <a:cs typeface="Arial" pitchFamily="34" charset="0"/>
              </a:rPr>
              <a:t>она </a:t>
            </a:r>
            <a:r>
              <a:rPr lang="ru-RU" altLang="ru-RU" sz="1600" dirty="0">
                <a:solidFill>
                  <a:schemeClr val="tx2"/>
                </a:solidFill>
                <a:latin typeface="Calibri" pitchFamily="34" charset="0"/>
                <a:cs typeface="Arial" pitchFamily="34" charset="0"/>
              </a:rPr>
              <a:t>достигает 47%</a:t>
            </a:r>
            <a:r>
              <a:rPr lang="ru-RU" altLang="ru-RU" sz="1600" baseline="30000" dirty="0">
                <a:solidFill>
                  <a:schemeClr val="tx2"/>
                </a:solidFill>
                <a:latin typeface="Calibri" pitchFamily="34" charset="0"/>
                <a:cs typeface="Arial" pitchFamily="34" charset="0"/>
              </a:rPr>
              <a:t>5</a:t>
            </a:r>
            <a:r>
              <a:rPr lang="ru-RU" altLang="ru-RU" sz="1600" dirty="0">
                <a:solidFill>
                  <a:schemeClr val="tx2"/>
                </a:solidFill>
                <a:latin typeface="Calibri" pitchFamily="34" charset="0"/>
                <a:cs typeface="Arial" pitchFamily="34" charset="0"/>
              </a:rPr>
              <a:t> </a:t>
            </a:r>
            <a:endParaRPr lang="en-US" altLang="ru-RU" sz="1600" dirty="0" smtClean="0">
              <a:solidFill>
                <a:schemeClr val="tx2"/>
              </a:solidFill>
              <a:latin typeface="Calibri" pitchFamily="34" charset="0"/>
              <a:cs typeface="Arial" pitchFamily="34" charset="0"/>
            </a:endParaRPr>
          </a:p>
          <a:p>
            <a:pPr eaLnBrk="1" hangingPunct="1">
              <a:spcBef>
                <a:spcPts val="600"/>
              </a:spcBef>
              <a:spcAft>
                <a:spcPts val="0"/>
              </a:spcAft>
              <a:buClr>
                <a:srgbClr val="FAAA28"/>
              </a:buClr>
            </a:pPr>
            <a:r>
              <a:rPr lang="ru-RU" altLang="ru-RU" sz="1600" dirty="0">
                <a:solidFill>
                  <a:schemeClr val="tx2"/>
                </a:solidFill>
                <a:latin typeface="Calibri" pitchFamily="34" charset="0"/>
                <a:cs typeface="Arial" pitchFamily="34" charset="0"/>
              </a:rPr>
              <a:t>Существует  понятие </a:t>
            </a:r>
            <a:r>
              <a:rPr lang="ru-RU" altLang="ru-RU" sz="1600" b="1" i="1" dirty="0" err="1">
                <a:solidFill>
                  <a:schemeClr val="accent4">
                    <a:lumMod val="60000"/>
                    <a:lumOff val="40000"/>
                  </a:schemeClr>
                </a:solidFill>
                <a:latin typeface="Calibri" pitchFamily="34" charset="0"/>
                <a:cs typeface="Arial" pitchFamily="34" charset="0"/>
              </a:rPr>
              <a:t>Failed</a:t>
            </a:r>
            <a:r>
              <a:rPr lang="ru-RU" altLang="ru-RU" sz="1600" b="1" i="1" dirty="0">
                <a:solidFill>
                  <a:schemeClr val="accent4">
                    <a:lumMod val="60000"/>
                    <a:lumOff val="40000"/>
                  </a:schemeClr>
                </a:solidFill>
                <a:latin typeface="Calibri" pitchFamily="34" charset="0"/>
                <a:cs typeface="Arial" pitchFamily="34" charset="0"/>
              </a:rPr>
              <a:t> </a:t>
            </a:r>
            <a:r>
              <a:rPr lang="ru-RU" altLang="ru-RU" sz="1600" b="1" i="1" dirty="0" err="1">
                <a:solidFill>
                  <a:schemeClr val="accent4">
                    <a:lumMod val="60000"/>
                    <a:lumOff val="40000"/>
                  </a:schemeClr>
                </a:solidFill>
                <a:latin typeface="Calibri" pitchFamily="34" charset="0"/>
                <a:cs typeface="Arial" pitchFamily="34" charset="0"/>
              </a:rPr>
              <a:t>neck</a:t>
            </a:r>
            <a:r>
              <a:rPr lang="ru-RU" altLang="ru-RU" sz="1600" b="1" i="1" dirty="0">
                <a:solidFill>
                  <a:schemeClr val="accent4">
                    <a:lumMod val="60000"/>
                    <a:lumOff val="40000"/>
                  </a:schemeClr>
                </a:solidFill>
                <a:latin typeface="Calibri" pitchFamily="34" charset="0"/>
                <a:cs typeface="Arial" pitchFamily="34" charset="0"/>
              </a:rPr>
              <a:t> </a:t>
            </a:r>
            <a:r>
              <a:rPr lang="ru-RU" altLang="ru-RU" sz="1600" b="1" i="1" dirty="0" err="1">
                <a:solidFill>
                  <a:schemeClr val="accent4">
                    <a:lumMod val="60000"/>
                    <a:lumOff val="40000"/>
                  </a:schemeClr>
                </a:solidFill>
                <a:latin typeface="Calibri" pitchFamily="34" charset="0"/>
                <a:cs typeface="Arial" pitchFamily="34" charset="0"/>
              </a:rPr>
              <a:t>surgery</a:t>
            </a:r>
            <a:endParaRPr lang="ru-RU" altLang="ru-RU" sz="1600" b="1" i="1" dirty="0">
              <a:solidFill>
                <a:schemeClr val="accent4">
                  <a:lumMod val="60000"/>
                  <a:lumOff val="40000"/>
                </a:schemeClr>
              </a:solidFill>
              <a:latin typeface="Calibri" pitchFamily="34" charset="0"/>
              <a:cs typeface="Arial" pitchFamily="34" charset="0"/>
            </a:endParaRPr>
          </a:p>
        </p:txBody>
      </p:sp>
      <p:sp>
        <p:nvSpPr>
          <p:cNvPr id="16" name="Прямоугольник 15"/>
          <p:cNvSpPr/>
          <p:nvPr/>
        </p:nvSpPr>
        <p:spPr>
          <a:xfrm>
            <a:off x="755575" y="1557338"/>
            <a:ext cx="7857965" cy="1123384"/>
          </a:xfrm>
          <a:prstGeom prst="rect">
            <a:avLst/>
          </a:prstGeom>
        </p:spPr>
        <p:txBody>
          <a:bodyPr wrap="square" lIns="0" tIns="0" rIns="0" bIns="0">
            <a:spAutoFit/>
          </a:bodyPr>
          <a:lstStyle/>
          <a:p>
            <a:pPr eaLnBrk="1" hangingPunct="1">
              <a:spcBef>
                <a:spcPts val="600"/>
              </a:spcBef>
              <a:spcAft>
                <a:spcPts val="0"/>
              </a:spcAft>
              <a:buClr>
                <a:srgbClr val="FAAA28"/>
              </a:buClr>
            </a:pPr>
            <a:r>
              <a:rPr lang="ru-RU" altLang="ru-RU" i="1" dirty="0" smtClean="0">
                <a:solidFill>
                  <a:schemeClr val="accent4">
                    <a:lumMod val="60000"/>
                    <a:lumOff val="40000"/>
                  </a:schemeClr>
                </a:solidFill>
                <a:latin typeface="Calibri" pitchFamily="34" charset="0"/>
                <a:cs typeface="Arial" pitchFamily="34" charset="0"/>
              </a:rPr>
              <a:t>Хирургическое </a:t>
            </a:r>
            <a:r>
              <a:rPr lang="ru-RU" altLang="ru-RU" i="1" dirty="0">
                <a:solidFill>
                  <a:schemeClr val="accent4">
                    <a:lumMod val="60000"/>
                    <a:lumOff val="40000"/>
                  </a:schemeClr>
                </a:solidFill>
                <a:latin typeface="Calibri" pitchFamily="34" charset="0"/>
                <a:cs typeface="Arial" pitchFamily="34" charset="0"/>
              </a:rPr>
              <a:t>вмешательство рекомендовано для более быстрого уменьшения симптомов  шейной </a:t>
            </a:r>
            <a:r>
              <a:rPr lang="ru-RU" altLang="ru-RU" i="1" dirty="0" err="1">
                <a:solidFill>
                  <a:schemeClr val="accent4">
                    <a:lumMod val="60000"/>
                    <a:lumOff val="40000"/>
                  </a:schemeClr>
                </a:solidFill>
                <a:latin typeface="Calibri" pitchFamily="34" charset="0"/>
                <a:cs typeface="Arial" pitchFamily="34" charset="0"/>
              </a:rPr>
              <a:t>радикулопатии</a:t>
            </a:r>
            <a:r>
              <a:rPr lang="ru-RU" altLang="ru-RU" i="1" dirty="0">
                <a:solidFill>
                  <a:schemeClr val="accent4">
                    <a:lumMod val="60000"/>
                    <a:lumOff val="40000"/>
                  </a:schemeClr>
                </a:solidFill>
                <a:latin typeface="Calibri" pitchFamily="34" charset="0"/>
                <a:cs typeface="Arial" pitchFamily="34" charset="0"/>
              </a:rPr>
              <a:t> из-за дегенеративных заболеваний по сравнению с лекарственным /интервенционным лечением</a:t>
            </a:r>
          </a:p>
          <a:p>
            <a:pPr algn="r" eaLnBrk="1" hangingPunct="1">
              <a:spcBef>
                <a:spcPts val="600"/>
              </a:spcBef>
              <a:spcAft>
                <a:spcPts val="0"/>
              </a:spcAft>
              <a:buClr>
                <a:srgbClr val="FAAA28"/>
              </a:buClr>
            </a:pPr>
            <a:r>
              <a:rPr lang="ru-RU" altLang="ru-RU" sz="1400" b="1" dirty="0">
                <a:solidFill>
                  <a:srgbClr val="FAAA28"/>
                </a:solidFill>
                <a:latin typeface="Calibri" pitchFamily="34" charset="0"/>
                <a:cs typeface="Arial" pitchFamily="34" charset="0"/>
              </a:rPr>
              <a:t>                                                                                   </a:t>
            </a:r>
            <a:r>
              <a:rPr lang="ru-RU" altLang="ru-RU" sz="1400" i="1" dirty="0" err="1">
                <a:solidFill>
                  <a:schemeClr val="tx2"/>
                </a:solidFill>
                <a:latin typeface="Calibri" pitchFamily="34" charset="0"/>
                <a:cs typeface="Arial" pitchFamily="34" charset="0"/>
              </a:rPr>
              <a:t>Work</a:t>
            </a:r>
            <a:r>
              <a:rPr lang="ru-RU" altLang="ru-RU" sz="1400" i="1" dirty="0">
                <a:solidFill>
                  <a:schemeClr val="tx2"/>
                </a:solidFill>
                <a:latin typeface="Calibri" pitchFamily="34" charset="0"/>
                <a:cs typeface="Arial" pitchFamily="34" charset="0"/>
              </a:rPr>
              <a:t> </a:t>
            </a:r>
            <a:r>
              <a:rPr lang="ru-RU" altLang="ru-RU" sz="1400" i="1" dirty="0" err="1">
                <a:solidFill>
                  <a:schemeClr val="tx2"/>
                </a:solidFill>
                <a:latin typeface="Calibri" pitchFamily="34" charset="0"/>
                <a:cs typeface="Arial" pitchFamily="34" charset="0"/>
              </a:rPr>
              <a:t>group</a:t>
            </a:r>
            <a:r>
              <a:rPr lang="ru-RU" altLang="ru-RU" sz="1400" i="1" dirty="0">
                <a:solidFill>
                  <a:schemeClr val="tx2"/>
                </a:solidFill>
                <a:latin typeface="Calibri" pitchFamily="34" charset="0"/>
                <a:cs typeface="Arial" pitchFamily="34" charset="0"/>
              </a:rPr>
              <a:t> </a:t>
            </a:r>
            <a:r>
              <a:rPr lang="ru-RU" altLang="ru-RU" sz="1400" i="1" dirty="0" err="1">
                <a:solidFill>
                  <a:schemeClr val="tx2"/>
                </a:solidFill>
                <a:latin typeface="Calibri" pitchFamily="34" charset="0"/>
                <a:cs typeface="Arial" pitchFamily="34" charset="0"/>
              </a:rPr>
              <a:t>consensus</a:t>
            </a:r>
            <a:r>
              <a:rPr lang="ru-RU" altLang="ru-RU" sz="1400" i="1" dirty="0">
                <a:solidFill>
                  <a:schemeClr val="tx2"/>
                </a:solidFill>
                <a:latin typeface="Calibri" pitchFamily="34" charset="0"/>
                <a:cs typeface="Arial" pitchFamily="34" charset="0"/>
              </a:rPr>
              <a:t> </a:t>
            </a:r>
            <a:r>
              <a:rPr lang="ru-RU" altLang="ru-RU" sz="1400" i="1" dirty="0" smtClean="0">
                <a:solidFill>
                  <a:schemeClr val="tx2"/>
                </a:solidFill>
                <a:latin typeface="Calibri" pitchFamily="34" charset="0"/>
                <a:cs typeface="Arial" pitchFamily="34" charset="0"/>
              </a:rPr>
              <a:t>statement</a:t>
            </a:r>
            <a:r>
              <a:rPr lang="ru-RU" altLang="ru-RU" sz="1400" i="1" baseline="30000" dirty="0" smtClean="0">
                <a:solidFill>
                  <a:schemeClr val="tx2"/>
                </a:solidFill>
                <a:latin typeface="Calibri" pitchFamily="34" charset="0"/>
                <a:cs typeface="Arial" pitchFamily="34" charset="0"/>
              </a:rPr>
              <a:t>1</a:t>
            </a:r>
            <a:endParaRPr lang="en-US" altLang="ru-RU" sz="1400" i="1" baseline="30000" dirty="0" smtClean="0">
              <a:solidFill>
                <a:schemeClr val="tx2"/>
              </a:solidFill>
              <a:latin typeface="Calibri" pitchFamily="34" charset="0"/>
              <a:cs typeface="Arial" pitchFamily="34" charset="0"/>
            </a:endParaRPr>
          </a:p>
        </p:txBody>
      </p:sp>
      <p:sp>
        <p:nvSpPr>
          <p:cNvPr id="17" name="Скругленный прямоугольник 16"/>
          <p:cNvSpPr/>
          <p:nvPr/>
        </p:nvSpPr>
        <p:spPr>
          <a:xfrm>
            <a:off x="552266" y="2924944"/>
            <a:ext cx="4019733" cy="2249760"/>
          </a:xfrm>
          <a:prstGeom prst="roundRect">
            <a:avLst>
              <a:gd name="adj" fmla="val 6623"/>
            </a:avLst>
          </a:prstGeom>
          <a:noFill/>
          <a:ln w="28575">
            <a:solidFill>
              <a:srgbClr val="00A0D7"/>
            </a:solidFill>
          </a:ln>
          <a:effectLst/>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pPr eaLnBrk="0" hangingPunct="0">
              <a:spcBef>
                <a:spcPts val="0"/>
              </a:spcBef>
              <a:spcAft>
                <a:spcPts val="600"/>
              </a:spcAft>
              <a:buClr>
                <a:schemeClr val="tx2"/>
              </a:buClr>
            </a:pPr>
            <a:endParaRPr lang="ru-RU" sz="2000" dirty="0">
              <a:solidFill>
                <a:schemeClr val="bg2"/>
              </a:solidFill>
            </a:endParaRPr>
          </a:p>
        </p:txBody>
      </p:sp>
      <p:sp>
        <p:nvSpPr>
          <p:cNvPr id="18" name="Скругленный прямоугольник 17"/>
          <p:cNvSpPr/>
          <p:nvPr/>
        </p:nvSpPr>
        <p:spPr>
          <a:xfrm>
            <a:off x="4667066" y="2924944"/>
            <a:ext cx="4019733" cy="2249760"/>
          </a:xfrm>
          <a:prstGeom prst="roundRect">
            <a:avLst>
              <a:gd name="adj" fmla="val 6623"/>
            </a:avLst>
          </a:prstGeom>
          <a:noFill/>
          <a:ln w="28575">
            <a:solidFill>
              <a:srgbClr val="00A0D7"/>
            </a:solidFill>
          </a:ln>
          <a:effectLst/>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pPr eaLnBrk="0" hangingPunct="0">
              <a:spcBef>
                <a:spcPts val="0"/>
              </a:spcBef>
              <a:spcAft>
                <a:spcPts val="600"/>
              </a:spcAft>
              <a:buClr>
                <a:schemeClr val="tx2"/>
              </a:buClr>
            </a:pPr>
            <a:endParaRPr lang="ru-RU" sz="2000" dirty="0">
              <a:solidFill>
                <a:schemeClr val="bg2"/>
              </a:solidFill>
            </a:endParaRPr>
          </a:p>
        </p:txBody>
      </p:sp>
    </p:spTree>
    <p:extLst>
      <p:ext uri="{BB962C8B-B14F-4D97-AF65-F5344CB8AC3E}">
        <p14:creationId xmlns:p14="http://schemas.microsoft.com/office/powerpoint/2010/main" val="1991419943"/>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7" name="Прямоугольник 5"/>
          <p:cNvSpPr>
            <a:spLocks noChangeArrowheads="1"/>
          </p:cNvSpPr>
          <p:nvPr/>
        </p:nvSpPr>
        <p:spPr bwMode="auto">
          <a:xfrm>
            <a:off x="2411760" y="1844824"/>
            <a:ext cx="7416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spcBef>
                <a:spcPct val="30000"/>
              </a:spcBef>
              <a:buClr>
                <a:srgbClr val="000000"/>
              </a:buClr>
              <a:buSzPct val="100000"/>
            </a:pPr>
            <a:endParaRPr lang="ru-RU" sz="2000" dirty="0">
              <a:solidFill>
                <a:srgbClr val="000000"/>
              </a:solidFill>
              <a:latin typeface="Calibri" pitchFamily="34" charset="0"/>
            </a:endParaRPr>
          </a:p>
        </p:txBody>
      </p:sp>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1328" y="6309320"/>
            <a:ext cx="241879" cy="349861"/>
          </a:xfrm>
          <a:prstGeom prst="rect">
            <a:avLst/>
          </a:prstGeom>
        </p:spPr>
      </p:pic>
      <p:sp>
        <p:nvSpPr>
          <p:cNvPr id="9" name="TextBox 8"/>
          <p:cNvSpPr txBox="1"/>
          <p:nvPr/>
        </p:nvSpPr>
        <p:spPr>
          <a:xfrm>
            <a:off x="323527" y="226259"/>
            <a:ext cx="6624737" cy="707886"/>
          </a:xfrm>
          <a:prstGeom prst="rect">
            <a:avLst/>
          </a:prstGeom>
          <a:noFill/>
        </p:spPr>
        <p:txBody>
          <a:bodyPr wrap="square" rtlCol="0" anchor="ctr">
            <a:spAutoFit/>
          </a:bodyPr>
          <a:lstStyle/>
          <a:p>
            <a:pPr>
              <a:lnSpc>
                <a:spcPts val="2400"/>
              </a:lnSpc>
            </a:pPr>
            <a:r>
              <a:rPr lang="ru-RU" sz="2400" b="1" i="1" dirty="0" err="1" smtClean="0">
                <a:solidFill>
                  <a:srgbClr val="FAAA28"/>
                </a:solidFill>
                <a:latin typeface="+mn-lt"/>
              </a:rPr>
              <a:t>Вертеброгенные</a:t>
            </a:r>
            <a:r>
              <a:rPr lang="ru-RU" sz="2400" b="1" i="1" dirty="0" smtClean="0">
                <a:solidFill>
                  <a:srgbClr val="FAAA28"/>
                </a:solidFill>
                <a:latin typeface="+mn-lt"/>
              </a:rPr>
              <a:t> </a:t>
            </a:r>
            <a:r>
              <a:rPr lang="ru-RU" sz="2400" b="1" i="1" dirty="0">
                <a:solidFill>
                  <a:srgbClr val="FAAA28"/>
                </a:solidFill>
                <a:latin typeface="+mn-lt"/>
              </a:rPr>
              <a:t>боли в спине: </a:t>
            </a:r>
          </a:p>
          <a:p>
            <a:pPr>
              <a:lnSpc>
                <a:spcPts val="2400"/>
              </a:lnSpc>
            </a:pPr>
            <a:r>
              <a:rPr lang="ru-RU" sz="2400" b="1" i="1" dirty="0">
                <a:solidFill>
                  <a:srgbClr val="FAAA28"/>
                </a:solidFill>
                <a:latin typeface="+mn-lt"/>
              </a:rPr>
              <a:t>показания к оперативному </a:t>
            </a:r>
            <a:r>
              <a:rPr lang="ru-RU" sz="2400" b="1" i="1" dirty="0" smtClean="0">
                <a:solidFill>
                  <a:srgbClr val="FAAA28"/>
                </a:solidFill>
                <a:latin typeface="+mn-lt"/>
              </a:rPr>
              <a:t>лечению</a:t>
            </a:r>
            <a:endParaRPr lang="ru-RU" sz="2400" b="1" i="1" dirty="0">
              <a:solidFill>
                <a:srgbClr val="FAAA28"/>
              </a:solidFill>
              <a:latin typeface="+mn-lt"/>
            </a:endParaRPr>
          </a:p>
        </p:txBody>
      </p:sp>
      <p:sp>
        <p:nvSpPr>
          <p:cNvPr id="10" name="TextBox 9"/>
          <p:cNvSpPr txBox="1"/>
          <p:nvPr/>
        </p:nvSpPr>
        <p:spPr>
          <a:xfrm>
            <a:off x="755576" y="6345750"/>
            <a:ext cx="7704856" cy="276999"/>
          </a:xfrm>
          <a:prstGeom prst="rect">
            <a:avLst/>
          </a:prstGeom>
          <a:noFill/>
        </p:spPr>
        <p:txBody>
          <a:bodyPr wrap="square" lIns="0" tIns="0" rIns="0" bIns="0" rtlCol="0">
            <a:spAutoFit/>
          </a:bodyPr>
          <a:lstStyle/>
          <a:p>
            <a:r>
              <a:rPr lang="ru-RU" sz="900" dirty="0">
                <a:solidFill>
                  <a:schemeClr val="tx2"/>
                </a:solidFill>
                <a:latin typeface="+mj-lt"/>
              </a:rPr>
              <a:t> *Вопрос об оперативном вмешательстве должен решаться строго индивидуально и предпочтение следует отдавать консервативным методам лечения</a:t>
            </a:r>
            <a:r>
              <a:rPr lang="ru-RU" sz="900" dirty="0" smtClean="0">
                <a:solidFill>
                  <a:schemeClr val="tx2"/>
                </a:solidFill>
                <a:latin typeface="+mj-lt"/>
              </a:rPr>
              <a:t>.</a:t>
            </a:r>
            <a:endParaRPr lang="en-US" sz="900" dirty="0" smtClean="0">
              <a:solidFill>
                <a:schemeClr val="tx2"/>
              </a:solidFill>
              <a:latin typeface="+mj-lt"/>
            </a:endParaRPr>
          </a:p>
          <a:p>
            <a:r>
              <a:rPr lang="ru-RU" sz="900" dirty="0" smtClean="0">
                <a:solidFill>
                  <a:schemeClr val="tx2"/>
                </a:solidFill>
                <a:latin typeface="+mj-lt"/>
              </a:rPr>
              <a:t>Ф.А</a:t>
            </a:r>
            <a:r>
              <a:rPr lang="ru-RU" sz="900" dirty="0">
                <a:solidFill>
                  <a:schemeClr val="tx2"/>
                </a:solidFill>
                <a:latin typeface="+mj-lt"/>
              </a:rPr>
              <a:t>. </a:t>
            </a:r>
            <a:r>
              <a:rPr lang="ru-RU" sz="900" dirty="0" err="1">
                <a:solidFill>
                  <a:schemeClr val="tx2"/>
                </a:solidFill>
                <a:latin typeface="+mj-lt"/>
              </a:rPr>
              <a:t>Хабиров</a:t>
            </a:r>
            <a:r>
              <a:rPr lang="ru-RU" sz="900" dirty="0">
                <a:solidFill>
                  <a:schemeClr val="tx2"/>
                </a:solidFill>
                <a:latin typeface="+mj-lt"/>
              </a:rPr>
              <a:t>, Ю.Ф. </a:t>
            </a:r>
            <a:r>
              <a:rPr lang="ru-RU" sz="900" dirty="0" err="1">
                <a:solidFill>
                  <a:schemeClr val="tx2"/>
                </a:solidFill>
                <a:latin typeface="+mj-lt"/>
              </a:rPr>
              <a:t>Хабирова</a:t>
            </a:r>
            <a:r>
              <a:rPr lang="ru-RU" sz="900" dirty="0">
                <a:solidFill>
                  <a:schemeClr val="tx2"/>
                </a:solidFill>
                <a:latin typeface="+mj-lt"/>
              </a:rPr>
              <a:t>. Боль в шее и спине (диагностика, клиника и </a:t>
            </a:r>
            <a:r>
              <a:rPr lang="ru-RU" sz="900" dirty="0" err="1">
                <a:solidFill>
                  <a:schemeClr val="tx2"/>
                </a:solidFill>
                <a:latin typeface="+mj-lt"/>
              </a:rPr>
              <a:t>лечение..Практическая</a:t>
            </a:r>
            <a:r>
              <a:rPr lang="ru-RU" sz="900" dirty="0">
                <a:solidFill>
                  <a:schemeClr val="tx2"/>
                </a:solidFill>
                <a:latin typeface="+mj-lt"/>
              </a:rPr>
              <a:t> медицина 2012 №2</a:t>
            </a:r>
          </a:p>
        </p:txBody>
      </p:sp>
      <p:sp>
        <p:nvSpPr>
          <p:cNvPr id="11" name="Прямоугольник 10"/>
          <p:cNvSpPr/>
          <p:nvPr/>
        </p:nvSpPr>
        <p:spPr>
          <a:xfrm>
            <a:off x="755650" y="1760869"/>
            <a:ext cx="7200726" cy="3431709"/>
          </a:xfrm>
          <a:prstGeom prst="rect">
            <a:avLst/>
          </a:prstGeom>
        </p:spPr>
        <p:txBody>
          <a:bodyPr wrap="square" lIns="0" tIns="0" rIns="0" bIns="0">
            <a:spAutoFit/>
          </a:bodyPr>
          <a:lstStyle/>
          <a:p>
            <a:pPr eaLnBrk="1" hangingPunct="1">
              <a:spcBef>
                <a:spcPts val="600"/>
              </a:spcBef>
              <a:spcAft>
                <a:spcPts val="0"/>
              </a:spcAft>
              <a:buClr>
                <a:srgbClr val="FAAA28"/>
              </a:buClr>
            </a:pPr>
            <a:r>
              <a:rPr lang="ru-RU" altLang="ru-RU" b="1" dirty="0">
                <a:solidFill>
                  <a:srgbClr val="FAAA28"/>
                </a:solidFill>
                <a:latin typeface="Calibri" pitchFamily="34" charset="0"/>
                <a:cs typeface="Arial" pitchFamily="34" charset="0"/>
              </a:rPr>
              <a:t>Абсолютные показания: </a:t>
            </a:r>
          </a:p>
          <a:p>
            <a:pPr eaLnBrk="1" hangingPunct="1">
              <a:spcBef>
                <a:spcPts val="600"/>
              </a:spcBef>
              <a:spcAft>
                <a:spcPts val="0"/>
              </a:spcAft>
              <a:buClr>
                <a:srgbClr val="FAAA28"/>
              </a:buClr>
            </a:pPr>
            <a:r>
              <a:rPr lang="en-US" altLang="ru-RU" b="1" dirty="0" smtClean="0">
                <a:solidFill>
                  <a:schemeClr val="accent4">
                    <a:lumMod val="60000"/>
                    <a:lumOff val="40000"/>
                  </a:schemeClr>
                </a:solidFill>
                <a:latin typeface="Calibri" pitchFamily="34" charset="0"/>
                <a:cs typeface="Arial" pitchFamily="34" charset="0"/>
              </a:rPr>
              <a:t>1. </a:t>
            </a:r>
            <a:r>
              <a:rPr lang="ru-RU" altLang="ru-RU" b="1" dirty="0" smtClean="0">
                <a:solidFill>
                  <a:schemeClr val="tx2"/>
                </a:solidFill>
                <a:latin typeface="Calibri" pitchFamily="34" charset="0"/>
                <a:cs typeface="Arial" pitchFamily="34" charset="0"/>
              </a:rPr>
              <a:t>Острое </a:t>
            </a:r>
            <a:r>
              <a:rPr lang="ru-RU" altLang="ru-RU" b="1" dirty="0">
                <a:solidFill>
                  <a:schemeClr val="tx2"/>
                </a:solidFill>
                <a:latin typeface="Calibri" pitchFamily="34" charset="0"/>
                <a:cs typeface="Arial" pitchFamily="34" charset="0"/>
              </a:rPr>
              <a:t>сдавление конского хвоста или спинного мозга, проявляющееся тазовыми нарушениями, двусторонними болями и парезами. </a:t>
            </a:r>
          </a:p>
          <a:p>
            <a:pPr eaLnBrk="1" hangingPunct="1">
              <a:spcBef>
                <a:spcPts val="600"/>
              </a:spcBef>
              <a:spcAft>
                <a:spcPts val="0"/>
              </a:spcAft>
              <a:buClr>
                <a:srgbClr val="FAAA28"/>
              </a:buClr>
            </a:pPr>
            <a:r>
              <a:rPr lang="en-US" altLang="ru-RU" b="1" dirty="0">
                <a:solidFill>
                  <a:schemeClr val="accent4">
                    <a:lumMod val="60000"/>
                    <a:lumOff val="40000"/>
                  </a:schemeClr>
                </a:solidFill>
                <a:latin typeface="Calibri" pitchFamily="34" charset="0"/>
                <a:cs typeface="Arial" pitchFamily="34" charset="0"/>
              </a:rPr>
              <a:t>2. </a:t>
            </a:r>
            <a:r>
              <a:rPr lang="ru-RU" altLang="ru-RU" b="1" dirty="0" smtClean="0">
                <a:solidFill>
                  <a:schemeClr val="tx2"/>
                </a:solidFill>
                <a:latin typeface="Calibri" pitchFamily="34" charset="0"/>
                <a:cs typeface="Arial" pitchFamily="34" charset="0"/>
              </a:rPr>
              <a:t>Оперативное </a:t>
            </a:r>
            <a:r>
              <a:rPr lang="ru-RU" altLang="ru-RU" b="1" dirty="0">
                <a:solidFill>
                  <a:schemeClr val="tx2"/>
                </a:solidFill>
                <a:latin typeface="Calibri" pitchFamily="34" charset="0"/>
                <a:cs typeface="Arial" pitchFamily="34" charset="0"/>
              </a:rPr>
              <a:t>лечение, вероятно, оправдано при наличии крупных секвестрированных грыж межпозвоночного диска. </a:t>
            </a:r>
          </a:p>
          <a:p>
            <a:pPr eaLnBrk="1" hangingPunct="1">
              <a:spcBef>
                <a:spcPts val="600"/>
              </a:spcBef>
              <a:spcAft>
                <a:spcPts val="0"/>
              </a:spcAft>
              <a:buClr>
                <a:srgbClr val="FAAA28"/>
              </a:buClr>
            </a:pPr>
            <a:endParaRPr lang="en-US" altLang="ru-RU" b="1" dirty="0" smtClean="0">
              <a:solidFill>
                <a:srgbClr val="FAAA28"/>
              </a:solidFill>
              <a:latin typeface="Calibri" pitchFamily="34" charset="0"/>
              <a:cs typeface="Arial" pitchFamily="34" charset="0"/>
            </a:endParaRPr>
          </a:p>
          <a:p>
            <a:pPr eaLnBrk="1" hangingPunct="1">
              <a:spcBef>
                <a:spcPts val="600"/>
              </a:spcBef>
              <a:spcAft>
                <a:spcPts val="0"/>
              </a:spcAft>
              <a:buClr>
                <a:srgbClr val="FAAA28"/>
              </a:buClr>
            </a:pPr>
            <a:r>
              <a:rPr lang="ru-RU" altLang="ru-RU" b="1" dirty="0" smtClean="0">
                <a:solidFill>
                  <a:srgbClr val="FAAA28"/>
                </a:solidFill>
                <a:latin typeface="Calibri" pitchFamily="34" charset="0"/>
                <a:cs typeface="Arial" pitchFamily="34" charset="0"/>
              </a:rPr>
              <a:t>Относительные </a:t>
            </a:r>
            <a:r>
              <a:rPr lang="ru-RU" altLang="ru-RU" b="1" dirty="0">
                <a:solidFill>
                  <a:srgbClr val="FAAA28"/>
                </a:solidFill>
                <a:latin typeface="Calibri" pitchFamily="34" charset="0"/>
                <a:cs typeface="Arial" pitchFamily="34" charset="0"/>
              </a:rPr>
              <a:t>показания: </a:t>
            </a:r>
            <a:endParaRPr lang="en-US" altLang="ru-RU" b="1" dirty="0" smtClean="0">
              <a:solidFill>
                <a:srgbClr val="FAAA28"/>
              </a:solidFill>
              <a:latin typeface="Calibri" pitchFamily="34" charset="0"/>
              <a:cs typeface="Arial" pitchFamily="34" charset="0"/>
            </a:endParaRPr>
          </a:p>
          <a:p>
            <a:pPr eaLnBrk="1" hangingPunct="1">
              <a:spcBef>
                <a:spcPts val="600"/>
              </a:spcBef>
              <a:spcAft>
                <a:spcPts val="0"/>
              </a:spcAft>
              <a:buClr>
                <a:srgbClr val="FAAA28"/>
              </a:buClr>
            </a:pPr>
            <a:r>
              <a:rPr lang="ru-RU" altLang="ru-RU" b="1" dirty="0">
                <a:solidFill>
                  <a:schemeClr val="tx2"/>
                </a:solidFill>
                <a:latin typeface="Calibri" pitchFamily="34" charset="0"/>
                <a:cs typeface="Arial" pitchFamily="34" charset="0"/>
              </a:rPr>
              <a:t>выраженность и стойкость корешковых симптомов при отсутствии эффекта от адекватной консервативной терапии, проводимой на протяжении более чем 3–4 месяцев*</a:t>
            </a:r>
          </a:p>
        </p:txBody>
      </p:sp>
      <p:sp>
        <p:nvSpPr>
          <p:cNvPr id="12" name="Скругленный прямоугольник 11"/>
          <p:cNvSpPr/>
          <p:nvPr/>
        </p:nvSpPr>
        <p:spPr>
          <a:xfrm>
            <a:off x="395288" y="3861048"/>
            <a:ext cx="7993136" cy="1512168"/>
          </a:xfrm>
          <a:prstGeom prst="roundRect">
            <a:avLst>
              <a:gd name="adj" fmla="val 15581"/>
            </a:avLst>
          </a:prstGeom>
          <a:noFill/>
          <a:ln w="28575">
            <a:solidFill>
              <a:srgbClr val="00A0D7"/>
            </a:solidFill>
          </a:ln>
          <a:effectLst/>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pPr eaLnBrk="0" hangingPunct="0">
              <a:spcBef>
                <a:spcPts val="0"/>
              </a:spcBef>
              <a:spcAft>
                <a:spcPts val="600"/>
              </a:spcAft>
              <a:buClr>
                <a:schemeClr val="tx2"/>
              </a:buClr>
            </a:pPr>
            <a:endParaRPr lang="ru-RU" sz="2000" dirty="0">
              <a:solidFill>
                <a:schemeClr val="bg2"/>
              </a:solidFill>
            </a:endParaRPr>
          </a:p>
        </p:txBody>
      </p:sp>
      <p:sp>
        <p:nvSpPr>
          <p:cNvPr id="13" name="Скругленный прямоугольник 12"/>
          <p:cNvSpPr/>
          <p:nvPr/>
        </p:nvSpPr>
        <p:spPr>
          <a:xfrm>
            <a:off x="395288" y="1557338"/>
            <a:ext cx="7993136" cy="2097145"/>
          </a:xfrm>
          <a:prstGeom prst="roundRect">
            <a:avLst>
              <a:gd name="adj" fmla="val 11947"/>
            </a:avLst>
          </a:prstGeom>
          <a:noFill/>
          <a:ln w="28575">
            <a:solidFill>
              <a:srgbClr val="00A0D7"/>
            </a:solidFill>
          </a:ln>
          <a:effectLst/>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pPr eaLnBrk="0" hangingPunct="0">
              <a:spcBef>
                <a:spcPts val="0"/>
              </a:spcBef>
              <a:spcAft>
                <a:spcPts val="600"/>
              </a:spcAft>
              <a:buClr>
                <a:schemeClr val="tx2"/>
              </a:buClr>
            </a:pPr>
            <a:endParaRPr lang="ru-RU" sz="2000" dirty="0">
              <a:solidFill>
                <a:schemeClr val="bg2"/>
              </a:solidFill>
            </a:endParaRPr>
          </a:p>
        </p:txBody>
      </p:sp>
    </p:spTree>
    <p:extLst>
      <p:ext uri="{BB962C8B-B14F-4D97-AF65-F5344CB8AC3E}">
        <p14:creationId xmlns:p14="http://schemas.microsoft.com/office/powerpoint/2010/main" val="2767310604"/>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1328" y="6309320"/>
            <a:ext cx="241879" cy="349861"/>
          </a:xfrm>
          <a:prstGeom prst="rect">
            <a:avLst/>
          </a:prstGeom>
        </p:spPr>
      </p:pic>
      <p:sp>
        <p:nvSpPr>
          <p:cNvPr id="12" name="TextBox 11"/>
          <p:cNvSpPr txBox="1"/>
          <p:nvPr/>
        </p:nvSpPr>
        <p:spPr>
          <a:xfrm>
            <a:off x="755576" y="5877272"/>
            <a:ext cx="7704856" cy="1246495"/>
          </a:xfrm>
          <a:prstGeom prst="rect">
            <a:avLst/>
          </a:prstGeom>
          <a:noFill/>
        </p:spPr>
        <p:txBody>
          <a:bodyPr wrap="square" lIns="0" tIns="0" rIns="0" bIns="0" rtlCol="0">
            <a:spAutoFit/>
          </a:bodyPr>
          <a:lstStyle/>
          <a:p>
            <a:r>
              <a:rPr lang="en-US" sz="900" dirty="0" err="1">
                <a:solidFill>
                  <a:schemeClr val="tx2"/>
                </a:solidFill>
                <a:latin typeface="+mj-lt"/>
              </a:rPr>
              <a:t>Engquist</a:t>
            </a:r>
            <a:r>
              <a:rPr lang="en-US" sz="900" dirty="0">
                <a:solidFill>
                  <a:schemeClr val="tx2"/>
                </a:solidFill>
                <a:latin typeface="+mj-lt"/>
              </a:rPr>
              <a:t> M </a:t>
            </a:r>
            <a:r>
              <a:rPr lang="en-US" sz="900" dirty="0" err="1">
                <a:solidFill>
                  <a:schemeClr val="tx2"/>
                </a:solidFill>
                <a:latin typeface="+mj-lt"/>
              </a:rPr>
              <a:t>Löfgren</a:t>
            </a:r>
            <a:r>
              <a:rPr lang="en-US" sz="900" dirty="0">
                <a:solidFill>
                  <a:schemeClr val="tx2"/>
                </a:solidFill>
                <a:latin typeface="+mj-lt"/>
              </a:rPr>
              <a:t> H </a:t>
            </a:r>
            <a:r>
              <a:rPr lang="en-US" sz="900" dirty="0" err="1">
                <a:solidFill>
                  <a:schemeClr val="tx2"/>
                </a:solidFill>
                <a:latin typeface="+mj-lt"/>
              </a:rPr>
              <a:t>Öberg</a:t>
            </a:r>
            <a:r>
              <a:rPr lang="en-US" sz="900" dirty="0">
                <a:solidFill>
                  <a:schemeClr val="tx2"/>
                </a:solidFill>
                <a:latin typeface="+mj-lt"/>
              </a:rPr>
              <a:t> B, et al. Factors Affecting the Outcome of Surgical Versus Nonsurgical Treatment of Cervical Radiculopathy: A Randomized, Controlled Study. Spine (</a:t>
            </a:r>
            <a:r>
              <a:rPr lang="en-US" sz="900" dirty="0" err="1">
                <a:solidFill>
                  <a:schemeClr val="tx2"/>
                </a:solidFill>
                <a:latin typeface="+mj-lt"/>
              </a:rPr>
              <a:t>Phila</a:t>
            </a:r>
            <a:r>
              <a:rPr lang="en-US" sz="900" dirty="0">
                <a:solidFill>
                  <a:schemeClr val="tx2"/>
                </a:solidFill>
                <a:latin typeface="+mj-lt"/>
              </a:rPr>
              <a:t> Pa 1976). 205 Oct 15;40(20):1553-63. </a:t>
            </a:r>
          </a:p>
          <a:p>
            <a:r>
              <a:rPr lang="en-US" sz="900" dirty="0">
                <a:solidFill>
                  <a:schemeClr val="tx2"/>
                </a:solidFill>
                <a:latin typeface="+mj-lt"/>
              </a:rPr>
              <a:t>2. Gibson JNA, Waddell G. "Surgical Interventions for lumbar disc prolapse.\\ Cochrane Database </a:t>
            </a:r>
            <a:r>
              <a:rPr lang="en-US" sz="900" dirty="0" err="1">
                <a:solidFill>
                  <a:schemeClr val="tx2"/>
                </a:solidFill>
                <a:latin typeface="+mj-lt"/>
              </a:rPr>
              <a:t>Syst</a:t>
            </a:r>
            <a:r>
              <a:rPr lang="en-US" sz="900" dirty="0">
                <a:solidFill>
                  <a:schemeClr val="tx2"/>
                </a:solidFill>
                <a:latin typeface="+mj-lt"/>
              </a:rPr>
              <a:t> Rev 2009; (1): CD01350 </a:t>
            </a:r>
          </a:p>
          <a:p>
            <a:r>
              <a:rPr lang="en-US" sz="900" dirty="0">
                <a:solidFill>
                  <a:schemeClr val="tx2"/>
                </a:solidFill>
                <a:latin typeface="+mj-lt"/>
              </a:rPr>
              <a:t>3.    </a:t>
            </a:r>
            <a:r>
              <a:rPr lang="en-US" sz="900" dirty="0" err="1">
                <a:solidFill>
                  <a:schemeClr val="tx2"/>
                </a:solidFill>
                <a:latin typeface="+mj-lt"/>
              </a:rPr>
              <a:t>WeinsteinJ.N</a:t>
            </a:r>
            <a:r>
              <a:rPr lang="en-US" sz="900" dirty="0">
                <a:solidFill>
                  <a:schemeClr val="tx2"/>
                </a:solidFill>
                <a:latin typeface="+mj-lt"/>
              </a:rPr>
              <a:t>.; </a:t>
            </a:r>
            <a:r>
              <a:rPr lang="en-US" sz="900" dirty="0" err="1">
                <a:solidFill>
                  <a:schemeClr val="tx2"/>
                </a:solidFill>
                <a:latin typeface="+mj-lt"/>
              </a:rPr>
              <a:t>Tosteson</a:t>
            </a:r>
            <a:r>
              <a:rPr lang="en-US" sz="900" dirty="0">
                <a:solidFill>
                  <a:schemeClr val="tx2"/>
                </a:solidFill>
                <a:latin typeface="+mj-lt"/>
              </a:rPr>
              <a:t> T.D.; </a:t>
            </a:r>
            <a:r>
              <a:rPr lang="en-US" sz="900" dirty="0" err="1">
                <a:solidFill>
                  <a:schemeClr val="tx2"/>
                </a:solidFill>
                <a:latin typeface="+mj-lt"/>
              </a:rPr>
              <a:t>LurieJ.D</a:t>
            </a:r>
            <a:r>
              <a:rPr lang="en-US" sz="900" dirty="0">
                <a:solidFill>
                  <a:schemeClr val="tx2"/>
                </a:solidFill>
                <a:latin typeface="+mj-lt"/>
              </a:rPr>
              <a:t>. et al. Surgical </a:t>
            </a:r>
            <a:r>
              <a:rPr lang="en-US" sz="900" dirty="0" err="1">
                <a:solidFill>
                  <a:schemeClr val="tx2"/>
                </a:solidFill>
                <a:latin typeface="+mj-lt"/>
              </a:rPr>
              <a:t>vs</a:t>
            </a:r>
            <a:r>
              <a:rPr lang="en-US" sz="900" dirty="0">
                <a:solidFill>
                  <a:schemeClr val="tx2"/>
                </a:solidFill>
                <a:latin typeface="+mj-lt"/>
              </a:rPr>
              <a:t> </a:t>
            </a:r>
            <a:r>
              <a:rPr lang="en-US" sz="900" dirty="0" err="1">
                <a:solidFill>
                  <a:schemeClr val="tx2"/>
                </a:solidFill>
                <a:latin typeface="+mj-lt"/>
              </a:rPr>
              <a:t>Nonoperative</a:t>
            </a:r>
            <a:r>
              <a:rPr lang="en-US" sz="900" dirty="0">
                <a:solidFill>
                  <a:schemeClr val="tx2"/>
                </a:solidFill>
                <a:latin typeface="+mj-lt"/>
              </a:rPr>
              <a:t> Treatment for Lumbar Disk Herniation. The Spine Patient Outcomes Research Trial (SPORT): A Randomized Trial\\ JAMA. 2006;296(20):2441-2450 </a:t>
            </a:r>
          </a:p>
          <a:p>
            <a:r>
              <a:rPr lang="en-US" sz="900" dirty="0">
                <a:solidFill>
                  <a:schemeClr val="tx2"/>
                </a:solidFill>
                <a:latin typeface="+mj-lt"/>
              </a:rPr>
              <a:t> 4. </a:t>
            </a:r>
            <a:r>
              <a:rPr lang="ru-RU" sz="900" dirty="0">
                <a:solidFill>
                  <a:schemeClr val="tx2"/>
                </a:solidFill>
                <a:latin typeface="+mj-lt"/>
              </a:rPr>
              <a:t>Баринов А.Н.. Лечение </a:t>
            </a:r>
            <a:r>
              <a:rPr lang="ru-RU" sz="900" dirty="0" err="1">
                <a:solidFill>
                  <a:schemeClr val="tx2"/>
                </a:solidFill>
                <a:latin typeface="+mj-lt"/>
              </a:rPr>
              <a:t>радикулопатий</a:t>
            </a:r>
            <a:r>
              <a:rPr lang="ru-RU" sz="900" dirty="0">
                <a:solidFill>
                  <a:schemeClr val="tx2"/>
                </a:solidFill>
                <a:latin typeface="+mj-lt"/>
              </a:rPr>
              <a:t>. Медицинский совет,2014 №5 с 3-10.</a:t>
            </a:r>
          </a:p>
          <a:p>
            <a:endParaRPr lang="ru-RU" sz="900" dirty="0">
              <a:solidFill>
                <a:schemeClr val="tx2"/>
              </a:solidFill>
              <a:latin typeface="+mj-lt"/>
            </a:endParaRPr>
          </a:p>
          <a:p>
            <a:endParaRPr lang="ru-RU" sz="900" dirty="0">
              <a:solidFill>
                <a:schemeClr val="tx2"/>
              </a:solidFill>
              <a:latin typeface="+mj-lt"/>
            </a:endParaRPr>
          </a:p>
          <a:p>
            <a:endParaRPr lang="ru-RU" sz="900" dirty="0">
              <a:solidFill>
                <a:schemeClr val="tx2"/>
              </a:solidFill>
              <a:latin typeface="+mj-lt"/>
            </a:endParaRPr>
          </a:p>
        </p:txBody>
      </p:sp>
      <p:sp>
        <p:nvSpPr>
          <p:cNvPr id="14" name="TextBox 13"/>
          <p:cNvSpPr txBox="1"/>
          <p:nvPr/>
        </p:nvSpPr>
        <p:spPr>
          <a:xfrm>
            <a:off x="323527" y="226260"/>
            <a:ext cx="6624737" cy="707886"/>
          </a:xfrm>
          <a:prstGeom prst="rect">
            <a:avLst/>
          </a:prstGeom>
          <a:noFill/>
        </p:spPr>
        <p:txBody>
          <a:bodyPr wrap="square" rtlCol="0" anchor="ctr">
            <a:spAutoFit/>
          </a:bodyPr>
          <a:lstStyle/>
          <a:p>
            <a:pPr>
              <a:lnSpc>
                <a:spcPts val="2400"/>
              </a:lnSpc>
            </a:pPr>
            <a:r>
              <a:rPr lang="ru-RU" sz="2400" b="1" i="1" dirty="0" smtClean="0">
                <a:solidFill>
                  <a:srgbClr val="FAAA28"/>
                </a:solidFill>
                <a:latin typeface="+mn-lt"/>
              </a:rPr>
              <a:t>Пациенты </a:t>
            </a:r>
            <a:r>
              <a:rPr lang="ru-RU" sz="2400" b="1" i="1" dirty="0">
                <a:solidFill>
                  <a:srgbClr val="FAAA28"/>
                </a:solidFill>
                <a:latin typeface="+mn-lt"/>
              </a:rPr>
              <a:t>с </a:t>
            </a:r>
            <a:r>
              <a:rPr lang="ru-RU" sz="2400" b="1" i="1" dirty="0" err="1">
                <a:solidFill>
                  <a:srgbClr val="FAAA28"/>
                </a:solidFill>
                <a:latin typeface="+mn-lt"/>
              </a:rPr>
              <a:t>радикулопатиями</a:t>
            </a:r>
            <a:r>
              <a:rPr lang="ru-RU" sz="2400" b="1" i="1" dirty="0">
                <a:solidFill>
                  <a:srgbClr val="FAAA28"/>
                </a:solidFill>
                <a:latin typeface="+mn-lt"/>
              </a:rPr>
              <a:t>: </a:t>
            </a:r>
            <a:r>
              <a:rPr lang="ru-RU" sz="2400" b="1" i="1" dirty="0" smtClean="0">
                <a:solidFill>
                  <a:srgbClr val="FAAA28"/>
                </a:solidFill>
                <a:latin typeface="+mn-lt"/>
              </a:rPr>
              <a:t>лечить </a:t>
            </a:r>
            <a:r>
              <a:rPr lang="ru-RU" sz="2400" b="1" i="1" dirty="0">
                <a:solidFill>
                  <a:srgbClr val="FAAA28"/>
                </a:solidFill>
                <a:latin typeface="+mn-lt"/>
              </a:rPr>
              <a:t>консервативно или оперировать?</a:t>
            </a:r>
          </a:p>
        </p:txBody>
      </p:sp>
      <p:sp>
        <p:nvSpPr>
          <p:cNvPr id="15" name="Прямоугольник 14"/>
          <p:cNvSpPr/>
          <p:nvPr/>
        </p:nvSpPr>
        <p:spPr>
          <a:xfrm>
            <a:off x="395289" y="1528564"/>
            <a:ext cx="8137151" cy="4693593"/>
          </a:xfrm>
          <a:prstGeom prst="rect">
            <a:avLst/>
          </a:prstGeom>
        </p:spPr>
        <p:txBody>
          <a:bodyPr wrap="square" lIns="0" tIns="0" rIns="0" bIns="0">
            <a:spAutoFit/>
          </a:bodyPr>
          <a:lstStyle/>
          <a:p>
            <a:pPr eaLnBrk="1" hangingPunct="1">
              <a:spcBef>
                <a:spcPts val="600"/>
              </a:spcBef>
              <a:spcAft>
                <a:spcPts val="600"/>
              </a:spcAft>
              <a:buClr>
                <a:srgbClr val="FAAA28"/>
              </a:buClr>
            </a:pPr>
            <a:r>
              <a:rPr lang="ru-RU" altLang="ru-RU" b="1" dirty="0" smtClean="0">
                <a:solidFill>
                  <a:srgbClr val="FAAA28"/>
                </a:solidFill>
                <a:latin typeface="Calibri" pitchFamily="34" charset="0"/>
                <a:cs typeface="Arial" pitchFamily="34" charset="0"/>
              </a:rPr>
              <a:t>Лучшие </a:t>
            </a:r>
            <a:r>
              <a:rPr lang="ru-RU" altLang="ru-RU" b="1" dirty="0">
                <a:solidFill>
                  <a:srgbClr val="FAAA28"/>
                </a:solidFill>
                <a:latin typeface="Calibri" pitchFamily="34" charset="0"/>
                <a:cs typeface="Arial" pitchFamily="34" charset="0"/>
              </a:rPr>
              <a:t>исходы хирургического лечения  шейной </a:t>
            </a:r>
            <a:r>
              <a:rPr lang="ru-RU" altLang="ru-RU" b="1" dirty="0" err="1">
                <a:solidFill>
                  <a:srgbClr val="FAAA28"/>
                </a:solidFill>
                <a:latin typeface="Calibri" pitchFamily="34" charset="0"/>
                <a:cs typeface="Arial" pitchFamily="34" charset="0"/>
              </a:rPr>
              <a:t>радикулопатии</a:t>
            </a:r>
            <a:r>
              <a:rPr lang="ru-RU" altLang="ru-RU" b="1" dirty="0">
                <a:solidFill>
                  <a:srgbClr val="FAAA28"/>
                </a:solidFill>
                <a:latin typeface="Calibri" pitchFamily="34" charset="0"/>
                <a:cs typeface="Arial" pitchFamily="34" charset="0"/>
              </a:rPr>
              <a:t> отмечались</a:t>
            </a:r>
            <a:r>
              <a:rPr lang="ru-RU" altLang="ru-RU" b="1" dirty="0" smtClean="0">
                <a:solidFill>
                  <a:srgbClr val="FAAA28"/>
                </a:solidFill>
                <a:latin typeface="Calibri" pitchFamily="34" charset="0"/>
                <a:cs typeface="Arial" pitchFamily="34" charset="0"/>
              </a:rPr>
              <a:t>:</a:t>
            </a:r>
            <a:r>
              <a:rPr lang="en-US" altLang="ru-RU" b="1" dirty="0" smtClean="0">
                <a:solidFill>
                  <a:srgbClr val="FAAA28"/>
                </a:solidFill>
                <a:latin typeface="Calibri" pitchFamily="34" charset="0"/>
                <a:cs typeface="Arial" pitchFamily="34" charset="0"/>
              </a:rPr>
              <a:t/>
            </a:r>
            <a:br>
              <a:rPr lang="en-US" altLang="ru-RU" b="1" dirty="0" smtClean="0">
                <a:solidFill>
                  <a:srgbClr val="FAAA28"/>
                </a:solidFill>
                <a:latin typeface="Calibri" pitchFamily="34" charset="0"/>
                <a:cs typeface="Arial" pitchFamily="34" charset="0"/>
              </a:rPr>
            </a:br>
            <a:r>
              <a:rPr lang="ru-RU" altLang="ru-RU" dirty="0" smtClean="0">
                <a:solidFill>
                  <a:schemeClr val="tx2"/>
                </a:solidFill>
                <a:latin typeface="Calibri" pitchFamily="34" charset="0"/>
                <a:cs typeface="Arial" pitchFamily="34" charset="0"/>
              </a:rPr>
              <a:t>у </a:t>
            </a:r>
            <a:r>
              <a:rPr lang="ru-RU" altLang="ru-RU" dirty="0">
                <a:solidFill>
                  <a:schemeClr val="tx2"/>
                </a:solidFill>
                <a:latin typeface="Calibri" pitchFamily="34" charset="0"/>
                <a:cs typeface="Arial" pitchFamily="34" charset="0"/>
              </a:rPr>
              <a:t>женщин, при небольшой продолжительности боли, при наличии высокого уровня тревоги, связанной с болью в шее и руке и высоком уровне дистресса</a:t>
            </a:r>
            <a:r>
              <a:rPr lang="ru-RU" altLang="ru-RU" baseline="30000" dirty="0">
                <a:solidFill>
                  <a:schemeClr val="tx2"/>
                </a:solidFill>
                <a:latin typeface="Calibri" pitchFamily="34" charset="0"/>
                <a:cs typeface="Arial" pitchFamily="34" charset="0"/>
              </a:rPr>
              <a:t>1</a:t>
            </a:r>
            <a:r>
              <a:rPr lang="ru-RU" altLang="ru-RU" dirty="0">
                <a:solidFill>
                  <a:schemeClr val="tx2"/>
                </a:solidFill>
                <a:latin typeface="Calibri" pitchFamily="34" charset="0"/>
                <a:cs typeface="Arial" pitchFamily="34" charset="0"/>
              </a:rPr>
              <a:t>. </a:t>
            </a:r>
            <a:endParaRPr lang="en-US" altLang="ru-RU" dirty="0" smtClean="0">
              <a:solidFill>
                <a:schemeClr val="tx2"/>
              </a:solidFill>
              <a:latin typeface="Calibri" pitchFamily="34" charset="0"/>
              <a:cs typeface="Arial" pitchFamily="34" charset="0"/>
            </a:endParaRPr>
          </a:p>
          <a:p>
            <a:pPr>
              <a:spcBef>
                <a:spcPts val="600"/>
              </a:spcBef>
              <a:spcAft>
                <a:spcPts val="600"/>
              </a:spcAft>
            </a:pPr>
            <a:r>
              <a:rPr lang="ru-RU" b="1" dirty="0" smtClean="0">
                <a:solidFill>
                  <a:srgbClr val="FAAA28"/>
                </a:solidFill>
                <a:latin typeface="Calibri" pitchFamily="34" charset="0"/>
              </a:rPr>
              <a:t>В </a:t>
            </a:r>
            <a:r>
              <a:rPr lang="ru-RU" b="1" dirty="0">
                <a:solidFill>
                  <a:srgbClr val="FAAA28"/>
                </a:solidFill>
                <a:latin typeface="Calibri" pitchFamily="34" charset="0"/>
              </a:rPr>
              <a:t>исследованиях у пациентов с поясничной </a:t>
            </a:r>
            <a:r>
              <a:rPr lang="ru-RU" b="1" dirty="0" err="1">
                <a:solidFill>
                  <a:srgbClr val="FAAA28"/>
                </a:solidFill>
                <a:latin typeface="Calibri" pitchFamily="34" charset="0"/>
              </a:rPr>
              <a:t>радикулопатией</a:t>
            </a:r>
            <a:r>
              <a:rPr lang="ru-RU" b="1" dirty="0">
                <a:solidFill>
                  <a:srgbClr val="FAAA28"/>
                </a:solidFill>
                <a:latin typeface="Calibri" pitchFamily="34" charset="0"/>
              </a:rPr>
              <a:t> показано</a:t>
            </a:r>
            <a:r>
              <a:rPr lang="ru-RU" b="1" dirty="0" smtClean="0">
                <a:solidFill>
                  <a:srgbClr val="FAAA28"/>
                </a:solidFill>
                <a:latin typeface="Calibri" pitchFamily="34" charset="0"/>
              </a:rPr>
              <a:t>:</a:t>
            </a:r>
            <a:r>
              <a:rPr lang="en-US" b="1" dirty="0" smtClean="0">
                <a:solidFill>
                  <a:srgbClr val="FAAA28"/>
                </a:solidFill>
                <a:latin typeface="Calibri" pitchFamily="34" charset="0"/>
              </a:rPr>
              <a:t/>
            </a:r>
            <a:br>
              <a:rPr lang="en-US" b="1" dirty="0" smtClean="0">
                <a:solidFill>
                  <a:srgbClr val="FAAA28"/>
                </a:solidFill>
                <a:latin typeface="Calibri" pitchFamily="34" charset="0"/>
              </a:rPr>
            </a:br>
            <a:r>
              <a:rPr lang="ru-RU" sz="1600" b="1" dirty="0" smtClean="0">
                <a:solidFill>
                  <a:srgbClr val="FAAA28"/>
                </a:solidFill>
                <a:latin typeface="Calibri" pitchFamily="34" charset="0"/>
              </a:rPr>
              <a:t>1.</a:t>
            </a:r>
            <a:r>
              <a:rPr lang="en-US" sz="1600" b="1" dirty="0" smtClean="0">
                <a:solidFill>
                  <a:srgbClr val="FAAA28"/>
                </a:solidFill>
                <a:latin typeface="Calibri" pitchFamily="34" charset="0"/>
              </a:rPr>
              <a:t> </a:t>
            </a:r>
            <a:r>
              <a:rPr lang="ru-RU" sz="1600" dirty="0" smtClean="0">
                <a:solidFill>
                  <a:schemeClr val="tx2"/>
                </a:solidFill>
                <a:latin typeface="Calibri" pitchFamily="34" charset="0"/>
              </a:rPr>
              <a:t>Техника </a:t>
            </a:r>
            <a:r>
              <a:rPr lang="ru-RU" sz="1600" dirty="0">
                <a:solidFill>
                  <a:schemeClr val="tx2"/>
                </a:solidFill>
                <a:latin typeface="Calibri" pitchFamily="34" charset="0"/>
              </a:rPr>
              <a:t>выполнения декомпрессии (открытая операция или микродиск-</a:t>
            </a:r>
            <a:r>
              <a:rPr lang="ru-RU" sz="1600" dirty="0" err="1">
                <a:solidFill>
                  <a:schemeClr val="tx2"/>
                </a:solidFill>
                <a:latin typeface="Calibri" pitchFamily="34" charset="0"/>
              </a:rPr>
              <a:t>эктомия</a:t>
            </a:r>
            <a:r>
              <a:rPr lang="ru-RU" sz="1600" dirty="0">
                <a:solidFill>
                  <a:schemeClr val="tx2"/>
                </a:solidFill>
                <a:latin typeface="Calibri" pitchFamily="34" charset="0"/>
              </a:rPr>
              <a:t>) не влияют на исход оперативного вмешательства</a:t>
            </a:r>
            <a:r>
              <a:rPr lang="ru-RU" sz="1600" baseline="30000" dirty="0">
                <a:solidFill>
                  <a:schemeClr val="tx2"/>
                </a:solidFill>
                <a:latin typeface="Calibri" pitchFamily="34" charset="0"/>
              </a:rPr>
              <a:t>2</a:t>
            </a:r>
            <a:r>
              <a:rPr lang="ru-RU" sz="1600" dirty="0">
                <a:solidFill>
                  <a:schemeClr val="tx2"/>
                </a:solidFill>
                <a:latin typeface="Calibri" pitchFamily="34" charset="0"/>
              </a:rPr>
              <a:t>. </a:t>
            </a:r>
            <a:endParaRPr lang="en-US" sz="1600" dirty="0" smtClean="0">
              <a:solidFill>
                <a:schemeClr val="tx2"/>
              </a:solidFill>
              <a:latin typeface="Calibri" pitchFamily="34" charset="0"/>
            </a:endParaRPr>
          </a:p>
          <a:p>
            <a:pPr>
              <a:spcBef>
                <a:spcPts val="600"/>
              </a:spcBef>
              <a:spcAft>
                <a:spcPts val="600"/>
              </a:spcAft>
            </a:pPr>
            <a:r>
              <a:rPr lang="ru-RU" sz="1600" b="1" dirty="0">
                <a:solidFill>
                  <a:srgbClr val="FAAA28"/>
                </a:solidFill>
                <a:latin typeface="Calibri" pitchFamily="34" charset="0"/>
              </a:rPr>
              <a:t>2. </a:t>
            </a:r>
            <a:r>
              <a:rPr lang="ru-RU" sz="1600" dirty="0">
                <a:solidFill>
                  <a:schemeClr val="tx2"/>
                </a:solidFill>
                <a:latin typeface="Calibri" pitchFamily="34" charset="0"/>
              </a:rPr>
              <a:t>В исследовании SPORT продемонстрирован </a:t>
            </a:r>
            <a:r>
              <a:rPr lang="ru-RU" sz="1600" b="1" dirty="0">
                <a:solidFill>
                  <a:schemeClr val="accent4">
                    <a:lumMod val="60000"/>
                    <a:lumOff val="40000"/>
                  </a:schemeClr>
                </a:solidFill>
                <a:latin typeface="Calibri" pitchFamily="34" charset="0"/>
              </a:rPr>
              <a:t>позитивный эффект принятия пациентом собственного решения по выбору лечебной тактики  </a:t>
            </a:r>
            <a:r>
              <a:rPr lang="ru-RU" sz="1600" dirty="0">
                <a:solidFill>
                  <a:schemeClr val="tx2"/>
                </a:solidFill>
                <a:latin typeface="Calibri" pitchFamily="34" charset="0"/>
              </a:rPr>
              <a:t>(желание пациента  быть прооперированным , его убежденность в отношении пользы данного метода лечения)</a:t>
            </a:r>
            <a:r>
              <a:rPr lang="ru-RU" sz="1600" baseline="30000" dirty="0">
                <a:solidFill>
                  <a:schemeClr val="tx2"/>
                </a:solidFill>
                <a:latin typeface="Calibri" pitchFamily="34" charset="0"/>
              </a:rPr>
              <a:t>3</a:t>
            </a:r>
            <a:r>
              <a:rPr lang="ru-RU" sz="1600" dirty="0">
                <a:solidFill>
                  <a:schemeClr val="tx2"/>
                </a:solidFill>
                <a:latin typeface="Calibri" pitchFamily="34" charset="0"/>
              </a:rPr>
              <a:t> </a:t>
            </a:r>
            <a:endParaRPr lang="en-US" sz="1600" dirty="0" smtClean="0">
              <a:solidFill>
                <a:schemeClr val="tx2"/>
              </a:solidFill>
              <a:latin typeface="Calibri" pitchFamily="34" charset="0"/>
            </a:endParaRPr>
          </a:p>
          <a:p>
            <a:pPr>
              <a:spcBef>
                <a:spcPts val="1200"/>
              </a:spcBef>
              <a:spcAft>
                <a:spcPts val="600"/>
              </a:spcAft>
            </a:pPr>
            <a:r>
              <a:rPr lang="ru-RU" dirty="0" smtClean="0">
                <a:solidFill>
                  <a:schemeClr val="tx2"/>
                </a:solidFill>
                <a:latin typeface="Calibri" pitchFamily="34" charset="0"/>
              </a:rPr>
              <a:t>Решение </a:t>
            </a:r>
            <a:r>
              <a:rPr lang="ru-RU" dirty="0">
                <a:solidFill>
                  <a:schemeClr val="tx2"/>
                </a:solidFill>
                <a:latin typeface="Calibri" pitchFamily="34" charset="0"/>
              </a:rPr>
              <a:t>о проведении операции  может в большей степени зависеть не от хирургических показаний, а  </a:t>
            </a:r>
            <a:r>
              <a:rPr lang="ru-RU" b="1" dirty="0">
                <a:solidFill>
                  <a:schemeClr val="accent4">
                    <a:lumMod val="60000"/>
                    <a:lumOff val="40000"/>
                  </a:schemeClr>
                </a:solidFill>
                <a:latin typeface="Calibri" pitchFamily="34" charset="0"/>
              </a:rPr>
              <a:t>от  того  как быстро пациент желает избавиться от боли, от  его финансовой и психологической ситуации</a:t>
            </a:r>
            <a:r>
              <a:rPr lang="ru-RU" b="1" baseline="30000" dirty="0">
                <a:solidFill>
                  <a:schemeClr val="accent4">
                    <a:lumMod val="60000"/>
                    <a:lumOff val="40000"/>
                  </a:schemeClr>
                </a:solidFill>
                <a:latin typeface="Calibri" pitchFamily="34" charset="0"/>
              </a:rPr>
              <a:t>4</a:t>
            </a:r>
            <a:r>
              <a:rPr lang="ru-RU" dirty="0">
                <a:solidFill>
                  <a:schemeClr val="accent4">
                    <a:lumMod val="60000"/>
                    <a:lumOff val="40000"/>
                  </a:schemeClr>
                </a:solidFill>
                <a:latin typeface="Calibri" pitchFamily="34" charset="0"/>
              </a:rPr>
              <a:t>. </a:t>
            </a:r>
            <a:br>
              <a:rPr lang="ru-RU" dirty="0">
                <a:solidFill>
                  <a:schemeClr val="accent4">
                    <a:lumMod val="60000"/>
                    <a:lumOff val="40000"/>
                  </a:schemeClr>
                </a:solidFill>
                <a:latin typeface="Calibri" pitchFamily="34" charset="0"/>
              </a:rPr>
            </a:br>
            <a:r>
              <a:rPr lang="ru-RU" dirty="0">
                <a:solidFill>
                  <a:srgbClr val="FAAA28"/>
                </a:solidFill>
              </a:rPr>
              <a:t> </a:t>
            </a:r>
            <a:r>
              <a:rPr lang="ru-RU" dirty="0">
                <a:solidFill>
                  <a:srgbClr val="FAAA28"/>
                </a:solidFill>
                <a:latin typeface="Calibri" pitchFamily="34" charset="0"/>
              </a:rPr>
              <a:t/>
            </a:r>
            <a:br>
              <a:rPr lang="ru-RU" dirty="0">
                <a:solidFill>
                  <a:srgbClr val="FAAA28"/>
                </a:solidFill>
                <a:latin typeface="Calibri" pitchFamily="34" charset="0"/>
              </a:rPr>
            </a:br>
            <a:endParaRPr lang="ru-RU" dirty="0">
              <a:solidFill>
                <a:srgbClr val="FAAA28"/>
              </a:solidFill>
            </a:endParaRPr>
          </a:p>
          <a:p>
            <a:pPr>
              <a:spcBef>
                <a:spcPts val="600"/>
              </a:spcBef>
              <a:spcAft>
                <a:spcPts val="600"/>
              </a:spcAft>
            </a:pPr>
            <a:endParaRPr lang="ru-RU" altLang="ru-RU" b="1" dirty="0">
              <a:solidFill>
                <a:srgbClr val="FAAA28"/>
              </a:solidFill>
              <a:latin typeface="Calibri" pitchFamily="34" charset="0"/>
              <a:cs typeface="Arial" pitchFamily="34" charset="0"/>
            </a:endParaRPr>
          </a:p>
        </p:txBody>
      </p:sp>
    </p:spTree>
    <p:extLst>
      <p:ext uri="{BB962C8B-B14F-4D97-AF65-F5344CB8AC3E}">
        <p14:creationId xmlns:p14="http://schemas.microsoft.com/office/powerpoint/2010/main" val="2431278310"/>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Text Box 1"/>
          <p:cNvSpPr txBox="1">
            <a:spLocks noChangeArrowheads="1"/>
          </p:cNvSpPr>
          <p:nvPr/>
        </p:nvSpPr>
        <p:spPr bwMode="auto">
          <a:xfrm>
            <a:off x="393552" y="-538162"/>
            <a:ext cx="8464550"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Droid Sans" charset="0"/>
                <a:cs typeface="Droid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Droid Sans" charset="0"/>
                <a:cs typeface="Droid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Droid Sans" charset="0"/>
                <a:cs typeface="Droid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Droid Sans" charset="0"/>
                <a:cs typeface="Droid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Droid Sans" charset="0"/>
                <a:cs typeface="Droid Sans"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Droid Sans" charset="0"/>
                <a:cs typeface="Droid Sans"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Droid Sans" charset="0"/>
                <a:cs typeface="Droid Sans"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Droid Sans" charset="0"/>
                <a:cs typeface="Droid Sans"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Droid Sans" charset="0"/>
                <a:cs typeface="Droid Sans" charset="0"/>
              </a:defRPr>
            </a:lvl9pPr>
          </a:lstStyle>
          <a:p>
            <a:pPr algn="ctr" eaLnBrk="1" hangingPunct="1">
              <a:lnSpc>
                <a:spcPct val="85000"/>
              </a:lnSpc>
              <a:buSzPct val="100000"/>
            </a:pPr>
            <a:endParaRPr lang="ru-RU" altLang="ru-RU" sz="3600" b="1" dirty="0">
              <a:solidFill>
                <a:srgbClr val="C00000"/>
              </a:solidFill>
              <a:latin typeface="Calibri" pitchFamily="34" charset="0"/>
            </a:endParaRPr>
          </a:p>
        </p:txBody>
      </p:sp>
      <p:sp>
        <p:nvSpPr>
          <p:cNvPr id="2" name="Прямоугольник 1">
            <a:extLst>
              <a:ext uri="{FF2B5EF4-FFF2-40B4-BE49-F238E27FC236}"/>
            </a:extLst>
          </p:cNvPr>
          <p:cNvSpPr/>
          <p:nvPr/>
        </p:nvSpPr>
        <p:spPr>
          <a:xfrm>
            <a:off x="3131840" y="2492896"/>
            <a:ext cx="8464550" cy="506292"/>
          </a:xfrm>
          <a:prstGeom prst="rect">
            <a:avLst/>
          </a:prstGeom>
        </p:spPr>
        <p:txBody>
          <a:bodyPr>
            <a:spAutoFit/>
          </a:bodyPr>
          <a:lstStyle/>
          <a:p>
            <a:pPr eaLnBrk="1" hangingPunct="1">
              <a:lnSpc>
                <a:spcPct val="150000"/>
              </a:lnSpc>
            </a:pPr>
            <a:endParaRPr lang="ru-RU" sz="2000" b="1" u="sng" dirty="0">
              <a:solidFill>
                <a:srgbClr val="FAAA28"/>
              </a:solidFill>
              <a:latin typeface="Calibri" pitchFamily="34" charset="0"/>
              <a:cs typeface="Calibri" pitchFamily="34" charset="0"/>
            </a:endParaRPr>
          </a:p>
        </p:txBody>
      </p:sp>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1328" y="6309320"/>
            <a:ext cx="241879" cy="349861"/>
          </a:xfrm>
          <a:prstGeom prst="rect">
            <a:avLst/>
          </a:prstGeom>
        </p:spPr>
      </p:pic>
      <p:sp>
        <p:nvSpPr>
          <p:cNvPr id="6" name="TextBox 5"/>
          <p:cNvSpPr txBox="1"/>
          <p:nvPr/>
        </p:nvSpPr>
        <p:spPr>
          <a:xfrm>
            <a:off x="755576" y="5930251"/>
            <a:ext cx="7704856" cy="830997"/>
          </a:xfrm>
          <a:prstGeom prst="rect">
            <a:avLst/>
          </a:prstGeom>
          <a:noFill/>
        </p:spPr>
        <p:txBody>
          <a:bodyPr wrap="square" lIns="0" tIns="0" rIns="0" bIns="0" rtlCol="0">
            <a:spAutoFit/>
          </a:bodyPr>
          <a:lstStyle/>
          <a:p>
            <a:r>
              <a:rPr lang="ru-RU" sz="900" dirty="0">
                <a:solidFill>
                  <a:schemeClr val="tx2"/>
                </a:solidFill>
                <a:latin typeface="+mj-lt"/>
              </a:rPr>
              <a:t>1. Исайкин А.И. Боль в шее: причины, диагностика. лечение. Неврология, </a:t>
            </a:r>
            <a:r>
              <a:rPr lang="ru-RU" sz="900" dirty="0" err="1">
                <a:solidFill>
                  <a:schemeClr val="tx2"/>
                </a:solidFill>
                <a:latin typeface="+mj-lt"/>
              </a:rPr>
              <a:t>нейропсихиатрия</a:t>
            </a:r>
            <a:r>
              <a:rPr lang="ru-RU" sz="900" dirty="0">
                <a:solidFill>
                  <a:schemeClr val="tx2"/>
                </a:solidFill>
                <a:latin typeface="+mj-lt"/>
              </a:rPr>
              <a:t>, </a:t>
            </a:r>
            <a:r>
              <a:rPr lang="ru-RU" sz="900" dirty="0" err="1">
                <a:solidFill>
                  <a:schemeClr val="tx2"/>
                </a:solidFill>
                <a:latin typeface="+mj-lt"/>
              </a:rPr>
              <a:t>психосоматика</a:t>
            </a:r>
            <a:r>
              <a:rPr lang="ru-RU" sz="900" dirty="0">
                <a:solidFill>
                  <a:schemeClr val="tx2"/>
                </a:solidFill>
                <a:latin typeface="+mj-lt"/>
              </a:rPr>
              <a:t>, 2011 с.94-98</a:t>
            </a:r>
            <a:r>
              <a:rPr lang="ru-RU" sz="900" dirty="0" smtClean="0">
                <a:solidFill>
                  <a:schemeClr val="tx2"/>
                </a:solidFill>
                <a:latin typeface="+mj-lt"/>
              </a:rPr>
              <a:t>.</a:t>
            </a:r>
            <a:endParaRPr lang="ru-RU" sz="900" dirty="0">
              <a:solidFill>
                <a:schemeClr val="tx2"/>
              </a:solidFill>
              <a:latin typeface="+mj-lt"/>
            </a:endParaRPr>
          </a:p>
          <a:p>
            <a:r>
              <a:rPr lang="ru-RU" sz="900" dirty="0">
                <a:solidFill>
                  <a:schemeClr val="tx2"/>
                </a:solidFill>
                <a:latin typeface="+mj-lt"/>
              </a:rPr>
              <a:t>2. </a:t>
            </a:r>
            <a:r>
              <a:rPr lang="en-US" sz="900" dirty="0">
                <a:solidFill>
                  <a:schemeClr val="tx2"/>
                </a:solidFill>
                <a:latin typeface="+mj-lt"/>
              </a:rPr>
              <a:t>Gross AR, Goldsmith C, </a:t>
            </a:r>
            <a:r>
              <a:rPr lang="en-US" sz="900" dirty="0" err="1">
                <a:solidFill>
                  <a:schemeClr val="tx2"/>
                </a:solidFill>
                <a:latin typeface="+mj-lt"/>
              </a:rPr>
              <a:t>Hoving</a:t>
            </a:r>
            <a:r>
              <a:rPr lang="en-US" sz="900" dirty="0">
                <a:solidFill>
                  <a:schemeClr val="tx2"/>
                </a:solidFill>
                <a:latin typeface="+mj-lt"/>
              </a:rPr>
              <a:t> JL, et al. Conservative management of mechanical neck  disorders: a systematic review. J </a:t>
            </a:r>
            <a:r>
              <a:rPr lang="en-US" sz="900" dirty="0" err="1">
                <a:solidFill>
                  <a:schemeClr val="tx2"/>
                </a:solidFill>
                <a:latin typeface="+mj-lt"/>
              </a:rPr>
              <a:t>Rheumatol</a:t>
            </a:r>
            <a:r>
              <a:rPr lang="en-US" sz="900" dirty="0">
                <a:solidFill>
                  <a:schemeClr val="tx2"/>
                </a:solidFill>
                <a:latin typeface="+mj-lt"/>
              </a:rPr>
              <a:t>. 2007 May;34(5):1083-102. </a:t>
            </a:r>
            <a:r>
              <a:rPr lang="en-US" sz="900" dirty="0" err="1">
                <a:solidFill>
                  <a:schemeClr val="tx2"/>
                </a:solidFill>
                <a:latin typeface="+mj-lt"/>
              </a:rPr>
              <a:t>Epub</a:t>
            </a:r>
            <a:r>
              <a:rPr lang="en-US" sz="900" dirty="0">
                <a:solidFill>
                  <a:schemeClr val="tx2"/>
                </a:solidFill>
                <a:latin typeface="+mj-lt"/>
              </a:rPr>
              <a:t> 2007 Jan 15.</a:t>
            </a:r>
            <a:br>
              <a:rPr lang="en-US" sz="900" dirty="0">
                <a:solidFill>
                  <a:schemeClr val="tx2"/>
                </a:solidFill>
                <a:latin typeface="+mj-lt"/>
              </a:rPr>
            </a:br>
            <a:r>
              <a:rPr lang="en-US" sz="900" dirty="0">
                <a:solidFill>
                  <a:schemeClr val="tx2"/>
                </a:solidFill>
                <a:latin typeface="+mj-lt"/>
              </a:rPr>
              <a:t>3. </a:t>
            </a:r>
            <a:r>
              <a:rPr lang="en-US" sz="900" dirty="0" err="1">
                <a:solidFill>
                  <a:schemeClr val="tx2"/>
                </a:solidFill>
                <a:latin typeface="+mj-lt"/>
              </a:rPr>
              <a:t>Tsakitzidis</a:t>
            </a:r>
            <a:r>
              <a:rPr lang="en-US" sz="900" dirty="0">
                <a:solidFill>
                  <a:schemeClr val="tx2"/>
                </a:solidFill>
                <a:latin typeface="+mj-lt"/>
              </a:rPr>
              <a:t> G, </a:t>
            </a:r>
            <a:r>
              <a:rPr lang="en-US" sz="900" dirty="0" err="1">
                <a:solidFill>
                  <a:schemeClr val="tx2"/>
                </a:solidFill>
                <a:latin typeface="+mj-lt"/>
              </a:rPr>
              <a:t>Remmen</a:t>
            </a:r>
            <a:r>
              <a:rPr lang="en-US" sz="900" dirty="0">
                <a:solidFill>
                  <a:schemeClr val="tx2"/>
                </a:solidFill>
                <a:latin typeface="+mj-lt"/>
              </a:rPr>
              <a:t> R, </a:t>
            </a:r>
            <a:r>
              <a:rPr lang="en-US" sz="900" dirty="0" err="1">
                <a:solidFill>
                  <a:schemeClr val="tx2"/>
                </a:solidFill>
                <a:latin typeface="+mj-lt"/>
              </a:rPr>
              <a:t>Dankaerts</a:t>
            </a:r>
            <a:r>
              <a:rPr lang="en-US" sz="900" dirty="0">
                <a:solidFill>
                  <a:schemeClr val="tx2"/>
                </a:solidFill>
                <a:latin typeface="+mj-lt"/>
              </a:rPr>
              <a:t> W. et al. Non-specific neck pain and evidence-based practice. European Scientific Journal 2013 Jan; 9(3):1857-7881.</a:t>
            </a:r>
            <a:br>
              <a:rPr lang="en-US" sz="900" dirty="0">
                <a:solidFill>
                  <a:schemeClr val="tx2"/>
                </a:solidFill>
                <a:latin typeface="+mj-lt"/>
              </a:rPr>
            </a:br>
            <a:r>
              <a:rPr lang="en-US" sz="900" dirty="0">
                <a:solidFill>
                  <a:schemeClr val="tx2"/>
                </a:solidFill>
                <a:latin typeface="+mj-lt"/>
              </a:rPr>
              <a:t>4. Kay TM, Gross A, Goldsmith CH. Exercises for mechanical neck disorders. Cochrane Database </a:t>
            </a:r>
            <a:r>
              <a:rPr lang="en-US" sz="900" dirty="0" err="1">
                <a:solidFill>
                  <a:schemeClr val="tx2"/>
                </a:solidFill>
                <a:latin typeface="+mj-lt"/>
              </a:rPr>
              <a:t>Syst</a:t>
            </a:r>
            <a:r>
              <a:rPr lang="en-US" sz="900" dirty="0">
                <a:solidFill>
                  <a:schemeClr val="tx2"/>
                </a:solidFill>
                <a:latin typeface="+mj-lt"/>
              </a:rPr>
              <a:t> Rev. 2012 Aug 15;8.</a:t>
            </a:r>
          </a:p>
          <a:p>
            <a:endParaRPr lang="en-US" sz="900" dirty="0">
              <a:solidFill>
                <a:schemeClr val="tx2"/>
              </a:solidFill>
              <a:latin typeface="+mj-lt"/>
            </a:endParaRPr>
          </a:p>
        </p:txBody>
      </p:sp>
      <p:sp>
        <p:nvSpPr>
          <p:cNvPr id="7" name="TextBox 6"/>
          <p:cNvSpPr txBox="1"/>
          <p:nvPr/>
        </p:nvSpPr>
        <p:spPr>
          <a:xfrm>
            <a:off x="323527" y="378000"/>
            <a:ext cx="6624737" cy="404406"/>
          </a:xfrm>
          <a:prstGeom prst="rect">
            <a:avLst/>
          </a:prstGeom>
          <a:noFill/>
        </p:spPr>
        <p:txBody>
          <a:bodyPr wrap="square" rtlCol="0" anchor="ctr">
            <a:spAutoFit/>
          </a:bodyPr>
          <a:lstStyle/>
          <a:p>
            <a:pPr>
              <a:lnSpc>
                <a:spcPts val="2400"/>
              </a:lnSpc>
            </a:pPr>
            <a:r>
              <a:rPr lang="ru-RU" sz="2400" b="1" i="1" dirty="0">
                <a:solidFill>
                  <a:srgbClr val="FAAA28"/>
                </a:solidFill>
                <a:latin typeface="+mn-lt"/>
              </a:rPr>
              <a:t>Боли в шее: вопросы профилактики</a:t>
            </a:r>
          </a:p>
        </p:txBody>
      </p:sp>
      <p:sp>
        <p:nvSpPr>
          <p:cNvPr id="8" name="Прямоугольник 7"/>
          <p:cNvSpPr/>
          <p:nvPr/>
        </p:nvSpPr>
        <p:spPr>
          <a:xfrm>
            <a:off x="395289" y="1528564"/>
            <a:ext cx="7777111" cy="4424288"/>
          </a:xfrm>
          <a:prstGeom prst="rect">
            <a:avLst/>
          </a:prstGeom>
        </p:spPr>
        <p:txBody>
          <a:bodyPr wrap="square" lIns="0" tIns="0" rIns="0" bIns="0">
            <a:spAutoFit/>
          </a:bodyPr>
          <a:lstStyle/>
          <a:p>
            <a:pPr eaLnBrk="1" hangingPunct="1">
              <a:spcBef>
                <a:spcPts val="300"/>
              </a:spcBef>
              <a:spcAft>
                <a:spcPts val="0"/>
              </a:spcAft>
              <a:buClr>
                <a:srgbClr val="FAAA28"/>
              </a:buClr>
            </a:pPr>
            <a:r>
              <a:rPr lang="ru-RU" altLang="ru-RU" sz="1600" b="1" dirty="0">
                <a:solidFill>
                  <a:srgbClr val="FAAA28"/>
                </a:solidFill>
                <a:latin typeface="Calibri" pitchFamily="34" charset="0"/>
                <a:cs typeface="Arial" pitchFamily="34" charset="0"/>
              </a:rPr>
              <a:t>1. Ограничение неблагоприятных статодинамических нагрузок:</a:t>
            </a:r>
          </a:p>
          <a:p>
            <a:pPr marL="360000" eaLnBrk="1" hangingPunct="1">
              <a:spcBef>
                <a:spcPts val="300"/>
              </a:spcBef>
              <a:spcAft>
                <a:spcPts val="0"/>
              </a:spcAft>
              <a:buClr>
                <a:srgbClr val="FAAA28"/>
              </a:buClr>
            </a:pPr>
            <a:r>
              <a:rPr lang="ru-RU" altLang="ru-RU" sz="1600" b="1" dirty="0">
                <a:solidFill>
                  <a:schemeClr val="accent4">
                    <a:lumMod val="60000"/>
                    <a:lumOff val="40000"/>
                  </a:schemeClr>
                </a:solidFill>
                <a:latin typeface="Calibri" pitchFamily="34" charset="0"/>
                <a:cs typeface="Arial" pitchFamily="34" charset="0"/>
              </a:rPr>
              <a:t>а) </a:t>
            </a:r>
            <a:r>
              <a:rPr lang="ru-RU" altLang="ru-RU" sz="1600" dirty="0">
                <a:solidFill>
                  <a:schemeClr val="tx2"/>
                </a:solidFill>
                <a:latin typeface="Calibri" pitchFamily="34" charset="0"/>
                <a:cs typeface="Arial" pitchFamily="34" charset="0"/>
              </a:rPr>
              <a:t>избегание длительных неудобных фиксированных положений головы,  вибрации и рывковых движений передающихся от рук на шею; </a:t>
            </a:r>
          </a:p>
          <a:p>
            <a:pPr marL="360000" eaLnBrk="1" hangingPunct="1">
              <a:spcBef>
                <a:spcPts val="300"/>
              </a:spcBef>
              <a:spcAft>
                <a:spcPts val="0"/>
              </a:spcAft>
              <a:buClr>
                <a:srgbClr val="FAAA28"/>
              </a:buClr>
            </a:pPr>
            <a:r>
              <a:rPr lang="ru-RU" altLang="ru-RU" sz="1600" b="1" dirty="0">
                <a:solidFill>
                  <a:schemeClr val="accent4">
                    <a:lumMod val="60000"/>
                    <a:lumOff val="40000"/>
                  </a:schemeClr>
                </a:solidFill>
                <a:latin typeface="Calibri" pitchFamily="34" charset="0"/>
                <a:cs typeface="Arial" pitchFamily="34" charset="0"/>
              </a:rPr>
              <a:t>б) </a:t>
            </a:r>
            <a:r>
              <a:rPr lang="ru-RU" altLang="ru-RU" sz="1600" dirty="0">
                <a:solidFill>
                  <a:schemeClr val="tx2"/>
                </a:solidFill>
                <a:latin typeface="Calibri" pitchFamily="34" charset="0"/>
                <a:cs typeface="Arial" pitchFamily="34" charset="0"/>
              </a:rPr>
              <a:t>эргономичная организация рабочего места (в том числе правильная установка экрана монитора);</a:t>
            </a:r>
          </a:p>
          <a:p>
            <a:pPr marL="360000" eaLnBrk="1" hangingPunct="1">
              <a:spcBef>
                <a:spcPts val="300"/>
              </a:spcBef>
              <a:spcAft>
                <a:spcPts val="0"/>
              </a:spcAft>
              <a:buClr>
                <a:srgbClr val="FAAA28"/>
              </a:buClr>
            </a:pPr>
            <a:r>
              <a:rPr lang="ru-RU" altLang="ru-RU" sz="1600" b="1" dirty="0">
                <a:solidFill>
                  <a:schemeClr val="accent4">
                    <a:lumMod val="60000"/>
                    <a:lumOff val="40000"/>
                  </a:schemeClr>
                </a:solidFill>
                <a:latin typeface="Calibri" pitchFamily="34" charset="0"/>
                <a:cs typeface="Arial" pitchFamily="34" charset="0"/>
              </a:rPr>
              <a:t>в) </a:t>
            </a:r>
            <a:r>
              <a:rPr lang="ru-RU" altLang="ru-RU" sz="1600" dirty="0">
                <a:solidFill>
                  <a:schemeClr val="tx2"/>
                </a:solidFill>
                <a:latin typeface="Calibri" pitchFamily="34" charset="0"/>
                <a:cs typeface="Arial" pitchFamily="34" charset="0"/>
              </a:rPr>
              <a:t>периодические перерывы в работе с проведением самомассажа наиболее напряженных мышц шеи, гимнастики.  </a:t>
            </a:r>
          </a:p>
          <a:p>
            <a:pPr eaLnBrk="1" hangingPunct="1">
              <a:spcBef>
                <a:spcPts val="300"/>
              </a:spcBef>
              <a:spcAft>
                <a:spcPts val="0"/>
              </a:spcAft>
              <a:buClr>
                <a:srgbClr val="FAAA28"/>
              </a:buClr>
            </a:pPr>
            <a:r>
              <a:rPr lang="ru-RU" altLang="ru-RU" sz="1600" b="1" dirty="0">
                <a:solidFill>
                  <a:srgbClr val="FAAA28"/>
                </a:solidFill>
                <a:latin typeface="Calibri" pitchFamily="34" charset="0"/>
                <a:cs typeface="Arial" pitchFamily="34" charset="0"/>
              </a:rPr>
              <a:t>2. ЛФК (упражнения на укрепление и растяжение мышц  плечевого пояса).</a:t>
            </a:r>
          </a:p>
          <a:p>
            <a:pPr eaLnBrk="1" hangingPunct="1">
              <a:spcBef>
                <a:spcPts val="300"/>
              </a:spcBef>
              <a:spcAft>
                <a:spcPts val="0"/>
              </a:spcAft>
              <a:buClr>
                <a:srgbClr val="FAAA28"/>
              </a:buClr>
            </a:pPr>
            <a:r>
              <a:rPr lang="ru-RU" altLang="ru-RU" sz="1600" b="1" dirty="0">
                <a:solidFill>
                  <a:srgbClr val="FAAA28"/>
                </a:solidFill>
                <a:latin typeface="Calibri" pitchFamily="34" charset="0"/>
                <a:cs typeface="Arial" pitchFamily="34" charset="0"/>
              </a:rPr>
              <a:t>3. </a:t>
            </a:r>
            <a:r>
              <a:rPr lang="ru-RU" altLang="ru-RU" sz="1600" b="1" dirty="0" err="1">
                <a:solidFill>
                  <a:srgbClr val="FAAA28"/>
                </a:solidFill>
                <a:latin typeface="Calibri" pitchFamily="34" charset="0"/>
                <a:cs typeface="Arial" pitchFamily="34" charset="0"/>
              </a:rPr>
              <a:t>Когнитивно</a:t>
            </a:r>
            <a:r>
              <a:rPr lang="ru-RU" altLang="ru-RU" sz="1600" b="1" dirty="0">
                <a:solidFill>
                  <a:srgbClr val="FAAA28"/>
                </a:solidFill>
                <a:latin typeface="Calibri" pitchFamily="34" charset="0"/>
                <a:cs typeface="Arial" pitchFamily="34" charset="0"/>
              </a:rPr>
              <a:t>-поведенческая психотерапия.</a:t>
            </a:r>
          </a:p>
          <a:p>
            <a:pPr eaLnBrk="1" hangingPunct="1">
              <a:spcBef>
                <a:spcPts val="300"/>
              </a:spcBef>
              <a:spcAft>
                <a:spcPts val="0"/>
              </a:spcAft>
              <a:buClr>
                <a:srgbClr val="FAAA28"/>
              </a:buClr>
            </a:pPr>
            <a:r>
              <a:rPr lang="ru-RU" altLang="ru-RU" sz="1600" b="1" dirty="0">
                <a:solidFill>
                  <a:srgbClr val="FAAA28"/>
                </a:solidFill>
                <a:latin typeface="Calibri" pitchFamily="34" charset="0"/>
                <a:cs typeface="Arial" pitchFamily="34" charset="0"/>
              </a:rPr>
              <a:t>4. Образовательные программы для пациентов.</a:t>
            </a:r>
          </a:p>
          <a:p>
            <a:pPr eaLnBrk="1" hangingPunct="1">
              <a:spcBef>
                <a:spcPts val="300"/>
              </a:spcBef>
              <a:spcAft>
                <a:spcPts val="0"/>
              </a:spcAft>
              <a:buClr>
                <a:srgbClr val="FAAA28"/>
              </a:buClr>
            </a:pPr>
            <a:r>
              <a:rPr lang="ru-RU" altLang="ru-RU" sz="1600" b="1" dirty="0">
                <a:solidFill>
                  <a:srgbClr val="FAAA28"/>
                </a:solidFill>
                <a:latin typeface="Calibri" pitchFamily="34" charset="0"/>
                <a:cs typeface="Arial" pitchFamily="34" charset="0"/>
              </a:rPr>
              <a:t>5. Мануальная терапия</a:t>
            </a:r>
          </a:p>
          <a:p>
            <a:pPr eaLnBrk="1" hangingPunct="1">
              <a:spcBef>
                <a:spcPts val="300"/>
              </a:spcBef>
              <a:spcAft>
                <a:spcPts val="0"/>
              </a:spcAft>
              <a:buClr>
                <a:srgbClr val="FAAA28"/>
              </a:buClr>
            </a:pPr>
            <a:r>
              <a:rPr lang="ru-RU" altLang="ru-RU" sz="1600" b="1" dirty="0">
                <a:solidFill>
                  <a:srgbClr val="FAAA28"/>
                </a:solidFill>
                <a:latin typeface="Calibri" pitchFamily="34" charset="0"/>
                <a:cs typeface="Arial" pitchFamily="34" charset="0"/>
              </a:rPr>
              <a:t>6. Использование индивидуально подобранных ортопедических подушек.</a:t>
            </a:r>
          </a:p>
          <a:p>
            <a:pPr eaLnBrk="1" hangingPunct="1">
              <a:spcBef>
                <a:spcPts val="300"/>
              </a:spcBef>
              <a:spcAft>
                <a:spcPts val="0"/>
              </a:spcAft>
              <a:buClr>
                <a:srgbClr val="FAAA28"/>
              </a:buClr>
            </a:pPr>
            <a:endParaRPr lang="en-US" altLang="ru-RU" sz="1600" b="1" dirty="0" smtClean="0">
              <a:solidFill>
                <a:srgbClr val="FAAA28"/>
              </a:solidFill>
              <a:latin typeface="Calibri" pitchFamily="34" charset="0"/>
              <a:cs typeface="Arial" pitchFamily="34" charset="0"/>
            </a:endParaRPr>
          </a:p>
          <a:p>
            <a:pPr marL="576000" eaLnBrk="1" hangingPunct="1">
              <a:spcBef>
                <a:spcPts val="300"/>
              </a:spcBef>
              <a:spcAft>
                <a:spcPts val="0"/>
              </a:spcAft>
              <a:buClr>
                <a:srgbClr val="FAAA28"/>
              </a:buClr>
            </a:pPr>
            <a:r>
              <a:rPr lang="ru-RU" altLang="ru-RU" b="1" dirty="0" smtClean="0">
                <a:solidFill>
                  <a:srgbClr val="FAAA28"/>
                </a:solidFill>
                <a:latin typeface="Calibri" pitchFamily="34" charset="0"/>
                <a:cs typeface="Arial" pitchFamily="34" charset="0"/>
              </a:rPr>
              <a:t>В </a:t>
            </a:r>
            <a:r>
              <a:rPr lang="ru-RU" altLang="ru-RU" b="1" dirty="0">
                <a:solidFill>
                  <a:srgbClr val="FAAA28"/>
                </a:solidFill>
                <a:latin typeface="Calibri" pitchFamily="34" charset="0"/>
                <a:cs typeface="Arial" pitchFamily="34" charset="0"/>
              </a:rPr>
              <a:t>профилактике обострений приоритет отдается комплексному подходу!</a:t>
            </a:r>
          </a:p>
          <a:p>
            <a:pPr eaLnBrk="1" hangingPunct="1">
              <a:spcBef>
                <a:spcPts val="300"/>
              </a:spcBef>
              <a:spcAft>
                <a:spcPts val="0"/>
              </a:spcAft>
              <a:buClr>
                <a:srgbClr val="FAAA28"/>
              </a:buClr>
            </a:pPr>
            <a:endParaRPr lang="ru-RU" altLang="ru-RU" sz="1600" b="1" dirty="0">
              <a:solidFill>
                <a:srgbClr val="FAAA28"/>
              </a:solidFill>
              <a:latin typeface="Calibri" pitchFamily="34" charset="0"/>
              <a:cs typeface="Arial" pitchFamily="34" charset="0"/>
            </a:endParaRPr>
          </a:p>
        </p:txBody>
      </p:sp>
      <p:pic>
        <p:nvPicPr>
          <p:cNvPr id="9" name="Рисунок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5536" y="5157192"/>
            <a:ext cx="417496" cy="420939"/>
          </a:xfrm>
          <a:prstGeom prst="rect">
            <a:avLst/>
          </a:prstGeom>
        </p:spPr>
      </p:pic>
    </p:spTree>
    <p:extLst>
      <p:ext uri="{BB962C8B-B14F-4D97-AF65-F5344CB8AC3E}">
        <p14:creationId xmlns:p14="http://schemas.microsoft.com/office/powerpoint/2010/main" val="2800281815"/>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2819"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408238" y="1414463"/>
            <a:ext cx="4499238" cy="4834547"/>
          </a:xfrm>
          <a:prstGeom prst="roundRect">
            <a:avLst>
              <a:gd name="adj" fmla="val 6767"/>
            </a:avLst>
          </a:prstGeom>
          <a:solidFill>
            <a:schemeClr val="tx2"/>
          </a:solidFill>
          <a:ln w="38100">
            <a:solidFill>
              <a:srgbClr val="00A0D7"/>
            </a:solidFill>
          </a:ln>
          <a:effectLst/>
          <a:extLst/>
        </p:spPr>
      </p:pic>
      <p:sp>
        <p:nvSpPr>
          <p:cNvPr id="10" name="TextBox 9"/>
          <p:cNvSpPr txBox="1"/>
          <p:nvPr/>
        </p:nvSpPr>
        <p:spPr>
          <a:xfrm>
            <a:off x="323527" y="378000"/>
            <a:ext cx="6624737" cy="404406"/>
          </a:xfrm>
          <a:prstGeom prst="rect">
            <a:avLst/>
          </a:prstGeom>
          <a:noFill/>
        </p:spPr>
        <p:txBody>
          <a:bodyPr wrap="square" rtlCol="0" anchor="ctr">
            <a:spAutoFit/>
          </a:bodyPr>
          <a:lstStyle/>
          <a:p>
            <a:pPr>
              <a:lnSpc>
                <a:spcPts val="2400"/>
              </a:lnSpc>
            </a:pPr>
            <a:r>
              <a:rPr lang="ru-RU" sz="2400" b="1" i="1" dirty="0">
                <a:solidFill>
                  <a:srgbClr val="FAAA28"/>
                </a:solidFill>
                <a:latin typeface="+mn-lt"/>
              </a:rPr>
              <a:t>Вопросы-???</a:t>
            </a:r>
          </a:p>
        </p:txBody>
      </p:sp>
    </p:spTree>
    <p:extLst>
      <p:ext uri="{BB962C8B-B14F-4D97-AF65-F5344CB8AC3E}">
        <p14:creationId xmlns:p14="http://schemas.microsoft.com/office/powerpoint/2010/main" val="3561100129"/>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323527" y="378000"/>
            <a:ext cx="7488833" cy="404406"/>
          </a:xfrm>
          <a:prstGeom prst="rect">
            <a:avLst/>
          </a:prstGeom>
          <a:noFill/>
        </p:spPr>
        <p:txBody>
          <a:bodyPr wrap="square" rtlCol="0" anchor="ctr">
            <a:spAutoFit/>
          </a:bodyPr>
          <a:lstStyle/>
          <a:p>
            <a:pPr>
              <a:lnSpc>
                <a:spcPts val="2400"/>
              </a:lnSpc>
            </a:pPr>
            <a:r>
              <a:rPr lang="ru-RU" sz="2400" b="1" i="1" dirty="0">
                <a:solidFill>
                  <a:srgbClr val="FAAA28"/>
                </a:solidFill>
                <a:latin typeface="+mn-lt"/>
              </a:rPr>
              <a:t>Возможные </a:t>
            </a:r>
            <a:r>
              <a:rPr lang="ru-RU" sz="2400" b="1" i="1" dirty="0" smtClean="0">
                <a:solidFill>
                  <a:srgbClr val="FAAA28"/>
                </a:solidFill>
                <a:latin typeface="+mn-lt"/>
              </a:rPr>
              <a:t>источники неспецифической </a:t>
            </a:r>
            <a:r>
              <a:rPr lang="ru-RU" sz="2400" b="1" i="1" dirty="0">
                <a:solidFill>
                  <a:srgbClr val="FAAA28"/>
                </a:solidFill>
                <a:latin typeface="+mn-lt"/>
              </a:rPr>
              <a:t>боли в шее</a:t>
            </a:r>
            <a:endParaRPr lang="ru-RU" sz="2400" b="1" i="1" dirty="0" smtClean="0">
              <a:solidFill>
                <a:srgbClr val="FAAA28"/>
              </a:solidFill>
              <a:latin typeface="+mn-lt"/>
            </a:endParaRPr>
          </a:p>
        </p:txBody>
      </p:sp>
      <p:pic>
        <p:nvPicPr>
          <p:cNvPr id="13" name="Рисунок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1328" y="6309320"/>
            <a:ext cx="241879" cy="349861"/>
          </a:xfrm>
          <a:prstGeom prst="rect">
            <a:avLst/>
          </a:prstGeom>
        </p:spPr>
      </p:pic>
      <p:sp>
        <p:nvSpPr>
          <p:cNvPr id="14" name="TextBox 13"/>
          <p:cNvSpPr txBox="1"/>
          <p:nvPr/>
        </p:nvSpPr>
        <p:spPr>
          <a:xfrm>
            <a:off x="755576" y="6345750"/>
            <a:ext cx="7704856" cy="276999"/>
          </a:xfrm>
          <a:prstGeom prst="rect">
            <a:avLst/>
          </a:prstGeom>
          <a:noFill/>
        </p:spPr>
        <p:txBody>
          <a:bodyPr wrap="square" lIns="0" tIns="0" rIns="0" bIns="0" rtlCol="0">
            <a:spAutoFit/>
          </a:bodyPr>
          <a:lstStyle/>
          <a:p>
            <a:r>
              <a:rPr lang="en-US" sz="900" dirty="0" err="1">
                <a:solidFill>
                  <a:schemeClr val="tx2"/>
                </a:solidFill>
                <a:latin typeface="+mj-lt"/>
              </a:rPr>
              <a:t>Manchikanti</a:t>
            </a:r>
            <a:r>
              <a:rPr lang="en-US" sz="900" dirty="0">
                <a:solidFill>
                  <a:schemeClr val="tx2"/>
                </a:solidFill>
                <a:latin typeface="+mj-lt"/>
              </a:rPr>
              <a:t> L, Boswell MV, Singh V, </a:t>
            </a:r>
            <a:r>
              <a:rPr lang="en-US" sz="900" dirty="0" err="1">
                <a:solidFill>
                  <a:schemeClr val="tx2"/>
                </a:solidFill>
                <a:latin typeface="+mj-lt"/>
              </a:rPr>
              <a:t>Pampati</a:t>
            </a:r>
            <a:r>
              <a:rPr lang="en-US" sz="900" dirty="0">
                <a:solidFill>
                  <a:schemeClr val="tx2"/>
                </a:solidFill>
                <a:latin typeface="+mj-lt"/>
              </a:rPr>
              <a:t> V, </a:t>
            </a:r>
            <a:r>
              <a:rPr lang="en-US" sz="900" dirty="0" err="1">
                <a:solidFill>
                  <a:schemeClr val="tx2"/>
                </a:solidFill>
                <a:latin typeface="+mj-lt"/>
              </a:rPr>
              <a:t>Damron</a:t>
            </a:r>
            <a:r>
              <a:rPr lang="en-US" sz="900" dirty="0">
                <a:solidFill>
                  <a:schemeClr val="tx2"/>
                </a:solidFill>
                <a:latin typeface="+mj-lt"/>
              </a:rPr>
              <a:t> KS, Beyer CD. Prevalence of facet joint pain in chronic spinal pain of cervical, thoracic, and lumbar regions. </a:t>
            </a:r>
          </a:p>
          <a:p>
            <a:r>
              <a:rPr lang="en-US" sz="900" dirty="0">
                <a:solidFill>
                  <a:schemeClr val="tx2"/>
                </a:solidFill>
                <a:latin typeface="+mj-lt"/>
              </a:rPr>
              <a:t>BMC  </a:t>
            </a:r>
            <a:r>
              <a:rPr lang="en-US" sz="900" dirty="0" err="1">
                <a:solidFill>
                  <a:schemeClr val="tx2"/>
                </a:solidFill>
                <a:latin typeface="+mj-lt"/>
              </a:rPr>
              <a:t>Musculoskelet</a:t>
            </a:r>
            <a:r>
              <a:rPr lang="en-US" sz="900" dirty="0">
                <a:solidFill>
                  <a:schemeClr val="tx2"/>
                </a:solidFill>
                <a:latin typeface="+mj-lt"/>
              </a:rPr>
              <a:t> </a:t>
            </a:r>
            <a:r>
              <a:rPr lang="en-US" sz="900" dirty="0" err="1">
                <a:solidFill>
                  <a:schemeClr val="tx2"/>
                </a:solidFill>
                <a:latin typeface="+mj-lt"/>
              </a:rPr>
              <a:t>Disord</a:t>
            </a:r>
            <a:r>
              <a:rPr lang="en-US" sz="900" dirty="0">
                <a:solidFill>
                  <a:schemeClr val="tx2"/>
                </a:solidFill>
                <a:latin typeface="+mj-lt"/>
              </a:rPr>
              <a:t>. 2004;5:15 </a:t>
            </a:r>
          </a:p>
        </p:txBody>
      </p:sp>
      <p:pic>
        <p:nvPicPr>
          <p:cNvPr id="65539" name="Рисунок 21"/>
          <p:cNvPicPr>
            <a:picLocks noChangeAspect="1" noChangeArrowheads="1"/>
          </p:cNvPicPr>
          <p:nvPr/>
        </p:nvPicPr>
        <p:blipFill rotWithShape="1">
          <a:blip r:embed="rId4">
            <a:extLst>
              <a:ext uri="{28A0092B-C50C-407E-A947-70E740481C1C}">
                <a14:useLocalDpi xmlns:a14="http://schemas.microsoft.com/office/drawing/2010/main" val="0"/>
              </a:ext>
            </a:extLst>
          </a:blip>
          <a:srcRect l="9705" t="11420" r="2819"/>
          <a:stretch/>
        </p:blipFill>
        <p:spPr bwMode="auto">
          <a:xfrm>
            <a:off x="395536" y="1772816"/>
            <a:ext cx="4399396" cy="2832857"/>
          </a:xfrm>
          <a:prstGeom prst="roundRect">
            <a:avLst>
              <a:gd name="adj" fmla="val 11848"/>
            </a:avLst>
          </a:prstGeom>
          <a:ln w="38100">
            <a:solidFill>
              <a:srgbClr val="00A0D7"/>
            </a:solidFill>
          </a:ln>
          <a:extLst>
            <a:ext uri="{909E8E84-426E-40DD-AFC4-6F175D3DCCD1}">
              <a14:hiddenFill xmlns:a14="http://schemas.microsoft.com/office/drawing/2010/main">
                <a:solidFill>
                  <a:srgbClr val="FFFFFF"/>
                </a:solidFill>
              </a14:hiddenFill>
            </a:ext>
          </a:extLst>
        </p:spPr>
      </p:pic>
      <p:sp>
        <p:nvSpPr>
          <p:cNvPr id="73733" name="Прямоугольник 26">
            <a:extLst>
              <a:ext uri="{FF2B5EF4-FFF2-40B4-BE49-F238E27FC236}"/>
            </a:extLst>
          </p:cNvPr>
          <p:cNvSpPr>
            <a:spLocks noChangeArrowheads="1"/>
          </p:cNvSpPr>
          <p:nvPr/>
        </p:nvSpPr>
        <p:spPr bwMode="auto">
          <a:xfrm>
            <a:off x="3315103" y="3346639"/>
            <a:ext cx="5403447" cy="374571"/>
          </a:xfrm>
          <a:prstGeom prst="roundRect">
            <a:avLst/>
          </a:prstGeom>
          <a:solidFill>
            <a:schemeClr val="tx1"/>
          </a:solidFill>
          <a:ln w="38100">
            <a:solidFill>
              <a:srgbClr val="00A0D7"/>
            </a:solidFill>
            <a:miter lim="800000"/>
            <a:headEnd/>
            <a:tailEnd/>
          </a:ln>
        </p:spPr>
        <p:txBody>
          <a:bodyPr wrap="square">
            <a:spAutoFit/>
          </a:bodyPr>
          <a:lstStyle>
            <a:lvl1pPr marL="342900" indent="-342900">
              <a:defRPr>
                <a:solidFill>
                  <a:schemeClr val="bg1"/>
                </a:solidFill>
                <a:latin typeface="Arial" panose="020B0604020202020204" pitchFamily="34" charset="0"/>
                <a:cs typeface="Droid Sans" charset="0"/>
              </a:defRPr>
            </a:lvl1pPr>
            <a:lvl2pPr>
              <a:defRPr>
                <a:solidFill>
                  <a:schemeClr val="bg1"/>
                </a:solidFill>
                <a:latin typeface="Arial" panose="020B0604020202020204" pitchFamily="34" charset="0"/>
                <a:cs typeface="Droid Sans" charset="0"/>
              </a:defRPr>
            </a:lvl2pPr>
            <a:lvl3pPr>
              <a:defRPr>
                <a:solidFill>
                  <a:schemeClr val="bg1"/>
                </a:solidFill>
                <a:latin typeface="Arial" panose="020B0604020202020204" pitchFamily="34" charset="0"/>
                <a:cs typeface="Droid Sans" charset="0"/>
              </a:defRPr>
            </a:lvl3pPr>
            <a:lvl4pPr>
              <a:defRPr>
                <a:solidFill>
                  <a:schemeClr val="bg1"/>
                </a:solidFill>
                <a:latin typeface="Arial" panose="020B0604020202020204" pitchFamily="34" charset="0"/>
                <a:cs typeface="Droid Sans" charset="0"/>
              </a:defRPr>
            </a:lvl4pPr>
            <a:lvl5pPr>
              <a:defRPr>
                <a:solidFill>
                  <a:schemeClr val="bg1"/>
                </a:solidFill>
                <a:latin typeface="Arial" panose="020B0604020202020204" pitchFamily="34" charset="0"/>
                <a:cs typeface="Droid Sans" charset="0"/>
              </a:defRPr>
            </a:lvl5pPr>
            <a:lvl6pPr marL="2514600" indent="-228600" defTabSz="449263" eaLnBrk="0" fontAlgn="base" hangingPunct="0">
              <a:spcBef>
                <a:spcPct val="0"/>
              </a:spcBef>
              <a:spcAft>
                <a:spcPct val="0"/>
              </a:spcAft>
              <a:defRPr>
                <a:solidFill>
                  <a:schemeClr val="bg1"/>
                </a:solidFill>
                <a:latin typeface="Arial" panose="020B0604020202020204" pitchFamily="34" charset="0"/>
                <a:cs typeface="Droid Sans" charset="0"/>
              </a:defRPr>
            </a:lvl6pPr>
            <a:lvl7pPr marL="2971800" indent="-228600" defTabSz="449263" eaLnBrk="0" fontAlgn="base" hangingPunct="0">
              <a:spcBef>
                <a:spcPct val="0"/>
              </a:spcBef>
              <a:spcAft>
                <a:spcPct val="0"/>
              </a:spcAft>
              <a:defRPr>
                <a:solidFill>
                  <a:schemeClr val="bg1"/>
                </a:solidFill>
                <a:latin typeface="Arial" panose="020B0604020202020204" pitchFamily="34" charset="0"/>
                <a:cs typeface="Droid Sans" charset="0"/>
              </a:defRPr>
            </a:lvl7pPr>
            <a:lvl8pPr marL="3429000" indent="-228600" defTabSz="449263" eaLnBrk="0" fontAlgn="base" hangingPunct="0">
              <a:spcBef>
                <a:spcPct val="0"/>
              </a:spcBef>
              <a:spcAft>
                <a:spcPct val="0"/>
              </a:spcAft>
              <a:defRPr>
                <a:solidFill>
                  <a:schemeClr val="bg1"/>
                </a:solidFill>
                <a:latin typeface="Arial" panose="020B0604020202020204" pitchFamily="34" charset="0"/>
                <a:cs typeface="Droid Sans" charset="0"/>
              </a:defRPr>
            </a:lvl8pPr>
            <a:lvl9pPr marL="3886200" indent="-228600" defTabSz="449263" eaLnBrk="0" fontAlgn="base" hangingPunct="0">
              <a:spcBef>
                <a:spcPct val="0"/>
              </a:spcBef>
              <a:spcAft>
                <a:spcPct val="0"/>
              </a:spcAft>
              <a:defRPr>
                <a:solidFill>
                  <a:schemeClr val="bg1"/>
                </a:solidFill>
                <a:latin typeface="Arial" panose="020B0604020202020204" pitchFamily="34" charset="0"/>
                <a:cs typeface="Droid Sans" charset="0"/>
              </a:defRPr>
            </a:lvl9pPr>
          </a:lstStyle>
          <a:p>
            <a:pPr marL="216000" indent="-216000">
              <a:defRPr/>
            </a:pPr>
            <a:r>
              <a:rPr lang="en-US" altLang="ru-RU" sz="1600" b="1" dirty="0" smtClean="0">
                <a:solidFill>
                  <a:schemeClr val="tx2"/>
                </a:solidFill>
                <a:latin typeface="+mj-lt"/>
                <a:cs typeface="Arial" charset="0"/>
              </a:rPr>
              <a:t>1. </a:t>
            </a:r>
            <a:r>
              <a:rPr lang="ru-RU" altLang="ru-RU" sz="1600" b="1" dirty="0" smtClean="0">
                <a:solidFill>
                  <a:srgbClr val="FAAA28"/>
                </a:solidFill>
                <a:latin typeface="+mj-lt"/>
                <a:cs typeface="Arial" charset="0"/>
              </a:rPr>
              <a:t>Фасеточные </a:t>
            </a:r>
            <a:r>
              <a:rPr lang="ru-RU" altLang="ru-RU" sz="1600" b="1" dirty="0">
                <a:solidFill>
                  <a:srgbClr val="FAAA28"/>
                </a:solidFill>
                <a:latin typeface="+mj-lt"/>
                <a:cs typeface="Arial" charset="0"/>
              </a:rPr>
              <a:t>суставы </a:t>
            </a:r>
            <a:r>
              <a:rPr lang="ru-RU" altLang="ru-RU" sz="1600" dirty="0" smtClean="0">
                <a:solidFill>
                  <a:srgbClr val="FAAA28"/>
                </a:solidFill>
                <a:latin typeface="+mj-lt"/>
                <a:cs typeface="Arial" charset="0"/>
              </a:rPr>
              <a:t>(</a:t>
            </a:r>
            <a:r>
              <a:rPr lang="ru-RU" altLang="ru-RU" sz="1600" dirty="0">
                <a:solidFill>
                  <a:srgbClr val="FAAA28"/>
                </a:solidFill>
                <a:latin typeface="+mj-lt"/>
                <a:cs typeface="Arial" charset="0"/>
              </a:rPr>
              <a:t>причина НБШ в 40-60</a:t>
            </a:r>
            <a:r>
              <a:rPr lang="ru-RU" altLang="ru-RU" sz="1600" dirty="0" smtClean="0">
                <a:solidFill>
                  <a:srgbClr val="FAAA28"/>
                </a:solidFill>
                <a:latin typeface="+mj-lt"/>
                <a:cs typeface="Arial" charset="0"/>
              </a:rPr>
              <a:t>%</a:t>
            </a:r>
            <a:r>
              <a:rPr lang="en-US" altLang="ru-RU" sz="1600" dirty="0" smtClean="0">
                <a:solidFill>
                  <a:srgbClr val="FAAA28"/>
                </a:solidFill>
                <a:latin typeface="+mj-lt"/>
                <a:cs typeface="Arial" charset="0"/>
              </a:rPr>
              <a:t> </a:t>
            </a:r>
            <a:r>
              <a:rPr lang="ru-RU" altLang="ru-RU" sz="1600" dirty="0" smtClean="0">
                <a:solidFill>
                  <a:srgbClr val="FAAA28"/>
                </a:solidFill>
                <a:latin typeface="+mj-lt"/>
                <a:cs typeface="Arial" charset="0"/>
              </a:rPr>
              <a:t>случаев</a:t>
            </a:r>
            <a:r>
              <a:rPr lang="ru-RU" altLang="ru-RU" sz="1600" dirty="0">
                <a:solidFill>
                  <a:srgbClr val="FAAA28"/>
                </a:solidFill>
                <a:latin typeface="+mj-lt"/>
                <a:cs typeface="Arial" charset="0"/>
              </a:rPr>
              <a:t>)</a:t>
            </a:r>
          </a:p>
        </p:txBody>
      </p:sp>
      <p:sp>
        <p:nvSpPr>
          <p:cNvPr id="65542" name="Прямоугольник 29"/>
          <p:cNvSpPr>
            <a:spLocks noChangeArrowheads="1"/>
          </p:cNvSpPr>
          <p:nvPr/>
        </p:nvSpPr>
        <p:spPr bwMode="auto">
          <a:xfrm>
            <a:off x="3315103" y="4791388"/>
            <a:ext cx="3273121" cy="374571"/>
          </a:xfrm>
          <a:prstGeom prst="roundRect">
            <a:avLst/>
          </a:prstGeom>
          <a:solidFill>
            <a:schemeClr val="tx1"/>
          </a:solidFill>
          <a:ln w="38100">
            <a:solidFill>
              <a:srgbClr val="00A0D7"/>
            </a:solidFill>
            <a:miter lim="800000"/>
            <a:headEnd/>
            <a:tailEnd/>
          </a:ln>
        </p:spPr>
        <p:txBody>
          <a:bodyPr wrap="square">
            <a:spAutoFit/>
          </a:bodyPr>
          <a:lstStyle/>
          <a:p>
            <a:pPr marL="216000" indent="-216000"/>
            <a:r>
              <a:rPr lang="en-US" altLang="ru-RU" sz="1600" b="1" dirty="0" smtClean="0">
                <a:solidFill>
                  <a:schemeClr val="tx2"/>
                </a:solidFill>
                <a:latin typeface="+mj-lt"/>
              </a:rPr>
              <a:t>3. </a:t>
            </a:r>
            <a:r>
              <a:rPr lang="ru-RU" altLang="ru-RU" sz="1600" dirty="0">
                <a:solidFill>
                  <a:srgbClr val="FAAA28"/>
                </a:solidFill>
                <a:latin typeface="+mj-lt"/>
              </a:rPr>
              <a:t>Мышцы, </a:t>
            </a:r>
            <a:r>
              <a:rPr lang="ru-RU" altLang="ru-RU" sz="1600" dirty="0" smtClean="0">
                <a:solidFill>
                  <a:srgbClr val="FAAA28"/>
                </a:solidFill>
                <a:latin typeface="+mj-lt"/>
              </a:rPr>
              <a:t>сухожилия</a:t>
            </a:r>
            <a:r>
              <a:rPr lang="en-US" altLang="ru-RU" sz="1600" dirty="0" smtClean="0">
                <a:solidFill>
                  <a:srgbClr val="FAAA28"/>
                </a:solidFill>
                <a:latin typeface="+mj-lt"/>
              </a:rPr>
              <a:t>,</a:t>
            </a:r>
            <a:r>
              <a:rPr lang="ru-RU" altLang="ru-RU" sz="1600" dirty="0" smtClean="0">
                <a:solidFill>
                  <a:srgbClr val="FAAA28"/>
                </a:solidFill>
                <a:latin typeface="+mj-lt"/>
              </a:rPr>
              <a:t> </a:t>
            </a:r>
            <a:r>
              <a:rPr lang="ru-RU" altLang="ru-RU" sz="1600" dirty="0">
                <a:solidFill>
                  <a:srgbClr val="FAAA28"/>
                </a:solidFill>
                <a:latin typeface="+mj-lt"/>
              </a:rPr>
              <a:t>связки </a:t>
            </a:r>
          </a:p>
        </p:txBody>
      </p:sp>
      <p:cxnSp>
        <p:nvCxnSpPr>
          <p:cNvPr id="65543" name="Прямая со стрелкой 32"/>
          <p:cNvCxnSpPr>
            <a:cxnSpLocks/>
          </p:cNvCxnSpPr>
          <p:nvPr/>
        </p:nvCxnSpPr>
        <p:spPr bwMode="auto">
          <a:xfrm flipH="1">
            <a:off x="2883025" y="3515317"/>
            <a:ext cx="432078" cy="0"/>
          </a:xfrm>
          <a:prstGeom prst="straightConnector1">
            <a:avLst/>
          </a:prstGeom>
          <a:noFill/>
          <a:ln w="38100" cap="rnd" algn="ctr">
            <a:solidFill>
              <a:srgbClr val="00A0D7"/>
            </a:solidFill>
            <a:prstDash val="sysDot"/>
            <a:round/>
            <a:headEnd/>
            <a:tailEnd type="triangle" w="med" len="med"/>
          </a:ln>
          <a:extLst>
            <a:ext uri="{909E8E84-426E-40DD-AFC4-6F175D3DCCD1}">
              <a14:hiddenFill xmlns:a14="http://schemas.microsoft.com/office/drawing/2010/main">
                <a:noFill/>
              </a14:hiddenFill>
            </a:ext>
          </a:extLst>
        </p:spPr>
      </p:cxnSp>
      <p:cxnSp>
        <p:nvCxnSpPr>
          <p:cNvPr id="65544" name="Прямая со стрелкой 35"/>
          <p:cNvCxnSpPr>
            <a:cxnSpLocks/>
          </p:cNvCxnSpPr>
          <p:nvPr/>
        </p:nvCxnSpPr>
        <p:spPr bwMode="auto">
          <a:xfrm flipH="1">
            <a:off x="2510994" y="4230661"/>
            <a:ext cx="798888" cy="0"/>
          </a:xfrm>
          <a:prstGeom prst="straightConnector1">
            <a:avLst/>
          </a:prstGeom>
          <a:noFill/>
          <a:ln w="38100" cap="rnd" algn="ctr">
            <a:solidFill>
              <a:srgbClr val="00A0D7"/>
            </a:solidFill>
            <a:prstDash val="sysDot"/>
            <a:round/>
            <a:headEnd/>
            <a:tailEnd type="triangle" w="med" len="med"/>
          </a:ln>
          <a:extLst>
            <a:ext uri="{909E8E84-426E-40DD-AFC4-6F175D3DCCD1}">
              <a14:hiddenFill xmlns:a14="http://schemas.microsoft.com/office/drawing/2010/main">
                <a:noFill/>
              </a14:hiddenFill>
            </a:ext>
          </a:extLst>
        </p:spPr>
      </p:cxnSp>
      <p:cxnSp>
        <p:nvCxnSpPr>
          <p:cNvPr id="65545" name="Соединитель: уступ 38"/>
          <p:cNvCxnSpPr>
            <a:cxnSpLocks/>
          </p:cNvCxnSpPr>
          <p:nvPr/>
        </p:nvCxnSpPr>
        <p:spPr bwMode="auto">
          <a:xfrm rot="10800000">
            <a:off x="1273500" y="4235885"/>
            <a:ext cx="2041603" cy="746967"/>
          </a:xfrm>
          <a:prstGeom prst="bentConnector3">
            <a:avLst>
              <a:gd name="adj1" fmla="val 74053"/>
            </a:avLst>
          </a:prstGeom>
          <a:noFill/>
          <a:ln w="38100" cap="rnd" algn="ctr">
            <a:solidFill>
              <a:srgbClr val="00A0D7"/>
            </a:solidFill>
            <a:prstDash val="sysDot"/>
            <a:round/>
            <a:headEnd/>
            <a:tailEnd type="triangle" w="med" len="med"/>
          </a:ln>
          <a:extLst>
            <a:ext uri="{909E8E84-426E-40DD-AFC4-6F175D3DCCD1}">
              <a14:hiddenFill xmlns:a14="http://schemas.microsoft.com/office/drawing/2010/main">
                <a:noFill/>
              </a14:hiddenFill>
            </a:ext>
          </a:extLst>
        </p:spPr>
      </p:cxnSp>
      <p:sp>
        <p:nvSpPr>
          <p:cNvPr id="17" name="Прямоугольник 26">
            <a:extLst>
              <a:ext uri="{FF2B5EF4-FFF2-40B4-BE49-F238E27FC236}"/>
            </a:extLst>
          </p:cNvPr>
          <p:cNvSpPr>
            <a:spLocks noChangeArrowheads="1"/>
          </p:cNvSpPr>
          <p:nvPr/>
        </p:nvSpPr>
        <p:spPr bwMode="auto">
          <a:xfrm>
            <a:off x="3309882" y="4048599"/>
            <a:ext cx="5408667" cy="374571"/>
          </a:xfrm>
          <a:prstGeom prst="roundRect">
            <a:avLst/>
          </a:prstGeom>
          <a:solidFill>
            <a:schemeClr val="tx1"/>
          </a:solidFill>
          <a:ln w="38100">
            <a:solidFill>
              <a:srgbClr val="00A0D7"/>
            </a:solidFill>
            <a:miter lim="800000"/>
            <a:headEnd/>
            <a:tailEnd/>
          </a:ln>
        </p:spPr>
        <p:txBody>
          <a:bodyPr wrap="square">
            <a:spAutoFit/>
          </a:bodyPr>
          <a:lstStyle/>
          <a:p>
            <a:pPr marL="216000" indent="-216000"/>
            <a:r>
              <a:rPr lang="en-US" altLang="ru-RU" sz="1600" b="1" dirty="0">
                <a:solidFill>
                  <a:schemeClr val="tx2"/>
                </a:solidFill>
                <a:latin typeface="+mj-lt"/>
              </a:rPr>
              <a:t>2. </a:t>
            </a:r>
            <a:r>
              <a:rPr lang="ru-RU" altLang="ru-RU" sz="1600" b="1" dirty="0">
                <a:solidFill>
                  <a:srgbClr val="FAAA28"/>
                </a:solidFill>
                <a:latin typeface="+mj-lt"/>
              </a:rPr>
              <a:t>Межпозвонковые диски </a:t>
            </a:r>
            <a:r>
              <a:rPr lang="ru-RU" altLang="ru-RU" sz="1600" dirty="0" smtClean="0">
                <a:solidFill>
                  <a:srgbClr val="FAAA28"/>
                </a:solidFill>
                <a:latin typeface="+mj-lt"/>
              </a:rPr>
              <a:t>(</a:t>
            </a:r>
            <a:r>
              <a:rPr lang="ru-RU" altLang="ru-RU" sz="1600" dirty="0">
                <a:solidFill>
                  <a:srgbClr val="FAAA28"/>
                </a:solidFill>
                <a:latin typeface="+mj-lt"/>
              </a:rPr>
              <a:t>фиброзное кольцо)</a:t>
            </a:r>
          </a:p>
        </p:txBody>
      </p:sp>
      <p:sp>
        <p:nvSpPr>
          <p:cNvPr id="22" name="TextBox 21"/>
          <p:cNvSpPr txBox="1"/>
          <p:nvPr/>
        </p:nvSpPr>
        <p:spPr>
          <a:xfrm>
            <a:off x="992606" y="5373216"/>
            <a:ext cx="6948512" cy="615553"/>
          </a:xfrm>
          <a:prstGeom prst="rect">
            <a:avLst/>
          </a:prstGeom>
          <a:noFill/>
        </p:spPr>
        <p:txBody>
          <a:bodyPr wrap="square" lIns="0" tIns="0" rIns="0" bIns="0" rtlCol="0">
            <a:spAutoFit/>
          </a:bodyPr>
          <a:lstStyle/>
          <a:p>
            <a:pPr defTabSz="449263" eaLnBrk="1" hangingPunct="1"/>
            <a:r>
              <a:rPr lang="ru-RU" altLang="ru-RU" sz="2000" b="1" dirty="0">
                <a:solidFill>
                  <a:srgbClr val="FAAA28"/>
                </a:solidFill>
                <a:latin typeface="+mj-lt"/>
              </a:rPr>
              <a:t>Нередко определить точную причину неспецифической (механической) БШ не представляется возможным. </a:t>
            </a:r>
          </a:p>
        </p:txBody>
      </p:sp>
      <p:pic>
        <p:nvPicPr>
          <p:cNvPr id="18" name="Рисунок 21"/>
          <p:cNvPicPr>
            <a:picLocks noChangeAspect="1" noChangeArrowheads="1"/>
          </p:cNvPicPr>
          <p:nvPr/>
        </p:nvPicPr>
        <p:blipFill rotWithShape="1">
          <a:blip r:embed="rId5">
            <a:extLst>
              <a:ext uri="{28A0092B-C50C-407E-A947-70E740481C1C}">
                <a14:useLocalDpi xmlns:a14="http://schemas.microsoft.com/office/drawing/2010/main" val="0"/>
              </a:ext>
            </a:extLst>
          </a:blip>
          <a:srcRect l="11740" t="7889"/>
          <a:stretch/>
        </p:blipFill>
        <p:spPr bwMode="auto">
          <a:xfrm>
            <a:off x="9396536" y="1556792"/>
            <a:ext cx="4700645" cy="3119002"/>
          </a:xfrm>
          <a:prstGeom prst="roundRect">
            <a:avLst>
              <a:gd name="adj" fmla="val 11848"/>
            </a:avLst>
          </a:prstGeom>
          <a:ln w="38100">
            <a:solidFill>
              <a:srgbClr val="00A0D7"/>
            </a:solidFill>
          </a:ln>
          <a:extLst>
            <a:ext uri="{909E8E84-426E-40DD-AFC4-6F175D3DCCD1}">
              <a14:hiddenFill xmlns:a14="http://schemas.microsoft.com/office/drawing/2010/main">
                <a:solidFill>
                  <a:srgbClr val="FFFFFF"/>
                </a:solidFill>
              </a14:hiddenFill>
            </a:ext>
          </a:extLst>
        </p:spPr>
      </p:pic>
      <p:pic>
        <p:nvPicPr>
          <p:cNvPr id="19" name="Рисунок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5536" y="5506275"/>
            <a:ext cx="417496" cy="420939"/>
          </a:xfrm>
          <a:prstGeom prst="rect">
            <a:avLst/>
          </a:prstGeom>
        </p:spPr>
      </p:pic>
    </p:spTree>
    <p:extLst>
      <p:ext uri="{BB962C8B-B14F-4D97-AF65-F5344CB8AC3E}">
        <p14:creationId xmlns:p14="http://schemas.microsoft.com/office/powerpoint/2010/main" val="31645284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3" name="Рисунок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2784" y="1571896"/>
            <a:ext cx="2275775" cy="1092476"/>
          </a:xfrm>
          <a:prstGeom prst="roundRect">
            <a:avLst>
              <a:gd name="adj" fmla="val 11848"/>
            </a:avLst>
          </a:prstGeom>
          <a:ln w="38100">
            <a:solidFill>
              <a:srgbClr val="00A0D7"/>
            </a:solidFill>
          </a:ln>
          <a:extLst>
            <a:ext uri="{909E8E84-426E-40DD-AFC4-6F175D3DCCD1}">
              <a14:hiddenFill xmlns:a14="http://schemas.microsoft.com/office/drawing/2010/main">
                <a:solidFill>
                  <a:srgbClr val="FFFFFF"/>
                </a:solidFill>
              </a14:hiddenFill>
            </a:ext>
          </a:extLst>
        </p:spPr>
      </p:pic>
      <p:pic>
        <p:nvPicPr>
          <p:cNvPr id="66564" name="Рисунок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2852936"/>
            <a:ext cx="2198688" cy="2914650"/>
          </a:xfrm>
          <a:prstGeom prst="roundRect">
            <a:avLst>
              <a:gd name="adj" fmla="val 7557"/>
            </a:avLst>
          </a:prstGeom>
          <a:ln w="38100">
            <a:solidFill>
              <a:srgbClr val="00A0D7"/>
            </a:solidFill>
          </a:ln>
          <a:extLst>
            <a:ext uri="{909E8E84-426E-40DD-AFC4-6F175D3DCCD1}">
              <a14:hiddenFill xmlns:a14="http://schemas.microsoft.com/office/drawing/2010/main">
                <a:solidFill>
                  <a:srgbClr val="FFFFFF"/>
                </a:solidFill>
              </a14:hiddenFill>
            </a:ext>
          </a:extLst>
        </p:spPr>
      </p:pic>
      <p:sp>
        <p:nvSpPr>
          <p:cNvPr id="66565" name="Прямоугольник 8"/>
          <p:cNvSpPr>
            <a:spLocks noChangeArrowheads="1"/>
          </p:cNvSpPr>
          <p:nvPr/>
        </p:nvSpPr>
        <p:spPr bwMode="auto">
          <a:xfrm>
            <a:off x="2915816" y="1544436"/>
            <a:ext cx="5891213" cy="4431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defRPr/>
            </a:pPr>
            <a:r>
              <a:rPr lang="ru-RU" altLang="ru-RU" sz="1600" b="1" dirty="0">
                <a:solidFill>
                  <a:srgbClr val="FAAA28"/>
                </a:solidFill>
                <a:latin typeface="+mj-lt"/>
              </a:rPr>
              <a:t>Боль </a:t>
            </a:r>
            <a:r>
              <a:rPr lang="ru-RU" altLang="ru-RU" sz="1600" b="1" dirty="0" smtClean="0">
                <a:solidFill>
                  <a:srgbClr val="FAAA28"/>
                </a:solidFill>
                <a:latin typeface="+mj-lt"/>
              </a:rPr>
              <a:t>одно-</a:t>
            </a:r>
            <a:r>
              <a:rPr lang="en-US" altLang="ru-RU" sz="1600" b="1" dirty="0" smtClean="0">
                <a:solidFill>
                  <a:srgbClr val="FAAA28"/>
                </a:solidFill>
                <a:latin typeface="+mj-lt"/>
              </a:rPr>
              <a:t> </a:t>
            </a:r>
            <a:r>
              <a:rPr lang="ru-RU" altLang="ru-RU" sz="1600" b="1" dirty="0" smtClean="0">
                <a:solidFill>
                  <a:srgbClr val="FAAA28"/>
                </a:solidFill>
                <a:latin typeface="+mj-lt"/>
              </a:rPr>
              <a:t>или </a:t>
            </a:r>
            <a:r>
              <a:rPr lang="ru-RU" altLang="ru-RU" sz="1600" b="1" dirty="0">
                <a:solidFill>
                  <a:srgbClr val="FAAA28"/>
                </a:solidFill>
                <a:latin typeface="+mj-lt"/>
              </a:rPr>
              <a:t>двусторонняя, чаще тупая, по утрам, после сна, ощущение что «шею продуло».</a:t>
            </a:r>
          </a:p>
          <a:p>
            <a:pPr>
              <a:defRPr/>
            </a:pPr>
            <a:r>
              <a:rPr lang="ru-RU" altLang="ru-RU" sz="1600" dirty="0">
                <a:solidFill>
                  <a:schemeClr val="tx2"/>
                </a:solidFill>
                <a:latin typeface="+mj-lt"/>
              </a:rPr>
              <a:t>Боль усиливается при движениях, уменьшается в покое;</a:t>
            </a:r>
            <a:br>
              <a:rPr lang="ru-RU" altLang="ru-RU" sz="1600" dirty="0">
                <a:solidFill>
                  <a:schemeClr val="tx2"/>
                </a:solidFill>
                <a:latin typeface="+mj-lt"/>
              </a:rPr>
            </a:br>
            <a:r>
              <a:rPr lang="ru-RU" altLang="ru-RU" sz="1600" b="1" dirty="0">
                <a:solidFill>
                  <a:schemeClr val="accent4">
                    <a:lumMod val="60000"/>
                    <a:lumOff val="40000"/>
                  </a:schemeClr>
                </a:solidFill>
                <a:latin typeface="+mj-lt"/>
              </a:rPr>
              <a:t>М. б. отраженные боли</a:t>
            </a:r>
            <a:r>
              <a:rPr lang="ru-RU" altLang="ru-RU" sz="1600" dirty="0">
                <a:solidFill>
                  <a:schemeClr val="accent4">
                    <a:lumMod val="60000"/>
                    <a:lumOff val="40000"/>
                  </a:schemeClr>
                </a:solidFill>
                <a:latin typeface="+mj-lt"/>
              </a:rPr>
              <a:t>:</a:t>
            </a:r>
          </a:p>
          <a:p>
            <a:pPr marL="216000" indent="-216000">
              <a:buClr>
                <a:schemeClr val="accent4">
                  <a:lumMod val="60000"/>
                  <a:lumOff val="40000"/>
                </a:schemeClr>
              </a:buClr>
              <a:buFont typeface="Arial" pitchFamily="34" charset="0"/>
              <a:buChar char="•"/>
              <a:defRPr/>
            </a:pPr>
            <a:r>
              <a:rPr lang="ru-RU" altLang="ru-RU" sz="1600" dirty="0">
                <a:solidFill>
                  <a:schemeClr val="tx2"/>
                </a:solidFill>
                <a:latin typeface="+mj-lt"/>
              </a:rPr>
              <a:t>при поражении </a:t>
            </a:r>
            <a:r>
              <a:rPr lang="ru-RU" altLang="ru-RU" sz="1600" dirty="0" err="1">
                <a:solidFill>
                  <a:schemeClr val="tx2"/>
                </a:solidFill>
                <a:latin typeface="+mj-lt"/>
              </a:rPr>
              <a:t>верхнешейного</a:t>
            </a:r>
            <a:r>
              <a:rPr lang="ru-RU" altLang="ru-RU" sz="1600" dirty="0">
                <a:solidFill>
                  <a:schemeClr val="tx2"/>
                </a:solidFill>
                <a:latin typeface="+mj-lt"/>
              </a:rPr>
              <a:t> отдела </a:t>
            </a:r>
            <a:r>
              <a:rPr lang="ru-RU" altLang="ru-RU" sz="1600" i="1" dirty="0">
                <a:solidFill>
                  <a:schemeClr val="accent4">
                    <a:lumMod val="60000"/>
                    <a:lumOff val="40000"/>
                  </a:schemeClr>
                </a:solidFill>
              </a:rPr>
              <a:t>–</a:t>
            </a:r>
            <a:r>
              <a:rPr lang="ru-RU" altLang="ru-RU" sz="1600" i="1" dirty="0" smtClean="0">
                <a:solidFill>
                  <a:schemeClr val="accent4">
                    <a:lumMod val="60000"/>
                    <a:lumOff val="40000"/>
                  </a:schemeClr>
                </a:solidFill>
                <a:latin typeface="+mj-lt"/>
              </a:rPr>
              <a:t> </a:t>
            </a:r>
            <a:r>
              <a:rPr lang="ru-RU" altLang="ru-RU" sz="1600" i="1" dirty="0">
                <a:solidFill>
                  <a:schemeClr val="accent4">
                    <a:lumMod val="60000"/>
                    <a:lumOff val="40000"/>
                  </a:schemeClr>
                </a:solidFill>
                <a:latin typeface="+mj-lt"/>
              </a:rPr>
              <a:t>в затылок, висок, лоб</a:t>
            </a:r>
          </a:p>
          <a:p>
            <a:pPr marL="216000" indent="-216000">
              <a:buClr>
                <a:schemeClr val="accent4">
                  <a:lumMod val="60000"/>
                  <a:lumOff val="40000"/>
                </a:schemeClr>
              </a:buClr>
              <a:buFont typeface="Arial" pitchFamily="34" charset="0"/>
              <a:buChar char="•"/>
              <a:defRPr/>
            </a:pPr>
            <a:r>
              <a:rPr lang="ru-RU" altLang="ru-RU" sz="1600" dirty="0" err="1">
                <a:solidFill>
                  <a:schemeClr val="tx2"/>
                </a:solidFill>
                <a:latin typeface="+mj-lt"/>
              </a:rPr>
              <a:t>среднешейного</a:t>
            </a:r>
            <a:r>
              <a:rPr lang="ru-RU" altLang="ru-RU" sz="1600" dirty="0">
                <a:solidFill>
                  <a:schemeClr val="tx2"/>
                </a:solidFill>
                <a:latin typeface="+mj-lt"/>
              </a:rPr>
              <a:t> </a:t>
            </a:r>
            <a:r>
              <a:rPr lang="ru-RU" altLang="ru-RU" sz="1600" dirty="0" smtClean="0">
                <a:solidFill>
                  <a:schemeClr val="tx2"/>
                </a:solidFill>
                <a:latin typeface="+mj-lt"/>
              </a:rPr>
              <a:t>отдела</a:t>
            </a:r>
            <a:r>
              <a:rPr lang="ru-RU" altLang="ru-RU" sz="1600" dirty="0">
                <a:solidFill>
                  <a:schemeClr val="tx2"/>
                </a:solidFill>
              </a:rPr>
              <a:t> </a:t>
            </a:r>
            <a:r>
              <a:rPr lang="ru-RU" altLang="ru-RU" sz="1600" i="1" dirty="0">
                <a:solidFill>
                  <a:schemeClr val="accent4">
                    <a:lumMod val="60000"/>
                    <a:lumOff val="40000"/>
                  </a:schemeClr>
                </a:solidFill>
                <a:latin typeface="+mj-lt"/>
              </a:rPr>
              <a:t>– в область </a:t>
            </a:r>
            <a:r>
              <a:rPr lang="ru-RU" altLang="ru-RU" sz="1600" i="1" dirty="0" err="1">
                <a:solidFill>
                  <a:schemeClr val="accent4">
                    <a:lumMod val="60000"/>
                    <a:lumOff val="40000"/>
                  </a:schemeClr>
                </a:solidFill>
                <a:latin typeface="+mj-lt"/>
              </a:rPr>
              <a:t>надплечья</a:t>
            </a:r>
            <a:r>
              <a:rPr lang="ru-RU" altLang="ru-RU" sz="1600" i="1" dirty="0">
                <a:solidFill>
                  <a:schemeClr val="accent4">
                    <a:lumMod val="60000"/>
                    <a:lumOff val="40000"/>
                  </a:schemeClr>
                </a:solidFill>
                <a:latin typeface="+mj-lt"/>
              </a:rPr>
              <a:t>, плеча</a:t>
            </a:r>
          </a:p>
          <a:p>
            <a:pPr marL="216000" indent="-216000">
              <a:buClr>
                <a:schemeClr val="accent4">
                  <a:lumMod val="60000"/>
                  <a:lumOff val="40000"/>
                </a:schemeClr>
              </a:buClr>
              <a:buFont typeface="Arial" pitchFamily="34" charset="0"/>
              <a:buChar char="•"/>
              <a:defRPr/>
            </a:pPr>
            <a:r>
              <a:rPr lang="ru-RU" altLang="ru-RU" sz="1600" dirty="0" err="1">
                <a:solidFill>
                  <a:schemeClr val="tx2"/>
                </a:solidFill>
                <a:latin typeface="+mj-lt"/>
              </a:rPr>
              <a:t>нижнешейного</a:t>
            </a:r>
            <a:r>
              <a:rPr lang="ru-RU" altLang="ru-RU" sz="1600" dirty="0">
                <a:solidFill>
                  <a:schemeClr val="tx2"/>
                </a:solidFill>
                <a:latin typeface="+mj-lt"/>
              </a:rPr>
              <a:t> </a:t>
            </a:r>
            <a:r>
              <a:rPr lang="ru-RU" altLang="ru-RU" sz="1600" dirty="0" smtClean="0">
                <a:solidFill>
                  <a:schemeClr val="tx2"/>
                </a:solidFill>
                <a:latin typeface="+mj-lt"/>
              </a:rPr>
              <a:t>отдела</a:t>
            </a:r>
            <a:r>
              <a:rPr lang="en-US" altLang="ru-RU" sz="1600" dirty="0" smtClean="0">
                <a:solidFill>
                  <a:schemeClr val="tx2"/>
                </a:solidFill>
                <a:latin typeface="+mj-lt"/>
              </a:rPr>
              <a:t> </a:t>
            </a:r>
            <a:r>
              <a:rPr lang="ru-RU" altLang="ru-RU" sz="1600" i="1" dirty="0">
                <a:solidFill>
                  <a:schemeClr val="accent4">
                    <a:lumMod val="60000"/>
                    <a:lumOff val="40000"/>
                  </a:schemeClr>
                </a:solidFill>
                <a:latin typeface="+mj-lt"/>
              </a:rPr>
              <a:t>–</a:t>
            </a:r>
            <a:r>
              <a:rPr lang="en-US" altLang="ru-RU" sz="1600" i="1" dirty="0">
                <a:solidFill>
                  <a:schemeClr val="accent4">
                    <a:lumMod val="60000"/>
                    <a:lumOff val="40000"/>
                  </a:schemeClr>
                </a:solidFill>
                <a:latin typeface="+mj-lt"/>
              </a:rPr>
              <a:t> </a:t>
            </a:r>
            <a:r>
              <a:rPr lang="ru-RU" altLang="ru-RU" sz="1600" i="1" dirty="0">
                <a:solidFill>
                  <a:schemeClr val="accent4">
                    <a:lumMod val="60000"/>
                    <a:lumOff val="40000"/>
                  </a:schemeClr>
                </a:solidFill>
                <a:latin typeface="+mj-lt"/>
              </a:rPr>
              <a:t>в лопатку, межлопаточную область </a:t>
            </a:r>
          </a:p>
          <a:p>
            <a:pPr marL="216000" indent="-216000">
              <a:defRPr/>
            </a:pPr>
            <a:endParaRPr lang="ru-RU" altLang="ru-RU" sz="1600" i="1" dirty="0">
              <a:solidFill>
                <a:schemeClr val="tx2"/>
              </a:solidFill>
              <a:latin typeface="+mj-lt"/>
            </a:endParaRPr>
          </a:p>
          <a:p>
            <a:pPr marL="216000" indent="-216000">
              <a:defRPr/>
            </a:pPr>
            <a:r>
              <a:rPr lang="ru-RU" altLang="ru-RU" sz="1600" b="1" dirty="0">
                <a:solidFill>
                  <a:srgbClr val="FAAA28"/>
                </a:solidFill>
                <a:latin typeface="+mj-lt"/>
              </a:rPr>
              <a:t>При </a:t>
            </a:r>
            <a:r>
              <a:rPr lang="ru-RU" altLang="ru-RU" sz="1600" b="1" dirty="0" smtClean="0">
                <a:solidFill>
                  <a:srgbClr val="FAAA28"/>
                </a:solidFill>
                <a:latin typeface="+mj-lt"/>
              </a:rPr>
              <a:t>осмотре:</a:t>
            </a:r>
            <a:endParaRPr lang="en-US" altLang="ru-RU" sz="1600" b="1" dirty="0" smtClean="0">
              <a:solidFill>
                <a:srgbClr val="FAAA28"/>
              </a:solidFill>
              <a:latin typeface="+mj-lt"/>
            </a:endParaRPr>
          </a:p>
          <a:p>
            <a:pPr marL="216000" indent="-216000">
              <a:buClr>
                <a:srgbClr val="FAAA28"/>
              </a:buClr>
              <a:buFont typeface="Arial" pitchFamily="34" charset="0"/>
              <a:buChar char="•"/>
              <a:defRPr/>
            </a:pPr>
            <a:r>
              <a:rPr lang="ru-RU" altLang="ru-RU" sz="1600" dirty="0" smtClean="0">
                <a:solidFill>
                  <a:schemeClr val="tx2"/>
                </a:solidFill>
                <a:latin typeface="+mj-lt"/>
              </a:rPr>
              <a:t>напряжение </a:t>
            </a:r>
            <a:r>
              <a:rPr lang="ru-RU" altLang="ru-RU" sz="1600" dirty="0">
                <a:solidFill>
                  <a:schemeClr val="tx2"/>
                </a:solidFill>
                <a:latin typeface="+mj-lt"/>
              </a:rPr>
              <a:t>мышц шеи, кривошея</a:t>
            </a:r>
          </a:p>
          <a:p>
            <a:pPr marL="216000" indent="-216000">
              <a:buClr>
                <a:srgbClr val="FAAA28"/>
              </a:buClr>
              <a:buFont typeface="Arial" pitchFamily="34" charset="0"/>
              <a:buChar char="•"/>
              <a:defRPr/>
            </a:pPr>
            <a:r>
              <a:rPr lang="ru-RU" altLang="ru-RU" sz="1600" dirty="0" smtClean="0">
                <a:solidFill>
                  <a:schemeClr val="tx2"/>
                </a:solidFill>
                <a:latin typeface="+mj-lt"/>
              </a:rPr>
              <a:t>болезненная </a:t>
            </a:r>
            <a:r>
              <a:rPr lang="ru-RU" altLang="ru-RU" sz="1600" dirty="0">
                <a:solidFill>
                  <a:schemeClr val="tx2"/>
                </a:solidFill>
                <a:latin typeface="+mj-lt"/>
              </a:rPr>
              <a:t>пальпация в проекции пораженного сустава.</a:t>
            </a:r>
          </a:p>
          <a:p>
            <a:pPr marL="216000" indent="-216000">
              <a:buClr>
                <a:srgbClr val="FAAA28"/>
              </a:buClr>
              <a:buFont typeface="Arial" pitchFamily="34" charset="0"/>
              <a:buChar char="•"/>
              <a:defRPr/>
            </a:pPr>
            <a:r>
              <a:rPr lang="ru-RU" altLang="ru-RU" sz="1600" dirty="0" smtClean="0">
                <a:solidFill>
                  <a:schemeClr val="tx2"/>
                </a:solidFill>
                <a:latin typeface="+mj-lt"/>
              </a:rPr>
              <a:t>преимущественное </a:t>
            </a:r>
            <a:r>
              <a:rPr lang="ru-RU" altLang="ru-RU" sz="1600" dirty="0">
                <a:solidFill>
                  <a:schemeClr val="tx2"/>
                </a:solidFill>
                <a:latin typeface="+mj-lt"/>
              </a:rPr>
              <a:t>ограничение разгибания в шейном отделе</a:t>
            </a:r>
          </a:p>
          <a:p>
            <a:pPr marL="216000" indent="-216000">
              <a:defRPr/>
            </a:pPr>
            <a:endParaRPr lang="ru-RU" altLang="ru-RU" sz="1600" dirty="0">
              <a:solidFill>
                <a:schemeClr val="tx2"/>
              </a:solidFill>
              <a:latin typeface="+mj-lt"/>
            </a:endParaRPr>
          </a:p>
          <a:p>
            <a:pPr>
              <a:defRPr/>
            </a:pPr>
            <a:r>
              <a:rPr lang="ru-RU" altLang="ru-RU" sz="1600" b="1" dirty="0">
                <a:solidFill>
                  <a:srgbClr val="FAAA28"/>
                </a:solidFill>
                <a:latin typeface="+mj-lt"/>
              </a:rPr>
              <a:t>Обострения провоцируются неловким движением (разгибание и наклон в сторону пораженного сустава), переохлаждением, неудобной позой (в </a:t>
            </a:r>
            <a:r>
              <a:rPr lang="ru-RU" altLang="ru-RU" sz="1600" b="1" dirty="0" err="1">
                <a:solidFill>
                  <a:srgbClr val="FAAA28"/>
                </a:solidFill>
                <a:latin typeface="+mj-lt"/>
              </a:rPr>
              <a:t>т.ч</a:t>
            </a:r>
            <a:r>
              <a:rPr lang="ru-RU" altLang="ru-RU" sz="1600" b="1" dirty="0">
                <a:solidFill>
                  <a:srgbClr val="FAAA28"/>
                </a:solidFill>
                <a:latin typeface="+mj-lt"/>
              </a:rPr>
              <a:t>. во время сна</a:t>
            </a:r>
            <a:r>
              <a:rPr lang="ru-RU" altLang="ru-RU" sz="1600" dirty="0">
                <a:solidFill>
                  <a:srgbClr val="FAAA28"/>
                </a:solidFill>
                <a:latin typeface="+mj-lt"/>
              </a:rPr>
              <a:t>)</a:t>
            </a:r>
          </a:p>
          <a:p>
            <a:pPr>
              <a:defRPr/>
            </a:pPr>
            <a:r>
              <a:rPr lang="ru-RU" altLang="ru-RU" sz="1600" b="1" dirty="0">
                <a:solidFill>
                  <a:schemeClr val="accent4">
                    <a:lumMod val="60000"/>
                    <a:lumOff val="40000"/>
                  </a:schemeClr>
                </a:solidFill>
                <a:latin typeface="+mj-lt"/>
              </a:rPr>
              <a:t>На </a:t>
            </a:r>
            <a:r>
              <a:rPr lang="ru-RU" altLang="ru-RU" sz="1600" b="1" dirty="0" smtClean="0">
                <a:solidFill>
                  <a:schemeClr val="accent4">
                    <a:lumMod val="60000"/>
                    <a:lumOff val="40000"/>
                  </a:schemeClr>
                </a:solidFill>
                <a:latin typeface="+mj-lt"/>
              </a:rPr>
              <a:t>рентгене</a:t>
            </a:r>
            <a:r>
              <a:rPr lang="ru-RU" altLang="ru-RU" sz="1600" b="1" dirty="0">
                <a:solidFill>
                  <a:schemeClr val="accent4">
                    <a:lumMod val="60000"/>
                    <a:lumOff val="40000"/>
                  </a:schemeClr>
                </a:solidFill>
              </a:rPr>
              <a:t> </a:t>
            </a:r>
            <a:r>
              <a:rPr lang="ru-RU" altLang="ru-RU" sz="1600" dirty="0">
                <a:solidFill>
                  <a:schemeClr val="tx2"/>
                </a:solidFill>
              </a:rPr>
              <a:t>– </a:t>
            </a:r>
            <a:r>
              <a:rPr lang="ru-RU" altLang="ru-RU" sz="1600" dirty="0" smtClean="0">
                <a:solidFill>
                  <a:schemeClr val="tx2"/>
                </a:solidFill>
                <a:latin typeface="+mj-lt"/>
              </a:rPr>
              <a:t>признаки </a:t>
            </a:r>
            <a:r>
              <a:rPr lang="ru-RU" altLang="ru-RU" sz="1600" dirty="0">
                <a:solidFill>
                  <a:schemeClr val="tx2"/>
                </a:solidFill>
                <a:latin typeface="+mj-lt"/>
              </a:rPr>
              <a:t>артроза фасеточных суставов</a:t>
            </a:r>
          </a:p>
          <a:p>
            <a:pPr>
              <a:defRPr/>
            </a:pPr>
            <a:r>
              <a:rPr lang="ru-RU" altLang="ru-RU" sz="1600" b="1" dirty="0">
                <a:solidFill>
                  <a:schemeClr val="accent4">
                    <a:lumMod val="60000"/>
                    <a:lumOff val="40000"/>
                  </a:schemeClr>
                </a:solidFill>
                <a:latin typeface="+mj-lt"/>
              </a:rPr>
              <a:t>Верификация </a:t>
            </a:r>
            <a:r>
              <a:rPr lang="ru-RU" altLang="ru-RU" sz="1600" b="1" dirty="0" smtClean="0">
                <a:solidFill>
                  <a:schemeClr val="accent4">
                    <a:lumMod val="60000"/>
                    <a:lumOff val="40000"/>
                  </a:schemeClr>
                </a:solidFill>
                <a:latin typeface="+mj-lt"/>
              </a:rPr>
              <a:t>диагноза</a:t>
            </a:r>
            <a:r>
              <a:rPr lang="en-US" altLang="ru-RU" sz="1600" b="1" dirty="0" smtClean="0">
                <a:solidFill>
                  <a:schemeClr val="accent4">
                    <a:lumMod val="60000"/>
                    <a:lumOff val="40000"/>
                  </a:schemeClr>
                </a:solidFill>
                <a:latin typeface="+mj-lt"/>
              </a:rPr>
              <a:t> </a:t>
            </a:r>
            <a:r>
              <a:rPr lang="ru-RU" altLang="ru-RU" sz="1600" dirty="0">
                <a:solidFill>
                  <a:schemeClr val="tx2"/>
                </a:solidFill>
                <a:latin typeface="+mj-lt"/>
              </a:rPr>
              <a:t>– уменьшение боли после блокады сустава</a:t>
            </a:r>
          </a:p>
        </p:txBody>
      </p:sp>
      <p:sp>
        <p:nvSpPr>
          <p:cNvPr id="12" name="TextBox 11"/>
          <p:cNvSpPr txBox="1"/>
          <p:nvPr/>
        </p:nvSpPr>
        <p:spPr>
          <a:xfrm>
            <a:off x="323527" y="378000"/>
            <a:ext cx="7488833" cy="404406"/>
          </a:xfrm>
          <a:prstGeom prst="rect">
            <a:avLst/>
          </a:prstGeom>
          <a:noFill/>
        </p:spPr>
        <p:txBody>
          <a:bodyPr wrap="square" rtlCol="0" anchor="ctr">
            <a:spAutoFit/>
          </a:bodyPr>
          <a:lstStyle/>
          <a:p>
            <a:pPr>
              <a:lnSpc>
                <a:spcPts val="2400"/>
              </a:lnSpc>
            </a:pPr>
            <a:r>
              <a:rPr lang="ru-RU" sz="2400" b="1" i="1" dirty="0">
                <a:solidFill>
                  <a:srgbClr val="FAAA28"/>
                </a:solidFill>
                <a:latin typeface="+mn-lt"/>
              </a:rPr>
              <a:t>Шейный </a:t>
            </a:r>
            <a:r>
              <a:rPr lang="ru-RU" sz="2400" b="1" i="1" dirty="0" smtClean="0">
                <a:solidFill>
                  <a:srgbClr val="FAAA28"/>
                </a:solidFill>
                <a:latin typeface="+mn-lt"/>
              </a:rPr>
              <a:t>спондилоартроз </a:t>
            </a:r>
            <a:r>
              <a:rPr lang="ru-RU" sz="2400" i="1" dirty="0" smtClean="0">
                <a:solidFill>
                  <a:srgbClr val="FAAA28"/>
                </a:solidFill>
                <a:latin typeface="+mn-lt"/>
              </a:rPr>
              <a:t>(«</a:t>
            </a:r>
            <a:r>
              <a:rPr lang="ru-RU" sz="2400" i="1" dirty="0">
                <a:solidFill>
                  <a:srgbClr val="FAAA28"/>
                </a:solidFill>
                <a:latin typeface="+mn-lt"/>
              </a:rPr>
              <a:t>фасеточный» синдром)</a:t>
            </a:r>
            <a:endParaRPr lang="ru-RU" sz="2400" i="1" dirty="0" smtClean="0">
              <a:solidFill>
                <a:srgbClr val="FAAA28"/>
              </a:solidFill>
              <a:latin typeface="+mn-lt"/>
            </a:endParaRPr>
          </a:p>
        </p:txBody>
      </p:sp>
      <p:pic>
        <p:nvPicPr>
          <p:cNvPr id="13" name="Рисунок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1328" y="6309320"/>
            <a:ext cx="241879" cy="349861"/>
          </a:xfrm>
          <a:prstGeom prst="rect">
            <a:avLst/>
          </a:prstGeom>
        </p:spPr>
      </p:pic>
      <p:sp>
        <p:nvSpPr>
          <p:cNvPr id="14" name="TextBox 13"/>
          <p:cNvSpPr txBox="1"/>
          <p:nvPr/>
        </p:nvSpPr>
        <p:spPr>
          <a:xfrm>
            <a:off x="755576" y="6345750"/>
            <a:ext cx="7704856" cy="276999"/>
          </a:xfrm>
          <a:prstGeom prst="rect">
            <a:avLst/>
          </a:prstGeom>
          <a:noFill/>
        </p:spPr>
        <p:txBody>
          <a:bodyPr wrap="square" lIns="0" tIns="0" rIns="0" bIns="0" rtlCol="0">
            <a:spAutoFit/>
          </a:bodyPr>
          <a:lstStyle/>
          <a:p>
            <a:r>
              <a:rPr lang="ru-RU" sz="900" dirty="0">
                <a:solidFill>
                  <a:schemeClr val="tx2"/>
                </a:solidFill>
                <a:latin typeface="+mj-lt"/>
              </a:rPr>
              <a:t>Левит К., </a:t>
            </a:r>
            <a:r>
              <a:rPr lang="ru-RU" sz="900" dirty="0" err="1">
                <a:solidFill>
                  <a:schemeClr val="tx2"/>
                </a:solidFill>
                <a:latin typeface="+mj-lt"/>
              </a:rPr>
              <a:t>Захсе</a:t>
            </a:r>
            <a:r>
              <a:rPr lang="ru-RU" sz="900" dirty="0">
                <a:solidFill>
                  <a:schemeClr val="tx2"/>
                </a:solidFill>
                <a:latin typeface="+mj-lt"/>
              </a:rPr>
              <a:t> Й. </a:t>
            </a:r>
            <a:r>
              <a:rPr lang="ru-RU" sz="900" dirty="0" err="1">
                <a:solidFill>
                  <a:schemeClr val="tx2"/>
                </a:solidFill>
                <a:latin typeface="+mj-lt"/>
              </a:rPr>
              <a:t>Янда</a:t>
            </a:r>
            <a:r>
              <a:rPr lang="ru-RU" sz="900" dirty="0">
                <a:solidFill>
                  <a:schemeClr val="tx2"/>
                </a:solidFill>
                <a:latin typeface="+mj-lt"/>
              </a:rPr>
              <a:t> В. Мануальная медицина. М.: Медицина, 1993. – 511 с.</a:t>
            </a:r>
          </a:p>
          <a:p>
            <a:r>
              <a:rPr lang="en-US" sz="900" dirty="0">
                <a:solidFill>
                  <a:schemeClr val="tx2"/>
                </a:solidFill>
                <a:latin typeface="+mj-lt"/>
              </a:rPr>
              <a:t>Murphy D.R. Clinical model for the diagnosis and management of patients with cervical spine syndromes. ACO 2004;12(2):57—71. </a:t>
            </a:r>
          </a:p>
        </p:txBody>
      </p:sp>
    </p:spTree>
    <p:extLst>
      <p:ext uri="{BB962C8B-B14F-4D97-AF65-F5344CB8AC3E}">
        <p14:creationId xmlns:p14="http://schemas.microsoft.com/office/powerpoint/2010/main" val="1589200138"/>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323527" y="378000"/>
            <a:ext cx="7488833" cy="404406"/>
          </a:xfrm>
          <a:prstGeom prst="rect">
            <a:avLst/>
          </a:prstGeom>
          <a:noFill/>
        </p:spPr>
        <p:txBody>
          <a:bodyPr wrap="square" rtlCol="0" anchor="ctr">
            <a:spAutoFit/>
          </a:bodyPr>
          <a:lstStyle/>
          <a:p>
            <a:pPr>
              <a:lnSpc>
                <a:spcPts val="2400"/>
              </a:lnSpc>
            </a:pPr>
            <a:r>
              <a:rPr lang="ru-RU" sz="2400" b="1" i="1" dirty="0" err="1">
                <a:solidFill>
                  <a:srgbClr val="FAAA28"/>
                </a:solidFill>
                <a:latin typeface="+mn-lt"/>
              </a:rPr>
              <a:t>Дискогенные</a:t>
            </a:r>
            <a:r>
              <a:rPr lang="ru-RU" sz="2400" b="1" i="1" dirty="0">
                <a:solidFill>
                  <a:srgbClr val="FAAA28"/>
                </a:solidFill>
                <a:latin typeface="+mn-lt"/>
              </a:rPr>
              <a:t> боли в </a:t>
            </a:r>
            <a:r>
              <a:rPr lang="ru-RU" sz="2400" b="1" i="1" dirty="0" smtClean="0">
                <a:solidFill>
                  <a:srgbClr val="FAAA28"/>
                </a:solidFill>
                <a:latin typeface="+mn-lt"/>
              </a:rPr>
              <a:t>шее</a:t>
            </a:r>
            <a:endParaRPr lang="ru-RU" sz="2400" b="1" i="1" dirty="0">
              <a:solidFill>
                <a:srgbClr val="FAAA28"/>
              </a:solidFill>
              <a:latin typeface="+mn-lt"/>
            </a:endParaRPr>
          </a:p>
        </p:txBody>
      </p:sp>
      <p:pic>
        <p:nvPicPr>
          <p:cNvPr id="18" name="Рисунок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1328" y="6309320"/>
            <a:ext cx="241879" cy="349861"/>
          </a:xfrm>
          <a:prstGeom prst="rect">
            <a:avLst/>
          </a:prstGeom>
        </p:spPr>
      </p:pic>
      <p:sp>
        <p:nvSpPr>
          <p:cNvPr id="19" name="TextBox 18"/>
          <p:cNvSpPr txBox="1"/>
          <p:nvPr/>
        </p:nvSpPr>
        <p:spPr>
          <a:xfrm>
            <a:off x="755576" y="6345750"/>
            <a:ext cx="7704856" cy="138499"/>
          </a:xfrm>
          <a:prstGeom prst="rect">
            <a:avLst/>
          </a:prstGeom>
          <a:noFill/>
        </p:spPr>
        <p:txBody>
          <a:bodyPr wrap="square" lIns="0" tIns="0" rIns="0" bIns="0" rtlCol="0">
            <a:spAutoFit/>
          </a:bodyPr>
          <a:lstStyle/>
          <a:p>
            <a:r>
              <a:rPr lang="ru-RU" sz="900" dirty="0">
                <a:solidFill>
                  <a:schemeClr val="tx2"/>
                </a:solidFill>
                <a:latin typeface="+mj-lt"/>
              </a:rPr>
              <a:t>Шостак Н.А., </a:t>
            </a:r>
            <a:r>
              <a:rPr lang="ru-RU" sz="900" dirty="0" err="1">
                <a:solidFill>
                  <a:schemeClr val="tx2"/>
                </a:solidFill>
                <a:latin typeface="+mj-lt"/>
              </a:rPr>
              <a:t>Правдюк</a:t>
            </a:r>
            <a:r>
              <a:rPr lang="ru-RU" sz="900" dirty="0">
                <a:solidFill>
                  <a:schemeClr val="tx2"/>
                </a:solidFill>
                <a:latin typeface="+mj-lt"/>
              </a:rPr>
              <a:t> Н.Г., Магомедова Д.Н. </a:t>
            </a:r>
            <a:r>
              <a:rPr lang="ru-RU" sz="900" dirty="0" err="1">
                <a:solidFill>
                  <a:schemeClr val="tx2"/>
                </a:solidFill>
                <a:latin typeface="+mj-lt"/>
              </a:rPr>
              <a:t>Цервикалгия</a:t>
            </a:r>
            <a:r>
              <a:rPr lang="ru-RU" sz="900" dirty="0">
                <a:solidFill>
                  <a:schemeClr val="tx2"/>
                </a:solidFill>
                <a:latin typeface="+mj-lt"/>
              </a:rPr>
              <a:t>: ревматологические аспекты. Современная ревматология. 2009;3(2):</a:t>
            </a:r>
            <a:r>
              <a:rPr lang="ru-RU" sz="900" dirty="0" smtClean="0">
                <a:solidFill>
                  <a:schemeClr val="tx2"/>
                </a:solidFill>
                <a:latin typeface="+mj-lt"/>
              </a:rPr>
              <a:t>15-18</a:t>
            </a:r>
            <a:endParaRPr lang="ru-RU" sz="900" dirty="0">
              <a:solidFill>
                <a:schemeClr val="tx2"/>
              </a:solidFill>
              <a:latin typeface="+mj-lt"/>
            </a:endParaRPr>
          </a:p>
        </p:txBody>
      </p:sp>
      <p:pic>
        <p:nvPicPr>
          <p:cNvPr id="67592" name="Рисунок 20"/>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95288" y="2658403"/>
            <a:ext cx="2784475" cy="1949132"/>
          </a:xfrm>
          <a:prstGeom prst="roundRect">
            <a:avLst>
              <a:gd name="adj" fmla="val 7557"/>
            </a:avLst>
          </a:prstGeom>
          <a:ln w="38100">
            <a:solidFill>
              <a:srgbClr val="00A0D7"/>
            </a:solidFill>
          </a:ln>
          <a:extLst>
            <a:ext uri="{909E8E84-426E-40DD-AFC4-6F175D3DCCD1}">
              <a14:hiddenFill xmlns:a14="http://schemas.microsoft.com/office/drawing/2010/main">
                <a:solidFill>
                  <a:srgbClr val="FFFFFF"/>
                </a:solidFill>
              </a14:hiddenFill>
            </a:ext>
          </a:extLst>
        </p:spPr>
      </p:pic>
      <p:sp>
        <p:nvSpPr>
          <p:cNvPr id="67595" name="Прямоугольник 10"/>
          <p:cNvSpPr>
            <a:spLocks noChangeArrowheads="1"/>
          </p:cNvSpPr>
          <p:nvPr/>
        </p:nvSpPr>
        <p:spPr bwMode="auto">
          <a:xfrm>
            <a:off x="1043504" y="4246345"/>
            <a:ext cx="751341" cy="149955"/>
          </a:xfrm>
          <a:prstGeom prst="rect">
            <a:avLst/>
          </a:prstGeom>
          <a:noFill/>
          <a:ln>
            <a:noFill/>
          </a:ln>
        </p:spPr>
        <p:txBody>
          <a:bodyPr wrap="none" lIns="0" tIns="0" rIns="0" bIns="0">
            <a:spAutoFit/>
          </a:bodyPr>
          <a:lstStyle/>
          <a:p>
            <a:r>
              <a:rPr lang="ru-RU" sz="1000" b="1" i="1" dirty="0">
                <a:solidFill>
                  <a:srgbClr val="005790"/>
                </a:solidFill>
                <a:latin typeface="+mj-lt"/>
              </a:rPr>
              <a:t>Спинной мозг</a:t>
            </a:r>
          </a:p>
        </p:txBody>
      </p:sp>
      <p:sp>
        <p:nvSpPr>
          <p:cNvPr id="67596" name="Прямоугольник 11"/>
          <p:cNvSpPr>
            <a:spLocks noChangeArrowheads="1"/>
          </p:cNvSpPr>
          <p:nvPr/>
        </p:nvSpPr>
        <p:spPr bwMode="auto">
          <a:xfrm>
            <a:off x="2413991" y="4171367"/>
            <a:ext cx="706041" cy="299912"/>
          </a:xfrm>
          <a:prstGeom prst="rect">
            <a:avLst/>
          </a:prstGeom>
          <a:noFill/>
          <a:ln>
            <a:noFill/>
          </a:ln>
        </p:spPr>
        <p:txBody>
          <a:bodyPr wrap="square" lIns="0" tIns="0" rIns="0" bIns="0">
            <a:spAutoFit/>
          </a:bodyPr>
          <a:lstStyle/>
          <a:p>
            <a:pPr algn="ctr"/>
            <a:r>
              <a:rPr lang="ru-RU" sz="1000" b="1" i="1" dirty="0">
                <a:solidFill>
                  <a:srgbClr val="005790"/>
                </a:solidFill>
                <a:latin typeface="+mj-lt"/>
              </a:rPr>
              <a:t>Спинальный </a:t>
            </a:r>
          </a:p>
          <a:p>
            <a:pPr algn="ctr"/>
            <a:r>
              <a:rPr lang="ru-RU" sz="1000" b="1" i="1" dirty="0">
                <a:solidFill>
                  <a:srgbClr val="005790"/>
                </a:solidFill>
                <a:latin typeface="+mj-lt"/>
              </a:rPr>
              <a:t>нерв</a:t>
            </a:r>
          </a:p>
        </p:txBody>
      </p:sp>
      <p:sp>
        <p:nvSpPr>
          <p:cNvPr id="67597" name="Прямоугольник 12"/>
          <p:cNvSpPr>
            <a:spLocks noChangeArrowheads="1"/>
          </p:cNvSpPr>
          <p:nvPr/>
        </p:nvSpPr>
        <p:spPr bwMode="auto">
          <a:xfrm>
            <a:off x="2540147" y="2890145"/>
            <a:ext cx="591693" cy="299912"/>
          </a:xfrm>
          <a:prstGeom prst="rect">
            <a:avLst/>
          </a:prstGeom>
          <a:noFill/>
          <a:ln>
            <a:noFill/>
          </a:ln>
        </p:spPr>
        <p:txBody>
          <a:bodyPr wrap="square" lIns="0" tIns="0" rIns="0" bIns="0">
            <a:spAutoFit/>
          </a:bodyPr>
          <a:lstStyle/>
          <a:p>
            <a:pPr algn="ctr"/>
            <a:r>
              <a:rPr lang="ru-RU" sz="1000" b="1" i="1" dirty="0">
                <a:solidFill>
                  <a:srgbClr val="005790"/>
                </a:solidFill>
                <a:latin typeface="+mj-lt"/>
              </a:rPr>
              <a:t>Грыжа</a:t>
            </a:r>
          </a:p>
          <a:p>
            <a:pPr algn="ctr"/>
            <a:r>
              <a:rPr lang="ru-RU" sz="1000" b="1" i="1" dirty="0">
                <a:solidFill>
                  <a:srgbClr val="005790"/>
                </a:solidFill>
                <a:latin typeface="+mj-lt"/>
              </a:rPr>
              <a:t> диска</a:t>
            </a:r>
          </a:p>
        </p:txBody>
      </p:sp>
      <p:sp>
        <p:nvSpPr>
          <p:cNvPr id="27" name="Прямоугольник 8"/>
          <p:cNvSpPr>
            <a:spLocks noChangeArrowheads="1"/>
          </p:cNvSpPr>
          <p:nvPr/>
        </p:nvSpPr>
        <p:spPr bwMode="auto">
          <a:xfrm>
            <a:off x="401406" y="1557338"/>
            <a:ext cx="820304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spcBef>
                <a:spcPts val="600"/>
              </a:spcBef>
              <a:spcAft>
                <a:spcPts val="600"/>
              </a:spcAft>
              <a:buClr>
                <a:srgbClr val="FAAA28"/>
              </a:buClr>
              <a:defRPr/>
            </a:pPr>
            <a:r>
              <a:rPr lang="ru-RU" altLang="ru-RU" sz="2000" b="1" dirty="0">
                <a:solidFill>
                  <a:srgbClr val="FAAA28"/>
                </a:solidFill>
                <a:latin typeface="+mj-lt"/>
              </a:rPr>
              <a:t>Чаще у лиц молодого и среднего возраста  при формировании трещин фиброзного кольца и раздражении </a:t>
            </a:r>
            <a:r>
              <a:rPr lang="ru-RU" altLang="ru-RU" sz="2000" b="1" dirty="0" err="1">
                <a:solidFill>
                  <a:srgbClr val="FAAA28"/>
                </a:solidFill>
                <a:latin typeface="+mj-lt"/>
              </a:rPr>
              <a:t>ноцицепторов</a:t>
            </a:r>
            <a:r>
              <a:rPr lang="ru-RU" altLang="ru-RU" sz="2000" b="1" dirty="0">
                <a:solidFill>
                  <a:srgbClr val="FAAA28"/>
                </a:solidFill>
                <a:latin typeface="+mj-lt"/>
              </a:rPr>
              <a:t> в его наружных отделах</a:t>
            </a:r>
            <a:r>
              <a:rPr lang="ru-RU" altLang="ru-RU" sz="2000" dirty="0" smtClean="0">
                <a:solidFill>
                  <a:srgbClr val="FAAA28"/>
                </a:solidFill>
                <a:latin typeface="+mj-lt"/>
              </a:rPr>
              <a:t>.</a:t>
            </a:r>
            <a:endParaRPr lang="ru-RU" altLang="ru-RU" sz="2000" b="1" dirty="0">
              <a:solidFill>
                <a:schemeClr val="tx2"/>
              </a:solidFill>
              <a:latin typeface="+mj-lt"/>
            </a:endParaRPr>
          </a:p>
        </p:txBody>
      </p:sp>
      <p:sp>
        <p:nvSpPr>
          <p:cNvPr id="28" name="Прямоугольник 8"/>
          <p:cNvSpPr>
            <a:spLocks noChangeArrowheads="1"/>
          </p:cNvSpPr>
          <p:nvPr/>
        </p:nvSpPr>
        <p:spPr bwMode="auto">
          <a:xfrm>
            <a:off x="3427413" y="2564904"/>
            <a:ext cx="5177035"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144000" indent="-144000">
              <a:spcBef>
                <a:spcPts val="300"/>
              </a:spcBef>
              <a:buClr>
                <a:srgbClr val="FAAA28"/>
              </a:buClr>
              <a:buFont typeface="Arial" pitchFamily="34" charset="0"/>
              <a:buChar char="•"/>
              <a:defRPr/>
            </a:pPr>
            <a:r>
              <a:rPr lang="ru-RU" altLang="ru-RU" dirty="0" smtClean="0">
                <a:solidFill>
                  <a:schemeClr val="tx2"/>
                </a:solidFill>
                <a:latin typeface="+mj-lt"/>
              </a:rPr>
              <a:t>Острое </a:t>
            </a:r>
            <a:r>
              <a:rPr lang="ru-RU" altLang="ru-RU" dirty="0">
                <a:solidFill>
                  <a:schemeClr val="tx2"/>
                </a:solidFill>
                <a:latin typeface="+mj-lt"/>
              </a:rPr>
              <a:t>начало после физической нагрузки, травмы</a:t>
            </a:r>
          </a:p>
          <a:p>
            <a:pPr marL="144000" indent="-144000">
              <a:spcBef>
                <a:spcPts val="300"/>
              </a:spcBef>
              <a:buClr>
                <a:srgbClr val="FAAA28"/>
              </a:buClr>
              <a:buFont typeface="Arial" pitchFamily="34" charset="0"/>
              <a:buChar char="•"/>
              <a:defRPr/>
            </a:pPr>
            <a:r>
              <a:rPr lang="ru-RU" altLang="ru-RU" dirty="0" smtClean="0">
                <a:solidFill>
                  <a:schemeClr val="tx2"/>
                </a:solidFill>
                <a:latin typeface="+mj-lt"/>
              </a:rPr>
              <a:t>Значительное </a:t>
            </a:r>
            <a:r>
              <a:rPr lang="ru-RU" altLang="ru-RU" dirty="0">
                <a:solidFill>
                  <a:schemeClr val="tx2"/>
                </a:solidFill>
                <a:latin typeface="+mj-lt"/>
              </a:rPr>
              <a:t>ограничение объема движений и напряжение мышц шеи</a:t>
            </a:r>
            <a:r>
              <a:rPr lang="ru-RU" altLang="ru-RU" dirty="0" smtClean="0">
                <a:solidFill>
                  <a:schemeClr val="tx2"/>
                </a:solidFill>
                <a:latin typeface="+mj-lt"/>
              </a:rPr>
              <a:t>.</a:t>
            </a:r>
            <a:endParaRPr lang="en-US" altLang="ru-RU" dirty="0" smtClean="0">
              <a:solidFill>
                <a:schemeClr val="tx2"/>
              </a:solidFill>
              <a:latin typeface="+mj-lt"/>
            </a:endParaRPr>
          </a:p>
          <a:p>
            <a:pPr marL="144000" indent="-144000">
              <a:spcBef>
                <a:spcPts val="300"/>
              </a:spcBef>
              <a:buClr>
                <a:srgbClr val="FAAA28"/>
              </a:buClr>
              <a:buFont typeface="Arial" pitchFamily="34" charset="0"/>
              <a:buChar char="•"/>
            </a:pPr>
            <a:r>
              <a:rPr lang="ru-RU" altLang="ru-RU" dirty="0">
                <a:solidFill>
                  <a:schemeClr val="tx2"/>
                </a:solidFill>
                <a:latin typeface="+mj-lt"/>
              </a:rPr>
              <a:t>Боль односторонняя, усиливается при сгибании шеи и наклонах, поворотах головы в «больную» сторону</a:t>
            </a:r>
          </a:p>
          <a:p>
            <a:pPr marL="144000" indent="-144000">
              <a:spcBef>
                <a:spcPts val="300"/>
              </a:spcBef>
              <a:buClr>
                <a:srgbClr val="FAAA28"/>
              </a:buClr>
              <a:buFont typeface="Arial" pitchFamily="34" charset="0"/>
              <a:buChar char="•"/>
            </a:pPr>
            <a:r>
              <a:rPr lang="ru-RU" altLang="ru-RU" dirty="0">
                <a:solidFill>
                  <a:schemeClr val="tx2"/>
                </a:solidFill>
                <a:latin typeface="+mj-lt"/>
              </a:rPr>
              <a:t>Вынужденное положение головы: легкий наклон вперед и в «здоровую» сторону</a:t>
            </a:r>
            <a:endParaRPr lang="en-US" altLang="ru-RU" dirty="0">
              <a:solidFill>
                <a:schemeClr val="tx2"/>
              </a:solidFill>
              <a:latin typeface="+mj-lt"/>
            </a:endParaRPr>
          </a:p>
          <a:p>
            <a:pPr marL="144000" indent="-144000">
              <a:spcBef>
                <a:spcPts val="300"/>
              </a:spcBef>
              <a:buClr>
                <a:srgbClr val="FAAA28"/>
              </a:buClr>
              <a:buFont typeface="Arial" pitchFamily="34" charset="0"/>
              <a:buChar char="•"/>
            </a:pPr>
            <a:r>
              <a:rPr lang="ru-RU" altLang="ru-RU" dirty="0">
                <a:solidFill>
                  <a:schemeClr val="tx2"/>
                </a:solidFill>
                <a:latin typeface="+mj-lt"/>
              </a:rPr>
              <a:t>Присоединение  чувствительных (парестезии, </a:t>
            </a:r>
            <a:r>
              <a:rPr lang="ru-RU" altLang="ru-RU" dirty="0" err="1">
                <a:solidFill>
                  <a:schemeClr val="tx2"/>
                </a:solidFill>
                <a:latin typeface="+mj-lt"/>
              </a:rPr>
              <a:t>гипостезия</a:t>
            </a:r>
            <a:r>
              <a:rPr lang="ru-RU" altLang="ru-RU" dirty="0">
                <a:solidFill>
                  <a:schemeClr val="tx2"/>
                </a:solidFill>
                <a:latin typeface="+mj-lt"/>
              </a:rPr>
              <a:t>), </a:t>
            </a:r>
            <a:r>
              <a:rPr lang="en-US" altLang="ru-RU" dirty="0">
                <a:solidFill>
                  <a:schemeClr val="tx2"/>
                </a:solidFill>
                <a:latin typeface="+mj-lt"/>
              </a:rPr>
              <a:t> </a:t>
            </a:r>
            <a:r>
              <a:rPr lang="ru-RU" altLang="ru-RU" dirty="0">
                <a:solidFill>
                  <a:schemeClr val="tx2"/>
                </a:solidFill>
                <a:latin typeface="+mj-lt"/>
              </a:rPr>
              <a:t>двигательных и рефлекторных нарушений свидетельствует о развитии </a:t>
            </a:r>
            <a:r>
              <a:rPr lang="ru-RU" altLang="ru-RU" dirty="0" err="1">
                <a:solidFill>
                  <a:schemeClr val="tx2"/>
                </a:solidFill>
                <a:latin typeface="+mj-lt"/>
              </a:rPr>
              <a:t>дискогенной</a:t>
            </a:r>
            <a:r>
              <a:rPr lang="ru-RU" altLang="ru-RU" dirty="0">
                <a:solidFill>
                  <a:schemeClr val="tx2"/>
                </a:solidFill>
                <a:latin typeface="+mj-lt"/>
              </a:rPr>
              <a:t> </a:t>
            </a:r>
            <a:r>
              <a:rPr lang="ru-RU" altLang="ru-RU" dirty="0" err="1">
                <a:solidFill>
                  <a:schemeClr val="tx2"/>
                </a:solidFill>
                <a:latin typeface="+mj-lt"/>
              </a:rPr>
              <a:t>радикулярной</a:t>
            </a:r>
            <a:r>
              <a:rPr lang="ru-RU" altLang="ru-RU" dirty="0">
                <a:solidFill>
                  <a:schemeClr val="tx2"/>
                </a:solidFill>
                <a:latin typeface="+mj-lt"/>
              </a:rPr>
              <a:t> компрессии</a:t>
            </a:r>
            <a:r>
              <a:rPr lang="ru-RU" altLang="ru-RU" dirty="0" smtClean="0">
                <a:solidFill>
                  <a:schemeClr val="tx2"/>
                </a:solidFill>
                <a:latin typeface="+mj-lt"/>
              </a:rPr>
              <a:t>.</a:t>
            </a:r>
            <a:endParaRPr lang="ru-RU" altLang="ru-RU" b="1" dirty="0">
              <a:solidFill>
                <a:schemeClr val="tx2"/>
              </a:solidFill>
              <a:latin typeface="+mj-lt"/>
            </a:endParaRPr>
          </a:p>
        </p:txBody>
      </p:sp>
    </p:spTree>
    <p:extLst>
      <p:ext uri="{BB962C8B-B14F-4D97-AF65-F5344CB8AC3E}">
        <p14:creationId xmlns:p14="http://schemas.microsoft.com/office/powerpoint/2010/main" val="2660094774"/>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2" name="AutoShape 17" descr="%D0%93%D1%80%D1%8B%D0%B6%D0%B0%20%D0%B4%D0%B8%D1%81%D0%BA%D0%B0"/>
          <p:cNvSpPr>
            <a:spLocks noChangeAspect="1" noChangeArrowheads="1"/>
          </p:cNvSpPr>
          <p:nvPr/>
        </p:nvSpPr>
        <p:spPr bwMode="auto">
          <a:xfrm>
            <a:off x="4625715" y="3286997"/>
            <a:ext cx="206468" cy="206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291" tIns="32146" rIns="64291" bIns="32146"/>
          <a:lstStyle/>
          <a:p>
            <a:pPr defTabSz="642938"/>
            <a:endParaRPr lang="ru-RU" altLang="ru-RU" sz="2200" b="1">
              <a:solidFill>
                <a:schemeClr val="tx2"/>
              </a:solidFill>
              <a:latin typeface="+mj-lt"/>
            </a:endParaRPr>
          </a:p>
        </p:txBody>
      </p:sp>
      <p:pic>
        <p:nvPicPr>
          <p:cNvPr id="68614" name="Рисунок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2377794"/>
            <a:ext cx="2826335" cy="3458664"/>
          </a:xfrm>
          <a:prstGeom prst="roundRect">
            <a:avLst>
              <a:gd name="adj" fmla="val 7557"/>
            </a:avLst>
          </a:prstGeom>
          <a:ln w="38100">
            <a:solidFill>
              <a:srgbClr val="00A0D7"/>
            </a:solidFill>
          </a:ln>
          <a:extLst>
            <a:ext uri="{909E8E84-426E-40DD-AFC4-6F175D3DCCD1}">
              <a14:hiddenFill xmlns:a14="http://schemas.microsoft.com/office/drawing/2010/main">
                <a:solidFill>
                  <a:srgbClr val="FFFFFF"/>
                </a:solidFill>
              </a14:hiddenFill>
            </a:ext>
          </a:extLst>
        </p:spPr>
      </p:pic>
      <p:pic>
        <p:nvPicPr>
          <p:cNvPr id="68616" name="Рисунок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9992" y="2377794"/>
            <a:ext cx="2812918" cy="3458664"/>
          </a:xfrm>
          <a:prstGeom prst="roundRect">
            <a:avLst>
              <a:gd name="adj" fmla="val 7557"/>
            </a:avLst>
          </a:prstGeom>
          <a:ln w="38100">
            <a:solidFill>
              <a:srgbClr val="00A0D7"/>
            </a:solidFill>
          </a:ln>
          <a:extLst>
            <a:ext uri="{909E8E84-426E-40DD-AFC4-6F175D3DCCD1}">
              <a14:hiddenFill xmlns:a14="http://schemas.microsoft.com/office/drawing/2010/main">
                <a:solidFill>
                  <a:srgbClr val="FFFFFF"/>
                </a:solidFill>
              </a14:hiddenFill>
            </a:ext>
          </a:extLst>
        </p:spPr>
      </p:pic>
      <p:sp>
        <p:nvSpPr>
          <p:cNvPr id="68617" name="Прямоугольник 10"/>
          <p:cNvSpPr>
            <a:spLocks noChangeArrowheads="1"/>
          </p:cNvSpPr>
          <p:nvPr/>
        </p:nvSpPr>
        <p:spPr bwMode="auto">
          <a:xfrm>
            <a:off x="679489" y="2925524"/>
            <a:ext cx="72455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ru-RU" altLang="ru-RU" sz="1200" b="1" i="1" dirty="0">
                <a:solidFill>
                  <a:schemeClr val="accent4">
                    <a:lumMod val="60000"/>
                    <a:lumOff val="40000"/>
                  </a:schemeClr>
                </a:solidFill>
                <a:latin typeface="+mj-lt"/>
              </a:rPr>
              <a:t>МПД С2-3  </a:t>
            </a:r>
          </a:p>
        </p:txBody>
      </p:sp>
      <p:sp>
        <p:nvSpPr>
          <p:cNvPr id="68618" name="Прямоугольник 11"/>
          <p:cNvSpPr>
            <a:spLocks noChangeArrowheads="1"/>
          </p:cNvSpPr>
          <p:nvPr/>
        </p:nvSpPr>
        <p:spPr bwMode="auto">
          <a:xfrm>
            <a:off x="750021" y="4077652"/>
            <a:ext cx="65402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ru-RU" altLang="ru-RU" sz="1200" b="1" i="1" dirty="0">
                <a:solidFill>
                  <a:schemeClr val="accent4">
                    <a:lumMod val="60000"/>
                    <a:lumOff val="40000"/>
                  </a:schemeClr>
                </a:solidFill>
                <a:latin typeface="+mj-lt"/>
              </a:rPr>
              <a:t>МПД С3-4</a:t>
            </a:r>
          </a:p>
        </p:txBody>
      </p:sp>
      <p:sp>
        <p:nvSpPr>
          <p:cNvPr id="68619" name="Прямоугольник 12"/>
          <p:cNvSpPr>
            <a:spLocks noChangeArrowheads="1"/>
          </p:cNvSpPr>
          <p:nvPr/>
        </p:nvSpPr>
        <p:spPr bwMode="auto">
          <a:xfrm>
            <a:off x="251520" y="5085764"/>
            <a:ext cx="115252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a:r>
              <a:rPr lang="ru-RU" altLang="ru-RU" sz="1200" b="1" i="1" dirty="0">
                <a:solidFill>
                  <a:schemeClr val="accent4">
                    <a:lumMod val="60000"/>
                    <a:lumOff val="40000"/>
                  </a:schemeClr>
                </a:solidFill>
                <a:latin typeface="+mj-lt"/>
              </a:rPr>
              <a:t>МПД С4-5</a:t>
            </a:r>
          </a:p>
        </p:txBody>
      </p:sp>
      <p:sp>
        <p:nvSpPr>
          <p:cNvPr id="68620" name="Прямоугольник 17"/>
          <p:cNvSpPr>
            <a:spLocks noChangeArrowheads="1"/>
          </p:cNvSpPr>
          <p:nvPr/>
        </p:nvSpPr>
        <p:spPr bwMode="auto">
          <a:xfrm>
            <a:off x="7457080" y="2925524"/>
            <a:ext cx="72455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ru-RU" altLang="ru-RU" sz="1200" b="1" i="1" dirty="0">
                <a:solidFill>
                  <a:schemeClr val="accent4">
                    <a:lumMod val="60000"/>
                    <a:lumOff val="40000"/>
                  </a:schemeClr>
                </a:solidFill>
                <a:latin typeface="+mj-lt"/>
              </a:rPr>
              <a:t>МПД С5-6  </a:t>
            </a:r>
          </a:p>
        </p:txBody>
      </p:sp>
      <p:sp>
        <p:nvSpPr>
          <p:cNvPr id="68621" name="Прямоугольник 18"/>
          <p:cNvSpPr>
            <a:spLocks noChangeArrowheads="1"/>
          </p:cNvSpPr>
          <p:nvPr/>
        </p:nvSpPr>
        <p:spPr bwMode="auto">
          <a:xfrm>
            <a:off x="7457080" y="4077652"/>
            <a:ext cx="72455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ru-RU" altLang="ru-RU" sz="1200" b="1" i="1" dirty="0">
                <a:solidFill>
                  <a:schemeClr val="accent4">
                    <a:lumMod val="60000"/>
                    <a:lumOff val="40000"/>
                  </a:schemeClr>
                </a:solidFill>
                <a:latin typeface="+mj-lt"/>
              </a:rPr>
              <a:t>МПД С6-7  </a:t>
            </a:r>
          </a:p>
        </p:txBody>
      </p:sp>
      <p:sp>
        <p:nvSpPr>
          <p:cNvPr id="68622" name="Прямоугольник 19"/>
          <p:cNvSpPr>
            <a:spLocks noChangeArrowheads="1"/>
          </p:cNvSpPr>
          <p:nvPr/>
        </p:nvSpPr>
        <p:spPr bwMode="auto">
          <a:xfrm>
            <a:off x="7457080" y="5085764"/>
            <a:ext cx="80150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ru-RU" altLang="ru-RU" sz="1200" b="1" i="1" dirty="0">
                <a:solidFill>
                  <a:schemeClr val="accent4">
                    <a:lumMod val="60000"/>
                    <a:lumOff val="40000"/>
                  </a:schemeClr>
                </a:solidFill>
                <a:latin typeface="+mj-lt"/>
              </a:rPr>
              <a:t>МПД С7-Т1  </a:t>
            </a:r>
          </a:p>
        </p:txBody>
      </p:sp>
      <p:sp>
        <p:nvSpPr>
          <p:cNvPr id="15" name="TextBox 14"/>
          <p:cNvSpPr txBox="1"/>
          <p:nvPr/>
        </p:nvSpPr>
        <p:spPr>
          <a:xfrm>
            <a:off x="323527" y="378000"/>
            <a:ext cx="7488833" cy="404406"/>
          </a:xfrm>
          <a:prstGeom prst="rect">
            <a:avLst/>
          </a:prstGeom>
          <a:noFill/>
        </p:spPr>
        <p:txBody>
          <a:bodyPr wrap="square" rtlCol="0" anchor="ctr">
            <a:spAutoFit/>
          </a:bodyPr>
          <a:lstStyle/>
          <a:p>
            <a:pPr>
              <a:lnSpc>
                <a:spcPts val="2400"/>
              </a:lnSpc>
            </a:pPr>
            <a:r>
              <a:rPr lang="ru-RU" sz="2400" b="1" i="1" dirty="0">
                <a:solidFill>
                  <a:srgbClr val="FAAA28"/>
                </a:solidFill>
                <a:latin typeface="+mn-lt"/>
              </a:rPr>
              <a:t>Отраженные </a:t>
            </a:r>
            <a:r>
              <a:rPr lang="ru-RU" sz="2400" b="1" i="1" dirty="0" err="1">
                <a:solidFill>
                  <a:srgbClr val="FAAA28"/>
                </a:solidFill>
                <a:latin typeface="+mn-lt"/>
              </a:rPr>
              <a:t>дискогенные</a:t>
            </a:r>
            <a:r>
              <a:rPr lang="ru-RU" sz="2400" b="1" i="1" dirty="0">
                <a:solidFill>
                  <a:srgbClr val="FAAA28"/>
                </a:solidFill>
                <a:latin typeface="+mn-lt"/>
              </a:rPr>
              <a:t> боли </a:t>
            </a:r>
          </a:p>
        </p:txBody>
      </p:sp>
      <p:pic>
        <p:nvPicPr>
          <p:cNvPr id="17" name="Рисунок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1328" y="6309320"/>
            <a:ext cx="241879" cy="349861"/>
          </a:xfrm>
          <a:prstGeom prst="rect">
            <a:avLst/>
          </a:prstGeom>
        </p:spPr>
      </p:pic>
      <p:sp>
        <p:nvSpPr>
          <p:cNvPr id="18" name="TextBox 17"/>
          <p:cNvSpPr txBox="1"/>
          <p:nvPr/>
        </p:nvSpPr>
        <p:spPr>
          <a:xfrm>
            <a:off x="755576" y="6345750"/>
            <a:ext cx="7704856" cy="138499"/>
          </a:xfrm>
          <a:prstGeom prst="rect">
            <a:avLst/>
          </a:prstGeom>
          <a:noFill/>
        </p:spPr>
        <p:txBody>
          <a:bodyPr wrap="square" lIns="0" tIns="0" rIns="0" bIns="0" rtlCol="0">
            <a:spAutoFit/>
          </a:bodyPr>
          <a:lstStyle/>
          <a:p>
            <a:r>
              <a:rPr lang="en-US" sz="900" dirty="0">
                <a:solidFill>
                  <a:schemeClr val="tx2"/>
                </a:solidFill>
                <a:latin typeface="+mj-lt"/>
              </a:rPr>
              <a:t>From </a:t>
            </a:r>
            <a:r>
              <a:rPr lang="en-US" sz="900" dirty="0" err="1">
                <a:solidFill>
                  <a:schemeClr val="tx2"/>
                </a:solidFill>
                <a:latin typeface="+mj-lt"/>
              </a:rPr>
              <a:t>Slipman</a:t>
            </a:r>
            <a:r>
              <a:rPr lang="en-US" sz="900" dirty="0">
                <a:solidFill>
                  <a:schemeClr val="tx2"/>
                </a:solidFill>
                <a:latin typeface="+mj-lt"/>
              </a:rPr>
              <a:t> CW, </a:t>
            </a:r>
            <a:r>
              <a:rPr lang="en-US" sz="900" dirty="0" err="1">
                <a:solidFill>
                  <a:schemeClr val="tx2"/>
                </a:solidFill>
                <a:latin typeface="+mj-lt"/>
              </a:rPr>
              <a:t>Plastaras</a:t>
            </a:r>
            <a:r>
              <a:rPr lang="en-US" sz="900" dirty="0">
                <a:solidFill>
                  <a:schemeClr val="tx2"/>
                </a:solidFill>
                <a:latin typeface="+mj-lt"/>
              </a:rPr>
              <a:t> C, Patel R, et al: Provocative cervical discography symptom mapping. Spine J 2005;5:381-388.)</a:t>
            </a:r>
          </a:p>
        </p:txBody>
      </p:sp>
      <p:sp>
        <p:nvSpPr>
          <p:cNvPr id="21" name="TextBox 20"/>
          <p:cNvSpPr txBox="1"/>
          <p:nvPr/>
        </p:nvSpPr>
        <p:spPr>
          <a:xfrm>
            <a:off x="1404046" y="1556792"/>
            <a:ext cx="6053034" cy="615553"/>
          </a:xfrm>
          <a:prstGeom prst="rect">
            <a:avLst/>
          </a:prstGeom>
          <a:noFill/>
        </p:spPr>
        <p:txBody>
          <a:bodyPr wrap="square" lIns="0" tIns="0" rIns="0" bIns="0" rtlCol="0">
            <a:spAutoFit/>
          </a:bodyPr>
          <a:lstStyle/>
          <a:p>
            <a:pPr algn="ctr" defTabSz="449263" eaLnBrk="1" hangingPunct="1"/>
            <a:r>
              <a:rPr lang="ru-RU" altLang="ru-RU" sz="2000" b="1" dirty="0">
                <a:solidFill>
                  <a:srgbClr val="FAAA28"/>
                </a:solidFill>
                <a:latin typeface="+mj-lt"/>
              </a:rPr>
              <a:t>Зоны локализации отраженных болей </a:t>
            </a:r>
            <a:r>
              <a:rPr lang="en-US" altLang="ru-RU" sz="2000" b="1" dirty="0" smtClean="0">
                <a:solidFill>
                  <a:srgbClr val="FAAA28"/>
                </a:solidFill>
                <a:latin typeface="+mj-lt"/>
              </a:rPr>
              <a:t/>
            </a:r>
            <a:br>
              <a:rPr lang="en-US" altLang="ru-RU" sz="2000" b="1" dirty="0" smtClean="0">
                <a:solidFill>
                  <a:srgbClr val="FAAA28"/>
                </a:solidFill>
                <a:latin typeface="+mj-lt"/>
              </a:rPr>
            </a:br>
            <a:r>
              <a:rPr lang="ru-RU" altLang="ru-RU" sz="2000" b="1" dirty="0" smtClean="0">
                <a:solidFill>
                  <a:srgbClr val="FAAA28"/>
                </a:solidFill>
                <a:latin typeface="+mj-lt"/>
              </a:rPr>
              <a:t>при </a:t>
            </a:r>
            <a:r>
              <a:rPr lang="ru-RU" altLang="ru-RU" sz="2000" b="1" dirty="0">
                <a:solidFill>
                  <a:srgbClr val="FAAA28"/>
                </a:solidFill>
                <a:latin typeface="+mj-lt"/>
              </a:rPr>
              <a:t>проведении провокационной дискографии</a:t>
            </a:r>
          </a:p>
        </p:txBody>
      </p:sp>
    </p:spTree>
    <p:extLst>
      <p:ext uri="{BB962C8B-B14F-4D97-AF65-F5344CB8AC3E}">
        <p14:creationId xmlns:p14="http://schemas.microsoft.com/office/powerpoint/2010/main" val="4121433197"/>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6" name="Picture 7" descr="http://www.elitemyotherapy.com.au/uploads/1/8/3/6/18367851/2511497_ori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579" y="1573896"/>
            <a:ext cx="1604114" cy="2070539"/>
          </a:xfrm>
          <a:prstGeom prst="rect">
            <a:avLst/>
          </a:prstGeom>
          <a:noFill/>
          <a:ln w="3175">
            <a:noFill/>
            <a:miter lim="800000"/>
            <a:headEnd/>
            <a:tailEnd/>
          </a:ln>
          <a:extLst>
            <a:ext uri="{909E8E84-426E-40DD-AFC4-6F175D3DCCD1}">
              <a14:hiddenFill xmlns:a14="http://schemas.microsoft.com/office/drawing/2010/main">
                <a:solidFill>
                  <a:srgbClr val="FFFFFF"/>
                </a:solidFill>
              </a14:hiddenFill>
            </a:ext>
          </a:extLst>
        </p:spPr>
      </p:pic>
      <p:pic>
        <p:nvPicPr>
          <p:cNvPr id="69639" name="Picture 10" descr="http://images.textbooks.com/TextbookInfo/Covers/0683083635.gif"/>
          <p:cNvPicPr>
            <a:picLocks noChangeAspect="1" noChangeArrowheads="1"/>
          </p:cNvPicPr>
          <p:nvPr/>
        </p:nvPicPr>
        <p:blipFill>
          <a:blip r:embed="rId4">
            <a:lum contrast="10000"/>
            <a:extLst>
              <a:ext uri="{28A0092B-C50C-407E-A947-70E740481C1C}">
                <a14:useLocalDpi xmlns:a14="http://schemas.microsoft.com/office/drawing/2010/main" val="0"/>
              </a:ext>
            </a:extLst>
          </a:blip>
          <a:srcRect/>
          <a:stretch>
            <a:fillRect/>
          </a:stretch>
        </p:blipFill>
        <p:spPr bwMode="auto">
          <a:xfrm>
            <a:off x="105964" y="3717032"/>
            <a:ext cx="2233788" cy="223516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69640" name="Прямоугольник 1"/>
          <p:cNvSpPr>
            <a:spLocks noChangeArrowheads="1"/>
          </p:cNvSpPr>
          <p:nvPr/>
        </p:nvSpPr>
        <p:spPr bwMode="auto">
          <a:xfrm>
            <a:off x="2627784" y="1700808"/>
            <a:ext cx="5904656" cy="1369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spcBef>
                <a:spcPts val="600"/>
              </a:spcBef>
            </a:pPr>
            <a:r>
              <a:rPr lang="ru-RU" altLang="ru-RU" b="1" dirty="0" err="1" smtClean="0">
                <a:solidFill>
                  <a:srgbClr val="FAAA28"/>
                </a:solidFill>
                <a:latin typeface="+mj-lt"/>
                <a:cs typeface="Calibri" pitchFamily="34" charset="0"/>
              </a:rPr>
              <a:t>Миофасциальный</a:t>
            </a:r>
            <a:r>
              <a:rPr lang="ru-RU" altLang="ru-RU" b="1" dirty="0" smtClean="0">
                <a:solidFill>
                  <a:srgbClr val="FAAA28"/>
                </a:solidFill>
                <a:latin typeface="+mj-lt"/>
                <a:cs typeface="Calibri" pitchFamily="34" charset="0"/>
              </a:rPr>
              <a:t> </a:t>
            </a:r>
            <a:r>
              <a:rPr lang="ru-RU" altLang="ru-RU" b="1" dirty="0">
                <a:solidFill>
                  <a:srgbClr val="FAAA28"/>
                </a:solidFill>
                <a:latin typeface="+mj-lt"/>
                <a:cs typeface="Calibri" pitchFamily="34" charset="0"/>
              </a:rPr>
              <a:t>болевой </a:t>
            </a:r>
            <a:r>
              <a:rPr lang="ru-RU" altLang="ru-RU" b="1" dirty="0" smtClean="0">
                <a:solidFill>
                  <a:srgbClr val="FAAA28"/>
                </a:solidFill>
                <a:latin typeface="+mj-lt"/>
                <a:cs typeface="Calibri" pitchFamily="34" charset="0"/>
              </a:rPr>
              <a:t>синдром</a:t>
            </a:r>
            <a:r>
              <a:rPr lang="en-US" altLang="ru-RU" b="1" dirty="0" smtClean="0">
                <a:solidFill>
                  <a:srgbClr val="FAAA28"/>
                </a:solidFill>
                <a:latin typeface="+mj-lt"/>
                <a:cs typeface="Calibri" pitchFamily="34" charset="0"/>
              </a:rPr>
              <a:t> </a:t>
            </a:r>
            <a:r>
              <a:rPr lang="ru-RU" altLang="ru-RU" b="1" dirty="0" smtClean="0">
                <a:solidFill>
                  <a:srgbClr val="FAAA28"/>
                </a:solidFill>
                <a:latin typeface="+mj-lt"/>
                <a:cs typeface="Calibri" pitchFamily="34" charset="0"/>
              </a:rPr>
              <a:t>– </a:t>
            </a:r>
            <a:r>
              <a:rPr lang="ru-RU" altLang="ru-RU" b="1" dirty="0" smtClean="0">
                <a:solidFill>
                  <a:schemeClr val="accent4">
                    <a:lumMod val="60000"/>
                    <a:lumOff val="40000"/>
                  </a:schemeClr>
                </a:solidFill>
                <a:latin typeface="+mj-lt"/>
                <a:cs typeface="Calibri" pitchFamily="34" charset="0"/>
              </a:rPr>
              <a:t>хроническая</a:t>
            </a:r>
            <a:r>
              <a:rPr lang="ru-RU" altLang="ru-RU" b="1" dirty="0" smtClean="0">
                <a:solidFill>
                  <a:srgbClr val="FAAA28"/>
                </a:solidFill>
                <a:latin typeface="+mj-lt"/>
                <a:cs typeface="Calibri" pitchFamily="34" charset="0"/>
              </a:rPr>
              <a:t> </a:t>
            </a:r>
            <a:r>
              <a:rPr lang="ru-RU" altLang="ru-RU" b="1" dirty="0">
                <a:solidFill>
                  <a:schemeClr val="tx2"/>
                </a:solidFill>
                <a:latin typeface="+mj-lt"/>
                <a:cs typeface="Calibri" pitchFamily="34" charset="0"/>
              </a:rPr>
              <a:t>мышечная боль, </a:t>
            </a:r>
            <a:r>
              <a:rPr lang="en-US" altLang="ru-RU" b="1" dirty="0">
                <a:solidFill>
                  <a:schemeClr val="tx2"/>
                </a:solidFill>
                <a:latin typeface="+mj-lt"/>
                <a:cs typeface="Calibri" pitchFamily="34" charset="0"/>
              </a:rPr>
              <a:t> </a:t>
            </a:r>
            <a:r>
              <a:rPr lang="ru-RU" altLang="ru-RU" b="1" dirty="0">
                <a:solidFill>
                  <a:schemeClr val="tx2"/>
                </a:solidFill>
                <a:latin typeface="+mj-lt"/>
                <a:cs typeface="Calibri" pitchFamily="34" charset="0"/>
              </a:rPr>
              <a:t>связанная с </a:t>
            </a:r>
            <a:r>
              <a:rPr lang="ru-RU" altLang="ru-RU" b="1" dirty="0" smtClean="0">
                <a:solidFill>
                  <a:schemeClr val="tx2"/>
                </a:solidFill>
                <a:latin typeface="+mj-lt"/>
                <a:cs typeface="Calibri" pitchFamily="34" charset="0"/>
              </a:rPr>
              <a:t>локализованными </a:t>
            </a:r>
            <a:r>
              <a:rPr lang="ru-RU" altLang="ru-RU" b="1" dirty="0">
                <a:solidFill>
                  <a:schemeClr val="tx2"/>
                </a:solidFill>
                <a:latin typeface="+mj-lt"/>
                <a:cs typeface="Calibri" pitchFamily="34" charset="0"/>
              </a:rPr>
              <a:t>зонами </a:t>
            </a:r>
            <a:r>
              <a:rPr lang="en-US" altLang="ru-RU" b="1" dirty="0">
                <a:solidFill>
                  <a:schemeClr val="tx2"/>
                </a:solidFill>
                <a:latin typeface="+mj-lt"/>
                <a:cs typeface="Calibri" pitchFamily="34" charset="0"/>
              </a:rPr>
              <a:t> </a:t>
            </a:r>
            <a:r>
              <a:rPr lang="ru-RU" altLang="ru-RU" b="1" dirty="0">
                <a:solidFill>
                  <a:schemeClr val="tx2"/>
                </a:solidFill>
                <a:latin typeface="+mj-lt"/>
                <a:cs typeface="Calibri" pitchFamily="34" charset="0"/>
              </a:rPr>
              <a:t>изменения болевой чувствительности,</a:t>
            </a:r>
            <a:r>
              <a:rPr lang="en-US" altLang="ru-RU" b="1" dirty="0">
                <a:solidFill>
                  <a:schemeClr val="tx2"/>
                </a:solidFill>
                <a:latin typeface="+mj-lt"/>
                <a:cs typeface="Calibri" pitchFamily="34" charset="0"/>
              </a:rPr>
              <a:t>  </a:t>
            </a:r>
            <a:r>
              <a:rPr lang="ru-RU" altLang="ru-RU" b="1" dirty="0">
                <a:solidFill>
                  <a:schemeClr val="tx2"/>
                </a:solidFill>
                <a:latin typeface="+mj-lt"/>
                <a:cs typeface="Calibri" pitchFamily="34" charset="0"/>
              </a:rPr>
              <a:t>называемыми </a:t>
            </a:r>
            <a:r>
              <a:rPr lang="ru-RU" altLang="ru-RU" b="1" dirty="0">
                <a:solidFill>
                  <a:schemeClr val="accent4">
                    <a:lumMod val="60000"/>
                    <a:lumOff val="40000"/>
                  </a:schemeClr>
                </a:solidFill>
                <a:latin typeface="+mj-lt"/>
                <a:cs typeface="Calibri" pitchFamily="34" charset="0"/>
              </a:rPr>
              <a:t>триггерными пунктами. </a:t>
            </a:r>
            <a:endParaRPr lang="en-US" altLang="ru-RU" b="1" dirty="0">
              <a:solidFill>
                <a:schemeClr val="accent4">
                  <a:lumMod val="60000"/>
                  <a:lumOff val="40000"/>
                </a:schemeClr>
              </a:solidFill>
              <a:latin typeface="+mj-lt"/>
              <a:cs typeface="Calibri" pitchFamily="34" charset="0"/>
            </a:endParaRPr>
          </a:p>
          <a:p>
            <a:pPr algn="r">
              <a:spcBef>
                <a:spcPts val="600"/>
              </a:spcBef>
            </a:pPr>
            <a:r>
              <a:rPr lang="ru-RU" altLang="ru-RU" sz="1200" i="1" dirty="0" smtClean="0">
                <a:solidFill>
                  <a:schemeClr val="tx2"/>
                </a:solidFill>
                <a:latin typeface="+mj-lt"/>
                <a:cs typeface="Calibri" pitchFamily="34" charset="0"/>
              </a:rPr>
              <a:t>J.</a:t>
            </a:r>
            <a:r>
              <a:rPr lang="en-US" altLang="ru-RU" sz="1200" i="1" dirty="0">
                <a:solidFill>
                  <a:schemeClr val="tx2"/>
                </a:solidFill>
                <a:latin typeface="+mj-lt"/>
                <a:cs typeface="Calibri" pitchFamily="34" charset="0"/>
              </a:rPr>
              <a:t>G.</a:t>
            </a:r>
            <a:r>
              <a:rPr lang="ru-RU" altLang="ru-RU" sz="1200" i="1" dirty="0" err="1">
                <a:solidFill>
                  <a:schemeClr val="tx2"/>
                </a:solidFill>
                <a:latin typeface="+mj-lt"/>
                <a:cs typeface="Calibri" pitchFamily="34" charset="0"/>
              </a:rPr>
              <a:t>Travel</a:t>
            </a:r>
            <a:r>
              <a:rPr lang="ru-RU" altLang="ru-RU" sz="1200" i="1" dirty="0">
                <a:solidFill>
                  <a:schemeClr val="tx2"/>
                </a:solidFill>
                <a:latin typeface="+mj-lt"/>
                <a:cs typeface="Calibri" pitchFamily="34" charset="0"/>
              </a:rPr>
              <a:t> &amp; D.</a:t>
            </a:r>
            <a:r>
              <a:rPr lang="en-US" altLang="ru-RU" sz="1200" i="1" dirty="0">
                <a:solidFill>
                  <a:schemeClr val="tx2"/>
                </a:solidFill>
                <a:latin typeface="+mj-lt"/>
                <a:cs typeface="Calibri" pitchFamily="34" charset="0"/>
              </a:rPr>
              <a:t>G.</a:t>
            </a:r>
            <a:r>
              <a:rPr lang="ru-RU" altLang="ru-RU" sz="1200" i="1" dirty="0" err="1" smtClean="0">
                <a:solidFill>
                  <a:schemeClr val="tx2"/>
                </a:solidFill>
                <a:latin typeface="+mj-lt"/>
                <a:cs typeface="Calibri" pitchFamily="34" charset="0"/>
              </a:rPr>
              <a:t>Simons</a:t>
            </a:r>
            <a:r>
              <a:rPr lang="ru-RU" altLang="ru-RU" sz="1200" i="1" dirty="0" smtClean="0">
                <a:solidFill>
                  <a:schemeClr val="tx2"/>
                </a:solidFill>
                <a:latin typeface="+mj-lt"/>
                <a:cs typeface="Calibri" pitchFamily="34" charset="0"/>
              </a:rPr>
              <a:t>,</a:t>
            </a:r>
            <a:r>
              <a:rPr lang="en-US" altLang="ru-RU" sz="1200" i="1" dirty="0" smtClean="0">
                <a:solidFill>
                  <a:schemeClr val="tx2"/>
                </a:solidFill>
                <a:latin typeface="+mj-lt"/>
                <a:cs typeface="Calibri" pitchFamily="34" charset="0"/>
              </a:rPr>
              <a:t> </a:t>
            </a:r>
            <a:r>
              <a:rPr lang="ru-RU" altLang="ru-RU" sz="1200" i="1" dirty="0" smtClean="0">
                <a:solidFill>
                  <a:schemeClr val="tx2"/>
                </a:solidFill>
                <a:latin typeface="+mj-lt"/>
                <a:cs typeface="Calibri" pitchFamily="34" charset="0"/>
              </a:rPr>
              <a:t>1983</a:t>
            </a:r>
            <a:endParaRPr kumimoji="1" lang="en-US" altLang="ru-RU" sz="1200" b="1" dirty="0" smtClean="0">
              <a:solidFill>
                <a:schemeClr val="tx2"/>
              </a:solidFill>
              <a:latin typeface="+mj-lt"/>
            </a:endParaRPr>
          </a:p>
        </p:txBody>
      </p:sp>
      <p:pic>
        <p:nvPicPr>
          <p:cNvPr id="11" name="Рисунок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1328" y="6309320"/>
            <a:ext cx="241879" cy="349861"/>
          </a:xfrm>
          <a:prstGeom prst="rect">
            <a:avLst/>
          </a:prstGeom>
        </p:spPr>
      </p:pic>
      <p:sp>
        <p:nvSpPr>
          <p:cNvPr id="12" name="TextBox 11"/>
          <p:cNvSpPr txBox="1"/>
          <p:nvPr/>
        </p:nvSpPr>
        <p:spPr>
          <a:xfrm>
            <a:off x="755576" y="6345750"/>
            <a:ext cx="7704856" cy="138499"/>
          </a:xfrm>
          <a:prstGeom prst="rect">
            <a:avLst/>
          </a:prstGeom>
          <a:noFill/>
        </p:spPr>
        <p:txBody>
          <a:bodyPr wrap="square" lIns="0" tIns="0" rIns="0" bIns="0" rtlCol="0">
            <a:spAutoFit/>
          </a:bodyPr>
          <a:lstStyle/>
          <a:p>
            <a:r>
              <a:rPr lang="en-US" sz="900" dirty="0">
                <a:solidFill>
                  <a:schemeClr val="tx2"/>
                </a:solidFill>
                <a:latin typeface="+mj-lt"/>
              </a:rPr>
              <a:t>From </a:t>
            </a:r>
            <a:r>
              <a:rPr lang="en-US" sz="900" dirty="0" err="1">
                <a:solidFill>
                  <a:schemeClr val="tx2"/>
                </a:solidFill>
                <a:latin typeface="+mj-lt"/>
              </a:rPr>
              <a:t>Slipman</a:t>
            </a:r>
            <a:r>
              <a:rPr lang="en-US" sz="900" dirty="0">
                <a:solidFill>
                  <a:schemeClr val="tx2"/>
                </a:solidFill>
                <a:latin typeface="+mj-lt"/>
              </a:rPr>
              <a:t> CW, </a:t>
            </a:r>
            <a:r>
              <a:rPr lang="en-US" sz="900" dirty="0" err="1">
                <a:solidFill>
                  <a:schemeClr val="tx2"/>
                </a:solidFill>
                <a:latin typeface="+mj-lt"/>
              </a:rPr>
              <a:t>Plastaras</a:t>
            </a:r>
            <a:r>
              <a:rPr lang="en-US" sz="900" dirty="0">
                <a:solidFill>
                  <a:schemeClr val="tx2"/>
                </a:solidFill>
                <a:latin typeface="+mj-lt"/>
              </a:rPr>
              <a:t> C, Patel R, et al: Provocative cervical discography symptom mapping. Spine J 2005;5:381-388.)</a:t>
            </a:r>
          </a:p>
        </p:txBody>
      </p:sp>
      <p:sp>
        <p:nvSpPr>
          <p:cNvPr id="13" name="TextBox 12"/>
          <p:cNvSpPr txBox="1"/>
          <p:nvPr/>
        </p:nvSpPr>
        <p:spPr>
          <a:xfrm>
            <a:off x="323527" y="378000"/>
            <a:ext cx="7488833" cy="404406"/>
          </a:xfrm>
          <a:prstGeom prst="rect">
            <a:avLst/>
          </a:prstGeom>
          <a:noFill/>
        </p:spPr>
        <p:txBody>
          <a:bodyPr wrap="square" rtlCol="0" anchor="ctr">
            <a:spAutoFit/>
          </a:bodyPr>
          <a:lstStyle/>
          <a:p>
            <a:pPr>
              <a:lnSpc>
                <a:spcPts val="2400"/>
              </a:lnSpc>
            </a:pPr>
            <a:r>
              <a:rPr lang="ru-RU" sz="2400" b="1" i="1" dirty="0" err="1">
                <a:solidFill>
                  <a:srgbClr val="FAAA28"/>
                </a:solidFill>
                <a:latin typeface="+mn-lt"/>
              </a:rPr>
              <a:t>Миофасциальный</a:t>
            </a:r>
            <a:r>
              <a:rPr lang="ru-RU" sz="2400" b="1" i="1" dirty="0">
                <a:solidFill>
                  <a:srgbClr val="FAAA28"/>
                </a:solidFill>
                <a:latin typeface="+mn-lt"/>
              </a:rPr>
              <a:t> болевой синдром</a:t>
            </a:r>
          </a:p>
        </p:txBody>
      </p:sp>
      <p:sp>
        <p:nvSpPr>
          <p:cNvPr id="14" name="Скругленный прямоугольник 13"/>
          <p:cNvSpPr/>
          <p:nvPr/>
        </p:nvSpPr>
        <p:spPr>
          <a:xfrm>
            <a:off x="2339752" y="1557339"/>
            <a:ext cx="6480720" cy="1583630"/>
          </a:xfrm>
          <a:prstGeom prst="roundRect">
            <a:avLst>
              <a:gd name="adj" fmla="val 14810"/>
            </a:avLst>
          </a:prstGeom>
          <a:noFill/>
          <a:ln w="28575">
            <a:solidFill>
              <a:srgbClr val="00A0D7"/>
            </a:solidFill>
          </a:ln>
          <a:effectLst/>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pPr eaLnBrk="0" hangingPunct="0">
              <a:spcBef>
                <a:spcPts val="0"/>
              </a:spcBef>
              <a:spcAft>
                <a:spcPts val="600"/>
              </a:spcAft>
              <a:buClr>
                <a:schemeClr val="tx2"/>
              </a:buClr>
            </a:pPr>
            <a:endParaRPr lang="ru-RU" sz="2000" dirty="0">
              <a:solidFill>
                <a:schemeClr val="bg2"/>
              </a:solidFill>
            </a:endParaRPr>
          </a:p>
        </p:txBody>
      </p:sp>
      <p:sp>
        <p:nvSpPr>
          <p:cNvPr id="16" name="Скругленный прямоугольник 15"/>
          <p:cNvSpPr/>
          <p:nvPr/>
        </p:nvSpPr>
        <p:spPr>
          <a:xfrm>
            <a:off x="2339752" y="4365104"/>
            <a:ext cx="6480720" cy="1587089"/>
          </a:xfrm>
          <a:prstGeom prst="roundRect">
            <a:avLst>
              <a:gd name="adj" fmla="val 14810"/>
            </a:avLst>
          </a:prstGeom>
          <a:noFill/>
          <a:ln w="28575">
            <a:solidFill>
              <a:srgbClr val="00A0D7"/>
            </a:solidFill>
          </a:ln>
          <a:effectLst/>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pPr eaLnBrk="0" hangingPunct="0">
              <a:spcBef>
                <a:spcPts val="0"/>
              </a:spcBef>
              <a:spcAft>
                <a:spcPts val="600"/>
              </a:spcAft>
              <a:buClr>
                <a:schemeClr val="tx2"/>
              </a:buClr>
            </a:pPr>
            <a:endParaRPr lang="ru-RU" sz="2000" dirty="0">
              <a:solidFill>
                <a:schemeClr val="bg2"/>
              </a:solidFill>
            </a:endParaRPr>
          </a:p>
        </p:txBody>
      </p:sp>
      <p:sp>
        <p:nvSpPr>
          <p:cNvPr id="17" name="Скругленный прямоугольник 16"/>
          <p:cNvSpPr/>
          <p:nvPr/>
        </p:nvSpPr>
        <p:spPr>
          <a:xfrm>
            <a:off x="2339752" y="3216715"/>
            <a:ext cx="6480720" cy="1076381"/>
          </a:xfrm>
          <a:prstGeom prst="roundRect">
            <a:avLst>
              <a:gd name="adj" fmla="val 17507"/>
            </a:avLst>
          </a:prstGeom>
          <a:noFill/>
          <a:ln w="28575">
            <a:solidFill>
              <a:srgbClr val="00A0D7"/>
            </a:solidFill>
          </a:ln>
          <a:effectLst/>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pPr eaLnBrk="0" hangingPunct="0">
              <a:spcBef>
                <a:spcPts val="0"/>
              </a:spcBef>
              <a:spcAft>
                <a:spcPts val="600"/>
              </a:spcAft>
              <a:buClr>
                <a:schemeClr val="tx2"/>
              </a:buClr>
            </a:pPr>
            <a:endParaRPr lang="ru-RU" sz="2000" dirty="0">
              <a:solidFill>
                <a:schemeClr val="bg2"/>
              </a:solidFill>
            </a:endParaRPr>
          </a:p>
        </p:txBody>
      </p:sp>
      <p:sp>
        <p:nvSpPr>
          <p:cNvPr id="18" name="Прямоугольник 1"/>
          <p:cNvSpPr>
            <a:spLocks noChangeArrowheads="1"/>
          </p:cNvSpPr>
          <p:nvPr/>
        </p:nvSpPr>
        <p:spPr bwMode="auto">
          <a:xfrm>
            <a:off x="2611512" y="4509120"/>
            <a:ext cx="5904656" cy="1369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spcBef>
                <a:spcPts val="600"/>
              </a:spcBef>
            </a:pPr>
            <a:r>
              <a:rPr lang="ru-RU" altLang="ru-RU" b="1" dirty="0" smtClean="0">
                <a:solidFill>
                  <a:srgbClr val="FAAA28"/>
                </a:solidFill>
                <a:latin typeface="+mj-lt"/>
                <a:cs typeface="Calibri" pitchFamily="34" charset="0"/>
              </a:rPr>
              <a:t>МФБС может быть первичным </a:t>
            </a:r>
            <a:r>
              <a:rPr lang="ru-RU" altLang="ru-RU" b="1" dirty="0" smtClean="0">
                <a:solidFill>
                  <a:schemeClr val="tx2"/>
                </a:solidFill>
                <a:latin typeface="+mj-lt"/>
                <a:cs typeface="Calibri" pitchFamily="34" charset="0"/>
              </a:rPr>
              <a:t>(в результате нефизиологической перегрузки мышечного аппарата) </a:t>
            </a:r>
            <a:r>
              <a:rPr lang="ru-RU" altLang="ru-RU" b="1" dirty="0" smtClean="0">
                <a:solidFill>
                  <a:srgbClr val="FAAA28"/>
                </a:solidFill>
                <a:latin typeface="+mj-lt"/>
                <a:cs typeface="Calibri" pitchFamily="34" charset="0"/>
              </a:rPr>
              <a:t>и вторичным </a:t>
            </a:r>
            <a:r>
              <a:rPr lang="ru-RU" altLang="ru-RU" b="1" dirty="0" smtClean="0">
                <a:solidFill>
                  <a:schemeClr val="tx2"/>
                </a:solidFill>
                <a:latin typeface="+mj-lt"/>
                <a:cs typeface="Calibri" pitchFamily="34" charset="0"/>
              </a:rPr>
              <a:t>(развиваться на фоне </a:t>
            </a:r>
            <a:r>
              <a:rPr lang="ru-RU" altLang="ru-RU" b="1" dirty="0" err="1" smtClean="0">
                <a:solidFill>
                  <a:schemeClr val="tx2"/>
                </a:solidFill>
                <a:latin typeface="+mj-lt"/>
                <a:cs typeface="Calibri" pitchFamily="34" charset="0"/>
              </a:rPr>
              <a:t>вертеброгенной</a:t>
            </a:r>
            <a:r>
              <a:rPr lang="ru-RU" altLang="ru-RU" b="1" dirty="0" smtClean="0">
                <a:solidFill>
                  <a:schemeClr val="tx2"/>
                </a:solidFill>
                <a:latin typeface="+mj-lt"/>
                <a:cs typeface="Calibri" pitchFamily="34" charset="0"/>
              </a:rPr>
              <a:t> патологии)</a:t>
            </a:r>
            <a:endParaRPr lang="en-US" altLang="ru-RU" b="1" dirty="0" smtClean="0">
              <a:solidFill>
                <a:schemeClr val="tx2"/>
              </a:solidFill>
              <a:latin typeface="+mj-lt"/>
              <a:cs typeface="Calibri" pitchFamily="34" charset="0"/>
            </a:endParaRPr>
          </a:p>
          <a:p>
            <a:pPr algn="r">
              <a:spcBef>
                <a:spcPts val="600"/>
              </a:spcBef>
            </a:pPr>
            <a:r>
              <a:rPr kumimoji="1" lang="ru-RU" altLang="ru-RU" sz="1200" i="1" dirty="0" err="1" smtClean="0">
                <a:solidFill>
                  <a:schemeClr val="tx2"/>
                </a:solidFill>
                <a:latin typeface="+mj-lt"/>
                <a:cs typeface="Calibri" pitchFamily="34" charset="0"/>
              </a:rPr>
              <a:t>Попелянский</a:t>
            </a:r>
            <a:r>
              <a:rPr kumimoji="1" lang="ru-RU" altLang="ru-RU" sz="1200" i="1" dirty="0" smtClean="0">
                <a:solidFill>
                  <a:schemeClr val="tx2"/>
                </a:solidFill>
                <a:latin typeface="+mj-lt"/>
                <a:cs typeface="Calibri" pitchFamily="34" charset="0"/>
              </a:rPr>
              <a:t> Я.Ю. </a:t>
            </a:r>
            <a:r>
              <a:rPr kumimoji="1" lang="ru-RU" altLang="ru-RU" sz="1200" i="1" dirty="0" err="1" smtClean="0">
                <a:solidFill>
                  <a:schemeClr val="tx2"/>
                </a:solidFill>
                <a:latin typeface="+mj-lt"/>
                <a:cs typeface="Calibri" pitchFamily="34" charset="0"/>
              </a:rPr>
              <a:t>Штульман</a:t>
            </a:r>
            <a:r>
              <a:rPr kumimoji="1" lang="ru-RU" altLang="ru-RU" sz="1200" i="1" dirty="0" smtClean="0">
                <a:solidFill>
                  <a:schemeClr val="tx2"/>
                </a:solidFill>
                <a:latin typeface="+mj-lt"/>
                <a:cs typeface="Calibri" pitchFamily="34" charset="0"/>
              </a:rPr>
              <a:t> Д.Р. , 2001  </a:t>
            </a:r>
            <a:endParaRPr kumimoji="1" lang="ru-RU" altLang="ru-RU" sz="1200" i="1" dirty="0">
              <a:solidFill>
                <a:schemeClr val="tx2"/>
              </a:solidFill>
              <a:latin typeface="+mj-lt"/>
              <a:cs typeface="Calibri" pitchFamily="34" charset="0"/>
            </a:endParaRPr>
          </a:p>
        </p:txBody>
      </p:sp>
      <p:sp>
        <p:nvSpPr>
          <p:cNvPr id="19" name="Прямоугольник 1"/>
          <p:cNvSpPr>
            <a:spLocks noChangeArrowheads="1"/>
          </p:cNvSpPr>
          <p:nvPr/>
        </p:nvSpPr>
        <p:spPr bwMode="auto">
          <a:xfrm>
            <a:off x="2555776" y="3356992"/>
            <a:ext cx="5904656" cy="87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spcBef>
                <a:spcPts val="600"/>
              </a:spcBef>
            </a:pPr>
            <a:r>
              <a:rPr kumimoji="1" lang="ru-RU" altLang="ru-RU" b="1" dirty="0" smtClean="0">
                <a:solidFill>
                  <a:srgbClr val="FAAA28"/>
                </a:solidFill>
                <a:latin typeface="+mj-lt"/>
                <a:cs typeface="Calibri" pitchFamily="34" charset="0"/>
              </a:rPr>
              <a:t>От 30 до 85% населения </a:t>
            </a:r>
            <a:r>
              <a:rPr kumimoji="1" lang="ru-RU" altLang="ru-RU" b="1" dirty="0" smtClean="0">
                <a:solidFill>
                  <a:schemeClr val="tx2"/>
                </a:solidFill>
                <a:latin typeface="+mj-lt"/>
                <a:cs typeface="Calibri" pitchFamily="34" charset="0"/>
              </a:rPr>
              <a:t>беспокоят проявления</a:t>
            </a:r>
            <a:r>
              <a:rPr kumimoji="1" lang="en-US" altLang="ru-RU" b="1" dirty="0" smtClean="0">
                <a:solidFill>
                  <a:schemeClr val="tx2"/>
                </a:solidFill>
                <a:latin typeface="+mj-lt"/>
                <a:cs typeface="Calibri" pitchFamily="34" charset="0"/>
              </a:rPr>
              <a:t> </a:t>
            </a:r>
            <a:r>
              <a:rPr kumimoji="1" lang="ru-RU" altLang="ru-RU" b="1" dirty="0" smtClean="0">
                <a:solidFill>
                  <a:schemeClr val="tx2"/>
                </a:solidFill>
                <a:latin typeface="+mj-lt"/>
                <a:cs typeface="Calibri" pitchFamily="34" charset="0"/>
              </a:rPr>
              <a:t>МФБС различной локализации и интенсивности</a:t>
            </a:r>
          </a:p>
          <a:p>
            <a:pPr algn="r">
              <a:spcBef>
                <a:spcPts val="600"/>
              </a:spcBef>
            </a:pPr>
            <a:r>
              <a:rPr kumimoji="1" lang="en-US" altLang="ru-RU" sz="1600" b="1" dirty="0" smtClean="0">
                <a:solidFill>
                  <a:schemeClr val="tx2"/>
                </a:solidFill>
                <a:latin typeface="+mj-lt"/>
                <a:cs typeface="Calibri" pitchFamily="34" charset="0"/>
              </a:rPr>
              <a:t> </a:t>
            </a:r>
            <a:r>
              <a:rPr kumimoji="1" lang="ru-RU" altLang="ru-RU" sz="1600" b="1" dirty="0" smtClean="0">
                <a:solidFill>
                  <a:schemeClr val="tx2"/>
                </a:solidFill>
                <a:latin typeface="+mj-lt"/>
                <a:cs typeface="Calibri" pitchFamily="34" charset="0"/>
              </a:rPr>
              <a:t>                   </a:t>
            </a:r>
            <a:r>
              <a:rPr lang="en-US" altLang="ru-RU" sz="1200" i="1" dirty="0" smtClean="0">
                <a:solidFill>
                  <a:schemeClr val="tx2"/>
                </a:solidFill>
                <a:latin typeface="+mj-lt"/>
                <a:cs typeface="Calibri" pitchFamily="34" charset="0"/>
              </a:rPr>
              <a:t>Arendt-Nielsen L. et al., </a:t>
            </a:r>
            <a:r>
              <a:rPr lang="ru-RU" altLang="ru-RU" sz="1200" i="1" dirty="0" smtClean="0">
                <a:solidFill>
                  <a:schemeClr val="tx2"/>
                </a:solidFill>
                <a:latin typeface="+mj-lt"/>
                <a:cs typeface="Calibri" pitchFamily="34" charset="0"/>
              </a:rPr>
              <a:t>1997</a:t>
            </a:r>
            <a:endParaRPr lang="en-US" altLang="ru-RU" sz="1200" i="1" dirty="0" smtClean="0">
              <a:solidFill>
                <a:schemeClr val="tx2"/>
              </a:solidFill>
              <a:latin typeface="+mj-lt"/>
              <a:cs typeface="Calibri" pitchFamily="34" charset="0"/>
            </a:endParaRPr>
          </a:p>
        </p:txBody>
      </p:sp>
    </p:spTree>
    <p:extLst>
      <p:ext uri="{BB962C8B-B14F-4D97-AF65-F5344CB8AC3E}">
        <p14:creationId xmlns:p14="http://schemas.microsoft.com/office/powerpoint/2010/main" val="3746026700"/>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2" name="Прямоугольник 1"/>
          <p:cNvSpPr>
            <a:spLocks noChangeArrowheads="1"/>
          </p:cNvSpPr>
          <p:nvPr/>
        </p:nvSpPr>
        <p:spPr bwMode="auto">
          <a:xfrm>
            <a:off x="703707" y="2097050"/>
            <a:ext cx="7900741"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spcBef>
                <a:spcPts val="600"/>
              </a:spcBef>
            </a:pPr>
            <a:r>
              <a:rPr lang="en-US" altLang="ru-RU" sz="1600" b="1" dirty="0" smtClean="0">
                <a:solidFill>
                  <a:srgbClr val="FAAA28"/>
                </a:solidFill>
                <a:latin typeface="Calibri" pitchFamily="34" charset="0"/>
                <a:cs typeface="Calibri" pitchFamily="34" charset="0"/>
              </a:rPr>
              <a:t>1) </a:t>
            </a:r>
            <a:r>
              <a:rPr lang="ru-RU" altLang="ru-RU" sz="1600" b="1" dirty="0" smtClean="0">
                <a:solidFill>
                  <a:schemeClr val="tx2"/>
                </a:solidFill>
                <a:latin typeface="Calibri" pitchFamily="34" charset="0"/>
                <a:cs typeface="Calibri" pitchFamily="34" charset="0"/>
              </a:rPr>
              <a:t>жалобы </a:t>
            </a:r>
            <a:r>
              <a:rPr lang="ru-RU" altLang="ru-RU" sz="1600" b="1" dirty="0">
                <a:solidFill>
                  <a:schemeClr val="tx2"/>
                </a:solidFill>
                <a:latin typeface="Calibri" pitchFamily="34" charset="0"/>
                <a:cs typeface="Calibri" pitchFamily="34" charset="0"/>
              </a:rPr>
              <a:t>на локальную или региональную боль</a:t>
            </a:r>
            <a:r>
              <a:rPr lang="ru-RU" altLang="ru-RU" sz="1600" b="1" dirty="0" smtClean="0">
                <a:solidFill>
                  <a:schemeClr val="tx2"/>
                </a:solidFill>
                <a:latin typeface="Calibri" pitchFamily="34" charset="0"/>
                <a:cs typeface="Calibri" pitchFamily="34" charset="0"/>
              </a:rPr>
              <a:t>;</a:t>
            </a:r>
            <a:endParaRPr lang="en-US" altLang="ru-RU" sz="1600" b="1" dirty="0" smtClean="0">
              <a:solidFill>
                <a:schemeClr val="tx2"/>
              </a:solidFill>
              <a:latin typeface="Calibri" pitchFamily="34" charset="0"/>
              <a:cs typeface="Calibri" pitchFamily="34" charset="0"/>
            </a:endParaRPr>
          </a:p>
          <a:p>
            <a:pPr>
              <a:spcBef>
                <a:spcPts val="600"/>
              </a:spcBef>
            </a:pPr>
            <a:r>
              <a:rPr lang="ru-RU" altLang="ru-RU" sz="1600" b="1" dirty="0">
                <a:solidFill>
                  <a:srgbClr val="FAAA28"/>
                </a:solidFill>
                <a:latin typeface="Calibri" pitchFamily="34" charset="0"/>
                <a:cs typeface="Calibri" pitchFamily="34" charset="0"/>
              </a:rPr>
              <a:t>2) </a:t>
            </a:r>
            <a:r>
              <a:rPr lang="ru-RU" altLang="ru-RU" sz="1600" b="1" dirty="0">
                <a:solidFill>
                  <a:schemeClr val="tx2"/>
                </a:solidFill>
                <a:latin typeface="Calibri" pitchFamily="34" charset="0"/>
                <a:cs typeface="Calibri" pitchFamily="34" charset="0"/>
              </a:rPr>
              <a:t>ограничение объема движений</a:t>
            </a:r>
            <a:r>
              <a:rPr lang="ru-RU" altLang="ru-RU" sz="1600" b="1" dirty="0" smtClean="0">
                <a:solidFill>
                  <a:schemeClr val="tx2"/>
                </a:solidFill>
                <a:latin typeface="Calibri" pitchFamily="34" charset="0"/>
                <a:cs typeface="Calibri" pitchFamily="34" charset="0"/>
              </a:rPr>
              <a:t>;</a:t>
            </a:r>
            <a:endParaRPr lang="en-US" altLang="ru-RU" sz="1600" b="1" dirty="0" smtClean="0">
              <a:solidFill>
                <a:schemeClr val="tx2"/>
              </a:solidFill>
              <a:latin typeface="Calibri" pitchFamily="34" charset="0"/>
              <a:cs typeface="Calibri" pitchFamily="34" charset="0"/>
            </a:endParaRPr>
          </a:p>
          <a:p>
            <a:pPr>
              <a:spcBef>
                <a:spcPts val="600"/>
              </a:spcBef>
            </a:pPr>
            <a:r>
              <a:rPr lang="ru-RU" altLang="ru-RU" sz="1600" b="1" dirty="0">
                <a:solidFill>
                  <a:srgbClr val="FAAA28"/>
                </a:solidFill>
                <a:latin typeface="Calibri" pitchFamily="34" charset="0"/>
                <a:cs typeface="Calibri" pitchFamily="34" charset="0"/>
              </a:rPr>
              <a:t>3) </a:t>
            </a:r>
            <a:r>
              <a:rPr lang="ru-RU" altLang="ru-RU" sz="1600" b="1" dirty="0">
                <a:solidFill>
                  <a:schemeClr val="tx2"/>
                </a:solidFill>
                <a:latin typeface="Calibri" pitchFamily="34" charset="0"/>
                <a:cs typeface="Calibri" pitchFamily="34" charset="0"/>
              </a:rPr>
              <a:t>пальпируемый в пораженной мышце тугой тяж</a:t>
            </a:r>
            <a:r>
              <a:rPr lang="ru-RU" altLang="ru-RU" sz="1600" b="1" dirty="0" smtClean="0">
                <a:solidFill>
                  <a:schemeClr val="tx2"/>
                </a:solidFill>
                <a:latin typeface="Calibri" pitchFamily="34" charset="0"/>
                <a:cs typeface="Calibri" pitchFamily="34" charset="0"/>
              </a:rPr>
              <a:t>;</a:t>
            </a:r>
            <a:endParaRPr lang="en-US" altLang="ru-RU" sz="1600" b="1" dirty="0" smtClean="0">
              <a:solidFill>
                <a:schemeClr val="tx2"/>
              </a:solidFill>
              <a:latin typeface="Calibri" pitchFamily="34" charset="0"/>
              <a:cs typeface="Calibri" pitchFamily="34" charset="0"/>
            </a:endParaRPr>
          </a:p>
          <a:p>
            <a:pPr>
              <a:spcBef>
                <a:spcPts val="600"/>
              </a:spcBef>
            </a:pPr>
            <a:r>
              <a:rPr lang="ru-RU" altLang="ru-RU" sz="1600" b="1" dirty="0">
                <a:solidFill>
                  <a:srgbClr val="FAAA28"/>
                </a:solidFill>
                <a:latin typeface="Calibri" pitchFamily="34" charset="0"/>
                <a:cs typeface="Calibri" pitchFamily="34" charset="0"/>
              </a:rPr>
              <a:t>4) </a:t>
            </a:r>
            <a:r>
              <a:rPr lang="ru-RU" altLang="ru-RU" sz="1600" b="1" dirty="0">
                <a:solidFill>
                  <a:schemeClr val="tx2"/>
                </a:solidFill>
                <a:latin typeface="Calibri" pitchFamily="34" charset="0"/>
                <a:cs typeface="Calibri" pitchFamily="34" charset="0"/>
              </a:rPr>
              <a:t>участок повышенной чувствительности в пределах тугого тяжа </a:t>
            </a:r>
            <a:r>
              <a:rPr lang="ru-RU" altLang="ru-RU" sz="1600" b="1" dirty="0" smtClean="0">
                <a:solidFill>
                  <a:schemeClr val="tx2"/>
                </a:solidFill>
                <a:latin typeface="Calibri" pitchFamily="34" charset="0"/>
                <a:cs typeface="Calibri" pitchFamily="34" charset="0"/>
              </a:rPr>
              <a:t>(</a:t>
            </a:r>
            <a:r>
              <a:rPr lang="ru-RU" altLang="ru-RU" sz="1600" b="1" dirty="0">
                <a:solidFill>
                  <a:schemeClr val="tx2"/>
                </a:solidFill>
                <a:latin typeface="Calibri" pitchFamily="34" charset="0"/>
                <a:cs typeface="Calibri" pitchFamily="34" charset="0"/>
              </a:rPr>
              <a:t>триггерная точка</a:t>
            </a:r>
            <a:r>
              <a:rPr lang="ru-RU" altLang="ru-RU" sz="1600" b="1" dirty="0" smtClean="0">
                <a:solidFill>
                  <a:schemeClr val="tx2"/>
                </a:solidFill>
                <a:latin typeface="Calibri" pitchFamily="34" charset="0"/>
                <a:cs typeface="Calibri" pitchFamily="34" charset="0"/>
              </a:rPr>
              <a:t>);</a:t>
            </a:r>
            <a:endParaRPr lang="en-US" altLang="ru-RU" sz="1600" b="1" dirty="0" smtClean="0">
              <a:solidFill>
                <a:schemeClr val="tx2"/>
              </a:solidFill>
              <a:latin typeface="Calibri" pitchFamily="34" charset="0"/>
              <a:cs typeface="Calibri" pitchFamily="34" charset="0"/>
            </a:endParaRPr>
          </a:p>
          <a:p>
            <a:pPr>
              <a:spcBef>
                <a:spcPts val="600"/>
              </a:spcBef>
            </a:pPr>
            <a:r>
              <a:rPr lang="ru-RU" altLang="ru-RU" sz="1600" b="1" dirty="0" smtClean="0">
                <a:solidFill>
                  <a:srgbClr val="FAAA28"/>
                </a:solidFill>
                <a:latin typeface="Calibri" pitchFamily="34" charset="0"/>
                <a:cs typeface="Calibri" pitchFamily="34" charset="0"/>
              </a:rPr>
              <a:t>5</a:t>
            </a:r>
            <a:r>
              <a:rPr lang="ru-RU" altLang="ru-RU" sz="1600" b="1" dirty="0">
                <a:solidFill>
                  <a:srgbClr val="FAAA28"/>
                </a:solidFill>
                <a:latin typeface="Calibri" pitchFamily="34" charset="0"/>
                <a:cs typeface="Calibri" pitchFamily="34" charset="0"/>
              </a:rPr>
              <a:t>) </a:t>
            </a:r>
            <a:r>
              <a:rPr lang="ru-RU" altLang="ru-RU" sz="1600" b="1" dirty="0">
                <a:solidFill>
                  <a:schemeClr val="tx2"/>
                </a:solidFill>
                <a:latin typeface="Calibri" pitchFamily="34" charset="0"/>
                <a:cs typeface="Calibri" pitchFamily="34" charset="0"/>
              </a:rPr>
              <a:t>характерная для данной пораженной мышцы зона отраженной боли</a:t>
            </a:r>
            <a:r>
              <a:rPr lang="ru-RU" altLang="ru-RU" sz="1600" b="1" dirty="0" smtClean="0">
                <a:solidFill>
                  <a:schemeClr val="tx2"/>
                </a:solidFill>
                <a:latin typeface="Calibri" pitchFamily="34" charset="0"/>
                <a:cs typeface="Calibri" pitchFamily="34" charset="0"/>
              </a:rPr>
              <a:t>.</a:t>
            </a:r>
            <a:endParaRPr lang="ru-RU" altLang="ru-RU" sz="1600" b="1" dirty="0">
              <a:solidFill>
                <a:schemeClr val="tx2"/>
              </a:solidFill>
              <a:latin typeface="Calibri" pitchFamily="34" charset="0"/>
              <a:cs typeface="Calibri" pitchFamily="34" charset="0"/>
            </a:endParaRPr>
          </a:p>
        </p:txBody>
      </p:sp>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1328" y="6309320"/>
            <a:ext cx="241879" cy="349861"/>
          </a:xfrm>
          <a:prstGeom prst="rect">
            <a:avLst/>
          </a:prstGeom>
        </p:spPr>
      </p:pic>
      <p:sp>
        <p:nvSpPr>
          <p:cNvPr id="9" name="TextBox 8"/>
          <p:cNvSpPr txBox="1"/>
          <p:nvPr/>
        </p:nvSpPr>
        <p:spPr>
          <a:xfrm>
            <a:off x="755576" y="6345750"/>
            <a:ext cx="7704856" cy="138499"/>
          </a:xfrm>
          <a:prstGeom prst="rect">
            <a:avLst/>
          </a:prstGeom>
          <a:noFill/>
        </p:spPr>
        <p:txBody>
          <a:bodyPr wrap="square" lIns="0" tIns="0" rIns="0" bIns="0" rtlCol="0">
            <a:spAutoFit/>
          </a:bodyPr>
          <a:lstStyle/>
          <a:p>
            <a:r>
              <a:rPr lang="ru-RU" sz="900" dirty="0" err="1">
                <a:solidFill>
                  <a:schemeClr val="tx2"/>
                </a:solidFill>
                <a:latin typeface="+mj-lt"/>
              </a:rPr>
              <a:t>Травелл</a:t>
            </a:r>
            <a:r>
              <a:rPr lang="ru-RU" sz="900" dirty="0">
                <a:solidFill>
                  <a:schemeClr val="tx2"/>
                </a:solidFill>
                <a:latin typeface="+mj-lt"/>
              </a:rPr>
              <a:t> </a:t>
            </a:r>
            <a:r>
              <a:rPr lang="ru-RU" sz="900" dirty="0" err="1">
                <a:solidFill>
                  <a:schemeClr val="tx2"/>
                </a:solidFill>
                <a:latin typeface="+mj-lt"/>
              </a:rPr>
              <a:t>Дж.Г</a:t>
            </a:r>
            <a:r>
              <a:rPr lang="ru-RU" sz="900" dirty="0">
                <a:solidFill>
                  <a:schemeClr val="tx2"/>
                </a:solidFill>
                <a:latin typeface="+mj-lt"/>
              </a:rPr>
              <a:t>., Симонс Д.Г. </a:t>
            </a:r>
            <a:r>
              <a:rPr lang="ru-RU" sz="900" dirty="0" err="1">
                <a:solidFill>
                  <a:schemeClr val="tx2"/>
                </a:solidFill>
                <a:latin typeface="+mj-lt"/>
              </a:rPr>
              <a:t>Миофасциальные</a:t>
            </a:r>
            <a:r>
              <a:rPr lang="ru-RU" sz="900" dirty="0">
                <a:solidFill>
                  <a:schemeClr val="tx2"/>
                </a:solidFill>
                <a:latin typeface="+mj-lt"/>
              </a:rPr>
              <a:t> боли. Т. 1–2. . М., 1989.</a:t>
            </a:r>
          </a:p>
        </p:txBody>
      </p:sp>
      <p:sp>
        <p:nvSpPr>
          <p:cNvPr id="11" name="Скругленный прямоугольник 10"/>
          <p:cNvSpPr/>
          <p:nvPr/>
        </p:nvSpPr>
        <p:spPr>
          <a:xfrm>
            <a:off x="395288" y="1772543"/>
            <a:ext cx="8425184" cy="2091060"/>
          </a:xfrm>
          <a:prstGeom prst="roundRect">
            <a:avLst>
              <a:gd name="adj" fmla="val 8204"/>
            </a:avLst>
          </a:prstGeom>
          <a:noFill/>
          <a:ln w="28575">
            <a:solidFill>
              <a:srgbClr val="00A0D7"/>
            </a:solidFill>
          </a:ln>
          <a:effectLst/>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pPr eaLnBrk="0" hangingPunct="0">
              <a:spcBef>
                <a:spcPts val="0"/>
              </a:spcBef>
              <a:spcAft>
                <a:spcPts val="600"/>
              </a:spcAft>
              <a:buClr>
                <a:schemeClr val="tx2"/>
              </a:buClr>
            </a:pPr>
            <a:endParaRPr lang="ru-RU" sz="2000" dirty="0">
              <a:solidFill>
                <a:schemeClr val="bg2"/>
              </a:solidFill>
            </a:endParaRPr>
          </a:p>
        </p:txBody>
      </p:sp>
      <p:sp>
        <p:nvSpPr>
          <p:cNvPr id="14" name="Прямоугольник 1"/>
          <p:cNvSpPr>
            <a:spLocks noChangeArrowheads="1"/>
          </p:cNvSpPr>
          <p:nvPr/>
        </p:nvSpPr>
        <p:spPr bwMode="auto">
          <a:xfrm>
            <a:off x="703707" y="4768696"/>
            <a:ext cx="7900741"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spcBef>
                <a:spcPts val="600"/>
              </a:spcBef>
            </a:pPr>
            <a:r>
              <a:rPr lang="en-US" altLang="ru-RU" sz="1600" b="1" dirty="0" smtClean="0">
                <a:solidFill>
                  <a:srgbClr val="FAAA28"/>
                </a:solidFill>
                <a:latin typeface="Calibri" pitchFamily="34" charset="0"/>
                <a:cs typeface="Calibri" pitchFamily="34" charset="0"/>
              </a:rPr>
              <a:t>1) </a:t>
            </a:r>
            <a:r>
              <a:rPr lang="ru-RU" altLang="ru-RU" sz="1600" b="1" dirty="0" err="1" smtClean="0">
                <a:solidFill>
                  <a:schemeClr val="tx2"/>
                </a:solidFill>
                <a:latin typeface="Calibri" pitchFamily="34" charset="0"/>
                <a:cs typeface="Calibri" pitchFamily="34" charset="0"/>
              </a:rPr>
              <a:t>воспроизводимость</a:t>
            </a:r>
            <a:r>
              <a:rPr lang="ru-RU" altLang="ru-RU" sz="1600" b="1" dirty="0" smtClean="0">
                <a:solidFill>
                  <a:schemeClr val="tx2"/>
                </a:solidFill>
                <a:latin typeface="Calibri" pitchFamily="34" charset="0"/>
                <a:cs typeface="Calibri" pitchFamily="34" charset="0"/>
              </a:rPr>
              <a:t> </a:t>
            </a:r>
            <a:r>
              <a:rPr lang="ru-RU" altLang="ru-RU" sz="1600" b="1" dirty="0">
                <a:solidFill>
                  <a:schemeClr val="tx2"/>
                </a:solidFill>
                <a:latin typeface="Calibri" pitchFamily="34" charset="0"/>
                <a:cs typeface="Calibri" pitchFamily="34" charset="0"/>
              </a:rPr>
              <a:t>боли при стимуляции триггерных точек</a:t>
            </a:r>
            <a:r>
              <a:rPr lang="ru-RU" altLang="ru-RU" sz="1600" b="1" dirty="0" smtClean="0">
                <a:solidFill>
                  <a:schemeClr val="tx2"/>
                </a:solidFill>
                <a:latin typeface="Calibri" pitchFamily="34" charset="0"/>
                <a:cs typeface="Calibri" pitchFamily="34" charset="0"/>
              </a:rPr>
              <a:t>;</a:t>
            </a:r>
            <a:endParaRPr lang="en-US" altLang="ru-RU" sz="1600" b="1" dirty="0" smtClean="0">
              <a:solidFill>
                <a:schemeClr val="tx2"/>
              </a:solidFill>
              <a:latin typeface="Calibri" pitchFamily="34" charset="0"/>
              <a:cs typeface="Calibri" pitchFamily="34" charset="0"/>
            </a:endParaRPr>
          </a:p>
          <a:p>
            <a:pPr>
              <a:spcBef>
                <a:spcPts val="600"/>
              </a:spcBef>
            </a:pPr>
            <a:r>
              <a:rPr lang="ru-RU" altLang="ru-RU" sz="1600" b="1" dirty="0" smtClean="0">
                <a:solidFill>
                  <a:srgbClr val="FAAA28"/>
                </a:solidFill>
                <a:latin typeface="Calibri" pitchFamily="34" charset="0"/>
                <a:cs typeface="Calibri" pitchFamily="34" charset="0"/>
              </a:rPr>
              <a:t>2</a:t>
            </a:r>
            <a:r>
              <a:rPr lang="ru-RU" altLang="ru-RU" sz="1600" b="1" dirty="0">
                <a:solidFill>
                  <a:srgbClr val="FAAA28"/>
                </a:solidFill>
                <a:latin typeface="Calibri" pitchFamily="34" charset="0"/>
                <a:cs typeface="Calibri" pitchFamily="34" charset="0"/>
              </a:rPr>
              <a:t>) </a:t>
            </a:r>
            <a:r>
              <a:rPr lang="ru-RU" altLang="ru-RU" sz="1600" b="1" dirty="0">
                <a:solidFill>
                  <a:schemeClr val="tx2"/>
                </a:solidFill>
                <a:latin typeface="Calibri" pitchFamily="34" charset="0"/>
                <a:cs typeface="Calibri" pitchFamily="34" charset="0"/>
              </a:rPr>
              <a:t>вздрагивание при пальпации триггерной точки пораженной мышцы</a:t>
            </a:r>
            <a:r>
              <a:rPr lang="ru-RU" altLang="ru-RU" sz="1600" b="1" dirty="0" smtClean="0">
                <a:solidFill>
                  <a:schemeClr val="tx2"/>
                </a:solidFill>
                <a:latin typeface="Calibri" pitchFamily="34" charset="0"/>
                <a:cs typeface="Calibri" pitchFamily="34" charset="0"/>
              </a:rPr>
              <a:t>;</a:t>
            </a:r>
            <a:endParaRPr lang="en-US" altLang="ru-RU" sz="1600" b="1" dirty="0" smtClean="0">
              <a:solidFill>
                <a:schemeClr val="tx2"/>
              </a:solidFill>
              <a:latin typeface="Calibri" pitchFamily="34" charset="0"/>
              <a:cs typeface="Calibri" pitchFamily="34" charset="0"/>
            </a:endParaRPr>
          </a:p>
          <a:p>
            <a:pPr>
              <a:spcBef>
                <a:spcPts val="600"/>
              </a:spcBef>
            </a:pPr>
            <a:r>
              <a:rPr lang="ru-RU" altLang="ru-RU" sz="1600" b="1" dirty="0" smtClean="0">
                <a:solidFill>
                  <a:srgbClr val="FAAA28"/>
                </a:solidFill>
                <a:latin typeface="Calibri" pitchFamily="34" charset="0"/>
                <a:cs typeface="Calibri" pitchFamily="34" charset="0"/>
              </a:rPr>
              <a:t>3</a:t>
            </a:r>
            <a:r>
              <a:rPr lang="ru-RU" altLang="ru-RU" sz="1600" b="1" dirty="0">
                <a:solidFill>
                  <a:srgbClr val="FAAA28"/>
                </a:solidFill>
                <a:latin typeface="Calibri" pitchFamily="34" charset="0"/>
                <a:cs typeface="Calibri" pitchFamily="34" charset="0"/>
              </a:rPr>
              <a:t>) </a:t>
            </a:r>
            <a:r>
              <a:rPr lang="ru-RU" altLang="ru-RU" sz="1600" b="1" dirty="0">
                <a:solidFill>
                  <a:schemeClr val="tx2"/>
                </a:solidFill>
                <a:latin typeface="Calibri" pitchFamily="34" charset="0"/>
                <a:cs typeface="Calibri" pitchFamily="34" charset="0"/>
              </a:rPr>
              <a:t>уменьшение боли при растяжении пораженной мышцы</a:t>
            </a:r>
          </a:p>
        </p:txBody>
      </p:sp>
      <p:sp>
        <p:nvSpPr>
          <p:cNvPr id="15" name="Скругленный прямоугольник 14"/>
          <p:cNvSpPr/>
          <p:nvPr/>
        </p:nvSpPr>
        <p:spPr>
          <a:xfrm>
            <a:off x="395288" y="4365696"/>
            <a:ext cx="8425184" cy="1511576"/>
          </a:xfrm>
          <a:prstGeom prst="roundRect">
            <a:avLst>
              <a:gd name="adj" fmla="val 10996"/>
            </a:avLst>
          </a:prstGeom>
          <a:noFill/>
          <a:ln w="28575">
            <a:solidFill>
              <a:srgbClr val="00A0D7"/>
            </a:solidFill>
          </a:ln>
          <a:effectLst/>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pPr eaLnBrk="0" hangingPunct="0">
              <a:spcBef>
                <a:spcPts val="0"/>
              </a:spcBef>
              <a:spcAft>
                <a:spcPts val="600"/>
              </a:spcAft>
              <a:buClr>
                <a:schemeClr val="tx2"/>
              </a:buClr>
            </a:pPr>
            <a:endParaRPr lang="ru-RU" sz="2000" dirty="0">
              <a:solidFill>
                <a:schemeClr val="bg2"/>
              </a:solidFill>
            </a:endParaRPr>
          </a:p>
        </p:txBody>
      </p:sp>
      <p:sp>
        <p:nvSpPr>
          <p:cNvPr id="12" name="Скругленный прямоугольник 11"/>
          <p:cNvSpPr/>
          <p:nvPr/>
        </p:nvSpPr>
        <p:spPr>
          <a:xfrm>
            <a:off x="1043608" y="1556792"/>
            <a:ext cx="6918041" cy="431502"/>
          </a:xfrm>
          <a:prstGeom prst="roundRect">
            <a:avLst>
              <a:gd name="adj" fmla="val 29326"/>
            </a:avLst>
          </a:prstGeom>
          <a:solidFill>
            <a:srgbClr val="00A0D7"/>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2000" b="1" dirty="0">
                <a:solidFill>
                  <a:schemeClr val="tx2"/>
                </a:solidFill>
              </a:rPr>
              <a:t>I. «Большие» критерии </a:t>
            </a:r>
            <a:r>
              <a:rPr lang="ru-RU" i="1" dirty="0">
                <a:solidFill>
                  <a:schemeClr val="tx2"/>
                </a:solidFill>
              </a:rPr>
              <a:t>(необходимо наличие всех 5):</a:t>
            </a:r>
          </a:p>
        </p:txBody>
      </p:sp>
      <p:sp>
        <p:nvSpPr>
          <p:cNvPr id="16" name="Скругленный прямоугольник 15"/>
          <p:cNvSpPr/>
          <p:nvPr/>
        </p:nvSpPr>
        <p:spPr>
          <a:xfrm>
            <a:off x="1043608" y="4149626"/>
            <a:ext cx="6918041" cy="431502"/>
          </a:xfrm>
          <a:prstGeom prst="roundRect">
            <a:avLst>
              <a:gd name="adj" fmla="val 29326"/>
            </a:avLst>
          </a:prstGeom>
          <a:solidFill>
            <a:srgbClr val="00A0D7"/>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2000" b="1" dirty="0">
                <a:solidFill>
                  <a:schemeClr val="tx2"/>
                </a:solidFill>
              </a:rPr>
              <a:t>II. «Малые» критерии </a:t>
            </a:r>
            <a:r>
              <a:rPr lang="ru-RU" i="1" dirty="0">
                <a:solidFill>
                  <a:schemeClr val="tx2"/>
                </a:solidFill>
              </a:rPr>
              <a:t>(необходимо наличие 1 из 3):</a:t>
            </a:r>
          </a:p>
        </p:txBody>
      </p:sp>
      <p:sp>
        <p:nvSpPr>
          <p:cNvPr id="13" name="TextBox 12"/>
          <p:cNvSpPr txBox="1"/>
          <p:nvPr/>
        </p:nvSpPr>
        <p:spPr>
          <a:xfrm>
            <a:off x="323527" y="224112"/>
            <a:ext cx="7488833" cy="712183"/>
          </a:xfrm>
          <a:prstGeom prst="rect">
            <a:avLst/>
          </a:prstGeom>
          <a:noFill/>
        </p:spPr>
        <p:txBody>
          <a:bodyPr wrap="square" rtlCol="0" anchor="ctr">
            <a:spAutoFit/>
          </a:bodyPr>
          <a:lstStyle/>
          <a:p>
            <a:pPr>
              <a:lnSpc>
                <a:spcPts val="2400"/>
              </a:lnSpc>
            </a:pPr>
            <a:r>
              <a:rPr lang="ru-RU" sz="2400" b="1" i="1" dirty="0" err="1">
                <a:solidFill>
                  <a:srgbClr val="FAAA28"/>
                </a:solidFill>
                <a:latin typeface="+mn-lt"/>
              </a:rPr>
              <a:t>Миофасциальный</a:t>
            </a:r>
            <a:r>
              <a:rPr lang="ru-RU" sz="2400" b="1" i="1" dirty="0">
                <a:solidFill>
                  <a:srgbClr val="FAAA28"/>
                </a:solidFill>
                <a:latin typeface="+mn-lt"/>
              </a:rPr>
              <a:t> болевой синдром: </a:t>
            </a:r>
            <a:endParaRPr lang="en-US" sz="2400" b="1" i="1" dirty="0" smtClean="0">
              <a:solidFill>
                <a:srgbClr val="FAAA28"/>
              </a:solidFill>
              <a:latin typeface="+mn-lt"/>
            </a:endParaRPr>
          </a:p>
          <a:p>
            <a:pPr>
              <a:lnSpc>
                <a:spcPts val="2400"/>
              </a:lnSpc>
            </a:pPr>
            <a:r>
              <a:rPr lang="ru-RU" sz="2400" b="1" i="1" dirty="0" smtClean="0">
                <a:solidFill>
                  <a:srgbClr val="FAAA28"/>
                </a:solidFill>
                <a:latin typeface="+mn-lt"/>
              </a:rPr>
              <a:t>критерии </a:t>
            </a:r>
            <a:r>
              <a:rPr lang="ru-RU" sz="2400" b="1" i="1" dirty="0">
                <a:solidFill>
                  <a:srgbClr val="FAAA28"/>
                </a:solidFill>
                <a:latin typeface="+mn-lt"/>
              </a:rPr>
              <a:t>диагностики </a:t>
            </a:r>
            <a:r>
              <a:rPr lang="ru-RU" i="1" dirty="0">
                <a:solidFill>
                  <a:srgbClr val="FAAA28"/>
                </a:solidFill>
                <a:latin typeface="+mn-lt"/>
              </a:rPr>
              <a:t>(D. </a:t>
            </a:r>
            <a:r>
              <a:rPr lang="ru-RU" i="1" dirty="0" err="1">
                <a:solidFill>
                  <a:srgbClr val="FAAA28"/>
                </a:solidFill>
                <a:latin typeface="+mn-lt"/>
              </a:rPr>
              <a:t>Simons</a:t>
            </a:r>
            <a:r>
              <a:rPr lang="ru-RU" i="1" dirty="0">
                <a:solidFill>
                  <a:srgbClr val="FAAA28"/>
                </a:solidFill>
                <a:latin typeface="+mn-lt"/>
              </a:rPr>
              <a:t>, 1989) </a:t>
            </a:r>
          </a:p>
        </p:txBody>
      </p:sp>
    </p:spTree>
    <p:extLst>
      <p:ext uri="{BB962C8B-B14F-4D97-AF65-F5344CB8AC3E}">
        <p14:creationId xmlns:p14="http://schemas.microsoft.com/office/powerpoint/2010/main" val="345293638"/>
      </p:ext>
    </p:extLst>
  </p:cSld>
  <p:clrMapOvr>
    <a:masterClrMapping/>
  </p:clrMapOvr>
  <p:transition>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5" name="Picture 20" descr="50324_html_4e1b253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5227" y="1562019"/>
            <a:ext cx="2566243" cy="1553133"/>
          </a:xfrm>
          <a:prstGeom prst="roundRect">
            <a:avLst>
              <a:gd name="adj" fmla="val 7557"/>
            </a:avLst>
          </a:prstGeom>
          <a:ln w="38100">
            <a:solidFill>
              <a:srgbClr val="00A0D7"/>
            </a:solidFill>
          </a:ln>
          <a:extLst>
            <a:ext uri="{909E8E84-426E-40DD-AFC4-6F175D3DCCD1}">
              <a14:hiddenFill xmlns:a14="http://schemas.microsoft.com/office/drawing/2010/main">
                <a:solidFill>
                  <a:srgbClr val="FFFFFF"/>
                </a:solidFill>
              </a14:hiddenFill>
            </a:ext>
          </a:extLst>
        </p:spPr>
      </p:pic>
      <p:sp>
        <p:nvSpPr>
          <p:cNvPr id="71686" name="Rectangle 21"/>
          <p:cNvSpPr>
            <a:spLocks noChangeArrowheads="1"/>
          </p:cNvSpPr>
          <p:nvPr/>
        </p:nvSpPr>
        <p:spPr bwMode="auto">
          <a:xfrm>
            <a:off x="395289" y="3218942"/>
            <a:ext cx="292628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lIns="0" tIns="0" rIns="0" bIns="0">
            <a:spAutoFit/>
          </a:bodyPr>
          <a:lstStyle/>
          <a:p>
            <a:r>
              <a:rPr lang="de-DE" altLang="ru-RU" sz="1100" i="1" dirty="0" err="1">
                <a:solidFill>
                  <a:schemeClr val="accent4">
                    <a:lumMod val="60000"/>
                    <a:lumOff val="40000"/>
                  </a:schemeClr>
                </a:solidFill>
                <a:latin typeface="+mj-lt"/>
                <a:cs typeface="Calibri" pitchFamily="34" charset="0"/>
              </a:rPr>
              <a:t>Паттерн</a:t>
            </a:r>
            <a:r>
              <a:rPr lang="de-DE" altLang="ru-RU" sz="1100" i="1" dirty="0">
                <a:solidFill>
                  <a:schemeClr val="accent4">
                    <a:lumMod val="60000"/>
                    <a:lumOff val="40000"/>
                  </a:schemeClr>
                </a:solidFill>
                <a:latin typeface="+mj-lt"/>
                <a:cs typeface="Calibri" pitchFamily="34" charset="0"/>
              </a:rPr>
              <a:t> </a:t>
            </a:r>
            <a:r>
              <a:rPr lang="de-DE" altLang="ru-RU" sz="1100" i="1" dirty="0" err="1">
                <a:solidFill>
                  <a:schemeClr val="accent4">
                    <a:lumMod val="60000"/>
                    <a:lumOff val="40000"/>
                  </a:schemeClr>
                </a:solidFill>
                <a:latin typeface="+mj-lt"/>
                <a:cs typeface="Calibri" pitchFamily="34" charset="0"/>
              </a:rPr>
              <a:t>отраженной</a:t>
            </a:r>
            <a:r>
              <a:rPr lang="de-DE" altLang="ru-RU" sz="1100" i="1" dirty="0">
                <a:solidFill>
                  <a:schemeClr val="accent4">
                    <a:lumMod val="60000"/>
                    <a:lumOff val="40000"/>
                  </a:schemeClr>
                </a:solidFill>
                <a:latin typeface="+mj-lt"/>
                <a:cs typeface="Calibri" pitchFamily="34" charset="0"/>
              </a:rPr>
              <a:t> </a:t>
            </a:r>
            <a:r>
              <a:rPr lang="de-DE" altLang="ru-RU" sz="1100" i="1" dirty="0" err="1">
                <a:solidFill>
                  <a:schemeClr val="accent4">
                    <a:lumMod val="60000"/>
                    <a:lumOff val="40000"/>
                  </a:schemeClr>
                </a:solidFill>
                <a:latin typeface="+mj-lt"/>
                <a:cs typeface="Calibri" pitchFamily="34" charset="0"/>
              </a:rPr>
              <a:t>боли</a:t>
            </a:r>
            <a:r>
              <a:rPr lang="de-DE" altLang="ru-RU" sz="1100" i="1" dirty="0">
                <a:solidFill>
                  <a:schemeClr val="accent4">
                    <a:lumMod val="60000"/>
                    <a:lumOff val="40000"/>
                  </a:schemeClr>
                </a:solidFill>
                <a:latin typeface="+mj-lt"/>
                <a:cs typeface="Calibri" pitchFamily="34" charset="0"/>
              </a:rPr>
              <a:t> </a:t>
            </a:r>
            <a:r>
              <a:rPr lang="de-DE" altLang="ru-RU" sz="1100" i="1" dirty="0" err="1">
                <a:solidFill>
                  <a:schemeClr val="accent4">
                    <a:lumMod val="60000"/>
                    <a:lumOff val="40000"/>
                  </a:schemeClr>
                </a:solidFill>
                <a:latin typeface="+mj-lt"/>
                <a:cs typeface="Calibri" pitchFamily="34" charset="0"/>
              </a:rPr>
              <a:t>от</a:t>
            </a:r>
            <a:r>
              <a:rPr lang="de-DE" altLang="ru-RU" sz="1100" i="1" dirty="0">
                <a:solidFill>
                  <a:schemeClr val="accent4">
                    <a:lumMod val="60000"/>
                    <a:lumOff val="40000"/>
                  </a:schemeClr>
                </a:solidFill>
                <a:latin typeface="+mj-lt"/>
                <a:cs typeface="Calibri" pitchFamily="34" charset="0"/>
              </a:rPr>
              <a:t> </a:t>
            </a:r>
            <a:r>
              <a:rPr lang="de-DE" altLang="ru-RU" sz="1100" i="1" dirty="0" err="1">
                <a:solidFill>
                  <a:schemeClr val="accent4">
                    <a:lumMod val="60000"/>
                    <a:lumOff val="40000"/>
                  </a:schemeClr>
                </a:solidFill>
                <a:latin typeface="+mj-lt"/>
                <a:cs typeface="Calibri" pitchFamily="34" charset="0"/>
              </a:rPr>
              <a:t>триггерных</a:t>
            </a:r>
            <a:r>
              <a:rPr lang="de-DE" altLang="ru-RU" sz="1100" i="1" dirty="0">
                <a:solidFill>
                  <a:schemeClr val="accent4">
                    <a:lumMod val="60000"/>
                    <a:lumOff val="40000"/>
                  </a:schemeClr>
                </a:solidFill>
                <a:latin typeface="+mj-lt"/>
                <a:cs typeface="Calibri" pitchFamily="34" charset="0"/>
              </a:rPr>
              <a:t> </a:t>
            </a:r>
            <a:r>
              <a:rPr lang="de-DE" altLang="ru-RU" sz="1100" i="1" dirty="0" smtClean="0">
                <a:solidFill>
                  <a:schemeClr val="accent4">
                    <a:lumMod val="60000"/>
                    <a:lumOff val="40000"/>
                  </a:schemeClr>
                </a:solidFill>
                <a:latin typeface="+mj-lt"/>
                <a:cs typeface="Calibri" pitchFamily="34" charset="0"/>
              </a:rPr>
              <a:t> </a:t>
            </a:r>
            <a:r>
              <a:rPr lang="de-DE" altLang="ru-RU" sz="1100" i="1" dirty="0" err="1" smtClean="0">
                <a:solidFill>
                  <a:schemeClr val="accent4">
                    <a:lumMod val="60000"/>
                    <a:lumOff val="40000"/>
                  </a:schemeClr>
                </a:solidFill>
                <a:latin typeface="+mj-lt"/>
                <a:cs typeface="Calibri" pitchFamily="34" charset="0"/>
              </a:rPr>
              <a:t>точек</a:t>
            </a:r>
            <a:r>
              <a:rPr lang="de-DE" altLang="ru-RU" sz="1100" i="1" dirty="0" smtClean="0">
                <a:solidFill>
                  <a:schemeClr val="accent4">
                    <a:lumMod val="60000"/>
                    <a:lumOff val="40000"/>
                  </a:schemeClr>
                </a:solidFill>
                <a:latin typeface="+mj-lt"/>
                <a:cs typeface="Calibri" pitchFamily="34" charset="0"/>
              </a:rPr>
              <a:t> </a:t>
            </a:r>
            <a:r>
              <a:rPr lang="ru-RU" altLang="ru-RU" sz="1100" i="1" dirty="0" err="1">
                <a:solidFill>
                  <a:schemeClr val="accent4">
                    <a:lumMod val="60000"/>
                    <a:lumOff val="40000"/>
                  </a:schemeClr>
                </a:solidFill>
                <a:latin typeface="+mj-lt"/>
                <a:cs typeface="Calibri" pitchFamily="34" charset="0"/>
              </a:rPr>
              <a:t>кивательной</a:t>
            </a:r>
            <a:r>
              <a:rPr lang="ru-RU" altLang="ru-RU" sz="1100" i="1" dirty="0">
                <a:solidFill>
                  <a:schemeClr val="accent4">
                    <a:lumMod val="60000"/>
                    <a:lumOff val="40000"/>
                  </a:schemeClr>
                </a:solidFill>
                <a:latin typeface="+mj-lt"/>
                <a:cs typeface="Calibri" pitchFamily="34" charset="0"/>
              </a:rPr>
              <a:t> мышцы</a:t>
            </a:r>
          </a:p>
        </p:txBody>
      </p:sp>
      <p:sp>
        <p:nvSpPr>
          <p:cNvPr id="71687" name="Rectangle 30"/>
          <p:cNvSpPr>
            <a:spLocks noChangeArrowheads="1"/>
          </p:cNvSpPr>
          <p:nvPr/>
        </p:nvSpPr>
        <p:spPr bwMode="auto">
          <a:xfrm>
            <a:off x="395288" y="5497487"/>
            <a:ext cx="292628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lIns="0" tIns="0" rIns="0" bIns="0">
            <a:spAutoFit/>
          </a:bodyPr>
          <a:lstStyle/>
          <a:p>
            <a:r>
              <a:rPr lang="de-DE" altLang="ru-RU" sz="1100" i="1" dirty="0" err="1">
                <a:solidFill>
                  <a:schemeClr val="accent4">
                    <a:lumMod val="60000"/>
                    <a:lumOff val="40000"/>
                  </a:schemeClr>
                </a:solidFill>
                <a:latin typeface="+mj-lt"/>
              </a:rPr>
              <a:t>Паттерн</a:t>
            </a:r>
            <a:r>
              <a:rPr lang="de-DE" altLang="ru-RU" sz="1100" i="1" dirty="0">
                <a:solidFill>
                  <a:schemeClr val="accent4">
                    <a:lumMod val="60000"/>
                    <a:lumOff val="40000"/>
                  </a:schemeClr>
                </a:solidFill>
                <a:latin typeface="+mj-lt"/>
              </a:rPr>
              <a:t> </a:t>
            </a:r>
            <a:r>
              <a:rPr lang="de-DE" altLang="ru-RU" sz="1100" i="1" dirty="0" err="1">
                <a:solidFill>
                  <a:schemeClr val="accent4">
                    <a:lumMod val="60000"/>
                    <a:lumOff val="40000"/>
                  </a:schemeClr>
                </a:solidFill>
                <a:latin typeface="+mj-lt"/>
              </a:rPr>
              <a:t>отраженной</a:t>
            </a:r>
            <a:r>
              <a:rPr lang="de-DE" altLang="ru-RU" sz="1100" i="1" dirty="0">
                <a:solidFill>
                  <a:schemeClr val="accent4">
                    <a:lumMod val="60000"/>
                    <a:lumOff val="40000"/>
                  </a:schemeClr>
                </a:solidFill>
                <a:latin typeface="+mj-lt"/>
              </a:rPr>
              <a:t> </a:t>
            </a:r>
            <a:r>
              <a:rPr lang="de-DE" altLang="ru-RU" sz="1100" i="1" dirty="0" err="1">
                <a:solidFill>
                  <a:schemeClr val="accent4">
                    <a:lumMod val="60000"/>
                    <a:lumOff val="40000"/>
                  </a:schemeClr>
                </a:solidFill>
                <a:latin typeface="+mj-lt"/>
              </a:rPr>
              <a:t>боли</a:t>
            </a:r>
            <a:r>
              <a:rPr lang="de-DE" altLang="ru-RU" sz="1100" i="1" dirty="0">
                <a:solidFill>
                  <a:schemeClr val="accent4">
                    <a:lumMod val="60000"/>
                    <a:lumOff val="40000"/>
                  </a:schemeClr>
                </a:solidFill>
                <a:latin typeface="+mj-lt"/>
              </a:rPr>
              <a:t> </a:t>
            </a:r>
            <a:r>
              <a:rPr lang="de-DE" altLang="ru-RU" sz="1100" i="1" dirty="0" err="1">
                <a:solidFill>
                  <a:schemeClr val="accent4">
                    <a:lumMod val="60000"/>
                    <a:lumOff val="40000"/>
                  </a:schemeClr>
                </a:solidFill>
                <a:latin typeface="+mj-lt"/>
              </a:rPr>
              <a:t>от</a:t>
            </a:r>
            <a:r>
              <a:rPr lang="de-DE" altLang="ru-RU" sz="1100" i="1" dirty="0">
                <a:solidFill>
                  <a:schemeClr val="accent4">
                    <a:lumMod val="60000"/>
                    <a:lumOff val="40000"/>
                  </a:schemeClr>
                </a:solidFill>
                <a:latin typeface="+mj-lt"/>
              </a:rPr>
              <a:t> </a:t>
            </a:r>
            <a:r>
              <a:rPr lang="de-DE" altLang="ru-RU" sz="1100" i="1" dirty="0" err="1">
                <a:solidFill>
                  <a:schemeClr val="accent4">
                    <a:lumMod val="60000"/>
                    <a:lumOff val="40000"/>
                  </a:schemeClr>
                </a:solidFill>
                <a:latin typeface="+mj-lt"/>
              </a:rPr>
              <a:t>триггерных</a:t>
            </a:r>
            <a:r>
              <a:rPr lang="de-DE" altLang="ru-RU" sz="1100" i="1" dirty="0">
                <a:solidFill>
                  <a:schemeClr val="accent4">
                    <a:lumMod val="60000"/>
                    <a:lumOff val="40000"/>
                  </a:schemeClr>
                </a:solidFill>
                <a:latin typeface="+mj-lt"/>
              </a:rPr>
              <a:t> </a:t>
            </a:r>
            <a:r>
              <a:rPr lang="de-DE" altLang="ru-RU" sz="1100" i="1" dirty="0" err="1">
                <a:solidFill>
                  <a:schemeClr val="accent4">
                    <a:lumMod val="60000"/>
                    <a:lumOff val="40000"/>
                  </a:schemeClr>
                </a:solidFill>
                <a:latin typeface="+mj-lt"/>
              </a:rPr>
              <a:t>точек</a:t>
            </a:r>
            <a:r>
              <a:rPr lang="de-DE" altLang="ru-RU" sz="1100" i="1" dirty="0">
                <a:solidFill>
                  <a:schemeClr val="accent4">
                    <a:lumMod val="60000"/>
                    <a:lumOff val="40000"/>
                  </a:schemeClr>
                </a:solidFill>
                <a:latin typeface="+mj-lt"/>
              </a:rPr>
              <a:t> </a:t>
            </a:r>
            <a:r>
              <a:rPr lang="ru-RU" altLang="ru-RU" sz="1100" i="1" dirty="0">
                <a:solidFill>
                  <a:schemeClr val="accent4">
                    <a:lumMod val="60000"/>
                    <a:lumOff val="40000"/>
                  </a:schemeClr>
                </a:solidFill>
                <a:latin typeface="+mj-lt"/>
              </a:rPr>
              <a:t>лестничных мышц</a:t>
            </a:r>
          </a:p>
        </p:txBody>
      </p:sp>
      <p:sp>
        <p:nvSpPr>
          <p:cNvPr id="71688" name="Прямоугольник 1"/>
          <p:cNvSpPr>
            <a:spLocks noChangeArrowheads="1"/>
          </p:cNvSpPr>
          <p:nvPr/>
        </p:nvSpPr>
        <p:spPr bwMode="auto">
          <a:xfrm>
            <a:off x="3427413" y="1562019"/>
            <a:ext cx="5033019" cy="418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ru-RU" altLang="ru-RU" b="1" dirty="0">
                <a:solidFill>
                  <a:srgbClr val="FAAA28"/>
                </a:solidFill>
                <a:latin typeface="Calibri" pitchFamily="34" charset="0"/>
                <a:cs typeface="Calibri" pitchFamily="34" charset="0"/>
              </a:rPr>
              <a:t>Причиной </a:t>
            </a:r>
            <a:r>
              <a:rPr lang="ru-RU" altLang="ru-RU" b="1" dirty="0" err="1">
                <a:solidFill>
                  <a:srgbClr val="FAAA28"/>
                </a:solidFill>
                <a:latin typeface="Calibri" pitchFamily="34" charset="0"/>
                <a:cs typeface="Calibri" pitchFamily="34" charset="0"/>
              </a:rPr>
              <a:t>цервикалгии</a:t>
            </a:r>
            <a:r>
              <a:rPr lang="ru-RU" altLang="ru-RU" b="1" dirty="0">
                <a:solidFill>
                  <a:srgbClr val="FAAA28"/>
                </a:solidFill>
                <a:latin typeface="Calibri" pitchFamily="34" charset="0"/>
                <a:cs typeface="Calibri" pitchFamily="34" charset="0"/>
              </a:rPr>
              <a:t> могут быть МФБС мышц шеи и плечевого пояса:</a:t>
            </a:r>
          </a:p>
          <a:p>
            <a:pPr marL="144000" indent="-144000">
              <a:buClr>
                <a:srgbClr val="FAAA28"/>
              </a:buClr>
              <a:buFont typeface="Arial" pitchFamily="34" charset="0"/>
              <a:buChar char="•"/>
            </a:pPr>
            <a:r>
              <a:rPr lang="ru-RU" altLang="ru-RU" dirty="0" smtClean="0">
                <a:solidFill>
                  <a:schemeClr val="tx2"/>
                </a:solidFill>
                <a:latin typeface="Calibri" pitchFamily="34" charset="0"/>
                <a:cs typeface="Calibri" pitchFamily="34" charset="0"/>
              </a:rPr>
              <a:t>грудино-ключично-сосцевидной</a:t>
            </a:r>
            <a:r>
              <a:rPr lang="ru-RU" altLang="ru-RU" dirty="0">
                <a:solidFill>
                  <a:schemeClr val="tx2"/>
                </a:solidFill>
                <a:latin typeface="Calibri" pitchFamily="34" charset="0"/>
                <a:cs typeface="Calibri" pitchFamily="34" charset="0"/>
              </a:rPr>
              <a:t>,</a:t>
            </a:r>
            <a:br>
              <a:rPr lang="ru-RU" altLang="ru-RU" dirty="0">
                <a:solidFill>
                  <a:schemeClr val="tx2"/>
                </a:solidFill>
                <a:latin typeface="Calibri" pitchFamily="34" charset="0"/>
                <a:cs typeface="Calibri" pitchFamily="34" charset="0"/>
              </a:rPr>
            </a:br>
            <a:r>
              <a:rPr lang="ru-RU" altLang="ru-RU" dirty="0" smtClean="0">
                <a:solidFill>
                  <a:schemeClr val="tx2"/>
                </a:solidFill>
                <a:latin typeface="Calibri" pitchFamily="34" charset="0"/>
                <a:cs typeface="Calibri" pitchFamily="34" charset="0"/>
              </a:rPr>
              <a:t>трапециевидной</a:t>
            </a:r>
            <a:r>
              <a:rPr lang="ru-RU" altLang="ru-RU" dirty="0">
                <a:solidFill>
                  <a:schemeClr val="tx2"/>
                </a:solidFill>
                <a:latin typeface="Calibri" pitchFamily="34" charset="0"/>
                <a:cs typeface="Calibri" pitchFamily="34" charset="0"/>
              </a:rPr>
              <a:t>, лестничных</a:t>
            </a:r>
          </a:p>
          <a:p>
            <a:pPr marL="144000" indent="-144000">
              <a:buClr>
                <a:srgbClr val="FAAA28"/>
              </a:buClr>
              <a:buFont typeface="Arial" pitchFamily="34" charset="0"/>
              <a:buChar char="•"/>
            </a:pPr>
            <a:r>
              <a:rPr lang="ru-RU" altLang="ru-RU" dirty="0" smtClean="0">
                <a:solidFill>
                  <a:schemeClr val="tx2"/>
                </a:solidFill>
                <a:latin typeface="Calibri" pitchFamily="34" charset="0"/>
                <a:cs typeface="Calibri" pitchFamily="34" charset="0"/>
              </a:rPr>
              <a:t>мышцы </a:t>
            </a:r>
            <a:r>
              <a:rPr lang="ru-RU" altLang="ru-RU" dirty="0">
                <a:solidFill>
                  <a:schemeClr val="tx2"/>
                </a:solidFill>
                <a:latin typeface="Calibri" pitchFamily="34" charset="0"/>
                <a:cs typeface="Calibri" pitchFamily="34" charset="0"/>
              </a:rPr>
              <a:t>поднимающей лопатку, </a:t>
            </a:r>
          </a:p>
          <a:p>
            <a:pPr marL="144000" indent="-144000">
              <a:buClr>
                <a:srgbClr val="FAAA28"/>
              </a:buClr>
              <a:buFont typeface="Arial" pitchFamily="34" charset="0"/>
              <a:buChar char="•"/>
            </a:pPr>
            <a:r>
              <a:rPr lang="ru-RU" altLang="ru-RU" dirty="0" smtClean="0">
                <a:solidFill>
                  <a:schemeClr val="tx2"/>
                </a:solidFill>
                <a:latin typeface="Calibri" pitchFamily="34" charset="0"/>
                <a:cs typeface="Calibri" pitchFamily="34" charset="0"/>
              </a:rPr>
              <a:t>многораздельной </a:t>
            </a:r>
            <a:r>
              <a:rPr lang="ru-RU" altLang="ru-RU" dirty="0">
                <a:solidFill>
                  <a:schemeClr val="tx2"/>
                </a:solidFill>
                <a:latin typeface="Calibri" pitchFamily="34" charset="0"/>
                <a:cs typeface="Calibri" pitchFamily="34" charset="0"/>
              </a:rPr>
              <a:t>мышцы, </a:t>
            </a:r>
          </a:p>
          <a:p>
            <a:pPr marL="144000" indent="-144000">
              <a:buClr>
                <a:srgbClr val="FAAA28"/>
              </a:buClr>
              <a:buFont typeface="Arial" pitchFamily="34" charset="0"/>
              <a:buChar char="•"/>
            </a:pPr>
            <a:r>
              <a:rPr lang="ru-RU" altLang="ru-RU" dirty="0" smtClean="0">
                <a:solidFill>
                  <a:schemeClr val="tx2"/>
                </a:solidFill>
                <a:latin typeface="Calibri" pitchFamily="34" charset="0"/>
                <a:cs typeface="Calibri" pitchFamily="34" charset="0"/>
              </a:rPr>
              <a:t>мышцы</a:t>
            </a:r>
            <a:r>
              <a:rPr lang="ru-RU" altLang="ru-RU" dirty="0">
                <a:solidFill>
                  <a:schemeClr val="tx2"/>
                </a:solidFill>
                <a:latin typeface="Calibri" pitchFamily="34" charset="0"/>
                <a:cs typeface="Calibri" pitchFamily="34" charset="0"/>
              </a:rPr>
              <a:t>, выпрямляющей позвоночник и др.</a:t>
            </a:r>
          </a:p>
          <a:p>
            <a:pPr>
              <a:spcBef>
                <a:spcPts val="1200"/>
              </a:spcBef>
            </a:pPr>
            <a:r>
              <a:rPr lang="ru-RU" altLang="ru-RU" dirty="0" smtClean="0">
                <a:solidFill>
                  <a:schemeClr val="tx2"/>
                </a:solidFill>
                <a:latin typeface="Calibri" pitchFamily="34" charset="0"/>
                <a:cs typeface="Calibri" pitchFamily="34" charset="0"/>
              </a:rPr>
              <a:t>Для </a:t>
            </a:r>
            <a:r>
              <a:rPr lang="ru-RU" altLang="ru-RU" dirty="0">
                <a:solidFill>
                  <a:schemeClr val="tx2"/>
                </a:solidFill>
                <a:latin typeface="Calibri" pitchFamily="34" charset="0"/>
                <a:cs typeface="Calibri" pitchFamily="34" charset="0"/>
              </a:rPr>
              <a:t>МФБС этих мышц характерно </a:t>
            </a:r>
            <a:r>
              <a:rPr lang="ru-RU" altLang="ru-RU" b="1" dirty="0">
                <a:solidFill>
                  <a:srgbClr val="FAAA28"/>
                </a:solidFill>
                <a:latin typeface="Calibri" pitchFamily="34" charset="0"/>
                <a:cs typeface="Calibri" pitchFamily="34" charset="0"/>
              </a:rPr>
              <a:t>появление отраженных болей</a:t>
            </a:r>
            <a:r>
              <a:rPr lang="ru-RU" altLang="ru-RU" b="1" dirty="0">
                <a:solidFill>
                  <a:schemeClr val="tx2"/>
                </a:solidFill>
                <a:latin typeface="Calibri" pitchFamily="34" charset="0"/>
                <a:cs typeface="Calibri" pitchFamily="34" charset="0"/>
              </a:rPr>
              <a:t> </a:t>
            </a:r>
            <a:r>
              <a:rPr lang="ru-RU" altLang="ru-RU" dirty="0">
                <a:solidFill>
                  <a:schemeClr val="tx2"/>
                </a:solidFill>
                <a:latin typeface="Calibri" pitchFamily="34" charset="0"/>
                <a:cs typeface="Calibri" pitchFamily="34" charset="0"/>
              </a:rPr>
              <a:t>в голове, плече, а также в руке (</a:t>
            </a:r>
            <a:r>
              <a:rPr lang="ru-RU" altLang="ru-RU" dirty="0" err="1">
                <a:solidFill>
                  <a:schemeClr val="tx2"/>
                </a:solidFill>
                <a:latin typeface="Calibri" pitchFamily="34" charset="0"/>
                <a:cs typeface="Calibri" pitchFamily="34" charset="0"/>
              </a:rPr>
              <a:t>цервикобрахиалгии</a:t>
            </a:r>
            <a:r>
              <a:rPr lang="ru-RU" altLang="ru-RU" dirty="0">
                <a:solidFill>
                  <a:schemeClr val="tx2"/>
                </a:solidFill>
                <a:latin typeface="Calibri" pitchFamily="34" charset="0"/>
                <a:cs typeface="Calibri" pitchFamily="34" charset="0"/>
              </a:rPr>
              <a:t>), имитирующих корешковые боли («</a:t>
            </a:r>
            <a:r>
              <a:rPr lang="ru-RU" altLang="ru-RU" dirty="0" err="1">
                <a:solidFill>
                  <a:schemeClr val="tx2"/>
                </a:solidFill>
                <a:latin typeface="Calibri" pitchFamily="34" charset="0"/>
                <a:cs typeface="Calibri" pitchFamily="34" charset="0"/>
              </a:rPr>
              <a:t>псевдорадикулярный</a:t>
            </a:r>
            <a:r>
              <a:rPr lang="ru-RU" altLang="ru-RU" dirty="0">
                <a:solidFill>
                  <a:schemeClr val="tx2"/>
                </a:solidFill>
                <a:latin typeface="Calibri" pitchFamily="34" charset="0"/>
                <a:cs typeface="Calibri" pitchFamily="34" charset="0"/>
              </a:rPr>
              <a:t> синдром»).</a:t>
            </a:r>
          </a:p>
          <a:p>
            <a:pPr>
              <a:spcBef>
                <a:spcPts val="1200"/>
              </a:spcBef>
            </a:pPr>
            <a:r>
              <a:rPr lang="ru-RU" altLang="ru-RU" dirty="0" smtClean="0">
                <a:solidFill>
                  <a:schemeClr val="tx2"/>
                </a:solidFill>
                <a:latin typeface="Calibri" pitchFamily="34" charset="0"/>
                <a:cs typeface="Calibri" pitchFamily="34" charset="0"/>
              </a:rPr>
              <a:t>МФБС </a:t>
            </a:r>
            <a:r>
              <a:rPr lang="ru-RU" altLang="ru-RU" dirty="0">
                <a:solidFill>
                  <a:schemeClr val="tx2"/>
                </a:solidFill>
                <a:latin typeface="Calibri" pitchFamily="34" charset="0"/>
                <a:cs typeface="Calibri" pitchFamily="34" charset="0"/>
              </a:rPr>
              <a:t>лестничной или малой грудной мышцы может приводить к развитию миогенного </a:t>
            </a:r>
            <a:r>
              <a:rPr lang="ru-RU" altLang="ru-RU" b="1" dirty="0">
                <a:solidFill>
                  <a:srgbClr val="FAAA28"/>
                </a:solidFill>
                <a:latin typeface="Calibri" pitchFamily="34" charset="0"/>
                <a:cs typeface="Calibri" pitchFamily="34" charset="0"/>
              </a:rPr>
              <a:t>синдрома грудного выхода.</a:t>
            </a:r>
          </a:p>
        </p:txBody>
      </p:sp>
      <p:pic>
        <p:nvPicPr>
          <p:cNvPr id="71690" name="Рисунок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5288" y="3793845"/>
            <a:ext cx="2566243" cy="1610992"/>
          </a:xfrm>
          <a:prstGeom prst="roundRect">
            <a:avLst>
              <a:gd name="adj" fmla="val 7557"/>
            </a:avLst>
          </a:prstGeom>
          <a:ln w="38100">
            <a:solidFill>
              <a:srgbClr val="00A0D7"/>
            </a:solidFill>
          </a:ln>
          <a:extLst>
            <a:ext uri="{909E8E84-426E-40DD-AFC4-6F175D3DCCD1}">
              <a14:hiddenFill xmlns:a14="http://schemas.microsoft.com/office/drawing/2010/main">
                <a:solidFill>
                  <a:srgbClr val="FFFFFF"/>
                </a:solidFill>
              </a14:hiddenFill>
            </a:ext>
          </a:extLst>
        </p:spPr>
      </p:pic>
      <p:pic>
        <p:nvPicPr>
          <p:cNvPr id="11" name="Рисунок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1328" y="6309320"/>
            <a:ext cx="241879" cy="349861"/>
          </a:xfrm>
          <a:prstGeom prst="rect">
            <a:avLst/>
          </a:prstGeom>
        </p:spPr>
      </p:pic>
      <p:sp>
        <p:nvSpPr>
          <p:cNvPr id="12" name="TextBox 11"/>
          <p:cNvSpPr txBox="1"/>
          <p:nvPr/>
        </p:nvSpPr>
        <p:spPr>
          <a:xfrm>
            <a:off x="755576" y="6345750"/>
            <a:ext cx="7704856" cy="138499"/>
          </a:xfrm>
          <a:prstGeom prst="rect">
            <a:avLst/>
          </a:prstGeom>
          <a:noFill/>
        </p:spPr>
        <p:txBody>
          <a:bodyPr wrap="square" lIns="0" tIns="0" rIns="0" bIns="0" rtlCol="0">
            <a:spAutoFit/>
          </a:bodyPr>
          <a:lstStyle/>
          <a:p>
            <a:r>
              <a:rPr lang="ru-RU" sz="900" dirty="0" err="1">
                <a:solidFill>
                  <a:schemeClr val="tx2"/>
                </a:solidFill>
                <a:latin typeface="+mj-lt"/>
              </a:rPr>
              <a:t>О.С.Левин</a:t>
            </a:r>
            <a:r>
              <a:rPr lang="ru-RU" sz="900" dirty="0">
                <a:solidFill>
                  <a:schemeClr val="tx2"/>
                </a:solidFill>
                <a:latin typeface="+mj-lt"/>
              </a:rPr>
              <a:t>. Диагностика и лечение боли в шее и верхних конечностях.  «РМЖ»2006,  №9</a:t>
            </a:r>
          </a:p>
        </p:txBody>
      </p:sp>
      <p:sp>
        <p:nvSpPr>
          <p:cNvPr id="13" name="TextBox 12"/>
          <p:cNvSpPr txBox="1"/>
          <p:nvPr/>
        </p:nvSpPr>
        <p:spPr>
          <a:xfrm>
            <a:off x="323527" y="224112"/>
            <a:ext cx="7488833" cy="712183"/>
          </a:xfrm>
          <a:prstGeom prst="rect">
            <a:avLst/>
          </a:prstGeom>
          <a:noFill/>
        </p:spPr>
        <p:txBody>
          <a:bodyPr wrap="square" rtlCol="0" anchor="ctr">
            <a:spAutoFit/>
          </a:bodyPr>
          <a:lstStyle/>
          <a:p>
            <a:pPr>
              <a:lnSpc>
                <a:spcPts val="2400"/>
              </a:lnSpc>
            </a:pPr>
            <a:r>
              <a:rPr lang="ru-RU" sz="2400" b="1" i="1" dirty="0">
                <a:solidFill>
                  <a:srgbClr val="FAAA28"/>
                </a:solidFill>
                <a:latin typeface="+mn-lt"/>
              </a:rPr>
              <a:t>Боли в шее, связанные с </a:t>
            </a:r>
            <a:r>
              <a:rPr lang="ru-RU" sz="2400" b="1" i="1" dirty="0" err="1">
                <a:solidFill>
                  <a:srgbClr val="FAAA28"/>
                </a:solidFill>
                <a:latin typeface="+mn-lt"/>
              </a:rPr>
              <a:t>миофасциальным</a:t>
            </a:r>
            <a:r>
              <a:rPr lang="ru-RU" sz="2400" b="1" i="1" dirty="0">
                <a:solidFill>
                  <a:srgbClr val="FAAA28"/>
                </a:solidFill>
                <a:latin typeface="+mn-lt"/>
              </a:rPr>
              <a:t> болевым синдромом</a:t>
            </a:r>
          </a:p>
        </p:txBody>
      </p:sp>
    </p:spTree>
    <p:extLst>
      <p:ext uri="{BB962C8B-B14F-4D97-AF65-F5344CB8AC3E}">
        <p14:creationId xmlns:p14="http://schemas.microsoft.com/office/powerpoint/2010/main" val="3251914590"/>
      </p:ext>
    </p:extLst>
  </p:cSld>
  <p:clrMapOvr>
    <a:masterClrMapping/>
  </p:clrMapOvr>
  <p:transition>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Скругленный прямоугольник 21"/>
          <p:cNvSpPr/>
          <p:nvPr/>
        </p:nvSpPr>
        <p:spPr>
          <a:xfrm>
            <a:off x="397977" y="2636912"/>
            <a:ext cx="4236145" cy="2634908"/>
          </a:xfrm>
          <a:prstGeom prst="roundRect">
            <a:avLst>
              <a:gd name="adj" fmla="val 6623"/>
            </a:avLst>
          </a:prstGeom>
          <a:solidFill>
            <a:schemeClr val="tx2"/>
          </a:solidFill>
          <a:ln w="28575">
            <a:solidFill>
              <a:srgbClr val="00A0D7"/>
            </a:solidFill>
          </a:ln>
          <a:effectLst/>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pPr eaLnBrk="0" hangingPunct="0">
              <a:spcBef>
                <a:spcPts val="0"/>
              </a:spcBef>
              <a:spcAft>
                <a:spcPts val="600"/>
              </a:spcAft>
              <a:buClr>
                <a:schemeClr val="tx2"/>
              </a:buClr>
            </a:pPr>
            <a:endParaRPr lang="ru-RU" sz="2000" dirty="0">
              <a:solidFill>
                <a:schemeClr val="bg2"/>
              </a:solidFill>
            </a:endParaRPr>
          </a:p>
        </p:txBody>
      </p:sp>
      <p:sp>
        <p:nvSpPr>
          <p:cNvPr id="72707" name="Прямоугольник 8"/>
          <p:cNvSpPr>
            <a:spLocks noChangeArrowheads="1"/>
          </p:cNvSpPr>
          <p:nvPr/>
        </p:nvSpPr>
        <p:spPr bwMode="auto">
          <a:xfrm>
            <a:off x="4932040" y="2654330"/>
            <a:ext cx="3744415" cy="2646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spcBef>
                <a:spcPts val="600"/>
              </a:spcBef>
            </a:pPr>
            <a:r>
              <a:rPr lang="ru-RU" altLang="ru-RU" b="1" dirty="0">
                <a:solidFill>
                  <a:srgbClr val="FAAA28"/>
                </a:solidFill>
                <a:latin typeface="Calibri" pitchFamily="34" charset="0"/>
              </a:rPr>
              <a:t>Отраженная боль бывает 2 типов: </a:t>
            </a:r>
            <a:endParaRPr lang="ru-RU" altLang="ru-RU" b="1" dirty="0" smtClean="0">
              <a:solidFill>
                <a:srgbClr val="FAAA28"/>
              </a:solidFill>
              <a:latin typeface="Calibri" pitchFamily="34" charset="0"/>
            </a:endParaRPr>
          </a:p>
          <a:p>
            <a:pPr marL="216000" indent="-216000">
              <a:spcBef>
                <a:spcPts val="600"/>
              </a:spcBef>
            </a:pPr>
            <a:r>
              <a:rPr lang="ru-RU" altLang="ru-RU" b="1" dirty="0" smtClean="0">
                <a:solidFill>
                  <a:srgbClr val="FAAA28"/>
                </a:solidFill>
                <a:latin typeface="Calibri" pitchFamily="34" charset="0"/>
              </a:rPr>
              <a:t>1. Отраженная </a:t>
            </a:r>
            <a:r>
              <a:rPr lang="ru-RU" altLang="ru-RU" b="1" dirty="0">
                <a:solidFill>
                  <a:srgbClr val="FAAA28"/>
                </a:solidFill>
                <a:latin typeface="Calibri" pitchFamily="34" charset="0"/>
              </a:rPr>
              <a:t>соматическая боль, </a:t>
            </a:r>
            <a:r>
              <a:rPr lang="ru-RU" altLang="ru-RU" dirty="0">
                <a:solidFill>
                  <a:schemeClr val="tx2"/>
                </a:solidFill>
                <a:latin typeface="Calibri" pitchFamily="34" charset="0"/>
              </a:rPr>
              <a:t>которая проецируется от позвоночника в области, находящиеся в пределах близлежащих </a:t>
            </a:r>
            <a:r>
              <a:rPr lang="ru-RU" altLang="ru-RU" dirty="0" err="1">
                <a:solidFill>
                  <a:schemeClr val="tx2"/>
                </a:solidFill>
                <a:latin typeface="Calibri" pitchFamily="34" charset="0"/>
              </a:rPr>
              <a:t>дерматомов</a:t>
            </a:r>
            <a:r>
              <a:rPr lang="ru-RU" altLang="ru-RU" dirty="0">
                <a:solidFill>
                  <a:schemeClr val="tx2"/>
                </a:solidFill>
                <a:latin typeface="Calibri" pitchFamily="34" charset="0"/>
              </a:rPr>
              <a:t>. </a:t>
            </a:r>
            <a:endParaRPr lang="ru-RU" altLang="ru-RU" dirty="0" smtClean="0">
              <a:solidFill>
                <a:schemeClr val="tx2"/>
              </a:solidFill>
              <a:latin typeface="Calibri" pitchFamily="34" charset="0"/>
            </a:endParaRPr>
          </a:p>
          <a:p>
            <a:pPr marL="216000" indent="-216000">
              <a:spcBef>
                <a:spcPts val="600"/>
              </a:spcBef>
            </a:pPr>
            <a:r>
              <a:rPr lang="ru-RU" altLang="ru-RU" b="1" dirty="0" smtClean="0">
                <a:solidFill>
                  <a:srgbClr val="FAAA28"/>
                </a:solidFill>
                <a:latin typeface="Calibri" pitchFamily="34" charset="0"/>
              </a:rPr>
              <a:t>2. Отраженная </a:t>
            </a:r>
            <a:r>
              <a:rPr lang="ru-RU" altLang="ru-RU" b="1" dirty="0">
                <a:solidFill>
                  <a:srgbClr val="FAAA28"/>
                </a:solidFill>
                <a:latin typeface="Calibri" pitchFamily="34" charset="0"/>
              </a:rPr>
              <a:t>висцеральная боль</a:t>
            </a:r>
            <a:r>
              <a:rPr lang="ru-RU" altLang="ru-RU" dirty="0">
                <a:solidFill>
                  <a:srgbClr val="FAAA28"/>
                </a:solidFill>
                <a:latin typeface="Calibri" pitchFamily="34" charset="0"/>
              </a:rPr>
              <a:t>, </a:t>
            </a:r>
            <a:r>
              <a:rPr lang="ru-RU" altLang="ru-RU" dirty="0" err="1">
                <a:solidFill>
                  <a:schemeClr val="tx2"/>
                </a:solidFill>
                <a:latin typeface="Calibri" pitchFamily="34" charset="0"/>
              </a:rPr>
              <a:t>проецирующаяся</a:t>
            </a:r>
            <a:r>
              <a:rPr lang="ru-RU" altLang="ru-RU" dirty="0">
                <a:solidFill>
                  <a:schemeClr val="tx2"/>
                </a:solidFill>
                <a:latin typeface="Calibri" pitchFamily="34" charset="0"/>
              </a:rPr>
              <a:t> от внутренних органов  (зоны Захарьина–</a:t>
            </a:r>
            <a:r>
              <a:rPr lang="ru-RU" altLang="ru-RU" dirty="0" err="1">
                <a:solidFill>
                  <a:schemeClr val="tx2"/>
                </a:solidFill>
                <a:latin typeface="Calibri" pitchFamily="34" charset="0"/>
              </a:rPr>
              <a:t>Геда</a:t>
            </a:r>
            <a:r>
              <a:rPr lang="ru-RU" altLang="ru-RU" dirty="0">
                <a:solidFill>
                  <a:schemeClr val="tx2"/>
                </a:solidFill>
                <a:latin typeface="Calibri" pitchFamily="34" charset="0"/>
              </a:rPr>
              <a:t>). </a:t>
            </a:r>
          </a:p>
        </p:txBody>
      </p:sp>
      <p:sp>
        <p:nvSpPr>
          <p:cNvPr id="72708" name="Прямоугольник 10"/>
          <p:cNvSpPr>
            <a:spLocks noChangeArrowheads="1"/>
          </p:cNvSpPr>
          <p:nvPr/>
        </p:nvSpPr>
        <p:spPr bwMode="auto">
          <a:xfrm>
            <a:off x="395288" y="1559833"/>
            <a:ext cx="799211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ru-RU" altLang="ru-RU" b="1" dirty="0">
                <a:solidFill>
                  <a:srgbClr val="FAAA28"/>
                </a:solidFill>
                <a:latin typeface="Calibri" pitchFamily="34" charset="0"/>
              </a:rPr>
              <a:t>Отраженная боль </a:t>
            </a:r>
            <a:r>
              <a:rPr lang="ru-RU" altLang="ru-RU" dirty="0">
                <a:solidFill>
                  <a:schemeClr val="tx2"/>
                </a:solidFill>
                <a:latin typeface="Calibri" pitchFamily="34" charset="0"/>
              </a:rPr>
              <a:t>– </a:t>
            </a:r>
            <a:r>
              <a:rPr lang="ru-RU" altLang="ru-RU" dirty="0" smtClean="0">
                <a:solidFill>
                  <a:schemeClr val="tx2"/>
                </a:solidFill>
                <a:latin typeface="Calibri" pitchFamily="34" charset="0"/>
              </a:rPr>
              <a:t>болевые </a:t>
            </a:r>
            <a:r>
              <a:rPr lang="ru-RU" altLang="ru-RU" dirty="0">
                <a:solidFill>
                  <a:schemeClr val="tx2"/>
                </a:solidFill>
                <a:latin typeface="Calibri" pitchFamily="34" charset="0"/>
              </a:rPr>
              <a:t>ощущения в периферических областях при патологических процессах в глубоко расположенных тканях или внутренних органах. Механизм  развития отраженных болей окончательно не выяснен. </a:t>
            </a:r>
          </a:p>
        </p:txBody>
      </p:sp>
      <p:sp>
        <p:nvSpPr>
          <p:cNvPr id="72712" name="Прямоугольник 22"/>
          <p:cNvSpPr>
            <a:spLocks noChangeArrowheads="1"/>
          </p:cNvSpPr>
          <p:nvPr/>
        </p:nvSpPr>
        <p:spPr bwMode="auto">
          <a:xfrm>
            <a:off x="1704445" y="3616296"/>
            <a:ext cx="523477" cy="276999"/>
          </a:xfrm>
          <a:prstGeom prst="rect">
            <a:avLst/>
          </a:prstGeom>
          <a:solidFill>
            <a:schemeClr val="tx2"/>
          </a:solidFill>
          <a:ln>
            <a:noFill/>
          </a:ln>
        </p:spPr>
        <p:txBody>
          <a:bodyPr wrap="none">
            <a:spAutoFit/>
          </a:bodyPr>
          <a:lstStyle/>
          <a:p>
            <a:r>
              <a:rPr lang="ru-RU" altLang="ru-RU" sz="1200" dirty="0">
                <a:solidFill>
                  <a:srgbClr val="000000"/>
                </a:solidFill>
                <a:latin typeface="+mj-lt"/>
              </a:rPr>
              <a:t>Кожа</a:t>
            </a:r>
            <a:endParaRPr lang="ru-RU" altLang="ru-RU" sz="1200" dirty="0">
              <a:latin typeface="+mj-lt"/>
            </a:endParaRPr>
          </a:p>
        </p:txBody>
      </p:sp>
      <p:sp>
        <p:nvSpPr>
          <p:cNvPr id="72715" name="Прямоугольник 28"/>
          <p:cNvSpPr>
            <a:spLocks noChangeArrowheads="1"/>
          </p:cNvSpPr>
          <p:nvPr/>
        </p:nvSpPr>
        <p:spPr bwMode="auto">
          <a:xfrm>
            <a:off x="457658" y="2873908"/>
            <a:ext cx="1006106" cy="618763"/>
          </a:xfrm>
          <a:prstGeom prst="rect">
            <a:avLst/>
          </a:prstGeom>
          <a:noFill/>
          <a:ln>
            <a:noFill/>
          </a:ln>
        </p:spPr>
        <p:txBody>
          <a:bodyPr wrap="square">
            <a:spAutoFit/>
          </a:bodyPr>
          <a:lstStyle/>
          <a:p>
            <a:pPr algn="ctr"/>
            <a:r>
              <a:rPr lang="ru-RU" altLang="ru-RU" sz="1100" b="1" dirty="0">
                <a:solidFill>
                  <a:srgbClr val="1A4581"/>
                </a:solidFill>
                <a:latin typeface="+mj-lt"/>
              </a:rPr>
              <a:t>Диски, суставы, </a:t>
            </a:r>
          </a:p>
          <a:p>
            <a:pPr algn="ctr"/>
            <a:r>
              <a:rPr lang="ru-RU" altLang="ru-RU" sz="1100" b="1" dirty="0">
                <a:solidFill>
                  <a:srgbClr val="1A4581"/>
                </a:solidFill>
                <a:latin typeface="+mj-lt"/>
              </a:rPr>
              <a:t>мышцы</a:t>
            </a:r>
          </a:p>
        </p:txBody>
      </p:sp>
      <p:pic>
        <p:nvPicPr>
          <p:cNvPr id="17" name="Рисунок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1328" y="6309320"/>
            <a:ext cx="241879" cy="349861"/>
          </a:xfrm>
          <a:prstGeom prst="rect">
            <a:avLst/>
          </a:prstGeom>
        </p:spPr>
      </p:pic>
      <p:sp>
        <p:nvSpPr>
          <p:cNvPr id="18" name="TextBox 17"/>
          <p:cNvSpPr txBox="1"/>
          <p:nvPr/>
        </p:nvSpPr>
        <p:spPr>
          <a:xfrm>
            <a:off x="755576" y="6345750"/>
            <a:ext cx="7704856" cy="415498"/>
          </a:xfrm>
          <a:prstGeom prst="rect">
            <a:avLst/>
          </a:prstGeom>
          <a:noFill/>
        </p:spPr>
        <p:txBody>
          <a:bodyPr wrap="square" lIns="0" tIns="0" rIns="0" bIns="0" rtlCol="0">
            <a:spAutoFit/>
          </a:bodyPr>
          <a:lstStyle/>
          <a:p>
            <a:r>
              <a:rPr lang="en-US" sz="900" dirty="0" err="1">
                <a:solidFill>
                  <a:schemeClr val="tx2"/>
                </a:solidFill>
                <a:latin typeface="+mj-lt"/>
              </a:rPr>
              <a:t>Merskey</a:t>
            </a:r>
            <a:r>
              <a:rPr lang="en-US" sz="900" dirty="0">
                <a:solidFill>
                  <a:schemeClr val="tx2"/>
                </a:solidFill>
                <a:latin typeface="+mj-lt"/>
              </a:rPr>
              <a:t> H, </a:t>
            </a:r>
            <a:r>
              <a:rPr lang="en-US" sz="900" dirty="0" err="1">
                <a:solidFill>
                  <a:schemeClr val="tx2"/>
                </a:solidFill>
                <a:latin typeface="+mj-lt"/>
              </a:rPr>
              <a:t>Bogduk</a:t>
            </a:r>
            <a:r>
              <a:rPr lang="en-US" sz="900" dirty="0">
                <a:solidFill>
                  <a:schemeClr val="tx2"/>
                </a:solidFill>
                <a:latin typeface="+mj-lt"/>
              </a:rPr>
              <a:t> N. Classification of Chronic Pain. Seattle, WA. IASP Press 1994; 94–5. </a:t>
            </a:r>
            <a:br>
              <a:rPr lang="en-US" sz="900" dirty="0">
                <a:solidFill>
                  <a:schemeClr val="tx2"/>
                </a:solidFill>
                <a:latin typeface="+mj-lt"/>
              </a:rPr>
            </a:br>
            <a:r>
              <a:rPr lang="ru-RU" sz="900" dirty="0">
                <a:solidFill>
                  <a:schemeClr val="tx2"/>
                </a:solidFill>
                <a:latin typeface="+mj-lt"/>
              </a:rPr>
              <a:t>Николаева Н.С., Данилов А.Б. Клинико-неврологическая характеристика пациентов с отраженной соматической болью в спине на пояснично-крестцовом уровне // Неврология, </a:t>
            </a:r>
            <a:r>
              <a:rPr lang="ru-RU" sz="900" dirty="0" err="1">
                <a:solidFill>
                  <a:schemeClr val="tx2"/>
                </a:solidFill>
                <a:latin typeface="+mj-lt"/>
              </a:rPr>
              <a:t>нейропсихиатрия</a:t>
            </a:r>
            <a:r>
              <a:rPr lang="ru-RU" sz="900" dirty="0">
                <a:solidFill>
                  <a:schemeClr val="tx2"/>
                </a:solidFill>
                <a:latin typeface="+mj-lt"/>
              </a:rPr>
              <a:t>, </a:t>
            </a:r>
            <a:r>
              <a:rPr lang="ru-RU" sz="900" dirty="0" err="1">
                <a:solidFill>
                  <a:schemeClr val="tx2"/>
                </a:solidFill>
                <a:latin typeface="+mj-lt"/>
              </a:rPr>
              <a:t>психосоматика</a:t>
            </a:r>
            <a:r>
              <a:rPr lang="ru-RU" sz="900" dirty="0">
                <a:solidFill>
                  <a:schemeClr val="tx2"/>
                </a:solidFill>
                <a:latin typeface="+mj-lt"/>
              </a:rPr>
              <a:t>. 2013. № 4. С. 39–42 </a:t>
            </a:r>
          </a:p>
        </p:txBody>
      </p:sp>
      <p:sp>
        <p:nvSpPr>
          <p:cNvPr id="21" name="TextBox 20"/>
          <p:cNvSpPr txBox="1"/>
          <p:nvPr/>
        </p:nvSpPr>
        <p:spPr>
          <a:xfrm>
            <a:off x="323527" y="378000"/>
            <a:ext cx="7488833" cy="404406"/>
          </a:xfrm>
          <a:prstGeom prst="rect">
            <a:avLst/>
          </a:prstGeom>
          <a:noFill/>
        </p:spPr>
        <p:txBody>
          <a:bodyPr wrap="square" rtlCol="0" anchor="ctr">
            <a:spAutoFit/>
          </a:bodyPr>
          <a:lstStyle/>
          <a:p>
            <a:pPr>
              <a:lnSpc>
                <a:spcPts val="2400"/>
              </a:lnSpc>
            </a:pPr>
            <a:r>
              <a:rPr lang="ru-RU" sz="2400" b="1" i="1" dirty="0">
                <a:solidFill>
                  <a:srgbClr val="FAAA28"/>
                </a:solidFill>
                <a:latin typeface="+mn-lt"/>
              </a:rPr>
              <a:t>Отраженная боль</a:t>
            </a:r>
          </a:p>
        </p:txBody>
      </p:sp>
      <p:grpSp>
        <p:nvGrpSpPr>
          <p:cNvPr id="2" name="Группа 1"/>
          <p:cNvGrpSpPr/>
          <p:nvPr/>
        </p:nvGrpSpPr>
        <p:grpSpPr>
          <a:xfrm>
            <a:off x="457658" y="1606939"/>
            <a:ext cx="4048898" cy="3362835"/>
            <a:chOff x="457658" y="1606939"/>
            <a:chExt cx="4048898" cy="3362835"/>
          </a:xfrm>
        </p:grpSpPr>
        <p:pic>
          <p:nvPicPr>
            <p:cNvPr id="27" name="Рисунок 14"/>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272367" y="2772383"/>
              <a:ext cx="3234189" cy="2197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Рисунок 2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658" y="3486478"/>
              <a:ext cx="1056854" cy="982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Дуга 28">
              <a:extLst>
                <a:ext uri="{FF2B5EF4-FFF2-40B4-BE49-F238E27FC236}"/>
              </a:extLst>
            </p:cNvPr>
            <p:cNvSpPr/>
            <p:nvPr/>
          </p:nvSpPr>
          <p:spPr bwMode="auto">
            <a:xfrm rot="7996953">
              <a:off x="484939" y="2379681"/>
              <a:ext cx="3152702" cy="1607218"/>
            </a:xfrm>
            <a:prstGeom prst="arc">
              <a:avLst>
                <a:gd name="adj1" fmla="val 16396611"/>
                <a:gd name="adj2" fmla="val 0"/>
              </a:avLst>
            </a:prstGeom>
            <a:ln w="12700">
              <a:headEnd type="none" w="med" len="med"/>
              <a:tailEnd type="none" w="med" len="med"/>
            </a:ln>
          </p:spPr>
          <p:style>
            <a:lnRef idx="1">
              <a:schemeClr val="accent2"/>
            </a:lnRef>
            <a:fillRef idx="0">
              <a:schemeClr val="accent2"/>
            </a:fillRef>
            <a:effectRef idx="0">
              <a:schemeClr val="accent2"/>
            </a:effectRef>
            <a:fontRef idx="minor">
              <a:schemeClr val="tx1"/>
            </a:fontRef>
          </p:style>
          <p:txBody>
            <a:bodyPr/>
            <a:lstStyle/>
            <a:p>
              <a:pPr algn="just" eaLnBrk="1" hangingPunct="1">
                <a:buClr>
                  <a:srgbClr val="000000"/>
                </a:buClr>
                <a:buSzPct val="100000"/>
                <a:buFont typeface="Times New Roman" pitchFamily="18" charset="0"/>
                <a:buNone/>
                <a:defRPr/>
              </a:pPr>
              <a:endParaRPr lang="ru-RU">
                <a:solidFill>
                  <a:schemeClr val="bg1"/>
                </a:solidFill>
                <a:latin typeface="Arial" charset="0"/>
              </a:endParaRPr>
            </a:p>
          </p:txBody>
        </p:sp>
      </p:grpSp>
      <p:sp>
        <p:nvSpPr>
          <p:cNvPr id="30" name="Дуга 29">
            <a:extLst>
              <a:ext uri="{FF2B5EF4-FFF2-40B4-BE49-F238E27FC236}"/>
            </a:extLst>
          </p:cNvPr>
          <p:cNvSpPr/>
          <p:nvPr/>
        </p:nvSpPr>
        <p:spPr bwMode="auto">
          <a:xfrm rot="12136515">
            <a:off x="1136872" y="4075237"/>
            <a:ext cx="450234" cy="385307"/>
          </a:xfrm>
          <a:prstGeom prst="arc">
            <a:avLst/>
          </a:prstGeom>
          <a:ln w="12700">
            <a:headEnd type="none" w="med" len="med"/>
            <a:tailEnd type="none" w="med" len="med"/>
          </a:ln>
        </p:spPr>
        <p:style>
          <a:lnRef idx="1">
            <a:schemeClr val="accent2"/>
          </a:lnRef>
          <a:fillRef idx="0">
            <a:schemeClr val="accent2"/>
          </a:fillRef>
          <a:effectRef idx="0">
            <a:schemeClr val="accent2"/>
          </a:effectRef>
          <a:fontRef idx="minor">
            <a:schemeClr val="tx1"/>
          </a:fontRef>
        </p:style>
        <p:txBody>
          <a:bodyPr/>
          <a:lstStyle/>
          <a:p>
            <a:pPr algn="just" eaLnBrk="1" hangingPunct="1">
              <a:buClr>
                <a:srgbClr val="000000"/>
              </a:buClr>
              <a:buSzPct val="100000"/>
              <a:buFont typeface="Times New Roman" pitchFamily="18" charset="0"/>
              <a:buNone/>
              <a:defRPr/>
            </a:pPr>
            <a:endParaRPr lang="ru-RU">
              <a:solidFill>
                <a:schemeClr val="bg1"/>
              </a:solidFill>
              <a:latin typeface="Arial" charset="0"/>
            </a:endParaRPr>
          </a:p>
        </p:txBody>
      </p:sp>
      <p:sp>
        <p:nvSpPr>
          <p:cNvPr id="72714" name="Прямоугольник 27"/>
          <p:cNvSpPr>
            <a:spLocks noChangeArrowheads="1"/>
          </p:cNvSpPr>
          <p:nvPr/>
        </p:nvSpPr>
        <p:spPr bwMode="auto">
          <a:xfrm>
            <a:off x="1295753" y="4941168"/>
            <a:ext cx="1390124" cy="261610"/>
          </a:xfrm>
          <a:prstGeom prst="rect">
            <a:avLst/>
          </a:prstGeom>
          <a:noFill/>
          <a:ln>
            <a:noFill/>
          </a:ln>
        </p:spPr>
        <p:txBody>
          <a:bodyPr wrap="none">
            <a:spAutoFit/>
          </a:bodyPr>
          <a:lstStyle/>
          <a:p>
            <a:r>
              <a:rPr lang="ru-RU" altLang="ru-RU" sz="1100" b="1" dirty="0">
                <a:solidFill>
                  <a:srgbClr val="1A4581"/>
                </a:solidFill>
                <a:latin typeface="+mj-lt"/>
              </a:rPr>
              <a:t>Внутренние органы</a:t>
            </a:r>
          </a:p>
        </p:txBody>
      </p:sp>
      <p:sp>
        <p:nvSpPr>
          <p:cNvPr id="31" name="Прямоугольник 28"/>
          <p:cNvSpPr>
            <a:spLocks noChangeArrowheads="1"/>
          </p:cNvSpPr>
          <p:nvPr/>
        </p:nvSpPr>
        <p:spPr bwMode="auto">
          <a:xfrm>
            <a:off x="2132311" y="2951366"/>
            <a:ext cx="553566" cy="261610"/>
          </a:xfrm>
          <a:prstGeom prst="rect">
            <a:avLst/>
          </a:prstGeom>
          <a:noFill/>
          <a:ln>
            <a:noFill/>
          </a:ln>
        </p:spPr>
        <p:txBody>
          <a:bodyPr wrap="square">
            <a:spAutoFit/>
          </a:bodyPr>
          <a:lstStyle/>
          <a:p>
            <a:pPr algn="ctr"/>
            <a:r>
              <a:rPr lang="ru-RU" altLang="ru-RU" sz="1100" b="1" dirty="0" smtClean="0">
                <a:solidFill>
                  <a:srgbClr val="1A4581"/>
                </a:solidFill>
                <a:latin typeface="+mj-lt"/>
              </a:rPr>
              <a:t>Кожа</a:t>
            </a:r>
            <a:endParaRPr lang="ru-RU" altLang="ru-RU" sz="1100" b="1" dirty="0">
              <a:solidFill>
                <a:srgbClr val="1A4581"/>
              </a:solidFill>
              <a:latin typeface="+mj-lt"/>
            </a:endParaRPr>
          </a:p>
        </p:txBody>
      </p:sp>
      <p:sp>
        <p:nvSpPr>
          <p:cNvPr id="34" name="Прямоугольник 26"/>
          <p:cNvSpPr>
            <a:spLocks noChangeArrowheads="1"/>
          </p:cNvSpPr>
          <p:nvPr/>
        </p:nvSpPr>
        <p:spPr bwMode="auto">
          <a:xfrm>
            <a:off x="3347864" y="2833655"/>
            <a:ext cx="857927" cy="261610"/>
          </a:xfrm>
          <a:prstGeom prst="rect">
            <a:avLst/>
          </a:prstGeom>
          <a:noFill/>
          <a:ln>
            <a:noFill/>
          </a:ln>
        </p:spPr>
        <p:txBody>
          <a:bodyPr wrap="square">
            <a:spAutoFit/>
          </a:bodyPr>
          <a:lstStyle/>
          <a:p>
            <a:pPr algn="ctr"/>
            <a:r>
              <a:rPr lang="ru-RU" altLang="ru-RU" sz="1100" b="1" dirty="0">
                <a:solidFill>
                  <a:srgbClr val="1A4581"/>
                </a:solidFill>
                <a:latin typeface="+mj-lt"/>
              </a:rPr>
              <a:t>К таламусу</a:t>
            </a:r>
          </a:p>
        </p:txBody>
      </p:sp>
    </p:spTree>
    <p:extLst>
      <p:ext uri="{BB962C8B-B14F-4D97-AF65-F5344CB8AC3E}">
        <p14:creationId xmlns:p14="http://schemas.microsoft.com/office/powerpoint/2010/main" val="50706711"/>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2" name="Прямоугольник 11"/>
          <p:cNvSpPr>
            <a:spLocks noChangeArrowheads="1"/>
          </p:cNvSpPr>
          <p:nvPr/>
        </p:nvSpPr>
        <p:spPr bwMode="auto">
          <a:xfrm>
            <a:off x="673207" y="4694598"/>
            <a:ext cx="785923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spcBef>
                <a:spcPts val="300"/>
              </a:spcBef>
            </a:pPr>
            <a:r>
              <a:rPr lang="ru-RU" altLang="ru-RU" dirty="0">
                <a:solidFill>
                  <a:schemeClr val="tx2"/>
                </a:solidFill>
                <a:latin typeface="Calibri" pitchFamily="34" charset="0"/>
              </a:rPr>
              <a:t>По патофизиологическим механизмам </a:t>
            </a:r>
            <a:r>
              <a:rPr lang="ru-RU" altLang="ru-RU" b="1" dirty="0">
                <a:solidFill>
                  <a:srgbClr val="FAAA28"/>
                </a:solidFill>
                <a:latin typeface="Calibri" pitchFamily="34" charset="0"/>
              </a:rPr>
              <a:t>отраженная боль является смешанной,</a:t>
            </a:r>
            <a:r>
              <a:rPr lang="ru-RU" altLang="ru-RU" dirty="0">
                <a:solidFill>
                  <a:schemeClr val="tx2"/>
                </a:solidFill>
                <a:latin typeface="Calibri" pitchFamily="34" charset="0"/>
              </a:rPr>
              <a:t> с участием </a:t>
            </a:r>
            <a:r>
              <a:rPr lang="ru-RU" altLang="ru-RU" dirty="0" err="1">
                <a:solidFill>
                  <a:schemeClr val="tx2"/>
                </a:solidFill>
                <a:latin typeface="Calibri" pitchFamily="34" charset="0"/>
              </a:rPr>
              <a:t>ноцицептивного</a:t>
            </a:r>
            <a:r>
              <a:rPr lang="ru-RU" altLang="ru-RU" dirty="0">
                <a:solidFill>
                  <a:schemeClr val="tx2"/>
                </a:solidFill>
                <a:latin typeface="Calibri" pitchFamily="34" charset="0"/>
              </a:rPr>
              <a:t> и </a:t>
            </a:r>
            <a:r>
              <a:rPr lang="ru-RU" altLang="ru-RU" dirty="0" err="1">
                <a:solidFill>
                  <a:schemeClr val="tx2"/>
                </a:solidFill>
                <a:latin typeface="Calibri" pitchFamily="34" charset="0"/>
              </a:rPr>
              <a:t>дисфункционального</a:t>
            </a:r>
            <a:r>
              <a:rPr lang="ru-RU" altLang="ru-RU" dirty="0">
                <a:solidFill>
                  <a:schemeClr val="tx2"/>
                </a:solidFill>
                <a:latin typeface="Calibri" pitchFamily="34" charset="0"/>
              </a:rPr>
              <a:t> компонентов (центральная </a:t>
            </a:r>
            <a:r>
              <a:rPr lang="ru-RU" altLang="ru-RU" dirty="0" err="1">
                <a:solidFill>
                  <a:schemeClr val="tx2"/>
                </a:solidFill>
                <a:latin typeface="Calibri" pitchFamily="34" charset="0"/>
              </a:rPr>
              <a:t>сенситизация</a:t>
            </a:r>
            <a:r>
              <a:rPr lang="ru-RU" altLang="ru-RU" dirty="0">
                <a:solidFill>
                  <a:schemeClr val="tx2"/>
                </a:solidFill>
                <a:latin typeface="Calibri" pitchFamily="34" charset="0"/>
              </a:rPr>
              <a:t>). </a:t>
            </a:r>
            <a:endParaRPr lang="en-US" altLang="ru-RU" dirty="0">
              <a:solidFill>
                <a:schemeClr val="tx2"/>
              </a:solidFill>
              <a:latin typeface="Calibri" pitchFamily="34" charset="0"/>
            </a:endParaRPr>
          </a:p>
        </p:txBody>
      </p:sp>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1328" y="6309320"/>
            <a:ext cx="241879" cy="349861"/>
          </a:xfrm>
          <a:prstGeom prst="rect">
            <a:avLst/>
          </a:prstGeom>
        </p:spPr>
      </p:pic>
      <p:sp>
        <p:nvSpPr>
          <p:cNvPr id="10" name="TextBox 9"/>
          <p:cNvSpPr txBox="1"/>
          <p:nvPr/>
        </p:nvSpPr>
        <p:spPr>
          <a:xfrm>
            <a:off x="323527" y="378000"/>
            <a:ext cx="7488833" cy="404406"/>
          </a:xfrm>
          <a:prstGeom prst="rect">
            <a:avLst/>
          </a:prstGeom>
          <a:noFill/>
        </p:spPr>
        <p:txBody>
          <a:bodyPr wrap="square" rtlCol="0" anchor="ctr">
            <a:spAutoFit/>
          </a:bodyPr>
          <a:lstStyle/>
          <a:p>
            <a:pPr>
              <a:lnSpc>
                <a:spcPts val="2400"/>
              </a:lnSpc>
            </a:pPr>
            <a:r>
              <a:rPr lang="ru-RU" sz="2400" b="1" i="1" dirty="0">
                <a:solidFill>
                  <a:srgbClr val="FAAA28"/>
                </a:solidFill>
                <a:latin typeface="+mn-lt"/>
              </a:rPr>
              <a:t>Соматическая отраженная боль</a:t>
            </a:r>
          </a:p>
        </p:txBody>
      </p:sp>
      <p:sp>
        <p:nvSpPr>
          <p:cNvPr id="11" name="TextBox 10"/>
          <p:cNvSpPr txBox="1"/>
          <p:nvPr/>
        </p:nvSpPr>
        <p:spPr>
          <a:xfrm>
            <a:off x="755576" y="6048871"/>
            <a:ext cx="7704856" cy="553998"/>
          </a:xfrm>
          <a:prstGeom prst="rect">
            <a:avLst/>
          </a:prstGeom>
          <a:noFill/>
        </p:spPr>
        <p:txBody>
          <a:bodyPr wrap="square" lIns="0" tIns="0" rIns="0" bIns="0" rtlCol="0">
            <a:spAutoFit/>
          </a:bodyPr>
          <a:lstStyle/>
          <a:p>
            <a:r>
              <a:rPr lang="en-US" sz="900" dirty="0">
                <a:solidFill>
                  <a:schemeClr val="tx2"/>
                </a:solidFill>
                <a:latin typeface="+mj-lt"/>
              </a:rPr>
              <a:t>1. </a:t>
            </a:r>
            <a:r>
              <a:rPr lang="en-US" sz="900" dirty="0" err="1">
                <a:solidFill>
                  <a:schemeClr val="tx2"/>
                </a:solidFill>
                <a:latin typeface="+mj-lt"/>
              </a:rPr>
              <a:t>Bogduk</a:t>
            </a:r>
            <a:r>
              <a:rPr lang="en-US" sz="900" dirty="0">
                <a:solidFill>
                  <a:schemeClr val="tx2"/>
                </a:solidFill>
                <a:latin typeface="+mj-lt"/>
              </a:rPr>
              <a:t> N. Lumbar dorsal ramus syndrome. Med J </a:t>
            </a:r>
            <a:r>
              <a:rPr lang="en-US" sz="900" dirty="0" err="1">
                <a:solidFill>
                  <a:schemeClr val="tx2"/>
                </a:solidFill>
                <a:latin typeface="+mj-lt"/>
              </a:rPr>
              <a:t>Aust</a:t>
            </a:r>
            <a:r>
              <a:rPr lang="en-US" sz="900" dirty="0">
                <a:solidFill>
                  <a:schemeClr val="tx2"/>
                </a:solidFill>
                <a:latin typeface="+mj-lt"/>
              </a:rPr>
              <a:t> 1980; 2: 537–41. </a:t>
            </a:r>
            <a:br>
              <a:rPr lang="en-US" sz="900" dirty="0">
                <a:solidFill>
                  <a:schemeClr val="tx2"/>
                </a:solidFill>
                <a:latin typeface="+mj-lt"/>
              </a:rPr>
            </a:br>
            <a:r>
              <a:rPr lang="en-US" sz="900" dirty="0">
                <a:solidFill>
                  <a:schemeClr val="tx2"/>
                </a:solidFill>
                <a:latin typeface="+mj-lt"/>
              </a:rPr>
              <a:t>2. </a:t>
            </a:r>
            <a:r>
              <a:rPr lang="en-US" sz="900" dirty="0" err="1">
                <a:solidFill>
                  <a:schemeClr val="tx2"/>
                </a:solidFill>
                <a:latin typeface="+mj-lt"/>
              </a:rPr>
              <a:t>Kellgren</a:t>
            </a:r>
            <a:r>
              <a:rPr lang="en-US" sz="900" dirty="0">
                <a:solidFill>
                  <a:schemeClr val="tx2"/>
                </a:solidFill>
                <a:latin typeface="+mj-lt"/>
              </a:rPr>
              <a:t> JH. On the distribution of pain arising from deep somatic structures with charts of segmental pain areas. </a:t>
            </a:r>
            <a:r>
              <a:rPr lang="en-US" sz="900" dirty="0" err="1">
                <a:solidFill>
                  <a:schemeClr val="tx2"/>
                </a:solidFill>
                <a:latin typeface="+mj-lt"/>
              </a:rPr>
              <a:t>Clin</a:t>
            </a:r>
            <a:r>
              <a:rPr lang="en-US" sz="900" dirty="0">
                <a:solidFill>
                  <a:schemeClr val="tx2"/>
                </a:solidFill>
                <a:latin typeface="+mj-lt"/>
              </a:rPr>
              <a:t> </a:t>
            </a:r>
            <a:r>
              <a:rPr lang="en-US" sz="900" dirty="0" err="1">
                <a:solidFill>
                  <a:schemeClr val="tx2"/>
                </a:solidFill>
                <a:latin typeface="+mj-lt"/>
              </a:rPr>
              <a:t>Sci</a:t>
            </a:r>
            <a:r>
              <a:rPr lang="en-US" sz="900" dirty="0">
                <a:solidFill>
                  <a:schemeClr val="tx2"/>
                </a:solidFill>
                <a:latin typeface="+mj-lt"/>
              </a:rPr>
              <a:t> 1939; 4: 35–46. </a:t>
            </a:r>
          </a:p>
          <a:p>
            <a:r>
              <a:rPr lang="en-US" sz="900" dirty="0">
                <a:solidFill>
                  <a:schemeClr val="tx2"/>
                </a:solidFill>
                <a:latin typeface="+mj-lt"/>
              </a:rPr>
              <a:t>3.</a:t>
            </a:r>
            <a:r>
              <a:rPr lang="ru-RU" sz="900" dirty="0" err="1">
                <a:solidFill>
                  <a:schemeClr val="tx2"/>
                </a:solidFill>
                <a:latin typeface="+mj-lt"/>
              </a:rPr>
              <a:t>Н.С.Николаева</a:t>
            </a:r>
            <a:r>
              <a:rPr lang="ru-RU" sz="900" dirty="0">
                <a:solidFill>
                  <a:schemeClr val="tx2"/>
                </a:solidFill>
                <a:latin typeface="+mj-lt"/>
              </a:rPr>
              <a:t>, </a:t>
            </a:r>
            <a:r>
              <a:rPr lang="ru-RU" sz="900" dirty="0" err="1">
                <a:solidFill>
                  <a:schemeClr val="tx2"/>
                </a:solidFill>
                <a:latin typeface="+mj-lt"/>
              </a:rPr>
              <a:t>А.А.Фролов</a:t>
            </a:r>
            <a:r>
              <a:rPr lang="ru-RU" sz="900" dirty="0">
                <a:solidFill>
                  <a:schemeClr val="tx2"/>
                </a:solidFill>
                <a:latin typeface="+mj-lt"/>
              </a:rPr>
              <a:t>, </a:t>
            </a:r>
            <a:r>
              <a:rPr lang="ru-RU" sz="900" dirty="0" err="1">
                <a:solidFill>
                  <a:schemeClr val="tx2"/>
                </a:solidFill>
                <a:latin typeface="+mj-lt"/>
              </a:rPr>
              <a:t>А.Б.Данилов</a:t>
            </a:r>
            <a:r>
              <a:rPr lang="ru-RU" sz="900" dirty="0">
                <a:solidFill>
                  <a:schemeClr val="tx2"/>
                </a:solidFill>
                <a:latin typeface="+mj-lt"/>
              </a:rPr>
              <a:t>. Эффективность терапии хронической отраженной соматической боли в спине препаратом </a:t>
            </a:r>
            <a:r>
              <a:rPr lang="ru-RU" sz="900" dirty="0" err="1">
                <a:solidFill>
                  <a:schemeClr val="tx2"/>
                </a:solidFill>
                <a:latin typeface="+mj-lt"/>
              </a:rPr>
              <a:t>Катэна</a:t>
            </a:r>
            <a:r>
              <a:rPr lang="ru-RU" sz="900" dirty="0">
                <a:solidFill>
                  <a:schemeClr val="tx2"/>
                </a:solidFill>
                <a:latin typeface="+mj-lt"/>
              </a:rPr>
              <a:t> (</a:t>
            </a:r>
            <a:r>
              <a:rPr lang="ru-RU" sz="900" dirty="0" err="1">
                <a:solidFill>
                  <a:schemeClr val="tx2"/>
                </a:solidFill>
                <a:latin typeface="+mj-lt"/>
              </a:rPr>
              <a:t>набапентин</a:t>
            </a:r>
            <a:r>
              <a:rPr lang="ru-RU" sz="900" dirty="0">
                <a:solidFill>
                  <a:schemeClr val="tx2"/>
                </a:solidFill>
                <a:latin typeface="+mj-lt"/>
              </a:rPr>
              <a:t>) // Психиатрия и психофармакотерапия.Т.15 №4 </a:t>
            </a:r>
          </a:p>
        </p:txBody>
      </p:sp>
      <p:sp>
        <p:nvSpPr>
          <p:cNvPr id="12" name="Прямоугольник 10"/>
          <p:cNvSpPr>
            <a:spLocks noChangeArrowheads="1"/>
          </p:cNvSpPr>
          <p:nvPr/>
        </p:nvSpPr>
        <p:spPr bwMode="auto">
          <a:xfrm>
            <a:off x="395288" y="1559833"/>
            <a:ext cx="7992119" cy="2762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216000" indent="-216000">
              <a:spcBef>
                <a:spcPts val="300"/>
              </a:spcBef>
            </a:pPr>
            <a:r>
              <a:rPr lang="ru-RU" altLang="ru-RU" b="1" dirty="0">
                <a:solidFill>
                  <a:srgbClr val="FAAA28"/>
                </a:solidFill>
                <a:latin typeface="Calibri" pitchFamily="34" charset="0"/>
              </a:rPr>
              <a:t>Соматическая отраженная боль:</a:t>
            </a:r>
          </a:p>
          <a:p>
            <a:pPr marL="216000" indent="-216000">
              <a:spcBef>
                <a:spcPts val="300"/>
              </a:spcBef>
            </a:pPr>
            <a:r>
              <a:rPr lang="ru-RU" altLang="ru-RU" b="1" dirty="0">
                <a:solidFill>
                  <a:srgbClr val="FAAA28"/>
                </a:solidFill>
                <a:latin typeface="Calibri" pitchFamily="34" charset="0"/>
              </a:rPr>
              <a:t>1) </a:t>
            </a:r>
            <a:r>
              <a:rPr lang="ru-RU" altLang="ru-RU" dirty="0">
                <a:solidFill>
                  <a:schemeClr val="tx2"/>
                </a:solidFill>
                <a:latin typeface="Calibri" pitchFamily="34" charset="0"/>
              </a:rPr>
              <a:t>не связана с компрессией нервных корешков и не сопровождается   </a:t>
            </a:r>
          </a:p>
          <a:p>
            <a:pPr marL="216000" indent="-216000">
              <a:spcBef>
                <a:spcPts val="300"/>
              </a:spcBef>
            </a:pPr>
            <a:r>
              <a:rPr lang="ru-RU" altLang="ru-RU" dirty="0">
                <a:solidFill>
                  <a:schemeClr val="tx2"/>
                </a:solidFill>
                <a:latin typeface="Calibri" pitchFamily="34" charset="0"/>
              </a:rPr>
              <a:t>    неврологическими признаками </a:t>
            </a:r>
            <a:r>
              <a:rPr lang="ru-RU" altLang="ru-RU" dirty="0" err="1">
                <a:solidFill>
                  <a:schemeClr val="tx2"/>
                </a:solidFill>
                <a:latin typeface="Calibri" pitchFamily="34" charset="0"/>
              </a:rPr>
              <a:t>радикулопатии</a:t>
            </a:r>
            <a:endParaRPr lang="ru-RU" altLang="ru-RU" dirty="0">
              <a:solidFill>
                <a:schemeClr val="tx2"/>
              </a:solidFill>
              <a:latin typeface="Calibri" pitchFamily="34" charset="0"/>
            </a:endParaRPr>
          </a:p>
          <a:p>
            <a:pPr marL="216000" indent="-216000">
              <a:spcBef>
                <a:spcPts val="300"/>
              </a:spcBef>
            </a:pPr>
            <a:r>
              <a:rPr lang="ru-RU" altLang="ru-RU" b="1" dirty="0">
                <a:solidFill>
                  <a:srgbClr val="FAAA28"/>
                </a:solidFill>
                <a:latin typeface="Calibri" pitchFamily="34" charset="0"/>
              </a:rPr>
              <a:t>2) </a:t>
            </a:r>
            <a:r>
              <a:rPr lang="ru-RU" altLang="ru-RU" dirty="0">
                <a:solidFill>
                  <a:schemeClr val="tx2"/>
                </a:solidFill>
                <a:latin typeface="Calibri" pitchFamily="34" charset="0"/>
              </a:rPr>
              <a:t>обусловлена патологической </a:t>
            </a:r>
            <a:r>
              <a:rPr lang="ru-RU" altLang="ru-RU" dirty="0" err="1">
                <a:solidFill>
                  <a:schemeClr val="tx2"/>
                </a:solidFill>
                <a:latin typeface="Calibri" pitchFamily="34" charset="0"/>
              </a:rPr>
              <a:t>импульсацией</a:t>
            </a:r>
            <a:r>
              <a:rPr lang="ru-RU" altLang="ru-RU" dirty="0">
                <a:solidFill>
                  <a:schemeClr val="tx2"/>
                </a:solidFill>
                <a:latin typeface="Calibri" pitchFamily="34" charset="0"/>
              </a:rPr>
              <a:t> от структур позвоночника. </a:t>
            </a:r>
          </a:p>
          <a:p>
            <a:pPr marL="216000" indent="-216000">
              <a:spcBef>
                <a:spcPts val="300"/>
              </a:spcBef>
            </a:pPr>
            <a:r>
              <a:rPr lang="ru-RU" altLang="ru-RU" b="1" dirty="0">
                <a:solidFill>
                  <a:srgbClr val="FAAA28"/>
                </a:solidFill>
                <a:latin typeface="Calibri" pitchFamily="34" charset="0"/>
              </a:rPr>
              <a:t>3) </a:t>
            </a:r>
            <a:r>
              <a:rPr lang="ru-RU" altLang="ru-RU" dirty="0">
                <a:solidFill>
                  <a:schemeClr val="tx2"/>
                </a:solidFill>
                <a:latin typeface="Calibri" pitchFamily="34" charset="0"/>
              </a:rPr>
              <a:t>описывается как «тупая, ноющая, </a:t>
            </a:r>
            <a:r>
              <a:rPr lang="ru-RU" altLang="ru-RU" dirty="0" err="1">
                <a:solidFill>
                  <a:schemeClr val="tx2"/>
                </a:solidFill>
                <a:latin typeface="Calibri" pitchFamily="34" charset="0"/>
              </a:rPr>
              <a:t>грызущая»,иногда</a:t>
            </a:r>
            <a:r>
              <a:rPr lang="ru-RU" altLang="ru-RU" dirty="0">
                <a:solidFill>
                  <a:schemeClr val="tx2"/>
                </a:solidFill>
                <a:latin typeface="Calibri" pitchFamily="34" charset="0"/>
              </a:rPr>
              <a:t> «давящая, распирающая».</a:t>
            </a:r>
          </a:p>
          <a:p>
            <a:pPr marL="216000" indent="-216000">
              <a:spcBef>
                <a:spcPts val="300"/>
              </a:spcBef>
            </a:pPr>
            <a:r>
              <a:rPr lang="ru-RU" altLang="ru-RU" b="1" dirty="0">
                <a:solidFill>
                  <a:srgbClr val="FAAA28"/>
                </a:solidFill>
                <a:latin typeface="Calibri" pitchFamily="34" charset="0"/>
              </a:rPr>
              <a:t>4) </a:t>
            </a:r>
            <a:r>
              <a:rPr lang="ru-RU" altLang="ru-RU" dirty="0">
                <a:solidFill>
                  <a:schemeClr val="tx2"/>
                </a:solidFill>
                <a:latin typeface="Calibri" pitchFamily="34" charset="0"/>
              </a:rPr>
              <a:t>распространяется в широких пределах, сложно локализуется.</a:t>
            </a:r>
          </a:p>
          <a:p>
            <a:pPr marL="216000" indent="-216000">
              <a:spcBef>
                <a:spcPts val="300"/>
              </a:spcBef>
            </a:pPr>
            <a:r>
              <a:rPr lang="ru-RU" altLang="ru-RU" b="1" dirty="0">
                <a:solidFill>
                  <a:srgbClr val="FAAA28"/>
                </a:solidFill>
                <a:latin typeface="Calibri" pitchFamily="34" charset="0"/>
              </a:rPr>
              <a:t>5) </a:t>
            </a:r>
            <a:r>
              <a:rPr lang="ru-RU" altLang="ru-RU" dirty="0">
                <a:solidFill>
                  <a:schemeClr val="tx2"/>
                </a:solidFill>
                <a:latin typeface="Calibri" pitchFamily="34" charset="0"/>
              </a:rPr>
              <a:t>может сопровождаться локальными </a:t>
            </a:r>
            <a:r>
              <a:rPr lang="ru-RU" altLang="ru-RU" dirty="0" err="1">
                <a:solidFill>
                  <a:schemeClr val="tx2"/>
                </a:solidFill>
                <a:latin typeface="Calibri" pitchFamily="34" charset="0"/>
              </a:rPr>
              <a:t>гипералгезией</a:t>
            </a:r>
            <a:r>
              <a:rPr lang="ru-RU" altLang="ru-RU" dirty="0">
                <a:solidFill>
                  <a:schemeClr val="tx2"/>
                </a:solidFill>
                <a:latin typeface="Calibri" pitchFamily="34" charset="0"/>
              </a:rPr>
              <a:t>, гиперестезией, </a:t>
            </a:r>
          </a:p>
          <a:p>
            <a:pPr marL="216000" indent="-216000">
              <a:spcBef>
                <a:spcPts val="300"/>
              </a:spcBef>
            </a:pPr>
            <a:r>
              <a:rPr lang="ru-RU" altLang="ru-RU" dirty="0">
                <a:solidFill>
                  <a:schemeClr val="tx2"/>
                </a:solidFill>
                <a:latin typeface="Calibri" pitchFamily="34" charset="0"/>
              </a:rPr>
              <a:t>     напряжением мышц, местными вегетативными </a:t>
            </a:r>
            <a:r>
              <a:rPr lang="ru-RU" altLang="ru-RU" dirty="0" smtClean="0">
                <a:solidFill>
                  <a:schemeClr val="tx2"/>
                </a:solidFill>
                <a:latin typeface="Calibri" pitchFamily="34" charset="0"/>
              </a:rPr>
              <a:t>реакциями</a:t>
            </a:r>
            <a:endParaRPr lang="ru-RU" altLang="ru-RU" dirty="0">
              <a:solidFill>
                <a:schemeClr val="tx2"/>
              </a:solidFill>
              <a:latin typeface="Calibri" pitchFamily="34" charset="0"/>
            </a:endParaRPr>
          </a:p>
        </p:txBody>
      </p:sp>
      <p:sp>
        <p:nvSpPr>
          <p:cNvPr id="13" name="Скругленный прямоугольник 12"/>
          <p:cNvSpPr/>
          <p:nvPr/>
        </p:nvSpPr>
        <p:spPr>
          <a:xfrm>
            <a:off x="395288" y="4509120"/>
            <a:ext cx="8425184" cy="1224136"/>
          </a:xfrm>
          <a:prstGeom prst="roundRect">
            <a:avLst>
              <a:gd name="adj" fmla="val 17232"/>
            </a:avLst>
          </a:prstGeom>
          <a:noFill/>
          <a:ln w="28575">
            <a:solidFill>
              <a:srgbClr val="00A0D7"/>
            </a:solidFill>
          </a:ln>
          <a:effectLst/>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pPr eaLnBrk="0" hangingPunct="0">
              <a:spcBef>
                <a:spcPts val="0"/>
              </a:spcBef>
              <a:spcAft>
                <a:spcPts val="600"/>
              </a:spcAft>
              <a:buClr>
                <a:schemeClr val="tx2"/>
              </a:buClr>
            </a:pPr>
            <a:endParaRPr lang="ru-RU" sz="2000" dirty="0">
              <a:solidFill>
                <a:schemeClr val="bg2"/>
              </a:solidFill>
            </a:endParaRPr>
          </a:p>
        </p:txBody>
      </p:sp>
    </p:spTree>
    <p:extLst>
      <p:ext uri="{BB962C8B-B14F-4D97-AF65-F5344CB8AC3E}">
        <p14:creationId xmlns:p14="http://schemas.microsoft.com/office/powerpoint/2010/main" val="3432100836"/>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378000"/>
            <a:ext cx="869149" cy="404406"/>
          </a:xfrm>
          <a:prstGeom prst="rect">
            <a:avLst/>
          </a:prstGeom>
          <a:noFill/>
        </p:spPr>
        <p:txBody>
          <a:bodyPr wrap="none" rtlCol="0" anchor="ctr">
            <a:spAutoFit/>
          </a:bodyPr>
          <a:lstStyle/>
          <a:p>
            <a:pPr>
              <a:lnSpc>
                <a:spcPts val="2400"/>
              </a:lnSpc>
            </a:pPr>
            <a:r>
              <a:rPr lang="ru-RU" sz="2400" b="1" i="1" dirty="0" smtClean="0">
                <a:solidFill>
                  <a:srgbClr val="FAAA28"/>
                </a:solidFill>
                <a:latin typeface="+mn-lt"/>
              </a:rPr>
              <a:t>План</a:t>
            </a:r>
            <a:endParaRPr lang="ru-RU" sz="2800" b="1" i="1" dirty="0">
              <a:solidFill>
                <a:srgbClr val="FAAA28"/>
              </a:solidFill>
              <a:latin typeface="+mn-lt"/>
            </a:endParaRPr>
          </a:p>
        </p:txBody>
      </p:sp>
      <p:sp>
        <p:nvSpPr>
          <p:cNvPr id="3" name="Прямоугольник 2"/>
          <p:cNvSpPr/>
          <p:nvPr/>
        </p:nvSpPr>
        <p:spPr>
          <a:xfrm>
            <a:off x="3427412" y="2132856"/>
            <a:ext cx="5105027" cy="3462486"/>
          </a:xfrm>
          <a:prstGeom prst="rect">
            <a:avLst/>
          </a:prstGeom>
        </p:spPr>
        <p:txBody>
          <a:bodyPr wrap="square" lIns="0" tIns="0" rIns="0" bIns="0">
            <a:spAutoFit/>
          </a:bodyPr>
          <a:lstStyle/>
          <a:p>
            <a:pPr marL="216000" indent="-216000">
              <a:spcBef>
                <a:spcPts val="0"/>
              </a:spcBef>
              <a:spcAft>
                <a:spcPts val="600"/>
              </a:spcAft>
            </a:pPr>
            <a:r>
              <a:rPr lang="ru-RU" altLang="ru-RU" sz="2000" b="1" dirty="0">
                <a:solidFill>
                  <a:schemeClr val="bg1"/>
                </a:solidFill>
                <a:latin typeface="Calibri" pitchFamily="34" charset="0"/>
                <a:ea typeface="Calibri" pitchFamily="34" charset="0"/>
                <a:cs typeface="Times New Roman" pitchFamily="18" charset="0"/>
              </a:rPr>
              <a:t>1. </a:t>
            </a:r>
            <a:r>
              <a:rPr lang="ru-RU" altLang="ru-RU" sz="2000" dirty="0">
                <a:solidFill>
                  <a:schemeClr val="tx2"/>
                </a:solidFill>
                <a:latin typeface="Calibri" pitchFamily="34" charset="0"/>
                <a:ea typeface="Calibri" pitchFamily="34" charset="0"/>
                <a:cs typeface="Times New Roman" pitchFamily="18" charset="0"/>
              </a:rPr>
              <a:t>«Боль в шее»: эпидемиология, факторы риска.</a:t>
            </a:r>
          </a:p>
          <a:p>
            <a:pPr marL="216000" indent="-216000">
              <a:spcBef>
                <a:spcPts val="0"/>
              </a:spcBef>
              <a:spcAft>
                <a:spcPts val="600"/>
              </a:spcAft>
            </a:pPr>
            <a:r>
              <a:rPr lang="ru-RU" altLang="ru-RU" sz="2000" b="1" dirty="0">
                <a:solidFill>
                  <a:schemeClr val="bg1"/>
                </a:solidFill>
                <a:latin typeface="Calibri" pitchFamily="34" charset="0"/>
                <a:ea typeface="Calibri" pitchFamily="34" charset="0"/>
                <a:cs typeface="Times New Roman" pitchFamily="18" charset="0"/>
              </a:rPr>
              <a:t>2. </a:t>
            </a:r>
            <a:r>
              <a:rPr lang="ru-RU" altLang="ru-RU" sz="2000" dirty="0">
                <a:solidFill>
                  <a:schemeClr val="tx2"/>
                </a:solidFill>
                <a:latin typeface="Calibri" pitchFamily="34" charset="0"/>
                <a:ea typeface="Calibri" pitchFamily="34" charset="0"/>
                <a:cs typeface="Times New Roman" pitchFamily="18" charset="0"/>
              </a:rPr>
              <a:t>«Боль в шее», как синдром; классификации. </a:t>
            </a:r>
          </a:p>
          <a:p>
            <a:pPr marL="216000" indent="-216000">
              <a:spcBef>
                <a:spcPts val="0"/>
              </a:spcBef>
              <a:spcAft>
                <a:spcPts val="600"/>
              </a:spcAft>
            </a:pPr>
            <a:r>
              <a:rPr lang="ru-RU" altLang="ru-RU" sz="2000" b="1" dirty="0">
                <a:solidFill>
                  <a:schemeClr val="bg1"/>
                </a:solidFill>
                <a:latin typeface="Calibri" pitchFamily="34" charset="0"/>
                <a:ea typeface="Calibri" pitchFamily="34" charset="0"/>
                <a:cs typeface="Times New Roman" pitchFamily="18" charset="0"/>
              </a:rPr>
              <a:t>3. </a:t>
            </a:r>
            <a:r>
              <a:rPr lang="ru-RU" altLang="ru-RU" sz="2000" dirty="0">
                <a:solidFill>
                  <a:schemeClr val="tx2"/>
                </a:solidFill>
                <a:latin typeface="Calibri" pitchFamily="34" charset="0"/>
                <a:ea typeface="Calibri" pitchFamily="34" charset="0"/>
                <a:cs typeface="Times New Roman" pitchFamily="18" charset="0"/>
              </a:rPr>
              <a:t>Специфические (вторичные) боли в шее. </a:t>
            </a:r>
          </a:p>
          <a:p>
            <a:pPr marL="216000" indent="-216000">
              <a:spcBef>
                <a:spcPts val="0"/>
              </a:spcBef>
              <a:spcAft>
                <a:spcPts val="600"/>
              </a:spcAft>
            </a:pPr>
            <a:r>
              <a:rPr lang="ru-RU" altLang="ru-RU" sz="2000" b="1" dirty="0">
                <a:solidFill>
                  <a:schemeClr val="bg1"/>
                </a:solidFill>
                <a:latin typeface="Calibri" pitchFamily="34" charset="0"/>
                <a:ea typeface="Calibri" pitchFamily="34" charset="0"/>
                <a:cs typeface="Times New Roman" pitchFamily="18" charset="0"/>
              </a:rPr>
              <a:t>4. </a:t>
            </a:r>
            <a:r>
              <a:rPr lang="ru-RU" altLang="ru-RU" sz="2000" dirty="0">
                <a:solidFill>
                  <a:schemeClr val="tx2"/>
                </a:solidFill>
                <a:latin typeface="Calibri" pitchFamily="34" charset="0"/>
                <a:ea typeface="Calibri" pitchFamily="34" charset="0"/>
                <a:cs typeface="Times New Roman" pitchFamily="18" charset="0"/>
              </a:rPr>
              <a:t>Неспецифические боли в шее: </a:t>
            </a:r>
            <a:r>
              <a:rPr lang="ru-RU" altLang="ru-RU" sz="2000" dirty="0" err="1" smtClean="0">
                <a:solidFill>
                  <a:schemeClr val="tx2"/>
                </a:solidFill>
                <a:latin typeface="Calibri" pitchFamily="34" charset="0"/>
                <a:ea typeface="Calibri" pitchFamily="34" charset="0"/>
                <a:cs typeface="Times New Roman" pitchFamily="18" charset="0"/>
              </a:rPr>
              <a:t>цервикалгия</a:t>
            </a:r>
            <a:r>
              <a:rPr lang="ru-RU" altLang="ru-RU" sz="2000" dirty="0" smtClean="0">
                <a:solidFill>
                  <a:schemeClr val="tx2"/>
                </a:solidFill>
                <a:latin typeface="Calibri" pitchFamily="34" charset="0"/>
                <a:ea typeface="Calibri" pitchFamily="34" charset="0"/>
                <a:cs typeface="Times New Roman" pitchFamily="18" charset="0"/>
              </a:rPr>
              <a:t>, </a:t>
            </a:r>
            <a:r>
              <a:rPr lang="ru-RU" altLang="ru-RU" sz="2000" dirty="0" err="1" smtClean="0">
                <a:solidFill>
                  <a:schemeClr val="tx2"/>
                </a:solidFill>
                <a:latin typeface="Calibri" pitchFamily="34" charset="0"/>
                <a:ea typeface="Calibri" pitchFamily="34" charset="0"/>
                <a:cs typeface="Times New Roman" pitchFamily="18" charset="0"/>
              </a:rPr>
              <a:t>цервикобрахиалгия</a:t>
            </a:r>
            <a:r>
              <a:rPr lang="ru-RU" altLang="ru-RU" sz="2000" dirty="0">
                <a:solidFill>
                  <a:schemeClr val="tx2"/>
                </a:solidFill>
                <a:latin typeface="Calibri" pitchFamily="34" charset="0"/>
                <a:ea typeface="Calibri" pitchFamily="34" charset="0"/>
                <a:cs typeface="Times New Roman" pitchFamily="18" charset="0"/>
              </a:rPr>
              <a:t>, </a:t>
            </a:r>
            <a:r>
              <a:rPr lang="ru-RU" altLang="ru-RU" sz="2000" dirty="0" err="1" smtClean="0">
                <a:solidFill>
                  <a:schemeClr val="tx2"/>
                </a:solidFill>
                <a:latin typeface="Calibri" pitchFamily="34" charset="0"/>
                <a:ea typeface="Calibri" pitchFamily="34" charset="0"/>
                <a:cs typeface="Times New Roman" pitchFamily="18" charset="0"/>
              </a:rPr>
              <a:t>цервикокраниалгия</a:t>
            </a:r>
            <a:r>
              <a:rPr lang="ru-RU" altLang="ru-RU" sz="2000" dirty="0">
                <a:solidFill>
                  <a:schemeClr val="tx2"/>
                </a:solidFill>
                <a:latin typeface="Calibri" pitchFamily="34" charset="0"/>
                <a:ea typeface="Calibri" pitchFamily="34" charset="0"/>
                <a:cs typeface="Times New Roman" pitchFamily="18" charset="0"/>
              </a:rPr>
              <a:t>.</a:t>
            </a:r>
          </a:p>
          <a:p>
            <a:pPr marL="216000" indent="-216000">
              <a:spcBef>
                <a:spcPts val="0"/>
              </a:spcBef>
              <a:spcAft>
                <a:spcPts val="600"/>
              </a:spcAft>
            </a:pPr>
            <a:r>
              <a:rPr lang="ru-RU" altLang="ru-RU" sz="2000" b="1" dirty="0">
                <a:solidFill>
                  <a:schemeClr val="bg1"/>
                </a:solidFill>
                <a:latin typeface="Calibri" pitchFamily="34" charset="0"/>
                <a:ea typeface="Calibri" pitchFamily="34" charset="0"/>
                <a:cs typeface="Times New Roman" pitchFamily="18" charset="0"/>
              </a:rPr>
              <a:t>5. </a:t>
            </a:r>
            <a:r>
              <a:rPr lang="ru-RU" altLang="ru-RU" sz="2000" dirty="0" err="1">
                <a:solidFill>
                  <a:schemeClr val="tx2"/>
                </a:solidFill>
                <a:latin typeface="Calibri" pitchFamily="34" charset="0"/>
                <a:ea typeface="Calibri" pitchFamily="34" charset="0"/>
                <a:cs typeface="Times New Roman" pitchFamily="18" charset="0"/>
              </a:rPr>
              <a:t>Нейропатические</a:t>
            </a:r>
            <a:r>
              <a:rPr lang="ru-RU" altLang="ru-RU" sz="2000" dirty="0">
                <a:solidFill>
                  <a:schemeClr val="tx2"/>
                </a:solidFill>
                <a:latin typeface="Calibri" pitchFamily="34" charset="0"/>
                <a:ea typeface="Calibri" pitchFamily="34" charset="0"/>
                <a:cs typeface="Times New Roman" pitchFamily="18" charset="0"/>
              </a:rPr>
              <a:t> боли в шее: </a:t>
            </a:r>
            <a:r>
              <a:rPr lang="ru-RU" altLang="ru-RU" sz="2000" dirty="0" err="1">
                <a:solidFill>
                  <a:schemeClr val="tx2"/>
                </a:solidFill>
                <a:latin typeface="Calibri" pitchFamily="34" charset="0"/>
                <a:ea typeface="Calibri" pitchFamily="34" charset="0"/>
                <a:cs typeface="Times New Roman" pitchFamily="18" charset="0"/>
              </a:rPr>
              <a:t>радикулопатии</a:t>
            </a:r>
            <a:r>
              <a:rPr lang="ru-RU" altLang="ru-RU" sz="2000" dirty="0">
                <a:solidFill>
                  <a:schemeClr val="tx2"/>
                </a:solidFill>
                <a:latin typeface="Calibri" pitchFamily="34" charset="0"/>
                <a:ea typeface="Calibri" pitchFamily="34" charset="0"/>
                <a:cs typeface="Times New Roman" pitchFamily="18" charset="0"/>
              </a:rPr>
              <a:t>. </a:t>
            </a:r>
          </a:p>
          <a:p>
            <a:pPr marL="216000" indent="-216000">
              <a:spcBef>
                <a:spcPts val="0"/>
              </a:spcBef>
              <a:spcAft>
                <a:spcPts val="600"/>
              </a:spcAft>
            </a:pPr>
            <a:r>
              <a:rPr lang="ru-RU" altLang="ru-RU" sz="2000" b="1" dirty="0">
                <a:solidFill>
                  <a:schemeClr val="bg1"/>
                </a:solidFill>
                <a:latin typeface="Calibri" pitchFamily="34" charset="0"/>
                <a:ea typeface="Calibri" pitchFamily="34" charset="0"/>
                <a:cs typeface="Times New Roman" pitchFamily="18" charset="0"/>
              </a:rPr>
              <a:t>6. </a:t>
            </a:r>
            <a:r>
              <a:rPr lang="ru-RU" altLang="ru-RU" sz="2000" dirty="0">
                <a:solidFill>
                  <a:schemeClr val="tx2"/>
                </a:solidFill>
                <a:latin typeface="Calibri" pitchFamily="34" charset="0"/>
                <a:ea typeface="Calibri" pitchFamily="34" charset="0"/>
                <a:cs typeface="Times New Roman" pitchFamily="18" charset="0"/>
              </a:rPr>
              <a:t>Современные подходы к диагностике и </a:t>
            </a:r>
            <a:r>
              <a:rPr lang="ru-RU" altLang="ru-RU" sz="2000" dirty="0" smtClean="0">
                <a:solidFill>
                  <a:schemeClr val="tx2"/>
                </a:solidFill>
                <a:latin typeface="Calibri" pitchFamily="34" charset="0"/>
                <a:ea typeface="Calibri" pitchFamily="34" charset="0"/>
                <a:cs typeface="Times New Roman" pitchFamily="18" charset="0"/>
              </a:rPr>
              <a:t>лечению болей в </a:t>
            </a:r>
            <a:r>
              <a:rPr lang="ru-RU" altLang="ru-RU" sz="2000" dirty="0">
                <a:solidFill>
                  <a:schemeClr val="tx2"/>
                </a:solidFill>
                <a:latin typeface="Calibri" pitchFamily="34" charset="0"/>
                <a:ea typeface="Calibri" pitchFamily="34" charset="0"/>
                <a:cs typeface="Times New Roman" pitchFamily="18" charset="0"/>
              </a:rPr>
              <a:t>шее</a:t>
            </a:r>
            <a:r>
              <a:rPr lang="ru-RU" altLang="ru-RU" sz="2000" dirty="0" smtClean="0">
                <a:solidFill>
                  <a:schemeClr val="tx2"/>
                </a:solidFill>
                <a:latin typeface="Calibri" pitchFamily="34" charset="0"/>
                <a:ea typeface="Calibri" pitchFamily="34" charset="0"/>
                <a:cs typeface="Times New Roman" pitchFamily="18" charset="0"/>
              </a:rPr>
              <a:t>.</a:t>
            </a:r>
            <a:endParaRPr lang="ru-RU" altLang="ru-RU" sz="2000" dirty="0">
              <a:solidFill>
                <a:schemeClr val="tx2"/>
              </a:solidFill>
              <a:latin typeface="Calibri" pitchFamily="34" charset="0"/>
              <a:ea typeface="Calibri" pitchFamily="34" charset="0"/>
              <a:cs typeface="Times New Roman" pitchFamily="18" charset="0"/>
            </a:endParaRPr>
          </a:p>
        </p:txBody>
      </p:sp>
      <p:pic>
        <p:nvPicPr>
          <p:cNvPr id="9" name="Рисунок 1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0136" y="1559345"/>
            <a:ext cx="1280853" cy="2097697"/>
          </a:xfrm>
          <a:prstGeom prst="roundRect">
            <a:avLst>
              <a:gd name="adj" fmla="val 11848"/>
            </a:avLst>
          </a:prstGeom>
          <a:ln w="38100">
            <a:solidFill>
              <a:srgbClr val="00A0D7"/>
            </a:solidFill>
          </a:ln>
          <a:extLst>
            <a:ext uri="{909E8E84-426E-40DD-AFC4-6F175D3DCCD1}">
              <a14:hiddenFill xmlns:a14="http://schemas.microsoft.com/office/drawing/2010/main">
                <a:solidFill>
                  <a:srgbClr val="FFFFFF"/>
                </a:solidFill>
              </a14:hiddenFill>
            </a:ext>
          </a:extLst>
        </p:spPr>
      </p:pic>
      <p:pic>
        <p:nvPicPr>
          <p:cNvPr id="8" name="Рисунок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5952" y="2165956"/>
            <a:ext cx="1275888" cy="1911058"/>
          </a:xfrm>
          <a:prstGeom prst="roundRect">
            <a:avLst>
              <a:gd name="adj" fmla="val 11848"/>
            </a:avLst>
          </a:prstGeom>
          <a:ln w="38100">
            <a:solidFill>
              <a:srgbClr val="00A0D7"/>
            </a:solidFill>
          </a:ln>
          <a:extLst>
            <a:ext uri="{909E8E84-426E-40DD-AFC4-6F175D3DCCD1}">
              <a14:hiddenFill xmlns:a14="http://schemas.microsoft.com/office/drawing/2010/main">
                <a:solidFill>
                  <a:srgbClr val="FFFFFF"/>
                </a:solidFill>
              </a14:hiddenFill>
            </a:ext>
          </a:extLst>
        </p:spPr>
      </p:pic>
      <p:pic>
        <p:nvPicPr>
          <p:cNvPr id="7" name="Рисунок 9"/>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3098" t="2561" r="13859" b="3534"/>
          <a:stretch/>
        </p:blipFill>
        <p:spPr bwMode="auto">
          <a:xfrm>
            <a:off x="1080845" y="3933056"/>
            <a:ext cx="1295746" cy="1950438"/>
          </a:xfrm>
          <a:prstGeom prst="roundRect">
            <a:avLst>
              <a:gd name="adj" fmla="val 11848"/>
            </a:avLst>
          </a:prstGeom>
          <a:ln w="38100">
            <a:solidFill>
              <a:srgbClr val="00A0D7"/>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5497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4" name="Рисунок 2">
            <a:extLst>
              <a:ext uri="{FF2B5EF4-FFF2-40B4-BE49-F238E27FC236}"/>
            </a:extLst>
          </p:cNvPr>
          <p:cNvPicPr>
            <a:picLocks noChangeAspect="1" noChangeArrowheads="1"/>
          </p:cNvPicPr>
          <p:nvPr/>
        </p:nvPicPr>
        <p:blipFill>
          <a:blip r:embed="rId3" cstate="print"/>
          <a:srcRect/>
          <a:stretch>
            <a:fillRect/>
          </a:stretch>
        </p:blipFill>
        <p:spPr bwMode="auto">
          <a:xfrm>
            <a:off x="431327" y="2705309"/>
            <a:ext cx="2735262" cy="2520950"/>
          </a:xfrm>
          <a:prstGeom prst="roundRect">
            <a:avLst>
              <a:gd name="adj" fmla="val 7557"/>
            </a:avLst>
          </a:prstGeom>
          <a:ln w="38100">
            <a:solidFill>
              <a:srgbClr val="00A0D7"/>
            </a:solidFill>
          </a:ln>
        </p:spPr>
      </p:pic>
      <p:pic>
        <p:nvPicPr>
          <p:cNvPr id="10" name="Рисунок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1328" y="6309320"/>
            <a:ext cx="241879" cy="349861"/>
          </a:xfrm>
          <a:prstGeom prst="rect">
            <a:avLst/>
          </a:prstGeom>
        </p:spPr>
      </p:pic>
      <p:sp>
        <p:nvSpPr>
          <p:cNvPr id="11" name="TextBox 10"/>
          <p:cNvSpPr txBox="1"/>
          <p:nvPr/>
        </p:nvSpPr>
        <p:spPr>
          <a:xfrm>
            <a:off x="755576" y="6345750"/>
            <a:ext cx="7704856" cy="276999"/>
          </a:xfrm>
          <a:prstGeom prst="rect">
            <a:avLst/>
          </a:prstGeom>
          <a:noFill/>
        </p:spPr>
        <p:txBody>
          <a:bodyPr wrap="square" lIns="0" tIns="0" rIns="0" bIns="0" rtlCol="0">
            <a:spAutoFit/>
          </a:bodyPr>
          <a:lstStyle/>
          <a:p>
            <a:r>
              <a:rPr lang="ru-RU" sz="900" dirty="0" err="1">
                <a:solidFill>
                  <a:schemeClr val="tx2"/>
                </a:solidFill>
                <a:latin typeface="+mj-lt"/>
              </a:rPr>
              <a:t>О.С.Левин</a:t>
            </a:r>
            <a:r>
              <a:rPr lang="ru-RU" sz="900" dirty="0">
                <a:solidFill>
                  <a:schemeClr val="tx2"/>
                </a:solidFill>
                <a:latin typeface="+mj-lt"/>
              </a:rPr>
              <a:t>. Диагностика и лечение боли в шее и верхних конечностях.  «РМЖ»2006,  №9</a:t>
            </a:r>
          </a:p>
          <a:p>
            <a:r>
              <a:rPr lang="ru-RU" sz="900" dirty="0" err="1" smtClean="0">
                <a:solidFill>
                  <a:schemeClr val="tx2"/>
                </a:solidFill>
                <a:latin typeface="+mj-lt"/>
              </a:rPr>
              <a:t>Матхаликов</a:t>
            </a:r>
            <a:r>
              <a:rPr lang="ru-RU" sz="900" dirty="0" smtClean="0">
                <a:solidFill>
                  <a:schemeClr val="tx2"/>
                </a:solidFill>
                <a:latin typeface="+mj-lt"/>
              </a:rPr>
              <a:t> </a:t>
            </a:r>
            <a:r>
              <a:rPr lang="ru-RU" sz="900" dirty="0">
                <a:solidFill>
                  <a:schemeClr val="tx2"/>
                </a:solidFill>
                <a:latin typeface="+mj-lt"/>
              </a:rPr>
              <a:t>Р.А. Боль в шее. «РМЖ» 2007, №10,с. 837</a:t>
            </a:r>
          </a:p>
        </p:txBody>
      </p:sp>
      <p:sp>
        <p:nvSpPr>
          <p:cNvPr id="12" name="TextBox 11"/>
          <p:cNvSpPr txBox="1"/>
          <p:nvPr/>
        </p:nvSpPr>
        <p:spPr>
          <a:xfrm>
            <a:off x="323527" y="378000"/>
            <a:ext cx="7488833" cy="404406"/>
          </a:xfrm>
          <a:prstGeom prst="rect">
            <a:avLst/>
          </a:prstGeom>
          <a:noFill/>
        </p:spPr>
        <p:txBody>
          <a:bodyPr wrap="square" rtlCol="0" anchor="ctr">
            <a:spAutoFit/>
          </a:bodyPr>
          <a:lstStyle/>
          <a:p>
            <a:pPr>
              <a:lnSpc>
                <a:spcPts val="2400"/>
              </a:lnSpc>
            </a:pPr>
            <a:r>
              <a:rPr lang="ru-RU" sz="2400" b="1" i="1" dirty="0" err="1">
                <a:solidFill>
                  <a:srgbClr val="FAAA28"/>
                </a:solidFill>
                <a:latin typeface="+mn-lt"/>
              </a:rPr>
              <a:t>Цервикобрахиалгия</a:t>
            </a:r>
            <a:endParaRPr lang="ru-RU" sz="2400" b="1" i="1" dirty="0">
              <a:solidFill>
                <a:srgbClr val="FAAA28"/>
              </a:solidFill>
              <a:latin typeface="+mn-lt"/>
            </a:endParaRPr>
          </a:p>
        </p:txBody>
      </p:sp>
      <p:sp>
        <p:nvSpPr>
          <p:cNvPr id="15" name="TextBox 14"/>
          <p:cNvSpPr txBox="1"/>
          <p:nvPr/>
        </p:nvSpPr>
        <p:spPr>
          <a:xfrm>
            <a:off x="395289" y="1484784"/>
            <a:ext cx="7849119" cy="923330"/>
          </a:xfrm>
          <a:prstGeom prst="rect">
            <a:avLst/>
          </a:prstGeom>
          <a:noFill/>
        </p:spPr>
        <p:txBody>
          <a:bodyPr wrap="square" lIns="0" tIns="0" rIns="0" bIns="0" rtlCol="0">
            <a:spAutoFit/>
          </a:bodyPr>
          <a:lstStyle/>
          <a:p>
            <a:pPr defTabSz="449263" eaLnBrk="1" hangingPunct="1">
              <a:spcBef>
                <a:spcPts val="600"/>
              </a:spcBef>
              <a:buClr>
                <a:schemeClr val="bg1"/>
              </a:buClr>
            </a:pPr>
            <a:r>
              <a:rPr lang="ru-RU" altLang="ru-RU" sz="2000" b="1" dirty="0">
                <a:solidFill>
                  <a:srgbClr val="FAAA28"/>
                </a:solidFill>
                <a:latin typeface="+mj-lt"/>
              </a:rPr>
              <a:t>Рефлекторный синдром, возникающий при патологии шейного отдела позвоночника, проявляющийся отраженными болями в руке, не связанными с компрессией корешков. </a:t>
            </a:r>
            <a:endParaRPr lang="ru-RU" altLang="ru-RU" sz="2000" dirty="0">
              <a:solidFill>
                <a:schemeClr val="tx2"/>
              </a:solidFill>
              <a:latin typeface="+mj-lt"/>
            </a:endParaRPr>
          </a:p>
        </p:txBody>
      </p:sp>
      <p:sp>
        <p:nvSpPr>
          <p:cNvPr id="18" name="TextBox 17"/>
          <p:cNvSpPr txBox="1"/>
          <p:nvPr/>
        </p:nvSpPr>
        <p:spPr>
          <a:xfrm>
            <a:off x="3419871" y="2661587"/>
            <a:ext cx="4968551" cy="3431709"/>
          </a:xfrm>
          <a:prstGeom prst="rect">
            <a:avLst/>
          </a:prstGeom>
          <a:noFill/>
        </p:spPr>
        <p:txBody>
          <a:bodyPr wrap="square" lIns="0" tIns="0" rIns="0" bIns="0" rtlCol="0">
            <a:spAutoFit/>
          </a:bodyPr>
          <a:lstStyle/>
          <a:p>
            <a:pPr marL="144000" indent="-144000" defTabSz="449263" eaLnBrk="1" hangingPunct="1">
              <a:spcBef>
                <a:spcPts val="600"/>
              </a:spcBef>
              <a:buClr>
                <a:schemeClr val="bg1"/>
              </a:buClr>
              <a:buFont typeface="Arial" pitchFamily="34" charset="0"/>
              <a:buChar char="•"/>
            </a:pPr>
            <a:r>
              <a:rPr lang="ru-RU" altLang="ru-RU" sz="1600" dirty="0" smtClean="0">
                <a:solidFill>
                  <a:schemeClr val="tx2"/>
                </a:solidFill>
                <a:latin typeface="+mj-lt"/>
              </a:rPr>
              <a:t>Источником </a:t>
            </a:r>
            <a:r>
              <a:rPr lang="ru-RU" altLang="ru-RU" sz="1600" dirty="0">
                <a:solidFill>
                  <a:schemeClr val="tx2"/>
                </a:solidFill>
                <a:latin typeface="+mj-lt"/>
              </a:rPr>
              <a:t>патологических импульсов являются структуры (фасеточные суставы, диски) средне- и </a:t>
            </a:r>
            <a:r>
              <a:rPr lang="ru-RU" altLang="ru-RU" sz="1600" dirty="0" err="1">
                <a:solidFill>
                  <a:schemeClr val="tx2"/>
                </a:solidFill>
                <a:latin typeface="+mj-lt"/>
              </a:rPr>
              <a:t>нижнешейного</a:t>
            </a:r>
            <a:r>
              <a:rPr lang="ru-RU" altLang="ru-RU" sz="1600" dirty="0">
                <a:solidFill>
                  <a:schemeClr val="tx2"/>
                </a:solidFill>
                <a:latin typeface="+mj-lt"/>
              </a:rPr>
              <a:t> отдела позвоночника.</a:t>
            </a:r>
          </a:p>
          <a:p>
            <a:pPr marL="144000" indent="-144000" defTabSz="449263" eaLnBrk="1" hangingPunct="1">
              <a:spcBef>
                <a:spcPts val="600"/>
              </a:spcBef>
              <a:buClr>
                <a:schemeClr val="bg1"/>
              </a:buClr>
              <a:buFont typeface="Arial" pitchFamily="34" charset="0"/>
              <a:buChar char="•"/>
            </a:pPr>
            <a:r>
              <a:rPr lang="ru-RU" altLang="ru-RU" sz="1600" dirty="0" smtClean="0">
                <a:solidFill>
                  <a:schemeClr val="tx2"/>
                </a:solidFill>
                <a:latin typeface="+mj-lt"/>
              </a:rPr>
              <a:t>ЦБ </a:t>
            </a:r>
            <a:r>
              <a:rPr lang="ru-RU" altLang="ru-RU" sz="1600" dirty="0">
                <a:solidFill>
                  <a:schemeClr val="tx2"/>
                </a:solidFill>
                <a:latin typeface="+mj-lt"/>
              </a:rPr>
              <a:t>возникает как результат центрального взаимодействия сенсорных потоков  с </a:t>
            </a:r>
            <a:r>
              <a:rPr lang="ru-RU" altLang="ru-RU" sz="1600" dirty="0" smtClean="0">
                <a:solidFill>
                  <a:schemeClr val="tx2"/>
                </a:solidFill>
                <a:latin typeface="+mj-lt"/>
              </a:rPr>
              <a:t>периферии (феномен </a:t>
            </a:r>
            <a:r>
              <a:rPr lang="ru-RU" altLang="ru-RU" sz="1600" dirty="0">
                <a:solidFill>
                  <a:schemeClr val="tx2"/>
                </a:solidFill>
                <a:latin typeface="+mj-lt"/>
              </a:rPr>
              <a:t>Захарьина–</a:t>
            </a:r>
            <a:r>
              <a:rPr lang="ru-RU" altLang="ru-RU" sz="1600" dirty="0" err="1">
                <a:solidFill>
                  <a:schemeClr val="tx2"/>
                </a:solidFill>
                <a:latin typeface="+mj-lt"/>
              </a:rPr>
              <a:t>Геда</a:t>
            </a:r>
            <a:r>
              <a:rPr lang="ru-RU" altLang="ru-RU" sz="1600" dirty="0" smtClean="0">
                <a:solidFill>
                  <a:schemeClr val="tx2"/>
                </a:solidFill>
                <a:latin typeface="+mj-lt"/>
              </a:rPr>
              <a:t>).</a:t>
            </a:r>
          </a:p>
          <a:p>
            <a:pPr marL="144000" indent="-144000" defTabSz="449263" eaLnBrk="1" hangingPunct="1">
              <a:spcBef>
                <a:spcPts val="600"/>
              </a:spcBef>
              <a:buClr>
                <a:schemeClr val="bg1"/>
              </a:buClr>
              <a:buFont typeface="Arial" pitchFamily="34" charset="0"/>
              <a:buChar char="•"/>
            </a:pPr>
            <a:r>
              <a:rPr lang="ru-RU" altLang="ru-RU" sz="1600" dirty="0">
                <a:solidFill>
                  <a:schemeClr val="tx2"/>
                </a:solidFill>
                <a:latin typeface="+mj-lt"/>
              </a:rPr>
              <a:t>ЦБ нередко сочетается с рефлекторными мышечно-тоническими синдромами, нейродистрофическими, </a:t>
            </a:r>
            <a:r>
              <a:rPr lang="ru-RU" altLang="ru-RU" sz="1600" dirty="0" err="1">
                <a:solidFill>
                  <a:schemeClr val="tx2"/>
                </a:solidFill>
                <a:latin typeface="+mj-lt"/>
              </a:rPr>
              <a:t>реперкусионными</a:t>
            </a:r>
            <a:r>
              <a:rPr lang="ru-RU" altLang="ru-RU" sz="1600" dirty="0">
                <a:solidFill>
                  <a:schemeClr val="tx2"/>
                </a:solidFill>
                <a:latin typeface="+mj-lt"/>
              </a:rPr>
              <a:t> вегетативными расстройствами с разнообразными вторичными проявлениями (</a:t>
            </a:r>
            <a:r>
              <a:rPr lang="ru-RU" altLang="ru-RU" sz="1600" dirty="0" err="1">
                <a:solidFill>
                  <a:schemeClr val="tx2"/>
                </a:solidFill>
                <a:latin typeface="+mj-lt"/>
              </a:rPr>
              <a:t>энтезопатии</a:t>
            </a:r>
            <a:r>
              <a:rPr lang="ru-RU" altLang="ru-RU" sz="1600" dirty="0">
                <a:solidFill>
                  <a:schemeClr val="tx2"/>
                </a:solidFill>
                <a:latin typeface="+mj-lt"/>
              </a:rPr>
              <a:t>, </a:t>
            </a:r>
            <a:r>
              <a:rPr lang="ru-RU" altLang="ru-RU" sz="1600" dirty="0" err="1">
                <a:solidFill>
                  <a:schemeClr val="tx2"/>
                </a:solidFill>
                <a:latin typeface="+mj-lt"/>
              </a:rPr>
              <a:t>периартропатии</a:t>
            </a:r>
            <a:r>
              <a:rPr lang="ru-RU" altLang="ru-RU" sz="1600" dirty="0">
                <a:solidFill>
                  <a:schemeClr val="tx2"/>
                </a:solidFill>
                <a:latin typeface="+mj-lt"/>
              </a:rPr>
              <a:t>, МФБС, туннельные синдромы и др.).</a:t>
            </a:r>
          </a:p>
          <a:p>
            <a:pPr marL="144000" indent="-144000" defTabSz="449263" eaLnBrk="1" hangingPunct="1">
              <a:spcBef>
                <a:spcPts val="600"/>
              </a:spcBef>
              <a:buClr>
                <a:schemeClr val="bg1"/>
              </a:buClr>
              <a:buFont typeface="Arial" pitchFamily="34" charset="0"/>
              <a:buChar char="•"/>
            </a:pPr>
            <a:endParaRPr lang="ru-RU" altLang="ru-RU" sz="1600" dirty="0">
              <a:solidFill>
                <a:schemeClr val="tx2"/>
              </a:solidFill>
              <a:latin typeface="+mj-lt"/>
            </a:endParaRPr>
          </a:p>
        </p:txBody>
      </p:sp>
    </p:spTree>
    <p:extLst>
      <p:ext uri="{BB962C8B-B14F-4D97-AF65-F5344CB8AC3E}">
        <p14:creationId xmlns:p14="http://schemas.microsoft.com/office/powerpoint/2010/main" val="2216524972"/>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80" name="Рисунок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1557338"/>
            <a:ext cx="2741458" cy="1324937"/>
          </a:xfrm>
          <a:prstGeom prst="roundRect">
            <a:avLst>
              <a:gd name="adj" fmla="val 7557"/>
            </a:avLst>
          </a:prstGeom>
          <a:ln w="38100">
            <a:solidFill>
              <a:srgbClr val="00A0D7"/>
            </a:solidFill>
          </a:ln>
          <a:extLst>
            <a:ext uri="{909E8E84-426E-40DD-AFC4-6F175D3DCCD1}">
              <a14:hiddenFill xmlns:a14="http://schemas.microsoft.com/office/drawing/2010/main">
                <a:solidFill>
                  <a:srgbClr val="FFFFFF"/>
                </a:solidFill>
              </a14:hiddenFill>
            </a:ext>
          </a:extLst>
        </p:spPr>
      </p:pic>
      <p:pic>
        <p:nvPicPr>
          <p:cNvPr id="75781" name="Рисунок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5537" y="3066717"/>
            <a:ext cx="2736303" cy="2737516"/>
          </a:xfrm>
          <a:prstGeom prst="roundRect">
            <a:avLst>
              <a:gd name="adj" fmla="val 7557"/>
            </a:avLst>
          </a:prstGeom>
          <a:ln w="38100">
            <a:solidFill>
              <a:srgbClr val="00A0D7"/>
            </a:solidFill>
          </a:ln>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23527" y="378000"/>
            <a:ext cx="7488833" cy="404406"/>
          </a:xfrm>
          <a:prstGeom prst="rect">
            <a:avLst/>
          </a:prstGeom>
          <a:noFill/>
        </p:spPr>
        <p:txBody>
          <a:bodyPr wrap="square" rtlCol="0" anchor="ctr">
            <a:spAutoFit/>
          </a:bodyPr>
          <a:lstStyle/>
          <a:p>
            <a:pPr>
              <a:lnSpc>
                <a:spcPts val="2400"/>
              </a:lnSpc>
            </a:pPr>
            <a:r>
              <a:rPr lang="ru-RU" sz="2400" b="1" i="1" dirty="0" err="1">
                <a:solidFill>
                  <a:srgbClr val="FAAA28"/>
                </a:solidFill>
                <a:latin typeface="+mn-lt"/>
              </a:rPr>
              <a:t>Цервикокраниалгия</a:t>
            </a:r>
            <a:endParaRPr lang="ru-RU" sz="2400" b="1" i="1" dirty="0">
              <a:solidFill>
                <a:srgbClr val="FAAA28"/>
              </a:solidFill>
              <a:latin typeface="+mn-lt"/>
            </a:endParaRPr>
          </a:p>
        </p:txBody>
      </p:sp>
      <p:pic>
        <p:nvPicPr>
          <p:cNvPr id="10" name="Рисунок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1328" y="6309320"/>
            <a:ext cx="241879" cy="349861"/>
          </a:xfrm>
          <a:prstGeom prst="rect">
            <a:avLst/>
          </a:prstGeom>
        </p:spPr>
      </p:pic>
      <p:sp>
        <p:nvSpPr>
          <p:cNvPr id="11" name="TextBox 10"/>
          <p:cNvSpPr txBox="1"/>
          <p:nvPr/>
        </p:nvSpPr>
        <p:spPr>
          <a:xfrm>
            <a:off x="755576" y="6345750"/>
            <a:ext cx="7704856" cy="138499"/>
          </a:xfrm>
          <a:prstGeom prst="rect">
            <a:avLst/>
          </a:prstGeom>
          <a:noFill/>
        </p:spPr>
        <p:txBody>
          <a:bodyPr wrap="square" lIns="0" tIns="0" rIns="0" bIns="0" rtlCol="0">
            <a:spAutoFit/>
          </a:bodyPr>
          <a:lstStyle/>
          <a:p>
            <a:r>
              <a:rPr lang="ru-RU" sz="900" dirty="0" err="1">
                <a:solidFill>
                  <a:schemeClr val="tx2"/>
                </a:solidFill>
                <a:latin typeface="+mj-lt"/>
              </a:rPr>
              <a:t>Матхаликов</a:t>
            </a:r>
            <a:r>
              <a:rPr lang="ru-RU" sz="900" dirty="0">
                <a:solidFill>
                  <a:schemeClr val="tx2"/>
                </a:solidFill>
                <a:latin typeface="+mj-lt"/>
              </a:rPr>
              <a:t> Р.А. Боль в шее. «РМЖ» 2007, №10,с. 837</a:t>
            </a:r>
          </a:p>
        </p:txBody>
      </p:sp>
      <p:sp>
        <p:nvSpPr>
          <p:cNvPr id="14" name="TextBox 13"/>
          <p:cNvSpPr txBox="1"/>
          <p:nvPr/>
        </p:nvSpPr>
        <p:spPr>
          <a:xfrm>
            <a:off x="3427412" y="1561665"/>
            <a:ext cx="5321051" cy="4278094"/>
          </a:xfrm>
          <a:prstGeom prst="rect">
            <a:avLst/>
          </a:prstGeom>
          <a:noFill/>
        </p:spPr>
        <p:txBody>
          <a:bodyPr wrap="square" lIns="0" tIns="0" rIns="0" bIns="0" rtlCol="0">
            <a:spAutoFit/>
          </a:bodyPr>
          <a:lstStyle/>
          <a:p>
            <a:pPr defTabSz="449263" eaLnBrk="1" hangingPunct="1">
              <a:spcBef>
                <a:spcPts val="600"/>
              </a:spcBef>
              <a:spcAft>
                <a:spcPts val="600"/>
              </a:spcAft>
              <a:buClr>
                <a:schemeClr val="bg1"/>
              </a:buClr>
            </a:pPr>
            <a:r>
              <a:rPr lang="ru-RU" altLang="ru-RU" sz="2000" b="1" dirty="0">
                <a:solidFill>
                  <a:srgbClr val="FAAA28"/>
                </a:solidFill>
                <a:latin typeface="+mj-lt"/>
              </a:rPr>
              <a:t>Частая вторичная головная боль. </a:t>
            </a:r>
          </a:p>
          <a:p>
            <a:pPr defTabSz="449263" eaLnBrk="1" hangingPunct="1">
              <a:spcBef>
                <a:spcPts val="600"/>
              </a:spcBef>
              <a:buClr>
                <a:schemeClr val="bg1"/>
              </a:buClr>
            </a:pPr>
            <a:r>
              <a:rPr lang="ru-RU" altLang="ru-RU" sz="1600" b="1" dirty="0">
                <a:solidFill>
                  <a:srgbClr val="FAAA28"/>
                </a:solidFill>
                <a:latin typeface="+mj-lt"/>
              </a:rPr>
              <a:t>Механизм:  </a:t>
            </a:r>
            <a:r>
              <a:rPr lang="ru-RU" altLang="ru-RU" sz="1600" dirty="0">
                <a:solidFill>
                  <a:schemeClr val="tx2"/>
                </a:solidFill>
                <a:latin typeface="+mj-lt"/>
              </a:rPr>
              <a:t>рефлекторный, в </a:t>
            </a:r>
            <a:r>
              <a:rPr lang="ru-RU" altLang="ru-RU" sz="1600" dirty="0" smtClean="0">
                <a:solidFill>
                  <a:schemeClr val="tx2"/>
                </a:solidFill>
                <a:latin typeface="+mj-lt"/>
              </a:rPr>
              <a:t>основе </a:t>
            </a:r>
            <a:r>
              <a:rPr lang="ru-RU" altLang="ru-RU" sz="1600" dirty="0">
                <a:solidFill>
                  <a:schemeClr val="tx2"/>
                </a:solidFill>
                <a:latin typeface="+mj-lt"/>
              </a:rPr>
              <a:t>– </a:t>
            </a:r>
            <a:r>
              <a:rPr lang="ru-RU" altLang="ru-RU" sz="1600" b="1" dirty="0" err="1" smtClean="0">
                <a:solidFill>
                  <a:srgbClr val="FAAA28"/>
                </a:solidFill>
                <a:latin typeface="+mj-lt"/>
              </a:rPr>
              <a:t>тригемино</a:t>
            </a:r>
            <a:r>
              <a:rPr lang="en-US" altLang="ru-RU" sz="1600" b="1" dirty="0" smtClean="0">
                <a:solidFill>
                  <a:srgbClr val="FAAA28"/>
                </a:solidFill>
                <a:latin typeface="+mj-lt"/>
              </a:rPr>
              <a:t>-</a:t>
            </a:r>
            <a:r>
              <a:rPr lang="ru-RU" altLang="ru-RU" sz="1600" b="1" dirty="0" smtClean="0">
                <a:solidFill>
                  <a:srgbClr val="FAAA28"/>
                </a:solidFill>
                <a:latin typeface="+mj-lt"/>
              </a:rPr>
              <a:t>цервикальный </a:t>
            </a:r>
            <a:r>
              <a:rPr lang="ru-RU" altLang="ru-RU" sz="1600" b="1" dirty="0">
                <a:solidFill>
                  <a:srgbClr val="FAAA28"/>
                </a:solidFill>
                <a:latin typeface="+mj-lt"/>
              </a:rPr>
              <a:t>комплекс: </a:t>
            </a:r>
            <a:r>
              <a:rPr lang="ru-RU" altLang="ru-RU" sz="1600" dirty="0">
                <a:solidFill>
                  <a:schemeClr val="tx2"/>
                </a:solidFill>
                <a:latin typeface="+mj-lt"/>
              </a:rPr>
              <a:t>переключение болевой </a:t>
            </a:r>
            <a:r>
              <a:rPr lang="ru-RU" altLang="ru-RU" sz="1600" dirty="0" err="1">
                <a:solidFill>
                  <a:schemeClr val="tx2"/>
                </a:solidFill>
                <a:latin typeface="+mj-lt"/>
              </a:rPr>
              <a:t>импульсации</a:t>
            </a:r>
            <a:r>
              <a:rPr lang="ru-RU" altLang="ru-RU" sz="1600" dirty="0">
                <a:solidFill>
                  <a:schemeClr val="tx2"/>
                </a:solidFill>
                <a:latin typeface="+mj-lt"/>
              </a:rPr>
              <a:t> от структур ШОП через задние рога С1, С2, С3 на спинномозговое ядро </a:t>
            </a:r>
            <a:r>
              <a:rPr lang="ru-RU" altLang="ru-RU" sz="1600" dirty="0" err="1">
                <a:solidFill>
                  <a:schemeClr val="tx2"/>
                </a:solidFill>
                <a:latin typeface="+mj-lt"/>
              </a:rPr>
              <a:t>n.trigeminus</a:t>
            </a:r>
            <a:r>
              <a:rPr lang="ru-RU" altLang="ru-RU" sz="1600" dirty="0">
                <a:solidFill>
                  <a:schemeClr val="tx2"/>
                </a:solidFill>
                <a:latin typeface="+mj-lt"/>
              </a:rPr>
              <a:t>   </a:t>
            </a:r>
            <a:endParaRPr lang="ru-RU" altLang="ru-RU" sz="1600" dirty="0" smtClean="0">
              <a:solidFill>
                <a:schemeClr val="tx2"/>
              </a:solidFill>
              <a:latin typeface="+mj-lt"/>
            </a:endParaRPr>
          </a:p>
          <a:p>
            <a:pPr marL="144000" indent="-144000" defTabSz="449263" eaLnBrk="1" hangingPunct="1">
              <a:spcBef>
                <a:spcPts val="1800"/>
              </a:spcBef>
              <a:buClr>
                <a:schemeClr val="bg1"/>
              </a:buClr>
              <a:buFont typeface="Arial" pitchFamily="34" charset="0"/>
              <a:buChar char="•"/>
            </a:pPr>
            <a:r>
              <a:rPr lang="ru-RU" altLang="ru-RU" sz="1600" dirty="0">
                <a:solidFill>
                  <a:schemeClr val="tx2"/>
                </a:solidFill>
                <a:latin typeface="+mj-lt"/>
              </a:rPr>
              <a:t>Боль односторонняя (сторона не меняется) </a:t>
            </a:r>
            <a:r>
              <a:rPr lang="ru-RU" altLang="ru-RU" sz="1600" dirty="0" smtClean="0">
                <a:solidFill>
                  <a:schemeClr val="tx2"/>
                </a:solidFill>
                <a:latin typeface="+mj-lt"/>
              </a:rPr>
              <a:t>в </a:t>
            </a:r>
            <a:r>
              <a:rPr lang="ru-RU" altLang="ru-RU" sz="1600" dirty="0">
                <a:solidFill>
                  <a:schemeClr val="tx2"/>
                </a:solidFill>
                <a:latin typeface="+mj-lt"/>
              </a:rPr>
              <a:t>шейно-затылочной области, отражается в лоб, орбиту, висок, ухо </a:t>
            </a:r>
          </a:p>
          <a:p>
            <a:pPr marL="144000" indent="-144000" defTabSz="449263" eaLnBrk="1" hangingPunct="1">
              <a:spcBef>
                <a:spcPts val="600"/>
              </a:spcBef>
              <a:buClr>
                <a:schemeClr val="bg1"/>
              </a:buClr>
              <a:buFont typeface="Arial" pitchFamily="34" charset="0"/>
              <a:buChar char="•"/>
            </a:pPr>
            <a:r>
              <a:rPr lang="ru-RU" altLang="ru-RU" sz="1600" dirty="0">
                <a:solidFill>
                  <a:schemeClr val="tx2"/>
                </a:solidFill>
                <a:latin typeface="+mj-lt"/>
              </a:rPr>
              <a:t>Боль чаще тупая, ломящая, низкой или средней интенсивности</a:t>
            </a:r>
          </a:p>
          <a:p>
            <a:pPr marL="144000" indent="-144000" defTabSz="449263" eaLnBrk="1" hangingPunct="1">
              <a:spcBef>
                <a:spcPts val="600"/>
              </a:spcBef>
              <a:buClr>
                <a:schemeClr val="bg1"/>
              </a:buClr>
              <a:buFont typeface="Arial" pitchFamily="34" charset="0"/>
              <a:buChar char="•"/>
            </a:pPr>
            <a:r>
              <a:rPr lang="ru-RU" altLang="ru-RU" sz="1600" dirty="0">
                <a:solidFill>
                  <a:schemeClr val="tx2"/>
                </a:solidFill>
                <a:latin typeface="+mj-lt"/>
              </a:rPr>
              <a:t>Провоцируется движениями, неудобной позой</a:t>
            </a:r>
          </a:p>
          <a:p>
            <a:pPr marL="144000" indent="-144000" defTabSz="449263" eaLnBrk="1" hangingPunct="1">
              <a:spcBef>
                <a:spcPts val="600"/>
              </a:spcBef>
              <a:buClr>
                <a:schemeClr val="bg1"/>
              </a:buClr>
              <a:buFont typeface="Arial" pitchFamily="34" charset="0"/>
              <a:buChar char="•"/>
            </a:pPr>
            <a:r>
              <a:rPr lang="ru-RU" altLang="ru-RU" sz="1600" dirty="0">
                <a:solidFill>
                  <a:schemeClr val="tx2"/>
                </a:solidFill>
                <a:latin typeface="+mj-lt"/>
              </a:rPr>
              <a:t>Нередко сочетается с </a:t>
            </a:r>
            <a:r>
              <a:rPr lang="ru-RU" altLang="ru-RU" sz="1600" dirty="0" err="1">
                <a:solidFill>
                  <a:schemeClr val="tx2"/>
                </a:solidFill>
                <a:latin typeface="+mj-lt"/>
              </a:rPr>
              <a:t>цервикобрахиалгией</a:t>
            </a:r>
            <a:endParaRPr lang="ru-RU" altLang="ru-RU" sz="1600" dirty="0">
              <a:solidFill>
                <a:schemeClr val="tx2"/>
              </a:solidFill>
              <a:latin typeface="+mj-lt"/>
            </a:endParaRPr>
          </a:p>
          <a:p>
            <a:pPr marL="144000" indent="-144000" defTabSz="449263" eaLnBrk="1" hangingPunct="1">
              <a:spcBef>
                <a:spcPts val="600"/>
              </a:spcBef>
              <a:buClr>
                <a:schemeClr val="bg1"/>
              </a:buClr>
              <a:buFont typeface="Arial" pitchFamily="34" charset="0"/>
              <a:buChar char="•"/>
            </a:pPr>
            <a:r>
              <a:rPr lang="ru-RU" altLang="ru-RU" sz="1600" dirty="0">
                <a:solidFill>
                  <a:schemeClr val="tx2"/>
                </a:solidFill>
                <a:latin typeface="+mj-lt"/>
              </a:rPr>
              <a:t>Может сопровождаться фоно-/ фотофобией, тошнотой, рвотой, инъекцией </a:t>
            </a:r>
            <a:r>
              <a:rPr lang="ru-RU" altLang="ru-RU" sz="1600" dirty="0" err="1">
                <a:solidFill>
                  <a:schemeClr val="tx2"/>
                </a:solidFill>
                <a:latin typeface="+mj-lt"/>
              </a:rPr>
              <a:t>конъюктив</a:t>
            </a:r>
            <a:r>
              <a:rPr lang="ru-RU" altLang="ru-RU" sz="1600" dirty="0">
                <a:solidFill>
                  <a:schemeClr val="tx2"/>
                </a:solidFill>
                <a:latin typeface="+mj-lt"/>
              </a:rPr>
              <a:t>, слезотечением, </a:t>
            </a:r>
            <a:r>
              <a:rPr lang="ru-RU" altLang="ru-RU" sz="1600" dirty="0" err="1">
                <a:solidFill>
                  <a:schemeClr val="tx2"/>
                </a:solidFill>
                <a:latin typeface="+mj-lt"/>
              </a:rPr>
              <a:t>ринореей</a:t>
            </a:r>
            <a:r>
              <a:rPr lang="ru-RU" altLang="ru-RU" sz="1600" dirty="0">
                <a:solidFill>
                  <a:schemeClr val="tx2"/>
                </a:solidFill>
                <a:latin typeface="+mj-lt"/>
              </a:rPr>
              <a:t> </a:t>
            </a:r>
          </a:p>
          <a:p>
            <a:pPr marL="144000" indent="-144000" defTabSz="449263" eaLnBrk="1" hangingPunct="1">
              <a:spcBef>
                <a:spcPts val="600"/>
              </a:spcBef>
              <a:buClr>
                <a:schemeClr val="bg1"/>
              </a:buClr>
              <a:buFont typeface="Arial" pitchFamily="34" charset="0"/>
              <a:buChar char="•"/>
            </a:pPr>
            <a:r>
              <a:rPr lang="ru-RU" altLang="ru-RU" sz="1600" dirty="0">
                <a:solidFill>
                  <a:schemeClr val="tx2"/>
                </a:solidFill>
                <a:latin typeface="+mj-lt"/>
              </a:rPr>
              <a:t>Тенденция к </a:t>
            </a:r>
            <a:r>
              <a:rPr lang="ru-RU" altLang="ru-RU" sz="1600" dirty="0" err="1">
                <a:solidFill>
                  <a:schemeClr val="tx2"/>
                </a:solidFill>
                <a:latin typeface="+mj-lt"/>
              </a:rPr>
              <a:t>хронизации</a:t>
            </a:r>
            <a:r>
              <a:rPr lang="ru-RU" altLang="ru-RU" sz="1600" dirty="0" smtClean="0">
                <a:solidFill>
                  <a:schemeClr val="tx2"/>
                </a:solidFill>
                <a:latin typeface="+mj-lt"/>
              </a:rPr>
              <a:t>.</a:t>
            </a:r>
            <a:endParaRPr lang="ru-RU" altLang="ru-RU" sz="1600" dirty="0">
              <a:solidFill>
                <a:schemeClr val="tx2"/>
              </a:solidFill>
              <a:latin typeface="+mj-lt"/>
            </a:endParaRPr>
          </a:p>
        </p:txBody>
      </p:sp>
    </p:spTree>
    <p:extLst>
      <p:ext uri="{BB962C8B-B14F-4D97-AF65-F5344CB8AC3E}">
        <p14:creationId xmlns:p14="http://schemas.microsoft.com/office/powerpoint/2010/main" val="360263374"/>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ChangeArrowheads="1"/>
          </p:cNvSpPr>
          <p:nvPr/>
        </p:nvSpPr>
        <p:spPr bwMode="auto">
          <a:xfrm>
            <a:off x="503238" y="1628775"/>
            <a:ext cx="8280400" cy="179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p>
            <a:pPr marL="339725" indent="-339725" eaLnBrk="1" hangingPunct="1">
              <a:lnSpc>
                <a:spcPct val="130000"/>
              </a:lnSpc>
              <a:buClr>
                <a:srgbClr val="000000"/>
              </a:buClr>
              <a:buSzPct val="100000"/>
              <a:buFont typeface="Times New Roman" pitchFamily="18" charset="0"/>
              <a:buAutoNum type="arabicPeriod"/>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endParaRPr lang="ru-RU" altLang="ru-RU" sz="2400" b="1">
              <a:solidFill>
                <a:srgbClr val="000000"/>
              </a:solidFill>
            </a:endParaRPr>
          </a:p>
          <a:p>
            <a:pPr marL="339725" indent="-339725" eaLnBrk="1" hangingPunct="1">
              <a:lnSpc>
                <a:spcPct val="130000"/>
              </a:lnSpc>
              <a:buSzPct val="100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endParaRPr lang="ru-RU" altLang="ru-RU" sz="2400" b="1">
              <a:solidFill>
                <a:srgbClr val="000000"/>
              </a:solidFill>
            </a:endParaRPr>
          </a:p>
          <a:p>
            <a:pPr marL="339725" indent="-339725" eaLnBrk="1" hangingPunct="1">
              <a:buSzPct val="100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endParaRPr lang="ru-RU" altLang="ru-RU" sz="2400" b="1">
              <a:solidFill>
                <a:srgbClr val="000000"/>
              </a:solidFill>
            </a:endParaRPr>
          </a:p>
          <a:p>
            <a:pPr marL="339725" indent="-339725" eaLnBrk="1" hangingPunct="1">
              <a:buSzPct val="100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endParaRPr lang="ru-RU" altLang="ru-RU" sz="2400" b="1">
              <a:solidFill>
                <a:srgbClr val="000000"/>
              </a:solidFill>
            </a:endParaRPr>
          </a:p>
        </p:txBody>
      </p:sp>
      <p:pic>
        <p:nvPicPr>
          <p:cNvPr id="76803" name="Рисунок 3"/>
          <p:cNvPicPr>
            <a:picLocks noChangeAspect="1" noChangeArrowheads="1"/>
          </p:cNvPicPr>
          <p:nvPr/>
        </p:nvPicPr>
        <p:blipFill rotWithShape="1">
          <a:blip r:embed="rId3">
            <a:extLst>
              <a:ext uri="{28A0092B-C50C-407E-A947-70E740481C1C}">
                <a14:useLocalDpi xmlns:a14="http://schemas.microsoft.com/office/drawing/2010/main" val="0"/>
              </a:ext>
            </a:extLst>
          </a:blip>
          <a:srcRect r="67364"/>
          <a:stretch/>
        </p:blipFill>
        <p:spPr bwMode="auto">
          <a:xfrm>
            <a:off x="395289" y="1557338"/>
            <a:ext cx="2222670" cy="1861881"/>
          </a:xfrm>
          <a:prstGeom prst="roundRect">
            <a:avLst>
              <a:gd name="adj" fmla="val 7557"/>
            </a:avLst>
          </a:prstGeom>
          <a:ln w="38100">
            <a:solidFill>
              <a:srgbClr val="00A0D7"/>
            </a:solidFill>
          </a:ln>
          <a:extLst>
            <a:ext uri="{909E8E84-426E-40DD-AFC4-6F175D3DCCD1}">
              <a14:hiddenFill xmlns:a14="http://schemas.microsoft.com/office/drawing/2010/main">
                <a:solidFill>
                  <a:srgbClr val="FFFFFF"/>
                </a:solidFill>
              </a14:hiddenFill>
            </a:ext>
          </a:extLst>
        </p:spPr>
      </p:pic>
      <p:pic>
        <p:nvPicPr>
          <p:cNvPr id="76804" name="Рисунок 6"/>
          <p:cNvPicPr>
            <a:picLocks noChangeAspect="1" noChangeArrowheads="1"/>
          </p:cNvPicPr>
          <p:nvPr/>
        </p:nvPicPr>
        <p:blipFill rotWithShape="1">
          <a:blip r:embed="rId4">
            <a:extLst>
              <a:ext uri="{28A0092B-C50C-407E-A947-70E740481C1C}">
                <a14:useLocalDpi xmlns:a14="http://schemas.microsoft.com/office/drawing/2010/main" val="0"/>
              </a:ext>
            </a:extLst>
          </a:blip>
          <a:srcRect t="13811" b="13190"/>
          <a:stretch/>
        </p:blipFill>
        <p:spPr bwMode="auto">
          <a:xfrm>
            <a:off x="2843808" y="1557338"/>
            <a:ext cx="4351032" cy="1861881"/>
          </a:xfrm>
          <a:prstGeom prst="roundRect">
            <a:avLst>
              <a:gd name="adj" fmla="val 7557"/>
            </a:avLst>
          </a:prstGeom>
          <a:ln w="38100">
            <a:solidFill>
              <a:srgbClr val="00A0D7"/>
            </a:solidFill>
          </a:ln>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23527" y="378000"/>
            <a:ext cx="7488833" cy="404406"/>
          </a:xfrm>
          <a:prstGeom prst="rect">
            <a:avLst/>
          </a:prstGeom>
          <a:noFill/>
        </p:spPr>
        <p:txBody>
          <a:bodyPr wrap="square" rtlCol="0" anchor="ctr">
            <a:spAutoFit/>
          </a:bodyPr>
          <a:lstStyle/>
          <a:p>
            <a:pPr>
              <a:lnSpc>
                <a:spcPts val="2400"/>
              </a:lnSpc>
            </a:pPr>
            <a:r>
              <a:rPr lang="ru-RU" sz="2400" b="1" i="1" dirty="0">
                <a:solidFill>
                  <a:srgbClr val="FAAA28"/>
                </a:solidFill>
                <a:latin typeface="+mn-lt"/>
              </a:rPr>
              <a:t>«Хлыстовая» травма шеи?!</a:t>
            </a:r>
          </a:p>
        </p:txBody>
      </p:sp>
      <p:pic>
        <p:nvPicPr>
          <p:cNvPr id="8" name="Рисунок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1328" y="6309320"/>
            <a:ext cx="241879" cy="349861"/>
          </a:xfrm>
          <a:prstGeom prst="rect">
            <a:avLst/>
          </a:prstGeom>
        </p:spPr>
      </p:pic>
      <p:sp>
        <p:nvSpPr>
          <p:cNvPr id="10" name="TextBox 9"/>
          <p:cNvSpPr txBox="1"/>
          <p:nvPr/>
        </p:nvSpPr>
        <p:spPr>
          <a:xfrm>
            <a:off x="755576" y="6048871"/>
            <a:ext cx="7704856" cy="692497"/>
          </a:xfrm>
          <a:prstGeom prst="rect">
            <a:avLst/>
          </a:prstGeom>
          <a:noFill/>
        </p:spPr>
        <p:txBody>
          <a:bodyPr wrap="square" lIns="0" tIns="0" rIns="0" bIns="0" rtlCol="0">
            <a:spAutoFit/>
          </a:bodyPr>
          <a:lstStyle/>
          <a:p>
            <a:r>
              <a:rPr lang="en-US" sz="900" dirty="0" err="1">
                <a:solidFill>
                  <a:schemeClr val="tx2"/>
                </a:solidFill>
                <a:latin typeface="+mj-lt"/>
              </a:rPr>
              <a:t>Bogduk</a:t>
            </a:r>
            <a:r>
              <a:rPr lang="en-US" sz="900" dirty="0">
                <a:solidFill>
                  <a:schemeClr val="tx2"/>
                </a:solidFill>
                <a:latin typeface="+mj-lt"/>
              </a:rPr>
              <a:t> N, </a:t>
            </a:r>
            <a:r>
              <a:rPr lang="en-US" sz="900" dirty="0" err="1">
                <a:solidFill>
                  <a:schemeClr val="tx2"/>
                </a:solidFill>
                <a:latin typeface="+mj-lt"/>
              </a:rPr>
              <a:t>Yoganandan</a:t>
            </a:r>
            <a:r>
              <a:rPr lang="en-US" sz="900" dirty="0">
                <a:solidFill>
                  <a:schemeClr val="tx2"/>
                </a:solidFill>
                <a:latin typeface="+mj-lt"/>
              </a:rPr>
              <a:t> Y. Biomechanics of the cervical spine Part 3: minor injuries. </a:t>
            </a:r>
            <a:r>
              <a:rPr lang="en-US" sz="900" dirty="0" err="1">
                <a:solidFill>
                  <a:schemeClr val="tx2"/>
                </a:solidFill>
                <a:latin typeface="+mj-lt"/>
              </a:rPr>
              <a:t>Clin</a:t>
            </a:r>
            <a:r>
              <a:rPr lang="en-US" sz="900" dirty="0">
                <a:solidFill>
                  <a:schemeClr val="tx2"/>
                </a:solidFill>
                <a:latin typeface="+mj-lt"/>
              </a:rPr>
              <a:t> </a:t>
            </a:r>
            <a:r>
              <a:rPr lang="en-US" sz="900" dirty="0" err="1">
                <a:solidFill>
                  <a:schemeClr val="tx2"/>
                </a:solidFill>
                <a:latin typeface="+mj-lt"/>
              </a:rPr>
              <a:t>Biomech</a:t>
            </a:r>
            <a:r>
              <a:rPr lang="en-US" sz="900" dirty="0">
                <a:solidFill>
                  <a:schemeClr val="tx2"/>
                </a:solidFill>
                <a:latin typeface="+mj-lt"/>
              </a:rPr>
              <a:t> (Bristol, Avon). 2001;16(4): 267-275. 2. Matsumoto M, Okada E, Ichihara D, et al. Prospective </a:t>
            </a:r>
            <a:r>
              <a:rPr lang="en-US" sz="900" dirty="0" err="1">
                <a:solidFill>
                  <a:schemeClr val="tx2"/>
                </a:solidFill>
                <a:latin typeface="+mj-lt"/>
              </a:rPr>
              <a:t>tenyear</a:t>
            </a:r>
            <a:r>
              <a:rPr lang="en-US" sz="900" dirty="0">
                <a:solidFill>
                  <a:schemeClr val="tx2"/>
                </a:solidFill>
                <a:latin typeface="+mj-lt"/>
              </a:rPr>
              <a:t> follow-up study comparing patients with </a:t>
            </a:r>
            <a:r>
              <a:rPr lang="en-US" sz="900" dirty="0" err="1">
                <a:solidFill>
                  <a:schemeClr val="tx2"/>
                </a:solidFill>
                <a:latin typeface="+mj-lt"/>
              </a:rPr>
              <a:t>whiplashassociated</a:t>
            </a:r>
            <a:r>
              <a:rPr lang="en-US" sz="900" dirty="0">
                <a:solidFill>
                  <a:schemeClr val="tx2"/>
                </a:solidFill>
                <a:latin typeface="+mj-lt"/>
              </a:rPr>
              <a:t>  disorders and asymptomatic subjects using magnetic resonance imaging. Spine (</a:t>
            </a:r>
            <a:r>
              <a:rPr lang="en-US" sz="900" dirty="0" err="1">
                <a:solidFill>
                  <a:schemeClr val="tx2"/>
                </a:solidFill>
                <a:latin typeface="+mj-lt"/>
              </a:rPr>
              <a:t>Phila</a:t>
            </a:r>
            <a:r>
              <a:rPr lang="en-US" sz="900" dirty="0">
                <a:solidFill>
                  <a:schemeClr val="tx2"/>
                </a:solidFill>
                <a:latin typeface="+mj-lt"/>
              </a:rPr>
              <a:t> Pa 1976). 2010; 35(18):1684-1690.3. </a:t>
            </a:r>
            <a:r>
              <a:rPr lang="en-US" sz="900" dirty="0" err="1">
                <a:solidFill>
                  <a:schemeClr val="tx2"/>
                </a:solidFill>
                <a:latin typeface="+mj-lt"/>
              </a:rPr>
              <a:t>Pettersson</a:t>
            </a:r>
            <a:r>
              <a:rPr lang="en-US" sz="900" dirty="0">
                <a:solidFill>
                  <a:schemeClr val="tx2"/>
                </a:solidFill>
                <a:latin typeface="+mj-lt"/>
              </a:rPr>
              <a:t> K, </a:t>
            </a:r>
            <a:r>
              <a:rPr lang="en-US" sz="900" dirty="0" err="1">
                <a:solidFill>
                  <a:schemeClr val="tx2"/>
                </a:solidFill>
                <a:latin typeface="+mj-lt"/>
              </a:rPr>
              <a:t>Hildingsson</a:t>
            </a:r>
            <a:r>
              <a:rPr lang="en-US" sz="900" dirty="0">
                <a:solidFill>
                  <a:schemeClr val="tx2"/>
                </a:solidFill>
                <a:latin typeface="+mj-lt"/>
              </a:rPr>
              <a:t> C, </a:t>
            </a:r>
            <a:r>
              <a:rPr lang="en-US" sz="900" dirty="0" err="1">
                <a:solidFill>
                  <a:schemeClr val="tx2"/>
                </a:solidFill>
                <a:latin typeface="+mj-lt"/>
              </a:rPr>
              <a:t>Toolanen</a:t>
            </a:r>
            <a:r>
              <a:rPr lang="en-US" sz="900" dirty="0">
                <a:solidFill>
                  <a:schemeClr val="tx2"/>
                </a:solidFill>
                <a:latin typeface="+mj-lt"/>
              </a:rPr>
              <a:t> G, </a:t>
            </a:r>
            <a:r>
              <a:rPr lang="en-US" sz="900" dirty="0" err="1">
                <a:solidFill>
                  <a:schemeClr val="tx2"/>
                </a:solidFill>
                <a:latin typeface="+mj-lt"/>
              </a:rPr>
              <a:t>Fagerlund</a:t>
            </a:r>
            <a:r>
              <a:rPr lang="en-US" sz="900" dirty="0">
                <a:solidFill>
                  <a:schemeClr val="tx2"/>
                </a:solidFill>
                <a:latin typeface="+mj-lt"/>
              </a:rPr>
              <a:t> </a:t>
            </a:r>
            <a:r>
              <a:rPr lang="en-US" sz="900" dirty="0" err="1">
                <a:solidFill>
                  <a:schemeClr val="tx2"/>
                </a:solidFill>
                <a:latin typeface="+mj-lt"/>
              </a:rPr>
              <a:t>M,Björnebrink</a:t>
            </a:r>
            <a:r>
              <a:rPr lang="en-US" sz="900" dirty="0">
                <a:solidFill>
                  <a:schemeClr val="tx2"/>
                </a:solidFill>
                <a:latin typeface="+mj-lt"/>
              </a:rPr>
              <a:t> J. MRI and neurology in acute whiplash </a:t>
            </a:r>
            <a:r>
              <a:rPr lang="en-US" sz="900" dirty="0" err="1">
                <a:solidFill>
                  <a:schemeClr val="tx2"/>
                </a:solidFill>
                <a:latin typeface="+mj-lt"/>
              </a:rPr>
              <a:t>trauma:no</a:t>
            </a:r>
            <a:r>
              <a:rPr lang="en-US" sz="900" dirty="0">
                <a:solidFill>
                  <a:schemeClr val="tx2"/>
                </a:solidFill>
                <a:latin typeface="+mj-lt"/>
              </a:rPr>
              <a:t> correlation in prospective examination of 39 cases. </a:t>
            </a:r>
            <a:r>
              <a:rPr lang="en-US" sz="900" dirty="0" err="1">
                <a:solidFill>
                  <a:schemeClr val="tx2"/>
                </a:solidFill>
                <a:latin typeface="+mj-lt"/>
              </a:rPr>
              <a:t>Acta</a:t>
            </a:r>
            <a:r>
              <a:rPr lang="en-US" sz="900" dirty="0">
                <a:solidFill>
                  <a:schemeClr val="tx2"/>
                </a:solidFill>
                <a:latin typeface="+mj-lt"/>
              </a:rPr>
              <a:t> </a:t>
            </a:r>
            <a:r>
              <a:rPr lang="en-US" sz="900" dirty="0" err="1">
                <a:solidFill>
                  <a:schemeClr val="tx2"/>
                </a:solidFill>
                <a:latin typeface="+mj-lt"/>
              </a:rPr>
              <a:t>Orthop</a:t>
            </a:r>
            <a:r>
              <a:rPr lang="en-US" sz="900" dirty="0">
                <a:solidFill>
                  <a:schemeClr val="tx2"/>
                </a:solidFill>
                <a:latin typeface="+mj-lt"/>
              </a:rPr>
              <a:t> Scand. 1994;65(5):525-528  4. </a:t>
            </a:r>
            <a:r>
              <a:rPr lang="ru-RU" sz="900" dirty="0">
                <a:solidFill>
                  <a:schemeClr val="tx2"/>
                </a:solidFill>
                <a:latin typeface="+mj-lt"/>
              </a:rPr>
              <a:t>Котельников ГП, </a:t>
            </a:r>
            <a:r>
              <a:rPr lang="ru-RU" sz="900" dirty="0" err="1">
                <a:solidFill>
                  <a:schemeClr val="tx2"/>
                </a:solidFill>
                <a:latin typeface="+mj-lt"/>
              </a:rPr>
              <a:t>Эйдлин</a:t>
            </a:r>
            <a:r>
              <a:rPr lang="ru-RU" sz="900" dirty="0">
                <a:solidFill>
                  <a:schemeClr val="tx2"/>
                </a:solidFill>
                <a:latin typeface="+mj-lt"/>
              </a:rPr>
              <a:t> ЕГ, </a:t>
            </a:r>
            <a:r>
              <a:rPr lang="ru-RU" sz="900" dirty="0" err="1">
                <a:solidFill>
                  <a:schemeClr val="tx2"/>
                </a:solidFill>
                <a:latin typeface="+mj-lt"/>
              </a:rPr>
              <a:t>Хабиров</a:t>
            </a:r>
            <a:r>
              <a:rPr lang="ru-RU" sz="900" dirty="0">
                <a:solidFill>
                  <a:schemeClr val="tx2"/>
                </a:solidFill>
                <a:latin typeface="+mj-lt"/>
              </a:rPr>
              <a:t> ФА и др. Хлыстовая травма шеи. Казанский медицинский журнал .2011;92(2):240-3 </a:t>
            </a:r>
          </a:p>
        </p:txBody>
      </p:sp>
      <p:sp>
        <p:nvSpPr>
          <p:cNvPr id="9" name="TextBox 8"/>
          <p:cNvSpPr txBox="1"/>
          <p:nvPr/>
        </p:nvSpPr>
        <p:spPr>
          <a:xfrm>
            <a:off x="395536" y="3605839"/>
            <a:ext cx="8352928" cy="2369880"/>
          </a:xfrm>
          <a:prstGeom prst="rect">
            <a:avLst/>
          </a:prstGeom>
          <a:noFill/>
        </p:spPr>
        <p:txBody>
          <a:bodyPr wrap="square" lIns="0" tIns="0" rIns="0" bIns="0" rtlCol="0">
            <a:spAutoFit/>
          </a:bodyPr>
          <a:lstStyle/>
          <a:p>
            <a:pPr marL="144000" indent="-144000" defTabSz="449263" eaLnBrk="1" hangingPunct="1">
              <a:spcBef>
                <a:spcPts val="300"/>
              </a:spcBef>
              <a:buClr>
                <a:schemeClr val="bg1"/>
              </a:buClr>
              <a:buFont typeface="Arial" pitchFamily="34" charset="0"/>
              <a:buChar char="•"/>
            </a:pPr>
            <a:r>
              <a:rPr lang="ru-RU" altLang="ru-RU" sz="1600" dirty="0" smtClean="0">
                <a:solidFill>
                  <a:schemeClr val="tx2"/>
                </a:solidFill>
                <a:latin typeface="+mj-lt"/>
              </a:rPr>
              <a:t>Проведенные </a:t>
            </a:r>
            <a:r>
              <a:rPr lang="ru-RU" altLang="ru-RU" sz="1600" dirty="0">
                <a:solidFill>
                  <a:schemeClr val="tx2"/>
                </a:solidFill>
                <a:latin typeface="+mj-lt"/>
              </a:rPr>
              <a:t>в 1970-х годах </a:t>
            </a:r>
            <a:r>
              <a:rPr lang="ru-RU" altLang="ru-RU" sz="1600" dirty="0" err="1" smtClean="0">
                <a:solidFill>
                  <a:schemeClr val="tx2"/>
                </a:solidFill>
                <a:latin typeface="+mj-lt"/>
              </a:rPr>
              <a:t>видеорадиографические</a:t>
            </a:r>
            <a:r>
              <a:rPr lang="ru-RU" altLang="ru-RU" sz="1600" dirty="0" smtClean="0">
                <a:solidFill>
                  <a:schemeClr val="tx2"/>
                </a:solidFill>
                <a:latin typeface="+mj-lt"/>
              </a:rPr>
              <a:t> исследования </a:t>
            </a:r>
            <a:r>
              <a:rPr lang="ru-RU" altLang="ru-RU" sz="1600" dirty="0">
                <a:solidFill>
                  <a:schemeClr val="tx2"/>
                </a:solidFill>
                <a:latin typeface="+mj-lt"/>
              </a:rPr>
              <a:t>показали что «хлыстовая травма» наиболее часто ассоциируется с повреждением МПД </a:t>
            </a:r>
            <a:r>
              <a:rPr lang="ru-RU" altLang="ru-RU" sz="1600" b="1" dirty="0">
                <a:solidFill>
                  <a:schemeClr val="accent4">
                    <a:lumMod val="60000"/>
                    <a:lumOff val="40000"/>
                  </a:schemeClr>
                </a:solidFill>
                <a:latin typeface="+mj-lt"/>
              </a:rPr>
              <a:t>(в 90% случаев), </a:t>
            </a:r>
            <a:r>
              <a:rPr lang="ru-RU" altLang="ru-RU" sz="1600" dirty="0">
                <a:solidFill>
                  <a:schemeClr val="tx2"/>
                </a:solidFill>
                <a:latin typeface="+mj-lt"/>
              </a:rPr>
              <a:t>передних спинальных связок </a:t>
            </a:r>
            <a:r>
              <a:rPr lang="ru-RU" altLang="ru-RU" sz="1600" b="1" dirty="0">
                <a:solidFill>
                  <a:schemeClr val="accent4">
                    <a:lumMod val="60000"/>
                    <a:lumOff val="40000"/>
                  </a:schemeClr>
                </a:solidFill>
                <a:latin typeface="+mj-lt"/>
              </a:rPr>
              <a:t>(80%), </a:t>
            </a:r>
            <a:r>
              <a:rPr lang="ru-RU" altLang="ru-RU" sz="1600" dirty="0">
                <a:solidFill>
                  <a:schemeClr val="tx2"/>
                </a:solidFill>
                <a:latin typeface="+mj-lt"/>
              </a:rPr>
              <a:t>и фасеточных суставов </a:t>
            </a:r>
            <a:r>
              <a:rPr lang="ru-RU" altLang="ru-RU" sz="1600" b="1" dirty="0">
                <a:solidFill>
                  <a:schemeClr val="accent4">
                    <a:lumMod val="60000"/>
                    <a:lumOff val="40000"/>
                  </a:schemeClr>
                </a:solidFill>
                <a:latin typeface="+mj-lt"/>
              </a:rPr>
              <a:t>(40% случаев)</a:t>
            </a:r>
            <a:r>
              <a:rPr lang="ru-RU" altLang="ru-RU" sz="1600" b="1" baseline="30000" dirty="0">
                <a:solidFill>
                  <a:schemeClr val="accent4">
                    <a:lumMod val="60000"/>
                    <a:lumOff val="40000"/>
                  </a:schemeClr>
                </a:solidFill>
                <a:latin typeface="+mj-lt"/>
              </a:rPr>
              <a:t>1</a:t>
            </a:r>
            <a:r>
              <a:rPr lang="ru-RU" altLang="ru-RU" sz="1600" b="1" dirty="0">
                <a:solidFill>
                  <a:schemeClr val="accent4">
                    <a:lumMod val="60000"/>
                    <a:lumOff val="40000"/>
                  </a:schemeClr>
                </a:solidFill>
                <a:latin typeface="+mj-lt"/>
              </a:rPr>
              <a:t>.</a:t>
            </a:r>
          </a:p>
          <a:p>
            <a:pPr marL="144000" indent="-144000" defTabSz="449263" eaLnBrk="1" hangingPunct="1">
              <a:spcBef>
                <a:spcPts val="300"/>
              </a:spcBef>
              <a:buClr>
                <a:schemeClr val="bg1"/>
              </a:buClr>
              <a:buFont typeface="Arial" pitchFamily="34" charset="0"/>
              <a:buChar char="•"/>
            </a:pPr>
            <a:r>
              <a:rPr lang="ru-RU" altLang="ru-RU" sz="1600" dirty="0" smtClean="0">
                <a:solidFill>
                  <a:schemeClr val="tx2"/>
                </a:solidFill>
                <a:latin typeface="+mj-lt"/>
              </a:rPr>
              <a:t>Более </a:t>
            </a:r>
            <a:r>
              <a:rPr lang="ru-RU" altLang="ru-RU" sz="1600" dirty="0">
                <a:solidFill>
                  <a:schemeClr val="tx2"/>
                </a:solidFill>
                <a:latin typeface="+mj-lt"/>
              </a:rPr>
              <a:t>современные и методологически обоснованные исследования не обнаружили  отчетливой взаимосвязи между развитием болей в шее и изменениями на МРТ шейного отдела, выявляемыми после аварии</a:t>
            </a:r>
            <a:r>
              <a:rPr lang="ru-RU" altLang="ru-RU" sz="1600" baseline="30000" dirty="0">
                <a:solidFill>
                  <a:schemeClr val="tx2"/>
                </a:solidFill>
                <a:latin typeface="+mj-lt"/>
              </a:rPr>
              <a:t>2,3</a:t>
            </a:r>
            <a:r>
              <a:rPr lang="ru-RU" altLang="ru-RU" sz="1600" dirty="0">
                <a:solidFill>
                  <a:schemeClr val="tx2"/>
                </a:solidFill>
                <a:latin typeface="+mj-lt"/>
              </a:rPr>
              <a:t>.   </a:t>
            </a:r>
          </a:p>
          <a:p>
            <a:pPr marL="144000" indent="-144000" defTabSz="449263" eaLnBrk="1" hangingPunct="1">
              <a:spcBef>
                <a:spcPts val="300"/>
              </a:spcBef>
              <a:buClr>
                <a:schemeClr val="bg1"/>
              </a:buClr>
              <a:buFont typeface="Arial" pitchFamily="34" charset="0"/>
              <a:buChar char="•"/>
            </a:pPr>
            <a:r>
              <a:rPr lang="ru-RU" altLang="ru-RU" sz="1600" dirty="0" smtClean="0">
                <a:solidFill>
                  <a:schemeClr val="tx2"/>
                </a:solidFill>
                <a:latin typeface="+mj-lt"/>
              </a:rPr>
              <a:t>Возможно</a:t>
            </a:r>
            <a:r>
              <a:rPr lang="ru-RU" altLang="ru-RU" sz="1600" dirty="0">
                <a:solidFill>
                  <a:schemeClr val="tx2"/>
                </a:solidFill>
                <a:latin typeface="+mj-lt"/>
              </a:rPr>
              <a:t>, хронические БШ после травмы в значительной степени обусловлены комплексом психогенных и социальных факторов, а также «тревожным ожиданием» появления симптомов и их </a:t>
            </a:r>
            <a:r>
              <a:rPr lang="ru-RU" altLang="ru-RU" sz="1600" dirty="0" smtClean="0">
                <a:solidFill>
                  <a:schemeClr val="tx2"/>
                </a:solidFill>
                <a:latin typeface="+mj-lt"/>
              </a:rPr>
              <a:t>прогрессирования</a:t>
            </a:r>
            <a:r>
              <a:rPr lang="ru-RU" altLang="ru-RU" sz="1600" baseline="30000" dirty="0" smtClean="0">
                <a:solidFill>
                  <a:schemeClr val="tx2"/>
                </a:solidFill>
                <a:latin typeface="+mj-lt"/>
              </a:rPr>
              <a:t>4</a:t>
            </a:r>
            <a:r>
              <a:rPr lang="ru-RU" altLang="ru-RU" sz="1600" b="1" dirty="0" smtClean="0">
                <a:solidFill>
                  <a:schemeClr val="tx2"/>
                </a:solidFill>
                <a:latin typeface="+mj-lt"/>
              </a:rPr>
              <a:t>.</a:t>
            </a:r>
            <a:endParaRPr lang="ru-RU" altLang="ru-RU" sz="1600" dirty="0">
              <a:solidFill>
                <a:schemeClr val="tx2"/>
              </a:solidFill>
              <a:latin typeface="+mj-lt"/>
            </a:endParaRPr>
          </a:p>
        </p:txBody>
      </p:sp>
    </p:spTree>
    <p:extLst>
      <p:ext uri="{BB962C8B-B14F-4D97-AF65-F5344CB8AC3E}">
        <p14:creationId xmlns:p14="http://schemas.microsoft.com/office/powerpoint/2010/main" val="2652964075"/>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23527" y="378000"/>
            <a:ext cx="7488833" cy="404406"/>
          </a:xfrm>
          <a:prstGeom prst="rect">
            <a:avLst/>
          </a:prstGeom>
          <a:noFill/>
        </p:spPr>
        <p:txBody>
          <a:bodyPr wrap="square" rtlCol="0" anchor="ctr">
            <a:spAutoFit/>
          </a:bodyPr>
          <a:lstStyle/>
          <a:p>
            <a:pPr>
              <a:lnSpc>
                <a:spcPts val="2400"/>
              </a:lnSpc>
            </a:pPr>
            <a:r>
              <a:rPr lang="ru-RU" sz="2400" b="1" i="1" dirty="0">
                <a:solidFill>
                  <a:srgbClr val="FAAA28"/>
                </a:solidFill>
                <a:latin typeface="+mn-lt"/>
              </a:rPr>
              <a:t>Прогноз у пациентов с болями в </a:t>
            </a:r>
            <a:r>
              <a:rPr lang="ru-RU" sz="2400" b="1" i="1" dirty="0" smtClean="0">
                <a:solidFill>
                  <a:srgbClr val="FAAA28"/>
                </a:solidFill>
                <a:latin typeface="+mn-lt"/>
              </a:rPr>
              <a:t>шее</a:t>
            </a:r>
            <a:endParaRPr lang="ru-RU" sz="2400" b="1" i="1" dirty="0">
              <a:solidFill>
                <a:srgbClr val="FAAA28"/>
              </a:solidFill>
              <a:latin typeface="+mn-lt"/>
            </a:endParaRPr>
          </a:p>
        </p:txBody>
      </p:sp>
      <p:pic>
        <p:nvPicPr>
          <p:cNvPr id="10" name="Рисунок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1328" y="6309320"/>
            <a:ext cx="241879" cy="349861"/>
          </a:xfrm>
          <a:prstGeom prst="rect">
            <a:avLst/>
          </a:prstGeom>
        </p:spPr>
      </p:pic>
      <p:sp>
        <p:nvSpPr>
          <p:cNvPr id="11" name="TextBox 10"/>
          <p:cNvSpPr txBox="1"/>
          <p:nvPr/>
        </p:nvSpPr>
        <p:spPr>
          <a:xfrm>
            <a:off x="755576" y="6345750"/>
            <a:ext cx="7704856" cy="138499"/>
          </a:xfrm>
          <a:prstGeom prst="rect">
            <a:avLst/>
          </a:prstGeom>
          <a:noFill/>
        </p:spPr>
        <p:txBody>
          <a:bodyPr wrap="square" lIns="0" tIns="0" rIns="0" bIns="0" rtlCol="0">
            <a:spAutoFit/>
          </a:bodyPr>
          <a:lstStyle/>
          <a:p>
            <a:r>
              <a:rPr lang="en-US" sz="900" dirty="0">
                <a:solidFill>
                  <a:schemeClr val="tx2"/>
                </a:solidFill>
                <a:latin typeface="+mj-lt"/>
              </a:rPr>
              <a:t>Cohen SP. Epidemiology, diagnosis, and treatment of neck pain. Mayo </a:t>
            </a:r>
            <a:r>
              <a:rPr lang="en-US" sz="900" dirty="0" err="1">
                <a:solidFill>
                  <a:schemeClr val="tx2"/>
                </a:solidFill>
                <a:latin typeface="+mj-lt"/>
              </a:rPr>
              <a:t>Clin</a:t>
            </a:r>
            <a:r>
              <a:rPr lang="en-US" sz="900" dirty="0">
                <a:solidFill>
                  <a:schemeClr val="tx2"/>
                </a:solidFill>
                <a:latin typeface="+mj-lt"/>
              </a:rPr>
              <a:t> Proc. 2015 Feb;90(2):284-99</a:t>
            </a:r>
            <a:r>
              <a:rPr lang="en-US" sz="900" dirty="0" smtClean="0">
                <a:solidFill>
                  <a:schemeClr val="tx2"/>
                </a:solidFill>
                <a:latin typeface="+mj-lt"/>
              </a:rPr>
              <a:t>.</a:t>
            </a:r>
            <a:endParaRPr lang="en-US" sz="900" dirty="0">
              <a:solidFill>
                <a:schemeClr val="tx2"/>
              </a:solidFill>
              <a:latin typeface="+mj-lt"/>
            </a:endParaRPr>
          </a:p>
        </p:txBody>
      </p:sp>
      <p:sp>
        <p:nvSpPr>
          <p:cNvPr id="16" name="Прямоугольник 7"/>
          <p:cNvSpPr>
            <a:spLocks noChangeArrowheads="1"/>
          </p:cNvSpPr>
          <p:nvPr/>
        </p:nvSpPr>
        <p:spPr bwMode="auto">
          <a:xfrm>
            <a:off x="611560" y="4365104"/>
            <a:ext cx="756084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ru-RU" altLang="ru-RU" b="1" dirty="0" smtClean="0">
                <a:solidFill>
                  <a:schemeClr val="accent4">
                    <a:lumMod val="60000"/>
                    <a:lumOff val="40000"/>
                  </a:schemeClr>
                </a:solidFill>
                <a:latin typeface="Calibri" pitchFamily="34" charset="0"/>
                <a:ea typeface="Calibri" pitchFamily="34" charset="0"/>
                <a:cs typeface="Times New Roman" pitchFamily="18" charset="0"/>
              </a:rPr>
              <a:t>Можно </a:t>
            </a:r>
            <a:r>
              <a:rPr lang="ru-RU" altLang="ru-RU" b="1" dirty="0">
                <a:solidFill>
                  <a:schemeClr val="accent4">
                    <a:lumMod val="60000"/>
                    <a:lumOff val="40000"/>
                  </a:schemeClr>
                </a:solidFill>
                <a:latin typeface="Calibri" pitchFamily="34" charset="0"/>
                <a:ea typeface="Calibri" pitchFamily="34" charset="0"/>
                <a:cs typeface="Times New Roman" pitchFamily="18" charset="0"/>
              </a:rPr>
              <a:t>предполагать, что в </a:t>
            </a:r>
            <a:r>
              <a:rPr lang="ru-RU" altLang="ru-RU" b="1" dirty="0" err="1">
                <a:solidFill>
                  <a:schemeClr val="accent4">
                    <a:lumMod val="60000"/>
                    <a:lumOff val="40000"/>
                  </a:schemeClr>
                </a:solidFill>
                <a:latin typeface="Calibri" pitchFamily="34" charset="0"/>
                <a:ea typeface="Calibri" pitchFamily="34" charset="0"/>
                <a:cs typeface="Times New Roman" pitchFamily="18" charset="0"/>
              </a:rPr>
              <a:t>хронизации</a:t>
            </a:r>
            <a:r>
              <a:rPr lang="ru-RU" altLang="ru-RU" b="1" dirty="0">
                <a:solidFill>
                  <a:schemeClr val="accent4">
                    <a:lumMod val="60000"/>
                    <a:lumOff val="40000"/>
                  </a:schemeClr>
                </a:solidFill>
                <a:latin typeface="Calibri" pitchFamily="34" charset="0"/>
                <a:ea typeface="Calibri" pitchFamily="34" charset="0"/>
                <a:cs typeface="Times New Roman" pitchFamily="18" charset="0"/>
              </a:rPr>
              <a:t> БШ играют роль как объективные, так и субъективные факторы.</a:t>
            </a:r>
            <a:endParaRPr lang="ru-RU" altLang="ru-RU" b="1" dirty="0">
              <a:solidFill>
                <a:schemeClr val="accent4">
                  <a:lumMod val="60000"/>
                  <a:lumOff val="40000"/>
                </a:schemeClr>
              </a:solidFill>
              <a:ea typeface="Calibri" pitchFamily="34" charset="0"/>
              <a:cs typeface="Times New Roman" pitchFamily="18" charset="0"/>
            </a:endParaRPr>
          </a:p>
        </p:txBody>
      </p:sp>
      <p:sp>
        <p:nvSpPr>
          <p:cNvPr id="17" name="Прямоугольник 8"/>
          <p:cNvSpPr>
            <a:spLocks noChangeArrowheads="1"/>
          </p:cNvSpPr>
          <p:nvPr/>
        </p:nvSpPr>
        <p:spPr bwMode="auto">
          <a:xfrm>
            <a:off x="1115616" y="5301208"/>
            <a:ext cx="770485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ru-RU" altLang="ru-RU" b="1" dirty="0" smtClean="0">
                <a:solidFill>
                  <a:srgbClr val="FAAA28"/>
                </a:solidFill>
                <a:latin typeface="+mj-lt"/>
              </a:rPr>
              <a:t>Примечательно</a:t>
            </a:r>
            <a:r>
              <a:rPr lang="ru-RU" altLang="ru-RU" b="1" dirty="0">
                <a:solidFill>
                  <a:srgbClr val="FAAA28"/>
                </a:solidFill>
                <a:latin typeface="+mj-lt"/>
              </a:rPr>
              <a:t>, что в многочисленных исследованиях не выявлено достоверных корреляций между изменениями на МРТ и риском </a:t>
            </a:r>
            <a:r>
              <a:rPr lang="ru-RU" altLang="ru-RU" b="1" dirty="0" err="1">
                <a:solidFill>
                  <a:srgbClr val="FAAA28"/>
                </a:solidFill>
                <a:latin typeface="+mj-lt"/>
              </a:rPr>
              <a:t>хронизации</a:t>
            </a:r>
            <a:r>
              <a:rPr lang="ru-RU" altLang="ru-RU" b="1" dirty="0">
                <a:solidFill>
                  <a:srgbClr val="FAAA28"/>
                </a:solidFill>
                <a:latin typeface="+mj-lt"/>
              </a:rPr>
              <a:t> БШ. </a:t>
            </a:r>
          </a:p>
        </p:txBody>
      </p:sp>
      <p:sp>
        <p:nvSpPr>
          <p:cNvPr id="18" name="TextBox 17"/>
          <p:cNvSpPr txBox="1"/>
          <p:nvPr/>
        </p:nvSpPr>
        <p:spPr>
          <a:xfrm>
            <a:off x="395288" y="1561665"/>
            <a:ext cx="8152129" cy="2492990"/>
          </a:xfrm>
          <a:prstGeom prst="rect">
            <a:avLst/>
          </a:prstGeom>
          <a:noFill/>
        </p:spPr>
        <p:txBody>
          <a:bodyPr wrap="square" lIns="0" tIns="0" rIns="0" bIns="0" rtlCol="0">
            <a:spAutoFit/>
          </a:bodyPr>
          <a:lstStyle/>
          <a:p>
            <a:pPr defTabSz="449263" eaLnBrk="1" hangingPunct="1">
              <a:spcBef>
                <a:spcPts val="600"/>
              </a:spcBef>
              <a:buClr>
                <a:schemeClr val="bg1"/>
              </a:buClr>
            </a:pPr>
            <a:r>
              <a:rPr lang="ru-RU" altLang="ru-RU" b="1" dirty="0" smtClean="0">
                <a:solidFill>
                  <a:srgbClr val="FAAA28"/>
                </a:solidFill>
                <a:latin typeface="+mj-lt"/>
              </a:rPr>
              <a:t>У  большинства пациентов в течение 2 месяцев наблюдается регресс болевого синдрома, но у 50% пациентов боль частично сохраняется либо рецидивирует в течение первого года. </a:t>
            </a:r>
          </a:p>
          <a:p>
            <a:pPr defTabSz="449263" eaLnBrk="1" hangingPunct="1">
              <a:spcBef>
                <a:spcPts val="600"/>
              </a:spcBef>
              <a:buClr>
                <a:schemeClr val="bg1"/>
              </a:buClr>
            </a:pPr>
            <a:r>
              <a:rPr lang="ru-RU" altLang="ru-RU" b="1" dirty="0" smtClean="0">
                <a:solidFill>
                  <a:srgbClr val="FAAA28"/>
                </a:solidFill>
                <a:latin typeface="+mj-lt"/>
              </a:rPr>
              <a:t>Факторы</a:t>
            </a:r>
            <a:r>
              <a:rPr lang="ru-RU" altLang="ru-RU" b="1" dirty="0">
                <a:solidFill>
                  <a:srgbClr val="FAAA28"/>
                </a:solidFill>
                <a:latin typeface="+mj-lt"/>
              </a:rPr>
              <a:t>, ассоциирующиеся с худшим прогнозом:</a:t>
            </a:r>
          </a:p>
          <a:p>
            <a:pPr marL="144000" indent="-144000" defTabSz="449263">
              <a:spcBef>
                <a:spcPts val="600"/>
              </a:spcBef>
              <a:buClr>
                <a:schemeClr val="bg1"/>
              </a:buClr>
              <a:buFont typeface="Arial" pitchFamily="34" charset="0"/>
              <a:buChar char="•"/>
            </a:pPr>
            <a:r>
              <a:rPr lang="ru-RU" altLang="ru-RU" sz="1600" dirty="0" smtClean="0">
                <a:solidFill>
                  <a:schemeClr val="tx2"/>
                </a:solidFill>
                <a:latin typeface="+mj-lt"/>
              </a:rPr>
              <a:t>женский </a:t>
            </a:r>
            <a:r>
              <a:rPr lang="ru-RU" altLang="ru-RU" sz="1600" dirty="0">
                <a:solidFill>
                  <a:schemeClr val="tx2"/>
                </a:solidFill>
                <a:latin typeface="+mj-lt"/>
              </a:rPr>
              <a:t>пол, пожилой возраст, нарушения в психической сфере, значительная интенсивность боли, </a:t>
            </a:r>
            <a:r>
              <a:rPr lang="ru-RU" altLang="ru-RU" sz="1600" dirty="0" err="1">
                <a:solidFill>
                  <a:schemeClr val="tx2"/>
                </a:solidFill>
                <a:latin typeface="+mj-lt"/>
              </a:rPr>
              <a:t>радикулярная</a:t>
            </a:r>
            <a:r>
              <a:rPr lang="ru-RU" altLang="ru-RU" sz="1600" dirty="0">
                <a:solidFill>
                  <a:schemeClr val="tx2"/>
                </a:solidFill>
                <a:latin typeface="+mj-lt"/>
              </a:rPr>
              <a:t> симптоматика, сопутствующие головные боли, боль в пояснице и/или суставах, низкая удовлетворенность работой, физический труд, неадекватные </a:t>
            </a:r>
            <a:r>
              <a:rPr lang="ru-RU" altLang="ru-RU" sz="1600" dirty="0" err="1">
                <a:solidFill>
                  <a:schemeClr val="tx2"/>
                </a:solidFill>
                <a:latin typeface="+mj-lt"/>
              </a:rPr>
              <a:t>копинг</a:t>
            </a:r>
            <a:r>
              <a:rPr lang="ru-RU" altLang="ru-RU" sz="1600" dirty="0">
                <a:solidFill>
                  <a:schemeClr val="tx2"/>
                </a:solidFill>
                <a:latin typeface="+mj-lt"/>
              </a:rPr>
              <a:t>-стратегии, </a:t>
            </a:r>
            <a:r>
              <a:rPr lang="ru-RU" altLang="ru-RU" sz="1600" dirty="0" err="1">
                <a:solidFill>
                  <a:schemeClr val="tx2"/>
                </a:solidFill>
                <a:latin typeface="+mj-lt"/>
              </a:rPr>
              <a:t>катастрофизация</a:t>
            </a:r>
            <a:r>
              <a:rPr lang="ru-RU" altLang="ru-RU" sz="1600" dirty="0">
                <a:solidFill>
                  <a:schemeClr val="tx2"/>
                </a:solidFill>
                <a:latin typeface="+mj-lt"/>
              </a:rPr>
              <a:t>, низкая самооценка состояния здоровья, сидячий образ жизни, курение, травма шеи в </a:t>
            </a:r>
            <a:r>
              <a:rPr lang="ru-RU" altLang="ru-RU" sz="1600" dirty="0" smtClean="0">
                <a:solidFill>
                  <a:schemeClr val="tx2"/>
                </a:solidFill>
                <a:latin typeface="+mj-lt"/>
              </a:rPr>
              <a:t>анамнезе</a:t>
            </a:r>
          </a:p>
        </p:txBody>
      </p:sp>
      <p:sp>
        <p:nvSpPr>
          <p:cNvPr id="19" name="Скругленный прямоугольник 18"/>
          <p:cNvSpPr/>
          <p:nvPr/>
        </p:nvSpPr>
        <p:spPr>
          <a:xfrm>
            <a:off x="395288" y="4221088"/>
            <a:ext cx="8152129" cy="864096"/>
          </a:xfrm>
          <a:prstGeom prst="roundRect">
            <a:avLst>
              <a:gd name="adj" fmla="val 17232"/>
            </a:avLst>
          </a:prstGeom>
          <a:noFill/>
          <a:ln w="28575">
            <a:solidFill>
              <a:srgbClr val="00A0D7"/>
            </a:solidFill>
          </a:ln>
          <a:effectLst/>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pPr eaLnBrk="0" hangingPunct="0">
              <a:spcBef>
                <a:spcPts val="0"/>
              </a:spcBef>
              <a:spcAft>
                <a:spcPts val="600"/>
              </a:spcAft>
              <a:buClr>
                <a:schemeClr val="tx2"/>
              </a:buClr>
            </a:pPr>
            <a:endParaRPr lang="ru-RU" sz="2000" dirty="0">
              <a:solidFill>
                <a:schemeClr val="bg2"/>
              </a:solidFill>
            </a:endParaRPr>
          </a:p>
        </p:txBody>
      </p:sp>
      <p:pic>
        <p:nvPicPr>
          <p:cNvPr id="20" name="Рисунок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9552" y="5384325"/>
            <a:ext cx="417496" cy="420939"/>
          </a:xfrm>
          <a:prstGeom prst="rect">
            <a:avLst/>
          </a:prstGeom>
        </p:spPr>
      </p:pic>
    </p:spTree>
    <p:extLst>
      <p:ext uri="{BB962C8B-B14F-4D97-AF65-F5344CB8AC3E}">
        <p14:creationId xmlns:p14="http://schemas.microsoft.com/office/powerpoint/2010/main" val="27093175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9"/>
          <p:cNvSpPr txBox="1">
            <a:spLocks noChangeArrowheads="1"/>
          </p:cNvSpPr>
          <p:nvPr/>
        </p:nvSpPr>
        <p:spPr bwMode="auto">
          <a:xfrm>
            <a:off x="1268016" y="2564904"/>
            <a:ext cx="6957194" cy="1349087"/>
          </a:xfrm>
          <a:prstGeom prst="rect">
            <a:avLst/>
          </a:prstGeom>
          <a:noFill/>
          <a:ln w="9525" algn="ctr">
            <a:noFill/>
            <a:miter lim="800000"/>
            <a:headEnd/>
            <a:tailEnd/>
          </a:ln>
          <a:effectLst>
            <a:outerShdw blurRad="50800" dist="38100" dir="5400000" algn="t" rotWithShape="0">
              <a:prstClr val="black">
                <a:alpha val="40000"/>
              </a:prstClr>
            </a:outerShdw>
          </a:effectLst>
        </p:spPr>
        <p:txBody>
          <a:bodyPr wrap="square">
            <a:spAutoFit/>
          </a:bodyPr>
          <a:lstStyle/>
          <a:p>
            <a:pPr algn="ctr">
              <a:lnSpc>
                <a:spcPts val="4900"/>
              </a:lnSpc>
            </a:pPr>
            <a:r>
              <a:rPr lang="ru-RU" sz="4800" b="1" dirty="0" err="1">
                <a:solidFill>
                  <a:srgbClr val="FAAA28"/>
                </a:solidFill>
                <a:latin typeface="Calibri" panose="020F0502020204030204" pitchFamily="34" charset="0"/>
                <a:cs typeface="Calibri" panose="020F0502020204030204" pitchFamily="34" charset="0"/>
              </a:rPr>
              <a:t>Нейропатические</a:t>
            </a:r>
            <a:r>
              <a:rPr lang="ru-RU" sz="4800" b="1" dirty="0">
                <a:solidFill>
                  <a:srgbClr val="FAAA28"/>
                </a:solidFill>
                <a:latin typeface="Calibri" panose="020F0502020204030204" pitchFamily="34" charset="0"/>
                <a:cs typeface="Calibri" panose="020F0502020204030204" pitchFamily="34" charset="0"/>
              </a:rPr>
              <a:t> </a:t>
            </a:r>
            <a:r>
              <a:rPr lang="ru-RU" sz="4800" b="1" dirty="0" smtClean="0">
                <a:solidFill>
                  <a:srgbClr val="FAAA28"/>
                </a:solidFill>
                <a:latin typeface="Calibri" panose="020F0502020204030204" pitchFamily="34" charset="0"/>
                <a:cs typeface="Calibri" panose="020F0502020204030204" pitchFamily="34" charset="0"/>
              </a:rPr>
              <a:t/>
            </a:r>
            <a:br>
              <a:rPr lang="ru-RU" sz="4800" b="1" dirty="0" smtClean="0">
                <a:solidFill>
                  <a:srgbClr val="FAAA28"/>
                </a:solidFill>
                <a:latin typeface="Calibri" panose="020F0502020204030204" pitchFamily="34" charset="0"/>
                <a:cs typeface="Calibri" panose="020F0502020204030204" pitchFamily="34" charset="0"/>
              </a:rPr>
            </a:br>
            <a:r>
              <a:rPr lang="ru-RU" sz="4800" b="1" dirty="0" smtClean="0">
                <a:solidFill>
                  <a:srgbClr val="FAAA28"/>
                </a:solidFill>
                <a:latin typeface="Calibri" panose="020F0502020204030204" pitchFamily="34" charset="0"/>
                <a:cs typeface="Calibri" panose="020F0502020204030204" pitchFamily="34" charset="0"/>
              </a:rPr>
              <a:t>боли в </a:t>
            </a:r>
            <a:r>
              <a:rPr lang="ru-RU" sz="4800" b="1" dirty="0">
                <a:solidFill>
                  <a:srgbClr val="FAAA28"/>
                </a:solidFill>
                <a:latin typeface="Calibri" panose="020F0502020204030204" pitchFamily="34" charset="0"/>
                <a:cs typeface="Calibri" panose="020F0502020204030204" pitchFamily="34" charset="0"/>
              </a:rPr>
              <a:t>шее</a:t>
            </a:r>
          </a:p>
        </p:txBody>
      </p:sp>
    </p:spTree>
    <p:extLst>
      <p:ext uri="{BB962C8B-B14F-4D97-AF65-F5344CB8AC3E}">
        <p14:creationId xmlns:p14="http://schemas.microsoft.com/office/powerpoint/2010/main" val="27979649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6" name="Рисунок 2"/>
          <p:cNvPicPr>
            <a:picLocks noChangeAspect="1" noChangeArrowheads="1"/>
          </p:cNvPicPr>
          <p:nvPr/>
        </p:nvPicPr>
        <p:blipFill rotWithShape="1">
          <a:blip r:embed="rId3">
            <a:extLst>
              <a:ext uri="{28A0092B-C50C-407E-A947-70E740481C1C}">
                <a14:useLocalDpi xmlns:a14="http://schemas.microsoft.com/office/drawing/2010/main" val="0"/>
              </a:ext>
            </a:extLst>
          </a:blip>
          <a:srcRect r="2710" b="13762"/>
          <a:stretch/>
        </p:blipFill>
        <p:spPr bwMode="auto">
          <a:xfrm>
            <a:off x="4804737" y="2384296"/>
            <a:ext cx="3329766" cy="2628880"/>
          </a:xfrm>
          <a:prstGeom prst="roundRect">
            <a:avLst>
              <a:gd name="adj" fmla="val 7557"/>
            </a:avLst>
          </a:prstGeom>
          <a:ln w="38100">
            <a:solidFill>
              <a:srgbClr val="00A0D7"/>
            </a:solidFill>
          </a:ln>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323527" y="226260"/>
            <a:ext cx="7488833" cy="707886"/>
          </a:xfrm>
          <a:prstGeom prst="rect">
            <a:avLst/>
          </a:prstGeom>
          <a:noFill/>
        </p:spPr>
        <p:txBody>
          <a:bodyPr wrap="square" rtlCol="0" anchor="ctr">
            <a:spAutoFit/>
          </a:bodyPr>
          <a:lstStyle/>
          <a:p>
            <a:pPr>
              <a:lnSpc>
                <a:spcPts val="2400"/>
              </a:lnSpc>
            </a:pPr>
            <a:r>
              <a:rPr lang="ru-RU" sz="2400" b="1" i="1" dirty="0" err="1">
                <a:solidFill>
                  <a:srgbClr val="FAAA28"/>
                </a:solidFill>
                <a:latin typeface="+mn-lt"/>
              </a:rPr>
              <a:t>Окципитальная</a:t>
            </a:r>
            <a:r>
              <a:rPr lang="ru-RU" sz="2400" b="1" i="1" dirty="0">
                <a:solidFill>
                  <a:srgbClr val="FAAA28"/>
                </a:solidFill>
                <a:latin typeface="+mn-lt"/>
              </a:rPr>
              <a:t> </a:t>
            </a:r>
            <a:r>
              <a:rPr lang="ru-RU" sz="2400" b="1" i="1" dirty="0" smtClean="0">
                <a:solidFill>
                  <a:srgbClr val="FAAA28"/>
                </a:solidFill>
                <a:latin typeface="+mn-lt"/>
              </a:rPr>
              <a:t>невралгия</a:t>
            </a:r>
            <a:endParaRPr lang="en-US" sz="2400" b="1" i="1" dirty="0" smtClean="0">
              <a:solidFill>
                <a:srgbClr val="FAAA28"/>
              </a:solidFill>
              <a:latin typeface="+mn-lt"/>
            </a:endParaRPr>
          </a:p>
          <a:p>
            <a:pPr>
              <a:lnSpc>
                <a:spcPts val="2400"/>
              </a:lnSpc>
            </a:pPr>
            <a:r>
              <a:rPr lang="en-US" i="1" dirty="0" smtClean="0">
                <a:solidFill>
                  <a:srgbClr val="FAAA28"/>
                </a:solidFill>
                <a:latin typeface="+mn-lt"/>
              </a:rPr>
              <a:t>The </a:t>
            </a:r>
            <a:r>
              <a:rPr lang="en-US" i="1" dirty="0">
                <a:solidFill>
                  <a:srgbClr val="FAAA28"/>
                </a:solidFill>
                <a:latin typeface="+mn-lt"/>
              </a:rPr>
              <a:t>first annual Occipital Neuralgia Awareness Day is October 25, 2017</a:t>
            </a:r>
            <a:endParaRPr lang="ru-RU" i="1" dirty="0">
              <a:solidFill>
                <a:srgbClr val="FAAA28"/>
              </a:solidFill>
              <a:latin typeface="+mn-lt"/>
            </a:endParaRPr>
          </a:p>
        </p:txBody>
      </p:sp>
      <p:pic>
        <p:nvPicPr>
          <p:cNvPr id="12" name="Рисунок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1328" y="6309320"/>
            <a:ext cx="241879" cy="349861"/>
          </a:xfrm>
          <a:prstGeom prst="rect">
            <a:avLst/>
          </a:prstGeom>
        </p:spPr>
      </p:pic>
      <p:sp>
        <p:nvSpPr>
          <p:cNvPr id="14" name="TextBox 13"/>
          <p:cNvSpPr txBox="1"/>
          <p:nvPr/>
        </p:nvSpPr>
        <p:spPr>
          <a:xfrm>
            <a:off x="395288" y="1556792"/>
            <a:ext cx="8137152" cy="615553"/>
          </a:xfrm>
          <a:prstGeom prst="rect">
            <a:avLst/>
          </a:prstGeom>
          <a:noFill/>
        </p:spPr>
        <p:txBody>
          <a:bodyPr wrap="square" lIns="0" tIns="0" rIns="0" bIns="0" rtlCol="0">
            <a:spAutoFit/>
          </a:bodyPr>
          <a:lstStyle/>
          <a:p>
            <a:pPr defTabSz="449263" eaLnBrk="1" hangingPunct="1"/>
            <a:r>
              <a:rPr lang="ru-RU" altLang="ru-RU" sz="2000" b="1" dirty="0" smtClean="0">
                <a:solidFill>
                  <a:srgbClr val="FAAA28"/>
                </a:solidFill>
                <a:latin typeface="+mj-lt"/>
              </a:rPr>
              <a:t>Пароксизмальная колющая боль в зоне иннервации большого или малого затылочных нервов или третьего затылочного нервов</a:t>
            </a:r>
            <a:endParaRPr lang="ru-RU" altLang="ru-RU" sz="2000" b="1" dirty="0">
              <a:solidFill>
                <a:srgbClr val="FAAA28"/>
              </a:solidFill>
              <a:latin typeface="+mj-lt"/>
            </a:endParaRPr>
          </a:p>
        </p:txBody>
      </p:sp>
      <p:sp>
        <p:nvSpPr>
          <p:cNvPr id="16" name="TextBox 15"/>
          <p:cNvSpPr txBox="1"/>
          <p:nvPr/>
        </p:nvSpPr>
        <p:spPr>
          <a:xfrm>
            <a:off x="382464" y="2281238"/>
            <a:ext cx="4118099" cy="3454792"/>
          </a:xfrm>
          <a:prstGeom prst="rect">
            <a:avLst/>
          </a:prstGeom>
          <a:noFill/>
        </p:spPr>
        <p:txBody>
          <a:bodyPr wrap="square" lIns="0" tIns="0" rIns="0" bIns="0" rtlCol="0">
            <a:spAutoFit/>
          </a:bodyPr>
          <a:lstStyle/>
          <a:p>
            <a:pPr defTabSz="449263" eaLnBrk="1" hangingPunct="1">
              <a:spcBef>
                <a:spcPts val="600"/>
              </a:spcBef>
              <a:spcAft>
                <a:spcPts val="600"/>
              </a:spcAft>
              <a:buClr>
                <a:schemeClr val="bg1"/>
              </a:buClr>
            </a:pPr>
            <a:r>
              <a:rPr lang="ru-RU" altLang="ru-RU" sz="1600" b="1" dirty="0" smtClean="0">
                <a:solidFill>
                  <a:srgbClr val="FAAA28"/>
                </a:solidFill>
                <a:latin typeface="+mj-lt"/>
              </a:rPr>
              <a:t>1</a:t>
            </a:r>
            <a:r>
              <a:rPr lang="en-US" altLang="ru-RU" sz="1600" b="1" dirty="0" smtClean="0">
                <a:solidFill>
                  <a:srgbClr val="FAAA28"/>
                </a:solidFill>
                <a:latin typeface="+mj-lt"/>
              </a:rPr>
              <a:t>).</a:t>
            </a:r>
            <a:r>
              <a:rPr lang="ru-RU" altLang="ru-RU" sz="1600" b="1" dirty="0" smtClean="0">
                <a:solidFill>
                  <a:srgbClr val="FAAA28"/>
                </a:solidFill>
                <a:latin typeface="+mj-lt"/>
              </a:rPr>
              <a:t> </a:t>
            </a:r>
            <a:r>
              <a:rPr lang="ru-RU" altLang="ru-RU" sz="1600" b="1" dirty="0">
                <a:solidFill>
                  <a:srgbClr val="FAAA28"/>
                </a:solidFill>
                <a:latin typeface="+mj-lt"/>
              </a:rPr>
              <a:t>Идиопатическая (первичная) </a:t>
            </a:r>
          </a:p>
          <a:p>
            <a:pPr defTabSz="449263" eaLnBrk="1" hangingPunct="1">
              <a:spcBef>
                <a:spcPts val="600"/>
              </a:spcBef>
              <a:spcAft>
                <a:spcPts val="600"/>
              </a:spcAft>
              <a:buClr>
                <a:schemeClr val="bg1"/>
              </a:buClr>
            </a:pPr>
            <a:r>
              <a:rPr lang="ru-RU" altLang="ru-RU" sz="1600" b="1" dirty="0" smtClean="0">
                <a:solidFill>
                  <a:srgbClr val="FAAA28"/>
                </a:solidFill>
                <a:latin typeface="+mj-lt"/>
              </a:rPr>
              <a:t>2</a:t>
            </a:r>
            <a:r>
              <a:rPr lang="en-US" altLang="ru-RU" sz="1600" b="1" dirty="0" smtClean="0">
                <a:solidFill>
                  <a:srgbClr val="FAAA28"/>
                </a:solidFill>
                <a:latin typeface="+mj-lt"/>
              </a:rPr>
              <a:t>)</a:t>
            </a:r>
            <a:r>
              <a:rPr lang="ru-RU" altLang="ru-RU" sz="1600" b="1" dirty="0" smtClean="0">
                <a:solidFill>
                  <a:srgbClr val="FAAA28"/>
                </a:solidFill>
                <a:latin typeface="+mj-lt"/>
              </a:rPr>
              <a:t>. </a:t>
            </a:r>
            <a:r>
              <a:rPr lang="ru-RU" altLang="ru-RU" sz="1600" b="1" dirty="0">
                <a:solidFill>
                  <a:srgbClr val="FAAA28"/>
                </a:solidFill>
                <a:latin typeface="+mj-lt"/>
              </a:rPr>
              <a:t>Симптоматическая (вторичная) вследствие раздражения и/или компрессии  нервов</a:t>
            </a:r>
          </a:p>
          <a:p>
            <a:pPr marL="216000" indent="-216000" defTabSz="449263" eaLnBrk="1" hangingPunct="1">
              <a:spcBef>
                <a:spcPts val="300"/>
              </a:spcBef>
              <a:buClr>
                <a:schemeClr val="accent4">
                  <a:lumMod val="60000"/>
                  <a:lumOff val="40000"/>
                </a:schemeClr>
              </a:buClr>
              <a:buFont typeface="+mj-lt"/>
              <a:buAutoNum type="arabicPeriod"/>
            </a:pPr>
            <a:r>
              <a:rPr lang="ru-RU" altLang="ru-RU" sz="1600" dirty="0">
                <a:solidFill>
                  <a:schemeClr val="tx2"/>
                </a:solidFill>
                <a:latin typeface="+mj-lt"/>
              </a:rPr>
              <a:t>Травма шеи  </a:t>
            </a:r>
          </a:p>
          <a:p>
            <a:pPr marL="216000" indent="-216000" defTabSz="449263" eaLnBrk="1" hangingPunct="1">
              <a:spcBef>
                <a:spcPts val="300"/>
              </a:spcBef>
              <a:buClr>
                <a:schemeClr val="accent4">
                  <a:lumMod val="60000"/>
                  <a:lumOff val="40000"/>
                </a:schemeClr>
              </a:buClr>
              <a:buFont typeface="+mj-lt"/>
              <a:buAutoNum type="arabicPeriod"/>
            </a:pPr>
            <a:r>
              <a:rPr lang="ru-RU" altLang="ru-RU" sz="1600" dirty="0">
                <a:solidFill>
                  <a:schemeClr val="tx2"/>
                </a:solidFill>
                <a:latin typeface="+mj-lt"/>
              </a:rPr>
              <a:t>Компрессия нервов  </a:t>
            </a:r>
            <a:r>
              <a:rPr lang="ru-RU" altLang="ru-RU" sz="1600" dirty="0" err="1">
                <a:solidFill>
                  <a:schemeClr val="tx2"/>
                </a:solidFill>
                <a:latin typeface="+mj-lt"/>
              </a:rPr>
              <a:t>спазмированными</a:t>
            </a:r>
            <a:r>
              <a:rPr lang="ru-RU" altLang="ru-RU" sz="1600" dirty="0">
                <a:solidFill>
                  <a:schemeClr val="tx2"/>
                </a:solidFill>
                <a:latin typeface="+mj-lt"/>
              </a:rPr>
              <a:t> мышцами шеи. </a:t>
            </a:r>
          </a:p>
          <a:p>
            <a:pPr marL="216000" indent="-216000" defTabSz="449263" eaLnBrk="1" hangingPunct="1">
              <a:spcBef>
                <a:spcPts val="300"/>
              </a:spcBef>
              <a:buClr>
                <a:schemeClr val="accent4">
                  <a:lumMod val="60000"/>
                  <a:lumOff val="40000"/>
                </a:schemeClr>
              </a:buClr>
              <a:buFont typeface="+mj-lt"/>
              <a:buAutoNum type="arabicPeriod"/>
            </a:pPr>
            <a:r>
              <a:rPr lang="ru-RU" altLang="ru-RU" sz="1600" dirty="0">
                <a:solidFill>
                  <a:schemeClr val="tx2"/>
                </a:solidFill>
                <a:latin typeface="+mj-lt"/>
              </a:rPr>
              <a:t>Остеоартрит верхних шейных позвонков. </a:t>
            </a:r>
          </a:p>
          <a:p>
            <a:pPr marL="216000" indent="-216000" defTabSz="449263" eaLnBrk="1" hangingPunct="1">
              <a:spcBef>
                <a:spcPts val="300"/>
              </a:spcBef>
              <a:buClr>
                <a:schemeClr val="accent4">
                  <a:lumMod val="60000"/>
                  <a:lumOff val="40000"/>
                </a:schemeClr>
              </a:buClr>
              <a:buFont typeface="+mj-lt"/>
              <a:buAutoNum type="arabicPeriod"/>
            </a:pPr>
            <a:r>
              <a:rPr lang="ru-RU" altLang="ru-RU" sz="1600" dirty="0">
                <a:solidFill>
                  <a:schemeClr val="tx2"/>
                </a:solidFill>
                <a:latin typeface="+mj-lt"/>
              </a:rPr>
              <a:t>ДДЗ позвоночника (в </a:t>
            </a:r>
            <a:r>
              <a:rPr lang="ru-RU" altLang="ru-RU" sz="1600" dirty="0" err="1">
                <a:solidFill>
                  <a:schemeClr val="tx2"/>
                </a:solidFill>
                <a:latin typeface="+mj-lt"/>
              </a:rPr>
              <a:t>т.ч</a:t>
            </a:r>
            <a:r>
              <a:rPr lang="ru-RU" altLang="ru-RU" sz="1600" dirty="0">
                <a:solidFill>
                  <a:schemeClr val="tx2"/>
                </a:solidFill>
                <a:latin typeface="+mj-lt"/>
              </a:rPr>
              <a:t>. грыжи МПД);</a:t>
            </a:r>
          </a:p>
          <a:p>
            <a:pPr marL="216000" indent="-216000" defTabSz="449263" eaLnBrk="1" hangingPunct="1">
              <a:spcBef>
                <a:spcPts val="300"/>
              </a:spcBef>
              <a:buClr>
                <a:schemeClr val="accent4">
                  <a:lumMod val="60000"/>
                  <a:lumOff val="40000"/>
                </a:schemeClr>
              </a:buClr>
              <a:buFont typeface="+mj-lt"/>
              <a:buAutoNum type="arabicPeriod"/>
            </a:pPr>
            <a:r>
              <a:rPr lang="ru-RU" altLang="ru-RU" sz="1600" dirty="0">
                <a:solidFill>
                  <a:schemeClr val="tx2"/>
                </a:solidFill>
                <a:latin typeface="+mj-lt"/>
              </a:rPr>
              <a:t>Аномалии краниовертебрального перехода;</a:t>
            </a:r>
          </a:p>
          <a:p>
            <a:pPr marL="216000" indent="-216000" defTabSz="449263" eaLnBrk="1" hangingPunct="1">
              <a:spcBef>
                <a:spcPts val="300"/>
              </a:spcBef>
              <a:buClr>
                <a:schemeClr val="accent4">
                  <a:lumMod val="60000"/>
                  <a:lumOff val="40000"/>
                </a:schemeClr>
              </a:buClr>
              <a:buFont typeface="+mj-lt"/>
              <a:buAutoNum type="arabicPeriod"/>
            </a:pPr>
            <a:r>
              <a:rPr lang="ru-RU" altLang="ru-RU" sz="1600" dirty="0">
                <a:solidFill>
                  <a:schemeClr val="tx2"/>
                </a:solidFill>
                <a:latin typeface="+mj-lt"/>
              </a:rPr>
              <a:t>Опухоли задней поверхности шеи, затылочной области, корешков С2 и С3.</a:t>
            </a:r>
          </a:p>
          <a:p>
            <a:pPr marL="216000" indent="-216000" defTabSz="449263" eaLnBrk="1" hangingPunct="1">
              <a:spcBef>
                <a:spcPts val="300"/>
              </a:spcBef>
              <a:buClr>
                <a:schemeClr val="accent4">
                  <a:lumMod val="60000"/>
                  <a:lumOff val="40000"/>
                </a:schemeClr>
              </a:buClr>
              <a:buFont typeface="+mj-lt"/>
              <a:buAutoNum type="arabicPeriod"/>
            </a:pPr>
            <a:r>
              <a:rPr lang="ru-RU" altLang="ru-RU" sz="1600" dirty="0">
                <a:solidFill>
                  <a:schemeClr val="tx2"/>
                </a:solidFill>
                <a:latin typeface="+mj-lt"/>
              </a:rPr>
              <a:t>Сдавление </a:t>
            </a:r>
            <a:r>
              <a:rPr lang="ru-RU" altLang="ru-RU" sz="1600" dirty="0" smtClean="0">
                <a:solidFill>
                  <a:schemeClr val="tx2"/>
                </a:solidFill>
                <a:latin typeface="+mj-lt"/>
              </a:rPr>
              <a:t>артерией</a:t>
            </a:r>
            <a:endParaRPr lang="ru-RU" altLang="ru-RU" sz="1600" dirty="0">
              <a:solidFill>
                <a:schemeClr val="tx2"/>
              </a:solidFill>
              <a:latin typeface="+mj-lt"/>
            </a:endParaRPr>
          </a:p>
        </p:txBody>
      </p:sp>
      <p:sp>
        <p:nvSpPr>
          <p:cNvPr id="79879" name="Скругленный прямоугольник 8"/>
          <p:cNvSpPr>
            <a:spLocks noChangeArrowheads="1"/>
          </p:cNvSpPr>
          <p:nvPr/>
        </p:nvSpPr>
        <p:spPr bwMode="auto">
          <a:xfrm>
            <a:off x="4896791" y="4304270"/>
            <a:ext cx="971068" cy="193596"/>
          </a:xfrm>
          <a:prstGeom prst="roundRect">
            <a:avLst>
              <a:gd name="adj" fmla="val 8745"/>
            </a:avLst>
          </a:prstGeom>
          <a:noFill/>
          <a:ln w="28575">
            <a:noFill/>
            <a:round/>
            <a:headEnd/>
            <a:tailEnd/>
          </a:ln>
        </p:spPr>
        <p:txBody>
          <a:bodyPr wrap="square" lIns="0" tIns="0" rIns="0" bIns="0">
            <a:spAutoFit/>
          </a:bodyPr>
          <a:lstStyle/>
          <a:p>
            <a:pPr algn="r" eaLnBrk="1" hangingPunct="1"/>
            <a:r>
              <a:rPr kumimoji="1" lang="ru-RU" altLang="ru-RU" sz="1200" b="1" i="1" dirty="0">
                <a:solidFill>
                  <a:srgbClr val="005790"/>
                </a:solidFill>
                <a:latin typeface="Calibri" pitchFamily="34" charset="0"/>
                <a:cs typeface="Arial" pitchFamily="34" charset="0"/>
              </a:rPr>
              <a:t>Малый ЗН</a:t>
            </a:r>
          </a:p>
        </p:txBody>
      </p:sp>
      <p:sp>
        <p:nvSpPr>
          <p:cNvPr id="18" name="Скругленный прямоугольник 8"/>
          <p:cNvSpPr>
            <a:spLocks noChangeArrowheads="1"/>
          </p:cNvSpPr>
          <p:nvPr/>
        </p:nvSpPr>
        <p:spPr bwMode="auto">
          <a:xfrm>
            <a:off x="4896791" y="3030554"/>
            <a:ext cx="971068" cy="193596"/>
          </a:xfrm>
          <a:prstGeom prst="roundRect">
            <a:avLst>
              <a:gd name="adj" fmla="val 8745"/>
            </a:avLst>
          </a:prstGeom>
          <a:noFill/>
          <a:ln w="28575">
            <a:noFill/>
            <a:round/>
            <a:headEnd/>
            <a:tailEnd/>
          </a:ln>
        </p:spPr>
        <p:txBody>
          <a:bodyPr wrap="square" lIns="0" tIns="0" rIns="0" bIns="0">
            <a:spAutoFit/>
          </a:bodyPr>
          <a:lstStyle/>
          <a:p>
            <a:pPr algn="r" eaLnBrk="1" hangingPunct="1"/>
            <a:r>
              <a:rPr kumimoji="1" lang="ru-RU" altLang="ru-RU" sz="1200" b="1" i="1" dirty="0">
                <a:solidFill>
                  <a:srgbClr val="005790"/>
                </a:solidFill>
                <a:latin typeface="Calibri" pitchFamily="34" charset="0"/>
                <a:cs typeface="Arial" pitchFamily="34" charset="0"/>
              </a:rPr>
              <a:t>Третий ЗН</a:t>
            </a:r>
          </a:p>
        </p:txBody>
      </p:sp>
      <p:sp>
        <p:nvSpPr>
          <p:cNvPr id="19" name="Скругленный прямоугольник 8"/>
          <p:cNvSpPr>
            <a:spLocks noChangeArrowheads="1"/>
          </p:cNvSpPr>
          <p:nvPr/>
        </p:nvSpPr>
        <p:spPr bwMode="auto">
          <a:xfrm>
            <a:off x="4788024" y="3534610"/>
            <a:ext cx="1079835" cy="193596"/>
          </a:xfrm>
          <a:prstGeom prst="roundRect">
            <a:avLst>
              <a:gd name="adj" fmla="val 8745"/>
            </a:avLst>
          </a:prstGeom>
          <a:noFill/>
          <a:ln w="28575">
            <a:noFill/>
            <a:round/>
            <a:headEnd/>
            <a:tailEnd/>
          </a:ln>
        </p:spPr>
        <p:txBody>
          <a:bodyPr wrap="square" lIns="0" tIns="0" rIns="0" bIns="0">
            <a:spAutoFit/>
          </a:bodyPr>
          <a:lstStyle/>
          <a:p>
            <a:pPr algn="r" eaLnBrk="1" hangingPunct="1"/>
            <a:r>
              <a:rPr kumimoji="1" lang="ru-RU" altLang="ru-RU" sz="1200" b="1" i="1" dirty="0">
                <a:solidFill>
                  <a:srgbClr val="005790"/>
                </a:solidFill>
                <a:latin typeface="Calibri" pitchFamily="34" charset="0"/>
                <a:cs typeface="Arial" pitchFamily="34" charset="0"/>
              </a:rPr>
              <a:t>Большой ЗН</a:t>
            </a:r>
          </a:p>
        </p:txBody>
      </p:sp>
    </p:spTree>
    <p:extLst>
      <p:ext uri="{BB962C8B-B14F-4D97-AF65-F5344CB8AC3E}">
        <p14:creationId xmlns:p14="http://schemas.microsoft.com/office/powerpoint/2010/main" val="1962831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7" name="Рисунок 4">
            <a:extLst>
              <a:ext uri="{FF2B5EF4-FFF2-40B4-BE49-F238E27FC236}"/>
            </a:extLst>
          </p:cNvPr>
          <p:cNvPicPr>
            <a:picLocks noChangeAspect="1" noChangeArrowheads="1"/>
          </p:cNvPicPr>
          <p:nvPr/>
        </p:nvPicPr>
        <p:blipFill rotWithShape="1">
          <a:blip r:embed="rId3" cstate="print">
            <a:extLst/>
          </a:blip>
          <a:srcRect b="9756"/>
          <a:stretch/>
        </p:blipFill>
        <p:spPr bwMode="auto">
          <a:xfrm>
            <a:off x="406874" y="2636912"/>
            <a:ext cx="4453158" cy="2045020"/>
          </a:xfrm>
          <a:prstGeom prst="roundRect">
            <a:avLst>
              <a:gd name="adj" fmla="val 7557"/>
            </a:avLst>
          </a:prstGeom>
          <a:ln w="38100">
            <a:solidFill>
              <a:srgbClr val="00A0D7"/>
            </a:solidFill>
          </a:ln>
          <a:extLst/>
        </p:spPr>
      </p:pic>
      <p:sp>
        <p:nvSpPr>
          <p:cNvPr id="10" name="TextBox 9"/>
          <p:cNvSpPr txBox="1"/>
          <p:nvPr/>
        </p:nvSpPr>
        <p:spPr>
          <a:xfrm>
            <a:off x="323527" y="378000"/>
            <a:ext cx="7488833" cy="404406"/>
          </a:xfrm>
          <a:prstGeom prst="rect">
            <a:avLst/>
          </a:prstGeom>
          <a:noFill/>
        </p:spPr>
        <p:txBody>
          <a:bodyPr wrap="square" rtlCol="0" anchor="ctr">
            <a:spAutoFit/>
          </a:bodyPr>
          <a:lstStyle/>
          <a:p>
            <a:pPr>
              <a:lnSpc>
                <a:spcPts val="2400"/>
              </a:lnSpc>
            </a:pPr>
            <a:r>
              <a:rPr lang="ru-RU" sz="2400" b="1" i="1" dirty="0" err="1">
                <a:solidFill>
                  <a:srgbClr val="FAAA28"/>
                </a:solidFill>
                <a:latin typeface="+mn-lt"/>
              </a:rPr>
              <a:t>Окципитальная</a:t>
            </a:r>
            <a:r>
              <a:rPr lang="ru-RU" sz="2400" b="1" i="1" dirty="0">
                <a:solidFill>
                  <a:srgbClr val="FAAA28"/>
                </a:solidFill>
                <a:latin typeface="+mn-lt"/>
              </a:rPr>
              <a:t> невралгия</a:t>
            </a:r>
            <a:endParaRPr lang="ru-RU" i="1" dirty="0">
              <a:solidFill>
                <a:srgbClr val="FAAA28"/>
              </a:solidFill>
              <a:latin typeface="+mn-lt"/>
            </a:endParaRPr>
          </a:p>
        </p:txBody>
      </p:sp>
      <p:pic>
        <p:nvPicPr>
          <p:cNvPr id="11" name="Рисунок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1328" y="6309320"/>
            <a:ext cx="241879" cy="349861"/>
          </a:xfrm>
          <a:prstGeom prst="rect">
            <a:avLst/>
          </a:prstGeom>
        </p:spPr>
      </p:pic>
      <p:sp>
        <p:nvSpPr>
          <p:cNvPr id="12" name="TextBox 11"/>
          <p:cNvSpPr txBox="1"/>
          <p:nvPr/>
        </p:nvSpPr>
        <p:spPr>
          <a:xfrm>
            <a:off x="395288" y="1556792"/>
            <a:ext cx="8209160" cy="615553"/>
          </a:xfrm>
          <a:prstGeom prst="rect">
            <a:avLst/>
          </a:prstGeom>
          <a:noFill/>
        </p:spPr>
        <p:txBody>
          <a:bodyPr wrap="square" lIns="0" tIns="0" rIns="0" bIns="0" rtlCol="0">
            <a:spAutoFit/>
          </a:bodyPr>
          <a:lstStyle/>
          <a:p>
            <a:pPr defTabSz="449263" eaLnBrk="1" hangingPunct="1"/>
            <a:r>
              <a:rPr lang="ru-RU" altLang="ru-RU" sz="2000" b="1" dirty="0" smtClean="0">
                <a:solidFill>
                  <a:srgbClr val="FAAA28"/>
                </a:solidFill>
                <a:latin typeface="+mj-lt"/>
              </a:rPr>
              <a:t>Пароксизмальная </a:t>
            </a:r>
            <a:r>
              <a:rPr lang="ru-RU" altLang="ru-RU" sz="2000" b="1" dirty="0">
                <a:solidFill>
                  <a:srgbClr val="FAAA28"/>
                </a:solidFill>
                <a:latin typeface="+mj-lt"/>
              </a:rPr>
              <a:t>односторонняя интенсивная боль: простреливающая, жгучая, колющая,  провоцируемая поворотами и наклонами головы</a:t>
            </a:r>
          </a:p>
        </p:txBody>
      </p:sp>
      <p:sp>
        <p:nvSpPr>
          <p:cNvPr id="13" name="TextBox 12"/>
          <p:cNvSpPr txBox="1"/>
          <p:nvPr/>
        </p:nvSpPr>
        <p:spPr>
          <a:xfrm>
            <a:off x="5148064" y="2636912"/>
            <a:ext cx="3312368" cy="1969770"/>
          </a:xfrm>
          <a:prstGeom prst="rect">
            <a:avLst/>
          </a:prstGeom>
          <a:noFill/>
        </p:spPr>
        <p:txBody>
          <a:bodyPr wrap="square" lIns="0" tIns="0" rIns="0" bIns="0" rtlCol="0">
            <a:spAutoFit/>
          </a:bodyPr>
          <a:lstStyle/>
          <a:p>
            <a:pPr defTabSz="449263" eaLnBrk="1" hangingPunct="1">
              <a:spcBef>
                <a:spcPts val="600"/>
              </a:spcBef>
              <a:buClr>
                <a:schemeClr val="bg1"/>
              </a:buClr>
            </a:pPr>
            <a:r>
              <a:rPr lang="ru-RU" altLang="ru-RU" sz="1600" dirty="0" smtClean="0">
                <a:solidFill>
                  <a:schemeClr val="tx2"/>
                </a:solidFill>
                <a:latin typeface="+mj-lt"/>
              </a:rPr>
              <a:t>Боль </a:t>
            </a:r>
            <a:r>
              <a:rPr lang="ru-RU" altLang="ru-RU" sz="1600" dirty="0">
                <a:solidFill>
                  <a:schemeClr val="tx2"/>
                </a:solidFill>
                <a:latin typeface="+mj-lt"/>
              </a:rPr>
              <a:t>локализируется в затылочной области, может распространяться до макушки, глазных яблок («боль за глазом»), лба и бровей, </a:t>
            </a:r>
            <a:r>
              <a:rPr lang="ru-RU" altLang="ru-RU" sz="1600" dirty="0" err="1">
                <a:solidFill>
                  <a:schemeClr val="tx2"/>
                </a:solidFill>
                <a:latin typeface="+mj-lt"/>
              </a:rPr>
              <a:t>иррадиировать</a:t>
            </a:r>
            <a:r>
              <a:rPr lang="ru-RU" altLang="ru-RU" sz="1600" dirty="0">
                <a:solidFill>
                  <a:schemeClr val="tx2"/>
                </a:solidFill>
                <a:latin typeface="+mj-lt"/>
              </a:rPr>
              <a:t>  в ухо, шею, плечо и руку. Может сопровождаться </a:t>
            </a:r>
            <a:r>
              <a:rPr lang="ru-RU" altLang="ru-RU" sz="1600" dirty="0" smtClean="0">
                <a:solidFill>
                  <a:schemeClr val="tx2"/>
                </a:solidFill>
                <a:latin typeface="+mj-lt"/>
              </a:rPr>
              <a:t>свето-, </a:t>
            </a:r>
            <a:r>
              <a:rPr lang="ru-RU" altLang="ru-RU" sz="1600" dirty="0" err="1">
                <a:solidFill>
                  <a:schemeClr val="tx2"/>
                </a:solidFill>
                <a:latin typeface="+mj-lt"/>
              </a:rPr>
              <a:t>звукобоязнью</a:t>
            </a:r>
            <a:r>
              <a:rPr lang="ru-RU" altLang="ru-RU" sz="1600" dirty="0">
                <a:solidFill>
                  <a:schemeClr val="tx2"/>
                </a:solidFill>
                <a:latin typeface="+mj-lt"/>
              </a:rPr>
              <a:t>,  ограничением объема движений в шее.</a:t>
            </a:r>
          </a:p>
        </p:txBody>
      </p:sp>
    </p:spTree>
    <p:extLst>
      <p:ext uri="{BB962C8B-B14F-4D97-AF65-F5344CB8AC3E}">
        <p14:creationId xmlns:p14="http://schemas.microsoft.com/office/powerpoint/2010/main" val="37082465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3"/>
          <p:cNvGrpSpPr/>
          <p:nvPr/>
        </p:nvGrpSpPr>
        <p:grpSpPr>
          <a:xfrm>
            <a:off x="451542" y="1556792"/>
            <a:ext cx="4552506" cy="2836730"/>
            <a:chOff x="4391340" y="1481271"/>
            <a:chExt cx="4552506" cy="2836730"/>
          </a:xfrm>
        </p:grpSpPr>
        <p:pic>
          <p:nvPicPr>
            <p:cNvPr id="124931" name="Рисунок 10">
              <a:extLst>
                <a:ext uri="{FF2B5EF4-FFF2-40B4-BE49-F238E27FC236}"/>
              </a:extLst>
            </p:cNvPr>
            <p:cNvPicPr>
              <a:picLocks noChangeAspect="1" noChangeArrowheads="1"/>
            </p:cNvPicPr>
            <p:nvPr/>
          </p:nvPicPr>
          <p:blipFill rotWithShape="1">
            <a:blip r:embed="rId3" cstate="print">
              <a:extLst/>
            </a:blip>
            <a:srcRect l="3580" r="17671" b="23842"/>
            <a:stretch/>
          </p:blipFill>
          <p:spPr bwMode="auto">
            <a:xfrm>
              <a:off x="4391340" y="1481271"/>
              <a:ext cx="4552506" cy="2836730"/>
            </a:xfrm>
            <a:prstGeom prst="roundRect">
              <a:avLst>
                <a:gd name="adj" fmla="val 7557"/>
              </a:avLst>
            </a:prstGeom>
            <a:ln w="38100">
              <a:solidFill>
                <a:srgbClr val="00A0D7"/>
              </a:solidFill>
            </a:ln>
            <a:extLst/>
          </p:spPr>
        </p:pic>
        <p:sp>
          <p:nvSpPr>
            <p:cNvPr id="81925" name="Прямоугольник 1"/>
            <p:cNvSpPr>
              <a:spLocks noChangeArrowheads="1"/>
            </p:cNvSpPr>
            <p:nvPr/>
          </p:nvSpPr>
          <p:spPr bwMode="auto">
            <a:xfrm>
              <a:off x="7813218" y="3059113"/>
              <a:ext cx="1094246" cy="276999"/>
            </a:xfrm>
            <a:prstGeom prst="rect">
              <a:avLst/>
            </a:prstGeom>
            <a:solidFill>
              <a:srgbClr val="EAEAEA"/>
            </a:solidFill>
            <a:ln w="9525">
              <a:noFill/>
              <a:miter lim="800000"/>
              <a:headEnd/>
              <a:tailEnd/>
            </a:ln>
          </p:spPr>
          <p:txBody>
            <a:bodyPr wrap="square">
              <a:spAutoFit/>
            </a:bodyPr>
            <a:lstStyle/>
            <a:p>
              <a:r>
                <a:rPr lang="ru-RU" altLang="ru-RU" sz="1200" b="1" dirty="0">
                  <a:solidFill>
                    <a:srgbClr val="005790"/>
                  </a:solidFill>
                  <a:latin typeface="+mj-lt"/>
                </a:rPr>
                <a:t>т. малого ЗН</a:t>
              </a:r>
              <a:endParaRPr lang="ru-RU" altLang="ru-RU" sz="1200" dirty="0">
                <a:solidFill>
                  <a:srgbClr val="005790"/>
                </a:solidFill>
                <a:latin typeface="+mj-lt"/>
              </a:endParaRPr>
            </a:p>
          </p:txBody>
        </p:sp>
        <p:sp>
          <p:nvSpPr>
            <p:cNvPr id="81926" name="Прямоугольник 5"/>
            <p:cNvSpPr>
              <a:spLocks noChangeArrowheads="1"/>
            </p:cNvSpPr>
            <p:nvPr/>
          </p:nvSpPr>
          <p:spPr bwMode="auto">
            <a:xfrm>
              <a:off x="7813217" y="2118484"/>
              <a:ext cx="1007255" cy="461665"/>
            </a:xfrm>
            <a:prstGeom prst="rect">
              <a:avLst/>
            </a:prstGeom>
            <a:solidFill>
              <a:srgbClr val="EAEAEA"/>
            </a:solidFill>
            <a:ln w="9525">
              <a:noFill/>
              <a:miter lim="800000"/>
              <a:headEnd/>
              <a:tailEnd/>
            </a:ln>
          </p:spPr>
          <p:txBody>
            <a:bodyPr wrap="square">
              <a:spAutoFit/>
            </a:bodyPr>
            <a:lstStyle/>
            <a:p>
              <a:r>
                <a:rPr lang="ru-RU" altLang="ru-RU" sz="1200" b="1" dirty="0">
                  <a:solidFill>
                    <a:srgbClr val="005790"/>
                  </a:solidFill>
                  <a:latin typeface="+mj-lt"/>
                </a:rPr>
                <a:t>т. большого ЗН </a:t>
              </a:r>
              <a:endParaRPr lang="ru-RU" altLang="ru-RU" sz="1200" dirty="0">
                <a:solidFill>
                  <a:srgbClr val="005790"/>
                </a:solidFill>
                <a:latin typeface="+mj-lt"/>
              </a:endParaRPr>
            </a:p>
          </p:txBody>
        </p:sp>
      </p:grpSp>
      <p:sp>
        <p:nvSpPr>
          <p:cNvPr id="12" name="TextBox 11"/>
          <p:cNvSpPr txBox="1"/>
          <p:nvPr/>
        </p:nvSpPr>
        <p:spPr>
          <a:xfrm>
            <a:off x="323527" y="378000"/>
            <a:ext cx="7488833" cy="404406"/>
          </a:xfrm>
          <a:prstGeom prst="rect">
            <a:avLst/>
          </a:prstGeom>
          <a:noFill/>
        </p:spPr>
        <p:txBody>
          <a:bodyPr wrap="square" rtlCol="0" anchor="ctr">
            <a:spAutoFit/>
          </a:bodyPr>
          <a:lstStyle/>
          <a:p>
            <a:pPr>
              <a:lnSpc>
                <a:spcPts val="2400"/>
              </a:lnSpc>
            </a:pPr>
            <a:r>
              <a:rPr lang="ru-RU" sz="2400" b="1" i="1" dirty="0" err="1">
                <a:solidFill>
                  <a:srgbClr val="FAAA28"/>
                </a:solidFill>
                <a:latin typeface="+mn-lt"/>
              </a:rPr>
              <a:t>Окципитальная</a:t>
            </a:r>
            <a:r>
              <a:rPr lang="ru-RU" sz="2400" b="1" i="1" dirty="0">
                <a:solidFill>
                  <a:srgbClr val="FAAA28"/>
                </a:solidFill>
                <a:latin typeface="+mn-lt"/>
              </a:rPr>
              <a:t> невралгия</a:t>
            </a:r>
            <a:endParaRPr lang="ru-RU" i="1" dirty="0">
              <a:solidFill>
                <a:srgbClr val="FAAA28"/>
              </a:solidFill>
              <a:latin typeface="+mn-lt"/>
            </a:endParaRPr>
          </a:p>
        </p:txBody>
      </p:sp>
      <p:sp>
        <p:nvSpPr>
          <p:cNvPr id="13" name="TextBox 12"/>
          <p:cNvSpPr txBox="1"/>
          <p:nvPr/>
        </p:nvSpPr>
        <p:spPr>
          <a:xfrm>
            <a:off x="5364088" y="1556792"/>
            <a:ext cx="3956050" cy="2092881"/>
          </a:xfrm>
          <a:prstGeom prst="rect">
            <a:avLst/>
          </a:prstGeom>
          <a:noFill/>
        </p:spPr>
        <p:txBody>
          <a:bodyPr wrap="square" lIns="0" tIns="0" rIns="0" bIns="0" rtlCol="0">
            <a:spAutoFit/>
          </a:bodyPr>
          <a:lstStyle/>
          <a:p>
            <a:pPr defTabSz="449263" eaLnBrk="1" hangingPunct="1">
              <a:spcBef>
                <a:spcPts val="600"/>
              </a:spcBef>
            </a:pPr>
            <a:r>
              <a:rPr lang="ru-RU" altLang="ru-RU" sz="2000" b="1" dirty="0" smtClean="0">
                <a:solidFill>
                  <a:srgbClr val="FAAA28"/>
                </a:solidFill>
                <a:latin typeface="+mj-lt"/>
              </a:rPr>
              <a:t>ДИАГНОСТИКА:</a:t>
            </a:r>
            <a:endParaRPr lang="en-US" altLang="ru-RU" sz="2000" b="1" dirty="0" smtClean="0">
              <a:solidFill>
                <a:srgbClr val="FAAA28"/>
              </a:solidFill>
              <a:latin typeface="+mj-lt"/>
            </a:endParaRPr>
          </a:p>
          <a:p>
            <a:pPr defTabSz="449263" eaLnBrk="1" hangingPunct="1">
              <a:spcBef>
                <a:spcPts val="600"/>
              </a:spcBef>
            </a:pPr>
            <a:r>
              <a:rPr lang="ru-RU" altLang="ru-RU" b="1" dirty="0">
                <a:solidFill>
                  <a:srgbClr val="FAAA28"/>
                </a:solidFill>
                <a:latin typeface="+mj-lt"/>
              </a:rPr>
              <a:t>1. </a:t>
            </a:r>
            <a:r>
              <a:rPr lang="ru-RU" altLang="ru-RU" dirty="0">
                <a:solidFill>
                  <a:schemeClr val="tx2"/>
                </a:solidFill>
                <a:latin typeface="+mj-lt"/>
              </a:rPr>
              <a:t>Жалобы, анамнез.</a:t>
            </a:r>
          </a:p>
          <a:p>
            <a:pPr defTabSz="449263" eaLnBrk="1" hangingPunct="1">
              <a:spcBef>
                <a:spcPts val="600"/>
              </a:spcBef>
            </a:pPr>
            <a:r>
              <a:rPr lang="ru-RU" altLang="ru-RU" b="1" dirty="0">
                <a:solidFill>
                  <a:srgbClr val="FAAA28"/>
                </a:solidFill>
                <a:latin typeface="+mj-lt"/>
              </a:rPr>
              <a:t>2. </a:t>
            </a:r>
            <a:r>
              <a:rPr lang="ru-RU" altLang="ru-RU" dirty="0" err="1">
                <a:solidFill>
                  <a:schemeClr val="tx2"/>
                </a:solidFill>
                <a:latin typeface="+mj-lt"/>
              </a:rPr>
              <a:t>Воспроизводимость</a:t>
            </a:r>
            <a:r>
              <a:rPr lang="ru-RU" altLang="ru-RU" dirty="0">
                <a:solidFill>
                  <a:schemeClr val="tx2"/>
                </a:solidFill>
                <a:latin typeface="+mj-lt"/>
              </a:rPr>
              <a:t> боли </a:t>
            </a:r>
          </a:p>
          <a:p>
            <a:pPr defTabSz="449263" eaLnBrk="1" hangingPunct="1">
              <a:spcBef>
                <a:spcPts val="600"/>
              </a:spcBef>
            </a:pPr>
            <a:r>
              <a:rPr lang="ru-RU" altLang="ru-RU" dirty="0">
                <a:solidFill>
                  <a:schemeClr val="tx2"/>
                </a:solidFill>
                <a:latin typeface="+mj-lt"/>
              </a:rPr>
              <a:t>при компрессии «триггерных» тт.</a:t>
            </a:r>
          </a:p>
          <a:p>
            <a:pPr defTabSz="449263" eaLnBrk="1" hangingPunct="1">
              <a:spcBef>
                <a:spcPts val="600"/>
              </a:spcBef>
            </a:pPr>
            <a:r>
              <a:rPr lang="ru-RU" altLang="ru-RU" b="1" dirty="0">
                <a:solidFill>
                  <a:srgbClr val="FAAA28"/>
                </a:solidFill>
                <a:latin typeface="+mj-lt"/>
              </a:rPr>
              <a:t>3. </a:t>
            </a:r>
            <a:r>
              <a:rPr lang="ru-RU" altLang="ru-RU" dirty="0">
                <a:solidFill>
                  <a:schemeClr val="tx2"/>
                </a:solidFill>
                <a:latin typeface="+mj-lt"/>
              </a:rPr>
              <a:t>Диагностическая  блокада.</a:t>
            </a:r>
          </a:p>
          <a:p>
            <a:pPr defTabSz="449263" eaLnBrk="1" hangingPunct="1">
              <a:spcBef>
                <a:spcPts val="600"/>
              </a:spcBef>
            </a:pPr>
            <a:r>
              <a:rPr lang="ru-RU" altLang="ru-RU" b="1" dirty="0">
                <a:solidFill>
                  <a:srgbClr val="FAAA28"/>
                </a:solidFill>
                <a:latin typeface="+mj-lt"/>
              </a:rPr>
              <a:t>4. </a:t>
            </a:r>
            <a:r>
              <a:rPr lang="ru-RU" altLang="ru-RU" dirty="0">
                <a:solidFill>
                  <a:schemeClr val="tx2"/>
                </a:solidFill>
                <a:latin typeface="+mj-lt"/>
              </a:rPr>
              <a:t>Рентген, МРТ, КТ</a:t>
            </a:r>
            <a:r>
              <a:rPr lang="ru-RU" altLang="ru-RU" dirty="0" smtClean="0">
                <a:solidFill>
                  <a:schemeClr val="tx2"/>
                </a:solidFill>
                <a:latin typeface="+mj-lt"/>
              </a:rPr>
              <a:t>.</a:t>
            </a:r>
            <a:endParaRPr lang="ru-RU" altLang="ru-RU" dirty="0">
              <a:solidFill>
                <a:srgbClr val="FAAA28"/>
              </a:solidFill>
              <a:latin typeface="+mj-lt"/>
            </a:endParaRPr>
          </a:p>
        </p:txBody>
      </p:sp>
      <p:sp>
        <p:nvSpPr>
          <p:cNvPr id="15" name="TextBox 14"/>
          <p:cNvSpPr txBox="1"/>
          <p:nvPr/>
        </p:nvSpPr>
        <p:spPr>
          <a:xfrm>
            <a:off x="395288" y="4626967"/>
            <a:ext cx="8281168" cy="1538883"/>
          </a:xfrm>
          <a:prstGeom prst="rect">
            <a:avLst/>
          </a:prstGeom>
          <a:noFill/>
        </p:spPr>
        <p:txBody>
          <a:bodyPr wrap="square" lIns="0" tIns="0" rIns="0" bIns="0" rtlCol="0">
            <a:spAutoFit/>
          </a:bodyPr>
          <a:lstStyle/>
          <a:p>
            <a:pPr defTabSz="449263" eaLnBrk="1" hangingPunct="1">
              <a:spcBef>
                <a:spcPts val="600"/>
              </a:spcBef>
            </a:pPr>
            <a:r>
              <a:rPr lang="ru-RU" altLang="ru-RU" b="1" dirty="0">
                <a:solidFill>
                  <a:srgbClr val="FAAA28"/>
                </a:solidFill>
                <a:latin typeface="+mj-lt"/>
              </a:rPr>
              <a:t>«Триггерные» </a:t>
            </a:r>
            <a:r>
              <a:rPr lang="ru-RU" altLang="ru-RU" b="1" dirty="0" smtClean="0">
                <a:solidFill>
                  <a:srgbClr val="FAAA28"/>
                </a:solidFill>
                <a:latin typeface="+mj-lt"/>
              </a:rPr>
              <a:t>точки:</a:t>
            </a:r>
            <a:endParaRPr lang="en-US" altLang="ru-RU" b="1" dirty="0" smtClean="0">
              <a:solidFill>
                <a:srgbClr val="FAAA28"/>
              </a:solidFill>
              <a:latin typeface="+mj-lt"/>
            </a:endParaRPr>
          </a:p>
          <a:p>
            <a:pPr defTabSz="449263" eaLnBrk="1" hangingPunct="1">
              <a:spcBef>
                <a:spcPts val="600"/>
              </a:spcBef>
            </a:pPr>
            <a:r>
              <a:rPr lang="ru-RU" altLang="ru-RU" b="1" dirty="0" smtClean="0">
                <a:solidFill>
                  <a:srgbClr val="FAAA28"/>
                </a:solidFill>
                <a:latin typeface="+mj-lt"/>
              </a:rPr>
              <a:t>для </a:t>
            </a:r>
            <a:r>
              <a:rPr lang="ru-RU" altLang="ru-RU" b="1" dirty="0">
                <a:solidFill>
                  <a:srgbClr val="FAAA28"/>
                </a:solidFill>
                <a:latin typeface="+mj-lt"/>
              </a:rPr>
              <a:t>большого ЗН </a:t>
            </a:r>
            <a:r>
              <a:rPr lang="ru-RU" altLang="ru-RU" dirty="0">
                <a:solidFill>
                  <a:schemeClr val="tx2"/>
                </a:solidFill>
                <a:latin typeface="+mj-lt"/>
              </a:rPr>
              <a:t>– между средней и внутренней третью линии, </a:t>
            </a:r>
            <a:br>
              <a:rPr lang="ru-RU" altLang="ru-RU" dirty="0">
                <a:solidFill>
                  <a:schemeClr val="tx2"/>
                </a:solidFill>
                <a:latin typeface="+mj-lt"/>
              </a:rPr>
            </a:br>
            <a:r>
              <a:rPr lang="ru-RU" altLang="ru-RU" dirty="0">
                <a:solidFill>
                  <a:schemeClr val="tx2"/>
                </a:solidFill>
                <a:latin typeface="+mj-lt"/>
              </a:rPr>
              <a:t>соединяющей сосцевидный отросток и затылочный бугор;</a:t>
            </a:r>
          </a:p>
          <a:p>
            <a:pPr defTabSz="449263" eaLnBrk="1" hangingPunct="1">
              <a:spcBef>
                <a:spcPts val="600"/>
              </a:spcBef>
            </a:pPr>
            <a:r>
              <a:rPr lang="ru-RU" altLang="ru-RU" b="1" dirty="0">
                <a:solidFill>
                  <a:srgbClr val="FAAA28"/>
                </a:solidFill>
                <a:latin typeface="+mj-lt"/>
              </a:rPr>
              <a:t>для малого ЗН </a:t>
            </a:r>
            <a:r>
              <a:rPr lang="ru-RU" altLang="ru-RU" dirty="0">
                <a:solidFill>
                  <a:schemeClr val="tx2"/>
                </a:solidFill>
                <a:latin typeface="+mj-lt"/>
              </a:rPr>
              <a:t>– в области прикрепления грудино-ключично-сосцевидной мышцы к сосцевидному отростку, по ее заднему краю (точка </a:t>
            </a:r>
            <a:r>
              <a:rPr lang="ru-RU" altLang="ru-RU" dirty="0" err="1">
                <a:solidFill>
                  <a:schemeClr val="tx2"/>
                </a:solidFill>
                <a:latin typeface="+mj-lt"/>
              </a:rPr>
              <a:t>Керера</a:t>
            </a:r>
            <a:r>
              <a:rPr lang="ru-RU" altLang="ru-RU" dirty="0">
                <a:solidFill>
                  <a:schemeClr val="tx2"/>
                </a:solidFill>
                <a:latin typeface="+mj-lt"/>
              </a:rPr>
              <a:t>).</a:t>
            </a:r>
          </a:p>
        </p:txBody>
      </p:sp>
    </p:spTree>
    <p:extLst>
      <p:ext uri="{BB962C8B-B14F-4D97-AF65-F5344CB8AC3E}">
        <p14:creationId xmlns:p14="http://schemas.microsoft.com/office/powerpoint/2010/main" val="5628129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6" name="Рисунок 9">
            <a:extLst>
              <a:ext uri="{FF2B5EF4-FFF2-40B4-BE49-F238E27FC236}"/>
            </a:extLst>
          </p:cNvPr>
          <p:cNvPicPr>
            <a:picLocks noChangeAspect="1" noChangeArrowheads="1"/>
          </p:cNvPicPr>
          <p:nvPr/>
        </p:nvPicPr>
        <p:blipFill rotWithShape="1">
          <a:blip r:embed="rId3" cstate="print">
            <a:extLst/>
          </a:blip>
          <a:srcRect t="9854" b="-440"/>
          <a:stretch/>
        </p:blipFill>
        <p:spPr bwMode="auto">
          <a:xfrm>
            <a:off x="395709" y="1556792"/>
            <a:ext cx="2521190" cy="2446124"/>
          </a:xfrm>
          <a:prstGeom prst="roundRect">
            <a:avLst>
              <a:gd name="adj" fmla="val 7557"/>
            </a:avLst>
          </a:prstGeom>
          <a:ln w="38100">
            <a:solidFill>
              <a:srgbClr val="00A0D7"/>
            </a:solidFill>
          </a:ln>
          <a:extLst/>
        </p:spPr>
      </p:pic>
      <p:pic>
        <p:nvPicPr>
          <p:cNvPr id="82949" name="Рисунок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5288" y="4198900"/>
            <a:ext cx="2520528" cy="2182428"/>
          </a:xfrm>
          <a:prstGeom prst="roundRect">
            <a:avLst>
              <a:gd name="adj" fmla="val 7557"/>
            </a:avLst>
          </a:prstGeom>
          <a:ln w="38100">
            <a:solidFill>
              <a:srgbClr val="00A0D7"/>
            </a:solidFill>
          </a:ln>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323527" y="378000"/>
            <a:ext cx="7488833" cy="404406"/>
          </a:xfrm>
          <a:prstGeom prst="rect">
            <a:avLst/>
          </a:prstGeom>
          <a:noFill/>
        </p:spPr>
        <p:txBody>
          <a:bodyPr wrap="square" rtlCol="0" anchor="ctr">
            <a:spAutoFit/>
          </a:bodyPr>
          <a:lstStyle/>
          <a:p>
            <a:pPr>
              <a:lnSpc>
                <a:spcPts val="2400"/>
              </a:lnSpc>
            </a:pPr>
            <a:r>
              <a:rPr lang="ru-RU" sz="2400" b="1" i="1" dirty="0" err="1">
                <a:solidFill>
                  <a:srgbClr val="FAAA28"/>
                </a:solidFill>
                <a:latin typeface="+mn-lt"/>
              </a:rPr>
              <a:t>Окципитальная</a:t>
            </a:r>
            <a:r>
              <a:rPr lang="ru-RU" sz="2400" b="1" i="1" dirty="0">
                <a:solidFill>
                  <a:srgbClr val="FAAA28"/>
                </a:solidFill>
                <a:latin typeface="+mn-lt"/>
              </a:rPr>
              <a:t> невралгия</a:t>
            </a:r>
            <a:endParaRPr lang="ru-RU" i="1" dirty="0">
              <a:solidFill>
                <a:srgbClr val="FAAA28"/>
              </a:solidFill>
              <a:latin typeface="+mn-lt"/>
            </a:endParaRPr>
          </a:p>
        </p:txBody>
      </p:sp>
      <p:sp>
        <p:nvSpPr>
          <p:cNvPr id="13" name="TextBox 12"/>
          <p:cNvSpPr txBox="1"/>
          <p:nvPr/>
        </p:nvSpPr>
        <p:spPr>
          <a:xfrm>
            <a:off x="3203848" y="1556792"/>
            <a:ext cx="5544616" cy="4578176"/>
          </a:xfrm>
          <a:prstGeom prst="rect">
            <a:avLst/>
          </a:prstGeom>
          <a:noFill/>
        </p:spPr>
        <p:txBody>
          <a:bodyPr wrap="square" lIns="0" tIns="0" rIns="0" bIns="0" rtlCol="0">
            <a:spAutoFit/>
          </a:bodyPr>
          <a:lstStyle/>
          <a:p>
            <a:pPr defTabSz="449263" eaLnBrk="1" hangingPunct="1">
              <a:spcBef>
                <a:spcPts val="300"/>
              </a:spcBef>
            </a:pPr>
            <a:r>
              <a:rPr lang="ru-RU" altLang="ru-RU" sz="2000" b="1" dirty="0" smtClean="0">
                <a:solidFill>
                  <a:srgbClr val="FAAA28"/>
                </a:solidFill>
                <a:latin typeface="+mj-lt"/>
              </a:rPr>
              <a:t>ЛЕЧЕНИЕ</a:t>
            </a:r>
            <a:endParaRPr lang="ru-RU" altLang="ru-RU" sz="2000" b="1" dirty="0">
              <a:solidFill>
                <a:srgbClr val="FAAA28"/>
              </a:solidFill>
              <a:latin typeface="+mj-lt"/>
            </a:endParaRPr>
          </a:p>
          <a:p>
            <a:pPr defTabSz="449263" eaLnBrk="1" hangingPunct="1">
              <a:spcBef>
                <a:spcPts val="300"/>
              </a:spcBef>
            </a:pPr>
            <a:r>
              <a:rPr lang="en-US" altLang="ru-RU" b="1" dirty="0" smtClean="0">
                <a:solidFill>
                  <a:srgbClr val="FAAA28"/>
                </a:solidFill>
                <a:latin typeface="+mj-lt"/>
              </a:rPr>
              <a:t>1. </a:t>
            </a:r>
            <a:r>
              <a:rPr lang="ru-RU" altLang="ru-RU" b="1" dirty="0" smtClean="0">
                <a:solidFill>
                  <a:srgbClr val="FAAA28"/>
                </a:solidFill>
                <a:latin typeface="+mj-lt"/>
              </a:rPr>
              <a:t>Самопомощь </a:t>
            </a:r>
            <a:r>
              <a:rPr lang="ru-RU" altLang="ru-RU" b="1" dirty="0">
                <a:solidFill>
                  <a:srgbClr val="FAAA28"/>
                </a:solidFill>
                <a:latin typeface="+mj-lt"/>
              </a:rPr>
              <a:t>при приступе:</a:t>
            </a:r>
          </a:p>
          <a:p>
            <a:pPr marL="288000" indent="-144000" defTabSz="449263" eaLnBrk="1" hangingPunct="1">
              <a:spcBef>
                <a:spcPts val="0"/>
              </a:spcBef>
              <a:buClr>
                <a:schemeClr val="accent4">
                  <a:lumMod val="60000"/>
                  <a:lumOff val="40000"/>
                </a:schemeClr>
              </a:buClr>
              <a:buFont typeface="Arial" pitchFamily="34" charset="0"/>
              <a:buChar char="•"/>
            </a:pPr>
            <a:r>
              <a:rPr lang="ru-RU" altLang="ru-RU" dirty="0" smtClean="0">
                <a:solidFill>
                  <a:schemeClr val="tx2"/>
                </a:solidFill>
                <a:latin typeface="+mj-lt"/>
              </a:rPr>
              <a:t>тепло</a:t>
            </a:r>
            <a:r>
              <a:rPr lang="ru-RU" altLang="ru-RU" dirty="0">
                <a:solidFill>
                  <a:schemeClr val="tx2"/>
                </a:solidFill>
                <a:latin typeface="+mj-lt"/>
              </a:rPr>
              <a:t>, массаж, положение лежа.</a:t>
            </a:r>
          </a:p>
          <a:p>
            <a:pPr defTabSz="449263" eaLnBrk="1" hangingPunct="1">
              <a:spcBef>
                <a:spcPts val="300"/>
              </a:spcBef>
            </a:pPr>
            <a:r>
              <a:rPr lang="ru-RU" altLang="ru-RU" b="1" dirty="0">
                <a:solidFill>
                  <a:srgbClr val="FAAA28"/>
                </a:solidFill>
                <a:latin typeface="+mj-lt"/>
              </a:rPr>
              <a:t>2. Консервативная терапия:</a:t>
            </a:r>
          </a:p>
          <a:p>
            <a:pPr marL="216000" defTabSz="449263" eaLnBrk="1" hangingPunct="1">
              <a:spcBef>
                <a:spcPts val="0"/>
              </a:spcBef>
              <a:buClr>
                <a:schemeClr val="accent4">
                  <a:lumMod val="60000"/>
                  <a:lumOff val="40000"/>
                </a:schemeClr>
              </a:buClr>
            </a:pPr>
            <a:r>
              <a:rPr lang="en-US" altLang="ru-RU" dirty="0" smtClean="0">
                <a:solidFill>
                  <a:schemeClr val="accent4">
                    <a:lumMod val="60000"/>
                    <a:lumOff val="40000"/>
                  </a:schemeClr>
                </a:solidFill>
                <a:latin typeface="+mj-lt"/>
              </a:rPr>
              <a:t>a) </a:t>
            </a:r>
            <a:r>
              <a:rPr lang="ru-RU" altLang="ru-RU" dirty="0" smtClean="0">
                <a:solidFill>
                  <a:schemeClr val="tx2"/>
                </a:solidFill>
                <a:latin typeface="+mj-lt"/>
              </a:rPr>
              <a:t>НПВП</a:t>
            </a:r>
            <a:r>
              <a:rPr lang="ru-RU" altLang="ru-RU" dirty="0">
                <a:solidFill>
                  <a:schemeClr val="tx2"/>
                </a:solidFill>
                <a:latin typeface="+mj-lt"/>
              </a:rPr>
              <a:t>, </a:t>
            </a:r>
            <a:r>
              <a:rPr lang="ru-RU" altLang="ru-RU" dirty="0" err="1">
                <a:solidFill>
                  <a:schemeClr val="tx2"/>
                </a:solidFill>
                <a:latin typeface="+mj-lt"/>
              </a:rPr>
              <a:t>миорелаксанты</a:t>
            </a:r>
            <a:endParaRPr lang="ru-RU" altLang="ru-RU" dirty="0">
              <a:solidFill>
                <a:schemeClr val="tx2"/>
              </a:solidFill>
              <a:latin typeface="+mj-lt"/>
            </a:endParaRPr>
          </a:p>
          <a:p>
            <a:pPr marL="216000" defTabSz="449263" eaLnBrk="1" hangingPunct="1">
              <a:spcBef>
                <a:spcPts val="0"/>
              </a:spcBef>
              <a:buClr>
                <a:schemeClr val="accent4">
                  <a:lumMod val="60000"/>
                  <a:lumOff val="40000"/>
                </a:schemeClr>
              </a:buClr>
            </a:pPr>
            <a:r>
              <a:rPr lang="ru-RU" altLang="ru-RU" dirty="0" smtClean="0">
                <a:solidFill>
                  <a:schemeClr val="accent4">
                    <a:lumMod val="60000"/>
                    <a:lumOff val="40000"/>
                  </a:schemeClr>
                </a:solidFill>
                <a:latin typeface="+mj-lt"/>
              </a:rPr>
              <a:t>б) </a:t>
            </a:r>
            <a:r>
              <a:rPr lang="ru-RU" altLang="ru-RU" dirty="0" smtClean="0">
                <a:solidFill>
                  <a:schemeClr val="tx2"/>
                </a:solidFill>
                <a:latin typeface="+mj-lt"/>
              </a:rPr>
              <a:t>Антиконвульсанты </a:t>
            </a:r>
            <a:r>
              <a:rPr lang="ru-RU" altLang="ru-RU" dirty="0">
                <a:solidFill>
                  <a:schemeClr val="tx2"/>
                </a:solidFill>
                <a:latin typeface="+mj-lt"/>
              </a:rPr>
              <a:t>(</a:t>
            </a:r>
            <a:r>
              <a:rPr lang="ru-RU" altLang="ru-RU" dirty="0" err="1">
                <a:solidFill>
                  <a:schemeClr val="tx2"/>
                </a:solidFill>
                <a:latin typeface="+mj-lt"/>
              </a:rPr>
              <a:t>карбамазепин</a:t>
            </a:r>
            <a:r>
              <a:rPr lang="ru-RU" altLang="ru-RU" dirty="0" smtClean="0">
                <a:solidFill>
                  <a:schemeClr val="tx2"/>
                </a:solidFill>
                <a:latin typeface="+mj-lt"/>
              </a:rPr>
              <a:t>, </a:t>
            </a:r>
            <a:r>
              <a:rPr lang="ru-RU" altLang="ru-RU" dirty="0" err="1" smtClean="0">
                <a:solidFill>
                  <a:schemeClr val="tx2"/>
                </a:solidFill>
                <a:latin typeface="+mj-lt"/>
              </a:rPr>
              <a:t>габапентиноиды</a:t>
            </a:r>
            <a:r>
              <a:rPr lang="ru-RU" altLang="ru-RU" dirty="0" smtClean="0">
                <a:solidFill>
                  <a:schemeClr val="tx2"/>
                </a:solidFill>
                <a:latin typeface="+mj-lt"/>
              </a:rPr>
              <a:t>) и </a:t>
            </a:r>
            <a:r>
              <a:rPr lang="ru-RU" altLang="ru-RU" dirty="0">
                <a:solidFill>
                  <a:schemeClr val="tx2"/>
                </a:solidFill>
                <a:latin typeface="+mj-lt"/>
              </a:rPr>
              <a:t>антидепрессанты </a:t>
            </a:r>
            <a:r>
              <a:rPr lang="ru-RU" altLang="ru-RU" dirty="0" smtClean="0">
                <a:solidFill>
                  <a:schemeClr val="tx2"/>
                </a:solidFill>
                <a:latin typeface="+mj-lt"/>
              </a:rPr>
              <a:t>(амитриптилин</a:t>
            </a:r>
            <a:r>
              <a:rPr lang="ru-RU" altLang="ru-RU" dirty="0">
                <a:solidFill>
                  <a:schemeClr val="tx2"/>
                </a:solidFill>
                <a:latin typeface="+mj-lt"/>
              </a:rPr>
              <a:t>, </a:t>
            </a:r>
            <a:r>
              <a:rPr lang="ru-RU" altLang="ru-RU" dirty="0" err="1">
                <a:solidFill>
                  <a:schemeClr val="tx2"/>
                </a:solidFill>
                <a:latin typeface="+mj-lt"/>
              </a:rPr>
              <a:t>дулоксетин</a:t>
            </a:r>
            <a:r>
              <a:rPr lang="ru-RU" altLang="ru-RU" dirty="0">
                <a:solidFill>
                  <a:schemeClr val="tx2"/>
                </a:solidFill>
                <a:latin typeface="+mj-lt"/>
              </a:rPr>
              <a:t>)</a:t>
            </a:r>
          </a:p>
          <a:p>
            <a:pPr marL="216000" defTabSz="449263" eaLnBrk="1" hangingPunct="1">
              <a:spcBef>
                <a:spcPts val="0"/>
              </a:spcBef>
              <a:buClr>
                <a:schemeClr val="accent4">
                  <a:lumMod val="60000"/>
                  <a:lumOff val="40000"/>
                </a:schemeClr>
              </a:buClr>
            </a:pPr>
            <a:r>
              <a:rPr lang="ru-RU" altLang="ru-RU" dirty="0">
                <a:solidFill>
                  <a:schemeClr val="accent4">
                    <a:lumMod val="60000"/>
                    <a:lumOff val="40000"/>
                  </a:schemeClr>
                </a:solidFill>
                <a:latin typeface="+mj-lt"/>
              </a:rPr>
              <a:t>в) </a:t>
            </a:r>
            <a:r>
              <a:rPr lang="ru-RU" altLang="ru-RU" dirty="0">
                <a:solidFill>
                  <a:schemeClr val="tx2"/>
                </a:solidFill>
                <a:latin typeface="+mj-lt"/>
              </a:rPr>
              <a:t>Блокада затылочных нервов </a:t>
            </a:r>
            <a:r>
              <a:rPr lang="ru-RU" altLang="ru-RU" dirty="0" smtClean="0">
                <a:solidFill>
                  <a:schemeClr val="tx2"/>
                </a:solidFill>
                <a:latin typeface="+mj-lt"/>
              </a:rPr>
              <a:t>с </a:t>
            </a:r>
            <a:r>
              <a:rPr lang="ru-RU" altLang="ru-RU" dirty="0">
                <a:solidFill>
                  <a:schemeClr val="tx2"/>
                </a:solidFill>
                <a:latin typeface="+mj-lt"/>
              </a:rPr>
              <a:t>ГК и местными анестетиками. </a:t>
            </a:r>
          </a:p>
          <a:p>
            <a:pPr marL="216000" defTabSz="449263" eaLnBrk="1" hangingPunct="1">
              <a:spcBef>
                <a:spcPts val="0"/>
              </a:spcBef>
              <a:buClr>
                <a:schemeClr val="accent4">
                  <a:lumMod val="60000"/>
                  <a:lumOff val="40000"/>
                </a:schemeClr>
              </a:buClr>
            </a:pPr>
            <a:r>
              <a:rPr lang="ru-RU" altLang="ru-RU" dirty="0">
                <a:solidFill>
                  <a:schemeClr val="accent4">
                    <a:lumMod val="60000"/>
                    <a:lumOff val="40000"/>
                  </a:schemeClr>
                </a:solidFill>
                <a:latin typeface="+mj-lt"/>
              </a:rPr>
              <a:t>г) </a:t>
            </a:r>
            <a:r>
              <a:rPr lang="ru-RU" altLang="ru-RU" dirty="0">
                <a:solidFill>
                  <a:schemeClr val="tx2"/>
                </a:solidFill>
                <a:latin typeface="+mj-lt"/>
              </a:rPr>
              <a:t>ФИЗО (ультразвук, лазеротерапия, </a:t>
            </a:r>
            <a:r>
              <a:rPr lang="ru-RU" altLang="ru-RU" dirty="0" smtClean="0">
                <a:solidFill>
                  <a:schemeClr val="tx2"/>
                </a:solidFill>
                <a:latin typeface="+mj-lt"/>
              </a:rPr>
              <a:t>электрофорез</a:t>
            </a:r>
            <a:r>
              <a:rPr lang="ru-RU" altLang="ru-RU" dirty="0">
                <a:solidFill>
                  <a:schemeClr val="tx2"/>
                </a:solidFill>
                <a:latin typeface="+mj-lt"/>
              </a:rPr>
              <a:t>, </a:t>
            </a:r>
            <a:r>
              <a:rPr lang="ru-RU" altLang="ru-RU" dirty="0" err="1">
                <a:solidFill>
                  <a:schemeClr val="tx2"/>
                </a:solidFill>
                <a:latin typeface="+mj-lt"/>
              </a:rPr>
              <a:t>магнитотерапия</a:t>
            </a:r>
            <a:r>
              <a:rPr lang="ru-RU" altLang="ru-RU" dirty="0" smtClean="0">
                <a:solidFill>
                  <a:schemeClr val="tx2"/>
                </a:solidFill>
                <a:latin typeface="+mj-lt"/>
              </a:rPr>
              <a:t>);</a:t>
            </a:r>
          </a:p>
          <a:p>
            <a:pPr marL="216000" defTabSz="449263" eaLnBrk="1" hangingPunct="1">
              <a:spcBef>
                <a:spcPts val="0"/>
              </a:spcBef>
              <a:buClr>
                <a:schemeClr val="accent4">
                  <a:lumMod val="60000"/>
                  <a:lumOff val="40000"/>
                </a:schemeClr>
              </a:buClr>
            </a:pPr>
            <a:r>
              <a:rPr lang="ru-RU" altLang="ru-RU" dirty="0" smtClean="0">
                <a:solidFill>
                  <a:schemeClr val="accent4">
                    <a:lumMod val="60000"/>
                    <a:lumOff val="40000"/>
                  </a:schemeClr>
                </a:solidFill>
                <a:latin typeface="+mj-lt"/>
              </a:rPr>
              <a:t>д</a:t>
            </a:r>
            <a:r>
              <a:rPr lang="ru-RU" altLang="ru-RU" dirty="0">
                <a:solidFill>
                  <a:schemeClr val="accent4">
                    <a:lumMod val="60000"/>
                    <a:lumOff val="40000"/>
                  </a:schemeClr>
                </a:solidFill>
                <a:latin typeface="+mj-lt"/>
              </a:rPr>
              <a:t>) </a:t>
            </a:r>
            <a:r>
              <a:rPr lang="ru-RU" altLang="ru-RU" dirty="0">
                <a:solidFill>
                  <a:schemeClr val="tx2"/>
                </a:solidFill>
                <a:latin typeface="+mj-lt"/>
              </a:rPr>
              <a:t>Массаж, ЛФК, ИРТ, </a:t>
            </a:r>
            <a:r>
              <a:rPr lang="ru-RU" altLang="ru-RU" dirty="0" err="1">
                <a:solidFill>
                  <a:schemeClr val="tx2"/>
                </a:solidFill>
                <a:latin typeface="+mj-lt"/>
              </a:rPr>
              <a:t>ботулинотерапия</a:t>
            </a:r>
            <a:r>
              <a:rPr lang="ru-RU" altLang="ru-RU" dirty="0">
                <a:solidFill>
                  <a:schemeClr val="tx2"/>
                </a:solidFill>
                <a:latin typeface="+mj-lt"/>
              </a:rPr>
              <a:t>, МТ, </a:t>
            </a:r>
            <a:r>
              <a:rPr lang="ru-RU" altLang="ru-RU" dirty="0" err="1">
                <a:solidFill>
                  <a:schemeClr val="tx2"/>
                </a:solidFill>
                <a:latin typeface="+mj-lt"/>
              </a:rPr>
              <a:t>тракции</a:t>
            </a:r>
            <a:r>
              <a:rPr lang="ru-RU" altLang="ru-RU" dirty="0">
                <a:solidFill>
                  <a:schemeClr val="tx2"/>
                </a:solidFill>
                <a:latin typeface="+mj-lt"/>
              </a:rPr>
              <a:t>.</a:t>
            </a:r>
          </a:p>
          <a:p>
            <a:pPr defTabSz="449263" eaLnBrk="1" hangingPunct="1">
              <a:spcBef>
                <a:spcPts val="300"/>
              </a:spcBef>
            </a:pPr>
            <a:r>
              <a:rPr lang="ru-RU" altLang="ru-RU" b="1" dirty="0">
                <a:solidFill>
                  <a:srgbClr val="FAAA28"/>
                </a:solidFill>
                <a:latin typeface="+mj-lt"/>
              </a:rPr>
              <a:t>3. Хирургическое лечение:</a:t>
            </a:r>
          </a:p>
          <a:p>
            <a:pPr marL="216000" defTabSz="449263" eaLnBrk="1" hangingPunct="1">
              <a:spcBef>
                <a:spcPts val="0"/>
              </a:spcBef>
            </a:pPr>
            <a:r>
              <a:rPr lang="ru-RU" altLang="ru-RU" dirty="0">
                <a:solidFill>
                  <a:schemeClr val="accent4">
                    <a:lumMod val="60000"/>
                    <a:lumOff val="40000"/>
                  </a:schemeClr>
                </a:solidFill>
                <a:latin typeface="+mj-lt"/>
              </a:rPr>
              <a:t>а)  </a:t>
            </a:r>
            <a:r>
              <a:rPr lang="ru-RU" altLang="ru-RU" dirty="0">
                <a:solidFill>
                  <a:schemeClr val="tx2"/>
                </a:solidFill>
                <a:latin typeface="+mj-lt"/>
              </a:rPr>
              <a:t>Микроваскулярная декомпрессия</a:t>
            </a:r>
          </a:p>
          <a:p>
            <a:pPr marL="216000" defTabSz="449263" eaLnBrk="1" hangingPunct="1">
              <a:spcBef>
                <a:spcPts val="0"/>
              </a:spcBef>
            </a:pPr>
            <a:r>
              <a:rPr lang="ru-RU" altLang="ru-RU" dirty="0">
                <a:solidFill>
                  <a:schemeClr val="accent4">
                    <a:lumMod val="60000"/>
                    <a:lumOff val="40000"/>
                  </a:schemeClr>
                </a:solidFill>
                <a:latin typeface="+mj-lt"/>
              </a:rPr>
              <a:t>б)  </a:t>
            </a:r>
            <a:r>
              <a:rPr lang="ru-RU" altLang="ru-RU" dirty="0" err="1">
                <a:solidFill>
                  <a:schemeClr val="tx2"/>
                </a:solidFill>
                <a:latin typeface="+mj-lt"/>
              </a:rPr>
              <a:t>Нейростимуляция</a:t>
            </a:r>
            <a:endParaRPr lang="ru-RU" altLang="ru-RU" dirty="0">
              <a:solidFill>
                <a:schemeClr val="tx2"/>
              </a:solidFill>
              <a:latin typeface="+mj-lt"/>
            </a:endParaRPr>
          </a:p>
        </p:txBody>
      </p:sp>
    </p:spTree>
    <p:extLst>
      <p:ext uri="{BB962C8B-B14F-4D97-AF65-F5344CB8AC3E}">
        <p14:creationId xmlns:p14="http://schemas.microsoft.com/office/powerpoint/2010/main" val="11182640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2" name="Рисунок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202" y="1577171"/>
            <a:ext cx="3046211" cy="3889371"/>
          </a:xfrm>
          <a:prstGeom prst="roundRect">
            <a:avLst>
              <a:gd name="adj" fmla="val 7557"/>
            </a:avLst>
          </a:prstGeom>
          <a:ln w="38100">
            <a:solidFill>
              <a:srgbClr val="00A0D7"/>
            </a:solidFill>
          </a:ln>
          <a:extLst>
            <a:ext uri="{909E8E84-426E-40DD-AFC4-6F175D3DCCD1}">
              <a14:hiddenFill xmlns:a14="http://schemas.microsoft.com/office/drawing/2010/main">
                <a:solidFill>
                  <a:srgbClr val="FFFFFF"/>
                </a:solidFill>
              </a14:hiddenFill>
            </a:ext>
          </a:extLst>
        </p:spPr>
      </p:pic>
      <p:sp>
        <p:nvSpPr>
          <p:cNvPr id="83973" name="Прямоугольник 6"/>
          <p:cNvSpPr>
            <a:spLocks noChangeArrowheads="1"/>
          </p:cNvSpPr>
          <p:nvPr/>
        </p:nvSpPr>
        <p:spPr bwMode="auto">
          <a:xfrm>
            <a:off x="381202" y="5517232"/>
            <a:ext cx="3046211" cy="684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ru-RU" altLang="ru-RU" sz="1100" i="1" dirty="0">
                <a:solidFill>
                  <a:schemeClr val="accent4">
                    <a:lumMod val="60000"/>
                    <a:lumOff val="40000"/>
                  </a:schemeClr>
                </a:solidFill>
                <a:latin typeface="+mj-lt"/>
                <a:cs typeface="Calibri" pitchFamily="34" charset="0"/>
              </a:rPr>
              <a:t>Пролапсы МПД</a:t>
            </a:r>
            <a:r>
              <a:rPr lang="en-US" altLang="ru-RU" sz="1100" i="1" dirty="0">
                <a:solidFill>
                  <a:schemeClr val="accent4">
                    <a:lumMod val="60000"/>
                    <a:lumOff val="40000"/>
                  </a:schemeClr>
                </a:solidFill>
                <a:latin typeface="+mj-lt"/>
                <a:cs typeface="Calibri" pitchFamily="34" charset="0"/>
              </a:rPr>
              <a:t> C4-C5</a:t>
            </a:r>
            <a:r>
              <a:rPr lang="ru-RU" altLang="ru-RU" sz="1100" i="1" dirty="0">
                <a:solidFill>
                  <a:schemeClr val="accent4">
                    <a:lumMod val="60000"/>
                    <a:lumOff val="40000"/>
                  </a:schemeClr>
                </a:solidFill>
                <a:latin typeface="+mj-lt"/>
                <a:cs typeface="Calibri" pitchFamily="34" charset="0"/>
              </a:rPr>
              <a:t>,</a:t>
            </a:r>
            <a:r>
              <a:rPr lang="en-US" altLang="ru-RU" sz="1100" i="1" dirty="0">
                <a:solidFill>
                  <a:schemeClr val="accent4">
                    <a:lumMod val="60000"/>
                    <a:lumOff val="40000"/>
                  </a:schemeClr>
                </a:solidFill>
                <a:latin typeface="+mj-lt"/>
                <a:cs typeface="Calibri" pitchFamily="34" charset="0"/>
              </a:rPr>
              <a:t> C5-C6</a:t>
            </a:r>
            <a:r>
              <a:rPr lang="ru-RU" altLang="ru-RU" sz="1100" i="1" dirty="0">
                <a:solidFill>
                  <a:schemeClr val="accent4">
                    <a:lumMod val="60000"/>
                    <a:lumOff val="40000"/>
                  </a:schemeClr>
                </a:solidFill>
                <a:latin typeface="+mj-lt"/>
                <a:cs typeface="Calibri" pitchFamily="34" charset="0"/>
              </a:rPr>
              <a:t> с явлениями компрессии и изменением сигнала от вещества спинного мозга.</a:t>
            </a:r>
          </a:p>
          <a:p>
            <a:pPr>
              <a:spcBef>
                <a:spcPts val="300"/>
              </a:spcBef>
            </a:pPr>
            <a:r>
              <a:rPr lang="en-US" sz="900" i="1" dirty="0" smtClean="0">
                <a:solidFill>
                  <a:schemeClr val="tx2"/>
                </a:solidFill>
                <a:latin typeface="+mj-lt"/>
                <a:cs typeface="Calibri" pitchFamily="34" charset="0"/>
              </a:rPr>
              <a:t>Illinois </a:t>
            </a:r>
            <a:r>
              <a:rPr lang="en-US" sz="900" i="1" dirty="0">
                <a:solidFill>
                  <a:schemeClr val="tx2"/>
                </a:solidFill>
                <a:latin typeface="+mj-lt"/>
                <a:cs typeface="Calibri" pitchFamily="34" charset="0"/>
              </a:rPr>
              <a:t>Spine &amp; Scoliosis Center</a:t>
            </a:r>
          </a:p>
        </p:txBody>
      </p:sp>
      <p:sp>
        <p:nvSpPr>
          <p:cNvPr id="11" name="TextBox 10"/>
          <p:cNvSpPr txBox="1"/>
          <p:nvPr/>
        </p:nvSpPr>
        <p:spPr>
          <a:xfrm>
            <a:off x="323527" y="378000"/>
            <a:ext cx="7488833" cy="404406"/>
          </a:xfrm>
          <a:prstGeom prst="rect">
            <a:avLst/>
          </a:prstGeom>
          <a:noFill/>
        </p:spPr>
        <p:txBody>
          <a:bodyPr wrap="square" rtlCol="0" anchor="ctr">
            <a:spAutoFit/>
          </a:bodyPr>
          <a:lstStyle/>
          <a:p>
            <a:pPr>
              <a:lnSpc>
                <a:spcPts val="2400"/>
              </a:lnSpc>
            </a:pPr>
            <a:r>
              <a:rPr lang="ru-RU" sz="2400" b="1" i="1" dirty="0">
                <a:solidFill>
                  <a:srgbClr val="FAAA28"/>
                </a:solidFill>
                <a:latin typeface="+mn-lt"/>
              </a:rPr>
              <a:t>Цервикальная </a:t>
            </a:r>
            <a:r>
              <a:rPr lang="ru-RU" sz="2400" b="1" i="1" dirty="0" err="1" smtClean="0">
                <a:solidFill>
                  <a:srgbClr val="FAAA28"/>
                </a:solidFill>
                <a:latin typeface="+mn-lt"/>
              </a:rPr>
              <a:t>Миелопатия</a:t>
            </a:r>
            <a:endParaRPr lang="ru-RU" i="1" dirty="0">
              <a:solidFill>
                <a:srgbClr val="FAAA28"/>
              </a:solidFill>
              <a:latin typeface="+mn-lt"/>
            </a:endParaRPr>
          </a:p>
        </p:txBody>
      </p:sp>
      <p:pic>
        <p:nvPicPr>
          <p:cNvPr id="12" name="Рисунок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1328" y="6309320"/>
            <a:ext cx="241879" cy="349861"/>
          </a:xfrm>
          <a:prstGeom prst="rect">
            <a:avLst/>
          </a:prstGeom>
        </p:spPr>
      </p:pic>
      <p:sp>
        <p:nvSpPr>
          <p:cNvPr id="13" name="TextBox 12"/>
          <p:cNvSpPr txBox="1"/>
          <p:nvPr/>
        </p:nvSpPr>
        <p:spPr>
          <a:xfrm>
            <a:off x="755576" y="6345750"/>
            <a:ext cx="7704856" cy="276999"/>
          </a:xfrm>
          <a:prstGeom prst="rect">
            <a:avLst/>
          </a:prstGeom>
          <a:noFill/>
        </p:spPr>
        <p:txBody>
          <a:bodyPr wrap="square" lIns="0" tIns="0" rIns="0" bIns="0" rtlCol="0">
            <a:spAutoFit/>
          </a:bodyPr>
          <a:lstStyle/>
          <a:p>
            <a:r>
              <a:rPr lang="en-US" sz="900" dirty="0" err="1">
                <a:solidFill>
                  <a:schemeClr val="tx2"/>
                </a:solidFill>
                <a:latin typeface="+mj-lt"/>
              </a:rPr>
              <a:t>Fehlings</a:t>
            </a:r>
            <a:r>
              <a:rPr lang="en-US" sz="900" dirty="0">
                <a:solidFill>
                  <a:schemeClr val="tx2"/>
                </a:solidFill>
                <a:latin typeface="+mj-lt"/>
              </a:rPr>
              <a:t> MG, Wilson JR, Yoon ST, Rhee JM, </a:t>
            </a:r>
            <a:r>
              <a:rPr lang="en-US" sz="900" dirty="0" err="1">
                <a:solidFill>
                  <a:schemeClr val="tx2"/>
                </a:solidFill>
                <a:latin typeface="+mj-lt"/>
              </a:rPr>
              <a:t>Shamji</a:t>
            </a:r>
            <a:r>
              <a:rPr lang="en-US" sz="900" dirty="0">
                <a:solidFill>
                  <a:schemeClr val="tx2"/>
                </a:solidFill>
                <a:latin typeface="+mj-lt"/>
              </a:rPr>
              <a:t> Lawrence BD. Symptomatic progression of cervical myelopathy and the role of nonsurgical management: a consensus statement. Spine (</a:t>
            </a:r>
            <a:r>
              <a:rPr lang="en-US" sz="900" dirty="0" err="1">
                <a:solidFill>
                  <a:schemeClr val="tx2"/>
                </a:solidFill>
                <a:latin typeface="+mj-lt"/>
              </a:rPr>
              <a:t>Phila</a:t>
            </a:r>
            <a:r>
              <a:rPr lang="en-US" sz="900" dirty="0">
                <a:solidFill>
                  <a:schemeClr val="tx2"/>
                </a:solidFill>
                <a:latin typeface="+mj-lt"/>
              </a:rPr>
              <a:t> Pa 1976). 2013;38(22, </a:t>
            </a:r>
            <a:r>
              <a:rPr lang="en-US" sz="900" dirty="0" err="1">
                <a:solidFill>
                  <a:schemeClr val="tx2"/>
                </a:solidFill>
                <a:latin typeface="+mj-lt"/>
              </a:rPr>
              <a:t>suppl</a:t>
            </a:r>
            <a:r>
              <a:rPr lang="en-US" sz="900" dirty="0">
                <a:solidFill>
                  <a:schemeClr val="tx2"/>
                </a:solidFill>
                <a:latin typeface="+mj-lt"/>
              </a:rPr>
              <a:t> 1):S19-S20 </a:t>
            </a:r>
          </a:p>
        </p:txBody>
      </p:sp>
      <p:sp>
        <p:nvSpPr>
          <p:cNvPr id="14" name="TextBox 13"/>
          <p:cNvSpPr txBox="1"/>
          <p:nvPr/>
        </p:nvSpPr>
        <p:spPr>
          <a:xfrm>
            <a:off x="3743120" y="1556792"/>
            <a:ext cx="5005344" cy="4431983"/>
          </a:xfrm>
          <a:prstGeom prst="rect">
            <a:avLst/>
          </a:prstGeom>
          <a:noFill/>
        </p:spPr>
        <p:txBody>
          <a:bodyPr wrap="square" lIns="0" tIns="0" rIns="0" bIns="0" rtlCol="0">
            <a:spAutoFit/>
          </a:bodyPr>
          <a:lstStyle/>
          <a:p>
            <a:pPr defTabSz="449263" eaLnBrk="1" hangingPunct="1">
              <a:spcBef>
                <a:spcPts val="300"/>
              </a:spcBef>
            </a:pPr>
            <a:r>
              <a:rPr lang="ru-RU" altLang="ru-RU" b="1" dirty="0">
                <a:solidFill>
                  <a:srgbClr val="FAAA28"/>
                </a:solidFill>
                <a:latin typeface="+mj-lt"/>
              </a:rPr>
              <a:t>Чаще наблюдается у мужчин старше 50 лет</a:t>
            </a:r>
            <a:r>
              <a:rPr lang="ru-RU" altLang="ru-RU" b="1" dirty="0" smtClean="0">
                <a:solidFill>
                  <a:srgbClr val="FAAA28"/>
                </a:solidFill>
                <a:latin typeface="+mj-lt"/>
              </a:rPr>
              <a:t>.</a:t>
            </a:r>
          </a:p>
          <a:p>
            <a:pPr defTabSz="449263" eaLnBrk="1" hangingPunct="1">
              <a:spcBef>
                <a:spcPts val="300"/>
              </a:spcBef>
            </a:pPr>
            <a:r>
              <a:rPr lang="ru-RU" altLang="ru-RU" b="1" dirty="0" smtClean="0">
                <a:solidFill>
                  <a:srgbClr val="FAAA28"/>
                </a:solidFill>
                <a:latin typeface="+mj-lt"/>
              </a:rPr>
              <a:t>Механизм</a:t>
            </a:r>
            <a:r>
              <a:rPr lang="ru-RU" altLang="ru-RU" b="1" dirty="0">
                <a:solidFill>
                  <a:srgbClr val="FAAA28"/>
                </a:solidFill>
                <a:latin typeface="+mj-lt"/>
              </a:rPr>
              <a:t>: </a:t>
            </a:r>
            <a:r>
              <a:rPr lang="ru-RU" altLang="ru-RU" sz="1600" dirty="0">
                <a:solidFill>
                  <a:schemeClr val="tx2"/>
                </a:solidFill>
                <a:latin typeface="+mj-lt"/>
              </a:rPr>
              <a:t>механическое сдавление СМ и/или питающих СМ сосудов на фоне врожденного или приобретенного (спондилез, грыжи МПД, гипертрофия связок)  стеноза позвоночного канала (соотношение переднезаднего диаметра канала и тела позвонка менее 0,8</a:t>
            </a:r>
            <a:r>
              <a:rPr lang="ru-RU" altLang="ru-RU" sz="1600" dirty="0" smtClean="0">
                <a:solidFill>
                  <a:schemeClr val="tx2"/>
                </a:solidFill>
                <a:latin typeface="+mj-lt"/>
              </a:rPr>
              <a:t>).</a:t>
            </a:r>
          </a:p>
          <a:p>
            <a:pPr defTabSz="449263" eaLnBrk="1" hangingPunct="1">
              <a:spcBef>
                <a:spcPts val="300"/>
              </a:spcBef>
            </a:pPr>
            <a:r>
              <a:rPr lang="ru-RU" altLang="ru-RU" b="1" dirty="0">
                <a:solidFill>
                  <a:srgbClr val="FAAA28"/>
                </a:solidFill>
                <a:latin typeface="+mj-lt"/>
              </a:rPr>
              <a:t>Течение: </a:t>
            </a:r>
            <a:r>
              <a:rPr lang="ru-RU" altLang="ru-RU" sz="1600" dirty="0">
                <a:solidFill>
                  <a:schemeClr val="tx2"/>
                </a:solidFill>
                <a:latin typeface="+mj-lt"/>
              </a:rPr>
              <a:t>чаще </a:t>
            </a:r>
            <a:r>
              <a:rPr lang="ru-RU" altLang="ru-RU" sz="1600" dirty="0" err="1">
                <a:solidFill>
                  <a:schemeClr val="tx2"/>
                </a:solidFill>
                <a:latin typeface="+mj-lt"/>
              </a:rPr>
              <a:t>прогредиентное</a:t>
            </a:r>
            <a:r>
              <a:rPr lang="ru-RU" altLang="ru-RU" sz="1600" dirty="0">
                <a:solidFill>
                  <a:schemeClr val="tx2"/>
                </a:solidFill>
                <a:latin typeface="+mj-lt"/>
              </a:rPr>
              <a:t>,  нарастание симптоматики в течение 1—2 лет.</a:t>
            </a:r>
          </a:p>
          <a:p>
            <a:pPr defTabSz="449263" eaLnBrk="1" hangingPunct="1">
              <a:spcBef>
                <a:spcPts val="300"/>
              </a:spcBef>
            </a:pPr>
            <a:r>
              <a:rPr lang="ru-RU" altLang="ru-RU" b="1" dirty="0">
                <a:solidFill>
                  <a:srgbClr val="FAAA28"/>
                </a:solidFill>
                <a:latin typeface="+mj-lt"/>
              </a:rPr>
              <a:t>Клиника ЦМ:  </a:t>
            </a:r>
            <a:r>
              <a:rPr lang="ru-RU" altLang="ru-RU" b="1" dirty="0">
                <a:solidFill>
                  <a:schemeClr val="tx2"/>
                </a:solidFill>
                <a:latin typeface="+mj-lt"/>
              </a:rPr>
              <a:t>боли в шее + классическая «триада» признаков</a:t>
            </a:r>
            <a:r>
              <a:rPr lang="ru-RU" altLang="ru-RU" b="1" dirty="0" smtClean="0">
                <a:solidFill>
                  <a:schemeClr val="tx2"/>
                </a:solidFill>
                <a:latin typeface="+mj-lt"/>
              </a:rPr>
              <a:t>:</a:t>
            </a:r>
          </a:p>
          <a:p>
            <a:pPr defTabSz="449263" eaLnBrk="1" hangingPunct="1">
              <a:spcBef>
                <a:spcPts val="300"/>
              </a:spcBef>
            </a:pPr>
            <a:r>
              <a:rPr lang="ru-RU" altLang="ru-RU" sz="1600" dirty="0">
                <a:solidFill>
                  <a:schemeClr val="accent4">
                    <a:lumMod val="60000"/>
                    <a:lumOff val="40000"/>
                  </a:schemeClr>
                </a:solidFill>
                <a:latin typeface="+mj-lt"/>
              </a:rPr>
              <a:t>1) </a:t>
            </a:r>
            <a:r>
              <a:rPr lang="ru-RU" altLang="ru-RU" sz="1600" dirty="0">
                <a:solidFill>
                  <a:schemeClr val="tx2"/>
                </a:solidFill>
                <a:latin typeface="+mj-lt"/>
              </a:rPr>
              <a:t>смешанный парез рук</a:t>
            </a:r>
          </a:p>
          <a:p>
            <a:pPr defTabSz="449263" eaLnBrk="1" hangingPunct="1">
              <a:spcBef>
                <a:spcPts val="300"/>
              </a:spcBef>
            </a:pPr>
            <a:r>
              <a:rPr lang="ru-RU" altLang="ru-RU" sz="1600" dirty="0">
                <a:solidFill>
                  <a:schemeClr val="accent4">
                    <a:lumMod val="60000"/>
                    <a:lumOff val="40000"/>
                  </a:schemeClr>
                </a:solidFill>
                <a:latin typeface="+mj-lt"/>
              </a:rPr>
              <a:t>2) </a:t>
            </a:r>
            <a:r>
              <a:rPr lang="ru-RU" altLang="ru-RU" sz="1600" dirty="0">
                <a:solidFill>
                  <a:schemeClr val="tx2"/>
                </a:solidFill>
                <a:latin typeface="+mj-lt"/>
              </a:rPr>
              <a:t>центральный парез ног</a:t>
            </a:r>
          </a:p>
          <a:p>
            <a:pPr defTabSz="449263" eaLnBrk="1" hangingPunct="1">
              <a:spcBef>
                <a:spcPts val="300"/>
              </a:spcBef>
            </a:pPr>
            <a:r>
              <a:rPr lang="ru-RU" altLang="ru-RU" sz="1600" dirty="0">
                <a:solidFill>
                  <a:schemeClr val="accent4">
                    <a:lumMod val="60000"/>
                    <a:lumOff val="40000"/>
                  </a:schemeClr>
                </a:solidFill>
                <a:latin typeface="+mj-lt"/>
              </a:rPr>
              <a:t>3) </a:t>
            </a:r>
            <a:r>
              <a:rPr lang="ru-RU" altLang="ru-RU" sz="1600" dirty="0">
                <a:solidFill>
                  <a:schemeClr val="tx2"/>
                </a:solidFill>
                <a:latin typeface="+mj-lt"/>
              </a:rPr>
              <a:t>нарушения глубокой чувствительности в ногах </a:t>
            </a:r>
            <a:endParaRPr lang="ru-RU" altLang="ru-RU" sz="1600" dirty="0" smtClean="0">
              <a:solidFill>
                <a:schemeClr val="tx2"/>
              </a:solidFill>
              <a:latin typeface="+mj-lt"/>
            </a:endParaRPr>
          </a:p>
          <a:p>
            <a:pPr defTabSz="449263" eaLnBrk="1" hangingPunct="1">
              <a:spcBef>
                <a:spcPts val="600"/>
              </a:spcBef>
            </a:pPr>
            <a:r>
              <a:rPr lang="ru-RU" altLang="ru-RU" sz="1600" dirty="0" err="1" smtClean="0">
                <a:solidFill>
                  <a:schemeClr val="tx2"/>
                </a:solidFill>
                <a:latin typeface="+mj-lt"/>
              </a:rPr>
              <a:t>М.б</a:t>
            </a:r>
            <a:r>
              <a:rPr lang="ru-RU" altLang="ru-RU" sz="1600" dirty="0">
                <a:solidFill>
                  <a:schemeClr val="tx2"/>
                </a:solidFill>
                <a:latin typeface="+mj-lt"/>
              </a:rPr>
              <a:t>. тазовые расстройства, с-м </a:t>
            </a:r>
            <a:r>
              <a:rPr lang="ru-RU" altLang="ru-RU" sz="1600" dirty="0" err="1">
                <a:solidFill>
                  <a:schemeClr val="tx2"/>
                </a:solidFill>
                <a:latin typeface="+mj-lt"/>
              </a:rPr>
              <a:t>Лермиттта</a:t>
            </a:r>
            <a:r>
              <a:rPr lang="ru-RU" altLang="ru-RU" sz="1600" dirty="0" smtClean="0">
                <a:solidFill>
                  <a:schemeClr val="tx2"/>
                </a:solidFill>
                <a:latin typeface="+mj-lt"/>
              </a:rPr>
              <a:t>. </a:t>
            </a:r>
            <a:r>
              <a:rPr lang="en-US" altLang="ru-RU" sz="1600" dirty="0" smtClean="0">
                <a:solidFill>
                  <a:schemeClr val="tx2"/>
                </a:solidFill>
                <a:latin typeface="+mj-lt"/>
              </a:rPr>
              <a:t/>
            </a:r>
            <a:br>
              <a:rPr lang="en-US" altLang="ru-RU" sz="1600" dirty="0" smtClean="0">
                <a:solidFill>
                  <a:schemeClr val="tx2"/>
                </a:solidFill>
                <a:latin typeface="+mj-lt"/>
              </a:rPr>
            </a:br>
            <a:r>
              <a:rPr lang="ru-RU" altLang="ru-RU" sz="1600" dirty="0" smtClean="0">
                <a:solidFill>
                  <a:schemeClr val="tx2"/>
                </a:solidFill>
                <a:latin typeface="+mj-lt"/>
              </a:rPr>
              <a:t>Лечение</a:t>
            </a:r>
            <a:r>
              <a:rPr lang="ru-RU" altLang="ru-RU" sz="1600" dirty="0">
                <a:solidFill>
                  <a:schemeClr val="tx2"/>
                </a:solidFill>
                <a:latin typeface="+mj-lt"/>
              </a:rPr>
              <a:t>, как правило, оперативное</a:t>
            </a:r>
            <a:r>
              <a:rPr lang="ru-RU" altLang="ru-RU" sz="1600" dirty="0" smtClean="0">
                <a:solidFill>
                  <a:schemeClr val="tx2"/>
                </a:solidFill>
                <a:latin typeface="+mj-lt"/>
              </a:rPr>
              <a:t>.</a:t>
            </a:r>
            <a:endParaRPr lang="ru-RU" altLang="ru-RU" sz="1600" dirty="0">
              <a:solidFill>
                <a:schemeClr val="tx2"/>
              </a:solidFill>
              <a:latin typeface="+mj-lt"/>
            </a:endParaRPr>
          </a:p>
        </p:txBody>
      </p:sp>
    </p:spTree>
    <p:extLst>
      <p:ext uri="{BB962C8B-B14F-4D97-AF65-F5344CB8AC3E}">
        <p14:creationId xmlns:p14="http://schemas.microsoft.com/office/powerpoint/2010/main" val="3641697766"/>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364065"/>
            <a:ext cx="3916841" cy="404406"/>
          </a:xfrm>
          <a:prstGeom prst="rect">
            <a:avLst/>
          </a:prstGeom>
          <a:noFill/>
        </p:spPr>
        <p:txBody>
          <a:bodyPr wrap="none" rtlCol="0" anchor="ctr">
            <a:spAutoFit/>
          </a:bodyPr>
          <a:lstStyle/>
          <a:p>
            <a:pPr>
              <a:lnSpc>
                <a:spcPts val="2400"/>
              </a:lnSpc>
            </a:pPr>
            <a:r>
              <a:rPr lang="ru-RU" sz="2400" b="1" i="1" dirty="0">
                <a:solidFill>
                  <a:srgbClr val="FAAA28"/>
                </a:solidFill>
                <a:latin typeface="+mn-lt"/>
              </a:rPr>
              <a:t>Боли в шее: эпидемиология</a:t>
            </a:r>
          </a:p>
        </p:txBody>
      </p:sp>
      <p:pic>
        <p:nvPicPr>
          <p:cNvPr id="13" name="Рисунок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1328" y="6309320"/>
            <a:ext cx="241879" cy="349861"/>
          </a:xfrm>
          <a:prstGeom prst="rect">
            <a:avLst/>
          </a:prstGeom>
        </p:spPr>
      </p:pic>
      <p:sp>
        <p:nvSpPr>
          <p:cNvPr id="15" name="TextBox 14"/>
          <p:cNvSpPr txBox="1"/>
          <p:nvPr/>
        </p:nvSpPr>
        <p:spPr>
          <a:xfrm>
            <a:off x="755576" y="6048871"/>
            <a:ext cx="7704856" cy="692497"/>
          </a:xfrm>
          <a:prstGeom prst="rect">
            <a:avLst/>
          </a:prstGeom>
          <a:noFill/>
        </p:spPr>
        <p:txBody>
          <a:bodyPr wrap="square" lIns="0" tIns="0" rIns="0" bIns="0" rtlCol="0">
            <a:spAutoFit/>
          </a:bodyPr>
          <a:lstStyle/>
          <a:p>
            <a:r>
              <a:rPr lang="en-US" sz="900" dirty="0">
                <a:solidFill>
                  <a:schemeClr val="tx2"/>
                </a:solidFill>
                <a:latin typeface="+mj-lt"/>
              </a:rPr>
              <a:t>1. </a:t>
            </a:r>
            <a:r>
              <a:rPr lang="en-US" sz="900" dirty="0" err="1">
                <a:solidFill>
                  <a:schemeClr val="tx2"/>
                </a:solidFill>
                <a:latin typeface="+mj-lt"/>
              </a:rPr>
              <a:t>Fejer</a:t>
            </a:r>
            <a:r>
              <a:rPr lang="en-US" sz="900" dirty="0">
                <a:solidFill>
                  <a:schemeClr val="tx2"/>
                </a:solidFill>
                <a:latin typeface="+mj-lt"/>
              </a:rPr>
              <a:t> R, </a:t>
            </a:r>
            <a:r>
              <a:rPr lang="en-US" sz="900" dirty="0" err="1">
                <a:solidFill>
                  <a:schemeClr val="tx2"/>
                </a:solidFill>
                <a:latin typeface="+mj-lt"/>
              </a:rPr>
              <a:t>Kyvik</a:t>
            </a:r>
            <a:r>
              <a:rPr lang="en-US" sz="900" dirty="0">
                <a:solidFill>
                  <a:schemeClr val="tx2"/>
                </a:solidFill>
                <a:latin typeface="+mj-lt"/>
              </a:rPr>
              <a:t> KO, </a:t>
            </a:r>
            <a:r>
              <a:rPr lang="en-US" sz="900" dirty="0" err="1">
                <a:solidFill>
                  <a:schemeClr val="tx2"/>
                </a:solidFill>
                <a:latin typeface="+mj-lt"/>
              </a:rPr>
              <a:t>Hartvigsen</a:t>
            </a:r>
            <a:r>
              <a:rPr lang="en-US" sz="900" dirty="0">
                <a:solidFill>
                  <a:schemeClr val="tx2"/>
                </a:solidFill>
                <a:latin typeface="+mj-lt"/>
              </a:rPr>
              <a:t> J. The prevalence of neck pain in the world population: a systematic critical review of the literature. </a:t>
            </a:r>
            <a:r>
              <a:rPr lang="en-US" sz="900" dirty="0" err="1">
                <a:solidFill>
                  <a:schemeClr val="tx2"/>
                </a:solidFill>
                <a:latin typeface="+mj-lt"/>
              </a:rPr>
              <a:t>Eur</a:t>
            </a:r>
            <a:r>
              <a:rPr lang="en-US" sz="900" dirty="0">
                <a:solidFill>
                  <a:schemeClr val="tx2"/>
                </a:solidFill>
                <a:latin typeface="+mj-lt"/>
              </a:rPr>
              <a:t> Spine J. 2006;15:834–48. </a:t>
            </a:r>
          </a:p>
          <a:p>
            <a:r>
              <a:rPr lang="en-US" sz="900" dirty="0">
                <a:solidFill>
                  <a:schemeClr val="tx2"/>
                </a:solidFill>
                <a:latin typeface="+mj-lt"/>
              </a:rPr>
              <a:t>2. Hoy DG, </a:t>
            </a:r>
            <a:r>
              <a:rPr lang="en-US" sz="900" dirty="0" err="1">
                <a:solidFill>
                  <a:schemeClr val="tx2"/>
                </a:solidFill>
                <a:latin typeface="+mj-lt"/>
              </a:rPr>
              <a:t>Protani</a:t>
            </a:r>
            <a:r>
              <a:rPr lang="en-US" sz="900" dirty="0">
                <a:solidFill>
                  <a:schemeClr val="tx2"/>
                </a:solidFill>
                <a:latin typeface="+mj-lt"/>
              </a:rPr>
              <a:t> M, De R. The epidemiology of neck pain. Best </a:t>
            </a:r>
            <a:r>
              <a:rPr lang="en-US" sz="900" dirty="0" err="1">
                <a:solidFill>
                  <a:schemeClr val="tx2"/>
                </a:solidFill>
                <a:latin typeface="+mj-lt"/>
              </a:rPr>
              <a:t>Pract</a:t>
            </a:r>
            <a:r>
              <a:rPr lang="en-US" sz="900" dirty="0">
                <a:solidFill>
                  <a:schemeClr val="tx2"/>
                </a:solidFill>
                <a:latin typeface="+mj-lt"/>
              </a:rPr>
              <a:t> Res </a:t>
            </a:r>
            <a:r>
              <a:rPr lang="en-US" sz="900" dirty="0" err="1">
                <a:solidFill>
                  <a:schemeClr val="tx2"/>
                </a:solidFill>
                <a:latin typeface="+mj-lt"/>
              </a:rPr>
              <a:t>Clin</a:t>
            </a:r>
            <a:r>
              <a:rPr lang="en-US" sz="900" dirty="0">
                <a:solidFill>
                  <a:schemeClr val="tx2"/>
                </a:solidFill>
                <a:latin typeface="+mj-lt"/>
              </a:rPr>
              <a:t> Rheumatol.2010 Dec;24(6):783–92.</a:t>
            </a:r>
          </a:p>
          <a:p>
            <a:r>
              <a:rPr lang="en-US" sz="900" dirty="0">
                <a:solidFill>
                  <a:schemeClr val="tx2"/>
                </a:solidFill>
                <a:latin typeface="+mj-lt"/>
              </a:rPr>
              <a:t>3. Croft PR, Lewis M, </a:t>
            </a:r>
            <a:r>
              <a:rPr lang="en-US" sz="900" dirty="0" err="1">
                <a:solidFill>
                  <a:schemeClr val="tx2"/>
                </a:solidFill>
                <a:latin typeface="+mj-lt"/>
              </a:rPr>
              <a:t>Papageorgiou</a:t>
            </a:r>
            <a:r>
              <a:rPr lang="en-US" sz="900" dirty="0">
                <a:solidFill>
                  <a:schemeClr val="tx2"/>
                </a:solidFill>
                <a:latin typeface="+mj-lt"/>
              </a:rPr>
              <a:t> AC, et </a:t>
            </a:r>
            <a:r>
              <a:rPr lang="en-US" sz="900" dirty="0" err="1">
                <a:solidFill>
                  <a:schemeClr val="tx2"/>
                </a:solidFill>
                <a:latin typeface="+mj-lt"/>
              </a:rPr>
              <a:t>al.Risk</a:t>
            </a:r>
            <a:r>
              <a:rPr lang="en-US" sz="900" dirty="0">
                <a:solidFill>
                  <a:schemeClr val="tx2"/>
                </a:solidFill>
                <a:latin typeface="+mj-lt"/>
              </a:rPr>
              <a:t> factors for neck pain: a longitudinal study in the general population. Pain.2001;93:317–25.</a:t>
            </a:r>
          </a:p>
          <a:p>
            <a:r>
              <a:rPr lang="en-US" sz="900" dirty="0">
                <a:solidFill>
                  <a:schemeClr val="tx2"/>
                </a:solidFill>
                <a:latin typeface="+mj-lt"/>
              </a:rPr>
              <a:t>4. Carroll LJ, Hogg-Johnson S, van der </a:t>
            </a:r>
            <a:r>
              <a:rPr lang="en-US" sz="900" dirty="0" err="1">
                <a:solidFill>
                  <a:schemeClr val="tx2"/>
                </a:solidFill>
                <a:latin typeface="+mj-lt"/>
              </a:rPr>
              <a:t>Velde</a:t>
            </a:r>
            <a:r>
              <a:rPr lang="en-US" sz="900" dirty="0">
                <a:solidFill>
                  <a:schemeClr val="tx2"/>
                </a:solidFill>
                <a:latin typeface="+mj-lt"/>
              </a:rPr>
              <a:t> G. Course and prognostic factors for neck pain in the general population: results of the Bone and Joint Decade 2000–2010 Task Force on Neck Pain and Its Associated Disorders. J Manipulative </a:t>
            </a:r>
            <a:r>
              <a:rPr lang="en-US" sz="900" dirty="0" err="1">
                <a:solidFill>
                  <a:schemeClr val="tx2"/>
                </a:solidFill>
                <a:latin typeface="+mj-lt"/>
              </a:rPr>
              <a:t>Physiol</a:t>
            </a:r>
            <a:r>
              <a:rPr lang="en-US" sz="900" dirty="0">
                <a:solidFill>
                  <a:schemeClr val="tx2"/>
                </a:solidFill>
                <a:latin typeface="+mj-lt"/>
              </a:rPr>
              <a:t> </a:t>
            </a:r>
            <a:r>
              <a:rPr lang="en-US" sz="900" dirty="0" err="1">
                <a:solidFill>
                  <a:schemeClr val="tx2"/>
                </a:solidFill>
                <a:latin typeface="+mj-lt"/>
              </a:rPr>
              <a:t>Ther</a:t>
            </a:r>
            <a:r>
              <a:rPr lang="en-US" sz="900" dirty="0">
                <a:solidFill>
                  <a:schemeClr val="tx2"/>
                </a:solidFill>
                <a:latin typeface="+mj-lt"/>
              </a:rPr>
              <a:t>. 2009 Feb;32(2 </a:t>
            </a:r>
            <a:r>
              <a:rPr lang="en-US" sz="900" dirty="0" err="1">
                <a:solidFill>
                  <a:schemeClr val="tx2"/>
                </a:solidFill>
                <a:latin typeface="+mj-lt"/>
              </a:rPr>
              <a:t>Suppl</a:t>
            </a:r>
            <a:r>
              <a:rPr lang="en-US" sz="900" dirty="0">
                <a:solidFill>
                  <a:schemeClr val="tx2"/>
                </a:solidFill>
                <a:latin typeface="+mj-lt"/>
              </a:rPr>
              <a:t>):87–96. </a:t>
            </a:r>
          </a:p>
        </p:txBody>
      </p:sp>
      <p:sp>
        <p:nvSpPr>
          <p:cNvPr id="17" name="TextBox 16"/>
          <p:cNvSpPr txBox="1"/>
          <p:nvPr/>
        </p:nvSpPr>
        <p:spPr>
          <a:xfrm>
            <a:off x="395288" y="1773238"/>
            <a:ext cx="7937821" cy="3039294"/>
          </a:xfrm>
          <a:prstGeom prst="rect">
            <a:avLst/>
          </a:prstGeom>
          <a:noFill/>
        </p:spPr>
        <p:txBody>
          <a:bodyPr wrap="square" lIns="0" tIns="0" rIns="0" bIns="0" rtlCol="0">
            <a:spAutoFit/>
          </a:bodyPr>
          <a:lstStyle/>
          <a:p>
            <a:pPr marL="180000" indent="-180000" defTabSz="449263" eaLnBrk="1" hangingPunct="1">
              <a:spcBef>
                <a:spcPts val="900"/>
              </a:spcBef>
              <a:buClr>
                <a:schemeClr val="bg1"/>
              </a:buClr>
              <a:buFont typeface="Arial" pitchFamily="34" charset="0"/>
              <a:buChar char="•"/>
            </a:pPr>
            <a:r>
              <a:rPr lang="ru-RU" altLang="ru-RU" sz="2000" dirty="0" smtClean="0">
                <a:solidFill>
                  <a:schemeClr val="tx2"/>
                </a:solidFill>
                <a:latin typeface="+mj-lt"/>
              </a:rPr>
              <a:t>Распространенность </a:t>
            </a:r>
            <a:r>
              <a:rPr lang="ru-RU" altLang="ru-RU" sz="2000" dirty="0">
                <a:solidFill>
                  <a:schemeClr val="tx2"/>
                </a:solidFill>
                <a:latin typeface="+mj-lt"/>
              </a:rPr>
              <a:t>БШ в </a:t>
            </a:r>
            <a:r>
              <a:rPr lang="ru-RU" altLang="ru-RU" sz="2000" dirty="0" smtClean="0">
                <a:solidFill>
                  <a:schemeClr val="tx2"/>
                </a:solidFill>
                <a:latin typeface="+mj-lt"/>
              </a:rPr>
              <a:t>популяции </a:t>
            </a:r>
            <a:r>
              <a:rPr lang="ru-RU" altLang="ru-RU" sz="2000" dirty="0" smtClean="0">
                <a:solidFill>
                  <a:schemeClr val="tx2"/>
                </a:solidFill>
              </a:rPr>
              <a:t>– </a:t>
            </a:r>
            <a:r>
              <a:rPr lang="ru-RU" altLang="ru-RU" sz="2000" b="1" dirty="0" smtClean="0">
                <a:solidFill>
                  <a:schemeClr val="bg2"/>
                </a:solidFill>
                <a:latin typeface="+mj-lt"/>
              </a:rPr>
              <a:t>от </a:t>
            </a:r>
            <a:r>
              <a:rPr lang="ru-RU" altLang="ru-RU" sz="2000" b="1" dirty="0">
                <a:solidFill>
                  <a:schemeClr val="bg2"/>
                </a:solidFill>
                <a:latin typeface="+mj-lt"/>
              </a:rPr>
              <a:t>5,9 до 38%; </a:t>
            </a:r>
          </a:p>
          <a:p>
            <a:pPr marL="180000" indent="-180000" defTabSz="449263">
              <a:spcBef>
                <a:spcPts val="900"/>
              </a:spcBef>
              <a:buClr>
                <a:schemeClr val="bg1"/>
              </a:buClr>
              <a:buFont typeface="Arial" pitchFamily="34" charset="0"/>
              <a:buChar char="•"/>
            </a:pPr>
            <a:r>
              <a:rPr lang="ru-RU" altLang="ru-RU" sz="2000" dirty="0" smtClean="0">
                <a:solidFill>
                  <a:schemeClr val="tx2"/>
                </a:solidFill>
                <a:latin typeface="+mj-lt"/>
              </a:rPr>
              <a:t>Ежегодная </a:t>
            </a:r>
            <a:r>
              <a:rPr lang="ru-RU" altLang="ru-RU" sz="2000" dirty="0">
                <a:solidFill>
                  <a:schemeClr val="tx2"/>
                </a:solidFill>
                <a:latin typeface="+mj-lt"/>
              </a:rPr>
              <a:t>заболеваемость составляет </a:t>
            </a:r>
            <a:r>
              <a:rPr lang="ru-RU" altLang="ru-RU" sz="2000" b="1" dirty="0">
                <a:solidFill>
                  <a:srgbClr val="FAAA28"/>
                </a:solidFill>
                <a:latin typeface="+mj-lt"/>
              </a:rPr>
              <a:t>10,4–21,3%;</a:t>
            </a:r>
          </a:p>
          <a:p>
            <a:pPr marL="180000" indent="-180000" defTabSz="449263" eaLnBrk="1" hangingPunct="1">
              <a:spcBef>
                <a:spcPts val="900"/>
              </a:spcBef>
              <a:buClr>
                <a:schemeClr val="bg1"/>
              </a:buClr>
              <a:buFont typeface="Arial" pitchFamily="34" charset="0"/>
              <a:buChar char="•"/>
            </a:pPr>
            <a:r>
              <a:rPr lang="ru-RU" altLang="ru-RU" sz="2000" dirty="0" smtClean="0">
                <a:solidFill>
                  <a:schemeClr val="tx2"/>
                </a:solidFill>
                <a:latin typeface="+mj-lt"/>
              </a:rPr>
              <a:t>В </a:t>
            </a:r>
            <a:r>
              <a:rPr lang="ru-RU" altLang="ru-RU" sz="2000" dirty="0">
                <a:solidFill>
                  <a:schemeClr val="tx2"/>
                </a:solidFill>
                <a:latin typeface="+mj-lt"/>
              </a:rPr>
              <a:t>течение жизни </a:t>
            </a:r>
            <a:r>
              <a:rPr lang="ru-RU" altLang="ru-RU" sz="2000" b="1" dirty="0">
                <a:solidFill>
                  <a:srgbClr val="FAAA28"/>
                </a:solidFill>
                <a:latin typeface="+mj-lt"/>
              </a:rPr>
              <a:t>от 14,2 до 71% </a:t>
            </a:r>
            <a:r>
              <a:rPr lang="ru-RU" altLang="ru-RU" sz="2000" dirty="0">
                <a:solidFill>
                  <a:schemeClr val="tx2"/>
                </a:solidFill>
                <a:latin typeface="+mj-lt"/>
              </a:rPr>
              <a:t>людей отмечают БШ (клинически значимый эпизод)</a:t>
            </a:r>
            <a:r>
              <a:rPr lang="ru-RU" altLang="ru-RU" sz="2000" baseline="30000" dirty="0">
                <a:solidFill>
                  <a:schemeClr val="tx2"/>
                </a:solidFill>
                <a:latin typeface="+mj-lt"/>
              </a:rPr>
              <a:t>1</a:t>
            </a:r>
            <a:r>
              <a:rPr lang="ru-RU" altLang="ru-RU" sz="2000" dirty="0">
                <a:solidFill>
                  <a:schemeClr val="tx2"/>
                </a:solidFill>
                <a:latin typeface="+mj-lt"/>
              </a:rPr>
              <a:t> </a:t>
            </a:r>
          </a:p>
          <a:p>
            <a:pPr marL="180000" indent="-180000" defTabSz="449263" eaLnBrk="1" hangingPunct="1">
              <a:spcBef>
                <a:spcPts val="900"/>
              </a:spcBef>
              <a:buClr>
                <a:schemeClr val="bg1"/>
              </a:buClr>
              <a:buFont typeface="Arial" pitchFamily="34" charset="0"/>
              <a:buChar char="•"/>
            </a:pPr>
            <a:r>
              <a:rPr lang="ru-RU" altLang="ru-RU" sz="2000" dirty="0">
                <a:solidFill>
                  <a:schemeClr val="tx2"/>
                </a:solidFill>
                <a:latin typeface="+mj-lt"/>
              </a:rPr>
              <a:t>Наиболее часто БШ отмечаются в возрастной группе </a:t>
            </a:r>
            <a:r>
              <a:rPr lang="ru-RU" altLang="ru-RU" sz="2000" dirty="0" smtClean="0">
                <a:solidFill>
                  <a:schemeClr val="tx2"/>
                </a:solidFill>
                <a:latin typeface="+mj-lt"/>
              </a:rPr>
              <a:t>35</a:t>
            </a:r>
            <a:r>
              <a:rPr lang="en-US" altLang="ru-RU" sz="2000" dirty="0">
                <a:solidFill>
                  <a:schemeClr val="tx2"/>
                </a:solidFill>
                <a:latin typeface="+mj-lt"/>
              </a:rPr>
              <a:t>–</a:t>
            </a:r>
            <a:r>
              <a:rPr lang="ru-RU" altLang="ru-RU" sz="2000" dirty="0" smtClean="0">
                <a:solidFill>
                  <a:schemeClr val="tx2"/>
                </a:solidFill>
                <a:latin typeface="+mj-lt"/>
              </a:rPr>
              <a:t>49 </a:t>
            </a:r>
            <a:r>
              <a:rPr lang="ru-RU" altLang="ru-RU" sz="2000" dirty="0">
                <a:solidFill>
                  <a:schemeClr val="tx2"/>
                </a:solidFill>
                <a:latin typeface="+mj-lt"/>
              </a:rPr>
              <a:t>лет</a:t>
            </a:r>
            <a:r>
              <a:rPr lang="ru-RU" altLang="ru-RU" sz="2000" baseline="30000" dirty="0">
                <a:solidFill>
                  <a:schemeClr val="tx2"/>
                </a:solidFill>
                <a:latin typeface="+mj-lt"/>
              </a:rPr>
              <a:t>2</a:t>
            </a:r>
            <a:r>
              <a:rPr lang="ru-RU" altLang="ru-RU" sz="2000" dirty="0">
                <a:solidFill>
                  <a:schemeClr val="tx2"/>
                </a:solidFill>
                <a:latin typeface="+mj-lt"/>
              </a:rPr>
              <a:t> </a:t>
            </a:r>
          </a:p>
          <a:p>
            <a:pPr marL="180000" indent="-180000" defTabSz="449263" eaLnBrk="1" hangingPunct="1">
              <a:spcBef>
                <a:spcPts val="900"/>
              </a:spcBef>
              <a:buClr>
                <a:schemeClr val="bg1"/>
              </a:buClr>
              <a:buFont typeface="Arial" pitchFamily="34" charset="0"/>
              <a:buChar char="•"/>
            </a:pPr>
            <a:r>
              <a:rPr lang="ru-RU" altLang="ru-RU" sz="2000" dirty="0" smtClean="0">
                <a:solidFill>
                  <a:schemeClr val="tx2"/>
                </a:solidFill>
                <a:latin typeface="+mj-lt"/>
              </a:rPr>
              <a:t>У </a:t>
            </a:r>
            <a:r>
              <a:rPr lang="ru-RU" altLang="ru-RU" sz="2000" dirty="0">
                <a:solidFill>
                  <a:schemeClr val="tx2"/>
                </a:solidFill>
                <a:latin typeface="+mj-lt"/>
              </a:rPr>
              <a:t>женщин БШ встречаются несколько чаще, чем у </a:t>
            </a:r>
            <a:r>
              <a:rPr lang="ru-RU" altLang="ru-RU" sz="2000" dirty="0" smtClean="0">
                <a:solidFill>
                  <a:schemeClr val="tx2"/>
                </a:solidFill>
                <a:latin typeface="+mj-lt"/>
              </a:rPr>
              <a:t>мужчин</a:t>
            </a:r>
            <a:r>
              <a:rPr lang="ru-RU" altLang="ru-RU" sz="2000" baseline="30000" dirty="0" smtClean="0">
                <a:solidFill>
                  <a:schemeClr val="tx2"/>
                </a:solidFill>
                <a:latin typeface="+mj-lt"/>
              </a:rPr>
              <a:t>3</a:t>
            </a:r>
            <a:endParaRPr lang="ru-RU" altLang="ru-RU" sz="2000" baseline="30000" dirty="0">
              <a:solidFill>
                <a:schemeClr val="tx2"/>
              </a:solidFill>
              <a:latin typeface="+mj-lt"/>
            </a:endParaRPr>
          </a:p>
          <a:p>
            <a:pPr marL="180000" indent="-180000" defTabSz="449263" eaLnBrk="1" hangingPunct="1">
              <a:spcBef>
                <a:spcPts val="900"/>
              </a:spcBef>
              <a:buClr>
                <a:schemeClr val="bg1"/>
              </a:buClr>
              <a:buFont typeface="Arial" pitchFamily="34" charset="0"/>
              <a:buChar char="•"/>
            </a:pPr>
            <a:r>
              <a:rPr lang="ru-RU" altLang="ru-RU" sz="2000" dirty="0" smtClean="0">
                <a:solidFill>
                  <a:schemeClr val="tx2"/>
                </a:solidFill>
                <a:latin typeface="+mj-lt"/>
              </a:rPr>
              <a:t>В </a:t>
            </a:r>
            <a:r>
              <a:rPr lang="ru-RU" altLang="ru-RU" sz="2000" dirty="0">
                <a:solidFill>
                  <a:schemeClr val="tx2"/>
                </a:solidFill>
                <a:latin typeface="+mj-lt"/>
              </a:rPr>
              <a:t>течение 5 лет после первого обострения повторные обострения возникают у </a:t>
            </a:r>
            <a:r>
              <a:rPr lang="ru-RU" altLang="ru-RU" sz="2000" b="1" dirty="0" smtClean="0">
                <a:solidFill>
                  <a:srgbClr val="FAAA28"/>
                </a:solidFill>
                <a:latin typeface="+mj-lt"/>
              </a:rPr>
              <a:t>50</a:t>
            </a:r>
            <a:r>
              <a:rPr lang="ru-RU" altLang="ru-RU" sz="2000" b="1" dirty="0">
                <a:solidFill>
                  <a:srgbClr val="FAAA28"/>
                </a:solidFill>
              </a:rPr>
              <a:t>–</a:t>
            </a:r>
            <a:r>
              <a:rPr lang="ru-RU" altLang="ru-RU" sz="2000" b="1" dirty="0" smtClean="0">
                <a:solidFill>
                  <a:srgbClr val="FAAA28"/>
                </a:solidFill>
                <a:latin typeface="+mj-lt"/>
              </a:rPr>
              <a:t>75</a:t>
            </a:r>
            <a:r>
              <a:rPr lang="ru-RU" altLang="ru-RU" sz="2000" b="1" dirty="0">
                <a:solidFill>
                  <a:srgbClr val="FAAA28"/>
                </a:solidFill>
                <a:latin typeface="+mj-lt"/>
              </a:rPr>
              <a:t>%</a:t>
            </a:r>
            <a:r>
              <a:rPr lang="ru-RU" altLang="ru-RU" sz="2000" dirty="0">
                <a:solidFill>
                  <a:schemeClr val="tx2"/>
                </a:solidFill>
                <a:latin typeface="+mj-lt"/>
              </a:rPr>
              <a:t> пациентов с </a:t>
            </a:r>
            <a:r>
              <a:rPr lang="ru-RU" altLang="ru-RU" sz="2000" dirty="0" smtClean="0">
                <a:solidFill>
                  <a:schemeClr val="tx2"/>
                </a:solidFill>
                <a:latin typeface="+mj-lt"/>
              </a:rPr>
              <a:t>цервикалгией</a:t>
            </a:r>
            <a:r>
              <a:rPr lang="ru-RU" altLang="ru-RU" sz="2000" baseline="30000" dirty="0" smtClean="0">
                <a:solidFill>
                  <a:schemeClr val="tx2"/>
                </a:solidFill>
                <a:latin typeface="+mj-lt"/>
              </a:rPr>
              <a:t>4</a:t>
            </a:r>
            <a:endParaRPr lang="ru-RU" altLang="ru-RU" sz="2000" baseline="30000" dirty="0">
              <a:solidFill>
                <a:schemeClr val="tx2"/>
              </a:solidFill>
              <a:latin typeface="+mj-lt"/>
            </a:endParaRPr>
          </a:p>
        </p:txBody>
      </p:sp>
    </p:spTree>
    <p:extLst>
      <p:ext uri="{BB962C8B-B14F-4D97-AF65-F5344CB8AC3E}">
        <p14:creationId xmlns:p14="http://schemas.microsoft.com/office/powerpoint/2010/main" val="18227785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23527" y="378000"/>
            <a:ext cx="7488833" cy="404406"/>
          </a:xfrm>
          <a:prstGeom prst="rect">
            <a:avLst/>
          </a:prstGeom>
          <a:noFill/>
        </p:spPr>
        <p:txBody>
          <a:bodyPr wrap="square" rtlCol="0" anchor="ctr">
            <a:spAutoFit/>
          </a:bodyPr>
          <a:lstStyle/>
          <a:p>
            <a:pPr>
              <a:lnSpc>
                <a:spcPts val="2400"/>
              </a:lnSpc>
            </a:pPr>
            <a:r>
              <a:rPr lang="ru-RU" sz="2400" b="1" i="1" dirty="0">
                <a:solidFill>
                  <a:srgbClr val="FAAA28"/>
                </a:solidFill>
                <a:latin typeface="+mn-lt"/>
              </a:rPr>
              <a:t>Шейная </a:t>
            </a:r>
            <a:r>
              <a:rPr lang="ru-RU" sz="2400" b="1" i="1" dirty="0" err="1">
                <a:solidFill>
                  <a:srgbClr val="FAAA28"/>
                </a:solidFill>
                <a:latin typeface="+mn-lt"/>
              </a:rPr>
              <a:t>радикулопатия</a:t>
            </a:r>
            <a:endParaRPr lang="ru-RU" i="1" dirty="0">
              <a:solidFill>
                <a:srgbClr val="FAAA28"/>
              </a:solidFill>
              <a:latin typeface="+mn-lt"/>
            </a:endParaRPr>
          </a:p>
        </p:txBody>
      </p:sp>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1328" y="6309320"/>
            <a:ext cx="241879" cy="349861"/>
          </a:xfrm>
          <a:prstGeom prst="rect">
            <a:avLst/>
          </a:prstGeom>
        </p:spPr>
      </p:pic>
      <p:sp>
        <p:nvSpPr>
          <p:cNvPr id="8" name="TextBox 7"/>
          <p:cNvSpPr txBox="1"/>
          <p:nvPr/>
        </p:nvSpPr>
        <p:spPr>
          <a:xfrm>
            <a:off x="755576" y="5893821"/>
            <a:ext cx="7992888" cy="830997"/>
          </a:xfrm>
          <a:prstGeom prst="rect">
            <a:avLst/>
          </a:prstGeom>
          <a:noFill/>
        </p:spPr>
        <p:txBody>
          <a:bodyPr wrap="square" lIns="0" tIns="0" rIns="0" bIns="0" rtlCol="0">
            <a:spAutoFit/>
          </a:bodyPr>
          <a:lstStyle/>
          <a:p>
            <a:r>
              <a:rPr lang="en-US" sz="900" dirty="0" err="1">
                <a:solidFill>
                  <a:schemeClr val="tx2"/>
                </a:solidFill>
                <a:latin typeface="+mj-lt"/>
              </a:rPr>
              <a:t>Salemi</a:t>
            </a:r>
            <a:r>
              <a:rPr lang="en-US" sz="900" dirty="0">
                <a:solidFill>
                  <a:schemeClr val="tx2"/>
                </a:solidFill>
                <a:latin typeface="+mj-lt"/>
              </a:rPr>
              <a:t> G., </a:t>
            </a:r>
            <a:r>
              <a:rPr lang="en-US" sz="900" dirty="0" err="1">
                <a:solidFill>
                  <a:schemeClr val="tx2"/>
                </a:solidFill>
                <a:latin typeface="+mj-lt"/>
              </a:rPr>
              <a:t>Salvettieri</a:t>
            </a:r>
            <a:r>
              <a:rPr lang="en-US" sz="900" dirty="0">
                <a:solidFill>
                  <a:schemeClr val="tx2"/>
                </a:solidFill>
                <a:latin typeface="+mj-lt"/>
              </a:rPr>
              <a:t> G., </a:t>
            </a:r>
            <a:r>
              <a:rPr lang="en-US" sz="900" dirty="0" err="1">
                <a:solidFill>
                  <a:schemeClr val="tx2"/>
                </a:solidFill>
                <a:latin typeface="+mj-lt"/>
              </a:rPr>
              <a:t>Meneghini</a:t>
            </a:r>
            <a:r>
              <a:rPr lang="en-US" sz="900" dirty="0">
                <a:solidFill>
                  <a:schemeClr val="tx2"/>
                </a:solidFill>
                <a:latin typeface="+mj-lt"/>
              </a:rPr>
              <a:t> F. et al. Prevalence of cervical </a:t>
            </a:r>
            <a:r>
              <a:rPr lang="en-US" sz="900" dirty="0" err="1">
                <a:solidFill>
                  <a:schemeClr val="tx2"/>
                </a:solidFill>
                <a:latin typeface="+mj-lt"/>
              </a:rPr>
              <a:t>spondylotic</a:t>
            </a:r>
            <a:r>
              <a:rPr lang="en-US" sz="900" dirty="0">
                <a:solidFill>
                  <a:schemeClr val="tx2"/>
                </a:solidFill>
                <a:latin typeface="+mj-lt"/>
              </a:rPr>
              <a:t> radiculopathy: a door-to door </a:t>
            </a:r>
            <a:r>
              <a:rPr lang="en-US" sz="900" dirty="0" err="1">
                <a:solidFill>
                  <a:schemeClr val="tx2"/>
                </a:solidFill>
                <a:latin typeface="+mj-lt"/>
              </a:rPr>
              <a:t>syrvey</a:t>
            </a:r>
            <a:r>
              <a:rPr lang="en-US" sz="900" dirty="0">
                <a:solidFill>
                  <a:schemeClr val="tx2"/>
                </a:solidFill>
                <a:latin typeface="+mj-lt"/>
              </a:rPr>
              <a:t> in a Sicilian municipality // </a:t>
            </a:r>
            <a:r>
              <a:rPr lang="en-US" sz="900" dirty="0" err="1">
                <a:solidFill>
                  <a:schemeClr val="tx2"/>
                </a:solidFill>
                <a:latin typeface="+mj-lt"/>
              </a:rPr>
              <a:t>Acta</a:t>
            </a:r>
            <a:r>
              <a:rPr lang="en-US" sz="900" dirty="0">
                <a:solidFill>
                  <a:schemeClr val="tx2"/>
                </a:solidFill>
                <a:latin typeface="+mj-lt"/>
              </a:rPr>
              <a:t> </a:t>
            </a:r>
            <a:r>
              <a:rPr lang="en-US" sz="900" dirty="0" err="1">
                <a:solidFill>
                  <a:schemeClr val="tx2"/>
                </a:solidFill>
                <a:latin typeface="+mj-lt"/>
              </a:rPr>
              <a:t>Neurol</a:t>
            </a:r>
            <a:r>
              <a:rPr lang="en-US" sz="900" dirty="0">
                <a:solidFill>
                  <a:schemeClr val="tx2"/>
                </a:solidFill>
                <a:latin typeface="+mj-lt"/>
              </a:rPr>
              <a:t> Scand. 1996.Vol.93 #2-3 P.184-188.</a:t>
            </a:r>
          </a:p>
          <a:p>
            <a:r>
              <a:rPr lang="en-US" sz="900" dirty="0">
                <a:solidFill>
                  <a:schemeClr val="tx2"/>
                </a:solidFill>
                <a:latin typeface="+mj-lt"/>
              </a:rPr>
              <a:t>2. </a:t>
            </a:r>
            <a:r>
              <a:rPr lang="en-US" sz="900" dirty="0" err="1">
                <a:solidFill>
                  <a:schemeClr val="tx2"/>
                </a:solidFill>
                <a:latin typeface="+mj-lt"/>
              </a:rPr>
              <a:t>Radhakrishnan</a:t>
            </a:r>
            <a:r>
              <a:rPr lang="en-US" sz="900" dirty="0">
                <a:solidFill>
                  <a:schemeClr val="tx2"/>
                </a:solidFill>
                <a:latin typeface="+mj-lt"/>
              </a:rPr>
              <a:t> K., </a:t>
            </a:r>
            <a:r>
              <a:rPr lang="en-US" sz="900" dirty="0" err="1">
                <a:solidFill>
                  <a:schemeClr val="tx2"/>
                </a:solidFill>
                <a:latin typeface="+mj-lt"/>
              </a:rPr>
              <a:t>Litchy</a:t>
            </a:r>
            <a:r>
              <a:rPr lang="en-US" sz="900" dirty="0">
                <a:solidFill>
                  <a:schemeClr val="tx2"/>
                </a:solidFill>
                <a:latin typeface="+mj-lt"/>
              </a:rPr>
              <a:t> W.J., O’Fallon W.M. et al. Epidemiology of cervical radiculopathy // Brain.1995.Vol.117 P.325-335</a:t>
            </a:r>
          </a:p>
          <a:p>
            <a:r>
              <a:rPr lang="en-US" sz="900" dirty="0">
                <a:solidFill>
                  <a:schemeClr val="tx2"/>
                </a:solidFill>
                <a:latin typeface="+mj-lt"/>
              </a:rPr>
              <a:t>3. Adams R.D., Victor M., </a:t>
            </a:r>
            <a:r>
              <a:rPr lang="en-US" sz="900" dirty="0" err="1">
                <a:solidFill>
                  <a:schemeClr val="tx2"/>
                </a:solidFill>
                <a:latin typeface="+mj-lt"/>
              </a:rPr>
              <a:t>Ropper</a:t>
            </a:r>
            <a:r>
              <a:rPr lang="en-US" sz="900" dirty="0">
                <a:solidFill>
                  <a:schemeClr val="tx2"/>
                </a:solidFill>
                <a:latin typeface="+mj-lt"/>
              </a:rPr>
              <a:t> A.H. Pain in the back, neck and extremities // Principles of Neurology. Sixth Ed.1997 Ch.11.P.194-225</a:t>
            </a:r>
          </a:p>
          <a:p>
            <a:r>
              <a:rPr lang="en-US" sz="900" dirty="0">
                <a:solidFill>
                  <a:schemeClr val="tx2"/>
                </a:solidFill>
                <a:latin typeface="+mj-lt"/>
              </a:rPr>
              <a:t>4. Henderson C.M., Hennessy R.G., </a:t>
            </a:r>
            <a:r>
              <a:rPr lang="en-US" sz="900" dirty="0" err="1">
                <a:solidFill>
                  <a:schemeClr val="tx2"/>
                </a:solidFill>
                <a:latin typeface="+mj-lt"/>
              </a:rPr>
              <a:t>Shuey</a:t>
            </a:r>
            <a:r>
              <a:rPr lang="en-US" sz="900" dirty="0">
                <a:solidFill>
                  <a:schemeClr val="tx2"/>
                </a:solidFill>
                <a:latin typeface="+mj-lt"/>
              </a:rPr>
              <a:t> H.M. Jr., Shackelford E.G. Posterior-lateral </a:t>
            </a:r>
            <a:r>
              <a:rPr lang="en-US" sz="900" dirty="0" err="1">
                <a:solidFill>
                  <a:schemeClr val="tx2"/>
                </a:solidFill>
                <a:latin typeface="+mj-lt"/>
              </a:rPr>
              <a:t>foramenectomy</a:t>
            </a:r>
            <a:r>
              <a:rPr lang="en-US" sz="900" dirty="0">
                <a:solidFill>
                  <a:schemeClr val="tx2"/>
                </a:solidFill>
                <a:latin typeface="+mj-lt"/>
              </a:rPr>
              <a:t> as an exclusive operative technique</a:t>
            </a:r>
          </a:p>
          <a:p>
            <a:r>
              <a:rPr lang="en-US" sz="900" dirty="0">
                <a:solidFill>
                  <a:schemeClr val="tx2"/>
                </a:solidFill>
                <a:latin typeface="+mj-lt"/>
              </a:rPr>
              <a:t> for cervical radiculopathy: a review of 846 consecutively operated cases // Neurosurgery. 1983. Vol. 13. № 5. P. 504–512.</a:t>
            </a:r>
          </a:p>
        </p:txBody>
      </p:sp>
      <p:sp>
        <p:nvSpPr>
          <p:cNvPr id="9" name="TextBox 8"/>
          <p:cNvSpPr txBox="1"/>
          <p:nvPr/>
        </p:nvSpPr>
        <p:spPr>
          <a:xfrm>
            <a:off x="395288" y="1559833"/>
            <a:ext cx="7937821" cy="3847207"/>
          </a:xfrm>
          <a:prstGeom prst="rect">
            <a:avLst/>
          </a:prstGeom>
          <a:noFill/>
        </p:spPr>
        <p:txBody>
          <a:bodyPr wrap="square" lIns="0" tIns="0" rIns="0" bIns="0" rtlCol="0">
            <a:spAutoFit/>
          </a:bodyPr>
          <a:lstStyle/>
          <a:p>
            <a:pPr marL="180000" indent="-180000" defTabSz="449263">
              <a:spcBef>
                <a:spcPts val="900"/>
              </a:spcBef>
              <a:buClr>
                <a:schemeClr val="bg1"/>
              </a:buClr>
              <a:buFont typeface="Arial" pitchFamily="34" charset="0"/>
              <a:buChar char="•"/>
            </a:pPr>
            <a:r>
              <a:rPr lang="ru-RU" altLang="ru-RU" sz="2000" b="1" dirty="0">
                <a:solidFill>
                  <a:schemeClr val="bg2"/>
                </a:solidFill>
                <a:latin typeface="+mj-lt"/>
              </a:rPr>
              <a:t>Заболеваемость ШР </a:t>
            </a:r>
            <a:r>
              <a:rPr lang="ru-RU" altLang="ru-RU" sz="2000" dirty="0">
                <a:solidFill>
                  <a:schemeClr val="tx2"/>
                </a:solidFill>
                <a:latin typeface="+mj-lt"/>
              </a:rPr>
              <a:t>составляет </a:t>
            </a:r>
            <a:r>
              <a:rPr lang="ru-RU" altLang="ru-RU" sz="2000" dirty="0" smtClean="0">
                <a:solidFill>
                  <a:schemeClr val="tx2"/>
                </a:solidFill>
                <a:latin typeface="+mj-lt"/>
              </a:rPr>
              <a:t>83,2 </a:t>
            </a:r>
            <a:r>
              <a:rPr lang="ru-RU" altLang="ru-RU" sz="2000" dirty="0">
                <a:solidFill>
                  <a:schemeClr val="tx2"/>
                </a:solidFill>
                <a:latin typeface="+mj-lt"/>
              </a:rPr>
              <a:t>на 100000 человек, распространенность в </a:t>
            </a:r>
            <a:r>
              <a:rPr lang="ru-RU" altLang="ru-RU" sz="2000" dirty="0" smtClean="0">
                <a:solidFill>
                  <a:schemeClr val="tx2"/>
                </a:solidFill>
                <a:latin typeface="+mj-lt"/>
              </a:rPr>
              <a:t>популяции</a:t>
            </a:r>
            <a:r>
              <a:rPr lang="en-US" altLang="ru-RU" sz="2000" dirty="0" smtClean="0">
                <a:solidFill>
                  <a:schemeClr val="tx2"/>
                </a:solidFill>
                <a:latin typeface="+mj-lt"/>
              </a:rPr>
              <a:t> </a:t>
            </a:r>
            <a:r>
              <a:rPr lang="ru-RU" altLang="ru-RU" sz="2000" dirty="0">
                <a:solidFill>
                  <a:schemeClr val="tx2"/>
                </a:solidFill>
                <a:latin typeface="+mj-lt"/>
              </a:rPr>
              <a:t>–3,5 </a:t>
            </a:r>
            <a:r>
              <a:rPr lang="ru-RU" altLang="ru-RU" sz="2000" dirty="0">
                <a:solidFill>
                  <a:schemeClr val="tx2"/>
                </a:solidFill>
                <a:latin typeface="+mj-lt"/>
              </a:rPr>
              <a:t>на 1000 человек</a:t>
            </a:r>
            <a:r>
              <a:rPr lang="ru-RU" altLang="ru-RU" sz="2000" baseline="30000" dirty="0">
                <a:solidFill>
                  <a:schemeClr val="tx2"/>
                </a:solidFill>
                <a:latin typeface="+mj-lt"/>
              </a:rPr>
              <a:t>1</a:t>
            </a:r>
            <a:r>
              <a:rPr lang="ru-RU" altLang="ru-RU" sz="2000" dirty="0">
                <a:solidFill>
                  <a:schemeClr val="tx2"/>
                </a:solidFill>
                <a:latin typeface="+mj-lt"/>
              </a:rPr>
              <a:t>.</a:t>
            </a:r>
          </a:p>
          <a:p>
            <a:pPr marL="180000" indent="-180000" defTabSz="449263">
              <a:spcBef>
                <a:spcPts val="900"/>
              </a:spcBef>
              <a:buClr>
                <a:schemeClr val="bg1"/>
              </a:buClr>
              <a:buFont typeface="Arial" pitchFamily="34" charset="0"/>
              <a:buChar char="•"/>
            </a:pPr>
            <a:r>
              <a:rPr lang="ru-RU" altLang="ru-RU" sz="2000" b="1" dirty="0">
                <a:solidFill>
                  <a:schemeClr val="bg2"/>
                </a:solidFill>
                <a:latin typeface="+mj-lt"/>
              </a:rPr>
              <a:t>Чаще – у лиц среднего возраста </a:t>
            </a:r>
            <a:r>
              <a:rPr lang="ru-RU" altLang="ru-RU" sz="2000" dirty="0">
                <a:solidFill>
                  <a:schemeClr val="tx2"/>
                </a:solidFill>
                <a:latin typeface="+mj-lt"/>
              </a:rPr>
              <a:t>(пик заболеваемости – 50-55 </a:t>
            </a:r>
            <a:r>
              <a:rPr lang="ru-RU" altLang="ru-RU" sz="2000" dirty="0" smtClean="0">
                <a:solidFill>
                  <a:schemeClr val="tx2"/>
                </a:solidFill>
                <a:latin typeface="+mj-lt"/>
              </a:rPr>
              <a:t>лет)</a:t>
            </a:r>
            <a:r>
              <a:rPr lang="ru-RU" altLang="ru-RU" sz="2000" baseline="30000" dirty="0" smtClean="0">
                <a:solidFill>
                  <a:schemeClr val="tx2"/>
                </a:solidFill>
                <a:latin typeface="+mj-lt"/>
              </a:rPr>
              <a:t>1</a:t>
            </a:r>
            <a:endParaRPr lang="ru-RU" altLang="ru-RU" sz="2000" baseline="30000" dirty="0">
              <a:solidFill>
                <a:schemeClr val="tx2"/>
              </a:solidFill>
              <a:latin typeface="+mj-lt"/>
            </a:endParaRPr>
          </a:p>
          <a:p>
            <a:pPr marL="180000" indent="-180000" defTabSz="449263">
              <a:spcBef>
                <a:spcPts val="900"/>
              </a:spcBef>
              <a:buClr>
                <a:schemeClr val="bg1"/>
              </a:buClr>
              <a:buFont typeface="Arial" pitchFamily="34" charset="0"/>
              <a:buChar char="•"/>
            </a:pPr>
            <a:r>
              <a:rPr lang="ru-RU" altLang="ru-RU" sz="2000" b="1" dirty="0">
                <a:solidFill>
                  <a:schemeClr val="bg2"/>
                </a:solidFill>
                <a:latin typeface="+mj-lt"/>
              </a:rPr>
              <a:t>Чаще развивается у мужчин, чем у женщин </a:t>
            </a:r>
            <a:r>
              <a:rPr lang="ru-RU" altLang="ru-RU" sz="2000" dirty="0">
                <a:solidFill>
                  <a:schemeClr val="tx2"/>
                </a:solidFill>
                <a:latin typeface="+mj-lt"/>
              </a:rPr>
              <a:t>(107 против 63 на 100 тыс. в год)</a:t>
            </a:r>
            <a:r>
              <a:rPr lang="ru-RU" altLang="ru-RU" sz="2000" baseline="30000" dirty="0">
                <a:solidFill>
                  <a:schemeClr val="tx2"/>
                </a:solidFill>
                <a:latin typeface="+mj-lt"/>
              </a:rPr>
              <a:t>2</a:t>
            </a:r>
            <a:r>
              <a:rPr lang="ru-RU" altLang="ru-RU" sz="2000" dirty="0">
                <a:solidFill>
                  <a:schemeClr val="tx2"/>
                </a:solidFill>
                <a:latin typeface="+mj-lt"/>
              </a:rPr>
              <a:t> </a:t>
            </a:r>
          </a:p>
          <a:p>
            <a:pPr marL="180000" indent="-180000" defTabSz="449263">
              <a:spcBef>
                <a:spcPts val="900"/>
              </a:spcBef>
              <a:buClr>
                <a:schemeClr val="bg1"/>
              </a:buClr>
              <a:buFont typeface="Arial" pitchFamily="34" charset="0"/>
              <a:buChar char="•"/>
            </a:pPr>
            <a:r>
              <a:rPr lang="ru-RU" altLang="ru-RU" sz="2000" dirty="0" smtClean="0">
                <a:solidFill>
                  <a:schemeClr val="tx2"/>
                </a:solidFill>
                <a:latin typeface="+mj-lt"/>
              </a:rPr>
              <a:t>Наиболее </a:t>
            </a:r>
            <a:r>
              <a:rPr lang="ru-RU" altLang="ru-RU" sz="2000" dirty="0">
                <a:solidFill>
                  <a:schemeClr val="tx2"/>
                </a:solidFill>
                <a:latin typeface="+mj-lt"/>
              </a:rPr>
              <a:t>часто страдают корешки </a:t>
            </a:r>
            <a:r>
              <a:rPr lang="ru-RU" altLang="ru-RU" sz="2000" dirty="0" smtClean="0">
                <a:solidFill>
                  <a:schemeClr val="tx2"/>
                </a:solidFill>
                <a:latin typeface="+mj-lt"/>
              </a:rPr>
              <a:t>С7</a:t>
            </a:r>
            <a:r>
              <a:rPr lang="ru-RU" altLang="ru-RU" sz="2000" dirty="0">
                <a:solidFill>
                  <a:schemeClr val="tx2"/>
                </a:solidFill>
              </a:rPr>
              <a:t> – </a:t>
            </a:r>
            <a:r>
              <a:rPr lang="ru-RU" altLang="ru-RU" sz="2000" dirty="0" smtClean="0">
                <a:solidFill>
                  <a:schemeClr val="tx2"/>
                </a:solidFill>
                <a:latin typeface="+mj-lt"/>
              </a:rPr>
              <a:t>до </a:t>
            </a:r>
            <a:r>
              <a:rPr lang="ru-RU" altLang="ru-RU" sz="2000" dirty="0">
                <a:solidFill>
                  <a:schemeClr val="tx2"/>
                </a:solidFill>
                <a:latin typeface="+mj-lt"/>
              </a:rPr>
              <a:t>70% случаев, </a:t>
            </a:r>
            <a:r>
              <a:rPr lang="ru-RU" altLang="ru-RU" sz="2000" dirty="0" smtClean="0">
                <a:solidFill>
                  <a:schemeClr val="tx2"/>
                </a:solidFill>
                <a:latin typeface="+mj-lt"/>
              </a:rPr>
              <a:t>С6</a:t>
            </a:r>
            <a:r>
              <a:rPr lang="ru-RU" altLang="ru-RU" sz="2000" dirty="0">
                <a:solidFill>
                  <a:schemeClr val="tx2"/>
                </a:solidFill>
              </a:rPr>
              <a:t> – </a:t>
            </a:r>
            <a:r>
              <a:rPr lang="ru-RU" altLang="ru-RU" sz="2000" dirty="0" smtClean="0">
                <a:solidFill>
                  <a:schemeClr val="tx2"/>
                </a:solidFill>
                <a:latin typeface="+mj-lt"/>
              </a:rPr>
              <a:t>до </a:t>
            </a:r>
            <a:r>
              <a:rPr lang="ru-RU" altLang="ru-RU" sz="2000" dirty="0">
                <a:solidFill>
                  <a:schemeClr val="tx2"/>
                </a:solidFill>
                <a:latin typeface="+mj-lt"/>
              </a:rPr>
              <a:t>20%, С5 и С8 </a:t>
            </a:r>
            <a:r>
              <a:rPr lang="ru-RU" altLang="ru-RU" sz="2000" dirty="0">
                <a:solidFill>
                  <a:schemeClr val="tx2"/>
                </a:solidFill>
              </a:rPr>
              <a:t>– </a:t>
            </a:r>
            <a:r>
              <a:rPr lang="ru-RU" altLang="ru-RU" sz="2000" dirty="0" smtClean="0">
                <a:solidFill>
                  <a:schemeClr val="tx2"/>
                </a:solidFill>
                <a:latin typeface="+mj-lt"/>
              </a:rPr>
              <a:t>до </a:t>
            </a:r>
            <a:r>
              <a:rPr lang="ru-RU" altLang="ru-RU" sz="2000" dirty="0">
                <a:solidFill>
                  <a:schemeClr val="tx2"/>
                </a:solidFill>
                <a:latin typeface="+mj-lt"/>
              </a:rPr>
              <a:t>10</a:t>
            </a:r>
            <a:r>
              <a:rPr lang="ru-RU" altLang="ru-RU" sz="2000" dirty="0" smtClean="0">
                <a:solidFill>
                  <a:schemeClr val="tx2"/>
                </a:solidFill>
                <a:latin typeface="+mj-lt"/>
              </a:rPr>
              <a:t>%)</a:t>
            </a:r>
            <a:r>
              <a:rPr lang="ru-RU" altLang="ru-RU" sz="2000" baseline="30000" dirty="0" smtClean="0">
                <a:solidFill>
                  <a:schemeClr val="tx2"/>
                </a:solidFill>
                <a:latin typeface="+mj-lt"/>
              </a:rPr>
              <a:t>3</a:t>
            </a:r>
            <a:endParaRPr lang="ru-RU" altLang="ru-RU" sz="2000" baseline="30000" dirty="0">
              <a:solidFill>
                <a:schemeClr val="tx2"/>
              </a:solidFill>
              <a:latin typeface="+mj-lt"/>
            </a:endParaRPr>
          </a:p>
          <a:p>
            <a:pPr marL="180000" indent="-180000" defTabSz="449263">
              <a:spcBef>
                <a:spcPts val="900"/>
              </a:spcBef>
              <a:buClr>
                <a:schemeClr val="bg1"/>
              </a:buClr>
              <a:buFont typeface="Arial" pitchFamily="34" charset="0"/>
              <a:buChar char="•"/>
            </a:pPr>
            <a:r>
              <a:rPr lang="ru-RU" altLang="ru-RU" sz="2000" dirty="0">
                <a:solidFill>
                  <a:schemeClr val="tx2"/>
                </a:solidFill>
                <a:latin typeface="+mj-lt"/>
              </a:rPr>
              <a:t>У пациентов с ШР в 99% случаев есть боль в руке, в 85% </a:t>
            </a:r>
            <a:r>
              <a:rPr lang="ru-RU" altLang="ru-RU" sz="2000" dirty="0" smtClean="0">
                <a:solidFill>
                  <a:schemeClr val="tx2"/>
                </a:solidFill>
                <a:latin typeface="+mj-lt"/>
              </a:rPr>
              <a:t>случаев</a:t>
            </a:r>
            <a:r>
              <a:rPr lang="ru-RU" altLang="ru-RU" sz="2000" dirty="0">
                <a:solidFill>
                  <a:schemeClr val="tx2"/>
                </a:solidFill>
              </a:rPr>
              <a:t> – </a:t>
            </a:r>
            <a:r>
              <a:rPr lang="ru-RU" altLang="ru-RU" sz="2000" dirty="0" smtClean="0">
                <a:solidFill>
                  <a:schemeClr val="tx2"/>
                </a:solidFill>
                <a:latin typeface="+mj-lt"/>
              </a:rPr>
              <a:t>сенсорный </a:t>
            </a:r>
            <a:r>
              <a:rPr lang="ru-RU" altLang="ru-RU" sz="2000" dirty="0">
                <a:solidFill>
                  <a:schemeClr val="tx2"/>
                </a:solidFill>
                <a:latin typeface="+mj-lt"/>
              </a:rPr>
              <a:t>дефицит, в 79% </a:t>
            </a:r>
            <a:r>
              <a:rPr lang="ru-RU" altLang="ru-RU" sz="2000" dirty="0">
                <a:solidFill>
                  <a:schemeClr val="tx2"/>
                </a:solidFill>
              </a:rPr>
              <a:t>– </a:t>
            </a:r>
            <a:r>
              <a:rPr lang="ru-RU" altLang="ru-RU" sz="2000" dirty="0" smtClean="0">
                <a:solidFill>
                  <a:schemeClr val="tx2"/>
                </a:solidFill>
                <a:latin typeface="+mj-lt"/>
              </a:rPr>
              <a:t>боль </a:t>
            </a:r>
            <a:r>
              <a:rPr lang="ru-RU" altLang="ru-RU" sz="2000" dirty="0">
                <a:solidFill>
                  <a:schemeClr val="tx2"/>
                </a:solidFill>
                <a:latin typeface="+mj-lt"/>
              </a:rPr>
              <a:t>в области шеи, в 71</a:t>
            </a:r>
            <a:r>
              <a:rPr lang="ru-RU" altLang="ru-RU" sz="2000" dirty="0" smtClean="0">
                <a:solidFill>
                  <a:schemeClr val="tx2"/>
                </a:solidFill>
                <a:latin typeface="+mj-lt"/>
              </a:rPr>
              <a:t>%</a:t>
            </a:r>
            <a:r>
              <a:rPr lang="ru-RU" altLang="ru-RU" sz="2000" dirty="0">
                <a:solidFill>
                  <a:schemeClr val="tx2"/>
                </a:solidFill>
              </a:rPr>
              <a:t> – </a:t>
            </a:r>
            <a:r>
              <a:rPr lang="ru-RU" altLang="ru-RU" sz="2000" dirty="0" smtClean="0">
                <a:solidFill>
                  <a:schemeClr val="tx2"/>
                </a:solidFill>
                <a:latin typeface="+mj-lt"/>
              </a:rPr>
              <a:t>снижение </a:t>
            </a:r>
            <a:r>
              <a:rPr lang="ru-RU" altLang="ru-RU" sz="2000" dirty="0">
                <a:solidFill>
                  <a:schemeClr val="tx2"/>
                </a:solidFill>
                <a:latin typeface="+mj-lt"/>
              </a:rPr>
              <a:t>(выпадение) рефлексов, в 68</a:t>
            </a:r>
            <a:r>
              <a:rPr lang="ru-RU" altLang="ru-RU" sz="2000" dirty="0" smtClean="0">
                <a:solidFill>
                  <a:schemeClr val="tx2"/>
                </a:solidFill>
                <a:latin typeface="+mj-lt"/>
              </a:rPr>
              <a:t>%</a:t>
            </a:r>
            <a:r>
              <a:rPr lang="ru-RU" altLang="ru-RU" sz="2000" dirty="0">
                <a:solidFill>
                  <a:schemeClr val="tx2"/>
                </a:solidFill>
              </a:rPr>
              <a:t> – </a:t>
            </a:r>
            <a:r>
              <a:rPr lang="ru-RU" altLang="ru-RU" sz="2000" dirty="0" smtClean="0">
                <a:solidFill>
                  <a:schemeClr val="tx2"/>
                </a:solidFill>
                <a:latin typeface="+mj-lt"/>
              </a:rPr>
              <a:t>парезы</a:t>
            </a:r>
            <a:r>
              <a:rPr lang="ru-RU" altLang="ru-RU" sz="2000" dirty="0">
                <a:solidFill>
                  <a:schemeClr val="tx2"/>
                </a:solidFill>
                <a:latin typeface="+mj-lt"/>
              </a:rPr>
              <a:t>, в 52% боль в области </a:t>
            </a:r>
            <a:r>
              <a:rPr lang="ru-RU" altLang="ru-RU" sz="2000" dirty="0" smtClean="0">
                <a:solidFill>
                  <a:schemeClr val="tx2"/>
                </a:solidFill>
                <a:latin typeface="+mj-lt"/>
              </a:rPr>
              <a:t>лопатки</a:t>
            </a:r>
            <a:r>
              <a:rPr lang="ru-RU" altLang="ru-RU" sz="2000" baseline="30000" dirty="0" smtClean="0">
                <a:solidFill>
                  <a:schemeClr val="tx2"/>
                </a:solidFill>
                <a:latin typeface="+mj-lt"/>
              </a:rPr>
              <a:t>4</a:t>
            </a:r>
            <a:endParaRPr lang="ru-RU" altLang="ru-RU" sz="2000" baseline="30000" dirty="0">
              <a:solidFill>
                <a:schemeClr val="tx2"/>
              </a:solidFill>
              <a:latin typeface="+mj-lt"/>
            </a:endParaRPr>
          </a:p>
        </p:txBody>
      </p:sp>
    </p:spTree>
    <p:extLst>
      <p:ext uri="{BB962C8B-B14F-4D97-AF65-F5344CB8AC3E}">
        <p14:creationId xmlns:p14="http://schemas.microsoft.com/office/powerpoint/2010/main" val="576024269"/>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9741" b="2016"/>
          <a:stretch/>
        </p:blipFill>
        <p:spPr bwMode="auto">
          <a:xfrm>
            <a:off x="1523470" y="1773237"/>
            <a:ext cx="5954186" cy="3800676"/>
          </a:xfrm>
          <a:prstGeom prst="roundRect">
            <a:avLst>
              <a:gd name="adj" fmla="val 7557"/>
            </a:avLst>
          </a:prstGeom>
          <a:ln w="38100">
            <a:solidFill>
              <a:srgbClr val="00A0D7"/>
            </a:solidFill>
          </a:ln>
          <a:extLst>
            <a:ext uri="{909E8E84-426E-40DD-AFC4-6F175D3DCCD1}">
              <a14:hiddenFill xmlns:a14="http://schemas.microsoft.com/office/drawing/2010/main">
                <a:solidFill>
                  <a:srgbClr val="FFFFFF"/>
                </a:solidFill>
              </a14:hiddenFill>
            </a:ext>
          </a:extLst>
        </p:spPr>
      </p:pic>
      <p:sp>
        <p:nvSpPr>
          <p:cNvPr id="57350" name="AutoShape 6"/>
          <p:cNvSpPr>
            <a:spLocks noChangeArrowheads="1"/>
          </p:cNvSpPr>
          <p:nvPr/>
        </p:nvSpPr>
        <p:spPr bwMode="auto">
          <a:xfrm rot="3000474" flipV="1">
            <a:off x="3419790" y="3165924"/>
            <a:ext cx="288196" cy="809480"/>
          </a:xfrm>
          <a:prstGeom prst="downArrow">
            <a:avLst>
              <a:gd name="adj1" fmla="val 37945"/>
              <a:gd name="adj2" fmla="val 82379"/>
            </a:avLst>
          </a:prstGeom>
          <a:solidFill>
            <a:srgbClr val="005790"/>
          </a:solidFill>
          <a:ln w="38100" cap="sq">
            <a:solidFill>
              <a:srgbClr val="00A0D7"/>
            </a:solidFill>
            <a:miter lim="800000"/>
            <a:headEnd/>
            <a:tailEnd/>
          </a:ln>
        </p:spPr>
        <p:txBody>
          <a:bodyPr wrap="none" anchor="ctr"/>
          <a:lstStyle/>
          <a:p>
            <a:pPr eaLnBrk="1" hangingPunct="1">
              <a:buClr>
                <a:srgbClr val="000000"/>
              </a:buClr>
              <a:buSzPct val="100000"/>
              <a:buFont typeface="Times New Roman" pitchFamily="18" charset="0"/>
              <a:buNone/>
            </a:pPr>
            <a:endParaRPr lang="ru-RU" altLang="ru-RU"/>
          </a:p>
        </p:txBody>
      </p:sp>
      <p:sp>
        <p:nvSpPr>
          <p:cNvPr id="86024" name="Rectangle 7"/>
          <p:cNvSpPr>
            <a:spLocks noChangeArrowheads="1"/>
          </p:cNvSpPr>
          <p:nvPr/>
        </p:nvSpPr>
        <p:spPr bwMode="auto">
          <a:xfrm>
            <a:off x="2123728" y="1305635"/>
            <a:ext cx="4527095" cy="323165"/>
          </a:xfrm>
          <a:prstGeom prst="rect">
            <a:avLst/>
          </a:prstGeom>
          <a:noFill/>
          <a:extLst>
            <a:ext uri="{91240B29-F687-4F45-9708-019B960494DF}">
              <a14:hiddenLine xmlns:a14="http://schemas.microsoft.com/office/drawing/2010/main" w="9525">
                <a:solidFill>
                  <a:srgbClr val="000000"/>
                </a:solidFill>
                <a:round/>
                <a:headEnd/>
                <a:tailEnd/>
              </a14:hiddenLine>
            </a:ext>
          </a:extLst>
        </p:spPr>
        <p:txBody>
          <a:bodyPr wrap="square" lIns="0" tIns="0" rIns="0" bIns="0" rtlCol="0">
            <a:spAutoFit/>
          </a:bodyPr>
          <a:lstStyle/>
          <a:p>
            <a:pPr algn="ctr" defTabSz="449263"/>
            <a:r>
              <a:rPr lang="ru-RU" altLang="ru-RU" sz="2100" b="1" dirty="0">
                <a:solidFill>
                  <a:srgbClr val="FAAA28"/>
                </a:solidFill>
                <a:latin typeface="+mj-lt"/>
              </a:rPr>
              <a:t>Два варианта компрессии корешка</a:t>
            </a:r>
          </a:p>
        </p:txBody>
      </p:sp>
      <p:sp>
        <p:nvSpPr>
          <p:cNvPr id="10" name="TextBox 9"/>
          <p:cNvSpPr txBox="1"/>
          <p:nvPr/>
        </p:nvSpPr>
        <p:spPr>
          <a:xfrm>
            <a:off x="323527" y="377999"/>
            <a:ext cx="7488833" cy="404406"/>
          </a:xfrm>
          <a:prstGeom prst="rect">
            <a:avLst/>
          </a:prstGeom>
          <a:noFill/>
        </p:spPr>
        <p:txBody>
          <a:bodyPr wrap="square" rtlCol="0" anchor="ctr">
            <a:spAutoFit/>
          </a:bodyPr>
          <a:lstStyle/>
          <a:p>
            <a:pPr>
              <a:lnSpc>
                <a:spcPts val="2400"/>
              </a:lnSpc>
            </a:pPr>
            <a:r>
              <a:rPr lang="ru-RU" sz="2400" b="1" i="1" dirty="0" err="1">
                <a:solidFill>
                  <a:srgbClr val="FAAA28"/>
                </a:solidFill>
                <a:latin typeface="+mn-lt"/>
              </a:rPr>
              <a:t>Радикулопатии</a:t>
            </a:r>
            <a:r>
              <a:rPr lang="ru-RU" sz="2400" b="1" i="1" dirty="0">
                <a:solidFill>
                  <a:srgbClr val="FAAA28"/>
                </a:solidFill>
                <a:latin typeface="+mn-lt"/>
              </a:rPr>
              <a:t>: </a:t>
            </a:r>
            <a:r>
              <a:rPr lang="ru-RU" sz="2400" b="1" i="1" dirty="0" err="1">
                <a:solidFill>
                  <a:srgbClr val="FAAA28"/>
                </a:solidFill>
                <a:latin typeface="+mn-lt"/>
              </a:rPr>
              <a:t>дискогенная</a:t>
            </a:r>
            <a:r>
              <a:rPr lang="ru-RU" sz="2400" b="1" i="1" dirty="0">
                <a:solidFill>
                  <a:srgbClr val="FAAA28"/>
                </a:solidFill>
                <a:latin typeface="+mn-lt"/>
              </a:rPr>
              <a:t> и </a:t>
            </a:r>
            <a:r>
              <a:rPr lang="ru-RU" sz="2400" b="1" i="1" dirty="0" err="1" smtClean="0">
                <a:solidFill>
                  <a:srgbClr val="FAAA28"/>
                </a:solidFill>
                <a:latin typeface="+mn-lt"/>
              </a:rPr>
              <a:t>фораминальная</a:t>
            </a:r>
            <a:endParaRPr lang="ru-RU" sz="2400" b="1" i="1" dirty="0">
              <a:solidFill>
                <a:srgbClr val="FAAA28"/>
              </a:solidFill>
              <a:latin typeface="+mn-lt"/>
            </a:endParaRPr>
          </a:p>
        </p:txBody>
      </p:sp>
      <p:pic>
        <p:nvPicPr>
          <p:cNvPr id="11" name="Рисунок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1328" y="6309320"/>
            <a:ext cx="241879" cy="349861"/>
          </a:xfrm>
          <a:prstGeom prst="rect">
            <a:avLst/>
          </a:prstGeom>
        </p:spPr>
      </p:pic>
      <p:sp>
        <p:nvSpPr>
          <p:cNvPr id="12" name="TextBox 11"/>
          <p:cNvSpPr txBox="1"/>
          <p:nvPr/>
        </p:nvSpPr>
        <p:spPr>
          <a:xfrm>
            <a:off x="755576" y="6345750"/>
            <a:ext cx="7704856" cy="138499"/>
          </a:xfrm>
          <a:prstGeom prst="rect">
            <a:avLst/>
          </a:prstGeom>
          <a:noFill/>
        </p:spPr>
        <p:txBody>
          <a:bodyPr wrap="square" lIns="0" tIns="0" rIns="0" bIns="0" rtlCol="0">
            <a:spAutoFit/>
          </a:bodyPr>
          <a:lstStyle/>
          <a:p>
            <a:r>
              <a:rPr lang="ru-RU" sz="900" dirty="0" err="1">
                <a:solidFill>
                  <a:schemeClr val="tx2"/>
                </a:solidFill>
                <a:latin typeface="+mj-lt"/>
              </a:rPr>
              <a:t>Подчуфарова</a:t>
            </a:r>
            <a:r>
              <a:rPr lang="ru-RU" sz="900" dirty="0">
                <a:solidFill>
                  <a:schemeClr val="tx2"/>
                </a:solidFill>
                <a:latin typeface="+mj-lt"/>
              </a:rPr>
              <a:t> Е.В., </a:t>
            </a:r>
            <a:r>
              <a:rPr lang="ru-RU" sz="900" dirty="0" err="1">
                <a:solidFill>
                  <a:schemeClr val="tx2"/>
                </a:solidFill>
                <a:latin typeface="+mj-lt"/>
              </a:rPr>
              <a:t>Яхно</a:t>
            </a:r>
            <a:r>
              <a:rPr lang="ru-RU" sz="900" dirty="0">
                <a:solidFill>
                  <a:schemeClr val="tx2"/>
                </a:solidFill>
                <a:latin typeface="+mj-lt"/>
              </a:rPr>
              <a:t> Н.Н. Боль в спине, ГЭОТАР-Медиа, 2014 г.368 с.</a:t>
            </a:r>
          </a:p>
        </p:txBody>
      </p:sp>
      <p:sp>
        <p:nvSpPr>
          <p:cNvPr id="57348" name="Rectangle 4"/>
          <p:cNvSpPr>
            <a:spLocks noChangeArrowheads="1"/>
          </p:cNvSpPr>
          <p:nvPr/>
        </p:nvSpPr>
        <p:spPr bwMode="auto">
          <a:xfrm>
            <a:off x="251520" y="3570664"/>
            <a:ext cx="3312368" cy="2954680"/>
          </a:xfrm>
          <a:prstGeom prst="roundRect">
            <a:avLst>
              <a:gd name="adj" fmla="val 7327"/>
            </a:avLst>
          </a:prstGeom>
          <a:solidFill>
            <a:srgbClr val="005790"/>
          </a:solidFill>
          <a:ln w="38100">
            <a:solidFill>
              <a:srgbClr val="00A0D7"/>
            </a:solidFill>
          </a:ln>
        </p:spPr>
        <p:txBody>
          <a:bodyPr wrap="square" lIns="90000" tIns="46800" rIns="90000" bIns="46800">
            <a:spAutoFit/>
          </a:bodyPr>
          <a:lstStyle/>
          <a:p>
            <a:pPr eaLnBrk="1" hangingPunct="1">
              <a:spcBef>
                <a:spcPts val="300"/>
              </a:spcBef>
              <a:spcAft>
                <a:spcPts val="30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altLang="ru-RU" sz="1300" b="1" dirty="0">
                <a:solidFill>
                  <a:schemeClr val="accent4">
                    <a:lumMod val="60000"/>
                    <a:lumOff val="40000"/>
                  </a:schemeClr>
                </a:solidFill>
                <a:latin typeface="+mj-lt"/>
              </a:rPr>
              <a:t> </a:t>
            </a:r>
            <a:r>
              <a:rPr lang="ru-RU" altLang="ru-RU" sz="1300" b="1" dirty="0" err="1" smtClean="0">
                <a:solidFill>
                  <a:srgbClr val="FAAA28"/>
                </a:solidFill>
                <a:latin typeface="+mj-lt"/>
              </a:rPr>
              <a:t>Радикулопатия</a:t>
            </a:r>
            <a:r>
              <a:rPr lang="en-US" altLang="ru-RU" sz="1300" b="1" dirty="0" smtClean="0">
                <a:solidFill>
                  <a:srgbClr val="FAAA28"/>
                </a:solidFill>
                <a:latin typeface="+mj-lt"/>
              </a:rPr>
              <a:t> </a:t>
            </a:r>
            <a:r>
              <a:rPr lang="ru-RU" altLang="ru-RU" sz="1300" b="1" dirty="0" smtClean="0">
                <a:solidFill>
                  <a:srgbClr val="FAAA28"/>
                </a:solidFill>
                <a:latin typeface="+mj-lt"/>
              </a:rPr>
              <a:t>при </a:t>
            </a:r>
            <a:r>
              <a:rPr lang="ru-RU" altLang="ru-RU" sz="1300" b="1" dirty="0">
                <a:solidFill>
                  <a:srgbClr val="FAAA28"/>
                </a:solidFill>
                <a:latin typeface="+mj-lt"/>
              </a:rPr>
              <a:t>«латеральной» </a:t>
            </a:r>
            <a:r>
              <a:rPr lang="ru-RU" altLang="ru-RU" sz="1300" b="1" dirty="0" smtClean="0">
                <a:solidFill>
                  <a:srgbClr val="FAAA28"/>
                </a:solidFill>
                <a:latin typeface="+mj-lt"/>
              </a:rPr>
              <a:t>компрессии</a:t>
            </a:r>
            <a:endParaRPr lang="ru-RU" altLang="ru-RU" sz="1300" b="1" dirty="0">
              <a:solidFill>
                <a:srgbClr val="FAAA28"/>
              </a:solidFill>
              <a:latin typeface="+mj-lt"/>
            </a:endParaRPr>
          </a:p>
          <a:p>
            <a:pPr eaLnBrk="1" hangingPunct="1">
              <a:spcBef>
                <a:spcPts val="300"/>
              </a:spcBef>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altLang="ru-RU" sz="1300" b="1" dirty="0">
                <a:solidFill>
                  <a:srgbClr val="FAAA28"/>
                </a:solidFill>
                <a:latin typeface="+mj-lt"/>
              </a:rPr>
              <a:t>1.</a:t>
            </a:r>
            <a:r>
              <a:rPr lang="ru-RU" altLang="ru-RU" sz="1300" b="1" dirty="0">
                <a:solidFill>
                  <a:schemeClr val="accent4">
                    <a:lumMod val="60000"/>
                    <a:lumOff val="40000"/>
                  </a:schemeClr>
                </a:solidFill>
                <a:latin typeface="+mj-lt"/>
              </a:rPr>
              <a:t> </a:t>
            </a:r>
            <a:r>
              <a:rPr lang="ru-RU" altLang="ru-RU" sz="1300" b="1" dirty="0">
                <a:solidFill>
                  <a:srgbClr val="FFFFFF"/>
                </a:solidFill>
                <a:latin typeface="+mj-lt"/>
              </a:rPr>
              <a:t>Постепенное развитие</a:t>
            </a:r>
          </a:p>
          <a:p>
            <a:pPr eaLnBrk="1" hangingPunct="1">
              <a:spcBef>
                <a:spcPts val="300"/>
              </a:spcBef>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altLang="ru-RU" sz="1300" b="1" dirty="0">
                <a:solidFill>
                  <a:srgbClr val="FAAA28"/>
                </a:solidFill>
                <a:latin typeface="+mj-lt"/>
              </a:rPr>
              <a:t>2. </a:t>
            </a:r>
            <a:r>
              <a:rPr lang="ru-RU" altLang="ru-RU" sz="1300" b="1" dirty="0">
                <a:solidFill>
                  <a:srgbClr val="FFFFFF"/>
                </a:solidFill>
                <a:latin typeface="+mj-lt"/>
              </a:rPr>
              <a:t>Боли сохраняются в покое, усиливаются в вертикальном положении!</a:t>
            </a:r>
          </a:p>
          <a:p>
            <a:pPr eaLnBrk="1" hangingPunct="1">
              <a:spcBef>
                <a:spcPts val="300"/>
              </a:spcBef>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altLang="ru-RU" sz="1300" b="1" dirty="0">
                <a:solidFill>
                  <a:srgbClr val="FAAA28"/>
                </a:solidFill>
                <a:latin typeface="+mj-lt"/>
              </a:rPr>
              <a:t>3. </a:t>
            </a:r>
            <a:r>
              <a:rPr lang="ru-RU" altLang="ru-RU" sz="1300" b="1" dirty="0">
                <a:solidFill>
                  <a:srgbClr val="FFFFFF"/>
                </a:solidFill>
                <a:latin typeface="+mj-lt"/>
              </a:rPr>
              <a:t>Не усиливаются при кашле, чихании</a:t>
            </a:r>
          </a:p>
          <a:p>
            <a:pPr eaLnBrk="1" hangingPunct="1">
              <a:spcBef>
                <a:spcPts val="300"/>
              </a:spcBef>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altLang="ru-RU" sz="1300" b="1" dirty="0">
                <a:solidFill>
                  <a:srgbClr val="FAAA28"/>
                </a:solidFill>
                <a:latin typeface="+mj-lt"/>
              </a:rPr>
              <a:t>4. </a:t>
            </a:r>
            <a:r>
              <a:rPr lang="ru-RU" altLang="ru-RU" sz="1300" b="1" dirty="0">
                <a:solidFill>
                  <a:srgbClr val="FFFFFF"/>
                </a:solidFill>
                <a:latin typeface="+mj-lt"/>
              </a:rPr>
              <a:t>Симптомы натяжения не выражены </a:t>
            </a:r>
          </a:p>
          <a:p>
            <a:pPr eaLnBrk="1" hangingPunct="1">
              <a:spcBef>
                <a:spcPts val="300"/>
              </a:spcBef>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altLang="ru-RU" sz="1300" b="1" dirty="0">
                <a:solidFill>
                  <a:srgbClr val="FAAA28"/>
                </a:solidFill>
                <a:latin typeface="+mj-lt"/>
              </a:rPr>
              <a:t>5. </a:t>
            </a:r>
            <a:r>
              <a:rPr lang="ru-RU" altLang="ru-RU" sz="1300" b="1" dirty="0">
                <a:solidFill>
                  <a:srgbClr val="FFFFFF"/>
                </a:solidFill>
                <a:latin typeface="+mj-lt"/>
              </a:rPr>
              <a:t>Максимально ограничены  разгибание и ротация </a:t>
            </a:r>
          </a:p>
          <a:p>
            <a:pPr eaLnBrk="1" hangingPunct="1">
              <a:spcBef>
                <a:spcPts val="300"/>
              </a:spcBef>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altLang="ru-RU" sz="1300" b="1" dirty="0">
                <a:solidFill>
                  <a:srgbClr val="FAAA28"/>
                </a:solidFill>
                <a:latin typeface="+mj-lt"/>
              </a:rPr>
              <a:t>6. </a:t>
            </a:r>
            <a:r>
              <a:rPr lang="ru-RU" altLang="ru-RU" sz="1300" b="1" dirty="0">
                <a:solidFill>
                  <a:srgbClr val="FFFFFF"/>
                </a:solidFill>
                <a:latin typeface="+mj-lt"/>
              </a:rPr>
              <a:t>Менее выраженный неврологический </a:t>
            </a:r>
            <a:r>
              <a:rPr lang="ru-RU" altLang="ru-RU" sz="1300" b="1" dirty="0" smtClean="0">
                <a:solidFill>
                  <a:srgbClr val="FFFFFF"/>
                </a:solidFill>
                <a:latin typeface="+mj-lt"/>
              </a:rPr>
              <a:t>дефицит</a:t>
            </a:r>
            <a:endParaRPr lang="ru-RU" altLang="ru-RU" sz="1300" b="1" dirty="0">
              <a:solidFill>
                <a:srgbClr val="FFFFFF"/>
              </a:solidFill>
              <a:latin typeface="+mj-lt"/>
            </a:endParaRPr>
          </a:p>
        </p:txBody>
      </p:sp>
      <p:sp>
        <p:nvSpPr>
          <p:cNvPr id="19" name="AutoShape 6"/>
          <p:cNvSpPr>
            <a:spLocks noChangeArrowheads="1"/>
          </p:cNvSpPr>
          <p:nvPr/>
        </p:nvSpPr>
        <p:spPr bwMode="auto">
          <a:xfrm rot="18900000" flipV="1">
            <a:off x="5233271" y="3268835"/>
            <a:ext cx="288196" cy="809480"/>
          </a:xfrm>
          <a:prstGeom prst="downArrow">
            <a:avLst>
              <a:gd name="adj1" fmla="val 37945"/>
              <a:gd name="adj2" fmla="val 82379"/>
            </a:avLst>
          </a:prstGeom>
          <a:solidFill>
            <a:srgbClr val="FFFFFF"/>
          </a:solidFill>
          <a:ln w="38100" cap="sq">
            <a:solidFill>
              <a:schemeClr val="bg2"/>
            </a:solidFill>
            <a:miter lim="800000"/>
            <a:headEnd/>
            <a:tailEnd/>
          </a:ln>
        </p:spPr>
        <p:txBody>
          <a:bodyPr wrap="none" anchor="ctr"/>
          <a:lstStyle/>
          <a:p>
            <a:pPr>
              <a:buClr>
                <a:srgbClr val="000000"/>
              </a:buClr>
              <a:buSzPct val="100000"/>
              <a:buFont typeface="Times New Roman" pitchFamily="18" charset="0"/>
              <a:buNone/>
            </a:pPr>
            <a:endParaRPr lang="ru-RU" altLang="ru-RU"/>
          </a:p>
        </p:txBody>
      </p:sp>
      <p:sp>
        <p:nvSpPr>
          <p:cNvPr id="57347" name="Rectangle 3"/>
          <p:cNvSpPr>
            <a:spLocks noChangeArrowheads="1"/>
          </p:cNvSpPr>
          <p:nvPr/>
        </p:nvSpPr>
        <p:spPr bwMode="auto">
          <a:xfrm>
            <a:off x="5377369" y="3682125"/>
            <a:ext cx="3096344" cy="2663625"/>
          </a:xfrm>
          <a:prstGeom prst="roundRect">
            <a:avLst>
              <a:gd name="adj" fmla="val 7377"/>
            </a:avLst>
          </a:prstGeom>
          <a:solidFill>
            <a:schemeClr val="tx2"/>
          </a:solidFill>
          <a:ln w="38100">
            <a:solidFill>
              <a:srgbClr val="FAAA28"/>
            </a:solidFill>
          </a:ln>
        </p:spPr>
        <p:txBody>
          <a:bodyPr wrap="square" lIns="90000" tIns="46800" rIns="90000" bIns="46800">
            <a:spAutoFit/>
          </a:bodyPr>
          <a:lstStyle/>
          <a:p>
            <a:pPr>
              <a:spcBef>
                <a:spcPts val="300"/>
              </a:spcBef>
              <a:spcAft>
                <a:spcPts val="30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altLang="ru-RU" sz="1300" b="1" dirty="0">
                <a:solidFill>
                  <a:srgbClr val="FAAA28"/>
                </a:solidFill>
                <a:latin typeface="+mj-lt"/>
              </a:rPr>
              <a:t> «Классическая» (</a:t>
            </a:r>
            <a:r>
              <a:rPr lang="ru-RU" altLang="ru-RU" sz="1300" b="1" dirty="0" err="1">
                <a:solidFill>
                  <a:srgbClr val="FAAA28"/>
                </a:solidFill>
                <a:latin typeface="+mj-lt"/>
              </a:rPr>
              <a:t>дискогенная</a:t>
            </a:r>
            <a:r>
              <a:rPr lang="ru-RU" altLang="ru-RU" sz="1300" b="1" dirty="0">
                <a:solidFill>
                  <a:srgbClr val="FAAA28"/>
                </a:solidFill>
                <a:latin typeface="+mj-lt"/>
              </a:rPr>
              <a:t>) </a:t>
            </a:r>
            <a:r>
              <a:rPr lang="ru-RU" altLang="ru-RU" sz="1300" b="1" dirty="0" err="1">
                <a:solidFill>
                  <a:srgbClr val="FAAA28"/>
                </a:solidFill>
                <a:latin typeface="+mj-lt"/>
              </a:rPr>
              <a:t>радикулопатия</a:t>
            </a:r>
            <a:endParaRPr lang="ru-RU" altLang="ru-RU" sz="1300" b="1" dirty="0">
              <a:solidFill>
                <a:srgbClr val="FAAA28"/>
              </a:solidFill>
              <a:latin typeface="+mj-lt"/>
            </a:endParaRPr>
          </a:p>
          <a:p>
            <a:pPr>
              <a:spcBef>
                <a:spcPts val="300"/>
              </a:spcBef>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altLang="ru-RU" sz="1300" b="1" dirty="0">
                <a:solidFill>
                  <a:srgbClr val="FAAA28"/>
                </a:solidFill>
                <a:latin typeface="+mj-lt"/>
              </a:rPr>
              <a:t>1</a:t>
            </a:r>
            <a:r>
              <a:rPr lang="ru-RU" altLang="ru-RU" sz="1300" b="1" dirty="0" smtClean="0">
                <a:solidFill>
                  <a:srgbClr val="FAAA28"/>
                </a:solidFill>
                <a:latin typeface="+mj-lt"/>
              </a:rPr>
              <a:t>.</a:t>
            </a:r>
            <a:r>
              <a:rPr lang="en-US" altLang="ru-RU" sz="1300" b="1" dirty="0" smtClean="0">
                <a:solidFill>
                  <a:srgbClr val="FAAA28"/>
                </a:solidFill>
                <a:latin typeface="+mj-lt"/>
              </a:rPr>
              <a:t> </a:t>
            </a:r>
            <a:r>
              <a:rPr lang="ru-RU" altLang="ru-RU" sz="1300" b="1" dirty="0" smtClean="0">
                <a:solidFill>
                  <a:srgbClr val="005790"/>
                </a:solidFill>
                <a:latin typeface="+mj-lt"/>
              </a:rPr>
              <a:t>Острое </a:t>
            </a:r>
            <a:r>
              <a:rPr lang="ru-RU" altLang="ru-RU" sz="1300" b="1" dirty="0">
                <a:solidFill>
                  <a:srgbClr val="005790"/>
                </a:solidFill>
                <a:latin typeface="+mj-lt"/>
              </a:rPr>
              <a:t>развитие</a:t>
            </a:r>
          </a:p>
          <a:p>
            <a:pPr>
              <a:spcBef>
                <a:spcPts val="300"/>
              </a:spcBef>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altLang="ru-RU" sz="1300" b="1" dirty="0">
                <a:solidFill>
                  <a:srgbClr val="FAAA28"/>
                </a:solidFill>
                <a:latin typeface="+mj-lt"/>
              </a:rPr>
              <a:t>2.</a:t>
            </a:r>
            <a:r>
              <a:rPr lang="en-US" altLang="ru-RU" sz="1300" b="1" dirty="0">
                <a:solidFill>
                  <a:srgbClr val="FAAA28"/>
                </a:solidFill>
                <a:latin typeface="+mj-lt"/>
              </a:rPr>
              <a:t> </a:t>
            </a:r>
            <a:r>
              <a:rPr lang="ru-RU" altLang="ru-RU" sz="1300" b="1" dirty="0" smtClean="0">
                <a:solidFill>
                  <a:srgbClr val="005790"/>
                </a:solidFill>
                <a:latin typeface="+mj-lt"/>
              </a:rPr>
              <a:t>Усиление </a:t>
            </a:r>
            <a:r>
              <a:rPr lang="ru-RU" altLang="ru-RU" sz="1300" b="1" dirty="0">
                <a:solidFill>
                  <a:srgbClr val="005790"/>
                </a:solidFill>
                <a:latin typeface="+mj-lt"/>
              </a:rPr>
              <a:t>боли в вертикальном положении, уменьшение в горизонт-м</a:t>
            </a:r>
          </a:p>
          <a:p>
            <a:pPr>
              <a:spcBef>
                <a:spcPts val="300"/>
              </a:spcBef>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altLang="ru-RU" sz="1300" b="1" dirty="0">
                <a:solidFill>
                  <a:srgbClr val="FAAA28"/>
                </a:solidFill>
                <a:latin typeface="+mj-lt"/>
              </a:rPr>
              <a:t>3.</a:t>
            </a:r>
            <a:r>
              <a:rPr lang="en-US" altLang="ru-RU" sz="1300" b="1" dirty="0">
                <a:solidFill>
                  <a:srgbClr val="FAAA28"/>
                </a:solidFill>
                <a:latin typeface="+mj-lt"/>
              </a:rPr>
              <a:t> </a:t>
            </a:r>
            <a:r>
              <a:rPr lang="ru-RU" altLang="ru-RU" sz="1300" b="1" dirty="0">
                <a:solidFill>
                  <a:srgbClr val="005790"/>
                </a:solidFill>
                <a:latin typeface="+mj-lt"/>
              </a:rPr>
              <a:t>Усиление при кашле, чихании</a:t>
            </a:r>
          </a:p>
          <a:p>
            <a:pPr>
              <a:spcBef>
                <a:spcPts val="300"/>
              </a:spcBef>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altLang="ru-RU" sz="1300" b="1" dirty="0">
                <a:solidFill>
                  <a:srgbClr val="FAAA28"/>
                </a:solidFill>
                <a:latin typeface="+mj-lt"/>
              </a:rPr>
              <a:t>4. </a:t>
            </a:r>
            <a:r>
              <a:rPr lang="ru-RU" altLang="ru-RU" sz="1300" b="1" dirty="0">
                <a:solidFill>
                  <a:srgbClr val="005790"/>
                </a:solidFill>
                <a:latin typeface="+mj-lt"/>
              </a:rPr>
              <a:t>Выраженные симптомы натяжения</a:t>
            </a:r>
          </a:p>
          <a:p>
            <a:pPr>
              <a:spcBef>
                <a:spcPts val="300"/>
              </a:spcBef>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altLang="ru-RU" sz="1300" b="1" dirty="0">
                <a:solidFill>
                  <a:srgbClr val="FAAA28"/>
                </a:solidFill>
                <a:latin typeface="+mj-lt"/>
              </a:rPr>
              <a:t>5. </a:t>
            </a:r>
            <a:r>
              <a:rPr lang="ru-RU" altLang="ru-RU" sz="1300" b="1" dirty="0">
                <a:solidFill>
                  <a:srgbClr val="005790"/>
                </a:solidFill>
                <a:latin typeface="+mj-lt"/>
              </a:rPr>
              <a:t>Максимально ограничено сгибание (наклоны вперед)</a:t>
            </a:r>
          </a:p>
          <a:p>
            <a:pPr>
              <a:spcBef>
                <a:spcPts val="300"/>
              </a:spcBef>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altLang="ru-RU" sz="1300" b="1" dirty="0">
                <a:solidFill>
                  <a:srgbClr val="FAAA28"/>
                </a:solidFill>
                <a:latin typeface="+mj-lt"/>
              </a:rPr>
              <a:t>6. </a:t>
            </a:r>
            <a:r>
              <a:rPr lang="ru-RU" altLang="ru-RU" sz="1300" b="1" dirty="0">
                <a:solidFill>
                  <a:srgbClr val="005790"/>
                </a:solidFill>
                <a:latin typeface="+mj-lt"/>
              </a:rPr>
              <a:t>Отчетливый неврологический дефицит</a:t>
            </a:r>
          </a:p>
        </p:txBody>
      </p:sp>
    </p:spTree>
    <p:extLst>
      <p:ext uri="{BB962C8B-B14F-4D97-AF65-F5344CB8AC3E}">
        <p14:creationId xmlns:p14="http://schemas.microsoft.com/office/powerpoint/2010/main" val="10886206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73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73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73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50" grpId="0" animBg="1"/>
      <p:bldP spid="57348" grpId="0" animBg="1"/>
      <p:bldP spid="19" grpId="0" animBg="1"/>
      <p:bldP spid="5734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23527" y="378000"/>
            <a:ext cx="7488833" cy="404406"/>
          </a:xfrm>
          <a:prstGeom prst="rect">
            <a:avLst/>
          </a:prstGeom>
          <a:noFill/>
        </p:spPr>
        <p:txBody>
          <a:bodyPr wrap="square" rtlCol="0" anchor="ctr">
            <a:spAutoFit/>
          </a:bodyPr>
          <a:lstStyle/>
          <a:p>
            <a:pPr>
              <a:lnSpc>
                <a:spcPts val="2400"/>
              </a:lnSpc>
            </a:pPr>
            <a:r>
              <a:rPr lang="ru-RU" sz="2400" b="1" i="1" dirty="0">
                <a:solidFill>
                  <a:srgbClr val="FAAA28"/>
                </a:solidFill>
                <a:latin typeface="+mn-lt"/>
              </a:rPr>
              <a:t>«Специфика» шейных </a:t>
            </a:r>
            <a:r>
              <a:rPr lang="ru-RU" sz="2400" b="1" i="1" dirty="0" err="1">
                <a:solidFill>
                  <a:srgbClr val="FAAA28"/>
                </a:solidFill>
                <a:latin typeface="+mn-lt"/>
              </a:rPr>
              <a:t>радикулопатий</a:t>
            </a:r>
            <a:endParaRPr lang="ru-RU" i="1" dirty="0">
              <a:solidFill>
                <a:srgbClr val="FAAA28"/>
              </a:solidFill>
              <a:latin typeface="+mn-lt"/>
            </a:endParaRPr>
          </a:p>
        </p:txBody>
      </p:sp>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1328" y="6309320"/>
            <a:ext cx="241879" cy="349861"/>
          </a:xfrm>
          <a:prstGeom prst="rect">
            <a:avLst/>
          </a:prstGeom>
        </p:spPr>
      </p:pic>
      <p:sp>
        <p:nvSpPr>
          <p:cNvPr id="7" name="TextBox 6"/>
          <p:cNvSpPr txBox="1"/>
          <p:nvPr/>
        </p:nvSpPr>
        <p:spPr>
          <a:xfrm>
            <a:off x="755576" y="6345750"/>
            <a:ext cx="7704856" cy="276999"/>
          </a:xfrm>
          <a:prstGeom prst="rect">
            <a:avLst/>
          </a:prstGeom>
          <a:noFill/>
        </p:spPr>
        <p:txBody>
          <a:bodyPr wrap="square" lIns="0" tIns="0" rIns="0" bIns="0" rtlCol="0">
            <a:spAutoFit/>
          </a:bodyPr>
          <a:lstStyle/>
          <a:p>
            <a:r>
              <a:rPr lang="ru-RU" sz="900" dirty="0" err="1">
                <a:solidFill>
                  <a:schemeClr val="tx2"/>
                </a:solidFill>
                <a:latin typeface="+mj-lt"/>
              </a:rPr>
              <a:t>Матхаликов</a:t>
            </a:r>
            <a:r>
              <a:rPr lang="ru-RU" sz="900" dirty="0">
                <a:solidFill>
                  <a:schemeClr val="tx2"/>
                </a:solidFill>
                <a:latin typeface="+mj-lt"/>
              </a:rPr>
              <a:t> Р.А. Боль в шее. «РМЖ» 2007, №10,с. 837</a:t>
            </a:r>
          </a:p>
          <a:p>
            <a:r>
              <a:rPr lang="ru-RU" sz="900" dirty="0">
                <a:solidFill>
                  <a:schemeClr val="tx2"/>
                </a:solidFill>
                <a:latin typeface="+mj-lt"/>
              </a:rPr>
              <a:t>Левин О.С., </a:t>
            </a:r>
            <a:r>
              <a:rPr lang="ru-RU" sz="900" dirty="0" err="1">
                <a:solidFill>
                  <a:schemeClr val="tx2"/>
                </a:solidFill>
                <a:latin typeface="+mj-lt"/>
              </a:rPr>
              <a:t>Макотрова</a:t>
            </a:r>
            <a:r>
              <a:rPr lang="ru-RU" sz="900" dirty="0">
                <a:solidFill>
                  <a:schemeClr val="tx2"/>
                </a:solidFill>
                <a:latin typeface="+mj-lt"/>
              </a:rPr>
              <a:t> Т.А. </a:t>
            </a:r>
            <a:r>
              <a:rPr lang="ru-RU" sz="900" dirty="0" err="1">
                <a:solidFill>
                  <a:schemeClr val="tx2"/>
                </a:solidFill>
                <a:latin typeface="+mj-lt"/>
              </a:rPr>
              <a:t>Вертеброгенная</a:t>
            </a:r>
            <a:r>
              <a:rPr lang="ru-RU" sz="900" dirty="0">
                <a:solidFill>
                  <a:schemeClr val="tx2"/>
                </a:solidFill>
                <a:latin typeface="+mj-lt"/>
              </a:rPr>
              <a:t> шейная </a:t>
            </a:r>
            <a:r>
              <a:rPr lang="ru-RU" sz="900" dirty="0" err="1">
                <a:solidFill>
                  <a:schemeClr val="tx2"/>
                </a:solidFill>
                <a:latin typeface="+mj-lt"/>
              </a:rPr>
              <a:t>радикулопатия</a:t>
            </a:r>
            <a:r>
              <a:rPr lang="ru-RU" sz="900" dirty="0">
                <a:solidFill>
                  <a:schemeClr val="tx2"/>
                </a:solidFill>
                <a:latin typeface="+mj-lt"/>
              </a:rPr>
              <a:t> «РМЖ» 2012б №12 с.621</a:t>
            </a:r>
          </a:p>
        </p:txBody>
      </p:sp>
      <p:sp>
        <p:nvSpPr>
          <p:cNvPr id="8" name="TextBox 7"/>
          <p:cNvSpPr txBox="1"/>
          <p:nvPr/>
        </p:nvSpPr>
        <p:spPr>
          <a:xfrm>
            <a:off x="395288" y="1556792"/>
            <a:ext cx="8172616" cy="3885679"/>
          </a:xfrm>
          <a:prstGeom prst="rect">
            <a:avLst/>
          </a:prstGeom>
          <a:noFill/>
        </p:spPr>
        <p:txBody>
          <a:bodyPr wrap="square" lIns="0" tIns="0" rIns="0" bIns="0" rtlCol="0">
            <a:spAutoFit/>
          </a:bodyPr>
          <a:lstStyle/>
          <a:p>
            <a:pPr defTabSz="449263" eaLnBrk="1" hangingPunct="1">
              <a:spcBef>
                <a:spcPts val="300"/>
              </a:spcBef>
            </a:pPr>
            <a:r>
              <a:rPr lang="en-US" altLang="ru-RU" sz="2000" b="1" dirty="0" smtClean="0">
                <a:solidFill>
                  <a:srgbClr val="FAAA28"/>
                </a:solidFill>
                <a:latin typeface="+mj-lt"/>
              </a:rPr>
              <a:t>1. </a:t>
            </a:r>
            <a:r>
              <a:rPr lang="ru-RU" altLang="ru-RU" sz="2000" b="1" dirty="0" err="1" smtClean="0">
                <a:solidFill>
                  <a:srgbClr val="FAAA28"/>
                </a:solidFill>
                <a:latin typeface="+mj-lt"/>
              </a:rPr>
              <a:t>Радикулопатия</a:t>
            </a:r>
            <a:r>
              <a:rPr lang="ru-RU" altLang="ru-RU" sz="2000" b="1" dirty="0" smtClean="0">
                <a:solidFill>
                  <a:srgbClr val="FAAA28"/>
                </a:solidFill>
                <a:latin typeface="+mj-lt"/>
              </a:rPr>
              <a:t> </a:t>
            </a:r>
            <a:r>
              <a:rPr lang="ru-RU" altLang="ru-RU" sz="2000" b="1" dirty="0">
                <a:solidFill>
                  <a:srgbClr val="FAAA28"/>
                </a:solidFill>
                <a:latin typeface="+mj-lt"/>
              </a:rPr>
              <a:t>на шейном уровне встречается реже, чем на поясничном</a:t>
            </a:r>
            <a:r>
              <a:rPr lang="ru-RU" altLang="ru-RU" sz="2000" b="1" dirty="0" smtClean="0">
                <a:solidFill>
                  <a:srgbClr val="FAAA28"/>
                </a:solidFill>
                <a:latin typeface="+mj-lt"/>
              </a:rPr>
              <a:t>:</a:t>
            </a:r>
            <a:r>
              <a:rPr lang="en-US" altLang="ru-RU" sz="2000" b="1" dirty="0" smtClean="0">
                <a:solidFill>
                  <a:srgbClr val="FAAA28"/>
                </a:solidFill>
                <a:latin typeface="+mj-lt"/>
              </a:rPr>
              <a:t> </a:t>
            </a:r>
            <a:r>
              <a:rPr lang="ru-RU" altLang="ru-RU" sz="2000" dirty="0" smtClean="0">
                <a:solidFill>
                  <a:schemeClr val="tx2"/>
                </a:solidFill>
                <a:latin typeface="+mj-lt"/>
              </a:rPr>
              <a:t>(</a:t>
            </a:r>
            <a:r>
              <a:rPr lang="ru-RU" altLang="ru-RU" sz="2000" dirty="0">
                <a:solidFill>
                  <a:schemeClr val="tx2"/>
                </a:solidFill>
                <a:latin typeface="+mj-lt"/>
              </a:rPr>
              <a:t>продвижению грыжевой массы в сторону межпозвонкового отверстия препятствуют мощные связки унковертебральных сочленений).</a:t>
            </a:r>
          </a:p>
          <a:p>
            <a:pPr defTabSz="449263" eaLnBrk="1" hangingPunct="1">
              <a:spcBef>
                <a:spcPts val="300"/>
              </a:spcBef>
            </a:pPr>
            <a:endParaRPr lang="ru-RU" altLang="ru-RU" sz="2000" b="1" dirty="0">
              <a:solidFill>
                <a:srgbClr val="FAAA28"/>
              </a:solidFill>
              <a:latin typeface="+mj-lt"/>
            </a:endParaRPr>
          </a:p>
          <a:p>
            <a:pPr defTabSz="449263" eaLnBrk="1" hangingPunct="1">
              <a:spcBef>
                <a:spcPts val="300"/>
              </a:spcBef>
            </a:pPr>
            <a:r>
              <a:rPr lang="ru-RU" altLang="ru-RU" sz="2000" b="1" dirty="0">
                <a:solidFill>
                  <a:srgbClr val="FAAA28"/>
                </a:solidFill>
                <a:latin typeface="+mj-lt"/>
              </a:rPr>
              <a:t>2. </a:t>
            </a:r>
            <a:r>
              <a:rPr lang="ru-RU" altLang="ru-RU" sz="2000" b="1" dirty="0" smtClean="0">
                <a:solidFill>
                  <a:srgbClr val="FAAA28"/>
                </a:solidFill>
                <a:latin typeface="+mj-lt"/>
              </a:rPr>
              <a:t>ШР </a:t>
            </a:r>
            <a:r>
              <a:rPr lang="ru-RU" altLang="ru-RU" sz="2000" b="1" dirty="0">
                <a:solidFill>
                  <a:srgbClr val="FAAA28"/>
                </a:solidFill>
                <a:latin typeface="+mj-lt"/>
              </a:rPr>
              <a:t>чаще связаны не с грыжей МПД, а со сдавлением корешка в межпозвонковом отверстии</a:t>
            </a:r>
            <a:r>
              <a:rPr lang="ru-RU" altLang="ru-RU" sz="2000" b="1" dirty="0" smtClean="0">
                <a:solidFill>
                  <a:srgbClr val="FAAA28"/>
                </a:solidFill>
                <a:latin typeface="+mj-lt"/>
              </a:rPr>
              <a:t>.</a:t>
            </a:r>
            <a:r>
              <a:rPr lang="en-US" altLang="ru-RU" sz="2000" b="1" dirty="0" smtClean="0">
                <a:solidFill>
                  <a:srgbClr val="FAAA28"/>
                </a:solidFill>
                <a:latin typeface="+mj-lt"/>
              </a:rPr>
              <a:t> </a:t>
            </a:r>
            <a:endParaRPr lang="en-US" altLang="ru-RU" sz="2000" dirty="0">
              <a:solidFill>
                <a:srgbClr val="FAAA28"/>
              </a:solidFill>
              <a:latin typeface="+mj-lt"/>
            </a:endParaRPr>
          </a:p>
          <a:p>
            <a:pPr defTabSz="449263" eaLnBrk="1" hangingPunct="1">
              <a:spcBef>
                <a:spcPts val="300"/>
              </a:spcBef>
            </a:pPr>
            <a:r>
              <a:rPr lang="ru-RU" altLang="ru-RU" sz="2000" dirty="0">
                <a:solidFill>
                  <a:schemeClr val="tx2"/>
                </a:solidFill>
                <a:latin typeface="+mj-lt"/>
              </a:rPr>
              <a:t>(дегенеративные изменения унковертебральных сочленений, гипертрофия фасеточных суставов,  связок, формирование остеофитов могут приводить к сужению межпозвонковых отверстий).</a:t>
            </a:r>
          </a:p>
          <a:p>
            <a:pPr defTabSz="449263" eaLnBrk="1" hangingPunct="1">
              <a:spcBef>
                <a:spcPts val="300"/>
              </a:spcBef>
            </a:pPr>
            <a:endParaRPr lang="ru-RU" altLang="ru-RU" sz="2000" b="1" dirty="0">
              <a:solidFill>
                <a:srgbClr val="FAAA28"/>
              </a:solidFill>
              <a:latin typeface="+mj-lt"/>
            </a:endParaRPr>
          </a:p>
          <a:p>
            <a:pPr defTabSz="449263">
              <a:spcBef>
                <a:spcPts val="300"/>
              </a:spcBef>
            </a:pPr>
            <a:r>
              <a:rPr lang="ru-RU" altLang="ru-RU" sz="2000" b="1" dirty="0">
                <a:solidFill>
                  <a:srgbClr val="FAAA28"/>
                </a:solidFill>
                <a:latin typeface="+mj-lt"/>
              </a:rPr>
              <a:t>3. </a:t>
            </a:r>
            <a:r>
              <a:rPr lang="ru-RU" altLang="ru-RU" sz="2000" b="1" dirty="0" smtClean="0">
                <a:solidFill>
                  <a:srgbClr val="FAAA28"/>
                </a:solidFill>
                <a:latin typeface="+mj-lt"/>
              </a:rPr>
              <a:t>Нередко </a:t>
            </a:r>
            <a:r>
              <a:rPr lang="ru-RU" altLang="ru-RU" sz="2000" b="1" dirty="0">
                <a:solidFill>
                  <a:srgbClr val="FAAA28"/>
                </a:solidFill>
                <a:latin typeface="+mj-lt"/>
              </a:rPr>
              <a:t>ШР развивается вне связи с провоцирующими факторами </a:t>
            </a:r>
            <a:r>
              <a:rPr lang="ru-RU" altLang="ru-RU" sz="2000" dirty="0">
                <a:solidFill>
                  <a:schemeClr val="tx2"/>
                </a:solidFill>
                <a:latin typeface="+mj-lt"/>
              </a:rPr>
              <a:t>(физическая нагрузка с подъемом рук, вибрация, кашель) !</a:t>
            </a:r>
          </a:p>
        </p:txBody>
      </p:sp>
    </p:spTree>
    <p:extLst>
      <p:ext uri="{BB962C8B-B14F-4D97-AF65-F5344CB8AC3E}">
        <p14:creationId xmlns:p14="http://schemas.microsoft.com/office/powerpoint/2010/main" val="2148215076"/>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71" name="Рисунок 8"/>
          <p:cNvPicPr>
            <a:picLocks noChangeAspect="1" noChangeArrowheads="1"/>
          </p:cNvPicPr>
          <p:nvPr/>
        </p:nvPicPr>
        <p:blipFill rotWithShape="1">
          <a:blip r:embed="rId3">
            <a:extLst>
              <a:ext uri="{28A0092B-C50C-407E-A947-70E740481C1C}">
                <a14:useLocalDpi xmlns:a14="http://schemas.microsoft.com/office/drawing/2010/main" val="0"/>
              </a:ext>
            </a:extLst>
          </a:blip>
          <a:srcRect l="2654" t="11815" b="2424"/>
          <a:stretch/>
        </p:blipFill>
        <p:spPr bwMode="auto">
          <a:xfrm>
            <a:off x="412653" y="1484784"/>
            <a:ext cx="2719187" cy="1735402"/>
          </a:xfrm>
          <a:prstGeom prst="roundRect">
            <a:avLst>
              <a:gd name="adj" fmla="val 7557"/>
            </a:avLst>
          </a:prstGeom>
          <a:ln w="38100">
            <a:solidFill>
              <a:srgbClr val="00A0D7"/>
            </a:solidFill>
          </a:ln>
          <a:extLst>
            <a:ext uri="{909E8E84-426E-40DD-AFC4-6F175D3DCCD1}">
              <a14:hiddenFill xmlns:a14="http://schemas.microsoft.com/office/drawing/2010/main">
                <a:solidFill>
                  <a:srgbClr val="FFFFFF"/>
                </a:solidFill>
              </a14:hiddenFill>
            </a:ext>
          </a:extLst>
        </p:spPr>
      </p:pic>
      <p:sp>
        <p:nvSpPr>
          <p:cNvPr id="88074" name="Прямоугольник 9"/>
          <p:cNvSpPr>
            <a:spLocks noChangeArrowheads="1"/>
          </p:cNvSpPr>
          <p:nvPr/>
        </p:nvSpPr>
        <p:spPr bwMode="auto">
          <a:xfrm>
            <a:off x="1154350" y="1549975"/>
            <a:ext cx="1011815" cy="276999"/>
          </a:xfrm>
          <a:prstGeom prst="rect">
            <a:avLst/>
          </a:prstGeom>
          <a:noFill/>
          <a:ln>
            <a:noFill/>
          </a:ln>
        </p:spPr>
        <p:txBody>
          <a:bodyPr wrap="none">
            <a:spAutoFit/>
          </a:bodyPr>
          <a:lstStyle/>
          <a:p>
            <a:pPr algn="ctr"/>
            <a:r>
              <a:rPr lang="ru-RU" altLang="ru-RU" sz="1200" b="1" i="1" dirty="0">
                <a:solidFill>
                  <a:srgbClr val="005790"/>
                </a:solidFill>
                <a:latin typeface="+mj-lt"/>
              </a:rPr>
              <a:t>Вид спереди</a:t>
            </a:r>
          </a:p>
        </p:txBody>
      </p:sp>
      <p:sp>
        <p:nvSpPr>
          <p:cNvPr id="88075" name="Прямоугольник 30"/>
          <p:cNvSpPr>
            <a:spLocks noChangeArrowheads="1"/>
          </p:cNvSpPr>
          <p:nvPr/>
        </p:nvSpPr>
        <p:spPr bwMode="auto">
          <a:xfrm>
            <a:off x="1237706" y="2276872"/>
            <a:ext cx="845103" cy="276999"/>
          </a:xfrm>
          <a:prstGeom prst="rect">
            <a:avLst/>
          </a:prstGeom>
          <a:noFill/>
          <a:ln>
            <a:noFill/>
          </a:ln>
        </p:spPr>
        <p:txBody>
          <a:bodyPr wrap="none">
            <a:spAutoFit/>
          </a:bodyPr>
          <a:lstStyle/>
          <a:p>
            <a:pPr algn="ctr"/>
            <a:r>
              <a:rPr lang="ru-RU" altLang="ru-RU" sz="1200" b="1" i="1" dirty="0">
                <a:solidFill>
                  <a:srgbClr val="005790"/>
                </a:solidFill>
                <a:latin typeface="+mj-lt"/>
              </a:rPr>
              <a:t>Вид сзади</a:t>
            </a:r>
          </a:p>
        </p:txBody>
      </p:sp>
      <p:pic>
        <p:nvPicPr>
          <p:cNvPr id="88076" name="Рисунок 4"/>
          <p:cNvPicPr>
            <a:picLocks noChangeAspect="1" noChangeArrowheads="1"/>
          </p:cNvPicPr>
          <p:nvPr/>
        </p:nvPicPr>
        <p:blipFill rotWithShape="1">
          <a:blip r:embed="rId4">
            <a:extLst>
              <a:ext uri="{28A0092B-C50C-407E-A947-70E740481C1C}">
                <a14:useLocalDpi xmlns:a14="http://schemas.microsoft.com/office/drawing/2010/main" val="0"/>
              </a:ext>
            </a:extLst>
          </a:blip>
          <a:srcRect t="8232"/>
          <a:stretch/>
        </p:blipFill>
        <p:spPr bwMode="auto">
          <a:xfrm>
            <a:off x="1187624" y="3645024"/>
            <a:ext cx="6575800" cy="2469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78" name="Прямоугольник: скругленные углы 27"/>
          <p:cNvSpPr>
            <a:spLocks noChangeArrowheads="1"/>
          </p:cNvSpPr>
          <p:nvPr/>
        </p:nvSpPr>
        <p:spPr bwMode="auto">
          <a:xfrm>
            <a:off x="1216271" y="4098122"/>
            <a:ext cx="555975" cy="1060576"/>
          </a:xfrm>
          <a:prstGeom prst="roundRect">
            <a:avLst>
              <a:gd name="adj" fmla="val 16667"/>
            </a:avLst>
          </a:prstGeom>
          <a:noFill/>
          <a:ln w="47625" algn="ctr">
            <a:solidFill>
              <a:srgbClr val="FAAA28"/>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buClr>
                <a:srgbClr val="000000"/>
              </a:buClr>
              <a:buSzPct val="100000"/>
              <a:buFont typeface="Times New Roman" pitchFamily="18" charset="0"/>
              <a:buNone/>
            </a:pPr>
            <a:endParaRPr lang="ru-RU" altLang="ru-RU" b="1" baseline="-25000" dirty="0"/>
          </a:p>
        </p:txBody>
      </p:sp>
      <p:sp>
        <p:nvSpPr>
          <p:cNvPr id="3" name="Прямоугольник 2"/>
          <p:cNvSpPr/>
          <p:nvPr/>
        </p:nvSpPr>
        <p:spPr>
          <a:xfrm>
            <a:off x="1259632" y="3356992"/>
            <a:ext cx="6408711" cy="246221"/>
          </a:xfrm>
          <a:prstGeom prst="rect">
            <a:avLst/>
          </a:prstGeom>
          <a:noFill/>
        </p:spPr>
        <p:txBody>
          <a:bodyPr wrap="square" lIns="0" tIns="0" rIns="0" bIns="0" rtlCol="0">
            <a:spAutoFit/>
          </a:bodyPr>
          <a:lstStyle/>
          <a:p>
            <a:pPr algn="ctr" defTabSz="449263">
              <a:spcBef>
                <a:spcPts val="0"/>
              </a:spcBef>
              <a:buClr>
                <a:srgbClr val="FAAA28"/>
              </a:buClr>
            </a:pPr>
            <a:r>
              <a:rPr lang="ru-RU" sz="1600" b="1" dirty="0">
                <a:solidFill>
                  <a:srgbClr val="FAAA28"/>
                </a:solidFill>
                <a:latin typeface="+mj-lt"/>
              </a:rPr>
              <a:t>Симптомы сдавления шейных корешков</a:t>
            </a:r>
          </a:p>
        </p:txBody>
      </p:sp>
      <p:sp>
        <p:nvSpPr>
          <p:cNvPr id="21" name="TextBox 20"/>
          <p:cNvSpPr txBox="1"/>
          <p:nvPr/>
        </p:nvSpPr>
        <p:spPr>
          <a:xfrm>
            <a:off x="323527" y="378000"/>
            <a:ext cx="7488833" cy="404406"/>
          </a:xfrm>
          <a:prstGeom prst="rect">
            <a:avLst/>
          </a:prstGeom>
          <a:noFill/>
        </p:spPr>
        <p:txBody>
          <a:bodyPr wrap="square" rtlCol="0" anchor="ctr">
            <a:spAutoFit/>
          </a:bodyPr>
          <a:lstStyle/>
          <a:p>
            <a:pPr>
              <a:lnSpc>
                <a:spcPts val="2400"/>
              </a:lnSpc>
            </a:pPr>
            <a:r>
              <a:rPr lang="ru-RU" sz="2400" b="1" i="1" dirty="0">
                <a:solidFill>
                  <a:srgbClr val="FAAA28"/>
                </a:solidFill>
                <a:latin typeface="+mn-lt"/>
              </a:rPr>
              <a:t>Шейные </a:t>
            </a:r>
            <a:r>
              <a:rPr lang="ru-RU" sz="2400" b="1" i="1" dirty="0" err="1">
                <a:solidFill>
                  <a:srgbClr val="FAAA28"/>
                </a:solidFill>
                <a:latin typeface="+mn-lt"/>
              </a:rPr>
              <a:t>радикулопатии</a:t>
            </a:r>
            <a:endParaRPr lang="ru-RU" sz="2400" b="1" i="1" dirty="0">
              <a:solidFill>
                <a:srgbClr val="FAAA28"/>
              </a:solidFill>
              <a:latin typeface="+mn-lt"/>
            </a:endParaRPr>
          </a:p>
        </p:txBody>
      </p:sp>
      <p:pic>
        <p:nvPicPr>
          <p:cNvPr id="22" name="Рисунок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1328" y="6309320"/>
            <a:ext cx="241879" cy="349861"/>
          </a:xfrm>
          <a:prstGeom prst="rect">
            <a:avLst/>
          </a:prstGeom>
        </p:spPr>
      </p:pic>
      <p:sp>
        <p:nvSpPr>
          <p:cNvPr id="23" name="TextBox 22"/>
          <p:cNvSpPr txBox="1"/>
          <p:nvPr/>
        </p:nvSpPr>
        <p:spPr>
          <a:xfrm>
            <a:off x="755576" y="6345750"/>
            <a:ext cx="7704856" cy="138499"/>
          </a:xfrm>
          <a:prstGeom prst="rect">
            <a:avLst/>
          </a:prstGeom>
          <a:noFill/>
        </p:spPr>
        <p:txBody>
          <a:bodyPr wrap="square" lIns="0" tIns="0" rIns="0" bIns="0" rtlCol="0">
            <a:spAutoFit/>
          </a:bodyPr>
          <a:lstStyle/>
          <a:p>
            <a:r>
              <a:rPr lang="ru-RU" sz="900" dirty="0" err="1">
                <a:solidFill>
                  <a:schemeClr val="tx2"/>
                </a:solidFill>
                <a:latin typeface="+mj-lt"/>
              </a:rPr>
              <a:t>Шестель</a:t>
            </a:r>
            <a:r>
              <a:rPr lang="ru-RU" sz="900" dirty="0">
                <a:solidFill>
                  <a:schemeClr val="tx2"/>
                </a:solidFill>
                <a:latin typeface="+mj-lt"/>
              </a:rPr>
              <a:t> Е.А., Данилов А.Б. Боли в шее у лиц пожилого возраста / РМЖ. Болевой синдром. 2015. С. 19–21</a:t>
            </a:r>
            <a:r>
              <a:rPr lang="ru-RU" sz="900" dirty="0" smtClean="0">
                <a:solidFill>
                  <a:schemeClr val="tx2"/>
                </a:solidFill>
                <a:latin typeface="+mj-lt"/>
              </a:rPr>
              <a:t>.</a:t>
            </a:r>
            <a:endParaRPr lang="ru-RU" sz="900" dirty="0">
              <a:solidFill>
                <a:schemeClr val="tx2"/>
              </a:solidFill>
              <a:latin typeface="+mj-lt"/>
            </a:endParaRPr>
          </a:p>
        </p:txBody>
      </p:sp>
      <p:sp>
        <p:nvSpPr>
          <p:cNvPr id="24" name="TextBox 23"/>
          <p:cNvSpPr txBox="1"/>
          <p:nvPr/>
        </p:nvSpPr>
        <p:spPr>
          <a:xfrm>
            <a:off x="3427413" y="1556792"/>
            <a:ext cx="5105027" cy="1631216"/>
          </a:xfrm>
          <a:prstGeom prst="rect">
            <a:avLst/>
          </a:prstGeom>
          <a:noFill/>
        </p:spPr>
        <p:txBody>
          <a:bodyPr wrap="square" lIns="0" tIns="0" rIns="0" bIns="0" rtlCol="0">
            <a:spAutoFit/>
          </a:bodyPr>
          <a:lstStyle/>
          <a:p>
            <a:pPr marL="144000" indent="-144000" defTabSz="449263" eaLnBrk="1" hangingPunct="1">
              <a:spcBef>
                <a:spcPts val="600"/>
              </a:spcBef>
              <a:buClr>
                <a:srgbClr val="FAAA28"/>
              </a:buClr>
              <a:buFont typeface="Arial" pitchFamily="34" charset="0"/>
              <a:buChar char="•"/>
            </a:pPr>
            <a:r>
              <a:rPr lang="ru-RU" altLang="ru-RU" sz="1600" b="1" dirty="0" smtClean="0">
                <a:solidFill>
                  <a:schemeClr val="tx2"/>
                </a:solidFill>
                <a:latin typeface="+mj-lt"/>
              </a:rPr>
              <a:t>Наиболее </a:t>
            </a:r>
            <a:r>
              <a:rPr lang="ru-RU" altLang="ru-RU" sz="1600" b="1" dirty="0">
                <a:solidFill>
                  <a:schemeClr val="tx2"/>
                </a:solidFill>
                <a:latin typeface="+mj-lt"/>
              </a:rPr>
              <a:t>часто поражаются корешки </a:t>
            </a:r>
            <a:r>
              <a:rPr lang="ru-RU" altLang="ru-RU" sz="1600" b="1" dirty="0" smtClean="0">
                <a:solidFill>
                  <a:schemeClr val="tx2"/>
                </a:solidFill>
                <a:latin typeface="+mj-lt"/>
              </a:rPr>
              <a:t>С6 </a:t>
            </a:r>
            <a:r>
              <a:rPr lang="ru-RU" altLang="ru-RU" sz="1600" b="1" dirty="0">
                <a:solidFill>
                  <a:schemeClr val="tx2"/>
                </a:solidFill>
                <a:latin typeface="+mj-lt"/>
              </a:rPr>
              <a:t>(20%) и С7 (70%), </a:t>
            </a:r>
            <a:r>
              <a:rPr lang="ru-RU" altLang="ru-RU" sz="1600" b="1" dirty="0" smtClean="0">
                <a:solidFill>
                  <a:schemeClr val="tx2"/>
                </a:solidFill>
                <a:latin typeface="+mj-lt"/>
              </a:rPr>
              <a:t>реже </a:t>
            </a:r>
            <a:r>
              <a:rPr lang="ru-RU" altLang="ru-RU" sz="1600" b="1" dirty="0">
                <a:solidFill>
                  <a:schemeClr val="tx2"/>
                </a:solidFill>
                <a:latin typeface="+mj-lt"/>
              </a:rPr>
              <a:t>С8  и С5 (10%).</a:t>
            </a:r>
          </a:p>
          <a:p>
            <a:pPr marL="144000" indent="-144000" defTabSz="449263" eaLnBrk="1" hangingPunct="1">
              <a:spcBef>
                <a:spcPts val="600"/>
              </a:spcBef>
              <a:buClr>
                <a:srgbClr val="FAAA28"/>
              </a:buClr>
              <a:buFont typeface="Arial" pitchFamily="34" charset="0"/>
              <a:buChar char="•"/>
            </a:pPr>
            <a:r>
              <a:rPr lang="ru-RU" altLang="ru-RU" sz="1600" b="1" dirty="0" smtClean="0">
                <a:solidFill>
                  <a:schemeClr val="tx2"/>
                </a:solidFill>
                <a:latin typeface="+mj-lt"/>
              </a:rPr>
              <a:t>Поражение </a:t>
            </a:r>
            <a:r>
              <a:rPr lang="ru-RU" altLang="ru-RU" sz="1600" b="1" dirty="0" err="1">
                <a:solidFill>
                  <a:schemeClr val="tx2"/>
                </a:solidFill>
                <a:latin typeface="+mj-lt"/>
              </a:rPr>
              <a:t>верхнешейных</a:t>
            </a:r>
            <a:r>
              <a:rPr lang="ru-RU" altLang="ru-RU" sz="1600" b="1" dirty="0">
                <a:solidFill>
                  <a:schemeClr val="tx2"/>
                </a:solidFill>
                <a:latin typeface="+mj-lt"/>
              </a:rPr>
              <a:t> корешков </a:t>
            </a:r>
            <a:r>
              <a:rPr lang="ru-RU" altLang="ru-RU" sz="1600" b="1" dirty="0" smtClean="0">
                <a:solidFill>
                  <a:schemeClr val="tx2"/>
                </a:solidFill>
                <a:latin typeface="+mj-lt"/>
              </a:rPr>
              <a:t>характерно </a:t>
            </a:r>
            <a:r>
              <a:rPr lang="ru-RU" altLang="ru-RU" sz="1600" b="1" dirty="0">
                <a:solidFill>
                  <a:schemeClr val="tx2"/>
                </a:solidFill>
                <a:latin typeface="+mj-lt"/>
              </a:rPr>
              <a:t>для РА, патологии </a:t>
            </a:r>
            <a:r>
              <a:rPr lang="ru-RU" altLang="ru-RU" sz="1600" b="1" dirty="0" smtClean="0">
                <a:solidFill>
                  <a:schemeClr val="tx2"/>
                </a:solidFill>
                <a:latin typeface="+mj-lt"/>
              </a:rPr>
              <a:t>атланто-аксиального </a:t>
            </a:r>
            <a:r>
              <a:rPr lang="ru-RU" altLang="ru-RU" sz="1600" b="1" dirty="0">
                <a:solidFill>
                  <a:schemeClr val="tx2"/>
                </a:solidFill>
                <a:latin typeface="+mj-lt"/>
              </a:rPr>
              <a:t>сочленения. </a:t>
            </a:r>
          </a:p>
          <a:p>
            <a:pPr marL="144000" indent="-144000" defTabSz="449263" eaLnBrk="1" hangingPunct="1">
              <a:spcBef>
                <a:spcPts val="600"/>
              </a:spcBef>
              <a:buClr>
                <a:srgbClr val="FAAA28"/>
              </a:buClr>
              <a:buFont typeface="Arial" pitchFamily="34" charset="0"/>
              <a:buChar char="•"/>
            </a:pPr>
            <a:r>
              <a:rPr lang="ru-RU" altLang="ru-RU" sz="1600" b="1" dirty="0" smtClean="0">
                <a:solidFill>
                  <a:schemeClr val="tx2"/>
                </a:solidFill>
                <a:latin typeface="+mj-lt"/>
              </a:rPr>
              <a:t>Корешки </a:t>
            </a:r>
            <a:r>
              <a:rPr lang="ru-RU" altLang="ru-RU" sz="1600" b="1" dirty="0">
                <a:solidFill>
                  <a:schemeClr val="tx2"/>
                </a:solidFill>
                <a:latin typeface="+mj-lt"/>
              </a:rPr>
              <a:t>С8, Th1 поражаются редко, требуют исключения рака </a:t>
            </a:r>
            <a:r>
              <a:rPr lang="ru-RU" altLang="ru-RU" sz="1600" b="1" dirty="0" err="1">
                <a:solidFill>
                  <a:schemeClr val="tx2"/>
                </a:solidFill>
                <a:latin typeface="+mj-lt"/>
              </a:rPr>
              <a:t>Пенкоста</a:t>
            </a:r>
            <a:r>
              <a:rPr lang="ru-RU" altLang="ru-RU" sz="1600" b="1" dirty="0">
                <a:solidFill>
                  <a:schemeClr val="tx2"/>
                </a:solidFill>
                <a:latin typeface="+mj-lt"/>
              </a:rPr>
              <a:t>. </a:t>
            </a:r>
          </a:p>
        </p:txBody>
      </p:sp>
    </p:spTree>
    <p:extLst>
      <p:ext uri="{BB962C8B-B14F-4D97-AF65-F5344CB8AC3E}">
        <p14:creationId xmlns:p14="http://schemas.microsoft.com/office/powerpoint/2010/main" val="1397425557"/>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1" name="Picture 2" descr="ÐÐ°ÑÑÐ¸Ð½ÐºÐ¸ Ð¿Ð¾ Ð·Ð°Ð¿ÑÐ¾ÑÑ spurling test for cervical radiculopath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289" y="1556792"/>
            <a:ext cx="1944463" cy="1964465"/>
          </a:xfrm>
          <a:prstGeom prst="roundRect">
            <a:avLst>
              <a:gd name="adj" fmla="val 7557"/>
            </a:avLst>
          </a:prstGeom>
          <a:ln w="38100">
            <a:solidFill>
              <a:srgbClr val="00A0D7"/>
            </a:solidFill>
          </a:ln>
          <a:extLst>
            <a:ext uri="{909E8E84-426E-40DD-AFC4-6F175D3DCCD1}">
              <a14:hiddenFill xmlns:a14="http://schemas.microsoft.com/office/drawing/2010/main">
                <a:solidFill>
                  <a:srgbClr val="FFFFFF"/>
                </a:solidFill>
              </a14:hiddenFill>
            </a:ext>
          </a:extLst>
        </p:spPr>
      </p:pic>
      <p:pic>
        <p:nvPicPr>
          <p:cNvPr id="89092" name="Picture 4" descr="ÐÐ¾ÑÐ¾Ð¶ÐµÐµ Ð¸Ð·Ð¾Ð±ÑÐ°Ð¶ÐµÐ½Ð¸Ðµ"/>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289" y="3717032"/>
            <a:ext cx="1944463" cy="1544132"/>
          </a:xfrm>
          <a:prstGeom prst="roundRect">
            <a:avLst>
              <a:gd name="adj" fmla="val 7557"/>
            </a:avLst>
          </a:prstGeom>
          <a:ln w="38100">
            <a:solidFill>
              <a:srgbClr val="00A0D7"/>
            </a:solidFill>
          </a:ln>
          <a:extLst>
            <a:ext uri="{909E8E84-426E-40DD-AFC4-6F175D3DCCD1}">
              <a14:hiddenFill xmlns:a14="http://schemas.microsoft.com/office/drawing/2010/main">
                <a:solidFill>
                  <a:srgbClr val="FFFFFF"/>
                </a:solidFill>
              </a14:hiddenFill>
            </a:ext>
          </a:extLst>
        </p:spPr>
      </p:pic>
      <p:sp>
        <p:nvSpPr>
          <p:cNvPr id="89094" name="Прямоугольник 18"/>
          <p:cNvSpPr>
            <a:spLocks noChangeArrowheads="1"/>
          </p:cNvSpPr>
          <p:nvPr/>
        </p:nvSpPr>
        <p:spPr bwMode="auto">
          <a:xfrm>
            <a:off x="1187624" y="5539298"/>
            <a:ext cx="756084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ru-RU" b="1" dirty="0" smtClean="0">
                <a:solidFill>
                  <a:srgbClr val="FAAA28"/>
                </a:solidFill>
                <a:latin typeface="+mj-lt"/>
              </a:rPr>
              <a:t>Тесты </a:t>
            </a:r>
            <a:r>
              <a:rPr lang="ru-RU" b="1" dirty="0">
                <a:solidFill>
                  <a:srgbClr val="FAAA28"/>
                </a:solidFill>
                <a:latin typeface="+mj-lt"/>
              </a:rPr>
              <a:t>характеризуются  сравнительно низкой чувствительностью</a:t>
            </a:r>
            <a:r>
              <a:rPr lang="ru-RU" b="1" dirty="0" smtClean="0">
                <a:solidFill>
                  <a:srgbClr val="FAAA28"/>
                </a:solidFill>
                <a:latin typeface="+mj-lt"/>
              </a:rPr>
              <a:t>,</a:t>
            </a:r>
            <a:r>
              <a:rPr lang="en-US" b="1" dirty="0" smtClean="0">
                <a:solidFill>
                  <a:srgbClr val="FAAA28"/>
                </a:solidFill>
                <a:latin typeface="+mj-lt"/>
              </a:rPr>
              <a:t> </a:t>
            </a:r>
            <a:r>
              <a:rPr lang="ru-RU" b="1" dirty="0" smtClean="0">
                <a:solidFill>
                  <a:srgbClr val="FAAA28"/>
                </a:solidFill>
                <a:latin typeface="+mj-lt"/>
              </a:rPr>
              <a:t>но </a:t>
            </a:r>
            <a:r>
              <a:rPr lang="ru-RU" b="1" dirty="0">
                <a:solidFill>
                  <a:srgbClr val="FAAA28"/>
                </a:solidFill>
                <a:latin typeface="+mj-lt"/>
              </a:rPr>
              <a:t>высокой специфичностью</a:t>
            </a:r>
          </a:p>
        </p:txBody>
      </p:sp>
      <p:sp>
        <p:nvSpPr>
          <p:cNvPr id="9" name="TextBox 8"/>
          <p:cNvSpPr txBox="1"/>
          <p:nvPr/>
        </p:nvSpPr>
        <p:spPr>
          <a:xfrm>
            <a:off x="323527" y="378000"/>
            <a:ext cx="7488833" cy="404406"/>
          </a:xfrm>
          <a:prstGeom prst="rect">
            <a:avLst/>
          </a:prstGeom>
          <a:noFill/>
        </p:spPr>
        <p:txBody>
          <a:bodyPr wrap="square" rtlCol="0" anchor="ctr">
            <a:spAutoFit/>
          </a:bodyPr>
          <a:lstStyle/>
          <a:p>
            <a:pPr>
              <a:lnSpc>
                <a:spcPts val="2400"/>
              </a:lnSpc>
            </a:pPr>
            <a:r>
              <a:rPr lang="ru-RU" sz="2400" b="1" i="1" dirty="0">
                <a:solidFill>
                  <a:srgbClr val="FAAA28"/>
                </a:solidFill>
                <a:latin typeface="+mn-lt"/>
              </a:rPr>
              <a:t>Тесты для выявления шейной </a:t>
            </a:r>
            <a:r>
              <a:rPr lang="ru-RU" sz="2400" b="1" i="1" dirty="0" err="1">
                <a:solidFill>
                  <a:srgbClr val="FAAA28"/>
                </a:solidFill>
                <a:latin typeface="+mn-lt"/>
              </a:rPr>
              <a:t>радикулопатии</a:t>
            </a:r>
            <a:r>
              <a:rPr lang="ru-RU" sz="2400" b="1" i="1" dirty="0">
                <a:solidFill>
                  <a:srgbClr val="FAAA28"/>
                </a:solidFill>
                <a:latin typeface="+mn-lt"/>
              </a:rPr>
              <a:t> </a:t>
            </a:r>
          </a:p>
        </p:txBody>
      </p:sp>
      <p:pic>
        <p:nvPicPr>
          <p:cNvPr id="10" name="Рисунок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1328" y="6309320"/>
            <a:ext cx="241879" cy="349861"/>
          </a:xfrm>
          <a:prstGeom prst="rect">
            <a:avLst/>
          </a:prstGeom>
        </p:spPr>
      </p:pic>
      <p:sp>
        <p:nvSpPr>
          <p:cNvPr id="11" name="TextBox 10"/>
          <p:cNvSpPr txBox="1"/>
          <p:nvPr/>
        </p:nvSpPr>
        <p:spPr>
          <a:xfrm>
            <a:off x="755576" y="6345750"/>
            <a:ext cx="7704856" cy="276999"/>
          </a:xfrm>
          <a:prstGeom prst="rect">
            <a:avLst/>
          </a:prstGeom>
          <a:noFill/>
        </p:spPr>
        <p:txBody>
          <a:bodyPr wrap="square" lIns="0" tIns="0" rIns="0" bIns="0" rtlCol="0">
            <a:spAutoFit/>
          </a:bodyPr>
          <a:lstStyle/>
          <a:p>
            <a:r>
              <a:rPr lang="en-US" sz="900" dirty="0">
                <a:solidFill>
                  <a:schemeClr val="tx2"/>
                </a:solidFill>
                <a:latin typeface="+mj-lt"/>
              </a:rPr>
              <a:t>Cohen SP. Epidemiology, diagnosis, and treatment of neck pain. Mayo </a:t>
            </a:r>
            <a:r>
              <a:rPr lang="en-US" sz="900" dirty="0" err="1">
                <a:solidFill>
                  <a:schemeClr val="tx2"/>
                </a:solidFill>
                <a:latin typeface="+mj-lt"/>
              </a:rPr>
              <a:t>Clin</a:t>
            </a:r>
            <a:r>
              <a:rPr lang="en-US" sz="900" dirty="0">
                <a:solidFill>
                  <a:schemeClr val="tx2"/>
                </a:solidFill>
                <a:latin typeface="+mj-lt"/>
              </a:rPr>
              <a:t> Proc. 2015 Feb;90(2):284-99. </a:t>
            </a:r>
            <a:br>
              <a:rPr lang="en-US" sz="900" dirty="0">
                <a:solidFill>
                  <a:schemeClr val="tx2"/>
                </a:solidFill>
                <a:latin typeface="+mj-lt"/>
              </a:rPr>
            </a:br>
            <a:endParaRPr lang="en-US" sz="900" dirty="0">
              <a:solidFill>
                <a:schemeClr val="tx2"/>
              </a:solidFill>
              <a:latin typeface="+mj-lt"/>
            </a:endParaRPr>
          </a:p>
        </p:txBody>
      </p:sp>
      <p:sp>
        <p:nvSpPr>
          <p:cNvPr id="13" name="TextBox 12"/>
          <p:cNvSpPr txBox="1"/>
          <p:nvPr/>
        </p:nvSpPr>
        <p:spPr>
          <a:xfrm>
            <a:off x="2627784" y="1556792"/>
            <a:ext cx="5904655" cy="3731791"/>
          </a:xfrm>
          <a:prstGeom prst="rect">
            <a:avLst/>
          </a:prstGeom>
          <a:noFill/>
        </p:spPr>
        <p:txBody>
          <a:bodyPr wrap="square" lIns="0" tIns="0" rIns="0" bIns="0" rtlCol="0">
            <a:spAutoFit/>
          </a:bodyPr>
          <a:lstStyle/>
          <a:p>
            <a:pPr defTabSz="449263" eaLnBrk="1" hangingPunct="1">
              <a:spcBef>
                <a:spcPts val="300"/>
              </a:spcBef>
              <a:spcAft>
                <a:spcPts val="300"/>
              </a:spcAft>
            </a:pPr>
            <a:r>
              <a:rPr lang="ru-RU" altLang="ru-RU" sz="2000" b="1" dirty="0" smtClean="0">
                <a:solidFill>
                  <a:srgbClr val="FAAA28"/>
                </a:solidFill>
                <a:latin typeface="+mj-lt"/>
              </a:rPr>
              <a:t>Тест на </a:t>
            </a:r>
            <a:r>
              <a:rPr lang="ru-RU" altLang="ru-RU" sz="2000" b="1" dirty="0" err="1" smtClean="0">
                <a:solidFill>
                  <a:srgbClr val="FAAA28"/>
                </a:solidFill>
                <a:latin typeface="+mj-lt"/>
              </a:rPr>
              <a:t>фораминальную</a:t>
            </a:r>
            <a:r>
              <a:rPr lang="ru-RU" altLang="ru-RU" sz="2000" b="1" dirty="0" smtClean="0">
                <a:solidFill>
                  <a:srgbClr val="FAAA28"/>
                </a:solidFill>
                <a:latin typeface="+mj-lt"/>
              </a:rPr>
              <a:t> компрессию</a:t>
            </a:r>
            <a:r>
              <a:rPr lang="en-US" altLang="ru-RU" sz="2000" b="1" dirty="0" smtClean="0">
                <a:solidFill>
                  <a:srgbClr val="FAAA28"/>
                </a:solidFill>
                <a:latin typeface="+mj-lt"/>
              </a:rPr>
              <a:t> </a:t>
            </a:r>
            <a:r>
              <a:rPr lang="ru-RU" altLang="ru-RU" sz="2000" dirty="0" smtClean="0">
                <a:solidFill>
                  <a:srgbClr val="FAAA28"/>
                </a:solidFill>
                <a:latin typeface="+mj-lt"/>
              </a:rPr>
              <a:t>(прием </a:t>
            </a:r>
            <a:r>
              <a:rPr lang="ru-RU" altLang="ru-RU" sz="2000" dirty="0" err="1" smtClean="0">
                <a:solidFill>
                  <a:srgbClr val="FAAA28"/>
                </a:solidFill>
                <a:latin typeface="+mj-lt"/>
              </a:rPr>
              <a:t>Спурлинга</a:t>
            </a:r>
            <a:r>
              <a:rPr lang="ru-RU" altLang="ru-RU" sz="2000" dirty="0" smtClean="0">
                <a:solidFill>
                  <a:srgbClr val="FAAA28"/>
                </a:solidFill>
                <a:latin typeface="+mj-lt"/>
              </a:rPr>
              <a:t>, </a:t>
            </a:r>
            <a:r>
              <a:rPr lang="ru-RU" altLang="ru-RU" sz="2000" dirty="0" err="1" smtClean="0">
                <a:solidFill>
                  <a:srgbClr val="FAAA28"/>
                </a:solidFill>
                <a:latin typeface="+mj-lt"/>
              </a:rPr>
              <a:t>Spurling</a:t>
            </a:r>
            <a:r>
              <a:rPr lang="ru-RU" altLang="ru-RU" sz="2000" dirty="0" smtClean="0">
                <a:solidFill>
                  <a:srgbClr val="FAAA28"/>
                </a:solidFill>
                <a:latin typeface="+mj-lt"/>
              </a:rPr>
              <a:t> </a:t>
            </a:r>
            <a:r>
              <a:rPr lang="ru-RU" altLang="ru-RU" sz="2000" dirty="0" err="1" smtClean="0">
                <a:solidFill>
                  <a:srgbClr val="FAAA28"/>
                </a:solidFill>
                <a:latin typeface="+mj-lt"/>
              </a:rPr>
              <a:t>test</a:t>
            </a:r>
            <a:r>
              <a:rPr lang="ru-RU" altLang="ru-RU" sz="2000" dirty="0" smtClean="0">
                <a:solidFill>
                  <a:srgbClr val="FAAA28"/>
                </a:solidFill>
                <a:latin typeface="+mj-lt"/>
              </a:rPr>
              <a:t>).</a:t>
            </a:r>
          </a:p>
          <a:p>
            <a:pPr defTabSz="449263" eaLnBrk="1" hangingPunct="1">
              <a:spcBef>
                <a:spcPts val="300"/>
              </a:spcBef>
              <a:spcAft>
                <a:spcPts val="300"/>
              </a:spcAft>
            </a:pPr>
            <a:r>
              <a:rPr lang="ru-RU" altLang="ru-RU" sz="1600" b="1" dirty="0" smtClean="0">
                <a:solidFill>
                  <a:schemeClr val="accent4">
                    <a:lumMod val="60000"/>
                    <a:lumOff val="40000"/>
                  </a:schemeClr>
                </a:solidFill>
                <a:latin typeface="+mj-lt"/>
              </a:rPr>
              <a:t>Шея пациента </a:t>
            </a:r>
            <a:r>
              <a:rPr lang="ru-RU" altLang="ru-RU" sz="1600" dirty="0" smtClean="0">
                <a:solidFill>
                  <a:schemeClr val="tx2"/>
                </a:solidFill>
                <a:latin typeface="+mj-lt"/>
              </a:rPr>
              <a:t>в положении разгибания. Врач производит пассивные сгибание и ротацию  шеи в «больную» сторону  и создает осевое давление на голову. </a:t>
            </a:r>
            <a:r>
              <a:rPr lang="en-US" altLang="ru-RU" sz="1600" dirty="0" smtClean="0">
                <a:solidFill>
                  <a:schemeClr val="tx2"/>
                </a:solidFill>
                <a:latin typeface="+mj-lt"/>
              </a:rPr>
              <a:t> </a:t>
            </a:r>
            <a:r>
              <a:rPr lang="ru-RU" altLang="ru-RU" sz="1600" b="1" dirty="0">
                <a:solidFill>
                  <a:schemeClr val="accent4">
                    <a:lumMod val="60000"/>
                    <a:lumOff val="40000"/>
                  </a:schemeClr>
                </a:solidFill>
                <a:latin typeface="+mj-lt"/>
              </a:rPr>
              <a:t>Воспроизведение (или усиление) боли с иррадиацией в руку – </a:t>
            </a:r>
            <a:r>
              <a:rPr lang="ru-RU" altLang="ru-RU" sz="1600" dirty="0" smtClean="0">
                <a:solidFill>
                  <a:schemeClr val="tx2"/>
                </a:solidFill>
                <a:latin typeface="+mj-lt"/>
              </a:rPr>
              <a:t>признак </a:t>
            </a:r>
            <a:r>
              <a:rPr lang="ru-RU" altLang="ru-RU" sz="1600" dirty="0" err="1" smtClean="0">
                <a:solidFill>
                  <a:schemeClr val="tx2"/>
                </a:solidFill>
                <a:latin typeface="+mj-lt"/>
              </a:rPr>
              <a:t>фораминальной</a:t>
            </a:r>
            <a:r>
              <a:rPr lang="ru-RU" altLang="ru-RU" sz="1600" dirty="0" smtClean="0">
                <a:solidFill>
                  <a:schemeClr val="tx2"/>
                </a:solidFill>
                <a:latin typeface="+mj-lt"/>
              </a:rPr>
              <a:t> компрессии корешка; </a:t>
            </a:r>
            <a:r>
              <a:rPr lang="en-US" altLang="ru-RU" sz="1600" dirty="0" smtClean="0">
                <a:solidFill>
                  <a:schemeClr val="tx2"/>
                </a:solidFill>
                <a:latin typeface="+mj-lt"/>
              </a:rPr>
              <a:t> </a:t>
            </a:r>
            <a:r>
              <a:rPr lang="ru-RU" altLang="ru-RU" sz="1600" dirty="0" smtClean="0">
                <a:solidFill>
                  <a:schemeClr val="tx2"/>
                </a:solidFill>
                <a:latin typeface="+mj-lt"/>
              </a:rPr>
              <a:t>иррадиация в область лопатки характерна для  фасеточного синдрома</a:t>
            </a:r>
            <a:endParaRPr lang="en-US" altLang="ru-RU" sz="1600" dirty="0" smtClean="0">
              <a:solidFill>
                <a:schemeClr val="tx2"/>
              </a:solidFill>
              <a:latin typeface="+mj-lt"/>
            </a:endParaRPr>
          </a:p>
          <a:p>
            <a:pPr defTabSz="449263">
              <a:spcBef>
                <a:spcPts val="1200"/>
              </a:spcBef>
              <a:spcAft>
                <a:spcPts val="300"/>
              </a:spcAft>
            </a:pPr>
            <a:r>
              <a:rPr lang="ru-RU" altLang="ru-RU" sz="2000" b="1" dirty="0" smtClean="0">
                <a:solidFill>
                  <a:srgbClr val="FAAA28"/>
                </a:solidFill>
                <a:latin typeface="+mj-lt"/>
              </a:rPr>
              <a:t>Тест </a:t>
            </a:r>
            <a:r>
              <a:rPr lang="ru-RU" altLang="ru-RU" sz="2000" b="1" dirty="0">
                <a:solidFill>
                  <a:srgbClr val="FAAA28"/>
                </a:solidFill>
                <a:latin typeface="+mj-lt"/>
              </a:rPr>
              <a:t>отведения плеча.</a:t>
            </a:r>
          </a:p>
          <a:p>
            <a:pPr defTabSz="449263">
              <a:spcBef>
                <a:spcPts val="300"/>
              </a:spcBef>
              <a:spcAft>
                <a:spcPts val="300"/>
              </a:spcAft>
            </a:pPr>
            <a:r>
              <a:rPr lang="ru-RU" altLang="ru-RU" sz="1600" dirty="0">
                <a:solidFill>
                  <a:schemeClr val="tx2"/>
                </a:solidFill>
                <a:latin typeface="+mj-lt"/>
              </a:rPr>
              <a:t>Сидящего пациента просят отвести руку на «больной» </a:t>
            </a:r>
            <a:r>
              <a:rPr lang="ru-RU" altLang="ru-RU" sz="1600" dirty="0" smtClean="0">
                <a:solidFill>
                  <a:schemeClr val="tx2"/>
                </a:solidFill>
                <a:latin typeface="+mj-lt"/>
              </a:rPr>
              <a:t>стороне</a:t>
            </a:r>
            <a:r>
              <a:rPr lang="en-US" altLang="ru-RU" sz="1600" dirty="0" smtClean="0">
                <a:solidFill>
                  <a:schemeClr val="tx2"/>
                </a:solidFill>
                <a:latin typeface="+mj-lt"/>
              </a:rPr>
              <a:t> </a:t>
            </a:r>
            <a:r>
              <a:rPr lang="ru-RU" altLang="ru-RU" sz="1600" dirty="0" smtClean="0">
                <a:solidFill>
                  <a:schemeClr val="tx2"/>
                </a:solidFill>
                <a:latin typeface="+mj-lt"/>
              </a:rPr>
              <a:t>и </a:t>
            </a:r>
            <a:r>
              <a:rPr lang="ru-RU" altLang="ru-RU" sz="1600" dirty="0">
                <a:solidFill>
                  <a:schemeClr val="tx2"/>
                </a:solidFill>
                <a:latin typeface="+mj-lt"/>
              </a:rPr>
              <a:t>положить на голову. </a:t>
            </a:r>
            <a:r>
              <a:rPr lang="ru-RU" altLang="ru-RU" sz="1600" dirty="0" smtClean="0">
                <a:solidFill>
                  <a:schemeClr val="tx2"/>
                </a:solidFill>
                <a:latin typeface="+mj-lt"/>
              </a:rPr>
              <a:t>Тест </a:t>
            </a:r>
            <a:r>
              <a:rPr lang="ru-RU" altLang="ru-RU" sz="1600" dirty="0">
                <a:solidFill>
                  <a:schemeClr val="tx2"/>
                </a:solidFill>
                <a:latin typeface="+mj-lt"/>
              </a:rPr>
              <a:t>считается положительным, если боль уменьшается (происходит смещение  сдавленного грыжей корешка вверх</a:t>
            </a:r>
            <a:r>
              <a:rPr lang="ru-RU" altLang="ru-RU" sz="1600" dirty="0" smtClean="0">
                <a:solidFill>
                  <a:schemeClr val="tx2"/>
                </a:solidFill>
                <a:latin typeface="+mj-lt"/>
              </a:rPr>
              <a:t>,</a:t>
            </a:r>
            <a:r>
              <a:rPr lang="en-US" altLang="ru-RU" sz="1600" dirty="0" smtClean="0">
                <a:solidFill>
                  <a:schemeClr val="tx2"/>
                </a:solidFill>
                <a:latin typeface="+mj-lt"/>
              </a:rPr>
              <a:t> </a:t>
            </a:r>
            <a:r>
              <a:rPr lang="ru-RU" altLang="ru-RU" sz="1600" dirty="0" smtClean="0">
                <a:solidFill>
                  <a:schemeClr val="tx2"/>
                </a:solidFill>
                <a:latin typeface="+mj-lt"/>
              </a:rPr>
              <a:t>что </a:t>
            </a:r>
            <a:r>
              <a:rPr lang="ru-RU" altLang="ru-RU" sz="1600" dirty="0">
                <a:solidFill>
                  <a:schemeClr val="tx2"/>
                </a:solidFill>
                <a:latin typeface="+mj-lt"/>
              </a:rPr>
              <a:t>уменьшает степень компрессии</a:t>
            </a:r>
            <a:r>
              <a:rPr lang="ru-RU" altLang="ru-RU" sz="1600" dirty="0" smtClean="0">
                <a:solidFill>
                  <a:schemeClr val="tx2"/>
                </a:solidFill>
                <a:latin typeface="+mj-lt"/>
              </a:rPr>
              <a:t>).</a:t>
            </a:r>
            <a:endParaRPr lang="ru-RU" altLang="ru-RU" sz="1600" dirty="0">
              <a:solidFill>
                <a:schemeClr val="tx2"/>
              </a:solidFill>
              <a:latin typeface="+mj-lt"/>
            </a:endParaRPr>
          </a:p>
        </p:txBody>
      </p:sp>
      <p:pic>
        <p:nvPicPr>
          <p:cNvPr id="14" name="Рисунок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4104" y="5539298"/>
            <a:ext cx="417496" cy="420939"/>
          </a:xfrm>
          <a:prstGeom prst="rect">
            <a:avLst/>
          </a:prstGeom>
        </p:spPr>
      </p:pic>
    </p:spTree>
    <p:extLst>
      <p:ext uri="{BB962C8B-B14F-4D97-AF65-F5344CB8AC3E}">
        <p14:creationId xmlns:p14="http://schemas.microsoft.com/office/powerpoint/2010/main" val="1014990569"/>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23527" y="378000"/>
            <a:ext cx="7488833" cy="404406"/>
          </a:xfrm>
          <a:prstGeom prst="rect">
            <a:avLst/>
          </a:prstGeom>
          <a:noFill/>
        </p:spPr>
        <p:txBody>
          <a:bodyPr wrap="square" rtlCol="0" anchor="ctr">
            <a:spAutoFit/>
          </a:bodyPr>
          <a:lstStyle/>
          <a:p>
            <a:pPr>
              <a:lnSpc>
                <a:spcPts val="2400"/>
              </a:lnSpc>
            </a:pPr>
            <a:r>
              <a:rPr lang="ru-RU" sz="2400" b="1" i="1" dirty="0">
                <a:solidFill>
                  <a:srgbClr val="FAAA28"/>
                </a:solidFill>
                <a:latin typeface="+mn-lt"/>
              </a:rPr>
              <a:t>Дифференциальная диагностика </a:t>
            </a:r>
          </a:p>
        </p:txBody>
      </p:sp>
      <p:pic>
        <p:nvPicPr>
          <p:cNvPr id="11" name="Рисунок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1328" y="6309320"/>
            <a:ext cx="241879" cy="349861"/>
          </a:xfrm>
          <a:prstGeom prst="rect">
            <a:avLst/>
          </a:prstGeom>
        </p:spPr>
      </p:pic>
      <p:sp>
        <p:nvSpPr>
          <p:cNvPr id="12" name="TextBox 11"/>
          <p:cNvSpPr txBox="1"/>
          <p:nvPr/>
        </p:nvSpPr>
        <p:spPr>
          <a:xfrm>
            <a:off x="755576" y="6345750"/>
            <a:ext cx="7704856" cy="276999"/>
          </a:xfrm>
          <a:prstGeom prst="rect">
            <a:avLst/>
          </a:prstGeom>
          <a:noFill/>
        </p:spPr>
        <p:txBody>
          <a:bodyPr wrap="square" lIns="0" tIns="0" rIns="0" bIns="0" rtlCol="0">
            <a:spAutoFit/>
          </a:bodyPr>
          <a:lstStyle/>
          <a:p>
            <a:r>
              <a:rPr lang="ru-RU" sz="900" dirty="0" err="1" smtClean="0">
                <a:solidFill>
                  <a:schemeClr val="tx2"/>
                </a:solidFill>
                <a:latin typeface="+mj-lt"/>
              </a:rPr>
              <a:t>О.С.Левин</a:t>
            </a:r>
            <a:r>
              <a:rPr lang="ru-RU" sz="900" dirty="0" smtClean="0">
                <a:solidFill>
                  <a:schemeClr val="tx2"/>
                </a:solidFill>
                <a:latin typeface="+mj-lt"/>
              </a:rPr>
              <a:t>. Диагностика и лечение боли в шее и верхних конечностях.  «РМЖ»2006,  №9</a:t>
            </a:r>
            <a:endParaRPr lang="en-US" sz="900" dirty="0" smtClean="0">
              <a:solidFill>
                <a:schemeClr val="tx2"/>
              </a:solidFill>
              <a:latin typeface="+mj-lt"/>
            </a:endParaRPr>
          </a:p>
          <a:p>
            <a:r>
              <a:rPr lang="en-US" sz="900" dirty="0" smtClean="0">
                <a:solidFill>
                  <a:schemeClr val="tx2"/>
                </a:solidFill>
                <a:latin typeface="+mj-lt"/>
              </a:rPr>
              <a:t>Cohen SP. Epidemiology, diagnosis, and treatment of neck pain. Mayo </a:t>
            </a:r>
            <a:r>
              <a:rPr lang="en-US" sz="900" dirty="0" err="1" smtClean="0">
                <a:solidFill>
                  <a:schemeClr val="tx2"/>
                </a:solidFill>
                <a:latin typeface="+mj-lt"/>
              </a:rPr>
              <a:t>Clin</a:t>
            </a:r>
            <a:r>
              <a:rPr lang="en-US" sz="900" dirty="0" smtClean="0">
                <a:solidFill>
                  <a:schemeClr val="tx2"/>
                </a:solidFill>
                <a:latin typeface="+mj-lt"/>
              </a:rPr>
              <a:t> Proc. 2015 Feb;90(2):284-99. </a:t>
            </a:r>
            <a:endParaRPr lang="en-US" sz="900" dirty="0">
              <a:solidFill>
                <a:schemeClr val="tx2"/>
              </a:solidFill>
              <a:latin typeface="+mj-lt"/>
            </a:endParaRPr>
          </a:p>
        </p:txBody>
      </p:sp>
      <p:graphicFrame>
        <p:nvGraphicFramePr>
          <p:cNvPr id="15" name="Group 36"/>
          <p:cNvGraphicFramePr>
            <a:graphicFrameLocks noGrp="1"/>
          </p:cNvGraphicFramePr>
          <p:nvPr>
            <p:extLst>
              <p:ext uri="{D42A27DB-BD31-4B8C-83A1-F6EECF244321}">
                <p14:modId xmlns:p14="http://schemas.microsoft.com/office/powerpoint/2010/main" val="1315263476"/>
              </p:ext>
            </p:extLst>
          </p:nvPr>
        </p:nvGraphicFramePr>
        <p:xfrm>
          <a:off x="431328" y="1538133"/>
          <a:ext cx="8029105" cy="4563846"/>
        </p:xfrm>
        <a:graphic>
          <a:graphicData uri="http://schemas.openxmlformats.org/drawingml/2006/table">
            <a:tbl>
              <a:tblPr/>
              <a:tblGrid>
                <a:gridCol w="2268464"/>
                <a:gridCol w="2520280"/>
                <a:gridCol w="3240361"/>
              </a:tblGrid>
              <a:tr h="378699">
                <a:tc>
                  <a:txBody>
                    <a:body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ru-RU" altLang="ru-RU" sz="1400" b="1" i="0" u="none" strike="noStrike" kern="1200" cap="none" normalizeH="0" baseline="0" dirty="0" smtClean="0">
                          <a:ln>
                            <a:noFill/>
                          </a:ln>
                          <a:solidFill>
                            <a:srgbClr val="1A4581"/>
                          </a:solidFill>
                          <a:effectLst/>
                          <a:latin typeface="Calibri" pitchFamily="34" charset="0"/>
                          <a:ea typeface="Droid Sans" charset="0"/>
                          <a:cs typeface="Droid Sans" charset="0"/>
                        </a:rPr>
                        <a:t>Признак</a:t>
                      </a:r>
                    </a:p>
                  </a:txBody>
                  <a:tcPr marL="64408" marR="64408" marT="50196" marB="32023" anchor="ctr" horzOverflow="overflow">
                    <a:lnL w="2880" cap="flat" cmpd="sng" algn="ctr">
                      <a:noFill/>
                      <a:prstDash val="solid"/>
                      <a:round/>
                      <a:headEnd type="none" w="med" len="med"/>
                      <a:tailEnd type="none" w="med" len="med"/>
                    </a:lnL>
                    <a:lnR w="2880" cap="flat" cmpd="sng" algn="ctr">
                      <a:noFill/>
                      <a:prstDash val="solid"/>
                      <a:round/>
                      <a:headEnd type="none" w="med" len="med"/>
                      <a:tailEnd type="none" w="med" len="med"/>
                    </a:lnR>
                    <a:lnT w="2880" cap="flat" cmpd="sng" algn="ctr">
                      <a:noFill/>
                      <a:prstDash val="solid"/>
                      <a:round/>
                      <a:headEnd type="none" w="med" len="med"/>
                      <a:tailEnd type="none" w="med" len="med"/>
                    </a:lnT>
                    <a:lnB w="2880" cap="flat" cmpd="sng" algn="ctr">
                      <a:noFill/>
                      <a:prstDash val="solid"/>
                      <a:round/>
                      <a:headEnd type="none" w="med" len="med"/>
                      <a:tailEnd type="none" w="med" len="med"/>
                    </a:lnB>
                    <a:lnTlToBr>
                      <a:noFill/>
                    </a:lnTlToBr>
                    <a:lnBlToTr>
                      <a:noFill/>
                    </a:lnBlToTr>
                    <a:solidFill>
                      <a:srgbClr val="FAAA28"/>
                    </a:solidFill>
                  </a:tcPr>
                </a:tc>
                <a:tc>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ru-RU" altLang="ru-RU" sz="1400" b="1" i="0" u="none" strike="noStrike" kern="1200" cap="none" normalizeH="0" baseline="0" dirty="0" err="1" smtClean="0">
                          <a:ln>
                            <a:noFill/>
                          </a:ln>
                          <a:solidFill>
                            <a:srgbClr val="1A4581"/>
                          </a:solidFill>
                          <a:effectLst/>
                          <a:latin typeface="Calibri" pitchFamily="34" charset="0"/>
                          <a:ea typeface="Droid Sans" charset="0"/>
                          <a:cs typeface="Droid Sans" charset="0"/>
                        </a:rPr>
                        <a:t>Цервикобрахиалгия</a:t>
                      </a:r>
                      <a:endParaRPr kumimoji="0" lang="ru-RU" altLang="ru-RU" sz="1400" b="1" i="0" u="none" strike="noStrike" kern="1200" cap="none" normalizeH="0" baseline="0" dirty="0" smtClean="0">
                        <a:ln>
                          <a:noFill/>
                        </a:ln>
                        <a:solidFill>
                          <a:srgbClr val="1A4581"/>
                        </a:solidFill>
                        <a:effectLst/>
                        <a:latin typeface="Calibri" pitchFamily="34" charset="0"/>
                        <a:ea typeface="Droid Sans" charset="0"/>
                        <a:cs typeface="Droid Sans" charset="0"/>
                      </a:endParaRPr>
                    </a:p>
                  </a:txBody>
                  <a:tcPr marL="64408" marR="64408" marT="50196" marB="32023" anchor="ctr" horzOverflow="overflow">
                    <a:lnL w="2880" cap="flat" cmpd="sng" algn="ctr">
                      <a:noFill/>
                      <a:prstDash val="solid"/>
                      <a:round/>
                      <a:headEnd type="none" w="med" len="med"/>
                      <a:tailEnd type="none" w="med" len="med"/>
                    </a:lnL>
                    <a:lnR w="2880" cap="flat" cmpd="sng" algn="ctr">
                      <a:noFill/>
                      <a:prstDash val="solid"/>
                      <a:round/>
                      <a:headEnd type="none" w="med" len="med"/>
                      <a:tailEnd type="none" w="med" len="med"/>
                    </a:lnR>
                    <a:lnT w="2880" cap="flat" cmpd="sng" algn="ctr">
                      <a:noFill/>
                      <a:prstDash val="solid"/>
                      <a:round/>
                      <a:headEnd type="none" w="med" len="med"/>
                      <a:tailEnd type="none" w="med" len="med"/>
                    </a:lnT>
                    <a:lnB w="2880" cap="flat" cmpd="sng" algn="ctr">
                      <a:noFill/>
                      <a:prstDash val="solid"/>
                      <a:round/>
                      <a:headEnd type="none" w="med" len="med"/>
                      <a:tailEnd type="none" w="med" len="med"/>
                    </a:lnB>
                    <a:lnTlToBr>
                      <a:noFill/>
                    </a:lnTlToBr>
                    <a:lnBlToTr>
                      <a:noFill/>
                    </a:lnBlToTr>
                    <a:solidFill>
                      <a:srgbClr val="FAAA28"/>
                    </a:solidFill>
                  </a:tcPr>
                </a:tc>
                <a:tc>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ru-RU" altLang="ru-RU" sz="1400" b="1" i="0" u="none" strike="noStrike" kern="1200" cap="none" normalizeH="0" baseline="0" dirty="0" err="1" smtClean="0">
                          <a:ln>
                            <a:noFill/>
                          </a:ln>
                          <a:solidFill>
                            <a:srgbClr val="1A4581"/>
                          </a:solidFill>
                          <a:effectLst/>
                          <a:latin typeface="Calibri" pitchFamily="34" charset="0"/>
                          <a:ea typeface="Droid Sans" charset="0"/>
                          <a:cs typeface="Droid Sans" charset="0"/>
                        </a:rPr>
                        <a:t>Радикулопатия</a:t>
                      </a:r>
                      <a:r>
                        <a:rPr kumimoji="0" lang="ru-RU" altLang="ru-RU" sz="1400" b="1" i="0" u="none" strike="noStrike" kern="1200" cap="none" normalizeH="0" baseline="0" dirty="0" smtClean="0">
                          <a:ln>
                            <a:noFill/>
                          </a:ln>
                          <a:solidFill>
                            <a:srgbClr val="1A4581"/>
                          </a:solidFill>
                          <a:effectLst/>
                          <a:latin typeface="Calibri" pitchFamily="34" charset="0"/>
                          <a:ea typeface="Droid Sans" charset="0"/>
                          <a:cs typeface="Droid Sans" charset="0"/>
                        </a:rPr>
                        <a:t> </a:t>
                      </a:r>
                    </a:p>
                  </a:txBody>
                  <a:tcPr marL="64408" marR="64408" marT="50196" marB="32023" anchor="ctr" horzOverflow="overflow">
                    <a:lnL w="2880" cap="flat" cmpd="sng" algn="ctr">
                      <a:noFill/>
                      <a:prstDash val="solid"/>
                      <a:round/>
                      <a:headEnd type="none" w="med" len="med"/>
                      <a:tailEnd type="none" w="med" len="med"/>
                    </a:lnL>
                    <a:lnR w="2880" cap="flat" cmpd="sng" algn="ctr">
                      <a:noFill/>
                      <a:prstDash val="solid"/>
                      <a:round/>
                      <a:headEnd type="none" w="med" len="med"/>
                      <a:tailEnd type="none" w="med" len="med"/>
                    </a:lnR>
                    <a:lnT w="2880" cap="flat" cmpd="sng" algn="ctr">
                      <a:noFill/>
                      <a:prstDash val="solid"/>
                      <a:round/>
                      <a:headEnd type="none" w="med" len="med"/>
                      <a:tailEnd type="none" w="med" len="med"/>
                    </a:lnT>
                    <a:lnB w="2880" cap="flat" cmpd="sng" algn="ctr">
                      <a:noFill/>
                      <a:prstDash val="solid"/>
                      <a:round/>
                      <a:headEnd type="none" w="med" len="med"/>
                      <a:tailEnd type="none" w="med" len="med"/>
                    </a:lnB>
                    <a:lnTlToBr>
                      <a:noFill/>
                    </a:lnTlToBr>
                    <a:lnBlToTr>
                      <a:noFill/>
                    </a:lnBlToTr>
                    <a:solidFill>
                      <a:srgbClr val="FAAA28"/>
                    </a:solidFill>
                  </a:tcPr>
                </a:tc>
              </a:tr>
              <a:tr h="506493">
                <a:tc>
                  <a:txBody>
                    <a:bodyPr/>
                    <a:lstStyle/>
                    <a:p>
                      <a:pPr marL="0" marR="0" lvl="0" indent="0" algn="l" defTabSz="449263" rtl="0" eaLnBrk="1" fontAlgn="base" latinLnBrk="0" hangingPunct="1">
                        <a:lnSpc>
                          <a:spcPct val="100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altLang="ru-RU" sz="1400" b="1" i="0" u="none" strike="noStrike" cap="none" normalizeH="0" baseline="0" dirty="0" smtClean="0">
                          <a:ln>
                            <a:noFill/>
                          </a:ln>
                          <a:solidFill>
                            <a:srgbClr val="FAAA28"/>
                          </a:solidFill>
                          <a:effectLst/>
                          <a:latin typeface="+mj-lt"/>
                          <a:cs typeface="Times New Roman" pitchFamily="18" charset="0"/>
                        </a:rPr>
                        <a:t>Оп</a:t>
                      </a:r>
                      <a:r>
                        <a:rPr kumimoji="0" lang="ru-RU" altLang="ru-RU" sz="1400" b="0" i="0" u="none" strike="noStrike" cap="none" normalizeH="0" baseline="0" dirty="0" smtClean="0">
                          <a:ln>
                            <a:noFill/>
                          </a:ln>
                          <a:solidFill>
                            <a:srgbClr val="FAAA28"/>
                          </a:solidFill>
                          <a:effectLst/>
                          <a:latin typeface="+mj-lt"/>
                          <a:cs typeface="Times New Roman" pitchFamily="18" charset="0"/>
                        </a:rPr>
                        <a:t>иса</a:t>
                      </a:r>
                      <a:r>
                        <a:rPr kumimoji="0" lang="ru-RU" altLang="ru-RU" sz="1400" b="1" i="0" u="none" strike="noStrike" cap="none" normalizeH="0" baseline="0" dirty="0" smtClean="0">
                          <a:ln>
                            <a:noFill/>
                          </a:ln>
                          <a:solidFill>
                            <a:srgbClr val="FAAA28"/>
                          </a:solidFill>
                          <a:effectLst/>
                          <a:latin typeface="+mj-lt"/>
                          <a:cs typeface="Times New Roman" pitchFamily="18" charset="0"/>
                        </a:rPr>
                        <a:t>ние</a:t>
                      </a:r>
                      <a:r>
                        <a:rPr kumimoji="0" lang="en-US" altLang="ru-RU" sz="1400" b="1" i="0" u="none" strike="noStrike" cap="none" normalizeH="0" baseline="0" dirty="0" smtClean="0">
                          <a:ln>
                            <a:noFill/>
                          </a:ln>
                          <a:solidFill>
                            <a:srgbClr val="FAAA28"/>
                          </a:solidFill>
                          <a:effectLst/>
                          <a:latin typeface="+mj-lt"/>
                          <a:cs typeface="Times New Roman" pitchFamily="18" charset="0"/>
                        </a:rPr>
                        <a:t> </a:t>
                      </a:r>
                      <a:r>
                        <a:rPr kumimoji="0" lang="ru-RU" altLang="ru-RU" sz="1400" b="1" i="0" u="none" strike="noStrike" cap="none" normalizeH="0" baseline="0" dirty="0" smtClean="0">
                          <a:ln>
                            <a:noFill/>
                          </a:ln>
                          <a:solidFill>
                            <a:srgbClr val="FAAA28"/>
                          </a:solidFill>
                          <a:effectLst/>
                          <a:latin typeface="+mj-lt"/>
                          <a:cs typeface="Times New Roman" pitchFamily="18" charset="0"/>
                        </a:rPr>
                        <a:t>боли</a:t>
                      </a:r>
                    </a:p>
                  </a:txBody>
                  <a:tcPr marL="64408" marR="64408" marT="50196" marB="32023" anchor="ctr" horzOverflow="overflow">
                    <a:lnL w="2880" cap="flat" cmpd="sng" algn="ctr">
                      <a:noFill/>
                      <a:prstDash val="solid"/>
                      <a:round/>
                      <a:headEnd type="none" w="med" len="med"/>
                      <a:tailEnd type="none" w="med" len="med"/>
                    </a:lnL>
                    <a:lnR w="2880" cap="flat" cmpd="sng" algn="ctr">
                      <a:noFill/>
                      <a:prstDash val="solid"/>
                      <a:round/>
                      <a:headEnd type="none" w="med" len="med"/>
                      <a:tailEnd type="none" w="med" len="med"/>
                    </a:lnR>
                    <a:lnT w="2880" cap="flat" cmpd="sng" algn="ctr">
                      <a:noFill/>
                      <a:prstDash val="solid"/>
                      <a:round/>
                      <a:headEnd type="none" w="med" len="med"/>
                      <a:tailEnd type="none" w="med" len="med"/>
                    </a:lnT>
                    <a:lnB w="635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1A4581"/>
                    </a:solidFill>
                  </a:tcPr>
                </a:tc>
                <a:tc>
                  <a:txBody>
                    <a:bodyPr/>
                    <a:lstStyle/>
                    <a:p>
                      <a:pPr marL="0" marR="0" lvl="0" indent="0" algn="l" defTabSz="449263" rtl="0" eaLnBrk="1" fontAlgn="base" latinLnBrk="0" hangingPunct="1">
                        <a:lnSpc>
                          <a:spcPct val="100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altLang="ru-RU" sz="1400" b="0" i="0" u="none" strike="noStrike" cap="none" normalizeH="0" baseline="0" dirty="0" smtClean="0">
                          <a:ln>
                            <a:noFill/>
                          </a:ln>
                          <a:solidFill>
                            <a:schemeClr val="tx2"/>
                          </a:solidFill>
                          <a:effectLst/>
                          <a:latin typeface="+mj-lt"/>
                          <a:cs typeface="Times New Roman" pitchFamily="18" charset="0"/>
                        </a:rPr>
                        <a:t>Тупая, ноющая,</a:t>
                      </a:r>
                    </a:p>
                    <a:p>
                      <a:pPr marL="0" marR="0" lvl="0" indent="0" algn="l" defTabSz="449263" rtl="0" eaLnBrk="1" fontAlgn="base" latinLnBrk="0" hangingPunct="1">
                        <a:lnSpc>
                          <a:spcPct val="100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altLang="ru-RU" sz="1400" b="0" i="0" u="none" strike="noStrike" cap="none" normalizeH="0" baseline="0" dirty="0" smtClean="0">
                          <a:ln>
                            <a:noFill/>
                          </a:ln>
                          <a:solidFill>
                            <a:schemeClr val="tx2"/>
                          </a:solidFill>
                          <a:effectLst/>
                          <a:latin typeface="+mj-lt"/>
                          <a:cs typeface="Times New Roman" pitchFamily="18" charset="0"/>
                        </a:rPr>
                        <a:t>давящая, сжимающая</a:t>
                      </a:r>
                    </a:p>
                  </a:txBody>
                  <a:tcPr marL="64408" marR="64408" marT="50196" marB="32023" anchor="ctr" horzOverflow="overflow">
                    <a:lnL w="2880" cap="flat" cmpd="sng" algn="ctr">
                      <a:noFill/>
                      <a:prstDash val="solid"/>
                      <a:round/>
                      <a:headEnd type="none" w="med" len="med"/>
                      <a:tailEnd type="none" w="med" len="med"/>
                    </a:lnL>
                    <a:lnR w="2880" cap="flat" cmpd="sng" algn="ctr">
                      <a:noFill/>
                      <a:prstDash val="solid"/>
                      <a:round/>
                      <a:headEnd type="none" w="med" len="med"/>
                      <a:tailEnd type="none" w="med" len="med"/>
                    </a:lnR>
                    <a:lnT w="2880" cap="flat" cmpd="sng" algn="ctr">
                      <a:noFill/>
                      <a:prstDash val="solid"/>
                      <a:round/>
                      <a:headEnd type="none" w="med" len="med"/>
                      <a:tailEnd type="none" w="med" len="med"/>
                    </a:lnT>
                    <a:lnB w="635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1A4581"/>
                    </a:solidFill>
                  </a:tcPr>
                </a:tc>
                <a:tc>
                  <a:txBody>
                    <a:bodyPr/>
                    <a:lstStyle/>
                    <a:p>
                      <a:pPr marL="0" marR="0" lvl="0" indent="0" algn="l" defTabSz="449263" rtl="0" eaLnBrk="1" fontAlgn="base" latinLnBrk="0" hangingPunct="1">
                        <a:lnSpc>
                          <a:spcPct val="100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altLang="ru-RU" sz="1400" b="0" i="0" u="none" strike="noStrike" cap="none" normalizeH="0" baseline="0" dirty="0" smtClean="0">
                          <a:ln>
                            <a:noFill/>
                          </a:ln>
                          <a:solidFill>
                            <a:schemeClr val="tx2"/>
                          </a:solidFill>
                          <a:effectLst/>
                          <a:latin typeface="+mj-lt"/>
                          <a:cs typeface="Times New Roman" pitchFamily="18" charset="0"/>
                        </a:rPr>
                        <a:t>Острая, стреляющая, колющая, </a:t>
                      </a:r>
                      <a:r>
                        <a:rPr kumimoji="0" lang="en-US" altLang="ru-RU" sz="1400" b="0" i="0" u="none" strike="noStrike" cap="none" normalizeH="0" baseline="0" dirty="0" smtClean="0">
                          <a:ln>
                            <a:noFill/>
                          </a:ln>
                          <a:solidFill>
                            <a:schemeClr val="tx2"/>
                          </a:solidFill>
                          <a:effectLst/>
                          <a:latin typeface="+mj-lt"/>
                          <a:cs typeface="Times New Roman" pitchFamily="18" charset="0"/>
                        </a:rPr>
                        <a:t/>
                      </a:r>
                      <a:br>
                        <a:rPr kumimoji="0" lang="en-US" altLang="ru-RU" sz="1400" b="0" i="0" u="none" strike="noStrike" cap="none" normalizeH="0" baseline="0" dirty="0" smtClean="0">
                          <a:ln>
                            <a:noFill/>
                          </a:ln>
                          <a:solidFill>
                            <a:schemeClr val="tx2"/>
                          </a:solidFill>
                          <a:effectLst/>
                          <a:latin typeface="+mj-lt"/>
                          <a:cs typeface="Times New Roman" pitchFamily="18" charset="0"/>
                        </a:rPr>
                      </a:br>
                      <a:r>
                        <a:rPr kumimoji="0" lang="ru-RU" altLang="ru-RU" sz="1400" b="0" i="0" u="none" strike="noStrike" cap="none" normalizeH="0" baseline="0" dirty="0" smtClean="0">
                          <a:ln>
                            <a:noFill/>
                          </a:ln>
                          <a:solidFill>
                            <a:schemeClr val="tx2"/>
                          </a:solidFill>
                          <a:effectLst/>
                          <a:latin typeface="+mj-lt"/>
                          <a:cs typeface="Times New Roman" pitchFamily="18" charset="0"/>
                        </a:rPr>
                        <a:t>«удар током» </a:t>
                      </a:r>
                    </a:p>
                  </a:txBody>
                  <a:tcPr marL="64408" marR="64408" marT="50196" marB="32023" anchor="ctr" horzOverflow="overflow">
                    <a:lnL w="2880" cap="flat" cmpd="sng" algn="ctr">
                      <a:noFill/>
                      <a:prstDash val="solid"/>
                      <a:round/>
                      <a:headEnd type="none" w="med" len="med"/>
                      <a:tailEnd type="none" w="med" len="med"/>
                    </a:lnL>
                    <a:lnR w="2880" cap="flat" cmpd="sng" algn="ctr">
                      <a:noFill/>
                      <a:prstDash val="solid"/>
                      <a:round/>
                      <a:headEnd type="none" w="med" len="med"/>
                      <a:tailEnd type="none" w="med" len="med"/>
                    </a:lnR>
                    <a:lnT w="2880" cap="flat" cmpd="sng" algn="ctr">
                      <a:noFill/>
                      <a:prstDash val="solid"/>
                      <a:round/>
                      <a:headEnd type="none" w="med" len="med"/>
                      <a:tailEnd type="none" w="med" len="med"/>
                    </a:lnT>
                    <a:lnB w="635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1A4581"/>
                    </a:solidFill>
                  </a:tcPr>
                </a:tc>
              </a:tr>
              <a:tr h="500186">
                <a:tc>
                  <a:txBody>
                    <a:bodyPr/>
                    <a:lstStyle/>
                    <a:p>
                      <a:pPr marL="0" marR="0" lvl="0" indent="0" algn="l" defTabSz="449263" rtl="0" eaLnBrk="1" fontAlgn="base" latinLnBrk="0" hangingPunct="1">
                        <a:lnSpc>
                          <a:spcPct val="100000"/>
                        </a:lnSpc>
                        <a:spcBef>
                          <a:spcPct val="0"/>
                        </a:spcBef>
                        <a:spcAft>
                          <a:spcPct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pPr>
                      <a:r>
                        <a:rPr kumimoji="0" lang="ru-RU" altLang="ru-RU" sz="1400" b="1" i="0" u="none" strike="noStrike" cap="none" normalizeH="0" baseline="0" dirty="0" smtClean="0">
                          <a:ln>
                            <a:noFill/>
                          </a:ln>
                          <a:solidFill>
                            <a:srgbClr val="FAAA28"/>
                          </a:solidFill>
                          <a:effectLst/>
                          <a:latin typeface="+mj-lt"/>
                          <a:cs typeface="Times New Roman" pitchFamily="18" charset="0"/>
                        </a:rPr>
                        <a:t>Распространение боли </a:t>
                      </a:r>
                    </a:p>
                  </a:txBody>
                  <a:tcPr marL="64408" marR="64408" marT="50196" marB="32023" anchor="ctr" horzOverflow="overflow">
                    <a:lnL w="2880" cap="flat" cmpd="sng" algn="ctr">
                      <a:noFill/>
                      <a:prstDash val="solid"/>
                      <a:round/>
                      <a:headEnd type="none" w="med" len="med"/>
                      <a:tailEnd type="none" w="med" len="med"/>
                    </a:lnL>
                    <a:lnR w="2880" cap="flat" cmpd="sng" algn="ctr">
                      <a:noFill/>
                      <a:prstDash val="solid"/>
                      <a:round/>
                      <a:headEnd type="none" w="med" len="med"/>
                      <a:tailEnd type="none" w="med" len="med"/>
                    </a:lnR>
                    <a:lnT w="6350" cap="flat" cmpd="sng" algn="ctr">
                      <a:solidFill>
                        <a:schemeClr val="accent4">
                          <a:lumMod val="60000"/>
                          <a:lumOff val="40000"/>
                        </a:schemeClr>
                      </a:solidFill>
                      <a:prstDash val="solid"/>
                      <a:round/>
                      <a:headEnd type="none" w="med" len="med"/>
                      <a:tailEnd type="none" w="med" len="med"/>
                    </a:lnT>
                    <a:lnB w="6350" cap="flat" cmpd="sng" algn="ctr">
                      <a:solidFill>
                        <a:schemeClr val="accent4">
                          <a:lumMod val="60000"/>
                          <a:lumOff val="40000"/>
                        </a:schemeClr>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0000"/>
                        </a:lnSpc>
                        <a:spcBef>
                          <a:spcPct val="0"/>
                        </a:spcBef>
                        <a:spcAft>
                          <a:spcPct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pPr>
                      <a:r>
                        <a:rPr kumimoji="0" lang="ru-RU" altLang="ru-RU" sz="1400" b="0" i="0" u="none" strike="noStrike" cap="none" normalizeH="0" baseline="0" dirty="0" err="1" smtClean="0">
                          <a:ln>
                            <a:noFill/>
                          </a:ln>
                          <a:solidFill>
                            <a:schemeClr val="tx2"/>
                          </a:solidFill>
                          <a:effectLst/>
                          <a:latin typeface="+mj-lt"/>
                          <a:cs typeface="Times New Roman" pitchFamily="18" charset="0"/>
                        </a:rPr>
                        <a:t>Недерматомное</a:t>
                      </a:r>
                      <a:r>
                        <a:rPr kumimoji="0" lang="ru-RU" altLang="ru-RU" sz="1400" b="0" i="0" u="none" strike="noStrike" cap="none" normalizeH="0" baseline="0" dirty="0" smtClean="0">
                          <a:ln>
                            <a:noFill/>
                          </a:ln>
                          <a:solidFill>
                            <a:schemeClr val="tx2"/>
                          </a:solidFill>
                          <a:effectLst/>
                          <a:latin typeface="+mj-lt"/>
                          <a:cs typeface="Times New Roman" pitchFamily="18" charset="0"/>
                        </a:rPr>
                        <a:t>        </a:t>
                      </a:r>
                    </a:p>
                  </a:txBody>
                  <a:tcPr marL="64408" marR="64408" marT="50196" marB="32023" anchor="ctr" horzOverflow="overflow">
                    <a:lnL w="2880" cap="flat" cmpd="sng" algn="ctr">
                      <a:noFill/>
                      <a:prstDash val="solid"/>
                      <a:round/>
                      <a:headEnd type="none" w="med" len="med"/>
                      <a:tailEnd type="none" w="med" len="med"/>
                    </a:lnL>
                    <a:lnR w="2880" cap="flat" cmpd="sng" algn="ctr">
                      <a:noFill/>
                      <a:prstDash val="solid"/>
                      <a:round/>
                      <a:headEnd type="none" w="med" len="med"/>
                      <a:tailEnd type="none" w="med" len="med"/>
                    </a:lnR>
                    <a:lnT w="6350" cap="flat" cmpd="sng" algn="ctr">
                      <a:solidFill>
                        <a:schemeClr val="accent4">
                          <a:lumMod val="60000"/>
                          <a:lumOff val="40000"/>
                        </a:schemeClr>
                      </a:solidFill>
                      <a:prstDash val="solid"/>
                      <a:round/>
                      <a:headEnd type="none" w="med" len="med"/>
                      <a:tailEnd type="none" w="med" len="med"/>
                    </a:lnT>
                    <a:lnB w="6350" cap="flat" cmpd="sng" algn="ctr">
                      <a:solidFill>
                        <a:schemeClr val="accent4">
                          <a:lumMod val="60000"/>
                          <a:lumOff val="40000"/>
                        </a:schemeClr>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0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altLang="ru-RU" sz="1400" b="0" i="0" u="none" strike="noStrike" cap="none" normalizeH="0" baseline="0" dirty="0" smtClean="0">
                          <a:ln>
                            <a:noFill/>
                          </a:ln>
                          <a:solidFill>
                            <a:schemeClr val="tx2"/>
                          </a:solidFill>
                          <a:effectLst/>
                          <a:latin typeface="+mj-lt"/>
                          <a:cs typeface="Times New Roman" pitchFamily="18" charset="0"/>
                        </a:rPr>
                        <a:t>По </a:t>
                      </a:r>
                      <a:r>
                        <a:rPr kumimoji="0" lang="ru-RU" altLang="ru-RU" sz="1400" b="0" i="0" u="none" strike="noStrike" cap="none" normalizeH="0" baseline="0" dirty="0" err="1" smtClean="0">
                          <a:ln>
                            <a:noFill/>
                          </a:ln>
                          <a:solidFill>
                            <a:schemeClr val="tx2"/>
                          </a:solidFill>
                          <a:effectLst/>
                          <a:latin typeface="+mj-lt"/>
                          <a:cs typeface="Times New Roman" pitchFamily="18" charset="0"/>
                        </a:rPr>
                        <a:t>дерматомам</a:t>
                      </a:r>
                      <a:r>
                        <a:rPr kumimoji="0" lang="ru-RU" altLang="ru-RU" sz="1400" b="0" i="0" u="none" strike="noStrike" cap="none" normalizeH="0" baseline="0" dirty="0" smtClean="0">
                          <a:ln>
                            <a:noFill/>
                          </a:ln>
                          <a:solidFill>
                            <a:schemeClr val="tx2"/>
                          </a:solidFill>
                          <a:effectLst/>
                          <a:latin typeface="+mj-lt"/>
                          <a:cs typeface="Times New Roman" pitchFamily="18" charset="0"/>
                        </a:rPr>
                        <a:t> </a:t>
                      </a:r>
                      <a:r>
                        <a:rPr kumimoji="0" lang="ru-RU" altLang="ru-RU" sz="1400" b="0" i="1" u="none" strike="noStrike" cap="none" normalizeH="0" baseline="0" dirty="0" smtClean="0">
                          <a:ln>
                            <a:noFill/>
                          </a:ln>
                          <a:solidFill>
                            <a:schemeClr val="tx2"/>
                          </a:solidFill>
                          <a:effectLst/>
                          <a:latin typeface="+mj-lt"/>
                          <a:cs typeface="Times New Roman" pitchFamily="18" charset="0"/>
                        </a:rPr>
                        <a:t>(чаще</a:t>
                      </a:r>
                      <a:r>
                        <a:rPr kumimoji="0" lang="en-US" altLang="ru-RU" sz="1400" b="0" i="1" u="none" strike="noStrike" cap="none" normalizeH="0" baseline="0" dirty="0" smtClean="0">
                          <a:ln>
                            <a:noFill/>
                          </a:ln>
                          <a:solidFill>
                            <a:schemeClr val="tx2"/>
                          </a:solidFill>
                          <a:effectLst/>
                          <a:latin typeface="+mj-lt"/>
                          <a:cs typeface="Times New Roman" pitchFamily="18" charset="0"/>
                        </a:rPr>
                        <a:t> </a:t>
                      </a:r>
                      <a:r>
                        <a:rPr kumimoji="0" lang="ru-RU" altLang="ru-RU" sz="1400" b="0" i="1" u="none" strike="noStrike" cap="none" normalizeH="0" baseline="0" dirty="0" smtClean="0">
                          <a:ln>
                            <a:noFill/>
                          </a:ln>
                          <a:solidFill>
                            <a:schemeClr val="tx2"/>
                          </a:solidFill>
                          <a:effectLst/>
                          <a:latin typeface="+mj-lt"/>
                          <a:cs typeface="Times New Roman" pitchFamily="18" charset="0"/>
                        </a:rPr>
                        <a:t>-</a:t>
                      </a:r>
                      <a:r>
                        <a:rPr kumimoji="0" lang="en-US" altLang="ru-RU" sz="1400" b="0" i="1" u="none" strike="noStrike" cap="none" normalizeH="0" baseline="0" dirty="0" smtClean="0">
                          <a:ln>
                            <a:noFill/>
                          </a:ln>
                          <a:solidFill>
                            <a:schemeClr val="tx2"/>
                          </a:solidFill>
                          <a:effectLst/>
                          <a:latin typeface="+mj-lt"/>
                          <a:cs typeface="Times New Roman" pitchFamily="18" charset="0"/>
                        </a:rPr>
                        <a:t> </a:t>
                      </a:r>
                      <a:r>
                        <a:rPr kumimoji="0" lang="ru-RU" altLang="ru-RU" sz="1400" b="0" i="1" u="none" strike="noStrike" cap="none" normalizeH="0" baseline="0" dirty="0" smtClean="0">
                          <a:ln>
                            <a:noFill/>
                          </a:ln>
                          <a:solidFill>
                            <a:schemeClr val="tx2"/>
                          </a:solidFill>
                          <a:effectLst/>
                          <a:latin typeface="+mj-lt"/>
                          <a:cs typeface="Times New Roman" pitchFamily="18" charset="0"/>
                        </a:rPr>
                        <a:t>С6, С7) </a:t>
                      </a:r>
                    </a:p>
                  </a:txBody>
                  <a:tcPr marL="64408" marR="64408" marT="50196" marB="32023" anchor="ctr" horzOverflow="overflow">
                    <a:lnL w="2880" cap="flat" cmpd="sng" algn="ctr">
                      <a:noFill/>
                      <a:prstDash val="solid"/>
                      <a:round/>
                      <a:headEnd type="none" w="med" len="med"/>
                      <a:tailEnd type="none" w="med" len="med"/>
                    </a:lnL>
                    <a:lnR w="2880" cap="flat" cmpd="sng" algn="ctr">
                      <a:noFill/>
                      <a:prstDash val="solid"/>
                      <a:round/>
                      <a:headEnd type="none" w="med" len="med"/>
                      <a:tailEnd type="none" w="med" len="med"/>
                    </a:lnR>
                    <a:lnT w="6350" cap="flat" cmpd="sng" algn="ctr">
                      <a:solidFill>
                        <a:schemeClr val="accent4">
                          <a:lumMod val="60000"/>
                          <a:lumOff val="40000"/>
                        </a:schemeClr>
                      </a:solidFill>
                      <a:prstDash val="solid"/>
                      <a:round/>
                      <a:headEnd type="none" w="med" len="med"/>
                      <a:tailEnd type="none" w="med" len="med"/>
                    </a:lnT>
                    <a:lnB w="6350" cap="flat" cmpd="sng" algn="ctr">
                      <a:solidFill>
                        <a:schemeClr val="accent4">
                          <a:lumMod val="60000"/>
                          <a:lumOff val="40000"/>
                        </a:schemeClr>
                      </a:solidFill>
                      <a:prstDash val="solid"/>
                      <a:round/>
                      <a:headEnd type="none" w="med" len="med"/>
                      <a:tailEnd type="none" w="med" len="med"/>
                    </a:lnB>
                    <a:lnTlToBr>
                      <a:noFill/>
                    </a:lnTlToBr>
                    <a:lnBlToTr>
                      <a:noFill/>
                    </a:lnBlToTr>
                    <a:noFill/>
                  </a:tcPr>
                </a:tc>
              </a:tr>
              <a:tr h="718828">
                <a:tc>
                  <a:txBody>
                    <a:bodyPr/>
                    <a:lstStyle/>
                    <a:p>
                      <a:pPr marL="0" marR="0" lvl="0" indent="0" algn="l" defTabSz="449263" rtl="0" eaLnBrk="0" fontAlgn="base" latinLnBrk="0" hangingPunct="0">
                        <a:lnSpc>
                          <a:spcPct val="100000"/>
                        </a:lnSpc>
                        <a:spcBef>
                          <a:spcPct val="0"/>
                        </a:spcBef>
                        <a:spcAft>
                          <a:spcPct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pPr>
                      <a:r>
                        <a:rPr kumimoji="0" lang="ru-RU" altLang="ru-RU" sz="1400" b="1" i="0" u="none" strike="noStrike" cap="none" normalizeH="0" baseline="0" dirty="0" smtClean="0">
                          <a:ln>
                            <a:noFill/>
                          </a:ln>
                          <a:solidFill>
                            <a:srgbClr val="FAAA28"/>
                          </a:solidFill>
                          <a:effectLst/>
                          <a:latin typeface="+mj-lt"/>
                          <a:cs typeface="Times New Roman" pitchFamily="18" charset="0"/>
                        </a:rPr>
                        <a:t>Факторы, </a:t>
                      </a:r>
                      <a:r>
                        <a:rPr kumimoji="0" lang="en-US" altLang="ru-RU" sz="1400" b="1" i="0" u="none" strike="noStrike" cap="none" normalizeH="0" baseline="0" dirty="0" smtClean="0">
                          <a:ln>
                            <a:noFill/>
                          </a:ln>
                          <a:solidFill>
                            <a:srgbClr val="FAAA28"/>
                          </a:solidFill>
                          <a:effectLst/>
                          <a:latin typeface="+mj-lt"/>
                          <a:cs typeface="Times New Roman" pitchFamily="18" charset="0"/>
                        </a:rPr>
                        <a:t/>
                      </a:r>
                      <a:br>
                        <a:rPr kumimoji="0" lang="en-US" altLang="ru-RU" sz="1400" b="1" i="0" u="none" strike="noStrike" cap="none" normalizeH="0" baseline="0" dirty="0" smtClean="0">
                          <a:ln>
                            <a:noFill/>
                          </a:ln>
                          <a:solidFill>
                            <a:srgbClr val="FAAA28"/>
                          </a:solidFill>
                          <a:effectLst/>
                          <a:latin typeface="+mj-lt"/>
                          <a:cs typeface="Times New Roman" pitchFamily="18" charset="0"/>
                        </a:rPr>
                      </a:br>
                      <a:r>
                        <a:rPr kumimoji="0" lang="ru-RU" altLang="ru-RU" sz="1400" b="1" i="0" u="none" strike="noStrike" cap="none" normalizeH="0" baseline="0" dirty="0" smtClean="0">
                          <a:ln>
                            <a:noFill/>
                          </a:ln>
                          <a:solidFill>
                            <a:srgbClr val="FAAA28"/>
                          </a:solidFill>
                          <a:effectLst/>
                          <a:latin typeface="+mj-lt"/>
                          <a:cs typeface="Times New Roman" pitchFamily="18" charset="0"/>
                        </a:rPr>
                        <a:t>усиливающие  боль</a:t>
                      </a:r>
                    </a:p>
                  </a:txBody>
                  <a:tcPr marL="64408" marR="64408" marT="50196" marB="32023" anchor="ctr" horzOverflow="overflow">
                    <a:lnL w="2880" cap="flat" cmpd="sng" algn="ctr">
                      <a:noFill/>
                      <a:prstDash val="solid"/>
                      <a:round/>
                      <a:headEnd type="none" w="med" len="med"/>
                      <a:tailEnd type="none" w="med" len="med"/>
                    </a:lnL>
                    <a:lnR w="2880" cap="flat" cmpd="sng" algn="ctr">
                      <a:noFill/>
                      <a:prstDash val="solid"/>
                      <a:round/>
                      <a:headEnd type="none" w="med" len="med"/>
                      <a:tailEnd type="none" w="med" len="med"/>
                    </a:lnR>
                    <a:lnT w="6350" cap="flat" cmpd="sng" algn="ctr">
                      <a:solidFill>
                        <a:schemeClr val="accent4">
                          <a:lumMod val="60000"/>
                          <a:lumOff val="40000"/>
                        </a:schemeClr>
                      </a:solidFill>
                      <a:prstDash val="solid"/>
                      <a:round/>
                      <a:headEnd type="none" w="med" len="med"/>
                      <a:tailEnd type="none" w="med" len="med"/>
                    </a:lnT>
                    <a:lnB w="635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accent2">
                        <a:lumMod val="75000"/>
                      </a:schemeClr>
                    </a:solidFill>
                  </a:tcPr>
                </a:tc>
                <a:tc>
                  <a:txBody>
                    <a:bodyPr/>
                    <a:lstStyle/>
                    <a:p>
                      <a:pPr marL="0" marR="0" lvl="0" indent="0" algn="l" defTabSz="449263" rtl="0" eaLnBrk="1" fontAlgn="base" latinLnBrk="0" hangingPunct="1">
                        <a:lnSpc>
                          <a:spcPct val="100000"/>
                        </a:lnSpc>
                        <a:spcBef>
                          <a:spcPct val="0"/>
                        </a:spcBef>
                        <a:spcAft>
                          <a:spcPct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pPr>
                      <a:r>
                        <a:rPr kumimoji="0" lang="ru-RU" altLang="ru-RU" sz="1400" b="0" i="0" u="none" strike="noStrike" cap="none" normalizeH="0" baseline="0" dirty="0" smtClean="0">
                          <a:ln>
                            <a:noFill/>
                          </a:ln>
                          <a:solidFill>
                            <a:schemeClr val="tx2"/>
                          </a:solidFill>
                          <a:effectLst/>
                          <a:latin typeface="+mj-lt"/>
                          <a:cs typeface="Times New Roman" pitchFamily="18" charset="0"/>
                        </a:rPr>
                        <a:t>Движения в шее, </a:t>
                      </a:r>
                    </a:p>
                    <a:p>
                      <a:pPr marL="0" marR="0" lvl="0" indent="0" algn="l" defTabSz="449263" rtl="0" eaLnBrk="1" fontAlgn="base" latinLnBrk="0" hangingPunct="1">
                        <a:lnSpc>
                          <a:spcPct val="100000"/>
                        </a:lnSpc>
                        <a:spcBef>
                          <a:spcPct val="0"/>
                        </a:spcBef>
                        <a:spcAft>
                          <a:spcPct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pPr>
                      <a:r>
                        <a:rPr kumimoji="0" lang="ru-RU" altLang="ru-RU" sz="1400" b="0" i="0" u="none" strike="noStrike" cap="none" normalizeH="0" baseline="0" dirty="0" smtClean="0">
                          <a:ln>
                            <a:noFill/>
                          </a:ln>
                          <a:solidFill>
                            <a:schemeClr val="tx2"/>
                          </a:solidFill>
                          <a:effectLst/>
                          <a:latin typeface="+mj-lt"/>
                          <a:cs typeface="Times New Roman" pitchFamily="18" charset="0"/>
                        </a:rPr>
                        <a:t>в руке </a:t>
                      </a:r>
                    </a:p>
                  </a:txBody>
                  <a:tcPr marL="64408" marR="64408" marT="50196" marB="32023" anchor="ctr" horzOverflow="overflow">
                    <a:lnL w="2880" cap="flat" cmpd="sng" algn="ctr">
                      <a:noFill/>
                      <a:prstDash val="solid"/>
                      <a:round/>
                      <a:headEnd type="none" w="med" len="med"/>
                      <a:tailEnd type="none" w="med" len="med"/>
                    </a:lnL>
                    <a:lnR w="2880" cap="flat" cmpd="sng" algn="ctr">
                      <a:noFill/>
                      <a:prstDash val="solid"/>
                      <a:round/>
                      <a:headEnd type="none" w="med" len="med"/>
                      <a:tailEnd type="none" w="med" len="med"/>
                    </a:lnR>
                    <a:lnT w="6350" cap="flat" cmpd="sng" algn="ctr">
                      <a:solidFill>
                        <a:schemeClr val="accent4">
                          <a:lumMod val="60000"/>
                          <a:lumOff val="40000"/>
                        </a:schemeClr>
                      </a:solidFill>
                      <a:prstDash val="solid"/>
                      <a:round/>
                      <a:headEnd type="none" w="med" len="med"/>
                      <a:tailEnd type="none" w="med" len="med"/>
                    </a:lnT>
                    <a:lnB w="635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accent2">
                        <a:lumMod val="75000"/>
                      </a:schemeClr>
                    </a:solidFill>
                  </a:tcPr>
                </a:tc>
                <a:tc>
                  <a:txBody>
                    <a:bodyPr/>
                    <a:lstStyle/>
                    <a:p>
                      <a:pPr marL="0" marR="0" lvl="0" indent="0" algn="l" defTabSz="449263" rtl="0" eaLnBrk="1" fontAlgn="base" latinLnBrk="0" hangingPunct="1">
                        <a:lnSpc>
                          <a:spcPct val="100000"/>
                        </a:lnSpc>
                        <a:spcBef>
                          <a:spcPct val="0"/>
                        </a:spcBef>
                        <a:spcAft>
                          <a:spcPct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pPr>
                      <a:r>
                        <a:rPr kumimoji="0" lang="ru-RU" altLang="ru-RU" sz="1400" b="0" i="0" u="none" strike="noStrike" cap="none" normalizeH="0" baseline="0" dirty="0" smtClean="0">
                          <a:ln>
                            <a:noFill/>
                          </a:ln>
                          <a:solidFill>
                            <a:schemeClr val="tx2"/>
                          </a:solidFill>
                          <a:effectLst/>
                          <a:latin typeface="+mj-lt"/>
                          <a:cs typeface="Times New Roman" pitchFamily="18" charset="0"/>
                        </a:rPr>
                        <a:t>Повышение давление в </a:t>
                      </a:r>
                      <a:r>
                        <a:rPr kumimoji="0" lang="ru-RU" altLang="ru-RU" sz="1400" b="0" i="0" u="none" strike="noStrike" cap="none" normalizeH="0" baseline="0" dirty="0" err="1" smtClean="0">
                          <a:ln>
                            <a:noFill/>
                          </a:ln>
                          <a:solidFill>
                            <a:schemeClr val="tx2"/>
                          </a:solidFill>
                          <a:effectLst/>
                          <a:latin typeface="+mj-lt"/>
                          <a:cs typeface="Times New Roman" pitchFamily="18" charset="0"/>
                        </a:rPr>
                        <a:t>эпидуральном</a:t>
                      </a:r>
                      <a:r>
                        <a:rPr kumimoji="0" lang="ru-RU" altLang="ru-RU" sz="1400" b="0" i="0" u="none" strike="noStrike" cap="none" normalizeH="0" baseline="0" dirty="0" smtClean="0">
                          <a:ln>
                            <a:noFill/>
                          </a:ln>
                          <a:solidFill>
                            <a:schemeClr val="tx2"/>
                          </a:solidFill>
                          <a:effectLst/>
                          <a:latin typeface="+mj-lt"/>
                          <a:cs typeface="Times New Roman" pitchFamily="18" charset="0"/>
                        </a:rPr>
                        <a:t> пространстве </a:t>
                      </a:r>
                      <a:r>
                        <a:rPr kumimoji="0" lang="ru-RU" altLang="ru-RU" sz="1400" b="0" i="1" u="none" strike="noStrike" cap="none" normalizeH="0" baseline="0" dirty="0" smtClean="0">
                          <a:ln>
                            <a:noFill/>
                          </a:ln>
                          <a:solidFill>
                            <a:schemeClr val="tx2"/>
                          </a:solidFill>
                          <a:effectLst/>
                          <a:latin typeface="+mj-lt"/>
                          <a:cs typeface="Times New Roman" pitchFamily="18" charset="0"/>
                        </a:rPr>
                        <a:t>(при кашле, чихании, </a:t>
                      </a:r>
                      <a:r>
                        <a:rPr kumimoji="0" lang="ru-RU" altLang="ru-RU" sz="1400" b="0" i="1" u="none" strike="noStrike" cap="none" normalizeH="0" baseline="0" dirty="0" err="1" smtClean="0">
                          <a:ln>
                            <a:noFill/>
                          </a:ln>
                          <a:solidFill>
                            <a:schemeClr val="tx2"/>
                          </a:solidFill>
                          <a:effectLst/>
                          <a:latin typeface="+mj-lt"/>
                          <a:cs typeface="Times New Roman" pitchFamily="18" charset="0"/>
                        </a:rPr>
                        <a:t>натуживании</a:t>
                      </a:r>
                      <a:r>
                        <a:rPr kumimoji="0" lang="ru-RU" altLang="ru-RU" sz="1400" b="0" i="1" u="none" strike="noStrike" cap="none" normalizeH="0" baseline="0" dirty="0" smtClean="0">
                          <a:ln>
                            <a:noFill/>
                          </a:ln>
                          <a:solidFill>
                            <a:schemeClr val="tx2"/>
                          </a:solidFill>
                          <a:effectLst/>
                          <a:latin typeface="+mj-lt"/>
                          <a:cs typeface="Times New Roman" pitchFamily="18" charset="0"/>
                        </a:rPr>
                        <a:t>).</a:t>
                      </a:r>
                      <a:r>
                        <a:rPr kumimoji="0" lang="en-US" altLang="ru-RU" sz="1400" b="0" i="1" u="none" strike="noStrike" cap="none" normalizeH="0" baseline="0" dirty="0" smtClean="0">
                          <a:ln>
                            <a:noFill/>
                          </a:ln>
                          <a:solidFill>
                            <a:schemeClr val="tx2"/>
                          </a:solidFill>
                          <a:effectLst/>
                          <a:latin typeface="+mj-lt"/>
                          <a:cs typeface="Times New Roman" pitchFamily="18" charset="0"/>
                        </a:rPr>
                        <a:t> </a:t>
                      </a:r>
                      <a:r>
                        <a:rPr kumimoji="0" lang="ru-RU" altLang="ru-RU" sz="1400" b="0" i="0" u="none" strike="noStrike" cap="none" normalizeH="0" baseline="0" dirty="0" smtClean="0">
                          <a:ln>
                            <a:noFill/>
                          </a:ln>
                          <a:solidFill>
                            <a:schemeClr val="tx2"/>
                          </a:solidFill>
                          <a:effectLst/>
                          <a:latin typeface="+mj-lt"/>
                          <a:cs typeface="Times New Roman" pitchFamily="18" charset="0"/>
                        </a:rPr>
                        <a:t>Проба </a:t>
                      </a:r>
                      <a:r>
                        <a:rPr kumimoji="0" lang="ru-RU" altLang="ru-RU" sz="1400" b="0" i="0" u="none" strike="noStrike" cap="none" normalizeH="0" baseline="0" dirty="0" err="1" smtClean="0">
                          <a:ln>
                            <a:noFill/>
                          </a:ln>
                          <a:solidFill>
                            <a:schemeClr val="tx2"/>
                          </a:solidFill>
                          <a:effectLst/>
                          <a:latin typeface="+mj-lt"/>
                          <a:cs typeface="Times New Roman" pitchFamily="18" charset="0"/>
                        </a:rPr>
                        <a:t>Спурлинга</a:t>
                      </a:r>
                      <a:endParaRPr kumimoji="0" lang="ru-RU" altLang="ru-RU" sz="1400" b="0" i="0" u="none" strike="noStrike" cap="none" normalizeH="0" baseline="0" dirty="0" smtClean="0">
                        <a:ln>
                          <a:noFill/>
                        </a:ln>
                        <a:solidFill>
                          <a:schemeClr val="tx2"/>
                        </a:solidFill>
                        <a:effectLst/>
                        <a:latin typeface="+mj-lt"/>
                        <a:cs typeface="Times New Roman" pitchFamily="18" charset="0"/>
                      </a:endParaRPr>
                    </a:p>
                  </a:txBody>
                  <a:tcPr marL="64408" marR="64408" marT="50196" marB="32023" anchor="ctr" horzOverflow="overflow">
                    <a:lnL w="2880" cap="flat" cmpd="sng" algn="ctr">
                      <a:noFill/>
                      <a:prstDash val="solid"/>
                      <a:round/>
                      <a:headEnd type="none" w="med" len="med"/>
                      <a:tailEnd type="none" w="med" len="med"/>
                    </a:lnL>
                    <a:lnR w="2880" cap="flat" cmpd="sng" algn="ctr">
                      <a:noFill/>
                      <a:prstDash val="solid"/>
                      <a:round/>
                      <a:headEnd type="none" w="med" len="med"/>
                      <a:tailEnd type="none" w="med" len="med"/>
                    </a:lnR>
                    <a:lnT w="6350" cap="flat" cmpd="sng" algn="ctr">
                      <a:solidFill>
                        <a:schemeClr val="accent4">
                          <a:lumMod val="60000"/>
                          <a:lumOff val="40000"/>
                        </a:schemeClr>
                      </a:solidFill>
                      <a:prstDash val="solid"/>
                      <a:round/>
                      <a:headEnd type="none" w="med" len="med"/>
                      <a:tailEnd type="none" w="med" len="med"/>
                    </a:lnT>
                    <a:lnB w="635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accent2">
                        <a:lumMod val="75000"/>
                      </a:schemeClr>
                    </a:solidFill>
                  </a:tcPr>
                </a:tc>
              </a:tr>
              <a:tr h="506493">
                <a:tc>
                  <a:txBody>
                    <a:bodyPr/>
                    <a:lstStyle/>
                    <a:p>
                      <a:pPr marL="0" marR="0" lvl="0" indent="0" algn="l" defTabSz="449263" rtl="0" eaLnBrk="0" fontAlgn="base" latinLnBrk="0" hangingPunct="0">
                        <a:lnSpc>
                          <a:spcPct val="100000"/>
                        </a:lnSpc>
                        <a:spcBef>
                          <a:spcPct val="0"/>
                        </a:spcBef>
                        <a:spcAft>
                          <a:spcPct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pPr>
                      <a:r>
                        <a:rPr kumimoji="0" lang="ru-RU" altLang="ru-RU" sz="1400" b="1" i="0" u="none" strike="noStrike" cap="none" normalizeH="0" baseline="0" dirty="0" smtClean="0">
                          <a:ln>
                            <a:noFill/>
                          </a:ln>
                          <a:solidFill>
                            <a:srgbClr val="FAAA28"/>
                          </a:solidFill>
                          <a:effectLst/>
                          <a:latin typeface="+mj-lt"/>
                          <a:cs typeface="Times New Roman" pitchFamily="18" charset="0"/>
                        </a:rPr>
                        <a:t>Факторы, </a:t>
                      </a:r>
                      <a:r>
                        <a:rPr kumimoji="0" lang="en-US" altLang="ru-RU" sz="1400" b="1" i="0" u="none" strike="noStrike" cap="none" normalizeH="0" baseline="0" dirty="0" smtClean="0">
                          <a:ln>
                            <a:noFill/>
                          </a:ln>
                          <a:solidFill>
                            <a:srgbClr val="FAAA28"/>
                          </a:solidFill>
                          <a:effectLst/>
                          <a:latin typeface="+mj-lt"/>
                          <a:cs typeface="Times New Roman" pitchFamily="18" charset="0"/>
                        </a:rPr>
                        <a:t/>
                      </a:r>
                      <a:br>
                        <a:rPr kumimoji="0" lang="en-US" altLang="ru-RU" sz="1400" b="1" i="0" u="none" strike="noStrike" cap="none" normalizeH="0" baseline="0" dirty="0" smtClean="0">
                          <a:ln>
                            <a:noFill/>
                          </a:ln>
                          <a:solidFill>
                            <a:srgbClr val="FAAA28"/>
                          </a:solidFill>
                          <a:effectLst/>
                          <a:latin typeface="+mj-lt"/>
                          <a:cs typeface="Times New Roman" pitchFamily="18" charset="0"/>
                        </a:rPr>
                      </a:br>
                      <a:r>
                        <a:rPr kumimoji="0" lang="ru-RU" altLang="ru-RU" sz="1400" b="1" i="0" u="none" strike="noStrike" cap="none" normalizeH="0" baseline="0" dirty="0" smtClean="0">
                          <a:ln>
                            <a:noFill/>
                          </a:ln>
                          <a:solidFill>
                            <a:srgbClr val="FAAA28"/>
                          </a:solidFill>
                          <a:effectLst/>
                          <a:latin typeface="+mj-lt"/>
                          <a:cs typeface="Times New Roman" pitchFamily="18" charset="0"/>
                        </a:rPr>
                        <a:t>уменьшающие боль</a:t>
                      </a:r>
                    </a:p>
                  </a:txBody>
                  <a:tcPr marL="64408" marR="64408" marT="50196" marB="32023" anchor="ctr" horzOverflow="overflow">
                    <a:lnL w="2880" cap="flat" cmpd="sng" algn="ctr">
                      <a:noFill/>
                      <a:prstDash val="solid"/>
                      <a:round/>
                      <a:headEnd type="none" w="med" len="med"/>
                      <a:tailEnd type="none" w="med" len="med"/>
                    </a:lnL>
                    <a:lnR w="2880" cap="flat" cmpd="sng" algn="ctr">
                      <a:noFill/>
                      <a:prstDash val="solid"/>
                      <a:round/>
                      <a:headEnd type="none" w="med" len="med"/>
                      <a:tailEnd type="none" w="med" len="med"/>
                    </a:lnR>
                    <a:lnT w="6350" cap="flat" cmpd="sng" algn="ctr">
                      <a:solidFill>
                        <a:schemeClr val="accent4">
                          <a:lumMod val="60000"/>
                          <a:lumOff val="40000"/>
                        </a:schemeClr>
                      </a:solidFill>
                      <a:prstDash val="solid"/>
                      <a:round/>
                      <a:headEnd type="none" w="med" len="med"/>
                      <a:tailEnd type="none" w="med" len="med"/>
                    </a:lnT>
                    <a:lnB w="6350" cap="flat" cmpd="sng" algn="ctr">
                      <a:solidFill>
                        <a:schemeClr val="accent4">
                          <a:lumMod val="60000"/>
                          <a:lumOff val="40000"/>
                        </a:schemeClr>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0000"/>
                        </a:lnSpc>
                        <a:spcBef>
                          <a:spcPct val="0"/>
                        </a:spcBef>
                        <a:spcAft>
                          <a:spcPct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pPr>
                      <a:r>
                        <a:rPr kumimoji="0" lang="ru-RU" altLang="ru-RU" sz="1400" b="0" i="0" u="none" strike="noStrike" cap="none" normalizeH="0" baseline="0" dirty="0" smtClean="0">
                          <a:ln>
                            <a:noFill/>
                          </a:ln>
                          <a:solidFill>
                            <a:schemeClr val="tx2"/>
                          </a:solidFill>
                          <a:effectLst/>
                          <a:latin typeface="+mj-lt"/>
                          <a:cs typeface="Times New Roman" pitchFamily="18" charset="0"/>
                        </a:rPr>
                        <a:t>Двигательный покой</a:t>
                      </a:r>
                    </a:p>
                  </a:txBody>
                  <a:tcPr marL="64408" marR="64408" marT="50196" marB="32023" anchor="ctr" horzOverflow="overflow">
                    <a:lnL w="2880" cap="flat" cmpd="sng" algn="ctr">
                      <a:noFill/>
                      <a:prstDash val="solid"/>
                      <a:round/>
                      <a:headEnd type="none" w="med" len="med"/>
                      <a:tailEnd type="none" w="med" len="med"/>
                    </a:lnL>
                    <a:lnR w="2880" cap="flat" cmpd="sng" algn="ctr">
                      <a:noFill/>
                      <a:prstDash val="solid"/>
                      <a:round/>
                      <a:headEnd type="none" w="med" len="med"/>
                      <a:tailEnd type="none" w="med" len="med"/>
                    </a:lnR>
                    <a:lnT w="6350" cap="flat" cmpd="sng" algn="ctr">
                      <a:solidFill>
                        <a:schemeClr val="accent4">
                          <a:lumMod val="60000"/>
                          <a:lumOff val="40000"/>
                        </a:schemeClr>
                      </a:solidFill>
                      <a:prstDash val="solid"/>
                      <a:round/>
                      <a:headEnd type="none" w="med" len="med"/>
                      <a:tailEnd type="none" w="med" len="med"/>
                    </a:lnT>
                    <a:lnB w="6350" cap="flat" cmpd="sng" algn="ctr">
                      <a:solidFill>
                        <a:schemeClr val="accent4">
                          <a:lumMod val="60000"/>
                          <a:lumOff val="40000"/>
                        </a:schemeClr>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0000"/>
                        </a:lnSpc>
                        <a:spcBef>
                          <a:spcPct val="0"/>
                        </a:spcBef>
                        <a:spcAft>
                          <a:spcPct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pPr>
                      <a:r>
                        <a:rPr kumimoji="0" lang="ru-RU" altLang="ru-RU" sz="1400" b="0" i="0" u="none" strike="noStrike" cap="none" normalizeH="0" baseline="0" dirty="0" smtClean="0">
                          <a:ln>
                            <a:noFill/>
                          </a:ln>
                          <a:solidFill>
                            <a:schemeClr val="tx2"/>
                          </a:solidFill>
                          <a:effectLst/>
                          <a:latin typeface="+mj-lt"/>
                          <a:cs typeface="Times New Roman" pitchFamily="18" charset="0"/>
                        </a:rPr>
                        <a:t>	При заведении руки за голову, </a:t>
                      </a:r>
                      <a:r>
                        <a:rPr kumimoji="0" lang="en-US" altLang="ru-RU" sz="1400" b="0" i="0" u="none" strike="noStrike" cap="none" normalizeH="0" baseline="0" dirty="0" smtClean="0">
                          <a:ln>
                            <a:noFill/>
                          </a:ln>
                          <a:solidFill>
                            <a:schemeClr val="tx2"/>
                          </a:solidFill>
                          <a:effectLst/>
                          <a:latin typeface="+mj-lt"/>
                          <a:cs typeface="Times New Roman" pitchFamily="18" charset="0"/>
                        </a:rPr>
                        <a:t/>
                      </a:r>
                      <a:br>
                        <a:rPr kumimoji="0" lang="en-US" altLang="ru-RU" sz="1400" b="0" i="0" u="none" strike="noStrike" cap="none" normalizeH="0" baseline="0" dirty="0" smtClean="0">
                          <a:ln>
                            <a:noFill/>
                          </a:ln>
                          <a:solidFill>
                            <a:schemeClr val="tx2"/>
                          </a:solidFill>
                          <a:effectLst/>
                          <a:latin typeface="+mj-lt"/>
                          <a:cs typeface="Times New Roman" pitchFamily="18" charset="0"/>
                        </a:rPr>
                      </a:br>
                      <a:r>
                        <a:rPr kumimoji="0" lang="ru-RU" altLang="ru-RU" sz="1400" b="0" i="0" u="none" strike="noStrike" cap="none" normalizeH="0" baseline="0" dirty="0" smtClean="0">
                          <a:ln>
                            <a:noFill/>
                          </a:ln>
                          <a:solidFill>
                            <a:schemeClr val="tx2"/>
                          </a:solidFill>
                          <a:effectLst/>
                          <a:latin typeface="+mj-lt"/>
                          <a:cs typeface="Times New Roman" pitchFamily="18" charset="0"/>
                        </a:rPr>
                        <a:t>при </a:t>
                      </a:r>
                      <a:r>
                        <a:rPr kumimoji="0" lang="ru-RU" altLang="ru-RU" sz="1400" b="0" i="0" u="none" strike="noStrike" cap="none" normalizeH="0" baseline="0" dirty="0" err="1" smtClean="0">
                          <a:ln>
                            <a:noFill/>
                          </a:ln>
                          <a:solidFill>
                            <a:schemeClr val="tx2"/>
                          </a:solidFill>
                          <a:effectLst/>
                          <a:latin typeface="+mj-lt"/>
                          <a:cs typeface="Times New Roman" pitchFamily="18" charset="0"/>
                        </a:rPr>
                        <a:t>тракции</a:t>
                      </a:r>
                      <a:r>
                        <a:rPr kumimoji="0" lang="ru-RU" altLang="ru-RU" sz="1400" b="0" i="0" u="none" strike="noStrike" cap="none" normalizeH="0" baseline="0" dirty="0" smtClean="0">
                          <a:ln>
                            <a:noFill/>
                          </a:ln>
                          <a:solidFill>
                            <a:schemeClr val="tx2"/>
                          </a:solidFill>
                          <a:effectLst/>
                          <a:latin typeface="+mj-lt"/>
                          <a:cs typeface="Times New Roman" pitchFamily="18" charset="0"/>
                        </a:rPr>
                        <a:t>.</a:t>
                      </a:r>
                    </a:p>
                  </a:txBody>
                  <a:tcPr marL="64408" marR="64408" marT="50196" marB="32023" anchor="ctr" horzOverflow="overflow">
                    <a:lnL w="2880" cap="flat" cmpd="sng" algn="ctr">
                      <a:noFill/>
                      <a:prstDash val="solid"/>
                      <a:round/>
                      <a:headEnd type="none" w="med" len="med"/>
                      <a:tailEnd type="none" w="med" len="med"/>
                    </a:lnL>
                    <a:lnR w="2880" cap="flat" cmpd="sng" algn="ctr">
                      <a:noFill/>
                      <a:prstDash val="solid"/>
                      <a:round/>
                      <a:headEnd type="none" w="med" len="med"/>
                      <a:tailEnd type="none" w="med" len="med"/>
                    </a:lnR>
                    <a:lnT w="6350" cap="flat" cmpd="sng" algn="ctr">
                      <a:solidFill>
                        <a:schemeClr val="accent4">
                          <a:lumMod val="60000"/>
                          <a:lumOff val="40000"/>
                        </a:schemeClr>
                      </a:solidFill>
                      <a:prstDash val="solid"/>
                      <a:round/>
                      <a:headEnd type="none" w="med" len="med"/>
                      <a:tailEnd type="none" w="med" len="med"/>
                    </a:lnT>
                    <a:lnB w="6350" cap="flat" cmpd="sng" algn="ctr">
                      <a:solidFill>
                        <a:schemeClr val="accent4">
                          <a:lumMod val="60000"/>
                          <a:lumOff val="40000"/>
                        </a:schemeClr>
                      </a:solidFill>
                      <a:prstDash val="solid"/>
                      <a:round/>
                      <a:headEnd type="none" w="med" len="med"/>
                      <a:tailEnd type="none" w="med" len="med"/>
                    </a:lnB>
                    <a:lnTlToBr>
                      <a:noFill/>
                    </a:lnTlToBr>
                    <a:lnBlToTr>
                      <a:noFill/>
                    </a:lnBlToTr>
                    <a:noFill/>
                  </a:tcPr>
                </a:tc>
              </a:tr>
              <a:tr h="500186">
                <a:tc>
                  <a:txBody>
                    <a:bodyPr/>
                    <a:lstStyle/>
                    <a:p>
                      <a:pPr marL="0" marR="0" lvl="0" indent="0" algn="l" defTabSz="449263" rtl="0" eaLnBrk="1" fontAlgn="base" latinLnBrk="0" hangingPunct="1">
                        <a:lnSpc>
                          <a:spcPct val="100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altLang="ru-RU" sz="1400" b="1" i="0" u="none" strike="noStrike" cap="none" normalizeH="0" baseline="0" dirty="0" smtClean="0">
                          <a:ln>
                            <a:noFill/>
                          </a:ln>
                          <a:solidFill>
                            <a:srgbClr val="FAAA28"/>
                          </a:solidFill>
                          <a:effectLst/>
                          <a:latin typeface="+mj-lt"/>
                          <a:cs typeface="Times New Roman" pitchFamily="18" charset="0"/>
                        </a:rPr>
                        <a:t>Парестезии</a:t>
                      </a:r>
                    </a:p>
                  </a:txBody>
                  <a:tcPr marL="64408" marR="64408" marT="50196" marB="32023" anchor="ctr" horzOverflow="overflow">
                    <a:lnL w="2880" cap="flat" cmpd="sng" algn="ctr">
                      <a:noFill/>
                      <a:prstDash val="solid"/>
                      <a:round/>
                      <a:headEnd type="none" w="med" len="med"/>
                      <a:tailEnd type="none" w="med" len="med"/>
                    </a:lnL>
                    <a:lnR w="2880" cap="flat" cmpd="sng" algn="ctr">
                      <a:noFill/>
                      <a:prstDash val="solid"/>
                      <a:round/>
                      <a:headEnd type="none" w="med" len="med"/>
                      <a:tailEnd type="none" w="med" len="med"/>
                    </a:lnR>
                    <a:lnT w="6350" cap="flat" cmpd="sng" algn="ctr">
                      <a:solidFill>
                        <a:schemeClr val="accent4">
                          <a:lumMod val="60000"/>
                          <a:lumOff val="40000"/>
                        </a:schemeClr>
                      </a:solidFill>
                      <a:prstDash val="solid"/>
                      <a:round/>
                      <a:headEnd type="none" w="med" len="med"/>
                      <a:tailEnd type="none" w="med" len="med"/>
                    </a:lnT>
                    <a:lnB w="635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1A4581"/>
                    </a:solidFill>
                  </a:tcPr>
                </a:tc>
                <a:tc>
                  <a:txBody>
                    <a:bodyPr/>
                    <a:lstStyle/>
                    <a:p>
                      <a:pPr marL="0" marR="0" lvl="0" indent="0" algn="l" defTabSz="449263" rtl="0" eaLnBrk="1" fontAlgn="base" latinLnBrk="0" hangingPunct="1">
                        <a:lnSpc>
                          <a:spcPct val="100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altLang="ru-RU" sz="1400" b="0" i="0" u="none" strike="noStrike" cap="none" normalizeH="0" baseline="0" dirty="0" smtClean="0">
                          <a:ln>
                            <a:noFill/>
                          </a:ln>
                          <a:solidFill>
                            <a:schemeClr val="tx2"/>
                          </a:solidFill>
                          <a:effectLst/>
                          <a:latin typeface="+mj-lt"/>
                          <a:cs typeface="Times New Roman" pitchFamily="18" charset="0"/>
                        </a:rPr>
                        <a:t>Нехарактерны</a:t>
                      </a:r>
                    </a:p>
                  </a:txBody>
                  <a:tcPr marL="64408" marR="64408" marT="50196" marB="32023" anchor="ctr" horzOverflow="overflow">
                    <a:lnL w="2880" cap="flat" cmpd="sng" algn="ctr">
                      <a:noFill/>
                      <a:prstDash val="solid"/>
                      <a:round/>
                      <a:headEnd type="none" w="med" len="med"/>
                      <a:tailEnd type="none" w="med" len="med"/>
                    </a:lnL>
                    <a:lnR w="2880" cap="flat" cmpd="sng" algn="ctr">
                      <a:noFill/>
                      <a:prstDash val="solid"/>
                      <a:round/>
                      <a:headEnd type="none" w="med" len="med"/>
                      <a:tailEnd type="none" w="med" len="med"/>
                    </a:lnR>
                    <a:lnT w="6350" cap="flat" cmpd="sng" algn="ctr">
                      <a:solidFill>
                        <a:schemeClr val="accent4">
                          <a:lumMod val="60000"/>
                          <a:lumOff val="40000"/>
                        </a:schemeClr>
                      </a:solidFill>
                      <a:prstDash val="solid"/>
                      <a:round/>
                      <a:headEnd type="none" w="med" len="med"/>
                      <a:tailEnd type="none" w="med" len="med"/>
                    </a:lnT>
                    <a:lnB w="635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1A4581"/>
                    </a:solidFill>
                  </a:tcPr>
                </a:tc>
                <a:tc>
                  <a:txBody>
                    <a:bodyPr/>
                    <a:lstStyle/>
                    <a:p>
                      <a:pPr marL="0" marR="0" lvl="0" indent="0" algn="l" defTabSz="449263" rtl="0" eaLnBrk="1" fontAlgn="base" latinLnBrk="0" hangingPunct="1">
                        <a:lnSpc>
                          <a:spcPct val="100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altLang="ru-RU" sz="1400" b="0" i="0" u="none" strike="noStrike" cap="none" normalizeH="0" baseline="0" dirty="0" smtClean="0">
                          <a:ln>
                            <a:noFill/>
                          </a:ln>
                          <a:solidFill>
                            <a:schemeClr val="tx2"/>
                          </a:solidFill>
                          <a:effectLst/>
                          <a:latin typeface="+mj-lt"/>
                          <a:cs typeface="Times New Roman" pitchFamily="18" charset="0"/>
                        </a:rPr>
                        <a:t>Характерны</a:t>
                      </a:r>
                    </a:p>
                  </a:txBody>
                  <a:tcPr marL="64408" marR="64408" marT="50196" marB="32023" anchor="ctr" horzOverflow="overflow">
                    <a:lnL w="2880" cap="flat" cmpd="sng" algn="ctr">
                      <a:noFill/>
                      <a:prstDash val="solid"/>
                      <a:round/>
                      <a:headEnd type="none" w="med" len="med"/>
                      <a:tailEnd type="none" w="med" len="med"/>
                    </a:lnL>
                    <a:lnR w="2880" cap="flat" cmpd="sng" algn="ctr">
                      <a:noFill/>
                      <a:prstDash val="solid"/>
                      <a:round/>
                      <a:headEnd type="none" w="med" len="med"/>
                      <a:tailEnd type="none" w="med" len="med"/>
                    </a:lnR>
                    <a:lnT w="6350" cap="flat" cmpd="sng" algn="ctr">
                      <a:solidFill>
                        <a:schemeClr val="accent4">
                          <a:lumMod val="60000"/>
                          <a:lumOff val="40000"/>
                        </a:schemeClr>
                      </a:solidFill>
                      <a:prstDash val="solid"/>
                      <a:round/>
                      <a:headEnd type="none" w="med" len="med"/>
                      <a:tailEnd type="none" w="med" len="med"/>
                    </a:lnT>
                    <a:lnB w="635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1A4581"/>
                    </a:solidFill>
                  </a:tcPr>
                </a:tc>
              </a:tr>
              <a:tr h="718828">
                <a:tc>
                  <a:txBody>
                    <a:bodyPr/>
                    <a:lstStyle/>
                    <a:p>
                      <a:pPr marL="0" marR="0" lvl="0" indent="0" algn="l" defTabSz="449263" rtl="0" eaLnBrk="0" fontAlgn="base" latinLnBrk="0" hangingPunct="0">
                        <a:lnSpc>
                          <a:spcPct val="100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altLang="ru-RU" sz="1400" b="1" i="0" u="none" strike="noStrike" cap="none" normalizeH="0" baseline="0" dirty="0" smtClean="0">
                          <a:ln>
                            <a:noFill/>
                          </a:ln>
                          <a:solidFill>
                            <a:srgbClr val="FAAA28"/>
                          </a:solidFill>
                          <a:effectLst/>
                          <a:latin typeface="+mj-lt"/>
                          <a:cs typeface="Times New Roman" pitchFamily="18" charset="0"/>
                        </a:rPr>
                        <a:t>Симптомы выпадения </a:t>
                      </a:r>
                      <a:r>
                        <a:rPr kumimoji="0" lang="ru-RU" altLang="ru-RU" sz="1400" b="0" i="1" u="none" strike="noStrike" cap="none" normalizeH="0" baseline="0" dirty="0" smtClean="0">
                          <a:ln>
                            <a:noFill/>
                          </a:ln>
                          <a:solidFill>
                            <a:srgbClr val="FAAA28"/>
                          </a:solidFill>
                          <a:effectLst/>
                          <a:latin typeface="+mj-lt"/>
                          <a:cs typeface="Times New Roman" pitchFamily="18" charset="0"/>
                        </a:rPr>
                        <a:t>(гипестезия, парезы, </a:t>
                      </a:r>
                      <a:r>
                        <a:rPr kumimoji="0" lang="ru-RU" altLang="ru-RU" sz="1400" b="0" i="1" u="none" strike="noStrike" cap="none" normalizeH="0" baseline="0" dirty="0" err="1" smtClean="0">
                          <a:ln>
                            <a:noFill/>
                          </a:ln>
                          <a:solidFill>
                            <a:srgbClr val="FAAA28"/>
                          </a:solidFill>
                          <a:effectLst/>
                          <a:latin typeface="+mj-lt"/>
                          <a:cs typeface="Times New Roman" pitchFamily="18" charset="0"/>
                        </a:rPr>
                        <a:t>гипорефлексия</a:t>
                      </a:r>
                      <a:r>
                        <a:rPr kumimoji="0" lang="ru-RU" altLang="ru-RU" sz="1400" b="0" i="1" u="none" strike="noStrike" cap="none" normalizeH="0" baseline="0" dirty="0" smtClean="0">
                          <a:ln>
                            <a:noFill/>
                          </a:ln>
                          <a:solidFill>
                            <a:srgbClr val="FAAA28"/>
                          </a:solidFill>
                          <a:effectLst/>
                          <a:latin typeface="+mj-lt"/>
                          <a:cs typeface="Times New Roman" pitchFamily="18" charset="0"/>
                        </a:rPr>
                        <a:t>)</a:t>
                      </a:r>
                    </a:p>
                  </a:txBody>
                  <a:tcPr marL="64408" marR="64408" marT="50196" marB="32023" anchor="ctr" horzOverflow="overflow">
                    <a:lnL w="2880" cap="flat" cmpd="sng" algn="ctr">
                      <a:noFill/>
                      <a:prstDash val="solid"/>
                      <a:round/>
                      <a:headEnd type="none" w="med" len="med"/>
                      <a:tailEnd type="none" w="med" len="med"/>
                    </a:lnL>
                    <a:lnR w="2880" cap="flat" cmpd="sng" algn="ctr">
                      <a:noFill/>
                      <a:prstDash val="solid"/>
                      <a:round/>
                      <a:headEnd type="none" w="med" len="med"/>
                      <a:tailEnd type="none" w="med" len="med"/>
                    </a:lnR>
                    <a:lnT w="6350" cap="flat" cmpd="sng" algn="ctr">
                      <a:solidFill>
                        <a:schemeClr val="accent4">
                          <a:lumMod val="60000"/>
                          <a:lumOff val="40000"/>
                        </a:schemeClr>
                      </a:solidFill>
                      <a:prstDash val="solid"/>
                      <a:round/>
                      <a:headEnd type="none" w="med" len="med"/>
                      <a:tailEnd type="none" w="med" len="med"/>
                    </a:lnT>
                    <a:lnB w="6350" cap="flat" cmpd="sng" algn="ctr">
                      <a:solidFill>
                        <a:schemeClr val="accent4">
                          <a:lumMod val="60000"/>
                          <a:lumOff val="40000"/>
                        </a:schemeClr>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0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altLang="ru-RU" sz="1400" b="0" i="0" u="none" strike="noStrike" cap="none" normalizeH="0" baseline="0" dirty="0" smtClean="0">
                          <a:ln>
                            <a:noFill/>
                          </a:ln>
                          <a:solidFill>
                            <a:schemeClr val="tx2"/>
                          </a:solidFill>
                          <a:effectLst/>
                          <a:latin typeface="+mj-lt"/>
                          <a:cs typeface="Times New Roman" pitchFamily="18" charset="0"/>
                        </a:rPr>
                        <a:t>Нехарактерны</a:t>
                      </a:r>
                    </a:p>
                  </a:txBody>
                  <a:tcPr marL="64408" marR="64408" marT="50196" marB="32023" anchor="ctr" horzOverflow="overflow">
                    <a:lnL w="2880" cap="flat" cmpd="sng" algn="ctr">
                      <a:noFill/>
                      <a:prstDash val="solid"/>
                      <a:round/>
                      <a:headEnd type="none" w="med" len="med"/>
                      <a:tailEnd type="none" w="med" len="med"/>
                    </a:lnL>
                    <a:lnR w="2880" cap="flat" cmpd="sng" algn="ctr">
                      <a:noFill/>
                      <a:prstDash val="solid"/>
                      <a:round/>
                      <a:headEnd type="none" w="med" len="med"/>
                      <a:tailEnd type="none" w="med" len="med"/>
                    </a:lnR>
                    <a:lnT w="6350" cap="flat" cmpd="sng" algn="ctr">
                      <a:solidFill>
                        <a:schemeClr val="accent4">
                          <a:lumMod val="60000"/>
                          <a:lumOff val="40000"/>
                        </a:schemeClr>
                      </a:solidFill>
                      <a:prstDash val="solid"/>
                      <a:round/>
                      <a:headEnd type="none" w="med" len="med"/>
                      <a:tailEnd type="none" w="med" len="med"/>
                    </a:lnT>
                    <a:lnB w="6350" cap="flat" cmpd="sng" algn="ctr">
                      <a:solidFill>
                        <a:schemeClr val="accent4">
                          <a:lumMod val="60000"/>
                          <a:lumOff val="40000"/>
                        </a:schemeClr>
                      </a:solidFill>
                      <a:prstDash val="solid"/>
                      <a:round/>
                      <a:headEnd type="none" w="med" len="med"/>
                      <a:tailEnd type="none" w="med" len="med"/>
                    </a:lnB>
                    <a:lnTlToBr>
                      <a:noFill/>
                    </a:lnTlToBr>
                    <a:lnBlToTr>
                      <a:noFill/>
                    </a:lnBlToTr>
                    <a:noFill/>
                  </a:tcPr>
                </a:tc>
                <a:tc>
                  <a:txBody>
                    <a:bodyPr/>
                    <a:lstStyle/>
                    <a:p>
                      <a:pPr marL="0" marR="0" lvl="0" indent="0" algn="l" defTabSz="449263" rtl="0" eaLnBrk="0" fontAlgn="base" latinLnBrk="0" hangingPunct="0">
                        <a:lnSpc>
                          <a:spcPct val="100000"/>
                        </a:lnSpc>
                        <a:spcBef>
                          <a:spcPts val="0"/>
                        </a:spcBef>
                        <a:spcAft>
                          <a:spcPct val="0"/>
                        </a:spcAft>
                        <a:buClrTx/>
                        <a:buSz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kumimoji="0" lang="ru-RU" altLang="ru-RU" sz="1400" b="0" i="0" u="none" strike="noStrike" cap="none" normalizeH="0" baseline="0" dirty="0" smtClean="0">
                          <a:ln>
                            <a:noFill/>
                          </a:ln>
                          <a:solidFill>
                            <a:schemeClr val="tx2"/>
                          </a:solidFill>
                          <a:effectLst/>
                          <a:latin typeface="+mj-lt"/>
                          <a:ea typeface="Droid Sans" charset="0"/>
                          <a:cs typeface="Droid Sans" charset="0"/>
                        </a:rPr>
                        <a:t>Как правило, присутствуют в различных сочетаниях</a:t>
                      </a:r>
                    </a:p>
                  </a:txBody>
                  <a:tcPr marL="64408" marR="64408" marT="50196" marB="32023" anchor="ctr" horzOverflow="overflow">
                    <a:lnL w="2880" cap="flat" cmpd="sng" algn="ctr">
                      <a:noFill/>
                      <a:prstDash val="solid"/>
                      <a:round/>
                      <a:headEnd type="none" w="med" len="med"/>
                      <a:tailEnd type="none" w="med" len="med"/>
                    </a:lnL>
                    <a:lnR w="2880" cap="flat" cmpd="sng" algn="ctr">
                      <a:noFill/>
                      <a:prstDash val="solid"/>
                      <a:round/>
                      <a:headEnd type="none" w="med" len="med"/>
                      <a:tailEnd type="none" w="med" len="med"/>
                    </a:lnR>
                    <a:lnT w="6350" cap="flat" cmpd="sng" algn="ctr">
                      <a:solidFill>
                        <a:schemeClr val="accent4">
                          <a:lumMod val="60000"/>
                          <a:lumOff val="40000"/>
                        </a:schemeClr>
                      </a:solidFill>
                      <a:prstDash val="solid"/>
                      <a:round/>
                      <a:headEnd type="none" w="med" len="med"/>
                      <a:tailEnd type="none" w="med" len="med"/>
                    </a:lnT>
                    <a:lnB w="6350" cap="flat" cmpd="sng" algn="ctr">
                      <a:solidFill>
                        <a:schemeClr val="accent4">
                          <a:lumMod val="60000"/>
                          <a:lumOff val="40000"/>
                        </a:schemeClr>
                      </a:solidFill>
                      <a:prstDash val="solid"/>
                      <a:round/>
                      <a:headEnd type="none" w="med" len="med"/>
                      <a:tailEnd type="none" w="med" len="med"/>
                    </a:lnB>
                    <a:lnTlToBr>
                      <a:noFill/>
                    </a:lnTlToBr>
                    <a:lnBlToTr>
                      <a:noFill/>
                    </a:lnBlToTr>
                    <a:noFill/>
                  </a:tcPr>
                </a:tc>
              </a:tr>
              <a:tr h="718828">
                <a:tc>
                  <a:txBody>
                    <a:bodyPr/>
                    <a:lstStyle/>
                    <a:p>
                      <a:pPr marL="0" marR="0" lvl="0" indent="0" algn="l" defTabSz="449263" rtl="0" eaLnBrk="1" fontAlgn="base" latinLnBrk="0" hangingPunct="1">
                        <a:lnSpc>
                          <a:spcPct val="100000"/>
                        </a:lnSpc>
                        <a:spcBef>
                          <a:spcPct val="0"/>
                        </a:spcBef>
                        <a:spcAft>
                          <a:spcPct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pPr>
                      <a:r>
                        <a:rPr kumimoji="0" lang="en-US" altLang="ru-RU" sz="1400" b="1" i="0" u="none" strike="noStrike" cap="none" normalizeH="0" baseline="0" dirty="0" err="1" smtClean="0">
                          <a:ln>
                            <a:noFill/>
                          </a:ln>
                          <a:solidFill>
                            <a:srgbClr val="FAAA28"/>
                          </a:solidFill>
                          <a:effectLst/>
                          <a:latin typeface="+mj-lt"/>
                          <a:ea typeface="Droid Sans" charset="0"/>
                          <a:cs typeface="Droid Sans" charset="0"/>
                        </a:rPr>
                        <a:t>painDETECT</a:t>
                      </a:r>
                      <a:r>
                        <a:rPr kumimoji="0" lang="en-US" altLang="ru-RU" sz="1400" b="1" i="0" u="none" strike="noStrike" cap="none" normalizeH="0" baseline="0" dirty="0" smtClean="0">
                          <a:ln>
                            <a:noFill/>
                          </a:ln>
                          <a:solidFill>
                            <a:srgbClr val="FAAA28"/>
                          </a:solidFill>
                          <a:effectLst/>
                          <a:latin typeface="+mj-lt"/>
                          <a:ea typeface="Droid Sans" charset="0"/>
                          <a:cs typeface="Droid Sans" charset="0"/>
                        </a:rPr>
                        <a:t> </a:t>
                      </a:r>
                      <a:r>
                        <a:rPr kumimoji="0" lang="ru-RU" altLang="ru-RU" sz="1400" b="1" i="0" u="none" strike="noStrike" cap="none" normalizeH="0" baseline="0" dirty="0" smtClean="0">
                          <a:ln>
                            <a:noFill/>
                          </a:ln>
                          <a:solidFill>
                            <a:srgbClr val="FAAA28"/>
                          </a:solidFill>
                          <a:effectLst/>
                          <a:latin typeface="+mj-lt"/>
                          <a:ea typeface="Droid Sans" charset="0"/>
                          <a:cs typeface="Droid Sans" charset="0"/>
                        </a:rPr>
                        <a:t> и </a:t>
                      </a:r>
                      <a:r>
                        <a:rPr kumimoji="0" lang="en-US" altLang="ru-RU" sz="1400" b="1" i="0" u="none" strike="noStrike" cap="none" normalizeH="0" baseline="0" dirty="0" smtClean="0">
                          <a:ln>
                            <a:noFill/>
                          </a:ln>
                          <a:solidFill>
                            <a:srgbClr val="FAAA28"/>
                          </a:solidFill>
                          <a:effectLst/>
                          <a:latin typeface="+mj-lt"/>
                          <a:ea typeface="Droid Sans" charset="0"/>
                          <a:cs typeface="Droid Sans" charset="0"/>
                        </a:rPr>
                        <a:t>S</a:t>
                      </a:r>
                      <a:r>
                        <a:rPr kumimoji="0" lang="ru-RU" altLang="ru-RU" sz="1400" b="1" i="0" u="none" strike="noStrike" cap="none" normalizeH="0" baseline="0" dirty="0" smtClean="0">
                          <a:ln>
                            <a:noFill/>
                          </a:ln>
                          <a:solidFill>
                            <a:srgbClr val="FAAA28"/>
                          </a:solidFill>
                          <a:effectLst/>
                          <a:latin typeface="+mj-lt"/>
                          <a:ea typeface="Droid Sans" charset="0"/>
                          <a:cs typeface="Droid Sans" charset="0"/>
                        </a:rPr>
                        <a:t>-</a:t>
                      </a:r>
                      <a:r>
                        <a:rPr kumimoji="0" lang="en-US" altLang="ru-RU" sz="1400" b="1" i="0" u="none" strike="noStrike" cap="none" normalizeH="0" baseline="0" dirty="0" smtClean="0">
                          <a:ln>
                            <a:noFill/>
                          </a:ln>
                          <a:solidFill>
                            <a:srgbClr val="FAAA28"/>
                          </a:solidFill>
                          <a:effectLst/>
                          <a:latin typeface="+mj-lt"/>
                          <a:ea typeface="Droid Sans" charset="0"/>
                          <a:cs typeface="Droid Sans" charset="0"/>
                        </a:rPr>
                        <a:t>LANSS </a:t>
                      </a:r>
                      <a:endParaRPr kumimoji="0" lang="ru-RU" altLang="ru-RU" sz="1400" b="1" i="0" u="none" strike="noStrike" cap="none" normalizeH="0" baseline="0" dirty="0" smtClean="0">
                        <a:ln>
                          <a:noFill/>
                        </a:ln>
                        <a:solidFill>
                          <a:srgbClr val="FAAA28"/>
                        </a:solidFill>
                        <a:effectLst/>
                        <a:latin typeface="+mj-lt"/>
                        <a:ea typeface="Droid Sans" charset="0"/>
                        <a:cs typeface="Droid Sans" charset="0"/>
                      </a:endParaRPr>
                    </a:p>
                  </a:txBody>
                  <a:tcPr marL="64408" marR="64408" marT="50196" marB="32023" anchor="ctr" horzOverflow="overflow">
                    <a:lnL w="2880" cap="flat" cmpd="sng" algn="ctr">
                      <a:noFill/>
                      <a:prstDash val="solid"/>
                      <a:round/>
                      <a:headEnd type="none" w="med" len="med"/>
                      <a:tailEnd type="none" w="med" len="med"/>
                    </a:lnL>
                    <a:lnR w="2880" cap="flat" cmpd="sng" algn="ctr">
                      <a:noFill/>
                      <a:prstDash val="solid"/>
                      <a:round/>
                      <a:headEnd type="none" w="med" len="med"/>
                      <a:tailEnd type="none" w="med" len="med"/>
                    </a:lnR>
                    <a:lnT w="6350" cap="flat" cmpd="sng" algn="ctr">
                      <a:solidFill>
                        <a:schemeClr val="accent4">
                          <a:lumMod val="60000"/>
                          <a:lumOff val="40000"/>
                        </a:schemeClr>
                      </a:solidFill>
                      <a:prstDash val="solid"/>
                      <a:round/>
                      <a:headEnd type="none" w="med" len="med"/>
                      <a:tailEnd type="none" w="med" len="med"/>
                    </a:lnT>
                    <a:lnB w="635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1A4581"/>
                    </a:solidFill>
                  </a:tcPr>
                </a:tc>
                <a:tc>
                  <a:txBody>
                    <a:bodyPr/>
                    <a:lstStyle/>
                    <a:p>
                      <a:pPr marL="0" marR="0" lvl="0" indent="0" algn="l" defTabSz="449263" rtl="0" eaLnBrk="1" fontAlgn="base" latinLnBrk="0" hangingPunct="1">
                        <a:lnSpc>
                          <a:spcPct val="100000"/>
                        </a:lnSpc>
                        <a:spcBef>
                          <a:spcPct val="0"/>
                        </a:spcBef>
                        <a:spcAft>
                          <a:spcPct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pPr>
                      <a:r>
                        <a:rPr kumimoji="0" lang="ru-RU" altLang="ru-RU" sz="1400" b="0" i="0" u="none" strike="noStrike" cap="none" normalizeH="0" baseline="0" dirty="0" smtClean="0">
                          <a:ln>
                            <a:noFill/>
                          </a:ln>
                          <a:solidFill>
                            <a:schemeClr val="tx2"/>
                          </a:solidFill>
                          <a:effectLst/>
                          <a:latin typeface="+mj-lt"/>
                          <a:ea typeface="Droid Sans" charset="0"/>
                          <a:cs typeface="Droid Sans" charset="0"/>
                        </a:rPr>
                        <a:t>Данных за невропатическую боль нет</a:t>
                      </a:r>
                    </a:p>
                  </a:txBody>
                  <a:tcPr marL="64408" marR="64408" marT="50196" marB="32023" anchor="ctr" horzOverflow="overflow">
                    <a:lnL w="2880" cap="flat" cmpd="sng" algn="ctr">
                      <a:noFill/>
                      <a:prstDash val="solid"/>
                      <a:round/>
                      <a:headEnd type="none" w="med" len="med"/>
                      <a:tailEnd type="none" w="med" len="med"/>
                    </a:lnL>
                    <a:lnR w="2880" cap="flat" cmpd="sng" algn="ctr">
                      <a:noFill/>
                      <a:prstDash val="solid"/>
                      <a:round/>
                      <a:headEnd type="none" w="med" len="med"/>
                      <a:tailEnd type="none" w="med" len="med"/>
                    </a:lnR>
                    <a:lnT w="6350" cap="flat" cmpd="sng" algn="ctr">
                      <a:solidFill>
                        <a:schemeClr val="accent4">
                          <a:lumMod val="60000"/>
                          <a:lumOff val="40000"/>
                        </a:schemeClr>
                      </a:solidFill>
                      <a:prstDash val="solid"/>
                      <a:round/>
                      <a:headEnd type="none" w="med" len="med"/>
                      <a:tailEnd type="none" w="med" len="med"/>
                    </a:lnT>
                    <a:lnB w="635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1A4581"/>
                    </a:solidFill>
                  </a:tcPr>
                </a:tc>
                <a:tc>
                  <a:txBody>
                    <a:bodyPr/>
                    <a:lstStyle/>
                    <a:p>
                      <a:pPr marL="0" marR="0" lvl="0" indent="0" algn="l" defTabSz="449263" rtl="0" eaLnBrk="1" fontAlgn="base" latinLnBrk="0" hangingPunct="1">
                        <a:lnSpc>
                          <a:spcPct val="100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altLang="ru-RU" sz="1400" b="0" i="0" u="none" strike="noStrike" cap="none" normalizeH="0" baseline="0" dirty="0" smtClean="0">
                          <a:ln>
                            <a:noFill/>
                          </a:ln>
                          <a:solidFill>
                            <a:schemeClr val="tx2"/>
                          </a:solidFill>
                          <a:effectLst/>
                          <a:latin typeface="+mj-lt"/>
                          <a:ea typeface="Droid Sans" charset="0"/>
                          <a:cs typeface="Droid Sans" charset="0"/>
                        </a:rPr>
                        <a:t>Данные за невропатическую боль</a:t>
                      </a:r>
                      <a:endParaRPr kumimoji="0" lang="en-US" altLang="ru-RU" sz="1400" b="0" i="0" u="none" strike="noStrike" cap="none" normalizeH="0" baseline="0" dirty="0" smtClean="0">
                        <a:ln>
                          <a:noFill/>
                        </a:ln>
                        <a:solidFill>
                          <a:schemeClr val="tx2"/>
                        </a:solidFill>
                        <a:effectLst/>
                        <a:latin typeface="+mj-lt"/>
                        <a:ea typeface="Droid Sans" charset="0"/>
                        <a:cs typeface="Droid Sans" charset="0"/>
                      </a:endParaRPr>
                    </a:p>
                    <a:p>
                      <a:pPr marL="0" marR="0" lvl="0" indent="0" algn="l" defTabSz="449263" rtl="0" eaLnBrk="1" fontAlgn="base" latinLnBrk="0" hangingPunct="1">
                        <a:lnSpc>
                          <a:spcPct val="100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altLang="ru-RU" sz="1400" b="0" i="0" u="none" strike="noStrike" cap="none" normalizeH="0" baseline="0" dirty="0" smtClean="0">
                        <a:ln>
                          <a:noFill/>
                        </a:ln>
                        <a:solidFill>
                          <a:schemeClr val="tx2"/>
                        </a:solidFill>
                        <a:effectLst/>
                        <a:latin typeface="+mj-lt"/>
                        <a:ea typeface="Droid Sans" charset="0"/>
                        <a:cs typeface="Droid Sans" charset="0"/>
                      </a:endParaRPr>
                    </a:p>
                    <a:p>
                      <a:pPr marL="0" marR="0" lvl="0" indent="0" algn="l" defTabSz="449263" rtl="0" eaLnBrk="1" fontAlgn="base" latinLnBrk="0" hangingPunct="1">
                        <a:lnSpc>
                          <a:spcPct val="100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US" altLang="ru-RU" sz="1400" b="0" i="0" u="none" strike="noStrike" cap="none" normalizeH="0" baseline="0" dirty="0" smtClean="0">
                        <a:ln>
                          <a:noFill/>
                        </a:ln>
                        <a:solidFill>
                          <a:schemeClr val="tx2"/>
                        </a:solidFill>
                        <a:effectLst/>
                        <a:latin typeface="+mj-lt"/>
                        <a:ea typeface="Droid Sans" charset="0"/>
                        <a:cs typeface="Droid Sans" charset="0"/>
                      </a:endParaRPr>
                    </a:p>
                  </a:txBody>
                  <a:tcPr marL="64408" marR="64408" marT="50196" marB="32023" anchor="ctr" horzOverflow="overflow">
                    <a:lnL w="2880" cap="flat" cmpd="sng" algn="ctr">
                      <a:noFill/>
                      <a:prstDash val="solid"/>
                      <a:round/>
                      <a:headEnd type="none" w="med" len="med"/>
                      <a:tailEnd type="none" w="med" len="med"/>
                    </a:lnL>
                    <a:lnR w="2880" cap="flat" cmpd="sng" algn="ctr">
                      <a:noFill/>
                      <a:prstDash val="solid"/>
                      <a:round/>
                      <a:headEnd type="none" w="med" len="med"/>
                      <a:tailEnd type="none" w="med" len="med"/>
                    </a:lnR>
                    <a:lnT w="6350" cap="flat" cmpd="sng" algn="ctr">
                      <a:solidFill>
                        <a:schemeClr val="accent4">
                          <a:lumMod val="60000"/>
                          <a:lumOff val="40000"/>
                        </a:schemeClr>
                      </a:solidFill>
                      <a:prstDash val="solid"/>
                      <a:round/>
                      <a:headEnd type="none" w="med" len="med"/>
                      <a:tailEnd type="none" w="med" len="med"/>
                    </a:lnT>
                    <a:lnB w="635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1A4581"/>
                    </a:solidFill>
                  </a:tcPr>
                </a:tc>
              </a:tr>
            </a:tbl>
          </a:graphicData>
        </a:graphic>
      </p:graphicFrame>
      <p:sp>
        <p:nvSpPr>
          <p:cNvPr id="2" name="Прямоугольник 1"/>
          <p:cNvSpPr/>
          <p:nvPr/>
        </p:nvSpPr>
        <p:spPr>
          <a:xfrm>
            <a:off x="5292080" y="5662409"/>
            <a:ext cx="2952328" cy="430887"/>
          </a:xfrm>
          <a:prstGeom prst="rect">
            <a:avLst/>
          </a:prstGeom>
          <a:solidFill>
            <a:srgbClr val="1A4581"/>
          </a:solidFill>
        </p:spPr>
        <p:txBody>
          <a:bodyPr wrap="square" lIns="0" tIns="0" rIns="0" bIns="0">
            <a:spAutoFit/>
          </a:bodyPr>
          <a:lstStyle/>
          <a:p>
            <a:pPr lvl="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ru-RU" altLang="ru-RU" sz="1400" dirty="0">
                <a:solidFill>
                  <a:srgbClr val="FAAA28"/>
                </a:solidFill>
                <a:latin typeface="+mj-lt"/>
                <a:ea typeface="Droid Sans" charset="0"/>
                <a:cs typeface="Droid Sans" charset="0"/>
              </a:rPr>
              <a:t>+</a:t>
            </a:r>
            <a:r>
              <a:rPr lang="en-US" altLang="ru-RU" sz="1400" dirty="0">
                <a:solidFill>
                  <a:srgbClr val="FAAA28"/>
                </a:solidFill>
                <a:latin typeface="+mj-lt"/>
                <a:ea typeface="Droid Sans" charset="0"/>
                <a:cs typeface="Droid Sans" charset="0"/>
              </a:rPr>
              <a:t> </a:t>
            </a:r>
            <a:r>
              <a:rPr lang="ru-RU" altLang="ru-RU" sz="1400" dirty="0">
                <a:solidFill>
                  <a:srgbClr val="FAAA28"/>
                </a:solidFill>
                <a:latin typeface="+mj-lt"/>
                <a:ea typeface="Droid Sans" charset="0"/>
                <a:cs typeface="Droid Sans" charset="0"/>
              </a:rPr>
              <a:t>Признаки </a:t>
            </a:r>
            <a:r>
              <a:rPr lang="ru-RU" altLang="ru-RU" sz="1400" dirty="0" err="1">
                <a:solidFill>
                  <a:srgbClr val="FAAA28"/>
                </a:solidFill>
                <a:latin typeface="+mj-lt"/>
                <a:ea typeface="Droid Sans" charset="0"/>
                <a:cs typeface="Droid Sans" charset="0"/>
              </a:rPr>
              <a:t>радикулярной</a:t>
            </a:r>
            <a:r>
              <a:rPr lang="ru-RU" altLang="ru-RU" sz="1400" dirty="0">
                <a:solidFill>
                  <a:srgbClr val="FAAA28"/>
                </a:solidFill>
                <a:latin typeface="+mj-lt"/>
                <a:ea typeface="Droid Sans" charset="0"/>
                <a:cs typeface="Droid Sans" charset="0"/>
              </a:rPr>
              <a:t> компрессии на  МРТ, КТ </a:t>
            </a:r>
          </a:p>
        </p:txBody>
      </p:sp>
    </p:spTree>
    <p:extLst>
      <p:ext uri="{BB962C8B-B14F-4D97-AF65-F5344CB8AC3E}">
        <p14:creationId xmlns:p14="http://schemas.microsoft.com/office/powerpoint/2010/main" val="2976311568"/>
      </p:ext>
    </p:extLst>
  </p:cSld>
  <p:clrMapOvr>
    <a:masterClrMapping/>
  </p:clrMapOvr>
  <p:transition spd="med"/>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8" name="Прямоугольник 1">
            <a:extLst>
              <a:ext uri="{FF2B5EF4-FFF2-40B4-BE49-F238E27FC236}"/>
            </a:extLst>
          </p:cNvPr>
          <p:cNvSpPr>
            <a:spLocks noChangeArrowheads="1"/>
          </p:cNvSpPr>
          <p:nvPr/>
        </p:nvSpPr>
        <p:spPr bwMode="auto">
          <a:xfrm>
            <a:off x="-4073675" y="5775384"/>
            <a:ext cx="1660525" cy="430887"/>
          </a:xfrm>
          <a:prstGeom prst="rect">
            <a:avLst/>
          </a:prstGeom>
          <a:noFill/>
          <a:ln w="9525">
            <a:noFill/>
            <a:miter lim="800000"/>
            <a:headEnd/>
            <a:tailEnd/>
          </a:ln>
        </p:spPr>
        <p:txBody>
          <a:bodyPr>
            <a:spAutoFit/>
          </a:bodyPr>
          <a:lstStyle/>
          <a:p>
            <a:pPr algn="ctr" eaLnBrk="1" hangingPunct="1"/>
            <a:r>
              <a:rPr lang="ru-RU" altLang="ru-RU" sz="1100" b="1" dirty="0">
                <a:solidFill>
                  <a:schemeClr val="tx1"/>
                </a:solidFill>
                <a:latin typeface="+mj-lt"/>
                <a:cs typeface="Arial" pitchFamily="34" charset="0"/>
              </a:rPr>
              <a:t>Малая  грудная </a:t>
            </a:r>
          </a:p>
          <a:p>
            <a:pPr algn="ctr" eaLnBrk="1" hangingPunct="1"/>
            <a:r>
              <a:rPr lang="ru-RU" altLang="ru-RU" sz="1100" b="1" dirty="0">
                <a:solidFill>
                  <a:schemeClr val="tx1"/>
                </a:solidFill>
                <a:latin typeface="+mj-lt"/>
                <a:cs typeface="Arial" pitchFamily="34" charset="0"/>
              </a:rPr>
              <a:t>мышца</a:t>
            </a:r>
          </a:p>
        </p:txBody>
      </p:sp>
      <p:cxnSp>
        <p:nvCxnSpPr>
          <p:cNvPr id="91151" name="Прямая соединительная линия 108554"/>
          <p:cNvCxnSpPr>
            <a:cxnSpLocks/>
          </p:cNvCxnSpPr>
          <p:nvPr/>
        </p:nvCxnSpPr>
        <p:spPr bwMode="auto">
          <a:xfrm>
            <a:off x="701229" y="2761928"/>
            <a:ext cx="35179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17" name="TextBox 16"/>
          <p:cNvSpPr txBox="1"/>
          <p:nvPr/>
        </p:nvSpPr>
        <p:spPr>
          <a:xfrm>
            <a:off x="323527" y="378000"/>
            <a:ext cx="7488833" cy="404406"/>
          </a:xfrm>
          <a:prstGeom prst="rect">
            <a:avLst/>
          </a:prstGeom>
          <a:noFill/>
        </p:spPr>
        <p:txBody>
          <a:bodyPr wrap="square" rtlCol="0" anchor="ctr">
            <a:spAutoFit/>
          </a:bodyPr>
          <a:lstStyle/>
          <a:p>
            <a:pPr>
              <a:lnSpc>
                <a:spcPts val="2400"/>
              </a:lnSpc>
            </a:pPr>
            <a:r>
              <a:rPr lang="ru-RU" sz="2400" b="1" i="1" dirty="0">
                <a:solidFill>
                  <a:srgbClr val="FAAA28"/>
                </a:solidFill>
                <a:latin typeface="+mn-lt"/>
              </a:rPr>
              <a:t>Синдром грудного </a:t>
            </a:r>
            <a:r>
              <a:rPr lang="ru-RU" sz="2400" b="1" i="1" dirty="0" smtClean="0">
                <a:solidFill>
                  <a:srgbClr val="FAAA28"/>
                </a:solidFill>
                <a:latin typeface="+mn-lt"/>
              </a:rPr>
              <a:t>выхода</a:t>
            </a:r>
            <a:r>
              <a:rPr lang="en-US" sz="2400" b="1" i="1" dirty="0" smtClean="0">
                <a:solidFill>
                  <a:srgbClr val="FAAA28"/>
                </a:solidFill>
                <a:latin typeface="+mn-lt"/>
              </a:rPr>
              <a:t> </a:t>
            </a:r>
            <a:r>
              <a:rPr lang="ru-RU" sz="2400" i="1" dirty="0" smtClean="0">
                <a:solidFill>
                  <a:srgbClr val="FAAA28"/>
                </a:solidFill>
                <a:latin typeface="+mn-lt"/>
              </a:rPr>
              <a:t>(</a:t>
            </a:r>
            <a:r>
              <a:rPr lang="ru-RU" sz="2400" i="1" dirty="0" err="1" smtClean="0">
                <a:solidFill>
                  <a:srgbClr val="FAAA28"/>
                </a:solidFill>
                <a:latin typeface="+mn-lt"/>
              </a:rPr>
              <a:t>Thoracic</a:t>
            </a:r>
            <a:r>
              <a:rPr lang="ru-RU" sz="2400" i="1" dirty="0" smtClean="0">
                <a:solidFill>
                  <a:srgbClr val="FAAA28"/>
                </a:solidFill>
                <a:latin typeface="+mn-lt"/>
              </a:rPr>
              <a:t> </a:t>
            </a:r>
            <a:r>
              <a:rPr lang="ru-RU" sz="2400" i="1" dirty="0" err="1">
                <a:solidFill>
                  <a:srgbClr val="FAAA28"/>
                </a:solidFill>
                <a:latin typeface="+mn-lt"/>
              </a:rPr>
              <a:t>outlet</a:t>
            </a:r>
            <a:r>
              <a:rPr lang="ru-RU" sz="2400" i="1" dirty="0">
                <a:solidFill>
                  <a:srgbClr val="FAAA28"/>
                </a:solidFill>
                <a:latin typeface="+mn-lt"/>
              </a:rPr>
              <a:t> </a:t>
            </a:r>
            <a:r>
              <a:rPr lang="ru-RU" sz="2400" i="1" dirty="0" err="1">
                <a:solidFill>
                  <a:srgbClr val="FAAA28"/>
                </a:solidFill>
                <a:latin typeface="+mn-lt"/>
              </a:rPr>
              <a:t>syndrome</a:t>
            </a:r>
            <a:r>
              <a:rPr lang="ru-RU" sz="2400" i="1" dirty="0">
                <a:solidFill>
                  <a:srgbClr val="FAAA28"/>
                </a:solidFill>
                <a:latin typeface="+mn-lt"/>
              </a:rPr>
              <a:t>)</a:t>
            </a:r>
          </a:p>
        </p:txBody>
      </p:sp>
      <p:pic>
        <p:nvPicPr>
          <p:cNvPr id="18" name="Рисунок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1328" y="6309320"/>
            <a:ext cx="241879" cy="349861"/>
          </a:xfrm>
          <a:prstGeom prst="rect">
            <a:avLst/>
          </a:prstGeom>
        </p:spPr>
      </p:pic>
      <p:sp>
        <p:nvSpPr>
          <p:cNvPr id="19" name="TextBox 18"/>
          <p:cNvSpPr txBox="1"/>
          <p:nvPr/>
        </p:nvSpPr>
        <p:spPr>
          <a:xfrm>
            <a:off x="755576" y="6345750"/>
            <a:ext cx="7704856" cy="138499"/>
          </a:xfrm>
          <a:prstGeom prst="rect">
            <a:avLst/>
          </a:prstGeom>
          <a:noFill/>
        </p:spPr>
        <p:txBody>
          <a:bodyPr wrap="square" lIns="0" tIns="0" rIns="0" bIns="0" rtlCol="0">
            <a:spAutoFit/>
          </a:bodyPr>
          <a:lstStyle/>
          <a:p>
            <a:r>
              <a:rPr lang="ru-RU" sz="900" dirty="0">
                <a:solidFill>
                  <a:schemeClr val="tx2"/>
                </a:solidFill>
                <a:latin typeface="+mj-lt"/>
              </a:rPr>
              <a:t>Бондарев В.И., </a:t>
            </a:r>
            <a:r>
              <a:rPr lang="ru-RU" sz="900" dirty="0" err="1">
                <a:solidFill>
                  <a:schemeClr val="tx2"/>
                </a:solidFill>
                <a:latin typeface="+mj-lt"/>
              </a:rPr>
              <a:t>Кяндарян</a:t>
            </a:r>
            <a:r>
              <a:rPr lang="ru-RU" sz="900" dirty="0">
                <a:solidFill>
                  <a:schemeClr val="tx2"/>
                </a:solidFill>
                <a:latin typeface="+mj-lt"/>
              </a:rPr>
              <a:t> А.К., </a:t>
            </a:r>
            <a:r>
              <a:rPr lang="ru-RU" sz="900" dirty="0" err="1">
                <a:solidFill>
                  <a:schemeClr val="tx2"/>
                </a:solidFill>
                <a:latin typeface="+mj-lt"/>
              </a:rPr>
              <a:t>Аблицов</a:t>
            </a:r>
            <a:r>
              <a:rPr lang="ru-RU" sz="900" dirty="0">
                <a:solidFill>
                  <a:schemeClr val="tx2"/>
                </a:solidFill>
                <a:latin typeface="+mj-lt"/>
              </a:rPr>
              <a:t> Н.П., </a:t>
            </a:r>
            <a:r>
              <a:rPr lang="ru-RU" sz="900" dirty="0" err="1">
                <a:solidFill>
                  <a:schemeClr val="tx2"/>
                </a:solidFill>
                <a:latin typeface="+mj-lt"/>
              </a:rPr>
              <a:t>Базяк</a:t>
            </a:r>
            <a:r>
              <a:rPr lang="ru-RU" sz="900" dirty="0">
                <a:solidFill>
                  <a:schemeClr val="tx2"/>
                </a:solidFill>
                <a:latin typeface="+mj-lt"/>
              </a:rPr>
              <a:t> А.П. Новые подходы к диагностике и лечению синдрома грудного выхода. Клин </a:t>
            </a:r>
            <a:r>
              <a:rPr lang="ru-RU" sz="900" dirty="0" err="1">
                <a:solidFill>
                  <a:schemeClr val="tx2"/>
                </a:solidFill>
                <a:latin typeface="+mj-lt"/>
              </a:rPr>
              <a:t>хир</a:t>
            </a:r>
            <a:r>
              <a:rPr lang="ru-RU" sz="900" dirty="0">
                <a:solidFill>
                  <a:schemeClr val="tx2"/>
                </a:solidFill>
                <a:latin typeface="+mj-lt"/>
              </a:rPr>
              <a:t> 1992; 11: 43—44.</a:t>
            </a:r>
          </a:p>
        </p:txBody>
      </p:sp>
      <p:sp>
        <p:nvSpPr>
          <p:cNvPr id="22" name="Прямоугольник 8"/>
          <p:cNvSpPr>
            <a:spLocks noChangeArrowheads="1"/>
          </p:cNvSpPr>
          <p:nvPr/>
        </p:nvSpPr>
        <p:spPr bwMode="auto">
          <a:xfrm>
            <a:off x="3419872" y="3075935"/>
            <a:ext cx="5400600" cy="28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spcBef>
                <a:spcPts val="300"/>
              </a:spcBef>
              <a:spcAft>
                <a:spcPts val="300"/>
              </a:spcAft>
              <a:buClr>
                <a:srgbClr val="FAAA28"/>
              </a:buClr>
              <a:defRPr/>
            </a:pPr>
            <a:r>
              <a:rPr lang="ru-RU" altLang="ru-RU" b="1" dirty="0">
                <a:solidFill>
                  <a:schemeClr val="bg1"/>
                </a:solidFill>
                <a:latin typeface="+mj-lt"/>
              </a:rPr>
              <a:t>Типы СГВ</a:t>
            </a:r>
            <a:r>
              <a:rPr lang="ru-RU" altLang="ru-RU" b="1" dirty="0" smtClean="0">
                <a:solidFill>
                  <a:schemeClr val="bg1"/>
                </a:solidFill>
                <a:latin typeface="+mj-lt"/>
              </a:rPr>
              <a:t>:</a:t>
            </a:r>
            <a:endParaRPr lang="en-US" altLang="ru-RU" b="1" dirty="0" smtClean="0">
              <a:solidFill>
                <a:schemeClr val="bg1"/>
              </a:solidFill>
              <a:latin typeface="+mj-lt"/>
            </a:endParaRPr>
          </a:p>
          <a:p>
            <a:pPr marL="144000" indent="-144000">
              <a:spcBef>
                <a:spcPts val="0"/>
              </a:spcBef>
              <a:buClr>
                <a:srgbClr val="FAAA28"/>
              </a:buClr>
              <a:buFont typeface="Arial" pitchFamily="34" charset="0"/>
              <a:buChar char="•"/>
              <a:defRPr/>
            </a:pPr>
            <a:r>
              <a:rPr lang="ru-RU" altLang="ru-RU" dirty="0" smtClean="0">
                <a:solidFill>
                  <a:schemeClr val="tx2"/>
                </a:solidFill>
                <a:latin typeface="+mj-lt"/>
              </a:rPr>
              <a:t>артериальный</a:t>
            </a:r>
            <a:endParaRPr lang="en-US" altLang="ru-RU" dirty="0" smtClean="0">
              <a:solidFill>
                <a:schemeClr val="tx2"/>
              </a:solidFill>
              <a:latin typeface="+mj-lt"/>
            </a:endParaRPr>
          </a:p>
          <a:p>
            <a:pPr marL="144000" indent="-144000">
              <a:spcBef>
                <a:spcPts val="0"/>
              </a:spcBef>
              <a:buClr>
                <a:srgbClr val="FAAA28"/>
              </a:buClr>
              <a:buFont typeface="Arial" pitchFamily="34" charset="0"/>
              <a:buChar char="•"/>
              <a:defRPr/>
            </a:pPr>
            <a:r>
              <a:rPr lang="ru-RU" altLang="ru-RU" dirty="0" smtClean="0">
                <a:solidFill>
                  <a:schemeClr val="tx2"/>
                </a:solidFill>
                <a:latin typeface="+mj-lt"/>
              </a:rPr>
              <a:t>венозный  </a:t>
            </a:r>
            <a:endParaRPr lang="en-US" altLang="ru-RU" dirty="0" smtClean="0">
              <a:solidFill>
                <a:schemeClr val="tx2"/>
              </a:solidFill>
              <a:latin typeface="+mj-lt"/>
            </a:endParaRPr>
          </a:p>
          <a:p>
            <a:pPr marL="144000" indent="-144000">
              <a:spcBef>
                <a:spcPts val="0"/>
              </a:spcBef>
              <a:buClr>
                <a:srgbClr val="FAAA28"/>
              </a:buClr>
              <a:buFont typeface="Arial" pitchFamily="34" charset="0"/>
              <a:buChar char="•"/>
              <a:defRPr/>
            </a:pPr>
            <a:r>
              <a:rPr lang="ru-RU" altLang="ru-RU" dirty="0" smtClean="0">
                <a:solidFill>
                  <a:schemeClr val="tx2"/>
                </a:solidFill>
                <a:latin typeface="+mj-lt"/>
              </a:rPr>
              <a:t>неврогенный </a:t>
            </a:r>
            <a:r>
              <a:rPr lang="ru-RU" altLang="ru-RU" dirty="0">
                <a:solidFill>
                  <a:schemeClr val="tx2"/>
                </a:solidFill>
                <a:latin typeface="+mj-lt"/>
              </a:rPr>
              <a:t>(в 95% случаев)</a:t>
            </a:r>
          </a:p>
          <a:p>
            <a:pPr marL="144000" indent="-144000">
              <a:spcBef>
                <a:spcPts val="0"/>
              </a:spcBef>
              <a:buClr>
                <a:srgbClr val="FAAA28"/>
              </a:buClr>
              <a:buFont typeface="Arial" pitchFamily="34" charset="0"/>
              <a:buChar char="•"/>
              <a:defRPr/>
            </a:pPr>
            <a:endParaRPr lang="en-US" altLang="ru-RU" dirty="0" smtClean="0">
              <a:solidFill>
                <a:schemeClr val="tx2"/>
              </a:solidFill>
              <a:latin typeface="+mj-lt"/>
            </a:endParaRPr>
          </a:p>
          <a:p>
            <a:pPr>
              <a:spcBef>
                <a:spcPts val="300"/>
              </a:spcBef>
              <a:spcAft>
                <a:spcPts val="300"/>
              </a:spcAft>
              <a:buClr>
                <a:srgbClr val="FAAA28"/>
              </a:buClr>
              <a:defRPr/>
            </a:pPr>
            <a:r>
              <a:rPr lang="ru-RU" altLang="ru-RU" b="1" dirty="0">
                <a:solidFill>
                  <a:schemeClr val="bg1"/>
                </a:solidFill>
                <a:latin typeface="+mj-lt"/>
              </a:rPr>
              <a:t>Клиническая классификация: </a:t>
            </a:r>
          </a:p>
          <a:p>
            <a:pPr marL="144000" indent="-144000">
              <a:spcBef>
                <a:spcPts val="0"/>
              </a:spcBef>
              <a:buClr>
                <a:srgbClr val="FAAA28"/>
              </a:buClr>
              <a:defRPr/>
            </a:pPr>
            <a:r>
              <a:rPr lang="ru-RU" altLang="ru-RU" b="1" dirty="0" smtClean="0">
                <a:solidFill>
                  <a:schemeClr val="bg1"/>
                </a:solidFill>
                <a:latin typeface="+mj-lt"/>
              </a:rPr>
              <a:t>1) </a:t>
            </a:r>
            <a:r>
              <a:rPr lang="ru-RU" altLang="ru-RU" dirty="0" smtClean="0">
                <a:solidFill>
                  <a:schemeClr val="tx2"/>
                </a:solidFill>
                <a:latin typeface="+mj-lt"/>
              </a:rPr>
              <a:t>Компрессия </a:t>
            </a:r>
            <a:r>
              <a:rPr lang="ru-RU" altLang="ru-RU" dirty="0" err="1" smtClean="0">
                <a:solidFill>
                  <a:schemeClr val="tx2"/>
                </a:solidFill>
                <a:latin typeface="+mj-lt"/>
              </a:rPr>
              <a:t>скаленусного</a:t>
            </a:r>
            <a:r>
              <a:rPr lang="ru-RU" altLang="ru-RU" dirty="0" smtClean="0">
                <a:solidFill>
                  <a:schemeClr val="tx2"/>
                </a:solidFill>
                <a:latin typeface="+mj-lt"/>
              </a:rPr>
              <a:t> отверстия </a:t>
            </a:r>
            <a:r>
              <a:rPr lang="ru-RU" altLang="ru-RU" sz="1400" dirty="0" smtClean="0">
                <a:solidFill>
                  <a:schemeClr val="accent4">
                    <a:lumMod val="60000"/>
                    <a:lumOff val="40000"/>
                  </a:schemeClr>
                </a:solidFill>
                <a:latin typeface="+mj-lt"/>
              </a:rPr>
              <a:t>(</a:t>
            </a:r>
            <a:r>
              <a:rPr lang="ru-RU" altLang="ru-RU" sz="1400" dirty="0">
                <a:solidFill>
                  <a:schemeClr val="accent4">
                    <a:lumMod val="60000"/>
                    <a:lumOff val="40000"/>
                  </a:schemeClr>
                </a:solidFill>
                <a:latin typeface="+mj-lt"/>
              </a:rPr>
              <a:t>с-м </a:t>
            </a:r>
            <a:r>
              <a:rPr lang="ru-RU" altLang="ru-RU" sz="1400" dirty="0" err="1">
                <a:solidFill>
                  <a:schemeClr val="accent4">
                    <a:lumMod val="60000"/>
                    <a:lumOff val="40000"/>
                  </a:schemeClr>
                </a:solidFill>
                <a:latin typeface="+mj-lt"/>
              </a:rPr>
              <a:t>Наффцигера</a:t>
            </a:r>
            <a:r>
              <a:rPr lang="ru-RU" altLang="ru-RU" sz="1400" dirty="0">
                <a:solidFill>
                  <a:schemeClr val="accent4">
                    <a:lumMod val="60000"/>
                    <a:lumOff val="40000"/>
                  </a:schemeClr>
                </a:solidFill>
                <a:latin typeface="+mj-lt"/>
              </a:rPr>
              <a:t>)</a:t>
            </a:r>
          </a:p>
          <a:p>
            <a:pPr marL="144000" indent="-144000">
              <a:spcBef>
                <a:spcPts val="0"/>
              </a:spcBef>
              <a:buClr>
                <a:srgbClr val="FAAA28"/>
              </a:buClr>
              <a:defRPr/>
            </a:pPr>
            <a:r>
              <a:rPr lang="ru-RU" altLang="ru-RU" b="1" dirty="0">
                <a:solidFill>
                  <a:schemeClr val="bg1"/>
                </a:solidFill>
                <a:latin typeface="+mj-lt"/>
              </a:rPr>
              <a:t>2) </a:t>
            </a:r>
            <a:r>
              <a:rPr lang="ru-RU" altLang="ru-RU" dirty="0">
                <a:solidFill>
                  <a:schemeClr val="tx2"/>
                </a:solidFill>
                <a:latin typeface="+mj-lt"/>
              </a:rPr>
              <a:t>Реберно-ключичный </a:t>
            </a:r>
            <a:r>
              <a:rPr lang="ru-RU" altLang="ru-RU" dirty="0" smtClean="0">
                <a:solidFill>
                  <a:schemeClr val="tx2"/>
                </a:solidFill>
                <a:latin typeface="+mj-lt"/>
              </a:rPr>
              <a:t>синдром </a:t>
            </a:r>
            <a:r>
              <a:rPr lang="ru-RU" altLang="ru-RU" sz="1400" dirty="0" smtClean="0">
                <a:solidFill>
                  <a:schemeClr val="accent4">
                    <a:lumMod val="60000"/>
                    <a:lumOff val="40000"/>
                  </a:schemeClr>
                </a:solidFill>
                <a:latin typeface="+mj-lt"/>
              </a:rPr>
              <a:t>(</a:t>
            </a:r>
            <a:r>
              <a:rPr lang="ru-RU" altLang="ru-RU" sz="1400" dirty="0">
                <a:solidFill>
                  <a:schemeClr val="accent4">
                    <a:lumMod val="60000"/>
                    <a:lumOff val="40000"/>
                  </a:schemeClr>
                </a:solidFill>
                <a:latin typeface="+mj-lt"/>
              </a:rPr>
              <a:t>с-м </a:t>
            </a:r>
            <a:r>
              <a:rPr lang="ru-RU" altLang="ru-RU" sz="1400" dirty="0" err="1">
                <a:solidFill>
                  <a:schemeClr val="accent4">
                    <a:lumMod val="60000"/>
                    <a:lumOff val="40000"/>
                  </a:schemeClr>
                </a:solidFill>
                <a:latin typeface="+mj-lt"/>
              </a:rPr>
              <a:t>Фолконера-Уэддла</a:t>
            </a:r>
            <a:r>
              <a:rPr lang="ru-RU" altLang="ru-RU" sz="1400" dirty="0">
                <a:solidFill>
                  <a:schemeClr val="accent4">
                    <a:lumMod val="60000"/>
                    <a:lumOff val="40000"/>
                  </a:schemeClr>
                </a:solidFill>
                <a:latin typeface="+mj-lt"/>
              </a:rPr>
              <a:t>)</a:t>
            </a:r>
          </a:p>
          <a:p>
            <a:pPr marL="144000" indent="-144000">
              <a:spcBef>
                <a:spcPts val="0"/>
              </a:spcBef>
              <a:buClr>
                <a:srgbClr val="FAAA28"/>
              </a:buClr>
              <a:defRPr/>
            </a:pPr>
            <a:r>
              <a:rPr lang="ru-RU" altLang="ru-RU" b="1" dirty="0">
                <a:solidFill>
                  <a:schemeClr val="bg1"/>
                </a:solidFill>
                <a:latin typeface="+mj-lt"/>
              </a:rPr>
              <a:t>3) </a:t>
            </a:r>
            <a:r>
              <a:rPr lang="ru-RU" altLang="ru-RU" dirty="0">
                <a:solidFill>
                  <a:schemeClr val="tx2"/>
                </a:solidFill>
                <a:latin typeface="+mj-lt"/>
              </a:rPr>
              <a:t>Компрессия </a:t>
            </a:r>
            <a:r>
              <a:rPr lang="ru-RU" altLang="ru-RU" dirty="0" err="1">
                <a:solidFill>
                  <a:schemeClr val="tx2"/>
                </a:solidFill>
                <a:latin typeface="+mj-lt"/>
              </a:rPr>
              <a:t>коракопекторальной</a:t>
            </a:r>
            <a:r>
              <a:rPr lang="ru-RU" altLang="ru-RU" dirty="0">
                <a:solidFill>
                  <a:schemeClr val="tx2"/>
                </a:solidFill>
                <a:latin typeface="+mj-lt"/>
              </a:rPr>
              <a:t> </a:t>
            </a:r>
            <a:r>
              <a:rPr lang="ru-RU" altLang="ru-RU" dirty="0" smtClean="0">
                <a:solidFill>
                  <a:schemeClr val="tx2"/>
                </a:solidFill>
                <a:latin typeface="+mj-lt"/>
              </a:rPr>
              <a:t>области </a:t>
            </a:r>
            <a:br>
              <a:rPr lang="ru-RU" altLang="ru-RU" dirty="0" smtClean="0">
                <a:solidFill>
                  <a:schemeClr val="tx2"/>
                </a:solidFill>
                <a:latin typeface="+mj-lt"/>
              </a:rPr>
            </a:br>
            <a:r>
              <a:rPr lang="ru-RU" altLang="ru-RU" sz="1400" dirty="0" smtClean="0">
                <a:solidFill>
                  <a:schemeClr val="accent4">
                    <a:lumMod val="60000"/>
                    <a:lumOff val="40000"/>
                  </a:schemeClr>
                </a:solidFill>
                <a:latin typeface="+mj-lt"/>
              </a:rPr>
              <a:t>(</a:t>
            </a:r>
            <a:r>
              <a:rPr lang="ru-RU" altLang="ru-RU" sz="1400" dirty="0">
                <a:solidFill>
                  <a:schemeClr val="accent4">
                    <a:lumMod val="60000"/>
                    <a:lumOff val="40000"/>
                  </a:schemeClr>
                </a:solidFill>
                <a:latin typeface="+mj-lt"/>
              </a:rPr>
              <a:t>с-м Райта-</a:t>
            </a:r>
            <a:r>
              <a:rPr lang="ru-RU" altLang="ru-RU" sz="1400" dirty="0" err="1">
                <a:solidFill>
                  <a:schemeClr val="accent4">
                    <a:lumMod val="60000"/>
                    <a:lumOff val="40000"/>
                  </a:schemeClr>
                </a:solidFill>
                <a:latin typeface="+mj-lt"/>
              </a:rPr>
              <a:t>Мендловича</a:t>
            </a:r>
            <a:r>
              <a:rPr lang="ru-RU" altLang="ru-RU" sz="1400" dirty="0">
                <a:solidFill>
                  <a:schemeClr val="accent4">
                    <a:lumMod val="60000"/>
                    <a:lumOff val="40000"/>
                  </a:schemeClr>
                </a:solidFill>
                <a:latin typeface="+mj-lt"/>
              </a:rPr>
              <a:t>) </a:t>
            </a:r>
          </a:p>
        </p:txBody>
      </p:sp>
      <p:sp>
        <p:nvSpPr>
          <p:cNvPr id="23" name="Прямоугольник 8"/>
          <p:cNvSpPr>
            <a:spLocks noChangeArrowheads="1"/>
          </p:cNvSpPr>
          <p:nvPr/>
        </p:nvSpPr>
        <p:spPr bwMode="auto">
          <a:xfrm>
            <a:off x="401406" y="1557338"/>
            <a:ext cx="8203042"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spcBef>
                <a:spcPts val="600"/>
              </a:spcBef>
              <a:spcAft>
                <a:spcPts val="600"/>
              </a:spcAft>
              <a:buClr>
                <a:srgbClr val="FAAA28"/>
              </a:buClr>
              <a:defRPr/>
            </a:pPr>
            <a:r>
              <a:rPr lang="ru-RU" altLang="ru-RU" sz="2000" b="1" dirty="0">
                <a:solidFill>
                  <a:srgbClr val="FAAA28"/>
                </a:solidFill>
                <a:latin typeface="+mj-lt"/>
              </a:rPr>
              <a:t> </a:t>
            </a:r>
            <a:r>
              <a:rPr lang="ru-RU" altLang="ru-RU" sz="2000" b="1" dirty="0" smtClean="0">
                <a:solidFill>
                  <a:srgbClr val="FAAA28"/>
                </a:solidFill>
                <a:latin typeface="+mj-lt"/>
              </a:rPr>
              <a:t>СГВ</a:t>
            </a:r>
            <a:r>
              <a:rPr lang="en-US" altLang="ru-RU" sz="2000" b="1" dirty="0" smtClean="0">
                <a:solidFill>
                  <a:srgbClr val="FAAA28"/>
                </a:solidFill>
                <a:latin typeface="+mj-lt"/>
              </a:rPr>
              <a:t> </a:t>
            </a:r>
            <a:r>
              <a:rPr lang="ru-RU" altLang="ru-RU" sz="2000" dirty="0">
                <a:solidFill>
                  <a:schemeClr val="tx2"/>
                </a:solidFill>
              </a:rPr>
              <a:t>–</a:t>
            </a:r>
            <a:r>
              <a:rPr lang="en-US" altLang="ru-RU" sz="2000" dirty="0" smtClean="0">
                <a:solidFill>
                  <a:srgbClr val="FAAA28"/>
                </a:solidFill>
                <a:latin typeface="+mj-lt"/>
              </a:rPr>
              <a:t> </a:t>
            </a:r>
            <a:r>
              <a:rPr lang="ru-RU" altLang="ru-RU" sz="2000" dirty="0" err="1" smtClean="0">
                <a:solidFill>
                  <a:schemeClr val="tx2"/>
                </a:solidFill>
                <a:latin typeface="+mj-lt"/>
              </a:rPr>
              <a:t>cимптомокомплекс</a:t>
            </a:r>
            <a:r>
              <a:rPr lang="ru-RU" altLang="ru-RU" sz="2000" dirty="0">
                <a:solidFill>
                  <a:schemeClr val="tx2"/>
                </a:solidFill>
                <a:latin typeface="+mj-lt"/>
              </a:rPr>
              <a:t>, возникающий в результате механической компрессии нервных стволов плечевого сплетения, окклюзии или </a:t>
            </a:r>
            <a:r>
              <a:rPr lang="ru-RU" altLang="ru-RU" sz="2000" dirty="0" smtClean="0">
                <a:solidFill>
                  <a:schemeClr val="tx2"/>
                </a:solidFill>
                <a:latin typeface="+mj-lt"/>
              </a:rPr>
              <a:t>аневризмы </a:t>
            </a:r>
            <a:r>
              <a:rPr lang="ru-RU" altLang="ru-RU" sz="2000" dirty="0">
                <a:solidFill>
                  <a:schemeClr val="tx2"/>
                </a:solidFill>
                <a:latin typeface="+mj-lt"/>
              </a:rPr>
              <a:t>подключичной артерии, «тромбоза напряжения» одноименной вены в области верхней апертуры грудной </a:t>
            </a:r>
            <a:r>
              <a:rPr lang="ru-RU" altLang="ru-RU" sz="2000" dirty="0" smtClean="0">
                <a:solidFill>
                  <a:schemeClr val="tx2"/>
                </a:solidFill>
                <a:latin typeface="+mj-lt"/>
              </a:rPr>
              <a:t>клетки</a:t>
            </a:r>
            <a:endParaRPr lang="ru-RU" altLang="ru-RU" sz="2000" dirty="0">
              <a:solidFill>
                <a:schemeClr val="tx2"/>
              </a:solidFill>
              <a:latin typeface="+mj-lt"/>
            </a:endParaRPr>
          </a:p>
        </p:txBody>
      </p:sp>
      <p:pic>
        <p:nvPicPr>
          <p:cNvPr id="26" name="Рисунок 2"/>
          <p:cNvPicPr>
            <a:picLocks noChangeAspect="1"/>
          </p:cNvPicPr>
          <p:nvPr/>
        </p:nvPicPr>
        <p:blipFill rotWithShape="1">
          <a:blip r:embed="rId4">
            <a:extLst>
              <a:ext uri="{28A0092B-C50C-407E-A947-70E740481C1C}">
                <a14:useLocalDpi xmlns:a14="http://schemas.microsoft.com/office/drawing/2010/main" val="0"/>
              </a:ext>
            </a:extLst>
          </a:blip>
          <a:srcRect t="10022" r="11575" b="3593"/>
          <a:stretch/>
        </p:blipFill>
        <p:spPr bwMode="auto">
          <a:xfrm>
            <a:off x="550369" y="3075935"/>
            <a:ext cx="2585687" cy="3059490"/>
          </a:xfrm>
          <a:prstGeom prst="roundRect">
            <a:avLst>
              <a:gd name="adj" fmla="val 7557"/>
            </a:avLst>
          </a:prstGeom>
          <a:ln w="38100">
            <a:solidFill>
              <a:srgbClr val="00A0D7"/>
            </a:solidFill>
          </a:ln>
          <a:extLst>
            <a:ext uri="{909E8E84-426E-40DD-AFC4-6F175D3DCCD1}">
              <a14:hiddenFill xmlns:a14="http://schemas.microsoft.com/office/drawing/2010/main">
                <a:solidFill>
                  <a:srgbClr val="FFFFFF"/>
                </a:solidFill>
              </a14:hiddenFill>
            </a:ext>
          </a:extLst>
        </p:spPr>
      </p:pic>
      <p:sp>
        <p:nvSpPr>
          <p:cNvPr id="27" name="Прямоугольник 1">
            <a:extLst>
              <a:ext uri="{FF2B5EF4-FFF2-40B4-BE49-F238E27FC236}"/>
            </a:extLst>
          </p:cNvPr>
          <p:cNvSpPr>
            <a:spLocks noChangeArrowheads="1"/>
          </p:cNvSpPr>
          <p:nvPr/>
        </p:nvSpPr>
        <p:spPr bwMode="auto">
          <a:xfrm>
            <a:off x="755576" y="5903694"/>
            <a:ext cx="1991223" cy="246221"/>
          </a:xfrm>
          <a:prstGeom prst="rect">
            <a:avLst/>
          </a:prstGeom>
          <a:noFill/>
          <a:ln w="9525">
            <a:noFill/>
            <a:miter lim="800000"/>
            <a:headEnd/>
            <a:tailEnd/>
          </a:ln>
        </p:spPr>
        <p:txBody>
          <a:bodyPr wrap="square">
            <a:spAutoFit/>
          </a:bodyPr>
          <a:lstStyle/>
          <a:p>
            <a:r>
              <a:rPr lang="ru-RU" altLang="ru-RU" sz="1000" b="1" dirty="0" smtClean="0">
                <a:latin typeface="+mj-lt"/>
                <a:cs typeface="Arial" pitchFamily="34" charset="0"/>
              </a:rPr>
              <a:t>Малая </a:t>
            </a:r>
            <a:r>
              <a:rPr lang="ru-RU" altLang="ru-RU" sz="1000" b="1" dirty="0">
                <a:latin typeface="+mj-lt"/>
                <a:cs typeface="Arial" pitchFamily="34" charset="0"/>
              </a:rPr>
              <a:t>грудная </a:t>
            </a:r>
            <a:r>
              <a:rPr lang="ru-RU" altLang="ru-RU" sz="1000" b="1" dirty="0" smtClean="0">
                <a:latin typeface="+mj-lt"/>
                <a:cs typeface="Arial" pitchFamily="34" charset="0"/>
              </a:rPr>
              <a:t>мышца</a:t>
            </a:r>
            <a:endParaRPr lang="ru-RU" altLang="ru-RU" sz="1000" b="1" dirty="0">
              <a:latin typeface="+mj-lt"/>
              <a:cs typeface="Arial" pitchFamily="34" charset="0"/>
            </a:endParaRPr>
          </a:p>
        </p:txBody>
      </p:sp>
      <p:cxnSp>
        <p:nvCxnSpPr>
          <p:cNvPr id="28" name="Прямая со стрелкой 4"/>
          <p:cNvCxnSpPr>
            <a:cxnSpLocks/>
          </p:cNvCxnSpPr>
          <p:nvPr/>
        </p:nvCxnSpPr>
        <p:spPr bwMode="auto">
          <a:xfrm flipV="1">
            <a:off x="1403648" y="5073766"/>
            <a:ext cx="532264" cy="829928"/>
          </a:xfrm>
          <a:prstGeom prst="straightConnector1">
            <a:avLst/>
          </a:prstGeom>
          <a:noFill/>
          <a:ln w="38100" cap="rnd" algn="ctr">
            <a:solidFill>
              <a:srgbClr val="005790"/>
            </a:solidFill>
            <a:prstDash val="solid"/>
            <a:round/>
            <a:headEnd/>
            <a:tailEnd type="triangle" w="med" len="med"/>
          </a:ln>
          <a:extLst>
            <a:ext uri="{909E8E84-426E-40DD-AFC4-6F175D3DCCD1}">
              <a14:hiddenFill xmlns:a14="http://schemas.microsoft.com/office/drawing/2010/main">
                <a:noFill/>
              </a14:hiddenFill>
            </a:ext>
          </a:extLst>
        </p:spPr>
      </p:cxnSp>
      <p:cxnSp>
        <p:nvCxnSpPr>
          <p:cNvPr id="29" name="Прямая со стрелкой 12"/>
          <p:cNvCxnSpPr>
            <a:cxnSpLocks/>
          </p:cNvCxnSpPr>
          <p:nvPr/>
        </p:nvCxnSpPr>
        <p:spPr bwMode="auto">
          <a:xfrm>
            <a:off x="2029577" y="3263908"/>
            <a:ext cx="449996" cy="221100"/>
          </a:xfrm>
          <a:prstGeom prst="straightConnector1">
            <a:avLst/>
          </a:prstGeom>
          <a:noFill/>
          <a:ln w="38100" cap="rnd" algn="ctr">
            <a:solidFill>
              <a:srgbClr val="005790"/>
            </a:solidFill>
            <a:prstDash val="solid"/>
            <a:round/>
            <a:headEnd/>
            <a:tailEnd type="triangle" w="med" len="med"/>
          </a:ln>
          <a:extLst>
            <a:ext uri="{909E8E84-426E-40DD-AFC4-6F175D3DCCD1}">
              <a14:hiddenFill xmlns:a14="http://schemas.microsoft.com/office/drawing/2010/main">
                <a:noFill/>
              </a14:hiddenFill>
            </a:ext>
          </a:extLst>
        </p:spPr>
      </p:cxnSp>
      <p:cxnSp>
        <p:nvCxnSpPr>
          <p:cNvPr id="30" name="Прямая со стрелкой 13"/>
          <p:cNvCxnSpPr>
            <a:cxnSpLocks/>
          </p:cNvCxnSpPr>
          <p:nvPr/>
        </p:nvCxnSpPr>
        <p:spPr bwMode="auto">
          <a:xfrm>
            <a:off x="2029577" y="3330253"/>
            <a:ext cx="517293" cy="450338"/>
          </a:xfrm>
          <a:prstGeom prst="straightConnector1">
            <a:avLst/>
          </a:prstGeom>
          <a:noFill/>
          <a:ln w="38100" cap="rnd" algn="ctr">
            <a:solidFill>
              <a:srgbClr val="005790"/>
            </a:solidFill>
            <a:prstDash val="solid"/>
            <a:round/>
            <a:headEnd/>
            <a:tailEnd type="triangle" w="med" len="med"/>
          </a:ln>
          <a:extLst>
            <a:ext uri="{909E8E84-426E-40DD-AFC4-6F175D3DCCD1}">
              <a14:hiddenFill xmlns:a14="http://schemas.microsoft.com/office/drawing/2010/main">
                <a:noFill/>
              </a14:hiddenFill>
            </a:ext>
          </a:extLst>
        </p:spPr>
      </p:cxnSp>
      <p:cxnSp>
        <p:nvCxnSpPr>
          <p:cNvPr id="31" name="Прямая со стрелкой 20"/>
          <p:cNvCxnSpPr>
            <a:cxnSpLocks/>
          </p:cNvCxnSpPr>
          <p:nvPr/>
        </p:nvCxnSpPr>
        <p:spPr bwMode="auto">
          <a:xfrm flipH="1" flipV="1">
            <a:off x="2546872" y="3657738"/>
            <a:ext cx="436499" cy="281674"/>
          </a:xfrm>
          <a:prstGeom prst="straightConnector1">
            <a:avLst/>
          </a:prstGeom>
          <a:noFill/>
          <a:ln w="38100" cap="rnd" algn="ctr">
            <a:solidFill>
              <a:srgbClr val="005790"/>
            </a:solidFill>
            <a:prstDash val="solid"/>
            <a:round/>
            <a:headEnd/>
            <a:tailEnd type="triangle" w="med" len="med"/>
          </a:ln>
          <a:extLst>
            <a:ext uri="{909E8E84-426E-40DD-AFC4-6F175D3DCCD1}">
              <a14:hiddenFill xmlns:a14="http://schemas.microsoft.com/office/drawing/2010/main">
                <a:noFill/>
              </a14:hiddenFill>
            </a:ext>
          </a:extLst>
        </p:spPr>
      </p:cxnSp>
      <p:cxnSp>
        <p:nvCxnSpPr>
          <p:cNvPr id="33" name="Прямая со стрелкой 22"/>
          <p:cNvCxnSpPr>
            <a:cxnSpLocks/>
            <a:stCxn id="55" idx="1"/>
          </p:cNvCxnSpPr>
          <p:nvPr/>
        </p:nvCxnSpPr>
        <p:spPr bwMode="auto">
          <a:xfrm flipH="1" flipV="1">
            <a:off x="1935912" y="4392870"/>
            <a:ext cx="912645" cy="650082"/>
          </a:xfrm>
          <a:prstGeom prst="straightConnector1">
            <a:avLst/>
          </a:prstGeom>
          <a:noFill/>
          <a:ln w="38100" cap="rnd" algn="ctr">
            <a:solidFill>
              <a:srgbClr val="005790"/>
            </a:solidFill>
            <a:prstDash val="solid"/>
            <a:round/>
            <a:headEnd/>
            <a:tailEnd type="triangle" w="med" len="med"/>
          </a:ln>
          <a:extLst>
            <a:ext uri="{909E8E84-426E-40DD-AFC4-6F175D3DCCD1}">
              <a14:hiddenFill xmlns:a14="http://schemas.microsoft.com/office/drawing/2010/main">
                <a:noFill/>
              </a14:hiddenFill>
            </a:ext>
          </a:extLst>
        </p:spPr>
      </p:cxnSp>
      <p:sp>
        <p:nvSpPr>
          <p:cNvPr id="34" name="Прямоугольник 73">
            <a:extLst>
              <a:ext uri="{FF2B5EF4-FFF2-40B4-BE49-F238E27FC236}"/>
            </a:extLst>
          </p:cNvPr>
          <p:cNvSpPr>
            <a:spLocks noChangeArrowheads="1"/>
          </p:cNvSpPr>
          <p:nvPr/>
        </p:nvSpPr>
        <p:spPr bwMode="auto">
          <a:xfrm>
            <a:off x="395536" y="3140968"/>
            <a:ext cx="1663311" cy="246221"/>
          </a:xfrm>
          <a:prstGeom prst="rect">
            <a:avLst/>
          </a:prstGeom>
          <a:noFill/>
          <a:ln w="9525">
            <a:noFill/>
            <a:miter lim="800000"/>
            <a:headEnd/>
            <a:tailEnd/>
          </a:ln>
        </p:spPr>
        <p:txBody>
          <a:bodyPr wrap="square">
            <a:spAutoFit/>
          </a:bodyPr>
          <a:lstStyle/>
          <a:p>
            <a:pPr algn="r"/>
            <a:r>
              <a:rPr lang="ru-RU" altLang="ru-RU" sz="1000" b="1" dirty="0">
                <a:latin typeface="+mj-lt"/>
                <a:cs typeface="Arial" pitchFamily="34" charset="0"/>
              </a:rPr>
              <a:t>Лестничные мышцы</a:t>
            </a:r>
          </a:p>
        </p:txBody>
      </p:sp>
      <p:sp>
        <p:nvSpPr>
          <p:cNvPr id="46" name="Овал 45"/>
          <p:cNvSpPr/>
          <p:nvPr/>
        </p:nvSpPr>
        <p:spPr>
          <a:xfrm>
            <a:off x="2814191" y="3798575"/>
            <a:ext cx="234663" cy="234663"/>
          </a:xfrm>
          <a:prstGeom prst="ellipse">
            <a:avLst/>
          </a:prstGeom>
          <a:solidFill>
            <a:srgbClr val="0057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tx2"/>
                </a:solidFill>
              </a:rPr>
              <a:t>1</a:t>
            </a:r>
            <a:endParaRPr lang="ru-RU" sz="1200" b="1" dirty="0">
              <a:solidFill>
                <a:schemeClr val="tx2"/>
              </a:solidFill>
            </a:endParaRPr>
          </a:p>
        </p:txBody>
      </p:sp>
      <p:sp>
        <p:nvSpPr>
          <p:cNvPr id="47" name="Овал 46"/>
          <p:cNvSpPr/>
          <p:nvPr/>
        </p:nvSpPr>
        <p:spPr>
          <a:xfrm>
            <a:off x="2814191" y="4494440"/>
            <a:ext cx="234663" cy="234663"/>
          </a:xfrm>
          <a:prstGeom prst="ellipse">
            <a:avLst/>
          </a:prstGeom>
          <a:solidFill>
            <a:srgbClr val="0057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tx2"/>
                </a:solidFill>
              </a:rPr>
              <a:t>2</a:t>
            </a:r>
            <a:endParaRPr lang="ru-RU" sz="1200" b="1" dirty="0">
              <a:solidFill>
                <a:schemeClr val="tx2"/>
              </a:solidFill>
            </a:endParaRPr>
          </a:p>
        </p:txBody>
      </p:sp>
      <p:cxnSp>
        <p:nvCxnSpPr>
          <p:cNvPr id="50" name="Прямая со стрелкой 20"/>
          <p:cNvCxnSpPr>
            <a:cxnSpLocks/>
            <a:stCxn id="47" idx="2"/>
          </p:cNvCxnSpPr>
          <p:nvPr/>
        </p:nvCxnSpPr>
        <p:spPr bwMode="auto">
          <a:xfrm flipH="1" flipV="1">
            <a:off x="2115553" y="4175324"/>
            <a:ext cx="698638" cy="436448"/>
          </a:xfrm>
          <a:prstGeom prst="straightConnector1">
            <a:avLst/>
          </a:prstGeom>
          <a:noFill/>
          <a:ln w="38100" cap="rnd" algn="ctr">
            <a:solidFill>
              <a:srgbClr val="005790"/>
            </a:solidFill>
            <a:prstDash val="solid"/>
            <a:round/>
            <a:headEnd/>
            <a:tailEnd type="triangle" w="med" len="med"/>
          </a:ln>
          <a:extLst>
            <a:ext uri="{909E8E84-426E-40DD-AFC4-6F175D3DCCD1}">
              <a14:hiddenFill xmlns:a14="http://schemas.microsoft.com/office/drawing/2010/main">
                <a:noFill/>
              </a14:hiddenFill>
            </a:ext>
          </a:extLst>
        </p:spPr>
      </p:cxnSp>
      <p:sp>
        <p:nvSpPr>
          <p:cNvPr id="55" name="Овал 54"/>
          <p:cNvSpPr/>
          <p:nvPr/>
        </p:nvSpPr>
        <p:spPr>
          <a:xfrm>
            <a:off x="2814191" y="5008586"/>
            <a:ext cx="234663" cy="234663"/>
          </a:xfrm>
          <a:prstGeom prst="ellipse">
            <a:avLst/>
          </a:prstGeom>
          <a:solidFill>
            <a:srgbClr val="0057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tx2"/>
                </a:solidFill>
              </a:rPr>
              <a:t>3</a:t>
            </a:r>
            <a:endParaRPr lang="ru-RU" sz="1200" b="1" dirty="0">
              <a:solidFill>
                <a:schemeClr val="tx2"/>
              </a:solidFill>
            </a:endParaRPr>
          </a:p>
        </p:txBody>
      </p:sp>
    </p:spTree>
    <p:extLst>
      <p:ext uri="{BB962C8B-B14F-4D97-AF65-F5344CB8AC3E}">
        <p14:creationId xmlns:p14="http://schemas.microsoft.com/office/powerpoint/2010/main" val="2430782029"/>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23527" y="378000"/>
            <a:ext cx="7488833" cy="404406"/>
          </a:xfrm>
          <a:prstGeom prst="rect">
            <a:avLst/>
          </a:prstGeom>
          <a:noFill/>
        </p:spPr>
        <p:txBody>
          <a:bodyPr wrap="square" rtlCol="0" anchor="ctr">
            <a:spAutoFit/>
          </a:bodyPr>
          <a:lstStyle/>
          <a:p>
            <a:pPr>
              <a:lnSpc>
                <a:spcPts val="2400"/>
              </a:lnSpc>
            </a:pPr>
            <a:r>
              <a:rPr lang="ru-RU" sz="2400" b="1" i="1" dirty="0">
                <a:solidFill>
                  <a:srgbClr val="FAAA28"/>
                </a:solidFill>
                <a:latin typeface="+mn-lt"/>
              </a:rPr>
              <a:t>Синдром грудного </a:t>
            </a:r>
            <a:r>
              <a:rPr lang="ru-RU" sz="2400" b="1" i="1" dirty="0" smtClean="0">
                <a:solidFill>
                  <a:srgbClr val="FAAA28"/>
                </a:solidFill>
                <a:latin typeface="+mn-lt"/>
              </a:rPr>
              <a:t>выхода</a:t>
            </a:r>
            <a:endParaRPr lang="ru-RU" sz="2400" i="1" dirty="0">
              <a:solidFill>
                <a:srgbClr val="FAAA28"/>
              </a:solidFill>
              <a:latin typeface="+mn-lt"/>
            </a:endParaRPr>
          </a:p>
        </p:txBody>
      </p:sp>
      <p:pic>
        <p:nvPicPr>
          <p:cNvPr id="9" name="Рисунок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1328" y="6309320"/>
            <a:ext cx="241879" cy="349861"/>
          </a:xfrm>
          <a:prstGeom prst="rect">
            <a:avLst/>
          </a:prstGeom>
        </p:spPr>
      </p:pic>
      <p:sp>
        <p:nvSpPr>
          <p:cNvPr id="12" name="TextBox 11"/>
          <p:cNvSpPr txBox="1"/>
          <p:nvPr/>
        </p:nvSpPr>
        <p:spPr>
          <a:xfrm>
            <a:off x="755576" y="6345750"/>
            <a:ext cx="7704856" cy="276999"/>
          </a:xfrm>
          <a:prstGeom prst="rect">
            <a:avLst/>
          </a:prstGeom>
          <a:noFill/>
        </p:spPr>
        <p:txBody>
          <a:bodyPr wrap="square" lIns="0" tIns="0" rIns="0" bIns="0" rtlCol="0">
            <a:spAutoFit/>
          </a:bodyPr>
          <a:lstStyle/>
          <a:p>
            <a:r>
              <a:rPr lang="en-US" sz="900" dirty="0" err="1">
                <a:solidFill>
                  <a:schemeClr val="tx2"/>
                </a:solidFill>
                <a:latin typeface="+mj-lt"/>
              </a:rPr>
              <a:t>Freischlag</a:t>
            </a:r>
            <a:r>
              <a:rPr lang="en-US" sz="900" dirty="0">
                <a:solidFill>
                  <a:schemeClr val="tx2"/>
                </a:solidFill>
                <a:latin typeface="+mj-lt"/>
              </a:rPr>
              <a:t> J, Orion K. Understanding thoracic outlet </a:t>
            </a:r>
            <a:r>
              <a:rPr lang="en-US" sz="900" dirty="0" err="1">
                <a:solidFill>
                  <a:schemeClr val="tx2"/>
                </a:solidFill>
                <a:latin typeface="+mj-lt"/>
              </a:rPr>
              <a:t>syndrome.Scientifica</a:t>
            </a:r>
            <a:r>
              <a:rPr lang="en-US" sz="900" dirty="0">
                <a:solidFill>
                  <a:schemeClr val="tx2"/>
                </a:solidFill>
                <a:latin typeface="+mj-lt"/>
              </a:rPr>
              <a:t> (Cairo). 2014;2014:248163</a:t>
            </a:r>
          </a:p>
          <a:p>
            <a:r>
              <a:rPr lang="en-US" sz="900" dirty="0">
                <a:solidFill>
                  <a:schemeClr val="tx2"/>
                </a:solidFill>
                <a:latin typeface="+mj-lt"/>
              </a:rPr>
              <a:t>Cohen SP. Epidemiology, diagnosis, and treatment of neck pain. Mayo </a:t>
            </a:r>
            <a:r>
              <a:rPr lang="en-US" sz="900" dirty="0" err="1">
                <a:solidFill>
                  <a:schemeClr val="tx2"/>
                </a:solidFill>
                <a:latin typeface="+mj-lt"/>
              </a:rPr>
              <a:t>Clin</a:t>
            </a:r>
            <a:r>
              <a:rPr lang="en-US" sz="900" dirty="0">
                <a:solidFill>
                  <a:schemeClr val="tx2"/>
                </a:solidFill>
                <a:latin typeface="+mj-lt"/>
              </a:rPr>
              <a:t> Proc. 2015 Feb;90(2):284-99. </a:t>
            </a:r>
          </a:p>
        </p:txBody>
      </p:sp>
      <p:sp>
        <p:nvSpPr>
          <p:cNvPr id="14" name="Прямоугольник 8"/>
          <p:cNvSpPr>
            <a:spLocks noChangeArrowheads="1"/>
          </p:cNvSpPr>
          <p:nvPr/>
        </p:nvSpPr>
        <p:spPr bwMode="auto">
          <a:xfrm>
            <a:off x="401406" y="1557338"/>
            <a:ext cx="8059026" cy="4439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144000" indent="-144000">
              <a:spcBef>
                <a:spcPts val="300"/>
              </a:spcBef>
              <a:spcAft>
                <a:spcPts val="300"/>
              </a:spcAft>
              <a:buClr>
                <a:srgbClr val="FAAA28"/>
              </a:buClr>
              <a:defRPr/>
            </a:pPr>
            <a:r>
              <a:rPr lang="ru-RU" altLang="ru-RU" sz="2000" b="1" dirty="0">
                <a:solidFill>
                  <a:srgbClr val="FAAA28"/>
                </a:solidFill>
                <a:latin typeface="+mj-lt"/>
              </a:rPr>
              <a:t>Жалобы</a:t>
            </a:r>
            <a:r>
              <a:rPr lang="ru-RU" altLang="ru-RU" sz="2000" b="1" dirty="0" smtClean="0">
                <a:solidFill>
                  <a:srgbClr val="FAAA28"/>
                </a:solidFill>
                <a:latin typeface="+mj-lt"/>
              </a:rPr>
              <a:t>:</a:t>
            </a:r>
          </a:p>
          <a:p>
            <a:pPr marL="144000" indent="-144000">
              <a:spcBef>
                <a:spcPts val="300"/>
              </a:spcBef>
              <a:spcAft>
                <a:spcPts val="0"/>
              </a:spcAft>
              <a:buClr>
                <a:srgbClr val="FAAA28"/>
              </a:buClr>
              <a:buFont typeface="Arial" pitchFamily="34" charset="0"/>
              <a:buChar char="•"/>
              <a:defRPr/>
            </a:pPr>
            <a:r>
              <a:rPr lang="ru-RU" altLang="ru-RU" dirty="0" smtClean="0">
                <a:solidFill>
                  <a:schemeClr val="tx2"/>
                </a:solidFill>
                <a:latin typeface="+mj-lt"/>
              </a:rPr>
              <a:t>боль</a:t>
            </a:r>
            <a:r>
              <a:rPr lang="ru-RU" altLang="ru-RU" dirty="0">
                <a:solidFill>
                  <a:schemeClr val="tx2"/>
                </a:solidFill>
                <a:latin typeface="+mj-lt"/>
              </a:rPr>
              <a:t>, парестезии в плече, по локтевой поверхности предплечья и кисти; </a:t>
            </a:r>
            <a:r>
              <a:rPr lang="ru-RU" altLang="ru-RU" dirty="0" smtClean="0">
                <a:solidFill>
                  <a:schemeClr val="tx2"/>
                </a:solidFill>
                <a:latin typeface="+mj-lt"/>
              </a:rPr>
              <a:t> боль </a:t>
            </a:r>
            <a:r>
              <a:rPr lang="ru-RU" altLang="ru-RU" dirty="0">
                <a:solidFill>
                  <a:schemeClr val="tx2"/>
                </a:solidFill>
                <a:latin typeface="+mj-lt"/>
              </a:rPr>
              <a:t>усиливается в горизонтальном положении, особенно во сне.</a:t>
            </a:r>
          </a:p>
          <a:p>
            <a:pPr marL="144000" indent="-144000">
              <a:spcBef>
                <a:spcPts val="300"/>
              </a:spcBef>
              <a:spcAft>
                <a:spcPts val="0"/>
              </a:spcAft>
              <a:buClr>
                <a:srgbClr val="FAAA28"/>
              </a:buClr>
              <a:buFont typeface="Arial" pitchFamily="34" charset="0"/>
              <a:buChar char="•"/>
              <a:defRPr/>
            </a:pPr>
            <a:r>
              <a:rPr lang="ru-RU" altLang="ru-RU" dirty="0" smtClean="0">
                <a:solidFill>
                  <a:schemeClr val="tx2"/>
                </a:solidFill>
                <a:latin typeface="+mj-lt"/>
              </a:rPr>
              <a:t>могут </a:t>
            </a:r>
            <a:r>
              <a:rPr lang="ru-RU" altLang="ru-RU" dirty="0">
                <a:solidFill>
                  <a:schemeClr val="tx2"/>
                </a:solidFill>
                <a:latin typeface="+mj-lt"/>
              </a:rPr>
              <a:t>присутствовать: </a:t>
            </a:r>
            <a:r>
              <a:rPr lang="ru-RU" altLang="ru-RU" dirty="0" smtClean="0">
                <a:solidFill>
                  <a:schemeClr val="tx2"/>
                </a:solidFill>
                <a:latin typeface="+mj-lt"/>
              </a:rPr>
              <a:t>цианоз </a:t>
            </a:r>
            <a:r>
              <a:rPr lang="ru-RU" altLang="ru-RU" dirty="0">
                <a:solidFill>
                  <a:schemeClr val="tx2"/>
                </a:solidFill>
                <a:latin typeface="+mj-lt"/>
              </a:rPr>
              <a:t>и пастозность </a:t>
            </a:r>
            <a:r>
              <a:rPr lang="ru-RU" altLang="ru-RU" dirty="0" smtClean="0">
                <a:solidFill>
                  <a:schemeClr val="tx2"/>
                </a:solidFill>
                <a:latin typeface="+mj-lt"/>
              </a:rPr>
              <a:t>руки, преходящая </a:t>
            </a:r>
            <a:r>
              <a:rPr lang="ru-RU" altLang="ru-RU" dirty="0">
                <a:solidFill>
                  <a:schemeClr val="tx2"/>
                </a:solidFill>
                <a:latin typeface="+mj-lt"/>
              </a:rPr>
              <a:t>слабость мышц кисти</a:t>
            </a:r>
          </a:p>
          <a:p>
            <a:pPr>
              <a:spcBef>
                <a:spcPts val="300"/>
              </a:spcBef>
              <a:spcAft>
                <a:spcPts val="0"/>
              </a:spcAft>
              <a:buClr>
                <a:srgbClr val="FAAA28"/>
              </a:buClr>
              <a:defRPr/>
            </a:pPr>
            <a:r>
              <a:rPr lang="ru-RU" altLang="ru-RU" b="1" dirty="0">
                <a:solidFill>
                  <a:schemeClr val="accent4">
                    <a:lumMod val="60000"/>
                    <a:lumOff val="40000"/>
                  </a:schemeClr>
                </a:solidFill>
                <a:latin typeface="+mj-lt"/>
              </a:rPr>
              <a:t>При с-</a:t>
            </a:r>
            <a:r>
              <a:rPr lang="ru-RU" altLang="ru-RU" b="1" dirty="0" err="1">
                <a:solidFill>
                  <a:schemeClr val="accent4">
                    <a:lumMod val="60000"/>
                    <a:lumOff val="40000"/>
                  </a:schemeClr>
                </a:solidFill>
                <a:latin typeface="+mj-lt"/>
              </a:rPr>
              <a:t>ме</a:t>
            </a:r>
            <a:r>
              <a:rPr lang="ru-RU" altLang="ru-RU" b="1" dirty="0">
                <a:solidFill>
                  <a:schemeClr val="accent4">
                    <a:lumMod val="60000"/>
                    <a:lumOff val="40000"/>
                  </a:schemeClr>
                </a:solidFill>
                <a:latin typeface="+mj-lt"/>
              </a:rPr>
              <a:t> </a:t>
            </a:r>
            <a:r>
              <a:rPr lang="ru-RU" altLang="ru-RU" b="1" dirty="0" err="1" smtClean="0">
                <a:solidFill>
                  <a:schemeClr val="accent4">
                    <a:lumMod val="60000"/>
                    <a:lumOff val="40000"/>
                  </a:schemeClr>
                </a:solidFill>
                <a:latin typeface="+mj-lt"/>
              </a:rPr>
              <a:t>Наффцигера</a:t>
            </a:r>
            <a:r>
              <a:rPr lang="ru-RU" altLang="ru-RU" b="1" dirty="0" smtClean="0">
                <a:solidFill>
                  <a:schemeClr val="accent4">
                    <a:lumMod val="60000"/>
                    <a:lumOff val="40000"/>
                  </a:schemeClr>
                </a:solidFill>
                <a:latin typeface="+mj-lt"/>
              </a:rPr>
              <a:t> </a:t>
            </a:r>
            <a:r>
              <a:rPr lang="ru-RU" altLang="ru-RU" b="1" dirty="0">
                <a:solidFill>
                  <a:schemeClr val="tx2"/>
                </a:solidFill>
              </a:rPr>
              <a:t>–</a:t>
            </a:r>
            <a:r>
              <a:rPr lang="ru-RU" altLang="ru-RU" b="1" dirty="0" smtClean="0">
                <a:solidFill>
                  <a:schemeClr val="tx2"/>
                </a:solidFill>
                <a:latin typeface="+mj-lt"/>
              </a:rPr>
              <a:t> </a:t>
            </a:r>
            <a:r>
              <a:rPr lang="ru-RU" altLang="ru-RU" dirty="0" smtClean="0">
                <a:solidFill>
                  <a:schemeClr val="tx2"/>
                </a:solidFill>
                <a:latin typeface="+mj-lt"/>
              </a:rPr>
              <a:t>боль </a:t>
            </a:r>
            <a:r>
              <a:rPr lang="ru-RU" altLang="ru-RU" dirty="0">
                <a:solidFill>
                  <a:schemeClr val="tx2"/>
                </a:solidFill>
                <a:latin typeface="+mj-lt"/>
              </a:rPr>
              <a:t>и скованность в шее, вынужденное положение головы (легкий наклон в «больную» сторону).</a:t>
            </a:r>
          </a:p>
          <a:p>
            <a:pPr>
              <a:spcBef>
                <a:spcPts val="300"/>
              </a:spcBef>
              <a:spcAft>
                <a:spcPts val="0"/>
              </a:spcAft>
              <a:buClr>
                <a:srgbClr val="FAAA28"/>
              </a:buClr>
              <a:defRPr/>
            </a:pPr>
            <a:r>
              <a:rPr lang="ru-RU" altLang="ru-RU" b="1" dirty="0">
                <a:solidFill>
                  <a:schemeClr val="accent4">
                    <a:lumMod val="60000"/>
                    <a:lumOff val="40000"/>
                  </a:schemeClr>
                </a:solidFill>
                <a:latin typeface="+mj-lt"/>
              </a:rPr>
              <a:t>При с-</a:t>
            </a:r>
            <a:r>
              <a:rPr lang="ru-RU" altLang="ru-RU" b="1" dirty="0" err="1">
                <a:solidFill>
                  <a:schemeClr val="accent4">
                    <a:lumMod val="60000"/>
                    <a:lumOff val="40000"/>
                  </a:schemeClr>
                </a:solidFill>
                <a:latin typeface="+mj-lt"/>
              </a:rPr>
              <a:t>ме</a:t>
            </a:r>
            <a:r>
              <a:rPr lang="ru-RU" altLang="ru-RU" b="1" dirty="0">
                <a:solidFill>
                  <a:schemeClr val="accent4">
                    <a:lumMod val="60000"/>
                    <a:lumOff val="40000"/>
                  </a:schemeClr>
                </a:solidFill>
                <a:latin typeface="+mj-lt"/>
              </a:rPr>
              <a:t> Райта-</a:t>
            </a:r>
            <a:r>
              <a:rPr lang="ru-RU" altLang="ru-RU" b="1" dirty="0" err="1">
                <a:solidFill>
                  <a:schemeClr val="accent4">
                    <a:lumMod val="60000"/>
                    <a:lumOff val="40000"/>
                  </a:schemeClr>
                </a:solidFill>
                <a:latin typeface="+mj-lt"/>
              </a:rPr>
              <a:t>Мендловича</a:t>
            </a:r>
            <a:r>
              <a:rPr lang="ru-RU" altLang="ru-RU" b="1" dirty="0">
                <a:solidFill>
                  <a:schemeClr val="accent4">
                    <a:lumMod val="60000"/>
                    <a:lumOff val="40000"/>
                  </a:schemeClr>
                </a:solidFill>
                <a:latin typeface="+mj-lt"/>
              </a:rPr>
              <a:t> </a:t>
            </a:r>
            <a:r>
              <a:rPr lang="ru-RU" altLang="ru-RU" dirty="0">
                <a:solidFill>
                  <a:schemeClr val="tx2"/>
                </a:solidFill>
                <a:latin typeface="+mj-lt"/>
              </a:rPr>
              <a:t>боль и парестезии могут локализоваться по передней поверхности грудной клетки. (на уровне 3-5 ребер). </a:t>
            </a:r>
            <a:endParaRPr lang="ru-RU" altLang="ru-RU" dirty="0" smtClean="0">
              <a:solidFill>
                <a:srgbClr val="FAAA28"/>
              </a:solidFill>
              <a:latin typeface="+mj-lt"/>
            </a:endParaRPr>
          </a:p>
          <a:p>
            <a:pPr marL="144000" indent="-144000">
              <a:spcBef>
                <a:spcPts val="1200"/>
              </a:spcBef>
              <a:spcAft>
                <a:spcPts val="300"/>
              </a:spcAft>
              <a:buClr>
                <a:srgbClr val="FAAA28"/>
              </a:buClr>
              <a:defRPr/>
            </a:pPr>
            <a:r>
              <a:rPr lang="ru-RU" altLang="ru-RU" sz="2000" b="1" dirty="0" smtClean="0">
                <a:solidFill>
                  <a:srgbClr val="FAAA28"/>
                </a:solidFill>
                <a:latin typeface="+mj-lt"/>
              </a:rPr>
              <a:t>Факторы риска развития СГВ:</a:t>
            </a:r>
          </a:p>
          <a:p>
            <a:pPr marL="144000" indent="-144000">
              <a:spcBef>
                <a:spcPts val="300"/>
              </a:spcBef>
              <a:buClr>
                <a:srgbClr val="FAAA28"/>
              </a:buClr>
              <a:buFont typeface="Arial" pitchFamily="34" charset="0"/>
              <a:buChar char="•"/>
            </a:pPr>
            <a:r>
              <a:rPr lang="ru-RU" altLang="ru-RU" dirty="0" smtClean="0">
                <a:solidFill>
                  <a:schemeClr val="tx2"/>
                </a:solidFill>
                <a:latin typeface="+mj-lt"/>
              </a:rPr>
              <a:t>аномалии </a:t>
            </a:r>
            <a:r>
              <a:rPr lang="ru-RU" altLang="ru-RU" dirty="0">
                <a:solidFill>
                  <a:schemeClr val="tx2"/>
                </a:solidFill>
                <a:latin typeface="+mj-lt"/>
              </a:rPr>
              <a:t>скелета (добавочные шейные ребра  и др.) </a:t>
            </a:r>
            <a:endParaRPr lang="ru-RU" altLang="ru-RU" dirty="0" smtClean="0">
              <a:solidFill>
                <a:schemeClr val="tx2"/>
              </a:solidFill>
              <a:latin typeface="+mj-lt"/>
            </a:endParaRPr>
          </a:p>
          <a:p>
            <a:pPr marL="144000" indent="-144000">
              <a:spcBef>
                <a:spcPts val="300"/>
              </a:spcBef>
              <a:buClr>
                <a:srgbClr val="FAAA28"/>
              </a:buClr>
              <a:buFont typeface="Arial" pitchFamily="34" charset="0"/>
              <a:buChar char="•"/>
            </a:pPr>
            <a:r>
              <a:rPr lang="ru-RU" altLang="ru-RU" dirty="0" smtClean="0">
                <a:solidFill>
                  <a:schemeClr val="tx2"/>
                </a:solidFill>
                <a:latin typeface="+mj-lt"/>
              </a:rPr>
              <a:t>травмы </a:t>
            </a:r>
            <a:r>
              <a:rPr lang="ru-RU" altLang="ru-RU" dirty="0">
                <a:solidFill>
                  <a:schemeClr val="tx2"/>
                </a:solidFill>
                <a:latin typeface="+mj-lt"/>
              </a:rPr>
              <a:t>области верхней апертуры грудной клетки </a:t>
            </a:r>
            <a:endParaRPr lang="ru-RU" altLang="ru-RU" dirty="0" smtClean="0">
              <a:solidFill>
                <a:schemeClr val="tx2"/>
              </a:solidFill>
              <a:latin typeface="+mj-lt"/>
            </a:endParaRPr>
          </a:p>
          <a:p>
            <a:pPr marL="144000" indent="-144000">
              <a:spcBef>
                <a:spcPts val="300"/>
              </a:spcBef>
              <a:buClr>
                <a:srgbClr val="FAAA28"/>
              </a:buClr>
              <a:buFont typeface="Arial" pitchFamily="34" charset="0"/>
              <a:buChar char="•"/>
            </a:pPr>
            <a:r>
              <a:rPr lang="ru-RU" altLang="ru-RU" dirty="0" smtClean="0">
                <a:solidFill>
                  <a:schemeClr val="tx2"/>
                </a:solidFill>
                <a:latin typeface="+mj-lt"/>
              </a:rPr>
              <a:t>избыточные </a:t>
            </a:r>
            <a:r>
              <a:rPr lang="ru-RU" altLang="ru-RU" dirty="0">
                <a:solidFill>
                  <a:schemeClr val="tx2"/>
                </a:solidFill>
                <a:latin typeface="+mj-lt"/>
              </a:rPr>
              <a:t>нагрузки на руки и плечевой пояс (профессиональные, </a:t>
            </a:r>
            <a:r>
              <a:rPr lang="ru-RU" altLang="ru-RU" dirty="0" smtClean="0">
                <a:solidFill>
                  <a:schemeClr val="tx2"/>
                </a:solidFill>
                <a:latin typeface="+mj-lt"/>
              </a:rPr>
              <a:t>спортивные)</a:t>
            </a:r>
            <a:endParaRPr lang="ru-RU" altLang="ru-RU" dirty="0">
              <a:solidFill>
                <a:srgbClr val="FAAA28"/>
              </a:solidFill>
              <a:latin typeface="+mj-lt"/>
            </a:endParaRPr>
          </a:p>
        </p:txBody>
      </p:sp>
    </p:spTree>
    <p:extLst>
      <p:ext uri="{BB962C8B-B14F-4D97-AF65-F5344CB8AC3E}">
        <p14:creationId xmlns:p14="http://schemas.microsoft.com/office/powerpoint/2010/main" val="3174250840"/>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323527" y="378000"/>
            <a:ext cx="7488833" cy="404406"/>
          </a:xfrm>
          <a:prstGeom prst="rect">
            <a:avLst/>
          </a:prstGeom>
          <a:noFill/>
        </p:spPr>
        <p:txBody>
          <a:bodyPr wrap="square" rtlCol="0" anchor="ctr">
            <a:spAutoFit/>
          </a:bodyPr>
          <a:lstStyle/>
          <a:p>
            <a:pPr>
              <a:lnSpc>
                <a:spcPts val="2400"/>
              </a:lnSpc>
            </a:pPr>
            <a:r>
              <a:rPr lang="ru-RU" sz="2400" b="1" i="1" dirty="0">
                <a:solidFill>
                  <a:srgbClr val="FAAA28"/>
                </a:solidFill>
                <a:latin typeface="+mn-lt"/>
              </a:rPr>
              <a:t>Диагностика синдрома грудного выхода</a:t>
            </a:r>
          </a:p>
        </p:txBody>
      </p:sp>
      <p:sp>
        <p:nvSpPr>
          <p:cNvPr id="20" name="Rectangle 1"/>
          <p:cNvSpPr>
            <a:spLocks noChangeArrowheads="1"/>
          </p:cNvSpPr>
          <p:nvPr/>
        </p:nvSpPr>
        <p:spPr bwMode="auto">
          <a:xfrm>
            <a:off x="10691737" y="4249738"/>
            <a:ext cx="72739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itchFamily="18" charset="0"/>
              <a:buNone/>
            </a:pPr>
            <a:endParaRPr lang="ru-RU" altLang="ru-RU"/>
          </a:p>
        </p:txBody>
      </p:sp>
      <p:sp>
        <p:nvSpPr>
          <p:cNvPr id="21" name="Прямоугольник 1"/>
          <p:cNvSpPr>
            <a:spLocks noChangeArrowheads="1"/>
          </p:cNvSpPr>
          <p:nvPr/>
        </p:nvSpPr>
        <p:spPr bwMode="auto">
          <a:xfrm>
            <a:off x="10024987" y="1603376"/>
            <a:ext cx="82089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ru-RU" altLang="ru-RU" dirty="0" smtClean="0">
                <a:solidFill>
                  <a:schemeClr val="tx1"/>
                </a:solidFill>
              </a:rPr>
              <a:t> </a:t>
            </a:r>
            <a:endParaRPr lang="ru-RU" altLang="ru-RU" dirty="0">
              <a:solidFill>
                <a:schemeClr val="tx1"/>
              </a:solidFill>
            </a:endParaRPr>
          </a:p>
          <a:p>
            <a:endParaRPr lang="ru-RU" altLang="ru-RU" b="1" dirty="0">
              <a:solidFill>
                <a:schemeClr val="tx1"/>
              </a:solidFill>
            </a:endParaRPr>
          </a:p>
        </p:txBody>
      </p:sp>
      <p:sp>
        <p:nvSpPr>
          <p:cNvPr id="22" name="Прямоугольник 9"/>
          <p:cNvSpPr>
            <a:spLocks noChangeArrowheads="1"/>
          </p:cNvSpPr>
          <p:nvPr/>
        </p:nvSpPr>
        <p:spPr bwMode="auto">
          <a:xfrm>
            <a:off x="9864650" y="5624513"/>
            <a:ext cx="82438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ru-RU" altLang="ru-RU" dirty="0">
              <a:solidFill>
                <a:schemeClr val="tx1"/>
              </a:solidFill>
            </a:endParaRPr>
          </a:p>
        </p:txBody>
      </p:sp>
      <p:pic>
        <p:nvPicPr>
          <p:cNvPr id="32" name="Рисунок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1328" y="6309320"/>
            <a:ext cx="241879" cy="349861"/>
          </a:xfrm>
          <a:prstGeom prst="rect">
            <a:avLst/>
          </a:prstGeom>
        </p:spPr>
      </p:pic>
      <p:sp>
        <p:nvSpPr>
          <p:cNvPr id="33" name="TextBox 32"/>
          <p:cNvSpPr txBox="1"/>
          <p:nvPr/>
        </p:nvSpPr>
        <p:spPr>
          <a:xfrm>
            <a:off x="755576" y="6345750"/>
            <a:ext cx="7704856" cy="276999"/>
          </a:xfrm>
          <a:prstGeom prst="rect">
            <a:avLst/>
          </a:prstGeom>
          <a:noFill/>
        </p:spPr>
        <p:txBody>
          <a:bodyPr wrap="square" lIns="0" tIns="0" rIns="0" bIns="0" rtlCol="0">
            <a:spAutoFit/>
          </a:bodyPr>
          <a:lstStyle/>
          <a:p>
            <a:r>
              <a:rPr lang="en-US" sz="900" dirty="0" err="1">
                <a:solidFill>
                  <a:schemeClr val="tx2"/>
                </a:solidFill>
                <a:latin typeface="+mj-lt"/>
              </a:rPr>
              <a:t>Freischlag</a:t>
            </a:r>
            <a:r>
              <a:rPr lang="en-US" sz="900" dirty="0">
                <a:solidFill>
                  <a:schemeClr val="tx2"/>
                </a:solidFill>
                <a:latin typeface="+mj-lt"/>
              </a:rPr>
              <a:t> J, Orion K. Understanding thoracic outlet </a:t>
            </a:r>
            <a:r>
              <a:rPr lang="en-US" sz="900" dirty="0" err="1">
                <a:solidFill>
                  <a:schemeClr val="tx2"/>
                </a:solidFill>
                <a:latin typeface="+mj-lt"/>
              </a:rPr>
              <a:t>syndrome.Scientifica</a:t>
            </a:r>
            <a:r>
              <a:rPr lang="en-US" sz="900" dirty="0">
                <a:solidFill>
                  <a:schemeClr val="tx2"/>
                </a:solidFill>
                <a:latin typeface="+mj-lt"/>
              </a:rPr>
              <a:t> (Cairo). 2014;2014:248163</a:t>
            </a:r>
          </a:p>
          <a:p>
            <a:r>
              <a:rPr lang="en-US" sz="900" dirty="0">
                <a:solidFill>
                  <a:schemeClr val="tx2"/>
                </a:solidFill>
                <a:latin typeface="+mj-lt"/>
              </a:rPr>
              <a:t>Cohen SP. Epidemiology, diagnosis, and treatment of neck pain. Mayo </a:t>
            </a:r>
            <a:r>
              <a:rPr lang="en-US" sz="900" dirty="0" err="1">
                <a:solidFill>
                  <a:schemeClr val="tx2"/>
                </a:solidFill>
                <a:latin typeface="+mj-lt"/>
              </a:rPr>
              <a:t>Clin</a:t>
            </a:r>
            <a:r>
              <a:rPr lang="en-US" sz="900" dirty="0">
                <a:solidFill>
                  <a:schemeClr val="tx2"/>
                </a:solidFill>
                <a:latin typeface="+mj-lt"/>
              </a:rPr>
              <a:t> Proc. 2015 Feb;90(2):284-99. </a:t>
            </a:r>
          </a:p>
        </p:txBody>
      </p:sp>
      <p:sp>
        <p:nvSpPr>
          <p:cNvPr id="34" name="Прямоугольник 8"/>
          <p:cNvSpPr>
            <a:spLocks noChangeArrowheads="1"/>
          </p:cNvSpPr>
          <p:nvPr/>
        </p:nvSpPr>
        <p:spPr bwMode="auto">
          <a:xfrm>
            <a:off x="401406" y="1557338"/>
            <a:ext cx="5394730" cy="4570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144000" indent="-144000">
              <a:spcBef>
                <a:spcPts val="300"/>
              </a:spcBef>
              <a:spcAft>
                <a:spcPts val="300"/>
              </a:spcAft>
              <a:buClr>
                <a:srgbClr val="FAAA28"/>
              </a:buClr>
              <a:defRPr/>
            </a:pPr>
            <a:r>
              <a:rPr lang="ru-RU" altLang="ru-RU" sz="2000" b="1" dirty="0">
                <a:solidFill>
                  <a:srgbClr val="FAAA28"/>
                </a:solidFill>
                <a:latin typeface="+mj-lt"/>
              </a:rPr>
              <a:t>Клиническая</a:t>
            </a:r>
            <a:r>
              <a:rPr lang="ru-RU" altLang="ru-RU" sz="2000" b="1" dirty="0" smtClean="0">
                <a:solidFill>
                  <a:srgbClr val="FAAA28"/>
                </a:solidFill>
                <a:latin typeface="+mj-lt"/>
              </a:rPr>
              <a:t>:</a:t>
            </a:r>
            <a:endParaRPr lang="ru-RU" altLang="ru-RU" sz="2000" b="1" dirty="0" smtClean="0">
              <a:solidFill>
                <a:schemeClr val="tx2"/>
              </a:solidFill>
              <a:latin typeface="+mj-lt"/>
            </a:endParaRPr>
          </a:p>
          <a:p>
            <a:pPr>
              <a:spcBef>
                <a:spcPts val="300"/>
              </a:spcBef>
            </a:pPr>
            <a:r>
              <a:rPr lang="ru-RU" altLang="ru-RU" sz="1600" b="1" dirty="0">
                <a:solidFill>
                  <a:srgbClr val="FAAA28"/>
                </a:solidFill>
                <a:latin typeface="+mj-lt"/>
              </a:rPr>
              <a:t>1. </a:t>
            </a:r>
            <a:r>
              <a:rPr lang="ru-RU" altLang="ru-RU" sz="1600" b="1" dirty="0">
                <a:solidFill>
                  <a:schemeClr val="tx2"/>
                </a:solidFill>
                <a:latin typeface="+mj-lt"/>
              </a:rPr>
              <a:t>Болезненность при пальпации лестничного треугольника и малой </a:t>
            </a:r>
            <a:r>
              <a:rPr lang="ru-RU" altLang="ru-RU" sz="1600" b="1" dirty="0" smtClean="0">
                <a:solidFill>
                  <a:schemeClr val="tx2"/>
                </a:solidFill>
                <a:latin typeface="+mj-lt"/>
              </a:rPr>
              <a:t>грудной </a:t>
            </a:r>
            <a:r>
              <a:rPr lang="ru-RU" altLang="ru-RU" sz="1600" b="1" dirty="0">
                <a:solidFill>
                  <a:schemeClr val="tx2"/>
                </a:solidFill>
                <a:latin typeface="+mj-lt"/>
              </a:rPr>
              <a:t>мышцы.</a:t>
            </a:r>
          </a:p>
          <a:p>
            <a:pPr>
              <a:spcBef>
                <a:spcPts val="300"/>
              </a:spcBef>
            </a:pPr>
            <a:r>
              <a:rPr lang="ru-RU" altLang="ru-RU" sz="1600" b="1" dirty="0" smtClean="0">
                <a:solidFill>
                  <a:srgbClr val="FAAA28"/>
                </a:solidFill>
                <a:latin typeface="+mj-lt"/>
              </a:rPr>
              <a:t>2</a:t>
            </a:r>
            <a:r>
              <a:rPr lang="ru-RU" altLang="ru-RU" sz="1600" b="1" dirty="0">
                <a:solidFill>
                  <a:srgbClr val="FAAA28"/>
                </a:solidFill>
                <a:latin typeface="+mj-lt"/>
              </a:rPr>
              <a:t>. </a:t>
            </a:r>
            <a:r>
              <a:rPr lang="ru-RU" altLang="ru-RU" sz="1600" b="1" dirty="0">
                <a:solidFill>
                  <a:schemeClr val="tx2"/>
                </a:solidFill>
                <a:latin typeface="+mj-lt"/>
              </a:rPr>
              <a:t>Проведение специальных тестов.</a:t>
            </a:r>
          </a:p>
          <a:p>
            <a:pPr marL="288000" indent="-144000">
              <a:spcBef>
                <a:spcPts val="300"/>
              </a:spcBef>
              <a:spcAft>
                <a:spcPts val="0"/>
              </a:spcAft>
              <a:buClr>
                <a:srgbClr val="FAAA28"/>
              </a:buClr>
              <a:buFont typeface="Arial" pitchFamily="34" charset="0"/>
              <a:buChar char="•"/>
              <a:defRPr/>
            </a:pPr>
            <a:r>
              <a:rPr lang="ru-RU" altLang="ru-RU" sz="1600" dirty="0" smtClean="0">
                <a:solidFill>
                  <a:schemeClr val="accent4">
                    <a:lumMod val="60000"/>
                    <a:lumOff val="40000"/>
                  </a:schemeClr>
                </a:solidFill>
                <a:latin typeface="+mj-lt"/>
              </a:rPr>
              <a:t>Проба </a:t>
            </a:r>
            <a:r>
              <a:rPr lang="ru-RU" altLang="ru-RU" sz="1600" dirty="0" err="1">
                <a:solidFill>
                  <a:schemeClr val="accent4">
                    <a:lumMod val="60000"/>
                    <a:lumOff val="40000"/>
                  </a:schemeClr>
                </a:solidFill>
                <a:latin typeface="+mj-lt"/>
              </a:rPr>
              <a:t>Адсона</a:t>
            </a:r>
            <a:r>
              <a:rPr lang="ru-RU" altLang="ru-RU" sz="1600" dirty="0">
                <a:solidFill>
                  <a:schemeClr val="accent4">
                    <a:lumMod val="60000"/>
                    <a:lumOff val="40000"/>
                  </a:schemeClr>
                </a:solidFill>
                <a:latin typeface="+mj-lt"/>
              </a:rPr>
              <a:t> (</a:t>
            </a:r>
            <a:r>
              <a:rPr lang="ru-RU" altLang="ru-RU" sz="1600" dirty="0" err="1">
                <a:solidFill>
                  <a:schemeClr val="accent4">
                    <a:lumMod val="60000"/>
                    <a:lumOff val="40000"/>
                  </a:schemeClr>
                </a:solidFill>
                <a:latin typeface="+mj-lt"/>
              </a:rPr>
              <a:t>Adson’s</a:t>
            </a:r>
            <a:r>
              <a:rPr lang="ru-RU" altLang="ru-RU" sz="1600" dirty="0">
                <a:solidFill>
                  <a:schemeClr val="accent4">
                    <a:lumMod val="60000"/>
                    <a:lumOff val="40000"/>
                  </a:schemeClr>
                </a:solidFill>
                <a:latin typeface="+mj-lt"/>
              </a:rPr>
              <a:t> </a:t>
            </a:r>
            <a:r>
              <a:rPr lang="ru-RU" altLang="ru-RU" sz="1600" dirty="0" err="1">
                <a:solidFill>
                  <a:schemeClr val="accent4">
                    <a:lumMod val="60000"/>
                    <a:lumOff val="40000"/>
                  </a:schemeClr>
                </a:solidFill>
                <a:latin typeface="+mj-lt"/>
              </a:rPr>
              <a:t>test</a:t>
            </a:r>
            <a:r>
              <a:rPr lang="ru-RU" altLang="ru-RU" sz="1600" dirty="0">
                <a:solidFill>
                  <a:schemeClr val="tx2"/>
                </a:solidFill>
                <a:latin typeface="+mj-lt"/>
              </a:rPr>
              <a:t>) выявления с-</a:t>
            </a:r>
            <a:r>
              <a:rPr lang="ru-RU" altLang="ru-RU" sz="1600" dirty="0" err="1">
                <a:solidFill>
                  <a:schemeClr val="tx2"/>
                </a:solidFill>
                <a:latin typeface="+mj-lt"/>
              </a:rPr>
              <a:t>ма</a:t>
            </a:r>
            <a:r>
              <a:rPr lang="ru-RU" altLang="ru-RU" sz="1600" dirty="0">
                <a:solidFill>
                  <a:schemeClr val="tx2"/>
                </a:solidFill>
                <a:latin typeface="+mj-lt"/>
              </a:rPr>
              <a:t> </a:t>
            </a:r>
            <a:r>
              <a:rPr lang="ru-RU" altLang="ru-RU" sz="1600" dirty="0" err="1">
                <a:solidFill>
                  <a:schemeClr val="tx2"/>
                </a:solidFill>
                <a:latin typeface="+mj-lt"/>
              </a:rPr>
              <a:t>Наффцигера</a:t>
            </a:r>
            <a:endParaRPr lang="ru-RU" altLang="ru-RU" sz="1600" dirty="0">
              <a:solidFill>
                <a:schemeClr val="tx2"/>
              </a:solidFill>
              <a:latin typeface="+mj-lt"/>
            </a:endParaRPr>
          </a:p>
          <a:p>
            <a:pPr marL="288000" indent="-144000">
              <a:spcBef>
                <a:spcPts val="300"/>
              </a:spcBef>
              <a:spcAft>
                <a:spcPts val="0"/>
              </a:spcAft>
              <a:buClr>
                <a:srgbClr val="FAAA28"/>
              </a:buClr>
              <a:buFont typeface="Arial" pitchFamily="34" charset="0"/>
              <a:buChar char="•"/>
              <a:defRPr/>
            </a:pPr>
            <a:r>
              <a:rPr lang="ru-RU" altLang="ru-RU" sz="1600" dirty="0">
                <a:solidFill>
                  <a:schemeClr val="accent4">
                    <a:lumMod val="60000"/>
                    <a:lumOff val="40000"/>
                  </a:schemeClr>
                </a:solidFill>
                <a:latin typeface="+mj-lt"/>
              </a:rPr>
              <a:t>Проба </a:t>
            </a:r>
            <a:r>
              <a:rPr lang="ru-RU" altLang="ru-RU" sz="1600" dirty="0" smtClean="0">
                <a:solidFill>
                  <a:schemeClr val="accent4">
                    <a:lumMod val="60000"/>
                    <a:lumOff val="40000"/>
                  </a:schemeClr>
                </a:solidFill>
                <a:latin typeface="+mj-lt"/>
              </a:rPr>
              <a:t>Аллена</a:t>
            </a:r>
            <a:r>
              <a:rPr lang="en-US" altLang="ru-RU" sz="1600" dirty="0" smtClean="0">
                <a:solidFill>
                  <a:schemeClr val="accent4">
                    <a:lumMod val="60000"/>
                    <a:lumOff val="40000"/>
                  </a:schemeClr>
                </a:solidFill>
                <a:latin typeface="+mj-lt"/>
              </a:rPr>
              <a:t> </a:t>
            </a:r>
            <a:r>
              <a:rPr lang="ru-RU" altLang="ru-RU" sz="1600" dirty="0">
                <a:solidFill>
                  <a:schemeClr val="tx2"/>
                </a:solidFill>
                <a:latin typeface="+mj-lt"/>
              </a:rPr>
              <a:t>–</a:t>
            </a:r>
            <a:r>
              <a:rPr lang="en-US" altLang="ru-RU" sz="1600" dirty="0">
                <a:solidFill>
                  <a:schemeClr val="tx2"/>
                </a:solidFill>
                <a:latin typeface="+mj-lt"/>
              </a:rPr>
              <a:t> </a:t>
            </a:r>
            <a:r>
              <a:rPr lang="ru-RU" altLang="ru-RU" sz="1600" dirty="0">
                <a:solidFill>
                  <a:schemeClr val="tx2"/>
                </a:solidFill>
                <a:latin typeface="+mj-lt"/>
              </a:rPr>
              <a:t>для выявления с-</a:t>
            </a:r>
            <a:r>
              <a:rPr lang="ru-RU" altLang="ru-RU" sz="1600" dirty="0" err="1">
                <a:solidFill>
                  <a:schemeClr val="tx2"/>
                </a:solidFill>
                <a:latin typeface="+mj-lt"/>
              </a:rPr>
              <a:t>ма</a:t>
            </a:r>
            <a:r>
              <a:rPr lang="ru-RU" altLang="ru-RU" sz="1600" dirty="0">
                <a:solidFill>
                  <a:schemeClr val="tx2"/>
                </a:solidFill>
                <a:latin typeface="+mj-lt"/>
              </a:rPr>
              <a:t> Райта-</a:t>
            </a:r>
            <a:r>
              <a:rPr lang="ru-RU" altLang="ru-RU" sz="1600" dirty="0" err="1">
                <a:solidFill>
                  <a:schemeClr val="tx2"/>
                </a:solidFill>
                <a:latin typeface="+mj-lt"/>
              </a:rPr>
              <a:t>Мендловича</a:t>
            </a:r>
            <a:endParaRPr lang="ru-RU" altLang="ru-RU" sz="1600" dirty="0">
              <a:solidFill>
                <a:schemeClr val="tx2"/>
              </a:solidFill>
              <a:latin typeface="+mj-lt"/>
            </a:endParaRPr>
          </a:p>
          <a:p>
            <a:pPr marL="288000" indent="-144000">
              <a:spcBef>
                <a:spcPts val="300"/>
              </a:spcBef>
              <a:spcAft>
                <a:spcPts val="0"/>
              </a:spcAft>
              <a:buClr>
                <a:srgbClr val="FAAA28"/>
              </a:buClr>
              <a:buFont typeface="Arial" pitchFamily="34" charset="0"/>
              <a:buChar char="•"/>
              <a:defRPr/>
            </a:pPr>
            <a:r>
              <a:rPr lang="ru-RU" altLang="ru-RU" sz="1600" dirty="0">
                <a:solidFill>
                  <a:schemeClr val="accent4">
                    <a:lumMod val="60000"/>
                    <a:lumOff val="40000"/>
                  </a:schemeClr>
                </a:solidFill>
                <a:latin typeface="+mj-lt"/>
              </a:rPr>
              <a:t>Проба </a:t>
            </a:r>
            <a:r>
              <a:rPr lang="ru-RU" altLang="ru-RU" sz="1600" dirty="0" err="1">
                <a:solidFill>
                  <a:schemeClr val="accent4">
                    <a:lumMod val="60000"/>
                    <a:lumOff val="40000"/>
                  </a:schemeClr>
                </a:solidFill>
                <a:latin typeface="+mj-lt"/>
              </a:rPr>
              <a:t>Хальстеда</a:t>
            </a:r>
            <a:r>
              <a:rPr lang="ru-RU" altLang="ru-RU" sz="1600" dirty="0">
                <a:solidFill>
                  <a:schemeClr val="accent4">
                    <a:lumMod val="60000"/>
                    <a:lumOff val="40000"/>
                  </a:schemeClr>
                </a:solidFill>
                <a:latin typeface="+mj-lt"/>
              </a:rPr>
              <a:t> </a:t>
            </a:r>
            <a:r>
              <a:rPr lang="ru-RU" altLang="ru-RU" sz="1600" dirty="0">
                <a:solidFill>
                  <a:schemeClr val="tx2"/>
                </a:solidFill>
                <a:latin typeface="+mj-lt"/>
              </a:rPr>
              <a:t>–</a:t>
            </a:r>
            <a:r>
              <a:rPr lang="en-US" altLang="ru-RU" sz="1600" dirty="0">
                <a:solidFill>
                  <a:schemeClr val="tx2"/>
                </a:solidFill>
                <a:latin typeface="+mj-lt"/>
              </a:rPr>
              <a:t> </a:t>
            </a:r>
            <a:r>
              <a:rPr lang="ru-RU" altLang="ru-RU" sz="1600" dirty="0">
                <a:solidFill>
                  <a:schemeClr val="tx2"/>
                </a:solidFill>
                <a:latin typeface="+mj-lt"/>
              </a:rPr>
              <a:t>для выявления с-</a:t>
            </a:r>
            <a:r>
              <a:rPr lang="ru-RU" altLang="ru-RU" sz="1600" dirty="0" err="1">
                <a:solidFill>
                  <a:schemeClr val="tx2"/>
                </a:solidFill>
                <a:latin typeface="+mj-lt"/>
              </a:rPr>
              <a:t>ма</a:t>
            </a:r>
            <a:r>
              <a:rPr lang="ru-RU" altLang="ru-RU" sz="1600" dirty="0">
                <a:solidFill>
                  <a:schemeClr val="tx2"/>
                </a:solidFill>
                <a:latin typeface="+mj-lt"/>
              </a:rPr>
              <a:t> </a:t>
            </a:r>
            <a:r>
              <a:rPr lang="ru-RU" altLang="ru-RU" sz="1600" dirty="0" err="1">
                <a:solidFill>
                  <a:schemeClr val="tx2"/>
                </a:solidFill>
                <a:latin typeface="+mj-lt"/>
              </a:rPr>
              <a:t>Фолконера-Уэддла</a:t>
            </a:r>
            <a:r>
              <a:rPr lang="en-US" altLang="ru-RU" sz="1600" dirty="0">
                <a:solidFill>
                  <a:schemeClr val="tx2"/>
                </a:solidFill>
                <a:latin typeface="+mj-lt"/>
              </a:rPr>
              <a:t> </a:t>
            </a:r>
          </a:p>
          <a:p>
            <a:pPr marL="288000" indent="-144000">
              <a:spcBef>
                <a:spcPts val="300"/>
              </a:spcBef>
              <a:spcAft>
                <a:spcPts val="0"/>
              </a:spcAft>
              <a:buClr>
                <a:srgbClr val="FAAA28"/>
              </a:buClr>
              <a:buFont typeface="Arial" pitchFamily="34" charset="0"/>
              <a:buChar char="•"/>
              <a:defRPr/>
            </a:pPr>
            <a:r>
              <a:rPr lang="ru-RU" altLang="ru-RU" sz="1600" dirty="0" smtClean="0">
                <a:solidFill>
                  <a:schemeClr val="accent4">
                    <a:lumMod val="60000"/>
                    <a:lumOff val="40000"/>
                  </a:schemeClr>
                </a:solidFill>
                <a:latin typeface="+mj-lt"/>
              </a:rPr>
              <a:t>EAST-тест</a:t>
            </a:r>
            <a:r>
              <a:rPr lang="en-US" altLang="ru-RU" sz="1600" dirty="0" smtClean="0">
                <a:solidFill>
                  <a:schemeClr val="tx2"/>
                </a:solidFill>
                <a:latin typeface="+mj-lt"/>
              </a:rPr>
              <a:t> </a:t>
            </a:r>
            <a:r>
              <a:rPr lang="ru-RU" altLang="ru-RU" sz="1600" dirty="0">
                <a:solidFill>
                  <a:schemeClr val="tx2"/>
                </a:solidFill>
                <a:latin typeface="+mj-lt"/>
              </a:rPr>
              <a:t>– для выявления всех вариантов СГВ</a:t>
            </a:r>
            <a:r>
              <a:rPr lang="en-US" altLang="ru-RU" sz="1600" dirty="0">
                <a:solidFill>
                  <a:schemeClr val="tx2"/>
                </a:solidFill>
                <a:latin typeface="+mj-lt"/>
              </a:rPr>
              <a:t> </a:t>
            </a:r>
          </a:p>
          <a:p>
            <a:pPr>
              <a:spcBef>
                <a:spcPts val="300"/>
              </a:spcBef>
              <a:spcAft>
                <a:spcPts val="0"/>
              </a:spcAft>
              <a:buClr>
                <a:srgbClr val="FAAA28"/>
              </a:buClr>
              <a:defRPr/>
            </a:pPr>
            <a:r>
              <a:rPr lang="ru-RU" altLang="ru-RU" sz="2000" b="1" dirty="0" smtClean="0">
                <a:solidFill>
                  <a:srgbClr val="FAAA28"/>
                </a:solidFill>
                <a:latin typeface="+mj-lt"/>
              </a:rPr>
              <a:t>Инструментальная</a:t>
            </a:r>
            <a:r>
              <a:rPr lang="ru-RU" altLang="ru-RU" sz="2000" b="1" dirty="0">
                <a:solidFill>
                  <a:srgbClr val="FAAA28"/>
                </a:solidFill>
                <a:latin typeface="+mj-lt"/>
              </a:rPr>
              <a:t>: </a:t>
            </a:r>
          </a:p>
          <a:p>
            <a:pPr>
              <a:spcBef>
                <a:spcPts val="300"/>
              </a:spcBef>
              <a:spcAft>
                <a:spcPts val="0"/>
              </a:spcAft>
              <a:buClr>
                <a:srgbClr val="FAAA28"/>
              </a:buClr>
              <a:defRPr/>
            </a:pPr>
            <a:r>
              <a:rPr lang="ru-RU" altLang="ru-RU" sz="1600" dirty="0">
                <a:solidFill>
                  <a:schemeClr val="tx2"/>
                </a:solidFill>
                <a:latin typeface="+mj-lt"/>
              </a:rPr>
              <a:t>Рентгенография шейного отдела позвоночника и грудной клетки, МРТ области шеи, УЗДГ сосудов верхних конечностей, ЭНМГ периферических нервов верхних конечностей</a:t>
            </a:r>
          </a:p>
          <a:p>
            <a:pPr>
              <a:spcBef>
                <a:spcPts val="300"/>
              </a:spcBef>
              <a:spcAft>
                <a:spcPts val="0"/>
              </a:spcAft>
              <a:buClr>
                <a:srgbClr val="FAAA28"/>
              </a:buClr>
              <a:defRPr/>
            </a:pPr>
            <a:r>
              <a:rPr lang="ru-RU" altLang="ru-RU" sz="1600" dirty="0" smtClean="0">
                <a:solidFill>
                  <a:schemeClr val="tx2"/>
                </a:solidFill>
                <a:latin typeface="+mj-lt"/>
              </a:rPr>
              <a:t>Наиболее </a:t>
            </a:r>
            <a:r>
              <a:rPr lang="ru-RU" altLang="ru-RU" sz="1600" dirty="0">
                <a:solidFill>
                  <a:schemeClr val="tx2"/>
                </a:solidFill>
                <a:latin typeface="+mj-lt"/>
              </a:rPr>
              <a:t>сложна диагностика </a:t>
            </a:r>
            <a:r>
              <a:rPr lang="ru-RU" altLang="ru-RU" sz="1600" dirty="0" smtClean="0">
                <a:solidFill>
                  <a:schemeClr val="tx2"/>
                </a:solidFill>
                <a:latin typeface="+mj-lt"/>
              </a:rPr>
              <a:t>неврогенной </a:t>
            </a:r>
            <a:r>
              <a:rPr lang="ru-RU" altLang="ru-RU" sz="1600" dirty="0">
                <a:solidFill>
                  <a:schemeClr val="tx2"/>
                </a:solidFill>
                <a:latin typeface="+mj-lt"/>
              </a:rPr>
              <a:t>формы СГВ: клинических и инструментальных исследований, позволяющих однозначно подтвердить диагноз, на сегодняшний день не существует</a:t>
            </a:r>
            <a:r>
              <a:rPr lang="ru-RU" altLang="ru-RU" sz="1600" dirty="0" smtClean="0">
                <a:solidFill>
                  <a:schemeClr val="tx2"/>
                </a:solidFill>
                <a:latin typeface="+mj-lt"/>
              </a:rPr>
              <a:t>.</a:t>
            </a:r>
            <a:endParaRPr lang="ru-RU" altLang="ru-RU" sz="1600" dirty="0">
              <a:solidFill>
                <a:srgbClr val="FAAA28"/>
              </a:solidFill>
              <a:latin typeface="+mj-lt"/>
            </a:endParaRPr>
          </a:p>
        </p:txBody>
      </p:sp>
      <p:sp>
        <p:nvSpPr>
          <p:cNvPr id="35" name="Скругленный прямоугольник 34"/>
          <p:cNvSpPr/>
          <p:nvPr/>
        </p:nvSpPr>
        <p:spPr>
          <a:xfrm>
            <a:off x="5944775" y="2564904"/>
            <a:ext cx="2515658" cy="2222538"/>
          </a:xfrm>
          <a:prstGeom prst="roundRect">
            <a:avLst>
              <a:gd name="adj" fmla="val 7935"/>
            </a:avLst>
          </a:prstGeom>
          <a:noFill/>
          <a:ln w="28575">
            <a:solidFill>
              <a:srgbClr val="00A0D7"/>
            </a:solidFill>
          </a:ln>
          <a:effectLst/>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pPr eaLnBrk="0" hangingPunct="0">
              <a:spcBef>
                <a:spcPts val="0"/>
              </a:spcBef>
              <a:spcAft>
                <a:spcPts val="600"/>
              </a:spcAft>
              <a:buClr>
                <a:schemeClr val="tx2"/>
              </a:buClr>
            </a:pPr>
            <a:endParaRPr lang="ru-RU" sz="2000" dirty="0">
              <a:solidFill>
                <a:schemeClr val="bg2"/>
              </a:solidFill>
            </a:endParaRPr>
          </a:p>
        </p:txBody>
      </p:sp>
      <p:sp>
        <p:nvSpPr>
          <p:cNvPr id="36" name="Прямоугольник 8"/>
          <p:cNvSpPr>
            <a:spLocks noChangeArrowheads="1"/>
          </p:cNvSpPr>
          <p:nvPr/>
        </p:nvSpPr>
        <p:spPr bwMode="auto">
          <a:xfrm>
            <a:off x="6156176" y="2771218"/>
            <a:ext cx="2088232" cy="1800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144000" indent="-144000">
              <a:spcBef>
                <a:spcPts val="300"/>
              </a:spcBef>
              <a:spcAft>
                <a:spcPts val="0"/>
              </a:spcAft>
              <a:buClr>
                <a:srgbClr val="FAAA28"/>
              </a:buClr>
              <a:defRPr/>
            </a:pPr>
            <a:r>
              <a:rPr lang="ru-RU" altLang="ru-RU" sz="1600" b="1" dirty="0" smtClean="0">
                <a:solidFill>
                  <a:schemeClr val="accent4">
                    <a:lumMod val="60000"/>
                    <a:lumOff val="40000"/>
                  </a:schemeClr>
                </a:solidFill>
                <a:latin typeface="+mj-lt"/>
              </a:rPr>
              <a:t>Недостатки тестов: </a:t>
            </a:r>
          </a:p>
          <a:p>
            <a:pPr marL="144000" indent="-144000">
              <a:spcBef>
                <a:spcPts val="300"/>
              </a:spcBef>
              <a:spcAft>
                <a:spcPts val="0"/>
              </a:spcAft>
              <a:buClr>
                <a:schemeClr val="accent4">
                  <a:lumMod val="60000"/>
                  <a:lumOff val="40000"/>
                </a:schemeClr>
              </a:buClr>
              <a:buFont typeface="Arial" pitchFamily="34" charset="0"/>
              <a:buChar char="•"/>
              <a:defRPr/>
            </a:pPr>
            <a:r>
              <a:rPr lang="ru-RU" altLang="ru-RU" sz="1600" dirty="0" smtClean="0">
                <a:solidFill>
                  <a:schemeClr val="tx2"/>
                </a:solidFill>
                <a:latin typeface="+mj-lt"/>
              </a:rPr>
              <a:t>Предназначены для выявления, главным образом, «сосудистого» СГВ</a:t>
            </a:r>
          </a:p>
          <a:p>
            <a:pPr marL="144000" indent="-144000">
              <a:spcBef>
                <a:spcPts val="300"/>
              </a:spcBef>
              <a:spcAft>
                <a:spcPts val="0"/>
              </a:spcAft>
              <a:buClr>
                <a:schemeClr val="accent4">
                  <a:lumMod val="60000"/>
                  <a:lumOff val="40000"/>
                </a:schemeClr>
              </a:buClr>
              <a:buFont typeface="Arial" pitchFamily="34" charset="0"/>
              <a:buChar char="•"/>
              <a:defRPr/>
            </a:pPr>
            <a:r>
              <a:rPr lang="ru-RU" altLang="ru-RU" sz="1600" dirty="0" smtClean="0">
                <a:solidFill>
                  <a:schemeClr val="tx2"/>
                </a:solidFill>
                <a:latin typeface="+mj-lt"/>
              </a:rPr>
              <a:t>Субъективность и невысокая</a:t>
            </a:r>
            <a:endParaRPr lang="ru-RU" altLang="ru-RU" sz="1600" dirty="0">
              <a:solidFill>
                <a:srgbClr val="FAAA28"/>
              </a:solidFill>
              <a:latin typeface="+mj-lt"/>
            </a:endParaRPr>
          </a:p>
        </p:txBody>
      </p:sp>
    </p:spTree>
    <p:extLst>
      <p:ext uri="{BB962C8B-B14F-4D97-AF65-F5344CB8AC3E}">
        <p14:creationId xmlns:p14="http://schemas.microsoft.com/office/powerpoint/2010/main" val="2551335720"/>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95290" y="1580259"/>
            <a:ext cx="2458062" cy="1946841"/>
          </a:xfrm>
          <a:prstGeom prst="roundRect">
            <a:avLst>
              <a:gd name="adj" fmla="val 7557"/>
            </a:avLst>
          </a:prstGeom>
          <a:ln w="38100">
            <a:solidFill>
              <a:srgbClr val="00A0D7"/>
            </a:solidFill>
          </a:ln>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3172866" y="1556792"/>
            <a:ext cx="4927526" cy="4593565"/>
          </a:xfrm>
          <a:prstGeom prst="rect">
            <a:avLst/>
          </a:prstGeom>
          <a:noFill/>
        </p:spPr>
        <p:txBody>
          <a:bodyPr wrap="square" lIns="0" tIns="0" rIns="0" bIns="0" rtlCol="0">
            <a:spAutoFit/>
          </a:bodyPr>
          <a:lstStyle/>
          <a:p>
            <a:pPr defTabSz="449263" eaLnBrk="1" hangingPunct="1">
              <a:spcBef>
                <a:spcPts val="300"/>
              </a:spcBef>
              <a:spcAft>
                <a:spcPts val="0"/>
              </a:spcAft>
            </a:pPr>
            <a:r>
              <a:rPr lang="ru-RU" altLang="ru-RU" sz="2000" b="1" dirty="0" smtClean="0">
                <a:solidFill>
                  <a:srgbClr val="FAAA28"/>
                </a:solidFill>
                <a:latin typeface="+mj-lt"/>
              </a:rPr>
              <a:t>Проба </a:t>
            </a:r>
            <a:r>
              <a:rPr lang="ru-RU" altLang="ru-RU" sz="2000" b="1" dirty="0" err="1">
                <a:solidFill>
                  <a:srgbClr val="FAAA28"/>
                </a:solidFill>
                <a:latin typeface="+mj-lt"/>
              </a:rPr>
              <a:t>Адсона</a:t>
            </a:r>
            <a:r>
              <a:rPr lang="ru-RU" altLang="ru-RU" sz="2000" b="1" dirty="0">
                <a:solidFill>
                  <a:srgbClr val="FAAA28"/>
                </a:solidFill>
                <a:latin typeface="+mj-lt"/>
              </a:rPr>
              <a:t> </a:t>
            </a:r>
            <a:endParaRPr lang="en-US" altLang="ru-RU" sz="2000" b="1" dirty="0" smtClean="0">
              <a:solidFill>
                <a:srgbClr val="FAAA28"/>
              </a:solidFill>
              <a:latin typeface="+mj-lt"/>
            </a:endParaRPr>
          </a:p>
          <a:p>
            <a:pPr marL="144000" indent="-144000" defTabSz="449263">
              <a:spcBef>
                <a:spcPts val="0"/>
              </a:spcBef>
              <a:spcAft>
                <a:spcPts val="0"/>
              </a:spcAft>
              <a:buClr>
                <a:srgbClr val="FAAA28"/>
              </a:buClr>
              <a:buFont typeface="Arial" pitchFamily="34" charset="0"/>
              <a:buChar char="•"/>
            </a:pPr>
            <a:r>
              <a:rPr lang="ru-RU" altLang="ru-RU" sz="1600" dirty="0">
                <a:solidFill>
                  <a:schemeClr val="tx2"/>
                </a:solidFill>
                <a:latin typeface="+mj-lt"/>
              </a:rPr>
              <a:t>Пациент сидит, руки лежат на бедрах</a:t>
            </a:r>
          </a:p>
          <a:p>
            <a:pPr marL="144000" indent="-144000" defTabSz="449263">
              <a:spcBef>
                <a:spcPts val="0"/>
              </a:spcBef>
              <a:spcAft>
                <a:spcPts val="0"/>
              </a:spcAft>
              <a:buClr>
                <a:srgbClr val="FAAA28"/>
              </a:buClr>
              <a:buFont typeface="Arial" pitchFamily="34" charset="0"/>
              <a:buChar char="•"/>
            </a:pPr>
            <a:r>
              <a:rPr lang="ru-RU" altLang="ru-RU" sz="1600" dirty="0">
                <a:solidFill>
                  <a:schemeClr val="tx2"/>
                </a:solidFill>
                <a:latin typeface="+mj-lt"/>
              </a:rPr>
              <a:t>Врач отводит руку пациента и пальпирует пульс на  лучевой артерии</a:t>
            </a:r>
          </a:p>
          <a:p>
            <a:pPr marL="144000" indent="-144000" defTabSz="449263">
              <a:spcBef>
                <a:spcPts val="0"/>
              </a:spcBef>
              <a:spcAft>
                <a:spcPts val="0"/>
              </a:spcAft>
              <a:buClr>
                <a:srgbClr val="FAAA28"/>
              </a:buClr>
              <a:buFont typeface="Arial" pitchFamily="34" charset="0"/>
              <a:buChar char="•"/>
            </a:pPr>
            <a:r>
              <a:rPr lang="ru-RU" altLang="ru-RU" sz="1600" dirty="0">
                <a:solidFill>
                  <a:schemeClr val="tx2"/>
                </a:solidFill>
                <a:latin typeface="+mj-lt"/>
              </a:rPr>
              <a:t>Пациент производит глубокий вдох и поворачивает голову в «больную» сторону</a:t>
            </a:r>
          </a:p>
          <a:p>
            <a:pPr marL="144000" indent="-144000" defTabSz="449263">
              <a:spcBef>
                <a:spcPts val="0"/>
              </a:spcBef>
              <a:spcAft>
                <a:spcPts val="0"/>
              </a:spcAft>
              <a:buClr>
                <a:srgbClr val="FAAA28"/>
              </a:buClr>
              <a:buFont typeface="Arial" pitchFamily="34" charset="0"/>
              <a:buChar char="•"/>
            </a:pPr>
            <a:r>
              <a:rPr lang="ru-RU" altLang="ru-RU" sz="1600" dirty="0" smtClean="0">
                <a:solidFill>
                  <a:schemeClr val="tx2"/>
                </a:solidFill>
                <a:latin typeface="+mj-lt"/>
              </a:rPr>
              <a:t>При </a:t>
            </a:r>
            <a:r>
              <a:rPr lang="ru-RU" altLang="ru-RU" sz="1600" dirty="0">
                <a:solidFill>
                  <a:schemeClr val="tx2"/>
                </a:solidFill>
                <a:latin typeface="+mj-lt"/>
              </a:rPr>
              <a:t>положительной пробе пульс </a:t>
            </a:r>
            <a:r>
              <a:rPr lang="ru-RU" altLang="ru-RU" sz="1600" dirty="0" smtClean="0">
                <a:solidFill>
                  <a:schemeClr val="tx2"/>
                </a:solidFill>
                <a:latin typeface="+mj-lt"/>
              </a:rPr>
              <a:t>исчезает</a:t>
            </a:r>
            <a:endParaRPr lang="en-US" altLang="ru-RU" sz="1600" dirty="0" smtClean="0">
              <a:solidFill>
                <a:schemeClr val="tx2"/>
              </a:solidFill>
              <a:latin typeface="+mj-lt"/>
            </a:endParaRPr>
          </a:p>
          <a:p>
            <a:pPr marL="144000" defTabSz="449263">
              <a:spcBef>
                <a:spcPts val="600"/>
              </a:spcBef>
              <a:spcAft>
                <a:spcPts val="0"/>
              </a:spcAft>
              <a:buClr>
                <a:srgbClr val="FAAA28"/>
              </a:buClr>
            </a:pPr>
            <a:r>
              <a:rPr lang="ru-RU" b="1" dirty="0">
                <a:solidFill>
                  <a:schemeClr val="accent4">
                    <a:lumMod val="60000"/>
                    <a:lumOff val="40000"/>
                  </a:schemeClr>
                </a:solidFill>
                <a:latin typeface="+mj-lt"/>
              </a:rPr>
              <a:t>Механизм: </a:t>
            </a:r>
            <a:r>
              <a:rPr lang="ru-RU" b="1" dirty="0">
                <a:solidFill>
                  <a:schemeClr val="tx2"/>
                </a:solidFill>
                <a:latin typeface="+mj-lt"/>
              </a:rPr>
              <a:t>компрессия </a:t>
            </a:r>
            <a:r>
              <a:rPr lang="en-US" b="1" dirty="0" err="1">
                <a:solidFill>
                  <a:schemeClr val="tx2"/>
                </a:solidFill>
                <a:latin typeface="+mj-lt"/>
              </a:rPr>
              <a:t>a.subclavia</a:t>
            </a:r>
            <a:r>
              <a:rPr lang="en-US" b="1" dirty="0">
                <a:solidFill>
                  <a:schemeClr val="tx2"/>
                </a:solidFill>
                <a:latin typeface="+mj-lt"/>
              </a:rPr>
              <a:t> </a:t>
            </a:r>
            <a:r>
              <a:rPr lang="ru-RU" b="1" dirty="0" err="1">
                <a:solidFill>
                  <a:schemeClr val="tx2"/>
                </a:solidFill>
                <a:latin typeface="+mj-lt"/>
              </a:rPr>
              <a:t>спазмированными</a:t>
            </a:r>
            <a:r>
              <a:rPr lang="ru-RU" b="1" dirty="0">
                <a:solidFill>
                  <a:schemeClr val="tx2"/>
                </a:solidFill>
                <a:latin typeface="+mj-lt"/>
              </a:rPr>
              <a:t> лестничными мышцами</a:t>
            </a:r>
            <a:r>
              <a:rPr lang="ru-RU" sz="1600" b="1" dirty="0">
                <a:solidFill>
                  <a:schemeClr val="tx2"/>
                </a:solidFill>
                <a:latin typeface="+mj-lt"/>
              </a:rPr>
              <a:t>.</a:t>
            </a:r>
          </a:p>
          <a:p>
            <a:pPr defTabSz="449263">
              <a:spcBef>
                <a:spcPts val="1200"/>
              </a:spcBef>
              <a:spcAft>
                <a:spcPts val="0"/>
              </a:spcAft>
            </a:pPr>
            <a:r>
              <a:rPr lang="ru-RU" altLang="ru-RU" sz="2000" b="1" dirty="0" smtClean="0">
                <a:solidFill>
                  <a:srgbClr val="FAAA28"/>
                </a:solidFill>
                <a:latin typeface="+mj-lt"/>
              </a:rPr>
              <a:t>Модифицированная </a:t>
            </a:r>
            <a:r>
              <a:rPr lang="ru-RU" altLang="ru-RU" sz="2000" b="1" dirty="0">
                <a:solidFill>
                  <a:srgbClr val="FAAA28"/>
                </a:solidFill>
                <a:latin typeface="+mj-lt"/>
              </a:rPr>
              <a:t>проба </a:t>
            </a:r>
            <a:r>
              <a:rPr lang="ru-RU" altLang="ru-RU" sz="2000" b="1" dirty="0" err="1">
                <a:solidFill>
                  <a:srgbClr val="FAAA28"/>
                </a:solidFill>
                <a:latin typeface="+mj-lt"/>
              </a:rPr>
              <a:t>Адсона</a:t>
            </a:r>
            <a:r>
              <a:rPr lang="ru-RU" altLang="ru-RU" sz="2000" b="1" dirty="0">
                <a:solidFill>
                  <a:srgbClr val="FAAA28"/>
                </a:solidFill>
                <a:latin typeface="+mj-lt"/>
              </a:rPr>
              <a:t> </a:t>
            </a:r>
          </a:p>
          <a:p>
            <a:pPr marL="144000" indent="-144000" defTabSz="449263">
              <a:spcBef>
                <a:spcPts val="0"/>
              </a:spcBef>
              <a:spcAft>
                <a:spcPts val="0"/>
              </a:spcAft>
              <a:buClr>
                <a:srgbClr val="FAAA28"/>
              </a:buClr>
              <a:buFont typeface="Arial" pitchFamily="34" charset="0"/>
              <a:buChar char="•"/>
            </a:pPr>
            <a:r>
              <a:rPr lang="ru-RU" altLang="ru-RU" sz="1600" dirty="0" smtClean="0">
                <a:solidFill>
                  <a:schemeClr val="tx2"/>
                </a:solidFill>
                <a:latin typeface="+mj-lt"/>
              </a:rPr>
              <a:t>Проводится </a:t>
            </a:r>
            <a:r>
              <a:rPr lang="ru-RU" altLang="ru-RU" sz="1600" dirty="0">
                <a:solidFill>
                  <a:schemeClr val="tx2"/>
                </a:solidFill>
                <a:latin typeface="+mj-lt"/>
              </a:rPr>
              <a:t>аналогично «классической» пробе за исключением того, что пациент поворачивает голову в «здоровую» сторону.</a:t>
            </a:r>
          </a:p>
          <a:p>
            <a:pPr marL="144000" defTabSz="449263">
              <a:spcBef>
                <a:spcPts val="600"/>
              </a:spcBef>
              <a:spcAft>
                <a:spcPts val="0"/>
              </a:spcAft>
              <a:buClr>
                <a:srgbClr val="FAAA28"/>
              </a:buClr>
            </a:pPr>
            <a:r>
              <a:rPr lang="ru-RU" altLang="ru-RU" b="1" dirty="0">
                <a:solidFill>
                  <a:schemeClr val="accent4">
                    <a:lumMod val="60000"/>
                    <a:lumOff val="40000"/>
                  </a:schemeClr>
                </a:solidFill>
                <a:latin typeface="+mj-lt"/>
              </a:rPr>
              <a:t>Механизм: </a:t>
            </a:r>
            <a:r>
              <a:rPr lang="ru-RU" altLang="ru-RU" b="1" dirty="0">
                <a:solidFill>
                  <a:schemeClr val="tx2"/>
                </a:solidFill>
                <a:latin typeface="+mj-lt"/>
              </a:rPr>
              <a:t>сдавление </a:t>
            </a:r>
            <a:r>
              <a:rPr lang="ru-RU" altLang="ru-RU" b="1" dirty="0" err="1">
                <a:solidFill>
                  <a:schemeClr val="tx2"/>
                </a:solidFill>
                <a:latin typeface="+mj-lt"/>
              </a:rPr>
              <a:t>a.subclavia</a:t>
            </a:r>
            <a:r>
              <a:rPr lang="ru-RU" altLang="ru-RU" b="1" dirty="0">
                <a:solidFill>
                  <a:schemeClr val="tx2"/>
                </a:solidFill>
                <a:latin typeface="+mj-lt"/>
              </a:rPr>
              <a:t> растянутыми лестничными мышцами</a:t>
            </a:r>
            <a:r>
              <a:rPr lang="ru-RU" altLang="ru-RU" sz="1600" dirty="0">
                <a:solidFill>
                  <a:schemeClr val="tx2"/>
                </a:solidFill>
                <a:latin typeface="+mj-lt"/>
              </a:rPr>
              <a:t>.</a:t>
            </a:r>
          </a:p>
          <a:p>
            <a:pPr defTabSz="449263">
              <a:spcBef>
                <a:spcPts val="300"/>
              </a:spcBef>
              <a:spcAft>
                <a:spcPts val="0"/>
              </a:spcAft>
            </a:pPr>
            <a:endParaRPr lang="ru-RU" altLang="ru-RU" dirty="0">
              <a:solidFill>
                <a:schemeClr val="tx2"/>
              </a:solidFill>
              <a:latin typeface="+mj-lt"/>
            </a:endParaRPr>
          </a:p>
        </p:txBody>
      </p:sp>
      <p:pic>
        <p:nvPicPr>
          <p:cNvPr id="13"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01535" y="3933056"/>
            <a:ext cx="2442274" cy="1946841"/>
          </a:xfrm>
          <a:prstGeom prst="roundRect">
            <a:avLst>
              <a:gd name="adj" fmla="val 7557"/>
            </a:avLst>
          </a:prstGeom>
          <a:ln w="38100">
            <a:solidFill>
              <a:srgbClr val="00A0D7"/>
            </a:solidFill>
          </a:ln>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323527" y="378000"/>
            <a:ext cx="7488833" cy="404406"/>
          </a:xfrm>
          <a:prstGeom prst="rect">
            <a:avLst/>
          </a:prstGeom>
          <a:noFill/>
        </p:spPr>
        <p:txBody>
          <a:bodyPr wrap="square" rtlCol="0" anchor="ctr">
            <a:spAutoFit/>
          </a:bodyPr>
          <a:lstStyle/>
          <a:p>
            <a:pPr>
              <a:lnSpc>
                <a:spcPts val="2400"/>
              </a:lnSpc>
            </a:pPr>
            <a:r>
              <a:rPr lang="ru-RU" sz="2400" b="1" i="1" dirty="0">
                <a:solidFill>
                  <a:srgbClr val="FAAA28"/>
                </a:solidFill>
                <a:latin typeface="+mn-lt"/>
              </a:rPr>
              <a:t>Клинические тесты при СГВ</a:t>
            </a:r>
          </a:p>
        </p:txBody>
      </p:sp>
      <p:pic>
        <p:nvPicPr>
          <p:cNvPr id="17" name="Рисунок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1328" y="6309320"/>
            <a:ext cx="241879" cy="349861"/>
          </a:xfrm>
          <a:prstGeom prst="rect">
            <a:avLst/>
          </a:prstGeom>
        </p:spPr>
      </p:pic>
      <p:sp>
        <p:nvSpPr>
          <p:cNvPr id="18" name="TextBox 17"/>
          <p:cNvSpPr txBox="1"/>
          <p:nvPr/>
        </p:nvSpPr>
        <p:spPr>
          <a:xfrm>
            <a:off x="755576" y="6345750"/>
            <a:ext cx="7704856" cy="415498"/>
          </a:xfrm>
          <a:prstGeom prst="rect">
            <a:avLst/>
          </a:prstGeom>
          <a:noFill/>
        </p:spPr>
        <p:txBody>
          <a:bodyPr wrap="square" lIns="0" tIns="0" rIns="0" bIns="0" rtlCol="0">
            <a:spAutoFit/>
          </a:bodyPr>
          <a:lstStyle/>
          <a:p>
            <a:r>
              <a:rPr lang="en-US" sz="900" dirty="0" smtClean="0">
                <a:solidFill>
                  <a:schemeClr val="tx2"/>
                </a:solidFill>
                <a:latin typeface="+mj-lt"/>
              </a:rPr>
              <a:t>(Original </a:t>
            </a:r>
            <a:r>
              <a:rPr lang="en-US" sz="900" dirty="0" err="1" smtClean="0">
                <a:solidFill>
                  <a:schemeClr val="tx2"/>
                </a:solidFill>
                <a:latin typeface="+mj-lt"/>
              </a:rPr>
              <a:t>descripsion</a:t>
            </a:r>
            <a:r>
              <a:rPr lang="en-US" sz="900" dirty="0" smtClean="0">
                <a:solidFill>
                  <a:schemeClr val="tx2"/>
                </a:solidFill>
                <a:latin typeface="+mj-lt"/>
              </a:rPr>
              <a:t> by Dr. </a:t>
            </a:r>
            <a:r>
              <a:rPr lang="en-US" sz="900" dirty="0" err="1" smtClean="0">
                <a:solidFill>
                  <a:schemeClr val="tx2"/>
                </a:solidFill>
                <a:latin typeface="+mj-lt"/>
              </a:rPr>
              <a:t>Adson</a:t>
            </a:r>
            <a:r>
              <a:rPr lang="en-US" sz="900" dirty="0" smtClean="0">
                <a:solidFill>
                  <a:schemeClr val="tx2"/>
                </a:solidFill>
                <a:latin typeface="+mj-lt"/>
              </a:rPr>
              <a:t> in 1947) </a:t>
            </a:r>
          </a:p>
          <a:p>
            <a:r>
              <a:rPr lang="en-US" sz="900" dirty="0">
                <a:solidFill>
                  <a:schemeClr val="tx2"/>
                </a:solidFill>
                <a:latin typeface="+mj-lt"/>
              </a:rPr>
              <a:t>(Modified by Woods in 1965) </a:t>
            </a:r>
            <a:endParaRPr lang="en-US" sz="900" dirty="0" smtClean="0">
              <a:solidFill>
                <a:schemeClr val="tx2"/>
              </a:solidFill>
              <a:latin typeface="+mj-lt"/>
            </a:endParaRPr>
          </a:p>
          <a:p>
            <a:r>
              <a:rPr lang="en-US" sz="900" dirty="0" smtClean="0">
                <a:solidFill>
                  <a:schemeClr val="tx2"/>
                </a:solidFill>
                <a:latin typeface="+mj-lt"/>
              </a:rPr>
              <a:t>** Woods </a:t>
            </a:r>
            <a:r>
              <a:rPr lang="en-US" sz="900" dirty="0">
                <a:solidFill>
                  <a:schemeClr val="tx2"/>
                </a:solidFill>
                <a:latin typeface="+mj-lt"/>
              </a:rPr>
              <a:t>(1965) reported better sensitivity (22% </a:t>
            </a:r>
            <a:r>
              <a:rPr lang="en-US" sz="900" dirty="0" err="1">
                <a:solidFill>
                  <a:schemeClr val="tx2"/>
                </a:solidFill>
                <a:latin typeface="+mj-lt"/>
              </a:rPr>
              <a:t>vs</a:t>
            </a:r>
            <a:r>
              <a:rPr lang="en-US" sz="900" dirty="0">
                <a:solidFill>
                  <a:schemeClr val="tx2"/>
                </a:solidFill>
                <a:latin typeface="+mj-lt"/>
              </a:rPr>
              <a:t> 63%) with the modified maneuver</a:t>
            </a:r>
          </a:p>
        </p:txBody>
      </p:sp>
    </p:spTree>
    <p:extLst>
      <p:ext uri="{BB962C8B-B14F-4D97-AF65-F5344CB8AC3E}">
        <p14:creationId xmlns:p14="http://schemas.microsoft.com/office/powerpoint/2010/main" val="4021891282"/>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364065"/>
            <a:ext cx="4057393" cy="404406"/>
          </a:xfrm>
          <a:prstGeom prst="rect">
            <a:avLst/>
          </a:prstGeom>
          <a:noFill/>
        </p:spPr>
        <p:txBody>
          <a:bodyPr wrap="none" rtlCol="0" anchor="ctr">
            <a:spAutoFit/>
          </a:bodyPr>
          <a:lstStyle/>
          <a:p>
            <a:pPr>
              <a:lnSpc>
                <a:spcPts val="2400"/>
              </a:lnSpc>
            </a:pPr>
            <a:r>
              <a:rPr lang="ru-RU" sz="2400" b="1" i="1" dirty="0">
                <a:solidFill>
                  <a:srgbClr val="FAAA28"/>
                </a:solidFill>
                <a:latin typeface="+mn-lt"/>
              </a:rPr>
              <a:t>Боли в шее: факторы риска </a:t>
            </a:r>
          </a:p>
        </p:txBody>
      </p:sp>
      <p:pic>
        <p:nvPicPr>
          <p:cNvPr id="13" name="Рисунок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1328" y="6309320"/>
            <a:ext cx="241879" cy="349861"/>
          </a:xfrm>
          <a:prstGeom prst="rect">
            <a:avLst/>
          </a:prstGeom>
        </p:spPr>
      </p:pic>
      <p:sp>
        <p:nvSpPr>
          <p:cNvPr id="17" name="TextBox 16"/>
          <p:cNvSpPr txBox="1"/>
          <p:nvPr/>
        </p:nvSpPr>
        <p:spPr>
          <a:xfrm>
            <a:off x="389293" y="1773238"/>
            <a:ext cx="8064127" cy="3693319"/>
          </a:xfrm>
          <a:prstGeom prst="rect">
            <a:avLst/>
          </a:prstGeom>
          <a:noFill/>
        </p:spPr>
        <p:txBody>
          <a:bodyPr wrap="square" lIns="0" tIns="0" rIns="0" bIns="0" rtlCol="0">
            <a:spAutoFit/>
          </a:bodyPr>
          <a:lstStyle/>
          <a:p>
            <a:pPr marL="180000" indent="-180000" defTabSz="449263" eaLnBrk="1" hangingPunct="1">
              <a:spcBef>
                <a:spcPts val="600"/>
              </a:spcBef>
              <a:spcAft>
                <a:spcPts val="0"/>
              </a:spcAft>
              <a:buClr>
                <a:schemeClr val="bg1"/>
              </a:buClr>
              <a:buFont typeface="Arial" pitchFamily="34" charset="0"/>
              <a:buChar char="•"/>
            </a:pPr>
            <a:r>
              <a:rPr lang="ru-RU" altLang="ru-RU" sz="2000" dirty="0" smtClean="0">
                <a:solidFill>
                  <a:schemeClr val="tx2"/>
                </a:solidFill>
                <a:latin typeface="+mj-lt"/>
              </a:rPr>
              <a:t>Женский </a:t>
            </a:r>
            <a:r>
              <a:rPr lang="ru-RU" altLang="ru-RU" sz="2000" dirty="0">
                <a:solidFill>
                  <a:schemeClr val="tx2"/>
                </a:solidFill>
                <a:latin typeface="+mj-lt"/>
              </a:rPr>
              <a:t>пол, средний возраст, наследственная предрасположенность </a:t>
            </a:r>
          </a:p>
          <a:p>
            <a:pPr marL="180000" indent="-180000" defTabSz="449263" eaLnBrk="1" hangingPunct="1">
              <a:spcBef>
                <a:spcPts val="600"/>
              </a:spcBef>
              <a:spcAft>
                <a:spcPts val="0"/>
              </a:spcAft>
              <a:buClr>
                <a:schemeClr val="bg1"/>
              </a:buClr>
              <a:buFont typeface="Arial" pitchFamily="34" charset="0"/>
              <a:buChar char="•"/>
            </a:pPr>
            <a:r>
              <a:rPr lang="ru-RU" altLang="ru-RU" sz="2000" dirty="0" smtClean="0">
                <a:solidFill>
                  <a:schemeClr val="tx2"/>
                </a:solidFill>
                <a:latin typeface="+mj-lt"/>
              </a:rPr>
              <a:t>Нарушения </a:t>
            </a:r>
            <a:r>
              <a:rPr lang="ru-RU" altLang="ru-RU" sz="2000" dirty="0">
                <a:solidFill>
                  <a:schemeClr val="tx2"/>
                </a:solidFill>
                <a:latin typeface="+mj-lt"/>
              </a:rPr>
              <a:t>в эмоциональной и поведенческой сферах (депрессия, тревога, неадекватные </a:t>
            </a:r>
            <a:r>
              <a:rPr lang="ru-RU" altLang="ru-RU" sz="2000" dirty="0" err="1">
                <a:solidFill>
                  <a:schemeClr val="tx2"/>
                </a:solidFill>
                <a:latin typeface="+mj-lt"/>
              </a:rPr>
              <a:t>копинг</a:t>
            </a:r>
            <a:r>
              <a:rPr lang="ru-RU" altLang="ru-RU" sz="2000" dirty="0">
                <a:solidFill>
                  <a:schemeClr val="tx2"/>
                </a:solidFill>
                <a:latin typeface="+mj-lt"/>
              </a:rPr>
              <a:t>-стратегии, </a:t>
            </a:r>
            <a:r>
              <a:rPr lang="ru-RU" altLang="ru-RU" sz="2000" dirty="0" err="1">
                <a:solidFill>
                  <a:schemeClr val="tx2"/>
                </a:solidFill>
                <a:latin typeface="+mj-lt"/>
              </a:rPr>
              <a:t>соматизация</a:t>
            </a:r>
            <a:r>
              <a:rPr lang="ru-RU" altLang="ru-RU" sz="2000" dirty="0">
                <a:solidFill>
                  <a:schemeClr val="tx2"/>
                </a:solidFill>
                <a:latin typeface="+mj-lt"/>
              </a:rPr>
              <a:t>), нарушения сна </a:t>
            </a:r>
          </a:p>
          <a:p>
            <a:pPr marL="180000" indent="-180000" defTabSz="449263" eaLnBrk="1" hangingPunct="1">
              <a:spcBef>
                <a:spcPts val="600"/>
              </a:spcBef>
              <a:spcAft>
                <a:spcPts val="0"/>
              </a:spcAft>
              <a:buClr>
                <a:schemeClr val="bg1"/>
              </a:buClr>
              <a:buFont typeface="Arial" pitchFamily="34" charset="0"/>
              <a:buChar char="•"/>
            </a:pPr>
            <a:r>
              <a:rPr lang="ru-RU" altLang="ru-RU" sz="2000" dirty="0" smtClean="0">
                <a:solidFill>
                  <a:schemeClr val="tx2"/>
                </a:solidFill>
                <a:latin typeface="+mj-lt"/>
              </a:rPr>
              <a:t>Курение</a:t>
            </a:r>
            <a:r>
              <a:rPr lang="ru-RU" altLang="ru-RU" sz="2000" dirty="0">
                <a:solidFill>
                  <a:schemeClr val="tx2"/>
                </a:solidFill>
                <a:latin typeface="+mj-lt"/>
              </a:rPr>
              <a:t>, сидячий образ жизни, высокий индекс массы тела </a:t>
            </a:r>
          </a:p>
          <a:p>
            <a:pPr marL="180000" indent="-180000" defTabSz="449263" eaLnBrk="1" hangingPunct="1">
              <a:spcBef>
                <a:spcPts val="600"/>
              </a:spcBef>
              <a:spcAft>
                <a:spcPts val="0"/>
              </a:spcAft>
              <a:buClr>
                <a:schemeClr val="bg1"/>
              </a:buClr>
              <a:buFont typeface="Arial" pitchFamily="34" charset="0"/>
              <a:buChar char="•"/>
            </a:pPr>
            <a:r>
              <a:rPr lang="ru-RU" altLang="ru-RU" sz="2000" dirty="0" smtClean="0">
                <a:solidFill>
                  <a:schemeClr val="tx2"/>
                </a:solidFill>
                <a:latin typeface="+mj-lt"/>
              </a:rPr>
              <a:t>Травма </a:t>
            </a:r>
            <a:r>
              <a:rPr lang="ru-RU" altLang="ru-RU" sz="2000" dirty="0">
                <a:solidFill>
                  <a:schemeClr val="tx2"/>
                </a:solidFill>
                <a:latin typeface="+mj-lt"/>
              </a:rPr>
              <a:t>(в </a:t>
            </a:r>
            <a:r>
              <a:rPr lang="ru-RU" altLang="ru-RU" sz="2000" dirty="0" err="1">
                <a:solidFill>
                  <a:schemeClr val="tx2"/>
                </a:solidFill>
                <a:latin typeface="+mj-lt"/>
              </a:rPr>
              <a:t>т.ч</a:t>
            </a:r>
            <a:r>
              <a:rPr lang="ru-RU" altLang="ru-RU" sz="2000" dirty="0">
                <a:solidFill>
                  <a:schemeClr val="tx2"/>
                </a:solidFill>
                <a:latin typeface="+mj-lt"/>
              </a:rPr>
              <a:t>. «хлыстовая</a:t>
            </a:r>
            <a:r>
              <a:rPr lang="ru-RU" altLang="ru-RU" sz="2000" dirty="0" smtClean="0">
                <a:solidFill>
                  <a:schemeClr val="tx2"/>
                </a:solidFill>
                <a:latin typeface="+mj-lt"/>
              </a:rPr>
              <a:t>»), </a:t>
            </a:r>
            <a:r>
              <a:rPr lang="ru-RU" altLang="ru-RU" sz="2000" dirty="0">
                <a:solidFill>
                  <a:schemeClr val="tx2"/>
                </a:solidFill>
                <a:latin typeface="+mj-lt"/>
              </a:rPr>
              <a:t>спортивная (борьба, хоккей, амер. футбол). </a:t>
            </a:r>
          </a:p>
          <a:p>
            <a:pPr marL="180000" indent="-180000" defTabSz="449263" eaLnBrk="1" hangingPunct="1">
              <a:spcBef>
                <a:spcPts val="600"/>
              </a:spcBef>
              <a:spcAft>
                <a:spcPts val="0"/>
              </a:spcAft>
              <a:buClr>
                <a:schemeClr val="bg1"/>
              </a:buClr>
              <a:buFont typeface="Arial" pitchFamily="34" charset="0"/>
              <a:buChar char="•"/>
            </a:pPr>
            <a:r>
              <a:rPr lang="ru-RU" altLang="ru-RU" sz="2000" dirty="0" smtClean="0">
                <a:solidFill>
                  <a:schemeClr val="tx2"/>
                </a:solidFill>
                <a:latin typeface="+mj-lt"/>
              </a:rPr>
              <a:t>Профессиональный </a:t>
            </a:r>
            <a:r>
              <a:rPr lang="ru-RU" altLang="ru-RU" sz="2000" dirty="0">
                <a:solidFill>
                  <a:schemeClr val="tx2"/>
                </a:solidFill>
                <a:latin typeface="+mj-lt"/>
              </a:rPr>
              <a:t>анамнез:</a:t>
            </a:r>
          </a:p>
          <a:p>
            <a:pPr marL="252000" defTabSz="449263" eaLnBrk="1" hangingPunct="1">
              <a:spcBef>
                <a:spcPts val="600"/>
              </a:spcBef>
              <a:spcAft>
                <a:spcPts val="0"/>
              </a:spcAft>
              <a:buClr>
                <a:schemeClr val="bg1"/>
              </a:buClr>
            </a:pPr>
            <a:r>
              <a:rPr lang="ru-RU" altLang="ru-RU" sz="2000" dirty="0">
                <a:solidFill>
                  <a:schemeClr val="accent4">
                    <a:lumMod val="60000"/>
                    <a:lumOff val="40000"/>
                  </a:schemeClr>
                </a:solidFill>
                <a:latin typeface="+mj-lt"/>
              </a:rPr>
              <a:t>А) </a:t>
            </a:r>
            <a:r>
              <a:rPr lang="ru-RU" altLang="ru-RU" sz="2000" dirty="0">
                <a:solidFill>
                  <a:schemeClr val="tx2"/>
                </a:solidFill>
                <a:latin typeface="+mj-lt"/>
              </a:rPr>
              <a:t>работа в офисе</a:t>
            </a:r>
          </a:p>
          <a:p>
            <a:pPr marL="252000" defTabSz="449263" eaLnBrk="1" hangingPunct="1">
              <a:spcBef>
                <a:spcPts val="600"/>
              </a:spcBef>
              <a:spcAft>
                <a:spcPts val="0"/>
              </a:spcAft>
              <a:buClr>
                <a:schemeClr val="bg1"/>
              </a:buClr>
            </a:pPr>
            <a:r>
              <a:rPr lang="ru-RU" altLang="ru-RU" sz="2000" dirty="0">
                <a:solidFill>
                  <a:schemeClr val="accent4">
                    <a:lumMod val="60000"/>
                    <a:lumOff val="40000"/>
                  </a:schemeClr>
                </a:solidFill>
                <a:latin typeface="+mj-lt"/>
              </a:rPr>
              <a:t>Б) </a:t>
            </a:r>
            <a:r>
              <a:rPr lang="ru-RU" altLang="ru-RU" sz="2000" dirty="0">
                <a:solidFill>
                  <a:schemeClr val="tx2"/>
                </a:solidFill>
                <a:latin typeface="+mj-lt"/>
              </a:rPr>
              <a:t>тяжелый физический труд</a:t>
            </a:r>
          </a:p>
          <a:p>
            <a:pPr marL="252000" defTabSz="449263" eaLnBrk="1" hangingPunct="1">
              <a:spcBef>
                <a:spcPts val="600"/>
              </a:spcBef>
              <a:spcAft>
                <a:spcPts val="0"/>
              </a:spcAft>
              <a:buClr>
                <a:schemeClr val="bg1"/>
              </a:buClr>
            </a:pPr>
            <a:r>
              <a:rPr lang="ru-RU" altLang="ru-RU" sz="2000" dirty="0">
                <a:solidFill>
                  <a:schemeClr val="accent4">
                    <a:lumMod val="60000"/>
                    <a:lumOff val="40000"/>
                  </a:schemeClr>
                </a:solidFill>
                <a:latin typeface="+mj-lt"/>
              </a:rPr>
              <a:t>В) </a:t>
            </a:r>
            <a:r>
              <a:rPr lang="ru-RU" altLang="ru-RU" sz="2000" dirty="0">
                <a:solidFill>
                  <a:schemeClr val="tx2"/>
                </a:solidFill>
                <a:latin typeface="+mj-lt"/>
              </a:rPr>
              <a:t>низкая удовлетворенность работой и неблагоприятный </a:t>
            </a:r>
            <a:r>
              <a:rPr lang="ru-RU" altLang="ru-RU" sz="2000" dirty="0" smtClean="0">
                <a:solidFill>
                  <a:schemeClr val="tx2"/>
                </a:solidFill>
                <a:latin typeface="+mj-lt"/>
              </a:rPr>
              <a:t>социально-    </a:t>
            </a:r>
            <a:r>
              <a:rPr lang="ru-RU" altLang="ru-RU" sz="2000" dirty="0">
                <a:solidFill>
                  <a:schemeClr val="tx2"/>
                </a:solidFill>
                <a:latin typeface="+mj-lt"/>
              </a:rPr>
              <a:t>психологический «климат» в коллективе.</a:t>
            </a:r>
          </a:p>
        </p:txBody>
      </p:sp>
      <p:sp>
        <p:nvSpPr>
          <p:cNvPr id="6" name="TextBox 5"/>
          <p:cNvSpPr txBox="1"/>
          <p:nvPr/>
        </p:nvSpPr>
        <p:spPr>
          <a:xfrm>
            <a:off x="755576" y="6309320"/>
            <a:ext cx="5904656" cy="230832"/>
          </a:xfrm>
          <a:prstGeom prst="rect">
            <a:avLst/>
          </a:prstGeom>
          <a:noFill/>
        </p:spPr>
        <p:txBody>
          <a:bodyPr wrap="square" rtlCol="0">
            <a:spAutoFit/>
          </a:bodyPr>
          <a:lstStyle/>
          <a:p>
            <a:r>
              <a:rPr lang="en-US" sz="900" dirty="0">
                <a:solidFill>
                  <a:schemeClr val="tx2"/>
                </a:solidFill>
                <a:latin typeface="+mj-lt"/>
              </a:rPr>
              <a:t>Cohen SP. Epidemiology, diagnosis, and treatment of neck pain. Mayo </a:t>
            </a:r>
            <a:r>
              <a:rPr lang="en-US" sz="900" dirty="0" err="1">
                <a:solidFill>
                  <a:schemeClr val="tx2"/>
                </a:solidFill>
                <a:latin typeface="+mj-lt"/>
              </a:rPr>
              <a:t>Clin</a:t>
            </a:r>
            <a:r>
              <a:rPr lang="en-US" sz="900" dirty="0">
                <a:solidFill>
                  <a:schemeClr val="tx2"/>
                </a:solidFill>
                <a:latin typeface="+mj-lt"/>
              </a:rPr>
              <a:t> Proc. 2015 Feb;90(2):284-99. </a:t>
            </a:r>
          </a:p>
        </p:txBody>
      </p:sp>
    </p:spTree>
    <p:extLst>
      <p:ext uri="{BB962C8B-B14F-4D97-AF65-F5344CB8AC3E}">
        <p14:creationId xmlns:p14="http://schemas.microsoft.com/office/powerpoint/2010/main" val="23206685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1"/>
          <p:cNvSpPr>
            <a:spLocks noChangeArrowheads="1"/>
          </p:cNvSpPr>
          <p:nvPr/>
        </p:nvSpPr>
        <p:spPr bwMode="auto">
          <a:xfrm>
            <a:off x="-7708900" y="4038600"/>
            <a:ext cx="72739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itchFamily="18" charset="0"/>
              <a:buNone/>
            </a:pPr>
            <a:endParaRPr lang="ru-RU" altLang="ru-RU"/>
          </a:p>
        </p:txBody>
      </p:sp>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95290" y="1605727"/>
            <a:ext cx="2458062" cy="1895904"/>
          </a:xfrm>
          <a:prstGeom prst="roundRect">
            <a:avLst>
              <a:gd name="adj" fmla="val 7557"/>
            </a:avLst>
          </a:prstGeom>
          <a:ln w="38100">
            <a:solidFill>
              <a:srgbClr val="00A0D7"/>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172866" y="1556792"/>
            <a:ext cx="5256583" cy="3847207"/>
          </a:xfrm>
          <a:prstGeom prst="rect">
            <a:avLst/>
          </a:prstGeom>
          <a:noFill/>
        </p:spPr>
        <p:txBody>
          <a:bodyPr wrap="square" lIns="0" tIns="0" rIns="0" bIns="0" rtlCol="0">
            <a:spAutoFit/>
          </a:bodyPr>
          <a:lstStyle/>
          <a:p>
            <a:pPr defTabSz="449263" eaLnBrk="1" hangingPunct="1">
              <a:spcBef>
                <a:spcPts val="300"/>
              </a:spcBef>
              <a:spcAft>
                <a:spcPts val="1200"/>
              </a:spcAft>
            </a:pPr>
            <a:r>
              <a:rPr lang="en-US" altLang="ru-RU" sz="2000" b="1" dirty="0" smtClean="0">
                <a:solidFill>
                  <a:srgbClr val="FAAA28"/>
                </a:solidFill>
                <a:latin typeface="+mj-lt"/>
              </a:rPr>
              <a:t>EAST-test </a:t>
            </a:r>
            <a:r>
              <a:rPr lang="en-US" altLang="ru-RU" sz="2000" dirty="0" smtClean="0">
                <a:solidFill>
                  <a:srgbClr val="FAAA28"/>
                </a:solidFill>
                <a:latin typeface="+mj-lt"/>
              </a:rPr>
              <a:t>(</a:t>
            </a:r>
            <a:r>
              <a:rPr lang="en-US" altLang="ru-RU" sz="2000" dirty="0">
                <a:solidFill>
                  <a:srgbClr val="FAAA28"/>
                </a:solidFill>
                <a:latin typeface="+mj-lt"/>
              </a:rPr>
              <a:t>elevated arm stress test</a:t>
            </a:r>
            <a:r>
              <a:rPr lang="en-US" altLang="ru-RU" sz="2000" dirty="0" smtClean="0">
                <a:solidFill>
                  <a:srgbClr val="FAAA28"/>
                </a:solidFill>
                <a:latin typeface="+mj-lt"/>
              </a:rPr>
              <a:t>)</a:t>
            </a:r>
            <a:br>
              <a:rPr lang="en-US" altLang="ru-RU" sz="2000" dirty="0" smtClean="0">
                <a:solidFill>
                  <a:srgbClr val="FAAA28"/>
                </a:solidFill>
                <a:latin typeface="+mj-lt"/>
              </a:rPr>
            </a:br>
            <a:r>
              <a:rPr lang="ru-RU" altLang="ru-RU" sz="2000" b="1" dirty="0" smtClean="0">
                <a:solidFill>
                  <a:schemeClr val="tx2"/>
                </a:solidFill>
                <a:latin typeface="+mj-lt"/>
              </a:rPr>
              <a:t>Для </a:t>
            </a:r>
            <a:r>
              <a:rPr lang="ru-RU" altLang="ru-RU" sz="2000" b="1" dirty="0">
                <a:solidFill>
                  <a:schemeClr val="tx2"/>
                </a:solidFill>
                <a:latin typeface="+mj-lt"/>
              </a:rPr>
              <a:t>выявления всех типов </a:t>
            </a:r>
            <a:r>
              <a:rPr lang="ru-RU" altLang="ru-RU" sz="2000" b="1" dirty="0" smtClean="0">
                <a:solidFill>
                  <a:schemeClr val="tx2"/>
                </a:solidFill>
                <a:latin typeface="+mj-lt"/>
              </a:rPr>
              <a:t>СГВ</a:t>
            </a:r>
            <a:endParaRPr lang="en-US" altLang="ru-RU" sz="2000" b="1" dirty="0" smtClean="0">
              <a:solidFill>
                <a:schemeClr val="tx2"/>
              </a:solidFill>
              <a:latin typeface="+mj-lt"/>
            </a:endParaRPr>
          </a:p>
          <a:p>
            <a:pPr marL="144000" indent="-144000" defTabSz="449263">
              <a:spcBef>
                <a:spcPts val="0"/>
              </a:spcBef>
              <a:spcAft>
                <a:spcPts val="0"/>
              </a:spcAft>
              <a:buClr>
                <a:srgbClr val="FAAA28"/>
              </a:buClr>
              <a:buFont typeface="Arial" pitchFamily="34" charset="0"/>
              <a:buChar char="•"/>
            </a:pPr>
            <a:r>
              <a:rPr lang="ru-RU" altLang="ru-RU" dirty="0" smtClean="0">
                <a:solidFill>
                  <a:schemeClr val="tx2"/>
                </a:solidFill>
                <a:latin typeface="+mj-lt"/>
              </a:rPr>
              <a:t>пациент </a:t>
            </a:r>
            <a:r>
              <a:rPr lang="ru-RU" altLang="ru-RU" dirty="0">
                <a:solidFill>
                  <a:schemeClr val="tx2"/>
                </a:solidFill>
                <a:latin typeface="+mj-lt"/>
              </a:rPr>
              <a:t>отводит руки на 90°, сгибает в локтях и производит наружную ротацию</a:t>
            </a:r>
          </a:p>
          <a:p>
            <a:pPr marL="144000" indent="-144000" defTabSz="449263">
              <a:spcBef>
                <a:spcPts val="0"/>
              </a:spcBef>
              <a:spcAft>
                <a:spcPts val="0"/>
              </a:spcAft>
              <a:buClr>
                <a:srgbClr val="FAAA28"/>
              </a:buClr>
              <a:buFont typeface="Arial" pitchFamily="34" charset="0"/>
              <a:buChar char="•"/>
            </a:pPr>
            <a:r>
              <a:rPr lang="ru-RU" altLang="ru-RU" dirty="0" smtClean="0">
                <a:solidFill>
                  <a:schemeClr val="tx2"/>
                </a:solidFill>
                <a:latin typeface="+mj-lt"/>
              </a:rPr>
              <a:t>медленно </a:t>
            </a:r>
            <a:r>
              <a:rPr lang="ru-RU" altLang="ru-RU" dirty="0">
                <a:solidFill>
                  <a:schemeClr val="tx2"/>
                </a:solidFill>
                <a:latin typeface="+mj-lt"/>
              </a:rPr>
              <a:t>сжимает и разжимает кисти рук в течение 3 минут</a:t>
            </a:r>
          </a:p>
          <a:p>
            <a:pPr defTabSz="449263">
              <a:spcBef>
                <a:spcPts val="0"/>
              </a:spcBef>
              <a:spcAft>
                <a:spcPts val="0"/>
              </a:spcAft>
              <a:buClr>
                <a:srgbClr val="FAAA28"/>
              </a:buClr>
            </a:pPr>
            <a:endParaRPr lang="en-US" b="1" dirty="0" smtClean="0">
              <a:solidFill>
                <a:schemeClr val="accent4">
                  <a:lumMod val="60000"/>
                  <a:lumOff val="40000"/>
                </a:schemeClr>
              </a:solidFill>
              <a:latin typeface="+mj-lt"/>
            </a:endParaRPr>
          </a:p>
          <a:p>
            <a:pPr defTabSz="449263">
              <a:spcBef>
                <a:spcPts val="0"/>
              </a:spcBef>
              <a:spcAft>
                <a:spcPts val="0"/>
              </a:spcAft>
              <a:buClr>
                <a:srgbClr val="FAAA28"/>
              </a:buClr>
            </a:pPr>
            <a:r>
              <a:rPr lang="ru-RU" b="1" dirty="0" smtClean="0">
                <a:solidFill>
                  <a:schemeClr val="accent4">
                    <a:lumMod val="60000"/>
                    <a:lumOff val="40000"/>
                  </a:schemeClr>
                </a:solidFill>
                <a:latin typeface="+mj-lt"/>
              </a:rPr>
              <a:t>При </a:t>
            </a:r>
            <a:r>
              <a:rPr lang="ru-RU" b="1" dirty="0">
                <a:solidFill>
                  <a:schemeClr val="accent4">
                    <a:lumMod val="60000"/>
                    <a:lumOff val="40000"/>
                  </a:schemeClr>
                </a:solidFill>
                <a:latin typeface="+mj-lt"/>
              </a:rPr>
              <a:t>неврогенном типе </a:t>
            </a:r>
            <a:r>
              <a:rPr lang="ru-RU" altLang="ru-RU" dirty="0">
                <a:solidFill>
                  <a:schemeClr val="tx2"/>
                </a:solidFill>
                <a:latin typeface="+mj-lt"/>
              </a:rPr>
              <a:t>– </a:t>
            </a:r>
            <a:r>
              <a:rPr lang="ru-RU" dirty="0" smtClean="0">
                <a:solidFill>
                  <a:schemeClr val="tx2"/>
                </a:solidFill>
                <a:latin typeface="+mj-lt"/>
              </a:rPr>
              <a:t>появление </a:t>
            </a:r>
            <a:r>
              <a:rPr lang="ru-RU" dirty="0">
                <a:solidFill>
                  <a:schemeClr val="tx2"/>
                </a:solidFill>
                <a:latin typeface="+mj-lt"/>
              </a:rPr>
              <a:t>или усиление боли в шее и руке, парестезии в предплечье и пальцах</a:t>
            </a:r>
          </a:p>
          <a:p>
            <a:pPr defTabSz="449263">
              <a:spcBef>
                <a:spcPts val="0"/>
              </a:spcBef>
              <a:spcAft>
                <a:spcPts val="0"/>
              </a:spcAft>
              <a:buClr>
                <a:srgbClr val="FAAA28"/>
              </a:buClr>
            </a:pPr>
            <a:r>
              <a:rPr lang="ru-RU" b="1" dirty="0">
                <a:solidFill>
                  <a:schemeClr val="accent4">
                    <a:lumMod val="60000"/>
                    <a:lumOff val="40000"/>
                  </a:schemeClr>
                </a:solidFill>
                <a:latin typeface="+mj-lt"/>
              </a:rPr>
              <a:t>При венозном типе </a:t>
            </a:r>
            <a:r>
              <a:rPr lang="ru-RU" altLang="ru-RU" dirty="0">
                <a:solidFill>
                  <a:schemeClr val="tx2"/>
                </a:solidFill>
                <a:latin typeface="+mj-lt"/>
              </a:rPr>
              <a:t>–</a:t>
            </a:r>
            <a:r>
              <a:rPr lang="en-US" dirty="0">
                <a:solidFill>
                  <a:schemeClr val="tx2"/>
                </a:solidFill>
                <a:latin typeface="+mj-lt"/>
              </a:rPr>
              <a:t> </a:t>
            </a:r>
            <a:r>
              <a:rPr lang="ru-RU" dirty="0">
                <a:solidFill>
                  <a:schemeClr val="tx2"/>
                </a:solidFill>
                <a:latin typeface="+mj-lt"/>
              </a:rPr>
              <a:t>отечность и цианоз</a:t>
            </a:r>
          </a:p>
          <a:p>
            <a:pPr defTabSz="449263">
              <a:spcBef>
                <a:spcPts val="0"/>
              </a:spcBef>
              <a:spcAft>
                <a:spcPts val="0"/>
              </a:spcAft>
              <a:buClr>
                <a:srgbClr val="FAAA28"/>
              </a:buClr>
            </a:pPr>
            <a:r>
              <a:rPr lang="ru-RU" b="1" dirty="0">
                <a:solidFill>
                  <a:schemeClr val="accent4">
                    <a:lumMod val="60000"/>
                    <a:lumOff val="40000"/>
                  </a:schemeClr>
                </a:solidFill>
                <a:latin typeface="+mj-lt"/>
              </a:rPr>
              <a:t>При артериальном типе </a:t>
            </a:r>
            <a:r>
              <a:rPr lang="ru-RU" altLang="ru-RU" dirty="0">
                <a:solidFill>
                  <a:schemeClr val="tx2"/>
                </a:solidFill>
                <a:latin typeface="+mj-lt"/>
              </a:rPr>
              <a:t>– </a:t>
            </a:r>
            <a:r>
              <a:rPr lang="ru-RU" dirty="0">
                <a:solidFill>
                  <a:schemeClr val="tx2"/>
                </a:solidFill>
                <a:latin typeface="+mj-lt"/>
              </a:rPr>
              <a:t>бледность </a:t>
            </a:r>
            <a:r>
              <a:rPr lang="ru-RU" dirty="0" smtClean="0">
                <a:solidFill>
                  <a:schemeClr val="tx2"/>
                </a:solidFill>
                <a:latin typeface="+mj-lt"/>
              </a:rPr>
              <a:t>кожи (</a:t>
            </a:r>
            <a:r>
              <a:rPr lang="ru-RU" dirty="0">
                <a:solidFill>
                  <a:schemeClr val="tx2"/>
                </a:solidFill>
                <a:latin typeface="+mj-lt"/>
              </a:rPr>
              <a:t>при опускании руки  возникает реактивная гиперемия</a:t>
            </a:r>
            <a:r>
              <a:rPr lang="ru-RU" dirty="0" smtClean="0">
                <a:solidFill>
                  <a:schemeClr val="tx2"/>
                </a:solidFill>
                <a:latin typeface="+mj-lt"/>
              </a:rPr>
              <a:t>)</a:t>
            </a:r>
            <a:r>
              <a:rPr lang="ru-RU" altLang="ru-RU" dirty="0" smtClean="0">
                <a:solidFill>
                  <a:schemeClr val="tx2"/>
                </a:solidFill>
                <a:latin typeface="+mj-lt"/>
              </a:rPr>
              <a:t>.</a:t>
            </a:r>
            <a:endParaRPr lang="ru-RU" altLang="ru-RU" dirty="0">
              <a:solidFill>
                <a:schemeClr val="tx2"/>
              </a:solidFill>
              <a:latin typeface="+mj-lt"/>
            </a:endParaRPr>
          </a:p>
        </p:txBody>
      </p:sp>
      <p:sp>
        <p:nvSpPr>
          <p:cNvPr id="18" name="TextBox 17"/>
          <p:cNvSpPr txBox="1"/>
          <p:nvPr/>
        </p:nvSpPr>
        <p:spPr>
          <a:xfrm>
            <a:off x="323527" y="378000"/>
            <a:ext cx="7488833" cy="404406"/>
          </a:xfrm>
          <a:prstGeom prst="rect">
            <a:avLst/>
          </a:prstGeom>
          <a:noFill/>
        </p:spPr>
        <p:txBody>
          <a:bodyPr wrap="square" rtlCol="0" anchor="ctr">
            <a:spAutoFit/>
          </a:bodyPr>
          <a:lstStyle/>
          <a:p>
            <a:pPr>
              <a:lnSpc>
                <a:spcPts val="2400"/>
              </a:lnSpc>
            </a:pPr>
            <a:r>
              <a:rPr lang="ru-RU" sz="2400" b="1" i="1" dirty="0">
                <a:solidFill>
                  <a:srgbClr val="FAAA28"/>
                </a:solidFill>
                <a:latin typeface="+mn-lt"/>
              </a:rPr>
              <a:t>Клинические тесты при СГВ</a:t>
            </a:r>
          </a:p>
        </p:txBody>
      </p:sp>
      <p:pic>
        <p:nvPicPr>
          <p:cNvPr id="19" name="Рисунок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1328" y="6309320"/>
            <a:ext cx="241879" cy="349861"/>
          </a:xfrm>
          <a:prstGeom prst="rect">
            <a:avLst/>
          </a:prstGeom>
        </p:spPr>
      </p:pic>
      <p:sp>
        <p:nvSpPr>
          <p:cNvPr id="20" name="TextBox 19"/>
          <p:cNvSpPr txBox="1"/>
          <p:nvPr/>
        </p:nvSpPr>
        <p:spPr>
          <a:xfrm>
            <a:off x="755576" y="6345750"/>
            <a:ext cx="7704856" cy="138499"/>
          </a:xfrm>
          <a:prstGeom prst="rect">
            <a:avLst/>
          </a:prstGeom>
          <a:noFill/>
        </p:spPr>
        <p:txBody>
          <a:bodyPr wrap="square" lIns="0" tIns="0" rIns="0" bIns="0" rtlCol="0">
            <a:spAutoFit/>
          </a:bodyPr>
          <a:lstStyle/>
          <a:p>
            <a:r>
              <a:rPr lang="en-US" sz="900" dirty="0" err="1">
                <a:solidFill>
                  <a:schemeClr val="tx2"/>
                </a:solidFill>
                <a:latin typeface="+mj-lt"/>
              </a:rPr>
              <a:t>Brantigan</a:t>
            </a:r>
            <a:r>
              <a:rPr lang="en-US" sz="900" dirty="0">
                <a:solidFill>
                  <a:schemeClr val="tx2"/>
                </a:solidFill>
                <a:latin typeface="+mj-lt"/>
              </a:rPr>
              <a:t> &amp;</a:t>
            </a:r>
            <a:r>
              <a:rPr lang="en-US" sz="900" dirty="0" err="1">
                <a:solidFill>
                  <a:schemeClr val="tx2"/>
                </a:solidFill>
                <a:latin typeface="+mj-lt"/>
              </a:rPr>
              <a:t>Roos</a:t>
            </a:r>
            <a:r>
              <a:rPr lang="en-US" sz="900" dirty="0">
                <a:solidFill>
                  <a:schemeClr val="tx2"/>
                </a:solidFill>
                <a:latin typeface="+mj-lt"/>
              </a:rPr>
              <a:t>, 2004</a:t>
            </a:r>
          </a:p>
        </p:txBody>
      </p:sp>
    </p:spTree>
    <p:extLst>
      <p:ext uri="{BB962C8B-B14F-4D97-AF65-F5344CB8AC3E}">
        <p14:creationId xmlns:p14="http://schemas.microsoft.com/office/powerpoint/2010/main" val="2260470014"/>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9"/>
          <p:cNvSpPr txBox="1">
            <a:spLocks noChangeArrowheads="1"/>
          </p:cNvSpPr>
          <p:nvPr/>
        </p:nvSpPr>
        <p:spPr bwMode="auto">
          <a:xfrm>
            <a:off x="1268016" y="2564904"/>
            <a:ext cx="6957194" cy="1354473"/>
          </a:xfrm>
          <a:prstGeom prst="rect">
            <a:avLst/>
          </a:prstGeom>
          <a:noFill/>
          <a:ln w="9525" algn="ctr">
            <a:noFill/>
            <a:miter lim="800000"/>
            <a:headEnd/>
            <a:tailEnd/>
          </a:ln>
          <a:effectLst>
            <a:outerShdw blurRad="50800" dist="38100" dir="5400000" algn="t" rotWithShape="0">
              <a:prstClr val="black">
                <a:alpha val="40000"/>
              </a:prstClr>
            </a:outerShdw>
          </a:effectLst>
        </p:spPr>
        <p:txBody>
          <a:bodyPr wrap="square">
            <a:spAutoFit/>
          </a:bodyPr>
          <a:lstStyle/>
          <a:p>
            <a:pPr algn="ctr">
              <a:lnSpc>
                <a:spcPts val="4900"/>
              </a:lnSpc>
            </a:pPr>
            <a:r>
              <a:rPr lang="ru-RU" sz="4800" b="1" dirty="0">
                <a:solidFill>
                  <a:srgbClr val="FAAA28"/>
                </a:solidFill>
                <a:latin typeface="Calibri" panose="020F0502020204030204" pitchFamily="34" charset="0"/>
                <a:cs typeface="Calibri" panose="020F0502020204030204" pitchFamily="34" charset="0"/>
              </a:rPr>
              <a:t>Боль в шее: </a:t>
            </a:r>
            <a:r>
              <a:rPr lang="en-US" sz="4800" b="1" dirty="0" smtClean="0">
                <a:solidFill>
                  <a:srgbClr val="FAAA28"/>
                </a:solidFill>
                <a:latin typeface="Calibri" panose="020F0502020204030204" pitchFamily="34" charset="0"/>
                <a:cs typeface="Calibri" panose="020F0502020204030204" pitchFamily="34" charset="0"/>
              </a:rPr>
              <a:t/>
            </a:r>
            <a:br>
              <a:rPr lang="en-US" sz="4800" b="1" dirty="0" smtClean="0">
                <a:solidFill>
                  <a:srgbClr val="FAAA28"/>
                </a:solidFill>
                <a:latin typeface="Calibri" panose="020F0502020204030204" pitchFamily="34" charset="0"/>
                <a:cs typeface="Calibri" panose="020F0502020204030204" pitchFamily="34" charset="0"/>
              </a:rPr>
            </a:br>
            <a:r>
              <a:rPr lang="ru-RU" sz="4800" b="1" dirty="0" smtClean="0">
                <a:solidFill>
                  <a:srgbClr val="FAAA28"/>
                </a:solidFill>
                <a:latin typeface="Calibri" panose="020F0502020204030204" pitchFamily="34" charset="0"/>
                <a:cs typeface="Calibri" panose="020F0502020204030204" pitchFamily="34" charset="0"/>
              </a:rPr>
              <a:t>вопросы диагностики</a:t>
            </a:r>
            <a:endParaRPr lang="ru-RU" sz="4800" b="1" dirty="0">
              <a:solidFill>
                <a:srgbClr val="FAAA28"/>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06717015"/>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a:extLst>
              <a:ext uri="{FF2B5EF4-FFF2-40B4-BE49-F238E27FC236}"/>
            </a:extLst>
          </p:cNvPr>
          <p:cNvSpPr>
            <a:spLocks noChangeArrowheads="1"/>
          </p:cNvSpPr>
          <p:nvPr/>
        </p:nvSpPr>
        <p:spPr bwMode="auto">
          <a:xfrm>
            <a:off x="0" y="-26988"/>
            <a:ext cx="9144000" cy="922338"/>
          </a:xfrm>
          <a:prstGeom prst="rect">
            <a:avLst/>
          </a:prstGeom>
          <a:noFill/>
          <a:ln w="9525" algn="ctr">
            <a:noFill/>
            <a:miter lim="800000"/>
            <a:headEnd/>
            <a:tailEnd/>
          </a:ln>
        </p:spPr>
        <p:txBody>
          <a:bodyPr wrap="none" anchor="ctr"/>
          <a:lstStyle/>
          <a:p>
            <a:pPr fontAlgn="auto">
              <a:spcBef>
                <a:spcPts val="0"/>
              </a:spcBef>
              <a:spcAft>
                <a:spcPts val="0"/>
              </a:spcAft>
              <a:defRPr/>
            </a:pPr>
            <a:endParaRPr lang="ru-RU">
              <a:latin typeface="+mn-lt"/>
              <a:ea typeface="+mn-ea"/>
            </a:endParaRPr>
          </a:p>
        </p:txBody>
      </p:sp>
      <p:sp>
        <p:nvSpPr>
          <p:cNvPr id="7" name="TextBox 6"/>
          <p:cNvSpPr txBox="1"/>
          <p:nvPr/>
        </p:nvSpPr>
        <p:spPr>
          <a:xfrm>
            <a:off x="323527" y="378000"/>
            <a:ext cx="7488833" cy="404406"/>
          </a:xfrm>
          <a:prstGeom prst="rect">
            <a:avLst/>
          </a:prstGeom>
          <a:noFill/>
        </p:spPr>
        <p:txBody>
          <a:bodyPr wrap="square" rtlCol="0" anchor="ctr">
            <a:spAutoFit/>
          </a:bodyPr>
          <a:lstStyle/>
          <a:p>
            <a:pPr>
              <a:lnSpc>
                <a:spcPts val="2400"/>
              </a:lnSpc>
            </a:pPr>
            <a:r>
              <a:rPr lang="ru-RU" sz="2400" b="1" i="1" dirty="0">
                <a:solidFill>
                  <a:srgbClr val="FAAA28"/>
                </a:solidFill>
                <a:latin typeface="+mn-lt"/>
              </a:rPr>
              <a:t>Клинический осмотр у пациентов с </a:t>
            </a:r>
            <a:r>
              <a:rPr lang="ru-RU" sz="2400" b="1" i="1" dirty="0" smtClean="0">
                <a:solidFill>
                  <a:srgbClr val="FAAA28"/>
                </a:solidFill>
                <a:latin typeface="+mn-lt"/>
              </a:rPr>
              <a:t>БШ</a:t>
            </a:r>
            <a:endParaRPr lang="ru-RU" sz="2400" b="1" i="1" dirty="0">
              <a:solidFill>
                <a:srgbClr val="FAAA28"/>
              </a:solidFill>
              <a:latin typeface="+mn-lt"/>
            </a:endParaRPr>
          </a:p>
        </p:txBody>
      </p:sp>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1328" y="6309320"/>
            <a:ext cx="241879" cy="349861"/>
          </a:xfrm>
          <a:prstGeom prst="rect">
            <a:avLst/>
          </a:prstGeom>
        </p:spPr>
      </p:pic>
      <p:sp>
        <p:nvSpPr>
          <p:cNvPr id="9" name="TextBox 8"/>
          <p:cNvSpPr txBox="1"/>
          <p:nvPr/>
        </p:nvSpPr>
        <p:spPr>
          <a:xfrm>
            <a:off x="755576" y="6345750"/>
            <a:ext cx="7704856" cy="276999"/>
          </a:xfrm>
          <a:prstGeom prst="rect">
            <a:avLst/>
          </a:prstGeom>
          <a:noFill/>
        </p:spPr>
        <p:txBody>
          <a:bodyPr wrap="square" lIns="0" tIns="0" rIns="0" bIns="0" rtlCol="0">
            <a:spAutoFit/>
          </a:bodyPr>
          <a:lstStyle/>
          <a:p>
            <a:r>
              <a:rPr lang="en-US" sz="900" dirty="0">
                <a:solidFill>
                  <a:schemeClr val="tx2"/>
                </a:solidFill>
                <a:latin typeface="+mj-lt"/>
              </a:rPr>
              <a:t>Cohen SP. Epidemiology, diagnosis, and treatment of neck pain. Mayo </a:t>
            </a:r>
            <a:r>
              <a:rPr lang="en-US" sz="900" dirty="0" err="1">
                <a:solidFill>
                  <a:schemeClr val="tx2"/>
                </a:solidFill>
                <a:latin typeface="+mj-lt"/>
              </a:rPr>
              <a:t>Clin</a:t>
            </a:r>
            <a:r>
              <a:rPr lang="en-US" sz="900" dirty="0">
                <a:solidFill>
                  <a:schemeClr val="tx2"/>
                </a:solidFill>
                <a:latin typeface="+mj-lt"/>
              </a:rPr>
              <a:t> Proc. 2015 Feb;90(2):284-99. </a:t>
            </a:r>
          </a:p>
          <a:p>
            <a:r>
              <a:rPr lang="ru-RU" sz="900" dirty="0">
                <a:solidFill>
                  <a:schemeClr val="tx2"/>
                </a:solidFill>
                <a:latin typeface="+mj-lt"/>
              </a:rPr>
              <a:t>Исайкин А.И. Боль в шее: причины, диагностика. лечение. Неврология, </a:t>
            </a:r>
            <a:r>
              <a:rPr lang="ru-RU" sz="900" dirty="0" err="1">
                <a:solidFill>
                  <a:schemeClr val="tx2"/>
                </a:solidFill>
                <a:latin typeface="+mj-lt"/>
              </a:rPr>
              <a:t>нейропсихиатрия</a:t>
            </a:r>
            <a:r>
              <a:rPr lang="ru-RU" sz="900" dirty="0">
                <a:solidFill>
                  <a:schemeClr val="tx2"/>
                </a:solidFill>
                <a:latin typeface="+mj-lt"/>
              </a:rPr>
              <a:t>, </a:t>
            </a:r>
            <a:r>
              <a:rPr lang="ru-RU" sz="900" dirty="0" err="1">
                <a:solidFill>
                  <a:schemeClr val="tx2"/>
                </a:solidFill>
                <a:latin typeface="+mj-lt"/>
              </a:rPr>
              <a:t>психосоматика</a:t>
            </a:r>
            <a:r>
              <a:rPr lang="ru-RU" sz="900" dirty="0">
                <a:solidFill>
                  <a:schemeClr val="tx2"/>
                </a:solidFill>
                <a:latin typeface="+mj-lt"/>
              </a:rPr>
              <a:t>, 2011 с.94-98. </a:t>
            </a:r>
          </a:p>
        </p:txBody>
      </p:sp>
      <p:sp>
        <p:nvSpPr>
          <p:cNvPr id="10" name="TextBox 9"/>
          <p:cNvSpPr txBox="1"/>
          <p:nvPr/>
        </p:nvSpPr>
        <p:spPr>
          <a:xfrm>
            <a:off x="395288" y="1556792"/>
            <a:ext cx="8034161" cy="4678204"/>
          </a:xfrm>
          <a:prstGeom prst="rect">
            <a:avLst/>
          </a:prstGeom>
          <a:noFill/>
        </p:spPr>
        <p:txBody>
          <a:bodyPr wrap="square" lIns="0" tIns="0" rIns="0" bIns="0" rtlCol="0">
            <a:spAutoFit/>
          </a:bodyPr>
          <a:lstStyle/>
          <a:p>
            <a:pPr defTabSz="449263" eaLnBrk="1" hangingPunct="1">
              <a:spcBef>
                <a:spcPts val="300"/>
              </a:spcBef>
              <a:spcAft>
                <a:spcPts val="1200"/>
              </a:spcAft>
            </a:pPr>
            <a:r>
              <a:rPr lang="ru-RU" altLang="ru-RU" sz="2000" b="1" dirty="0" smtClean="0">
                <a:solidFill>
                  <a:srgbClr val="FAAA28"/>
                </a:solidFill>
                <a:latin typeface="+mj-lt"/>
              </a:rPr>
              <a:t>При  осмотре </a:t>
            </a:r>
            <a:r>
              <a:rPr lang="ru-RU" altLang="ru-RU" sz="2000" dirty="0" smtClean="0">
                <a:solidFill>
                  <a:schemeClr val="tx2"/>
                </a:solidFill>
                <a:latin typeface="+mj-lt"/>
              </a:rPr>
              <a:t>– выявление стигм </a:t>
            </a:r>
            <a:r>
              <a:rPr lang="ru-RU" altLang="ru-RU" sz="2000" dirty="0" err="1" smtClean="0">
                <a:solidFill>
                  <a:schemeClr val="tx2"/>
                </a:solidFill>
                <a:latin typeface="+mj-lt"/>
              </a:rPr>
              <a:t>дизэмбриогенеза</a:t>
            </a:r>
            <a:r>
              <a:rPr lang="ru-RU" altLang="ru-RU" sz="2000" dirty="0" smtClean="0">
                <a:solidFill>
                  <a:schemeClr val="tx2"/>
                </a:solidFill>
                <a:latin typeface="+mj-lt"/>
              </a:rPr>
              <a:t> (особенно у молодых пациентов) и травматических знаков.</a:t>
            </a:r>
          </a:p>
          <a:p>
            <a:pPr defTabSz="449263" eaLnBrk="1" hangingPunct="1">
              <a:spcBef>
                <a:spcPts val="300"/>
              </a:spcBef>
              <a:spcAft>
                <a:spcPts val="1200"/>
              </a:spcAft>
            </a:pPr>
            <a:r>
              <a:rPr lang="ru-RU" altLang="ru-RU" sz="2000" b="1" dirty="0" err="1" smtClean="0">
                <a:solidFill>
                  <a:srgbClr val="FAAA28"/>
                </a:solidFill>
                <a:latin typeface="+mj-lt"/>
              </a:rPr>
              <a:t>Нейроортопедическое</a:t>
            </a:r>
            <a:r>
              <a:rPr lang="ru-RU" altLang="ru-RU" sz="2000" b="1" dirty="0" smtClean="0">
                <a:solidFill>
                  <a:srgbClr val="FAAA28"/>
                </a:solidFill>
                <a:latin typeface="+mj-lt"/>
              </a:rPr>
              <a:t> </a:t>
            </a:r>
            <a:r>
              <a:rPr lang="ru-RU" altLang="ru-RU" sz="2000" b="1" dirty="0">
                <a:solidFill>
                  <a:srgbClr val="FAAA28"/>
                </a:solidFill>
                <a:latin typeface="+mj-lt"/>
              </a:rPr>
              <a:t>обследование: </a:t>
            </a:r>
            <a:r>
              <a:rPr lang="ru-RU" altLang="ru-RU" sz="2000" dirty="0">
                <a:solidFill>
                  <a:schemeClr val="tx2"/>
                </a:solidFill>
                <a:latin typeface="+mj-lt"/>
              </a:rPr>
              <a:t>выявление нарушений конфигурации позвоночника, ограничения подвижности в пораженных сегментах; пальпация остистых отростков, ПВТ, мышц (выявление триггерных точек); проведение тестов (проба </a:t>
            </a:r>
            <a:r>
              <a:rPr lang="ru-RU" altLang="ru-RU" sz="2000" dirty="0" err="1">
                <a:solidFill>
                  <a:schemeClr val="tx2"/>
                </a:solidFill>
                <a:latin typeface="+mj-lt"/>
              </a:rPr>
              <a:t>Спурлинга</a:t>
            </a:r>
            <a:r>
              <a:rPr lang="ru-RU" altLang="ru-RU" sz="2000" dirty="0">
                <a:solidFill>
                  <a:schemeClr val="tx2"/>
                </a:solidFill>
                <a:latin typeface="+mj-lt"/>
              </a:rPr>
              <a:t> и др.)</a:t>
            </a:r>
          </a:p>
          <a:p>
            <a:pPr defTabSz="449263" eaLnBrk="1" hangingPunct="1">
              <a:spcBef>
                <a:spcPts val="300"/>
              </a:spcBef>
              <a:spcAft>
                <a:spcPts val="1200"/>
              </a:spcAft>
            </a:pPr>
            <a:r>
              <a:rPr lang="ru-RU" altLang="ru-RU" sz="2000" b="1" dirty="0" smtClean="0">
                <a:solidFill>
                  <a:srgbClr val="FAAA28"/>
                </a:solidFill>
                <a:latin typeface="+mj-lt"/>
              </a:rPr>
              <a:t>Неврологическое обследование</a:t>
            </a:r>
            <a:r>
              <a:rPr lang="ru-RU" altLang="ru-RU" sz="2000" dirty="0">
                <a:solidFill>
                  <a:schemeClr val="tx2"/>
                </a:solidFill>
              </a:rPr>
              <a:t> </a:t>
            </a:r>
            <a:r>
              <a:rPr lang="ru-RU" altLang="ru-RU" sz="2000" dirty="0" smtClean="0">
                <a:solidFill>
                  <a:schemeClr val="tx2"/>
                </a:solidFill>
                <a:latin typeface="+mj-lt"/>
              </a:rPr>
              <a:t>– выявление симптомов </a:t>
            </a:r>
            <a:r>
              <a:rPr lang="ru-RU" altLang="ru-RU" sz="2000" dirty="0" err="1" smtClean="0">
                <a:solidFill>
                  <a:schemeClr val="tx2"/>
                </a:solidFill>
                <a:latin typeface="+mj-lt"/>
              </a:rPr>
              <a:t>радикулопатии</a:t>
            </a:r>
            <a:r>
              <a:rPr lang="ru-RU" altLang="ru-RU" sz="2000" dirty="0" smtClean="0">
                <a:solidFill>
                  <a:schemeClr val="tx2"/>
                </a:solidFill>
                <a:latin typeface="+mj-lt"/>
              </a:rPr>
              <a:t> и </a:t>
            </a:r>
            <a:r>
              <a:rPr lang="ru-RU" altLang="ru-RU" sz="2000" dirty="0" err="1" smtClean="0">
                <a:solidFill>
                  <a:schemeClr val="tx2"/>
                </a:solidFill>
                <a:latin typeface="+mj-lt"/>
              </a:rPr>
              <a:t>миелопатии</a:t>
            </a:r>
            <a:r>
              <a:rPr lang="ru-RU" altLang="ru-RU" sz="2000" dirty="0" smtClean="0">
                <a:solidFill>
                  <a:schemeClr val="tx2"/>
                </a:solidFill>
                <a:latin typeface="+mj-lt"/>
              </a:rPr>
              <a:t>: парезы, атрофии, </a:t>
            </a:r>
            <a:r>
              <a:rPr lang="ru-RU" altLang="ru-RU" sz="2000" dirty="0">
                <a:solidFill>
                  <a:schemeClr val="tx2"/>
                </a:solidFill>
                <a:latin typeface="+mj-lt"/>
              </a:rPr>
              <a:t>выпадение</a:t>
            </a:r>
            <a:r>
              <a:rPr lang="ru-RU" altLang="ru-RU" sz="2000" dirty="0" smtClean="0">
                <a:solidFill>
                  <a:schemeClr val="tx2"/>
                </a:solidFill>
                <a:latin typeface="+mj-lt"/>
              </a:rPr>
              <a:t> рефлексов. </a:t>
            </a:r>
            <a:r>
              <a:rPr lang="ru-RU" altLang="ru-RU" sz="2000" b="1" dirty="0">
                <a:solidFill>
                  <a:srgbClr val="FAAA28"/>
                </a:solidFill>
                <a:latin typeface="+mj-lt"/>
              </a:rPr>
              <a:t>Обязательна оценка симптомов пирамидной недостаточности!</a:t>
            </a:r>
          </a:p>
          <a:p>
            <a:pPr defTabSz="449263" eaLnBrk="1" hangingPunct="1">
              <a:spcBef>
                <a:spcPts val="300"/>
              </a:spcBef>
              <a:spcAft>
                <a:spcPts val="1200"/>
              </a:spcAft>
            </a:pPr>
            <a:r>
              <a:rPr lang="ru-RU" altLang="ru-RU" dirty="0">
                <a:solidFill>
                  <a:schemeClr val="tx2"/>
                </a:solidFill>
                <a:latin typeface="+mj-lt"/>
              </a:rPr>
              <a:t>Рекомендуется оценивать и соотносить предъявляемые пациентом жалобы  и объективную симптоматику, а при их несоответствии обязательной является оценка состояния эмоциональной и поведенческой сфер.</a:t>
            </a:r>
          </a:p>
          <a:p>
            <a:pPr defTabSz="449263" eaLnBrk="1" hangingPunct="1">
              <a:spcBef>
                <a:spcPts val="300"/>
              </a:spcBef>
              <a:spcAft>
                <a:spcPts val="1200"/>
              </a:spcAft>
            </a:pPr>
            <a:endParaRPr lang="ru-RU" altLang="ru-RU" sz="2000" b="1" dirty="0">
              <a:solidFill>
                <a:srgbClr val="FAAA28"/>
              </a:solidFill>
              <a:latin typeface="+mj-lt"/>
            </a:endParaRPr>
          </a:p>
        </p:txBody>
      </p:sp>
    </p:spTree>
    <p:extLst>
      <p:ext uri="{BB962C8B-B14F-4D97-AF65-F5344CB8AC3E}">
        <p14:creationId xmlns:p14="http://schemas.microsoft.com/office/powerpoint/2010/main" val="74637582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a:extLst>
              <a:ext uri="{FF2B5EF4-FFF2-40B4-BE49-F238E27FC236}"/>
            </a:extLst>
          </p:cNvPr>
          <p:cNvSpPr>
            <a:spLocks noChangeArrowheads="1"/>
          </p:cNvSpPr>
          <p:nvPr/>
        </p:nvSpPr>
        <p:spPr bwMode="auto">
          <a:xfrm>
            <a:off x="0" y="-26988"/>
            <a:ext cx="9144000" cy="922338"/>
          </a:xfrm>
          <a:prstGeom prst="rect">
            <a:avLst/>
          </a:prstGeom>
          <a:noFill/>
          <a:ln w="9525" algn="ctr">
            <a:noFill/>
            <a:miter lim="800000"/>
            <a:headEnd/>
            <a:tailEnd/>
          </a:ln>
        </p:spPr>
        <p:txBody>
          <a:bodyPr wrap="none" anchor="ctr"/>
          <a:lstStyle/>
          <a:p>
            <a:pPr fontAlgn="auto">
              <a:spcBef>
                <a:spcPts val="0"/>
              </a:spcBef>
              <a:spcAft>
                <a:spcPts val="0"/>
              </a:spcAft>
              <a:defRPr/>
            </a:pPr>
            <a:endParaRPr lang="ru-RU">
              <a:latin typeface="+mn-lt"/>
              <a:ea typeface="+mn-ea"/>
            </a:endParaRPr>
          </a:p>
        </p:txBody>
      </p:sp>
      <p:graphicFrame>
        <p:nvGraphicFramePr>
          <p:cNvPr id="2" name="Таблица 1"/>
          <p:cNvGraphicFramePr>
            <a:graphicFrameLocks noGrp="1"/>
          </p:cNvGraphicFramePr>
          <p:nvPr>
            <p:extLst>
              <p:ext uri="{D42A27DB-BD31-4B8C-83A1-F6EECF244321}">
                <p14:modId xmlns:p14="http://schemas.microsoft.com/office/powerpoint/2010/main" val="4062635062"/>
              </p:ext>
            </p:extLst>
          </p:nvPr>
        </p:nvGraphicFramePr>
        <p:xfrm>
          <a:off x="431328" y="1557335"/>
          <a:ext cx="8424862" cy="4608512"/>
        </p:xfrm>
        <a:graphic>
          <a:graphicData uri="http://schemas.openxmlformats.org/drawingml/2006/table">
            <a:tbl>
              <a:tblPr/>
              <a:tblGrid>
                <a:gridCol w="2676525"/>
                <a:gridCol w="2914650"/>
                <a:gridCol w="2833687"/>
              </a:tblGrid>
              <a:tr h="330299">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altLang="ru-RU" sz="1600" b="1" i="0" u="none" strike="noStrike" cap="none" normalizeH="0" baseline="0" dirty="0" smtClean="0">
                          <a:ln>
                            <a:noFill/>
                          </a:ln>
                          <a:solidFill>
                            <a:srgbClr val="1A4581"/>
                          </a:solidFill>
                          <a:effectLst/>
                          <a:latin typeface="Calibri" pitchFamily="34" charset="0"/>
                          <a:ea typeface="Droid Sans" charset="0"/>
                          <a:cs typeface="Droid Sans" charset="0"/>
                        </a:rPr>
                        <a:t>Тест</a:t>
                      </a:r>
                      <a:endParaRPr kumimoji="0" lang="ru-RU" altLang="ru-RU" sz="1600" b="1" i="0" u="none" strike="noStrike" cap="none" normalizeH="0" baseline="0" dirty="0" smtClean="0">
                        <a:ln>
                          <a:noFill/>
                        </a:ln>
                        <a:solidFill>
                          <a:srgbClr val="1A4581"/>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AAA28"/>
                      </a:solidFill>
                      <a:prstDash val="solid"/>
                      <a:round/>
                      <a:headEnd type="none" w="med" len="med"/>
                      <a:tailEnd type="none" w="med" len="med"/>
                    </a:lnB>
                    <a:lnTlToBr>
                      <a:noFill/>
                    </a:lnTlToBr>
                    <a:lnBlToTr>
                      <a:noFill/>
                    </a:lnBlToTr>
                    <a:solidFill>
                      <a:srgbClr val="FAAA28"/>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altLang="ru-RU" sz="1600" b="1" i="0" u="none" strike="noStrike" cap="none" normalizeH="0" baseline="0" dirty="0" smtClean="0">
                          <a:ln>
                            <a:noFill/>
                          </a:ln>
                          <a:solidFill>
                            <a:srgbClr val="1A4581"/>
                          </a:solidFill>
                          <a:effectLst/>
                          <a:latin typeface="Calibri" pitchFamily="34" charset="0"/>
                          <a:ea typeface="Droid Sans" charset="0"/>
                          <a:cs typeface="Droid Sans" charset="0"/>
                        </a:rPr>
                        <a:t>Диагноз</a:t>
                      </a:r>
                      <a:endParaRPr kumimoji="0" lang="ru-RU" altLang="ru-RU" sz="1600" b="1" i="0" u="none" strike="noStrike" cap="none" normalizeH="0" baseline="0" dirty="0" smtClean="0">
                        <a:ln>
                          <a:noFill/>
                        </a:ln>
                        <a:solidFill>
                          <a:srgbClr val="1A4581"/>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AAA28"/>
                      </a:solidFill>
                      <a:prstDash val="solid"/>
                      <a:round/>
                      <a:headEnd type="none" w="med" len="med"/>
                      <a:tailEnd type="none" w="med" len="med"/>
                    </a:lnB>
                    <a:lnTlToBr>
                      <a:noFill/>
                    </a:lnTlToBr>
                    <a:lnBlToTr>
                      <a:noFill/>
                    </a:lnBlToTr>
                    <a:solidFill>
                      <a:srgbClr val="FAAA28"/>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altLang="ru-RU" sz="1600" b="1" i="0" u="none" strike="noStrike" cap="none" normalizeH="0" baseline="0" dirty="0" smtClean="0">
                          <a:ln>
                            <a:noFill/>
                          </a:ln>
                          <a:solidFill>
                            <a:srgbClr val="1A4581"/>
                          </a:solidFill>
                          <a:effectLst/>
                          <a:latin typeface="Calibri" pitchFamily="34" charset="0"/>
                          <a:ea typeface="Droid Sans" charset="0"/>
                          <a:cs typeface="Droid Sans" charset="0"/>
                        </a:rPr>
                        <a:t>Точность</a:t>
                      </a:r>
                      <a:endParaRPr kumimoji="0" lang="ru-RU" altLang="ru-RU" sz="1600" b="1" i="0" u="none" strike="noStrike" cap="none" normalizeH="0" baseline="0" dirty="0" smtClean="0">
                        <a:ln>
                          <a:noFill/>
                        </a:ln>
                        <a:solidFill>
                          <a:srgbClr val="1A4581"/>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AAA28"/>
                      </a:solidFill>
                      <a:prstDash val="solid"/>
                      <a:round/>
                      <a:headEnd type="none" w="med" len="med"/>
                      <a:tailEnd type="none" w="med" len="med"/>
                    </a:lnB>
                    <a:lnTlToBr>
                      <a:noFill/>
                    </a:lnTlToBr>
                    <a:lnBlToTr>
                      <a:noFill/>
                    </a:lnBlToTr>
                    <a:solidFill>
                      <a:srgbClr val="FAAA28"/>
                    </a:solidFill>
                  </a:tcPr>
                </a:tc>
              </a:tr>
              <a:tr h="47535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smtClean="0">
                          <a:ln>
                            <a:noFill/>
                          </a:ln>
                          <a:solidFill>
                            <a:schemeClr val="accent4">
                              <a:lumMod val="60000"/>
                              <a:lumOff val="40000"/>
                            </a:schemeClr>
                          </a:solidFill>
                          <a:effectLst/>
                          <a:latin typeface="Calibri" pitchFamily="34" charset="0"/>
                          <a:ea typeface="Droid Sans" charset="0"/>
                          <a:cs typeface="Droid Sans" charset="0"/>
                        </a:rPr>
                        <a:t>С-м </a:t>
                      </a:r>
                      <a:r>
                        <a:rPr kumimoji="0" lang="ru-RU" altLang="ru-RU" sz="1400" b="1" i="0" u="none" strike="noStrike" cap="none" normalizeH="0" baseline="0" dirty="0" err="1" smtClean="0">
                          <a:ln>
                            <a:noFill/>
                          </a:ln>
                          <a:solidFill>
                            <a:schemeClr val="accent4">
                              <a:lumMod val="60000"/>
                              <a:lumOff val="40000"/>
                            </a:schemeClr>
                          </a:solidFill>
                          <a:effectLst/>
                          <a:latin typeface="Calibri" pitchFamily="34" charset="0"/>
                          <a:ea typeface="Droid Sans" charset="0"/>
                          <a:cs typeface="Droid Sans" charset="0"/>
                        </a:rPr>
                        <a:t>Спурлинга</a:t>
                      </a:r>
                      <a:endParaRPr kumimoji="0" lang="ru-RU" altLang="ru-RU" sz="1400" b="1" i="0" u="none" strike="noStrike" cap="none" normalizeH="0" baseline="0" dirty="0" smtClean="0">
                        <a:ln>
                          <a:noFill/>
                        </a:ln>
                        <a:solidFill>
                          <a:schemeClr val="accent4">
                            <a:lumMod val="60000"/>
                            <a:lumOff val="40000"/>
                          </a:schemeClr>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AAA28"/>
                      </a:solidFill>
                      <a:prstDash val="solid"/>
                      <a:round/>
                      <a:headEnd type="none" w="med" len="med"/>
                      <a:tailEnd type="none" w="med" len="med"/>
                    </a:lnT>
                    <a:lnB w="9525" cap="flat" cmpd="sng" algn="ctr">
                      <a:solidFill>
                        <a:srgbClr val="00A0D7"/>
                      </a:solidFill>
                      <a:prstDash val="solid"/>
                      <a:round/>
                      <a:headEnd type="none" w="med" len="med"/>
                      <a:tailEnd type="none" w="med" len="med"/>
                    </a:lnB>
                    <a:lnTlToBr>
                      <a:noFill/>
                    </a:lnTlToBr>
                    <a:lnBlToTr>
                      <a:noFill/>
                    </a:lnBlToTr>
                    <a:solidFill>
                      <a:srgbClr val="1A458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smtClean="0">
                          <a:ln>
                            <a:noFill/>
                          </a:ln>
                          <a:solidFill>
                            <a:schemeClr val="tx2"/>
                          </a:solidFill>
                          <a:effectLst/>
                          <a:latin typeface="Calibri" pitchFamily="34" charset="0"/>
                          <a:ea typeface="Droid Sans" charset="0"/>
                          <a:cs typeface="Droid Sans" charset="0"/>
                        </a:rPr>
                        <a:t>Шейная </a:t>
                      </a:r>
                      <a:r>
                        <a:rPr kumimoji="0" lang="ru-RU" altLang="ru-RU" sz="1400" b="1" i="0" u="none" strike="noStrike" cap="none" normalizeH="0" baseline="0" dirty="0" err="1" smtClean="0">
                          <a:ln>
                            <a:noFill/>
                          </a:ln>
                          <a:solidFill>
                            <a:schemeClr val="tx2"/>
                          </a:solidFill>
                          <a:effectLst/>
                          <a:latin typeface="Calibri" pitchFamily="34" charset="0"/>
                          <a:ea typeface="Droid Sans" charset="0"/>
                          <a:cs typeface="Droid Sans" charset="0"/>
                        </a:rPr>
                        <a:t>радикулопатия</a:t>
                      </a:r>
                      <a:endParaRPr kumimoji="0" lang="ru-RU" altLang="ru-RU" sz="1400" b="1" i="0" u="none" strike="noStrike" cap="none" normalizeH="0" baseline="0" dirty="0" smtClean="0">
                        <a:ln>
                          <a:noFill/>
                        </a:ln>
                        <a:solidFill>
                          <a:schemeClr val="tx2"/>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AAA28"/>
                      </a:solidFill>
                      <a:prstDash val="solid"/>
                      <a:round/>
                      <a:headEnd type="none" w="med" len="med"/>
                      <a:tailEnd type="none" w="med" len="med"/>
                    </a:lnT>
                    <a:lnB w="9525" cap="flat" cmpd="sng" algn="ctr">
                      <a:solidFill>
                        <a:srgbClr val="00A0D7"/>
                      </a:solidFill>
                      <a:prstDash val="solid"/>
                      <a:round/>
                      <a:headEnd type="none" w="med" len="med"/>
                      <a:tailEnd type="none" w="med" len="med"/>
                    </a:lnB>
                    <a:lnTlToBr>
                      <a:noFill/>
                    </a:lnTlToBr>
                    <a:lnBlToTr>
                      <a:noFill/>
                    </a:lnBlToTr>
                    <a:solidFill>
                      <a:srgbClr val="1A458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2"/>
                          </a:solidFill>
                          <a:effectLst/>
                          <a:latin typeface="Calibri" pitchFamily="34" charset="0"/>
                          <a:ea typeface="Droid Sans" charset="0"/>
                          <a:cs typeface="Droid Sans" charset="0"/>
                        </a:rPr>
                        <a:t>Чувствительность  </a:t>
                      </a:r>
                      <a:r>
                        <a:rPr kumimoji="0" lang="en-US" altLang="ru-RU" sz="1200" b="1" i="0" u="none" strike="noStrike" cap="none" normalizeH="0" baseline="0" dirty="0" smtClean="0">
                          <a:ln>
                            <a:noFill/>
                          </a:ln>
                          <a:solidFill>
                            <a:schemeClr val="tx2"/>
                          </a:solidFill>
                          <a:effectLst/>
                          <a:latin typeface="Calibri" pitchFamily="34" charset="0"/>
                          <a:ea typeface="Droid Sans" charset="0"/>
                          <a:cs typeface="Droid Sans" charset="0"/>
                        </a:rPr>
                        <a:t>40%-60% </a:t>
                      </a:r>
                      <a:r>
                        <a:rPr kumimoji="0" lang="en-US" altLang="ru-RU" sz="1200" b="0" i="0" u="none" strike="noStrike" cap="none" normalizeH="0" baseline="0" dirty="0" smtClean="0">
                          <a:ln>
                            <a:noFill/>
                          </a:ln>
                          <a:solidFill>
                            <a:schemeClr val="tx2"/>
                          </a:solidFill>
                          <a:effectLst/>
                          <a:latin typeface="Calibri" pitchFamily="34" charset="0"/>
                          <a:ea typeface="Droid Sans" charset="0"/>
                          <a:cs typeface="Droid Sans" charset="0"/>
                        </a:rPr>
                        <a:t/>
                      </a:r>
                      <a:br>
                        <a:rPr kumimoji="0" lang="en-US" altLang="ru-RU" sz="1200" b="0" i="0" u="none" strike="noStrike" cap="none" normalizeH="0" baseline="0" dirty="0" smtClean="0">
                          <a:ln>
                            <a:noFill/>
                          </a:ln>
                          <a:solidFill>
                            <a:schemeClr val="tx2"/>
                          </a:solidFill>
                          <a:effectLst/>
                          <a:latin typeface="Calibri" pitchFamily="34" charset="0"/>
                          <a:ea typeface="Droid Sans" charset="0"/>
                          <a:cs typeface="Droid Sans" charset="0"/>
                        </a:rPr>
                      </a:br>
                      <a:r>
                        <a:rPr kumimoji="0" lang="ru-RU" altLang="ru-RU" sz="1200" b="0" i="0" u="none" strike="noStrike" cap="none" normalizeH="0" baseline="0" dirty="0" smtClean="0">
                          <a:ln>
                            <a:noFill/>
                          </a:ln>
                          <a:solidFill>
                            <a:schemeClr val="tx2"/>
                          </a:solidFill>
                          <a:effectLst/>
                          <a:latin typeface="Calibri" pitchFamily="34" charset="0"/>
                          <a:ea typeface="Droid Sans" charset="0"/>
                          <a:cs typeface="Droid Sans" charset="0"/>
                        </a:rPr>
                        <a:t>Специфичность      </a:t>
                      </a:r>
                      <a:r>
                        <a:rPr kumimoji="0" lang="en-US" altLang="ru-RU" sz="1200" b="1" i="0" u="none" strike="noStrike" cap="none" normalizeH="0" baseline="0" dirty="0" smtClean="0">
                          <a:ln>
                            <a:noFill/>
                          </a:ln>
                          <a:solidFill>
                            <a:schemeClr val="tx2"/>
                          </a:solidFill>
                          <a:effectLst/>
                          <a:latin typeface="Calibri" pitchFamily="34" charset="0"/>
                          <a:ea typeface="Droid Sans" charset="0"/>
                          <a:cs typeface="Droid Sans" charset="0"/>
                        </a:rPr>
                        <a:t>85%-95% </a:t>
                      </a:r>
                      <a:endParaRPr kumimoji="0" lang="ru-RU" altLang="ru-RU" sz="1200" b="1" i="0" u="none" strike="noStrike" cap="none" normalizeH="0" baseline="0" dirty="0" smtClean="0">
                        <a:ln>
                          <a:noFill/>
                        </a:ln>
                        <a:solidFill>
                          <a:schemeClr val="tx2"/>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AAA28"/>
                      </a:solidFill>
                      <a:prstDash val="solid"/>
                      <a:round/>
                      <a:headEnd type="none" w="med" len="med"/>
                      <a:tailEnd type="none" w="med" len="med"/>
                    </a:lnT>
                    <a:lnB w="9525" cap="flat" cmpd="sng" algn="ctr">
                      <a:solidFill>
                        <a:srgbClr val="00A0D7"/>
                      </a:solidFill>
                      <a:prstDash val="solid"/>
                      <a:round/>
                      <a:headEnd type="none" w="med" len="med"/>
                      <a:tailEnd type="none" w="med" len="med"/>
                    </a:lnB>
                    <a:lnTlToBr>
                      <a:noFill/>
                    </a:lnTlToBr>
                    <a:lnBlToTr>
                      <a:noFill/>
                    </a:lnBlToTr>
                    <a:solidFill>
                      <a:srgbClr val="1A4581"/>
                    </a:solidFill>
                  </a:tcPr>
                </a:tc>
              </a:tr>
              <a:tr h="47535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smtClean="0">
                          <a:ln>
                            <a:noFill/>
                          </a:ln>
                          <a:solidFill>
                            <a:schemeClr val="accent4">
                              <a:lumMod val="60000"/>
                              <a:lumOff val="40000"/>
                            </a:schemeClr>
                          </a:solidFill>
                          <a:effectLst/>
                          <a:latin typeface="Calibri" pitchFamily="34" charset="0"/>
                          <a:ea typeface="Droid Sans" charset="0"/>
                          <a:cs typeface="Droid Sans" charset="0"/>
                        </a:rPr>
                        <a:t>Отведение плеча</a:t>
                      </a:r>
                      <a:endParaRPr kumimoji="0" lang="ru-RU" altLang="ru-RU" sz="1400" b="1" i="0" u="none" strike="noStrike" cap="none" normalizeH="0" baseline="0" dirty="0" smtClean="0">
                        <a:ln>
                          <a:noFill/>
                        </a:ln>
                        <a:solidFill>
                          <a:schemeClr val="accent4">
                            <a:lumMod val="60000"/>
                            <a:lumOff val="40000"/>
                          </a:schemeClr>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00A0D7"/>
                      </a:solidFill>
                      <a:prstDash val="solid"/>
                      <a:round/>
                      <a:headEnd type="none" w="med" len="med"/>
                      <a:tailEnd type="none" w="med" len="med"/>
                    </a:lnT>
                    <a:lnB w="9525" cap="flat" cmpd="sng" algn="ctr">
                      <a:solidFill>
                        <a:srgbClr val="00A0D7"/>
                      </a:solidFill>
                      <a:prstDash val="solid"/>
                      <a:round/>
                      <a:headEnd type="none" w="med" len="med"/>
                      <a:tailEnd type="none" w="med" len="med"/>
                    </a:lnB>
                    <a:lnTlToBr>
                      <a:noFill/>
                    </a:lnTlToBr>
                    <a:lnBlToTr>
                      <a:noFill/>
                    </a:lnBlToTr>
                    <a:solidFill>
                      <a:srgbClr val="00579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smtClean="0">
                          <a:ln>
                            <a:noFill/>
                          </a:ln>
                          <a:solidFill>
                            <a:schemeClr val="tx2"/>
                          </a:solidFill>
                          <a:effectLst/>
                          <a:latin typeface="Calibri" pitchFamily="34" charset="0"/>
                          <a:ea typeface="Droid Sans" charset="0"/>
                          <a:cs typeface="Droid Sans" charset="0"/>
                        </a:rPr>
                        <a:t>Шейная </a:t>
                      </a:r>
                      <a:r>
                        <a:rPr kumimoji="0" lang="ru-RU" altLang="ru-RU" sz="1400" b="1" i="0" u="none" strike="noStrike" cap="none" normalizeH="0" baseline="0" dirty="0" err="1" smtClean="0">
                          <a:ln>
                            <a:noFill/>
                          </a:ln>
                          <a:solidFill>
                            <a:schemeClr val="tx2"/>
                          </a:solidFill>
                          <a:effectLst/>
                          <a:latin typeface="Calibri" pitchFamily="34" charset="0"/>
                          <a:ea typeface="Droid Sans" charset="0"/>
                          <a:cs typeface="Droid Sans" charset="0"/>
                        </a:rPr>
                        <a:t>радикулопатия</a:t>
                      </a:r>
                      <a:endParaRPr kumimoji="0" lang="ru-RU" altLang="ru-RU" sz="1400" b="1" i="0" u="none" strike="noStrike" cap="none" normalizeH="0" baseline="0" dirty="0" smtClean="0">
                        <a:ln>
                          <a:noFill/>
                        </a:ln>
                        <a:solidFill>
                          <a:schemeClr val="tx2"/>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00A0D7"/>
                      </a:solidFill>
                      <a:prstDash val="solid"/>
                      <a:round/>
                      <a:headEnd type="none" w="med" len="med"/>
                      <a:tailEnd type="none" w="med" len="med"/>
                    </a:lnT>
                    <a:lnB w="9525" cap="flat" cmpd="sng" algn="ctr">
                      <a:solidFill>
                        <a:srgbClr val="00A0D7"/>
                      </a:solidFill>
                      <a:prstDash val="solid"/>
                      <a:round/>
                      <a:headEnd type="none" w="med" len="med"/>
                      <a:tailEnd type="none" w="med" len="med"/>
                    </a:lnB>
                    <a:lnTlToBr>
                      <a:noFill/>
                    </a:lnTlToBr>
                    <a:lnBlToTr>
                      <a:noFill/>
                    </a:lnBlToTr>
                    <a:solidFill>
                      <a:srgbClr val="00579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2"/>
                          </a:solidFill>
                          <a:effectLst/>
                          <a:latin typeface="Calibri" pitchFamily="34" charset="0"/>
                          <a:ea typeface="Droid Sans" charset="0"/>
                          <a:cs typeface="Droid Sans" charset="0"/>
                        </a:rPr>
                        <a:t>Чувствительность  </a:t>
                      </a:r>
                      <a:r>
                        <a:rPr kumimoji="0" lang="en-US" altLang="ru-RU" sz="1200" b="1" i="0" u="none" strike="noStrike" cap="none" normalizeH="0" baseline="0" dirty="0" smtClean="0">
                          <a:ln>
                            <a:noFill/>
                          </a:ln>
                          <a:solidFill>
                            <a:schemeClr val="tx2"/>
                          </a:solidFill>
                          <a:effectLst/>
                          <a:latin typeface="Calibri" pitchFamily="34" charset="0"/>
                          <a:ea typeface="Droid Sans" charset="0"/>
                          <a:cs typeface="Droid Sans" charset="0"/>
                        </a:rPr>
                        <a:t>40%-</a:t>
                      </a:r>
                      <a:r>
                        <a:rPr kumimoji="0" lang="ru-RU" altLang="ru-RU" sz="1200" b="1" i="0" u="none" strike="noStrike" cap="none" normalizeH="0" baseline="0" dirty="0" smtClean="0">
                          <a:ln>
                            <a:noFill/>
                          </a:ln>
                          <a:solidFill>
                            <a:schemeClr val="tx2"/>
                          </a:solidFill>
                          <a:effectLst/>
                          <a:latin typeface="Calibri" pitchFamily="34" charset="0"/>
                          <a:ea typeface="Droid Sans" charset="0"/>
                          <a:cs typeface="Droid Sans" charset="0"/>
                        </a:rPr>
                        <a:t>5</a:t>
                      </a:r>
                      <a:r>
                        <a:rPr kumimoji="0" lang="en-US" altLang="ru-RU" sz="1200" b="1" i="0" u="none" strike="noStrike" cap="none" normalizeH="0" baseline="0" dirty="0" smtClean="0">
                          <a:ln>
                            <a:noFill/>
                          </a:ln>
                          <a:solidFill>
                            <a:schemeClr val="tx2"/>
                          </a:solidFill>
                          <a:effectLst/>
                          <a:latin typeface="Calibri" pitchFamily="34" charset="0"/>
                          <a:ea typeface="Droid Sans" charset="0"/>
                          <a:cs typeface="Droid Sans" charset="0"/>
                        </a:rPr>
                        <a:t>0% </a:t>
                      </a:r>
                      <a:r>
                        <a:rPr kumimoji="0" lang="en-US" altLang="ru-RU" sz="1200" b="0" i="0" u="none" strike="noStrike" cap="none" normalizeH="0" baseline="0" dirty="0" smtClean="0">
                          <a:ln>
                            <a:noFill/>
                          </a:ln>
                          <a:solidFill>
                            <a:schemeClr val="tx2"/>
                          </a:solidFill>
                          <a:effectLst/>
                          <a:latin typeface="Calibri" pitchFamily="34" charset="0"/>
                          <a:ea typeface="Droid Sans" charset="0"/>
                          <a:cs typeface="Droid Sans" charset="0"/>
                        </a:rPr>
                        <a:t/>
                      </a:r>
                      <a:br>
                        <a:rPr kumimoji="0" lang="en-US" altLang="ru-RU" sz="1200" b="0" i="0" u="none" strike="noStrike" cap="none" normalizeH="0" baseline="0" dirty="0" smtClean="0">
                          <a:ln>
                            <a:noFill/>
                          </a:ln>
                          <a:solidFill>
                            <a:schemeClr val="tx2"/>
                          </a:solidFill>
                          <a:effectLst/>
                          <a:latin typeface="Calibri" pitchFamily="34" charset="0"/>
                          <a:ea typeface="Droid Sans" charset="0"/>
                          <a:cs typeface="Droid Sans" charset="0"/>
                        </a:rPr>
                      </a:br>
                      <a:r>
                        <a:rPr kumimoji="0" lang="ru-RU" altLang="ru-RU" sz="1200" b="0" i="0" u="none" strike="noStrike" cap="none" normalizeH="0" baseline="0" dirty="0" smtClean="0">
                          <a:ln>
                            <a:noFill/>
                          </a:ln>
                          <a:solidFill>
                            <a:schemeClr val="tx2"/>
                          </a:solidFill>
                          <a:effectLst/>
                          <a:latin typeface="Calibri" pitchFamily="34" charset="0"/>
                          <a:ea typeface="Droid Sans" charset="0"/>
                          <a:cs typeface="Droid Sans" charset="0"/>
                        </a:rPr>
                        <a:t>Специфичность     </a:t>
                      </a:r>
                      <a:r>
                        <a:rPr kumimoji="0" lang="en-US" altLang="ru-RU" sz="1200" b="1" i="0" u="none" strike="noStrike" cap="none" normalizeH="0" baseline="0" dirty="0" smtClean="0">
                          <a:ln>
                            <a:noFill/>
                          </a:ln>
                          <a:solidFill>
                            <a:schemeClr val="tx2"/>
                          </a:solidFill>
                          <a:effectLst/>
                          <a:latin typeface="Calibri" pitchFamily="34" charset="0"/>
                          <a:ea typeface="Droid Sans" charset="0"/>
                          <a:cs typeface="Droid Sans" charset="0"/>
                        </a:rPr>
                        <a:t>8</a:t>
                      </a:r>
                      <a:r>
                        <a:rPr kumimoji="0" lang="ru-RU" altLang="ru-RU" sz="1200" b="1" i="0" u="none" strike="noStrike" cap="none" normalizeH="0" baseline="0" dirty="0" smtClean="0">
                          <a:ln>
                            <a:noFill/>
                          </a:ln>
                          <a:solidFill>
                            <a:schemeClr val="tx2"/>
                          </a:solidFill>
                          <a:effectLst/>
                          <a:latin typeface="Calibri" pitchFamily="34" charset="0"/>
                          <a:ea typeface="Droid Sans" charset="0"/>
                          <a:cs typeface="Droid Sans" charset="0"/>
                        </a:rPr>
                        <a:t>0</a:t>
                      </a:r>
                      <a:r>
                        <a:rPr kumimoji="0" lang="en-US" altLang="ru-RU" sz="1200" b="1" i="0" u="none" strike="noStrike" cap="none" normalizeH="0" baseline="0" dirty="0" smtClean="0">
                          <a:ln>
                            <a:noFill/>
                          </a:ln>
                          <a:solidFill>
                            <a:schemeClr val="tx2"/>
                          </a:solidFill>
                          <a:effectLst/>
                          <a:latin typeface="Calibri" pitchFamily="34" charset="0"/>
                          <a:ea typeface="Droid Sans" charset="0"/>
                          <a:cs typeface="Droid Sans" charset="0"/>
                        </a:rPr>
                        <a:t>%-9</a:t>
                      </a:r>
                      <a:r>
                        <a:rPr kumimoji="0" lang="ru-RU" altLang="ru-RU" sz="1200" b="1" i="0" u="none" strike="noStrike" cap="none" normalizeH="0" baseline="0" dirty="0" smtClean="0">
                          <a:ln>
                            <a:noFill/>
                          </a:ln>
                          <a:solidFill>
                            <a:schemeClr val="tx2"/>
                          </a:solidFill>
                          <a:effectLst/>
                          <a:latin typeface="Calibri" pitchFamily="34" charset="0"/>
                          <a:ea typeface="Droid Sans" charset="0"/>
                          <a:cs typeface="Droid Sans" charset="0"/>
                        </a:rPr>
                        <a:t>0</a:t>
                      </a:r>
                      <a:r>
                        <a:rPr kumimoji="0" lang="en-US" altLang="ru-RU" sz="1200" b="1" i="0" u="none" strike="noStrike" cap="none" normalizeH="0" baseline="0" dirty="0" smtClean="0">
                          <a:ln>
                            <a:noFill/>
                          </a:ln>
                          <a:solidFill>
                            <a:schemeClr val="tx2"/>
                          </a:solidFill>
                          <a:effectLst/>
                          <a:latin typeface="Calibri" pitchFamily="34" charset="0"/>
                          <a:ea typeface="Droid Sans" charset="0"/>
                          <a:cs typeface="Droid Sans" charset="0"/>
                        </a:rPr>
                        <a:t>% </a:t>
                      </a:r>
                      <a:endParaRPr kumimoji="0" lang="ru-RU" altLang="ru-RU" sz="1200" b="1" i="0" u="none" strike="noStrike" cap="none" normalizeH="0" baseline="0" dirty="0" smtClean="0">
                        <a:ln>
                          <a:noFill/>
                        </a:ln>
                        <a:solidFill>
                          <a:schemeClr val="tx2"/>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00A0D7"/>
                      </a:solidFill>
                      <a:prstDash val="solid"/>
                      <a:round/>
                      <a:headEnd type="none" w="med" len="med"/>
                      <a:tailEnd type="none" w="med" len="med"/>
                    </a:lnT>
                    <a:lnB w="9525" cap="flat" cmpd="sng" algn="ctr">
                      <a:solidFill>
                        <a:srgbClr val="00A0D7"/>
                      </a:solidFill>
                      <a:prstDash val="solid"/>
                      <a:round/>
                      <a:headEnd type="none" w="med" len="med"/>
                      <a:tailEnd type="none" w="med" len="med"/>
                    </a:lnB>
                    <a:lnTlToBr>
                      <a:noFill/>
                    </a:lnTlToBr>
                    <a:lnBlToTr>
                      <a:noFill/>
                    </a:lnBlToTr>
                    <a:solidFill>
                      <a:srgbClr val="005790"/>
                    </a:solidFill>
                  </a:tcPr>
                </a:tc>
              </a:tr>
              <a:tr h="47535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err="1" smtClean="0">
                          <a:ln>
                            <a:noFill/>
                          </a:ln>
                          <a:solidFill>
                            <a:schemeClr val="accent4">
                              <a:lumMod val="60000"/>
                              <a:lumOff val="40000"/>
                            </a:schemeClr>
                          </a:solidFill>
                          <a:effectLst/>
                          <a:latin typeface="Calibri" pitchFamily="34" charset="0"/>
                          <a:ea typeface="Droid Sans" charset="0"/>
                          <a:cs typeface="Droid Sans" charset="0"/>
                        </a:rPr>
                        <a:t>Дистракция</a:t>
                      </a:r>
                      <a:r>
                        <a:rPr kumimoji="0" lang="ru-RU" altLang="ru-RU" sz="1400" b="1" i="0" u="none" strike="noStrike" cap="none" normalizeH="0" baseline="0" dirty="0" smtClean="0">
                          <a:ln>
                            <a:noFill/>
                          </a:ln>
                          <a:solidFill>
                            <a:schemeClr val="accent4">
                              <a:lumMod val="60000"/>
                              <a:lumOff val="40000"/>
                            </a:schemeClr>
                          </a:solidFill>
                          <a:effectLst/>
                          <a:latin typeface="Calibri" pitchFamily="34" charset="0"/>
                          <a:ea typeface="Droid Sans" charset="0"/>
                          <a:cs typeface="Droid Sans" charset="0"/>
                        </a:rPr>
                        <a:t> шеи</a:t>
                      </a:r>
                      <a:endParaRPr kumimoji="0" lang="ru-RU" altLang="ru-RU" sz="1400" b="1" i="0" u="none" strike="noStrike" cap="none" normalizeH="0" baseline="0" dirty="0" smtClean="0">
                        <a:ln>
                          <a:noFill/>
                        </a:ln>
                        <a:solidFill>
                          <a:schemeClr val="accent4">
                            <a:lumMod val="60000"/>
                            <a:lumOff val="40000"/>
                          </a:schemeClr>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00A0D7"/>
                      </a:solidFill>
                      <a:prstDash val="solid"/>
                      <a:round/>
                      <a:headEnd type="none" w="med" len="med"/>
                      <a:tailEnd type="none" w="med" len="med"/>
                    </a:lnT>
                    <a:lnB w="9525" cap="flat" cmpd="sng" algn="ctr">
                      <a:solidFill>
                        <a:srgbClr val="00A0D7"/>
                      </a:solidFill>
                      <a:prstDash val="solid"/>
                      <a:round/>
                      <a:headEnd type="none" w="med" len="med"/>
                      <a:tailEnd type="none" w="med" len="med"/>
                    </a:lnB>
                    <a:lnTlToBr>
                      <a:noFill/>
                    </a:lnTlToBr>
                    <a:lnBlToTr>
                      <a:noFill/>
                    </a:lnBlToTr>
                    <a:solidFill>
                      <a:srgbClr val="1A458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smtClean="0">
                          <a:ln>
                            <a:noFill/>
                          </a:ln>
                          <a:solidFill>
                            <a:schemeClr val="tx2"/>
                          </a:solidFill>
                          <a:effectLst/>
                          <a:latin typeface="Calibri" pitchFamily="34" charset="0"/>
                          <a:ea typeface="Droid Sans" charset="0"/>
                          <a:cs typeface="Droid Sans" charset="0"/>
                        </a:rPr>
                        <a:t>Шейная </a:t>
                      </a:r>
                      <a:r>
                        <a:rPr kumimoji="0" lang="ru-RU" altLang="ru-RU" sz="1400" b="1" i="0" u="none" strike="noStrike" cap="none" normalizeH="0" baseline="0" dirty="0" err="1" smtClean="0">
                          <a:ln>
                            <a:noFill/>
                          </a:ln>
                          <a:solidFill>
                            <a:schemeClr val="tx2"/>
                          </a:solidFill>
                          <a:effectLst/>
                          <a:latin typeface="Calibri" pitchFamily="34" charset="0"/>
                          <a:ea typeface="Droid Sans" charset="0"/>
                          <a:cs typeface="Droid Sans" charset="0"/>
                        </a:rPr>
                        <a:t>радикулопатия</a:t>
                      </a:r>
                      <a:endParaRPr kumimoji="0" lang="ru-RU" altLang="ru-RU" sz="1400" b="1" i="0" u="none" strike="noStrike" cap="none" normalizeH="0" baseline="0" dirty="0" smtClean="0">
                        <a:ln>
                          <a:noFill/>
                        </a:ln>
                        <a:solidFill>
                          <a:schemeClr val="tx2"/>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00A0D7"/>
                      </a:solidFill>
                      <a:prstDash val="solid"/>
                      <a:round/>
                      <a:headEnd type="none" w="med" len="med"/>
                      <a:tailEnd type="none" w="med" len="med"/>
                    </a:lnT>
                    <a:lnB w="9525" cap="flat" cmpd="sng" algn="ctr">
                      <a:solidFill>
                        <a:srgbClr val="00A0D7"/>
                      </a:solidFill>
                      <a:prstDash val="solid"/>
                      <a:round/>
                      <a:headEnd type="none" w="med" len="med"/>
                      <a:tailEnd type="none" w="med" len="med"/>
                    </a:lnB>
                    <a:lnTlToBr>
                      <a:noFill/>
                    </a:lnTlToBr>
                    <a:lnBlToTr>
                      <a:noFill/>
                    </a:lnBlToTr>
                    <a:solidFill>
                      <a:srgbClr val="1A458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2"/>
                          </a:solidFill>
                          <a:effectLst/>
                          <a:latin typeface="Calibri" pitchFamily="34" charset="0"/>
                          <a:ea typeface="Droid Sans" charset="0"/>
                          <a:cs typeface="Droid Sans" charset="0"/>
                        </a:rPr>
                        <a:t>Чувствительность  </a:t>
                      </a:r>
                      <a:r>
                        <a:rPr kumimoji="0" lang="en-US" altLang="ru-RU" sz="1200" b="1" i="0" u="none" strike="noStrike" cap="none" normalizeH="0" baseline="0" dirty="0" smtClean="0">
                          <a:ln>
                            <a:noFill/>
                          </a:ln>
                          <a:solidFill>
                            <a:schemeClr val="tx2"/>
                          </a:solidFill>
                          <a:effectLst/>
                          <a:latin typeface="Calibri" pitchFamily="34" charset="0"/>
                          <a:ea typeface="Droid Sans" charset="0"/>
                          <a:cs typeface="Droid Sans" charset="0"/>
                        </a:rPr>
                        <a:t>40%-</a:t>
                      </a:r>
                      <a:r>
                        <a:rPr kumimoji="0" lang="ru-RU" altLang="ru-RU" sz="1200" b="1" i="0" u="none" strike="noStrike" cap="none" normalizeH="0" baseline="0" dirty="0" smtClean="0">
                          <a:ln>
                            <a:noFill/>
                          </a:ln>
                          <a:solidFill>
                            <a:schemeClr val="tx2"/>
                          </a:solidFill>
                          <a:effectLst/>
                          <a:latin typeface="Calibri" pitchFamily="34" charset="0"/>
                          <a:ea typeface="Droid Sans" charset="0"/>
                          <a:cs typeface="Droid Sans" charset="0"/>
                        </a:rPr>
                        <a:t>5</a:t>
                      </a:r>
                      <a:r>
                        <a:rPr kumimoji="0" lang="en-US" altLang="ru-RU" sz="1200" b="1" i="0" u="none" strike="noStrike" cap="none" normalizeH="0" baseline="0" dirty="0" smtClean="0">
                          <a:ln>
                            <a:noFill/>
                          </a:ln>
                          <a:solidFill>
                            <a:schemeClr val="tx2"/>
                          </a:solidFill>
                          <a:effectLst/>
                          <a:latin typeface="Calibri" pitchFamily="34" charset="0"/>
                          <a:ea typeface="Droid Sans" charset="0"/>
                          <a:cs typeface="Droid Sans" charset="0"/>
                        </a:rPr>
                        <a:t>0% </a:t>
                      </a:r>
                      <a:r>
                        <a:rPr kumimoji="0" lang="en-US" altLang="ru-RU" sz="1200" b="0" i="0" u="none" strike="noStrike" cap="none" normalizeH="0" baseline="0" dirty="0" smtClean="0">
                          <a:ln>
                            <a:noFill/>
                          </a:ln>
                          <a:solidFill>
                            <a:schemeClr val="tx2"/>
                          </a:solidFill>
                          <a:effectLst/>
                          <a:latin typeface="Calibri" pitchFamily="34" charset="0"/>
                          <a:ea typeface="Droid Sans" charset="0"/>
                          <a:cs typeface="Droid Sans" charset="0"/>
                        </a:rPr>
                        <a:t/>
                      </a:r>
                      <a:br>
                        <a:rPr kumimoji="0" lang="en-US" altLang="ru-RU" sz="1200" b="0" i="0" u="none" strike="noStrike" cap="none" normalizeH="0" baseline="0" dirty="0" smtClean="0">
                          <a:ln>
                            <a:noFill/>
                          </a:ln>
                          <a:solidFill>
                            <a:schemeClr val="tx2"/>
                          </a:solidFill>
                          <a:effectLst/>
                          <a:latin typeface="Calibri" pitchFamily="34" charset="0"/>
                          <a:ea typeface="Droid Sans" charset="0"/>
                          <a:cs typeface="Droid Sans" charset="0"/>
                        </a:rPr>
                      </a:br>
                      <a:r>
                        <a:rPr kumimoji="0" lang="ru-RU" altLang="ru-RU" sz="1200" b="0" i="0" u="none" strike="noStrike" cap="none" normalizeH="0" baseline="0" dirty="0" smtClean="0">
                          <a:ln>
                            <a:noFill/>
                          </a:ln>
                          <a:solidFill>
                            <a:schemeClr val="tx2"/>
                          </a:solidFill>
                          <a:effectLst/>
                          <a:latin typeface="Calibri" pitchFamily="34" charset="0"/>
                          <a:ea typeface="Droid Sans" charset="0"/>
                          <a:cs typeface="Droid Sans" charset="0"/>
                        </a:rPr>
                        <a:t>Специфичность    </a:t>
                      </a:r>
                      <a:r>
                        <a:rPr kumimoji="0" lang="en-US" altLang="ru-RU" sz="1200" b="1" i="0" u="none" strike="noStrike" cap="none" normalizeH="0" baseline="0" dirty="0" smtClean="0">
                          <a:ln>
                            <a:noFill/>
                          </a:ln>
                          <a:solidFill>
                            <a:schemeClr val="tx2"/>
                          </a:solidFill>
                          <a:effectLst/>
                          <a:latin typeface="Calibri" pitchFamily="34" charset="0"/>
                          <a:ea typeface="Droid Sans" charset="0"/>
                          <a:cs typeface="Droid Sans" charset="0"/>
                        </a:rPr>
                        <a:t>9</a:t>
                      </a:r>
                      <a:r>
                        <a:rPr kumimoji="0" lang="ru-RU" altLang="ru-RU" sz="1200" b="1" i="0" u="none" strike="noStrike" cap="none" normalizeH="0" baseline="0" dirty="0" smtClean="0">
                          <a:ln>
                            <a:noFill/>
                          </a:ln>
                          <a:solidFill>
                            <a:schemeClr val="tx2"/>
                          </a:solidFill>
                          <a:effectLst/>
                          <a:latin typeface="Calibri" pitchFamily="34" charset="0"/>
                          <a:ea typeface="Droid Sans" charset="0"/>
                          <a:cs typeface="Droid Sans" charset="0"/>
                        </a:rPr>
                        <a:t>0</a:t>
                      </a:r>
                      <a:r>
                        <a:rPr kumimoji="0" lang="en-US" altLang="ru-RU" sz="1200" b="1" i="0" u="none" strike="noStrike" cap="none" normalizeH="0" baseline="0" dirty="0" smtClean="0">
                          <a:ln>
                            <a:noFill/>
                          </a:ln>
                          <a:solidFill>
                            <a:schemeClr val="tx2"/>
                          </a:solidFill>
                          <a:effectLst/>
                          <a:latin typeface="Calibri" pitchFamily="34" charset="0"/>
                          <a:ea typeface="Droid Sans" charset="0"/>
                          <a:cs typeface="Droid Sans" charset="0"/>
                        </a:rPr>
                        <a:t>% </a:t>
                      </a:r>
                      <a:endParaRPr kumimoji="0" lang="ru-RU" altLang="ru-RU" sz="1200" b="1" i="0" u="none" strike="noStrike" cap="none" normalizeH="0" baseline="0" dirty="0" smtClean="0">
                        <a:ln>
                          <a:noFill/>
                        </a:ln>
                        <a:solidFill>
                          <a:schemeClr val="tx2"/>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00A0D7"/>
                      </a:solidFill>
                      <a:prstDash val="solid"/>
                      <a:round/>
                      <a:headEnd type="none" w="med" len="med"/>
                      <a:tailEnd type="none" w="med" len="med"/>
                    </a:lnT>
                    <a:lnB w="9525" cap="flat" cmpd="sng" algn="ctr">
                      <a:solidFill>
                        <a:srgbClr val="00A0D7"/>
                      </a:solidFill>
                      <a:prstDash val="solid"/>
                      <a:round/>
                      <a:headEnd type="none" w="med" len="med"/>
                      <a:tailEnd type="none" w="med" len="med"/>
                    </a:lnB>
                    <a:lnTlToBr>
                      <a:noFill/>
                    </a:lnTlToBr>
                    <a:lnBlToTr>
                      <a:noFill/>
                    </a:lnBlToTr>
                    <a:solidFill>
                      <a:srgbClr val="1A4581"/>
                    </a:solidFill>
                  </a:tcPr>
                </a:tc>
              </a:tr>
              <a:tr h="47535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smtClean="0">
                          <a:ln>
                            <a:noFill/>
                          </a:ln>
                          <a:solidFill>
                            <a:schemeClr val="accent4">
                              <a:lumMod val="60000"/>
                              <a:lumOff val="40000"/>
                            </a:schemeClr>
                          </a:solidFill>
                          <a:effectLst/>
                          <a:latin typeface="Calibri" pitchFamily="34" charset="0"/>
                          <a:ea typeface="Droid Sans" charset="0"/>
                          <a:cs typeface="Droid Sans" charset="0"/>
                        </a:rPr>
                        <a:t>Проба </a:t>
                      </a:r>
                      <a:r>
                        <a:rPr kumimoji="0" lang="ru-RU" altLang="ru-RU" sz="1400" b="1" i="0" u="none" strike="noStrike" cap="none" normalizeH="0" baseline="0" dirty="0" err="1" smtClean="0">
                          <a:ln>
                            <a:noFill/>
                          </a:ln>
                          <a:solidFill>
                            <a:schemeClr val="accent4">
                              <a:lumMod val="60000"/>
                              <a:lumOff val="40000"/>
                            </a:schemeClr>
                          </a:solidFill>
                          <a:effectLst/>
                          <a:latin typeface="Calibri" pitchFamily="34" charset="0"/>
                          <a:ea typeface="Droid Sans" charset="0"/>
                          <a:cs typeface="Droid Sans" charset="0"/>
                        </a:rPr>
                        <a:t>Вальсальвы</a:t>
                      </a:r>
                      <a:endParaRPr kumimoji="0" lang="ru-RU" altLang="ru-RU" sz="1400" b="1" i="0" u="none" strike="noStrike" cap="none" normalizeH="0" baseline="0" dirty="0" smtClean="0">
                        <a:ln>
                          <a:noFill/>
                        </a:ln>
                        <a:solidFill>
                          <a:schemeClr val="accent4">
                            <a:lumMod val="60000"/>
                            <a:lumOff val="40000"/>
                          </a:schemeClr>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00A0D7"/>
                      </a:solidFill>
                      <a:prstDash val="solid"/>
                      <a:round/>
                      <a:headEnd type="none" w="med" len="med"/>
                      <a:tailEnd type="none" w="med" len="med"/>
                    </a:lnT>
                    <a:lnB w="9525" cap="flat" cmpd="sng" algn="ctr">
                      <a:solidFill>
                        <a:srgbClr val="00A0D7"/>
                      </a:solidFill>
                      <a:prstDash val="solid"/>
                      <a:round/>
                      <a:headEnd type="none" w="med" len="med"/>
                      <a:tailEnd type="none" w="med" len="med"/>
                    </a:lnB>
                    <a:lnTlToBr>
                      <a:noFill/>
                    </a:lnTlToBr>
                    <a:lnBlToTr>
                      <a:noFill/>
                    </a:lnBlToTr>
                    <a:solidFill>
                      <a:srgbClr val="00579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smtClean="0">
                          <a:ln>
                            <a:noFill/>
                          </a:ln>
                          <a:solidFill>
                            <a:schemeClr val="tx2"/>
                          </a:solidFill>
                          <a:effectLst/>
                          <a:latin typeface="Calibri" pitchFamily="34" charset="0"/>
                          <a:ea typeface="Droid Sans" charset="0"/>
                          <a:cs typeface="Droid Sans" charset="0"/>
                        </a:rPr>
                        <a:t>Шейная </a:t>
                      </a:r>
                      <a:r>
                        <a:rPr kumimoji="0" lang="ru-RU" altLang="ru-RU" sz="1400" b="1" i="0" u="none" strike="noStrike" cap="none" normalizeH="0" baseline="0" dirty="0" err="1" smtClean="0">
                          <a:ln>
                            <a:noFill/>
                          </a:ln>
                          <a:solidFill>
                            <a:schemeClr val="tx2"/>
                          </a:solidFill>
                          <a:effectLst/>
                          <a:latin typeface="Calibri" pitchFamily="34" charset="0"/>
                          <a:ea typeface="Droid Sans" charset="0"/>
                          <a:cs typeface="Droid Sans" charset="0"/>
                        </a:rPr>
                        <a:t>радикулопатия</a:t>
                      </a:r>
                      <a:endParaRPr kumimoji="0" lang="ru-RU" altLang="ru-RU" sz="1400" b="1" i="0" u="none" strike="noStrike" cap="none" normalizeH="0" baseline="0" dirty="0" smtClean="0">
                        <a:ln>
                          <a:noFill/>
                        </a:ln>
                        <a:solidFill>
                          <a:schemeClr val="tx2"/>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00A0D7"/>
                      </a:solidFill>
                      <a:prstDash val="solid"/>
                      <a:round/>
                      <a:headEnd type="none" w="med" len="med"/>
                      <a:tailEnd type="none" w="med" len="med"/>
                    </a:lnT>
                    <a:lnB w="9525" cap="flat" cmpd="sng" algn="ctr">
                      <a:solidFill>
                        <a:srgbClr val="00A0D7"/>
                      </a:solidFill>
                      <a:prstDash val="solid"/>
                      <a:round/>
                      <a:headEnd type="none" w="med" len="med"/>
                      <a:tailEnd type="none" w="med" len="med"/>
                    </a:lnB>
                    <a:lnTlToBr>
                      <a:noFill/>
                    </a:lnTlToBr>
                    <a:lnBlToTr>
                      <a:noFill/>
                    </a:lnBlToTr>
                    <a:solidFill>
                      <a:srgbClr val="00579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2"/>
                          </a:solidFill>
                          <a:effectLst/>
                          <a:latin typeface="Calibri" pitchFamily="34" charset="0"/>
                          <a:ea typeface="Droid Sans" charset="0"/>
                          <a:cs typeface="Droid Sans" charset="0"/>
                        </a:rPr>
                        <a:t>Чувствительность  </a:t>
                      </a:r>
                      <a:r>
                        <a:rPr kumimoji="0" lang="ru-RU" altLang="ru-RU" sz="1200" b="1" i="0" u="none" strike="noStrike" cap="none" normalizeH="0" baseline="0" dirty="0" smtClean="0">
                          <a:ln>
                            <a:noFill/>
                          </a:ln>
                          <a:solidFill>
                            <a:schemeClr val="tx2"/>
                          </a:solidFill>
                          <a:effectLst/>
                          <a:latin typeface="Calibri" pitchFamily="34" charset="0"/>
                          <a:ea typeface="Droid Sans" charset="0"/>
                          <a:cs typeface="Droid Sans" charset="0"/>
                        </a:rPr>
                        <a:t>22</a:t>
                      </a:r>
                      <a:r>
                        <a:rPr kumimoji="0" lang="en-US" altLang="ru-RU" sz="1200" b="1" i="0" u="none" strike="noStrike" cap="none" normalizeH="0" baseline="0" dirty="0" smtClean="0">
                          <a:ln>
                            <a:noFill/>
                          </a:ln>
                          <a:solidFill>
                            <a:schemeClr val="tx2"/>
                          </a:solidFill>
                          <a:effectLst/>
                          <a:latin typeface="Calibri" pitchFamily="34" charset="0"/>
                          <a:ea typeface="Droid Sans" charset="0"/>
                          <a:cs typeface="Droid Sans" charset="0"/>
                        </a:rPr>
                        <a:t>% </a:t>
                      </a:r>
                      <a:r>
                        <a:rPr kumimoji="0" lang="en-US" altLang="ru-RU" sz="1200" b="0" i="0" u="none" strike="noStrike" cap="none" normalizeH="0" baseline="0" dirty="0" smtClean="0">
                          <a:ln>
                            <a:noFill/>
                          </a:ln>
                          <a:solidFill>
                            <a:schemeClr val="tx2"/>
                          </a:solidFill>
                          <a:effectLst/>
                          <a:latin typeface="Calibri" pitchFamily="34" charset="0"/>
                          <a:ea typeface="Droid Sans" charset="0"/>
                          <a:cs typeface="Droid Sans" charset="0"/>
                        </a:rPr>
                        <a:t/>
                      </a:r>
                      <a:br>
                        <a:rPr kumimoji="0" lang="en-US" altLang="ru-RU" sz="1200" b="0" i="0" u="none" strike="noStrike" cap="none" normalizeH="0" baseline="0" dirty="0" smtClean="0">
                          <a:ln>
                            <a:noFill/>
                          </a:ln>
                          <a:solidFill>
                            <a:schemeClr val="tx2"/>
                          </a:solidFill>
                          <a:effectLst/>
                          <a:latin typeface="Calibri" pitchFamily="34" charset="0"/>
                          <a:ea typeface="Droid Sans" charset="0"/>
                          <a:cs typeface="Droid Sans" charset="0"/>
                        </a:rPr>
                      </a:br>
                      <a:r>
                        <a:rPr kumimoji="0" lang="ru-RU" altLang="ru-RU" sz="1200" b="0" i="0" u="none" strike="noStrike" cap="none" normalizeH="0" baseline="0" dirty="0" smtClean="0">
                          <a:ln>
                            <a:noFill/>
                          </a:ln>
                          <a:solidFill>
                            <a:schemeClr val="tx2"/>
                          </a:solidFill>
                          <a:effectLst/>
                          <a:latin typeface="Calibri" pitchFamily="34" charset="0"/>
                          <a:ea typeface="Droid Sans" charset="0"/>
                          <a:cs typeface="Droid Sans" charset="0"/>
                        </a:rPr>
                        <a:t>Специфичность    </a:t>
                      </a:r>
                      <a:r>
                        <a:rPr kumimoji="0" lang="ru-RU" altLang="ru-RU" sz="1200" b="1" i="0" u="none" strike="noStrike" cap="none" normalizeH="0" baseline="0" dirty="0" smtClean="0">
                          <a:ln>
                            <a:noFill/>
                          </a:ln>
                          <a:solidFill>
                            <a:schemeClr val="tx2"/>
                          </a:solidFill>
                          <a:effectLst/>
                          <a:latin typeface="Calibri" pitchFamily="34" charset="0"/>
                          <a:ea typeface="Droid Sans" charset="0"/>
                          <a:cs typeface="Droid Sans" charset="0"/>
                        </a:rPr>
                        <a:t>94</a:t>
                      </a:r>
                      <a:r>
                        <a:rPr kumimoji="0" lang="en-US" altLang="ru-RU" sz="1200" b="1" i="0" u="none" strike="noStrike" cap="none" normalizeH="0" baseline="0" dirty="0" smtClean="0">
                          <a:ln>
                            <a:noFill/>
                          </a:ln>
                          <a:solidFill>
                            <a:schemeClr val="tx2"/>
                          </a:solidFill>
                          <a:effectLst/>
                          <a:latin typeface="Calibri" pitchFamily="34" charset="0"/>
                          <a:ea typeface="Droid Sans" charset="0"/>
                          <a:cs typeface="Droid Sans" charset="0"/>
                        </a:rPr>
                        <a:t>% </a:t>
                      </a:r>
                      <a:endParaRPr kumimoji="0" lang="ru-RU" altLang="ru-RU" sz="1200" b="1" i="0" u="none" strike="noStrike" cap="none" normalizeH="0" baseline="0" dirty="0" smtClean="0">
                        <a:ln>
                          <a:noFill/>
                        </a:ln>
                        <a:solidFill>
                          <a:schemeClr val="tx2"/>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00A0D7"/>
                      </a:solidFill>
                      <a:prstDash val="solid"/>
                      <a:round/>
                      <a:headEnd type="none" w="med" len="med"/>
                      <a:tailEnd type="none" w="med" len="med"/>
                    </a:lnT>
                    <a:lnB w="9525" cap="flat" cmpd="sng" algn="ctr">
                      <a:solidFill>
                        <a:srgbClr val="00A0D7"/>
                      </a:solidFill>
                      <a:prstDash val="solid"/>
                      <a:round/>
                      <a:headEnd type="none" w="med" len="med"/>
                      <a:tailEnd type="none" w="med" len="med"/>
                    </a:lnB>
                    <a:lnTlToBr>
                      <a:noFill/>
                    </a:lnTlToBr>
                    <a:lnBlToTr>
                      <a:noFill/>
                    </a:lnBlToTr>
                    <a:solidFill>
                      <a:srgbClr val="005790"/>
                    </a:solidFill>
                  </a:tcPr>
                </a:tc>
              </a:tr>
              <a:tr h="47535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smtClean="0">
                          <a:ln>
                            <a:noFill/>
                          </a:ln>
                          <a:solidFill>
                            <a:schemeClr val="accent4">
                              <a:lumMod val="60000"/>
                              <a:lumOff val="40000"/>
                            </a:schemeClr>
                          </a:solidFill>
                          <a:effectLst/>
                          <a:latin typeface="Calibri" pitchFamily="34" charset="0"/>
                          <a:ea typeface="Droid Sans" charset="0"/>
                          <a:cs typeface="Droid Sans" charset="0"/>
                        </a:rPr>
                        <a:t>С-м </a:t>
                      </a:r>
                      <a:r>
                        <a:rPr kumimoji="0" lang="ru-RU" altLang="ru-RU" sz="1400" b="1" i="0" u="none" strike="noStrike" cap="none" normalizeH="0" baseline="0" dirty="0" err="1" smtClean="0">
                          <a:ln>
                            <a:noFill/>
                          </a:ln>
                          <a:solidFill>
                            <a:schemeClr val="accent4">
                              <a:lumMod val="60000"/>
                              <a:lumOff val="40000"/>
                            </a:schemeClr>
                          </a:solidFill>
                          <a:effectLst/>
                          <a:latin typeface="Calibri" pitchFamily="34" charset="0"/>
                          <a:ea typeface="Droid Sans" charset="0"/>
                          <a:cs typeface="Droid Sans" charset="0"/>
                        </a:rPr>
                        <a:t>Лермитта</a:t>
                      </a:r>
                      <a:endParaRPr kumimoji="0" lang="ru-RU" altLang="ru-RU" sz="1400" b="1" i="0" u="none" strike="noStrike" cap="none" normalizeH="0" baseline="0" dirty="0" smtClean="0">
                        <a:ln>
                          <a:noFill/>
                        </a:ln>
                        <a:solidFill>
                          <a:schemeClr val="accent4">
                            <a:lumMod val="60000"/>
                            <a:lumOff val="40000"/>
                          </a:schemeClr>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00A0D7"/>
                      </a:solidFill>
                      <a:prstDash val="solid"/>
                      <a:round/>
                      <a:headEnd type="none" w="med" len="med"/>
                      <a:tailEnd type="none" w="med" len="med"/>
                    </a:lnT>
                    <a:lnB w="9525" cap="flat" cmpd="sng" algn="ctr">
                      <a:solidFill>
                        <a:srgbClr val="00A0D7"/>
                      </a:solidFill>
                      <a:prstDash val="solid"/>
                      <a:round/>
                      <a:headEnd type="none" w="med" len="med"/>
                      <a:tailEnd type="none" w="med" len="med"/>
                    </a:lnB>
                    <a:lnTlToBr>
                      <a:noFill/>
                    </a:lnTlToBr>
                    <a:lnBlToTr>
                      <a:noFill/>
                    </a:lnBlToTr>
                    <a:solidFill>
                      <a:srgbClr val="1A458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smtClean="0">
                          <a:ln>
                            <a:noFill/>
                          </a:ln>
                          <a:solidFill>
                            <a:schemeClr val="tx2"/>
                          </a:solidFill>
                          <a:effectLst/>
                          <a:latin typeface="Calibri" pitchFamily="34" charset="0"/>
                          <a:ea typeface="Droid Sans" charset="0"/>
                          <a:cs typeface="Droid Sans" charset="0"/>
                        </a:rPr>
                        <a:t>Шейная </a:t>
                      </a:r>
                      <a:r>
                        <a:rPr kumimoji="0" lang="ru-RU" altLang="ru-RU" sz="1400" b="1" i="0" u="none" strike="noStrike" cap="none" normalizeH="0" baseline="0" dirty="0" err="1" smtClean="0">
                          <a:ln>
                            <a:noFill/>
                          </a:ln>
                          <a:solidFill>
                            <a:schemeClr val="tx2"/>
                          </a:solidFill>
                          <a:effectLst/>
                          <a:latin typeface="Calibri" pitchFamily="34" charset="0"/>
                          <a:ea typeface="Droid Sans" charset="0"/>
                          <a:cs typeface="Droid Sans" charset="0"/>
                        </a:rPr>
                        <a:t>миелопатия</a:t>
                      </a:r>
                      <a:endParaRPr kumimoji="0" lang="ru-RU" altLang="ru-RU" sz="1400" b="1" i="0" u="none" strike="noStrike" cap="none" normalizeH="0" baseline="0" dirty="0" smtClean="0">
                        <a:ln>
                          <a:noFill/>
                        </a:ln>
                        <a:solidFill>
                          <a:schemeClr val="tx2"/>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00A0D7"/>
                      </a:solidFill>
                      <a:prstDash val="solid"/>
                      <a:round/>
                      <a:headEnd type="none" w="med" len="med"/>
                      <a:tailEnd type="none" w="med" len="med"/>
                    </a:lnT>
                    <a:lnB w="9525" cap="flat" cmpd="sng" algn="ctr">
                      <a:solidFill>
                        <a:srgbClr val="00A0D7"/>
                      </a:solidFill>
                      <a:prstDash val="solid"/>
                      <a:round/>
                      <a:headEnd type="none" w="med" len="med"/>
                      <a:tailEnd type="none" w="med" len="med"/>
                    </a:lnB>
                    <a:lnTlToBr>
                      <a:noFill/>
                    </a:lnTlToBr>
                    <a:lnBlToTr>
                      <a:noFill/>
                    </a:lnBlToTr>
                    <a:solidFill>
                      <a:srgbClr val="1A458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2"/>
                          </a:solidFill>
                          <a:effectLst/>
                          <a:latin typeface="Calibri" pitchFamily="34" charset="0"/>
                          <a:ea typeface="Droid Sans" charset="0"/>
                          <a:cs typeface="Droid Sans" charset="0"/>
                        </a:rPr>
                        <a:t>Чувствительность </a:t>
                      </a:r>
                      <a:r>
                        <a:rPr kumimoji="0" lang="ru-RU" altLang="ru-RU" sz="1200" b="1" i="0" u="none" strike="noStrike" cap="none" normalizeH="0" baseline="0" dirty="0" smtClean="0">
                          <a:ln>
                            <a:noFill/>
                          </a:ln>
                          <a:solidFill>
                            <a:schemeClr val="tx2"/>
                          </a:solidFill>
                          <a:effectLst/>
                          <a:latin typeface="Calibri" pitchFamily="34" charset="0"/>
                          <a:ea typeface="Droid Sans" charset="0"/>
                          <a:cs typeface="Droid Sans" charset="0"/>
                        </a:rPr>
                        <a:t>&lt;2</a:t>
                      </a:r>
                      <a:r>
                        <a:rPr kumimoji="0" lang="en-US" altLang="ru-RU" sz="1200" b="1" i="0" u="none" strike="noStrike" cap="none" normalizeH="0" baseline="0" dirty="0" smtClean="0">
                          <a:ln>
                            <a:noFill/>
                          </a:ln>
                          <a:solidFill>
                            <a:schemeClr val="tx2"/>
                          </a:solidFill>
                          <a:effectLst/>
                          <a:latin typeface="Calibri" pitchFamily="34" charset="0"/>
                          <a:ea typeface="Droid Sans" charset="0"/>
                          <a:cs typeface="Droid Sans" charset="0"/>
                        </a:rPr>
                        <a:t>0% </a:t>
                      </a:r>
                      <a:r>
                        <a:rPr kumimoji="0" lang="en-US" altLang="ru-RU" sz="1200" b="0" i="0" u="none" strike="noStrike" cap="none" normalizeH="0" baseline="0" dirty="0" smtClean="0">
                          <a:ln>
                            <a:noFill/>
                          </a:ln>
                          <a:solidFill>
                            <a:schemeClr val="tx2"/>
                          </a:solidFill>
                          <a:effectLst/>
                          <a:latin typeface="Calibri" pitchFamily="34" charset="0"/>
                          <a:ea typeface="Droid Sans" charset="0"/>
                          <a:cs typeface="Droid Sans" charset="0"/>
                        </a:rPr>
                        <a:t/>
                      </a:r>
                      <a:br>
                        <a:rPr kumimoji="0" lang="en-US" altLang="ru-RU" sz="1200" b="0" i="0" u="none" strike="noStrike" cap="none" normalizeH="0" baseline="0" dirty="0" smtClean="0">
                          <a:ln>
                            <a:noFill/>
                          </a:ln>
                          <a:solidFill>
                            <a:schemeClr val="tx2"/>
                          </a:solidFill>
                          <a:effectLst/>
                          <a:latin typeface="Calibri" pitchFamily="34" charset="0"/>
                          <a:ea typeface="Droid Sans" charset="0"/>
                          <a:cs typeface="Droid Sans" charset="0"/>
                        </a:rPr>
                      </a:br>
                      <a:r>
                        <a:rPr kumimoji="0" lang="ru-RU" altLang="ru-RU" sz="1200" b="0" i="0" u="none" strike="noStrike" cap="none" normalizeH="0" baseline="0" dirty="0" smtClean="0">
                          <a:ln>
                            <a:noFill/>
                          </a:ln>
                          <a:solidFill>
                            <a:schemeClr val="tx2"/>
                          </a:solidFill>
                          <a:effectLst/>
                          <a:latin typeface="Calibri" pitchFamily="34" charset="0"/>
                          <a:ea typeface="Droid Sans" charset="0"/>
                          <a:cs typeface="Droid Sans" charset="0"/>
                        </a:rPr>
                        <a:t>Специфичность    </a:t>
                      </a:r>
                      <a:r>
                        <a:rPr kumimoji="0" lang="ru-RU" altLang="ru-RU" sz="1200" b="1" i="0" u="none" strike="noStrike" cap="none" normalizeH="0" baseline="0" dirty="0" smtClean="0">
                          <a:ln>
                            <a:noFill/>
                          </a:ln>
                          <a:solidFill>
                            <a:schemeClr val="tx2"/>
                          </a:solidFill>
                          <a:effectLst/>
                          <a:latin typeface="Calibri" pitchFamily="34" charset="0"/>
                          <a:ea typeface="Droid Sans" charset="0"/>
                          <a:cs typeface="Droid Sans" charset="0"/>
                        </a:rPr>
                        <a:t>&gt;</a:t>
                      </a:r>
                      <a:r>
                        <a:rPr kumimoji="0" lang="en-US" altLang="ru-RU" sz="1200" b="1" i="0" u="none" strike="noStrike" cap="none" normalizeH="0" baseline="0" dirty="0" smtClean="0">
                          <a:ln>
                            <a:noFill/>
                          </a:ln>
                          <a:solidFill>
                            <a:schemeClr val="tx2"/>
                          </a:solidFill>
                          <a:effectLst/>
                          <a:latin typeface="Calibri" pitchFamily="34" charset="0"/>
                          <a:ea typeface="Droid Sans" charset="0"/>
                          <a:cs typeface="Droid Sans" charset="0"/>
                        </a:rPr>
                        <a:t>9</a:t>
                      </a:r>
                      <a:r>
                        <a:rPr kumimoji="0" lang="ru-RU" altLang="ru-RU" sz="1200" b="1" i="0" u="none" strike="noStrike" cap="none" normalizeH="0" baseline="0" dirty="0" smtClean="0">
                          <a:ln>
                            <a:noFill/>
                          </a:ln>
                          <a:solidFill>
                            <a:schemeClr val="tx2"/>
                          </a:solidFill>
                          <a:effectLst/>
                          <a:latin typeface="Calibri" pitchFamily="34" charset="0"/>
                          <a:ea typeface="Droid Sans" charset="0"/>
                          <a:cs typeface="Droid Sans" charset="0"/>
                        </a:rPr>
                        <a:t>0</a:t>
                      </a:r>
                      <a:r>
                        <a:rPr kumimoji="0" lang="en-US" altLang="ru-RU" sz="1200" b="1" i="0" u="none" strike="noStrike" cap="none" normalizeH="0" baseline="0" dirty="0" smtClean="0">
                          <a:ln>
                            <a:noFill/>
                          </a:ln>
                          <a:solidFill>
                            <a:schemeClr val="tx2"/>
                          </a:solidFill>
                          <a:effectLst/>
                          <a:latin typeface="Calibri" pitchFamily="34" charset="0"/>
                          <a:ea typeface="Droid Sans" charset="0"/>
                          <a:cs typeface="Droid Sans" charset="0"/>
                        </a:rPr>
                        <a:t>% </a:t>
                      </a:r>
                      <a:endParaRPr kumimoji="0" lang="ru-RU" altLang="ru-RU" sz="1200" b="1" i="0" u="none" strike="noStrike" cap="none" normalizeH="0" baseline="0" dirty="0" smtClean="0">
                        <a:ln>
                          <a:noFill/>
                        </a:ln>
                        <a:solidFill>
                          <a:schemeClr val="tx2"/>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00A0D7"/>
                      </a:solidFill>
                      <a:prstDash val="solid"/>
                      <a:round/>
                      <a:headEnd type="none" w="med" len="med"/>
                      <a:tailEnd type="none" w="med" len="med"/>
                    </a:lnT>
                    <a:lnB w="9525" cap="flat" cmpd="sng" algn="ctr">
                      <a:solidFill>
                        <a:srgbClr val="00A0D7"/>
                      </a:solidFill>
                      <a:prstDash val="solid"/>
                      <a:round/>
                      <a:headEnd type="none" w="med" len="med"/>
                      <a:tailEnd type="none" w="med" len="med"/>
                    </a:lnB>
                    <a:lnTlToBr>
                      <a:noFill/>
                    </a:lnTlToBr>
                    <a:lnBlToTr>
                      <a:noFill/>
                    </a:lnBlToTr>
                    <a:solidFill>
                      <a:srgbClr val="1A4581"/>
                    </a:solidFill>
                  </a:tcPr>
                </a:tc>
              </a:tr>
              <a:tr h="47535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smtClean="0">
                          <a:ln>
                            <a:noFill/>
                          </a:ln>
                          <a:solidFill>
                            <a:schemeClr val="accent4">
                              <a:lumMod val="60000"/>
                              <a:lumOff val="40000"/>
                            </a:schemeClr>
                          </a:solidFill>
                          <a:effectLst/>
                          <a:latin typeface="Calibri" pitchFamily="34" charset="0"/>
                          <a:ea typeface="Droid Sans" charset="0"/>
                          <a:cs typeface="Droid Sans" charset="0"/>
                        </a:rPr>
                        <a:t>С-м </a:t>
                      </a:r>
                      <a:r>
                        <a:rPr kumimoji="0" lang="ru-RU" altLang="ru-RU" sz="1400" b="1" i="0" u="none" strike="noStrike" cap="none" normalizeH="0" baseline="0" dirty="0" err="1" smtClean="0">
                          <a:ln>
                            <a:noFill/>
                          </a:ln>
                          <a:solidFill>
                            <a:schemeClr val="accent4">
                              <a:lumMod val="60000"/>
                              <a:lumOff val="40000"/>
                            </a:schemeClr>
                          </a:solidFill>
                          <a:effectLst/>
                          <a:latin typeface="Calibri" pitchFamily="34" charset="0"/>
                          <a:ea typeface="Droid Sans" charset="0"/>
                          <a:cs typeface="Droid Sans" charset="0"/>
                        </a:rPr>
                        <a:t>Хоффманна</a:t>
                      </a:r>
                      <a:endParaRPr kumimoji="0" lang="ru-RU" altLang="ru-RU" sz="1400" b="1" i="0" u="none" strike="noStrike" cap="none" normalizeH="0" baseline="0" dirty="0" smtClean="0">
                        <a:ln>
                          <a:noFill/>
                        </a:ln>
                        <a:solidFill>
                          <a:schemeClr val="accent4">
                            <a:lumMod val="60000"/>
                            <a:lumOff val="40000"/>
                          </a:schemeClr>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00A0D7"/>
                      </a:solidFill>
                      <a:prstDash val="solid"/>
                      <a:round/>
                      <a:headEnd type="none" w="med" len="med"/>
                      <a:tailEnd type="none" w="med" len="med"/>
                    </a:lnT>
                    <a:lnB w="9525" cap="flat" cmpd="sng" algn="ctr">
                      <a:solidFill>
                        <a:srgbClr val="00A0D7"/>
                      </a:solidFill>
                      <a:prstDash val="solid"/>
                      <a:round/>
                      <a:headEnd type="none" w="med" len="med"/>
                      <a:tailEnd type="none" w="med" len="med"/>
                    </a:lnB>
                    <a:lnTlToBr>
                      <a:noFill/>
                    </a:lnTlToBr>
                    <a:lnBlToTr>
                      <a:noFill/>
                    </a:lnBlToTr>
                    <a:solidFill>
                      <a:srgbClr val="00579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smtClean="0">
                          <a:ln>
                            <a:noFill/>
                          </a:ln>
                          <a:solidFill>
                            <a:schemeClr val="tx2"/>
                          </a:solidFill>
                          <a:effectLst/>
                          <a:latin typeface="Calibri" pitchFamily="34" charset="0"/>
                          <a:ea typeface="Droid Sans" charset="0"/>
                          <a:cs typeface="Droid Sans" charset="0"/>
                        </a:rPr>
                        <a:t>Шейная </a:t>
                      </a:r>
                      <a:r>
                        <a:rPr kumimoji="0" lang="ru-RU" altLang="ru-RU" sz="1400" b="1" i="0" u="none" strike="noStrike" cap="none" normalizeH="0" baseline="0" dirty="0" err="1" smtClean="0">
                          <a:ln>
                            <a:noFill/>
                          </a:ln>
                          <a:solidFill>
                            <a:schemeClr val="tx2"/>
                          </a:solidFill>
                          <a:effectLst/>
                          <a:latin typeface="Calibri" pitchFamily="34" charset="0"/>
                          <a:ea typeface="Droid Sans" charset="0"/>
                          <a:cs typeface="Droid Sans" charset="0"/>
                        </a:rPr>
                        <a:t>миелопатия</a:t>
                      </a:r>
                      <a:endParaRPr kumimoji="0" lang="ru-RU" altLang="ru-RU" sz="1400" b="1" i="0" u="none" strike="noStrike" cap="none" normalizeH="0" baseline="0" dirty="0" smtClean="0">
                        <a:ln>
                          <a:noFill/>
                        </a:ln>
                        <a:solidFill>
                          <a:schemeClr val="tx2"/>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00A0D7"/>
                      </a:solidFill>
                      <a:prstDash val="solid"/>
                      <a:round/>
                      <a:headEnd type="none" w="med" len="med"/>
                      <a:tailEnd type="none" w="med" len="med"/>
                    </a:lnT>
                    <a:lnB w="9525" cap="flat" cmpd="sng" algn="ctr">
                      <a:solidFill>
                        <a:srgbClr val="00A0D7"/>
                      </a:solidFill>
                      <a:prstDash val="solid"/>
                      <a:round/>
                      <a:headEnd type="none" w="med" len="med"/>
                      <a:tailEnd type="none" w="med" len="med"/>
                    </a:lnB>
                    <a:lnTlToBr>
                      <a:noFill/>
                    </a:lnTlToBr>
                    <a:lnBlToTr>
                      <a:noFill/>
                    </a:lnBlToTr>
                    <a:solidFill>
                      <a:srgbClr val="00579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2"/>
                          </a:solidFill>
                          <a:effectLst/>
                          <a:latin typeface="Calibri" pitchFamily="34" charset="0"/>
                          <a:ea typeface="Droid Sans" charset="0"/>
                          <a:cs typeface="Droid Sans" charset="0"/>
                        </a:rPr>
                        <a:t>Чувствительность </a:t>
                      </a:r>
                      <a:r>
                        <a:rPr kumimoji="0" lang="ru-RU" altLang="ru-RU" sz="1200" b="1" i="0" u="none" strike="noStrike" cap="none" normalizeH="0" baseline="0" dirty="0" smtClean="0">
                          <a:ln>
                            <a:noFill/>
                          </a:ln>
                          <a:solidFill>
                            <a:schemeClr val="tx2"/>
                          </a:solidFill>
                          <a:effectLst/>
                          <a:latin typeface="Calibri" pitchFamily="34" charset="0"/>
                          <a:ea typeface="Droid Sans" charset="0"/>
                          <a:cs typeface="Droid Sans" charset="0"/>
                        </a:rPr>
                        <a:t>5</a:t>
                      </a:r>
                      <a:r>
                        <a:rPr kumimoji="0" lang="en-US" altLang="ru-RU" sz="1200" b="1" i="0" u="none" strike="noStrike" cap="none" normalizeH="0" baseline="0" dirty="0" smtClean="0">
                          <a:ln>
                            <a:noFill/>
                          </a:ln>
                          <a:solidFill>
                            <a:schemeClr val="tx2"/>
                          </a:solidFill>
                          <a:effectLst/>
                          <a:latin typeface="Calibri" pitchFamily="34" charset="0"/>
                          <a:ea typeface="Droid Sans" charset="0"/>
                          <a:cs typeface="Droid Sans" charset="0"/>
                        </a:rPr>
                        <a:t>0%-</a:t>
                      </a:r>
                      <a:r>
                        <a:rPr kumimoji="0" lang="ru-RU" altLang="ru-RU" sz="1200" b="1" i="0" u="none" strike="noStrike" cap="none" normalizeH="0" baseline="0" dirty="0" smtClean="0">
                          <a:ln>
                            <a:noFill/>
                          </a:ln>
                          <a:solidFill>
                            <a:schemeClr val="tx2"/>
                          </a:solidFill>
                          <a:effectLst/>
                          <a:latin typeface="Calibri" pitchFamily="34" charset="0"/>
                          <a:ea typeface="Droid Sans" charset="0"/>
                          <a:cs typeface="Droid Sans" charset="0"/>
                        </a:rPr>
                        <a:t>8</a:t>
                      </a:r>
                      <a:r>
                        <a:rPr kumimoji="0" lang="en-US" altLang="ru-RU" sz="1200" b="1" i="0" u="none" strike="noStrike" cap="none" normalizeH="0" baseline="0" dirty="0" smtClean="0">
                          <a:ln>
                            <a:noFill/>
                          </a:ln>
                          <a:solidFill>
                            <a:schemeClr val="tx2"/>
                          </a:solidFill>
                          <a:effectLst/>
                          <a:latin typeface="Calibri" pitchFamily="34" charset="0"/>
                          <a:ea typeface="Droid Sans" charset="0"/>
                          <a:cs typeface="Droid Sans" charset="0"/>
                        </a:rPr>
                        <a:t>0% </a:t>
                      </a:r>
                      <a:r>
                        <a:rPr kumimoji="0" lang="en-US" altLang="ru-RU" sz="1200" b="0" i="0" u="none" strike="noStrike" cap="none" normalizeH="0" baseline="0" dirty="0" smtClean="0">
                          <a:ln>
                            <a:noFill/>
                          </a:ln>
                          <a:solidFill>
                            <a:schemeClr val="tx2"/>
                          </a:solidFill>
                          <a:effectLst/>
                          <a:latin typeface="Calibri" pitchFamily="34" charset="0"/>
                          <a:ea typeface="Droid Sans" charset="0"/>
                          <a:cs typeface="Droid Sans" charset="0"/>
                        </a:rPr>
                        <a:t/>
                      </a:r>
                      <a:br>
                        <a:rPr kumimoji="0" lang="en-US" altLang="ru-RU" sz="1200" b="0" i="0" u="none" strike="noStrike" cap="none" normalizeH="0" baseline="0" dirty="0" smtClean="0">
                          <a:ln>
                            <a:noFill/>
                          </a:ln>
                          <a:solidFill>
                            <a:schemeClr val="tx2"/>
                          </a:solidFill>
                          <a:effectLst/>
                          <a:latin typeface="Calibri" pitchFamily="34" charset="0"/>
                          <a:ea typeface="Droid Sans" charset="0"/>
                          <a:cs typeface="Droid Sans" charset="0"/>
                        </a:rPr>
                      </a:br>
                      <a:r>
                        <a:rPr kumimoji="0" lang="ru-RU" altLang="ru-RU" sz="1200" b="0" i="0" u="none" strike="noStrike" cap="none" normalizeH="0" baseline="0" dirty="0" smtClean="0">
                          <a:ln>
                            <a:noFill/>
                          </a:ln>
                          <a:solidFill>
                            <a:schemeClr val="tx2"/>
                          </a:solidFill>
                          <a:effectLst/>
                          <a:latin typeface="Calibri" pitchFamily="34" charset="0"/>
                          <a:ea typeface="Droid Sans" charset="0"/>
                          <a:cs typeface="Droid Sans" charset="0"/>
                        </a:rPr>
                        <a:t>Специфичность    </a:t>
                      </a:r>
                      <a:r>
                        <a:rPr kumimoji="0" lang="ru-RU" altLang="ru-RU" sz="1200" b="1" i="0" u="none" strike="noStrike" cap="none" normalizeH="0" baseline="0" dirty="0" smtClean="0">
                          <a:ln>
                            <a:noFill/>
                          </a:ln>
                          <a:solidFill>
                            <a:schemeClr val="tx2"/>
                          </a:solidFill>
                          <a:effectLst/>
                          <a:latin typeface="Calibri" pitchFamily="34" charset="0"/>
                          <a:ea typeface="Droid Sans" charset="0"/>
                          <a:cs typeface="Droid Sans" charset="0"/>
                        </a:rPr>
                        <a:t>78</a:t>
                      </a:r>
                      <a:r>
                        <a:rPr kumimoji="0" lang="en-US" altLang="ru-RU" sz="1200" b="1" i="0" u="none" strike="noStrike" cap="none" normalizeH="0" baseline="0" dirty="0" smtClean="0">
                          <a:ln>
                            <a:noFill/>
                          </a:ln>
                          <a:solidFill>
                            <a:schemeClr val="tx2"/>
                          </a:solidFill>
                          <a:effectLst/>
                          <a:latin typeface="Calibri" pitchFamily="34" charset="0"/>
                          <a:ea typeface="Droid Sans" charset="0"/>
                          <a:cs typeface="Droid Sans" charset="0"/>
                        </a:rPr>
                        <a:t>% </a:t>
                      </a:r>
                      <a:endParaRPr kumimoji="0" lang="ru-RU" altLang="ru-RU" sz="1200" b="1" i="0" u="none" strike="noStrike" cap="none" normalizeH="0" baseline="0" dirty="0" smtClean="0">
                        <a:ln>
                          <a:noFill/>
                        </a:ln>
                        <a:solidFill>
                          <a:schemeClr val="tx2"/>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00A0D7"/>
                      </a:solidFill>
                      <a:prstDash val="solid"/>
                      <a:round/>
                      <a:headEnd type="none" w="med" len="med"/>
                      <a:tailEnd type="none" w="med" len="med"/>
                    </a:lnT>
                    <a:lnB w="9525" cap="flat" cmpd="sng" algn="ctr">
                      <a:solidFill>
                        <a:srgbClr val="00A0D7"/>
                      </a:solidFill>
                      <a:prstDash val="solid"/>
                      <a:round/>
                      <a:headEnd type="none" w="med" len="med"/>
                      <a:tailEnd type="none" w="med" len="med"/>
                    </a:lnB>
                    <a:lnTlToBr>
                      <a:noFill/>
                    </a:lnTlToBr>
                    <a:lnBlToTr>
                      <a:noFill/>
                    </a:lnBlToTr>
                    <a:solidFill>
                      <a:srgbClr val="005790"/>
                    </a:solidFill>
                  </a:tcPr>
                </a:tc>
              </a:tr>
              <a:tr h="47535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smtClean="0">
                          <a:ln>
                            <a:noFill/>
                          </a:ln>
                          <a:solidFill>
                            <a:schemeClr val="accent4">
                              <a:lumMod val="60000"/>
                              <a:lumOff val="40000"/>
                            </a:schemeClr>
                          </a:solidFill>
                          <a:effectLst/>
                          <a:latin typeface="Calibri" pitchFamily="34" charset="0"/>
                          <a:ea typeface="Droid Sans" charset="0"/>
                          <a:cs typeface="Droid Sans" charset="0"/>
                        </a:rPr>
                        <a:t>С-м </a:t>
                      </a:r>
                      <a:r>
                        <a:rPr kumimoji="0" lang="ru-RU" altLang="ru-RU" sz="1400" b="1" i="0" u="none" strike="noStrike" cap="none" normalizeH="0" baseline="0" dirty="0" err="1" smtClean="0">
                          <a:ln>
                            <a:noFill/>
                          </a:ln>
                          <a:solidFill>
                            <a:schemeClr val="accent4">
                              <a:lumMod val="60000"/>
                              <a:lumOff val="40000"/>
                            </a:schemeClr>
                          </a:solidFill>
                          <a:effectLst/>
                          <a:latin typeface="Calibri" pitchFamily="34" charset="0"/>
                          <a:ea typeface="Droid Sans" charset="0"/>
                          <a:cs typeface="Droid Sans" charset="0"/>
                        </a:rPr>
                        <a:t>Бабинского</a:t>
                      </a:r>
                      <a:endParaRPr kumimoji="0" lang="ru-RU" altLang="ru-RU" sz="1400" b="1" i="0" u="none" strike="noStrike" cap="none" normalizeH="0" baseline="0" dirty="0" smtClean="0">
                        <a:ln>
                          <a:noFill/>
                        </a:ln>
                        <a:solidFill>
                          <a:schemeClr val="accent4">
                            <a:lumMod val="60000"/>
                            <a:lumOff val="40000"/>
                          </a:schemeClr>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00A0D7"/>
                      </a:solidFill>
                      <a:prstDash val="solid"/>
                      <a:round/>
                      <a:headEnd type="none" w="med" len="med"/>
                      <a:tailEnd type="none" w="med" len="med"/>
                    </a:lnT>
                    <a:lnB w="9525" cap="flat" cmpd="sng" algn="ctr">
                      <a:solidFill>
                        <a:srgbClr val="00A0D7"/>
                      </a:solidFill>
                      <a:prstDash val="solid"/>
                      <a:round/>
                      <a:headEnd type="none" w="med" len="med"/>
                      <a:tailEnd type="none" w="med" len="med"/>
                    </a:lnB>
                    <a:lnTlToBr>
                      <a:noFill/>
                    </a:lnTlToBr>
                    <a:lnBlToTr>
                      <a:noFill/>
                    </a:lnBlToTr>
                    <a:solidFill>
                      <a:srgbClr val="1A458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smtClean="0">
                          <a:ln>
                            <a:noFill/>
                          </a:ln>
                          <a:solidFill>
                            <a:schemeClr val="tx2"/>
                          </a:solidFill>
                          <a:effectLst/>
                          <a:latin typeface="Calibri" pitchFamily="34" charset="0"/>
                          <a:ea typeface="Droid Sans" charset="0"/>
                          <a:cs typeface="Droid Sans" charset="0"/>
                        </a:rPr>
                        <a:t>Шейная </a:t>
                      </a:r>
                      <a:r>
                        <a:rPr kumimoji="0" lang="ru-RU" altLang="ru-RU" sz="1400" b="1" i="0" u="none" strike="noStrike" cap="none" normalizeH="0" baseline="0" dirty="0" err="1" smtClean="0">
                          <a:ln>
                            <a:noFill/>
                          </a:ln>
                          <a:solidFill>
                            <a:schemeClr val="tx2"/>
                          </a:solidFill>
                          <a:effectLst/>
                          <a:latin typeface="Calibri" pitchFamily="34" charset="0"/>
                          <a:ea typeface="Droid Sans" charset="0"/>
                          <a:cs typeface="Droid Sans" charset="0"/>
                        </a:rPr>
                        <a:t>миелопатия</a:t>
                      </a:r>
                      <a:endParaRPr kumimoji="0" lang="ru-RU" altLang="ru-RU" sz="1400" b="1" i="0" u="none" strike="noStrike" cap="none" normalizeH="0" baseline="0" dirty="0" smtClean="0">
                        <a:ln>
                          <a:noFill/>
                        </a:ln>
                        <a:solidFill>
                          <a:schemeClr val="tx2"/>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00A0D7"/>
                      </a:solidFill>
                      <a:prstDash val="solid"/>
                      <a:round/>
                      <a:headEnd type="none" w="med" len="med"/>
                      <a:tailEnd type="none" w="med" len="med"/>
                    </a:lnT>
                    <a:lnB w="9525" cap="flat" cmpd="sng" algn="ctr">
                      <a:solidFill>
                        <a:srgbClr val="00A0D7"/>
                      </a:solidFill>
                      <a:prstDash val="solid"/>
                      <a:round/>
                      <a:headEnd type="none" w="med" len="med"/>
                      <a:tailEnd type="none" w="med" len="med"/>
                    </a:lnB>
                    <a:lnTlToBr>
                      <a:noFill/>
                    </a:lnTlToBr>
                    <a:lnBlToTr>
                      <a:noFill/>
                    </a:lnBlToTr>
                    <a:solidFill>
                      <a:srgbClr val="1A458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2"/>
                          </a:solidFill>
                          <a:effectLst/>
                          <a:latin typeface="Calibri" pitchFamily="34" charset="0"/>
                          <a:ea typeface="Droid Sans" charset="0"/>
                          <a:cs typeface="Droid Sans" charset="0"/>
                        </a:rPr>
                        <a:t>Чувствительность </a:t>
                      </a:r>
                      <a:r>
                        <a:rPr kumimoji="0" lang="ru-RU" altLang="ru-RU" sz="1200" b="1" i="0" u="none" strike="noStrike" cap="none" normalizeH="0" baseline="0" dirty="0" smtClean="0">
                          <a:ln>
                            <a:noFill/>
                          </a:ln>
                          <a:solidFill>
                            <a:schemeClr val="tx2"/>
                          </a:solidFill>
                          <a:effectLst/>
                          <a:latin typeface="Calibri" pitchFamily="34" charset="0"/>
                          <a:ea typeface="Droid Sans" charset="0"/>
                          <a:cs typeface="Droid Sans" charset="0"/>
                        </a:rPr>
                        <a:t>1</a:t>
                      </a:r>
                      <a:r>
                        <a:rPr kumimoji="0" lang="en-US" altLang="ru-RU" sz="1200" b="1" i="0" u="none" strike="noStrike" cap="none" normalizeH="0" baseline="0" dirty="0" smtClean="0">
                          <a:ln>
                            <a:noFill/>
                          </a:ln>
                          <a:solidFill>
                            <a:schemeClr val="tx2"/>
                          </a:solidFill>
                          <a:effectLst/>
                          <a:latin typeface="Calibri" pitchFamily="34" charset="0"/>
                          <a:ea typeface="Droid Sans" charset="0"/>
                          <a:cs typeface="Droid Sans" charset="0"/>
                        </a:rPr>
                        <a:t>0%-</a:t>
                      </a:r>
                      <a:r>
                        <a:rPr kumimoji="0" lang="ru-RU" altLang="ru-RU" sz="1200" b="1" i="0" u="none" strike="noStrike" cap="none" normalizeH="0" baseline="0" dirty="0" smtClean="0">
                          <a:ln>
                            <a:noFill/>
                          </a:ln>
                          <a:solidFill>
                            <a:schemeClr val="tx2"/>
                          </a:solidFill>
                          <a:effectLst/>
                          <a:latin typeface="Calibri" pitchFamily="34" charset="0"/>
                          <a:ea typeface="Droid Sans" charset="0"/>
                          <a:cs typeface="Droid Sans" charset="0"/>
                        </a:rPr>
                        <a:t>75</a:t>
                      </a:r>
                      <a:r>
                        <a:rPr kumimoji="0" lang="en-US" altLang="ru-RU" sz="1200" b="1" i="0" u="none" strike="noStrike" cap="none" normalizeH="0" baseline="0" dirty="0" smtClean="0">
                          <a:ln>
                            <a:noFill/>
                          </a:ln>
                          <a:solidFill>
                            <a:schemeClr val="tx2"/>
                          </a:solidFill>
                          <a:effectLst/>
                          <a:latin typeface="Calibri" pitchFamily="34" charset="0"/>
                          <a:ea typeface="Droid Sans" charset="0"/>
                          <a:cs typeface="Droid Sans" charset="0"/>
                        </a:rPr>
                        <a:t>% </a:t>
                      </a:r>
                      <a:r>
                        <a:rPr kumimoji="0" lang="en-US" altLang="ru-RU" sz="1200" b="0" i="0" u="none" strike="noStrike" cap="none" normalizeH="0" baseline="0" dirty="0" smtClean="0">
                          <a:ln>
                            <a:noFill/>
                          </a:ln>
                          <a:solidFill>
                            <a:schemeClr val="tx2"/>
                          </a:solidFill>
                          <a:effectLst/>
                          <a:latin typeface="Calibri" pitchFamily="34" charset="0"/>
                          <a:ea typeface="Droid Sans" charset="0"/>
                          <a:cs typeface="Droid Sans" charset="0"/>
                        </a:rPr>
                        <a:t/>
                      </a:r>
                      <a:br>
                        <a:rPr kumimoji="0" lang="en-US" altLang="ru-RU" sz="1200" b="0" i="0" u="none" strike="noStrike" cap="none" normalizeH="0" baseline="0" dirty="0" smtClean="0">
                          <a:ln>
                            <a:noFill/>
                          </a:ln>
                          <a:solidFill>
                            <a:schemeClr val="tx2"/>
                          </a:solidFill>
                          <a:effectLst/>
                          <a:latin typeface="Calibri" pitchFamily="34" charset="0"/>
                          <a:ea typeface="Droid Sans" charset="0"/>
                          <a:cs typeface="Droid Sans" charset="0"/>
                        </a:rPr>
                      </a:br>
                      <a:r>
                        <a:rPr kumimoji="0" lang="ru-RU" altLang="ru-RU" sz="1200" b="0" i="0" u="none" strike="noStrike" cap="none" normalizeH="0" baseline="0" dirty="0" smtClean="0">
                          <a:ln>
                            <a:noFill/>
                          </a:ln>
                          <a:solidFill>
                            <a:schemeClr val="tx2"/>
                          </a:solidFill>
                          <a:effectLst/>
                          <a:latin typeface="Calibri" pitchFamily="34" charset="0"/>
                          <a:ea typeface="Droid Sans" charset="0"/>
                          <a:cs typeface="Droid Sans" charset="0"/>
                        </a:rPr>
                        <a:t>Специфичность   </a:t>
                      </a:r>
                      <a:r>
                        <a:rPr kumimoji="0" lang="en-US" altLang="ru-RU" sz="1200" b="0" i="0" u="none" strike="noStrike" cap="none" normalizeH="0" baseline="0" dirty="0" smtClean="0">
                          <a:ln>
                            <a:noFill/>
                          </a:ln>
                          <a:solidFill>
                            <a:schemeClr val="tx2"/>
                          </a:solidFill>
                          <a:effectLst/>
                          <a:latin typeface="Calibri" pitchFamily="34" charset="0"/>
                          <a:ea typeface="Droid Sans" charset="0"/>
                          <a:cs typeface="Droid Sans" charset="0"/>
                        </a:rPr>
                        <a:t> </a:t>
                      </a:r>
                      <a:r>
                        <a:rPr kumimoji="0" lang="ru-RU" altLang="ru-RU" sz="1200" b="0" i="0" u="none" strike="noStrike" cap="none" normalizeH="0" baseline="0" dirty="0" smtClean="0">
                          <a:ln>
                            <a:noFill/>
                          </a:ln>
                          <a:solidFill>
                            <a:schemeClr val="tx2"/>
                          </a:solidFill>
                          <a:effectLst/>
                          <a:latin typeface="Calibri" pitchFamily="34" charset="0"/>
                          <a:ea typeface="Droid Sans" charset="0"/>
                          <a:cs typeface="Droid Sans" charset="0"/>
                        </a:rPr>
                        <a:t> </a:t>
                      </a:r>
                      <a:r>
                        <a:rPr kumimoji="0" lang="ru-RU" altLang="ru-RU" sz="1200" b="1" i="0" u="none" strike="noStrike" cap="none" normalizeH="0" baseline="0" dirty="0" smtClean="0">
                          <a:ln>
                            <a:noFill/>
                          </a:ln>
                          <a:solidFill>
                            <a:schemeClr val="tx2"/>
                          </a:solidFill>
                          <a:effectLst/>
                          <a:latin typeface="Calibri" pitchFamily="34" charset="0"/>
                          <a:ea typeface="Droid Sans" charset="0"/>
                          <a:cs typeface="Droid Sans" charset="0"/>
                        </a:rPr>
                        <a:t>&gt;</a:t>
                      </a:r>
                      <a:r>
                        <a:rPr kumimoji="0" lang="en-US" altLang="ru-RU" sz="1200" b="1" i="0" u="none" strike="noStrike" cap="none" normalizeH="0" baseline="0" dirty="0" smtClean="0">
                          <a:ln>
                            <a:noFill/>
                          </a:ln>
                          <a:solidFill>
                            <a:schemeClr val="tx2"/>
                          </a:solidFill>
                          <a:effectLst/>
                          <a:latin typeface="Calibri" pitchFamily="34" charset="0"/>
                          <a:ea typeface="Droid Sans" charset="0"/>
                          <a:cs typeface="Droid Sans" charset="0"/>
                        </a:rPr>
                        <a:t>9</a:t>
                      </a:r>
                      <a:r>
                        <a:rPr kumimoji="0" lang="ru-RU" altLang="ru-RU" sz="1200" b="1" i="0" u="none" strike="noStrike" cap="none" normalizeH="0" baseline="0" dirty="0" smtClean="0">
                          <a:ln>
                            <a:noFill/>
                          </a:ln>
                          <a:solidFill>
                            <a:schemeClr val="tx2"/>
                          </a:solidFill>
                          <a:effectLst/>
                          <a:latin typeface="Calibri" pitchFamily="34" charset="0"/>
                          <a:ea typeface="Droid Sans" charset="0"/>
                          <a:cs typeface="Droid Sans" charset="0"/>
                        </a:rPr>
                        <a:t>0</a:t>
                      </a:r>
                      <a:r>
                        <a:rPr kumimoji="0" lang="en-US" altLang="ru-RU" sz="1200" b="1" i="0" u="none" strike="noStrike" cap="none" normalizeH="0" baseline="0" dirty="0" smtClean="0">
                          <a:ln>
                            <a:noFill/>
                          </a:ln>
                          <a:solidFill>
                            <a:schemeClr val="tx2"/>
                          </a:solidFill>
                          <a:effectLst/>
                          <a:latin typeface="Calibri" pitchFamily="34" charset="0"/>
                          <a:ea typeface="Droid Sans" charset="0"/>
                          <a:cs typeface="Droid Sans" charset="0"/>
                        </a:rPr>
                        <a:t>% </a:t>
                      </a:r>
                      <a:endParaRPr kumimoji="0" lang="ru-RU" altLang="ru-RU" sz="1200" b="1" i="0" u="none" strike="noStrike" cap="none" normalizeH="0" baseline="0" dirty="0" smtClean="0">
                        <a:ln>
                          <a:noFill/>
                        </a:ln>
                        <a:solidFill>
                          <a:schemeClr val="tx2"/>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00A0D7"/>
                      </a:solidFill>
                      <a:prstDash val="solid"/>
                      <a:round/>
                      <a:headEnd type="none" w="med" len="med"/>
                      <a:tailEnd type="none" w="med" len="med"/>
                    </a:lnT>
                    <a:lnB w="9525" cap="flat" cmpd="sng" algn="ctr">
                      <a:solidFill>
                        <a:srgbClr val="00A0D7"/>
                      </a:solidFill>
                      <a:prstDash val="solid"/>
                      <a:round/>
                      <a:headEnd type="none" w="med" len="med"/>
                      <a:tailEnd type="none" w="med" len="med"/>
                    </a:lnB>
                    <a:lnTlToBr>
                      <a:noFill/>
                    </a:lnTlToBr>
                    <a:lnBlToTr>
                      <a:noFill/>
                    </a:lnBlToTr>
                    <a:solidFill>
                      <a:srgbClr val="1A4581"/>
                    </a:solidFill>
                  </a:tcPr>
                </a:tc>
              </a:tr>
              <a:tr h="47535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err="1" smtClean="0">
                          <a:ln>
                            <a:noFill/>
                          </a:ln>
                          <a:solidFill>
                            <a:schemeClr val="accent4">
                              <a:lumMod val="60000"/>
                              <a:lumOff val="40000"/>
                            </a:schemeClr>
                          </a:solidFill>
                          <a:effectLst/>
                          <a:latin typeface="Calibri" pitchFamily="34" charset="0"/>
                          <a:ea typeface="Droid Sans" charset="0"/>
                          <a:cs typeface="Droid Sans" charset="0"/>
                        </a:rPr>
                        <a:t>Гиперрефлексия</a:t>
                      </a:r>
                      <a:endParaRPr kumimoji="0" lang="ru-RU" altLang="ru-RU" sz="1400" b="1" i="0" u="none" strike="noStrike" cap="none" normalizeH="0" baseline="0" dirty="0" smtClean="0">
                        <a:ln>
                          <a:noFill/>
                        </a:ln>
                        <a:solidFill>
                          <a:schemeClr val="accent4">
                            <a:lumMod val="60000"/>
                            <a:lumOff val="40000"/>
                          </a:schemeClr>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00A0D7"/>
                      </a:solidFill>
                      <a:prstDash val="solid"/>
                      <a:round/>
                      <a:headEnd type="none" w="med" len="med"/>
                      <a:tailEnd type="none" w="med" len="med"/>
                    </a:lnT>
                    <a:lnB w="9525" cap="flat" cmpd="sng" algn="ctr">
                      <a:solidFill>
                        <a:srgbClr val="00A0D7"/>
                      </a:solidFill>
                      <a:prstDash val="solid"/>
                      <a:round/>
                      <a:headEnd type="none" w="med" len="med"/>
                      <a:tailEnd type="none" w="med" len="med"/>
                    </a:lnB>
                    <a:lnTlToBr>
                      <a:noFill/>
                    </a:lnTlToBr>
                    <a:lnBlToTr>
                      <a:noFill/>
                    </a:lnBlToTr>
                    <a:solidFill>
                      <a:srgbClr val="00579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smtClean="0">
                          <a:ln>
                            <a:noFill/>
                          </a:ln>
                          <a:solidFill>
                            <a:schemeClr val="tx2"/>
                          </a:solidFill>
                          <a:effectLst/>
                          <a:latin typeface="Calibri" pitchFamily="34" charset="0"/>
                          <a:ea typeface="Droid Sans" charset="0"/>
                          <a:cs typeface="Droid Sans" charset="0"/>
                        </a:rPr>
                        <a:t>Шейная </a:t>
                      </a:r>
                      <a:r>
                        <a:rPr kumimoji="0" lang="ru-RU" altLang="ru-RU" sz="1400" b="1" i="0" u="none" strike="noStrike" cap="none" normalizeH="0" baseline="0" dirty="0" err="1" smtClean="0">
                          <a:ln>
                            <a:noFill/>
                          </a:ln>
                          <a:solidFill>
                            <a:schemeClr val="tx2"/>
                          </a:solidFill>
                          <a:effectLst/>
                          <a:latin typeface="Calibri" pitchFamily="34" charset="0"/>
                          <a:ea typeface="Droid Sans" charset="0"/>
                          <a:cs typeface="Droid Sans" charset="0"/>
                        </a:rPr>
                        <a:t>миелопатия</a:t>
                      </a:r>
                      <a:endParaRPr kumimoji="0" lang="ru-RU" altLang="ru-RU" sz="1400" b="1" i="0" u="none" strike="noStrike" cap="none" normalizeH="0" baseline="0" dirty="0" smtClean="0">
                        <a:ln>
                          <a:noFill/>
                        </a:ln>
                        <a:solidFill>
                          <a:schemeClr val="tx2"/>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00A0D7"/>
                      </a:solidFill>
                      <a:prstDash val="solid"/>
                      <a:round/>
                      <a:headEnd type="none" w="med" len="med"/>
                      <a:tailEnd type="none" w="med" len="med"/>
                    </a:lnT>
                    <a:lnB w="9525" cap="flat" cmpd="sng" algn="ctr">
                      <a:solidFill>
                        <a:srgbClr val="00A0D7"/>
                      </a:solidFill>
                      <a:prstDash val="solid"/>
                      <a:round/>
                      <a:headEnd type="none" w="med" len="med"/>
                      <a:tailEnd type="none" w="med" len="med"/>
                    </a:lnB>
                    <a:lnTlToBr>
                      <a:noFill/>
                    </a:lnTlToBr>
                    <a:lnBlToTr>
                      <a:noFill/>
                    </a:lnBlToTr>
                    <a:solidFill>
                      <a:srgbClr val="00579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2"/>
                          </a:solidFill>
                          <a:effectLst/>
                          <a:latin typeface="Calibri" pitchFamily="34" charset="0"/>
                          <a:ea typeface="Droid Sans" charset="0"/>
                          <a:cs typeface="Droid Sans" charset="0"/>
                        </a:rPr>
                        <a:t>Чувствительность  </a:t>
                      </a:r>
                      <a:r>
                        <a:rPr kumimoji="0" lang="ru-RU" altLang="ru-RU" sz="1200" b="1" i="0" u="none" strike="noStrike" cap="none" normalizeH="0" baseline="0" dirty="0" smtClean="0">
                          <a:ln>
                            <a:noFill/>
                          </a:ln>
                          <a:solidFill>
                            <a:schemeClr val="tx2"/>
                          </a:solidFill>
                          <a:effectLst/>
                          <a:latin typeface="Calibri" pitchFamily="34" charset="0"/>
                          <a:ea typeface="Droid Sans" charset="0"/>
                          <a:cs typeface="Droid Sans" charset="0"/>
                        </a:rPr>
                        <a:t>&gt;65</a:t>
                      </a:r>
                      <a:r>
                        <a:rPr kumimoji="0" lang="en-US" altLang="ru-RU" sz="1200" b="1" i="0" u="none" strike="noStrike" cap="none" normalizeH="0" baseline="0" dirty="0" smtClean="0">
                          <a:ln>
                            <a:noFill/>
                          </a:ln>
                          <a:solidFill>
                            <a:schemeClr val="tx2"/>
                          </a:solidFill>
                          <a:effectLst/>
                          <a:latin typeface="Calibri" pitchFamily="34" charset="0"/>
                          <a:ea typeface="Droid Sans" charset="0"/>
                          <a:cs typeface="Droid Sans" charset="0"/>
                        </a:rPr>
                        <a:t>%  </a:t>
                      </a:r>
                      <a:r>
                        <a:rPr kumimoji="0" lang="en-US" altLang="ru-RU" sz="1200" b="0" i="0" u="none" strike="noStrike" cap="none" normalizeH="0" baseline="0" dirty="0" smtClean="0">
                          <a:ln>
                            <a:noFill/>
                          </a:ln>
                          <a:solidFill>
                            <a:schemeClr val="tx2"/>
                          </a:solidFill>
                          <a:effectLst/>
                          <a:latin typeface="Calibri" pitchFamily="34" charset="0"/>
                          <a:ea typeface="Droid Sans" charset="0"/>
                          <a:cs typeface="Droid Sans" charset="0"/>
                        </a:rPr>
                        <a:t/>
                      </a:r>
                      <a:br>
                        <a:rPr kumimoji="0" lang="en-US" altLang="ru-RU" sz="1200" b="0" i="0" u="none" strike="noStrike" cap="none" normalizeH="0" baseline="0" dirty="0" smtClean="0">
                          <a:ln>
                            <a:noFill/>
                          </a:ln>
                          <a:solidFill>
                            <a:schemeClr val="tx2"/>
                          </a:solidFill>
                          <a:effectLst/>
                          <a:latin typeface="Calibri" pitchFamily="34" charset="0"/>
                          <a:ea typeface="Droid Sans" charset="0"/>
                          <a:cs typeface="Droid Sans" charset="0"/>
                        </a:rPr>
                      </a:br>
                      <a:r>
                        <a:rPr kumimoji="0" lang="ru-RU" altLang="ru-RU" sz="1200" b="0" i="0" u="none" strike="noStrike" cap="none" normalizeH="0" baseline="0" dirty="0" smtClean="0">
                          <a:ln>
                            <a:noFill/>
                          </a:ln>
                          <a:solidFill>
                            <a:schemeClr val="tx2"/>
                          </a:solidFill>
                          <a:effectLst/>
                          <a:latin typeface="Calibri" pitchFamily="34" charset="0"/>
                          <a:ea typeface="Droid Sans" charset="0"/>
                          <a:cs typeface="Droid Sans" charset="0"/>
                        </a:rPr>
                        <a:t>Специфичность     </a:t>
                      </a:r>
                      <a:r>
                        <a:rPr kumimoji="0" lang="ru-RU" altLang="ru-RU" sz="1200" b="1" i="0" u="none" strike="noStrike" cap="none" normalizeH="0" baseline="0" dirty="0" smtClean="0">
                          <a:ln>
                            <a:noFill/>
                          </a:ln>
                          <a:solidFill>
                            <a:schemeClr val="tx2"/>
                          </a:solidFill>
                          <a:effectLst/>
                          <a:latin typeface="Calibri" pitchFamily="34" charset="0"/>
                          <a:ea typeface="Droid Sans" charset="0"/>
                          <a:cs typeface="Droid Sans" charset="0"/>
                        </a:rPr>
                        <a:t>высокая</a:t>
                      </a:r>
                      <a:r>
                        <a:rPr kumimoji="0" lang="en-US" altLang="ru-RU" sz="1200" b="1" i="0" u="none" strike="noStrike" cap="none" normalizeH="0" baseline="0" dirty="0" smtClean="0">
                          <a:ln>
                            <a:noFill/>
                          </a:ln>
                          <a:solidFill>
                            <a:schemeClr val="tx2"/>
                          </a:solidFill>
                          <a:effectLst/>
                          <a:latin typeface="Calibri" pitchFamily="34" charset="0"/>
                          <a:ea typeface="Droid Sans" charset="0"/>
                          <a:cs typeface="Droid Sans" charset="0"/>
                        </a:rPr>
                        <a:t> </a:t>
                      </a:r>
                      <a:endParaRPr kumimoji="0" lang="ru-RU" altLang="ru-RU" sz="1200" b="1" i="0" u="none" strike="noStrike" cap="none" normalizeH="0" baseline="0" dirty="0" smtClean="0">
                        <a:ln>
                          <a:noFill/>
                        </a:ln>
                        <a:solidFill>
                          <a:schemeClr val="tx2"/>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00A0D7"/>
                      </a:solidFill>
                      <a:prstDash val="solid"/>
                      <a:round/>
                      <a:headEnd type="none" w="med" len="med"/>
                      <a:tailEnd type="none" w="med" len="med"/>
                    </a:lnT>
                    <a:lnB w="9525" cap="flat" cmpd="sng" algn="ctr">
                      <a:solidFill>
                        <a:srgbClr val="00A0D7"/>
                      </a:solidFill>
                      <a:prstDash val="solid"/>
                      <a:round/>
                      <a:headEnd type="none" w="med" len="med"/>
                      <a:tailEnd type="none" w="med" len="med"/>
                    </a:lnB>
                    <a:lnTlToBr>
                      <a:noFill/>
                    </a:lnTlToBr>
                    <a:lnBlToTr>
                      <a:noFill/>
                    </a:lnBlToTr>
                    <a:solidFill>
                      <a:srgbClr val="005790"/>
                    </a:solidFill>
                  </a:tcPr>
                </a:tc>
              </a:tr>
              <a:tr h="47535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smtClean="0">
                          <a:ln>
                            <a:noFill/>
                          </a:ln>
                          <a:solidFill>
                            <a:schemeClr val="accent4">
                              <a:lumMod val="60000"/>
                              <a:lumOff val="40000"/>
                            </a:schemeClr>
                          </a:solidFill>
                          <a:effectLst/>
                          <a:latin typeface="Calibri" pitchFamily="34" charset="0"/>
                          <a:ea typeface="Droid Sans" charset="0"/>
                          <a:cs typeface="Droid Sans" charset="0"/>
                        </a:rPr>
                        <a:t>Болезненность ПВТ</a:t>
                      </a:r>
                      <a:endParaRPr kumimoji="0" lang="ru-RU" altLang="ru-RU" sz="1400" b="1" i="0" u="none" strike="noStrike" cap="none" normalizeH="0" baseline="0" dirty="0" smtClean="0">
                        <a:ln>
                          <a:noFill/>
                        </a:ln>
                        <a:solidFill>
                          <a:schemeClr val="accent4">
                            <a:lumMod val="60000"/>
                            <a:lumOff val="40000"/>
                          </a:schemeClr>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00A0D7"/>
                      </a:solidFill>
                      <a:prstDash val="solid"/>
                      <a:round/>
                      <a:headEnd type="none" w="med" len="med"/>
                      <a:tailEnd type="none" w="med" len="med"/>
                    </a:lnT>
                    <a:lnB w="9525" cap="flat" cmpd="sng" algn="ctr">
                      <a:solidFill>
                        <a:srgbClr val="00A0D7"/>
                      </a:solidFill>
                      <a:prstDash val="solid"/>
                      <a:round/>
                      <a:headEnd type="none" w="med" len="med"/>
                      <a:tailEnd type="none" w="med" len="med"/>
                    </a:lnB>
                    <a:lnTlToBr>
                      <a:noFill/>
                    </a:lnTlToBr>
                    <a:lnBlToTr>
                      <a:noFill/>
                    </a:lnBlToTr>
                    <a:solidFill>
                      <a:srgbClr val="1A458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smtClean="0">
                          <a:ln>
                            <a:noFill/>
                          </a:ln>
                          <a:solidFill>
                            <a:schemeClr val="tx2"/>
                          </a:solidFill>
                          <a:effectLst/>
                          <a:latin typeface="Calibri" pitchFamily="34" charset="0"/>
                          <a:ea typeface="Droid Sans" charset="0"/>
                          <a:cs typeface="Droid Sans" charset="0"/>
                        </a:rPr>
                        <a:t>Шейный фасеточный синдром</a:t>
                      </a:r>
                      <a:endParaRPr kumimoji="0" lang="ru-RU" altLang="ru-RU" sz="1400" b="1" i="0" u="none" strike="noStrike" cap="none" normalizeH="0" baseline="0" dirty="0" smtClean="0">
                        <a:ln>
                          <a:noFill/>
                        </a:ln>
                        <a:solidFill>
                          <a:schemeClr val="tx2"/>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00A0D7"/>
                      </a:solidFill>
                      <a:prstDash val="solid"/>
                      <a:round/>
                      <a:headEnd type="none" w="med" len="med"/>
                      <a:tailEnd type="none" w="med" len="med"/>
                    </a:lnT>
                    <a:lnB w="9525" cap="flat" cmpd="sng" algn="ctr">
                      <a:solidFill>
                        <a:srgbClr val="00A0D7"/>
                      </a:solidFill>
                      <a:prstDash val="solid"/>
                      <a:round/>
                      <a:headEnd type="none" w="med" len="med"/>
                      <a:tailEnd type="none" w="med" len="med"/>
                    </a:lnB>
                    <a:lnTlToBr>
                      <a:noFill/>
                    </a:lnTlToBr>
                    <a:lnBlToTr>
                      <a:noFill/>
                    </a:lnBlToTr>
                    <a:solidFill>
                      <a:srgbClr val="1A458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2"/>
                          </a:solidFill>
                          <a:effectLst/>
                          <a:latin typeface="Calibri" pitchFamily="34" charset="0"/>
                          <a:ea typeface="Droid Sans" charset="0"/>
                          <a:cs typeface="Droid Sans" charset="0"/>
                        </a:rPr>
                        <a:t>Невысокие чувствительность  и специфичность</a:t>
                      </a:r>
                      <a:endParaRPr kumimoji="0" lang="ru-RU" altLang="ru-RU" sz="1200" b="0" i="0" u="none" strike="noStrike" cap="none" normalizeH="0" baseline="0" dirty="0" smtClean="0">
                        <a:ln>
                          <a:noFill/>
                        </a:ln>
                        <a:solidFill>
                          <a:schemeClr val="tx2"/>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00A0D7"/>
                      </a:solidFill>
                      <a:prstDash val="solid"/>
                      <a:round/>
                      <a:headEnd type="none" w="med" len="med"/>
                      <a:tailEnd type="none" w="med" len="med"/>
                    </a:lnT>
                    <a:lnB w="9525" cap="flat" cmpd="sng" algn="ctr">
                      <a:solidFill>
                        <a:srgbClr val="00A0D7"/>
                      </a:solidFill>
                      <a:prstDash val="solid"/>
                      <a:round/>
                      <a:headEnd type="none" w="med" len="med"/>
                      <a:tailEnd type="none" w="med" len="med"/>
                    </a:lnB>
                    <a:lnTlToBr>
                      <a:noFill/>
                    </a:lnTlToBr>
                    <a:lnBlToTr>
                      <a:noFill/>
                    </a:lnBlToTr>
                    <a:solidFill>
                      <a:srgbClr val="1A4581"/>
                    </a:solidFill>
                  </a:tcPr>
                </a:tc>
              </a:tr>
            </a:tbl>
          </a:graphicData>
        </a:graphic>
      </p:graphicFrame>
      <p:sp>
        <p:nvSpPr>
          <p:cNvPr id="6" name="TextBox 5"/>
          <p:cNvSpPr txBox="1"/>
          <p:nvPr/>
        </p:nvSpPr>
        <p:spPr>
          <a:xfrm>
            <a:off x="323527" y="378000"/>
            <a:ext cx="7488833" cy="404406"/>
          </a:xfrm>
          <a:prstGeom prst="rect">
            <a:avLst/>
          </a:prstGeom>
          <a:noFill/>
        </p:spPr>
        <p:txBody>
          <a:bodyPr wrap="square" rtlCol="0" anchor="ctr">
            <a:spAutoFit/>
          </a:bodyPr>
          <a:lstStyle/>
          <a:p>
            <a:pPr>
              <a:lnSpc>
                <a:spcPts val="2400"/>
              </a:lnSpc>
            </a:pPr>
            <a:r>
              <a:rPr lang="ru-RU" sz="2400" b="1" i="1" dirty="0">
                <a:solidFill>
                  <a:srgbClr val="FAAA28"/>
                </a:solidFill>
                <a:latin typeface="+mn-lt"/>
              </a:rPr>
              <a:t>Информативность клинических тестов при БШ</a:t>
            </a:r>
          </a:p>
        </p:txBody>
      </p:sp>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1328" y="6309320"/>
            <a:ext cx="241879" cy="349861"/>
          </a:xfrm>
          <a:prstGeom prst="rect">
            <a:avLst/>
          </a:prstGeom>
        </p:spPr>
      </p:pic>
      <p:sp>
        <p:nvSpPr>
          <p:cNvPr id="8" name="TextBox 7"/>
          <p:cNvSpPr txBox="1"/>
          <p:nvPr/>
        </p:nvSpPr>
        <p:spPr>
          <a:xfrm>
            <a:off x="755576" y="6345750"/>
            <a:ext cx="7704856" cy="138499"/>
          </a:xfrm>
          <a:prstGeom prst="rect">
            <a:avLst/>
          </a:prstGeom>
          <a:noFill/>
        </p:spPr>
        <p:txBody>
          <a:bodyPr wrap="square" lIns="0" tIns="0" rIns="0" bIns="0" rtlCol="0">
            <a:spAutoFit/>
          </a:bodyPr>
          <a:lstStyle/>
          <a:p>
            <a:r>
              <a:rPr lang="en-US" sz="900" dirty="0">
                <a:solidFill>
                  <a:schemeClr val="tx2"/>
                </a:solidFill>
                <a:latin typeface="+mj-lt"/>
              </a:rPr>
              <a:t>Cohen SP. Epidemiology, diagnosis, and treatment of neck pain. Mayo </a:t>
            </a:r>
            <a:r>
              <a:rPr lang="en-US" sz="900" dirty="0" err="1">
                <a:solidFill>
                  <a:schemeClr val="tx2"/>
                </a:solidFill>
                <a:latin typeface="+mj-lt"/>
              </a:rPr>
              <a:t>Clin</a:t>
            </a:r>
            <a:r>
              <a:rPr lang="en-US" sz="900" dirty="0">
                <a:solidFill>
                  <a:schemeClr val="tx2"/>
                </a:solidFill>
                <a:latin typeface="+mj-lt"/>
              </a:rPr>
              <a:t> Proc. 2015 Feb;90(2):284-99. </a:t>
            </a:r>
          </a:p>
        </p:txBody>
      </p:sp>
    </p:spTree>
    <p:extLst>
      <p:ext uri="{BB962C8B-B14F-4D97-AF65-F5344CB8AC3E}">
        <p14:creationId xmlns:p14="http://schemas.microsoft.com/office/powerpoint/2010/main" val="200495370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a:extLst>
              <a:ext uri="{FF2B5EF4-FFF2-40B4-BE49-F238E27FC236}"/>
            </a:extLst>
          </p:cNvPr>
          <p:cNvSpPr>
            <a:spLocks noChangeArrowheads="1"/>
          </p:cNvSpPr>
          <p:nvPr/>
        </p:nvSpPr>
        <p:spPr bwMode="auto">
          <a:xfrm>
            <a:off x="0" y="-26988"/>
            <a:ext cx="9144000" cy="922338"/>
          </a:xfrm>
          <a:prstGeom prst="rect">
            <a:avLst/>
          </a:prstGeom>
          <a:noFill/>
          <a:ln w="9525" algn="ctr">
            <a:noFill/>
            <a:miter lim="800000"/>
            <a:headEnd/>
            <a:tailEnd/>
          </a:ln>
        </p:spPr>
        <p:txBody>
          <a:bodyPr wrap="none" anchor="ctr"/>
          <a:lstStyle/>
          <a:p>
            <a:pPr fontAlgn="auto">
              <a:spcBef>
                <a:spcPts val="0"/>
              </a:spcBef>
              <a:spcAft>
                <a:spcPts val="0"/>
              </a:spcAft>
              <a:defRPr/>
            </a:pPr>
            <a:endParaRPr lang="ru-RU">
              <a:latin typeface="+mn-lt"/>
              <a:ea typeface="+mn-ea"/>
            </a:endParaRPr>
          </a:p>
        </p:txBody>
      </p:sp>
      <p:sp>
        <p:nvSpPr>
          <p:cNvPr id="99332" name="Прямоугольник 2"/>
          <p:cNvSpPr>
            <a:spLocks noChangeArrowheads="1"/>
          </p:cNvSpPr>
          <p:nvPr/>
        </p:nvSpPr>
        <p:spPr bwMode="auto">
          <a:xfrm>
            <a:off x="5004048" y="981075"/>
            <a:ext cx="8639175" cy="413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10000"/>
              </a:lnSpc>
            </a:pPr>
            <a:endParaRPr lang="ru-RU" altLang="ru-RU" sz="2000" dirty="0">
              <a:solidFill>
                <a:srgbClr val="000000"/>
              </a:solidFill>
              <a:latin typeface="Calibri" pitchFamily="34" charset="0"/>
              <a:cs typeface="Calibri" pitchFamily="34" charset="0"/>
            </a:endParaRPr>
          </a:p>
        </p:txBody>
      </p:sp>
      <p:sp>
        <p:nvSpPr>
          <p:cNvPr id="9" name="TextBox 8"/>
          <p:cNvSpPr txBox="1"/>
          <p:nvPr/>
        </p:nvSpPr>
        <p:spPr>
          <a:xfrm>
            <a:off x="323527" y="224112"/>
            <a:ext cx="6587813" cy="712183"/>
          </a:xfrm>
          <a:prstGeom prst="rect">
            <a:avLst/>
          </a:prstGeom>
          <a:noFill/>
        </p:spPr>
        <p:txBody>
          <a:bodyPr wrap="square" rtlCol="0" anchor="ctr">
            <a:spAutoFit/>
          </a:bodyPr>
          <a:lstStyle/>
          <a:p>
            <a:pPr>
              <a:lnSpc>
                <a:spcPts val="2400"/>
              </a:lnSpc>
            </a:pPr>
            <a:r>
              <a:rPr lang="ru-RU" sz="2400" b="1" i="1" dirty="0">
                <a:solidFill>
                  <a:srgbClr val="FAAA28"/>
                </a:solidFill>
                <a:latin typeface="+mn-lt"/>
              </a:rPr>
              <a:t>Дополнительные методы исследования </a:t>
            </a:r>
            <a:br>
              <a:rPr lang="ru-RU" sz="2400" b="1" i="1" dirty="0">
                <a:solidFill>
                  <a:srgbClr val="FAAA28"/>
                </a:solidFill>
                <a:latin typeface="+mn-lt"/>
              </a:rPr>
            </a:br>
            <a:r>
              <a:rPr lang="ru-RU" sz="2400" b="1" i="1" dirty="0">
                <a:solidFill>
                  <a:srgbClr val="FAAA28"/>
                </a:solidFill>
                <a:latin typeface="+mn-lt"/>
              </a:rPr>
              <a:t>у пациентов с </a:t>
            </a:r>
            <a:r>
              <a:rPr lang="ru-RU" sz="2400" b="1" i="1" dirty="0" smtClean="0">
                <a:solidFill>
                  <a:srgbClr val="FAAA28"/>
                </a:solidFill>
                <a:latin typeface="+mn-lt"/>
              </a:rPr>
              <a:t>БШ</a:t>
            </a:r>
            <a:endParaRPr lang="ru-RU" sz="2400" b="1" i="1" dirty="0">
              <a:solidFill>
                <a:srgbClr val="FAAA28"/>
              </a:solidFill>
              <a:latin typeface="+mn-lt"/>
            </a:endParaRPr>
          </a:p>
        </p:txBody>
      </p:sp>
      <p:pic>
        <p:nvPicPr>
          <p:cNvPr id="10" name="Рисунок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1328" y="6309320"/>
            <a:ext cx="241879" cy="349861"/>
          </a:xfrm>
          <a:prstGeom prst="rect">
            <a:avLst/>
          </a:prstGeom>
        </p:spPr>
      </p:pic>
      <p:sp>
        <p:nvSpPr>
          <p:cNvPr id="11" name="TextBox 10"/>
          <p:cNvSpPr txBox="1"/>
          <p:nvPr/>
        </p:nvSpPr>
        <p:spPr>
          <a:xfrm>
            <a:off x="755576" y="6165850"/>
            <a:ext cx="7704856" cy="553998"/>
          </a:xfrm>
          <a:prstGeom prst="rect">
            <a:avLst/>
          </a:prstGeom>
          <a:noFill/>
        </p:spPr>
        <p:txBody>
          <a:bodyPr wrap="square" lIns="0" tIns="0" rIns="0" bIns="0" rtlCol="0">
            <a:spAutoFit/>
          </a:bodyPr>
          <a:lstStyle/>
          <a:p>
            <a:r>
              <a:rPr lang="en-US" sz="900" dirty="0">
                <a:solidFill>
                  <a:schemeClr val="tx2"/>
                </a:solidFill>
                <a:latin typeface="+mj-lt"/>
              </a:rPr>
              <a:t>Cohen SP. Epidemiology, diagnosis, and treatment of neck pain. Mayo </a:t>
            </a:r>
            <a:r>
              <a:rPr lang="en-US" sz="900" dirty="0" err="1">
                <a:solidFill>
                  <a:schemeClr val="tx2"/>
                </a:solidFill>
                <a:latin typeface="+mj-lt"/>
              </a:rPr>
              <a:t>Clin</a:t>
            </a:r>
            <a:r>
              <a:rPr lang="en-US" sz="900" dirty="0">
                <a:solidFill>
                  <a:schemeClr val="tx2"/>
                </a:solidFill>
                <a:latin typeface="+mj-lt"/>
              </a:rPr>
              <a:t> Proc. 2015 Feb;90(2):284-99. </a:t>
            </a:r>
            <a:br>
              <a:rPr lang="en-US" sz="900" dirty="0">
                <a:solidFill>
                  <a:schemeClr val="tx2"/>
                </a:solidFill>
                <a:latin typeface="+mj-lt"/>
              </a:rPr>
            </a:br>
            <a:r>
              <a:rPr lang="en-US" sz="900" dirty="0">
                <a:solidFill>
                  <a:schemeClr val="tx2"/>
                </a:solidFill>
                <a:latin typeface="+mj-lt"/>
              </a:rPr>
              <a:t>Douglass </a:t>
            </a:r>
            <a:r>
              <a:rPr lang="ru-RU" sz="900" dirty="0">
                <a:solidFill>
                  <a:schemeClr val="tx2"/>
                </a:solidFill>
                <a:latin typeface="+mj-lt"/>
              </a:rPr>
              <a:t>А., </a:t>
            </a:r>
            <a:r>
              <a:rPr lang="en-US" sz="900" dirty="0" err="1">
                <a:solidFill>
                  <a:schemeClr val="tx2"/>
                </a:solidFill>
                <a:latin typeface="+mj-lt"/>
              </a:rPr>
              <a:t>Bope</a:t>
            </a:r>
            <a:r>
              <a:rPr lang="en-US" sz="900" dirty="0">
                <a:solidFill>
                  <a:schemeClr val="tx2"/>
                </a:solidFill>
                <a:latin typeface="+mj-lt"/>
              </a:rPr>
              <a:t> E. Evaluation and Treatment of Posterior Neck Pain in Family Practice. J Am Board </a:t>
            </a:r>
            <a:r>
              <a:rPr lang="en-US" sz="900" dirty="0" err="1">
                <a:solidFill>
                  <a:schemeClr val="tx2"/>
                </a:solidFill>
                <a:latin typeface="+mj-lt"/>
              </a:rPr>
              <a:t>Fam</a:t>
            </a:r>
            <a:r>
              <a:rPr lang="en-US" sz="900" dirty="0">
                <a:solidFill>
                  <a:schemeClr val="tx2"/>
                </a:solidFill>
                <a:latin typeface="+mj-lt"/>
              </a:rPr>
              <a:t> Med 2004;17(Suppl.1):S13—S22. </a:t>
            </a:r>
            <a:br>
              <a:rPr lang="en-US" sz="900" dirty="0">
                <a:solidFill>
                  <a:schemeClr val="tx2"/>
                </a:solidFill>
                <a:latin typeface="+mj-lt"/>
              </a:rPr>
            </a:br>
            <a:r>
              <a:rPr lang="ru-RU" sz="900" dirty="0">
                <a:solidFill>
                  <a:schemeClr val="tx2"/>
                </a:solidFill>
                <a:latin typeface="+mj-lt"/>
              </a:rPr>
              <a:t>Левин О.С. Диагностика и лечение боли в шее и верхних конечностях. РМЖ 2006;9:713—8 </a:t>
            </a:r>
            <a:br>
              <a:rPr lang="ru-RU" sz="900" dirty="0">
                <a:solidFill>
                  <a:schemeClr val="tx2"/>
                </a:solidFill>
                <a:latin typeface="+mj-lt"/>
              </a:rPr>
            </a:br>
            <a:r>
              <a:rPr lang="ru-RU" sz="900" dirty="0">
                <a:solidFill>
                  <a:schemeClr val="tx2"/>
                </a:solidFill>
                <a:latin typeface="+mj-lt"/>
              </a:rPr>
              <a:t>Исайкин А.И. Боль в шее: причины, диагностика. лечение. Неврология, </a:t>
            </a:r>
            <a:r>
              <a:rPr lang="ru-RU" sz="900" dirty="0" err="1">
                <a:solidFill>
                  <a:schemeClr val="tx2"/>
                </a:solidFill>
                <a:latin typeface="+mj-lt"/>
              </a:rPr>
              <a:t>нейропсихиатрия</a:t>
            </a:r>
            <a:r>
              <a:rPr lang="ru-RU" sz="900" dirty="0">
                <a:solidFill>
                  <a:schemeClr val="tx2"/>
                </a:solidFill>
                <a:latin typeface="+mj-lt"/>
              </a:rPr>
              <a:t>, </a:t>
            </a:r>
            <a:r>
              <a:rPr lang="ru-RU" sz="900" dirty="0" err="1">
                <a:solidFill>
                  <a:schemeClr val="tx2"/>
                </a:solidFill>
                <a:latin typeface="+mj-lt"/>
              </a:rPr>
              <a:t>психосоматика</a:t>
            </a:r>
            <a:r>
              <a:rPr lang="ru-RU" sz="900" dirty="0">
                <a:solidFill>
                  <a:schemeClr val="tx2"/>
                </a:solidFill>
                <a:latin typeface="+mj-lt"/>
              </a:rPr>
              <a:t>, 2011 с.94-98. </a:t>
            </a:r>
          </a:p>
        </p:txBody>
      </p:sp>
      <p:sp>
        <p:nvSpPr>
          <p:cNvPr id="12" name="TextBox 11"/>
          <p:cNvSpPr txBox="1"/>
          <p:nvPr/>
        </p:nvSpPr>
        <p:spPr>
          <a:xfrm>
            <a:off x="395288" y="1556792"/>
            <a:ext cx="8034161" cy="4047262"/>
          </a:xfrm>
          <a:prstGeom prst="rect">
            <a:avLst/>
          </a:prstGeom>
          <a:noFill/>
        </p:spPr>
        <p:txBody>
          <a:bodyPr wrap="square" lIns="0" tIns="0" rIns="0" bIns="0" rtlCol="0">
            <a:spAutoFit/>
          </a:bodyPr>
          <a:lstStyle/>
          <a:p>
            <a:pPr defTabSz="449263" eaLnBrk="1" hangingPunct="1">
              <a:spcBef>
                <a:spcPts val="300"/>
              </a:spcBef>
              <a:spcAft>
                <a:spcPts val="1200"/>
              </a:spcAft>
            </a:pPr>
            <a:r>
              <a:rPr lang="ru-RU" altLang="ru-RU" sz="2000" b="1" dirty="0" smtClean="0">
                <a:solidFill>
                  <a:srgbClr val="FAAA28"/>
                </a:solidFill>
                <a:latin typeface="+mj-lt"/>
              </a:rPr>
              <a:t>В </a:t>
            </a:r>
            <a:r>
              <a:rPr lang="ru-RU" altLang="ru-RU" sz="2000" b="1" dirty="0">
                <a:solidFill>
                  <a:srgbClr val="FAAA28"/>
                </a:solidFill>
                <a:latin typeface="+mj-lt"/>
              </a:rPr>
              <a:t>большинстве случаев острой и хронической БШ  необходимости в проведении дополнительных методов исследования нет.  </a:t>
            </a:r>
          </a:p>
          <a:p>
            <a:pPr defTabSz="449263" eaLnBrk="1" hangingPunct="1">
              <a:spcBef>
                <a:spcPts val="300"/>
              </a:spcBef>
              <a:spcAft>
                <a:spcPts val="1200"/>
              </a:spcAft>
            </a:pPr>
            <a:r>
              <a:rPr lang="ru-RU" altLang="ru-RU" b="1" dirty="0" smtClean="0">
                <a:solidFill>
                  <a:schemeClr val="tx2"/>
                </a:solidFill>
                <a:latin typeface="+mj-lt"/>
              </a:rPr>
              <a:t>Проведение </a:t>
            </a:r>
            <a:r>
              <a:rPr lang="ru-RU" altLang="ru-RU" b="1" dirty="0">
                <a:solidFill>
                  <a:schemeClr val="tx2"/>
                </a:solidFill>
                <a:latin typeface="+mj-lt"/>
              </a:rPr>
              <a:t>инструментальной диагностики показано: </a:t>
            </a:r>
            <a:r>
              <a:rPr lang="ru-RU" altLang="ru-RU" dirty="0">
                <a:solidFill>
                  <a:schemeClr val="accent4">
                    <a:lumMod val="60000"/>
                    <a:lumOff val="40000"/>
                  </a:schemeClr>
                </a:solidFill>
                <a:latin typeface="+mj-lt"/>
              </a:rPr>
              <a:t>при подозрении на «специфическую» природу БШ, наличии компрессионных синдромов, травм шейного отдела в анамнезе, перед проведением мануальной терапии, нейрохирургического вмешательства, при неэффективности лечения.</a:t>
            </a:r>
          </a:p>
          <a:p>
            <a:pPr defTabSz="449263" eaLnBrk="1" hangingPunct="1">
              <a:spcBef>
                <a:spcPts val="300"/>
              </a:spcBef>
              <a:spcAft>
                <a:spcPts val="1200"/>
              </a:spcAft>
            </a:pPr>
            <a:r>
              <a:rPr lang="ru-RU" altLang="ru-RU" b="1" dirty="0" smtClean="0">
                <a:solidFill>
                  <a:srgbClr val="FAAA28"/>
                </a:solidFill>
                <a:latin typeface="+mj-lt"/>
              </a:rPr>
              <a:t>Рентгенография </a:t>
            </a:r>
            <a:r>
              <a:rPr lang="ru-RU" altLang="ru-RU" b="1" dirty="0">
                <a:solidFill>
                  <a:srgbClr val="FAAA28"/>
                </a:solidFill>
                <a:latin typeface="+mj-lt"/>
              </a:rPr>
              <a:t>шейного </a:t>
            </a:r>
            <a:r>
              <a:rPr lang="ru-RU" altLang="ru-RU" b="1" dirty="0" smtClean="0">
                <a:solidFill>
                  <a:srgbClr val="FAAA28"/>
                </a:solidFill>
                <a:latin typeface="+mj-lt"/>
              </a:rPr>
              <a:t>отдела </a:t>
            </a:r>
            <a:r>
              <a:rPr lang="ru-RU" altLang="ru-RU" dirty="0" smtClean="0">
                <a:solidFill>
                  <a:schemeClr val="tx2"/>
                </a:solidFill>
                <a:latin typeface="+mj-lt"/>
              </a:rPr>
              <a:t>позволяет </a:t>
            </a:r>
            <a:r>
              <a:rPr lang="ru-RU" altLang="ru-RU" dirty="0">
                <a:solidFill>
                  <a:schemeClr val="tx2"/>
                </a:solidFill>
                <a:latin typeface="+mj-lt"/>
              </a:rPr>
              <a:t>исключить </a:t>
            </a:r>
            <a:r>
              <a:rPr lang="ru-RU" altLang="ru-RU" dirty="0" err="1">
                <a:solidFill>
                  <a:schemeClr val="tx2"/>
                </a:solidFill>
                <a:latin typeface="+mj-lt"/>
              </a:rPr>
              <a:t>онкопатологию</a:t>
            </a:r>
            <a:r>
              <a:rPr lang="ru-RU" altLang="ru-RU" dirty="0">
                <a:solidFill>
                  <a:schemeClr val="tx2"/>
                </a:solidFill>
                <a:latin typeface="+mj-lt"/>
              </a:rPr>
              <a:t>, спондилит, травму, </a:t>
            </a:r>
            <a:r>
              <a:rPr lang="ru-RU" altLang="ru-RU" dirty="0" err="1">
                <a:solidFill>
                  <a:schemeClr val="tx2"/>
                </a:solidFill>
                <a:latin typeface="+mj-lt"/>
              </a:rPr>
              <a:t>спондилолистез</a:t>
            </a:r>
            <a:r>
              <a:rPr lang="ru-RU" altLang="ru-RU" dirty="0">
                <a:solidFill>
                  <a:schemeClr val="tx2"/>
                </a:solidFill>
                <a:latin typeface="+mj-lt"/>
              </a:rPr>
              <a:t>, переломы на фоне остеопороза. Выявление </a:t>
            </a:r>
            <a:r>
              <a:rPr lang="ru-RU" altLang="ru-RU" dirty="0" err="1">
                <a:solidFill>
                  <a:schemeClr val="tx2"/>
                </a:solidFill>
                <a:latin typeface="+mj-lt"/>
              </a:rPr>
              <a:t>Rö</a:t>
            </a:r>
            <a:r>
              <a:rPr lang="ru-RU" altLang="ru-RU" dirty="0">
                <a:solidFill>
                  <a:schemeClr val="tx2"/>
                </a:solidFill>
                <a:latin typeface="+mj-lt"/>
              </a:rPr>
              <a:t>-признаков «остеохондроза» не имеет клинического значения, т.к. они обнаруживаются у подавляющего большинства лиц среднего и пожилого возраста. </a:t>
            </a:r>
            <a:r>
              <a:rPr lang="ru-RU" altLang="ru-RU" b="1" dirty="0">
                <a:solidFill>
                  <a:srgbClr val="FAAA28"/>
                </a:solidFill>
                <a:latin typeface="+mj-lt"/>
              </a:rPr>
              <a:t>Функциональная </a:t>
            </a:r>
            <a:r>
              <a:rPr lang="ru-RU" altLang="ru-RU" b="1" dirty="0" smtClean="0">
                <a:solidFill>
                  <a:srgbClr val="FAAA28"/>
                </a:solidFill>
                <a:latin typeface="+mj-lt"/>
              </a:rPr>
              <a:t>рентгенография</a:t>
            </a:r>
            <a:r>
              <a:rPr lang="ru-RU" altLang="ru-RU" dirty="0">
                <a:solidFill>
                  <a:schemeClr val="tx2"/>
                </a:solidFill>
              </a:rPr>
              <a:t> – </a:t>
            </a:r>
            <a:r>
              <a:rPr lang="ru-RU" altLang="ru-RU" dirty="0" smtClean="0">
                <a:solidFill>
                  <a:schemeClr val="tx2"/>
                </a:solidFill>
                <a:latin typeface="+mj-lt"/>
              </a:rPr>
              <a:t>для </a:t>
            </a:r>
            <a:r>
              <a:rPr lang="ru-RU" altLang="ru-RU" dirty="0">
                <a:solidFill>
                  <a:schemeClr val="tx2"/>
                </a:solidFill>
                <a:latin typeface="+mj-lt"/>
              </a:rPr>
              <a:t>выявления нестабильности позвоночника (при травмах в анамнезе, явлениях </a:t>
            </a:r>
            <a:r>
              <a:rPr lang="ru-RU" altLang="ru-RU" dirty="0" err="1">
                <a:solidFill>
                  <a:schemeClr val="tx2"/>
                </a:solidFill>
                <a:latin typeface="+mj-lt"/>
              </a:rPr>
              <a:t>гипермобильности</a:t>
            </a:r>
            <a:r>
              <a:rPr lang="ru-RU" altLang="ru-RU" dirty="0">
                <a:solidFill>
                  <a:schemeClr val="tx2"/>
                </a:solidFill>
                <a:latin typeface="+mj-lt"/>
              </a:rPr>
              <a:t>, выявлении </a:t>
            </a:r>
            <a:r>
              <a:rPr lang="ru-RU" altLang="ru-RU" dirty="0" err="1">
                <a:solidFill>
                  <a:schemeClr val="tx2"/>
                </a:solidFill>
                <a:latin typeface="+mj-lt"/>
              </a:rPr>
              <a:t>спондилолистезов</a:t>
            </a:r>
            <a:r>
              <a:rPr lang="ru-RU" altLang="ru-RU" dirty="0">
                <a:solidFill>
                  <a:schemeClr val="tx2"/>
                </a:solidFill>
                <a:latin typeface="+mj-lt"/>
              </a:rPr>
              <a:t> при  стандартной рентгенографии).</a:t>
            </a:r>
          </a:p>
        </p:txBody>
      </p:sp>
    </p:spTree>
    <p:extLst>
      <p:ext uri="{BB962C8B-B14F-4D97-AF65-F5344CB8AC3E}">
        <p14:creationId xmlns:p14="http://schemas.microsoft.com/office/powerpoint/2010/main" val="132658176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6" name="Прямоугольник 2"/>
          <p:cNvSpPr>
            <a:spLocks noChangeArrowheads="1"/>
          </p:cNvSpPr>
          <p:nvPr/>
        </p:nvSpPr>
        <p:spPr bwMode="auto">
          <a:xfrm>
            <a:off x="2196728" y="793750"/>
            <a:ext cx="86391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ru-RU" altLang="ru-RU" sz="2000">
                <a:solidFill>
                  <a:srgbClr val="000000"/>
                </a:solidFill>
                <a:latin typeface="Calibri" pitchFamily="34" charset="0"/>
                <a:cs typeface="Calibri" pitchFamily="34" charset="0"/>
              </a:rPr>
              <a:t>   </a:t>
            </a:r>
          </a:p>
        </p:txBody>
      </p:sp>
      <p:sp>
        <p:nvSpPr>
          <p:cNvPr id="10" name="TextBox 9"/>
          <p:cNvSpPr txBox="1"/>
          <p:nvPr/>
        </p:nvSpPr>
        <p:spPr>
          <a:xfrm>
            <a:off x="323527" y="226260"/>
            <a:ext cx="6587813" cy="707886"/>
          </a:xfrm>
          <a:prstGeom prst="rect">
            <a:avLst/>
          </a:prstGeom>
          <a:noFill/>
        </p:spPr>
        <p:txBody>
          <a:bodyPr wrap="square" rtlCol="0" anchor="ctr">
            <a:spAutoFit/>
          </a:bodyPr>
          <a:lstStyle/>
          <a:p>
            <a:pPr>
              <a:lnSpc>
                <a:spcPts val="2400"/>
              </a:lnSpc>
            </a:pPr>
            <a:r>
              <a:rPr lang="ru-RU" sz="2400" b="1" i="1" dirty="0">
                <a:solidFill>
                  <a:srgbClr val="FAAA28"/>
                </a:solidFill>
                <a:latin typeface="+mn-lt"/>
              </a:rPr>
              <a:t>Дополнительные методы исследования у пациентов с </a:t>
            </a:r>
            <a:r>
              <a:rPr lang="ru-RU" sz="2400" b="1" i="1" dirty="0" smtClean="0">
                <a:solidFill>
                  <a:srgbClr val="FAAA28"/>
                </a:solidFill>
                <a:latin typeface="+mn-lt"/>
              </a:rPr>
              <a:t>БШ</a:t>
            </a:r>
            <a:endParaRPr lang="ru-RU" sz="2400" b="1" i="1" dirty="0">
              <a:solidFill>
                <a:srgbClr val="FAAA28"/>
              </a:solidFill>
              <a:latin typeface="+mn-lt"/>
            </a:endParaRPr>
          </a:p>
        </p:txBody>
      </p:sp>
      <p:pic>
        <p:nvPicPr>
          <p:cNvPr id="11" name="Рисунок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1328" y="6309320"/>
            <a:ext cx="241879" cy="349861"/>
          </a:xfrm>
          <a:prstGeom prst="rect">
            <a:avLst/>
          </a:prstGeom>
        </p:spPr>
      </p:pic>
      <p:sp>
        <p:nvSpPr>
          <p:cNvPr id="12" name="TextBox 11"/>
          <p:cNvSpPr txBox="1"/>
          <p:nvPr/>
        </p:nvSpPr>
        <p:spPr>
          <a:xfrm>
            <a:off x="755576" y="6165850"/>
            <a:ext cx="7128792" cy="553998"/>
          </a:xfrm>
          <a:prstGeom prst="rect">
            <a:avLst/>
          </a:prstGeom>
          <a:noFill/>
        </p:spPr>
        <p:txBody>
          <a:bodyPr wrap="square" lIns="0" tIns="0" rIns="0" bIns="0" rtlCol="0">
            <a:spAutoFit/>
          </a:bodyPr>
          <a:lstStyle/>
          <a:p>
            <a:r>
              <a:rPr lang="en-US" sz="900" dirty="0">
                <a:solidFill>
                  <a:schemeClr val="tx2"/>
                </a:solidFill>
                <a:latin typeface="+mj-lt"/>
              </a:rPr>
              <a:t>Cohen SP. Epidemiology, diagnosis, and treatment of neck pain. Mayo </a:t>
            </a:r>
            <a:r>
              <a:rPr lang="en-US" sz="900" dirty="0" err="1">
                <a:solidFill>
                  <a:schemeClr val="tx2"/>
                </a:solidFill>
                <a:latin typeface="+mj-lt"/>
              </a:rPr>
              <a:t>Clin</a:t>
            </a:r>
            <a:r>
              <a:rPr lang="en-US" sz="900" dirty="0">
                <a:solidFill>
                  <a:schemeClr val="tx2"/>
                </a:solidFill>
                <a:latin typeface="+mj-lt"/>
              </a:rPr>
              <a:t> Proc. 2015 Feb;90(2):284-99. </a:t>
            </a:r>
            <a:br>
              <a:rPr lang="en-US" sz="900" dirty="0">
                <a:solidFill>
                  <a:schemeClr val="tx2"/>
                </a:solidFill>
                <a:latin typeface="+mj-lt"/>
              </a:rPr>
            </a:br>
            <a:r>
              <a:rPr lang="en-US" sz="900" dirty="0">
                <a:solidFill>
                  <a:schemeClr val="tx2"/>
                </a:solidFill>
                <a:latin typeface="+mj-lt"/>
              </a:rPr>
              <a:t>Douglass </a:t>
            </a:r>
            <a:r>
              <a:rPr lang="ru-RU" sz="900" dirty="0">
                <a:solidFill>
                  <a:schemeClr val="tx2"/>
                </a:solidFill>
                <a:latin typeface="+mj-lt"/>
              </a:rPr>
              <a:t>А., </a:t>
            </a:r>
            <a:r>
              <a:rPr lang="en-US" sz="900" dirty="0" err="1">
                <a:solidFill>
                  <a:schemeClr val="tx2"/>
                </a:solidFill>
                <a:latin typeface="+mj-lt"/>
              </a:rPr>
              <a:t>Bope</a:t>
            </a:r>
            <a:r>
              <a:rPr lang="en-US" sz="900" dirty="0">
                <a:solidFill>
                  <a:schemeClr val="tx2"/>
                </a:solidFill>
                <a:latin typeface="+mj-lt"/>
              </a:rPr>
              <a:t> E. Evaluation and Treatment of Posterior Neck Pain in Family Practice. J Am Board </a:t>
            </a:r>
            <a:r>
              <a:rPr lang="en-US" sz="900" dirty="0" err="1">
                <a:solidFill>
                  <a:schemeClr val="tx2"/>
                </a:solidFill>
                <a:latin typeface="+mj-lt"/>
              </a:rPr>
              <a:t>Fam</a:t>
            </a:r>
            <a:r>
              <a:rPr lang="en-US" sz="900" dirty="0">
                <a:solidFill>
                  <a:schemeClr val="tx2"/>
                </a:solidFill>
                <a:latin typeface="+mj-lt"/>
              </a:rPr>
              <a:t> Med 2004;17(Suppl.1):S13—S22. </a:t>
            </a:r>
            <a:br>
              <a:rPr lang="en-US" sz="900" dirty="0">
                <a:solidFill>
                  <a:schemeClr val="tx2"/>
                </a:solidFill>
                <a:latin typeface="+mj-lt"/>
              </a:rPr>
            </a:br>
            <a:r>
              <a:rPr lang="ru-RU" sz="900" dirty="0">
                <a:solidFill>
                  <a:schemeClr val="tx2"/>
                </a:solidFill>
                <a:latin typeface="+mj-lt"/>
              </a:rPr>
              <a:t>Левин О.С. Диагностика и лечение боли в шее и верхних конечностях. РМЖ 2006;9:713—8 </a:t>
            </a:r>
            <a:br>
              <a:rPr lang="ru-RU" sz="900" dirty="0">
                <a:solidFill>
                  <a:schemeClr val="tx2"/>
                </a:solidFill>
                <a:latin typeface="+mj-lt"/>
              </a:rPr>
            </a:br>
            <a:r>
              <a:rPr lang="ru-RU" sz="900" dirty="0">
                <a:solidFill>
                  <a:schemeClr val="tx2"/>
                </a:solidFill>
                <a:latin typeface="+mj-lt"/>
              </a:rPr>
              <a:t>Исайкин А.И. Боль в шее: причины, диагностика. лечение. Неврология, </a:t>
            </a:r>
            <a:r>
              <a:rPr lang="ru-RU" sz="900" dirty="0" err="1">
                <a:solidFill>
                  <a:schemeClr val="tx2"/>
                </a:solidFill>
                <a:latin typeface="+mj-lt"/>
              </a:rPr>
              <a:t>нейропсихиатрия</a:t>
            </a:r>
            <a:r>
              <a:rPr lang="ru-RU" sz="900" dirty="0">
                <a:solidFill>
                  <a:schemeClr val="tx2"/>
                </a:solidFill>
                <a:latin typeface="+mj-lt"/>
              </a:rPr>
              <a:t>, </a:t>
            </a:r>
            <a:r>
              <a:rPr lang="ru-RU" sz="900" dirty="0" err="1">
                <a:solidFill>
                  <a:schemeClr val="tx2"/>
                </a:solidFill>
                <a:latin typeface="+mj-lt"/>
              </a:rPr>
              <a:t>психосоматика</a:t>
            </a:r>
            <a:r>
              <a:rPr lang="ru-RU" sz="900" dirty="0">
                <a:solidFill>
                  <a:schemeClr val="tx2"/>
                </a:solidFill>
                <a:latin typeface="+mj-lt"/>
              </a:rPr>
              <a:t>, 2011 с.94-98. </a:t>
            </a:r>
          </a:p>
        </p:txBody>
      </p:sp>
      <p:sp>
        <p:nvSpPr>
          <p:cNvPr id="13" name="TextBox 12"/>
          <p:cNvSpPr txBox="1"/>
          <p:nvPr/>
        </p:nvSpPr>
        <p:spPr>
          <a:xfrm>
            <a:off x="395288" y="1556792"/>
            <a:ext cx="8034161" cy="3462486"/>
          </a:xfrm>
          <a:prstGeom prst="rect">
            <a:avLst/>
          </a:prstGeom>
          <a:noFill/>
        </p:spPr>
        <p:txBody>
          <a:bodyPr wrap="square" lIns="0" tIns="0" rIns="0" bIns="0" rtlCol="0">
            <a:spAutoFit/>
          </a:bodyPr>
          <a:lstStyle/>
          <a:p>
            <a:pPr defTabSz="449263" eaLnBrk="1" hangingPunct="1">
              <a:spcBef>
                <a:spcPts val="300"/>
              </a:spcBef>
              <a:spcAft>
                <a:spcPts val="1200"/>
              </a:spcAft>
            </a:pPr>
            <a:r>
              <a:rPr lang="ru-RU" altLang="ru-RU" sz="2000" b="1" dirty="0" err="1">
                <a:solidFill>
                  <a:srgbClr val="FAAA28"/>
                </a:solidFill>
                <a:latin typeface="+mj-lt"/>
              </a:rPr>
              <a:t>Нейровизуализационные</a:t>
            </a:r>
            <a:r>
              <a:rPr lang="ru-RU" altLang="ru-RU" sz="2000" b="1" dirty="0">
                <a:solidFill>
                  <a:srgbClr val="FAAA28"/>
                </a:solidFill>
                <a:latin typeface="+mj-lt"/>
              </a:rPr>
              <a:t> методы (МРТ, КТ) </a:t>
            </a:r>
            <a:r>
              <a:rPr lang="ru-RU" altLang="ru-RU" sz="2000" dirty="0">
                <a:solidFill>
                  <a:schemeClr val="tx2"/>
                </a:solidFill>
                <a:latin typeface="+mj-lt"/>
              </a:rPr>
              <a:t>–</a:t>
            </a:r>
            <a:r>
              <a:rPr lang="ru-RU" altLang="ru-RU" sz="2000" b="1" dirty="0" smtClean="0">
                <a:solidFill>
                  <a:srgbClr val="FAAA28"/>
                </a:solidFill>
                <a:latin typeface="+mj-lt"/>
              </a:rPr>
              <a:t> </a:t>
            </a:r>
            <a:r>
              <a:rPr lang="ru-RU" altLang="ru-RU" sz="2000" dirty="0" err="1">
                <a:solidFill>
                  <a:schemeClr val="tx2"/>
                </a:solidFill>
                <a:latin typeface="+mj-lt"/>
              </a:rPr>
              <a:t>высокоинформативны</a:t>
            </a:r>
            <a:r>
              <a:rPr lang="ru-RU" altLang="ru-RU" sz="2000" dirty="0">
                <a:solidFill>
                  <a:schemeClr val="tx2"/>
                </a:solidFill>
                <a:latin typeface="+mj-lt"/>
              </a:rPr>
              <a:t>                     при появлении признаков компрессии корешков и/или спинного </a:t>
            </a:r>
            <a:r>
              <a:rPr lang="ru-RU" altLang="ru-RU" sz="2000" dirty="0" smtClean="0">
                <a:solidFill>
                  <a:schemeClr val="tx2"/>
                </a:solidFill>
                <a:latin typeface="+mj-lt"/>
              </a:rPr>
              <a:t>мозга.</a:t>
            </a:r>
            <a:r>
              <a:rPr lang="en-US" altLang="ru-RU" sz="2000" dirty="0" smtClean="0">
                <a:solidFill>
                  <a:schemeClr val="tx2"/>
                </a:solidFill>
                <a:latin typeface="+mj-lt"/>
              </a:rPr>
              <a:t> </a:t>
            </a:r>
            <a:r>
              <a:rPr lang="ru-RU" altLang="ru-RU" sz="2000" dirty="0" smtClean="0">
                <a:solidFill>
                  <a:schemeClr val="tx2"/>
                </a:solidFill>
                <a:latin typeface="+mj-lt"/>
              </a:rPr>
              <a:t>При </a:t>
            </a:r>
            <a:r>
              <a:rPr lang="ru-RU" altLang="ru-RU" sz="2000" dirty="0">
                <a:solidFill>
                  <a:schemeClr val="tx2"/>
                </a:solidFill>
                <a:latin typeface="+mj-lt"/>
              </a:rPr>
              <a:t>МРТ лучше визуализируются грыжи МПД и спинной мозг, при КТ </a:t>
            </a:r>
            <a:r>
              <a:rPr lang="ru-RU" altLang="ru-RU" sz="2000" dirty="0">
                <a:solidFill>
                  <a:schemeClr val="tx2"/>
                </a:solidFill>
              </a:rPr>
              <a:t>–</a:t>
            </a:r>
            <a:r>
              <a:rPr lang="ru-RU" altLang="ru-RU" sz="2000" dirty="0" smtClean="0">
                <a:solidFill>
                  <a:schemeClr val="tx2"/>
                </a:solidFill>
                <a:latin typeface="+mj-lt"/>
              </a:rPr>
              <a:t> </a:t>
            </a:r>
            <a:r>
              <a:rPr lang="ru-RU" altLang="ru-RU" sz="2000" dirty="0">
                <a:solidFill>
                  <a:schemeClr val="tx2"/>
                </a:solidFill>
                <a:latin typeface="+mj-lt"/>
              </a:rPr>
              <a:t>костные структуры. </a:t>
            </a:r>
          </a:p>
          <a:p>
            <a:pPr defTabSz="449263" eaLnBrk="1" hangingPunct="1">
              <a:spcBef>
                <a:spcPts val="300"/>
              </a:spcBef>
              <a:spcAft>
                <a:spcPts val="1200"/>
              </a:spcAft>
            </a:pPr>
            <a:r>
              <a:rPr lang="ru-RU" altLang="ru-RU" sz="2000" b="1" dirty="0">
                <a:solidFill>
                  <a:srgbClr val="FAAA28"/>
                </a:solidFill>
                <a:latin typeface="+mj-lt"/>
              </a:rPr>
              <a:t>Но!</a:t>
            </a:r>
            <a:r>
              <a:rPr lang="ru-RU" altLang="ru-RU" sz="2000" b="1" dirty="0">
                <a:solidFill>
                  <a:schemeClr val="tx2"/>
                </a:solidFill>
                <a:latin typeface="+mj-lt"/>
              </a:rPr>
              <a:t> </a:t>
            </a:r>
            <a:r>
              <a:rPr lang="ru-RU" altLang="ru-RU" sz="2000" dirty="0">
                <a:solidFill>
                  <a:schemeClr val="accent4">
                    <a:lumMod val="60000"/>
                    <a:lumOff val="40000"/>
                  </a:schemeClr>
                </a:solidFill>
                <a:latin typeface="+mj-lt"/>
              </a:rPr>
              <a:t>МРТ характеризуется очень высокой частотой выявленных изменений (</a:t>
            </a:r>
            <a:r>
              <a:rPr lang="ru-RU" altLang="ru-RU" sz="2000" dirty="0" err="1">
                <a:solidFill>
                  <a:schemeClr val="accent4">
                    <a:lumMod val="60000"/>
                    <a:lumOff val="40000"/>
                  </a:schemeClr>
                </a:solidFill>
                <a:latin typeface="+mj-lt"/>
              </a:rPr>
              <a:t>протрузии</a:t>
            </a:r>
            <a:r>
              <a:rPr lang="ru-RU" altLang="ru-RU" sz="2000" dirty="0">
                <a:solidFill>
                  <a:schemeClr val="accent4">
                    <a:lumMod val="60000"/>
                    <a:lumOff val="40000"/>
                  </a:schemeClr>
                </a:solidFill>
                <a:latin typeface="+mj-lt"/>
              </a:rPr>
              <a:t>, пролапсы дисков) у </a:t>
            </a:r>
            <a:r>
              <a:rPr lang="ru-RU" altLang="ru-RU" sz="2000" dirty="0" err="1">
                <a:solidFill>
                  <a:schemeClr val="accent4">
                    <a:lumMod val="60000"/>
                    <a:lumOff val="40000"/>
                  </a:schemeClr>
                </a:solidFill>
                <a:latin typeface="+mj-lt"/>
              </a:rPr>
              <a:t>асимптомных</a:t>
            </a:r>
            <a:r>
              <a:rPr lang="ru-RU" altLang="ru-RU" sz="2000" dirty="0">
                <a:solidFill>
                  <a:schemeClr val="accent4">
                    <a:lumMod val="60000"/>
                    <a:lumOff val="40000"/>
                  </a:schemeClr>
                </a:solidFill>
                <a:latin typeface="+mj-lt"/>
              </a:rPr>
              <a:t> пациентов: от 60% случаев у 40-летних до более, чем 80</a:t>
            </a:r>
            <a:r>
              <a:rPr lang="ru-RU" altLang="ru-RU" sz="2000" dirty="0" smtClean="0">
                <a:solidFill>
                  <a:schemeClr val="accent4">
                    <a:lumMod val="60000"/>
                    <a:lumOff val="40000"/>
                  </a:schemeClr>
                </a:solidFill>
                <a:latin typeface="+mj-lt"/>
              </a:rPr>
              <a:t>%</a:t>
            </a:r>
            <a:r>
              <a:rPr lang="ru-RU" altLang="ru-RU" sz="2000" dirty="0">
                <a:solidFill>
                  <a:schemeClr val="accent4">
                    <a:lumMod val="60000"/>
                    <a:lumOff val="40000"/>
                  </a:schemeClr>
                </a:solidFill>
                <a:latin typeface="+mj-lt"/>
              </a:rPr>
              <a:t> –</a:t>
            </a:r>
            <a:r>
              <a:rPr lang="ru-RU" altLang="ru-RU" sz="2000" dirty="0" smtClean="0">
                <a:solidFill>
                  <a:schemeClr val="accent4">
                    <a:lumMod val="60000"/>
                    <a:lumOff val="40000"/>
                  </a:schemeClr>
                </a:solidFill>
                <a:latin typeface="+mj-lt"/>
              </a:rPr>
              <a:t> у </a:t>
            </a:r>
            <a:r>
              <a:rPr lang="ru-RU" altLang="ru-RU" sz="2000" dirty="0">
                <a:solidFill>
                  <a:schemeClr val="accent4">
                    <a:lumMod val="60000"/>
                    <a:lumOff val="40000"/>
                  </a:schemeClr>
                </a:solidFill>
                <a:latin typeface="+mj-lt"/>
              </a:rPr>
              <a:t>пациентов старше 60 лет. </a:t>
            </a:r>
          </a:p>
          <a:p>
            <a:pPr defTabSz="449263" eaLnBrk="1" hangingPunct="1">
              <a:spcBef>
                <a:spcPts val="300"/>
              </a:spcBef>
              <a:spcAft>
                <a:spcPts val="1200"/>
              </a:spcAft>
            </a:pPr>
            <a:r>
              <a:rPr lang="ru-RU" altLang="ru-RU" sz="2000" dirty="0">
                <a:solidFill>
                  <a:schemeClr val="tx2"/>
                </a:solidFill>
                <a:latin typeface="+mj-lt"/>
              </a:rPr>
              <a:t>Методы функциональной диагностики (ЭНМГ, метод исследования вызванных потенциалов), уступая по информативности МРТ, могут иметь вспомогательное значение  при наличии компрессионных синдромов</a:t>
            </a:r>
          </a:p>
        </p:txBody>
      </p:sp>
    </p:spTree>
    <p:extLst>
      <p:ext uri="{BB962C8B-B14F-4D97-AF65-F5344CB8AC3E}">
        <p14:creationId xmlns:p14="http://schemas.microsoft.com/office/powerpoint/2010/main" val="254083660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23527" y="378000"/>
            <a:ext cx="7488833" cy="404406"/>
          </a:xfrm>
          <a:prstGeom prst="rect">
            <a:avLst/>
          </a:prstGeom>
          <a:noFill/>
        </p:spPr>
        <p:txBody>
          <a:bodyPr wrap="square" rtlCol="0" anchor="ctr">
            <a:spAutoFit/>
          </a:bodyPr>
          <a:lstStyle/>
          <a:p>
            <a:pPr>
              <a:lnSpc>
                <a:spcPts val="2400"/>
              </a:lnSpc>
            </a:pPr>
            <a:r>
              <a:rPr lang="ru-RU" sz="2400" b="1" i="1" dirty="0">
                <a:solidFill>
                  <a:srgbClr val="FAAA28"/>
                </a:solidFill>
                <a:latin typeface="+mn-lt"/>
              </a:rPr>
              <a:t>Показания к МРТ и КТ при </a:t>
            </a:r>
            <a:r>
              <a:rPr lang="ru-RU" sz="2400" b="1" i="1" dirty="0" err="1">
                <a:solidFill>
                  <a:srgbClr val="FAAA28"/>
                </a:solidFill>
                <a:latin typeface="+mn-lt"/>
              </a:rPr>
              <a:t>радикулопатии</a:t>
            </a:r>
            <a:endParaRPr lang="ru-RU" sz="2400" b="1" i="1" dirty="0">
              <a:solidFill>
                <a:srgbClr val="FAAA28"/>
              </a:solidFill>
              <a:latin typeface="+mn-lt"/>
            </a:endParaRPr>
          </a:p>
        </p:txBody>
      </p:sp>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1328" y="6309320"/>
            <a:ext cx="241879" cy="349861"/>
          </a:xfrm>
          <a:prstGeom prst="rect">
            <a:avLst/>
          </a:prstGeom>
        </p:spPr>
      </p:pic>
      <p:sp>
        <p:nvSpPr>
          <p:cNvPr id="8" name="TextBox 7"/>
          <p:cNvSpPr txBox="1"/>
          <p:nvPr/>
        </p:nvSpPr>
        <p:spPr>
          <a:xfrm>
            <a:off x="755576" y="6345750"/>
            <a:ext cx="7704856" cy="138499"/>
          </a:xfrm>
          <a:prstGeom prst="rect">
            <a:avLst/>
          </a:prstGeom>
          <a:noFill/>
        </p:spPr>
        <p:txBody>
          <a:bodyPr wrap="square" lIns="0" tIns="0" rIns="0" bIns="0" rtlCol="0">
            <a:spAutoFit/>
          </a:bodyPr>
          <a:lstStyle/>
          <a:p>
            <a:r>
              <a:rPr lang="ru-RU" sz="900" dirty="0" err="1">
                <a:solidFill>
                  <a:schemeClr val="tx2"/>
                </a:solidFill>
                <a:latin typeface="+mj-lt"/>
              </a:rPr>
              <a:t>Е.В.Подчуфарова</a:t>
            </a:r>
            <a:r>
              <a:rPr lang="ru-RU" sz="900" dirty="0">
                <a:solidFill>
                  <a:schemeClr val="tx2"/>
                </a:solidFill>
                <a:latin typeface="+mj-lt"/>
              </a:rPr>
              <a:t>, </a:t>
            </a:r>
            <a:r>
              <a:rPr lang="ru-RU" sz="900" dirty="0" err="1">
                <a:solidFill>
                  <a:schemeClr val="tx2"/>
                </a:solidFill>
                <a:latin typeface="+mj-lt"/>
              </a:rPr>
              <a:t>Н.Н.Яхно</a:t>
            </a:r>
            <a:r>
              <a:rPr lang="ru-RU" sz="900" dirty="0">
                <a:solidFill>
                  <a:schemeClr val="tx2"/>
                </a:solidFill>
                <a:latin typeface="+mj-lt"/>
              </a:rPr>
              <a:t>, 2010</a:t>
            </a:r>
          </a:p>
        </p:txBody>
      </p:sp>
      <p:sp>
        <p:nvSpPr>
          <p:cNvPr id="10" name="TextBox 9"/>
          <p:cNvSpPr txBox="1"/>
          <p:nvPr/>
        </p:nvSpPr>
        <p:spPr>
          <a:xfrm>
            <a:off x="395289" y="1556792"/>
            <a:ext cx="7705104" cy="3231654"/>
          </a:xfrm>
          <a:prstGeom prst="rect">
            <a:avLst/>
          </a:prstGeom>
          <a:noFill/>
        </p:spPr>
        <p:txBody>
          <a:bodyPr wrap="square" lIns="0" tIns="0" rIns="0" bIns="0" rtlCol="0">
            <a:spAutoFit/>
          </a:bodyPr>
          <a:lstStyle/>
          <a:p>
            <a:pPr defTabSz="449263" eaLnBrk="1" hangingPunct="1">
              <a:spcBef>
                <a:spcPts val="300"/>
              </a:spcBef>
              <a:spcAft>
                <a:spcPts val="300"/>
              </a:spcAft>
            </a:pPr>
            <a:r>
              <a:rPr lang="ru-RU" altLang="ru-RU" sz="2000" b="1" dirty="0" smtClean="0">
                <a:solidFill>
                  <a:srgbClr val="FAAA28"/>
                </a:solidFill>
                <a:latin typeface="+mj-lt"/>
              </a:rPr>
              <a:t>Экстренные</a:t>
            </a:r>
            <a:r>
              <a:rPr lang="ru-RU" altLang="ru-RU" sz="2000" b="1" dirty="0">
                <a:solidFill>
                  <a:srgbClr val="FAAA28"/>
                </a:solidFill>
                <a:latin typeface="+mj-lt"/>
              </a:rPr>
              <a:t>: </a:t>
            </a:r>
            <a:endParaRPr lang="en-US" altLang="ru-RU" sz="2000" b="1" dirty="0" smtClean="0">
              <a:solidFill>
                <a:srgbClr val="FAAA28"/>
              </a:solidFill>
              <a:latin typeface="+mj-lt"/>
            </a:endParaRPr>
          </a:p>
          <a:p>
            <a:pPr defTabSz="449263" eaLnBrk="1" hangingPunct="1">
              <a:spcBef>
                <a:spcPts val="300"/>
              </a:spcBef>
              <a:spcAft>
                <a:spcPts val="1200"/>
              </a:spcAft>
            </a:pPr>
            <a:r>
              <a:rPr lang="ru-RU" altLang="ru-RU" sz="2000" dirty="0">
                <a:solidFill>
                  <a:schemeClr val="tx2"/>
                </a:solidFill>
                <a:latin typeface="+mj-lt"/>
              </a:rPr>
              <a:t>при признаках </a:t>
            </a:r>
            <a:r>
              <a:rPr lang="ru-RU" altLang="ru-RU" sz="2000" dirty="0" err="1">
                <a:solidFill>
                  <a:schemeClr val="tx2"/>
                </a:solidFill>
                <a:latin typeface="+mj-lt"/>
              </a:rPr>
              <a:t>миелопатии</a:t>
            </a:r>
            <a:r>
              <a:rPr lang="ru-RU" altLang="ru-RU" sz="2000" dirty="0">
                <a:solidFill>
                  <a:schemeClr val="tx2"/>
                </a:solidFill>
                <a:latin typeface="+mj-lt"/>
              </a:rPr>
              <a:t>, компрессии конского хвоста, нарастании выраженности пареза, при подозрении на опухоль, метастазы, спондилит, перелом позвонка.</a:t>
            </a:r>
            <a:r>
              <a:rPr lang="en-US" altLang="ru-RU" sz="2000" dirty="0">
                <a:solidFill>
                  <a:schemeClr val="tx2"/>
                </a:solidFill>
                <a:latin typeface="+mj-lt"/>
              </a:rPr>
              <a:t> </a:t>
            </a:r>
          </a:p>
          <a:p>
            <a:pPr defTabSz="449263" eaLnBrk="1" hangingPunct="1">
              <a:spcBef>
                <a:spcPts val="1200"/>
              </a:spcBef>
              <a:spcAft>
                <a:spcPts val="300"/>
              </a:spcAft>
            </a:pPr>
            <a:r>
              <a:rPr lang="ru-RU" altLang="ru-RU" sz="2000" b="1" dirty="0">
                <a:solidFill>
                  <a:srgbClr val="FAAA28"/>
                </a:solidFill>
                <a:latin typeface="+mj-lt"/>
              </a:rPr>
              <a:t>Плановые: </a:t>
            </a:r>
            <a:endParaRPr lang="en-US" altLang="ru-RU" sz="2000" b="1" dirty="0">
              <a:solidFill>
                <a:srgbClr val="FAAA28"/>
              </a:solidFill>
              <a:latin typeface="+mj-lt"/>
            </a:endParaRPr>
          </a:p>
          <a:p>
            <a:pPr defTabSz="449263" eaLnBrk="1" hangingPunct="1">
              <a:spcBef>
                <a:spcPts val="300"/>
              </a:spcBef>
              <a:spcAft>
                <a:spcPts val="1200"/>
              </a:spcAft>
            </a:pPr>
            <a:r>
              <a:rPr lang="ru-RU" altLang="ru-RU" sz="2000" dirty="0" smtClean="0">
                <a:solidFill>
                  <a:schemeClr val="tx2"/>
                </a:solidFill>
                <a:latin typeface="+mj-lt"/>
              </a:rPr>
              <a:t>при </a:t>
            </a:r>
            <a:r>
              <a:rPr lang="ru-RU" altLang="ru-RU" sz="2000" dirty="0">
                <a:solidFill>
                  <a:schemeClr val="tx2"/>
                </a:solidFill>
                <a:latin typeface="+mj-lt"/>
              </a:rPr>
              <a:t>сохранении болевого синдрома, не ранее, чем через 4-6 недель! Эти временные рамки совпадают с рекомендуемыми сроками консервативной терапии </a:t>
            </a:r>
            <a:r>
              <a:rPr lang="ru-RU" altLang="ru-RU" sz="2000" dirty="0" err="1">
                <a:solidFill>
                  <a:schemeClr val="tx2"/>
                </a:solidFill>
                <a:latin typeface="+mj-lt"/>
              </a:rPr>
              <a:t>радикулопатии</a:t>
            </a:r>
            <a:r>
              <a:rPr lang="ru-RU" altLang="ru-RU" sz="2000" dirty="0">
                <a:solidFill>
                  <a:schemeClr val="tx2"/>
                </a:solidFill>
                <a:latin typeface="+mj-lt"/>
              </a:rPr>
              <a:t> и определения дальнейшей тактики (консервативное или оперативное ведение)!</a:t>
            </a:r>
          </a:p>
        </p:txBody>
      </p:sp>
    </p:spTree>
    <p:extLst>
      <p:ext uri="{BB962C8B-B14F-4D97-AF65-F5344CB8AC3E}">
        <p14:creationId xmlns:p14="http://schemas.microsoft.com/office/powerpoint/2010/main" val="1832288798"/>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ChangeArrowheads="1"/>
          </p:cNvSpPr>
          <p:nvPr/>
        </p:nvSpPr>
        <p:spPr bwMode="auto">
          <a:xfrm>
            <a:off x="503238" y="1628775"/>
            <a:ext cx="8280400" cy="179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p>
            <a:pPr marL="339725" indent="-339725" eaLnBrk="1" hangingPunct="1">
              <a:lnSpc>
                <a:spcPct val="130000"/>
              </a:lnSpc>
              <a:buClr>
                <a:srgbClr val="000000"/>
              </a:buClr>
              <a:buSzPct val="100000"/>
              <a:buFont typeface="Times New Roman" pitchFamily="18" charset="0"/>
              <a:buAutoNum type="arabicPeriod"/>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endParaRPr lang="ru-RU" altLang="ru-RU" sz="2400" b="1">
              <a:solidFill>
                <a:srgbClr val="000000"/>
              </a:solidFill>
            </a:endParaRPr>
          </a:p>
          <a:p>
            <a:pPr marL="339725" indent="-339725" eaLnBrk="1" hangingPunct="1">
              <a:lnSpc>
                <a:spcPct val="130000"/>
              </a:lnSpc>
              <a:buSzPct val="100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endParaRPr lang="ru-RU" altLang="ru-RU" sz="2400" b="1">
              <a:solidFill>
                <a:srgbClr val="000000"/>
              </a:solidFill>
            </a:endParaRPr>
          </a:p>
          <a:p>
            <a:pPr marL="339725" indent="-339725" eaLnBrk="1" hangingPunct="1">
              <a:buSzPct val="100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endParaRPr lang="ru-RU" altLang="ru-RU" sz="2400" b="1">
              <a:solidFill>
                <a:srgbClr val="000000"/>
              </a:solidFill>
            </a:endParaRPr>
          </a:p>
          <a:p>
            <a:pPr marL="339725" indent="-339725" eaLnBrk="1" hangingPunct="1">
              <a:buSzPct val="100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endParaRPr lang="ru-RU" altLang="ru-RU" sz="2400" b="1">
              <a:solidFill>
                <a:srgbClr val="000000"/>
              </a:solidFill>
            </a:endParaRPr>
          </a:p>
        </p:txBody>
      </p:sp>
      <p:sp>
        <p:nvSpPr>
          <p:cNvPr id="102403" name="Text Box 3"/>
          <p:cNvSpPr txBox="1">
            <a:spLocks noChangeArrowheads="1"/>
          </p:cNvSpPr>
          <p:nvPr/>
        </p:nvSpPr>
        <p:spPr bwMode="auto">
          <a:xfrm>
            <a:off x="658813" y="1607240"/>
            <a:ext cx="7969250"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Droid Sans" charset="0"/>
                <a:cs typeface="Droid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Droid Sans" charset="0"/>
                <a:cs typeface="Droid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Droid Sans" charset="0"/>
                <a:cs typeface="Droid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Droid Sans" charset="0"/>
                <a:cs typeface="Droid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Droid Sans" charset="0"/>
                <a:cs typeface="Droid Sans"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Droid Sans" charset="0"/>
                <a:cs typeface="Droid Sans"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Droid Sans" charset="0"/>
                <a:cs typeface="Droid Sans"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Droid Sans" charset="0"/>
                <a:cs typeface="Droid Sans"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Droid Sans" charset="0"/>
                <a:cs typeface="Droid Sans" charset="0"/>
              </a:defRPr>
            </a:lvl9pPr>
          </a:lstStyle>
          <a:p>
            <a:pPr algn="ctr" eaLnBrk="1" hangingPunct="1">
              <a:lnSpc>
                <a:spcPct val="85000"/>
              </a:lnSpc>
              <a:buSzPct val="100000"/>
            </a:pPr>
            <a:endParaRPr lang="ru-RU" altLang="ru-RU" sz="4400" b="1" dirty="0">
              <a:solidFill>
                <a:srgbClr val="C00000"/>
              </a:solidFill>
              <a:latin typeface="Calibri" pitchFamily="34" charset="0"/>
            </a:endParaRPr>
          </a:p>
        </p:txBody>
      </p:sp>
      <p:sp>
        <p:nvSpPr>
          <p:cNvPr id="4" name="Text Box 9"/>
          <p:cNvSpPr txBox="1">
            <a:spLocks noChangeArrowheads="1"/>
          </p:cNvSpPr>
          <p:nvPr/>
        </p:nvSpPr>
        <p:spPr bwMode="auto">
          <a:xfrm>
            <a:off x="954157" y="2564904"/>
            <a:ext cx="7506275" cy="1977464"/>
          </a:xfrm>
          <a:prstGeom prst="rect">
            <a:avLst/>
          </a:prstGeom>
          <a:noFill/>
          <a:ln w="9525" algn="ctr">
            <a:noFill/>
            <a:miter lim="800000"/>
            <a:headEnd/>
            <a:tailEnd/>
          </a:ln>
          <a:effectLst>
            <a:outerShdw blurRad="50800" dist="38100" dir="5400000" algn="t" rotWithShape="0">
              <a:prstClr val="black">
                <a:alpha val="40000"/>
              </a:prstClr>
            </a:outerShdw>
          </a:effectLst>
        </p:spPr>
        <p:txBody>
          <a:bodyPr wrap="square">
            <a:spAutoFit/>
          </a:bodyPr>
          <a:lstStyle/>
          <a:p>
            <a:pPr algn="ctr">
              <a:lnSpc>
                <a:spcPts val="4900"/>
              </a:lnSpc>
            </a:pPr>
            <a:r>
              <a:rPr lang="ru-RU" sz="4800" b="1" dirty="0" smtClean="0">
                <a:solidFill>
                  <a:srgbClr val="FAAA28"/>
                </a:solidFill>
                <a:latin typeface="Calibri" panose="020F0502020204030204" pitchFamily="34" charset="0"/>
                <a:cs typeface="Calibri" panose="020F0502020204030204" pitchFamily="34" charset="0"/>
              </a:rPr>
              <a:t>Неспецифические</a:t>
            </a:r>
            <a:endParaRPr lang="en-US" sz="4800" b="1" dirty="0" smtClean="0">
              <a:solidFill>
                <a:srgbClr val="FAAA28"/>
              </a:solidFill>
              <a:latin typeface="Calibri" panose="020F0502020204030204" pitchFamily="34" charset="0"/>
              <a:cs typeface="Calibri" panose="020F0502020204030204" pitchFamily="34" charset="0"/>
            </a:endParaRPr>
          </a:p>
          <a:p>
            <a:pPr algn="ctr">
              <a:lnSpc>
                <a:spcPts val="4900"/>
              </a:lnSpc>
            </a:pPr>
            <a:r>
              <a:rPr lang="ru-RU" sz="4800" b="1" dirty="0" smtClean="0">
                <a:solidFill>
                  <a:srgbClr val="FAAA28"/>
                </a:solidFill>
                <a:latin typeface="Calibri" panose="020F0502020204030204" pitchFamily="34" charset="0"/>
                <a:cs typeface="Calibri" panose="020F0502020204030204" pitchFamily="34" charset="0"/>
              </a:rPr>
              <a:t>боли </a:t>
            </a:r>
            <a:r>
              <a:rPr lang="ru-RU" sz="4800" b="1" dirty="0">
                <a:solidFill>
                  <a:srgbClr val="FAAA28"/>
                </a:solidFill>
                <a:latin typeface="Calibri" panose="020F0502020204030204" pitchFamily="34" charset="0"/>
                <a:cs typeface="Calibri" panose="020F0502020204030204" pitchFamily="34" charset="0"/>
              </a:rPr>
              <a:t>в шее: </a:t>
            </a:r>
            <a:r>
              <a:rPr lang="ru-RU" sz="4800" b="1" dirty="0" smtClean="0">
                <a:solidFill>
                  <a:srgbClr val="FAAA28"/>
                </a:solidFill>
                <a:latin typeface="Calibri" panose="020F0502020204030204" pitchFamily="34" charset="0"/>
                <a:cs typeface="Calibri" panose="020F0502020204030204" pitchFamily="34" charset="0"/>
              </a:rPr>
              <a:t>тактика </a:t>
            </a:r>
            <a:r>
              <a:rPr lang="ru-RU" sz="4800" b="1" dirty="0">
                <a:solidFill>
                  <a:srgbClr val="FAAA28"/>
                </a:solidFill>
                <a:latin typeface="Calibri" panose="020F0502020204030204" pitchFamily="34" charset="0"/>
                <a:cs typeface="Calibri" panose="020F0502020204030204" pitchFamily="34" charset="0"/>
              </a:rPr>
              <a:t>ведения пациентов</a:t>
            </a:r>
          </a:p>
        </p:txBody>
      </p:sp>
    </p:spTree>
    <p:extLst>
      <p:ext uri="{BB962C8B-B14F-4D97-AF65-F5344CB8AC3E}">
        <p14:creationId xmlns:p14="http://schemas.microsoft.com/office/powerpoint/2010/main" val="211320065"/>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Rectangle 3"/>
          <p:cNvSpPr>
            <a:spLocks noGrp="1" noChangeArrowheads="1"/>
          </p:cNvSpPr>
          <p:nvPr>
            <p:ph type="body" idx="1"/>
          </p:nvPr>
        </p:nvSpPr>
        <p:spPr>
          <a:xfrm>
            <a:off x="3427413" y="1555998"/>
            <a:ext cx="5177035" cy="4537298"/>
          </a:xfrm>
        </p:spPr>
        <p:txBody>
          <a:bodyPr lIns="0" tIns="0" rIns="0" bIns="0"/>
          <a:lstStyle/>
          <a:p>
            <a:pPr marL="0" lvl="1" indent="0">
              <a:lnSpc>
                <a:spcPct val="100000"/>
              </a:lnSpc>
              <a:spcBef>
                <a:spcPts val="1200"/>
              </a:spcBef>
              <a:spcAft>
                <a:spcPts val="300"/>
              </a:spcAft>
              <a:buFont typeface="Monotype Sorts"/>
              <a:buNone/>
            </a:pPr>
            <a:r>
              <a:rPr lang="en-US" altLang="ru-RU" sz="2000" b="1" dirty="0" smtClean="0">
                <a:solidFill>
                  <a:srgbClr val="FAAA28"/>
                </a:solidFill>
                <a:cs typeface="Calibri" pitchFamily="34" charset="0"/>
              </a:rPr>
              <a:t>C</a:t>
            </a:r>
            <a:r>
              <a:rPr lang="ru-RU" altLang="ru-RU" sz="2000" b="1" dirty="0" err="1" smtClean="0">
                <a:solidFill>
                  <a:srgbClr val="FAAA28"/>
                </a:solidFill>
                <a:cs typeface="Calibri" pitchFamily="34" charset="0"/>
              </a:rPr>
              <a:t>келетно</a:t>
            </a:r>
            <a:r>
              <a:rPr lang="ru-RU" altLang="ru-RU" sz="2000" b="1" dirty="0" smtClean="0">
                <a:solidFill>
                  <a:srgbClr val="FAAA28"/>
                </a:solidFill>
                <a:cs typeface="Calibri" pitchFamily="34" charset="0"/>
              </a:rPr>
              <a:t>-мышечная боль</a:t>
            </a:r>
            <a:r>
              <a:rPr lang="en-US" altLang="ru-RU" sz="2000" b="1" dirty="0" smtClean="0">
                <a:solidFill>
                  <a:srgbClr val="FAAA28"/>
                </a:solidFill>
                <a:cs typeface="Calibri" pitchFamily="34" charset="0"/>
              </a:rPr>
              <a:t> </a:t>
            </a:r>
            <a:r>
              <a:rPr lang="ru-RU" altLang="ru-RU" sz="2000" dirty="0">
                <a:solidFill>
                  <a:schemeClr val="tx2"/>
                </a:solidFill>
              </a:rPr>
              <a:t>–</a:t>
            </a:r>
            <a:r>
              <a:rPr lang="en-US" altLang="ru-RU" sz="2000" dirty="0" smtClean="0">
                <a:solidFill>
                  <a:schemeClr val="tx2"/>
                </a:solidFill>
                <a:cs typeface="Calibri" pitchFamily="34" charset="0"/>
              </a:rPr>
              <a:t> </a:t>
            </a:r>
            <a:r>
              <a:rPr lang="ru-RU" altLang="ru-RU" sz="2000" dirty="0" smtClean="0">
                <a:solidFill>
                  <a:schemeClr val="tx2"/>
                </a:solidFill>
                <a:cs typeface="Calibri" pitchFamily="34" charset="0"/>
              </a:rPr>
              <a:t>боль, связанная с физической нагрузкой и вызванными этой нагрузкой, повреждением и асептическим воспалением различных </a:t>
            </a:r>
            <a:r>
              <a:rPr lang="ru-RU" altLang="ru-RU" sz="2000" dirty="0" err="1" smtClean="0">
                <a:solidFill>
                  <a:schemeClr val="tx2"/>
                </a:solidFill>
                <a:cs typeface="Calibri" pitchFamily="34" charset="0"/>
              </a:rPr>
              <a:t>мягкотканных</a:t>
            </a:r>
            <a:r>
              <a:rPr lang="ru-RU" altLang="ru-RU" sz="2000" dirty="0" smtClean="0">
                <a:solidFill>
                  <a:schemeClr val="tx2"/>
                </a:solidFill>
                <a:cs typeface="Calibri" pitchFamily="34" charset="0"/>
              </a:rPr>
              <a:t> элементов опорно-двигательного аппарата. СМБ характеризуется четкой локализацией и связью с движением определенной анатомической структуры.</a:t>
            </a:r>
            <a:endParaRPr lang="en-US" altLang="ru-RU" sz="2000" dirty="0" smtClean="0">
              <a:solidFill>
                <a:schemeClr val="tx2"/>
              </a:solidFill>
              <a:cs typeface="Calibri" pitchFamily="34" charset="0"/>
            </a:endParaRPr>
          </a:p>
          <a:p>
            <a:pPr marL="0" lvl="1" indent="0">
              <a:lnSpc>
                <a:spcPct val="100000"/>
              </a:lnSpc>
              <a:spcBef>
                <a:spcPts val="1200"/>
              </a:spcBef>
              <a:spcAft>
                <a:spcPts val="300"/>
              </a:spcAft>
              <a:buNone/>
            </a:pPr>
            <a:r>
              <a:rPr lang="ru-RU" altLang="ru-RU" sz="2000" b="1" dirty="0">
                <a:solidFill>
                  <a:srgbClr val="FAAA28"/>
                </a:solidFill>
                <a:cs typeface="Calibri" pitchFamily="34" charset="0"/>
              </a:rPr>
              <a:t>Основные заболевания: </a:t>
            </a:r>
            <a:r>
              <a:rPr lang="en-US" altLang="ru-RU" sz="2000" b="1" dirty="0" smtClean="0">
                <a:solidFill>
                  <a:srgbClr val="FAAA28"/>
                </a:solidFill>
                <a:cs typeface="Calibri" pitchFamily="34" charset="0"/>
              </a:rPr>
              <a:t/>
            </a:r>
            <a:br>
              <a:rPr lang="en-US" altLang="ru-RU" sz="2000" b="1" dirty="0" smtClean="0">
                <a:solidFill>
                  <a:srgbClr val="FAAA28"/>
                </a:solidFill>
                <a:cs typeface="Calibri" pitchFamily="34" charset="0"/>
              </a:rPr>
            </a:br>
            <a:r>
              <a:rPr lang="ru-RU" altLang="ru-RU" sz="2000" b="1" dirty="0" smtClean="0">
                <a:solidFill>
                  <a:schemeClr val="accent4">
                    <a:lumMod val="60000"/>
                    <a:lumOff val="40000"/>
                  </a:schemeClr>
                </a:solidFill>
                <a:cs typeface="Calibri" pitchFamily="34" charset="0"/>
              </a:rPr>
              <a:t>Неспецифическая </a:t>
            </a:r>
            <a:r>
              <a:rPr lang="ru-RU" altLang="ru-RU" sz="2000" b="1" dirty="0">
                <a:solidFill>
                  <a:schemeClr val="accent4">
                    <a:lumMod val="60000"/>
                    <a:lumOff val="40000"/>
                  </a:schemeClr>
                </a:solidFill>
                <a:cs typeface="Calibri" pitchFamily="34" charset="0"/>
              </a:rPr>
              <a:t>боль в спине,</a:t>
            </a:r>
            <a:r>
              <a:rPr lang="ru-RU" altLang="ru-RU" sz="2000" dirty="0">
                <a:solidFill>
                  <a:schemeClr val="tx2"/>
                </a:solidFill>
                <a:cs typeface="Calibri" pitchFamily="34" charset="0"/>
              </a:rPr>
              <a:t> </a:t>
            </a:r>
            <a:r>
              <a:rPr lang="ru-RU" altLang="ru-RU" sz="2000" dirty="0" err="1">
                <a:solidFill>
                  <a:schemeClr val="tx2"/>
                </a:solidFill>
                <a:cs typeface="Calibri" pitchFamily="34" charset="0"/>
              </a:rPr>
              <a:t>остеоартроз</a:t>
            </a:r>
            <a:r>
              <a:rPr lang="ru-RU" altLang="ru-RU" sz="2000" dirty="0">
                <a:solidFill>
                  <a:schemeClr val="tx2"/>
                </a:solidFill>
                <a:cs typeface="Calibri" pitchFamily="34" charset="0"/>
              </a:rPr>
              <a:t> </a:t>
            </a:r>
            <a:r>
              <a:rPr lang="ru-RU" altLang="ru-RU" sz="2000" dirty="0" smtClean="0">
                <a:solidFill>
                  <a:schemeClr val="tx2"/>
                </a:solidFill>
                <a:cs typeface="Calibri" pitchFamily="34" charset="0"/>
              </a:rPr>
              <a:t>и </a:t>
            </a:r>
            <a:r>
              <a:rPr lang="ru-RU" altLang="ru-RU" sz="2000" dirty="0">
                <a:solidFill>
                  <a:schemeClr val="tx2"/>
                </a:solidFill>
                <a:cs typeface="Calibri" pitchFamily="34" charset="0"/>
              </a:rPr>
              <a:t>ревматологическая патология околосуставных мягких тканей (РПОМТ</a:t>
            </a:r>
            <a:r>
              <a:rPr lang="ru-RU" altLang="ru-RU" sz="2000" dirty="0" smtClean="0">
                <a:solidFill>
                  <a:schemeClr val="tx2"/>
                </a:solidFill>
                <a:cs typeface="Calibri" pitchFamily="34" charset="0"/>
              </a:rPr>
              <a:t>).</a:t>
            </a:r>
          </a:p>
          <a:p>
            <a:pPr marL="0" lvl="1" indent="0">
              <a:lnSpc>
                <a:spcPct val="100000"/>
              </a:lnSpc>
              <a:spcBef>
                <a:spcPts val="1200"/>
              </a:spcBef>
              <a:spcAft>
                <a:spcPts val="300"/>
              </a:spcAft>
              <a:buFont typeface="Monotype Sorts"/>
              <a:buNone/>
            </a:pPr>
            <a:endParaRPr lang="ru-RU" altLang="ru-RU" sz="2000" dirty="0" smtClean="0">
              <a:solidFill>
                <a:schemeClr val="tx2"/>
              </a:solidFill>
            </a:endParaRPr>
          </a:p>
        </p:txBody>
      </p:sp>
      <p:pic>
        <p:nvPicPr>
          <p:cNvPr id="1034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302" y="1577157"/>
            <a:ext cx="2669530" cy="3906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323527" y="224112"/>
            <a:ext cx="7488833" cy="712183"/>
          </a:xfrm>
          <a:prstGeom prst="rect">
            <a:avLst/>
          </a:prstGeom>
          <a:noFill/>
        </p:spPr>
        <p:txBody>
          <a:bodyPr wrap="square" rtlCol="0" anchor="ctr">
            <a:spAutoFit/>
          </a:bodyPr>
          <a:lstStyle/>
          <a:p>
            <a:pPr>
              <a:lnSpc>
                <a:spcPts val="2400"/>
              </a:lnSpc>
            </a:pPr>
            <a:r>
              <a:rPr lang="ru-RU" sz="2400" b="1" i="1" dirty="0">
                <a:solidFill>
                  <a:srgbClr val="FAAA28"/>
                </a:solidFill>
                <a:latin typeface="+mn-lt"/>
              </a:rPr>
              <a:t>Неспецифическая боль в шее, как частный случай скелетно-мышечной боли</a:t>
            </a:r>
          </a:p>
        </p:txBody>
      </p:sp>
      <p:pic>
        <p:nvPicPr>
          <p:cNvPr id="8" name="Рисунок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1328" y="6309320"/>
            <a:ext cx="241879" cy="349861"/>
          </a:xfrm>
          <a:prstGeom prst="rect">
            <a:avLst/>
          </a:prstGeom>
        </p:spPr>
      </p:pic>
      <p:sp>
        <p:nvSpPr>
          <p:cNvPr id="9" name="TextBox 8"/>
          <p:cNvSpPr txBox="1"/>
          <p:nvPr/>
        </p:nvSpPr>
        <p:spPr>
          <a:xfrm>
            <a:off x="755576" y="6345750"/>
            <a:ext cx="7704856" cy="138499"/>
          </a:xfrm>
          <a:prstGeom prst="rect">
            <a:avLst/>
          </a:prstGeom>
          <a:noFill/>
        </p:spPr>
        <p:txBody>
          <a:bodyPr wrap="square" lIns="0" tIns="0" rIns="0" bIns="0" rtlCol="0">
            <a:spAutoFit/>
          </a:bodyPr>
          <a:lstStyle/>
          <a:p>
            <a:r>
              <a:rPr lang="ru-RU" sz="900" dirty="0">
                <a:solidFill>
                  <a:schemeClr val="tx2"/>
                </a:solidFill>
                <a:latin typeface="+mj-lt"/>
              </a:rPr>
              <a:t>Общие принципы лечения скелетно-мышечной боли: междисциплинарный консенсус. Научно-практическая ревматология. 2016;54(3):247-265</a:t>
            </a:r>
          </a:p>
        </p:txBody>
      </p:sp>
    </p:spTree>
    <p:extLst>
      <p:ext uri="{BB962C8B-B14F-4D97-AF65-F5344CB8AC3E}">
        <p14:creationId xmlns:p14="http://schemas.microsoft.com/office/powerpoint/2010/main" val="2521836273"/>
      </p:ext>
    </p:extLst>
  </p:cSld>
  <p:clrMapOvr>
    <a:masterClrMapping/>
  </p:clrMapOvr>
  <p:transition spd="slow"/>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Прямоугольник 3"/>
          <p:cNvSpPr>
            <a:spLocks noChangeArrowheads="1"/>
          </p:cNvSpPr>
          <p:nvPr/>
        </p:nvSpPr>
        <p:spPr bwMode="auto">
          <a:xfrm>
            <a:off x="745215" y="3680445"/>
            <a:ext cx="7787225"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spcBef>
                <a:spcPts val="600"/>
              </a:spcBef>
              <a:spcAft>
                <a:spcPts val="600"/>
              </a:spcAft>
            </a:pPr>
            <a:r>
              <a:rPr lang="ru-RU" altLang="ru-RU" sz="2000" b="1" dirty="0" smtClean="0">
                <a:solidFill>
                  <a:srgbClr val="FAAA28"/>
                </a:solidFill>
                <a:latin typeface="Calibri" pitchFamily="34" charset="0"/>
                <a:cs typeface="Calibri" pitchFamily="34" charset="0"/>
              </a:rPr>
              <a:t>Успех </a:t>
            </a:r>
            <a:r>
              <a:rPr lang="ru-RU" altLang="ru-RU" sz="2000" b="1" dirty="0">
                <a:solidFill>
                  <a:srgbClr val="FAAA28"/>
                </a:solidFill>
                <a:latin typeface="Calibri" pitchFamily="34" charset="0"/>
                <a:cs typeface="Calibri" pitchFamily="34" charset="0"/>
              </a:rPr>
              <a:t>лечения СМБ </a:t>
            </a:r>
            <a:r>
              <a:rPr lang="ru-RU" altLang="ru-RU" sz="2000" i="1" dirty="0">
                <a:solidFill>
                  <a:schemeClr val="tx2"/>
                </a:solidFill>
                <a:latin typeface="Calibri" pitchFamily="34" charset="0"/>
                <a:cs typeface="Calibri" pitchFamily="34" charset="0"/>
              </a:rPr>
              <a:t>(купирования острой боли и предотвращение формирования хронической) </a:t>
            </a:r>
            <a:r>
              <a:rPr lang="ru-RU" altLang="ru-RU" sz="2000" b="1" dirty="0">
                <a:solidFill>
                  <a:srgbClr val="FAAA28"/>
                </a:solidFill>
                <a:latin typeface="Calibri" pitchFamily="34" charset="0"/>
                <a:cs typeface="Calibri" pitchFamily="34" charset="0"/>
              </a:rPr>
              <a:t>напрямую зависит от времени начала терапии,</a:t>
            </a:r>
            <a:r>
              <a:rPr lang="ru-RU" altLang="ru-RU" sz="2000" dirty="0">
                <a:solidFill>
                  <a:schemeClr val="tx2"/>
                </a:solidFill>
                <a:latin typeface="Calibri" pitchFamily="34" charset="0"/>
                <a:cs typeface="Calibri" pitchFamily="34" charset="0"/>
              </a:rPr>
              <a:t> поэтому следует начинать ее как можно раньше</a:t>
            </a:r>
            <a:r>
              <a:rPr lang="ru-RU" altLang="ru-RU" sz="2000" dirty="0" smtClean="0">
                <a:solidFill>
                  <a:schemeClr val="tx2"/>
                </a:solidFill>
                <a:latin typeface="Calibri" pitchFamily="34" charset="0"/>
                <a:cs typeface="Calibri" pitchFamily="34" charset="0"/>
              </a:rPr>
              <a:t>!</a:t>
            </a:r>
            <a:endParaRPr lang="en-US" altLang="ru-RU" sz="2000" dirty="0" smtClean="0">
              <a:solidFill>
                <a:schemeClr val="tx2"/>
              </a:solidFill>
              <a:latin typeface="Calibri" pitchFamily="34" charset="0"/>
              <a:cs typeface="Calibri" pitchFamily="34" charset="0"/>
            </a:endParaRPr>
          </a:p>
          <a:p>
            <a:pPr marL="241300" indent="-227013" eaLnBrk="1" hangingPunct="1">
              <a:spcBef>
                <a:spcPts val="600"/>
              </a:spcBef>
              <a:spcAft>
                <a:spcPts val="600"/>
              </a:spcAft>
              <a:buClr>
                <a:srgbClr val="FAAA28"/>
              </a:buClr>
              <a:buFont typeface="Myriad Pro" pitchFamily="34" charset="0"/>
              <a:buChar char="•"/>
              <a:tabLst>
                <a:tab pos="241300" algn="l"/>
              </a:tabLst>
            </a:pPr>
            <a:r>
              <a:rPr lang="ru-RU" altLang="ru-RU" sz="2000" dirty="0">
                <a:solidFill>
                  <a:schemeClr val="tx2"/>
                </a:solidFill>
                <a:latin typeface="Calibri" pitchFamily="34" charset="0"/>
                <a:cs typeface="Calibri" pitchFamily="34" charset="0"/>
              </a:rPr>
              <a:t>У каждого </a:t>
            </a:r>
            <a:r>
              <a:rPr lang="ru-RU" altLang="ru-RU" sz="2000" dirty="0" smtClean="0">
                <a:solidFill>
                  <a:schemeClr val="tx2"/>
                </a:solidFill>
                <a:latin typeface="Calibri" pitchFamily="34" charset="0"/>
                <a:cs typeface="Calibri" pitchFamily="34" charset="0"/>
              </a:rPr>
              <a:t>4–5-го </a:t>
            </a:r>
            <a:r>
              <a:rPr lang="ru-RU" altLang="ru-RU" sz="2000" dirty="0">
                <a:solidFill>
                  <a:schemeClr val="tx2"/>
                </a:solidFill>
                <a:latin typeface="Calibri" pitchFamily="34" charset="0"/>
                <a:cs typeface="Calibri" pitchFamily="34" charset="0"/>
              </a:rPr>
              <a:t>пациента </a:t>
            </a:r>
            <a:r>
              <a:rPr lang="ru-RU" altLang="ru-RU" sz="2000" b="1" dirty="0">
                <a:solidFill>
                  <a:srgbClr val="FAAA28"/>
                </a:solidFill>
                <a:latin typeface="Calibri" pitchFamily="34" charset="0"/>
                <a:cs typeface="Calibri" pitchFamily="34" charset="0"/>
              </a:rPr>
              <a:t>(23%) </a:t>
            </a:r>
            <a:r>
              <a:rPr lang="ru-RU" altLang="ru-RU" sz="2000" dirty="0">
                <a:solidFill>
                  <a:schemeClr val="tx2"/>
                </a:solidFill>
                <a:latin typeface="Calibri" pitchFamily="34" charset="0"/>
                <a:cs typeface="Calibri" pitchFamily="34" charset="0"/>
              </a:rPr>
              <a:t>боль </a:t>
            </a:r>
            <a:r>
              <a:rPr lang="ru-RU" altLang="ru-RU" sz="2000" dirty="0" smtClean="0">
                <a:solidFill>
                  <a:schemeClr val="tx2"/>
                </a:solidFill>
                <a:latin typeface="Calibri" pitchFamily="34" charset="0"/>
                <a:cs typeface="Calibri" pitchFamily="34" charset="0"/>
              </a:rPr>
              <a:t>приобретает</a:t>
            </a:r>
            <a:r>
              <a:rPr lang="en-US" altLang="ru-RU" sz="2000" dirty="0" smtClean="0">
                <a:solidFill>
                  <a:schemeClr val="tx2"/>
                </a:solidFill>
                <a:latin typeface="Calibri" pitchFamily="34" charset="0"/>
                <a:cs typeface="Calibri" pitchFamily="34" charset="0"/>
              </a:rPr>
              <a:t> </a:t>
            </a:r>
            <a:r>
              <a:rPr lang="ru-RU" altLang="ru-RU" sz="2000" dirty="0" smtClean="0">
                <a:solidFill>
                  <a:schemeClr val="tx2"/>
                </a:solidFill>
                <a:latin typeface="Calibri" pitchFamily="34" charset="0"/>
                <a:cs typeface="Calibri" pitchFamily="34" charset="0"/>
              </a:rPr>
              <a:t>             </a:t>
            </a:r>
            <a:r>
              <a:rPr lang="ru-RU" altLang="ru-RU" sz="2000" dirty="0">
                <a:solidFill>
                  <a:schemeClr val="tx2"/>
                </a:solidFill>
                <a:latin typeface="Calibri" pitchFamily="34" charset="0"/>
                <a:cs typeface="Calibri" pitchFamily="34" charset="0"/>
              </a:rPr>
              <a:t>хронический </a:t>
            </a:r>
            <a:r>
              <a:rPr lang="ru-RU" altLang="ru-RU" sz="2000" dirty="0" smtClean="0">
                <a:solidFill>
                  <a:schemeClr val="tx2"/>
                </a:solidFill>
                <a:latin typeface="Calibri" pitchFamily="34" charset="0"/>
                <a:cs typeface="Calibri" pitchFamily="34" charset="0"/>
              </a:rPr>
              <a:t>характер </a:t>
            </a:r>
            <a:r>
              <a:rPr lang="ru-RU" altLang="ru-RU" sz="2000" dirty="0">
                <a:solidFill>
                  <a:schemeClr val="tx2"/>
                </a:solidFill>
                <a:latin typeface="Calibri" pitchFamily="34" charset="0"/>
                <a:cs typeface="Calibri" pitchFamily="34" charset="0"/>
              </a:rPr>
              <a:t>(</a:t>
            </a:r>
            <a:r>
              <a:rPr lang="ru-RU" altLang="ru-RU" sz="2000" dirty="0" err="1">
                <a:solidFill>
                  <a:schemeClr val="tx2"/>
                </a:solidFill>
                <a:latin typeface="Calibri" pitchFamily="34" charset="0"/>
                <a:cs typeface="Calibri" pitchFamily="34" charset="0"/>
              </a:rPr>
              <a:t>Hestbaek</a:t>
            </a:r>
            <a:r>
              <a:rPr lang="ru-RU" altLang="ru-RU" sz="2000" dirty="0">
                <a:solidFill>
                  <a:schemeClr val="tx2"/>
                </a:solidFill>
                <a:latin typeface="Calibri" pitchFamily="34" charset="0"/>
                <a:cs typeface="Calibri" pitchFamily="34" charset="0"/>
              </a:rPr>
              <a:t> L, </a:t>
            </a:r>
            <a:r>
              <a:rPr lang="ru-RU" altLang="ru-RU" sz="2000" dirty="0" err="1">
                <a:solidFill>
                  <a:schemeClr val="tx2"/>
                </a:solidFill>
                <a:latin typeface="Calibri" pitchFamily="34" charset="0"/>
                <a:cs typeface="Calibri" pitchFamily="34" charset="0"/>
              </a:rPr>
              <a:t>et</a:t>
            </a:r>
            <a:r>
              <a:rPr lang="ru-RU" altLang="ru-RU" sz="2000" dirty="0">
                <a:solidFill>
                  <a:schemeClr val="tx2"/>
                </a:solidFill>
                <a:latin typeface="Calibri" pitchFamily="34" charset="0"/>
                <a:cs typeface="Calibri" pitchFamily="34" charset="0"/>
              </a:rPr>
              <a:t> al.,2003</a:t>
            </a:r>
            <a:r>
              <a:rPr lang="ru-RU" altLang="ru-RU" sz="2000" dirty="0" smtClean="0">
                <a:solidFill>
                  <a:schemeClr val="tx2"/>
                </a:solidFill>
                <a:latin typeface="Calibri" pitchFamily="34" charset="0"/>
                <a:cs typeface="Calibri" pitchFamily="34" charset="0"/>
              </a:rPr>
              <a:t>)</a:t>
            </a:r>
            <a:r>
              <a:rPr lang="en-US" altLang="ru-RU" sz="2000" dirty="0">
                <a:solidFill>
                  <a:schemeClr val="tx2"/>
                </a:solidFill>
                <a:latin typeface="Calibri" pitchFamily="34" charset="0"/>
                <a:cs typeface="Calibri" pitchFamily="34" charset="0"/>
              </a:rPr>
              <a:t>.</a:t>
            </a:r>
            <a:endParaRPr lang="ru-RU" altLang="ru-RU" sz="2000" dirty="0">
              <a:solidFill>
                <a:schemeClr val="tx2"/>
              </a:solidFill>
              <a:latin typeface="Calibri" pitchFamily="34" charset="0"/>
              <a:cs typeface="Calibri" pitchFamily="34" charset="0"/>
            </a:endParaRPr>
          </a:p>
        </p:txBody>
      </p:sp>
      <p:sp>
        <p:nvSpPr>
          <p:cNvPr id="104454" name="Прямоугольник 1"/>
          <p:cNvSpPr>
            <a:spLocks noChangeArrowheads="1"/>
          </p:cNvSpPr>
          <p:nvPr/>
        </p:nvSpPr>
        <p:spPr bwMode="auto">
          <a:xfrm>
            <a:off x="522350" y="1556792"/>
            <a:ext cx="802704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spcAft>
                <a:spcPts val="1800"/>
              </a:spcAft>
              <a:buFont typeface="Monotype Sorts"/>
              <a:buNone/>
            </a:pPr>
            <a:r>
              <a:rPr lang="ru-RU" altLang="ru-RU" sz="2400" dirty="0">
                <a:solidFill>
                  <a:schemeClr val="tx2"/>
                </a:solidFill>
                <a:latin typeface="Calibri" pitchFamily="34" charset="0"/>
                <a:cs typeface="Calibri" pitchFamily="34" charset="0"/>
              </a:rPr>
              <a:t>Основной</a:t>
            </a:r>
            <a:r>
              <a:rPr lang="ru-RU" altLang="ru-RU" sz="2400" dirty="0" smtClean="0">
                <a:solidFill>
                  <a:schemeClr val="tx2"/>
                </a:solidFill>
                <a:latin typeface="Calibri" pitchFamily="34" charset="0"/>
                <a:cs typeface="Calibri" pitchFamily="34" charset="0"/>
              </a:rPr>
              <a:t> </a:t>
            </a:r>
            <a:r>
              <a:rPr lang="ru-RU" altLang="ru-RU" sz="2400" b="1" dirty="0">
                <a:solidFill>
                  <a:srgbClr val="FAAA28"/>
                </a:solidFill>
                <a:latin typeface="Calibri" pitchFamily="34" charset="0"/>
                <a:cs typeface="Calibri" pitchFamily="34" charset="0"/>
              </a:rPr>
              <a:t>Целью</a:t>
            </a:r>
            <a:r>
              <a:rPr lang="ru-RU" altLang="ru-RU" sz="2400" dirty="0">
                <a:solidFill>
                  <a:srgbClr val="FAAA28"/>
                </a:solidFill>
                <a:latin typeface="Calibri" pitchFamily="34" charset="0"/>
                <a:cs typeface="Calibri" pitchFamily="34" charset="0"/>
              </a:rPr>
              <a:t> </a:t>
            </a:r>
            <a:r>
              <a:rPr lang="ru-RU" altLang="ru-RU" sz="2400" b="1" dirty="0">
                <a:solidFill>
                  <a:srgbClr val="FAAA28"/>
                </a:solidFill>
                <a:latin typeface="Calibri" pitchFamily="34" charset="0"/>
                <a:cs typeface="Calibri" pitchFamily="34" charset="0"/>
              </a:rPr>
              <a:t>лечения СМБ </a:t>
            </a:r>
            <a:r>
              <a:rPr lang="ru-RU" altLang="ru-RU" sz="2400" dirty="0">
                <a:solidFill>
                  <a:schemeClr val="tx2"/>
                </a:solidFill>
                <a:latin typeface="Calibri" pitchFamily="34" charset="0"/>
                <a:cs typeface="Calibri" pitchFamily="34" charset="0"/>
              </a:rPr>
              <a:t>является ее </a:t>
            </a:r>
            <a:r>
              <a:rPr lang="ru-RU" altLang="ru-RU" sz="2400" b="1" dirty="0">
                <a:solidFill>
                  <a:srgbClr val="FAAA28"/>
                </a:solidFill>
                <a:latin typeface="Calibri" pitchFamily="34" charset="0"/>
                <a:cs typeface="Calibri" pitchFamily="34" charset="0"/>
              </a:rPr>
              <a:t>полное купирование в максимально короткий срок!</a:t>
            </a:r>
          </a:p>
        </p:txBody>
      </p:sp>
      <p:sp>
        <p:nvSpPr>
          <p:cNvPr id="12" name="TextBox 11"/>
          <p:cNvSpPr txBox="1"/>
          <p:nvPr/>
        </p:nvSpPr>
        <p:spPr>
          <a:xfrm>
            <a:off x="323527" y="378000"/>
            <a:ext cx="7488833" cy="404406"/>
          </a:xfrm>
          <a:prstGeom prst="rect">
            <a:avLst/>
          </a:prstGeom>
          <a:noFill/>
        </p:spPr>
        <p:txBody>
          <a:bodyPr wrap="square" rtlCol="0" anchor="ctr">
            <a:spAutoFit/>
          </a:bodyPr>
          <a:lstStyle/>
          <a:p>
            <a:pPr>
              <a:lnSpc>
                <a:spcPts val="2400"/>
              </a:lnSpc>
            </a:pPr>
            <a:r>
              <a:rPr lang="ru-RU" sz="2400" b="1" i="1" dirty="0">
                <a:solidFill>
                  <a:srgbClr val="FAAA28"/>
                </a:solidFill>
                <a:latin typeface="+mn-lt"/>
              </a:rPr>
              <a:t>«СТРАТЕГИЯ» лечения </a:t>
            </a:r>
            <a:r>
              <a:rPr lang="ru-RU" sz="2400" b="1" i="1" dirty="0" smtClean="0">
                <a:solidFill>
                  <a:srgbClr val="FAAA28"/>
                </a:solidFill>
                <a:latin typeface="+mn-lt"/>
              </a:rPr>
              <a:t>СМБ</a:t>
            </a:r>
            <a:endParaRPr lang="ru-RU" sz="2400" b="1" i="1" dirty="0">
              <a:solidFill>
                <a:srgbClr val="FAAA28"/>
              </a:solidFill>
              <a:latin typeface="+mn-lt"/>
            </a:endParaRPr>
          </a:p>
        </p:txBody>
      </p:sp>
      <p:pic>
        <p:nvPicPr>
          <p:cNvPr id="13" name="Рисунок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1328" y="6309320"/>
            <a:ext cx="241879" cy="349861"/>
          </a:xfrm>
          <a:prstGeom prst="rect">
            <a:avLst/>
          </a:prstGeom>
        </p:spPr>
      </p:pic>
      <p:sp>
        <p:nvSpPr>
          <p:cNvPr id="14" name="TextBox 13"/>
          <p:cNvSpPr txBox="1"/>
          <p:nvPr/>
        </p:nvSpPr>
        <p:spPr>
          <a:xfrm>
            <a:off x="755576" y="6345750"/>
            <a:ext cx="7704856" cy="138499"/>
          </a:xfrm>
          <a:prstGeom prst="rect">
            <a:avLst/>
          </a:prstGeom>
          <a:noFill/>
        </p:spPr>
        <p:txBody>
          <a:bodyPr wrap="square" lIns="0" tIns="0" rIns="0" bIns="0" rtlCol="0">
            <a:spAutoFit/>
          </a:bodyPr>
          <a:lstStyle/>
          <a:p>
            <a:r>
              <a:rPr lang="ru-RU" sz="900" dirty="0">
                <a:solidFill>
                  <a:schemeClr val="tx2"/>
                </a:solidFill>
                <a:latin typeface="+mj-lt"/>
              </a:rPr>
              <a:t>Общие принципы лечения скелетно-мышечной боли: междисциплинарный консенсус. Научно-практическая ревматология. 2016;54(3):247-265</a:t>
            </a:r>
          </a:p>
        </p:txBody>
      </p:sp>
      <p:sp>
        <p:nvSpPr>
          <p:cNvPr id="15" name="Скругленный прямоугольник 14"/>
          <p:cNvSpPr/>
          <p:nvPr/>
        </p:nvSpPr>
        <p:spPr>
          <a:xfrm>
            <a:off x="395288" y="3046593"/>
            <a:ext cx="8281168" cy="2758671"/>
          </a:xfrm>
          <a:prstGeom prst="roundRect">
            <a:avLst>
              <a:gd name="adj" fmla="val 6623"/>
            </a:avLst>
          </a:prstGeom>
          <a:noFill/>
          <a:ln w="28575">
            <a:solidFill>
              <a:srgbClr val="00A0D7"/>
            </a:solidFill>
          </a:ln>
          <a:effectLst/>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pPr eaLnBrk="0" hangingPunct="0">
              <a:spcBef>
                <a:spcPts val="0"/>
              </a:spcBef>
              <a:spcAft>
                <a:spcPts val="600"/>
              </a:spcAft>
              <a:buClr>
                <a:schemeClr val="tx2"/>
              </a:buClr>
            </a:pPr>
            <a:endParaRPr lang="ru-RU" sz="2000" dirty="0">
              <a:solidFill>
                <a:schemeClr val="bg2"/>
              </a:solidFill>
            </a:endParaRPr>
          </a:p>
        </p:txBody>
      </p:sp>
      <p:sp>
        <p:nvSpPr>
          <p:cNvPr id="18" name="Скругленный прямоугольник 17"/>
          <p:cNvSpPr/>
          <p:nvPr/>
        </p:nvSpPr>
        <p:spPr>
          <a:xfrm>
            <a:off x="2987700" y="2708920"/>
            <a:ext cx="3096344" cy="683059"/>
          </a:xfrm>
          <a:prstGeom prst="roundRect">
            <a:avLst>
              <a:gd name="adj" fmla="val 10289"/>
            </a:avLst>
          </a:prstGeom>
          <a:solidFill>
            <a:srgbClr val="00A0D7"/>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2200" b="1" dirty="0">
                <a:solidFill>
                  <a:schemeClr val="tx2"/>
                </a:solidFill>
              </a:rPr>
              <a:t>Принцип 1.</a:t>
            </a:r>
          </a:p>
        </p:txBody>
      </p:sp>
    </p:spTree>
    <p:extLst>
      <p:ext uri="{BB962C8B-B14F-4D97-AF65-F5344CB8AC3E}">
        <p14:creationId xmlns:p14="http://schemas.microsoft.com/office/powerpoint/2010/main" val="18313072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378000"/>
            <a:ext cx="3900811" cy="404406"/>
          </a:xfrm>
          <a:prstGeom prst="rect">
            <a:avLst/>
          </a:prstGeom>
          <a:noFill/>
        </p:spPr>
        <p:txBody>
          <a:bodyPr wrap="none" rtlCol="0" anchor="ctr">
            <a:spAutoFit/>
          </a:bodyPr>
          <a:lstStyle/>
          <a:p>
            <a:pPr>
              <a:lnSpc>
                <a:spcPts val="2400"/>
              </a:lnSpc>
            </a:pPr>
            <a:r>
              <a:rPr lang="ru-RU" sz="2400" b="1" i="1" dirty="0">
                <a:solidFill>
                  <a:srgbClr val="FAAA28"/>
                </a:solidFill>
                <a:latin typeface="+mn-lt"/>
              </a:rPr>
              <a:t>Боль в шее: классификации</a:t>
            </a:r>
          </a:p>
        </p:txBody>
      </p:sp>
      <p:sp>
        <p:nvSpPr>
          <p:cNvPr id="17" name="TextBox 16"/>
          <p:cNvSpPr txBox="1"/>
          <p:nvPr/>
        </p:nvSpPr>
        <p:spPr>
          <a:xfrm>
            <a:off x="395289" y="1557338"/>
            <a:ext cx="8209159" cy="4278094"/>
          </a:xfrm>
          <a:prstGeom prst="rect">
            <a:avLst/>
          </a:prstGeom>
          <a:noFill/>
        </p:spPr>
        <p:txBody>
          <a:bodyPr wrap="square" lIns="0" tIns="0" rIns="0" bIns="0" rtlCol="0">
            <a:spAutoFit/>
          </a:bodyPr>
          <a:lstStyle/>
          <a:p>
            <a:pPr defTabSz="449263" eaLnBrk="1" hangingPunct="1">
              <a:spcBef>
                <a:spcPts val="0"/>
              </a:spcBef>
              <a:buClr>
                <a:schemeClr val="bg1"/>
              </a:buClr>
            </a:pPr>
            <a:r>
              <a:rPr lang="ru-RU" altLang="ru-RU" sz="2000" b="1" dirty="0">
                <a:solidFill>
                  <a:schemeClr val="bg2"/>
                </a:solidFill>
                <a:latin typeface="+mj-lt"/>
              </a:rPr>
              <a:t>1. По длительности:  </a:t>
            </a:r>
          </a:p>
          <a:p>
            <a:pPr marL="432000" indent="-216000" defTabSz="449263" eaLnBrk="1" hangingPunct="1">
              <a:spcBef>
                <a:spcPts val="0"/>
              </a:spcBef>
              <a:buClr>
                <a:srgbClr val="FAAA28"/>
              </a:buClr>
              <a:buFont typeface="Arial" pitchFamily="34" charset="0"/>
              <a:buChar char="•"/>
            </a:pPr>
            <a:r>
              <a:rPr lang="ru-RU" altLang="ru-RU" dirty="0">
                <a:solidFill>
                  <a:schemeClr val="tx2"/>
                </a:solidFill>
                <a:latin typeface="+mj-lt"/>
              </a:rPr>
              <a:t>Острая </a:t>
            </a:r>
            <a:r>
              <a:rPr lang="ru-RU" altLang="ru-RU" i="1" dirty="0">
                <a:solidFill>
                  <a:schemeClr val="accent4">
                    <a:lumMod val="60000"/>
                    <a:lumOff val="40000"/>
                  </a:schemeClr>
                </a:solidFill>
                <a:latin typeface="+mj-lt"/>
              </a:rPr>
              <a:t>(до 6 недель), </a:t>
            </a:r>
            <a:endParaRPr lang="ru-RU" altLang="ru-RU" i="1" dirty="0" smtClean="0">
              <a:solidFill>
                <a:schemeClr val="accent4">
                  <a:lumMod val="60000"/>
                  <a:lumOff val="40000"/>
                </a:schemeClr>
              </a:solidFill>
              <a:latin typeface="+mj-lt"/>
            </a:endParaRPr>
          </a:p>
          <a:p>
            <a:pPr marL="432000" indent="-216000" defTabSz="449263">
              <a:spcBef>
                <a:spcPts val="0"/>
              </a:spcBef>
              <a:buClr>
                <a:srgbClr val="FAAA28"/>
              </a:buClr>
              <a:buFont typeface="Arial" pitchFamily="34" charset="0"/>
              <a:buChar char="•"/>
            </a:pPr>
            <a:r>
              <a:rPr lang="ru-RU" altLang="ru-RU" dirty="0" smtClean="0">
                <a:solidFill>
                  <a:schemeClr val="tx2"/>
                </a:solidFill>
                <a:latin typeface="+mj-lt"/>
              </a:rPr>
              <a:t>подострая </a:t>
            </a:r>
            <a:r>
              <a:rPr lang="ru-RU" altLang="ru-RU" i="1" dirty="0">
                <a:solidFill>
                  <a:schemeClr val="accent4">
                    <a:lumMod val="60000"/>
                    <a:lumOff val="40000"/>
                  </a:schemeClr>
                </a:solidFill>
                <a:latin typeface="+mj-lt"/>
              </a:rPr>
              <a:t>(от 6 недель до 3 месяцев), </a:t>
            </a:r>
          </a:p>
          <a:p>
            <a:pPr marL="432000" indent="-216000" defTabSz="449263" eaLnBrk="1" hangingPunct="1">
              <a:spcBef>
                <a:spcPts val="0"/>
              </a:spcBef>
              <a:buClr>
                <a:srgbClr val="FAAA28"/>
              </a:buClr>
              <a:buFont typeface="Arial" pitchFamily="34" charset="0"/>
              <a:buChar char="•"/>
            </a:pPr>
            <a:r>
              <a:rPr lang="ru-RU" altLang="ru-RU" dirty="0" smtClean="0">
                <a:solidFill>
                  <a:schemeClr val="tx2"/>
                </a:solidFill>
                <a:latin typeface="+mj-lt"/>
              </a:rPr>
              <a:t>хроническая </a:t>
            </a:r>
            <a:r>
              <a:rPr lang="ru-RU" altLang="ru-RU" i="1" dirty="0">
                <a:solidFill>
                  <a:schemeClr val="accent4">
                    <a:lumMod val="60000"/>
                    <a:lumOff val="40000"/>
                  </a:schemeClr>
                </a:solidFill>
                <a:latin typeface="+mj-lt"/>
              </a:rPr>
              <a:t>(более 3 месяцев). </a:t>
            </a:r>
          </a:p>
          <a:p>
            <a:pPr defTabSz="449263">
              <a:spcBef>
                <a:spcPts val="0"/>
              </a:spcBef>
              <a:buClr>
                <a:schemeClr val="bg1"/>
              </a:buClr>
            </a:pPr>
            <a:r>
              <a:rPr lang="ru-RU" altLang="ru-RU" sz="2000" b="1" dirty="0">
                <a:solidFill>
                  <a:schemeClr val="bg2"/>
                </a:solidFill>
                <a:latin typeface="+mj-lt"/>
              </a:rPr>
              <a:t>2. По локализации:</a:t>
            </a:r>
          </a:p>
          <a:p>
            <a:pPr marL="432000" indent="-180000" defTabSz="449263">
              <a:spcBef>
                <a:spcPts val="0"/>
              </a:spcBef>
              <a:buClr>
                <a:srgbClr val="FAAA28"/>
              </a:buClr>
              <a:buFont typeface="Arial" pitchFamily="34" charset="0"/>
              <a:buChar char="•"/>
            </a:pPr>
            <a:r>
              <a:rPr lang="ru-RU" altLang="ru-RU" dirty="0" err="1">
                <a:solidFill>
                  <a:schemeClr val="tx2"/>
                </a:solidFill>
                <a:latin typeface="+mj-lt"/>
              </a:rPr>
              <a:t>Цервикалгия</a:t>
            </a:r>
            <a:r>
              <a:rPr lang="ru-RU" altLang="ru-RU" dirty="0">
                <a:solidFill>
                  <a:schemeClr val="tx2"/>
                </a:solidFill>
                <a:latin typeface="+mj-lt"/>
              </a:rPr>
              <a:t>              </a:t>
            </a:r>
            <a:r>
              <a:rPr lang="ru-RU" altLang="ru-RU" i="1" dirty="0">
                <a:solidFill>
                  <a:schemeClr val="accent4">
                    <a:lumMod val="60000"/>
                    <a:lumOff val="40000"/>
                  </a:schemeClr>
                </a:solidFill>
                <a:latin typeface="+mj-lt"/>
              </a:rPr>
              <a:t>– боль в шее (БШ)</a:t>
            </a:r>
          </a:p>
          <a:p>
            <a:pPr marL="432000" indent="-180000" defTabSz="449263" eaLnBrk="1" hangingPunct="1">
              <a:spcBef>
                <a:spcPts val="0"/>
              </a:spcBef>
              <a:buClr>
                <a:srgbClr val="FAAA28"/>
              </a:buClr>
              <a:buFont typeface="Arial" pitchFamily="34" charset="0"/>
              <a:buChar char="•"/>
            </a:pPr>
            <a:r>
              <a:rPr lang="ru-RU" altLang="ru-RU" dirty="0" err="1" smtClean="0">
                <a:solidFill>
                  <a:schemeClr val="tx2"/>
                </a:solidFill>
                <a:latin typeface="+mj-lt"/>
              </a:rPr>
              <a:t>Цервикобрахиалгия</a:t>
            </a:r>
            <a:r>
              <a:rPr lang="ru-RU" altLang="ru-RU" dirty="0" smtClean="0">
                <a:solidFill>
                  <a:schemeClr val="tx2"/>
                </a:solidFill>
                <a:latin typeface="+mj-lt"/>
              </a:rPr>
              <a:t> </a:t>
            </a:r>
            <a:r>
              <a:rPr lang="ru-RU" altLang="ru-RU" i="1" dirty="0">
                <a:solidFill>
                  <a:schemeClr val="accent4">
                    <a:lumMod val="60000"/>
                    <a:lumOff val="40000"/>
                  </a:schemeClr>
                </a:solidFill>
                <a:latin typeface="+mj-lt"/>
              </a:rPr>
              <a:t>– БШ, распространяющаяся в руку</a:t>
            </a:r>
          </a:p>
          <a:p>
            <a:pPr marL="432000" indent="-180000" defTabSz="449263">
              <a:spcBef>
                <a:spcPts val="0"/>
              </a:spcBef>
              <a:buClr>
                <a:srgbClr val="FAAA28"/>
              </a:buClr>
              <a:buFont typeface="Arial" pitchFamily="34" charset="0"/>
              <a:buChar char="•"/>
            </a:pPr>
            <a:r>
              <a:rPr lang="ru-RU" altLang="ru-RU" dirty="0" err="1" smtClean="0">
                <a:solidFill>
                  <a:schemeClr val="tx2"/>
                </a:solidFill>
                <a:latin typeface="+mj-lt"/>
              </a:rPr>
              <a:t>Цервикокраниалгия</a:t>
            </a:r>
            <a:r>
              <a:rPr lang="ru-RU" altLang="ru-RU" dirty="0" smtClean="0">
                <a:solidFill>
                  <a:schemeClr val="tx2"/>
                </a:solidFill>
                <a:latin typeface="+mj-lt"/>
              </a:rPr>
              <a:t> </a:t>
            </a:r>
            <a:r>
              <a:rPr lang="ru-RU" altLang="ru-RU" i="1" dirty="0">
                <a:solidFill>
                  <a:schemeClr val="accent4">
                    <a:lumMod val="60000"/>
                    <a:lumOff val="40000"/>
                  </a:schemeClr>
                </a:solidFill>
                <a:latin typeface="+mj-lt"/>
              </a:rPr>
              <a:t>– БШ, распространяющаяся в область головы</a:t>
            </a:r>
          </a:p>
          <a:p>
            <a:pPr marL="432000" indent="-180000" defTabSz="449263" eaLnBrk="1" hangingPunct="1">
              <a:spcBef>
                <a:spcPts val="0"/>
              </a:spcBef>
              <a:buClr>
                <a:srgbClr val="FAAA28"/>
              </a:buClr>
              <a:buFont typeface="Arial" pitchFamily="34" charset="0"/>
              <a:buChar char="•"/>
            </a:pPr>
            <a:r>
              <a:rPr lang="ru-RU" altLang="ru-RU" dirty="0" err="1" smtClean="0">
                <a:solidFill>
                  <a:schemeClr val="tx2"/>
                </a:solidFill>
                <a:latin typeface="+mj-lt"/>
              </a:rPr>
              <a:t>Цервикоторакалгия</a:t>
            </a:r>
            <a:r>
              <a:rPr lang="ru-RU" altLang="ru-RU" dirty="0" smtClean="0">
                <a:solidFill>
                  <a:schemeClr val="tx2"/>
                </a:solidFill>
                <a:latin typeface="+mj-lt"/>
              </a:rPr>
              <a:t> </a:t>
            </a:r>
            <a:r>
              <a:rPr lang="ru-RU" altLang="ru-RU" i="1" dirty="0">
                <a:solidFill>
                  <a:schemeClr val="accent4">
                    <a:lumMod val="60000"/>
                    <a:lumOff val="40000"/>
                  </a:schemeClr>
                </a:solidFill>
                <a:latin typeface="+mj-lt"/>
              </a:rPr>
              <a:t>– БШ, распространяющаяся в межлопаточную область</a:t>
            </a:r>
          </a:p>
          <a:p>
            <a:pPr defTabSz="449263">
              <a:spcBef>
                <a:spcPts val="0"/>
              </a:spcBef>
              <a:buClr>
                <a:schemeClr val="bg1"/>
              </a:buClr>
            </a:pPr>
            <a:r>
              <a:rPr lang="ru-RU" altLang="ru-RU" sz="2000" b="1" dirty="0" smtClean="0">
                <a:solidFill>
                  <a:schemeClr val="bg2"/>
                </a:solidFill>
                <a:latin typeface="+mj-lt"/>
              </a:rPr>
              <a:t>3. По </a:t>
            </a:r>
            <a:r>
              <a:rPr lang="ru-RU" altLang="ru-RU" sz="2000" b="1" dirty="0">
                <a:solidFill>
                  <a:schemeClr val="bg2"/>
                </a:solidFill>
                <a:latin typeface="+mj-lt"/>
              </a:rPr>
              <a:t>патогенезу:</a:t>
            </a:r>
          </a:p>
          <a:p>
            <a:pPr marL="432000" indent="-180000" defTabSz="449263" eaLnBrk="1" hangingPunct="1">
              <a:spcBef>
                <a:spcPts val="0"/>
              </a:spcBef>
              <a:buClr>
                <a:srgbClr val="FAAA28"/>
              </a:buClr>
              <a:buFont typeface="Arial" pitchFamily="34" charset="0"/>
              <a:buChar char="•"/>
            </a:pPr>
            <a:r>
              <a:rPr lang="ru-RU" altLang="ru-RU" dirty="0">
                <a:solidFill>
                  <a:schemeClr val="tx2"/>
                </a:solidFill>
                <a:latin typeface="+mj-lt"/>
              </a:rPr>
              <a:t>Неспецифическая (скелетно-мышечная, механическая): </a:t>
            </a:r>
            <a:r>
              <a:rPr lang="ru-RU" altLang="ru-RU" dirty="0" smtClean="0">
                <a:solidFill>
                  <a:schemeClr val="tx2"/>
                </a:solidFill>
                <a:latin typeface="+mj-lt"/>
              </a:rPr>
              <a:t/>
            </a:r>
            <a:br>
              <a:rPr lang="ru-RU" altLang="ru-RU" dirty="0" smtClean="0">
                <a:solidFill>
                  <a:schemeClr val="tx2"/>
                </a:solidFill>
                <a:latin typeface="+mj-lt"/>
              </a:rPr>
            </a:br>
            <a:r>
              <a:rPr lang="ru-RU" altLang="ru-RU" i="1" dirty="0" err="1">
                <a:solidFill>
                  <a:schemeClr val="accent4">
                    <a:lumMod val="60000"/>
                    <a:lumOff val="40000"/>
                  </a:schemeClr>
                </a:solidFill>
                <a:latin typeface="+mj-lt"/>
              </a:rPr>
              <a:t>дискогенная</a:t>
            </a:r>
            <a:r>
              <a:rPr lang="ru-RU" altLang="ru-RU" i="1" dirty="0">
                <a:solidFill>
                  <a:schemeClr val="accent4">
                    <a:lumMod val="60000"/>
                    <a:lumOff val="40000"/>
                  </a:schemeClr>
                </a:solidFill>
                <a:latin typeface="+mj-lt"/>
              </a:rPr>
              <a:t>, фасеточный синдром, МФБС.</a:t>
            </a:r>
          </a:p>
          <a:p>
            <a:pPr marL="432000" indent="-180000" defTabSz="449263">
              <a:spcBef>
                <a:spcPts val="0"/>
              </a:spcBef>
              <a:buClr>
                <a:srgbClr val="FAAA28"/>
              </a:buClr>
              <a:buFont typeface="Arial" pitchFamily="34" charset="0"/>
              <a:buChar char="•"/>
            </a:pPr>
            <a:r>
              <a:rPr lang="ru-RU" altLang="ru-RU" dirty="0">
                <a:solidFill>
                  <a:schemeClr val="tx2"/>
                </a:solidFill>
                <a:latin typeface="+mj-lt"/>
              </a:rPr>
              <a:t>Невропатическая боль:  </a:t>
            </a:r>
            <a:r>
              <a:rPr lang="ru-RU" altLang="ru-RU" i="1" dirty="0">
                <a:solidFill>
                  <a:schemeClr val="accent4">
                    <a:lumMod val="60000"/>
                    <a:lumOff val="40000"/>
                  </a:schemeClr>
                </a:solidFill>
                <a:latin typeface="+mj-lt"/>
              </a:rPr>
              <a:t>шейная  </a:t>
            </a:r>
            <a:r>
              <a:rPr lang="ru-RU" altLang="ru-RU" i="1" dirty="0" err="1">
                <a:solidFill>
                  <a:schemeClr val="accent4">
                    <a:lumMod val="60000"/>
                    <a:lumOff val="40000"/>
                  </a:schemeClr>
                </a:solidFill>
                <a:latin typeface="+mj-lt"/>
              </a:rPr>
              <a:t>радикулопатия</a:t>
            </a:r>
            <a:r>
              <a:rPr lang="ru-RU" altLang="ru-RU" i="1" dirty="0">
                <a:solidFill>
                  <a:schemeClr val="accent4">
                    <a:lumMod val="60000"/>
                    <a:lumOff val="40000"/>
                  </a:schemeClr>
                </a:solidFill>
                <a:latin typeface="+mj-lt"/>
              </a:rPr>
              <a:t>, спинальный стеноз.</a:t>
            </a:r>
          </a:p>
          <a:p>
            <a:pPr marL="432000" indent="-180000" defTabSz="449263" eaLnBrk="1" hangingPunct="1">
              <a:spcBef>
                <a:spcPts val="0"/>
              </a:spcBef>
              <a:buClr>
                <a:srgbClr val="FAAA28"/>
              </a:buClr>
              <a:buFont typeface="Arial" pitchFamily="34" charset="0"/>
              <a:buChar char="•"/>
            </a:pPr>
            <a:r>
              <a:rPr lang="ru-RU" altLang="ru-RU" dirty="0">
                <a:solidFill>
                  <a:schemeClr val="tx2"/>
                </a:solidFill>
                <a:latin typeface="+mj-lt"/>
              </a:rPr>
              <a:t>Специфическая (вторичная).</a:t>
            </a:r>
          </a:p>
          <a:p>
            <a:pPr marL="432000" indent="-180000" defTabSz="449263" eaLnBrk="1" hangingPunct="1">
              <a:spcBef>
                <a:spcPts val="0"/>
              </a:spcBef>
              <a:buClr>
                <a:srgbClr val="FAAA28"/>
              </a:buClr>
              <a:buFont typeface="Arial" pitchFamily="34" charset="0"/>
              <a:buChar char="•"/>
            </a:pPr>
            <a:r>
              <a:rPr lang="ru-RU" altLang="ru-RU" dirty="0" smtClean="0">
                <a:solidFill>
                  <a:schemeClr val="tx2"/>
                </a:solidFill>
                <a:latin typeface="+mj-lt"/>
              </a:rPr>
              <a:t>Психогенная.</a:t>
            </a:r>
            <a:endParaRPr lang="ru-RU" altLang="ru-RU" sz="2000" dirty="0">
              <a:solidFill>
                <a:schemeClr val="tx2"/>
              </a:solidFill>
              <a:latin typeface="+mj-lt"/>
            </a:endParaRPr>
          </a:p>
        </p:txBody>
      </p:sp>
      <p:pic>
        <p:nvPicPr>
          <p:cNvPr id="7" name="Рисунок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1328" y="6309320"/>
            <a:ext cx="241879" cy="349861"/>
          </a:xfrm>
          <a:prstGeom prst="rect">
            <a:avLst/>
          </a:prstGeom>
        </p:spPr>
      </p:pic>
      <p:sp>
        <p:nvSpPr>
          <p:cNvPr id="8" name="TextBox 7"/>
          <p:cNvSpPr txBox="1"/>
          <p:nvPr/>
        </p:nvSpPr>
        <p:spPr>
          <a:xfrm>
            <a:off x="755576" y="6309320"/>
            <a:ext cx="5904656" cy="369332"/>
          </a:xfrm>
          <a:prstGeom prst="rect">
            <a:avLst/>
          </a:prstGeom>
          <a:noFill/>
        </p:spPr>
        <p:txBody>
          <a:bodyPr wrap="square" rtlCol="0">
            <a:spAutoFit/>
          </a:bodyPr>
          <a:lstStyle/>
          <a:p>
            <a:r>
              <a:rPr lang="ru-RU" sz="900" dirty="0" err="1">
                <a:solidFill>
                  <a:schemeClr val="tx2"/>
                </a:solidFill>
                <a:latin typeface="+mj-lt"/>
              </a:rPr>
              <a:t>О.С.Левин</a:t>
            </a:r>
            <a:r>
              <a:rPr lang="ru-RU" sz="900" dirty="0">
                <a:solidFill>
                  <a:schemeClr val="tx2"/>
                </a:solidFill>
                <a:latin typeface="+mj-lt"/>
              </a:rPr>
              <a:t>. Диагностика и лечение боли в шее и верхних конечностях.  «РМЖ»2006,  №9.</a:t>
            </a:r>
          </a:p>
          <a:p>
            <a:r>
              <a:rPr lang="en-US" sz="900" dirty="0">
                <a:solidFill>
                  <a:schemeClr val="tx2"/>
                </a:solidFill>
                <a:latin typeface="+mj-lt"/>
              </a:rPr>
              <a:t>Cohen SP. Epidemiology, diagnosis, and treatment of neck pain. Mayo </a:t>
            </a:r>
            <a:r>
              <a:rPr lang="en-US" sz="900" dirty="0" err="1">
                <a:solidFill>
                  <a:schemeClr val="tx2"/>
                </a:solidFill>
                <a:latin typeface="+mj-lt"/>
              </a:rPr>
              <a:t>Clin</a:t>
            </a:r>
            <a:r>
              <a:rPr lang="en-US" sz="900" dirty="0">
                <a:solidFill>
                  <a:schemeClr val="tx2"/>
                </a:solidFill>
                <a:latin typeface="+mj-lt"/>
              </a:rPr>
              <a:t> Proc. 2015 Feb;90(2):284-99. </a:t>
            </a:r>
          </a:p>
        </p:txBody>
      </p:sp>
    </p:spTree>
    <p:extLst>
      <p:ext uri="{BB962C8B-B14F-4D97-AF65-F5344CB8AC3E}">
        <p14:creationId xmlns:p14="http://schemas.microsoft.com/office/powerpoint/2010/main" val="167836868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5" name="Прямоугольник 3"/>
          <p:cNvSpPr>
            <a:spLocks noChangeArrowheads="1"/>
          </p:cNvSpPr>
          <p:nvPr/>
        </p:nvSpPr>
        <p:spPr bwMode="auto">
          <a:xfrm>
            <a:off x="715094" y="1544638"/>
            <a:ext cx="7920037" cy="2769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spcBef>
                <a:spcPts val="600"/>
              </a:spcBef>
            </a:pPr>
            <a:r>
              <a:rPr lang="ru-RU" altLang="ru-RU" sz="2000" b="1" dirty="0">
                <a:solidFill>
                  <a:srgbClr val="FAAA28"/>
                </a:solidFill>
                <a:latin typeface="Calibri" pitchFamily="34" charset="0"/>
                <a:cs typeface="Calibri" pitchFamily="34" charset="0"/>
              </a:rPr>
              <a:t>В патогенезе СМБ присутствуют </a:t>
            </a:r>
            <a:r>
              <a:rPr lang="ru-RU" altLang="ru-RU" sz="2000" dirty="0">
                <a:solidFill>
                  <a:srgbClr val="FAAA28"/>
                </a:solidFill>
                <a:latin typeface="Calibri" pitchFamily="34" charset="0"/>
                <a:cs typeface="Calibri" pitchFamily="34" charset="0"/>
              </a:rPr>
              <a:t>: </a:t>
            </a:r>
            <a:endParaRPr lang="ru-RU" altLang="ru-RU" sz="2000" dirty="0">
              <a:solidFill>
                <a:srgbClr val="FAAA28"/>
              </a:solidFill>
              <a:latin typeface="Calibri" pitchFamily="34" charset="0"/>
              <a:ea typeface="Calibri" pitchFamily="34" charset="0"/>
              <a:cs typeface="Times New Roman" pitchFamily="18" charset="0"/>
            </a:endParaRPr>
          </a:p>
          <a:p>
            <a:pPr algn="just">
              <a:spcBef>
                <a:spcPts val="600"/>
              </a:spcBef>
            </a:pPr>
            <a:r>
              <a:rPr lang="ru-RU" altLang="ru-RU" sz="2000" dirty="0">
                <a:solidFill>
                  <a:schemeClr val="accent4">
                    <a:lumMod val="60000"/>
                    <a:lumOff val="40000"/>
                  </a:schemeClr>
                </a:solidFill>
                <a:latin typeface="Calibri" pitchFamily="34" charset="0"/>
                <a:cs typeface="Calibri" pitchFamily="34" charset="0"/>
              </a:rPr>
              <a:t>А) </a:t>
            </a:r>
            <a:r>
              <a:rPr lang="ru-RU" altLang="ru-RU" sz="2000" dirty="0">
                <a:solidFill>
                  <a:schemeClr val="tx2"/>
                </a:solidFill>
                <a:latin typeface="Calibri" pitchFamily="34" charset="0"/>
                <a:cs typeface="Calibri" pitchFamily="34" charset="0"/>
              </a:rPr>
              <a:t>Элементы воспалительного процесса                                          </a:t>
            </a:r>
          </a:p>
          <a:p>
            <a:pPr algn="just">
              <a:spcBef>
                <a:spcPts val="600"/>
              </a:spcBef>
            </a:pPr>
            <a:r>
              <a:rPr lang="ru-RU" altLang="ru-RU" sz="2000" dirty="0">
                <a:solidFill>
                  <a:schemeClr val="accent4">
                    <a:lumMod val="60000"/>
                    <a:lumOff val="40000"/>
                  </a:schemeClr>
                </a:solidFill>
                <a:latin typeface="Calibri" pitchFamily="34" charset="0"/>
                <a:cs typeface="Calibri" pitchFamily="34" charset="0"/>
              </a:rPr>
              <a:t>Б) </a:t>
            </a:r>
            <a:r>
              <a:rPr lang="ru-RU" altLang="ru-RU" sz="2000" dirty="0">
                <a:solidFill>
                  <a:schemeClr val="tx2"/>
                </a:solidFill>
                <a:latin typeface="Calibri" pitchFamily="34" charset="0"/>
                <a:cs typeface="Calibri" pitchFamily="34" charset="0"/>
              </a:rPr>
              <a:t>Вовлечение связочного аппарата, </a:t>
            </a:r>
            <a:r>
              <a:rPr lang="ru-RU" altLang="ru-RU" sz="2000" dirty="0" err="1">
                <a:solidFill>
                  <a:schemeClr val="tx2"/>
                </a:solidFill>
                <a:latin typeface="Calibri" pitchFamily="34" charset="0"/>
                <a:cs typeface="Calibri" pitchFamily="34" charset="0"/>
              </a:rPr>
              <a:t>энтезопатии</a:t>
            </a:r>
            <a:r>
              <a:rPr lang="ru-RU" altLang="ru-RU" sz="2000" dirty="0">
                <a:solidFill>
                  <a:schemeClr val="tx2"/>
                </a:solidFill>
                <a:latin typeface="Calibri" pitchFamily="34" charset="0"/>
                <a:cs typeface="Calibri" pitchFamily="34" charset="0"/>
              </a:rPr>
              <a:t>.</a:t>
            </a:r>
          </a:p>
          <a:p>
            <a:pPr algn="just">
              <a:spcBef>
                <a:spcPts val="600"/>
              </a:spcBef>
            </a:pPr>
            <a:r>
              <a:rPr lang="ru-RU" altLang="ru-RU" sz="2000" dirty="0">
                <a:solidFill>
                  <a:schemeClr val="accent4">
                    <a:lumMod val="60000"/>
                    <a:lumOff val="40000"/>
                  </a:schemeClr>
                </a:solidFill>
                <a:latin typeface="Calibri" pitchFamily="34" charset="0"/>
                <a:cs typeface="Calibri" pitchFamily="34" charset="0"/>
              </a:rPr>
              <a:t>В) </a:t>
            </a:r>
            <a:r>
              <a:rPr lang="ru-RU" altLang="ru-RU" sz="2000" dirty="0">
                <a:solidFill>
                  <a:schemeClr val="tx2"/>
                </a:solidFill>
                <a:latin typeface="Calibri" pitchFamily="34" charset="0"/>
                <a:cs typeface="Calibri" pitchFamily="34" charset="0"/>
              </a:rPr>
              <a:t>Стойкое напряжение мышц</a:t>
            </a:r>
          </a:p>
          <a:p>
            <a:pPr algn="just">
              <a:spcBef>
                <a:spcPts val="600"/>
              </a:spcBef>
            </a:pPr>
            <a:r>
              <a:rPr lang="ru-RU" altLang="ru-RU" sz="2000" dirty="0">
                <a:solidFill>
                  <a:schemeClr val="accent4">
                    <a:lumMod val="60000"/>
                    <a:lumOff val="40000"/>
                  </a:schemeClr>
                </a:solidFill>
                <a:latin typeface="Calibri" pitchFamily="34" charset="0"/>
                <a:cs typeface="Calibri" pitchFamily="34" charset="0"/>
              </a:rPr>
              <a:t>Г) </a:t>
            </a:r>
            <a:r>
              <a:rPr lang="ru-RU" altLang="ru-RU" sz="2000" dirty="0">
                <a:solidFill>
                  <a:schemeClr val="tx2"/>
                </a:solidFill>
                <a:latin typeface="Calibri" pitchFamily="34" charset="0"/>
                <a:cs typeface="Calibri" pitchFamily="34" charset="0"/>
              </a:rPr>
              <a:t>Нарушения биомеханики</a:t>
            </a:r>
          </a:p>
          <a:p>
            <a:pPr algn="just">
              <a:spcBef>
                <a:spcPts val="1500"/>
              </a:spcBef>
            </a:pPr>
            <a:r>
              <a:rPr lang="ru-RU" altLang="ru-RU" sz="2000" b="1" dirty="0">
                <a:solidFill>
                  <a:schemeClr val="accent4">
                    <a:lumMod val="60000"/>
                    <a:lumOff val="40000"/>
                  </a:schemeClr>
                </a:solidFill>
                <a:latin typeface="Calibri" pitchFamily="34" charset="0"/>
                <a:cs typeface="Calibri" pitchFamily="34" charset="0"/>
              </a:rPr>
              <a:t>Д) </a:t>
            </a:r>
            <a:r>
              <a:rPr lang="ru-RU" altLang="ru-RU" sz="2000" b="1" dirty="0">
                <a:solidFill>
                  <a:schemeClr val="tx2"/>
                </a:solidFill>
                <a:latin typeface="Calibri" pitchFamily="34" charset="0"/>
                <a:cs typeface="Calibri" pitchFamily="34" charset="0"/>
              </a:rPr>
              <a:t>Признаки периферической и центральной </a:t>
            </a:r>
            <a:r>
              <a:rPr lang="ru-RU" altLang="ru-RU" sz="2000" b="1" dirty="0" err="1">
                <a:solidFill>
                  <a:schemeClr val="tx2"/>
                </a:solidFill>
                <a:latin typeface="Calibri" pitchFamily="34" charset="0"/>
                <a:cs typeface="Calibri" pitchFamily="34" charset="0"/>
              </a:rPr>
              <a:t>сенситизации</a:t>
            </a:r>
            <a:endParaRPr lang="ru-RU" altLang="ru-RU" sz="2000" b="1" dirty="0">
              <a:solidFill>
                <a:schemeClr val="tx2"/>
              </a:solidFill>
              <a:latin typeface="Calibri" pitchFamily="34" charset="0"/>
              <a:cs typeface="Calibri" pitchFamily="34" charset="0"/>
            </a:endParaRPr>
          </a:p>
          <a:p>
            <a:pPr algn="just">
              <a:spcBef>
                <a:spcPts val="600"/>
              </a:spcBef>
            </a:pPr>
            <a:r>
              <a:rPr lang="ru-RU" altLang="ru-RU" sz="2000" b="1" dirty="0">
                <a:solidFill>
                  <a:schemeClr val="accent4">
                    <a:lumMod val="60000"/>
                    <a:lumOff val="40000"/>
                  </a:schemeClr>
                </a:solidFill>
                <a:latin typeface="Calibri" pitchFamily="34" charset="0"/>
                <a:cs typeface="Calibri" pitchFamily="34" charset="0"/>
              </a:rPr>
              <a:t>Е) </a:t>
            </a:r>
            <a:r>
              <a:rPr lang="ru-RU" altLang="ru-RU" sz="2000" b="1" dirty="0">
                <a:solidFill>
                  <a:schemeClr val="tx2"/>
                </a:solidFill>
                <a:latin typeface="Calibri" pitchFamily="34" charset="0"/>
                <a:cs typeface="Calibri" pitchFamily="34" charset="0"/>
              </a:rPr>
              <a:t>Недостаточность </a:t>
            </a:r>
            <a:r>
              <a:rPr lang="ru-RU" altLang="ru-RU" sz="2000" b="1" dirty="0" err="1">
                <a:solidFill>
                  <a:schemeClr val="tx2"/>
                </a:solidFill>
                <a:latin typeface="Calibri" pitchFamily="34" charset="0"/>
                <a:cs typeface="Calibri" pitchFamily="34" charset="0"/>
              </a:rPr>
              <a:t>антиноцицептивных</a:t>
            </a:r>
            <a:r>
              <a:rPr lang="ru-RU" altLang="ru-RU" sz="2000" b="1" dirty="0">
                <a:solidFill>
                  <a:schemeClr val="tx2"/>
                </a:solidFill>
                <a:latin typeface="Calibri" pitchFamily="34" charset="0"/>
                <a:cs typeface="Calibri" pitchFamily="34" charset="0"/>
              </a:rPr>
              <a:t> механизмов</a:t>
            </a:r>
          </a:p>
        </p:txBody>
      </p:sp>
      <p:sp>
        <p:nvSpPr>
          <p:cNvPr id="8" name="TextBox 7"/>
          <p:cNvSpPr txBox="1"/>
          <p:nvPr/>
        </p:nvSpPr>
        <p:spPr>
          <a:xfrm>
            <a:off x="323527" y="378000"/>
            <a:ext cx="7488833" cy="404406"/>
          </a:xfrm>
          <a:prstGeom prst="rect">
            <a:avLst/>
          </a:prstGeom>
          <a:noFill/>
        </p:spPr>
        <p:txBody>
          <a:bodyPr wrap="square" rtlCol="0" anchor="ctr">
            <a:spAutoFit/>
          </a:bodyPr>
          <a:lstStyle/>
          <a:p>
            <a:pPr>
              <a:lnSpc>
                <a:spcPts val="2400"/>
              </a:lnSpc>
            </a:pPr>
            <a:r>
              <a:rPr lang="ru-RU" sz="2400" b="1" i="1" dirty="0">
                <a:solidFill>
                  <a:srgbClr val="FAAA28"/>
                </a:solidFill>
                <a:latin typeface="+mn-lt"/>
              </a:rPr>
              <a:t>СМБ: патогенетические механизмы</a:t>
            </a:r>
          </a:p>
        </p:txBody>
      </p:sp>
      <p:pic>
        <p:nvPicPr>
          <p:cNvPr id="9" name="Рисунок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1328" y="6309320"/>
            <a:ext cx="241879" cy="349861"/>
          </a:xfrm>
          <a:prstGeom prst="rect">
            <a:avLst/>
          </a:prstGeom>
        </p:spPr>
      </p:pic>
      <p:sp>
        <p:nvSpPr>
          <p:cNvPr id="10" name="TextBox 9"/>
          <p:cNvSpPr txBox="1"/>
          <p:nvPr/>
        </p:nvSpPr>
        <p:spPr>
          <a:xfrm>
            <a:off x="755576" y="6345750"/>
            <a:ext cx="7704856" cy="276999"/>
          </a:xfrm>
          <a:prstGeom prst="rect">
            <a:avLst/>
          </a:prstGeom>
          <a:noFill/>
        </p:spPr>
        <p:txBody>
          <a:bodyPr wrap="square" lIns="0" tIns="0" rIns="0" bIns="0" rtlCol="0">
            <a:spAutoFit/>
          </a:bodyPr>
          <a:lstStyle/>
          <a:p>
            <a:r>
              <a:rPr lang="en-US" sz="900" dirty="0">
                <a:solidFill>
                  <a:schemeClr val="tx2"/>
                </a:solidFill>
                <a:latin typeface="+mj-lt"/>
              </a:rPr>
              <a:t> </a:t>
            </a:r>
            <a:r>
              <a:rPr lang="en-US" sz="900" dirty="0" err="1">
                <a:solidFill>
                  <a:schemeClr val="tx2"/>
                </a:solidFill>
                <a:latin typeface="+mj-lt"/>
              </a:rPr>
              <a:t>Freynhagen</a:t>
            </a:r>
            <a:r>
              <a:rPr lang="en-US" sz="900" dirty="0">
                <a:solidFill>
                  <a:schemeClr val="tx2"/>
                </a:solidFill>
                <a:latin typeface="+mj-lt"/>
              </a:rPr>
              <a:t> R, Baron R, </a:t>
            </a:r>
            <a:r>
              <a:rPr lang="en-US" sz="900" dirty="0" err="1">
                <a:solidFill>
                  <a:schemeClr val="tx2"/>
                </a:solidFill>
                <a:latin typeface="+mj-lt"/>
              </a:rPr>
              <a:t>Gockel</a:t>
            </a:r>
            <a:r>
              <a:rPr lang="en-US" sz="900" dirty="0">
                <a:solidFill>
                  <a:schemeClr val="tx2"/>
                </a:solidFill>
                <a:latin typeface="+mj-lt"/>
              </a:rPr>
              <a:t> U et al. </a:t>
            </a:r>
            <a:r>
              <a:rPr lang="en-US" sz="900" dirty="0" err="1">
                <a:solidFill>
                  <a:schemeClr val="tx2"/>
                </a:solidFill>
                <a:latin typeface="+mj-lt"/>
              </a:rPr>
              <a:t>PainDE</a:t>
            </a:r>
            <a:r>
              <a:rPr lang="en-US" sz="900" dirty="0">
                <a:solidFill>
                  <a:schemeClr val="tx2"/>
                </a:solidFill>
                <a:latin typeface="+mj-lt"/>
              </a:rPr>
              <a:t>-TECT a new screening questionnaire to identify neuropathic components in patients with back pain. </a:t>
            </a:r>
            <a:r>
              <a:rPr lang="en-US" sz="900" dirty="0" err="1">
                <a:solidFill>
                  <a:schemeClr val="tx2"/>
                </a:solidFill>
                <a:latin typeface="+mj-lt"/>
              </a:rPr>
              <a:t>Curr</a:t>
            </a:r>
            <a:r>
              <a:rPr lang="en-US" sz="900" dirty="0">
                <a:solidFill>
                  <a:schemeClr val="tx2"/>
                </a:solidFill>
                <a:latin typeface="+mj-lt"/>
              </a:rPr>
              <a:t> Med Res </a:t>
            </a:r>
            <a:r>
              <a:rPr lang="en-US" sz="900" dirty="0" err="1">
                <a:solidFill>
                  <a:schemeClr val="tx2"/>
                </a:solidFill>
                <a:latin typeface="+mj-lt"/>
              </a:rPr>
              <a:t>Opin</a:t>
            </a:r>
            <a:r>
              <a:rPr lang="en-US" sz="900" dirty="0">
                <a:solidFill>
                  <a:schemeClr val="tx2"/>
                </a:solidFill>
                <a:latin typeface="+mj-lt"/>
              </a:rPr>
              <a:t> 2006; 22: 1911–20</a:t>
            </a:r>
          </a:p>
        </p:txBody>
      </p:sp>
      <p:sp>
        <p:nvSpPr>
          <p:cNvPr id="11" name="Скругленный прямоугольник 10"/>
          <p:cNvSpPr/>
          <p:nvPr/>
        </p:nvSpPr>
        <p:spPr>
          <a:xfrm>
            <a:off x="395288" y="3439666"/>
            <a:ext cx="7993136" cy="936104"/>
          </a:xfrm>
          <a:prstGeom prst="roundRect">
            <a:avLst>
              <a:gd name="adj" fmla="val 20868"/>
            </a:avLst>
          </a:prstGeom>
          <a:noFill/>
          <a:ln w="28575">
            <a:solidFill>
              <a:srgbClr val="00A0D7"/>
            </a:solidFill>
          </a:ln>
          <a:effectLst/>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pPr eaLnBrk="0" hangingPunct="0">
              <a:spcBef>
                <a:spcPts val="0"/>
              </a:spcBef>
              <a:spcAft>
                <a:spcPts val="600"/>
              </a:spcAft>
              <a:buClr>
                <a:schemeClr val="tx2"/>
              </a:buClr>
            </a:pPr>
            <a:endParaRPr lang="ru-RU" sz="2000" dirty="0">
              <a:solidFill>
                <a:schemeClr val="bg2"/>
              </a:solidFill>
            </a:endParaRPr>
          </a:p>
        </p:txBody>
      </p:sp>
      <p:pic>
        <p:nvPicPr>
          <p:cNvPr id="12" name="Рисунок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1328" y="4663315"/>
            <a:ext cx="241879" cy="349861"/>
          </a:xfrm>
          <a:prstGeom prst="rect">
            <a:avLst/>
          </a:prstGeom>
        </p:spPr>
      </p:pic>
      <p:sp>
        <p:nvSpPr>
          <p:cNvPr id="13" name="TextBox 12"/>
          <p:cNvSpPr txBox="1"/>
          <p:nvPr/>
        </p:nvSpPr>
        <p:spPr>
          <a:xfrm>
            <a:off x="755576" y="4699745"/>
            <a:ext cx="7704856" cy="138499"/>
          </a:xfrm>
          <a:prstGeom prst="rect">
            <a:avLst/>
          </a:prstGeom>
          <a:noFill/>
        </p:spPr>
        <p:txBody>
          <a:bodyPr wrap="square" lIns="0" tIns="0" rIns="0" bIns="0" rtlCol="0">
            <a:spAutoFit/>
          </a:bodyPr>
          <a:lstStyle/>
          <a:p>
            <a:r>
              <a:rPr lang="ru-RU" sz="900" dirty="0">
                <a:solidFill>
                  <a:schemeClr val="tx2"/>
                </a:solidFill>
                <a:latin typeface="+mj-lt"/>
              </a:rPr>
              <a:t>Общие принципы лечения скелетно-мышечной боли: междисциплинарный консенсус. Научно-практическая ревматология. 2016;54(3):247-265</a:t>
            </a:r>
          </a:p>
        </p:txBody>
      </p:sp>
      <p:sp>
        <p:nvSpPr>
          <p:cNvPr id="14" name="Прямоугольник 3"/>
          <p:cNvSpPr>
            <a:spLocks noChangeArrowheads="1"/>
          </p:cNvSpPr>
          <p:nvPr/>
        </p:nvSpPr>
        <p:spPr bwMode="auto">
          <a:xfrm>
            <a:off x="730002" y="5229398"/>
            <a:ext cx="7920037"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spcBef>
                <a:spcPts val="600"/>
              </a:spcBef>
            </a:pPr>
            <a:r>
              <a:rPr lang="ru-RU" altLang="ru-RU" sz="2000" b="1" dirty="0" smtClean="0">
                <a:solidFill>
                  <a:srgbClr val="FAAA28"/>
                </a:solidFill>
                <a:latin typeface="Calibri" pitchFamily="34" charset="0"/>
                <a:cs typeface="Calibri" pitchFamily="34" charset="0"/>
              </a:rPr>
              <a:t>При </a:t>
            </a:r>
            <a:r>
              <a:rPr lang="ru-RU" altLang="ru-RU" sz="2000" b="1" dirty="0">
                <a:solidFill>
                  <a:srgbClr val="FAAA28"/>
                </a:solidFill>
                <a:latin typeface="Calibri" pitchFamily="34" charset="0"/>
                <a:cs typeface="Calibri" pitchFamily="34" charset="0"/>
              </a:rPr>
              <a:t>острых болях в спине </a:t>
            </a:r>
            <a:r>
              <a:rPr lang="ru-RU" altLang="ru-RU" sz="2000" dirty="0" err="1">
                <a:solidFill>
                  <a:schemeClr val="tx2"/>
                </a:solidFill>
                <a:latin typeface="Calibri" pitchFamily="34" charset="0"/>
                <a:cs typeface="Calibri" pitchFamily="34" charset="0"/>
              </a:rPr>
              <a:t>нейропатический</a:t>
            </a:r>
            <a:r>
              <a:rPr lang="ru-RU" altLang="ru-RU" sz="2000" dirty="0">
                <a:solidFill>
                  <a:schemeClr val="tx2"/>
                </a:solidFill>
                <a:latin typeface="Calibri" pitchFamily="34" charset="0"/>
                <a:cs typeface="Calibri" pitchFamily="34" charset="0"/>
              </a:rPr>
              <a:t> компонент наблюдается </a:t>
            </a:r>
          </a:p>
          <a:p>
            <a:pPr algn="just">
              <a:spcBef>
                <a:spcPts val="600"/>
              </a:spcBef>
            </a:pPr>
            <a:r>
              <a:rPr lang="ru-RU" altLang="ru-RU" sz="2000" dirty="0">
                <a:solidFill>
                  <a:schemeClr val="tx2"/>
                </a:solidFill>
                <a:latin typeface="Calibri" pitchFamily="34" charset="0"/>
                <a:cs typeface="Calibri" pitchFamily="34" charset="0"/>
              </a:rPr>
              <a:t>у 7% пациентов, </a:t>
            </a:r>
            <a:r>
              <a:rPr lang="ru-RU" altLang="ru-RU" sz="2000" b="1" dirty="0">
                <a:solidFill>
                  <a:srgbClr val="FAAA28"/>
                </a:solidFill>
                <a:latin typeface="Calibri" pitchFamily="34" charset="0"/>
                <a:cs typeface="Calibri" pitchFamily="34" charset="0"/>
              </a:rPr>
              <a:t>при хронических болях в спине</a:t>
            </a:r>
            <a:r>
              <a:rPr lang="en-US" altLang="ru-RU" sz="2000" b="1" dirty="0">
                <a:solidFill>
                  <a:srgbClr val="FAAA28"/>
                </a:solidFill>
                <a:latin typeface="Calibri" pitchFamily="34" charset="0"/>
                <a:cs typeface="Calibri" pitchFamily="34" charset="0"/>
              </a:rPr>
              <a:t> </a:t>
            </a:r>
            <a:r>
              <a:rPr lang="ru-RU" altLang="ru-RU" sz="2000" dirty="0" smtClean="0">
                <a:solidFill>
                  <a:schemeClr val="tx2"/>
                </a:solidFill>
                <a:latin typeface="Calibri" pitchFamily="34" charset="0"/>
                <a:cs typeface="Calibri" pitchFamily="34" charset="0"/>
              </a:rPr>
              <a:t>—</a:t>
            </a:r>
            <a:r>
              <a:rPr lang="en-US" altLang="ru-RU" sz="2000" dirty="0" smtClean="0">
                <a:solidFill>
                  <a:schemeClr val="tx2"/>
                </a:solidFill>
                <a:latin typeface="Calibri" pitchFamily="34" charset="0"/>
                <a:cs typeface="Calibri" pitchFamily="34" charset="0"/>
              </a:rPr>
              <a:t> </a:t>
            </a:r>
            <a:r>
              <a:rPr lang="ru-RU" altLang="ru-RU" sz="2000" dirty="0" smtClean="0">
                <a:solidFill>
                  <a:schemeClr val="tx2"/>
                </a:solidFill>
                <a:latin typeface="Calibri" pitchFamily="34" charset="0"/>
                <a:cs typeface="Calibri" pitchFamily="34" charset="0"/>
              </a:rPr>
              <a:t>в </a:t>
            </a:r>
            <a:r>
              <a:rPr lang="ru-RU" altLang="ru-RU" sz="2000" dirty="0">
                <a:solidFill>
                  <a:schemeClr val="tx2"/>
                </a:solidFill>
                <a:latin typeface="Calibri" pitchFamily="34" charset="0"/>
                <a:cs typeface="Calibri" pitchFamily="34" charset="0"/>
              </a:rPr>
              <a:t>37% случаев. </a:t>
            </a:r>
          </a:p>
        </p:txBody>
      </p:sp>
    </p:spTree>
    <p:extLst>
      <p:ext uri="{BB962C8B-B14F-4D97-AF65-F5344CB8AC3E}">
        <p14:creationId xmlns:p14="http://schemas.microsoft.com/office/powerpoint/2010/main" val="2371493275"/>
      </p:ext>
    </p:extLst>
  </p:cSld>
  <p:clrMapOvr>
    <a:masterClrMapping/>
  </p:clrMapOvr>
  <p:transition spd="slow"/>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4765" b="15128"/>
          <a:stretch/>
        </p:blipFill>
        <p:spPr bwMode="auto">
          <a:xfrm>
            <a:off x="5364088" y="2132856"/>
            <a:ext cx="3498486" cy="2377515"/>
          </a:xfrm>
          <a:prstGeom prst="roundRect">
            <a:avLst>
              <a:gd name="adj" fmla="val 7557"/>
            </a:avLst>
          </a:prstGeom>
          <a:ln w="38100">
            <a:solidFill>
              <a:srgbClr val="00A0D7"/>
            </a:solidFill>
          </a:ln>
          <a:extLst>
            <a:ext uri="{909E8E84-426E-40DD-AFC4-6F175D3DCCD1}">
              <a14:hiddenFill xmlns:a14="http://schemas.microsoft.com/office/drawing/2010/main">
                <a:solidFill>
                  <a:srgbClr val="FFFFFF"/>
                </a:solidFill>
              </a14:hiddenFill>
            </a:ext>
          </a:extLst>
        </p:spPr>
      </p:pic>
      <p:pic>
        <p:nvPicPr>
          <p:cNvPr id="106498" name="Picture 2" descr="Revision_07"/>
          <p:cNvPicPr>
            <a:picLocks noChangeAspect="1" noChangeArrowheads="1"/>
          </p:cNvPicPr>
          <p:nvPr/>
        </p:nvPicPr>
        <p:blipFill>
          <a:blip r:embed="rId4">
            <a:extLst>
              <a:ext uri="{28A0092B-C50C-407E-A947-70E740481C1C}">
                <a14:useLocalDpi xmlns:a14="http://schemas.microsoft.com/office/drawing/2010/main" val="0"/>
              </a:ext>
            </a:extLst>
          </a:blip>
          <a:srcRect l="882" t="25748" r="882" b="7559"/>
          <a:stretch>
            <a:fillRect/>
          </a:stretch>
        </p:blipFill>
        <p:spPr bwMode="auto">
          <a:xfrm>
            <a:off x="1403350" y="5013325"/>
            <a:ext cx="6791325"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34885" name="Picture 5" descr="pai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09725" y="5313363"/>
            <a:ext cx="119063"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34886" name="Picture 6" descr="pai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36775" y="5334000"/>
            <a:ext cx="119063"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34887" name="Picture 7" descr="pai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81163" y="5881688"/>
            <a:ext cx="119062"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34888" name="Picture 8" descr="pai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19225" y="5126038"/>
            <a:ext cx="119063"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34889" name="Picture 9" descr="pai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38350" y="5407025"/>
            <a:ext cx="119063"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34890" name="Picture 10" descr="pai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8763" y="5627688"/>
            <a:ext cx="119062"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34891" name="Picture 11" descr="pai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97025" y="5483225"/>
            <a:ext cx="119063"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34892" name="Picture 12" descr="pai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93925" y="5403850"/>
            <a:ext cx="119063"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34893" name="Picture 13" descr="pai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60550" y="5392738"/>
            <a:ext cx="119063"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34894" name="Picture 14" descr="pai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36713" y="5665788"/>
            <a:ext cx="119062"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511" name="Oval 15"/>
          <p:cNvSpPr>
            <a:spLocks noChangeArrowheads="1"/>
          </p:cNvSpPr>
          <p:nvPr/>
        </p:nvSpPr>
        <p:spPr bwMode="auto">
          <a:xfrm>
            <a:off x="6205538" y="5308600"/>
            <a:ext cx="88900" cy="8890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endParaRPr lang="ru-RU" altLang="ru-RU">
              <a:solidFill>
                <a:schemeClr val="tx1"/>
              </a:solidFill>
              <a:cs typeface="Arial" pitchFamily="34" charset="0"/>
            </a:endParaRPr>
          </a:p>
        </p:txBody>
      </p:sp>
      <p:sp>
        <p:nvSpPr>
          <p:cNvPr id="106512" name="Freeform 16"/>
          <p:cNvSpPr>
            <a:spLocks/>
          </p:cNvSpPr>
          <p:nvPr/>
        </p:nvSpPr>
        <p:spPr bwMode="auto">
          <a:xfrm>
            <a:off x="6265863" y="5287963"/>
            <a:ext cx="457200" cy="58737"/>
          </a:xfrm>
          <a:custGeom>
            <a:avLst/>
            <a:gdLst>
              <a:gd name="T0" fmla="*/ 0 w 288"/>
              <a:gd name="T1" fmla="*/ 2147483647 h 37"/>
              <a:gd name="T2" fmla="*/ 2147483647 w 288"/>
              <a:gd name="T3" fmla="*/ 2147483647 h 37"/>
              <a:gd name="T4" fmla="*/ 2147483647 w 288"/>
              <a:gd name="T5" fmla="*/ 2147483647 h 37"/>
              <a:gd name="T6" fmla="*/ 2147483647 w 288"/>
              <a:gd name="T7" fmla="*/ 2147483647 h 37"/>
              <a:gd name="T8" fmla="*/ 2147483647 w 288"/>
              <a:gd name="T9" fmla="*/ 2147483647 h 37"/>
              <a:gd name="T10" fmla="*/ 0 60000 65536"/>
              <a:gd name="T11" fmla="*/ 0 60000 65536"/>
              <a:gd name="T12" fmla="*/ 0 60000 65536"/>
              <a:gd name="T13" fmla="*/ 0 60000 65536"/>
              <a:gd name="T14" fmla="*/ 0 60000 65536"/>
              <a:gd name="T15" fmla="*/ 0 w 288"/>
              <a:gd name="T16" fmla="*/ 0 h 37"/>
              <a:gd name="T17" fmla="*/ 288 w 288"/>
              <a:gd name="T18" fmla="*/ 37 h 37"/>
            </a:gdLst>
            <a:ahLst/>
            <a:cxnLst>
              <a:cxn ang="T10">
                <a:pos x="T0" y="T1"/>
              </a:cxn>
              <a:cxn ang="T11">
                <a:pos x="T2" y="T3"/>
              </a:cxn>
              <a:cxn ang="T12">
                <a:pos x="T4" y="T5"/>
              </a:cxn>
              <a:cxn ang="T13">
                <a:pos x="T6" y="T7"/>
              </a:cxn>
              <a:cxn ang="T14">
                <a:pos x="T8" y="T9"/>
              </a:cxn>
            </a:cxnLst>
            <a:rect l="T15" t="T16" r="T17" b="T18"/>
            <a:pathLst>
              <a:path w="288" h="37">
                <a:moveTo>
                  <a:pt x="0" y="37"/>
                </a:moveTo>
                <a:cubicBezTo>
                  <a:pt x="15" y="29"/>
                  <a:pt x="30" y="22"/>
                  <a:pt x="49" y="16"/>
                </a:cubicBezTo>
                <a:cubicBezTo>
                  <a:pt x="68" y="10"/>
                  <a:pt x="92" y="4"/>
                  <a:pt x="117" y="2"/>
                </a:cubicBezTo>
                <a:cubicBezTo>
                  <a:pt x="142" y="0"/>
                  <a:pt x="171" y="1"/>
                  <a:pt x="199" y="5"/>
                </a:cubicBezTo>
                <a:cubicBezTo>
                  <a:pt x="227" y="9"/>
                  <a:pt x="273" y="25"/>
                  <a:pt x="288" y="29"/>
                </a:cubicBezTo>
              </a:path>
            </a:pathLst>
          </a:cu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06513" name="AutoShape 17"/>
          <p:cNvSpPr>
            <a:spLocks noChangeArrowheads="1"/>
          </p:cNvSpPr>
          <p:nvPr/>
        </p:nvSpPr>
        <p:spPr bwMode="auto">
          <a:xfrm>
            <a:off x="6745288" y="5253038"/>
            <a:ext cx="131762" cy="111125"/>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1 w 21600"/>
              <a:gd name="T13" fmla="*/ 0 h 21600"/>
              <a:gd name="T14" fmla="*/ 21579 w 21600"/>
              <a:gd name="T15" fmla="*/ 10221 h 21600"/>
            </a:gdLst>
            <a:ahLst/>
            <a:cxnLst>
              <a:cxn ang="T8">
                <a:pos x="T0" y="T1"/>
              </a:cxn>
              <a:cxn ang="T9">
                <a:pos x="T2" y="T3"/>
              </a:cxn>
              <a:cxn ang="T10">
                <a:pos x="T4" y="T5"/>
              </a:cxn>
              <a:cxn ang="T11">
                <a:pos x="T6" y="T7"/>
              </a:cxn>
            </a:cxnLst>
            <a:rect l="T12" t="T13" r="T14" b="T15"/>
            <a:pathLst>
              <a:path w="21600" h="21600">
                <a:moveTo>
                  <a:pt x="2082" y="7881"/>
                </a:moveTo>
                <a:cubicBezTo>
                  <a:pt x="3337" y="4133"/>
                  <a:pt x="6847" y="1606"/>
                  <a:pt x="10800" y="1607"/>
                </a:cubicBezTo>
                <a:cubicBezTo>
                  <a:pt x="14752" y="1607"/>
                  <a:pt x="18262" y="4133"/>
                  <a:pt x="19517" y="7881"/>
                </a:cubicBezTo>
                <a:lnTo>
                  <a:pt x="21041" y="7371"/>
                </a:lnTo>
                <a:cubicBezTo>
                  <a:pt x="19566" y="2967"/>
                  <a:pt x="15443" y="-1"/>
                  <a:pt x="10799" y="0"/>
                </a:cubicBezTo>
                <a:cubicBezTo>
                  <a:pt x="6156" y="0"/>
                  <a:pt x="2033" y="2967"/>
                  <a:pt x="558" y="7371"/>
                </a:cubicBezTo>
                <a:lnTo>
                  <a:pt x="2082" y="7881"/>
                </a:lnTo>
                <a:close/>
              </a:path>
            </a:pathLst>
          </a:custGeom>
          <a:solidFill>
            <a:schemeClr val="accent1"/>
          </a:solidFill>
          <a:ln w="9525">
            <a:solidFill>
              <a:srgbClr val="00FF00"/>
            </a:solidFill>
            <a:miter lim="800000"/>
            <a:headEnd/>
            <a:tailEnd/>
          </a:ln>
        </p:spPr>
        <p:txBody>
          <a:bodyPr wrap="none" anchor="ctr"/>
          <a:lstStyle/>
          <a:p>
            <a:endParaRPr lang="ru-RU"/>
          </a:p>
        </p:txBody>
      </p:sp>
      <p:sp>
        <p:nvSpPr>
          <p:cNvPr id="106514" name="Oval 18"/>
          <p:cNvSpPr>
            <a:spLocks noChangeArrowheads="1"/>
          </p:cNvSpPr>
          <p:nvPr/>
        </p:nvSpPr>
        <p:spPr bwMode="auto">
          <a:xfrm>
            <a:off x="6765925" y="5299075"/>
            <a:ext cx="88900" cy="8890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endParaRPr lang="ru-RU" altLang="ru-RU">
              <a:solidFill>
                <a:schemeClr val="tx1"/>
              </a:solidFill>
              <a:cs typeface="Arial" pitchFamily="34" charset="0"/>
            </a:endParaRPr>
          </a:p>
        </p:txBody>
      </p:sp>
      <p:sp>
        <p:nvSpPr>
          <p:cNvPr id="106515" name="Line 19"/>
          <p:cNvSpPr>
            <a:spLocks noChangeShapeType="1"/>
          </p:cNvSpPr>
          <p:nvPr/>
        </p:nvSpPr>
        <p:spPr bwMode="auto">
          <a:xfrm flipV="1">
            <a:off x="7243763" y="2890838"/>
            <a:ext cx="0" cy="2447925"/>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06516" name="Line 20"/>
          <p:cNvSpPr>
            <a:spLocks noChangeShapeType="1"/>
          </p:cNvSpPr>
          <p:nvPr/>
        </p:nvSpPr>
        <p:spPr bwMode="auto">
          <a:xfrm flipV="1">
            <a:off x="6811963" y="2890838"/>
            <a:ext cx="0" cy="2376487"/>
          </a:xfrm>
          <a:prstGeom prst="line">
            <a:avLst/>
          </a:prstGeom>
          <a:noFill/>
          <a:ln w="19050">
            <a:solidFill>
              <a:srgbClr val="00FF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06517" name="Freeform 21"/>
          <p:cNvSpPr>
            <a:spLocks/>
          </p:cNvSpPr>
          <p:nvPr/>
        </p:nvSpPr>
        <p:spPr bwMode="auto">
          <a:xfrm>
            <a:off x="6813550" y="5327650"/>
            <a:ext cx="430213" cy="176213"/>
          </a:xfrm>
          <a:custGeom>
            <a:avLst/>
            <a:gdLst>
              <a:gd name="T0" fmla="*/ 0 w 271"/>
              <a:gd name="T1" fmla="*/ 2147483647 h 111"/>
              <a:gd name="T2" fmla="*/ 2147483647 w 271"/>
              <a:gd name="T3" fmla="*/ 2147483647 h 111"/>
              <a:gd name="T4" fmla="*/ 2147483647 w 271"/>
              <a:gd name="T5" fmla="*/ 2147483647 h 111"/>
              <a:gd name="T6" fmla="*/ 2147483647 w 271"/>
              <a:gd name="T7" fmla="*/ 2147483647 h 111"/>
              <a:gd name="T8" fmla="*/ 2147483647 w 271"/>
              <a:gd name="T9" fmla="*/ 2147483647 h 111"/>
              <a:gd name="T10" fmla="*/ 2147483647 w 271"/>
              <a:gd name="T11" fmla="*/ 2147483647 h 111"/>
              <a:gd name="T12" fmla="*/ 2147483647 w 271"/>
              <a:gd name="T13" fmla="*/ 0 h 111"/>
              <a:gd name="T14" fmla="*/ 0 60000 65536"/>
              <a:gd name="T15" fmla="*/ 0 60000 65536"/>
              <a:gd name="T16" fmla="*/ 0 60000 65536"/>
              <a:gd name="T17" fmla="*/ 0 60000 65536"/>
              <a:gd name="T18" fmla="*/ 0 60000 65536"/>
              <a:gd name="T19" fmla="*/ 0 60000 65536"/>
              <a:gd name="T20" fmla="*/ 0 60000 65536"/>
              <a:gd name="T21" fmla="*/ 0 w 271"/>
              <a:gd name="T22" fmla="*/ 0 h 111"/>
              <a:gd name="T23" fmla="*/ 271 w 271"/>
              <a:gd name="T24" fmla="*/ 111 h 1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1" h="111">
                <a:moveTo>
                  <a:pt x="0" y="27"/>
                </a:moveTo>
                <a:cubicBezTo>
                  <a:pt x="6" y="37"/>
                  <a:pt x="22" y="76"/>
                  <a:pt x="36" y="90"/>
                </a:cubicBezTo>
                <a:cubicBezTo>
                  <a:pt x="50" y="104"/>
                  <a:pt x="65" y="107"/>
                  <a:pt x="85" y="109"/>
                </a:cubicBezTo>
                <a:cubicBezTo>
                  <a:pt x="105" y="111"/>
                  <a:pt x="133" y="108"/>
                  <a:pt x="156" y="102"/>
                </a:cubicBezTo>
                <a:cubicBezTo>
                  <a:pt x="179" y="96"/>
                  <a:pt x="205" y="83"/>
                  <a:pt x="222" y="72"/>
                </a:cubicBezTo>
                <a:cubicBezTo>
                  <a:pt x="239" y="61"/>
                  <a:pt x="251" y="48"/>
                  <a:pt x="259" y="36"/>
                </a:cubicBezTo>
                <a:cubicBezTo>
                  <a:pt x="267" y="24"/>
                  <a:pt x="269" y="7"/>
                  <a:pt x="271" y="0"/>
                </a:cubicBezTo>
              </a:path>
            </a:pathLst>
          </a:cu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3834902" name="Oval 22"/>
          <p:cNvSpPr>
            <a:spLocks noChangeArrowheads="1"/>
          </p:cNvSpPr>
          <p:nvPr/>
        </p:nvSpPr>
        <p:spPr bwMode="auto">
          <a:xfrm>
            <a:off x="2435225" y="5359400"/>
            <a:ext cx="88900" cy="8890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endParaRPr lang="ru-RU" altLang="ru-RU">
              <a:solidFill>
                <a:schemeClr val="tx1"/>
              </a:solidFill>
              <a:cs typeface="Arial" pitchFamily="34" charset="0"/>
            </a:endParaRPr>
          </a:p>
        </p:txBody>
      </p:sp>
      <p:sp>
        <p:nvSpPr>
          <p:cNvPr id="3834903" name="Oval 23"/>
          <p:cNvSpPr>
            <a:spLocks noChangeArrowheads="1"/>
          </p:cNvSpPr>
          <p:nvPr/>
        </p:nvSpPr>
        <p:spPr bwMode="auto">
          <a:xfrm>
            <a:off x="2435225" y="5359400"/>
            <a:ext cx="88900" cy="8890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endParaRPr lang="ru-RU" altLang="ru-RU">
              <a:solidFill>
                <a:schemeClr val="tx1"/>
              </a:solidFill>
              <a:cs typeface="Arial" pitchFamily="34" charset="0"/>
            </a:endParaRPr>
          </a:p>
        </p:txBody>
      </p:sp>
      <p:sp>
        <p:nvSpPr>
          <p:cNvPr id="3834904" name="Oval 24"/>
          <p:cNvSpPr>
            <a:spLocks noChangeArrowheads="1"/>
          </p:cNvSpPr>
          <p:nvPr/>
        </p:nvSpPr>
        <p:spPr bwMode="auto">
          <a:xfrm>
            <a:off x="2435225" y="5359400"/>
            <a:ext cx="88900" cy="8890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endParaRPr lang="ru-RU" altLang="ru-RU">
              <a:solidFill>
                <a:schemeClr val="tx1"/>
              </a:solidFill>
              <a:cs typeface="Arial" pitchFamily="34" charset="0"/>
            </a:endParaRPr>
          </a:p>
        </p:txBody>
      </p:sp>
      <p:sp>
        <p:nvSpPr>
          <p:cNvPr id="3834905" name="Oval 25"/>
          <p:cNvSpPr>
            <a:spLocks noChangeArrowheads="1"/>
          </p:cNvSpPr>
          <p:nvPr/>
        </p:nvSpPr>
        <p:spPr bwMode="auto">
          <a:xfrm>
            <a:off x="2435225" y="5359400"/>
            <a:ext cx="88900" cy="8890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endParaRPr lang="ru-RU" altLang="ru-RU">
              <a:solidFill>
                <a:schemeClr val="tx1"/>
              </a:solidFill>
              <a:cs typeface="Arial" pitchFamily="34" charset="0"/>
            </a:endParaRPr>
          </a:p>
        </p:txBody>
      </p:sp>
      <p:sp>
        <p:nvSpPr>
          <p:cNvPr id="3834906" name="Oval 26"/>
          <p:cNvSpPr>
            <a:spLocks noChangeArrowheads="1"/>
          </p:cNvSpPr>
          <p:nvPr/>
        </p:nvSpPr>
        <p:spPr bwMode="auto">
          <a:xfrm>
            <a:off x="2435225" y="5359400"/>
            <a:ext cx="88900" cy="8890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endParaRPr lang="ru-RU" altLang="ru-RU">
              <a:solidFill>
                <a:schemeClr val="tx1"/>
              </a:solidFill>
              <a:cs typeface="Arial" pitchFamily="34" charset="0"/>
            </a:endParaRPr>
          </a:p>
        </p:txBody>
      </p:sp>
      <p:sp>
        <p:nvSpPr>
          <p:cNvPr id="3834907" name="Oval 27"/>
          <p:cNvSpPr>
            <a:spLocks noChangeArrowheads="1"/>
          </p:cNvSpPr>
          <p:nvPr/>
        </p:nvSpPr>
        <p:spPr bwMode="auto">
          <a:xfrm>
            <a:off x="2435225" y="5359400"/>
            <a:ext cx="88900" cy="8890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endParaRPr lang="ru-RU" altLang="ru-RU">
              <a:solidFill>
                <a:schemeClr val="tx1"/>
              </a:solidFill>
              <a:cs typeface="Arial" pitchFamily="34" charset="0"/>
            </a:endParaRPr>
          </a:p>
        </p:txBody>
      </p:sp>
      <p:sp>
        <p:nvSpPr>
          <p:cNvPr id="3834909" name="Oval 29"/>
          <p:cNvSpPr>
            <a:spLocks noChangeArrowheads="1"/>
          </p:cNvSpPr>
          <p:nvPr/>
        </p:nvSpPr>
        <p:spPr bwMode="auto">
          <a:xfrm>
            <a:off x="6767513" y="2851150"/>
            <a:ext cx="88900" cy="88900"/>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endParaRPr lang="ru-RU" altLang="ru-RU">
              <a:solidFill>
                <a:schemeClr val="tx1"/>
              </a:solidFill>
              <a:cs typeface="Arial" pitchFamily="34" charset="0"/>
            </a:endParaRPr>
          </a:p>
        </p:txBody>
      </p:sp>
      <p:sp>
        <p:nvSpPr>
          <p:cNvPr id="3834910" name="Oval 30"/>
          <p:cNvSpPr>
            <a:spLocks noChangeArrowheads="1"/>
          </p:cNvSpPr>
          <p:nvPr/>
        </p:nvSpPr>
        <p:spPr bwMode="auto">
          <a:xfrm>
            <a:off x="6764338" y="2851150"/>
            <a:ext cx="88900" cy="88900"/>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endParaRPr lang="ru-RU" altLang="ru-RU">
              <a:solidFill>
                <a:schemeClr val="tx1"/>
              </a:solidFill>
              <a:cs typeface="Arial" pitchFamily="34" charset="0"/>
            </a:endParaRPr>
          </a:p>
        </p:txBody>
      </p:sp>
      <p:sp>
        <p:nvSpPr>
          <p:cNvPr id="106527" name="AutoShape 31"/>
          <p:cNvSpPr>
            <a:spLocks noChangeArrowheads="1"/>
          </p:cNvSpPr>
          <p:nvPr/>
        </p:nvSpPr>
        <p:spPr bwMode="auto">
          <a:xfrm rot="-5400000">
            <a:off x="6712745" y="5285581"/>
            <a:ext cx="131762" cy="111125"/>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12 w 21600"/>
              <a:gd name="T13" fmla="*/ 0 h 21600"/>
              <a:gd name="T14" fmla="*/ 21588 w 21600"/>
              <a:gd name="T15" fmla="*/ 10370 h 21600"/>
            </a:gdLst>
            <a:ahLst/>
            <a:cxnLst>
              <a:cxn ang="T8">
                <a:pos x="T0" y="T1"/>
              </a:cxn>
              <a:cxn ang="T9">
                <a:pos x="T2" y="T3"/>
              </a:cxn>
              <a:cxn ang="T10">
                <a:pos x="T4" y="T5"/>
              </a:cxn>
              <a:cxn ang="T11">
                <a:pos x="T6" y="T7"/>
              </a:cxn>
            </a:cxnLst>
            <a:rect l="T12" t="T13" r="T14" b="T15"/>
            <a:pathLst>
              <a:path w="21600" h="21600">
                <a:moveTo>
                  <a:pt x="2081" y="8022"/>
                </a:moveTo>
                <a:cubicBezTo>
                  <a:pt x="3291" y="4226"/>
                  <a:pt x="6816" y="1649"/>
                  <a:pt x="10800" y="1650"/>
                </a:cubicBezTo>
                <a:cubicBezTo>
                  <a:pt x="14783" y="1650"/>
                  <a:pt x="18308" y="4226"/>
                  <a:pt x="19518" y="8022"/>
                </a:cubicBezTo>
                <a:lnTo>
                  <a:pt x="21090" y="7521"/>
                </a:lnTo>
                <a:cubicBezTo>
                  <a:pt x="19663" y="3041"/>
                  <a:pt x="15501" y="-1"/>
                  <a:pt x="10799" y="0"/>
                </a:cubicBezTo>
                <a:cubicBezTo>
                  <a:pt x="6098" y="0"/>
                  <a:pt x="1936" y="3041"/>
                  <a:pt x="509" y="7521"/>
                </a:cubicBezTo>
                <a:lnTo>
                  <a:pt x="2081" y="8022"/>
                </a:lnTo>
                <a:close/>
              </a:path>
            </a:pathLst>
          </a:custGeom>
          <a:solidFill>
            <a:schemeClr val="accent1"/>
          </a:solidFill>
          <a:ln w="9525">
            <a:solidFill>
              <a:srgbClr val="FF0000"/>
            </a:solidFill>
            <a:miter lim="800000"/>
            <a:headEnd/>
            <a:tailEnd/>
          </a:ln>
        </p:spPr>
        <p:txBody>
          <a:bodyPr wrap="none" anchor="ctr"/>
          <a:lstStyle/>
          <a:p>
            <a:endParaRPr lang="ru-RU"/>
          </a:p>
        </p:txBody>
      </p:sp>
      <p:sp>
        <p:nvSpPr>
          <p:cNvPr id="106532" name="object 6"/>
          <p:cNvSpPr>
            <a:spLocks noChangeArrowheads="1"/>
          </p:cNvSpPr>
          <p:nvPr/>
        </p:nvSpPr>
        <p:spPr bwMode="auto">
          <a:xfrm>
            <a:off x="1278386" y="4337499"/>
            <a:ext cx="1085850" cy="1695450"/>
          </a:xfrm>
          <a:prstGeom prst="roundRect">
            <a:avLst/>
          </a:prstGeom>
          <a:blipFill dpi="0" rotWithShape="1">
            <a:blip r:embed="rId6"/>
            <a:srcRect/>
            <a:stretch>
              <a:fillRect/>
            </a:stretch>
          </a:blipFill>
          <a:ln w="31750">
            <a:solidFill>
              <a:srgbClr val="00A0D7"/>
            </a:solidFill>
            <a:miter lim="800000"/>
            <a:headEnd/>
            <a:tailEnd/>
          </a:ln>
        </p:spPr>
        <p:txBody>
          <a:bodyPr lIns="0" tIns="0" rIns="0" bIns="0"/>
          <a:lstStyle/>
          <a:p>
            <a:pPr defTabSz="642938" eaLnBrk="1" hangingPunct="1"/>
            <a:endParaRPr lang="ru-RU" altLang="ru-RU" sz="1300">
              <a:solidFill>
                <a:schemeClr val="tx1"/>
              </a:solidFill>
              <a:latin typeface="Calibri" pitchFamily="34" charset="0"/>
            </a:endParaRPr>
          </a:p>
        </p:txBody>
      </p:sp>
      <p:sp>
        <p:nvSpPr>
          <p:cNvPr id="106533" name="Rectangle 6"/>
          <p:cNvSpPr>
            <a:spLocks noChangeArrowheads="1"/>
          </p:cNvSpPr>
          <p:nvPr/>
        </p:nvSpPr>
        <p:spPr bwMode="auto">
          <a:xfrm>
            <a:off x="382432" y="1557338"/>
            <a:ext cx="4118132" cy="2646878"/>
          </a:xfrm>
          <a:prstGeom prst="rect">
            <a:avLst/>
          </a:prstGeom>
          <a:noFill/>
          <a:ln>
            <a:noFill/>
          </a:ln>
          <a:effectLst>
            <a:prstShdw prst="shdw17" dist="17961" dir="2700000">
              <a:schemeClr val="bg2"/>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1300163">
              <a:spcBef>
                <a:spcPts val="1200"/>
              </a:spcBef>
            </a:pPr>
            <a:r>
              <a:rPr lang="ru-RU" altLang="ru-RU" b="1" dirty="0" smtClean="0">
                <a:solidFill>
                  <a:srgbClr val="FAAA28"/>
                </a:solidFill>
                <a:latin typeface="Calibri" pitchFamily="34" charset="0"/>
                <a:cs typeface="Arial" pitchFamily="34" charset="0"/>
              </a:rPr>
              <a:t>Интенсивные </a:t>
            </a:r>
            <a:r>
              <a:rPr lang="ru-RU" altLang="ru-RU" b="1" dirty="0" err="1">
                <a:solidFill>
                  <a:srgbClr val="FAAA28"/>
                </a:solidFill>
                <a:latin typeface="Calibri" pitchFamily="34" charset="0"/>
                <a:cs typeface="Arial" pitchFamily="34" charset="0"/>
              </a:rPr>
              <a:t>ноцицептивные</a:t>
            </a:r>
            <a:r>
              <a:rPr lang="ru-RU" altLang="ru-RU" b="1" dirty="0">
                <a:solidFill>
                  <a:srgbClr val="FAAA28"/>
                </a:solidFill>
                <a:latin typeface="Calibri" pitchFamily="34" charset="0"/>
                <a:cs typeface="Arial" pitchFamily="34" charset="0"/>
              </a:rPr>
              <a:t> боли могут приводить к развитию периферической и центральной </a:t>
            </a:r>
            <a:r>
              <a:rPr lang="ru-RU" altLang="ru-RU" b="1" dirty="0" err="1">
                <a:solidFill>
                  <a:srgbClr val="FAAA28"/>
                </a:solidFill>
                <a:latin typeface="Calibri" pitchFamily="34" charset="0"/>
                <a:cs typeface="Arial" pitchFamily="34" charset="0"/>
              </a:rPr>
              <a:t>сенситизации</a:t>
            </a:r>
            <a:r>
              <a:rPr lang="ru-RU" altLang="ru-RU" b="1" dirty="0">
                <a:solidFill>
                  <a:srgbClr val="FAAA28"/>
                </a:solidFill>
                <a:latin typeface="Calibri" pitchFamily="34" charset="0"/>
                <a:cs typeface="Arial" pitchFamily="34" charset="0"/>
              </a:rPr>
              <a:t>! </a:t>
            </a:r>
          </a:p>
          <a:p>
            <a:pPr defTabSz="1300163">
              <a:spcBef>
                <a:spcPts val="1200"/>
              </a:spcBef>
            </a:pPr>
            <a:r>
              <a:rPr lang="ru-RU" altLang="ru-RU" b="1" dirty="0" smtClean="0">
                <a:solidFill>
                  <a:schemeClr val="accent4">
                    <a:lumMod val="60000"/>
                    <a:lumOff val="40000"/>
                  </a:schemeClr>
                </a:solidFill>
                <a:latin typeface="Calibri" pitchFamily="34" charset="0"/>
                <a:cs typeface="Arial" pitchFamily="34" charset="0"/>
              </a:rPr>
              <a:t>Признаки </a:t>
            </a:r>
            <a:r>
              <a:rPr lang="ru-RU" altLang="ru-RU" b="1" dirty="0">
                <a:solidFill>
                  <a:schemeClr val="accent4">
                    <a:lumMod val="60000"/>
                    <a:lumOff val="40000"/>
                  </a:schemeClr>
                </a:solidFill>
                <a:latin typeface="Calibri" pitchFamily="34" charset="0"/>
                <a:cs typeface="Arial" pitchFamily="34" charset="0"/>
              </a:rPr>
              <a:t>«</a:t>
            </a:r>
            <a:r>
              <a:rPr lang="ru-RU" altLang="ru-RU" b="1" dirty="0" err="1">
                <a:solidFill>
                  <a:schemeClr val="accent4">
                    <a:lumMod val="60000"/>
                    <a:lumOff val="40000"/>
                  </a:schemeClr>
                </a:solidFill>
                <a:latin typeface="Calibri" pitchFamily="34" charset="0"/>
                <a:cs typeface="Arial" pitchFamily="34" charset="0"/>
              </a:rPr>
              <a:t>нейропатизации</a:t>
            </a:r>
            <a:r>
              <a:rPr lang="ru-RU" altLang="ru-RU" b="1" dirty="0">
                <a:solidFill>
                  <a:schemeClr val="accent4">
                    <a:lumMod val="60000"/>
                    <a:lumOff val="40000"/>
                  </a:schemeClr>
                </a:solidFill>
                <a:latin typeface="Calibri" pitchFamily="34" charset="0"/>
                <a:cs typeface="Arial" pitchFamily="34" charset="0"/>
              </a:rPr>
              <a:t>» боли: </a:t>
            </a:r>
            <a:r>
              <a:rPr lang="ru-RU" altLang="ru-RU" dirty="0">
                <a:solidFill>
                  <a:schemeClr val="tx2"/>
                </a:solidFill>
                <a:latin typeface="Calibri" pitchFamily="34" charset="0"/>
                <a:cs typeface="Arial" pitchFamily="34" charset="0"/>
              </a:rPr>
              <a:t>появление «жгучих» болей, парестезий, </a:t>
            </a:r>
            <a:r>
              <a:rPr lang="ru-RU" altLang="ru-RU" dirty="0" err="1">
                <a:solidFill>
                  <a:schemeClr val="tx2"/>
                </a:solidFill>
                <a:latin typeface="Calibri" pitchFamily="34" charset="0"/>
                <a:cs typeface="Arial" pitchFamily="34" charset="0"/>
              </a:rPr>
              <a:t>аллодинии</a:t>
            </a:r>
            <a:r>
              <a:rPr lang="ru-RU" altLang="ru-RU" dirty="0">
                <a:solidFill>
                  <a:schemeClr val="tx2"/>
                </a:solidFill>
                <a:latin typeface="Calibri" pitchFamily="34" charset="0"/>
                <a:cs typeface="Arial" pitchFamily="34" charset="0"/>
              </a:rPr>
              <a:t>, </a:t>
            </a:r>
            <a:r>
              <a:rPr lang="ru-RU" altLang="ru-RU" dirty="0" err="1">
                <a:solidFill>
                  <a:schemeClr val="tx2"/>
                </a:solidFill>
                <a:latin typeface="Calibri" pitchFamily="34" charset="0"/>
                <a:cs typeface="Arial" pitchFamily="34" charset="0"/>
              </a:rPr>
              <a:t>недерматомных</a:t>
            </a:r>
            <a:r>
              <a:rPr lang="ru-RU" altLang="ru-RU" dirty="0">
                <a:solidFill>
                  <a:schemeClr val="tx2"/>
                </a:solidFill>
                <a:latin typeface="Calibri" pitchFamily="34" charset="0"/>
                <a:cs typeface="Arial" pitchFamily="34" charset="0"/>
              </a:rPr>
              <a:t> расстройств чувствительности, отсутствие эффекта от НПВП</a:t>
            </a:r>
            <a:r>
              <a:rPr lang="ru-RU" altLang="ru-RU" b="1" dirty="0">
                <a:solidFill>
                  <a:schemeClr val="tx2"/>
                </a:solidFill>
                <a:latin typeface="Calibri" pitchFamily="34" charset="0"/>
                <a:cs typeface="Arial" pitchFamily="34" charset="0"/>
              </a:rPr>
              <a:t>.</a:t>
            </a:r>
          </a:p>
        </p:txBody>
      </p:sp>
      <p:pic>
        <p:nvPicPr>
          <p:cNvPr id="40" name="Рисунок 3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1328" y="6309320"/>
            <a:ext cx="241879" cy="349861"/>
          </a:xfrm>
          <a:prstGeom prst="rect">
            <a:avLst/>
          </a:prstGeom>
        </p:spPr>
      </p:pic>
      <p:sp>
        <p:nvSpPr>
          <p:cNvPr id="41" name="TextBox 40"/>
          <p:cNvSpPr txBox="1"/>
          <p:nvPr/>
        </p:nvSpPr>
        <p:spPr>
          <a:xfrm>
            <a:off x="755576" y="6345750"/>
            <a:ext cx="7704856" cy="276999"/>
          </a:xfrm>
          <a:prstGeom prst="rect">
            <a:avLst/>
          </a:prstGeom>
          <a:noFill/>
        </p:spPr>
        <p:txBody>
          <a:bodyPr wrap="square" lIns="0" tIns="0" rIns="0" bIns="0" rtlCol="0">
            <a:spAutoFit/>
          </a:bodyPr>
          <a:lstStyle/>
          <a:p>
            <a:r>
              <a:rPr lang="ru-RU" sz="900" dirty="0">
                <a:solidFill>
                  <a:schemeClr val="tx2"/>
                </a:solidFill>
                <a:latin typeface="+mj-lt"/>
              </a:rPr>
              <a:t>Левин. О.С. Палитра </a:t>
            </a:r>
            <a:r>
              <a:rPr lang="ru-RU" sz="900" dirty="0" err="1">
                <a:solidFill>
                  <a:schemeClr val="tx2"/>
                </a:solidFill>
                <a:latin typeface="+mj-lt"/>
              </a:rPr>
              <a:t>радикулопатии</a:t>
            </a:r>
            <a:r>
              <a:rPr lang="ru-RU" sz="900" dirty="0">
                <a:solidFill>
                  <a:schemeClr val="tx2"/>
                </a:solidFill>
                <a:latin typeface="+mj-lt"/>
              </a:rPr>
              <a:t>: от сенсорного дефицита до выраженного болевого синдрома.</a:t>
            </a:r>
          </a:p>
          <a:p>
            <a:r>
              <a:rPr lang="ru-RU" sz="900" dirty="0" smtClean="0">
                <a:solidFill>
                  <a:schemeClr val="tx2"/>
                </a:solidFill>
                <a:latin typeface="+mj-lt"/>
              </a:rPr>
              <a:t>Эффективная </a:t>
            </a:r>
            <a:r>
              <a:rPr lang="ru-RU" sz="900" dirty="0">
                <a:solidFill>
                  <a:schemeClr val="tx2"/>
                </a:solidFill>
                <a:latin typeface="+mj-lt"/>
              </a:rPr>
              <a:t>фармакотерапия, Неврология и психиатрия. №2, 2012 </a:t>
            </a:r>
          </a:p>
        </p:txBody>
      </p:sp>
      <p:sp>
        <p:nvSpPr>
          <p:cNvPr id="42" name="TextBox 41"/>
          <p:cNvSpPr txBox="1"/>
          <p:nvPr/>
        </p:nvSpPr>
        <p:spPr>
          <a:xfrm>
            <a:off x="323527" y="378000"/>
            <a:ext cx="7488833" cy="404406"/>
          </a:xfrm>
          <a:prstGeom prst="rect">
            <a:avLst/>
          </a:prstGeom>
          <a:noFill/>
        </p:spPr>
        <p:txBody>
          <a:bodyPr wrap="square" rtlCol="0" anchor="ctr">
            <a:spAutoFit/>
          </a:bodyPr>
          <a:lstStyle/>
          <a:p>
            <a:pPr>
              <a:lnSpc>
                <a:spcPts val="2400"/>
              </a:lnSpc>
            </a:pPr>
            <a:r>
              <a:rPr lang="ru-RU" sz="2400" b="1" i="1" dirty="0">
                <a:solidFill>
                  <a:srgbClr val="FAAA28"/>
                </a:solidFill>
                <a:latin typeface="+mn-lt"/>
              </a:rPr>
              <a:t>Механизмы </a:t>
            </a:r>
            <a:r>
              <a:rPr lang="ru-RU" sz="2400" b="1" i="1" dirty="0" err="1">
                <a:solidFill>
                  <a:srgbClr val="FAAA28"/>
                </a:solidFill>
                <a:latin typeface="+mn-lt"/>
              </a:rPr>
              <a:t>хронизации</a:t>
            </a:r>
            <a:r>
              <a:rPr lang="ru-RU" sz="2400" b="1" i="1" dirty="0">
                <a:solidFill>
                  <a:srgbClr val="FAAA28"/>
                </a:solidFill>
                <a:latin typeface="+mn-lt"/>
              </a:rPr>
              <a:t> НБС</a:t>
            </a:r>
          </a:p>
        </p:txBody>
      </p:sp>
      <p:grpSp>
        <p:nvGrpSpPr>
          <p:cNvPr id="4" name="Группа 3"/>
          <p:cNvGrpSpPr/>
          <p:nvPr/>
        </p:nvGrpSpPr>
        <p:grpSpPr>
          <a:xfrm>
            <a:off x="1763688" y="1268760"/>
            <a:ext cx="5921400" cy="2008684"/>
            <a:chOff x="1763688" y="1268760"/>
            <a:chExt cx="5921400" cy="2008684"/>
          </a:xfrm>
        </p:grpSpPr>
        <p:pic>
          <p:nvPicPr>
            <p:cNvPr id="3834908" name="Picture 28" descr="pai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48400" y="2132856"/>
              <a:ext cx="1436688"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34912" name="Text Box 32"/>
            <p:cNvSpPr txBox="1">
              <a:spLocks noChangeArrowheads="1"/>
            </p:cNvSpPr>
            <p:nvPr/>
          </p:nvSpPr>
          <p:spPr bwMode="auto">
            <a:xfrm>
              <a:off x="6553200" y="2444006"/>
              <a:ext cx="990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ru-RU" altLang="ru-RU" sz="2000" b="1" dirty="0">
                  <a:solidFill>
                    <a:schemeClr val="tx2"/>
                  </a:solidFill>
                  <a:cs typeface="Arial" pitchFamily="34" charset="0"/>
                </a:rPr>
                <a:t>БОЛЬ</a:t>
              </a:r>
              <a:r>
                <a:rPr lang="en-GB" altLang="ru-RU" sz="2000" b="1" dirty="0">
                  <a:solidFill>
                    <a:schemeClr val="tx2"/>
                  </a:solidFill>
                  <a:cs typeface="Arial" pitchFamily="34" charset="0"/>
                </a:rPr>
                <a:t> </a:t>
              </a:r>
            </a:p>
          </p:txBody>
        </p:sp>
        <p:sp>
          <p:nvSpPr>
            <p:cNvPr id="45" name="Облачко с текстом: прямоугольное со скругленными углами 4"/>
            <p:cNvSpPr>
              <a:spLocks noChangeArrowheads="1"/>
            </p:cNvSpPr>
            <p:nvPr/>
          </p:nvSpPr>
          <p:spPr bwMode="auto">
            <a:xfrm>
              <a:off x="1763688" y="1268760"/>
              <a:ext cx="4130847" cy="1474151"/>
            </a:xfrm>
            <a:prstGeom prst="wedgeRoundRectCallout">
              <a:avLst>
                <a:gd name="adj1" fmla="val 31622"/>
                <a:gd name="adj2" fmla="val 60935"/>
                <a:gd name="adj3" fmla="val 16667"/>
              </a:avLst>
            </a:prstGeom>
            <a:solidFill>
              <a:srgbClr val="1A4581"/>
            </a:solidFill>
            <a:ln w="28575">
              <a:solidFill>
                <a:schemeClr val="tx2"/>
              </a:solidFill>
            </a:ln>
          </p:spPr>
          <p:txBody>
            <a:bodyPr anchor="ctr"/>
            <a:lstStyle/>
            <a:p>
              <a:pPr>
                <a:buClr>
                  <a:srgbClr val="FAAA28"/>
                </a:buClr>
              </a:pPr>
              <a:r>
                <a:rPr lang="ru-RU" altLang="ru-RU" sz="1600" b="1" dirty="0">
                  <a:solidFill>
                    <a:schemeClr val="tx2"/>
                  </a:solidFill>
                  <a:latin typeface="Calibri" pitchFamily="34" charset="0"/>
                  <a:cs typeface="Times New Roman" pitchFamily="18" charset="0"/>
                </a:rPr>
                <a:t>Когнитивные «ошибки» </a:t>
              </a:r>
              <a:endParaRPr lang="en-US" altLang="ru-RU" sz="1600" b="1" dirty="0" smtClean="0">
                <a:solidFill>
                  <a:schemeClr val="tx2"/>
                </a:solidFill>
                <a:latin typeface="Calibri" pitchFamily="34" charset="0"/>
                <a:cs typeface="Times New Roman" pitchFamily="18" charset="0"/>
              </a:endParaRPr>
            </a:p>
            <a:p>
              <a:pPr>
                <a:buClr>
                  <a:srgbClr val="FAAA28"/>
                </a:buClr>
              </a:pPr>
              <a:r>
                <a:rPr lang="ru-RU" altLang="ru-RU" sz="1600" b="1" dirty="0" smtClean="0">
                  <a:solidFill>
                    <a:schemeClr val="tx2"/>
                  </a:solidFill>
                  <a:latin typeface="Calibri" pitchFamily="34" charset="0"/>
                  <a:cs typeface="Times New Roman" pitchFamily="18" charset="0"/>
                </a:rPr>
                <a:t>(</a:t>
              </a:r>
              <a:r>
                <a:rPr lang="ru-RU" altLang="ru-RU" sz="1600" b="1" dirty="0" err="1">
                  <a:solidFill>
                    <a:schemeClr val="tx2"/>
                  </a:solidFill>
                  <a:latin typeface="Calibri" pitchFamily="34" charset="0"/>
                  <a:cs typeface="Times New Roman" pitchFamily="18" charset="0"/>
                </a:rPr>
                <a:t>катастрофизация</a:t>
              </a:r>
              <a:r>
                <a:rPr lang="ru-RU" altLang="ru-RU" sz="1600" b="1" dirty="0">
                  <a:solidFill>
                    <a:schemeClr val="tx2"/>
                  </a:solidFill>
                  <a:latin typeface="Calibri" pitchFamily="34" charset="0"/>
                  <a:cs typeface="Times New Roman" pitchFamily="18" charset="0"/>
                </a:rPr>
                <a:t>),</a:t>
              </a:r>
            </a:p>
            <a:p>
              <a:pPr>
                <a:buClr>
                  <a:srgbClr val="FAAA28"/>
                </a:buClr>
              </a:pPr>
              <a:r>
                <a:rPr lang="ru-RU" altLang="ru-RU" sz="1600" b="1" dirty="0">
                  <a:solidFill>
                    <a:schemeClr val="tx2"/>
                  </a:solidFill>
                  <a:latin typeface="Calibri" pitchFamily="34" charset="0"/>
                  <a:cs typeface="Times New Roman" pitchFamily="18" charset="0"/>
                </a:rPr>
                <a:t> тревога, депрессия</a:t>
              </a:r>
              <a:r>
                <a:rPr lang="ru-RU" altLang="ru-RU" sz="1600" b="1" dirty="0">
                  <a:solidFill>
                    <a:schemeClr val="accent4">
                      <a:lumMod val="60000"/>
                      <a:lumOff val="40000"/>
                    </a:schemeClr>
                  </a:solidFill>
                  <a:latin typeface="Calibri" pitchFamily="34" charset="0"/>
                  <a:cs typeface="Times New Roman" pitchFamily="18" charset="0"/>
                </a:rPr>
                <a:t>.</a:t>
              </a:r>
            </a:p>
          </p:txBody>
        </p:sp>
        <p:pic>
          <p:nvPicPr>
            <p:cNvPr id="158780" name="Picture 60" descr="Паніка, панічна атака"/>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89817" y="1449099"/>
              <a:ext cx="1530350" cy="111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4925">
                  <a:solidFill>
                    <a:srgbClr val="000000"/>
                  </a:solidFill>
                  <a:miter lim="800000"/>
                  <a:headEnd/>
                  <a:tailEnd/>
                </a14:hiddenLine>
              </a:ext>
            </a:extLst>
          </p:spPr>
        </p:pic>
      </p:grpSp>
      <p:sp>
        <p:nvSpPr>
          <p:cNvPr id="158768" name="Rectangle 49"/>
          <p:cNvSpPr>
            <a:spLocks noChangeArrowheads="1"/>
          </p:cNvSpPr>
          <p:nvPr/>
        </p:nvSpPr>
        <p:spPr bwMode="auto">
          <a:xfrm>
            <a:off x="5940152" y="1340768"/>
            <a:ext cx="2939810" cy="791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r>
              <a:rPr lang="ru-RU" altLang="ru-RU" sz="1600" b="1" dirty="0">
                <a:solidFill>
                  <a:schemeClr val="accent4">
                    <a:lumMod val="60000"/>
                    <a:lumOff val="40000"/>
                  </a:schemeClr>
                </a:solidFill>
                <a:latin typeface="Calibri" pitchFamily="34" charset="0"/>
                <a:cs typeface="Times New Roman" pitchFamily="18" charset="0"/>
              </a:rPr>
              <a:t>Нисходящая </a:t>
            </a:r>
            <a:r>
              <a:rPr lang="ru-RU" altLang="ru-RU" sz="1600" b="1" dirty="0" err="1" smtClean="0">
                <a:solidFill>
                  <a:schemeClr val="accent4">
                    <a:lumMod val="60000"/>
                    <a:lumOff val="40000"/>
                  </a:schemeClr>
                </a:solidFill>
                <a:latin typeface="Calibri" pitchFamily="34" charset="0"/>
                <a:cs typeface="Times New Roman" pitchFamily="18" charset="0"/>
              </a:rPr>
              <a:t>дизингибиция</a:t>
            </a:r>
            <a:endParaRPr lang="ru-RU" altLang="ru-RU" sz="1600" b="1" dirty="0">
              <a:solidFill>
                <a:schemeClr val="accent4">
                  <a:lumMod val="60000"/>
                  <a:lumOff val="40000"/>
                </a:schemeClr>
              </a:solidFill>
              <a:latin typeface="Calibri" pitchFamily="34" charset="0"/>
              <a:cs typeface="Times New Roman" pitchFamily="18" charset="0"/>
            </a:endParaRPr>
          </a:p>
          <a:p>
            <a:pPr algn="ctr" eaLnBrk="1" hangingPunct="1"/>
            <a:r>
              <a:rPr lang="ru-RU" altLang="ru-RU" sz="1200" b="1" dirty="0">
                <a:solidFill>
                  <a:schemeClr val="accent4">
                    <a:lumMod val="60000"/>
                    <a:lumOff val="40000"/>
                  </a:schemeClr>
                </a:solidFill>
                <a:latin typeface="Calibri" pitchFamily="34" charset="0"/>
                <a:cs typeface="Times New Roman" pitchFamily="18" charset="0"/>
              </a:rPr>
              <a:t>(дефицит </a:t>
            </a:r>
            <a:r>
              <a:rPr lang="ru-RU" altLang="ru-RU" sz="1200" b="1" dirty="0" err="1">
                <a:solidFill>
                  <a:schemeClr val="accent4">
                    <a:lumMod val="60000"/>
                    <a:lumOff val="40000"/>
                  </a:schemeClr>
                </a:solidFill>
                <a:latin typeface="Calibri" pitchFamily="34" charset="0"/>
                <a:cs typeface="Times New Roman" pitchFamily="18" charset="0"/>
              </a:rPr>
              <a:t>антиноцицептивных</a:t>
            </a:r>
            <a:r>
              <a:rPr lang="ru-RU" altLang="ru-RU" sz="1200" b="1" dirty="0">
                <a:solidFill>
                  <a:schemeClr val="accent4">
                    <a:lumMod val="60000"/>
                    <a:lumOff val="40000"/>
                  </a:schemeClr>
                </a:solidFill>
                <a:latin typeface="Calibri" pitchFamily="34" charset="0"/>
                <a:cs typeface="Times New Roman" pitchFamily="18" charset="0"/>
              </a:rPr>
              <a:t> влияний)  </a:t>
            </a:r>
            <a:endParaRPr lang="en-GB" altLang="ru-RU" sz="1200" b="1" dirty="0">
              <a:solidFill>
                <a:schemeClr val="accent4">
                  <a:lumMod val="60000"/>
                  <a:lumOff val="40000"/>
                </a:schemeClr>
              </a:solidFill>
              <a:latin typeface="Calibri" pitchFamily="34" charset="0"/>
              <a:cs typeface="Times New Roman" pitchFamily="18" charset="0"/>
            </a:endParaRPr>
          </a:p>
        </p:txBody>
      </p:sp>
    </p:spTree>
    <p:extLst>
      <p:ext uri="{BB962C8B-B14F-4D97-AF65-F5344CB8AC3E}">
        <p14:creationId xmlns:p14="http://schemas.microsoft.com/office/powerpoint/2010/main" val="2557242728"/>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200"/>
                                  </p:stCondLst>
                                  <p:childTnLst>
                                    <p:set>
                                      <p:cBhvr>
                                        <p:cTn id="6" dur="1" fill="hold">
                                          <p:stCondLst>
                                            <p:cond delay="0"/>
                                          </p:stCondLst>
                                        </p:cTn>
                                        <p:tgtEl>
                                          <p:spTgt spid="3834885"/>
                                        </p:tgtEl>
                                        <p:attrNameLst>
                                          <p:attrName>style.visibility</p:attrName>
                                        </p:attrNameLst>
                                      </p:cBhvr>
                                      <p:to>
                                        <p:strVal val="visible"/>
                                      </p:to>
                                    </p:set>
                                    <p:anim calcmode="lin" valueType="num">
                                      <p:cBhvr>
                                        <p:cTn id="7" dur="500" fill="hold"/>
                                        <p:tgtEl>
                                          <p:spTgt spid="3834885"/>
                                        </p:tgtEl>
                                        <p:attrNameLst>
                                          <p:attrName>ppt_w</p:attrName>
                                        </p:attrNameLst>
                                      </p:cBhvr>
                                      <p:tavLst>
                                        <p:tav tm="0">
                                          <p:val>
                                            <p:fltVal val="0"/>
                                          </p:val>
                                        </p:tav>
                                        <p:tav tm="100000">
                                          <p:val>
                                            <p:strVal val="#ppt_w"/>
                                          </p:val>
                                        </p:tav>
                                      </p:tavLst>
                                    </p:anim>
                                    <p:anim calcmode="lin" valueType="num">
                                      <p:cBhvr>
                                        <p:cTn id="8" dur="500" fill="hold"/>
                                        <p:tgtEl>
                                          <p:spTgt spid="3834885"/>
                                        </p:tgtEl>
                                        <p:attrNameLst>
                                          <p:attrName>ppt_h</p:attrName>
                                        </p:attrNameLst>
                                      </p:cBhvr>
                                      <p:tavLst>
                                        <p:tav tm="0">
                                          <p:val>
                                            <p:fltVal val="0"/>
                                          </p:val>
                                        </p:tav>
                                        <p:tav tm="100000">
                                          <p:val>
                                            <p:strVal val="#ppt_h"/>
                                          </p:val>
                                        </p:tav>
                                      </p:tavLst>
                                    </p:anim>
                                    <p:animEffect transition="in" filter="fade">
                                      <p:cBhvr>
                                        <p:cTn id="9" dur="500"/>
                                        <p:tgtEl>
                                          <p:spTgt spid="3834885"/>
                                        </p:tgtEl>
                                      </p:cBhvr>
                                    </p:animEffect>
                                  </p:childTnLst>
                                </p:cTn>
                              </p:par>
                            </p:childTnLst>
                          </p:cTn>
                        </p:par>
                        <p:par>
                          <p:cTn id="10" fill="hold" nodeType="afterGroup">
                            <p:stCondLst>
                              <p:cond delay="700"/>
                            </p:stCondLst>
                            <p:childTnLst>
                              <p:par>
                                <p:cTn id="11" presetID="10" presetClass="exit" presetSubtype="0" fill="hold" nodeType="afterEffect">
                                  <p:stCondLst>
                                    <p:cond delay="200"/>
                                  </p:stCondLst>
                                  <p:childTnLst>
                                    <p:animEffect transition="out" filter="fade">
                                      <p:cBhvr>
                                        <p:cTn id="12" dur="500"/>
                                        <p:tgtEl>
                                          <p:spTgt spid="3834885"/>
                                        </p:tgtEl>
                                      </p:cBhvr>
                                    </p:animEffect>
                                    <p:set>
                                      <p:cBhvr>
                                        <p:cTn id="13" dur="1" fill="hold">
                                          <p:stCondLst>
                                            <p:cond delay="499"/>
                                          </p:stCondLst>
                                        </p:cTn>
                                        <p:tgtEl>
                                          <p:spTgt spid="3834885"/>
                                        </p:tgtEl>
                                        <p:attrNameLst>
                                          <p:attrName>style.visibility</p:attrName>
                                        </p:attrNameLst>
                                      </p:cBhvr>
                                      <p:to>
                                        <p:strVal val="hidden"/>
                                      </p:to>
                                    </p:set>
                                  </p:childTnLst>
                                </p:cTn>
                              </p:par>
                            </p:childTnLst>
                          </p:cTn>
                        </p:par>
                        <p:par>
                          <p:cTn id="14" fill="hold" nodeType="afterGroup">
                            <p:stCondLst>
                              <p:cond delay="1400"/>
                            </p:stCondLst>
                            <p:childTnLst>
                              <p:par>
                                <p:cTn id="15" presetID="53" presetClass="entr" presetSubtype="0" fill="hold" nodeType="afterEffect">
                                  <p:stCondLst>
                                    <p:cond delay="0"/>
                                  </p:stCondLst>
                                  <p:childTnLst>
                                    <p:set>
                                      <p:cBhvr>
                                        <p:cTn id="16" dur="1" fill="hold">
                                          <p:stCondLst>
                                            <p:cond delay="0"/>
                                          </p:stCondLst>
                                        </p:cTn>
                                        <p:tgtEl>
                                          <p:spTgt spid="3834886"/>
                                        </p:tgtEl>
                                        <p:attrNameLst>
                                          <p:attrName>style.visibility</p:attrName>
                                        </p:attrNameLst>
                                      </p:cBhvr>
                                      <p:to>
                                        <p:strVal val="visible"/>
                                      </p:to>
                                    </p:set>
                                    <p:anim calcmode="lin" valueType="num">
                                      <p:cBhvr>
                                        <p:cTn id="17" dur="200" fill="hold"/>
                                        <p:tgtEl>
                                          <p:spTgt spid="3834886"/>
                                        </p:tgtEl>
                                        <p:attrNameLst>
                                          <p:attrName>ppt_w</p:attrName>
                                        </p:attrNameLst>
                                      </p:cBhvr>
                                      <p:tavLst>
                                        <p:tav tm="0">
                                          <p:val>
                                            <p:fltVal val="0"/>
                                          </p:val>
                                        </p:tav>
                                        <p:tav tm="100000">
                                          <p:val>
                                            <p:strVal val="#ppt_w"/>
                                          </p:val>
                                        </p:tav>
                                      </p:tavLst>
                                    </p:anim>
                                    <p:anim calcmode="lin" valueType="num">
                                      <p:cBhvr>
                                        <p:cTn id="18" dur="200" fill="hold"/>
                                        <p:tgtEl>
                                          <p:spTgt spid="3834886"/>
                                        </p:tgtEl>
                                        <p:attrNameLst>
                                          <p:attrName>ppt_h</p:attrName>
                                        </p:attrNameLst>
                                      </p:cBhvr>
                                      <p:tavLst>
                                        <p:tav tm="0">
                                          <p:val>
                                            <p:fltVal val="0"/>
                                          </p:val>
                                        </p:tav>
                                        <p:tav tm="100000">
                                          <p:val>
                                            <p:strVal val="#ppt_h"/>
                                          </p:val>
                                        </p:tav>
                                      </p:tavLst>
                                    </p:anim>
                                    <p:animEffect transition="in" filter="fade">
                                      <p:cBhvr>
                                        <p:cTn id="19" dur="200"/>
                                        <p:tgtEl>
                                          <p:spTgt spid="3834886"/>
                                        </p:tgtEl>
                                      </p:cBhvr>
                                    </p:animEffect>
                                  </p:childTnLst>
                                </p:cTn>
                              </p:par>
                            </p:childTnLst>
                          </p:cTn>
                        </p:par>
                        <p:par>
                          <p:cTn id="20" fill="hold" nodeType="afterGroup">
                            <p:stCondLst>
                              <p:cond delay="1600"/>
                            </p:stCondLst>
                            <p:childTnLst>
                              <p:par>
                                <p:cTn id="21" presetID="10" presetClass="exit" presetSubtype="0" fill="hold" nodeType="afterEffect">
                                  <p:stCondLst>
                                    <p:cond delay="0"/>
                                  </p:stCondLst>
                                  <p:childTnLst>
                                    <p:animEffect transition="out" filter="fade">
                                      <p:cBhvr>
                                        <p:cTn id="22" dur="200"/>
                                        <p:tgtEl>
                                          <p:spTgt spid="3834886"/>
                                        </p:tgtEl>
                                      </p:cBhvr>
                                    </p:animEffect>
                                    <p:set>
                                      <p:cBhvr>
                                        <p:cTn id="23" dur="1" fill="hold">
                                          <p:stCondLst>
                                            <p:cond delay="199"/>
                                          </p:stCondLst>
                                        </p:cTn>
                                        <p:tgtEl>
                                          <p:spTgt spid="3834886"/>
                                        </p:tgtEl>
                                        <p:attrNameLst>
                                          <p:attrName>style.visibility</p:attrName>
                                        </p:attrNameLst>
                                      </p:cBhvr>
                                      <p:to>
                                        <p:strVal val="hidden"/>
                                      </p:to>
                                    </p:set>
                                  </p:childTnLst>
                                </p:cTn>
                              </p:par>
                            </p:childTnLst>
                          </p:cTn>
                        </p:par>
                        <p:par>
                          <p:cTn id="24" fill="hold" nodeType="afterGroup">
                            <p:stCondLst>
                              <p:cond delay="1800"/>
                            </p:stCondLst>
                            <p:childTnLst>
                              <p:par>
                                <p:cTn id="25" presetID="53" presetClass="entr" presetSubtype="0" fill="hold" nodeType="afterEffect">
                                  <p:stCondLst>
                                    <p:cond delay="0"/>
                                  </p:stCondLst>
                                  <p:childTnLst>
                                    <p:set>
                                      <p:cBhvr>
                                        <p:cTn id="26" dur="1" fill="hold">
                                          <p:stCondLst>
                                            <p:cond delay="0"/>
                                          </p:stCondLst>
                                        </p:cTn>
                                        <p:tgtEl>
                                          <p:spTgt spid="3834887"/>
                                        </p:tgtEl>
                                        <p:attrNameLst>
                                          <p:attrName>style.visibility</p:attrName>
                                        </p:attrNameLst>
                                      </p:cBhvr>
                                      <p:to>
                                        <p:strVal val="visible"/>
                                      </p:to>
                                    </p:set>
                                    <p:anim calcmode="lin" valueType="num">
                                      <p:cBhvr>
                                        <p:cTn id="27" dur="200" fill="hold"/>
                                        <p:tgtEl>
                                          <p:spTgt spid="3834887"/>
                                        </p:tgtEl>
                                        <p:attrNameLst>
                                          <p:attrName>ppt_w</p:attrName>
                                        </p:attrNameLst>
                                      </p:cBhvr>
                                      <p:tavLst>
                                        <p:tav tm="0">
                                          <p:val>
                                            <p:fltVal val="0"/>
                                          </p:val>
                                        </p:tav>
                                        <p:tav tm="100000">
                                          <p:val>
                                            <p:strVal val="#ppt_w"/>
                                          </p:val>
                                        </p:tav>
                                      </p:tavLst>
                                    </p:anim>
                                    <p:anim calcmode="lin" valueType="num">
                                      <p:cBhvr>
                                        <p:cTn id="28" dur="200" fill="hold"/>
                                        <p:tgtEl>
                                          <p:spTgt spid="3834887"/>
                                        </p:tgtEl>
                                        <p:attrNameLst>
                                          <p:attrName>ppt_h</p:attrName>
                                        </p:attrNameLst>
                                      </p:cBhvr>
                                      <p:tavLst>
                                        <p:tav tm="0">
                                          <p:val>
                                            <p:fltVal val="0"/>
                                          </p:val>
                                        </p:tav>
                                        <p:tav tm="100000">
                                          <p:val>
                                            <p:strVal val="#ppt_h"/>
                                          </p:val>
                                        </p:tav>
                                      </p:tavLst>
                                    </p:anim>
                                    <p:animEffect transition="in" filter="fade">
                                      <p:cBhvr>
                                        <p:cTn id="29" dur="200"/>
                                        <p:tgtEl>
                                          <p:spTgt spid="3834887"/>
                                        </p:tgtEl>
                                      </p:cBhvr>
                                    </p:animEffect>
                                  </p:childTnLst>
                                </p:cTn>
                              </p:par>
                            </p:childTnLst>
                          </p:cTn>
                        </p:par>
                        <p:par>
                          <p:cTn id="30" fill="hold" nodeType="afterGroup">
                            <p:stCondLst>
                              <p:cond delay="2000"/>
                            </p:stCondLst>
                            <p:childTnLst>
                              <p:par>
                                <p:cTn id="31" presetID="10" presetClass="exit" presetSubtype="0" fill="hold" nodeType="afterEffect">
                                  <p:stCondLst>
                                    <p:cond delay="0"/>
                                  </p:stCondLst>
                                  <p:childTnLst>
                                    <p:animEffect transition="out" filter="fade">
                                      <p:cBhvr>
                                        <p:cTn id="32" dur="200"/>
                                        <p:tgtEl>
                                          <p:spTgt spid="3834887"/>
                                        </p:tgtEl>
                                      </p:cBhvr>
                                    </p:animEffect>
                                    <p:set>
                                      <p:cBhvr>
                                        <p:cTn id="33" dur="1" fill="hold">
                                          <p:stCondLst>
                                            <p:cond delay="199"/>
                                          </p:stCondLst>
                                        </p:cTn>
                                        <p:tgtEl>
                                          <p:spTgt spid="3834887"/>
                                        </p:tgtEl>
                                        <p:attrNameLst>
                                          <p:attrName>style.visibility</p:attrName>
                                        </p:attrNameLst>
                                      </p:cBhvr>
                                      <p:to>
                                        <p:strVal val="hidden"/>
                                      </p:to>
                                    </p:set>
                                  </p:childTnLst>
                                </p:cTn>
                              </p:par>
                            </p:childTnLst>
                          </p:cTn>
                        </p:par>
                        <p:par>
                          <p:cTn id="34" fill="hold" nodeType="afterGroup">
                            <p:stCondLst>
                              <p:cond delay="2200"/>
                            </p:stCondLst>
                            <p:childTnLst>
                              <p:par>
                                <p:cTn id="35" presetID="53" presetClass="entr" presetSubtype="0" fill="hold" nodeType="afterEffect">
                                  <p:stCondLst>
                                    <p:cond delay="0"/>
                                  </p:stCondLst>
                                  <p:childTnLst>
                                    <p:set>
                                      <p:cBhvr>
                                        <p:cTn id="36" dur="1" fill="hold">
                                          <p:stCondLst>
                                            <p:cond delay="0"/>
                                          </p:stCondLst>
                                        </p:cTn>
                                        <p:tgtEl>
                                          <p:spTgt spid="3834888"/>
                                        </p:tgtEl>
                                        <p:attrNameLst>
                                          <p:attrName>style.visibility</p:attrName>
                                        </p:attrNameLst>
                                      </p:cBhvr>
                                      <p:to>
                                        <p:strVal val="visible"/>
                                      </p:to>
                                    </p:set>
                                    <p:anim calcmode="lin" valueType="num">
                                      <p:cBhvr>
                                        <p:cTn id="37" dur="200" fill="hold"/>
                                        <p:tgtEl>
                                          <p:spTgt spid="3834888"/>
                                        </p:tgtEl>
                                        <p:attrNameLst>
                                          <p:attrName>ppt_w</p:attrName>
                                        </p:attrNameLst>
                                      </p:cBhvr>
                                      <p:tavLst>
                                        <p:tav tm="0">
                                          <p:val>
                                            <p:fltVal val="0"/>
                                          </p:val>
                                        </p:tav>
                                        <p:tav tm="100000">
                                          <p:val>
                                            <p:strVal val="#ppt_w"/>
                                          </p:val>
                                        </p:tav>
                                      </p:tavLst>
                                    </p:anim>
                                    <p:anim calcmode="lin" valueType="num">
                                      <p:cBhvr>
                                        <p:cTn id="38" dur="200" fill="hold"/>
                                        <p:tgtEl>
                                          <p:spTgt spid="3834888"/>
                                        </p:tgtEl>
                                        <p:attrNameLst>
                                          <p:attrName>ppt_h</p:attrName>
                                        </p:attrNameLst>
                                      </p:cBhvr>
                                      <p:tavLst>
                                        <p:tav tm="0">
                                          <p:val>
                                            <p:fltVal val="0"/>
                                          </p:val>
                                        </p:tav>
                                        <p:tav tm="100000">
                                          <p:val>
                                            <p:strVal val="#ppt_h"/>
                                          </p:val>
                                        </p:tav>
                                      </p:tavLst>
                                    </p:anim>
                                    <p:animEffect transition="in" filter="fade">
                                      <p:cBhvr>
                                        <p:cTn id="39" dur="200"/>
                                        <p:tgtEl>
                                          <p:spTgt spid="3834888"/>
                                        </p:tgtEl>
                                      </p:cBhvr>
                                    </p:animEffect>
                                  </p:childTnLst>
                                </p:cTn>
                              </p:par>
                            </p:childTnLst>
                          </p:cTn>
                        </p:par>
                        <p:par>
                          <p:cTn id="40" fill="hold" nodeType="afterGroup">
                            <p:stCondLst>
                              <p:cond delay="2400"/>
                            </p:stCondLst>
                            <p:childTnLst>
                              <p:par>
                                <p:cTn id="41" presetID="10" presetClass="exit" presetSubtype="0" fill="hold" nodeType="afterEffect">
                                  <p:stCondLst>
                                    <p:cond delay="0"/>
                                  </p:stCondLst>
                                  <p:childTnLst>
                                    <p:animEffect transition="out" filter="fade">
                                      <p:cBhvr>
                                        <p:cTn id="42" dur="200"/>
                                        <p:tgtEl>
                                          <p:spTgt spid="3834888"/>
                                        </p:tgtEl>
                                      </p:cBhvr>
                                    </p:animEffect>
                                    <p:set>
                                      <p:cBhvr>
                                        <p:cTn id="43" dur="1" fill="hold">
                                          <p:stCondLst>
                                            <p:cond delay="199"/>
                                          </p:stCondLst>
                                        </p:cTn>
                                        <p:tgtEl>
                                          <p:spTgt spid="3834888"/>
                                        </p:tgtEl>
                                        <p:attrNameLst>
                                          <p:attrName>style.visibility</p:attrName>
                                        </p:attrNameLst>
                                      </p:cBhvr>
                                      <p:to>
                                        <p:strVal val="hidden"/>
                                      </p:to>
                                    </p:set>
                                  </p:childTnLst>
                                </p:cTn>
                              </p:par>
                            </p:childTnLst>
                          </p:cTn>
                        </p:par>
                        <p:par>
                          <p:cTn id="44" fill="hold" nodeType="afterGroup">
                            <p:stCondLst>
                              <p:cond delay="2600"/>
                            </p:stCondLst>
                            <p:childTnLst>
                              <p:par>
                                <p:cTn id="45" presetID="53" presetClass="entr" presetSubtype="0" fill="hold" nodeType="afterEffect">
                                  <p:stCondLst>
                                    <p:cond delay="0"/>
                                  </p:stCondLst>
                                  <p:childTnLst>
                                    <p:set>
                                      <p:cBhvr>
                                        <p:cTn id="46" dur="1" fill="hold">
                                          <p:stCondLst>
                                            <p:cond delay="0"/>
                                          </p:stCondLst>
                                        </p:cTn>
                                        <p:tgtEl>
                                          <p:spTgt spid="3834889"/>
                                        </p:tgtEl>
                                        <p:attrNameLst>
                                          <p:attrName>style.visibility</p:attrName>
                                        </p:attrNameLst>
                                      </p:cBhvr>
                                      <p:to>
                                        <p:strVal val="visible"/>
                                      </p:to>
                                    </p:set>
                                    <p:anim calcmode="lin" valueType="num">
                                      <p:cBhvr>
                                        <p:cTn id="47" dur="200" fill="hold"/>
                                        <p:tgtEl>
                                          <p:spTgt spid="3834889"/>
                                        </p:tgtEl>
                                        <p:attrNameLst>
                                          <p:attrName>ppt_w</p:attrName>
                                        </p:attrNameLst>
                                      </p:cBhvr>
                                      <p:tavLst>
                                        <p:tav tm="0">
                                          <p:val>
                                            <p:fltVal val="0"/>
                                          </p:val>
                                        </p:tav>
                                        <p:tav tm="100000">
                                          <p:val>
                                            <p:strVal val="#ppt_w"/>
                                          </p:val>
                                        </p:tav>
                                      </p:tavLst>
                                    </p:anim>
                                    <p:anim calcmode="lin" valueType="num">
                                      <p:cBhvr>
                                        <p:cTn id="48" dur="200" fill="hold"/>
                                        <p:tgtEl>
                                          <p:spTgt spid="3834889"/>
                                        </p:tgtEl>
                                        <p:attrNameLst>
                                          <p:attrName>ppt_h</p:attrName>
                                        </p:attrNameLst>
                                      </p:cBhvr>
                                      <p:tavLst>
                                        <p:tav tm="0">
                                          <p:val>
                                            <p:fltVal val="0"/>
                                          </p:val>
                                        </p:tav>
                                        <p:tav tm="100000">
                                          <p:val>
                                            <p:strVal val="#ppt_h"/>
                                          </p:val>
                                        </p:tav>
                                      </p:tavLst>
                                    </p:anim>
                                    <p:animEffect transition="in" filter="fade">
                                      <p:cBhvr>
                                        <p:cTn id="49" dur="200"/>
                                        <p:tgtEl>
                                          <p:spTgt spid="3834889"/>
                                        </p:tgtEl>
                                      </p:cBhvr>
                                    </p:animEffect>
                                  </p:childTnLst>
                                </p:cTn>
                              </p:par>
                            </p:childTnLst>
                          </p:cTn>
                        </p:par>
                        <p:par>
                          <p:cTn id="50" fill="hold" nodeType="afterGroup">
                            <p:stCondLst>
                              <p:cond delay="2800"/>
                            </p:stCondLst>
                            <p:childTnLst>
                              <p:par>
                                <p:cTn id="51" presetID="10" presetClass="exit" presetSubtype="0" fill="hold" nodeType="afterEffect">
                                  <p:stCondLst>
                                    <p:cond delay="0"/>
                                  </p:stCondLst>
                                  <p:childTnLst>
                                    <p:animEffect transition="out" filter="fade">
                                      <p:cBhvr>
                                        <p:cTn id="52" dur="200"/>
                                        <p:tgtEl>
                                          <p:spTgt spid="3834889"/>
                                        </p:tgtEl>
                                      </p:cBhvr>
                                    </p:animEffect>
                                    <p:set>
                                      <p:cBhvr>
                                        <p:cTn id="53" dur="1" fill="hold">
                                          <p:stCondLst>
                                            <p:cond delay="199"/>
                                          </p:stCondLst>
                                        </p:cTn>
                                        <p:tgtEl>
                                          <p:spTgt spid="3834889"/>
                                        </p:tgtEl>
                                        <p:attrNameLst>
                                          <p:attrName>style.visibility</p:attrName>
                                        </p:attrNameLst>
                                      </p:cBhvr>
                                      <p:to>
                                        <p:strVal val="hidden"/>
                                      </p:to>
                                    </p:set>
                                  </p:childTnLst>
                                </p:cTn>
                              </p:par>
                            </p:childTnLst>
                          </p:cTn>
                        </p:par>
                        <p:par>
                          <p:cTn id="54" fill="hold" nodeType="afterGroup">
                            <p:stCondLst>
                              <p:cond delay="3000"/>
                            </p:stCondLst>
                            <p:childTnLst>
                              <p:par>
                                <p:cTn id="55" presetID="53" presetClass="entr" presetSubtype="0" fill="hold" nodeType="afterEffect">
                                  <p:stCondLst>
                                    <p:cond delay="0"/>
                                  </p:stCondLst>
                                  <p:childTnLst>
                                    <p:set>
                                      <p:cBhvr>
                                        <p:cTn id="56" dur="1" fill="hold">
                                          <p:stCondLst>
                                            <p:cond delay="0"/>
                                          </p:stCondLst>
                                        </p:cTn>
                                        <p:tgtEl>
                                          <p:spTgt spid="3834890"/>
                                        </p:tgtEl>
                                        <p:attrNameLst>
                                          <p:attrName>style.visibility</p:attrName>
                                        </p:attrNameLst>
                                      </p:cBhvr>
                                      <p:to>
                                        <p:strVal val="visible"/>
                                      </p:to>
                                    </p:set>
                                    <p:anim calcmode="lin" valueType="num">
                                      <p:cBhvr>
                                        <p:cTn id="57" dur="200" fill="hold"/>
                                        <p:tgtEl>
                                          <p:spTgt spid="3834890"/>
                                        </p:tgtEl>
                                        <p:attrNameLst>
                                          <p:attrName>ppt_w</p:attrName>
                                        </p:attrNameLst>
                                      </p:cBhvr>
                                      <p:tavLst>
                                        <p:tav tm="0">
                                          <p:val>
                                            <p:fltVal val="0"/>
                                          </p:val>
                                        </p:tav>
                                        <p:tav tm="100000">
                                          <p:val>
                                            <p:strVal val="#ppt_w"/>
                                          </p:val>
                                        </p:tav>
                                      </p:tavLst>
                                    </p:anim>
                                    <p:anim calcmode="lin" valueType="num">
                                      <p:cBhvr>
                                        <p:cTn id="58" dur="200" fill="hold"/>
                                        <p:tgtEl>
                                          <p:spTgt spid="3834890"/>
                                        </p:tgtEl>
                                        <p:attrNameLst>
                                          <p:attrName>ppt_h</p:attrName>
                                        </p:attrNameLst>
                                      </p:cBhvr>
                                      <p:tavLst>
                                        <p:tav tm="0">
                                          <p:val>
                                            <p:fltVal val="0"/>
                                          </p:val>
                                        </p:tav>
                                        <p:tav tm="100000">
                                          <p:val>
                                            <p:strVal val="#ppt_h"/>
                                          </p:val>
                                        </p:tav>
                                      </p:tavLst>
                                    </p:anim>
                                    <p:animEffect transition="in" filter="fade">
                                      <p:cBhvr>
                                        <p:cTn id="59" dur="200"/>
                                        <p:tgtEl>
                                          <p:spTgt spid="3834890"/>
                                        </p:tgtEl>
                                      </p:cBhvr>
                                    </p:animEffect>
                                  </p:childTnLst>
                                </p:cTn>
                              </p:par>
                            </p:childTnLst>
                          </p:cTn>
                        </p:par>
                        <p:par>
                          <p:cTn id="60" fill="hold" nodeType="afterGroup">
                            <p:stCondLst>
                              <p:cond delay="3200"/>
                            </p:stCondLst>
                            <p:childTnLst>
                              <p:par>
                                <p:cTn id="61" presetID="10" presetClass="exit" presetSubtype="0" fill="hold" nodeType="afterEffect">
                                  <p:stCondLst>
                                    <p:cond delay="0"/>
                                  </p:stCondLst>
                                  <p:childTnLst>
                                    <p:animEffect transition="out" filter="fade">
                                      <p:cBhvr>
                                        <p:cTn id="62" dur="200"/>
                                        <p:tgtEl>
                                          <p:spTgt spid="3834890"/>
                                        </p:tgtEl>
                                      </p:cBhvr>
                                    </p:animEffect>
                                    <p:set>
                                      <p:cBhvr>
                                        <p:cTn id="63" dur="1" fill="hold">
                                          <p:stCondLst>
                                            <p:cond delay="199"/>
                                          </p:stCondLst>
                                        </p:cTn>
                                        <p:tgtEl>
                                          <p:spTgt spid="3834890"/>
                                        </p:tgtEl>
                                        <p:attrNameLst>
                                          <p:attrName>style.visibility</p:attrName>
                                        </p:attrNameLst>
                                      </p:cBhvr>
                                      <p:to>
                                        <p:strVal val="hidden"/>
                                      </p:to>
                                    </p:set>
                                  </p:childTnLst>
                                </p:cTn>
                              </p:par>
                            </p:childTnLst>
                          </p:cTn>
                        </p:par>
                        <p:par>
                          <p:cTn id="64" fill="hold" nodeType="afterGroup">
                            <p:stCondLst>
                              <p:cond delay="3400"/>
                            </p:stCondLst>
                            <p:childTnLst>
                              <p:par>
                                <p:cTn id="65" presetID="53" presetClass="entr" presetSubtype="0" fill="hold" nodeType="afterEffect">
                                  <p:stCondLst>
                                    <p:cond delay="0"/>
                                  </p:stCondLst>
                                  <p:childTnLst>
                                    <p:set>
                                      <p:cBhvr>
                                        <p:cTn id="66" dur="1" fill="hold">
                                          <p:stCondLst>
                                            <p:cond delay="0"/>
                                          </p:stCondLst>
                                        </p:cTn>
                                        <p:tgtEl>
                                          <p:spTgt spid="3834891"/>
                                        </p:tgtEl>
                                        <p:attrNameLst>
                                          <p:attrName>style.visibility</p:attrName>
                                        </p:attrNameLst>
                                      </p:cBhvr>
                                      <p:to>
                                        <p:strVal val="visible"/>
                                      </p:to>
                                    </p:set>
                                    <p:anim calcmode="lin" valueType="num">
                                      <p:cBhvr>
                                        <p:cTn id="67" dur="200" fill="hold"/>
                                        <p:tgtEl>
                                          <p:spTgt spid="3834891"/>
                                        </p:tgtEl>
                                        <p:attrNameLst>
                                          <p:attrName>ppt_w</p:attrName>
                                        </p:attrNameLst>
                                      </p:cBhvr>
                                      <p:tavLst>
                                        <p:tav tm="0">
                                          <p:val>
                                            <p:fltVal val="0"/>
                                          </p:val>
                                        </p:tav>
                                        <p:tav tm="100000">
                                          <p:val>
                                            <p:strVal val="#ppt_w"/>
                                          </p:val>
                                        </p:tav>
                                      </p:tavLst>
                                    </p:anim>
                                    <p:anim calcmode="lin" valueType="num">
                                      <p:cBhvr>
                                        <p:cTn id="68" dur="200" fill="hold"/>
                                        <p:tgtEl>
                                          <p:spTgt spid="3834891"/>
                                        </p:tgtEl>
                                        <p:attrNameLst>
                                          <p:attrName>ppt_h</p:attrName>
                                        </p:attrNameLst>
                                      </p:cBhvr>
                                      <p:tavLst>
                                        <p:tav tm="0">
                                          <p:val>
                                            <p:fltVal val="0"/>
                                          </p:val>
                                        </p:tav>
                                        <p:tav tm="100000">
                                          <p:val>
                                            <p:strVal val="#ppt_h"/>
                                          </p:val>
                                        </p:tav>
                                      </p:tavLst>
                                    </p:anim>
                                    <p:animEffect transition="in" filter="fade">
                                      <p:cBhvr>
                                        <p:cTn id="69" dur="200"/>
                                        <p:tgtEl>
                                          <p:spTgt spid="3834891"/>
                                        </p:tgtEl>
                                      </p:cBhvr>
                                    </p:animEffect>
                                  </p:childTnLst>
                                </p:cTn>
                              </p:par>
                            </p:childTnLst>
                          </p:cTn>
                        </p:par>
                        <p:par>
                          <p:cTn id="70" fill="hold" nodeType="afterGroup">
                            <p:stCondLst>
                              <p:cond delay="3600"/>
                            </p:stCondLst>
                            <p:childTnLst>
                              <p:par>
                                <p:cTn id="71" presetID="10" presetClass="exit" presetSubtype="0" fill="hold" nodeType="afterEffect">
                                  <p:stCondLst>
                                    <p:cond delay="0"/>
                                  </p:stCondLst>
                                  <p:childTnLst>
                                    <p:animEffect transition="out" filter="fade">
                                      <p:cBhvr>
                                        <p:cTn id="72" dur="200"/>
                                        <p:tgtEl>
                                          <p:spTgt spid="3834891"/>
                                        </p:tgtEl>
                                      </p:cBhvr>
                                    </p:animEffect>
                                    <p:set>
                                      <p:cBhvr>
                                        <p:cTn id="73" dur="1" fill="hold">
                                          <p:stCondLst>
                                            <p:cond delay="199"/>
                                          </p:stCondLst>
                                        </p:cTn>
                                        <p:tgtEl>
                                          <p:spTgt spid="3834891"/>
                                        </p:tgtEl>
                                        <p:attrNameLst>
                                          <p:attrName>style.visibility</p:attrName>
                                        </p:attrNameLst>
                                      </p:cBhvr>
                                      <p:to>
                                        <p:strVal val="hidden"/>
                                      </p:to>
                                    </p:set>
                                  </p:childTnLst>
                                </p:cTn>
                              </p:par>
                            </p:childTnLst>
                          </p:cTn>
                        </p:par>
                        <p:par>
                          <p:cTn id="74" fill="hold" nodeType="afterGroup">
                            <p:stCondLst>
                              <p:cond delay="3800"/>
                            </p:stCondLst>
                            <p:childTnLst>
                              <p:par>
                                <p:cTn id="75" presetID="53" presetClass="entr" presetSubtype="0" fill="hold" nodeType="afterEffect">
                                  <p:stCondLst>
                                    <p:cond delay="0"/>
                                  </p:stCondLst>
                                  <p:childTnLst>
                                    <p:set>
                                      <p:cBhvr>
                                        <p:cTn id="76" dur="1" fill="hold">
                                          <p:stCondLst>
                                            <p:cond delay="0"/>
                                          </p:stCondLst>
                                        </p:cTn>
                                        <p:tgtEl>
                                          <p:spTgt spid="3834894"/>
                                        </p:tgtEl>
                                        <p:attrNameLst>
                                          <p:attrName>style.visibility</p:attrName>
                                        </p:attrNameLst>
                                      </p:cBhvr>
                                      <p:to>
                                        <p:strVal val="visible"/>
                                      </p:to>
                                    </p:set>
                                    <p:anim calcmode="lin" valueType="num">
                                      <p:cBhvr>
                                        <p:cTn id="77" dur="200" fill="hold"/>
                                        <p:tgtEl>
                                          <p:spTgt spid="3834894"/>
                                        </p:tgtEl>
                                        <p:attrNameLst>
                                          <p:attrName>ppt_w</p:attrName>
                                        </p:attrNameLst>
                                      </p:cBhvr>
                                      <p:tavLst>
                                        <p:tav tm="0">
                                          <p:val>
                                            <p:fltVal val="0"/>
                                          </p:val>
                                        </p:tav>
                                        <p:tav tm="100000">
                                          <p:val>
                                            <p:strVal val="#ppt_w"/>
                                          </p:val>
                                        </p:tav>
                                      </p:tavLst>
                                    </p:anim>
                                    <p:anim calcmode="lin" valueType="num">
                                      <p:cBhvr>
                                        <p:cTn id="78" dur="200" fill="hold"/>
                                        <p:tgtEl>
                                          <p:spTgt spid="3834894"/>
                                        </p:tgtEl>
                                        <p:attrNameLst>
                                          <p:attrName>ppt_h</p:attrName>
                                        </p:attrNameLst>
                                      </p:cBhvr>
                                      <p:tavLst>
                                        <p:tav tm="0">
                                          <p:val>
                                            <p:fltVal val="0"/>
                                          </p:val>
                                        </p:tav>
                                        <p:tav tm="100000">
                                          <p:val>
                                            <p:strVal val="#ppt_h"/>
                                          </p:val>
                                        </p:tav>
                                      </p:tavLst>
                                    </p:anim>
                                    <p:animEffect transition="in" filter="fade">
                                      <p:cBhvr>
                                        <p:cTn id="79" dur="200"/>
                                        <p:tgtEl>
                                          <p:spTgt spid="3834894"/>
                                        </p:tgtEl>
                                      </p:cBhvr>
                                    </p:animEffect>
                                  </p:childTnLst>
                                </p:cTn>
                              </p:par>
                            </p:childTnLst>
                          </p:cTn>
                        </p:par>
                        <p:par>
                          <p:cTn id="80" fill="hold" nodeType="afterGroup">
                            <p:stCondLst>
                              <p:cond delay="4000"/>
                            </p:stCondLst>
                            <p:childTnLst>
                              <p:par>
                                <p:cTn id="81" presetID="10" presetClass="exit" presetSubtype="0" fill="hold" nodeType="afterEffect">
                                  <p:stCondLst>
                                    <p:cond delay="0"/>
                                  </p:stCondLst>
                                  <p:childTnLst>
                                    <p:animEffect transition="out" filter="fade">
                                      <p:cBhvr>
                                        <p:cTn id="82" dur="200"/>
                                        <p:tgtEl>
                                          <p:spTgt spid="3834894"/>
                                        </p:tgtEl>
                                      </p:cBhvr>
                                    </p:animEffect>
                                    <p:set>
                                      <p:cBhvr>
                                        <p:cTn id="83" dur="1" fill="hold">
                                          <p:stCondLst>
                                            <p:cond delay="199"/>
                                          </p:stCondLst>
                                        </p:cTn>
                                        <p:tgtEl>
                                          <p:spTgt spid="3834894"/>
                                        </p:tgtEl>
                                        <p:attrNameLst>
                                          <p:attrName>style.visibility</p:attrName>
                                        </p:attrNameLst>
                                      </p:cBhvr>
                                      <p:to>
                                        <p:strVal val="hidden"/>
                                      </p:to>
                                    </p:set>
                                  </p:childTnLst>
                                </p:cTn>
                              </p:par>
                            </p:childTnLst>
                          </p:cTn>
                        </p:par>
                        <p:par>
                          <p:cTn id="84" fill="hold" nodeType="afterGroup">
                            <p:stCondLst>
                              <p:cond delay="4200"/>
                            </p:stCondLst>
                            <p:childTnLst>
                              <p:par>
                                <p:cTn id="85" presetID="53" presetClass="entr" presetSubtype="0" fill="hold" nodeType="afterEffect">
                                  <p:stCondLst>
                                    <p:cond delay="0"/>
                                  </p:stCondLst>
                                  <p:childTnLst>
                                    <p:set>
                                      <p:cBhvr>
                                        <p:cTn id="86" dur="1" fill="hold">
                                          <p:stCondLst>
                                            <p:cond delay="0"/>
                                          </p:stCondLst>
                                        </p:cTn>
                                        <p:tgtEl>
                                          <p:spTgt spid="3834892"/>
                                        </p:tgtEl>
                                        <p:attrNameLst>
                                          <p:attrName>style.visibility</p:attrName>
                                        </p:attrNameLst>
                                      </p:cBhvr>
                                      <p:to>
                                        <p:strVal val="visible"/>
                                      </p:to>
                                    </p:set>
                                    <p:anim calcmode="lin" valueType="num">
                                      <p:cBhvr>
                                        <p:cTn id="87" dur="200" fill="hold"/>
                                        <p:tgtEl>
                                          <p:spTgt spid="3834892"/>
                                        </p:tgtEl>
                                        <p:attrNameLst>
                                          <p:attrName>ppt_w</p:attrName>
                                        </p:attrNameLst>
                                      </p:cBhvr>
                                      <p:tavLst>
                                        <p:tav tm="0">
                                          <p:val>
                                            <p:fltVal val="0"/>
                                          </p:val>
                                        </p:tav>
                                        <p:tav tm="100000">
                                          <p:val>
                                            <p:strVal val="#ppt_w"/>
                                          </p:val>
                                        </p:tav>
                                      </p:tavLst>
                                    </p:anim>
                                    <p:anim calcmode="lin" valueType="num">
                                      <p:cBhvr>
                                        <p:cTn id="88" dur="200" fill="hold"/>
                                        <p:tgtEl>
                                          <p:spTgt spid="3834892"/>
                                        </p:tgtEl>
                                        <p:attrNameLst>
                                          <p:attrName>ppt_h</p:attrName>
                                        </p:attrNameLst>
                                      </p:cBhvr>
                                      <p:tavLst>
                                        <p:tav tm="0">
                                          <p:val>
                                            <p:fltVal val="0"/>
                                          </p:val>
                                        </p:tav>
                                        <p:tav tm="100000">
                                          <p:val>
                                            <p:strVal val="#ppt_h"/>
                                          </p:val>
                                        </p:tav>
                                      </p:tavLst>
                                    </p:anim>
                                    <p:animEffect transition="in" filter="fade">
                                      <p:cBhvr>
                                        <p:cTn id="89" dur="200"/>
                                        <p:tgtEl>
                                          <p:spTgt spid="3834892"/>
                                        </p:tgtEl>
                                      </p:cBhvr>
                                    </p:animEffect>
                                  </p:childTnLst>
                                </p:cTn>
                              </p:par>
                            </p:childTnLst>
                          </p:cTn>
                        </p:par>
                        <p:par>
                          <p:cTn id="90" fill="hold" nodeType="afterGroup">
                            <p:stCondLst>
                              <p:cond delay="4400"/>
                            </p:stCondLst>
                            <p:childTnLst>
                              <p:par>
                                <p:cTn id="91" presetID="10" presetClass="exit" presetSubtype="0" fill="hold" nodeType="afterEffect">
                                  <p:stCondLst>
                                    <p:cond delay="0"/>
                                  </p:stCondLst>
                                  <p:childTnLst>
                                    <p:animEffect transition="out" filter="fade">
                                      <p:cBhvr>
                                        <p:cTn id="92" dur="200"/>
                                        <p:tgtEl>
                                          <p:spTgt spid="3834892"/>
                                        </p:tgtEl>
                                      </p:cBhvr>
                                    </p:animEffect>
                                    <p:set>
                                      <p:cBhvr>
                                        <p:cTn id="93" dur="1" fill="hold">
                                          <p:stCondLst>
                                            <p:cond delay="199"/>
                                          </p:stCondLst>
                                        </p:cTn>
                                        <p:tgtEl>
                                          <p:spTgt spid="3834892"/>
                                        </p:tgtEl>
                                        <p:attrNameLst>
                                          <p:attrName>style.visibility</p:attrName>
                                        </p:attrNameLst>
                                      </p:cBhvr>
                                      <p:to>
                                        <p:strVal val="hidden"/>
                                      </p:to>
                                    </p:set>
                                  </p:childTnLst>
                                </p:cTn>
                              </p:par>
                            </p:childTnLst>
                          </p:cTn>
                        </p:par>
                        <p:par>
                          <p:cTn id="94" fill="hold" nodeType="afterGroup">
                            <p:stCondLst>
                              <p:cond delay="4600"/>
                            </p:stCondLst>
                            <p:childTnLst>
                              <p:par>
                                <p:cTn id="95" presetID="53" presetClass="entr" presetSubtype="0" fill="hold" nodeType="afterEffect">
                                  <p:stCondLst>
                                    <p:cond delay="0"/>
                                  </p:stCondLst>
                                  <p:childTnLst>
                                    <p:set>
                                      <p:cBhvr>
                                        <p:cTn id="96" dur="1" fill="hold">
                                          <p:stCondLst>
                                            <p:cond delay="0"/>
                                          </p:stCondLst>
                                        </p:cTn>
                                        <p:tgtEl>
                                          <p:spTgt spid="3834893"/>
                                        </p:tgtEl>
                                        <p:attrNameLst>
                                          <p:attrName>style.visibility</p:attrName>
                                        </p:attrNameLst>
                                      </p:cBhvr>
                                      <p:to>
                                        <p:strVal val="visible"/>
                                      </p:to>
                                    </p:set>
                                    <p:anim calcmode="lin" valueType="num">
                                      <p:cBhvr>
                                        <p:cTn id="97" dur="200" fill="hold"/>
                                        <p:tgtEl>
                                          <p:spTgt spid="3834893"/>
                                        </p:tgtEl>
                                        <p:attrNameLst>
                                          <p:attrName>ppt_w</p:attrName>
                                        </p:attrNameLst>
                                      </p:cBhvr>
                                      <p:tavLst>
                                        <p:tav tm="0">
                                          <p:val>
                                            <p:fltVal val="0"/>
                                          </p:val>
                                        </p:tav>
                                        <p:tav tm="100000">
                                          <p:val>
                                            <p:strVal val="#ppt_w"/>
                                          </p:val>
                                        </p:tav>
                                      </p:tavLst>
                                    </p:anim>
                                    <p:anim calcmode="lin" valueType="num">
                                      <p:cBhvr>
                                        <p:cTn id="98" dur="200" fill="hold"/>
                                        <p:tgtEl>
                                          <p:spTgt spid="3834893"/>
                                        </p:tgtEl>
                                        <p:attrNameLst>
                                          <p:attrName>ppt_h</p:attrName>
                                        </p:attrNameLst>
                                      </p:cBhvr>
                                      <p:tavLst>
                                        <p:tav tm="0">
                                          <p:val>
                                            <p:fltVal val="0"/>
                                          </p:val>
                                        </p:tav>
                                        <p:tav tm="100000">
                                          <p:val>
                                            <p:strVal val="#ppt_h"/>
                                          </p:val>
                                        </p:tav>
                                      </p:tavLst>
                                    </p:anim>
                                    <p:animEffect transition="in" filter="fade">
                                      <p:cBhvr>
                                        <p:cTn id="99" dur="200"/>
                                        <p:tgtEl>
                                          <p:spTgt spid="3834893"/>
                                        </p:tgtEl>
                                      </p:cBhvr>
                                    </p:animEffect>
                                  </p:childTnLst>
                                </p:cTn>
                              </p:par>
                            </p:childTnLst>
                          </p:cTn>
                        </p:par>
                        <p:par>
                          <p:cTn id="100" fill="hold" nodeType="afterGroup">
                            <p:stCondLst>
                              <p:cond delay="4800"/>
                            </p:stCondLst>
                            <p:childTnLst>
                              <p:par>
                                <p:cTn id="101" presetID="10" presetClass="exit" presetSubtype="0" fill="hold" nodeType="afterEffect">
                                  <p:stCondLst>
                                    <p:cond delay="0"/>
                                  </p:stCondLst>
                                  <p:childTnLst>
                                    <p:animEffect transition="out" filter="fade">
                                      <p:cBhvr>
                                        <p:cTn id="102" dur="200"/>
                                        <p:tgtEl>
                                          <p:spTgt spid="3834893"/>
                                        </p:tgtEl>
                                      </p:cBhvr>
                                    </p:animEffect>
                                    <p:set>
                                      <p:cBhvr>
                                        <p:cTn id="103" dur="1" fill="hold">
                                          <p:stCondLst>
                                            <p:cond delay="199"/>
                                          </p:stCondLst>
                                        </p:cTn>
                                        <p:tgtEl>
                                          <p:spTgt spid="3834893"/>
                                        </p:tgtEl>
                                        <p:attrNameLst>
                                          <p:attrName>style.visibility</p:attrName>
                                        </p:attrNameLst>
                                      </p:cBhvr>
                                      <p:to>
                                        <p:strVal val="hidden"/>
                                      </p:to>
                                    </p:set>
                                  </p:childTnLst>
                                </p:cTn>
                              </p:par>
                            </p:childTnLst>
                          </p:cTn>
                        </p:par>
                        <p:par>
                          <p:cTn id="104" fill="hold" nodeType="afterGroup">
                            <p:stCondLst>
                              <p:cond delay="5000"/>
                            </p:stCondLst>
                            <p:childTnLst>
                              <p:par>
                                <p:cTn id="105" presetID="53" presetClass="entr" presetSubtype="0" fill="hold" grpId="0" nodeType="afterEffect">
                                  <p:stCondLst>
                                    <p:cond delay="0"/>
                                  </p:stCondLst>
                                  <p:childTnLst>
                                    <p:set>
                                      <p:cBhvr>
                                        <p:cTn id="106" dur="1" fill="hold">
                                          <p:stCondLst>
                                            <p:cond delay="0"/>
                                          </p:stCondLst>
                                        </p:cTn>
                                        <p:tgtEl>
                                          <p:spTgt spid="3834902"/>
                                        </p:tgtEl>
                                        <p:attrNameLst>
                                          <p:attrName>style.visibility</p:attrName>
                                        </p:attrNameLst>
                                      </p:cBhvr>
                                      <p:to>
                                        <p:strVal val="visible"/>
                                      </p:to>
                                    </p:set>
                                    <p:anim calcmode="lin" valueType="num">
                                      <p:cBhvr>
                                        <p:cTn id="107" dur="200" fill="hold"/>
                                        <p:tgtEl>
                                          <p:spTgt spid="3834902"/>
                                        </p:tgtEl>
                                        <p:attrNameLst>
                                          <p:attrName>ppt_w</p:attrName>
                                        </p:attrNameLst>
                                      </p:cBhvr>
                                      <p:tavLst>
                                        <p:tav tm="0">
                                          <p:val>
                                            <p:fltVal val="0"/>
                                          </p:val>
                                        </p:tav>
                                        <p:tav tm="100000">
                                          <p:val>
                                            <p:strVal val="#ppt_w"/>
                                          </p:val>
                                        </p:tav>
                                      </p:tavLst>
                                    </p:anim>
                                    <p:anim calcmode="lin" valueType="num">
                                      <p:cBhvr>
                                        <p:cTn id="108" dur="200" fill="hold"/>
                                        <p:tgtEl>
                                          <p:spTgt spid="3834902"/>
                                        </p:tgtEl>
                                        <p:attrNameLst>
                                          <p:attrName>ppt_h</p:attrName>
                                        </p:attrNameLst>
                                      </p:cBhvr>
                                      <p:tavLst>
                                        <p:tav tm="0">
                                          <p:val>
                                            <p:fltVal val="0"/>
                                          </p:val>
                                        </p:tav>
                                        <p:tav tm="100000">
                                          <p:val>
                                            <p:strVal val="#ppt_h"/>
                                          </p:val>
                                        </p:tav>
                                      </p:tavLst>
                                    </p:anim>
                                    <p:animEffect transition="in" filter="fade">
                                      <p:cBhvr>
                                        <p:cTn id="109" dur="200"/>
                                        <p:tgtEl>
                                          <p:spTgt spid="3834902"/>
                                        </p:tgtEl>
                                      </p:cBhvr>
                                    </p:animEffect>
                                  </p:childTnLst>
                                </p:cTn>
                              </p:par>
                            </p:childTnLst>
                          </p:cTn>
                        </p:par>
                        <p:par>
                          <p:cTn id="110" fill="hold" nodeType="afterGroup">
                            <p:stCondLst>
                              <p:cond delay="5200"/>
                            </p:stCondLst>
                            <p:childTnLst>
                              <p:par>
                                <p:cTn id="111" presetID="0" presetClass="path" presetSubtype="0" accel="50000" decel="50000" fill="hold" grpId="1" nodeType="afterEffect">
                                  <p:stCondLst>
                                    <p:cond delay="0"/>
                                  </p:stCondLst>
                                  <p:childTnLst>
                                    <p:animMotion origin="layout" path="M -0.00035 -2.96296E-6 C 0.00417 -2.96296E-6 0.01788 -0.00023 0.02674 -2.96296E-6 C 0.03559 0.00023 0.04184 0.0007 0.05313 0.00185 C 0.06441 0.00301 0.07951 0.0051 0.0941 0.00648 C 0.10868 0.00787 0.12743 0.01019 0.1408 0.01065 C 0.15417 0.01111 0.1632 0.01042 0.17448 0.00973 C 0.18576 0.00903 0.19479 0.00764 0.20903 0.00648 C 0.22326 0.00533 0.24375 0.00324 0.26042 0.00232 C 0.27708 0.00139 0.2901 0.00116 0.30903 0.00139 C 0.32795 0.00162 0.35799 0.00417 0.37344 0.00371 C 0.38924 0.00324 0.39618 0.00162 0.40382 -0.00092 C 0.41129 -0.00347 0.41441 -0.00926 0.41979 -0.0118 C 0.42552 -0.01435 0.4316 -0.0162 0.43681 -0.01666 C 0.44254 -0.01713 0.44792 -0.01574 0.45243 -0.01481 C 0.45695 -0.01389 0.46042 -0.0118 0.46354 -0.01041 C 0.46667 -0.00902 0.46858 -0.01018 0.47135 -0.00694 C 0.47413 -0.0037 0.47639 0.00556 0.47986 0.00903 C 0.48333 0.0125 0.48767 0.01412 0.49236 0.01412 C 0.49705 0.01412 0.50365 0.01204 0.50833 0.00857 C 0.51302 0.0051 0.51823 0.00255 0.52031 -0.00694 C 0.5224 -0.01643 0.52101 -0.02615 0.52101 -0.04907 C 0.52101 -0.07199 0.52083 -0.09143 0.52083 -0.14421 C 0.52083 -0.19699 0.52101 -0.31967 0.52101 -0.36597 " pathEditMode="relative" rAng="0" ptsTypes="aaaaaaaaaaaaaaaaaaaaaaa">
                                      <p:cBhvr>
                                        <p:cTn id="112" dur="5000" fill="hold"/>
                                        <p:tgtEl>
                                          <p:spTgt spid="3834902"/>
                                        </p:tgtEl>
                                        <p:attrNameLst>
                                          <p:attrName>ppt_x</p:attrName>
                                          <p:attrName>ppt_y</p:attrName>
                                        </p:attrNameLst>
                                      </p:cBhvr>
                                      <p:rCtr x="26128" y="-17593"/>
                                    </p:animMotion>
                                  </p:childTnLst>
                                </p:cTn>
                              </p:par>
                              <p:par>
                                <p:cTn id="113" presetID="53" presetClass="entr" presetSubtype="0" fill="hold" grpId="0" nodeType="withEffect">
                                  <p:stCondLst>
                                    <p:cond delay="300"/>
                                  </p:stCondLst>
                                  <p:childTnLst>
                                    <p:set>
                                      <p:cBhvr>
                                        <p:cTn id="114" dur="1" fill="hold">
                                          <p:stCondLst>
                                            <p:cond delay="0"/>
                                          </p:stCondLst>
                                        </p:cTn>
                                        <p:tgtEl>
                                          <p:spTgt spid="3834903"/>
                                        </p:tgtEl>
                                        <p:attrNameLst>
                                          <p:attrName>style.visibility</p:attrName>
                                        </p:attrNameLst>
                                      </p:cBhvr>
                                      <p:to>
                                        <p:strVal val="visible"/>
                                      </p:to>
                                    </p:set>
                                    <p:anim calcmode="lin" valueType="num">
                                      <p:cBhvr>
                                        <p:cTn id="115" dur="50" fill="hold"/>
                                        <p:tgtEl>
                                          <p:spTgt spid="3834903"/>
                                        </p:tgtEl>
                                        <p:attrNameLst>
                                          <p:attrName>ppt_w</p:attrName>
                                        </p:attrNameLst>
                                      </p:cBhvr>
                                      <p:tavLst>
                                        <p:tav tm="0">
                                          <p:val>
                                            <p:fltVal val="0"/>
                                          </p:val>
                                        </p:tav>
                                        <p:tav tm="100000">
                                          <p:val>
                                            <p:strVal val="#ppt_w"/>
                                          </p:val>
                                        </p:tav>
                                      </p:tavLst>
                                    </p:anim>
                                    <p:anim calcmode="lin" valueType="num">
                                      <p:cBhvr>
                                        <p:cTn id="116" dur="50" fill="hold"/>
                                        <p:tgtEl>
                                          <p:spTgt spid="3834903"/>
                                        </p:tgtEl>
                                        <p:attrNameLst>
                                          <p:attrName>ppt_h</p:attrName>
                                        </p:attrNameLst>
                                      </p:cBhvr>
                                      <p:tavLst>
                                        <p:tav tm="0">
                                          <p:val>
                                            <p:fltVal val="0"/>
                                          </p:val>
                                        </p:tav>
                                        <p:tav tm="100000">
                                          <p:val>
                                            <p:strVal val="#ppt_h"/>
                                          </p:val>
                                        </p:tav>
                                      </p:tavLst>
                                    </p:anim>
                                    <p:animEffect transition="in" filter="fade">
                                      <p:cBhvr>
                                        <p:cTn id="117" dur="50"/>
                                        <p:tgtEl>
                                          <p:spTgt spid="3834903"/>
                                        </p:tgtEl>
                                      </p:cBhvr>
                                    </p:animEffect>
                                  </p:childTnLst>
                                </p:cTn>
                              </p:par>
                              <p:par>
                                <p:cTn id="118" presetID="0" presetClass="path" presetSubtype="0" accel="50000" decel="50000" fill="hold" grpId="1" nodeType="withEffect">
                                  <p:stCondLst>
                                    <p:cond delay="300"/>
                                  </p:stCondLst>
                                  <p:childTnLst>
                                    <p:animMotion origin="layout" path="M -0.00035 -2.96296E-6 C 0.00417 -2.96296E-6 0.01788 -0.00023 0.02674 -2.96296E-6 C 0.03559 0.00023 0.04184 0.0007 0.05313 0.00185 C 0.06441 0.00301 0.07951 0.0051 0.0941 0.00648 C 0.10868 0.00787 0.12743 0.01019 0.1408 0.01065 C 0.15417 0.01111 0.1632 0.01042 0.17448 0.00973 C 0.18576 0.00903 0.19479 0.00764 0.20903 0.00648 C 0.22326 0.00533 0.24375 0.00324 0.26042 0.00232 C 0.27708 0.00139 0.2901 0.00116 0.30903 0.00139 C 0.32795 0.00162 0.35799 0.00417 0.37344 0.00371 C 0.38924 0.00324 0.39618 0.00162 0.40382 -0.00092 C 0.41129 -0.00347 0.41441 -0.00926 0.41979 -0.0118 C 0.42552 -0.01435 0.4316 -0.0162 0.43681 -0.01666 C 0.44254 -0.01713 0.44792 -0.01574 0.45243 -0.01481 C 0.45695 -0.01389 0.46042 -0.0118 0.46354 -0.01041 C 0.46667 -0.00902 0.46858 -0.01018 0.47135 -0.00694 C 0.47413 -0.0037 0.47674 0.00579 0.48021 0.00926 C 0.48368 0.01273 0.48767 0.01435 0.49236 0.01412 C 0.49705 0.01389 0.50365 0.01204 0.50833 0.00857 C 0.51302 0.0051 0.51823 0.00255 0.52031 -0.00694 C 0.5224 -0.01643 0.52101 -0.02615 0.52101 -0.04907 C 0.52101 -0.07199 0.52083 -0.09143 0.52083 -0.14421 C 0.52083 -0.19699 0.52101 -0.31967 0.52101 -0.36597 " pathEditMode="relative" rAng="0" ptsTypes="aaaaaaaaaaaaaaaaaaaaaaa">
                                      <p:cBhvr>
                                        <p:cTn id="119" dur="5000" fill="hold"/>
                                        <p:tgtEl>
                                          <p:spTgt spid="3834903"/>
                                        </p:tgtEl>
                                        <p:attrNameLst>
                                          <p:attrName>ppt_x</p:attrName>
                                          <p:attrName>ppt_y</p:attrName>
                                        </p:attrNameLst>
                                      </p:cBhvr>
                                      <p:rCtr x="26128" y="-17593"/>
                                    </p:animMotion>
                                  </p:childTnLst>
                                </p:cTn>
                              </p:par>
                              <p:par>
                                <p:cTn id="120" presetID="53" presetClass="entr" presetSubtype="0" fill="hold" grpId="0" nodeType="withEffect">
                                  <p:stCondLst>
                                    <p:cond delay="600"/>
                                  </p:stCondLst>
                                  <p:childTnLst>
                                    <p:set>
                                      <p:cBhvr>
                                        <p:cTn id="121" dur="1" fill="hold">
                                          <p:stCondLst>
                                            <p:cond delay="0"/>
                                          </p:stCondLst>
                                        </p:cTn>
                                        <p:tgtEl>
                                          <p:spTgt spid="3834904"/>
                                        </p:tgtEl>
                                        <p:attrNameLst>
                                          <p:attrName>style.visibility</p:attrName>
                                        </p:attrNameLst>
                                      </p:cBhvr>
                                      <p:to>
                                        <p:strVal val="visible"/>
                                      </p:to>
                                    </p:set>
                                    <p:anim calcmode="lin" valueType="num">
                                      <p:cBhvr>
                                        <p:cTn id="122" dur="50" fill="hold"/>
                                        <p:tgtEl>
                                          <p:spTgt spid="3834904"/>
                                        </p:tgtEl>
                                        <p:attrNameLst>
                                          <p:attrName>ppt_w</p:attrName>
                                        </p:attrNameLst>
                                      </p:cBhvr>
                                      <p:tavLst>
                                        <p:tav tm="0">
                                          <p:val>
                                            <p:fltVal val="0"/>
                                          </p:val>
                                        </p:tav>
                                        <p:tav tm="100000">
                                          <p:val>
                                            <p:strVal val="#ppt_w"/>
                                          </p:val>
                                        </p:tav>
                                      </p:tavLst>
                                    </p:anim>
                                    <p:anim calcmode="lin" valueType="num">
                                      <p:cBhvr>
                                        <p:cTn id="123" dur="50" fill="hold"/>
                                        <p:tgtEl>
                                          <p:spTgt spid="3834904"/>
                                        </p:tgtEl>
                                        <p:attrNameLst>
                                          <p:attrName>ppt_h</p:attrName>
                                        </p:attrNameLst>
                                      </p:cBhvr>
                                      <p:tavLst>
                                        <p:tav tm="0">
                                          <p:val>
                                            <p:fltVal val="0"/>
                                          </p:val>
                                        </p:tav>
                                        <p:tav tm="100000">
                                          <p:val>
                                            <p:strVal val="#ppt_h"/>
                                          </p:val>
                                        </p:tav>
                                      </p:tavLst>
                                    </p:anim>
                                    <p:animEffect transition="in" filter="fade">
                                      <p:cBhvr>
                                        <p:cTn id="124" dur="50"/>
                                        <p:tgtEl>
                                          <p:spTgt spid="3834904"/>
                                        </p:tgtEl>
                                      </p:cBhvr>
                                    </p:animEffect>
                                  </p:childTnLst>
                                </p:cTn>
                              </p:par>
                              <p:par>
                                <p:cTn id="125" presetID="0" presetClass="path" presetSubtype="0" accel="50000" decel="50000" fill="hold" grpId="1" nodeType="withEffect">
                                  <p:stCondLst>
                                    <p:cond delay="600"/>
                                  </p:stCondLst>
                                  <p:childTnLst>
                                    <p:animMotion origin="layout" path="M -0.00035 -2.96296E-6 C 0.00417 -2.96296E-6 0.01788 -0.00023 0.02674 -2.96296E-6 C 0.03559 0.00023 0.04184 0.0007 0.05313 0.00185 C 0.06441 0.00301 0.07951 0.0051 0.0941 0.00648 C 0.10868 0.00787 0.12743 0.01019 0.1408 0.01065 C 0.15417 0.01111 0.1632 0.01042 0.17448 0.00973 C 0.18576 0.00903 0.19479 0.00764 0.20903 0.00648 C 0.22326 0.00533 0.24375 0.00324 0.26042 0.00232 C 0.27708 0.00139 0.2901 0.00116 0.30903 0.00139 C 0.32795 0.00162 0.35799 0.00417 0.37344 0.00371 C 0.38924 0.00324 0.39618 0.00162 0.40382 -0.00092 C 0.41129 -0.00347 0.41441 -0.00926 0.41979 -0.0118 C 0.42552 -0.01435 0.4316 -0.0162 0.43681 -0.01666 C 0.44254 -0.01713 0.44792 -0.01574 0.45243 -0.01481 C 0.45695 -0.01389 0.46042 -0.0118 0.46354 -0.01041 C 0.46667 -0.00902 0.46875 -0.01018 0.47135 -0.00694 C 0.47396 -0.0037 0.47622 0.0051 0.47969 0.00857 C 0.48316 0.01204 0.48767 0.01412 0.49236 0.01412 C 0.49705 0.01412 0.50365 0.01204 0.50833 0.00857 C 0.51302 0.0051 0.51823 0.00255 0.52031 -0.00694 C 0.5224 -0.01643 0.52101 -0.02615 0.52101 -0.04907 C 0.52101 -0.07199 0.52083 -0.09143 0.52083 -0.14421 C 0.52083 -0.19699 0.52101 -0.31967 0.52101 -0.36597 " pathEditMode="relative" rAng="0" ptsTypes="aaaaaaaaaaaaaaaaaaaaaaa">
                                      <p:cBhvr>
                                        <p:cTn id="126" dur="5000" fill="hold"/>
                                        <p:tgtEl>
                                          <p:spTgt spid="3834904"/>
                                        </p:tgtEl>
                                        <p:attrNameLst>
                                          <p:attrName>ppt_x</p:attrName>
                                          <p:attrName>ppt_y</p:attrName>
                                        </p:attrNameLst>
                                      </p:cBhvr>
                                      <p:rCtr x="26128" y="-17593"/>
                                    </p:animMotion>
                                  </p:childTnLst>
                                </p:cTn>
                              </p:par>
                              <p:par>
                                <p:cTn id="127" presetID="53" presetClass="entr" presetSubtype="0" fill="hold" grpId="0" nodeType="withEffect">
                                  <p:stCondLst>
                                    <p:cond delay="900"/>
                                  </p:stCondLst>
                                  <p:childTnLst>
                                    <p:set>
                                      <p:cBhvr>
                                        <p:cTn id="128" dur="1" fill="hold">
                                          <p:stCondLst>
                                            <p:cond delay="0"/>
                                          </p:stCondLst>
                                        </p:cTn>
                                        <p:tgtEl>
                                          <p:spTgt spid="3834905"/>
                                        </p:tgtEl>
                                        <p:attrNameLst>
                                          <p:attrName>style.visibility</p:attrName>
                                        </p:attrNameLst>
                                      </p:cBhvr>
                                      <p:to>
                                        <p:strVal val="visible"/>
                                      </p:to>
                                    </p:set>
                                    <p:anim calcmode="lin" valueType="num">
                                      <p:cBhvr>
                                        <p:cTn id="129" dur="50" fill="hold"/>
                                        <p:tgtEl>
                                          <p:spTgt spid="3834905"/>
                                        </p:tgtEl>
                                        <p:attrNameLst>
                                          <p:attrName>ppt_w</p:attrName>
                                        </p:attrNameLst>
                                      </p:cBhvr>
                                      <p:tavLst>
                                        <p:tav tm="0">
                                          <p:val>
                                            <p:fltVal val="0"/>
                                          </p:val>
                                        </p:tav>
                                        <p:tav tm="100000">
                                          <p:val>
                                            <p:strVal val="#ppt_w"/>
                                          </p:val>
                                        </p:tav>
                                      </p:tavLst>
                                    </p:anim>
                                    <p:anim calcmode="lin" valueType="num">
                                      <p:cBhvr>
                                        <p:cTn id="130" dur="50" fill="hold"/>
                                        <p:tgtEl>
                                          <p:spTgt spid="3834905"/>
                                        </p:tgtEl>
                                        <p:attrNameLst>
                                          <p:attrName>ppt_h</p:attrName>
                                        </p:attrNameLst>
                                      </p:cBhvr>
                                      <p:tavLst>
                                        <p:tav tm="0">
                                          <p:val>
                                            <p:fltVal val="0"/>
                                          </p:val>
                                        </p:tav>
                                        <p:tav tm="100000">
                                          <p:val>
                                            <p:strVal val="#ppt_h"/>
                                          </p:val>
                                        </p:tav>
                                      </p:tavLst>
                                    </p:anim>
                                    <p:animEffect transition="in" filter="fade">
                                      <p:cBhvr>
                                        <p:cTn id="131" dur="50"/>
                                        <p:tgtEl>
                                          <p:spTgt spid="3834905"/>
                                        </p:tgtEl>
                                      </p:cBhvr>
                                    </p:animEffect>
                                  </p:childTnLst>
                                </p:cTn>
                              </p:par>
                              <p:par>
                                <p:cTn id="132" presetID="0" presetClass="path" presetSubtype="0" accel="50000" decel="50000" fill="hold" grpId="1" nodeType="withEffect">
                                  <p:stCondLst>
                                    <p:cond delay="900"/>
                                  </p:stCondLst>
                                  <p:childTnLst>
                                    <p:animMotion origin="layout" path="M -0.00035 -2.96296E-6 C 0.00417 -2.96296E-6 0.01788 -0.00023 0.02674 -2.96296E-6 C 0.03559 0.00023 0.04184 0.0007 0.05313 0.00185 C 0.06441 0.00301 0.07951 0.0051 0.0941 0.00648 C 0.10868 0.00787 0.12743 0.01019 0.1408 0.01065 C 0.15417 0.01111 0.1632 0.01042 0.17448 0.00973 C 0.18576 0.00903 0.19479 0.00764 0.20903 0.00648 C 0.22326 0.00533 0.24375 0.00324 0.26042 0.00232 C 0.27708 0.00139 0.2901 0.00116 0.30903 0.00139 C 0.32795 0.00162 0.35799 0.00417 0.37344 0.00371 C 0.38924 0.00324 0.39618 0.00162 0.40382 -0.00092 C 0.41129 -0.00347 0.41441 -0.00926 0.41979 -0.0118 C 0.42552 -0.01435 0.4316 -0.0162 0.43681 -0.01666 C 0.44254 -0.01713 0.44792 -0.01574 0.45243 -0.01481 C 0.45695 -0.01389 0.46042 -0.0118 0.46354 -0.01041 C 0.46667 -0.00902 0.46858 -0.01018 0.47135 -0.00694 C 0.47413 -0.0037 0.47674 0.0051 0.48021 0.00857 C 0.48368 0.01204 0.48767 0.01412 0.49236 0.01412 C 0.49705 0.01412 0.50365 0.01204 0.50833 0.00857 C 0.51302 0.0051 0.51823 0.00255 0.52031 -0.00694 C 0.5224 -0.01643 0.52101 -0.02615 0.52101 -0.04907 C 0.52101 -0.07199 0.52083 -0.09143 0.52083 -0.14421 C 0.52083 -0.19699 0.52101 -0.31967 0.52101 -0.36597 " pathEditMode="relative" rAng="0" ptsTypes="aaaaaaaaaaaaaaaaaaaaaaa">
                                      <p:cBhvr>
                                        <p:cTn id="133" dur="5000" fill="hold"/>
                                        <p:tgtEl>
                                          <p:spTgt spid="3834905"/>
                                        </p:tgtEl>
                                        <p:attrNameLst>
                                          <p:attrName>ppt_x</p:attrName>
                                          <p:attrName>ppt_y</p:attrName>
                                        </p:attrNameLst>
                                      </p:cBhvr>
                                      <p:rCtr x="26128" y="-17593"/>
                                    </p:animMotion>
                                  </p:childTnLst>
                                </p:cTn>
                              </p:par>
                              <p:par>
                                <p:cTn id="134" presetID="53" presetClass="entr" presetSubtype="0" fill="hold" grpId="0" nodeType="withEffect">
                                  <p:stCondLst>
                                    <p:cond delay="1200"/>
                                  </p:stCondLst>
                                  <p:childTnLst>
                                    <p:set>
                                      <p:cBhvr>
                                        <p:cTn id="135" dur="1" fill="hold">
                                          <p:stCondLst>
                                            <p:cond delay="0"/>
                                          </p:stCondLst>
                                        </p:cTn>
                                        <p:tgtEl>
                                          <p:spTgt spid="3834906"/>
                                        </p:tgtEl>
                                        <p:attrNameLst>
                                          <p:attrName>style.visibility</p:attrName>
                                        </p:attrNameLst>
                                      </p:cBhvr>
                                      <p:to>
                                        <p:strVal val="visible"/>
                                      </p:to>
                                    </p:set>
                                    <p:anim calcmode="lin" valueType="num">
                                      <p:cBhvr>
                                        <p:cTn id="136" dur="50" fill="hold"/>
                                        <p:tgtEl>
                                          <p:spTgt spid="3834906"/>
                                        </p:tgtEl>
                                        <p:attrNameLst>
                                          <p:attrName>ppt_w</p:attrName>
                                        </p:attrNameLst>
                                      </p:cBhvr>
                                      <p:tavLst>
                                        <p:tav tm="0">
                                          <p:val>
                                            <p:fltVal val="0"/>
                                          </p:val>
                                        </p:tav>
                                        <p:tav tm="100000">
                                          <p:val>
                                            <p:strVal val="#ppt_w"/>
                                          </p:val>
                                        </p:tav>
                                      </p:tavLst>
                                    </p:anim>
                                    <p:anim calcmode="lin" valueType="num">
                                      <p:cBhvr>
                                        <p:cTn id="137" dur="50" fill="hold"/>
                                        <p:tgtEl>
                                          <p:spTgt spid="3834906"/>
                                        </p:tgtEl>
                                        <p:attrNameLst>
                                          <p:attrName>ppt_h</p:attrName>
                                        </p:attrNameLst>
                                      </p:cBhvr>
                                      <p:tavLst>
                                        <p:tav tm="0">
                                          <p:val>
                                            <p:fltVal val="0"/>
                                          </p:val>
                                        </p:tav>
                                        <p:tav tm="100000">
                                          <p:val>
                                            <p:strVal val="#ppt_h"/>
                                          </p:val>
                                        </p:tav>
                                      </p:tavLst>
                                    </p:anim>
                                    <p:animEffect transition="in" filter="fade">
                                      <p:cBhvr>
                                        <p:cTn id="138" dur="50"/>
                                        <p:tgtEl>
                                          <p:spTgt spid="3834906"/>
                                        </p:tgtEl>
                                      </p:cBhvr>
                                    </p:animEffect>
                                  </p:childTnLst>
                                </p:cTn>
                              </p:par>
                              <p:par>
                                <p:cTn id="139" presetID="0" presetClass="path" presetSubtype="0" accel="50000" decel="50000" fill="hold" grpId="1" nodeType="withEffect">
                                  <p:stCondLst>
                                    <p:cond delay="1200"/>
                                  </p:stCondLst>
                                  <p:childTnLst>
                                    <p:animMotion origin="layout" path="M -0.00035 -2.96296E-6 C 0.00417 -2.96296E-6 0.01788 -0.00023 0.02674 -2.96296E-6 C 0.03559 0.00023 0.04184 0.0007 0.05313 0.00185 C 0.06441 0.00301 0.07951 0.0051 0.0941 0.00648 C 0.10868 0.00787 0.12743 0.01019 0.1408 0.01065 C 0.15417 0.01111 0.1632 0.01042 0.17448 0.00973 C 0.18576 0.00903 0.19479 0.00764 0.20903 0.00648 C 0.22326 0.00533 0.24375 0.00324 0.26042 0.00232 C 0.27708 0.00139 0.2901 0.00116 0.30903 0.00139 C 0.32795 0.00162 0.35799 0.00417 0.37344 0.00371 C 0.38924 0.00324 0.39618 0.00162 0.40382 -0.00092 C 0.41129 -0.00347 0.41441 -0.00926 0.41979 -0.0118 C 0.42552 -0.01435 0.4316 -0.0162 0.43681 -0.01666 C 0.44254 -0.01713 0.44792 -0.01574 0.45243 -0.01481 C 0.45695 -0.01389 0.46042 -0.0118 0.46354 -0.01041 C 0.46667 -0.00902 0.46927 -0.00879 0.47135 -0.00694 C 0.47344 -0.00509 0.47483 -0.00185 0.47656 0.00093 C 0.4783 0.00371 0.47882 0.00834 0.48142 0.01042 C 0.48403 0.0125 0.48785 0.01435 0.49236 0.01412 C 0.49688 0.01389 0.50365 0.01204 0.50833 0.00857 C 0.51302 0.0051 0.51823 0.00255 0.52031 -0.00694 C 0.5224 -0.01643 0.52101 -0.02615 0.52101 -0.04907 C 0.52101 -0.07199 0.52083 -0.09143 0.52083 -0.14421 C 0.52083 -0.19699 0.52101 -0.31967 0.52101 -0.36597 " pathEditMode="relative" rAng="0" ptsTypes="aaaaaaaaaaaaaaaaaaaaaaaa">
                                      <p:cBhvr>
                                        <p:cTn id="140" dur="5000" fill="hold"/>
                                        <p:tgtEl>
                                          <p:spTgt spid="3834906"/>
                                        </p:tgtEl>
                                        <p:attrNameLst>
                                          <p:attrName>ppt_x</p:attrName>
                                          <p:attrName>ppt_y</p:attrName>
                                        </p:attrNameLst>
                                      </p:cBhvr>
                                      <p:rCtr x="26128" y="-17593"/>
                                    </p:animMotion>
                                  </p:childTnLst>
                                </p:cTn>
                              </p:par>
                              <p:par>
                                <p:cTn id="141" presetID="53" presetClass="entr" presetSubtype="0" fill="hold" grpId="0" nodeType="withEffect">
                                  <p:stCondLst>
                                    <p:cond delay="1500"/>
                                  </p:stCondLst>
                                  <p:childTnLst>
                                    <p:set>
                                      <p:cBhvr>
                                        <p:cTn id="142" dur="1" fill="hold">
                                          <p:stCondLst>
                                            <p:cond delay="0"/>
                                          </p:stCondLst>
                                        </p:cTn>
                                        <p:tgtEl>
                                          <p:spTgt spid="3834907"/>
                                        </p:tgtEl>
                                        <p:attrNameLst>
                                          <p:attrName>style.visibility</p:attrName>
                                        </p:attrNameLst>
                                      </p:cBhvr>
                                      <p:to>
                                        <p:strVal val="visible"/>
                                      </p:to>
                                    </p:set>
                                    <p:anim calcmode="lin" valueType="num">
                                      <p:cBhvr>
                                        <p:cTn id="143" dur="50" fill="hold"/>
                                        <p:tgtEl>
                                          <p:spTgt spid="3834907"/>
                                        </p:tgtEl>
                                        <p:attrNameLst>
                                          <p:attrName>ppt_w</p:attrName>
                                        </p:attrNameLst>
                                      </p:cBhvr>
                                      <p:tavLst>
                                        <p:tav tm="0">
                                          <p:val>
                                            <p:fltVal val="0"/>
                                          </p:val>
                                        </p:tav>
                                        <p:tav tm="100000">
                                          <p:val>
                                            <p:strVal val="#ppt_w"/>
                                          </p:val>
                                        </p:tav>
                                      </p:tavLst>
                                    </p:anim>
                                    <p:anim calcmode="lin" valueType="num">
                                      <p:cBhvr>
                                        <p:cTn id="144" dur="50" fill="hold"/>
                                        <p:tgtEl>
                                          <p:spTgt spid="3834907"/>
                                        </p:tgtEl>
                                        <p:attrNameLst>
                                          <p:attrName>ppt_h</p:attrName>
                                        </p:attrNameLst>
                                      </p:cBhvr>
                                      <p:tavLst>
                                        <p:tav tm="0">
                                          <p:val>
                                            <p:fltVal val="0"/>
                                          </p:val>
                                        </p:tav>
                                        <p:tav tm="100000">
                                          <p:val>
                                            <p:strVal val="#ppt_h"/>
                                          </p:val>
                                        </p:tav>
                                      </p:tavLst>
                                    </p:anim>
                                    <p:animEffect transition="in" filter="fade">
                                      <p:cBhvr>
                                        <p:cTn id="145" dur="50"/>
                                        <p:tgtEl>
                                          <p:spTgt spid="3834907"/>
                                        </p:tgtEl>
                                      </p:cBhvr>
                                    </p:animEffect>
                                  </p:childTnLst>
                                </p:cTn>
                              </p:par>
                              <p:par>
                                <p:cTn id="146" presetID="0" presetClass="path" presetSubtype="0" accel="50000" decel="50000" fill="hold" grpId="1" nodeType="withEffect">
                                  <p:stCondLst>
                                    <p:cond delay="1500"/>
                                  </p:stCondLst>
                                  <p:childTnLst>
                                    <p:animMotion origin="layout" path="M -0.00035 -2.96296E-6 C 0.00417 -2.96296E-6 0.01788 -0.00023 0.02674 -2.96296E-6 C 0.03559 0.00023 0.04184 0.0007 0.05313 0.00185 C 0.06441 0.00301 0.07951 0.0051 0.0941 0.00648 C 0.10868 0.00787 0.12743 0.01019 0.1408 0.01065 C 0.15417 0.01111 0.1632 0.01042 0.17448 0.00973 C 0.18576 0.00903 0.19479 0.00764 0.20903 0.00648 C 0.22326 0.00533 0.24375 0.00324 0.26042 0.00232 C 0.27708 0.00139 0.2901 0.00116 0.30903 0.00139 C 0.32795 0.00162 0.35799 0.00417 0.37344 0.00371 C 0.38924 0.00324 0.39618 0.00162 0.40382 -0.00092 C 0.41129 -0.00347 0.41441 -0.00926 0.41979 -0.0118 C 0.42552 -0.01435 0.4316 -0.0162 0.43681 -0.01666 C 0.44254 -0.01713 0.44792 -0.01574 0.45243 -0.01481 C 0.45695 -0.01389 0.46042 -0.0118 0.46354 -0.01041 C 0.46667 -0.00902 0.46927 -0.00879 0.47135 -0.00694 C 0.47344 -0.00509 0.47448 -0.00208 0.47604 0.00093 C 0.4776 0.00394 0.47813 0.00857 0.4809 0.01065 C 0.48368 0.01273 0.48785 0.01435 0.49236 0.01412 C 0.49688 0.01389 0.50365 0.01204 0.50833 0.00857 C 0.51302 0.0051 0.51823 0.00255 0.52031 -0.00694 C 0.5224 -0.01643 0.52101 -0.02615 0.52101 -0.04907 C 0.52101 -0.07199 0.52083 -0.09143 0.52083 -0.14421 C 0.52083 -0.19699 0.52101 -0.31967 0.52101 -0.36597 " pathEditMode="relative" rAng="0" ptsTypes="aaaaaaaaaaaaaaaaaaaaaaaa">
                                      <p:cBhvr>
                                        <p:cTn id="147" dur="5000" fill="hold"/>
                                        <p:tgtEl>
                                          <p:spTgt spid="3834907"/>
                                        </p:tgtEl>
                                        <p:attrNameLst>
                                          <p:attrName>ppt_x</p:attrName>
                                          <p:attrName>ppt_y</p:attrName>
                                        </p:attrNameLst>
                                      </p:cBhvr>
                                      <p:rCtr x="26128" y="-17593"/>
                                    </p:animMotion>
                                  </p:childTnLst>
                                </p:cTn>
                              </p:par>
                            </p:childTnLst>
                          </p:cTn>
                        </p:par>
                      </p:childTnLst>
                    </p:cTn>
                  </p:par>
                  <p:par>
                    <p:cTn id="148" fill="hold">
                      <p:stCondLst>
                        <p:cond delay="indefinite"/>
                      </p:stCondLst>
                      <p:childTnLst>
                        <p:par>
                          <p:cTn id="149" fill="hold">
                            <p:stCondLst>
                              <p:cond delay="0"/>
                            </p:stCondLst>
                            <p:childTnLst>
                              <p:par>
                                <p:cTn id="150" presetID="1" presetClass="entr" presetSubtype="0" fill="hold" nodeType="clickEffect">
                                  <p:stCondLst>
                                    <p:cond delay="0"/>
                                  </p:stCondLst>
                                  <p:childTnLst>
                                    <p:set>
                                      <p:cBhvr>
                                        <p:cTn id="151" dur="1" fill="hold">
                                          <p:stCondLst>
                                            <p:cond delay="0"/>
                                          </p:stCondLst>
                                        </p:cTn>
                                        <p:tgtEl>
                                          <p:spTgt spid="4"/>
                                        </p:tgtEl>
                                        <p:attrNameLst>
                                          <p:attrName>style.visibility</p:attrName>
                                        </p:attrNameLst>
                                      </p:cBhvr>
                                      <p:to>
                                        <p:strVal val="visible"/>
                                      </p:to>
                                    </p:set>
                                  </p:childTnLst>
                                </p:cTn>
                              </p:par>
                            </p:childTnLst>
                          </p:cTn>
                        </p:par>
                      </p:childTnLst>
                    </p:cTn>
                  </p:par>
                  <p:par>
                    <p:cTn id="152" fill="hold">
                      <p:stCondLst>
                        <p:cond delay="indefinite"/>
                      </p:stCondLst>
                      <p:childTnLst>
                        <p:par>
                          <p:cTn id="153" fill="hold">
                            <p:stCondLst>
                              <p:cond delay="0"/>
                            </p:stCondLst>
                            <p:childTnLst>
                              <p:par>
                                <p:cTn id="154" presetID="1" presetClass="entr" presetSubtype="0" fill="hold" grpId="0" nodeType="clickEffect">
                                  <p:stCondLst>
                                    <p:cond delay="0"/>
                                  </p:stCondLst>
                                  <p:childTnLst>
                                    <p:set>
                                      <p:cBhvr>
                                        <p:cTn id="155" dur="1" fill="hold">
                                          <p:stCondLst>
                                            <p:cond delay="0"/>
                                          </p:stCondLst>
                                        </p:cTn>
                                        <p:tgtEl>
                                          <p:spTgt spid="1587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34902" grpId="0" animBg="1"/>
      <p:bldP spid="3834902" grpId="1" animBg="1"/>
      <p:bldP spid="3834903" grpId="0" animBg="1"/>
      <p:bldP spid="3834903" grpId="1" animBg="1"/>
      <p:bldP spid="3834904" grpId="0" animBg="1"/>
      <p:bldP spid="3834904" grpId="1" animBg="1"/>
      <p:bldP spid="3834905" grpId="0" animBg="1"/>
      <p:bldP spid="3834905" grpId="1" animBg="1"/>
      <p:bldP spid="3834906" grpId="0" animBg="1"/>
      <p:bldP spid="3834906" grpId="1" animBg="1"/>
      <p:bldP spid="3834907" grpId="0" animBg="1"/>
      <p:bldP spid="3834907" grpId="1" animBg="1"/>
      <p:bldP spid="158768"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a:extLst>
              <a:ext uri="{FF2B5EF4-FFF2-40B4-BE49-F238E27FC236}"/>
            </a:extLst>
          </p:cNvPr>
          <p:cNvSpPr>
            <a:spLocks noChangeArrowheads="1"/>
          </p:cNvSpPr>
          <p:nvPr/>
        </p:nvSpPr>
        <p:spPr bwMode="auto">
          <a:xfrm>
            <a:off x="0" y="-26988"/>
            <a:ext cx="9144000" cy="922338"/>
          </a:xfrm>
          <a:prstGeom prst="rect">
            <a:avLst/>
          </a:prstGeom>
          <a:noFill/>
          <a:ln w="9525" algn="ctr">
            <a:noFill/>
            <a:miter lim="800000"/>
            <a:headEnd/>
            <a:tailEnd/>
          </a:ln>
        </p:spPr>
        <p:txBody>
          <a:bodyPr wrap="none" anchor="ctr"/>
          <a:lstStyle/>
          <a:p>
            <a:pPr fontAlgn="auto">
              <a:spcBef>
                <a:spcPts val="0"/>
              </a:spcBef>
              <a:spcAft>
                <a:spcPts val="0"/>
              </a:spcAft>
              <a:defRPr/>
            </a:pPr>
            <a:endParaRPr lang="ru-RU">
              <a:latin typeface="+mn-lt"/>
              <a:ea typeface="+mn-ea"/>
            </a:endParaRPr>
          </a:p>
        </p:txBody>
      </p:sp>
      <p:sp>
        <p:nvSpPr>
          <p:cNvPr id="6" name="TextBox 5"/>
          <p:cNvSpPr txBox="1"/>
          <p:nvPr/>
        </p:nvSpPr>
        <p:spPr>
          <a:xfrm>
            <a:off x="323527" y="378000"/>
            <a:ext cx="7488833" cy="404406"/>
          </a:xfrm>
          <a:prstGeom prst="rect">
            <a:avLst/>
          </a:prstGeom>
          <a:noFill/>
        </p:spPr>
        <p:txBody>
          <a:bodyPr wrap="square" rtlCol="0" anchor="ctr">
            <a:spAutoFit/>
          </a:bodyPr>
          <a:lstStyle/>
          <a:p>
            <a:pPr>
              <a:lnSpc>
                <a:spcPts val="2400"/>
              </a:lnSpc>
            </a:pPr>
            <a:r>
              <a:rPr lang="ru-RU" sz="2400" b="1" i="1" dirty="0">
                <a:solidFill>
                  <a:srgbClr val="FAAA28"/>
                </a:solidFill>
                <a:latin typeface="+mn-lt"/>
              </a:rPr>
              <a:t>«СТРАТЕГИЯ» лечения </a:t>
            </a:r>
            <a:r>
              <a:rPr lang="ru-RU" sz="2400" b="1" i="1" dirty="0" smtClean="0">
                <a:solidFill>
                  <a:srgbClr val="FAAA28"/>
                </a:solidFill>
                <a:latin typeface="+mn-lt"/>
              </a:rPr>
              <a:t>СМБ</a:t>
            </a:r>
            <a:endParaRPr lang="ru-RU" sz="2400" b="1" i="1" dirty="0">
              <a:solidFill>
                <a:srgbClr val="FAAA28"/>
              </a:solidFill>
              <a:latin typeface="+mn-lt"/>
            </a:endParaRPr>
          </a:p>
        </p:txBody>
      </p:sp>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1328" y="6309320"/>
            <a:ext cx="241879" cy="349861"/>
          </a:xfrm>
          <a:prstGeom prst="rect">
            <a:avLst/>
          </a:prstGeom>
        </p:spPr>
      </p:pic>
      <p:sp>
        <p:nvSpPr>
          <p:cNvPr id="8" name="TextBox 7"/>
          <p:cNvSpPr txBox="1"/>
          <p:nvPr/>
        </p:nvSpPr>
        <p:spPr>
          <a:xfrm>
            <a:off x="755576" y="6345750"/>
            <a:ext cx="7704856" cy="138499"/>
          </a:xfrm>
          <a:prstGeom prst="rect">
            <a:avLst/>
          </a:prstGeom>
          <a:noFill/>
        </p:spPr>
        <p:txBody>
          <a:bodyPr wrap="square" lIns="0" tIns="0" rIns="0" bIns="0" rtlCol="0">
            <a:spAutoFit/>
          </a:bodyPr>
          <a:lstStyle/>
          <a:p>
            <a:r>
              <a:rPr lang="ru-RU" sz="900" dirty="0">
                <a:solidFill>
                  <a:schemeClr val="tx2"/>
                </a:solidFill>
                <a:latin typeface="+mj-lt"/>
              </a:rPr>
              <a:t>Общие принципы лечения скелетно-мышечной боли: междисциплинарный консенсус. Научно-практическая ревматология. 2016;54(3):247-265</a:t>
            </a:r>
          </a:p>
        </p:txBody>
      </p:sp>
      <p:sp>
        <p:nvSpPr>
          <p:cNvPr id="9" name="Прямоугольник 3"/>
          <p:cNvSpPr>
            <a:spLocks noChangeArrowheads="1"/>
          </p:cNvSpPr>
          <p:nvPr/>
        </p:nvSpPr>
        <p:spPr bwMode="auto">
          <a:xfrm>
            <a:off x="755576" y="2837835"/>
            <a:ext cx="7488832"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spcBef>
                <a:spcPts val="600"/>
              </a:spcBef>
              <a:spcAft>
                <a:spcPts val="600"/>
              </a:spcAft>
            </a:pPr>
            <a:r>
              <a:rPr lang="ru-RU" altLang="ru-RU" sz="2200" dirty="0">
                <a:solidFill>
                  <a:schemeClr val="tx2"/>
                </a:solidFill>
                <a:latin typeface="Calibri" pitchFamily="34" charset="0"/>
                <a:cs typeface="Calibri" pitchFamily="34" charset="0"/>
              </a:rPr>
              <a:t> В случае острой СМБ </a:t>
            </a:r>
            <a:r>
              <a:rPr lang="ru-RU" altLang="ru-RU" sz="2200" b="1" dirty="0">
                <a:solidFill>
                  <a:srgbClr val="FAAA28"/>
                </a:solidFill>
                <a:latin typeface="Calibri" pitchFamily="34" charset="0"/>
                <a:cs typeface="Calibri" pitchFamily="34" charset="0"/>
              </a:rPr>
              <a:t>инструментальные и лабораторные методы имеют вспомогательное значение; </a:t>
            </a:r>
            <a:r>
              <a:rPr lang="ru-RU" altLang="ru-RU" sz="2200" dirty="0">
                <a:solidFill>
                  <a:schemeClr val="tx2"/>
                </a:solidFill>
                <a:latin typeface="Calibri" pitchFamily="34" charset="0"/>
                <a:cs typeface="Calibri" pitchFamily="34" charset="0"/>
              </a:rPr>
              <a:t>основным показанием для их использования является наличие симптомов, указывающих на наличие угрожающих жизни заболеваний и патологических состояний</a:t>
            </a:r>
            <a:r>
              <a:rPr lang="ru-RU" altLang="ru-RU" sz="2200" b="1" dirty="0">
                <a:solidFill>
                  <a:schemeClr val="accent4">
                    <a:lumMod val="60000"/>
                    <a:lumOff val="40000"/>
                  </a:schemeClr>
                </a:solidFill>
                <a:latin typeface="Calibri" pitchFamily="34" charset="0"/>
                <a:cs typeface="Calibri" pitchFamily="34" charset="0"/>
              </a:rPr>
              <a:t> («красные флажки»)!</a:t>
            </a:r>
          </a:p>
        </p:txBody>
      </p:sp>
      <p:sp>
        <p:nvSpPr>
          <p:cNvPr id="11" name="Скругленный прямоугольник 10"/>
          <p:cNvSpPr/>
          <p:nvPr/>
        </p:nvSpPr>
        <p:spPr>
          <a:xfrm>
            <a:off x="395288" y="2110489"/>
            <a:ext cx="8281168" cy="3406743"/>
          </a:xfrm>
          <a:prstGeom prst="roundRect">
            <a:avLst>
              <a:gd name="adj" fmla="val 6623"/>
            </a:avLst>
          </a:prstGeom>
          <a:noFill/>
          <a:ln w="28575">
            <a:solidFill>
              <a:srgbClr val="00A0D7"/>
            </a:solidFill>
          </a:ln>
          <a:effectLst/>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pPr eaLnBrk="0" hangingPunct="0">
              <a:spcBef>
                <a:spcPts val="0"/>
              </a:spcBef>
              <a:spcAft>
                <a:spcPts val="600"/>
              </a:spcAft>
              <a:buClr>
                <a:schemeClr val="tx2"/>
              </a:buClr>
            </a:pPr>
            <a:endParaRPr lang="ru-RU" sz="2000" dirty="0">
              <a:solidFill>
                <a:schemeClr val="bg2"/>
              </a:solidFill>
            </a:endParaRPr>
          </a:p>
        </p:txBody>
      </p:sp>
      <p:sp>
        <p:nvSpPr>
          <p:cNvPr id="12" name="Скругленный прямоугольник 11"/>
          <p:cNvSpPr/>
          <p:nvPr/>
        </p:nvSpPr>
        <p:spPr>
          <a:xfrm>
            <a:off x="2987700" y="1772816"/>
            <a:ext cx="3096344" cy="683059"/>
          </a:xfrm>
          <a:prstGeom prst="roundRect">
            <a:avLst>
              <a:gd name="adj" fmla="val 10289"/>
            </a:avLst>
          </a:prstGeom>
          <a:solidFill>
            <a:srgbClr val="00A0D7"/>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2200" b="1" dirty="0">
                <a:solidFill>
                  <a:schemeClr val="tx2"/>
                </a:solidFill>
              </a:rPr>
              <a:t>Принцип </a:t>
            </a:r>
            <a:r>
              <a:rPr lang="en-US" sz="2200" b="1" dirty="0" smtClean="0">
                <a:solidFill>
                  <a:schemeClr val="tx2"/>
                </a:solidFill>
              </a:rPr>
              <a:t>2</a:t>
            </a:r>
            <a:r>
              <a:rPr lang="ru-RU" sz="2200" b="1" dirty="0" smtClean="0">
                <a:solidFill>
                  <a:schemeClr val="tx2"/>
                </a:solidFill>
              </a:rPr>
              <a:t>.</a:t>
            </a:r>
            <a:endParaRPr lang="ru-RU" sz="2200" b="1" dirty="0">
              <a:solidFill>
                <a:schemeClr val="tx2"/>
              </a:solidFill>
            </a:endParaRPr>
          </a:p>
        </p:txBody>
      </p:sp>
    </p:spTree>
    <p:extLst>
      <p:ext uri="{BB962C8B-B14F-4D97-AF65-F5344CB8AC3E}">
        <p14:creationId xmlns:p14="http://schemas.microsoft.com/office/powerpoint/2010/main" val="21036388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a:extLst>
              <a:ext uri="{FF2B5EF4-FFF2-40B4-BE49-F238E27FC236}"/>
            </a:extLst>
          </p:cNvPr>
          <p:cNvSpPr>
            <a:spLocks noChangeArrowheads="1"/>
          </p:cNvSpPr>
          <p:nvPr/>
        </p:nvSpPr>
        <p:spPr bwMode="auto">
          <a:xfrm>
            <a:off x="0" y="-26988"/>
            <a:ext cx="9144000" cy="922338"/>
          </a:xfrm>
          <a:prstGeom prst="rect">
            <a:avLst/>
          </a:prstGeom>
          <a:noFill/>
          <a:ln w="9525" algn="ctr">
            <a:noFill/>
            <a:miter lim="800000"/>
            <a:headEnd/>
            <a:tailEnd/>
          </a:ln>
        </p:spPr>
        <p:txBody>
          <a:bodyPr wrap="none" anchor="ctr"/>
          <a:lstStyle/>
          <a:p>
            <a:pPr fontAlgn="auto">
              <a:spcBef>
                <a:spcPts val="0"/>
              </a:spcBef>
              <a:spcAft>
                <a:spcPts val="0"/>
              </a:spcAft>
              <a:defRPr/>
            </a:pPr>
            <a:endParaRPr lang="ru-RU">
              <a:latin typeface="+mn-lt"/>
              <a:ea typeface="+mn-ea"/>
            </a:endParaRPr>
          </a:p>
        </p:txBody>
      </p:sp>
      <p:sp>
        <p:nvSpPr>
          <p:cNvPr id="7" name="TextBox 6"/>
          <p:cNvSpPr txBox="1"/>
          <p:nvPr/>
        </p:nvSpPr>
        <p:spPr>
          <a:xfrm>
            <a:off x="323527" y="378000"/>
            <a:ext cx="7488833" cy="404406"/>
          </a:xfrm>
          <a:prstGeom prst="rect">
            <a:avLst/>
          </a:prstGeom>
          <a:noFill/>
        </p:spPr>
        <p:txBody>
          <a:bodyPr wrap="square" rtlCol="0" anchor="ctr">
            <a:spAutoFit/>
          </a:bodyPr>
          <a:lstStyle/>
          <a:p>
            <a:pPr>
              <a:lnSpc>
                <a:spcPts val="2400"/>
              </a:lnSpc>
            </a:pPr>
            <a:r>
              <a:rPr lang="ru-RU" sz="2400" b="1" i="1" dirty="0">
                <a:solidFill>
                  <a:srgbClr val="FAAA28"/>
                </a:solidFill>
                <a:latin typeface="+mn-lt"/>
              </a:rPr>
              <a:t>Потенциальные риски </a:t>
            </a:r>
            <a:r>
              <a:rPr lang="ru-RU" sz="2400" b="1" i="1" dirty="0" smtClean="0">
                <a:solidFill>
                  <a:srgbClr val="FAAA28"/>
                </a:solidFill>
                <a:latin typeface="+mn-lt"/>
              </a:rPr>
              <a:t>диагностических </a:t>
            </a:r>
            <a:r>
              <a:rPr lang="ru-RU" sz="2400" b="1" i="1" dirty="0">
                <a:solidFill>
                  <a:srgbClr val="FAAA28"/>
                </a:solidFill>
                <a:latin typeface="+mn-lt"/>
              </a:rPr>
              <a:t>процедур</a:t>
            </a:r>
          </a:p>
        </p:txBody>
      </p:sp>
      <p:pic>
        <p:nvPicPr>
          <p:cNvPr id="8" name="Рисунок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1328" y="6309320"/>
            <a:ext cx="241879" cy="349861"/>
          </a:xfrm>
          <a:prstGeom prst="rect">
            <a:avLst/>
          </a:prstGeom>
        </p:spPr>
      </p:pic>
      <p:sp>
        <p:nvSpPr>
          <p:cNvPr id="9" name="TextBox 8"/>
          <p:cNvSpPr txBox="1"/>
          <p:nvPr/>
        </p:nvSpPr>
        <p:spPr>
          <a:xfrm>
            <a:off x="755576" y="6345750"/>
            <a:ext cx="7704856" cy="138499"/>
          </a:xfrm>
          <a:prstGeom prst="rect">
            <a:avLst/>
          </a:prstGeom>
          <a:noFill/>
        </p:spPr>
        <p:txBody>
          <a:bodyPr wrap="square" lIns="0" tIns="0" rIns="0" bIns="0" rtlCol="0">
            <a:spAutoFit/>
          </a:bodyPr>
          <a:lstStyle/>
          <a:p>
            <a:r>
              <a:rPr lang="en-US" sz="900" dirty="0">
                <a:solidFill>
                  <a:schemeClr val="tx2"/>
                </a:solidFill>
                <a:latin typeface="+mj-lt"/>
              </a:rPr>
              <a:t>Exposure to diagnostic radiation and risk of breast cancer among </a:t>
            </a:r>
            <a:r>
              <a:rPr lang="en-US" sz="900" dirty="0" err="1">
                <a:solidFill>
                  <a:schemeClr val="tx2"/>
                </a:solidFill>
                <a:latin typeface="+mj-lt"/>
              </a:rPr>
              <a:t>cariiers</a:t>
            </a:r>
            <a:r>
              <a:rPr lang="en-US" sz="900" dirty="0">
                <a:solidFill>
                  <a:schemeClr val="tx2"/>
                </a:solidFill>
                <a:latin typeface="+mj-lt"/>
              </a:rPr>
              <a:t> of BRCA1/2 </a:t>
            </a:r>
            <a:r>
              <a:rPr lang="en-US" sz="900" dirty="0" err="1">
                <a:solidFill>
                  <a:schemeClr val="tx2"/>
                </a:solidFill>
                <a:latin typeface="+mj-lt"/>
              </a:rPr>
              <a:t>mutations;retrospective</a:t>
            </a:r>
            <a:r>
              <a:rPr lang="en-US" sz="900" dirty="0">
                <a:solidFill>
                  <a:schemeClr val="tx2"/>
                </a:solidFill>
                <a:latin typeface="+mj-lt"/>
              </a:rPr>
              <a:t> cohort study (GENE-RAD-RISK)-BMJ 2012; 345:e5660</a:t>
            </a:r>
          </a:p>
        </p:txBody>
      </p:sp>
      <p:sp>
        <p:nvSpPr>
          <p:cNvPr id="13" name="Прямоугольник 3"/>
          <p:cNvSpPr>
            <a:spLocks noChangeArrowheads="1"/>
          </p:cNvSpPr>
          <p:nvPr/>
        </p:nvSpPr>
        <p:spPr bwMode="auto">
          <a:xfrm>
            <a:off x="755576" y="2564904"/>
            <a:ext cx="7810995"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spcBef>
                <a:spcPts val="300"/>
              </a:spcBef>
            </a:pPr>
            <a:r>
              <a:rPr lang="ru-RU" altLang="ru-RU" sz="2200" dirty="0">
                <a:solidFill>
                  <a:schemeClr val="tx2"/>
                </a:solidFill>
                <a:latin typeface="Calibri" pitchFamily="34" charset="0"/>
                <a:cs typeface="Calibri" pitchFamily="34" charset="0"/>
              </a:rPr>
              <a:t> «У женщин, которые до 30-летнего возраста получали лучевые диагностические исследования, вероятность заболеть раком молочной железы выше, чем у таких же носителей мутации генов BRCA1 и </a:t>
            </a:r>
            <a:r>
              <a:rPr lang="ru-RU" altLang="ru-RU" sz="2200" dirty="0">
                <a:solidFill>
                  <a:schemeClr val="accent4">
                    <a:lumMod val="60000"/>
                    <a:lumOff val="40000"/>
                  </a:schemeClr>
                </a:solidFill>
                <a:latin typeface="Calibri" pitchFamily="34" charset="0"/>
                <a:cs typeface="Calibri" pitchFamily="34" charset="0"/>
              </a:rPr>
              <a:t>BRCA2 </a:t>
            </a:r>
            <a:r>
              <a:rPr lang="ru-RU" altLang="ru-RU" sz="2200" i="1" dirty="0">
                <a:solidFill>
                  <a:schemeClr val="accent4">
                    <a:lumMod val="60000"/>
                    <a:lumOff val="40000"/>
                  </a:schemeClr>
                </a:solidFill>
                <a:latin typeface="Calibri" pitchFamily="34" charset="0"/>
                <a:cs typeface="Calibri" pitchFamily="34" charset="0"/>
              </a:rPr>
              <a:t>(управляют подавлением рака молочной железы и рака яичника), </a:t>
            </a:r>
            <a:r>
              <a:rPr lang="ru-RU" altLang="ru-RU" sz="2200" dirty="0">
                <a:solidFill>
                  <a:schemeClr val="tx2"/>
                </a:solidFill>
                <a:latin typeface="Calibri" pitchFamily="34" charset="0"/>
                <a:cs typeface="Calibri" pitchFamily="34" charset="0"/>
              </a:rPr>
              <a:t>не подвергавшихся воздействию ионизирующего излучения». </a:t>
            </a:r>
          </a:p>
        </p:txBody>
      </p:sp>
      <p:sp>
        <p:nvSpPr>
          <p:cNvPr id="10" name="Скругленный прямоугольник 9"/>
          <p:cNvSpPr/>
          <p:nvPr/>
        </p:nvSpPr>
        <p:spPr>
          <a:xfrm>
            <a:off x="395288" y="2110489"/>
            <a:ext cx="8281168" cy="2902687"/>
          </a:xfrm>
          <a:prstGeom prst="roundRect">
            <a:avLst>
              <a:gd name="adj" fmla="val 6623"/>
            </a:avLst>
          </a:prstGeom>
          <a:noFill/>
          <a:ln w="28575">
            <a:solidFill>
              <a:srgbClr val="00A0D7"/>
            </a:solidFill>
          </a:ln>
          <a:effectLst/>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pPr eaLnBrk="0" hangingPunct="0">
              <a:spcBef>
                <a:spcPts val="0"/>
              </a:spcBef>
              <a:spcAft>
                <a:spcPts val="600"/>
              </a:spcAft>
              <a:buClr>
                <a:schemeClr val="tx2"/>
              </a:buClr>
            </a:pPr>
            <a:endParaRPr lang="ru-RU" sz="2000" dirty="0">
              <a:solidFill>
                <a:schemeClr val="bg2"/>
              </a:solidFill>
            </a:endParaRPr>
          </a:p>
        </p:txBody>
      </p:sp>
    </p:spTree>
    <p:extLst>
      <p:ext uri="{BB962C8B-B14F-4D97-AF65-F5344CB8AC3E}">
        <p14:creationId xmlns:p14="http://schemas.microsoft.com/office/powerpoint/2010/main" val="252105057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2" name="Прямоугольник 4"/>
          <p:cNvSpPr>
            <a:spLocks noChangeArrowheads="1"/>
          </p:cNvSpPr>
          <p:nvPr/>
        </p:nvSpPr>
        <p:spPr bwMode="auto">
          <a:xfrm>
            <a:off x="395288" y="4718174"/>
            <a:ext cx="8065144"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ru-RU" altLang="ru-RU" sz="2000" b="1" dirty="0">
                <a:solidFill>
                  <a:srgbClr val="FAAA28"/>
                </a:solidFill>
                <a:latin typeface="Calibri" pitchFamily="34" charset="0"/>
                <a:cs typeface="Calibri" pitchFamily="34" charset="0"/>
              </a:rPr>
              <a:t>Это определяет единый спектр лекарств, применяемых для лечения СМБ вне зависимости от ее этиологии: </a:t>
            </a:r>
            <a:r>
              <a:rPr lang="ru-RU" altLang="ru-RU" sz="2000" b="1" u="sng" dirty="0">
                <a:solidFill>
                  <a:schemeClr val="accent4">
                    <a:lumMod val="60000"/>
                    <a:lumOff val="40000"/>
                  </a:schemeClr>
                </a:solidFill>
                <a:latin typeface="Calibri" pitchFamily="34" charset="0"/>
                <a:cs typeface="Calibri" pitchFamily="34" charset="0"/>
              </a:rPr>
              <a:t>НПВП</a:t>
            </a:r>
            <a:r>
              <a:rPr lang="ru-RU" altLang="ru-RU" sz="2000" dirty="0">
                <a:solidFill>
                  <a:schemeClr val="tx2"/>
                </a:solidFill>
                <a:latin typeface="Calibri" pitchFamily="34" charset="0"/>
                <a:cs typeface="Calibri" pitchFamily="34" charset="0"/>
              </a:rPr>
              <a:t>, парацетамол, </a:t>
            </a:r>
            <a:r>
              <a:rPr lang="ru-RU" altLang="ru-RU" sz="2000" dirty="0" err="1">
                <a:solidFill>
                  <a:schemeClr val="tx2"/>
                </a:solidFill>
                <a:latin typeface="Calibri" pitchFamily="34" charset="0"/>
                <a:cs typeface="Calibri" pitchFamily="34" charset="0"/>
              </a:rPr>
              <a:t>опиоиды</a:t>
            </a:r>
            <a:r>
              <a:rPr lang="ru-RU" altLang="ru-RU" sz="2000" dirty="0">
                <a:solidFill>
                  <a:schemeClr val="tx2"/>
                </a:solidFill>
                <a:latin typeface="Calibri" pitchFamily="34" charset="0"/>
                <a:cs typeface="Calibri" pitchFamily="34" charset="0"/>
              </a:rPr>
              <a:t>, </a:t>
            </a:r>
            <a:r>
              <a:rPr lang="ru-RU" altLang="ru-RU" sz="2000" dirty="0" err="1">
                <a:solidFill>
                  <a:schemeClr val="tx2"/>
                </a:solidFill>
                <a:latin typeface="Calibri" pitchFamily="34" charset="0"/>
                <a:cs typeface="Calibri" pitchFamily="34" charset="0"/>
              </a:rPr>
              <a:t>миорелаксанты</a:t>
            </a:r>
            <a:r>
              <a:rPr lang="ru-RU" altLang="ru-RU" sz="2000" dirty="0">
                <a:solidFill>
                  <a:schemeClr val="tx2"/>
                </a:solidFill>
                <a:latin typeface="Calibri" pitchFamily="34" charset="0"/>
                <a:cs typeface="Calibri" pitchFamily="34" charset="0"/>
              </a:rPr>
              <a:t>, локально вводимые ГК, средства подавляющие центральную </a:t>
            </a:r>
            <a:r>
              <a:rPr lang="ru-RU" altLang="ru-RU" sz="2000" dirty="0" err="1">
                <a:solidFill>
                  <a:schemeClr val="tx2"/>
                </a:solidFill>
                <a:latin typeface="Calibri" pitchFamily="34" charset="0"/>
                <a:cs typeface="Calibri" pitchFamily="34" charset="0"/>
              </a:rPr>
              <a:t>сенситизацию</a:t>
            </a:r>
            <a:r>
              <a:rPr lang="ru-RU" altLang="ru-RU" sz="2000" dirty="0">
                <a:solidFill>
                  <a:schemeClr val="tx2"/>
                </a:solidFill>
                <a:latin typeface="Calibri" pitchFamily="34" charset="0"/>
                <a:cs typeface="Calibri" pitchFamily="34" charset="0"/>
              </a:rPr>
              <a:t> (АД, АК).</a:t>
            </a:r>
            <a:endParaRPr lang="ru-RU" altLang="ru-RU" sz="2000" dirty="0">
              <a:solidFill>
                <a:schemeClr val="tx2"/>
              </a:solidFill>
              <a:latin typeface="Calibri" pitchFamily="34" charset="0"/>
              <a:ea typeface="Calibri" pitchFamily="34" charset="0"/>
              <a:cs typeface="Times New Roman" pitchFamily="18" charset="0"/>
            </a:endParaRPr>
          </a:p>
        </p:txBody>
      </p:sp>
      <p:sp>
        <p:nvSpPr>
          <p:cNvPr id="7" name="TextBox 6"/>
          <p:cNvSpPr txBox="1"/>
          <p:nvPr/>
        </p:nvSpPr>
        <p:spPr>
          <a:xfrm>
            <a:off x="323527" y="378000"/>
            <a:ext cx="7488833" cy="404406"/>
          </a:xfrm>
          <a:prstGeom prst="rect">
            <a:avLst/>
          </a:prstGeom>
          <a:noFill/>
        </p:spPr>
        <p:txBody>
          <a:bodyPr wrap="square" rtlCol="0" anchor="ctr">
            <a:spAutoFit/>
          </a:bodyPr>
          <a:lstStyle/>
          <a:p>
            <a:pPr>
              <a:lnSpc>
                <a:spcPts val="2400"/>
              </a:lnSpc>
            </a:pPr>
            <a:r>
              <a:rPr lang="ru-RU" sz="2400" b="1" i="1" dirty="0">
                <a:solidFill>
                  <a:srgbClr val="FAAA28"/>
                </a:solidFill>
                <a:latin typeface="+mn-lt"/>
              </a:rPr>
              <a:t>«СТРАТЕГИЯ» лечения </a:t>
            </a:r>
            <a:r>
              <a:rPr lang="ru-RU" sz="2400" b="1" i="1" dirty="0" smtClean="0">
                <a:solidFill>
                  <a:srgbClr val="FAAA28"/>
                </a:solidFill>
                <a:latin typeface="+mn-lt"/>
              </a:rPr>
              <a:t>СМБ</a:t>
            </a:r>
            <a:endParaRPr lang="ru-RU" sz="2400" b="1" i="1" dirty="0">
              <a:solidFill>
                <a:srgbClr val="FAAA28"/>
              </a:solidFill>
              <a:latin typeface="+mn-lt"/>
            </a:endParaRPr>
          </a:p>
        </p:txBody>
      </p:sp>
      <p:pic>
        <p:nvPicPr>
          <p:cNvPr id="8" name="Рисунок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1328" y="6309320"/>
            <a:ext cx="241879" cy="349861"/>
          </a:xfrm>
          <a:prstGeom prst="rect">
            <a:avLst/>
          </a:prstGeom>
        </p:spPr>
      </p:pic>
      <p:sp>
        <p:nvSpPr>
          <p:cNvPr id="9" name="TextBox 8"/>
          <p:cNvSpPr txBox="1"/>
          <p:nvPr/>
        </p:nvSpPr>
        <p:spPr>
          <a:xfrm>
            <a:off x="755576" y="6345750"/>
            <a:ext cx="7704856" cy="138499"/>
          </a:xfrm>
          <a:prstGeom prst="rect">
            <a:avLst/>
          </a:prstGeom>
          <a:noFill/>
        </p:spPr>
        <p:txBody>
          <a:bodyPr wrap="square" lIns="0" tIns="0" rIns="0" bIns="0" rtlCol="0">
            <a:spAutoFit/>
          </a:bodyPr>
          <a:lstStyle/>
          <a:p>
            <a:r>
              <a:rPr lang="ru-RU" sz="900" dirty="0">
                <a:solidFill>
                  <a:schemeClr val="tx2"/>
                </a:solidFill>
                <a:latin typeface="+mj-lt"/>
              </a:rPr>
              <a:t>Общие принципы лечения скелетно-мышечной боли: междисциплинарный консенсус. Научно-практическая ревматология. 2016;54(3):247-265</a:t>
            </a:r>
          </a:p>
        </p:txBody>
      </p:sp>
      <p:sp>
        <p:nvSpPr>
          <p:cNvPr id="10" name="Прямоугольник 3"/>
          <p:cNvSpPr>
            <a:spLocks noChangeArrowheads="1"/>
          </p:cNvSpPr>
          <p:nvPr/>
        </p:nvSpPr>
        <p:spPr bwMode="auto">
          <a:xfrm>
            <a:off x="755576" y="2267287"/>
            <a:ext cx="7344816" cy="216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spcBef>
                <a:spcPts val="0"/>
              </a:spcBef>
              <a:spcAft>
                <a:spcPts val="0"/>
              </a:spcAft>
            </a:pPr>
            <a:r>
              <a:rPr lang="ru-RU" altLang="ru-RU" b="1" dirty="0">
                <a:solidFill>
                  <a:srgbClr val="FAAA28"/>
                </a:solidFill>
                <a:latin typeface="Calibri" pitchFamily="34" charset="0"/>
                <a:cs typeface="Calibri" pitchFamily="34" charset="0"/>
              </a:rPr>
              <a:t>В патогенезе СМБ всегда присутствуют: </a:t>
            </a:r>
          </a:p>
          <a:p>
            <a:pPr>
              <a:spcBef>
                <a:spcPts val="900"/>
              </a:spcBef>
              <a:spcAft>
                <a:spcPts val="900"/>
              </a:spcAft>
            </a:pPr>
            <a:r>
              <a:rPr lang="ru-RU" altLang="ru-RU" b="1" dirty="0">
                <a:solidFill>
                  <a:schemeClr val="accent4">
                    <a:lumMod val="60000"/>
                    <a:lumOff val="40000"/>
                  </a:schemeClr>
                </a:solidFill>
                <a:latin typeface="Calibri" pitchFamily="34" charset="0"/>
                <a:cs typeface="Calibri" pitchFamily="34" charset="0"/>
              </a:rPr>
              <a:t>А) </a:t>
            </a:r>
            <a:r>
              <a:rPr lang="ru-RU" altLang="ru-RU" b="1" dirty="0">
                <a:solidFill>
                  <a:schemeClr val="tx2"/>
                </a:solidFill>
                <a:latin typeface="Calibri" pitchFamily="34" charset="0"/>
                <a:cs typeface="Calibri" pitchFamily="34" charset="0"/>
              </a:rPr>
              <a:t>Элементы воспалительного процесса                                          </a:t>
            </a:r>
          </a:p>
          <a:p>
            <a:pPr>
              <a:spcBef>
                <a:spcPts val="0"/>
              </a:spcBef>
              <a:spcAft>
                <a:spcPts val="0"/>
              </a:spcAft>
            </a:pPr>
            <a:r>
              <a:rPr lang="ru-RU" altLang="ru-RU" dirty="0">
                <a:solidFill>
                  <a:schemeClr val="accent4">
                    <a:lumMod val="60000"/>
                    <a:lumOff val="40000"/>
                  </a:schemeClr>
                </a:solidFill>
                <a:latin typeface="Calibri" pitchFamily="34" charset="0"/>
                <a:cs typeface="Calibri" pitchFamily="34" charset="0"/>
              </a:rPr>
              <a:t>Б) </a:t>
            </a:r>
            <a:r>
              <a:rPr lang="ru-RU" altLang="ru-RU" dirty="0">
                <a:solidFill>
                  <a:schemeClr val="tx2"/>
                </a:solidFill>
                <a:latin typeface="Calibri" pitchFamily="34" charset="0"/>
                <a:cs typeface="Calibri" pitchFamily="34" charset="0"/>
              </a:rPr>
              <a:t>Вовлечение связочного аппарата, </a:t>
            </a:r>
            <a:r>
              <a:rPr lang="ru-RU" altLang="ru-RU" dirty="0" err="1">
                <a:solidFill>
                  <a:schemeClr val="tx2"/>
                </a:solidFill>
                <a:latin typeface="Calibri" pitchFamily="34" charset="0"/>
                <a:cs typeface="Calibri" pitchFamily="34" charset="0"/>
              </a:rPr>
              <a:t>энтезопатии</a:t>
            </a:r>
            <a:r>
              <a:rPr lang="ru-RU" altLang="ru-RU" dirty="0">
                <a:solidFill>
                  <a:schemeClr val="tx2"/>
                </a:solidFill>
                <a:latin typeface="Calibri" pitchFamily="34" charset="0"/>
                <a:cs typeface="Calibri" pitchFamily="34" charset="0"/>
              </a:rPr>
              <a:t>.</a:t>
            </a:r>
          </a:p>
          <a:p>
            <a:pPr>
              <a:spcBef>
                <a:spcPts val="0"/>
              </a:spcBef>
              <a:spcAft>
                <a:spcPts val="0"/>
              </a:spcAft>
            </a:pPr>
            <a:r>
              <a:rPr lang="ru-RU" altLang="ru-RU" dirty="0">
                <a:solidFill>
                  <a:schemeClr val="accent4">
                    <a:lumMod val="60000"/>
                    <a:lumOff val="40000"/>
                  </a:schemeClr>
                </a:solidFill>
                <a:latin typeface="Calibri" pitchFamily="34" charset="0"/>
                <a:cs typeface="Calibri" pitchFamily="34" charset="0"/>
              </a:rPr>
              <a:t>В) </a:t>
            </a:r>
            <a:r>
              <a:rPr lang="ru-RU" altLang="ru-RU" dirty="0">
                <a:solidFill>
                  <a:schemeClr val="tx2"/>
                </a:solidFill>
                <a:latin typeface="Calibri" pitchFamily="34" charset="0"/>
                <a:cs typeface="Calibri" pitchFamily="34" charset="0"/>
              </a:rPr>
              <a:t>Стойкое напряжение мышц</a:t>
            </a:r>
          </a:p>
          <a:p>
            <a:pPr>
              <a:spcBef>
                <a:spcPts val="0"/>
              </a:spcBef>
              <a:spcAft>
                <a:spcPts val="0"/>
              </a:spcAft>
            </a:pPr>
            <a:r>
              <a:rPr lang="ru-RU" altLang="ru-RU" dirty="0">
                <a:solidFill>
                  <a:schemeClr val="accent4">
                    <a:lumMod val="60000"/>
                    <a:lumOff val="40000"/>
                  </a:schemeClr>
                </a:solidFill>
                <a:latin typeface="Calibri" pitchFamily="34" charset="0"/>
                <a:cs typeface="Calibri" pitchFamily="34" charset="0"/>
              </a:rPr>
              <a:t>Г) </a:t>
            </a:r>
            <a:r>
              <a:rPr lang="ru-RU" altLang="ru-RU" dirty="0">
                <a:solidFill>
                  <a:schemeClr val="tx2"/>
                </a:solidFill>
                <a:latin typeface="Calibri" pitchFamily="34" charset="0"/>
                <a:cs typeface="Calibri" pitchFamily="34" charset="0"/>
              </a:rPr>
              <a:t>Нарушения биомеханики</a:t>
            </a:r>
          </a:p>
          <a:p>
            <a:pPr>
              <a:spcBef>
                <a:spcPts val="0"/>
              </a:spcBef>
              <a:spcAft>
                <a:spcPts val="0"/>
              </a:spcAft>
            </a:pPr>
            <a:r>
              <a:rPr lang="ru-RU" altLang="ru-RU" dirty="0">
                <a:solidFill>
                  <a:schemeClr val="accent4">
                    <a:lumMod val="60000"/>
                    <a:lumOff val="40000"/>
                  </a:schemeClr>
                </a:solidFill>
                <a:latin typeface="Calibri" pitchFamily="34" charset="0"/>
                <a:cs typeface="Calibri" pitchFamily="34" charset="0"/>
              </a:rPr>
              <a:t>Д) </a:t>
            </a:r>
            <a:r>
              <a:rPr lang="ru-RU" altLang="ru-RU" dirty="0">
                <a:solidFill>
                  <a:schemeClr val="tx2"/>
                </a:solidFill>
                <a:latin typeface="Calibri" pitchFamily="34" charset="0"/>
                <a:cs typeface="Calibri" pitchFamily="34" charset="0"/>
              </a:rPr>
              <a:t>Признаки периферической и центральной </a:t>
            </a:r>
            <a:r>
              <a:rPr lang="ru-RU" altLang="ru-RU" dirty="0" err="1">
                <a:solidFill>
                  <a:schemeClr val="tx2"/>
                </a:solidFill>
                <a:latin typeface="Calibri" pitchFamily="34" charset="0"/>
                <a:cs typeface="Calibri" pitchFamily="34" charset="0"/>
              </a:rPr>
              <a:t>сенситизации</a:t>
            </a:r>
            <a:endParaRPr lang="ru-RU" altLang="ru-RU" dirty="0">
              <a:solidFill>
                <a:schemeClr val="tx2"/>
              </a:solidFill>
              <a:latin typeface="Calibri" pitchFamily="34" charset="0"/>
              <a:cs typeface="Calibri" pitchFamily="34" charset="0"/>
            </a:endParaRPr>
          </a:p>
          <a:p>
            <a:pPr>
              <a:spcBef>
                <a:spcPts val="0"/>
              </a:spcBef>
              <a:spcAft>
                <a:spcPts val="0"/>
              </a:spcAft>
            </a:pPr>
            <a:r>
              <a:rPr lang="ru-RU" altLang="ru-RU" dirty="0">
                <a:solidFill>
                  <a:schemeClr val="accent4">
                    <a:lumMod val="60000"/>
                    <a:lumOff val="40000"/>
                  </a:schemeClr>
                </a:solidFill>
                <a:latin typeface="Calibri" pitchFamily="34" charset="0"/>
                <a:cs typeface="Calibri" pitchFamily="34" charset="0"/>
              </a:rPr>
              <a:t>Е) </a:t>
            </a:r>
            <a:r>
              <a:rPr lang="ru-RU" altLang="ru-RU" dirty="0">
                <a:solidFill>
                  <a:schemeClr val="tx2"/>
                </a:solidFill>
                <a:latin typeface="Calibri" pitchFamily="34" charset="0"/>
                <a:cs typeface="Calibri" pitchFamily="34" charset="0"/>
              </a:rPr>
              <a:t>Недостаточность </a:t>
            </a:r>
            <a:r>
              <a:rPr lang="ru-RU" altLang="ru-RU" dirty="0" err="1">
                <a:solidFill>
                  <a:schemeClr val="tx2"/>
                </a:solidFill>
                <a:latin typeface="Calibri" pitchFamily="34" charset="0"/>
                <a:cs typeface="Calibri" pitchFamily="34" charset="0"/>
              </a:rPr>
              <a:t>антиноцицептивных</a:t>
            </a:r>
            <a:r>
              <a:rPr lang="ru-RU" altLang="ru-RU" dirty="0">
                <a:solidFill>
                  <a:schemeClr val="tx2"/>
                </a:solidFill>
                <a:latin typeface="Calibri" pitchFamily="34" charset="0"/>
                <a:cs typeface="Calibri" pitchFamily="34" charset="0"/>
              </a:rPr>
              <a:t> механизмов</a:t>
            </a:r>
          </a:p>
        </p:txBody>
      </p:sp>
      <p:sp>
        <p:nvSpPr>
          <p:cNvPr id="11" name="Скругленный прямоугольник 10"/>
          <p:cNvSpPr/>
          <p:nvPr/>
        </p:nvSpPr>
        <p:spPr>
          <a:xfrm>
            <a:off x="395288" y="1750449"/>
            <a:ext cx="8281168" cy="2829935"/>
          </a:xfrm>
          <a:prstGeom prst="roundRect">
            <a:avLst>
              <a:gd name="adj" fmla="val 6623"/>
            </a:avLst>
          </a:prstGeom>
          <a:noFill/>
          <a:ln w="28575">
            <a:solidFill>
              <a:srgbClr val="00A0D7"/>
            </a:solidFill>
          </a:ln>
          <a:effectLst/>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pPr eaLnBrk="0" hangingPunct="0">
              <a:spcBef>
                <a:spcPts val="0"/>
              </a:spcBef>
              <a:spcAft>
                <a:spcPts val="600"/>
              </a:spcAft>
              <a:buClr>
                <a:schemeClr val="tx2"/>
              </a:buClr>
            </a:pPr>
            <a:endParaRPr lang="ru-RU" sz="2000" dirty="0">
              <a:solidFill>
                <a:schemeClr val="bg2"/>
              </a:solidFill>
            </a:endParaRPr>
          </a:p>
        </p:txBody>
      </p:sp>
      <p:sp>
        <p:nvSpPr>
          <p:cNvPr id="12" name="Скругленный прямоугольник 11"/>
          <p:cNvSpPr/>
          <p:nvPr/>
        </p:nvSpPr>
        <p:spPr>
          <a:xfrm>
            <a:off x="2987700" y="1412776"/>
            <a:ext cx="3096344" cy="683059"/>
          </a:xfrm>
          <a:prstGeom prst="roundRect">
            <a:avLst>
              <a:gd name="adj" fmla="val 10289"/>
            </a:avLst>
          </a:prstGeom>
          <a:solidFill>
            <a:srgbClr val="00A0D7"/>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2200" b="1" dirty="0">
                <a:solidFill>
                  <a:schemeClr val="tx2"/>
                </a:solidFill>
              </a:rPr>
              <a:t>Принцип </a:t>
            </a:r>
            <a:r>
              <a:rPr lang="en-US" sz="2200" b="1" dirty="0" smtClean="0">
                <a:solidFill>
                  <a:schemeClr val="tx2"/>
                </a:solidFill>
              </a:rPr>
              <a:t>3</a:t>
            </a:r>
            <a:r>
              <a:rPr lang="ru-RU" sz="2200" b="1" dirty="0" smtClean="0">
                <a:solidFill>
                  <a:schemeClr val="tx2"/>
                </a:solidFill>
              </a:rPr>
              <a:t>.</a:t>
            </a:r>
            <a:endParaRPr lang="ru-RU" sz="2200" b="1" dirty="0">
              <a:solidFill>
                <a:schemeClr val="tx2"/>
              </a:solidFill>
            </a:endParaRPr>
          </a:p>
        </p:txBody>
      </p:sp>
      <p:sp>
        <p:nvSpPr>
          <p:cNvPr id="13" name="Скругленный прямоугольник 12"/>
          <p:cNvSpPr/>
          <p:nvPr/>
        </p:nvSpPr>
        <p:spPr>
          <a:xfrm>
            <a:off x="552267" y="2555319"/>
            <a:ext cx="6251981" cy="468052"/>
          </a:xfrm>
          <a:prstGeom prst="roundRect">
            <a:avLst>
              <a:gd name="adj" fmla="val 20868"/>
            </a:avLst>
          </a:prstGeom>
          <a:noFill/>
          <a:ln w="28575">
            <a:solidFill>
              <a:srgbClr val="00A0D7"/>
            </a:solidFill>
          </a:ln>
          <a:effectLst/>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pPr eaLnBrk="0" hangingPunct="0">
              <a:spcBef>
                <a:spcPts val="0"/>
              </a:spcBef>
              <a:spcAft>
                <a:spcPts val="600"/>
              </a:spcAft>
              <a:buClr>
                <a:schemeClr val="tx2"/>
              </a:buClr>
            </a:pPr>
            <a:endParaRPr lang="ru-RU" sz="2000" dirty="0">
              <a:solidFill>
                <a:schemeClr val="bg2"/>
              </a:solidFill>
            </a:endParaRPr>
          </a:p>
        </p:txBody>
      </p:sp>
    </p:spTree>
    <p:extLst>
      <p:ext uri="{BB962C8B-B14F-4D97-AF65-F5344CB8AC3E}">
        <p14:creationId xmlns:p14="http://schemas.microsoft.com/office/powerpoint/2010/main" val="3801839209"/>
      </p:ext>
    </p:extLst>
  </p:cSld>
  <p:clrMapOvr>
    <a:masterClrMapping/>
  </p:clrMapOvr>
  <p:transition spd="slow"/>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Номер слайда 3"/>
          <p:cNvSpPr txBox="1">
            <a:spLocks noGrp="1"/>
          </p:cNvSpPr>
          <p:nvPr/>
        </p:nvSpPr>
        <p:spPr bwMode="auto">
          <a:xfrm>
            <a:off x="4067175" y="6524625"/>
            <a:ext cx="11525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fld id="{29503D99-B6E2-441A-AF71-107B02EE6FAB}" type="slidenum">
              <a:rPr lang="ru-RU" altLang="ru-RU" sz="900">
                <a:latin typeface="Tahoma" pitchFamily="34" charset="0"/>
              </a:rPr>
              <a:pPr algn="ctr" eaLnBrk="1" hangingPunct="1"/>
              <a:t>55</a:t>
            </a:fld>
            <a:endParaRPr lang="ru-RU" altLang="ru-RU" sz="900">
              <a:latin typeface="Tahoma" pitchFamily="34" charset="0"/>
            </a:endParaRPr>
          </a:p>
        </p:txBody>
      </p:sp>
      <p:sp>
        <p:nvSpPr>
          <p:cNvPr id="11" name="TextBox 10"/>
          <p:cNvSpPr txBox="1"/>
          <p:nvPr/>
        </p:nvSpPr>
        <p:spPr>
          <a:xfrm>
            <a:off x="323527" y="378000"/>
            <a:ext cx="7488833" cy="404406"/>
          </a:xfrm>
          <a:prstGeom prst="rect">
            <a:avLst/>
          </a:prstGeom>
          <a:noFill/>
        </p:spPr>
        <p:txBody>
          <a:bodyPr wrap="square" rtlCol="0" anchor="ctr">
            <a:spAutoFit/>
          </a:bodyPr>
          <a:lstStyle/>
          <a:p>
            <a:pPr>
              <a:lnSpc>
                <a:spcPts val="2400"/>
              </a:lnSpc>
            </a:pPr>
            <a:r>
              <a:rPr lang="ru-RU" sz="2400" b="1" i="1" dirty="0">
                <a:solidFill>
                  <a:srgbClr val="FAAA28"/>
                </a:solidFill>
                <a:latin typeface="+mn-lt"/>
              </a:rPr>
              <a:t>Острая СМБ. Комплексное лечение</a:t>
            </a:r>
          </a:p>
        </p:txBody>
      </p:sp>
      <p:pic>
        <p:nvPicPr>
          <p:cNvPr id="12" name="Рисунок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1328" y="6309320"/>
            <a:ext cx="241879" cy="349861"/>
          </a:xfrm>
          <a:prstGeom prst="rect">
            <a:avLst/>
          </a:prstGeom>
        </p:spPr>
      </p:pic>
      <p:sp>
        <p:nvSpPr>
          <p:cNvPr id="13" name="TextBox 12"/>
          <p:cNvSpPr txBox="1"/>
          <p:nvPr/>
        </p:nvSpPr>
        <p:spPr>
          <a:xfrm>
            <a:off x="755576" y="6345750"/>
            <a:ext cx="7704856" cy="138499"/>
          </a:xfrm>
          <a:prstGeom prst="rect">
            <a:avLst/>
          </a:prstGeom>
          <a:noFill/>
        </p:spPr>
        <p:txBody>
          <a:bodyPr wrap="square" lIns="0" tIns="0" rIns="0" bIns="0" rtlCol="0">
            <a:spAutoFit/>
          </a:bodyPr>
          <a:lstStyle/>
          <a:p>
            <a:r>
              <a:rPr lang="ru-RU" sz="900" dirty="0">
                <a:solidFill>
                  <a:schemeClr val="tx2"/>
                </a:solidFill>
                <a:latin typeface="+mj-lt"/>
              </a:rPr>
              <a:t>Общие принципы лечения скелетно-мышечной боли: междисциплинарный консенсус. Научно-практическая ревматология. 2016;54(3):247-265</a:t>
            </a:r>
          </a:p>
        </p:txBody>
      </p:sp>
      <p:sp>
        <p:nvSpPr>
          <p:cNvPr id="14" name="Скругленный прямоугольник 13"/>
          <p:cNvSpPr/>
          <p:nvPr/>
        </p:nvSpPr>
        <p:spPr>
          <a:xfrm>
            <a:off x="539304" y="2492896"/>
            <a:ext cx="3744664" cy="2873622"/>
          </a:xfrm>
          <a:prstGeom prst="roundRect">
            <a:avLst>
              <a:gd name="adj" fmla="val 6623"/>
            </a:avLst>
          </a:prstGeom>
          <a:noFill/>
          <a:ln w="28575">
            <a:solidFill>
              <a:srgbClr val="00A0D7"/>
            </a:solidFill>
          </a:ln>
          <a:effectLst/>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pPr eaLnBrk="0" hangingPunct="0">
              <a:spcBef>
                <a:spcPts val="0"/>
              </a:spcBef>
              <a:spcAft>
                <a:spcPts val="600"/>
              </a:spcAft>
              <a:buClr>
                <a:schemeClr val="tx2"/>
              </a:buClr>
            </a:pPr>
            <a:endParaRPr lang="ru-RU" sz="2000" dirty="0">
              <a:solidFill>
                <a:schemeClr val="bg2"/>
              </a:solidFill>
            </a:endParaRPr>
          </a:p>
        </p:txBody>
      </p:sp>
      <p:sp>
        <p:nvSpPr>
          <p:cNvPr id="16" name="TextBox 15"/>
          <p:cNvSpPr txBox="1"/>
          <p:nvPr/>
        </p:nvSpPr>
        <p:spPr>
          <a:xfrm>
            <a:off x="899592" y="2924944"/>
            <a:ext cx="2952328" cy="1223412"/>
          </a:xfrm>
          <a:prstGeom prst="rect">
            <a:avLst/>
          </a:prstGeom>
          <a:noFill/>
        </p:spPr>
        <p:txBody>
          <a:bodyPr wrap="square" lIns="0" tIns="0" rIns="0" bIns="0" rtlCol="0">
            <a:spAutoFit/>
          </a:bodyPr>
          <a:lstStyle/>
          <a:p>
            <a:pPr marL="144000" indent="-144000" defTabSz="449263" eaLnBrk="1" hangingPunct="1">
              <a:spcBef>
                <a:spcPts val="300"/>
              </a:spcBef>
              <a:buClr>
                <a:schemeClr val="bg1"/>
              </a:buClr>
              <a:buFont typeface="Arial" pitchFamily="34" charset="0"/>
              <a:buChar char="•"/>
            </a:pPr>
            <a:r>
              <a:rPr lang="ru-RU" altLang="ru-RU" b="1" dirty="0" smtClean="0">
                <a:solidFill>
                  <a:schemeClr val="tx2"/>
                </a:solidFill>
                <a:latin typeface="+mj-lt"/>
              </a:rPr>
              <a:t>НПВП</a:t>
            </a:r>
            <a:endParaRPr lang="ru-RU" altLang="ru-RU" b="1" dirty="0">
              <a:solidFill>
                <a:schemeClr val="tx2"/>
              </a:solidFill>
              <a:latin typeface="+mj-lt"/>
            </a:endParaRPr>
          </a:p>
          <a:p>
            <a:pPr marL="144000" indent="-144000" defTabSz="449263" eaLnBrk="1" hangingPunct="1">
              <a:spcBef>
                <a:spcPts val="300"/>
              </a:spcBef>
              <a:buClr>
                <a:schemeClr val="bg1"/>
              </a:buClr>
              <a:buFont typeface="Arial" pitchFamily="34" charset="0"/>
              <a:buChar char="•"/>
            </a:pPr>
            <a:r>
              <a:rPr lang="ru-RU" altLang="ru-RU" b="1" dirty="0" err="1" smtClean="0">
                <a:solidFill>
                  <a:schemeClr val="tx2"/>
                </a:solidFill>
                <a:latin typeface="+mj-lt"/>
              </a:rPr>
              <a:t>Миорелаксанты</a:t>
            </a:r>
            <a:endParaRPr lang="ru-RU" altLang="ru-RU" b="1" dirty="0">
              <a:solidFill>
                <a:schemeClr val="tx2"/>
              </a:solidFill>
              <a:latin typeface="+mj-lt"/>
            </a:endParaRPr>
          </a:p>
          <a:p>
            <a:pPr marL="144000" indent="-144000" defTabSz="449263" eaLnBrk="1" hangingPunct="1">
              <a:spcBef>
                <a:spcPts val="300"/>
              </a:spcBef>
              <a:buClr>
                <a:schemeClr val="bg1"/>
              </a:buClr>
              <a:buFont typeface="Arial" pitchFamily="34" charset="0"/>
              <a:buChar char="•"/>
            </a:pPr>
            <a:r>
              <a:rPr lang="ru-RU" altLang="ru-RU" b="1" dirty="0" smtClean="0">
                <a:solidFill>
                  <a:schemeClr val="tx2"/>
                </a:solidFill>
                <a:latin typeface="+mj-lt"/>
              </a:rPr>
              <a:t>Парацетамол</a:t>
            </a:r>
            <a:endParaRPr lang="ru-RU" altLang="ru-RU" b="1" dirty="0">
              <a:solidFill>
                <a:schemeClr val="tx2"/>
              </a:solidFill>
              <a:latin typeface="+mj-lt"/>
            </a:endParaRPr>
          </a:p>
          <a:p>
            <a:pPr marL="144000" indent="-144000" defTabSz="449263" eaLnBrk="1" hangingPunct="1">
              <a:spcBef>
                <a:spcPts val="300"/>
              </a:spcBef>
              <a:buClr>
                <a:schemeClr val="bg1"/>
              </a:buClr>
              <a:buFont typeface="Arial" pitchFamily="34" charset="0"/>
              <a:buChar char="•"/>
            </a:pPr>
            <a:r>
              <a:rPr lang="ru-RU" altLang="ru-RU" b="1" dirty="0" smtClean="0">
                <a:solidFill>
                  <a:schemeClr val="tx2"/>
                </a:solidFill>
                <a:latin typeface="+mj-lt"/>
              </a:rPr>
              <a:t>ГК локально</a:t>
            </a:r>
            <a:endParaRPr lang="ru-RU" altLang="ru-RU" dirty="0">
              <a:solidFill>
                <a:schemeClr val="tx2"/>
              </a:solidFill>
              <a:latin typeface="+mj-lt"/>
            </a:endParaRPr>
          </a:p>
        </p:txBody>
      </p:sp>
      <p:sp>
        <p:nvSpPr>
          <p:cNvPr id="17" name="Скругленный прямоугольник 16"/>
          <p:cNvSpPr/>
          <p:nvPr/>
        </p:nvSpPr>
        <p:spPr>
          <a:xfrm>
            <a:off x="945034" y="2204864"/>
            <a:ext cx="2933204" cy="576064"/>
          </a:xfrm>
          <a:prstGeom prst="roundRect">
            <a:avLst>
              <a:gd name="adj" fmla="val 18557"/>
            </a:avLst>
          </a:prstGeom>
          <a:solidFill>
            <a:srgbClr val="00A0D7"/>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2000" b="1" dirty="0">
                <a:solidFill>
                  <a:schemeClr val="tx2"/>
                </a:solidFill>
              </a:rPr>
              <a:t>Медикаментозное</a:t>
            </a:r>
          </a:p>
        </p:txBody>
      </p:sp>
      <p:sp>
        <p:nvSpPr>
          <p:cNvPr id="2" name="Прямоугольник 1"/>
          <p:cNvSpPr/>
          <p:nvPr/>
        </p:nvSpPr>
        <p:spPr>
          <a:xfrm>
            <a:off x="2910734" y="1412776"/>
            <a:ext cx="3173434" cy="461665"/>
          </a:xfrm>
          <a:prstGeom prst="rect">
            <a:avLst/>
          </a:prstGeom>
        </p:spPr>
        <p:txBody>
          <a:bodyPr wrap="none">
            <a:spAutoFit/>
          </a:bodyPr>
          <a:lstStyle/>
          <a:p>
            <a:pPr algn="ctr"/>
            <a:r>
              <a:rPr lang="ru-RU" sz="2400" b="1" dirty="0">
                <a:solidFill>
                  <a:srgbClr val="FAAA28"/>
                </a:solidFill>
                <a:latin typeface="+mn-lt"/>
                <a:cs typeface="+mn-cs"/>
              </a:rPr>
              <a:t>Комплексное лечение</a:t>
            </a:r>
          </a:p>
        </p:txBody>
      </p:sp>
      <p:sp>
        <p:nvSpPr>
          <p:cNvPr id="23" name="Скругленный прямоугольник 22"/>
          <p:cNvSpPr/>
          <p:nvPr/>
        </p:nvSpPr>
        <p:spPr>
          <a:xfrm>
            <a:off x="4499744" y="2492896"/>
            <a:ext cx="3744664" cy="2873622"/>
          </a:xfrm>
          <a:prstGeom prst="roundRect">
            <a:avLst>
              <a:gd name="adj" fmla="val 6623"/>
            </a:avLst>
          </a:prstGeom>
          <a:noFill/>
          <a:ln w="28575">
            <a:solidFill>
              <a:srgbClr val="00A0D7"/>
            </a:solidFill>
          </a:ln>
          <a:effectLst/>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pPr eaLnBrk="0" hangingPunct="0">
              <a:spcBef>
                <a:spcPts val="0"/>
              </a:spcBef>
              <a:spcAft>
                <a:spcPts val="600"/>
              </a:spcAft>
              <a:buClr>
                <a:schemeClr val="tx2"/>
              </a:buClr>
            </a:pPr>
            <a:endParaRPr lang="ru-RU" sz="2000" dirty="0">
              <a:solidFill>
                <a:schemeClr val="bg2"/>
              </a:solidFill>
            </a:endParaRPr>
          </a:p>
        </p:txBody>
      </p:sp>
      <p:sp>
        <p:nvSpPr>
          <p:cNvPr id="24" name="TextBox 23"/>
          <p:cNvSpPr txBox="1"/>
          <p:nvPr/>
        </p:nvSpPr>
        <p:spPr>
          <a:xfrm>
            <a:off x="4860032" y="2924944"/>
            <a:ext cx="2952328" cy="2485296"/>
          </a:xfrm>
          <a:prstGeom prst="rect">
            <a:avLst/>
          </a:prstGeom>
          <a:noFill/>
        </p:spPr>
        <p:txBody>
          <a:bodyPr wrap="square" lIns="0" tIns="0" rIns="0" bIns="0" rtlCol="0">
            <a:spAutoFit/>
          </a:bodyPr>
          <a:lstStyle/>
          <a:p>
            <a:pPr marL="144000" indent="-144000" defTabSz="449263" eaLnBrk="1" hangingPunct="1">
              <a:spcBef>
                <a:spcPts val="300"/>
              </a:spcBef>
              <a:buClr>
                <a:schemeClr val="bg1"/>
              </a:buClr>
              <a:buFont typeface="Arial" pitchFamily="34" charset="0"/>
              <a:buChar char="•"/>
            </a:pPr>
            <a:r>
              <a:rPr lang="ru-RU" altLang="ru-RU" b="1" dirty="0">
                <a:solidFill>
                  <a:schemeClr val="tx2"/>
                </a:solidFill>
                <a:latin typeface="+mj-lt"/>
              </a:rPr>
              <a:t>Гимнастика </a:t>
            </a:r>
          </a:p>
          <a:p>
            <a:pPr marL="144000" indent="-144000" defTabSz="449263" eaLnBrk="1" hangingPunct="1">
              <a:spcBef>
                <a:spcPts val="300"/>
              </a:spcBef>
              <a:buClr>
                <a:schemeClr val="bg1"/>
              </a:buClr>
              <a:buFont typeface="Arial" pitchFamily="34" charset="0"/>
              <a:buChar char="•"/>
            </a:pPr>
            <a:r>
              <a:rPr lang="ru-RU" altLang="ru-RU" b="1" dirty="0">
                <a:solidFill>
                  <a:schemeClr val="tx2"/>
                </a:solidFill>
                <a:latin typeface="+mj-lt"/>
              </a:rPr>
              <a:t>Массаж</a:t>
            </a:r>
          </a:p>
          <a:p>
            <a:pPr marL="144000" indent="-144000" defTabSz="449263" eaLnBrk="1" hangingPunct="1">
              <a:spcBef>
                <a:spcPts val="300"/>
              </a:spcBef>
              <a:buClr>
                <a:schemeClr val="bg1"/>
              </a:buClr>
              <a:buFont typeface="Arial" pitchFamily="34" charset="0"/>
              <a:buChar char="•"/>
            </a:pPr>
            <a:r>
              <a:rPr lang="ru-RU" altLang="ru-RU" b="1" dirty="0">
                <a:solidFill>
                  <a:schemeClr val="tx2"/>
                </a:solidFill>
                <a:latin typeface="+mj-lt"/>
              </a:rPr>
              <a:t>Лазеротерапия</a:t>
            </a:r>
          </a:p>
          <a:p>
            <a:pPr marL="144000" indent="-144000" defTabSz="449263" eaLnBrk="1" hangingPunct="1">
              <a:spcBef>
                <a:spcPts val="300"/>
              </a:spcBef>
              <a:buClr>
                <a:schemeClr val="bg1"/>
              </a:buClr>
              <a:buFont typeface="Arial" pitchFamily="34" charset="0"/>
              <a:buChar char="•"/>
            </a:pPr>
            <a:r>
              <a:rPr lang="ru-RU" altLang="ru-RU" b="1" dirty="0" err="1">
                <a:solidFill>
                  <a:schemeClr val="tx2"/>
                </a:solidFill>
                <a:latin typeface="+mj-lt"/>
              </a:rPr>
              <a:t>Магнитотерапия</a:t>
            </a:r>
            <a:endParaRPr lang="ru-RU" altLang="ru-RU" b="1" dirty="0">
              <a:solidFill>
                <a:schemeClr val="tx2"/>
              </a:solidFill>
              <a:latin typeface="+mj-lt"/>
            </a:endParaRPr>
          </a:p>
          <a:p>
            <a:pPr marL="144000" indent="-144000" defTabSz="449263" eaLnBrk="1" hangingPunct="1">
              <a:spcBef>
                <a:spcPts val="300"/>
              </a:spcBef>
              <a:buClr>
                <a:schemeClr val="bg1"/>
              </a:buClr>
              <a:buFont typeface="Arial" pitchFamily="34" charset="0"/>
              <a:buChar char="•"/>
            </a:pPr>
            <a:r>
              <a:rPr lang="ru-RU" altLang="ru-RU" b="1" dirty="0">
                <a:solidFill>
                  <a:schemeClr val="tx2"/>
                </a:solidFill>
                <a:latin typeface="+mj-lt"/>
              </a:rPr>
              <a:t>Мануальная терапия </a:t>
            </a:r>
          </a:p>
          <a:p>
            <a:pPr marL="144000" indent="-144000" defTabSz="449263" eaLnBrk="1" hangingPunct="1">
              <a:spcBef>
                <a:spcPts val="300"/>
              </a:spcBef>
              <a:buClr>
                <a:schemeClr val="bg1"/>
              </a:buClr>
              <a:buFont typeface="Arial" pitchFamily="34" charset="0"/>
              <a:buChar char="•"/>
            </a:pPr>
            <a:r>
              <a:rPr lang="ru-RU" altLang="ru-RU" b="1" dirty="0">
                <a:solidFill>
                  <a:schemeClr val="tx2"/>
                </a:solidFill>
                <a:latin typeface="+mj-lt"/>
              </a:rPr>
              <a:t>Рефлексотерапия  </a:t>
            </a:r>
          </a:p>
          <a:p>
            <a:pPr marL="144000" indent="-144000" defTabSz="449263" eaLnBrk="1" hangingPunct="1">
              <a:spcBef>
                <a:spcPts val="300"/>
              </a:spcBef>
              <a:buClr>
                <a:schemeClr val="bg1"/>
              </a:buClr>
              <a:buFont typeface="Arial" pitchFamily="34" charset="0"/>
              <a:buChar char="•"/>
            </a:pPr>
            <a:r>
              <a:rPr lang="ru-RU" altLang="ru-RU" b="1" dirty="0" err="1">
                <a:solidFill>
                  <a:schemeClr val="tx2"/>
                </a:solidFill>
                <a:latin typeface="+mj-lt"/>
              </a:rPr>
              <a:t>Ортезирование</a:t>
            </a:r>
            <a:endParaRPr lang="ru-RU" altLang="ru-RU" b="1" dirty="0">
              <a:solidFill>
                <a:schemeClr val="tx2"/>
              </a:solidFill>
              <a:latin typeface="+mj-lt"/>
            </a:endParaRPr>
          </a:p>
          <a:p>
            <a:pPr defTabSz="449263" eaLnBrk="1" hangingPunct="1">
              <a:spcBef>
                <a:spcPts val="300"/>
              </a:spcBef>
              <a:buClr>
                <a:schemeClr val="bg1"/>
              </a:buClr>
            </a:pPr>
            <a:endParaRPr lang="ru-RU" altLang="ru-RU" b="1" dirty="0">
              <a:solidFill>
                <a:schemeClr val="tx2"/>
              </a:solidFill>
              <a:latin typeface="+mj-lt"/>
            </a:endParaRPr>
          </a:p>
        </p:txBody>
      </p:sp>
      <p:sp>
        <p:nvSpPr>
          <p:cNvPr id="25" name="Скругленный прямоугольник 24"/>
          <p:cNvSpPr/>
          <p:nvPr/>
        </p:nvSpPr>
        <p:spPr>
          <a:xfrm>
            <a:off x="4905474" y="2204864"/>
            <a:ext cx="2933204" cy="576064"/>
          </a:xfrm>
          <a:prstGeom prst="roundRect">
            <a:avLst>
              <a:gd name="adj" fmla="val 18557"/>
            </a:avLst>
          </a:prstGeom>
          <a:solidFill>
            <a:srgbClr val="00A0D7"/>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2000" b="1" dirty="0" smtClean="0">
                <a:solidFill>
                  <a:schemeClr val="tx2"/>
                </a:solidFill>
              </a:rPr>
              <a:t>Немедикаментозное</a:t>
            </a:r>
            <a:endParaRPr lang="ru-RU" sz="2000" b="1" dirty="0">
              <a:solidFill>
                <a:schemeClr val="tx2"/>
              </a:solidFill>
            </a:endParaRPr>
          </a:p>
        </p:txBody>
      </p:sp>
    </p:spTree>
    <p:extLst>
      <p:ext uri="{BB962C8B-B14F-4D97-AF65-F5344CB8AC3E}">
        <p14:creationId xmlns:p14="http://schemas.microsoft.com/office/powerpoint/2010/main" val="1249282744"/>
      </p:ext>
    </p:extLst>
  </p:cSld>
  <p:clrMapOvr>
    <a:masterClrMapping/>
  </p:clrMapOvr>
  <p:transition spd="slow"/>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a:extLst>
              <a:ext uri="{FF2B5EF4-FFF2-40B4-BE49-F238E27FC236}"/>
            </a:extLst>
          </p:cNvPr>
          <p:cNvSpPr>
            <a:spLocks noChangeArrowheads="1"/>
          </p:cNvSpPr>
          <p:nvPr/>
        </p:nvSpPr>
        <p:spPr bwMode="auto">
          <a:xfrm>
            <a:off x="0" y="-26988"/>
            <a:ext cx="9144000" cy="922338"/>
          </a:xfrm>
          <a:prstGeom prst="rect">
            <a:avLst/>
          </a:prstGeom>
          <a:noFill/>
          <a:ln w="9525" algn="ctr">
            <a:noFill/>
            <a:miter lim="800000"/>
            <a:headEnd/>
            <a:tailEnd/>
          </a:ln>
        </p:spPr>
        <p:txBody>
          <a:bodyPr wrap="none" anchor="ctr"/>
          <a:lstStyle/>
          <a:p>
            <a:pPr fontAlgn="auto">
              <a:spcBef>
                <a:spcPts val="0"/>
              </a:spcBef>
              <a:spcAft>
                <a:spcPts val="0"/>
              </a:spcAft>
              <a:defRPr/>
            </a:pPr>
            <a:endParaRPr lang="ru-RU">
              <a:latin typeface="+mn-lt"/>
              <a:ea typeface="+mn-ea"/>
            </a:endParaRPr>
          </a:p>
        </p:txBody>
      </p:sp>
      <p:sp>
        <p:nvSpPr>
          <p:cNvPr id="6" name="TextBox 5"/>
          <p:cNvSpPr txBox="1"/>
          <p:nvPr/>
        </p:nvSpPr>
        <p:spPr>
          <a:xfrm>
            <a:off x="323527" y="378000"/>
            <a:ext cx="7488833" cy="404406"/>
          </a:xfrm>
          <a:prstGeom prst="rect">
            <a:avLst/>
          </a:prstGeom>
          <a:noFill/>
        </p:spPr>
        <p:txBody>
          <a:bodyPr wrap="square" rtlCol="0" anchor="ctr">
            <a:spAutoFit/>
          </a:bodyPr>
          <a:lstStyle/>
          <a:p>
            <a:pPr>
              <a:lnSpc>
                <a:spcPts val="2400"/>
              </a:lnSpc>
            </a:pPr>
            <a:r>
              <a:rPr lang="ru-RU" sz="2400" b="1" i="1" dirty="0">
                <a:solidFill>
                  <a:srgbClr val="FAAA28"/>
                </a:solidFill>
                <a:latin typeface="+mn-lt"/>
              </a:rPr>
              <a:t>НПВП в лечении СМБ</a:t>
            </a:r>
          </a:p>
        </p:txBody>
      </p:sp>
      <p:pic>
        <p:nvPicPr>
          <p:cNvPr id="7" name="Рисунок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1328" y="6309320"/>
            <a:ext cx="241879" cy="349861"/>
          </a:xfrm>
          <a:prstGeom prst="rect">
            <a:avLst/>
          </a:prstGeom>
        </p:spPr>
      </p:pic>
      <p:sp>
        <p:nvSpPr>
          <p:cNvPr id="8" name="TextBox 7"/>
          <p:cNvSpPr txBox="1"/>
          <p:nvPr/>
        </p:nvSpPr>
        <p:spPr>
          <a:xfrm>
            <a:off x="755576" y="6345750"/>
            <a:ext cx="7704856" cy="138499"/>
          </a:xfrm>
          <a:prstGeom prst="rect">
            <a:avLst/>
          </a:prstGeom>
          <a:noFill/>
        </p:spPr>
        <p:txBody>
          <a:bodyPr wrap="square" lIns="0" tIns="0" rIns="0" bIns="0" rtlCol="0">
            <a:spAutoFit/>
          </a:bodyPr>
          <a:lstStyle/>
          <a:p>
            <a:r>
              <a:rPr lang="ru-RU" sz="900" dirty="0">
                <a:solidFill>
                  <a:schemeClr val="tx2"/>
                </a:solidFill>
                <a:latin typeface="+mj-lt"/>
              </a:rPr>
              <a:t>Общие принципы лечения скелетно-мышечной боли: междисциплинарный консенсус. Научно-практическая ревматология. 2016;54(3):247-265</a:t>
            </a:r>
          </a:p>
        </p:txBody>
      </p:sp>
      <p:sp>
        <p:nvSpPr>
          <p:cNvPr id="9" name="Прямоугольник 3"/>
          <p:cNvSpPr>
            <a:spLocks noChangeArrowheads="1"/>
          </p:cNvSpPr>
          <p:nvPr/>
        </p:nvSpPr>
        <p:spPr bwMode="auto">
          <a:xfrm>
            <a:off x="755650" y="1556792"/>
            <a:ext cx="7561013" cy="3924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144000" indent="-144000">
              <a:spcBef>
                <a:spcPts val="600"/>
              </a:spcBef>
              <a:spcAft>
                <a:spcPts val="600"/>
              </a:spcAft>
              <a:buClr>
                <a:srgbClr val="FAAA28"/>
              </a:buClr>
              <a:buFont typeface="Arial" pitchFamily="34" charset="0"/>
              <a:buChar char="•"/>
            </a:pPr>
            <a:r>
              <a:rPr lang="ru-RU" altLang="ru-RU" sz="2000" b="1" dirty="0" smtClean="0">
                <a:solidFill>
                  <a:srgbClr val="FAAA28"/>
                </a:solidFill>
                <a:latin typeface="Calibri" pitchFamily="34" charset="0"/>
                <a:cs typeface="Calibri" pitchFamily="34" charset="0"/>
              </a:rPr>
              <a:t>НПВП </a:t>
            </a:r>
            <a:r>
              <a:rPr lang="ru-RU" altLang="ru-RU" sz="2000" dirty="0" smtClean="0">
                <a:solidFill>
                  <a:srgbClr val="FAAA28"/>
                </a:solidFill>
                <a:latin typeface="Calibri" pitchFamily="34" charset="0"/>
                <a:cs typeface="Calibri" pitchFamily="34" charset="0"/>
              </a:rPr>
              <a:t>– </a:t>
            </a:r>
            <a:r>
              <a:rPr lang="ru-RU" altLang="ru-RU" sz="2000" b="1" dirty="0" smtClean="0">
                <a:solidFill>
                  <a:srgbClr val="FAAA28"/>
                </a:solidFill>
                <a:latin typeface="Calibri" pitchFamily="34" charset="0"/>
                <a:cs typeface="Calibri" pitchFamily="34" charset="0"/>
              </a:rPr>
              <a:t>средство</a:t>
            </a:r>
            <a:r>
              <a:rPr lang="ru-RU" altLang="ru-RU" sz="2000" dirty="0" smtClean="0">
                <a:solidFill>
                  <a:srgbClr val="FAAA28"/>
                </a:solidFill>
                <a:latin typeface="Calibri" pitchFamily="34" charset="0"/>
                <a:cs typeface="Calibri" pitchFamily="34" charset="0"/>
              </a:rPr>
              <a:t> </a:t>
            </a:r>
            <a:r>
              <a:rPr lang="ru-RU" altLang="ru-RU" sz="2000" b="1" dirty="0">
                <a:solidFill>
                  <a:srgbClr val="FAAA28"/>
                </a:solidFill>
                <a:latin typeface="Calibri" pitchFamily="34" charset="0"/>
                <a:cs typeface="Calibri" pitchFamily="34" charset="0"/>
              </a:rPr>
              <a:t>«первой линии» для лечения </a:t>
            </a:r>
            <a:r>
              <a:rPr lang="ru-RU" altLang="ru-RU" sz="2000" b="1" dirty="0" smtClean="0">
                <a:solidFill>
                  <a:srgbClr val="FAAA28"/>
                </a:solidFill>
                <a:latin typeface="Calibri" pitchFamily="34" charset="0"/>
                <a:cs typeface="Calibri" pitchFamily="34" charset="0"/>
              </a:rPr>
              <a:t>СМБ</a:t>
            </a:r>
            <a:r>
              <a:rPr lang="ru-RU" altLang="ru-RU" sz="2000" dirty="0" smtClean="0">
                <a:solidFill>
                  <a:srgbClr val="FAAA28"/>
                </a:solidFill>
                <a:latin typeface="Calibri" pitchFamily="34" charset="0"/>
                <a:cs typeface="Calibri" pitchFamily="34" charset="0"/>
              </a:rPr>
              <a:t> </a:t>
            </a:r>
            <a:r>
              <a:rPr lang="ru-RU" altLang="ru-RU" sz="2000" dirty="0" smtClean="0">
                <a:solidFill>
                  <a:schemeClr val="tx2"/>
                </a:solidFill>
                <a:latin typeface="Calibri" pitchFamily="34" charset="0"/>
                <a:cs typeface="Calibri" pitchFamily="34" charset="0"/>
              </a:rPr>
              <a:t>умеренной </a:t>
            </a:r>
            <a:r>
              <a:rPr lang="ru-RU" altLang="ru-RU" sz="2000" dirty="0">
                <a:solidFill>
                  <a:schemeClr val="tx2"/>
                </a:solidFill>
                <a:latin typeface="Calibri" pitchFamily="34" charset="0"/>
                <a:cs typeface="Calibri" pitchFamily="34" charset="0"/>
              </a:rPr>
              <a:t>и высокой интенсивности.</a:t>
            </a:r>
          </a:p>
          <a:p>
            <a:pPr marL="144000" indent="-144000">
              <a:spcBef>
                <a:spcPts val="600"/>
              </a:spcBef>
              <a:spcAft>
                <a:spcPts val="600"/>
              </a:spcAft>
              <a:buClr>
                <a:srgbClr val="FAAA28"/>
              </a:buClr>
              <a:buFont typeface="Arial" pitchFamily="34" charset="0"/>
              <a:buChar char="•"/>
            </a:pPr>
            <a:r>
              <a:rPr lang="ru-RU" altLang="ru-RU" sz="2000" b="1" dirty="0">
                <a:solidFill>
                  <a:srgbClr val="FAAA28"/>
                </a:solidFill>
                <a:latin typeface="Calibri" pitchFamily="34" charset="0"/>
                <a:cs typeface="Calibri" pitchFamily="34" charset="0"/>
              </a:rPr>
              <a:t>Максимальный эффект </a:t>
            </a:r>
            <a:r>
              <a:rPr lang="ru-RU" altLang="ru-RU" sz="2000" b="1" dirty="0" smtClean="0">
                <a:solidFill>
                  <a:srgbClr val="FAAA28"/>
                </a:solidFill>
                <a:latin typeface="Calibri" pitchFamily="34" charset="0"/>
                <a:cs typeface="Calibri" pitchFamily="34" charset="0"/>
              </a:rPr>
              <a:t>НПВП </a:t>
            </a:r>
            <a:r>
              <a:rPr lang="ru-RU" altLang="ru-RU" sz="2000" dirty="0" smtClean="0">
                <a:solidFill>
                  <a:srgbClr val="FAAA28"/>
                </a:solidFill>
                <a:latin typeface="Calibri" pitchFamily="34" charset="0"/>
                <a:cs typeface="Calibri" pitchFamily="34" charset="0"/>
              </a:rPr>
              <a:t>– </a:t>
            </a:r>
            <a:r>
              <a:rPr lang="ru-RU" altLang="ru-RU" sz="2000" b="1" dirty="0" smtClean="0">
                <a:solidFill>
                  <a:srgbClr val="FAAA28"/>
                </a:solidFill>
                <a:latin typeface="Calibri" pitchFamily="34" charset="0"/>
                <a:cs typeface="Calibri" pitchFamily="34" charset="0"/>
              </a:rPr>
              <a:t>при </a:t>
            </a:r>
            <a:r>
              <a:rPr lang="ru-RU" altLang="ru-RU" sz="2000" b="1" dirty="0">
                <a:solidFill>
                  <a:srgbClr val="FAAA28"/>
                </a:solidFill>
                <a:latin typeface="Calibri" pitchFamily="34" charset="0"/>
                <a:cs typeface="Calibri" pitchFamily="34" charset="0"/>
              </a:rPr>
              <a:t>их использовании в средних и высоких дозах. </a:t>
            </a:r>
          </a:p>
          <a:p>
            <a:pPr marL="144000" indent="-144000">
              <a:spcBef>
                <a:spcPts val="600"/>
              </a:spcBef>
              <a:spcAft>
                <a:spcPts val="600"/>
              </a:spcAft>
              <a:buClr>
                <a:srgbClr val="FAAA28"/>
              </a:buClr>
              <a:buFont typeface="Arial" pitchFamily="34" charset="0"/>
              <a:buChar char="•"/>
            </a:pPr>
            <a:r>
              <a:rPr lang="ru-RU" altLang="ru-RU" sz="2000" dirty="0">
                <a:solidFill>
                  <a:schemeClr val="tx2"/>
                </a:solidFill>
                <a:latin typeface="Calibri" pitchFamily="34" charset="0"/>
                <a:cs typeface="Calibri" pitchFamily="34" charset="0"/>
              </a:rPr>
              <a:t>Наиболее </a:t>
            </a:r>
            <a:r>
              <a:rPr lang="ru-RU" altLang="ru-RU" sz="2000" dirty="0" smtClean="0">
                <a:solidFill>
                  <a:schemeClr val="tx2"/>
                </a:solidFill>
                <a:latin typeface="Calibri" pitchFamily="34" charset="0"/>
                <a:cs typeface="Calibri" pitchFamily="34" charset="0"/>
              </a:rPr>
              <a:t>целесообразен – </a:t>
            </a:r>
            <a:r>
              <a:rPr lang="ru-RU" altLang="ru-RU" sz="2000" b="1" dirty="0">
                <a:solidFill>
                  <a:srgbClr val="FAAA28"/>
                </a:solidFill>
                <a:latin typeface="Calibri" pitchFamily="34" charset="0"/>
                <a:cs typeface="Calibri" pitchFamily="34" charset="0"/>
              </a:rPr>
              <a:t>пероральный прием НПВП</a:t>
            </a:r>
          </a:p>
          <a:p>
            <a:pPr marL="144000" indent="-144000">
              <a:spcBef>
                <a:spcPts val="600"/>
              </a:spcBef>
              <a:spcAft>
                <a:spcPts val="600"/>
              </a:spcAft>
              <a:buClr>
                <a:srgbClr val="FAAA28"/>
              </a:buClr>
              <a:buFont typeface="Arial" pitchFamily="34" charset="0"/>
              <a:buChar char="•"/>
            </a:pPr>
            <a:r>
              <a:rPr lang="ru-RU" altLang="ru-RU" sz="2000" dirty="0">
                <a:solidFill>
                  <a:schemeClr val="tx2"/>
                </a:solidFill>
                <a:latin typeface="Calibri" pitchFamily="34" charset="0"/>
                <a:cs typeface="Calibri" pitchFamily="34" charset="0"/>
              </a:rPr>
              <a:t>Использование </a:t>
            </a:r>
            <a:r>
              <a:rPr lang="ru-RU" altLang="ru-RU" sz="2000" b="1" dirty="0">
                <a:solidFill>
                  <a:schemeClr val="tx2"/>
                </a:solidFill>
                <a:latin typeface="Calibri" pitchFamily="34" charset="0"/>
                <a:cs typeface="Calibri" pitchFamily="34" charset="0"/>
              </a:rPr>
              <a:t>инъекционных форм </a:t>
            </a:r>
            <a:r>
              <a:rPr lang="ru-RU" altLang="ru-RU" sz="2000" dirty="0" smtClean="0">
                <a:solidFill>
                  <a:schemeClr val="tx2"/>
                </a:solidFill>
                <a:latin typeface="Calibri" pitchFamily="34" charset="0"/>
                <a:cs typeface="Calibri" pitchFamily="34" charset="0"/>
              </a:rPr>
              <a:t>НПВП – </a:t>
            </a:r>
            <a:r>
              <a:rPr lang="ru-RU" altLang="ru-RU" sz="2000" b="1" dirty="0" smtClean="0">
                <a:solidFill>
                  <a:srgbClr val="FAAA28"/>
                </a:solidFill>
                <a:latin typeface="Calibri" pitchFamily="34" charset="0"/>
                <a:cs typeface="Calibri" pitchFamily="34" charset="0"/>
              </a:rPr>
              <a:t>для </a:t>
            </a:r>
            <a:r>
              <a:rPr lang="ru-RU" altLang="ru-RU" sz="2000" b="1" dirty="0">
                <a:solidFill>
                  <a:srgbClr val="FAAA28"/>
                </a:solidFill>
                <a:latin typeface="Calibri" pitchFamily="34" charset="0"/>
                <a:cs typeface="Calibri" pitchFamily="34" charset="0"/>
              </a:rPr>
              <a:t>кратковременного </a:t>
            </a:r>
            <a:r>
              <a:rPr lang="ru-RU" altLang="ru-RU" sz="2000" dirty="0">
                <a:solidFill>
                  <a:schemeClr val="tx2"/>
                </a:solidFill>
                <a:latin typeface="Calibri" pitchFamily="34" charset="0"/>
                <a:cs typeface="Calibri" pitchFamily="34" charset="0"/>
              </a:rPr>
              <a:t>(не более 3 дней) лечения очень интенсивной острой СМБ. </a:t>
            </a:r>
          </a:p>
          <a:p>
            <a:pPr marL="504000">
              <a:spcBef>
                <a:spcPts val="2400"/>
              </a:spcBef>
              <a:spcAft>
                <a:spcPts val="600"/>
              </a:spcAft>
              <a:buClr>
                <a:srgbClr val="FAAA28"/>
              </a:buClr>
            </a:pPr>
            <a:r>
              <a:rPr kumimoji="1" lang="ru-RU" altLang="ru-RU" sz="2000" b="1" dirty="0">
                <a:solidFill>
                  <a:srgbClr val="FAAA28"/>
                </a:solidFill>
                <a:latin typeface="Calibri" pitchFamily="34" charset="0"/>
                <a:cs typeface="Calibri" pitchFamily="34" charset="0"/>
              </a:rPr>
              <a:t>Выбор НПВП должен основываться на критериях безопасности </a:t>
            </a:r>
            <a:r>
              <a:rPr kumimoji="1" lang="ru-RU" altLang="ru-RU" sz="2000" dirty="0">
                <a:solidFill>
                  <a:srgbClr val="FAAA28"/>
                </a:solidFill>
                <a:latin typeface="Calibri" pitchFamily="34" charset="0"/>
                <a:cs typeface="Calibri" pitchFamily="34" charset="0"/>
              </a:rPr>
              <a:t>и определяться наличием тех или иных факторов риска</a:t>
            </a:r>
            <a:endParaRPr lang="ru-RU" altLang="ru-RU" sz="2000" dirty="0">
              <a:solidFill>
                <a:srgbClr val="FAAA28"/>
              </a:solidFill>
              <a:latin typeface="Calibri" pitchFamily="34" charset="0"/>
              <a:cs typeface="Calibri" pitchFamily="34" charset="0"/>
            </a:endParaRPr>
          </a:p>
        </p:txBody>
      </p:sp>
      <p:pic>
        <p:nvPicPr>
          <p:cNvPr id="11" name="Рисунок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403" y="4885752"/>
            <a:ext cx="417496" cy="420939"/>
          </a:xfrm>
          <a:prstGeom prst="rect">
            <a:avLst/>
          </a:prstGeom>
        </p:spPr>
      </p:pic>
    </p:spTree>
    <p:extLst>
      <p:ext uri="{BB962C8B-B14F-4D97-AF65-F5344CB8AC3E}">
        <p14:creationId xmlns:p14="http://schemas.microsoft.com/office/powerpoint/2010/main" val="20393634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Скругленный прямоугольник 48"/>
          <p:cNvSpPr/>
          <p:nvPr/>
        </p:nvSpPr>
        <p:spPr>
          <a:xfrm>
            <a:off x="4788024" y="1542043"/>
            <a:ext cx="3678869" cy="3182357"/>
          </a:xfrm>
          <a:prstGeom prst="roundRect">
            <a:avLst>
              <a:gd name="adj" fmla="val 6948"/>
            </a:avLst>
          </a:prstGeom>
          <a:solidFill>
            <a:srgbClr val="1A4581"/>
          </a:solidFill>
          <a:ln w="28575">
            <a:solidFill>
              <a:srgbClr val="00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Скругленный прямоугольник 1"/>
          <p:cNvSpPr/>
          <p:nvPr/>
        </p:nvSpPr>
        <p:spPr>
          <a:xfrm>
            <a:off x="389539" y="1542043"/>
            <a:ext cx="4218465" cy="3182357"/>
          </a:xfrm>
          <a:prstGeom prst="roundRect">
            <a:avLst>
              <a:gd name="adj" fmla="val 6948"/>
            </a:avLst>
          </a:prstGeom>
          <a:solidFill>
            <a:srgbClr val="1A4581"/>
          </a:solidFill>
          <a:ln w="28575">
            <a:solidFill>
              <a:srgbClr val="00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029" name="Rectangle 2"/>
          <p:cNvSpPr>
            <a:spLocks noChangeArrowheads="1"/>
          </p:cNvSpPr>
          <p:nvPr/>
        </p:nvSpPr>
        <p:spPr bwMode="auto">
          <a:xfrm>
            <a:off x="3371303" y="-96837"/>
            <a:ext cx="774700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nchor="ctr"/>
          <a:lstStyle/>
          <a:p>
            <a:pPr algn="ctr"/>
            <a:endParaRPr lang="ru-RU" altLang="ru-RU" sz="3200" b="1" dirty="0">
              <a:solidFill>
                <a:srgbClr val="C00000"/>
              </a:solidFill>
              <a:cs typeface="Arial" pitchFamily="34" charset="0"/>
            </a:endParaRPr>
          </a:p>
        </p:txBody>
      </p:sp>
      <p:pic>
        <p:nvPicPr>
          <p:cNvPr id="1030"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68194" y="1926671"/>
            <a:ext cx="965911" cy="1086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aphicFrame>
        <p:nvGraphicFramePr>
          <p:cNvPr id="1026" name="Object 2"/>
          <p:cNvGraphicFramePr>
            <a:graphicFrameLocks noChangeAspect="1"/>
          </p:cNvGraphicFramePr>
          <p:nvPr>
            <p:extLst>
              <p:ext uri="{D42A27DB-BD31-4B8C-83A1-F6EECF244321}">
                <p14:modId xmlns:p14="http://schemas.microsoft.com/office/powerpoint/2010/main" val="164293914"/>
              </p:ext>
            </p:extLst>
          </p:nvPr>
        </p:nvGraphicFramePr>
        <p:xfrm>
          <a:off x="5097004" y="1805335"/>
          <a:ext cx="901814" cy="666967"/>
        </p:xfrm>
        <a:graphic>
          <a:graphicData uri="http://schemas.openxmlformats.org/presentationml/2006/ole">
            <mc:AlternateContent xmlns:mc="http://schemas.openxmlformats.org/markup-compatibility/2006">
              <mc:Choice xmlns:v="urn:schemas-microsoft-com:vml" Requires="v">
                <p:oleObj spid="_x0000_s1111" name="CorelDRAW" r:id="rId5" imgW="3305175" imgH="2447925" progId="CorelDRAW.Graphic.10">
                  <p:embed/>
                </p:oleObj>
              </mc:Choice>
              <mc:Fallback>
                <p:oleObj name="CorelDRAW" r:id="rId5" imgW="3305175" imgH="2447925" progId="CorelDRAW.Graphic.10">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97004" y="1805335"/>
                        <a:ext cx="901814" cy="666967"/>
                      </a:xfrm>
                      <a:prstGeom prst="rect">
                        <a:avLst/>
                      </a:prstGeom>
                      <a:noFill/>
                      <a:ln>
                        <a:noFill/>
                      </a:ln>
                      <a:effectLst/>
                      <a:extLst/>
                    </p:spPr>
                  </p:pic>
                </p:oleObj>
              </mc:Fallback>
            </mc:AlternateContent>
          </a:graphicData>
        </a:graphic>
      </p:graphicFrame>
      <p:graphicFrame>
        <p:nvGraphicFramePr>
          <p:cNvPr id="1027" name="Object 3"/>
          <p:cNvGraphicFramePr>
            <a:graphicFrameLocks noChangeAspect="1"/>
          </p:cNvGraphicFramePr>
          <p:nvPr>
            <p:extLst>
              <p:ext uri="{D42A27DB-BD31-4B8C-83A1-F6EECF244321}">
                <p14:modId xmlns:p14="http://schemas.microsoft.com/office/powerpoint/2010/main" val="596814925"/>
              </p:ext>
            </p:extLst>
          </p:nvPr>
        </p:nvGraphicFramePr>
        <p:xfrm>
          <a:off x="5193429" y="2672394"/>
          <a:ext cx="548321" cy="838208"/>
        </p:xfrm>
        <a:graphic>
          <a:graphicData uri="http://schemas.openxmlformats.org/presentationml/2006/ole">
            <mc:AlternateContent xmlns:mc="http://schemas.openxmlformats.org/markup-compatibility/2006">
              <mc:Choice xmlns:v="urn:schemas-microsoft-com:vml" Requires="v">
                <p:oleObj spid="_x0000_s1112" name="CorelDRAW" r:id="rId7" imgW="2647950" imgH="4048125" progId="CorelDRAW.Graphic.10">
                  <p:embed/>
                </p:oleObj>
              </mc:Choice>
              <mc:Fallback>
                <p:oleObj name="CorelDRAW" r:id="rId7" imgW="2647950" imgH="4048125" progId="CorelDRAW.Graphic.10">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93429" y="2672394"/>
                        <a:ext cx="548321" cy="838208"/>
                      </a:xfrm>
                      <a:prstGeom prst="rect">
                        <a:avLst/>
                      </a:prstGeom>
                      <a:noFill/>
                      <a:ln>
                        <a:noFill/>
                      </a:ln>
                      <a:effectLst/>
                      <a:extLst/>
                    </p:spPr>
                  </p:pic>
                </p:oleObj>
              </mc:Fallback>
            </mc:AlternateContent>
          </a:graphicData>
        </a:graphic>
      </p:graphicFrame>
      <p:graphicFrame>
        <p:nvGraphicFramePr>
          <p:cNvPr id="1028" name="Object 4"/>
          <p:cNvGraphicFramePr>
            <a:graphicFrameLocks noChangeAspect="1"/>
          </p:cNvGraphicFramePr>
          <p:nvPr>
            <p:extLst>
              <p:ext uri="{D42A27DB-BD31-4B8C-83A1-F6EECF244321}">
                <p14:modId xmlns:p14="http://schemas.microsoft.com/office/powerpoint/2010/main" val="2054258150"/>
              </p:ext>
            </p:extLst>
          </p:nvPr>
        </p:nvGraphicFramePr>
        <p:xfrm>
          <a:off x="673207" y="3413328"/>
          <a:ext cx="582519" cy="986985"/>
        </p:xfrm>
        <a:graphic>
          <a:graphicData uri="http://schemas.openxmlformats.org/presentationml/2006/ole">
            <mc:AlternateContent xmlns:mc="http://schemas.openxmlformats.org/markup-compatibility/2006">
              <mc:Choice xmlns:v="urn:schemas-microsoft-com:vml" Requires="v">
                <p:oleObj spid="_x0000_s1113" name="CorelDRAW" r:id="rId9" imgW="2295525" imgH="3314700" progId="CorelDRAW.Graphic.10">
                  <p:embed/>
                </p:oleObj>
              </mc:Choice>
              <mc:Fallback>
                <p:oleObj name="CorelDRAW" r:id="rId9" imgW="2295525" imgH="3314700" progId="CorelDRAW.Graphic.10">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3207" y="3413328"/>
                        <a:ext cx="582519" cy="986985"/>
                      </a:xfrm>
                      <a:prstGeom prst="rect">
                        <a:avLst/>
                      </a:prstGeom>
                      <a:noFill/>
                      <a:ln>
                        <a:noFill/>
                      </a:ln>
                      <a:effectLst/>
                      <a:extLst/>
                    </p:spPr>
                  </p:pic>
                </p:oleObj>
              </mc:Fallback>
            </mc:AlternateContent>
          </a:graphicData>
        </a:graphic>
      </p:graphicFrame>
      <p:sp>
        <p:nvSpPr>
          <p:cNvPr id="1051" name="Text Box 12"/>
          <p:cNvSpPr txBox="1">
            <a:spLocks noChangeArrowheads="1"/>
          </p:cNvSpPr>
          <p:nvPr/>
        </p:nvSpPr>
        <p:spPr bwMode="auto">
          <a:xfrm>
            <a:off x="1392538" y="1276352"/>
            <a:ext cx="399393"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med" len="lg"/>
              </a14:hiddenLine>
            </a:ext>
          </a:extLst>
        </p:spPr>
        <p:txBody>
          <a:bodyPr wrap="none" lIns="102663" tIns="53385" rIns="102663" bIns="53385">
            <a:spAutoFit/>
          </a:bodyPr>
          <a:lstStyle>
            <a:lvl1pPr marL="190500" indent="-190500">
              <a:defRPr>
                <a:solidFill>
                  <a:schemeClr val="bg1"/>
                </a:solidFill>
                <a:latin typeface="Arial" pitchFamily="34" charset="0"/>
                <a:ea typeface="Droid Sans" charset="0"/>
                <a:cs typeface="Droid Sans" charset="0"/>
              </a:defRPr>
            </a:lvl1pPr>
            <a:lvl2pPr>
              <a:defRPr>
                <a:solidFill>
                  <a:schemeClr val="bg1"/>
                </a:solidFill>
                <a:latin typeface="Arial" pitchFamily="34" charset="0"/>
                <a:ea typeface="Droid Sans" charset="0"/>
                <a:cs typeface="Droid Sans" charset="0"/>
              </a:defRPr>
            </a:lvl2pPr>
            <a:lvl3pPr>
              <a:defRPr>
                <a:solidFill>
                  <a:schemeClr val="bg1"/>
                </a:solidFill>
                <a:latin typeface="Arial" pitchFamily="34" charset="0"/>
                <a:ea typeface="Droid Sans" charset="0"/>
                <a:cs typeface="Droid Sans" charset="0"/>
              </a:defRPr>
            </a:lvl3pPr>
            <a:lvl4pPr>
              <a:defRPr>
                <a:solidFill>
                  <a:schemeClr val="bg1"/>
                </a:solidFill>
                <a:latin typeface="Arial" pitchFamily="34" charset="0"/>
                <a:ea typeface="Droid Sans" charset="0"/>
                <a:cs typeface="Droid Sans" charset="0"/>
              </a:defRPr>
            </a:lvl4pPr>
            <a:lvl5pPr>
              <a:defRPr>
                <a:solidFill>
                  <a:schemeClr val="bg1"/>
                </a:solidFill>
                <a:latin typeface="Arial" pitchFamily="34" charset="0"/>
                <a:ea typeface="Droid Sans" charset="0"/>
                <a:cs typeface="Droid Sans" charset="0"/>
              </a:defRPr>
            </a:lvl5pPr>
            <a:lvl6pPr marL="2514600" indent="-228600" defTabSz="449263" eaLnBrk="0" fontAlgn="base" hangingPunct="0">
              <a:spcBef>
                <a:spcPct val="0"/>
              </a:spcBef>
              <a:spcAft>
                <a:spcPct val="0"/>
              </a:spcAft>
              <a:defRPr>
                <a:solidFill>
                  <a:schemeClr val="bg1"/>
                </a:solidFill>
                <a:latin typeface="Arial" pitchFamily="34" charset="0"/>
                <a:ea typeface="Droid Sans" charset="0"/>
                <a:cs typeface="Droid Sans" charset="0"/>
              </a:defRPr>
            </a:lvl6pPr>
            <a:lvl7pPr marL="2971800" indent="-228600" defTabSz="449263" eaLnBrk="0" fontAlgn="base" hangingPunct="0">
              <a:spcBef>
                <a:spcPct val="0"/>
              </a:spcBef>
              <a:spcAft>
                <a:spcPct val="0"/>
              </a:spcAft>
              <a:defRPr>
                <a:solidFill>
                  <a:schemeClr val="bg1"/>
                </a:solidFill>
                <a:latin typeface="Arial" pitchFamily="34" charset="0"/>
                <a:ea typeface="Droid Sans" charset="0"/>
                <a:cs typeface="Droid Sans" charset="0"/>
              </a:defRPr>
            </a:lvl7pPr>
            <a:lvl8pPr marL="3429000" indent="-228600" defTabSz="449263" eaLnBrk="0" fontAlgn="base" hangingPunct="0">
              <a:spcBef>
                <a:spcPct val="0"/>
              </a:spcBef>
              <a:spcAft>
                <a:spcPct val="0"/>
              </a:spcAft>
              <a:defRPr>
                <a:solidFill>
                  <a:schemeClr val="bg1"/>
                </a:solidFill>
                <a:latin typeface="Arial" pitchFamily="34" charset="0"/>
                <a:ea typeface="Droid Sans" charset="0"/>
                <a:cs typeface="Droid Sans" charset="0"/>
              </a:defRPr>
            </a:lvl8pPr>
            <a:lvl9pPr marL="3886200" indent="-228600" defTabSz="449263" eaLnBrk="0" fontAlgn="base" hangingPunct="0">
              <a:spcBef>
                <a:spcPct val="0"/>
              </a:spcBef>
              <a:spcAft>
                <a:spcPct val="0"/>
              </a:spcAft>
              <a:defRPr>
                <a:solidFill>
                  <a:schemeClr val="bg1"/>
                </a:solidFill>
                <a:latin typeface="Arial" pitchFamily="34" charset="0"/>
                <a:ea typeface="Droid Sans" charset="0"/>
                <a:cs typeface="Droid Sans" charset="0"/>
              </a:defRPr>
            </a:lvl9pPr>
          </a:lstStyle>
          <a:p>
            <a:pPr eaLnBrk="1" hangingPunct="1">
              <a:buSzPct val="70000"/>
              <a:buFont typeface="Wingdings" pitchFamily="2" charset="2"/>
              <a:buChar char="ü"/>
            </a:pPr>
            <a:endParaRPr lang="ru-RU" altLang="ru-RU" sz="1600" dirty="0">
              <a:solidFill>
                <a:srgbClr val="000066"/>
              </a:solidFill>
              <a:latin typeface="Times New Roman" pitchFamily="18" charset="0"/>
            </a:endParaRPr>
          </a:p>
        </p:txBody>
      </p:sp>
      <p:grpSp>
        <p:nvGrpSpPr>
          <p:cNvPr id="1033" name="Group 16"/>
          <p:cNvGrpSpPr>
            <a:grpSpLocks/>
          </p:cNvGrpSpPr>
          <p:nvPr/>
        </p:nvGrpSpPr>
        <p:grpSpPr bwMode="auto">
          <a:xfrm>
            <a:off x="6262688" y="4154490"/>
            <a:ext cx="2708353" cy="900113"/>
            <a:chOff x="4701" y="2670"/>
            <a:chExt cx="1920" cy="567"/>
          </a:xfrm>
        </p:grpSpPr>
        <p:sp>
          <p:nvSpPr>
            <p:cNvPr id="1046" name="AutoShape 17"/>
            <p:cNvSpPr>
              <a:spLocks noChangeArrowheads="1"/>
            </p:cNvSpPr>
            <p:nvPr/>
          </p:nvSpPr>
          <p:spPr bwMode="auto">
            <a:xfrm>
              <a:off x="4701" y="2670"/>
              <a:ext cx="1920" cy="336"/>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headEnd type="none" w="sm" len="sm"/>
                  <a:tailEnd type="none" w="med" len="lg"/>
                </a14:hiddenLine>
              </a:ext>
            </a:extLst>
          </p:spPr>
          <p:txBody>
            <a:bodyPr wrap="none" lIns="102663" tIns="53385" rIns="102663" bIns="53385" anchor="ctr"/>
            <a:lstStyle/>
            <a:p>
              <a:pPr algn="ctr" defTabSz="1041400" eaLnBrk="1" hangingPunct="1"/>
              <a:endParaRPr lang="ru-RU" altLang="ru-RU" sz="2400" b="1" dirty="0">
                <a:solidFill>
                  <a:srgbClr val="000066"/>
                </a:solidFill>
                <a:latin typeface="Times New Roman" pitchFamily="18" charset="0"/>
              </a:endParaRPr>
            </a:p>
          </p:txBody>
        </p:sp>
        <p:sp>
          <p:nvSpPr>
            <p:cNvPr id="1047" name="Text Box 18"/>
            <p:cNvSpPr txBox="1">
              <a:spLocks noChangeArrowheads="1"/>
            </p:cNvSpPr>
            <p:nvPr/>
          </p:nvSpPr>
          <p:spPr bwMode="auto">
            <a:xfrm>
              <a:off x="5081" y="3014"/>
              <a:ext cx="283"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med" len="lg"/>
                </a14:hiddenLine>
              </a:ext>
            </a:extLst>
          </p:spPr>
          <p:txBody>
            <a:bodyPr wrap="none" lIns="102663" tIns="53385" rIns="102663" bIns="53385">
              <a:spAutoFit/>
            </a:bodyPr>
            <a:lstStyle>
              <a:lvl1pPr marL="190500" indent="-190500">
                <a:defRPr>
                  <a:solidFill>
                    <a:schemeClr val="bg1"/>
                  </a:solidFill>
                  <a:latin typeface="Arial" pitchFamily="34" charset="0"/>
                  <a:ea typeface="Droid Sans" charset="0"/>
                  <a:cs typeface="Droid Sans" charset="0"/>
                </a:defRPr>
              </a:lvl1pPr>
              <a:lvl2pPr>
                <a:defRPr>
                  <a:solidFill>
                    <a:schemeClr val="bg1"/>
                  </a:solidFill>
                  <a:latin typeface="Arial" pitchFamily="34" charset="0"/>
                  <a:ea typeface="Droid Sans" charset="0"/>
                  <a:cs typeface="Droid Sans" charset="0"/>
                </a:defRPr>
              </a:lvl2pPr>
              <a:lvl3pPr>
                <a:defRPr>
                  <a:solidFill>
                    <a:schemeClr val="bg1"/>
                  </a:solidFill>
                  <a:latin typeface="Arial" pitchFamily="34" charset="0"/>
                  <a:ea typeface="Droid Sans" charset="0"/>
                  <a:cs typeface="Droid Sans" charset="0"/>
                </a:defRPr>
              </a:lvl3pPr>
              <a:lvl4pPr>
                <a:defRPr>
                  <a:solidFill>
                    <a:schemeClr val="bg1"/>
                  </a:solidFill>
                  <a:latin typeface="Arial" pitchFamily="34" charset="0"/>
                  <a:ea typeface="Droid Sans" charset="0"/>
                  <a:cs typeface="Droid Sans" charset="0"/>
                </a:defRPr>
              </a:lvl4pPr>
              <a:lvl5pPr>
                <a:defRPr>
                  <a:solidFill>
                    <a:schemeClr val="bg1"/>
                  </a:solidFill>
                  <a:latin typeface="Arial" pitchFamily="34" charset="0"/>
                  <a:ea typeface="Droid Sans" charset="0"/>
                  <a:cs typeface="Droid Sans" charset="0"/>
                </a:defRPr>
              </a:lvl5pPr>
              <a:lvl6pPr marL="2514600" indent="-228600" defTabSz="449263" eaLnBrk="0" fontAlgn="base" hangingPunct="0">
                <a:spcBef>
                  <a:spcPct val="0"/>
                </a:spcBef>
                <a:spcAft>
                  <a:spcPct val="0"/>
                </a:spcAft>
                <a:defRPr>
                  <a:solidFill>
                    <a:schemeClr val="bg1"/>
                  </a:solidFill>
                  <a:latin typeface="Arial" pitchFamily="34" charset="0"/>
                  <a:ea typeface="Droid Sans" charset="0"/>
                  <a:cs typeface="Droid Sans" charset="0"/>
                </a:defRPr>
              </a:lvl6pPr>
              <a:lvl7pPr marL="2971800" indent="-228600" defTabSz="449263" eaLnBrk="0" fontAlgn="base" hangingPunct="0">
                <a:spcBef>
                  <a:spcPct val="0"/>
                </a:spcBef>
                <a:spcAft>
                  <a:spcPct val="0"/>
                </a:spcAft>
                <a:defRPr>
                  <a:solidFill>
                    <a:schemeClr val="bg1"/>
                  </a:solidFill>
                  <a:latin typeface="Arial" pitchFamily="34" charset="0"/>
                  <a:ea typeface="Droid Sans" charset="0"/>
                  <a:cs typeface="Droid Sans" charset="0"/>
                </a:defRPr>
              </a:lvl7pPr>
              <a:lvl8pPr marL="3429000" indent="-228600" defTabSz="449263" eaLnBrk="0" fontAlgn="base" hangingPunct="0">
                <a:spcBef>
                  <a:spcPct val="0"/>
                </a:spcBef>
                <a:spcAft>
                  <a:spcPct val="0"/>
                </a:spcAft>
                <a:defRPr>
                  <a:solidFill>
                    <a:schemeClr val="bg1"/>
                  </a:solidFill>
                  <a:latin typeface="Arial" pitchFamily="34" charset="0"/>
                  <a:ea typeface="Droid Sans" charset="0"/>
                  <a:cs typeface="Droid Sans" charset="0"/>
                </a:defRPr>
              </a:lvl8pPr>
              <a:lvl9pPr marL="3886200" indent="-228600" defTabSz="449263" eaLnBrk="0" fontAlgn="base" hangingPunct="0">
                <a:spcBef>
                  <a:spcPct val="0"/>
                </a:spcBef>
                <a:spcAft>
                  <a:spcPct val="0"/>
                </a:spcAft>
                <a:defRPr>
                  <a:solidFill>
                    <a:schemeClr val="bg1"/>
                  </a:solidFill>
                  <a:latin typeface="Arial" pitchFamily="34" charset="0"/>
                  <a:ea typeface="Droid Sans" charset="0"/>
                  <a:cs typeface="Droid Sans" charset="0"/>
                </a:defRPr>
              </a:lvl9pPr>
            </a:lstStyle>
            <a:p>
              <a:pPr eaLnBrk="1" hangingPunct="1">
                <a:buSzPct val="70000"/>
                <a:buFont typeface="Wingdings" pitchFamily="2" charset="2"/>
                <a:buChar char="ü"/>
              </a:pPr>
              <a:endParaRPr lang="ru-RU" altLang="ru-RU" sz="1600" dirty="0">
                <a:solidFill>
                  <a:srgbClr val="000066"/>
                </a:solidFill>
                <a:latin typeface="Times New Roman" pitchFamily="18" charset="0"/>
              </a:endParaRPr>
            </a:p>
          </p:txBody>
        </p:sp>
      </p:grpSp>
      <p:grpSp>
        <p:nvGrpSpPr>
          <p:cNvPr id="1035" name="Group 22"/>
          <p:cNvGrpSpPr>
            <a:grpSpLocks/>
          </p:cNvGrpSpPr>
          <p:nvPr/>
        </p:nvGrpSpPr>
        <p:grpSpPr bwMode="auto">
          <a:xfrm>
            <a:off x="6243080" y="2203451"/>
            <a:ext cx="2073472" cy="836613"/>
            <a:chOff x="4708" y="1385"/>
            <a:chExt cx="1601" cy="527"/>
          </a:xfrm>
        </p:grpSpPr>
        <p:sp>
          <p:nvSpPr>
            <p:cNvPr id="1042" name="AutoShape 23"/>
            <p:cNvSpPr>
              <a:spLocks noChangeArrowheads="1"/>
            </p:cNvSpPr>
            <p:nvPr/>
          </p:nvSpPr>
          <p:spPr bwMode="auto">
            <a:xfrm>
              <a:off x="4826" y="1385"/>
              <a:ext cx="1483" cy="336"/>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headEnd type="none" w="sm" len="sm"/>
                  <a:tailEnd type="none" w="med" len="lg"/>
                </a14:hiddenLine>
              </a:ext>
            </a:extLst>
          </p:spPr>
          <p:txBody>
            <a:bodyPr wrap="none" lIns="102663" tIns="53385" rIns="102663" bIns="53385" anchor="ctr"/>
            <a:lstStyle/>
            <a:p>
              <a:pPr algn="ctr" defTabSz="1041400" eaLnBrk="1" hangingPunct="1"/>
              <a:endParaRPr lang="ru-RU" altLang="ru-RU" sz="2400" b="1" dirty="0">
                <a:solidFill>
                  <a:srgbClr val="000066"/>
                </a:solidFill>
                <a:latin typeface="Times New Roman" pitchFamily="18" charset="0"/>
              </a:endParaRPr>
            </a:p>
          </p:txBody>
        </p:sp>
        <p:sp>
          <p:nvSpPr>
            <p:cNvPr id="1043" name="Text Box 24"/>
            <p:cNvSpPr txBox="1">
              <a:spLocks noChangeArrowheads="1"/>
            </p:cNvSpPr>
            <p:nvPr/>
          </p:nvSpPr>
          <p:spPr bwMode="auto">
            <a:xfrm>
              <a:off x="4708" y="1660"/>
              <a:ext cx="309"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med" len="lg"/>
                </a14:hiddenLine>
              </a:ext>
            </a:extLst>
          </p:spPr>
          <p:txBody>
            <a:bodyPr wrap="none" lIns="102663" tIns="53385" rIns="102663" bIns="53385">
              <a:spAutoFit/>
            </a:bodyPr>
            <a:lstStyle>
              <a:lvl1pPr marL="190500" indent="-190500">
                <a:defRPr>
                  <a:solidFill>
                    <a:schemeClr val="bg1"/>
                  </a:solidFill>
                  <a:latin typeface="Arial" pitchFamily="34" charset="0"/>
                  <a:ea typeface="Droid Sans" charset="0"/>
                  <a:cs typeface="Droid Sans" charset="0"/>
                </a:defRPr>
              </a:lvl1pPr>
              <a:lvl2pPr>
                <a:defRPr>
                  <a:solidFill>
                    <a:schemeClr val="bg1"/>
                  </a:solidFill>
                  <a:latin typeface="Arial" pitchFamily="34" charset="0"/>
                  <a:ea typeface="Droid Sans" charset="0"/>
                  <a:cs typeface="Droid Sans" charset="0"/>
                </a:defRPr>
              </a:lvl2pPr>
              <a:lvl3pPr>
                <a:defRPr>
                  <a:solidFill>
                    <a:schemeClr val="bg1"/>
                  </a:solidFill>
                  <a:latin typeface="Arial" pitchFamily="34" charset="0"/>
                  <a:ea typeface="Droid Sans" charset="0"/>
                  <a:cs typeface="Droid Sans" charset="0"/>
                </a:defRPr>
              </a:lvl3pPr>
              <a:lvl4pPr>
                <a:defRPr>
                  <a:solidFill>
                    <a:schemeClr val="bg1"/>
                  </a:solidFill>
                  <a:latin typeface="Arial" pitchFamily="34" charset="0"/>
                  <a:ea typeface="Droid Sans" charset="0"/>
                  <a:cs typeface="Droid Sans" charset="0"/>
                </a:defRPr>
              </a:lvl4pPr>
              <a:lvl5pPr>
                <a:defRPr>
                  <a:solidFill>
                    <a:schemeClr val="bg1"/>
                  </a:solidFill>
                  <a:latin typeface="Arial" pitchFamily="34" charset="0"/>
                  <a:ea typeface="Droid Sans" charset="0"/>
                  <a:cs typeface="Droid Sans" charset="0"/>
                </a:defRPr>
              </a:lvl5pPr>
              <a:lvl6pPr marL="2514600" indent="-228600" defTabSz="449263" eaLnBrk="0" fontAlgn="base" hangingPunct="0">
                <a:spcBef>
                  <a:spcPct val="0"/>
                </a:spcBef>
                <a:spcAft>
                  <a:spcPct val="0"/>
                </a:spcAft>
                <a:defRPr>
                  <a:solidFill>
                    <a:schemeClr val="bg1"/>
                  </a:solidFill>
                  <a:latin typeface="Arial" pitchFamily="34" charset="0"/>
                  <a:ea typeface="Droid Sans" charset="0"/>
                  <a:cs typeface="Droid Sans" charset="0"/>
                </a:defRPr>
              </a:lvl6pPr>
              <a:lvl7pPr marL="2971800" indent="-228600" defTabSz="449263" eaLnBrk="0" fontAlgn="base" hangingPunct="0">
                <a:spcBef>
                  <a:spcPct val="0"/>
                </a:spcBef>
                <a:spcAft>
                  <a:spcPct val="0"/>
                </a:spcAft>
                <a:defRPr>
                  <a:solidFill>
                    <a:schemeClr val="bg1"/>
                  </a:solidFill>
                  <a:latin typeface="Arial" pitchFamily="34" charset="0"/>
                  <a:ea typeface="Droid Sans" charset="0"/>
                  <a:cs typeface="Droid Sans" charset="0"/>
                </a:defRPr>
              </a:lvl7pPr>
              <a:lvl8pPr marL="3429000" indent="-228600" defTabSz="449263" eaLnBrk="0" fontAlgn="base" hangingPunct="0">
                <a:spcBef>
                  <a:spcPct val="0"/>
                </a:spcBef>
                <a:spcAft>
                  <a:spcPct val="0"/>
                </a:spcAft>
                <a:defRPr>
                  <a:solidFill>
                    <a:schemeClr val="bg1"/>
                  </a:solidFill>
                  <a:latin typeface="Arial" pitchFamily="34" charset="0"/>
                  <a:ea typeface="Droid Sans" charset="0"/>
                  <a:cs typeface="Droid Sans" charset="0"/>
                </a:defRPr>
              </a:lvl8pPr>
              <a:lvl9pPr marL="3886200" indent="-228600" defTabSz="449263" eaLnBrk="0" fontAlgn="base" hangingPunct="0">
                <a:spcBef>
                  <a:spcPct val="0"/>
                </a:spcBef>
                <a:spcAft>
                  <a:spcPct val="0"/>
                </a:spcAft>
                <a:defRPr>
                  <a:solidFill>
                    <a:schemeClr val="bg1"/>
                  </a:solidFill>
                  <a:latin typeface="Arial" pitchFamily="34" charset="0"/>
                  <a:ea typeface="Droid Sans" charset="0"/>
                  <a:cs typeface="Droid Sans" charset="0"/>
                </a:defRPr>
              </a:lvl9pPr>
            </a:lstStyle>
            <a:p>
              <a:pPr eaLnBrk="1" hangingPunct="1">
                <a:buSzPct val="70000"/>
                <a:buFont typeface="Wingdings" pitchFamily="2" charset="2"/>
                <a:buChar char="ü"/>
              </a:pPr>
              <a:endParaRPr lang="ru-RU" altLang="ru-RU" sz="1900" dirty="0">
                <a:solidFill>
                  <a:srgbClr val="000066"/>
                </a:solidFill>
                <a:latin typeface="Times New Roman" pitchFamily="18" charset="0"/>
              </a:endParaRPr>
            </a:p>
          </p:txBody>
        </p:sp>
      </p:grpSp>
      <p:pic>
        <p:nvPicPr>
          <p:cNvPr id="1041" name="Picture 4"/>
          <p:cNvPicPr>
            <a:picLocks noChangeAspect="1" noChangeArrowheads="1"/>
          </p:cNvPicPr>
          <p:nvPr/>
        </p:nvPicPr>
        <p:blipFill>
          <a:blip r:embed="rId11"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5004643" y="3735534"/>
            <a:ext cx="855464" cy="962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8" name="TextBox 27"/>
          <p:cNvSpPr txBox="1"/>
          <p:nvPr/>
        </p:nvSpPr>
        <p:spPr>
          <a:xfrm>
            <a:off x="323527" y="378000"/>
            <a:ext cx="7488833" cy="404406"/>
          </a:xfrm>
          <a:prstGeom prst="rect">
            <a:avLst/>
          </a:prstGeom>
          <a:noFill/>
        </p:spPr>
        <p:txBody>
          <a:bodyPr wrap="square" rtlCol="0" anchor="ctr">
            <a:spAutoFit/>
          </a:bodyPr>
          <a:lstStyle/>
          <a:p>
            <a:pPr>
              <a:lnSpc>
                <a:spcPts val="2400"/>
              </a:lnSpc>
            </a:pPr>
            <a:r>
              <a:rPr lang="ru-RU" sz="2400" b="1" i="1" dirty="0">
                <a:solidFill>
                  <a:srgbClr val="FAAA28"/>
                </a:solidFill>
                <a:latin typeface="+mn-lt"/>
              </a:rPr>
              <a:t>Побочные эффекты НПВП</a:t>
            </a:r>
          </a:p>
        </p:txBody>
      </p:sp>
      <p:pic>
        <p:nvPicPr>
          <p:cNvPr id="29" name="Рисунок 2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31328" y="6309320"/>
            <a:ext cx="241879" cy="349861"/>
          </a:xfrm>
          <a:prstGeom prst="rect">
            <a:avLst/>
          </a:prstGeom>
        </p:spPr>
      </p:pic>
      <p:sp>
        <p:nvSpPr>
          <p:cNvPr id="30" name="TextBox 29"/>
          <p:cNvSpPr txBox="1"/>
          <p:nvPr/>
        </p:nvSpPr>
        <p:spPr>
          <a:xfrm>
            <a:off x="755576" y="6345750"/>
            <a:ext cx="7704856" cy="276999"/>
          </a:xfrm>
          <a:prstGeom prst="rect">
            <a:avLst/>
          </a:prstGeom>
          <a:noFill/>
        </p:spPr>
        <p:txBody>
          <a:bodyPr wrap="square" lIns="0" tIns="0" rIns="0" bIns="0" rtlCol="0">
            <a:spAutoFit/>
          </a:bodyPr>
          <a:lstStyle/>
          <a:p>
            <a:r>
              <a:rPr lang="ru-RU" sz="900" dirty="0" err="1">
                <a:solidFill>
                  <a:schemeClr val="tx2"/>
                </a:solidFill>
                <a:latin typeface="+mj-lt"/>
              </a:rPr>
              <a:t>Каратеев</a:t>
            </a:r>
            <a:r>
              <a:rPr lang="ru-RU" sz="900" dirty="0">
                <a:solidFill>
                  <a:schemeClr val="tx2"/>
                </a:solidFill>
                <a:latin typeface="+mj-lt"/>
              </a:rPr>
              <a:t> А.Е., Насонов Е.Л., </a:t>
            </a:r>
            <a:r>
              <a:rPr lang="ru-RU" sz="900" dirty="0" err="1">
                <a:solidFill>
                  <a:schemeClr val="tx2"/>
                </a:solidFill>
                <a:latin typeface="+mj-lt"/>
              </a:rPr>
              <a:t>Яхно</a:t>
            </a:r>
            <a:r>
              <a:rPr lang="ru-RU" sz="900" dirty="0">
                <a:solidFill>
                  <a:schemeClr val="tx2"/>
                </a:solidFill>
                <a:latin typeface="+mj-lt"/>
              </a:rPr>
              <a:t> Н.Н. Клинические рекомендации «Рациональное применение нестероидных противовоспалительных препаратов (НПВП)             в клинической практике». Современная ревматология, 2015, №1, 4-24. </a:t>
            </a:r>
          </a:p>
        </p:txBody>
      </p:sp>
      <p:sp>
        <p:nvSpPr>
          <p:cNvPr id="3" name="Прямоугольник 2"/>
          <p:cNvSpPr/>
          <p:nvPr/>
        </p:nvSpPr>
        <p:spPr>
          <a:xfrm>
            <a:off x="1662171" y="1683385"/>
            <a:ext cx="2574033" cy="1200329"/>
          </a:xfrm>
          <a:prstGeom prst="rect">
            <a:avLst/>
          </a:prstGeom>
        </p:spPr>
        <p:txBody>
          <a:bodyPr wrap="square" lIns="0" tIns="0" rIns="0" bIns="0">
            <a:spAutoFit/>
          </a:bodyPr>
          <a:lstStyle/>
          <a:p>
            <a:pPr defTabSz="1041400" eaLnBrk="1" hangingPunct="1"/>
            <a:r>
              <a:rPr lang="ru-RU" altLang="ru-RU" sz="1600" b="1" dirty="0">
                <a:solidFill>
                  <a:srgbClr val="FAAA28"/>
                </a:solidFill>
                <a:latin typeface="Calibri" pitchFamily="34" charset="0"/>
                <a:cs typeface="Calibri" pitchFamily="34" charset="0"/>
              </a:rPr>
              <a:t>Желудочно-кишечные</a:t>
            </a:r>
            <a:endParaRPr lang="en-US" altLang="ru-RU" sz="1600" b="1" dirty="0">
              <a:solidFill>
                <a:srgbClr val="FAAA28"/>
              </a:solidFill>
              <a:latin typeface="Calibri" pitchFamily="34" charset="0"/>
              <a:cs typeface="Calibri" pitchFamily="34" charset="0"/>
            </a:endParaRPr>
          </a:p>
          <a:p>
            <a:pPr marL="144000" indent="-144000" eaLnBrk="1" hangingPunct="1">
              <a:buClr>
                <a:srgbClr val="FAAA28"/>
              </a:buClr>
              <a:buSzPct val="70000"/>
              <a:buFont typeface="Arial" pitchFamily="34" charset="0"/>
              <a:buChar char="•"/>
            </a:pPr>
            <a:r>
              <a:rPr lang="ru-RU" altLang="ru-RU" sz="1200" dirty="0">
                <a:solidFill>
                  <a:schemeClr val="tx2"/>
                </a:solidFill>
                <a:latin typeface="Calibri" pitchFamily="34" charset="0"/>
                <a:cs typeface="Calibri" pitchFamily="34" charset="0"/>
              </a:rPr>
              <a:t>диспепсия</a:t>
            </a:r>
          </a:p>
          <a:p>
            <a:pPr marL="144000" indent="-144000" eaLnBrk="1" hangingPunct="1">
              <a:buClr>
                <a:srgbClr val="FAAA28"/>
              </a:buClr>
              <a:buSzPct val="70000"/>
              <a:buFont typeface="Arial" pitchFamily="34" charset="0"/>
              <a:buChar char="•"/>
            </a:pPr>
            <a:r>
              <a:rPr lang="ru-RU" altLang="ru-RU" sz="1200" dirty="0">
                <a:solidFill>
                  <a:schemeClr val="tx2"/>
                </a:solidFill>
                <a:latin typeface="Calibri" pitchFamily="34" charset="0"/>
                <a:cs typeface="Calibri" pitchFamily="34" charset="0"/>
              </a:rPr>
              <a:t>язвы</a:t>
            </a:r>
          </a:p>
          <a:p>
            <a:pPr marL="144000" indent="-144000" eaLnBrk="1" hangingPunct="1">
              <a:buClr>
                <a:srgbClr val="FAAA28"/>
              </a:buClr>
              <a:buSzPct val="70000"/>
              <a:buFont typeface="Arial" pitchFamily="34" charset="0"/>
              <a:buChar char="•"/>
            </a:pPr>
            <a:r>
              <a:rPr lang="ru-RU" altLang="ru-RU" sz="1200" dirty="0">
                <a:solidFill>
                  <a:schemeClr val="tx2"/>
                </a:solidFill>
                <a:latin typeface="Calibri" pitchFamily="34" charset="0"/>
                <a:cs typeface="Calibri" pitchFamily="34" charset="0"/>
              </a:rPr>
              <a:t>кровотечение/перфорация</a:t>
            </a:r>
          </a:p>
          <a:p>
            <a:pPr marL="144000" indent="-144000" eaLnBrk="1" hangingPunct="1">
              <a:buClr>
                <a:srgbClr val="FAAA28"/>
              </a:buClr>
              <a:buSzPct val="70000"/>
              <a:buFont typeface="Arial" pitchFamily="34" charset="0"/>
              <a:buChar char="•"/>
            </a:pPr>
            <a:r>
              <a:rPr lang="ru-RU" altLang="ru-RU" sz="1200" dirty="0" err="1">
                <a:solidFill>
                  <a:schemeClr val="tx2"/>
                </a:solidFill>
                <a:latin typeface="Calibri" pitchFamily="34" charset="0"/>
                <a:cs typeface="Calibri" pitchFamily="34" charset="0"/>
              </a:rPr>
              <a:t>энтеропатия</a:t>
            </a:r>
            <a:endParaRPr lang="ru-RU" altLang="ru-RU" sz="1200" dirty="0">
              <a:solidFill>
                <a:schemeClr val="tx2"/>
              </a:solidFill>
              <a:latin typeface="Calibri" pitchFamily="34" charset="0"/>
              <a:cs typeface="Calibri" pitchFamily="34" charset="0"/>
            </a:endParaRPr>
          </a:p>
          <a:p>
            <a:pPr marL="144000" indent="-144000" defTabSz="1041400" eaLnBrk="1" hangingPunct="1">
              <a:buFont typeface="Arial" pitchFamily="34" charset="0"/>
              <a:buChar char="•"/>
            </a:pPr>
            <a:endParaRPr lang="ru-RU" altLang="ru-RU" sz="1400" dirty="0">
              <a:solidFill>
                <a:schemeClr val="tx2"/>
              </a:solidFill>
            </a:endParaRPr>
          </a:p>
        </p:txBody>
      </p:sp>
      <p:sp>
        <p:nvSpPr>
          <p:cNvPr id="4" name="Прямоугольник 3"/>
          <p:cNvSpPr/>
          <p:nvPr/>
        </p:nvSpPr>
        <p:spPr>
          <a:xfrm>
            <a:off x="1662171" y="2708977"/>
            <a:ext cx="2743005" cy="430887"/>
          </a:xfrm>
          <a:prstGeom prst="rect">
            <a:avLst/>
          </a:prstGeom>
        </p:spPr>
        <p:txBody>
          <a:bodyPr wrap="square" lIns="0" tIns="0" rIns="0" bIns="0">
            <a:spAutoFit/>
          </a:bodyPr>
          <a:lstStyle/>
          <a:p>
            <a:pPr eaLnBrk="1" hangingPunct="1">
              <a:buClr>
                <a:schemeClr val="accent2"/>
              </a:buClr>
              <a:buFont typeface="Monotype Sorts"/>
              <a:buNone/>
            </a:pPr>
            <a:r>
              <a:rPr lang="ru-RU" altLang="ru-RU" sz="1400" b="1" dirty="0">
                <a:solidFill>
                  <a:schemeClr val="accent4">
                    <a:lumMod val="60000"/>
                    <a:lumOff val="40000"/>
                  </a:schemeClr>
                </a:solidFill>
                <a:latin typeface="Calibri" pitchFamily="34" charset="0"/>
                <a:cs typeface="Calibri" pitchFamily="34" charset="0"/>
              </a:rPr>
              <a:t>ЖКТ-кровотечение: </a:t>
            </a:r>
            <a:r>
              <a:rPr lang="en-US" altLang="ru-RU" sz="1400" b="1" dirty="0" smtClean="0">
                <a:solidFill>
                  <a:schemeClr val="accent4">
                    <a:lumMod val="60000"/>
                    <a:lumOff val="40000"/>
                  </a:schemeClr>
                </a:solidFill>
                <a:latin typeface="Calibri" pitchFamily="34" charset="0"/>
                <a:cs typeface="Calibri" pitchFamily="34" charset="0"/>
              </a:rPr>
              <a:t/>
            </a:r>
            <a:br>
              <a:rPr lang="en-US" altLang="ru-RU" sz="1400" b="1" dirty="0" smtClean="0">
                <a:solidFill>
                  <a:schemeClr val="accent4">
                    <a:lumMod val="60000"/>
                    <a:lumOff val="40000"/>
                  </a:schemeClr>
                </a:solidFill>
                <a:latin typeface="Calibri" pitchFamily="34" charset="0"/>
                <a:cs typeface="Calibri" pitchFamily="34" charset="0"/>
              </a:rPr>
            </a:br>
            <a:r>
              <a:rPr lang="ru-RU" altLang="ru-RU" sz="1400" dirty="0" smtClean="0">
                <a:solidFill>
                  <a:schemeClr val="accent4">
                    <a:lumMod val="60000"/>
                    <a:lumOff val="40000"/>
                  </a:schemeClr>
                </a:solidFill>
                <a:latin typeface="Calibri" pitchFamily="34" charset="0"/>
                <a:cs typeface="Calibri" pitchFamily="34" charset="0"/>
              </a:rPr>
              <a:t>0,5–1 </a:t>
            </a:r>
            <a:r>
              <a:rPr lang="ru-RU" altLang="ru-RU" sz="1400" dirty="0">
                <a:solidFill>
                  <a:schemeClr val="accent4">
                    <a:lumMod val="60000"/>
                    <a:lumOff val="40000"/>
                  </a:schemeClr>
                </a:solidFill>
                <a:latin typeface="Calibri" pitchFamily="34" charset="0"/>
                <a:cs typeface="Calibri" pitchFamily="34" charset="0"/>
              </a:rPr>
              <a:t>на 100 пациентов</a:t>
            </a:r>
            <a:r>
              <a:rPr lang="en-US" altLang="ru-RU" sz="1400" dirty="0">
                <a:solidFill>
                  <a:schemeClr val="accent4">
                    <a:lumMod val="60000"/>
                    <a:lumOff val="40000"/>
                  </a:schemeClr>
                </a:solidFill>
                <a:latin typeface="Calibri" pitchFamily="34" charset="0"/>
                <a:cs typeface="Calibri" pitchFamily="34" charset="0"/>
              </a:rPr>
              <a:t>/</a:t>
            </a:r>
            <a:r>
              <a:rPr lang="ru-RU" altLang="ru-RU" sz="1400" dirty="0">
                <a:solidFill>
                  <a:schemeClr val="accent4">
                    <a:lumMod val="60000"/>
                    <a:lumOff val="40000"/>
                  </a:schemeClr>
                </a:solidFill>
                <a:latin typeface="Calibri" pitchFamily="34" charset="0"/>
                <a:cs typeface="Calibri" pitchFamily="34" charset="0"/>
              </a:rPr>
              <a:t>лет</a:t>
            </a:r>
          </a:p>
        </p:txBody>
      </p:sp>
      <p:sp>
        <p:nvSpPr>
          <p:cNvPr id="40" name="Прямоугольник 39"/>
          <p:cNvSpPr/>
          <p:nvPr/>
        </p:nvSpPr>
        <p:spPr>
          <a:xfrm>
            <a:off x="1662171" y="3307631"/>
            <a:ext cx="2574033" cy="800219"/>
          </a:xfrm>
          <a:prstGeom prst="rect">
            <a:avLst/>
          </a:prstGeom>
        </p:spPr>
        <p:txBody>
          <a:bodyPr wrap="square" lIns="0" tIns="0" rIns="0" bIns="0">
            <a:spAutoFit/>
          </a:bodyPr>
          <a:lstStyle/>
          <a:p>
            <a:pPr defTabSz="1041400" eaLnBrk="1" hangingPunct="1"/>
            <a:r>
              <a:rPr lang="ru-RU" altLang="ru-RU" sz="1600" b="1" dirty="0">
                <a:solidFill>
                  <a:srgbClr val="FAAA28"/>
                </a:solidFill>
                <a:latin typeface="Calibri" pitchFamily="34" charset="0"/>
                <a:cs typeface="Calibri" pitchFamily="34" charset="0"/>
              </a:rPr>
              <a:t>Кардиоваскулярные</a:t>
            </a:r>
          </a:p>
          <a:p>
            <a:pPr marL="144000" indent="-144000" defTabSz="1041400" eaLnBrk="1" hangingPunct="1">
              <a:buClr>
                <a:srgbClr val="FAAA28"/>
              </a:buClr>
              <a:buFont typeface="Arial" pitchFamily="34" charset="0"/>
              <a:buChar char="•"/>
            </a:pPr>
            <a:r>
              <a:rPr lang="ru-RU" altLang="ru-RU" sz="1200" dirty="0">
                <a:solidFill>
                  <a:schemeClr val="tx2"/>
                </a:solidFill>
                <a:latin typeface="Calibri" pitchFamily="34" charset="0"/>
                <a:cs typeface="Calibri" pitchFamily="34" charset="0"/>
              </a:rPr>
              <a:t>артериальная гипертензия</a:t>
            </a:r>
          </a:p>
          <a:p>
            <a:pPr marL="144000" indent="-144000" defTabSz="1041400" eaLnBrk="1" hangingPunct="1">
              <a:buClr>
                <a:srgbClr val="FAAA28"/>
              </a:buClr>
              <a:buFont typeface="Arial" pitchFamily="34" charset="0"/>
              <a:buChar char="•"/>
            </a:pPr>
            <a:r>
              <a:rPr lang="ru-RU" altLang="ru-RU" sz="1200" dirty="0">
                <a:solidFill>
                  <a:schemeClr val="tx2"/>
                </a:solidFill>
                <a:latin typeface="Calibri" pitchFamily="34" charset="0"/>
                <a:cs typeface="Calibri" pitchFamily="34" charset="0"/>
              </a:rPr>
              <a:t>декомпенсация ХСН</a:t>
            </a:r>
          </a:p>
          <a:p>
            <a:pPr marL="144000" indent="-144000" defTabSz="1041400" eaLnBrk="1" hangingPunct="1">
              <a:buClr>
                <a:srgbClr val="FAAA28"/>
              </a:buClr>
              <a:buFont typeface="Arial" pitchFamily="34" charset="0"/>
              <a:buChar char="•"/>
            </a:pPr>
            <a:r>
              <a:rPr lang="ru-RU" altLang="ru-RU" sz="1200" dirty="0">
                <a:solidFill>
                  <a:schemeClr val="tx2"/>
                </a:solidFill>
                <a:latin typeface="Calibri" pitchFamily="34" charset="0"/>
                <a:cs typeface="Calibri" pitchFamily="34" charset="0"/>
              </a:rPr>
              <a:t>Повышение риска тромбозов</a:t>
            </a:r>
          </a:p>
        </p:txBody>
      </p:sp>
      <p:sp>
        <p:nvSpPr>
          <p:cNvPr id="41" name="Прямоугольник 40"/>
          <p:cNvSpPr/>
          <p:nvPr/>
        </p:nvSpPr>
        <p:spPr>
          <a:xfrm>
            <a:off x="1662171" y="4150241"/>
            <a:ext cx="2765813" cy="430887"/>
          </a:xfrm>
          <a:prstGeom prst="rect">
            <a:avLst/>
          </a:prstGeom>
        </p:spPr>
        <p:txBody>
          <a:bodyPr wrap="square" lIns="0" tIns="0" rIns="0" bIns="0">
            <a:spAutoFit/>
          </a:bodyPr>
          <a:lstStyle/>
          <a:p>
            <a:pPr eaLnBrk="1" hangingPunct="1">
              <a:buClr>
                <a:schemeClr val="accent2"/>
              </a:buClr>
              <a:buFont typeface="Monotype Sorts"/>
              <a:buNone/>
            </a:pPr>
            <a:r>
              <a:rPr lang="ru-RU" altLang="ru-RU" sz="1400" b="1" dirty="0">
                <a:solidFill>
                  <a:schemeClr val="accent4">
                    <a:lumMod val="60000"/>
                    <a:lumOff val="40000"/>
                  </a:schemeClr>
                </a:solidFill>
                <a:latin typeface="Calibri" pitchFamily="34" charset="0"/>
                <a:cs typeface="Calibri" pitchFamily="34" charset="0"/>
              </a:rPr>
              <a:t>Кардиоваскулярные катастрофы: </a:t>
            </a:r>
            <a:r>
              <a:rPr lang="en-US" altLang="ru-RU" sz="1400" b="1" dirty="0" smtClean="0">
                <a:solidFill>
                  <a:schemeClr val="accent4">
                    <a:lumMod val="60000"/>
                    <a:lumOff val="40000"/>
                  </a:schemeClr>
                </a:solidFill>
                <a:latin typeface="Calibri" pitchFamily="34" charset="0"/>
                <a:cs typeface="Calibri" pitchFamily="34" charset="0"/>
              </a:rPr>
              <a:t/>
            </a:r>
            <a:br>
              <a:rPr lang="en-US" altLang="ru-RU" sz="1400" b="1" dirty="0" smtClean="0">
                <a:solidFill>
                  <a:schemeClr val="accent4">
                    <a:lumMod val="60000"/>
                    <a:lumOff val="40000"/>
                  </a:schemeClr>
                </a:solidFill>
                <a:latin typeface="Calibri" pitchFamily="34" charset="0"/>
                <a:cs typeface="Calibri" pitchFamily="34" charset="0"/>
              </a:rPr>
            </a:br>
            <a:r>
              <a:rPr lang="ru-RU" altLang="ru-RU" sz="1400" dirty="0" smtClean="0">
                <a:solidFill>
                  <a:schemeClr val="accent4">
                    <a:lumMod val="60000"/>
                    <a:lumOff val="40000"/>
                  </a:schemeClr>
                </a:solidFill>
                <a:latin typeface="Calibri" pitchFamily="34" charset="0"/>
                <a:cs typeface="Calibri" pitchFamily="34" charset="0"/>
              </a:rPr>
              <a:t>1–2 </a:t>
            </a:r>
            <a:r>
              <a:rPr lang="ru-RU" altLang="ru-RU" sz="1400" dirty="0">
                <a:solidFill>
                  <a:schemeClr val="accent4">
                    <a:lumMod val="60000"/>
                    <a:lumOff val="40000"/>
                  </a:schemeClr>
                </a:solidFill>
                <a:latin typeface="Calibri" pitchFamily="34" charset="0"/>
                <a:cs typeface="Calibri" pitchFamily="34" charset="0"/>
              </a:rPr>
              <a:t>на 100 пациентов/лет</a:t>
            </a:r>
          </a:p>
        </p:txBody>
      </p:sp>
      <p:cxnSp>
        <p:nvCxnSpPr>
          <p:cNvPr id="6" name="Прямая соединительная линия 5"/>
          <p:cNvCxnSpPr/>
          <p:nvPr/>
        </p:nvCxnSpPr>
        <p:spPr>
          <a:xfrm>
            <a:off x="395288" y="3212976"/>
            <a:ext cx="4212716" cy="0"/>
          </a:xfrm>
          <a:prstGeom prst="line">
            <a:avLst/>
          </a:prstGeom>
          <a:solidFill>
            <a:srgbClr val="1A4581"/>
          </a:solidFill>
          <a:ln w="19050">
            <a:solidFill>
              <a:srgbClr val="00A0D7"/>
            </a:solidFill>
            <a:prstDash val="sysDot"/>
          </a:ln>
        </p:spPr>
        <p:style>
          <a:lnRef idx="2">
            <a:schemeClr val="accent1">
              <a:shade val="50000"/>
            </a:schemeClr>
          </a:lnRef>
          <a:fillRef idx="1">
            <a:schemeClr val="accent1"/>
          </a:fillRef>
          <a:effectRef idx="0">
            <a:schemeClr val="accent1"/>
          </a:effectRef>
          <a:fontRef idx="minor">
            <a:schemeClr val="lt1"/>
          </a:fontRef>
        </p:style>
      </p:cxnSp>
      <p:sp>
        <p:nvSpPr>
          <p:cNvPr id="46" name="Прямоугольник 45"/>
          <p:cNvSpPr/>
          <p:nvPr/>
        </p:nvSpPr>
        <p:spPr>
          <a:xfrm>
            <a:off x="6152824" y="1805335"/>
            <a:ext cx="1947568" cy="615553"/>
          </a:xfrm>
          <a:prstGeom prst="rect">
            <a:avLst/>
          </a:prstGeom>
        </p:spPr>
        <p:txBody>
          <a:bodyPr wrap="square" lIns="0" tIns="0" rIns="0" bIns="0">
            <a:spAutoFit/>
          </a:bodyPr>
          <a:lstStyle/>
          <a:p>
            <a:pPr defTabSz="1041400" eaLnBrk="1" hangingPunct="1"/>
            <a:r>
              <a:rPr lang="ru-RU" altLang="ru-RU" sz="1600" b="1" dirty="0" smtClean="0">
                <a:solidFill>
                  <a:srgbClr val="FAAA28"/>
                </a:solidFill>
                <a:latin typeface="Calibri" pitchFamily="34" charset="0"/>
                <a:cs typeface="Calibri" pitchFamily="34" charset="0"/>
              </a:rPr>
              <a:t>Печеночные</a:t>
            </a:r>
            <a:endParaRPr lang="en-US" altLang="ru-RU" sz="1600" b="1" dirty="0" smtClean="0">
              <a:solidFill>
                <a:srgbClr val="FAAA28"/>
              </a:solidFill>
              <a:latin typeface="Calibri" pitchFamily="34" charset="0"/>
              <a:cs typeface="Calibri" pitchFamily="34" charset="0"/>
            </a:endParaRPr>
          </a:p>
          <a:p>
            <a:pPr marL="144000" indent="-144000" eaLnBrk="1" hangingPunct="1">
              <a:buClr>
                <a:srgbClr val="FAAA28"/>
              </a:buClr>
              <a:buSzPct val="70000"/>
              <a:buFont typeface="Arial" pitchFamily="34" charset="0"/>
              <a:buChar char="•"/>
            </a:pPr>
            <a:r>
              <a:rPr lang="ru-RU" altLang="ru-RU" sz="1200" dirty="0" smtClean="0">
                <a:solidFill>
                  <a:schemeClr val="tx2"/>
                </a:solidFill>
                <a:latin typeface="Calibri" pitchFamily="34" charset="0"/>
                <a:cs typeface="Calibri" pitchFamily="34" charset="0"/>
              </a:rPr>
              <a:t>Повреждение</a:t>
            </a:r>
            <a:r>
              <a:rPr lang="en-US" altLang="ru-RU" sz="1200" dirty="0" smtClean="0">
                <a:solidFill>
                  <a:schemeClr val="tx2"/>
                </a:solidFill>
                <a:latin typeface="Calibri" pitchFamily="34" charset="0"/>
                <a:cs typeface="Calibri" pitchFamily="34" charset="0"/>
              </a:rPr>
              <a:t> </a:t>
            </a:r>
            <a:r>
              <a:rPr lang="ru-RU" altLang="ru-RU" sz="1200" dirty="0" smtClean="0">
                <a:solidFill>
                  <a:schemeClr val="tx2"/>
                </a:solidFill>
                <a:latin typeface="Calibri" pitchFamily="34" charset="0"/>
                <a:cs typeface="Calibri" pitchFamily="34" charset="0"/>
              </a:rPr>
              <a:t>печеночных клеток</a:t>
            </a:r>
            <a:endParaRPr lang="ru-RU" altLang="ru-RU" sz="1200" dirty="0">
              <a:solidFill>
                <a:schemeClr val="tx2"/>
              </a:solidFill>
              <a:latin typeface="Calibri" pitchFamily="34" charset="0"/>
              <a:cs typeface="Calibri" pitchFamily="34" charset="0"/>
            </a:endParaRPr>
          </a:p>
        </p:txBody>
      </p:sp>
      <p:sp>
        <p:nvSpPr>
          <p:cNvPr id="47" name="Прямоугольник 46"/>
          <p:cNvSpPr/>
          <p:nvPr/>
        </p:nvSpPr>
        <p:spPr>
          <a:xfrm>
            <a:off x="6152824" y="2636912"/>
            <a:ext cx="2307608" cy="800219"/>
          </a:xfrm>
          <a:prstGeom prst="rect">
            <a:avLst/>
          </a:prstGeom>
        </p:spPr>
        <p:txBody>
          <a:bodyPr wrap="square" lIns="0" tIns="0" rIns="0" bIns="0">
            <a:spAutoFit/>
          </a:bodyPr>
          <a:lstStyle/>
          <a:p>
            <a:pPr defTabSz="1041400" eaLnBrk="1" hangingPunct="1"/>
            <a:r>
              <a:rPr lang="ru-RU" altLang="ru-RU" sz="1600" b="1" dirty="0">
                <a:solidFill>
                  <a:srgbClr val="FAAA28"/>
                </a:solidFill>
                <a:latin typeface="Calibri" pitchFamily="34" charset="0"/>
                <a:cs typeface="Calibri" pitchFamily="34" charset="0"/>
              </a:rPr>
              <a:t>Почечные</a:t>
            </a:r>
            <a:endParaRPr lang="en-US" altLang="ru-RU" sz="1600" b="1" dirty="0">
              <a:solidFill>
                <a:srgbClr val="FAAA28"/>
              </a:solidFill>
              <a:latin typeface="Calibri" pitchFamily="34" charset="0"/>
              <a:cs typeface="Calibri" pitchFamily="34" charset="0"/>
            </a:endParaRPr>
          </a:p>
          <a:p>
            <a:pPr marL="144000" indent="-144000" eaLnBrk="1" hangingPunct="1">
              <a:buClr>
                <a:srgbClr val="FAAA28"/>
              </a:buClr>
              <a:buSzPct val="70000"/>
              <a:buFont typeface="Arial" pitchFamily="34" charset="0"/>
              <a:buChar char="•"/>
            </a:pPr>
            <a:r>
              <a:rPr lang="ru-RU" altLang="ru-RU" sz="1200" dirty="0" smtClean="0">
                <a:solidFill>
                  <a:schemeClr val="tx2"/>
                </a:solidFill>
                <a:latin typeface="Calibri" pitchFamily="34" charset="0"/>
                <a:cs typeface="Calibri" pitchFamily="34" charset="0"/>
              </a:rPr>
              <a:t>Снижение</a:t>
            </a:r>
            <a:r>
              <a:rPr lang="en-US" altLang="ru-RU" sz="1200" dirty="0" smtClean="0">
                <a:solidFill>
                  <a:schemeClr val="tx2"/>
                </a:solidFill>
                <a:latin typeface="Calibri" pitchFamily="34" charset="0"/>
                <a:cs typeface="Calibri" pitchFamily="34" charset="0"/>
              </a:rPr>
              <a:t> </a:t>
            </a:r>
            <a:r>
              <a:rPr lang="ru-RU" altLang="ru-RU" sz="1200" dirty="0" smtClean="0">
                <a:solidFill>
                  <a:schemeClr val="tx2"/>
                </a:solidFill>
                <a:latin typeface="Calibri" pitchFamily="34" charset="0"/>
                <a:cs typeface="Calibri" pitchFamily="34" charset="0"/>
              </a:rPr>
              <a:t>клубочковой фильтрации</a:t>
            </a:r>
            <a:endParaRPr lang="ru-RU" altLang="ru-RU" sz="1200" dirty="0">
              <a:solidFill>
                <a:schemeClr val="tx2"/>
              </a:solidFill>
              <a:latin typeface="Calibri" pitchFamily="34" charset="0"/>
              <a:cs typeface="Calibri" pitchFamily="34" charset="0"/>
            </a:endParaRPr>
          </a:p>
          <a:p>
            <a:pPr marL="144000" indent="-144000" eaLnBrk="1" hangingPunct="1">
              <a:buClr>
                <a:srgbClr val="FAAA28"/>
              </a:buClr>
              <a:buSzPct val="70000"/>
              <a:buFont typeface="Arial" pitchFamily="34" charset="0"/>
              <a:buChar char="•"/>
            </a:pPr>
            <a:r>
              <a:rPr lang="ru-RU" altLang="ru-RU" sz="1200" dirty="0" smtClean="0">
                <a:solidFill>
                  <a:schemeClr val="tx2"/>
                </a:solidFill>
                <a:latin typeface="Calibri" pitchFamily="34" charset="0"/>
                <a:cs typeface="Calibri" pitchFamily="34" charset="0"/>
              </a:rPr>
              <a:t>интерстициальный</a:t>
            </a:r>
            <a:r>
              <a:rPr lang="en-US" altLang="ru-RU" sz="1200" dirty="0">
                <a:solidFill>
                  <a:schemeClr val="tx2"/>
                </a:solidFill>
                <a:latin typeface="Calibri" pitchFamily="34" charset="0"/>
                <a:cs typeface="Calibri" pitchFamily="34" charset="0"/>
              </a:rPr>
              <a:t> </a:t>
            </a:r>
            <a:r>
              <a:rPr lang="ru-RU" altLang="ru-RU" sz="1200" dirty="0" smtClean="0">
                <a:solidFill>
                  <a:schemeClr val="tx2"/>
                </a:solidFill>
                <a:latin typeface="Calibri" pitchFamily="34" charset="0"/>
                <a:cs typeface="Calibri" pitchFamily="34" charset="0"/>
              </a:rPr>
              <a:t>нефрит</a:t>
            </a:r>
            <a:endParaRPr lang="ru-RU" altLang="ru-RU" sz="1400" dirty="0">
              <a:solidFill>
                <a:schemeClr val="tx2"/>
              </a:solidFill>
            </a:endParaRPr>
          </a:p>
        </p:txBody>
      </p:sp>
      <p:sp>
        <p:nvSpPr>
          <p:cNvPr id="48" name="Прямоугольник 47"/>
          <p:cNvSpPr/>
          <p:nvPr/>
        </p:nvSpPr>
        <p:spPr>
          <a:xfrm>
            <a:off x="6152824" y="3894147"/>
            <a:ext cx="2667648" cy="830997"/>
          </a:xfrm>
          <a:prstGeom prst="rect">
            <a:avLst/>
          </a:prstGeom>
        </p:spPr>
        <p:txBody>
          <a:bodyPr wrap="square" lIns="0" tIns="0" rIns="0" bIns="0">
            <a:spAutoFit/>
          </a:bodyPr>
          <a:lstStyle/>
          <a:p>
            <a:pPr defTabSz="1041400"/>
            <a:r>
              <a:rPr lang="ru-RU" altLang="ru-RU" sz="1600" b="1" dirty="0" err="1">
                <a:solidFill>
                  <a:srgbClr val="FAAA28"/>
                </a:solidFill>
                <a:latin typeface="Calibri" pitchFamily="34" charset="0"/>
                <a:cs typeface="Calibri" pitchFamily="34" charset="0"/>
              </a:rPr>
              <a:t>Тромбоцитарные</a:t>
            </a:r>
            <a:endParaRPr lang="ru-RU" altLang="ru-RU" sz="1600" b="1" dirty="0">
              <a:solidFill>
                <a:srgbClr val="FAAA28"/>
              </a:solidFill>
              <a:latin typeface="Calibri" pitchFamily="34" charset="0"/>
              <a:cs typeface="Calibri" pitchFamily="34" charset="0"/>
            </a:endParaRPr>
          </a:p>
          <a:p>
            <a:pPr marL="144000" indent="-144000" eaLnBrk="1" hangingPunct="1">
              <a:buClr>
                <a:srgbClr val="FAAA28"/>
              </a:buClr>
              <a:buSzPct val="70000"/>
              <a:buFont typeface="Arial" pitchFamily="34" charset="0"/>
              <a:buChar char="•"/>
            </a:pPr>
            <a:r>
              <a:rPr lang="ru-RU" altLang="ru-RU" sz="1200" dirty="0">
                <a:solidFill>
                  <a:schemeClr val="tx2"/>
                </a:solidFill>
                <a:latin typeface="Calibri" pitchFamily="34" charset="0"/>
                <a:cs typeface="Calibri" pitchFamily="34" charset="0"/>
              </a:rPr>
              <a:t>нарушение агрегации</a:t>
            </a:r>
          </a:p>
          <a:p>
            <a:pPr marL="144000" indent="-144000" eaLnBrk="1" hangingPunct="1">
              <a:buClr>
                <a:srgbClr val="FAAA28"/>
              </a:buClr>
              <a:buSzPct val="70000"/>
              <a:buFont typeface="Arial" pitchFamily="34" charset="0"/>
              <a:buChar char="•"/>
            </a:pPr>
            <a:r>
              <a:rPr lang="ru-RU" altLang="ru-RU" sz="1200" dirty="0">
                <a:solidFill>
                  <a:schemeClr val="tx2"/>
                </a:solidFill>
                <a:latin typeface="Calibri" pitchFamily="34" charset="0"/>
                <a:cs typeface="Calibri" pitchFamily="34" charset="0"/>
              </a:rPr>
              <a:t>повышение </a:t>
            </a:r>
            <a:r>
              <a:rPr lang="ru-RU" altLang="ru-RU" sz="1200" dirty="0" smtClean="0">
                <a:solidFill>
                  <a:schemeClr val="tx2"/>
                </a:solidFill>
                <a:latin typeface="Calibri" pitchFamily="34" charset="0"/>
                <a:cs typeface="Calibri" pitchFamily="34" charset="0"/>
              </a:rPr>
              <a:t>риска</a:t>
            </a:r>
            <a:r>
              <a:rPr lang="en-US" altLang="ru-RU" sz="1200" dirty="0" smtClean="0">
                <a:solidFill>
                  <a:schemeClr val="tx2"/>
                </a:solidFill>
                <a:latin typeface="Calibri" pitchFamily="34" charset="0"/>
                <a:cs typeface="Calibri" pitchFamily="34" charset="0"/>
              </a:rPr>
              <a:t> </a:t>
            </a:r>
            <a:r>
              <a:rPr lang="ru-RU" altLang="ru-RU" sz="1200" dirty="0" smtClean="0">
                <a:solidFill>
                  <a:schemeClr val="tx2"/>
                </a:solidFill>
                <a:latin typeface="Calibri" pitchFamily="34" charset="0"/>
                <a:cs typeface="Calibri" pitchFamily="34" charset="0"/>
              </a:rPr>
              <a:t>кровотечения</a:t>
            </a:r>
            <a:endParaRPr lang="ru-RU" altLang="ru-RU" sz="1200" dirty="0">
              <a:solidFill>
                <a:schemeClr val="tx2"/>
              </a:solidFill>
              <a:latin typeface="Calibri" pitchFamily="34" charset="0"/>
              <a:cs typeface="Calibri" pitchFamily="34" charset="0"/>
            </a:endParaRPr>
          </a:p>
          <a:p>
            <a:pPr marL="144000" indent="-144000" defTabSz="1041400" eaLnBrk="1" hangingPunct="1">
              <a:buFont typeface="Arial" pitchFamily="34" charset="0"/>
              <a:buChar char="•"/>
            </a:pPr>
            <a:endParaRPr lang="ru-RU" altLang="ru-RU" sz="1400" dirty="0">
              <a:solidFill>
                <a:schemeClr val="tx2"/>
              </a:solidFill>
            </a:endParaRPr>
          </a:p>
        </p:txBody>
      </p:sp>
      <p:cxnSp>
        <p:nvCxnSpPr>
          <p:cNvPr id="51" name="Прямая соединительная линия 50"/>
          <p:cNvCxnSpPr/>
          <p:nvPr/>
        </p:nvCxnSpPr>
        <p:spPr>
          <a:xfrm>
            <a:off x="4788024" y="3645024"/>
            <a:ext cx="3673094" cy="0"/>
          </a:xfrm>
          <a:prstGeom prst="line">
            <a:avLst/>
          </a:prstGeom>
          <a:solidFill>
            <a:srgbClr val="1A4581"/>
          </a:solidFill>
          <a:ln w="19050">
            <a:solidFill>
              <a:srgbClr val="00A0D7"/>
            </a:solidFill>
            <a:prstDash val="sysDot"/>
          </a:ln>
        </p:spPr>
        <p:style>
          <a:lnRef idx="2">
            <a:schemeClr val="accent1">
              <a:shade val="50000"/>
            </a:schemeClr>
          </a:lnRef>
          <a:fillRef idx="1">
            <a:schemeClr val="accent1"/>
          </a:fillRef>
          <a:effectRef idx="0">
            <a:schemeClr val="accent1"/>
          </a:effectRef>
          <a:fontRef idx="minor">
            <a:schemeClr val="lt1"/>
          </a:fontRef>
        </p:style>
      </p:cxnSp>
      <p:grpSp>
        <p:nvGrpSpPr>
          <p:cNvPr id="16" name="Группа 15"/>
          <p:cNvGrpSpPr/>
          <p:nvPr/>
        </p:nvGrpSpPr>
        <p:grpSpPr>
          <a:xfrm>
            <a:off x="395288" y="4877596"/>
            <a:ext cx="8171283" cy="1274337"/>
            <a:chOff x="395288" y="4877596"/>
            <a:chExt cx="8171283" cy="1274337"/>
          </a:xfrm>
        </p:grpSpPr>
        <p:sp>
          <p:nvSpPr>
            <p:cNvPr id="52" name="Прямоугольник 3"/>
            <p:cNvSpPr>
              <a:spLocks noChangeArrowheads="1"/>
            </p:cNvSpPr>
            <p:nvPr/>
          </p:nvSpPr>
          <p:spPr bwMode="auto">
            <a:xfrm>
              <a:off x="1392538" y="5054603"/>
              <a:ext cx="717403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spcBef>
                  <a:spcPts val="300"/>
                </a:spcBef>
              </a:pPr>
              <a:r>
                <a:rPr lang="ru-RU" altLang="ru-RU" sz="2000" dirty="0" smtClean="0">
                  <a:solidFill>
                    <a:srgbClr val="FAAA28"/>
                  </a:solidFill>
                  <a:latin typeface="Calibri" pitchFamily="34" charset="0"/>
                  <a:cs typeface="Calibri" pitchFamily="34" charset="0"/>
                </a:rPr>
                <a:t>В </a:t>
              </a:r>
              <a:r>
                <a:rPr lang="ru-RU" altLang="ru-RU" sz="2000" dirty="0">
                  <a:solidFill>
                    <a:srgbClr val="FAAA28"/>
                  </a:solidFill>
                  <a:latin typeface="Calibri" pitchFamily="34" charset="0"/>
                  <a:cs typeface="Calibri" pitchFamily="34" charset="0"/>
                </a:rPr>
                <a:t>развитых странах, на фоне снижения частоты H. </a:t>
              </a:r>
              <a:r>
                <a:rPr lang="ru-RU" altLang="ru-RU" sz="2000" dirty="0" err="1">
                  <a:solidFill>
                    <a:srgbClr val="FAAA28"/>
                  </a:solidFill>
                  <a:latin typeface="Calibri" pitchFamily="34" charset="0"/>
                  <a:cs typeface="Calibri" pitchFamily="34" charset="0"/>
                </a:rPr>
                <a:t>pylori</a:t>
              </a:r>
              <a:r>
                <a:rPr lang="ru-RU" altLang="ru-RU" sz="2000" dirty="0">
                  <a:solidFill>
                    <a:srgbClr val="FAAA28"/>
                  </a:solidFill>
                  <a:latin typeface="Calibri" pitchFamily="34" charset="0"/>
                  <a:cs typeface="Calibri" pitchFamily="34" charset="0"/>
                </a:rPr>
                <a:t> - ассоциированных язв, именно НПВП рассматриваются как основная причина развития ЖКТ – кровотечений.</a:t>
              </a:r>
            </a:p>
          </p:txBody>
        </p:sp>
        <p:sp>
          <p:nvSpPr>
            <p:cNvPr id="53" name="Скругленный прямоугольник 52"/>
            <p:cNvSpPr/>
            <p:nvPr/>
          </p:nvSpPr>
          <p:spPr>
            <a:xfrm>
              <a:off x="395288" y="4877596"/>
              <a:ext cx="8065144" cy="1274337"/>
            </a:xfrm>
            <a:prstGeom prst="roundRect">
              <a:avLst>
                <a:gd name="adj" fmla="val 17918"/>
              </a:avLst>
            </a:prstGeom>
            <a:noFill/>
            <a:ln w="28575">
              <a:solidFill>
                <a:srgbClr val="00A0D7"/>
              </a:solidFill>
            </a:ln>
            <a:effectLst/>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pPr eaLnBrk="0" hangingPunct="0">
                <a:spcBef>
                  <a:spcPts val="0"/>
                </a:spcBef>
                <a:spcAft>
                  <a:spcPts val="600"/>
                </a:spcAft>
                <a:buClr>
                  <a:schemeClr val="tx2"/>
                </a:buClr>
              </a:pPr>
              <a:endParaRPr lang="ru-RU" sz="2000" dirty="0">
                <a:solidFill>
                  <a:schemeClr val="bg2"/>
                </a:solidFill>
              </a:endParaRPr>
            </a:p>
          </p:txBody>
        </p:sp>
        <p:pic>
          <p:nvPicPr>
            <p:cNvPr id="54" name="Рисунок 5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86170" y="5096221"/>
              <a:ext cx="417496" cy="420939"/>
            </a:xfrm>
            <a:prstGeom prst="rect">
              <a:avLst/>
            </a:prstGeom>
          </p:spPr>
        </p:pic>
      </p:grpSp>
      <p:cxnSp>
        <p:nvCxnSpPr>
          <p:cNvPr id="62" name="Прямая соединительная линия 61"/>
          <p:cNvCxnSpPr/>
          <p:nvPr/>
        </p:nvCxnSpPr>
        <p:spPr>
          <a:xfrm>
            <a:off x="4788024" y="2565565"/>
            <a:ext cx="3673094" cy="0"/>
          </a:xfrm>
          <a:prstGeom prst="line">
            <a:avLst/>
          </a:prstGeom>
          <a:solidFill>
            <a:srgbClr val="1A4581"/>
          </a:solidFill>
          <a:ln w="19050">
            <a:solidFill>
              <a:srgbClr val="00A0D7"/>
            </a:solidFill>
            <a:prstDash val="sysDot"/>
          </a:ln>
        </p:spPr>
        <p:style>
          <a:lnRef idx="2">
            <a:schemeClr val="accent1">
              <a:shade val="50000"/>
            </a:schemeClr>
          </a:lnRef>
          <a:fillRef idx="1">
            <a:schemeClr val="accent1"/>
          </a:fillRef>
          <a:effectRef idx="0">
            <a:schemeClr val="accent1"/>
          </a:effectRef>
          <a:fontRef idx="minor">
            <a:schemeClr val="lt1"/>
          </a:fontRef>
        </p:style>
      </p:cxnSp>
    </p:spTree>
    <p:extLst>
      <p:ext uri="{BB962C8B-B14F-4D97-AF65-F5344CB8AC3E}">
        <p14:creationId xmlns:p14="http://schemas.microsoft.com/office/powerpoint/2010/main" val="15008151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6" name="Прямоугольник 1"/>
          <p:cNvSpPr>
            <a:spLocks noChangeArrowheads="1"/>
          </p:cNvSpPr>
          <p:nvPr/>
        </p:nvSpPr>
        <p:spPr bwMode="auto">
          <a:xfrm>
            <a:off x="2017365" y="1858169"/>
            <a:ext cx="8010525" cy="423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30000"/>
              </a:lnSpc>
            </a:pPr>
            <a:endParaRPr lang="ru-RU" altLang="ru-RU" b="1" dirty="0">
              <a:solidFill>
                <a:schemeClr val="tx1"/>
              </a:solidFill>
              <a:latin typeface="Calibri" pitchFamily="34" charset="0"/>
              <a:cs typeface="Calibri" pitchFamily="34" charset="0"/>
            </a:endParaRPr>
          </a:p>
        </p:txBody>
      </p:sp>
      <p:sp>
        <p:nvSpPr>
          <p:cNvPr id="8" name="TextBox 7"/>
          <p:cNvSpPr txBox="1"/>
          <p:nvPr/>
        </p:nvSpPr>
        <p:spPr>
          <a:xfrm>
            <a:off x="323527" y="378000"/>
            <a:ext cx="7488833" cy="404406"/>
          </a:xfrm>
          <a:prstGeom prst="rect">
            <a:avLst/>
          </a:prstGeom>
          <a:noFill/>
        </p:spPr>
        <p:txBody>
          <a:bodyPr wrap="square" rtlCol="0" anchor="ctr">
            <a:spAutoFit/>
          </a:bodyPr>
          <a:lstStyle/>
          <a:p>
            <a:pPr>
              <a:lnSpc>
                <a:spcPts val="2400"/>
              </a:lnSpc>
            </a:pPr>
            <a:r>
              <a:rPr lang="ru-RU" sz="2400" b="1" i="1" dirty="0" smtClean="0">
                <a:solidFill>
                  <a:srgbClr val="FAAA28"/>
                </a:solidFill>
                <a:latin typeface="+mn-lt"/>
              </a:rPr>
              <a:t>Проблема </a:t>
            </a:r>
            <a:r>
              <a:rPr lang="ru-RU" sz="2400" b="1" i="1" dirty="0">
                <a:solidFill>
                  <a:srgbClr val="FAAA28"/>
                </a:solidFill>
                <a:latin typeface="+mn-lt"/>
              </a:rPr>
              <a:t>безопасности НПВП-терапии</a:t>
            </a:r>
          </a:p>
        </p:txBody>
      </p:sp>
      <p:pic>
        <p:nvPicPr>
          <p:cNvPr id="9" name="Рисунок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1328" y="6309320"/>
            <a:ext cx="241879" cy="349861"/>
          </a:xfrm>
          <a:prstGeom prst="rect">
            <a:avLst/>
          </a:prstGeom>
        </p:spPr>
      </p:pic>
      <p:sp>
        <p:nvSpPr>
          <p:cNvPr id="10" name="TextBox 9"/>
          <p:cNvSpPr txBox="1"/>
          <p:nvPr/>
        </p:nvSpPr>
        <p:spPr>
          <a:xfrm>
            <a:off x="755576" y="6345750"/>
            <a:ext cx="7704856" cy="276999"/>
          </a:xfrm>
          <a:prstGeom prst="rect">
            <a:avLst/>
          </a:prstGeom>
          <a:noFill/>
        </p:spPr>
        <p:txBody>
          <a:bodyPr wrap="square" lIns="0" tIns="0" rIns="0" bIns="0" rtlCol="0">
            <a:spAutoFit/>
          </a:bodyPr>
          <a:lstStyle/>
          <a:p>
            <a:r>
              <a:rPr lang="ru-RU" sz="900" dirty="0" err="1">
                <a:solidFill>
                  <a:schemeClr val="tx2"/>
                </a:solidFill>
                <a:latin typeface="+mj-lt"/>
              </a:rPr>
              <a:t>Каратеев</a:t>
            </a:r>
            <a:r>
              <a:rPr lang="ru-RU" sz="900" dirty="0">
                <a:solidFill>
                  <a:schemeClr val="tx2"/>
                </a:solidFill>
                <a:latin typeface="+mj-lt"/>
              </a:rPr>
              <a:t> А.Е., Насонов Е.Л., Ивашкин В.Т. Клинические рекомендации «Рациональное применение нестероидных противовоспалительных препаратов». Научно-практическая ревматология. 2018;56(прил.1):1–29 </a:t>
            </a:r>
          </a:p>
        </p:txBody>
      </p:sp>
      <p:sp>
        <p:nvSpPr>
          <p:cNvPr id="11" name="Прямоугольник 3"/>
          <p:cNvSpPr>
            <a:spLocks noChangeArrowheads="1"/>
          </p:cNvSpPr>
          <p:nvPr/>
        </p:nvSpPr>
        <p:spPr bwMode="auto">
          <a:xfrm>
            <a:off x="395610" y="1784600"/>
            <a:ext cx="4752454" cy="3354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spcBef>
                <a:spcPts val="600"/>
              </a:spcBef>
              <a:spcAft>
                <a:spcPts val="600"/>
              </a:spcAft>
              <a:buClr>
                <a:srgbClr val="FAAA28"/>
              </a:buClr>
            </a:pPr>
            <a:r>
              <a:rPr lang="ru-RU" altLang="ru-RU" b="1" dirty="0" smtClean="0">
                <a:solidFill>
                  <a:schemeClr val="tx2"/>
                </a:solidFill>
                <a:latin typeface="Calibri" pitchFamily="34" charset="0"/>
                <a:cs typeface="Calibri" pitchFamily="34" charset="0"/>
              </a:rPr>
              <a:t>1</a:t>
            </a:r>
            <a:r>
              <a:rPr lang="ru-RU" altLang="ru-RU" b="1" dirty="0">
                <a:solidFill>
                  <a:schemeClr val="tx2"/>
                </a:solidFill>
                <a:latin typeface="Calibri" pitchFamily="34" charset="0"/>
                <a:cs typeface="Calibri" pitchFamily="34" charset="0"/>
              </a:rPr>
              <a:t>.  </a:t>
            </a:r>
            <a:r>
              <a:rPr lang="ru-RU" altLang="ru-RU" dirty="0">
                <a:solidFill>
                  <a:schemeClr val="tx2"/>
                </a:solidFill>
                <a:latin typeface="Calibri" pitchFamily="34" charset="0"/>
                <a:cs typeface="Calibri" pitchFamily="34" charset="0"/>
              </a:rPr>
              <a:t>Нежелательные явления терапии  НПВП—серьезная медицинская и социальная проблема, т.к. </a:t>
            </a:r>
            <a:r>
              <a:rPr lang="ru-RU" altLang="ru-RU" b="1" dirty="0">
                <a:solidFill>
                  <a:srgbClr val="FAAA28"/>
                </a:solidFill>
                <a:latin typeface="Calibri" pitchFamily="34" charset="0"/>
                <a:cs typeface="Calibri" pitchFamily="34" charset="0"/>
              </a:rPr>
              <a:t>большинство «потребителей» НПВП –  пожилые люди, имеющие многочисленные </a:t>
            </a:r>
            <a:r>
              <a:rPr lang="ru-RU" altLang="ru-RU" b="1" dirty="0" err="1">
                <a:solidFill>
                  <a:srgbClr val="FAAA28"/>
                </a:solidFill>
                <a:latin typeface="Calibri" pitchFamily="34" charset="0"/>
                <a:cs typeface="Calibri" pitchFamily="34" charset="0"/>
              </a:rPr>
              <a:t>коморбидные</a:t>
            </a:r>
            <a:r>
              <a:rPr lang="ru-RU" altLang="ru-RU" b="1" dirty="0">
                <a:solidFill>
                  <a:srgbClr val="FAAA28"/>
                </a:solidFill>
                <a:latin typeface="Calibri" pitchFamily="34" charset="0"/>
                <a:cs typeface="Calibri" pitchFamily="34" charset="0"/>
              </a:rPr>
              <a:t> заболевания. </a:t>
            </a:r>
          </a:p>
          <a:p>
            <a:pPr>
              <a:spcBef>
                <a:spcPts val="600"/>
              </a:spcBef>
              <a:spcAft>
                <a:spcPts val="600"/>
              </a:spcAft>
              <a:buClr>
                <a:srgbClr val="FAAA28"/>
              </a:buClr>
            </a:pPr>
            <a:r>
              <a:rPr lang="ru-RU" altLang="ru-RU" b="1" dirty="0" smtClean="0">
                <a:solidFill>
                  <a:schemeClr val="tx2"/>
                </a:solidFill>
                <a:latin typeface="Calibri" pitchFamily="34" charset="0"/>
                <a:cs typeface="Calibri" pitchFamily="34" charset="0"/>
              </a:rPr>
              <a:t>2</a:t>
            </a:r>
            <a:r>
              <a:rPr lang="ru-RU" altLang="ru-RU" b="1" dirty="0">
                <a:solidFill>
                  <a:schemeClr val="tx2"/>
                </a:solidFill>
                <a:latin typeface="Calibri" pitchFamily="34" charset="0"/>
                <a:cs typeface="Calibri" pitchFamily="34" charset="0"/>
              </a:rPr>
              <a:t>. </a:t>
            </a:r>
            <a:r>
              <a:rPr lang="ru-RU" altLang="ru-RU" b="1" dirty="0">
                <a:solidFill>
                  <a:srgbClr val="FAAA28"/>
                </a:solidFill>
                <a:latin typeface="Calibri" pitchFamily="34" charset="0"/>
                <a:cs typeface="Calibri" pitchFamily="34" charset="0"/>
              </a:rPr>
              <a:t>Подавляющее большинство серьезных НЯ, связанных с приемом НПВП, возникает у лиц, имеющих четко обозначенные факторы риска. </a:t>
            </a:r>
          </a:p>
          <a:p>
            <a:pPr>
              <a:spcBef>
                <a:spcPts val="600"/>
              </a:spcBef>
              <a:spcAft>
                <a:spcPts val="600"/>
              </a:spcAft>
              <a:buClr>
                <a:srgbClr val="FAAA28"/>
              </a:buClr>
            </a:pPr>
            <a:r>
              <a:rPr lang="ru-RU" altLang="ru-RU" b="1" dirty="0" smtClean="0">
                <a:solidFill>
                  <a:schemeClr val="tx2"/>
                </a:solidFill>
                <a:latin typeface="Calibri" pitchFamily="34" charset="0"/>
                <a:cs typeface="Calibri" pitchFamily="34" charset="0"/>
              </a:rPr>
              <a:t> </a:t>
            </a:r>
            <a:r>
              <a:rPr lang="ru-RU" altLang="ru-RU" b="1" dirty="0">
                <a:solidFill>
                  <a:schemeClr val="tx2"/>
                </a:solidFill>
                <a:latin typeface="Calibri" pitchFamily="34" charset="0"/>
                <a:cs typeface="Calibri" pitchFamily="34" charset="0"/>
              </a:rPr>
              <a:t>3. </a:t>
            </a:r>
            <a:r>
              <a:rPr lang="ru-RU" altLang="ru-RU" b="1" dirty="0">
                <a:solidFill>
                  <a:srgbClr val="FAAA28"/>
                </a:solidFill>
                <a:latin typeface="Calibri" pitchFamily="34" charset="0"/>
                <a:cs typeface="Calibri" pitchFamily="34" charset="0"/>
              </a:rPr>
              <a:t>Риск развития НЯ со стороны ЖКТ и ССС существенно  различается при   использовании различных НПВП.</a:t>
            </a:r>
          </a:p>
        </p:txBody>
      </p:sp>
      <p:sp>
        <p:nvSpPr>
          <p:cNvPr id="13" name="Скругленный прямоугольник 12"/>
          <p:cNvSpPr/>
          <p:nvPr/>
        </p:nvSpPr>
        <p:spPr>
          <a:xfrm>
            <a:off x="5436096" y="1773238"/>
            <a:ext cx="3312368" cy="3743994"/>
          </a:xfrm>
          <a:prstGeom prst="roundRect">
            <a:avLst>
              <a:gd name="adj" fmla="val 7935"/>
            </a:avLst>
          </a:prstGeom>
          <a:noFill/>
          <a:ln w="28575">
            <a:solidFill>
              <a:srgbClr val="00A0D7"/>
            </a:solidFill>
          </a:ln>
          <a:effectLst/>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pPr eaLnBrk="0" hangingPunct="0">
              <a:spcBef>
                <a:spcPts val="0"/>
              </a:spcBef>
              <a:spcAft>
                <a:spcPts val="600"/>
              </a:spcAft>
              <a:buClr>
                <a:schemeClr val="tx2"/>
              </a:buClr>
            </a:pPr>
            <a:endParaRPr lang="ru-RU" sz="2000" dirty="0">
              <a:solidFill>
                <a:schemeClr val="bg2"/>
              </a:solidFill>
            </a:endParaRPr>
          </a:p>
        </p:txBody>
      </p:sp>
      <p:sp>
        <p:nvSpPr>
          <p:cNvPr id="14" name="Прямоугольник 8"/>
          <p:cNvSpPr>
            <a:spLocks noChangeArrowheads="1"/>
          </p:cNvSpPr>
          <p:nvPr/>
        </p:nvSpPr>
        <p:spPr bwMode="auto">
          <a:xfrm>
            <a:off x="5760132" y="2060848"/>
            <a:ext cx="2700300" cy="2608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spcBef>
                <a:spcPts val="300"/>
              </a:spcBef>
              <a:spcAft>
                <a:spcPts val="0"/>
              </a:spcAft>
              <a:buClr>
                <a:srgbClr val="FAAA28"/>
              </a:buClr>
              <a:defRPr/>
            </a:pPr>
            <a:r>
              <a:rPr lang="ru-RU" altLang="ru-RU" b="1" dirty="0">
                <a:solidFill>
                  <a:schemeClr val="accent4">
                    <a:lumMod val="60000"/>
                    <a:lumOff val="40000"/>
                  </a:schemeClr>
                </a:solidFill>
                <a:latin typeface="+mj-lt"/>
              </a:rPr>
              <a:t>Среди лиц, нуждающихся в приеме НПВП имеют</a:t>
            </a:r>
            <a:r>
              <a:rPr lang="ru-RU" altLang="ru-RU" b="1" dirty="0" smtClean="0">
                <a:solidFill>
                  <a:schemeClr val="accent4">
                    <a:lumMod val="60000"/>
                    <a:lumOff val="40000"/>
                  </a:schemeClr>
                </a:solidFill>
                <a:latin typeface="+mj-lt"/>
              </a:rPr>
              <a:t>:</a:t>
            </a:r>
          </a:p>
          <a:p>
            <a:pPr marL="144000" indent="-144000">
              <a:spcBef>
                <a:spcPts val="300"/>
              </a:spcBef>
              <a:spcAft>
                <a:spcPts val="0"/>
              </a:spcAft>
              <a:buClr>
                <a:srgbClr val="FAAA28"/>
              </a:buClr>
              <a:buFont typeface="Arial" pitchFamily="34" charset="0"/>
              <a:buChar char="•"/>
              <a:defRPr/>
            </a:pPr>
            <a:r>
              <a:rPr lang="ru-RU" altLang="ru-RU" dirty="0" smtClean="0">
                <a:solidFill>
                  <a:schemeClr val="tx2"/>
                </a:solidFill>
                <a:latin typeface="+mj-lt"/>
              </a:rPr>
              <a:t>высокий </a:t>
            </a:r>
            <a:r>
              <a:rPr lang="ru-RU" altLang="ru-RU" dirty="0">
                <a:solidFill>
                  <a:schemeClr val="tx2"/>
                </a:solidFill>
                <a:latin typeface="+mj-lt"/>
              </a:rPr>
              <a:t>риск </a:t>
            </a:r>
            <a:r>
              <a:rPr lang="ru-RU" altLang="ru-RU" dirty="0" smtClean="0">
                <a:solidFill>
                  <a:schemeClr val="tx2"/>
                </a:solidFill>
                <a:latin typeface="+mj-lt"/>
              </a:rPr>
              <a:t/>
            </a:r>
            <a:br>
              <a:rPr lang="ru-RU" altLang="ru-RU" dirty="0" smtClean="0">
                <a:solidFill>
                  <a:schemeClr val="tx2"/>
                </a:solidFill>
                <a:latin typeface="+mj-lt"/>
              </a:rPr>
            </a:br>
            <a:r>
              <a:rPr lang="ru-RU" altLang="ru-RU" dirty="0" smtClean="0">
                <a:solidFill>
                  <a:schemeClr val="tx2"/>
                </a:solidFill>
                <a:latin typeface="+mj-lt"/>
              </a:rPr>
              <a:t>ЖК-осложнений </a:t>
            </a:r>
            <a:r>
              <a:rPr lang="ru-RU" altLang="ru-RU" dirty="0">
                <a:solidFill>
                  <a:schemeClr val="tx2"/>
                </a:solidFill>
                <a:latin typeface="Calibri" pitchFamily="34" charset="0"/>
                <a:cs typeface="Calibri" pitchFamily="34" charset="0"/>
              </a:rPr>
              <a:t>– </a:t>
            </a:r>
            <a:r>
              <a:rPr lang="ru-RU" altLang="ru-RU" b="1" dirty="0" smtClean="0">
                <a:solidFill>
                  <a:schemeClr val="accent4">
                    <a:lumMod val="60000"/>
                    <a:lumOff val="40000"/>
                  </a:schemeClr>
                </a:solidFill>
                <a:latin typeface="+mj-lt"/>
              </a:rPr>
              <a:t>29</a:t>
            </a:r>
            <a:r>
              <a:rPr lang="ru-RU" altLang="ru-RU" b="1" dirty="0">
                <a:solidFill>
                  <a:schemeClr val="accent4">
                    <a:lumMod val="60000"/>
                    <a:lumOff val="40000"/>
                  </a:schemeClr>
                </a:solidFill>
                <a:latin typeface="+mj-lt"/>
              </a:rPr>
              <a:t>%, </a:t>
            </a:r>
          </a:p>
          <a:p>
            <a:pPr marL="144000" indent="-144000">
              <a:spcBef>
                <a:spcPts val="300"/>
              </a:spcBef>
              <a:spcAft>
                <a:spcPts val="0"/>
              </a:spcAft>
              <a:buClr>
                <a:srgbClr val="FAAA28"/>
              </a:buClr>
              <a:buFont typeface="Arial" pitchFamily="34" charset="0"/>
              <a:buChar char="•"/>
              <a:defRPr/>
            </a:pPr>
            <a:r>
              <a:rPr lang="ru-RU" altLang="ru-RU" dirty="0">
                <a:solidFill>
                  <a:schemeClr val="tx2"/>
                </a:solidFill>
                <a:latin typeface="+mj-lt"/>
              </a:rPr>
              <a:t>высокий риск </a:t>
            </a:r>
            <a:r>
              <a:rPr lang="ru-RU" altLang="ru-RU" dirty="0" smtClean="0">
                <a:solidFill>
                  <a:schemeClr val="tx2"/>
                </a:solidFill>
                <a:latin typeface="+mj-lt"/>
              </a:rPr>
              <a:t/>
            </a:r>
            <a:br>
              <a:rPr lang="ru-RU" altLang="ru-RU" dirty="0" smtClean="0">
                <a:solidFill>
                  <a:schemeClr val="tx2"/>
                </a:solidFill>
                <a:latin typeface="+mj-lt"/>
              </a:rPr>
            </a:br>
            <a:r>
              <a:rPr lang="ru-RU" altLang="ru-RU" dirty="0" smtClean="0">
                <a:solidFill>
                  <a:schemeClr val="tx2"/>
                </a:solidFill>
                <a:latin typeface="+mj-lt"/>
              </a:rPr>
              <a:t>СС-осложнений </a:t>
            </a:r>
            <a:r>
              <a:rPr lang="ru-RU" altLang="ru-RU" dirty="0">
                <a:solidFill>
                  <a:schemeClr val="tx2"/>
                </a:solidFill>
                <a:latin typeface="Calibri" pitchFamily="34" charset="0"/>
                <a:cs typeface="Calibri" pitchFamily="34" charset="0"/>
              </a:rPr>
              <a:t>– </a:t>
            </a:r>
            <a:r>
              <a:rPr lang="ru-RU" altLang="ru-RU" b="1" dirty="0">
                <a:solidFill>
                  <a:schemeClr val="accent4">
                    <a:lumMod val="60000"/>
                    <a:lumOff val="40000"/>
                  </a:schemeClr>
                </a:solidFill>
                <a:latin typeface="+mj-lt"/>
              </a:rPr>
              <a:t>23%, </a:t>
            </a:r>
          </a:p>
          <a:p>
            <a:pPr marL="144000" indent="-144000">
              <a:spcBef>
                <a:spcPts val="300"/>
              </a:spcBef>
              <a:spcAft>
                <a:spcPts val="0"/>
              </a:spcAft>
              <a:buClr>
                <a:srgbClr val="FAAA28"/>
              </a:buClr>
              <a:buFont typeface="Arial" pitchFamily="34" charset="0"/>
              <a:buChar char="•"/>
              <a:defRPr/>
            </a:pPr>
            <a:r>
              <a:rPr lang="ru-RU" altLang="ru-RU" dirty="0" smtClean="0">
                <a:solidFill>
                  <a:schemeClr val="tx2"/>
                </a:solidFill>
                <a:latin typeface="+mj-lt"/>
              </a:rPr>
              <a:t>высокий </a:t>
            </a:r>
            <a:r>
              <a:rPr lang="ru-RU" altLang="ru-RU" dirty="0">
                <a:solidFill>
                  <a:schemeClr val="tx2"/>
                </a:solidFill>
                <a:latin typeface="+mj-lt"/>
              </a:rPr>
              <a:t>комбинированный </a:t>
            </a:r>
            <a:r>
              <a:rPr lang="ru-RU" altLang="ru-RU" dirty="0" smtClean="0">
                <a:solidFill>
                  <a:schemeClr val="tx2"/>
                </a:solidFill>
                <a:latin typeface="+mj-lt"/>
              </a:rPr>
              <a:t>риск </a:t>
            </a:r>
            <a:r>
              <a:rPr lang="ru-RU" altLang="ru-RU" dirty="0">
                <a:solidFill>
                  <a:schemeClr val="tx2"/>
                </a:solidFill>
                <a:latin typeface="Calibri" pitchFamily="34" charset="0"/>
                <a:cs typeface="Calibri" pitchFamily="34" charset="0"/>
              </a:rPr>
              <a:t>– </a:t>
            </a:r>
            <a:r>
              <a:rPr lang="ru-RU" altLang="ru-RU" b="1" dirty="0">
                <a:solidFill>
                  <a:schemeClr val="accent4">
                    <a:lumMod val="60000"/>
                    <a:lumOff val="40000"/>
                  </a:schemeClr>
                </a:solidFill>
                <a:latin typeface="+mj-lt"/>
              </a:rPr>
              <a:t>11% пациентов. </a:t>
            </a:r>
            <a:endParaRPr lang="ru-RU" altLang="ru-RU" dirty="0">
              <a:solidFill>
                <a:schemeClr val="tx2"/>
              </a:solidFill>
              <a:latin typeface="+mj-lt"/>
            </a:endParaRPr>
          </a:p>
        </p:txBody>
      </p:sp>
      <p:pic>
        <p:nvPicPr>
          <p:cNvPr id="15" name="Рисунок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4128" y="4869160"/>
            <a:ext cx="241879" cy="349861"/>
          </a:xfrm>
          <a:prstGeom prst="rect">
            <a:avLst/>
          </a:prstGeom>
        </p:spPr>
      </p:pic>
      <p:sp>
        <p:nvSpPr>
          <p:cNvPr id="16" name="TextBox 15"/>
          <p:cNvSpPr txBox="1"/>
          <p:nvPr/>
        </p:nvSpPr>
        <p:spPr>
          <a:xfrm>
            <a:off x="6156176" y="4952201"/>
            <a:ext cx="1965523" cy="276999"/>
          </a:xfrm>
          <a:prstGeom prst="rect">
            <a:avLst/>
          </a:prstGeom>
          <a:noFill/>
        </p:spPr>
        <p:txBody>
          <a:bodyPr wrap="square" lIns="0" tIns="0" rIns="0" bIns="0" rtlCol="0">
            <a:spAutoFit/>
          </a:bodyPr>
          <a:lstStyle/>
          <a:p>
            <a:r>
              <a:rPr lang="ru-RU" sz="900" dirty="0">
                <a:solidFill>
                  <a:schemeClr val="tx2"/>
                </a:solidFill>
                <a:latin typeface="+mj-lt"/>
              </a:rPr>
              <a:t>По данным исследования КОРОНА-2 (Россия с СНГ, 2013г.)</a:t>
            </a:r>
            <a:endParaRPr lang="ru-RU" sz="900" dirty="0" smtClean="0">
              <a:solidFill>
                <a:schemeClr val="tx2"/>
              </a:solidFill>
              <a:latin typeface="+mj-lt"/>
            </a:endParaRPr>
          </a:p>
        </p:txBody>
      </p:sp>
    </p:spTree>
    <p:extLst>
      <p:ext uri="{BB962C8B-B14F-4D97-AF65-F5344CB8AC3E}">
        <p14:creationId xmlns:p14="http://schemas.microsoft.com/office/powerpoint/2010/main" val="2624058724"/>
      </p:ext>
    </p:extLst>
  </p:cSld>
  <p:clrMapOvr>
    <a:masterClrMapping/>
  </p:clrMapOvr>
  <p:transition spd="slow"/>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Прямоугольник 2"/>
          <p:cNvSpPr>
            <a:spLocks noChangeArrowheads="1"/>
          </p:cNvSpPr>
          <p:nvPr/>
        </p:nvSpPr>
        <p:spPr bwMode="auto">
          <a:xfrm>
            <a:off x="395289" y="1556792"/>
            <a:ext cx="8209160" cy="3913892"/>
          </a:xfrm>
          <a:prstGeom prst="rect">
            <a:avLst/>
          </a:prstGeom>
          <a:noFill/>
          <a:ln w="9525">
            <a:noFill/>
            <a:miter lim="800000"/>
            <a:headEnd/>
            <a:tailEnd/>
          </a:ln>
        </p:spPr>
        <p:txBody>
          <a:bodyPr wrap="square" lIns="0" tIns="0" rIns="0" bIns="0">
            <a:spAutoFit/>
          </a:bodyPr>
          <a:lstStyle/>
          <a:p>
            <a:pPr algn="ctr">
              <a:spcBef>
                <a:spcPts val="1200"/>
              </a:spcBef>
              <a:spcAft>
                <a:spcPts val="1000"/>
              </a:spcAft>
              <a:defRPr/>
            </a:pPr>
            <a:r>
              <a:rPr lang="ru-RU" altLang="ru-RU" b="1" dirty="0">
                <a:solidFill>
                  <a:schemeClr val="tx2"/>
                </a:solidFill>
                <a:latin typeface="+mn-lt"/>
                <a:ea typeface="Calibri" pitchFamily="34" charset="0"/>
                <a:cs typeface="Times New Roman" pitchFamily="18" charset="0"/>
              </a:rPr>
              <a:t>Ассоциация ревматологов России, Российское общество по изучению боли, Российская гастроэнтерологическая ассоциация, Российское научное медицинское общество терапевтов, Ассоциация травматологов-ортопедов России, Российская ассоциация паллиативной медицины</a:t>
            </a:r>
            <a:endParaRPr lang="ru-RU" altLang="ru-RU" dirty="0">
              <a:solidFill>
                <a:schemeClr val="tx2"/>
              </a:solidFill>
              <a:latin typeface="+mn-lt"/>
              <a:ea typeface="Calibri" pitchFamily="34" charset="0"/>
              <a:cs typeface="Times New Roman" pitchFamily="18" charset="0"/>
            </a:endParaRPr>
          </a:p>
          <a:p>
            <a:pPr algn="ctr">
              <a:spcBef>
                <a:spcPts val="1200"/>
              </a:spcBef>
              <a:defRPr/>
            </a:pPr>
            <a:r>
              <a:rPr lang="ru-RU" altLang="ru-RU" sz="2400" b="1" dirty="0">
                <a:solidFill>
                  <a:schemeClr val="tx2"/>
                </a:solidFill>
                <a:latin typeface="+mn-lt"/>
                <a:ea typeface="Calibri" pitchFamily="34" charset="0"/>
                <a:cs typeface="Times New Roman" pitchFamily="18" charset="0"/>
              </a:rPr>
              <a:t>РАЦИОНАЛЬНОЕ ИСПОЛЬЗОВАНИЕ </a:t>
            </a:r>
            <a:r>
              <a:rPr lang="ru-RU" altLang="ru-RU" sz="2400" b="1" dirty="0" smtClean="0">
                <a:solidFill>
                  <a:schemeClr val="tx2"/>
                </a:solidFill>
                <a:latin typeface="+mn-lt"/>
                <a:ea typeface="Calibri" pitchFamily="34" charset="0"/>
                <a:cs typeface="Times New Roman" pitchFamily="18" charset="0"/>
              </a:rPr>
              <a:t>НЕСТЕРОИДНЫХ ПРОТИВОВОСПАЛИТЕЛЬНЫХ </a:t>
            </a:r>
            <a:r>
              <a:rPr lang="ru-RU" altLang="ru-RU" sz="2400" b="1" dirty="0">
                <a:solidFill>
                  <a:schemeClr val="tx2"/>
                </a:solidFill>
                <a:latin typeface="+mn-lt"/>
                <a:ea typeface="Calibri" pitchFamily="34" charset="0"/>
                <a:cs typeface="Times New Roman" pitchFamily="18" charset="0"/>
              </a:rPr>
              <a:t>ПРЕПАРАТОВ</a:t>
            </a:r>
            <a:endParaRPr lang="ru-RU" altLang="ru-RU" sz="2400" dirty="0">
              <a:solidFill>
                <a:schemeClr val="tx2"/>
              </a:solidFill>
              <a:latin typeface="+mn-lt"/>
              <a:ea typeface="Calibri" pitchFamily="34" charset="0"/>
              <a:cs typeface="Times New Roman" pitchFamily="18" charset="0"/>
            </a:endParaRPr>
          </a:p>
          <a:p>
            <a:pPr algn="ctr">
              <a:spcBef>
                <a:spcPts val="1200"/>
              </a:spcBef>
              <a:defRPr/>
            </a:pPr>
            <a:r>
              <a:rPr lang="ru-RU" altLang="ru-RU" sz="2400" b="1" dirty="0">
                <a:solidFill>
                  <a:srgbClr val="FAAA28"/>
                </a:solidFill>
                <a:latin typeface="+mn-lt"/>
                <a:ea typeface="Calibri" pitchFamily="34" charset="0"/>
                <a:cs typeface="Times New Roman" pitchFamily="18" charset="0"/>
              </a:rPr>
              <a:t>Клинические рекомендации</a:t>
            </a:r>
          </a:p>
          <a:p>
            <a:pPr algn="ctr">
              <a:defRPr/>
            </a:pPr>
            <a:endParaRPr lang="ru-RU" altLang="ru-RU" i="1" dirty="0">
              <a:solidFill>
                <a:schemeClr val="tx2"/>
              </a:solidFill>
              <a:latin typeface="+mn-lt"/>
              <a:ea typeface="Calibri" pitchFamily="34" charset="0"/>
              <a:cs typeface="Times New Roman" pitchFamily="18" charset="0"/>
            </a:endParaRPr>
          </a:p>
          <a:p>
            <a:pPr algn="ctr">
              <a:defRPr/>
            </a:pPr>
            <a:r>
              <a:rPr lang="ru-RU" altLang="ru-RU" sz="1600" dirty="0" err="1">
                <a:solidFill>
                  <a:schemeClr val="accent4">
                    <a:lumMod val="60000"/>
                    <a:lumOff val="40000"/>
                  </a:schemeClr>
                </a:solidFill>
                <a:latin typeface="+mn-lt"/>
                <a:ea typeface="Calibri" pitchFamily="34" charset="0"/>
                <a:cs typeface="Times New Roman" pitchFamily="18" charset="0"/>
              </a:rPr>
              <a:t>Каратеев</a:t>
            </a:r>
            <a:r>
              <a:rPr lang="ru-RU" altLang="ru-RU" sz="1600" dirty="0">
                <a:solidFill>
                  <a:schemeClr val="accent4">
                    <a:lumMod val="60000"/>
                    <a:lumOff val="40000"/>
                  </a:schemeClr>
                </a:solidFill>
                <a:latin typeface="+mn-lt"/>
                <a:ea typeface="Calibri" pitchFamily="34" charset="0"/>
                <a:cs typeface="Times New Roman" pitchFamily="18" charset="0"/>
              </a:rPr>
              <a:t> А.Е., Насонов Е.Л., Ивашкин В.Т., Мартынов А.И., </a:t>
            </a:r>
            <a:r>
              <a:rPr lang="ru-RU" altLang="ru-RU" sz="1600" dirty="0" err="1">
                <a:solidFill>
                  <a:schemeClr val="accent4">
                    <a:lumMod val="60000"/>
                    <a:lumOff val="40000"/>
                  </a:schemeClr>
                </a:solidFill>
                <a:latin typeface="+mn-lt"/>
                <a:ea typeface="Calibri" pitchFamily="34" charset="0"/>
                <a:cs typeface="Times New Roman" pitchFamily="18" charset="0"/>
              </a:rPr>
              <a:t>Яхно</a:t>
            </a:r>
            <a:r>
              <a:rPr lang="ru-RU" altLang="ru-RU" sz="1600" dirty="0">
                <a:solidFill>
                  <a:schemeClr val="accent4">
                    <a:lumMod val="60000"/>
                    <a:lumOff val="40000"/>
                  </a:schemeClr>
                </a:solidFill>
                <a:latin typeface="+mn-lt"/>
                <a:ea typeface="Calibri" pitchFamily="34" charset="0"/>
                <a:cs typeface="Times New Roman" pitchFamily="18" charset="0"/>
              </a:rPr>
              <a:t> Н.Н., Арутюнов Г.П., Алексеева Л.И., </a:t>
            </a:r>
            <a:r>
              <a:rPr lang="ru-RU" altLang="ru-RU" sz="1600" dirty="0" err="1">
                <a:solidFill>
                  <a:schemeClr val="accent4">
                    <a:lumMod val="60000"/>
                    <a:lumOff val="40000"/>
                  </a:schemeClr>
                </a:solidFill>
                <a:latin typeface="+mn-lt"/>
                <a:ea typeface="Calibri" pitchFamily="34" charset="0"/>
                <a:cs typeface="Times New Roman" pitchFamily="18" charset="0"/>
              </a:rPr>
              <a:t>Абузарова</a:t>
            </a:r>
            <a:r>
              <a:rPr lang="ru-RU" altLang="ru-RU" sz="1600" dirty="0">
                <a:solidFill>
                  <a:schemeClr val="accent4">
                    <a:lumMod val="60000"/>
                    <a:lumOff val="40000"/>
                  </a:schemeClr>
                </a:solidFill>
                <a:latin typeface="+mn-lt"/>
                <a:ea typeface="Calibri" pitchFamily="34" charset="0"/>
                <a:cs typeface="Times New Roman" pitchFamily="18" charset="0"/>
              </a:rPr>
              <a:t> Г.Р., Евсеев М.А., Кукушкин М.Л., </a:t>
            </a:r>
            <a:r>
              <a:rPr lang="ru-RU" altLang="ru-RU" sz="1600" dirty="0" err="1">
                <a:solidFill>
                  <a:schemeClr val="accent4">
                    <a:lumMod val="60000"/>
                    <a:lumOff val="40000"/>
                  </a:schemeClr>
                </a:solidFill>
                <a:latin typeface="+mn-lt"/>
                <a:ea typeface="Calibri" pitchFamily="34" charset="0"/>
                <a:cs typeface="Times New Roman" pitchFamily="18" charset="0"/>
              </a:rPr>
              <a:t>Копенкин</a:t>
            </a:r>
            <a:r>
              <a:rPr lang="ru-RU" altLang="ru-RU" sz="1600" dirty="0">
                <a:solidFill>
                  <a:schemeClr val="accent4">
                    <a:lumMod val="60000"/>
                    <a:lumOff val="40000"/>
                  </a:schemeClr>
                </a:solidFill>
                <a:latin typeface="+mn-lt"/>
                <a:ea typeface="Calibri" pitchFamily="34" charset="0"/>
                <a:cs typeface="Times New Roman" pitchFamily="18" charset="0"/>
              </a:rPr>
              <a:t> С.С., Лила А.М., Лапина Т.Л., Новикова Д.С., Попкова Т.В., Ребров А.П., </a:t>
            </a:r>
            <a:r>
              <a:rPr lang="ru-RU" altLang="ru-RU" sz="1600" dirty="0" err="1">
                <a:solidFill>
                  <a:schemeClr val="accent4">
                    <a:lumMod val="60000"/>
                    <a:lumOff val="40000"/>
                  </a:schemeClr>
                </a:solidFill>
                <a:latin typeface="+mn-lt"/>
                <a:ea typeface="Calibri" pitchFamily="34" charset="0"/>
                <a:cs typeface="Times New Roman" pitchFamily="18" charset="0"/>
              </a:rPr>
              <a:t>Скоробогатых</a:t>
            </a:r>
            <a:r>
              <a:rPr lang="ru-RU" altLang="ru-RU" sz="1600" dirty="0">
                <a:solidFill>
                  <a:schemeClr val="accent4">
                    <a:lumMod val="60000"/>
                    <a:lumOff val="40000"/>
                  </a:schemeClr>
                </a:solidFill>
                <a:latin typeface="+mn-lt"/>
                <a:ea typeface="Calibri" pitchFamily="34" charset="0"/>
                <a:cs typeface="Times New Roman" pitchFamily="18" charset="0"/>
              </a:rPr>
              <a:t> К.В., </a:t>
            </a:r>
            <a:r>
              <a:rPr lang="ru-RU" altLang="ru-RU" sz="1600" dirty="0" err="1">
                <a:solidFill>
                  <a:schemeClr val="accent4">
                    <a:lumMod val="60000"/>
                    <a:lumOff val="40000"/>
                  </a:schemeClr>
                </a:solidFill>
                <a:latin typeface="+mn-lt"/>
                <a:ea typeface="Calibri" pitchFamily="34" charset="0"/>
                <a:cs typeface="Times New Roman" pitchFamily="18" charset="0"/>
              </a:rPr>
              <a:t>Чичасова</a:t>
            </a:r>
            <a:r>
              <a:rPr lang="ru-RU" altLang="ru-RU" sz="1600" dirty="0">
                <a:solidFill>
                  <a:schemeClr val="accent4">
                    <a:lumMod val="60000"/>
                    <a:lumOff val="40000"/>
                  </a:schemeClr>
                </a:solidFill>
                <a:latin typeface="+mn-lt"/>
                <a:ea typeface="Calibri" pitchFamily="34" charset="0"/>
                <a:cs typeface="Times New Roman" pitchFamily="18" charset="0"/>
              </a:rPr>
              <a:t> Н.В.</a:t>
            </a:r>
          </a:p>
          <a:p>
            <a:pPr algn="ctr">
              <a:defRPr/>
            </a:pPr>
            <a:endParaRPr lang="ru-RU" altLang="ru-RU" sz="1600" dirty="0">
              <a:solidFill>
                <a:schemeClr val="tx2"/>
              </a:solidFill>
              <a:latin typeface="Calibri" pitchFamily="34" charset="0"/>
              <a:ea typeface="Calibri" pitchFamily="34" charset="0"/>
              <a:cs typeface="Times New Roman" pitchFamily="18" charset="0"/>
            </a:endParaRP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1328" y="6309320"/>
            <a:ext cx="241879" cy="349861"/>
          </a:xfrm>
          <a:prstGeom prst="rect">
            <a:avLst/>
          </a:prstGeom>
        </p:spPr>
      </p:pic>
      <p:sp>
        <p:nvSpPr>
          <p:cNvPr id="6" name="TextBox 5"/>
          <p:cNvSpPr txBox="1"/>
          <p:nvPr/>
        </p:nvSpPr>
        <p:spPr>
          <a:xfrm>
            <a:off x="755576" y="6345750"/>
            <a:ext cx="7704856" cy="138499"/>
          </a:xfrm>
          <a:prstGeom prst="rect">
            <a:avLst/>
          </a:prstGeom>
          <a:noFill/>
        </p:spPr>
        <p:txBody>
          <a:bodyPr wrap="square" lIns="0" tIns="0" rIns="0" bIns="0" rtlCol="0">
            <a:spAutoFit/>
          </a:bodyPr>
          <a:lstStyle/>
          <a:p>
            <a:r>
              <a:rPr lang="ru-RU" sz="900" dirty="0">
                <a:solidFill>
                  <a:schemeClr val="tx2"/>
                </a:solidFill>
                <a:latin typeface="+mj-lt"/>
              </a:rPr>
              <a:t>Научно-практическая ревматология. 2018;56(прил.1):1–29 </a:t>
            </a:r>
          </a:p>
        </p:txBody>
      </p:sp>
    </p:spTree>
    <p:extLst>
      <p:ext uri="{BB962C8B-B14F-4D97-AF65-F5344CB8AC3E}">
        <p14:creationId xmlns:p14="http://schemas.microsoft.com/office/powerpoint/2010/main" val="19767451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378000"/>
            <a:ext cx="5660717" cy="404406"/>
          </a:xfrm>
          <a:prstGeom prst="rect">
            <a:avLst/>
          </a:prstGeom>
          <a:noFill/>
        </p:spPr>
        <p:txBody>
          <a:bodyPr wrap="none" rtlCol="0" anchor="ctr">
            <a:spAutoFit/>
          </a:bodyPr>
          <a:lstStyle/>
          <a:p>
            <a:pPr>
              <a:lnSpc>
                <a:spcPts val="2400"/>
              </a:lnSpc>
            </a:pPr>
            <a:r>
              <a:rPr lang="ru-RU" sz="2400" b="1" i="1" dirty="0">
                <a:solidFill>
                  <a:srgbClr val="FAAA28"/>
                </a:solidFill>
                <a:latin typeface="+mn-lt"/>
              </a:rPr>
              <a:t>Специфические (вторичные) боли в шее</a:t>
            </a:r>
          </a:p>
        </p:txBody>
      </p:sp>
      <p:pic>
        <p:nvPicPr>
          <p:cNvPr id="7" name="Рисунок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1328" y="6309320"/>
            <a:ext cx="241879" cy="349861"/>
          </a:xfrm>
          <a:prstGeom prst="rect">
            <a:avLst/>
          </a:prstGeom>
        </p:spPr>
      </p:pic>
      <p:sp>
        <p:nvSpPr>
          <p:cNvPr id="8" name="TextBox 7"/>
          <p:cNvSpPr txBox="1"/>
          <p:nvPr/>
        </p:nvSpPr>
        <p:spPr>
          <a:xfrm>
            <a:off x="755576" y="6309320"/>
            <a:ext cx="5904656" cy="230832"/>
          </a:xfrm>
          <a:prstGeom prst="rect">
            <a:avLst/>
          </a:prstGeom>
          <a:noFill/>
        </p:spPr>
        <p:txBody>
          <a:bodyPr wrap="square" rtlCol="0">
            <a:spAutoFit/>
          </a:bodyPr>
          <a:lstStyle/>
          <a:p>
            <a:r>
              <a:rPr lang="en-US" sz="900" dirty="0">
                <a:solidFill>
                  <a:schemeClr val="tx2"/>
                </a:solidFill>
                <a:latin typeface="+mj-lt"/>
              </a:rPr>
              <a:t>Cohen SP. Epidemiology, diagnosis, and treatment of neck pain. Mayo </a:t>
            </a:r>
            <a:r>
              <a:rPr lang="en-US" sz="900" dirty="0" err="1">
                <a:solidFill>
                  <a:schemeClr val="tx2"/>
                </a:solidFill>
                <a:latin typeface="+mj-lt"/>
              </a:rPr>
              <a:t>Clin</a:t>
            </a:r>
            <a:r>
              <a:rPr lang="en-US" sz="900" dirty="0">
                <a:solidFill>
                  <a:schemeClr val="tx2"/>
                </a:solidFill>
                <a:latin typeface="+mj-lt"/>
              </a:rPr>
              <a:t> Proc. 2015 Feb;90(2):284-99. </a:t>
            </a:r>
          </a:p>
        </p:txBody>
      </p:sp>
      <p:graphicFrame>
        <p:nvGraphicFramePr>
          <p:cNvPr id="6" name="Таблица 5"/>
          <p:cNvGraphicFramePr>
            <a:graphicFrameLocks noGrp="1"/>
          </p:cNvGraphicFramePr>
          <p:nvPr>
            <p:extLst>
              <p:ext uri="{D42A27DB-BD31-4B8C-83A1-F6EECF244321}">
                <p14:modId xmlns:p14="http://schemas.microsoft.com/office/powerpoint/2010/main" val="2648461672"/>
              </p:ext>
            </p:extLst>
          </p:nvPr>
        </p:nvGraphicFramePr>
        <p:xfrm>
          <a:off x="396429" y="1557338"/>
          <a:ext cx="8064003" cy="4618963"/>
        </p:xfrm>
        <a:graphic>
          <a:graphicData uri="http://schemas.openxmlformats.org/drawingml/2006/table">
            <a:tbl>
              <a:tblPr/>
              <a:tblGrid>
                <a:gridCol w="1583283"/>
                <a:gridCol w="2520280"/>
                <a:gridCol w="3960440"/>
              </a:tblGrid>
              <a:tr h="359494">
                <a:tc>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ru-RU" altLang="ru-RU" sz="1200" b="1" i="0" u="none" strike="noStrike" cap="none" normalizeH="0" baseline="0" dirty="0" smtClean="0">
                          <a:ln>
                            <a:noFill/>
                          </a:ln>
                          <a:solidFill>
                            <a:schemeClr val="tx2"/>
                          </a:solidFill>
                          <a:effectLst/>
                          <a:latin typeface="Calibri" pitchFamily="34" charset="0"/>
                          <a:ea typeface="Droid Sans" charset="0"/>
                          <a:cs typeface="Droid Sans" charset="0"/>
                        </a:rPr>
                        <a:t>«Красные флажки» </a:t>
                      </a:r>
                      <a:endParaRPr kumimoji="0" lang="ru-RU" altLang="ru-RU" sz="1200" b="1" i="0" u="none" strike="noStrike" cap="none" normalizeH="0" baseline="0" dirty="0" smtClean="0">
                        <a:ln>
                          <a:noFill/>
                        </a:ln>
                        <a:solidFill>
                          <a:schemeClr val="tx2"/>
                        </a:solidFill>
                        <a:effectLst/>
                        <a:latin typeface="Calibri" pitchFamily="34" charset="0"/>
                        <a:ea typeface="Calibri" pitchFamily="34" charset="0"/>
                        <a:cs typeface="Times New Roman" pitchFamily="18" charset="0"/>
                      </a:endParaRPr>
                    </a:p>
                  </a:txBody>
                  <a:tcPr marL="52040" marR="5204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ru-RU" altLang="ru-RU" sz="1200" b="1" i="0" u="none" strike="noStrike" cap="none" normalizeH="0" baseline="0" dirty="0" smtClean="0">
                          <a:ln>
                            <a:noFill/>
                          </a:ln>
                          <a:solidFill>
                            <a:schemeClr val="tx2"/>
                          </a:solidFill>
                          <a:effectLst/>
                          <a:latin typeface="Calibri" pitchFamily="34" charset="0"/>
                          <a:ea typeface="Droid Sans" charset="0"/>
                          <a:cs typeface="Droid Sans" charset="0"/>
                        </a:rPr>
                        <a:t>Возможные причины </a:t>
                      </a:r>
                      <a:endParaRPr kumimoji="0" lang="ru-RU" altLang="ru-RU" sz="1200" b="1" i="0" u="none" strike="noStrike" cap="none" normalizeH="0" baseline="0" dirty="0" smtClean="0">
                        <a:ln>
                          <a:noFill/>
                        </a:ln>
                        <a:solidFill>
                          <a:schemeClr val="tx2"/>
                        </a:solidFill>
                        <a:effectLst/>
                        <a:latin typeface="Calibri" pitchFamily="34" charset="0"/>
                        <a:ea typeface="Calibri" pitchFamily="34" charset="0"/>
                        <a:cs typeface="Times New Roman" pitchFamily="18" charset="0"/>
                      </a:endParaRPr>
                    </a:p>
                  </a:txBody>
                  <a:tcPr marL="52040" marR="5204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ru-RU" altLang="ru-RU" sz="1200" b="1" i="0" u="none" strike="noStrike" cap="none" normalizeH="0" baseline="0" dirty="0" smtClean="0">
                          <a:ln>
                            <a:noFill/>
                          </a:ln>
                          <a:solidFill>
                            <a:schemeClr val="tx2"/>
                          </a:solidFill>
                          <a:effectLst/>
                          <a:latin typeface="Calibri" pitchFamily="34" charset="0"/>
                          <a:ea typeface="Droid Sans" charset="0"/>
                          <a:cs typeface="Droid Sans" charset="0"/>
                        </a:rPr>
                        <a:t> Сопутствующие симптомы</a:t>
                      </a:r>
                      <a:endParaRPr kumimoji="0" lang="ru-RU" altLang="ru-RU" sz="1200" b="1" i="0" u="none" strike="noStrike" cap="none" normalizeH="0" baseline="0" dirty="0" smtClean="0">
                        <a:ln>
                          <a:noFill/>
                        </a:ln>
                        <a:solidFill>
                          <a:schemeClr val="tx2"/>
                        </a:solidFill>
                        <a:effectLst/>
                        <a:latin typeface="Calibri" pitchFamily="34" charset="0"/>
                        <a:ea typeface="Calibri" pitchFamily="34" charset="0"/>
                        <a:cs typeface="Times New Roman" pitchFamily="18" charset="0"/>
                      </a:endParaRPr>
                    </a:p>
                  </a:txBody>
                  <a:tcPr marL="52040" marR="5204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2"/>
                    </a:solidFill>
                  </a:tcPr>
                </a:tc>
              </a:tr>
              <a:tr h="502881">
                <a:tc>
                  <a:txBody>
                    <a:bodyPr/>
                    <a:lstStyle/>
                    <a:p>
                      <a:pPr marL="0" marR="0" lvl="0" indent="0" algn="l" defTabSz="914400" rtl="0" eaLnBrk="1" fontAlgn="base" latinLnBrk="0" hangingPunct="1">
                        <a:lnSpc>
                          <a:spcPct val="100000"/>
                        </a:lnSpc>
                        <a:spcBef>
                          <a:spcPct val="0"/>
                        </a:spcBef>
                        <a:spcAft>
                          <a:spcPts val="300"/>
                        </a:spcAft>
                        <a:buClrTx/>
                        <a:buSzTx/>
                        <a:buFontTx/>
                        <a:buNone/>
                        <a:tabLst/>
                      </a:pPr>
                      <a:r>
                        <a:rPr kumimoji="0" lang="ru-RU" altLang="ru-RU" sz="1000" b="1" i="0" u="none" strike="noStrike" cap="none" normalizeH="0" baseline="0" dirty="0" smtClean="0">
                          <a:ln>
                            <a:noFill/>
                          </a:ln>
                          <a:solidFill>
                            <a:schemeClr val="accent4">
                              <a:lumMod val="60000"/>
                              <a:lumOff val="40000"/>
                            </a:schemeClr>
                          </a:solidFill>
                          <a:effectLst/>
                          <a:latin typeface="Calibri" pitchFamily="34" charset="0"/>
                          <a:ea typeface="Droid Sans" charset="0"/>
                          <a:cs typeface="Droid Sans" charset="0"/>
                        </a:rPr>
                        <a:t>Травма </a:t>
                      </a:r>
                      <a:r>
                        <a:rPr kumimoji="0" lang="ru-RU" altLang="ru-RU" sz="1000" b="0" i="0" u="none" strike="noStrike" cap="none" normalizeH="0" baseline="0" dirty="0" smtClean="0">
                          <a:ln>
                            <a:noFill/>
                          </a:ln>
                          <a:solidFill>
                            <a:schemeClr val="accent4">
                              <a:lumMod val="60000"/>
                              <a:lumOff val="40000"/>
                            </a:schemeClr>
                          </a:solidFill>
                          <a:effectLst/>
                          <a:latin typeface="Calibri" pitchFamily="34" charset="0"/>
                          <a:ea typeface="Droid Sans" charset="0"/>
                          <a:cs typeface="Droid Sans" charset="0"/>
                        </a:rPr>
                        <a:t>(падение, автомобильная травма, хлыстовая травма)</a:t>
                      </a:r>
                      <a:endParaRPr kumimoji="0" lang="ru-RU" altLang="ru-RU" sz="1000" b="0" i="0" u="none" strike="noStrike" cap="none" normalizeH="0" baseline="0" dirty="0" smtClean="0">
                        <a:ln>
                          <a:noFill/>
                        </a:ln>
                        <a:solidFill>
                          <a:schemeClr val="accent4">
                            <a:lumMod val="60000"/>
                            <a:lumOff val="40000"/>
                          </a:schemeClr>
                        </a:solidFill>
                        <a:effectLst/>
                        <a:latin typeface="Calibri" pitchFamily="34" charset="0"/>
                        <a:ea typeface="Calibri" pitchFamily="34" charset="0"/>
                        <a:cs typeface="Times New Roman" pitchFamily="18" charset="0"/>
                      </a:endParaRPr>
                    </a:p>
                  </a:txBody>
                  <a:tcPr marL="52040" marR="5204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1A4581"/>
                    </a:solidFill>
                  </a:tcPr>
                </a:tc>
                <a:tc>
                  <a:txBody>
                    <a:bodyPr/>
                    <a:lstStyle/>
                    <a:p>
                      <a:pPr marL="0" marR="0" lvl="0" indent="0" algn="l" defTabSz="914400" rtl="0" eaLnBrk="1" fontAlgn="base" latinLnBrk="0" hangingPunct="1">
                        <a:lnSpc>
                          <a:spcPct val="100000"/>
                        </a:lnSpc>
                        <a:spcBef>
                          <a:spcPct val="0"/>
                        </a:spcBef>
                        <a:spcAft>
                          <a:spcPts val="300"/>
                        </a:spcAft>
                        <a:buClrTx/>
                        <a:buSzTx/>
                        <a:buFontTx/>
                        <a:buNone/>
                        <a:tabLst/>
                      </a:pPr>
                      <a:r>
                        <a:rPr kumimoji="0" lang="ru-RU" altLang="ru-RU" sz="1000" b="0" i="0" u="none" strike="noStrike" cap="none" normalizeH="0" baseline="0" dirty="0" smtClean="0">
                          <a:ln>
                            <a:noFill/>
                          </a:ln>
                          <a:solidFill>
                            <a:schemeClr val="tx2"/>
                          </a:solidFill>
                          <a:effectLst/>
                          <a:latin typeface="Calibri" pitchFamily="34" charset="0"/>
                          <a:ea typeface="Droid Sans" charset="0"/>
                          <a:cs typeface="Droid Sans" charset="0"/>
                        </a:rPr>
                        <a:t>Переломы позвонков, </a:t>
                      </a:r>
                      <a:r>
                        <a:rPr kumimoji="0" lang="ru-RU" altLang="ru-RU" sz="1000" b="0" i="0" u="none" strike="noStrike" cap="none" normalizeH="0" baseline="0" dirty="0" err="1" smtClean="0">
                          <a:ln>
                            <a:noFill/>
                          </a:ln>
                          <a:solidFill>
                            <a:schemeClr val="tx2"/>
                          </a:solidFill>
                          <a:effectLst/>
                          <a:latin typeface="Calibri" pitchFamily="34" charset="0"/>
                          <a:ea typeface="Droid Sans" charset="0"/>
                          <a:cs typeface="Droid Sans" charset="0"/>
                        </a:rPr>
                        <a:t>повреждени</a:t>
                      </a:r>
                      <a:r>
                        <a:rPr kumimoji="0" lang="en-US" altLang="ru-RU" sz="1000" b="0" i="0" u="none" strike="noStrike" cap="none" normalizeH="0" baseline="0" dirty="0" smtClean="0">
                          <a:ln>
                            <a:noFill/>
                          </a:ln>
                          <a:solidFill>
                            <a:schemeClr val="tx2"/>
                          </a:solidFill>
                          <a:effectLst/>
                          <a:latin typeface="Calibri" pitchFamily="34" charset="0"/>
                          <a:ea typeface="Droid Sans" charset="0"/>
                          <a:cs typeface="Droid Sans" charset="0"/>
                        </a:rPr>
                        <a:t>e</a:t>
                      </a:r>
                      <a:r>
                        <a:rPr kumimoji="0" lang="ru-RU" altLang="ru-RU" sz="1000" b="0" i="0" u="none" strike="noStrike" cap="none" normalizeH="0" baseline="0" dirty="0" smtClean="0">
                          <a:ln>
                            <a:noFill/>
                          </a:ln>
                          <a:solidFill>
                            <a:schemeClr val="tx2"/>
                          </a:solidFill>
                          <a:effectLst/>
                          <a:latin typeface="Calibri" pitchFamily="34" charset="0"/>
                          <a:ea typeface="Droid Sans" charset="0"/>
                          <a:cs typeface="Droid Sans" charset="0"/>
                        </a:rPr>
                        <a:t>/фистула спинного мозга, разрыв связок.</a:t>
                      </a:r>
                      <a:endParaRPr kumimoji="0" lang="ru-RU" altLang="ru-RU" sz="1000" b="0" i="0" u="none" strike="noStrike" cap="none" normalizeH="0" baseline="0" dirty="0" smtClean="0">
                        <a:ln>
                          <a:noFill/>
                        </a:ln>
                        <a:solidFill>
                          <a:schemeClr val="tx2"/>
                        </a:solidFill>
                        <a:effectLst/>
                        <a:latin typeface="Calibri" pitchFamily="34" charset="0"/>
                        <a:ea typeface="Calibri" pitchFamily="34" charset="0"/>
                        <a:cs typeface="Times New Roman" pitchFamily="18" charset="0"/>
                      </a:endParaRPr>
                    </a:p>
                  </a:txBody>
                  <a:tcPr marL="52040" marR="5204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1A4581"/>
                    </a:solidFill>
                  </a:tcPr>
                </a:tc>
                <a:tc>
                  <a:txBody>
                    <a:bodyPr/>
                    <a:lstStyle/>
                    <a:p>
                      <a:pPr marL="0" marR="0" lvl="0" indent="0" algn="l" defTabSz="914400" rtl="0" eaLnBrk="1" fontAlgn="base" latinLnBrk="0" hangingPunct="1">
                        <a:lnSpc>
                          <a:spcPct val="100000"/>
                        </a:lnSpc>
                        <a:spcBef>
                          <a:spcPct val="0"/>
                        </a:spcBef>
                        <a:spcAft>
                          <a:spcPts val="300"/>
                        </a:spcAft>
                        <a:buClrTx/>
                        <a:buSzTx/>
                        <a:buFontTx/>
                        <a:buNone/>
                        <a:tabLst/>
                      </a:pPr>
                      <a:r>
                        <a:rPr kumimoji="0" lang="ru-RU" altLang="ru-RU" sz="1000" b="0" i="0" u="none" strike="noStrike" cap="none" normalizeH="0" baseline="0" dirty="0" smtClean="0">
                          <a:ln>
                            <a:noFill/>
                          </a:ln>
                          <a:solidFill>
                            <a:schemeClr val="tx2"/>
                          </a:solidFill>
                          <a:effectLst/>
                          <a:latin typeface="Calibri" pitchFamily="34" charset="0"/>
                          <a:ea typeface="Droid Sans" charset="0"/>
                          <a:cs typeface="Droid Sans" charset="0"/>
                        </a:rPr>
                        <a:t>Нарушения сознания, когнитивный дефицит, травматическое повреждение мозга, головные боли, неврологическая симптоматика.</a:t>
                      </a:r>
                      <a:endParaRPr kumimoji="0" lang="ru-RU" altLang="ru-RU" sz="1000" b="0" i="0" u="none" strike="noStrike" cap="none" normalizeH="0" baseline="0" dirty="0" smtClean="0">
                        <a:ln>
                          <a:noFill/>
                        </a:ln>
                        <a:solidFill>
                          <a:schemeClr val="tx2"/>
                        </a:solidFill>
                        <a:effectLst/>
                        <a:latin typeface="Calibri" pitchFamily="34" charset="0"/>
                        <a:ea typeface="Calibri" pitchFamily="34" charset="0"/>
                        <a:cs typeface="Times New Roman" pitchFamily="18" charset="0"/>
                      </a:endParaRPr>
                    </a:p>
                  </a:txBody>
                  <a:tcPr marL="52040" marR="5204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1A4581"/>
                    </a:solidFill>
                  </a:tcPr>
                </a:tc>
              </a:tr>
              <a:tr h="585170">
                <a:tc>
                  <a:txBody>
                    <a:bodyPr/>
                    <a:lstStyle/>
                    <a:p>
                      <a:pPr marL="0" marR="0" lvl="0" indent="0" algn="l" defTabSz="914400" rtl="0" eaLnBrk="1" fontAlgn="base" latinLnBrk="0" hangingPunct="1">
                        <a:lnSpc>
                          <a:spcPct val="100000"/>
                        </a:lnSpc>
                        <a:spcBef>
                          <a:spcPct val="0"/>
                        </a:spcBef>
                        <a:spcAft>
                          <a:spcPts val="300"/>
                        </a:spcAft>
                        <a:buClrTx/>
                        <a:buSzTx/>
                        <a:buFontTx/>
                        <a:buNone/>
                        <a:tabLst/>
                      </a:pPr>
                      <a:r>
                        <a:rPr kumimoji="0" lang="ru-RU" altLang="ru-RU" sz="1000" b="1" i="0" u="none" strike="noStrike" cap="none" normalizeH="0" baseline="0" dirty="0" smtClean="0">
                          <a:ln>
                            <a:noFill/>
                          </a:ln>
                          <a:solidFill>
                            <a:schemeClr val="accent4">
                              <a:lumMod val="60000"/>
                              <a:lumOff val="40000"/>
                            </a:schemeClr>
                          </a:solidFill>
                          <a:effectLst/>
                          <a:latin typeface="Calibri" pitchFamily="34" charset="0"/>
                          <a:ea typeface="Droid Sans" charset="0"/>
                          <a:cs typeface="Droid Sans" charset="0"/>
                        </a:rPr>
                        <a:t>Ревматоидный артрит, </a:t>
                      </a:r>
                      <a:br>
                        <a:rPr kumimoji="0" lang="ru-RU" altLang="ru-RU" sz="1000" b="1" i="0" u="none" strike="noStrike" cap="none" normalizeH="0" baseline="0" dirty="0" smtClean="0">
                          <a:ln>
                            <a:noFill/>
                          </a:ln>
                          <a:solidFill>
                            <a:schemeClr val="accent4">
                              <a:lumMod val="60000"/>
                              <a:lumOff val="40000"/>
                            </a:schemeClr>
                          </a:solidFill>
                          <a:effectLst/>
                          <a:latin typeface="Calibri" pitchFamily="34" charset="0"/>
                          <a:ea typeface="Droid Sans" charset="0"/>
                          <a:cs typeface="Droid Sans" charset="0"/>
                        </a:rPr>
                      </a:br>
                      <a:r>
                        <a:rPr kumimoji="0" lang="ru-RU" altLang="ru-RU" sz="1000" b="1" i="0" u="none" strike="noStrike" cap="none" normalizeH="0" baseline="0" dirty="0" smtClean="0">
                          <a:ln>
                            <a:noFill/>
                          </a:ln>
                          <a:solidFill>
                            <a:schemeClr val="accent4">
                              <a:lumMod val="60000"/>
                              <a:lumOff val="40000"/>
                            </a:schemeClr>
                          </a:solidFill>
                          <a:effectLst/>
                          <a:latin typeface="Calibri" pitchFamily="34" charset="0"/>
                          <a:ea typeface="Droid Sans" charset="0"/>
                          <a:cs typeface="Droid Sans" charset="0"/>
                        </a:rPr>
                        <a:t>синдром Дауна, </a:t>
                      </a:r>
                      <a:r>
                        <a:rPr kumimoji="0" lang="ru-RU" altLang="ru-RU" sz="1000" b="1" i="0" u="none" strike="noStrike" cap="none" normalizeH="0" baseline="0" dirty="0" err="1" smtClean="0">
                          <a:ln>
                            <a:noFill/>
                          </a:ln>
                          <a:solidFill>
                            <a:schemeClr val="accent4">
                              <a:lumMod val="60000"/>
                              <a:lumOff val="40000"/>
                            </a:schemeClr>
                          </a:solidFill>
                          <a:effectLst/>
                          <a:latin typeface="Calibri" pitchFamily="34" charset="0"/>
                          <a:ea typeface="Droid Sans" charset="0"/>
                          <a:cs typeface="Droid Sans" charset="0"/>
                        </a:rPr>
                        <a:t>спондилоартропатия</a:t>
                      </a:r>
                      <a:endParaRPr kumimoji="0" lang="ru-RU" altLang="ru-RU" sz="1000" b="1" i="0" u="none" strike="noStrike" cap="none" normalizeH="0" baseline="0" dirty="0" smtClean="0">
                        <a:ln>
                          <a:noFill/>
                        </a:ln>
                        <a:solidFill>
                          <a:schemeClr val="accent4">
                            <a:lumMod val="60000"/>
                            <a:lumOff val="40000"/>
                          </a:schemeClr>
                        </a:solidFill>
                        <a:effectLst/>
                        <a:latin typeface="Calibri" pitchFamily="34" charset="0"/>
                        <a:ea typeface="Calibri" pitchFamily="34" charset="0"/>
                        <a:cs typeface="Times New Roman" pitchFamily="18" charset="0"/>
                      </a:endParaRPr>
                    </a:p>
                  </a:txBody>
                  <a:tcPr marL="52040" marR="5204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4">
                          <a:lumMod val="60000"/>
                          <a:lumOff val="40000"/>
                        </a:schemeClr>
                      </a:solidFill>
                      <a:prstDash val="solid"/>
                      <a:round/>
                      <a:headEnd type="none" w="med" len="med"/>
                      <a:tailEnd type="none" w="med" len="med"/>
                    </a:lnT>
                    <a:lnB w="9525"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ts val="300"/>
                        </a:spcAft>
                        <a:buClrTx/>
                        <a:buSzTx/>
                        <a:buFontTx/>
                        <a:buNone/>
                        <a:tabLst/>
                      </a:pPr>
                      <a:r>
                        <a:rPr kumimoji="0" lang="ru-RU" altLang="ru-RU" sz="1000" b="0" i="0" u="none" strike="noStrike" cap="none" normalizeH="0" baseline="0" dirty="0" smtClean="0">
                          <a:ln>
                            <a:noFill/>
                          </a:ln>
                          <a:solidFill>
                            <a:schemeClr val="tx2"/>
                          </a:solidFill>
                          <a:effectLst/>
                          <a:latin typeface="Calibri" pitchFamily="34" charset="0"/>
                          <a:ea typeface="Droid Sans" charset="0"/>
                          <a:cs typeface="Droid Sans" charset="0"/>
                        </a:rPr>
                        <a:t>Подвывих атлантоаксиального сочленения</a:t>
                      </a:r>
                      <a:endParaRPr kumimoji="0" lang="ru-RU" altLang="ru-RU" sz="1000" b="0" i="0" u="none" strike="noStrike" cap="none" normalizeH="0" baseline="0" dirty="0" smtClean="0">
                        <a:ln>
                          <a:noFill/>
                        </a:ln>
                        <a:solidFill>
                          <a:schemeClr val="tx2"/>
                        </a:solidFill>
                        <a:effectLst/>
                        <a:latin typeface="Calibri" pitchFamily="34" charset="0"/>
                        <a:ea typeface="Calibri" pitchFamily="34" charset="0"/>
                        <a:cs typeface="Times New Roman" pitchFamily="18" charset="0"/>
                      </a:endParaRPr>
                    </a:p>
                  </a:txBody>
                  <a:tcPr marL="52040" marR="5204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4">
                          <a:lumMod val="60000"/>
                          <a:lumOff val="40000"/>
                        </a:schemeClr>
                      </a:solidFill>
                      <a:prstDash val="solid"/>
                      <a:round/>
                      <a:headEnd type="none" w="med" len="med"/>
                      <a:tailEnd type="none" w="med" len="med"/>
                    </a:lnT>
                    <a:lnB w="9525"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ts val="300"/>
                        </a:spcAft>
                        <a:buClrTx/>
                        <a:buSzTx/>
                        <a:buFontTx/>
                        <a:buNone/>
                        <a:tabLst/>
                      </a:pPr>
                      <a:r>
                        <a:rPr kumimoji="0" lang="ru-RU" altLang="ru-RU" sz="1000" b="0" i="0" u="none" strike="noStrike" cap="none" normalizeH="0" baseline="0" dirty="0" smtClean="0">
                          <a:ln>
                            <a:noFill/>
                          </a:ln>
                          <a:solidFill>
                            <a:schemeClr val="tx2"/>
                          </a:solidFill>
                          <a:effectLst/>
                          <a:latin typeface="Calibri" pitchFamily="34" charset="0"/>
                          <a:ea typeface="Droid Sans" charset="0"/>
                          <a:cs typeface="Droid Sans" charset="0"/>
                        </a:rPr>
                        <a:t>Повышенная утомляемость, нарушения походки, ограничение подвижности шеи, </a:t>
                      </a:r>
                      <a:r>
                        <a:rPr kumimoji="0" lang="ru-RU" altLang="ru-RU" sz="1000" b="0" i="0" u="none" strike="noStrike" cap="none" normalizeH="0" baseline="0" dirty="0" err="1" smtClean="0">
                          <a:ln>
                            <a:noFill/>
                          </a:ln>
                          <a:solidFill>
                            <a:schemeClr val="tx2"/>
                          </a:solidFill>
                          <a:effectLst/>
                          <a:latin typeface="Calibri" pitchFamily="34" charset="0"/>
                          <a:ea typeface="Droid Sans" charset="0"/>
                          <a:cs typeface="Droid Sans" charset="0"/>
                        </a:rPr>
                        <a:t>тортиколлис</a:t>
                      </a:r>
                      <a:r>
                        <a:rPr kumimoji="0" lang="ru-RU" altLang="ru-RU" sz="1000" b="0" i="0" u="none" strike="noStrike" cap="none" normalizeH="0" baseline="0" dirty="0" smtClean="0">
                          <a:ln>
                            <a:noFill/>
                          </a:ln>
                          <a:solidFill>
                            <a:schemeClr val="tx2"/>
                          </a:solidFill>
                          <a:effectLst/>
                          <a:latin typeface="Calibri" pitchFamily="34" charset="0"/>
                          <a:ea typeface="Droid Sans" charset="0"/>
                          <a:cs typeface="Droid Sans" charset="0"/>
                        </a:rPr>
                        <a:t>, неловкость, </a:t>
                      </a:r>
                      <a:r>
                        <a:rPr kumimoji="0" lang="ru-RU" altLang="ru-RU" sz="1000" b="0" i="0" u="none" strike="noStrike" cap="none" normalizeH="0" baseline="0" dirty="0" err="1" smtClean="0">
                          <a:ln>
                            <a:noFill/>
                          </a:ln>
                          <a:solidFill>
                            <a:schemeClr val="tx2"/>
                          </a:solidFill>
                          <a:effectLst/>
                          <a:latin typeface="Calibri" pitchFamily="34" charset="0"/>
                          <a:ea typeface="Droid Sans" charset="0"/>
                          <a:cs typeface="Droid Sans" charset="0"/>
                        </a:rPr>
                        <a:t>спастичность</a:t>
                      </a:r>
                      <a:r>
                        <a:rPr kumimoji="0" lang="ru-RU" altLang="ru-RU" sz="1000" b="0" i="0" u="none" strike="noStrike" cap="none" normalizeH="0" baseline="0" dirty="0" smtClean="0">
                          <a:ln>
                            <a:noFill/>
                          </a:ln>
                          <a:solidFill>
                            <a:schemeClr val="tx2"/>
                          </a:solidFill>
                          <a:effectLst/>
                          <a:latin typeface="Calibri" pitchFamily="34" charset="0"/>
                          <a:ea typeface="Droid Sans" charset="0"/>
                          <a:cs typeface="Droid Sans" charset="0"/>
                        </a:rPr>
                        <a:t>, сенсорный дефицит, признаки поражения верхнего </a:t>
                      </a:r>
                      <a:r>
                        <a:rPr kumimoji="0" lang="ru-RU" altLang="ru-RU" sz="1000" b="0" i="0" u="none" strike="noStrike" cap="none" normalizeH="0" baseline="0" dirty="0" err="1" smtClean="0">
                          <a:ln>
                            <a:noFill/>
                          </a:ln>
                          <a:solidFill>
                            <a:schemeClr val="tx2"/>
                          </a:solidFill>
                          <a:effectLst/>
                          <a:latin typeface="Calibri" pitchFamily="34" charset="0"/>
                          <a:ea typeface="Droid Sans" charset="0"/>
                          <a:cs typeface="Droid Sans" charset="0"/>
                        </a:rPr>
                        <a:t>мотонейрона</a:t>
                      </a:r>
                      <a:r>
                        <a:rPr kumimoji="0" lang="ru-RU" altLang="ru-RU" sz="1000" b="0" i="0" u="none" strike="noStrike" cap="none" normalizeH="0" baseline="0" dirty="0" smtClean="0">
                          <a:ln>
                            <a:noFill/>
                          </a:ln>
                          <a:solidFill>
                            <a:schemeClr val="tx2"/>
                          </a:solidFill>
                          <a:effectLst/>
                          <a:latin typeface="Calibri" pitchFamily="34" charset="0"/>
                          <a:ea typeface="Droid Sans" charset="0"/>
                          <a:cs typeface="Droid Sans" charset="0"/>
                        </a:rPr>
                        <a:t>.</a:t>
                      </a:r>
                      <a:endParaRPr kumimoji="0" lang="ru-RU" altLang="ru-RU" sz="1000" b="0" i="0" u="none" strike="noStrike" cap="none" normalizeH="0" baseline="0" dirty="0" smtClean="0">
                        <a:ln>
                          <a:noFill/>
                        </a:ln>
                        <a:solidFill>
                          <a:schemeClr val="tx2"/>
                        </a:solidFill>
                        <a:effectLst/>
                        <a:latin typeface="Calibri" pitchFamily="34" charset="0"/>
                        <a:ea typeface="Calibri" pitchFamily="34" charset="0"/>
                        <a:cs typeface="Times New Roman" pitchFamily="18" charset="0"/>
                      </a:endParaRPr>
                    </a:p>
                  </a:txBody>
                  <a:tcPr marL="52040" marR="5204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4">
                          <a:lumMod val="60000"/>
                          <a:lumOff val="40000"/>
                        </a:schemeClr>
                      </a:solidFill>
                      <a:prstDash val="solid"/>
                      <a:round/>
                      <a:headEnd type="none" w="med" len="med"/>
                      <a:tailEnd type="none" w="med" len="med"/>
                    </a:lnT>
                    <a:lnB w="9525"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tx1"/>
                    </a:solidFill>
                  </a:tcPr>
                </a:tc>
              </a:tr>
              <a:tr h="502881">
                <a:tc>
                  <a:txBody>
                    <a:bodyPr/>
                    <a:lstStyle/>
                    <a:p>
                      <a:pPr marL="0" marR="0" lvl="0" indent="0" algn="l" defTabSz="914400" rtl="0" eaLnBrk="1" fontAlgn="base" latinLnBrk="0" hangingPunct="1">
                        <a:lnSpc>
                          <a:spcPct val="100000"/>
                        </a:lnSpc>
                        <a:spcBef>
                          <a:spcPct val="0"/>
                        </a:spcBef>
                        <a:spcAft>
                          <a:spcPts val="300"/>
                        </a:spcAft>
                        <a:buClrTx/>
                        <a:buSzTx/>
                        <a:buFontTx/>
                        <a:buNone/>
                        <a:tabLst/>
                      </a:pPr>
                      <a:r>
                        <a:rPr kumimoji="0" lang="ru-RU" altLang="ru-RU" sz="1000" b="1" i="0" u="none" strike="noStrike" cap="none" normalizeH="0" baseline="0" dirty="0" smtClean="0">
                          <a:ln>
                            <a:noFill/>
                          </a:ln>
                          <a:solidFill>
                            <a:schemeClr val="accent4">
                              <a:lumMod val="60000"/>
                              <a:lumOff val="40000"/>
                            </a:schemeClr>
                          </a:solidFill>
                          <a:effectLst/>
                          <a:latin typeface="Calibri" pitchFamily="34" charset="0"/>
                          <a:ea typeface="Droid Sans" charset="0"/>
                          <a:cs typeface="Droid Sans" charset="0"/>
                        </a:rPr>
                        <a:t>Признаки </a:t>
                      </a:r>
                      <a:br>
                        <a:rPr kumimoji="0" lang="ru-RU" altLang="ru-RU" sz="1000" b="1" i="0" u="none" strike="noStrike" cap="none" normalizeH="0" baseline="0" dirty="0" smtClean="0">
                          <a:ln>
                            <a:noFill/>
                          </a:ln>
                          <a:solidFill>
                            <a:schemeClr val="accent4">
                              <a:lumMod val="60000"/>
                              <a:lumOff val="40000"/>
                            </a:schemeClr>
                          </a:solidFill>
                          <a:effectLst/>
                          <a:latin typeface="Calibri" pitchFamily="34" charset="0"/>
                          <a:ea typeface="Droid Sans" charset="0"/>
                          <a:cs typeface="Droid Sans" charset="0"/>
                        </a:rPr>
                      </a:br>
                      <a:r>
                        <a:rPr kumimoji="0" lang="ru-RU" altLang="ru-RU" sz="1000" b="1" i="0" u="none" strike="noStrike" cap="none" normalizeH="0" baseline="0" dirty="0" smtClean="0">
                          <a:ln>
                            <a:noFill/>
                          </a:ln>
                          <a:solidFill>
                            <a:schemeClr val="accent4">
                              <a:lumMod val="60000"/>
                              <a:lumOff val="40000"/>
                            </a:schemeClr>
                          </a:solidFill>
                          <a:effectLst/>
                          <a:latin typeface="Calibri" pitchFamily="34" charset="0"/>
                          <a:ea typeface="Droid Sans" charset="0"/>
                          <a:cs typeface="Droid Sans" charset="0"/>
                        </a:rPr>
                        <a:t>системного процесса</a:t>
                      </a:r>
                      <a:endParaRPr kumimoji="0" lang="ru-RU" altLang="ru-RU" sz="1000" b="1" i="0" u="none" strike="noStrike" cap="none" normalizeH="0" baseline="0" dirty="0" smtClean="0">
                        <a:ln>
                          <a:noFill/>
                        </a:ln>
                        <a:solidFill>
                          <a:schemeClr val="accent4">
                            <a:lumMod val="60000"/>
                            <a:lumOff val="40000"/>
                          </a:schemeClr>
                        </a:solidFill>
                        <a:effectLst/>
                        <a:latin typeface="Calibri" pitchFamily="34" charset="0"/>
                        <a:ea typeface="Calibri" pitchFamily="34" charset="0"/>
                        <a:cs typeface="Times New Roman" pitchFamily="18" charset="0"/>
                      </a:endParaRPr>
                    </a:p>
                  </a:txBody>
                  <a:tcPr marL="52040" marR="5204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4">
                          <a:lumMod val="60000"/>
                          <a:lumOff val="40000"/>
                        </a:schemeClr>
                      </a:solidFill>
                      <a:prstDash val="solid"/>
                      <a:round/>
                      <a:headEnd type="none" w="med" len="med"/>
                      <a:tailEnd type="none" w="med" len="med"/>
                    </a:lnT>
                    <a:lnB w="9525"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1A4581"/>
                    </a:solidFill>
                  </a:tcPr>
                </a:tc>
                <a:tc>
                  <a:txBody>
                    <a:bodyPr/>
                    <a:lstStyle/>
                    <a:p>
                      <a:pPr marL="0" marR="0" lvl="0" indent="0" algn="l" defTabSz="914400" rtl="0" eaLnBrk="1" fontAlgn="base" latinLnBrk="0" hangingPunct="1">
                        <a:lnSpc>
                          <a:spcPct val="100000"/>
                        </a:lnSpc>
                        <a:spcBef>
                          <a:spcPct val="0"/>
                        </a:spcBef>
                        <a:spcAft>
                          <a:spcPts val="300"/>
                        </a:spcAft>
                        <a:buClrTx/>
                        <a:buSzTx/>
                        <a:buFontTx/>
                        <a:buNone/>
                        <a:tabLst/>
                      </a:pPr>
                      <a:r>
                        <a:rPr kumimoji="0" lang="ru-RU" altLang="ru-RU" sz="1000" b="0" i="0" u="none" strike="noStrike" cap="none" normalizeH="0" baseline="0" dirty="0" smtClean="0">
                          <a:ln>
                            <a:noFill/>
                          </a:ln>
                          <a:solidFill>
                            <a:schemeClr val="tx2"/>
                          </a:solidFill>
                          <a:effectLst/>
                          <a:latin typeface="Calibri" pitchFamily="34" charset="0"/>
                          <a:ea typeface="Droid Sans" charset="0"/>
                          <a:cs typeface="Droid Sans" charset="0"/>
                        </a:rPr>
                        <a:t>Метастазы, инфекционный процесс, системная ревматологическая патология</a:t>
                      </a:r>
                      <a:endParaRPr kumimoji="0" lang="ru-RU" altLang="ru-RU" sz="1000" b="0" i="0" u="none" strike="noStrike" cap="none" normalizeH="0" baseline="0" dirty="0" smtClean="0">
                        <a:ln>
                          <a:noFill/>
                        </a:ln>
                        <a:solidFill>
                          <a:schemeClr val="tx2"/>
                        </a:solidFill>
                        <a:effectLst/>
                        <a:latin typeface="Calibri" pitchFamily="34" charset="0"/>
                        <a:ea typeface="Calibri" pitchFamily="34" charset="0"/>
                        <a:cs typeface="Times New Roman" pitchFamily="18" charset="0"/>
                      </a:endParaRPr>
                    </a:p>
                  </a:txBody>
                  <a:tcPr marL="52040" marR="5204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4">
                          <a:lumMod val="60000"/>
                          <a:lumOff val="40000"/>
                        </a:schemeClr>
                      </a:solidFill>
                      <a:prstDash val="solid"/>
                      <a:round/>
                      <a:headEnd type="none" w="med" len="med"/>
                      <a:tailEnd type="none" w="med" len="med"/>
                    </a:lnT>
                    <a:lnB w="9525"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1A4581"/>
                    </a:solidFill>
                  </a:tcPr>
                </a:tc>
                <a:tc>
                  <a:txBody>
                    <a:bodyPr/>
                    <a:lstStyle/>
                    <a:p>
                      <a:pPr marL="0" marR="0" lvl="0" indent="0" algn="l" defTabSz="914400" rtl="0" eaLnBrk="1" fontAlgn="base" latinLnBrk="0" hangingPunct="1">
                        <a:lnSpc>
                          <a:spcPct val="100000"/>
                        </a:lnSpc>
                        <a:spcBef>
                          <a:spcPct val="0"/>
                        </a:spcBef>
                        <a:spcAft>
                          <a:spcPts val="300"/>
                        </a:spcAft>
                        <a:buClrTx/>
                        <a:buSzTx/>
                        <a:buFontTx/>
                        <a:buNone/>
                        <a:tabLst/>
                      </a:pPr>
                      <a:r>
                        <a:rPr kumimoji="0" lang="ru-RU" altLang="ru-RU" sz="1000" b="0" i="0" u="none" strike="noStrike" cap="none" normalizeH="0" baseline="0" dirty="0" smtClean="0">
                          <a:ln>
                            <a:noFill/>
                          </a:ln>
                          <a:solidFill>
                            <a:schemeClr val="tx2"/>
                          </a:solidFill>
                          <a:effectLst/>
                          <a:latin typeface="Calibri" pitchFamily="34" charset="0"/>
                          <a:ea typeface="Droid Sans" charset="0"/>
                          <a:cs typeface="Droid Sans" charset="0"/>
                        </a:rPr>
                        <a:t>Потеря веса, лихорадка неясного генеза, анорексия, </a:t>
                      </a:r>
                      <a:r>
                        <a:rPr kumimoji="0" lang="ru-RU" altLang="ru-RU" sz="1000" b="0" i="0" u="none" strike="noStrike" cap="none" normalizeH="0" baseline="0" dirty="0" err="1" smtClean="0">
                          <a:ln>
                            <a:noFill/>
                          </a:ln>
                          <a:solidFill>
                            <a:schemeClr val="tx2"/>
                          </a:solidFill>
                          <a:effectLst/>
                          <a:latin typeface="Calibri" pitchFamily="34" charset="0"/>
                          <a:ea typeface="Droid Sans" charset="0"/>
                          <a:cs typeface="Droid Sans" charset="0"/>
                        </a:rPr>
                        <a:t>онкопатология</a:t>
                      </a:r>
                      <a:r>
                        <a:rPr kumimoji="0" lang="ru-RU" altLang="ru-RU" sz="1000" b="0" i="0" u="none" strike="noStrike" cap="none" normalizeH="0" baseline="0" dirty="0" smtClean="0">
                          <a:ln>
                            <a:noFill/>
                          </a:ln>
                          <a:solidFill>
                            <a:schemeClr val="tx2"/>
                          </a:solidFill>
                          <a:effectLst/>
                          <a:latin typeface="Calibri" pitchFamily="34" charset="0"/>
                          <a:ea typeface="Droid Sans" charset="0"/>
                          <a:cs typeface="Droid Sans" charset="0"/>
                        </a:rPr>
                        <a:t> в анамнезе, боль и скованность в суставах, отклонения со стороны лабораторных показателей.</a:t>
                      </a:r>
                      <a:endParaRPr kumimoji="0" lang="ru-RU" altLang="ru-RU" sz="1000" b="0" i="0" u="none" strike="noStrike" cap="none" normalizeH="0" baseline="0" dirty="0" smtClean="0">
                        <a:ln>
                          <a:noFill/>
                        </a:ln>
                        <a:solidFill>
                          <a:schemeClr val="tx2"/>
                        </a:solidFill>
                        <a:effectLst/>
                        <a:latin typeface="Calibri" pitchFamily="34" charset="0"/>
                        <a:ea typeface="Calibri" pitchFamily="34" charset="0"/>
                        <a:cs typeface="Times New Roman" pitchFamily="18" charset="0"/>
                      </a:endParaRPr>
                    </a:p>
                  </a:txBody>
                  <a:tcPr marL="52040" marR="5204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4">
                          <a:lumMod val="60000"/>
                          <a:lumOff val="40000"/>
                        </a:schemeClr>
                      </a:solidFill>
                      <a:prstDash val="solid"/>
                      <a:round/>
                      <a:headEnd type="none" w="med" len="med"/>
                      <a:tailEnd type="none" w="med" len="med"/>
                    </a:lnT>
                    <a:lnB w="9525"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1A4581"/>
                    </a:solidFill>
                  </a:tcPr>
                </a:tc>
              </a:tr>
              <a:tr h="422756">
                <a:tc>
                  <a:txBody>
                    <a:bodyPr/>
                    <a:lstStyle/>
                    <a:p>
                      <a:pPr marL="0" marR="0" lvl="0" indent="0" algn="l" defTabSz="914400" rtl="0" eaLnBrk="1" fontAlgn="base" latinLnBrk="0" hangingPunct="1">
                        <a:lnSpc>
                          <a:spcPct val="100000"/>
                        </a:lnSpc>
                        <a:spcBef>
                          <a:spcPct val="0"/>
                        </a:spcBef>
                        <a:spcAft>
                          <a:spcPts val="300"/>
                        </a:spcAft>
                        <a:buClrTx/>
                        <a:buSzTx/>
                        <a:buFontTx/>
                        <a:buNone/>
                        <a:tabLst/>
                      </a:pPr>
                      <a:r>
                        <a:rPr kumimoji="0" lang="ru-RU" altLang="ru-RU" sz="1000" b="1" i="0" u="none" strike="noStrike" cap="none" normalizeH="0" baseline="0" dirty="0" smtClean="0">
                          <a:ln>
                            <a:noFill/>
                          </a:ln>
                          <a:solidFill>
                            <a:schemeClr val="accent4">
                              <a:lumMod val="60000"/>
                              <a:lumOff val="40000"/>
                            </a:schemeClr>
                          </a:solidFill>
                          <a:effectLst/>
                          <a:latin typeface="Calibri" pitchFamily="34" charset="0"/>
                          <a:ea typeface="Droid Sans" charset="0"/>
                          <a:cs typeface="Droid Sans" charset="0"/>
                        </a:rPr>
                        <a:t>Инфекционные симптомы</a:t>
                      </a:r>
                      <a:endParaRPr kumimoji="0" lang="ru-RU" altLang="ru-RU" sz="1000" b="1" i="0" u="none" strike="noStrike" cap="none" normalizeH="0" baseline="0" dirty="0" smtClean="0">
                        <a:ln>
                          <a:noFill/>
                        </a:ln>
                        <a:solidFill>
                          <a:schemeClr val="accent4">
                            <a:lumMod val="60000"/>
                            <a:lumOff val="40000"/>
                          </a:schemeClr>
                        </a:solidFill>
                        <a:effectLst/>
                        <a:latin typeface="Calibri" pitchFamily="34" charset="0"/>
                        <a:ea typeface="Calibri" pitchFamily="34" charset="0"/>
                        <a:cs typeface="Times New Roman" pitchFamily="18" charset="0"/>
                      </a:endParaRPr>
                    </a:p>
                  </a:txBody>
                  <a:tcPr marL="52040" marR="5204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4">
                          <a:lumMod val="60000"/>
                          <a:lumOff val="40000"/>
                        </a:schemeClr>
                      </a:solidFill>
                      <a:prstDash val="solid"/>
                      <a:round/>
                      <a:headEnd type="none" w="med" len="med"/>
                      <a:tailEnd type="none" w="med" len="med"/>
                    </a:lnT>
                    <a:lnB w="9525"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ts val="300"/>
                        </a:spcAft>
                        <a:buClrTx/>
                        <a:buSzTx/>
                        <a:buFontTx/>
                        <a:buNone/>
                        <a:tabLst/>
                      </a:pPr>
                      <a:r>
                        <a:rPr kumimoji="0" lang="ru-RU" altLang="ru-RU" sz="1000" b="0" i="0" u="none" strike="noStrike" cap="none" normalizeH="0" baseline="0" dirty="0" err="1" smtClean="0">
                          <a:ln>
                            <a:noFill/>
                          </a:ln>
                          <a:solidFill>
                            <a:schemeClr val="tx2"/>
                          </a:solidFill>
                          <a:effectLst/>
                          <a:latin typeface="Calibri" pitchFamily="34" charset="0"/>
                          <a:ea typeface="Droid Sans" charset="0"/>
                          <a:cs typeface="Droid Sans" charset="0"/>
                        </a:rPr>
                        <a:t>Эпидуральный</a:t>
                      </a:r>
                      <a:r>
                        <a:rPr kumimoji="0" lang="ru-RU" altLang="ru-RU" sz="1000" b="0" i="0" u="none" strike="noStrike" cap="none" normalizeH="0" baseline="0" dirty="0" smtClean="0">
                          <a:ln>
                            <a:noFill/>
                          </a:ln>
                          <a:solidFill>
                            <a:schemeClr val="tx2"/>
                          </a:solidFill>
                          <a:effectLst/>
                          <a:latin typeface="Calibri" pitchFamily="34" charset="0"/>
                          <a:ea typeface="Droid Sans" charset="0"/>
                          <a:cs typeface="Droid Sans" charset="0"/>
                        </a:rPr>
                        <a:t> абсцесс, </a:t>
                      </a:r>
                      <a:br>
                        <a:rPr kumimoji="0" lang="ru-RU" altLang="ru-RU" sz="1000" b="0" i="0" u="none" strike="noStrike" cap="none" normalizeH="0" baseline="0" dirty="0" smtClean="0">
                          <a:ln>
                            <a:noFill/>
                          </a:ln>
                          <a:solidFill>
                            <a:schemeClr val="tx2"/>
                          </a:solidFill>
                          <a:effectLst/>
                          <a:latin typeface="Calibri" pitchFamily="34" charset="0"/>
                          <a:ea typeface="Droid Sans" charset="0"/>
                          <a:cs typeface="Droid Sans" charset="0"/>
                        </a:rPr>
                      </a:br>
                      <a:r>
                        <a:rPr kumimoji="0" lang="ru-RU" altLang="ru-RU" sz="1000" b="0" i="0" u="none" strike="noStrike" cap="none" normalizeH="0" baseline="0" dirty="0" err="1" smtClean="0">
                          <a:ln>
                            <a:noFill/>
                          </a:ln>
                          <a:solidFill>
                            <a:schemeClr val="tx2"/>
                          </a:solidFill>
                          <a:effectLst/>
                          <a:latin typeface="Calibri" pitchFamily="34" charset="0"/>
                          <a:ea typeface="Droid Sans" charset="0"/>
                          <a:cs typeface="Droid Sans" charset="0"/>
                        </a:rPr>
                        <a:t>спондилодисцит</a:t>
                      </a:r>
                      <a:r>
                        <a:rPr kumimoji="0" lang="ru-RU" altLang="ru-RU" sz="1000" b="0" i="0" u="none" strike="noStrike" cap="none" normalizeH="0" baseline="0" dirty="0" smtClean="0">
                          <a:ln>
                            <a:noFill/>
                          </a:ln>
                          <a:solidFill>
                            <a:schemeClr val="tx2"/>
                          </a:solidFill>
                          <a:effectLst/>
                          <a:latin typeface="Calibri" pitchFamily="34" charset="0"/>
                          <a:ea typeface="Droid Sans" charset="0"/>
                          <a:cs typeface="Droid Sans" charset="0"/>
                        </a:rPr>
                        <a:t>, менингит.</a:t>
                      </a:r>
                      <a:endParaRPr kumimoji="0" lang="ru-RU" altLang="ru-RU" sz="1000" b="0" i="0" u="none" strike="noStrike" cap="none" normalizeH="0" baseline="0" dirty="0" smtClean="0">
                        <a:ln>
                          <a:noFill/>
                        </a:ln>
                        <a:solidFill>
                          <a:schemeClr val="tx2"/>
                        </a:solidFill>
                        <a:effectLst/>
                        <a:latin typeface="Calibri" pitchFamily="34" charset="0"/>
                        <a:ea typeface="Calibri" pitchFamily="34" charset="0"/>
                        <a:cs typeface="Times New Roman" pitchFamily="18" charset="0"/>
                      </a:endParaRPr>
                    </a:p>
                  </a:txBody>
                  <a:tcPr marL="52040" marR="5204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4">
                          <a:lumMod val="60000"/>
                          <a:lumOff val="40000"/>
                        </a:schemeClr>
                      </a:solidFill>
                      <a:prstDash val="solid"/>
                      <a:round/>
                      <a:headEnd type="none" w="med" len="med"/>
                      <a:tailEnd type="none" w="med" len="med"/>
                    </a:lnT>
                    <a:lnB w="9525"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ts val="300"/>
                        </a:spcAft>
                        <a:buClrTx/>
                        <a:buSzTx/>
                        <a:buFontTx/>
                        <a:buNone/>
                        <a:tabLst/>
                      </a:pPr>
                      <a:r>
                        <a:rPr kumimoji="0" lang="ru-RU" altLang="ru-RU" sz="1000" b="0" i="0" u="none" strike="noStrike" cap="none" normalizeH="0" baseline="0" dirty="0" smtClean="0">
                          <a:ln>
                            <a:noFill/>
                          </a:ln>
                          <a:solidFill>
                            <a:schemeClr val="tx2"/>
                          </a:solidFill>
                          <a:effectLst/>
                          <a:latin typeface="Calibri" pitchFamily="34" charset="0"/>
                          <a:ea typeface="Droid Sans" charset="0"/>
                          <a:cs typeface="Droid Sans" charset="0"/>
                        </a:rPr>
                        <a:t>Лихорадка, скованность в шее, фотофобия, лейкоцитоз </a:t>
                      </a:r>
                      <a:endParaRPr kumimoji="0" lang="ru-RU" altLang="ru-RU" sz="1000" b="0" i="0" u="none" strike="noStrike" cap="none" normalizeH="0" baseline="0" dirty="0" smtClean="0">
                        <a:ln>
                          <a:noFill/>
                        </a:ln>
                        <a:solidFill>
                          <a:schemeClr val="tx2"/>
                        </a:solidFill>
                        <a:effectLst/>
                        <a:latin typeface="Calibri" pitchFamily="34" charset="0"/>
                        <a:ea typeface="Calibri" pitchFamily="34" charset="0"/>
                        <a:cs typeface="Times New Roman" pitchFamily="18" charset="0"/>
                      </a:endParaRPr>
                    </a:p>
                  </a:txBody>
                  <a:tcPr marL="52040" marR="5204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4">
                          <a:lumMod val="60000"/>
                          <a:lumOff val="40000"/>
                        </a:schemeClr>
                      </a:solidFill>
                      <a:prstDash val="solid"/>
                      <a:round/>
                      <a:headEnd type="none" w="med" len="med"/>
                      <a:tailEnd type="none" w="med" len="med"/>
                    </a:lnT>
                    <a:lnB w="9525"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tx1"/>
                    </a:solidFill>
                  </a:tcPr>
                </a:tc>
              </a:tr>
              <a:tr h="464889">
                <a:tc>
                  <a:txBody>
                    <a:bodyPr/>
                    <a:lstStyle/>
                    <a:p>
                      <a:pPr marL="0" marR="0" lvl="0" indent="0" algn="l" defTabSz="914400" rtl="0" eaLnBrk="1" fontAlgn="base" latinLnBrk="0" hangingPunct="1">
                        <a:lnSpc>
                          <a:spcPct val="100000"/>
                        </a:lnSpc>
                        <a:spcBef>
                          <a:spcPct val="0"/>
                        </a:spcBef>
                        <a:spcAft>
                          <a:spcPts val="300"/>
                        </a:spcAft>
                        <a:buClrTx/>
                        <a:buSzTx/>
                        <a:buFontTx/>
                        <a:buNone/>
                        <a:tabLst/>
                      </a:pPr>
                      <a:r>
                        <a:rPr kumimoji="0" lang="ru-RU" altLang="ru-RU" sz="1000" b="1" i="0" u="none" strike="noStrike" cap="none" normalizeH="0" baseline="0" dirty="0" smtClean="0">
                          <a:ln>
                            <a:noFill/>
                          </a:ln>
                          <a:solidFill>
                            <a:schemeClr val="accent4">
                              <a:lumMod val="60000"/>
                              <a:lumOff val="40000"/>
                            </a:schemeClr>
                          </a:solidFill>
                          <a:effectLst/>
                          <a:latin typeface="Calibri" pitchFamily="34" charset="0"/>
                          <a:ea typeface="Droid Sans" charset="0"/>
                          <a:cs typeface="Droid Sans" charset="0"/>
                        </a:rPr>
                        <a:t>Поражение верхнего </a:t>
                      </a:r>
                      <a:br>
                        <a:rPr kumimoji="0" lang="ru-RU" altLang="ru-RU" sz="1000" b="1" i="0" u="none" strike="noStrike" cap="none" normalizeH="0" baseline="0" dirty="0" smtClean="0">
                          <a:ln>
                            <a:noFill/>
                          </a:ln>
                          <a:solidFill>
                            <a:schemeClr val="accent4">
                              <a:lumMod val="60000"/>
                              <a:lumOff val="40000"/>
                            </a:schemeClr>
                          </a:solidFill>
                          <a:effectLst/>
                          <a:latin typeface="Calibri" pitchFamily="34" charset="0"/>
                          <a:ea typeface="Droid Sans" charset="0"/>
                          <a:cs typeface="Droid Sans" charset="0"/>
                        </a:rPr>
                      </a:br>
                      <a:r>
                        <a:rPr kumimoji="0" lang="ru-RU" altLang="ru-RU" sz="1000" b="1" i="0" u="none" strike="noStrike" cap="none" normalizeH="0" baseline="0" dirty="0" smtClean="0">
                          <a:ln>
                            <a:noFill/>
                          </a:ln>
                          <a:solidFill>
                            <a:schemeClr val="accent4">
                              <a:lumMod val="60000"/>
                              <a:lumOff val="40000"/>
                            </a:schemeClr>
                          </a:solidFill>
                          <a:effectLst/>
                          <a:latin typeface="Calibri" pitchFamily="34" charset="0"/>
                          <a:ea typeface="Droid Sans" charset="0"/>
                          <a:cs typeface="Droid Sans" charset="0"/>
                        </a:rPr>
                        <a:t>моторного нейрона</a:t>
                      </a:r>
                      <a:endParaRPr kumimoji="0" lang="ru-RU" altLang="ru-RU" sz="1000" b="1" i="0" u="none" strike="noStrike" cap="none" normalizeH="0" baseline="0" dirty="0" smtClean="0">
                        <a:ln>
                          <a:noFill/>
                        </a:ln>
                        <a:solidFill>
                          <a:schemeClr val="accent4">
                            <a:lumMod val="60000"/>
                            <a:lumOff val="40000"/>
                          </a:schemeClr>
                        </a:solidFill>
                        <a:effectLst/>
                        <a:latin typeface="Calibri" pitchFamily="34" charset="0"/>
                        <a:ea typeface="Calibri" pitchFamily="34" charset="0"/>
                        <a:cs typeface="Times New Roman" pitchFamily="18" charset="0"/>
                      </a:endParaRPr>
                    </a:p>
                  </a:txBody>
                  <a:tcPr marL="52040" marR="5204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4">
                          <a:lumMod val="60000"/>
                          <a:lumOff val="40000"/>
                        </a:schemeClr>
                      </a:solidFill>
                      <a:prstDash val="solid"/>
                      <a:round/>
                      <a:headEnd type="none" w="med" len="med"/>
                      <a:tailEnd type="none" w="med" len="med"/>
                    </a:lnT>
                    <a:lnB w="9525"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1A4581"/>
                    </a:solidFill>
                  </a:tcPr>
                </a:tc>
                <a:tc>
                  <a:txBody>
                    <a:bodyPr/>
                    <a:lstStyle/>
                    <a:p>
                      <a:pPr marL="0" marR="0" lvl="0" indent="0" algn="l" defTabSz="914400" rtl="0" eaLnBrk="1" fontAlgn="base" latinLnBrk="0" hangingPunct="1">
                        <a:lnSpc>
                          <a:spcPct val="100000"/>
                        </a:lnSpc>
                        <a:spcBef>
                          <a:spcPct val="0"/>
                        </a:spcBef>
                        <a:spcAft>
                          <a:spcPts val="300"/>
                        </a:spcAft>
                        <a:buClrTx/>
                        <a:buSzTx/>
                        <a:buFontTx/>
                        <a:buNone/>
                        <a:tabLst/>
                      </a:pPr>
                      <a:r>
                        <a:rPr kumimoji="0" lang="ru-RU" altLang="ru-RU" sz="1000" b="0" i="0" u="none" strike="noStrike" cap="none" normalizeH="0" baseline="0" dirty="0" smtClean="0">
                          <a:ln>
                            <a:noFill/>
                          </a:ln>
                          <a:solidFill>
                            <a:schemeClr val="tx2"/>
                          </a:solidFill>
                          <a:effectLst/>
                          <a:latin typeface="Calibri" pitchFamily="34" charset="0"/>
                          <a:ea typeface="Droid Sans" charset="0"/>
                          <a:cs typeface="Droid Sans" charset="0"/>
                        </a:rPr>
                        <a:t>Компрессия спинного мозга, </a:t>
                      </a:r>
                      <a:r>
                        <a:rPr kumimoji="0" lang="ru-RU" altLang="ru-RU" sz="1000" b="0" i="0" u="none" strike="noStrike" cap="none" normalizeH="0" baseline="0" dirty="0" err="1" smtClean="0">
                          <a:ln>
                            <a:noFill/>
                          </a:ln>
                          <a:solidFill>
                            <a:schemeClr val="tx2"/>
                          </a:solidFill>
                          <a:effectLst/>
                          <a:latin typeface="Calibri" pitchFamily="34" charset="0"/>
                          <a:ea typeface="Droid Sans" charset="0"/>
                          <a:cs typeface="Droid Sans" charset="0"/>
                        </a:rPr>
                        <a:t>демиелинизирующая</a:t>
                      </a:r>
                      <a:r>
                        <a:rPr kumimoji="0" lang="ru-RU" altLang="ru-RU" sz="1000" b="0" i="0" u="none" strike="noStrike" cap="none" normalizeH="0" baseline="0" dirty="0" smtClean="0">
                          <a:ln>
                            <a:noFill/>
                          </a:ln>
                          <a:solidFill>
                            <a:schemeClr val="tx2"/>
                          </a:solidFill>
                          <a:effectLst/>
                          <a:latin typeface="Calibri" pitchFamily="34" charset="0"/>
                          <a:ea typeface="Droid Sans" charset="0"/>
                          <a:cs typeface="Droid Sans" charset="0"/>
                        </a:rPr>
                        <a:t> патология </a:t>
                      </a:r>
                      <a:endParaRPr kumimoji="0" lang="ru-RU" altLang="ru-RU" sz="1000" b="0" i="0" u="none" strike="noStrike" cap="none" normalizeH="0" baseline="0" dirty="0" smtClean="0">
                        <a:ln>
                          <a:noFill/>
                        </a:ln>
                        <a:solidFill>
                          <a:schemeClr val="tx2"/>
                        </a:solidFill>
                        <a:effectLst/>
                        <a:latin typeface="Calibri" pitchFamily="34" charset="0"/>
                        <a:ea typeface="Calibri" pitchFamily="34" charset="0"/>
                        <a:cs typeface="Times New Roman" pitchFamily="18" charset="0"/>
                      </a:endParaRPr>
                    </a:p>
                  </a:txBody>
                  <a:tcPr marL="52040" marR="5204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4">
                          <a:lumMod val="60000"/>
                          <a:lumOff val="40000"/>
                        </a:schemeClr>
                      </a:solidFill>
                      <a:prstDash val="solid"/>
                      <a:round/>
                      <a:headEnd type="none" w="med" len="med"/>
                      <a:tailEnd type="none" w="med" len="med"/>
                    </a:lnT>
                    <a:lnB w="9525"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1A4581"/>
                    </a:solidFill>
                  </a:tcPr>
                </a:tc>
                <a:tc>
                  <a:txBody>
                    <a:bodyPr/>
                    <a:lstStyle/>
                    <a:p>
                      <a:pPr marL="0" marR="0" lvl="0" indent="0" algn="l" defTabSz="914400" rtl="0" eaLnBrk="1" fontAlgn="base" latinLnBrk="0" hangingPunct="1">
                        <a:lnSpc>
                          <a:spcPct val="100000"/>
                        </a:lnSpc>
                        <a:spcBef>
                          <a:spcPct val="0"/>
                        </a:spcBef>
                        <a:spcAft>
                          <a:spcPts val="300"/>
                        </a:spcAft>
                        <a:buClrTx/>
                        <a:buSzTx/>
                        <a:buFontTx/>
                        <a:buNone/>
                        <a:tabLst/>
                      </a:pPr>
                      <a:r>
                        <a:rPr kumimoji="0" lang="ru-RU" altLang="ru-RU" sz="1000" b="0" i="0" u="none" strike="noStrike" cap="none" normalizeH="0" baseline="0" dirty="0" smtClean="0">
                          <a:ln>
                            <a:noFill/>
                          </a:ln>
                          <a:solidFill>
                            <a:schemeClr val="tx2"/>
                          </a:solidFill>
                          <a:effectLst/>
                          <a:latin typeface="Calibri" pitchFamily="34" charset="0"/>
                          <a:ea typeface="Droid Sans" charset="0"/>
                          <a:cs typeface="Droid Sans" charset="0"/>
                        </a:rPr>
                        <a:t>Симптом </a:t>
                      </a:r>
                      <a:r>
                        <a:rPr kumimoji="0" lang="ru-RU" altLang="ru-RU" sz="1000" b="0" i="0" u="none" strike="noStrike" cap="none" normalizeH="0" baseline="0" dirty="0" err="1" smtClean="0">
                          <a:ln>
                            <a:noFill/>
                          </a:ln>
                          <a:solidFill>
                            <a:schemeClr val="tx2"/>
                          </a:solidFill>
                          <a:effectLst/>
                          <a:latin typeface="Calibri" pitchFamily="34" charset="0"/>
                          <a:ea typeface="Droid Sans" charset="0"/>
                          <a:cs typeface="Droid Sans" charset="0"/>
                        </a:rPr>
                        <a:t>Хоффмана</a:t>
                      </a:r>
                      <a:r>
                        <a:rPr kumimoji="0" lang="ru-RU" altLang="ru-RU" sz="1000" b="0" i="0" u="none" strike="noStrike" cap="none" normalizeH="0" baseline="0" dirty="0" smtClean="0">
                          <a:ln>
                            <a:noFill/>
                          </a:ln>
                          <a:solidFill>
                            <a:schemeClr val="tx2"/>
                          </a:solidFill>
                          <a:effectLst/>
                          <a:latin typeface="Calibri" pitchFamily="34" charset="0"/>
                          <a:ea typeface="Droid Sans" charset="0"/>
                          <a:cs typeface="Droid Sans" charset="0"/>
                        </a:rPr>
                        <a:t>, </a:t>
                      </a:r>
                      <a:r>
                        <a:rPr kumimoji="0" lang="ru-RU" altLang="ru-RU" sz="1000" b="0" i="0" u="none" strike="noStrike" cap="none" normalizeH="0" baseline="0" dirty="0" err="1" smtClean="0">
                          <a:ln>
                            <a:noFill/>
                          </a:ln>
                          <a:solidFill>
                            <a:schemeClr val="tx2"/>
                          </a:solidFill>
                          <a:effectLst/>
                          <a:latin typeface="Calibri" pitchFamily="34" charset="0"/>
                          <a:ea typeface="Droid Sans" charset="0"/>
                          <a:cs typeface="Droid Sans" charset="0"/>
                        </a:rPr>
                        <a:t>гиперрефлексия</a:t>
                      </a:r>
                      <a:r>
                        <a:rPr kumimoji="0" lang="ru-RU" altLang="ru-RU" sz="1000" b="0" i="0" u="none" strike="noStrike" cap="none" normalizeH="0" baseline="0" dirty="0" smtClean="0">
                          <a:ln>
                            <a:noFill/>
                          </a:ln>
                          <a:solidFill>
                            <a:schemeClr val="tx2"/>
                          </a:solidFill>
                          <a:effectLst/>
                          <a:latin typeface="Calibri" pitchFamily="34" charset="0"/>
                          <a:ea typeface="Droid Sans" charset="0"/>
                          <a:cs typeface="Droid Sans" charset="0"/>
                        </a:rPr>
                        <a:t>, симптом </a:t>
                      </a:r>
                      <a:r>
                        <a:rPr kumimoji="0" lang="ru-RU" altLang="ru-RU" sz="1000" b="0" i="0" u="none" strike="noStrike" cap="none" normalizeH="0" baseline="0" dirty="0" err="1" smtClean="0">
                          <a:ln>
                            <a:noFill/>
                          </a:ln>
                          <a:solidFill>
                            <a:schemeClr val="tx2"/>
                          </a:solidFill>
                          <a:effectLst/>
                          <a:latin typeface="Calibri" pitchFamily="34" charset="0"/>
                          <a:ea typeface="Droid Sans" charset="0"/>
                          <a:cs typeface="Droid Sans" charset="0"/>
                        </a:rPr>
                        <a:t>Бабинского</a:t>
                      </a:r>
                      <a:r>
                        <a:rPr kumimoji="0" lang="ru-RU" altLang="ru-RU" sz="1000" b="0" i="0" u="none" strike="noStrike" cap="none" normalizeH="0" baseline="0" dirty="0" smtClean="0">
                          <a:ln>
                            <a:noFill/>
                          </a:ln>
                          <a:solidFill>
                            <a:schemeClr val="tx2"/>
                          </a:solidFill>
                          <a:effectLst/>
                          <a:latin typeface="Calibri" pitchFamily="34" charset="0"/>
                          <a:ea typeface="Droid Sans" charset="0"/>
                          <a:cs typeface="Droid Sans" charset="0"/>
                        </a:rPr>
                        <a:t>, </a:t>
                      </a:r>
                      <a:r>
                        <a:rPr kumimoji="0" lang="ru-RU" altLang="ru-RU" sz="1000" b="0" i="0" u="none" strike="noStrike" cap="none" normalizeH="0" baseline="0" dirty="0" err="1" smtClean="0">
                          <a:ln>
                            <a:noFill/>
                          </a:ln>
                          <a:solidFill>
                            <a:schemeClr val="tx2"/>
                          </a:solidFill>
                          <a:effectLst/>
                          <a:latin typeface="Calibri" pitchFamily="34" charset="0"/>
                          <a:ea typeface="Droid Sans" charset="0"/>
                          <a:cs typeface="Droid Sans" charset="0"/>
                        </a:rPr>
                        <a:t>спастичность</a:t>
                      </a:r>
                      <a:r>
                        <a:rPr kumimoji="0" lang="ru-RU" altLang="ru-RU" sz="1000" b="0" i="0" u="none" strike="noStrike" cap="none" normalizeH="0" baseline="0" dirty="0" smtClean="0">
                          <a:ln>
                            <a:noFill/>
                          </a:ln>
                          <a:solidFill>
                            <a:schemeClr val="tx2"/>
                          </a:solidFill>
                          <a:effectLst/>
                          <a:latin typeface="Calibri" pitchFamily="34" charset="0"/>
                          <a:ea typeface="Droid Sans" charset="0"/>
                          <a:cs typeface="Droid Sans" charset="0"/>
                        </a:rPr>
                        <a:t>, недержание мочи, сексуальная дисфункция</a:t>
                      </a:r>
                      <a:endParaRPr kumimoji="0" lang="ru-RU" altLang="ru-RU" sz="1000" b="0" i="0" u="none" strike="noStrike" cap="none" normalizeH="0" baseline="0" dirty="0" smtClean="0">
                        <a:ln>
                          <a:noFill/>
                        </a:ln>
                        <a:solidFill>
                          <a:schemeClr val="tx2"/>
                        </a:solidFill>
                        <a:effectLst/>
                        <a:latin typeface="Calibri" pitchFamily="34" charset="0"/>
                        <a:ea typeface="Calibri" pitchFamily="34" charset="0"/>
                        <a:cs typeface="Times New Roman" pitchFamily="18" charset="0"/>
                      </a:endParaRPr>
                    </a:p>
                  </a:txBody>
                  <a:tcPr marL="52040" marR="5204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4">
                          <a:lumMod val="60000"/>
                          <a:lumOff val="40000"/>
                        </a:schemeClr>
                      </a:solidFill>
                      <a:prstDash val="solid"/>
                      <a:round/>
                      <a:headEnd type="none" w="med" len="med"/>
                      <a:tailEnd type="none" w="med" len="med"/>
                    </a:lnT>
                    <a:lnB w="9525"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1A4581"/>
                    </a:solidFill>
                  </a:tcPr>
                </a:tc>
              </a:tr>
              <a:tr h="725214">
                <a:tc>
                  <a:txBody>
                    <a:bodyPr/>
                    <a:lstStyle/>
                    <a:p>
                      <a:pPr marL="0" marR="0" lvl="0" indent="0" algn="l" defTabSz="914400" rtl="0" eaLnBrk="1" fontAlgn="base" latinLnBrk="0" hangingPunct="1">
                        <a:lnSpc>
                          <a:spcPct val="100000"/>
                        </a:lnSpc>
                        <a:spcBef>
                          <a:spcPct val="0"/>
                        </a:spcBef>
                        <a:spcAft>
                          <a:spcPts val="300"/>
                        </a:spcAft>
                        <a:buClrTx/>
                        <a:buSzTx/>
                        <a:buFontTx/>
                        <a:buNone/>
                        <a:tabLst/>
                      </a:pPr>
                      <a:r>
                        <a:rPr kumimoji="0" lang="ru-RU" altLang="ru-RU" sz="1000" b="1" i="0" u="none" strike="noStrike" cap="none" normalizeH="0" baseline="0" dirty="0" smtClean="0">
                          <a:ln>
                            <a:noFill/>
                          </a:ln>
                          <a:solidFill>
                            <a:schemeClr val="accent4">
                              <a:lumMod val="60000"/>
                              <a:lumOff val="40000"/>
                            </a:schemeClr>
                          </a:solidFill>
                          <a:effectLst/>
                          <a:latin typeface="Calibri" pitchFamily="34" charset="0"/>
                          <a:ea typeface="Droid Sans" charset="0"/>
                          <a:cs typeface="Droid Sans" charset="0"/>
                        </a:rPr>
                        <a:t>Возраст до 20 лет</a:t>
                      </a:r>
                      <a:endParaRPr kumimoji="0" lang="ru-RU" altLang="ru-RU" sz="1000" b="1" i="0" u="none" strike="noStrike" cap="none" normalizeH="0" baseline="0" dirty="0" smtClean="0">
                        <a:ln>
                          <a:noFill/>
                        </a:ln>
                        <a:solidFill>
                          <a:schemeClr val="accent4">
                            <a:lumMod val="60000"/>
                            <a:lumOff val="40000"/>
                          </a:schemeClr>
                        </a:solidFill>
                        <a:effectLst/>
                        <a:latin typeface="Calibri" pitchFamily="34" charset="0"/>
                        <a:ea typeface="Calibri" pitchFamily="34" charset="0"/>
                        <a:cs typeface="Times New Roman" pitchFamily="18" charset="0"/>
                      </a:endParaRPr>
                    </a:p>
                  </a:txBody>
                  <a:tcPr marL="52040" marR="5204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4">
                          <a:lumMod val="60000"/>
                          <a:lumOff val="40000"/>
                        </a:schemeClr>
                      </a:solidFill>
                      <a:prstDash val="solid"/>
                      <a:round/>
                      <a:headEnd type="none" w="med" len="med"/>
                      <a:tailEnd type="none" w="med" len="med"/>
                    </a:lnT>
                    <a:lnB w="9525"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ts val="300"/>
                        </a:spcAft>
                        <a:buClrTx/>
                        <a:buSzTx/>
                        <a:buFontTx/>
                        <a:buNone/>
                        <a:tabLst/>
                      </a:pPr>
                      <a:r>
                        <a:rPr kumimoji="0" lang="ru-RU" altLang="ru-RU" sz="1000" b="0" i="0" u="none" strike="noStrike" cap="none" normalizeH="0" baseline="0" dirty="0" smtClean="0">
                          <a:ln>
                            <a:noFill/>
                          </a:ln>
                          <a:solidFill>
                            <a:schemeClr val="tx2"/>
                          </a:solidFill>
                          <a:effectLst/>
                          <a:latin typeface="Calibri" pitchFamily="34" charset="0"/>
                          <a:ea typeface="Droid Sans" charset="0"/>
                          <a:cs typeface="Droid Sans" charset="0"/>
                        </a:rPr>
                        <a:t>Врожденные аномалии (</a:t>
                      </a:r>
                      <a:r>
                        <a:rPr kumimoji="0" lang="en-US" altLang="ru-RU" sz="1000" b="0" i="0" u="none" strike="noStrike" cap="none" normalizeH="0" baseline="0" dirty="0" err="1" smtClean="0">
                          <a:ln>
                            <a:noFill/>
                          </a:ln>
                          <a:solidFill>
                            <a:schemeClr val="tx2"/>
                          </a:solidFill>
                          <a:effectLst/>
                          <a:latin typeface="Calibri" pitchFamily="34" charset="0"/>
                          <a:ea typeface="Droid Sans" charset="0"/>
                          <a:cs typeface="Droid Sans" charset="0"/>
                        </a:rPr>
                        <a:t>spina</a:t>
                      </a:r>
                      <a:r>
                        <a:rPr kumimoji="0" lang="en-US" altLang="ru-RU" sz="1000" b="0" i="0" u="none" strike="noStrike" cap="none" normalizeH="0" baseline="0" dirty="0" smtClean="0">
                          <a:ln>
                            <a:noFill/>
                          </a:ln>
                          <a:solidFill>
                            <a:schemeClr val="tx2"/>
                          </a:solidFill>
                          <a:effectLst/>
                          <a:latin typeface="Calibri" pitchFamily="34" charset="0"/>
                          <a:ea typeface="Droid Sans" charset="0"/>
                          <a:cs typeface="Droid Sans" charset="0"/>
                        </a:rPr>
                        <a:t> bifida</a:t>
                      </a:r>
                      <a:r>
                        <a:rPr kumimoji="0" lang="ru-RU" altLang="ru-RU" sz="1000" b="0" i="0" u="none" strike="noStrike" cap="none" normalizeH="0" baseline="0" dirty="0" smtClean="0">
                          <a:ln>
                            <a:noFill/>
                          </a:ln>
                          <a:solidFill>
                            <a:schemeClr val="tx2"/>
                          </a:solidFill>
                          <a:effectLst/>
                          <a:latin typeface="Calibri" pitchFamily="34" charset="0"/>
                          <a:ea typeface="Droid Sans" charset="0"/>
                          <a:cs typeface="Droid Sans" charset="0"/>
                        </a:rPr>
                        <a:t>, болезнь </a:t>
                      </a:r>
                      <a:r>
                        <a:rPr kumimoji="0" lang="ru-RU" altLang="ru-RU" sz="1000" b="0" i="0" u="none" strike="noStrike" cap="none" normalizeH="0" baseline="0" dirty="0" err="1" smtClean="0">
                          <a:ln>
                            <a:noFill/>
                          </a:ln>
                          <a:solidFill>
                            <a:schemeClr val="tx2"/>
                          </a:solidFill>
                          <a:effectLst/>
                          <a:latin typeface="Calibri" pitchFamily="34" charset="0"/>
                          <a:ea typeface="Droid Sans" charset="0"/>
                          <a:cs typeface="Droid Sans" charset="0"/>
                        </a:rPr>
                        <a:t>Шейерманна-Мау</a:t>
                      </a:r>
                      <a:r>
                        <a:rPr kumimoji="0" lang="ru-RU" altLang="ru-RU" sz="1000" b="0" i="0" u="none" strike="noStrike" cap="none" normalizeH="0" baseline="0" dirty="0" smtClean="0">
                          <a:ln>
                            <a:noFill/>
                          </a:ln>
                          <a:solidFill>
                            <a:schemeClr val="tx2"/>
                          </a:solidFill>
                          <a:effectLst/>
                          <a:latin typeface="Calibri" pitchFamily="34" charset="0"/>
                          <a:ea typeface="Droid Sans" charset="0"/>
                          <a:cs typeface="Droid Sans" charset="0"/>
                        </a:rPr>
                        <a:t>),  наркотическая зависимость, прием </a:t>
                      </a:r>
                      <a:r>
                        <a:rPr kumimoji="0" lang="ru-RU" altLang="ru-RU" sz="1000" b="0" i="0" u="none" strike="noStrike" cap="none" normalizeH="0" baseline="0" dirty="0" err="1" smtClean="0">
                          <a:ln>
                            <a:noFill/>
                          </a:ln>
                          <a:solidFill>
                            <a:schemeClr val="tx2"/>
                          </a:solidFill>
                          <a:effectLst/>
                          <a:latin typeface="Calibri" pitchFamily="34" charset="0"/>
                          <a:ea typeface="Droid Sans" charset="0"/>
                          <a:cs typeface="Droid Sans" charset="0"/>
                        </a:rPr>
                        <a:t>психоактивных</a:t>
                      </a:r>
                      <a:r>
                        <a:rPr kumimoji="0" lang="ru-RU" altLang="ru-RU" sz="1000" b="0" i="0" u="none" strike="noStrike" cap="none" normalizeH="0" baseline="0" dirty="0" smtClean="0">
                          <a:ln>
                            <a:noFill/>
                          </a:ln>
                          <a:solidFill>
                            <a:schemeClr val="tx2"/>
                          </a:solidFill>
                          <a:effectLst/>
                          <a:latin typeface="Calibri" pitchFamily="34" charset="0"/>
                          <a:ea typeface="Droid Sans" charset="0"/>
                          <a:cs typeface="Droid Sans" charset="0"/>
                        </a:rPr>
                        <a:t> веществ. </a:t>
                      </a:r>
                      <a:endParaRPr kumimoji="0" lang="ru-RU" altLang="ru-RU" sz="1000" b="0" i="0" u="none" strike="noStrike" cap="none" normalizeH="0" baseline="0" dirty="0" smtClean="0">
                        <a:ln>
                          <a:noFill/>
                        </a:ln>
                        <a:solidFill>
                          <a:schemeClr val="tx2"/>
                        </a:solidFill>
                        <a:effectLst/>
                        <a:latin typeface="Calibri" pitchFamily="34" charset="0"/>
                        <a:ea typeface="Calibri" pitchFamily="34" charset="0"/>
                        <a:cs typeface="Times New Roman" pitchFamily="18" charset="0"/>
                      </a:endParaRPr>
                    </a:p>
                  </a:txBody>
                  <a:tcPr marL="52040" marR="5204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4">
                          <a:lumMod val="60000"/>
                          <a:lumOff val="40000"/>
                        </a:schemeClr>
                      </a:solidFill>
                      <a:prstDash val="solid"/>
                      <a:round/>
                      <a:headEnd type="none" w="med" len="med"/>
                      <a:tailEnd type="none" w="med" len="med"/>
                    </a:lnT>
                    <a:lnB w="9525"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ts val="300"/>
                        </a:spcAft>
                        <a:buClrTx/>
                        <a:buSzTx/>
                        <a:buFontTx/>
                        <a:buNone/>
                        <a:tabLst/>
                      </a:pPr>
                      <a:r>
                        <a:rPr kumimoji="0" lang="ru-RU" altLang="ru-RU" sz="1000" b="0" i="0" u="none" strike="noStrike" cap="none" normalizeH="0" baseline="0" dirty="0" smtClean="0">
                          <a:ln>
                            <a:noFill/>
                          </a:ln>
                          <a:solidFill>
                            <a:schemeClr val="tx2"/>
                          </a:solidFill>
                          <a:effectLst/>
                          <a:latin typeface="Calibri" pitchFamily="34" charset="0"/>
                          <a:ea typeface="Droid Sans" charset="0"/>
                          <a:cs typeface="Droid Sans" charset="0"/>
                        </a:rPr>
                        <a:t>Малые аномалии развития.</a:t>
                      </a:r>
                    </a:p>
                    <a:p>
                      <a:pPr marL="0" marR="0" lvl="0" indent="0" algn="l" defTabSz="914400" rtl="0" eaLnBrk="1" fontAlgn="base" latinLnBrk="0" hangingPunct="1">
                        <a:lnSpc>
                          <a:spcPct val="100000"/>
                        </a:lnSpc>
                        <a:spcBef>
                          <a:spcPct val="0"/>
                        </a:spcBef>
                        <a:spcAft>
                          <a:spcPts val="300"/>
                        </a:spcAft>
                        <a:buClrTx/>
                        <a:buSzTx/>
                        <a:buFontTx/>
                        <a:buNone/>
                        <a:tabLst/>
                      </a:pPr>
                      <a:r>
                        <a:rPr kumimoji="0" lang="ru-RU" altLang="ru-RU" sz="1000" b="0" i="0" u="none" strike="noStrike" cap="none" normalizeH="0" baseline="0" dirty="0" smtClean="0">
                          <a:ln>
                            <a:noFill/>
                          </a:ln>
                          <a:solidFill>
                            <a:schemeClr val="tx2"/>
                          </a:solidFill>
                          <a:effectLst/>
                          <a:latin typeface="Calibri" pitchFamily="34" charset="0"/>
                          <a:ea typeface="Droid Sans" charset="0"/>
                          <a:cs typeface="Droid Sans" charset="0"/>
                        </a:rPr>
                        <a:t>Зависимость от приема наркотических, </a:t>
                      </a:r>
                      <a:r>
                        <a:rPr kumimoji="0" lang="ru-RU" altLang="ru-RU" sz="1000" b="0" i="0" u="none" strike="noStrike" cap="none" normalizeH="0" baseline="0" dirty="0" err="1" smtClean="0">
                          <a:ln>
                            <a:noFill/>
                          </a:ln>
                          <a:solidFill>
                            <a:schemeClr val="tx2"/>
                          </a:solidFill>
                          <a:effectLst/>
                          <a:latin typeface="Calibri" pitchFamily="34" charset="0"/>
                          <a:ea typeface="Droid Sans" charset="0"/>
                          <a:cs typeface="Droid Sans" charset="0"/>
                        </a:rPr>
                        <a:t>психоактивных</a:t>
                      </a:r>
                      <a:r>
                        <a:rPr kumimoji="0" lang="ru-RU" altLang="ru-RU" sz="1000" b="0" i="0" u="none" strike="noStrike" cap="none" normalizeH="0" baseline="0" dirty="0" smtClean="0">
                          <a:ln>
                            <a:noFill/>
                          </a:ln>
                          <a:solidFill>
                            <a:schemeClr val="tx2"/>
                          </a:solidFill>
                          <a:effectLst/>
                          <a:latin typeface="Calibri" pitchFamily="34" charset="0"/>
                          <a:ea typeface="Droid Sans" charset="0"/>
                          <a:cs typeface="Droid Sans" charset="0"/>
                        </a:rPr>
                        <a:t> веществ: мужской пол, плохая успеваемость в школе, проблемы на работе, депрессия и др. психопатология.   </a:t>
                      </a:r>
                      <a:endParaRPr kumimoji="0" lang="ru-RU" altLang="ru-RU" sz="1000" b="0" i="0" u="none" strike="noStrike" cap="none" normalizeH="0" baseline="0" dirty="0" smtClean="0">
                        <a:ln>
                          <a:noFill/>
                        </a:ln>
                        <a:solidFill>
                          <a:schemeClr val="tx2"/>
                        </a:solidFill>
                        <a:effectLst/>
                        <a:latin typeface="Calibri" pitchFamily="34" charset="0"/>
                        <a:ea typeface="Calibri" pitchFamily="34" charset="0"/>
                        <a:cs typeface="Times New Roman" pitchFamily="18" charset="0"/>
                      </a:endParaRPr>
                    </a:p>
                  </a:txBody>
                  <a:tcPr marL="52040" marR="5204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4">
                          <a:lumMod val="60000"/>
                          <a:lumOff val="40000"/>
                        </a:schemeClr>
                      </a:solidFill>
                      <a:prstDash val="solid"/>
                      <a:round/>
                      <a:headEnd type="none" w="med" len="med"/>
                      <a:tailEnd type="none" w="med" len="med"/>
                    </a:lnT>
                    <a:lnB w="9525"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tx1"/>
                    </a:solidFill>
                  </a:tcPr>
                </a:tc>
              </a:tr>
              <a:tr h="499327">
                <a:tc>
                  <a:txBody>
                    <a:bodyPr/>
                    <a:lstStyle/>
                    <a:p>
                      <a:pPr marL="0" marR="0" lvl="0" indent="0" algn="l" defTabSz="914400" rtl="0" eaLnBrk="1" fontAlgn="base" latinLnBrk="0" hangingPunct="1">
                        <a:lnSpc>
                          <a:spcPct val="100000"/>
                        </a:lnSpc>
                        <a:spcBef>
                          <a:spcPct val="0"/>
                        </a:spcBef>
                        <a:spcAft>
                          <a:spcPts val="300"/>
                        </a:spcAft>
                        <a:buClrTx/>
                        <a:buSzTx/>
                        <a:buFontTx/>
                        <a:buNone/>
                        <a:tabLst/>
                      </a:pPr>
                      <a:r>
                        <a:rPr kumimoji="0" lang="ru-RU" altLang="ru-RU" sz="1000" b="1" i="0" u="none" strike="noStrike" cap="none" normalizeH="0" baseline="0" dirty="0" smtClean="0">
                          <a:ln>
                            <a:noFill/>
                          </a:ln>
                          <a:solidFill>
                            <a:schemeClr val="accent4">
                              <a:lumMod val="60000"/>
                              <a:lumOff val="40000"/>
                            </a:schemeClr>
                          </a:solidFill>
                          <a:effectLst/>
                          <a:latin typeface="Calibri" pitchFamily="34" charset="0"/>
                          <a:ea typeface="Droid Sans" charset="0"/>
                          <a:cs typeface="Droid Sans" charset="0"/>
                        </a:rPr>
                        <a:t>Боль в груди, одышка, избыточное потоотделение </a:t>
                      </a:r>
                      <a:endParaRPr kumimoji="0" lang="ru-RU" altLang="ru-RU" sz="1000" b="1" i="0" u="none" strike="noStrike" cap="none" normalizeH="0" baseline="0" dirty="0" smtClean="0">
                        <a:ln>
                          <a:noFill/>
                        </a:ln>
                        <a:solidFill>
                          <a:schemeClr val="accent4">
                            <a:lumMod val="60000"/>
                            <a:lumOff val="40000"/>
                          </a:schemeClr>
                        </a:solidFill>
                        <a:effectLst/>
                        <a:latin typeface="Calibri" pitchFamily="34" charset="0"/>
                        <a:ea typeface="Calibri" pitchFamily="34" charset="0"/>
                        <a:cs typeface="Times New Roman" pitchFamily="18" charset="0"/>
                      </a:endParaRPr>
                    </a:p>
                  </a:txBody>
                  <a:tcPr marL="52040" marR="5204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4">
                          <a:lumMod val="60000"/>
                          <a:lumOff val="40000"/>
                        </a:schemeClr>
                      </a:solidFill>
                      <a:prstDash val="solid"/>
                      <a:round/>
                      <a:headEnd type="none" w="med" len="med"/>
                      <a:tailEnd type="none" w="med" len="med"/>
                    </a:lnT>
                    <a:lnB w="9525"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1A4581"/>
                    </a:solidFill>
                  </a:tcPr>
                </a:tc>
                <a:tc>
                  <a:txBody>
                    <a:bodyPr/>
                    <a:lstStyle/>
                    <a:p>
                      <a:pPr marL="0" marR="0" lvl="0" indent="0" algn="l" defTabSz="914400" rtl="0" eaLnBrk="1" fontAlgn="base" latinLnBrk="0" hangingPunct="1">
                        <a:lnSpc>
                          <a:spcPct val="100000"/>
                        </a:lnSpc>
                        <a:spcBef>
                          <a:spcPct val="0"/>
                        </a:spcBef>
                        <a:spcAft>
                          <a:spcPts val="300"/>
                        </a:spcAft>
                        <a:buClrTx/>
                        <a:buSzTx/>
                        <a:buFontTx/>
                        <a:buNone/>
                        <a:tabLst/>
                      </a:pPr>
                      <a:r>
                        <a:rPr kumimoji="0" lang="ru-RU" altLang="ru-RU" sz="1000" b="0" i="0" u="none" strike="noStrike" cap="none" normalizeH="0" baseline="0" dirty="0" smtClean="0">
                          <a:ln>
                            <a:noFill/>
                          </a:ln>
                          <a:solidFill>
                            <a:schemeClr val="tx2"/>
                          </a:solidFill>
                          <a:effectLst/>
                          <a:latin typeface="Calibri" pitchFamily="34" charset="0"/>
                          <a:ea typeface="Droid Sans" charset="0"/>
                          <a:cs typeface="Droid Sans" charset="0"/>
                        </a:rPr>
                        <a:t>Ишемия миокарда, инфаркт</a:t>
                      </a:r>
                      <a:endParaRPr kumimoji="0" lang="ru-RU" altLang="ru-RU" sz="1000" b="0" i="0" u="none" strike="noStrike" cap="none" normalizeH="0" baseline="0" dirty="0" smtClean="0">
                        <a:ln>
                          <a:noFill/>
                        </a:ln>
                        <a:solidFill>
                          <a:schemeClr val="tx2"/>
                        </a:solidFill>
                        <a:effectLst/>
                        <a:latin typeface="Calibri" pitchFamily="34" charset="0"/>
                        <a:ea typeface="Calibri" pitchFamily="34" charset="0"/>
                        <a:cs typeface="Times New Roman" pitchFamily="18" charset="0"/>
                      </a:endParaRPr>
                    </a:p>
                  </a:txBody>
                  <a:tcPr marL="52040" marR="5204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4">
                          <a:lumMod val="60000"/>
                          <a:lumOff val="40000"/>
                        </a:schemeClr>
                      </a:solidFill>
                      <a:prstDash val="solid"/>
                      <a:round/>
                      <a:headEnd type="none" w="med" len="med"/>
                      <a:tailEnd type="none" w="med" len="med"/>
                    </a:lnT>
                    <a:lnB w="9525"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1A4581"/>
                    </a:solidFill>
                  </a:tcPr>
                </a:tc>
                <a:tc>
                  <a:txBody>
                    <a:bodyPr/>
                    <a:lstStyle/>
                    <a:p>
                      <a:pPr marL="0" marR="0" lvl="0" indent="0" algn="l" defTabSz="914400" rtl="0" eaLnBrk="1" fontAlgn="base" latinLnBrk="0" hangingPunct="1">
                        <a:lnSpc>
                          <a:spcPct val="100000"/>
                        </a:lnSpc>
                        <a:spcBef>
                          <a:spcPct val="0"/>
                        </a:spcBef>
                        <a:spcAft>
                          <a:spcPts val="300"/>
                        </a:spcAft>
                        <a:buClrTx/>
                        <a:buSzTx/>
                        <a:buFontTx/>
                        <a:buNone/>
                        <a:tabLst/>
                      </a:pPr>
                      <a:r>
                        <a:rPr kumimoji="0" lang="ru-RU" altLang="ru-RU" sz="1000" b="0" i="0" u="none" strike="noStrike" cap="none" normalizeH="0" baseline="0" dirty="0" smtClean="0">
                          <a:ln>
                            <a:noFill/>
                          </a:ln>
                          <a:solidFill>
                            <a:schemeClr val="tx2"/>
                          </a:solidFill>
                          <a:effectLst/>
                          <a:latin typeface="Calibri" pitchFamily="34" charset="0"/>
                          <a:ea typeface="Droid Sans" charset="0"/>
                          <a:cs typeface="Droid Sans" charset="0"/>
                        </a:rPr>
                        <a:t>Тошнота, распространение боли на левую руку (особенно внутреннюю поверхность плеча).</a:t>
                      </a:r>
                      <a:endParaRPr kumimoji="0" lang="ru-RU" altLang="ru-RU" sz="1000" b="0" i="0" u="none" strike="noStrike" cap="none" normalizeH="0" baseline="0" dirty="0" smtClean="0">
                        <a:ln>
                          <a:noFill/>
                        </a:ln>
                        <a:solidFill>
                          <a:schemeClr val="tx2"/>
                        </a:solidFill>
                        <a:effectLst/>
                        <a:latin typeface="Calibri" pitchFamily="34" charset="0"/>
                        <a:ea typeface="Calibri" pitchFamily="34" charset="0"/>
                        <a:cs typeface="Times New Roman" pitchFamily="18" charset="0"/>
                      </a:endParaRPr>
                    </a:p>
                  </a:txBody>
                  <a:tcPr marL="52040" marR="5204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4">
                          <a:lumMod val="60000"/>
                          <a:lumOff val="40000"/>
                        </a:schemeClr>
                      </a:solidFill>
                      <a:prstDash val="solid"/>
                      <a:round/>
                      <a:headEnd type="none" w="med" len="med"/>
                      <a:tailEnd type="none" w="med" len="med"/>
                    </a:lnT>
                    <a:lnB w="9525"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1A4581"/>
                    </a:solidFill>
                  </a:tcPr>
                </a:tc>
              </a:tr>
              <a:tr h="556351">
                <a:tc>
                  <a:txBody>
                    <a:bodyPr/>
                    <a:lstStyle/>
                    <a:p>
                      <a:pPr marL="0" marR="0" lvl="0" indent="0" algn="l" defTabSz="914400" rtl="0" eaLnBrk="1" fontAlgn="base" latinLnBrk="0" hangingPunct="1">
                        <a:lnSpc>
                          <a:spcPct val="100000"/>
                        </a:lnSpc>
                        <a:spcBef>
                          <a:spcPct val="0"/>
                        </a:spcBef>
                        <a:spcAft>
                          <a:spcPts val="300"/>
                        </a:spcAft>
                        <a:buClrTx/>
                        <a:buSzTx/>
                        <a:buFontTx/>
                        <a:buNone/>
                        <a:tabLst/>
                      </a:pPr>
                      <a:r>
                        <a:rPr kumimoji="0" lang="ru-RU" altLang="ru-RU" sz="1000" b="1" i="0" u="none" strike="noStrike" cap="none" normalizeH="0" baseline="0" dirty="0" smtClean="0">
                          <a:ln>
                            <a:noFill/>
                          </a:ln>
                          <a:solidFill>
                            <a:schemeClr val="accent4">
                              <a:lumMod val="60000"/>
                              <a:lumOff val="40000"/>
                            </a:schemeClr>
                          </a:solidFill>
                          <a:effectLst/>
                          <a:latin typeface="Calibri" pitchFamily="34" charset="0"/>
                          <a:ea typeface="Droid Sans" charset="0"/>
                          <a:cs typeface="Droid Sans" charset="0"/>
                        </a:rPr>
                        <a:t>Возраст старше 50 лет</a:t>
                      </a:r>
                      <a:endParaRPr kumimoji="0" lang="ru-RU" altLang="ru-RU" sz="1000" b="1" i="0" u="none" strike="noStrike" cap="none" normalizeH="0" baseline="0" dirty="0" smtClean="0">
                        <a:ln>
                          <a:noFill/>
                        </a:ln>
                        <a:solidFill>
                          <a:schemeClr val="accent4">
                            <a:lumMod val="60000"/>
                            <a:lumOff val="40000"/>
                          </a:schemeClr>
                        </a:solidFill>
                        <a:effectLst/>
                        <a:latin typeface="Calibri" pitchFamily="34" charset="0"/>
                        <a:ea typeface="Calibri" pitchFamily="34" charset="0"/>
                        <a:cs typeface="Times New Roman" pitchFamily="18" charset="0"/>
                      </a:endParaRPr>
                    </a:p>
                  </a:txBody>
                  <a:tcPr marL="52040" marR="5204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4">
                          <a:lumMod val="60000"/>
                          <a:lumOff val="40000"/>
                        </a:schemeClr>
                      </a:solidFill>
                      <a:prstDash val="solid"/>
                      <a:round/>
                      <a:headEnd type="none" w="med" len="med"/>
                      <a:tailEnd type="none" w="med" len="med"/>
                    </a:lnT>
                    <a:lnB w="9525"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ts val="300"/>
                        </a:spcAft>
                        <a:buClrTx/>
                        <a:buSzTx/>
                        <a:buFontTx/>
                        <a:buNone/>
                        <a:tabLst/>
                      </a:pPr>
                      <a:r>
                        <a:rPr kumimoji="0" lang="ru-RU" altLang="ru-RU" sz="1000" b="0" i="0" u="none" strike="noStrike" cap="none" normalizeH="0" baseline="0" dirty="0" smtClean="0">
                          <a:ln>
                            <a:noFill/>
                          </a:ln>
                          <a:solidFill>
                            <a:schemeClr val="tx2"/>
                          </a:solidFill>
                          <a:effectLst/>
                          <a:latin typeface="Calibri" pitchFamily="34" charset="0"/>
                          <a:ea typeface="Droid Sans" charset="0"/>
                          <a:cs typeface="Droid Sans" charset="0"/>
                        </a:rPr>
                        <a:t>Метастазы, переломы позвонков, </a:t>
                      </a:r>
                      <a:r>
                        <a:rPr kumimoji="0" lang="ru-RU" altLang="ru-RU" sz="1000" b="0" i="0" u="none" strike="noStrike" cap="none" normalizeH="0" baseline="0" dirty="0" err="1" smtClean="0">
                          <a:ln>
                            <a:noFill/>
                          </a:ln>
                          <a:solidFill>
                            <a:schemeClr val="tx2"/>
                          </a:solidFill>
                          <a:effectLst/>
                          <a:latin typeface="Calibri" pitchFamily="34" charset="0"/>
                          <a:ea typeface="Droid Sans" charset="0"/>
                          <a:cs typeface="Droid Sans" charset="0"/>
                        </a:rPr>
                        <a:t>диссекция</a:t>
                      </a:r>
                      <a:r>
                        <a:rPr kumimoji="0" lang="ru-RU" altLang="ru-RU" sz="1000" b="0" i="0" u="none" strike="noStrike" cap="none" normalizeH="0" baseline="0" dirty="0" smtClean="0">
                          <a:ln>
                            <a:noFill/>
                          </a:ln>
                          <a:solidFill>
                            <a:schemeClr val="tx2"/>
                          </a:solidFill>
                          <a:effectLst/>
                          <a:latin typeface="Calibri" pitchFamily="34" charset="0"/>
                          <a:ea typeface="Droid Sans" charset="0"/>
                          <a:cs typeface="Droid Sans" charset="0"/>
                        </a:rPr>
                        <a:t>/кровотечение из сонных или позвоночных артерий.</a:t>
                      </a:r>
                      <a:endParaRPr kumimoji="0" lang="ru-RU" altLang="ru-RU" sz="1000" b="0" i="0" u="none" strike="noStrike" cap="none" normalizeH="0" baseline="0" dirty="0" smtClean="0">
                        <a:ln>
                          <a:noFill/>
                        </a:ln>
                        <a:solidFill>
                          <a:schemeClr val="tx2"/>
                        </a:solidFill>
                        <a:effectLst/>
                        <a:latin typeface="Calibri" pitchFamily="34" charset="0"/>
                        <a:ea typeface="Calibri" pitchFamily="34" charset="0"/>
                        <a:cs typeface="Times New Roman" pitchFamily="18" charset="0"/>
                      </a:endParaRPr>
                    </a:p>
                  </a:txBody>
                  <a:tcPr marL="52040" marR="5204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4">
                          <a:lumMod val="60000"/>
                          <a:lumOff val="40000"/>
                        </a:schemeClr>
                      </a:solidFill>
                      <a:prstDash val="solid"/>
                      <a:round/>
                      <a:headEnd type="none" w="med" len="med"/>
                      <a:tailEnd type="none" w="med" len="med"/>
                    </a:lnT>
                    <a:lnB w="9525"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ts val="300"/>
                        </a:spcAft>
                        <a:buClrTx/>
                        <a:buSzTx/>
                        <a:buFontTx/>
                        <a:buNone/>
                        <a:tabLst/>
                      </a:pPr>
                      <a:r>
                        <a:rPr kumimoji="0" lang="ru-RU" altLang="ru-RU" sz="1000" b="0" i="0" u="none" strike="noStrike" cap="none" normalizeH="0" baseline="0" dirty="0" err="1" smtClean="0">
                          <a:ln>
                            <a:noFill/>
                          </a:ln>
                          <a:solidFill>
                            <a:schemeClr val="tx2"/>
                          </a:solidFill>
                          <a:effectLst/>
                          <a:latin typeface="Calibri" pitchFamily="34" charset="0"/>
                          <a:ea typeface="Droid Sans" charset="0"/>
                          <a:cs typeface="Droid Sans" charset="0"/>
                        </a:rPr>
                        <a:t>Онкопатология</a:t>
                      </a:r>
                      <a:r>
                        <a:rPr kumimoji="0" lang="ru-RU" altLang="ru-RU" sz="1000" b="0" i="0" u="none" strike="noStrike" cap="none" normalizeH="0" baseline="0" dirty="0" smtClean="0">
                          <a:ln>
                            <a:noFill/>
                          </a:ln>
                          <a:solidFill>
                            <a:schemeClr val="tx2"/>
                          </a:solidFill>
                          <a:effectLst/>
                          <a:latin typeface="Calibri" pitchFamily="34" charset="0"/>
                          <a:ea typeface="Droid Sans" charset="0"/>
                          <a:cs typeface="Droid Sans" charset="0"/>
                        </a:rPr>
                        <a:t> в анамнезе, предшествующая травма</a:t>
                      </a:r>
                    </a:p>
                    <a:p>
                      <a:pPr marL="0" marR="0" lvl="0" indent="0" algn="l" defTabSz="914400" rtl="0" eaLnBrk="1" fontAlgn="base" latinLnBrk="0" hangingPunct="1">
                        <a:lnSpc>
                          <a:spcPct val="100000"/>
                        </a:lnSpc>
                        <a:spcBef>
                          <a:spcPct val="0"/>
                        </a:spcBef>
                        <a:spcAft>
                          <a:spcPts val="300"/>
                        </a:spcAft>
                        <a:buClrTx/>
                        <a:buSzTx/>
                        <a:buFontTx/>
                        <a:buNone/>
                        <a:tabLst/>
                      </a:pPr>
                      <a:r>
                        <a:rPr kumimoji="0" lang="ru-RU" altLang="ru-RU" sz="1000" b="0" i="0" u="none" strike="noStrike" cap="none" normalizeH="0" baseline="0" dirty="0" smtClean="0">
                          <a:ln>
                            <a:noFill/>
                          </a:ln>
                          <a:solidFill>
                            <a:schemeClr val="tx2"/>
                          </a:solidFill>
                          <a:effectLst/>
                          <a:latin typeface="Calibri" pitchFamily="34" charset="0"/>
                          <a:ea typeface="Droid Sans" charset="0"/>
                          <a:cs typeface="Droid Sans" charset="0"/>
                        </a:rPr>
                        <a:t>Артериальная </a:t>
                      </a:r>
                      <a:r>
                        <a:rPr kumimoji="0" lang="ru-RU" altLang="ru-RU" sz="1000" b="0" i="0" u="none" strike="noStrike" cap="none" normalizeH="0" baseline="0" dirty="0" err="1" smtClean="0">
                          <a:ln>
                            <a:noFill/>
                          </a:ln>
                          <a:solidFill>
                            <a:schemeClr val="tx2"/>
                          </a:solidFill>
                          <a:effectLst/>
                          <a:latin typeface="Calibri" pitchFamily="34" charset="0"/>
                          <a:ea typeface="Droid Sans" charset="0"/>
                          <a:cs typeface="Droid Sans" charset="0"/>
                        </a:rPr>
                        <a:t>диссекция</a:t>
                      </a:r>
                      <a:r>
                        <a:rPr kumimoji="0" lang="ru-RU" altLang="ru-RU" sz="1000" b="0" i="0" u="none" strike="noStrike" cap="none" normalizeH="0" baseline="0" dirty="0" smtClean="0">
                          <a:ln>
                            <a:noFill/>
                          </a:ln>
                          <a:solidFill>
                            <a:schemeClr val="tx2"/>
                          </a:solidFill>
                          <a:effectLst/>
                          <a:latin typeface="Calibri" pitchFamily="34" charset="0"/>
                          <a:ea typeface="Droid Sans" charset="0"/>
                          <a:cs typeface="Droid Sans" charset="0"/>
                        </a:rPr>
                        <a:t>: "разрывающая" боль в шее, головные боли, потеря зрения, или другие неврологические осложнения </a:t>
                      </a:r>
                      <a:endParaRPr kumimoji="0" lang="ru-RU" altLang="ru-RU" sz="1000" b="0" i="0" u="none" strike="noStrike" cap="none" normalizeH="0" baseline="0" dirty="0" smtClean="0">
                        <a:ln>
                          <a:noFill/>
                        </a:ln>
                        <a:solidFill>
                          <a:schemeClr val="tx2"/>
                        </a:solidFill>
                        <a:effectLst/>
                        <a:latin typeface="Calibri" pitchFamily="34" charset="0"/>
                        <a:ea typeface="Calibri" pitchFamily="34" charset="0"/>
                        <a:cs typeface="Times New Roman" pitchFamily="18" charset="0"/>
                      </a:endParaRPr>
                    </a:p>
                  </a:txBody>
                  <a:tcPr marL="52040" marR="5204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4">
                          <a:lumMod val="60000"/>
                          <a:lumOff val="40000"/>
                        </a:schemeClr>
                      </a:solidFill>
                      <a:prstDash val="solid"/>
                      <a:round/>
                      <a:headEnd type="none" w="med" len="med"/>
                      <a:tailEnd type="none" w="med" len="med"/>
                    </a:lnT>
                    <a:lnB w="9525"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tx1"/>
                    </a:solidFill>
                  </a:tcPr>
                </a:tc>
              </a:tr>
            </a:tbl>
          </a:graphicData>
        </a:graphic>
      </p:graphicFrame>
    </p:spTree>
    <p:extLst>
      <p:ext uri="{BB962C8B-B14F-4D97-AF65-F5344CB8AC3E}">
        <p14:creationId xmlns:p14="http://schemas.microsoft.com/office/powerpoint/2010/main" val="245403437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ChangeArrowheads="1"/>
          </p:cNvSpPr>
          <p:nvPr/>
        </p:nvSpPr>
        <p:spPr bwMode="auto">
          <a:xfrm>
            <a:off x="0" y="762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gn="ctr"/>
            <a:endParaRPr lang="ru-RU" altLang="ru-RU" sz="2400" b="1">
              <a:solidFill>
                <a:srgbClr val="FFFF00"/>
              </a:solidFill>
              <a:cs typeface="Arial" pitchFamily="34" charset="0"/>
            </a:endParaRPr>
          </a:p>
        </p:txBody>
      </p:sp>
      <p:sp>
        <p:nvSpPr>
          <p:cNvPr id="114691" name="Rectangle 11"/>
          <p:cNvSpPr>
            <a:spLocks noChangeArrowheads="1"/>
          </p:cNvSpPr>
          <p:nvPr/>
        </p:nvSpPr>
        <p:spPr bwMode="auto">
          <a:xfrm>
            <a:off x="0" y="765175"/>
            <a:ext cx="9144000"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r>
              <a:rPr lang="ru-RU" altLang="ru-RU" sz="2800" b="1">
                <a:solidFill>
                  <a:srgbClr val="FFFF00"/>
                </a:solidFill>
                <a:cs typeface="Arial" pitchFamily="34" charset="0"/>
              </a:rPr>
              <a:t/>
            </a:r>
            <a:br>
              <a:rPr lang="ru-RU" altLang="ru-RU" sz="2800" b="1">
                <a:solidFill>
                  <a:srgbClr val="FFFF00"/>
                </a:solidFill>
                <a:cs typeface="Arial" pitchFamily="34" charset="0"/>
              </a:rPr>
            </a:br>
            <a:r>
              <a:rPr lang="ru-RU" altLang="ru-RU" sz="2400" b="1">
                <a:solidFill>
                  <a:srgbClr val="FFFF00"/>
                </a:solidFill>
                <a:cs typeface="Arial" pitchFamily="34" charset="0"/>
              </a:rPr>
              <a:t/>
            </a:r>
            <a:br>
              <a:rPr lang="ru-RU" altLang="ru-RU" sz="2400" b="1">
                <a:solidFill>
                  <a:srgbClr val="FFFF00"/>
                </a:solidFill>
                <a:cs typeface="Arial" pitchFamily="34" charset="0"/>
              </a:rPr>
            </a:br>
            <a:endParaRPr lang="ru-RU" altLang="ru-RU" sz="2400" b="1">
              <a:solidFill>
                <a:srgbClr val="FFFF66"/>
              </a:solidFill>
              <a:cs typeface="Arial" pitchFamily="34" charset="0"/>
            </a:endParaRPr>
          </a:p>
        </p:txBody>
      </p:sp>
      <p:sp>
        <p:nvSpPr>
          <p:cNvPr id="114698" name="Прямоугольник 2"/>
          <p:cNvSpPr>
            <a:spLocks noChangeArrowheads="1"/>
          </p:cNvSpPr>
          <p:nvPr/>
        </p:nvSpPr>
        <p:spPr bwMode="auto">
          <a:xfrm>
            <a:off x="4921250" y="1476375"/>
            <a:ext cx="3995738" cy="134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15000"/>
              </a:lnSpc>
            </a:pPr>
            <a:r>
              <a:rPr lang="ru-RU" altLang="ru-RU" b="1">
                <a:latin typeface="Calibri" pitchFamily="34" charset="0"/>
                <a:cs typeface="Calibri" pitchFamily="34" charset="0"/>
              </a:rPr>
              <a:t>Блокада ЦОГ1 и подавление синтеза ПГ в СО ЖКТ, уменьшение  защитного потенциала СО и ее повреждение кислотой желудочного сока</a:t>
            </a:r>
          </a:p>
        </p:txBody>
      </p:sp>
      <p:sp>
        <p:nvSpPr>
          <p:cNvPr id="18" name="TextBox 17"/>
          <p:cNvSpPr txBox="1"/>
          <p:nvPr/>
        </p:nvSpPr>
        <p:spPr>
          <a:xfrm>
            <a:off x="323527" y="226260"/>
            <a:ext cx="7488833" cy="707886"/>
          </a:xfrm>
          <a:prstGeom prst="rect">
            <a:avLst/>
          </a:prstGeom>
          <a:noFill/>
        </p:spPr>
        <p:txBody>
          <a:bodyPr wrap="square" rtlCol="0" anchor="ctr">
            <a:spAutoFit/>
          </a:bodyPr>
          <a:lstStyle/>
          <a:p>
            <a:pPr>
              <a:lnSpc>
                <a:spcPts val="2400"/>
              </a:lnSpc>
            </a:pPr>
            <a:r>
              <a:rPr lang="ru-RU" sz="2400" b="1" i="1" dirty="0">
                <a:solidFill>
                  <a:srgbClr val="FAAA28"/>
                </a:solidFill>
                <a:latin typeface="+mn-lt"/>
              </a:rPr>
              <a:t>НПВП-индуцированная </a:t>
            </a:r>
            <a:r>
              <a:rPr lang="ru-RU" sz="2400" b="1" i="1" dirty="0" err="1" smtClean="0">
                <a:solidFill>
                  <a:srgbClr val="FAAA28"/>
                </a:solidFill>
                <a:latin typeface="+mn-lt"/>
              </a:rPr>
              <a:t>гастропатия</a:t>
            </a:r>
            <a:endParaRPr lang="ru-RU" sz="2400" b="1" i="1" dirty="0" smtClean="0">
              <a:solidFill>
                <a:srgbClr val="FAAA28"/>
              </a:solidFill>
              <a:latin typeface="+mn-lt"/>
            </a:endParaRPr>
          </a:p>
          <a:p>
            <a:pPr>
              <a:lnSpc>
                <a:spcPts val="2400"/>
              </a:lnSpc>
            </a:pPr>
            <a:r>
              <a:rPr lang="ru-RU" sz="2000" i="1" dirty="0">
                <a:solidFill>
                  <a:srgbClr val="FAAA28"/>
                </a:solidFill>
                <a:latin typeface="+mn-lt"/>
              </a:rPr>
              <a:t>Частота </a:t>
            </a:r>
            <a:r>
              <a:rPr lang="ru-RU" sz="2000" i="1" dirty="0">
                <a:solidFill>
                  <a:srgbClr val="FAAA28"/>
                </a:solidFill>
                <a:latin typeface="+mn-lt"/>
              </a:rPr>
              <a:t>0,5–1 </a:t>
            </a:r>
            <a:r>
              <a:rPr lang="ru-RU" sz="2000" i="1" dirty="0">
                <a:solidFill>
                  <a:srgbClr val="FAAA28"/>
                </a:solidFill>
                <a:latin typeface="+mn-lt"/>
              </a:rPr>
              <a:t>на 100 больных в </a:t>
            </a:r>
            <a:r>
              <a:rPr lang="ru-RU" sz="2000" i="1" dirty="0" smtClean="0">
                <a:solidFill>
                  <a:srgbClr val="FAAA28"/>
                </a:solidFill>
                <a:latin typeface="+mn-lt"/>
              </a:rPr>
              <a:t>год  </a:t>
            </a:r>
            <a:endParaRPr lang="ru-RU" sz="2000" i="1" dirty="0">
              <a:solidFill>
                <a:srgbClr val="FAAA28"/>
              </a:solidFill>
              <a:latin typeface="+mn-lt"/>
            </a:endParaRPr>
          </a:p>
        </p:txBody>
      </p:sp>
      <p:pic>
        <p:nvPicPr>
          <p:cNvPr id="19" name="Рисунок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1328" y="6309320"/>
            <a:ext cx="241879" cy="349861"/>
          </a:xfrm>
          <a:prstGeom prst="rect">
            <a:avLst/>
          </a:prstGeom>
        </p:spPr>
      </p:pic>
      <p:sp>
        <p:nvSpPr>
          <p:cNvPr id="20" name="TextBox 19"/>
          <p:cNvSpPr txBox="1"/>
          <p:nvPr/>
        </p:nvSpPr>
        <p:spPr>
          <a:xfrm>
            <a:off x="755576" y="6345750"/>
            <a:ext cx="7704856" cy="276999"/>
          </a:xfrm>
          <a:prstGeom prst="rect">
            <a:avLst/>
          </a:prstGeom>
          <a:noFill/>
        </p:spPr>
        <p:txBody>
          <a:bodyPr wrap="square" lIns="0" tIns="0" rIns="0" bIns="0" rtlCol="0">
            <a:spAutoFit/>
          </a:bodyPr>
          <a:lstStyle/>
          <a:p>
            <a:r>
              <a:rPr lang="ru-RU" sz="900" dirty="0" err="1">
                <a:solidFill>
                  <a:schemeClr val="tx2"/>
                </a:solidFill>
                <a:latin typeface="+mj-lt"/>
              </a:rPr>
              <a:t>Каратеев</a:t>
            </a:r>
            <a:r>
              <a:rPr lang="ru-RU" sz="900" dirty="0">
                <a:solidFill>
                  <a:schemeClr val="tx2"/>
                </a:solidFill>
                <a:latin typeface="+mj-lt"/>
              </a:rPr>
              <a:t> А.Е., Насонов Е.Л., Ивашкин В.Т. Клинические рекомендации «Рациональное применение нестероидных противовоспалительных препаратов». Научно-практическая ревматология. 2018;56(прил.1):1–29 </a:t>
            </a:r>
          </a:p>
        </p:txBody>
      </p:sp>
      <p:sp>
        <p:nvSpPr>
          <p:cNvPr id="21" name="Прямоугольник 3"/>
          <p:cNvSpPr>
            <a:spLocks noChangeArrowheads="1"/>
          </p:cNvSpPr>
          <p:nvPr/>
        </p:nvSpPr>
        <p:spPr bwMode="auto">
          <a:xfrm>
            <a:off x="4500563" y="1784600"/>
            <a:ext cx="4031877" cy="337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spcBef>
                <a:spcPts val="600"/>
              </a:spcBef>
              <a:spcAft>
                <a:spcPts val="600"/>
              </a:spcAft>
              <a:buClr>
                <a:srgbClr val="FAAA28"/>
              </a:buClr>
            </a:pPr>
            <a:r>
              <a:rPr lang="ru-RU" altLang="ru-RU" b="1" dirty="0" smtClean="0">
                <a:solidFill>
                  <a:schemeClr val="tx2"/>
                </a:solidFill>
                <a:latin typeface="Calibri" pitchFamily="34" charset="0"/>
                <a:cs typeface="Calibri" pitchFamily="34" charset="0"/>
              </a:rPr>
              <a:t>Блокада ЦОГ1 и подавление синтеза ПГ в СО ЖКТ, уменьшение  защитного потенциала СО и ее повреждение кислотой желудочного сока</a:t>
            </a:r>
          </a:p>
          <a:p>
            <a:pPr marL="144000" indent="-144000">
              <a:spcBef>
                <a:spcPts val="300"/>
              </a:spcBef>
              <a:spcAft>
                <a:spcPts val="0"/>
              </a:spcAft>
              <a:buClr>
                <a:srgbClr val="FAAA28"/>
              </a:buClr>
              <a:buFont typeface="Arial" pitchFamily="34" charset="0"/>
              <a:buChar char="•"/>
            </a:pPr>
            <a:r>
              <a:rPr lang="ru-RU" altLang="ru-RU" b="1" dirty="0" smtClean="0">
                <a:solidFill>
                  <a:schemeClr val="tx2"/>
                </a:solidFill>
                <a:latin typeface="Calibri" pitchFamily="34" charset="0"/>
                <a:cs typeface="Calibri" pitchFamily="34" charset="0"/>
              </a:rPr>
              <a:t>Эрозии                            </a:t>
            </a:r>
          </a:p>
          <a:p>
            <a:pPr marL="144000" indent="-144000">
              <a:spcBef>
                <a:spcPts val="300"/>
              </a:spcBef>
              <a:spcAft>
                <a:spcPts val="0"/>
              </a:spcAft>
              <a:buClr>
                <a:srgbClr val="FAAA28"/>
              </a:buClr>
              <a:buFont typeface="Arial" pitchFamily="34" charset="0"/>
              <a:buChar char="•"/>
            </a:pPr>
            <a:r>
              <a:rPr lang="ru-RU" altLang="ru-RU" b="1" dirty="0" smtClean="0">
                <a:solidFill>
                  <a:schemeClr val="tx2"/>
                </a:solidFill>
                <a:latin typeface="Calibri" pitchFamily="34" charset="0"/>
                <a:cs typeface="Calibri" pitchFamily="34" charset="0"/>
              </a:rPr>
              <a:t>Язвы                                        </a:t>
            </a:r>
          </a:p>
          <a:p>
            <a:pPr marL="144000" indent="-144000">
              <a:spcBef>
                <a:spcPts val="300"/>
              </a:spcBef>
              <a:spcAft>
                <a:spcPts val="0"/>
              </a:spcAft>
              <a:buClr>
                <a:srgbClr val="FAAA28"/>
              </a:buClr>
              <a:buFont typeface="Arial" pitchFamily="34" charset="0"/>
              <a:buChar char="•"/>
            </a:pPr>
            <a:r>
              <a:rPr lang="ru-RU" altLang="ru-RU" b="1" dirty="0" smtClean="0">
                <a:solidFill>
                  <a:schemeClr val="tx2"/>
                </a:solidFill>
                <a:latin typeface="Calibri" pitchFamily="34" charset="0"/>
                <a:cs typeface="Calibri" pitchFamily="34" charset="0"/>
              </a:rPr>
              <a:t>Кровотечения</a:t>
            </a:r>
          </a:p>
          <a:p>
            <a:pPr marL="144000" indent="-144000">
              <a:spcBef>
                <a:spcPts val="300"/>
              </a:spcBef>
              <a:spcAft>
                <a:spcPts val="0"/>
              </a:spcAft>
              <a:buClr>
                <a:srgbClr val="FAAA28"/>
              </a:buClr>
              <a:buFont typeface="Arial" pitchFamily="34" charset="0"/>
              <a:buChar char="•"/>
            </a:pPr>
            <a:r>
              <a:rPr lang="ru-RU" altLang="ru-RU" b="1" dirty="0" smtClean="0">
                <a:solidFill>
                  <a:schemeClr val="tx2"/>
                </a:solidFill>
                <a:latin typeface="Calibri" pitchFamily="34" charset="0"/>
                <a:cs typeface="Calibri" pitchFamily="34" charset="0"/>
              </a:rPr>
              <a:t>Перфорации</a:t>
            </a:r>
          </a:p>
          <a:p>
            <a:pPr>
              <a:spcBef>
                <a:spcPts val="1200"/>
              </a:spcBef>
              <a:spcAft>
                <a:spcPts val="0"/>
              </a:spcAft>
              <a:buClr>
                <a:srgbClr val="FAAA28"/>
              </a:buClr>
            </a:pPr>
            <a:r>
              <a:rPr lang="ru-RU" altLang="ru-RU" sz="2000" b="1" dirty="0" smtClean="0">
                <a:solidFill>
                  <a:srgbClr val="FAAA28"/>
                </a:solidFill>
                <a:latin typeface="Calibri" pitchFamily="34" charset="0"/>
                <a:cs typeface="Calibri" pitchFamily="34" charset="0"/>
              </a:rPr>
              <a:t>Нередко </a:t>
            </a:r>
            <a:r>
              <a:rPr lang="ru-RU" altLang="ru-RU" sz="2000" b="1" dirty="0" err="1" smtClean="0">
                <a:solidFill>
                  <a:srgbClr val="FAAA28"/>
                </a:solidFill>
                <a:latin typeface="Calibri" pitchFamily="34" charset="0"/>
                <a:cs typeface="Calibri" pitchFamily="34" charset="0"/>
              </a:rPr>
              <a:t>безболевое</a:t>
            </a:r>
            <a:r>
              <a:rPr lang="ru-RU" altLang="ru-RU" sz="2000" b="1" dirty="0" smtClean="0">
                <a:solidFill>
                  <a:srgbClr val="FAAA28"/>
                </a:solidFill>
                <a:latin typeface="Calibri" pitchFamily="34" charset="0"/>
                <a:cs typeface="Calibri" pitchFamily="34" charset="0"/>
              </a:rPr>
              <a:t> течение (!)</a:t>
            </a:r>
          </a:p>
          <a:p>
            <a:pPr>
              <a:spcBef>
                <a:spcPts val="1200"/>
              </a:spcBef>
              <a:spcAft>
                <a:spcPts val="0"/>
              </a:spcAft>
              <a:buClr>
                <a:srgbClr val="FAAA28"/>
              </a:buClr>
            </a:pPr>
            <a:r>
              <a:rPr lang="ru-RU" altLang="ru-RU" sz="2000" b="1" dirty="0" smtClean="0">
                <a:solidFill>
                  <a:srgbClr val="FAAA28"/>
                </a:solidFill>
                <a:latin typeface="Calibri" pitchFamily="34" charset="0"/>
                <a:cs typeface="Calibri" pitchFamily="34" charset="0"/>
              </a:rPr>
              <a:t>Диагностика</a:t>
            </a:r>
            <a:r>
              <a:rPr lang="ru-RU" altLang="ru-RU" sz="2000" b="1" dirty="0">
                <a:solidFill>
                  <a:srgbClr val="FAAA28"/>
                </a:solidFill>
                <a:latin typeface="Calibri" pitchFamily="34" charset="0"/>
                <a:cs typeface="Calibri" pitchFamily="34" charset="0"/>
              </a:rPr>
              <a:t>: </a:t>
            </a:r>
            <a:r>
              <a:rPr lang="ru-RU" altLang="ru-RU" sz="2000" b="1" dirty="0" smtClean="0">
                <a:solidFill>
                  <a:srgbClr val="FAAA28"/>
                </a:solidFill>
                <a:latin typeface="Calibri" pitchFamily="34" charset="0"/>
                <a:cs typeface="Calibri" pitchFamily="34" charset="0"/>
              </a:rPr>
              <a:t>ФГДС</a:t>
            </a:r>
            <a:endParaRPr lang="ru-RU" altLang="ru-RU" sz="2000" b="1" dirty="0">
              <a:solidFill>
                <a:srgbClr val="FAAA28"/>
              </a:solidFill>
              <a:latin typeface="Calibri" pitchFamily="34" charset="0"/>
              <a:cs typeface="Calibri" pitchFamily="34" charset="0"/>
            </a:endParaRPr>
          </a:p>
        </p:txBody>
      </p:sp>
      <p:pic>
        <p:nvPicPr>
          <p:cNvPr id="24"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4278" t="1239" r="3027" b="4536"/>
          <a:stretch/>
        </p:blipFill>
        <p:spPr bwMode="auto">
          <a:xfrm>
            <a:off x="431328" y="1612669"/>
            <a:ext cx="3602746" cy="3454938"/>
          </a:xfrm>
          <a:prstGeom prst="roundRect">
            <a:avLst>
              <a:gd name="adj" fmla="val 7557"/>
            </a:avLst>
          </a:prstGeom>
          <a:ln w="38100">
            <a:solidFill>
              <a:srgbClr val="00A0D7"/>
            </a:solidFill>
          </a:ln>
          <a:extLst>
            <a:ext uri="{909E8E84-426E-40DD-AFC4-6F175D3DCCD1}">
              <a14:hiddenFill xmlns:a14="http://schemas.microsoft.com/office/drawing/2010/main">
                <a:solidFill>
                  <a:srgbClr val="FFFFFF"/>
                </a:solidFill>
              </a14:hiddenFill>
            </a:ext>
          </a:extLst>
        </p:spPr>
      </p:pic>
      <p:sp>
        <p:nvSpPr>
          <p:cNvPr id="25" name="Rectangle 7">
            <a:extLst>
              <a:ext uri="{FF2B5EF4-FFF2-40B4-BE49-F238E27FC236}"/>
            </a:extLst>
          </p:cNvPr>
          <p:cNvSpPr>
            <a:spLocks noChangeArrowheads="1"/>
          </p:cNvSpPr>
          <p:nvPr/>
        </p:nvSpPr>
        <p:spPr bwMode="auto">
          <a:xfrm>
            <a:off x="5073650" y="2976563"/>
            <a:ext cx="4211638" cy="369332"/>
          </a:xfrm>
          <a:prstGeom prst="rect">
            <a:avLst/>
          </a:prstGeom>
          <a:noFill/>
          <a:ln w="9525">
            <a:noFill/>
            <a:miter lim="800000"/>
            <a:headEnd/>
            <a:tailEnd/>
          </a:ln>
          <a:effectLst>
            <a:prstShdw prst="shdw17" dist="17961" dir="2700000">
              <a:schemeClr val="bg1">
                <a:gamma/>
                <a:shade val="60000"/>
                <a:invGamma/>
              </a:schemeClr>
            </a:prstShdw>
          </a:effectLst>
        </p:spPr>
        <p:txBody>
          <a:bodyPr>
            <a:spAutoFit/>
          </a:bodyPr>
          <a:lstStyle/>
          <a:p>
            <a:pPr eaLnBrk="1" hangingPunct="1"/>
            <a:endParaRPr lang="ru-RU" altLang="ru-RU" b="1" dirty="0">
              <a:solidFill>
                <a:schemeClr val="accent4">
                  <a:lumMod val="60000"/>
                  <a:lumOff val="40000"/>
                </a:schemeClr>
              </a:solidFill>
              <a:cs typeface="Arial" pitchFamily="34" charset="0"/>
            </a:endParaRPr>
          </a:p>
        </p:txBody>
      </p:sp>
      <p:sp>
        <p:nvSpPr>
          <p:cNvPr id="30" name="Прямоугольник 18"/>
          <p:cNvSpPr>
            <a:spLocks noChangeArrowheads="1"/>
          </p:cNvSpPr>
          <p:nvPr/>
        </p:nvSpPr>
        <p:spPr bwMode="auto">
          <a:xfrm>
            <a:off x="1187624" y="5467290"/>
            <a:ext cx="756084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ru-RU" sz="2000" b="1" dirty="0">
                <a:solidFill>
                  <a:srgbClr val="FAAA28"/>
                </a:solidFill>
                <a:latin typeface="+mj-lt"/>
              </a:rPr>
              <a:t>«Каждый 10-й больной с НПВП-</a:t>
            </a:r>
            <a:r>
              <a:rPr lang="ru-RU" sz="2000" b="1" dirty="0" err="1">
                <a:solidFill>
                  <a:srgbClr val="FAAA28"/>
                </a:solidFill>
                <a:latin typeface="+mj-lt"/>
              </a:rPr>
              <a:t>гастропатией</a:t>
            </a:r>
            <a:r>
              <a:rPr lang="ru-RU" sz="2000" b="1" dirty="0">
                <a:solidFill>
                  <a:srgbClr val="FAAA28"/>
                </a:solidFill>
                <a:latin typeface="+mj-lt"/>
              </a:rPr>
              <a:t> и кровотечением,                               и каждый 3-й с перфорацией ЖКТ, погибают» </a:t>
            </a:r>
            <a:r>
              <a:rPr lang="ru-RU" sz="900" dirty="0" smtClean="0">
                <a:solidFill>
                  <a:schemeClr val="tx2"/>
                </a:solidFill>
                <a:latin typeface="+mj-lt"/>
              </a:rPr>
              <a:t>(</a:t>
            </a:r>
            <a:r>
              <a:rPr lang="ru-RU" sz="900" dirty="0" err="1">
                <a:solidFill>
                  <a:schemeClr val="tx2"/>
                </a:solidFill>
                <a:latin typeface="+mj-lt"/>
              </a:rPr>
              <a:t>Thomsen</a:t>
            </a:r>
            <a:r>
              <a:rPr lang="ru-RU" sz="900" dirty="0">
                <a:solidFill>
                  <a:schemeClr val="tx2"/>
                </a:solidFill>
                <a:latin typeface="+mj-lt"/>
              </a:rPr>
              <a:t> R., 2006)</a:t>
            </a:r>
          </a:p>
        </p:txBody>
      </p:sp>
      <p:pic>
        <p:nvPicPr>
          <p:cNvPr id="32" name="Рисунок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4104" y="5539298"/>
            <a:ext cx="417496" cy="420939"/>
          </a:xfrm>
          <a:prstGeom prst="rect">
            <a:avLst/>
          </a:prstGeom>
        </p:spPr>
      </p:pic>
      <p:sp>
        <p:nvSpPr>
          <p:cNvPr id="34" name="TextBox 33"/>
          <p:cNvSpPr txBox="1"/>
          <p:nvPr/>
        </p:nvSpPr>
        <p:spPr>
          <a:xfrm>
            <a:off x="755576" y="5234717"/>
            <a:ext cx="7704856" cy="138499"/>
          </a:xfrm>
          <a:prstGeom prst="rect">
            <a:avLst/>
          </a:prstGeom>
          <a:noFill/>
        </p:spPr>
        <p:txBody>
          <a:bodyPr wrap="square" lIns="0" tIns="0" rIns="0" bIns="0" rtlCol="0">
            <a:spAutoFit/>
          </a:bodyPr>
          <a:lstStyle/>
          <a:p>
            <a:r>
              <a:rPr lang="en-US" sz="900" dirty="0">
                <a:solidFill>
                  <a:schemeClr val="tx2"/>
                </a:solidFill>
                <a:latin typeface="+mj-lt"/>
              </a:rPr>
              <a:t>Simon LS et al. Arthritis Rheum. 1998 Sep;41(9):1591-602</a:t>
            </a:r>
          </a:p>
        </p:txBody>
      </p:sp>
    </p:spTree>
    <p:extLst>
      <p:ext uri="{BB962C8B-B14F-4D97-AF65-F5344CB8AC3E}">
        <p14:creationId xmlns:p14="http://schemas.microsoft.com/office/powerpoint/2010/main" val="729523507"/>
      </p:ext>
    </p:extLst>
  </p:cSld>
  <p:clrMapOvr>
    <a:masterClrMapping/>
  </p:clrMapOvr>
  <p:transition spd="slow"/>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557339"/>
            <a:ext cx="2129160" cy="2348752"/>
          </a:xfrm>
          <a:prstGeom prst="roundRect">
            <a:avLst>
              <a:gd name="adj" fmla="val 7557"/>
            </a:avLst>
          </a:prstGeom>
          <a:ln w="38100">
            <a:solidFill>
              <a:srgbClr val="00A0D7"/>
            </a:solidFill>
          </a:ln>
          <a:extLst>
            <a:ext uri="{909E8E84-426E-40DD-AFC4-6F175D3DCCD1}">
              <a14:hiddenFill xmlns:a14="http://schemas.microsoft.com/office/drawing/2010/main">
                <a:solidFill>
                  <a:srgbClr val="FFFFFF"/>
                </a:solidFill>
              </a14:hiddenFill>
            </a:ext>
          </a:extLst>
        </p:spPr>
      </p:pic>
      <p:pic>
        <p:nvPicPr>
          <p:cNvPr id="115716" name="Picture 7" descr="C:\Users\user\Desktop\pd_10.jpg"/>
          <p:cNvPicPr>
            <a:picLocks noChangeAspect="1" noChangeArrowheads="1"/>
          </p:cNvPicPr>
          <p:nvPr/>
        </p:nvPicPr>
        <p:blipFill rotWithShape="1">
          <a:blip r:embed="rId4">
            <a:extLst>
              <a:ext uri="{28A0092B-C50C-407E-A947-70E740481C1C}">
                <a14:useLocalDpi xmlns:a14="http://schemas.microsoft.com/office/drawing/2010/main" val="0"/>
              </a:ext>
            </a:extLst>
          </a:blip>
          <a:srcRect l="1553" r="51851" b="12130"/>
          <a:stretch/>
        </p:blipFill>
        <p:spPr bwMode="auto">
          <a:xfrm>
            <a:off x="2915817" y="1572046"/>
            <a:ext cx="2497902" cy="2334046"/>
          </a:xfrm>
          <a:prstGeom prst="roundRect">
            <a:avLst>
              <a:gd name="adj" fmla="val 7557"/>
            </a:avLst>
          </a:prstGeom>
          <a:ln w="38100">
            <a:solidFill>
              <a:srgbClr val="00A0D7"/>
            </a:solidFill>
          </a:ln>
          <a:extLst>
            <a:ext uri="{909E8E84-426E-40DD-AFC4-6F175D3DCCD1}">
              <a14:hiddenFill xmlns:a14="http://schemas.microsoft.com/office/drawing/2010/main">
                <a:solidFill>
                  <a:srgbClr val="FFFFFF"/>
                </a:solidFill>
              </a14:hiddenFill>
            </a:ext>
          </a:extLst>
        </p:spPr>
      </p:pic>
      <p:sp>
        <p:nvSpPr>
          <p:cNvPr id="363526" name="Rectangle 6">
            <a:extLst>
              <a:ext uri="{FF2B5EF4-FFF2-40B4-BE49-F238E27FC236}"/>
            </a:extLst>
          </p:cNvPr>
          <p:cNvSpPr>
            <a:spLocks noChangeArrowheads="1"/>
          </p:cNvSpPr>
          <p:nvPr/>
        </p:nvSpPr>
        <p:spPr bwMode="auto">
          <a:xfrm>
            <a:off x="395289" y="3933056"/>
            <a:ext cx="2129408" cy="461665"/>
          </a:xfrm>
          <a:prstGeom prst="rect">
            <a:avLst/>
          </a:prstGeom>
          <a:noFill/>
          <a:ln w="9525">
            <a:noFill/>
            <a:miter lim="800000"/>
            <a:headEnd/>
            <a:tailEnd/>
          </a:ln>
          <a:effectLst>
            <a:prstShdw prst="shdw17" dist="17961" dir="2700000">
              <a:schemeClr val="tx1">
                <a:gamma/>
                <a:shade val="60000"/>
                <a:invGamma/>
              </a:schemeClr>
            </a:prstShdw>
          </a:effectLst>
        </p:spPr>
        <p:txBody>
          <a:bodyPr wrap="square">
            <a:spAutoFit/>
          </a:bodyPr>
          <a:lstStyle/>
          <a:p>
            <a:pPr algn="ctr"/>
            <a:r>
              <a:rPr lang="ru-RU" altLang="ru-RU" sz="1200" b="1" dirty="0">
                <a:solidFill>
                  <a:schemeClr val="accent4">
                    <a:lumMod val="60000"/>
                    <a:lumOff val="40000"/>
                  </a:schemeClr>
                </a:solidFill>
                <a:latin typeface="Calibri" pitchFamily="34" charset="0"/>
                <a:cs typeface="Arial" pitchFamily="34" charset="0"/>
              </a:rPr>
              <a:t>Мембранные стриктуры тонкой кишки</a:t>
            </a:r>
          </a:p>
        </p:txBody>
      </p:sp>
      <p:sp>
        <p:nvSpPr>
          <p:cNvPr id="363527" name="Rectangle 7">
            <a:extLst>
              <a:ext uri="{FF2B5EF4-FFF2-40B4-BE49-F238E27FC236}"/>
            </a:extLst>
          </p:cNvPr>
          <p:cNvSpPr>
            <a:spLocks noChangeArrowheads="1"/>
          </p:cNvSpPr>
          <p:nvPr/>
        </p:nvSpPr>
        <p:spPr bwMode="auto">
          <a:xfrm>
            <a:off x="2900363" y="3933056"/>
            <a:ext cx="2607741" cy="461665"/>
          </a:xfrm>
          <a:prstGeom prst="rect">
            <a:avLst/>
          </a:prstGeom>
          <a:noFill/>
          <a:ln w="9525">
            <a:noFill/>
            <a:miter lim="800000"/>
            <a:headEnd/>
            <a:tailEnd/>
          </a:ln>
          <a:effectLst>
            <a:prstShdw prst="shdw17" dist="17961" dir="2700000">
              <a:schemeClr val="tx1">
                <a:gamma/>
                <a:shade val="60000"/>
                <a:invGamma/>
              </a:schemeClr>
            </a:prstShdw>
          </a:effectLst>
        </p:spPr>
        <p:txBody>
          <a:bodyPr wrap="square">
            <a:spAutoFit/>
          </a:bodyPr>
          <a:lstStyle/>
          <a:p>
            <a:pPr algn="ctr"/>
            <a:r>
              <a:rPr lang="ru-RU" altLang="ru-RU" sz="1200" b="1" dirty="0">
                <a:solidFill>
                  <a:schemeClr val="accent4">
                    <a:lumMod val="60000"/>
                    <a:lumOff val="40000"/>
                  </a:schemeClr>
                </a:solidFill>
                <a:latin typeface="Calibri" pitchFamily="34" charset="0"/>
                <a:cs typeface="Arial" pitchFamily="34" charset="0"/>
              </a:rPr>
              <a:t>Острая язва луковицы двенадцатиперстной кишки</a:t>
            </a:r>
          </a:p>
        </p:txBody>
      </p:sp>
      <p:sp>
        <p:nvSpPr>
          <p:cNvPr id="363528" name="Rectangle 8">
            <a:extLst>
              <a:ext uri="{FF2B5EF4-FFF2-40B4-BE49-F238E27FC236}"/>
            </a:extLst>
          </p:cNvPr>
          <p:cNvSpPr>
            <a:spLocks noChangeArrowheads="1"/>
          </p:cNvSpPr>
          <p:nvPr/>
        </p:nvSpPr>
        <p:spPr bwMode="auto">
          <a:xfrm>
            <a:off x="5846763" y="3933056"/>
            <a:ext cx="2809875" cy="461665"/>
          </a:xfrm>
          <a:prstGeom prst="rect">
            <a:avLst/>
          </a:prstGeom>
          <a:noFill/>
          <a:ln w="9525">
            <a:noFill/>
            <a:miter lim="800000"/>
            <a:headEnd/>
            <a:tailEnd/>
          </a:ln>
          <a:effectLst>
            <a:prstShdw prst="shdw17" dist="17961" dir="2700000">
              <a:schemeClr val="tx1">
                <a:gamma/>
                <a:shade val="60000"/>
                <a:invGamma/>
              </a:schemeClr>
            </a:prstShdw>
          </a:effectLst>
        </p:spPr>
        <p:txBody>
          <a:bodyPr>
            <a:spAutoFit/>
          </a:bodyPr>
          <a:lstStyle/>
          <a:p>
            <a:pPr algn="ctr"/>
            <a:r>
              <a:rPr lang="ru-RU" altLang="ru-RU" sz="1200" b="1" dirty="0">
                <a:solidFill>
                  <a:schemeClr val="accent4">
                    <a:lumMod val="60000"/>
                    <a:lumOff val="40000"/>
                  </a:schemeClr>
                </a:solidFill>
                <a:latin typeface="Calibri" pitchFamily="34" charset="0"/>
                <a:cs typeface="Arial" pitchFamily="34" charset="0"/>
              </a:rPr>
              <a:t>Эрозии слизистой оболочки тонкой кишки</a:t>
            </a:r>
          </a:p>
        </p:txBody>
      </p:sp>
      <p:sp>
        <p:nvSpPr>
          <p:cNvPr id="13" name="TextBox 12"/>
          <p:cNvSpPr txBox="1"/>
          <p:nvPr/>
        </p:nvSpPr>
        <p:spPr>
          <a:xfrm>
            <a:off x="323527" y="226260"/>
            <a:ext cx="7488833" cy="707886"/>
          </a:xfrm>
          <a:prstGeom prst="rect">
            <a:avLst/>
          </a:prstGeom>
          <a:noFill/>
        </p:spPr>
        <p:txBody>
          <a:bodyPr wrap="square" rtlCol="0" anchor="ctr">
            <a:spAutoFit/>
          </a:bodyPr>
          <a:lstStyle/>
          <a:p>
            <a:pPr>
              <a:lnSpc>
                <a:spcPts val="2400"/>
              </a:lnSpc>
            </a:pPr>
            <a:r>
              <a:rPr lang="ru-RU" sz="2400" b="1" i="1" dirty="0">
                <a:solidFill>
                  <a:srgbClr val="FAAA28"/>
                </a:solidFill>
                <a:latin typeface="+mn-lt"/>
              </a:rPr>
              <a:t>НПВП-индуцированные </a:t>
            </a:r>
            <a:r>
              <a:rPr lang="ru-RU" sz="2400" b="1" i="1" dirty="0" err="1" smtClean="0">
                <a:solidFill>
                  <a:srgbClr val="FAAA28"/>
                </a:solidFill>
                <a:latin typeface="+mn-lt"/>
              </a:rPr>
              <a:t>энтеропатии</a:t>
            </a:r>
            <a:endParaRPr lang="ru-RU" sz="2400" b="1" i="1" dirty="0" smtClean="0">
              <a:solidFill>
                <a:srgbClr val="FAAA28"/>
              </a:solidFill>
              <a:latin typeface="+mn-lt"/>
            </a:endParaRPr>
          </a:p>
          <a:p>
            <a:pPr>
              <a:lnSpc>
                <a:spcPts val="2400"/>
              </a:lnSpc>
            </a:pPr>
            <a:r>
              <a:rPr lang="ru-RU" sz="2000" i="1" dirty="0">
                <a:solidFill>
                  <a:srgbClr val="FAAA28"/>
                </a:solidFill>
                <a:latin typeface="+mn-lt"/>
              </a:rPr>
              <a:t>Частота 0,5–1 </a:t>
            </a:r>
            <a:r>
              <a:rPr lang="ru-RU" sz="2000" i="1" dirty="0">
                <a:solidFill>
                  <a:srgbClr val="FAAA28"/>
                </a:solidFill>
                <a:latin typeface="+mn-lt"/>
              </a:rPr>
              <a:t>на 100 больных в год</a:t>
            </a:r>
          </a:p>
        </p:txBody>
      </p:sp>
      <p:pic>
        <p:nvPicPr>
          <p:cNvPr id="14" name="Рисунок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1328" y="6309320"/>
            <a:ext cx="241879" cy="349861"/>
          </a:xfrm>
          <a:prstGeom prst="rect">
            <a:avLst/>
          </a:prstGeom>
        </p:spPr>
      </p:pic>
      <p:sp>
        <p:nvSpPr>
          <p:cNvPr id="15" name="TextBox 14"/>
          <p:cNvSpPr txBox="1"/>
          <p:nvPr/>
        </p:nvSpPr>
        <p:spPr>
          <a:xfrm>
            <a:off x="755576" y="6345750"/>
            <a:ext cx="7704856" cy="276999"/>
          </a:xfrm>
          <a:prstGeom prst="rect">
            <a:avLst/>
          </a:prstGeom>
          <a:noFill/>
        </p:spPr>
        <p:txBody>
          <a:bodyPr wrap="square" lIns="0" tIns="0" rIns="0" bIns="0" rtlCol="0">
            <a:spAutoFit/>
          </a:bodyPr>
          <a:lstStyle/>
          <a:p>
            <a:r>
              <a:rPr lang="ru-RU" sz="900" dirty="0" err="1">
                <a:solidFill>
                  <a:schemeClr val="tx2"/>
                </a:solidFill>
                <a:latin typeface="+mj-lt"/>
              </a:rPr>
              <a:t>Каратеев</a:t>
            </a:r>
            <a:r>
              <a:rPr lang="ru-RU" sz="900" dirty="0">
                <a:solidFill>
                  <a:schemeClr val="tx2"/>
                </a:solidFill>
                <a:latin typeface="+mj-lt"/>
              </a:rPr>
              <a:t> А.Е., Насонов Е.Л., Ивашкин В.Т. Клинические рекомендации «Рациональное применение нестероидных противовоспалительных препаратов». Научно-практическая ревматология. 2018;56(прил.1):1–29 </a:t>
            </a:r>
          </a:p>
        </p:txBody>
      </p:sp>
      <p:sp>
        <p:nvSpPr>
          <p:cNvPr id="16" name="Прямоугольник 3"/>
          <p:cNvSpPr>
            <a:spLocks noChangeArrowheads="1"/>
          </p:cNvSpPr>
          <p:nvPr/>
        </p:nvSpPr>
        <p:spPr bwMode="auto">
          <a:xfrm>
            <a:off x="395536" y="4457144"/>
            <a:ext cx="8261102" cy="170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spcBef>
                <a:spcPts val="900"/>
              </a:spcBef>
              <a:spcAft>
                <a:spcPts val="0"/>
              </a:spcAft>
              <a:buClr>
                <a:srgbClr val="FAAA28"/>
              </a:buClr>
            </a:pPr>
            <a:r>
              <a:rPr lang="ru-RU" altLang="ru-RU" sz="1600" b="1" dirty="0">
                <a:solidFill>
                  <a:srgbClr val="FAAA28"/>
                </a:solidFill>
                <a:latin typeface="Calibri" pitchFamily="34" charset="0"/>
                <a:cs typeface="Calibri" pitchFamily="34" charset="0"/>
              </a:rPr>
              <a:t>Патогенез: </a:t>
            </a:r>
            <a:r>
              <a:rPr lang="ru-RU" altLang="ru-RU" sz="1600" dirty="0">
                <a:solidFill>
                  <a:schemeClr val="tx2"/>
                </a:solidFill>
                <a:latin typeface="Calibri" pitchFamily="34" charset="0"/>
                <a:cs typeface="Calibri" pitchFamily="34" charset="0"/>
              </a:rPr>
              <a:t>подавление синтеза ПГ в  слизистой кишки,  развитие воспаления в стенке кишки, появление </a:t>
            </a:r>
            <a:r>
              <a:rPr lang="ru-RU" altLang="ru-RU" sz="1600" dirty="0" err="1">
                <a:solidFill>
                  <a:schemeClr val="tx2"/>
                </a:solidFill>
                <a:latin typeface="Calibri" pitchFamily="34" charset="0"/>
                <a:cs typeface="Calibri" pitchFamily="34" charset="0"/>
              </a:rPr>
              <a:t>микрогеморрагий</a:t>
            </a:r>
            <a:r>
              <a:rPr lang="ru-RU" altLang="ru-RU" sz="1600" dirty="0" smtClean="0">
                <a:solidFill>
                  <a:schemeClr val="tx2"/>
                </a:solidFill>
                <a:latin typeface="Calibri" pitchFamily="34" charset="0"/>
                <a:cs typeface="Calibri" pitchFamily="34" charset="0"/>
              </a:rPr>
              <a:t>.  </a:t>
            </a:r>
          </a:p>
          <a:p>
            <a:pPr>
              <a:spcBef>
                <a:spcPts val="900"/>
              </a:spcBef>
              <a:spcAft>
                <a:spcPts val="0"/>
              </a:spcAft>
              <a:buClr>
                <a:srgbClr val="FAAA28"/>
              </a:buClr>
            </a:pPr>
            <a:r>
              <a:rPr lang="ru-RU" altLang="ru-RU" sz="1600" b="1" dirty="0" smtClean="0">
                <a:solidFill>
                  <a:srgbClr val="FAAA28"/>
                </a:solidFill>
                <a:latin typeface="Calibri" pitchFamily="34" charset="0"/>
                <a:cs typeface="Calibri" pitchFamily="34" charset="0"/>
              </a:rPr>
              <a:t>Сочетание </a:t>
            </a:r>
            <a:r>
              <a:rPr lang="ru-RU" altLang="ru-RU" sz="1600" b="1" dirty="0">
                <a:solidFill>
                  <a:srgbClr val="FAAA28"/>
                </a:solidFill>
                <a:latin typeface="Calibri" pitchFamily="34" charset="0"/>
                <a:cs typeface="Calibri" pitchFamily="34" charset="0"/>
              </a:rPr>
              <a:t>железодефицитной анемии и </a:t>
            </a:r>
            <a:r>
              <a:rPr lang="ru-RU" altLang="ru-RU" sz="1600" b="1" dirty="0" err="1">
                <a:solidFill>
                  <a:srgbClr val="FAAA28"/>
                </a:solidFill>
                <a:latin typeface="Calibri" pitchFamily="34" charset="0"/>
                <a:cs typeface="Calibri" pitchFamily="34" charset="0"/>
              </a:rPr>
              <a:t>гипоальбуминемии</a:t>
            </a:r>
            <a:r>
              <a:rPr lang="ru-RU" altLang="ru-RU" sz="1600" b="1" dirty="0">
                <a:solidFill>
                  <a:srgbClr val="FAAA28"/>
                </a:solidFill>
                <a:latin typeface="Calibri" pitchFamily="34" charset="0"/>
                <a:cs typeface="Calibri" pitchFamily="34" charset="0"/>
              </a:rPr>
              <a:t> при отсутствие источника кровопотери в верхних и нижних отделах ЖКТ</a:t>
            </a:r>
            <a:r>
              <a:rPr lang="ru-RU" altLang="ru-RU" sz="1600" b="1" dirty="0" smtClean="0">
                <a:solidFill>
                  <a:srgbClr val="FAAA28"/>
                </a:solidFill>
                <a:latin typeface="Calibri" pitchFamily="34" charset="0"/>
                <a:cs typeface="Calibri" pitchFamily="34" charset="0"/>
              </a:rPr>
              <a:t>!</a:t>
            </a:r>
          </a:p>
          <a:p>
            <a:pPr>
              <a:spcBef>
                <a:spcPts val="900"/>
              </a:spcBef>
              <a:spcAft>
                <a:spcPts val="0"/>
              </a:spcAft>
              <a:buClr>
                <a:srgbClr val="FAAA28"/>
              </a:buClr>
            </a:pPr>
            <a:r>
              <a:rPr lang="ru-RU" altLang="ru-RU" sz="1600" dirty="0">
                <a:solidFill>
                  <a:schemeClr val="tx2"/>
                </a:solidFill>
                <a:latin typeface="Calibri" pitchFamily="34" charset="0"/>
                <a:cs typeface="Calibri" pitchFamily="34" charset="0"/>
              </a:rPr>
              <a:t>При анемии на фоне НПВП-</a:t>
            </a:r>
            <a:r>
              <a:rPr lang="ru-RU" altLang="ru-RU" sz="1600" dirty="0" err="1">
                <a:solidFill>
                  <a:schemeClr val="tx2"/>
                </a:solidFill>
                <a:latin typeface="Calibri" pitchFamily="34" charset="0"/>
                <a:cs typeface="Calibri" pitchFamily="34" charset="0"/>
              </a:rPr>
              <a:t>энтеропатии</a:t>
            </a:r>
            <a:r>
              <a:rPr lang="ru-RU" altLang="ru-RU" sz="1600" dirty="0">
                <a:solidFill>
                  <a:schemeClr val="tx2"/>
                </a:solidFill>
                <a:latin typeface="Calibri" pitchFamily="34" charset="0"/>
                <a:cs typeface="Calibri" pitchFamily="34" charset="0"/>
              </a:rPr>
              <a:t> снижаются кислородная емкость крови,                                    в 3-4 раза повышается риск прогрессирования ИБС и развития инфаркта миокарда. </a:t>
            </a:r>
          </a:p>
        </p:txBody>
      </p:sp>
      <p:pic>
        <p:nvPicPr>
          <p:cNvPr id="18" name="Рисунок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60648" y="5539298"/>
            <a:ext cx="417496" cy="420939"/>
          </a:xfrm>
          <a:prstGeom prst="rect">
            <a:avLst/>
          </a:prstGeom>
        </p:spPr>
      </p:pic>
      <p:pic>
        <p:nvPicPr>
          <p:cNvPr id="20" name="Picture 7" descr="C:\Users\user\Desktop\pd_10.jpg"/>
          <p:cNvPicPr>
            <a:picLocks noChangeAspect="1" noChangeArrowheads="1"/>
          </p:cNvPicPr>
          <p:nvPr/>
        </p:nvPicPr>
        <p:blipFill rotWithShape="1">
          <a:blip r:embed="rId4">
            <a:extLst>
              <a:ext uri="{28A0092B-C50C-407E-A947-70E740481C1C}">
                <a14:useLocalDpi xmlns:a14="http://schemas.microsoft.com/office/drawing/2010/main" val="0"/>
              </a:ext>
            </a:extLst>
          </a:blip>
          <a:srcRect l="52003" t="2271" b="13474"/>
          <a:stretch/>
        </p:blipFill>
        <p:spPr bwMode="auto">
          <a:xfrm>
            <a:off x="5846761" y="1557338"/>
            <a:ext cx="2700337" cy="2348753"/>
          </a:xfrm>
          <a:prstGeom prst="roundRect">
            <a:avLst>
              <a:gd name="adj" fmla="val 7557"/>
            </a:avLst>
          </a:prstGeom>
          <a:ln w="38100">
            <a:solidFill>
              <a:srgbClr val="00A0D7"/>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6727053"/>
      </p:ext>
    </p:extLst>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ChangeArrowheads="1"/>
          </p:cNvSpPr>
          <p:nvPr/>
        </p:nvSpPr>
        <p:spPr bwMode="auto">
          <a:xfrm>
            <a:off x="0" y="914400"/>
            <a:ext cx="9144000"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spAutoFit/>
          </a:bodyPr>
          <a:lstStyle/>
          <a:p>
            <a:pPr algn="ctr" eaLnBrk="1" hangingPunct="1"/>
            <a:endParaRPr lang="ru-RU" altLang="ru-RU" b="1">
              <a:solidFill>
                <a:srgbClr val="FFFF00"/>
              </a:solidFill>
              <a:cs typeface="Arial" pitchFamily="34" charset="0"/>
            </a:endParaRPr>
          </a:p>
        </p:txBody>
      </p:sp>
      <p:sp>
        <p:nvSpPr>
          <p:cNvPr id="698373" name="Rectangle 5">
            <a:extLst>
              <a:ext uri="{FF2B5EF4-FFF2-40B4-BE49-F238E27FC236}"/>
            </a:extLst>
          </p:cNvPr>
          <p:cNvSpPr>
            <a:spLocks noChangeArrowheads="1"/>
          </p:cNvSpPr>
          <p:nvPr/>
        </p:nvSpPr>
        <p:spPr bwMode="auto">
          <a:xfrm>
            <a:off x="2854474" y="3922465"/>
            <a:ext cx="8599487" cy="361189"/>
          </a:xfrm>
          <a:prstGeom prst="rect">
            <a:avLst/>
          </a:prstGeom>
          <a:noFill/>
          <a:ln w="9525">
            <a:noFill/>
            <a:miter lim="800000"/>
            <a:headEnd/>
            <a:tailEnd/>
          </a:ln>
          <a:effectLst>
            <a:prstShdw prst="shdw17" dist="17961" dir="2700000">
              <a:schemeClr val="bg1">
                <a:gamma/>
                <a:shade val="60000"/>
                <a:invGamma/>
              </a:schemeClr>
            </a:prstShdw>
          </a:effectLst>
        </p:spPr>
        <p:txBody>
          <a:bodyPr>
            <a:spAutoFit/>
          </a:bodyPr>
          <a:lstStyle/>
          <a:p>
            <a:pPr>
              <a:lnSpc>
                <a:spcPct val="130000"/>
              </a:lnSpc>
            </a:pPr>
            <a:endParaRPr lang="ru-RU" altLang="ru-RU" sz="1500" b="1" dirty="0">
              <a:solidFill>
                <a:srgbClr val="FAAA28"/>
              </a:solidFill>
              <a:cs typeface="Arial" pitchFamily="34" charset="0"/>
            </a:endParaRPr>
          </a:p>
        </p:txBody>
      </p:sp>
      <p:sp>
        <p:nvSpPr>
          <p:cNvPr id="116742" name="Прямоугольник 2"/>
          <p:cNvSpPr>
            <a:spLocks noChangeArrowheads="1"/>
          </p:cNvSpPr>
          <p:nvPr/>
        </p:nvSpPr>
        <p:spPr bwMode="auto">
          <a:xfrm>
            <a:off x="755575" y="4582721"/>
            <a:ext cx="7920881" cy="1263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14000"/>
              </a:lnSpc>
            </a:pPr>
            <a:r>
              <a:rPr kumimoji="1" lang="ru-RU" altLang="ru-RU" dirty="0" err="1" smtClean="0">
                <a:solidFill>
                  <a:schemeClr val="accent4">
                    <a:lumMod val="60000"/>
                    <a:lumOff val="40000"/>
                  </a:schemeClr>
                </a:solidFill>
                <a:latin typeface="Calibri" pitchFamily="34" charset="0"/>
                <a:cs typeface="Calibri" pitchFamily="34" charset="0"/>
              </a:rPr>
              <a:t>Эрадикация</a:t>
            </a:r>
            <a:r>
              <a:rPr kumimoji="1" lang="ru-RU" altLang="ru-RU" dirty="0" smtClean="0">
                <a:solidFill>
                  <a:schemeClr val="accent4">
                    <a:lumMod val="60000"/>
                    <a:lumOff val="40000"/>
                  </a:schemeClr>
                </a:solidFill>
                <a:latin typeface="Calibri" pitchFamily="34" charset="0"/>
                <a:cs typeface="Calibri" pitchFamily="34" charset="0"/>
              </a:rPr>
              <a:t> </a:t>
            </a:r>
            <a:r>
              <a:rPr kumimoji="1" lang="ru-RU" altLang="ru-RU" dirty="0" err="1">
                <a:solidFill>
                  <a:schemeClr val="accent4">
                    <a:lumMod val="60000"/>
                    <a:lumOff val="40000"/>
                  </a:schemeClr>
                </a:solidFill>
                <a:latin typeface="Calibri" pitchFamily="34" charset="0"/>
                <a:cs typeface="Calibri" pitchFamily="34" charset="0"/>
              </a:rPr>
              <a:t>H.pylori</a:t>
            </a:r>
            <a:r>
              <a:rPr kumimoji="1" lang="ru-RU" altLang="ru-RU" dirty="0">
                <a:solidFill>
                  <a:schemeClr val="accent4">
                    <a:lumMod val="60000"/>
                    <a:lumOff val="40000"/>
                  </a:schemeClr>
                </a:solidFill>
                <a:latin typeface="Calibri" pitchFamily="34" charset="0"/>
                <a:cs typeface="Calibri" pitchFamily="34" charset="0"/>
              </a:rPr>
              <a:t> </a:t>
            </a:r>
            <a:r>
              <a:rPr kumimoji="1" lang="ru-RU" altLang="ru-RU" dirty="0">
                <a:solidFill>
                  <a:schemeClr val="tx2"/>
                </a:solidFill>
                <a:latin typeface="Calibri" pitchFamily="34" charset="0"/>
                <a:cs typeface="Calibri" pitchFamily="34" charset="0"/>
              </a:rPr>
              <a:t>позволяет существенно снизить риск развития НПВП-</a:t>
            </a:r>
            <a:r>
              <a:rPr kumimoji="1" lang="ru-RU" altLang="ru-RU" dirty="0" err="1">
                <a:solidFill>
                  <a:schemeClr val="tx2"/>
                </a:solidFill>
                <a:latin typeface="Calibri" pitchFamily="34" charset="0"/>
                <a:cs typeface="Calibri" pitchFamily="34" charset="0"/>
              </a:rPr>
              <a:t>гастропатии</a:t>
            </a:r>
            <a:r>
              <a:rPr kumimoji="1" lang="ru-RU" altLang="ru-RU" dirty="0">
                <a:solidFill>
                  <a:schemeClr val="tx2"/>
                </a:solidFill>
                <a:latin typeface="Calibri" pitchFamily="34" charset="0"/>
                <a:cs typeface="Calibri" pitchFamily="34" charset="0"/>
              </a:rPr>
              <a:t> в том случае, когда она проводится до начала приема НПВП. </a:t>
            </a:r>
            <a:r>
              <a:rPr kumimoji="1" lang="ru-RU" altLang="ru-RU" dirty="0" smtClean="0">
                <a:solidFill>
                  <a:schemeClr val="tx2"/>
                </a:solidFill>
                <a:latin typeface="Calibri" pitchFamily="34" charset="0"/>
                <a:cs typeface="Calibri" pitchFamily="34" charset="0"/>
              </a:rPr>
              <a:t>Это </a:t>
            </a:r>
            <a:r>
              <a:rPr kumimoji="1" lang="ru-RU" altLang="ru-RU" dirty="0">
                <a:solidFill>
                  <a:schemeClr val="tx2"/>
                </a:solidFill>
                <a:latin typeface="Calibri" pitchFamily="34" charset="0"/>
                <a:cs typeface="Calibri" pitchFamily="34" charset="0"/>
              </a:rPr>
              <a:t>подтверждают данные мета-анализа 7 РКИ:</a:t>
            </a:r>
          </a:p>
          <a:p>
            <a:pPr marL="144000" indent="-144000">
              <a:lnSpc>
                <a:spcPct val="114000"/>
              </a:lnSpc>
              <a:buClr>
                <a:srgbClr val="FAAA28"/>
              </a:buClr>
              <a:buFont typeface="Arial" pitchFamily="34" charset="0"/>
              <a:buChar char="•"/>
            </a:pPr>
            <a:r>
              <a:rPr kumimoji="1" lang="ru-RU" altLang="ru-RU" dirty="0">
                <a:solidFill>
                  <a:schemeClr val="tx2"/>
                </a:solidFill>
                <a:latin typeface="Calibri" pitchFamily="34" charset="0"/>
                <a:cs typeface="Calibri" pitchFamily="34" charset="0"/>
              </a:rPr>
              <a:t> после </a:t>
            </a:r>
            <a:r>
              <a:rPr kumimoji="1" lang="ru-RU" altLang="ru-RU" dirty="0" err="1">
                <a:solidFill>
                  <a:schemeClr val="tx2"/>
                </a:solidFill>
                <a:latin typeface="Calibri" pitchFamily="34" charset="0"/>
                <a:cs typeface="Calibri" pitchFamily="34" charset="0"/>
              </a:rPr>
              <a:t>эрадикации</a:t>
            </a:r>
            <a:r>
              <a:rPr kumimoji="1" lang="ru-RU" altLang="ru-RU" dirty="0">
                <a:solidFill>
                  <a:schemeClr val="tx2"/>
                </a:solidFill>
                <a:latin typeface="Calibri" pitchFamily="34" charset="0"/>
                <a:cs typeface="Calibri" pitchFamily="34" charset="0"/>
              </a:rPr>
              <a:t> и без нее число язв – </a:t>
            </a:r>
            <a:r>
              <a:rPr kumimoji="1" lang="ru-RU" altLang="ru-RU" b="1" dirty="0">
                <a:solidFill>
                  <a:srgbClr val="FAAA28"/>
                </a:solidFill>
                <a:latin typeface="Calibri" pitchFamily="34" charset="0"/>
                <a:cs typeface="Calibri" pitchFamily="34" charset="0"/>
              </a:rPr>
              <a:t>6.4% и 11.8</a:t>
            </a:r>
            <a:r>
              <a:rPr kumimoji="1" lang="ru-RU" altLang="ru-RU" b="1" dirty="0" smtClean="0">
                <a:solidFill>
                  <a:srgbClr val="FAAA28"/>
                </a:solidFill>
                <a:latin typeface="Calibri" pitchFamily="34" charset="0"/>
                <a:cs typeface="Calibri" pitchFamily="34" charset="0"/>
              </a:rPr>
              <a:t>%.</a:t>
            </a:r>
            <a:endParaRPr lang="ru-RU" altLang="ru-RU" b="1" dirty="0">
              <a:solidFill>
                <a:srgbClr val="FAAA28"/>
              </a:solidFill>
              <a:latin typeface="Calibri" pitchFamily="34" charset="0"/>
              <a:cs typeface="Calibri" pitchFamily="34" charset="0"/>
            </a:endParaRPr>
          </a:p>
        </p:txBody>
      </p:sp>
      <p:sp>
        <p:nvSpPr>
          <p:cNvPr id="9" name="TextBox 8"/>
          <p:cNvSpPr txBox="1"/>
          <p:nvPr/>
        </p:nvSpPr>
        <p:spPr>
          <a:xfrm>
            <a:off x="323527" y="378000"/>
            <a:ext cx="7488833" cy="404406"/>
          </a:xfrm>
          <a:prstGeom prst="rect">
            <a:avLst/>
          </a:prstGeom>
          <a:noFill/>
        </p:spPr>
        <p:txBody>
          <a:bodyPr wrap="square" rtlCol="0" anchor="ctr">
            <a:spAutoFit/>
          </a:bodyPr>
          <a:lstStyle/>
          <a:p>
            <a:pPr>
              <a:lnSpc>
                <a:spcPts val="2400"/>
              </a:lnSpc>
            </a:pPr>
            <a:r>
              <a:rPr lang="ru-RU" sz="2400" b="1" i="1" dirty="0">
                <a:solidFill>
                  <a:srgbClr val="FAAA28"/>
                </a:solidFill>
                <a:latin typeface="+mn-lt"/>
              </a:rPr>
              <a:t>Стратегия </a:t>
            </a:r>
            <a:r>
              <a:rPr lang="ru-RU" sz="2400" b="1" i="1" dirty="0" smtClean="0">
                <a:solidFill>
                  <a:srgbClr val="FAAA28"/>
                </a:solidFill>
                <a:latin typeface="+mn-lt"/>
              </a:rPr>
              <a:t>снижения ЖК-рисков </a:t>
            </a:r>
            <a:r>
              <a:rPr lang="ru-RU" sz="2400" b="1" i="1" dirty="0">
                <a:solidFill>
                  <a:srgbClr val="FAAA28"/>
                </a:solidFill>
                <a:latin typeface="+mn-lt"/>
              </a:rPr>
              <a:t>НПВП-терапии</a:t>
            </a:r>
          </a:p>
        </p:txBody>
      </p:sp>
      <p:pic>
        <p:nvPicPr>
          <p:cNvPr id="10" name="Рисунок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1328" y="6309320"/>
            <a:ext cx="241879" cy="349861"/>
          </a:xfrm>
          <a:prstGeom prst="rect">
            <a:avLst/>
          </a:prstGeom>
        </p:spPr>
      </p:pic>
      <p:sp>
        <p:nvSpPr>
          <p:cNvPr id="11" name="TextBox 10"/>
          <p:cNvSpPr txBox="1"/>
          <p:nvPr/>
        </p:nvSpPr>
        <p:spPr>
          <a:xfrm>
            <a:off x="755576" y="6345750"/>
            <a:ext cx="7704856" cy="276999"/>
          </a:xfrm>
          <a:prstGeom prst="rect">
            <a:avLst/>
          </a:prstGeom>
          <a:noFill/>
        </p:spPr>
        <p:txBody>
          <a:bodyPr wrap="square" lIns="0" tIns="0" rIns="0" bIns="0" rtlCol="0">
            <a:spAutoFit/>
          </a:bodyPr>
          <a:lstStyle/>
          <a:p>
            <a:r>
              <a:rPr lang="ru-RU" sz="900" dirty="0" err="1">
                <a:solidFill>
                  <a:schemeClr val="tx2"/>
                </a:solidFill>
                <a:latin typeface="+mj-lt"/>
              </a:rPr>
              <a:t>Каратеев</a:t>
            </a:r>
            <a:r>
              <a:rPr lang="ru-RU" sz="900" dirty="0">
                <a:solidFill>
                  <a:schemeClr val="tx2"/>
                </a:solidFill>
                <a:latin typeface="+mj-lt"/>
              </a:rPr>
              <a:t> А.Е., Насонов Е.Л., Ивашкин В.Т. Клинические рекомендации «Рациональное применение нестероидных противовоспалительных препаратов». Научно-практическая ревматология. 2018;56(прил.1):1–29 </a:t>
            </a:r>
          </a:p>
        </p:txBody>
      </p:sp>
      <p:sp>
        <p:nvSpPr>
          <p:cNvPr id="12" name="Прямоугольник 3"/>
          <p:cNvSpPr>
            <a:spLocks noChangeArrowheads="1"/>
          </p:cNvSpPr>
          <p:nvPr/>
        </p:nvSpPr>
        <p:spPr bwMode="auto">
          <a:xfrm>
            <a:off x="755576" y="2428285"/>
            <a:ext cx="7488832" cy="2154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spcBef>
                <a:spcPts val="600"/>
              </a:spcBef>
              <a:spcAft>
                <a:spcPts val="600"/>
              </a:spcAft>
            </a:pPr>
            <a:r>
              <a:rPr lang="ru-RU" altLang="ru-RU" sz="2000" b="1" dirty="0">
                <a:solidFill>
                  <a:srgbClr val="FAAA28"/>
                </a:solidFill>
                <a:latin typeface="Calibri" pitchFamily="34" charset="0"/>
                <a:cs typeface="Calibri" pitchFamily="34" charset="0"/>
              </a:rPr>
              <a:t>1. Наиболее значимые: </a:t>
            </a:r>
            <a:r>
              <a:rPr lang="ru-RU" altLang="ru-RU" sz="2000" dirty="0">
                <a:solidFill>
                  <a:schemeClr val="tx2"/>
                </a:solidFill>
                <a:latin typeface="Calibri" pitchFamily="34" charset="0"/>
                <a:cs typeface="Calibri" pitchFamily="34" charset="0"/>
              </a:rPr>
              <a:t>язвенное кровотечение в анамнезе, «язвенный» анамнез, сопутствующий прием антикоагулянтов, </a:t>
            </a:r>
            <a:r>
              <a:rPr lang="ru-RU" altLang="ru-RU" sz="2000" dirty="0" err="1">
                <a:solidFill>
                  <a:schemeClr val="tx2"/>
                </a:solidFill>
                <a:latin typeface="Calibri" pitchFamily="34" charset="0"/>
                <a:cs typeface="Calibri" pitchFamily="34" charset="0"/>
              </a:rPr>
              <a:t>дезагрегантов</a:t>
            </a:r>
            <a:r>
              <a:rPr lang="ru-RU" altLang="ru-RU" sz="2000" dirty="0">
                <a:solidFill>
                  <a:schemeClr val="tx2"/>
                </a:solidFill>
                <a:latin typeface="Calibri" pitchFamily="34" charset="0"/>
                <a:cs typeface="Calibri" pitchFamily="34" charset="0"/>
              </a:rPr>
              <a:t>.       </a:t>
            </a:r>
          </a:p>
          <a:p>
            <a:pPr>
              <a:spcBef>
                <a:spcPts val="600"/>
              </a:spcBef>
              <a:spcAft>
                <a:spcPts val="600"/>
              </a:spcAft>
            </a:pPr>
            <a:r>
              <a:rPr lang="ru-RU" altLang="ru-RU" sz="2000" b="1" dirty="0">
                <a:solidFill>
                  <a:srgbClr val="FAAA28"/>
                </a:solidFill>
                <a:latin typeface="Calibri" pitchFamily="34" charset="0"/>
                <a:cs typeface="Calibri" pitchFamily="34" charset="0"/>
              </a:rPr>
              <a:t>2. Дополнительные: </a:t>
            </a:r>
            <a:r>
              <a:rPr lang="ru-RU" altLang="ru-RU" sz="2000" dirty="0">
                <a:solidFill>
                  <a:schemeClr val="tx2"/>
                </a:solidFill>
                <a:latin typeface="Calibri" pitchFamily="34" charset="0"/>
                <a:cs typeface="Calibri" pitchFamily="34" charset="0"/>
              </a:rPr>
              <a:t>возраст старше 65 лет, курение, прием ГК, диспепсии в анамнезе, инфицирование </a:t>
            </a:r>
            <a:r>
              <a:rPr lang="ru-RU" altLang="ru-RU" sz="2000" dirty="0" err="1">
                <a:solidFill>
                  <a:schemeClr val="tx2"/>
                </a:solidFill>
                <a:latin typeface="Calibri" pitchFamily="34" charset="0"/>
                <a:cs typeface="Calibri" pitchFamily="34" charset="0"/>
              </a:rPr>
              <a:t>Н.Pylori</a:t>
            </a:r>
            <a:r>
              <a:rPr lang="ru-RU" altLang="ru-RU" sz="2000" dirty="0">
                <a:solidFill>
                  <a:schemeClr val="tx2"/>
                </a:solidFill>
                <a:latin typeface="Calibri" pitchFamily="34" charset="0"/>
                <a:cs typeface="Calibri" pitchFamily="34" charset="0"/>
              </a:rPr>
              <a:t>.</a:t>
            </a:r>
          </a:p>
          <a:p>
            <a:pPr>
              <a:spcBef>
                <a:spcPts val="600"/>
              </a:spcBef>
              <a:spcAft>
                <a:spcPts val="600"/>
              </a:spcAft>
            </a:pPr>
            <a:endParaRPr lang="ru-RU" altLang="ru-RU" sz="2000" dirty="0">
              <a:solidFill>
                <a:schemeClr val="tx2"/>
              </a:solidFill>
              <a:latin typeface="Calibri" pitchFamily="34" charset="0"/>
              <a:cs typeface="Calibri" pitchFamily="34" charset="0"/>
            </a:endParaRPr>
          </a:p>
        </p:txBody>
      </p:sp>
      <p:sp>
        <p:nvSpPr>
          <p:cNvPr id="13" name="Скругленный прямоугольник 12"/>
          <p:cNvSpPr/>
          <p:nvPr/>
        </p:nvSpPr>
        <p:spPr>
          <a:xfrm>
            <a:off x="395288" y="1894465"/>
            <a:ext cx="8281168" cy="2389189"/>
          </a:xfrm>
          <a:prstGeom prst="roundRect">
            <a:avLst>
              <a:gd name="adj" fmla="val 6623"/>
            </a:avLst>
          </a:prstGeom>
          <a:noFill/>
          <a:ln w="28575">
            <a:solidFill>
              <a:srgbClr val="00A0D7"/>
            </a:solidFill>
          </a:ln>
          <a:effectLst/>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pPr eaLnBrk="0" hangingPunct="0">
              <a:spcBef>
                <a:spcPts val="0"/>
              </a:spcBef>
              <a:spcAft>
                <a:spcPts val="600"/>
              </a:spcAft>
              <a:buClr>
                <a:schemeClr val="tx2"/>
              </a:buClr>
            </a:pPr>
            <a:endParaRPr lang="ru-RU" sz="2000" dirty="0">
              <a:solidFill>
                <a:schemeClr val="bg2"/>
              </a:solidFill>
            </a:endParaRPr>
          </a:p>
        </p:txBody>
      </p:sp>
      <p:sp>
        <p:nvSpPr>
          <p:cNvPr id="14" name="Скругленный прямоугольник 13"/>
          <p:cNvSpPr/>
          <p:nvPr/>
        </p:nvSpPr>
        <p:spPr>
          <a:xfrm>
            <a:off x="683444" y="1556792"/>
            <a:ext cx="7704856" cy="683059"/>
          </a:xfrm>
          <a:prstGeom prst="roundRect">
            <a:avLst>
              <a:gd name="adj" fmla="val 10289"/>
            </a:avLst>
          </a:prstGeom>
          <a:solidFill>
            <a:srgbClr val="00A0D7"/>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2200" b="1" dirty="0">
                <a:solidFill>
                  <a:schemeClr val="tx2"/>
                </a:solidFill>
              </a:rPr>
              <a:t>1</a:t>
            </a:r>
            <a:r>
              <a:rPr lang="ru-RU" sz="2200" b="1" dirty="0" smtClean="0">
                <a:solidFill>
                  <a:schemeClr val="tx2"/>
                </a:solidFill>
              </a:rPr>
              <a:t>. Учет </a:t>
            </a:r>
            <a:r>
              <a:rPr lang="ru-RU" sz="2200" b="1" dirty="0">
                <a:solidFill>
                  <a:schemeClr val="tx2"/>
                </a:solidFill>
              </a:rPr>
              <a:t>факторов риска (качественный): </a:t>
            </a:r>
            <a:r>
              <a:rPr lang="ru-RU" sz="2200" dirty="0">
                <a:solidFill>
                  <a:schemeClr val="tx2"/>
                </a:solidFill>
              </a:rPr>
              <a:t>«Есть» или «Нет»</a:t>
            </a:r>
          </a:p>
        </p:txBody>
      </p:sp>
    </p:spTree>
    <p:extLst>
      <p:ext uri="{BB962C8B-B14F-4D97-AF65-F5344CB8AC3E}">
        <p14:creationId xmlns:p14="http://schemas.microsoft.com/office/powerpoint/2010/main" val="380756813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23527" y="378000"/>
            <a:ext cx="7488833" cy="404406"/>
          </a:xfrm>
          <a:prstGeom prst="rect">
            <a:avLst/>
          </a:prstGeom>
          <a:noFill/>
        </p:spPr>
        <p:txBody>
          <a:bodyPr wrap="square" rtlCol="0" anchor="ctr">
            <a:spAutoFit/>
          </a:bodyPr>
          <a:lstStyle/>
          <a:p>
            <a:pPr>
              <a:lnSpc>
                <a:spcPts val="2400"/>
              </a:lnSpc>
            </a:pPr>
            <a:r>
              <a:rPr lang="ru-RU" sz="2400" b="1" i="1" dirty="0" smtClean="0">
                <a:solidFill>
                  <a:srgbClr val="FAAA28"/>
                </a:solidFill>
                <a:latin typeface="+mn-lt"/>
              </a:rPr>
              <a:t>Стратегия </a:t>
            </a:r>
            <a:r>
              <a:rPr lang="ru-RU" sz="2400" b="1" i="1" dirty="0">
                <a:solidFill>
                  <a:srgbClr val="FAAA28"/>
                </a:solidFill>
                <a:latin typeface="+mn-lt"/>
              </a:rPr>
              <a:t>снижения  ЖК-рисков </a:t>
            </a:r>
            <a:r>
              <a:rPr lang="ru-RU" sz="2400" b="1" i="1" dirty="0" smtClean="0">
                <a:solidFill>
                  <a:srgbClr val="FAAA28"/>
                </a:solidFill>
                <a:latin typeface="+mn-lt"/>
              </a:rPr>
              <a:t>НПВП-терапии</a:t>
            </a:r>
            <a:endParaRPr lang="ru-RU" sz="2400" b="1" i="1" dirty="0">
              <a:solidFill>
                <a:srgbClr val="FAAA28"/>
              </a:solidFill>
              <a:latin typeface="+mn-lt"/>
            </a:endParaRPr>
          </a:p>
        </p:txBody>
      </p:sp>
      <p:pic>
        <p:nvPicPr>
          <p:cNvPr id="9" name="Рисунок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1328" y="6309320"/>
            <a:ext cx="241879" cy="349861"/>
          </a:xfrm>
          <a:prstGeom prst="rect">
            <a:avLst/>
          </a:prstGeom>
        </p:spPr>
      </p:pic>
      <p:sp>
        <p:nvSpPr>
          <p:cNvPr id="10" name="TextBox 9"/>
          <p:cNvSpPr txBox="1"/>
          <p:nvPr/>
        </p:nvSpPr>
        <p:spPr>
          <a:xfrm>
            <a:off x="755576" y="6345750"/>
            <a:ext cx="7704856" cy="276999"/>
          </a:xfrm>
          <a:prstGeom prst="rect">
            <a:avLst/>
          </a:prstGeom>
          <a:noFill/>
        </p:spPr>
        <p:txBody>
          <a:bodyPr wrap="square" lIns="0" tIns="0" rIns="0" bIns="0" rtlCol="0">
            <a:spAutoFit/>
          </a:bodyPr>
          <a:lstStyle/>
          <a:p>
            <a:r>
              <a:rPr lang="ru-RU" sz="900" dirty="0" err="1">
                <a:solidFill>
                  <a:schemeClr val="tx2"/>
                </a:solidFill>
                <a:latin typeface="+mj-lt"/>
              </a:rPr>
              <a:t>Каратеев</a:t>
            </a:r>
            <a:r>
              <a:rPr lang="ru-RU" sz="900" dirty="0">
                <a:solidFill>
                  <a:schemeClr val="tx2"/>
                </a:solidFill>
                <a:latin typeface="+mj-lt"/>
              </a:rPr>
              <a:t> А.Е., Насонов Е.Л., Ивашкин В.Т. Клинические рекомендации «Рациональное применение нестероидных противовоспалительных препаратов». Научно-практическая ревматология. 2018;56(прил.1):1–29 </a:t>
            </a:r>
          </a:p>
        </p:txBody>
      </p:sp>
      <p:sp>
        <p:nvSpPr>
          <p:cNvPr id="11" name="Прямоугольник 3"/>
          <p:cNvSpPr>
            <a:spLocks noChangeArrowheads="1"/>
          </p:cNvSpPr>
          <p:nvPr/>
        </p:nvSpPr>
        <p:spPr bwMode="auto">
          <a:xfrm>
            <a:off x="755576" y="2428285"/>
            <a:ext cx="7632724" cy="3600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spcBef>
                <a:spcPts val="600"/>
              </a:spcBef>
              <a:spcAft>
                <a:spcPts val="300"/>
              </a:spcAft>
            </a:pPr>
            <a:r>
              <a:rPr lang="ru-RU" altLang="ru-RU" sz="1700" b="1" dirty="0">
                <a:solidFill>
                  <a:srgbClr val="FAAA28"/>
                </a:solidFill>
                <a:latin typeface="Calibri" pitchFamily="34" charset="0"/>
                <a:cs typeface="Calibri" pitchFamily="34" charset="0"/>
              </a:rPr>
              <a:t>1. </a:t>
            </a:r>
            <a:r>
              <a:rPr lang="ru-RU" altLang="ru-RU" sz="1700" dirty="0">
                <a:solidFill>
                  <a:schemeClr val="tx2"/>
                </a:solidFill>
                <a:latin typeface="Calibri" pitchFamily="34" charset="0"/>
                <a:cs typeface="Calibri" pitchFamily="34" charset="0"/>
              </a:rPr>
              <a:t>Среди всех НПВП, наименьший риск развития НЯ со стороны ЖКТ показан для </a:t>
            </a:r>
            <a:r>
              <a:rPr lang="ru-RU" altLang="ru-RU" sz="1700" b="1" dirty="0" err="1">
                <a:solidFill>
                  <a:schemeClr val="accent4">
                    <a:lumMod val="60000"/>
                    <a:lumOff val="40000"/>
                  </a:schemeClr>
                </a:solidFill>
                <a:latin typeface="Calibri" pitchFamily="34" charset="0"/>
                <a:cs typeface="Calibri" pitchFamily="34" charset="0"/>
              </a:rPr>
              <a:t>целекоксиба</a:t>
            </a:r>
            <a:r>
              <a:rPr lang="ru-RU" altLang="ru-RU" sz="1700" b="1" dirty="0">
                <a:solidFill>
                  <a:schemeClr val="accent4">
                    <a:lumMod val="60000"/>
                    <a:lumOff val="40000"/>
                  </a:schemeClr>
                </a:solidFill>
                <a:latin typeface="Calibri" pitchFamily="34" charset="0"/>
                <a:cs typeface="Calibri" pitchFamily="34" charset="0"/>
              </a:rPr>
              <a:t>. </a:t>
            </a:r>
          </a:p>
          <a:p>
            <a:pPr>
              <a:spcBef>
                <a:spcPts val="600"/>
              </a:spcBef>
              <a:spcAft>
                <a:spcPts val="300"/>
              </a:spcAft>
            </a:pPr>
            <a:r>
              <a:rPr lang="ru-RU" altLang="ru-RU" sz="1700" b="1" dirty="0">
                <a:solidFill>
                  <a:srgbClr val="FAAA28"/>
                </a:solidFill>
                <a:latin typeface="Calibri" pitchFamily="34" charset="0"/>
                <a:cs typeface="Calibri" pitchFamily="34" charset="0"/>
              </a:rPr>
              <a:t>2. </a:t>
            </a:r>
            <a:r>
              <a:rPr lang="ru-RU" altLang="ru-RU" sz="1700" b="1" dirty="0" err="1">
                <a:solidFill>
                  <a:schemeClr val="accent4">
                    <a:lumMod val="60000"/>
                    <a:lumOff val="40000"/>
                  </a:schemeClr>
                </a:solidFill>
                <a:latin typeface="Calibri" pitchFamily="34" charset="0"/>
                <a:cs typeface="Calibri" pitchFamily="34" charset="0"/>
              </a:rPr>
              <a:t>Эторикоксиб</a:t>
            </a:r>
            <a:r>
              <a:rPr lang="ru-RU" altLang="ru-RU" sz="1700" b="1" dirty="0">
                <a:solidFill>
                  <a:srgbClr val="FAAA28"/>
                </a:solidFill>
                <a:latin typeface="Calibri" pitchFamily="34" charset="0"/>
                <a:cs typeface="Calibri" pitchFamily="34" charset="0"/>
              </a:rPr>
              <a:t> </a:t>
            </a:r>
            <a:r>
              <a:rPr lang="ru-RU" altLang="ru-RU" sz="1700" dirty="0">
                <a:solidFill>
                  <a:schemeClr val="tx2"/>
                </a:solidFill>
                <a:latin typeface="Calibri" pitchFamily="34" charset="0"/>
                <a:cs typeface="Calibri" pitchFamily="34" charset="0"/>
              </a:rPr>
              <a:t>реже вызывает диспепсию и язвы желудка/ДПК по сравнению с </a:t>
            </a:r>
            <a:r>
              <a:rPr lang="ru-RU" altLang="ru-RU" sz="1700" dirty="0" smtClean="0">
                <a:solidFill>
                  <a:schemeClr val="tx2"/>
                </a:solidFill>
                <a:latin typeface="Calibri" pitchFamily="34" charset="0"/>
                <a:cs typeface="Calibri" pitchFamily="34" charset="0"/>
              </a:rPr>
              <a:t/>
            </a:r>
            <a:br>
              <a:rPr lang="ru-RU" altLang="ru-RU" sz="1700" dirty="0" smtClean="0">
                <a:solidFill>
                  <a:schemeClr val="tx2"/>
                </a:solidFill>
                <a:latin typeface="Calibri" pitchFamily="34" charset="0"/>
                <a:cs typeface="Calibri" pitchFamily="34" charset="0"/>
              </a:rPr>
            </a:br>
            <a:r>
              <a:rPr lang="ru-RU" altLang="ru-RU" sz="1700" dirty="0" smtClean="0">
                <a:solidFill>
                  <a:schemeClr val="tx2"/>
                </a:solidFill>
                <a:latin typeface="Calibri" pitchFamily="34" charset="0"/>
                <a:cs typeface="Calibri" pitchFamily="34" charset="0"/>
              </a:rPr>
              <a:t>н-НПВП</a:t>
            </a:r>
            <a:r>
              <a:rPr lang="ru-RU" altLang="ru-RU" sz="1700" dirty="0">
                <a:solidFill>
                  <a:schemeClr val="tx2"/>
                </a:solidFill>
                <a:latin typeface="Calibri" pitchFamily="34" charset="0"/>
                <a:cs typeface="Calibri" pitchFamily="34" charset="0"/>
              </a:rPr>
              <a:t>. Однако частота ЖК-кровотечений  при длительном использовании </a:t>
            </a:r>
            <a:r>
              <a:rPr lang="ru-RU" altLang="ru-RU" sz="1700" dirty="0" err="1">
                <a:solidFill>
                  <a:schemeClr val="tx2"/>
                </a:solidFill>
                <a:latin typeface="Calibri" pitchFamily="34" charset="0"/>
                <a:cs typeface="Calibri" pitchFamily="34" charset="0"/>
              </a:rPr>
              <a:t>эторикоксиба</a:t>
            </a:r>
            <a:r>
              <a:rPr lang="ru-RU" altLang="ru-RU" sz="1700" dirty="0">
                <a:solidFill>
                  <a:schemeClr val="tx2"/>
                </a:solidFill>
                <a:latin typeface="Calibri" pitchFamily="34" charset="0"/>
                <a:cs typeface="Calibri" pitchFamily="34" charset="0"/>
              </a:rPr>
              <a:t> и </a:t>
            </a:r>
            <a:r>
              <a:rPr lang="ru-RU" altLang="ru-RU" sz="1700" dirty="0" err="1">
                <a:solidFill>
                  <a:schemeClr val="tx2"/>
                </a:solidFill>
                <a:latin typeface="Calibri" pitchFamily="34" charset="0"/>
                <a:cs typeface="Calibri" pitchFamily="34" charset="0"/>
              </a:rPr>
              <a:t>диклофенака</a:t>
            </a:r>
            <a:r>
              <a:rPr lang="ru-RU" altLang="ru-RU" sz="1700" dirty="0">
                <a:solidFill>
                  <a:schemeClr val="tx2"/>
                </a:solidFill>
                <a:latin typeface="Calibri" pitchFamily="34" charset="0"/>
                <a:cs typeface="Calibri" pitchFamily="34" charset="0"/>
              </a:rPr>
              <a:t> не различаются (MEDAL). </a:t>
            </a:r>
          </a:p>
          <a:p>
            <a:pPr>
              <a:spcBef>
                <a:spcPts val="600"/>
              </a:spcBef>
              <a:spcAft>
                <a:spcPts val="300"/>
              </a:spcAft>
            </a:pPr>
            <a:r>
              <a:rPr lang="ru-RU" altLang="ru-RU" sz="1700" b="1" dirty="0">
                <a:solidFill>
                  <a:srgbClr val="FAAA28"/>
                </a:solidFill>
                <a:latin typeface="Calibri" pitchFamily="34" charset="0"/>
                <a:cs typeface="Calibri" pitchFamily="34" charset="0"/>
              </a:rPr>
              <a:t>3. </a:t>
            </a:r>
            <a:r>
              <a:rPr lang="ru-RU" altLang="ru-RU" sz="1700" b="1" dirty="0" err="1">
                <a:solidFill>
                  <a:schemeClr val="accent4">
                    <a:lumMod val="60000"/>
                    <a:lumOff val="40000"/>
                  </a:schemeClr>
                </a:solidFill>
                <a:latin typeface="Calibri" pitchFamily="34" charset="0"/>
                <a:cs typeface="Calibri" pitchFamily="34" charset="0"/>
              </a:rPr>
              <a:t>Мелоксикам</a:t>
            </a:r>
            <a:r>
              <a:rPr lang="ru-RU" altLang="ru-RU" sz="1700" b="1" dirty="0">
                <a:solidFill>
                  <a:srgbClr val="FAAA28"/>
                </a:solidFill>
                <a:latin typeface="Calibri" pitchFamily="34" charset="0"/>
                <a:cs typeface="Calibri" pitchFamily="34" charset="0"/>
              </a:rPr>
              <a:t> </a:t>
            </a:r>
            <a:r>
              <a:rPr lang="ru-RU" altLang="ru-RU" sz="1700" dirty="0">
                <a:solidFill>
                  <a:schemeClr val="tx2"/>
                </a:solidFill>
                <a:latin typeface="Calibri" pitchFamily="34" charset="0"/>
                <a:cs typeface="Calibri" pitchFamily="34" charset="0"/>
              </a:rPr>
              <a:t>реже вызывает диспепсию, и реже отменяется из-за ЖКТ-осложнений, в сравнении с н-НПВП. Однако риск ЖКТ-кровотечений и перфораций при приеме </a:t>
            </a:r>
            <a:r>
              <a:rPr lang="ru-RU" altLang="ru-RU" sz="1700" dirty="0" err="1">
                <a:solidFill>
                  <a:schemeClr val="tx2"/>
                </a:solidFill>
                <a:latin typeface="Calibri" pitchFamily="34" charset="0"/>
                <a:cs typeface="Calibri" pitchFamily="34" charset="0"/>
              </a:rPr>
              <a:t>мелоксикам</a:t>
            </a:r>
            <a:r>
              <a:rPr lang="ru-RU" altLang="ru-RU" sz="1700" dirty="0">
                <a:solidFill>
                  <a:schemeClr val="tx2"/>
                </a:solidFill>
                <a:latin typeface="Calibri" pitchFamily="34" charset="0"/>
                <a:cs typeface="Calibri" pitchFamily="34" charset="0"/>
              </a:rPr>
              <a:t> в дозе 15 мг не отличается от такового у </a:t>
            </a:r>
            <a:r>
              <a:rPr lang="ru-RU" altLang="ru-RU" sz="1700" dirty="0" err="1">
                <a:solidFill>
                  <a:schemeClr val="tx2"/>
                </a:solidFill>
                <a:latin typeface="Calibri" pitchFamily="34" charset="0"/>
                <a:cs typeface="Calibri" pitchFamily="34" charset="0"/>
              </a:rPr>
              <a:t>диклофенака</a:t>
            </a:r>
            <a:r>
              <a:rPr lang="ru-RU" altLang="ru-RU" sz="1700" dirty="0">
                <a:solidFill>
                  <a:schemeClr val="tx2"/>
                </a:solidFill>
                <a:latin typeface="Calibri" pitchFamily="34" charset="0"/>
                <a:cs typeface="Calibri" pitchFamily="34" charset="0"/>
              </a:rPr>
              <a:t>. </a:t>
            </a:r>
          </a:p>
          <a:p>
            <a:pPr>
              <a:spcBef>
                <a:spcPts val="600"/>
              </a:spcBef>
              <a:spcAft>
                <a:spcPts val="300"/>
              </a:spcAft>
            </a:pPr>
            <a:r>
              <a:rPr lang="ru-RU" altLang="ru-RU" sz="1700" b="1" dirty="0">
                <a:solidFill>
                  <a:srgbClr val="FAAA28"/>
                </a:solidFill>
                <a:latin typeface="Calibri" pitchFamily="34" charset="0"/>
                <a:cs typeface="Calibri" pitchFamily="34" charset="0"/>
              </a:rPr>
              <a:t>4. </a:t>
            </a:r>
            <a:r>
              <a:rPr lang="ru-RU" altLang="ru-RU" sz="1700" b="1" dirty="0" err="1">
                <a:solidFill>
                  <a:schemeClr val="accent4">
                    <a:lumMod val="60000"/>
                    <a:lumOff val="40000"/>
                  </a:schemeClr>
                </a:solidFill>
                <a:latin typeface="Calibri" pitchFamily="34" charset="0"/>
                <a:cs typeface="Calibri" pitchFamily="34" charset="0"/>
              </a:rPr>
              <a:t>Ацеклофенак</a:t>
            </a:r>
            <a:r>
              <a:rPr lang="ru-RU" altLang="ru-RU" sz="1700" b="1" dirty="0">
                <a:solidFill>
                  <a:schemeClr val="accent4">
                    <a:lumMod val="60000"/>
                    <a:lumOff val="40000"/>
                  </a:schemeClr>
                </a:solidFill>
                <a:latin typeface="Calibri" pitchFamily="34" charset="0"/>
                <a:cs typeface="Calibri" pitchFamily="34" charset="0"/>
              </a:rPr>
              <a:t> и </a:t>
            </a:r>
            <a:r>
              <a:rPr lang="ru-RU" altLang="ru-RU" sz="1700" b="1" dirty="0" err="1">
                <a:solidFill>
                  <a:schemeClr val="accent4">
                    <a:lumMod val="60000"/>
                    <a:lumOff val="40000"/>
                  </a:schemeClr>
                </a:solidFill>
                <a:latin typeface="Calibri" pitchFamily="34" charset="0"/>
                <a:cs typeface="Calibri" pitchFamily="34" charset="0"/>
              </a:rPr>
              <a:t>нимесулид</a:t>
            </a:r>
            <a:r>
              <a:rPr lang="ru-RU" altLang="ru-RU" sz="1700" b="1" dirty="0">
                <a:solidFill>
                  <a:schemeClr val="accent4">
                    <a:lumMod val="60000"/>
                    <a:lumOff val="40000"/>
                  </a:schemeClr>
                </a:solidFill>
                <a:latin typeface="Calibri" pitchFamily="34" charset="0"/>
                <a:cs typeface="Calibri" pitchFamily="34" charset="0"/>
              </a:rPr>
              <a:t> </a:t>
            </a:r>
            <a:r>
              <a:rPr lang="ru-RU" altLang="ru-RU" sz="1700" dirty="0">
                <a:solidFill>
                  <a:schemeClr val="tx2"/>
                </a:solidFill>
                <a:latin typeface="Calibri" pitchFamily="34" charset="0"/>
                <a:cs typeface="Calibri" pitchFamily="34" charset="0"/>
              </a:rPr>
              <a:t>хорошо переносятся в сравнении с </a:t>
            </a:r>
            <a:r>
              <a:rPr lang="ru-RU" altLang="ru-RU" sz="1700" dirty="0" smtClean="0">
                <a:solidFill>
                  <a:schemeClr val="tx2"/>
                </a:solidFill>
                <a:latin typeface="Calibri" pitchFamily="34" charset="0"/>
                <a:cs typeface="Calibri" pitchFamily="34" charset="0"/>
              </a:rPr>
              <a:t>другими </a:t>
            </a:r>
            <a:r>
              <a:rPr lang="ru-RU" altLang="ru-RU" sz="1700" dirty="0">
                <a:solidFill>
                  <a:schemeClr val="tx2"/>
                </a:solidFill>
                <a:latin typeface="Calibri" pitchFamily="34" charset="0"/>
                <a:cs typeface="Calibri" pitchFamily="34" charset="0"/>
              </a:rPr>
              <a:t>н-НПВП. РКИ, демонстрирующих преимущество этих препаратов перед н-НПВП в отношении рисков ЖКТ-кровотечений и перфораций, на сегодняшний день нет</a:t>
            </a:r>
            <a:r>
              <a:rPr lang="ru-RU" altLang="ru-RU" sz="1700" dirty="0" smtClean="0">
                <a:solidFill>
                  <a:schemeClr val="tx2"/>
                </a:solidFill>
                <a:latin typeface="Calibri" pitchFamily="34" charset="0"/>
                <a:cs typeface="Calibri" pitchFamily="34" charset="0"/>
              </a:rPr>
              <a:t>.</a:t>
            </a:r>
            <a:endParaRPr lang="ru-RU" altLang="ru-RU" sz="1700" dirty="0">
              <a:solidFill>
                <a:schemeClr val="tx2"/>
              </a:solidFill>
              <a:latin typeface="Calibri" pitchFamily="34" charset="0"/>
              <a:cs typeface="Calibri" pitchFamily="34" charset="0"/>
            </a:endParaRPr>
          </a:p>
        </p:txBody>
      </p:sp>
      <p:sp>
        <p:nvSpPr>
          <p:cNvPr id="12" name="Скругленный прямоугольник 11"/>
          <p:cNvSpPr/>
          <p:nvPr/>
        </p:nvSpPr>
        <p:spPr>
          <a:xfrm>
            <a:off x="395288" y="1894465"/>
            <a:ext cx="8281168" cy="4198831"/>
          </a:xfrm>
          <a:prstGeom prst="roundRect">
            <a:avLst>
              <a:gd name="adj" fmla="val 4488"/>
            </a:avLst>
          </a:prstGeom>
          <a:noFill/>
          <a:ln w="28575">
            <a:solidFill>
              <a:srgbClr val="00A0D7"/>
            </a:solidFill>
          </a:ln>
          <a:effectLst/>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pPr eaLnBrk="0" hangingPunct="0">
              <a:spcBef>
                <a:spcPts val="0"/>
              </a:spcBef>
              <a:spcAft>
                <a:spcPts val="600"/>
              </a:spcAft>
              <a:buClr>
                <a:schemeClr val="tx2"/>
              </a:buClr>
            </a:pPr>
            <a:endParaRPr lang="ru-RU" sz="2000" dirty="0">
              <a:solidFill>
                <a:schemeClr val="bg2"/>
              </a:solidFill>
            </a:endParaRPr>
          </a:p>
        </p:txBody>
      </p:sp>
      <p:sp>
        <p:nvSpPr>
          <p:cNvPr id="14" name="Скругленный прямоугольник 13"/>
          <p:cNvSpPr/>
          <p:nvPr/>
        </p:nvSpPr>
        <p:spPr>
          <a:xfrm>
            <a:off x="683444" y="1556792"/>
            <a:ext cx="7704856" cy="683059"/>
          </a:xfrm>
          <a:prstGeom prst="roundRect">
            <a:avLst>
              <a:gd name="adj" fmla="val 10289"/>
            </a:avLst>
          </a:prstGeom>
          <a:solidFill>
            <a:srgbClr val="00A0D7"/>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2200" b="1" dirty="0">
                <a:solidFill>
                  <a:schemeClr val="tx2"/>
                </a:solidFill>
              </a:rPr>
              <a:t>2. Выбор более безопасных НПВП: </a:t>
            </a:r>
          </a:p>
        </p:txBody>
      </p:sp>
    </p:spTree>
    <p:extLst>
      <p:ext uri="{BB962C8B-B14F-4D97-AF65-F5344CB8AC3E}">
        <p14:creationId xmlns:p14="http://schemas.microsoft.com/office/powerpoint/2010/main" val="3232249951"/>
      </p:ext>
    </p:extLst>
  </p:cSld>
  <p:clrMapOvr>
    <a:masterClrMapping/>
  </p:clrMapOvr>
  <p:transition spd="slow"/>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8" name="Прямоугольник 1"/>
          <p:cNvSpPr>
            <a:spLocks noChangeArrowheads="1"/>
          </p:cNvSpPr>
          <p:nvPr/>
        </p:nvSpPr>
        <p:spPr bwMode="auto">
          <a:xfrm>
            <a:off x="1692275" y="6407150"/>
            <a:ext cx="82867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ru-RU" altLang="ru-RU" sz="1100">
                <a:solidFill>
                  <a:schemeClr val="tx1"/>
                </a:solidFill>
                <a:latin typeface="Calibri" pitchFamily="34" charset="0"/>
              </a:rPr>
              <a:t>Каратеев А.Е., Насонов Е.Л., Ивашкин В.Т. Клинические рекомендации «Рациональное применение нестероидных противовоспалительных препаратов». </a:t>
            </a:r>
            <a:r>
              <a:rPr kumimoji="1" lang="ru-RU" altLang="ru-RU" sz="1100">
                <a:solidFill>
                  <a:schemeClr val="tx1"/>
                </a:solidFill>
                <a:latin typeface="Calibri" pitchFamily="34" charset="0"/>
                <a:cs typeface="Calibri" pitchFamily="34" charset="0"/>
              </a:rPr>
              <a:t>Научно-практическая ревматология. 2018;56(прил.1):1–29 </a:t>
            </a:r>
            <a:endParaRPr lang="ru-RU" altLang="ru-RU" sz="1100">
              <a:solidFill>
                <a:schemeClr val="tx1"/>
              </a:solidFill>
              <a:latin typeface="Calibri" pitchFamily="34" charset="0"/>
            </a:endParaRPr>
          </a:p>
        </p:txBody>
      </p:sp>
      <p:sp>
        <p:nvSpPr>
          <p:cNvPr id="11" name="TextBox 10"/>
          <p:cNvSpPr txBox="1"/>
          <p:nvPr/>
        </p:nvSpPr>
        <p:spPr>
          <a:xfrm>
            <a:off x="323527" y="378000"/>
            <a:ext cx="7488833" cy="404406"/>
          </a:xfrm>
          <a:prstGeom prst="rect">
            <a:avLst/>
          </a:prstGeom>
          <a:noFill/>
        </p:spPr>
        <p:txBody>
          <a:bodyPr wrap="square" rtlCol="0" anchor="ctr">
            <a:spAutoFit/>
          </a:bodyPr>
          <a:lstStyle/>
          <a:p>
            <a:pPr>
              <a:lnSpc>
                <a:spcPts val="2400"/>
              </a:lnSpc>
            </a:pPr>
            <a:r>
              <a:rPr lang="ru-RU" sz="2400" b="1" i="1" dirty="0" smtClean="0">
                <a:solidFill>
                  <a:srgbClr val="FAAA28"/>
                </a:solidFill>
                <a:latin typeface="+mn-lt"/>
              </a:rPr>
              <a:t>Стратегия </a:t>
            </a:r>
            <a:r>
              <a:rPr lang="ru-RU" sz="2400" b="1" i="1" dirty="0">
                <a:solidFill>
                  <a:srgbClr val="FAAA28"/>
                </a:solidFill>
                <a:latin typeface="+mn-lt"/>
              </a:rPr>
              <a:t>снижения  ЖК-рисков </a:t>
            </a:r>
            <a:r>
              <a:rPr lang="ru-RU" sz="2400" b="1" i="1" dirty="0" smtClean="0">
                <a:solidFill>
                  <a:srgbClr val="FAAA28"/>
                </a:solidFill>
                <a:latin typeface="+mn-lt"/>
              </a:rPr>
              <a:t>НПВП-терапии</a:t>
            </a:r>
            <a:endParaRPr lang="ru-RU" sz="2400" b="1" i="1" dirty="0">
              <a:solidFill>
                <a:srgbClr val="FAAA28"/>
              </a:solidFill>
              <a:latin typeface="+mn-lt"/>
            </a:endParaRPr>
          </a:p>
        </p:txBody>
      </p:sp>
      <p:pic>
        <p:nvPicPr>
          <p:cNvPr id="12" name="Рисунок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1328" y="6309320"/>
            <a:ext cx="241879" cy="349861"/>
          </a:xfrm>
          <a:prstGeom prst="rect">
            <a:avLst/>
          </a:prstGeom>
        </p:spPr>
      </p:pic>
      <p:sp>
        <p:nvSpPr>
          <p:cNvPr id="13" name="TextBox 12"/>
          <p:cNvSpPr txBox="1"/>
          <p:nvPr/>
        </p:nvSpPr>
        <p:spPr>
          <a:xfrm>
            <a:off x="755576" y="6345750"/>
            <a:ext cx="7704856" cy="276999"/>
          </a:xfrm>
          <a:prstGeom prst="rect">
            <a:avLst/>
          </a:prstGeom>
          <a:noFill/>
        </p:spPr>
        <p:txBody>
          <a:bodyPr wrap="square" lIns="0" tIns="0" rIns="0" bIns="0" rtlCol="0">
            <a:spAutoFit/>
          </a:bodyPr>
          <a:lstStyle/>
          <a:p>
            <a:r>
              <a:rPr lang="ru-RU" sz="900" dirty="0" err="1">
                <a:solidFill>
                  <a:schemeClr val="tx2"/>
                </a:solidFill>
                <a:latin typeface="+mj-lt"/>
              </a:rPr>
              <a:t>Каратеев</a:t>
            </a:r>
            <a:r>
              <a:rPr lang="ru-RU" sz="900" dirty="0">
                <a:solidFill>
                  <a:schemeClr val="tx2"/>
                </a:solidFill>
                <a:latin typeface="+mj-lt"/>
              </a:rPr>
              <a:t> А.Е., Насонов Е.Л., Ивашкин В.Т. Клинические рекомендации «Рациональное применение нестероидных противовоспалительных препаратов». Научно-практическая ревматология. 2018;56(прил.1):1–29 </a:t>
            </a:r>
          </a:p>
        </p:txBody>
      </p:sp>
      <p:sp>
        <p:nvSpPr>
          <p:cNvPr id="14" name="Прямоугольник 3"/>
          <p:cNvSpPr>
            <a:spLocks noChangeArrowheads="1"/>
          </p:cNvSpPr>
          <p:nvPr/>
        </p:nvSpPr>
        <p:spPr bwMode="auto">
          <a:xfrm>
            <a:off x="755576" y="2428285"/>
            <a:ext cx="7632724" cy="3354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spcBef>
                <a:spcPts val="600"/>
              </a:spcBef>
              <a:spcAft>
                <a:spcPts val="0"/>
              </a:spcAft>
            </a:pPr>
            <a:r>
              <a:rPr lang="ru-RU" altLang="ru-RU" b="1" dirty="0" smtClean="0">
                <a:solidFill>
                  <a:srgbClr val="FAAA28"/>
                </a:solidFill>
                <a:latin typeface="Calibri" pitchFamily="34" charset="0"/>
                <a:cs typeface="Calibri" pitchFamily="34" charset="0"/>
              </a:rPr>
              <a:t>Применение </a:t>
            </a:r>
            <a:r>
              <a:rPr lang="ru-RU" altLang="ru-RU" b="1" dirty="0">
                <a:solidFill>
                  <a:srgbClr val="FAAA28"/>
                </a:solidFill>
                <a:latin typeface="Calibri" pitchFamily="34" charset="0"/>
                <a:cs typeface="Calibri" pitchFamily="34" charset="0"/>
              </a:rPr>
              <a:t>ИПП снижает риск НПВП-индуцированных язв желудка и ДПК и кровотечений  в 2-3 раза. </a:t>
            </a:r>
            <a:endParaRPr lang="ru-RU" altLang="ru-RU" b="1" dirty="0" smtClean="0">
              <a:solidFill>
                <a:srgbClr val="FAAA28"/>
              </a:solidFill>
              <a:latin typeface="Calibri" pitchFamily="34" charset="0"/>
              <a:cs typeface="Calibri" pitchFamily="34" charset="0"/>
            </a:endParaRPr>
          </a:p>
          <a:p>
            <a:pPr>
              <a:spcBef>
                <a:spcPts val="600"/>
              </a:spcBef>
              <a:spcAft>
                <a:spcPts val="0"/>
              </a:spcAft>
            </a:pPr>
            <a:r>
              <a:rPr lang="ru-RU" altLang="ru-RU" b="1" dirty="0" smtClean="0">
                <a:solidFill>
                  <a:srgbClr val="FAAA28"/>
                </a:solidFill>
                <a:latin typeface="Calibri" pitchFamily="34" charset="0"/>
                <a:cs typeface="Calibri" pitchFamily="34" charset="0"/>
              </a:rPr>
              <a:t>НЯ при приеме ИПП: </a:t>
            </a:r>
            <a:r>
              <a:rPr lang="ru-RU" altLang="ru-RU" dirty="0" smtClean="0">
                <a:solidFill>
                  <a:schemeClr val="tx2"/>
                </a:solidFill>
                <a:latin typeface="Calibri" pitchFamily="34" charset="0"/>
                <a:cs typeface="Calibri" pitchFamily="34" charset="0"/>
              </a:rPr>
              <a:t>риски кишечных инфекций, пневмонии, прогрессирования остеопороза, нарушения функции почек, неблагоприятных лекарственных взаимодействий. </a:t>
            </a:r>
          </a:p>
          <a:p>
            <a:pPr>
              <a:spcBef>
                <a:spcPts val="600"/>
              </a:spcBef>
              <a:spcAft>
                <a:spcPts val="0"/>
              </a:spcAft>
            </a:pPr>
            <a:r>
              <a:rPr lang="ru-RU" altLang="ru-RU" b="1" dirty="0" err="1" smtClean="0">
                <a:solidFill>
                  <a:schemeClr val="accent4">
                    <a:lumMod val="60000"/>
                    <a:lumOff val="40000"/>
                  </a:schemeClr>
                </a:solidFill>
                <a:latin typeface="Calibri" pitchFamily="34" charset="0"/>
                <a:cs typeface="Calibri" pitchFamily="34" charset="0"/>
              </a:rPr>
              <a:t>Пантопразол</a:t>
            </a:r>
            <a:r>
              <a:rPr lang="ru-RU" altLang="ru-RU" b="1" dirty="0" smtClean="0">
                <a:solidFill>
                  <a:srgbClr val="FAAA28"/>
                </a:solidFill>
                <a:latin typeface="Calibri" pitchFamily="34" charset="0"/>
                <a:cs typeface="Calibri" pitchFamily="34" charset="0"/>
              </a:rPr>
              <a:t> </a:t>
            </a:r>
            <a:r>
              <a:rPr lang="ru-RU" altLang="ru-RU" dirty="0">
                <a:solidFill>
                  <a:schemeClr val="tx2"/>
                </a:solidFill>
                <a:latin typeface="Calibri" pitchFamily="34" charset="0"/>
                <a:cs typeface="Calibri" pitchFamily="34" charset="0"/>
              </a:rPr>
              <a:t>– предпочтителен для длительной профилактики НПВП-</a:t>
            </a:r>
            <a:r>
              <a:rPr lang="ru-RU" altLang="ru-RU" dirty="0" err="1">
                <a:solidFill>
                  <a:schemeClr val="tx2"/>
                </a:solidFill>
                <a:latin typeface="Calibri" pitchFamily="34" charset="0"/>
                <a:cs typeface="Calibri" pitchFamily="34" charset="0"/>
              </a:rPr>
              <a:t>гастропатии</a:t>
            </a:r>
            <a:r>
              <a:rPr lang="ru-RU" altLang="ru-RU" dirty="0">
                <a:solidFill>
                  <a:schemeClr val="tx2"/>
                </a:solidFill>
                <a:latin typeface="Calibri" pitchFamily="34" charset="0"/>
                <a:cs typeface="Calibri" pitchFamily="34" charset="0"/>
              </a:rPr>
              <a:t> у пожилых с высокой </a:t>
            </a:r>
            <a:r>
              <a:rPr lang="ru-RU" altLang="ru-RU" dirty="0" err="1">
                <a:solidFill>
                  <a:schemeClr val="tx2"/>
                </a:solidFill>
                <a:latin typeface="Calibri" pitchFamily="34" charset="0"/>
                <a:cs typeface="Calibri" pitchFamily="34" charset="0"/>
              </a:rPr>
              <a:t>коморбидностью</a:t>
            </a:r>
            <a:r>
              <a:rPr lang="ru-RU" altLang="ru-RU" dirty="0">
                <a:solidFill>
                  <a:schemeClr val="tx2"/>
                </a:solidFill>
                <a:latin typeface="Calibri" pitchFamily="34" charset="0"/>
                <a:cs typeface="Calibri" pitchFamily="34" charset="0"/>
              </a:rPr>
              <a:t>. </a:t>
            </a:r>
          </a:p>
          <a:p>
            <a:pPr>
              <a:spcBef>
                <a:spcPts val="600"/>
              </a:spcBef>
              <a:spcAft>
                <a:spcPts val="0"/>
              </a:spcAft>
            </a:pPr>
            <a:r>
              <a:rPr lang="ru-RU" altLang="ru-RU" b="1" dirty="0" smtClean="0">
                <a:solidFill>
                  <a:srgbClr val="FAAA28"/>
                </a:solidFill>
                <a:latin typeface="Calibri" pitchFamily="34" charset="0"/>
                <a:cs typeface="Calibri" pitchFamily="34" charset="0"/>
              </a:rPr>
              <a:t>Применение </a:t>
            </a:r>
            <a:r>
              <a:rPr lang="ru-RU" altLang="ru-RU" b="1" dirty="0">
                <a:solidFill>
                  <a:srgbClr val="FAAA28"/>
                </a:solidFill>
                <a:latin typeface="Calibri" pitchFamily="34" charset="0"/>
                <a:cs typeface="Calibri" pitchFamily="34" charset="0"/>
              </a:rPr>
              <a:t>ИПН не снижает, а по некоторым данным, повышает риск развития НПВП-</a:t>
            </a:r>
            <a:r>
              <a:rPr lang="ru-RU" altLang="ru-RU" b="1" dirty="0" err="1">
                <a:solidFill>
                  <a:srgbClr val="FAAA28"/>
                </a:solidFill>
                <a:latin typeface="Calibri" pitchFamily="34" charset="0"/>
                <a:cs typeface="Calibri" pitchFamily="34" charset="0"/>
              </a:rPr>
              <a:t>энтеропатии</a:t>
            </a:r>
            <a:r>
              <a:rPr lang="ru-RU" altLang="ru-RU" b="1" dirty="0">
                <a:solidFill>
                  <a:srgbClr val="FAAA28"/>
                </a:solidFill>
                <a:latin typeface="Calibri" pitchFamily="34" charset="0"/>
                <a:cs typeface="Calibri" pitchFamily="34" charset="0"/>
              </a:rPr>
              <a:t>!</a:t>
            </a:r>
          </a:p>
          <a:p>
            <a:pPr>
              <a:spcBef>
                <a:spcPts val="600"/>
              </a:spcBef>
              <a:spcAft>
                <a:spcPts val="0"/>
              </a:spcAft>
            </a:pPr>
            <a:r>
              <a:rPr lang="ru-RU" altLang="ru-RU" dirty="0">
                <a:solidFill>
                  <a:schemeClr val="tx2"/>
                </a:solidFill>
                <a:latin typeface="Calibri" pitchFamily="34" charset="0"/>
                <a:cs typeface="Calibri" pitchFamily="34" charset="0"/>
              </a:rPr>
              <a:t>Для профилактики НПВП-</a:t>
            </a:r>
            <a:r>
              <a:rPr lang="ru-RU" altLang="ru-RU" dirty="0" err="1">
                <a:solidFill>
                  <a:schemeClr val="tx2"/>
                </a:solidFill>
                <a:latin typeface="Calibri" pitchFamily="34" charset="0"/>
                <a:cs typeface="Calibri" pitchFamily="34" charset="0"/>
              </a:rPr>
              <a:t>энтеропатии</a:t>
            </a:r>
            <a:r>
              <a:rPr lang="ru-RU" altLang="ru-RU" dirty="0">
                <a:solidFill>
                  <a:schemeClr val="tx2"/>
                </a:solidFill>
                <a:latin typeface="Calibri" pitchFamily="34" charset="0"/>
                <a:cs typeface="Calibri" pitchFamily="34" charset="0"/>
              </a:rPr>
              <a:t> предложен </a:t>
            </a:r>
            <a:r>
              <a:rPr lang="ru-RU" altLang="ru-RU" dirty="0" err="1">
                <a:solidFill>
                  <a:schemeClr val="tx2"/>
                </a:solidFill>
                <a:latin typeface="Calibri" pitchFamily="34" charset="0"/>
                <a:cs typeface="Calibri" pitchFamily="34" charset="0"/>
              </a:rPr>
              <a:t>гастроэнтеропротектор</a:t>
            </a:r>
            <a:r>
              <a:rPr lang="ru-RU" altLang="ru-RU" dirty="0">
                <a:solidFill>
                  <a:schemeClr val="tx2"/>
                </a:solidFill>
                <a:latin typeface="Calibri" pitchFamily="34" charset="0"/>
                <a:cs typeface="Calibri" pitchFamily="34" charset="0"/>
              </a:rPr>
              <a:t> </a:t>
            </a:r>
            <a:r>
              <a:rPr lang="ru-RU" altLang="ru-RU" b="1" dirty="0" err="1">
                <a:solidFill>
                  <a:schemeClr val="accent4">
                    <a:lumMod val="60000"/>
                    <a:lumOff val="40000"/>
                  </a:schemeClr>
                </a:solidFill>
                <a:latin typeface="Calibri" pitchFamily="34" charset="0"/>
                <a:cs typeface="Calibri" pitchFamily="34" charset="0"/>
              </a:rPr>
              <a:t>ребамипид</a:t>
            </a:r>
            <a:r>
              <a:rPr lang="ru-RU" altLang="ru-RU" b="1" dirty="0">
                <a:solidFill>
                  <a:schemeClr val="accent4">
                    <a:lumMod val="60000"/>
                    <a:lumOff val="40000"/>
                  </a:schemeClr>
                </a:solidFill>
                <a:latin typeface="Calibri" pitchFamily="34" charset="0"/>
                <a:cs typeface="Calibri" pitchFamily="34" charset="0"/>
              </a:rPr>
              <a:t>.</a:t>
            </a:r>
            <a:endParaRPr lang="ru-RU" altLang="ru-RU" dirty="0">
              <a:solidFill>
                <a:schemeClr val="accent4">
                  <a:lumMod val="60000"/>
                  <a:lumOff val="40000"/>
                </a:schemeClr>
              </a:solidFill>
              <a:latin typeface="Calibri" pitchFamily="34" charset="0"/>
              <a:cs typeface="Calibri" pitchFamily="34" charset="0"/>
            </a:endParaRPr>
          </a:p>
        </p:txBody>
      </p:sp>
      <p:sp>
        <p:nvSpPr>
          <p:cNvPr id="15" name="Скругленный прямоугольник 14"/>
          <p:cNvSpPr/>
          <p:nvPr/>
        </p:nvSpPr>
        <p:spPr>
          <a:xfrm>
            <a:off x="395288" y="1894465"/>
            <a:ext cx="8281168" cy="4198831"/>
          </a:xfrm>
          <a:prstGeom prst="roundRect">
            <a:avLst>
              <a:gd name="adj" fmla="val 4488"/>
            </a:avLst>
          </a:prstGeom>
          <a:noFill/>
          <a:ln w="28575">
            <a:solidFill>
              <a:srgbClr val="00A0D7"/>
            </a:solidFill>
          </a:ln>
          <a:effectLst/>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pPr eaLnBrk="0" hangingPunct="0">
              <a:spcBef>
                <a:spcPts val="0"/>
              </a:spcBef>
              <a:spcAft>
                <a:spcPts val="600"/>
              </a:spcAft>
              <a:buClr>
                <a:schemeClr val="tx2"/>
              </a:buClr>
            </a:pPr>
            <a:endParaRPr lang="ru-RU" sz="2000" dirty="0">
              <a:solidFill>
                <a:schemeClr val="bg2"/>
              </a:solidFill>
            </a:endParaRPr>
          </a:p>
        </p:txBody>
      </p:sp>
      <p:sp>
        <p:nvSpPr>
          <p:cNvPr id="16" name="Скругленный прямоугольник 15"/>
          <p:cNvSpPr/>
          <p:nvPr/>
        </p:nvSpPr>
        <p:spPr>
          <a:xfrm>
            <a:off x="683444" y="1556792"/>
            <a:ext cx="7704856" cy="683059"/>
          </a:xfrm>
          <a:prstGeom prst="roundRect">
            <a:avLst>
              <a:gd name="adj" fmla="val 10289"/>
            </a:avLst>
          </a:prstGeom>
          <a:solidFill>
            <a:srgbClr val="00A0D7"/>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b="1" dirty="0">
                <a:solidFill>
                  <a:schemeClr val="tx2"/>
                </a:solidFill>
              </a:rPr>
              <a:t> 3. Медикаментозная профилактика ЖК-осложнений НПВП-терапии.</a:t>
            </a:r>
          </a:p>
        </p:txBody>
      </p:sp>
    </p:spTree>
    <p:extLst>
      <p:ext uri="{BB962C8B-B14F-4D97-AF65-F5344CB8AC3E}">
        <p14:creationId xmlns:p14="http://schemas.microsoft.com/office/powerpoint/2010/main" val="823231823"/>
      </p:ext>
    </p:extLst>
  </p:cSld>
  <p:clrMapOvr>
    <a:masterClrMapping/>
  </p:clrMapOvr>
  <p:transition spd="slow"/>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Скругленный прямоугольник 43"/>
          <p:cNvSpPr/>
          <p:nvPr/>
        </p:nvSpPr>
        <p:spPr>
          <a:xfrm>
            <a:off x="642326" y="2276872"/>
            <a:ext cx="7617819" cy="3157309"/>
          </a:xfrm>
          <a:prstGeom prst="roundRect">
            <a:avLst>
              <a:gd name="adj" fmla="val 9389"/>
            </a:avLst>
          </a:prstGeom>
          <a:solidFill>
            <a:srgbClr val="EAEAEA"/>
          </a:solidFill>
          <a:ln w="28575">
            <a:solidFill>
              <a:srgbClr val="00A0D7"/>
            </a:solidFill>
          </a:ln>
          <a:effectLst/>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pPr eaLnBrk="0" hangingPunct="0">
              <a:spcBef>
                <a:spcPts val="0"/>
              </a:spcBef>
              <a:spcAft>
                <a:spcPts val="600"/>
              </a:spcAft>
              <a:buClr>
                <a:schemeClr val="tx2"/>
              </a:buClr>
            </a:pPr>
            <a:endParaRPr lang="ru-RU" sz="2000" dirty="0">
              <a:solidFill>
                <a:schemeClr val="bg2"/>
              </a:solidFill>
            </a:endParaRPr>
          </a:p>
        </p:txBody>
      </p:sp>
      <p:sp>
        <p:nvSpPr>
          <p:cNvPr id="119811" name="Rectangle 4"/>
          <p:cNvSpPr>
            <a:spLocks noChangeArrowheads="1"/>
          </p:cNvSpPr>
          <p:nvPr/>
        </p:nvSpPr>
        <p:spPr bwMode="auto">
          <a:xfrm>
            <a:off x="-960055" y="-675456"/>
            <a:ext cx="9220200"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31" tIns="40815" rIns="81631" bIns="40815" anchor="b"/>
          <a:lstStyle/>
          <a:p>
            <a:pPr defTabSz="815975" eaLnBrk="1" hangingPunct="1">
              <a:lnSpc>
                <a:spcPct val="85000"/>
              </a:lnSpc>
            </a:pPr>
            <a:endParaRPr lang="ru-RU" altLang="ru-RU" sz="2800" b="1">
              <a:solidFill>
                <a:srgbClr val="FFFFFF"/>
              </a:solidFill>
              <a:latin typeface="Calibri" pitchFamily="34" charset="0"/>
              <a:ea typeface="MS PGothic" pitchFamily="34" charset="-128"/>
              <a:cs typeface="Arial" pitchFamily="34" charset="0"/>
            </a:endParaRPr>
          </a:p>
        </p:txBody>
      </p:sp>
      <p:sp>
        <p:nvSpPr>
          <p:cNvPr id="65549" name="Rectangle 2">
            <a:extLst>
              <a:ext uri="{FF2B5EF4-FFF2-40B4-BE49-F238E27FC236}"/>
            </a:extLst>
          </p:cNvPr>
          <p:cNvSpPr txBox="1">
            <a:spLocks noChangeArrowheads="1"/>
          </p:cNvSpPr>
          <p:nvPr/>
        </p:nvSpPr>
        <p:spPr bwMode="auto">
          <a:xfrm>
            <a:off x="482799" y="-677863"/>
            <a:ext cx="7764462" cy="677863"/>
          </a:xfrm>
          <a:prstGeom prst="rect">
            <a:avLst/>
          </a:prstGeom>
          <a:noFill/>
          <a:ln w="9525">
            <a:noFill/>
            <a:miter lim="800000"/>
            <a:headEnd/>
            <a:tailEnd/>
          </a:ln>
        </p:spPr>
        <p:txBody>
          <a:bodyPr lIns="91430" tIns="45716" rIns="91430" bIns="45716"/>
          <a:lstStyle/>
          <a:p>
            <a:pPr algn="ctr" eaLnBrk="1" hangingPunct="1"/>
            <a:endParaRPr lang="ru-RU" altLang="ru-RU" sz="3200" dirty="0">
              <a:solidFill>
                <a:srgbClr val="C00000"/>
              </a:solidFill>
              <a:cs typeface="Arial" pitchFamily="34" charset="0"/>
            </a:endParaRPr>
          </a:p>
        </p:txBody>
      </p:sp>
      <p:grpSp>
        <p:nvGrpSpPr>
          <p:cNvPr id="8" name="Группа 7"/>
          <p:cNvGrpSpPr/>
          <p:nvPr/>
        </p:nvGrpSpPr>
        <p:grpSpPr>
          <a:xfrm>
            <a:off x="910633" y="1916832"/>
            <a:ext cx="6953840" cy="3517349"/>
            <a:chOff x="399012" y="2455587"/>
            <a:chExt cx="7955562" cy="4024032"/>
          </a:xfrm>
        </p:grpSpPr>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189" y="2951653"/>
              <a:ext cx="7605626" cy="3228023"/>
            </a:xfrm>
            <a:prstGeom prst="rect">
              <a:avLst/>
            </a:prstGeom>
          </p:spPr>
        </p:pic>
        <p:grpSp>
          <p:nvGrpSpPr>
            <p:cNvPr id="7" name="Группа 6"/>
            <p:cNvGrpSpPr/>
            <p:nvPr/>
          </p:nvGrpSpPr>
          <p:grpSpPr>
            <a:xfrm>
              <a:off x="399012" y="2455587"/>
              <a:ext cx="7955562" cy="4024032"/>
              <a:chOff x="399012" y="2455587"/>
              <a:chExt cx="7955562" cy="4024032"/>
            </a:xfrm>
          </p:grpSpPr>
          <p:grpSp>
            <p:nvGrpSpPr>
              <p:cNvPr id="2" name="Group 46">
                <a:extLst>
                  <a:ext uri="{FF2B5EF4-FFF2-40B4-BE49-F238E27FC236}"/>
                </a:extLst>
              </p:cNvPr>
              <p:cNvGrpSpPr>
                <a:grpSpLocks/>
              </p:cNvGrpSpPr>
              <p:nvPr/>
            </p:nvGrpSpPr>
            <p:grpSpPr bwMode="auto">
              <a:xfrm>
                <a:off x="7765188" y="2455587"/>
                <a:ext cx="589386" cy="3203569"/>
                <a:chOff x="583366" y="553787"/>
                <a:chExt cx="771674" cy="2774526"/>
              </a:xfrm>
              <a:noFill/>
            </p:grpSpPr>
            <p:grpSp>
              <p:nvGrpSpPr>
                <p:cNvPr id="3" name="Group 36">
                  <a:extLst>
                    <a:ext uri="{FF2B5EF4-FFF2-40B4-BE49-F238E27FC236}"/>
                  </a:extLst>
                </p:cNvPr>
                <p:cNvGrpSpPr>
                  <a:grpSpLocks/>
                </p:cNvGrpSpPr>
                <p:nvPr/>
              </p:nvGrpSpPr>
              <p:grpSpPr bwMode="auto">
                <a:xfrm>
                  <a:off x="986628" y="1240925"/>
                  <a:ext cx="368412" cy="2047919"/>
                  <a:chOff x="893052" y="1240925"/>
                  <a:chExt cx="368412" cy="2047919"/>
                </a:xfrm>
                <a:grpFill/>
              </p:grpSpPr>
              <p:sp>
                <p:nvSpPr>
                  <p:cNvPr id="121862" name="TextBox 30">
                    <a:extLst>
                      <a:ext uri="{FF2B5EF4-FFF2-40B4-BE49-F238E27FC236}"/>
                    </a:extLst>
                  </p:cNvPr>
                  <p:cNvSpPr txBox="1">
                    <a:spLocks noChangeArrowheads="1"/>
                  </p:cNvSpPr>
                  <p:nvPr/>
                </p:nvSpPr>
                <p:spPr bwMode="auto">
                  <a:xfrm>
                    <a:off x="895134" y="1240925"/>
                    <a:ext cx="362168" cy="213239"/>
                  </a:xfrm>
                  <a:prstGeom prst="rect">
                    <a:avLst/>
                  </a:prstGeom>
                  <a:grpFill/>
                  <a:ln w="9525">
                    <a:noFill/>
                    <a:miter lim="800000"/>
                    <a:headEnd/>
                    <a:tailEnd/>
                  </a:ln>
                </p:spPr>
                <p:txBody>
                  <a:bodyPr lIns="91430" tIns="45716" rIns="91430" bIns="45716">
                    <a:spAutoFit/>
                  </a:bodyPr>
                  <a:lstStyle/>
                  <a:p>
                    <a:pPr eaLnBrk="1" hangingPunct="1">
                      <a:defRPr/>
                    </a:pPr>
                    <a:r>
                      <a:rPr lang="en-US" sz="1000">
                        <a:solidFill>
                          <a:srgbClr val="1A4581"/>
                        </a:solidFill>
                        <a:latin typeface="Calibri" pitchFamily="34" charset="0"/>
                        <a:ea typeface="MS PGothic" pitchFamily="34" charset="-128"/>
                        <a:cs typeface="Arial" charset="0"/>
                      </a:rPr>
                      <a:t>5</a:t>
                    </a:r>
                  </a:p>
                </p:txBody>
              </p:sp>
              <p:sp>
                <p:nvSpPr>
                  <p:cNvPr id="121863" name="TextBox 31">
                    <a:extLst>
                      <a:ext uri="{FF2B5EF4-FFF2-40B4-BE49-F238E27FC236}"/>
                    </a:extLst>
                  </p:cNvPr>
                  <p:cNvSpPr txBox="1">
                    <a:spLocks noChangeArrowheads="1"/>
                  </p:cNvSpPr>
                  <p:nvPr/>
                </p:nvSpPr>
                <p:spPr bwMode="auto">
                  <a:xfrm>
                    <a:off x="901378" y="1682767"/>
                    <a:ext cx="360086" cy="213239"/>
                  </a:xfrm>
                  <a:prstGeom prst="rect">
                    <a:avLst/>
                  </a:prstGeom>
                  <a:grpFill/>
                  <a:ln w="9525">
                    <a:noFill/>
                    <a:miter lim="800000"/>
                    <a:headEnd/>
                    <a:tailEnd/>
                  </a:ln>
                </p:spPr>
                <p:txBody>
                  <a:bodyPr lIns="91430" tIns="45716" rIns="91430" bIns="45716">
                    <a:spAutoFit/>
                  </a:bodyPr>
                  <a:lstStyle/>
                  <a:p>
                    <a:pPr eaLnBrk="1" hangingPunct="1">
                      <a:defRPr/>
                    </a:pPr>
                    <a:r>
                      <a:rPr lang="en-US" sz="1000" dirty="0">
                        <a:solidFill>
                          <a:srgbClr val="1A4581"/>
                        </a:solidFill>
                        <a:latin typeface="Calibri" pitchFamily="34" charset="0"/>
                        <a:ea typeface="MS PGothic" pitchFamily="34" charset="-128"/>
                        <a:cs typeface="Arial" charset="0"/>
                      </a:rPr>
                      <a:t>4</a:t>
                    </a:r>
                  </a:p>
                </p:txBody>
              </p:sp>
              <p:sp>
                <p:nvSpPr>
                  <p:cNvPr id="121864" name="TextBox 32">
                    <a:extLst>
                      <a:ext uri="{FF2B5EF4-FFF2-40B4-BE49-F238E27FC236}"/>
                    </a:extLst>
                  </p:cNvPr>
                  <p:cNvSpPr txBox="1">
                    <a:spLocks noChangeArrowheads="1"/>
                  </p:cNvSpPr>
                  <p:nvPr/>
                </p:nvSpPr>
                <p:spPr bwMode="auto">
                  <a:xfrm>
                    <a:off x="899297" y="2138417"/>
                    <a:ext cx="358004" cy="213239"/>
                  </a:xfrm>
                  <a:prstGeom prst="rect">
                    <a:avLst/>
                  </a:prstGeom>
                  <a:grpFill/>
                  <a:ln w="9525">
                    <a:noFill/>
                    <a:miter lim="800000"/>
                    <a:headEnd/>
                    <a:tailEnd/>
                  </a:ln>
                </p:spPr>
                <p:txBody>
                  <a:bodyPr lIns="91430" tIns="45716" rIns="91430" bIns="45716">
                    <a:spAutoFit/>
                  </a:bodyPr>
                  <a:lstStyle/>
                  <a:p>
                    <a:pPr eaLnBrk="1" hangingPunct="1">
                      <a:defRPr/>
                    </a:pPr>
                    <a:r>
                      <a:rPr lang="en-US" sz="1000" dirty="0">
                        <a:solidFill>
                          <a:srgbClr val="1A4581"/>
                        </a:solidFill>
                        <a:latin typeface="Calibri" pitchFamily="34" charset="0"/>
                        <a:ea typeface="MS PGothic" pitchFamily="34" charset="-128"/>
                        <a:cs typeface="Arial" charset="0"/>
                      </a:rPr>
                      <a:t>3</a:t>
                    </a:r>
                  </a:p>
                </p:txBody>
              </p:sp>
              <p:sp>
                <p:nvSpPr>
                  <p:cNvPr id="121865" name="TextBox 33">
                    <a:extLst>
                      <a:ext uri="{FF2B5EF4-FFF2-40B4-BE49-F238E27FC236}"/>
                    </a:extLst>
                  </p:cNvPr>
                  <p:cNvSpPr txBox="1">
                    <a:spLocks noChangeArrowheads="1"/>
                  </p:cNvSpPr>
                  <p:nvPr/>
                </p:nvSpPr>
                <p:spPr bwMode="auto">
                  <a:xfrm>
                    <a:off x="899297" y="2611326"/>
                    <a:ext cx="358004" cy="213239"/>
                  </a:xfrm>
                  <a:prstGeom prst="rect">
                    <a:avLst/>
                  </a:prstGeom>
                  <a:grpFill/>
                  <a:ln w="9525">
                    <a:noFill/>
                    <a:miter lim="800000"/>
                    <a:headEnd/>
                    <a:tailEnd/>
                  </a:ln>
                </p:spPr>
                <p:txBody>
                  <a:bodyPr lIns="91430" tIns="45716" rIns="91430" bIns="45716">
                    <a:spAutoFit/>
                  </a:bodyPr>
                  <a:lstStyle/>
                  <a:p>
                    <a:pPr eaLnBrk="1" hangingPunct="1">
                      <a:defRPr/>
                    </a:pPr>
                    <a:r>
                      <a:rPr lang="en-US" sz="1000" dirty="0">
                        <a:solidFill>
                          <a:srgbClr val="1A4581"/>
                        </a:solidFill>
                        <a:latin typeface="Calibri" pitchFamily="34" charset="0"/>
                        <a:ea typeface="MS PGothic" pitchFamily="34" charset="-128"/>
                        <a:cs typeface="Arial" charset="0"/>
                      </a:rPr>
                      <a:t>2</a:t>
                    </a:r>
                  </a:p>
                </p:txBody>
              </p:sp>
              <p:sp>
                <p:nvSpPr>
                  <p:cNvPr id="121866" name="TextBox 35">
                    <a:extLst>
                      <a:ext uri="{FF2B5EF4-FFF2-40B4-BE49-F238E27FC236}"/>
                    </a:extLst>
                  </p:cNvPr>
                  <p:cNvSpPr txBox="1">
                    <a:spLocks noChangeArrowheads="1"/>
                  </p:cNvSpPr>
                  <p:nvPr/>
                </p:nvSpPr>
                <p:spPr bwMode="auto">
                  <a:xfrm>
                    <a:off x="893052" y="3075605"/>
                    <a:ext cx="360086" cy="213239"/>
                  </a:xfrm>
                  <a:prstGeom prst="rect">
                    <a:avLst/>
                  </a:prstGeom>
                  <a:grpFill/>
                  <a:ln w="9525">
                    <a:noFill/>
                    <a:miter lim="800000"/>
                    <a:headEnd/>
                    <a:tailEnd/>
                  </a:ln>
                </p:spPr>
                <p:txBody>
                  <a:bodyPr lIns="91430" tIns="45716" rIns="91430" bIns="45716">
                    <a:spAutoFit/>
                  </a:bodyPr>
                  <a:lstStyle/>
                  <a:p>
                    <a:pPr eaLnBrk="1" hangingPunct="1">
                      <a:defRPr/>
                    </a:pPr>
                    <a:r>
                      <a:rPr lang="en-US" sz="1000">
                        <a:solidFill>
                          <a:srgbClr val="1A4581"/>
                        </a:solidFill>
                        <a:latin typeface="Calibri" pitchFamily="34" charset="0"/>
                        <a:ea typeface="MS PGothic" pitchFamily="34" charset="-128"/>
                        <a:cs typeface="Arial" charset="0"/>
                      </a:rPr>
                      <a:t>1</a:t>
                    </a:r>
                  </a:p>
                </p:txBody>
              </p:sp>
            </p:grpSp>
            <p:sp>
              <p:nvSpPr>
                <p:cNvPr id="121867" name="TextBox 18">
                  <a:extLst>
                    <a:ext uri="{FF2B5EF4-FFF2-40B4-BE49-F238E27FC236}"/>
                  </a:extLst>
                </p:cNvPr>
                <p:cNvSpPr txBox="1">
                  <a:spLocks noChangeArrowheads="1"/>
                </p:cNvSpPr>
                <p:nvPr/>
              </p:nvSpPr>
              <p:spPr bwMode="auto">
                <a:xfrm rot="16200000">
                  <a:off x="-501676" y="1638829"/>
                  <a:ext cx="2774526" cy="604441"/>
                </a:xfrm>
                <a:prstGeom prst="rect">
                  <a:avLst/>
                </a:prstGeom>
                <a:grpFill/>
                <a:ln w="9525">
                  <a:noFill/>
                  <a:miter lim="800000"/>
                  <a:headEnd/>
                  <a:tailEnd/>
                </a:ln>
              </p:spPr>
              <p:txBody>
                <a:bodyPr lIns="91430" tIns="45716" rIns="91430" bIns="45716">
                  <a:spAutoFit/>
                </a:bodyPr>
                <a:lstStyle/>
                <a:p>
                  <a:pPr algn="ctr" eaLnBrk="1" hangingPunct="1">
                    <a:defRPr/>
                  </a:pPr>
                  <a:endParaRPr lang="en-US" sz="2400" b="1" dirty="0">
                    <a:solidFill>
                      <a:srgbClr val="1A4581"/>
                    </a:solidFill>
                    <a:latin typeface="Calibri" pitchFamily="34" charset="0"/>
                    <a:ea typeface="MS PGothic" pitchFamily="34" charset="-128"/>
                    <a:cs typeface="Arial" charset="0"/>
                  </a:endParaRPr>
                </a:p>
              </p:txBody>
            </p:sp>
          </p:grpSp>
          <p:grpSp>
            <p:nvGrpSpPr>
              <p:cNvPr id="119813" name="Group 47"/>
              <p:cNvGrpSpPr>
                <a:grpSpLocks/>
              </p:cNvGrpSpPr>
              <p:nvPr/>
            </p:nvGrpSpPr>
            <p:grpSpPr bwMode="auto">
              <a:xfrm>
                <a:off x="1031875" y="6021366"/>
                <a:ext cx="6924675" cy="458253"/>
                <a:chOff x="1065213" y="3708735"/>
                <a:chExt cx="6387432" cy="344620"/>
              </a:xfrm>
            </p:grpSpPr>
            <p:sp>
              <p:nvSpPr>
                <p:cNvPr id="119825" name="TextBox 22"/>
                <p:cNvSpPr txBox="1">
                  <a:spLocks noChangeArrowheads="1"/>
                </p:cNvSpPr>
                <p:nvPr/>
              </p:nvSpPr>
              <p:spPr bwMode="auto">
                <a:xfrm>
                  <a:off x="2863535" y="3815043"/>
                  <a:ext cx="2773553" cy="23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spAutoFit/>
                </a:bodyPr>
                <a:lstStyle/>
                <a:p>
                  <a:pPr algn="ctr" eaLnBrk="1" hangingPunct="1"/>
                  <a:r>
                    <a:rPr lang="ru-RU" altLang="ru-RU" sz="1200" b="1" dirty="0">
                      <a:latin typeface="Calibri" pitchFamily="34" charset="0"/>
                      <a:ea typeface="MS PGothic" pitchFamily="34" charset="-128"/>
                      <a:cs typeface="Arial" pitchFamily="34" charset="0"/>
                    </a:rPr>
                    <a:t>Дни  терапии</a:t>
                  </a:r>
                  <a:endParaRPr lang="en-US" altLang="ru-RU" sz="1200" b="1" dirty="0">
                    <a:latin typeface="Calibri" pitchFamily="34" charset="0"/>
                    <a:ea typeface="MS PGothic" pitchFamily="34" charset="-128"/>
                    <a:cs typeface="Arial" pitchFamily="34" charset="0"/>
                  </a:endParaRPr>
                </a:p>
              </p:txBody>
            </p:sp>
            <p:sp>
              <p:nvSpPr>
                <p:cNvPr id="119826" name="TextBox 23"/>
                <p:cNvSpPr txBox="1">
                  <a:spLocks noChangeArrowheads="1"/>
                </p:cNvSpPr>
                <p:nvPr/>
              </p:nvSpPr>
              <p:spPr bwMode="auto">
                <a:xfrm>
                  <a:off x="1065213" y="3711123"/>
                  <a:ext cx="360594" cy="183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spAutoFit/>
                </a:bodyPr>
                <a:lstStyle/>
                <a:p>
                  <a:pPr eaLnBrk="1" hangingPunct="1"/>
                  <a:r>
                    <a:rPr lang="en-US" altLang="ru-RU" sz="1000">
                      <a:latin typeface="Calibri" pitchFamily="34" charset="0"/>
                      <a:ea typeface="MS PGothic" pitchFamily="34" charset="-128"/>
                      <a:cs typeface="Arial" pitchFamily="34" charset="0"/>
                    </a:rPr>
                    <a:t>0</a:t>
                  </a:r>
                </a:p>
              </p:txBody>
            </p:sp>
            <p:sp>
              <p:nvSpPr>
                <p:cNvPr id="119827" name="TextBox 24"/>
                <p:cNvSpPr txBox="1">
                  <a:spLocks noChangeArrowheads="1"/>
                </p:cNvSpPr>
                <p:nvPr/>
              </p:nvSpPr>
              <p:spPr bwMode="auto">
                <a:xfrm>
                  <a:off x="4078632" y="3717092"/>
                  <a:ext cx="360594" cy="183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spAutoFit/>
                </a:bodyPr>
                <a:lstStyle/>
                <a:p>
                  <a:pPr eaLnBrk="1" hangingPunct="1"/>
                  <a:r>
                    <a:rPr lang="en-US" altLang="ru-RU" sz="1000">
                      <a:latin typeface="Calibri" pitchFamily="34" charset="0"/>
                      <a:ea typeface="MS PGothic" pitchFamily="34" charset="-128"/>
                      <a:cs typeface="Arial" pitchFamily="34" charset="0"/>
                    </a:rPr>
                    <a:t>90</a:t>
                  </a:r>
                </a:p>
              </p:txBody>
            </p:sp>
            <p:sp>
              <p:nvSpPr>
                <p:cNvPr id="119828" name="TextBox 25"/>
                <p:cNvSpPr txBox="1">
                  <a:spLocks noChangeArrowheads="1"/>
                </p:cNvSpPr>
                <p:nvPr/>
              </p:nvSpPr>
              <p:spPr bwMode="auto">
                <a:xfrm>
                  <a:off x="5019035" y="3708735"/>
                  <a:ext cx="447962" cy="183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spAutoFit/>
                </a:bodyPr>
                <a:lstStyle/>
                <a:p>
                  <a:pPr eaLnBrk="1" hangingPunct="1"/>
                  <a:r>
                    <a:rPr lang="en-US" altLang="ru-RU" sz="1000">
                      <a:latin typeface="Calibri" pitchFamily="34" charset="0"/>
                      <a:ea typeface="MS PGothic" pitchFamily="34" charset="-128"/>
                      <a:cs typeface="Arial" pitchFamily="34" charset="0"/>
                    </a:rPr>
                    <a:t>120</a:t>
                  </a:r>
                </a:p>
              </p:txBody>
            </p:sp>
            <p:sp>
              <p:nvSpPr>
                <p:cNvPr id="119829" name="TextBox 26"/>
                <p:cNvSpPr txBox="1">
                  <a:spLocks noChangeArrowheads="1"/>
                </p:cNvSpPr>
                <p:nvPr/>
              </p:nvSpPr>
              <p:spPr bwMode="auto">
                <a:xfrm>
                  <a:off x="5988031" y="3754101"/>
                  <a:ext cx="447962" cy="183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spAutoFit/>
                </a:bodyPr>
                <a:lstStyle/>
                <a:p>
                  <a:pPr eaLnBrk="1" hangingPunct="1"/>
                  <a:r>
                    <a:rPr lang="en-US" altLang="ru-RU" sz="1000">
                      <a:latin typeface="Calibri" pitchFamily="34" charset="0"/>
                      <a:ea typeface="MS PGothic" pitchFamily="34" charset="-128"/>
                      <a:cs typeface="Arial" pitchFamily="34" charset="0"/>
                    </a:rPr>
                    <a:t>150</a:t>
                  </a:r>
                </a:p>
              </p:txBody>
            </p:sp>
            <p:sp>
              <p:nvSpPr>
                <p:cNvPr id="119830" name="TextBox 27"/>
                <p:cNvSpPr txBox="1">
                  <a:spLocks noChangeArrowheads="1"/>
                </p:cNvSpPr>
                <p:nvPr/>
              </p:nvSpPr>
              <p:spPr bwMode="auto">
                <a:xfrm>
                  <a:off x="3081043" y="3721867"/>
                  <a:ext cx="360593" cy="183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spAutoFit/>
                </a:bodyPr>
                <a:lstStyle/>
                <a:p>
                  <a:pPr eaLnBrk="1" hangingPunct="1"/>
                  <a:r>
                    <a:rPr lang="en-US" altLang="ru-RU" sz="1000">
                      <a:latin typeface="Calibri" pitchFamily="34" charset="0"/>
                      <a:ea typeface="MS PGothic" pitchFamily="34" charset="-128"/>
                      <a:cs typeface="Arial" pitchFamily="34" charset="0"/>
                    </a:rPr>
                    <a:t>60</a:t>
                  </a:r>
                </a:p>
              </p:txBody>
            </p:sp>
            <p:sp>
              <p:nvSpPr>
                <p:cNvPr id="119831" name="TextBox 28"/>
                <p:cNvSpPr txBox="1">
                  <a:spLocks noChangeArrowheads="1"/>
                </p:cNvSpPr>
                <p:nvPr/>
              </p:nvSpPr>
              <p:spPr bwMode="auto">
                <a:xfrm>
                  <a:off x="2078688" y="3708735"/>
                  <a:ext cx="360593" cy="183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spAutoFit/>
                </a:bodyPr>
                <a:lstStyle/>
                <a:p>
                  <a:pPr eaLnBrk="1" hangingPunct="1"/>
                  <a:r>
                    <a:rPr lang="en-US" altLang="ru-RU" sz="1000" dirty="0">
                      <a:latin typeface="Calibri" pitchFamily="34" charset="0"/>
                      <a:ea typeface="MS PGothic" pitchFamily="34" charset="-128"/>
                      <a:cs typeface="Arial" pitchFamily="34" charset="0"/>
                    </a:rPr>
                    <a:t>30</a:t>
                  </a:r>
                </a:p>
              </p:txBody>
            </p:sp>
            <p:sp>
              <p:nvSpPr>
                <p:cNvPr id="119832" name="TextBox 29"/>
                <p:cNvSpPr txBox="1">
                  <a:spLocks noChangeArrowheads="1"/>
                </p:cNvSpPr>
                <p:nvPr/>
              </p:nvSpPr>
              <p:spPr bwMode="auto">
                <a:xfrm>
                  <a:off x="6898252" y="3762458"/>
                  <a:ext cx="554393" cy="183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spAutoFit/>
                </a:bodyPr>
                <a:lstStyle/>
                <a:p>
                  <a:pPr eaLnBrk="1" hangingPunct="1"/>
                  <a:r>
                    <a:rPr lang="en-US" altLang="ru-RU" sz="1000">
                      <a:latin typeface="Calibri" pitchFamily="34" charset="0"/>
                      <a:ea typeface="MS PGothic" pitchFamily="34" charset="-128"/>
                      <a:cs typeface="Arial" pitchFamily="34" charset="0"/>
                    </a:rPr>
                    <a:t>180</a:t>
                  </a:r>
                </a:p>
              </p:txBody>
            </p:sp>
          </p:grpSp>
          <p:sp>
            <p:nvSpPr>
              <p:cNvPr id="65544" name="TextBox 58">
                <a:extLst>
                  <a:ext uri="{FF2B5EF4-FFF2-40B4-BE49-F238E27FC236}"/>
                </a:extLst>
              </p:cNvPr>
              <p:cNvSpPr txBox="1">
                <a:spLocks noChangeArrowheads="1"/>
              </p:cNvSpPr>
              <p:nvPr/>
            </p:nvSpPr>
            <p:spPr bwMode="auto">
              <a:xfrm>
                <a:off x="6444208" y="5557682"/>
                <a:ext cx="1476908" cy="352103"/>
              </a:xfrm>
              <a:prstGeom prst="rect">
                <a:avLst/>
              </a:prstGeom>
              <a:noFill/>
              <a:ln w="9525">
                <a:noFill/>
                <a:miter lim="800000"/>
                <a:headEnd/>
                <a:tailEnd/>
              </a:ln>
            </p:spPr>
            <p:txBody>
              <a:bodyPr wrap="square" lIns="91430" tIns="45716" rIns="91430" bIns="45716">
                <a:spAutoFit/>
              </a:bodyPr>
              <a:lstStyle/>
              <a:p>
                <a:pPr algn="r" eaLnBrk="1" hangingPunct="1">
                  <a:defRPr/>
                </a:pPr>
                <a:r>
                  <a:rPr lang="ru-RU" altLang="ru-RU" sz="1400" b="1" dirty="0" err="1">
                    <a:solidFill>
                      <a:schemeClr val="tx2"/>
                    </a:solidFill>
                    <a:latin typeface="+mj-lt"/>
                  </a:rPr>
                  <a:t>Целекоксиб</a:t>
                </a:r>
                <a:r>
                  <a:rPr lang="en-US" altLang="ru-RU" sz="1400" b="1" dirty="0">
                    <a:solidFill>
                      <a:schemeClr val="tx2"/>
                    </a:solidFill>
                    <a:latin typeface="+mj-lt"/>
                  </a:rPr>
                  <a:t> </a:t>
                </a:r>
                <a:r>
                  <a:rPr lang="en-US" altLang="ru-RU" sz="1400" b="1" dirty="0">
                    <a:solidFill>
                      <a:schemeClr val="tx2"/>
                    </a:solidFill>
                    <a:effectLst>
                      <a:outerShdw blurRad="38100" dist="38100" dir="2700000" algn="tl">
                        <a:srgbClr val="000000">
                          <a:alpha val="43137"/>
                        </a:srgbClr>
                      </a:outerShdw>
                    </a:effectLst>
                    <a:latin typeface="Calibri" pitchFamily="34" charset="0"/>
                    <a:ea typeface="MS PGothic" pitchFamily="34" charset="-128"/>
                  </a:rPr>
                  <a:t> </a:t>
                </a:r>
              </a:p>
            </p:txBody>
          </p:sp>
          <p:sp>
            <p:nvSpPr>
              <p:cNvPr id="119816" name="TextBox 59"/>
              <p:cNvSpPr txBox="1">
                <a:spLocks noChangeArrowheads="1"/>
              </p:cNvSpPr>
              <p:nvPr/>
            </p:nvSpPr>
            <p:spPr bwMode="auto">
              <a:xfrm>
                <a:off x="569913" y="4692650"/>
                <a:ext cx="3524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spAutoFit/>
              </a:bodyPr>
              <a:lstStyle/>
              <a:p>
                <a:pPr eaLnBrk="1" hangingPunct="1"/>
                <a:r>
                  <a:rPr lang="en-US" altLang="ru-RU" sz="1000" dirty="0">
                    <a:solidFill>
                      <a:srgbClr val="1A4581"/>
                    </a:solidFill>
                    <a:latin typeface="Calibri" pitchFamily="34" charset="0"/>
                    <a:ea typeface="MS PGothic" pitchFamily="34" charset="-128"/>
                    <a:cs typeface="Arial" pitchFamily="34" charset="0"/>
                  </a:rPr>
                  <a:t>0</a:t>
                </a:r>
              </a:p>
            </p:txBody>
          </p:sp>
          <p:sp>
            <p:nvSpPr>
              <p:cNvPr id="65552" name="Прямоугольник 31">
                <a:extLst>
                  <a:ext uri="{FF2B5EF4-FFF2-40B4-BE49-F238E27FC236}"/>
                </a:extLst>
              </p:cNvPr>
              <p:cNvSpPr>
                <a:spLocks noChangeArrowheads="1"/>
              </p:cNvSpPr>
              <p:nvPr/>
            </p:nvSpPr>
            <p:spPr bwMode="auto">
              <a:xfrm>
                <a:off x="5030471" y="5152453"/>
                <a:ext cx="2737819" cy="352113"/>
              </a:xfrm>
              <a:prstGeom prst="rect">
                <a:avLst/>
              </a:prstGeom>
              <a:noFill/>
              <a:ln w="9525">
                <a:noFill/>
                <a:miter lim="800000"/>
                <a:headEnd/>
                <a:tailEnd/>
              </a:ln>
            </p:spPr>
            <p:txBody>
              <a:bodyPr wrap="square">
                <a:spAutoFit/>
              </a:bodyPr>
              <a:lstStyle/>
              <a:p>
                <a:pPr algn="ctr" eaLnBrk="1" hangingPunct="1">
                  <a:defRPr/>
                </a:pPr>
                <a:r>
                  <a:rPr lang="ru-RU" altLang="ru-RU" sz="1400" b="1" dirty="0" err="1">
                    <a:solidFill>
                      <a:schemeClr val="tx2"/>
                    </a:solidFill>
                    <a:latin typeface="+mj-lt"/>
                  </a:rPr>
                  <a:t>Диклофенак</a:t>
                </a:r>
                <a:r>
                  <a:rPr lang="ru-RU" altLang="ru-RU" sz="1400" b="1" dirty="0">
                    <a:solidFill>
                      <a:schemeClr val="tx2"/>
                    </a:solidFill>
                    <a:latin typeface="+mj-lt"/>
                  </a:rPr>
                  <a:t> </a:t>
                </a:r>
                <a:r>
                  <a:rPr lang="en-US" altLang="ru-RU" sz="1400" b="1" dirty="0">
                    <a:solidFill>
                      <a:schemeClr val="tx2"/>
                    </a:solidFill>
                    <a:latin typeface="+mj-lt"/>
                  </a:rPr>
                  <a:t>+ </a:t>
                </a:r>
                <a:r>
                  <a:rPr lang="ru-RU" altLang="ru-RU" sz="1400" b="1" dirty="0" err="1">
                    <a:solidFill>
                      <a:schemeClr val="tx2"/>
                    </a:solidFill>
                    <a:latin typeface="+mj-lt"/>
                  </a:rPr>
                  <a:t>Омепразол</a:t>
                </a:r>
                <a:endParaRPr lang="ru-RU" altLang="ru-RU" sz="1400" b="1" dirty="0">
                  <a:solidFill>
                    <a:schemeClr val="tx2"/>
                  </a:solidFill>
                  <a:latin typeface="+mj-lt"/>
                </a:endParaRPr>
              </a:p>
            </p:txBody>
          </p:sp>
          <p:sp>
            <p:nvSpPr>
              <p:cNvPr id="119824" name="TextBox 18"/>
              <p:cNvSpPr txBox="1">
                <a:spLocks noChangeArrowheads="1"/>
              </p:cNvSpPr>
              <p:nvPr/>
            </p:nvSpPr>
            <p:spPr bwMode="auto">
              <a:xfrm rot="16200000">
                <a:off x="-826917" y="4422943"/>
                <a:ext cx="2768749" cy="316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0" tIns="45716" rIns="91430" bIns="45716">
                <a:spAutoFit/>
              </a:bodyPr>
              <a:lstStyle/>
              <a:p>
                <a:pPr algn="ctr"/>
                <a:r>
                  <a:rPr lang="ru-RU" altLang="ru-RU" sz="1200" b="1" dirty="0">
                    <a:latin typeface="Calibri" pitchFamily="34" charset="0"/>
                    <a:ea typeface="MS PGothic" pitchFamily="34" charset="-128"/>
                    <a:cs typeface="Arial" pitchFamily="34" charset="0"/>
                  </a:rPr>
                  <a:t>Частота  ЖК осложнений (в %)</a:t>
                </a:r>
                <a:endParaRPr lang="en-US" altLang="ru-RU" sz="1200" b="1" dirty="0">
                  <a:latin typeface="Calibri" pitchFamily="34" charset="0"/>
                  <a:ea typeface="MS PGothic" pitchFamily="34" charset="-128"/>
                  <a:cs typeface="Arial" pitchFamily="34" charset="0"/>
                </a:endParaRPr>
              </a:p>
            </p:txBody>
          </p:sp>
        </p:grpSp>
      </p:grpSp>
      <p:sp>
        <p:nvSpPr>
          <p:cNvPr id="34" name="TextBox 33"/>
          <p:cNvSpPr txBox="1"/>
          <p:nvPr/>
        </p:nvSpPr>
        <p:spPr>
          <a:xfrm>
            <a:off x="323527" y="378000"/>
            <a:ext cx="7488833" cy="404406"/>
          </a:xfrm>
          <a:prstGeom prst="rect">
            <a:avLst/>
          </a:prstGeom>
          <a:noFill/>
        </p:spPr>
        <p:txBody>
          <a:bodyPr wrap="square" rtlCol="0" anchor="ctr">
            <a:spAutoFit/>
          </a:bodyPr>
          <a:lstStyle/>
          <a:p>
            <a:pPr>
              <a:lnSpc>
                <a:spcPts val="2400"/>
              </a:lnSpc>
            </a:pPr>
            <a:r>
              <a:rPr lang="ru-RU" sz="2400" b="1" i="1" dirty="0">
                <a:solidFill>
                  <a:srgbClr val="FAAA28"/>
                </a:solidFill>
                <a:latin typeface="+mn-lt"/>
              </a:rPr>
              <a:t> Исследование С</a:t>
            </a:r>
            <a:r>
              <a:rPr lang="en-US" sz="2400" b="1" i="1" dirty="0" smtClean="0">
                <a:solidFill>
                  <a:srgbClr val="FAAA28"/>
                </a:solidFill>
                <a:latin typeface="+mn-lt"/>
              </a:rPr>
              <a:t>ONDOR</a:t>
            </a:r>
            <a:endParaRPr lang="ru-RU" sz="2400" b="1" i="1" dirty="0">
              <a:solidFill>
                <a:srgbClr val="FAAA28"/>
              </a:solidFill>
              <a:latin typeface="+mn-lt"/>
            </a:endParaRPr>
          </a:p>
        </p:txBody>
      </p:sp>
      <p:pic>
        <p:nvPicPr>
          <p:cNvPr id="35" name="Рисунок 3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1328" y="6309320"/>
            <a:ext cx="241879" cy="349861"/>
          </a:xfrm>
          <a:prstGeom prst="rect">
            <a:avLst/>
          </a:prstGeom>
        </p:spPr>
      </p:pic>
      <p:sp>
        <p:nvSpPr>
          <p:cNvPr id="36" name="TextBox 35"/>
          <p:cNvSpPr txBox="1"/>
          <p:nvPr/>
        </p:nvSpPr>
        <p:spPr>
          <a:xfrm>
            <a:off x="755576" y="6345750"/>
            <a:ext cx="7704856" cy="138499"/>
          </a:xfrm>
          <a:prstGeom prst="rect">
            <a:avLst/>
          </a:prstGeom>
          <a:noFill/>
        </p:spPr>
        <p:txBody>
          <a:bodyPr wrap="square" lIns="0" tIns="0" rIns="0" bIns="0" rtlCol="0">
            <a:spAutoFit/>
          </a:bodyPr>
          <a:lstStyle/>
          <a:p>
            <a:r>
              <a:rPr lang="da-DK" sz="900" dirty="0">
                <a:solidFill>
                  <a:schemeClr val="tx2"/>
                </a:solidFill>
                <a:latin typeface="+mj-lt"/>
              </a:rPr>
              <a:t>Chan et al. Lancet 2010; 376: 9736, 173-179</a:t>
            </a:r>
          </a:p>
        </p:txBody>
      </p:sp>
      <p:pic>
        <p:nvPicPr>
          <p:cNvPr id="119823" name="Picture 5" descr="Condor slide logo.png"/>
          <p:cNvPicPr>
            <a:picLocks noChangeAspect="1" noChangeArrowheads="1"/>
          </p:cNvPicPr>
          <p:nvPr/>
        </p:nvPicPr>
        <p:blipFill>
          <a:blip r:embed="rId5">
            <a:grayscl/>
            <a:biLevel thresh="50000"/>
            <a:extLst>
              <a:ext uri="{28A0092B-C50C-407E-A947-70E740481C1C}">
                <a14:useLocalDpi xmlns:a14="http://schemas.microsoft.com/office/drawing/2010/main" val="0"/>
              </a:ext>
            </a:extLst>
          </a:blip>
          <a:srcRect/>
          <a:stretch>
            <a:fillRect/>
          </a:stretch>
        </p:blipFill>
        <p:spPr bwMode="auto">
          <a:xfrm>
            <a:off x="3779912" y="245673"/>
            <a:ext cx="1139822" cy="735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TextBox 40"/>
          <p:cNvSpPr txBox="1"/>
          <p:nvPr/>
        </p:nvSpPr>
        <p:spPr>
          <a:xfrm>
            <a:off x="1610234" y="2578108"/>
            <a:ext cx="5643659" cy="738664"/>
          </a:xfrm>
          <a:prstGeom prst="rect">
            <a:avLst/>
          </a:prstGeom>
          <a:noFill/>
        </p:spPr>
        <p:txBody>
          <a:bodyPr wrap="square" lIns="0" tIns="0" rIns="0" bIns="0" rtlCol="0">
            <a:spAutoFit/>
          </a:bodyPr>
          <a:lstStyle/>
          <a:p>
            <a:pPr defTabSz="449263" eaLnBrk="1" hangingPunct="1"/>
            <a:r>
              <a:rPr lang="ru-RU" altLang="ru-RU" b="1" dirty="0">
                <a:solidFill>
                  <a:srgbClr val="1A4581"/>
                </a:solidFill>
                <a:latin typeface="+mj-lt"/>
              </a:rPr>
              <a:t>В 4 раза меньше  клинически значимых ЖК </a:t>
            </a:r>
            <a:r>
              <a:rPr lang="ru-RU" altLang="ru-RU" b="1" dirty="0" smtClean="0">
                <a:solidFill>
                  <a:srgbClr val="1A4581"/>
                </a:solidFill>
                <a:latin typeface="+mj-lt"/>
              </a:rPr>
              <a:t>осложнений</a:t>
            </a:r>
            <a:r>
              <a:rPr lang="en-US" altLang="ru-RU" b="1" dirty="0" smtClean="0">
                <a:solidFill>
                  <a:srgbClr val="1A4581"/>
                </a:solidFill>
                <a:latin typeface="+mj-lt"/>
              </a:rPr>
              <a:t> </a:t>
            </a:r>
            <a:r>
              <a:rPr lang="ru-RU" altLang="ru-RU" b="1" dirty="0" smtClean="0">
                <a:solidFill>
                  <a:srgbClr val="1A4581"/>
                </a:solidFill>
                <a:latin typeface="+mj-lt"/>
              </a:rPr>
              <a:t> </a:t>
            </a:r>
            <a:r>
              <a:rPr lang="ru-RU" altLang="ru-RU" b="1" dirty="0">
                <a:solidFill>
                  <a:srgbClr val="1A4581"/>
                </a:solidFill>
                <a:latin typeface="+mj-lt"/>
              </a:rPr>
              <a:t>на фоне терапии </a:t>
            </a:r>
            <a:r>
              <a:rPr lang="ru-RU" altLang="ru-RU" b="1" dirty="0" err="1">
                <a:solidFill>
                  <a:srgbClr val="1A4581"/>
                </a:solidFill>
                <a:latin typeface="+mj-lt"/>
              </a:rPr>
              <a:t>Целекоксибом</a:t>
            </a:r>
            <a:r>
              <a:rPr lang="ru-RU" altLang="ru-RU" b="1" dirty="0">
                <a:solidFill>
                  <a:srgbClr val="1A4581"/>
                </a:solidFill>
                <a:latin typeface="+mj-lt"/>
              </a:rPr>
              <a:t>  </a:t>
            </a:r>
            <a:endParaRPr lang="en-US" altLang="ru-RU" b="1" dirty="0" smtClean="0">
              <a:solidFill>
                <a:srgbClr val="1A4581"/>
              </a:solidFill>
              <a:latin typeface="+mj-lt"/>
            </a:endParaRPr>
          </a:p>
          <a:p>
            <a:pPr defTabSz="449263" eaLnBrk="1" hangingPunct="1"/>
            <a:r>
              <a:rPr lang="ru-RU" altLang="ru-RU" sz="1200" dirty="0" smtClean="0">
                <a:solidFill>
                  <a:srgbClr val="1A4581"/>
                </a:solidFill>
                <a:latin typeface="+mj-lt"/>
              </a:rPr>
              <a:t>p </a:t>
            </a:r>
            <a:r>
              <a:rPr lang="ru-RU" altLang="ru-RU" sz="1200" dirty="0">
                <a:solidFill>
                  <a:srgbClr val="1A4581"/>
                </a:solidFill>
                <a:latin typeface="+mj-lt"/>
              </a:rPr>
              <a:t>&lt; 0.0001 (20 </a:t>
            </a:r>
            <a:r>
              <a:rPr lang="ru-RU" altLang="ru-RU" sz="1200" dirty="0" err="1">
                <a:solidFill>
                  <a:srgbClr val="1A4581"/>
                </a:solidFill>
                <a:latin typeface="+mj-lt"/>
              </a:rPr>
              <a:t>vs</a:t>
            </a:r>
            <a:r>
              <a:rPr lang="ru-RU" altLang="ru-RU" sz="1200" dirty="0">
                <a:solidFill>
                  <a:srgbClr val="1A4581"/>
                </a:solidFill>
                <a:latin typeface="+mj-lt"/>
              </a:rPr>
              <a:t> 81) </a:t>
            </a:r>
          </a:p>
        </p:txBody>
      </p:sp>
      <p:sp>
        <p:nvSpPr>
          <p:cNvPr id="47" name="TextBox 46"/>
          <p:cNvSpPr txBox="1"/>
          <p:nvPr/>
        </p:nvSpPr>
        <p:spPr>
          <a:xfrm>
            <a:off x="613751" y="1556791"/>
            <a:ext cx="7633510" cy="553998"/>
          </a:xfrm>
          <a:prstGeom prst="rect">
            <a:avLst/>
          </a:prstGeom>
          <a:noFill/>
        </p:spPr>
        <p:txBody>
          <a:bodyPr wrap="square" lIns="0" tIns="0" rIns="0" bIns="0" rtlCol="0">
            <a:spAutoFit/>
          </a:bodyPr>
          <a:lstStyle/>
          <a:p>
            <a:pPr algn="ctr" defTabSz="449263" eaLnBrk="1" hangingPunct="1"/>
            <a:r>
              <a:rPr lang="ru-RU" altLang="ru-RU" sz="2000" b="1" dirty="0" err="1">
                <a:solidFill>
                  <a:srgbClr val="FAAA28"/>
                </a:solidFill>
                <a:latin typeface="+mj-lt"/>
              </a:rPr>
              <a:t>Целекоксиб</a:t>
            </a:r>
            <a:r>
              <a:rPr lang="ru-RU" altLang="ru-RU" sz="2000" b="1" dirty="0">
                <a:solidFill>
                  <a:srgbClr val="FAAA28"/>
                </a:solidFill>
                <a:latin typeface="+mj-lt"/>
              </a:rPr>
              <a:t> VS </a:t>
            </a:r>
            <a:r>
              <a:rPr lang="ru-RU" altLang="ru-RU" sz="2000" b="1" dirty="0" err="1">
                <a:solidFill>
                  <a:srgbClr val="FAAA28"/>
                </a:solidFill>
                <a:latin typeface="+mj-lt"/>
              </a:rPr>
              <a:t>диклофенак</a:t>
            </a:r>
            <a:r>
              <a:rPr lang="ru-RU" altLang="ru-RU" sz="2000" b="1" dirty="0">
                <a:solidFill>
                  <a:srgbClr val="FAAA28"/>
                </a:solidFill>
                <a:latin typeface="+mj-lt"/>
              </a:rPr>
              <a:t> + </a:t>
            </a:r>
            <a:r>
              <a:rPr lang="ru-RU" altLang="ru-RU" sz="2000" b="1" dirty="0" err="1">
                <a:solidFill>
                  <a:srgbClr val="FAAA28"/>
                </a:solidFill>
                <a:latin typeface="+mj-lt"/>
              </a:rPr>
              <a:t>омепразол</a:t>
            </a:r>
            <a:r>
              <a:rPr lang="ru-RU" altLang="ru-RU" sz="2000" b="1" dirty="0">
                <a:solidFill>
                  <a:srgbClr val="FAAA28"/>
                </a:solidFill>
                <a:latin typeface="+mj-lt"/>
              </a:rPr>
              <a:t> </a:t>
            </a:r>
          </a:p>
          <a:p>
            <a:pPr algn="ctr" defTabSz="449263" eaLnBrk="1" hangingPunct="1"/>
            <a:r>
              <a:rPr lang="ru-RU" altLang="ru-RU" sz="1600" b="1" dirty="0">
                <a:solidFill>
                  <a:srgbClr val="FAAA28"/>
                </a:solidFill>
                <a:latin typeface="+mj-lt"/>
              </a:rPr>
              <a:t>у пациентов, страдающих ОА / РА с высоким риском ЖК осложнений </a:t>
            </a:r>
          </a:p>
        </p:txBody>
      </p:sp>
      <p:pic>
        <p:nvPicPr>
          <p:cNvPr id="48" name="Рисунок 4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468544" y="1916832"/>
            <a:ext cx="417496" cy="420939"/>
          </a:xfrm>
          <a:prstGeom prst="rect">
            <a:avLst/>
          </a:prstGeom>
        </p:spPr>
      </p:pic>
      <p:sp>
        <p:nvSpPr>
          <p:cNvPr id="49" name="Rectangle 8"/>
          <p:cNvSpPr>
            <a:spLocks noChangeArrowheads="1"/>
          </p:cNvSpPr>
          <p:nvPr/>
        </p:nvSpPr>
        <p:spPr bwMode="auto">
          <a:xfrm>
            <a:off x="642326" y="5589240"/>
            <a:ext cx="7674090" cy="539350"/>
          </a:xfrm>
          <a:prstGeom prst="roundRect">
            <a:avLst>
              <a:gd name="adj" fmla="val 31618"/>
            </a:avLst>
          </a:prstGeom>
          <a:noFill/>
          <a:ln w="28575">
            <a:solidFill>
              <a:srgbClr val="00A0D7"/>
            </a:solidFill>
          </a:ln>
          <a:effectLst/>
          <a:extLst/>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pPr indent="-457200" algn="ctr" eaLnBrk="0" hangingPunct="0">
              <a:spcBef>
                <a:spcPts val="0"/>
              </a:spcBef>
              <a:spcAft>
                <a:spcPts val="0"/>
              </a:spcAft>
              <a:buClr>
                <a:schemeClr val="tx2"/>
              </a:buClr>
            </a:pPr>
            <a:r>
              <a:rPr lang="ru-RU" altLang="ru-RU" sz="2000" b="1" dirty="0">
                <a:solidFill>
                  <a:schemeClr val="accent4">
                    <a:lumMod val="60000"/>
                    <a:lumOff val="40000"/>
                  </a:schemeClr>
                </a:solidFill>
              </a:rPr>
              <a:t>32 </a:t>
            </a:r>
            <a:r>
              <a:rPr lang="ru-RU" altLang="ru-RU" sz="2000" b="1" dirty="0" smtClean="0">
                <a:solidFill>
                  <a:schemeClr val="accent4">
                    <a:lumMod val="60000"/>
                    <a:lumOff val="40000"/>
                  </a:schemeClr>
                </a:solidFill>
              </a:rPr>
              <a:t>страны</a:t>
            </a:r>
            <a:r>
              <a:rPr lang="en-US" altLang="ru-RU" sz="2000" b="1" dirty="0" smtClean="0">
                <a:solidFill>
                  <a:schemeClr val="accent4">
                    <a:lumMod val="60000"/>
                    <a:lumOff val="40000"/>
                  </a:schemeClr>
                </a:solidFill>
              </a:rPr>
              <a:t>  |  </a:t>
            </a:r>
            <a:r>
              <a:rPr lang="ru-RU" altLang="ru-RU" sz="2000" b="1" dirty="0" smtClean="0">
                <a:solidFill>
                  <a:schemeClr val="accent4">
                    <a:lumMod val="60000"/>
                    <a:lumOff val="40000"/>
                  </a:schemeClr>
                </a:solidFill>
              </a:rPr>
              <a:t>196 центров</a:t>
            </a:r>
            <a:r>
              <a:rPr lang="en-US" altLang="ru-RU" sz="2000" b="1" dirty="0" smtClean="0">
                <a:solidFill>
                  <a:schemeClr val="accent4">
                    <a:lumMod val="60000"/>
                    <a:lumOff val="40000"/>
                  </a:schemeClr>
                </a:solidFill>
              </a:rPr>
              <a:t> |  </a:t>
            </a:r>
            <a:r>
              <a:rPr lang="ru-RU" altLang="ru-RU" sz="2000" b="1" dirty="0" smtClean="0">
                <a:solidFill>
                  <a:schemeClr val="accent4">
                    <a:lumMod val="60000"/>
                    <a:lumOff val="40000"/>
                  </a:schemeClr>
                </a:solidFill>
              </a:rPr>
              <a:t>4500 </a:t>
            </a:r>
            <a:r>
              <a:rPr lang="ru-RU" altLang="ru-RU" sz="2000" b="1" dirty="0">
                <a:solidFill>
                  <a:schemeClr val="accent4">
                    <a:lumMod val="60000"/>
                    <a:lumOff val="40000"/>
                  </a:schemeClr>
                </a:solidFill>
              </a:rPr>
              <a:t>пациентов</a:t>
            </a:r>
          </a:p>
        </p:txBody>
      </p:sp>
    </p:spTree>
    <p:extLst>
      <p:ext uri="{BB962C8B-B14F-4D97-AF65-F5344CB8AC3E}">
        <p14:creationId xmlns:p14="http://schemas.microsoft.com/office/powerpoint/2010/main" val="3774237014"/>
      </p:ext>
    </p:extLst>
  </p:cSld>
  <p:clrMapOvr>
    <a:masterClrMapping/>
  </p:clrMapOvr>
  <p:transition spd="med">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вал 4">
            <a:extLst>
              <a:ext uri="{FF2B5EF4-FFF2-40B4-BE49-F238E27FC236}"/>
            </a:extLst>
          </p:cNvPr>
          <p:cNvSpPr/>
          <p:nvPr/>
        </p:nvSpPr>
        <p:spPr>
          <a:xfrm>
            <a:off x="347191" y="1700808"/>
            <a:ext cx="1441450" cy="1319212"/>
          </a:xfrm>
          <a:prstGeom prst="ellipse">
            <a:avLst/>
          </a:prstGeom>
          <a:blipFill>
            <a:blip r:embed="rId3" cstate="print"/>
            <a:stretch>
              <a:fillRect/>
            </a:stretch>
          </a:blipFill>
          <a:ln w="38100">
            <a:solidFill>
              <a:srgbClr val="00A0D7"/>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solidFill>
                <a:prstClr val="white"/>
              </a:solidFill>
            </a:endParaRPr>
          </a:p>
        </p:txBody>
      </p:sp>
      <p:sp>
        <p:nvSpPr>
          <p:cNvPr id="120837" name="Прямоугольник 1"/>
          <p:cNvSpPr>
            <a:spLocks noChangeArrowheads="1"/>
          </p:cNvSpPr>
          <p:nvPr/>
        </p:nvSpPr>
        <p:spPr bwMode="auto">
          <a:xfrm>
            <a:off x="1692275" y="6407150"/>
            <a:ext cx="82867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ru-RU" altLang="ru-RU" sz="1100">
                <a:solidFill>
                  <a:schemeClr val="tx1"/>
                </a:solidFill>
                <a:latin typeface="Calibri" pitchFamily="34" charset="0"/>
              </a:rPr>
              <a:t>Каратеев А.Е., Насонов Е.Л., Ивашкин В.Т. Клинические рекомендации «Рациональное применение нестероидных противовоспалительных препаратов». </a:t>
            </a:r>
            <a:r>
              <a:rPr kumimoji="1" lang="ru-RU" altLang="ru-RU" sz="1100">
                <a:solidFill>
                  <a:schemeClr val="tx1"/>
                </a:solidFill>
                <a:latin typeface="Calibri" pitchFamily="34" charset="0"/>
                <a:cs typeface="Calibri" pitchFamily="34" charset="0"/>
              </a:rPr>
              <a:t>Научно-практическая ревматология. 2018;56(прил.1):1–29 </a:t>
            </a:r>
            <a:endParaRPr lang="ru-RU" altLang="ru-RU" sz="1100">
              <a:solidFill>
                <a:schemeClr val="tx1"/>
              </a:solidFill>
              <a:latin typeface="Calibri" pitchFamily="34" charset="0"/>
            </a:endParaRPr>
          </a:p>
        </p:txBody>
      </p:sp>
      <p:sp>
        <p:nvSpPr>
          <p:cNvPr id="6" name="TextBox 5"/>
          <p:cNvSpPr txBox="1"/>
          <p:nvPr/>
        </p:nvSpPr>
        <p:spPr>
          <a:xfrm>
            <a:off x="323527" y="226260"/>
            <a:ext cx="7488833" cy="707886"/>
          </a:xfrm>
          <a:prstGeom prst="rect">
            <a:avLst/>
          </a:prstGeom>
          <a:noFill/>
        </p:spPr>
        <p:txBody>
          <a:bodyPr wrap="square" rtlCol="0" anchor="ctr">
            <a:spAutoFit/>
          </a:bodyPr>
          <a:lstStyle/>
          <a:p>
            <a:pPr>
              <a:lnSpc>
                <a:spcPts val="2400"/>
              </a:lnSpc>
            </a:pPr>
            <a:r>
              <a:rPr lang="ru-RU" sz="2400" b="1" i="1" dirty="0">
                <a:solidFill>
                  <a:srgbClr val="FAAA28"/>
                </a:solidFill>
                <a:latin typeface="+mn-lt"/>
              </a:rPr>
              <a:t>Прием НПВП </a:t>
            </a:r>
            <a:r>
              <a:rPr lang="ru-RU" sz="2400" b="1" i="1" dirty="0" smtClean="0">
                <a:solidFill>
                  <a:srgbClr val="FAAA28"/>
                </a:solidFill>
                <a:latin typeface="+mn-lt"/>
              </a:rPr>
              <a:t>и </a:t>
            </a:r>
            <a:r>
              <a:rPr lang="ru-RU" sz="2400" b="1" i="1" dirty="0">
                <a:solidFill>
                  <a:srgbClr val="FAAA28"/>
                </a:solidFill>
                <a:latin typeface="+mn-lt"/>
              </a:rPr>
              <a:t>дестабилизация </a:t>
            </a:r>
            <a:r>
              <a:rPr lang="ru-RU" sz="2400" b="1" i="1" dirty="0" smtClean="0">
                <a:solidFill>
                  <a:srgbClr val="FAAA28"/>
                </a:solidFill>
                <a:latin typeface="+mn-lt"/>
              </a:rPr>
              <a:t>АГ</a:t>
            </a:r>
          </a:p>
          <a:p>
            <a:pPr>
              <a:lnSpc>
                <a:spcPts val="2400"/>
              </a:lnSpc>
            </a:pPr>
            <a:r>
              <a:rPr lang="ru-RU" sz="2000" i="1" dirty="0" smtClean="0">
                <a:solidFill>
                  <a:srgbClr val="FAAA28"/>
                </a:solidFill>
                <a:latin typeface="+mn-lt"/>
              </a:rPr>
              <a:t>Частота</a:t>
            </a:r>
            <a:r>
              <a:rPr lang="ru-RU" sz="2000" i="1" dirty="0">
                <a:solidFill>
                  <a:srgbClr val="FAAA28"/>
                </a:solidFill>
                <a:latin typeface="+mn-lt"/>
              </a:rPr>
              <a:t>: 2-10 на 100 больных в год</a:t>
            </a:r>
          </a:p>
        </p:txBody>
      </p:sp>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1328" y="6309320"/>
            <a:ext cx="241879" cy="349861"/>
          </a:xfrm>
          <a:prstGeom prst="rect">
            <a:avLst/>
          </a:prstGeom>
        </p:spPr>
      </p:pic>
      <p:sp>
        <p:nvSpPr>
          <p:cNvPr id="8" name="TextBox 7"/>
          <p:cNvSpPr txBox="1"/>
          <p:nvPr/>
        </p:nvSpPr>
        <p:spPr>
          <a:xfrm>
            <a:off x="755576" y="6345750"/>
            <a:ext cx="7704856" cy="276999"/>
          </a:xfrm>
          <a:prstGeom prst="rect">
            <a:avLst/>
          </a:prstGeom>
          <a:noFill/>
        </p:spPr>
        <p:txBody>
          <a:bodyPr wrap="square" lIns="0" tIns="0" rIns="0" bIns="0" rtlCol="0">
            <a:spAutoFit/>
          </a:bodyPr>
          <a:lstStyle/>
          <a:p>
            <a:r>
              <a:rPr lang="ru-RU" sz="900" dirty="0" err="1">
                <a:solidFill>
                  <a:schemeClr val="tx2"/>
                </a:solidFill>
                <a:latin typeface="+mj-lt"/>
              </a:rPr>
              <a:t>Каратеев</a:t>
            </a:r>
            <a:r>
              <a:rPr lang="ru-RU" sz="900" dirty="0">
                <a:solidFill>
                  <a:schemeClr val="tx2"/>
                </a:solidFill>
                <a:latin typeface="+mj-lt"/>
              </a:rPr>
              <a:t> А.Е., Насонов Е.Л., Ивашкин В.Т. Клинические рекомендации «Рациональное применение нестероидных противовоспалительных препаратов». Научно-практическая ревматология. 2018;56(прил.1):1–29 </a:t>
            </a:r>
          </a:p>
        </p:txBody>
      </p:sp>
      <p:sp>
        <p:nvSpPr>
          <p:cNvPr id="2" name="Прямоугольник 1"/>
          <p:cNvSpPr/>
          <p:nvPr/>
        </p:nvSpPr>
        <p:spPr>
          <a:xfrm>
            <a:off x="2123728" y="1569417"/>
            <a:ext cx="6264696" cy="4039567"/>
          </a:xfrm>
          <a:prstGeom prst="rect">
            <a:avLst/>
          </a:prstGeom>
        </p:spPr>
        <p:txBody>
          <a:bodyPr wrap="square" lIns="0" tIns="0" rIns="0" bIns="0">
            <a:spAutoFit/>
          </a:bodyPr>
          <a:lstStyle/>
          <a:p>
            <a:pPr defTabSz="449263" eaLnBrk="1" hangingPunct="1">
              <a:spcBef>
                <a:spcPts val="900"/>
              </a:spcBef>
              <a:buClr>
                <a:schemeClr val="bg1"/>
              </a:buClr>
            </a:pPr>
            <a:r>
              <a:rPr lang="ru-RU" altLang="ru-RU" sz="2000" b="1" dirty="0" smtClean="0">
                <a:solidFill>
                  <a:schemeClr val="bg2"/>
                </a:solidFill>
                <a:latin typeface="+mj-lt"/>
              </a:rPr>
              <a:t>1</a:t>
            </a:r>
            <a:r>
              <a:rPr lang="en-US" altLang="ru-RU" sz="2000" b="1" dirty="0" smtClean="0">
                <a:solidFill>
                  <a:schemeClr val="bg2"/>
                </a:solidFill>
                <a:latin typeface="+mj-lt"/>
              </a:rPr>
              <a:t>.</a:t>
            </a:r>
            <a:r>
              <a:rPr lang="ru-RU" altLang="ru-RU" sz="2000" b="1" dirty="0" smtClean="0">
                <a:solidFill>
                  <a:schemeClr val="bg2"/>
                </a:solidFill>
                <a:latin typeface="+mj-lt"/>
              </a:rPr>
              <a:t> </a:t>
            </a:r>
            <a:r>
              <a:rPr lang="ru-RU" altLang="ru-RU" sz="2000" dirty="0">
                <a:solidFill>
                  <a:schemeClr val="tx2"/>
                </a:solidFill>
                <a:latin typeface="+mj-lt"/>
              </a:rPr>
              <a:t>Возможность развития АГ на фоне приема НПВП у </a:t>
            </a:r>
            <a:r>
              <a:rPr lang="ru-RU" altLang="ru-RU" sz="2000" dirty="0" err="1">
                <a:solidFill>
                  <a:schemeClr val="tx2"/>
                </a:solidFill>
                <a:latin typeface="+mj-lt"/>
              </a:rPr>
              <a:t>нормотоников</a:t>
            </a:r>
            <a:r>
              <a:rPr lang="ru-RU" altLang="ru-RU" sz="2000" dirty="0">
                <a:solidFill>
                  <a:schemeClr val="tx2"/>
                </a:solidFill>
                <a:latin typeface="+mj-lt"/>
              </a:rPr>
              <a:t> сомнительна.</a:t>
            </a:r>
          </a:p>
          <a:p>
            <a:pPr defTabSz="449263" eaLnBrk="1" hangingPunct="1">
              <a:spcBef>
                <a:spcPts val="900"/>
              </a:spcBef>
              <a:buClr>
                <a:schemeClr val="bg1"/>
              </a:buClr>
            </a:pPr>
            <a:r>
              <a:rPr lang="ru-RU" altLang="ru-RU" sz="2000" b="1" dirty="0" smtClean="0">
                <a:solidFill>
                  <a:schemeClr val="bg2"/>
                </a:solidFill>
                <a:latin typeface="+mj-lt"/>
              </a:rPr>
              <a:t>2</a:t>
            </a:r>
            <a:r>
              <a:rPr lang="en-US" altLang="ru-RU" sz="2000" b="1" dirty="0" smtClean="0">
                <a:solidFill>
                  <a:schemeClr val="bg2"/>
                </a:solidFill>
                <a:latin typeface="+mj-lt"/>
              </a:rPr>
              <a:t>.</a:t>
            </a:r>
            <a:r>
              <a:rPr lang="ru-RU" altLang="ru-RU" sz="2000" b="1" dirty="0" smtClean="0">
                <a:solidFill>
                  <a:schemeClr val="bg2"/>
                </a:solidFill>
                <a:latin typeface="+mj-lt"/>
              </a:rPr>
              <a:t> </a:t>
            </a:r>
            <a:r>
              <a:rPr lang="ru-RU" altLang="ru-RU" sz="2000" b="1" dirty="0">
                <a:solidFill>
                  <a:schemeClr val="bg2"/>
                </a:solidFill>
                <a:latin typeface="+mj-lt"/>
              </a:rPr>
              <a:t>Все НПВП способны оказывать негативное действие на АД. </a:t>
            </a:r>
            <a:r>
              <a:rPr lang="ru-RU" altLang="ru-RU" sz="2000" dirty="0">
                <a:solidFill>
                  <a:schemeClr val="tx2"/>
                </a:solidFill>
                <a:latin typeface="+mj-lt"/>
              </a:rPr>
              <a:t>Различий по рискам между </a:t>
            </a:r>
            <a:r>
              <a:rPr lang="ru-RU" altLang="ru-RU" sz="2000" dirty="0" err="1">
                <a:solidFill>
                  <a:schemeClr val="tx2"/>
                </a:solidFill>
                <a:latin typeface="+mj-lt"/>
              </a:rPr>
              <a:t>коксибами</a:t>
            </a:r>
            <a:r>
              <a:rPr lang="ru-RU" altLang="ru-RU" sz="2000" dirty="0">
                <a:solidFill>
                  <a:schemeClr val="tx2"/>
                </a:solidFill>
                <a:latin typeface="+mj-lt"/>
              </a:rPr>
              <a:t> и н-НПВП не выявлено.</a:t>
            </a:r>
          </a:p>
          <a:p>
            <a:pPr defTabSz="449263">
              <a:spcBef>
                <a:spcPts val="900"/>
              </a:spcBef>
              <a:buClr>
                <a:schemeClr val="bg1"/>
              </a:buClr>
            </a:pPr>
            <a:r>
              <a:rPr lang="ru-RU" altLang="ru-RU" sz="2000" b="1" dirty="0" smtClean="0">
                <a:solidFill>
                  <a:schemeClr val="bg2"/>
                </a:solidFill>
                <a:latin typeface="+mj-lt"/>
              </a:rPr>
              <a:t>3</a:t>
            </a:r>
            <a:r>
              <a:rPr lang="en-US" altLang="ru-RU" sz="2000" b="1" dirty="0" smtClean="0">
                <a:solidFill>
                  <a:schemeClr val="bg2"/>
                </a:solidFill>
                <a:latin typeface="+mj-lt"/>
              </a:rPr>
              <a:t>.</a:t>
            </a:r>
            <a:r>
              <a:rPr lang="ru-RU" altLang="ru-RU" sz="2000" b="1" dirty="0" smtClean="0">
                <a:solidFill>
                  <a:schemeClr val="bg2"/>
                </a:solidFill>
                <a:latin typeface="+mj-lt"/>
              </a:rPr>
              <a:t> </a:t>
            </a:r>
            <a:r>
              <a:rPr lang="ru-RU" altLang="ru-RU" sz="2000" b="1" dirty="0" err="1">
                <a:solidFill>
                  <a:schemeClr val="bg2"/>
                </a:solidFill>
                <a:latin typeface="+mj-lt"/>
              </a:rPr>
              <a:t>Прогипертензивное</a:t>
            </a:r>
            <a:r>
              <a:rPr lang="ru-RU" altLang="ru-RU" sz="2000" b="1" dirty="0">
                <a:solidFill>
                  <a:schemeClr val="bg2"/>
                </a:solidFill>
                <a:latin typeface="+mj-lt"/>
              </a:rPr>
              <a:t> действие НПВП: </a:t>
            </a:r>
            <a:r>
              <a:rPr lang="ru-RU" altLang="ru-RU" sz="2000" dirty="0">
                <a:solidFill>
                  <a:schemeClr val="tx2"/>
                </a:solidFill>
                <a:latin typeface="+mj-lt"/>
              </a:rPr>
              <a:t>задержка </a:t>
            </a:r>
            <a:r>
              <a:rPr lang="ru-RU" altLang="ru-RU" sz="2000" dirty="0" err="1">
                <a:solidFill>
                  <a:schemeClr val="tx2"/>
                </a:solidFill>
                <a:latin typeface="+mj-lt"/>
              </a:rPr>
              <a:t>Na</a:t>
            </a:r>
            <a:r>
              <a:rPr lang="ru-RU" altLang="ru-RU" sz="2000" dirty="0" smtClean="0">
                <a:solidFill>
                  <a:schemeClr val="tx2"/>
                </a:solidFill>
                <a:latin typeface="+mj-lt"/>
              </a:rPr>
              <a:t>+,</a:t>
            </a:r>
            <a:r>
              <a:rPr lang="en-US" altLang="ru-RU" sz="2000" dirty="0" smtClean="0">
                <a:solidFill>
                  <a:schemeClr val="tx2"/>
                </a:solidFill>
                <a:latin typeface="+mj-lt"/>
              </a:rPr>
              <a:t> </a:t>
            </a:r>
            <a:r>
              <a:rPr lang="ru-RU" altLang="ru-RU" sz="2000" dirty="0" err="1" smtClean="0">
                <a:solidFill>
                  <a:schemeClr val="tx2"/>
                </a:solidFill>
                <a:latin typeface="+mj-lt"/>
              </a:rPr>
              <a:t>вазоконстрикция</a:t>
            </a:r>
            <a:r>
              <a:rPr lang="ru-RU" altLang="ru-RU" sz="2000" dirty="0">
                <a:solidFill>
                  <a:schemeClr val="tx2"/>
                </a:solidFill>
                <a:latin typeface="+mj-lt"/>
              </a:rPr>
              <a:t>,  формирование НПВП-нефропатии. </a:t>
            </a:r>
          </a:p>
          <a:p>
            <a:pPr defTabSz="449263" eaLnBrk="1" hangingPunct="1">
              <a:spcBef>
                <a:spcPts val="900"/>
              </a:spcBef>
              <a:buClr>
                <a:schemeClr val="bg1"/>
              </a:buClr>
            </a:pPr>
            <a:r>
              <a:rPr lang="ru-RU" altLang="ru-RU" sz="2000" b="1" dirty="0" smtClean="0">
                <a:solidFill>
                  <a:schemeClr val="bg2"/>
                </a:solidFill>
                <a:latin typeface="+mj-lt"/>
              </a:rPr>
              <a:t>4</a:t>
            </a:r>
            <a:r>
              <a:rPr lang="en-US" altLang="ru-RU" sz="2000" b="1" dirty="0" smtClean="0">
                <a:solidFill>
                  <a:schemeClr val="bg2"/>
                </a:solidFill>
                <a:latin typeface="+mj-lt"/>
              </a:rPr>
              <a:t>.</a:t>
            </a:r>
            <a:r>
              <a:rPr lang="ru-RU" altLang="ru-RU" sz="2000" b="1" dirty="0" smtClean="0">
                <a:solidFill>
                  <a:schemeClr val="bg2"/>
                </a:solidFill>
                <a:latin typeface="+mj-lt"/>
              </a:rPr>
              <a:t> </a:t>
            </a:r>
            <a:r>
              <a:rPr lang="ru-RU" altLang="ru-RU" sz="2000" dirty="0">
                <a:solidFill>
                  <a:schemeClr val="tx2"/>
                </a:solidFill>
                <a:latin typeface="+mj-lt"/>
              </a:rPr>
              <a:t>Все НПВП, как н-НПВП, так и </a:t>
            </a:r>
            <a:r>
              <a:rPr lang="ru-RU" altLang="ru-RU" sz="2000" dirty="0" err="1">
                <a:solidFill>
                  <a:schemeClr val="tx2"/>
                </a:solidFill>
                <a:latin typeface="+mj-lt"/>
              </a:rPr>
              <a:t>коксибы</a:t>
            </a:r>
            <a:r>
              <a:rPr lang="ru-RU" altLang="ru-RU" sz="2000" dirty="0">
                <a:solidFill>
                  <a:schemeClr val="tx2"/>
                </a:solidFill>
                <a:latin typeface="+mj-lt"/>
              </a:rPr>
              <a:t>, </a:t>
            </a:r>
            <a:r>
              <a:rPr lang="ru-RU" altLang="ru-RU" sz="2000" b="1" dirty="0">
                <a:solidFill>
                  <a:schemeClr val="bg2"/>
                </a:solidFill>
                <a:latin typeface="+mj-lt"/>
              </a:rPr>
              <a:t>могут уменьшать </a:t>
            </a:r>
            <a:r>
              <a:rPr lang="ru-RU" altLang="ru-RU" sz="2000" b="1" dirty="0" err="1">
                <a:solidFill>
                  <a:schemeClr val="bg2"/>
                </a:solidFill>
                <a:latin typeface="+mj-lt"/>
              </a:rPr>
              <a:t>антигипертензивное</a:t>
            </a:r>
            <a:r>
              <a:rPr lang="ru-RU" altLang="ru-RU" sz="2000" b="1" dirty="0">
                <a:solidFill>
                  <a:schemeClr val="bg2"/>
                </a:solidFill>
                <a:latin typeface="+mj-lt"/>
              </a:rPr>
              <a:t> действие ингибиторов АПФ, бета-блокаторов и диуретиков, </a:t>
            </a:r>
            <a:r>
              <a:rPr lang="ru-RU" altLang="ru-RU" sz="2000" dirty="0">
                <a:solidFill>
                  <a:schemeClr val="tx2"/>
                </a:solidFill>
                <a:latin typeface="+mj-lt"/>
              </a:rPr>
              <a:t>но в существенно меньшей степени</a:t>
            </a:r>
            <a:r>
              <a:rPr lang="en-US" altLang="ru-RU" sz="2000" dirty="0">
                <a:solidFill>
                  <a:schemeClr val="tx2"/>
                </a:solidFill>
                <a:latin typeface="+mj-lt"/>
              </a:rPr>
              <a:t> </a:t>
            </a:r>
            <a:r>
              <a:rPr lang="ru-RU" altLang="ru-RU" sz="2000" dirty="0">
                <a:solidFill>
                  <a:schemeClr val="tx2"/>
                </a:solidFill>
                <a:latin typeface="+mj-lt"/>
              </a:rPr>
              <a:t>–</a:t>
            </a:r>
            <a:r>
              <a:rPr lang="en-US" altLang="ru-RU" sz="2000" dirty="0">
                <a:solidFill>
                  <a:schemeClr val="tx2"/>
                </a:solidFill>
                <a:latin typeface="+mj-lt"/>
              </a:rPr>
              <a:t> </a:t>
            </a:r>
            <a:r>
              <a:rPr lang="ru-RU" altLang="ru-RU" sz="2000" b="1" dirty="0" smtClean="0">
                <a:solidFill>
                  <a:schemeClr val="accent4">
                    <a:lumMod val="60000"/>
                    <a:lumOff val="40000"/>
                  </a:schemeClr>
                </a:solidFill>
                <a:latin typeface="+mj-lt"/>
              </a:rPr>
              <a:t>блокаторов </a:t>
            </a:r>
            <a:r>
              <a:rPr lang="ru-RU" altLang="ru-RU" sz="2000" b="1" dirty="0">
                <a:solidFill>
                  <a:schemeClr val="accent4">
                    <a:lumMod val="60000"/>
                    <a:lumOff val="40000"/>
                  </a:schemeClr>
                </a:solidFill>
                <a:latin typeface="+mj-lt"/>
              </a:rPr>
              <a:t>медленных Са2+ каналов</a:t>
            </a:r>
            <a:r>
              <a:rPr lang="ru-RU" altLang="ru-RU" sz="2000" b="1" dirty="0" smtClean="0">
                <a:solidFill>
                  <a:schemeClr val="accent4">
                    <a:lumMod val="60000"/>
                    <a:lumOff val="40000"/>
                  </a:schemeClr>
                </a:solidFill>
                <a:latin typeface="+mj-lt"/>
              </a:rPr>
              <a:t>.</a:t>
            </a:r>
            <a:endParaRPr lang="ru-RU" altLang="ru-RU" sz="2000" b="1" dirty="0">
              <a:solidFill>
                <a:schemeClr val="bg2"/>
              </a:solidFill>
              <a:latin typeface="+mj-lt"/>
            </a:endParaRPr>
          </a:p>
        </p:txBody>
      </p:sp>
      <p:sp>
        <p:nvSpPr>
          <p:cNvPr id="11" name="Rectangle 3"/>
          <p:cNvSpPr txBox="1">
            <a:spLocks noChangeArrowheads="1"/>
          </p:cNvSpPr>
          <p:nvPr/>
        </p:nvSpPr>
        <p:spPr>
          <a:xfrm>
            <a:off x="9612560" y="1995488"/>
            <a:ext cx="8569325" cy="48418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120000"/>
              </a:lnSpc>
              <a:spcBef>
                <a:spcPct val="15000"/>
              </a:spcBef>
              <a:spcAft>
                <a:spcPct val="15000"/>
              </a:spcAft>
              <a:buFont typeface="Monotype Sorts"/>
              <a:buNone/>
            </a:pPr>
            <a:r>
              <a:rPr lang="ru-RU" altLang="ru-RU" sz="2100" smtClean="0">
                <a:cs typeface="Calibri" pitchFamily="34" charset="0"/>
              </a:rPr>
              <a:t>      Частота: 2-10 на 100 больных в год</a:t>
            </a:r>
          </a:p>
          <a:p>
            <a:pPr lvl="1">
              <a:lnSpc>
                <a:spcPct val="120000"/>
              </a:lnSpc>
              <a:spcBef>
                <a:spcPct val="15000"/>
              </a:spcBef>
              <a:spcAft>
                <a:spcPct val="15000"/>
              </a:spcAft>
              <a:buFont typeface="Monotype Sorts"/>
              <a:buNone/>
            </a:pPr>
            <a:r>
              <a:rPr lang="ru-RU" altLang="ru-RU" sz="2000" smtClean="0">
                <a:cs typeface="Calibri" pitchFamily="34" charset="0"/>
              </a:rPr>
              <a:t>   </a:t>
            </a:r>
            <a:r>
              <a:rPr lang="ru-RU" altLang="ru-RU" sz="2100" smtClean="0">
                <a:cs typeface="Calibri" pitchFamily="34" charset="0"/>
              </a:rPr>
              <a:t>1) Возможность развития АГ на фоне приема НПВП у нормотоников сомнительна.</a:t>
            </a:r>
          </a:p>
          <a:p>
            <a:pPr lvl="1">
              <a:lnSpc>
                <a:spcPct val="120000"/>
              </a:lnSpc>
              <a:spcBef>
                <a:spcPct val="15000"/>
              </a:spcBef>
              <a:spcAft>
                <a:spcPct val="15000"/>
              </a:spcAft>
              <a:buFont typeface="Monotype Sorts"/>
              <a:buNone/>
            </a:pPr>
            <a:r>
              <a:rPr lang="ru-RU" altLang="ru-RU" sz="2100" smtClean="0">
                <a:cs typeface="Calibri" pitchFamily="34" charset="0"/>
              </a:rPr>
              <a:t>    2) </a:t>
            </a:r>
            <a:r>
              <a:rPr lang="ru-RU" altLang="ru-RU" sz="2100" b="1" smtClean="0">
                <a:solidFill>
                  <a:srgbClr val="C00000"/>
                </a:solidFill>
                <a:cs typeface="Calibri" pitchFamily="34" charset="0"/>
              </a:rPr>
              <a:t>Все НПВП способны оказывать негативное действие на АД. </a:t>
            </a:r>
            <a:r>
              <a:rPr lang="ru-RU" altLang="ru-RU" sz="2100" smtClean="0">
                <a:cs typeface="Calibri" pitchFamily="34" charset="0"/>
              </a:rPr>
              <a:t>Различий по рискам между коксибами и н-НПВП не выявлено.</a:t>
            </a:r>
          </a:p>
          <a:p>
            <a:pPr lvl="1">
              <a:lnSpc>
                <a:spcPct val="120000"/>
              </a:lnSpc>
              <a:spcBef>
                <a:spcPct val="15000"/>
              </a:spcBef>
              <a:spcAft>
                <a:spcPct val="15000"/>
              </a:spcAft>
              <a:buFont typeface="Monotype Sorts"/>
              <a:buNone/>
            </a:pPr>
            <a:r>
              <a:rPr lang="ru-RU" altLang="ru-RU" sz="2100" smtClean="0">
                <a:cs typeface="Calibri" pitchFamily="34" charset="0"/>
              </a:rPr>
              <a:t>    3) </a:t>
            </a:r>
            <a:r>
              <a:rPr lang="ru-RU" altLang="ru-RU" sz="2100" b="1" smtClean="0">
                <a:cs typeface="Calibri" pitchFamily="34" charset="0"/>
              </a:rPr>
              <a:t>Прогипертензивное действие НПВП</a:t>
            </a:r>
            <a:r>
              <a:rPr lang="ru-RU" altLang="ru-RU" sz="2100" smtClean="0">
                <a:cs typeface="Calibri" pitchFamily="34" charset="0"/>
              </a:rPr>
              <a:t>: задержка </a:t>
            </a:r>
            <a:r>
              <a:rPr lang="en-US" altLang="ru-RU" sz="2100" smtClean="0">
                <a:cs typeface="Calibri" pitchFamily="34" charset="0"/>
              </a:rPr>
              <a:t>Na+,</a:t>
            </a:r>
            <a:r>
              <a:rPr lang="ru-RU" altLang="ru-RU" sz="2100" smtClean="0">
                <a:cs typeface="Calibri" pitchFamily="34" charset="0"/>
              </a:rPr>
              <a:t>вазоконстрикция, </a:t>
            </a:r>
            <a:r>
              <a:rPr lang="en-US" altLang="ru-RU" sz="2100" smtClean="0">
                <a:cs typeface="Calibri" pitchFamily="34" charset="0"/>
              </a:rPr>
              <a:t> </a:t>
            </a:r>
            <a:r>
              <a:rPr lang="ru-RU" altLang="ru-RU" sz="2100" smtClean="0">
                <a:cs typeface="Calibri" pitchFamily="34" charset="0"/>
              </a:rPr>
              <a:t>формирование НПВП-нефропатии. </a:t>
            </a:r>
          </a:p>
          <a:p>
            <a:pPr lvl="1">
              <a:lnSpc>
                <a:spcPct val="120000"/>
              </a:lnSpc>
              <a:spcBef>
                <a:spcPct val="15000"/>
              </a:spcBef>
              <a:spcAft>
                <a:spcPct val="15000"/>
              </a:spcAft>
              <a:buFont typeface="Monotype Sorts"/>
              <a:buNone/>
            </a:pPr>
            <a:r>
              <a:rPr lang="ru-RU" altLang="ru-RU" sz="2100" smtClean="0">
                <a:cs typeface="Calibri" pitchFamily="34" charset="0"/>
              </a:rPr>
              <a:t>    4) Все НПВП, как н-НПВП, так и коксибы, </a:t>
            </a:r>
            <a:r>
              <a:rPr lang="ru-RU" altLang="ru-RU" sz="2100" b="1" smtClean="0">
                <a:cs typeface="Calibri" pitchFamily="34" charset="0"/>
              </a:rPr>
              <a:t>могут уменьшать антигипертензивное действие ингибиторов АПФ, бета-блокаторов и диуретиков</a:t>
            </a:r>
            <a:r>
              <a:rPr lang="ru-RU" altLang="ru-RU" sz="2100" smtClean="0">
                <a:cs typeface="Calibri" pitchFamily="34" charset="0"/>
              </a:rPr>
              <a:t>, но в существенно меньшей степени</a:t>
            </a:r>
            <a:r>
              <a:rPr lang="ru-RU" altLang="ru-RU" sz="2100" smtClean="0">
                <a:solidFill>
                  <a:schemeClr val="bg2"/>
                </a:solidFill>
                <a:cs typeface="Calibri" pitchFamily="34" charset="0"/>
              </a:rPr>
              <a:t>—</a:t>
            </a:r>
            <a:r>
              <a:rPr lang="ru-RU" altLang="ru-RU" sz="2100" b="1" smtClean="0">
                <a:solidFill>
                  <a:srgbClr val="C00000"/>
                </a:solidFill>
                <a:cs typeface="Calibri" pitchFamily="34" charset="0"/>
              </a:rPr>
              <a:t>блокаторов медленных Са</a:t>
            </a:r>
            <a:r>
              <a:rPr lang="ru-RU" altLang="ru-RU" sz="2100" b="1" baseline="30000" smtClean="0">
                <a:solidFill>
                  <a:srgbClr val="C00000"/>
                </a:solidFill>
                <a:cs typeface="Calibri" pitchFamily="34" charset="0"/>
              </a:rPr>
              <a:t>2+</a:t>
            </a:r>
            <a:r>
              <a:rPr lang="ru-RU" altLang="ru-RU" sz="2100" b="1" smtClean="0">
                <a:solidFill>
                  <a:srgbClr val="C00000"/>
                </a:solidFill>
                <a:cs typeface="Calibri" pitchFamily="34" charset="0"/>
              </a:rPr>
              <a:t> каналов.</a:t>
            </a:r>
            <a:r>
              <a:rPr lang="ru-RU" altLang="ru-RU" sz="2100" smtClean="0">
                <a:solidFill>
                  <a:schemeClr val="bg2"/>
                </a:solidFill>
                <a:cs typeface="Calibri" pitchFamily="34" charset="0"/>
              </a:rPr>
              <a:t>  </a:t>
            </a:r>
          </a:p>
          <a:p>
            <a:pPr lvl="1">
              <a:spcBef>
                <a:spcPct val="15000"/>
              </a:spcBef>
              <a:spcAft>
                <a:spcPct val="15000"/>
              </a:spcAft>
              <a:buFont typeface="Monotype Sorts"/>
              <a:buNone/>
            </a:pPr>
            <a:endParaRPr lang="ru-RU" altLang="ru-RU" smtClean="0">
              <a:solidFill>
                <a:schemeClr val="bg2"/>
              </a:solidFill>
            </a:endParaRPr>
          </a:p>
          <a:p>
            <a:pPr lvl="1">
              <a:spcBef>
                <a:spcPct val="15000"/>
              </a:spcBef>
              <a:spcAft>
                <a:spcPct val="15000"/>
              </a:spcAft>
              <a:buFont typeface="Monotype Sorts"/>
              <a:buNone/>
            </a:pPr>
            <a:endParaRPr lang="ru-RU" altLang="ru-RU" dirty="0" smtClean="0">
              <a:solidFill>
                <a:schemeClr val="bg2"/>
              </a:solidFill>
            </a:endParaRPr>
          </a:p>
        </p:txBody>
      </p:sp>
    </p:spTree>
    <p:extLst>
      <p:ext uri="{BB962C8B-B14F-4D97-AF65-F5344CB8AC3E}">
        <p14:creationId xmlns:p14="http://schemas.microsoft.com/office/powerpoint/2010/main" val="2202419499"/>
      </p:ext>
    </p:extLst>
  </p:cSld>
  <p:clrMapOvr>
    <a:masterClrMapping/>
  </p:clrMapOvr>
  <p:transition spd="slow"/>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60" name="Прямоугольник 1"/>
          <p:cNvSpPr>
            <a:spLocks noChangeArrowheads="1"/>
          </p:cNvSpPr>
          <p:nvPr/>
        </p:nvSpPr>
        <p:spPr bwMode="auto">
          <a:xfrm>
            <a:off x="-5395912" y="1297215"/>
            <a:ext cx="84248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ru-RU" altLang="ru-RU" sz="2000" dirty="0">
              <a:solidFill>
                <a:schemeClr val="tx1"/>
              </a:solidFill>
              <a:latin typeface="Calibri" pitchFamily="34" charset="0"/>
              <a:cs typeface="Calibri" pitchFamily="34" charset="0"/>
            </a:endParaRPr>
          </a:p>
        </p:txBody>
      </p:sp>
      <p:sp>
        <p:nvSpPr>
          <p:cNvPr id="5" name="object 6">
            <a:extLst>
              <a:ext uri="{FF2B5EF4-FFF2-40B4-BE49-F238E27FC236}"/>
            </a:extLst>
          </p:cNvPr>
          <p:cNvSpPr>
            <a:spLocks noChangeArrowheads="1"/>
          </p:cNvSpPr>
          <p:nvPr/>
        </p:nvSpPr>
        <p:spPr bwMode="auto">
          <a:xfrm>
            <a:off x="5655433" y="1901011"/>
            <a:ext cx="2160240" cy="1355045"/>
          </a:xfrm>
          <a:prstGeom prst="rect">
            <a:avLst/>
          </a:prstGeom>
          <a:blipFill dpi="0" rotWithShape="1">
            <a:blip r:embed="rId2" cstate="print"/>
            <a:srcRect/>
            <a:stretch>
              <a:fillRect/>
            </a:stretch>
          </a:blipFill>
          <a:ln w="9525">
            <a:solidFill>
              <a:srgbClr val="000000"/>
            </a:solidFill>
            <a:miter lim="800000"/>
            <a:headEnd/>
            <a:tailEnd/>
          </a:ln>
        </p:spPr>
        <p:txBody>
          <a:bodyPr lIns="0" tIns="0" rIns="0" bIns="0"/>
          <a:lstStyle>
            <a:lvl1pPr defTabSz="642938" eaLnBrk="0" hangingPunct="0">
              <a:defRPr>
                <a:solidFill>
                  <a:schemeClr val="tx1"/>
                </a:solidFill>
                <a:latin typeface="Arial" panose="020B0604020202020204" pitchFamily="34" charset="0"/>
                <a:cs typeface="Arial" panose="020B0604020202020204" pitchFamily="34" charset="0"/>
              </a:defRPr>
            </a:lvl1pPr>
            <a:lvl2pPr marL="742950" indent="-285750" defTabSz="642938" eaLnBrk="0" hangingPunct="0">
              <a:defRPr>
                <a:solidFill>
                  <a:schemeClr val="tx1"/>
                </a:solidFill>
                <a:latin typeface="Arial" panose="020B0604020202020204" pitchFamily="34" charset="0"/>
                <a:cs typeface="Arial" panose="020B0604020202020204" pitchFamily="34" charset="0"/>
              </a:defRPr>
            </a:lvl2pPr>
            <a:lvl3pPr marL="1143000" indent="-228600" defTabSz="642938" eaLnBrk="0" hangingPunct="0">
              <a:defRPr>
                <a:solidFill>
                  <a:schemeClr val="tx1"/>
                </a:solidFill>
                <a:latin typeface="Arial" panose="020B0604020202020204" pitchFamily="34" charset="0"/>
                <a:cs typeface="Arial" panose="020B0604020202020204" pitchFamily="34" charset="0"/>
              </a:defRPr>
            </a:lvl3pPr>
            <a:lvl4pPr marL="1600200" indent="-228600" defTabSz="642938" eaLnBrk="0" hangingPunct="0">
              <a:defRPr>
                <a:solidFill>
                  <a:schemeClr val="tx1"/>
                </a:solidFill>
                <a:latin typeface="Arial" panose="020B0604020202020204" pitchFamily="34" charset="0"/>
                <a:cs typeface="Arial" panose="020B0604020202020204" pitchFamily="34" charset="0"/>
              </a:defRPr>
            </a:lvl4pPr>
            <a:lvl5pPr marL="2057400" indent="-228600" defTabSz="642938" eaLnBrk="0" hangingPunct="0">
              <a:defRPr>
                <a:solidFill>
                  <a:schemeClr val="tx1"/>
                </a:solidFill>
                <a:latin typeface="Arial" panose="020B0604020202020204" pitchFamily="34" charset="0"/>
                <a:cs typeface="Arial" panose="020B0604020202020204" pitchFamily="34" charset="0"/>
              </a:defRPr>
            </a:lvl5pPr>
            <a:lvl6pPr marL="2514600" indent="-228600" defTabSz="6429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6429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6429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6429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ru-RU" altLang="ru-RU" sz="975">
              <a:latin typeface="Calibri" panose="020F0502020204030204" pitchFamily="34" charset="0"/>
              <a:ea typeface="+mn-ea"/>
            </a:endParaRPr>
          </a:p>
        </p:txBody>
      </p:sp>
      <p:sp>
        <p:nvSpPr>
          <p:cNvPr id="121864" name="Прямоугольник 1"/>
          <p:cNvSpPr>
            <a:spLocks noChangeArrowheads="1"/>
          </p:cNvSpPr>
          <p:nvPr/>
        </p:nvSpPr>
        <p:spPr bwMode="auto">
          <a:xfrm>
            <a:off x="1692275" y="6407150"/>
            <a:ext cx="82867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ru-RU" altLang="ru-RU" sz="1100">
                <a:solidFill>
                  <a:schemeClr val="tx1"/>
                </a:solidFill>
                <a:latin typeface="Calibri" pitchFamily="34" charset="0"/>
              </a:rPr>
              <a:t>Каратеев А.Е., Насонов Е.Л., Ивашкин В.Т. Клинические рекомендации «Рациональное применение нестероидных противовоспалительных препаратов». </a:t>
            </a:r>
            <a:r>
              <a:rPr kumimoji="1" lang="ru-RU" altLang="ru-RU" sz="1100">
                <a:solidFill>
                  <a:schemeClr val="tx1"/>
                </a:solidFill>
                <a:latin typeface="Calibri" pitchFamily="34" charset="0"/>
                <a:cs typeface="Calibri" pitchFamily="34" charset="0"/>
              </a:rPr>
              <a:t>Научно-практическая ревматология. 2018;56(прил.1):1–29 </a:t>
            </a:r>
            <a:endParaRPr lang="ru-RU" altLang="ru-RU" sz="1100">
              <a:solidFill>
                <a:schemeClr val="tx1"/>
              </a:solidFill>
              <a:latin typeface="Calibri" pitchFamily="34" charset="0"/>
            </a:endParaRPr>
          </a:p>
        </p:txBody>
      </p:sp>
      <p:pic>
        <p:nvPicPr>
          <p:cNvPr id="14" name="Рисунок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1328" y="6309320"/>
            <a:ext cx="241879" cy="349861"/>
          </a:xfrm>
          <a:prstGeom prst="rect">
            <a:avLst/>
          </a:prstGeom>
        </p:spPr>
      </p:pic>
      <p:sp>
        <p:nvSpPr>
          <p:cNvPr id="15" name="TextBox 14"/>
          <p:cNvSpPr txBox="1"/>
          <p:nvPr/>
        </p:nvSpPr>
        <p:spPr>
          <a:xfrm>
            <a:off x="755576" y="6345750"/>
            <a:ext cx="7704856" cy="276999"/>
          </a:xfrm>
          <a:prstGeom prst="rect">
            <a:avLst/>
          </a:prstGeom>
          <a:noFill/>
        </p:spPr>
        <p:txBody>
          <a:bodyPr wrap="square" lIns="0" tIns="0" rIns="0" bIns="0" rtlCol="0">
            <a:spAutoFit/>
          </a:bodyPr>
          <a:lstStyle/>
          <a:p>
            <a:r>
              <a:rPr lang="ru-RU" sz="900" dirty="0" err="1">
                <a:solidFill>
                  <a:schemeClr val="tx2"/>
                </a:solidFill>
                <a:latin typeface="+mj-lt"/>
              </a:rPr>
              <a:t>Каратеев</a:t>
            </a:r>
            <a:r>
              <a:rPr lang="ru-RU" sz="900" dirty="0">
                <a:solidFill>
                  <a:schemeClr val="tx2"/>
                </a:solidFill>
                <a:latin typeface="+mj-lt"/>
              </a:rPr>
              <a:t> А.Е., Насонов Е.Л., Ивашкин В.Т. Клинические рекомендации «Рациональное применение нестероидных противовоспалительных препаратов». Научно-практическая ревматология. 2018;56(прил.1):1–29 </a:t>
            </a:r>
          </a:p>
        </p:txBody>
      </p:sp>
      <p:sp>
        <p:nvSpPr>
          <p:cNvPr id="12" name="Прямоугольник 11"/>
          <p:cNvSpPr/>
          <p:nvPr/>
        </p:nvSpPr>
        <p:spPr>
          <a:xfrm>
            <a:off x="395288" y="1773238"/>
            <a:ext cx="4896792" cy="4154984"/>
          </a:xfrm>
          <a:prstGeom prst="rect">
            <a:avLst/>
          </a:prstGeom>
        </p:spPr>
        <p:txBody>
          <a:bodyPr wrap="square" lIns="0" tIns="0" rIns="0" bIns="0">
            <a:spAutoFit/>
          </a:bodyPr>
          <a:lstStyle/>
          <a:p>
            <a:pPr defTabSz="449263" eaLnBrk="1" hangingPunct="1">
              <a:spcBef>
                <a:spcPts val="600"/>
              </a:spcBef>
              <a:buClr>
                <a:schemeClr val="bg1"/>
              </a:buClr>
            </a:pPr>
            <a:r>
              <a:rPr lang="en-US" altLang="ru-RU" sz="2000" b="1" dirty="0" smtClean="0">
                <a:solidFill>
                  <a:schemeClr val="bg2"/>
                </a:solidFill>
                <a:latin typeface="+mj-lt"/>
              </a:rPr>
              <a:t>1. </a:t>
            </a:r>
            <a:r>
              <a:rPr lang="ru-RU" altLang="ru-RU" sz="2000" b="1" dirty="0" smtClean="0">
                <a:solidFill>
                  <a:schemeClr val="bg2"/>
                </a:solidFill>
                <a:latin typeface="+mj-lt"/>
              </a:rPr>
              <a:t>Тромбоэмболические осложнения</a:t>
            </a:r>
            <a:r>
              <a:rPr lang="en-US" altLang="ru-RU" sz="2000" b="1" dirty="0">
                <a:solidFill>
                  <a:schemeClr val="bg2"/>
                </a:solidFill>
                <a:latin typeface="+mj-lt"/>
              </a:rPr>
              <a:t> </a:t>
            </a:r>
            <a:r>
              <a:rPr lang="en-US" altLang="ru-RU" sz="2000" b="1" dirty="0">
                <a:solidFill>
                  <a:schemeClr val="tx2"/>
                </a:solidFill>
                <a:latin typeface="+mj-lt"/>
              </a:rPr>
              <a:t>– </a:t>
            </a:r>
            <a:r>
              <a:rPr lang="ru-RU" altLang="ru-RU" sz="2000" b="1" dirty="0" smtClean="0">
                <a:solidFill>
                  <a:schemeClr val="tx2"/>
                </a:solidFill>
                <a:latin typeface="+mj-lt"/>
              </a:rPr>
              <a:t>класс-специфические </a:t>
            </a:r>
            <a:r>
              <a:rPr lang="ru-RU" altLang="ru-RU" sz="2000" b="1" dirty="0">
                <a:solidFill>
                  <a:schemeClr val="tx2"/>
                </a:solidFill>
                <a:latin typeface="+mj-lt"/>
              </a:rPr>
              <a:t>осложнения, характерным как для н-НПВП, так и для </a:t>
            </a:r>
            <a:r>
              <a:rPr lang="en-US" altLang="ru-RU" sz="2000" b="1" dirty="0" smtClean="0">
                <a:solidFill>
                  <a:schemeClr val="tx2"/>
                </a:solidFill>
                <a:latin typeface="+mj-lt"/>
              </a:rPr>
              <a:t/>
            </a:r>
            <a:br>
              <a:rPr lang="en-US" altLang="ru-RU" sz="2000" b="1" dirty="0" smtClean="0">
                <a:solidFill>
                  <a:schemeClr val="tx2"/>
                </a:solidFill>
                <a:latin typeface="+mj-lt"/>
              </a:rPr>
            </a:br>
            <a:r>
              <a:rPr lang="ru-RU" altLang="ru-RU" sz="2000" b="1" dirty="0" smtClean="0">
                <a:solidFill>
                  <a:schemeClr val="tx2"/>
                </a:solidFill>
                <a:latin typeface="+mj-lt"/>
              </a:rPr>
              <a:t>с-НПВП</a:t>
            </a:r>
            <a:r>
              <a:rPr lang="ru-RU" altLang="ru-RU" sz="2000" b="1" dirty="0">
                <a:solidFill>
                  <a:schemeClr val="tx2"/>
                </a:solidFill>
                <a:latin typeface="+mj-lt"/>
              </a:rPr>
              <a:t>. </a:t>
            </a:r>
            <a:endParaRPr lang="en-US" altLang="ru-RU" sz="2000" b="1" dirty="0" smtClean="0">
              <a:solidFill>
                <a:schemeClr val="tx2"/>
              </a:solidFill>
              <a:latin typeface="+mj-lt"/>
            </a:endParaRPr>
          </a:p>
          <a:p>
            <a:pPr defTabSz="449263" eaLnBrk="1" hangingPunct="1">
              <a:spcBef>
                <a:spcPts val="600"/>
              </a:spcBef>
              <a:buClr>
                <a:schemeClr val="bg1"/>
              </a:buClr>
            </a:pPr>
            <a:r>
              <a:rPr lang="ru-RU" altLang="ru-RU" sz="2000" b="1" dirty="0" smtClean="0">
                <a:solidFill>
                  <a:schemeClr val="bg2"/>
                </a:solidFill>
                <a:latin typeface="+mj-lt"/>
              </a:rPr>
              <a:t>2</a:t>
            </a:r>
            <a:r>
              <a:rPr lang="ru-RU" altLang="ru-RU" sz="2000" b="1" dirty="0">
                <a:solidFill>
                  <a:schemeClr val="bg2"/>
                </a:solidFill>
                <a:latin typeface="+mj-lt"/>
              </a:rPr>
              <a:t>. </a:t>
            </a:r>
            <a:r>
              <a:rPr lang="ru-RU" altLang="ru-RU" sz="2000" b="1" dirty="0" err="1">
                <a:solidFill>
                  <a:schemeClr val="bg2"/>
                </a:solidFill>
                <a:latin typeface="+mj-lt"/>
              </a:rPr>
              <a:t>Протромботическое</a:t>
            </a:r>
            <a:r>
              <a:rPr lang="ru-RU" altLang="ru-RU" sz="2000" b="1" dirty="0">
                <a:solidFill>
                  <a:schemeClr val="bg2"/>
                </a:solidFill>
                <a:latin typeface="+mj-lt"/>
              </a:rPr>
              <a:t> действие: </a:t>
            </a:r>
          </a:p>
          <a:p>
            <a:pPr marL="216000" indent="-216000" defTabSz="449263" eaLnBrk="1" hangingPunct="1">
              <a:spcBef>
                <a:spcPts val="0"/>
              </a:spcBef>
              <a:buClr>
                <a:schemeClr val="bg1"/>
              </a:buClr>
            </a:pPr>
            <a:r>
              <a:rPr lang="ru-RU" altLang="ru-RU" sz="2000" dirty="0">
                <a:solidFill>
                  <a:schemeClr val="accent4">
                    <a:lumMod val="60000"/>
                    <a:lumOff val="40000"/>
                  </a:schemeClr>
                </a:solidFill>
                <a:latin typeface="+mj-lt"/>
              </a:rPr>
              <a:t>    </a:t>
            </a:r>
            <a:r>
              <a:rPr lang="ru-RU" altLang="ru-RU" sz="2000" dirty="0" smtClean="0">
                <a:solidFill>
                  <a:schemeClr val="accent4">
                    <a:lumMod val="60000"/>
                    <a:lumOff val="40000"/>
                  </a:schemeClr>
                </a:solidFill>
                <a:latin typeface="+mj-lt"/>
              </a:rPr>
              <a:t>а</a:t>
            </a:r>
            <a:r>
              <a:rPr lang="ru-RU" altLang="ru-RU" sz="2000" dirty="0">
                <a:solidFill>
                  <a:schemeClr val="accent4">
                    <a:lumMod val="60000"/>
                    <a:lumOff val="40000"/>
                  </a:schemeClr>
                </a:solidFill>
                <a:latin typeface="+mj-lt"/>
              </a:rPr>
              <a:t>.</a:t>
            </a:r>
            <a:r>
              <a:rPr lang="ru-RU" altLang="ru-RU" sz="2000" dirty="0">
                <a:solidFill>
                  <a:schemeClr val="tx2"/>
                </a:solidFill>
                <a:latin typeface="+mj-lt"/>
              </a:rPr>
              <a:t> Подавление эндотелиального синтеза </a:t>
            </a:r>
            <a:r>
              <a:rPr lang="ru-RU" altLang="ru-RU" sz="2000" dirty="0" err="1">
                <a:solidFill>
                  <a:schemeClr val="tx2"/>
                </a:solidFill>
                <a:latin typeface="+mj-lt"/>
              </a:rPr>
              <a:t>простациклинов</a:t>
            </a:r>
            <a:r>
              <a:rPr lang="ru-RU" altLang="ru-RU" sz="2000" dirty="0">
                <a:solidFill>
                  <a:schemeClr val="tx2"/>
                </a:solidFill>
                <a:latin typeface="+mj-lt"/>
              </a:rPr>
              <a:t>. </a:t>
            </a:r>
          </a:p>
          <a:p>
            <a:pPr marL="216000" indent="-216000" defTabSz="449263" eaLnBrk="1" hangingPunct="1">
              <a:spcBef>
                <a:spcPts val="0"/>
              </a:spcBef>
              <a:buClr>
                <a:schemeClr val="bg1"/>
              </a:buClr>
            </a:pPr>
            <a:r>
              <a:rPr lang="ru-RU" altLang="ru-RU" sz="2000" dirty="0">
                <a:solidFill>
                  <a:schemeClr val="tx2"/>
                </a:solidFill>
                <a:latin typeface="+mj-lt"/>
              </a:rPr>
              <a:t>   </a:t>
            </a:r>
            <a:r>
              <a:rPr lang="ru-RU" altLang="ru-RU" sz="2000" dirty="0">
                <a:solidFill>
                  <a:schemeClr val="accent4">
                    <a:lumMod val="60000"/>
                    <a:lumOff val="40000"/>
                  </a:schemeClr>
                </a:solidFill>
                <a:latin typeface="+mj-lt"/>
              </a:rPr>
              <a:t> б. </a:t>
            </a:r>
            <a:r>
              <a:rPr lang="ru-RU" altLang="ru-RU" sz="2000" dirty="0">
                <a:solidFill>
                  <a:schemeClr val="tx2"/>
                </a:solidFill>
                <a:latin typeface="+mj-lt"/>
              </a:rPr>
              <a:t>Снижение профилактического эффекта аспирина. </a:t>
            </a:r>
          </a:p>
          <a:p>
            <a:pPr defTabSz="449263" eaLnBrk="1" hangingPunct="1">
              <a:spcBef>
                <a:spcPts val="600"/>
              </a:spcBef>
              <a:buClr>
                <a:schemeClr val="bg1"/>
              </a:buClr>
            </a:pPr>
            <a:r>
              <a:rPr lang="ru-RU" altLang="ru-RU" sz="2000" b="1" dirty="0" smtClean="0">
                <a:solidFill>
                  <a:schemeClr val="bg2"/>
                </a:solidFill>
                <a:latin typeface="+mj-lt"/>
              </a:rPr>
              <a:t>3</a:t>
            </a:r>
            <a:r>
              <a:rPr lang="ru-RU" altLang="ru-RU" sz="2000" b="1" dirty="0">
                <a:solidFill>
                  <a:schemeClr val="bg2"/>
                </a:solidFill>
                <a:latin typeface="+mj-lt"/>
              </a:rPr>
              <a:t>. Наиболее высок риск ТЭ у больных с ИБС, перенесших ИМ, ИИ, </a:t>
            </a:r>
            <a:r>
              <a:rPr lang="ru-RU" altLang="ru-RU" sz="2000" b="1" dirty="0" smtClean="0">
                <a:solidFill>
                  <a:schemeClr val="bg2"/>
                </a:solidFill>
                <a:latin typeface="+mj-lt"/>
              </a:rPr>
              <a:t>операции </a:t>
            </a:r>
            <a:r>
              <a:rPr lang="ru-RU" altLang="ru-RU" sz="2000" b="1" dirty="0">
                <a:solidFill>
                  <a:schemeClr val="bg2"/>
                </a:solidFill>
                <a:latin typeface="+mj-lt"/>
              </a:rPr>
              <a:t>аортокоронарного, каротидного шунтирования/</a:t>
            </a:r>
            <a:r>
              <a:rPr lang="ru-RU" altLang="ru-RU" sz="2000" b="1" dirty="0" err="1">
                <a:solidFill>
                  <a:schemeClr val="bg2"/>
                </a:solidFill>
                <a:latin typeface="+mj-lt"/>
              </a:rPr>
              <a:t>стентирования</a:t>
            </a:r>
            <a:r>
              <a:rPr lang="ru-RU" altLang="ru-RU" sz="2000" b="1" dirty="0" smtClean="0">
                <a:solidFill>
                  <a:schemeClr val="bg2"/>
                </a:solidFill>
                <a:latin typeface="+mj-lt"/>
              </a:rPr>
              <a:t>.</a:t>
            </a:r>
            <a:endParaRPr lang="ru-RU" altLang="ru-RU" sz="2000" b="1" dirty="0">
              <a:solidFill>
                <a:schemeClr val="bg2"/>
              </a:solidFill>
              <a:latin typeface="+mj-lt"/>
            </a:endParaRPr>
          </a:p>
        </p:txBody>
      </p:sp>
      <p:sp>
        <p:nvSpPr>
          <p:cNvPr id="17" name="TextBox 16"/>
          <p:cNvSpPr txBox="1"/>
          <p:nvPr/>
        </p:nvSpPr>
        <p:spPr>
          <a:xfrm>
            <a:off x="323527" y="226260"/>
            <a:ext cx="7488833" cy="707886"/>
          </a:xfrm>
          <a:prstGeom prst="rect">
            <a:avLst/>
          </a:prstGeom>
          <a:noFill/>
        </p:spPr>
        <p:txBody>
          <a:bodyPr wrap="square" rtlCol="0" anchor="ctr">
            <a:spAutoFit/>
          </a:bodyPr>
          <a:lstStyle/>
          <a:p>
            <a:pPr>
              <a:lnSpc>
                <a:spcPts val="2400"/>
              </a:lnSpc>
            </a:pPr>
            <a:r>
              <a:rPr lang="ru-RU" sz="2400" b="1" i="1" dirty="0">
                <a:solidFill>
                  <a:srgbClr val="FAAA28"/>
                </a:solidFill>
                <a:latin typeface="+mn-lt"/>
              </a:rPr>
              <a:t>Прием НПВП и тромбоэмболические осложнения</a:t>
            </a:r>
          </a:p>
          <a:p>
            <a:pPr>
              <a:lnSpc>
                <a:spcPts val="2400"/>
              </a:lnSpc>
            </a:pPr>
            <a:r>
              <a:rPr lang="ru-RU" i="1" dirty="0">
                <a:solidFill>
                  <a:srgbClr val="FAAA28"/>
                </a:solidFill>
                <a:latin typeface="+mn-lt"/>
              </a:rPr>
              <a:t>Частота: инфаркты и инсульты возникают у </a:t>
            </a:r>
            <a:r>
              <a:rPr lang="ru-RU" i="1" dirty="0" smtClean="0">
                <a:solidFill>
                  <a:srgbClr val="FAAA28"/>
                </a:solidFill>
                <a:latin typeface="+mn-lt"/>
              </a:rPr>
              <a:t>1</a:t>
            </a:r>
            <a:r>
              <a:rPr lang="en-US" i="1" dirty="0" smtClean="0">
                <a:solidFill>
                  <a:srgbClr val="FAAA28"/>
                </a:solidFill>
                <a:latin typeface="+mn-lt"/>
              </a:rPr>
              <a:t>-</a:t>
            </a:r>
            <a:r>
              <a:rPr lang="ru-RU" i="1" dirty="0" smtClean="0">
                <a:solidFill>
                  <a:srgbClr val="FAAA28"/>
                </a:solidFill>
                <a:latin typeface="+mn-lt"/>
              </a:rPr>
              <a:t>2 </a:t>
            </a:r>
            <a:r>
              <a:rPr lang="ru-RU" i="1" dirty="0">
                <a:solidFill>
                  <a:srgbClr val="FAAA28"/>
                </a:solidFill>
                <a:latin typeface="+mn-lt"/>
              </a:rPr>
              <a:t>на 100 больных в год.</a:t>
            </a:r>
          </a:p>
        </p:txBody>
      </p:sp>
      <p:sp>
        <p:nvSpPr>
          <p:cNvPr id="20" name="Скругленный прямоугольник 19"/>
          <p:cNvSpPr/>
          <p:nvPr/>
        </p:nvSpPr>
        <p:spPr>
          <a:xfrm>
            <a:off x="5436096" y="1557338"/>
            <a:ext cx="3312368" cy="4273003"/>
          </a:xfrm>
          <a:prstGeom prst="roundRect">
            <a:avLst>
              <a:gd name="adj" fmla="val 7935"/>
            </a:avLst>
          </a:prstGeom>
          <a:noFill/>
          <a:ln w="28575">
            <a:solidFill>
              <a:srgbClr val="00A0D7"/>
            </a:solidFill>
          </a:ln>
          <a:effectLst/>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pPr eaLnBrk="0" hangingPunct="0">
              <a:spcBef>
                <a:spcPts val="0"/>
              </a:spcBef>
              <a:spcAft>
                <a:spcPts val="600"/>
              </a:spcAft>
              <a:buClr>
                <a:schemeClr val="tx2"/>
              </a:buClr>
            </a:pPr>
            <a:endParaRPr lang="ru-RU" sz="2000" dirty="0">
              <a:solidFill>
                <a:schemeClr val="bg2"/>
              </a:solidFill>
            </a:endParaRPr>
          </a:p>
        </p:txBody>
      </p:sp>
      <p:sp>
        <p:nvSpPr>
          <p:cNvPr id="21" name="Прямоугольник 8"/>
          <p:cNvSpPr>
            <a:spLocks noChangeArrowheads="1"/>
          </p:cNvSpPr>
          <p:nvPr/>
        </p:nvSpPr>
        <p:spPr bwMode="auto">
          <a:xfrm>
            <a:off x="5652120" y="3429000"/>
            <a:ext cx="3024336"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spcBef>
                <a:spcPts val="300"/>
              </a:spcBef>
              <a:spcAft>
                <a:spcPts val="0"/>
              </a:spcAft>
              <a:buClr>
                <a:srgbClr val="FAAA28"/>
              </a:buClr>
              <a:defRPr/>
            </a:pPr>
            <a:r>
              <a:rPr lang="ru-RU" altLang="ru-RU" sz="1600" b="1" dirty="0">
                <a:solidFill>
                  <a:schemeClr val="accent4">
                    <a:lumMod val="60000"/>
                    <a:lumOff val="40000"/>
                  </a:schemeClr>
                </a:solidFill>
                <a:latin typeface="+mj-lt"/>
              </a:rPr>
              <a:t>Некоторые НПВП </a:t>
            </a:r>
            <a:r>
              <a:rPr lang="ru-RU" altLang="ru-RU" sz="1600" dirty="0">
                <a:solidFill>
                  <a:schemeClr val="accent4">
                    <a:lumMod val="60000"/>
                    <a:lumOff val="40000"/>
                  </a:schemeClr>
                </a:solidFill>
                <a:latin typeface="+mj-lt"/>
              </a:rPr>
              <a:t>(ибупрофен, </a:t>
            </a:r>
            <a:r>
              <a:rPr lang="ru-RU" altLang="ru-RU" sz="1600" dirty="0" err="1">
                <a:solidFill>
                  <a:schemeClr val="accent4">
                    <a:lumMod val="60000"/>
                    <a:lumOff val="40000"/>
                  </a:schemeClr>
                </a:solidFill>
                <a:latin typeface="+mj-lt"/>
              </a:rPr>
              <a:t>напроксен</a:t>
            </a:r>
            <a:r>
              <a:rPr lang="ru-RU" altLang="ru-RU" sz="1600" dirty="0">
                <a:solidFill>
                  <a:schemeClr val="accent4">
                    <a:lumMod val="60000"/>
                    <a:lumOff val="40000"/>
                  </a:schemeClr>
                </a:solidFill>
                <a:latin typeface="+mj-lt"/>
              </a:rPr>
              <a:t>, </a:t>
            </a:r>
            <a:r>
              <a:rPr lang="ru-RU" altLang="ru-RU" sz="1600" dirty="0" err="1">
                <a:solidFill>
                  <a:schemeClr val="accent4">
                    <a:lumMod val="60000"/>
                    <a:lumOff val="40000"/>
                  </a:schemeClr>
                </a:solidFill>
                <a:latin typeface="+mj-lt"/>
              </a:rPr>
              <a:t>индометацин</a:t>
            </a:r>
            <a:r>
              <a:rPr lang="ru-RU" altLang="ru-RU" sz="1600" dirty="0">
                <a:solidFill>
                  <a:schemeClr val="accent4">
                    <a:lumMod val="60000"/>
                    <a:lumOff val="40000"/>
                  </a:schemeClr>
                </a:solidFill>
                <a:latin typeface="+mj-lt"/>
              </a:rPr>
              <a:t>) </a:t>
            </a:r>
            <a:r>
              <a:rPr lang="ru-RU" altLang="ru-RU" sz="1600" b="1" dirty="0">
                <a:solidFill>
                  <a:schemeClr val="accent4">
                    <a:lumMod val="60000"/>
                    <a:lumOff val="40000"/>
                  </a:schemeClr>
                </a:solidFill>
                <a:latin typeface="+mj-lt"/>
              </a:rPr>
              <a:t>могут конкурировать с аспирином </a:t>
            </a:r>
            <a:r>
              <a:rPr lang="ru-RU" altLang="ru-RU" sz="1600" dirty="0">
                <a:solidFill>
                  <a:schemeClr val="tx2"/>
                </a:solidFill>
                <a:latin typeface="+mj-lt"/>
              </a:rPr>
              <a:t>за связывание с активным центром ЦОГ1 и снижать его </a:t>
            </a:r>
            <a:r>
              <a:rPr lang="ru-RU" altLang="ru-RU" sz="1600" dirty="0" err="1">
                <a:solidFill>
                  <a:schemeClr val="tx2"/>
                </a:solidFill>
                <a:latin typeface="+mj-lt"/>
              </a:rPr>
              <a:t>антиагрегантный</a:t>
            </a:r>
            <a:r>
              <a:rPr lang="ru-RU" altLang="ru-RU" sz="1600" dirty="0">
                <a:solidFill>
                  <a:schemeClr val="tx2"/>
                </a:solidFill>
                <a:latin typeface="+mj-lt"/>
              </a:rPr>
              <a:t> эффект Взаимодействия </a:t>
            </a:r>
            <a:r>
              <a:rPr lang="ru-RU" altLang="ru-RU" sz="1600" dirty="0" err="1" smtClean="0">
                <a:solidFill>
                  <a:schemeClr val="tx2"/>
                </a:solidFill>
                <a:latin typeface="+mj-lt"/>
              </a:rPr>
              <a:t>кетопрофена</a:t>
            </a:r>
            <a:r>
              <a:rPr lang="ru-RU" altLang="ru-RU" sz="1600" dirty="0">
                <a:solidFill>
                  <a:schemeClr val="tx2"/>
                </a:solidFill>
                <a:latin typeface="+mj-lt"/>
              </a:rPr>
              <a:t>, </a:t>
            </a:r>
            <a:r>
              <a:rPr lang="ru-RU" altLang="ru-RU" sz="1600" dirty="0" err="1">
                <a:solidFill>
                  <a:schemeClr val="tx2"/>
                </a:solidFill>
                <a:latin typeface="+mj-lt"/>
              </a:rPr>
              <a:t>целекоксиба</a:t>
            </a:r>
            <a:r>
              <a:rPr lang="ru-RU" altLang="ru-RU" sz="1600" dirty="0">
                <a:solidFill>
                  <a:schemeClr val="tx2"/>
                </a:solidFill>
                <a:latin typeface="+mj-lt"/>
              </a:rPr>
              <a:t> и </a:t>
            </a:r>
            <a:r>
              <a:rPr lang="ru-RU" altLang="ru-RU" sz="1600" dirty="0" err="1">
                <a:solidFill>
                  <a:schemeClr val="tx2"/>
                </a:solidFill>
                <a:latin typeface="+mj-lt"/>
              </a:rPr>
              <a:t>мелоксикама</a:t>
            </a:r>
            <a:r>
              <a:rPr lang="ru-RU" altLang="ru-RU" sz="1600" dirty="0">
                <a:solidFill>
                  <a:schemeClr val="tx2"/>
                </a:solidFill>
                <a:latin typeface="+mj-lt"/>
              </a:rPr>
              <a:t>  с аспирином не отмечено. </a:t>
            </a:r>
          </a:p>
        </p:txBody>
      </p:sp>
    </p:spTree>
    <p:extLst>
      <p:ext uri="{BB962C8B-B14F-4D97-AF65-F5344CB8AC3E}">
        <p14:creationId xmlns:p14="http://schemas.microsoft.com/office/powerpoint/2010/main" val="55013787"/>
      </p:ext>
    </p:extLst>
  </p:cSld>
  <p:clrMapOvr>
    <a:masterClrMapping/>
  </p:clrMapOvr>
  <p:transition spd="slow"/>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4" name="Picture 5" descr="Похожее изображение">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7" y="2564904"/>
            <a:ext cx="2736553" cy="1820066"/>
          </a:xfrm>
          <a:prstGeom prst="roundRect">
            <a:avLst>
              <a:gd name="adj" fmla="val 5913"/>
            </a:avLst>
          </a:prstGeom>
          <a:solidFill>
            <a:schemeClr val="tx2"/>
          </a:solidFill>
          <a:ln w="28575">
            <a:solidFill>
              <a:srgbClr val="00A0D7"/>
            </a:solidFill>
          </a:ln>
          <a:effectLst/>
          <a:extLst/>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1328" y="6309320"/>
            <a:ext cx="241879" cy="349861"/>
          </a:xfrm>
          <a:prstGeom prst="rect">
            <a:avLst/>
          </a:prstGeom>
        </p:spPr>
      </p:pic>
      <p:sp>
        <p:nvSpPr>
          <p:cNvPr id="7" name="TextBox 6"/>
          <p:cNvSpPr txBox="1"/>
          <p:nvPr/>
        </p:nvSpPr>
        <p:spPr>
          <a:xfrm>
            <a:off x="755576" y="6345750"/>
            <a:ext cx="7704856" cy="276999"/>
          </a:xfrm>
          <a:prstGeom prst="rect">
            <a:avLst/>
          </a:prstGeom>
          <a:noFill/>
        </p:spPr>
        <p:txBody>
          <a:bodyPr wrap="square" lIns="0" tIns="0" rIns="0" bIns="0" rtlCol="0">
            <a:spAutoFit/>
          </a:bodyPr>
          <a:lstStyle/>
          <a:p>
            <a:r>
              <a:rPr lang="ru-RU" sz="900" dirty="0" err="1">
                <a:solidFill>
                  <a:schemeClr val="tx2"/>
                </a:solidFill>
                <a:latin typeface="+mj-lt"/>
              </a:rPr>
              <a:t>Каратеев</a:t>
            </a:r>
            <a:r>
              <a:rPr lang="ru-RU" sz="900" dirty="0">
                <a:solidFill>
                  <a:schemeClr val="tx2"/>
                </a:solidFill>
                <a:latin typeface="+mj-lt"/>
              </a:rPr>
              <a:t> А.Е., Насонов Е.Л., Ивашкин В.Т. Клинические рекомендации «Рациональное применение нестероидных противовоспалительных препаратов». Научно-практическая ревматология. 2018;56(прил.1):1–29 </a:t>
            </a:r>
          </a:p>
        </p:txBody>
      </p:sp>
      <p:sp>
        <p:nvSpPr>
          <p:cNvPr id="9" name="TextBox 8"/>
          <p:cNvSpPr txBox="1"/>
          <p:nvPr/>
        </p:nvSpPr>
        <p:spPr>
          <a:xfrm>
            <a:off x="323527" y="226260"/>
            <a:ext cx="7488833" cy="707886"/>
          </a:xfrm>
          <a:prstGeom prst="rect">
            <a:avLst/>
          </a:prstGeom>
          <a:noFill/>
        </p:spPr>
        <p:txBody>
          <a:bodyPr wrap="square" rtlCol="0" anchor="ctr">
            <a:spAutoFit/>
          </a:bodyPr>
          <a:lstStyle/>
          <a:p>
            <a:pPr>
              <a:lnSpc>
                <a:spcPts val="2400"/>
              </a:lnSpc>
            </a:pPr>
            <a:r>
              <a:rPr lang="ru-RU" sz="2400" b="1" i="1" dirty="0">
                <a:solidFill>
                  <a:srgbClr val="FAAA28"/>
                </a:solidFill>
                <a:latin typeface="+mn-lt"/>
              </a:rPr>
              <a:t>Прием НПВП и декомпенсация ХСН</a:t>
            </a:r>
          </a:p>
          <a:p>
            <a:pPr>
              <a:lnSpc>
                <a:spcPts val="2400"/>
              </a:lnSpc>
            </a:pPr>
            <a:r>
              <a:rPr lang="ru-RU" sz="2000" i="1" dirty="0" smtClean="0">
                <a:solidFill>
                  <a:srgbClr val="FAAA28"/>
                </a:solidFill>
                <a:latin typeface="+mn-lt"/>
              </a:rPr>
              <a:t>Частота</a:t>
            </a:r>
            <a:r>
              <a:rPr lang="ru-RU" sz="2000" i="1" dirty="0">
                <a:solidFill>
                  <a:srgbClr val="FAAA28"/>
                </a:solidFill>
                <a:latin typeface="+mn-lt"/>
              </a:rPr>
              <a:t>: </a:t>
            </a:r>
            <a:r>
              <a:rPr lang="ru-RU" sz="2000" i="1" dirty="0">
                <a:solidFill>
                  <a:srgbClr val="FAAA28"/>
                </a:solidFill>
                <a:latin typeface="+mn-lt"/>
              </a:rPr>
              <a:t>0,22–1,0 </a:t>
            </a:r>
            <a:r>
              <a:rPr lang="ru-RU" sz="2000" i="1" dirty="0">
                <a:solidFill>
                  <a:srgbClr val="FAAA28"/>
                </a:solidFill>
                <a:latin typeface="+mn-lt"/>
              </a:rPr>
              <a:t>на 100 больных в год.</a:t>
            </a:r>
          </a:p>
        </p:txBody>
      </p:sp>
      <p:sp>
        <p:nvSpPr>
          <p:cNvPr id="10" name="Прямоугольник 9"/>
          <p:cNvSpPr/>
          <p:nvPr/>
        </p:nvSpPr>
        <p:spPr>
          <a:xfrm>
            <a:off x="3427413" y="1773238"/>
            <a:ext cx="4600972" cy="3231654"/>
          </a:xfrm>
          <a:prstGeom prst="rect">
            <a:avLst/>
          </a:prstGeom>
        </p:spPr>
        <p:txBody>
          <a:bodyPr wrap="square" lIns="0" tIns="0" rIns="0" bIns="0">
            <a:spAutoFit/>
          </a:bodyPr>
          <a:lstStyle/>
          <a:p>
            <a:pPr defTabSz="449263" eaLnBrk="1" hangingPunct="1">
              <a:spcBef>
                <a:spcPts val="600"/>
              </a:spcBef>
              <a:spcAft>
                <a:spcPts val="1200"/>
              </a:spcAft>
              <a:buClr>
                <a:schemeClr val="bg1"/>
              </a:buClr>
            </a:pPr>
            <a:r>
              <a:rPr lang="ru-RU" altLang="ru-RU" sz="2000" b="1" dirty="0" smtClean="0">
                <a:solidFill>
                  <a:srgbClr val="FAAA28"/>
                </a:solidFill>
                <a:latin typeface="+mj-lt"/>
              </a:rPr>
              <a:t>1</a:t>
            </a:r>
            <a:r>
              <a:rPr lang="ru-RU" altLang="ru-RU" sz="2000" b="1" dirty="0">
                <a:solidFill>
                  <a:srgbClr val="FAAA28"/>
                </a:solidFill>
                <a:latin typeface="+mj-lt"/>
              </a:rPr>
              <a:t>. </a:t>
            </a:r>
            <a:r>
              <a:rPr lang="ru-RU" altLang="ru-RU" sz="2000" dirty="0">
                <a:solidFill>
                  <a:schemeClr val="tx2"/>
                </a:solidFill>
                <a:latin typeface="+mj-lt"/>
              </a:rPr>
              <a:t>Связь между приемом НПВП и ХСН – </a:t>
            </a:r>
            <a:r>
              <a:rPr lang="ru-RU" altLang="ru-RU" sz="2000" b="1" dirty="0">
                <a:solidFill>
                  <a:srgbClr val="FAAA28"/>
                </a:solidFill>
                <a:latin typeface="+mj-lt"/>
              </a:rPr>
              <a:t>в большей степени при использовании высоких доз н-НПВП, </a:t>
            </a:r>
            <a:r>
              <a:rPr lang="ru-RU" altLang="ru-RU" sz="2000" dirty="0">
                <a:solidFill>
                  <a:schemeClr val="tx2"/>
                </a:solidFill>
                <a:latin typeface="+mj-lt"/>
              </a:rPr>
              <a:t>чем </a:t>
            </a:r>
            <a:r>
              <a:rPr lang="ru-RU" altLang="ru-RU" sz="2000" dirty="0" err="1">
                <a:solidFill>
                  <a:schemeClr val="tx2"/>
                </a:solidFill>
                <a:latin typeface="+mj-lt"/>
              </a:rPr>
              <a:t>коксибов</a:t>
            </a:r>
            <a:r>
              <a:rPr lang="ru-RU" altLang="ru-RU" sz="2000" dirty="0">
                <a:solidFill>
                  <a:schemeClr val="tx2"/>
                </a:solidFill>
                <a:latin typeface="+mj-lt"/>
              </a:rPr>
              <a:t>.</a:t>
            </a:r>
          </a:p>
          <a:p>
            <a:pPr defTabSz="449263" eaLnBrk="1" hangingPunct="1">
              <a:spcBef>
                <a:spcPts val="600"/>
              </a:spcBef>
              <a:spcAft>
                <a:spcPts val="1200"/>
              </a:spcAft>
              <a:buClr>
                <a:schemeClr val="bg1"/>
              </a:buClr>
            </a:pPr>
            <a:r>
              <a:rPr lang="ru-RU" altLang="ru-RU" sz="2000" b="1" dirty="0" smtClean="0">
                <a:solidFill>
                  <a:srgbClr val="FAAA28"/>
                </a:solidFill>
                <a:latin typeface="+mj-lt"/>
              </a:rPr>
              <a:t>2</a:t>
            </a:r>
            <a:r>
              <a:rPr lang="ru-RU" altLang="ru-RU" sz="2000" b="1" dirty="0">
                <a:solidFill>
                  <a:srgbClr val="FAAA28"/>
                </a:solidFill>
                <a:latin typeface="+mj-lt"/>
              </a:rPr>
              <a:t>. Патогенез: </a:t>
            </a:r>
            <a:r>
              <a:rPr lang="ru-RU" altLang="ru-RU" sz="2000" dirty="0">
                <a:solidFill>
                  <a:schemeClr val="tx2"/>
                </a:solidFill>
                <a:latin typeface="+mj-lt"/>
              </a:rPr>
              <a:t>задержка Н2O и </a:t>
            </a:r>
            <a:r>
              <a:rPr lang="ru-RU" altLang="ru-RU" sz="2000" dirty="0" err="1">
                <a:solidFill>
                  <a:schemeClr val="tx2"/>
                </a:solidFill>
                <a:latin typeface="+mj-lt"/>
              </a:rPr>
              <a:t>Na</a:t>
            </a:r>
            <a:r>
              <a:rPr lang="ru-RU" altLang="ru-RU" sz="2000" dirty="0">
                <a:solidFill>
                  <a:schemeClr val="tx2"/>
                </a:solidFill>
                <a:latin typeface="+mj-lt"/>
              </a:rPr>
              <a:t>+, </a:t>
            </a:r>
            <a:r>
              <a:rPr lang="ru-RU" altLang="ru-RU" sz="2000" dirty="0" err="1">
                <a:solidFill>
                  <a:schemeClr val="tx2"/>
                </a:solidFill>
                <a:latin typeface="+mj-lt"/>
              </a:rPr>
              <a:t>вазоконстрикция</a:t>
            </a:r>
            <a:r>
              <a:rPr lang="ru-RU" altLang="ru-RU" sz="2000" dirty="0">
                <a:solidFill>
                  <a:schemeClr val="tx2"/>
                </a:solidFill>
                <a:latin typeface="+mj-lt"/>
              </a:rPr>
              <a:t>, дестабилизация АГ и увеличение </a:t>
            </a:r>
            <a:r>
              <a:rPr lang="ru-RU" altLang="ru-RU" sz="2000" dirty="0" err="1">
                <a:solidFill>
                  <a:schemeClr val="tx2"/>
                </a:solidFill>
                <a:latin typeface="+mj-lt"/>
              </a:rPr>
              <a:t>постнагрузки</a:t>
            </a:r>
            <a:r>
              <a:rPr lang="ru-RU" altLang="ru-RU" sz="2000" dirty="0">
                <a:solidFill>
                  <a:schemeClr val="tx2"/>
                </a:solidFill>
                <a:latin typeface="+mj-lt"/>
              </a:rPr>
              <a:t> на сердце. </a:t>
            </a:r>
          </a:p>
          <a:p>
            <a:pPr defTabSz="449263" eaLnBrk="1" hangingPunct="1">
              <a:spcBef>
                <a:spcPts val="600"/>
              </a:spcBef>
              <a:spcAft>
                <a:spcPts val="1200"/>
              </a:spcAft>
              <a:buClr>
                <a:schemeClr val="bg1"/>
              </a:buClr>
            </a:pPr>
            <a:r>
              <a:rPr lang="ru-RU" altLang="ru-RU" sz="2000" b="1" dirty="0" smtClean="0">
                <a:solidFill>
                  <a:srgbClr val="FAAA28"/>
                </a:solidFill>
                <a:latin typeface="+mj-lt"/>
              </a:rPr>
              <a:t>3</a:t>
            </a:r>
            <a:r>
              <a:rPr lang="ru-RU" altLang="ru-RU" sz="2000" b="1" dirty="0">
                <a:solidFill>
                  <a:srgbClr val="FAAA28"/>
                </a:solidFill>
                <a:latin typeface="+mj-lt"/>
              </a:rPr>
              <a:t>. </a:t>
            </a:r>
            <a:r>
              <a:rPr lang="ru-RU" altLang="ru-RU" sz="2000" dirty="0">
                <a:solidFill>
                  <a:schemeClr val="tx2"/>
                </a:solidFill>
                <a:latin typeface="+mj-lt"/>
              </a:rPr>
              <a:t>ХСН чаще развивается на фоне приема н-НПВП </a:t>
            </a:r>
            <a:r>
              <a:rPr lang="ru-RU" altLang="ru-RU" sz="2000" b="1" dirty="0">
                <a:solidFill>
                  <a:srgbClr val="FAAA28"/>
                </a:solidFill>
                <a:latin typeface="+mj-lt"/>
              </a:rPr>
              <a:t>у больных,  страдающих АГ, патологией почек и сахарным диабетом. </a:t>
            </a:r>
          </a:p>
        </p:txBody>
      </p:sp>
    </p:spTree>
    <p:extLst>
      <p:ext uri="{BB962C8B-B14F-4D97-AF65-F5344CB8AC3E}">
        <p14:creationId xmlns:p14="http://schemas.microsoft.com/office/powerpoint/2010/main" val="4260805947"/>
      </p:ext>
    </p:extLst>
  </p:cSld>
  <p:clrMapOvr>
    <a:masterClrMapping/>
  </p:clrMapOvr>
  <p:transition spd="slow"/>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1027"/>
          <p:cNvSpPr>
            <a:spLocks noChangeArrowheads="1"/>
          </p:cNvSpPr>
          <p:nvPr/>
        </p:nvSpPr>
        <p:spPr bwMode="auto">
          <a:xfrm>
            <a:off x="1820863" y="4953000"/>
            <a:ext cx="11096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p>
            <a:r>
              <a:rPr lang="de-DE" altLang="ru-RU" sz="2400">
                <a:solidFill>
                  <a:schemeClr val="bg2"/>
                </a:solidFill>
              </a:rPr>
              <a:t>           </a:t>
            </a:r>
          </a:p>
        </p:txBody>
      </p:sp>
      <p:graphicFrame>
        <p:nvGraphicFramePr>
          <p:cNvPr id="2" name="Таблица 1"/>
          <p:cNvGraphicFramePr>
            <a:graphicFrameLocks noGrp="1"/>
          </p:cNvGraphicFramePr>
          <p:nvPr>
            <p:extLst>
              <p:ext uri="{D42A27DB-BD31-4B8C-83A1-F6EECF244321}">
                <p14:modId xmlns:p14="http://schemas.microsoft.com/office/powerpoint/2010/main" val="2148048164"/>
              </p:ext>
            </p:extLst>
          </p:nvPr>
        </p:nvGraphicFramePr>
        <p:xfrm>
          <a:off x="397925" y="1557338"/>
          <a:ext cx="8278531" cy="4607965"/>
        </p:xfrm>
        <a:graphic>
          <a:graphicData uri="http://schemas.openxmlformats.org/drawingml/2006/table">
            <a:tbl>
              <a:tblPr/>
              <a:tblGrid>
                <a:gridCol w="1879249"/>
                <a:gridCol w="6399282"/>
              </a:tblGrid>
              <a:tr h="2542852">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600" b="1" i="0" u="none" strike="noStrike" cap="none" normalizeH="0" baseline="0" dirty="0" smtClean="0">
                          <a:ln>
                            <a:noFill/>
                          </a:ln>
                          <a:solidFill>
                            <a:schemeClr val="tx2"/>
                          </a:solidFill>
                          <a:effectLst/>
                          <a:latin typeface="Calibri" pitchFamily="34" charset="0"/>
                          <a:cs typeface="Calibri" pitchFamily="34" charset="0"/>
                        </a:rPr>
                        <a:t>Очень </a:t>
                      </a:r>
                      <a:r>
                        <a:rPr kumimoji="0" lang="en-US" altLang="ru-RU" sz="1600" b="1" i="0" u="none" strike="noStrike" cap="none" normalizeH="0" baseline="0" dirty="0" smtClean="0">
                          <a:ln>
                            <a:noFill/>
                          </a:ln>
                          <a:solidFill>
                            <a:schemeClr val="tx2"/>
                          </a:solidFill>
                          <a:effectLst/>
                          <a:latin typeface="Calibri" pitchFamily="34" charset="0"/>
                          <a:cs typeface="Calibri" pitchFamily="34" charset="0"/>
                        </a:rPr>
                        <a:t/>
                      </a:r>
                      <a:br>
                        <a:rPr kumimoji="0" lang="en-US" altLang="ru-RU" sz="1600" b="1" i="0" u="none" strike="noStrike" cap="none" normalizeH="0" baseline="0" dirty="0" smtClean="0">
                          <a:ln>
                            <a:noFill/>
                          </a:ln>
                          <a:solidFill>
                            <a:schemeClr val="tx2"/>
                          </a:solidFill>
                          <a:effectLst/>
                          <a:latin typeface="Calibri" pitchFamily="34" charset="0"/>
                          <a:cs typeface="Calibri" pitchFamily="34" charset="0"/>
                        </a:rPr>
                      </a:br>
                      <a:r>
                        <a:rPr kumimoji="0" lang="ru-RU" altLang="ru-RU" sz="1600" b="1" i="0" u="none" strike="noStrike" cap="none" normalizeH="0" baseline="0" dirty="0" smtClean="0">
                          <a:ln>
                            <a:noFill/>
                          </a:ln>
                          <a:solidFill>
                            <a:schemeClr val="tx2"/>
                          </a:solidFill>
                          <a:effectLst/>
                          <a:latin typeface="Calibri" pitchFamily="34" charset="0"/>
                          <a:cs typeface="Calibri" pitchFamily="34" charset="0"/>
                        </a:rPr>
                        <a:t>высокий</a:t>
                      </a:r>
                    </a:p>
                  </a:txBody>
                  <a:tcPr marL="43509" marR="43509" marT="0" marB="0" anchor="ctr" horzOverflow="overflow">
                    <a:lnL w="12700" cap="flat" cmpd="sng" algn="ctr">
                      <a:solidFill>
                        <a:srgbClr val="EAEAEA"/>
                      </a:solidFill>
                      <a:prstDash val="solid"/>
                      <a:round/>
                      <a:headEnd type="none" w="med" len="med"/>
                      <a:tailEnd type="none" w="med" len="med"/>
                    </a:lnL>
                    <a:lnR w="12700" cap="flat" cmpd="sng" algn="ctr">
                      <a:solidFill>
                        <a:srgbClr val="EAEAEA"/>
                      </a:solidFill>
                      <a:prstDash val="solid"/>
                      <a:round/>
                      <a:headEnd type="none" w="med" len="med"/>
                      <a:tailEnd type="none" w="med" len="med"/>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lnTlToBr>
                      <a:noFill/>
                    </a:lnTlToBr>
                    <a:lnBlToTr>
                      <a:noFill/>
                    </a:lnBlToTr>
                    <a:solidFill>
                      <a:srgbClr val="1A4581"/>
                    </a:solidFill>
                  </a:tcPr>
                </a:tc>
                <a:tc>
                  <a:txBody>
                    <a:bodyPr/>
                    <a:lstStyle/>
                    <a:p>
                      <a:pPr marL="72000" marR="0" lvl="0" indent="216000" algn="l" defTabSz="914400" rtl="0" eaLnBrk="1" fontAlgn="base" latinLnBrk="0" hangingPunct="1">
                        <a:lnSpc>
                          <a:spcPct val="100000"/>
                        </a:lnSpc>
                        <a:spcBef>
                          <a:spcPct val="0"/>
                        </a:spcBef>
                        <a:spcAft>
                          <a:spcPct val="0"/>
                        </a:spcAft>
                        <a:buClrTx/>
                        <a:buSzTx/>
                        <a:buFontTx/>
                        <a:buNone/>
                        <a:tabLst/>
                      </a:pPr>
                      <a:r>
                        <a:rPr kumimoji="0" lang="ru-RU" altLang="ru-RU" sz="1800" b="1" i="0" u="none" strike="noStrike" cap="none" normalizeH="0" baseline="0" dirty="0" smtClean="0">
                          <a:ln>
                            <a:noFill/>
                          </a:ln>
                          <a:solidFill>
                            <a:srgbClr val="FAAA28"/>
                          </a:solidFill>
                          <a:effectLst/>
                          <a:latin typeface="Calibri" pitchFamily="34" charset="0"/>
                          <a:cs typeface="Calibri" pitchFamily="34" charset="0"/>
                        </a:rPr>
                        <a:t>Наличие в анамнезе:</a:t>
                      </a:r>
                    </a:p>
                    <a:p>
                      <a:pPr marL="288000" marR="0" lvl="0" indent="144000" algn="l" defTabSz="914400" rtl="0" eaLnBrk="1" fontAlgn="base" latinLnBrk="0" hangingPunct="1">
                        <a:lnSpc>
                          <a:spcPct val="100000"/>
                        </a:lnSpc>
                        <a:spcBef>
                          <a:spcPct val="0"/>
                        </a:spcBef>
                        <a:spcAft>
                          <a:spcPct val="0"/>
                        </a:spcAft>
                        <a:buClr>
                          <a:srgbClr val="FAAA28"/>
                        </a:buClr>
                        <a:buSzTx/>
                        <a:buFont typeface="Arial" pitchFamily="34" charset="0"/>
                        <a:buChar char="•"/>
                        <a:tabLst/>
                      </a:pPr>
                      <a:r>
                        <a:rPr kumimoji="0" lang="ru-RU" altLang="ru-RU" sz="1400" b="0" i="0" u="none" strike="noStrike" cap="none" normalizeH="0" baseline="0" dirty="0" smtClean="0">
                          <a:ln>
                            <a:noFill/>
                          </a:ln>
                          <a:solidFill>
                            <a:schemeClr val="tx2"/>
                          </a:solidFill>
                          <a:effectLst/>
                          <a:latin typeface="Calibri" pitchFamily="34" charset="0"/>
                          <a:cs typeface="Calibri" pitchFamily="34" charset="0"/>
                        </a:rPr>
                        <a:t>Инфаркт миокарда, клинически выраженная ИБС, ОКС</a:t>
                      </a:r>
                    </a:p>
                    <a:p>
                      <a:pPr marL="288000" marR="0" lvl="0" indent="144000" algn="l" defTabSz="914400" rtl="0" eaLnBrk="1" fontAlgn="base" latinLnBrk="0" hangingPunct="1">
                        <a:lnSpc>
                          <a:spcPct val="100000"/>
                        </a:lnSpc>
                        <a:spcBef>
                          <a:spcPct val="0"/>
                        </a:spcBef>
                        <a:spcAft>
                          <a:spcPct val="0"/>
                        </a:spcAft>
                        <a:buClr>
                          <a:srgbClr val="FAAA28"/>
                        </a:buClr>
                        <a:buSzTx/>
                        <a:buFont typeface="Arial" pitchFamily="34" charset="0"/>
                        <a:buChar char="•"/>
                        <a:tabLst/>
                      </a:pPr>
                      <a:r>
                        <a:rPr kumimoji="0" lang="ru-RU" altLang="ru-RU" sz="1400" b="0" i="0" u="none" strike="noStrike" cap="none" normalizeH="0" baseline="0" dirty="0" err="1" smtClean="0">
                          <a:ln>
                            <a:noFill/>
                          </a:ln>
                          <a:solidFill>
                            <a:schemeClr val="tx2"/>
                          </a:solidFill>
                          <a:effectLst/>
                          <a:latin typeface="Calibri" pitchFamily="34" charset="0"/>
                          <a:cs typeface="Calibri" pitchFamily="34" charset="0"/>
                        </a:rPr>
                        <a:t>Реваскуляризация</a:t>
                      </a:r>
                      <a:r>
                        <a:rPr kumimoji="0" lang="ru-RU" altLang="ru-RU" sz="1400" b="0" i="0" u="none" strike="noStrike" cap="none" normalizeH="0" baseline="0" dirty="0" smtClean="0">
                          <a:ln>
                            <a:noFill/>
                          </a:ln>
                          <a:solidFill>
                            <a:schemeClr val="tx2"/>
                          </a:solidFill>
                          <a:effectLst/>
                          <a:latin typeface="Calibri" pitchFamily="34" charset="0"/>
                          <a:cs typeface="Calibri" pitchFamily="34" charset="0"/>
                        </a:rPr>
                        <a:t> коронарных и других артерий, </a:t>
                      </a:r>
                    </a:p>
                    <a:p>
                      <a:pPr marL="288000" marR="0" lvl="0" indent="144000" algn="l" defTabSz="914400" rtl="0" eaLnBrk="1" fontAlgn="base" latinLnBrk="0" hangingPunct="1">
                        <a:lnSpc>
                          <a:spcPct val="100000"/>
                        </a:lnSpc>
                        <a:spcBef>
                          <a:spcPct val="0"/>
                        </a:spcBef>
                        <a:spcAft>
                          <a:spcPct val="0"/>
                        </a:spcAft>
                        <a:buClr>
                          <a:srgbClr val="FAAA28"/>
                        </a:buClr>
                        <a:buSzTx/>
                        <a:buFont typeface="Arial" pitchFamily="34" charset="0"/>
                        <a:buChar char="•"/>
                        <a:tabLst/>
                      </a:pPr>
                      <a:r>
                        <a:rPr kumimoji="0" lang="ru-RU" altLang="ru-RU" sz="1400" b="0" i="0" u="none" strike="noStrike" cap="none" normalizeH="0" baseline="0" dirty="0" smtClean="0">
                          <a:ln>
                            <a:noFill/>
                          </a:ln>
                          <a:solidFill>
                            <a:schemeClr val="tx2"/>
                          </a:solidFill>
                          <a:effectLst/>
                          <a:latin typeface="Calibri" pitchFamily="34" charset="0"/>
                          <a:cs typeface="Calibri" pitchFamily="34" charset="0"/>
                        </a:rPr>
                        <a:t>ОНМК/ТИА,</a:t>
                      </a:r>
                    </a:p>
                    <a:p>
                      <a:pPr marL="288000" marR="0" lvl="0" indent="144000" algn="l" defTabSz="914400" rtl="0" eaLnBrk="1" fontAlgn="base" latinLnBrk="0" hangingPunct="1">
                        <a:lnSpc>
                          <a:spcPct val="100000"/>
                        </a:lnSpc>
                        <a:spcBef>
                          <a:spcPct val="0"/>
                        </a:spcBef>
                        <a:spcAft>
                          <a:spcPct val="0"/>
                        </a:spcAft>
                        <a:buClr>
                          <a:srgbClr val="FAAA28"/>
                        </a:buClr>
                        <a:buSzTx/>
                        <a:buFont typeface="Arial" pitchFamily="34" charset="0"/>
                        <a:buChar char="•"/>
                        <a:tabLst/>
                      </a:pPr>
                      <a:r>
                        <a:rPr kumimoji="0" lang="ru-RU" altLang="ru-RU" sz="1400" b="0" i="0" u="none" strike="noStrike" cap="none" normalizeH="0" baseline="0" dirty="0" smtClean="0">
                          <a:ln>
                            <a:noFill/>
                          </a:ln>
                          <a:solidFill>
                            <a:schemeClr val="tx2"/>
                          </a:solidFill>
                          <a:effectLst/>
                          <a:latin typeface="Calibri" pitchFamily="34" charset="0"/>
                          <a:cs typeface="Calibri" pitchFamily="34" charset="0"/>
                        </a:rPr>
                        <a:t>Аневризма аорты, заболевания периферических артерий, ХСН;</a:t>
                      </a:r>
                    </a:p>
                    <a:p>
                      <a:pPr marL="288000" marR="0" lvl="0" indent="144000" algn="l" defTabSz="914400" rtl="0" eaLnBrk="1" fontAlgn="base" latinLnBrk="0" hangingPunct="1">
                        <a:lnSpc>
                          <a:spcPct val="100000"/>
                        </a:lnSpc>
                        <a:spcBef>
                          <a:spcPct val="0"/>
                        </a:spcBef>
                        <a:spcAft>
                          <a:spcPct val="0"/>
                        </a:spcAft>
                        <a:buClr>
                          <a:srgbClr val="FAAA28"/>
                        </a:buClr>
                        <a:buSzTx/>
                        <a:buFont typeface="Arial" pitchFamily="34" charset="0"/>
                        <a:buChar char="•"/>
                        <a:tabLst/>
                      </a:pPr>
                      <a:r>
                        <a:rPr kumimoji="0" lang="ru-RU" altLang="ru-RU" sz="1400" b="0" i="0" u="none" strike="noStrike" cap="none" normalizeH="0" baseline="0" dirty="0" smtClean="0">
                          <a:ln>
                            <a:noFill/>
                          </a:ln>
                          <a:solidFill>
                            <a:schemeClr val="tx2"/>
                          </a:solidFill>
                          <a:effectLst/>
                          <a:latin typeface="Calibri" pitchFamily="34" charset="0"/>
                          <a:cs typeface="Calibri" pitchFamily="34" charset="0"/>
                        </a:rPr>
                        <a:t>Подтвержденный значимый субклинический атеросклероз сонных  </a:t>
                      </a:r>
                    </a:p>
                    <a:p>
                      <a:pPr marL="288000" marR="0" lvl="0" indent="144000" algn="l" defTabSz="914400" rtl="0" eaLnBrk="1" fontAlgn="base" latinLnBrk="0" hangingPunct="1">
                        <a:lnSpc>
                          <a:spcPct val="100000"/>
                        </a:lnSpc>
                        <a:spcBef>
                          <a:spcPct val="0"/>
                        </a:spcBef>
                        <a:spcAft>
                          <a:spcPct val="0"/>
                        </a:spcAft>
                        <a:buClr>
                          <a:srgbClr val="FAAA28"/>
                        </a:buClr>
                        <a:buSzTx/>
                        <a:buFont typeface="Arial" pitchFamily="34" charset="0"/>
                        <a:buChar char="•"/>
                        <a:tabLst/>
                      </a:pPr>
                      <a:r>
                        <a:rPr kumimoji="0" lang="ru-RU" altLang="ru-RU" sz="1400" b="0" i="0" u="none" strike="noStrike" cap="none" normalizeH="0" baseline="0" dirty="0" smtClean="0">
                          <a:ln>
                            <a:noFill/>
                          </a:ln>
                          <a:solidFill>
                            <a:schemeClr val="tx2"/>
                          </a:solidFill>
                          <a:effectLst/>
                          <a:latin typeface="Calibri" pitchFamily="34" charset="0"/>
                          <a:cs typeface="Calibri" pitchFamily="34" charset="0"/>
                        </a:rPr>
                        <a:t>и коронарных артерий;</a:t>
                      </a:r>
                    </a:p>
                    <a:p>
                      <a:pPr marL="288000" marR="0" lvl="0" indent="144000" algn="l" defTabSz="914400" rtl="0" eaLnBrk="1" fontAlgn="base" latinLnBrk="0" hangingPunct="1">
                        <a:lnSpc>
                          <a:spcPct val="100000"/>
                        </a:lnSpc>
                        <a:spcBef>
                          <a:spcPct val="0"/>
                        </a:spcBef>
                        <a:spcAft>
                          <a:spcPct val="0"/>
                        </a:spcAft>
                        <a:buClr>
                          <a:srgbClr val="FAAA28"/>
                        </a:buClr>
                        <a:buSzTx/>
                        <a:buFont typeface="Arial" pitchFamily="34" charset="0"/>
                        <a:buChar char="•"/>
                        <a:tabLst/>
                      </a:pPr>
                      <a:r>
                        <a:rPr kumimoji="0" lang="ru-RU" altLang="ru-RU" sz="1400" b="0" i="0" u="none" strike="noStrike" cap="none" normalizeH="0" baseline="0" dirty="0" smtClean="0">
                          <a:ln>
                            <a:noFill/>
                          </a:ln>
                          <a:solidFill>
                            <a:schemeClr val="tx2"/>
                          </a:solidFill>
                          <a:effectLst/>
                          <a:latin typeface="Calibri" pitchFamily="34" charset="0"/>
                          <a:cs typeface="Calibri" pitchFamily="34" charset="0"/>
                        </a:rPr>
                        <a:t>Осложненный СД (с повреждением органов мишеней) </a:t>
                      </a:r>
                    </a:p>
                    <a:p>
                      <a:pPr marL="288000" marR="0" lvl="0" indent="144000" algn="l" defTabSz="914400" rtl="0" eaLnBrk="1" fontAlgn="base" latinLnBrk="0" hangingPunct="1">
                        <a:lnSpc>
                          <a:spcPct val="100000"/>
                        </a:lnSpc>
                        <a:spcBef>
                          <a:spcPct val="0"/>
                        </a:spcBef>
                        <a:spcAft>
                          <a:spcPct val="0"/>
                        </a:spcAft>
                        <a:buClr>
                          <a:srgbClr val="FAAA28"/>
                        </a:buClr>
                        <a:buSzTx/>
                        <a:buFont typeface="Arial" pitchFamily="34" charset="0"/>
                        <a:buChar char="•"/>
                        <a:tabLst/>
                      </a:pPr>
                      <a:r>
                        <a:rPr kumimoji="0" lang="ru-RU" altLang="ru-RU" sz="1400" b="0" i="0" u="none" strike="noStrike" cap="none" normalizeH="0" baseline="0" dirty="0" smtClean="0">
                          <a:ln>
                            <a:noFill/>
                          </a:ln>
                          <a:solidFill>
                            <a:schemeClr val="tx2"/>
                          </a:solidFill>
                          <a:effectLst/>
                          <a:latin typeface="Calibri" pitchFamily="34" charset="0"/>
                          <a:cs typeface="Calibri" pitchFamily="34" charset="0"/>
                        </a:rPr>
                        <a:t> ХБП (СКФ&lt;30 мл/мин/1,73 м</a:t>
                      </a:r>
                      <a:r>
                        <a:rPr kumimoji="0" lang="ru-RU" altLang="ru-RU" sz="1400" b="0" i="0" u="none" strike="noStrike" cap="none" normalizeH="0" baseline="30000" dirty="0" smtClean="0">
                          <a:ln>
                            <a:noFill/>
                          </a:ln>
                          <a:solidFill>
                            <a:schemeClr val="tx2"/>
                          </a:solidFill>
                          <a:effectLst/>
                          <a:latin typeface="Calibri" pitchFamily="34" charset="0"/>
                          <a:cs typeface="Calibri" pitchFamily="34" charset="0"/>
                        </a:rPr>
                        <a:t>2</a:t>
                      </a:r>
                      <a:r>
                        <a:rPr kumimoji="0" lang="ru-RU" altLang="ru-RU" sz="1400" b="0" i="0" u="none" strike="noStrike" cap="none" normalizeH="0" baseline="0" dirty="0" smtClean="0">
                          <a:ln>
                            <a:noFill/>
                          </a:ln>
                          <a:solidFill>
                            <a:schemeClr val="tx2"/>
                          </a:solidFill>
                          <a:effectLst/>
                          <a:latin typeface="Calibri" pitchFamily="34" charset="0"/>
                          <a:cs typeface="Calibri" pitchFamily="34" charset="0"/>
                        </a:rPr>
                        <a:t>);</a:t>
                      </a:r>
                    </a:p>
                    <a:p>
                      <a:pPr marL="72000" marR="0" lvl="0" indent="216000" algn="l" defTabSz="914400" rtl="0" eaLnBrk="1" fontAlgn="base" latinLnBrk="0" hangingPunct="1">
                        <a:lnSpc>
                          <a:spcPct val="100000"/>
                        </a:lnSpc>
                        <a:spcBef>
                          <a:spcPct val="0"/>
                        </a:spcBef>
                        <a:spcAft>
                          <a:spcPct val="0"/>
                        </a:spcAft>
                        <a:buClrTx/>
                        <a:buSzTx/>
                        <a:buFontTx/>
                        <a:buNone/>
                        <a:tabLst/>
                      </a:pPr>
                      <a:r>
                        <a:rPr kumimoji="0" lang="ru-RU" altLang="ru-RU" sz="1800" b="1" i="0" u="none" strike="noStrike" cap="none" normalizeH="0" baseline="0" dirty="0" smtClean="0">
                          <a:ln>
                            <a:noFill/>
                          </a:ln>
                          <a:solidFill>
                            <a:srgbClr val="FAAA28"/>
                          </a:solidFill>
                          <a:effectLst/>
                          <a:latin typeface="Calibri" pitchFamily="34" charset="0"/>
                          <a:cs typeface="Calibri" pitchFamily="34" charset="0"/>
                        </a:rPr>
                        <a:t>SCORE ≥ 10%</a:t>
                      </a:r>
                    </a:p>
                  </a:txBody>
                  <a:tcPr marL="43509" marR="43509" marT="0" marB="0" anchor="ctr" horzOverflow="overflow">
                    <a:lnL w="12700" cap="flat" cmpd="sng" algn="ctr">
                      <a:solidFill>
                        <a:srgbClr val="EAEAEA"/>
                      </a:solidFill>
                      <a:prstDash val="solid"/>
                      <a:round/>
                      <a:headEnd type="none" w="med" len="med"/>
                      <a:tailEnd type="none" w="med" len="med"/>
                    </a:lnL>
                    <a:lnR w="12700" cap="flat" cmpd="sng" algn="ctr">
                      <a:solidFill>
                        <a:srgbClr val="EAEAEA"/>
                      </a:solidFill>
                      <a:prstDash val="solid"/>
                      <a:round/>
                      <a:headEnd type="none" w="med" len="med"/>
                      <a:tailEnd type="none" w="med" len="med"/>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lnTlToBr>
                      <a:noFill/>
                    </a:lnTlToBr>
                    <a:lnBlToTr>
                      <a:noFill/>
                    </a:lnBlToTr>
                    <a:solidFill>
                      <a:srgbClr val="1A4581"/>
                    </a:solidFill>
                  </a:tcPr>
                </a:tc>
              </a:tr>
              <a:tr h="1394129">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600" b="1" i="0" u="none" strike="noStrike" cap="none" normalizeH="0" baseline="0" dirty="0" smtClean="0">
                          <a:ln>
                            <a:noFill/>
                          </a:ln>
                          <a:solidFill>
                            <a:schemeClr val="tx2"/>
                          </a:solidFill>
                          <a:effectLst/>
                          <a:latin typeface="Calibri" pitchFamily="34" charset="0"/>
                          <a:cs typeface="Calibri" pitchFamily="34" charset="0"/>
                        </a:rPr>
                        <a:t>Высокий</a:t>
                      </a:r>
                    </a:p>
                  </a:txBody>
                  <a:tcPr marL="43509" marR="43509" marT="0" marB="0" anchor="ctr" horzOverflow="overflow">
                    <a:lnL w="12700" cap="flat" cmpd="sng" algn="ctr">
                      <a:solidFill>
                        <a:srgbClr val="EAEAEA"/>
                      </a:solidFill>
                      <a:prstDash val="solid"/>
                      <a:round/>
                      <a:headEnd type="none" w="med" len="med"/>
                      <a:tailEnd type="none" w="med" len="med"/>
                    </a:lnL>
                    <a:lnR w="12700" cap="flat" cmpd="sng" algn="ctr">
                      <a:solidFill>
                        <a:srgbClr val="EAEAEA"/>
                      </a:solidFill>
                      <a:prstDash val="solid"/>
                      <a:round/>
                      <a:headEnd type="none" w="med" len="med"/>
                      <a:tailEnd type="none" w="med" len="med"/>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lnTlToBr>
                      <a:noFill/>
                    </a:lnTlToBr>
                    <a:lnBlToTr>
                      <a:noFill/>
                    </a:lnBlToTr>
                    <a:solidFill>
                      <a:srgbClr val="00A0D7"/>
                    </a:solidFill>
                  </a:tcPr>
                </a:tc>
                <a:tc>
                  <a:txBody>
                    <a:bodyPr/>
                    <a:lstStyle/>
                    <a:p>
                      <a:pPr marL="288000" marR="0" lvl="0" indent="144000" algn="l" defTabSz="914400" rtl="0" eaLnBrk="1" fontAlgn="base" latinLnBrk="0" hangingPunct="1">
                        <a:lnSpc>
                          <a:spcPct val="100000"/>
                        </a:lnSpc>
                        <a:spcBef>
                          <a:spcPct val="0"/>
                        </a:spcBef>
                        <a:spcAft>
                          <a:spcPct val="0"/>
                        </a:spcAft>
                        <a:buClr>
                          <a:srgbClr val="FAAA28"/>
                        </a:buClr>
                        <a:buSzTx/>
                        <a:buFont typeface="Arial" pitchFamily="34" charset="0"/>
                        <a:buChar char="•"/>
                        <a:tabLst/>
                      </a:pPr>
                      <a:r>
                        <a:rPr kumimoji="0" lang="ru-RU" altLang="ru-RU" sz="1400" b="0" i="0" u="none" strike="noStrike" cap="none" normalizeH="0" baseline="0" dirty="0" smtClean="0">
                          <a:ln>
                            <a:noFill/>
                          </a:ln>
                          <a:solidFill>
                            <a:schemeClr val="tx2"/>
                          </a:solidFill>
                          <a:effectLst/>
                          <a:latin typeface="Calibri" pitchFamily="34" charset="0"/>
                          <a:cs typeface="Calibri" pitchFamily="34" charset="0"/>
                        </a:rPr>
                        <a:t>ОХС ≥ 8 </a:t>
                      </a:r>
                      <a:r>
                        <a:rPr kumimoji="0" lang="ru-RU" altLang="ru-RU" sz="1400" b="0" i="0" u="none" strike="noStrike" cap="none" normalizeH="0" baseline="0" dirty="0" err="1" smtClean="0">
                          <a:ln>
                            <a:noFill/>
                          </a:ln>
                          <a:solidFill>
                            <a:schemeClr val="tx2"/>
                          </a:solidFill>
                          <a:effectLst/>
                          <a:latin typeface="Calibri" pitchFamily="34" charset="0"/>
                          <a:cs typeface="Calibri" pitchFamily="34" charset="0"/>
                        </a:rPr>
                        <a:t>ммоль</a:t>
                      </a:r>
                      <a:r>
                        <a:rPr kumimoji="0" lang="ru-RU" altLang="ru-RU" sz="1400" b="0" i="0" u="none" strike="noStrike" cap="none" normalizeH="0" baseline="0" dirty="0" smtClean="0">
                          <a:ln>
                            <a:noFill/>
                          </a:ln>
                          <a:solidFill>
                            <a:schemeClr val="tx2"/>
                          </a:solidFill>
                          <a:effectLst/>
                          <a:latin typeface="Calibri" pitchFamily="34" charset="0"/>
                          <a:cs typeface="Calibri" pitchFamily="34" charset="0"/>
                        </a:rPr>
                        <a:t>/л  или ЛПНП&gt; 6 </a:t>
                      </a:r>
                      <a:r>
                        <a:rPr kumimoji="0" lang="ru-RU" altLang="ru-RU" sz="1400" b="0" i="0" u="none" strike="noStrike" cap="none" normalizeH="0" baseline="0" dirty="0" err="1" smtClean="0">
                          <a:ln>
                            <a:noFill/>
                          </a:ln>
                          <a:solidFill>
                            <a:schemeClr val="tx2"/>
                          </a:solidFill>
                          <a:effectLst/>
                          <a:latin typeface="Calibri" pitchFamily="34" charset="0"/>
                          <a:cs typeface="Calibri" pitchFamily="34" charset="0"/>
                        </a:rPr>
                        <a:t>ммоль</a:t>
                      </a:r>
                      <a:r>
                        <a:rPr kumimoji="0" lang="ru-RU" altLang="ru-RU" sz="1400" b="0" i="0" u="none" strike="noStrike" cap="none" normalizeH="0" baseline="0" dirty="0" smtClean="0">
                          <a:ln>
                            <a:noFill/>
                          </a:ln>
                          <a:solidFill>
                            <a:schemeClr val="tx2"/>
                          </a:solidFill>
                          <a:effectLst/>
                          <a:latin typeface="Calibri" pitchFamily="34" charset="0"/>
                          <a:cs typeface="Calibri" pitchFamily="34" charset="0"/>
                        </a:rPr>
                        <a:t>/л  </a:t>
                      </a:r>
                    </a:p>
                    <a:p>
                      <a:pPr marL="288000" marR="0" lvl="0" indent="144000" algn="l" defTabSz="914400" rtl="0" eaLnBrk="1" fontAlgn="base" latinLnBrk="0" hangingPunct="1">
                        <a:lnSpc>
                          <a:spcPct val="100000"/>
                        </a:lnSpc>
                        <a:spcBef>
                          <a:spcPct val="0"/>
                        </a:spcBef>
                        <a:spcAft>
                          <a:spcPct val="0"/>
                        </a:spcAft>
                        <a:buClr>
                          <a:srgbClr val="FAAA28"/>
                        </a:buClr>
                        <a:buSzTx/>
                        <a:buFont typeface="Arial" pitchFamily="34" charset="0"/>
                        <a:buChar char="•"/>
                        <a:tabLst/>
                      </a:pPr>
                      <a:r>
                        <a:rPr kumimoji="0" lang="ru-RU" altLang="ru-RU" sz="1400" b="0" i="0" u="none" strike="noStrike" cap="none" normalizeH="0" baseline="0" dirty="0" smtClean="0">
                          <a:ln>
                            <a:noFill/>
                          </a:ln>
                          <a:solidFill>
                            <a:schemeClr val="tx2"/>
                          </a:solidFill>
                          <a:effectLst/>
                          <a:latin typeface="Calibri" pitchFamily="34" charset="0"/>
                          <a:cs typeface="Calibri" pitchFamily="34" charset="0"/>
                        </a:rPr>
                        <a:t>АД ≥180/100 мм </a:t>
                      </a:r>
                      <a:r>
                        <a:rPr kumimoji="0" lang="ru-RU" altLang="ru-RU" sz="1400" b="0" i="0" u="none" strike="noStrike" cap="none" normalizeH="0" baseline="0" dirty="0" err="1" smtClean="0">
                          <a:ln>
                            <a:noFill/>
                          </a:ln>
                          <a:solidFill>
                            <a:schemeClr val="tx2"/>
                          </a:solidFill>
                          <a:effectLst/>
                          <a:latin typeface="Calibri" pitchFamily="34" charset="0"/>
                          <a:cs typeface="Calibri" pitchFamily="34" charset="0"/>
                        </a:rPr>
                        <a:t>рт.ст</a:t>
                      </a:r>
                      <a:r>
                        <a:rPr kumimoji="0" lang="ru-RU" altLang="ru-RU" sz="1400" b="0" i="0" u="none" strike="noStrike" cap="none" normalizeH="0" baseline="0" dirty="0" smtClean="0">
                          <a:ln>
                            <a:noFill/>
                          </a:ln>
                          <a:solidFill>
                            <a:schemeClr val="tx2"/>
                          </a:solidFill>
                          <a:effectLst/>
                          <a:latin typeface="Calibri" pitchFamily="34" charset="0"/>
                          <a:cs typeface="Calibri" pitchFamily="34" charset="0"/>
                        </a:rPr>
                        <a:t>. </a:t>
                      </a:r>
                    </a:p>
                    <a:p>
                      <a:pPr marL="288000" marR="0" lvl="0" indent="144000" algn="l" defTabSz="914400" rtl="0" eaLnBrk="1" fontAlgn="base" latinLnBrk="0" hangingPunct="1">
                        <a:lnSpc>
                          <a:spcPct val="100000"/>
                        </a:lnSpc>
                        <a:spcBef>
                          <a:spcPct val="0"/>
                        </a:spcBef>
                        <a:spcAft>
                          <a:spcPct val="0"/>
                        </a:spcAft>
                        <a:buClr>
                          <a:srgbClr val="FAAA28"/>
                        </a:buClr>
                        <a:buSzTx/>
                        <a:buFont typeface="Arial" pitchFamily="34" charset="0"/>
                        <a:buChar char="•"/>
                        <a:tabLst/>
                      </a:pPr>
                      <a:r>
                        <a:rPr kumimoji="0" lang="ru-RU" altLang="ru-RU" sz="1400" b="0" i="0" u="none" strike="noStrike" cap="none" normalizeH="0" baseline="0" dirty="0" smtClean="0">
                          <a:ln>
                            <a:noFill/>
                          </a:ln>
                          <a:solidFill>
                            <a:schemeClr val="tx2"/>
                          </a:solidFill>
                          <a:effectLst/>
                          <a:latin typeface="Calibri" pitchFamily="34" charset="0"/>
                          <a:cs typeface="Calibri" pitchFamily="34" charset="0"/>
                        </a:rPr>
                        <a:t>ХБП (СКФ 30-59 мл/мин/1,73 м</a:t>
                      </a:r>
                      <a:r>
                        <a:rPr kumimoji="0" lang="ru-RU" altLang="ru-RU" sz="1400" b="0" i="0" u="none" strike="noStrike" cap="none" normalizeH="0" baseline="30000" dirty="0" smtClean="0">
                          <a:ln>
                            <a:noFill/>
                          </a:ln>
                          <a:solidFill>
                            <a:schemeClr val="tx2"/>
                          </a:solidFill>
                          <a:effectLst/>
                          <a:latin typeface="Calibri" pitchFamily="34" charset="0"/>
                          <a:cs typeface="Calibri" pitchFamily="34" charset="0"/>
                        </a:rPr>
                        <a:t>2</a:t>
                      </a:r>
                      <a:r>
                        <a:rPr kumimoji="0" lang="ru-RU" altLang="ru-RU" sz="1400" b="0" i="0" u="none" strike="noStrike" cap="none" normalizeH="0" baseline="0" dirty="0" smtClean="0">
                          <a:ln>
                            <a:noFill/>
                          </a:ln>
                          <a:solidFill>
                            <a:schemeClr val="tx2"/>
                          </a:solidFill>
                          <a:effectLst/>
                          <a:latin typeface="Calibri" pitchFamily="34" charset="0"/>
                          <a:cs typeface="Calibri" pitchFamily="34" charset="0"/>
                        </a:rPr>
                        <a:t>);</a:t>
                      </a:r>
                    </a:p>
                    <a:p>
                      <a:pPr marL="288000" marR="0" lvl="0" indent="144000" algn="l" defTabSz="914400" rtl="0" eaLnBrk="1" fontAlgn="base" latinLnBrk="0" hangingPunct="1">
                        <a:lnSpc>
                          <a:spcPct val="100000"/>
                        </a:lnSpc>
                        <a:spcBef>
                          <a:spcPct val="0"/>
                        </a:spcBef>
                        <a:spcAft>
                          <a:spcPct val="0"/>
                        </a:spcAft>
                        <a:buClr>
                          <a:srgbClr val="FAAA28"/>
                        </a:buClr>
                        <a:buSzTx/>
                        <a:buFont typeface="Arial" pitchFamily="34" charset="0"/>
                        <a:buChar char="•"/>
                        <a:tabLst/>
                      </a:pPr>
                      <a:r>
                        <a:rPr kumimoji="0" lang="ru-RU" altLang="ru-RU" sz="1400" b="0" i="0" u="none" strike="noStrike" cap="none" normalizeH="0" baseline="0" dirty="0" smtClean="0">
                          <a:ln>
                            <a:noFill/>
                          </a:ln>
                          <a:solidFill>
                            <a:schemeClr val="tx2"/>
                          </a:solidFill>
                          <a:effectLst/>
                          <a:latin typeface="Calibri" pitchFamily="34" charset="0"/>
                          <a:cs typeface="Calibri" pitchFamily="34" charset="0"/>
                        </a:rPr>
                        <a:t>СД 2 без поражения органов-мишеней</a:t>
                      </a:r>
                    </a:p>
                    <a:p>
                      <a:pPr marL="72000" marR="0" lvl="0" indent="216000" algn="l" defTabSz="914400" rtl="0" eaLnBrk="1" fontAlgn="base" latinLnBrk="0" hangingPunct="1">
                        <a:lnSpc>
                          <a:spcPct val="100000"/>
                        </a:lnSpc>
                        <a:spcBef>
                          <a:spcPts val="600"/>
                        </a:spcBef>
                        <a:spcAft>
                          <a:spcPct val="0"/>
                        </a:spcAft>
                        <a:buClrTx/>
                        <a:buSzTx/>
                        <a:buFontTx/>
                        <a:buNone/>
                        <a:tabLst/>
                      </a:pPr>
                      <a:r>
                        <a:rPr kumimoji="0" lang="ru-RU" altLang="ru-RU" sz="1600" b="0" i="0" u="none" strike="noStrike" cap="none" normalizeH="0" baseline="0" dirty="0" smtClean="0">
                          <a:ln>
                            <a:noFill/>
                          </a:ln>
                          <a:solidFill>
                            <a:srgbClr val="1A4581"/>
                          </a:solidFill>
                          <a:effectLst/>
                          <a:latin typeface="Calibri" pitchFamily="34" charset="0"/>
                          <a:cs typeface="Calibri" pitchFamily="34" charset="0"/>
                        </a:rPr>
                        <a:t> </a:t>
                      </a:r>
                      <a:r>
                        <a:rPr kumimoji="0" lang="ru-RU" altLang="ru-RU" sz="1800" b="1" i="0" u="none" strike="noStrike" kern="1200" cap="none" normalizeH="0" baseline="0" dirty="0" smtClean="0">
                          <a:ln>
                            <a:noFill/>
                          </a:ln>
                          <a:solidFill>
                            <a:srgbClr val="1A4581"/>
                          </a:solidFill>
                          <a:effectLst/>
                          <a:latin typeface="Calibri" pitchFamily="34" charset="0"/>
                          <a:ea typeface="+mn-ea"/>
                          <a:cs typeface="Calibri" pitchFamily="34" charset="0"/>
                        </a:rPr>
                        <a:t>SCORE ≥5 </a:t>
                      </a:r>
                      <a:r>
                        <a:rPr kumimoji="0" lang="en-US" altLang="ru-RU" sz="1800" b="1" i="0" u="none" strike="noStrike" kern="1200" cap="none" normalizeH="0" baseline="0" dirty="0" smtClean="0">
                          <a:ln>
                            <a:noFill/>
                          </a:ln>
                          <a:solidFill>
                            <a:srgbClr val="1A4581"/>
                          </a:solidFill>
                          <a:effectLst/>
                          <a:latin typeface="Calibri" pitchFamily="34" charset="0"/>
                          <a:ea typeface="+mn-ea"/>
                          <a:cs typeface="Calibri" pitchFamily="34" charset="0"/>
                        </a:rPr>
                        <a:t>-</a:t>
                      </a:r>
                      <a:r>
                        <a:rPr kumimoji="0" lang="ru-RU" altLang="ru-RU" sz="1800" b="1" i="0" u="none" strike="noStrike" kern="1200" cap="none" normalizeH="0" baseline="0" dirty="0" smtClean="0">
                          <a:ln>
                            <a:noFill/>
                          </a:ln>
                          <a:solidFill>
                            <a:srgbClr val="1A4581"/>
                          </a:solidFill>
                          <a:effectLst/>
                          <a:latin typeface="Calibri" pitchFamily="34" charset="0"/>
                          <a:ea typeface="+mn-ea"/>
                          <a:cs typeface="Calibri" pitchFamily="34" charset="0"/>
                        </a:rPr>
                        <a:t> &lt;10%</a:t>
                      </a:r>
                    </a:p>
                  </a:txBody>
                  <a:tcPr marL="43509" marR="43509" marT="0" marB="0" anchor="ctr" horzOverflow="overflow">
                    <a:lnL w="12700" cap="flat" cmpd="sng" algn="ctr">
                      <a:solidFill>
                        <a:srgbClr val="EAEAEA"/>
                      </a:solidFill>
                      <a:prstDash val="solid"/>
                      <a:round/>
                      <a:headEnd type="none" w="med" len="med"/>
                      <a:tailEnd type="none" w="med" len="med"/>
                    </a:lnL>
                    <a:lnR w="12700" cap="flat" cmpd="sng" algn="ctr">
                      <a:solidFill>
                        <a:srgbClr val="EAEAEA"/>
                      </a:solidFill>
                      <a:prstDash val="solid"/>
                      <a:round/>
                      <a:headEnd type="none" w="med" len="med"/>
                      <a:tailEnd type="none" w="med" len="med"/>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lnTlToBr>
                      <a:noFill/>
                    </a:lnTlToBr>
                    <a:lnBlToTr>
                      <a:noFill/>
                    </a:lnBlToTr>
                    <a:solidFill>
                      <a:srgbClr val="00A0D7"/>
                    </a:solidFill>
                  </a:tcPr>
                </a:tc>
              </a:tr>
              <a:tr h="327617">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600" b="1" i="0" u="none" strike="noStrike" cap="none" normalizeH="0" baseline="0" dirty="0" smtClean="0">
                          <a:ln>
                            <a:noFill/>
                          </a:ln>
                          <a:solidFill>
                            <a:schemeClr val="tx2"/>
                          </a:solidFill>
                          <a:effectLst/>
                          <a:latin typeface="Calibri" pitchFamily="34" charset="0"/>
                          <a:cs typeface="Calibri" pitchFamily="34" charset="0"/>
                        </a:rPr>
                        <a:t>Умеренный</a:t>
                      </a:r>
                    </a:p>
                  </a:txBody>
                  <a:tcPr marL="43509" marR="43509" marT="0" marB="0" anchor="ctr" horzOverflow="overflow">
                    <a:lnL w="12700" cap="flat" cmpd="sng" algn="ctr">
                      <a:solidFill>
                        <a:srgbClr val="EAEAEA"/>
                      </a:solidFill>
                      <a:prstDash val="solid"/>
                      <a:round/>
                      <a:headEnd type="none" w="med" len="med"/>
                      <a:tailEnd type="none" w="med" len="med"/>
                    </a:lnL>
                    <a:lnR w="12700" cap="flat" cmpd="sng" algn="ctr">
                      <a:solidFill>
                        <a:srgbClr val="EAEAEA"/>
                      </a:solidFill>
                      <a:prstDash val="solid"/>
                      <a:round/>
                      <a:headEnd type="none" w="med" len="med"/>
                      <a:tailEnd type="none" w="med" len="med"/>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lnTlToBr>
                      <a:noFill/>
                    </a:lnTlToBr>
                    <a:lnBlToTr>
                      <a:noFill/>
                    </a:lnBlToTr>
                    <a:solidFill>
                      <a:schemeClr val="accent4">
                        <a:lumMod val="60000"/>
                        <a:lumOff val="40000"/>
                      </a:schemeClr>
                    </a:solidFill>
                  </a:tcPr>
                </a:tc>
                <a:tc>
                  <a:txBody>
                    <a:bodyPr/>
                    <a:lstStyle/>
                    <a:p>
                      <a:pPr marL="72000" marR="0" lvl="0" indent="216000" algn="l" defTabSz="914400" rtl="0" eaLnBrk="1" fontAlgn="base" latinLnBrk="0" hangingPunct="1">
                        <a:lnSpc>
                          <a:spcPct val="100000"/>
                        </a:lnSpc>
                        <a:spcBef>
                          <a:spcPts val="600"/>
                        </a:spcBef>
                        <a:spcAft>
                          <a:spcPct val="0"/>
                        </a:spcAft>
                        <a:buClrTx/>
                        <a:buSzTx/>
                        <a:buFontTx/>
                        <a:buNone/>
                        <a:tabLst/>
                      </a:pPr>
                      <a:r>
                        <a:rPr kumimoji="0" lang="en-US" altLang="ru-RU" sz="1800" b="1" i="0" u="none" strike="noStrike" kern="1200" cap="none" normalizeH="0" baseline="0" dirty="0" smtClean="0">
                          <a:ln>
                            <a:noFill/>
                          </a:ln>
                          <a:solidFill>
                            <a:srgbClr val="1A4581"/>
                          </a:solidFill>
                          <a:effectLst/>
                          <a:latin typeface="Calibri" pitchFamily="34" charset="0"/>
                          <a:ea typeface="+mn-ea"/>
                          <a:cs typeface="Calibri" pitchFamily="34" charset="0"/>
                        </a:rPr>
                        <a:t>SCORE ≥1</a:t>
                      </a:r>
                      <a:r>
                        <a:rPr kumimoji="0" lang="ru-RU" altLang="ru-RU" sz="1800" b="1" i="0" u="none" strike="noStrike" kern="1200" cap="none" normalizeH="0" baseline="0" dirty="0" smtClean="0">
                          <a:ln>
                            <a:noFill/>
                          </a:ln>
                          <a:solidFill>
                            <a:srgbClr val="1A4581"/>
                          </a:solidFill>
                          <a:effectLst/>
                          <a:latin typeface="Calibri" pitchFamily="34" charset="0"/>
                          <a:ea typeface="+mn-ea"/>
                          <a:cs typeface="Calibri" pitchFamily="34" charset="0"/>
                        </a:rPr>
                        <a:t>- </a:t>
                      </a:r>
                      <a:r>
                        <a:rPr kumimoji="0" lang="en-US" altLang="ru-RU" sz="1800" b="1" i="0" u="none" strike="noStrike" kern="1200" cap="none" normalizeH="0" baseline="0" dirty="0" smtClean="0">
                          <a:ln>
                            <a:noFill/>
                          </a:ln>
                          <a:solidFill>
                            <a:srgbClr val="1A4581"/>
                          </a:solidFill>
                          <a:effectLst/>
                          <a:latin typeface="Calibri" pitchFamily="34" charset="0"/>
                          <a:ea typeface="+mn-ea"/>
                          <a:cs typeface="Calibri" pitchFamily="34" charset="0"/>
                        </a:rPr>
                        <a:t>&lt;5</a:t>
                      </a:r>
                      <a:r>
                        <a:rPr kumimoji="0" lang="ru-RU" altLang="ru-RU" sz="1800" b="1" i="0" u="none" strike="noStrike" kern="1200" cap="none" normalizeH="0" baseline="0" dirty="0" smtClean="0">
                          <a:ln>
                            <a:noFill/>
                          </a:ln>
                          <a:solidFill>
                            <a:srgbClr val="1A4581"/>
                          </a:solidFill>
                          <a:effectLst/>
                          <a:latin typeface="Calibri" pitchFamily="34" charset="0"/>
                          <a:ea typeface="+mn-ea"/>
                          <a:cs typeface="Calibri" pitchFamily="34" charset="0"/>
                        </a:rPr>
                        <a:t>% </a:t>
                      </a:r>
                    </a:p>
                  </a:txBody>
                  <a:tcPr marL="43509" marR="43509" marT="0" marB="0" anchor="ctr" horzOverflow="overflow">
                    <a:lnL w="12700" cap="flat" cmpd="sng" algn="ctr">
                      <a:solidFill>
                        <a:srgbClr val="EAEAEA"/>
                      </a:solidFill>
                      <a:prstDash val="solid"/>
                      <a:round/>
                      <a:headEnd type="none" w="med" len="med"/>
                      <a:tailEnd type="none" w="med" len="med"/>
                    </a:lnL>
                    <a:lnR w="12700" cap="flat" cmpd="sng" algn="ctr">
                      <a:solidFill>
                        <a:srgbClr val="EAEAEA"/>
                      </a:solidFill>
                      <a:prstDash val="solid"/>
                      <a:round/>
                      <a:headEnd type="none" w="med" len="med"/>
                      <a:tailEnd type="none" w="med" len="med"/>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lnTlToBr>
                      <a:noFill/>
                    </a:lnTlToBr>
                    <a:lnBlToTr>
                      <a:noFill/>
                    </a:lnBlToTr>
                    <a:solidFill>
                      <a:schemeClr val="accent4">
                        <a:lumMod val="60000"/>
                        <a:lumOff val="40000"/>
                      </a:schemeClr>
                    </a:solidFill>
                  </a:tcPr>
                </a:tc>
              </a:tr>
              <a:tr h="343367">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600" b="1" i="0" u="none" strike="noStrike" cap="none" normalizeH="0" baseline="0" dirty="0" smtClean="0">
                          <a:ln>
                            <a:noFill/>
                          </a:ln>
                          <a:solidFill>
                            <a:schemeClr val="tx2"/>
                          </a:solidFill>
                          <a:effectLst/>
                          <a:latin typeface="Calibri" pitchFamily="34" charset="0"/>
                          <a:cs typeface="Calibri" pitchFamily="34" charset="0"/>
                        </a:rPr>
                        <a:t>Низкий</a:t>
                      </a:r>
                    </a:p>
                  </a:txBody>
                  <a:tcPr marL="43509" marR="43509" marT="0" marB="0" anchor="ctr" horzOverflow="overflow">
                    <a:lnL w="12700" cap="flat" cmpd="sng" algn="ctr">
                      <a:solidFill>
                        <a:srgbClr val="EAEAEA"/>
                      </a:solidFill>
                      <a:prstDash val="solid"/>
                      <a:round/>
                      <a:headEnd type="none" w="med" len="med"/>
                      <a:tailEnd type="none" w="med" len="med"/>
                    </a:lnL>
                    <a:lnR w="12700" cap="flat" cmpd="sng" algn="ctr">
                      <a:solidFill>
                        <a:srgbClr val="EAEAEA"/>
                      </a:solidFill>
                      <a:prstDash val="solid"/>
                      <a:round/>
                      <a:headEnd type="none" w="med" len="med"/>
                      <a:tailEnd type="none" w="med" len="med"/>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lnTlToBr>
                      <a:noFill/>
                    </a:lnTlToBr>
                    <a:lnBlToTr>
                      <a:noFill/>
                    </a:lnBlToTr>
                    <a:solidFill>
                      <a:srgbClr val="FAAA28"/>
                    </a:solidFill>
                  </a:tcPr>
                </a:tc>
                <a:tc>
                  <a:txBody>
                    <a:bodyPr/>
                    <a:lstStyle/>
                    <a:p>
                      <a:pPr marL="72000" marR="0" lvl="0" indent="216000" algn="l" defTabSz="914400" rtl="0" eaLnBrk="1" fontAlgn="base" latinLnBrk="0" hangingPunct="1">
                        <a:lnSpc>
                          <a:spcPct val="100000"/>
                        </a:lnSpc>
                        <a:spcBef>
                          <a:spcPts val="600"/>
                        </a:spcBef>
                        <a:spcAft>
                          <a:spcPct val="0"/>
                        </a:spcAft>
                        <a:buClrTx/>
                        <a:buSzTx/>
                        <a:buFontTx/>
                        <a:buNone/>
                        <a:tabLst/>
                      </a:pPr>
                      <a:r>
                        <a:rPr kumimoji="0" lang="en-US" altLang="ru-RU" sz="1800" b="1" i="0" u="none" strike="noStrike" cap="none" normalizeH="0" baseline="0" dirty="0" smtClean="0">
                          <a:ln>
                            <a:noFill/>
                          </a:ln>
                          <a:solidFill>
                            <a:srgbClr val="1A4581"/>
                          </a:solidFill>
                          <a:effectLst/>
                          <a:latin typeface="Calibri" pitchFamily="34" charset="0"/>
                          <a:cs typeface="Calibri" pitchFamily="34" charset="0"/>
                        </a:rPr>
                        <a:t>SCORE</a:t>
                      </a:r>
                      <a:r>
                        <a:rPr kumimoji="0" lang="ru-RU" altLang="ru-RU" sz="1800" b="1" i="0" u="none" strike="noStrike" cap="none" normalizeH="0" baseline="0" dirty="0" smtClean="0">
                          <a:ln>
                            <a:noFill/>
                          </a:ln>
                          <a:solidFill>
                            <a:srgbClr val="1A4581"/>
                          </a:solidFill>
                          <a:effectLst/>
                          <a:latin typeface="Calibri" pitchFamily="34" charset="0"/>
                          <a:cs typeface="Calibri" pitchFamily="34" charset="0"/>
                        </a:rPr>
                        <a:t> &lt;1%</a:t>
                      </a:r>
                    </a:p>
                  </a:txBody>
                  <a:tcPr marL="43509" marR="43509" marT="0" marB="0" anchor="ctr" horzOverflow="overflow">
                    <a:lnL w="12700" cap="flat" cmpd="sng" algn="ctr">
                      <a:solidFill>
                        <a:srgbClr val="EAEAEA"/>
                      </a:solidFill>
                      <a:prstDash val="solid"/>
                      <a:round/>
                      <a:headEnd type="none" w="med" len="med"/>
                      <a:tailEnd type="none" w="med" len="med"/>
                    </a:lnL>
                    <a:lnR w="12700" cap="flat" cmpd="sng" algn="ctr">
                      <a:solidFill>
                        <a:srgbClr val="EAEAEA"/>
                      </a:solidFill>
                      <a:prstDash val="solid"/>
                      <a:round/>
                      <a:headEnd type="none" w="med" len="med"/>
                      <a:tailEnd type="none" w="med" len="med"/>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lnTlToBr>
                      <a:noFill/>
                    </a:lnTlToBr>
                    <a:lnBlToTr>
                      <a:noFill/>
                    </a:lnBlToTr>
                    <a:solidFill>
                      <a:srgbClr val="FAAA28"/>
                    </a:solidFill>
                  </a:tcPr>
                </a:tc>
              </a:tr>
            </a:tbl>
          </a:graphicData>
        </a:graphic>
      </p:graphicFrame>
      <p:sp>
        <p:nvSpPr>
          <p:cNvPr id="123926" name="Прямоугольник 2"/>
          <p:cNvSpPr>
            <a:spLocks noChangeArrowheads="1"/>
          </p:cNvSpPr>
          <p:nvPr/>
        </p:nvSpPr>
        <p:spPr bwMode="auto">
          <a:xfrm>
            <a:off x="215900" y="401638"/>
            <a:ext cx="8785225" cy="67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ru-RU" altLang="ru-RU" sz="2800" b="1">
                <a:solidFill>
                  <a:srgbClr val="C00000"/>
                </a:solidFill>
                <a:cs typeface="Arial" pitchFamily="34" charset="0"/>
              </a:rPr>
              <a:t>        </a:t>
            </a:r>
            <a:endParaRPr lang="ru-RU" altLang="ru-RU" sz="2800" b="1">
              <a:solidFill>
                <a:srgbClr val="C00000"/>
              </a:solidFill>
              <a:ea typeface="Calibri" pitchFamily="34" charset="0"/>
              <a:cs typeface="Arial" pitchFamily="34" charset="0"/>
            </a:endParaRPr>
          </a:p>
        </p:txBody>
      </p:sp>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1328" y="6309320"/>
            <a:ext cx="241879" cy="349861"/>
          </a:xfrm>
          <a:prstGeom prst="rect">
            <a:avLst/>
          </a:prstGeom>
        </p:spPr>
      </p:pic>
      <p:sp>
        <p:nvSpPr>
          <p:cNvPr id="8" name="TextBox 7"/>
          <p:cNvSpPr txBox="1"/>
          <p:nvPr/>
        </p:nvSpPr>
        <p:spPr>
          <a:xfrm>
            <a:off x="755576" y="6345750"/>
            <a:ext cx="7704856" cy="276999"/>
          </a:xfrm>
          <a:prstGeom prst="rect">
            <a:avLst/>
          </a:prstGeom>
          <a:noFill/>
        </p:spPr>
        <p:txBody>
          <a:bodyPr wrap="square" lIns="0" tIns="0" rIns="0" bIns="0" rtlCol="0">
            <a:spAutoFit/>
          </a:bodyPr>
          <a:lstStyle/>
          <a:p>
            <a:r>
              <a:rPr lang="ru-RU" sz="900" dirty="0" err="1">
                <a:solidFill>
                  <a:schemeClr val="tx2"/>
                </a:solidFill>
                <a:latin typeface="+mj-lt"/>
              </a:rPr>
              <a:t>Каратеев</a:t>
            </a:r>
            <a:r>
              <a:rPr lang="ru-RU" sz="900" dirty="0">
                <a:solidFill>
                  <a:schemeClr val="tx2"/>
                </a:solidFill>
                <a:latin typeface="+mj-lt"/>
              </a:rPr>
              <a:t> А.Е., Насонов Е.Л., Ивашкин В.Т. Клинические рекомендации «Рациональное применение нестероидных противовоспалительных препаратов». Научно-практическая ревматология. 2018;56(прил.1):1–29 </a:t>
            </a:r>
          </a:p>
        </p:txBody>
      </p:sp>
      <p:sp>
        <p:nvSpPr>
          <p:cNvPr id="14" name="TextBox 13"/>
          <p:cNvSpPr txBox="1"/>
          <p:nvPr/>
        </p:nvSpPr>
        <p:spPr>
          <a:xfrm>
            <a:off x="323527" y="226260"/>
            <a:ext cx="7488833" cy="707886"/>
          </a:xfrm>
          <a:prstGeom prst="rect">
            <a:avLst/>
          </a:prstGeom>
          <a:noFill/>
        </p:spPr>
        <p:txBody>
          <a:bodyPr wrap="square" rtlCol="0" anchor="ctr">
            <a:spAutoFit/>
          </a:bodyPr>
          <a:lstStyle/>
          <a:p>
            <a:pPr>
              <a:lnSpc>
                <a:spcPts val="2400"/>
              </a:lnSpc>
            </a:pPr>
            <a:r>
              <a:rPr lang="ru-RU" sz="2400" b="1" i="1" dirty="0">
                <a:solidFill>
                  <a:srgbClr val="FAAA28"/>
                </a:solidFill>
                <a:latin typeface="+mn-lt"/>
              </a:rPr>
              <a:t>Стратегия  снижения  СС-рисков НПВП-терапии</a:t>
            </a:r>
          </a:p>
          <a:p>
            <a:pPr>
              <a:lnSpc>
                <a:spcPts val="2400"/>
              </a:lnSpc>
            </a:pPr>
            <a:r>
              <a:rPr lang="ru-RU" sz="2000" i="1" dirty="0">
                <a:solidFill>
                  <a:srgbClr val="FAAA28"/>
                </a:solidFill>
                <a:latin typeface="+mn-lt"/>
              </a:rPr>
              <a:t>1. Учет факторов риска</a:t>
            </a:r>
          </a:p>
        </p:txBody>
      </p:sp>
    </p:spTree>
    <p:extLst>
      <p:ext uri="{BB962C8B-B14F-4D97-AF65-F5344CB8AC3E}">
        <p14:creationId xmlns:p14="http://schemas.microsoft.com/office/powerpoint/2010/main" val="2618181919"/>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7" y="378000"/>
            <a:ext cx="6587813" cy="404406"/>
          </a:xfrm>
          <a:prstGeom prst="rect">
            <a:avLst/>
          </a:prstGeom>
          <a:noFill/>
        </p:spPr>
        <p:txBody>
          <a:bodyPr wrap="square" rtlCol="0" anchor="ctr">
            <a:spAutoFit/>
          </a:bodyPr>
          <a:lstStyle/>
          <a:p>
            <a:pPr>
              <a:lnSpc>
                <a:spcPts val="2400"/>
              </a:lnSpc>
            </a:pPr>
            <a:r>
              <a:rPr lang="ru-RU" sz="2400" b="1" i="1" dirty="0">
                <a:solidFill>
                  <a:srgbClr val="FAAA28"/>
                </a:solidFill>
                <a:latin typeface="+mn-lt"/>
              </a:rPr>
              <a:t>«Красные флажки» </a:t>
            </a:r>
            <a:r>
              <a:rPr lang="ru-RU" sz="2400" b="1" i="1" dirty="0" smtClean="0">
                <a:solidFill>
                  <a:srgbClr val="FAAA28"/>
                </a:solidFill>
                <a:latin typeface="+mn-lt"/>
              </a:rPr>
              <a:t>при </a:t>
            </a:r>
            <a:r>
              <a:rPr lang="ru-RU" sz="2400" b="1" i="1" dirty="0">
                <a:solidFill>
                  <a:srgbClr val="FAAA28"/>
                </a:solidFill>
                <a:latin typeface="+mn-lt"/>
              </a:rPr>
              <a:t>болях в шее</a:t>
            </a:r>
          </a:p>
        </p:txBody>
      </p:sp>
      <p:pic>
        <p:nvPicPr>
          <p:cNvPr id="17" name="Рисунок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1328" y="6309320"/>
            <a:ext cx="241879" cy="349861"/>
          </a:xfrm>
          <a:prstGeom prst="rect">
            <a:avLst/>
          </a:prstGeom>
        </p:spPr>
      </p:pic>
      <p:sp>
        <p:nvSpPr>
          <p:cNvPr id="21" name="TextBox 20"/>
          <p:cNvSpPr txBox="1"/>
          <p:nvPr/>
        </p:nvSpPr>
        <p:spPr>
          <a:xfrm>
            <a:off x="755576" y="6165850"/>
            <a:ext cx="7704856" cy="553998"/>
          </a:xfrm>
          <a:prstGeom prst="rect">
            <a:avLst/>
          </a:prstGeom>
          <a:noFill/>
        </p:spPr>
        <p:txBody>
          <a:bodyPr wrap="square" lIns="0" tIns="0" rIns="0" bIns="0" rtlCol="0">
            <a:spAutoFit/>
          </a:bodyPr>
          <a:lstStyle/>
          <a:p>
            <a:r>
              <a:rPr lang="ru-RU" sz="900" dirty="0" err="1">
                <a:solidFill>
                  <a:schemeClr val="tx2"/>
                </a:solidFill>
                <a:latin typeface="+mj-lt"/>
              </a:rPr>
              <a:t>О.С.Левин</a:t>
            </a:r>
            <a:r>
              <a:rPr lang="ru-RU" sz="900" dirty="0">
                <a:solidFill>
                  <a:schemeClr val="tx2"/>
                </a:solidFill>
                <a:latin typeface="+mj-lt"/>
              </a:rPr>
              <a:t>. Диагностика и лечение боли в шее и верхних конечностях.  «РМЖ»2006,  №9.</a:t>
            </a:r>
          </a:p>
          <a:p>
            <a:r>
              <a:rPr lang="ru-RU" sz="900" dirty="0" err="1">
                <a:solidFill>
                  <a:schemeClr val="tx2"/>
                </a:solidFill>
                <a:latin typeface="+mj-lt"/>
              </a:rPr>
              <a:t>А.Б.Данилов</a:t>
            </a:r>
            <a:r>
              <a:rPr lang="ru-RU" sz="900" dirty="0">
                <a:solidFill>
                  <a:schemeClr val="tx2"/>
                </a:solidFill>
                <a:latin typeface="+mj-lt"/>
              </a:rPr>
              <a:t>. Алгоритмы диагностики и лечения боли в нижней части спины с точки зрения доказательной медицины. </a:t>
            </a:r>
            <a:endParaRPr lang="ru-RU" sz="900" dirty="0" smtClean="0">
              <a:solidFill>
                <a:schemeClr val="tx2"/>
              </a:solidFill>
              <a:latin typeface="+mj-lt"/>
            </a:endParaRPr>
          </a:p>
          <a:p>
            <a:r>
              <a:rPr lang="ru-RU" sz="900" dirty="0" smtClean="0">
                <a:solidFill>
                  <a:schemeClr val="tx2"/>
                </a:solidFill>
                <a:latin typeface="+mj-lt"/>
              </a:rPr>
              <a:t>Атмосфера</a:t>
            </a:r>
            <a:r>
              <a:rPr lang="ru-RU" sz="900" dirty="0">
                <a:solidFill>
                  <a:schemeClr val="tx2"/>
                </a:solidFill>
                <a:latin typeface="+mj-lt"/>
              </a:rPr>
              <a:t>. Нервные болезни. 2010, №4, с11-18</a:t>
            </a:r>
          </a:p>
          <a:p>
            <a:r>
              <a:rPr lang="ru-RU" sz="900" dirty="0" err="1">
                <a:solidFill>
                  <a:schemeClr val="tx2"/>
                </a:solidFill>
                <a:latin typeface="+mj-lt"/>
              </a:rPr>
              <a:t>Е.В.Подчуфарова</a:t>
            </a:r>
            <a:r>
              <a:rPr lang="ru-RU" sz="900" dirty="0">
                <a:solidFill>
                  <a:schemeClr val="tx2"/>
                </a:solidFill>
                <a:latin typeface="+mj-lt"/>
              </a:rPr>
              <a:t>, </a:t>
            </a:r>
            <a:r>
              <a:rPr lang="ru-RU" sz="900" dirty="0" err="1">
                <a:solidFill>
                  <a:schemeClr val="tx2"/>
                </a:solidFill>
                <a:latin typeface="+mj-lt"/>
              </a:rPr>
              <a:t>Н.Н.Яхно</a:t>
            </a:r>
            <a:r>
              <a:rPr lang="ru-RU" sz="900" dirty="0">
                <a:solidFill>
                  <a:schemeClr val="tx2"/>
                </a:solidFill>
                <a:latin typeface="+mj-lt"/>
              </a:rPr>
              <a:t>. Боль в спине, 2012 </a:t>
            </a:r>
          </a:p>
        </p:txBody>
      </p:sp>
      <p:sp>
        <p:nvSpPr>
          <p:cNvPr id="22" name="TextBox 21"/>
          <p:cNvSpPr txBox="1"/>
          <p:nvPr/>
        </p:nvSpPr>
        <p:spPr>
          <a:xfrm>
            <a:off x="1043608" y="1556792"/>
            <a:ext cx="7560840" cy="615553"/>
          </a:xfrm>
          <a:prstGeom prst="rect">
            <a:avLst/>
          </a:prstGeom>
          <a:noFill/>
        </p:spPr>
        <p:txBody>
          <a:bodyPr wrap="square" lIns="0" tIns="0" rIns="0" bIns="0" rtlCol="0">
            <a:spAutoFit/>
          </a:bodyPr>
          <a:lstStyle/>
          <a:p>
            <a:pPr defTabSz="449263" eaLnBrk="1" hangingPunct="1"/>
            <a:r>
              <a:rPr lang="ru-RU" altLang="ru-RU" sz="2000" b="1" dirty="0" smtClean="0">
                <a:solidFill>
                  <a:srgbClr val="FAAA28"/>
                </a:solidFill>
                <a:latin typeface="+mj-lt"/>
              </a:rPr>
              <a:t>Прежде </a:t>
            </a:r>
            <a:r>
              <a:rPr lang="ru-RU" altLang="ru-RU" sz="2000" b="1" dirty="0">
                <a:solidFill>
                  <a:srgbClr val="FAAA28"/>
                </a:solidFill>
                <a:latin typeface="+mj-lt"/>
              </a:rPr>
              <a:t>всего необходимо исключить инфекционное поражение </a:t>
            </a:r>
            <a:r>
              <a:rPr lang="ru-RU" altLang="ru-RU" sz="2000" i="1" dirty="0">
                <a:solidFill>
                  <a:schemeClr val="accent4">
                    <a:lumMod val="60000"/>
                    <a:lumOff val="40000"/>
                  </a:schemeClr>
                </a:solidFill>
                <a:latin typeface="+mj-lt"/>
              </a:rPr>
              <a:t>(спондилит, </a:t>
            </a:r>
            <a:r>
              <a:rPr lang="ru-RU" altLang="ru-RU" sz="2000" i="1" dirty="0" err="1">
                <a:solidFill>
                  <a:schemeClr val="accent4">
                    <a:lumMod val="60000"/>
                    <a:lumOff val="40000"/>
                  </a:schemeClr>
                </a:solidFill>
                <a:latin typeface="+mj-lt"/>
              </a:rPr>
              <a:t>эпидуральный</a:t>
            </a:r>
            <a:r>
              <a:rPr lang="ru-RU" altLang="ru-RU" sz="2000" i="1" dirty="0">
                <a:solidFill>
                  <a:schemeClr val="accent4">
                    <a:lumMod val="60000"/>
                    <a:lumOff val="40000"/>
                  </a:schemeClr>
                </a:solidFill>
                <a:latin typeface="+mj-lt"/>
              </a:rPr>
              <a:t> абсцесс и др.) </a:t>
            </a:r>
            <a:r>
              <a:rPr lang="ru-RU" altLang="ru-RU" sz="2000" b="1" dirty="0">
                <a:solidFill>
                  <a:srgbClr val="FAAA28"/>
                </a:solidFill>
                <a:latin typeface="+mj-lt"/>
              </a:rPr>
              <a:t>и </a:t>
            </a:r>
            <a:r>
              <a:rPr lang="ru-RU" altLang="ru-RU" sz="2000" b="1" dirty="0" err="1">
                <a:solidFill>
                  <a:srgbClr val="FAAA28"/>
                </a:solidFill>
                <a:latin typeface="+mj-lt"/>
              </a:rPr>
              <a:t>онкопатологию</a:t>
            </a:r>
            <a:endParaRPr lang="ru-RU" altLang="ru-RU" sz="2000" b="1" dirty="0">
              <a:solidFill>
                <a:srgbClr val="FAAA28"/>
              </a:solidFill>
              <a:latin typeface="+mj-lt"/>
            </a:endParaRPr>
          </a:p>
        </p:txBody>
      </p:sp>
      <p:sp>
        <p:nvSpPr>
          <p:cNvPr id="23" name="TextBox 22"/>
          <p:cNvSpPr txBox="1"/>
          <p:nvPr/>
        </p:nvSpPr>
        <p:spPr>
          <a:xfrm>
            <a:off x="395288" y="2492896"/>
            <a:ext cx="8064127" cy="2908489"/>
          </a:xfrm>
          <a:prstGeom prst="rect">
            <a:avLst/>
          </a:prstGeom>
          <a:noFill/>
        </p:spPr>
        <p:txBody>
          <a:bodyPr wrap="square" lIns="0" tIns="0" rIns="0" bIns="0" rtlCol="0">
            <a:spAutoFit/>
          </a:bodyPr>
          <a:lstStyle/>
          <a:p>
            <a:pPr defTabSz="449263" eaLnBrk="1" hangingPunct="1">
              <a:spcBef>
                <a:spcPts val="900"/>
              </a:spcBef>
              <a:buClr>
                <a:schemeClr val="bg1"/>
              </a:buClr>
            </a:pPr>
            <a:r>
              <a:rPr lang="ru-RU" altLang="ru-RU" b="1" dirty="0" smtClean="0">
                <a:solidFill>
                  <a:srgbClr val="FAAA28"/>
                </a:solidFill>
                <a:latin typeface="+mj-lt"/>
              </a:rPr>
              <a:t>1</a:t>
            </a:r>
            <a:r>
              <a:rPr lang="ru-RU" altLang="ru-RU" b="1" dirty="0">
                <a:solidFill>
                  <a:srgbClr val="FAAA28"/>
                </a:solidFill>
                <a:latin typeface="+mj-lt"/>
              </a:rPr>
              <a:t>. </a:t>
            </a:r>
            <a:r>
              <a:rPr lang="ru-RU" altLang="ru-RU" dirty="0">
                <a:solidFill>
                  <a:schemeClr val="tx2"/>
                </a:solidFill>
                <a:latin typeface="+mj-lt"/>
              </a:rPr>
              <a:t>Отсутствие связи боли с нагрузкой, </a:t>
            </a:r>
            <a:r>
              <a:rPr lang="ru-RU" altLang="ru-RU" dirty="0" smtClean="0">
                <a:solidFill>
                  <a:schemeClr val="tx2"/>
                </a:solidFill>
                <a:latin typeface="+mj-lt"/>
              </a:rPr>
              <a:t>сохранение </a:t>
            </a:r>
            <a:r>
              <a:rPr lang="ru-RU" altLang="ru-RU" dirty="0">
                <a:solidFill>
                  <a:schemeClr val="tx2"/>
                </a:solidFill>
                <a:latin typeface="+mj-lt"/>
              </a:rPr>
              <a:t>боли в покое, в ночное время.</a:t>
            </a:r>
          </a:p>
          <a:p>
            <a:pPr defTabSz="449263" eaLnBrk="1" hangingPunct="1">
              <a:spcBef>
                <a:spcPts val="900"/>
              </a:spcBef>
              <a:buClr>
                <a:schemeClr val="bg1"/>
              </a:buClr>
            </a:pPr>
            <a:r>
              <a:rPr lang="ru-RU" altLang="ru-RU" b="1" dirty="0">
                <a:solidFill>
                  <a:srgbClr val="FAAA28"/>
                </a:solidFill>
                <a:latin typeface="+mj-lt"/>
              </a:rPr>
              <a:t>2. </a:t>
            </a:r>
            <a:r>
              <a:rPr lang="ru-RU" altLang="ru-RU" dirty="0" err="1">
                <a:solidFill>
                  <a:schemeClr val="tx2"/>
                </a:solidFill>
                <a:latin typeface="+mj-lt"/>
              </a:rPr>
              <a:t>Онкопатология</a:t>
            </a:r>
            <a:r>
              <a:rPr lang="ru-RU" altLang="ru-RU" dirty="0">
                <a:solidFill>
                  <a:schemeClr val="tx2"/>
                </a:solidFill>
                <a:latin typeface="+mj-lt"/>
              </a:rPr>
              <a:t> в анамнезе (</a:t>
            </a:r>
            <a:r>
              <a:rPr lang="ru-RU" altLang="ru-RU" dirty="0" err="1">
                <a:solidFill>
                  <a:schemeClr val="tx2"/>
                </a:solidFill>
                <a:latin typeface="+mj-lt"/>
              </a:rPr>
              <a:t>Сr</a:t>
            </a:r>
            <a:r>
              <a:rPr lang="ru-RU" altLang="ru-RU" dirty="0">
                <a:solidFill>
                  <a:schemeClr val="tx2"/>
                </a:solidFill>
                <a:latin typeface="+mj-lt"/>
              </a:rPr>
              <a:t> легких, молочной железы,  простаты).</a:t>
            </a:r>
          </a:p>
          <a:p>
            <a:pPr defTabSz="449263" eaLnBrk="1" hangingPunct="1">
              <a:spcBef>
                <a:spcPts val="900"/>
              </a:spcBef>
              <a:buClr>
                <a:schemeClr val="bg1"/>
              </a:buClr>
            </a:pPr>
            <a:r>
              <a:rPr lang="ru-RU" altLang="ru-RU" b="1" dirty="0">
                <a:solidFill>
                  <a:srgbClr val="FAAA28"/>
                </a:solidFill>
                <a:latin typeface="+mj-lt"/>
              </a:rPr>
              <a:t>3. </a:t>
            </a:r>
            <a:r>
              <a:rPr lang="ru-RU" altLang="ru-RU" dirty="0">
                <a:solidFill>
                  <a:schemeClr val="tx2"/>
                </a:solidFill>
                <a:latin typeface="+mj-lt"/>
              </a:rPr>
              <a:t>Наличие в анамнезе наркотической зависимости, ВИЧ-инфекции, </a:t>
            </a:r>
            <a:r>
              <a:rPr lang="ru-RU" altLang="ru-RU" dirty="0" smtClean="0">
                <a:solidFill>
                  <a:schemeClr val="tx2"/>
                </a:solidFill>
                <a:latin typeface="+mj-lt"/>
              </a:rPr>
              <a:t>    </a:t>
            </a:r>
            <a:r>
              <a:rPr lang="ru-RU" altLang="ru-RU" dirty="0">
                <a:solidFill>
                  <a:schemeClr val="tx2"/>
                </a:solidFill>
                <a:latin typeface="+mj-lt"/>
              </a:rPr>
              <a:t>применение </a:t>
            </a:r>
            <a:r>
              <a:rPr lang="ru-RU" altLang="ru-RU" dirty="0" err="1">
                <a:solidFill>
                  <a:schemeClr val="tx2"/>
                </a:solidFill>
                <a:latin typeface="+mj-lt"/>
              </a:rPr>
              <a:t>иммуносупрессантов</a:t>
            </a:r>
            <a:r>
              <a:rPr lang="ru-RU" altLang="ru-RU" dirty="0">
                <a:solidFill>
                  <a:schemeClr val="tx2"/>
                </a:solidFill>
                <a:latin typeface="+mj-lt"/>
              </a:rPr>
              <a:t> (в том числе кортикостероидов)</a:t>
            </a:r>
          </a:p>
          <a:p>
            <a:pPr defTabSz="449263" eaLnBrk="1" hangingPunct="1">
              <a:spcBef>
                <a:spcPts val="900"/>
              </a:spcBef>
              <a:buClr>
                <a:schemeClr val="bg1"/>
              </a:buClr>
            </a:pPr>
            <a:r>
              <a:rPr lang="ru-RU" altLang="ru-RU" b="1" dirty="0">
                <a:solidFill>
                  <a:srgbClr val="FAAA28"/>
                </a:solidFill>
                <a:latin typeface="+mj-lt"/>
              </a:rPr>
              <a:t>4. </a:t>
            </a:r>
            <a:r>
              <a:rPr lang="ru-RU" altLang="ru-RU" dirty="0">
                <a:solidFill>
                  <a:schemeClr val="tx2"/>
                </a:solidFill>
                <a:latin typeface="+mj-lt"/>
              </a:rPr>
              <a:t>Лихорадка, лейкоцитоз, повышение СОЭ!</a:t>
            </a:r>
          </a:p>
          <a:p>
            <a:pPr defTabSz="449263" eaLnBrk="1" hangingPunct="1">
              <a:spcBef>
                <a:spcPts val="900"/>
              </a:spcBef>
              <a:buClr>
                <a:schemeClr val="bg1"/>
              </a:buClr>
            </a:pPr>
            <a:r>
              <a:rPr lang="ru-RU" altLang="ru-RU" b="1" dirty="0">
                <a:solidFill>
                  <a:srgbClr val="FAAA28"/>
                </a:solidFill>
                <a:latin typeface="+mj-lt"/>
              </a:rPr>
              <a:t>5. </a:t>
            </a:r>
            <a:r>
              <a:rPr lang="ru-RU" altLang="ru-RU" dirty="0">
                <a:solidFill>
                  <a:schemeClr val="tx2"/>
                </a:solidFill>
                <a:latin typeface="+mj-lt"/>
              </a:rPr>
              <a:t>Выраженная локальная болезненность остистых отростков</a:t>
            </a:r>
          </a:p>
          <a:p>
            <a:pPr defTabSz="449263" eaLnBrk="1" hangingPunct="1">
              <a:spcBef>
                <a:spcPts val="900"/>
              </a:spcBef>
              <a:buClr>
                <a:schemeClr val="bg1"/>
              </a:buClr>
            </a:pPr>
            <a:r>
              <a:rPr lang="ru-RU" altLang="ru-RU" b="1" dirty="0">
                <a:solidFill>
                  <a:srgbClr val="FAAA28"/>
                </a:solidFill>
                <a:latin typeface="+mj-lt"/>
              </a:rPr>
              <a:t>6. </a:t>
            </a:r>
            <a:r>
              <a:rPr lang="ru-RU" altLang="ru-RU" dirty="0">
                <a:solidFill>
                  <a:schemeClr val="tx2"/>
                </a:solidFill>
                <a:latin typeface="+mj-lt"/>
              </a:rPr>
              <a:t>Появление проводниковых неврологических симптомов</a:t>
            </a:r>
          </a:p>
          <a:p>
            <a:pPr defTabSz="449263" eaLnBrk="1" hangingPunct="1">
              <a:spcBef>
                <a:spcPts val="900"/>
              </a:spcBef>
              <a:buClr>
                <a:schemeClr val="bg1"/>
              </a:buClr>
            </a:pPr>
            <a:r>
              <a:rPr lang="ru-RU" altLang="ru-RU" b="1" dirty="0">
                <a:solidFill>
                  <a:srgbClr val="FAAA28"/>
                </a:solidFill>
                <a:latin typeface="+mj-lt"/>
              </a:rPr>
              <a:t>7. </a:t>
            </a:r>
            <a:r>
              <a:rPr lang="ru-RU" altLang="ru-RU" dirty="0">
                <a:solidFill>
                  <a:schemeClr val="tx2"/>
                </a:solidFill>
                <a:latin typeface="+mj-lt"/>
              </a:rPr>
              <a:t>Отсутствие эффекта от НПВП и улучшения через 1 месяц </a:t>
            </a:r>
            <a:r>
              <a:rPr lang="ru-RU" altLang="ru-RU" dirty="0" smtClean="0">
                <a:solidFill>
                  <a:schemeClr val="tx2"/>
                </a:solidFill>
                <a:latin typeface="+mj-lt"/>
              </a:rPr>
              <a:t>лечения</a:t>
            </a:r>
            <a:endParaRPr lang="ru-RU" altLang="ru-RU" dirty="0">
              <a:solidFill>
                <a:schemeClr val="tx2"/>
              </a:solidFill>
              <a:latin typeface="+mj-lt"/>
            </a:endParaRPr>
          </a:p>
        </p:txBody>
      </p:sp>
      <p:pic>
        <p:nvPicPr>
          <p:cNvPr id="24" name="Picture 19" descr="2_125"/>
          <p:cNvPicPr>
            <a:picLocks noChangeAspect="1" noChangeArrowheads="1"/>
          </p:cNvPicPr>
          <p:nvPr/>
        </p:nvPicPr>
        <p:blipFill>
          <a:blip r:embed="rId3" cstate="print">
            <a:lum bright="6000" contrast="10000"/>
            <a:extLst>
              <a:ext uri="{28A0092B-C50C-407E-A947-70E740481C1C}">
                <a14:useLocalDpi xmlns:a14="http://schemas.microsoft.com/office/drawing/2010/main" val="0"/>
              </a:ext>
            </a:extLst>
          </a:blip>
          <a:srcRect/>
          <a:stretch>
            <a:fillRect/>
          </a:stretch>
        </p:blipFill>
        <p:spPr bwMode="auto">
          <a:xfrm>
            <a:off x="9324528" y="3717032"/>
            <a:ext cx="1655415" cy="749962"/>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9" name="Рисунок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5536" y="1639909"/>
            <a:ext cx="417496" cy="420939"/>
          </a:xfrm>
          <a:prstGeom prst="rect">
            <a:avLst/>
          </a:prstGeom>
        </p:spPr>
      </p:pic>
    </p:spTree>
    <p:extLst>
      <p:ext uri="{BB962C8B-B14F-4D97-AF65-F5344CB8AC3E}">
        <p14:creationId xmlns:p14="http://schemas.microsoft.com/office/powerpoint/2010/main" val="299940972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1027"/>
          <p:cNvSpPr>
            <a:spLocks noChangeArrowheads="1"/>
          </p:cNvSpPr>
          <p:nvPr/>
        </p:nvSpPr>
        <p:spPr bwMode="auto">
          <a:xfrm>
            <a:off x="1820863" y="4953000"/>
            <a:ext cx="11096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p>
            <a:r>
              <a:rPr lang="de-DE" altLang="ru-RU" sz="2400">
                <a:solidFill>
                  <a:schemeClr val="bg2"/>
                </a:solidFill>
              </a:rPr>
              <a:t>           </a:t>
            </a:r>
          </a:p>
        </p:txBody>
      </p:sp>
      <p:sp>
        <p:nvSpPr>
          <p:cNvPr id="124934" name="Прямоугольник 1"/>
          <p:cNvSpPr>
            <a:spLocks noChangeArrowheads="1"/>
          </p:cNvSpPr>
          <p:nvPr/>
        </p:nvSpPr>
        <p:spPr bwMode="auto">
          <a:xfrm>
            <a:off x="1692275" y="6407150"/>
            <a:ext cx="82867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ru-RU" altLang="ru-RU" sz="1100">
                <a:solidFill>
                  <a:schemeClr val="tx1"/>
                </a:solidFill>
                <a:latin typeface="Calibri" pitchFamily="34" charset="0"/>
              </a:rPr>
              <a:t>Каратеев А.Е., Насонов Е.Л., Ивашкин В.Т. Клинические рекомендации «Рациональное применение нестероидных противовоспалительных препаратов». </a:t>
            </a:r>
            <a:r>
              <a:rPr kumimoji="1" lang="ru-RU" altLang="ru-RU" sz="1100">
                <a:solidFill>
                  <a:schemeClr val="tx1"/>
                </a:solidFill>
                <a:latin typeface="Calibri" pitchFamily="34" charset="0"/>
                <a:cs typeface="Calibri" pitchFamily="34" charset="0"/>
              </a:rPr>
              <a:t>Научно-практическая ревматология. 2018;56(прил.1):1–29 </a:t>
            </a:r>
            <a:endParaRPr lang="ru-RU" altLang="ru-RU" sz="1100">
              <a:solidFill>
                <a:schemeClr val="tx1"/>
              </a:solidFill>
              <a:latin typeface="Calibri" pitchFamily="34" charset="0"/>
            </a:endParaRPr>
          </a:p>
        </p:txBody>
      </p:sp>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1328" y="6309320"/>
            <a:ext cx="241879" cy="349861"/>
          </a:xfrm>
          <a:prstGeom prst="rect">
            <a:avLst/>
          </a:prstGeom>
        </p:spPr>
      </p:pic>
      <p:sp>
        <p:nvSpPr>
          <p:cNvPr id="8" name="TextBox 7"/>
          <p:cNvSpPr txBox="1"/>
          <p:nvPr/>
        </p:nvSpPr>
        <p:spPr>
          <a:xfrm>
            <a:off x="755576" y="6345750"/>
            <a:ext cx="7704856" cy="276999"/>
          </a:xfrm>
          <a:prstGeom prst="rect">
            <a:avLst/>
          </a:prstGeom>
          <a:noFill/>
        </p:spPr>
        <p:txBody>
          <a:bodyPr wrap="square" lIns="0" tIns="0" rIns="0" bIns="0" rtlCol="0">
            <a:spAutoFit/>
          </a:bodyPr>
          <a:lstStyle/>
          <a:p>
            <a:r>
              <a:rPr lang="ru-RU" sz="900" dirty="0" err="1">
                <a:solidFill>
                  <a:schemeClr val="tx2"/>
                </a:solidFill>
                <a:latin typeface="+mj-lt"/>
              </a:rPr>
              <a:t>Каратеев</a:t>
            </a:r>
            <a:r>
              <a:rPr lang="ru-RU" sz="900" dirty="0">
                <a:solidFill>
                  <a:schemeClr val="tx2"/>
                </a:solidFill>
                <a:latin typeface="+mj-lt"/>
              </a:rPr>
              <a:t> А.Е., Насонов Е.Л., Ивашкин В.Т. Клинические рекомендации «Рациональное применение нестероидных противовоспалительных препаратов». Научно-практическая ревматология. 2018;56(прил.1):1–29 </a:t>
            </a:r>
          </a:p>
        </p:txBody>
      </p:sp>
      <p:sp>
        <p:nvSpPr>
          <p:cNvPr id="9" name="TextBox 8"/>
          <p:cNvSpPr txBox="1"/>
          <p:nvPr/>
        </p:nvSpPr>
        <p:spPr>
          <a:xfrm>
            <a:off x="323527" y="226260"/>
            <a:ext cx="7488833" cy="707886"/>
          </a:xfrm>
          <a:prstGeom prst="rect">
            <a:avLst/>
          </a:prstGeom>
          <a:noFill/>
        </p:spPr>
        <p:txBody>
          <a:bodyPr wrap="square" rtlCol="0" anchor="ctr">
            <a:spAutoFit/>
          </a:bodyPr>
          <a:lstStyle/>
          <a:p>
            <a:pPr>
              <a:lnSpc>
                <a:spcPts val="2400"/>
              </a:lnSpc>
            </a:pPr>
            <a:r>
              <a:rPr lang="ru-RU" sz="2400" b="1" i="1" dirty="0">
                <a:solidFill>
                  <a:srgbClr val="FAAA28"/>
                </a:solidFill>
                <a:latin typeface="+mn-lt"/>
              </a:rPr>
              <a:t>Стратегия  снижения  СС-рисков НПВП-терапии</a:t>
            </a:r>
          </a:p>
          <a:p>
            <a:pPr>
              <a:lnSpc>
                <a:spcPts val="2400"/>
              </a:lnSpc>
            </a:pPr>
            <a:r>
              <a:rPr lang="ru-RU" sz="2000" i="1" dirty="0">
                <a:solidFill>
                  <a:srgbClr val="FAAA28"/>
                </a:solidFill>
                <a:latin typeface="+mn-lt"/>
              </a:rPr>
              <a:t>2. Выбор более безопасных НПВП</a:t>
            </a:r>
          </a:p>
        </p:txBody>
      </p:sp>
      <p:sp>
        <p:nvSpPr>
          <p:cNvPr id="10" name="Прямоугольник 9"/>
          <p:cNvSpPr/>
          <p:nvPr/>
        </p:nvSpPr>
        <p:spPr>
          <a:xfrm>
            <a:off x="755650" y="1773237"/>
            <a:ext cx="7704782" cy="2769989"/>
          </a:xfrm>
          <a:prstGeom prst="rect">
            <a:avLst/>
          </a:prstGeom>
        </p:spPr>
        <p:txBody>
          <a:bodyPr wrap="square" lIns="0" tIns="0" rIns="0" bIns="0">
            <a:spAutoFit/>
          </a:bodyPr>
          <a:lstStyle/>
          <a:p>
            <a:pPr defTabSz="449263" eaLnBrk="1" hangingPunct="1">
              <a:spcBef>
                <a:spcPts val="600"/>
              </a:spcBef>
              <a:spcAft>
                <a:spcPts val="1200"/>
              </a:spcAft>
              <a:buClr>
                <a:schemeClr val="bg1"/>
              </a:buClr>
            </a:pPr>
            <a:r>
              <a:rPr lang="ru-RU" altLang="ru-RU" sz="2000" dirty="0" smtClean="0">
                <a:solidFill>
                  <a:schemeClr val="tx2"/>
                </a:solidFill>
                <a:latin typeface="+mj-lt"/>
              </a:rPr>
              <a:t>«</a:t>
            </a:r>
            <a:r>
              <a:rPr lang="ru-RU" altLang="ru-RU" sz="2000" dirty="0">
                <a:solidFill>
                  <a:schemeClr val="tx2"/>
                </a:solidFill>
                <a:latin typeface="+mj-lt"/>
              </a:rPr>
              <a:t>В настоящее время представления о риске СС-осложнений при использовании различных классов НПВП подверглись серьезному пересмотру. Существовало мнение, что опасность развития СС- катастроф в большей степени присуща </a:t>
            </a:r>
            <a:r>
              <a:rPr lang="ru-RU" altLang="ru-RU" sz="2000" dirty="0" smtClean="0">
                <a:solidFill>
                  <a:schemeClr val="tx2"/>
                </a:solidFill>
                <a:latin typeface="+mj-lt"/>
              </a:rPr>
              <a:t>с-НПВП </a:t>
            </a:r>
            <a:r>
              <a:rPr lang="ru-RU" altLang="ru-RU" sz="2000" dirty="0">
                <a:solidFill>
                  <a:schemeClr val="tx2"/>
                </a:solidFill>
                <a:latin typeface="+mj-lt"/>
              </a:rPr>
              <a:t>(</a:t>
            </a:r>
            <a:r>
              <a:rPr lang="ru-RU" altLang="ru-RU" sz="2000" dirty="0" err="1">
                <a:solidFill>
                  <a:schemeClr val="tx2"/>
                </a:solidFill>
                <a:latin typeface="+mj-lt"/>
              </a:rPr>
              <a:t>коксибам</a:t>
            </a:r>
            <a:r>
              <a:rPr lang="ru-RU" altLang="ru-RU" sz="2000" dirty="0">
                <a:solidFill>
                  <a:schemeClr val="tx2"/>
                </a:solidFill>
                <a:latin typeface="+mj-lt"/>
              </a:rPr>
              <a:t>). Однако сейчас стало очевидным, что эти осложнения относятся к числу «класс-специфических» и могут возникать при использовании любых НПВП, а </a:t>
            </a:r>
            <a:r>
              <a:rPr lang="ru-RU" altLang="ru-RU" sz="2000" b="1" dirty="0">
                <a:solidFill>
                  <a:srgbClr val="FAAA28"/>
                </a:solidFill>
                <a:latin typeface="+mj-lt"/>
              </a:rPr>
              <a:t>вероятность их появления определяется индивидуальными свойствами и дозой конкретного препарата, а не селективностью в отношении ЦОГ-2».</a:t>
            </a:r>
          </a:p>
        </p:txBody>
      </p:sp>
      <p:sp>
        <p:nvSpPr>
          <p:cNvPr id="11" name="Прямоугольник 18"/>
          <p:cNvSpPr>
            <a:spLocks noChangeArrowheads="1"/>
          </p:cNvSpPr>
          <p:nvPr/>
        </p:nvSpPr>
        <p:spPr bwMode="auto">
          <a:xfrm>
            <a:off x="1187624" y="5395282"/>
            <a:ext cx="712879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ru-RU" b="1" dirty="0" smtClean="0">
                <a:solidFill>
                  <a:schemeClr val="tx2"/>
                </a:solidFill>
                <a:latin typeface="+mj-lt"/>
              </a:rPr>
              <a:t>По </a:t>
            </a:r>
            <a:r>
              <a:rPr lang="ru-RU" b="1" dirty="0">
                <a:solidFill>
                  <a:schemeClr val="tx2"/>
                </a:solidFill>
                <a:latin typeface="+mj-lt"/>
              </a:rPr>
              <a:t>данным многочисленных исследований, выполненных до 2016 г., наименьший риск НЯ со стороны ССС был определен для </a:t>
            </a:r>
            <a:r>
              <a:rPr lang="ru-RU" b="1" dirty="0" err="1">
                <a:solidFill>
                  <a:srgbClr val="FAAA28"/>
                </a:solidFill>
                <a:latin typeface="+mj-lt"/>
              </a:rPr>
              <a:t>напроксена</a:t>
            </a:r>
            <a:r>
              <a:rPr lang="ru-RU" b="1" dirty="0">
                <a:solidFill>
                  <a:srgbClr val="FAAA28"/>
                </a:solidFill>
                <a:latin typeface="+mj-lt"/>
              </a:rPr>
              <a:t>. </a:t>
            </a:r>
          </a:p>
        </p:txBody>
      </p:sp>
      <p:pic>
        <p:nvPicPr>
          <p:cNvPr id="12" name="Рисунок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4104" y="5426716"/>
            <a:ext cx="417496" cy="420939"/>
          </a:xfrm>
          <a:prstGeom prst="rect">
            <a:avLst/>
          </a:prstGeom>
        </p:spPr>
      </p:pic>
      <p:sp>
        <p:nvSpPr>
          <p:cNvPr id="13" name="Скругленный прямоугольник 12"/>
          <p:cNvSpPr/>
          <p:nvPr/>
        </p:nvSpPr>
        <p:spPr>
          <a:xfrm>
            <a:off x="395288" y="1557339"/>
            <a:ext cx="8353176" cy="3167062"/>
          </a:xfrm>
          <a:prstGeom prst="roundRect">
            <a:avLst>
              <a:gd name="adj" fmla="val 7935"/>
            </a:avLst>
          </a:prstGeom>
          <a:noFill/>
          <a:ln w="28575">
            <a:solidFill>
              <a:srgbClr val="00A0D7"/>
            </a:solidFill>
          </a:ln>
          <a:effectLst/>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pPr eaLnBrk="0" hangingPunct="0">
              <a:spcBef>
                <a:spcPts val="0"/>
              </a:spcBef>
              <a:spcAft>
                <a:spcPts val="600"/>
              </a:spcAft>
              <a:buClr>
                <a:schemeClr val="tx2"/>
              </a:buClr>
            </a:pPr>
            <a:endParaRPr lang="ru-RU" sz="2000" dirty="0">
              <a:solidFill>
                <a:schemeClr val="bg2"/>
              </a:solidFill>
            </a:endParaRPr>
          </a:p>
        </p:txBody>
      </p:sp>
    </p:spTree>
    <p:extLst>
      <p:ext uri="{BB962C8B-B14F-4D97-AF65-F5344CB8AC3E}">
        <p14:creationId xmlns:p14="http://schemas.microsoft.com/office/powerpoint/2010/main" val="2460110694"/>
      </p:ext>
    </p:extLst>
  </p:cSld>
  <p:clrMapOvr>
    <a:masterClrMapping/>
  </p:clrMapOvr>
  <p:transition spd="slow"/>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Аспирин вполовину снижает риск смерти от рака груди">
            <a:extLst>
              <a:ext uri="{FF2B5EF4-FFF2-40B4-BE49-F238E27FC236}"/>
            </a:extLst>
          </p:cNvPr>
          <p:cNvPicPr>
            <a:picLocks noChangeAspect="1" noChangeArrowheads="1"/>
          </p:cNvPicPr>
          <p:nvPr/>
        </p:nvPicPr>
        <p:blipFill>
          <a:blip r:embed="rId3" cstate="print"/>
          <a:srcRect/>
          <a:stretch>
            <a:fillRect/>
          </a:stretch>
        </p:blipFill>
        <p:spPr bwMode="auto">
          <a:xfrm>
            <a:off x="395536" y="2420888"/>
            <a:ext cx="1584175" cy="1646543"/>
          </a:xfrm>
          <a:prstGeom prst="roundRect">
            <a:avLst>
              <a:gd name="adj" fmla="val 11439"/>
            </a:avLst>
          </a:prstGeom>
          <a:solidFill>
            <a:schemeClr val="tx2"/>
          </a:solidFill>
          <a:ln w="28575">
            <a:solidFill>
              <a:srgbClr val="00A0D7"/>
            </a:solidFill>
          </a:ln>
          <a:effectLst/>
        </p:spPr>
      </p:pic>
      <p:sp>
        <p:nvSpPr>
          <p:cNvPr id="125956" name="Прямоугольник 3"/>
          <p:cNvSpPr>
            <a:spLocks noChangeArrowheads="1"/>
          </p:cNvSpPr>
          <p:nvPr/>
        </p:nvSpPr>
        <p:spPr bwMode="auto">
          <a:xfrm>
            <a:off x="395960" y="4201495"/>
            <a:ext cx="190800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eaLnBrk="1" hangingPunct="1"/>
            <a:r>
              <a:rPr lang="en-US" altLang="ru-RU" sz="1100" i="1" dirty="0">
                <a:solidFill>
                  <a:schemeClr val="accent4">
                    <a:lumMod val="60000"/>
                    <a:lumOff val="40000"/>
                  </a:schemeClr>
                </a:solidFill>
                <a:latin typeface="+mj-lt"/>
              </a:rPr>
              <a:t>Bayer Aspirin statue, </a:t>
            </a:r>
            <a:r>
              <a:rPr lang="en-US" altLang="ru-RU" sz="1100" i="1" dirty="0" smtClean="0">
                <a:solidFill>
                  <a:schemeClr val="accent4">
                    <a:lumMod val="60000"/>
                    <a:lumOff val="40000"/>
                  </a:schemeClr>
                </a:solidFill>
                <a:latin typeface="+mj-lt"/>
              </a:rPr>
              <a:t>Berlin</a:t>
            </a:r>
            <a:endParaRPr lang="ru-RU" altLang="ru-RU" sz="1100" i="1" dirty="0">
              <a:solidFill>
                <a:schemeClr val="accent4">
                  <a:lumMod val="60000"/>
                  <a:lumOff val="40000"/>
                </a:schemeClr>
              </a:solidFill>
              <a:latin typeface="+mj-lt"/>
            </a:endParaRPr>
          </a:p>
        </p:txBody>
      </p:sp>
      <p:sp>
        <p:nvSpPr>
          <p:cNvPr id="125960" name="Прямоугольник 5"/>
          <p:cNvSpPr>
            <a:spLocks noChangeArrowheads="1"/>
          </p:cNvSpPr>
          <p:nvPr/>
        </p:nvSpPr>
        <p:spPr bwMode="auto">
          <a:xfrm>
            <a:off x="2943489" y="2487374"/>
            <a:ext cx="5660959" cy="367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spcAft>
                <a:spcPts val="600"/>
              </a:spcAft>
            </a:pPr>
            <a:r>
              <a:rPr lang="ru-RU" altLang="ru-RU" sz="1600" b="1" dirty="0" smtClean="0">
                <a:solidFill>
                  <a:srgbClr val="FAAA28"/>
                </a:solidFill>
                <a:latin typeface="Calibri" pitchFamily="34" charset="0"/>
                <a:cs typeface="Calibri" pitchFamily="34" charset="0"/>
              </a:rPr>
              <a:t>1</a:t>
            </a:r>
            <a:r>
              <a:rPr lang="ru-RU" altLang="ru-RU" sz="1600" b="1" dirty="0">
                <a:solidFill>
                  <a:srgbClr val="FAAA28"/>
                </a:solidFill>
                <a:latin typeface="Calibri" pitchFamily="34" charset="0"/>
                <a:cs typeface="Calibri" pitchFamily="34" charset="0"/>
              </a:rPr>
              <a:t>. </a:t>
            </a:r>
            <a:r>
              <a:rPr lang="ru-RU" altLang="ru-RU" sz="1600" dirty="0">
                <a:solidFill>
                  <a:schemeClr val="tx2"/>
                </a:solidFill>
                <a:latin typeface="Calibri" pitchFamily="34" charset="0"/>
                <a:cs typeface="Calibri" pitchFamily="34" charset="0"/>
              </a:rPr>
              <a:t>Нет данных, подтверждающих снижение риска СС-осложнений при комбинации НПВП с аспирином или иными </a:t>
            </a:r>
            <a:r>
              <a:rPr lang="ru-RU" altLang="ru-RU" sz="1600" dirty="0" err="1">
                <a:solidFill>
                  <a:schemeClr val="tx2"/>
                </a:solidFill>
                <a:latin typeface="Calibri" pitchFamily="34" charset="0"/>
                <a:cs typeface="Calibri" pitchFamily="34" charset="0"/>
              </a:rPr>
              <a:t>антитромботическими</a:t>
            </a:r>
            <a:r>
              <a:rPr lang="ru-RU" altLang="ru-RU" sz="1600" dirty="0">
                <a:solidFill>
                  <a:schemeClr val="tx2"/>
                </a:solidFill>
                <a:latin typeface="Calibri" pitchFamily="34" charset="0"/>
                <a:cs typeface="Calibri" pitchFamily="34" charset="0"/>
              </a:rPr>
              <a:t> средствами</a:t>
            </a:r>
          </a:p>
          <a:p>
            <a:pPr>
              <a:spcAft>
                <a:spcPts val="600"/>
              </a:spcAft>
            </a:pPr>
            <a:r>
              <a:rPr lang="ru-RU" altLang="ru-RU" sz="1600" b="1" dirty="0">
                <a:solidFill>
                  <a:srgbClr val="FAAA28"/>
                </a:solidFill>
                <a:latin typeface="Calibri" pitchFamily="34" charset="0"/>
                <a:cs typeface="Calibri" pitchFamily="34" charset="0"/>
              </a:rPr>
              <a:t>2. </a:t>
            </a:r>
            <a:r>
              <a:rPr lang="ru-RU" altLang="ru-RU" sz="1600" dirty="0">
                <a:solidFill>
                  <a:schemeClr val="tx2"/>
                </a:solidFill>
                <a:latin typeface="Calibri" pitchFamily="34" charset="0"/>
                <a:cs typeface="Calibri" pitchFamily="34" charset="0"/>
              </a:rPr>
              <a:t>Не следует назначать </a:t>
            </a:r>
            <a:r>
              <a:rPr lang="ru-RU" altLang="ru-RU" sz="1600" dirty="0" err="1">
                <a:solidFill>
                  <a:schemeClr val="tx2"/>
                </a:solidFill>
                <a:latin typeface="Calibri" pitchFamily="34" charset="0"/>
                <a:cs typeface="Calibri" pitchFamily="34" charset="0"/>
              </a:rPr>
              <a:t>антитромботические</a:t>
            </a:r>
            <a:r>
              <a:rPr lang="en-US" altLang="ru-RU" sz="1600" dirty="0" smtClean="0">
                <a:solidFill>
                  <a:schemeClr val="tx2"/>
                </a:solidFill>
                <a:latin typeface="Calibri" pitchFamily="34" charset="0"/>
                <a:cs typeface="Calibri" pitchFamily="34" charset="0"/>
              </a:rPr>
              <a:t>/ </a:t>
            </a:r>
            <a:r>
              <a:rPr lang="ru-RU" altLang="ru-RU" sz="1600" dirty="0" err="1" smtClean="0">
                <a:solidFill>
                  <a:schemeClr val="tx2"/>
                </a:solidFill>
                <a:latin typeface="Calibri" pitchFamily="34" charset="0"/>
                <a:cs typeface="Calibri" pitchFamily="34" charset="0"/>
              </a:rPr>
              <a:t>антикоагулянтные</a:t>
            </a:r>
            <a:r>
              <a:rPr lang="ru-RU" altLang="ru-RU" sz="1600" dirty="0" smtClean="0">
                <a:solidFill>
                  <a:schemeClr val="tx2"/>
                </a:solidFill>
                <a:latin typeface="Calibri" pitchFamily="34" charset="0"/>
                <a:cs typeface="Calibri" pitchFamily="34" charset="0"/>
              </a:rPr>
              <a:t> </a:t>
            </a:r>
            <a:r>
              <a:rPr lang="ru-RU" altLang="ru-RU" sz="1600" dirty="0">
                <a:solidFill>
                  <a:schemeClr val="tx2"/>
                </a:solidFill>
                <a:latin typeface="Calibri" pitchFamily="34" charset="0"/>
                <a:cs typeface="Calibri" pitchFamily="34" charset="0"/>
              </a:rPr>
              <a:t>препараты для профилактики СС-осложнений, связанных с приемом НПВП,  пациентам, не имеющим для этого определенных показаний. </a:t>
            </a:r>
          </a:p>
          <a:p>
            <a:pPr>
              <a:spcAft>
                <a:spcPts val="600"/>
              </a:spcAft>
            </a:pPr>
            <a:r>
              <a:rPr lang="ru-RU" altLang="ru-RU" sz="1600" b="1" dirty="0">
                <a:solidFill>
                  <a:srgbClr val="FAAA28"/>
                </a:solidFill>
                <a:latin typeface="Calibri" pitchFamily="34" charset="0"/>
                <a:cs typeface="Calibri" pitchFamily="34" charset="0"/>
              </a:rPr>
              <a:t>3</a:t>
            </a:r>
            <a:r>
              <a:rPr lang="ru-RU" altLang="ru-RU" sz="1600" b="1" dirty="0" smtClean="0">
                <a:solidFill>
                  <a:srgbClr val="FAAA28"/>
                </a:solidFill>
                <a:latin typeface="Calibri" pitchFamily="34" charset="0"/>
                <a:cs typeface="Calibri" pitchFamily="34" charset="0"/>
              </a:rPr>
              <a:t>.</a:t>
            </a:r>
            <a:r>
              <a:rPr lang="en-US" altLang="ru-RU" sz="1600" b="1" dirty="0" smtClean="0">
                <a:solidFill>
                  <a:srgbClr val="FAAA28"/>
                </a:solidFill>
                <a:latin typeface="Calibri" pitchFamily="34" charset="0"/>
                <a:cs typeface="Calibri" pitchFamily="34" charset="0"/>
              </a:rPr>
              <a:t> </a:t>
            </a:r>
            <a:r>
              <a:rPr lang="ru-RU" altLang="ru-RU" sz="1600" dirty="0" smtClean="0">
                <a:solidFill>
                  <a:schemeClr val="tx2"/>
                </a:solidFill>
                <a:latin typeface="Calibri" pitchFamily="34" charset="0"/>
                <a:cs typeface="Calibri" pitchFamily="34" charset="0"/>
              </a:rPr>
              <a:t>Если </a:t>
            </a:r>
            <a:r>
              <a:rPr lang="ru-RU" altLang="ru-RU" sz="1600" dirty="0">
                <a:solidFill>
                  <a:schemeClr val="tx2"/>
                </a:solidFill>
                <a:latin typeface="Calibri" pitchFamily="34" charset="0"/>
                <a:cs typeface="Calibri" pitchFamily="34" charset="0"/>
              </a:rPr>
              <a:t>больной принимает аспирин в связи с перенесенным ИМ или ИИ, то использование НПВП противопоказано из-за крайне высокого СС- риска. </a:t>
            </a:r>
            <a:endParaRPr lang="ru-RU" altLang="ru-RU" sz="1600" dirty="0">
              <a:solidFill>
                <a:schemeClr val="tx2"/>
              </a:solidFill>
              <a:latin typeface="Calibri" pitchFamily="34" charset="0"/>
              <a:ea typeface="Calibri" pitchFamily="34" charset="0"/>
              <a:cs typeface="Times New Roman" pitchFamily="18" charset="0"/>
            </a:endParaRPr>
          </a:p>
          <a:p>
            <a:pPr>
              <a:spcAft>
                <a:spcPts val="600"/>
              </a:spcAft>
            </a:pPr>
            <a:r>
              <a:rPr lang="ru-RU" altLang="ru-RU" sz="1600" b="1" dirty="0">
                <a:solidFill>
                  <a:srgbClr val="FAAA28"/>
                </a:solidFill>
                <a:latin typeface="Calibri" pitchFamily="34" charset="0"/>
                <a:cs typeface="Calibri" pitchFamily="34" charset="0"/>
              </a:rPr>
              <a:t>4. </a:t>
            </a:r>
            <a:r>
              <a:rPr lang="ru-RU" altLang="ru-RU" sz="1600" dirty="0">
                <a:solidFill>
                  <a:schemeClr val="tx2"/>
                </a:solidFill>
                <a:latin typeface="Calibri" pitchFamily="34" charset="0"/>
                <a:cs typeface="Calibri" pitchFamily="34" charset="0"/>
              </a:rPr>
              <a:t>Ряд экспертов считает, что при необходимости назначения НПВП больным, нуждающимся в приеме аспирина, наиболее целесообразно использовать </a:t>
            </a:r>
            <a:r>
              <a:rPr lang="ru-RU" altLang="ru-RU" sz="1600" dirty="0" err="1">
                <a:solidFill>
                  <a:schemeClr val="tx2"/>
                </a:solidFill>
                <a:latin typeface="Calibri" pitchFamily="34" charset="0"/>
                <a:cs typeface="Calibri" pitchFamily="34" charset="0"/>
              </a:rPr>
              <a:t>коксибы</a:t>
            </a:r>
            <a:r>
              <a:rPr lang="ru-RU" altLang="ru-RU" sz="1600" dirty="0">
                <a:solidFill>
                  <a:schemeClr val="tx2"/>
                </a:solidFill>
                <a:latin typeface="Calibri" pitchFamily="34" charset="0"/>
                <a:cs typeface="Calibri" pitchFamily="34" charset="0"/>
              </a:rPr>
              <a:t>, у которых нет конкурентного антагонизма с аспирином за ЦОГ1. </a:t>
            </a:r>
          </a:p>
        </p:txBody>
      </p:sp>
      <p:pic>
        <p:nvPicPr>
          <p:cNvPr id="10" name="Рисунок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1328" y="6309320"/>
            <a:ext cx="241879" cy="349861"/>
          </a:xfrm>
          <a:prstGeom prst="rect">
            <a:avLst/>
          </a:prstGeom>
        </p:spPr>
      </p:pic>
      <p:sp>
        <p:nvSpPr>
          <p:cNvPr id="11" name="TextBox 10"/>
          <p:cNvSpPr txBox="1"/>
          <p:nvPr/>
        </p:nvSpPr>
        <p:spPr>
          <a:xfrm>
            <a:off x="755576" y="6345750"/>
            <a:ext cx="7704856" cy="276999"/>
          </a:xfrm>
          <a:prstGeom prst="rect">
            <a:avLst/>
          </a:prstGeom>
          <a:noFill/>
        </p:spPr>
        <p:txBody>
          <a:bodyPr wrap="square" lIns="0" tIns="0" rIns="0" bIns="0" rtlCol="0">
            <a:spAutoFit/>
          </a:bodyPr>
          <a:lstStyle/>
          <a:p>
            <a:r>
              <a:rPr lang="ru-RU" sz="900" dirty="0" err="1">
                <a:solidFill>
                  <a:schemeClr val="tx2"/>
                </a:solidFill>
                <a:latin typeface="+mj-lt"/>
              </a:rPr>
              <a:t>Каратеев</a:t>
            </a:r>
            <a:r>
              <a:rPr lang="ru-RU" sz="900" dirty="0">
                <a:solidFill>
                  <a:schemeClr val="tx2"/>
                </a:solidFill>
                <a:latin typeface="+mj-lt"/>
              </a:rPr>
              <a:t> А.Е., Насонов Е.Л., Ивашкин В.Т. Клинические рекомендации «Рациональное применение нестероидных противовоспалительных препаратов». Научно-практическая ревматология. 2018;56(прил.1):1–29 </a:t>
            </a:r>
          </a:p>
        </p:txBody>
      </p:sp>
      <p:sp>
        <p:nvSpPr>
          <p:cNvPr id="12" name="TextBox 11"/>
          <p:cNvSpPr txBox="1"/>
          <p:nvPr/>
        </p:nvSpPr>
        <p:spPr>
          <a:xfrm>
            <a:off x="323527" y="224112"/>
            <a:ext cx="6624737" cy="712183"/>
          </a:xfrm>
          <a:prstGeom prst="rect">
            <a:avLst/>
          </a:prstGeom>
          <a:noFill/>
        </p:spPr>
        <p:txBody>
          <a:bodyPr wrap="square" rtlCol="0" anchor="ctr">
            <a:spAutoFit/>
          </a:bodyPr>
          <a:lstStyle/>
          <a:p>
            <a:pPr>
              <a:lnSpc>
                <a:spcPts val="2400"/>
              </a:lnSpc>
            </a:pPr>
            <a:r>
              <a:rPr lang="ru-RU" sz="2400" b="1" i="1" dirty="0">
                <a:solidFill>
                  <a:srgbClr val="FAAA28"/>
                </a:solidFill>
                <a:latin typeface="+mn-lt"/>
              </a:rPr>
              <a:t>Медикаментозная профилактика </a:t>
            </a:r>
            <a:endParaRPr lang="en-US" sz="2400" b="1" i="1" dirty="0" smtClean="0">
              <a:solidFill>
                <a:srgbClr val="FAAA28"/>
              </a:solidFill>
              <a:latin typeface="+mn-lt"/>
            </a:endParaRPr>
          </a:p>
          <a:p>
            <a:pPr>
              <a:lnSpc>
                <a:spcPts val="2400"/>
              </a:lnSpc>
            </a:pPr>
            <a:r>
              <a:rPr lang="ru-RU" sz="2400" b="1" i="1" dirty="0" smtClean="0">
                <a:solidFill>
                  <a:srgbClr val="FAAA28"/>
                </a:solidFill>
                <a:latin typeface="+mn-lt"/>
              </a:rPr>
              <a:t>СС-осложнений </a:t>
            </a:r>
            <a:r>
              <a:rPr lang="ru-RU" sz="2400" b="1" i="1" dirty="0">
                <a:solidFill>
                  <a:srgbClr val="FAAA28"/>
                </a:solidFill>
                <a:latin typeface="+mn-lt"/>
              </a:rPr>
              <a:t>НПВП не разработана </a:t>
            </a:r>
          </a:p>
        </p:txBody>
      </p:sp>
      <p:sp>
        <p:nvSpPr>
          <p:cNvPr id="13" name="Прямоугольник 12"/>
          <p:cNvSpPr/>
          <p:nvPr/>
        </p:nvSpPr>
        <p:spPr>
          <a:xfrm>
            <a:off x="387204" y="1557338"/>
            <a:ext cx="2556285" cy="369332"/>
          </a:xfrm>
          <a:prstGeom prst="rect">
            <a:avLst/>
          </a:prstGeom>
        </p:spPr>
        <p:txBody>
          <a:bodyPr wrap="square" lIns="0" tIns="0" rIns="0" bIns="0">
            <a:spAutoFit/>
          </a:bodyPr>
          <a:lstStyle/>
          <a:p>
            <a:r>
              <a:rPr lang="ru-RU" sz="2400" b="1" dirty="0">
                <a:solidFill>
                  <a:srgbClr val="FAAA28"/>
                </a:solidFill>
                <a:latin typeface="+mn-lt"/>
                <a:cs typeface="+mn-cs"/>
              </a:rPr>
              <a:t>Аспирин и НПВП </a:t>
            </a:r>
          </a:p>
        </p:txBody>
      </p:sp>
      <p:sp>
        <p:nvSpPr>
          <p:cNvPr id="2" name="Прямоугольник 1"/>
          <p:cNvSpPr/>
          <p:nvPr/>
        </p:nvSpPr>
        <p:spPr>
          <a:xfrm>
            <a:off x="2943490" y="1557338"/>
            <a:ext cx="5687944" cy="834074"/>
          </a:xfrm>
          <a:prstGeom prst="rect">
            <a:avLst/>
          </a:prstGeom>
        </p:spPr>
        <p:txBody>
          <a:bodyPr wrap="square" lIns="0" tIns="0" rIns="0" bIns="0">
            <a:spAutoFit/>
          </a:bodyPr>
          <a:lstStyle/>
          <a:p>
            <a:pPr eaLnBrk="1" hangingPunct="1"/>
            <a:r>
              <a:rPr lang="ru-RU" altLang="ru-RU" b="1" i="1" dirty="0">
                <a:solidFill>
                  <a:schemeClr val="accent4">
                    <a:lumMod val="60000"/>
                    <a:lumOff val="40000"/>
                  </a:schemeClr>
                </a:solidFill>
                <a:latin typeface="Calibri" pitchFamily="34" charset="0"/>
                <a:cs typeface="Arial" pitchFamily="34" charset="0"/>
              </a:rPr>
              <a:t>Прием</a:t>
            </a:r>
            <a:r>
              <a:rPr lang="en-US" altLang="ru-RU" b="1" i="1" dirty="0">
                <a:solidFill>
                  <a:schemeClr val="accent4">
                    <a:lumMod val="60000"/>
                    <a:lumOff val="40000"/>
                  </a:schemeClr>
                </a:solidFill>
                <a:latin typeface="Calibri" pitchFamily="34" charset="0"/>
                <a:cs typeface="Arial" pitchFamily="34" charset="0"/>
              </a:rPr>
              <a:t> </a:t>
            </a:r>
            <a:r>
              <a:rPr lang="ru-RU" altLang="ru-RU" b="1" i="1" dirty="0">
                <a:solidFill>
                  <a:schemeClr val="accent4">
                    <a:lumMod val="60000"/>
                    <a:lumOff val="40000"/>
                  </a:schemeClr>
                </a:solidFill>
                <a:latin typeface="Calibri" pitchFamily="34" charset="0"/>
                <a:cs typeface="Arial" pitchFamily="34" charset="0"/>
              </a:rPr>
              <a:t>«</a:t>
            </a:r>
            <a:r>
              <a:rPr lang="ru-RU" altLang="ru-RU" b="1" i="1" dirty="0" err="1">
                <a:solidFill>
                  <a:schemeClr val="accent4">
                    <a:lumMod val="60000"/>
                    <a:lumOff val="40000"/>
                  </a:schemeClr>
                </a:solidFill>
                <a:latin typeface="Calibri" pitchFamily="34" charset="0"/>
                <a:cs typeface="Arial" pitchFamily="34" charset="0"/>
              </a:rPr>
              <a:t>дезагрегантных</a:t>
            </a:r>
            <a:r>
              <a:rPr lang="ru-RU" altLang="ru-RU" b="1" i="1" dirty="0">
                <a:solidFill>
                  <a:schemeClr val="accent4">
                    <a:lumMod val="60000"/>
                    <a:lumOff val="40000"/>
                  </a:schemeClr>
                </a:solidFill>
                <a:latin typeface="Calibri" pitchFamily="34" charset="0"/>
                <a:cs typeface="Arial" pitchFamily="34" charset="0"/>
              </a:rPr>
              <a:t>» </a:t>
            </a:r>
            <a:r>
              <a:rPr lang="ru-RU" altLang="ru-RU" b="1" i="1" dirty="0" smtClean="0">
                <a:solidFill>
                  <a:schemeClr val="accent4">
                    <a:lumMod val="60000"/>
                    <a:lumOff val="40000"/>
                  </a:schemeClr>
                </a:solidFill>
                <a:latin typeface="Calibri" pitchFamily="34" charset="0"/>
                <a:cs typeface="Arial" pitchFamily="34" charset="0"/>
              </a:rPr>
              <a:t>доз </a:t>
            </a:r>
            <a:r>
              <a:rPr lang="ru-RU" altLang="ru-RU" b="1" i="1" dirty="0">
                <a:solidFill>
                  <a:schemeClr val="accent4">
                    <a:lumMod val="60000"/>
                    <a:lumOff val="40000"/>
                  </a:schemeClr>
                </a:solidFill>
                <a:latin typeface="Calibri" pitchFamily="34" charset="0"/>
                <a:cs typeface="Arial" pitchFamily="34" charset="0"/>
              </a:rPr>
              <a:t>аспирина совместно </a:t>
            </a:r>
            <a:r>
              <a:rPr lang="ru-RU" altLang="ru-RU" b="1" i="1" dirty="0" smtClean="0">
                <a:solidFill>
                  <a:schemeClr val="accent4">
                    <a:lumMod val="60000"/>
                    <a:lumOff val="40000"/>
                  </a:schemeClr>
                </a:solidFill>
                <a:latin typeface="Calibri" pitchFamily="34" charset="0"/>
                <a:cs typeface="Arial" pitchFamily="34" charset="0"/>
              </a:rPr>
              <a:t>с НПВП </a:t>
            </a:r>
            <a:r>
              <a:rPr lang="ru-RU" altLang="ru-RU" b="1" i="1" dirty="0">
                <a:solidFill>
                  <a:schemeClr val="accent4">
                    <a:lumMod val="60000"/>
                    <a:lumOff val="40000"/>
                  </a:schemeClr>
                </a:solidFill>
                <a:latin typeface="Calibri" pitchFamily="34" charset="0"/>
                <a:cs typeface="Arial" pitchFamily="34" charset="0"/>
              </a:rPr>
              <a:t>увеличивает риск </a:t>
            </a:r>
            <a:r>
              <a:rPr lang="ru-RU" altLang="ru-RU" b="1" i="1" dirty="0" err="1">
                <a:solidFill>
                  <a:schemeClr val="accent4">
                    <a:lumMod val="60000"/>
                    <a:lumOff val="40000"/>
                  </a:schemeClr>
                </a:solidFill>
                <a:latin typeface="Calibri" pitchFamily="34" charset="0"/>
                <a:cs typeface="Arial" pitchFamily="34" charset="0"/>
              </a:rPr>
              <a:t>гастропатии</a:t>
            </a:r>
            <a:r>
              <a:rPr lang="ru-RU" altLang="ru-RU" b="1" i="1" dirty="0">
                <a:solidFill>
                  <a:schemeClr val="accent4">
                    <a:lumMod val="60000"/>
                    <a:lumOff val="40000"/>
                  </a:schemeClr>
                </a:solidFill>
                <a:latin typeface="Calibri" pitchFamily="34" charset="0"/>
                <a:cs typeface="Arial" pitchFamily="34" charset="0"/>
              </a:rPr>
              <a:t> в 2,5-4 раза</a:t>
            </a:r>
            <a:r>
              <a:rPr lang="ru-RU" altLang="ru-RU" b="1" i="1" dirty="0" smtClean="0">
                <a:solidFill>
                  <a:schemeClr val="accent4">
                    <a:lumMod val="60000"/>
                    <a:lumOff val="40000"/>
                  </a:schemeClr>
                </a:solidFill>
                <a:latin typeface="Calibri" pitchFamily="34" charset="0"/>
                <a:cs typeface="Arial" pitchFamily="34" charset="0"/>
              </a:rPr>
              <a:t>!</a:t>
            </a:r>
            <a:endParaRPr lang="en-US" altLang="ru-RU" b="1" i="1" dirty="0" smtClean="0">
              <a:solidFill>
                <a:schemeClr val="accent4">
                  <a:lumMod val="60000"/>
                  <a:lumOff val="40000"/>
                </a:schemeClr>
              </a:solidFill>
              <a:latin typeface="Calibri" pitchFamily="34" charset="0"/>
              <a:cs typeface="Arial" pitchFamily="34" charset="0"/>
            </a:endParaRPr>
          </a:p>
          <a:p>
            <a:pPr algn="r" eaLnBrk="1" hangingPunct="1">
              <a:lnSpc>
                <a:spcPct val="130000"/>
              </a:lnSpc>
            </a:pPr>
            <a:r>
              <a:rPr lang="en-US" altLang="ru-RU" sz="1400" dirty="0" err="1" smtClean="0">
                <a:solidFill>
                  <a:schemeClr val="tx2"/>
                </a:solidFill>
                <a:latin typeface="Calibri" pitchFamily="34" charset="0"/>
                <a:cs typeface="Arial" pitchFamily="34" charset="0"/>
              </a:rPr>
              <a:t>Buskupiak</a:t>
            </a:r>
            <a:r>
              <a:rPr lang="en-US" altLang="ru-RU" sz="1400" dirty="0" smtClean="0">
                <a:solidFill>
                  <a:schemeClr val="tx2"/>
                </a:solidFill>
                <a:latin typeface="Calibri" pitchFamily="34" charset="0"/>
                <a:cs typeface="Arial" pitchFamily="34" charset="0"/>
              </a:rPr>
              <a:t> </a:t>
            </a:r>
            <a:r>
              <a:rPr lang="en-US" altLang="ru-RU" sz="1400" dirty="0">
                <a:solidFill>
                  <a:schemeClr val="tx2"/>
                </a:solidFill>
                <a:latin typeface="Calibri" pitchFamily="34" charset="0"/>
                <a:cs typeface="Arial" pitchFamily="34" charset="0"/>
              </a:rPr>
              <a:t>J.et al.,2006</a:t>
            </a:r>
            <a:r>
              <a:rPr lang="ru-RU" altLang="ru-RU" sz="1400" dirty="0">
                <a:solidFill>
                  <a:schemeClr val="tx2"/>
                </a:solidFill>
                <a:latin typeface="Calibri" pitchFamily="34" charset="0"/>
                <a:cs typeface="Calibri" pitchFamily="34" charset="0"/>
              </a:rPr>
              <a:t>    </a:t>
            </a:r>
            <a:endParaRPr lang="en-US" altLang="ru-RU" sz="1400" dirty="0">
              <a:solidFill>
                <a:schemeClr val="tx2"/>
              </a:solidFill>
              <a:latin typeface="Calibri" pitchFamily="34" charset="0"/>
              <a:cs typeface="Calibri" pitchFamily="34" charset="0"/>
            </a:endParaRPr>
          </a:p>
        </p:txBody>
      </p:sp>
    </p:spTree>
    <p:extLst>
      <p:ext uri="{BB962C8B-B14F-4D97-AF65-F5344CB8AC3E}">
        <p14:creationId xmlns:p14="http://schemas.microsoft.com/office/powerpoint/2010/main" val="135926523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Таблица 5">
            <a:extLst>
              <a:ext uri="{FF2B5EF4-FFF2-40B4-BE49-F238E27FC236}"/>
            </a:extLst>
          </p:cNvPr>
          <p:cNvGraphicFramePr>
            <a:graphicFrameLocks noGrp="1"/>
          </p:cNvGraphicFramePr>
          <p:nvPr>
            <p:extLst>
              <p:ext uri="{D42A27DB-BD31-4B8C-83A1-F6EECF244321}">
                <p14:modId xmlns:p14="http://schemas.microsoft.com/office/powerpoint/2010/main" val="3102212531"/>
              </p:ext>
            </p:extLst>
          </p:nvPr>
        </p:nvGraphicFramePr>
        <p:xfrm>
          <a:off x="395288" y="1557338"/>
          <a:ext cx="8281168" cy="4402662"/>
        </p:xfrm>
        <a:graphic>
          <a:graphicData uri="http://schemas.openxmlformats.org/drawingml/2006/table">
            <a:tbl>
              <a:tblPr firstRow="1" firstCol="1" bandRow="1">
                <a:tableStyleId>{5C22544A-7EE6-4342-B048-85BDC9FD1C3A}</a:tableStyleId>
              </a:tblPr>
              <a:tblGrid>
                <a:gridCol w="576312">
                  <a:extLst>
                    <a:ext uri="{9D8B030D-6E8A-4147-A177-3AD203B41FA5}"/>
                  </a:extLst>
                </a:gridCol>
                <a:gridCol w="1440160">
                  <a:extLst>
                    <a:ext uri="{9D8B030D-6E8A-4147-A177-3AD203B41FA5}"/>
                  </a:extLst>
                </a:gridCol>
                <a:gridCol w="1800200">
                  <a:extLst>
                    <a:ext uri="{9D8B030D-6E8A-4147-A177-3AD203B41FA5}"/>
                  </a:extLst>
                </a:gridCol>
                <a:gridCol w="2664296">
                  <a:extLst>
                    <a:ext uri="{9D8B030D-6E8A-4147-A177-3AD203B41FA5}"/>
                  </a:extLst>
                </a:gridCol>
                <a:gridCol w="1800200">
                  <a:extLst>
                    <a:ext uri="{9D8B030D-6E8A-4147-A177-3AD203B41FA5}"/>
                  </a:extLst>
                </a:gridCol>
              </a:tblGrid>
              <a:tr h="359494">
                <a:tc rowSpan="2" gridSpan="2">
                  <a:txBody>
                    <a:bodyPr/>
                    <a:lstStyle/>
                    <a:p>
                      <a:pPr algn="ctr">
                        <a:lnSpc>
                          <a:spcPct val="100000"/>
                        </a:lnSpc>
                        <a:spcAft>
                          <a:spcPts val="0"/>
                        </a:spcAft>
                      </a:pPr>
                      <a:r>
                        <a:rPr lang="ru-RU" sz="1600" b="1" dirty="0">
                          <a:solidFill>
                            <a:srgbClr val="1A4581"/>
                          </a:solidFill>
                          <a:effectLst/>
                          <a:latin typeface="+mj-lt"/>
                        </a:rPr>
                        <a:t> Риск осложнений</a:t>
                      </a:r>
                      <a:endParaRPr lang="ru-RU" sz="1600" b="1" dirty="0">
                        <a:solidFill>
                          <a:srgbClr val="1A4581"/>
                        </a:solidFill>
                        <a:effectLst/>
                        <a:latin typeface="+mj-lt"/>
                        <a:ea typeface="Calibri"/>
                        <a:cs typeface="Times New Roman"/>
                      </a:endParaRPr>
                    </a:p>
                  </a:txBody>
                  <a:tcPr marL="66907" marR="66907" marT="0" marB="0" anchor="ctr">
                    <a:lnL w="12700" cap="flat" cmpd="sng" algn="ctr">
                      <a:solidFill>
                        <a:srgbClr val="EAEAEA"/>
                      </a:solidFill>
                      <a:prstDash val="solid"/>
                      <a:round/>
                      <a:headEnd type="none" w="med" len="med"/>
                      <a:tailEnd type="none" w="med" len="med"/>
                    </a:lnL>
                    <a:lnR w="12700" cap="flat" cmpd="sng" algn="ctr">
                      <a:solidFill>
                        <a:srgbClr val="EAEAEA"/>
                      </a:solidFill>
                      <a:prstDash val="solid"/>
                      <a:round/>
                      <a:headEnd type="none" w="med" len="med"/>
                      <a:tailEnd type="none" w="med" len="med"/>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solidFill>
                      <a:srgbClr val="FAAA28"/>
                    </a:solidFill>
                  </a:tcPr>
                </a:tc>
                <a:tc rowSpan="2" hMerge="1">
                  <a:txBody>
                    <a:bodyPr/>
                    <a:lstStyle/>
                    <a:p>
                      <a:endParaRPr lang="ru-RU"/>
                    </a:p>
                  </a:txBody>
                  <a:tcPr/>
                </a:tc>
                <a:tc gridSpan="3">
                  <a:txBody>
                    <a:bodyPr/>
                    <a:lstStyle/>
                    <a:p>
                      <a:pPr algn="ctr">
                        <a:lnSpc>
                          <a:spcPct val="100000"/>
                        </a:lnSpc>
                        <a:spcAft>
                          <a:spcPts val="0"/>
                        </a:spcAft>
                      </a:pPr>
                      <a:r>
                        <a:rPr lang="ru-RU" sz="1600" b="1" dirty="0">
                          <a:solidFill>
                            <a:srgbClr val="1A4581"/>
                          </a:solidFill>
                          <a:effectLst/>
                          <a:latin typeface="+mj-lt"/>
                          <a:ea typeface="+mn-ea"/>
                          <a:cs typeface="+mn-cs"/>
                        </a:rPr>
                        <a:t>Сердечно-сосудистый риск </a:t>
                      </a:r>
                      <a:endParaRPr lang="ru-RU" sz="1600" b="1" dirty="0">
                        <a:solidFill>
                          <a:srgbClr val="1A4581"/>
                        </a:solidFill>
                        <a:effectLst/>
                        <a:latin typeface="+mj-lt"/>
                        <a:ea typeface="Calibri"/>
                        <a:cs typeface="Times New Roman"/>
                      </a:endParaRPr>
                    </a:p>
                  </a:txBody>
                  <a:tcPr marL="66907" marR="66907" marT="0" marB="0" anchor="ctr">
                    <a:lnL w="12700" cap="flat" cmpd="sng" algn="ctr">
                      <a:solidFill>
                        <a:srgbClr val="EAEAEA"/>
                      </a:solidFill>
                      <a:prstDash val="solid"/>
                      <a:round/>
                      <a:headEnd type="none" w="med" len="med"/>
                      <a:tailEnd type="none" w="med" len="med"/>
                    </a:lnL>
                    <a:lnR w="12700" cap="flat" cmpd="sng" algn="ctr">
                      <a:solidFill>
                        <a:srgbClr val="EAEAEA"/>
                      </a:solidFill>
                      <a:prstDash val="solid"/>
                      <a:round/>
                      <a:headEnd type="none" w="med" len="med"/>
                      <a:tailEnd type="none" w="med" len="med"/>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solidFill>
                      <a:srgbClr val="FAAA28"/>
                    </a:solidFill>
                  </a:tcPr>
                </a:tc>
                <a:tc hMerge="1">
                  <a:txBody>
                    <a:bodyPr/>
                    <a:lstStyle/>
                    <a:p>
                      <a:endParaRPr lang="ru-RU"/>
                    </a:p>
                  </a:txBody>
                  <a:tcPr/>
                </a:tc>
                <a:tc hMerge="1">
                  <a:txBody>
                    <a:bodyPr/>
                    <a:lstStyle/>
                    <a:p>
                      <a:endParaRPr lang="ru-RU"/>
                    </a:p>
                  </a:txBody>
                  <a:tcPr/>
                </a:tc>
                <a:extLst>
                  <a:ext uri="{0D108BD9-81ED-4DB2-BD59-A6C34878D82A}"/>
                </a:extLst>
              </a:tr>
              <a:tr h="432048">
                <a:tc gridSpan="2" vMerge="1">
                  <a:txBody>
                    <a:bodyPr/>
                    <a:lstStyle/>
                    <a:p>
                      <a:endParaRPr lang="ru-RU"/>
                    </a:p>
                  </a:txBody>
                  <a:tcPr/>
                </a:tc>
                <a:tc hMerge="1" vMerge="1">
                  <a:txBody>
                    <a:bodyPr/>
                    <a:lstStyle/>
                    <a:p>
                      <a:endParaRPr lang="ru-RU"/>
                    </a:p>
                  </a:txBody>
                  <a:tcPr/>
                </a:tc>
                <a:tc>
                  <a:txBody>
                    <a:bodyPr/>
                    <a:lstStyle/>
                    <a:p>
                      <a:pPr algn="ctr">
                        <a:lnSpc>
                          <a:spcPct val="100000"/>
                        </a:lnSpc>
                        <a:spcAft>
                          <a:spcPts val="0"/>
                        </a:spcAft>
                      </a:pPr>
                      <a:r>
                        <a:rPr lang="ru-RU" sz="1600" b="1" dirty="0">
                          <a:solidFill>
                            <a:srgbClr val="1A4581"/>
                          </a:solidFill>
                          <a:effectLst/>
                          <a:latin typeface="+mj-lt"/>
                        </a:rPr>
                        <a:t>Низкий</a:t>
                      </a:r>
                      <a:endParaRPr lang="ru-RU" sz="1600" b="1" dirty="0">
                        <a:solidFill>
                          <a:srgbClr val="1A4581"/>
                        </a:solidFill>
                        <a:effectLst/>
                        <a:latin typeface="+mj-lt"/>
                        <a:ea typeface="Calibri"/>
                        <a:cs typeface="Times New Roman"/>
                      </a:endParaRPr>
                    </a:p>
                  </a:txBody>
                  <a:tcPr marL="66907" marR="66907" marT="0" marB="0" anchor="ctr">
                    <a:lnL w="12700" cap="flat" cmpd="sng" algn="ctr">
                      <a:solidFill>
                        <a:srgbClr val="EAEAEA"/>
                      </a:solidFill>
                      <a:prstDash val="solid"/>
                      <a:round/>
                      <a:headEnd type="none" w="med" len="med"/>
                      <a:tailEnd type="none" w="med" len="med"/>
                    </a:lnL>
                    <a:lnR w="12700" cap="flat" cmpd="sng" algn="ctr">
                      <a:solidFill>
                        <a:srgbClr val="EAEAEA"/>
                      </a:solidFill>
                      <a:prstDash val="solid"/>
                      <a:round/>
                      <a:headEnd type="none" w="med" len="med"/>
                      <a:tailEnd type="none" w="med" len="med"/>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solidFill>
                      <a:srgbClr val="FAAA28"/>
                    </a:solidFill>
                  </a:tcPr>
                </a:tc>
                <a:tc>
                  <a:txBody>
                    <a:bodyPr/>
                    <a:lstStyle/>
                    <a:p>
                      <a:pPr algn="ctr">
                        <a:lnSpc>
                          <a:spcPct val="100000"/>
                        </a:lnSpc>
                        <a:spcAft>
                          <a:spcPts val="0"/>
                        </a:spcAft>
                      </a:pPr>
                      <a:r>
                        <a:rPr lang="ru-RU" sz="1600" b="1" dirty="0">
                          <a:solidFill>
                            <a:srgbClr val="1A4581"/>
                          </a:solidFill>
                          <a:effectLst/>
                          <a:latin typeface="+mj-lt"/>
                        </a:rPr>
                        <a:t>Умеренный и высокий</a:t>
                      </a:r>
                      <a:endParaRPr lang="ru-RU" sz="1600" b="1" dirty="0">
                        <a:solidFill>
                          <a:srgbClr val="1A4581"/>
                        </a:solidFill>
                        <a:effectLst/>
                        <a:latin typeface="+mj-lt"/>
                        <a:ea typeface="Calibri"/>
                        <a:cs typeface="Times New Roman"/>
                      </a:endParaRPr>
                    </a:p>
                  </a:txBody>
                  <a:tcPr marL="66907" marR="66907" marT="0" marB="0" anchor="ctr">
                    <a:lnL w="12700" cap="flat" cmpd="sng" algn="ctr">
                      <a:solidFill>
                        <a:srgbClr val="EAEAEA"/>
                      </a:solidFill>
                      <a:prstDash val="solid"/>
                      <a:round/>
                      <a:headEnd type="none" w="med" len="med"/>
                      <a:tailEnd type="none" w="med" len="med"/>
                    </a:lnL>
                    <a:lnR w="12700" cap="flat" cmpd="sng" algn="ctr">
                      <a:solidFill>
                        <a:srgbClr val="EAEAEA"/>
                      </a:solidFill>
                      <a:prstDash val="solid"/>
                      <a:round/>
                      <a:headEnd type="none" w="med" len="med"/>
                      <a:tailEnd type="none" w="med" len="med"/>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solidFill>
                      <a:srgbClr val="FAAA28"/>
                    </a:solidFill>
                  </a:tcPr>
                </a:tc>
                <a:tc>
                  <a:txBody>
                    <a:bodyPr/>
                    <a:lstStyle/>
                    <a:p>
                      <a:pPr algn="ctr">
                        <a:lnSpc>
                          <a:spcPct val="100000"/>
                        </a:lnSpc>
                        <a:spcAft>
                          <a:spcPts val="0"/>
                        </a:spcAft>
                      </a:pPr>
                      <a:r>
                        <a:rPr lang="ru-RU" sz="1600" b="1" dirty="0">
                          <a:solidFill>
                            <a:srgbClr val="1A4581"/>
                          </a:solidFill>
                          <a:effectLst/>
                          <a:latin typeface="+mj-lt"/>
                        </a:rPr>
                        <a:t>Очень высокий**</a:t>
                      </a:r>
                      <a:endParaRPr lang="ru-RU" sz="1600" b="1" dirty="0">
                        <a:solidFill>
                          <a:srgbClr val="1A4581"/>
                        </a:solidFill>
                        <a:effectLst/>
                        <a:latin typeface="+mj-lt"/>
                        <a:ea typeface="Calibri"/>
                        <a:cs typeface="Times New Roman"/>
                      </a:endParaRPr>
                    </a:p>
                  </a:txBody>
                  <a:tcPr marL="66907" marR="66907" marT="0" marB="0" anchor="ctr">
                    <a:lnL w="12700" cap="flat" cmpd="sng" algn="ctr">
                      <a:solidFill>
                        <a:srgbClr val="EAEAEA"/>
                      </a:solidFill>
                      <a:prstDash val="solid"/>
                      <a:round/>
                      <a:headEnd type="none" w="med" len="med"/>
                      <a:tailEnd type="none" w="med" len="med"/>
                    </a:lnL>
                    <a:lnR w="12700" cap="flat" cmpd="sng" algn="ctr">
                      <a:solidFill>
                        <a:srgbClr val="EAEAEA"/>
                      </a:solidFill>
                      <a:prstDash val="solid"/>
                      <a:round/>
                      <a:headEnd type="none" w="med" len="med"/>
                      <a:tailEnd type="none" w="med" len="med"/>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solidFill>
                      <a:srgbClr val="FAAA28"/>
                    </a:solidFill>
                  </a:tcPr>
                </a:tc>
                <a:extLst>
                  <a:ext uri="{0D108BD9-81ED-4DB2-BD59-A6C34878D82A}"/>
                </a:extLst>
              </a:tr>
              <a:tr h="1427447">
                <a:tc rowSpan="3">
                  <a:txBody>
                    <a:bodyPr/>
                    <a:lstStyle/>
                    <a:p>
                      <a:pPr marL="71755" marR="71755" algn="ctr">
                        <a:lnSpc>
                          <a:spcPct val="100000"/>
                        </a:lnSpc>
                        <a:spcAft>
                          <a:spcPts val="0"/>
                        </a:spcAft>
                      </a:pPr>
                      <a:r>
                        <a:rPr lang="ru-RU" sz="1600" b="1" dirty="0">
                          <a:solidFill>
                            <a:schemeClr val="tx2"/>
                          </a:solidFill>
                          <a:effectLst/>
                          <a:latin typeface="+mj-lt"/>
                          <a:ea typeface="Calibri"/>
                          <a:cs typeface="Times New Roman"/>
                        </a:rPr>
                        <a:t>Желудочно-кишечный</a:t>
                      </a:r>
                      <a:r>
                        <a:rPr lang="ru-RU" sz="1600" b="1" baseline="0" dirty="0">
                          <a:solidFill>
                            <a:schemeClr val="tx2"/>
                          </a:solidFill>
                          <a:effectLst/>
                          <a:latin typeface="+mj-lt"/>
                          <a:ea typeface="Calibri"/>
                          <a:cs typeface="Times New Roman"/>
                        </a:rPr>
                        <a:t> риск</a:t>
                      </a:r>
                      <a:endParaRPr lang="ru-RU" sz="1600" b="1" dirty="0">
                        <a:solidFill>
                          <a:schemeClr val="tx2"/>
                        </a:solidFill>
                        <a:effectLst/>
                        <a:latin typeface="+mj-lt"/>
                        <a:ea typeface="Calibri"/>
                        <a:cs typeface="Times New Roman"/>
                      </a:endParaRPr>
                    </a:p>
                  </a:txBody>
                  <a:tcPr marL="66907" marR="66907" marT="0" marB="0" vert="vert270" anchor="ctr">
                    <a:lnL w="12700" cap="flat" cmpd="sng" algn="ctr">
                      <a:solidFill>
                        <a:srgbClr val="EAEAEA"/>
                      </a:solidFill>
                      <a:prstDash val="solid"/>
                      <a:round/>
                      <a:headEnd type="none" w="med" len="med"/>
                      <a:tailEnd type="none" w="med" len="med"/>
                    </a:lnL>
                    <a:lnR w="12700" cap="flat" cmpd="sng" algn="ctr">
                      <a:solidFill>
                        <a:srgbClr val="EAEAEA"/>
                      </a:solidFill>
                      <a:prstDash val="solid"/>
                      <a:round/>
                      <a:headEnd type="none" w="med" len="med"/>
                      <a:tailEnd type="none" w="med" len="med"/>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solidFill>
                      <a:srgbClr val="1A4581"/>
                    </a:solidFill>
                  </a:tcPr>
                </a:tc>
                <a:tc>
                  <a:txBody>
                    <a:bodyPr/>
                    <a:lstStyle/>
                    <a:p>
                      <a:pPr marL="71755" marR="71755" algn="ctr" defTabSz="914400" rtl="0" eaLnBrk="1" latinLnBrk="0" hangingPunct="1">
                        <a:lnSpc>
                          <a:spcPct val="100000"/>
                        </a:lnSpc>
                        <a:spcAft>
                          <a:spcPts val="0"/>
                        </a:spcAft>
                      </a:pPr>
                      <a:r>
                        <a:rPr lang="ru-RU" sz="1600" b="1" kern="1200" dirty="0">
                          <a:solidFill>
                            <a:schemeClr val="tx2"/>
                          </a:solidFill>
                          <a:effectLst/>
                          <a:latin typeface="+mj-lt"/>
                          <a:ea typeface="Calibri"/>
                          <a:cs typeface="Times New Roman"/>
                        </a:rPr>
                        <a:t>Низкий</a:t>
                      </a:r>
                    </a:p>
                  </a:txBody>
                  <a:tcPr marL="66907" marR="66907" marT="0" marB="0" anchor="ctr">
                    <a:lnL w="12700" cap="flat" cmpd="sng" algn="ctr">
                      <a:solidFill>
                        <a:srgbClr val="EAEAEA"/>
                      </a:solidFill>
                      <a:prstDash val="solid"/>
                      <a:round/>
                      <a:headEnd type="none" w="med" len="med"/>
                      <a:tailEnd type="none" w="med" len="med"/>
                    </a:lnL>
                    <a:lnR w="12700" cap="flat" cmpd="sng" algn="ctr">
                      <a:solidFill>
                        <a:srgbClr val="EAEAEA"/>
                      </a:solidFill>
                      <a:prstDash val="solid"/>
                      <a:round/>
                      <a:headEnd type="none" w="med" len="med"/>
                      <a:tailEnd type="none" w="med" len="med"/>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solidFill>
                      <a:srgbClr val="1A4581"/>
                    </a:solidFill>
                  </a:tcPr>
                </a:tc>
                <a:tc>
                  <a:txBody>
                    <a:bodyPr/>
                    <a:lstStyle/>
                    <a:p>
                      <a:pPr algn="ctr">
                        <a:lnSpc>
                          <a:spcPct val="100000"/>
                        </a:lnSpc>
                        <a:spcAft>
                          <a:spcPts val="0"/>
                        </a:spcAft>
                      </a:pPr>
                      <a:r>
                        <a:rPr lang="ru-RU" sz="1600" b="1" dirty="0">
                          <a:solidFill>
                            <a:srgbClr val="1A4581"/>
                          </a:solidFill>
                          <a:effectLst/>
                          <a:latin typeface="+mj-lt"/>
                        </a:rPr>
                        <a:t>Любые НПВП</a:t>
                      </a:r>
                      <a:endParaRPr lang="ru-RU" sz="1600" b="1" dirty="0">
                        <a:solidFill>
                          <a:srgbClr val="1A4581"/>
                        </a:solidFill>
                        <a:effectLst/>
                        <a:latin typeface="+mj-lt"/>
                        <a:ea typeface="Calibri"/>
                        <a:cs typeface="Times New Roman"/>
                      </a:endParaRPr>
                    </a:p>
                  </a:txBody>
                  <a:tcPr marL="66907" marR="66907" marT="0" marB="0" anchor="ctr">
                    <a:lnL w="12700" cap="flat" cmpd="sng" algn="ctr">
                      <a:solidFill>
                        <a:srgbClr val="EAEAEA"/>
                      </a:solidFill>
                      <a:prstDash val="solid"/>
                      <a:round/>
                      <a:headEnd type="none" w="med" len="med"/>
                      <a:tailEnd type="none" w="med" len="med"/>
                    </a:lnL>
                    <a:lnR w="12700" cap="flat" cmpd="sng" algn="ctr">
                      <a:solidFill>
                        <a:srgbClr val="EAEAEA"/>
                      </a:solidFill>
                      <a:prstDash val="solid"/>
                      <a:round/>
                      <a:headEnd type="none" w="med" len="med"/>
                      <a:tailEnd type="none" w="med" len="med"/>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solidFill>
                      <a:srgbClr val="EAEAEA"/>
                    </a:solidFill>
                  </a:tcPr>
                </a:tc>
                <a:tc>
                  <a:txBody>
                    <a:bodyPr/>
                    <a:lstStyle/>
                    <a:p>
                      <a:pPr algn="ctr">
                        <a:lnSpc>
                          <a:spcPct val="100000"/>
                        </a:lnSpc>
                        <a:spcAft>
                          <a:spcPts val="0"/>
                        </a:spcAft>
                      </a:pPr>
                      <a:r>
                        <a:rPr lang="ru-RU" sz="1600" b="0" dirty="0">
                          <a:solidFill>
                            <a:srgbClr val="1A4581"/>
                          </a:solidFill>
                          <a:effectLst/>
                          <a:latin typeface="+mj-lt"/>
                        </a:rPr>
                        <a:t>НПВП с наименьшим сердечно-сосудистым риском: </a:t>
                      </a:r>
                      <a:r>
                        <a:rPr lang="ru-RU" sz="1600" b="0" dirty="0" err="1">
                          <a:solidFill>
                            <a:srgbClr val="1A4581"/>
                          </a:solidFill>
                          <a:effectLst/>
                          <a:latin typeface="+mj-lt"/>
                        </a:rPr>
                        <a:t>напроксен</a:t>
                      </a:r>
                      <a:r>
                        <a:rPr lang="ru-RU" sz="1600" b="0" dirty="0">
                          <a:solidFill>
                            <a:srgbClr val="1A4581"/>
                          </a:solidFill>
                          <a:effectLst/>
                          <a:latin typeface="+mj-lt"/>
                        </a:rPr>
                        <a:t>, </a:t>
                      </a:r>
                      <a:r>
                        <a:rPr lang="ru-RU" sz="1600" b="0" dirty="0" err="1">
                          <a:solidFill>
                            <a:srgbClr val="1A4581"/>
                          </a:solidFill>
                          <a:effectLst/>
                          <a:latin typeface="+mj-lt"/>
                        </a:rPr>
                        <a:t>целекоксиб</a:t>
                      </a:r>
                      <a:r>
                        <a:rPr lang="ru-RU" sz="1600" b="0" dirty="0">
                          <a:solidFill>
                            <a:srgbClr val="1A4581"/>
                          </a:solidFill>
                          <a:effectLst/>
                          <a:latin typeface="+mj-lt"/>
                        </a:rPr>
                        <a:t>, низкие дозы ибупрофена (</a:t>
                      </a:r>
                      <a:r>
                        <a:rPr lang="ru-RU" sz="1600" b="0" u="sng" dirty="0">
                          <a:solidFill>
                            <a:srgbClr val="1A4581"/>
                          </a:solidFill>
                          <a:effectLst/>
                          <a:latin typeface="+mj-lt"/>
                        </a:rPr>
                        <a:t>&lt;</a:t>
                      </a:r>
                      <a:r>
                        <a:rPr lang="ru-RU" sz="1600" b="0" dirty="0">
                          <a:solidFill>
                            <a:srgbClr val="1A4581"/>
                          </a:solidFill>
                          <a:effectLst/>
                          <a:latin typeface="+mj-lt"/>
                        </a:rPr>
                        <a:t>1200 мг/</a:t>
                      </a:r>
                      <a:r>
                        <a:rPr lang="ru-RU" sz="1600" b="0" dirty="0" err="1">
                          <a:solidFill>
                            <a:srgbClr val="1A4581"/>
                          </a:solidFill>
                          <a:effectLst/>
                          <a:latin typeface="+mj-lt"/>
                        </a:rPr>
                        <a:t>сут</a:t>
                      </a:r>
                      <a:r>
                        <a:rPr lang="ru-RU" sz="1600" b="0" dirty="0">
                          <a:solidFill>
                            <a:srgbClr val="1A4581"/>
                          </a:solidFill>
                          <a:effectLst/>
                          <a:latin typeface="+mj-lt"/>
                        </a:rPr>
                        <a:t>)</a:t>
                      </a:r>
                      <a:endParaRPr lang="ru-RU" sz="1600" b="0" dirty="0">
                        <a:solidFill>
                          <a:srgbClr val="1A4581"/>
                        </a:solidFill>
                        <a:effectLst/>
                        <a:latin typeface="+mj-lt"/>
                        <a:ea typeface="Calibri"/>
                        <a:cs typeface="Times New Roman"/>
                      </a:endParaRPr>
                    </a:p>
                  </a:txBody>
                  <a:tcPr marL="66907" marR="66907" marT="0" marB="0" anchor="ctr">
                    <a:lnL w="12700" cap="flat" cmpd="sng" algn="ctr">
                      <a:solidFill>
                        <a:srgbClr val="EAEAEA"/>
                      </a:solidFill>
                      <a:prstDash val="solid"/>
                      <a:round/>
                      <a:headEnd type="none" w="med" len="med"/>
                      <a:tailEnd type="none" w="med" len="med"/>
                    </a:lnL>
                    <a:lnR w="12700" cap="flat" cmpd="sng" algn="ctr">
                      <a:solidFill>
                        <a:srgbClr val="EAEAEA"/>
                      </a:solidFill>
                      <a:prstDash val="solid"/>
                      <a:round/>
                      <a:headEnd type="none" w="med" len="med"/>
                      <a:tailEnd type="none" w="med" len="med"/>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solidFill>
                      <a:srgbClr val="EAEAEA"/>
                    </a:solidFill>
                  </a:tcPr>
                </a:tc>
                <a:tc rowSpan="3">
                  <a:txBody>
                    <a:bodyPr/>
                    <a:lstStyle/>
                    <a:p>
                      <a:pPr algn="ctr">
                        <a:lnSpc>
                          <a:spcPct val="100000"/>
                        </a:lnSpc>
                        <a:spcAft>
                          <a:spcPts val="0"/>
                        </a:spcAft>
                      </a:pPr>
                      <a:r>
                        <a:rPr lang="ru-RU" sz="1600" b="1" dirty="0">
                          <a:solidFill>
                            <a:srgbClr val="1A4581"/>
                          </a:solidFill>
                          <a:effectLst/>
                          <a:latin typeface="+mj-lt"/>
                        </a:rPr>
                        <a:t>По возможности избегать назначения любых НПВП**</a:t>
                      </a:r>
                      <a:endParaRPr lang="ru-RU" sz="1600" b="1" dirty="0">
                        <a:solidFill>
                          <a:srgbClr val="1A4581"/>
                        </a:solidFill>
                        <a:effectLst/>
                        <a:latin typeface="+mj-lt"/>
                        <a:ea typeface="Calibri"/>
                        <a:cs typeface="Times New Roman"/>
                      </a:endParaRPr>
                    </a:p>
                  </a:txBody>
                  <a:tcPr marL="66907" marR="66907" marT="0" marB="0" anchor="ctr">
                    <a:lnL w="12700" cap="flat" cmpd="sng" algn="ctr">
                      <a:solidFill>
                        <a:srgbClr val="EAEAEA"/>
                      </a:solidFill>
                      <a:prstDash val="solid"/>
                      <a:round/>
                      <a:headEnd type="none" w="med" len="med"/>
                      <a:tailEnd type="none" w="med" len="med"/>
                    </a:lnL>
                    <a:lnR w="12700" cap="flat" cmpd="sng" algn="ctr">
                      <a:solidFill>
                        <a:srgbClr val="EAEAEA"/>
                      </a:solidFill>
                      <a:prstDash val="solid"/>
                      <a:round/>
                      <a:headEnd type="none" w="med" len="med"/>
                      <a:tailEnd type="none" w="med" len="med"/>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solidFill>
                      <a:srgbClr val="FAAA28"/>
                    </a:solidFill>
                  </a:tcPr>
                </a:tc>
                <a:extLst>
                  <a:ext uri="{0D108BD9-81ED-4DB2-BD59-A6C34878D82A}"/>
                </a:extLst>
              </a:tr>
              <a:tr h="1015504">
                <a:tc vMerge="1">
                  <a:txBody>
                    <a:bodyPr/>
                    <a:lstStyle/>
                    <a:p>
                      <a:endParaRPr lang="ru-RU"/>
                    </a:p>
                  </a:txBody>
                  <a:tcPr/>
                </a:tc>
                <a:tc>
                  <a:txBody>
                    <a:bodyPr/>
                    <a:lstStyle/>
                    <a:p>
                      <a:pPr algn="ctr">
                        <a:lnSpc>
                          <a:spcPct val="100000"/>
                        </a:lnSpc>
                        <a:spcAft>
                          <a:spcPts val="0"/>
                        </a:spcAft>
                      </a:pPr>
                      <a:r>
                        <a:rPr lang="ru-RU" sz="1600" b="1" dirty="0">
                          <a:solidFill>
                            <a:schemeClr val="tx2"/>
                          </a:solidFill>
                          <a:effectLst/>
                          <a:latin typeface="+mj-lt"/>
                        </a:rPr>
                        <a:t>Умеренный</a:t>
                      </a:r>
                      <a:endParaRPr lang="ru-RU" sz="1600" b="1" dirty="0">
                        <a:solidFill>
                          <a:schemeClr val="tx2"/>
                        </a:solidFill>
                        <a:effectLst/>
                        <a:latin typeface="+mj-lt"/>
                        <a:ea typeface="Calibri"/>
                        <a:cs typeface="Times New Roman"/>
                      </a:endParaRPr>
                    </a:p>
                  </a:txBody>
                  <a:tcPr marL="66907" marR="66907" marT="0" marB="0" anchor="ctr">
                    <a:lnL w="12700" cap="flat" cmpd="sng" algn="ctr">
                      <a:solidFill>
                        <a:srgbClr val="EAEAEA"/>
                      </a:solidFill>
                      <a:prstDash val="solid"/>
                      <a:round/>
                      <a:headEnd type="none" w="med" len="med"/>
                      <a:tailEnd type="none" w="med" len="med"/>
                    </a:lnL>
                    <a:lnR w="12700" cap="flat" cmpd="sng" algn="ctr">
                      <a:solidFill>
                        <a:srgbClr val="EAEAEA"/>
                      </a:solidFill>
                      <a:prstDash val="solid"/>
                      <a:round/>
                      <a:headEnd type="none" w="med" len="med"/>
                      <a:tailEnd type="none" w="med" len="med"/>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solidFill>
                      <a:srgbClr val="1A4581"/>
                    </a:solidFill>
                  </a:tcPr>
                </a:tc>
                <a:tc>
                  <a:txBody>
                    <a:bodyPr/>
                    <a:lstStyle/>
                    <a:p>
                      <a:pPr algn="ctr">
                        <a:lnSpc>
                          <a:spcPct val="100000"/>
                        </a:lnSpc>
                        <a:spcAft>
                          <a:spcPts val="0"/>
                        </a:spcAft>
                      </a:pPr>
                      <a:r>
                        <a:rPr lang="ru-RU" sz="1600" b="1" dirty="0">
                          <a:solidFill>
                            <a:srgbClr val="1A4581"/>
                          </a:solidFill>
                          <a:effectLst/>
                          <a:latin typeface="+mj-lt"/>
                        </a:rPr>
                        <a:t>н-НПВП + ИПП, </a:t>
                      </a:r>
                    </a:p>
                    <a:p>
                      <a:pPr algn="ctr">
                        <a:lnSpc>
                          <a:spcPct val="100000"/>
                        </a:lnSpc>
                        <a:spcAft>
                          <a:spcPts val="0"/>
                        </a:spcAft>
                      </a:pPr>
                      <a:r>
                        <a:rPr lang="ru-RU" sz="1600" b="1" dirty="0">
                          <a:solidFill>
                            <a:srgbClr val="1A4581"/>
                          </a:solidFill>
                          <a:effectLst/>
                          <a:latin typeface="+mj-lt"/>
                        </a:rPr>
                        <a:t>с-НПВП</a:t>
                      </a:r>
                      <a:endParaRPr lang="ru-RU" sz="1600" b="1" dirty="0">
                        <a:solidFill>
                          <a:srgbClr val="1A4581"/>
                        </a:solidFill>
                        <a:effectLst/>
                        <a:latin typeface="+mj-lt"/>
                        <a:ea typeface="Calibri"/>
                        <a:cs typeface="Times New Roman"/>
                      </a:endParaRPr>
                    </a:p>
                  </a:txBody>
                  <a:tcPr marL="66907" marR="66907" marT="0" marB="0" anchor="ctr">
                    <a:lnL w="12700" cap="flat" cmpd="sng" algn="ctr">
                      <a:solidFill>
                        <a:srgbClr val="EAEAEA"/>
                      </a:solidFill>
                      <a:prstDash val="solid"/>
                      <a:round/>
                      <a:headEnd type="none" w="med" len="med"/>
                      <a:tailEnd type="none" w="med" len="med"/>
                    </a:lnL>
                    <a:lnR w="12700" cap="flat" cmpd="sng" algn="ctr">
                      <a:solidFill>
                        <a:srgbClr val="EAEAEA"/>
                      </a:solidFill>
                      <a:prstDash val="solid"/>
                      <a:round/>
                      <a:headEnd type="none" w="med" len="med"/>
                      <a:tailEnd type="none" w="med" len="med"/>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solidFill>
                      <a:schemeClr val="accent3">
                        <a:lumMod val="60000"/>
                        <a:lumOff val="40000"/>
                      </a:schemeClr>
                    </a:solidFill>
                  </a:tcPr>
                </a:tc>
                <a:tc>
                  <a:txBody>
                    <a:bodyPr/>
                    <a:lstStyle/>
                    <a:p>
                      <a:pPr algn="ctr">
                        <a:lnSpc>
                          <a:spcPct val="100000"/>
                        </a:lnSpc>
                        <a:spcAft>
                          <a:spcPts val="0"/>
                        </a:spcAft>
                      </a:pPr>
                      <a:r>
                        <a:rPr lang="ru-RU" sz="1600" b="1" dirty="0" err="1">
                          <a:solidFill>
                            <a:srgbClr val="1A4581"/>
                          </a:solidFill>
                          <a:effectLst/>
                          <a:latin typeface="+mj-lt"/>
                        </a:rPr>
                        <a:t>Целекоксиб</a:t>
                      </a:r>
                      <a:r>
                        <a:rPr lang="ru-RU" sz="1600" b="1" dirty="0">
                          <a:solidFill>
                            <a:srgbClr val="1A4581"/>
                          </a:solidFill>
                          <a:effectLst/>
                          <a:latin typeface="+mj-lt"/>
                        </a:rPr>
                        <a:t>* или </a:t>
                      </a:r>
                    </a:p>
                    <a:p>
                      <a:pPr algn="ctr">
                        <a:lnSpc>
                          <a:spcPct val="100000"/>
                        </a:lnSpc>
                        <a:spcAft>
                          <a:spcPts val="0"/>
                        </a:spcAft>
                      </a:pPr>
                      <a:r>
                        <a:rPr lang="ru-RU" sz="1600" b="1" dirty="0" err="1">
                          <a:solidFill>
                            <a:srgbClr val="1A4581"/>
                          </a:solidFill>
                          <a:effectLst/>
                          <a:latin typeface="+mj-lt"/>
                        </a:rPr>
                        <a:t>Напроксен</a:t>
                      </a:r>
                      <a:r>
                        <a:rPr lang="ru-RU" sz="1600" b="1" dirty="0">
                          <a:solidFill>
                            <a:srgbClr val="1A4581"/>
                          </a:solidFill>
                          <a:effectLst/>
                          <a:latin typeface="+mj-lt"/>
                        </a:rPr>
                        <a:t>* + ИПП </a:t>
                      </a:r>
                      <a:endParaRPr lang="ru-RU" sz="1600" b="1" dirty="0">
                        <a:solidFill>
                          <a:srgbClr val="1A4581"/>
                        </a:solidFill>
                        <a:effectLst/>
                        <a:latin typeface="+mj-lt"/>
                        <a:ea typeface="Calibri"/>
                        <a:cs typeface="Times New Roman"/>
                      </a:endParaRPr>
                    </a:p>
                  </a:txBody>
                  <a:tcPr marL="66907" marR="66907" marT="0" marB="0" anchor="ctr">
                    <a:lnL w="12700" cap="flat" cmpd="sng" algn="ctr">
                      <a:solidFill>
                        <a:srgbClr val="EAEAEA"/>
                      </a:solidFill>
                      <a:prstDash val="solid"/>
                      <a:round/>
                      <a:headEnd type="none" w="med" len="med"/>
                      <a:tailEnd type="none" w="med" len="med"/>
                    </a:lnL>
                    <a:lnR w="12700" cap="flat" cmpd="sng" algn="ctr">
                      <a:solidFill>
                        <a:srgbClr val="EAEAEA"/>
                      </a:solidFill>
                      <a:prstDash val="solid"/>
                      <a:round/>
                      <a:headEnd type="none" w="med" len="med"/>
                      <a:tailEnd type="none" w="med" len="med"/>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solidFill>
                      <a:schemeClr val="accent3">
                        <a:lumMod val="60000"/>
                        <a:lumOff val="40000"/>
                      </a:schemeClr>
                    </a:solidFill>
                  </a:tcPr>
                </a:tc>
                <a:tc vMerge="1">
                  <a:txBody>
                    <a:bodyPr/>
                    <a:lstStyle/>
                    <a:p>
                      <a:endParaRPr lang="ru-RU"/>
                    </a:p>
                  </a:txBody>
                  <a:tcPr/>
                </a:tc>
                <a:extLst>
                  <a:ext uri="{0D108BD9-81ED-4DB2-BD59-A6C34878D82A}"/>
                </a:extLst>
              </a:tr>
              <a:tr h="1168169">
                <a:tc vMerge="1">
                  <a:txBody>
                    <a:bodyPr/>
                    <a:lstStyle/>
                    <a:p>
                      <a:endParaRPr lang="ru-RU"/>
                    </a:p>
                  </a:txBody>
                  <a:tcPr/>
                </a:tc>
                <a:tc>
                  <a:txBody>
                    <a:bodyPr/>
                    <a:lstStyle/>
                    <a:p>
                      <a:pPr marL="0" algn="ctr" defTabSz="914400" rtl="0" eaLnBrk="1" latinLnBrk="0" hangingPunct="1">
                        <a:lnSpc>
                          <a:spcPct val="100000"/>
                        </a:lnSpc>
                        <a:spcAft>
                          <a:spcPts val="0"/>
                        </a:spcAft>
                      </a:pPr>
                      <a:r>
                        <a:rPr lang="ru-RU" sz="1600" b="1" kern="1200" dirty="0">
                          <a:solidFill>
                            <a:schemeClr val="tx2"/>
                          </a:solidFill>
                          <a:effectLst/>
                          <a:latin typeface="+mj-lt"/>
                          <a:ea typeface="+mn-ea"/>
                          <a:cs typeface="+mn-cs"/>
                        </a:rPr>
                        <a:t>Высокий</a:t>
                      </a:r>
                    </a:p>
                  </a:txBody>
                  <a:tcPr marL="66907" marR="66907" marT="0" marB="0" anchor="ctr">
                    <a:lnL w="12700" cap="flat" cmpd="sng" algn="ctr">
                      <a:solidFill>
                        <a:srgbClr val="EAEAEA"/>
                      </a:solidFill>
                      <a:prstDash val="solid"/>
                      <a:round/>
                      <a:headEnd type="none" w="med" len="med"/>
                      <a:tailEnd type="none" w="med" len="med"/>
                    </a:lnL>
                    <a:lnR w="12700" cap="flat" cmpd="sng" algn="ctr">
                      <a:solidFill>
                        <a:srgbClr val="EAEAEA"/>
                      </a:solidFill>
                      <a:prstDash val="solid"/>
                      <a:round/>
                      <a:headEnd type="none" w="med" len="med"/>
                      <a:tailEnd type="none" w="med" len="med"/>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solidFill>
                      <a:srgbClr val="1A4581"/>
                    </a:solidFill>
                  </a:tcPr>
                </a:tc>
                <a:tc>
                  <a:txBody>
                    <a:bodyPr/>
                    <a:lstStyle/>
                    <a:p>
                      <a:pPr marL="0" algn="ctr" defTabSz="914400" rtl="0" eaLnBrk="1" latinLnBrk="0" hangingPunct="1">
                        <a:lnSpc>
                          <a:spcPct val="100000"/>
                        </a:lnSpc>
                        <a:spcAft>
                          <a:spcPts val="0"/>
                        </a:spcAft>
                      </a:pPr>
                      <a:r>
                        <a:rPr lang="ru-RU" sz="1600" b="1" kern="1200" dirty="0" err="1">
                          <a:solidFill>
                            <a:srgbClr val="1A4581"/>
                          </a:solidFill>
                          <a:effectLst/>
                          <a:latin typeface="+mj-lt"/>
                          <a:ea typeface="+mn-ea"/>
                          <a:cs typeface="+mn-cs"/>
                        </a:rPr>
                        <a:t>Целекоксиб</a:t>
                      </a:r>
                      <a:r>
                        <a:rPr lang="ru-RU" sz="1600" b="1" kern="1200" dirty="0">
                          <a:solidFill>
                            <a:srgbClr val="1A4581"/>
                          </a:solidFill>
                          <a:effectLst/>
                          <a:latin typeface="+mj-lt"/>
                          <a:ea typeface="+mn-ea"/>
                          <a:cs typeface="+mn-cs"/>
                        </a:rPr>
                        <a:t> или </a:t>
                      </a:r>
                      <a:r>
                        <a:rPr lang="ru-RU" sz="1600" b="1" kern="1200" dirty="0" err="1">
                          <a:solidFill>
                            <a:srgbClr val="1A4581"/>
                          </a:solidFill>
                          <a:effectLst/>
                          <a:latin typeface="+mj-lt"/>
                          <a:ea typeface="+mn-ea"/>
                          <a:cs typeface="+mn-cs"/>
                        </a:rPr>
                        <a:t>эторикоксиб</a:t>
                      </a:r>
                      <a:r>
                        <a:rPr lang="ru-RU" sz="1600" b="1" kern="1200" dirty="0">
                          <a:solidFill>
                            <a:srgbClr val="1A4581"/>
                          </a:solidFill>
                          <a:effectLst/>
                          <a:latin typeface="+mj-lt"/>
                          <a:ea typeface="+mn-ea"/>
                          <a:cs typeface="+mn-cs"/>
                        </a:rPr>
                        <a:t> + ИПП</a:t>
                      </a:r>
                    </a:p>
                  </a:txBody>
                  <a:tcPr marL="66907" marR="66907" marT="0" marB="0" anchor="ctr">
                    <a:lnL w="12700" cap="flat" cmpd="sng" algn="ctr">
                      <a:solidFill>
                        <a:srgbClr val="EAEAEA"/>
                      </a:solidFill>
                      <a:prstDash val="solid"/>
                      <a:round/>
                      <a:headEnd type="none" w="med" len="med"/>
                      <a:tailEnd type="none" w="med" len="med"/>
                    </a:lnL>
                    <a:lnR w="12700" cap="flat" cmpd="sng" algn="ctr">
                      <a:solidFill>
                        <a:srgbClr val="EAEAEA"/>
                      </a:solidFill>
                      <a:prstDash val="solid"/>
                      <a:round/>
                      <a:headEnd type="none" w="med" len="med"/>
                      <a:tailEnd type="none" w="med" len="med"/>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solidFill>
                      <a:srgbClr val="EAEAEA"/>
                    </a:solidFill>
                  </a:tcPr>
                </a:tc>
                <a:tc>
                  <a:txBody>
                    <a:bodyPr/>
                    <a:lstStyle/>
                    <a:p>
                      <a:pPr marL="0" algn="ctr" defTabSz="914400" rtl="0" eaLnBrk="1" latinLnBrk="0" hangingPunct="1">
                        <a:lnSpc>
                          <a:spcPct val="100000"/>
                        </a:lnSpc>
                        <a:spcAft>
                          <a:spcPts val="0"/>
                        </a:spcAft>
                      </a:pPr>
                      <a:r>
                        <a:rPr lang="ru-RU" sz="1600" b="1" kern="1200" dirty="0" err="1">
                          <a:solidFill>
                            <a:srgbClr val="1A4581"/>
                          </a:solidFill>
                          <a:effectLst/>
                          <a:latin typeface="+mj-lt"/>
                          <a:ea typeface="+mn-ea"/>
                          <a:cs typeface="+mn-cs"/>
                        </a:rPr>
                        <a:t>Целекоксиб</a:t>
                      </a:r>
                      <a:r>
                        <a:rPr lang="ru-RU" sz="1600" b="1" kern="1200" dirty="0">
                          <a:solidFill>
                            <a:srgbClr val="1A4581"/>
                          </a:solidFill>
                          <a:effectLst/>
                          <a:latin typeface="+mj-lt"/>
                          <a:ea typeface="+mn-ea"/>
                          <a:cs typeface="+mn-cs"/>
                        </a:rPr>
                        <a:t>* + ИПП</a:t>
                      </a:r>
                    </a:p>
                  </a:txBody>
                  <a:tcPr marL="66907" marR="66907" marT="0" marB="0" anchor="ctr">
                    <a:lnL w="12700" cap="flat" cmpd="sng" algn="ctr">
                      <a:solidFill>
                        <a:srgbClr val="EAEAEA"/>
                      </a:solidFill>
                      <a:prstDash val="solid"/>
                      <a:round/>
                      <a:headEnd type="none" w="med" len="med"/>
                      <a:tailEnd type="none" w="med" len="med"/>
                    </a:lnL>
                    <a:lnR w="12700" cap="flat" cmpd="sng" algn="ctr">
                      <a:solidFill>
                        <a:srgbClr val="EAEAEA"/>
                      </a:solidFill>
                      <a:prstDash val="solid"/>
                      <a:round/>
                      <a:headEnd type="none" w="med" len="med"/>
                      <a:tailEnd type="none" w="med" len="med"/>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solidFill>
                      <a:srgbClr val="EAEAEA"/>
                    </a:solidFill>
                  </a:tcPr>
                </a:tc>
                <a:tc vMerge="1">
                  <a:txBody>
                    <a:bodyPr/>
                    <a:lstStyle/>
                    <a:p>
                      <a:endParaRPr lang="ru-RU"/>
                    </a:p>
                  </a:txBody>
                  <a:tcPr/>
                </a:tc>
                <a:extLst>
                  <a:ext uri="{0D108BD9-81ED-4DB2-BD59-A6C34878D82A}"/>
                </a:extLst>
              </a:tr>
            </a:tbl>
          </a:graphicData>
        </a:graphic>
      </p:graphicFrame>
      <p:sp>
        <p:nvSpPr>
          <p:cNvPr id="13" name="Прямоугольник 12">
            <a:extLst>
              <a:ext uri="{FF2B5EF4-FFF2-40B4-BE49-F238E27FC236}"/>
            </a:extLst>
          </p:cNvPr>
          <p:cNvSpPr/>
          <p:nvPr/>
        </p:nvSpPr>
        <p:spPr>
          <a:xfrm>
            <a:off x="217488" y="249238"/>
            <a:ext cx="8658225" cy="642937"/>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lIns="64261" tIns="32130" rIns="64261" bIns="32130" anchor="ctr"/>
          <a:lstStyle/>
          <a:p>
            <a:pPr algn="ctr" defTabSz="409869" fontAlgn="auto">
              <a:spcBef>
                <a:spcPts val="0"/>
              </a:spcBef>
              <a:spcAft>
                <a:spcPts val="0"/>
              </a:spcAft>
              <a:defRPr/>
            </a:pPr>
            <a:endParaRPr lang="ru-RU" sz="2500" kern="0">
              <a:solidFill>
                <a:prstClr val="white"/>
              </a:solidFill>
              <a:sym typeface="Helvetica Light"/>
            </a:endParaRPr>
          </a:p>
        </p:txBody>
      </p:sp>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1328" y="6309320"/>
            <a:ext cx="241879" cy="349861"/>
          </a:xfrm>
          <a:prstGeom prst="rect">
            <a:avLst/>
          </a:prstGeom>
        </p:spPr>
      </p:pic>
      <p:sp>
        <p:nvSpPr>
          <p:cNvPr id="9" name="TextBox 8"/>
          <p:cNvSpPr txBox="1"/>
          <p:nvPr/>
        </p:nvSpPr>
        <p:spPr>
          <a:xfrm>
            <a:off x="755576" y="6345750"/>
            <a:ext cx="7704856" cy="415498"/>
          </a:xfrm>
          <a:prstGeom prst="rect">
            <a:avLst/>
          </a:prstGeom>
          <a:noFill/>
        </p:spPr>
        <p:txBody>
          <a:bodyPr wrap="square" lIns="0" tIns="0" rIns="0" bIns="0" rtlCol="0">
            <a:spAutoFit/>
          </a:bodyPr>
          <a:lstStyle/>
          <a:p>
            <a:r>
              <a:rPr lang="ru-RU" sz="900" dirty="0">
                <a:solidFill>
                  <a:schemeClr val="tx2"/>
                </a:solidFill>
                <a:latin typeface="+mj-lt"/>
              </a:rPr>
              <a:t>* Рекомендуемая доза для длительного применения для </a:t>
            </a:r>
            <a:r>
              <a:rPr lang="ru-RU" sz="900" dirty="0" err="1">
                <a:solidFill>
                  <a:schemeClr val="tx2"/>
                </a:solidFill>
                <a:latin typeface="+mj-lt"/>
              </a:rPr>
              <a:t>целекоксиба</a:t>
            </a:r>
            <a:r>
              <a:rPr lang="ru-RU" sz="900" dirty="0">
                <a:solidFill>
                  <a:schemeClr val="tx2"/>
                </a:solidFill>
                <a:latin typeface="+mj-lt"/>
              </a:rPr>
              <a:t> 200 мг/сутки,  </a:t>
            </a:r>
            <a:r>
              <a:rPr lang="ru-RU" sz="900" dirty="0" err="1">
                <a:solidFill>
                  <a:schemeClr val="tx2"/>
                </a:solidFill>
                <a:latin typeface="+mj-lt"/>
              </a:rPr>
              <a:t>напроксена</a:t>
            </a:r>
            <a:r>
              <a:rPr lang="ru-RU" sz="900" dirty="0">
                <a:solidFill>
                  <a:schemeClr val="tx2"/>
                </a:solidFill>
                <a:latin typeface="+mj-lt"/>
              </a:rPr>
              <a:t> – 500 мг/сутки</a:t>
            </a:r>
          </a:p>
          <a:p>
            <a:r>
              <a:rPr lang="ru-RU" sz="900" dirty="0" err="1" smtClean="0">
                <a:solidFill>
                  <a:schemeClr val="tx2"/>
                </a:solidFill>
                <a:latin typeface="+mj-lt"/>
              </a:rPr>
              <a:t>Каратеев</a:t>
            </a:r>
            <a:r>
              <a:rPr lang="ru-RU" sz="900" dirty="0" smtClean="0">
                <a:solidFill>
                  <a:schemeClr val="tx2"/>
                </a:solidFill>
                <a:latin typeface="+mj-lt"/>
              </a:rPr>
              <a:t> </a:t>
            </a:r>
            <a:r>
              <a:rPr lang="ru-RU" sz="900" dirty="0">
                <a:solidFill>
                  <a:schemeClr val="tx2"/>
                </a:solidFill>
                <a:latin typeface="+mj-lt"/>
              </a:rPr>
              <a:t>А.Е., Насонов Е.Л., Ивашкин В.Т. Клинические рекомендации «Рациональное применение нестероидных противовоспалительных препаратов». Научно-практическая ревматология. 2018;56(прил.1):1–29 </a:t>
            </a:r>
          </a:p>
        </p:txBody>
      </p:sp>
      <p:sp>
        <p:nvSpPr>
          <p:cNvPr id="10" name="TextBox 9"/>
          <p:cNvSpPr txBox="1"/>
          <p:nvPr/>
        </p:nvSpPr>
        <p:spPr>
          <a:xfrm>
            <a:off x="323527" y="378000"/>
            <a:ext cx="6624737" cy="404406"/>
          </a:xfrm>
          <a:prstGeom prst="rect">
            <a:avLst/>
          </a:prstGeom>
          <a:noFill/>
        </p:spPr>
        <p:txBody>
          <a:bodyPr wrap="square" rtlCol="0" anchor="ctr">
            <a:spAutoFit/>
          </a:bodyPr>
          <a:lstStyle/>
          <a:p>
            <a:pPr>
              <a:lnSpc>
                <a:spcPts val="2400"/>
              </a:lnSpc>
            </a:pPr>
            <a:r>
              <a:rPr lang="ru-RU" sz="2400" b="1" i="1" dirty="0">
                <a:solidFill>
                  <a:srgbClr val="FAAA28"/>
                </a:solidFill>
                <a:latin typeface="+mn-lt"/>
              </a:rPr>
              <a:t>Алгоритм назначения НПВП</a:t>
            </a:r>
          </a:p>
        </p:txBody>
      </p:sp>
      <p:sp>
        <p:nvSpPr>
          <p:cNvPr id="5" name="Облачко с текстом: прямоугольное со скругленными углами 4"/>
          <p:cNvSpPr>
            <a:spLocks noChangeArrowheads="1"/>
          </p:cNvSpPr>
          <p:nvPr/>
        </p:nvSpPr>
        <p:spPr bwMode="auto">
          <a:xfrm>
            <a:off x="4381377" y="1124744"/>
            <a:ext cx="4494336" cy="3599854"/>
          </a:xfrm>
          <a:prstGeom prst="wedgeRoundRectCallout">
            <a:avLst>
              <a:gd name="adj1" fmla="val 31622"/>
              <a:gd name="adj2" fmla="val 60935"/>
              <a:gd name="adj3" fmla="val 16667"/>
            </a:avLst>
          </a:prstGeom>
          <a:solidFill>
            <a:srgbClr val="005790"/>
          </a:solidFill>
          <a:ln w="38100">
            <a:solidFill>
              <a:srgbClr val="00A0D7"/>
            </a:solidFill>
          </a:ln>
        </p:spPr>
        <p:txBody>
          <a:bodyPr anchor="ctr"/>
          <a:lstStyle/>
          <a:p>
            <a:pPr marL="144000" indent="-144000">
              <a:buClr>
                <a:srgbClr val="FAAA28"/>
              </a:buClr>
              <a:buFont typeface="Arial" pitchFamily="34" charset="0"/>
              <a:buChar char="•"/>
            </a:pPr>
            <a:r>
              <a:rPr lang="ru-RU" altLang="ru-RU" sz="1600" b="1" dirty="0">
                <a:solidFill>
                  <a:schemeClr val="tx2"/>
                </a:solidFill>
                <a:latin typeface="Calibri" pitchFamily="34" charset="0"/>
                <a:cs typeface="Times New Roman" pitchFamily="18" charset="0"/>
              </a:rPr>
              <a:t>Инфаркт миокарда, клинически выраженная ИБС, ОКС</a:t>
            </a:r>
          </a:p>
          <a:p>
            <a:pPr marL="144000" indent="-144000">
              <a:buClr>
                <a:srgbClr val="FAAA28"/>
              </a:buClr>
              <a:buFont typeface="Arial" pitchFamily="34" charset="0"/>
              <a:buChar char="•"/>
            </a:pPr>
            <a:r>
              <a:rPr lang="ru-RU" altLang="ru-RU" sz="1600" b="1" dirty="0" err="1">
                <a:solidFill>
                  <a:schemeClr val="tx2"/>
                </a:solidFill>
                <a:latin typeface="Calibri" pitchFamily="34" charset="0"/>
                <a:cs typeface="Times New Roman" pitchFamily="18" charset="0"/>
              </a:rPr>
              <a:t>Реваскуляризация</a:t>
            </a:r>
            <a:r>
              <a:rPr lang="ru-RU" altLang="ru-RU" sz="1600" b="1" dirty="0">
                <a:solidFill>
                  <a:schemeClr val="tx2"/>
                </a:solidFill>
                <a:latin typeface="Calibri" pitchFamily="34" charset="0"/>
                <a:cs typeface="Times New Roman" pitchFamily="18" charset="0"/>
              </a:rPr>
              <a:t> коронарных и других артерий, </a:t>
            </a:r>
          </a:p>
          <a:p>
            <a:pPr marL="144000" indent="-144000">
              <a:buClr>
                <a:srgbClr val="FAAA28"/>
              </a:buClr>
              <a:buFont typeface="Arial" pitchFamily="34" charset="0"/>
              <a:buChar char="•"/>
            </a:pPr>
            <a:r>
              <a:rPr lang="ru-RU" altLang="ru-RU" sz="1600" b="1" dirty="0">
                <a:solidFill>
                  <a:schemeClr val="tx2"/>
                </a:solidFill>
                <a:latin typeface="Calibri" pitchFamily="34" charset="0"/>
                <a:cs typeface="Times New Roman" pitchFamily="18" charset="0"/>
              </a:rPr>
              <a:t>ОНМК/ТИА,</a:t>
            </a:r>
          </a:p>
          <a:p>
            <a:pPr marL="144000" indent="-144000">
              <a:buClr>
                <a:srgbClr val="FAAA28"/>
              </a:buClr>
              <a:buFont typeface="Arial" pitchFamily="34" charset="0"/>
              <a:buChar char="•"/>
            </a:pPr>
            <a:r>
              <a:rPr lang="ru-RU" altLang="ru-RU" sz="1600" b="1" dirty="0">
                <a:solidFill>
                  <a:schemeClr val="tx2"/>
                </a:solidFill>
                <a:latin typeface="Calibri" pitchFamily="34" charset="0"/>
                <a:cs typeface="Times New Roman" pitchFamily="18" charset="0"/>
              </a:rPr>
              <a:t>Аневризма аорты, заболевания периферических артерий, ХСН;</a:t>
            </a:r>
          </a:p>
          <a:p>
            <a:pPr marL="144000" indent="-144000">
              <a:buClr>
                <a:srgbClr val="FAAA28"/>
              </a:buClr>
              <a:buFont typeface="Arial" pitchFamily="34" charset="0"/>
              <a:buChar char="•"/>
            </a:pPr>
            <a:r>
              <a:rPr lang="ru-RU" altLang="ru-RU" sz="1600" b="1" dirty="0">
                <a:solidFill>
                  <a:schemeClr val="tx2"/>
                </a:solidFill>
                <a:latin typeface="Calibri" pitchFamily="34" charset="0"/>
                <a:cs typeface="Times New Roman" pitchFamily="18" charset="0"/>
              </a:rPr>
              <a:t>Подтвержденный значимый субклинический атеросклероз сонных и коронарных артерий;</a:t>
            </a:r>
          </a:p>
          <a:p>
            <a:pPr marL="144000" indent="-144000">
              <a:buClr>
                <a:srgbClr val="FAAA28"/>
              </a:buClr>
              <a:buFont typeface="Arial" pitchFamily="34" charset="0"/>
              <a:buChar char="•"/>
            </a:pPr>
            <a:r>
              <a:rPr lang="ru-RU" altLang="ru-RU" sz="1600" b="1" dirty="0">
                <a:solidFill>
                  <a:schemeClr val="tx2"/>
                </a:solidFill>
                <a:latin typeface="Calibri" pitchFamily="34" charset="0"/>
                <a:cs typeface="Times New Roman" pitchFamily="18" charset="0"/>
              </a:rPr>
              <a:t>Осложненный СД (с повреждением органов мишеней) </a:t>
            </a:r>
          </a:p>
          <a:p>
            <a:pPr marL="144000" indent="-144000">
              <a:buClr>
                <a:srgbClr val="FAAA28"/>
              </a:buClr>
              <a:buFont typeface="Arial" pitchFamily="34" charset="0"/>
              <a:buChar char="•"/>
            </a:pPr>
            <a:r>
              <a:rPr lang="ru-RU" altLang="ru-RU" sz="1600" b="1" dirty="0">
                <a:solidFill>
                  <a:schemeClr val="tx2"/>
                </a:solidFill>
                <a:latin typeface="Calibri" pitchFamily="34" charset="0"/>
                <a:cs typeface="Times New Roman" pitchFamily="18" charset="0"/>
              </a:rPr>
              <a:t> ХБП (СКФ&lt;30 мл/мин);</a:t>
            </a:r>
          </a:p>
        </p:txBody>
      </p:sp>
    </p:spTree>
    <p:extLst>
      <p:ext uri="{BB962C8B-B14F-4D97-AF65-F5344CB8AC3E}">
        <p14:creationId xmlns:p14="http://schemas.microsoft.com/office/powerpoint/2010/main" val="1387263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5" name="Прямоугольник 1"/>
          <p:cNvSpPr>
            <a:spLocks noChangeArrowheads="1"/>
          </p:cNvSpPr>
          <p:nvPr/>
        </p:nvSpPr>
        <p:spPr bwMode="auto">
          <a:xfrm>
            <a:off x="1692275" y="6407150"/>
            <a:ext cx="82867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ru-RU" altLang="ru-RU" sz="1100">
                <a:solidFill>
                  <a:schemeClr val="tx1"/>
                </a:solidFill>
                <a:latin typeface="Calibri" pitchFamily="34" charset="0"/>
              </a:rPr>
              <a:t>Каратеев А.Е., Насонов Е.Л., Ивашкин В.Т. Клинические рекомендации «Рациональное применение нестероидных противовоспалительных препаратов». </a:t>
            </a:r>
            <a:r>
              <a:rPr kumimoji="1" lang="ru-RU" altLang="ru-RU" sz="1100">
                <a:solidFill>
                  <a:schemeClr val="tx1"/>
                </a:solidFill>
                <a:latin typeface="Calibri" pitchFamily="34" charset="0"/>
                <a:cs typeface="Calibri" pitchFamily="34" charset="0"/>
              </a:rPr>
              <a:t>Научно-практическая ревматология. 2018;56(прил.1):1–29 </a:t>
            </a:r>
            <a:endParaRPr lang="ru-RU" altLang="ru-RU" sz="1100">
              <a:solidFill>
                <a:schemeClr val="tx1"/>
              </a:solidFill>
              <a:latin typeface="Calibri" pitchFamily="34" charset="0"/>
            </a:endParaRPr>
          </a:p>
        </p:txBody>
      </p:sp>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1328" y="6309320"/>
            <a:ext cx="241879" cy="349861"/>
          </a:xfrm>
          <a:prstGeom prst="rect">
            <a:avLst/>
          </a:prstGeom>
        </p:spPr>
      </p:pic>
      <p:sp>
        <p:nvSpPr>
          <p:cNvPr id="7" name="TextBox 6"/>
          <p:cNvSpPr txBox="1"/>
          <p:nvPr/>
        </p:nvSpPr>
        <p:spPr>
          <a:xfrm>
            <a:off x="755576" y="6345750"/>
            <a:ext cx="7704856" cy="276999"/>
          </a:xfrm>
          <a:prstGeom prst="rect">
            <a:avLst/>
          </a:prstGeom>
          <a:noFill/>
        </p:spPr>
        <p:txBody>
          <a:bodyPr wrap="square" lIns="0" tIns="0" rIns="0" bIns="0" rtlCol="0">
            <a:spAutoFit/>
          </a:bodyPr>
          <a:lstStyle/>
          <a:p>
            <a:r>
              <a:rPr lang="ru-RU" sz="900" dirty="0" err="1" smtClean="0">
                <a:solidFill>
                  <a:schemeClr val="tx2"/>
                </a:solidFill>
                <a:latin typeface="+mj-lt"/>
              </a:rPr>
              <a:t>Каратеев</a:t>
            </a:r>
            <a:r>
              <a:rPr lang="ru-RU" sz="900" dirty="0" smtClean="0">
                <a:solidFill>
                  <a:schemeClr val="tx2"/>
                </a:solidFill>
                <a:latin typeface="+mj-lt"/>
              </a:rPr>
              <a:t> </a:t>
            </a:r>
            <a:r>
              <a:rPr lang="ru-RU" sz="900" dirty="0">
                <a:solidFill>
                  <a:schemeClr val="tx2"/>
                </a:solidFill>
                <a:latin typeface="+mj-lt"/>
              </a:rPr>
              <a:t>А.Е., Насонов Е.Л., Ивашкин В.Т. Клинические рекомендации «Рациональное применение нестероидных противовоспалительных препаратов». Научно-практическая ревматология. 2018;56(прил.1):1–29 </a:t>
            </a:r>
          </a:p>
        </p:txBody>
      </p:sp>
      <p:sp>
        <p:nvSpPr>
          <p:cNvPr id="8" name="TextBox 7"/>
          <p:cNvSpPr txBox="1"/>
          <p:nvPr/>
        </p:nvSpPr>
        <p:spPr>
          <a:xfrm>
            <a:off x="323527" y="226260"/>
            <a:ext cx="6624737" cy="707886"/>
          </a:xfrm>
          <a:prstGeom prst="rect">
            <a:avLst/>
          </a:prstGeom>
          <a:noFill/>
        </p:spPr>
        <p:txBody>
          <a:bodyPr wrap="square" rtlCol="0" anchor="ctr">
            <a:spAutoFit/>
          </a:bodyPr>
          <a:lstStyle/>
          <a:p>
            <a:pPr>
              <a:lnSpc>
                <a:spcPts val="2400"/>
              </a:lnSpc>
            </a:pPr>
            <a:r>
              <a:rPr lang="ru-RU" sz="2400" b="1" i="1" dirty="0">
                <a:solidFill>
                  <a:srgbClr val="FAAA28"/>
                </a:solidFill>
                <a:latin typeface="+mn-lt"/>
              </a:rPr>
              <a:t>Ведение пациентов с высоким/очень высоким </a:t>
            </a:r>
            <a:br>
              <a:rPr lang="ru-RU" sz="2400" b="1" i="1" dirty="0">
                <a:solidFill>
                  <a:srgbClr val="FAAA28"/>
                </a:solidFill>
                <a:latin typeface="+mn-lt"/>
              </a:rPr>
            </a:br>
            <a:r>
              <a:rPr lang="ru-RU" sz="2400" b="1" i="1" dirty="0">
                <a:solidFill>
                  <a:srgbClr val="FAAA28"/>
                </a:solidFill>
                <a:latin typeface="+mn-lt"/>
              </a:rPr>
              <a:t>сердечно-сосудистым риском</a:t>
            </a:r>
          </a:p>
        </p:txBody>
      </p:sp>
      <p:sp>
        <p:nvSpPr>
          <p:cNvPr id="9" name="Прямоугольник 8"/>
          <p:cNvSpPr/>
          <p:nvPr/>
        </p:nvSpPr>
        <p:spPr>
          <a:xfrm>
            <a:off x="395288" y="1557338"/>
            <a:ext cx="7944033" cy="553998"/>
          </a:xfrm>
          <a:prstGeom prst="rect">
            <a:avLst/>
          </a:prstGeom>
        </p:spPr>
        <p:txBody>
          <a:bodyPr wrap="square" lIns="0" tIns="0" rIns="0" bIns="0">
            <a:spAutoFit/>
          </a:bodyPr>
          <a:lstStyle/>
          <a:p>
            <a:pPr defTabSz="449263" eaLnBrk="1" hangingPunct="1">
              <a:spcBef>
                <a:spcPts val="600"/>
              </a:spcBef>
              <a:spcAft>
                <a:spcPts val="1200"/>
              </a:spcAft>
              <a:buClr>
                <a:schemeClr val="bg1"/>
              </a:buClr>
            </a:pPr>
            <a:r>
              <a:rPr lang="ru-RU" altLang="ru-RU" b="1" dirty="0">
                <a:solidFill>
                  <a:srgbClr val="FAAA28"/>
                </a:solidFill>
                <a:latin typeface="+mj-lt"/>
              </a:rPr>
              <a:t>1. Ведение пациентов с </a:t>
            </a:r>
            <a:r>
              <a:rPr lang="ru-RU" altLang="ru-RU" b="1" dirty="0">
                <a:solidFill>
                  <a:schemeClr val="tx2"/>
                </a:solidFill>
                <a:latin typeface="+mj-lt"/>
              </a:rPr>
              <a:t>высоким/очень высоким СС риском, нуждающихся в регулярном приеме НПВП, </a:t>
            </a:r>
            <a:r>
              <a:rPr lang="ru-RU" altLang="ru-RU" b="1" dirty="0">
                <a:solidFill>
                  <a:srgbClr val="FAAA28"/>
                </a:solidFill>
                <a:latin typeface="+mj-lt"/>
              </a:rPr>
              <a:t>должны быть согласованы с кардиологом. </a:t>
            </a:r>
          </a:p>
        </p:txBody>
      </p:sp>
      <p:sp>
        <p:nvSpPr>
          <p:cNvPr id="10" name="Прямоугольник 9"/>
          <p:cNvSpPr/>
          <p:nvPr/>
        </p:nvSpPr>
        <p:spPr>
          <a:xfrm>
            <a:off x="395288" y="5085184"/>
            <a:ext cx="7944033" cy="830997"/>
          </a:xfrm>
          <a:prstGeom prst="rect">
            <a:avLst/>
          </a:prstGeom>
        </p:spPr>
        <p:txBody>
          <a:bodyPr wrap="square" lIns="0" tIns="0" rIns="0" bIns="0">
            <a:spAutoFit/>
          </a:bodyPr>
          <a:lstStyle/>
          <a:p>
            <a:pPr defTabSz="449263" eaLnBrk="1" hangingPunct="1">
              <a:spcBef>
                <a:spcPts val="600"/>
              </a:spcBef>
              <a:spcAft>
                <a:spcPts val="1200"/>
              </a:spcAft>
              <a:buClr>
                <a:schemeClr val="bg1"/>
              </a:buClr>
            </a:pPr>
            <a:r>
              <a:rPr lang="ru-RU" altLang="ru-RU" b="1" dirty="0" smtClean="0">
                <a:solidFill>
                  <a:srgbClr val="FAAA28"/>
                </a:solidFill>
                <a:latin typeface="+mj-lt"/>
              </a:rPr>
              <a:t>3</a:t>
            </a:r>
            <a:r>
              <a:rPr lang="ru-RU" altLang="ru-RU" b="1" dirty="0">
                <a:solidFill>
                  <a:srgbClr val="FAAA28"/>
                </a:solidFill>
                <a:latin typeface="+mj-lt"/>
              </a:rPr>
              <a:t>. Если пациенты принимают пероральные антикоагулянты, предпочтительнее назначение </a:t>
            </a:r>
            <a:r>
              <a:rPr lang="ru-RU" altLang="ru-RU" b="1" dirty="0" err="1">
                <a:solidFill>
                  <a:srgbClr val="FAAA28"/>
                </a:solidFill>
                <a:latin typeface="+mj-lt"/>
              </a:rPr>
              <a:t>целекоксиба</a:t>
            </a:r>
            <a:r>
              <a:rPr lang="ru-RU" altLang="ru-RU" b="1" dirty="0">
                <a:solidFill>
                  <a:srgbClr val="FAAA28"/>
                </a:solidFill>
                <a:latin typeface="+mj-lt"/>
              </a:rPr>
              <a:t>, т.к. комбинация антикоагулянтов с н-НПВП ассоциируется с высоким риском ЖКТ-кровотечений</a:t>
            </a:r>
            <a:r>
              <a:rPr lang="ru-RU" altLang="ru-RU" b="1" dirty="0" smtClean="0">
                <a:solidFill>
                  <a:srgbClr val="FAAA28"/>
                </a:solidFill>
                <a:latin typeface="+mj-lt"/>
              </a:rPr>
              <a:t>.</a:t>
            </a:r>
            <a:endParaRPr lang="ru-RU" altLang="ru-RU" b="1" dirty="0">
              <a:solidFill>
                <a:srgbClr val="FAAA28"/>
              </a:solidFill>
              <a:latin typeface="+mj-lt"/>
            </a:endParaRPr>
          </a:p>
        </p:txBody>
      </p:sp>
      <p:sp>
        <p:nvSpPr>
          <p:cNvPr id="11" name="Прямоугольник 10"/>
          <p:cNvSpPr/>
          <p:nvPr/>
        </p:nvSpPr>
        <p:spPr>
          <a:xfrm>
            <a:off x="673208" y="2427272"/>
            <a:ext cx="7666114" cy="2369880"/>
          </a:xfrm>
          <a:prstGeom prst="rect">
            <a:avLst/>
          </a:prstGeom>
        </p:spPr>
        <p:txBody>
          <a:bodyPr wrap="square" lIns="0" tIns="0" rIns="0" bIns="0">
            <a:spAutoFit/>
          </a:bodyPr>
          <a:lstStyle/>
          <a:p>
            <a:pPr defTabSz="449263" eaLnBrk="1" hangingPunct="1">
              <a:spcBef>
                <a:spcPts val="300"/>
              </a:spcBef>
              <a:spcAft>
                <a:spcPts val="0"/>
              </a:spcAft>
              <a:buClr>
                <a:schemeClr val="bg1"/>
              </a:buClr>
            </a:pPr>
            <a:r>
              <a:rPr lang="ru-RU" altLang="ru-RU" b="1" dirty="0">
                <a:solidFill>
                  <a:srgbClr val="FAAA28"/>
                </a:solidFill>
                <a:latin typeface="+mj-lt"/>
              </a:rPr>
              <a:t>2. У пациентов с очень высоким СС-риском:</a:t>
            </a:r>
          </a:p>
          <a:p>
            <a:pPr marL="360000" indent="-144000" defTabSz="449263" eaLnBrk="1" hangingPunct="1">
              <a:spcBef>
                <a:spcPts val="300"/>
              </a:spcBef>
              <a:spcAft>
                <a:spcPts val="0"/>
              </a:spcAft>
              <a:buClr>
                <a:schemeClr val="bg1"/>
              </a:buClr>
              <a:buFont typeface="Arial" pitchFamily="34" charset="0"/>
              <a:buChar char="•"/>
            </a:pPr>
            <a:r>
              <a:rPr lang="ru-RU" altLang="ru-RU" dirty="0" smtClean="0">
                <a:solidFill>
                  <a:schemeClr val="tx2"/>
                </a:solidFill>
                <a:latin typeface="+mj-lt"/>
              </a:rPr>
              <a:t>назначение </a:t>
            </a:r>
            <a:r>
              <a:rPr lang="ru-RU" altLang="ru-RU" dirty="0">
                <a:solidFill>
                  <a:schemeClr val="tx2"/>
                </a:solidFill>
                <a:latin typeface="+mj-lt"/>
              </a:rPr>
              <a:t>НПВП возможно лишь в случаях, когда предполагаемая           </a:t>
            </a:r>
            <a:r>
              <a:rPr lang="ru-RU" altLang="ru-RU" b="1" dirty="0">
                <a:solidFill>
                  <a:schemeClr val="accent4">
                    <a:lumMod val="60000"/>
                    <a:lumOff val="40000"/>
                  </a:schemeClr>
                </a:solidFill>
                <a:latin typeface="+mj-lt"/>
              </a:rPr>
              <a:t>польза превышает вероятный вред. </a:t>
            </a:r>
          </a:p>
          <a:p>
            <a:pPr marL="360000" indent="-144000" defTabSz="449263" eaLnBrk="1" hangingPunct="1">
              <a:spcBef>
                <a:spcPts val="300"/>
              </a:spcBef>
              <a:spcAft>
                <a:spcPts val="0"/>
              </a:spcAft>
              <a:buClr>
                <a:schemeClr val="bg1"/>
              </a:buClr>
              <a:buFont typeface="Arial" pitchFamily="34" charset="0"/>
              <a:buChar char="•"/>
            </a:pPr>
            <a:r>
              <a:rPr lang="ru-RU" altLang="ru-RU" dirty="0" smtClean="0">
                <a:solidFill>
                  <a:schemeClr val="tx2"/>
                </a:solidFill>
                <a:latin typeface="+mj-lt"/>
              </a:rPr>
              <a:t>врач </a:t>
            </a:r>
            <a:r>
              <a:rPr lang="ru-RU" altLang="ru-RU" dirty="0">
                <a:solidFill>
                  <a:schemeClr val="tx2"/>
                </a:solidFill>
                <a:latin typeface="+mj-lt"/>
              </a:rPr>
              <a:t>обязательно </a:t>
            </a:r>
            <a:r>
              <a:rPr lang="ru-RU" altLang="ru-RU" b="1" dirty="0">
                <a:solidFill>
                  <a:schemeClr val="accent4">
                    <a:lumMod val="60000"/>
                    <a:lumOff val="40000"/>
                  </a:schemeClr>
                </a:solidFill>
                <a:latin typeface="+mj-lt"/>
              </a:rPr>
              <a:t>согласует назначение НПВП с пациентом</a:t>
            </a:r>
            <a:r>
              <a:rPr lang="ru-RU" altLang="ru-RU" dirty="0">
                <a:solidFill>
                  <a:schemeClr val="tx2"/>
                </a:solidFill>
                <a:latin typeface="+mj-lt"/>
              </a:rPr>
              <a:t>. </a:t>
            </a:r>
          </a:p>
          <a:p>
            <a:pPr marL="360000" indent="-144000" defTabSz="449263" eaLnBrk="1" hangingPunct="1">
              <a:spcBef>
                <a:spcPts val="300"/>
              </a:spcBef>
              <a:spcAft>
                <a:spcPts val="0"/>
              </a:spcAft>
              <a:buClr>
                <a:schemeClr val="bg1"/>
              </a:buClr>
              <a:buFont typeface="Arial" pitchFamily="34" charset="0"/>
              <a:buChar char="•"/>
            </a:pPr>
            <a:r>
              <a:rPr lang="ru-RU" altLang="ru-RU" dirty="0" smtClean="0">
                <a:solidFill>
                  <a:schemeClr val="tx2"/>
                </a:solidFill>
                <a:latin typeface="+mj-lt"/>
              </a:rPr>
              <a:t>НПВП  </a:t>
            </a:r>
            <a:r>
              <a:rPr lang="ru-RU" altLang="ru-RU" dirty="0">
                <a:solidFill>
                  <a:schemeClr val="tx2"/>
                </a:solidFill>
                <a:latin typeface="+mj-lt"/>
              </a:rPr>
              <a:t>следует применять в </a:t>
            </a:r>
            <a:r>
              <a:rPr lang="ru-RU" altLang="ru-RU" b="1" dirty="0">
                <a:solidFill>
                  <a:schemeClr val="accent4">
                    <a:lumMod val="60000"/>
                    <a:lumOff val="40000"/>
                  </a:schemeClr>
                </a:solidFill>
                <a:latin typeface="+mj-lt"/>
              </a:rPr>
              <a:t>минимальной эффективной дозе </a:t>
            </a:r>
            <a:r>
              <a:rPr lang="ru-RU" altLang="ru-RU" dirty="0">
                <a:solidFill>
                  <a:schemeClr val="tx2"/>
                </a:solidFill>
                <a:latin typeface="+mj-lt"/>
              </a:rPr>
              <a:t>кратковременным курсом, достаточным для достижения требуемого клинического эффекта. </a:t>
            </a:r>
            <a:endParaRPr lang="en-US" altLang="ru-RU" dirty="0">
              <a:solidFill>
                <a:schemeClr val="tx2"/>
              </a:solidFill>
              <a:latin typeface="+mj-lt"/>
            </a:endParaRPr>
          </a:p>
          <a:p>
            <a:pPr marL="360000" indent="-144000" defTabSz="449263">
              <a:spcBef>
                <a:spcPts val="300"/>
              </a:spcBef>
              <a:spcAft>
                <a:spcPts val="0"/>
              </a:spcAft>
              <a:buClr>
                <a:schemeClr val="bg1"/>
              </a:buClr>
              <a:buFont typeface="Arial" pitchFamily="34" charset="0"/>
              <a:buChar char="•"/>
            </a:pPr>
            <a:r>
              <a:rPr lang="ru-RU" altLang="ru-RU" dirty="0" smtClean="0">
                <a:solidFill>
                  <a:schemeClr val="tx2"/>
                </a:solidFill>
                <a:latin typeface="+mj-lt"/>
              </a:rPr>
              <a:t>препаратом </a:t>
            </a:r>
            <a:r>
              <a:rPr lang="ru-RU" altLang="ru-RU" dirty="0">
                <a:solidFill>
                  <a:schemeClr val="tx2"/>
                </a:solidFill>
                <a:latin typeface="+mj-lt"/>
              </a:rPr>
              <a:t>выбора в этой ситуации следует считать </a:t>
            </a:r>
            <a:r>
              <a:rPr lang="ru-RU" altLang="ru-RU" b="1" dirty="0" err="1">
                <a:solidFill>
                  <a:schemeClr val="accent4">
                    <a:lumMod val="60000"/>
                    <a:lumOff val="40000"/>
                  </a:schemeClr>
                </a:solidFill>
                <a:latin typeface="+mj-lt"/>
              </a:rPr>
              <a:t>напроксен</a:t>
            </a:r>
            <a:endParaRPr lang="ru-RU" altLang="ru-RU" b="1" dirty="0">
              <a:solidFill>
                <a:schemeClr val="accent4">
                  <a:lumMod val="60000"/>
                  <a:lumOff val="40000"/>
                </a:schemeClr>
              </a:solidFill>
              <a:latin typeface="+mj-lt"/>
            </a:endParaRPr>
          </a:p>
        </p:txBody>
      </p:sp>
      <p:sp>
        <p:nvSpPr>
          <p:cNvPr id="12" name="Скругленный прямоугольник 11"/>
          <p:cNvSpPr/>
          <p:nvPr/>
        </p:nvSpPr>
        <p:spPr>
          <a:xfrm>
            <a:off x="395288" y="2204863"/>
            <a:ext cx="7944034" cy="2736305"/>
          </a:xfrm>
          <a:prstGeom prst="roundRect">
            <a:avLst>
              <a:gd name="adj" fmla="val 7935"/>
            </a:avLst>
          </a:prstGeom>
          <a:noFill/>
          <a:ln w="28575">
            <a:solidFill>
              <a:srgbClr val="00A0D7"/>
            </a:solidFill>
          </a:ln>
          <a:effectLst/>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pPr eaLnBrk="0" hangingPunct="0">
              <a:spcBef>
                <a:spcPts val="0"/>
              </a:spcBef>
              <a:spcAft>
                <a:spcPts val="600"/>
              </a:spcAft>
              <a:buClr>
                <a:schemeClr val="tx2"/>
              </a:buClr>
            </a:pPr>
            <a:endParaRPr lang="ru-RU" sz="2000" dirty="0">
              <a:solidFill>
                <a:schemeClr val="bg2"/>
              </a:solidFill>
            </a:endParaRPr>
          </a:p>
        </p:txBody>
      </p:sp>
    </p:spTree>
    <p:extLst>
      <p:ext uri="{BB962C8B-B14F-4D97-AF65-F5344CB8AC3E}">
        <p14:creationId xmlns:p14="http://schemas.microsoft.com/office/powerpoint/2010/main" val="2408811942"/>
      </p:ext>
    </p:extLst>
  </p:cSld>
  <p:clrMapOvr>
    <a:masterClrMapping/>
  </p:clrMapOvr>
  <p:transition spd="slow"/>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_s1034">
            <a:extLst>
              <a:ext uri="{FF2B5EF4-FFF2-40B4-BE49-F238E27FC236}"/>
            </a:extLst>
          </p:cNvPr>
          <p:cNvSpPr>
            <a:spLocks noChangeArrowheads="1" noTextEdit="1"/>
          </p:cNvSpPr>
          <p:nvPr/>
        </p:nvSpPr>
        <p:spPr bwMode="auto">
          <a:xfrm>
            <a:off x="3635896" y="1547180"/>
            <a:ext cx="1449434" cy="1449772"/>
          </a:xfrm>
          <a:prstGeom prst="ellipse">
            <a:avLst/>
          </a:prstGeom>
          <a:solidFill>
            <a:schemeClr val="bg1"/>
          </a:solidFill>
          <a:ln w="31750">
            <a:solidFill>
              <a:schemeClr val="tx1"/>
            </a:solidFill>
          </a:ln>
        </p:spPr>
        <p:style>
          <a:lnRef idx="0">
            <a:schemeClr val="accent5"/>
          </a:lnRef>
          <a:fillRef idx="3">
            <a:schemeClr val="accent5"/>
          </a:fillRef>
          <a:effectRef idx="3">
            <a:schemeClr val="accent5"/>
          </a:effectRef>
          <a:fontRef idx="minor">
            <a:schemeClr val="lt1"/>
          </a:fontRef>
        </p:style>
        <p:txBody>
          <a:bodyPr lIns="0" tIns="0" rIns="0" bIns="0" anchor="ctr"/>
          <a:lstStyle/>
          <a:p>
            <a:pPr algn="ctr" eaLnBrk="1" hangingPunct="1">
              <a:defRPr/>
            </a:pPr>
            <a:endParaRPr lang="ru-RU" sz="914" dirty="0">
              <a:solidFill>
                <a:srgbClr val="FFFFFF"/>
              </a:solidFill>
            </a:endParaRPr>
          </a:p>
        </p:txBody>
      </p:sp>
      <p:sp>
        <p:nvSpPr>
          <p:cNvPr id="29702" name="Прямоугольник 5">
            <a:extLst>
              <a:ext uri="{FF2B5EF4-FFF2-40B4-BE49-F238E27FC236}"/>
            </a:extLst>
          </p:cNvPr>
          <p:cNvSpPr>
            <a:spLocks noChangeArrowheads="1"/>
          </p:cNvSpPr>
          <p:nvPr/>
        </p:nvSpPr>
        <p:spPr bwMode="auto">
          <a:xfrm>
            <a:off x="395536" y="1556792"/>
            <a:ext cx="1762125" cy="2492990"/>
          </a:xfrm>
          <a:prstGeom prst="rect">
            <a:avLst/>
          </a:prstGeom>
          <a:noFill/>
          <a:ln>
            <a:noFill/>
          </a:ln>
          <a:extLst/>
        </p:spPr>
        <p:txBody>
          <a:bodyPr wrap="square" lIns="0" tIns="0" rIns="0" bIns="0">
            <a:spAutoFit/>
          </a:bodyPr>
          <a:lstStyle>
            <a:lvl1pPr>
              <a:defRPr sz="3100">
                <a:solidFill>
                  <a:schemeClr val="tx1"/>
                </a:solidFill>
                <a:latin typeface="Arial" panose="020B0604020202020204" pitchFamily="34" charset="0"/>
              </a:defRPr>
            </a:lvl1pPr>
            <a:lvl2pPr marL="742950" indent="-285750">
              <a:defRPr sz="3100">
                <a:solidFill>
                  <a:schemeClr val="tx1"/>
                </a:solidFill>
                <a:latin typeface="Arial" panose="020B0604020202020204" pitchFamily="34" charset="0"/>
              </a:defRPr>
            </a:lvl2pPr>
            <a:lvl3pPr marL="1143000" indent="-228600">
              <a:defRPr sz="3100">
                <a:solidFill>
                  <a:schemeClr val="tx1"/>
                </a:solidFill>
                <a:latin typeface="Arial" panose="020B0604020202020204" pitchFamily="34" charset="0"/>
              </a:defRPr>
            </a:lvl3pPr>
            <a:lvl4pPr marL="1600200" indent="-228600">
              <a:defRPr sz="3100">
                <a:solidFill>
                  <a:schemeClr val="tx1"/>
                </a:solidFill>
                <a:latin typeface="Arial" panose="020B0604020202020204" pitchFamily="34" charset="0"/>
              </a:defRPr>
            </a:lvl4pPr>
            <a:lvl5pPr marL="2057400" indent="-228600">
              <a:defRPr sz="3100">
                <a:solidFill>
                  <a:schemeClr val="tx1"/>
                </a:solidFill>
                <a:latin typeface="Arial" panose="020B0604020202020204" pitchFamily="34" charset="0"/>
              </a:defRPr>
            </a:lvl5pPr>
            <a:lvl6pPr marL="2514600" indent="-228600" eaLnBrk="0" fontAlgn="base" hangingPunct="0">
              <a:spcBef>
                <a:spcPct val="0"/>
              </a:spcBef>
              <a:spcAft>
                <a:spcPct val="0"/>
              </a:spcAft>
              <a:defRPr sz="3100">
                <a:solidFill>
                  <a:schemeClr val="tx1"/>
                </a:solidFill>
                <a:latin typeface="Arial" panose="020B0604020202020204" pitchFamily="34" charset="0"/>
              </a:defRPr>
            </a:lvl6pPr>
            <a:lvl7pPr marL="2971800" indent="-228600" eaLnBrk="0" fontAlgn="base" hangingPunct="0">
              <a:spcBef>
                <a:spcPct val="0"/>
              </a:spcBef>
              <a:spcAft>
                <a:spcPct val="0"/>
              </a:spcAft>
              <a:defRPr sz="3100">
                <a:solidFill>
                  <a:schemeClr val="tx1"/>
                </a:solidFill>
                <a:latin typeface="Arial" panose="020B0604020202020204" pitchFamily="34" charset="0"/>
              </a:defRPr>
            </a:lvl7pPr>
            <a:lvl8pPr marL="3429000" indent="-228600" eaLnBrk="0" fontAlgn="base" hangingPunct="0">
              <a:spcBef>
                <a:spcPct val="0"/>
              </a:spcBef>
              <a:spcAft>
                <a:spcPct val="0"/>
              </a:spcAft>
              <a:defRPr sz="3100">
                <a:solidFill>
                  <a:schemeClr val="tx1"/>
                </a:solidFill>
                <a:latin typeface="Arial" panose="020B0604020202020204" pitchFamily="34" charset="0"/>
              </a:defRPr>
            </a:lvl8pPr>
            <a:lvl9pPr marL="3886200" indent="-228600" eaLnBrk="0" fontAlgn="base" hangingPunct="0">
              <a:spcBef>
                <a:spcPct val="0"/>
              </a:spcBef>
              <a:spcAft>
                <a:spcPct val="0"/>
              </a:spcAft>
              <a:defRPr sz="3100">
                <a:solidFill>
                  <a:schemeClr val="tx1"/>
                </a:solidFill>
                <a:latin typeface="Arial" panose="020B0604020202020204" pitchFamily="34" charset="0"/>
              </a:defRPr>
            </a:lvl9pPr>
          </a:lstStyle>
          <a:p>
            <a:pPr eaLnBrk="1" hangingPunct="1">
              <a:defRPr/>
            </a:pPr>
            <a:r>
              <a:rPr lang="en-US" altLang="ru-RU" sz="1800" b="1" i="1" dirty="0">
                <a:solidFill>
                  <a:schemeClr val="accent4">
                    <a:lumMod val="60000"/>
                    <a:lumOff val="40000"/>
                  </a:schemeClr>
                </a:solidFill>
                <a:latin typeface="Calibri" panose="020F0502020204030204" pitchFamily="34" charset="0"/>
              </a:rPr>
              <a:t>P</a:t>
            </a:r>
            <a:r>
              <a:rPr lang="en-US" altLang="ru-RU" sz="1800" i="1" dirty="0">
                <a:solidFill>
                  <a:schemeClr val="tx2"/>
                </a:solidFill>
                <a:latin typeface="Calibri" panose="020F0502020204030204" pitchFamily="34" charset="0"/>
              </a:rPr>
              <a:t>rospective </a:t>
            </a:r>
          </a:p>
          <a:p>
            <a:pPr eaLnBrk="1" hangingPunct="1">
              <a:defRPr/>
            </a:pPr>
            <a:r>
              <a:rPr lang="en-US" altLang="ru-RU" sz="1800" b="1" i="1" dirty="0" smtClean="0">
                <a:solidFill>
                  <a:schemeClr val="accent4">
                    <a:lumMod val="60000"/>
                    <a:lumOff val="40000"/>
                  </a:schemeClr>
                </a:solidFill>
                <a:latin typeface="Calibri" panose="020F0502020204030204" pitchFamily="34" charset="0"/>
              </a:rPr>
              <a:t>R</a:t>
            </a:r>
            <a:r>
              <a:rPr lang="en-US" altLang="ru-RU" sz="1800" i="1" dirty="0" smtClean="0">
                <a:solidFill>
                  <a:schemeClr val="tx2"/>
                </a:solidFill>
                <a:latin typeface="Calibri" panose="020F0502020204030204" pitchFamily="34" charset="0"/>
              </a:rPr>
              <a:t>andomized  </a:t>
            </a:r>
            <a:endParaRPr lang="en-US" altLang="ru-RU" sz="1800" i="1" dirty="0">
              <a:solidFill>
                <a:schemeClr val="tx2"/>
              </a:solidFill>
              <a:latin typeface="Calibri" panose="020F0502020204030204" pitchFamily="34" charset="0"/>
            </a:endParaRPr>
          </a:p>
          <a:p>
            <a:pPr eaLnBrk="1" hangingPunct="1">
              <a:defRPr/>
            </a:pPr>
            <a:r>
              <a:rPr lang="en-US" altLang="ru-RU" sz="1800" b="1" i="1" dirty="0" smtClean="0">
                <a:solidFill>
                  <a:schemeClr val="accent4">
                    <a:lumMod val="60000"/>
                    <a:lumOff val="40000"/>
                  </a:schemeClr>
                </a:solidFill>
                <a:latin typeface="Calibri" panose="020F0502020204030204" pitchFamily="34" charset="0"/>
              </a:rPr>
              <a:t>E</a:t>
            </a:r>
            <a:r>
              <a:rPr lang="en-US" altLang="ru-RU" sz="1800" i="1" dirty="0" smtClean="0">
                <a:solidFill>
                  <a:schemeClr val="tx2"/>
                </a:solidFill>
                <a:latin typeface="Calibri" panose="020F0502020204030204" pitchFamily="34" charset="0"/>
              </a:rPr>
              <a:t>valuation </a:t>
            </a:r>
            <a:r>
              <a:rPr lang="en-US" altLang="ru-RU" sz="1800" i="1" dirty="0">
                <a:solidFill>
                  <a:schemeClr val="tx2"/>
                </a:solidFill>
                <a:latin typeface="Calibri" panose="020F0502020204030204" pitchFamily="34" charset="0"/>
              </a:rPr>
              <a:t>of </a:t>
            </a:r>
          </a:p>
          <a:p>
            <a:pPr eaLnBrk="1" hangingPunct="1">
              <a:defRPr/>
            </a:pPr>
            <a:r>
              <a:rPr lang="en-US" altLang="ru-RU" sz="1800" b="1" i="1" dirty="0" err="1" smtClean="0">
                <a:solidFill>
                  <a:schemeClr val="accent4">
                    <a:lumMod val="60000"/>
                    <a:lumOff val="40000"/>
                  </a:schemeClr>
                </a:solidFill>
                <a:latin typeface="Calibri" panose="020F0502020204030204" pitchFamily="34" charset="0"/>
              </a:rPr>
              <a:t>C</a:t>
            </a:r>
            <a:r>
              <a:rPr lang="en-US" altLang="ru-RU" sz="1800" i="1" dirty="0" err="1" smtClean="0">
                <a:solidFill>
                  <a:schemeClr val="tx2"/>
                </a:solidFill>
                <a:latin typeface="Calibri" panose="020F0502020204030204" pitchFamily="34" charset="0"/>
              </a:rPr>
              <a:t>elecoxib</a:t>
            </a:r>
            <a:r>
              <a:rPr lang="en-US" altLang="ru-RU" sz="1800" i="1" dirty="0" smtClean="0">
                <a:solidFill>
                  <a:schemeClr val="tx2"/>
                </a:solidFill>
                <a:latin typeface="Calibri" panose="020F0502020204030204" pitchFamily="34" charset="0"/>
              </a:rPr>
              <a:t> </a:t>
            </a:r>
            <a:endParaRPr lang="en-US" altLang="ru-RU" sz="1800" i="1" dirty="0">
              <a:solidFill>
                <a:schemeClr val="tx2"/>
              </a:solidFill>
              <a:latin typeface="Calibri" panose="020F0502020204030204" pitchFamily="34" charset="0"/>
            </a:endParaRPr>
          </a:p>
          <a:p>
            <a:pPr eaLnBrk="1" hangingPunct="1">
              <a:defRPr/>
            </a:pPr>
            <a:r>
              <a:rPr lang="en-US" altLang="ru-RU" sz="1800" b="1" i="1" dirty="0" smtClean="0">
                <a:solidFill>
                  <a:schemeClr val="accent4">
                    <a:lumMod val="60000"/>
                    <a:lumOff val="40000"/>
                  </a:schemeClr>
                </a:solidFill>
                <a:latin typeface="Calibri" panose="020F0502020204030204" pitchFamily="34" charset="0"/>
              </a:rPr>
              <a:t>I</a:t>
            </a:r>
            <a:r>
              <a:rPr lang="en-US" altLang="ru-RU" sz="1800" i="1" dirty="0" smtClean="0">
                <a:solidFill>
                  <a:schemeClr val="tx2"/>
                </a:solidFill>
                <a:latin typeface="Calibri" panose="020F0502020204030204" pitchFamily="34" charset="0"/>
              </a:rPr>
              <a:t>ntegrated </a:t>
            </a:r>
            <a:endParaRPr lang="ru-RU" altLang="ru-RU" sz="1800" i="1" dirty="0">
              <a:solidFill>
                <a:schemeClr val="tx2"/>
              </a:solidFill>
              <a:latin typeface="Calibri" panose="020F0502020204030204" pitchFamily="34" charset="0"/>
            </a:endParaRPr>
          </a:p>
          <a:p>
            <a:pPr eaLnBrk="1" hangingPunct="1">
              <a:defRPr/>
            </a:pPr>
            <a:r>
              <a:rPr lang="en-US" altLang="ru-RU" sz="1800" b="1" i="1" dirty="0" smtClean="0">
                <a:solidFill>
                  <a:schemeClr val="accent4">
                    <a:lumMod val="60000"/>
                    <a:lumOff val="40000"/>
                  </a:schemeClr>
                </a:solidFill>
                <a:latin typeface="Calibri" panose="020F0502020204030204" pitchFamily="34" charset="0"/>
              </a:rPr>
              <a:t>S</a:t>
            </a:r>
            <a:r>
              <a:rPr lang="en-US" altLang="ru-RU" sz="1800" i="1" dirty="0" smtClean="0">
                <a:solidFill>
                  <a:schemeClr val="tx2"/>
                </a:solidFill>
                <a:latin typeface="Calibri" panose="020F0502020204030204" pitchFamily="34" charset="0"/>
              </a:rPr>
              <a:t>afety </a:t>
            </a:r>
            <a:r>
              <a:rPr lang="en-US" altLang="ru-RU" sz="1800" i="1" dirty="0">
                <a:solidFill>
                  <a:schemeClr val="tx2"/>
                </a:solidFill>
                <a:latin typeface="Calibri" panose="020F0502020204030204" pitchFamily="34" charset="0"/>
              </a:rPr>
              <a:t>vs. </a:t>
            </a:r>
          </a:p>
          <a:p>
            <a:pPr eaLnBrk="1" hangingPunct="1">
              <a:defRPr/>
            </a:pPr>
            <a:r>
              <a:rPr lang="en-US" altLang="ru-RU" sz="1800" b="1" i="1" dirty="0" smtClean="0">
                <a:solidFill>
                  <a:schemeClr val="accent4">
                    <a:lumMod val="60000"/>
                    <a:lumOff val="40000"/>
                  </a:schemeClr>
                </a:solidFill>
                <a:latin typeface="Calibri" panose="020F0502020204030204" pitchFamily="34" charset="0"/>
              </a:rPr>
              <a:t>I</a:t>
            </a:r>
            <a:r>
              <a:rPr lang="en-US" altLang="ru-RU" sz="1800" i="1" dirty="0" smtClean="0">
                <a:solidFill>
                  <a:schemeClr val="tx2"/>
                </a:solidFill>
                <a:latin typeface="Calibri" panose="020F0502020204030204" pitchFamily="34" charset="0"/>
              </a:rPr>
              <a:t>buprofen </a:t>
            </a:r>
            <a:endParaRPr lang="en-US" altLang="ru-RU" sz="1800" i="1" dirty="0">
              <a:solidFill>
                <a:schemeClr val="tx2"/>
              </a:solidFill>
              <a:latin typeface="Calibri" panose="020F0502020204030204" pitchFamily="34" charset="0"/>
            </a:endParaRPr>
          </a:p>
          <a:p>
            <a:pPr eaLnBrk="1" hangingPunct="1">
              <a:defRPr/>
            </a:pPr>
            <a:r>
              <a:rPr lang="en-US" altLang="ru-RU" sz="1800" b="1" i="1" dirty="0" smtClean="0">
                <a:solidFill>
                  <a:schemeClr val="accent4">
                    <a:lumMod val="60000"/>
                    <a:lumOff val="40000"/>
                  </a:schemeClr>
                </a:solidFill>
                <a:latin typeface="Calibri" panose="020F0502020204030204" pitchFamily="34" charset="0"/>
              </a:rPr>
              <a:t>O</a:t>
            </a:r>
            <a:r>
              <a:rPr lang="en-US" altLang="ru-RU" sz="1800" i="1" dirty="0" smtClean="0">
                <a:solidFill>
                  <a:schemeClr val="tx2"/>
                </a:solidFill>
                <a:latin typeface="Calibri" panose="020F0502020204030204" pitchFamily="34" charset="0"/>
              </a:rPr>
              <a:t>r </a:t>
            </a:r>
            <a:endParaRPr lang="en-US" altLang="ru-RU" sz="1800" i="1" dirty="0">
              <a:solidFill>
                <a:schemeClr val="tx2"/>
              </a:solidFill>
              <a:latin typeface="Calibri" panose="020F0502020204030204" pitchFamily="34" charset="0"/>
            </a:endParaRPr>
          </a:p>
          <a:p>
            <a:pPr eaLnBrk="1" hangingPunct="1">
              <a:defRPr/>
            </a:pPr>
            <a:r>
              <a:rPr lang="en-US" altLang="ru-RU" sz="1800" b="1" i="1" dirty="0" smtClean="0">
                <a:solidFill>
                  <a:schemeClr val="accent4">
                    <a:lumMod val="60000"/>
                    <a:lumOff val="40000"/>
                  </a:schemeClr>
                </a:solidFill>
                <a:latin typeface="Calibri" panose="020F0502020204030204" pitchFamily="34" charset="0"/>
              </a:rPr>
              <a:t>N</a:t>
            </a:r>
            <a:r>
              <a:rPr lang="en-US" altLang="ru-RU" sz="1800" i="1" dirty="0" smtClean="0">
                <a:solidFill>
                  <a:schemeClr val="tx2"/>
                </a:solidFill>
                <a:latin typeface="Calibri" panose="020F0502020204030204" pitchFamily="34" charset="0"/>
              </a:rPr>
              <a:t>aproxen</a:t>
            </a:r>
            <a:endParaRPr lang="ru-RU" altLang="ru-RU" sz="1800" i="1" dirty="0">
              <a:solidFill>
                <a:schemeClr val="tx2"/>
              </a:solidFill>
              <a:latin typeface="Calibri" panose="020F0502020204030204" pitchFamily="34" charset="0"/>
            </a:endParaRPr>
          </a:p>
        </p:txBody>
      </p:sp>
      <p:sp>
        <p:nvSpPr>
          <p:cNvPr id="7" name="_s1034">
            <a:extLst>
              <a:ext uri="{FF2B5EF4-FFF2-40B4-BE49-F238E27FC236}"/>
            </a:extLst>
          </p:cNvPr>
          <p:cNvSpPr>
            <a:spLocks noChangeArrowheads="1" noTextEdit="1"/>
          </p:cNvSpPr>
          <p:nvPr/>
        </p:nvSpPr>
        <p:spPr bwMode="auto">
          <a:xfrm>
            <a:off x="2627784" y="2132856"/>
            <a:ext cx="1603027" cy="1603400"/>
          </a:xfrm>
          <a:prstGeom prst="ellipse">
            <a:avLst/>
          </a:prstGeom>
          <a:solidFill>
            <a:srgbClr val="00A0D7"/>
          </a:solidFill>
          <a:ln/>
        </p:spPr>
        <p:style>
          <a:lnRef idx="0">
            <a:schemeClr val="accent1"/>
          </a:lnRef>
          <a:fillRef idx="3">
            <a:schemeClr val="accent1"/>
          </a:fillRef>
          <a:effectRef idx="3">
            <a:schemeClr val="accent1"/>
          </a:effectRef>
          <a:fontRef idx="minor">
            <a:schemeClr val="lt1"/>
          </a:fontRef>
        </p:style>
        <p:txBody>
          <a:bodyPr lIns="0" tIns="0" rIns="0" bIns="0" anchor="ctr"/>
          <a:lstStyle/>
          <a:p>
            <a:pPr algn="ctr" eaLnBrk="1" hangingPunct="1">
              <a:defRPr/>
            </a:pPr>
            <a:endParaRPr lang="ru-RU" sz="914" dirty="0">
              <a:solidFill>
                <a:schemeClr val="bg1"/>
              </a:solidFill>
            </a:endParaRPr>
          </a:p>
        </p:txBody>
      </p:sp>
      <p:sp>
        <p:nvSpPr>
          <p:cNvPr id="8" name="_s1030">
            <a:extLst>
              <a:ext uri="{FF2B5EF4-FFF2-40B4-BE49-F238E27FC236}"/>
            </a:extLst>
          </p:cNvPr>
          <p:cNvSpPr>
            <a:spLocks noChangeArrowheads="1" noTextEdit="1"/>
          </p:cNvSpPr>
          <p:nvPr/>
        </p:nvSpPr>
        <p:spPr bwMode="auto">
          <a:xfrm>
            <a:off x="4397049" y="2159248"/>
            <a:ext cx="1637160" cy="1637541"/>
          </a:xfrm>
          <a:prstGeom prst="ellipse">
            <a:avLst/>
          </a:prstGeom>
          <a:solidFill>
            <a:srgbClr val="005790"/>
          </a:solidFill>
          <a:ln w="31750">
            <a:solidFill>
              <a:srgbClr val="00A0D7"/>
            </a:solidFill>
            <a:headEnd/>
            <a:tailEnd/>
          </a:ln>
        </p:spPr>
        <p:style>
          <a:lnRef idx="0">
            <a:schemeClr val="accent3"/>
          </a:lnRef>
          <a:fillRef idx="3">
            <a:schemeClr val="accent3"/>
          </a:fillRef>
          <a:effectRef idx="3">
            <a:schemeClr val="accent3"/>
          </a:effectRef>
          <a:fontRef idx="minor">
            <a:schemeClr val="lt1"/>
          </a:fontRef>
        </p:style>
        <p:txBody>
          <a:bodyPr wrap="none" lIns="91439" tIns="45719" rIns="91439" bIns="45719" anchor="ctr"/>
          <a:lstStyle/>
          <a:p>
            <a:pPr algn="ctr"/>
            <a:endParaRPr lang="ru-RU" sz="914" dirty="0">
              <a:solidFill>
                <a:schemeClr val="tx1"/>
              </a:solidFill>
            </a:endParaRPr>
          </a:p>
        </p:txBody>
      </p:sp>
      <p:sp>
        <p:nvSpPr>
          <p:cNvPr id="9" name="Oval 13">
            <a:extLst>
              <a:ext uri="{FF2B5EF4-FFF2-40B4-BE49-F238E27FC236}"/>
            </a:extLst>
          </p:cNvPr>
          <p:cNvSpPr>
            <a:spLocks noChangeArrowheads="1"/>
          </p:cNvSpPr>
          <p:nvPr/>
        </p:nvSpPr>
        <p:spPr bwMode="auto">
          <a:xfrm>
            <a:off x="3978026" y="2252666"/>
            <a:ext cx="719138" cy="735010"/>
          </a:xfrm>
          <a:prstGeom prst="ellipse">
            <a:avLst/>
          </a:prstGeom>
          <a:solidFill>
            <a:schemeClr val="accent4">
              <a:lumMod val="60000"/>
              <a:lumOff val="40000"/>
            </a:schemeClr>
          </a:solidFill>
          <a:ln w="31750">
            <a:solidFill>
              <a:srgbClr val="00A0D7"/>
            </a:solidFill>
            <a:headEnd/>
            <a:tailEnd/>
          </a:ln>
        </p:spPr>
        <p:style>
          <a:lnRef idx="0">
            <a:schemeClr val="accent3"/>
          </a:lnRef>
          <a:fillRef idx="3">
            <a:schemeClr val="accent3"/>
          </a:fillRef>
          <a:effectRef idx="3">
            <a:schemeClr val="accent3"/>
          </a:effectRef>
          <a:fontRef idx="minor">
            <a:schemeClr val="lt1"/>
          </a:fontRef>
        </p:style>
        <p:txBody>
          <a:bodyPr wrap="none" lIns="91439" tIns="45719" rIns="91439" bIns="45719" anchor="ctr"/>
          <a:lstStyle/>
          <a:p>
            <a:pPr algn="ctr" eaLnBrk="1" hangingPunct="1">
              <a:defRPr/>
            </a:pPr>
            <a:endParaRPr lang="ru-RU" sz="914" dirty="0">
              <a:solidFill>
                <a:schemeClr val="tx1"/>
              </a:solidFill>
            </a:endParaRPr>
          </a:p>
        </p:txBody>
      </p:sp>
      <p:sp>
        <p:nvSpPr>
          <p:cNvPr id="129040" name="Прямоугольник 10"/>
          <p:cNvSpPr>
            <a:spLocks noChangeArrowheads="1"/>
          </p:cNvSpPr>
          <p:nvPr/>
        </p:nvSpPr>
        <p:spPr bwMode="auto">
          <a:xfrm>
            <a:off x="2195736" y="1542301"/>
            <a:ext cx="11974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1" hangingPunct="1">
              <a:spcBef>
                <a:spcPct val="50000"/>
              </a:spcBef>
            </a:pPr>
            <a:r>
              <a:rPr lang="ru-RU" altLang="ru-RU" sz="2000" b="1" dirty="0">
                <a:solidFill>
                  <a:srgbClr val="FAAA28"/>
                </a:solidFill>
                <a:latin typeface="+mj-lt"/>
              </a:rPr>
              <a:t>Пациенты:</a:t>
            </a:r>
            <a:endParaRPr lang="en-US" altLang="ru-RU" sz="2000" b="1" dirty="0">
              <a:solidFill>
                <a:srgbClr val="FAAA28"/>
              </a:solidFill>
              <a:latin typeface="+mj-lt"/>
            </a:endParaRPr>
          </a:p>
        </p:txBody>
      </p:sp>
      <p:sp>
        <p:nvSpPr>
          <p:cNvPr id="29713" name="Text Box 8">
            <a:extLst>
              <a:ext uri="{FF2B5EF4-FFF2-40B4-BE49-F238E27FC236}"/>
            </a:extLst>
          </p:cNvPr>
          <p:cNvSpPr txBox="1">
            <a:spLocks noChangeArrowheads="1"/>
          </p:cNvSpPr>
          <p:nvPr/>
        </p:nvSpPr>
        <p:spPr bwMode="auto">
          <a:xfrm>
            <a:off x="2689721" y="2505672"/>
            <a:ext cx="1514475" cy="923328"/>
          </a:xfrm>
          <a:prstGeom prst="rect">
            <a:avLst/>
          </a:prstGeom>
          <a:noFill/>
          <a:ln>
            <a:noFill/>
          </a:ln>
          <a:extLst/>
        </p:spPr>
        <p:txBody>
          <a:bodyPr lIns="91439" tIns="45719" rIns="91439" bIns="45719">
            <a:spAutoFit/>
          </a:bodyPr>
          <a:lstStyle>
            <a:lvl1pPr>
              <a:defRPr sz="3100">
                <a:solidFill>
                  <a:schemeClr val="tx1"/>
                </a:solidFill>
                <a:latin typeface="Arial" panose="020B0604020202020204" pitchFamily="34" charset="0"/>
              </a:defRPr>
            </a:lvl1pPr>
            <a:lvl2pPr marL="742950" indent="-285750">
              <a:defRPr sz="3100">
                <a:solidFill>
                  <a:schemeClr val="tx1"/>
                </a:solidFill>
                <a:latin typeface="Arial" panose="020B0604020202020204" pitchFamily="34" charset="0"/>
              </a:defRPr>
            </a:lvl2pPr>
            <a:lvl3pPr marL="1143000" indent="-228600">
              <a:defRPr sz="3100">
                <a:solidFill>
                  <a:schemeClr val="tx1"/>
                </a:solidFill>
                <a:latin typeface="Arial" panose="020B0604020202020204" pitchFamily="34" charset="0"/>
              </a:defRPr>
            </a:lvl3pPr>
            <a:lvl4pPr marL="1600200" indent="-228600">
              <a:defRPr sz="3100">
                <a:solidFill>
                  <a:schemeClr val="tx1"/>
                </a:solidFill>
                <a:latin typeface="Arial" panose="020B0604020202020204" pitchFamily="34" charset="0"/>
              </a:defRPr>
            </a:lvl4pPr>
            <a:lvl5pPr marL="2057400" indent="-228600">
              <a:defRPr sz="3100">
                <a:solidFill>
                  <a:schemeClr val="tx1"/>
                </a:solidFill>
                <a:latin typeface="Arial" panose="020B0604020202020204" pitchFamily="34" charset="0"/>
              </a:defRPr>
            </a:lvl5pPr>
            <a:lvl6pPr marL="2514600" indent="-228600" eaLnBrk="0" fontAlgn="base" hangingPunct="0">
              <a:spcBef>
                <a:spcPct val="0"/>
              </a:spcBef>
              <a:spcAft>
                <a:spcPct val="0"/>
              </a:spcAft>
              <a:defRPr sz="3100">
                <a:solidFill>
                  <a:schemeClr val="tx1"/>
                </a:solidFill>
                <a:latin typeface="Arial" panose="020B0604020202020204" pitchFamily="34" charset="0"/>
              </a:defRPr>
            </a:lvl6pPr>
            <a:lvl7pPr marL="2971800" indent="-228600" eaLnBrk="0" fontAlgn="base" hangingPunct="0">
              <a:spcBef>
                <a:spcPct val="0"/>
              </a:spcBef>
              <a:spcAft>
                <a:spcPct val="0"/>
              </a:spcAft>
              <a:defRPr sz="3100">
                <a:solidFill>
                  <a:schemeClr val="tx1"/>
                </a:solidFill>
                <a:latin typeface="Arial" panose="020B0604020202020204" pitchFamily="34" charset="0"/>
              </a:defRPr>
            </a:lvl7pPr>
            <a:lvl8pPr marL="3429000" indent="-228600" eaLnBrk="0" fontAlgn="base" hangingPunct="0">
              <a:spcBef>
                <a:spcPct val="0"/>
              </a:spcBef>
              <a:spcAft>
                <a:spcPct val="0"/>
              </a:spcAft>
              <a:defRPr sz="3100">
                <a:solidFill>
                  <a:schemeClr val="tx1"/>
                </a:solidFill>
                <a:latin typeface="Arial" panose="020B0604020202020204" pitchFamily="34" charset="0"/>
              </a:defRPr>
            </a:lvl8pPr>
            <a:lvl9pPr marL="3886200" indent="-228600" eaLnBrk="0" fontAlgn="base" hangingPunct="0">
              <a:spcBef>
                <a:spcPct val="0"/>
              </a:spcBef>
              <a:spcAft>
                <a:spcPct val="0"/>
              </a:spcAft>
              <a:defRPr sz="3100">
                <a:solidFill>
                  <a:schemeClr val="tx1"/>
                </a:solidFill>
                <a:latin typeface="Arial" panose="020B0604020202020204" pitchFamily="34" charset="0"/>
              </a:defRPr>
            </a:lvl9pPr>
          </a:lstStyle>
          <a:p>
            <a:pPr algn="ctr" eaLnBrk="1" hangingPunct="1">
              <a:defRPr/>
            </a:pPr>
            <a:r>
              <a:rPr lang="ru-RU" altLang="ru-RU" sz="1800" b="1" dirty="0">
                <a:solidFill>
                  <a:schemeClr val="tx2"/>
                </a:solidFill>
                <a:latin typeface="+mj-lt"/>
                <a:ea typeface="ヒラギノ角ゴ Pro W3"/>
                <a:cs typeface="ヒラギノ角ゴ Pro W3"/>
              </a:rPr>
              <a:t>КВ риски</a:t>
            </a:r>
            <a:r>
              <a:rPr lang="en-US" altLang="ru-RU" sz="1800" b="1" dirty="0">
                <a:solidFill>
                  <a:schemeClr val="tx2"/>
                </a:solidFill>
                <a:latin typeface="+mj-lt"/>
                <a:ea typeface="ヒラギノ角ゴ Pro W3"/>
                <a:cs typeface="ヒラギノ角ゴ Pro W3"/>
              </a:rPr>
              <a:t>:</a:t>
            </a:r>
          </a:p>
          <a:p>
            <a:pPr algn="ctr" eaLnBrk="1" hangingPunct="1">
              <a:defRPr/>
            </a:pPr>
            <a:r>
              <a:rPr lang="ru-RU" altLang="ru-RU" sz="1800" b="1" dirty="0">
                <a:solidFill>
                  <a:schemeClr val="tx2"/>
                </a:solidFill>
                <a:latin typeface="+mj-lt"/>
                <a:ea typeface="ヒラギノ角ゴ Pro W3"/>
                <a:cs typeface="ヒラギノ角ゴ Pro W3"/>
              </a:rPr>
              <a:t>ССЗ, АГ,</a:t>
            </a:r>
          </a:p>
          <a:p>
            <a:pPr algn="ctr" eaLnBrk="1" hangingPunct="1">
              <a:defRPr/>
            </a:pPr>
            <a:r>
              <a:rPr lang="ru-RU" altLang="ru-RU" sz="1800" b="1" dirty="0">
                <a:solidFill>
                  <a:schemeClr val="tx2"/>
                </a:solidFill>
                <a:latin typeface="+mj-lt"/>
                <a:ea typeface="ヒラギノ角ゴ Pro W3"/>
                <a:cs typeface="ヒラギノ角ゴ Pro W3"/>
              </a:rPr>
              <a:t>курение</a:t>
            </a:r>
            <a:endParaRPr lang="en-US" altLang="ru-RU" sz="1800" b="1" dirty="0">
              <a:solidFill>
                <a:schemeClr val="tx2"/>
              </a:solidFill>
              <a:latin typeface="+mj-lt"/>
              <a:ea typeface="ヒラギノ角ゴ Pro W3"/>
              <a:cs typeface="ヒラギノ角ゴ Pro W3"/>
            </a:endParaRPr>
          </a:p>
        </p:txBody>
      </p:sp>
      <p:sp>
        <p:nvSpPr>
          <p:cNvPr id="29714" name="Text Box 7">
            <a:extLst>
              <a:ext uri="{FF2B5EF4-FFF2-40B4-BE49-F238E27FC236}"/>
            </a:extLst>
          </p:cNvPr>
          <p:cNvSpPr txBox="1">
            <a:spLocks noChangeArrowheads="1"/>
          </p:cNvSpPr>
          <p:nvPr/>
        </p:nvSpPr>
        <p:spPr bwMode="auto">
          <a:xfrm>
            <a:off x="4425625" y="2620171"/>
            <a:ext cx="1608584" cy="646329"/>
          </a:xfrm>
          <a:prstGeom prst="rect">
            <a:avLst/>
          </a:prstGeom>
          <a:noFill/>
          <a:ln>
            <a:noFill/>
          </a:ln>
          <a:extLst/>
        </p:spPr>
        <p:txBody>
          <a:bodyPr wrap="square" lIns="91439" tIns="45719" rIns="91439" bIns="45719">
            <a:spAutoFit/>
          </a:bodyPr>
          <a:lstStyle>
            <a:lvl1pPr>
              <a:defRPr sz="3100">
                <a:solidFill>
                  <a:schemeClr val="tx1"/>
                </a:solidFill>
                <a:latin typeface="Arial" panose="020B0604020202020204" pitchFamily="34" charset="0"/>
              </a:defRPr>
            </a:lvl1pPr>
            <a:lvl2pPr marL="742950" indent="-285750">
              <a:defRPr sz="3100">
                <a:solidFill>
                  <a:schemeClr val="tx1"/>
                </a:solidFill>
                <a:latin typeface="Arial" panose="020B0604020202020204" pitchFamily="34" charset="0"/>
              </a:defRPr>
            </a:lvl2pPr>
            <a:lvl3pPr marL="1143000" indent="-228600">
              <a:defRPr sz="3100">
                <a:solidFill>
                  <a:schemeClr val="tx1"/>
                </a:solidFill>
                <a:latin typeface="Arial" panose="020B0604020202020204" pitchFamily="34" charset="0"/>
              </a:defRPr>
            </a:lvl3pPr>
            <a:lvl4pPr marL="1600200" indent="-228600">
              <a:defRPr sz="3100">
                <a:solidFill>
                  <a:schemeClr val="tx1"/>
                </a:solidFill>
                <a:latin typeface="Arial" panose="020B0604020202020204" pitchFamily="34" charset="0"/>
              </a:defRPr>
            </a:lvl4pPr>
            <a:lvl5pPr marL="2057400" indent="-228600">
              <a:defRPr sz="3100">
                <a:solidFill>
                  <a:schemeClr val="tx1"/>
                </a:solidFill>
                <a:latin typeface="Arial" panose="020B0604020202020204" pitchFamily="34" charset="0"/>
              </a:defRPr>
            </a:lvl5pPr>
            <a:lvl6pPr marL="2514600" indent="-228600" eaLnBrk="0" fontAlgn="base" hangingPunct="0">
              <a:spcBef>
                <a:spcPct val="0"/>
              </a:spcBef>
              <a:spcAft>
                <a:spcPct val="0"/>
              </a:spcAft>
              <a:defRPr sz="3100">
                <a:solidFill>
                  <a:schemeClr val="tx1"/>
                </a:solidFill>
                <a:latin typeface="Arial" panose="020B0604020202020204" pitchFamily="34" charset="0"/>
              </a:defRPr>
            </a:lvl6pPr>
            <a:lvl7pPr marL="2971800" indent="-228600" eaLnBrk="0" fontAlgn="base" hangingPunct="0">
              <a:spcBef>
                <a:spcPct val="0"/>
              </a:spcBef>
              <a:spcAft>
                <a:spcPct val="0"/>
              </a:spcAft>
              <a:defRPr sz="3100">
                <a:solidFill>
                  <a:schemeClr val="tx1"/>
                </a:solidFill>
                <a:latin typeface="Arial" panose="020B0604020202020204" pitchFamily="34" charset="0"/>
              </a:defRPr>
            </a:lvl7pPr>
            <a:lvl8pPr marL="3429000" indent="-228600" eaLnBrk="0" fontAlgn="base" hangingPunct="0">
              <a:spcBef>
                <a:spcPct val="0"/>
              </a:spcBef>
              <a:spcAft>
                <a:spcPct val="0"/>
              </a:spcAft>
              <a:defRPr sz="3100">
                <a:solidFill>
                  <a:schemeClr val="tx1"/>
                </a:solidFill>
                <a:latin typeface="Arial" panose="020B0604020202020204" pitchFamily="34" charset="0"/>
              </a:defRPr>
            </a:lvl8pPr>
            <a:lvl9pPr marL="3886200" indent="-228600" eaLnBrk="0" fontAlgn="base" hangingPunct="0">
              <a:spcBef>
                <a:spcPct val="0"/>
              </a:spcBef>
              <a:spcAft>
                <a:spcPct val="0"/>
              </a:spcAft>
              <a:defRPr sz="3100">
                <a:solidFill>
                  <a:schemeClr val="tx1"/>
                </a:solidFill>
                <a:latin typeface="Arial" panose="020B0604020202020204" pitchFamily="34" charset="0"/>
              </a:defRPr>
            </a:lvl9pPr>
          </a:lstStyle>
          <a:p>
            <a:pPr algn="ctr" eaLnBrk="1" hangingPunct="1">
              <a:spcBef>
                <a:spcPct val="50000"/>
              </a:spcBef>
              <a:defRPr/>
            </a:pPr>
            <a:r>
              <a:rPr lang="ru-RU" altLang="ru-RU" sz="1800" b="1" dirty="0">
                <a:solidFill>
                  <a:schemeClr val="tx2"/>
                </a:solidFill>
                <a:latin typeface="+mj-lt"/>
                <a:ea typeface="ヒラギノ角ゴ Pro W3"/>
                <a:cs typeface="ヒラギノ角ゴ Pro W3"/>
              </a:rPr>
              <a:t>РА или остеоартроз</a:t>
            </a:r>
            <a:endParaRPr lang="en-US" altLang="ru-RU" sz="1800" b="1" baseline="30000" dirty="0">
              <a:solidFill>
                <a:schemeClr val="tx2"/>
              </a:solidFill>
              <a:latin typeface="+mj-lt"/>
            </a:endParaRPr>
          </a:p>
        </p:txBody>
      </p:sp>
      <p:sp>
        <p:nvSpPr>
          <p:cNvPr id="29715" name="Text Box 7">
            <a:extLst>
              <a:ext uri="{FF2B5EF4-FFF2-40B4-BE49-F238E27FC236}"/>
            </a:extLst>
          </p:cNvPr>
          <p:cNvSpPr txBox="1">
            <a:spLocks noChangeArrowheads="1"/>
          </p:cNvSpPr>
          <p:nvPr/>
        </p:nvSpPr>
        <p:spPr bwMode="auto">
          <a:xfrm>
            <a:off x="3329731" y="1835534"/>
            <a:ext cx="1981200" cy="369330"/>
          </a:xfrm>
          <a:prstGeom prst="rect">
            <a:avLst/>
          </a:prstGeom>
          <a:noFill/>
          <a:ln>
            <a:noFill/>
          </a:ln>
          <a:extLst/>
        </p:spPr>
        <p:txBody>
          <a:bodyPr lIns="91439" tIns="45719" rIns="91439" bIns="45719">
            <a:spAutoFit/>
          </a:bodyPr>
          <a:lstStyle>
            <a:lvl1pPr>
              <a:defRPr sz="3100">
                <a:solidFill>
                  <a:schemeClr val="tx1"/>
                </a:solidFill>
                <a:latin typeface="Arial" panose="020B0604020202020204" pitchFamily="34" charset="0"/>
              </a:defRPr>
            </a:lvl1pPr>
            <a:lvl2pPr marL="742950" indent="-285750">
              <a:defRPr sz="3100">
                <a:solidFill>
                  <a:schemeClr val="tx1"/>
                </a:solidFill>
                <a:latin typeface="Arial" panose="020B0604020202020204" pitchFamily="34" charset="0"/>
              </a:defRPr>
            </a:lvl2pPr>
            <a:lvl3pPr marL="1143000" indent="-228600">
              <a:defRPr sz="3100">
                <a:solidFill>
                  <a:schemeClr val="tx1"/>
                </a:solidFill>
                <a:latin typeface="Arial" panose="020B0604020202020204" pitchFamily="34" charset="0"/>
              </a:defRPr>
            </a:lvl3pPr>
            <a:lvl4pPr marL="1600200" indent="-228600">
              <a:defRPr sz="3100">
                <a:solidFill>
                  <a:schemeClr val="tx1"/>
                </a:solidFill>
                <a:latin typeface="Arial" panose="020B0604020202020204" pitchFamily="34" charset="0"/>
              </a:defRPr>
            </a:lvl4pPr>
            <a:lvl5pPr marL="2057400" indent="-228600">
              <a:defRPr sz="3100">
                <a:solidFill>
                  <a:schemeClr val="tx1"/>
                </a:solidFill>
                <a:latin typeface="Arial" panose="020B0604020202020204" pitchFamily="34" charset="0"/>
              </a:defRPr>
            </a:lvl5pPr>
            <a:lvl6pPr marL="2514600" indent="-228600" eaLnBrk="0" fontAlgn="base" hangingPunct="0">
              <a:spcBef>
                <a:spcPct val="0"/>
              </a:spcBef>
              <a:spcAft>
                <a:spcPct val="0"/>
              </a:spcAft>
              <a:defRPr sz="3100">
                <a:solidFill>
                  <a:schemeClr val="tx1"/>
                </a:solidFill>
                <a:latin typeface="Arial" panose="020B0604020202020204" pitchFamily="34" charset="0"/>
              </a:defRPr>
            </a:lvl6pPr>
            <a:lvl7pPr marL="2971800" indent="-228600" eaLnBrk="0" fontAlgn="base" hangingPunct="0">
              <a:spcBef>
                <a:spcPct val="0"/>
              </a:spcBef>
              <a:spcAft>
                <a:spcPct val="0"/>
              </a:spcAft>
              <a:defRPr sz="3100">
                <a:solidFill>
                  <a:schemeClr val="tx1"/>
                </a:solidFill>
                <a:latin typeface="Arial" panose="020B0604020202020204" pitchFamily="34" charset="0"/>
              </a:defRPr>
            </a:lvl7pPr>
            <a:lvl8pPr marL="3429000" indent="-228600" eaLnBrk="0" fontAlgn="base" hangingPunct="0">
              <a:spcBef>
                <a:spcPct val="0"/>
              </a:spcBef>
              <a:spcAft>
                <a:spcPct val="0"/>
              </a:spcAft>
              <a:defRPr sz="3100">
                <a:solidFill>
                  <a:schemeClr val="tx1"/>
                </a:solidFill>
                <a:latin typeface="Arial" panose="020B0604020202020204" pitchFamily="34" charset="0"/>
              </a:defRPr>
            </a:lvl8pPr>
            <a:lvl9pPr marL="3886200" indent="-228600" eaLnBrk="0" fontAlgn="base" hangingPunct="0">
              <a:spcBef>
                <a:spcPct val="0"/>
              </a:spcBef>
              <a:spcAft>
                <a:spcPct val="0"/>
              </a:spcAft>
              <a:defRPr sz="3100">
                <a:solidFill>
                  <a:schemeClr val="tx1"/>
                </a:solidFill>
                <a:latin typeface="Arial" panose="020B0604020202020204" pitchFamily="34" charset="0"/>
              </a:defRPr>
            </a:lvl9pPr>
          </a:lstStyle>
          <a:p>
            <a:pPr algn="ctr" eaLnBrk="1" hangingPunct="1">
              <a:spcBef>
                <a:spcPct val="50000"/>
              </a:spcBef>
              <a:defRPr/>
            </a:pPr>
            <a:r>
              <a:rPr lang="ru-RU" altLang="ru-RU" sz="1800" b="1" dirty="0">
                <a:solidFill>
                  <a:schemeClr val="tx2"/>
                </a:solidFill>
                <a:latin typeface="+mj-lt"/>
                <a:ea typeface="ヒラギノ角ゴ Pro W3"/>
                <a:cs typeface="ヒラギノ角ゴ Pro W3"/>
              </a:rPr>
              <a:t>&gt;24 000</a:t>
            </a:r>
            <a:r>
              <a:rPr lang="en-US" altLang="ru-RU" sz="1800" b="1" dirty="0">
                <a:solidFill>
                  <a:schemeClr val="tx2"/>
                </a:solidFill>
                <a:latin typeface="+mj-lt"/>
                <a:ea typeface="ヒラギノ角ゴ Pro W3"/>
                <a:cs typeface="ヒラギノ角ゴ Pro W3"/>
              </a:rPr>
              <a:t> </a:t>
            </a:r>
            <a:endParaRPr lang="en-US" altLang="ru-RU" sz="1800" b="1" baseline="30000" dirty="0">
              <a:solidFill>
                <a:schemeClr val="tx2"/>
              </a:solidFill>
              <a:latin typeface="+mj-lt"/>
            </a:endParaRPr>
          </a:p>
        </p:txBody>
      </p:sp>
      <p:sp>
        <p:nvSpPr>
          <p:cNvPr id="15" name="Line 16">
            <a:extLst>
              <a:ext uri="{FF2B5EF4-FFF2-40B4-BE49-F238E27FC236}"/>
            </a:extLst>
          </p:cNvPr>
          <p:cNvSpPr>
            <a:spLocks noChangeShapeType="1"/>
          </p:cNvSpPr>
          <p:nvPr/>
        </p:nvSpPr>
        <p:spPr bwMode="auto">
          <a:xfrm flipV="1">
            <a:off x="4326568" y="2620170"/>
            <a:ext cx="0" cy="880837"/>
          </a:xfrm>
          <a:prstGeom prst="line">
            <a:avLst/>
          </a:prstGeom>
          <a:noFill/>
          <a:ln w="38100" cap="rnd" algn="ctr">
            <a:solidFill>
              <a:srgbClr val="00A0D7"/>
            </a:solidFill>
            <a:prstDash val="sysDot"/>
            <a:round/>
            <a:headEnd/>
            <a:tailEnd type="triangle" w="med" len="med"/>
          </a:ln>
        </p:spPr>
        <p:txBody>
          <a:bodyPr lIns="91439" tIns="45719" rIns="91439" bIns="45719"/>
          <a:lstStyle/>
          <a:p>
            <a:pPr algn="ctr" eaLnBrk="1" hangingPunct="1">
              <a:defRPr/>
            </a:pPr>
            <a:endParaRPr lang="ru-RU" sz="914" dirty="0">
              <a:solidFill>
                <a:srgbClr val="FFFFFF"/>
              </a:solidFill>
            </a:endParaRPr>
          </a:p>
        </p:txBody>
      </p:sp>
      <p:pic>
        <p:nvPicPr>
          <p:cNvPr id="19" name="Рисунок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1328" y="6309320"/>
            <a:ext cx="241879" cy="349861"/>
          </a:xfrm>
          <a:prstGeom prst="rect">
            <a:avLst/>
          </a:prstGeom>
        </p:spPr>
      </p:pic>
      <p:sp>
        <p:nvSpPr>
          <p:cNvPr id="20" name="TextBox 19"/>
          <p:cNvSpPr txBox="1"/>
          <p:nvPr/>
        </p:nvSpPr>
        <p:spPr>
          <a:xfrm>
            <a:off x="755576" y="6345750"/>
            <a:ext cx="7704856" cy="138499"/>
          </a:xfrm>
          <a:prstGeom prst="rect">
            <a:avLst/>
          </a:prstGeom>
          <a:noFill/>
        </p:spPr>
        <p:txBody>
          <a:bodyPr wrap="square" lIns="0" tIns="0" rIns="0" bIns="0" rtlCol="0">
            <a:spAutoFit/>
          </a:bodyPr>
          <a:lstStyle/>
          <a:p>
            <a:r>
              <a:rPr lang="en-US" sz="900" dirty="0">
                <a:solidFill>
                  <a:schemeClr val="tx2"/>
                </a:solidFill>
                <a:latin typeface="+mj-lt"/>
              </a:rPr>
              <a:t>Cardiovascular Safety of </a:t>
            </a:r>
            <a:r>
              <a:rPr lang="en-US" sz="900" dirty="0" err="1">
                <a:solidFill>
                  <a:schemeClr val="tx2"/>
                </a:solidFill>
                <a:latin typeface="+mj-lt"/>
              </a:rPr>
              <a:t>Celecoxib</a:t>
            </a:r>
            <a:r>
              <a:rPr lang="en-US" sz="900" dirty="0">
                <a:solidFill>
                  <a:schemeClr val="tx2"/>
                </a:solidFill>
                <a:latin typeface="+mj-lt"/>
              </a:rPr>
              <a:t>, Naproxen or Ibuprofen for Arthritis. Seven E. </a:t>
            </a:r>
            <a:r>
              <a:rPr lang="en-US" sz="900" dirty="0" err="1">
                <a:solidFill>
                  <a:schemeClr val="tx2"/>
                </a:solidFill>
                <a:latin typeface="+mj-lt"/>
              </a:rPr>
              <a:t>Nissen</a:t>
            </a:r>
            <a:r>
              <a:rPr lang="en-US" sz="900" dirty="0">
                <a:solidFill>
                  <a:schemeClr val="tx2"/>
                </a:solidFill>
                <a:latin typeface="+mj-lt"/>
              </a:rPr>
              <a:t> et.al. The New England Journal od Medicine, Nov, 13, 3016 </a:t>
            </a:r>
          </a:p>
        </p:txBody>
      </p:sp>
      <p:sp>
        <p:nvSpPr>
          <p:cNvPr id="21" name="TextBox 20"/>
          <p:cNvSpPr txBox="1"/>
          <p:nvPr/>
        </p:nvSpPr>
        <p:spPr>
          <a:xfrm>
            <a:off x="323527" y="378000"/>
            <a:ext cx="6624737" cy="404406"/>
          </a:xfrm>
          <a:prstGeom prst="rect">
            <a:avLst/>
          </a:prstGeom>
          <a:noFill/>
        </p:spPr>
        <p:txBody>
          <a:bodyPr wrap="square" rtlCol="0" anchor="ctr">
            <a:spAutoFit/>
          </a:bodyPr>
          <a:lstStyle/>
          <a:p>
            <a:pPr>
              <a:lnSpc>
                <a:spcPts val="2400"/>
              </a:lnSpc>
            </a:pPr>
            <a:r>
              <a:rPr lang="ru-RU" sz="2400" b="1" i="1" dirty="0">
                <a:solidFill>
                  <a:srgbClr val="FAAA28"/>
                </a:solidFill>
                <a:latin typeface="+mn-lt"/>
              </a:rPr>
              <a:t>Исследование </a:t>
            </a:r>
            <a:r>
              <a:rPr lang="en-US" sz="2400" b="1" i="1" dirty="0">
                <a:solidFill>
                  <a:srgbClr val="FAAA28"/>
                </a:solidFill>
                <a:latin typeface="+mn-lt"/>
              </a:rPr>
              <a:t>PRECISION</a:t>
            </a:r>
          </a:p>
        </p:txBody>
      </p:sp>
      <p:sp>
        <p:nvSpPr>
          <p:cNvPr id="22" name="Прямоугольник 21"/>
          <p:cNvSpPr/>
          <p:nvPr/>
        </p:nvSpPr>
        <p:spPr>
          <a:xfrm>
            <a:off x="6159374" y="1557339"/>
            <a:ext cx="2795969" cy="1815882"/>
          </a:xfrm>
          <a:prstGeom prst="rect">
            <a:avLst/>
          </a:prstGeom>
        </p:spPr>
        <p:txBody>
          <a:bodyPr wrap="square" lIns="0" tIns="0" rIns="0" bIns="0">
            <a:spAutoFit/>
          </a:bodyPr>
          <a:lstStyle/>
          <a:p>
            <a:pPr marL="216000" indent="-216000" defTabSz="449263" eaLnBrk="1" hangingPunct="1">
              <a:spcBef>
                <a:spcPts val="600"/>
              </a:spcBef>
              <a:spcAft>
                <a:spcPts val="0"/>
              </a:spcAft>
              <a:buClr>
                <a:schemeClr val="bg1"/>
              </a:buClr>
              <a:buFont typeface="Arial" pitchFamily="34" charset="0"/>
              <a:buChar char="•"/>
            </a:pPr>
            <a:r>
              <a:rPr lang="ru-RU" altLang="ru-RU" b="1" dirty="0" err="1">
                <a:solidFill>
                  <a:srgbClr val="FAAA28"/>
                </a:solidFill>
                <a:latin typeface="+mj-lt"/>
              </a:rPr>
              <a:t>Целекоксиб</a:t>
            </a:r>
            <a:r>
              <a:rPr lang="ru-RU" altLang="ru-RU" b="1" dirty="0">
                <a:solidFill>
                  <a:srgbClr val="FAAA28"/>
                </a:solidFill>
                <a:latin typeface="+mj-lt"/>
              </a:rPr>
              <a:t> </a:t>
            </a:r>
            <a:r>
              <a:rPr lang="en-US" altLang="ru-RU" b="1" dirty="0" smtClean="0">
                <a:solidFill>
                  <a:srgbClr val="FAAA28"/>
                </a:solidFill>
                <a:latin typeface="+mj-lt"/>
              </a:rPr>
              <a:t/>
            </a:r>
            <a:br>
              <a:rPr lang="en-US" altLang="ru-RU" b="1" dirty="0" smtClean="0">
                <a:solidFill>
                  <a:srgbClr val="FAAA28"/>
                </a:solidFill>
                <a:latin typeface="+mj-lt"/>
              </a:rPr>
            </a:br>
            <a:r>
              <a:rPr lang="ru-RU" altLang="ru-RU" b="1" dirty="0" smtClean="0">
                <a:solidFill>
                  <a:schemeClr val="tx2"/>
                </a:solidFill>
                <a:latin typeface="+mj-lt"/>
              </a:rPr>
              <a:t>100-200 </a:t>
            </a:r>
            <a:r>
              <a:rPr lang="ru-RU" altLang="ru-RU" b="1" dirty="0">
                <a:solidFill>
                  <a:schemeClr val="tx2"/>
                </a:solidFill>
                <a:latin typeface="+mj-lt"/>
              </a:rPr>
              <a:t>мг 2 р/</a:t>
            </a:r>
            <a:r>
              <a:rPr lang="ru-RU" altLang="ru-RU" b="1" dirty="0" err="1">
                <a:solidFill>
                  <a:schemeClr val="tx2"/>
                </a:solidFill>
                <a:latin typeface="+mj-lt"/>
              </a:rPr>
              <a:t>сут</a:t>
            </a:r>
            <a:r>
              <a:rPr lang="ru-RU" altLang="ru-RU" b="1" dirty="0">
                <a:solidFill>
                  <a:schemeClr val="tx2"/>
                </a:solidFill>
                <a:latin typeface="+mj-lt"/>
              </a:rPr>
              <a:t>.</a:t>
            </a:r>
          </a:p>
          <a:p>
            <a:pPr marL="216000" indent="-216000" defTabSz="449263" eaLnBrk="1" hangingPunct="1">
              <a:spcBef>
                <a:spcPts val="600"/>
              </a:spcBef>
              <a:spcAft>
                <a:spcPts val="0"/>
              </a:spcAft>
              <a:buClr>
                <a:schemeClr val="bg1"/>
              </a:buClr>
              <a:buFont typeface="Arial" pitchFamily="34" charset="0"/>
              <a:buChar char="•"/>
            </a:pPr>
            <a:r>
              <a:rPr lang="ru-RU" altLang="ru-RU" b="1" dirty="0" err="1">
                <a:solidFill>
                  <a:srgbClr val="FAAA28"/>
                </a:solidFill>
                <a:latin typeface="+mj-lt"/>
              </a:rPr>
              <a:t>Напроксен</a:t>
            </a:r>
            <a:r>
              <a:rPr lang="ru-RU" altLang="ru-RU" b="1" dirty="0">
                <a:solidFill>
                  <a:srgbClr val="FAAA28"/>
                </a:solidFill>
                <a:latin typeface="+mj-lt"/>
              </a:rPr>
              <a:t> </a:t>
            </a:r>
            <a:r>
              <a:rPr lang="en-US" altLang="ru-RU" b="1" dirty="0" smtClean="0">
                <a:solidFill>
                  <a:srgbClr val="FAAA28"/>
                </a:solidFill>
                <a:latin typeface="+mj-lt"/>
              </a:rPr>
              <a:t/>
            </a:r>
            <a:br>
              <a:rPr lang="en-US" altLang="ru-RU" b="1" dirty="0" smtClean="0">
                <a:solidFill>
                  <a:srgbClr val="FAAA28"/>
                </a:solidFill>
                <a:latin typeface="+mj-lt"/>
              </a:rPr>
            </a:br>
            <a:r>
              <a:rPr lang="ru-RU" altLang="ru-RU" b="1" dirty="0" smtClean="0">
                <a:solidFill>
                  <a:schemeClr val="tx2"/>
                </a:solidFill>
                <a:latin typeface="+mj-lt"/>
              </a:rPr>
              <a:t>375-500 </a:t>
            </a:r>
            <a:r>
              <a:rPr lang="ru-RU" altLang="ru-RU" b="1" dirty="0">
                <a:solidFill>
                  <a:schemeClr val="tx2"/>
                </a:solidFill>
                <a:latin typeface="+mj-lt"/>
              </a:rPr>
              <a:t>мг 2 </a:t>
            </a:r>
            <a:r>
              <a:rPr lang="ru-RU" altLang="ru-RU" b="1" dirty="0" smtClean="0">
                <a:solidFill>
                  <a:schemeClr val="tx2"/>
                </a:solidFill>
                <a:latin typeface="+mj-lt"/>
              </a:rPr>
              <a:t>р/</a:t>
            </a:r>
            <a:r>
              <a:rPr lang="ru-RU" altLang="ru-RU" b="1" dirty="0" err="1" smtClean="0">
                <a:solidFill>
                  <a:schemeClr val="tx2"/>
                </a:solidFill>
                <a:latin typeface="+mj-lt"/>
              </a:rPr>
              <a:t>сут</a:t>
            </a:r>
            <a:r>
              <a:rPr lang="ru-RU" altLang="ru-RU" b="1" dirty="0">
                <a:solidFill>
                  <a:schemeClr val="tx2"/>
                </a:solidFill>
                <a:latin typeface="+mj-lt"/>
              </a:rPr>
              <a:t>.</a:t>
            </a:r>
          </a:p>
          <a:p>
            <a:pPr marL="216000" indent="-216000" defTabSz="449263" eaLnBrk="1" hangingPunct="1">
              <a:spcBef>
                <a:spcPts val="600"/>
              </a:spcBef>
              <a:spcAft>
                <a:spcPts val="0"/>
              </a:spcAft>
              <a:buClr>
                <a:schemeClr val="bg1"/>
              </a:buClr>
              <a:buFont typeface="Arial" pitchFamily="34" charset="0"/>
              <a:buChar char="•"/>
            </a:pPr>
            <a:r>
              <a:rPr lang="ru-RU" altLang="ru-RU" b="1" dirty="0" smtClean="0">
                <a:solidFill>
                  <a:srgbClr val="FAAA28"/>
                </a:solidFill>
                <a:latin typeface="+mj-lt"/>
              </a:rPr>
              <a:t>Ибупрофен</a:t>
            </a:r>
            <a:r>
              <a:rPr lang="en-US" altLang="ru-RU" b="1" dirty="0" smtClean="0">
                <a:solidFill>
                  <a:srgbClr val="FAAA28"/>
                </a:solidFill>
                <a:latin typeface="+mj-lt"/>
              </a:rPr>
              <a:t/>
            </a:r>
            <a:br>
              <a:rPr lang="en-US" altLang="ru-RU" b="1" dirty="0" smtClean="0">
                <a:solidFill>
                  <a:srgbClr val="FAAA28"/>
                </a:solidFill>
                <a:latin typeface="+mj-lt"/>
              </a:rPr>
            </a:br>
            <a:r>
              <a:rPr lang="ru-RU" altLang="ru-RU" b="1" dirty="0" smtClean="0">
                <a:solidFill>
                  <a:schemeClr val="tx2"/>
                </a:solidFill>
                <a:latin typeface="+mj-lt"/>
              </a:rPr>
              <a:t>600-800 </a:t>
            </a:r>
            <a:r>
              <a:rPr lang="ru-RU" altLang="ru-RU" b="1" dirty="0">
                <a:solidFill>
                  <a:schemeClr val="tx2"/>
                </a:solidFill>
                <a:latin typeface="+mj-lt"/>
              </a:rPr>
              <a:t>мг 3 р/</a:t>
            </a:r>
            <a:r>
              <a:rPr lang="ru-RU" altLang="ru-RU" b="1" dirty="0" err="1">
                <a:solidFill>
                  <a:schemeClr val="tx2"/>
                </a:solidFill>
                <a:latin typeface="+mj-lt"/>
              </a:rPr>
              <a:t>сут</a:t>
            </a:r>
            <a:r>
              <a:rPr lang="ru-RU" altLang="ru-RU" b="1" dirty="0" smtClean="0">
                <a:solidFill>
                  <a:schemeClr val="tx2"/>
                </a:solidFill>
                <a:latin typeface="+mj-lt"/>
              </a:rPr>
              <a:t>.</a:t>
            </a:r>
            <a:endParaRPr lang="ru-RU" altLang="ru-RU" b="1" dirty="0">
              <a:solidFill>
                <a:srgbClr val="FAAA28"/>
              </a:solidFill>
              <a:latin typeface="+mj-lt"/>
            </a:endParaRPr>
          </a:p>
        </p:txBody>
      </p:sp>
      <p:sp>
        <p:nvSpPr>
          <p:cNvPr id="23" name="Скругленный прямоугольник 22"/>
          <p:cNvSpPr/>
          <p:nvPr/>
        </p:nvSpPr>
        <p:spPr>
          <a:xfrm>
            <a:off x="2195736" y="3501008"/>
            <a:ext cx="6120680" cy="737899"/>
          </a:xfrm>
          <a:prstGeom prst="roundRect">
            <a:avLst>
              <a:gd name="adj" fmla="val 17702"/>
            </a:avLst>
          </a:prstGeom>
          <a:solidFill>
            <a:srgbClr val="005790"/>
          </a:solidFill>
          <a:ln w="28575">
            <a:solidFill>
              <a:srgbClr val="00A0D7"/>
            </a:solidFill>
          </a:ln>
          <a:effectLst/>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pPr eaLnBrk="0" hangingPunct="0">
              <a:spcBef>
                <a:spcPts val="0"/>
              </a:spcBef>
              <a:spcAft>
                <a:spcPts val="600"/>
              </a:spcAft>
              <a:buClr>
                <a:schemeClr val="tx2"/>
              </a:buClr>
            </a:pPr>
            <a:endParaRPr lang="ru-RU" sz="2000" dirty="0">
              <a:solidFill>
                <a:schemeClr val="bg2"/>
              </a:solidFill>
            </a:endParaRPr>
          </a:p>
        </p:txBody>
      </p:sp>
      <p:sp>
        <p:nvSpPr>
          <p:cNvPr id="24" name="Прямоугольник 23"/>
          <p:cNvSpPr/>
          <p:nvPr/>
        </p:nvSpPr>
        <p:spPr>
          <a:xfrm>
            <a:off x="2411759" y="3623735"/>
            <a:ext cx="5475696" cy="492443"/>
          </a:xfrm>
          <a:prstGeom prst="rect">
            <a:avLst/>
          </a:prstGeom>
        </p:spPr>
        <p:txBody>
          <a:bodyPr wrap="square" lIns="0" tIns="0" rIns="0" bIns="0">
            <a:spAutoFit/>
          </a:bodyPr>
          <a:lstStyle/>
          <a:p>
            <a:pPr marL="144000" indent="-144000" defTabSz="449263" eaLnBrk="1" hangingPunct="1">
              <a:spcBef>
                <a:spcPts val="0"/>
              </a:spcBef>
              <a:spcAft>
                <a:spcPts val="0"/>
              </a:spcAft>
              <a:buClr>
                <a:schemeClr val="bg1"/>
              </a:buClr>
              <a:buFont typeface="Arial" pitchFamily="34" charset="0"/>
              <a:buChar char="•"/>
            </a:pPr>
            <a:r>
              <a:rPr lang="ru-RU" altLang="ru-RU" sz="1600" b="1" dirty="0">
                <a:solidFill>
                  <a:srgbClr val="FAAA28"/>
                </a:solidFill>
                <a:latin typeface="+mj-lt"/>
              </a:rPr>
              <a:t>1000 центров в 16 стран </a:t>
            </a:r>
          </a:p>
          <a:p>
            <a:pPr marL="144000" indent="-144000" defTabSz="449263" eaLnBrk="1" hangingPunct="1">
              <a:spcBef>
                <a:spcPts val="0"/>
              </a:spcBef>
              <a:spcAft>
                <a:spcPts val="0"/>
              </a:spcAft>
              <a:buClr>
                <a:schemeClr val="bg1"/>
              </a:buClr>
              <a:buFont typeface="Arial" pitchFamily="34" charset="0"/>
              <a:buChar char="•"/>
            </a:pPr>
            <a:r>
              <a:rPr lang="ru-RU" altLang="ru-RU" sz="1600" b="1" dirty="0" smtClean="0">
                <a:solidFill>
                  <a:srgbClr val="FAAA28"/>
                </a:solidFill>
                <a:latin typeface="+mj-lt"/>
              </a:rPr>
              <a:t>18 </a:t>
            </a:r>
            <a:r>
              <a:rPr lang="ru-RU" altLang="ru-RU" sz="1600" b="1" dirty="0">
                <a:solidFill>
                  <a:srgbClr val="FAAA28"/>
                </a:solidFill>
                <a:latin typeface="+mj-lt"/>
              </a:rPr>
              <a:t>месяцев терапии и последующего наблюдения</a:t>
            </a:r>
          </a:p>
        </p:txBody>
      </p:sp>
      <p:sp>
        <p:nvSpPr>
          <p:cNvPr id="26" name="Прямоугольник 25"/>
          <p:cNvSpPr/>
          <p:nvPr/>
        </p:nvSpPr>
        <p:spPr>
          <a:xfrm>
            <a:off x="395536" y="4437112"/>
            <a:ext cx="8568952" cy="1723549"/>
          </a:xfrm>
          <a:prstGeom prst="rect">
            <a:avLst/>
          </a:prstGeom>
        </p:spPr>
        <p:txBody>
          <a:bodyPr wrap="square" lIns="0" tIns="0" rIns="0" bIns="0">
            <a:spAutoFit/>
          </a:bodyPr>
          <a:lstStyle/>
          <a:p>
            <a:pPr defTabSz="449263" eaLnBrk="1" hangingPunct="1">
              <a:spcBef>
                <a:spcPts val="0"/>
              </a:spcBef>
              <a:spcAft>
                <a:spcPts val="0"/>
              </a:spcAft>
              <a:buClr>
                <a:schemeClr val="bg1"/>
              </a:buClr>
            </a:pPr>
            <a:r>
              <a:rPr lang="ru-RU" altLang="ru-RU" sz="1600" b="1" dirty="0">
                <a:solidFill>
                  <a:schemeClr val="accent4">
                    <a:lumMod val="60000"/>
                    <a:lumOff val="40000"/>
                  </a:schemeClr>
                </a:solidFill>
                <a:latin typeface="+mj-lt"/>
              </a:rPr>
              <a:t>Конечные точки исследования</a:t>
            </a:r>
            <a:r>
              <a:rPr lang="ru-RU" altLang="ru-RU" sz="1600" b="1" dirty="0" smtClean="0">
                <a:solidFill>
                  <a:schemeClr val="accent4">
                    <a:lumMod val="60000"/>
                    <a:lumOff val="40000"/>
                  </a:schemeClr>
                </a:solidFill>
                <a:latin typeface="+mj-lt"/>
              </a:rPr>
              <a:t>:</a:t>
            </a:r>
            <a:endParaRPr lang="en-US" altLang="ru-RU" sz="1600" b="1" dirty="0" smtClean="0">
              <a:solidFill>
                <a:schemeClr val="accent4">
                  <a:lumMod val="60000"/>
                  <a:lumOff val="40000"/>
                </a:schemeClr>
              </a:solidFill>
              <a:latin typeface="+mj-lt"/>
            </a:endParaRPr>
          </a:p>
          <a:p>
            <a:pPr defTabSz="449263" eaLnBrk="1" hangingPunct="1">
              <a:spcBef>
                <a:spcPts val="0"/>
              </a:spcBef>
              <a:spcAft>
                <a:spcPts val="0"/>
              </a:spcAft>
              <a:buClr>
                <a:schemeClr val="bg1"/>
              </a:buClr>
            </a:pPr>
            <a:r>
              <a:rPr lang="ru-RU" altLang="ru-RU" sz="1600" b="1" dirty="0" smtClean="0">
                <a:solidFill>
                  <a:srgbClr val="FAAA28"/>
                </a:solidFill>
                <a:latin typeface="+mj-lt"/>
              </a:rPr>
              <a:t>Первичные:</a:t>
            </a:r>
            <a:r>
              <a:rPr lang="en-US" altLang="ru-RU" sz="1600" b="1" dirty="0" smtClean="0">
                <a:solidFill>
                  <a:srgbClr val="FAAA28"/>
                </a:solidFill>
                <a:latin typeface="+mj-lt"/>
              </a:rPr>
              <a:t> </a:t>
            </a:r>
            <a:endParaRPr lang="ru-RU" altLang="ru-RU" sz="1600" b="1" dirty="0" smtClean="0">
              <a:solidFill>
                <a:srgbClr val="FAAA28"/>
              </a:solidFill>
              <a:latin typeface="+mj-lt"/>
            </a:endParaRPr>
          </a:p>
          <a:p>
            <a:pPr defTabSz="449263" eaLnBrk="1" hangingPunct="1">
              <a:spcBef>
                <a:spcPts val="0"/>
              </a:spcBef>
              <a:spcAft>
                <a:spcPts val="0"/>
              </a:spcAft>
              <a:buClr>
                <a:schemeClr val="bg1"/>
              </a:buClr>
            </a:pPr>
            <a:r>
              <a:rPr lang="ru-RU" altLang="ru-RU" sz="1600" dirty="0" smtClean="0">
                <a:solidFill>
                  <a:schemeClr val="tx2"/>
                </a:solidFill>
                <a:latin typeface="+mj-lt"/>
              </a:rPr>
              <a:t>Смерть от ССЗ, не фатальный инфаркт миокарда, не фатальный инсульт. </a:t>
            </a:r>
          </a:p>
          <a:p>
            <a:pPr defTabSz="449263">
              <a:spcBef>
                <a:spcPts val="0"/>
              </a:spcBef>
              <a:spcAft>
                <a:spcPts val="0"/>
              </a:spcAft>
              <a:buClr>
                <a:schemeClr val="bg1"/>
              </a:buClr>
            </a:pPr>
            <a:r>
              <a:rPr lang="ru-RU" altLang="ru-RU" sz="1600" b="1" dirty="0">
                <a:solidFill>
                  <a:srgbClr val="FAAA28"/>
                </a:solidFill>
                <a:latin typeface="+mj-lt"/>
              </a:rPr>
              <a:t>Вторичные:</a:t>
            </a:r>
          </a:p>
          <a:p>
            <a:pPr marL="144000" indent="-144000" defTabSz="449263" eaLnBrk="1" hangingPunct="1">
              <a:spcBef>
                <a:spcPts val="0"/>
              </a:spcBef>
              <a:spcAft>
                <a:spcPts val="0"/>
              </a:spcAft>
              <a:buClr>
                <a:schemeClr val="bg1"/>
              </a:buClr>
              <a:buFont typeface="Arial" pitchFamily="34" charset="0"/>
              <a:buChar char="•"/>
            </a:pPr>
            <a:r>
              <a:rPr lang="ru-RU" altLang="ru-RU" sz="1600" dirty="0">
                <a:solidFill>
                  <a:schemeClr val="tx2"/>
                </a:solidFill>
                <a:latin typeface="+mj-lt"/>
              </a:rPr>
              <a:t>Госпитализация по причине развития нестабильной СН, ТИА.</a:t>
            </a:r>
          </a:p>
          <a:p>
            <a:pPr marL="144000" indent="-144000" defTabSz="449263" eaLnBrk="1" hangingPunct="1">
              <a:spcBef>
                <a:spcPts val="0"/>
              </a:spcBef>
              <a:spcAft>
                <a:spcPts val="0"/>
              </a:spcAft>
              <a:buClr>
                <a:schemeClr val="bg1"/>
              </a:buClr>
              <a:buFont typeface="Arial" pitchFamily="34" charset="0"/>
              <a:buChar char="•"/>
            </a:pPr>
            <a:r>
              <a:rPr lang="ru-RU" altLang="ru-RU" sz="1600" dirty="0">
                <a:solidFill>
                  <a:schemeClr val="tx2"/>
                </a:solidFill>
                <a:latin typeface="+mj-lt"/>
              </a:rPr>
              <a:t>Клинически значимые </a:t>
            </a:r>
            <a:r>
              <a:rPr lang="ru-RU" altLang="ru-RU" sz="1600" dirty="0" smtClean="0">
                <a:solidFill>
                  <a:schemeClr val="tx2"/>
                </a:solidFill>
                <a:latin typeface="+mj-lt"/>
              </a:rPr>
              <a:t>НЯ </a:t>
            </a:r>
            <a:r>
              <a:rPr lang="ru-RU" altLang="ru-RU" sz="1600" dirty="0">
                <a:solidFill>
                  <a:schemeClr val="tx2"/>
                </a:solidFill>
                <a:latin typeface="+mj-lt"/>
              </a:rPr>
              <a:t>со стороны ЖКТ, почек, повышение АД.</a:t>
            </a:r>
          </a:p>
          <a:p>
            <a:pPr marL="144000" indent="-144000" defTabSz="449263" eaLnBrk="1" hangingPunct="1">
              <a:spcBef>
                <a:spcPts val="0"/>
              </a:spcBef>
              <a:spcAft>
                <a:spcPts val="0"/>
              </a:spcAft>
              <a:buClr>
                <a:schemeClr val="bg1"/>
              </a:buClr>
              <a:buFont typeface="Arial" pitchFamily="34" charset="0"/>
              <a:buChar char="•"/>
            </a:pPr>
            <a:r>
              <a:rPr lang="ru-RU" altLang="ru-RU" sz="1600" dirty="0">
                <a:solidFill>
                  <a:schemeClr val="tx2"/>
                </a:solidFill>
                <a:latin typeface="+mj-lt"/>
              </a:rPr>
              <a:t>Эффективность терапии ( в </a:t>
            </a:r>
            <a:r>
              <a:rPr lang="ru-RU" altLang="ru-RU" sz="1600" dirty="0" err="1">
                <a:solidFill>
                  <a:schemeClr val="tx2"/>
                </a:solidFill>
                <a:latin typeface="+mj-lt"/>
              </a:rPr>
              <a:t>т.ч</a:t>
            </a:r>
            <a:r>
              <a:rPr lang="ru-RU" altLang="ru-RU" sz="1600" dirty="0">
                <a:solidFill>
                  <a:schemeClr val="tx2"/>
                </a:solidFill>
                <a:latin typeface="+mj-lt"/>
              </a:rPr>
              <a:t>. уменьшение болевого синдрома).</a:t>
            </a:r>
          </a:p>
        </p:txBody>
      </p:sp>
    </p:spTree>
    <p:extLst>
      <p:ext uri="{BB962C8B-B14F-4D97-AF65-F5344CB8AC3E}">
        <p14:creationId xmlns:p14="http://schemas.microsoft.com/office/powerpoint/2010/main" val="3283163627"/>
      </p:ext>
    </p:extLst>
  </p:cSld>
  <p:clrMapOvr>
    <a:masterClrMapping/>
  </p:clrMapOvr>
  <p:transition spd="slow"/>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Скругленный прямоугольник 27"/>
          <p:cNvSpPr/>
          <p:nvPr/>
        </p:nvSpPr>
        <p:spPr>
          <a:xfrm>
            <a:off x="395289" y="2420889"/>
            <a:ext cx="4824783" cy="3528391"/>
          </a:xfrm>
          <a:prstGeom prst="roundRect">
            <a:avLst>
              <a:gd name="adj" fmla="val 7935"/>
            </a:avLst>
          </a:prstGeom>
          <a:solidFill>
            <a:schemeClr val="tx2"/>
          </a:solidFill>
          <a:ln w="28575">
            <a:solidFill>
              <a:srgbClr val="00A0D7"/>
            </a:solidFill>
          </a:ln>
          <a:effectLst/>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pPr eaLnBrk="0" hangingPunct="0">
              <a:spcBef>
                <a:spcPts val="0"/>
              </a:spcBef>
              <a:spcAft>
                <a:spcPts val="600"/>
              </a:spcAft>
              <a:buClr>
                <a:schemeClr val="tx2"/>
              </a:buClr>
            </a:pPr>
            <a:endParaRPr lang="ru-RU" sz="2000" dirty="0">
              <a:solidFill>
                <a:schemeClr val="bg2"/>
              </a:solidFill>
            </a:endParaRPr>
          </a:p>
        </p:txBody>
      </p:sp>
      <p:sp>
        <p:nvSpPr>
          <p:cNvPr id="21" name="Прямоугольник 20">
            <a:extLst>
              <a:ext uri="{FF2B5EF4-FFF2-40B4-BE49-F238E27FC236}"/>
            </a:extLst>
          </p:cNvPr>
          <p:cNvSpPr/>
          <p:nvPr/>
        </p:nvSpPr>
        <p:spPr>
          <a:xfrm>
            <a:off x="6267772" y="2564904"/>
            <a:ext cx="2192660" cy="10295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defTabSz="409575"/>
            <a:r>
              <a:rPr lang="ru-RU" altLang="ru-RU" sz="1000" i="1" dirty="0" err="1">
                <a:solidFill>
                  <a:schemeClr val="accent4">
                    <a:lumMod val="60000"/>
                    <a:lumOff val="40000"/>
                  </a:schemeClr>
                </a:solidFill>
                <a:sym typeface="Helvetica Light"/>
              </a:rPr>
              <a:t>Целекоксиб</a:t>
            </a:r>
            <a:r>
              <a:rPr lang="ru-RU" altLang="ru-RU" sz="1000" i="1" dirty="0">
                <a:solidFill>
                  <a:schemeClr val="accent4">
                    <a:lumMod val="60000"/>
                    <a:lumOff val="40000"/>
                  </a:schemeClr>
                </a:solidFill>
                <a:sym typeface="Helvetica Light"/>
              </a:rPr>
              <a:t> </a:t>
            </a:r>
            <a:r>
              <a:rPr lang="en-US" altLang="ru-RU" sz="1000" i="1" dirty="0" err="1">
                <a:solidFill>
                  <a:schemeClr val="accent4">
                    <a:lumMod val="60000"/>
                    <a:lumOff val="40000"/>
                  </a:schemeClr>
                </a:solidFill>
                <a:sym typeface="Helvetica Light"/>
              </a:rPr>
              <a:t>vs</a:t>
            </a:r>
            <a:r>
              <a:rPr lang="en-US" altLang="ru-RU" sz="1000" i="1" dirty="0">
                <a:solidFill>
                  <a:schemeClr val="accent4">
                    <a:lumMod val="60000"/>
                    <a:lumOff val="40000"/>
                  </a:schemeClr>
                </a:solidFill>
                <a:sym typeface="Helvetica Light"/>
              </a:rPr>
              <a:t> </a:t>
            </a:r>
            <a:r>
              <a:rPr lang="ru-RU" altLang="ru-RU" sz="1000" i="1" dirty="0">
                <a:solidFill>
                  <a:schemeClr val="accent4">
                    <a:lumMod val="60000"/>
                    <a:lumOff val="40000"/>
                  </a:schemeClr>
                </a:solidFill>
                <a:sym typeface="Helvetica Light"/>
              </a:rPr>
              <a:t>Ибупрофен,</a:t>
            </a:r>
            <a:r>
              <a:rPr lang="en-US" altLang="ru-RU" sz="1000" i="1" dirty="0">
                <a:solidFill>
                  <a:schemeClr val="accent4">
                    <a:lumMod val="60000"/>
                    <a:lumOff val="40000"/>
                  </a:schemeClr>
                </a:solidFill>
                <a:sym typeface="Helvetica Light"/>
              </a:rPr>
              <a:t> HR, 0</a:t>
            </a:r>
            <a:r>
              <a:rPr lang="ru-RU" altLang="ru-RU" sz="1000" i="1" dirty="0">
                <a:solidFill>
                  <a:schemeClr val="accent4">
                    <a:lumMod val="60000"/>
                    <a:lumOff val="40000"/>
                  </a:schemeClr>
                </a:solidFill>
                <a:sym typeface="Helvetica Light"/>
              </a:rPr>
              <a:t>,65</a:t>
            </a:r>
            <a:r>
              <a:rPr lang="en-US" altLang="ru-RU" sz="1000" i="1" dirty="0">
                <a:solidFill>
                  <a:schemeClr val="accent4">
                    <a:lumMod val="60000"/>
                    <a:lumOff val="40000"/>
                  </a:schemeClr>
                </a:solidFill>
                <a:sym typeface="Helvetica Light"/>
              </a:rPr>
              <a:t> (95% </a:t>
            </a:r>
            <a:r>
              <a:rPr lang="en-US" altLang="ru-RU" sz="1000" i="1" dirty="0" err="1">
                <a:solidFill>
                  <a:schemeClr val="accent4">
                    <a:lumMod val="60000"/>
                    <a:lumOff val="40000"/>
                  </a:schemeClr>
                </a:solidFill>
                <a:sym typeface="Helvetica Light"/>
              </a:rPr>
              <a:t>Cl</a:t>
            </a:r>
            <a:r>
              <a:rPr lang="en-US" altLang="ru-RU" sz="1000" i="1" dirty="0">
                <a:solidFill>
                  <a:schemeClr val="accent4">
                    <a:lumMod val="60000"/>
                    <a:lumOff val="40000"/>
                  </a:schemeClr>
                </a:solidFill>
                <a:sym typeface="Helvetica Light"/>
              </a:rPr>
              <a:t>, 0,</a:t>
            </a:r>
            <a:r>
              <a:rPr lang="ru-RU" altLang="ru-RU" sz="1000" i="1" dirty="0">
                <a:solidFill>
                  <a:schemeClr val="accent4">
                    <a:lumMod val="60000"/>
                    <a:lumOff val="40000"/>
                  </a:schemeClr>
                </a:solidFill>
                <a:sym typeface="Helvetica Light"/>
              </a:rPr>
              <a:t>50 </a:t>
            </a:r>
            <a:r>
              <a:rPr lang="en-US" altLang="ru-RU" sz="1000" i="1" dirty="0">
                <a:solidFill>
                  <a:schemeClr val="accent4">
                    <a:lumMod val="60000"/>
                    <a:lumOff val="40000"/>
                  </a:schemeClr>
                </a:solidFill>
                <a:sym typeface="Helvetica Light"/>
              </a:rPr>
              <a:t>to 0,</a:t>
            </a:r>
            <a:r>
              <a:rPr lang="ru-RU" altLang="ru-RU" sz="1000" i="1" dirty="0">
                <a:solidFill>
                  <a:schemeClr val="accent4">
                    <a:lumMod val="60000"/>
                    <a:lumOff val="40000"/>
                  </a:schemeClr>
                </a:solidFill>
                <a:sym typeface="Helvetica Light"/>
              </a:rPr>
              <a:t>85</a:t>
            </a:r>
            <a:r>
              <a:rPr lang="en-US" altLang="ru-RU" sz="1000" i="1" dirty="0">
                <a:solidFill>
                  <a:schemeClr val="accent4">
                    <a:lumMod val="60000"/>
                    <a:lumOff val="40000"/>
                  </a:schemeClr>
                </a:solidFill>
                <a:sym typeface="Helvetica Light"/>
              </a:rPr>
              <a:t>)</a:t>
            </a:r>
            <a:r>
              <a:rPr lang="ru-RU" altLang="ru-RU" sz="1000" i="1" dirty="0">
                <a:solidFill>
                  <a:schemeClr val="accent4">
                    <a:lumMod val="60000"/>
                    <a:lumOff val="40000"/>
                  </a:schemeClr>
                </a:solidFill>
                <a:sym typeface="Helvetica Light"/>
              </a:rPr>
              <a:t>, р=0,002</a:t>
            </a:r>
            <a:endParaRPr lang="en-US" altLang="ru-RU" sz="1000" i="1" dirty="0">
              <a:solidFill>
                <a:schemeClr val="accent4">
                  <a:lumMod val="60000"/>
                  <a:lumOff val="40000"/>
                </a:schemeClr>
              </a:solidFill>
              <a:sym typeface="Helvetica Light"/>
            </a:endParaRPr>
          </a:p>
          <a:p>
            <a:pPr defTabSz="409575"/>
            <a:r>
              <a:rPr lang="ru-RU" altLang="ru-RU" sz="1000" i="1" dirty="0" err="1">
                <a:solidFill>
                  <a:schemeClr val="accent4">
                    <a:lumMod val="60000"/>
                    <a:lumOff val="40000"/>
                  </a:schemeClr>
                </a:solidFill>
                <a:sym typeface="Helvetica Light"/>
              </a:rPr>
              <a:t>Целекоксиб</a:t>
            </a:r>
            <a:r>
              <a:rPr lang="ru-RU" altLang="ru-RU" sz="1000" i="1" dirty="0">
                <a:solidFill>
                  <a:schemeClr val="accent4">
                    <a:lumMod val="60000"/>
                    <a:lumOff val="40000"/>
                  </a:schemeClr>
                </a:solidFill>
                <a:sym typeface="Helvetica Light"/>
              </a:rPr>
              <a:t> </a:t>
            </a:r>
            <a:r>
              <a:rPr lang="en-US" altLang="ru-RU" sz="1000" i="1" dirty="0" err="1">
                <a:solidFill>
                  <a:schemeClr val="accent4">
                    <a:lumMod val="60000"/>
                    <a:lumOff val="40000"/>
                  </a:schemeClr>
                </a:solidFill>
                <a:sym typeface="Helvetica Light"/>
              </a:rPr>
              <a:t>vs</a:t>
            </a:r>
            <a:r>
              <a:rPr lang="en-US" altLang="ru-RU" sz="1000" i="1" dirty="0">
                <a:solidFill>
                  <a:schemeClr val="accent4">
                    <a:lumMod val="60000"/>
                    <a:lumOff val="40000"/>
                  </a:schemeClr>
                </a:solidFill>
                <a:sym typeface="Helvetica Light"/>
              </a:rPr>
              <a:t> </a:t>
            </a:r>
            <a:r>
              <a:rPr lang="ru-RU" altLang="ru-RU" sz="1000" i="1" dirty="0" err="1">
                <a:solidFill>
                  <a:schemeClr val="accent4">
                    <a:lumMod val="60000"/>
                    <a:lumOff val="40000"/>
                  </a:schemeClr>
                </a:solidFill>
                <a:sym typeface="Helvetica Light"/>
              </a:rPr>
              <a:t>Напроксен</a:t>
            </a:r>
            <a:r>
              <a:rPr lang="ru-RU" altLang="ru-RU" sz="1000" i="1" dirty="0">
                <a:solidFill>
                  <a:schemeClr val="accent4">
                    <a:lumMod val="60000"/>
                    <a:lumOff val="40000"/>
                  </a:schemeClr>
                </a:solidFill>
                <a:sym typeface="Helvetica Light"/>
              </a:rPr>
              <a:t>,</a:t>
            </a:r>
            <a:r>
              <a:rPr lang="en-US" altLang="ru-RU" sz="1000" i="1" dirty="0">
                <a:solidFill>
                  <a:schemeClr val="accent4">
                    <a:lumMod val="60000"/>
                    <a:lumOff val="40000"/>
                  </a:schemeClr>
                </a:solidFill>
                <a:sym typeface="Helvetica Light"/>
              </a:rPr>
              <a:t> HR, 0,</a:t>
            </a:r>
            <a:r>
              <a:rPr lang="ru-RU" altLang="ru-RU" sz="1000" i="1" dirty="0">
                <a:solidFill>
                  <a:schemeClr val="accent4">
                    <a:lumMod val="60000"/>
                    <a:lumOff val="40000"/>
                  </a:schemeClr>
                </a:solidFill>
                <a:sym typeface="Helvetica Light"/>
              </a:rPr>
              <a:t>71</a:t>
            </a:r>
            <a:r>
              <a:rPr lang="en-US" altLang="ru-RU" sz="1000" i="1" dirty="0">
                <a:solidFill>
                  <a:schemeClr val="accent4">
                    <a:lumMod val="60000"/>
                    <a:lumOff val="40000"/>
                  </a:schemeClr>
                </a:solidFill>
                <a:sym typeface="Helvetica Light"/>
              </a:rPr>
              <a:t> (95% </a:t>
            </a:r>
            <a:r>
              <a:rPr lang="ru-RU" altLang="ru-RU" sz="1000" i="1" dirty="0">
                <a:solidFill>
                  <a:schemeClr val="accent4">
                    <a:lumMod val="60000"/>
                    <a:lumOff val="40000"/>
                  </a:schemeClr>
                </a:solidFill>
                <a:sym typeface="Helvetica Light"/>
              </a:rPr>
              <a:t>С</a:t>
            </a:r>
            <a:r>
              <a:rPr lang="en-US" altLang="ru-RU" sz="1000" i="1" dirty="0">
                <a:solidFill>
                  <a:schemeClr val="accent4">
                    <a:lumMod val="60000"/>
                    <a:lumOff val="40000"/>
                  </a:schemeClr>
                </a:solidFill>
                <a:sym typeface="Helvetica Light"/>
              </a:rPr>
              <a:t>l, </a:t>
            </a:r>
            <a:r>
              <a:rPr lang="ru-RU" altLang="ru-RU" sz="1000" i="1" dirty="0">
                <a:solidFill>
                  <a:schemeClr val="accent4">
                    <a:lumMod val="60000"/>
                    <a:lumOff val="40000"/>
                  </a:schemeClr>
                </a:solidFill>
                <a:sym typeface="Helvetica Light"/>
              </a:rPr>
              <a:t>0</a:t>
            </a:r>
            <a:r>
              <a:rPr lang="en-US" altLang="ru-RU" sz="1000" i="1" dirty="0">
                <a:solidFill>
                  <a:schemeClr val="accent4">
                    <a:lumMod val="60000"/>
                    <a:lumOff val="40000"/>
                  </a:schemeClr>
                </a:solidFill>
                <a:sym typeface="Helvetica Light"/>
              </a:rPr>
              <a:t>,</a:t>
            </a:r>
            <a:r>
              <a:rPr lang="ru-RU" altLang="ru-RU" sz="1000" i="1" dirty="0">
                <a:solidFill>
                  <a:schemeClr val="accent4">
                    <a:lumMod val="60000"/>
                    <a:lumOff val="40000"/>
                  </a:schemeClr>
                </a:solidFill>
                <a:sym typeface="Helvetica Light"/>
              </a:rPr>
              <a:t>54 </a:t>
            </a:r>
            <a:r>
              <a:rPr lang="en-US" altLang="ru-RU" sz="1000" i="1" dirty="0">
                <a:solidFill>
                  <a:schemeClr val="accent4">
                    <a:lumMod val="60000"/>
                    <a:lumOff val="40000"/>
                  </a:schemeClr>
                </a:solidFill>
                <a:sym typeface="Helvetica Light"/>
              </a:rPr>
              <a:t>to 0,</a:t>
            </a:r>
            <a:r>
              <a:rPr lang="ru-RU" altLang="ru-RU" sz="1000" i="1" dirty="0">
                <a:solidFill>
                  <a:schemeClr val="accent4">
                    <a:lumMod val="60000"/>
                    <a:lumOff val="40000"/>
                  </a:schemeClr>
                </a:solidFill>
                <a:sym typeface="Helvetica Light"/>
              </a:rPr>
              <a:t>93</a:t>
            </a:r>
            <a:r>
              <a:rPr lang="en-US" altLang="ru-RU" sz="1000" i="1" dirty="0">
                <a:solidFill>
                  <a:schemeClr val="accent4">
                    <a:lumMod val="60000"/>
                    <a:lumOff val="40000"/>
                  </a:schemeClr>
                </a:solidFill>
                <a:sym typeface="Helvetica Light"/>
              </a:rPr>
              <a:t>)</a:t>
            </a:r>
            <a:r>
              <a:rPr lang="ru-RU" altLang="ru-RU" sz="1000" i="1" dirty="0">
                <a:solidFill>
                  <a:schemeClr val="accent4">
                    <a:lumMod val="60000"/>
                    <a:lumOff val="40000"/>
                  </a:schemeClr>
                </a:solidFill>
                <a:sym typeface="Helvetica Light"/>
              </a:rPr>
              <a:t>, р=0,01</a:t>
            </a:r>
            <a:endParaRPr lang="en-US" altLang="ru-RU" sz="1000" i="1" dirty="0">
              <a:solidFill>
                <a:schemeClr val="accent4">
                  <a:lumMod val="60000"/>
                  <a:lumOff val="40000"/>
                </a:schemeClr>
              </a:solidFill>
              <a:sym typeface="Helvetica Light"/>
            </a:endParaRPr>
          </a:p>
          <a:p>
            <a:pPr defTabSz="409575"/>
            <a:r>
              <a:rPr lang="ru-RU" altLang="ru-RU" sz="1000" i="1" dirty="0">
                <a:solidFill>
                  <a:schemeClr val="accent4">
                    <a:lumMod val="60000"/>
                    <a:lumOff val="40000"/>
                  </a:schemeClr>
                </a:solidFill>
                <a:sym typeface="Helvetica Light"/>
              </a:rPr>
              <a:t>Ибупрофен </a:t>
            </a:r>
            <a:r>
              <a:rPr lang="en-US" altLang="ru-RU" sz="1000" i="1" dirty="0" err="1">
                <a:solidFill>
                  <a:schemeClr val="accent4">
                    <a:lumMod val="60000"/>
                    <a:lumOff val="40000"/>
                  </a:schemeClr>
                </a:solidFill>
                <a:sym typeface="Helvetica Light"/>
              </a:rPr>
              <a:t>vs</a:t>
            </a:r>
            <a:r>
              <a:rPr lang="en-US" altLang="ru-RU" sz="1000" i="1" dirty="0">
                <a:solidFill>
                  <a:schemeClr val="accent4">
                    <a:lumMod val="60000"/>
                    <a:lumOff val="40000"/>
                  </a:schemeClr>
                </a:solidFill>
                <a:sym typeface="Helvetica Light"/>
              </a:rPr>
              <a:t> </a:t>
            </a:r>
            <a:r>
              <a:rPr lang="ru-RU" altLang="ru-RU" sz="1000" i="1" dirty="0" err="1">
                <a:solidFill>
                  <a:schemeClr val="accent4">
                    <a:lumMod val="60000"/>
                    <a:lumOff val="40000"/>
                  </a:schemeClr>
                </a:solidFill>
                <a:sym typeface="Helvetica Light"/>
              </a:rPr>
              <a:t>Напроксен</a:t>
            </a:r>
            <a:r>
              <a:rPr lang="ru-RU" altLang="ru-RU" sz="1000" i="1" dirty="0">
                <a:solidFill>
                  <a:schemeClr val="accent4">
                    <a:lumMod val="60000"/>
                    <a:lumOff val="40000"/>
                  </a:schemeClr>
                </a:solidFill>
                <a:sym typeface="Helvetica Light"/>
              </a:rPr>
              <a:t>,</a:t>
            </a:r>
            <a:r>
              <a:rPr lang="en-US" altLang="ru-RU" sz="1000" i="1" dirty="0">
                <a:solidFill>
                  <a:schemeClr val="accent4">
                    <a:lumMod val="60000"/>
                    <a:lumOff val="40000"/>
                  </a:schemeClr>
                </a:solidFill>
                <a:sym typeface="Helvetica Light"/>
              </a:rPr>
              <a:t> HR, </a:t>
            </a:r>
            <a:r>
              <a:rPr lang="ru-RU" altLang="ru-RU" sz="1000" i="1" dirty="0">
                <a:solidFill>
                  <a:schemeClr val="accent4">
                    <a:lumMod val="60000"/>
                    <a:lumOff val="40000"/>
                  </a:schemeClr>
                </a:solidFill>
                <a:sym typeface="Helvetica Light"/>
              </a:rPr>
              <a:t>1,08 </a:t>
            </a:r>
            <a:r>
              <a:rPr lang="en-US" altLang="ru-RU" sz="1000" i="1" dirty="0">
                <a:solidFill>
                  <a:schemeClr val="accent4">
                    <a:lumMod val="60000"/>
                    <a:lumOff val="40000"/>
                  </a:schemeClr>
                </a:solidFill>
                <a:sym typeface="Helvetica Light"/>
              </a:rPr>
              <a:t> (95% </a:t>
            </a:r>
            <a:r>
              <a:rPr lang="en-US" altLang="ru-RU" sz="1000" i="1" dirty="0" err="1">
                <a:solidFill>
                  <a:schemeClr val="accent4">
                    <a:lumMod val="60000"/>
                    <a:lumOff val="40000"/>
                  </a:schemeClr>
                </a:solidFill>
                <a:sym typeface="Helvetica Light"/>
              </a:rPr>
              <a:t>Cl</a:t>
            </a:r>
            <a:r>
              <a:rPr lang="en-US" altLang="ru-RU" sz="1000" i="1" dirty="0">
                <a:solidFill>
                  <a:schemeClr val="accent4">
                    <a:lumMod val="60000"/>
                    <a:lumOff val="40000"/>
                  </a:schemeClr>
                </a:solidFill>
                <a:sym typeface="Helvetica Light"/>
              </a:rPr>
              <a:t>, 0,</a:t>
            </a:r>
            <a:r>
              <a:rPr lang="ru-RU" altLang="ru-RU" sz="1000" i="1" dirty="0">
                <a:solidFill>
                  <a:schemeClr val="accent4">
                    <a:lumMod val="60000"/>
                    <a:lumOff val="40000"/>
                  </a:schemeClr>
                </a:solidFill>
                <a:sym typeface="Helvetica Light"/>
              </a:rPr>
              <a:t>85 </a:t>
            </a:r>
            <a:r>
              <a:rPr lang="en-US" altLang="ru-RU" sz="1000" i="1" dirty="0">
                <a:solidFill>
                  <a:schemeClr val="accent4">
                    <a:lumMod val="60000"/>
                    <a:lumOff val="40000"/>
                  </a:schemeClr>
                </a:solidFill>
                <a:sym typeface="Helvetica Light"/>
              </a:rPr>
              <a:t>to</a:t>
            </a:r>
            <a:r>
              <a:rPr lang="ru-RU" altLang="ru-RU" sz="1000" i="1" dirty="0">
                <a:solidFill>
                  <a:schemeClr val="accent4">
                    <a:lumMod val="60000"/>
                    <a:lumOff val="40000"/>
                  </a:schemeClr>
                </a:solidFill>
                <a:sym typeface="Helvetica Light"/>
              </a:rPr>
              <a:t> 1,39</a:t>
            </a:r>
            <a:r>
              <a:rPr lang="en-US" altLang="ru-RU" sz="1000" i="1" dirty="0">
                <a:solidFill>
                  <a:schemeClr val="accent4">
                    <a:lumMod val="60000"/>
                    <a:lumOff val="40000"/>
                  </a:schemeClr>
                </a:solidFill>
                <a:sym typeface="Helvetica Light"/>
              </a:rPr>
              <a:t>)</a:t>
            </a:r>
            <a:r>
              <a:rPr lang="ru-RU" altLang="ru-RU" sz="1000" i="1" dirty="0">
                <a:solidFill>
                  <a:schemeClr val="accent4">
                    <a:lumMod val="60000"/>
                    <a:lumOff val="40000"/>
                  </a:schemeClr>
                </a:solidFill>
                <a:sym typeface="Helvetica Light"/>
              </a:rPr>
              <a:t>, р=0,53</a:t>
            </a:r>
          </a:p>
        </p:txBody>
      </p:sp>
      <p:pic>
        <p:nvPicPr>
          <p:cNvPr id="130058" name="Рисунок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3406" y="2878991"/>
            <a:ext cx="3892362" cy="2732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Прямоугольник 18">
            <a:extLst>
              <a:ext uri="{FF2B5EF4-FFF2-40B4-BE49-F238E27FC236}"/>
            </a:extLst>
          </p:cNvPr>
          <p:cNvSpPr/>
          <p:nvPr/>
        </p:nvSpPr>
        <p:spPr bwMode="auto">
          <a:xfrm rot="16200000">
            <a:off x="-841472" y="3937132"/>
            <a:ext cx="3087084" cy="3725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09575"/>
            <a:r>
              <a:rPr lang="ru-RU" altLang="ru-RU" sz="1200" dirty="0">
                <a:solidFill>
                  <a:srgbClr val="005790"/>
                </a:solidFill>
                <a:sym typeface="Helvetica Light"/>
              </a:rPr>
              <a:t>Пациенты (в %) со </a:t>
            </a:r>
            <a:r>
              <a:rPr lang="ru-RU" altLang="ru-RU" sz="1200" dirty="0" smtClean="0">
                <a:solidFill>
                  <a:srgbClr val="005790"/>
                </a:solidFill>
                <a:sym typeface="Helvetica Light"/>
              </a:rPr>
              <a:t>случаями</a:t>
            </a:r>
            <a:r>
              <a:rPr lang="en-US" altLang="ru-RU" sz="1200" dirty="0" smtClean="0">
                <a:solidFill>
                  <a:srgbClr val="005790"/>
                </a:solidFill>
                <a:sym typeface="Helvetica Light"/>
              </a:rPr>
              <a:t> </a:t>
            </a:r>
            <a:r>
              <a:rPr lang="ru-RU" altLang="ru-RU" sz="1200" dirty="0" smtClean="0">
                <a:solidFill>
                  <a:srgbClr val="005790"/>
                </a:solidFill>
                <a:sym typeface="Helvetica Light"/>
              </a:rPr>
              <a:t>летальности</a:t>
            </a:r>
            <a:endParaRPr lang="ru-RU" altLang="ru-RU" sz="1200" dirty="0">
              <a:solidFill>
                <a:srgbClr val="005790"/>
              </a:solidFill>
              <a:sym typeface="Helvetica Light"/>
            </a:endParaRPr>
          </a:p>
        </p:txBody>
      </p:sp>
      <p:sp>
        <p:nvSpPr>
          <p:cNvPr id="20" name="Прямоугольник 19">
            <a:extLst>
              <a:ext uri="{FF2B5EF4-FFF2-40B4-BE49-F238E27FC236}"/>
            </a:extLst>
          </p:cNvPr>
          <p:cNvSpPr/>
          <p:nvPr/>
        </p:nvSpPr>
        <p:spPr bwMode="auto">
          <a:xfrm>
            <a:off x="1052305" y="5451843"/>
            <a:ext cx="3663711" cy="4302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09575"/>
            <a:r>
              <a:rPr lang="ru-RU" altLang="ru-RU" sz="1200" dirty="0">
                <a:solidFill>
                  <a:srgbClr val="005790"/>
                </a:solidFill>
                <a:sym typeface="Helvetica Light"/>
              </a:rPr>
              <a:t>Месяцы с момента рандомизации</a:t>
            </a:r>
          </a:p>
        </p:txBody>
      </p:sp>
      <p:sp>
        <p:nvSpPr>
          <p:cNvPr id="23" name="Скругленный прямоугольник 22">
            <a:extLst>
              <a:ext uri="{FF2B5EF4-FFF2-40B4-BE49-F238E27FC236}"/>
            </a:extLst>
          </p:cNvPr>
          <p:cNvSpPr/>
          <p:nvPr/>
        </p:nvSpPr>
        <p:spPr bwMode="auto">
          <a:xfrm>
            <a:off x="4659187" y="3356992"/>
            <a:ext cx="1409802" cy="456832"/>
          </a:xfrm>
          <a:prstGeom prst="roundRect">
            <a:avLst/>
          </a:prstGeom>
          <a:solidFill>
            <a:schemeClr val="tx1"/>
          </a:solidFill>
          <a:ln w="28575">
            <a:solidFill>
              <a:srgbClr val="00A0D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09575"/>
            <a:r>
              <a:rPr lang="ru-RU" altLang="ru-RU" sz="1400" b="1" dirty="0" err="1">
                <a:solidFill>
                  <a:srgbClr val="FAAA28"/>
                </a:solidFill>
                <a:sym typeface="Helvetica Light"/>
              </a:rPr>
              <a:t>Напроксен</a:t>
            </a:r>
            <a:r>
              <a:rPr lang="ru-RU" altLang="ru-RU" sz="1400" b="1" dirty="0">
                <a:solidFill>
                  <a:srgbClr val="FAAA28"/>
                </a:solidFill>
                <a:sym typeface="Helvetica Light"/>
              </a:rPr>
              <a:t> </a:t>
            </a:r>
            <a:r>
              <a:rPr lang="en-US" altLang="ru-RU" sz="1400" b="1" dirty="0" smtClean="0">
                <a:solidFill>
                  <a:srgbClr val="FAAA28"/>
                </a:solidFill>
                <a:sym typeface="Helvetica Light"/>
              </a:rPr>
              <a:t/>
            </a:r>
            <a:br>
              <a:rPr lang="en-US" altLang="ru-RU" sz="1400" b="1" dirty="0" smtClean="0">
                <a:solidFill>
                  <a:srgbClr val="FAAA28"/>
                </a:solidFill>
                <a:sym typeface="Helvetica Light"/>
              </a:rPr>
            </a:br>
            <a:r>
              <a:rPr lang="ru-RU" altLang="ru-RU" sz="1400" b="1" dirty="0" smtClean="0">
                <a:solidFill>
                  <a:srgbClr val="FAAA28"/>
                </a:solidFill>
                <a:sym typeface="Helvetica Light"/>
              </a:rPr>
              <a:t>на </a:t>
            </a:r>
            <a:r>
              <a:rPr lang="ru-RU" altLang="ru-RU" sz="1400" b="1" dirty="0">
                <a:solidFill>
                  <a:srgbClr val="FAAA28"/>
                </a:solidFill>
                <a:sym typeface="Helvetica Light"/>
              </a:rPr>
              <a:t>41% выше</a:t>
            </a:r>
          </a:p>
        </p:txBody>
      </p:sp>
      <p:sp>
        <p:nvSpPr>
          <p:cNvPr id="24" name="Скругленный прямоугольник 23">
            <a:extLst>
              <a:ext uri="{FF2B5EF4-FFF2-40B4-BE49-F238E27FC236}"/>
            </a:extLst>
          </p:cNvPr>
          <p:cNvSpPr/>
          <p:nvPr/>
        </p:nvSpPr>
        <p:spPr bwMode="auto">
          <a:xfrm>
            <a:off x="4662249" y="2632099"/>
            <a:ext cx="1448846" cy="425954"/>
          </a:xfrm>
          <a:prstGeom prst="roundRect">
            <a:avLst/>
          </a:prstGeom>
          <a:solidFill>
            <a:schemeClr val="tx1"/>
          </a:solidFill>
          <a:ln w="28575">
            <a:solidFill>
              <a:srgbClr val="00A0D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09575"/>
            <a:r>
              <a:rPr lang="ru-RU" altLang="ru-RU" sz="1400" b="1" dirty="0">
                <a:solidFill>
                  <a:srgbClr val="FAAA28"/>
                </a:solidFill>
                <a:sym typeface="Helvetica Light"/>
              </a:rPr>
              <a:t>Ибупрофен </a:t>
            </a:r>
            <a:r>
              <a:rPr lang="en-US" altLang="ru-RU" sz="1400" b="1" dirty="0" smtClean="0">
                <a:solidFill>
                  <a:srgbClr val="FAAA28"/>
                </a:solidFill>
                <a:sym typeface="Helvetica Light"/>
              </a:rPr>
              <a:t/>
            </a:r>
            <a:br>
              <a:rPr lang="en-US" altLang="ru-RU" sz="1400" b="1" dirty="0" smtClean="0">
                <a:solidFill>
                  <a:srgbClr val="FAAA28"/>
                </a:solidFill>
                <a:sym typeface="Helvetica Light"/>
              </a:rPr>
            </a:br>
            <a:r>
              <a:rPr lang="ru-RU" altLang="ru-RU" sz="1400" b="1" dirty="0" smtClean="0">
                <a:solidFill>
                  <a:srgbClr val="FAAA28"/>
                </a:solidFill>
                <a:sym typeface="Helvetica Light"/>
              </a:rPr>
              <a:t>на </a:t>
            </a:r>
            <a:r>
              <a:rPr lang="ru-RU" altLang="ru-RU" sz="1400" b="1" dirty="0">
                <a:solidFill>
                  <a:srgbClr val="FAAA28"/>
                </a:solidFill>
                <a:sym typeface="Helvetica Light"/>
              </a:rPr>
              <a:t>54% выше</a:t>
            </a:r>
          </a:p>
        </p:txBody>
      </p:sp>
      <p:sp>
        <p:nvSpPr>
          <p:cNvPr id="25" name="Скругленный прямоугольник 24">
            <a:extLst>
              <a:ext uri="{FF2B5EF4-FFF2-40B4-BE49-F238E27FC236}"/>
            </a:extLst>
          </p:cNvPr>
          <p:cNvSpPr/>
          <p:nvPr/>
        </p:nvSpPr>
        <p:spPr bwMode="auto">
          <a:xfrm>
            <a:off x="4662250" y="4040464"/>
            <a:ext cx="1406740" cy="318537"/>
          </a:xfrm>
          <a:prstGeom prst="roundRect">
            <a:avLst/>
          </a:prstGeom>
          <a:solidFill>
            <a:schemeClr val="tx1"/>
          </a:solidFill>
          <a:ln w="28575">
            <a:solidFill>
              <a:srgbClr val="00A0D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09575"/>
            <a:r>
              <a:rPr lang="ru-RU" altLang="ru-RU" sz="1400" b="1" dirty="0" err="1">
                <a:solidFill>
                  <a:srgbClr val="FAAA28"/>
                </a:solidFill>
                <a:sym typeface="Helvetica Light"/>
              </a:rPr>
              <a:t>Целекоксиб</a:t>
            </a:r>
            <a:endParaRPr lang="ru-RU" altLang="ru-RU" sz="1400" b="1" dirty="0">
              <a:solidFill>
                <a:srgbClr val="FAAA28"/>
              </a:solidFill>
              <a:sym typeface="Helvetica Light"/>
            </a:endParaRPr>
          </a:p>
        </p:txBody>
      </p:sp>
      <p:pic>
        <p:nvPicPr>
          <p:cNvPr id="17" name="Рисунок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1328" y="6309320"/>
            <a:ext cx="241879" cy="349861"/>
          </a:xfrm>
          <a:prstGeom prst="rect">
            <a:avLst/>
          </a:prstGeom>
        </p:spPr>
      </p:pic>
      <p:sp>
        <p:nvSpPr>
          <p:cNvPr id="18" name="TextBox 17"/>
          <p:cNvSpPr txBox="1"/>
          <p:nvPr/>
        </p:nvSpPr>
        <p:spPr>
          <a:xfrm>
            <a:off x="755576" y="6345750"/>
            <a:ext cx="7704856" cy="138499"/>
          </a:xfrm>
          <a:prstGeom prst="rect">
            <a:avLst/>
          </a:prstGeom>
          <a:noFill/>
        </p:spPr>
        <p:txBody>
          <a:bodyPr wrap="square" lIns="0" tIns="0" rIns="0" bIns="0" rtlCol="0">
            <a:spAutoFit/>
          </a:bodyPr>
          <a:lstStyle/>
          <a:p>
            <a:r>
              <a:rPr lang="en-US" sz="900" dirty="0">
                <a:solidFill>
                  <a:schemeClr val="tx2"/>
                </a:solidFill>
                <a:latin typeface="+mj-lt"/>
              </a:rPr>
              <a:t>Cardiovascular Safety of </a:t>
            </a:r>
            <a:r>
              <a:rPr lang="en-US" sz="900" dirty="0" err="1">
                <a:solidFill>
                  <a:schemeClr val="tx2"/>
                </a:solidFill>
                <a:latin typeface="+mj-lt"/>
              </a:rPr>
              <a:t>Celecoxib</a:t>
            </a:r>
            <a:r>
              <a:rPr lang="en-US" sz="900" dirty="0">
                <a:solidFill>
                  <a:schemeClr val="tx2"/>
                </a:solidFill>
                <a:latin typeface="+mj-lt"/>
              </a:rPr>
              <a:t>, Naproxen or Ibuprofen for Arthritis. Seven E. </a:t>
            </a:r>
            <a:r>
              <a:rPr lang="en-US" sz="900" dirty="0" err="1">
                <a:solidFill>
                  <a:schemeClr val="tx2"/>
                </a:solidFill>
                <a:latin typeface="+mj-lt"/>
              </a:rPr>
              <a:t>Nissen</a:t>
            </a:r>
            <a:r>
              <a:rPr lang="en-US" sz="900" dirty="0">
                <a:solidFill>
                  <a:schemeClr val="tx2"/>
                </a:solidFill>
                <a:latin typeface="+mj-lt"/>
              </a:rPr>
              <a:t> et.al. The New England Journal od Medicine, Nov, 13, 3016 </a:t>
            </a:r>
          </a:p>
        </p:txBody>
      </p:sp>
      <p:sp>
        <p:nvSpPr>
          <p:cNvPr id="26" name="TextBox 25"/>
          <p:cNvSpPr txBox="1"/>
          <p:nvPr/>
        </p:nvSpPr>
        <p:spPr>
          <a:xfrm>
            <a:off x="323527" y="226260"/>
            <a:ext cx="6624737" cy="707886"/>
          </a:xfrm>
          <a:prstGeom prst="rect">
            <a:avLst/>
          </a:prstGeom>
          <a:noFill/>
        </p:spPr>
        <p:txBody>
          <a:bodyPr wrap="square" rtlCol="0" anchor="ctr">
            <a:spAutoFit/>
          </a:bodyPr>
          <a:lstStyle/>
          <a:p>
            <a:pPr>
              <a:lnSpc>
                <a:spcPts val="2400"/>
              </a:lnSpc>
            </a:pPr>
            <a:r>
              <a:rPr lang="ru-RU" sz="2400" b="1" i="1" dirty="0" smtClean="0">
                <a:solidFill>
                  <a:srgbClr val="FAAA28"/>
                </a:solidFill>
                <a:latin typeface="+mn-lt"/>
              </a:rPr>
              <a:t>Результаты </a:t>
            </a:r>
            <a:r>
              <a:rPr lang="ru-RU" sz="2400" b="1" i="1" dirty="0">
                <a:solidFill>
                  <a:srgbClr val="FAAA28"/>
                </a:solidFill>
                <a:latin typeface="+mn-lt"/>
              </a:rPr>
              <a:t>исследования:</a:t>
            </a:r>
            <a:br>
              <a:rPr lang="ru-RU" sz="2400" b="1" i="1" dirty="0">
                <a:solidFill>
                  <a:srgbClr val="FAAA28"/>
                </a:solidFill>
                <a:latin typeface="+mn-lt"/>
              </a:rPr>
            </a:br>
            <a:r>
              <a:rPr lang="ru-RU" sz="2400" b="1" i="1" dirty="0">
                <a:solidFill>
                  <a:srgbClr val="FAAA28"/>
                </a:solidFill>
                <a:latin typeface="+mn-lt"/>
              </a:rPr>
              <a:t>частота значимых ЖК осложнений </a:t>
            </a:r>
            <a:endParaRPr lang="en-US" sz="2400" b="1" i="1" dirty="0">
              <a:solidFill>
                <a:srgbClr val="FAAA28"/>
              </a:solidFill>
              <a:latin typeface="+mn-lt"/>
            </a:endParaRPr>
          </a:p>
        </p:txBody>
      </p:sp>
      <p:sp>
        <p:nvSpPr>
          <p:cNvPr id="27" name="Прямоугольник 26"/>
          <p:cNvSpPr/>
          <p:nvPr/>
        </p:nvSpPr>
        <p:spPr>
          <a:xfrm>
            <a:off x="395289" y="1557337"/>
            <a:ext cx="8353175" cy="646331"/>
          </a:xfrm>
          <a:prstGeom prst="rect">
            <a:avLst/>
          </a:prstGeom>
        </p:spPr>
        <p:txBody>
          <a:bodyPr wrap="square" lIns="0" tIns="0" rIns="0" bIns="0">
            <a:spAutoFit/>
          </a:bodyPr>
          <a:lstStyle/>
          <a:p>
            <a:pPr defTabSz="449263" eaLnBrk="1" hangingPunct="1">
              <a:spcBef>
                <a:spcPts val="600"/>
              </a:spcBef>
              <a:spcAft>
                <a:spcPts val="1200"/>
              </a:spcAft>
              <a:buClr>
                <a:schemeClr val="bg1"/>
              </a:buClr>
            </a:pPr>
            <a:r>
              <a:rPr lang="ru-RU" altLang="ru-RU" sz="1400" b="1" dirty="0">
                <a:solidFill>
                  <a:srgbClr val="FAAA28"/>
                </a:solidFill>
                <a:latin typeface="+mj-lt"/>
              </a:rPr>
              <a:t>Значимые </a:t>
            </a:r>
            <a:r>
              <a:rPr lang="ru-RU" altLang="ru-RU" sz="1400" b="1" dirty="0" smtClean="0">
                <a:solidFill>
                  <a:srgbClr val="FAAA28"/>
                </a:solidFill>
                <a:latin typeface="+mj-lt"/>
              </a:rPr>
              <a:t>ЖК осложнения </a:t>
            </a:r>
            <a:r>
              <a:rPr lang="ru-RU" altLang="ru-RU" sz="1400" b="1" dirty="0">
                <a:solidFill>
                  <a:srgbClr val="FAAA28"/>
                </a:solidFill>
                <a:latin typeface="+mj-lt"/>
              </a:rPr>
              <a:t>включают: </a:t>
            </a:r>
            <a:r>
              <a:rPr lang="ru-RU" altLang="ru-RU" sz="1400" dirty="0" err="1">
                <a:solidFill>
                  <a:schemeClr val="tx2"/>
                </a:solidFill>
                <a:latin typeface="+mj-lt"/>
              </a:rPr>
              <a:t>гастродуоденальные</a:t>
            </a:r>
            <a:r>
              <a:rPr lang="ru-RU" altLang="ru-RU" sz="1400" dirty="0">
                <a:solidFill>
                  <a:schemeClr val="tx2"/>
                </a:solidFill>
                <a:latin typeface="+mj-lt"/>
              </a:rPr>
              <a:t> кровотечения, </a:t>
            </a:r>
            <a:r>
              <a:rPr lang="ru-RU" altLang="ru-RU" sz="1400" dirty="0" err="1">
                <a:solidFill>
                  <a:schemeClr val="tx2"/>
                </a:solidFill>
                <a:latin typeface="+mj-lt"/>
              </a:rPr>
              <a:t>гастродуоденальная</a:t>
            </a:r>
            <a:r>
              <a:rPr lang="ru-RU" altLang="ru-RU" sz="1400" dirty="0">
                <a:solidFill>
                  <a:schemeClr val="tx2"/>
                </a:solidFill>
                <a:latin typeface="+mj-lt"/>
              </a:rPr>
              <a:t>, </a:t>
            </a:r>
            <a:r>
              <a:rPr lang="ru-RU" altLang="ru-RU" sz="1400" dirty="0" smtClean="0">
                <a:solidFill>
                  <a:schemeClr val="tx2"/>
                </a:solidFill>
                <a:latin typeface="+mj-lt"/>
              </a:rPr>
              <a:t>тонко-толстокишечная </a:t>
            </a:r>
            <a:r>
              <a:rPr lang="ru-RU" altLang="ru-RU" sz="1400" dirty="0">
                <a:solidFill>
                  <a:schemeClr val="tx2"/>
                </a:solidFill>
                <a:latin typeface="+mj-lt"/>
              </a:rPr>
              <a:t>обструкция, тонко-толстокишечное кровотечение, желудочная или дуоденальная язва; клинически значимая железодефицитная анемия желудочно-кишечного происхождения</a:t>
            </a:r>
          </a:p>
        </p:txBody>
      </p:sp>
      <p:sp>
        <p:nvSpPr>
          <p:cNvPr id="29" name="Прямоугольник 28"/>
          <p:cNvSpPr/>
          <p:nvPr/>
        </p:nvSpPr>
        <p:spPr>
          <a:xfrm>
            <a:off x="5508104" y="4581128"/>
            <a:ext cx="3352098" cy="1384995"/>
          </a:xfrm>
          <a:prstGeom prst="rect">
            <a:avLst/>
          </a:prstGeom>
        </p:spPr>
        <p:txBody>
          <a:bodyPr wrap="square" lIns="0" tIns="0" rIns="0" bIns="0">
            <a:spAutoFit/>
          </a:bodyPr>
          <a:lstStyle/>
          <a:p>
            <a:pPr defTabSz="449263" eaLnBrk="1" hangingPunct="1">
              <a:spcBef>
                <a:spcPts val="600"/>
              </a:spcBef>
              <a:spcAft>
                <a:spcPts val="1200"/>
              </a:spcAft>
              <a:buClr>
                <a:schemeClr val="bg1"/>
              </a:buClr>
            </a:pPr>
            <a:r>
              <a:rPr lang="ru-RU" altLang="ru-RU" b="1" dirty="0">
                <a:solidFill>
                  <a:srgbClr val="FAAA28"/>
                </a:solidFill>
                <a:latin typeface="+mj-lt"/>
              </a:rPr>
              <a:t>Более высокая частота развития клинически значимых ЖК осложнений  связана с приемом ибупрофена и </a:t>
            </a:r>
            <a:r>
              <a:rPr lang="ru-RU" altLang="ru-RU" b="1" dirty="0" err="1">
                <a:solidFill>
                  <a:srgbClr val="FAAA28"/>
                </a:solidFill>
                <a:latin typeface="+mj-lt"/>
              </a:rPr>
              <a:t>напроксена</a:t>
            </a:r>
            <a:r>
              <a:rPr lang="ru-RU" altLang="ru-RU" b="1" dirty="0">
                <a:solidFill>
                  <a:srgbClr val="FAAA28"/>
                </a:solidFill>
                <a:latin typeface="+mj-lt"/>
              </a:rPr>
              <a:t>, по сравнению с </a:t>
            </a:r>
            <a:r>
              <a:rPr lang="ru-RU" altLang="ru-RU" b="1" dirty="0" err="1">
                <a:solidFill>
                  <a:srgbClr val="FAAA28"/>
                </a:solidFill>
                <a:latin typeface="+mj-lt"/>
              </a:rPr>
              <a:t>целекоксибом</a:t>
            </a:r>
            <a:r>
              <a:rPr lang="ru-RU" altLang="ru-RU" b="1" dirty="0">
                <a:solidFill>
                  <a:srgbClr val="FAAA28"/>
                </a:solidFill>
                <a:latin typeface="+mj-lt"/>
              </a:rPr>
              <a:t>.</a:t>
            </a:r>
          </a:p>
        </p:txBody>
      </p:sp>
      <p:pic>
        <p:nvPicPr>
          <p:cNvPr id="30" name="Рисунок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97359" y="165268"/>
            <a:ext cx="2722540" cy="797460"/>
          </a:xfrm>
          <a:prstGeom prst="rect">
            <a:avLst/>
          </a:prstGeom>
          <a:noFill/>
          <a:ln>
            <a:noFill/>
          </a:ln>
        </p:spPr>
      </p:pic>
    </p:spTree>
    <p:extLst>
      <p:ext uri="{BB962C8B-B14F-4D97-AF65-F5344CB8AC3E}">
        <p14:creationId xmlns:p14="http://schemas.microsoft.com/office/powerpoint/2010/main" val="2033289889"/>
      </p:ext>
    </p:extLst>
  </p:cSld>
  <p:clrMapOvr>
    <a:masterClrMapping/>
  </p:clrMapOvr>
  <p:transition spd="slow"/>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Скругленный прямоугольник 10"/>
          <p:cNvSpPr/>
          <p:nvPr/>
        </p:nvSpPr>
        <p:spPr>
          <a:xfrm>
            <a:off x="395289" y="2276790"/>
            <a:ext cx="4029519" cy="3378461"/>
          </a:xfrm>
          <a:prstGeom prst="roundRect">
            <a:avLst>
              <a:gd name="adj" fmla="val 7935"/>
            </a:avLst>
          </a:prstGeom>
          <a:solidFill>
            <a:schemeClr val="tx2"/>
          </a:solidFill>
          <a:ln w="28575">
            <a:solidFill>
              <a:srgbClr val="00A0D7"/>
            </a:solidFill>
          </a:ln>
          <a:effectLst/>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pPr eaLnBrk="0" hangingPunct="0">
              <a:spcBef>
                <a:spcPts val="0"/>
              </a:spcBef>
              <a:spcAft>
                <a:spcPts val="600"/>
              </a:spcAft>
              <a:buClr>
                <a:schemeClr val="tx2"/>
              </a:buClr>
            </a:pPr>
            <a:endParaRPr lang="ru-RU" sz="2000" dirty="0">
              <a:solidFill>
                <a:schemeClr val="bg2"/>
              </a:solidFill>
            </a:endParaRPr>
          </a:p>
        </p:txBody>
      </p:sp>
      <p:sp>
        <p:nvSpPr>
          <p:cNvPr id="14" name="Скругленный прямоугольник 13">
            <a:extLst>
              <a:ext uri="{FF2B5EF4-FFF2-40B4-BE49-F238E27FC236}"/>
            </a:extLst>
          </p:cNvPr>
          <p:cNvSpPr/>
          <p:nvPr/>
        </p:nvSpPr>
        <p:spPr>
          <a:xfrm>
            <a:off x="914400" y="2425700"/>
            <a:ext cx="4514850" cy="5715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388" tIns="45694" rIns="91388" bIns="45694" anchor="ctr"/>
          <a:lstStyle/>
          <a:p>
            <a:pPr algn="ctr" defTabSz="409575"/>
            <a:endParaRPr lang="en-US" altLang="ru-RU" sz="1100" dirty="0">
              <a:solidFill>
                <a:schemeClr val="bg1"/>
              </a:solidFill>
              <a:sym typeface="Helvetica Light"/>
            </a:endParaRPr>
          </a:p>
        </p:txBody>
      </p:sp>
      <p:sp>
        <p:nvSpPr>
          <p:cNvPr id="2055" name="Скругленный прямоугольник 14"/>
          <p:cNvSpPr>
            <a:spLocks noChangeArrowheads="1"/>
          </p:cNvSpPr>
          <p:nvPr/>
        </p:nvSpPr>
        <p:spPr bwMode="auto">
          <a:xfrm>
            <a:off x="6628147" y="3254951"/>
            <a:ext cx="4314825" cy="2400300"/>
          </a:xfrm>
          <a:prstGeom prst="roundRect">
            <a:avLst>
              <a:gd name="adj" fmla="val 8241"/>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179901" tIns="45694" rIns="91388" bIns="45694" anchor="ctr" anchorCtr="1"/>
          <a:lstStyle/>
          <a:p>
            <a:pPr algn="just" defTabSz="409575">
              <a:lnSpc>
                <a:spcPct val="114000"/>
              </a:lnSpc>
            </a:pPr>
            <a:endParaRPr lang="ru-RU" altLang="ru-RU" sz="1700" b="1" dirty="0">
              <a:latin typeface="Calibri" pitchFamily="34" charset="0"/>
              <a:sym typeface="Helvetica Light"/>
            </a:endParaRPr>
          </a:p>
        </p:txBody>
      </p:sp>
      <p:pic>
        <p:nvPicPr>
          <p:cNvPr id="12" name="Рисунок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7359" y="165268"/>
            <a:ext cx="2722540" cy="797460"/>
          </a:xfrm>
          <a:prstGeom prst="rect">
            <a:avLst/>
          </a:prstGeom>
          <a:noFill/>
          <a:ln>
            <a:noFill/>
          </a:ln>
        </p:spPr>
      </p:pic>
      <p:pic>
        <p:nvPicPr>
          <p:cNvPr id="13" name="Рисунок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1328" y="6309320"/>
            <a:ext cx="241879" cy="349861"/>
          </a:xfrm>
          <a:prstGeom prst="rect">
            <a:avLst/>
          </a:prstGeom>
        </p:spPr>
      </p:pic>
      <p:sp>
        <p:nvSpPr>
          <p:cNvPr id="15" name="TextBox 14"/>
          <p:cNvSpPr txBox="1"/>
          <p:nvPr/>
        </p:nvSpPr>
        <p:spPr>
          <a:xfrm>
            <a:off x="755576" y="6345750"/>
            <a:ext cx="7704856" cy="138499"/>
          </a:xfrm>
          <a:prstGeom prst="rect">
            <a:avLst/>
          </a:prstGeom>
          <a:noFill/>
        </p:spPr>
        <p:txBody>
          <a:bodyPr wrap="square" lIns="0" tIns="0" rIns="0" bIns="0" rtlCol="0">
            <a:spAutoFit/>
          </a:bodyPr>
          <a:lstStyle/>
          <a:p>
            <a:r>
              <a:rPr lang="en-US" sz="900" dirty="0">
                <a:solidFill>
                  <a:schemeClr val="tx2"/>
                </a:solidFill>
                <a:latin typeface="+mj-lt"/>
              </a:rPr>
              <a:t>Cardiovascular Safety of </a:t>
            </a:r>
            <a:r>
              <a:rPr lang="en-US" sz="900" dirty="0" err="1">
                <a:solidFill>
                  <a:schemeClr val="tx2"/>
                </a:solidFill>
                <a:latin typeface="+mj-lt"/>
              </a:rPr>
              <a:t>Celecoxib</a:t>
            </a:r>
            <a:r>
              <a:rPr lang="en-US" sz="900" dirty="0">
                <a:solidFill>
                  <a:schemeClr val="tx2"/>
                </a:solidFill>
                <a:latin typeface="+mj-lt"/>
              </a:rPr>
              <a:t>, Naproxen or Ibuprofen for Arthritis. Seven E. </a:t>
            </a:r>
            <a:r>
              <a:rPr lang="en-US" sz="900" dirty="0" err="1">
                <a:solidFill>
                  <a:schemeClr val="tx2"/>
                </a:solidFill>
                <a:latin typeface="+mj-lt"/>
              </a:rPr>
              <a:t>Nissen</a:t>
            </a:r>
            <a:r>
              <a:rPr lang="en-US" sz="900" dirty="0">
                <a:solidFill>
                  <a:schemeClr val="tx2"/>
                </a:solidFill>
                <a:latin typeface="+mj-lt"/>
              </a:rPr>
              <a:t> et.al. The New England Journal od Medicine, Nov, 13, 3016 </a:t>
            </a:r>
          </a:p>
        </p:txBody>
      </p:sp>
      <p:sp>
        <p:nvSpPr>
          <p:cNvPr id="16" name="TextBox 15"/>
          <p:cNvSpPr txBox="1"/>
          <p:nvPr/>
        </p:nvSpPr>
        <p:spPr>
          <a:xfrm>
            <a:off x="323527" y="226260"/>
            <a:ext cx="6624737" cy="707886"/>
          </a:xfrm>
          <a:prstGeom prst="rect">
            <a:avLst/>
          </a:prstGeom>
          <a:noFill/>
        </p:spPr>
        <p:txBody>
          <a:bodyPr wrap="square" rtlCol="0" anchor="ctr">
            <a:spAutoFit/>
          </a:bodyPr>
          <a:lstStyle/>
          <a:p>
            <a:pPr>
              <a:lnSpc>
                <a:spcPts val="2400"/>
              </a:lnSpc>
            </a:pPr>
            <a:r>
              <a:rPr lang="ru-RU" sz="2400" b="1" i="1" dirty="0">
                <a:solidFill>
                  <a:srgbClr val="FAAA28"/>
                </a:solidFill>
                <a:latin typeface="+mn-lt"/>
              </a:rPr>
              <a:t>Результаты исследования</a:t>
            </a:r>
            <a:r>
              <a:rPr lang="ru-RU" sz="2400" b="1" i="1" dirty="0" smtClean="0">
                <a:solidFill>
                  <a:srgbClr val="FAAA28"/>
                </a:solidFill>
                <a:latin typeface="+mn-lt"/>
              </a:rPr>
              <a:t>:</a:t>
            </a:r>
            <a:r>
              <a:rPr lang="en-US" sz="2400" b="1" i="1" dirty="0" smtClean="0">
                <a:solidFill>
                  <a:srgbClr val="FAAA28"/>
                </a:solidFill>
                <a:latin typeface="+mn-lt"/>
              </a:rPr>
              <a:t> </a:t>
            </a:r>
            <a:endParaRPr lang="ru-RU" sz="2400" b="1" i="1" dirty="0" smtClean="0">
              <a:solidFill>
                <a:srgbClr val="FAAA28"/>
              </a:solidFill>
              <a:latin typeface="+mn-lt"/>
            </a:endParaRPr>
          </a:p>
          <a:p>
            <a:pPr>
              <a:lnSpc>
                <a:spcPts val="2400"/>
              </a:lnSpc>
            </a:pPr>
            <a:r>
              <a:rPr lang="ru-RU" sz="2400" b="1" i="1" dirty="0" smtClean="0">
                <a:solidFill>
                  <a:srgbClr val="FAAA28"/>
                </a:solidFill>
                <a:latin typeface="+mn-lt"/>
              </a:rPr>
              <a:t>частота ССС-осложнений</a:t>
            </a:r>
            <a:endParaRPr lang="ru-RU" sz="2400" b="1" i="1" dirty="0">
              <a:solidFill>
                <a:srgbClr val="FAAA28"/>
              </a:solidFill>
              <a:latin typeface="+mn-lt"/>
            </a:endParaRPr>
          </a:p>
        </p:txBody>
      </p:sp>
      <p:sp>
        <p:nvSpPr>
          <p:cNvPr id="18" name="Прямоугольник 17"/>
          <p:cNvSpPr/>
          <p:nvPr/>
        </p:nvSpPr>
        <p:spPr>
          <a:xfrm>
            <a:off x="395289" y="1557337"/>
            <a:ext cx="8353175" cy="430887"/>
          </a:xfrm>
          <a:prstGeom prst="rect">
            <a:avLst/>
          </a:prstGeom>
        </p:spPr>
        <p:txBody>
          <a:bodyPr wrap="square" lIns="0" tIns="0" rIns="0" bIns="0">
            <a:spAutoFit/>
          </a:bodyPr>
          <a:lstStyle/>
          <a:p>
            <a:pPr defTabSz="449263" eaLnBrk="1" hangingPunct="1">
              <a:spcBef>
                <a:spcPts val="600"/>
              </a:spcBef>
              <a:spcAft>
                <a:spcPts val="1200"/>
              </a:spcAft>
              <a:buClr>
                <a:schemeClr val="bg1"/>
              </a:buClr>
            </a:pPr>
            <a:r>
              <a:rPr lang="ru-RU" altLang="ru-RU" sz="1400" b="1" dirty="0">
                <a:solidFill>
                  <a:schemeClr val="tx2"/>
                </a:solidFill>
                <a:latin typeface="+mj-lt"/>
              </a:rPr>
              <a:t>Частота развития случаев СС-смерти, включая геморрагический инсульт; </a:t>
            </a:r>
            <a:r>
              <a:rPr lang="ru-RU" altLang="ru-RU" sz="1400" b="1" dirty="0" err="1">
                <a:solidFill>
                  <a:schemeClr val="tx2"/>
                </a:solidFill>
                <a:latin typeface="+mj-lt"/>
              </a:rPr>
              <a:t>нефатального</a:t>
            </a:r>
            <a:r>
              <a:rPr lang="ru-RU" altLang="ru-RU" sz="1400" b="1" dirty="0">
                <a:solidFill>
                  <a:schemeClr val="tx2"/>
                </a:solidFill>
                <a:latin typeface="+mj-lt"/>
              </a:rPr>
              <a:t> инфаркта миокарда, </a:t>
            </a:r>
            <a:r>
              <a:rPr lang="ru-RU" altLang="ru-RU" sz="1400" b="1" dirty="0" err="1">
                <a:solidFill>
                  <a:schemeClr val="tx2"/>
                </a:solidFill>
                <a:latin typeface="+mj-lt"/>
              </a:rPr>
              <a:t>нефатального</a:t>
            </a:r>
            <a:r>
              <a:rPr lang="ru-RU" altLang="ru-RU" sz="1400" b="1" dirty="0">
                <a:solidFill>
                  <a:schemeClr val="tx2"/>
                </a:solidFill>
                <a:latin typeface="+mj-lt"/>
              </a:rPr>
              <a:t> инсульта за время наблюдения  в группах терапии (n,%)</a:t>
            </a:r>
          </a:p>
        </p:txBody>
      </p:sp>
      <p:sp>
        <p:nvSpPr>
          <p:cNvPr id="19" name="Прямоугольник 18">
            <a:extLst>
              <a:ext uri="{FF2B5EF4-FFF2-40B4-BE49-F238E27FC236}"/>
            </a:extLst>
          </p:cNvPr>
          <p:cNvSpPr/>
          <p:nvPr/>
        </p:nvSpPr>
        <p:spPr>
          <a:xfrm>
            <a:off x="4716016" y="2333551"/>
            <a:ext cx="2192660" cy="10295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t"/>
          <a:lstStyle/>
          <a:p>
            <a:pPr defTabSz="409575"/>
            <a:r>
              <a:rPr lang="ru-RU" altLang="ru-RU" sz="1000" i="1" dirty="0" err="1" smtClean="0">
                <a:solidFill>
                  <a:schemeClr val="accent4">
                    <a:lumMod val="60000"/>
                    <a:lumOff val="40000"/>
                  </a:schemeClr>
                </a:solidFill>
                <a:sym typeface="Helvetica Light"/>
              </a:rPr>
              <a:t>Целекоксиб</a:t>
            </a:r>
            <a:r>
              <a:rPr lang="ru-RU" altLang="ru-RU" sz="1000" i="1" dirty="0" smtClean="0">
                <a:solidFill>
                  <a:schemeClr val="accent4">
                    <a:lumMod val="60000"/>
                    <a:lumOff val="40000"/>
                  </a:schemeClr>
                </a:solidFill>
                <a:sym typeface="Helvetica Light"/>
              </a:rPr>
              <a:t> </a:t>
            </a:r>
            <a:r>
              <a:rPr lang="en-US" altLang="ru-RU" sz="1000" i="1" dirty="0" err="1">
                <a:solidFill>
                  <a:schemeClr val="accent4">
                    <a:lumMod val="60000"/>
                    <a:lumOff val="40000"/>
                  </a:schemeClr>
                </a:solidFill>
                <a:sym typeface="Helvetica Light"/>
              </a:rPr>
              <a:t>vs</a:t>
            </a:r>
            <a:r>
              <a:rPr lang="en-US" altLang="ru-RU" sz="1000" i="1" dirty="0">
                <a:solidFill>
                  <a:schemeClr val="accent4">
                    <a:lumMod val="60000"/>
                    <a:lumOff val="40000"/>
                  </a:schemeClr>
                </a:solidFill>
                <a:sym typeface="Helvetica Light"/>
              </a:rPr>
              <a:t> </a:t>
            </a:r>
            <a:r>
              <a:rPr lang="ru-RU" altLang="ru-RU" sz="1000" i="1" dirty="0">
                <a:solidFill>
                  <a:schemeClr val="accent4">
                    <a:lumMod val="60000"/>
                    <a:lumOff val="40000"/>
                  </a:schemeClr>
                </a:solidFill>
                <a:sym typeface="Helvetica Light"/>
              </a:rPr>
              <a:t>Ибупрофен, </a:t>
            </a:r>
            <a:r>
              <a:rPr lang="en-US" altLang="ru-RU" sz="1000" i="1" dirty="0">
                <a:solidFill>
                  <a:schemeClr val="accent4">
                    <a:lumMod val="60000"/>
                    <a:lumOff val="40000"/>
                  </a:schemeClr>
                </a:solidFill>
                <a:sym typeface="Helvetica Light"/>
              </a:rPr>
              <a:t>HR, 0,85 (95% </a:t>
            </a:r>
            <a:r>
              <a:rPr lang="en-US" altLang="ru-RU" sz="1000" i="1" dirty="0" err="1">
                <a:solidFill>
                  <a:schemeClr val="accent4">
                    <a:lumMod val="60000"/>
                    <a:lumOff val="40000"/>
                  </a:schemeClr>
                </a:solidFill>
                <a:sym typeface="Helvetica Light"/>
              </a:rPr>
              <a:t>Cl</a:t>
            </a:r>
            <a:r>
              <a:rPr lang="en-US" altLang="ru-RU" sz="1000" i="1" dirty="0">
                <a:solidFill>
                  <a:schemeClr val="accent4">
                    <a:lumMod val="60000"/>
                    <a:lumOff val="40000"/>
                  </a:schemeClr>
                </a:solidFill>
                <a:sym typeface="Helvetica Light"/>
              </a:rPr>
              <a:t>, 0,70 to 1,04), P=0,12</a:t>
            </a:r>
          </a:p>
          <a:p>
            <a:pPr defTabSz="409575"/>
            <a:r>
              <a:rPr lang="ru-RU" altLang="ru-RU" sz="1000" i="1" dirty="0" err="1">
                <a:solidFill>
                  <a:schemeClr val="accent4">
                    <a:lumMod val="60000"/>
                    <a:lumOff val="40000"/>
                  </a:schemeClr>
                </a:solidFill>
                <a:sym typeface="Helvetica Light"/>
              </a:rPr>
              <a:t>Целекоксиб</a:t>
            </a:r>
            <a:r>
              <a:rPr lang="ru-RU" altLang="ru-RU" sz="1000" i="1" dirty="0">
                <a:solidFill>
                  <a:schemeClr val="accent4">
                    <a:lumMod val="60000"/>
                    <a:lumOff val="40000"/>
                  </a:schemeClr>
                </a:solidFill>
                <a:sym typeface="Helvetica Light"/>
              </a:rPr>
              <a:t> </a:t>
            </a:r>
            <a:r>
              <a:rPr lang="en-US" altLang="ru-RU" sz="1000" i="1" dirty="0" err="1">
                <a:solidFill>
                  <a:schemeClr val="accent4">
                    <a:lumMod val="60000"/>
                    <a:lumOff val="40000"/>
                  </a:schemeClr>
                </a:solidFill>
                <a:sym typeface="Helvetica Light"/>
              </a:rPr>
              <a:t>vs</a:t>
            </a:r>
            <a:r>
              <a:rPr lang="en-US" altLang="ru-RU" sz="1000" i="1" dirty="0">
                <a:solidFill>
                  <a:schemeClr val="accent4">
                    <a:lumMod val="60000"/>
                    <a:lumOff val="40000"/>
                  </a:schemeClr>
                </a:solidFill>
                <a:sym typeface="Helvetica Light"/>
              </a:rPr>
              <a:t> </a:t>
            </a:r>
            <a:r>
              <a:rPr lang="ru-RU" altLang="ru-RU" sz="1000" i="1" dirty="0" err="1">
                <a:solidFill>
                  <a:schemeClr val="accent4">
                    <a:lumMod val="60000"/>
                    <a:lumOff val="40000"/>
                  </a:schemeClr>
                </a:solidFill>
                <a:sym typeface="Helvetica Light"/>
              </a:rPr>
              <a:t>Напроксен</a:t>
            </a:r>
            <a:r>
              <a:rPr lang="ru-RU" altLang="ru-RU" sz="1000" i="1" dirty="0">
                <a:solidFill>
                  <a:schemeClr val="accent4">
                    <a:lumMod val="60000"/>
                    <a:lumOff val="40000"/>
                  </a:schemeClr>
                </a:solidFill>
                <a:sym typeface="Helvetica Light"/>
              </a:rPr>
              <a:t>, </a:t>
            </a:r>
            <a:r>
              <a:rPr lang="en-US" altLang="ru-RU" sz="1000" i="1" dirty="0">
                <a:solidFill>
                  <a:schemeClr val="accent4">
                    <a:lumMod val="60000"/>
                    <a:lumOff val="40000"/>
                  </a:schemeClr>
                </a:solidFill>
                <a:sym typeface="Helvetica Light"/>
              </a:rPr>
              <a:t>HR, 0,93 (95% </a:t>
            </a:r>
            <a:r>
              <a:rPr lang="ru-RU" altLang="ru-RU" sz="1000" i="1" dirty="0">
                <a:solidFill>
                  <a:schemeClr val="accent4">
                    <a:lumMod val="60000"/>
                    <a:lumOff val="40000"/>
                  </a:schemeClr>
                </a:solidFill>
                <a:sym typeface="Helvetica Light"/>
              </a:rPr>
              <a:t>С</a:t>
            </a:r>
            <a:r>
              <a:rPr lang="en-US" altLang="ru-RU" sz="1000" i="1" dirty="0">
                <a:solidFill>
                  <a:schemeClr val="accent4">
                    <a:lumMod val="60000"/>
                    <a:lumOff val="40000"/>
                  </a:schemeClr>
                </a:solidFill>
                <a:sym typeface="Helvetica Light"/>
              </a:rPr>
              <a:t>l, 0,76 to 1,13), P=0,45</a:t>
            </a:r>
          </a:p>
        </p:txBody>
      </p:sp>
      <p:sp>
        <p:nvSpPr>
          <p:cNvPr id="21" name="Прямоугольник 20"/>
          <p:cNvSpPr/>
          <p:nvPr/>
        </p:nvSpPr>
        <p:spPr>
          <a:xfrm>
            <a:off x="4716016" y="3439260"/>
            <a:ext cx="4144186" cy="2215991"/>
          </a:xfrm>
          <a:prstGeom prst="rect">
            <a:avLst/>
          </a:prstGeom>
        </p:spPr>
        <p:txBody>
          <a:bodyPr wrap="square" lIns="0" tIns="0" rIns="0" bIns="0">
            <a:spAutoFit/>
          </a:bodyPr>
          <a:lstStyle/>
          <a:p>
            <a:pPr defTabSz="449263" eaLnBrk="1" hangingPunct="1">
              <a:spcBef>
                <a:spcPts val="600"/>
              </a:spcBef>
              <a:spcAft>
                <a:spcPts val="1200"/>
              </a:spcAft>
              <a:buClr>
                <a:schemeClr val="bg1"/>
              </a:buClr>
            </a:pPr>
            <a:r>
              <a:rPr lang="ru-RU" altLang="ru-RU" b="1" dirty="0">
                <a:solidFill>
                  <a:srgbClr val="FAAA28"/>
                </a:solidFill>
                <a:latin typeface="+mj-lt"/>
              </a:rPr>
              <a:t>Количественно меньше случаев сердечно-сосудистой смерти, </a:t>
            </a:r>
            <a:r>
              <a:rPr lang="ru-RU" altLang="ru-RU" b="1" dirty="0" err="1">
                <a:solidFill>
                  <a:srgbClr val="FAAA28"/>
                </a:solidFill>
                <a:latin typeface="+mj-lt"/>
              </a:rPr>
              <a:t>нефатального</a:t>
            </a:r>
            <a:r>
              <a:rPr lang="ru-RU" altLang="ru-RU" b="1" dirty="0">
                <a:solidFill>
                  <a:srgbClr val="FAAA28"/>
                </a:solidFill>
                <a:latin typeface="+mj-lt"/>
              </a:rPr>
              <a:t> инфаркта миокарда и </a:t>
            </a:r>
            <a:r>
              <a:rPr lang="ru-RU" altLang="ru-RU" b="1" dirty="0" err="1">
                <a:solidFill>
                  <a:srgbClr val="FAAA28"/>
                </a:solidFill>
                <a:latin typeface="+mj-lt"/>
              </a:rPr>
              <a:t>нефатального</a:t>
            </a:r>
            <a:r>
              <a:rPr lang="ru-RU" altLang="ru-RU" b="1" dirty="0">
                <a:solidFill>
                  <a:srgbClr val="FAAA28"/>
                </a:solidFill>
                <a:latin typeface="+mj-lt"/>
              </a:rPr>
              <a:t> инсульта в группе пациентов, принимающих препарат </a:t>
            </a:r>
            <a:r>
              <a:rPr lang="ru-RU" altLang="ru-RU" b="1" dirty="0" err="1">
                <a:solidFill>
                  <a:srgbClr val="FAAA28"/>
                </a:solidFill>
                <a:latin typeface="+mj-lt"/>
              </a:rPr>
              <a:t>целекоксиб</a:t>
            </a:r>
            <a:r>
              <a:rPr lang="ru-RU" altLang="ru-RU" b="1" dirty="0">
                <a:solidFill>
                  <a:srgbClr val="FAAA28"/>
                </a:solidFill>
                <a:latin typeface="+mj-lt"/>
              </a:rPr>
              <a:t> (2,3%), по сравнению с 2,7% в группе ибупрофена и 2,5% в группе пациентов, принимающих </a:t>
            </a:r>
            <a:r>
              <a:rPr lang="ru-RU" altLang="ru-RU" b="1" dirty="0" err="1">
                <a:solidFill>
                  <a:srgbClr val="FAAA28"/>
                </a:solidFill>
                <a:latin typeface="+mj-lt"/>
              </a:rPr>
              <a:t>напроксен</a:t>
            </a:r>
            <a:endParaRPr lang="ru-RU" altLang="ru-RU" b="1" dirty="0">
              <a:solidFill>
                <a:srgbClr val="FAAA28"/>
              </a:solidFill>
              <a:latin typeface="+mj-lt"/>
            </a:endParaRPr>
          </a:p>
        </p:txBody>
      </p:sp>
      <p:pic>
        <p:nvPicPr>
          <p:cNvPr id="4" name="Рисунок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6228" y="2425699"/>
            <a:ext cx="3847640" cy="3015575"/>
          </a:xfrm>
          <a:prstGeom prst="rect">
            <a:avLst/>
          </a:prstGeom>
        </p:spPr>
      </p:pic>
    </p:spTree>
    <p:extLst>
      <p:ext uri="{BB962C8B-B14F-4D97-AF65-F5344CB8AC3E}">
        <p14:creationId xmlns:p14="http://schemas.microsoft.com/office/powerpoint/2010/main" val="3758493077"/>
      </p:ext>
    </p:extLst>
  </p:cSld>
  <p:clrMapOvr>
    <a:masterClrMapping/>
  </p:clrMapOvr>
  <p:transition spd="slow"/>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Стрелка вправо 9">
            <a:extLst>
              <a:ext uri="{FF2B5EF4-FFF2-40B4-BE49-F238E27FC236}"/>
            </a:extLst>
          </p:cNvPr>
          <p:cNvSpPr/>
          <p:nvPr/>
        </p:nvSpPr>
        <p:spPr>
          <a:xfrm>
            <a:off x="4196841" y="2559598"/>
            <a:ext cx="822325" cy="1248767"/>
          </a:xfrm>
          <a:prstGeom prst="rightArrow">
            <a:avLst>
              <a:gd name="adj1" fmla="val 51228"/>
              <a:gd name="adj2" fmla="val 61648"/>
            </a:avLst>
          </a:prstGeom>
          <a:noFill/>
          <a:ln w="47625" cap="rnd">
            <a:solidFill>
              <a:srgbClr val="FAAA28"/>
            </a:solidFill>
            <a:round/>
          </a:ln>
        </p:spPr>
        <p:style>
          <a:lnRef idx="1">
            <a:schemeClr val="accent1"/>
          </a:lnRef>
          <a:fillRef idx="3">
            <a:schemeClr val="accent1"/>
          </a:fillRef>
          <a:effectRef idx="2">
            <a:schemeClr val="accent1"/>
          </a:effectRef>
          <a:fontRef idx="minor">
            <a:schemeClr val="lt1"/>
          </a:fontRef>
        </p:style>
        <p:txBody>
          <a:bodyPr/>
          <a:lstStyle/>
          <a:p>
            <a:pPr>
              <a:defRPr/>
            </a:pPr>
            <a:endParaRPr lang="ru-RU"/>
          </a:p>
        </p:txBody>
      </p:sp>
      <p:pic>
        <p:nvPicPr>
          <p:cNvPr id="131083" name="Рисунок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9950" y="1557338"/>
            <a:ext cx="3607732" cy="2699543"/>
          </a:xfrm>
          <a:prstGeom prst="roundRect">
            <a:avLst>
              <a:gd name="adj" fmla="val 11439"/>
            </a:avLst>
          </a:prstGeom>
          <a:solidFill>
            <a:schemeClr val="tx2"/>
          </a:solidFill>
          <a:ln w="28575">
            <a:solidFill>
              <a:srgbClr val="00A0D7"/>
            </a:solidFill>
          </a:ln>
          <a:effectLst/>
          <a:extLst/>
        </p:spPr>
      </p:pic>
      <p:pic>
        <p:nvPicPr>
          <p:cNvPr id="13" name="Рисунок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1328" y="6309320"/>
            <a:ext cx="241879" cy="349861"/>
          </a:xfrm>
          <a:prstGeom prst="rect">
            <a:avLst/>
          </a:prstGeom>
        </p:spPr>
      </p:pic>
      <p:sp>
        <p:nvSpPr>
          <p:cNvPr id="14" name="TextBox 13"/>
          <p:cNvSpPr txBox="1"/>
          <p:nvPr/>
        </p:nvSpPr>
        <p:spPr>
          <a:xfrm>
            <a:off x="755576" y="6345750"/>
            <a:ext cx="7704856" cy="138499"/>
          </a:xfrm>
          <a:prstGeom prst="rect">
            <a:avLst/>
          </a:prstGeom>
          <a:noFill/>
        </p:spPr>
        <p:txBody>
          <a:bodyPr wrap="square" lIns="0" tIns="0" rIns="0" bIns="0" rtlCol="0">
            <a:spAutoFit/>
          </a:bodyPr>
          <a:lstStyle/>
          <a:p>
            <a:r>
              <a:rPr lang="ru-RU" sz="900" dirty="0">
                <a:solidFill>
                  <a:schemeClr val="tx2"/>
                </a:solidFill>
                <a:latin typeface="+mj-lt"/>
              </a:rPr>
              <a:t>Общие принципы лечения скелетно-мышечной боли: междисциплинарный консенсус. Научно-практическая ревматология. 2016;54(3):247-265</a:t>
            </a:r>
          </a:p>
        </p:txBody>
      </p:sp>
      <p:sp>
        <p:nvSpPr>
          <p:cNvPr id="15" name="TextBox 14"/>
          <p:cNvSpPr txBox="1"/>
          <p:nvPr/>
        </p:nvSpPr>
        <p:spPr>
          <a:xfrm>
            <a:off x="323527" y="226260"/>
            <a:ext cx="6624737" cy="707886"/>
          </a:xfrm>
          <a:prstGeom prst="rect">
            <a:avLst/>
          </a:prstGeom>
          <a:noFill/>
        </p:spPr>
        <p:txBody>
          <a:bodyPr wrap="square" rtlCol="0" anchor="ctr">
            <a:spAutoFit/>
          </a:bodyPr>
          <a:lstStyle/>
          <a:p>
            <a:pPr>
              <a:lnSpc>
                <a:spcPts val="2400"/>
              </a:lnSpc>
            </a:pPr>
            <a:r>
              <a:rPr lang="ru-RU" sz="2400" b="1" i="1" dirty="0">
                <a:solidFill>
                  <a:srgbClr val="FAAA28"/>
                </a:solidFill>
                <a:latin typeface="+mn-lt"/>
              </a:rPr>
              <a:t>Что может быть использовано </a:t>
            </a:r>
            <a:br>
              <a:rPr lang="ru-RU" sz="2400" b="1" i="1" dirty="0">
                <a:solidFill>
                  <a:srgbClr val="FAAA28"/>
                </a:solidFill>
                <a:latin typeface="+mn-lt"/>
              </a:rPr>
            </a:br>
            <a:r>
              <a:rPr lang="ru-RU" sz="2400" b="1" i="1" dirty="0">
                <a:solidFill>
                  <a:srgbClr val="FAAA28"/>
                </a:solidFill>
                <a:latin typeface="+mn-lt"/>
              </a:rPr>
              <a:t>«ВМЕСТЕ с …» или «ВМЕСТО» НПВП?!</a:t>
            </a:r>
          </a:p>
        </p:txBody>
      </p:sp>
      <p:sp>
        <p:nvSpPr>
          <p:cNvPr id="18" name="Прямоугольник 17"/>
          <p:cNvSpPr/>
          <p:nvPr/>
        </p:nvSpPr>
        <p:spPr>
          <a:xfrm>
            <a:off x="826040" y="4683257"/>
            <a:ext cx="2737848" cy="923330"/>
          </a:xfrm>
          <a:prstGeom prst="rect">
            <a:avLst/>
          </a:prstGeom>
        </p:spPr>
        <p:txBody>
          <a:bodyPr wrap="square" lIns="0" tIns="0" rIns="0" bIns="0">
            <a:spAutoFit/>
          </a:bodyPr>
          <a:lstStyle/>
          <a:p>
            <a:pPr algn="ctr" defTabSz="449263" eaLnBrk="1" hangingPunct="1">
              <a:spcBef>
                <a:spcPts val="0"/>
              </a:spcBef>
              <a:spcAft>
                <a:spcPts val="0"/>
              </a:spcAft>
              <a:buClr>
                <a:schemeClr val="bg1"/>
              </a:buClr>
            </a:pPr>
            <a:r>
              <a:rPr lang="ru-RU" altLang="ru-RU" sz="2000" b="1" dirty="0" smtClean="0">
                <a:solidFill>
                  <a:srgbClr val="FAAA28"/>
                </a:solidFill>
                <a:latin typeface="+mj-lt"/>
              </a:rPr>
              <a:t>Противопоказания </a:t>
            </a:r>
            <a:endParaRPr lang="ru-RU" altLang="ru-RU" sz="2000" b="1" dirty="0">
              <a:solidFill>
                <a:srgbClr val="FAAA28"/>
              </a:solidFill>
              <a:latin typeface="+mj-lt"/>
            </a:endParaRPr>
          </a:p>
          <a:p>
            <a:pPr algn="ctr" defTabSz="449263" eaLnBrk="1" hangingPunct="1">
              <a:spcBef>
                <a:spcPts val="0"/>
              </a:spcBef>
              <a:spcAft>
                <a:spcPts val="0"/>
              </a:spcAft>
              <a:buClr>
                <a:schemeClr val="bg1"/>
              </a:buClr>
            </a:pPr>
            <a:r>
              <a:rPr lang="ru-RU" altLang="ru-RU" sz="2000" b="1" dirty="0" smtClean="0">
                <a:solidFill>
                  <a:srgbClr val="FAAA28"/>
                </a:solidFill>
                <a:latin typeface="+mj-lt"/>
              </a:rPr>
              <a:t>для </a:t>
            </a:r>
            <a:r>
              <a:rPr lang="ru-RU" altLang="ru-RU" sz="2000" b="1" dirty="0">
                <a:solidFill>
                  <a:srgbClr val="FAAA28"/>
                </a:solidFill>
                <a:latin typeface="+mj-lt"/>
              </a:rPr>
              <a:t>системного</a:t>
            </a:r>
          </a:p>
          <a:p>
            <a:pPr algn="ctr" defTabSz="449263" eaLnBrk="1" hangingPunct="1">
              <a:spcBef>
                <a:spcPts val="0"/>
              </a:spcBef>
              <a:spcAft>
                <a:spcPts val="0"/>
              </a:spcAft>
              <a:buClr>
                <a:schemeClr val="bg1"/>
              </a:buClr>
            </a:pPr>
            <a:r>
              <a:rPr lang="ru-RU" altLang="ru-RU" sz="2000" b="1" dirty="0" smtClean="0">
                <a:solidFill>
                  <a:srgbClr val="FAAA28"/>
                </a:solidFill>
                <a:latin typeface="+mj-lt"/>
              </a:rPr>
              <a:t>применения </a:t>
            </a:r>
            <a:r>
              <a:rPr lang="ru-RU" altLang="ru-RU" sz="2000" b="1" dirty="0">
                <a:solidFill>
                  <a:srgbClr val="FAAA28"/>
                </a:solidFill>
                <a:latin typeface="+mj-lt"/>
              </a:rPr>
              <a:t>НПВП</a:t>
            </a:r>
          </a:p>
        </p:txBody>
      </p:sp>
      <p:sp>
        <p:nvSpPr>
          <p:cNvPr id="34" name="Скругленный прямоугольник 33"/>
          <p:cNvSpPr/>
          <p:nvPr/>
        </p:nvSpPr>
        <p:spPr>
          <a:xfrm>
            <a:off x="5219700" y="1535205"/>
            <a:ext cx="3384108" cy="567788"/>
          </a:xfrm>
          <a:prstGeom prst="roundRect">
            <a:avLst>
              <a:gd name="adj" fmla="val 17702"/>
            </a:avLst>
          </a:prstGeom>
          <a:solidFill>
            <a:srgbClr val="005790"/>
          </a:solidFill>
          <a:ln w="28575">
            <a:solidFill>
              <a:srgbClr val="00A0D7"/>
            </a:solidFill>
          </a:ln>
          <a:effectLst/>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pPr eaLnBrk="0" hangingPunct="0">
              <a:spcBef>
                <a:spcPts val="0"/>
              </a:spcBef>
              <a:spcAft>
                <a:spcPts val="0"/>
              </a:spcAft>
              <a:buClr>
                <a:schemeClr val="tx2"/>
              </a:buClr>
            </a:pPr>
            <a:r>
              <a:rPr lang="ru-RU" b="1" dirty="0">
                <a:solidFill>
                  <a:schemeClr val="bg2"/>
                </a:solidFill>
              </a:rPr>
              <a:t>НПВП местно </a:t>
            </a:r>
            <a:r>
              <a:rPr lang="ru-RU" b="1" dirty="0" smtClean="0">
                <a:solidFill>
                  <a:schemeClr val="bg2"/>
                </a:solidFill>
              </a:rPr>
              <a:t>(</a:t>
            </a:r>
            <a:r>
              <a:rPr lang="ru-RU" b="1" dirty="0">
                <a:solidFill>
                  <a:schemeClr val="bg2"/>
                </a:solidFill>
              </a:rPr>
              <a:t>мази, гели</a:t>
            </a:r>
            <a:r>
              <a:rPr lang="ru-RU" b="1" dirty="0" smtClean="0">
                <a:solidFill>
                  <a:schemeClr val="bg2"/>
                </a:solidFill>
              </a:rPr>
              <a:t>)</a:t>
            </a:r>
            <a:endParaRPr lang="ru-RU" b="1" dirty="0">
              <a:solidFill>
                <a:schemeClr val="bg2"/>
              </a:solidFill>
            </a:endParaRPr>
          </a:p>
        </p:txBody>
      </p:sp>
      <p:sp>
        <p:nvSpPr>
          <p:cNvPr id="35" name="Скругленный прямоугольник 34"/>
          <p:cNvSpPr/>
          <p:nvPr/>
        </p:nvSpPr>
        <p:spPr>
          <a:xfrm>
            <a:off x="5219700" y="2275704"/>
            <a:ext cx="3384108" cy="567788"/>
          </a:xfrm>
          <a:prstGeom prst="roundRect">
            <a:avLst>
              <a:gd name="adj" fmla="val 17702"/>
            </a:avLst>
          </a:prstGeom>
          <a:solidFill>
            <a:srgbClr val="005790"/>
          </a:solidFill>
          <a:ln w="28575">
            <a:solidFill>
              <a:srgbClr val="00A0D7"/>
            </a:solidFill>
          </a:ln>
          <a:effectLst/>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pPr eaLnBrk="0" hangingPunct="0">
              <a:spcBef>
                <a:spcPts val="0"/>
              </a:spcBef>
              <a:spcAft>
                <a:spcPts val="0"/>
              </a:spcAft>
              <a:buClr>
                <a:schemeClr val="tx2"/>
              </a:buClr>
            </a:pPr>
            <a:r>
              <a:rPr lang="ru-RU" b="1" dirty="0">
                <a:solidFill>
                  <a:schemeClr val="bg2"/>
                </a:solidFill>
              </a:rPr>
              <a:t>Парацетамол</a:t>
            </a:r>
          </a:p>
        </p:txBody>
      </p:sp>
      <p:sp>
        <p:nvSpPr>
          <p:cNvPr id="36" name="Скругленный прямоугольник 35"/>
          <p:cNvSpPr/>
          <p:nvPr/>
        </p:nvSpPr>
        <p:spPr>
          <a:xfrm>
            <a:off x="5219700" y="3016203"/>
            <a:ext cx="3384108" cy="567788"/>
          </a:xfrm>
          <a:prstGeom prst="roundRect">
            <a:avLst>
              <a:gd name="adj" fmla="val 17702"/>
            </a:avLst>
          </a:prstGeom>
          <a:solidFill>
            <a:srgbClr val="005790"/>
          </a:solidFill>
          <a:ln w="28575">
            <a:solidFill>
              <a:srgbClr val="00A0D7"/>
            </a:solidFill>
          </a:ln>
          <a:effectLst/>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pPr eaLnBrk="0" hangingPunct="0">
              <a:spcBef>
                <a:spcPts val="0"/>
              </a:spcBef>
              <a:spcAft>
                <a:spcPts val="0"/>
              </a:spcAft>
              <a:buClr>
                <a:schemeClr val="tx2"/>
              </a:buClr>
            </a:pPr>
            <a:r>
              <a:rPr lang="ru-RU" b="1" dirty="0" err="1">
                <a:solidFill>
                  <a:schemeClr val="bg2"/>
                </a:solidFill>
              </a:rPr>
              <a:t>Трамадол</a:t>
            </a:r>
            <a:r>
              <a:rPr lang="ru-RU" b="1" dirty="0">
                <a:solidFill>
                  <a:schemeClr val="bg2"/>
                </a:solidFill>
              </a:rPr>
              <a:t> с/без парацетамола</a:t>
            </a:r>
          </a:p>
        </p:txBody>
      </p:sp>
      <p:sp>
        <p:nvSpPr>
          <p:cNvPr id="37" name="Скругленный прямоугольник 36"/>
          <p:cNvSpPr/>
          <p:nvPr/>
        </p:nvSpPr>
        <p:spPr>
          <a:xfrm>
            <a:off x="5219700" y="3756702"/>
            <a:ext cx="3384108" cy="567788"/>
          </a:xfrm>
          <a:prstGeom prst="roundRect">
            <a:avLst>
              <a:gd name="adj" fmla="val 17702"/>
            </a:avLst>
          </a:prstGeom>
          <a:solidFill>
            <a:srgbClr val="005790"/>
          </a:solidFill>
          <a:ln w="28575">
            <a:solidFill>
              <a:srgbClr val="00A0D7"/>
            </a:solidFill>
          </a:ln>
          <a:effectLst/>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pPr eaLnBrk="0" hangingPunct="0">
              <a:spcBef>
                <a:spcPts val="0"/>
              </a:spcBef>
              <a:spcAft>
                <a:spcPts val="0"/>
              </a:spcAft>
              <a:buClr>
                <a:schemeClr val="tx2"/>
              </a:buClr>
            </a:pPr>
            <a:r>
              <a:rPr lang="ru-RU" b="1" dirty="0">
                <a:solidFill>
                  <a:schemeClr val="bg2"/>
                </a:solidFill>
              </a:rPr>
              <a:t> </a:t>
            </a:r>
            <a:r>
              <a:rPr lang="ru-RU" b="1" dirty="0" err="1">
                <a:solidFill>
                  <a:schemeClr val="bg2"/>
                </a:solidFill>
              </a:rPr>
              <a:t>Миорелаксанты</a:t>
            </a:r>
            <a:endParaRPr lang="ru-RU" b="1" dirty="0">
              <a:solidFill>
                <a:schemeClr val="bg2"/>
              </a:solidFill>
            </a:endParaRPr>
          </a:p>
        </p:txBody>
      </p:sp>
      <p:sp>
        <p:nvSpPr>
          <p:cNvPr id="38" name="Скругленный прямоугольник 37"/>
          <p:cNvSpPr/>
          <p:nvPr/>
        </p:nvSpPr>
        <p:spPr>
          <a:xfrm>
            <a:off x="5219700" y="4497201"/>
            <a:ext cx="3384108" cy="567788"/>
          </a:xfrm>
          <a:prstGeom prst="roundRect">
            <a:avLst>
              <a:gd name="adj" fmla="val 17702"/>
            </a:avLst>
          </a:prstGeom>
          <a:solidFill>
            <a:srgbClr val="005790"/>
          </a:solidFill>
          <a:ln w="28575">
            <a:solidFill>
              <a:srgbClr val="00A0D7"/>
            </a:solidFill>
          </a:ln>
          <a:effectLst/>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pPr eaLnBrk="0" hangingPunct="0">
              <a:spcBef>
                <a:spcPts val="0"/>
              </a:spcBef>
              <a:spcAft>
                <a:spcPts val="0"/>
              </a:spcAft>
              <a:buClr>
                <a:schemeClr val="tx2"/>
              </a:buClr>
            </a:pPr>
            <a:r>
              <a:rPr lang="ru-RU" b="1" dirty="0">
                <a:solidFill>
                  <a:schemeClr val="bg2"/>
                </a:solidFill>
              </a:rPr>
              <a:t>Локально вводимые ГК</a:t>
            </a:r>
          </a:p>
        </p:txBody>
      </p:sp>
      <p:sp>
        <p:nvSpPr>
          <p:cNvPr id="39" name="Скругленный прямоугольник 38"/>
          <p:cNvSpPr/>
          <p:nvPr/>
        </p:nvSpPr>
        <p:spPr>
          <a:xfrm>
            <a:off x="5219700" y="5237700"/>
            <a:ext cx="3384108" cy="567788"/>
          </a:xfrm>
          <a:prstGeom prst="roundRect">
            <a:avLst>
              <a:gd name="adj" fmla="val 17702"/>
            </a:avLst>
          </a:prstGeom>
          <a:solidFill>
            <a:srgbClr val="005790"/>
          </a:solidFill>
          <a:ln w="28575">
            <a:solidFill>
              <a:srgbClr val="00A0D7"/>
            </a:solidFill>
          </a:ln>
          <a:effectLst/>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pPr eaLnBrk="0" hangingPunct="0">
              <a:spcBef>
                <a:spcPts val="0"/>
              </a:spcBef>
              <a:spcAft>
                <a:spcPts val="0"/>
              </a:spcAft>
              <a:buClr>
                <a:schemeClr val="tx2"/>
              </a:buClr>
            </a:pPr>
            <a:r>
              <a:rPr lang="ru-RU" b="1" dirty="0">
                <a:solidFill>
                  <a:schemeClr val="bg2"/>
                </a:solidFill>
              </a:rPr>
              <a:t>Немедикаментозные методы лечения</a:t>
            </a:r>
          </a:p>
        </p:txBody>
      </p:sp>
      <p:sp>
        <p:nvSpPr>
          <p:cNvPr id="40" name="Скругленный прямоугольник 39"/>
          <p:cNvSpPr/>
          <p:nvPr/>
        </p:nvSpPr>
        <p:spPr>
          <a:xfrm>
            <a:off x="395288" y="4499801"/>
            <a:ext cx="3612394" cy="1305687"/>
          </a:xfrm>
          <a:prstGeom prst="roundRect">
            <a:avLst>
              <a:gd name="adj" fmla="val 13977"/>
            </a:avLst>
          </a:prstGeom>
          <a:noFill/>
          <a:ln w="28575">
            <a:solidFill>
              <a:srgbClr val="00A0D7"/>
            </a:solidFill>
          </a:ln>
          <a:effectLst/>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pPr eaLnBrk="0" hangingPunct="0">
              <a:spcBef>
                <a:spcPts val="0"/>
              </a:spcBef>
              <a:spcAft>
                <a:spcPts val="600"/>
              </a:spcAft>
              <a:buClr>
                <a:schemeClr val="tx2"/>
              </a:buClr>
            </a:pPr>
            <a:endParaRPr lang="ru-RU" sz="2000" dirty="0">
              <a:solidFill>
                <a:schemeClr val="bg2"/>
              </a:solidFill>
            </a:endParaRPr>
          </a:p>
        </p:txBody>
      </p:sp>
    </p:spTree>
    <p:extLst>
      <p:ext uri="{BB962C8B-B14F-4D97-AF65-F5344CB8AC3E}">
        <p14:creationId xmlns:p14="http://schemas.microsoft.com/office/powerpoint/2010/main" val="47526612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Рисунок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2834588"/>
            <a:ext cx="2784475" cy="1407058"/>
          </a:xfrm>
          <a:prstGeom prst="roundRect">
            <a:avLst>
              <a:gd name="adj" fmla="val 11439"/>
            </a:avLst>
          </a:prstGeom>
          <a:solidFill>
            <a:schemeClr val="tx2"/>
          </a:solidFill>
          <a:ln w="28575">
            <a:solidFill>
              <a:srgbClr val="00A0D7"/>
            </a:solidFill>
          </a:ln>
          <a:effectLst/>
          <a:extLst/>
        </p:spPr>
      </p:pic>
      <p:pic>
        <p:nvPicPr>
          <p:cNvPr id="14" name="Рисунок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1328" y="6309320"/>
            <a:ext cx="241879" cy="349861"/>
          </a:xfrm>
          <a:prstGeom prst="rect">
            <a:avLst/>
          </a:prstGeom>
        </p:spPr>
      </p:pic>
      <p:sp>
        <p:nvSpPr>
          <p:cNvPr id="15" name="TextBox 14"/>
          <p:cNvSpPr txBox="1"/>
          <p:nvPr/>
        </p:nvSpPr>
        <p:spPr>
          <a:xfrm>
            <a:off x="755576" y="6345750"/>
            <a:ext cx="7704856" cy="138499"/>
          </a:xfrm>
          <a:prstGeom prst="rect">
            <a:avLst/>
          </a:prstGeom>
          <a:noFill/>
        </p:spPr>
        <p:txBody>
          <a:bodyPr wrap="square" lIns="0" tIns="0" rIns="0" bIns="0" rtlCol="0">
            <a:spAutoFit/>
          </a:bodyPr>
          <a:lstStyle/>
          <a:p>
            <a:r>
              <a:rPr lang="ru-RU" sz="900" dirty="0">
                <a:solidFill>
                  <a:schemeClr val="tx2"/>
                </a:solidFill>
                <a:latin typeface="+mj-lt"/>
              </a:rPr>
              <a:t>Общие принципы лечения скелетно-мышечной боли: междисциплинарный консенсус. Научно-практическая ревматология. 2016;54(3):247-265</a:t>
            </a:r>
          </a:p>
        </p:txBody>
      </p:sp>
      <p:sp>
        <p:nvSpPr>
          <p:cNvPr id="16" name="TextBox 15"/>
          <p:cNvSpPr txBox="1"/>
          <p:nvPr/>
        </p:nvSpPr>
        <p:spPr>
          <a:xfrm>
            <a:off x="323527" y="378000"/>
            <a:ext cx="6624737" cy="404406"/>
          </a:xfrm>
          <a:prstGeom prst="rect">
            <a:avLst/>
          </a:prstGeom>
          <a:noFill/>
        </p:spPr>
        <p:txBody>
          <a:bodyPr wrap="square" rtlCol="0" anchor="ctr">
            <a:spAutoFit/>
          </a:bodyPr>
          <a:lstStyle/>
          <a:p>
            <a:pPr>
              <a:lnSpc>
                <a:spcPts val="2400"/>
              </a:lnSpc>
            </a:pPr>
            <a:r>
              <a:rPr lang="ru-RU" sz="2400" b="1" i="1" dirty="0">
                <a:solidFill>
                  <a:srgbClr val="FAAA28"/>
                </a:solidFill>
                <a:latin typeface="+mn-lt"/>
              </a:rPr>
              <a:t>Локальные формы НПВП</a:t>
            </a:r>
          </a:p>
        </p:txBody>
      </p:sp>
      <p:sp>
        <p:nvSpPr>
          <p:cNvPr id="17" name="Прямоугольник 16"/>
          <p:cNvSpPr/>
          <p:nvPr/>
        </p:nvSpPr>
        <p:spPr>
          <a:xfrm>
            <a:off x="3427412" y="1772816"/>
            <a:ext cx="5321051" cy="2523768"/>
          </a:xfrm>
          <a:prstGeom prst="rect">
            <a:avLst/>
          </a:prstGeom>
        </p:spPr>
        <p:txBody>
          <a:bodyPr wrap="square" lIns="0" tIns="0" rIns="0" bIns="0">
            <a:spAutoFit/>
          </a:bodyPr>
          <a:lstStyle/>
          <a:p>
            <a:pPr defTabSz="449263" eaLnBrk="1" hangingPunct="1">
              <a:spcBef>
                <a:spcPts val="1200"/>
              </a:spcBef>
              <a:spcAft>
                <a:spcPts val="0"/>
              </a:spcAft>
              <a:buClr>
                <a:schemeClr val="bg1"/>
              </a:buClr>
            </a:pPr>
            <a:r>
              <a:rPr lang="ru-RU" altLang="ru-RU" sz="1600" b="1" dirty="0" smtClean="0">
                <a:solidFill>
                  <a:schemeClr val="tx2"/>
                </a:solidFill>
                <a:latin typeface="+mj-lt"/>
              </a:rPr>
              <a:t>Применение </a:t>
            </a:r>
            <a:r>
              <a:rPr lang="ru-RU" altLang="ru-RU" sz="1600" b="1" dirty="0">
                <a:solidFill>
                  <a:schemeClr val="tx2"/>
                </a:solidFill>
                <a:latin typeface="+mj-lt"/>
              </a:rPr>
              <a:t>ЛФ НПВП (мази, гели, растворы для нанесения на кожу, спрей) </a:t>
            </a:r>
            <a:r>
              <a:rPr lang="ru-RU" altLang="ru-RU" sz="1600" b="1" dirty="0" smtClean="0">
                <a:solidFill>
                  <a:schemeClr val="tx2"/>
                </a:solidFill>
                <a:latin typeface="+mj-lt"/>
              </a:rPr>
              <a:t>–</a:t>
            </a:r>
            <a:r>
              <a:rPr lang="en-US" altLang="ru-RU" sz="1600" b="1" dirty="0" smtClean="0">
                <a:solidFill>
                  <a:schemeClr val="tx2"/>
                </a:solidFill>
                <a:latin typeface="+mj-lt"/>
              </a:rPr>
              <a:t> </a:t>
            </a:r>
            <a:r>
              <a:rPr lang="ru-RU" altLang="ru-RU" sz="1600" b="1" dirty="0" smtClean="0">
                <a:solidFill>
                  <a:schemeClr val="tx2"/>
                </a:solidFill>
                <a:latin typeface="+mj-lt"/>
              </a:rPr>
              <a:t>важный </a:t>
            </a:r>
            <a:r>
              <a:rPr lang="ru-RU" altLang="ru-RU" sz="1600" b="1" dirty="0">
                <a:solidFill>
                  <a:schemeClr val="tx2"/>
                </a:solidFill>
                <a:latin typeface="+mj-lt"/>
              </a:rPr>
              <a:t>и самостоятельный элемент анальгетической терапии. </a:t>
            </a:r>
          </a:p>
          <a:p>
            <a:pPr defTabSz="449263" eaLnBrk="1" hangingPunct="1">
              <a:spcBef>
                <a:spcPts val="1200"/>
              </a:spcBef>
              <a:spcAft>
                <a:spcPts val="0"/>
              </a:spcAft>
              <a:buClr>
                <a:schemeClr val="bg1"/>
              </a:buClr>
            </a:pPr>
            <a:r>
              <a:rPr lang="ru-RU" altLang="ru-RU" sz="1600" dirty="0" smtClean="0">
                <a:solidFill>
                  <a:schemeClr val="tx2"/>
                </a:solidFill>
                <a:latin typeface="+mj-lt"/>
              </a:rPr>
              <a:t>Лечебный </a:t>
            </a:r>
            <a:r>
              <a:rPr lang="ru-RU" altLang="ru-RU" sz="1600" dirty="0">
                <a:solidFill>
                  <a:schemeClr val="tx2"/>
                </a:solidFill>
                <a:latin typeface="+mj-lt"/>
              </a:rPr>
              <a:t>потенциал ЛФ НПВП подтверждается мета-анализом  34 РКИ (n=7688) при различных болезнях костно-мышечной системы.                           </a:t>
            </a:r>
          </a:p>
          <a:p>
            <a:pPr defTabSz="449263" eaLnBrk="1" hangingPunct="1">
              <a:spcBef>
                <a:spcPts val="1200"/>
              </a:spcBef>
              <a:spcAft>
                <a:spcPts val="0"/>
              </a:spcAft>
              <a:buClr>
                <a:schemeClr val="bg1"/>
              </a:buClr>
            </a:pPr>
            <a:r>
              <a:rPr lang="ru-RU" altLang="ru-RU" sz="1600" dirty="0" smtClean="0">
                <a:solidFill>
                  <a:schemeClr val="tx2"/>
                </a:solidFill>
                <a:latin typeface="+mj-lt"/>
              </a:rPr>
              <a:t>ЛФ </a:t>
            </a:r>
            <a:r>
              <a:rPr lang="ru-RU" altLang="ru-RU" sz="1600" dirty="0">
                <a:solidFill>
                  <a:schemeClr val="tx2"/>
                </a:solidFill>
                <a:latin typeface="+mj-lt"/>
              </a:rPr>
              <a:t>НПВП показали статистически значимое преимущество в сравнении с плацебо, при этом индекс NNT  для раствора </a:t>
            </a:r>
            <a:r>
              <a:rPr lang="ru-RU" altLang="ru-RU" sz="1600" dirty="0" err="1">
                <a:solidFill>
                  <a:schemeClr val="tx2"/>
                </a:solidFill>
                <a:latin typeface="+mj-lt"/>
              </a:rPr>
              <a:t>диклофенака</a:t>
            </a:r>
            <a:r>
              <a:rPr lang="ru-RU" altLang="ru-RU" sz="1600" dirty="0">
                <a:solidFill>
                  <a:schemeClr val="tx2"/>
                </a:solidFill>
                <a:latin typeface="+mj-lt"/>
              </a:rPr>
              <a:t> составил 6,4, для геля </a:t>
            </a:r>
            <a:r>
              <a:rPr lang="ru-RU" altLang="ru-RU" sz="1600" dirty="0" err="1">
                <a:solidFill>
                  <a:schemeClr val="tx2"/>
                </a:solidFill>
                <a:latin typeface="+mj-lt"/>
              </a:rPr>
              <a:t>диклофенака</a:t>
            </a:r>
            <a:r>
              <a:rPr lang="ru-RU" altLang="ru-RU" sz="1600" dirty="0">
                <a:solidFill>
                  <a:schemeClr val="tx2"/>
                </a:solidFill>
                <a:latin typeface="+mj-lt"/>
              </a:rPr>
              <a:t> – 11,0. </a:t>
            </a:r>
          </a:p>
        </p:txBody>
      </p:sp>
      <p:sp>
        <p:nvSpPr>
          <p:cNvPr id="18" name="Прямоугольник 17"/>
          <p:cNvSpPr/>
          <p:nvPr/>
        </p:nvSpPr>
        <p:spPr>
          <a:xfrm>
            <a:off x="395288" y="4593902"/>
            <a:ext cx="7993136" cy="923330"/>
          </a:xfrm>
          <a:prstGeom prst="rect">
            <a:avLst/>
          </a:prstGeom>
        </p:spPr>
        <p:txBody>
          <a:bodyPr wrap="square" lIns="0" tIns="0" rIns="0" bIns="0">
            <a:spAutoFit/>
          </a:bodyPr>
          <a:lstStyle/>
          <a:p>
            <a:pPr defTabSz="449263" eaLnBrk="1" hangingPunct="1">
              <a:spcBef>
                <a:spcPts val="600"/>
              </a:spcBef>
              <a:spcAft>
                <a:spcPts val="0"/>
              </a:spcAft>
              <a:buClr>
                <a:schemeClr val="bg1"/>
              </a:buClr>
            </a:pPr>
            <a:r>
              <a:rPr lang="ru-RU" altLang="ru-RU" sz="2000" b="1" dirty="0" smtClean="0">
                <a:solidFill>
                  <a:srgbClr val="FAAA28"/>
                </a:solidFill>
                <a:latin typeface="+mj-lt"/>
              </a:rPr>
              <a:t>ЛФ </a:t>
            </a:r>
            <a:r>
              <a:rPr lang="ru-RU" altLang="ru-RU" sz="2000" b="1" dirty="0">
                <a:solidFill>
                  <a:srgbClr val="FAAA28"/>
                </a:solidFill>
                <a:latin typeface="+mj-lt"/>
              </a:rPr>
              <a:t>НПВП практически не вызывают класс-специфических осложнений со стороны ЖКТ, ССС и почек, что определяет возможность их использования у пациентов с серьезной </a:t>
            </a:r>
            <a:r>
              <a:rPr lang="ru-RU" altLang="ru-RU" sz="2000" b="1" dirty="0" err="1">
                <a:solidFill>
                  <a:srgbClr val="FAAA28"/>
                </a:solidFill>
                <a:latin typeface="+mj-lt"/>
              </a:rPr>
              <a:t>коморбидной</a:t>
            </a:r>
            <a:r>
              <a:rPr lang="ru-RU" altLang="ru-RU" sz="2000" b="1" dirty="0">
                <a:solidFill>
                  <a:srgbClr val="FAAA28"/>
                </a:solidFill>
                <a:latin typeface="+mj-lt"/>
              </a:rPr>
              <a:t> патологией!</a:t>
            </a:r>
            <a:endParaRPr lang="ru-RU" altLang="ru-RU" sz="2000" b="1" dirty="0">
              <a:solidFill>
                <a:schemeClr val="tx2"/>
              </a:solidFill>
              <a:latin typeface="+mj-lt"/>
            </a:endParaRPr>
          </a:p>
        </p:txBody>
      </p:sp>
    </p:spTree>
    <p:extLst>
      <p:ext uri="{BB962C8B-B14F-4D97-AF65-F5344CB8AC3E}">
        <p14:creationId xmlns:p14="http://schemas.microsoft.com/office/powerpoint/2010/main" val="723454748"/>
      </p:ext>
    </p:extLst>
  </p:cSld>
  <p:clrMapOvr>
    <a:masterClrMapping/>
  </p:clrMapOvr>
  <p:transition spd="slow"/>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5" name="Рисунок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287" y="2562071"/>
            <a:ext cx="2784475" cy="1761947"/>
          </a:xfrm>
          <a:prstGeom prst="roundRect">
            <a:avLst>
              <a:gd name="adj" fmla="val 11439"/>
            </a:avLst>
          </a:prstGeom>
          <a:solidFill>
            <a:schemeClr val="tx2"/>
          </a:solidFill>
          <a:ln w="28575">
            <a:solidFill>
              <a:srgbClr val="00A0D7"/>
            </a:solidFill>
          </a:ln>
          <a:effectLst/>
          <a:extLst/>
        </p:spPr>
      </p:pic>
      <p:pic>
        <p:nvPicPr>
          <p:cNvPr id="9" name="Рисунок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1328" y="6309320"/>
            <a:ext cx="241879" cy="349861"/>
          </a:xfrm>
          <a:prstGeom prst="rect">
            <a:avLst/>
          </a:prstGeom>
        </p:spPr>
      </p:pic>
      <p:sp>
        <p:nvSpPr>
          <p:cNvPr id="10" name="TextBox 9"/>
          <p:cNvSpPr txBox="1"/>
          <p:nvPr/>
        </p:nvSpPr>
        <p:spPr>
          <a:xfrm>
            <a:off x="755576" y="6345750"/>
            <a:ext cx="7704856" cy="138499"/>
          </a:xfrm>
          <a:prstGeom prst="rect">
            <a:avLst/>
          </a:prstGeom>
          <a:noFill/>
        </p:spPr>
        <p:txBody>
          <a:bodyPr wrap="square" lIns="0" tIns="0" rIns="0" bIns="0" rtlCol="0">
            <a:spAutoFit/>
          </a:bodyPr>
          <a:lstStyle/>
          <a:p>
            <a:r>
              <a:rPr lang="ru-RU" sz="900" dirty="0">
                <a:solidFill>
                  <a:schemeClr val="tx2"/>
                </a:solidFill>
                <a:latin typeface="+mj-lt"/>
              </a:rPr>
              <a:t>Общие принципы лечения скелетно-мышечной боли: междисциплинарный консенсус. Научно-практическая ревматология. 2016;54(3):247-265</a:t>
            </a:r>
          </a:p>
        </p:txBody>
      </p:sp>
      <p:sp>
        <p:nvSpPr>
          <p:cNvPr id="11" name="TextBox 10"/>
          <p:cNvSpPr txBox="1"/>
          <p:nvPr/>
        </p:nvSpPr>
        <p:spPr>
          <a:xfrm>
            <a:off x="323527" y="378000"/>
            <a:ext cx="6624737" cy="404406"/>
          </a:xfrm>
          <a:prstGeom prst="rect">
            <a:avLst/>
          </a:prstGeom>
          <a:noFill/>
        </p:spPr>
        <p:txBody>
          <a:bodyPr wrap="square" rtlCol="0" anchor="ctr">
            <a:spAutoFit/>
          </a:bodyPr>
          <a:lstStyle/>
          <a:p>
            <a:pPr>
              <a:lnSpc>
                <a:spcPts val="2400"/>
              </a:lnSpc>
            </a:pPr>
            <a:r>
              <a:rPr lang="ru-RU" sz="2400" b="1" i="1" dirty="0" smtClean="0">
                <a:solidFill>
                  <a:srgbClr val="FAAA28"/>
                </a:solidFill>
                <a:latin typeface="+mn-lt"/>
              </a:rPr>
              <a:t>Парацетамол</a:t>
            </a:r>
            <a:endParaRPr lang="ru-RU" sz="2400" b="1" i="1" dirty="0">
              <a:solidFill>
                <a:srgbClr val="FAAA28"/>
              </a:solidFill>
              <a:latin typeface="+mn-lt"/>
            </a:endParaRPr>
          </a:p>
        </p:txBody>
      </p:sp>
      <p:sp>
        <p:nvSpPr>
          <p:cNvPr id="12" name="Прямоугольник 11"/>
          <p:cNvSpPr/>
          <p:nvPr/>
        </p:nvSpPr>
        <p:spPr>
          <a:xfrm>
            <a:off x="3427412" y="1772816"/>
            <a:ext cx="5321051" cy="3739485"/>
          </a:xfrm>
          <a:prstGeom prst="rect">
            <a:avLst/>
          </a:prstGeom>
        </p:spPr>
        <p:txBody>
          <a:bodyPr wrap="square" lIns="0" tIns="0" rIns="0" bIns="0">
            <a:spAutoFit/>
          </a:bodyPr>
          <a:lstStyle/>
          <a:p>
            <a:pPr marL="216000" indent="-216000" defTabSz="449263" eaLnBrk="1" hangingPunct="1">
              <a:spcBef>
                <a:spcPts val="600"/>
              </a:spcBef>
              <a:spcAft>
                <a:spcPts val="0"/>
              </a:spcAft>
              <a:buClr>
                <a:schemeClr val="bg1"/>
              </a:buClr>
              <a:buFont typeface="Arial" pitchFamily="34" charset="0"/>
              <a:buChar char="•"/>
            </a:pPr>
            <a:r>
              <a:rPr lang="ru-RU" altLang="ru-RU" sz="1600" b="1" dirty="0" smtClean="0">
                <a:solidFill>
                  <a:schemeClr val="tx2"/>
                </a:solidFill>
                <a:latin typeface="+mj-lt"/>
              </a:rPr>
              <a:t>Блокирует </a:t>
            </a:r>
            <a:r>
              <a:rPr lang="ru-RU" altLang="ru-RU" sz="1600" b="1" dirty="0">
                <a:solidFill>
                  <a:schemeClr val="tx2"/>
                </a:solidFill>
                <a:latin typeface="+mj-lt"/>
              </a:rPr>
              <a:t>ЦОГ-2,3 в ткани ЦНС. Противовоспалительное действие не выражено.</a:t>
            </a:r>
          </a:p>
          <a:p>
            <a:pPr marL="216000" indent="-216000" defTabSz="449263" eaLnBrk="1" hangingPunct="1">
              <a:spcBef>
                <a:spcPts val="600"/>
              </a:spcBef>
              <a:spcAft>
                <a:spcPts val="0"/>
              </a:spcAft>
              <a:buClr>
                <a:schemeClr val="bg1"/>
              </a:buClr>
              <a:buFont typeface="Arial" pitchFamily="34" charset="0"/>
              <a:buChar char="•"/>
            </a:pPr>
            <a:r>
              <a:rPr lang="ru-RU" altLang="ru-RU" sz="1600" b="1" dirty="0" smtClean="0">
                <a:solidFill>
                  <a:schemeClr val="tx2"/>
                </a:solidFill>
                <a:latin typeface="+mj-lt"/>
              </a:rPr>
              <a:t>Анальгетический </a:t>
            </a:r>
            <a:r>
              <a:rPr lang="ru-RU" altLang="ru-RU" sz="1600" b="1" dirty="0">
                <a:solidFill>
                  <a:schemeClr val="tx2"/>
                </a:solidFill>
                <a:latin typeface="+mj-lt"/>
              </a:rPr>
              <a:t>эффект уступает НПВП</a:t>
            </a:r>
          </a:p>
          <a:p>
            <a:pPr marL="216000" indent="-216000" defTabSz="449263" eaLnBrk="1" hangingPunct="1">
              <a:spcBef>
                <a:spcPts val="600"/>
              </a:spcBef>
              <a:spcAft>
                <a:spcPts val="0"/>
              </a:spcAft>
              <a:buClr>
                <a:schemeClr val="bg1"/>
              </a:buClr>
              <a:buFont typeface="Arial" pitchFamily="34" charset="0"/>
              <a:buChar char="•"/>
            </a:pPr>
            <a:r>
              <a:rPr lang="ru-RU" altLang="ru-RU" sz="1600" b="1" dirty="0" smtClean="0">
                <a:solidFill>
                  <a:schemeClr val="tx2"/>
                </a:solidFill>
                <a:latin typeface="+mj-lt"/>
              </a:rPr>
              <a:t>Относительно </a:t>
            </a:r>
            <a:r>
              <a:rPr lang="ru-RU" altLang="ru-RU" sz="1600" b="1" dirty="0">
                <a:solidFill>
                  <a:schemeClr val="tx2"/>
                </a:solidFill>
                <a:latin typeface="+mj-lt"/>
              </a:rPr>
              <a:t>безопасен. Низкий риск системных НЯ. </a:t>
            </a:r>
          </a:p>
          <a:p>
            <a:pPr marL="216000" indent="-216000" defTabSz="449263" eaLnBrk="1" hangingPunct="1">
              <a:spcBef>
                <a:spcPts val="600"/>
              </a:spcBef>
              <a:spcAft>
                <a:spcPts val="0"/>
              </a:spcAft>
              <a:buClr>
                <a:schemeClr val="bg1"/>
              </a:buClr>
              <a:buFont typeface="Arial" pitchFamily="34" charset="0"/>
              <a:buChar char="•"/>
            </a:pPr>
            <a:r>
              <a:rPr lang="ru-RU" altLang="ru-RU" sz="1600" b="1" dirty="0" smtClean="0">
                <a:solidFill>
                  <a:schemeClr val="tx2"/>
                </a:solidFill>
                <a:latin typeface="+mj-lt"/>
              </a:rPr>
              <a:t>В </a:t>
            </a:r>
            <a:r>
              <a:rPr lang="ru-RU" altLang="ru-RU" sz="1600" b="1" dirty="0">
                <a:solidFill>
                  <a:schemeClr val="tx2"/>
                </a:solidFill>
                <a:latin typeface="+mj-lt"/>
              </a:rPr>
              <a:t>сочетании с локальными формами НПВП рекомендуется как  </a:t>
            </a:r>
          </a:p>
          <a:p>
            <a:pPr marL="216000" indent="-216000" defTabSz="449263" eaLnBrk="1" hangingPunct="1">
              <a:spcBef>
                <a:spcPts val="600"/>
              </a:spcBef>
              <a:spcAft>
                <a:spcPts val="0"/>
              </a:spcAft>
              <a:buClr>
                <a:schemeClr val="bg1"/>
              </a:buClr>
              <a:buFont typeface="Arial" pitchFamily="34" charset="0"/>
              <a:buChar char="•"/>
            </a:pPr>
            <a:r>
              <a:rPr lang="ru-RU" altLang="ru-RU" sz="1600" b="1" dirty="0" smtClean="0">
                <a:solidFill>
                  <a:schemeClr val="tx2"/>
                </a:solidFill>
                <a:latin typeface="+mj-lt"/>
              </a:rPr>
              <a:t>препарат </a:t>
            </a:r>
            <a:r>
              <a:rPr lang="ru-RU" altLang="ru-RU" sz="1600" b="1" dirty="0">
                <a:solidFill>
                  <a:schemeClr val="tx2"/>
                </a:solidFill>
                <a:latin typeface="+mj-lt"/>
              </a:rPr>
              <a:t>1-й линии в лечении СМБ (при ВАШ &lt;40 мм)</a:t>
            </a:r>
          </a:p>
          <a:p>
            <a:pPr marL="216000" indent="-216000" defTabSz="449263" eaLnBrk="1" hangingPunct="1">
              <a:spcBef>
                <a:spcPts val="600"/>
              </a:spcBef>
              <a:spcAft>
                <a:spcPts val="0"/>
              </a:spcAft>
              <a:buClr>
                <a:schemeClr val="bg1"/>
              </a:buClr>
              <a:buFont typeface="Arial" pitchFamily="34" charset="0"/>
              <a:buChar char="•"/>
            </a:pPr>
            <a:r>
              <a:rPr lang="ru-RU" altLang="ru-RU" sz="1600" b="1" dirty="0" smtClean="0">
                <a:solidFill>
                  <a:schemeClr val="tx2"/>
                </a:solidFill>
                <a:latin typeface="+mj-lt"/>
              </a:rPr>
              <a:t>При </a:t>
            </a:r>
            <a:r>
              <a:rPr lang="ru-RU" altLang="ru-RU" sz="1600" b="1" dirty="0">
                <a:solidFill>
                  <a:schemeClr val="tx2"/>
                </a:solidFill>
                <a:latin typeface="+mj-lt"/>
              </a:rPr>
              <a:t>добавлении к НПВП или </a:t>
            </a:r>
            <a:r>
              <a:rPr lang="ru-RU" altLang="ru-RU" sz="1600" b="1" dirty="0" err="1">
                <a:solidFill>
                  <a:schemeClr val="tx2"/>
                </a:solidFill>
                <a:latin typeface="+mj-lt"/>
              </a:rPr>
              <a:t>опиоидам</a:t>
            </a:r>
            <a:r>
              <a:rPr lang="ru-RU" altLang="ru-RU" sz="1600" b="1" dirty="0">
                <a:solidFill>
                  <a:schemeClr val="tx2"/>
                </a:solidFill>
                <a:latin typeface="+mj-lt"/>
              </a:rPr>
              <a:t> увеличивает их </a:t>
            </a:r>
            <a:r>
              <a:rPr lang="ru-RU" altLang="ru-RU" sz="1600" b="1" dirty="0" smtClean="0">
                <a:solidFill>
                  <a:schemeClr val="tx2"/>
                </a:solidFill>
                <a:latin typeface="+mj-lt"/>
              </a:rPr>
              <a:t>     </a:t>
            </a:r>
            <a:r>
              <a:rPr lang="ru-RU" altLang="ru-RU" sz="1600" b="1" dirty="0">
                <a:solidFill>
                  <a:schemeClr val="tx2"/>
                </a:solidFill>
                <a:latin typeface="+mj-lt"/>
              </a:rPr>
              <a:t>анальгетический эффект на 20-50%</a:t>
            </a:r>
          </a:p>
          <a:p>
            <a:pPr marL="216000" indent="-216000" defTabSz="449263" eaLnBrk="1" hangingPunct="1">
              <a:spcBef>
                <a:spcPts val="600"/>
              </a:spcBef>
              <a:spcAft>
                <a:spcPts val="0"/>
              </a:spcAft>
              <a:buClr>
                <a:schemeClr val="bg1"/>
              </a:buClr>
              <a:buFont typeface="Arial" pitchFamily="34" charset="0"/>
              <a:buChar char="•"/>
            </a:pPr>
            <a:r>
              <a:rPr lang="ru-RU" altLang="ru-RU" sz="1600" b="1" dirty="0" err="1" smtClean="0">
                <a:solidFill>
                  <a:schemeClr val="tx2"/>
                </a:solidFill>
                <a:latin typeface="+mj-lt"/>
              </a:rPr>
              <a:t>Гепатотоксический</a:t>
            </a:r>
            <a:r>
              <a:rPr lang="ru-RU" altLang="ru-RU" sz="1600" b="1" dirty="0" smtClean="0">
                <a:solidFill>
                  <a:schemeClr val="tx2"/>
                </a:solidFill>
                <a:latin typeface="+mj-lt"/>
              </a:rPr>
              <a:t> </a:t>
            </a:r>
            <a:r>
              <a:rPr lang="ru-RU" altLang="ru-RU" sz="1600" b="1" dirty="0">
                <a:solidFill>
                  <a:schemeClr val="tx2"/>
                </a:solidFill>
                <a:latin typeface="+mj-lt"/>
              </a:rPr>
              <a:t>эффект. </a:t>
            </a:r>
          </a:p>
          <a:p>
            <a:pPr marL="216000" indent="-216000" defTabSz="449263" eaLnBrk="1" hangingPunct="1">
              <a:spcBef>
                <a:spcPts val="600"/>
              </a:spcBef>
              <a:spcAft>
                <a:spcPts val="0"/>
              </a:spcAft>
              <a:buClr>
                <a:schemeClr val="bg1"/>
              </a:buClr>
              <a:buFont typeface="Arial" pitchFamily="34" charset="0"/>
              <a:buChar char="•"/>
            </a:pPr>
            <a:r>
              <a:rPr lang="ru-RU" altLang="ru-RU" sz="1600" b="1" dirty="0" smtClean="0">
                <a:solidFill>
                  <a:schemeClr val="tx2"/>
                </a:solidFill>
                <a:latin typeface="+mj-lt"/>
              </a:rPr>
              <a:t>Не </a:t>
            </a:r>
            <a:r>
              <a:rPr lang="ru-RU" altLang="ru-RU" sz="1600" b="1" dirty="0">
                <a:solidFill>
                  <a:schemeClr val="tx2"/>
                </a:solidFill>
                <a:latin typeface="+mj-lt"/>
              </a:rPr>
              <a:t>рекомендуется превышать суточную  дозу (3 г) и сочетать с </a:t>
            </a:r>
            <a:r>
              <a:rPr lang="ru-RU" altLang="ru-RU" sz="1600" b="1" dirty="0" smtClean="0">
                <a:solidFill>
                  <a:schemeClr val="tx2"/>
                </a:solidFill>
                <a:latin typeface="+mj-lt"/>
              </a:rPr>
              <a:t>алкоголем </a:t>
            </a:r>
            <a:r>
              <a:rPr lang="ru-RU" altLang="ru-RU" sz="1600" b="1" dirty="0">
                <a:solidFill>
                  <a:schemeClr val="tx2"/>
                </a:solidFill>
                <a:latin typeface="+mj-lt"/>
              </a:rPr>
              <a:t>и др. потенциально </a:t>
            </a:r>
            <a:r>
              <a:rPr lang="ru-RU" altLang="ru-RU" sz="1600" b="1" dirty="0" err="1">
                <a:solidFill>
                  <a:schemeClr val="tx2"/>
                </a:solidFill>
                <a:latin typeface="+mj-lt"/>
              </a:rPr>
              <a:t>гепатотоксическими</a:t>
            </a:r>
            <a:r>
              <a:rPr lang="ru-RU" altLang="ru-RU" sz="1600" b="1" dirty="0">
                <a:solidFill>
                  <a:schemeClr val="tx2"/>
                </a:solidFill>
                <a:latin typeface="+mj-lt"/>
              </a:rPr>
              <a:t> препаратами. </a:t>
            </a:r>
            <a:endParaRPr lang="ru-RU" altLang="ru-RU" sz="1600" dirty="0">
              <a:solidFill>
                <a:schemeClr val="tx2"/>
              </a:solidFill>
              <a:latin typeface="+mj-lt"/>
            </a:endParaRPr>
          </a:p>
        </p:txBody>
      </p:sp>
    </p:spTree>
    <p:extLst>
      <p:ext uri="{BB962C8B-B14F-4D97-AF65-F5344CB8AC3E}">
        <p14:creationId xmlns:p14="http://schemas.microsoft.com/office/powerpoint/2010/main" val="2045701241"/>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Рисунок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2270" y="4509120"/>
            <a:ext cx="5471447" cy="1512168"/>
          </a:xfrm>
          <a:prstGeom prst="roundRect">
            <a:avLst>
              <a:gd name="adj" fmla="val 11848"/>
            </a:avLst>
          </a:prstGeom>
          <a:ln w="38100">
            <a:solidFill>
              <a:srgbClr val="00A0D7"/>
            </a:solidFill>
          </a:ln>
        </p:spPr>
      </p:pic>
      <p:sp>
        <p:nvSpPr>
          <p:cNvPr id="2" name="TextBox 1"/>
          <p:cNvSpPr txBox="1"/>
          <p:nvPr/>
        </p:nvSpPr>
        <p:spPr>
          <a:xfrm>
            <a:off x="323527" y="224112"/>
            <a:ext cx="6587813" cy="712183"/>
          </a:xfrm>
          <a:prstGeom prst="rect">
            <a:avLst/>
          </a:prstGeom>
          <a:noFill/>
        </p:spPr>
        <p:txBody>
          <a:bodyPr wrap="square" rtlCol="0" anchor="ctr">
            <a:spAutoFit/>
          </a:bodyPr>
          <a:lstStyle/>
          <a:p>
            <a:pPr>
              <a:lnSpc>
                <a:spcPts val="2400"/>
              </a:lnSpc>
            </a:pPr>
            <a:r>
              <a:rPr lang="ru-RU" sz="2400" b="1" i="1" dirty="0">
                <a:solidFill>
                  <a:srgbClr val="FAAA28"/>
                </a:solidFill>
                <a:latin typeface="+mn-lt"/>
              </a:rPr>
              <a:t>Особенности анатомии и биомеханики шейного отдела позвоночника</a:t>
            </a:r>
          </a:p>
        </p:txBody>
      </p:sp>
      <p:pic>
        <p:nvPicPr>
          <p:cNvPr id="17" name="Рисунок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1328" y="6309320"/>
            <a:ext cx="241879" cy="349861"/>
          </a:xfrm>
          <a:prstGeom prst="rect">
            <a:avLst/>
          </a:prstGeom>
        </p:spPr>
      </p:pic>
      <p:sp>
        <p:nvSpPr>
          <p:cNvPr id="21" name="TextBox 20"/>
          <p:cNvSpPr txBox="1"/>
          <p:nvPr/>
        </p:nvSpPr>
        <p:spPr>
          <a:xfrm>
            <a:off x="755576" y="6345750"/>
            <a:ext cx="7704856" cy="276999"/>
          </a:xfrm>
          <a:prstGeom prst="rect">
            <a:avLst/>
          </a:prstGeom>
          <a:noFill/>
        </p:spPr>
        <p:txBody>
          <a:bodyPr wrap="square" lIns="0" tIns="0" rIns="0" bIns="0" rtlCol="0">
            <a:spAutoFit/>
          </a:bodyPr>
          <a:lstStyle/>
          <a:p>
            <a:r>
              <a:rPr lang="ru-RU" sz="900" dirty="0" err="1">
                <a:solidFill>
                  <a:schemeClr val="tx2"/>
                </a:solidFill>
                <a:latin typeface="+mj-lt"/>
              </a:rPr>
              <a:t>Подчуфарова</a:t>
            </a:r>
            <a:r>
              <a:rPr lang="ru-RU" sz="900" dirty="0">
                <a:solidFill>
                  <a:schemeClr val="tx2"/>
                </a:solidFill>
                <a:latin typeface="+mj-lt"/>
              </a:rPr>
              <a:t> Е.В., Алексеев В.В., Черненко О.А. и др. </a:t>
            </a:r>
            <a:r>
              <a:rPr lang="ru-RU" sz="900" dirty="0" err="1">
                <a:solidFill>
                  <a:schemeClr val="tx2"/>
                </a:solidFill>
                <a:latin typeface="+mj-lt"/>
              </a:rPr>
              <a:t>Вертеброгенная</a:t>
            </a:r>
            <a:r>
              <a:rPr lang="ru-RU" sz="900" dirty="0">
                <a:solidFill>
                  <a:schemeClr val="tx2"/>
                </a:solidFill>
                <a:latin typeface="+mj-lt"/>
              </a:rPr>
              <a:t> </a:t>
            </a:r>
            <a:r>
              <a:rPr lang="ru-RU" sz="900" dirty="0" err="1">
                <a:solidFill>
                  <a:schemeClr val="tx2"/>
                </a:solidFill>
                <a:latin typeface="+mj-lt"/>
              </a:rPr>
              <a:t>цервикокраниалгия</a:t>
            </a:r>
            <a:r>
              <a:rPr lang="ru-RU" sz="900" dirty="0">
                <a:solidFill>
                  <a:schemeClr val="tx2"/>
                </a:solidFill>
                <a:latin typeface="+mj-lt"/>
              </a:rPr>
              <a:t>. Неврологический журнал </a:t>
            </a:r>
            <a:r>
              <a:rPr lang="ru-RU" sz="900" dirty="0" smtClean="0">
                <a:solidFill>
                  <a:schemeClr val="tx2"/>
                </a:solidFill>
                <a:latin typeface="+mj-lt"/>
              </a:rPr>
              <a:t>2005;4:44-8</a:t>
            </a:r>
            <a:r>
              <a:rPr lang="ru-RU" sz="900" dirty="0">
                <a:solidFill>
                  <a:schemeClr val="tx2"/>
                </a:solidFill>
                <a:latin typeface="+mj-lt"/>
              </a:rPr>
              <a:t>.</a:t>
            </a:r>
          </a:p>
          <a:p>
            <a:r>
              <a:rPr lang="ru-RU" sz="900" dirty="0" smtClean="0">
                <a:solidFill>
                  <a:schemeClr val="tx2"/>
                </a:solidFill>
                <a:latin typeface="+mj-lt"/>
              </a:rPr>
              <a:t>Алексеев </a:t>
            </a:r>
            <a:r>
              <a:rPr lang="ru-RU" sz="900" dirty="0">
                <a:solidFill>
                  <a:schemeClr val="tx2"/>
                </a:solidFill>
                <a:latin typeface="+mj-lt"/>
              </a:rPr>
              <a:t>В.В. Неврологические аспекты диагностики и лечения острых </a:t>
            </a:r>
            <a:r>
              <a:rPr lang="ru-RU" sz="900" dirty="0" err="1">
                <a:solidFill>
                  <a:schemeClr val="tx2"/>
                </a:solidFill>
                <a:latin typeface="+mj-lt"/>
              </a:rPr>
              <a:t>вертеброгенных</a:t>
            </a:r>
            <a:r>
              <a:rPr lang="ru-RU" sz="900" dirty="0">
                <a:solidFill>
                  <a:schemeClr val="tx2"/>
                </a:solidFill>
                <a:latin typeface="+mj-lt"/>
              </a:rPr>
              <a:t> болевых синдромов. </a:t>
            </a:r>
            <a:r>
              <a:rPr lang="ru-RU" sz="900" dirty="0" err="1">
                <a:solidFill>
                  <a:schemeClr val="tx2"/>
                </a:solidFill>
                <a:latin typeface="+mj-lt"/>
              </a:rPr>
              <a:t>Consilium</a:t>
            </a:r>
            <a:r>
              <a:rPr lang="ru-RU" sz="900" dirty="0">
                <a:solidFill>
                  <a:schemeClr val="tx2"/>
                </a:solidFill>
                <a:latin typeface="+mj-lt"/>
              </a:rPr>
              <a:t> </a:t>
            </a:r>
            <a:r>
              <a:rPr lang="ru-RU" sz="900" dirty="0" err="1">
                <a:solidFill>
                  <a:schemeClr val="tx2"/>
                </a:solidFill>
                <a:latin typeface="+mj-lt"/>
              </a:rPr>
              <a:t>medicum</a:t>
            </a:r>
            <a:r>
              <a:rPr lang="ru-RU" sz="900" dirty="0">
                <a:solidFill>
                  <a:schemeClr val="tx2"/>
                </a:solidFill>
                <a:latin typeface="+mj-lt"/>
              </a:rPr>
              <a:t> </a:t>
            </a:r>
            <a:r>
              <a:rPr lang="ru-RU" sz="900" dirty="0" smtClean="0">
                <a:solidFill>
                  <a:schemeClr val="tx2"/>
                </a:solidFill>
                <a:latin typeface="+mj-lt"/>
              </a:rPr>
              <a:t>2008;1:56-63</a:t>
            </a:r>
            <a:r>
              <a:rPr lang="ru-RU" sz="900" dirty="0">
                <a:solidFill>
                  <a:schemeClr val="tx2"/>
                </a:solidFill>
                <a:latin typeface="+mj-lt"/>
              </a:rPr>
              <a:t>. </a:t>
            </a:r>
          </a:p>
        </p:txBody>
      </p:sp>
      <p:sp>
        <p:nvSpPr>
          <p:cNvPr id="23" name="TextBox 22"/>
          <p:cNvSpPr txBox="1"/>
          <p:nvPr/>
        </p:nvSpPr>
        <p:spPr>
          <a:xfrm>
            <a:off x="2699792" y="1570545"/>
            <a:ext cx="5976665" cy="2762295"/>
          </a:xfrm>
          <a:prstGeom prst="rect">
            <a:avLst/>
          </a:prstGeom>
          <a:noFill/>
        </p:spPr>
        <p:txBody>
          <a:bodyPr wrap="square" lIns="0" tIns="0" rIns="0" bIns="0" rtlCol="0">
            <a:spAutoFit/>
          </a:bodyPr>
          <a:lstStyle/>
          <a:p>
            <a:pPr defTabSz="449263" eaLnBrk="1" hangingPunct="1">
              <a:spcBef>
                <a:spcPts val="300"/>
              </a:spcBef>
              <a:buClr>
                <a:schemeClr val="bg1"/>
              </a:buClr>
            </a:pPr>
            <a:r>
              <a:rPr lang="ru-RU" altLang="ru-RU" b="1" dirty="0" smtClean="0">
                <a:solidFill>
                  <a:srgbClr val="FAAA28"/>
                </a:solidFill>
                <a:latin typeface="+mj-lt"/>
              </a:rPr>
              <a:t>1. </a:t>
            </a:r>
            <a:r>
              <a:rPr lang="ru-RU" altLang="ru-RU" dirty="0" smtClean="0">
                <a:solidFill>
                  <a:schemeClr val="tx2"/>
                </a:solidFill>
                <a:latin typeface="+mj-lt"/>
              </a:rPr>
              <a:t>Наличие </a:t>
            </a:r>
            <a:r>
              <a:rPr lang="ru-RU" altLang="ru-RU" dirty="0">
                <a:solidFill>
                  <a:schemeClr val="tx2"/>
                </a:solidFill>
                <a:latin typeface="+mj-lt"/>
              </a:rPr>
              <a:t>костного канала для </a:t>
            </a:r>
            <a:r>
              <a:rPr lang="ru-RU" altLang="ru-RU" i="1" dirty="0" err="1">
                <a:solidFill>
                  <a:schemeClr val="tx2"/>
                </a:solidFill>
                <a:latin typeface="+mj-lt"/>
              </a:rPr>
              <a:t>a.vertebralis</a:t>
            </a:r>
            <a:r>
              <a:rPr lang="ru-RU" altLang="ru-RU" i="1" dirty="0">
                <a:solidFill>
                  <a:schemeClr val="tx2"/>
                </a:solidFill>
                <a:latin typeface="+mj-lt"/>
              </a:rPr>
              <a:t>,</a:t>
            </a:r>
            <a:r>
              <a:rPr lang="ru-RU" altLang="ru-RU" dirty="0">
                <a:solidFill>
                  <a:schemeClr val="tx2"/>
                </a:solidFill>
                <a:latin typeface="+mj-lt"/>
              </a:rPr>
              <a:t> </a:t>
            </a:r>
            <a:r>
              <a:rPr lang="ru-RU" altLang="ru-RU" dirty="0" smtClean="0">
                <a:solidFill>
                  <a:schemeClr val="tx2"/>
                </a:solidFill>
                <a:latin typeface="+mj-lt"/>
              </a:rPr>
              <a:t>в </a:t>
            </a:r>
            <a:r>
              <a:rPr lang="ru-RU" altLang="ru-RU" dirty="0">
                <a:solidFill>
                  <a:schemeClr val="tx2"/>
                </a:solidFill>
                <a:latin typeface="+mj-lt"/>
              </a:rPr>
              <a:t>поперечных отростках шейных позвонков. </a:t>
            </a:r>
          </a:p>
          <a:p>
            <a:pPr defTabSz="449263" eaLnBrk="1" hangingPunct="1">
              <a:spcBef>
                <a:spcPts val="300"/>
              </a:spcBef>
              <a:buClr>
                <a:schemeClr val="bg1"/>
              </a:buClr>
            </a:pPr>
            <a:r>
              <a:rPr lang="ru-RU" altLang="ru-RU" b="1" dirty="0">
                <a:solidFill>
                  <a:srgbClr val="FAAA28"/>
                </a:solidFill>
                <a:latin typeface="+mj-lt"/>
              </a:rPr>
              <a:t>2. </a:t>
            </a:r>
            <a:r>
              <a:rPr lang="ru-RU" altLang="ru-RU" dirty="0">
                <a:solidFill>
                  <a:schemeClr val="tx2"/>
                </a:solidFill>
                <a:latin typeface="+mj-lt"/>
              </a:rPr>
              <a:t>Отсутствие дисков в верхнем шейном отделе; </a:t>
            </a:r>
          </a:p>
          <a:p>
            <a:pPr defTabSz="449263" eaLnBrk="1" hangingPunct="1">
              <a:spcBef>
                <a:spcPts val="300"/>
              </a:spcBef>
              <a:buClr>
                <a:schemeClr val="bg1"/>
              </a:buClr>
            </a:pPr>
            <a:r>
              <a:rPr lang="ru-RU" altLang="ru-RU" b="1" dirty="0">
                <a:solidFill>
                  <a:srgbClr val="FAAA28"/>
                </a:solidFill>
                <a:latin typeface="+mj-lt"/>
              </a:rPr>
              <a:t>3. </a:t>
            </a:r>
            <a:r>
              <a:rPr lang="ru-RU" altLang="ru-RU" dirty="0">
                <a:solidFill>
                  <a:schemeClr val="tx2"/>
                </a:solidFill>
                <a:latin typeface="+mj-lt"/>
              </a:rPr>
              <a:t>Особое строение СI и СII позвонков;</a:t>
            </a:r>
          </a:p>
          <a:p>
            <a:pPr defTabSz="449263" eaLnBrk="1" hangingPunct="1">
              <a:spcBef>
                <a:spcPts val="300"/>
              </a:spcBef>
              <a:buClr>
                <a:schemeClr val="bg1"/>
              </a:buClr>
            </a:pPr>
            <a:r>
              <a:rPr lang="ru-RU" altLang="ru-RU" b="1" dirty="0">
                <a:solidFill>
                  <a:srgbClr val="FAAA28"/>
                </a:solidFill>
                <a:latin typeface="+mj-lt"/>
              </a:rPr>
              <a:t>4. </a:t>
            </a:r>
            <a:r>
              <a:rPr lang="ru-RU" altLang="ru-RU" dirty="0">
                <a:solidFill>
                  <a:srgbClr val="FAAA28"/>
                </a:solidFill>
                <a:latin typeface="+mj-lt"/>
              </a:rPr>
              <a:t>Наличие унковертебральных суставов; </a:t>
            </a:r>
          </a:p>
          <a:p>
            <a:pPr defTabSz="449263" eaLnBrk="1" hangingPunct="1">
              <a:spcBef>
                <a:spcPts val="300"/>
              </a:spcBef>
              <a:buClr>
                <a:schemeClr val="bg1"/>
              </a:buClr>
            </a:pPr>
            <a:r>
              <a:rPr lang="ru-RU" altLang="ru-RU" b="1" dirty="0">
                <a:solidFill>
                  <a:srgbClr val="FAAA28"/>
                </a:solidFill>
                <a:latin typeface="+mj-lt"/>
              </a:rPr>
              <a:t>5. </a:t>
            </a:r>
            <a:r>
              <a:rPr lang="ru-RU" altLang="ru-RU" dirty="0">
                <a:solidFill>
                  <a:srgbClr val="FAAA28"/>
                </a:solidFill>
                <a:latin typeface="+mj-lt"/>
              </a:rPr>
              <a:t>Большая подвижность с преобладанием в верхнем </a:t>
            </a:r>
            <a:r>
              <a:rPr lang="ru-RU" altLang="ru-RU" dirty="0" smtClean="0">
                <a:solidFill>
                  <a:srgbClr val="FAAA28"/>
                </a:solidFill>
                <a:latin typeface="+mj-lt"/>
              </a:rPr>
              <a:t>отделе </a:t>
            </a:r>
            <a:r>
              <a:rPr lang="ru-RU" altLang="ru-RU" dirty="0">
                <a:solidFill>
                  <a:srgbClr val="FAAA28"/>
                </a:solidFill>
                <a:latin typeface="+mj-lt"/>
              </a:rPr>
              <a:t>ротации, а в нижнем </a:t>
            </a:r>
            <a:r>
              <a:rPr lang="ru-RU" altLang="ru-RU" dirty="0">
                <a:solidFill>
                  <a:srgbClr val="FAAA28"/>
                </a:solidFill>
                <a:latin typeface="+mj-lt"/>
              </a:rPr>
              <a:t>– </a:t>
            </a:r>
            <a:r>
              <a:rPr lang="ru-RU" altLang="ru-RU" dirty="0">
                <a:solidFill>
                  <a:srgbClr val="FAAA28"/>
                </a:solidFill>
                <a:latin typeface="+mj-lt"/>
              </a:rPr>
              <a:t>флексии и экстензии. </a:t>
            </a:r>
          </a:p>
          <a:p>
            <a:pPr defTabSz="449263" eaLnBrk="1" hangingPunct="1">
              <a:spcBef>
                <a:spcPts val="300"/>
              </a:spcBef>
              <a:buClr>
                <a:schemeClr val="bg1"/>
              </a:buClr>
            </a:pPr>
            <a:r>
              <a:rPr lang="ru-RU" altLang="ru-RU" b="1" dirty="0" smtClean="0">
                <a:solidFill>
                  <a:srgbClr val="FAAA28"/>
                </a:solidFill>
                <a:latin typeface="+mj-lt"/>
              </a:rPr>
              <a:t>6. </a:t>
            </a:r>
            <a:r>
              <a:rPr lang="ru-RU" altLang="ru-RU" dirty="0">
                <a:solidFill>
                  <a:schemeClr val="tx2"/>
                </a:solidFill>
                <a:latin typeface="+mj-lt"/>
              </a:rPr>
              <a:t>Относительно узкий позвоночный канал, в котором </a:t>
            </a:r>
            <a:r>
              <a:rPr lang="ru-RU" altLang="ru-RU" dirty="0" smtClean="0">
                <a:solidFill>
                  <a:schemeClr val="tx2"/>
                </a:solidFill>
                <a:latin typeface="+mj-lt"/>
              </a:rPr>
              <a:t>располагается </a:t>
            </a:r>
            <a:r>
              <a:rPr lang="ru-RU" altLang="ru-RU" dirty="0">
                <a:solidFill>
                  <a:schemeClr val="tx2"/>
                </a:solidFill>
                <a:latin typeface="+mj-lt"/>
              </a:rPr>
              <a:t>спинной мозг с питающими его </a:t>
            </a:r>
            <a:r>
              <a:rPr lang="ru-RU" altLang="ru-RU" dirty="0" smtClean="0">
                <a:solidFill>
                  <a:schemeClr val="tx2"/>
                </a:solidFill>
                <a:latin typeface="+mj-lt"/>
              </a:rPr>
              <a:t>сосудами</a:t>
            </a:r>
            <a:r>
              <a:rPr lang="ru-RU" altLang="ru-RU" dirty="0">
                <a:solidFill>
                  <a:schemeClr val="tx2"/>
                </a:solidFill>
                <a:latin typeface="+mj-lt"/>
              </a:rPr>
              <a:t>. </a:t>
            </a:r>
          </a:p>
        </p:txBody>
      </p:sp>
      <p:pic>
        <p:nvPicPr>
          <p:cNvPr id="7" name="Рисунок 5"/>
          <p:cNvPicPr>
            <a:picLocks noChangeAspect="1" noChangeArrowheads="1"/>
          </p:cNvPicPr>
          <p:nvPr/>
        </p:nvPicPr>
        <p:blipFill rotWithShape="1">
          <a:blip r:embed="rId4">
            <a:extLst>
              <a:ext uri="{28A0092B-C50C-407E-A947-70E740481C1C}">
                <a14:useLocalDpi xmlns:a14="http://schemas.microsoft.com/office/drawing/2010/main" val="0"/>
              </a:ext>
            </a:extLst>
          </a:blip>
          <a:srcRect l="2112" t="2471"/>
          <a:stretch/>
        </p:blipFill>
        <p:spPr bwMode="auto">
          <a:xfrm>
            <a:off x="431328" y="1557338"/>
            <a:ext cx="1836416" cy="2738724"/>
          </a:xfrm>
          <a:prstGeom prst="roundRect">
            <a:avLst>
              <a:gd name="adj" fmla="val 11848"/>
            </a:avLst>
          </a:prstGeom>
          <a:ln w="38100">
            <a:solidFill>
              <a:srgbClr val="00A0D7"/>
            </a:solidFill>
          </a:ln>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6147336" y="4509120"/>
            <a:ext cx="2286000" cy="677108"/>
          </a:xfrm>
          <a:prstGeom prst="rect">
            <a:avLst/>
          </a:prstGeom>
          <a:noFill/>
          <a:ln>
            <a:noFill/>
          </a:ln>
        </p:spPr>
        <p:txBody>
          <a:bodyPr wrap="square" lIns="0" tIns="0" rIns="0" bIns="0">
            <a:spAutoFit/>
          </a:bodyPr>
          <a:lstStyle/>
          <a:p>
            <a:r>
              <a:rPr lang="ru-RU" sz="1100" b="1" i="1" dirty="0">
                <a:solidFill>
                  <a:schemeClr val="accent4">
                    <a:lumMod val="60000"/>
                    <a:lumOff val="40000"/>
                  </a:schemeClr>
                </a:solidFill>
                <a:latin typeface="+mj-lt"/>
              </a:rPr>
              <a:t>Рис. 1. </a:t>
            </a:r>
            <a:endParaRPr lang="en-US" sz="1100" b="1" i="1" dirty="0" smtClean="0">
              <a:solidFill>
                <a:schemeClr val="accent4">
                  <a:lumMod val="60000"/>
                  <a:lumOff val="40000"/>
                </a:schemeClr>
              </a:solidFill>
              <a:latin typeface="+mj-lt"/>
            </a:endParaRPr>
          </a:p>
          <a:p>
            <a:r>
              <a:rPr lang="ru-RU" sz="1100" b="1" i="1" dirty="0" smtClean="0">
                <a:solidFill>
                  <a:schemeClr val="accent4">
                    <a:lumMod val="60000"/>
                    <a:lumOff val="40000"/>
                  </a:schemeClr>
                </a:solidFill>
                <a:latin typeface="+mj-lt"/>
              </a:rPr>
              <a:t>А</a:t>
            </a:r>
            <a:r>
              <a:rPr lang="ru-RU" sz="1100" i="1" dirty="0" smtClean="0">
                <a:solidFill>
                  <a:schemeClr val="accent4">
                    <a:lumMod val="60000"/>
                    <a:lumOff val="40000"/>
                  </a:schemeClr>
                </a:solidFill>
                <a:latin typeface="+mj-lt"/>
              </a:rPr>
              <a:t> </a:t>
            </a:r>
            <a:r>
              <a:rPr lang="ru-RU" sz="1100" i="1" dirty="0">
                <a:solidFill>
                  <a:schemeClr val="accent4">
                    <a:lumMod val="60000"/>
                    <a:lumOff val="40000"/>
                  </a:schemeClr>
                </a:solidFill>
                <a:latin typeface="+mj-lt"/>
              </a:rPr>
              <a:t>- остеофиты; </a:t>
            </a:r>
            <a:endParaRPr lang="en-US" sz="1100" i="1" dirty="0" smtClean="0">
              <a:solidFill>
                <a:schemeClr val="accent4">
                  <a:lumMod val="60000"/>
                  <a:lumOff val="40000"/>
                </a:schemeClr>
              </a:solidFill>
              <a:latin typeface="+mj-lt"/>
            </a:endParaRPr>
          </a:p>
          <a:p>
            <a:r>
              <a:rPr lang="ru-RU" sz="1100" b="1" i="1" dirty="0">
                <a:solidFill>
                  <a:schemeClr val="accent4">
                    <a:lumMod val="60000"/>
                    <a:lumOff val="40000"/>
                  </a:schemeClr>
                </a:solidFill>
                <a:latin typeface="+mj-lt"/>
              </a:rPr>
              <a:t>Б</a:t>
            </a:r>
            <a:r>
              <a:rPr lang="ru-RU" sz="1100" i="1" dirty="0" smtClean="0">
                <a:solidFill>
                  <a:schemeClr val="accent4">
                    <a:lumMod val="60000"/>
                    <a:lumOff val="40000"/>
                  </a:schemeClr>
                </a:solidFill>
                <a:latin typeface="+mj-lt"/>
              </a:rPr>
              <a:t> </a:t>
            </a:r>
            <a:r>
              <a:rPr lang="ru-RU" sz="1100" i="1" dirty="0">
                <a:solidFill>
                  <a:schemeClr val="accent4">
                    <a:lumMod val="60000"/>
                    <a:lumOff val="40000"/>
                  </a:schemeClr>
                </a:solidFill>
                <a:latin typeface="+mj-lt"/>
              </a:rPr>
              <a:t>- </a:t>
            </a:r>
            <a:r>
              <a:rPr lang="ru-RU" sz="1100" i="1" dirty="0" err="1">
                <a:solidFill>
                  <a:schemeClr val="accent4">
                    <a:lumMod val="60000"/>
                    <a:lumOff val="40000"/>
                  </a:schemeClr>
                </a:solidFill>
                <a:latin typeface="+mj-lt"/>
              </a:rPr>
              <a:t>спондилолиствэ</a:t>
            </a:r>
            <a:r>
              <a:rPr lang="ru-RU" sz="1100" i="1" dirty="0">
                <a:solidFill>
                  <a:schemeClr val="accent4">
                    <a:lumMod val="60000"/>
                    <a:lumOff val="40000"/>
                  </a:schemeClr>
                </a:solidFill>
                <a:latin typeface="+mj-lt"/>
              </a:rPr>
              <a:t>; </a:t>
            </a:r>
            <a:endParaRPr lang="en-US" sz="1100" i="1" dirty="0" smtClean="0">
              <a:solidFill>
                <a:schemeClr val="accent4">
                  <a:lumMod val="60000"/>
                  <a:lumOff val="40000"/>
                </a:schemeClr>
              </a:solidFill>
              <a:latin typeface="+mj-lt"/>
            </a:endParaRPr>
          </a:p>
          <a:p>
            <a:r>
              <a:rPr lang="ru-RU" sz="1100" b="1" i="1" dirty="0">
                <a:solidFill>
                  <a:schemeClr val="accent4">
                    <a:lumMod val="60000"/>
                    <a:lumOff val="40000"/>
                  </a:schemeClr>
                </a:solidFill>
                <a:latin typeface="+mj-lt"/>
              </a:rPr>
              <a:t>В </a:t>
            </a:r>
            <a:r>
              <a:rPr lang="ru-RU" sz="1100" i="1" dirty="0">
                <a:solidFill>
                  <a:schemeClr val="accent4">
                    <a:lumMod val="60000"/>
                    <a:lumOff val="40000"/>
                  </a:schemeClr>
                </a:solidFill>
                <a:latin typeface="+mj-lt"/>
              </a:rPr>
              <a:t>- </a:t>
            </a:r>
            <a:r>
              <a:rPr lang="ru-RU" sz="1100" i="1" dirty="0" err="1">
                <a:solidFill>
                  <a:schemeClr val="accent4">
                    <a:lumMod val="60000"/>
                    <a:lumOff val="40000"/>
                  </a:schemeClr>
                </a:solidFill>
                <a:latin typeface="+mj-lt"/>
              </a:rPr>
              <a:t>ункоеертебральный</a:t>
            </a:r>
            <a:r>
              <a:rPr lang="ru-RU" sz="1100" i="1" dirty="0">
                <a:solidFill>
                  <a:schemeClr val="accent4">
                    <a:lumMod val="60000"/>
                    <a:lumOff val="40000"/>
                  </a:schemeClr>
                </a:solidFill>
                <a:latin typeface="+mj-lt"/>
              </a:rPr>
              <a:t> </a:t>
            </a:r>
            <a:r>
              <a:rPr lang="ru-RU" sz="1100" i="1" dirty="0" err="1">
                <a:solidFill>
                  <a:schemeClr val="accent4">
                    <a:lumMod val="60000"/>
                    <a:lumOff val="40000"/>
                  </a:schemeClr>
                </a:solidFill>
                <a:latin typeface="+mj-lt"/>
              </a:rPr>
              <a:t>неоартроз</a:t>
            </a:r>
            <a:endParaRPr lang="ru-RU" sz="1100" i="1" dirty="0">
              <a:solidFill>
                <a:schemeClr val="accent4">
                  <a:lumMod val="60000"/>
                  <a:lumOff val="40000"/>
                </a:schemeClr>
              </a:solidFill>
              <a:latin typeface="+mj-lt"/>
            </a:endParaRPr>
          </a:p>
        </p:txBody>
      </p:sp>
      <p:sp>
        <p:nvSpPr>
          <p:cNvPr id="4" name="Овал 3"/>
          <p:cNvSpPr/>
          <p:nvPr/>
        </p:nvSpPr>
        <p:spPr>
          <a:xfrm>
            <a:off x="555875" y="5687932"/>
            <a:ext cx="234663" cy="234663"/>
          </a:xfrm>
          <a:prstGeom prst="ellipse">
            <a:avLst/>
          </a:prstGeom>
          <a:solidFill>
            <a:srgbClr val="FAAA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tx2"/>
                </a:solidFill>
              </a:rPr>
              <a:t>А</a:t>
            </a:r>
            <a:endParaRPr lang="ru-RU" sz="1200" b="1" dirty="0">
              <a:solidFill>
                <a:schemeClr val="tx2"/>
              </a:solidFill>
            </a:endParaRPr>
          </a:p>
        </p:txBody>
      </p:sp>
      <p:sp>
        <p:nvSpPr>
          <p:cNvPr id="11" name="Овал 10"/>
          <p:cNvSpPr/>
          <p:nvPr/>
        </p:nvSpPr>
        <p:spPr>
          <a:xfrm>
            <a:off x="2316942" y="5687932"/>
            <a:ext cx="234663" cy="234663"/>
          </a:xfrm>
          <a:prstGeom prst="ellipse">
            <a:avLst/>
          </a:prstGeom>
          <a:solidFill>
            <a:srgbClr val="FAAA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tx2"/>
                </a:solidFill>
              </a:rPr>
              <a:t>Б</a:t>
            </a:r>
            <a:endParaRPr lang="ru-RU" sz="1200" b="1" dirty="0">
              <a:solidFill>
                <a:schemeClr val="tx2"/>
              </a:solidFill>
            </a:endParaRPr>
          </a:p>
        </p:txBody>
      </p:sp>
      <p:sp>
        <p:nvSpPr>
          <p:cNvPr id="12" name="Овал 11"/>
          <p:cNvSpPr/>
          <p:nvPr/>
        </p:nvSpPr>
        <p:spPr>
          <a:xfrm>
            <a:off x="4188075" y="5687932"/>
            <a:ext cx="234663" cy="234663"/>
          </a:xfrm>
          <a:prstGeom prst="ellipse">
            <a:avLst/>
          </a:prstGeom>
          <a:solidFill>
            <a:srgbClr val="FAAA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2"/>
                </a:solidFill>
              </a:rPr>
              <a:t>B</a:t>
            </a:r>
            <a:endParaRPr lang="ru-RU" sz="1200" b="1" dirty="0">
              <a:solidFill>
                <a:schemeClr val="tx2"/>
              </a:solidFill>
            </a:endParaRPr>
          </a:p>
        </p:txBody>
      </p:sp>
    </p:spTree>
    <p:extLst>
      <p:ext uri="{BB962C8B-B14F-4D97-AF65-F5344CB8AC3E}">
        <p14:creationId xmlns:p14="http://schemas.microsoft.com/office/powerpoint/2010/main" val="222693322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1"/>
          <p:cNvSpPr>
            <a:spLocks noChangeArrowheads="1"/>
          </p:cNvSpPr>
          <p:nvPr/>
        </p:nvSpPr>
        <p:spPr bwMode="auto">
          <a:xfrm>
            <a:off x="1295400" y="4038600"/>
            <a:ext cx="72739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itchFamily="18" charset="0"/>
              <a:buNone/>
            </a:pPr>
            <a:endParaRPr lang="ru-RU" altLang="ru-RU"/>
          </a:p>
        </p:txBody>
      </p:sp>
      <p:sp>
        <p:nvSpPr>
          <p:cNvPr id="768001" name="Rectangle 1"/>
          <p:cNvSpPr>
            <a:spLocks noChangeArrowheads="1"/>
          </p:cNvSpPr>
          <p:nvPr/>
        </p:nvSpPr>
        <p:spPr bwMode="auto">
          <a:xfrm>
            <a:off x="468313" y="5903602"/>
            <a:ext cx="8424862" cy="423193"/>
          </a:xfrm>
          <a:prstGeom prst="rect">
            <a:avLst/>
          </a:prstGeom>
          <a:noFill/>
          <a:ln w="9525">
            <a:noFill/>
            <a:miter lim="800000"/>
            <a:headEnd/>
            <a:tailEnd/>
          </a:ln>
          <a:effectLst>
            <a:prstShdw prst="shdw17" dist="17961" dir="2700000">
              <a:srgbClr val="00B8FF">
                <a:gamma/>
                <a:shade val="60000"/>
                <a:invGamma/>
              </a:srgbClr>
            </a:prstShdw>
          </a:effectLst>
        </p:spPr>
        <p:txBody>
          <a:bodyPr anchor="ctr">
            <a:spAutoFit/>
          </a:bodyPr>
          <a:lstStyle/>
          <a:p>
            <a:pPr>
              <a:lnSpc>
                <a:spcPct val="114000"/>
              </a:lnSpc>
              <a:defRPr/>
            </a:pPr>
            <a:endParaRPr lang="ru-RU" sz="2000" dirty="0">
              <a:solidFill>
                <a:schemeClr val="tx2"/>
              </a:solidFill>
              <a:latin typeface="+mn-lt"/>
            </a:endParaRPr>
          </a:p>
        </p:txBody>
      </p:sp>
      <p:pic>
        <p:nvPicPr>
          <p:cNvPr id="10" name="Рисунок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1328" y="6309320"/>
            <a:ext cx="241879" cy="349861"/>
          </a:xfrm>
          <a:prstGeom prst="rect">
            <a:avLst/>
          </a:prstGeom>
        </p:spPr>
      </p:pic>
      <p:sp>
        <p:nvSpPr>
          <p:cNvPr id="11" name="TextBox 10"/>
          <p:cNvSpPr txBox="1"/>
          <p:nvPr/>
        </p:nvSpPr>
        <p:spPr>
          <a:xfrm>
            <a:off x="755576" y="6345750"/>
            <a:ext cx="7704856" cy="276999"/>
          </a:xfrm>
          <a:prstGeom prst="rect">
            <a:avLst/>
          </a:prstGeom>
          <a:noFill/>
        </p:spPr>
        <p:txBody>
          <a:bodyPr wrap="square" lIns="0" tIns="0" rIns="0" bIns="0" rtlCol="0">
            <a:spAutoFit/>
          </a:bodyPr>
          <a:lstStyle/>
          <a:p>
            <a:r>
              <a:rPr lang="ru-RU" sz="900" dirty="0">
                <a:solidFill>
                  <a:schemeClr val="tx2"/>
                </a:solidFill>
                <a:latin typeface="+mj-lt"/>
              </a:rPr>
              <a:t>3.    Баринов А.Н. Сегментарные механизмы формирования мышечного спазма, </a:t>
            </a:r>
            <a:r>
              <a:rPr lang="ru-RU" sz="900" dirty="0" err="1">
                <a:solidFill>
                  <a:schemeClr val="tx2"/>
                </a:solidFill>
                <a:latin typeface="+mj-lt"/>
              </a:rPr>
              <a:t>спастичности</a:t>
            </a:r>
            <a:r>
              <a:rPr lang="ru-RU" sz="900" dirty="0">
                <a:solidFill>
                  <a:schemeClr val="tx2"/>
                </a:solidFill>
                <a:latin typeface="+mj-lt"/>
              </a:rPr>
              <a:t> и </a:t>
            </a:r>
            <a:r>
              <a:rPr lang="ru-RU" sz="900" dirty="0" err="1">
                <a:solidFill>
                  <a:schemeClr val="tx2"/>
                </a:solidFill>
                <a:latin typeface="+mj-lt"/>
              </a:rPr>
              <a:t>хронизации</a:t>
            </a:r>
            <a:r>
              <a:rPr lang="ru-RU" sz="900" dirty="0">
                <a:solidFill>
                  <a:schemeClr val="tx2"/>
                </a:solidFill>
                <a:latin typeface="+mj-lt"/>
              </a:rPr>
              <a:t> боли. //Врач 2012; №5, стр. 17–23. </a:t>
            </a:r>
          </a:p>
          <a:p>
            <a:r>
              <a:rPr lang="ru-RU" sz="900" dirty="0" smtClean="0">
                <a:solidFill>
                  <a:schemeClr val="tx2"/>
                </a:solidFill>
                <a:latin typeface="+mj-lt"/>
              </a:rPr>
              <a:t>Общие </a:t>
            </a:r>
            <a:r>
              <a:rPr lang="ru-RU" sz="900" dirty="0">
                <a:solidFill>
                  <a:schemeClr val="tx2"/>
                </a:solidFill>
                <a:latin typeface="+mj-lt"/>
              </a:rPr>
              <a:t>принципы лечения скелетно-мышечной боли: междисциплинарный консенсус. Научно-практическая ревматология. 2016;54(3):247-265</a:t>
            </a:r>
          </a:p>
        </p:txBody>
      </p:sp>
      <p:sp>
        <p:nvSpPr>
          <p:cNvPr id="12" name="TextBox 11"/>
          <p:cNvSpPr txBox="1"/>
          <p:nvPr/>
        </p:nvSpPr>
        <p:spPr>
          <a:xfrm>
            <a:off x="323527" y="378000"/>
            <a:ext cx="6624737" cy="404406"/>
          </a:xfrm>
          <a:prstGeom prst="rect">
            <a:avLst/>
          </a:prstGeom>
          <a:noFill/>
        </p:spPr>
        <p:txBody>
          <a:bodyPr wrap="square" rtlCol="0" anchor="ctr">
            <a:spAutoFit/>
          </a:bodyPr>
          <a:lstStyle/>
          <a:p>
            <a:pPr>
              <a:lnSpc>
                <a:spcPts val="2400"/>
              </a:lnSpc>
            </a:pPr>
            <a:r>
              <a:rPr lang="ru-RU" sz="2400" b="1" i="1" dirty="0" err="1">
                <a:solidFill>
                  <a:srgbClr val="FAAA28"/>
                </a:solidFill>
                <a:latin typeface="+mn-lt"/>
              </a:rPr>
              <a:t>Миорелаксанты</a:t>
            </a:r>
            <a:endParaRPr lang="ru-RU" sz="2400" b="1" i="1" dirty="0">
              <a:solidFill>
                <a:srgbClr val="FAAA28"/>
              </a:solidFill>
              <a:latin typeface="+mn-lt"/>
            </a:endParaRPr>
          </a:p>
        </p:txBody>
      </p:sp>
      <p:sp>
        <p:nvSpPr>
          <p:cNvPr id="14" name="Прямоугольник 13"/>
          <p:cNvSpPr/>
          <p:nvPr/>
        </p:nvSpPr>
        <p:spPr>
          <a:xfrm>
            <a:off x="755576" y="1773238"/>
            <a:ext cx="7944033" cy="984885"/>
          </a:xfrm>
          <a:prstGeom prst="rect">
            <a:avLst/>
          </a:prstGeom>
        </p:spPr>
        <p:txBody>
          <a:bodyPr wrap="square" lIns="0" tIns="0" rIns="0" bIns="0">
            <a:spAutoFit/>
          </a:bodyPr>
          <a:lstStyle/>
          <a:p>
            <a:pPr marL="216000" indent="-216000" defTabSz="449263" eaLnBrk="1" hangingPunct="1">
              <a:spcBef>
                <a:spcPts val="600"/>
              </a:spcBef>
              <a:spcAft>
                <a:spcPts val="0"/>
              </a:spcAft>
              <a:buClr>
                <a:schemeClr val="bg1"/>
              </a:buClr>
              <a:buFont typeface="Arial" pitchFamily="34" charset="0"/>
              <a:buChar char="•"/>
            </a:pPr>
            <a:r>
              <a:rPr lang="ru-RU" altLang="ru-RU" b="1" dirty="0" smtClean="0">
                <a:solidFill>
                  <a:schemeClr val="tx2"/>
                </a:solidFill>
                <a:latin typeface="+mj-lt"/>
              </a:rPr>
              <a:t>Воздействуют </a:t>
            </a:r>
            <a:r>
              <a:rPr lang="ru-RU" altLang="ru-RU" b="1" dirty="0">
                <a:solidFill>
                  <a:schemeClr val="tx2"/>
                </a:solidFill>
                <a:latin typeface="+mj-lt"/>
              </a:rPr>
              <a:t>на порочный круг «боль-спазм-боль»</a:t>
            </a:r>
          </a:p>
          <a:p>
            <a:pPr marL="216000" indent="-216000" defTabSz="449263" eaLnBrk="1" hangingPunct="1">
              <a:spcBef>
                <a:spcPts val="600"/>
              </a:spcBef>
              <a:spcAft>
                <a:spcPts val="0"/>
              </a:spcAft>
              <a:buClr>
                <a:schemeClr val="bg1"/>
              </a:buClr>
              <a:buFont typeface="Arial" pitchFamily="34" charset="0"/>
              <a:buChar char="•"/>
            </a:pPr>
            <a:r>
              <a:rPr lang="ru-RU" altLang="ru-RU" b="1" dirty="0" smtClean="0">
                <a:solidFill>
                  <a:schemeClr val="tx2"/>
                </a:solidFill>
                <a:latin typeface="+mj-lt"/>
              </a:rPr>
              <a:t>Стирают  </a:t>
            </a:r>
            <a:r>
              <a:rPr lang="ru-RU" altLang="ru-RU" b="1" dirty="0">
                <a:solidFill>
                  <a:schemeClr val="tx2"/>
                </a:solidFill>
                <a:latin typeface="+mj-lt"/>
              </a:rPr>
              <a:t>«болевую память», предотвращая </a:t>
            </a:r>
            <a:r>
              <a:rPr lang="ru-RU" altLang="ru-RU" b="1" dirty="0" err="1">
                <a:solidFill>
                  <a:schemeClr val="tx2"/>
                </a:solidFill>
                <a:latin typeface="+mj-lt"/>
              </a:rPr>
              <a:t>хронизацию</a:t>
            </a:r>
            <a:r>
              <a:rPr lang="ru-RU" altLang="ru-RU" b="1" dirty="0">
                <a:solidFill>
                  <a:schemeClr val="tx2"/>
                </a:solidFill>
                <a:latin typeface="+mj-lt"/>
              </a:rPr>
              <a:t> боли</a:t>
            </a:r>
          </a:p>
          <a:p>
            <a:pPr marL="216000" indent="-216000" defTabSz="449263" eaLnBrk="1" hangingPunct="1">
              <a:spcBef>
                <a:spcPts val="600"/>
              </a:spcBef>
              <a:spcAft>
                <a:spcPts val="0"/>
              </a:spcAft>
              <a:buClr>
                <a:schemeClr val="bg1"/>
              </a:buClr>
              <a:buFont typeface="Arial" pitchFamily="34" charset="0"/>
              <a:buChar char="•"/>
            </a:pPr>
            <a:r>
              <a:rPr lang="ru-RU" altLang="ru-RU" b="1" dirty="0" smtClean="0">
                <a:solidFill>
                  <a:schemeClr val="tx2"/>
                </a:solidFill>
                <a:latin typeface="+mj-lt"/>
              </a:rPr>
              <a:t>Имеют </a:t>
            </a:r>
            <a:r>
              <a:rPr lang="ru-RU" altLang="ru-RU" b="1" dirty="0">
                <a:solidFill>
                  <a:schemeClr val="tx2"/>
                </a:solidFill>
                <a:latin typeface="+mj-lt"/>
              </a:rPr>
              <a:t>собственное обезболивающее действие </a:t>
            </a:r>
          </a:p>
        </p:txBody>
      </p:sp>
      <p:sp>
        <p:nvSpPr>
          <p:cNvPr id="15" name="Прямоугольник 14"/>
          <p:cNvSpPr/>
          <p:nvPr/>
        </p:nvSpPr>
        <p:spPr>
          <a:xfrm>
            <a:off x="395288" y="3173591"/>
            <a:ext cx="8174037" cy="2523768"/>
          </a:xfrm>
          <a:prstGeom prst="rect">
            <a:avLst/>
          </a:prstGeom>
        </p:spPr>
        <p:txBody>
          <a:bodyPr wrap="square" lIns="0" tIns="0" rIns="0" bIns="0">
            <a:spAutoFit/>
          </a:bodyPr>
          <a:lstStyle/>
          <a:p>
            <a:pPr defTabSz="449263" eaLnBrk="1" hangingPunct="1">
              <a:spcBef>
                <a:spcPts val="600"/>
              </a:spcBef>
              <a:spcAft>
                <a:spcPts val="600"/>
              </a:spcAft>
              <a:buClr>
                <a:schemeClr val="bg1"/>
              </a:buClr>
            </a:pPr>
            <a:r>
              <a:rPr lang="ru-RU" altLang="ru-RU" dirty="0" err="1" smtClean="0">
                <a:solidFill>
                  <a:schemeClr val="tx2"/>
                </a:solidFill>
                <a:latin typeface="+mj-lt"/>
              </a:rPr>
              <a:t>Миорелаксанты</a:t>
            </a:r>
            <a:r>
              <a:rPr lang="ru-RU" altLang="ru-RU" dirty="0" smtClean="0">
                <a:solidFill>
                  <a:schemeClr val="tx2"/>
                </a:solidFill>
                <a:latin typeface="+mj-lt"/>
              </a:rPr>
              <a:t> </a:t>
            </a:r>
            <a:r>
              <a:rPr lang="ru-RU" altLang="ru-RU" dirty="0">
                <a:solidFill>
                  <a:schemeClr val="tx2"/>
                </a:solidFill>
                <a:latin typeface="+mj-lt"/>
              </a:rPr>
              <a:t>(</a:t>
            </a:r>
            <a:r>
              <a:rPr lang="ru-RU" altLang="ru-RU" dirty="0" err="1">
                <a:solidFill>
                  <a:schemeClr val="tx2"/>
                </a:solidFill>
                <a:latin typeface="+mj-lt"/>
              </a:rPr>
              <a:t>толперизон</a:t>
            </a:r>
            <a:r>
              <a:rPr lang="ru-RU" altLang="ru-RU" dirty="0">
                <a:solidFill>
                  <a:schemeClr val="tx2"/>
                </a:solidFill>
                <a:latin typeface="+mj-lt"/>
              </a:rPr>
              <a:t>, </a:t>
            </a:r>
            <a:r>
              <a:rPr lang="ru-RU" altLang="ru-RU" dirty="0" err="1">
                <a:solidFill>
                  <a:schemeClr val="tx2"/>
                </a:solidFill>
                <a:latin typeface="+mj-lt"/>
              </a:rPr>
              <a:t>тизанидин</a:t>
            </a:r>
            <a:r>
              <a:rPr lang="ru-RU" altLang="ru-RU" dirty="0">
                <a:solidFill>
                  <a:schemeClr val="tx2"/>
                </a:solidFill>
                <a:latin typeface="+mj-lt"/>
              </a:rPr>
              <a:t> и </a:t>
            </a:r>
            <a:r>
              <a:rPr lang="ru-RU" altLang="ru-RU" dirty="0" err="1">
                <a:solidFill>
                  <a:schemeClr val="tx2"/>
                </a:solidFill>
                <a:latin typeface="+mj-lt"/>
              </a:rPr>
              <a:t>баклофен</a:t>
            </a:r>
            <a:r>
              <a:rPr lang="ru-RU" altLang="ru-RU" dirty="0">
                <a:solidFill>
                  <a:schemeClr val="tx2"/>
                </a:solidFill>
                <a:latin typeface="+mj-lt"/>
              </a:rPr>
              <a:t> ) </a:t>
            </a:r>
            <a:r>
              <a:rPr lang="ru-RU" altLang="ru-RU" dirty="0" smtClean="0">
                <a:solidFill>
                  <a:schemeClr val="tx2"/>
                </a:solidFill>
                <a:latin typeface="+mj-lt"/>
              </a:rPr>
              <a:t>и </a:t>
            </a:r>
            <a:r>
              <a:rPr lang="ru-RU" altLang="ru-RU" dirty="0" err="1">
                <a:solidFill>
                  <a:schemeClr val="tx2"/>
                </a:solidFill>
                <a:latin typeface="+mj-lt"/>
              </a:rPr>
              <a:t>флупиртин</a:t>
            </a:r>
            <a:r>
              <a:rPr lang="ru-RU" altLang="ru-RU" dirty="0">
                <a:solidFill>
                  <a:schemeClr val="tx2"/>
                </a:solidFill>
                <a:latin typeface="+mj-lt"/>
              </a:rPr>
              <a:t>  </a:t>
            </a:r>
            <a:r>
              <a:rPr lang="ru-RU" altLang="ru-RU" dirty="0" err="1" smtClean="0">
                <a:solidFill>
                  <a:schemeClr val="tx2"/>
                </a:solidFill>
                <a:latin typeface="+mj-lt"/>
              </a:rPr>
              <a:t>м.б</a:t>
            </a:r>
            <a:r>
              <a:rPr lang="ru-RU" altLang="ru-RU" dirty="0">
                <a:solidFill>
                  <a:schemeClr val="tx2"/>
                </a:solidFill>
                <a:latin typeface="+mj-lt"/>
              </a:rPr>
              <a:t>. эффективны  </a:t>
            </a:r>
            <a:r>
              <a:rPr lang="ru-RU" altLang="ru-RU" b="1" dirty="0">
                <a:solidFill>
                  <a:srgbClr val="FAAA28"/>
                </a:solidFill>
                <a:latin typeface="+mj-lt"/>
              </a:rPr>
              <a:t>в комплексном лечении СМБ при наличии выраженного болезненного напряжения мышц </a:t>
            </a:r>
            <a:r>
              <a:rPr lang="ru-RU" altLang="ru-RU" dirty="0">
                <a:solidFill>
                  <a:schemeClr val="tx2"/>
                </a:solidFill>
                <a:latin typeface="+mj-lt"/>
              </a:rPr>
              <a:t>в пораженной анатомической области.</a:t>
            </a:r>
          </a:p>
          <a:p>
            <a:pPr defTabSz="449263" eaLnBrk="1" hangingPunct="1">
              <a:spcBef>
                <a:spcPts val="600"/>
              </a:spcBef>
              <a:spcAft>
                <a:spcPts val="600"/>
              </a:spcAft>
              <a:buClr>
                <a:schemeClr val="bg1"/>
              </a:buClr>
            </a:pPr>
            <a:r>
              <a:rPr lang="ru-RU" altLang="ru-RU" dirty="0" err="1" smtClean="0">
                <a:solidFill>
                  <a:schemeClr val="tx2"/>
                </a:solidFill>
                <a:latin typeface="+mj-lt"/>
              </a:rPr>
              <a:t>Миорелаксанты</a:t>
            </a:r>
            <a:r>
              <a:rPr lang="ru-RU" altLang="ru-RU" dirty="0" smtClean="0">
                <a:solidFill>
                  <a:schemeClr val="tx2"/>
                </a:solidFill>
                <a:latin typeface="+mj-lt"/>
              </a:rPr>
              <a:t> </a:t>
            </a:r>
            <a:r>
              <a:rPr lang="ru-RU" altLang="ru-RU" dirty="0">
                <a:solidFill>
                  <a:schemeClr val="tx2"/>
                </a:solidFill>
                <a:latin typeface="+mj-lt"/>
              </a:rPr>
              <a:t>целесообразно использовать </a:t>
            </a:r>
            <a:r>
              <a:rPr lang="ru-RU" altLang="ru-RU" b="1" dirty="0">
                <a:solidFill>
                  <a:srgbClr val="FAAA28"/>
                </a:solidFill>
                <a:latin typeface="+mj-lt"/>
              </a:rPr>
              <a:t>в комбинации с НПВП </a:t>
            </a:r>
            <a:r>
              <a:rPr lang="ru-RU" altLang="ru-RU" dirty="0" smtClean="0">
                <a:solidFill>
                  <a:schemeClr val="tx2"/>
                </a:solidFill>
                <a:latin typeface="+mj-lt"/>
              </a:rPr>
              <a:t>(способны </a:t>
            </a:r>
            <a:r>
              <a:rPr lang="ru-RU" altLang="ru-RU" dirty="0">
                <a:solidFill>
                  <a:schemeClr val="tx2"/>
                </a:solidFill>
                <a:latin typeface="+mj-lt"/>
              </a:rPr>
              <a:t>усиливать анальгетическое действие последних)</a:t>
            </a:r>
          </a:p>
          <a:p>
            <a:pPr defTabSz="449263" eaLnBrk="1" hangingPunct="1">
              <a:spcBef>
                <a:spcPts val="600"/>
              </a:spcBef>
              <a:spcAft>
                <a:spcPts val="600"/>
              </a:spcAft>
              <a:buClr>
                <a:schemeClr val="bg1"/>
              </a:buClr>
            </a:pPr>
            <a:r>
              <a:rPr lang="ru-RU" altLang="ru-RU" dirty="0" err="1" smtClean="0">
                <a:solidFill>
                  <a:schemeClr val="tx2"/>
                </a:solidFill>
                <a:latin typeface="+mj-lt"/>
              </a:rPr>
              <a:t>Миорелаксанты</a:t>
            </a:r>
            <a:r>
              <a:rPr lang="ru-RU" altLang="ru-RU" dirty="0">
                <a:solidFill>
                  <a:schemeClr val="tx2"/>
                </a:solidFill>
                <a:latin typeface="+mj-lt"/>
              </a:rPr>
              <a:t>, особенно в высоких дозах, </a:t>
            </a:r>
            <a:r>
              <a:rPr lang="ru-RU" altLang="ru-RU" b="1" dirty="0">
                <a:solidFill>
                  <a:srgbClr val="FAAA28"/>
                </a:solidFill>
                <a:latin typeface="+mj-lt"/>
              </a:rPr>
              <a:t>могут вызывать НЯ: </a:t>
            </a:r>
            <a:r>
              <a:rPr lang="ru-RU" altLang="ru-RU" dirty="0">
                <a:solidFill>
                  <a:schemeClr val="tx2"/>
                </a:solidFill>
                <a:latin typeface="+mj-lt"/>
              </a:rPr>
              <a:t>головокружение, слабость, сонливость, снижение АД, нарушения координации </a:t>
            </a:r>
            <a:r>
              <a:rPr lang="ru-RU" altLang="ru-RU" dirty="0" err="1">
                <a:solidFill>
                  <a:schemeClr val="tx2"/>
                </a:solidFill>
                <a:latin typeface="+mj-lt"/>
              </a:rPr>
              <a:t>движений→данные</a:t>
            </a:r>
            <a:r>
              <a:rPr lang="ru-RU" altLang="ru-RU" dirty="0">
                <a:solidFill>
                  <a:schemeClr val="tx2"/>
                </a:solidFill>
                <a:latin typeface="+mj-lt"/>
              </a:rPr>
              <a:t> препараты следует назначать лишь при наличии четких показаний.</a:t>
            </a:r>
          </a:p>
        </p:txBody>
      </p:sp>
      <p:sp>
        <p:nvSpPr>
          <p:cNvPr id="16" name="Скругленный прямоугольник 15"/>
          <p:cNvSpPr/>
          <p:nvPr/>
        </p:nvSpPr>
        <p:spPr>
          <a:xfrm>
            <a:off x="395288" y="1543505"/>
            <a:ext cx="8065144" cy="1381439"/>
          </a:xfrm>
          <a:prstGeom prst="roundRect">
            <a:avLst>
              <a:gd name="adj" fmla="val 13977"/>
            </a:avLst>
          </a:prstGeom>
          <a:noFill/>
          <a:ln w="28575">
            <a:solidFill>
              <a:srgbClr val="00A0D7"/>
            </a:solidFill>
          </a:ln>
          <a:effectLst/>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pPr eaLnBrk="0" hangingPunct="0">
              <a:spcBef>
                <a:spcPts val="0"/>
              </a:spcBef>
              <a:spcAft>
                <a:spcPts val="600"/>
              </a:spcAft>
              <a:buClr>
                <a:schemeClr val="tx2"/>
              </a:buClr>
            </a:pPr>
            <a:endParaRPr lang="ru-RU" sz="2000" dirty="0">
              <a:solidFill>
                <a:schemeClr val="bg2"/>
              </a:solidFill>
            </a:endParaRPr>
          </a:p>
        </p:txBody>
      </p:sp>
    </p:spTree>
    <p:extLst>
      <p:ext uri="{BB962C8B-B14F-4D97-AF65-F5344CB8AC3E}">
        <p14:creationId xmlns:p14="http://schemas.microsoft.com/office/powerpoint/2010/main" val="2104150397"/>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71" name="Picture 3" descr="head and shoulders"/>
          <p:cNvPicPr>
            <a:picLocks noChangeAspect="1" noChangeArrowheads="1"/>
          </p:cNvPicPr>
          <p:nvPr/>
        </p:nvPicPr>
        <p:blipFill>
          <a:blip r:embed="rId3">
            <a:extLst>
              <a:ext uri="{28A0092B-C50C-407E-A947-70E740481C1C}">
                <a14:useLocalDpi xmlns:a14="http://schemas.microsoft.com/office/drawing/2010/main" val="0"/>
              </a:ext>
            </a:extLst>
          </a:blip>
          <a:srcRect l="3941" t="5701" r="8330" b="9079"/>
          <a:stretch>
            <a:fillRect/>
          </a:stretch>
        </p:blipFill>
        <p:spPr bwMode="auto">
          <a:xfrm>
            <a:off x="5940425" y="2098057"/>
            <a:ext cx="2551113" cy="2103438"/>
          </a:xfrm>
          <a:prstGeom prst="roundRect">
            <a:avLst>
              <a:gd name="adj" fmla="val 11439"/>
            </a:avLst>
          </a:prstGeom>
          <a:solidFill>
            <a:schemeClr val="tx2"/>
          </a:solidFill>
          <a:ln w="28575">
            <a:solidFill>
              <a:srgbClr val="00A0D7"/>
            </a:solidFill>
          </a:ln>
          <a:effectLst/>
          <a:extLst/>
        </p:spPr>
      </p:pic>
      <p:pic>
        <p:nvPicPr>
          <p:cNvPr id="135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0425" y="4365625"/>
            <a:ext cx="2716213" cy="1143000"/>
          </a:xfrm>
          <a:prstGeom prst="roundRect">
            <a:avLst>
              <a:gd name="adj" fmla="val 11439"/>
            </a:avLst>
          </a:prstGeom>
          <a:solidFill>
            <a:schemeClr val="tx2"/>
          </a:solidFill>
          <a:ln w="28575">
            <a:solidFill>
              <a:srgbClr val="00A0D7"/>
            </a:solidFill>
          </a:ln>
          <a:effectLst/>
          <a:extLst/>
        </p:spPr>
      </p:pic>
      <p:sp>
        <p:nvSpPr>
          <p:cNvPr id="135173" name="Line 10"/>
          <p:cNvSpPr>
            <a:spLocks noChangeShapeType="1"/>
          </p:cNvSpPr>
          <p:nvPr/>
        </p:nvSpPr>
        <p:spPr bwMode="auto">
          <a:xfrm>
            <a:off x="7380312" y="2924944"/>
            <a:ext cx="0" cy="1786756"/>
          </a:xfrm>
          <a:prstGeom prst="line">
            <a:avLst/>
          </a:prstGeom>
          <a:noFill/>
          <a:ln w="38100" cap="rnd" algn="ctr">
            <a:solidFill>
              <a:srgbClr val="FAAA28"/>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135176" name="Облачко с текстом: прямоугольное 1"/>
          <p:cNvSpPr>
            <a:spLocks noChangeArrowheads="1"/>
          </p:cNvSpPr>
          <p:nvPr/>
        </p:nvSpPr>
        <p:spPr bwMode="auto">
          <a:xfrm>
            <a:off x="5729288" y="1317058"/>
            <a:ext cx="3088920" cy="919401"/>
          </a:xfrm>
          <a:prstGeom prst="wedgeRoundRectCallout">
            <a:avLst>
              <a:gd name="adj1" fmla="val 6326"/>
              <a:gd name="adj2" fmla="val 88951"/>
              <a:gd name="adj3" fmla="val 16667"/>
            </a:avLst>
          </a:prstGeom>
          <a:solidFill>
            <a:srgbClr val="005790"/>
          </a:solidFill>
          <a:ln w="38100">
            <a:solidFill>
              <a:srgbClr val="00A0D7"/>
            </a:solidFill>
            <a:miter lim="800000"/>
            <a:headEnd/>
            <a:tailEnd/>
          </a:ln>
        </p:spPr>
        <p:txBody>
          <a:bodyPr wrap="square">
            <a:spAutoFit/>
          </a:bodyPr>
          <a:lstStyle/>
          <a:p>
            <a:pPr marL="36000"/>
            <a:r>
              <a:rPr lang="ru-RU" altLang="ru-RU" sz="1600" b="1" dirty="0">
                <a:solidFill>
                  <a:srgbClr val="FAAA28"/>
                </a:solidFill>
                <a:latin typeface="+mj-lt"/>
              </a:rPr>
              <a:t>Усиливают нисходящие ингибиторные</a:t>
            </a:r>
            <a:r>
              <a:rPr lang="en-US" altLang="ru-RU" sz="1600" b="1" dirty="0">
                <a:solidFill>
                  <a:srgbClr val="FAAA28"/>
                </a:solidFill>
                <a:latin typeface="+mj-lt"/>
              </a:rPr>
              <a:t> </a:t>
            </a:r>
            <a:r>
              <a:rPr lang="ru-RU" altLang="ru-RU" sz="1600" b="1" dirty="0">
                <a:solidFill>
                  <a:srgbClr val="FAAA28"/>
                </a:solidFill>
                <a:latin typeface="+mj-lt"/>
              </a:rPr>
              <a:t>влияния </a:t>
            </a:r>
            <a:r>
              <a:rPr lang="ru-RU" altLang="ru-RU" sz="1600" b="1" dirty="0">
                <a:solidFill>
                  <a:schemeClr val="accent4">
                    <a:lumMod val="60000"/>
                    <a:lumOff val="40000"/>
                  </a:schemeClr>
                </a:solidFill>
                <a:latin typeface="+mj-lt"/>
              </a:rPr>
              <a:t>(серотонин, норадреналин)</a:t>
            </a:r>
            <a:endParaRPr lang="en-GB" altLang="ru-RU" sz="1600" b="1" dirty="0">
              <a:solidFill>
                <a:schemeClr val="accent4">
                  <a:lumMod val="60000"/>
                  <a:lumOff val="40000"/>
                </a:schemeClr>
              </a:solidFill>
              <a:latin typeface="+mj-lt"/>
            </a:endParaRPr>
          </a:p>
        </p:txBody>
      </p:sp>
      <p:sp>
        <p:nvSpPr>
          <p:cNvPr id="12" name="Прямоугольник 3"/>
          <p:cNvSpPr>
            <a:spLocks noChangeArrowheads="1"/>
          </p:cNvSpPr>
          <p:nvPr/>
        </p:nvSpPr>
        <p:spPr bwMode="auto">
          <a:xfrm>
            <a:off x="-2268336" y="4201495"/>
            <a:ext cx="190800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eaLnBrk="1" hangingPunct="1"/>
            <a:r>
              <a:rPr lang="en-US" altLang="ru-RU" sz="1100" i="1" dirty="0">
                <a:solidFill>
                  <a:schemeClr val="accent4">
                    <a:lumMod val="60000"/>
                    <a:lumOff val="40000"/>
                  </a:schemeClr>
                </a:solidFill>
                <a:latin typeface="+mj-lt"/>
              </a:rPr>
              <a:t>Bayer Aspirin statue, </a:t>
            </a:r>
            <a:r>
              <a:rPr lang="en-US" altLang="ru-RU" sz="1100" i="1" dirty="0" smtClean="0">
                <a:solidFill>
                  <a:schemeClr val="accent4">
                    <a:lumMod val="60000"/>
                    <a:lumOff val="40000"/>
                  </a:schemeClr>
                </a:solidFill>
                <a:latin typeface="+mj-lt"/>
              </a:rPr>
              <a:t>Berlin</a:t>
            </a:r>
            <a:endParaRPr lang="ru-RU" altLang="ru-RU" sz="1100" i="1" dirty="0">
              <a:solidFill>
                <a:schemeClr val="accent4">
                  <a:lumMod val="60000"/>
                  <a:lumOff val="40000"/>
                </a:schemeClr>
              </a:solidFill>
              <a:latin typeface="+mj-lt"/>
            </a:endParaRPr>
          </a:p>
        </p:txBody>
      </p:sp>
      <p:pic>
        <p:nvPicPr>
          <p:cNvPr id="13" name="Рисунок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1328" y="6309320"/>
            <a:ext cx="241879" cy="349861"/>
          </a:xfrm>
          <a:prstGeom prst="rect">
            <a:avLst/>
          </a:prstGeom>
        </p:spPr>
      </p:pic>
      <p:sp>
        <p:nvSpPr>
          <p:cNvPr id="14" name="TextBox 13"/>
          <p:cNvSpPr txBox="1"/>
          <p:nvPr/>
        </p:nvSpPr>
        <p:spPr>
          <a:xfrm>
            <a:off x="755576" y="6345750"/>
            <a:ext cx="7704856" cy="138499"/>
          </a:xfrm>
          <a:prstGeom prst="rect">
            <a:avLst/>
          </a:prstGeom>
          <a:noFill/>
        </p:spPr>
        <p:txBody>
          <a:bodyPr wrap="square" lIns="0" tIns="0" rIns="0" bIns="0" rtlCol="0">
            <a:spAutoFit/>
          </a:bodyPr>
          <a:lstStyle/>
          <a:p>
            <a:r>
              <a:rPr lang="ru-RU" sz="900" dirty="0">
                <a:solidFill>
                  <a:schemeClr val="tx2"/>
                </a:solidFill>
                <a:latin typeface="+mj-lt"/>
              </a:rPr>
              <a:t>Общие принципы лечения скелетно-мышечной боли: междисциплинарный консенсус. Научно-практическая ревматология. 2016;54(3):247-265</a:t>
            </a:r>
          </a:p>
        </p:txBody>
      </p:sp>
      <p:sp>
        <p:nvSpPr>
          <p:cNvPr id="17" name="Прямоугольник 16"/>
          <p:cNvSpPr/>
          <p:nvPr/>
        </p:nvSpPr>
        <p:spPr>
          <a:xfrm>
            <a:off x="431328" y="1557338"/>
            <a:ext cx="4860752" cy="834074"/>
          </a:xfrm>
          <a:prstGeom prst="rect">
            <a:avLst/>
          </a:prstGeom>
        </p:spPr>
        <p:txBody>
          <a:bodyPr wrap="square" lIns="0" tIns="0" rIns="0" bIns="0">
            <a:spAutoFit/>
          </a:bodyPr>
          <a:lstStyle/>
          <a:p>
            <a:pPr eaLnBrk="1" hangingPunct="1"/>
            <a:r>
              <a:rPr lang="ru-RU" altLang="ru-RU" b="1" i="1" dirty="0">
                <a:solidFill>
                  <a:schemeClr val="accent4">
                    <a:lumMod val="60000"/>
                    <a:lumOff val="40000"/>
                  </a:schemeClr>
                </a:solidFill>
                <a:latin typeface="Calibri" pitchFamily="34" charset="0"/>
                <a:cs typeface="Arial" pitchFamily="34" charset="0"/>
              </a:rPr>
              <a:t>«Среди средств, дарованных Всевышним, </a:t>
            </a:r>
          </a:p>
          <a:p>
            <a:pPr eaLnBrk="1" hangingPunct="1"/>
            <a:r>
              <a:rPr lang="ru-RU" altLang="ru-RU" b="1" i="1" dirty="0">
                <a:solidFill>
                  <a:schemeClr val="accent4">
                    <a:lumMod val="60000"/>
                    <a:lumOff val="40000"/>
                  </a:schemeClr>
                </a:solidFill>
                <a:latin typeface="Calibri" pitchFamily="34" charset="0"/>
                <a:cs typeface="Arial" pitchFamily="34" charset="0"/>
              </a:rPr>
              <a:t>ни одно не помогает так, как опий»   </a:t>
            </a:r>
            <a:endParaRPr lang="en-US" altLang="ru-RU" b="1" i="1" dirty="0" smtClean="0">
              <a:solidFill>
                <a:schemeClr val="accent4">
                  <a:lumMod val="60000"/>
                  <a:lumOff val="40000"/>
                </a:schemeClr>
              </a:solidFill>
              <a:latin typeface="Calibri" pitchFamily="34" charset="0"/>
              <a:cs typeface="Arial" pitchFamily="34" charset="0"/>
            </a:endParaRPr>
          </a:p>
          <a:p>
            <a:pPr algn="r">
              <a:lnSpc>
                <a:spcPct val="130000"/>
              </a:lnSpc>
            </a:pPr>
            <a:r>
              <a:rPr lang="ru-RU" altLang="ru-RU" sz="1400" dirty="0" err="1" smtClean="0">
                <a:solidFill>
                  <a:schemeClr val="tx2"/>
                </a:solidFill>
                <a:latin typeface="Calibri" pitchFamily="34" charset="0"/>
                <a:cs typeface="Arial" pitchFamily="34" charset="0"/>
              </a:rPr>
              <a:t>Т.Сиденгам</a:t>
            </a:r>
            <a:endParaRPr lang="ru-RU" altLang="ru-RU" sz="1400" dirty="0">
              <a:solidFill>
                <a:schemeClr val="tx2"/>
              </a:solidFill>
              <a:latin typeface="Calibri" pitchFamily="34" charset="0"/>
              <a:cs typeface="Arial" pitchFamily="34" charset="0"/>
            </a:endParaRPr>
          </a:p>
        </p:txBody>
      </p:sp>
      <p:sp>
        <p:nvSpPr>
          <p:cNvPr id="18" name="Прямоугольник 17"/>
          <p:cNvSpPr/>
          <p:nvPr/>
        </p:nvSpPr>
        <p:spPr>
          <a:xfrm>
            <a:off x="431328" y="2539501"/>
            <a:ext cx="5076776" cy="3631763"/>
          </a:xfrm>
          <a:prstGeom prst="rect">
            <a:avLst/>
          </a:prstGeom>
        </p:spPr>
        <p:txBody>
          <a:bodyPr wrap="square" lIns="0" tIns="0" rIns="0" bIns="0">
            <a:spAutoFit/>
          </a:bodyPr>
          <a:lstStyle/>
          <a:p>
            <a:pPr eaLnBrk="1" hangingPunct="1">
              <a:spcBef>
                <a:spcPts val="600"/>
              </a:spcBef>
              <a:spcAft>
                <a:spcPts val="600"/>
              </a:spcAft>
            </a:pPr>
            <a:r>
              <a:rPr lang="ru-RU" altLang="ru-RU" b="1" dirty="0" err="1" smtClean="0">
                <a:solidFill>
                  <a:srgbClr val="FAAA28"/>
                </a:solidFill>
                <a:latin typeface="Calibri" pitchFamily="34" charset="0"/>
                <a:cs typeface="Arial" pitchFamily="34" charset="0"/>
              </a:rPr>
              <a:t>Трамадол</a:t>
            </a:r>
            <a:r>
              <a:rPr lang="ru-RU" altLang="ru-RU" b="1" dirty="0" smtClean="0">
                <a:solidFill>
                  <a:srgbClr val="FAAA28"/>
                </a:solidFill>
                <a:latin typeface="Calibri" pitchFamily="34" charset="0"/>
                <a:cs typeface="Arial" pitchFamily="34" charset="0"/>
              </a:rPr>
              <a:t> </a:t>
            </a:r>
            <a:r>
              <a:rPr lang="ru-RU" altLang="ru-RU" dirty="0">
                <a:solidFill>
                  <a:schemeClr val="tx2"/>
                </a:solidFill>
                <a:latin typeface="Calibri" pitchFamily="34" charset="0"/>
                <a:cs typeface="Arial" pitchFamily="34" charset="0"/>
              </a:rPr>
              <a:t>– слабый агонист опиоидных рецепторов со свойствами ингибитора обратного  захвата серотонина и норадреналина.  </a:t>
            </a:r>
          </a:p>
          <a:p>
            <a:pPr eaLnBrk="1" hangingPunct="1">
              <a:spcBef>
                <a:spcPts val="600"/>
              </a:spcBef>
              <a:spcAft>
                <a:spcPts val="600"/>
              </a:spcAft>
            </a:pPr>
            <a:r>
              <a:rPr lang="ru-RU" altLang="ru-RU" dirty="0" smtClean="0">
                <a:solidFill>
                  <a:schemeClr val="accent4">
                    <a:lumMod val="60000"/>
                    <a:lumOff val="40000"/>
                  </a:schemeClr>
                </a:solidFill>
                <a:latin typeface="Calibri" pitchFamily="34" charset="0"/>
                <a:cs typeface="Arial" pitchFamily="34" charset="0"/>
              </a:rPr>
              <a:t>1</a:t>
            </a:r>
            <a:r>
              <a:rPr lang="en-US" altLang="ru-RU" dirty="0" smtClean="0">
                <a:solidFill>
                  <a:schemeClr val="accent4">
                    <a:lumMod val="60000"/>
                    <a:lumOff val="40000"/>
                  </a:schemeClr>
                </a:solidFill>
                <a:latin typeface="Calibri" pitchFamily="34" charset="0"/>
                <a:cs typeface="Arial" pitchFamily="34" charset="0"/>
              </a:rPr>
              <a:t>.</a:t>
            </a:r>
            <a:r>
              <a:rPr lang="ru-RU" altLang="ru-RU" dirty="0" smtClean="0">
                <a:solidFill>
                  <a:schemeClr val="accent4">
                    <a:lumMod val="60000"/>
                    <a:lumOff val="40000"/>
                  </a:schemeClr>
                </a:solidFill>
                <a:latin typeface="Calibri" pitchFamily="34" charset="0"/>
                <a:cs typeface="Arial" pitchFamily="34" charset="0"/>
              </a:rPr>
              <a:t> </a:t>
            </a:r>
            <a:r>
              <a:rPr lang="ru-RU" altLang="ru-RU" dirty="0">
                <a:solidFill>
                  <a:schemeClr val="tx2"/>
                </a:solidFill>
                <a:latin typeface="Calibri" pitchFamily="34" charset="0"/>
                <a:cs typeface="Arial" pitchFamily="34" charset="0"/>
              </a:rPr>
              <a:t>Редко вызывает лекарственную </a:t>
            </a:r>
            <a:r>
              <a:rPr lang="ru-RU" altLang="ru-RU" dirty="0" smtClean="0">
                <a:solidFill>
                  <a:schemeClr val="tx2"/>
                </a:solidFill>
                <a:latin typeface="Calibri" pitchFamily="34" charset="0"/>
                <a:cs typeface="Arial" pitchFamily="34" charset="0"/>
              </a:rPr>
              <a:t>зависимость</a:t>
            </a:r>
            <a:r>
              <a:rPr lang="en-US" altLang="ru-RU" dirty="0" smtClean="0">
                <a:solidFill>
                  <a:schemeClr val="tx2"/>
                </a:solidFill>
                <a:latin typeface="Calibri" pitchFamily="34" charset="0"/>
                <a:cs typeface="Arial" pitchFamily="34" charset="0"/>
              </a:rPr>
              <a:t/>
            </a:r>
            <a:br>
              <a:rPr lang="en-US" altLang="ru-RU" dirty="0" smtClean="0">
                <a:solidFill>
                  <a:schemeClr val="tx2"/>
                </a:solidFill>
                <a:latin typeface="Calibri" pitchFamily="34" charset="0"/>
                <a:cs typeface="Arial" pitchFamily="34" charset="0"/>
              </a:rPr>
            </a:br>
            <a:r>
              <a:rPr lang="ru-RU" altLang="ru-RU" dirty="0" smtClean="0">
                <a:solidFill>
                  <a:schemeClr val="accent4">
                    <a:lumMod val="60000"/>
                    <a:lumOff val="40000"/>
                  </a:schemeClr>
                </a:solidFill>
                <a:latin typeface="Calibri" pitchFamily="34" charset="0"/>
                <a:cs typeface="Arial" pitchFamily="34" charset="0"/>
              </a:rPr>
              <a:t>2</a:t>
            </a:r>
            <a:r>
              <a:rPr lang="en-US" altLang="ru-RU" dirty="0" smtClean="0">
                <a:solidFill>
                  <a:schemeClr val="accent4">
                    <a:lumMod val="60000"/>
                    <a:lumOff val="40000"/>
                  </a:schemeClr>
                </a:solidFill>
                <a:latin typeface="Calibri" pitchFamily="34" charset="0"/>
                <a:cs typeface="Arial" pitchFamily="34" charset="0"/>
              </a:rPr>
              <a:t>.</a:t>
            </a:r>
            <a:r>
              <a:rPr lang="ru-RU" altLang="ru-RU" dirty="0" smtClean="0">
                <a:solidFill>
                  <a:schemeClr val="accent4">
                    <a:lumMod val="60000"/>
                    <a:lumOff val="40000"/>
                  </a:schemeClr>
                </a:solidFill>
                <a:latin typeface="Calibri" pitchFamily="34" charset="0"/>
                <a:cs typeface="Arial" pitchFamily="34" charset="0"/>
              </a:rPr>
              <a:t> </a:t>
            </a:r>
            <a:r>
              <a:rPr lang="ru-RU" altLang="ru-RU" dirty="0">
                <a:solidFill>
                  <a:schemeClr val="tx2"/>
                </a:solidFill>
                <a:latin typeface="Calibri" pitchFamily="34" charset="0"/>
                <a:cs typeface="Arial" pitchFamily="34" charset="0"/>
              </a:rPr>
              <a:t>Доказанная эффективность  при </a:t>
            </a:r>
            <a:r>
              <a:rPr lang="ru-RU" altLang="ru-RU" dirty="0" smtClean="0">
                <a:solidFill>
                  <a:schemeClr val="tx2"/>
                </a:solidFill>
                <a:latin typeface="Calibri" pitchFamily="34" charset="0"/>
                <a:cs typeface="Arial" pitchFamily="34" charset="0"/>
              </a:rPr>
              <a:t>НБС</a:t>
            </a:r>
            <a:r>
              <a:rPr lang="en-US" altLang="ru-RU" dirty="0" smtClean="0">
                <a:solidFill>
                  <a:schemeClr val="tx2"/>
                </a:solidFill>
                <a:latin typeface="Calibri" pitchFamily="34" charset="0"/>
                <a:cs typeface="Arial" pitchFamily="34" charset="0"/>
              </a:rPr>
              <a:t/>
            </a:r>
            <a:br>
              <a:rPr lang="en-US" altLang="ru-RU" dirty="0" smtClean="0">
                <a:solidFill>
                  <a:schemeClr val="tx2"/>
                </a:solidFill>
                <a:latin typeface="Calibri" pitchFamily="34" charset="0"/>
                <a:cs typeface="Arial" pitchFamily="34" charset="0"/>
              </a:rPr>
            </a:br>
            <a:r>
              <a:rPr lang="ru-RU" altLang="ru-RU" dirty="0" smtClean="0">
                <a:solidFill>
                  <a:schemeClr val="accent4">
                    <a:lumMod val="60000"/>
                    <a:lumOff val="40000"/>
                  </a:schemeClr>
                </a:solidFill>
                <a:latin typeface="Calibri" pitchFamily="34" charset="0"/>
                <a:cs typeface="Arial" pitchFamily="34" charset="0"/>
              </a:rPr>
              <a:t>3</a:t>
            </a:r>
            <a:r>
              <a:rPr lang="en-US" altLang="ru-RU" dirty="0" smtClean="0">
                <a:solidFill>
                  <a:schemeClr val="accent4">
                    <a:lumMod val="60000"/>
                    <a:lumOff val="40000"/>
                  </a:schemeClr>
                </a:solidFill>
                <a:latin typeface="Calibri" pitchFamily="34" charset="0"/>
                <a:cs typeface="Arial" pitchFamily="34" charset="0"/>
              </a:rPr>
              <a:t>.</a:t>
            </a:r>
            <a:r>
              <a:rPr lang="ru-RU" altLang="ru-RU" dirty="0" smtClean="0">
                <a:solidFill>
                  <a:schemeClr val="accent4">
                    <a:lumMod val="60000"/>
                    <a:lumOff val="40000"/>
                  </a:schemeClr>
                </a:solidFill>
                <a:latin typeface="Calibri" pitchFamily="34" charset="0"/>
                <a:cs typeface="Arial" pitchFamily="34" charset="0"/>
              </a:rPr>
              <a:t> </a:t>
            </a:r>
            <a:r>
              <a:rPr lang="ru-RU" altLang="ru-RU" dirty="0">
                <a:solidFill>
                  <a:schemeClr val="tx2"/>
                </a:solidFill>
                <a:latin typeface="Calibri" pitchFamily="34" charset="0"/>
                <a:cs typeface="Arial" pitchFamily="34" charset="0"/>
              </a:rPr>
              <a:t>Обезболивающий потенциал = таковому  </a:t>
            </a:r>
            <a:r>
              <a:rPr lang="ru-RU" altLang="ru-RU" dirty="0" smtClean="0">
                <a:solidFill>
                  <a:schemeClr val="tx2"/>
                </a:solidFill>
                <a:latin typeface="Calibri" pitchFamily="34" charset="0"/>
                <a:cs typeface="Arial" pitchFamily="34" charset="0"/>
              </a:rPr>
              <a:t>НПВП</a:t>
            </a:r>
            <a:r>
              <a:rPr lang="en-US" altLang="ru-RU" dirty="0" smtClean="0">
                <a:solidFill>
                  <a:schemeClr val="tx2"/>
                </a:solidFill>
                <a:latin typeface="Calibri" pitchFamily="34" charset="0"/>
                <a:cs typeface="Arial" pitchFamily="34" charset="0"/>
              </a:rPr>
              <a:t/>
            </a:r>
            <a:br>
              <a:rPr lang="en-US" altLang="ru-RU" dirty="0" smtClean="0">
                <a:solidFill>
                  <a:schemeClr val="tx2"/>
                </a:solidFill>
                <a:latin typeface="Calibri" pitchFamily="34" charset="0"/>
                <a:cs typeface="Arial" pitchFamily="34" charset="0"/>
              </a:rPr>
            </a:br>
            <a:r>
              <a:rPr lang="ru-RU" altLang="ru-RU" dirty="0" smtClean="0">
                <a:solidFill>
                  <a:schemeClr val="accent4">
                    <a:lumMod val="60000"/>
                    <a:lumOff val="40000"/>
                  </a:schemeClr>
                </a:solidFill>
                <a:latin typeface="Calibri" pitchFamily="34" charset="0"/>
                <a:cs typeface="Arial" pitchFamily="34" charset="0"/>
              </a:rPr>
              <a:t>4</a:t>
            </a:r>
            <a:r>
              <a:rPr lang="en-US" altLang="ru-RU" dirty="0" smtClean="0">
                <a:solidFill>
                  <a:schemeClr val="accent4">
                    <a:lumMod val="60000"/>
                    <a:lumOff val="40000"/>
                  </a:schemeClr>
                </a:solidFill>
                <a:latin typeface="Calibri" pitchFamily="34" charset="0"/>
                <a:cs typeface="Arial" pitchFamily="34" charset="0"/>
              </a:rPr>
              <a:t>.</a:t>
            </a:r>
            <a:r>
              <a:rPr lang="ru-RU" altLang="ru-RU" dirty="0" smtClean="0">
                <a:solidFill>
                  <a:schemeClr val="accent4">
                    <a:lumMod val="60000"/>
                    <a:lumOff val="40000"/>
                  </a:schemeClr>
                </a:solidFill>
                <a:latin typeface="Calibri" pitchFamily="34" charset="0"/>
                <a:cs typeface="Arial" pitchFamily="34" charset="0"/>
              </a:rPr>
              <a:t> </a:t>
            </a:r>
            <a:r>
              <a:rPr lang="ru-RU" altLang="ru-RU" dirty="0">
                <a:solidFill>
                  <a:schemeClr val="tx2"/>
                </a:solidFill>
                <a:latin typeface="Calibri" pitchFamily="34" charset="0"/>
                <a:cs typeface="Arial" pitchFamily="34" charset="0"/>
              </a:rPr>
              <a:t>Переносимость  хуже, чем у </a:t>
            </a:r>
            <a:r>
              <a:rPr lang="ru-RU" altLang="ru-RU" dirty="0" smtClean="0">
                <a:solidFill>
                  <a:schemeClr val="tx2"/>
                </a:solidFill>
                <a:latin typeface="Calibri" pitchFamily="34" charset="0"/>
                <a:cs typeface="Arial" pitchFamily="34" charset="0"/>
              </a:rPr>
              <a:t>НПВП</a:t>
            </a:r>
            <a:r>
              <a:rPr lang="en-US" altLang="ru-RU" dirty="0" smtClean="0">
                <a:solidFill>
                  <a:schemeClr val="tx2"/>
                </a:solidFill>
                <a:latin typeface="Calibri" pitchFamily="34" charset="0"/>
                <a:cs typeface="Arial" pitchFamily="34" charset="0"/>
              </a:rPr>
              <a:t/>
            </a:r>
            <a:br>
              <a:rPr lang="en-US" altLang="ru-RU" dirty="0" smtClean="0">
                <a:solidFill>
                  <a:schemeClr val="tx2"/>
                </a:solidFill>
                <a:latin typeface="Calibri" pitchFamily="34" charset="0"/>
                <a:cs typeface="Arial" pitchFamily="34" charset="0"/>
              </a:rPr>
            </a:br>
            <a:r>
              <a:rPr lang="ru-RU" altLang="ru-RU" dirty="0" smtClean="0">
                <a:solidFill>
                  <a:schemeClr val="accent4">
                    <a:lumMod val="60000"/>
                    <a:lumOff val="40000"/>
                  </a:schemeClr>
                </a:solidFill>
                <a:latin typeface="Calibri" pitchFamily="34" charset="0"/>
                <a:cs typeface="Arial" pitchFamily="34" charset="0"/>
              </a:rPr>
              <a:t>5</a:t>
            </a:r>
            <a:r>
              <a:rPr lang="en-US" altLang="ru-RU" dirty="0" smtClean="0">
                <a:solidFill>
                  <a:schemeClr val="accent4">
                    <a:lumMod val="60000"/>
                    <a:lumOff val="40000"/>
                  </a:schemeClr>
                </a:solidFill>
                <a:latin typeface="Calibri" pitchFamily="34" charset="0"/>
                <a:cs typeface="Arial" pitchFamily="34" charset="0"/>
              </a:rPr>
              <a:t>.</a:t>
            </a:r>
            <a:r>
              <a:rPr lang="ru-RU" altLang="ru-RU" dirty="0" smtClean="0">
                <a:solidFill>
                  <a:schemeClr val="accent4">
                    <a:lumMod val="60000"/>
                    <a:lumOff val="40000"/>
                  </a:schemeClr>
                </a:solidFill>
                <a:latin typeface="Calibri" pitchFamily="34" charset="0"/>
                <a:cs typeface="Arial" pitchFamily="34" charset="0"/>
              </a:rPr>
              <a:t> </a:t>
            </a:r>
            <a:r>
              <a:rPr lang="ru-RU" altLang="ru-RU" dirty="0">
                <a:solidFill>
                  <a:schemeClr val="tx2"/>
                </a:solidFill>
                <a:latin typeface="Calibri" pitchFamily="34" charset="0"/>
                <a:cs typeface="Arial" pitchFamily="34" charset="0"/>
              </a:rPr>
              <a:t>Низкий риск серьезных ЖК и ССС осложнений </a:t>
            </a:r>
          </a:p>
          <a:p>
            <a:pPr eaLnBrk="1" hangingPunct="1">
              <a:spcBef>
                <a:spcPts val="600"/>
              </a:spcBef>
              <a:spcAft>
                <a:spcPts val="600"/>
              </a:spcAft>
            </a:pPr>
            <a:r>
              <a:rPr lang="ru-RU" altLang="ru-RU" b="1" dirty="0">
                <a:solidFill>
                  <a:srgbClr val="FAAA28"/>
                </a:solidFill>
                <a:latin typeface="Calibri" pitchFamily="34" charset="0"/>
                <a:cs typeface="Arial" pitchFamily="34" charset="0"/>
              </a:rPr>
              <a:t>Основная область применения </a:t>
            </a:r>
            <a:r>
              <a:rPr lang="ru-RU" altLang="ru-RU" dirty="0">
                <a:solidFill>
                  <a:schemeClr val="tx2"/>
                </a:solidFill>
                <a:latin typeface="Calibri" pitchFamily="34" charset="0"/>
                <a:cs typeface="Arial" pitchFamily="34" charset="0"/>
              </a:rPr>
              <a:t>– лечение СМБ  при наличии  противопоказаний для НПВП. </a:t>
            </a:r>
            <a:r>
              <a:rPr lang="en-US" altLang="ru-RU" dirty="0">
                <a:solidFill>
                  <a:schemeClr val="tx2"/>
                </a:solidFill>
                <a:latin typeface="Calibri" pitchFamily="34" charset="0"/>
                <a:cs typeface="Arial" pitchFamily="34" charset="0"/>
              </a:rPr>
              <a:t/>
            </a:r>
            <a:br>
              <a:rPr lang="en-US" altLang="ru-RU" dirty="0">
                <a:solidFill>
                  <a:schemeClr val="tx2"/>
                </a:solidFill>
                <a:latin typeface="Calibri" pitchFamily="34" charset="0"/>
                <a:cs typeface="Arial" pitchFamily="34" charset="0"/>
              </a:rPr>
            </a:br>
            <a:r>
              <a:rPr lang="ru-RU" altLang="ru-RU" dirty="0" err="1">
                <a:solidFill>
                  <a:schemeClr val="tx2"/>
                </a:solidFill>
                <a:latin typeface="Calibri" pitchFamily="34" charset="0"/>
                <a:cs typeface="Arial" pitchFamily="34" charset="0"/>
              </a:rPr>
              <a:t>М.б</a:t>
            </a:r>
            <a:r>
              <a:rPr lang="ru-RU" altLang="ru-RU" dirty="0">
                <a:solidFill>
                  <a:schemeClr val="tx2"/>
                </a:solidFill>
                <a:latin typeface="Calibri" pitchFamily="34" charset="0"/>
                <a:cs typeface="Arial" pitchFamily="34" charset="0"/>
              </a:rPr>
              <a:t>. использован в комбинации  с НПВП, </a:t>
            </a:r>
            <a:r>
              <a:rPr lang="ru-RU" altLang="ru-RU" dirty="0" smtClean="0">
                <a:solidFill>
                  <a:schemeClr val="tx2"/>
                </a:solidFill>
                <a:latin typeface="Calibri" pitchFamily="34" charset="0"/>
                <a:cs typeface="Arial" pitchFamily="34" charset="0"/>
              </a:rPr>
              <a:t>парацетамолом</a:t>
            </a:r>
            <a:r>
              <a:rPr lang="en-US" altLang="ru-RU" dirty="0">
                <a:solidFill>
                  <a:schemeClr val="tx2"/>
                </a:solidFill>
                <a:latin typeface="Calibri" pitchFamily="34" charset="0"/>
                <a:cs typeface="Arial" pitchFamily="34" charset="0"/>
              </a:rPr>
              <a:t>.</a:t>
            </a:r>
            <a:endParaRPr lang="ru-RU" altLang="ru-RU" dirty="0">
              <a:solidFill>
                <a:schemeClr val="tx2"/>
              </a:solidFill>
              <a:latin typeface="Calibri" pitchFamily="34" charset="0"/>
              <a:cs typeface="Arial" pitchFamily="34" charset="0"/>
            </a:endParaRPr>
          </a:p>
        </p:txBody>
      </p:sp>
      <p:sp>
        <p:nvSpPr>
          <p:cNvPr id="22" name="Облачко с текстом: прямоугольное 1"/>
          <p:cNvSpPr>
            <a:spLocks noChangeArrowheads="1"/>
          </p:cNvSpPr>
          <p:nvPr/>
        </p:nvSpPr>
        <p:spPr bwMode="auto">
          <a:xfrm>
            <a:off x="6012404" y="5459620"/>
            <a:ext cx="2735815" cy="646986"/>
          </a:xfrm>
          <a:prstGeom prst="wedgeRoundRectCallout">
            <a:avLst>
              <a:gd name="adj1" fmla="val 7327"/>
              <a:gd name="adj2" fmla="val -106954"/>
              <a:gd name="adj3" fmla="val 16667"/>
            </a:avLst>
          </a:prstGeom>
          <a:solidFill>
            <a:srgbClr val="005790"/>
          </a:solidFill>
          <a:ln w="38100">
            <a:solidFill>
              <a:srgbClr val="00A0D7"/>
            </a:solidFill>
            <a:miter lim="800000"/>
            <a:headEnd/>
            <a:tailEnd/>
          </a:ln>
        </p:spPr>
        <p:txBody>
          <a:bodyPr wrap="square">
            <a:spAutoFit/>
          </a:bodyPr>
          <a:lstStyle/>
          <a:p>
            <a:pPr marL="36000"/>
            <a:r>
              <a:rPr lang="ru-RU" altLang="ru-RU" sz="1600" b="1" dirty="0">
                <a:solidFill>
                  <a:srgbClr val="FAAA28"/>
                </a:solidFill>
                <a:latin typeface="+mj-lt"/>
              </a:rPr>
              <a:t>Подавление </a:t>
            </a:r>
            <a:r>
              <a:rPr lang="ru-RU" altLang="ru-RU" sz="1600" b="1" dirty="0" err="1">
                <a:solidFill>
                  <a:srgbClr val="FAAA28"/>
                </a:solidFill>
                <a:latin typeface="+mj-lt"/>
              </a:rPr>
              <a:t>ноцицепции</a:t>
            </a:r>
            <a:endParaRPr lang="ru-RU" altLang="ru-RU" sz="1600" b="1" dirty="0">
              <a:solidFill>
                <a:srgbClr val="FAAA28"/>
              </a:solidFill>
              <a:latin typeface="+mj-lt"/>
            </a:endParaRPr>
          </a:p>
          <a:p>
            <a:pPr marL="36000"/>
            <a:r>
              <a:rPr lang="ru-RU" altLang="ru-RU" sz="1600" b="1" dirty="0">
                <a:solidFill>
                  <a:srgbClr val="FAAA28"/>
                </a:solidFill>
                <a:latin typeface="+mj-lt"/>
              </a:rPr>
              <a:t> на уровне заднего рога </a:t>
            </a:r>
          </a:p>
        </p:txBody>
      </p:sp>
      <p:sp>
        <p:nvSpPr>
          <p:cNvPr id="16" name="TextBox 15"/>
          <p:cNvSpPr txBox="1"/>
          <p:nvPr/>
        </p:nvSpPr>
        <p:spPr>
          <a:xfrm>
            <a:off x="323527" y="378000"/>
            <a:ext cx="6624737" cy="404406"/>
          </a:xfrm>
          <a:prstGeom prst="rect">
            <a:avLst/>
          </a:prstGeom>
          <a:noFill/>
        </p:spPr>
        <p:txBody>
          <a:bodyPr wrap="square" rtlCol="0" anchor="ctr">
            <a:spAutoFit/>
          </a:bodyPr>
          <a:lstStyle/>
          <a:p>
            <a:pPr>
              <a:lnSpc>
                <a:spcPts val="2400"/>
              </a:lnSpc>
            </a:pPr>
            <a:r>
              <a:rPr lang="ru-RU" sz="2400" b="1" i="1" dirty="0">
                <a:solidFill>
                  <a:srgbClr val="FAAA28"/>
                </a:solidFill>
                <a:latin typeface="+mn-lt"/>
              </a:rPr>
              <a:t> </a:t>
            </a:r>
            <a:r>
              <a:rPr lang="ru-RU" sz="2400" b="1" i="1" dirty="0" err="1">
                <a:solidFill>
                  <a:srgbClr val="FAAA28"/>
                </a:solidFill>
                <a:latin typeface="+mn-lt"/>
              </a:rPr>
              <a:t>Опиоиды</a:t>
            </a:r>
            <a:r>
              <a:rPr lang="ru-RU" sz="2400" b="1" i="1" dirty="0">
                <a:solidFill>
                  <a:srgbClr val="FAAA28"/>
                </a:solidFill>
                <a:latin typeface="+mn-lt"/>
              </a:rPr>
              <a:t> при СМБ</a:t>
            </a:r>
            <a:endParaRPr lang="ru-RU" sz="2400" b="1" i="1" dirty="0">
              <a:solidFill>
                <a:srgbClr val="FAAA28"/>
              </a:solidFill>
              <a:latin typeface="+mn-lt"/>
            </a:endParaRPr>
          </a:p>
        </p:txBody>
      </p:sp>
    </p:spTree>
    <p:extLst>
      <p:ext uri="{BB962C8B-B14F-4D97-AF65-F5344CB8AC3E}">
        <p14:creationId xmlns:p14="http://schemas.microsoft.com/office/powerpoint/2010/main" val="3505994622"/>
      </p:ext>
    </p:extLst>
  </p:cSld>
  <p:clrMapOvr>
    <a:masterClrMapping/>
  </p:clrMapOvr>
  <p:transition spd="slow"/>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a:xfrm>
            <a:off x="146050" y="1196975"/>
            <a:ext cx="8785225" cy="922338"/>
          </a:xfrm>
          <a:noFill/>
        </p:spPr>
        <p:txBody>
          <a:bodyPr/>
          <a:lstStyle/>
          <a:p>
            <a:pPr>
              <a:lnSpc>
                <a:spcPct val="90000"/>
              </a:lnSpc>
            </a:pPr>
            <a:r>
              <a:rPr lang="ru-RU" altLang="ru-RU" smtClean="0">
                <a:solidFill>
                  <a:schemeClr val="bg2"/>
                </a:solidFill>
              </a:rPr>
              <a:t/>
            </a:r>
            <a:br>
              <a:rPr lang="ru-RU" altLang="ru-RU" smtClean="0">
                <a:solidFill>
                  <a:schemeClr val="bg2"/>
                </a:solidFill>
              </a:rPr>
            </a:br>
            <a:endParaRPr lang="ru-RU" altLang="ru-RU" b="1" smtClean="0">
              <a:solidFill>
                <a:schemeClr val="tx1"/>
              </a:solidFill>
            </a:endParaRPr>
          </a:p>
        </p:txBody>
      </p:sp>
      <p:sp>
        <p:nvSpPr>
          <p:cNvPr id="136197" name="Прямоугольник 2"/>
          <p:cNvSpPr>
            <a:spLocks noChangeArrowheads="1"/>
          </p:cNvSpPr>
          <p:nvPr/>
        </p:nvSpPr>
        <p:spPr bwMode="auto">
          <a:xfrm>
            <a:off x="3923928" y="2234625"/>
            <a:ext cx="85693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80975" indent="-180975">
              <a:spcAft>
                <a:spcPts val="2400"/>
              </a:spcAft>
              <a:buFont typeface="Arial" pitchFamily="34" charset="0"/>
              <a:buChar char="•"/>
            </a:pPr>
            <a:endParaRPr lang="ru-RU" altLang="ru-RU" sz="2000" dirty="0">
              <a:solidFill>
                <a:srgbClr val="FAAA28"/>
              </a:solidFill>
              <a:latin typeface="Calibri" pitchFamily="34" charset="0"/>
              <a:cs typeface="Calibri" pitchFamily="34" charset="0"/>
            </a:endParaRPr>
          </a:p>
        </p:txBody>
      </p:sp>
      <p:pic>
        <p:nvPicPr>
          <p:cNvPr id="136199" name="Picture 6" descr="022-015"/>
          <p:cNvPicPr>
            <a:picLocks noChangeAspect="1" noChangeArrowheads="1"/>
          </p:cNvPicPr>
          <p:nvPr/>
        </p:nvPicPr>
        <p:blipFill rotWithShape="1">
          <a:blip r:embed="rId2">
            <a:extLst>
              <a:ext uri="{28A0092B-C50C-407E-A947-70E740481C1C}">
                <a14:useLocalDpi xmlns:a14="http://schemas.microsoft.com/office/drawing/2010/main" val="0"/>
              </a:ext>
            </a:extLst>
          </a:blip>
          <a:srcRect l="8556" t="12517" r="6593" b="14665"/>
          <a:stretch/>
        </p:blipFill>
        <p:spPr bwMode="auto">
          <a:xfrm>
            <a:off x="1582217" y="3861048"/>
            <a:ext cx="1597547" cy="1531686"/>
          </a:xfrm>
          <a:prstGeom prst="roundRect">
            <a:avLst>
              <a:gd name="adj" fmla="val 11439"/>
            </a:avLst>
          </a:prstGeom>
          <a:solidFill>
            <a:schemeClr val="tx2"/>
          </a:solidFill>
          <a:ln w="28575">
            <a:solidFill>
              <a:srgbClr val="00A0D7"/>
            </a:solidFill>
          </a:ln>
          <a:effectLst/>
          <a:extLst/>
        </p:spPr>
      </p:pic>
      <p:pic>
        <p:nvPicPr>
          <p:cNvPr id="136200" name="Picture 2" descr="https://im0-tub-ru.yandex.net/i?id=4a4bb9da6786ee29f40807de6c2a7d45-l&amp;n=1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288" y="1773238"/>
            <a:ext cx="2784476" cy="1838951"/>
          </a:xfrm>
          <a:prstGeom prst="roundRect">
            <a:avLst>
              <a:gd name="adj" fmla="val 11439"/>
            </a:avLst>
          </a:prstGeom>
          <a:solidFill>
            <a:schemeClr val="tx2"/>
          </a:solidFill>
          <a:ln w="28575">
            <a:solidFill>
              <a:srgbClr val="00A0D7"/>
            </a:solidFill>
          </a:ln>
          <a:effectLst/>
          <a:extLst/>
        </p:spPr>
      </p:pic>
      <p:cxnSp>
        <p:nvCxnSpPr>
          <p:cNvPr id="136201" name="Прямая соединительная линия 11"/>
          <p:cNvCxnSpPr>
            <a:cxnSpLocks noChangeShapeType="1"/>
          </p:cNvCxnSpPr>
          <p:nvPr/>
        </p:nvCxnSpPr>
        <p:spPr bwMode="auto">
          <a:xfrm>
            <a:off x="9479334" y="2088069"/>
            <a:ext cx="2232025" cy="0"/>
          </a:xfrm>
          <a:prstGeom prst="line">
            <a:avLst/>
          </a:prstGeom>
          <a:noFill/>
          <a:ln w="44450" algn="ctr">
            <a:solidFill>
              <a:schemeClr val="bg2"/>
            </a:solidFill>
            <a:round/>
            <a:headEnd/>
            <a:tailEnd/>
          </a:ln>
          <a:extLst>
            <a:ext uri="{909E8E84-426E-40DD-AFC4-6F175D3DCCD1}">
              <a14:hiddenFill xmlns:a14="http://schemas.microsoft.com/office/drawing/2010/main">
                <a:noFill/>
              </a14:hiddenFill>
            </a:ext>
          </a:extLst>
        </p:spPr>
      </p:cxnSp>
      <p:pic>
        <p:nvPicPr>
          <p:cNvPr id="10" name="Рисунок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1328" y="6309320"/>
            <a:ext cx="241879" cy="349861"/>
          </a:xfrm>
          <a:prstGeom prst="rect">
            <a:avLst/>
          </a:prstGeom>
        </p:spPr>
      </p:pic>
      <p:sp>
        <p:nvSpPr>
          <p:cNvPr id="11" name="TextBox 10"/>
          <p:cNvSpPr txBox="1"/>
          <p:nvPr/>
        </p:nvSpPr>
        <p:spPr>
          <a:xfrm>
            <a:off x="755576" y="6345750"/>
            <a:ext cx="7704856" cy="138499"/>
          </a:xfrm>
          <a:prstGeom prst="rect">
            <a:avLst/>
          </a:prstGeom>
          <a:noFill/>
        </p:spPr>
        <p:txBody>
          <a:bodyPr wrap="square" lIns="0" tIns="0" rIns="0" bIns="0" rtlCol="0">
            <a:spAutoFit/>
          </a:bodyPr>
          <a:lstStyle/>
          <a:p>
            <a:r>
              <a:rPr lang="ru-RU" sz="900" dirty="0">
                <a:solidFill>
                  <a:schemeClr val="tx2"/>
                </a:solidFill>
                <a:latin typeface="+mj-lt"/>
              </a:rPr>
              <a:t>Общие принципы лечения скелетно-мышечной боли: междисциплинарный консенсус. Научно-практическая ревматология. 2016;54(3):247-265</a:t>
            </a:r>
          </a:p>
        </p:txBody>
      </p:sp>
      <p:sp>
        <p:nvSpPr>
          <p:cNvPr id="12" name="TextBox 11"/>
          <p:cNvSpPr txBox="1"/>
          <p:nvPr/>
        </p:nvSpPr>
        <p:spPr>
          <a:xfrm>
            <a:off x="323527" y="226260"/>
            <a:ext cx="7704857" cy="707886"/>
          </a:xfrm>
          <a:prstGeom prst="rect">
            <a:avLst/>
          </a:prstGeom>
          <a:noFill/>
        </p:spPr>
        <p:txBody>
          <a:bodyPr wrap="square" rtlCol="0" anchor="ctr">
            <a:spAutoFit/>
          </a:bodyPr>
          <a:lstStyle/>
          <a:p>
            <a:pPr>
              <a:lnSpc>
                <a:spcPts val="2400"/>
              </a:lnSpc>
            </a:pPr>
            <a:r>
              <a:rPr lang="ru-RU" sz="2400" b="1" i="1" dirty="0" smtClean="0">
                <a:solidFill>
                  <a:srgbClr val="FAAA28"/>
                </a:solidFill>
                <a:latin typeface="+mn-lt"/>
              </a:rPr>
              <a:t>Локальное </a:t>
            </a:r>
            <a:r>
              <a:rPr lang="ru-RU" sz="2400" b="1" i="1" dirty="0">
                <a:solidFill>
                  <a:srgbClr val="FAAA28"/>
                </a:solidFill>
                <a:latin typeface="+mn-lt"/>
              </a:rPr>
              <a:t>введение </a:t>
            </a:r>
            <a:r>
              <a:rPr lang="ru-RU" sz="2400" b="1" i="1" dirty="0" smtClean="0">
                <a:solidFill>
                  <a:srgbClr val="FAAA28"/>
                </a:solidFill>
                <a:latin typeface="+mn-lt"/>
              </a:rPr>
              <a:t>ГК</a:t>
            </a:r>
            <a:endParaRPr lang="en-US" sz="2400" b="1" i="1" dirty="0" smtClean="0">
              <a:solidFill>
                <a:srgbClr val="FAAA28"/>
              </a:solidFill>
              <a:latin typeface="+mn-lt"/>
            </a:endParaRPr>
          </a:p>
          <a:p>
            <a:pPr>
              <a:lnSpc>
                <a:spcPts val="2400"/>
              </a:lnSpc>
            </a:pPr>
            <a:r>
              <a:rPr lang="ru-RU" i="1" dirty="0" smtClean="0">
                <a:solidFill>
                  <a:srgbClr val="FAAA28"/>
                </a:solidFill>
                <a:latin typeface="+mn-lt"/>
              </a:rPr>
              <a:t>(инъекции </a:t>
            </a:r>
            <a:r>
              <a:rPr lang="ru-RU" i="1" dirty="0">
                <a:solidFill>
                  <a:srgbClr val="FAAA28"/>
                </a:solidFill>
                <a:latin typeface="+mn-lt"/>
              </a:rPr>
              <a:t>в триггерные точки, </a:t>
            </a:r>
            <a:r>
              <a:rPr lang="ru-RU" i="1" dirty="0" smtClean="0">
                <a:solidFill>
                  <a:srgbClr val="FAAA28"/>
                </a:solidFill>
                <a:latin typeface="+mn-lt"/>
              </a:rPr>
              <a:t>блокады </a:t>
            </a:r>
            <a:r>
              <a:rPr lang="ru-RU" i="1" dirty="0">
                <a:solidFill>
                  <a:srgbClr val="FAAA28"/>
                </a:solidFill>
                <a:latin typeface="+mn-lt"/>
              </a:rPr>
              <a:t>фасеточных суставов, КПС)</a:t>
            </a:r>
          </a:p>
        </p:txBody>
      </p:sp>
      <p:sp>
        <p:nvSpPr>
          <p:cNvPr id="13" name="Прямоугольник 12"/>
          <p:cNvSpPr/>
          <p:nvPr/>
        </p:nvSpPr>
        <p:spPr>
          <a:xfrm>
            <a:off x="3427413" y="1754273"/>
            <a:ext cx="5224958" cy="4770537"/>
          </a:xfrm>
          <a:prstGeom prst="rect">
            <a:avLst/>
          </a:prstGeom>
        </p:spPr>
        <p:txBody>
          <a:bodyPr wrap="square" lIns="0" tIns="0" rIns="0" bIns="0">
            <a:spAutoFit/>
          </a:bodyPr>
          <a:lstStyle/>
          <a:p>
            <a:pPr marL="216000" indent="-216000" eaLnBrk="1" hangingPunct="1">
              <a:spcBef>
                <a:spcPts val="600"/>
              </a:spcBef>
              <a:spcAft>
                <a:spcPts val="600"/>
              </a:spcAft>
              <a:buClr>
                <a:srgbClr val="FAAA28"/>
              </a:buClr>
              <a:buFont typeface="Arial" pitchFamily="34" charset="0"/>
              <a:buChar char="•"/>
            </a:pPr>
            <a:r>
              <a:rPr lang="ru-RU" altLang="ru-RU" b="1" dirty="0">
                <a:solidFill>
                  <a:srgbClr val="FAAA28"/>
                </a:solidFill>
                <a:latin typeface="Calibri" pitchFamily="34" charset="0"/>
                <a:cs typeface="Arial" pitchFamily="34" charset="0"/>
              </a:rPr>
              <a:t>Показание для применения ГК</a:t>
            </a:r>
            <a:r>
              <a:rPr lang="en-US" altLang="ru-RU" b="1" dirty="0">
                <a:solidFill>
                  <a:srgbClr val="FAAA28"/>
                </a:solidFill>
                <a:latin typeface="Calibri" pitchFamily="34" charset="0"/>
                <a:cs typeface="Arial" pitchFamily="34" charset="0"/>
              </a:rPr>
              <a:t>:</a:t>
            </a:r>
            <a:r>
              <a:rPr lang="ru-RU" altLang="ru-RU" b="1" dirty="0">
                <a:solidFill>
                  <a:srgbClr val="FAAA28"/>
                </a:solidFill>
                <a:latin typeface="Calibri" pitchFamily="34" charset="0"/>
                <a:cs typeface="Arial" pitchFamily="34" charset="0"/>
              </a:rPr>
              <a:t> </a:t>
            </a:r>
            <a:r>
              <a:rPr lang="ru-RU" altLang="ru-RU" dirty="0" smtClean="0">
                <a:solidFill>
                  <a:schemeClr val="tx2"/>
                </a:solidFill>
                <a:latin typeface="Calibri" pitchFamily="34" charset="0"/>
                <a:cs typeface="Arial" pitchFamily="34" charset="0"/>
              </a:rPr>
              <a:t>боль</a:t>
            </a:r>
            <a:r>
              <a:rPr lang="ru-RU" altLang="ru-RU" dirty="0">
                <a:solidFill>
                  <a:schemeClr val="tx2"/>
                </a:solidFill>
                <a:latin typeface="Calibri" pitchFamily="34" charset="0"/>
                <a:cs typeface="Arial" pitchFamily="34" charset="0"/>
              </a:rPr>
              <a:t>, связанная с локальным воспалением в области определенной анатомической структуры и </a:t>
            </a:r>
            <a:r>
              <a:rPr lang="ru-RU" altLang="ru-RU" b="1" dirty="0">
                <a:solidFill>
                  <a:schemeClr val="accent4">
                    <a:lumMod val="60000"/>
                    <a:lumOff val="40000"/>
                  </a:schemeClr>
                </a:solidFill>
                <a:latin typeface="Calibri" pitchFamily="34" charset="0"/>
                <a:cs typeface="Arial" pitchFamily="34" charset="0"/>
              </a:rPr>
              <a:t>отсутствие эффекта при использовании НПВП в течение не менее 7-14 дней                           </a:t>
            </a:r>
          </a:p>
          <a:p>
            <a:pPr marL="216000" indent="-216000" eaLnBrk="1" hangingPunct="1">
              <a:spcBef>
                <a:spcPts val="600"/>
              </a:spcBef>
              <a:spcAft>
                <a:spcPts val="600"/>
              </a:spcAft>
              <a:buClr>
                <a:srgbClr val="FAAA28"/>
              </a:buClr>
              <a:buFont typeface="Arial" pitchFamily="34" charset="0"/>
              <a:buChar char="•"/>
            </a:pPr>
            <a:r>
              <a:rPr lang="ru-RU" altLang="ru-RU" dirty="0">
                <a:solidFill>
                  <a:schemeClr val="tx2"/>
                </a:solidFill>
                <a:latin typeface="Calibri" pitchFamily="34" charset="0"/>
                <a:cs typeface="Arial" pitchFamily="34" charset="0"/>
              </a:rPr>
              <a:t>Если эффект после 1-2 инъекций недостаточен, повторные введения проводить </a:t>
            </a:r>
            <a:r>
              <a:rPr lang="ru-RU" altLang="ru-RU" b="1" dirty="0">
                <a:solidFill>
                  <a:schemeClr val="accent4">
                    <a:lumMod val="60000"/>
                    <a:lumOff val="40000"/>
                  </a:schemeClr>
                </a:solidFill>
                <a:latin typeface="Calibri" pitchFamily="34" charset="0"/>
                <a:cs typeface="Arial" pitchFamily="34" charset="0"/>
              </a:rPr>
              <a:t>нецелесообразно</a:t>
            </a:r>
            <a:r>
              <a:rPr lang="ru-RU" altLang="ru-RU" dirty="0">
                <a:solidFill>
                  <a:schemeClr val="tx2"/>
                </a:solidFill>
                <a:latin typeface="Calibri" pitchFamily="34" charset="0"/>
                <a:cs typeface="Arial" pitchFamily="34" charset="0"/>
              </a:rPr>
              <a:t>                                                                                                        </a:t>
            </a:r>
          </a:p>
          <a:p>
            <a:pPr marL="216000" indent="-216000" eaLnBrk="1" hangingPunct="1">
              <a:spcBef>
                <a:spcPts val="600"/>
              </a:spcBef>
              <a:spcAft>
                <a:spcPts val="600"/>
              </a:spcAft>
              <a:buClr>
                <a:srgbClr val="FAAA28"/>
              </a:buClr>
              <a:buFont typeface="Arial" pitchFamily="34" charset="0"/>
              <a:buChar char="•"/>
            </a:pPr>
            <a:r>
              <a:rPr lang="ru-RU" altLang="ru-RU" dirty="0">
                <a:solidFill>
                  <a:schemeClr val="tx2"/>
                </a:solidFill>
                <a:latin typeface="Calibri" pitchFamily="34" charset="0"/>
                <a:cs typeface="Arial" pitchFamily="34" charset="0"/>
              </a:rPr>
              <a:t>Не следует проводить </a:t>
            </a:r>
            <a:r>
              <a:rPr lang="ru-RU" altLang="ru-RU" b="1" dirty="0">
                <a:solidFill>
                  <a:schemeClr val="accent4">
                    <a:lumMod val="60000"/>
                    <a:lumOff val="40000"/>
                  </a:schemeClr>
                </a:solidFill>
                <a:latin typeface="Calibri" pitchFamily="34" charset="0"/>
                <a:cs typeface="Arial" pitchFamily="34" charset="0"/>
              </a:rPr>
              <a:t>более 3 инъекций </a:t>
            </a:r>
            <a:r>
              <a:rPr lang="ru-RU" altLang="ru-RU" dirty="0">
                <a:solidFill>
                  <a:schemeClr val="tx2"/>
                </a:solidFill>
                <a:latin typeface="Calibri" pitchFamily="34" charset="0"/>
                <a:cs typeface="Arial" pitchFamily="34" charset="0"/>
              </a:rPr>
              <a:t>в одну область в течение года</a:t>
            </a:r>
          </a:p>
          <a:p>
            <a:pPr marL="216000" indent="-216000" eaLnBrk="1" hangingPunct="1">
              <a:spcBef>
                <a:spcPts val="600"/>
              </a:spcBef>
              <a:spcAft>
                <a:spcPts val="600"/>
              </a:spcAft>
              <a:buClr>
                <a:srgbClr val="FAAA28"/>
              </a:buClr>
              <a:buFont typeface="Arial" pitchFamily="34" charset="0"/>
              <a:buChar char="•"/>
            </a:pPr>
            <a:r>
              <a:rPr lang="ru-RU" altLang="ru-RU" dirty="0">
                <a:solidFill>
                  <a:schemeClr val="tx2"/>
                </a:solidFill>
                <a:latin typeface="Calibri" pitchFamily="34" charset="0"/>
                <a:cs typeface="Arial" pitchFamily="34" charset="0"/>
              </a:rPr>
              <a:t>Локальные инъекции должен проводить лишь </a:t>
            </a:r>
            <a:r>
              <a:rPr lang="ru-RU" altLang="ru-RU" b="1" dirty="0">
                <a:solidFill>
                  <a:schemeClr val="accent4">
                    <a:lumMod val="60000"/>
                    <a:lumOff val="40000"/>
                  </a:schemeClr>
                </a:solidFill>
                <a:latin typeface="Calibri" pitchFamily="34" charset="0"/>
                <a:cs typeface="Arial" pitchFamily="34" charset="0"/>
              </a:rPr>
              <a:t>опытный специалист, </a:t>
            </a:r>
            <a:r>
              <a:rPr lang="ru-RU" altLang="ru-RU" dirty="0">
                <a:solidFill>
                  <a:schemeClr val="tx2"/>
                </a:solidFill>
                <a:latin typeface="Calibri" pitchFamily="34" charset="0"/>
                <a:cs typeface="Arial" pitchFamily="34" charset="0"/>
              </a:rPr>
              <a:t>имеющий официальный допуск для проведения подобных манипуляций, с тщательным соблюдением правил асептики/антисептики</a:t>
            </a:r>
          </a:p>
          <a:p>
            <a:pPr marL="216000" indent="-216000" eaLnBrk="1" hangingPunct="1">
              <a:spcBef>
                <a:spcPts val="600"/>
              </a:spcBef>
              <a:spcAft>
                <a:spcPts val="600"/>
              </a:spcAft>
              <a:buClr>
                <a:srgbClr val="FAAA28"/>
              </a:buClr>
              <a:buFont typeface="Arial" pitchFamily="34" charset="0"/>
              <a:buChar char="•"/>
            </a:pPr>
            <a:endParaRPr lang="ru-RU" altLang="ru-RU" dirty="0" err="1" smtClean="0">
              <a:solidFill>
                <a:schemeClr val="tx2"/>
              </a:solidFill>
              <a:latin typeface="Calibri" pitchFamily="34" charset="0"/>
              <a:cs typeface="Arial" pitchFamily="34" charset="0"/>
            </a:endParaRPr>
          </a:p>
        </p:txBody>
      </p:sp>
    </p:spTree>
    <p:extLst>
      <p:ext uri="{BB962C8B-B14F-4D97-AF65-F5344CB8AC3E}">
        <p14:creationId xmlns:p14="http://schemas.microsoft.com/office/powerpoint/2010/main" val="1167479807"/>
      </p:ext>
    </p:extLst>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a:extLst>
              <a:ext uri="{FF2B5EF4-FFF2-40B4-BE49-F238E27FC236}"/>
            </a:extLst>
          </p:cNvPr>
          <p:cNvSpPr>
            <a:spLocks noChangeArrowheads="1"/>
          </p:cNvSpPr>
          <p:nvPr/>
        </p:nvSpPr>
        <p:spPr bwMode="auto">
          <a:xfrm>
            <a:off x="-1476672" y="-922338"/>
            <a:ext cx="9144000" cy="922338"/>
          </a:xfrm>
          <a:prstGeom prst="rect">
            <a:avLst/>
          </a:prstGeom>
          <a:noFill/>
          <a:ln w="9525" algn="ctr">
            <a:noFill/>
            <a:miter lim="800000"/>
            <a:headEnd/>
            <a:tailEnd/>
          </a:ln>
        </p:spPr>
        <p:txBody>
          <a:bodyPr wrap="none" anchor="ctr"/>
          <a:lstStyle/>
          <a:p>
            <a:pPr fontAlgn="auto">
              <a:spcBef>
                <a:spcPts val="0"/>
              </a:spcBef>
              <a:spcAft>
                <a:spcPts val="0"/>
              </a:spcAft>
              <a:defRPr/>
            </a:pPr>
            <a:endParaRPr lang="ru-RU">
              <a:solidFill>
                <a:schemeClr val="bg2"/>
              </a:solidFill>
              <a:latin typeface="+mn-lt"/>
              <a:ea typeface="+mn-ea"/>
            </a:endParaRPr>
          </a:p>
        </p:txBody>
      </p:sp>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1328" y="6309320"/>
            <a:ext cx="241879" cy="349861"/>
          </a:xfrm>
          <a:prstGeom prst="rect">
            <a:avLst/>
          </a:prstGeom>
        </p:spPr>
      </p:pic>
      <p:sp>
        <p:nvSpPr>
          <p:cNvPr id="9" name="TextBox 8"/>
          <p:cNvSpPr txBox="1"/>
          <p:nvPr/>
        </p:nvSpPr>
        <p:spPr>
          <a:xfrm>
            <a:off x="755576" y="6345750"/>
            <a:ext cx="7704856" cy="138499"/>
          </a:xfrm>
          <a:prstGeom prst="rect">
            <a:avLst/>
          </a:prstGeom>
          <a:noFill/>
        </p:spPr>
        <p:txBody>
          <a:bodyPr wrap="square" lIns="0" tIns="0" rIns="0" bIns="0" rtlCol="0">
            <a:spAutoFit/>
          </a:bodyPr>
          <a:lstStyle/>
          <a:p>
            <a:r>
              <a:rPr lang="ru-RU" sz="900" dirty="0">
                <a:solidFill>
                  <a:schemeClr val="tx2"/>
                </a:solidFill>
                <a:latin typeface="+mj-lt"/>
              </a:rPr>
              <a:t>Общие принципы лечения скелетно-мышечной боли: междисциплинарный консенсус. Научно-практическая ревматология. 2016;54(3):247-265</a:t>
            </a:r>
          </a:p>
        </p:txBody>
      </p:sp>
      <p:sp>
        <p:nvSpPr>
          <p:cNvPr id="14" name="TextBox 13"/>
          <p:cNvSpPr txBox="1"/>
          <p:nvPr/>
        </p:nvSpPr>
        <p:spPr>
          <a:xfrm>
            <a:off x="323528" y="378000"/>
            <a:ext cx="3722558" cy="404406"/>
          </a:xfrm>
          <a:prstGeom prst="rect">
            <a:avLst/>
          </a:prstGeom>
          <a:noFill/>
        </p:spPr>
        <p:txBody>
          <a:bodyPr wrap="none" rtlCol="0" anchor="ctr">
            <a:spAutoFit/>
          </a:bodyPr>
          <a:lstStyle/>
          <a:p>
            <a:pPr>
              <a:lnSpc>
                <a:spcPts val="2400"/>
              </a:lnSpc>
            </a:pPr>
            <a:r>
              <a:rPr lang="ru-RU" sz="2400" b="1" i="1" dirty="0">
                <a:solidFill>
                  <a:srgbClr val="FAAA28"/>
                </a:solidFill>
                <a:latin typeface="+mn-lt"/>
              </a:rPr>
              <a:t>«ТАКТИКА!» лечения СМБ </a:t>
            </a:r>
          </a:p>
        </p:txBody>
      </p:sp>
      <p:sp>
        <p:nvSpPr>
          <p:cNvPr id="16" name="Скругленный прямоугольник 15"/>
          <p:cNvSpPr/>
          <p:nvPr/>
        </p:nvSpPr>
        <p:spPr>
          <a:xfrm>
            <a:off x="395288" y="1796353"/>
            <a:ext cx="8353176" cy="3072807"/>
          </a:xfrm>
          <a:prstGeom prst="roundRect">
            <a:avLst>
              <a:gd name="adj" fmla="val 6623"/>
            </a:avLst>
          </a:prstGeom>
          <a:noFill/>
          <a:ln w="28575">
            <a:solidFill>
              <a:srgbClr val="00A0D7"/>
            </a:solidFill>
          </a:ln>
          <a:effectLst/>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pPr eaLnBrk="0" hangingPunct="0">
              <a:spcBef>
                <a:spcPts val="0"/>
              </a:spcBef>
              <a:spcAft>
                <a:spcPts val="600"/>
              </a:spcAft>
              <a:buClr>
                <a:schemeClr val="tx2"/>
              </a:buClr>
            </a:pPr>
            <a:endParaRPr lang="ru-RU" sz="2000" dirty="0">
              <a:solidFill>
                <a:schemeClr val="bg2"/>
              </a:solidFill>
            </a:endParaRPr>
          </a:p>
        </p:txBody>
      </p:sp>
      <p:sp>
        <p:nvSpPr>
          <p:cNvPr id="17" name="TextBox 16"/>
          <p:cNvSpPr txBox="1"/>
          <p:nvPr/>
        </p:nvSpPr>
        <p:spPr>
          <a:xfrm>
            <a:off x="673207" y="2586097"/>
            <a:ext cx="7643209" cy="2077492"/>
          </a:xfrm>
          <a:prstGeom prst="rect">
            <a:avLst/>
          </a:prstGeom>
          <a:noFill/>
        </p:spPr>
        <p:txBody>
          <a:bodyPr wrap="square" lIns="0" tIns="0" rIns="0" bIns="0" rtlCol="0">
            <a:spAutoFit/>
          </a:bodyPr>
          <a:lstStyle/>
          <a:p>
            <a:pPr defTabSz="449263" eaLnBrk="1" hangingPunct="1">
              <a:spcAft>
                <a:spcPts val="600"/>
              </a:spcAft>
              <a:buClr>
                <a:schemeClr val="bg1"/>
              </a:buClr>
            </a:pPr>
            <a:r>
              <a:rPr lang="ru-RU" altLang="ru-RU" b="1" i="1" dirty="0" smtClean="0">
                <a:solidFill>
                  <a:schemeClr val="accent4">
                    <a:lumMod val="60000"/>
                    <a:lumOff val="40000"/>
                  </a:schemeClr>
                </a:solidFill>
                <a:latin typeface="Calibri" panose="020F0502020204030204" pitchFamily="34" charset="0"/>
              </a:rPr>
              <a:t>«</a:t>
            </a:r>
            <a:r>
              <a:rPr lang="ru-RU" altLang="ru-RU" b="1" i="1" dirty="0">
                <a:solidFill>
                  <a:schemeClr val="accent4">
                    <a:lumMod val="60000"/>
                    <a:lumOff val="40000"/>
                  </a:schemeClr>
                </a:solidFill>
                <a:latin typeface="Calibri" panose="020F0502020204030204" pitchFamily="34" charset="0"/>
              </a:rPr>
              <a:t>Единственной достоверной мерой интенсивности боли является описание </a:t>
            </a:r>
            <a:r>
              <a:rPr lang="ru-RU" altLang="ru-RU" b="1" i="1" dirty="0" smtClean="0">
                <a:solidFill>
                  <a:schemeClr val="accent4">
                    <a:lumMod val="60000"/>
                    <a:lumOff val="40000"/>
                  </a:schemeClr>
                </a:solidFill>
                <a:latin typeface="Calibri" panose="020F0502020204030204" pitchFamily="34" charset="0"/>
              </a:rPr>
              <a:t>больным»</a:t>
            </a:r>
            <a:endParaRPr lang="en-US" altLang="ru-RU" b="1" i="1" dirty="0" smtClean="0">
              <a:solidFill>
                <a:schemeClr val="accent4">
                  <a:lumMod val="60000"/>
                  <a:lumOff val="40000"/>
                </a:schemeClr>
              </a:solidFill>
              <a:latin typeface="Calibri" panose="020F0502020204030204" pitchFamily="34" charset="0"/>
            </a:endParaRPr>
          </a:p>
          <a:p>
            <a:pPr algn="r" defTabSz="449263" eaLnBrk="1" hangingPunct="1">
              <a:spcAft>
                <a:spcPts val="600"/>
              </a:spcAft>
              <a:buClr>
                <a:schemeClr val="bg1"/>
              </a:buClr>
            </a:pPr>
            <a:r>
              <a:rPr lang="ru-RU" altLang="ru-RU" sz="1400" dirty="0" err="1">
                <a:solidFill>
                  <a:schemeClr val="tx2"/>
                </a:solidFill>
                <a:latin typeface="Calibri" panose="020F0502020204030204" pitchFamily="34" charset="0"/>
              </a:rPr>
              <a:t>R.M.Kanner</a:t>
            </a:r>
            <a:r>
              <a:rPr lang="ru-RU" altLang="ru-RU" sz="1400" dirty="0">
                <a:solidFill>
                  <a:schemeClr val="tx2"/>
                </a:solidFill>
                <a:latin typeface="Calibri" panose="020F0502020204030204" pitchFamily="34" charset="0"/>
              </a:rPr>
              <a:t>, 2003</a:t>
            </a:r>
          </a:p>
          <a:p>
            <a:pPr defTabSz="449263" eaLnBrk="1" hangingPunct="1">
              <a:spcBef>
                <a:spcPts val="1200"/>
              </a:spcBef>
              <a:spcAft>
                <a:spcPts val="600"/>
              </a:spcAft>
              <a:buClr>
                <a:schemeClr val="bg1"/>
              </a:buClr>
            </a:pPr>
            <a:r>
              <a:rPr lang="ru-RU" altLang="ru-RU" b="1" i="1" dirty="0">
                <a:solidFill>
                  <a:schemeClr val="accent4">
                    <a:lumMod val="60000"/>
                    <a:lumOff val="40000"/>
                  </a:schemeClr>
                </a:solidFill>
                <a:latin typeface="Calibri" panose="020F0502020204030204" pitchFamily="34" charset="0"/>
              </a:rPr>
              <a:t>«Нежелание спросить о боли и обезболить— едва ли не самая частая причина неадекватного обезболивания и ненужных страданий</a:t>
            </a:r>
            <a:r>
              <a:rPr lang="ru-RU" altLang="ru-RU" b="1" i="1" dirty="0" smtClean="0">
                <a:solidFill>
                  <a:schemeClr val="accent4">
                    <a:lumMod val="60000"/>
                    <a:lumOff val="40000"/>
                  </a:schemeClr>
                </a:solidFill>
                <a:latin typeface="Calibri" panose="020F0502020204030204" pitchFamily="34" charset="0"/>
              </a:rPr>
              <a:t>»!</a:t>
            </a:r>
            <a:endParaRPr lang="ru-RU" altLang="ru-RU" b="1" i="1" dirty="0">
              <a:solidFill>
                <a:schemeClr val="accent4">
                  <a:lumMod val="60000"/>
                  <a:lumOff val="40000"/>
                </a:schemeClr>
              </a:solidFill>
              <a:latin typeface="Calibri" panose="020F0502020204030204" pitchFamily="34" charset="0"/>
            </a:endParaRPr>
          </a:p>
          <a:p>
            <a:pPr algn="r" defTabSz="449263" eaLnBrk="1" hangingPunct="1">
              <a:spcAft>
                <a:spcPts val="600"/>
              </a:spcAft>
              <a:buClr>
                <a:schemeClr val="bg1"/>
              </a:buClr>
            </a:pPr>
            <a:r>
              <a:rPr lang="ru-RU" altLang="ru-RU" sz="2000" dirty="0">
                <a:solidFill>
                  <a:schemeClr val="tx2"/>
                </a:solidFill>
                <a:latin typeface="Calibri" panose="020F0502020204030204" pitchFamily="34" charset="0"/>
              </a:rPr>
              <a:t>                                                                                         </a:t>
            </a:r>
            <a:r>
              <a:rPr lang="ru-RU" altLang="ru-RU" sz="1400" dirty="0" err="1" smtClean="0">
                <a:solidFill>
                  <a:schemeClr val="tx2"/>
                </a:solidFill>
                <a:latin typeface="Calibri" panose="020F0502020204030204" pitchFamily="34" charset="0"/>
              </a:rPr>
              <a:t>M.McCaffery</a:t>
            </a:r>
            <a:r>
              <a:rPr lang="ru-RU" altLang="ru-RU" sz="1400" dirty="0">
                <a:solidFill>
                  <a:schemeClr val="tx2"/>
                </a:solidFill>
                <a:latin typeface="Calibri" panose="020F0502020204030204" pitchFamily="34" charset="0"/>
              </a:rPr>
              <a:t>, </a:t>
            </a:r>
            <a:r>
              <a:rPr lang="ru-RU" altLang="ru-RU" sz="1400" dirty="0" err="1">
                <a:solidFill>
                  <a:schemeClr val="tx2"/>
                </a:solidFill>
                <a:latin typeface="Calibri" panose="020F0502020204030204" pitchFamily="34" charset="0"/>
              </a:rPr>
              <a:t>C.Pasero</a:t>
            </a:r>
            <a:r>
              <a:rPr lang="ru-RU" altLang="ru-RU" sz="1400" dirty="0">
                <a:solidFill>
                  <a:schemeClr val="tx2"/>
                </a:solidFill>
                <a:latin typeface="Calibri" panose="020F0502020204030204" pitchFamily="34" charset="0"/>
              </a:rPr>
              <a:t>, </a:t>
            </a:r>
            <a:r>
              <a:rPr lang="ru-RU" altLang="ru-RU" sz="1400" dirty="0" smtClean="0">
                <a:solidFill>
                  <a:schemeClr val="tx2"/>
                </a:solidFill>
                <a:latin typeface="Calibri" panose="020F0502020204030204" pitchFamily="34" charset="0"/>
              </a:rPr>
              <a:t>2011</a:t>
            </a:r>
            <a:endParaRPr lang="ru-RU" altLang="ru-RU" sz="2000" dirty="0">
              <a:solidFill>
                <a:srgbClr val="FAAA28"/>
              </a:solidFill>
              <a:latin typeface="Calibri" panose="020F0502020204030204" pitchFamily="34" charset="0"/>
            </a:endParaRPr>
          </a:p>
        </p:txBody>
      </p:sp>
      <p:sp>
        <p:nvSpPr>
          <p:cNvPr id="19" name="Стрелка вниз 18"/>
          <p:cNvSpPr/>
          <p:nvPr/>
        </p:nvSpPr>
        <p:spPr>
          <a:xfrm>
            <a:off x="10548664" y="2326807"/>
            <a:ext cx="547772" cy="502022"/>
          </a:xfrm>
          <a:prstGeom prst="downArrow">
            <a:avLst>
              <a:gd name="adj1" fmla="val 60520"/>
              <a:gd name="adj2" fmla="val 58979"/>
            </a:avLst>
          </a:prstGeom>
          <a:gradFill>
            <a:gsLst>
              <a:gs pos="54000">
                <a:srgbClr val="00A0D7"/>
              </a:gs>
              <a:gs pos="100000">
                <a:srgbClr val="00A0D7">
                  <a:alpha val="0"/>
                </a:srgbClr>
              </a:gs>
            </a:gsLst>
            <a:lin ang="16200000" scaled="0"/>
          </a:grad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21" name="Прямоугольник 18"/>
          <p:cNvSpPr>
            <a:spLocks noChangeArrowheads="1"/>
          </p:cNvSpPr>
          <p:nvPr/>
        </p:nvSpPr>
        <p:spPr bwMode="auto">
          <a:xfrm>
            <a:off x="1187624" y="5221686"/>
            <a:ext cx="712879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ru-RU" b="1" dirty="0">
                <a:solidFill>
                  <a:schemeClr val="tx2"/>
                </a:solidFill>
                <a:latin typeface="+mj-lt"/>
              </a:rPr>
              <a:t>Для оценки выраженности СМБ и объективизации ее динамики в процессе лечения целесообразно применять  визуальную аналоговую шкалу </a:t>
            </a:r>
            <a:r>
              <a:rPr lang="ru-RU" b="1" dirty="0">
                <a:solidFill>
                  <a:srgbClr val="FAAA28"/>
                </a:solidFill>
                <a:latin typeface="+mj-lt"/>
              </a:rPr>
              <a:t>(ВАШ) </a:t>
            </a:r>
            <a:r>
              <a:rPr lang="ru-RU" b="1" dirty="0">
                <a:solidFill>
                  <a:schemeClr val="tx2"/>
                </a:solidFill>
                <a:latin typeface="+mj-lt"/>
              </a:rPr>
              <a:t>и цифровую рейтинговую шкалу </a:t>
            </a:r>
            <a:r>
              <a:rPr lang="ru-RU" b="1" dirty="0">
                <a:solidFill>
                  <a:srgbClr val="FAAA28"/>
                </a:solidFill>
                <a:latin typeface="+mj-lt"/>
              </a:rPr>
              <a:t>(ЦРШ)</a:t>
            </a:r>
          </a:p>
        </p:txBody>
      </p:sp>
      <p:pic>
        <p:nvPicPr>
          <p:cNvPr id="22" name="Рисунок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4104" y="5426716"/>
            <a:ext cx="417496" cy="420939"/>
          </a:xfrm>
          <a:prstGeom prst="rect">
            <a:avLst/>
          </a:prstGeom>
        </p:spPr>
      </p:pic>
      <p:sp>
        <p:nvSpPr>
          <p:cNvPr id="15" name="Скругленный прямоугольник 14"/>
          <p:cNvSpPr/>
          <p:nvPr/>
        </p:nvSpPr>
        <p:spPr>
          <a:xfrm>
            <a:off x="1259633" y="1484784"/>
            <a:ext cx="6120680" cy="842023"/>
          </a:xfrm>
          <a:prstGeom prst="roundRect">
            <a:avLst>
              <a:gd name="adj" fmla="val 21701"/>
            </a:avLst>
          </a:prstGeom>
          <a:solidFill>
            <a:srgbClr val="00A0D7"/>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2000" b="1" dirty="0">
                <a:solidFill>
                  <a:schemeClr val="tx2"/>
                </a:solidFill>
              </a:rPr>
              <a:t>1. Обязательная оценка интенсивности боли и </a:t>
            </a:r>
            <a:r>
              <a:rPr lang="ru-RU" sz="2000" b="1" dirty="0" err="1">
                <a:solidFill>
                  <a:schemeClr val="tx2"/>
                </a:solidFill>
              </a:rPr>
              <a:t>мониторирование</a:t>
            </a:r>
            <a:r>
              <a:rPr lang="ru-RU" sz="2000" b="1" dirty="0">
                <a:solidFill>
                  <a:schemeClr val="tx2"/>
                </a:solidFill>
              </a:rPr>
              <a:t> эффективности терапии</a:t>
            </a:r>
          </a:p>
        </p:txBody>
      </p:sp>
    </p:spTree>
    <p:extLst>
      <p:ext uri="{BB962C8B-B14F-4D97-AF65-F5344CB8AC3E}">
        <p14:creationId xmlns:p14="http://schemas.microsoft.com/office/powerpoint/2010/main" val="41212969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Скругленный прямоугольник 11"/>
          <p:cNvSpPr/>
          <p:nvPr/>
        </p:nvSpPr>
        <p:spPr>
          <a:xfrm>
            <a:off x="392223" y="1556792"/>
            <a:ext cx="8140217" cy="2880320"/>
          </a:xfrm>
          <a:prstGeom prst="roundRect">
            <a:avLst>
              <a:gd name="adj" fmla="val 7935"/>
            </a:avLst>
          </a:prstGeom>
          <a:solidFill>
            <a:schemeClr val="tx2"/>
          </a:solidFill>
          <a:ln w="28575">
            <a:solidFill>
              <a:srgbClr val="00A0D7"/>
            </a:solidFill>
          </a:ln>
          <a:effectLst/>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pPr eaLnBrk="0" hangingPunct="0">
              <a:spcBef>
                <a:spcPts val="0"/>
              </a:spcBef>
              <a:spcAft>
                <a:spcPts val="600"/>
              </a:spcAft>
              <a:buClr>
                <a:schemeClr val="tx2"/>
              </a:buClr>
            </a:pPr>
            <a:endParaRPr lang="ru-RU" sz="2000" dirty="0">
              <a:solidFill>
                <a:schemeClr val="bg2"/>
              </a:solidFill>
            </a:endParaRPr>
          </a:p>
        </p:txBody>
      </p:sp>
      <p:sp>
        <p:nvSpPr>
          <p:cNvPr id="138242" name="Rectangle 4"/>
          <p:cNvSpPr>
            <a:spLocks noChangeArrowheads="1"/>
          </p:cNvSpPr>
          <p:nvPr/>
        </p:nvSpPr>
        <p:spPr bwMode="auto">
          <a:xfrm>
            <a:off x="4191000" y="5486400"/>
            <a:ext cx="46482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92113" indent="-392113" eaLnBrk="1" hangingPunct="1">
              <a:spcAft>
                <a:spcPct val="20000"/>
              </a:spcAft>
              <a:buClr>
                <a:schemeClr val="accent1"/>
              </a:buClr>
              <a:buSzPct val="90000"/>
            </a:pPr>
            <a:endParaRPr lang="ru-RU" altLang="ru-RU" sz="900" i="1">
              <a:solidFill>
                <a:srgbClr val="FAAA28"/>
              </a:solidFill>
              <a:cs typeface="Arial" pitchFamily="34" charset="0"/>
            </a:endParaRPr>
          </a:p>
        </p:txBody>
      </p:sp>
      <p:pic>
        <p:nvPicPr>
          <p:cNvPr id="138243" name="Picture 9" descr="Картинки по запросу визуальная аналоговая шкала боли"/>
          <p:cNvPicPr>
            <a:picLocks noChangeAspect="1" noChangeArrowheads="1"/>
          </p:cNvPicPr>
          <p:nvPr/>
        </p:nvPicPr>
        <p:blipFill rotWithShape="1">
          <a:blip r:embed="rId3">
            <a:extLst>
              <a:ext uri="{28A0092B-C50C-407E-A947-70E740481C1C}">
                <a14:useLocalDpi xmlns:a14="http://schemas.microsoft.com/office/drawing/2010/main" val="0"/>
              </a:ext>
            </a:extLst>
          </a:blip>
          <a:srcRect l="2691" t="5588" r="2118" b="14834"/>
          <a:stretch/>
        </p:blipFill>
        <p:spPr bwMode="auto">
          <a:xfrm>
            <a:off x="2103862" y="1772816"/>
            <a:ext cx="4484803" cy="247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8244" name="Заголовок 1"/>
          <p:cNvSpPr txBox="1">
            <a:spLocks noChangeArrowheads="1"/>
          </p:cNvSpPr>
          <p:nvPr/>
        </p:nvSpPr>
        <p:spPr bwMode="auto">
          <a:xfrm>
            <a:off x="395536" y="-780576"/>
            <a:ext cx="8059737"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endParaRPr kumimoji="1" lang="ru-RU" altLang="ru-RU" sz="3200" b="1" dirty="0">
              <a:solidFill>
                <a:srgbClr val="C00000"/>
              </a:solidFill>
              <a:cs typeface="Arial" pitchFamily="34" charset="0"/>
            </a:endParaRPr>
          </a:p>
        </p:txBody>
      </p:sp>
      <p:sp>
        <p:nvSpPr>
          <p:cNvPr id="138245" name="Прямоугольник 1"/>
          <p:cNvSpPr>
            <a:spLocks noChangeArrowheads="1"/>
          </p:cNvSpPr>
          <p:nvPr/>
        </p:nvSpPr>
        <p:spPr bwMode="auto">
          <a:xfrm>
            <a:off x="392223" y="4941168"/>
            <a:ext cx="8284233" cy="1215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spcAft>
                <a:spcPts val="1800"/>
              </a:spcAft>
            </a:pPr>
            <a:r>
              <a:rPr lang="ru-RU" altLang="ru-RU" sz="1600" b="1" dirty="0">
                <a:solidFill>
                  <a:srgbClr val="FAAA28"/>
                </a:solidFill>
                <a:latin typeface="Calibri" pitchFamily="34" charset="0"/>
                <a:cs typeface="Calibri" pitchFamily="34" charset="0"/>
              </a:rPr>
              <a:t>Хороший «ответ» </a:t>
            </a:r>
            <a:r>
              <a:rPr lang="ru-RU" altLang="ru-RU" sz="1600" dirty="0">
                <a:solidFill>
                  <a:srgbClr val="FAAA28"/>
                </a:solidFill>
                <a:latin typeface="Calibri" pitchFamily="34" charset="0"/>
                <a:cs typeface="Calibri" pitchFamily="34" charset="0"/>
              </a:rPr>
              <a:t>на </a:t>
            </a:r>
            <a:r>
              <a:rPr lang="ru-RU" altLang="ru-RU" sz="1600" dirty="0" smtClean="0">
                <a:solidFill>
                  <a:srgbClr val="FAAA28"/>
                </a:solidFill>
                <a:latin typeface="Calibri" pitchFamily="34" charset="0"/>
                <a:cs typeface="Calibri" pitchFamily="34" charset="0"/>
              </a:rPr>
              <a:t>лечение</a:t>
            </a:r>
            <a:r>
              <a:rPr lang="ru-RU" altLang="ru-RU" sz="1600" dirty="0">
                <a:solidFill>
                  <a:srgbClr val="FAAA28"/>
                </a:solidFill>
                <a:latin typeface="Calibri" pitchFamily="34" charset="0"/>
                <a:cs typeface="Calibri" pitchFamily="34" charset="0"/>
              </a:rPr>
              <a:t> </a:t>
            </a:r>
            <a:r>
              <a:rPr lang="ru-RU" altLang="ru-RU" sz="1600" dirty="0">
                <a:solidFill>
                  <a:schemeClr val="tx2"/>
                </a:solidFill>
                <a:latin typeface="Calibri" pitchFamily="34" charset="0"/>
                <a:cs typeface="Calibri" pitchFamily="34" charset="0"/>
              </a:rPr>
              <a:t>– </a:t>
            </a:r>
            <a:r>
              <a:rPr lang="ru-RU" altLang="ru-RU" sz="1600" dirty="0" smtClean="0">
                <a:solidFill>
                  <a:schemeClr val="tx2"/>
                </a:solidFill>
                <a:latin typeface="Calibri" pitchFamily="34" charset="0"/>
                <a:cs typeface="Calibri" pitchFamily="34" charset="0"/>
              </a:rPr>
              <a:t>уменьшение </a:t>
            </a:r>
            <a:r>
              <a:rPr lang="ru-RU" altLang="ru-RU" sz="1600" dirty="0">
                <a:solidFill>
                  <a:schemeClr val="tx2"/>
                </a:solidFill>
                <a:latin typeface="Calibri" pitchFamily="34" charset="0"/>
                <a:cs typeface="Calibri" pitchFamily="34" charset="0"/>
              </a:rPr>
              <a:t>боли  </a:t>
            </a:r>
            <a:r>
              <a:rPr lang="ru-RU" altLang="ru-RU" sz="1600" b="1" u="sng" dirty="0">
                <a:solidFill>
                  <a:schemeClr val="tx2"/>
                </a:solidFill>
                <a:latin typeface="Calibri" pitchFamily="34" charset="0"/>
                <a:cs typeface="Calibri" pitchFamily="34" charset="0"/>
              </a:rPr>
              <a:t>на &gt;50%, </a:t>
            </a:r>
            <a:r>
              <a:rPr lang="en-US" altLang="ru-RU" sz="1600" b="1" u="sng" dirty="0" smtClean="0">
                <a:solidFill>
                  <a:schemeClr val="tx2"/>
                </a:solidFill>
                <a:latin typeface="Calibri" pitchFamily="34" charset="0"/>
                <a:cs typeface="Calibri" pitchFamily="34" charset="0"/>
              </a:rPr>
              <a:t/>
            </a:r>
            <a:br>
              <a:rPr lang="en-US" altLang="ru-RU" sz="1600" b="1" u="sng" dirty="0" smtClean="0">
                <a:solidFill>
                  <a:schemeClr val="tx2"/>
                </a:solidFill>
                <a:latin typeface="Calibri" pitchFamily="34" charset="0"/>
                <a:cs typeface="Calibri" pitchFamily="34" charset="0"/>
              </a:rPr>
            </a:br>
            <a:r>
              <a:rPr lang="ru-RU" altLang="ru-RU" sz="1600" b="1" dirty="0" smtClean="0">
                <a:solidFill>
                  <a:srgbClr val="FAAA28"/>
                </a:solidFill>
                <a:latin typeface="Calibri" pitchFamily="34" charset="0"/>
                <a:cs typeface="Calibri" pitchFamily="34" charset="0"/>
              </a:rPr>
              <a:t>Минимальный </a:t>
            </a:r>
            <a:r>
              <a:rPr lang="ru-RU" altLang="ru-RU" sz="1600" b="1" dirty="0">
                <a:solidFill>
                  <a:srgbClr val="FAAA28"/>
                </a:solidFill>
                <a:latin typeface="Calibri" pitchFamily="34" charset="0"/>
                <a:cs typeface="Calibri" pitchFamily="34" charset="0"/>
              </a:rPr>
              <a:t>значимый «ответ» </a:t>
            </a:r>
            <a:r>
              <a:rPr lang="ru-RU" altLang="ru-RU" sz="1600" dirty="0">
                <a:solidFill>
                  <a:schemeClr val="tx2"/>
                </a:solidFill>
                <a:latin typeface="Calibri" pitchFamily="34" charset="0"/>
                <a:cs typeface="Calibri" pitchFamily="34" charset="0"/>
              </a:rPr>
              <a:t>– уменьшение боли  </a:t>
            </a:r>
            <a:r>
              <a:rPr lang="ru-RU" altLang="ru-RU" sz="1600" b="1" u="sng" dirty="0">
                <a:solidFill>
                  <a:schemeClr val="tx2"/>
                </a:solidFill>
                <a:latin typeface="Calibri" pitchFamily="34" charset="0"/>
                <a:cs typeface="Calibri" pitchFamily="34" charset="0"/>
              </a:rPr>
              <a:t>на &gt;20% </a:t>
            </a:r>
            <a:endParaRPr lang="ru-RU" altLang="ru-RU" sz="1600" dirty="0">
              <a:solidFill>
                <a:schemeClr val="tx2"/>
              </a:solidFill>
              <a:latin typeface="Calibri" pitchFamily="34" charset="0"/>
              <a:cs typeface="Calibri" pitchFamily="34" charset="0"/>
            </a:endParaRPr>
          </a:p>
          <a:p>
            <a:pPr>
              <a:spcAft>
                <a:spcPts val="1800"/>
              </a:spcAft>
            </a:pPr>
            <a:r>
              <a:rPr lang="ru-RU" altLang="ru-RU" sz="1600" b="1" dirty="0">
                <a:solidFill>
                  <a:srgbClr val="FAAA28"/>
                </a:solidFill>
                <a:latin typeface="Calibri" pitchFamily="34" charset="0"/>
                <a:cs typeface="Calibri" pitchFamily="34" charset="0"/>
              </a:rPr>
              <a:t>Сохранение боли на уровне &gt;40 мм </a:t>
            </a:r>
            <a:r>
              <a:rPr lang="ru-RU" altLang="ru-RU" sz="1600" dirty="0">
                <a:solidFill>
                  <a:schemeClr val="tx2"/>
                </a:solidFill>
                <a:latin typeface="Calibri" pitchFamily="34" charset="0"/>
                <a:cs typeface="Calibri" pitchFamily="34" charset="0"/>
              </a:rPr>
              <a:t>по ВАШ </a:t>
            </a:r>
            <a:r>
              <a:rPr lang="ru-RU" altLang="ru-RU" sz="1600" b="1" dirty="0">
                <a:solidFill>
                  <a:srgbClr val="FAAA28"/>
                </a:solidFill>
                <a:latin typeface="Calibri" pitchFamily="34" charset="0"/>
                <a:cs typeface="Calibri" pitchFamily="34" charset="0"/>
              </a:rPr>
              <a:t>после 14 дней терапии </a:t>
            </a:r>
            <a:r>
              <a:rPr lang="ru-RU" altLang="ru-RU" sz="1600" dirty="0">
                <a:solidFill>
                  <a:schemeClr val="tx2"/>
                </a:solidFill>
                <a:latin typeface="Calibri" pitchFamily="34" charset="0"/>
                <a:cs typeface="Calibri" pitchFamily="34" charset="0"/>
              </a:rPr>
              <a:t>следует считать признаком</a:t>
            </a:r>
            <a:r>
              <a:rPr lang="ru-RU" altLang="ru-RU" sz="1600" dirty="0">
                <a:solidFill>
                  <a:srgbClr val="FAAA28"/>
                </a:solidFill>
                <a:latin typeface="Calibri" pitchFamily="34" charset="0"/>
                <a:cs typeface="Calibri" pitchFamily="34" charset="0"/>
              </a:rPr>
              <a:t> </a:t>
            </a:r>
            <a:r>
              <a:rPr lang="ru-RU" altLang="ru-RU" sz="1600" b="1" u="sng" dirty="0">
                <a:solidFill>
                  <a:srgbClr val="FAAA28"/>
                </a:solidFill>
                <a:latin typeface="Calibri" pitchFamily="34" charset="0"/>
                <a:cs typeface="Calibri" pitchFamily="34" charset="0"/>
              </a:rPr>
              <a:t>недостаточной эффективности </a:t>
            </a:r>
            <a:r>
              <a:rPr lang="ru-RU" altLang="ru-RU" sz="1600" dirty="0">
                <a:solidFill>
                  <a:schemeClr val="tx2"/>
                </a:solidFill>
                <a:latin typeface="Calibri" pitchFamily="34" charset="0"/>
                <a:cs typeface="Calibri" pitchFamily="34" charset="0"/>
              </a:rPr>
              <a:t>лечения, что требует коррекции терапии</a:t>
            </a:r>
          </a:p>
        </p:txBody>
      </p:sp>
      <p:pic>
        <p:nvPicPr>
          <p:cNvPr id="8" name="Рисунок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1328" y="6309320"/>
            <a:ext cx="241879" cy="349861"/>
          </a:xfrm>
          <a:prstGeom prst="rect">
            <a:avLst/>
          </a:prstGeom>
        </p:spPr>
      </p:pic>
      <p:sp>
        <p:nvSpPr>
          <p:cNvPr id="9" name="TextBox 8"/>
          <p:cNvSpPr txBox="1"/>
          <p:nvPr/>
        </p:nvSpPr>
        <p:spPr>
          <a:xfrm>
            <a:off x="755576" y="6345750"/>
            <a:ext cx="7704856" cy="138499"/>
          </a:xfrm>
          <a:prstGeom prst="rect">
            <a:avLst/>
          </a:prstGeom>
          <a:noFill/>
        </p:spPr>
        <p:txBody>
          <a:bodyPr wrap="square" lIns="0" tIns="0" rIns="0" bIns="0" rtlCol="0">
            <a:spAutoFit/>
          </a:bodyPr>
          <a:lstStyle/>
          <a:p>
            <a:r>
              <a:rPr lang="ru-RU" sz="900" dirty="0">
                <a:solidFill>
                  <a:schemeClr val="tx2"/>
                </a:solidFill>
                <a:latin typeface="+mj-lt"/>
              </a:rPr>
              <a:t>Общие принципы лечения скелетно-мышечной боли: междисциплинарный консенсус. Научно-практическая ревматология. 2016;54(3):247-265</a:t>
            </a:r>
          </a:p>
        </p:txBody>
      </p:sp>
      <p:sp>
        <p:nvSpPr>
          <p:cNvPr id="10" name="TextBox 9"/>
          <p:cNvSpPr txBox="1"/>
          <p:nvPr/>
        </p:nvSpPr>
        <p:spPr>
          <a:xfrm>
            <a:off x="323528" y="378000"/>
            <a:ext cx="3513462" cy="404406"/>
          </a:xfrm>
          <a:prstGeom prst="rect">
            <a:avLst/>
          </a:prstGeom>
          <a:noFill/>
        </p:spPr>
        <p:txBody>
          <a:bodyPr wrap="none" rtlCol="0" anchor="ctr">
            <a:spAutoFit/>
          </a:bodyPr>
          <a:lstStyle/>
          <a:p>
            <a:pPr>
              <a:lnSpc>
                <a:spcPts val="2400"/>
              </a:lnSpc>
            </a:pPr>
            <a:r>
              <a:rPr lang="ru-RU" sz="2400" b="1" i="1" dirty="0">
                <a:solidFill>
                  <a:srgbClr val="FAAA28"/>
                </a:solidFill>
                <a:latin typeface="+mn-lt"/>
              </a:rPr>
              <a:t>«Тактика» лечения СМБ</a:t>
            </a:r>
          </a:p>
        </p:txBody>
      </p:sp>
      <p:sp>
        <p:nvSpPr>
          <p:cNvPr id="2" name="Прямоугольник 1"/>
          <p:cNvSpPr/>
          <p:nvPr/>
        </p:nvSpPr>
        <p:spPr>
          <a:xfrm>
            <a:off x="1115616" y="4458598"/>
            <a:ext cx="6840760" cy="338554"/>
          </a:xfrm>
          <a:prstGeom prst="rect">
            <a:avLst/>
          </a:prstGeom>
        </p:spPr>
        <p:txBody>
          <a:bodyPr wrap="square">
            <a:spAutoFit/>
          </a:bodyPr>
          <a:lstStyle/>
          <a:p>
            <a:pPr algn="ctr"/>
            <a:r>
              <a:rPr lang="ru-RU" sz="1600" b="1" i="1" dirty="0">
                <a:solidFill>
                  <a:schemeClr val="accent4">
                    <a:lumMod val="60000"/>
                    <a:lumOff val="40000"/>
                  </a:schemeClr>
                </a:solidFill>
                <a:latin typeface="Calibri" pitchFamily="34" charset="0"/>
                <a:cs typeface="Calibri" pitchFamily="34" charset="0"/>
              </a:rPr>
              <a:t>Простая, 10-бальная и аналоговая шкалы </a:t>
            </a:r>
            <a:r>
              <a:rPr lang="ru-RU" sz="1600" b="1" i="1" dirty="0" smtClean="0">
                <a:solidFill>
                  <a:schemeClr val="accent4">
                    <a:lumMod val="60000"/>
                    <a:lumOff val="40000"/>
                  </a:schemeClr>
                </a:solidFill>
                <a:latin typeface="Calibri" pitchFamily="34" charset="0"/>
                <a:cs typeface="Calibri" pitchFamily="34" charset="0"/>
              </a:rPr>
              <a:t>интенсивности </a:t>
            </a:r>
            <a:r>
              <a:rPr lang="ru-RU" sz="1600" b="1" i="1" dirty="0">
                <a:solidFill>
                  <a:schemeClr val="accent4">
                    <a:lumMod val="60000"/>
                    <a:lumOff val="40000"/>
                  </a:schemeClr>
                </a:solidFill>
                <a:latin typeface="Calibri" pitchFamily="34" charset="0"/>
                <a:cs typeface="Calibri" pitchFamily="34" charset="0"/>
              </a:rPr>
              <a:t>боли</a:t>
            </a:r>
          </a:p>
        </p:txBody>
      </p:sp>
    </p:spTree>
    <p:extLst>
      <p:ext uri="{BB962C8B-B14F-4D97-AF65-F5344CB8AC3E}">
        <p14:creationId xmlns:p14="http://schemas.microsoft.com/office/powerpoint/2010/main" val="466860880"/>
      </p:ext>
    </p:extLst>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Прямоугольник 3"/>
          <p:cNvSpPr>
            <a:spLocks noChangeArrowheads="1"/>
          </p:cNvSpPr>
          <p:nvPr/>
        </p:nvSpPr>
        <p:spPr bwMode="auto">
          <a:xfrm>
            <a:off x="401638" y="2204864"/>
            <a:ext cx="827481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ru-RU" altLang="ru-RU" sz="2000" b="1" dirty="0">
                <a:solidFill>
                  <a:srgbClr val="FAAA28"/>
                </a:solidFill>
                <a:latin typeface="Calibri" pitchFamily="34" charset="0"/>
              </a:rPr>
              <a:t>Исключить или подтвердить «красные флажки»!</a:t>
            </a:r>
          </a:p>
        </p:txBody>
      </p:sp>
      <p:pic>
        <p:nvPicPr>
          <p:cNvPr id="9" name="Рисунок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1328" y="6309320"/>
            <a:ext cx="241879" cy="349861"/>
          </a:xfrm>
          <a:prstGeom prst="rect">
            <a:avLst/>
          </a:prstGeom>
        </p:spPr>
      </p:pic>
      <p:sp>
        <p:nvSpPr>
          <p:cNvPr id="10" name="TextBox 9"/>
          <p:cNvSpPr txBox="1"/>
          <p:nvPr/>
        </p:nvSpPr>
        <p:spPr>
          <a:xfrm>
            <a:off x="755576" y="6345750"/>
            <a:ext cx="7704856" cy="138499"/>
          </a:xfrm>
          <a:prstGeom prst="rect">
            <a:avLst/>
          </a:prstGeom>
          <a:noFill/>
        </p:spPr>
        <p:txBody>
          <a:bodyPr wrap="square" lIns="0" tIns="0" rIns="0" bIns="0" rtlCol="0">
            <a:spAutoFit/>
          </a:bodyPr>
          <a:lstStyle/>
          <a:p>
            <a:r>
              <a:rPr lang="ru-RU" sz="900" dirty="0">
                <a:solidFill>
                  <a:schemeClr val="tx2"/>
                </a:solidFill>
                <a:latin typeface="+mj-lt"/>
              </a:rPr>
              <a:t>Общие принципы лечения скелетно-мышечной боли: междисциплинарный консенсус. Научно-практическая ревматология. 2016;54(3):247-265</a:t>
            </a:r>
          </a:p>
        </p:txBody>
      </p:sp>
      <p:sp>
        <p:nvSpPr>
          <p:cNvPr id="11" name="TextBox 10"/>
          <p:cNvSpPr txBox="1"/>
          <p:nvPr/>
        </p:nvSpPr>
        <p:spPr>
          <a:xfrm>
            <a:off x="323528" y="377999"/>
            <a:ext cx="5968301" cy="404406"/>
          </a:xfrm>
          <a:prstGeom prst="rect">
            <a:avLst/>
          </a:prstGeom>
          <a:noFill/>
        </p:spPr>
        <p:txBody>
          <a:bodyPr wrap="none" rtlCol="0" anchor="ctr">
            <a:spAutoFit/>
          </a:bodyPr>
          <a:lstStyle/>
          <a:p>
            <a:pPr>
              <a:lnSpc>
                <a:spcPts val="2400"/>
              </a:lnSpc>
            </a:pPr>
            <a:r>
              <a:rPr lang="ru-RU" sz="2400" b="1" i="1" dirty="0">
                <a:solidFill>
                  <a:srgbClr val="FAAA28"/>
                </a:solidFill>
                <a:latin typeface="+mn-lt"/>
              </a:rPr>
              <a:t>Алгоритм </a:t>
            </a:r>
            <a:r>
              <a:rPr lang="ru-RU" sz="2400" b="1" i="1" dirty="0" smtClean="0">
                <a:solidFill>
                  <a:srgbClr val="FAAA28"/>
                </a:solidFill>
                <a:latin typeface="+mn-lt"/>
              </a:rPr>
              <a:t>лечения </a:t>
            </a:r>
            <a:r>
              <a:rPr lang="ru-RU" sz="2400" b="1" i="1" dirty="0">
                <a:solidFill>
                  <a:srgbClr val="FAAA28"/>
                </a:solidFill>
                <a:latin typeface="+mn-lt"/>
              </a:rPr>
              <a:t>неспецифической СМБ </a:t>
            </a:r>
          </a:p>
        </p:txBody>
      </p:sp>
      <p:sp>
        <p:nvSpPr>
          <p:cNvPr id="12" name="Скругленный прямоугольник 11"/>
          <p:cNvSpPr/>
          <p:nvPr/>
        </p:nvSpPr>
        <p:spPr>
          <a:xfrm>
            <a:off x="395288" y="1894465"/>
            <a:ext cx="8281168" cy="4361169"/>
          </a:xfrm>
          <a:prstGeom prst="roundRect">
            <a:avLst>
              <a:gd name="adj" fmla="val 5442"/>
            </a:avLst>
          </a:prstGeom>
          <a:noFill/>
          <a:ln w="28575">
            <a:solidFill>
              <a:srgbClr val="00A0D7"/>
            </a:solidFill>
          </a:ln>
          <a:effectLst/>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pPr eaLnBrk="0" hangingPunct="0">
              <a:spcBef>
                <a:spcPts val="0"/>
              </a:spcBef>
              <a:spcAft>
                <a:spcPts val="600"/>
              </a:spcAft>
              <a:buClr>
                <a:schemeClr val="tx2"/>
              </a:buClr>
            </a:pPr>
            <a:endParaRPr lang="ru-RU" sz="2000" dirty="0">
              <a:solidFill>
                <a:schemeClr val="bg2"/>
              </a:solidFill>
            </a:endParaRPr>
          </a:p>
        </p:txBody>
      </p:sp>
      <p:sp>
        <p:nvSpPr>
          <p:cNvPr id="13" name="Скругленный прямоугольник 12"/>
          <p:cNvSpPr/>
          <p:nvPr/>
        </p:nvSpPr>
        <p:spPr>
          <a:xfrm>
            <a:off x="899592" y="1628800"/>
            <a:ext cx="7344692" cy="504056"/>
          </a:xfrm>
          <a:prstGeom prst="roundRect">
            <a:avLst>
              <a:gd name="adj" fmla="val 17410"/>
            </a:avLst>
          </a:prstGeom>
          <a:solidFill>
            <a:srgbClr val="00A0D7"/>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2200" b="1" dirty="0" smtClean="0">
                <a:solidFill>
                  <a:schemeClr val="tx2"/>
                </a:solidFill>
              </a:rPr>
              <a:t>Первый шаг</a:t>
            </a:r>
            <a:endParaRPr lang="ru-RU" sz="2200" b="1" dirty="0">
              <a:solidFill>
                <a:schemeClr val="tx2"/>
              </a:solidFill>
            </a:endParaRPr>
          </a:p>
        </p:txBody>
      </p:sp>
      <p:sp>
        <p:nvSpPr>
          <p:cNvPr id="14" name="Прямоугольник 3"/>
          <p:cNvSpPr>
            <a:spLocks noChangeArrowheads="1"/>
          </p:cNvSpPr>
          <p:nvPr/>
        </p:nvSpPr>
        <p:spPr bwMode="auto">
          <a:xfrm>
            <a:off x="401638" y="3350485"/>
            <a:ext cx="827481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ru-RU" altLang="ru-RU" sz="2000" b="1" dirty="0">
                <a:solidFill>
                  <a:srgbClr val="FAAA28"/>
                </a:solidFill>
                <a:latin typeface="Calibri" pitchFamily="34" charset="0"/>
              </a:rPr>
              <a:t>Оценить противопоказания к назначению НПВП!</a:t>
            </a:r>
          </a:p>
        </p:txBody>
      </p:sp>
      <p:sp>
        <p:nvSpPr>
          <p:cNvPr id="17" name="Прямоугольник 3"/>
          <p:cNvSpPr>
            <a:spLocks noChangeArrowheads="1"/>
          </p:cNvSpPr>
          <p:nvPr/>
        </p:nvSpPr>
        <p:spPr bwMode="auto">
          <a:xfrm>
            <a:off x="899592" y="4543960"/>
            <a:ext cx="7488708"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ru-RU" altLang="ru-RU" sz="1600" b="1" dirty="0">
                <a:solidFill>
                  <a:srgbClr val="FAAA28"/>
                </a:solidFill>
                <a:latin typeface="Calibri" pitchFamily="34" charset="0"/>
              </a:rPr>
              <a:t>При умеренной боли (ВАШ &lt;40 мм) </a:t>
            </a:r>
            <a:r>
              <a:rPr lang="ru-RU" altLang="ru-RU" sz="1600" b="1" dirty="0">
                <a:solidFill>
                  <a:schemeClr val="tx2"/>
                </a:solidFill>
                <a:latin typeface="Calibri" pitchFamily="34" charset="0"/>
              </a:rPr>
              <a:t>– НПВП местно с/без парацетамолом </a:t>
            </a:r>
          </a:p>
          <a:p>
            <a:r>
              <a:rPr lang="ru-RU" altLang="ru-RU" sz="1600" b="1" dirty="0">
                <a:solidFill>
                  <a:srgbClr val="FAAA28"/>
                </a:solidFill>
                <a:latin typeface="Calibri" pitchFamily="34" charset="0"/>
              </a:rPr>
              <a:t>При выраженной боли (ВАШ &gt;40 мм) </a:t>
            </a:r>
            <a:r>
              <a:rPr lang="ru-RU" altLang="ru-RU" sz="1600" b="1" dirty="0">
                <a:solidFill>
                  <a:schemeClr val="tx2"/>
                </a:solidFill>
                <a:latin typeface="Calibri" pitchFamily="34" charset="0"/>
              </a:rPr>
              <a:t>– </a:t>
            </a:r>
            <a:r>
              <a:rPr lang="ru-RU" altLang="ru-RU" sz="1600" b="1" dirty="0" smtClean="0">
                <a:solidFill>
                  <a:schemeClr val="tx2"/>
                </a:solidFill>
                <a:latin typeface="Calibri" pitchFamily="34" charset="0"/>
              </a:rPr>
              <a:t>НПВП</a:t>
            </a:r>
          </a:p>
          <a:p>
            <a:r>
              <a:rPr lang="ru-RU" altLang="ru-RU" sz="1600" b="1" dirty="0" smtClean="0">
                <a:solidFill>
                  <a:srgbClr val="FAAA28"/>
                </a:solidFill>
                <a:latin typeface="Calibri" pitchFamily="34" charset="0"/>
              </a:rPr>
              <a:t>При </a:t>
            </a:r>
            <a:r>
              <a:rPr lang="ru-RU" altLang="ru-RU" sz="1600" b="1" dirty="0">
                <a:solidFill>
                  <a:srgbClr val="FAAA28"/>
                </a:solidFill>
                <a:latin typeface="Calibri" pitchFamily="34" charset="0"/>
              </a:rPr>
              <a:t>выраженной боли и болезненном мышечном </a:t>
            </a:r>
            <a:r>
              <a:rPr lang="ru-RU" altLang="ru-RU" sz="1600" b="1" dirty="0" smtClean="0">
                <a:solidFill>
                  <a:srgbClr val="FAAA28"/>
                </a:solidFill>
                <a:latin typeface="Calibri" pitchFamily="34" charset="0"/>
              </a:rPr>
              <a:t>напряжении </a:t>
            </a:r>
            <a:r>
              <a:rPr lang="ru-RU" altLang="ru-RU" sz="1600" b="1" dirty="0">
                <a:solidFill>
                  <a:schemeClr val="tx2"/>
                </a:solidFill>
                <a:latin typeface="Calibri" pitchFamily="34" charset="0"/>
              </a:rPr>
              <a:t>– НПВП + </a:t>
            </a:r>
            <a:r>
              <a:rPr lang="ru-RU" altLang="ru-RU" sz="1600" b="1" dirty="0" err="1">
                <a:solidFill>
                  <a:schemeClr val="tx2"/>
                </a:solidFill>
                <a:latin typeface="Calibri" pitchFamily="34" charset="0"/>
              </a:rPr>
              <a:t>миорелаксант</a:t>
            </a:r>
            <a:r>
              <a:rPr lang="ru-RU" altLang="ru-RU" sz="1600" b="1" dirty="0">
                <a:solidFill>
                  <a:schemeClr val="tx2"/>
                </a:solidFill>
                <a:latin typeface="Calibri" pitchFamily="34" charset="0"/>
              </a:rPr>
              <a:t>. </a:t>
            </a:r>
            <a:endParaRPr lang="ru-RU" altLang="ru-RU" sz="1600" b="1" dirty="0" smtClean="0">
              <a:solidFill>
                <a:schemeClr val="tx2"/>
              </a:solidFill>
              <a:latin typeface="Calibri" pitchFamily="34" charset="0"/>
            </a:endParaRPr>
          </a:p>
          <a:p>
            <a:r>
              <a:rPr lang="ru-RU" altLang="ru-RU" sz="1600" b="1" dirty="0" smtClean="0">
                <a:solidFill>
                  <a:srgbClr val="FAAA28"/>
                </a:solidFill>
                <a:latin typeface="Calibri" pitchFamily="34" charset="0"/>
              </a:rPr>
              <a:t>При </a:t>
            </a:r>
            <a:r>
              <a:rPr lang="ru-RU" altLang="ru-RU" sz="1600" b="1" dirty="0">
                <a:solidFill>
                  <a:srgbClr val="FAAA28"/>
                </a:solidFill>
                <a:latin typeface="Calibri" pitchFamily="34" charset="0"/>
              </a:rPr>
              <a:t>выраженной боли и наличии противопоказаний к </a:t>
            </a:r>
            <a:r>
              <a:rPr lang="ru-RU" altLang="ru-RU" sz="1600" b="1" dirty="0" smtClean="0">
                <a:solidFill>
                  <a:srgbClr val="FAAA28"/>
                </a:solidFill>
                <a:latin typeface="Calibri" pitchFamily="34" charset="0"/>
              </a:rPr>
              <a:t>НПВП </a:t>
            </a:r>
            <a:r>
              <a:rPr lang="ru-RU" altLang="ru-RU" sz="1600" b="1" dirty="0" smtClean="0">
                <a:solidFill>
                  <a:schemeClr val="tx2"/>
                </a:solidFill>
                <a:latin typeface="Calibri" pitchFamily="34" charset="0"/>
              </a:rPr>
              <a:t>– </a:t>
            </a:r>
            <a:r>
              <a:rPr lang="ru-RU" altLang="ru-RU" sz="1600" b="1" dirty="0" err="1" smtClean="0">
                <a:solidFill>
                  <a:schemeClr val="tx2"/>
                </a:solidFill>
                <a:latin typeface="Calibri" pitchFamily="34" charset="0"/>
              </a:rPr>
              <a:t>трамадол</a:t>
            </a:r>
            <a:r>
              <a:rPr lang="ru-RU" altLang="ru-RU" sz="1600" b="1" dirty="0" smtClean="0">
                <a:solidFill>
                  <a:schemeClr val="tx2"/>
                </a:solidFill>
                <a:latin typeface="Calibri" pitchFamily="34" charset="0"/>
              </a:rPr>
              <a:t> </a:t>
            </a:r>
            <a:r>
              <a:rPr lang="ru-RU" altLang="ru-RU" sz="1600" b="1" dirty="0">
                <a:solidFill>
                  <a:schemeClr val="tx2"/>
                </a:solidFill>
                <a:latin typeface="Calibri" pitchFamily="34" charset="0"/>
              </a:rPr>
              <a:t>с/без парацетамола, парацетамол + НПВП местно, </a:t>
            </a:r>
            <a:r>
              <a:rPr lang="ru-RU" altLang="ru-RU" sz="1600" b="1" dirty="0" err="1">
                <a:solidFill>
                  <a:schemeClr val="tx2"/>
                </a:solidFill>
                <a:latin typeface="Calibri" pitchFamily="34" charset="0"/>
              </a:rPr>
              <a:t>флупиртин</a:t>
            </a:r>
            <a:r>
              <a:rPr lang="ru-RU" altLang="ru-RU" sz="1600" b="1" dirty="0">
                <a:solidFill>
                  <a:schemeClr val="tx2"/>
                </a:solidFill>
                <a:latin typeface="Calibri" pitchFamily="34" charset="0"/>
              </a:rPr>
              <a:t>.</a:t>
            </a:r>
          </a:p>
        </p:txBody>
      </p:sp>
      <p:sp>
        <p:nvSpPr>
          <p:cNvPr id="20" name="Скругленный прямоугольник 19"/>
          <p:cNvSpPr/>
          <p:nvPr/>
        </p:nvSpPr>
        <p:spPr>
          <a:xfrm>
            <a:off x="899592" y="2708920"/>
            <a:ext cx="7344692" cy="504056"/>
          </a:xfrm>
          <a:prstGeom prst="roundRect">
            <a:avLst>
              <a:gd name="adj" fmla="val 17410"/>
            </a:avLst>
          </a:prstGeom>
          <a:solidFill>
            <a:srgbClr val="00A0D7"/>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2200" b="1" dirty="0">
                <a:solidFill>
                  <a:schemeClr val="tx2"/>
                </a:solidFill>
              </a:rPr>
              <a:t>Второй шаг</a:t>
            </a:r>
          </a:p>
        </p:txBody>
      </p:sp>
      <p:sp>
        <p:nvSpPr>
          <p:cNvPr id="21" name="Скругленный прямоугольник 20"/>
          <p:cNvSpPr/>
          <p:nvPr/>
        </p:nvSpPr>
        <p:spPr>
          <a:xfrm>
            <a:off x="899592" y="3861048"/>
            <a:ext cx="7344692" cy="504056"/>
          </a:xfrm>
          <a:prstGeom prst="roundRect">
            <a:avLst>
              <a:gd name="adj" fmla="val 17410"/>
            </a:avLst>
          </a:prstGeom>
          <a:solidFill>
            <a:srgbClr val="00A0D7"/>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2200" b="1" dirty="0">
                <a:solidFill>
                  <a:schemeClr val="tx2"/>
                </a:solidFill>
              </a:rPr>
              <a:t>ТРЕТИЙ шаг – назначить:</a:t>
            </a:r>
          </a:p>
        </p:txBody>
      </p:sp>
    </p:spTree>
    <p:extLst>
      <p:ext uri="{BB962C8B-B14F-4D97-AF65-F5344CB8AC3E}">
        <p14:creationId xmlns:p14="http://schemas.microsoft.com/office/powerpoint/2010/main" val="172540055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Прямоугольник 6"/>
          <p:cNvSpPr>
            <a:spLocks noChangeArrowheads="1"/>
          </p:cNvSpPr>
          <p:nvPr/>
        </p:nvSpPr>
        <p:spPr bwMode="auto">
          <a:xfrm>
            <a:off x="-252413" y="6381750"/>
            <a:ext cx="921543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ru-RU" altLang="ru-RU" sz="1000">
                <a:solidFill>
                  <a:schemeClr val="tx1"/>
                </a:solidFill>
                <a:latin typeface="Calibri" pitchFamily="34" charset="0"/>
              </a:rPr>
              <a:t>Общие принципы лечения скелетно-мышечной боли: междисциплинарный консенсус. Научно-практическая ревматология. 2016;54(3):247-265</a:t>
            </a:r>
          </a:p>
        </p:txBody>
      </p:sp>
      <p:sp>
        <p:nvSpPr>
          <p:cNvPr id="140292" name="Прямоугольник 4"/>
          <p:cNvSpPr>
            <a:spLocks noChangeArrowheads="1"/>
          </p:cNvSpPr>
          <p:nvPr/>
        </p:nvSpPr>
        <p:spPr bwMode="auto">
          <a:xfrm>
            <a:off x="2627784" y="2483797"/>
            <a:ext cx="847566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ru-RU" altLang="ru-RU" sz="2000" dirty="0">
              <a:solidFill>
                <a:schemeClr val="tx2"/>
              </a:solidFill>
              <a:latin typeface="Calibri" pitchFamily="34" charset="0"/>
              <a:cs typeface="Calibri" pitchFamily="34" charset="0"/>
            </a:endParaRP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1328" y="6309320"/>
            <a:ext cx="241879" cy="349861"/>
          </a:xfrm>
          <a:prstGeom prst="rect">
            <a:avLst/>
          </a:prstGeom>
        </p:spPr>
      </p:pic>
      <p:sp>
        <p:nvSpPr>
          <p:cNvPr id="6" name="TextBox 5"/>
          <p:cNvSpPr txBox="1"/>
          <p:nvPr/>
        </p:nvSpPr>
        <p:spPr>
          <a:xfrm>
            <a:off x="755576" y="6345750"/>
            <a:ext cx="7704856" cy="138499"/>
          </a:xfrm>
          <a:prstGeom prst="rect">
            <a:avLst/>
          </a:prstGeom>
          <a:noFill/>
        </p:spPr>
        <p:txBody>
          <a:bodyPr wrap="square" lIns="0" tIns="0" rIns="0" bIns="0" rtlCol="0">
            <a:spAutoFit/>
          </a:bodyPr>
          <a:lstStyle/>
          <a:p>
            <a:r>
              <a:rPr lang="ru-RU" sz="900" dirty="0">
                <a:solidFill>
                  <a:schemeClr val="tx2"/>
                </a:solidFill>
                <a:latin typeface="+mj-lt"/>
              </a:rPr>
              <a:t>Общие принципы лечения скелетно-мышечной боли: междисциплинарный консенсус. Научно-практическая ревматология. 2016;54(3):247-265</a:t>
            </a:r>
          </a:p>
        </p:txBody>
      </p:sp>
      <p:sp>
        <p:nvSpPr>
          <p:cNvPr id="7" name="TextBox 6"/>
          <p:cNvSpPr txBox="1"/>
          <p:nvPr/>
        </p:nvSpPr>
        <p:spPr>
          <a:xfrm>
            <a:off x="323528" y="377999"/>
            <a:ext cx="5968301" cy="404406"/>
          </a:xfrm>
          <a:prstGeom prst="rect">
            <a:avLst/>
          </a:prstGeom>
          <a:noFill/>
        </p:spPr>
        <p:txBody>
          <a:bodyPr wrap="none" rtlCol="0" anchor="ctr">
            <a:spAutoFit/>
          </a:bodyPr>
          <a:lstStyle/>
          <a:p>
            <a:pPr>
              <a:lnSpc>
                <a:spcPts val="2400"/>
              </a:lnSpc>
            </a:pPr>
            <a:r>
              <a:rPr lang="ru-RU" sz="2400" b="1" i="1" dirty="0">
                <a:solidFill>
                  <a:srgbClr val="FAAA28"/>
                </a:solidFill>
                <a:latin typeface="+mn-lt"/>
              </a:rPr>
              <a:t>Алгоритм </a:t>
            </a:r>
            <a:r>
              <a:rPr lang="ru-RU" sz="2400" b="1" i="1" dirty="0" smtClean="0">
                <a:solidFill>
                  <a:srgbClr val="FAAA28"/>
                </a:solidFill>
                <a:latin typeface="+mn-lt"/>
              </a:rPr>
              <a:t>лечения </a:t>
            </a:r>
            <a:r>
              <a:rPr lang="ru-RU" sz="2400" b="1" i="1" dirty="0">
                <a:solidFill>
                  <a:srgbClr val="FAAA28"/>
                </a:solidFill>
                <a:latin typeface="+mn-lt"/>
              </a:rPr>
              <a:t>неспецифической СМБ </a:t>
            </a:r>
          </a:p>
        </p:txBody>
      </p:sp>
      <p:sp>
        <p:nvSpPr>
          <p:cNvPr id="8" name="Скругленный прямоугольник 7"/>
          <p:cNvSpPr/>
          <p:nvPr/>
        </p:nvSpPr>
        <p:spPr>
          <a:xfrm>
            <a:off x="395288" y="1894465"/>
            <a:ext cx="8281168" cy="4361169"/>
          </a:xfrm>
          <a:prstGeom prst="roundRect">
            <a:avLst>
              <a:gd name="adj" fmla="val 5442"/>
            </a:avLst>
          </a:prstGeom>
          <a:noFill/>
          <a:ln w="28575">
            <a:solidFill>
              <a:srgbClr val="00A0D7"/>
            </a:solidFill>
          </a:ln>
          <a:effectLst/>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pPr eaLnBrk="0" hangingPunct="0">
              <a:spcBef>
                <a:spcPts val="0"/>
              </a:spcBef>
              <a:spcAft>
                <a:spcPts val="600"/>
              </a:spcAft>
              <a:buClr>
                <a:schemeClr val="tx2"/>
              </a:buClr>
            </a:pPr>
            <a:endParaRPr lang="ru-RU" sz="2000" dirty="0">
              <a:solidFill>
                <a:schemeClr val="bg2"/>
              </a:solidFill>
            </a:endParaRPr>
          </a:p>
        </p:txBody>
      </p:sp>
      <p:sp>
        <p:nvSpPr>
          <p:cNvPr id="9" name="Скругленный прямоугольник 8"/>
          <p:cNvSpPr/>
          <p:nvPr/>
        </p:nvSpPr>
        <p:spPr>
          <a:xfrm>
            <a:off x="899592" y="1628800"/>
            <a:ext cx="7344692" cy="504056"/>
          </a:xfrm>
          <a:prstGeom prst="roundRect">
            <a:avLst>
              <a:gd name="adj" fmla="val 17410"/>
            </a:avLst>
          </a:prstGeom>
          <a:solidFill>
            <a:srgbClr val="00A0D7"/>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2200" b="1" dirty="0" smtClean="0">
                <a:solidFill>
                  <a:schemeClr val="tx2"/>
                </a:solidFill>
              </a:rPr>
              <a:t>Четвертый  шаг</a:t>
            </a:r>
            <a:endParaRPr lang="ru-RU" sz="2200" b="1" dirty="0">
              <a:solidFill>
                <a:schemeClr val="tx2"/>
              </a:solidFill>
            </a:endParaRPr>
          </a:p>
        </p:txBody>
      </p:sp>
      <p:sp>
        <p:nvSpPr>
          <p:cNvPr id="10" name="Прямоугольник 3"/>
          <p:cNvSpPr>
            <a:spLocks noChangeArrowheads="1"/>
          </p:cNvSpPr>
          <p:nvPr/>
        </p:nvSpPr>
        <p:spPr bwMode="auto">
          <a:xfrm>
            <a:off x="899592" y="2509665"/>
            <a:ext cx="7776864" cy="2923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ru-RU" altLang="ru-RU" sz="2000" b="1" dirty="0">
                <a:solidFill>
                  <a:srgbClr val="FAAA28"/>
                </a:solidFill>
                <a:latin typeface="Calibri" pitchFamily="34" charset="0"/>
              </a:rPr>
              <a:t> Оценить эффект назначенной терапии через 7 дней   </a:t>
            </a:r>
          </a:p>
          <a:p>
            <a:r>
              <a:rPr lang="ru-RU" altLang="ru-RU" sz="2000" b="1" dirty="0">
                <a:solidFill>
                  <a:srgbClr val="FAAA28"/>
                </a:solidFill>
                <a:latin typeface="Calibri" pitchFamily="34" charset="0"/>
              </a:rPr>
              <a:t>     </a:t>
            </a:r>
          </a:p>
          <a:p>
            <a:pPr marL="216000" indent="-216000">
              <a:spcBef>
                <a:spcPts val="300"/>
              </a:spcBef>
              <a:buFont typeface="Arial" pitchFamily="34" charset="0"/>
              <a:buChar char="•"/>
            </a:pPr>
            <a:r>
              <a:rPr lang="ru-RU" altLang="ru-RU" sz="2000" b="1" dirty="0">
                <a:solidFill>
                  <a:srgbClr val="FAAA28"/>
                </a:solidFill>
                <a:latin typeface="Calibri" pitchFamily="34" charset="0"/>
              </a:rPr>
              <a:t>Если боль купирована (ВАШ &lt;10 мм</a:t>
            </a:r>
            <a:r>
              <a:rPr lang="ru-RU" altLang="ru-RU" sz="2000" b="1" dirty="0" smtClean="0">
                <a:solidFill>
                  <a:srgbClr val="FAAA28"/>
                </a:solidFill>
                <a:latin typeface="Calibri" pitchFamily="34" charset="0"/>
              </a:rPr>
              <a:t>) </a:t>
            </a:r>
            <a:r>
              <a:rPr lang="ru-RU" altLang="ru-RU" sz="2000" dirty="0">
                <a:solidFill>
                  <a:schemeClr val="tx2"/>
                </a:solidFill>
                <a:latin typeface="Calibri" pitchFamily="34" charset="0"/>
              </a:rPr>
              <a:t>– прекратить  терапию</a:t>
            </a:r>
          </a:p>
          <a:p>
            <a:pPr marL="216000" indent="-216000">
              <a:spcBef>
                <a:spcPts val="300"/>
              </a:spcBef>
              <a:buFont typeface="Arial" pitchFamily="34" charset="0"/>
              <a:buChar char="•"/>
            </a:pPr>
            <a:r>
              <a:rPr lang="ru-RU" altLang="ru-RU" sz="2000" b="1" dirty="0">
                <a:solidFill>
                  <a:srgbClr val="FAAA28"/>
                </a:solidFill>
                <a:latin typeface="Calibri" pitchFamily="34" charset="0"/>
              </a:rPr>
              <a:t>Если боль уменьшилась (на 50% и более</a:t>
            </a:r>
            <a:r>
              <a:rPr lang="ru-RU" altLang="ru-RU" sz="2000" b="1" dirty="0" smtClean="0">
                <a:solidFill>
                  <a:srgbClr val="FAAA28"/>
                </a:solidFill>
                <a:latin typeface="Calibri" pitchFamily="34" charset="0"/>
              </a:rPr>
              <a:t>) </a:t>
            </a:r>
            <a:r>
              <a:rPr lang="ru-RU" altLang="ru-RU" sz="2000" dirty="0">
                <a:solidFill>
                  <a:schemeClr val="tx2"/>
                </a:solidFill>
                <a:latin typeface="Calibri" pitchFamily="34" charset="0"/>
              </a:rPr>
              <a:t>– продолжить терапию </a:t>
            </a:r>
          </a:p>
          <a:p>
            <a:pPr marL="216000" indent="-216000">
              <a:spcBef>
                <a:spcPts val="300"/>
              </a:spcBef>
              <a:buFont typeface="Arial" pitchFamily="34" charset="0"/>
              <a:buChar char="•"/>
            </a:pPr>
            <a:r>
              <a:rPr lang="ru-RU" altLang="ru-RU" sz="2000" b="1" dirty="0">
                <a:solidFill>
                  <a:srgbClr val="FAAA28"/>
                </a:solidFill>
                <a:latin typeface="Calibri" pitchFamily="34" charset="0"/>
              </a:rPr>
              <a:t>Если эффекта нет (улучшение &lt;20</a:t>
            </a:r>
            <a:r>
              <a:rPr lang="ru-RU" altLang="ru-RU" sz="2000" b="1" dirty="0" smtClean="0">
                <a:solidFill>
                  <a:srgbClr val="FAAA28"/>
                </a:solidFill>
                <a:latin typeface="Calibri" pitchFamily="34" charset="0"/>
              </a:rPr>
              <a:t>%)</a:t>
            </a:r>
            <a:r>
              <a:rPr lang="ru-RU" altLang="ru-RU" sz="2000" dirty="0">
                <a:solidFill>
                  <a:schemeClr val="tx2"/>
                </a:solidFill>
                <a:latin typeface="Calibri" pitchFamily="34" charset="0"/>
              </a:rPr>
              <a:t> – заменить на другой  НПВП</a:t>
            </a:r>
          </a:p>
          <a:p>
            <a:pPr marL="216000" indent="-216000">
              <a:spcBef>
                <a:spcPts val="300"/>
              </a:spcBef>
              <a:buFont typeface="Arial" pitchFamily="34" charset="0"/>
              <a:buChar char="•"/>
            </a:pPr>
            <a:r>
              <a:rPr lang="ru-RU" altLang="ru-RU" sz="2000" b="1" dirty="0">
                <a:solidFill>
                  <a:srgbClr val="FAAA28"/>
                </a:solidFill>
                <a:latin typeface="Calibri" pitchFamily="34" charset="0"/>
              </a:rPr>
              <a:t>Если эффект недостаточен (улучшение &lt;50</a:t>
            </a:r>
            <a:r>
              <a:rPr lang="ru-RU" altLang="ru-RU" sz="2000" b="1" dirty="0" smtClean="0">
                <a:solidFill>
                  <a:srgbClr val="FAAA28"/>
                </a:solidFill>
                <a:latin typeface="Calibri" pitchFamily="34" charset="0"/>
              </a:rPr>
              <a:t>%)</a:t>
            </a:r>
            <a:r>
              <a:rPr lang="ru-RU" altLang="ru-RU" sz="2000" dirty="0">
                <a:solidFill>
                  <a:schemeClr val="tx2"/>
                </a:solidFill>
                <a:latin typeface="Calibri" pitchFamily="34" charset="0"/>
              </a:rPr>
              <a:t> – изменить лечение: </a:t>
            </a:r>
            <a:r>
              <a:rPr lang="ru-RU" altLang="ru-RU" sz="2000" dirty="0" smtClean="0">
                <a:solidFill>
                  <a:schemeClr val="tx2"/>
                </a:solidFill>
                <a:latin typeface="Calibri" pitchFamily="34" charset="0"/>
              </a:rPr>
              <a:t/>
            </a:r>
            <a:br>
              <a:rPr lang="ru-RU" altLang="ru-RU" sz="2000" dirty="0" smtClean="0">
                <a:solidFill>
                  <a:schemeClr val="tx2"/>
                </a:solidFill>
                <a:latin typeface="Calibri" pitchFamily="34" charset="0"/>
              </a:rPr>
            </a:br>
            <a:r>
              <a:rPr lang="ru-RU" altLang="ru-RU" sz="2000" b="1" dirty="0" smtClean="0">
                <a:solidFill>
                  <a:schemeClr val="accent4">
                    <a:lumMod val="60000"/>
                    <a:lumOff val="40000"/>
                  </a:schemeClr>
                </a:solidFill>
                <a:latin typeface="Calibri" pitchFamily="34" charset="0"/>
              </a:rPr>
              <a:t>А) </a:t>
            </a:r>
            <a:r>
              <a:rPr lang="ru-RU" altLang="ru-RU" sz="2000" b="1" dirty="0" smtClean="0">
                <a:solidFill>
                  <a:srgbClr val="FAAA28"/>
                </a:solidFill>
                <a:latin typeface="Calibri" pitchFamily="34" charset="0"/>
              </a:rPr>
              <a:t>при </a:t>
            </a:r>
            <a:r>
              <a:rPr lang="ru-RU" altLang="ru-RU" sz="2000" b="1" dirty="0">
                <a:solidFill>
                  <a:srgbClr val="FAAA28"/>
                </a:solidFill>
                <a:latin typeface="Calibri" pitchFamily="34" charset="0"/>
              </a:rPr>
              <a:t>локальной боли и </a:t>
            </a:r>
            <a:r>
              <a:rPr lang="ru-RU" altLang="ru-RU" sz="2000" b="1" dirty="0" smtClean="0">
                <a:solidFill>
                  <a:srgbClr val="FAAA28"/>
                </a:solidFill>
                <a:latin typeface="Calibri" pitchFamily="34" charset="0"/>
              </a:rPr>
              <a:t>воспалении</a:t>
            </a:r>
            <a:r>
              <a:rPr lang="ru-RU" altLang="ru-RU" sz="2000" dirty="0">
                <a:solidFill>
                  <a:schemeClr val="tx2"/>
                </a:solidFill>
                <a:latin typeface="Calibri" pitchFamily="34" charset="0"/>
              </a:rPr>
              <a:t> – </a:t>
            </a:r>
            <a:r>
              <a:rPr lang="ru-RU" altLang="ru-RU" sz="2000" dirty="0" smtClean="0">
                <a:solidFill>
                  <a:schemeClr val="tx2"/>
                </a:solidFill>
                <a:latin typeface="Calibri" pitchFamily="34" charset="0"/>
              </a:rPr>
              <a:t>назначение </a:t>
            </a:r>
            <a:r>
              <a:rPr lang="ru-RU" altLang="ru-RU" sz="2000" b="1" dirty="0">
                <a:solidFill>
                  <a:schemeClr val="accent4">
                    <a:lumMod val="60000"/>
                    <a:lumOff val="40000"/>
                  </a:schemeClr>
                </a:solidFill>
                <a:latin typeface="Calibri" pitchFamily="34" charset="0"/>
              </a:rPr>
              <a:t>ГК локально</a:t>
            </a:r>
            <a:r>
              <a:rPr lang="ru-RU" altLang="ru-RU" sz="2000" b="1" dirty="0" smtClean="0">
                <a:solidFill>
                  <a:schemeClr val="accent4">
                    <a:lumMod val="60000"/>
                    <a:lumOff val="40000"/>
                  </a:schemeClr>
                </a:solidFill>
                <a:latin typeface="Calibri" pitchFamily="34" charset="0"/>
              </a:rPr>
              <a:t>,</a:t>
            </a:r>
            <a:br>
              <a:rPr lang="ru-RU" altLang="ru-RU" sz="2000" b="1" dirty="0" smtClean="0">
                <a:solidFill>
                  <a:schemeClr val="accent4">
                    <a:lumMod val="60000"/>
                    <a:lumOff val="40000"/>
                  </a:schemeClr>
                </a:solidFill>
                <a:latin typeface="Calibri" pitchFamily="34" charset="0"/>
              </a:rPr>
            </a:br>
            <a:r>
              <a:rPr lang="ru-RU" altLang="ru-RU" sz="2000" b="1" dirty="0">
                <a:solidFill>
                  <a:schemeClr val="accent4">
                    <a:lumMod val="60000"/>
                    <a:lumOff val="40000"/>
                  </a:schemeClr>
                </a:solidFill>
                <a:latin typeface="Calibri" pitchFamily="34" charset="0"/>
              </a:rPr>
              <a:t>Б) </a:t>
            </a:r>
            <a:r>
              <a:rPr lang="ru-RU" altLang="ru-RU" sz="2000" b="1" dirty="0">
                <a:solidFill>
                  <a:srgbClr val="FAAA28"/>
                </a:solidFill>
                <a:latin typeface="Calibri" pitchFamily="34" charset="0"/>
              </a:rPr>
              <a:t>при наличии болезненного мышечного </a:t>
            </a:r>
            <a:r>
              <a:rPr lang="ru-RU" altLang="ru-RU" sz="2000" b="1" dirty="0" smtClean="0">
                <a:solidFill>
                  <a:srgbClr val="FAAA28"/>
                </a:solidFill>
                <a:latin typeface="Calibri" pitchFamily="34" charset="0"/>
              </a:rPr>
              <a:t>напряжения</a:t>
            </a:r>
            <a:r>
              <a:rPr lang="ru-RU" altLang="ru-RU" sz="2000" dirty="0">
                <a:solidFill>
                  <a:schemeClr val="tx2"/>
                </a:solidFill>
                <a:latin typeface="Calibri" pitchFamily="34" charset="0"/>
              </a:rPr>
              <a:t> – назначение </a:t>
            </a:r>
            <a:r>
              <a:rPr lang="ru-RU" altLang="ru-RU" sz="2000" b="1" dirty="0" err="1">
                <a:solidFill>
                  <a:schemeClr val="accent4">
                    <a:lumMod val="60000"/>
                    <a:lumOff val="40000"/>
                  </a:schemeClr>
                </a:solidFill>
                <a:latin typeface="Calibri" pitchFamily="34" charset="0"/>
              </a:rPr>
              <a:t>миорелаксантов</a:t>
            </a:r>
            <a:r>
              <a:rPr lang="ru-RU" altLang="ru-RU" sz="2000" dirty="0">
                <a:solidFill>
                  <a:schemeClr val="tx2"/>
                </a:solidFill>
                <a:latin typeface="Calibri" pitchFamily="34" charset="0"/>
              </a:rPr>
              <a:t> (если не были назначены ранее).</a:t>
            </a:r>
          </a:p>
        </p:txBody>
      </p:sp>
    </p:spTree>
    <p:extLst>
      <p:ext uri="{BB962C8B-B14F-4D97-AF65-F5344CB8AC3E}">
        <p14:creationId xmlns:p14="http://schemas.microsoft.com/office/powerpoint/2010/main" val="427168130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23528" y="377999"/>
            <a:ext cx="5968301" cy="404406"/>
          </a:xfrm>
          <a:prstGeom prst="rect">
            <a:avLst/>
          </a:prstGeom>
          <a:noFill/>
        </p:spPr>
        <p:txBody>
          <a:bodyPr wrap="none" rtlCol="0" anchor="ctr">
            <a:spAutoFit/>
          </a:bodyPr>
          <a:lstStyle/>
          <a:p>
            <a:pPr>
              <a:lnSpc>
                <a:spcPts val="2400"/>
              </a:lnSpc>
            </a:pPr>
            <a:r>
              <a:rPr lang="ru-RU" sz="2400" b="1" i="1" dirty="0">
                <a:solidFill>
                  <a:srgbClr val="FAAA28"/>
                </a:solidFill>
                <a:latin typeface="+mn-lt"/>
              </a:rPr>
              <a:t>Алгоритм </a:t>
            </a:r>
            <a:r>
              <a:rPr lang="ru-RU" sz="2400" b="1" i="1" dirty="0" smtClean="0">
                <a:solidFill>
                  <a:srgbClr val="FAAA28"/>
                </a:solidFill>
                <a:latin typeface="+mn-lt"/>
              </a:rPr>
              <a:t>лечения </a:t>
            </a:r>
            <a:r>
              <a:rPr lang="ru-RU" sz="2400" b="1" i="1" dirty="0">
                <a:solidFill>
                  <a:srgbClr val="FAAA28"/>
                </a:solidFill>
                <a:latin typeface="+mn-lt"/>
              </a:rPr>
              <a:t>неспецифической СМБ </a:t>
            </a:r>
          </a:p>
        </p:txBody>
      </p:sp>
      <p:sp>
        <p:nvSpPr>
          <p:cNvPr id="10" name="Скругленный прямоугольник 9"/>
          <p:cNvSpPr/>
          <p:nvPr/>
        </p:nvSpPr>
        <p:spPr>
          <a:xfrm>
            <a:off x="395288" y="1894465"/>
            <a:ext cx="8281168" cy="4486863"/>
          </a:xfrm>
          <a:prstGeom prst="roundRect">
            <a:avLst>
              <a:gd name="adj" fmla="val 5442"/>
            </a:avLst>
          </a:prstGeom>
          <a:noFill/>
          <a:ln w="28575">
            <a:solidFill>
              <a:srgbClr val="00A0D7"/>
            </a:solidFill>
          </a:ln>
          <a:effectLst/>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pPr eaLnBrk="0" hangingPunct="0">
              <a:spcBef>
                <a:spcPts val="0"/>
              </a:spcBef>
              <a:spcAft>
                <a:spcPts val="600"/>
              </a:spcAft>
              <a:buClr>
                <a:schemeClr val="tx2"/>
              </a:buClr>
            </a:pPr>
            <a:endParaRPr lang="ru-RU" sz="2000" dirty="0">
              <a:solidFill>
                <a:schemeClr val="bg2"/>
              </a:solidFill>
            </a:endParaRPr>
          </a:p>
        </p:txBody>
      </p:sp>
      <p:sp>
        <p:nvSpPr>
          <p:cNvPr id="11" name="Скругленный прямоугольник 10"/>
          <p:cNvSpPr/>
          <p:nvPr/>
        </p:nvSpPr>
        <p:spPr>
          <a:xfrm>
            <a:off x="899592" y="1628800"/>
            <a:ext cx="7344692" cy="504056"/>
          </a:xfrm>
          <a:prstGeom prst="roundRect">
            <a:avLst>
              <a:gd name="adj" fmla="val 17410"/>
            </a:avLst>
          </a:prstGeom>
          <a:solidFill>
            <a:srgbClr val="00A0D7"/>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2200" b="1" dirty="0" smtClean="0">
                <a:solidFill>
                  <a:schemeClr val="tx2"/>
                </a:solidFill>
              </a:rPr>
              <a:t>Пятый шаг</a:t>
            </a:r>
            <a:endParaRPr lang="ru-RU" sz="2200" b="1" dirty="0">
              <a:solidFill>
                <a:schemeClr val="tx2"/>
              </a:solidFill>
            </a:endParaRPr>
          </a:p>
        </p:txBody>
      </p:sp>
      <p:sp>
        <p:nvSpPr>
          <p:cNvPr id="12" name="Прямоугольник 3"/>
          <p:cNvSpPr>
            <a:spLocks noChangeArrowheads="1"/>
          </p:cNvSpPr>
          <p:nvPr/>
        </p:nvSpPr>
        <p:spPr bwMode="auto">
          <a:xfrm>
            <a:off x="899592" y="2348879"/>
            <a:ext cx="7776864" cy="1985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spcBef>
                <a:spcPts val="300"/>
              </a:spcBef>
              <a:spcAft>
                <a:spcPts val="600"/>
              </a:spcAft>
            </a:pPr>
            <a:r>
              <a:rPr lang="ru-RU" altLang="ru-RU" b="1" dirty="0">
                <a:solidFill>
                  <a:srgbClr val="FAAA28"/>
                </a:solidFill>
                <a:latin typeface="Calibri" pitchFamily="34" charset="0"/>
              </a:rPr>
              <a:t>Оценить эффект назначенной терапии через </a:t>
            </a:r>
            <a:r>
              <a:rPr lang="ru-RU" altLang="ru-RU" b="1" dirty="0" smtClean="0">
                <a:solidFill>
                  <a:srgbClr val="FAAA28"/>
                </a:solidFill>
                <a:latin typeface="Calibri" pitchFamily="34" charset="0"/>
              </a:rPr>
              <a:t>7–28 </a:t>
            </a:r>
            <a:r>
              <a:rPr lang="ru-RU" altLang="ru-RU" b="1" dirty="0">
                <a:solidFill>
                  <a:srgbClr val="FAAA28"/>
                </a:solidFill>
                <a:latin typeface="Calibri" pitchFamily="34" charset="0"/>
              </a:rPr>
              <a:t>дней   </a:t>
            </a:r>
          </a:p>
          <a:p>
            <a:pPr marL="216000" indent="-216000">
              <a:spcBef>
                <a:spcPts val="300"/>
              </a:spcBef>
              <a:spcAft>
                <a:spcPts val="0"/>
              </a:spcAft>
              <a:buFont typeface="Arial" pitchFamily="34" charset="0"/>
              <a:buChar char="•"/>
            </a:pPr>
            <a:r>
              <a:rPr lang="ru-RU" altLang="ru-RU" sz="1600" b="1" dirty="0" smtClean="0">
                <a:solidFill>
                  <a:srgbClr val="FAAA28"/>
                </a:solidFill>
                <a:latin typeface="Calibri" pitchFamily="34" charset="0"/>
              </a:rPr>
              <a:t>Если </a:t>
            </a:r>
            <a:r>
              <a:rPr lang="ru-RU" altLang="ru-RU" sz="1600" b="1" dirty="0">
                <a:solidFill>
                  <a:srgbClr val="FAAA28"/>
                </a:solidFill>
                <a:latin typeface="Calibri" pitchFamily="34" charset="0"/>
              </a:rPr>
              <a:t>боль купирована (ВАШ &lt;10 мм</a:t>
            </a:r>
            <a:r>
              <a:rPr lang="ru-RU" altLang="ru-RU" sz="1600" b="1" dirty="0" smtClean="0">
                <a:solidFill>
                  <a:srgbClr val="FAAA28"/>
                </a:solidFill>
                <a:latin typeface="Calibri" pitchFamily="34" charset="0"/>
              </a:rPr>
              <a:t>) </a:t>
            </a:r>
            <a:r>
              <a:rPr lang="ru-RU" altLang="ru-RU" sz="1600" dirty="0">
                <a:solidFill>
                  <a:schemeClr val="tx2"/>
                </a:solidFill>
                <a:latin typeface="Calibri" pitchFamily="34" charset="0"/>
              </a:rPr>
              <a:t>– </a:t>
            </a:r>
            <a:r>
              <a:rPr lang="ru-RU" altLang="ru-RU" sz="1600" dirty="0" smtClean="0">
                <a:solidFill>
                  <a:schemeClr val="tx2"/>
                </a:solidFill>
                <a:latin typeface="Calibri" pitchFamily="34" charset="0"/>
              </a:rPr>
              <a:t>прекратить  </a:t>
            </a:r>
            <a:r>
              <a:rPr lang="ru-RU" altLang="ru-RU" sz="1600" dirty="0">
                <a:solidFill>
                  <a:schemeClr val="tx2"/>
                </a:solidFill>
                <a:latin typeface="Calibri" pitchFamily="34" charset="0"/>
              </a:rPr>
              <a:t>терапию</a:t>
            </a:r>
          </a:p>
          <a:p>
            <a:pPr marL="216000" indent="-216000">
              <a:spcBef>
                <a:spcPts val="300"/>
              </a:spcBef>
              <a:spcAft>
                <a:spcPts val="0"/>
              </a:spcAft>
              <a:buFont typeface="Arial" pitchFamily="34" charset="0"/>
              <a:buChar char="•"/>
            </a:pPr>
            <a:r>
              <a:rPr lang="ru-RU" altLang="ru-RU" sz="1600" b="1" dirty="0">
                <a:solidFill>
                  <a:srgbClr val="FAAA28"/>
                </a:solidFill>
                <a:latin typeface="Calibri" pitchFamily="34" charset="0"/>
              </a:rPr>
              <a:t>Если боль уменьшилась на 50% и более </a:t>
            </a:r>
            <a:r>
              <a:rPr lang="ru-RU" altLang="ru-RU" sz="1600" dirty="0">
                <a:solidFill>
                  <a:schemeClr val="tx2"/>
                </a:solidFill>
                <a:latin typeface="Calibri" pitchFamily="34" charset="0"/>
              </a:rPr>
              <a:t>– продолжить терапию</a:t>
            </a:r>
          </a:p>
          <a:p>
            <a:pPr marL="216000" indent="-216000">
              <a:spcBef>
                <a:spcPts val="300"/>
              </a:spcBef>
              <a:spcAft>
                <a:spcPts val="0"/>
              </a:spcAft>
              <a:buFont typeface="Arial" pitchFamily="34" charset="0"/>
              <a:buChar char="•"/>
            </a:pPr>
            <a:r>
              <a:rPr lang="ru-RU" altLang="ru-RU" sz="1600" b="1" dirty="0">
                <a:solidFill>
                  <a:srgbClr val="FAAA28"/>
                </a:solidFill>
                <a:latin typeface="Calibri" pitchFamily="34" charset="0"/>
              </a:rPr>
              <a:t>Если эффект недостаточен – вновь рассмотреть диагностическую концепцию, </a:t>
            </a:r>
            <a:r>
              <a:rPr lang="ru-RU" altLang="ru-RU" sz="1600" dirty="0">
                <a:solidFill>
                  <a:schemeClr val="accent4">
                    <a:lumMod val="60000"/>
                    <a:lumOff val="40000"/>
                  </a:schemeClr>
                </a:solidFill>
                <a:latin typeface="Calibri" pitchFamily="34" charset="0"/>
              </a:rPr>
              <a:t>обратиться к специалисту (неврологу, ревматологу)</a:t>
            </a:r>
          </a:p>
          <a:p>
            <a:pPr marL="216000" indent="-216000">
              <a:spcBef>
                <a:spcPts val="300"/>
              </a:spcBef>
              <a:spcAft>
                <a:spcPts val="0"/>
              </a:spcAft>
              <a:buFont typeface="Arial" pitchFamily="34" charset="0"/>
              <a:buChar char="•"/>
            </a:pPr>
            <a:r>
              <a:rPr lang="ru-RU" altLang="ru-RU" sz="1600" b="1" dirty="0">
                <a:solidFill>
                  <a:srgbClr val="FAAA28"/>
                </a:solidFill>
                <a:latin typeface="Calibri" pitchFamily="34" charset="0"/>
              </a:rPr>
              <a:t>Если эффект недостаточен, но диагноз не вызывает сомнений, </a:t>
            </a:r>
            <a:r>
              <a:rPr lang="ru-RU" altLang="ru-RU" sz="1600" dirty="0">
                <a:solidFill>
                  <a:schemeClr val="tx2"/>
                </a:solidFill>
                <a:latin typeface="Calibri" pitchFamily="34" charset="0"/>
              </a:rPr>
              <a:t>дополнительно назначить </a:t>
            </a:r>
            <a:r>
              <a:rPr lang="ru-RU" altLang="ru-RU" sz="1600" dirty="0" err="1">
                <a:solidFill>
                  <a:schemeClr val="tx2"/>
                </a:solidFill>
                <a:latin typeface="Calibri" pitchFamily="34" charset="0"/>
              </a:rPr>
              <a:t>трамадол</a:t>
            </a:r>
            <a:r>
              <a:rPr lang="ru-RU" altLang="ru-RU" sz="1600" dirty="0">
                <a:solidFill>
                  <a:schemeClr val="tx2"/>
                </a:solidFill>
                <a:latin typeface="Calibri" pitchFamily="34" charset="0"/>
              </a:rPr>
              <a:t> с/без парацетамола</a:t>
            </a:r>
          </a:p>
        </p:txBody>
      </p:sp>
      <p:pic>
        <p:nvPicPr>
          <p:cNvPr id="13" name="Рисунок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8652" y="4375283"/>
            <a:ext cx="241879" cy="349861"/>
          </a:xfrm>
          <a:prstGeom prst="rect">
            <a:avLst/>
          </a:prstGeom>
        </p:spPr>
      </p:pic>
      <p:sp>
        <p:nvSpPr>
          <p:cNvPr id="14" name="TextBox 13"/>
          <p:cNvSpPr txBox="1"/>
          <p:nvPr/>
        </p:nvSpPr>
        <p:spPr>
          <a:xfrm>
            <a:off x="1115616" y="4473542"/>
            <a:ext cx="7704856" cy="138499"/>
          </a:xfrm>
          <a:prstGeom prst="rect">
            <a:avLst/>
          </a:prstGeom>
          <a:noFill/>
        </p:spPr>
        <p:txBody>
          <a:bodyPr wrap="square" lIns="0" tIns="0" rIns="0" bIns="0" rtlCol="0">
            <a:spAutoFit/>
          </a:bodyPr>
          <a:lstStyle/>
          <a:p>
            <a:r>
              <a:rPr lang="ru-RU" sz="900" dirty="0">
                <a:solidFill>
                  <a:schemeClr val="tx2"/>
                </a:solidFill>
                <a:latin typeface="+mj-lt"/>
              </a:rPr>
              <a:t>Общие принципы лечения скелетно-мышечной боли: междисциплинарный консенсус. Научно-практическая ревматология. 2016;54(3):</a:t>
            </a:r>
            <a:r>
              <a:rPr lang="ru-RU" sz="900" dirty="0" smtClean="0">
                <a:solidFill>
                  <a:schemeClr val="tx2"/>
                </a:solidFill>
                <a:latin typeface="+mj-lt"/>
              </a:rPr>
              <a:t>247-265</a:t>
            </a:r>
          </a:p>
        </p:txBody>
      </p:sp>
      <p:sp>
        <p:nvSpPr>
          <p:cNvPr id="15" name="Прямоугольник 3"/>
          <p:cNvSpPr>
            <a:spLocks noChangeArrowheads="1"/>
          </p:cNvSpPr>
          <p:nvPr/>
        </p:nvSpPr>
        <p:spPr bwMode="auto">
          <a:xfrm>
            <a:off x="899592" y="4869160"/>
            <a:ext cx="748883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spcBef>
                <a:spcPts val="300"/>
              </a:spcBef>
              <a:spcAft>
                <a:spcPts val="600"/>
              </a:spcAft>
            </a:pPr>
            <a:r>
              <a:rPr lang="ru-RU" altLang="ru-RU" sz="1600" b="1" dirty="0" smtClean="0">
                <a:solidFill>
                  <a:srgbClr val="FAAA28"/>
                </a:solidFill>
                <a:latin typeface="Calibri" pitchFamily="34" charset="0"/>
              </a:rPr>
              <a:t>Отсутствие </a:t>
            </a:r>
            <a:r>
              <a:rPr lang="ru-RU" altLang="ru-RU" sz="1600" b="1" dirty="0">
                <a:solidFill>
                  <a:srgbClr val="FAAA28"/>
                </a:solidFill>
                <a:latin typeface="Calibri" pitchFamily="34" charset="0"/>
              </a:rPr>
              <a:t>эффекта от терапии подразумевает  необходимость «тщательной диагностики признаков серьезной патологии («красных флажков»), а также маркеров психосоциального неблагополучия («желтых флажков»)»</a:t>
            </a:r>
            <a:endParaRPr lang="ru-RU" altLang="ru-RU" sz="1600" dirty="0">
              <a:solidFill>
                <a:schemeClr val="tx2"/>
              </a:solidFill>
              <a:latin typeface="Calibri" pitchFamily="34" charset="0"/>
            </a:endParaRPr>
          </a:p>
        </p:txBody>
      </p:sp>
      <p:pic>
        <p:nvPicPr>
          <p:cNvPr id="16" name="Рисунок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8652" y="5737155"/>
            <a:ext cx="241879" cy="349861"/>
          </a:xfrm>
          <a:prstGeom prst="rect">
            <a:avLst/>
          </a:prstGeom>
        </p:spPr>
      </p:pic>
      <p:sp>
        <p:nvSpPr>
          <p:cNvPr id="17" name="TextBox 16"/>
          <p:cNvSpPr txBox="1"/>
          <p:nvPr/>
        </p:nvSpPr>
        <p:spPr>
          <a:xfrm>
            <a:off x="1115616" y="5835414"/>
            <a:ext cx="7704856" cy="276999"/>
          </a:xfrm>
          <a:prstGeom prst="rect">
            <a:avLst/>
          </a:prstGeom>
          <a:noFill/>
        </p:spPr>
        <p:txBody>
          <a:bodyPr wrap="square" lIns="0" tIns="0" rIns="0" bIns="0" rtlCol="0">
            <a:spAutoFit/>
          </a:bodyPr>
          <a:lstStyle/>
          <a:p>
            <a:r>
              <a:rPr lang="ru-RU" sz="900" dirty="0">
                <a:solidFill>
                  <a:schemeClr val="tx2"/>
                </a:solidFill>
                <a:latin typeface="+mj-lt"/>
              </a:rPr>
              <a:t>Баринов А.Н., Пархоменко Е.В., </a:t>
            </a:r>
            <a:r>
              <a:rPr lang="ru-RU" sz="900" dirty="0" err="1">
                <a:solidFill>
                  <a:schemeClr val="tx2"/>
                </a:solidFill>
                <a:latin typeface="+mj-lt"/>
              </a:rPr>
              <a:t>Махинов</a:t>
            </a:r>
            <a:r>
              <a:rPr lang="ru-RU" sz="900" dirty="0">
                <a:solidFill>
                  <a:schemeClr val="tx2"/>
                </a:solidFill>
                <a:latin typeface="+mj-lt"/>
              </a:rPr>
              <a:t> К.А. Причины отрицательных исходов лечения боли в спине и способы их преодоления // Эффективная фармакотерапия. — 2014. — № 5 (49). — С. 40–50</a:t>
            </a:r>
          </a:p>
        </p:txBody>
      </p:sp>
    </p:spTree>
    <p:extLst>
      <p:ext uri="{BB962C8B-B14F-4D97-AF65-F5344CB8AC3E}">
        <p14:creationId xmlns:p14="http://schemas.microsoft.com/office/powerpoint/2010/main" val="2092963523"/>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a:extLst>
              <a:ext uri="{FF2B5EF4-FFF2-40B4-BE49-F238E27FC236}"/>
            </a:extLst>
          </p:cNvPr>
          <p:cNvSpPr>
            <a:spLocks noChangeArrowheads="1"/>
          </p:cNvSpPr>
          <p:nvPr/>
        </p:nvSpPr>
        <p:spPr bwMode="auto">
          <a:xfrm>
            <a:off x="0" y="-26988"/>
            <a:ext cx="9144000" cy="922338"/>
          </a:xfrm>
          <a:prstGeom prst="rect">
            <a:avLst/>
          </a:prstGeom>
          <a:noFill/>
          <a:ln w="9525" algn="ctr">
            <a:noFill/>
            <a:miter lim="800000"/>
            <a:headEnd/>
            <a:tailEnd/>
          </a:ln>
        </p:spPr>
        <p:txBody>
          <a:bodyPr wrap="none" anchor="ctr"/>
          <a:lstStyle/>
          <a:p>
            <a:pPr fontAlgn="auto">
              <a:spcBef>
                <a:spcPts val="0"/>
              </a:spcBef>
              <a:spcAft>
                <a:spcPts val="0"/>
              </a:spcAft>
              <a:defRPr/>
            </a:pPr>
            <a:endParaRPr lang="ru-RU">
              <a:latin typeface="+mn-lt"/>
              <a:ea typeface="+mn-ea"/>
            </a:endParaRPr>
          </a:p>
        </p:txBody>
      </p:sp>
      <p:sp>
        <p:nvSpPr>
          <p:cNvPr id="142340" name="Rectangle 1"/>
          <p:cNvSpPr>
            <a:spLocks noChangeArrowheads="1"/>
          </p:cNvSpPr>
          <p:nvPr/>
        </p:nvSpPr>
        <p:spPr bwMode="auto">
          <a:xfrm>
            <a:off x="1907704" y="4565562"/>
            <a:ext cx="8424862" cy="381771"/>
          </a:xfrm>
          <a:prstGeom prst="rect">
            <a:avLst/>
          </a:prstGeom>
          <a:noFill/>
          <a:ln>
            <a:noFill/>
          </a:ln>
          <a:effectLst>
            <a:prstShdw prst="shdw17" dist="17961" dir="2700000">
              <a:srgbClr val="006E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nSpc>
                <a:spcPct val="114000"/>
              </a:lnSpc>
            </a:pPr>
            <a:endParaRPr lang="ru-RU" dirty="0">
              <a:solidFill>
                <a:schemeClr val="accent4">
                  <a:lumMod val="60000"/>
                  <a:lumOff val="40000"/>
                </a:schemeClr>
              </a:solidFill>
              <a:ea typeface="Calibri" pitchFamily="34" charset="0"/>
              <a:cs typeface="Times New Roman" pitchFamily="18" charset="0"/>
            </a:endParaRPr>
          </a:p>
        </p:txBody>
      </p:sp>
      <p:sp>
        <p:nvSpPr>
          <p:cNvPr id="13" name="TextBox 12"/>
          <p:cNvSpPr txBox="1"/>
          <p:nvPr/>
        </p:nvSpPr>
        <p:spPr>
          <a:xfrm>
            <a:off x="323528" y="377999"/>
            <a:ext cx="4124591" cy="404406"/>
          </a:xfrm>
          <a:prstGeom prst="rect">
            <a:avLst/>
          </a:prstGeom>
          <a:noFill/>
        </p:spPr>
        <p:txBody>
          <a:bodyPr wrap="none" rtlCol="0" anchor="ctr">
            <a:spAutoFit/>
          </a:bodyPr>
          <a:lstStyle/>
          <a:p>
            <a:pPr>
              <a:lnSpc>
                <a:spcPts val="2400"/>
              </a:lnSpc>
            </a:pPr>
            <a:r>
              <a:rPr lang="ru-RU" sz="2400" b="1" i="1" dirty="0">
                <a:solidFill>
                  <a:srgbClr val="FAAA28"/>
                </a:solidFill>
                <a:latin typeface="+mn-lt"/>
              </a:rPr>
              <a:t>«Психогенные» боли в спине </a:t>
            </a:r>
          </a:p>
        </p:txBody>
      </p:sp>
      <p:pic>
        <p:nvPicPr>
          <p:cNvPr id="15" name="Рисунок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1328" y="6309320"/>
            <a:ext cx="241879" cy="349861"/>
          </a:xfrm>
          <a:prstGeom prst="rect">
            <a:avLst/>
          </a:prstGeom>
        </p:spPr>
      </p:pic>
      <p:sp>
        <p:nvSpPr>
          <p:cNvPr id="16" name="TextBox 15"/>
          <p:cNvSpPr txBox="1"/>
          <p:nvPr/>
        </p:nvSpPr>
        <p:spPr>
          <a:xfrm>
            <a:off x="755576" y="6165304"/>
            <a:ext cx="7704856" cy="415498"/>
          </a:xfrm>
          <a:prstGeom prst="rect">
            <a:avLst/>
          </a:prstGeom>
          <a:noFill/>
        </p:spPr>
        <p:txBody>
          <a:bodyPr wrap="square" lIns="0" tIns="0" rIns="0" bIns="0" rtlCol="0">
            <a:spAutoFit/>
          </a:bodyPr>
          <a:lstStyle/>
          <a:p>
            <a:r>
              <a:rPr lang="ru-RU" sz="900" dirty="0">
                <a:solidFill>
                  <a:schemeClr val="tx2"/>
                </a:solidFill>
                <a:latin typeface="+mj-lt"/>
              </a:rPr>
              <a:t>Баринов А.Н., Пархоменко Е.В., </a:t>
            </a:r>
            <a:r>
              <a:rPr lang="ru-RU" sz="900" dirty="0" err="1">
                <a:solidFill>
                  <a:schemeClr val="tx2"/>
                </a:solidFill>
                <a:latin typeface="+mj-lt"/>
              </a:rPr>
              <a:t>Махинов</a:t>
            </a:r>
            <a:r>
              <a:rPr lang="ru-RU" sz="900" dirty="0">
                <a:solidFill>
                  <a:schemeClr val="tx2"/>
                </a:solidFill>
                <a:latin typeface="+mj-lt"/>
              </a:rPr>
              <a:t> К.А. Причины отрицательных исходов лечения боли в спине и способы их преодоления // Эффективная фармакотерапия. — 2014. — № 5 (49). — С. 40–50</a:t>
            </a:r>
          </a:p>
          <a:p>
            <a:r>
              <a:rPr lang="ru-RU" sz="900" dirty="0" err="1" smtClean="0">
                <a:solidFill>
                  <a:schemeClr val="tx2"/>
                </a:solidFill>
                <a:latin typeface="+mj-lt"/>
              </a:rPr>
              <a:t>О.С.Левин</a:t>
            </a:r>
            <a:r>
              <a:rPr lang="ru-RU" sz="900" dirty="0">
                <a:solidFill>
                  <a:schemeClr val="tx2"/>
                </a:solidFill>
                <a:latin typeface="+mj-lt"/>
              </a:rPr>
              <a:t>. Диагностика и лечение боли в шее и верхних конечностях.  «РМЖ»2006,  №9</a:t>
            </a:r>
          </a:p>
        </p:txBody>
      </p:sp>
      <p:sp>
        <p:nvSpPr>
          <p:cNvPr id="17" name="Прямоугольник 16"/>
          <p:cNvSpPr/>
          <p:nvPr/>
        </p:nvSpPr>
        <p:spPr>
          <a:xfrm>
            <a:off x="395288" y="1557338"/>
            <a:ext cx="8257083" cy="4347344"/>
          </a:xfrm>
          <a:prstGeom prst="rect">
            <a:avLst/>
          </a:prstGeom>
        </p:spPr>
        <p:txBody>
          <a:bodyPr wrap="square" lIns="0" tIns="0" rIns="0" bIns="0">
            <a:spAutoFit/>
          </a:bodyPr>
          <a:lstStyle/>
          <a:p>
            <a:pPr eaLnBrk="1" hangingPunct="1">
              <a:spcBef>
                <a:spcPts val="600"/>
              </a:spcBef>
              <a:spcAft>
                <a:spcPts val="0"/>
              </a:spcAft>
              <a:buClr>
                <a:srgbClr val="FAAA28"/>
              </a:buClr>
            </a:pPr>
            <a:r>
              <a:rPr lang="ru-RU" altLang="ru-RU" b="1" dirty="0">
                <a:solidFill>
                  <a:srgbClr val="FAAA28"/>
                </a:solidFill>
                <a:latin typeface="Calibri" pitchFamily="34" charset="0"/>
                <a:cs typeface="Arial" pitchFamily="34" charset="0"/>
              </a:rPr>
              <a:t>ПБС, обусловленные только психическими расстройствами,  встречаются редко!</a:t>
            </a:r>
          </a:p>
          <a:p>
            <a:pPr eaLnBrk="1" hangingPunct="1">
              <a:spcBef>
                <a:spcPts val="600"/>
              </a:spcBef>
              <a:spcAft>
                <a:spcPts val="0"/>
              </a:spcAft>
              <a:buClr>
                <a:srgbClr val="FAAA28"/>
              </a:buClr>
            </a:pPr>
            <a:r>
              <a:rPr lang="ru-RU" altLang="ru-RU" b="1" dirty="0" smtClean="0">
                <a:solidFill>
                  <a:schemeClr val="tx2"/>
                </a:solidFill>
                <a:latin typeface="Calibri" pitchFamily="34" charset="0"/>
                <a:cs typeface="Arial" pitchFamily="34" charset="0"/>
              </a:rPr>
              <a:t>Как </a:t>
            </a:r>
            <a:r>
              <a:rPr lang="ru-RU" altLang="ru-RU" b="1" dirty="0">
                <a:solidFill>
                  <a:schemeClr val="tx2"/>
                </a:solidFill>
                <a:latin typeface="Calibri" pitchFamily="34" charset="0"/>
                <a:cs typeface="Arial" pitchFamily="34" charset="0"/>
              </a:rPr>
              <a:t>правило,  имеет место </a:t>
            </a:r>
            <a:r>
              <a:rPr lang="ru-RU" altLang="ru-RU" b="1" dirty="0" err="1">
                <a:solidFill>
                  <a:schemeClr val="tx2"/>
                </a:solidFill>
                <a:latin typeface="Calibri" pitchFamily="34" charset="0"/>
                <a:cs typeface="Arial" pitchFamily="34" charset="0"/>
              </a:rPr>
              <a:t>потенциирование</a:t>
            </a:r>
            <a:r>
              <a:rPr lang="ru-RU" altLang="ru-RU" b="1" dirty="0">
                <a:solidFill>
                  <a:schemeClr val="tx2"/>
                </a:solidFill>
                <a:latin typeface="Calibri" pitchFamily="34" charset="0"/>
                <a:cs typeface="Arial" pitchFamily="34" charset="0"/>
              </a:rPr>
              <a:t>  проявлений </a:t>
            </a:r>
            <a:r>
              <a:rPr lang="ru-RU" altLang="ru-RU" b="1" dirty="0" err="1">
                <a:solidFill>
                  <a:schemeClr val="tx2"/>
                </a:solidFill>
                <a:latin typeface="Calibri" pitchFamily="34" charset="0"/>
                <a:cs typeface="Arial" pitchFamily="34" charset="0"/>
              </a:rPr>
              <a:t>вертеброгенной</a:t>
            </a:r>
            <a:r>
              <a:rPr lang="ru-RU" altLang="ru-RU" b="1" dirty="0">
                <a:solidFill>
                  <a:schemeClr val="tx2"/>
                </a:solidFill>
                <a:latin typeface="Calibri" pitchFamily="34" charset="0"/>
                <a:cs typeface="Arial" pitchFamily="34" charset="0"/>
              </a:rPr>
              <a:t> патологии на фоне нарушений в психической сфере (тревожно–</a:t>
            </a:r>
            <a:r>
              <a:rPr lang="ru-RU" altLang="ru-RU" b="1" dirty="0" err="1">
                <a:solidFill>
                  <a:schemeClr val="tx2"/>
                </a:solidFill>
                <a:latin typeface="Calibri" pitchFamily="34" charset="0"/>
                <a:cs typeface="Arial" pitchFamily="34" charset="0"/>
              </a:rPr>
              <a:t>фобический</a:t>
            </a:r>
            <a:r>
              <a:rPr lang="ru-RU" altLang="ru-RU" b="1" dirty="0">
                <a:solidFill>
                  <a:schemeClr val="tx2"/>
                </a:solidFill>
                <a:latin typeface="Calibri" pitchFamily="34" charset="0"/>
                <a:cs typeface="Arial" pitchFamily="34" charset="0"/>
              </a:rPr>
              <a:t>, ипохондрический синдромы, депрессия, истерия и т.д.) . Боль хроническая.</a:t>
            </a:r>
          </a:p>
          <a:p>
            <a:pPr eaLnBrk="1" hangingPunct="1">
              <a:spcBef>
                <a:spcPts val="1200"/>
              </a:spcBef>
              <a:spcAft>
                <a:spcPts val="0"/>
              </a:spcAft>
              <a:buClr>
                <a:srgbClr val="FAAA28"/>
              </a:buClr>
            </a:pPr>
            <a:r>
              <a:rPr lang="ru-RU" altLang="ru-RU" sz="1600" b="1" dirty="0">
                <a:solidFill>
                  <a:srgbClr val="FAAA28"/>
                </a:solidFill>
                <a:latin typeface="Calibri" pitchFamily="34" charset="0"/>
                <a:cs typeface="Arial" pitchFamily="34" charset="0"/>
              </a:rPr>
              <a:t>Маркеры  значительной роли психогенного компонента </a:t>
            </a:r>
            <a:r>
              <a:rPr lang="ru-RU" altLang="ru-RU" sz="1600" b="1" dirty="0" smtClean="0">
                <a:solidFill>
                  <a:srgbClr val="FAAA28"/>
                </a:solidFill>
                <a:latin typeface="Calibri" pitchFamily="34" charset="0"/>
                <a:cs typeface="Arial" pitchFamily="34" charset="0"/>
              </a:rPr>
              <a:t>– «</a:t>
            </a:r>
            <a:r>
              <a:rPr lang="ru-RU" altLang="ru-RU" sz="1600" b="1" dirty="0">
                <a:solidFill>
                  <a:srgbClr val="FAAA28"/>
                </a:solidFill>
                <a:latin typeface="Calibri" pitchFamily="34" charset="0"/>
                <a:cs typeface="Arial" pitchFamily="34" charset="0"/>
              </a:rPr>
              <a:t>желтые флажки»:</a:t>
            </a:r>
          </a:p>
          <a:p>
            <a:pPr marL="216000" eaLnBrk="1" hangingPunct="1">
              <a:spcBef>
                <a:spcPts val="300"/>
              </a:spcBef>
              <a:spcAft>
                <a:spcPts val="0"/>
              </a:spcAft>
              <a:buClr>
                <a:srgbClr val="FAAA28"/>
              </a:buClr>
            </a:pPr>
            <a:r>
              <a:rPr lang="ru-RU" altLang="ru-RU" sz="1600" b="1" dirty="0">
                <a:solidFill>
                  <a:schemeClr val="accent4">
                    <a:lumMod val="60000"/>
                    <a:lumOff val="40000"/>
                  </a:schemeClr>
                </a:solidFill>
                <a:latin typeface="Calibri" pitchFamily="34" charset="0"/>
                <a:cs typeface="Arial" pitchFamily="34" charset="0"/>
              </a:rPr>
              <a:t>1)  </a:t>
            </a:r>
            <a:r>
              <a:rPr lang="ru-RU" altLang="ru-RU" sz="1600" dirty="0">
                <a:solidFill>
                  <a:srgbClr val="FAAA28"/>
                </a:solidFill>
                <a:latin typeface="Calibri" pitchFamily="34" charset="0"/>
                <a:cs typeface="Arial" pitchFamily="34" charset="0"/>
              </a:rPr>
              <a:t>необычное описание характера , локализации боли, «миграция» боли</a:t>
            </a:r>
          </a:p>
          <a:p>
            <a:pPr marL="216000" eaLnBrk="1" hangingPunct="1">
              <a:spcBef>
                <a:spcPts val="300"/>
              </a:spcBef>
              <a:spcAft>
                <a:spcPts val="0"/>
              </a:spcAft>
              <a:buClr>
                <a:srgbClr val="FAAA28"/>
              </a:buClr>
            </a:pPr>
            <a:r>
              <a:rPr lang="ru-RU" altLang="ru-RU" sz="1600" b="1" dirty="0">
                <a:solidFill>
                  <a:schemeClr val="accent4">
                    <a:lumMod val="60000"/>
                    <a:lumOff val="40000"/>
                  </a:schemeClr>
                </a:solidFill>
                <a:latin typeface="Calibri" pitchFamily="34" charset="0"/>
                <a:cs typeface="Arial" pitchFamily="34" charset="0"/>
              </a:rPr>
              <a:t>2) </a:t>
            </a:r>
            <a:r>
              <a:rPr lang="ru-RU" altLang="ru-RU" sz="1600" dirty="0">
                <a:solidFill>
                  <a:srgbClr val="FAAA28"/>
                </a:solidFill>
                <a:latin typeface="Calibri" pitchFamily="34" charset="0"/>
                <a:cs typeface="Arial" pitchFamily="34" charset="0"/>
              </a:rPr>
              <a:t>отчетливое влияние колебаний психологического состояния на течение БС</a:t>
            </a:r>
          </a:p>
          <a:p>
            <a:pPr marL="216000" eaLnBrk="1" hangingPunct="1">
              <a:spcBef>
                <a:spcPts val="300"/>
              </a:spcBef>
              <a:spcAft>
                <a:spcPts val="0"/>
              </a:spcAft>
              <a:buClr>
                <a:srgbClr val="FAAA28"/>
              </a:buClr>
            </a:pPr>
            <a:r>
              <a:rPr lang="ru-RU" altLang="ru-RU" sz="1600" b="1" dirty="0">
                <a:solidFill>
                  <a:schemeClr val="accent4">
                    <a:lumMod val="60000"/>
                    <a:lumOff val="40000"/>
                  </a:schemeClr>
                </a:solidFill>
                <a:latin typeface="Calibri" pitchFamily="34" charset="0"/>
                <a:cs typeface="Arial" pitchFamily="34" charset="0"/>
              </a:rPr>
              <a:t>3) </a:t>
            </a:r>
            <a:r>
              <a:rPr lang="ru-RU" altLang="ru-RU" sz="1600" dirty="0">
                <a:solidFill>
                  <a:srgbClr val="FAAA28"/>
                </a:solidFill>
                <a:latin typeface="Calibri" pitchFamily="34" charset="0"/>
                <a:cs typeface="Arial" pitchFamily="34" charset="0"/>
              </a:rPr>
              <a:t>несоответствие выраженности БС  объективной симптоматике </a:t>
            </a:r>
          </a:p>
          <a:p>
            <a:pPr marL="216000" eaLnBrk="1" hangingPunct="1">
              <a:spcBef>
                <a:spcPts val="300"/>
              </a:spcBef>
              <a:spcAft>
                <a:spcPts val="0"/>
              </a:spcAft>
              <a:buClr>
                <a:srgbClr val="FAAA28"/>
              </a:buClr>
            </a:pPr>
            <a:r>
              <a:rPr lang="ru-RU" altLang="ru-RU" sz="1600" b="1" dirty="0" smtClean="0">
                <a:solidFill>
                  <a:schemeClr val="accent4">
                    <a:lumMod val="60000"/>
                    <a:lumOff val="40000"/>
                  </a:schemeClr>
                </a:solidFill>
                <a:latin typeface="Calibri" pitchFamily="34" charset="0"/>
                <a:cs typeface="Arial" pitchFamily="34" charset="0"/>
              </a:rPr>
              <a:t>4</a:t>
            </a:r>
            <a:r>
              <a:rPr lang="ru-RU" altLang="ru-RU" sz="1600" b="1" dirty="0">
                <a:solidFill>
                  <a:schemeClr val="accent4">
                    <a:lumMod val="60000"/>
                    <a:lumOff val="40000"/>
                  </a:schemeClr>
                </a:solidFill>
                <a:latin typeface="Calibri" pitchFamily="34" charset="0"/>
                <a:cs typeface="Arial" pitchFamily="34" charset="0"/>
              </a:rPr>
              <a:t>) </a:t>
            </a:r>
            <a:r>
              <a:rPr lang="ru-RU" altLang="ru-RU" sz="1600" dirty="0" err="1">
                <a:solidFill>
                  <a:srgbClr val="FAAA28"/>
                </a:solidFill>
                <a:latin typeface="Calibri" pitchFamily="34" charset="0"/>
                <a:cs typeface="Arial" pitchFamily="34" charset="0"/>
              </a:rPr>
              <a:t>катастрофизация</a:t>
            </a:r>
            <a:r>
              <a:rPr lang="ru-RU" altLang="ru-RU" sz="1600" dirty="0">
                <a:solidFill>
                  <a:srgbClr val="FAAA28"/>
                </a:solidFill>
                <a:latin typeface="Calibri" pitchFamily="34" charset="0"/>
                <a:cs typeface="Arial" pitchFamily="34" charset="0"/>
              </a:rPr>
              <a:t> и неадекватное (утрированное) болевое поведение</a:t>
            </a:r>
          </a:p>
          <a:p>
            <a:pPr marL="216000" eaLnBrk="1" hangingPunct="1">
              <a:spcBef>
                <a:spcPts val="300"/>
              </a:spcBef>
              <a:spcAft>
                <a:spcPts val="0"/>
              </a:spcAft>
              <a:buClr>
                <a:srgbClr val="FAAA28"/>
              </a:buClr>
            </a:pPr>
            <a:r>
              <a:rPr lang="ru-RU" altLang="ru-RU" sz="1600" b="1" dirty="0" smtClean="0">
                <a:solidFill>
                  <a:schemeClr val="accent4">
                    <a:lumMod val="60000"/>
                    <a:lumOff val="40000"/>
                  </a:schemeClr>
                </a:solidFill>
                <a:latin typeface="Calibri" pitchFamily="34" charset="0"/>
                <a:cs typeface="Arial" pitchFamily="34" charset="0"/>
              </a:rPr>
              <a:t>5</a:t>
            </a:r>
            <a:r>
              <a:rPr lang="ru-RU" altLang="ru-RU" sz="1600" b="1" dirty="0">
                <a:solidFill>
                  <a:schemeClr val="accent4">
                    <a:lumMod val="60000"/>
                    <a:lumOff val="40000"/>
                  </a:schemeClr>
                </a:solidFill>
                <a:latin typeface="Calibri" pitchFamily="34" charset="0"/>
                <a:cs typeface="Arial" pitchFamily="34" charset="0"/>
              </a:rPr>
              <a:t>) </a:t>
            </a:r>
            <a:r>
              <a:rPr lang="ru-RU" altLang="ru-RU" sz="1600" dirty="0">
                <a:solidFill>
                  <a:srgbClr val="FAAA28"/>
                </a:solidFill>
                <a:latin typeface="Calibri" pitchFamily="34" charset="0"/>
                <a:cs typeface="Arial" pitchFamily="34" charset="0"/>
              </a:rPr>
              <a:t>эмоциональные  нарушения (тревога, депрессия, стресс  и др.).</a:t>
            </a:r>
          </a:p>
          <a:p>
            <a:pPr marL="216000" eaLnBrk="1" hangingPunct="1">
              <a:spcBef>
                <a:spcPts val="300"/>
              </a:spcBef>
              <a:spcAft>
                <a:spcPts val="0"/>
              </a:spcAft>
              <a:buClr>
                <a:srgbClr val="FAAA28"/>
              </a:buClr>
            </a:pPr>
            <a:r>
              <a:rPr lang="ru-RU" altLang="ru-RU" sz="1600" b="1" dirty="0">
                <a:solidFill>
                  <a:schemeClr val="accent4">
                    <a:lumMod val="60000"/>
                    <a:lumOff val="40000"/>
                  </a:schemeClr>
                </a:solidFill>
                <a:latin typeface="Calibri" pitchFamily="34" charset="0"/>
                <a:cs typeface="Arial" pitchFamily="34" charset="0"/>
              </a:rPr>
              <a:t>6) </a:t>
            </a:r>
            <a:r>
              <a:rPr lang="ru-RU" altLang="ru-RU" sz="1600" dirty="0">
                <a:solidFill>
                  <a:srgbClr val="FAAA28"/>
                </a:solidFill>
                <a:latin typeface="Calibri" pitchFamily="34" charset="0"/>
                <a:cs typeface="Arial" pitchFamily="34" charset="0"/>
              </a:rPr>
              <a:t>психосоциальные факторы (проблемы на работе, в семье, рентные установки)</a:t>
            </a:r>
          </a:p>
          <a:p>
            <a:pPr marL="216000" eaLnBrk="1" hangingPunct="1">
              <a:spcBef>
                <a:spcPts val="300"/>
              </a:spcBef>
              <a:spcAft>
                <a:spcPts val="0"/>
              </a:spcAft>
              <a:buClr>
                <a:srgbClr val="FAAA28"/>
              </a:buClr>
            </a:pPr>
            <a:r>
              <a:rPr lang="ru-RU" altLang="ru-RU" sz="1600" b="1" dirty="0">
                <a:solidFill>
                  <a:schemeClr val="accent4">
                    <a:lumMod val="60000"/>
                    <a:lumOff val="40000"/>
                  </a:schemeClr>
                </a:solidFill>
                <a:latin typeface="Calibri" pitchFamily="34" charset="0"/>
                <a:cs typeface="Arial" pitchFamily="34" charset="0"/>
              </a:rPr>
              <a:t>7) </a:t>
            </a:r>
            <a:r>
              <a:rPr lang="ru-RU" altLang="ru-RU" sz="1600" dirty="0">
                <a:solidFill>
                  <a:srgbClr val="FAAA28"/>
                </a:solidFill>
                <a:latin typeface="Calibri" pitchFamily="34" charset="0"/>
                <a:cs typeface="Arial" pitchFamily="34" charset="0"/>
              </a:rPr>
              <a:t>стойкая реакция на плацебо и </a:t>
            </a:r>
            <a:r>
              <a:rPr lang="ru-RU" altLang="ru-RU" sz="1600" dirty="0" smtClean="0">
                <a:solidFill>
                  <a:srgbClr val="FAAA28"/>
                </a:solidFill>
                <a:latin typeface="Calibri" pitchFamily="34" charset="0"/>
                <a:cs typeface="Arial" pitchFamily="34" charset="0"/>
              </a:rPr>
              <a:t>психотерапию </a:t>
            </a:r>
          </a:p>
          <a:p>
            <a:pPr eaLnBrk="1" hangingPunct="1">
              <a:spcBef>
                <a:spcPts val="1200"/>
              </a:spcBef>
              <a:spcAft>
                <a:spcPts val="0"/>
              </a:spcAft>
              <a:buClr>
                <a:srgbClr val="FAAA28"/>
              </a:buClr>
            </a:pPr>
            <a:r>
              <a:rPr lang="ru-RU" sz="2000" b="1" dirty="0" smtClean="0">
                <a:solidFill>
                  <a:srgbClr val="FAAA28"/>
                </a:solidFill>
                <a:latin typeface="Calibri" pitchFamily="34" charset="0"/>
                <a:cs typeface="Arial" pitchFamily="34" charset="0"/>
              </a:rPr>
              <a:t>Психосоциальные </a:t>
            </a:r>
            <a:r>
              <a:rPr lang="ru-RU" sz="2000" b="1" dirty="0">
                <a:solidFill>
                  <a:srgbClr val="FAAA28"/>
                </a:solidFill>
                <a:latin typeface="Calibri" pitchFamily="34" charset="0"/>
                <a:cs typeface="Arial" pitchFamily="34" charset="0"/>
              </a:rPr>
              <a:t>факторы играют важнейшую роль в трансформации острой  БС в хроническую.</a:t>
            </a:r>
            <a:endParaRPr lang="ru-RU" altLang="ru-RU" sz="2000" b="1" dirty="0">
              <a:solidFill>
                <a:srgbClr val="FAAA28"/>
              </a:solidFill>
              <a:latin typeface="Calibri" pitchFamily="34" charset="0"/>
              <a:cs typeface="Arial" pitchFamily="34" charset="0"/>
            </a:endParaRPr>
          </a:p>
        </p:txBody>
      </p:sp>
    </p:spTree>
    <p:extLst>
      <p:ext uri="{BB962C8B-B14F-4D97-AF65-F5344CB8AC3E}">
        <p14:creationId xmlns:p14="http://schemas.microsoft.com/office/powerpoint/2010/main" val="3874976434"/>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extLst>
          </p:cNvPr>
          <p:cNvPicPr>
            <a:picLocks noChangeAspect="1"/>
          </p:cNvPicPr>
          <p:nvPr/>
        </p:nvPicPr>
        <p:blipFill>
          <a:blip r:embed="rId2" cstate="print">
            <a:extLst/>
          </a:blip>
          <a:stretch>
            <a:fillRect/>
          </a:stretch>
        </p:blipFill>
        <p:spPr>
          <a:xfrm>
            <a:off x="395287" y="3722667"/>
            <a:ext cx="1808627" cy="1506533"/>
          </a:xfrm>
          <a:prstGeom prst="roundRect">
            <a:avLst>
              <a:gd name="adj" fmla="val 11439"/>
            </a:avLst>
          </a:prstGeom>
          <a:solidFill>
            <a:schemeClr val="tx2"/>
          </a:solidFill>
          <a:ln w="28575">
            <a:solidFill>
              <a:srgbClr val="00A0D7"/>
            </a:solidFill>
          </a:ln>
          <a:effectLst/>
        </p:spPr>
      </p:pic>
      <p:pic>
        <p:nvPicPr>
          <p:cNvPr id="15" name="Рисунок 14">
            <a:extLst>
              <a:ext uri="{FF2B5EF4-FFF2-40B4-BE49-F238E27FC236}"/>
            </a:extLst>
          </p:cNvPr>
          <p:cNvPicPr>
            <a:picLocks noChangeAspect="1"/>
          </p:cNvPicPr>
          <p:nvPr/>
        </p:nvPicPr>
        <p:blipFill>
          <a:blip r:embed="rId3" cstate="print">
            <a:extLst/>
          </a:blip>
          <a:stretch>
            <a:fillRect/>
          </a:stretch>
        </p:blipFill>
        <p:spPr>
          <a:xfrm>
            <a:off x="6444208" y="3722667"/>
            <a:ext cx="1837939" cy="1506533"/>
          </a:xfrm>
          <a:prstGeom prst="roundRect">
            <a:avLst>
              <a:gd name="adj" fmla="val 11439"/>
            </a:avLst>
          </a:prstGeom>
          <a:solidFill>
            <a:schemeClr val="tx2"/>
          </a:solidFill>
          <a:ln w="28575">
            <a:solidFill>
              <a:srgbClr val="00A0D7"/>
            </a:solidFill>
          </a:ln>
          <a:effectLst/>
        </p:spPr>
      </p:pic>
      <p:pic>
        <p:nvPicPr>
          <p:cNvPr id="8" name="Рисунок 7">
            <a:extLst>
              <a:ext uri="{FF2B5EF4-FFF2-40B4-BE49-F238E27FC236}"/>
            </a:extLst>
          </p:cNvPr>
          <p:cNvPicPr>
            <a:picLocks noChangeAspect="1"/>
          </p:cNvPicPr>
          <p:nvPr/>
        </p:nvPicPr>
        <p:blipFill>
          <a:blip r:embed="rId4" cstate="print">
            <a:extLst/>
          </a:blip>
          <a:stretch>
            <a:fillRect/>
          </a:stretch>
        </p:blipFill>
        <p:spPr>
          <a:xfrm>
            <a:off x="4424773" y="3722666"/>
            <a:ext cx="1813318" cy="1506533"/>
          </a:xfrm>
          <a:prstGeom prst="roundRect">
            <a:avLst>
              <a:gd name="adj" fmla="val 11439"/>
            </a:avLst>
          </a:prstGeom>
          <a:solidFill>
            <a:schemeClr val="tx2"/>
          </a:solidFill>
          <a:ln w="28575">
            <a:solidFill>
              <a:srgbClr val="00A0D7"/>
            </a:solidFill>
          </a:ln>
          <a:effectLst/>
        </p:spPr>
      </p:pic>
      <p:pic>
        <p:nvPicPr>
          <p:cNvPr id="11" name="Рисунок 10">
            <a:extLst>
              <a:ext uri="{FF2B5EF4-FFF2-40B4-BE49-F238E27FC236}"/>
            </a:extLst>
          </p:cNvPr>
          <p:cNvPicPr>
            <a:picLocks noChangeAspect="1"/>
          </p:cNvPicPr>
          <p:nvPr/>
        </p:nvPicPr>
        <p:blipFill>
          <a:blip r:embed="rId5" cstate="print">
            <a:extLst/>
          </a:blip>
          <a:stretch>
            <a:fillRect/>
          </a:stretch>
        </p:blipFill>
        <p:spPr>
          <a:xfrm>
            <a:off x="2410031" y="3722666"/>
            <a:ext cx="1808625" cy="1506533"/>
          </a:xfrm>
          <a:prstGeom prst="roundRect">
            <a:avLst>
              <a:gd name="adj" fmla="val 11439"/>
            </a:avLst>
          </a:prstGeom>
          <a:solidFill>
            <a:schemeClr val="tx2"/>
          </a:solidFill>
          <a:ln w="28575">
            <a:solidFill>
              <a:srgbClr val="00A0D7"/>
            </a:solidFill>
          </a:ln>
          <a:effectLst/>
        </p:spPr>
      </p:pic>
      <p:sp>
        <p:nvSpPr>
          <p:cNvPr id="143366" name="Rectangle 2"/>
          <p:cNvSpPr txBox="1">
            <a:spLocks noChangeArrowheads="1"/>
          </p:cNvSpPr>
          <p:nvPr/>
        </p:nvSpPr>
        <p:spPr bwMode="auto">
          <a:xfrm>
            <a:off x="683419" y="-747464"/>
            <a:ext cx="7848600"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buClr>
                <a:srgbClr val="000000"/>
              </a:buClr>
              <a:buSzPct val="100000"/>
              <a:buFont typeface="Times New Roman" pitchFamily="18" charset="0"/>
              <a:buNone/>
            </a:pPr>
            <a:endParaRPr lang="ru-RU" altLang="ru-RU" sz="2800" b="1" dirty="0">
              <a:solidFill>
                <a:srgbClr val="C00000"/>
              </a:solidFill>
              <a:cs typeface="Arial" pitchFamily="34" charset="0"/>
            </a:endParaRPr>
          </a:p>
        </p:txBody>
      </p:sp>
      <p:sp>
        <p:nvSpPr>
          <p:cNvPr id="143368" name="Прямоугольник 5"/>
          <p:cNvSpPr>
            <a:spLocks noChangeArrowheads="1"/>
          </p:cNvSpPr>
          <p:nvPr/>
        </p:nvSpPr>
        <p:spPr bwMode="auto">
          <a:xfrm>
            <a:off x="468313" y="6611938"/>
            <a:ext cx="86756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ru-RU" altLang="ru-RU" sz="1000">
                <a:latin typeface="Calibri" pitchFamily="34" charset="0"/>
              </a:rPr>
              <a:t>Общие принципы лечения скелетно-мышечной боли: междисциплинарный консенсус. Научно-практическая ревматология. 2016;54(3):247-265</a:t>
            </a:r>
          </a:p>
        </p:txBody>
      </p:sp>
      <p:pic>
        <p:nvPicPr>
          <p:cNvPr id="12" name="Рисунок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1328" y="6309320"/>
            <a:ext cx="241879" cy="349861"/>
          </a:xfrm>
          <a:prstGeom prst="rect">
            <a:avLst/>
          </a:prstGeom>
        </p:spPr>
      </p:pic>
      <p:sp>
        <p:nvSpPr>
          <p:cNvPr id="13" name="TextBox 12"/>
          <p:cNvSpPr txBox="1"/>
          <p:nvPr/>
        </p:nvSpPr>
        <p:spPr>
          <a:xfrm>
            <a:off x="755576" y="6345750"/>
            <a:ext cx="7704856" cy="138499"/>
          </a:xfrm>
          <a:prstGeom prst="rect">
            <a:avLst/>
          </a:prstGeom>
          <a:noFill/>
        </p:spPr>
        <p:txBody>
          <a:bodyPr wrap="square" lIns="0" tIns="0" rIns="0" bIns="0" rtlCol="0">
            <a:spAutoFit/>
          </a:bodyPr>
          <a:lstStyle/>
          <a:p>
            <a:r>
              <a:rPr lang="ru-RU" sz="900" dirty="0">
                <a:solidFill>
                  <a:schemeClr val="tx2"/>
                </a:solidFill>
                <a:latin typeface="+mj-lt"/>
              </a:rPr>
              <a:t>Общие принципы лечения скелетно-мышечной боли: междисциплинарный консенсус. Научно-практическая ревматология. 2016;54(3):247-265</a:t>
            </a:r>
          </a:p>
        </p:txBody>
      </p:sp>
      <p:sp>
        <p:nvSpPr>
          <p:cNvPr id="16" name="TextBox 15"/>
          <p:cNvSpPr txBox="1"/>
          <p:nvPr/>
        </p:nvSpPr>
        <p:spPr>
          <a:xfrm>
            <a:off x="323527" y="378000"/>
            <a:ext cx="6624737" cy="404406"/>
          </a:xfrm>
          <a:prstGeom prst="rect">
            <a:avLst/>
          </a:prstGeom>
          <a:noFill/>
        </p:spPr>
        <p:txBody>
          <a:bodyPr wrap="square" rtlCol="0" anchor="ctr">
            <a:spAutoFit/>
          </a:bodyPr>
          <a:lstStyle/>
          <a:p>
            <a:pPr>
              <a:lnSpc>
                <a:spcPts val="2400"/>
              </a:lnSpc>
            </a:pPr>
            <a:r>
              <a:rPr lang="ru-RU" sz="2400" b="1" i="1" dirty="0">
                <a:solidFill>
                  <a:srgbClr val="FAAA28"/>
                </a:solidFill>
                <a:latin typeface="+mn-lt"/>
              </a:rPr>
              <a:t>Немедикаментозные методы </a:t>
            </a:r>
            <a:r>
              <a:rPr lang="ru-RU" sz="2400" b="1" i="1" dirty="0" smtClean="0">
                <a:solidFill>
                  <a:srgbClr val="FAAA28"/>
                </a:solidFill>
                <a:latin typeface="+mn-lt"/>
              </a:rPr>
              <a:t>в </a:t>
            </a:r>
            <a:r>
              <a:rPr lang="ru-RU" sz="2400" b="1" i="1" dirty="0">
                <a:solidFill>
                  <a:srgbClr val="FAAA28"/>
                </a:solidFill>
                <a:latin typeface="+mn-lt"/>
              </a:rPr>
              <a:t>лечении СМБ</a:t>
            </a:r>
          </a:p>
        </p:txBody>
      </p:sp>
      <p:sp>
        <p:nvSpPr>
          <p:cNvPr id="18" name="Прямоугольник 17"/>
          <p:cNvSpPr/>
          <p:nvPr/>
        </p:nvSpPr>
        <p:spPr>
          <a:xfrm>
            <a:off x="395288" y="1988840"/>
            <a:ext cx="8257083" cy="1354217"/>
          </a:xfrm>
          <a:prstGeom prst="rect">
            <a:avLst/>
          </a:prstGeom>
        </p:spPr>
        <p:txBody>
          <a:bodyPr wrap="square" lIns="0" tIns="0" rIns="0" bIns="0">
            <a:spAutoFit/>
          </a:bodyPr>
          <a:lstStyle/>
          <a:p>
            <a:pPr eaLnBrk="1" hangingPunct="1">
              <a:spcBef>
                <a:spcPts val="600"/>
              </a:spcBef>
              <a:spcAft>
                <a:spcPts val="0"/>
              </a:spcAft>
              <a:buClr>
                <a:srgbClr val="FAAA28"/>
              </a:buClr>
            </a:pPr>
            <a:r>
              <a:rPr lang="ru-RU" altLang="ru-RU" sz="2200" b="1" dirty="0" smtClean="0">
                <a:solidFill>
                  <a:srgbClr val="FAAA28"/>
                </a:solidFill>
                <a:latin typeface="Calibri" pitchFamily="34" charset="0"/>
                <a:cs typeface="Arial" pitchFamily="34" charset="0"/>
              </a:rPr>
              <a:t>«</a:t>
            </a:r>
            <a:r>
              <a:rPr lang="ru-RU" altLang="ru-RU" sz="2200" b="1" dirty="0">
                <a:solidFill>
                  <a:srgbClr val="FAAA28"/>
                </a:solidFill>
                <a:latin typeface="Calibri" pitchFamily="34" charset="0"/>
                <a:cs typeface="Arial" pitchFamily="34" charset="0"/>
              </a:rPr>
              <a:t>Не все методы физиотерапии имеют доказанную эффективность при СМБ. Тем не менее гимнастика, массаж, лазеротерапия, </a:t>
            </a:r>
            <a:r>
              <a:rPr lang="ru-RU" altLang="ru-RU" sz="2200" b="1" dirty="0" err="1">
                <a:solidFill>
                  <a:srgbClr val="FAAA28"/>
                </a:solidFill>
                <a:latin typeface="Calibri" pitchFamily="34" charset="0"/>
                <a:cs typeface="Arial" pitchFamily="34" charset="0"/>
              </a:rPr>
              <a:t>магнитотерапия</a:t>
            </a:r>
            <a:r>
              <a:rPr lang="ru-RU" altLang="ru-RU" sz="2200" b="1" dirty="0">
                <a:solidFill>
                  <a:srgbClr val="FAAA28"/>
                </a:solidFill>
                <a:latin typeface="Calibri" pitchFamily="34" charset="0"/>
                <a:cs typeface="Arial" pitchFamily="34" charset="0"/>
              </a:rPr>
              <a:t>, мануальная терапия, рефлексотерапия могут быть полезны в комплексной терапии СМБ»</a:t>
            </a:r>
          </a:p>
        </p:txBody>
      </p:sp>
    </p:spTree>
    <p:extLst>
      <p:ext uri="{BB962C8B-B14F-4D97-AF65-F5344CB8AC3E}">
        <p14:creationId xmlns:p14="http://schemas.microsoft.com/office/powerpoint/2010/main" val="2118151220"/>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9"/>
          <p:cNvSpPr txBox="1">
            <a:spLocks noChangeArrowheads="1"/>
          </p:cNvSpPr>
          <p:nvPr/>
        </p:nvSpPr>
        <p:spPr bwMode="auto">
          <a:xfrm>
            <a:off x="1268016" y="2564904"/>
            <a:ext cx="6957194" cy="1349087"/>
          </a:xfrm>
          <a:prstGeom prst="rect">
            <a:avLst/>
          </a:prstGeom>
          <a:noFill/>
          <a:ln w="9525" algn="ctr">
            <a:noFill/>
            <a:miter lim="800000"/>
            <a:headEnd/>
            <a:tailEnd/>
          </a:ln>
          <a:effectLst>
            <a:outerShdw blurRad="50800" dist="38100" dir="5400000" algn="t" rotWithShape="0">
              <a:prstClr val="black">
                <a:alpha val="40000"/>
              </a:prstClr>
            </a:outerShdw>
          </a:effectLst>
        </p:spPr>
        <p:txBody>
          <a:bodyPr wrap="square">
            <a:spAutoFit/>
          </a:bodyPr>
          <a:lstStyle/>
          <a:p>
            <a:pPr algn="ctr">
              <a:lnSpc>
                <a:spcPts val="4900"/>
              </a:lnSpc>
            </a:pPr>
            <a:r>
              <a:rPr lang="ru-RU" sz="4800" b="1" dirty="0" smtClean="0">
                <a:solidFill>
                  <a:srgbClr val="FAAA28"/>
                </a:solidFill>
                <a:latin typeface="Calibri" panose="020F0502020204030204" pitchFamily="34" charset="0"/>
                <a:cs typeface="Calibri" panose="020F0502020204030204" pitchFamily="34" charset="0"/>
              </a:rPr>
              <a:t>Неспецифические </a:t>
            </a:r>
            <a:br>
              <a:rPr lang="ru-RU" sz="4800" b="1" dirty="0" smtClean="0">
                <a:solidFill>
                  <a:srgbClr val="FAAA28"/>
                </a:solidFill>
                <a:latin typeface="Calibri" panose="020F0502020204030204" pitchFamily="34" charset="0"/>
                <a:cs typeface="Calibri" panose="020F0502020204030204" pitchFamily="34" charset="0"/>
              </a:rPr>
            </a:br>
            <a:r>
              <a:rPr lang="ru-RU" sz="4800" b="1" dirty="0" smtClean="0">
                <a:solidFill>
                  <a:srgbClr val="FAAA28"/>
                </a:solidFill>
                <a:latin typeface="Calibri" panose="020F0502020204030204" pitchFamily="34" charset="0"/>
                <a:cs typeface="Calibri" panose="020F0502020204030204" pitchFamily="34" charset="0"/>
              </a:rPr>
              <a:t>боли в шее</a:t>
            </a:r>
            <a:endParaRPr lang="ru-RU" sz="4800" b="1" dirty="0">
              <a:solidFill>
                <a:srgbClr val="FAAA28"/>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9466145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1"/>
          <p:cNvSpPr>
            <a:spLocks noChangeArrowheads="1"/>
          </p:cNvSpPr>
          <p:nvPr/>
        </p:nvSpPr>
        <p:spPr bwMode="auto">
          <a:xfrm>
            <a:off x="1295400" y="4038600"/>
            <a:ext cx="72739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itchFamily="18" charset="0"/>
              <a:buNone/>
            </a:pPr>
            <a:endParaRPr lang="ru-RU" altLang="ru-RU"/>
          </a:p>
        </p:txBody>
      </p:sp>
      <p:graphicFrame>
        <p:nvGraphicFramePr>
          <p:cNvPr id="5" name="Таблица 4"/>
          <p:cNvGraphicFramePr>
            <a:graphicFrameLocks noGrp="1"/>
          </p:cNvGraphicFramePr>
          <p:nvPr>
            <p:extLst>
              <p:ext uri="{D42A27DB-BD31-4B8C-83A1-F6EECF244321}">
                <p14:modId xmlns:p14="http://schemas.microsoft.com/office/powerpoint/2010/main" val="1793803455"/>
              </p:ext>
            </p:extLst>
          </p:nvPr>
        </p:nvGraphicFramePr>
        <p:xfrm>
          <a:off x="395288" y="1412776"/>
          <a:ext cx="8281168" cy="4762149"/>
        </p:xfrm>
        <a:graphic>
          <a:graphicData uri="http://schemas.openxmlformats.org/drawingml/2006/table">
            <a:tbl>
              <a:tblPr/>
              <a:tblGrid>
                <a:gridCol w="1557697"/>
                <a:gridCol w="6723471"/>
              </a:tblGrid>
              <a:tr h="2880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FAAA28"/>
                          </a:solidFill>
                          <a:effectLst/>
                          <a:latin typeface="Calibri" pitchFamily="34" charset="0"/>
                          <a:ea typeface="Droid Sans" charset="0"/>
                          <a:cs typeface="Droid Sans" charset="0"/>
                        </a:rPr>
                        <a:t>Лечение</a:t>
                      </a:r>
                    </a:p>
                  </a:txBody>
                  <a:tcPr horzOverflow="overflow">
                    <a:lnL w="12700" cap="flat" cmpd="sng" algn="ctr">
                      <a:solidFill>
                        <a:srgbClr val="EAEAEA"/>
                      </a:solidFill>
                      <a:prstDash val="solid"/>
                      <a:round/>
                      <a:headEnd type="none" w="med" len="med"/>
                      <a:tailEnd type="none" w="med" len="med"/>
                    </a:lnL>
                    <a:lnR w="12700" cap="flat" cmpd="sng" algn="ctr">
                      <a:solidFill>
                        <a:srgbClr val="EAEAEA"/>
                      </a:solidFill>
                      <a:prstDash val="solid"/>
                      <a:round/>
                      <a:headEnd type="none" w="med" len="med"/>
                      <a:tailEnd type="none" w="med" len="med"/>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lnTlToBr>
                      <a:noFill/>
                    </a:lnTlToBr>
                    <a:lnBlToTr>
                      <a:noFill/>
                    </a:lnBlToTr>
                    <a:solidFill>
                      <a:srgbClr val="1A458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FAAA28"/>
                          </a:solidFill>
                          <a:effectLst/>
                          <a:latin typeface="Calibri" pitchFamily="34" charset="0"/>
                          <a:ea typeface="Droid Sans" charset="0"/>
                          <a:cs typeface="Droid Sans" charset="0"/>
                        </a:rPr>
                        <a:t>Эффективность</a:t>
                      </a:r>
                    </a:p>
                  </a:txBody>
                  <a:tcPr horzOverflow="overflow">
                    <a:lnL w="12700" cap="flat" cmpd="sng" algn="ctr">
                      <a:solidFill>
                        <a:srgbClr val="EAEAEA"/>
                      </a:solidFill>
                      <a:prstDash val="solid"/>
                      <a:round/>
                      <a:headEnd type="none" w="med" len="med"/>
                      <a:tailEnd type="none" w="med" len="med"/>
                    </a:lnL>
                    <a:lnR w="12700" cap="flat" cmpd="sng" algn="ctr">
                      <a:solidFill>
                        <a:srgbClr val="EAEAEA"/>
                      </a:solidFill>
                      <a:prstDash val="solid"/>
                      <a:round/>
                      <a:headEnd type="none" w="med" len="med"/>
                      <a:tailEnd type="none" w="med" len="med"/>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lnTlToBr>
                      <a:noFill/>
                    </a:lnTlToBr>
                    <a:lnBlToTr>
                      <a:noFill/>
                    </a:lnBlToTr>
                    <a:solidFill>
                      <a:srgbClr val="1A4581"/>
                    </a:solidFill>
                  </a:tcPr>
                </a:tc>
              </a:tr>
              <a:tr h="5297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1A4581"/>
                          </a:solidFill>
                          <a:effectLst/>
                          <a:latin typeface="Calibri" pitchFamily="34" charset="0"/>
                          <a:ea typeface="Droid Sans" charset="0"/>
                          <a:cs typeface="Droid Sans" charset="0"/>
                        </a:rPr>
                        <a:t>Мануальная терапия</a:t>
                      </a:r>
                    </a:p>
                  </a:txBody>
                  <a:tcPr anchor="ctr" horzOverflow="overflow">
                    <a:lnL w="12700" cap="flat" cmpd="sng" algn="ctr">
                      <a:solidFill>
                        <a:srgbClr val="EAEAEA"/>
                      </a:solidFill>
                      <a:prstDash val="solid"/>
                      <a:round/>
                      <a:headEnd type="none" w="med" len="med"/>
                      <a:tailEnd type="none" w="med" len="med"/>
                    </a:lnL>
                    <a:lnR w="12700" cap="flat" cmpd="sng" algn="ctr">
                      <a:solidFill>
                        <a:srgbClr val="EAEAEA"/>
                      </a:solidFill>
                      <a:prstDash val="solid"/>
                      <a:round/>
                      <a:headEnd type="none" w="med" len="med"/>
                      <a:tailEnd type="none" w="med" len="med"/>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Calibri" pitchFamily="34" charset="0"/>
                          <a:ea typeface="Droid Sans" charset="0"/>
                          <a:cs typeface="Droid Sans" charset="0"/>
                        </a:rPr>
                        <a:t>Доказан краткосрочный эффект.   Доказательств эффективности в среднесрочной перспективе , а также преимуществ перед др. методами консервативной терапии нет.  </a:t>
                      </a:r>
                    </a:p>
                  </a:txBody>
                  <a:tcPr anchor="ctr" horzOverflow="overflow">
                    <a:lnL w="12700" cap="flat" cmpd="sng" algn="ctr">
                      <a:solidFill>
                        <a:srgbClr val="EAEAEA"/>
                      </a:solidFill>
                      <a:prstDash val="solid"/>
                      <a:round/>
                      <a:headEnd type="none" w="med" len="med"/>
                      <a:tailEnd type="none" w="med" len="med"/>
                    </a:lnL>
                    <a:lnR w="12700" cap="flat" cmpd="sng" algn="ctr">
                      <a:solidFill>
                        <a:srgbClr val="EAEAEA"/>
                      </a:solidFill>
                      <a:prstDash val="solid"/>
                      <a:round/>
                      <a:headEnd type="none" w="med" len="med"/>
                      <a:tailEnd type="none" w="med" len="med"/>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lnTlToBr>
                      <a:noFill/>
                    </a:lnTlToBr>
                    <a:lnBlToTr>
                      <a:noFill/>
                    </a:lnBlToTr>
                    <a:solidFill>
                      <a:srgbClr val="CBECDE"/>
                    </a:solidFill>
                  </a:tcPr>
                </a:tc>
              </a:tr>
              <a:tr h="46738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1A4581"/>
                          </a:solidFill>
                          <a:effectLst/>
                          <a:latin typeface="Calibri" pitchFamily="34" charset="0"/>
                          <a:ea typeface="Droid Sans" charset="0"/>
                          <a:cs typeface="Droid Sans" charset="0"/>
                        </a:rPr>
                        <a:t>Акупунктура</a:t>
                      </a:r>
                    </a:p>
                  </a:txBody>
                  <a:tcPr anchor="ctr" horzOverflow="overflow">
                    <a:lnL w="12700" cap="flat" cmpd="sng" algn="ctr">
                      <a:solidFill>
                        <a:srgbClr val="EAEAEA"/>
                      </a:solidFill>
                      <a:prstDash val="solid"/>
                      <a:round/>
                      <a:headEnd type="none" w="med" len="med"/>
                      <a:tailEnd type="none" w="med" len="med"/>
                    </a:lnL>
                    <a:lnR w="12700" cap="flat" cmpd="sng" algn="ctr">
                      <a:solidFill>
                        <a:srgbClr val="EAEAEA"/>
                      </a:solidFill>
                      <a:prstDash val="solid"/>
                      <a:round/>
                      <a:headEnd type="none" w="med" len="med"/>
                      <a:tailEnd type="none" w="med" len="med"/>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Calibri" pitchFamily="34" charset="0"/>
                          <a:ea typeface="Droid Sans" charset="0"/>
                          <a:cs typeface="Droid Sans" charset="0"/>
                        </a:rPr>
                        <a:t>Слабые доказательства краткосрочного эффекта.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Calibri" pitchFamily="34" charset="0"/>
                          <a:ea typeface="Droid Sans" charset="0"/>
                          <a:cs typeface="Droid Sans" charset="0"/>
                        </a:rPr>
                        <a:t>В долгосрочной перспективе—не превосходит плацебо.</a:t>
                      </a:r>
                    </a:p>
                  </a:txBody>
                  <a:tcPr anchor="ctr" horzOverflow="overflow">
                    <a:lnL w="12700" cap="flat" cmpd="sng" algn="ctr">
                      <a:solidFill>
                        <a:srgbClr val="EAEAEA"/>
                      </a:solidFill>
                      <a:prstDash val="solid"/>
                      <a:round/>
                      <a:headEnd type="none" w="med" len="med"/>
                      <a:tailEnd type="none" w="med" len="med"/>
                    </a:lnL>
                    <a:lnR w="12700" cap="flat" cmpd="sng" algn="ctr">
                      <a:solidFill>
                        <a:srgbClr val="EAEAEA"/>
                      </a:solidFill>
                      <a:prstDash val="solid"/>
                      <a:round/>
                      <a:headEnd type="none" w="med" len="med"/>
                      <a:tailEnd type="none" w="med" len="med"/>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lnTlToBr>
                      <a:noFill/>
                    </a:lnTlToBr>
                    <a:lnBlToTr>
                      <a:noFill/>
                    </a:lnBlToTr>
                    <a:solidFill>
                      <a:srgbClr val="EAEAEA"/>
                    </a:solidFill>
                  </a:tcPr>
                </a:tc>
              </a:tr>
              <a:tr h="46738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1A4581"/>
                          </a:solidFill>
                          <a:effectLst/>
                          <a:latin typeface="Calibri" pitchFamily="34" charset="0"/>
                          <a:ea typeface="Droid Sans" charset="0"/>
                          <a:cs typeface="Droid Sans" charset="0"/>
                        </a:rPr>
                        <a:t>Массаж</a:t>
                      </a:r>
                      <a:endParaRPr kumimoji="0" lang="ru-RU" sz="1400" b="1" i="0" u="none" strike="noStrike" cap="none" normalizeH="0" baseline="0" dirty="0" smtClean="0">
                        <a:ln>
                          <a:noFill/>
                        </a:ln>
                        <a:solidFill>
                          <a:srgbClr val="1A4581"/>
                        </a:solidFill>
                        <a:effectLst/>
                        <a:latin typeface="Calibri" pitchFamily="34" charset="0"/>
                        <a:ea typeface="Droid Sans" charset="0"/>
                        <a:cs typeface="Droid Sans" charset="0"/>
                      </a:endParaRPr>
                    </a:p>
                  </a:txBody>
                  <a:tcPr anchor="ctr" horzOverflow="overflow">
                    <a:lnL w="12700" cap="flat" cmpd="sng" algn="ctr">
                      <a:solidFill>
                        <a:srgbClr val="EAEAEA"/>
                      </a:solidFill>
                      <a:prstDash val="solid"/>
                      <a:round/>
                      <a:headEnd type="none" w="med" len="med"/>
                      <a:tailEnd type="none" w="med" len="med"/>
                    </a:lnL>
                    <a:lnR w="12700" cap="flat" cmpd="sng" algn="ctr">
                      <a:solidFill>
                        <a:srgbClr val="EAEAEA"/>
                      </a:solidFill>
                      <a:prstDash val="solid"/>
                      <a:round/>
                      <a:headEnd type="none" w="med" len="med"/>
                      <a:tailEnd type="none" w="med" len="med"/>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Calibri" pitchFamily="34" charset="0"/>
                          <a:ea typeface="Droid Sans" charset="0"/>
                          <a:cs typeface="Droid Sans" charset="0"/>
                        </a:rPr>
                        <a:t>Превосходит плацебо, но  не имеет преимуществ перед  другими методами в краткосрочной или среднесрочной перспективе. Не приводит к улучшению функции.</a:t>
                      </a:r>
                    </a:p>
                  </a:txBody>
                  <a:tcPr anchor="ctr" horzOverflow="overflow">
                    <a:lnL w="12700" cap="flat" cmpd="sng" algn="ctr">
                      <a:solidFill>
                        <a:srgbClr val="EAEAEA"/>
                      </a:solidFill>
                      <a:prstDash val="solid"/>
                      <a:round/>
                      <a:headEnd type="none" w="med" len="med"/>
                      <a:tailEnd type="none" w="med" len="med"/>
                    </a:lnL>
                    <a:lnR w="12700" cap="flat" cmpd="sng" algn="ctr">
                      <a:solidFill>
                        <a:srgbClr val="EAEAEA"/>
                      </a:solidFill>
                      <a:prstDash val="solid"/>
                      <a:round/>
                      <a:headEnd type="none" w="med" len="med"/>
                      <a:tailEnd type="none" w="med" len="med"/>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lnTlToBr>
                      <a:noFill/>
                    </a:lnTlToBr>
                    <a:lnBlToTr>
                      <a:noFill/>
                    </a:lnBlToTr>
                    <a:solidFill>
                      <a:srgbClr val="CBECDE"/>
                    </a:solidFill>
                  </a:tcPr>
                </a:tc>
              </a:tr>
              <a:tr h="84429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1A4581"/>
                          </a:solidFill>
                          <a:effectLst/>
                          <a:latin typeface="Calibri" pitchFamily="34" charset="0"/>
                          <a:ea typeface="Droid Sans" charset="0"/>
                          <a:cs typeface="Droid Sans" charset="0"/>
                        </a:rPr>
                        <a:t>ЛФК</a:t>
                      </a:r>
                    </a:p>
                  </a:txBody>
                  <a:tcPr anchor="ctr" horzOverflow="overflow">
                    <a:lnL w="12700" cap="flat" cmpd="sng" algn="ctr">
                      <a:solidFill>
                        <a:srgbClr val="EAEAEA"/>
                      </a:solidFill>
                      <a:prstDash val="solid"/>
                      <a:round/>
                      <a:headEnd type="none" w="med" len="med"/>
                      <a:tailEnd type="none" w="med" len="med"/>
                    </a:lnL>
                    <a:lnR w="12700" cap="flat" cmpd="sng" algn="ctr">
                      <a:solidFill>
                        <a:srgbClr val="EAEAEA"/>
                      </a:solidFill>
                      <a:prstDash val="solid"/>
                      <a:round/>
                      <a:headEnd type="none" w="med" len="med"/>
                      <a:tailEnd type="none" w="med" len="med"/>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Calibri" pitchFamily="34" charset="0"/>
                          <a:ea typeface="Droid Sans" charset="0"/>
                          <a:cs typeface="Droid Sans" charset="0"/>
                        </a:rPr>
                        <a:t>Доказана эффективность в среднесрочной перспективе при НБШ и хлыстовой травме. Неоднозначные данные по  влиянию на улучшение функции.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Calibri" pitchFamily="34" charset="0"/>
                          <a:ea typeface="Droid Sans" charset="0"/>
                          <a:cs typeface="Droid Sans" charset="0"/>
                        </a:rPr>
                        <a:t>Нет четких доказательств преимуществ одних методик перед  другими.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Calibri" pitchFamily="34" charset="0"/>
                          <a:ea typeface="Droid Sans" charset="0"/>
                          <a:cs typeface="Droid Sans" charset="0"/>
                        </a:rPr>
                        <a:t>Нет доказательств профилактического эффекта.</a:t>
                      </a:r>
                    </a:p>
                  </a:txBody>
                  <a:tcPr anchor="ctr" horzOverflow="overflow">
                    <a:lnL w="12700" cap="flat" cmpd="sng" algn="ctr">
                      <a:solidFill>
                        <a:srgbClr val="EAEAEA"/>
                      </a:solidFill>
                      <a:prstDash val="solid"/>
                      <a:round/>
                      <a:headEnd type="none" w="med" len="med"/>
                      <a:tailEnd type="none" w="med" len="med"/>
                    </a:lnL>
                    <a:lnR w="12700" cap="flat" cmpd="sng" algn="ctr">
                      <a:solidFill>
                        <a:srgbClr val="EAEAEA"/>
                      </a:solidFill>
                      <a:prstDash val="solid"/>
                      <a:round/>
                      <a:headEnd type="none" w="med" len="med"/>
                      <a:tailEnd type="none" w="med" len="med"/>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lnTlToBr>
                      <a:noFill/>
                    </a:lnTlToBr>
                    <a:lnBlToTr>
                      <a:noFill/>
                    </a:lnBlToTr>
                    <a:solidFill>
                      <a:srgbClr val="EAEAEA"/>
                    </a:solidFill>
                  </a:tcPr>
                </a:tc>
              </a:tr>
              <a:tr h="46738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err="1" smtClean="0">
                          <a:ln>
                            <a:noFill/>
                          </a:ln>
                          <a:solidFill>
                            <a:srgbClr val="1A4581"/>
                          </a:solidFill>
                          <a:effectLst/>
                          <a:latin typeface="Calibri" pitchFamily="34" charset="0"/>
                          <a:ea typeface="Droid Sans" charset="0"/>
                          <a:cs typeface="Droid Sans" charset="0"/>
                        </a:rPr>
                        <a:t>Тракции</a:t>
                      </a:r>
                      <a:endParaRPr kumimoji="0" lang="ru-RU" sz="1400" b="1" i="0" u="none" strike="noStrike" cap="none" normalizeH="0" baseline="0" dirty="0" smtClean="0">
                        <a:ln>
                          <a:noFill/>
                        </a:ln>
                        <a:solidFill>
                          <a:srgbClr val="1A4581"/>
                        </a:solidFill>
                        <a:effectLst/>
                        <a:latin typeface="Calibri" pitchFamily="34" charset="0"/>
                        <a:ea typeface="Droid Sans" charset="0"/>
                        <a:cs typeface="Droid Sans" charset="0"/>
                      </a:endParaRPr>
                    </a:p>
                  </a:txBody>
                  <a:tcPr anchor="ctr" horzOverflow="overflow">
                    <a:lnL w="12700" cap="flat" cmpd="sng" algn="ctr">
                      <a:solidFill>
                        <a:srgbClr val="EAEAEA"/>
                      </a:solidFill>
                      <a:prstDash val="solid"/>
                      <a:round/>
                      <a:headEnd type="none" w="med" len="med"/>
                      <a:tailEnd type="none" w="med" len="med"/>
                    </a:lnL>
                    <a:lnR w="12700" cap="flat" cmpd="sng" algn="ctr">
                      <a:solidFill>
                        <a:srgbClr val="EAEAEA"/>
                      </a:solidFill>
                      <a:prstDash val="solid"/>
                      <a:round/>
                      <a:headEnd type="none" w="med" len="med"/>
                      <a:tailEnd type="none" w="med" len="med"/>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Calibri" pitchFamily="34" charset="0"/>
                          <a:ea typeface="Droid Sans" charset="0"/>
                          <a:cs typeface="Droid Sans" charset="0"/>
                        </a:rPr>
                        <a:t>Есть отдельные данные,  демонстрирующие отсутствие преимуществ перед плацебо  при НБШ и при шейной </a:t>
                      </a:r>
                      <a:r>
                        <a:rPr kumimoji="0" lang="ru-RU" sz="1200" b="0" i="0" u="none" strike="noStrike" cap="none" normalizeH="0" baseline="0" dirty="0" err="1" smtClean="0">
                          <a:ln>
                            <a:noFill/>
                          </a:ln>
                          <a:solidFill>
                            <a:srgbClr val="000000"/>
                          </a:solidFill>
                          <a:effectLst/>
                          <a:latin typeface="Calibri" pitchFamily="34" charset="0"/>
                          <a:ea typeface="Droid Sans" charset="0"/>
                          <a:cs typeface="Droid Sans" charset="0"/>
                        </a:rPr>
                        <a:t>радикулопатии</a:t>
                      </a:r>
                      <a:r>
                        <a:rPr kumimoji="0" lang="ru-RU" sz="1200" b="0" i="0" u="none" strike="noStrike" cap="none" normalizeH="0" baseline="0" dirty="0" smtClean="0">
                          <a:ln>
                            <a:noFill/>
                          </a:ln>
                          <a:solidFill>
                            <a:srgbClr val="000000"/>
                          </a:solidFill>
                          <a:effectLst/>
                          <a:latin typeface="Calibri" pitchFamily="34" charset="0"/>
                          <a:ea typeface="Droid Sans" charset="0"/>
                          <a:cs typeface="Droid Sans" charset="0"/>
                        </a:rPr>
                        <a:t>.</a:t>
                      </a:r>
                    </a:p>
                  </a:txBody>
                  <a:tcPr anchor="ctr" horzOverflow="overflow">
                    <a:lnL w="12700" cap="flat" cmpd="sng" algn="ctr">
                      <a:solidFill>
                        <a:srgbClr val="EAEAEA"/>
                      </a:solidFill>
                      <a:prstDash val="solid"/>
                      <a:round/>
                      <a:headEnd type="none" w="med" len="med"/>
                      <a:tailEnd type="none" w="med" len="med"/>
                    </a:lnL>
                    <a:lnR w="12700" cap="flat" cmpd="sng" algn="ctr">
                      <a:solidFill>
                        <a:srgbClr val="EAEAEA"/>
                      </a:solidFill>
                      <a:prstDash val="solid"/>
                      <a:round/>
                      <a:headEnd type="none" w="med" len="med"/>
                      <a:tailEnd type="none" w="med" len="med"/>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lnTlToBr>
                      <a:noFill/>
                    </a:lnTlToBr>
                    <a:lnBlToTr>
                      <a:noFill/>
                    </a:lnBlToTr>
                    <a:solidFill>
                      <a:srgbClr val="CBECDE"/>
                    </a:solidFill>
                  </a:tcPr>
                </a:tc>
              </a:tr>
              <a:tr h="65364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1A4581"/>
                          </a:solidFill>
                          <a:effectLst/>
                          <a:latin typeface="Calibri" pitchFamily="34" charset="0"/>
                          <a:ea typeface="Droid Sans" charset="0"/>
                          <a:cs typeface="Droid Sans" charset="0"/>
                        </a:rPr>
                        <a:t>Мягкий шейный воротник</a:t>
                      </a:r>
                    </a:p>
                  </a:txBody>
                  <a:tcPr anchor="ctr" horzOverflow="overflow">
                    <a:lnL w="12700" cap="flat" cmpd="sng" algn="ctr">
                      <a:solidFill>
                        <a:srgbClr val="EAEAEA"/>
                      </a:solidFill>
                      <a:prstDash val="solid"/>
                      <a:round/>
                      <a:headEnd type="none" w="med" len="med"/>
                      <a:tailEnd type="none" w="med" len="med"/>
                    </a:lnL>
                    <a:lnR w="12700" cap="flat" cmpd="sng" algn="ctr">
                      <a:solidFill>
                        <a:srgbClr val="EAEAEA"/>
                      </a:solidFill>
                      <a:prstDash val="solid"/>
                      <a:round/>
                      <a:headEnd type="none" w="med" len="med"/>
                      <a:tailEnd type="none" w="med" len="med"/>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Calibri" pitchFamily="34" charset="0"/>
                          <a:ea typeface="Droid Sans" charset="0"/>
                          <a:cs typeface="Droid Sans" charset="0"/>
                        </a:rPr>
                        <a:t>Есть отдельные данные, демонстрирующие  отсутствие преимуществ перед др. видами консервативной терапии при шейной </a:t>
                      </a:r>
                      <a:r>
                        <a:rPr kumimoji="0" lang="ru-RU" sz="1200" b="0" i="0" u="none" strike="noStrike" cap="none" normalizeH="0" baseline="0" dirty="0" err="1" smtClean="0">
                          <a:ln>
                            <a:noFill/>
                          </a:ln>
                          <a:solidFill>
                            <a:srgbClr val="000000"/>
                          </a:solidFill>
                          <a:effectLst/>
                          <a:latin typeface="Calibri" pitchFamily="34" charset="0"/>
                          <a:ea typeface="Droid Sans" charset="0"/>
                          <a:cs typeface="Droid Sans" charset="0"/>
                        </a:rPr>
                        <a:t>радикулопатии</a:t>
                      </a:r>
                      <a:r>
                        <a:rPr kumimoji="0" lang="ru-RU" sz="1200" b="0" i="0" u="none" strike="noStrike" cap="none" normalizeH="0" baseline="0" dirty="0" smtClean="0">
                          <a:ln>
                            <a:noFill/>
                          </a:ln>
                          <a:solidFill>
                            <a:srgbClr val="000000"/>
                          </a:solidFill>
                          <a:effectLst/>
                          <a:latin typeface="Calibri" pitchFamily="34" charset="0"/>
                          <a:ea typeface="Droid Sans" charset="0"/>
                          <a:cs typeface="Droid Sans" charset="0"/>
                        </a:rPr>
                        <a:t>  и хлыстовой травме.</a:t>
                      </a:r>
                    </a:p>
                  </a:txBody>
                  <a:tcPr anchor="ctr" horzOverflow="overflow">
                    <a:lnL w="12700" cap="flat" cmpd="sng" algn="ctr">
                      <a:solidFill>
                        <a:srgbClr val="EAEAEA"/>
                      </a:solidFill>
                      <a:prstDash val="solid"/>
                      <a:round/>
                      <a:headEnd type="none" w="med" len="med"/>
                      <a:tailEnd type="none" w="med" len="med"/>
                    </a:lnL>
                    <a:lnR w="12700" cap="flat" cmpd="sng" algn="ctr">
                      <a:solidFill>
                        <a:srgbClr val="EAEAEA"/>
                      </a:solidFill>
                      <a:prstDash val="solid"/>
                      <a:round/>
                      <a:headEnd type="none" w="med" len="med"/>
                      <a:tailEnd type="none" w="med" len="med"/>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lnTlToBr>
                      <a:noFill/>
                    </a:lnTlToBr>
                    <a:lnBlToTr>
                      <a:noFill/>
                    </a:lnBlToTr>
                    <a:solidFill>
                      <a:srgbClr val="EAEAEA"/>
                    </a:solidFill>
                  </a:tcPr>
                </a:tc>
              </a:tr>
              <a:tr h="5297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1A4581"/>
                          </a:solidFill>
                          <a:effectLst/>
                          <a:latin typeface="Calibri" pitchFamily="34" charset="0"/>
                          <a:ea typeface="Droid Sans" charset="0"/>
                          <a:cs typeface="Droid Sans" charset="0"/>
                        </a:rPr>
                        <a:t>Электро</a:t>
                      </a:r>
                      <a:r>
                        <a:rPr kumimoji="0" lang="en-US" sz="1400" b="1" i="0" u="none" strike="noStrike" cap="none" normalizeH="0" baseline="0" dirty="0" smtClean="0">
                          <a:ln>
                            <a:noFill/>
                          </a:ln>
                          <a:solidFill>
                            <a:srgbClr val="1A4581"/>
                          </a:solidFill>
                          <a:effectLst/>
                          <a:latin typeface="Calibri" pitchFamily="34" charset="0"/>
                          <a:ea typeface="Droid Sans" charset="0"/>
                          <a:cs typeface="Droid Sans" charset="0"/>
                        </a:rPr>
                        <a:t>-</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1A4581"/>
                          </a:solidFill>
                          <a:effectLst/>
                          <a:latin typeface="Calibri" pitchFamily="34" charset="0"/>
                          <a:ea typeface="Droid Sans" charset="0"/>
                          <a:cs typeface="Droid Sans" charset="0"/>
                        </a:rPr>
                        <a:t>физиотерапия</a:t>
                      </a:r>
                    </a:p>
                  </a:txBody>
                  <a:tcPr anchor="ctr" horzOverflow="overflow">
                    <a:lnL w="12700" cap="flat" cmpd="sng" algn="ctr">
                      <a:solidFill>
                        <a:srgbClr val="EAEAEA"/>
                      </a:solidFill>
                      <a:prstDash val="solid"/>
                      <a:round/>
                      <a:headEnd type="none" w="med" len="med"/>
                      <a:tailEnd type="none" w="med" len="med"/>
                    </a:lnL>
                    <a:lnR w="12700" cap="flat" cmpd="sng" algn="ctr">
                      <a:solidFill>
                        <a:srgbClr val="EAEAEA"/>
                      </a:solidFill>
                      <a:prstDash val="solid"/>
                      <a:round/>
                      <a:headEnd type="none" w="med" len="med"/>
                      <a:tailEnd type="none" w="med" len="med"/>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Calibri" pitchFamily="34" charset="0"/>
                          <a:ea typeface="Droid Sans" charset="0"/>
                          <a:cs typeface="Droid Sans" charset="0"/>
                        </a:rPr>
                        <a:t>Есть отдельные данные, демонстрирующие что различные  виды (ЧЭНС , </a:t>
                      </a:r>
                      <a:r>
                        <a:rPr kumimoji="0" lang="ru-RU" sz="1200" b="0" i="0" u="none" strike="noStrike" cap="none" normalizeH="0" baseline="0" dirty="0" err="1" smtClean="0">
                          <a:ln>
                            <a:noFill/>
                          </a:ln>
                          <a:solidFill>
                            <a:srgbClr val="000000"/>
                          </a:solidFill>
                          <a:effectLst/>
                          <a:latin typeface="Calibri" pitchFamily="34" charset="0"/>
                          <a:ea typeface="Droid Sans" charset="0"/>
                          <a:cs typeface="Droid Sans" charset="0"/>
                        </a:rPr>
                        <a:t>магнитотерапия</a:t>
                      </a:r>
                      <a:r>
                        <a:rPr kumimoji="0" lang="ru-RU" sz="1200" b="0" i="0" u="none" strike="noStrike" cap="none" normalizeH="0" baseline="0" dirty="0" smtClean="0">
                          <a:ln>
                            <a:noFill/>
                          </a:ln>
                          <a:solidFill>
                            <a:srgbClr val="000000"/>
                          </a:solidFill>
                          <a:effectLst/>
                          <a:latin typeface="Calibri" pitchFamily="34" charset="0"/>
                          <a:ea typeface="Droid Sans" charset="0"/>
                          <a:cs typeface="Droid Sans" charset="0"/>
                        </a:rPr>
                        <a:t> и др.) превосходят плацебо ,но не имеют преимуществ перед др. видами лечения.</a:t>
                      </a:r>
                    </a:p>
                  </a:txBody>
                  <a:tcPr anchor="ctr" horzOverflow="overflow">
                    <a:lnL w="12700" cap="flat" cmpd="sng" algn="ctr">
                      <a:solidFill>
                        <a:srgbClr val="EAEAEA"/>
                      </a:solidFill>
                      <a:prstDash val="solid"/>
                      <a:round/>
                      <a:headEnd type="none" w="med" len="med"/>
                      <a:tailEnd type="none" w="med" len="med"/>
                    </a:lnL>
                    <a:lnR w="12700" cap="flat" cmpd="sng" algn="ctr">
                      <a:solidFill>
                        <a:srgbClr val="EAEAEA"/>
                      </a:solidFill>
                      <a:prstDash val="solid"/>
                      <a:round/>
                      <a:headEnd type="none" w="med" len="med"/>
                      <a:tailEnd type="none" w="med" len="med"/>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lnTlToBr>
                      <a:noFill/>
                    </a:lnTlToBr>
                    <a:lnBlToTr>
                      <a:noFill/>
                    </a:lnBlToTr>
                    <a:solidFill>
                      <a:srgbClr val="CBECDE"/>
                    </a:solidFill>
                  </a:tcPr>
                </a:tc>
              </a:tr>
              <a:tr h="46738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1A4581"/>
                          </a:solidFill>
                          <a:effectLst/>
                          <a:latin typeface="Calibri" pitchFamily="34" charset="0"/>
                          <a:ea typeface="Droid Sans" charset="0"/>
                          <a:cs typeface="Droid Sans" charset="0"/>
                        </a:rPr>
                        <a:t>Йога</a:t>
                      </a:r>
                    </a:p>
                  </a:txBody>
                  <a:tcPr anchor="ctr" horzOverflow="overflow">
                    <a:lnL w="12700" cap="flat" cmpd="sng" algn="ctr">
                      <a:solidFill>
                        <a:srgbClr val="EAEAEA"/>
                      </a:solidFill>
                      <a:prstDash val="solid"/>
                      <a:round/>
                      <a:headEnd type="none" w="med" len="med"/>
                      <a:tailEnd type="none" w="med" len="med"/>
                    </a:lnL>
                    <a:lnR w="12700" cap="flat" cmpd="sng" algn="ctr">
                      <a:solidFill>
                        <a:srgbClr val="EAEAEA"/>
                      </a:solidFill>
                      <a:prstDash val="solid"/>
                      <a:round/>
                      <a:headEnd type="none" w="med" len="med"/>
                      <a:tailEnd type="none" w="med" len="med"/>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Calibri" pitchFamily="34" charset="0"/>
                          <a:ea typeface="Droid Sans" charset="0"/>
                          <a:cs typeface="Droid Sans" charset="0"/>
                        </a:rPr>
                        <a:t>Есть слабые доказательства того,  что йога  эффективнее, чем  занятия традиционной ЛФК, проводимые амбулаторно.</a:t>
                      </a:r>
                    </a:p>
                  </a:txBody>
                  <a:tcPr anchor="ctr" horzOverflow="overflow">
                    <a:lnL w="12700" cap="flat" cmpd="sng" algn="ctr">
                      <a:solidFill>
                        <a:srgbClr val="EAEAEA"/>
                      </a:solidFill>
                      <a:prstDash val="solid"/>
                      <a:round/>
                      <a:headEnd type="none" w="med" len="med"/>
                      <a:tailEnd type="none" w="med" len="med"/>
                    </a:lnL>
                    <a:lnR w="12700" cap="flat" cmpd="sng" algn="ctr">
                      <a:solidFill>
                        <a:srgbClr val="EAEAEA"/>
                      </a:solidFill>
                      <a:prstDash val="solid"/>
                      <a:round/>
                      <a:headEnd type="none" w="med" len="med"/>
                      <a:tailEnd type="none" w="med" len="med"/>
                    </a:lnR>
                    <a:lnT w="12700" cap="flat" cmpd="sng" algn="ctr">
                      <a:solidFill>
                        <a:srgbClr val="EAEAEA"/>
                      </a:solidFill>
                      <a:prstDash val="solid"/>
                      <a:round/>
                      <a:headEnd type="none" w="med" len="med"/>
                      <a:tailEnd type="none" w="med" len="med"/>
                    </a:lnT>
                    <a:lnB w="12700" cap="flat" cmpd="sng" algn="ctr">
                      <a:solidFill>
                        <a:srgbClr val="EAEAEA"/>
                      </a:solidFill>
                      <a:prstDash val="solid"/>
                      <a:round/>
                      <a:headEnd type="none" w="med" len="med"/>
                      <a:tailEnd type="none" w="med" len="med"/>
                    </a:lnB>
                    <a:lnTlToBr>
                      <a:noFill/>
                    </a:lnTlToBr>
                    <a:lnBlToTr>
                      <a:noFill/>
                    </a:lnBlToTr>
                    <a:solidFill>
                      <a:srgbClr val="EAEAEA"/>
                    </a:solidFill>
                  </a:tcPr>
                </a:tc>
              </a:tr>
            </a:tbl>
          </a:graphicData>
        </a:graphic>
      </p:graphicFrame>
      <p:sp>
        <p:nvSpPr>
          <p:cNvPr id="144422" name="Скругленный прямоугольник 7"/>
          <p:cNvSpPr>
            <a:spLocks noChangeArrowheads="1"/>
          </p:cNvSpPr>
          <p:nvPr/>
        </p:nvSpPr>
        <p:spPr bwMode="auto">
          <a:xfrm>
            <a:off x="323528" y="1772816"/>
            <a:ext cx="8424936" cy="504255"/>
          </a:xfrm>
          <a:prstGeom prst="roundRect">
            <a:avLst>
              <a:gd name="adj" fmla="val 12259"/>
            </a:avLst>
          </a:prstGeom>
          <a:noFill/>
          <a:ln w="38100" algn="ctr">
            <a:solidFill>
              <a:srgbClr val="00A0D7"/>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buClr>
                <a:srgbClr val="000000"/>
              </a:buClr>
              <a:buSzPct val="100000"/>
              <a:buFont typeface="Times New Roman" pitchFamily="18" charset="0"/>
              <a:buNone/>
            </a:pPr>
            <a:endParaRPr lang="ru-RU"/>
          </a:p>
        </p:txBody>
      </p:sp>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1328" y="6309320"/>
            <a:ext cx="241879" cy="349861"/>
          </a:xfrm>
          <a:prstGeom prst="rect">
            <a:avLst/>
          </a:prstGeom>
        </p:spPr>
      </p:pic>
      <p:sp>
        <p:nvSpPr>
          <p:cNvPr id="9" name="TextBox 8"/>
          <p:cNvSpPr txBox="1"/>
          <p:nvPr/>
        </p:nvSpPr>
        <p:spPr>
          <a:xfrm>
            <a:off x="755576" y="6345750"/>
            <a:ext cx="7704856" cy="138499"/>
          </a:xfrm>
          <a:prstGeom prst="rect">
            <a:avLst/>
          </a:prstGeom>
          <a:noFill/>
        </p:spPr>
        <p:txBody>
          <a:bodyPr wrap="square" lIns="0" tIns="0" rIns="0" bIns="0" rtlCol="0">
            <a:spAutoFit/>
          </a:bodyPr>
          <a:lstStyle/>
          <a:p>
            <a:r>
              <a:rPr lang="en-US" sz="900" dirty="0">
                <a:solidFill>
                  <a:schemeClr val="tx2"/>
                </a:solidFill>
                <a:latin typeface="+mj-lt"/>
              </a:rPr>
              <a:t>Cohen SP. Epidemiology, diagnosis, and treatment of neck pain. Mayo </a:t>
            </a:r>
            <a:r>
              <a:rPr lang="en-US" sz="900" dirty="0" err="1">
                <a:solidFill>
                  <a:schemeClr val="tx2"/>
                </a:solidFill>
                <a:latin typeface="+mj-lt"/>
              </a:rPr>
              <a:t>Clin</a:t>
            </a:r>
            <a:r>
              <a:rPr lang="en-US" sz="900" dirty="0">
                <a:solidFill>
                  <a:schemeClr val="tx2"/>
                </a:solidFill>
                <a:latin typeface="+mj-lt"/>
              </a:rPr>
              <a:t> Proc. 2015 Feb;90(2):284-99. </a:t>
            </a:r>
          </a:p>
        </p:txBody>
      </p:sp>
      <p:sp>
        <p:nvSpPr>
          <p:cNvPr id="10" name="TextBox 9"/>
          <p:cNvSpPr txBox="1"/>
          <p:nvPr/>
        </p:nvSpPr>
        <p:spPr>
          <a:xfrm>
            <a:off x="323527" y="226260"/>
            <a:ext cx="5832649" cy="707886"/>
          </a:xfrm>
          <a:prstGeom prst="rect">
            <a:avLst/>
          </a:prstGeom>
          <a:noFill/>
        </p:spPr>
        <p:txBody>
          <a:bodyPr wrap="square" rtlCol="0" anchor="ctr">
            <a:spAutoFit/>
          </a:bodyPr>
          <a:lstStyle/>
          <a:p>
            <a:pPr>
              <a:lnSpc>
                <a:spcPts val="2400"/>
              </a:lnSpc>
            </a:pPr>
            <a:r>
              <a:rPr lang="ru-RU" sz="2400" b="1" i="1" dirty="0">
                <a:solidFill>
                  <a:srgbClr val="FAAA28"/>
                </a:solidFill>
                <a:latin typeface="+mn-lt"/>
              </a:rPr>
              <a:t>Немедикаментозные </a:t>
            </a:r>
            <a:r>
              <a:rPr lang="ru-RU" sz="2400" b="1" i="1" dirty="0" smtClean="0">
                <a:solidFill>
                  <a:srgbClr val="FAAA28"/>
                </a:solidFill>
                <a:latin typeface="+mn-lt"/>
              </a:rPr>
              <a:t>методы</a:t>
            </a:r>
            <a:r>
              <a:rPr lang="en-US" sz="2400" b="1" i="1" dirty="0" smtClean="0">
                <a:solidFill>
                  <a:srgbClr val="FAAA28"/>
                </a:solidFill>
                <a:latin typeface="+mn-lt"/>
              </a:rPr>
              <a:t> </a:t>
            </a:r>
            <a:r>
              <a:rPr lang="ru-RU" sz="2400" b="1" i="1" dirty="0" smtClean="0">
                <a:solidFill>
                  <a:srgbClr val="FAAA28"/>
                </a:solidFill>
                <a:latin typeface="+mn-lt"/>
              </a:rPr>
              <a:t>в </a:t>
            </a:r>
            <a:r>
              <a:rPr lang="ru-RU" sz="2400" b="1" i="1" dirty="0">
                <a:solidFill>
                  <a:srgbClr val="FAAA28"/>
                </a:solidFill>
                <a:latin typeface="+mn-lt"/>
              </a:rPr>
              <a:t>лечении болей в шее</a:t>
            </a:r>
          </a:p>
        </p:txBody>
      </p:sp>
      <p:sp>
        <p:nvSpPr>
          <p:cNvPr id="11" name="Скругленный прямоугольник 7"/>
          <p:cNvSpPr>
            <a:spLocks noChangeArrowheads="1"/>
          </p:cNvSpPr>
          <p:nvPr/>
        </p:nvSpPr>
        <p:spPr bwMode="auto">
          <a:xfrm>
            <a:off x="323526" y="3199408"/>
            <a:ext cx="8424938" cy="839192"/>
          </a:xfrm>
          <a:prstGeom prst="roundRect">
            <a:avLst>
              <a:gd name="adj" fmla="val 16667"/>
            </a:avLst>
          </a:prstGeom>
          <a:noFill/>
          <a:ln w="38100" algn="ctr">
            <a:solidFill>
              <a:srgbClr val="00A0D7"/>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buClr>
                <a:srgbClr val="000000"/>
              </a:buClr>
              <a:buSzPct val="100000"/>
              <a:buFont typeface="Times New Roman" pitchFamily="18" charset="0"/>
              <a:buNone/>
            </a:pPr>
            <a:endParaRPr lang="ru-RU"/>
          </a:p>
        </p:txBody>
      </p:sp>
    </p:spTree>
    <p:extLst>
      <p:ext uri="{BB962C8B-B14F-4D97-AF65-F5344CB8AC3E}">
        <p14:creationId xmlns:p14="http://schemas.microsoft.com/office/powerpoint/2010/main" val="3244437584"/>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ChangeArrowheads="1"/>
          </p:cNvSpPr>
          <p:nvPr/>
        </p:nvSpPr>
        <p:spPr bwMode="auto">
          <a:xfrm>
            <a:off x="503238" y="1628775"/>
            <a:ext cx="8280400" cy="179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p>
            <a:pPr marL="339725" indent="-339725" eaLnBrk="1" hangingPunct="1">
              <a:lnSpc>
                <a:spcPct val="130000"/>
              </a:lnSpc>
              <a:buClr>
                <a:srgbClr val="000000"/>
              </a:buClr>
              <a:buSzPct val="100000"/>
              <a:buFont typeface="Times New Roman" pitchFamily="18" charset="0"/>
              <a:buAutoNum type="arabicPeriod"/>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endParaRPr lang="ru-RU" altLang="ru-RU" sz="2400" b="1">
              <a:solidFill>
                <a:srgbClr val="000000"/>
              </a:solidFill>
            </a:endParaRPr>
          </a:p>
          <a:p>
            <a:pPr marL="339725" indent="-339725" eaLnBrk="1" hangingPunct="1">
              <a:lnSpc>
                <a:spcPct val="130000"/>
              </a:lnSpc>
              <a:buSzPct val="100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endParaRPr lang="ru-RU" altLang="ru-RU" sz="2400" b="1">
              <a:solidFill>
                <a:srgbClr val="000000"/>
              </a:solidFill>
            </a:endParaRPr>
          </a:p>
          <a:p>
            <a:pPr marL="339725" indent="-339725" eaLnBrk="1" hangingPunct="1">
              <a:buSzPct val="100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endParaRPr lang="ru-RU" altLang="ru-RU" sz="2400" b="1">
              <a:solidFill>
                <a:srgbClr val="000000"/>
              </a:solidFill>
            </a:endParaRPr>
          </a:p>
          <a:p>
            <a:pPr marL="339725" indent="-339725" eaLnBrk="1" hangingPunct="1">
              <a:buSzPct val="100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endParaRPr lang="ru-RU" altLang="ru-RU" sz="2400" b="1">
              <a:solidFill>
                <a:srgbClr val="000000"/>
              </a:solidFill>
            </a:endParaRPr>
          </a:p>
        </p:txBody>
      </p:sp>
      <p:sp>
        <p:nvSpPr>
          <p:cNvPr id="145411" name="Text Box 3"/>
          <p:cNvSpPr txBox="1">
            <a:spLocks noChangeArrowheads="1"/>
          </p:cNvSpPr>
          <p:nvPr/>
        </p:nvSpPr>
        <p:spPr bwMode="auto">
          <a:xfrm>
            <a:off x="468313" y="2781300"/>
            <a:ext cx="8424862"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Droid Sans" charset="0"/>
                <a:cs typeface="Droid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Droid Sans" charset="0"/>
                <a:cs typeface="Droid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Droid Sans" charset="0"/>
                <a:cs typeface="Droid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Droid Sans" charset="0"/>
                <a:cs typeface="Droid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Droid Sans" charset="0"/>
                <a:cs typeface="Droid Sans"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Droid Sans" charset="0"/>
                <a:cs typeface="Droid Sans"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Droid Sans" charset="0"/>
                <a:cs typeface="Droid Sans"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Droid Sans" charset="0"/>
                <a:cs typeface="Droid Sans"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Droid Sans" charset="0"/>
                <a:cs typeface="Droid Sans" charset="0"/>
              </a:defRPr>
            </a:lvl9pPr>
          </a:lstStyle>
          <a:p>
            <a:pPr algn="ctr" eaLnBrk="1" hangingPunct="1">
              <a:lnSpc>
                <a:spcPct val="85000"/>
              </a:lnSpc>
              <a:buSzPct val="100000"/>
            </a:pPr>
            <a:r>
              <a:rPr lang="ru-RU" altLang="ru-RU" sz="4400" b="1">
                <a:solidFill>
                  <a:srgbClr val="C00000"/>
                </a:solidFill>
                <a:latin typeface="Calibri" pitchFamily="34" charset="0"/>
              </a:rPr>
              <a:t> </a:t>
            </a:r>
          </a:p>
        </p:txBody>
      </p:sp>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1328" y="6309320"/>
            <a:ext cx="241879" cy="349861"/>
          </a:xfrm>
          <a:prstGeom prst="rect">
            <a:avLst/>
          </a:prstGeom>
        </p:spPr>
      </p:pic>
      <p:sp>
        <p:nvSpPr>
          <p:cNvPr id="9" name="TextBox 8"/>
          <p:cNvSpPr txBox="1"/>
          <p:nvPr/>
        </p:nvSpPr>
        <p:spPr>
          <a:xfrm>
            <a:off x="755576" y="6345750"/>
            <a:ext cx="7704856" cy="138499"/>
          </a:xfrm>
          <a:prstGeom prst="rect">
            <a:avLst/>
          </a:prstGeom>
          <a:noFill/>
        </p:spPr>
        <p:txBody>
          <a:bodyPr wrap="square" lIns="0" tIns="0" rIns="0" bIns="0" rtlCol="0">
            <a:spAutoFit/>
          </a:bodyPr>
          <a:lstStyle/>
          <a:p>
            <a:r>
              <a:rPr lang="ru-RU" sz="900" dirty="0">
                <a:solidFill>
                  <a:schemeClr val="tx2"/>
                </a:solidFill>
                <a:latin typeface="+mj-lt"/>
              </a:rPr>
              <a:t>Ф.А. </a:t>
            </a:r>
            <a:r>
              <a:rPr lang="ru-RU" sz="900" dirty="0" err="1">
                <a:solidFill>
                  <a:schemeClr val="tx2"/>
                </a:solidFill>
                <a:latin typeface="+mj-lt"/>
              </a:rPr>
              <a:t>Хабиров</a:t>
            </a:r>
            <a:r>
              <a:rPr lang="ru-RU" sz="900" dirty="0">
                <a:solidFill>
                  <a:schemeClr val="tx2"/>
                </a:solidFill>
                <a:latin typeface="+mj-lt"/>
              </a:rPr>
              <a:t>, Ю.Ф. </a:t>
            </a:r>
            <a:r>
              <a:rPr lang="ru-RU" sz="900" dirty="0" err="1">
                <a:solidFill>
                  <a:schemeClr val="tx2"/>
                </a:solidFill>
                <a:latin typeface="+mj-lt"/>
              </a:rPr>
              <a:t>Хабирова</a:t>
            </a:r>
            <a:r>
              <a:rPr lang="ru-RU" sz="900" dirty="0">
                <a:solidFill>
                  <a:schemeClr val="tx2"/>
                </a:solidFill>
                <a:latin typeface="+mj-lt"/>
              </a:rPr>
              <a:t>. Боль в шее и спине (диагностика, клиника и </a:t>
            </a:r>
            <a:r>
              <a:rPr lang="ru-RU" sz="900" dirty="0" err="1">
                <a:solidFill>
                  <a:schemeClr val="tx2"/>
                </a:solidFill>
                <a:latin typeface="+mj-lt"/>
              </a:rPr>
              <a:t>лечение..Практическая</a:t>
            </a:r>
            <a:r>
              <a:rPr lang="ru-RU" sz="900" dirty="0">
                <a:solidFill>
                  <a:schemeClr val="tx2"/>
                </a:solidFill>
                <a:latin typeface="+mj-lt"/>
              </a:rPr>
              <a:t> медицина 2012 №2</a:t>
            </a:r>
          </a:p>
        </p:txBody>
      </p:sp>
      <p:sp>
        <p:nvSpPr>
          <p:cNvPr id="10" name="TextBox 9"/>
          <p:cNvSpPr txBox="1"/>
          <p:nvPr/>
        </p:nvSpPr>
        <p:spPr>
          <a:xfrm>
            <a:off x="323527" y="226260"/>
            <a:ext cx="6624737" cy="707886"/>
          </a:xfrm>
          <a:prstGeom prst="rect">
            <a:avLst/>
          </a:prstGeom>
          <a:noFill/>
        </p:spPr>
        <p:txBody>
          <a:bodyPr wrap="square" rtlCol="0" anchor="ctr">
            <a:spAutoFit/>
          </a:bodyPr>
          <a:lstStyle/>
          <a:p>
            <a:pPr>
              <a:lnSpc>
                <a:spcPts val="2400"/>
              </a:lnSpc>
            </a:pPr>
            <a:r>
              <a:rPr lang="ru-RU" sz="2400" b="1" i="1" dirty="0">
                <a:solidFill>
                  <a:srgbClr val="FAAA28"/>
                </a:solidFill>
                <a:latin typeface="+mn-lt"/>
              </a:rPr>
              <a:t>Немедикаментозные </a:t>
            </a:r>
            <a:r>
              <a:rPr lang="ru-RU" sz="2400" b="1" i="1" dirty="0" smtClean="0">
                <a:solidFill>
                  <a:srgbClr val="FAAA28"/>
                </a:solidFill>
                <a:latin typeface="+mn-lt"/>
              </a:rPr>
              <a:t>методы</a:t>
            </a:r>
            <a:r>
              <a:rPr lang="en-US" sz="2400" b="1" i="1" dirty="0" smtClean="0">
                <a:solidFill>
                  <a:srgbClr val="FAAA28"/>
                </a:solidFill>
                <a:latin typeface="+mn-lt"/>
              </a:rPr>
              <a:t> </a:t>
            </a:r>
            <a:r>
              <a:rPr lang="ru-RU" sz="2400" b="1" i="1" dirty="0" smtClean="0">
                <a:solidFill>
                  <a:srgbClr val="FAAA28"/>
                </a:solidFill>
                <a:latin typeface="+mn-lt"/>
              </a:rPr>
              <a:t>в </a:t>
            </a:r>
            <a:r>
              <a:rPr lang="ru-RU" sz="2400" b="1" i="1" dirty="0">
                <a:solidFill>
                  <a:srgbClr val="FAAA28"/>
                </a:solidFill>
                <a:latin typeface="+mn-lt"/>
              </a:rPr>
              <a:t>лечении болей в шее и спине</a:t>
            </a:r>
          </a:p>
        </p:txBody>
      </p:sp>
      <p:sp>
        <p:nvSpPr>
          <p:cNvPr id="11" name="Прямоугольник 10"/>
          <p:cNvSpPr/>
          <p:nvPr/>
        </p:nvSpPr>
        <p:spPr>
          <a:xfrm>
            <a:off x="395289" y="1754273"/>
            <a:ext cx="8065144" cy="4062651"/>
          </a:xfrm>
          <a:prstGeom prst="rect">
            <a:avLst/>
          </a:prstGeom>
        </p:spPr>
        <p:txBody>
          <a:bodyPr wrap="square" lIns="0" tIns="0" rIns="0" bIns="0">
            <a:spAutoFit/>
          </a:bodyPr>
          <a:lstStyle/>
          <a:p>
            <a:pPr marL="342900" indent="-342900" eaLnBrk="1" hangingPunct="1">
              <a:spcBef>
                <a:spcPts val="600"/>
              </a:spcBef>
              <a:spcAft>
                <a:spcPts val="0"/>
              </a:spcAft>
              <a:buClr>
                <a:srgbClr val="FAAA28"/>
              </a:buClr>
              <a:buAutoNum type="arabicPeriod"/>
            </a:pPr>
            <a:r>
              <a:rPr lang="ru-RU" altLang="ru-RU" b="1" dirty="0" err="1" smtClean="0">
                <a:solidFill>
                  <a:srgbClr val="FAAA28"/>
                </a:solidFill>
                <a:latin typeface="Calibri" pitchFamily="34" charset="0"/>
                <a:cs typeface="Arial" pitchFamily="34" charset="0"/>
              </a:rPr>
              <a:t>Тракционное</a:t>
            </a:r>
            <a:r>
              <a:rPr lang="ru-RU" altLang="ru-RU" b="1" dirty="0" smtClean="0">
                <a:solidFill>
                  <a:srgbClr val="FAAA28"/>
                </a:solidFill>
                <a:latin typeface="Calibri" pitchFamily="34" charset="0"/>
                <a:cs typeface="Arial" pitchFamily="34" charset="0"/>
              </a:rPr>
              <a:t> </a:t>
            </a:r>
            <a:r>
              <a:rPr lang="ru-RU" altLang="ru-RU" b="1" dirty="0">
                <a:solidFill>
                  <a:srgbClr val="FAAA28"/>
                </a:solidFill>
                <a:latin typeface="Calibri" pitchFamily="34" charset="0"/>
                <a:cs typeface="Arial" pitchFamily="34" charset="0"/>
              </a:rPr>
              <a:t>лечение </a:t>
            </a:r>
            <a:r>
              <a:rPr lang="ru-RU" altLang="ru-RU" b="1" dirty="0" smtClean="0">
                <a:solidFill>
                  <a:schemeClr val="tx2"/>
                </a:solidFill>
                <a:latin typeface="Calibri" pitchFamily="34" charset="0"/>
                <a:cs typeface="Arial" pitchFamily="34" charset="0"/>
              </a:rPr>
              <a:t>–</a:t>
            </a:r>
            <a:r>
              <a:rPr lang="en-US" altLang="ru-RU" b="1" dirty="0" smtClean="0">
                <a:solidFill>
                  <a:schemeClr val="tx2"/>
                </a:solidFill>
                <a:latin typeface="Calibri" pitchFamily="34" charset="0"/>
                <a:cs typeface="Arial" pitchFamily="34" charset="0"/>
              </a:rPr>
              <a:t> </a:t>
            </a:r>
            <a:r>
              <a:rPr lang="ru-RU" altLang="ru-RU" b="1" dirty="0" smtClean="0">
                <a:solidFill>
                  <a:schemeClr val="tx2"/>
                </a:solidFill>
                <a:latin typeface="Calibri" pitchFamily="34" charset="0"/>
                <a:cs typeface="Arial" pitchFamily="34" charset="0"/>
              </a:rPr>
              <a:t>при </a:t>
            </a:r>
            <a:r>
              <a:rPr lang="ru-RU" altLang="ru-RU" b="1" dirty="0" err="1">
                <a:solidFill>
                  <a:schemeClr val="tx2"/>
                </a:solidFill>
                <a:latin typeface="Calibri" pitchFamily="34" charset="0"/>
                <a:cs typeface="Arial" pitchFamily="34" charset="0"/>
              </a:rPr>
              <a:t>радикулопатиях</a:t>
            </a:r>
            <a:r>
              <a:rPr lang="ru-RU" altLang="ru-RU" b="1" dirty="0">
                <a:solidFill>
                  <a:schemeClr val="tx2"/>
                </a:solidFill>
                <a:latin typeface="Calibri" pitchFamily="34" charset="0"/>
                <a:cs typeface="Arial" pitchFamily="34" charset="0"/>
              </a:rPr>
              <a:t> в подострой стадии. </a:t>
            </a:r>
            <a:endParaRPr lang="en-US" altLang="ru-RU" b="1" dirty="0" smtClean="0">
              <a:solidFill>
                <a:schemeClr val="tx2"/>
              </a:solidFill>
              <a:latin typeface="Calibri" pitchFamily="34" charset="0"/>
              <a:cs typeface="Arial" pitchFamily="34" charset="0"/>
            </a:endParaRPr>
          </a:p>
          <a:p>
            <a:pPr eaLnBrk="1" hangingPunct="1">
              <a:spcBef>
                <a:spcPts val="600"/>
              </a:spcBef>
              <a:spcAft>
                <a:spcPts val="0"/>
              </a:spcAft>
              <a:buClr>
                <a:srgbClr val="FAAA28"/>
              </a:buClr>
            </a:pPr>
            <a:r>
              <a:rPr lang="ru-RU" altLang="ru-RU" b="1" dirty="0" smtClean="0">
                <a:solidFill>
                  <a:schemeClr val="tx2"/>
                </a:solidFill>
                <a:latin typeface="Calibri" pitchFamily="34" charset="0"/>
                <a:cs typeface="Arial" pitchFamily="34" charset="0"/>
              </a:rPr>
              <a:t>Обязательный  </a:t>
            </a:r>
            <a:r>
              <a:rPr lang="ru-RU" altLang="ru-RU" b="1" dirty="0">
                <a:solidFill>
                  <a:schemeClr val="tx2"/>
                </a:solidFill>
                <a:latin typeface="Calibri" pitchFamily="34" charset="0"/>
                <a:cs typeface="Arial" pitchFamily="34" charset="0"/>
              </a:rPr>
              <a:t>учет противопоказаний (секвестрированные грыжи, </a:t>
            </a:r>
            <a:r>
              <a:rPr lang="ru-RU" altLang="ru-RU" b="1" dirty="0" smtClean="0">
                <a:solidFill>
                  <a:schemeClr val="tx2"/>
                </a:solidFill>
                <a:latin typeface="Calibri" pitchFamily="34" charset="0"/>
                <a:cs typeface="Arial" pitchFamily="34" charset="0"/>
              </a:rPr>
              <a:t>нестабильность</a:t>
            </a:r>
            <a:r>
              <a:rPr lang="en-US" altLang="ru-RU" b="1" dirty="0" smtClean="0">
                <a:solidFill>
                  <a:schemeClr val="tx2"/>
                </a:solidFill>
                <a:latin typeface="Calibri" pitchFamily="34" charset="0"/>
                <a:cs typeface="Arial" pitchFamily="34" charset="0"/>
              </a:rPr>
              <a:t> </a:t>
            </a:r>
            <a:r>
              <a:rPr lang="ru-RU" altLang="ru-RU" b="1" dirty="0" smtClean="0">
                <a:solidFill>
                  <a:schemeClr val="tx2"/>
                </a:solidFill>
                <a:latin typeface="Calibri" pitchFamily="34" charset="0"/>
                <a:cs typeface="Arial" pitchFamily="34" charset="0"/>
              </a:rPr>
              <a:t>позвоночника </a:t>
            </a:r>
            <a:r>
              <a:rPr lang="ru-RU" altLang="ru-RU" b="1" dirty="0">
                <a:solidFill>
                  <a:schemeClr val="tx2"/>
                </a:solidFill>
                <a:latin typeface="Calibri" pitchFamily="34" charset="0"/>
                <a:cs typeface="Arial" pitchFamily="34" charset="0"/>
              </a:rPr>
              <a:t>и др.). </a:t>
            </a:r>
            <a:r>
              <a:rPr lang="en-US" altLang="ru-RU" b="1" dirty="0" smtClean="0">
                <a:solidFill>
                  <a:schemeClr val="tx2"/>
                </a:solidFill>
                <a:latin typeface="Calibri" pitchFamily="34" charset="0"/>
                <a:cs typeface="Arial" pitchFamily="34" charset="0"/>
              </a:rPr>
              <a:t/>
            </a:r>
            <a:br>
              <a:rPr lang="en-US" altLang="ru-RU" b="1" dirty="0" smtClean="0">
                <a:solidFill>
                  <a:schemeClr val="tx2"/>
                </a:solidFill>
                <a:latin typeface="Calibri" pitchFamily="34" charset="0"/>
                <a:cs typeface="Arial" pitchFamily="34" charset="0"/>
              </a:rPr>
            </a:br>
            <a:r>
              <a:rPr lang="ru-RU" altLang="ru-RU" b="1" dirty="0" smtClean="0">
                <a:solidFill>
                  <a:schemeClr val="tx2"/>
                </a:solidFill>
                <a:latin typeface="Calibri" pitchFamily="34" charset="0"/>
                <a:cs typeface="Arial" pitchFamily="34" charset="0"/>
              </a:rPr>
              <a:t>Сила </a:t>
            </a:r>
            <a:r>
              <a:rPr lang="ru-RU" altLang="ru-RU" b="1" dirty="0">
                <a:solidFill>
                  <a:schemeClr val="tx2"/>
                </a:solidFill>
                <a:latin typeface="Calibri" pitchFamily="34" charset="0"/>
                <a:cs typeface="Arial" pitchFamily="34" charset="0"/>
              </a:rPr>
              <a:t>и продолжительность  Т.  подбираются индивидуально с учетом пола, </a:t>
            </a:r>
            <a:r>
              <a:rPr lang="ru-RU" altLang="ru-RU" b="1" dirty="0" smtClean="0">
                <a:solidFill>
                  <a:schemeClr val="tx2"/>
                </a:solidFill>
                <a:latin typeface="Calibri" pitchFamily="34" charset="0"/>
                <a:cs typeface="Arial" pitchFamily="34" charset="0"/>
              </a:rPr>
              <a:t>возраста</a:t>
            </a:r>
            <a:r>
              <a:rPr lang="ru-RU" altLang="ru-RU" b="1" dirty="0">
                <a:solidFill>
                  <a:schemeClr val="tx2"/>
                </a:solidFill>
                <a:latin typeface="Calibri" pitchFamily="34" charset="0"/>
                <a:cs typeface="Arial" pitchFamily="34" charset="0"/>
              </a:rPr>
              <a:t>, физического развития, комфортности для пациента</a:t>
            </a:r>
            <a:r>
              <a:rPr lang="ru-RU" altLang="ru-RU" b="1" dirty="0" smtClean="0">
                <a:solidFill>
                  <a:schemeClr val="tx2"/>
                </a:solidFill>
                <a:latin typeface="Calibri" pitchFamily="34" charset="0"/>
                <a:cs typeface="Arial" pitchFamily="34" charset="0"/>
              </a:rPr>
              <a:t>.</a:t>
            </a:r>
            <a:endParaRPr lang="en-US" altLang="ru-RU" b="1" dirty="0" smtClean="0">
              <a:solidFill>
                <a:schemeClr val="tx2"/>
              </a:solidFill>
              <a:latin typeface="Calibri" pitchFamily="34" charset="0"/>
              <a:cs typeface="Arial" pitchFamily="34" charset="0"/>
            </a:endParaRPr>
          </a:p>
          <a:p>
            <a:pPr eaLnBrk="1" hangingPunct="1">
              <a:spcBef>
                <a:spcPts val="600"/>
              </a:spcBef>
              <a:spcAft>
                <a:spcPts val="0"/>
              </a:spcAft>
              <a:buClr>
                <a:srgbClr val="FAAA28"/>
              </a:buClr>
            </a:pPr>
            <a:endParaRPr lang="en-US" altLang="ru-RU" b="1" dirty="0" smtClean="0">
              <a:solidFill>
                <a:schemeClr val="tx2"/>
              </a:solidFill>
              <a:latin typeface="Calibri" pitchFamily="34" charset="0"/>
              <a:cs typeface="Arial" pitchFamily="34" charset="0"/>
            </a:endParaRPr>
          </a:p>
          <a:p>
            <a:pPr eaLnBrk="1" hangingPunct="1">
              <a:spcBef>
                <a:spcPts val="600"/>
              </a:spcBef>
              <a:spcAft>
                <a:spcPts val="0"/>
              </a:spcAft>
              <a:buClr>
                <a:srgbClr val="FAAA28"/>
              </a:buClr>
            </a:pPr>
            <a:r>
              <a:rPr lang="ru-RU" altLang="ru-RU" b="1" dirty="0" smtClean="0">
                <a:solidFill>
                  <a:srgbClr val="FAAA28"/>
                </a:solidFill>
                <a:latin typeface="Calibri" pitchFamily="34" charset="0"/>
                <a:cs typeface="Arial" pitchFamily="34" charset="0"/>
              </a:rPr>
              <a:t>2</a:t>
            </a:r>
            <a:r>
              <a:rPr lang="ru-RU" altLang="ru-RU" b="1" dirty="0">
                <a:solidFill>
                  <a:srgbClr val="FAAA28"/>
                </a:solidFill>
                <a:latin typeface="Calibri" pitchFamily="34" charset="0"/>
                <a:cs typeface="Arial" pitchFamily="34" charset="0"/>
              </a:rPr>
              <a:t>. </a:t>
            </a:r>
            <a:r>
              <a:rPr lang="ru-RU" altLang="ru-RU" b="1" dirty="0" err="1">
                <a:solidFill>
                  <a:srgbClr val="FAAA28"/>
                </a:solidFill>
                <a:latin typeface="Calibri" pitchFamily="34" charset="0"/>
                <a:cs typeface="Arial" pitchFamily="34" charset="0"/>
              </a:rPr>
              <a:t>Нейроортопедические</a:t>
            </a:r>
            <a:r>
              <a:rPr lang="ru-RU" altLang="ru-RU" b="1" dirty="0">
                <a:solidFill>
                  <a:srgbClr val="FAAA28"/>
                </a:solidFill>
                <a:latin typeface="Calibri" pitchFamily="34" charset="0"/>
                <a:cs typeface="Arial" pitchFamily="34" charset="0"/>
              </a:rPr>
              <a:t> мероприятия: </a:t>
            </a:r>
            <a:r>
              <a:rPr lang="ru-RU" altLang="ru-RU" b="1" dirty="0" smtClean="0">
                <a:solidFill>
                  <a:schemeClr val="tx2"/>
                </a:solidFill>
                <a:latin typeface="Calibri" pitchFamily="34" charset="0"/>
                <a:cs typeface="Arial" pitchFamily="34" charset="0"/>
              </a:rPr>
              <a:t>рациональный </a:t>
            </a:r>
            <a:r>
              <a:rPr lang="ru-RU" altLang="ru-RU" b="1" dirty="0">
                <a:solidFill>
                  <a:schemeClr val="tx2"/>
                </a:solidFill>
                <a:latin typeface="Calibri" pitchFamily="34" charset="0"/>
                <a:cs typeface="Arial" pitchFamily="34" charset="0"/>
              </a:rPr>
              <a:t>двигательный режим, избегание провоцирующих  поз и движений. </a:t>
            </a:r>
            <a:endParaRPr lang="en-US" altLang="ru-RU" b="1" dirty="0" smtClean="0">
              <a:solidFill>
                <a:schemeClr val="tx2"/>
              </a:solidFill>
              <a:latin typeface="Calibri" pitchFamily="34" charset="0"/>
              <a:cs typeface="Arial" pitchFamily="34" charset="0"/>
            </a:endParaRPr>
          </a:p>
          <a:p>
            <a:pPr eaLnBrk="1" hangingPunct="1">
              <a:spcBef>
                <a:spcPts val="600"/>
              </a:spcBef>
              <a:spcAft>
                <a:spcPts val="0"/>
              </a:spcAft>
              <a:buClr>
                <a:srgbClr val="FAAA28"/>
              </a:buClr>
            </a:pPr>
            <a:r>
              <a:rPr lang="ru-RU" altLang="ru-RU" b="1" dirty="0" smtClean="0">
                <a:solidFill>
                  <a:schemeClr val="tx2"/>
                </a:solidFill>
                <a:latin typeface="Calibri" pitchFamily="34" charset="0"/>
                <a:cs typeface="Arial" pitchFamily="34" charset="0"/>
              </a:rPr>
              <a:t>Соблюдение </a:t>
            </a:r>
            <a:r>
              <a:rPr lang="ru-RU" altLang="ru-RU" b="1" dirty="0">
                <a:solidFill>
                  <a:schemeClr val="tx2"/>
                </a:solidFill>
                <a:latin typeface="Calibri" pitchFamily="34" charset="0"/>
                <a:cs typeface="Arial" pitchFamily="34" charset="0"/>
              </a:rPr>
              <a:t>длительного постельного режима и максимальное ограничение двигательной нагрузки не оправдано, т.к. ведет к </a:t>
            </a:r>
            <a:r>
              <a:rPr lang="ru-RU" altLang="ru-RU" b="1" dirty="0" err="1">
                <a:solidFill>
                  <a:schemeClr val="tx2"/>
                </a:solidFill>
                <a:latin typeface="Calibri" pitchFamily="34" charset="0"/>
                <a:cs typeface="Arial" pitchFamily="34" charset="0"/>
              </a:rPr>
              <a:t>хронизации</a:t>
            </a:r>
            <a:r>
              <a:rPr lang="ru-RU" altLang="ru-RU" b="1" dirty="0">
                <a:solidFill>
                  <a:schemeClr val="tx2"/>
                </a:solidFill>
                <a:latin typeface="Calibri" pitchFamily="34" charset="0"/>
                <a:cs typeface="Arial" pitchFamily="34" charset="0"/>
              </a:rPr>
              <a:t> боли.  </a:t>
            </a:r>
          </a:p>
          <a:p>
            <a:pPr eaLnBrk="1" hangingPunct="1">
              <a:spcBef>
                <a:spcPts val="600"/>
              </a:spcBef>
              <a:spcAft>
                <a:spcPts val="0"/>
              </a:spcAft>
              <a:buClr>
                <a:srgbClr val="FAAA28"/>
              </a:buClr>
            </a:pPr>
            <a:r>
              <a:rPr lang="ru-RU" altLang="ru-RU" b="1" dirty="0" smtClean="0">
                <a:solidFill>
                  <a:schemeClr val="tx2"/>
                </a:solidFill>
                <a:latin typeface="Calibri" pitchFamily="34" charset="0"/>
                <a:cs typeface="Arial" pitchFamily="34" charset="0"/>
              </a:rPr>
              <a:t>При </a:t>
            </a:r>
            <a:r>
              <a:rPr lang="ru-RU" altLang="ru-RU" b="1" dirty="0">
                <a:solidFill>
                  <a:schemeClr val="tx2"/>
                </a:solidFill>
                <a:latin typeface="Calibri" pitchFamily="34" charset="0"/>
                <a:cs typeface="Arial" pitchFamily="34" charset="0"/>
              </a:rPr>
              <a:t>болях в шее </a:t>
            </a:r>
            <a:r>
              <a:rPr lang="ru-RU" altLang="ru-RU" b="1" dirty="0" smtClean="0">
                <a:solidFill>
                  <a:schemeClr val="tx2"/>
                </a:solidFill>
                <a:latin typeface="Calibri" pitchFamily="34" charset="0"/>
                <a:cs typeface="Arial" pitchFamily="34" charset="0"/>
              </a:rPr>
              <a:t>–</a:t>
            </a:r>
            <a:r>
              <a:rPr lang="en-US" altLang="ru-RU" b="1" dirty="0" smtClean="0">
                <a:solidFill>
                  <a:schemeClr val="tx2"/>
                </a:solidFill>
                <a:latin typeface="Calibri" pitchFamily="34" charset="0"/>
                <a:cs typeface="Arial" pitchFamily="34" charset="0"/>
              </a:rPr>
              <a:t> </a:t>
            </a:r>
            <a:r>
              <a:rPr lang="ru-RU" altLang="ru-RU" b="1" dirty="0" smtClean="0">
                <a:solidFill>
                  <a:schemeClr val="tx2"/>
                </a:solidFill>
                <a:latin typeface="Calibri" pitchFamily="34" charset="0"/>
                <a:cs typeface="Arial" pitchFamily="34" charset="0"/>
              </a:rPr>
              <a:t>ортопедическая </a:t>
            </a:r>
            <a:r>
              <a:rPr lang="ru-RU" altLang="ru-RU" b="1" dirty="0">
                <a:solidFill>
                  <a:schemeClr val="tx2"/>
                </a:solidFill>
                <a:latin typeface="Calibri" pitchFamily="34" charset="0"/>
                <a:cs typeface="Arial" pitchFamily="34" charset="0"/>
              </a:rPr>
              <a:t>подушка,  для иммобилизации—воротник Шанца (на 3-4 дня).</a:t>
            </a:r>
          </a:p>
          <a:p>
            <a:pPr eaLnBrk="1" hangingPunct="1">
              <a:spcBef>
                <a:spcPts val="600"/>
              </a:spcBef>
              <a:spcAft>
                <a:spcPts val="0"/>
              </a:spcAft>
              <a:buClr>
                <a:srgbClr val="FAAA28"/>
              </a:buClr>
            </a:pPr>
            <a:endParaRPr lang="ru-RU" altLang="ru-RU" b="1" dirty="0">
              <a:solidFill>
                <a:srgbClr val="FAAA28"/>
              </a:solidFill>
              <a:latin typeface="Calibri" pitchFamily="34" charset="0"/>
              <a:cs typeface="Arial" pitchFamily="34" charset="0"/>
            </a:endParaRPr>
          </a:p>
        </p:txBody>
      </p:sp>
    </p:spTree>
    <p:extLst>
      <p:ext uri="{BB962C8B-B14F-4D97-AF65-F5344CB8AC3E}">
        <p14:creationId xmlns:p14="http://schemas.microsoft.com/office/powerpoint/2010/main" val="4039505139"/>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ChangeArrowheads="1"/>
          </p:cNvSpPr>
          <p:nvPr/>
        </p:nvSpPr>
        <p:spPr bwMode="auto">
          <a:xfrm>
            <a:off x="539750" y="1557338"/>
            <a:ext cx="8280400" cy="179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p>
            <a:pPr marL="339725" indent="-339725" eaLnBrk="1" hangingPunct="1">
              <a:lnSpc>
                <a:spcPct val="130000"/>
              </a:lnSpc>
              <a:buClr>
                <a:srgbClr val="000000"/>
              </a:buClr>
              <a:buSzPct val="100000"/>
              <a:buFont typeface="Times New Roman" pitchFamily="18" charset="0"/>
              <a:buAutoNum type="arabicPeriod"/>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endParaRPr lang="ru-RU" altLang="ru-RU" sz="2400" b="1">
              <a:solidFill>
                <a:srgbClr val="000000"/>
              </a:solidFill>
            </a:endParaRPr>
          </a:p>
          <a:p>
            <a:pPr marL="339725" indent="-339725" eaLnBrk="1" hangingPunct="1">
              <a:lnSpc>
                <a:spcPct val="130000"/>
              </a:lnSpc>
              <a:buSzPct val="100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endParaRPr lang="ru-RU" altLang="ru-RU" sz="2400" b="1">
              <a:solidFill>
                <a:srgbClr val="000000"/>
              </a:solidFill>
            </a:endParaRPr>
          </a:p>
          <a:p>
            <a:pPr marL="339725" indent="-339725" eaLnBrk="1" hangingPunct="1">
              <a:buSzPct val="100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endParaRPr lang="ru-RU" altLang="ru-RU" sz="2400" b="1">
              <a:solidFill>
                <a:srgbClr val="000000"/>
              </a:solidFill>
            </a:endParaRPr>
          </a:p>
          <a:p>
            <a:pPr marL="339725" indent="-339725" eaLnBrk="1" hangingPunct="1">
              <a:buSzPct val="100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endParaRPr lang="ru-RU" altLang="ru-RU" sz="2400" b="1">
              <a:solidFill>
                <a:srgbClr val="000000"/>
              </a:solidFill>
            </a:endParaRPr>
          </a:p>
        </p:txBody>
      </p:sp>
      <p:sp>
        <p:nvSpPr>
          <p:cNvPr id="146435" name="Text Box 3"/>
          <p:cNvSpPr txBox="1">
            <a:spLocks noChangeArrowheads="1"/>
          </p:cNvSpPr>
          <p:nvPr/>
        </p:nvSpPr>
        <p:spPr bwMode="auto">
          <a:xfrm>
            <a:off x="468313" y="2781300"/>
            <a:ext cx="8424862"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Droid Sans" charset="0"/>
                <a:cs typeface="Droid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Droid Sans" charset="0"/>
                <a:cs typeface="Droid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Droid Sans" charset="0"/>
                <a:cs typeface="Droid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Droid Sans" charset="0"/>
                <a:cs typeface="Droid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Droid Sans" charset="0"/>
                <a:cs typeface="Droid Sans"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Droid Sans" charset="0"/>
                <a:cs typeface="Droid Sans"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Droid Sans" charset="0"/>
                <a:cs typeface="Droid Sans"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Droid Sans" charset="0"/>
                <a:cs typeface="Droid Sans"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Droid Sans" charset="0"/>
                <a:cs typeface="Droid Sans" charset="0"/>
              </a:defRPr>
            </a:lvl9pPr>
          </a:lstStyle>
          <a:p>
            <a:pPr algn="ctr" eaLnBrk="1" hangingPunct="1">
              <a:lnSpc>
                <a:spcPct val="85000"/>
              </a:lnSpc>
              <a:buSzPct val="100000"/>
            </a:pPr>
            <a:r>
              <a:rPr lang="ru-RU" altLang="ru-RU" sz="4400" b="1">
                <a:solidFill>
                  <a:srgbClr val="C00000"/>
                </a:solidFill>
                <a:latin typeface="Calibri" pitchFamily="34" charset="0"/>
              </a:rPr>
              <a:t> </a:t>
            </a:r>
          </a:p>
        </p:txBody>
      </p:sp>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1328" y="6309320"/>
            <a:ext cx="241879" cy="349861"/>
          </a:xfrm>
          <a:prstGeom prst="rect">
            <a:avLst/>
          </a:prstGeom>
        </p:spPr>
      </p:pic>
      <p:sp>
        <p:nvSpPr>
          <p:cNvPr id="8" name="TextBox 7"/>
          <p:cNvSpPr txBox="1"/>
          <p:nvPr/>
        </p:nvSpPr>
        <p:spPr>
          <a:xfrm>
            <a:off x="755576" y="6345750"/>
            <a:ext cx="7704856" cy="138499"/>
          </a:xfrm>
          <a:prstGeom prst="rect">
            <a:avLst/>
          </a:prstGeom>
          <a:noFill/>
        </p:spPr>
        <p:txBody>
          <a:bodyPr wrap="square" lIns="0" tIns="0" rIns="0" bIns="0" rtlCol="0">
            <a:spAutoFit/>
          </a:bodyPr>
          <a:lstStyle/>
          <a:p>
            <a:r>
              <a:rPr lang="ru-RU" sz="900" dirty="0">
                <a:solidFill>
                  <a:schemeClr val="tx2"/>
                </a:solidFill>
                <a:latin typeface="+mj-lt"/>
              </a:rPr>
              <a:t>Ф.А. </a:t>
            </a:r>
            <a:r>
              <a:rPr lang="ru-RU" sz="900" dirty="0" err="1">
                <a:solidFill>
                  <a:schemeClr val="tx2"/>
                </a:solidFill>
                <a:latin typeface="+mj-lt"/>
              </a:rPr>
              <a:t>Хабиров</a:t>
            </a:r>
            <a:r>
              <a:rPr lang="ru-RU" sz="900" dirty="0">
                <a:solidFill>
                  <a:schemeClr val="tx2"/>
                </a:solidFill>
                <a:latin typeface="+mj-lt"/>
              </a:rPr>
              <a:t>, Ю.Ф. </a:t>
            </a:r>
            <a:r>
              <a:rPr lang="ru-RU" sz="900" dirty="0" err="1">
                <a:solidFill>
                  <a:schemeClr val="tx2"/>
                </a:solidFill>
                <a:latin typeface="+mj-lt"/>
              </a:rPr>
              <a:t>Хабирова</a:t>
            </a:r>
            <a:r>
              <a:rPr lang="ru-RU" sz="900" dirty="0">
                <a:solidFill>
                  <a:schemeClr val="tx2"/>
                </a:solidFill>
                <a:latin typeface="+mj-lt"/>
              </a:rPr>
              <a:t>. Боль в шее и спине (диагностика, клиника и </a:t>
            </a:r>
            <a:r>
              <a:rPr lang="ru-RU" sz="900" dirty="0" err="1">
                <a:solidFill>
                  <a:schemeClr val="tx2"/>
                </a:solidFill>
                <a:latin typeface="+mj-lt"/>
              </a:rPr>
              <a:t>лечение..Практическая</a:t>
            </a:r>
            <a:r>
              <a:rPr lang="ru-RU" sz="900" dirty="0">
                <a:solidFill>
                  <a:schemeClr val="tx2"/>
                </a:solidFill>
                <a:latin typeface="+mj-lt"/>
              </a:rPr>
              <a:t> медицина 2012 №2</a:t>
            </a:r>
          </a:p>
        </p:txBody>
      </p:sp>
      <p:sp>
        <p:nvSpPr>
          <p:cNvPr id="9" name="TextBox 8"/>
          <p:cNvSpPr txBox="1"/>
          <p:nvPr/>
        </p:nvSpPr>
        <p:spPr>
          <a:xfrm>
            <a:off x="323527" y="226260"/>
            <a:ext cx="6624737" cy="707886"/>
          </a:xfrm>
          <a:prstGeom prst="rect">
            <a:avLst/>
          </a:prstGeom>
          <a:noFill/>
        </p:spPr>
        <p:txBody>
          <a:bodyPr wrap="square" rtlCol="0" anchor="ctr">
            <a:spAutoFit/>
          </a:bodyPr>
          <a:lstStyle/>
          <a:p>
            <a:pPr>
              <a:lnSpc>
                <a:spcPts val="2400"/>
              </a:lnSpc>
            </a:pPr>
            <a:r>
              <a:rPr lang="ru-RU" sz="2400" b="1" i="1" dirty="0">
                <a:solidFill>
                  <a:srgbClr val="FAAA28"/>
                </a:solidFill>
                <a:latin typeface="+mn-lt"/>
              </a:rPr>
              <a:t>Немедикаментозные </a:t>
            </a:r>
            <a:r>
              <a:rPr lang="ru-RU" sz="2400" b="1" i="1" dirty="0" smtClean="0">
                <a:solidFill>
                  <a:srgbClr val="FAAA28"/>
                </a:solidFill>
                <a:latin typeface="+mn-lt"/>
              </a:rPr>
              <a:t>методы</a:t>
            </a:r>
            <a:r>
              <a:rPr lang="en-US" sz="2400" b="1" i="1" dirty="0" smtClean="0">
                <a:solidFill>
                  <a:srgbClr val="FAAA28"/>
                </a:solidFill>
                <a:latin typeface="+mn-lt"/>
              </a:rPr>
              <a:t> </a:t>
            </a:r>
            <a:r>
              <a:rPr lang="ru-RU" sz="2400" b="1" i="1" dirty="0" smtClean="0">
                <a:solidFill>
                  <a:srgbClr val="FAAA28"/>
                </a:solidFill>
                <a:latin typeface="+mn-lt"/>
              </a:rPr>
              <a:t>в </a:t>
            </a:r>
            <a:r>
              <a:rPr lang="ru-RU" sz="2400" b="1" i="1" dirty="0">
                <a:solidFill>
                  <a:srgbClr val="FAAA28"/>
                </a:solidFill>
                <a:latin typeface="+mn-lt"/>
              </a:rPr>
              <a:t>лечении болей в шее и спине</a:t>
            </a:r>
          </a:p>
        </p:txBody>
      </p:sp>
      <p:sp>
        <p:nvSpPr>
          <p:cNvPr id="10" name="Прямоугольник 9"/>
          <p:cNvSpPr/>
          <p:nvPr/>
        </p:nvSpPr>
        <p:spPr>
          <a:xfrm>
            <a:off x="395289" y="1754273"/>
            <a:ext cx="7777111" cy="4062651"/>
          </a:xfrm>
          <a:prstGeom prst="rect">
            <a:avLst/>
          </a:prstGeom>
        </p:spPr>
        <p:txBody>
          <a:bodyPr wrap="square" lIns="0" tIns="0" rIns="0" bIns="0">
            <a:spAutoFit/>
          </a:bodyPr>
          <a:lstStyle/>
          <a:p>
            <a:pPr eaLnBrk="1" hangingPunct="1">
              <a:spcBef>
                <a:spcPts val="600"/>
              </a:spcBef>
              <a:spcAft>
                <a:spcPts val="0"/>
              </a:spcAft>
              <a:buClr>
                <a:srgbClr val="FAAA28"/>
              </a:buClr>
            </a:pPr>
            <a:r>
              <a:rPr lang="ru-RU" altLang="ru-RU" b="1" dirty="0">
                <a:solidFill>
                  <a:srgbClr val="FAAA28"/>
                </a:solidFill>
                <a:latin typeface="Calibri" pitchFamily="34" charset="0"/>
                <a:cs typeface="Arial" pitchFamily="34" charset="0"/>
              </a:rPr>
              <a:t>3. ЛФК </a:t>
            </a:r>
            <a:r>
              <a:rPr lang="ru-RU" altLang="ru-RU" b="1" dirty="0">
                <a:solidFill>
                  <a:schemeClr val="tx2"/>
                </a:solidFill>
                <a:latin typeface="Calibri" pitchFamily="34" charset="0"/>
                <a:cs typeface="Arial" pitchFamily="34" charset="0"/>
              </a:rPr>
              <a:t>(укрепление мышц и формирование правильного двигательного стереотипа</a:t>
            </a:r>
            <a:r>
              <a:rPr lang="ru-RU" altLang="ru-RU" b="1" dirty="0" smtClean="0">
                <a:solidFill>
                  <a:schemeClr val="tx2"/>
                </a:solidFill>
                <a:latin typeface="Calibri" pitchFamily="34" charset="0"/>
                <a:cs typeface="Arial" pitchFamily="34" charset="0"/>
              </a:rPr>
              <a:t>)</a:t>
            </a:r>
            <a:r>
              <a:rPr lang="en-US" altLang="ru-RU" b="1" dirty="0" smtClean="0">
                <a:solidFill>
                  <a:schemeClr val="tx2"/>
                </a:solidFill>
                <a:latin typeface="Calibri" pitchFamily="34" charset="0"/>
                <a:cs typeface="Arial" pitchFamily="34" charset="0"/>
              </a:rPr>
              <a:t> </a:t>
            </a:r>
            <a:r>
              <a:rPr lang="ru-RU" altLang="ru-RU" b="1" dirty="0">
                <a:solidFill>
                  <a:schemeClr val="tx2"/>
                </a:solidFill>
                <a:latin typeface="Calibri" pitchFamily="34" charset="0"/>
                <a:cs typeface="Arial" pitchFamily="34" charset="0"/>
              </a:rPr>
              <a:t>– </a:t>
            </a:r>
            <a:r>
              <a:rPr lang="ru-RU" altLang="ru-RU" b="1" dirty="0" smtClean="0">
                <a:solidFill>
                  <a:schemeClr val="tx2"/>
                </a:solidFill>
                <a:latin typeface="Calibri" pitchFamily="34" charset="0"/>
                <a:cs typeface="Arial" pitchFamily="34" charset="0"/>
              </a:rPr>
              <a:t>в </a:t>
            </a:r>
            <a:r>
              <a:rPr lang="ru-RU" altLang="ru-RU" b="1" dirty="0">
                <a:solidFill>
                  <a:schemeClr val="tx2"/>
                </a:solidFill>
                <a:latin typeface="Calibri" pitchFamily="34" charset="0"/>
                <a:cs typeface="Arial" pitchFamily="34" charset="0"/>
              </a:rPr>
              <a:t>периоды неполной и полной ремиссии.</a:t>
            </a:r>
          </a:p>
          <a:p>
            <a:pPr eaLnBrk="1" hangingPunct="1">
              <a:spcBef>
                <a:spcPts val="600"/>
              </a:spcBef>
              <a:spcAft>
                <a:spcPts val="0"/>
              </a:spcAft>
              <a:buClr>
                <a:srgbClr val="FAAA28"/>
              </a:buClr>
            </a:pPr>
            <a:endParaRPr lang="ru-RU" altLang="ru-RU" b="1" dirty="0">
              <a:solidFill>
                <a:srgbClr val="FAAA28"/>
              </a:solidFill>
              <a:latin typeface="Calibri" pitchFamily="34" charset="0"/>
              <a:cs typeface="Arial" pitchFamily="34" charset="0"/>
            </a:endParaRPr>
          </a:p>
          <a:p>
            <a:pPr eaLnBrk="1" hangingPunct="1">
              <a:spcBef>
                <a:spcPts val="600"/>
              </a:spcBef>
              <a:spcAft>
                <a:spcPts val="0"/>
              </a:spcAft>
              <a:buClr>
                <a:srgbClr val="FAAA28"/>
              </a:buClr>
            </a:pPr>
            <a:r>
              <a:rPr lang="ru-RU" altLang="ru-RU" b="1" dirty="0">
                <a:solidFill>
                  <a:srgbClr val="FAAA28"/>
                </a:solidFill>
                <a:latin typeface="Calibri" pitchFamily="34" charset="0"/>
                <a:cs typeface="Arial" pitchFamily="34" charset="0"/>
              </a:rPr>
              <a:t>4. Мануальная терапия: </a:t>
            </a:r>
            <a:r>
              <a:rPr lang="ru-RU" altLang="ru-RU" b="1" dirty="0">
                <a:solidFill>
                  <a:schemeClr val="tx2"/>
                </a:solidFill>
                <a:latin typeface="Calibri" pitchFamily="34" charset="0"/>
                <a:cs typeface="Arial" pitchFamily="34" charset="0"/>
              </a:rPr>
              <a:t>при острых болях </a:t>
            </a:r>
            <a:r>
              <a:rPr lang="ru-RU" altLang="ru-RU" b="1" dirty="0" smtClean="0">
                <a:solidFill>
                  <a:schemeClr val="tx2"/>
                </a:solidFill>
                <a:latin typeface="Calibri" pitchFamily="34" charset="0"/>
                <a:cs typeface="Arial" pitchFamily="34" charset="0"/>
              </a:rPr>
              <a:t>–</a:t>
            </a:r>
            <a:r>
              <a:rPr lang="en-US" altLang="ru-RU" b="1" dirty="0" smtClean="0">
                <a:solidFill>
                  <a:schemeClr val="tx2"/>
                </a:solidFill>
                <a:latin typeface="Calibri" pitchFamily="34" charset="0"/>
                <a:cs typeface="Arial" pitchFamily="34" charset="0"/>
              </a:rPr>
              <a:t> </a:t>
            </a:r>
            <a:r>
              <a:rPr lang="ru-RU" altLang="ru-RU" b="1" dirty="0" smtClean="0">
                <a:solidFill>
                  <a:schemeClr val="tx2"/>
                </a:solidFill>
                <a:latin typeface="Calibri" pitchFamily="34" charset="0"/>
                <a:cs typeface="Arial" pitchFamily="34" charset="0"/>
              </a:rPr>
              <a:t>с </a:t>
            </a:r>
            <a:r>
              <a:rPr lang="ru-RU" altLang="ru-RU" b="1" dirty="0">
                <a:solidFill>
                  <a:schemeClr val="tx2"/>
                </a:solidFill>
                <a:latin typeface="Calibri" pitchFamily="34" charset="0"/>
                <a:cs typeface="Arial" pitchFamily="34" charset="0"/>
              </a:rPr>
              <a:t>большой осторожностью.  Часто не рекомендуется при клинически  актуальных грыжах МПД.</a:t>
            </a:r>
          </a:p>
          <a:p>
            <a:pPr eaLnBrk="1" hangingPunct="1">
              <a:spcBef>
                <a:spcPts val="600"/>
              </a:spcBef>
              <a:spcAft>
                <a:spcPts val="0"/>
              </a:spcAft>
              <a:buClr>
                <a:srgbClr val="FAAA28"/>
              </a:buClr>
            </a:pPr>
            <a:r>
              <a:rPr lang="ru-RU" altLang="ru-RU" b="1" dirty="0">
                <a:solidFill>
                  <a:schemeClr val="tx2"/>
                </a:solidFill>
                <a:latin typeface="Calibri" pitchFamily="34" charset="0"/>
                <a:cs typeface="Arial" pitchFamily="34" charset="0"/>
              </a:rPr>
              <a:t>Основное показание: избыточное распространенное напряжение </a:t>
            </a:r>
            <a:r>
              <a:rPr lang="ru-RU" altLang="ru-RU" b="1" dirty="0" err="1">
                <a:solidFill>
                  <a:schemeClr val="tx2"/>
                </a:solidFill>
                <a:latin typeface="Calibri" pitchFamily="34" charset="0"/>
                <a:cs typeface="Arial" pitchFamily="34" charset="0"/>
              </a:rPr>
              <a:t>паравертебральных</a:t>
            </a:r>
            <a:r>
              <a:rPr lang="ru-RU" altLang="ru-RU" b="1" dirty="0">
                <a:solidFill>
                  <a:schemeClr val="tx2"/>
                </a:solidFill>
                <a:latin typeface="Calibri" pitchFamily="34" charset="0"/>
                <a:cs typeface="Arial" pitchFamily="34" charset="0"/>
              </a:rPr>
              <a:t> мышц при рефлекторных </a:t>
            </a:r>
            <a:r>
              <a:rPr lang="ru-RU" altLang="ru-RU" b="1" dirty="0" err="1">
                <a:solidFill>
                  <a:schemeClr val="tx2"/>
                </a:solidFill>
                <a:latin typeface="Calibri" pitchFamily="34" charset="0"/>
                <a:cs typeface="Arial" pitchFamily="34" charset="0"/>
              </a:rPr>
              <a:t>вертеброгенных</a:t>
            </a:r>
            <a:r>
              <a:rPr lang="ru-RU" altLang="ru-RU" b="1" dirty="0">
                <a:solidFill>
                  <a:schemeClr val="tx2"/>
                </a:solidFill>
                <a:latin typeface="Calibri" pitchFamily="34" charset="0"/>
                <a:cs typeface="Arial" pitchFamily="34" charset="0"/>
              </a:rPr>
              <a:t> синдромах. </a:t>
            </a:r>
          </a:p>
          <a:p>
            <a:pPr eaLnBrk="1" hangingPunct="1">
              <a:spcBef>
                <a:spcPts val="600"/>
              </a:spcBef>
              <a:spcAft>
                <a:spcPts val="0"/>
              </a:spcAft>
              <a:buClr>
                <a:srgbClr val="FAAA28"/>
              </a:buClr>
            </a:pPr>
            <a:r>
              <a:rPr lang="ru-RU" altLang="ru-RU" b="1" dirty="0">
                <a:solidFill>
                  <a:schemeClr val="tx2"/>
                </a:solidFill>
                <a:latin typeface="Calibri" pitchFamily="34" charset="0"/>
                <a:cs typeface="Arial" pitchFamily="34" charset="0"/>
              </a:rPr>
              <a:t>Противопоказания: тяжелая «</a:t>
            </a:r>
            <a:r>
              <a:rPr lang="ru-RU" altLang="ru-RU" b="1" dirty="0" err="1">
                <a:solidFill>
                  <a:schemeClr val="tx2"/>
                </a:solidFill>
                <a:latin typeface="Calibri" pitchFamily="34" charset="0"/>
                <a:cs typeface="Arial" pitchFamily="34" charset="0"/>
              </a:rPr>
              <a:t>соматика</a:t>
            </a:r>
            <a:r>
              <a:rPr lang="ru-RU" altLang="ru-RU" b="1" dirty="0">
                <a:solidFill>
                  <a:schemeClr val="tx2"/>
                </a:solidFill>
                <a:latin typeface="Calibri" pitchFamily="34" charset="0"/>
                <a:cs typeface="Arial" pitchFamily="34" charset="0"/>
              </a:rPr>
              <a:t>», инфекции, </a:t>
            </a:r>
            <a:r>
              <a:rPr lang="ru-RU" altLang="ru-RU" b="1" dirty="0" err="1">
                <a:solidFill>
                  <a:schemeClr val="tx2"/>
                </a:solidFill>
                <a:latin typeface="Calibri" pitchFamily="34" charset="0"/>
                <a:cs typeface="Arial" pitchFamily="34" charset="0"/>
              </a:rPr>
              <a:t>онкопатология</a:t>
            </a:r>
            <a:r>
              <a:rPr lang="ru-RU" altLang="ru-RU" b="1" dirty="0">
                <a:solidFill>
                  <a:schemeClr val="tx2"/>
                </a:solidFill>
                <a:latin typeface="Calibri" pitchFamily="34" charset="0"/>
                <a:cs typeface="Arial" pitchFamily="34" charset="0"/>
              </a:rPr>
              <a:t>, травмы, выраженная нестабильность, остеопороз и др.</a:t>
            </a:r>
          </a:p>
          <a:p>
            <a:pPr eaLnBrk="1" hangingPunct="1">
              <a:spcBef>
                <a:spcPts val="600"/>
              </a:spcBef>
              <a:spcAft>
                <a:spcPts val="0"/>
              </a:spcAft>
              <a:buClr>
                <a:srgbClr val="FAAA28"/>
              </a:buClr>
            </a:pPr>
            <a:endParaRPr lang="ru-RU" altLang="ru-RU" b="1" dirty="0">
              <a:solidFill>
                <a:srgbClr val="FAAA28"/>
              </a:solidFill>
              <a:latin typeface="Calibri" pitchFamily="34" charset="0"/>
              <a:cs typeface="Arial" pitchFamily="34" charset="0"/>
            </a:endParaRPr>
          </a:p>
          <a:p>
            <a:pPr eaLnBrk="1" hangingPunct="1">
              <a:spcBef>
                <a:spcPts val="600"/>
              </a:spcBef>
              <a:spcAft>
                <a:spcPts val="0"/>
              </a:spcAft>
              <a:buClr>
                <a:srgbClr val="FAAA28"/>
              </a:buClr>
            </a:pPr>
            <a:r>
              <a:rPr lang="ru-RU" altLang="ru-RU" b="1" dirty="0">
                <a:solidFill>
                  <a:srgbClr val="FAAA28"/>
                </a:solidFill>
                <a:latin typeface="Calibri" pitchFamily="34" charset="0"/>
                <a:cs typeface="Arial" pitchFamily="34" charset="0"/>
              </a:rPr>
              <a:t>5. Физиотерапия (ультразвук, </a:t>
            </a:r>
            <a:r>
              <a:rPr lang="ru-RU" altLang="ru-RU" b="1" dirty="0" err="1">
                <a:solidFill>
                  <a:srgbClr val="FAAA28"/>
                </a:solidFill>
                <a:latin typeface="Calibri" pitchFamily="34" charset="0"/>
                <a:cs typeface="Arial" pitchFamily="34" charset="0"/>
              </a:rPr>
              <a:t>фонофорез</a:t>
            </a:r>
            <a:r>
              <a:rPr lang="ru-RU" altLang="ru-RU" b="1" dirty="0">
                <a:solidFill>
                  <a:srgbClr val="FAAA28"/>
                </a:solidFill>
                <a:latin typeface="Calibri" pitchFamily="34" charset="0"/>
                <a:cs typeface="Arial" pitchFamily="34" charset="0"/>
              </a:rPr>
              <a:t>, УФО в </a:t>
            </a:r>
            <a:r>
              <a:rPr lang="ru-RU" altLang="ru-RU" b="1" dirty="0" err="1">
                <a:solidFill>
                  <a:srgbClr val="FAAA28"/>
                </a:solidFill>
                <a:latin typeface="Calibri" pitchFamily="34" charset="0"/>
                <a:cs typeface="Arial" pitchFamily="34" charset="0"/>
              </a:rPr>
              <a:t>эритемных</a:t>
            </a:r>
            <a:r>
              <a:rPr lang="ru-RU" altLang="ru-RU" b="1" dirty="0">
                <a:solidFill>
                  <a:srgbClr val="FAAA28"/>
                </a:solidFill>
                <a:latin typeface="Calibri" pitchFamily="34" charset="0"/>
                <a:cs typeface="Arial" pitchFamily="34" charset="0"/>
              </a:rPr>
              <a:t> дозах, СМТ, ДДТ,  лазеротерапия , ЧЭНС</a:t>
            </a:r>
            <a:r>
              <a:rPr lang="ru-RU" altLang="ru-RU" b="1" dirty="0" smtClean="0">
                <a:solidFill>
                  <a:srgbClr val="FAAA28"/>
                </a:solidFill>
                <a:latin typeface="Calibri" pitchFamily="34" charset="0"/>
                <a:cs typeface="Arial" pitchFamily="34" charset="0"/>
              </a:rPr>
              <a:t>)</a:t>
            </a:r>
            <a:r>
              <a:rPr lang="ru-RU" altLang="ru-RU" b="1" dirty="0">
                <a:solidFill>
                  <a:schemeClr val="tx2"/>
                </a:solidFill>
                <a:latin typeface="Calibri" pitchFamily="34" charset="0"/>
                <a:cs typeface="Arial" pitchFamily="34" charset="0"/>
              </a:rPr>
              <a:t> – </a:t>
            </a:r>
            <a:r>
              <a:rPr lang="ru-RU" altLang="ru-RU" b="1" dirty="0" smtClean="0">
                <a:solidFill>
                  <a:schemeClr val="tx2"/>
                </a:solidFill>
                <a:latin typeface="Calibri" pitchFamily="34" charset="0"/>
                <a:cs typeface="Arial" pitchFamily="34" charset="0"/>
              </a:rPr>
              <a:t>умеренный </a:t>
            </a:r>
            <a:r>
              <a:rPr lang="ru-RU" altLang="ru-RU" b="1" dirty="0">
                <a:solidFill>
                  <a:schemeClr val="tx2"/>
                </a:solidFill>
                <a:latin typeface="Calibri" pitchFamily="34" charset="0"/>
                <a:cs typeface="Arial" pitchFamily="34" charset="0"/>
              </a:rPr>
              <a:t>лечебный эффект в остром периоде. При  интенсивных болях применяются в щадящем режиме.</a:t>
            </a:r>
            <a:endParaRPr lang="ru-RU" altLang="ru-RU" b="1" dirty="0" smtClean="0">
              <a:solidFill>
                <a:schemeClr val="tx2"/>
              </a:solidFill>
              <a:latin typeface="Calibri" pitchFamily="34" charset="0"/>
              <a:cs typeface="Arial" pitchFamily="34" charset="0"/>
            </a:endParaRPr>
          </a:p>
        </p:txBody>
      </p:sp>
    </p:spTree>
    <p:extLst>
      <p:ext uri="{BB962C8B-B14F-4D97-AF65-F5344CB8AC3E}">
        <p14:creationId xmlns:p14="http://schemas.microsoft.com/office/powerpoint/2010/main" val="2577252573"/>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ChangeArrowheads="1"/>
          </p:cNvSpPr>
          <p:nvPr/>
        </p:nvSpPr>
        <p:spPr bwMode="auto">
          <a:xfrm>
            <a:off x="503238" y="1628775"/>
            <a:ext cx="8280400" cy="179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p>
            <a:pPr marL="339725" indent="-339725" eaLnBrk="1" hangingPunct="1">
              <a:lnSpc>
                <a:spcPct val="130000"/>
              </a:lnSpc>
              <a:buClr>
                <a:srgbClr val="000000"/>
              </a:buClr>
              <a:buSzPct val="100000"/>
              <a:buFont typeface="Times New Roman" pitchFamily="18" charset="0"/>
              <a:buAutoNum type="arabicPeriod"/>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endParaRPr lang="ru-RU" altLang="ru-RU" sz="2400" b="1">
              <a:solidFill>
                <a:srgbClr val="000000"/>
              </a:solidFill>
            </a:endParaRPr>
          </a:p>
          <a:p>
            <a:pPr marL="339725" indent="-339725" eaLnBrk="1" hangingPunct="1">
              <a:lnSpc>
                <a:spcPct val="130000"/>
              </a:lnSpc>
              <a:buSzPct val="100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endParaRPr lang="ru-RU" altLang="ru-RU" sz="2400" b="1">
              <a:solidFill>
                <a:srgbClr val="000000"/>
              </a:solidFill>
            </a:endParaRPr>
          </a:p>
          <a:p>
            <a:pPr marL="339725" indent="-339725" eaLnBrk="1" hangingPunct="1">
              <a:buSzPct val="100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endParaRPr lang="ru-RU" altLang="ru-RU" sz="2400" b="1">
              <a:solidFill>
                <a:srgbClr val="000000"/>
              </a:solidFill>
            </a:endParaRPr>
          </a:p>
          <a:p>
            <a:pPr marL="339725" indent="-339725" eaLnBrk="1" hangingPunct="1">
              <a:buSzPct val="100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endParaRPr lang="ru-RU" altLang="ru-RU" sz="2400" b="1">
              <a:solidFill>
                <a:srgbClr val="000000"/>
              </a:solidFill>
            </a:endParaRPr>
          </a:p>
        </p:txBody>
      </p:sp>
      <p:sp>
        <p:nvSpPr>
          <p:cNvPr id="147459" name="Text Box 3"/>
          <p:cNvSpPr txBox="1">
            <a:spLocks noChangeArrowheads="1"/>
          </p:cNvSpPr>
          <p:nvPr/>
        </p:nvSpPr>
        <p:spPr bwMode="auto">
          <a:xfrm>
            <a:off x="468313" y="2781300"/>
            <a:ext cx="8424862"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Droid Sans" charset="0"/>
                <a:cs typeface="Droid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Droid Sans" charset="0"/>
                <a:cs typeface="Droid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Droid Sans" charset="0"/>
                <a:cs typeface="Droid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Droid Sans" charset="0"/>
                <a:cs typeface="Droid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Droid Sans" charset="0"/>
                <a:cs typeface="Droid Sans"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Droid Sans" charset="0"/>
                <a:cs typeface="Droid Sans"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Droid Sans" charset="0"/>
                <a:cs typeface="Droid Sans"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Droid Sans" charset="0"/>
                <a:cs typeface="Droid Sans"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Droid Sans" charset="0"/>
                <a:cs typeface="Droid Sans" charset="0"/>
              </a:defRPr>
            </a:lvl9pPr>
          </a:lstStyle>
          <a:p>
            <a:pPr algn="ctr" eaLnBrk="1" hangingPunct="1">
              <a:lnSpc>
                <a:spcPct val="85000"/>
              </a:lnSpc>
              <a:buSzPct val="100000"/>
            </a:pPr>
            <a:endParaRPr lang="ru-RU" altLang="ru-RU" sz="4400" b="1" dirty="0">
              <a:solidFill>
                <a:srgbClr val="C00000"/>
              </a:solidFill>
              <a:latin typeface="Calibri" pitchFamily="34" charset="0"/>
            </a:endParaRPr>
          </a:p>
        </p:txBody>
      </p:sp>
      <p:sp>
        <p:nvSpPr>
          <p:cNvPr id="4" name="Text Box 9"/>
          <p:cNvSpPr txBox="1">
            <a:spLocks noChangeArrowheads="1"/>
          </p:cNvSpPr>
          <p:nvPr/>
        </p:nvSpPr>
        <p:spPr bwMode="auto">
          <a:xfrm>
            <a:off x="738133" y="2564904"/>
            <a:ext cx="7506275" cy="2611228"/>
          </a:xfrm>
          <a:prstGeom prst="rect">
            <a:avLst/>
          </a:prstGeom>
          <a:noFill/>
          <a:ln w="9525" algn="ctr">
            <a:noFill/>
            <a:miter lim="800000"/>
            <a:headEnd/>
            <a:tailEnd/>
          </a:ln>
          <a:effectLst>
            <a:outerShdw blurRad="50800" dist="38100" dir="5400000" algn="t" rotWithShape="0">
              <a:prstClr val="black">
                <a:alpha val="40000"/>
              </a:prstClr>
            </a:outerShdw>
          </a:effectLst>
        </p:spPr>
        <p:txBody>
          <a:bodyPr wrap="square">
            <a:spAutoFit/>
          </a:bodyPr>
          <a:lstStyle/>
          <a:p>
            <a:pPr algn="ctr">
              <a:lnSpc>
                <a:spcPts val="4900"/>
              </a:lnSpc>
            </a:pPr>
            <a:r>
              <a:rPr lang="ru-RU" sz="4800" b="1" dirty="0" smtClean="0">
                <a:solidFill>
                  <a:srgbClr val="FAAA28"/>
                </a:solidFill>
                <a:latin typeface="Calibri" panose="020F0502020204030204" pitchFamily="34" charset="0"/>
                <a:cs typeface="Calibri" panose="020F0502020204030204" pitchFamily="34" charset="0"/>
              </a:rPr>
              <a:t>Особенности </a:t>
            </a:r>
            <a:r>
              <a:rPr lang="ru-RU" sz="4800" b="1" dirty="0">
                <a:solidFill>
                  <a:srgbClr val="FAAA28"/>
                </a:solidFill>
                <a:latin typeface="Calibri" panose="020F0502020204030204" pitchFamily="34" charset="0"/>
                <a:cs typeface="Calibri" panose="020F0502020204030204" pitchFamily="34" charset="0"/>
              </a:rPr>
              <a:t>патофизиологии, клиники и терапии </a:t>
            </a:r>
            <a:r>
              <a:rPr lang="ru-RU" sz="4800" b="1" dirty="0" err="1">
                <a:solidFill>
                  <a:srgbClr val="FAAA28"/>
                </a:solidFill>
                <a:latin typeface="Calibri" panose="020F0502020204030204" pitchFamily="34" charset="0"/>
                <a:cs typeface="Calibri" panose="020F0502020204030204" pitchFamily="34" charset="0"/>
              </a:rPr>
              <a:t>радикулярного</a:t>
            </a:r>
            <a:r>
              <a:rPr lang="ru-RU" sz="4800" b="1" dirty="0">
                <a:solidFill>
                  <a:srgbClr val="FAAA28"/>
                </a:solidFill>
                <a:latin typeface="Calibri" panose="020F0502020204030204" pitchFamily="34" charset="0"/>
                <a:cs typeface="Calibri" panose="020F0502020204030204" pitchFamily="34" charset="0"/>
              </a:rPr>
              <a:t> болевого синдрома</a:t>
            </a:r>
          </a:p>
        </p:txBody>
      </p:sp>
    </p:spTree>
    <p:extLst>
      <p:ext uri="{BB962C8B-B14F-4D97-AF65-F5344CB8AC3E}">
        <p14:creationId xmlns:p14="http://schemas.microsoft.com/office/powerpoint/2010/main" val="3871555494"/>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3" name="Text Box 8"/>
          <p:cNvSpPr txBox="1">
            <a:spLocks noChangeArrowheads="1"/>
          </p:cNvSpPr>
          <p:nvPr/>
        </p:nvSpPr>
        <p:spPr bwMode="auto">
          <a:xfrm>
            <a:off x="9756576" y="4005263"/>
            <a:ext cx="532923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Droid Sans" charset="0"/>
                <a:cs typeface="Droid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Droid Sans" charset="0"/>
                <a:cs typeface="Droid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Droid Sans" charset="0"/>
                <a:cs typeface="Droid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Droid Sans" charset="0"/>
                <a:cs typeface="Droid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Droid Sans" charset="0"/>
                <a:cs typeface="Droid Sans"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Droid Sans" charset="0"/>
                <a:cs typeface="Droid Sans"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Droid Sans" charset="0"/>
                <a:cs typeface="Droid Sans"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Droid Sans" charset="0"/>
                <a:cs typeface="Droid Sans"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Droid Sans" charset="0"/>
                <a:cs typeface="Droid Sans" charset="0"/>
              </a:defRPr>
            </a:lvl9pPr>
          </a:lstStyle>
          <a:p>
            <a:pPr eaLnBrk="1" hangingPunct="1">
              <a:buSzPct val="100000"/>
            </a:pPr>
            <a:r>
              <a:rPr lang="ru-RU" altLang="ru-RU" b="1" dirty="0" err="1" smtClean="0">
                <a:solidFill>
                  <a:srgbClr val="FAAA28"/>
                </a:solidFill>
                <a:latin typeface="Calibri" pitchFamily="34" charset="0"/>
                <a:cs typeface="Arial" pitchFamily="34" charset="0"/>
              </a:rPr>
              <a:t>Ноцицептивный</a:t>
            </a:r>
            <a:r>
              <a:rPr lang="ru-RU" altLang="ru-RU" b="1" dirty="0" smtClean="0">
                <a:solidFill>
                  <a:srgbClr val="FAAA28"/>
                </a:solidFill>
                <a:latin typeface="Calibri" pitchFamily="34" charset="0"/>
                <a:cs typeface="Arial" pitchFamily="34" charset="0"/>
              </a:rPr>
              <a:t> </a:t>
            </a:r>
            <a:r>
              <a:rPr lang="ru-RU" altLang="ru-RU" b="1" dirty="0">
                <a:solidFill>
                  <a:srgbClr val="FAAA28"/>
                </a:solidFill>
                <a:latin typeface="Calibri" pitchFamily="34" charset="0"/>
                <a:cs typeface="Arial" pitchFamily="34" charset="0"/>
              </a:rPr>
              <a:t>компонент:  </a:t>
            </a:r>
            <a:r>
              <a:rPr lang="ru-RU" altLang="ru-RU" dirty="0">
                <a:solidFill>
                  <a:schemeClr val="tx2"/>
                </a:solidFill>
                <a:latin typeface="Calibri" pitchFamily="34" charset="0"/>
                <a:cs typeface="Arial" pitchFamily="34" charset="0"/>
              </a:rPr>
              <a:t>боли в области шеи, тупые, диффузные, чаще умеренные, усиливаю-</a:t>
            </a:r>
            <a:r>
              <a:rPr lang="ru-RU" altLang="ru-RU" dirty="0" err="1">
                <a:solidFill>
                  <a:schemeClr val="tx2"/>
                </a:solidFill>
                <a:latin typeface="Calibri" pitchFamily="34" charset="0"/>
                <a:cs typeface="Arial" pitchFamily="34" charset="0"/>
              </a:rPr>
              <a:t>щиеся</a:t>
            </a:r>
            <a:r>
              <a:rPr lang="ru-RU" altLang="ru-RU" dirty="0">
                <a:solidFill>
                  <a:schemeClr val="tx2"/>
                </a:solidFill>
                <a:latin typeface="Calibri" pitchFamily="34" charset="0"/>
                <a:cs typeface="Arial" pitchFamily="34" charset="0"/>
              </a:rPr>
              <a:t> после сна, уменьшающиеся при движениях. </a:t>
            </a:r>
          </a:p>
        </p:txBody>
      </p:sp>
      <p:sp>
        <p:nvSpPr>
          <p:cNvPr id="148484" name="Text Box 8"/>
          <p:cNvSpPr txBox="1">
            <a:spLocks noChangeArrowheads="1"/>
          </p:cNvSpPr>
          <p:nvPr/>
        </p:nvSpPr>
        <p:spPr bwMode="auto">
          <a:xfrm>
            <a:off x="3419475" y="1904926"/>
            <a:ext cx="4824933" cy="1308050"/>
          </a:xfrm>
          <a:prstGeom prst="rect">
            <a:avLst/>
          </a:prstGeom>
          <a:noFill/>
          <a:ln>
            <a:noFill/>
          </a:ln>
          <a:extLst/>
        </p:spPr>
        <p:txBody>
          <a:bodyPr wrap="square" lIns="0" tIns="0" rIns="0" bIns="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Droid Sans" charset="0"/>
                <a:cs typeface="Droid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Droid Sans" charset="0"/>
                <a:cs typeface="Droid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Droid Sans" charset="0"/>
                <a:cs typeface="Droid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Droid Sans" charset="0"/>
                <a:cs typeface="Droid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Droid Sans" charset="0"/>
                <a:cs typeface="Droid Sans"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Droid Sans" charset="0"/>
                <a:cs typeface="Droid Sans"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Droid Sans" charset="0"/>
                <a:cs typeface="Droid Sans"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Droid Sans" charset="0"/>
                <a:cs typeface="Droid Sans"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Droid Sans" charset="0"/>
                <a:cs typeface="Droid Sans" charset="0"/>
              </a:defRPr>
            </a:lvl9pPr>
          </a:lstStyle>
          <a:p>
            <a:pPr eaLnBrk="1" hangingPunct="1">
              <a:spcBef>
                <a:spcPts val="600"/>
              </a:spcBef>
              <a:buSzPct val="100000"/>
            </a:pPr>
            <a:r>
              <a:rPr lang="ru-RU" altLang="ru-RU" sz="1600" b="1" dirty="0" smtClean="0">
                <a:solidFill>
                  <a:schemeClr val="tx2"/>
                </a:solidFill>
                <a:latin typeface="Calibri" pitchFamily="34" charset="0"/>
                <a:cs typeface="Arial" pitchFamily="34" charset="0"/>
              </a:rPr>
              <a:t>Мощное воспаление в месте </a:t>
            </a:r>
            <a:r>
              <a:rPr lang="ru-RU" altLang="ru-RU" sz="1600" b="1" dirty="0" err="1" smtClean="0">
                <a:solidFill>
                  <a:schemeClr val="tx2"/>
                </a:solidFill>
                <a:latin typeface="Calibri" pitchFamily="34" charset="0"/>
                <a:cs typeface="Arial" pitchFamily="34" charset="0"/>
              </a:rPr>
              <a:t>дискорадикулярного</a:t>
            </a:r>
            <a:r>
              <a:rPr lang="ru-RU" altLang="ru-RU" sz="1600" b="1" dirty="0" smtClean="0">
                <a:solidFill>
                  <a:schemeClr val="tx2"/>
                </a:solidFill>
                <a:latin typeface="Calibri" pitchFamily="34" charset="0"/>
                <a:cs typeface="Arial" pitchFamily="34" charset="0"/>
              </a:rPr>
              <a:t>             конфликта – основа </a:t>
            </a:r>
            <a:r>
              <a:rPr lang="ru-RU" altLang="ru-RU" sz="1600" b="1" dirty="0" err="1" smtClean="0">
                <a:solidFill>
                  <a:srgbClr val="FAAA28"/>
                </a:solidFill>
                <a:latin typeface="Calibri" pitchFamily="34" charset="0"/>
                <a:cs typeface="Arial" pitchFamily="34" charset="0"/>
              </a:rPr>
              <a:t>ноцицептивного</a:t>
            </a:r>
            <a:r>
              <a:rPr lang="ru-RU" altLang="ru-RU" sz="1600" b="1" dirty="0" smtClean="0">
                <a:solidFill>
                  <a:srgbClr val="FAAA28"/>
                </a:solidFill>
                <a:latin typeface="Calibri" pitchFamily="34" charset="0"/>
                <a:cs typeface="Arial" pitchFamily="34" charset="0"/>
              </a:rPr>
              <a:t> компонента </a:t>
            </a:r>
            <a:endParaRPr lang="en-US" altLang="ru-RU" sz="1600" b="1" dirty="0" smtClean="0">
              <a:solidFill>
                <a:srgbClr val="FAAA28"/>
              </a:solidFill>
              <a:latin typeface="Calibri" pitchFamily="34" charset="0"/>
              <a:cs typeface="Arial" pitchFamily="34" charset="0"/>
            </a:endParaRPr>
          </a:p>
          <a:p>
            <a:pPr eaLnBrk="1" hangingPunct="1">
              <a:spcBef>
                <a:spcPts val="600"/>
              </a:spcBef>
              <a:buSzPct val="100000"/>
            </a:pPr>
            <a:r>
              <a:rPr lang="ru-RU" altLang="ru-RU" sz="1600" b="1" dirty="0">
                <a:solidFill>
                  <a:schemeClr val="tx2"/>
                </a:solidFill>
                <a:latin typeface="Calibri" pitchFamily="34" charset="0"/>
                <a:cs typeface="Arial" pitchFamily="34" charset="0"/>
              </a:rPr>
              <a:t>Компрессия, травма и воспаление нервного корешка с  развитием эктопической </a:t>
            </a:r>
            <a:r>
              <a:rPr lang="ru-RU" altLang="ru-RU" sz="1600" b="1" dirty="0" err="1">
                <a:solidFill>
                  <a:schemeClr val="tx2"/>
                </a:solidFill>
                <a:latin typeface="Calibri" pitchFamily="34" charset="0"/>
                <a:cs typeface="Arial" pitchFamily="34" charset="0"/>
              </a:rPr>
              <a:t>импульсации</a:t>
            </a:r>
            <a:r>
              <a:rPr lang="en-US" altLang="ru-RU" sz="1600" b="1" dirty="0">
                <a:solidFill>
                  <a:schemeClr val="tx2"/>
                </a:solidFill>
                <a:latin typeface="Calibri" pitchFamily="34" charset="0"/>
                <a:cs typeface="Arial" pitchFamily="34" charset="0"/>
              </a:rPr>
              <a:t> </a:t>
            </a:r>
            <a:r>
              <a:rPr lang="ru-RU" altLang="ru-RU" sz="1600" b="1" dirty="0">
                <a:solidFill>
                  <a:schemeClr val="tx2"/>
                </a:solidFill>
                <a:latin typeface="Calibri" pitchFamily="34" charset="0"/>
                <a:cs typeface="Arial" pitchFamily="34" charset="0"/>
              </a:rPr>
              <a:t>– </a:t>
            </a:r>
            <a:r>
              <a:rPr lang="ru-RU" altLang="ru-RU" sz="1600" b="1" dirty="0">
                <a:solidFill>
                  <a:srgbClr val="FAAA28"/>
                </a:solidFill>
                <a:latin typeface="Calibri" pitchFamily="34" charset="0"/>
                <a:cs typeface="Arial" pitchFamily="34" charset="0"/>
              </a:rPr>
              <a:t>основа </a:t>
            </a:r>
            <a:r>
              <a:rPr lang="ru-RU" altLang="ru-RU" sz="1600" b="1" dirty="0" err="1">
                <a:solidFill>
                  <a:srgbClr val="FAAA28"/>
                </a:solidFill>
                <a:latin typeface="Calibri" pitchFamily="34" charset="0"/>
                <a:cs typeface="Arial" pitchFamily="34" charset="0"/>
              </a:rPr>
              <a:t>нейропатического</a:t>
            </a:r>
            <a:r>
              <a:rPr lang="ru-RU" altLang="ru-RU" sz="1600" b="1" dirty="0">
                <a:solidFill>
                  <a:srgbClr val="FAAA28"/>
                </a:solidFill>
                <a:latin typeface="Calibri" pitchFamily="34" charset="0"/>
                <a:cs typeface="Arial" pitchFamily="34" charset="0"/>
              </a:rPr>
              <a:t> </a:t>
            </a:r>
            <a:r>
              <a:rPr lang="ru-RU" altLang="ru-RU" sz="1600" b="1" dirty="0" smtClean="0">
                <a:solidFill>
                  <a:srgbClr val="FAAA28"/>
                </a:solidFill>
                <a:latin typeface="Calibri" pitchFamily="34" charset="0"/>
                <a:cs typeface="Arial" pitchFamily="34" charset="0"/>
              </a:rPr>
              <a:t>компонента</a:t>
            </a:r>
            <a:endParaRPr lang="ru-RU" altLang="ru-RU" sz="1600" b="1" dirty="0">
              <a:solidFill>
                <a:srgbClr val="FAAA28"/>
              </a:solidFill>
              <a:latin typeface="Calibri" pitchFamily="34" charset="0"/>
              <a:cs typeface="Arial" pitchFamily="34" charset="0"/>
            </a:endParaRPr>
          </a:p>
        </p:txBody>
      </p:sp>
      <p:sp>
        <p:nvSpPr>
          <p:cNvPr id="148486" name="Text Box 8"/>
          <p:cNvSpPr txBox="1">
            <a:spLocks noChangeArrowheads="1"/>
          </p:cNvSpPr>
          <p:nvPr/>
        </p:nvSpPr>
        <p:spPr bwMode="auto">
          <a:xfrm>
            <a:off x="9756576" y="5085184"/>
            <a:ext cx="5184775"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Droid Sans" charset="0"/>
                <a:cs typeface="Droid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Droid Sans" charset="0"/>
                <a:cs typeface="Droid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Droid Sans" charset="0"/>
                <a:cs typeface="Droid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Droid Sans" charset="0"/>
                <a:cs typeface="Droid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Droid Sans" charset="0"/>
                <a:cs typeface="Droid Sans"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Droid Sans" charset="0"/>
                <a:cs typeface="Droid Sans"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Droid Sans" charset="0"/>
                <a:cs typeface="Droid Sans"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Droid Sans" charset="0"/>
                <a:cs typeface="Droid Sans"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Droid Sans" charset="0"/>
                <a:cs typeface="Droid Sans" charset="0"/>
              </a:defRPr>
            </a:lvl9pPr>
          </a:lstStyle>
          <a:p>
            <a:pPr eaLnBrk="1" hangingPunct="1">
              <a:buSzPct val="100000"/>
            </a:pPr>
            <a:r>
              <a:rPr lang="ru-RU" altLang="ru-RU" b="1" dirty="0" err="1">
                <a:solidFill>
                  <a:srgbClr val="FAAA28"/>
                </a:solidFill>
                <a:latin typeface="Calibri" pitchFamily="34" charset="0"/>
                <a:cs typeface="Arial" pitchFamily="34" charset="0"/>
              </a:rPr>
              <a:t>Нейропатический</a:t>
            </a:r>
            <a:r>
              <a:rPr lang="ru-RU" altLang="ru-RU" b="1" dirty="0">
                <a:solidFill>
                  <a:srgbClr val="FAAA28"/>
                </a:solidFill>
                <a:latin typeface="Calibri" pitchFamily="34" charset="0"/>
                <a:cs typeface="Arial" pitchFamily="34" charset="0"/>
              </a:rPr>
              <a:t>  компонент:  </a:t>
            </a:r>
            <a:r>
              <a:rPr lang="ru-RU" altLang="ru-RU" dirty="0">
                <a:solidFill>
                  <a:schemeClr val="tx2"/>
                </a:solidFill>
                <a:latin typeface="Calibri" pitchFamily="34" charset="0"/>
                <a:cs typeface="Arial" pitchFamily="34" charset="0"/>
              </a:rPr>
              <a:t>«длинные» боли (в руке) в зоне </a:t>
            </a:r>
            <a:r>
              <a:rPr lang="ru-RU" altLang="ru-RU" dirty="0" err="1">
                <a:solidFill>
                  <a:schemeClr val="tx2"/>
                </a:solidFill>
                <a:latin typeface="Calibri" pitchFamily="34" charset="0"/>
                <a:cs typeface="Arial" pitchFamily="34" charset="0"/>
              </a:rPr>
              <a:t>дерматома</a:t>
            </a:r>
            <a:r>
              <a:rPr lang="ru-RU" altLang="ru-RU" dirty="0">
                <a:solidFill>
                  <a:schemeClr val="tx2"/>
                </a:solidFill>
                <a:latin typeface="Calibri" pitchFamily="34" charset="0"/>
                <a:cs typeface="Arial" pitchFamily="34" charset="0"/>
              </a:rPr>
              <a:t>, стреляющего, жгучего, «электрического» характера, сопровождающиеся парестезиями, симптомами выпадения.</a:t>
            </a:r>
          </a:p>
        </p:txBody>
      </p:sp>
      <p:sp>
        <p:nvSpPr>
          <p:cNvPr id="148494" name="Прямоугольник 25"/>
          <p:cNvSpPr>
            <a:spLocks noChangeArrowheads="1"/>
          </p:cNvSpPr>
          <p:nvPr/>
        </p:nvSpPr>
        <p:spPr bwMode="auto">
          <a:xfrm>
            <a:off x="3419475" y="1506270"/>
            <a:ext cx="233063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ru-RU" altLang="ru-RU" sz="2200" b="1" dirty="0">
                <a:solidFill>
                  <a:srgbClr val="FAAA28"/>
                </a:solidFill>
                <a:latin typeface="+mj-lt"/>
                <a:cs typeface="Arial" pitchFamily="34" charset="0"/>
              </a:rPr>
              <a:t>1</a:t>
            </a:r>
            <a:r>
              <a:rPr lang="en-US" altLang="ru-RU" sz="2200" b="1" dirty="0">
                <a:solidFill>
                  <a:srgbClr val="FAAA28"/>
                </a:solidFill>
                <a:latin typeface="+mj-lt"/>
                <a:cs typeface="Arial" pitchFamily="34" charset="0"/>
              </a:rPr>
              <a:t>. </a:t>
            </a:r>
            <a:r>
              <a:rPr lang="ru-RU" altLang="ru-RU" sz="2200" b="1" dirty="0">
                <a:solidFill>
                  <a:srgbClr val="FAAA28"/>
                </a:solidFill>
                <a:latin typeface="+mj-lt"/>
                <a:cs typeface="Arial" pitchFamily="34" charset="0"/>
              </a:rPr>
              <a:t>Патофизиология</a:t>
            </a:r>
            <a:endParaRPr lang="ru-RU" sz="2200" dirty="0">
              <a:solidFill>
                <a:srgbClr val="FAAA28"/>
              </a:solidFill>
              <a:latin typeface="+mj-lt"/>
            </a:endParaRPr>
          </a:p>
        </p:txBody>
      </p:sp>
      <p:pic>
        <p:nvPicPr>
          <p:cNvPr id="148487" name="Picture 12"/>
          <p:cNvPicPr>
            <a:picLocks noChangeAspect="1" noChangeArrowheads="1"/>
          </p:cNvPicPr>
          <p:nvPr/>
        </p:nvPicPr>
        <p:blipFill rotWithShape="1">
          <a:blip r:embed="rId3">
            <a:extLst>
              <a:ext uri="{28A0092B-C50C-407E-A947-70E740481C1C}">
                <a14:useLocalDpi xmlns:a14="http://schemas.microsoft.com/office/drawing/2010/main" val="0"/>
              </a:ext>
            </a:extLst>
          </a:blip>
          <a:srcRect l="17000" b="9330"/>
          <a:stretch/>
        </p:blipFill>
        <p:spPr bwMode="auto">
          <a:xfrm>
            <a:off x="400036" y="3068960"/>
            <a:ext cx="2790936" cy="3048846"/>
          </a:xfrm>
          <a:prstGeom prst="roundRect">
            <a:avLst>
              <a:gd name="adj" fmla="val 11439"/>
            </a:avLst>
          </a:prstGeom>
          <a:solidFill>
            <a:schemeClr val="tx2"/>
          </a:solidFill>
          <a:ln w="28575">
            <a:solidFill>
              <a:srgbClr val="00A0D7"/>
            </a:solidFill>
          </a:ln>
          <a:effectLst/>
          <a:extLst/>
        </p:spPr>
      </p:pic>
      <p:sp>
        <p:nvSpPr>
          <p:cNvPr id="148497" name="Овал 28"/>
          <p:cNvSpPr>
            <a:spLocks noChangeArrowheads="1"/>
          </p:cNvSpPr>
          <p:nvPr/>
        </p:nvSpPr>
        <p:spPr bwMode="auto">
          <a:xfrm>
            <a:off x="1352766" y="3658811"/>
            <a:ext cx="616472" cy="490375"/>
          </a:xfrm>
          <a:prstGeom prst="ellipse">
            <a:avLst/>
          </a:prstGeom>
          <a:solidFill>
            <a:srgbClr val="FF0000">
              <a:alpha val="30196"/>
            </a:srgbClr>
          </a:solidFill>
          <a:ln w="19050" algn="ctr">
            <a:solidFill>
              <a:srgbClr val="FF0000"/>
            </a:solidFill>
            <a:round/>
            <a:headEnd/>
            <a:tailEnd/>
          </a:ln>
        </p:spPr>
        <p:txBody>
          <a:bodyPr/>
          <a:lstStyle/>
          <a:p>
            <a:pPr eaLnBrk="1" hangingPunct="1">
              <a:buClr>
                <a:srgbClr val="000000"/>
              </a:buClr>
              <a:buSzPct val="100000"/>
              <a:buFont typeface="Times New Roman" pitchFamily="18" charset="0"/>
              <a:buNone/>
            </a:pPr>
            <a:endParaRPr lang="ru-RU"/>
          </a:p>
        </p:txBody>
      </p:sp>
      <p:sp>
        <p:nvSpPr>
          <p:cNvPr id="22" name="TextBox 21"/>
          <p:cNvSpPr txBox="1"/>
          <p:nvPr/>
        </p:nvSpPr>
        <p:spPr>
          <a:xfrm>
            <a:off x="323527" y="226259"/>
            <a:ext cx="6624737" cy="707886"/>
          </a:xfrm>
          <a:prstGeom prst="rect">
            <a:avLst/>
          </a:prstGeom>
          <a:noFill/>
        </p:spPr>
        <p:txBody>
          <a:bodyPr wrap="square" rtlCol="0" anchor="ctr">
            <a:spAutoFit/>
          </a:bodyPr>
          <a:lstStyle/>
          <a:p>
            <a:pPr>
              <a:lnSpc>
                <a:spcPts val="2400"/>
              </a:lnSpc>
            </a:pPr>
            <a:r>
              <a:rPr lang="ru-RU" sz="2400" b="1" i="1" dirty="0" err="1" smtClean="0">
                <a:solidFill>
                  <a:srgbClr val="FAAA28"/>
                </a:solidFill>
                <a:latin typeface="+mn-lt"/>
              </a:rPr>
              <a:t>Ноцицептивный</a:t>
            </a:r>
            <a:r>
              <a:rPr lang="ru-RU" sz="2400" b="1" i="1" dirty="0" smtClean="0">
                <a:solidFill>
                  <a:srgbClr val="FAAA28"/>
                </a:solidFill>
                <a:latin typeface="+mn-lt"/>
              </a:rPr>
              <a:t> </a:t>
            </a:r>
            <a:r>
              <a:rPr lang="ru-RU" sz="2400" b="1" i="1" dirty="0">
                <a:solidFill>
                  <a:srgbClr val="FAAA28"/>
                </a:solidFill>
                <a:latin typeface="+mn-lt"/>
              </a:rPr>
              <a:t>и </a:t>
            </a:r>
            <a:r>
              <a:rPr lang="ru-RU" sz="2400" b="1" i="1" dirty="0" err="1" smtClean="0">
                <a:solidFill>
                  <a:srgbClr val="FAAA28"/>
                </a:solidFill>
                <a:latin typeface="+mn-lt"/>
              </a:rPr>
              <a:t>нейропатический</a:t>
            </a:r>
            <a:r>
              <a:rPr lang="en-US" sz="2400" b="1" i="1" dirty="0" smtClean="0">
                <a:solidFill>
                  <a:srgbClr val="FAAA28"/>
                </a:solidFill>
                <a:latin typeface="+mn-lt"/>
              </a:rPr>
              <a:t> </a:t>
            </a:r>
            <a:r>
              <a:rPr lang="ru-RU" sz="2400" b="1" i="1" dirty="0" smtClean="0">
                <a:solidFill>
                  <a:srgbClr val="FAAA28"/>
                </a:solidFill>
                <a:latin typeface="+mn-lt"/>
              </a:rPr>
              <a:t>компоненты</a:t>
            </a:r>
            <a:r>
              <a:rPr lang="en-US" sz="2400" b="1" i="1" dirty="0" smtClean="0">
                <a:solidFill>
                  <a:srgbClr val="FAAA28"/>
                </a:solidFill>
                <a:latin typeface="+mn-lt"/>
              </a:rPr>
              <a:t> </a:t>
            </a:r>
            <a:r>
              <a:rPr lang="ru-RU" sz="2400" b="1" i="1" dirty="0" smtClean="0">
                <a:solidFill>
                  <a:srgbClr val="FAAA28"/>
                </a:solidFill>
                <a:latin typeface="+mn-lt"/>
              </a:rPr>
              <a:t>боли </a:t>
            </a:r>
            <a:r>
              <a:rPr lang="ru-RU" sz="2400" b="1" i="1" dirty="0">
                <a:solidFill>
                  <a:srgbClr val="FAAA28"/>
                </a:solidFill>
                <a:latin typeface="+mn-lt"/>
              </a:rPr>
              <a:t>при </a:t>
            </a:r>
            <a:r>
              <a:rPr lang="ru-RU" sz="2400" b="1" i="1" dirty="0" err="1">
                <a:solidFill>
                  <a:srgbClr val="FAAA28"/>
                </a:solidFill>
                <a:latin typeface="+mn-lt"/>
              </a:rPr>
              <a:t>радикулопатии</a:t>
            </a:r>
            <a:r>
              <a:rPr lang="ru-RU" sz="2400" b="1" i="1" dirty="0">
                <a:solidFill>
                  <a:srgbClr val="FAAA28"/>
                </a:solidFill>
                <a:latin typeface="+mn-lt"/>
              </a:rPr>
              <a:t> </a:t>
            </a:r>
          </a:p>
        </p:txBody>
      </p:sp>
      <p:sp>
        <p:nvSpPr>
          <p:cNvPr id="148490" name="Прямоугольник 21"/>
          <p:cNvSpPr>
            <a:spLocks noChangeArrowheads="1"/>
          </p:cNvSpPr>
          <p:nvPr/>
        </p:nvSpPr>
        <p:spPr bwMode="auto">
          <a:xfrm>
            <a:off x="1763688" y="3286724"/>
            <a:ext cx="1493838" cy="461665"/>
          </a:xfrm>
          <a:prstGeom prst="rect">
            <a:avLst/>
          </a:prstGeom>
          <a:noFill/>
          <a:ln>
            <a:noFill/>
          </a:ln>
          <a:extLst/>
        </p:spPr>
        <p:txBody>
          <a:bodyPr wrap="square">
            <a:spAutoFit/>
          </a:bodyPr>
          <a:lstStyle/>
          <a:p>
            <a: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altLang="ru-RU" sz="1200" b="1" i="1" dirty="0" err="1">
                <a:latin typeface="+mj-lt"/>
                <a:cs typeface="Arial" pitchFamily="34" charset="0"/>
              </a:rPr>
              <a:t>Ноцицептивный</a:t>
            </a:r>
            <a:r>
              <a:rPr lang="ru-RU" altLang="ru-RU" sz="1200" b="1" i="1" dirty="0">
                <a:latin typeface="+mj-lt"/>
                <a:cs typeface="Arial" pitchFamily="34" charset="0"/>
              </a:rPr>
              <a:t> </a:t>
            </a:r>
          </a:p>
          <a:p>
            <a: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altLang="ru-RU" sz="1200" b="1" i="1" dirty="0" smtClean="0">
                <a:latin typeface="+mj-lt"/>
                <a:cs typeface="Arial" pitchFamily="34" charset="0"/>
              </a:rPr>
              <a:t>Компонент</a:t>
            </a:r>
            <a:endParaRPr lang="ru-RU" altLang="ru-RU" sz="1200" b="1" i="1" dirty="0">
              <a:latin typeface="+mj-lt"/>
              <a:cs typeface="Arial" pitchFamily="34" charset="0"/>
            </a:endParaRPr>
          </a:p>
        </p:txBody>
      </p:sp>
      <p:sp>
        <p:nvSpPr>
          <p:cNvPr id="148496" name="Прямоугольник 27"/>
          <p:cNvSpPr>
            <a:spLocks noChangeArrowheads="1"/>
          </p:cNvSpPr>
          <p:nvPr/>
        </p:nvSpPr>
        <p:spPr bwMode="auto">
          <a:xfrm>
            <a:off x="2491624" y="5487615"/>
            <a:ext cx="784232" cy="46166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200" b="1" i="1" dirty="0">
                <a:latin typeface="+mj-lt"/>
                <a:cs typeface="Arial" pitchFamily="34" charset="0"/>
              </a:rPr>
              <a:t>Спинной мозг</a:t>
            </a:r>
          </a:p>
        </p:txBody>
      </p:sp>
      <p:sp>
        <p:nvSpPr>
          <p:cNvPr id="8" name="Скругленный прямоугольник 7"/>
          <p:cNvSpPr/>
          <p:nvPr/>
        </p:nvSpPr>
        <p:spPr>
          <a:xfrm>
            <a:off x="400036" y="1353736"/>
            <a:ext cx="2790936" cy="1549536"/>
          </a:xfrm>
          <a:prstGeom prst="roundRect">
            <a:avLst/>
          </a:prstGeom>
          <a:solidFill>
            <a:schemeClr val="tx2"/>
          </a:solidFill>
          <a:ln w="38100">
            <a:solidFill>
              <a:srgbClr val="00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9" name="Группа 8"/>
          <p:cNvGrpSpPr/>
          <p:nvPr/>
        </p:nvGrpSpPr>
        <p:grpSpPr>
          <a:xfrm>
            <a:off x="539552" y="1381918"/>
            <a:ext cx="2579412" cy="1459261"/>
            <a:chOff x="606860" y="1313278"/>
            <a:chExt cx="2871668" cy="1624600"/>
          </a:xfrm>
        </p:grpSpPr>
        <p:pic>
          <p:nvPicPr>
            <p:cNvPr id="148488" name="Рисунок 20"/>
            <p:cNvPicPr>
              <a:picLocks noChangeAspect="1" noChangeArrowheads="1"/>
            </p:cNvPicPr>
            <p:nvPr/>
          </p:nvPicPr>
          <p:blipFill rotWithShape="1">
            <a:blip r:embed="rId4">
              <a:extLst>
                <a:ext uri="{28A0092B-C50C-407E-A947-70E740481C1C}">
                  <a14:useLocalDpi xmlns:a14="http://schemas.microsoft.com/office/drawing/2010/main" val="0"/>
                </a:ext>
              </a:extLst>
            </a:blip>
            <a:srcRect l="21534" b="7466"/>
            <a:stretch/>
          </p:blipFill>
          <p:spPr bwMode="auto">
            <a:xfrm>
              <a:off x="888021" y="1313278"/>
              <a:ext cx="1968011" cy="16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8491" name="Прямоугольник 12"/>
            <p:cNvSpPr>
              <a:spLocks noChangeArrowheads="1"/>
            </p:cNvSpPr>
            <p:nvPr/>
          </p:nvSpPr>
          <p:spPr bwMode="auto">
            <a:xfrm>
              <a:off x="2298235" y="1374964"/>
              <a:ext cx="1180293" cy="308384"/>
            </a:xfrm>
            <a:prstGeom prst="rect">
              <a:avLst/>
            </a:prstGeom>
            <a:noFill/>
            <a:ln>
              <a:noFill/>
            </a:ln>
            <a:extLst/>
          </p:spPr>
          <p:txBody>
            <a:bodyPr wrap="square">
              <a:spAutoFit/>
            </a:bodyPr>
            <a:lstStyle/>
            <a:p>
              <a:pPr algn="ctr"/>
              <a:r>
                <a:rPr lang="ru-RU" sz="1200" b="1" i="1" dirty="0" smtClean="0">
                  <a:solidFill>
                    <a:srgbClr val="1A4581"/>
                  </a:solidFill>
                  <a:latin typeface="+mj-lt"/>
                </a:rPr>
                <a:t>Грыжа</a:t>
              </a:r>
              <a:r>
                <a:rPr lang="en-US" sz="1200" b="1" i="1" dirty="0" smtClean="0">
                  <a:solidFill>
                    <a:srgbClr val="1A4581"/>
                  </a:solidFill>
                  <a:latin typeface="+mj-lt"/>
                </a:rPr>
                <a:t> </a:t>
              </a:r>
              <a:r>
                <a:rPr lang="ru-RU" sz="1200" b="1" i="1" dirty="0" smtClean="0">
                  <a:solidFill>
                    <a:srgbClr val="1A4581"/>
                  </a:solidFill>
                  <a:latin typeface="+mj-lt"/>
                </a:rPr>
                <a:t>диска</a:t>
              </a:r>
              <a:endParaRPr lang="ru-RU" sz="1200" b="1" i="1" dirty="0">
                <a:solidFill>
                  <a:srgbClr val="1A4581"/>
                </a:solidFill>
                <a:latin typeface="+mj-lt"/>
              </a:endParaRPr>
            </a:p>
          </p:txBody>
        </p:sp>
        <p:sp>
          <p:nvSpPr>
            <p:cNvPr id="148492" name="Прямоугольник 11"/>
            <p:cNvSpPr>
              <a:spLocks noChangeArrowheads="1"/>
            </p:cNvSpPr>
            <p:nvPr/>
          </p:nvSpPr>
          <p:spPr bwMode="auto">
            <a:xfrm>
              <a:off x="2267201" y="2469967"/>
              <a:ext cx="903801" cy="394266"/>
            </a:xfrm>
            <a:prstGeom prst="rect">
              <a:avLst/>
            </a:prstGeom>
            <a:noFill/>
            <a:ln>
              <a:noFill/>
            </a:ln>
            <a:extLst/>
          </p:spPr>
          <p:txBody>
            <a:bodyPr wrap="none">
              <a:spAutoFit/>
            </a:bodyPr>
            <a:lstStyle/>
            <a:p>
              <a:pPr algn="ctr"/>
              <a:r>
                <a:rPr lang="ru-RU" sz="1200" b="1" i="1" dirty="0">
                  <a:solidFill>
                    <a:srgbClr val="1A4581"/>
                  </a:solidFill>
                  <a:latin typeface="+mj-lt"/>
                </a:rPr>
                <a:t>Спинальный </a:t>
              </a:r>
            </a:p>
            <a:p>
              <a:pPr algn="ctr"/>
              <a:r>
                <a:rPr lang="ru-RU" sz="1200" b="1" i="1" dirty="0">
                  <a:solidFill>
                    <a:srgbClr val="1A4581"/>
                  </a:solidFill>
                  <a:latin typeface="+mj-lt"/>
                </a:rPr>
                <a:t>нерв</a:t>
              </a:r>
            </a:p>
          </p:txBody>
        </p:sp>
        <p:sp>
          <p:nvSpPr>
            <p:cNvPr id="148493" name="Прямоугольник 10"/>
            <p:cNvSpPr>
              <a:spLocks noChangeArrowheads="1"/>
            </p:cNvSpPr>
            <p:nvPr/>
          </p:nvSpPr>
          <p:spPr bwMode="auto">
            <a:xfrm>
              <a:off x="606860" y="2604620"/>
              <a:ext cx="951715" cy="236560"/>
            </a:xfrm>
            <a:prstGeom prst="rect">
              <a:avLst/>
            </a:prstGeom>
            <a:noFill/>
            <a:ln>
              <a:noFill/>
            </a:ln>
            <a:extLst/>
          </p:spPr>
          <p:txBody>
            <a:bodyPr wrap="none">
              <a:spAutoFit/>
            </a:bodyPr>
            <a:lstStyle/>
            <a:p>
              <a:r>
                <a:rPr lang="ru-RU" sz="1200" b="1" i="1" dirty="0">
                  <a:solidFill>
                    <a:srgbClr val="1A4581"/>
                  </a:solidFill>
                  <a:latin typeface="+mj-lt"/>
                </a:rPr>
                <a:t>Спинной мозг</a:t>
              </a:r>
            </a:p>
          </p:txBody>
        </p:sp>
      </p:grpSp>
      <p:sp>
        <p:nvSpPr>
          <p:cNvPr id="35" name="Скругленный прямоугольник 34"/>
          <p:cNvSpPr/>
          <p:nvPr/>
        </p:nvSpPr>
        <p:spPr>
          <a:xfrm>
            <a:off x="3424324" y="4005263"/>
            <a:ext cx="5180124" cy="2112544"/>
          </a:xfrm>
          <a:prstGeom prst="roundRect">
            <a:avLst>
              <a:gd name="adj" fmla="val 9125"/>
            </a:avLst>
          </a:prstGeom>
          <a:noFill/>
          <a:ln w="28575">
            <a:solidFill>
              <a:srgbClr val="00A0D7"/>
            </a:solidFill>
          </a:ln>
          <a:effectLst/>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pPr algn="ctr" eaLnBrk="0" hangingPunct="0">
              <a:spcBef>
                <a:spcPts val="0"/>
              </a:spcBef>
              <a:spcAft>
                <a:spcPts val="600"/>
              </a:spcAft>
              <a:buClr>
                <a:schemeClr val="tx2"/>
              </a:buClr>
            </a:pPr>
            <a:endParaRPr lang="ru-RU" sz="2000" dirty="0">
              <a:solidFill>
                <a:schemeClr val="bg2"/>
              </a:solidFill>
            </a:endParaRPr>
          </a:p>
        </p:txBody>
      </p:sp>
      <p:sp>
        <p:nvSpPr>
          <p:cNvPr id="36" name="TextBox 35"/>
          <p:cNvSpPr txBox="1"/>
          <p:nvPr/>
        </p:nvSpPr>
        <p:spPr>
          <a:xfrm>
            <a:off x="3566115" y="4293096"/>
            <a:ext cx="4896543" cy="430887"/>
          </a:xfrm>
          <a:prstGeom prst="rect">
            <a:avLst/>
          </a:prstGeom>
          <a:noFill/>
        </p:spPr>
        <p:txBody>
          <a:bodyPr wrap="square" lIns="0" tIns="0" rIns="0" bIns="0" rtlCol="0">
            <a:spAutoFit/>
          </a:bodyPr>
          <a:lstStyle/>
          <a:p>
            <a:pPr algn="ctr" defTabSz="449263" eaLnBrk="1" hangingPunct="1">
              <a:spcBef>
                <a:spcPts val="900"/>
              </a:spcBef>
              <a:buClr>
                <a:schemeClr val="bg1"/>
              </a:buClr>
            </a:pPr>
            <a:r>
              <a:rPr lang="ru-RU" altLang="ru-RU" sz="1400" dirty="0">
                <a:solidFill>
                  <a:srgbClr val="FAAA28"/>
                </a:solidFill>
                <a:latin typeface="+mj-lt"/>
              </a:rPr>
              <a:t>боли в области шеи, тупые, диффузные, </a:t>
            </a:r>
            <a:r>
              <a:rPr lang="ru-RU" altLang="ru-RU" sz="1400" dirty="0" smtClean="0">
                <a:solidFill>
                  <a:srgbClr val="FAAA28"/>
                </a:solidFill>
                <a:latin typeface="+mj-lt"/>
              </a:rPr>
              <a:t>чаще</a:t>
            </a:r>
            <a:r>
              <a:rPr lang="en-US" altLang="ru-RU" sz="1400" dirty="0" smtClean="0">
                <a:solidFill>
                  <a:srgbClr val="FAAA28"/>
                </a:solidFill>
                <a:latin typeface="+mj-lt"/>
              </a:rPr>
              <a:t> </a:t>
            </a:r>
            <a:r>
              <a:rPr lang="ru-RU" altLang="ru-RU" sz="1400" dirty="0" smtClean="0">
                <a:solidFill>
                  <a:srgbClr val="FAAA28"/>
                </a:solidFill>
                <a:latin typeface="+mj-lt"/>
              </a:rPr>
              <a:t>умеренные</a:t>
            </a:r>
            <a:r>
              <a:rPr lang="ru-RU" altLang="ru-RU" sz="1400" dirty="0">
                <a:solidFill>
                  <a:srgbClr val="FAAA28"/>
                </a:solidFill>
                <a:latin typeface="+mj-lt"/>
              </a:rPr>
              <a:t>, </a:t>
            </a:r>
            <a:r>
              <a:rPr lang="ru-RU" altLang="ru-RU" sz="1400" dirty="0" smtClean="0">
                <a:solidFill>
                  <a:srgbClr val="FAAA28"/>
                </a:solidFill>
                <a:latin typeface="+mj-lt"/>
              </a:rPr>
              <a:t>усиливающиеся </a:t>
            </a:r>
            <a:r>
              <a:rPr lang="ru-RU" altLang="ru-RU" sz="1400" dirty="0">
                <a:solidFill>
                  <a:srgbClr val="FAAA28"/>
                </a:solidFill>
                <a:latin typeface="+mj-lt"/>
              </a:rPr>
              <a:t>после сна, </a:t>
            </a:r>
            <a:r>
              <a:rPr lang="ru-RU" altLang="ru-RU" sz="1400" dirty="0" smtClean="0">
                <a:solidFill>
                  <a:srgbClr val="FAAA28"/>
                </a:solidFill>
                <a:latin typeface="+mj-lt"/>
              </a:rPr>
              <a:t>уменьшающиеся </a:t>
            </a:r>
            <a:r>
              <a:rPr lang="ru-RU" altLang="ru-RU" sz="1400" dirty="0">
                <a:solidFill>
                  <a:srgbClr val="FAAA28"/>
                </a:solidFill>
                <a:latin typeface="+mj-lt"/>
              </a:rPr>
              <a:t>при движениях. </a:t>
            </a:r>
          </a:p>
        </p:txBody>
      </p:sp>
      <p:sp>
        <p:nvSpPr>
          <p:cNvPr id="39" name="TextBox 38"/>
          <p:cNvSpPr txBox="1"/>
          <p:nvPr/>
        </p:nvSpPr>
        <p:spPr>
          <a:xfrm>
            <a:off x="3530110" y="5374957"/>
            <a:ext cx="4968552" cy="646331"/>
          </a:xfrm>
          <a:prstGeom prst="rect">
            <a:avLst/>
          </a:prstGeom>
          <a:noFill/>
        </p:spPr>
        <p:txBody>
          <a:bodyPr wrap="square" lIns="0" tIns="0" rIns="0" bIns="0" rtlCol="0">
            <a:spAutoFit/>
          </a:bodyPr>
          <a:lstStyle/>
          <a:p>
            <a:pPr algn="ctr" defTabSz="449263" eaLnBrk="1" hangingPunct="1">
              <a:spcBef>
                <a:spcPts val="900"/>
              </a:spcBef>
              <a:buClr>
                <a:schemeClr val="bg1"/>
              </a:buClr>
            </a:pPr>
            <a:r>
              <a:rPr lang="ru-RU" altLang="ru-RU" sz="1400" dirty="0">
                <a:solidFill>
                  <a:srgbClr val="FAAA28"/>
                </a:solidFill>
                <a:latin typeface="+mj-lt"/>
              </a:rPr>
              <a:t>«длинные» боли (в руке) в зоне </a:t>
            </a:r>
            <a:r>
              <a:rPr lang="ru-RU" altLang="ru-RU" sz="1400" dirty="0" err="1">
                <a:solidFill>
                  <a:srgbClr val="FAAA28"/>
                </a:solidFill>
                <a:latin typeface="+mj-lt"/>
              </a:rPr>
              <a:t>дерматома</a:t>
            </a:r>
            <a:r>
              <a:rPr lang="ru-RU" altLang="ru-RU" sz="1400" dirty="0">
                <a:solidFill>
                  <a:srgbClr val="FAAA28"/>
                </a:solidFill>
                <a:latin typeface="+mj-lt"/>
              </a:rPr>
              <a:t>, стреляющего, жгучего, «электрического» характера, сопровождающиеся парестезиями, симптомами выпадения.</a:t>
            </a:r>
          </a:p>
        </p:txBody>
      </p:sp>
      <p:sp>
        <p:nvSpPr>
          <p:cNvPr id="40" name="Скругленный прямоугольник 39"/>
          <p:cNvSpPr/>
          <p:nvPr/>
        </p:nvSpPr>
        <p:spPr>
          <a:xfrm>
            <a:off x="3995068" y="4868416"/>
            <a:ext cx="4038637" cy="432792"/>
          </a:xfrm>
          <a:prstGeom prst="roundRect">
            <a:avLst>
              <a:gd name="adj" fmla="val 10289"/>
            </a:avLst>
          </a:prstGeom>
          <a:solidFill>
            <a:srgbClr val="00A0D7"/>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1600" b="1" dirty="0" err="1">
                <a:solidFill>
                  <a:schemeClr val="tx2"/>
                </a:solidFill>
              </a:rPr>
              <a:t>Нейропатический</a:t>
            </a:r>
            <a:r>
              <a:rPr lang="ru-RU" sz="1600" b="1" dirty="0">
                <a:solidFill>
                  <a:schemeClr val="tx2"/>
                </a:solidFill>
              </a:rPr>
              <a:t>  компонент: </a:t>
            </a:r>
            <a:endParaRPr lang="en-US" sz="1600" b="1" dirty="0">
              <a:solidFill>
                <a:schemeClr val="tx2"/>
              </a:solidFill>
            </a:endParaRPr>
          </a:p>
        </p:txBody>
      </p:sp>
      <p:cxnSp>
        <p:nvCxnSpPr>
          <p:cNvPr id="148499" name="Прямая со стрелкой 35"/>
          <p:cNvCxnSpPr>
            <a:cxnSpLocks noChangeShapeType="1"/>
          </p:cNvCxnSpPr>
          <p:nvPr/>
        </p:nvCxnSpPr>
        <p:spPr bwMode="auto">
          <a:xfrm flipH="1" flipV="1">
            <a:off x="2434396" y="4930984"/>
            <a:ext cx="1345516" cy="77100"/>
          </a:xfrm>
          <a:prstGeom prst="straightConnector1">
            <a:avLst/>
          </a:prstGeom>
          <a:noFill/>
          <a:ln w="38100" algn="ctr">
            <a:solidFill>
              <a:schemeClr val="bg1"/>
            </a:solidFill>
            <a:round/>
            <a:headEnd/>
            <a:tailEnd type="arrow" w="med" len="med"/>
          </a:ln>
          <a:extLst>
            <a:ext uri="{909E8E84-426E-40DD-AFC4-6F175D3DCCD1}">
              <a14:hiddenFill xmlns:a14="http://schemas.microsoft.com/office/drawing/2010/main">
                <a:noFill/>
              </a14:hiddenFill>
            </a:ext>
          </a:extLst>
        </p:spPr>
      </p:cxnSp>
      <p:cxnSp>
        <p:nvCxnSpPr>
          <p:cNvPr id="148498" name="Прямая со стрелкой 31"/>
          <p:cNvCxnSpPr>
            <a:cxnSpLocks noChangeShapeType="1"/>
          </p:cNvCxnSpPr>
          <p:nvPr/>
        </p:nvCxnSpPr>
        <p:spPr bwMode="auto">
          <a:xfrm flipH="1" flipV="1">
            <a:off x="2058792" y="3861995"/>
            <a:ext cx="1048362" cy="143268"/>
          </a:xfrm>
          <a:prstGeom prst="straightConnector1">
            <a:avLst/>
          </a:prstGeom>
          <a:noFill/>
          <a:ln w="38100" algn="ctr">
            <a:solidFill>
              <a:schemeClr val="bg1"/>
            </a:solidFill>
            <a:round/>
            <a:headEnd/>
            <a:tailEnd type="arrow" w="med" len="med"/>
          </a:ln>
          <a:extLst>
            <a:ext uri="{909E8E84-426E-40DD-AFC4-6F175D3DCCD1}">
              <a14:hiddenFill xmlns:a14="http://schemas.microsoft.com/office/drawing/2010/main">
                <a:noFill/>
              </a14:hiddenFill>
            </a:ext>
          </a:extLst>
        </p:spPr>
      </p:cxnSp>
      <p:sp>
        <p:nvSpPr>
          <p:cNvPr id="44" name="Прямоугольник 25"/>
          <p:cNvSpPr>
            <a:spLocks noChangeArrowheads="1"/>
          </p:cNvSpPr>
          <p:nvPr/>
        </p:nvSpPr>
        <p:spPr bwMode="auto">
          <a:xfrm>
            <a:off x="3419475" y="3378478"/>
            <a:ext cx="292471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ru-RU" altLang="ru-RU" sz="2200" b="1" dirty="0">
                <a:solidFill>
                  <a:srgbClr val="FAAA28"/>
                </a:solidFill>
                <a:latin typeface="+mj-lt"/>
                <a:cs typeface="Arial" pitchFamily="34" charset="0"/>
              </a:rPr>
              <a:t>2. Клиническая картина</a:t>
            </a:r>
          </a:p>
        </p:txBody>
      </p:sp>
      <p:sp>
        <p:nvSpPr>
          <p:cNvPr id="45" name="Скругленный прямоугольник 44"/>
          <p:cNvSpPr/>
          <p:nvPr/>
        </p:nvSpPr>
        <p:spPr>
          <a:xfrm>
            <a:off x="3995068" y="3789040"/>
            <a:ext cx="4038637" cy="432792"/>
          </a:xfrm>
          <a:prstGeom prst="roundRect">
            <a:avLst>
              <a:gd name="adj" fmla="val 10289"/>
            </a:avLst>
          </a:prstGeom>
          <a:solidFill>
            <a:srgbClr val="00A0D7"/>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1600" b="1" dirty="0" err="1">
                <a:solidFill>
                  <a:schemeClr val="tx2"/>
                </a:solidFill>
              </a:rPr>
              <a:t>Ноцицептивный</a:t>
            </a:r>
            <a:r>
              <a:rPr lang="ru-RU" sz="1600" b="1" dirty="0">
                <a:solidFill>
                  <a:schemeClr val="tx2"/>
                </a:solidFill>
              </a:rPr>
              <a:t> компонент: </a:t>
            </a:r>
          </a:p>
        </p:txBody>
      </p:sp>
    </p:spTree>
    <p:extLst>
      <p:ext uri="{BB962C8B-B14F-4D97-AF65-F5344CB8AC3E}">
        <p14:creationId xmlns:p14="http://schemas.microsoft.com/office/powerpoint/2010/main" val="1741659695"/>
      </p:ext>
    </p:extLst>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813" name="Group 61"/>
          <p:cNvGraphicFramePr>
            <a:graphicFrameLocks noGrp="1"/>
          </p:cNvGraphicFramePr>
          <p:nvPr>
            <p:extLst>
              <p:ext uri="{D42A27DB-BD31-4B8C-83A1-F6EECF244321}">
                <p14:modId xmlns:p14="http://schemas.microsoft.com/office/powerpoint/2010/main" val="2736559898"/>
              </p:ext>
            </p:extLst>
          </p:nvPr>
        </p:nvGraphicFramePr>
        <p:xfrm>
          <a:off x="406234" y="1604510"/>
          <a:ext cx="8029104" cy="4574903"/>
        </p:xfrm>
        <a:graphic>
          <a:graphicData uri="http://schemas.openxmlformats.org/drawingml/2006/table">
            <a:tbl>
              <a:tblPr/>
              <a:tblGrid>
                <a:gridCol w="2748866"/>
                <a:gridCol w="2495419"/>
                <a:gridCol w="2784819"/>
              </a:tblGrid>
              <a:tr h="673655">
                <a:tc>
                  <a:txBody>
                    <a:bodyPr/>
                    <a:lstStyle/>
                    <a:p>
                      <a:pPr marL="0" marR="0" lvl="0" indent="-338138" algn="l" defTabSz="914400" rtl="0" eaLnBrk="1" fontAlgn="base" latinLnBrk="0" hangingPunct="1">
                        <a:lnSpc>
                          <a:spcPct val="100000"/>
                        </a:lnSpc>
                        <a:spcBef>
                          <a:spcPts val="0"/>
                        </a:spcBef>
                        <a:spcAft>
                          <a:spcPts val="0"/>
                        </a:spcAft>
                        <a:buClrTx/>
                        <a:buSzPct val="120000"/>
                        <a:buFontTx/>
                        <a:buNone/>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ru-RU" altLang="ru-RU" sz="1600" b="1" kern="1200" dirty="0" err="1" smtClean="0">
                          <a:solidFill>
                            <a:srgbClr val="1A4581"/>
                          </a:solidFill>
                          <a:effectLst/>
                          <a:latin typeface="+mj-lt"/>
                          <a:ea typeface="+mn-ea"/>
                          <a:cs typeface="+mn-cs"/>
                        </a:rPr>
                        <a:t>Нейропатическая</a:t>
                      </a:r>
                      <a:r>
                        <a:rPr lang="ru-RU" altLang="ru-RU" sz="1600" b="1" kern="1200" dirty="0" smtClean="0">
                          <a:solidFill>
                            <a:srgbClr val="1A4581"/>
                          </a:solidFill>
                          <a:effectLst/>
                          <a:latin typeface="+mj-lt"/>
                          <a:ea typeface="+mn-ea"/>
                          <a:cs typeface="+mn-cs"/>
                        </a:rPr>
                        <a:t> боль при</a:t>
                      </a:r>
                    </a:p>
                  </a:txBody>
                  <a:tcPr marL="90000" marR="90000" marT="64980" marB="468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FAAA28"/>
                    </a:solidFill>
                  </a:tcPr>
                </a:tc>
                <a:tc>
                  <a:txBody>
                    <a:bodyPr/>
                    <a:lstStyle/>
                    <a:p>
                      <a:pPr marL="0" marR="0" lvl="0" indent="-338138" algn="l" defTabSz="914400" rtl="0" eaLnBrk="1" fontAlgn="base" latinLnBrk="0" hangingPunct="1">
                        <a:lnSpc>
                          <a:spcPct val="100000"/>
                        </a:lnSpc>
                        <a:spcBef>
                          <a:spcPts val="0"/>
                        </a:spcBef>
                        <a:spcAft>
                          <a:spcPts val="0"/>
                        </a:spcAft>
                        <a:buClrTx/>
                        <a:buSzPct val="120000"/>
                        <a:buFontTx/>
                        <a:buNone/>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ru-RU" altLang="ru-RU" sz="1600" b="1" kern="1200" dirty="0" smtClean="0">
                          <a:solidFill>
                            <a:srgbClr val="1A4581"/>
                          </a:solidFill>
                          <a:effectLst/>
                          <a:latin typeface="+mj-lt"/>
                          <a:ea typeface="+mn-ea"/>
                          <a:cs typeface="+mn-cs"/>
                        </a:rPr>
                        <a:t>Препараты </a:t>
                      </a:r>
                      <a:r>
                        <a:rPr lang="en-US" altLang="ru-RU" sz="1600" b="1" kern="1200" dirty="0" smtClean="0">
                          <a:solidFill>
                            <a:srgbClr val="1A4581"/>
                          </a:solidFill>
                          <a:effectLst/>
                          <a:latin typeface="+mj-lt"/>
                          <a:ea typeface="+mn-ea"/>
                          <a:cs typeface="+mn-cs"/>
                        </a:rPr>
                        <a:t/>
                      </a:r>
                      <a:br>
                        <a:rPr lang="en-US" altLang="ru-RU" sz="1600" b="1" kern="1200" dirty="0" smtClean="0">
                          <a:solidFill>
                            <a:srgbClr val="1A4581"/>
                          </a:solidFill>
                          <a:effectLst/>
                          <a:latin typeface="+mj-lt"/>
                          <a:ea typeface="+mn-ea"/>
                          <a:cs typeface="+mn-cs"/>
                        </a:rPr>
                      </a:br>
                      <a:r>
                        <a:rPr lang="ru-RU" altLang="ru-RU" sz="1600" b="1" kern="1200" dirty="0" smtClean="0">
                          <a:solidFill>
                            <a:srgbClr val="1A4581"/>
                          </a:solidFill>
                          <a:effectLst/>
                          <a:latin typeface="+mj-lt"/>
                          <a:ea typeface="+mn-ea"/>
                          <a:cs typeface="+mn-cs"/>
                        </a:rPr>
                        <a:t>первой линии терапии</a:t>
                      </a:r>
                    </a:p>
                  </a:txBody>
                  <a:tcPr marL="90000" marR="90000" marT="92124" marB="468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FAAA28"/>
                    </a:solidFill>
                  </a:tcPr>
                </a:tc>
                <a:tc>
                  <a:txBody>
                    <a:bodyPr/>
                    <a:lstStyle/>
                    <a:p>
                      <a:pPr marL="0" marR="0" lvl="0" indent="-338138" algn="l" defTabSz="914400" rtl="0" eaLnBrk="1" fontAlgn="base" latinLnBrk="0" hangingPunct="1">
                        <a:lnSpc>
                          <a:spcPct val="100000"/>
                        </a:lnSpc>
                        <a:spcBef>
                          <a:spcPts val="0"/>
                        </a:spcBef>
                        <a:spcAft>
                          <a:spcPts val="0"/>
                        </a:spcAft>
                        <a:buClrTx/>
                        <a:buSzPct val="120000"/>
                        <a:buFontTx/>
                        <a:buNone/>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ru-RU" altLang="ru-RU" sz="1600" b="1" kern="1200" dirty="0" smtClean="0">
                          <a:solidFill>
                            <a:srgbClr val="1A4581"/>
                          </a:solidFill>
                          <a:effectLst/>
                          <a:latin typeface="+mj-lt"/>
                          <a:ea typeface="+mn-ea"/>
                          <a:cs typeface="+mn-cs"/>
                        </a:rPr>
                        <a:t>Препараты второй и третьей </a:t>
                      </a:r>
                    </a:p>
                    <a:p>
                      <a:pPr marL="0" marR="0" lvl="0" indent="-338138" algn="l" defTabSz="914400" rtl="0" eaLnBrk="1" fontAlgn="base" latinLnBrk="0" hangingPunct="1">
                        <a:lnSpc>
                          <a:spcPct val="100000"/>
                        </a:lnSpc>
                        <a:spcBef>
                          <a:spcPts val="0"/>
                        </a:spcBef>
                        <a:spcAft>
                          <a:spcPts val="0"/>
                        </a:spcAft>
                        <a:buClrTx/>
                        <a:buSzPct val="120000"/>
                        <a:buFontTx/>
                        <a:buNone/>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ru-RU" altLang="ru-RU" sz="1600" b="1" kern="1200" dirty="0" smtClean="0">
                          <a:solidFill>
                            <a:srgbClr val="1A4581"/>
                          </a:solidFill>
                          <a:effectLst/>
                          <a:latin typeface="+mj-lt"/>
                          <a:ea typeface="+mn-ea"/>
                          <a:cs typeface="+mn-cs"/>
                        </a:rPr>
                        <a:t>линии терапии</a:t>
                      </a:r>
                    </a:p>
                  </a:txBody>
                  <a:tcPr marL="90000" marR="90000" marT="92124" marB="468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FAAA28"/>
                    </a:solidFill>
                  </a:tcPr>
                </a:tc>
              </a:tr>
              <a:tr h="1188295">
                <a:tc>
                  <a:txBody>
                    <a:bodyPr/>
                    <a:lstStyle/>
                    <a:p>
                      <a:pPr marL="341313" marR="0" lvl="0" indent="-338138" algn="l" defTabSz="449263" rtl="0" eaLnBrk="0" fontAlgn="base" latinLnBrk="0" hangingPunct="0">
                        <a:lnSpc>
                          <a:spcPct val="100000"/>
                        </a:lnSpc>
                        <a:spcBef>
                          <a:spcPts val="0"/>
                        </a:spcBef>
                        <a:spcAft>
                          <a:spcPct val="0"/>
                        </a:spcAft>
                        <a:buClrTx/>
                        <a:buSzPct val="120000"/>
                        <a:buFontTx/>
                        <a:buNone/>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ru-RU" altLang="ru-RU" sz="1400" b="1" kern="1200" dirty="0" smtClean="0">
                          <a:solidFill>
                            <a:srgbClr val="FAAA28"/>
                          </a:solidFill>
                          <a:effectLst/>
                          <a:latin typeface="+mj-lt"/>
                          <a:ea typeface="+mn-ea"/>
                          <a:cs typeface="+mn-cs"/>
                        </a:rPr>
                        <a:t>Диабетическая</a:t>
                      </a:r>
                    </a:p>
                    <a:p>
                      <a:pPr marL="341313" marR="0" lvl="0" indent="-338138" algn="l" defTabSz="449263" rtl="0" eaLnBrk="0" fontAlgn="base" latinLnBrk="0" hangingPunct="0">
                        <a:lnSpc>
                          <a:spcPct val="100000"/>
                        </a:lnSpc>
                        <a:spcBef>
                          <a:spcPts val="0"/>
                        </a:spcBef>
                        <a:spcAft>
                          <a:spcPct val="0"/>
                        </a:spcAft>
                        <a:buClrTx/>
                        <a:buSzPct val="120000"/>
                        <a:buFontTx/>
                        <a:buNone/>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ru-RU" altLang="ru-RU" sz="1400" b="1" kern="1200" dirty="0" err="1" smtClean="0">
                          <a:solidFill>
                            <a:srgbClr val="FAAA28"/>
                          </a:solidFill>
                          <a:effectLst/>
                          <a:latin typeface="+mj-lt"/>
                          <a:ea typeface="+mn-ea"/>
                          <a:cs typeface="+mn-cs"/>
                        </a:rPr>
                        <a:t>полинейропатия</a:t>
                      </a:r>
                      <a:endParaRPr lang="ru-RU" altLang="ru-RU" sz="1400" b="1" kern="1200" dirty="0" smtClean="0">
                        <a:solidFill>
                          <a:srgbClr val="FAAA28"/>
                        </a:solidFill>
                        <a:effectLst/>
                        <a:latin typeface="+mj-lt"/>
                        <a:ea typeface="+mn-ea"/>
                        <a:cs typeface="+mn-cs"/>
                      </a:endParaRPr>
                    </a:p>
                  </a:txBody>
                  <a:tcPr marL="90000" marR="90000" marT="128412" marB="468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1A4581"/>
                    </a:solidFill>
                  </a:tcPr>
                </a:tc>
                <a:tc>
                  <a:txBody>
                    <a:bodyPr/>
                    <a:lstStyle/>
                    <a:p>
                      <a:pPr marL="341313" marR="0" lvl="0" indent="-338138" algn="l" defTabSz="449263" rtl="0" eaLnBrk="0" fontAlgn="base" latinLnBrk="0" hangingPunct="0">
                        <a:lnSpc>
                          <a:spcPct val="100000"/>
                        </a:lnSpc>
                        <a:spcBef>
                          <a:spcPts val="0"/>
                        </a:spcBef>
                        <a:spcAft>
                          <a:spcPct val="0"/>
                        </a:spcAft>
                        <a:buClrTx/>
                        <a:buSzPct val="120000"/>
                        <a:buFontTx/>
                        <a:buNone/>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ru-RU" altLang="ru-RU" sz="1400" b="1" kern="1200" dirty="0" err="1" smtClean="0">
                          <a:solidFill>
                            <a:srgbClr val="1A4581"/>
                          </a:solidFill>
                          <a:effectLst/>
                          <a:latin typeface="+mj-lt"/>
                          <a:ea typeface="+mn-ea"/>
                          <a:cs typeface="+mn-cs"/>
                        </a:rPr>
                        <a:t>Дулоксетин</a:t>
                      </a:r>
                      <a:endParaRPr lang="ru-RU" altLang="ru-RU" sz="1400" b="1" kern="1200" dirty="0" smtClean="0">
                        <a:solidFill>
                          <a:srgbClr val="1A4581"/>
                        </a:solidFill>
                        <a:effectLst/>
                        <a:latin typeface="+mj-lt"/>
                        <a:ea typeface="+mn-ea"/>
                        <a:cs typeface="+mn-cs"/>
                      </a:endParaRPr>
                    </a:p>
                    <a:p>
                      <a:pPr marL="341313" marR="0" lvl="0" indent="-338138" algn="l" defTabSz="449263" rtl="0" eaLnBrk="0" fontAlgn="base" latinLnBrk="0" hangingPunct="0">
                        <a:lnSpc>
                          <a:spcPct val="100000"/>
                        </a:lnSpc>
                        <a:spcBef>
                          <a:spcPts val="0"/>
                        </a:spcBef>
                        <a:spcAft>
                          <a:spcPct val="0"/>
                        </a:spcAft>
                        <a:buClrTx/>
                        <a:buSzPct val="120000"/>
                        <a:buFontTx/>
                        <a:buNone/>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ru-RU" altLang="ru-RU" sz="1400" b="1" kern="1200" dirty="0" err="1" smtClean="0">
                          <a:solidFill>
                            <a:srgbClr val="1A4581"/>
                          </a:solidFill>
                          <a:effectLst/>
                          <a:latin typeface="+mj-lt"/>
                          <a:ea typeface="+mn-ea"/>
                          <a:cs typeface="+mn-cs"/>
                        </a:rPr>
                        <a:t>Прегабалин</a:t>
                      </a:r>
                      <a:r>
                        <a:rPr lang="ru-RU" altLang="ru-RU" sz="1400" b="1" kern="1200" dirty="0" smtClean="0">
                          <a:solidFill>
                            <a:srgbClr val="1A4581"/>
                          </a:solidFill>
                          <a:effectLst/>
                          <a:latin typeface="+mj-lt"/>
                          <a:ea typeface="+mn-ea"/>
                          <a:cs typeface="+mn-cs"/>
                        </a:rPr>
                        <a:t>, </a:t>
                      </a:r>
                    </a:p>
                    <a:p>
                      <a:pPr marL="341313" marR="0" lvl="0" indent="-338138" algn="l" defTabSz="449263" rtl="0" eaLnBrk="0" fontAlgn="base" latinLnBrk="0" hangingPunct="0">
                        <a:lnSpc>
                          <a:spcPct val="100000"/>
                        </a:lnSpc>
                        <a:spcBef>
                          <a:spcPts val="0"/>
                        </a:spcBef>
                        <a:spcAft>
                          <a:spcPct val="0"/>
                        </a:spcAft>
                        <a:buClrTx/>
                        <a:buSzPct val="120000"/>
                        <a:buFontTx/>
                        <a:buNone/>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ru-RU" altLang="ru-RU" sz="1400" b="1" kern="1200" dirty="0" err="1" smtClean="0">
                          <a:solidFill>
                            <a:srgbClr val="1A4581"/>
                          </a:solidFill>
                          <a:effectLst/>
                          <a:latin typeface="+mj-lt"/>
                          <a:ea typeface="+mn-ea"/>
                          <a:cs typeface="+mn-cs"/>
                        </a:rPr>
                        <a:t>Габапентин</a:t>
                      </a:r>
                      <a:r>
                        <a:rPr lang="ru-RU" altLang="ru-RU" sz="1400" b="1" kern="1200" dirty="0" smtClean="0">
                          <a:solidFill>
                            <a:srgbClr val="1A4581"/>
                          </a:solidFill>
                          <a:effectLst/>
                          <a:latin typeface="+mj-lt"/>
                          <a:ea typeface="+mn-ea"/>
                          <a:cs typeface="+mn-cs"/>
                        </a:rPr>
                        <a:t>, </a:t>
                      </a:r>
                    </a:p>
                    <a:p>
                      <a:pPr marL="341313" marR="0" lvl="0" indent="-338138" algn="l" defTabSz="449263" rtl="0" eaLnBrk="0" fontAlgn="base" latinLnBrk="0" hangingPunct="0">
                        <a:lnSpc>
                          <a:spcPct val="100000"/>
                        </a:lnSpc>
                        <a:spcBef>
                          <a:spcPts val="0"/>
                        </a:spcBef>
                        <a:spcAft>
                          <a:spcPct val="0"/>
                        </a:spcAft>
                        <a:buClrTx/>
                        <a:buSzPct val="120000"/>
                        <a:buFontTx/>
                        <a:buNone/>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ru-RU" altLang="ru-RU" sz="1400" b="1" kern="1200" dirty="0" smtClean="0">
                          <a:solidFill>
                            <a:srgbClr val="1A4581"/>
                          </a:solidFill>
                          <a:effectLst/>
                          <a:latin typeface="+mj-lt"/>
                          <a:ea typeface="+mn-ea"/>
                          <a:cs typeface="+mn-cs"/>
                        </a:rPr>
                        <a:t>ТЦА</a:t>
                      </a:r>
                    </a:p>
                    <a:p>
                      <a:pPr marL="341313" marR="0" lvl="0" indent="-338138" algn="l" defTabSz="449263" rtl="0" eaLnBrk="0" fontAlgn="base" latinLnBrk="0" hangingPunct="0">
                        <a:lnSpc>
                          <a:spcPct val="100000"/>
                        </a:lnSpc>
                        <a:spcBef>
                          <a:spcPts val="0"/>
                        </a:spcBef>
                        <a:spcAft>
                          <a:spcPct val="0"/>
                        </a:spcAft>
                        <a:buClrTx/>
                        <a:buSzPct val="120000"/>
                        <a:buFontTx/>
                        <a:buNone/>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ru-RU" altLang="ru-RU" sz="1400" b="1" kern="1200" dirty="0" err="1" smtClean="0">
                          <a:solidFill>
                            <a:srgbClr val="1A4581"/>
                          </a:solidFill>
                          <a:effectLst/>
                          <a:latin typeface="+mj-lt"/>
                          <a:ea typeface="+mn-ea"/>
                          <a:cs typeface="+mn-cs"/>
                        </a:rPr>
                        <a:t>Венлафаксин</a:t>
                      </a:r>
                      <a:endParaRPr lang="ru-RU" altLang="ru-RU" sz="1400" b="1" kern="1200" dirty="0" smtClean="0">
                        <a:solidFill>
                          <a:srgbClr val="1A4581"/>
                        </a:solidFill>
                        <a:effectLst/>
                        <a:latin typeface="+mj-lt"/>
                        <a:ea typeface="+mn-ea"/>
                        <a:cs typeface="+mn-cs"/>
                      </a:endParaRPr>
                    </a:p>
                  </a:txBody>
                  <a:tcPr marL="90000" marR="90000" marT="128412" marB="468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EAEAEA"/>
                    </a:solidFill>
                  </a:tcPr>
                </a:tc>
                <a:tc>
                  <a:txBody>
                    <a:bodyPr/>
                    <a:lstStyle/>
                    <a:p>
                      <a:pPr marL="341313" marR="0" lvl="0" indent="-338138" algn="l" defTabSz="449263" rtl="0" eaLnBrk="0" fontAlgn="base" latinLnBrk="0" hangingPunct="0">
                        <a:lnSpc>
                          <a:spcPct val="100000"/>
                        </a:lnSpc>
                        <a:spcBef>
                          <a:spcPts val="0"/>
                        </a:spcBef>
                        <a:spcAft>
                          <a:spcPct val="0"/>
                        </a:spcAft>
                        <a:buClrTx/>
                        <a:buSzPct val="120000"/>
                        <a:buFontTx/>
                        <a:buNone/>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ru-RU" altLang="ru-RU" sz="1400" b="1" kern="1200" dirty="0" err="1" smtClean="0">
                          <a:solidFill>
                            <a:srgbClr val="1A4581"/>
                          </a:solidFill>
                          <a:effectLst/>
                          <a:latin typeface="+mj-lt"/>
                          <a:ea typeface="+mn-ea"/>
                          <a:cs typeface="+mn-cs"/>
                        </a:rPr>
                        <a:t>Опиоиды</a:t>
                      </a:r>
                      <a:endParaRPr lang="ru-RU" altLang="ru-RU" sz="1400" b="1" kern="1200" dirty="0" smtClean="0">
                        <a:solidFill>
                          <a:srgbClr val="1A4581"/>
                        </a:solidFill>
                        <a:effectLst/>
                        <a:latin typeface="+mj-lt"/>
                        <a:ea typeface="+mn-ea"/>
                        <a:cs typeface="+mn-cs"/>
                      </a:endParaRPr>
                    </a:p>
                    <a:p>
                      <a:pPr marL="341313" marR="0" lvl="0" indent="-338138" algn="l" defTabSz="449263" rtl="0" eaLnBrk="0" fontAlgn="base" latinLnBrk="0" hangingPunct="0">
                        <a:lnSpc>
                          <a:spcPct val="100000"/>
                        </a:lnSpc>
                        <a:spcBef>
                          <a:spcPts val="0"/>
                        </a:spcBef>
                        <a:spcAft>
                          <a:spcPct val="0"/>
                        </a:spcAft>
                        <a:buClrTx/>
                        <a:buSzPct val="120000"/>
                        <a:buFontTx/>
                        <a:buNone/>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ru-RU" altLang="ru-RU" sz="1400" b="1" kern="1200" dirty="0" err="1" smtClean="0">
                          <a:solidFill>
                            <a:srgbClr val="1A4581"/>
                          </a:solidFill>
                          <a:effectLst/>
                          <a:latin typeface="+mj-lt"/>
                          <a:ea typeface="+mn-ea"/>
                          <a:cs typeface="+mn-cs"/>
                        </a:rPr>
                        <a:t>Трамадол</a:t>
                      </a:r>
                      <a:endParaRPr lang="ru-RU" altLang="ru-RU" sz="1400" b="1" kern="1200" dirty="0" smtClean="0">
                        <a:solidFill>
                          <a:srgbClr val="1A4581"/>
                        </a:solidFill>
                        <a:effectLst/>
                        <a:latin typeface="+mj-lt"/>
                        <a:ea typeface="+mn-ea"/>
                        <a:cs typeface="+mn-cs"/>
                      </a:endParaRPr>
                    </a:p>
                  </a:txBody>
                  <a:tcPr marL="90000" marR="90000" marT="128412" marB="468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EAEAEA"/>
                    </a:solidFill>
                  </a:tcPr>
                </a:tc>
              </a:tr>
              <a:tr h="575899">
                <a:tc>
                  <a:txBody>
                    <a:bodyPr/>
                    <a:lstStyle/>
                    <a:p>
                      <a:pPr marL="341313" marR="0" lvl="0" indent="-338138" algn="l" defTabSz="449263" rtl="0" eaLnBrk="0" fontAlgn="base" latinLnBrk="0" hangingPunct="0">
                        <a:lnSpc>
                          <a:spcPct val="100000"/>
                        </a:lnSpc>
                        <a:spcBef>
                          <a:spcPts val="0"/>
                        </a:spcBef>
                        <a:spcAft>
                          <a:spcPct val="0"/>
                        </a:spcAft>
                        <a:buClrTx/>
                        <a:buSzPct val="120000"/>
                        <a:buFontTx/>
                        <a:buNone/>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ru-RU" altLang="ru-RU" sz="1400" b="1" kern="1200" dirty="0" err="1" smtClean="0">
                          <a:solidFill>
                            <a:srgbClr val="FAAA28"/>
                          </a:solidFill>
                          <a:effectLst/>
                          <a:latin typeface="+mj-lt"/>
                          <a:ea typeface="+mn-ea"/>
                          <a:cs typeface="+mn-cs"/>
                        </a:rPr>
                        <a:t>Тригеминальная</a:t>
                      </a:r>
                      <a:r>
                        <a:rPr lang="ru-RU" altLang="ru-RU" sz="1400" b="1" kern="1200" dirty="0" smtClean="0">
                          <a:solidFill>
                            <a:srgbClr val="FAAA28"/>
                          </a:solidFill>
                          <a:effectLst/>
                          <a:latin typeface="+mj-lt"/>
                          <a:ea typeface="+mn-ea"/>
                          <a:cs typeface="+mn-cs"/>
                        </a:rPr>
                        <a:t> </a:t>
                      </a:r>
                    </a:p>
                    <a:p>
                      <a:pPr marL="341313" marR="0" lvl="0" indent="-338138" algn="l" defTabSz="449263" rtl="0" eaLnBrk="0" fontAlgn="base" latinLnBrk="0" hangingPunct="0">
                        <a:lnSpc>
                          <a:spcPct val="100000"/>
                        </a:lnSpc>
                        <a:spcBef>
                          <a:spcPts val="0"/>
                        </a:spcBef>
                        <a:spcAft>
                          <a:spcPct val="0"/>
                        </a:spcAft>
                        <a:buClrTx/>
                        <a:buSzPct val="120000"/>
                        <a:buFontTx/>
                        <a:buNone/>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ru-RU" altLang="ru-RU" sz="1400" b="1" kern="1200" dirty="0" smtClean="0">
                          <a:solidFill>
                            <a:srgbClr val="FAAA28"/>
                          </a:solidFill>
                          <a:effectLst/>
                          <a:latin typeface="+mj-lt"/>
                          <a:ea typeface="+mn-ea"/>
                          <a:cs typeface="+mn-cs"/>
                        </a:rPr>
                        <a:t>невралгия</a:t>
                      </a:r>
                    </a:p>
                  </a:txBody>
                  <a:tcPr marL="90000" marR="90000" marT="128412" marB="468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1A4581"/>
                    </a:solidFill>
                  </a:tcPr>
                </a:tc>
                <a:tc>
                  <a:txBody>
                    <a:bodyPr/>
                    <a:lstStyle/>
                    <a:p>
                      <a:pPr marL="341313" marR="0" lvl="0" indent="-338138" algn="l" defTabSz="449263" rtl="0" eaLnBrk="0" fontAlgn="base" latinLnBrk="0" hangingPunct="0">
                        <a:lnSpc>
                          <a:spcPct val="100000"/>
                        </a:lnSpc>
                        <a:spcBef>
                          <a:spcPts val="0"/>
                        </a:spcBef>
                        <a:spcAft>
                          <a:spcPct val="0"/>
                        </a:spcAft>
                        <a:buClrTx/>
                        <a:buSzPct val="120000"/>
                        <a:buFontTx/>
                        <a:buNone/>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ru-RU" altLang="ru-RU" sz="1400" b="1" kern="1200" dirty="0" err="1" smtClean="0">
                          <a:solidFill>
                            <a:srgbClr val="1A4581"/>
                          </a:solidFill>
                          <a:effectLst/>
                          <a:latin typeface="+mj-lt"/>
                          <a:ea typeface="+mn-ea"/>
                          <a:cs typeface="+mn-cs"/>
                        </a:rPr>
                        <a:t>Карбамазепин</a:t>
                      </a:r>
                      <a:r>
                        <a:rPr lang="ru-RU" altLang="ru-RU" sz="1400" b="1" kern="1200" dirty="0" smtClean="0">
                          <a:solidFill>
                            <a:srgbClr val="1A4581"/>
                          </a:solidFill>
                          <a:effectLst/>
                          <a:latin typeface="+mj-lt"/>
                          <a:ea typeface="+mn-ea"/>
                          <a:cs typeface="+mn-cs"/>
                        </a:rPr>
                        <a:t>,</a:t>
                      </a:r>
                      <a:endParaRPr lang="en-US" altLang="ru-RU" sz="1400" b="1" kern="1200" dirty="0" smtClean="0">
                        <a:solidFill>
                          <a:srgbClr val="1A4581"/>
                        </a:solidFill>
                        <a:effectLst/>
                        <a:latin typeface="+mj-lt"/>
                        <a:ea typeface="+mn-ea"/>
                        <a:cs typeface="+mn-cs"/>
                      </a:endParaRPr>
                    </a:p>
                    <a:p>
                      <a:pPr marL="341313" marR="0" lvl="0" indent="-338138" algn="l" defTabSz="449263" rtl="0" eaLnBrk="0" fontAlgn="base" latinLnBrk="0" hangingPunct="0">
                        <a:lnSpc>
                          <a:spcPct val="100000"/>
                        </a:lnSpc>
                        <a:spcBef>
                          <a:spcPts val="0"/>
                        </a:spcBef>
                        <a:spcAft>
                          <a:spcPct val="0"/>
                        </a:spcAft>
                        <a:buClrTx/>
                        <a:buSzPct val="120000"/>
                        <a:buFontTx/>
                        <a:buNone/>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ru-RU" altLang="ru-RU" sz="1400" b="1" kern="1200" dirty="0" err="1" smtClean="0">
                          <a:solidFill>
                            <a:srgbClr val="1A4581"/>
                          </a:solidFill>
                          <a:effectLst/>
                          <a:latin typeface="+mj-lt"/>
                          <a:ea typeface="+mn-ea"/>
                          <a:cs typeface="+mn-cs"/>
                        </a:rPr>
                        <a:t>Окскарбазепин</a:t>
                      </a:r>
                      <a:endParaRPr lang="ru-RU" altLang="ru-RU" sz="1400" b="1" kern="1200" dirty="0" smtClean="0">
                        <a:solidFill>
                          <a:srgbClr val="1A4581"/>
                        </a:solidFill>
                        <a:effectLst/>
                        <a:latin typeface="+mj-lt"/>
                        <a:ea typeface="+mn-ea"/>
                        <a:cs typeface="+mn-cs"/>
                      </a:endParaRPr>
                    </a:p>
                  </a:txBody>
                  <a:tcPr marL="90000" marR="90000" marT="128412" marB="468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EAEAEA"/>
                    </a:solidFill>
                  </a:tcPr>
                </a:tc>
                <a:tc>
                  <a:txBody>
                    <a:bodyPr/>
                    <a:lstStyle/>
                    <a:p>
                      <a:pPr marL="341313" marR="0" lvl="0" indent="-338138" algn="l" defTabSz="449263" rtl="0" eaLnBrk="0" fontAlgn="base" latinLnBrk="0" hangingPunct="0">
                        <a:lnSpc>
                          <a:spcPct val="100000"/>
                        </a:lnSpc>
                        <a:spcBef>
                          <a:spcPts val="0"/>
                        </a:spcBef>
                        <a:spcAft>
                          <a:spcPct val="0"/>
                        </a:spcAft>
                        <a:buClrTx/>
                        <a:buSzPct val="120000"/>
                        <a:buFontTx/>
                        <a:buNone/>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ru-RU" altLang="ru-RU" sz="1400" b="1" kern="1200" dirty="0" smtClean="0">
                          <a:solidFill>
                            <a:srgbClr val="1A4581"/>
                          </a:solidFill>
                          <a:effectLst/>
                          <a:latin typeface="+mj-lt"/>
                          <a:ea typeface="+mn-ea"/>
                          <a:cs typeface="+mn-cs"/>
                        </a:rPr>
                        <a:t>Хирургическое </a:t>
                      </a:r>
                    </a:p>
                    <a:p>
                      <a:pPr marL="341313" marR="0" lvl="0" indent="-338138" algn="l" defTabSz="449263" rtl="0" eaLnBrk="0" fontAlgn="base" latinLnBrk="0" hangingPunct="0">
                        <a:lnSpc>
                          <a:spcPct val="100000"/>
                        </a:lnSpc>
                        <a:spcBef>
                          <a:spcPts val="0"/>
                        </a:spcBef>
                        <a:spcAft>
                          <a:spcPct val="0"/>
                        </a:spcAft>
                        <a:buClrTx/>
                        <a:buSzPct val="120000"/>
                        <a:buFontTx/>
                        <a:buNone/>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ru-RU" altLang="ru-RU" sz="1400" b="1" kern="1200" dirty="0" smtClean="0">
                          <a:solidFill>
                            <a:srgbClr val="1A4581"/>
                          </a:solidFill>
                          <a:effectLst/>
                          <a:latin typeface="+mj-lt"/>
                          <a:ea typeface="+mn-ea"/>
                          <a:cs typeface="+mn-cs"/>
                        </a:rPr>
                        <a:t>лечение</a:t>
                      </a:r>
                    </a:p>
                  </a:txBody>
                  <a:tcPr marL="90000" marR="90000" marT="128412" marB="468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EAEAEA"/>
                    </a:solidFill>
                  </a:tcPr>
                </a:tc>
              </a:tr>
              <a:tr h="984163">
                <a:tc>
                  <a:txBody>
                    <a:bodyPr/>
                    <a:lstStyle/>
                    <a:p>
                      <a:pPr marL="341313" marR="0" lvl="0" indent="-338138" algn="l" defTabSz="449263" rtl="0" eaLnBrk="0" fontAlgn="base" latinLnBrk="0" hangingPunct="0">
                        <a:lnSpc>
                          <a:spcPct val="100000"/>
                        </a:lnSpc>
                        <a:spcBef>
                          <a:spcPts val="0"/>
                        </a:spcBef>
                        <a:spcAft>
                          <a:spcPct val="0"/>
                        </a:spcAft>
                        <a:buClrTx/>
                        <a:buSzPct val="120000"/>
                        <a:buFontTx/>
                        <a:buNone/>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ru-RU" altLang="ru-RU" sz="1400" b="1" kern="1200" dirty="0" smtClean="0">
                          <a:solidFill>
                            <a:srgbClr val="FAAA28"/>
                          </a:solidFill>
                          <a:effectLst/>
                          <a:latin typeface="+mj-lt"/>
                          <a:ea typeface="+mn-ea"/>
                          <a:cs typeface="+mn-cs"/>
                        </a:rPr>
                        <a:t>Постгерпетическая</a:t>
                      </a:r>
                    </a:p>
                    <a:p>
                      <a:pPr marL="341313" marR="0" lvl="0" indent="-338138" algn="l" defTabSz="449263" rtl="0" eaLnBrk="0" fontAlgn="base" latinLnBrk="0" hangingPunct="0">
                        <a:lnSpc>
                          <a:spcPct val="100000"/>
                        </a:lnSpc>
                        <a:spcBef>
                          <a:spcPts val="0"/>
                        </a:spcBef>
                        <a:spcAft>
                          <a:spcPct val="0"/>
                        </a:spcAft>
                        <a:buClrTx/>
                        <a:buSzPct val="120000"/>
                        <a:buFontTx/>
                        <a:buNone/>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ru-RU" altLang="ru-RU" sz="1400" b="1" kern="1200" dirty="0" smtClean="0">
                          <a:solidFill>
                            <a:srgbClr val="FAAA28"/>
                          </a:solidFill>
                          <a:effectLst/>
                          <a:latin typeface="+mj-lt"/>
                          <a:ea typeface="+mn-ea"/>
                          <a:cs typeface="+mn-cs"/>
                        </a:rPr>
                        <a:t>невралгия</a:t>
                      </a:r>
                    </a:p>
                  </a:txBody>
                  <a:tcPr marL="90000" marR="90000" marT="128412" marB="468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1A4581"/>
                    </a:solidFill>
                  </a:tcPr>
                </a:tc>
                <a:tc>
                  <a:txBody>
                    <a:bodyPr/>
                    <a:lstStyle/>
                    <a:p>
                      <a:pPr marL="341313" marR="0" lvl="0" indent="-338138" algn="l" defTabSz="449263" rtl="0" eaLnBrk="0" fontAlgn="base" latinLnBrk="0" hangingPunct="0">
                        <a:lnSpc>
                          <a:spcPct val="100000"/>
                        </a:lnSpc>
                        <a:spcBef>
                          <a:spcPts val="0"/>
                        </a:spcBef>
                        <a:spcAft>
                          <a:spcPct val="0"/>
                        </a:spcAft>
                        <a:buClrTx/>
                        <a:buSzPct val="120000"/>
                        <a:buFontTx/>
                        <a:buNone/>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ru-RU" altLang="ru-RU" sz="1400" b="1" kern="1200" dirty="0" err="1" smtClean="0">
                          <a:solidFill>
                            <a:srgbClr val="1A4581"/>
                          </a:solidFill>
                          <a:effectLst/>
                          <a:latin typeface="+mj-lt"/>
                          <a:ea typeface="+mn-ea"/>
                          <a:cs typeface="+mn-cs"/>
                        </a:rPr>
                        <a:t>Прегабалин</a:t>
                      </a:r>
                      <a:r>
                        <a:rPr lang="ru-RU" altLang="ru-RU" sz="1400" b="1" kern="1200" dirty="0" smtClean="0">
                          <a:solidFill>
                            <a:srgbClr val="1A4581"/>
                          </a:solidFill>
                          <a:effectLst/>
                          <a:latin typeface="+mj-lt"/>
                          <a:ea typeface="+mn-ea"/>
                          <a:cs typeface="+mn-cs"/>
                        </a:rPr>
                        <a:t>, </a:t>
                      </a:r>
                      <a:endParaRPr lang="en-US" altLang="ru-RU" sz="1400" b="1" kern="1200" dirty="0" smtClean="0">
                        <a:solidFill>
                          <a:srgbClr val="1A4581"/>
                        </a:solidFill>
                        <a:effectLst/>
                        <a:latin typeface="+mj-lt"/>
                        <a:ea typeface="+mn-ea"/>
                        <a:cs typeface="+mn-cs"/>
                      </a:endParaRPr>
                    </a:p>
                    <a:p>
                      <a:pPr marL="341313" marR="0" lvl="0" indent="-338138" algn="l" defTabSz="449263" rtl="0" eaLnBrk="0" fontAlgn="base" latinLnBrk="0" hangingPunct="0">
                        <a:lnSpc>
                          <a:spcPct val="100000"/>
                        </a:lnSpc>
                        <a:spcBef>
                          <a:spcPts val="0"/>
                        </a:spcBef>
                        <a:spcAft>
                          <a:spcPct val="0"/>
                        </a:spcAft>
                        <a:buClrTx/>
                        <a:buSzPct val="120000"/>
                        <a:buFontTx/>
                        <a:buNone/>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ru-RU" altLang="ru-RU" sz="1400" b="1" kern="1200" dirty="0" err="1" smtClean="0">
                          <a:solidFill>
                            <a:srgbClr val="1A4581"/>
                          </a:solidFill>
                          <a:effectLst/>
                          <a:latin typeface="+mj-lt"/>
                          <a:ea typeface="+mn-ea"/>
                          <a:cs typeface="+mn-cs"/>
                        </a:rPr>
                        <a:t>Габапентин</a:t>
                      </a:r>
                      <a:r>
                        <a:rPr lang="ru-RU" altLang="ru-RU" sz="1400" b="1" kern="1200" dirty="0" smtClean="0">
                          <a:solidFill>
                            <a:srgbClr val="1A4581"/>
                          </a:solidFill>
                          <a:effectLst/>
                          <a:latin typeface="+mj-lt"/>
                          <a:ea typeface="+mn-ea"/>
                          <a:cs typeface="+mn-cs"/>
                        </a:rPr>
                        <a:t>,</a:t>
                      </a:r>
                      <a:endParaRPr lang="en-US" altLang="ru-RU" sz="1400" b="1" kern="1200" dirty="0" smtClean="0">
                        <a:solidFill>
                          <a:srgbClr val="1A4581"/>
                        </a:solidFill>
                        <a:effectLst/>
                        <a:latin typeface="+mj-lt"/>
                        <a:ea typeface="+mn-ea"/>
                        <a:cs typeface="+mn-cs"/>
                      </a:endParaRPr>
                    </a:p>
                    <a:p>
                      <a:pPr marL="341313" marR="0" lvl="0" indent="-338138" algn="l" defTabSz="449263" rtl="0" eaLnBrk="0" fontAlgn="base" latinLnBrk="0" hangingPunct="0">
                        <a:lnSpc>
                          <a:spcPct val="100000"/>
                        </a:lnSpc>
                        <a:spcBef>
                          <a:spcPts val="0"/>
                        </a:spcBef>
                        <a:spcAft>
                          <a:spcPct val="0"/>
                        </a:spcAft>
                        <a:buClrTx/>
                        <a:buSzPct val="120000"/>
                        <a:buFontTx/>
                        <a:buNone/>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ru-RU" altLang="ru-RU" sz="1400" b="1" kern="1200" dirty="0" smtClean="0">
                          <a:solidFill>
                            <a:srgbClr val="1A4581"/>
                          </a:solidFill>
                          <a:effectLst/>
                          <a:latin typeface="+mj-lt"/>
                          <a:ea typeface="+mn-ea"/>
                          <a:cs typeface="+mn-cs"/>
                        </a:rPr>
                        <a:t>ТЦА, </a:t>
                      </a:r>
                      <a:endParaRPr lang="en-US" altLang="ru-RU" sz="1400" b="1" kern="1200" dirty="0" smtClean="0">
                        <a:solidFill>
                          <a:srgbClr val="1A4581"/>
                        </a:solidFill>
                        <a:effectLst/>
                        <a:latin typeface="+mj-lt"/>
                        <a:ea typeface="+mn-ea"/>
                        <a:cs typeface="+mn-cs"/>
                      </a:endParaRPr>
                    </a:p>
                    <a:p>
                      <a:pPr marL="341313" marR="0" lvl="0" indent="-338138" algn="l" defTabSz="449263" rtl="0" eaLnBrk="0" fontAlgn="base" latinLnBrk="0" hangingPunct="0">
                        <a:lnSpc>
                          <a:spcPct val="100000"/>
                        </a:lnSpc>
                        <a:spcBef>
                          <a:spcPts val="0"/>
                        </a:spcBef>
                        <a:spcAft>
                          <a:spcPct val="0"/>
                        </a:spcAft>
                        <a:buClrTx/>
                        <a:buSzPct val="120000"/>
                        <a:buFontTx/>
                        <a:buNone/>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ru-RU" altLang="ru-RU" sz="1400" b="1" kern="1200" dirty="0" smtClean="0">
                          <a:solidFill>
                            <a:srgbClr val="1A4581"/>
                          </a:solidFill>
                          <a:effectLst/>
                          <a:latin typeface="+mj-lt"/>
                          <a:ea typeface="+mn-ea"/>
                          <a:cs typeface="+mn-cs"/>
                        </a:rPr>
                        <a:t>пластыри с </a:t>
                      </a:r>
                      <a:r>
                        <a:rPr lang="ru-RU" altLang="ru-RU" sz="1400" b="1" kern="1200" dirty="0" err="1" smtClean="0">
                          <a:solidFill>
                            <a:srgbClr val="1A4581"/>
                          </a:solidFill>
                          <a:effectLst/>
                          <a:latin typeface="+mj-lt"/>
                          <a:ea typeface="+mn-ea"/>
                          <a:cs typeface="+mn-cs"/>
                        </a:rPr>
                        <a:t>лидокаином</a:t>
                      </a:r>
                      <a:endParaRPr lang="ru-RU" altLang="ru-RU" sz="1400" b="1" kern="1200" dirty="0" smtClean="0">
                        <a:solidFill>
                          <a:srgbClr val="1A4581"/>
                        </a:solidFill>
                        <a:effectLst/>
                        <a:latin typeface="+mj-lt"/>
                        <a:ea typeface="+mn-ea"/>
                        <a:cs typeface="+mn-cs"/>
                      </a:endParaRPr>
                    </a:p>
                  </a:txBody>
                  <a:tcPr marL="90000" marR="90000" marT="128412" marB="468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EAEAEA"/>
                    </a:solidFill>
                  </a:tcPr>
                </a:tc>
                <a:tc>
                  <a:txBody>
                    <a:bodyPr/>
                    <a:lstStyle/>
                    <a:p>
                      <a:pPr marL="341313" marR="0" lvl="0" indent="-338138" algn="l" defTabSz="449263" rtl="0" eaLnBrk="0" fontAlgn="base" latinLnBrk="0" hangingPunct="0">
                        <a:lnSpc>
                          <a:spcPct val="100000"/>
                        </a:lnSpc>
                        <a:spcBef>
                          <a:spcPts val="0"/>
                        </a:spcBef>
                        <a:spcAft>
                          <a:spcPct val="0"/>
                        </a:spcAft>
                        <a:buClrTx/>
                        <a:buSzPct val="120000"/>
                        <a:buFontTx/>
                        <a:buNone/>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ru-RU" altLang="ru-RU" sz="1400" b="1" kern="1200" dirty="0" err="1" smtClean="0">
                          <a:solidFill>
                            <a:srgbClr val="1A4581"/>
                          </a:solidFill>
                          <a:effectLst/>
                          <a:latin typeface="+mj-lt"/>
                          <a:ea typeface="+mn-ea"/>
                          <a:cs typeface="+mn-cs"/>
                        </a:rPr>
                        <a:t>Опиоиды</a:t>
                      </a:r>
                      <a:r>
                        <a:rPr lang="ru-RU" altLang="ru-RU" sz="1400" b="1" kern="1200" dirty="0" smtClean="0">
                          <a:solidFill>
                            <a:srgbClr val="1A4581"/>
                          </a:solidFill>
                          <a:effectLst/>
                          <a:latin typeface="+mj-lt"/>
                          <a:ea typeface="+mn-ea"/>
                          <a:cs typeface="+mn-cs"/>
                        </a:rPr>
                        <a:t>, </a:t>
                      </a:r>
                    </a:p>
                    <a:p>
                      <a:pPr marL="341313" marR="0" lvl="0" indent="-338138" algn="l" defTabSz="449263" rtl="0" eaLnBrk="0" fontAlgn="base" latinLnBrk="0" hangingPunct="0">
                        <a:lnSpc>
                          <a:spcPct val="100000"/>
                        </a:lnSpc>
                        <a:spcBef>
                          <a:spcPts val="0"/>
                        </a:spcBef>
                        <a:spcAft>
                          <a:spcPct val="0"/>
                        </a:spcAft>
                        <a:buClrTx/>
                        <a:buSzPct val="120000"/>
                        <a:buFontTx/>
                        <a:buNone/>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ru-RU" altLang="ru-RU" sz="1400" b="1" kern="1200" dirty="0" err="1" smtClean="0">
                          <a:solidFill>
                            <a:srgbClr val="1A4581"/>
                          </a:solidFill>
                          <a:effectLst/>
                          <a:latin typeface="+mj-lt"/>
                          <a:ea typeface="+mn-ea"/>
                          <a:cs typeface="+mn-cs"/>
                        </a:rPr>
                        <a:t>Капсаицин</a:t>
                      </a:r>
                      <a:endParaRPr lang="ru-RU" altLang="ru-RU" sz="1400" b="1" kern="1200" dirty="0" smtClean="0">
                        <a:solidFill>
                          <a:srgbClr val="1A4581"/>
                        </a:solidFill>
                        <a:effectLst/>
                        <a:latin typeface="+mj-lt"/>
                        <a:ea typeface="+mn-ea"/>
                        <a:cs typeface="+mn-cs"/>
                      </a:endParaRPr>
                    </a:p>
                  </a:txBody>
                  <a:tcPr marL="90000" marR="90000" marT="128412" marB="468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EAEAEA"/>
                    </a:solidFill>
                  </a:tcPr>
                </a:tc>
              </a:tr>
              <a:tr h="984163">
                <a:tc>
                  <a:txBody>
                    <a:bodyPr/>
                    <a:lstStyle/>
                    <a:p>
                      <a:pPr marL="341313" marR="0" lvl="0" indent="-338138" algn="l" defTabSz="449263" rtl="0" eaLnBrk="0" fontAlgn="base" latinLnBrk="0" hangingPunct="0">
                        <a:lnSpc>
                          <a:spcPct val="100000"/>
                        </a:lnSpc>
                        <a:spcBef>
                          <a:spcPts val="0"/>
                        </a:spcBef>
                        <a:spcAft>
                          <a:spcPct val="0"/>
                        </a:spcAft>
                        <a:buClrTx/>
                        <a:buSzPct val="120000"/>
                        <a:buFontTx/>
                        <a:buNone/>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ru-RU" altLang="ru-RU" sz="1400" b="1" kern="1200" dirty="0" smtClean="0">
                          <a:solidFill>
                            <a:srgbClr val="FAAA28"/>
                          </a:solidFill>
                          <a:effectLst/>
                          <a:latin typeface="+mj-lt"/>
                          <a:ea typeface="+mn-ea"/>
                          <a:cs typeface="+mn-cs"/>
                        </a:rPr>
                        <a:t>Центральная </a:t>
                      </a:r>
                    </a:p>
                    <a:p>
                      <a:pPr marL="341313" marR="0" lvl="0" indent="-338138" algn="l" defTabSz="449263" rtl="0" eaLnBrk="0" fontAlgn="base" latinLnBrk="0" hangingPunct="0">
                        <a:lnSpc>
                          <a:spcPct val="100000"/>
                        </a:lnSpc>
                        <a:spcBef>
                          <a:spcPts val="0"/>
                        </a:spcBef>
                        <a:spcAft>
                          <a:spcPct val="0"/>
                        </a:spcAft>
                        <a:buClrTx/>
                        <a:buSzPct val="120000"/>
                        <a:buFontTx/>
                        <a:buNone/>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ru-RU" altLang="ru-RU" sz="1400" b="1" kern="1200" dirty="0" err="1" smtClean="0">
                          <a:solidFill>
                            <a:srgbClr val="FAAA28"/>
                          </a:solidFill>
                          <a:effectLst/>
                          <a:latin typeface="+mj-lt"/>
                          <a:ea typeface="+mn-ea"/>
                          <a:cs typeface="+mn-cs"/>
                        </a:rPr>
                        <a:t>нейропатическая</a:t>
                      </a:r>
                      <a:r>
                        <a:rPr lang="ru-RU" altLang="ru-RU" sz="1400" b="1" kern="1200" dirty="0" smtClean="0">
                          <a:solidFill>
                            <a:srgbClr val="FAAA28"/>
                          </a:solidFill>
                          <a:effectLst/>
                          <a:latin typeface="+mj-lt"/>
                          <a:ea typeface="+mn-ea"/>
                          <a:cs typeface="+mn-cs"/>
                        </a:rPr>
                        <a:t> боль</a:t>
                      </a:r>
                    </a:p>
                  </a:txBody>
                  <a:tcPr marL="90000" marR="90000" marT="128412" marB="468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1A4581"/>
                    </a:solidFill>
                  </a:tcPr>
                </a:tc>
                <a:tc>
                  <a:txBody>
                    <a:bodyPr/>
                    <a:lstStyle/>
                    <a:p>
                      <a:pPr marL="341313" marR="0" lvl="0" indent="-338138" algn="l" defTabSz="449263" rtl="0" eaLnBrk="0" fontAlgn="base" latinLnBrk="0" hangingPunct="0">
                        <a:lnSpc>
                          <a:spcPct val="100000"/>
                        </a:lnSpc>
                        <a:spcBef>
                          <a:spcPts val="0"/>
                        </a:spcBef>
                        <a:spcAft>
                          <a:spcPct val="0"/>
                        </a:spcAft>
                        <a:buClrTx/>
                        <a:buSzPct val="120000"/>
                        <a:buFontTx/>
                        <a:buNone/>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ru-RU" altLang="ru-RU" sz="1400" b="1" kern="1200" dirty="0" err="1" smtClean="0">
                          <a:solidFill>
                            <a:srgbClr val="1A4581"/>
                          </a:solidFill>
                          <a:effectLst/>
                          <a:latin typeface="+mj-lt"/>
                          <a:ea typeface="+mn-ea"/>
                          <a:cs typeface="+mn-cs"/>
                        </a:rPr>
                        <a:t>Прегабалин</a:t>
                      </a:r>
                      <a:r>
                        <a:rPr lang="en-US" altLang="ru-RU" sz="1400" b="1" kern="1200" dirty="0" smtClean="0">
                          <a:solidFill>
                            <a:srgbClr val="1A4581"/>
                          </a:solidFill>
                          <a:effectLst/>
                          <a:latin typeface="+mj-lt"/>
                          <a:ea typeface="+mn-ea"/>
                          <a:cs typeface="+mn-cs"/>
                        </a:rPr>
                        <a:t>,</a:t>
                      </a:r>
                      <a:r>
                        <a:rPr lang="en-US" altLang="ru-RU" sz="1400" b="1" kern="1200" baseline="0" dirty="0" smtClean="0">
                          <a:solidFill>
                            <a:srgbClr val="1A4581"/>
                          </a:solidFill>
                          <a:effectLst/>
                          <a:latin typeface="+mj-lt"/>
                          <a:ea typeface="+mn-ea"/>
                          <a:cs typeface="+mn-cs"/>
                        </a:rPr>
                        <a:t> </a:t>
                      </a:r>
                    </a:p>
                    <a:p>
                      <a:pPr marL="341313" marR="0" lvl="0" indent="-338138" algn="l" defTabSz="449263" rtl="0" eaLnBrk="0" fontAlgn="base" latinLnBrk="0" hangingPunct="0">
                        <a:lnSpc>
                          <a:spcPct val="100000"/>
                        </a:lnSpc>
                        <a:spcBef>
                          <a:spcPts val="0"/>
                        </a:spcBef>
                        <a:spcAft>
                          <a:spcPct val="0"/>
                        </a:spcAft>
                        <a:buClrTx/>
                        <a:buSzPct val="120000"/>
                        <a:buFontTx/>
                        <a:buNone/>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ru-RU" altLang="ru-RU" sz="1400" b="1" kern="1200" dirty="0" smtClean="0">
                          <a:solidFill>
                            <a:srgbClr val="1A4581"/>
                          </a:solidFill>
                          <a:effectLst/>
                          <a:latin typeface="+mj-lt"/>
                          <a:ea typeface="+mn-ea"/>
                          <a:cs typeface="+mn-cs"/>
                        </a:rPr>
                        <a:t>ТЦА, </a:t>
                      </a:r>
                      <a:endParaRPr lang="en-US" altLang="ru-RU" sz="1400" b="1" kern="1200" dirty="0" smtClean="0">
                        <a:solidFill>
                          <a:srgbClr val="1A4581"/>
                        </a:solidFill>
                        <a:effectLst/>
                        <a:latin typeface="+mj-lt"/>
                        <a:ea typeface="+mn-ea"/>
                        <a:cs typeface="+mn-cs"/>
                      </a:endParaRPr>
                    </a:p>
                    <a:p>
                      <a:pPr marL="341313" marR="0" lvl="0" indent="-338138" algn="l" defTabSz="449263" rtl="0" eaLnBrk="0" fontAlgn="base" latinLnBrk="0" hangingPunct="0">
                        <a:lnSpc>
                          <a:spcPct val="100000"/>
                        </a:lnSpc>
                        <a:spcBef>
                          <a:spcPts val="0"/>
                        </a:spcBef>
                        <a:spcAft>
                          <a:spcPct val="0"/>
                        </a:spcAft>
                        <a:buClrTx/>
                        <a:buSzPct val="120000"/>
                        <a:buFontTx/>
                        <a:buNone/>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ru-RU" altLang="ru-RU" sz="1400" b="1" kern="1200" dirty="0" err="1" smtClean="0">
                          <a:solidFill>
                            <a:srgbClr val="1A4581"/>
                          </a:solidFill>
                          <a:effectLst/>
                          <a:latin typeface="+mj-lt"/>
                          <a:ea typeface="+mn-ea"/>
                          <a:cs typeface="+mn-cs"/>
                        </a:rPr>
                        <a:t>Габапентин</a:t>
                      </a:r>
                      <a:r>
                        <a:rPr lang="ru-RU" altLang="ru-RU" sz="1400" b="1" kern="1200" dirty="0" smtClean="0">
                          <a:solidFill>
                            <a:srgbClr val="1A4581"/>
                          </a:solidFill>
                          <a:effectLst/>
                          <a:latin typeface="+mj-lt"/>
                          <a:ea typeface="+mn-ea"/>
                          <a:cs typeface="+mn-cs"/>
                        </a:rPr>
                        <a:t> </a:t>
                      </a:r>
                    </a:p>
                  </a:txBody>
                  <a:tcPr marL="90000" marR="90000" marT="128412" marB="468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EAEAEA"/>
                    </a:solidFill>
                  </a:tcPr>
                </a:tc>
                <a:tc>
                  <a:txBody>
                    <a:bodyPr/>
                    <a:lstStyle/>
                    <a:p>
                      <a:pPr marL="341313" marR="0" lvl="0" indent="-338138" algn="l" defTabSz="449263" rtl="0" eaLnBrk="0" fontAlgn="base" latinLnBrk="0" hangingPunct="0">
                        <a:lnSpc>
                          <a:spcPct val="100000"/>
                        </a:lnSpc>
                        <a:spcBef>
                          <a:spcPts val="0"/>
                        </a:spcBef>
                        <a:spcAft>
                          <a:spcPct val="0"/>
                        </a:spcAft>
                        <a:buClrTx/>
                        <a:buSzPct val="120000"/>
                        <a:buFontTx/>
                        <a:buNone/>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ru-RU" altLang="ru-RU" sz="1400" b="1" kern="1200" dirty="0" err="1" smtClean="0">
                          <a:solidFill>
                            <a:srgbClr val="1A4581"/>
                          </a:solidFill>
                          <a:effectLst/>
                          <a:latin typeface="+mj-lt"/>
                          <a:ea typeface="+mn-ea"/>
                          <a:cs typeface="+mn-cs"/>
                        </a:rPr>
                        <a:t>Каннабиноиды</a:t>
                      </a:r>
                      <a:r>
                        <a:rPr lang="ru-RU" altLang="ru-RU" sz="1400" b="1" kern="1200" dirty="0" smtClean="0">
                          <a:solidFill>
                            <a:srgbClr val="1A4581"/>
                          </a:solidFill>
                          <a:effectLst/>
                          <a:latin typeface="+mj-lt"/>
                          <a:ea typeface="+mn-ea"/>
                          <a:cs typeface="+mn-cs"/>
                        </a:rPr>
                        <a:t>, </a:t>
                      </a:r>
                    </a:p>
                    <a:p>
                      <a:pPr marL="341313" marR="0" lvl="0" indent="-338138" algn="l" defTabSz="449263" rtl="0" eaLnBrk="0" fontAlgn="base" latinLnBrk="0" hangingPunct="0">
                        <a:lnSpc>
                          <a:spcPct val="100000"/>
                        </a:lnSpc>
                        <a:spcBef>
                          <a:spcPts val="0"/>
                        </a:spcBef>
                        <a:spcAft>
                          <a:spcPct val="0"/>
                        </a:spcAft>
                        <a:buClrTx/>
                        <a:buSzPct val="120000"/>
                        <a:buFontTx/>
                        <a:buNone/>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ru-RU" altLang="ru-RU" sz="1400" b="1" kern="1200" dirty="0" err="1" smtClean="0">
                          <a:solidFill>
                            <a:srgbClr val="1A4581"/>
                          </a:solidFill>
                          <a:effectLst/>
                          <a:latin typeface="+mj-lt"/>
                          <a:ea typeface="+mn-ea"/>
                          <a:cs typeface="+mn-cs"/>
                        </a:rPr>
                        <a:t>Ламотриджин</a:t>
                      </a:r>
                      <a:r>
                        <a:rPr lang="ru-RU" altLang="ru-RU" sz="1400" b="1" kern="1200" dirty="0" smtClean="0">
                          <a:solidFill>
                            <a:srgbClr val="1A4581"/>
                          </a:solidFill>
                          <a:effectLst/>
                          <a:latin typeface="+mj-lt"/>
                          <a:ea typeface="+mn-ea"/>
                          <a:cs typeface="+mn-cs"/>
                        </a:rPr>
                        <a:t>, </a:t>
                      </a:r>
                    </a:p>
                    <a:p>
                      <a:pPr marL="341313" marR="0" lvl="0" indent="-338138" algn="l" defTabSz="449263" rtl="0" eaLnBrk="0" fontAlgn="base" latinLnBrk="0" hangingPunct="0">
                        <a:lnSpc>
                          <a:spcPct val="100000"/>
                        </a:lnSpc>
                        <a:spcBef>
                          <a:spcPts val="0"/>
                        </a:spcBef>
                        <a:spcAft>
                          <a:spcPct val="0"/>
                        </a:spcAft>
                        <a:buClrTx/>
                        <a:buSzPct val="120000"/>
                        <a:buFontTx/>
                        <a:buNone/>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ru-RU" altLang="ru-RU" sz="1400" b="1" kern="1200" dirty="0" err="1" smtClean="0">
                          <a:solidFill>
                            <a:srgbClr val="1A4581"/>
                          </a:solidFill>
                          <a:effectLst/>
                          <a:latin typeface="+mj-lt"/>
                          <a:ea typeface="+mn-ea"/>
                          <a:cs typeface="+mn-cs"/>
                        </a:rPr>
                        <a:t>Опиоиды</a:t>
                      </a:r>
                      <a:endParaRPr lang="ru-RU" altLang="ru-RU" sz="1400" b="1" kern="1200" dirty="0" smtClean="0">
                        <a:solidFill>
                          <a:srgbClr val="1A4581"/>
                        </a:solidFill>
                        <a:effectLst/>
                        <a:latin typeface="+mj-lt"/>
                        <a:ea typeface="+mn-ea"/>
                        <a:cs typeface="+mn-cs"/>
                      </a:endParaRPr>
                    </a:p>
                    <a:p>
                      <a:pPr marL="341313" marR="0" lvl="0" indent="-338138" algn="l" defTabSz="449263" rtl="0" eaLnBrk="0" fontAlgn="base" latinLnBrk="0" hangingPunct="0">
                        <a:lnSpc>
                          <a:spcPct val="100000"/>
                        </a:lnSpc>
                        <a:spcBef>
                          <a:spcPts val="0"/>
                        </a:spcBef>
                        <a:spcAft>
                          <a:spcPct val="0"/>
                        </a:spcAft>
                        <a:buClrTx/>
                        <a:buSzPct val="120000"/>
                        <a:buFontTx/>
                        <a:buNone/>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ru-RU" altLang="ru-RU" sz="1400" b="1" kern="1200" dirty="0" err="1" smtClean="0">
                          <a:solidFill>
                            <a:srgbClr val="1A4581"/>
                          </a:solidFill>
                          <a:effectLst/>
                          <a:latin typeface="+mj-lt"/>
                          <a:ea typeface="+mn-ea"/>
                          <a:cs typeface="+mn-cs"/>
                        </a:rPr>
                        <a:t>Трамадол</a:t>
                      </a:r>
                      <a:endParaRPr lang="ru-RU" altLang="ru-RU" sz="1400" b="1" kern="1200" dirty="0" smtClean="0">
                        <a:solidFill>
                          <a:srgbClr val="1A4581"/>
                        </a:solidFill>
                        <a:effectLst/>
                        <a:latin typeface="+mj-lt"/>
                        <a:ea typeface="+mn-ea"/>
                        <a:cs typeface="+mn-cs"/>
                      </a:endParaRPr>
                    </a:p>
                  </a:txBody>
                  <a:tcPr marL="90000" marR="90000" marT="128412" marB="468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EAEAEA"/>
                    </a:solidFill>
                  </a:tcPr>
                </a:tc>
              </a:tr>
            </a:tbl>
          </a:graphicData>
        </a:graphic>
      </p:graphicFrame>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1328" y="6309320"/>
            <a:ext cx="241879" cy="349861"/>
          </a:xfrm>
          <a:prstGeom prst="rect">
            <a:avLst/>
          </a:prstGeom>
        </p:spPr>
      </p:pic>
      <p:sp>
        <p:nvSpPr>
          <p:cNvPr id="6" name="TextBox 5"/>
          <p:cNvSpPr txBox="1"/>
          <p:nvPr/>
        </p:nvSpPr>
        <p:spPr>
          <a:xfrm>
            <a:off x="755576" y="6345750"/>
            <a:ext cx="7704856" cy="138499"/>
          </a:xfrm>
          <a:prstGeom prst="rect">
            <a:avLst/>
          </a:prstGeom>
          <a:noFill/>
        </p:spPr>
        <p:txBody>
          <a:bodyPr wrap="square" lIns="0" tIns="0" rIns="0" bIns="0" rtlCol="0">
            <a:spAutoFit/>
          </a:bodyPr>
          <a:lstStyle/>
          <a:p>
            <a:r>
              <a:rPr lang="en-US" sz="900" dirty="0">
                <a:solidFill>
                  <a:schemeClr val="tx2"/>
                </a:solidFill>
                <a:latin typeface="+mj-lt"/>
              </a:rPr>
              <a:t>EFNS guidelines on the pharmacological treatment  of the </a:t>
            </a:r>
            <a:r>
              <a:rPr lang="en-US" sz="900" dirty="0" err="1">
                <a:solidFill>
                  <a:schemeClr val="tx2"/>
                </a:solidFill>
                <a:latin typeface="+mj-lt"/>
              </a:rPr>
              <a:t>neurophatic</a:t>
            </a:r>
            <a:r>
              <a:rPr lang="en-US" sz="900" dirty="0">
                <a:solidFill>
                  <a:schemeClr val="tx2"/>
                </a:solidFill>
                <a:latin typeface="+mj-lt"/>
              </a:rPr>
              <a:t> pain: 2010 revision, </a:t>
            </a:r>
            <a:r>
              <a:rPr lang="en-US" sz="900" dirty="0" err="1">
                <a:solidFill>
                  <a:schemeClr val="tx2"/>
                </a:solidFill>
                <a:latin typeface="+mj-lt"/>
              </a:rPr>
              <a:t>N.Attal,et</a:t>
            </a:r>
            <a:r>
              <a:rPr lang="en-US" sz="900" dirty="0">
                <a:solidFill>
                  <a:schemeClr val="tx2"/>
                </a:solidFill>
                <a:latin typeface="+mj-lt"/>
              </a:rPr>
              <a:t> al, 2010.</a:t>
            </a:r>
          </a:p>
        </p:txBody>
      </p:sp>
      <p:sp>
        <p:nvSpPr>
          <p:cNvPr id="7" name="TextBox 6"/>
          <p:cNvSpPr txBox="1"/>
          <p:nvPr/>
        </p:nvSpPr>
        <p:spPr>
          <a:xfrm>
            <a:off x="323527" y="226260"/>
            <a:ext cx="6624737" cy="707886"/>
          </a:xfrm>
          <a:prstGeom prst="rect">
            <a:avLst/>
          </a:prstGeom>
          <a:noFill/>
        </p:spPr>
        <p:txBody>
          <a:bodyPr wrap="square" rtlCol="0" anchor="ctr">
            <a:spAutoFit/>
          </a:bodyPr>
          <a:lstStyle/>
          <a:p>
            <a:pPr>
              <a:lnSpc>
                <a:spcPts val="2400"/>
              </a:lnSpc>
            </a:pPr>
            <a:r>
              <a:rPr lang="ru-RU" sz="2400" b="1" i="1" dirty="0">
                <a:solidFill>
                  <a:srgbClr val="FAAA28"/>
                </a:solidFill>
                <a:latin typeface="+mn-lt"/>
              </a:rPr>
              <a:t>Рекомендации EFNS (2010г) по лечению </a:t>
            </a:r>
            <a:r>
              <a:rPr lang="ru-RU" sz="2400" b="1" i="1" dirty="0" err="1">
                <a:solidFill>
                  <a:srgbClr val="FAAA28"/>
                </a:solidFill>
                <a:latin typeface="+mn-lt"/>
              </a:rPr>
              <a:t>нейропатической</a:t>
            </a:r>
            <a:r>
              <a:rPr lang="ru-RU" sz="2400" b="1" i="1" dirty="0">
                <a:solidFill>
                  <a:srgbClr val="FAAA28"/>
                </a:solidFill>
                <a:latin typeface="+mn-lt"/>
              </a:rPr>
              <a:t> боли</a:t>
            </a:r>
          </a:p>
        </p:txBody>
      </p:sp>
    </p:spTree>
    <p:extLst>
      <p:ext uri="{BB962C8B-B14F-4D97-AF65-F5344CB8AC3E}">
        <p14:creationId xmlns:p14="http://schemas.microsoft.com/office/powerpoint/2010/main" val="165848860"/>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1328" y="6309320"/>
            <a:ext cx="241879" cy="349861"/>
          </a:xfrm>
          <a:prstGeom prst="rect">
            <a:avLst/>
          </a:prstGeom>
        </p:spPr>
      </p:pic>
      <p:sp>
        <p:nvSpPr>
          <p:cNvPr id="7" name="TextBox 6"/>
          <p:cNvSpPr txBox="1"/>
          <p:nvPr/>
        </p:nvSpPr>
        <p:spPr>
          <a:xfrm>
            <a:off x="755576" y="6345750"/>
            <a:ext cx="7704856" cy="415498"/>
          </a:xfrm>
          <a:prstGeom prst="rect">
            <a:avLst/>
          </a:prstGeom>
          <a:noFill/>
        </p:spPr>
        <p:txBody>
          <a:bodyPr wrap="square" lIns="0" tIns="0" rIns="0" bIns="0" rtlCol="0">
            <a:spAutoFit/>
          </a:bodyPr>
          <a:lstStyle/>
          <a:p>
            <a:r>
              <a:rPr lang="ru-RU" sz="900" dirty="0">
                <a:solidFill>
                  <a:schemeClr val="tx2"/>
                </a:solidFill>
                <a:latin typeface="+mj-lt"/>
              </a:rPr>
              <a:t> Баринов А.Н.. Лечение </a:t>
            </a:r>
            <a:r>
              <a:rPr lang="ru-RU" sz="900" dirty="0" err="1">
                <a:solidFill>
                  <a:schemeClr val="tx2"/>
                </a:solidFill>
                <a:latin typeface="+mj-lt"/>
              </a:rPr>
              <a:t>радикулопатий</a:t>
            </a:r>
            <a:r>
              <a:rPr lang="ru-RU" sz="900" dirty="0">
                <a:solidFill>
                  <a:schemeClr val="tx2"/>
                </a:solidFill>
                <a:latin typeface="+mj-lt"/>
              </a:rPr>
              <a:t>. Медицинский совет,2014 №5 с 3-10</a:t>
            </a:r>
            <a:r>
              <a:rPr lang="ru-RU" sz="900" dirty="0" smtClean="0">
                <a:solidFill>
                  <a:schemeClr val="tx2"/>
                </a:solidFill>
                <a:latin typeface="+mj-lt"/>
              </a:rPr>
              <a:t>.</a:t>
            </a:r>
            <a:endParaRPr lang="en-US" sz="900" dirty="0" smtClean="0">
              <a:solidFill>
                <a:schemeClr val="tx2"/>
              </a:solidFill>
              <a:latin typeface="+mj-lt"/>
            </a:endParaRPr>
          </a:p>
          <a:p>
            <a:r>
              <a:rPr lang="ru-RU" sz="900" dirty="0" smtClean="0">
                <a:solidFill>
                  <a:schemeClr val="tx2"/>
                </a:solidFill>
                <a:latin typeface="+mj-lt"/>
              </a:rPr>
              <a:t>Алексеев </a:t>
            </a:r>
            <a:r>
              <a:rPr lang="ru-RU" sz="900" dirty="0">
                <a:solidFill>
                  <a:schemeClr val="tx2"/>
                </a:solidFill>
                <a:latin typeface="+mj-lt"/>
              </a:rPr>
              <a:t>В.В, Баринов А.Н., Кукушкин М.Л., </a:t>
            </a:r>
            <a:r>
              <a:rPr lang="ru-RU" sz="900" dirty="0" err="1">
                <a:solidFill>
                  <a:schemeClr val="tx2"/>
                </a:solidFill>
                <a:latin typeface="+mj-lt"/>
              </a:rPr>
              <a:t>Подчуфарова</a:t>
            </a:r>
            <a:r>
              <a:rPr lang="ru-RU" sz="900" dirty="0">
                <a:solidFill>
                  <a:schemeClr val="tx2"/>
                </a:solidFill>
                <a:latin typeface="+mj-lt"/>
              </a:rPr>
              <a:t> Е.В., Строков И.А., </a:t>
            </a:r>
            <a:r>
              <a:rPr lang="ru-RU" sz="900" dirty="0" err="1">
                <a:solidFill>
                  <a:schemeClr val="tx2"/>
                </a:solidFill>
                <a:latin typeface="+mj-lt"/>
              </a:rPr>
              <a:t>Яхно</a:t>
            </a:r>
            <a:r>
              <a:rPr lang="ru-RU" sz="900" dirty="0">
                <a:solidFill>
                  <a:schemeClr val="tx2"/>
                </a:solidFill>
                <a:latin typeface="+mj-lt"/>
              </a:rPr>
              <a:t> Н.Н. Боль: руководство для врачей и студентов под ред. </a:t>
            </a:r>
            <a:r>
              <a:rPr lang="ru-RU" sz="900" dirty="0" err="1">
                <a:solidFill>
                  <a:schemeClr val="tx2"/>
                </a:solidFill>
                <a:latin typeface="+mj-lt"/>
              </a:rPr>
              <a:t>Н.Н.Яхно</a:t>
            </a:r>
            <a:r>
              <a:rPr lang="ru-RU" sz="900" dirty="0">
                <a:solidFill>
                  <a:schemeClr val="tx2"/>
                </a:solidFill>
                <a:latin typeface="+mj-lt"/>
              </a:rPr>
              <a:t>, Москва «</a:t>
            </a:r>
            <a:r>
              <a:rPr lang="ru-RU" sz="900" dirty="0" err="1">
                <a:solidFill>
                  <a:schemeClr val="tx2"/>
                </a:solidFill>
                <a:latin typeface="+mj-lt"/>
              </a:rPr>
              <a:t>МедПресс</a:t>
            </a:r>
            <a:r>
              <a:rPr lang="ru-RU" sz="900" dirty="0">
                <a:solidFill>
                  <a:schemeClr val="tx2"/>
                </a:solidFill>
                <a:latin typeface="+mj-lt"/>
              </a:rPr>
              <a:t>» - 2009 – 302 С. </a:t>
            </a:r>
          </a:p>
        </p:txBody>
      </p:sp>
      <p:sp>
        <p:nvSpPr>
          <p:cNvPr id="8" name="TextBox 7"/>
          <p:cNvSpPr txBox="1"/>
          <p:nvPr/>
        </p:nvSpPr>
        <p:spPr>
          <a:xfrm>
            <a:off x="323527" y="378000"/>
            <a:ext cx="6624737" cy="404406"/>
          </a:xfrm>
          <a:prstGeom prst="rect">
            <a:avLst/>
          </a:prstGeom>
          <a:noFill/>
        </p:spPr>
        <p:txBody>
          <a:bodyPr wrap="square" rtlCol="0" anchor="ctr">
            <a:spAutoFit/>
          </a:bodyPr>
          <a:lstStyle/>
          <a:p>
            <a:pPr>
              <a:lnSpc>
                <a:spcPts val="2400"/>
              </a:lnSpc>
            </a:pPr>
            <a:r>
              <a:rPr lang="ru-RU" sz="2400" b="1" i="1" dirty="0">
                <a:solidFill>
                  <a:srgbClr val="FAAA28"/>
                </a:solidFill>
                <a:latin typeface="+mn-lt"/>
              </a:rPr>
              <a:t>Принципы лечения </a:t>
            </a:r>
            <a:r>
              <a:rPr lang="ru-RU" sz="2400" b="1" i="1" dirty="0" err="1">
                <a:solidFill>
                  <a:srgbClr val="FAAA28"/>
                </a:solidFill>
                <a:latin typeface="+mn-lt"/>
              </a:rPr>
              <a:t>радикулопатий</a:t>
            </a:r>
            <a:endParaRPr lang="ru-RU" sz="2400" b="1" i="1" dirty="0">
              <a:solidFill>
                <a:srgbClr val="FAAA28"/>
              </a:solidFill>
              <a:latin typeface="+mn-lt"/>
            </a:endParaRPr>
          </a:p>
        </p:txBody>
      </p:sp>
      <p:sp>
        <p:nvSpPr>
          <p:cNvPr id="9" name="Прямоугольник 8"/>
          <p:cNvSpPr/>
          <p:nvPr/>
        </p:nvSpPr>
        <p:spPr>
          <a:xfrm>
            <a:off x="395289" y="1754273"/>
            <a:ext cx="8065143" cy="3770263"/>
          </a:xfrm>
          <a:prstGeom prst="rect">
            <a:avLst/>
          </a:prstGeom>
        </p:spPr>
        <p:txBody>
          <a:bodyPr wrap="square" lIns="0" tIns="0" rIns="0" bIns="0">
            <a:spAutoFit/>
          </a:bodyPr>
          <a:lstStyle/>
          <a:p>
            <a:pPr eaLnBrk="1" hangingPunct="1">
              <a:spcBef>
                <a:spcPts val="0"/>
              </a:spcBef>
              <a:spcAft>
                <a:spcPts val="0"/>
              </a:spcAft>
              <a:buClr>
                <a:srgbClr val="FAAA28"/>
              </a:buClr>
            </a:pPr>
            <a:r>
              <a:rPr lang="ru-RU" altLang="ru-RU" sz="2000" b="1" dirty="0">
                <a:solidFill>
                  <a:srgbClr val="FAAA28"/>
                </a:solidFill>
                <a:latin typeface="Calibri" pitchFamily="34" charset="0"/>
                <a:cs typeface="Arial" pitchFamily="34" charset="0"/>
              </a:rPr>
              <a:t>В подавляющем большинстве случаев пациенты с </a:t>
            </a:r>
            <a:r>
              <a:rPr lang="ru-RU" altLang="ru-RU" sz="2000" b="1" dirty="0" err="1">
                <a:solidFill>
                  <a:srgbClr val="FAAA28"/>
                </a:solidFill>
                <a:latin typeface="Calibri" pitchFamily="34" charset="0"/>
                <a:cs typeface="Arial" pitchFamily="34" charset="0"/>
              </a:rPr>
              <a:t>радикулопатией</a:t>
            </a:r>
            <a:r>
              <a:rPr lang="ru-RU" altLang="ru-RU" sz="2000" b="1" dirty="0">
                <a:solidFill>
                  <a:srgbClr val="FAAA28"/>
                </a:solidFill>
                <a:latin typeface="Calibri" pitchFamily="34" charset="0"/>
                <a:cs typeface="Arial" pitchFamily="34" charset="0"/>
              </a:rPr>
              <a:t>  могут быть излечены  с помощью консервативной терапии.</a:t>
            </a:r>
          </a:p>
          <a:p>
            <a:pPr eaLnBrk="1" hangingPunct="1">
              <a:spcBef>
                <a:spcPts val="600"/>
              </a:spcBef>
              <a:spcAft>
                <a:spcPts val="0"/>
              </a:spcAft>
              <a:buClr>
                <a:srgbClr val="FAAA28"/>
              </a:buClr>
            </a:pPr>
            <a:r>
              <a:rPr lang="ru-RU" altLang="ru-RU" sz="2000" b="1" dirty="0">
                <a:solidFill>
                  <a:srgbClr val="FAAA28"/>
                </a:solidFill>
                <a:latin typeface="Calibri" pitchFamily="34" charset="0"/>
                <a:cs typeface="Arial" pitchFamily="34" charset="0"/>
              </a:rPr>
              <a:t>Принципы:</a:t>
            </a:r>
          </a:p>
          <a:p>
            <a:pPr eaLnBrk="1" hangingPunct="1">
              <a:spcBef>
                <a:spcPts val="0"/>
              </a:spcBef>
              <a:spcAft>
                <a:spcPts val="0"/>
              </a:spcAft>
              <a:buClr>
                <a:srgbClr val="FAAA28"/>
              </a:buClr>
            </a:pPr>
            <a:r>
              <a:rPr lang="en-US" altLang="ru-RU" b="1" dirty="0" smtClean="0">
                <a:solidFill>
                  <a:srgbClr val="FAAA28"/>
                </a:solidFill>
                <a:latin typeface="Calibri" pitchFamily="34" charset="0"/>
                <a:cs typeface="Arial" pitchFamily="34" charset="0"/>
              </a:rPr>
              <a:t>1. </a:t>
            </a:r>
            <a:r>
              <a:rPr lang="ru-RU" altLang="ru-RU" b="1" dirty="0" smtClean="0">
                <a:solidFill>
                  <a:schemeClr val="accent4">
                    <a:lumMod val="60000"/>
                    <a:lumOff val="40000"/>
                  </a:schemeClr>
                </a:solidFill>
                <a:latin typeface="Calibri" pitchFamily="34" charset="0"/>
                <a:cs typeface="Arial" pitchFamily="34" charset="0"/>
              </a:rPr>
              <a:t>Ограничение  </a:t>
            </a:r>
            <a:r>
              <a:rPr lang="ru-RU" altLang="ru-RU" b="1" dirty="0">
                <a:solidFill>
                  <a:schemeClr val="accent4">
                    <a:lumMod val="60000"/>
                    <a:lumOff val="40000"/>
                  </a:schemeClr>
                </a:solidFill>
                <a:latin typeface="Calibri" pitchFamily="34" charset="0"/>
                <a:cs typeface="Arial" pitchFamily="34" charset="0"/>
              </a:rPr>
              <a:t>нагрузки </a:t>
            </a:r>
            <a:r>
              <a:rPr lang="ru-RU" altLang="ru-RU" b="1" dirty="0">
                <a:solidFill>
                  <a:schemeClr val="tx2"/>
                </a:solidFill>
                <a:latin typeface="Calibri" pitchFamily="34" charset="0"/>
                <a:cs typeface="Arial" pitchFamily="34" charset="0"/>
              </a:rPr>
              <a:t>на шейный отдел с помощью шины Шанца.</a:t>
            </a:r>
          </a:p>
          <a:p>
            <a:pPr>
              <a:spcBef>
                <a:spcPts val="0"/>
              </a:spcBef>
              <a:spcAft>
                <a:spcPts val="0"/>
              </a:spcAft>
              <a:buClr>
                <a:srgbClr val="FAAA28"/>
              </a:buClr>
            </a:pPr>
            <a:r>
              <a:rPr lang="en-US" altLang="ru-RU" b="1" dirty="0" smtClean="0">
                <a:solidFill>
                  <a:srgbClr val="FAAA28"/>
                </a:solidFill>
                <a:latin typeface="Calibri" pitchFamily="34" charset="0"/>
                <a:cs typeface="Arial" pitchFamily="34" charset="0"/>
              </a:rPr>
              <a:t>2. </a:t>
            </a:r>
            <a:r>
              <a:rPr lang="ru-RU" altLang="ru-RU" b="1" dirty="0">
                <a:solidFill>
                  <a:schemeClr val="tx2"/>
                </a:solidFill>
                <a:latin typeface="Calibri" pitchFamily="34" charset="0"/>
                <a:cs typeface="Arial" pitchFamily="34" charset="0"/>
              </a:rPr>
              <a:t>Максимально раннее назначение препаратов, воздействующих на патофизиологические механизмы боли:</a:t>
            </a:r>
          </a:p>
          <a:p>
            <a:pPr marL="360000" indent="-216000" eaLnBrk="1" hangingPunct="1">
              <a:spcBef>
                <a:spcPts val="0"/>
              </a:spcBef>
              <a:spcAft>
                <a:spcPts val="0"/>
              </a:spcAft>
              <a:buClr>
                <a:schemeClr val="accent4">
                  <a:lumMod val="60000"/>
                  <a:lumOff val="40000"/>
                </a:schemeClr>
              </a:buClr>
              <a:buFont typeface="Arial" pitchFamily="34" charset="0"/>
              <a:buChar char="•"/>
            </a:pPr>
            <a:r>
              <a:rPr lang="ru-RU" altLang="ru-RU" dirty="0">
                <a:solidFill>
                  <a:schemeClr val="tx2"/>
                </a:solidFill>
                <a:latin typeface="Calibri" pitchFamily="34" charset="0"/>
                <a:cs typeface="Arial" pitchFamily="34" charset="0"/>
              </a:rPr>
              <a:t>на </a:t>
            </a:r>
            <a:r>
              <a:rPr lang="ru-RU" altLang="ru-RU" dirty="0" err="1">
                <a:solidFill>
                  <a:schemeClr val="tx2"/>
                </a:solidFill>
                <a:latin typeface="Calibri" pitchFamily="34" charset="0"/>
                <a:cs typeface="Arial" pitchFamily="34" charset="0"/>
              </a:rPr>
              <a:t>ноцицептивный</a:t>
            </a:r>
            <a:r>
              <a:rPr lang="ru-RU" altLang="ru-RU" dirty="0">
                <a:solidFill>
                  <a:schemeClr val="tx2"/>
                </a:solidFill>
                <a:latin typeface="Calibri" pitchFamily="34" charset="0"/>
                <a:cs typeface="Arial" pitchFamily="34" charset="0"/>
              </a:rPr>
              <a:t> </a:t>
            </a:r>
            <a:r>
              <a:rPr lang="ru-RU" altLang="ru-RU" dirty="0" smtClean="0">
                <a:solidFill>
                  <a:schemeClr val="tx2"/>
                </a:solidFill>
                <a:latin typeface="Calibri" pitchFamily="34" charset="0"/>
                <a:cs typeface="Arial" pitchFamily="34" charset="0"/>
              </a:rPr>
              <a:t>компонент</a:t>
            </a:r>
            <a:r>
              <a:rPr lang="en-US" altLang="ru-RU" dirty="0" smtClean="0">
                <a:solidFill>
                  <a:schemeClr val="tx2"/>
                </a:solidFill>
                <a:latin typeface="Calibri" pitchFamily="34" charset="0"/>
                <a:cs typeface="Arial" pitchFamily="34" charset="0"/>
              </a:rPr>
              <a:t> </a:t>
            </a:r>
            <a:r>
              <a:rPr lang="ru-RU" altLang="ru-RU" dirty="0">
                <a:solidFill>
                  <a:schemeClr val="accent4">
                    <a:lumMod val="60000"/>
                    <a:lumOff val="40000"/>
                  </a:schemeClr>
                </a:solidFill>
                <a:latin typeface="Calibri" pitchFamily="34" charset="0"/>
                <a:cs typeface="Arial" pitchFamily="34" charset="0"/>
              </a:rPr>
              <a:t>–</a:t>
            </a:r>
            <a:r>
              <a:rPr lang="en-US" altLang="ru-RU" dirty="0" smtClean="0">
                <a:solidFill>
                  <a:schemeClr val="accent4">
                    <a:lumMod val="60000"/>
                    <a:lumOff val="40000"/>
                  </a:schemeClr>
                </a:solidFill>
                <a:latin typeface="Calibri" pitchFamily="34" charset="0"/>
                <a:cs typeface="Arial" pitchFamily="34" charset="0"/>
              </a:rPr>
              <a:t> </a:t>
            </a:r>
            <a:r>
              <a:rPr lang="ru-RU" altLang="ru-RU" dirty="0" smtClean="0">
                <a:solidFill>
                  <a:schemeClr val="accent4">
                    <a:lumMod val="60000"/>
                    <a:lumOff val="40000"/>
                  </a:schemeClr>
                </a:solidFill>
                <a:latin typeface="Calibri" pitchFamily="34" charset="0"/>
                <a:cs typeface="Arial" pitchFamily="34" charset="0"/>
              </a:rPr>
              <a:t>НПВП</a:t>
            </a:r>
            <a:r>
              <a:rPr lang="ru-RU" altLang="ru-RU" dirty="0">
                <a:solidFill>
                  <a:schemeClr val="accent4">
                    <a:lumMod val="60000"/>
                    <a:lumOff val="40000"/>
                  </a:schemeClr>
                </a:solidFill>
                <a:latin typeface="Calibri" pitchFamily="34" charset="0"/>
                <a:cs typeface="Arial" pitchFamily="34" charset="0"/>
              </a:rPr>
              <a:t>, </a:t>
            </a:r>
            <a:r>
              <a:rPr lang="ru-RU" altLang="ru-RU" dirty="0" err="1">
                <a:solidFill>
                  <a:schemeClr val="accent4">
                    <a:lumMod val="60000"/>
                    <a:lumOff val="40000"/>
                  </a:schemeClr>
                </a:solidFill>
                <a:latin typeface="Calibri" pitchFamily="34" charset="0"/>
                <a:cs typeface="Arial" pitchFamily="34" charset="0"/>
              </a:rPr>
              <a:t>глюкокортикоиды</a:t>
            </a:r>
            <a:endParaRPr lang="ru-RU" altLang="ru-RU" dirty="0">
              <a:solidFill>
                <a:schemeClr val="accent4">
                  <a:lumMod val="60000"/>
                  <a:lumOff val="40000"/>
                </a:schemeClr>
              </a:solidFill>
              <a:latin typeface="Calibri" pitchFamily="34" charset="0"/>
              <a:cs typeface="Arial" pitchFamily="34" charset="0"/>
            </a:endParaRPr>
          </a:p>
          <a:p>
            <a:pPr marL="360000" indent="-216000" eaLnBrk="1" hangingPunct="1">
              <a:spcBef>
                <a:spcPts val="0"/>
              </a:spcBef>
              <a:spcAft>
                <a:spcPts val="0"/>
              </a:spcAft>
              <a:buClr>
                <a:schemeClr val="accent4">
                  <a:lumMod val="60000"/>
                  <a:lumOff val="40000"/>
                </a:schemeClr>
              </a:buClr>
              <a:buFont typeface="Arial" pitchFamily="34" charset="0"/>
              <a:buChar char="•"/>
            </a:pPr>
            <a:r>
              <a:rPr lang="ru-RU" altLang="ru-RU" dirty="0">
                <a:solidFill>
                  <a:schemeClr val="tx2"/>
                </a:solidFill>
                <a:latin typeface="Calibri" pitchFamily="34" charset="0"/>
                <a:cs typeface="Arial" pitchFamily="34" charset="0"/>
              </a:rPr>
              <a:t>на </a:t>
            </a:r>
            <a:r>
              <a:rPr lang="ru-RU" altLang="ru-RU" dirty="0" err="1">
                <a:solidFill>
                  <a:schemeClr val="tx2"/>
                </a:solidFill>
                <a:latin typeface="Calibri" pitchFamily="34" charset="0"/>
                <a:cs typeface="Arial" pitchFamily="34" charset="0"/>
              </a:rPr>
              <a:t>нейропатический</a:t>
            </a:r>
            <a:r>
              <a:rPr lang="ru-RU" altLang="ru-RU" dirty="0">
                <a:solidFill>
                  <a:schemeClr val="tx2"/>
                </a:solidFill>
                <a:latin typeface="Calibri" pitchFamily="34" charset="0"/>
                <a:cs typeface="Arial" pitchFamily="34" charset="0"/>
              </a:rPr>
              <a:t> </a:t>
            </a:r>
            <a:r>
              <a:rPr lang="ru-RU" altLang="ru-RU" dirty="0" smtClean="0">
                <a:solidFill>
                  <a:schemeClr val="tx2"/>
                </a:solidFill>
                <a:latin typeface="Calibri" pitchFamily="34" charset="0"/>
                <a:cs typeface="Arial" pitchFamily="34" charset="0"/>
              </a:rPr>
              <a:t>компонент</a:t>
            </a:r>
            <a:r>
              <a:rPr lang="en-US" altLang="ru-RU" dirty="0" smtClean="0">
                <a:solidFill>
                  <a:schemeClr val="tx2"/>
                </a:solidFill>
                <a:latin typeface="Calibri" pitchFamily="34" charset="0"/>
                <a:cs typeface="Arial" pitchFamily="34" charset="0"/>
              </a:rPr>
              <a:t> </a:t>
            </a:r>
            <a:r>
              <a:rPr lang="ru-RU" altLang="ru-RU" dirty="0">
                <a:solidFill>
                  <a:schemeClr val="accent4">
                    <a:lumMod val="60000"/>
                    <a:lumOff val="40000"/>
                  </a:schemeClr>
                </a:solidFill>
                <a:latin typeface="Calibri" pitchFamily="34" charset="0"/>
                <a:cs typeface="Arial" pitchFamily="34" charset="0"/>
              </a:rPr>
              <a:t>–</a:t>
            </a:r>
            <a:r>
              <a:rPr lang="en-US" altLang="ru-RU" dirty="0">
                <a:solidFill>
                  <a:schemeClr val="accent4">
                    <a:lumMod val="60000"/>
                    <a:lumOff val="40000"/>
                  </a:schemeClr>
                </a:solidFill>
                <a:latin typeface="Calibri" pitchFamily="34" charset="0"/>
                <a:cs typeface="Arial" pitchFamily="34" charset="0"/>
              </a:rPr>
              <a:t> </a:t>
            </a:r>
            <a:r>
              <a:rPr lang="ru-RU" altLang="ru-RU" dirty="0">
                <a:solidFill>
                  <a:schemeClr val="accent4">
                    <a:lumMod val="60000"/>
                    <a:lumOff val="40000"/>
                  </a:schemeClr>
                </a:solidFill>
                <a:latin typeface="Calibri" pitchFamily="34" charset="0"/>
                <a:cs typeface="Arial" pitchFamily="34" charset="0"/>
              </a:rPr>
              <a:t>антиконвульсанты </a:t>
            </a:r>
            <a:r>
              <a:rPr lang="ru-RU" altLang="ru-RU" dirty="0">
                <a:solidFill>
                  <a:schemeClr val="tx2"/>
                </a:solidFill>
                <a:latin typeface="Calibri" pitchFamily="34" charset="0"/>
                <a:cs typeface="Arial" pitchFamily="34" charset="0"/>
              </a:rPr>
              <a:t>(</a:t>
            </a:r>
            <a:r>
              <a:rPr lang="ru-RU" altLang="ru-RU" dirty="0" err="1">
                <a:solidFill>
                  <a:schemeClr val="tx2"/>
                </a:solidFill>
                <a:latin typeface="Calibri" pitchFamily="34" charset="0"/>
                <a:cs typeface="Arial" pitchFamily="34" charset="0"/>
              </a:rPr>
              <a:t>карбамазепин</a:t>
            </a:r>
            <a:r>
              <a:rPr lang="ru-RU" altLang="ru-RU" dirty="0">
                <a:solidFill>
                  <a:schemeClr val="tx2"/>
                </a:solidFill>
                <a:latin typeface="Calibri" pitchFamily="34" charset="0"/>
                <a:cs typeface="Arial" pitchFamily="34" charset="0"/>
              </a:rPr>
              <a:t>, </a:t>
            </a:r>
            <a:r>
              <a:rPr lang="ru-RU" altLang="ru-RU" dirty="0" smtClean="0">
                <a:solidFill>
                  <a:schemeClr val="tx2"/>
                </a:solidFill>
                <a:latin typeface="Calibri" pitchFamily="34" charset="0"/>
                <a:cs typeface="Arial" pitchFamily="34" charset="0"/>
              </a:rPr>
              <a:t>  </a:t>
            </a:r>
            <a:r>
              <a:rPr lang="ru-RU" altLang="ru-RU" dirty="0" err="1">
                <a:solidFill>
                  <a:schemeClr val="tx2"/>
                </a:solidFill>
                <a:latin typeface="Calibri" pitchFamily="34" charset="0"/>
                <a:cs typeface="Arial" pitchFamily="34" charset="0"/>
              </a:rPr>
              <a:t>окскарбазепин</a:t>
            </a:r>
            <a:r>
              <a:rPr lang="ru-RU" altLang="ru-RU" dirty="0">
                <a:solidFill>
                  <a:schemeClr val="tx2"/>
                </a:solidFill>
                <a:latin typeface="Calibri" pitchFamily="34" charset="0"/>
                <a:cs typeface="Arial" pitchFamily="34" charset="0"/>
              </a:rPr>
              <a:t>, </a:t>
            </a:r>
            <a:r>
              <a:rPr lang="ru-RU" altLang="ru-RU" dirty="0" err="1">
                <a:solidFill>
                  <a:schemeClr val="tx2"/>
                </a:solidFill>
                <a:latin typeface="Calibri" pitchFamily="34" charset="0"/>
                <a:cs typeface="Arial" pitchFamily="34" charset="0"/>
              </a:rPr>
              <a:t>габапентин</a:t>
            </a:r>
            <a:r>
              <a:rPr lang="ru-RU" altLang="ru-RU" dirty="0">
                <a:solidFill>
                  <a:schemeClr val="tx2"/>
                </a:solidFill>
                <a:latin typeface="Calibri" pitchFamily="34" charset="0"/>
                <a:cs typeface="Arial" pitchFamily="34" charset="0"/>
              </a:rPr>
              <a:t>, </a:t>
            </a:r>
            <a:r>
              <a:rPr lang="ru-RU" altLang="ru-RU" dirty="0" err="1">
                <a:solidFill>
                  <a:schemeClr val="tx2"/>
                </a:solidFill>
                <a:latin typeface="Calibri" pitchFamily="34" charset="0"/>
                <a:cs typeface="Arial" pitchFamily="34" charset="0"/>
              </a:rPr>
              <a:t>прегабалин</a:t>
            </a:r>
            <a:r>
              <a:rPr lang="ru-RU" altLang="ru-RU" dirty="0" smtClean="0">
                <a:solidFill>
                  <a:schemeClr val="tx2"/>
                </a:solidFill>
                <a:latin typeface="Calibri" pitchFamily="34" charset="0"/>
                <a:cs typeface="Arial" pitchFamily="34" charset="0"/>
              </a:rPr>
              <a:t>).</a:t>
            </a:r>
          </a:p>
          <a:p>
            <a:pPr eaLnBrk="1" hangingPunct="1">
              <a:spcBef>
                <a:spcPts val="0"/>
              </a:spcBef>
              <a:spcAft>
                <a:spcPts val="0"/>
              </a:spcAft>
              <a:buClr>
                <a:srgbClr val="FAAA28"/>
              </a:buClr>
            </a:pPr>
            <a:r>
              <a:rPr lang="ru-RU" altLang="ru-RU" b="1" dirty="0" smtClean="0">
                <a:solidFill>
                  <a:srgbClr val="FAAA28"/>
                </a:solidFill>
                <a:latin typeface="Calibri" pitchFamily="34" charset="0"/>
                <a:cs typeface="Arial" pitchFamily="34" charset="0"/>
              </a:rPr>
              <a:t>3</a:t>
            </a:r>
            <a:r>
              <a:rPr lang="en-US" altLang="ru-RU" b="1" dirty="0" smtClean="0">
                <a:solidFill>
                  <a:srgbClr val="FAAA28"/>
                </a:solidFill>
                <a:latin typeface="Calibri" pitchFamily="34" charset="0"/>
                <a:cs typeface="Arial" pitchFamily="34" charset="0"/>
              </a:rPr>
              <a:t>.</a:t>
            </a:r>
            <a:r>
              <a:rPr lang="ru-RU" altLang="ru-RU" b="1" dirty="0" smtClean="0">
                <a:solidFill>
                  <a:srgbClr val="FAAA28"/>
                </a:solidFill>
                <a:latin typeface="Calibri" pitchFamily="34" charset="0"/>
                <a:cs typeface="Arial" pitchFamily="34" charset="0"/>
              </a:rPr>
              <a:t> </a:t>
            </a:r>
            <a:r>
              <a:rPr lang="ru-RU" altLang="ru-RU" b="1" dirty="0" smtClean="0">
                <a:solidFill>
                  <a:schemeClr val="tx2"/>
                </a:solidFill>
                <a:latin typeface="Calibri" pitchFamily="34" charset="0"/>
                <a:cs typeface="Arial" pitchFamily="34" charset="0"/>
              </a:rPr>
              <a:t>При недостаточном анальгетическом эффекте </a:t>
            </a:r>
            <a:r>
              <a:rPr lang="ru-RU" altLang="ru-RU" b="1" dirty="0" smtClean="0">
                <a:solidFill>
                  <a:srgbClr val="FAAA28"/>
                </a:solidFill>
                <a:latin typeface="Calibri" pitchFamily="34" charset="0"/>
                <a:cs typeface="Arial" pitchFamily="34" charset="0"/>
              </a:rPr>
              <a:t>2)</a:t>
            </a:r>
            <a:r>
              <a:rPr lang="en-US" altLang="ru-RU" b="1" dirty="0" smtClean="0">
                <a:solidFill>
                  <a:schemeClr val="tx2"/>
                </a:solidFill>
                <a:latin typeface="Calibri" pitchFamily="34" charset="0"/>
                <a:cs typeface="Arial" pitchFamily="34" charset="0"/>
              </a:rPr>
              <a:t> </a:t>
            </a:r>
            <a:r>
              <a:rPr lang="ru-RU" altLang="ru-RU" b="1" dirty="0">
                <a:solidFill>
                  <a:schemeClr val="tx2"/>
                </a:solidFill>
                <a:latin typeface="Calibri" pitchFamily="34" charset="0"/>
                <a:cs typeface="Arial" pitchFamily="34" charset="0"/>
              </a:rPr>
              <a:t>–</a:t>
            </a:r>
            <a:r>
              <a:rPr lang="en-US" altLang="ru-RU" b="1" dirty="0" smtClean="0">
                <a:solidFill>
                  <a:schemeClr val="tx2"/>
                </a:solidFill>
                <a:latin typeface="Calibri" pitchFamily="34" charset="0"/>
                <a:cs typeface="Arial" pitchFamily="34" charset="0"/>
              </a:rPr>
              <a:t> </a:t>
            </a:r>
            <a:r>
              <a:rPr lang="ru-RU" altLang="ru-RU" b="1" dirty="0" smtClean="0">
                <a:solidFill>
                  <a:schemeClr val="tx2"/>
                </a:solidFill>
                <a:latin typeface="Calibri" pitchFamily="34" charset="0"/>
                <a:cs typeface="Arial" pitchFamily="34" charset="0"/>
              </a:rPr>
              <a:t>назначение </a:t>
            </a:r>
            <a:r>
              <a:rPr lang="ru-RU" altLang="ru-RU" b="1" dirty="0" err="1" smtClean="0">
                <a:solidFill>
                  <a:schemeClr val="accent4">
                    <a:lumMod val="60000"/>
                    <a:lumOff val="40000"/>
                  </a:schemeClr>
                </a:solidFill>
                <a:latin typeface="Calibri" pitchFamily="34" charset="0"/>
                <a:cs typeface="Arial" pitchFamily="34" charset="0"/>
              </a:rPr>
              <a:t>миорелаксантов</a:t>
            </a:r>
            <a:r>
              <a:rPr lang="ru-RU" altLang="ru-RU" b="1" dirty="0" smtClean="0">
                <a:solidFill>
                  <a:schemeClr val="tx2"/>
                </a:solidFill>
                <a:latin typeface="Calibri" pitchFamily="34" charset="0"/>
                <a:cs typeface="Arial" pitchFamily="34" charset="0"/>
              </a:rPr>
              <a:t> (</a:t>
            </a:r>
            <a:r>
              <a:rPr lang="ru-RU" altLang="ru-RU" b="1" dirty="0" err="1" smtClean="0">
                <a:solidFill>
                  <a:schemeClr val="tx2"/>
                </a:solidFill>
                <a:latin typeface="Calibri" pitchFamily="34" charset="0"/>
                <a:cs typeface="Arial" pitchFamily="34" charset="0"/>
              </a:rPr>
              <a:t>баклофен</a:t>
            </a:r>
            <a:r>
              <a:rPr lang="ru-RU" altLang="ru-RU" b="1" dirty="0" smtClean="0">
                <a:solidFill>
                  <a:schemeClr val="tx2"/>
                </a:solidFill>
                <a:latin typeface="Calibri" pitchFamily="34" charset="0"/>
                <a:cs typeface="Arial" pitchFamily="34" charset="0"/>
              </a:rPr>
              <a:t>, </a:t>
            </a:r>
            <a:r>
              <a:rPr lang="ru-RU" altLang="ru-RU" b="1" dirty="0" err="1" smtClean="0">
                <a:solidFill>
                  <a:schemeClr val="tx2"/>
                </a:solidFill>
                <a:latin typeface="Calibri" pitchFamily="34" charset="0"/>
                <a:cs typeface="Arial" pitchFamily="34" charset="0"/>
              </a:rPr>
              <a:t>тизанидин</a:t>
            </a:r>
            <a:r>
              <a:rPr lang="ru-RU" altLang="ru-RU" b="1" dirty="0" smtClean="0">
                <a:solidFill>
                  <a:schemeClr val="tx2"/>
                </a:solidFill>
                <a:latin typeface="Calibri" pitchFamily="34" charset="0"/>
                <a:cs typeface="Arial" pitchFamily="34" charset="0"/>
              </a:rPr>
              <a:t>, </a:t>
            </a:r>
            <a:r>
              <a:rPr lang="ru-RU" altLang="ru-RU" b="1" dirty="0" err="1" smtClean="0">
                <a:solidFill>
                  <a:schemeClr val="tx2"/>
                </a:solidFill>
                <a:latin typeface="Calibri" pitchFamily="34" charset="0"/>
                <a:cs typeface="Arial" pitchFamily="34" charset="0"/>
              </a:rPr>
              <a:t>толперизон</a:t>
            </a:r>
            <a:r>
              <a:rPr lang="ru-RU" altLang="ru-RU" b="1" dirty="0" smtClean="0">
                <a:solidFill>
                  <a:schemeClr val="tx2"/>
                </a:solidFill>
                <a:latin typeface="Calibri" pitchFamily="34" charset="0"/>
                <a:cs typeface="Arial" pitchFamily="34" charset="0"/>
              </a:rPr>
              <a:t>)</a:t>
            </a:r>
            <a:r>
              <a:rPr lang="en-US" altLang="ru-RU" b="1" dirty="0">
                <a:solidFill>
                  <a:schemeClr val="tx2"/>
                </a:solidFill>
                <a:latin typeface="Calibri" pitchFamily="34" charset="0"/>
                <a:cs typeface="Arial" pitchFamily="34" charset="0"/>
              </a:rPr>
              <a:t>.</a:t>
            </a:r>
            <a:endParaRPr lang="ru-RU" altLang="ru-RU" b="1" dirty="0" smtClean="0">
              <a:solidFill>
                <a:schemeClr val="tx2"/>
              </a:solidFill>
              <a:latin typeface="Calibri" pitchFamily="34" charset="0"/>
              <a:cs typeface="Arial" pitchFamily="34" charset="0"/>
            </a:endParaRPr>
          </a:p>
          <a:p>
            <a:pPr eaLnBrk="1" hangingPunct="1">
              <a:spcBef>
                <a:spcPts val="0"/>
              </a:spcBef>
              <a:spcAft>
                <a:spcPts val="0"/>
              </a:spcAft>
              <a:buClr>
                <a:srgbClr val="FAAA28"/>
              </a:buClr>
            </a:pPr>
            <a:r>
              <a:rPr lang="ru-RU" altLang="ru-RU" b="1" dirty="0" smtClean="0">
                <a:solidFill>
                  <a:srgbClr val="FAAA28"/>
                </a:solidFill>
                <a:latin typeface="Calibri" pitchFamily="34" charset="0"/>
                <a:cs typeface="Arial" pitchFamily="34" charset="0"/>
              </a:rPr>
              <a:t>4</a:t>
            </a:r>
            <a:r>
              <a:rPr lang="en-US" altLang="ru-RU" b="1" dirty="0" smtClean="0">
                <a:solidFill>
                  <a:srgbClr val="FAAA28"/>
                </a:solidFill>
                <a:latin typeface="Calibri" pitchFamily="34" charset="0"/>
                <a:cs typeface="Arial" pitchFamily="34" charset="0"/>
              </a:rPr>
              <a:t>.</a:t>
            </a:r>
            <a:r>
              <a:rPr lang="ru-RU" altLang="ru-RU" b="1" dirty="0" smtClean="0">
                <a:solidFill>
                  <a:srgbClr val="FAAA28"/>
                </a:solidFill>
                <a:latin typeface="Calibri" pitchFamily="34" charset="0"/>
                <a:cs typeface="Arial" pitchFamily="34" charset="0"/>
              </a:rPr>
              <a:t>  </a:t>
            </a:r>
            <a:r>
              <a:rPr lang="ru-RU" altLang="ru-RU" b="1" dirty="0">
                <a:solidFill>
                  <a:schemeClr val="tx2"/>
                </a:solidFill>
                <a:latin typeface="Calibri" pitchFamily="34" charset="0"/>
                <a:cs typeface="Arial" pitchFamily="34" charset="0"/>
              </a:rPr>
              <a:t>При недостаточной эффективности </a:t>
            </a:r>
            <a:r>
              <a:rPr lang="ru-RU" altLang="ru-RU" b="1" dirty="0">
                <a:solidFill>
                  <a:srgbClr val="FAAA28"/>
                </a:solidFill>
                <a:latin typeface="Calibri" pitchFamily="34" charset="0"/>
                <a:cs typeface="Arial" pitchFamily="34" charset="0"/>
              </a:rPr>
              <a:t>2) </a:t>
            </a:r>
            <a:r>
              <a:rPr lang="ru-RU" altLang="ru-RU" b="1" dirty="0">
                <a:solidFill>
                  <a:schemeClr val="tx2"/>
                </a:solidFill>
                <a:latin typeface="Calibri" pitchFamily="34" charset="0"/>
                <a:cs typeface="Arial" pitchFamily="34" charset="0"/>
              </a:rPr>
              <a:t>и </a:t>
            </a:r>
            <a:r>
              <a:rPr lang="ru-RU" altLang="ru-RU" b="1" dirty="0">
                <a:solidFill>
                  <a:srgbClr val="FAAA28"/>
                </a:solidFill>
                <a:latin typeface="Calibri" pitchFamily="34" charset="0"/>
                <a:cs typeface="Arial" pitchFamily="34" charset="0"/>
              </a:rPr>
              <a:t>3)</a:t>
            </a:r>
            <a:r>
              <a:rPr lang="ru-RU" altLang="ru-RU" b="1" dirty="0">
                <a:solidFill>
                  <a:schemeClr val="tx2"/>
                </a:solidFill>
                <a:latin typeface="Calibri" pitchFamily="34" charset="0"/>
                <a:cs typeface="Arial" pitchFamily="34" charset="0"/>
              </a:rPr>
              <a:t> возможно добавление к терапии </a:t>
            </a:r>
            <a:r>
              <a:rPr lang="ru-RU" altLang="ru-RU" b="1" dirty="0" smtClean="0">
                <a:solidFill>
                  <a:schemeClr val="tx2"/>
                </a:solidFill>
                <a:latin typeface="Calibri" pitchFamily="34" charset="0"/>
                <a:cs typeface="Arial" pitchFamily="34" charset="0"/>
              </a:rPr>
              <a:t>короткого</a:t>
            </a:r>
            <a:r>
              <a:rPr lang="en-US" altLang="ru-RU" b="1" dirty="0" smtClean="0">
                <a:solidFill>
                  <a:schemeClr val="tx2"/>
                </a:solidFill>
                <a:latin typeface="Calibri" pitchFamily="34" charset="0"/>
                <a:cs typeface="Arial" pitchFamily="34" charset="0"/>
              </a:rPr>
              <a:t> </a:t>
            </a:r>
            <a:r>
              <a:rPr lang="ru-RU" altLang="ru-RU" b="1" dirty="0" smtClean="0">
                <a:solidFill>
                  <a:schemeClr val="tx2"/>
                </a:solidFill>
                <a:latin typeface="Calibri" pitchFamily="34" charset="0"/>
                <a:cs typeface="Arial" pitchFamily="34" charset="0"/>
              </a:rPr>
              <a:t>(7</a:t>
            </a:r>
            <a:r>
              <a:rPr lang="en-US" altLang="ru-RU" b="1" dirty="0" smtClean="0">
                <a:solidFill>
                  <a:schemeClr val="tx2"/>
                </a:solidFill>
                <a:latin typeface="Calibri" pitchFamily="34" charset="0"/>
                <a:cs typeface="Arial" pitchFamily="34" charset="0"/>
              </a:rPr>
              <a:t>-</a:t>
            </a:r>
            <a:r>
              <a:rPr lang="ru-RU" altLang="ru-RU" b="1" dirty="0" smtClean="0">
                <a:solidFill>
                  <a:schemeClr val="tx2"/>
                </a:solidFill>
                <a:latin typeface="Calibri" pitchFamily="34" charset="0"/>
                <a:cs typeface="Arial" pitchFamily="34" charset="0"/>
              </a:rPr>
              <a:t>10 </a:t>
            </a:r>
            <a:r>
              <a:rPr lang="ru-RU" altLang="ru-RU" b="1" dirty="0">
                <a:solidFill>
                  <a:schemeClr val="tx2"/>
                </a:solidFill>
                <a:latin typeface="Calibri" pitchFamily="34" charset="0"/>
                <a:cs typeface="Arial" pitchFamily="34" charset="0"/>
              </a:rPr>
              <a:t>дней) курса </a:t>
            </a:r>
            <a:r>
              <a:rPr lang="ru-RU" altLang="ru-RU" b="1" dirty="0">
                <a:solidFill>
                  <a:schemeClr val="accent4">
                    <a:lumMod val="60000"/>
                    <a:lumOff val="40000"/>
                  </a:schemeClr>
                </a:solidFill>
                <a:latin typeface="Calibri" pitchFamily="34" charset="0"/>
                <a:cs typeface="Arial" pitchFamily="34" charset="0"/>
              </a:rPr>
              <a:t>слабых наркотических анальгетиков (</a:t>
            </a:r>
            <a:r>
              <a:rPr lang="ru-RU" altLang="ru-RU" b="1" dirty="0" err="1">
                <a:solidFill>
                  <a:schemeClr val="accent4">
                    <a:lumMod val="60000"/>
                    <a:lumOff val="40000"/>
                  </a:schemeClr>
                </a:solidFill>
                <a:latin typeface="Calibri" pitchFamily="34" charset="0"/>
                <a:cs typeface="Arial" pitchFamily="34" charset="0"/>
              </a:rPr>
              <a:t>трамадол</a:t>
            </a:r>
            <a:r>
              <a:rPr lang="ru-RU" altLang="ru-RU" b="1" dirty="0" smtClean="0">
                <a:solidFill>
                  <a:schemeClr val="accent4">
                    <a:lumMod val="60000"/>
                    <a:lumOff val="40000"/>
                  </a:schemeClr>
                </a:solidFill>
                <a:latin typeface="Calibri" pitchFamily="34" charset="0"/>
                <a:cs typeface="Arial" pitchFamily="34" charset="0"/>
              </a:rPr>
              <a:t>).</a:t>
            </a:r>
            <a:endParaRPr lang="ru-RU" altLang="ru-RU" b="1" dirty="0">
              <a:solidFill>
                <a:schemeClr val="accent4">
                  <a:lumMod val="60000"/>
                  <a:lumOff val="40000"/>
                </a:schemeClr>
              </a:solidFill>
              <a:latin typeface="Calibri" pitchFamily="34" charset="0"/>
              <a:cs typeface="Arial" pitchFamily="34" charset="0"/>
            </a:endParaRPr>
          </a:p>
        </p:txBody>
      </p:sp>
    </p:spTree>
    <p:extLst>
      <p:ext uri="{BB962C8B-B14F-4D97-AF65-F5344CB8AC3E}">
        <p14:creationId xmlns:p14="http://schemas.microsoft.com/office/powerpoint/2010/main" val="3831062540"/>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6"/>
          <p:cNvSpPr>
            <a:spLocks noChangeArrowheads="1"/>
          </p:cNvSpPr>
          <p:nvPr/>
        </p:nvSpPr>
        <p:spPr bwMode="auto">
          <a:xfrm>
            <a:off x="3203575" y="3284538"/>
            <a:ext cx="936625" cy="642937"/>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p>
            <a:pP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altLang="ru-RU" b="1">
                <a:solidFill>
                  <a:srgbClr val="FFFFFF"/>
                </a:solidFill>
              </a:rPr>
              <a:t>введение</a:t>
            </a:r>
          </a:p>
        </p:txBody>
      </p:sp>
      <p:sp>
        <p:nvSpPr>
          <p:cNvPr id="151555" name="AutoShape 12" descr="ÐÐ¾ÑÐ¾Ð¶ÐµÐµ Ð¸Ð·Ð¾Ð±ÑÐ°Ð¶ÐµÐ½Ð¸Ðµ"/>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p>
        </p:txBody>
      </p:sp>
      <p:sp>
        <p:nvSpPr>
          <p:cNvPr id="151556" name="AutoShape 14" descr="ÐÐ¾ÑÐ¾Ð¶ÐµÐµ Ð¸Ð·Ð¾Ð±ÑÐ°Ð¶ÐµÐ½Ð¸Ðµ"/>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p>
        </p:txBody>
      </p:sp>
      <p:sp>
        <p:nvSpPr>
          <p:cNvPr id="151557" name="AutoShape 16" descr="ÐÐ°ÑÑÐ¸Ð½ÐºÐ¸ Ð¿Ð¾ Ð·Ð°Ð¿ÑÐ¾ÑÑ cervical radiculopathy epidural steroid injection"/>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p>
        </p:txBody>
      </p:sp>
      <p:pic>
        <p:nvPicPr>
          <p:cNvPr id="151558" name="Рисунок 12" descr="https://www.legalgraphicworks.com/wp-content/uploads/2017/09/Epidural-Steroid-Injection-ESI.jpg"/>
          <p:cNvPicPr>
            <a:picLocks noChangeAspect="1" noChangeArrowheads="1"/>
          </p:cNvPicPr>
          <p:nvPr/>
        </p:nvPicPr>
        <p:blipFill rotWithShape="1">
          <a:blip r:embed="rId3">
            <a:extLst>
              <a:ext uri="{28A0092B-C50C-407E-A947-70E740481C1C}">
                <a14:useLocalDpi xmlns:a14="http://schemas.microsoft.com/office/drawing/2010/main" val="0"/>
              </a:ext>
            </a:extLst>
          </a:blip>
          <a:srcRect t="12253"/>
          <a:stretch/>
        </p:blipFill>
        <p:spPr bwMode="auto">
          <a:xfrm>
            <a:off x="1476375" y="1371600"/>
            <a:ext cx="6624638" cy="486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1568" name="Прямая соединительная линия 23"/>
          <p:cNvCxnSpPr>
            <a:cxnSpLocks noChangeShapeType="1"/>
          </p:cNvCxnSpPr>
          <p:nvPr/>
        </p:nvCxnSpPr>
        <p:spPr bwMode="auto">
          <a:xfrm flipH="1">
            <a:off x="4140200" y="4292600"/>
            <a:ext cx="238125" cy="266700"/>
          </a:xfrm>
          <a:prstGeom prst="line">
            <a:avLst/>
          </a:prstGeom>
          <a:noFill/>
          <a:ln w="44450" algn="ctr">
            <a:solidFill>
              <a:schemeClr val="bg1"/>
            </a:solidFill>
            <a:round/>
            <a:headEnd/>
            <a:tailEnd/>
          </a:ln>
          <a:extLst>
            <a:ext uri="{909E8E84-426E-40DD-AFC4-6F175D3DCCD1}">
              <a14:hiddenFill xmlns:a14="http://schemas.microsoft.com/office/drawing/2010/main">
                <a:noFill/>
              </a14:hiddenFill>
            </a:ext>
          </a:extLst>
        </p:spPr>
      </p:cxnSp>
      <p:sp>
        <p:nvSpPr>
          <p:cNvPr id="19" name="TextBox 18"/>
          <p:cNvSpPr txBox="1"/>
          <p:nvPr/>
        </p:nvSpPr>
        <p:spPr>
          <a:xfrm>
            <a:off x="323527" y="378000"/>
            <a:ext cx="6624737" cy="404406"/>
          </a:xfrm>
          <a:prstGeom prst="rect">
            <a:avLst/>
          </a:prstGeom>
          <a:noFill/>
        </p:spPr>
        <p:txBody>
          <a:bodyPr wrap="square" rtlCol="0" anchor="ctr">
            <a:spAutoFit/>
          </a:bodyPr>
          <a:lstStyle/>
          <a:p>
            <a:pPr>
              <a:lnSpc>
                <a:spcPts val="2400"/>
              </a:lnSpc>
            </a:pPr>
            <a:r>
              <a:rPr lang="ru-RU" sz="2400" b="1" i="1" dirty="0" err="1">
                <a:solidFill>
                  <a:srgbClr val="FAAA28"/>
                </a:solidFill>
                <a:latin typeface="+mn-lt"/>
              </a:rPr>
              <a:t>Эпидуральное</a:t>
            </a:r>
            <a:r>
              <a:rPr lang="ru-RU" sz="2400" b="1" i="1" dirty="0">
                <a:solidFill>
                  <a:srgbClr val="FAAA28"/>
                </a:solidFill>
                <a:latin typeface="+mn-lt"/>
              </a:rPr>
              <a:t> введение </a:t>
            </a:r>
            <a:r>
              <a:rPr lang="ru-RU" sz="2400" b="1" i="1" dirty="0" err="1">
                <a:solidFill>
                  <a:srgbClr val="FAAA28"/>
                </a:solidFill>
                <a:latin typeface="+mn-lt"/>
              </a:rPr>
              <a:t>глюкокортикоидов</a:t>
            </a:r>
            <a:endParaRPr lang="ru-RU" sz="2400" b="1" i="1" dirty="0">
              <a:solidFill>
                <a:srgbClr val="FAAA28"/>
              </a:solidFill>
              <a:latin typeface="+mn-lt"/>
            </a:endParaRPr>
          </a:p>
        </p:txBody>
      </p:sp>
      <p:sp>
        <p:nvSpPr>
          <p:cNvPr id="151560" name="Прямоугольник 14"/>
          <p:cNvSpPr>
            <a:spLocks noChangeArrowheads="1"/>
          </p:cNvSpPr>
          <p:nvPr/>
        </p:nvSpPr>
        <p:spPr bwMode="auto">
          <a:xfrm>
            <a:off x="4211638" y="4005263"/>
            <a:ext cx="936625" cy="708025"/>
          </a:xfrm>
          <a:prstGeom prst="rect">
            <a:avLst/>
          </a:prstGeom>
          <a:solidFill>
            <a:schemeClr val="tx2">
              <a:lumMod val="95000"/>
            </a:schemeClr>
          </a:solidFill>
          <a:ln w="9525">
            <a:solidFill>
              <a:srgbClr val="1A4581"/>
            </a:solidFill>
            <a:miter lim="800000"/>
            <a:headEnd/>
            <a:tailEnd/>
          </a:ln>
        </p:spPr>
        <p:txBody>
          <a:bodyPr>
            <a:spAutoFit/>
          </a:bodyPr>
          <a:lstStyle/>
          <a:p>
            <a:r>
              <a:rPr lang="ru-RU" sz="1000" b="1">
                <a:latin typeface="Calibri" pitchFamily="34" charset="0"/>
              </a:rPr>
              <a:t>Игла вводится </a:t>
            </a:r>
          </a:p>
          <a:p>
            <a:r>
              <a:rPr lang="ru-RU" sz="1000" b="1">
                <a:latin typeface="Calibri" pitchFamily="34" charset="0"/>
              </a:rPr>
              <a:t>на уровне С4-С5           </a:t>
            </a:r>
            <a:endParaRPr lang="ru-RU" sz="1000">
              <a:latin typeface="Calibri" pitchFamily="34" charset="0"/>
            </a:endParaRPr>
          </a:p>
        </p:txBody>
      </p:sp>
      <p:sp>
        <p:nvSpPr>
          <p:cNvPr id="151561" name="Прямоугольник 15"/>
          <p:cNvSpPr>
            <a:spLocks noChangeArrowheads="1"/>
          </p:cNvSpPr>
          <p:nvPr/>
        </p:nvSpPr>
        <p:spPr bwMode="auto">
          <a:xfrm>
            <a:off x="4140200" y="3068638"/>
            <a:ext cx="1435100" cy="554037"/>
          </a:xfrm>
          <a:prstGeom prst="rect">
            <a:avLst/>
          </a:prstGeom>
          <a:solidFill>
            <a:schemeClr val="tx2">
              <a:lumMod val="95000"/>
            </a:schemeClr>
          </a:solidFill>
          <a:ln w="9525">
            <a:solidFill>
              <a:srgbClr val="1A4581"/>
            </a:solidFill>
            <a:miter lim="800000"/>
            <a:headEnd/>
            <a:tailEnd/>
          </a:ln>
        </p:spPr>
        <p:txBody>
          <a:bodyPr wrap="none">
            <a:spAutoFit/>
          </a:bodyPr>
          <a:lstStyle/>
          <a:p>
            <a:r>
              <a:rPr lang="ru-RU" sz="1000" b="1">
                <a:solidFill>
                  <a:schemeClr val="tx1"/>
                </a:solidFill>
                <a:latin typeface="Calibri" pitchFamily="34" charset="0"/>
              </a:rPr>
              <a:t>1.Эпидуральное пр-во</a:t>
            </a:r>
          </a:p>
          <a:p>
            <a:r>
              <a:rPr lang="ru-RU" sz="1000" b="1">
                <a:solidFill>
                  <a:schemeClr val="tx1"/>
                </a:solidFill>
                <a:latin typeface="Calibri" pitchFamily="34" charset="0"/>
              </a:rPr>
              <a:t>2. </a:t>
            </a:r>
            <a:r>
              <a:rPr lang="en-US" sz="1000" b="1">
                <a:solidFill>
                  <a:schemeClr val="tx1"/>
                </a:solidFill>
                <a:latin typeface="Calibri" pitchFamily="34" charset="0"/>
              </a:rPr>
              <a:t>Dura mater</a:t>
            </a:r>
          </a:p>
          <a:p>
            <a:r>
              <a:rPr lang="en-US" sz="1000" b="1">
                <a:solidFill>
                  <a:schemeClr val="tx1"/>
                </a:solidFill>
                <a:latin typeface="Calibri" pitchFamily="34" charset="0"/>
              </a:rPr>
              <a:t>3. </a:t>
            </a:r>
            <a:r>
              <a:rPr lang="ru-RU" sz="1000" b="1">
                <a:solidFill>
                  <a:schemeClr val="tx1"/>
                </a:solidFill>
                <a:latin typeface="Calibri" pitchFamily="34" charset="0"/>
              </a:rPr>
              <a:t>Спинной мозг</a:t>
            </a:r>
          </a:p>
        </p:txBody>
      </p:sp>
      <p:sp>
        <p:nvSpPr>
          <p:cNvPr id="151562" name="Прямоугольник 16"/>
          <p:cNvSpPr>
            <a:spLocks noChangeArrowheads="1"/>
          </p:cNvSpPr>
          <p:nvPr/>
        </p:nvSpPr>
        <p:spPr bwMode="auto">
          <a:xfrm>
            <a:off x="3708400" y="1916832"/>
            <a:ext cx="1690688" cy="400050"/>
          </a:xfrm>
          <a:prstGeom prst="rect">
            <a:avLst/>
          </a:prstGeom>
          <a:solidFill>
            <a:schemeClr val="tx2">
              <a:lumMod val="95000"/>
            </a:schemeClr>
          </a:solidFill>
          <a:ln w="9525">
            <a:solidFill>
              <a:srgbClr val="1A4581"/>
            </a:solidFill>
            <a:miter lim="800000"/>
            <a:headEnd/>
            <a:tailEnd/>
          </a:ln>
        </p:spPr>
        <p:txBody>
          <a:bodyPr wrap="none">
            <a:spAutoFit/>
          </a:bodyPr>
          <a:lstStyle/>
          <a:p>
            <a:r>
              <a:rPr lang="ru-RU" sz="1000" b="1">
                <a:solidFill>
                  <a:schemeClr val="tx1"/>
                </a:solidFill>
                <a:latin typeface="Calibri" pitchFamily="34" charset="0"/>
              </a:rPr>
              <a:t>Эпидуральное введение </a:t>
            </a:r>
          </a:p>
          <a:p>
            <a:r>
              <a:rPr lang="ru-RU" sz="1000" b="1">
                <a:solidFill>
                  <a:schemeClr val="tx1"/>
                </a:solidFill>
                <a:latin typeface="Calibri" pitchFamily="34" charset="0"/>
              </a:rPr>
              <a:t>стероидов на уровне С4-С5</a:t>
            </a:r>
          </a:p>
        </p:txBody>
      </p:sp>
      <p:sp>
        <p:nvSpPr>
          <p:cNvPr id="151564" name="Прямоугольник 18"/>
          <p:cNvSpPr>
            <a:spLocks noChangeArrowheads="1"/>
          </p:cNvSpPr>
          <p:nvPr/>
        </p:nvSpPr>
        <p:spPr bwMode="auto">
          <a:xfrm>
            <a:off x="6948488" y="2924175"/>
            <a:ext cx="1462087" cy="400050"/>
          </a:xfrm>
          <a:prstGeom prst="rect">
            <a:avLst/>
          </a:prstGeom>
          <a:solidFill>
            <a:schemeClr val="tx2">
              <a:lumMod val="95000"/>
            </a:schemeClr>
          </a:solidFill>
          <a:ln w="9525">
            <a:solidFill>
              <a:srgbClr val="1A4581"/>
            </a:solidFill>
            <a:miter lim="800000"/>
            <a:headEnd/>
            <a:tailEnd/>
          </a:ln>
        </p:spPr>
        <p:txBody>
          <a:bodyPr wrap="none">
            <a:spAutoFit/>
          </a:bodyPr>
          <a:lstStyle/>
          <a:p>
            <a:r>
              <a:rPr lang="ru-RU" sz="1000" b="1">
                <a:solidFill>
                  <a:schemeClr val="tx1"/>
                </a:solidFill>
                <a:latin typeface="Calibri" pitchFamily="34" charset="0"/>
              </a:rPr>
              <a:t>Стероиды, введенные </a:t>
            </a:r>
          </a:p>
          <a:p>
            <a:r>
              <a:rPr lang="ru-RU" sz="1000" b="1">
                <a:solidFill>
                  <a:schemeClr val="tx1"/>
                </a:solidFill>
                <a:latin typeface="Calibri" pitchFamily="34" charset="0"/>
              </a:rPr>
              <a:t>в эпидуральное пр-во</a:t>
            </a:r>
          </a:p>
        </p:txBody>
      </p:sp>
      <p:sp>
        <p:nvSpPr>
          <p:cNvPr id="20" name="Прямоугольник 19"/>
          <p:cNvSpPr/>
          <p:nvPr/>
        </p:nvSpPr>
        <p:spPr>
          <a:xfrm>
            <a:off x="7308850" y="2565400"/>
            <a:ext cx="790575" cy="246063"/>
          </a:xfrm>
          <a:prstGeom prst="rect">
            <a:avLst/>
          </a:prstGeom>
          <a:solidFill>
            <a:schemeClr val="tx2">
              <a:lumMod val="95000"/>
            </a:schemeClr>
          </a:solidFill>
          <a:ln>
            <a:solidFill>
              <a:srgbClr val="1A4581"/>
            </a:solidFill>
          </a:ln>
        </p:spPr>
        <p:txBody>
          <a:bodyPr wrap="none">
            <a:spAutoFit/>
          </a:bodyPr>
          <a:lstStyle/>
          <a:p>
            <a:pPr>
              <a:defRPr/>
            </a:pPr>
            <a:r>
              <a:rPr lang="en-US" sz="1000" b="1" dirty="0">
                <a:solidFill>
                  <a:schemeClr val="tx1"/>
                </a:solidFill>
                <a:latin typeface="+mn-lt"/>
              </a:rPr>
              <a:t>Dura mater</a:t>
            </a:r>
            <a:endParaRPr lang="ru-RU" sz="1000" b="1" dirty="0">
              <a:solidFill>
                <a:schemeClr val="tx1"/>
              </a:solidFill>
              <a:latin typeface="+mn-lt"/>
            </a:endParaRPr>
          </a:p>
        </p:txBody>
      </p:sp>
      <p:sp>
        <p:nvSpPr>
          <p:cNvPr id="151566" name="Прямоугольник 20"/>
          <p:cNvSpPr>
            <a:spLocks noChangeArrowheads="1"/>
          </p:cNvSpPr>
          <p:nvPr/>
        </p:nvSpPr>
        <p:spPr bwMode="auto">
          <a:xfrm>
            <a:off x="5940425" y="3141663"/>
            <a:ext cx="442913" cy="246062"/>
          </a:xfrm>
          <a:prstGeom prst="rect">
            <a:avLst/>
          </a:prstGeom>
          <a:solidFill>
            <a:schemeClr val="tx2">
              <a:lumMod val="95000"/>
            </a:schemeClr>
          </a:solidFill>
          <a:ln w="9525">
            <a:solidFill>
              <a:srgbClr val="1A4581"/>
            </a:solidFill>
            <a:miter lim="800000"/>
            <a:headEnd/>
            <a:tailEnd/>
          </a:ln>
        </p:spPr>
        <p:txBody>
          <a:bodyPr wrap="none">
            <a:spAutoFit/>
          </a:bodyPr>
          <a:lstStyle/>
          <a:p>
            <a:r>
              <a:rPr lang="ru-RU" sz="1000" b="1">
                <a:solidFill>
                  <a:schemeClr val="tx1"/>
                </a:solidFill>
                <a:latin typeface="Calibri" pitchFamily="34" charset="0"/>
              </a:rPr>
              <a:t>Игла</a:t>
            </a:r>
          </a:p>
        </p:txBody>
      </p:sp>
      <p:sp>
        <p:nvSpPr>
          <p:cNvPr id="151567" name="Прямоугольник 21"/>
          <p:cNvSpPr>
            <a:spLocks noChangeArrowheads="1"/>
          </p:cNvSpPr>
          <p:nvPr/>
        </p:nvSpPr>
        <p:spPr bwMode="auto">
          <a:xfrm>
            <a:off x="5651500" y="2636838"/>
            <a:ext cx="963613" cy="246062"/>
          </a:xfrm>
          <a:prstGeom prst="rect">
            <a:avLst/>
          </a:prstGeom>
          <a:solidFill>
            <a:schemeClr val="tx2">
              <a:lumMod val="95000"/>
            </a:schemeClr>
          </a:solidFill>
          <a:ln w="9525">
            <a:solidFill>
              <a:srgbClr val="1A4581"/>
            </a:solidFill>
            <a:miter lim="800000"/>
            <a:headEnd/>
            <a:tailEnd/>
          </a:ln>
        </p:spPr>
        <p:txBody>
          <a:bodyPr wrap="none">
            <a:spAutoFit/>
          </a:bodyPr>
          <a:lstStyle/>
          <a:p>
            <a:r>
              <a:rPr lang="ru-RU" sz="1000" b="1">
                <a:solidFill>
                  <a:schemeClr val="tx1"/>
                </a:solidFill>
                <a:latin typeface="Calibri" pitchFamily="34" charset="0"/>
              </a:rPr>
              <a:t>Спинной мозг</a:t>
            </a:r>
          </a:p>
        </p:txBody>
      </p:sp>
    </p:spTree>
    <p:extLst>
      <p:ext uri="{BB962C8B-B14F-4D97-AF65-F5344CB8AC3E}">
        <p14:creationId xmlns:p14="http://schemas.microsoft.com/office/powerpoint/2010/main" val="3915956006"/>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Text Box 1"/>
          <p:cNvSpPr txBox="1">
            <a:spLocks noChangeArrowheads="1"/>
          </p:cNvSpPr>
          <p:nvPr/>
        </p:nvSpPr>
        <p:spPr bwMode="auto">
          <a:xfrm>
            <a:off x="537369" y="-363538"/>
            <a:ext cx="8464550"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Droid Sans" charset="0"/>
                <a:cs typeface="Droid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Droid Sans" charset="0"/>
                <a:cs typeface="Droid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Droid Sans" charset="0"/>
                <a:cs typeface="Droid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Droid Sans" charset="0"/>
                <a:cs typeface="Droid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Droid Sans" charset="0"/>
                <a:cs typeface="Droid Sans"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Droid Sans" charset="0"/>
                <a:cs typeface="Droid Sans"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Droid Sans" charset="0"/>
                <a:cs typeface="Droid Sans"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Droid Sans" charset="0"/>
                <a:cs typeface="Droid Sans"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Droid Sans" charset="0"/>
                <a:cs typeface="Droid Sans" charset="0"/>
              </a:defRPr>
            </a:lvl9pPr>
          </a:lstStyle>
          <a:p>
            <a:pPr algn="ctr" eaLnBrk="1" hangingPunct="1">
              <a:lnSpc>
                <a:spcPct val="85000"/>
              </a:lnSpc>
              <a:buSzPct val="100000"/>
            </a:pPr>
            <a:endParaRPr lang="ru-RU" altLang="ru-RU" sz="3600" b="1" dirty="0">
              <a:solidFill>
                <a:srgbClr val="C00000"/>
              </a:solidFill>
              <a:latin typeface="Calibri" pitchFamily="34" charset="0"/>
            </a:endParaRPr>
          </a:p>
        </p:txBody>
      </p:sp>
      <p:sp>
        <p:nvSpPr>
          <p:cNvPr id="152579" name="Rectangle 2"/>
          <p:cNvSpPr>
            <a:spLocks noChangeArrowheads="1"/>
          </p:cNvSpPr>
          <p:nvPr/>
        </p:nvSpPr>
        <p:spPr bwMode="auto">
          <a:xfrm>
            <a:off x="611188" y="1147763"/>
            <a:ext cx="8137525" cy="933450"/>
          </a:xfrm>
          <a:prstGeom prst="rect">
            <a:avLst/>
          </a:prstGeom>
          <a:noFill/>
          <a:ln>
            <a:noFill/>
          </a:ln>
          <a:effectLst>
            <a:prstShdw prst="shdw17" dist="17961" dir="2700000">
              <a:srgbClr val="006E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nSpc>
                <a:spcPct val="114000"/>
              </a:lnSpc>
            </a:pPr>
            <a:r>
              <a:rPr lang="ru-RU" sz="1400">
                <a:solidFill>
                  <a:schemeClr val="tx1"/>
                </a:solidFill>
                <a:ea typeface="Times New Roman" pitchFamily="18" charset="0"/>
                <a:cs typeface="Tahoma" pitchFamily="34" charset="0"/>
              </a:rPr>
              <a:t> </a:t>
            </a:r>
            <a:r>
              <a:rPr lang="ru-RU" sz="1400">
                <a:solidFill>
                  <a:srgbClr val="000000"/>
                </a:solidFill>
                <a:latin typeface="Tahoma" pitchFamily="34" charset="0"/>
                <a:ea typeface="Times New Roman" pitchFamily="18" charset="0"/>
                <a:cs typeface="Tahoma" pitchFamily="34" charset="0"/>
              </a:rPr>
              <a:t/>
            </a:r>
            <a:br>
              <a:rPr lang="ru-RU" sz="1400">
                <a:solidFill>
                  <a:srgbClr val="000000"/>
                </a:solidFill>
                <a:latin typeface="Tahoma" pitchFamily="34" charset="0"/>
                <a:ea typeface="Times New Roman" pitchFamily="18" charset="0"/>
                <a:cs typeface="Tahoma" pitchFamily="34" charset="0"/>
              </a:rPr>
            </a:br>
            <a:r>
              <a:rPr lang="ru-RU" sz="800">
                <a:solidFill>
                  <a:srgbClr val="000000"/>
                </a:solidFill>
                <a:latin typeface="Tahoma" pitchFamily="34" charset="0"/>
                <a:ea typeface="Times New Roman" pitchFamily="18" charset="0"/>
                <a:cs typeface="Tahoma" pitchFamily="34" charset="0"/>
              </a:rPr>
              <a:t/>
            </a:r>
            <a:br>
              <a:rPr lang="ru-RU" sz="800">
                <a:solidFill>
                  <a:srgbClr val="000000"/>
                </a:solidFill>
                <a:latin typeface="Tahoma" pitchFamily="34" charset="0"/>
                <a:ea typeface="Times New Roman" pitchFamily="18" charset="0"/>
                <a:cs typeface="Tahoma" pitchFamily="34" charset="0"/>
              </a:rPr>
            </a:br>
            <a:r>
              <a:rPr lang="ru-RU" sz="800">
                <a:solidFill>
                  <a:srgbClr val="000000"/>
                </a:solidFill>
                <a:latin typeface="Tahoma" pitchFamily="34" charset="0"/>
                <a:ea typeface="Times New Roman" pitchFamily="18" charset="0"/>
                <a:cs typeface="Tahoma" pitchFamily="34" charset="0"/>
              </a:rPr>
              <a:t/>
            </a:r>
            <a:br>
              <a:rPr lang="ru-RU" sz="800">
                <a:solidFill>
                  <a:srgbClr val="000000"/>
                </a:solidFill>
                <a:latin typeface="Tahoma" pitchFamily="34" charset="0"/>
                <a:ea typeface="Times New Roman" pitchFamily="18" charset="0"/>
                <a:cs typeface="Tahoma" pitchFamily="34" charset="0"/>
              </a:rPr>
            </a:br>
            <a:endParaRPr lang="ru-RU">
              <a:ea typeface="Times New Roman" pitchFamily="18" charset="0"/>
              <a:cs typeface="Tahoma" pitchFamily="34" charset="0"/>
            </a:endParaRPr>
          </a:p>
        </p:txBody>
      </p:sp>
      <p:sp>
        <p:nvSpPr>
          <p:cNvPr id="5" name="Прямоугольник 4"/>
          <p:cNvSpPr/>
          <p:nvPr/>
        </p:nvSpPr>
        <p:spPr>
          <a:xfrm>
            <a:off x="2195736" y="1794470"/>
            <a:ext cx="8569325" cy="413896"/>
          </a:xfrm>
          <a:prstGeom prst="rect">
            <a:avLst/>
          </a:prstGeom>
        </p:spPr>
        <p:txBody>
          <a:bodyPr>
            <a:spAutoFit/>
          </a:bodyPr>
          <a:lstStyle/>
          <a:p>
            <a:pPr algn="ctr">
              <a:lnSpc>
                <a:spcPct val="114000"/>
              </a:lnSpc>
              <a:defRPr/>
            </a:pPr>
            <a:endParaRPr lang="ru-RU" sz="2000" dirty="0">
              <a:solidFill>
                <a:schemeClr val="tx2"/>
              </a:solidFill>
              <a:ea typeface="Times New Roman" pitchFamily="18" charset="0"/>
              <a:cs typeface="Tahoma" pitchFamily="34" charset="0"/>
            </a:endParaRPr>
          </a:p>
        </p:txBody>
      </p:sp>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1328" y="6309320"/>
            <a:ext cx="241879" cy="349861"/>
          </a:xfrm>
          <a:prstGeom prst="rect">
            <a:avLst/>
          </a:prstGeom>
        </p:spPr>
      </p:pic>
      <p:sp>
        <p:nvSpPr>
          <p:cNvPr id="9" name="TextBox 8"/>
          <p:cNvSpPr txBox="1"/>
          <p:nvPr/>
        </p:nvSpPr>
        <p:spPr>
          <a:xfrm>
            <a:off x="755576" y="5921404"/>
            <a:ext cx="7704856" cy="1107996"/>
          </a:xfrm>
          <a:prstGeom prst="rect">
            <a:avLst/>
          </a:prstGeom>
          <a:noFill/>
        </p:spPr>
        <p:txBody>
          <a:bodyPr wrap="square" lIns="0" tIns="0" rIns="0" bIns="0" rtlCol="0">
            <a:spAutoFit/>
          </a:bodyPr>
          <a:lstStyle/>
          <a:p>
            <a:r>
              <a:rPr lang="ru-RU" sz="900" dirty="0">
                <a:solidFill>
                  <a:schemeClr val="tx2"/>
                </a:solidFill>
                <a:latin typeface="+mj-lt"/>
              </a:rPr>
              <a:t>1.А.Н.Баринов. Лечение </a:t>
            </a:r>
            <a:r>
              <a:rPr lang="ru-RU" sz="900" dirty="0" err="1">
                <a:solidFill>
                  <a:schemeClr val="tx2"/>
                </a:solidFill>
                <a:latin typeface="+mj-lt"/>
              </a:rPr>
              <a:t>радикулопатий</a:t>
            </a:r>
            <a:r>
              <a:rPr lang="ru-RU" sz="900" dirty="0">
                <a:solidFill>
                  <a:schemeClr val="tx2"/>
                </a:solidFill>
                <a:latin typeface="+mj-lt"/>
              </a:rPr>
              <a:t>. Медицинский совет,2014 №5 с 3-10.</a:t>
            </a:r>
          </a:p>
          <a:p>
            <a:r>
              <a:rPr lang="ru-RU" sz="900" dirty="0">
                <a:solidFill>
                  <a:schemeClr val="tx2"/>
                </a:solidFill>
                <a:latin typeface="+mj-lt"/>
              </a:rPr>
              <a:t>2. </a:t>
            </a:r>
            <a:r>
              <a:rPr lang="en-US" sz="900" dirty="0" err="1">
                <a:solidFill>
                  <a:schemeClr val="tx2"/>
                </a:solidFill>
                <a:latin typeface="+mj-lt"/>
              </a:rPr>
              <a:t>Stav</a:t>
            </a:r>
            <a:r>
              <a:rPr lang="en-US" sz="900" dirty="0">
                <a:solidFill>
                  <a:schemeClr val="tx2"/>
                </a:solidFill>
                <a:latin typeface="+mj-lt"/>
              </a:rPr>
              <a:t> A, </a:t>
            </a:r>
            <a:r>
              <a:rPr lang="en-US" sz="900" dirty="0" err="1">
                <a:solidFill>
                  <a:schemeClr val="tx2"/>
                </a:solidFill>
                <a:latin typeface="+mj-lt"/>
              </a:rPr>
              <a:t>Ovadia</a:t>
            </a:r>
            <a:r>
              <a:rPr lang="en-US" sz="900" dirty="0">
                <a:solidFill>
                  <a:schemeClr val="tx2"/>
                </a:solidFill>
                <a:latin typeface="+mj-lt"/>
              </a:rPr>
              <a:t> L, Sternberg A, </a:t>
            </a:r>
            <a:r>
              <a:rPr lang="en-US" sz="900" dirty="0" err="1">
                <a:solidFill>
                  <a:schemeClr val="tx2"/>
                </a:solidFill>
                <a:latin typeface="+mj-lt"/>
              </a:rPr>
              <a:t>Kaadan</a:t>
            </a:r>
            <a:r>
              <a:rPr lang="en-US" sz="900" dirty="0">
                <a:solidFill>
                  <a:schemeClr val="tx2"/>
                </a:solidFill>
                <a:latin typeface="+mj-lt"/>
              </a:rPr>
              <a:t> M, </a:t>
            </a:r>
            <a:r>
              <a:rPr lang="en-US" sz="900" dirty="0" err="1">
                <a:solidFill>
                  <a:schemeClr val="tx2"/>
                </a:solidFill>
                <a:latin typeface="+mj-lt"/>
              </a:rPr>
              <a:t>Weksler</a:t>
            </a:r>
            <a:r>
              <a:rPr lang="en-US" sz="900" dirty="0">
                <a:solidFill>
                  <a:schemeClr val="tx2"/>
                </a:solidFill>
                <a:latin typeface="+mj-lt"/>
              </a:rPr>
              <a:t> N. Cervical epidural steroid injection for </a:t>
            </a:r>
            <a:r>
              <a:rPr lang="en-US" sz="900" dirty="0" err="1">
                <a:solidFill>
                  <a:schemeClr val="tx2"/>
                </a:solidFill>
                <a:latin typeface="+mj-lt"/>
              </a:rPr>
              <a:t>cervicobrachialgia</a:t>
            </a:r>
            <a:r>
              <a:rPr lang="en-US" sz="900" dirty="0">
                <a:solidFill>
                  <a:schemeClr val="tx2"/>
                </a:solidFill>
                <a:latin typeface="+mj-lt"/>
              </a:rPr>
              <a:t>. </a:t>
            </a:r>
            <a:r>
              <a:rPr lang="en-US" sz="900" dirty="0" err="1">
                <a:solidFill>
                  <a:schemeClr val="tx2"/>
                </a:solidFill>
                <a:latin typeface="+mj-lt"/>
              </a:rPr>
              <a:t>Acta</a:t>
            </a:r>
            <a:r>
              <a:rPr lang="en-US" sz="900" dirty="0">
                <a:solidFill>
                  <a:schemeClr val="tx2"/>
                </a:solidFill>
                <a:latin typeface="+mj-lt"/>
              </a:rPr>
              <a:t> </a:t>
            </a:r>
            <a:r>
              <a:rPr lang="en-US" sz="900" dirty="0" err="1" smtClean="0">
                <a:solidFill>
                  <a:schemeClr val="tx2"/>
                </a:solidFill>
                <a:latin typeface="+mj-lt"/>
              </a:rPr>
              <a:t>Anaesthesiol</a:t>
            </a:r>
            <a:r>
              <a:rPr lang="en-US" sz="900" dirty="0" smtClean="0">
                <a:solidFill>
                  <a:schemeClr val="tx2"/>
                </a:solidFill>
                <a:latin typeface="+mj-lt"/>
              </a:rPr>
              <a:t>  </a:t>
            </a:r>
            <a:r>
              <a:rPr lang="en-US" sz="900" dirty="0">
                <a:solidFill>
                  <a:schemeClr val="tx2"/>
                </a:solidFill>
                <a:latin typeface="+mj-lt"/>
              </a:rPr>
              <a:t>Scand. 1993;37(6):562-566.</a:t>
            </a:r>
          </a:p>
          <a:p>
            <a:r>
              <a:rPr lang="en-US" sz="900" dirty="0">
                <a:solidFill>
                  <a:schemeClr val="tx2"/>
                </a:solidFill>
                <a:latin typeface="+mj-lt"/>
              </a:rPr>
              <a:t>3.Cohen SP, Hayek S, Semenov Y, et al. Epidural steroid injections, conservative treatment or combination treatment for cervical radiculopathy: a multi-center, randomized, comparative-effectiveness study. Anesthesiology. 2014; 121(5):1045-1055.</a:t>
            </a:r>
          </a:p>
          <a:p>
            <a:r>
              <a:rPr lang="en-US" sz="900" dirty="0">
                <a:solidFill>
                  <a:schemeClr val="tx2"/>
                </a:solidFill>
                <a:latin typeface="+mj-lt"/>
              </a:rPr>
              <a:t>4. </a:t>
            </a:r>
            <a:r>
              <a:rPr lang="en-US" sz="900" dirty="0" err="1">
                <a:solidFill>
                  <a:schemeClr val="tx2"/>
                </a:solidFill>
                <a:latin typeface="+mj-lt"/>
              </a:rPr>
              <a:t>Bicket</a:t>
            </a:r>
            <a:r>
              <a:rPr lang="en-US" sz="900" dirty="0">
                <a:solidFill>
                  <a:schemeClr val="tx2"/>
                </a:solidFill>
                <a:latin typeface="+mj-lt"/>
              </a:rPr>
              <a:t> MC, Gupta A, Brown CH IV, Cohen SP. Epidural injections  for spinal pain: a systematic review and meta-analysis evaluating the “control” injections in randomized controlled trials. Anesthesiology. 2013;119(4):907-931.</a:t>
            </a:r>
          </a:p>
          <a:p>
            <a:endParaRPr lang="en-US" sz="900" dirty="0">
              <a:solidFill>
                <a:schemeClr val="tx2"/>
              </a:solidFill>
              <a:latin typeface="+mj-lt"/>
            </a:endParaRPr>
          </a:p>
          <a:p>
            <a:endParaRPr lang="en-US" sz="900" dirty="0">
              <a:solidFill>
                <a:schemeClr val="tx2"/>
              </a:solidFill>
              <a:latin typeface="+mj-lt"/>
            </a:endParaRPr>
          </a:p>
        </p:txBody>
      </p:sp>
      <p:sp>
        <p:nvSpPr>
          <p:cNvPr id="10" name="TextBox 9"/>
          <p:cNvSpPr txBox="1"/>
          <p:nvPr/>
        </p:nvSpPr>
        <p:spPr>
          <a:xfrm>
            <a:off x="323527" y="378000"/>
            <a:ext cx="6624737" cy="404406"/>
          </a:xfrm>
          <a:prstGeom prst="rect">
            <a:avLst/>
          </a:prstGeom>
          <a:noFill/>
        </p:spPr>
        <p:txBody>
          <a:bodyPr wrap="square" rtlCol="0" anchor="ctr">
            <a:spAutoFit/>
          </a:bodyPr>
          <a:lstStyle/>
          <a:p>
            <a:pPr>
              <a:lnSpc>
                <a:spcPts val="2400"/>
              </a:lnSpc>
            </a:pPr>
            <a:r>
              <a:rPr lang="ru-RU" sz="2400" b="1" i="1" dirty="0">
                <a:solidFill>
                  <a:srgbClr val="FAAA28"/>
                </a:solidFill>
                <a:latin typeface="+mn-lt"/>
              </a:rPr>
              <a:t>Принципы лечения </a:t>
            </a:r>
            <a:r>
              <a:rPr lang="ru-RU" sz="2400" b="1" i="1" dirty="0" err="1">
                <a:solidFill>
                  <a:srgbClr val="FAAA28"/>
                </a:solidFill>
                <a:latin typeface="+mn-lt"/>
              </a:rPr>
              <a:t>радикулопатий</a:t>
            </a:r>
            <a:r>
              <a:rPr lang="ru-RU" sz="2400" b="1" i="1" dirty="0">
                <a:solidFill>
                  <a:srgbClr val="FAAA28"/>
                </a:solidFill>
                <a:latin typeface="+mn-lt"/>
              </a:rPr>
              <a:t>.</a:t>
            </a:r>
          </a:p>
        </p:txBody>
      </p:sp>
      <p:sp>
        <p:nvSpPr>
          <p:cNvPr id="11" name="Прямоугольник 10"/>
          <p:cNvSpPr/>
          <p:nvPr/>
        </p:nvSpPr>
        <p:spPr>
          <a:xfrm>
            <a:off x="395289" y="1754273"/>
            <a:ext cx="8065143" cy="3962623"/>
          </a:xfrm>
          <a:prstGeom prst="rect">
            <a:avLst/>
          </a:prstGeom>
        </p:spPr>
        <p:txBody>
          <a:bodyPr wrap="square" lIns="0" tIns="0" rIns="0" bIns="0">
            <a:spAutoFit/>
          </a:bodyPr>
          <a:lstStyle/>
          <a:p>
            <a:pPr eaLnBrk="1" hangingPunct="1">
              <a:spcBef>
                <a:spcPts val="300"/>
              </a:spcBef>
              <a:spcAft>
                <a:spcPts val="0"/>
              </a:spcAft>
              <a:buClr>
                <a:srgbClr val="FAAA28"/>
              </a:buClr>
            </a:pPr>
            <a:r>
              <a:rPr lang="ru-RU" altLang="ru-RU" sz="2000" b="1" dirty="0" err="1">
                <a:solidFill>
                  <a:srgbClr val="FAAA28"/>
                </a:solidFill>
                <a:latin typeface="Calibri" pitchFamily="34" charset="0"/>
                <a:cs typeface="Arial" pitchFamily="34" charset="0"/>
              </a:rPr>
              <a:t>Эпидуральные</a:t>
            </a:r>
            <a:r>
              <a:rPr lang="ru-RU" altLang="ru-RU" sz="2000" b="1" dirty="0">
                <a:solidFill>
                  <a:srgbClr val="FAAA28"/>
                </a:solidFill>
                <a:latin typeface="Calibri" pitchFamily="34" charset="0"/>
                <a:cs typeface="Arial" pitchFamily="34" charset="0"/>
              </a:rPr>
              <a:t> блокады с кортикостероидами</a:t>
            </a:r>
          </a:p>
          <a:p>
            <a:pPr eaLnBrk="1" hangingPunct="1">
              <a:spcBef>
                <a:spcPts val="300"/>
              </a:spcBef>
              <a:spcAft>
                <a:spcPts val="0"/>
              </a:spcAft>
              <a:buClr>
                <a:srgbClr val="FAAA28"/>
              </a:buClr>
            </a:pPr>
            <a:r>
              <a:rPr lang="ru-RU" altLang="ru-RU" sz="2000" b="1" dirty="0">
                <a:solidFill>
                  <a:schemeClr val="accent4">
                    <a:lumMod val="60000"/>
                    <a:lumOff val="40000"/>
                  </a:schemeClr>
                </a:solidFill>
                <a:latin typeface="Calibri" pitchFamily="34" charset="0"/>
                <a:cs typeface="Arial" pitchFamily="34" charset="0"/>
              </a:rPr>
              <a:t>Локальное введение  лекарств  в зону </a:t>
            </a:r>
            <a:r>
              <a:rPr lang="ru-RU" altLang="ru-RU" sz="2000" b="1" dirty="0" err="1">
                <a:solidFill>
                  <a:schemeClr val="accent4">
                    <a:lumMod val="60000"/>
                    <a:lumOff val="40000"/>
                  </a:schemeClr>
                </a:solidFill>
                <a:latin typeface="Calibri" pitchFamily="34" charset="0"/>
                <a:cs typeface="Arial" pitchFamily="34" charset="0"/>
              </a:rPr>
              <a:t>радикулярной</a:t>
            </a:r>
            <a:r>
              <a:rPr lang="ru-RU" altLang="ru-RU" sz="2000" b="1" dirty="0">
                <a:solidFill>
                  <a:schemeClr val="accent4">
                    <a:lumMod val="60000"/>
                    <a:lumOff val="40000"/>
                  </a:schemeClr>
                </a:solidFill>
                <a:latin typeface="Calibri" pitchFamily="34" charset="0"/>
                <a:cs typeface="Arial" pitchFamily="34" charset="0"/>
              </a:rPr>
              <a:t> компрессии</a:t>
            </a:r>
            <a:r>
              <a:rPr lang="ru-RU" altLang="ru-RU" sz="2000" b="1" dirty="0" smtClean="0">
                <a:solidFill>
                  <a:schemeClr val="accent4">
                    <a:lumMod val="60000"/>
                    <a:lumOff val="40000"/>
                  </a:schemeClr>
                </a:solidFill>
                <a:latin typeface="Calibri" pitchFamily="34" charset="0"/>
                <a:cs typeface="Arial" pitchFamily="34" charset="0"/>
              </a:rPr>
              <a:t>:</a:t>
            </a:r>
            <a:br>
              <a:rPr lang="ru-RU" altLang="ru-RU" sz="2000" b="1" dirty="0" smtClean="0">
                <a:solidFill>
                  <a:schemeClr val="accent4">
                    <a:lumMod val="60000"/>
                    <a:lumOff val="40000"/>
                  </a:schemeClr>
                </a:solidFill>
                <a:latin typeface="Calibri" pitchFamily="34" charset="0"/>
                <a:cs typeface="Arial" pitchFamily="34" charset="0"/>
              </a:rPr>
            </a:br>
            <a:r>
              <a:rPr lang="ru-RU" altLang="ru-RU" sz="2000" b="1" dirty="0" smtClean="0">
                <a:solidFill>
                  <a:schemeClr val="accent4">
                    <a:lumMod val="60000"/>
                    <a:lumOff val="40000"/>
                  </a:schemeClr>
                </a:solidFill>
                <a:latin typeface="Calibri" pitchFamily="34" charset="0"/>
                <a:cs typeface="Arial" pitchFamily="34" charset="0"/>
              </a:rPr>
              <a:t>а</a:t>
            </a:r>
            <a:r>
              <a:rPr lang="ru-RU" altLang="ru-RU" sz="2000" b="1" dirty="0">
                <a:solidFill>
                  <a:schemeClr val="accent4">
                    <a:lumMod val="60000"/>
                    <a:lumOff val="40000"/>
                  </a:schemeClr>
                </a:solidFill>
                <a:latin typeface="Calibri" pitchFamily="34" charset="0"/>
                <a:cs typeface="Arial" pitchFamily="34" charset="0"/>
              </a:rPr>
              <a:t>)</a:t>
            </a:r>
            <a:r>
              <a:rPr lang="ru-RU" altLang="ru-RU" sz="2000" b="1" dirty="0">
                <a:solidFill>
                  <a:srgbClr val="FAAA28"/>
                </a:solidFill>
                <a:latin typeface="Calibri" pitchFamily="34" charset="0"/>
                <a:cs typeface="Arial" pitchFamily="34" charset="0"/>
              </a:rPr>
              <a:t> </a:t>
            </a:r>
            <a:r>
              <a:rPr lang="ru-RU" altLang="ru-RU" sz="2000" dirty="0">
                <a:solidFill>
                  <a:schemeClr val="tx2"/>
                </a:solidFill>
                <a:latin typeface="Calibri" pitchFamily="34" charset="0"/>
                <a:cs typeface="Arial" pitchFamily="34" charset="0"/>
              </a:rPr>
              <a:t>базовых: местные анестетики (новокаин, </a:t>
            </a:r>
            <a:r>
              <a:rPr lang="ru-RU" altLang="ru-RU" sz="2000" dirty="0" err="1">
                <a:solidFill>
                  <a:schemeClr val="tx2"/>
                </a:solidFill>
                <a:latin typeface="Calibri" pitchFamily="34" charset="0"/>
                <a:cs typeface="Arial" pitchFamily="34" charset="0"/>
              </a:rPr>
              <a:t>ропивокаин</a:t>
            </a:r>
            <a:r>
              <a:rPr lang="ru-RU" altLang="ru-RU" sz="2000" dirty="0">
                <a:solidFill>
                  <a:schemeClr val="tx2"/>
                </a:solidFill>
                <a:latin typeface="Calibri" pitchFamily="34" charset="0"/>
                <a:cs typeface="Arial" pitchFamily="34" charset="0"/>
              </a:rPr>
              <a:t> и др</a:t>
            </a:r>
            <a:r>
              <a:rPr lang="ru-RU" altLang="ru-RU" sz="2000" dirty="0" smtClean="0">
                <a:solidFill>
                  <a:schemeClr val="tx2"/>
                </a:solidFill>
                <a:latin typeface="Calibri" pitchFamily="34" charset="0"/>
                <a:cs typeface="Arial" pitchFamily="34" charset="0"/>
              </a:rPr>
              <a:t>.)</a:t>
            </a:r>
            <a:br>
              <a:rPr lang="ru-RU" altLang="ru-RU" sz="2000" dirty="0" smtClean="0">
                <a:solidFill>
                  <a:schemeClr val="tx2"/>
                </a:solidFill>
                <a:latin typeface="Calibri" pitchFamily="34" charset="0"/>
                <a:cs typeface="Arial" pitchFamily="34" charset="0"/>
              </a:rPr>
            </a:br>
            <a:r>
              <a:rPr lang="ru-RU" altLang="ru-RU" sz="2000" b="1" dirty="0" smtClean="0">
                <a:solidFill>
                  <a:schemeClr val="accent4">
                    <a:lumMod val="60000"/>
                    <a:lumOff val="40000"/>
                  </a:schemeClr>
                </a:solidFill>
                <a:latin typeface="Calibri" pitchFamily="34" charset="0"/>
                <a:cs typeface="Arial" pitchFamily="34" charset="0"/>
              </a:rPr>
              <a:t>б) </a:t>
            </a:r>
            <a:r>
              <a:rPr lang="ru-RU" altLang="ru-RU" sz="2000" dirty="0">
                <a:solidFill>
                  <a:schemeClr val="tx2"/>
                </a:solidFill>
                <a:latin typeface="Calibri" pitchFamily="34" charset="0"/>
                <a:cs typeface="Arial" pitchFamily="34" charset="0"/>
              </a:rPr>
              <a:t>дополнительных: </a:t>
            </a:r>
            <a:r>
              <a:rPr lang="ru-RU" altLang="ru-RU" sz="2000" dirty="0" err="1">
                <a:solidFill>
                  <a:schemeClr val="tx2"/>
                </a:solidFill>
                <a:latin typeface="Calibri" pitchFamily="34" charset="0"/>
                <a:cs typeface="Arial" pitchFamily="34" charset="0"/>
              </a:rPr>
              <a:t>глюкокортикоиды</a:t>
            </a:r>
            <a:r>
              <a:rPr lang="ru-RU" altLang="ru-RU" sz="2000" dirty="0">
                <a:solidFill>
                  <a:schemeClr val="tx2"/>
                </a:solidFill>
                <a:latin typeface="Calibri" pitchFamily="34" charset="0"/>
                <a:cs typeface="Arial" pitchFamily="34" charset="0"/>
              </a:rPr>
              <a:t> (</a:t>
            </a:r>
            <a:r>
              <a:rPr lang="ru-RU" altLang="ru-RU" sz="2000" dirty="0" err="1">
                <a:solidFill>
                  <a:schemeClr val="tx2"/>
                </a:solidFill>
                <a:latin typeface="Calibri" pitchFamily="34" charset="0"/>
                <a:cs typeface="Arial" pitchFamily="34" charset="0"/>
              </a:rPr>
              <a:t>дексаметазон</a:t>
            </a:r>
            <a:r>
              <a:rPr lang="ru-RU" altLang="ru-RU" sz="2000" dirty="0">
                <a:solidFill>
                  <a:schemeClr val="tx2"/>
                </a:solidFill>
                <a:latin typeface="Calibri" pitchFamily="34" charset="0"/>
                <a:cs typeface="Arial" pitchFamily="34" charset="0"/>
              </a:rPr>
              <a:t>, </a:t>
            </a:r>
            <a:r>
              <a:rPr lang="ru-RU" altLang="ru-RU" sz="2000" dirty="0" err="1">
                <a:solidFill>
                  <a:schemeClr val="tx2"/>
                </a:solidFill>
                <a:latin typeface="Calibri" pitchFamily="34" charset="0"/>
                <a:cs typeface="Arial" pitchFamily="34" charset="0"/>
              </a:rPr>
              <a:t>бетаметазон</a:t>
            </a:r>
            <a:r>
              <a:rPr lang="ru-RU" altLang="ru-RU" sz="2000" dirty="0">
                <a:solidFill>
                  <a:schemeClr val="tx2"/>
                </a:solidFill>
                <a:latin typeface="Calibri" pitchFamily="34" charset="0"/>
                <a:cs typeface="Arial" pitchFamily="34" charset="0"/>
              </a:rPr>
              <a:t> и др.): </a:t>
            </a:r>
            <a:r>
              <a:rPr lang="ru-RU" altLang="ru-RU" sz="2000" dirty="0" smtClean="0">
                <a:solidFill>
                  <a:schemeClr val="tx2"/>
                </a:solidFill>
                <a:latin typeface="Calibri" pitchFamily="34" charset="0"/>
                <a:cs typeface="Arial" pitchFamily="34" charset="0"/>
              </a:rPr>
              <a:t>противовоспалительное</a:t>
            </a:r>
            <a:r>
              <a:rPr lang="ru-RU" altLang="ru-RU" sz="2000" dirty="0">
                <a:solidFill>
                  <a:schemeClr val="tx2"/>
                </a:solidFill>
                <a:latin typeface="Calibri" pitchFamily="34" charset="0"/>
                <a:cs typeface="Arial" pitchFamily="34" charset="0"/>
              </a:rPr>
              <a:t>, </a:t>
            </a:r>
            <a:r>
              <a:rPr lang="ru-RU" altLang="ru-RU" sz="2000" dirty="0" err="1">
                <a:solidFill>
                  <a:schemeClr val="tx2"/>
                </a:solidFill>
                <a:latin typeface="Calibri" pitchFamily="34" charset="0"/>
                <a:cs typeface="Arial" pitchFamily="34" charset="0"/>
              </a:rPr>
              <a:t>противоотечное</a:t>
            </a:r>
            <a:r>
              <a:rPr lang="ru-RU" altLang="ru-RU" sz="2000" dirty="0">
                <a:solidFill>
                  <a:schemeClr val="tx2"/>
                </a:solidFill>
                <a:latin typeface="Calibri" pitchFamily="34" charset="0"/>
                <a:cs typeface="Arial" pitchFamily="34" charset="0"/>
              </a:rPr>
              <a:t> действие;   возможно </a:t>
            </a:r>
            <a:r>
              <a:rPr lang="ru-RU" altLang="ru-RU" sz="2000" dirty="0" smtClean="0">
                <a:solidFill>
                  <a:schemeClr val="tx2"/>
                </a:solidFill>
                <a:latin typeface="Calibri" pitchFamily="34" charset="0"/>
                <a:cs typeface="Arial" pitchFamily="34" charset="0"/>
              </a:rPr>
              <a:t>НПВП</a:t>
            </a:r>
            <a:r>
              <a:rPr lang="ru-RU" altLang="ru-RU" sz="2000" baseline="30000" dirty="0" smtClean="0">
                <a:solidFill>
                  <a:schemeClr val="tx2"/>
                </a:solidFill>
                <a:latin typeface="Calibri" pitchFamily="34" charset="0"/>
                <a:cs typeface="Arial" pitchFamily="34" charset="0"/>
              </a:rPr>
              <a:t>1</a:t>
            </a:r>
            <a:endParaRPr lang="ru-RU" altLang="ru-RU" sz="2000" baseline="30000" dirty="0">
              <a:solidFill>
                <a:schemeClr val="tx2"/>
              </a:solidFill>
              <a:latin typeface="Calibri" pitchFamily="34" charset="0"/>
              <a:cs typeface="Arial" pitchFamily="34" charset="0"/>
            </a:endParaRPr>
          </a:p>
          <a:p>
            <a:pPr eaLnBrk="1" hangingPunct="1">
              <a:spcBef>
                <a:spcPts val="1200"/>
              </a:spcBef>
              <a:spcAft>
                <a:spcPts val="0"/>
              </a:spcAft>
              <a:buClr>
                <a:srgbClr val="FAAA28"/>
              </a:buClr>
            </a:pPr>
            <a:r>
              <a:rPr lang="ru-RU" altLang="ru-RU" sz="2000" b="1" dirty="0">
                <a:solidFill>
                  <a:srgbClr val="FAAA28"/>
                </a:solidFill>
                <a:latin typeface="Calibri" pitchFamily="34" charset="0"/>
                <a:cs typeface="Arial" pitchFamily="34" charset="0"/>
              </a:rPr>
              <a:t>С </a:t>
            </a:r>
            <a:r>
              <a:rPr lang="ru-RU" altLang="ru-RU" sz="2000" b="1" dirty="0" smtClean="0">
                <a:solidFill>
                  <a:srgbClr val="FAAA28"/>
                </a:solidFill>
                <a:latin typeface="Calibri" pitchFamily="34" charset="0"/>
                <a:cs typeface="Arial" pitchFamily="34" charset="0"/>
              </a:rPr>
              <a:t>осторожностью </a:t>
            </a:r>
            <a:r>
              <a:rPr lang="ru-RU" altLang="ru-RU" sz="2000" b="1" dirty="0">
                <a:solidFill>
                  <a:schemeClr val="accent4">
                    <a:lumMod val="60000"/>
                    <a:lumOff val="40000"/>
                  </a:schemeClr>
                </a:solidFill>
                <a:latin typeface="Calibri" pitchFamily="34" charset="0"/>
                <a:cs typeface="Arial" pitchFamily="34" charset="0"/>
              </a:rPr>
              <a:t>–</a:t>
            </a:r>
            <a:r>
              <a:rPr lang="ru-RU" altLang="ru-RU" sz="2000" b="1" dirty="0" smtClean="0">
                <a:solidFill>
                  <a:schemeClr val="accent4">
                    <a:lumMod val="60000"/>
                    <a:lumOff val="40000"/>
                  </a:schemeClr>
                </a:solidFill>
                <a:latin typeface="Calibri" pitchFamily="34" charset="0"/>
                <a:cs typeface="Arial" pitchFamily="34" charset="0"/>
              </a:rPr>
              <a:t> у </a:t>
            </a:r>
            <a:r>
              <a:rPr lang="ru-RU" altLang="ru-RU" sz="2000" b="1" dirty="0">
                <a:solidFill>
                  <a:schemeClr val="accent4">
                    <a:lumMod val="60000"/>
                    <a:lumOff val="40000"/>
                  </a:schemeClr>
                </a:solidFill>
                <a:latin typeface="Calibri" pitchFamily="34" charset="0"/>
                <a:cs typeface="Arial" pitchFamily="34" charset="0"/>
              </a:rPr>
              <a:t>пожилых, СД, ГБ, ХСН, патология ЖКТ, </a:t>
            </a:r>
            <a:r>
              <a:rPr lang="ru-RU" altLang="ru-RU" sz="2000" b="1" dirty="0" smtClean="0">
                <a:solidFill>
                  <a:schemeClr val="accent4">
                    <a:lumMod val="60000"/>
                    <a:lumOff val="40000"/>
                  </a:schemeClr>
                </a:solidFill>
                <a:latin typeface="Calibri" pitchFamily="34" charset="0"/>
                <a:cs typeface="Arial" pitchFamily="34" charset="0"/>
              </a:rPr>
              <a:t>иммунодефициты</a:t>
            </a:r>
            <a:endParaRPr lang="ru-RU" altLang="ru-RU" sz="2000" b="1" dirty="0">
              <a:solidFill>
                <a:schemeClr val="accent4">
                  <a:lumMod val="60000"/>
                  <a:lumOff val="40000"/>
                </a:schemeClr>
              </a:solidFill>
              <a:latin typeface="Calibri" pitchFamily="34" charset="0"/>
              <a:cs typeface="Arial" pitchFamily="34" charset="0"/>
            </a:endParaRPr>
          </a:p>
          <a:p>
            <a:pPr eaLnBrk="1" hangingPunct="1">
              <a:spcBef>
                <a:spcPts val="300"/>
              </a:spcBef>
              <a:spcAft>
                <a:spcPts val="0"/>
              </a:spcAft>
              <a:buClr>
                <a:srgbClr val="FAAA28"/>
              </a:buClr>
            </a:pPr>
            <a:r>
              <a:rPr lang="ru-RU" altLang="ru-RU" sz="2000" dirty="0">
                <a:solidFill>
                  <a:schemeClr val="tx2"/>
                </a:solidFill>
                <a:latin typeface="Calibri" pitchFamily="34" charset="0"/>
                <a:cs typeface="Arial" pitchFamily="34" charset="0"/>
              </a:rPr>
              <a:t>Используются реже, чем на поясничном уровне, но  есть доказательная </a:t>
            </a:r>
            <a:r>
              <a:rPr lang="ru-RU" altLang="ru-RU" sz="2000" dirty="0" smtClean="0">
                <a:solidFill>
                  <a:schemeClr val="tx2"/>
                </a:solidFill>
                <a:latin typeface="Calibri" pitchFamily="34" charset="0"/>
                <a:cs typeface="Arial" pitchFamily="34" charset="0"/>
              </a:rPr>
              <a:t>база </a:t>
            </a:r>
            <a:r>
              <a:rPr lang="ru-RU" altLang="ru-RU" sz="2000" dirty="0">
                <a:solidFill>
                  <a:schemeClr val="tx2"/>
                </a:solidFill>
                <a:latin typeface="Calibri" pitchFamily="34" charset="0"/>
                <a:cs typeface="Arial" pitchFamily="34" charset="0"/>
              </a:rPr>
              <a:t>в виде РКИ, подтверждающие эффективность ЭБ и при цервикальных радикулопатиях</a:t>
            </a:r>
            <a:r>
              <a:rPr lang="ru-RU" altLang="ru-RU" sz="2000" baseline="30000" dirty="0">
                <a:solidFill>
                  <a:schemeClr val="tx2"/>
                </a:solidFill>
                <a:latin typeface="Calibri" pitchFamily="34" charset="0"/>
                <a:cs typeface="Arial" pitchFamily="34" charset="0"/>
              </a:rPr>
              <a:t>2,3,4</a:t>
            </a:r>
            <a:r>
              <a:rPr lang="ru-RU" altLang="ru-RU" sz="2000" dirty="0">
                <a:solidFill>
                  <a:schemeClr val="tx2"/>
                </a:solidFill>
                <a:latin typeface="Calibri" pitchFamily="34" charset="0"/>
                <a:cs typeface="Arial" pitchFamily="34" charset="0"/>
              </a:rPr>
              <a:t>.</a:t>
            </a:r>
          </a:p>
          <a:p>
            <a:pPr eaLnBrk="1" hangingPunct="1">
              <a:spcBef>
                <a:spcPts val="300"/>
              </a:spcBef>
              <a:spcAft>
                <a:spcPts val="0"/>
              </a:spcAft>
              <a:buClr>
                <a:srgbClr val="FAAA28"/>
              </a:buClr>
            </a:pPr>
            <a:r>
              <a:rPr lang="ru-RU" altLang="ru-RU" sz="2000" dirty="0">
                <a:solidFill>
                  <a:schemeClr val="tx2"/>
                </a:solidFill>
                <a:latin typeface="Calibri" pitchFamily="34" charset="0"/>
                <a:cs typeface="Arial" pitchFamily="34" charset="0"/>
              </a:rPr>
              <a:t>Блокады могут использоваться для прогнозирования эффективности нейрохирургических вмешательств).</a:t>
            </a:r>
          </a:p>
        </p:txBody>
      </p:sp>
    </p:spTree>
    <p:extLst>
      <p:ext uri="{BB962C8B-B14F-4D97-AF65-F5344CB8AC3E}">
        <p14:creationId xmlns:p14="http://schemas.microsoft.com/office/powerpoint/2010/main" val="1386952620"/>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9" name="Rectangle 2"/>
          <p:cNvSpPr>
            <a:spLocks noChangeArrowheads="1"/>
          </p:cNvSpPr>
          <p:nvPr/>
        </p:nvSpPr>
        <p:spPr bwMode="auto">
          <a:xfrm>
            <a:off x="381641" y="1537261"/>
            <a:ext cx="8137525" cy="5047536"/>
          </a:xfrm>
          <a:prstGeom prst="rect">
            <a:avLst/>
          </a:prstGeom>
          <a:noFill/>
          <a:ln w="9525">
            <a:noFill/>
            <a:miter lim="800000"/>
            <a:headEnd/>
            <a:tailEnd/>
          </a:ln>
          <a:effectLst>
            <a:prstShdw prst="shdw17" dist="17961" dir="2700000">
              <a:srgbClr val="006E99"/>
            </a:prstShdw>
          </a:effectLst>
        </p:spPr>
        <p:txBody>
          <a:bodyPr lIns="0" tIns="0" rIns="0" bIns="0" anchor="t">
            <a:spAutoFit/>
          </a:bodyPr>
          <a:lstStyle/>
          <a:p>
            <a:pPr>
              <a:defRPr/>
            </a:pPr>
            <a:r>
              <a:rPr lang="ru-RU" b="1" dirty="0" smtClean="0">
                <a:solidFill>
                  <a:srgbClr val="FAAA28"/>
                </a:solidFill>
                <a:latin typeface="+mn-lt"/>
                <a:ea typeface="Times New Roman" pitchFamily="18" charset="0"/>
                <a:cs typeface="Tahoma" pitchFamily="34" charset="0"/>
              </a:rPr>
              <a:t>При </a:t>
            </a:r>
            <a:r>
              <a:rPr lang="ru-RU" b="1" dirty="0">
                <a:solidFill>
                  <a:srgbClr val="FAAA28"/>
                </a:solidFill>
                <a:latin typeface="+mn-lt"/>
                <a:ea typeface="Times New Roman" pitchFamily="18" charset="0"/>
                <a:cs typeface="Tahoma" pitchFamily="34" charset="0"/>
              </a:rPr>
              <a:t>хроническом   течении   болевого  </a:t>
            </a:r>
            <a:r>
              <a:rPr lang="ru-RU" b="1" dirty="0" err="1">
                <a:solidFill>
                  <a:srgbClr val="FAAA28"/>
                </a:solidFill>
                <a:latin typeface="+mn-lt"/>
                <a:ea typeface="Times New Roman" pitchFamily="18" charset="0"/>
                <a:cs typeface="Tahoma" pitchFamily="34" charset="0"/>
              </a:rPr>
              <a:t>радикулярного</a:t>
            </a:r>
            <a:r>
              <a:rPr lang="ru-RU" b="1" dirty="0">
                <a:solidFill>
                  <a:srgbClr val="FAAA28"/>
                </a:solidFill>
                <a:latin typeface="+mn-lt"/>
                <a:ea typeface="Times New Roman" pitchFamily="18" charset="0"/>
                <a:cs typeface="Tahoma" pitchFamily="34" charset="0"/>
              </a:rPr>
              <a:t>  синдрома</a:t>
            </a:r>
            <a:r>
              <a:rPr lang="ru-RU" dirty="0">
                <a:solidFill>
                  <a:srgbClr val="FAAA28"/>
                </a:solidFill>
                <a:latin typeface="+mn-lt"/>
                <a:ea typeface="Times New Roman" pitchFamily="18" charset="0"/>
                <a:cs typeface="Tahoma" pitchFamily="34" charset="0"/>
              </a:rPr>
              <a:t> :</a:t>
            </a:r>
          </a:p>
          <a:p>
            <a:pPr>
              <a:spcBef>
                <a:spcPts val="1200"/>
              </a:spcBef>
              <a:defRPr/>
            </a:pPr>
            <a:r>
              <a:rPr lang="ru-RU" b="1" dirty="0">
                <a:solidFill>
                  <a:srgbClr val="FAAA28"/>
                </a:solidFill>
                <a:latin typeface="+mn-lt"/>
                <a:ea typeface="Times New Roman" pitchFamily="18" charset="0"/>
                <a:cs typeface="Tahoma" pitchFamily="34" charset="0"/>
              </a:rPr>
              <a:t>1. Назначение антидепрессантов </a:t>
            </a:r>
            <a:r>
              <a:rPr lang="ru-RU" b="1" dirty="0">
                <a:solidFill>
                  <a:schemeClr val="tx2"/>
                </a:solidFill>
                <a:latin typeface="+mn-lt"/>
                <a:ea typeface="Times New Roman" pitchFamily="18" charset="0"/>
                <a:cs typeface="Tahoma" pitchFamily="34" charset="0"/>
              </a:rPr>
              <a:t> </a:t>
            </a:r>
            <a:r>
              <a:rPr lang="ru-RU" dirty="0">
                <a:solidFill>
                  <a:schemeClr val="tx2"/>
                </a:solidFill>
                <a:latin typeface="+mn-lt"/>
                <a:ea typeface="Times New Roman" pitchFamily="18" charset="0"/>
                <a:cs typeface="Tahoma" pitchFamily="34" charset="0"/>
              </a:rPr>
              <a:t>(ТЦА,  СИОЗСН, СИОЗС)</a:t>
            </a:r>
          </a:p>
          <a:p>
            <a:pPr>
              <a:spcBef>
                <a:spcPts val="1200"/>
              </a:spcBef>
              <a:defRPr/>
            </a:pPr>
            <a:r>
              <a:rPr lang="ru-RU" b="1" dirty="0">
                <a:solidFill>
                  <a:srgbClr val="FAAA28"/>
                </a:solidFill>
                <a:latin typeface="+mn-lt"/>
                <a:ea typeface="Times New Roman" pitchFamily="18" charset="0"/>
                <a:cs typeface="Tahoma" pitchFamily="34" charset="0"/>
              </a:rPr>
              <a:t>2. Препараты </a:t>
            </a:r>
            <a:r>
              <a:rPr lang="ru-RU" b="1" dirty="0" err="1">
                <a:solidFill>
                  <a:srgbClr val="FAAA28"/>
                </a:solidFill>
                <a:latin typeface="+mn-lt"/>
                <a:ea typeface="Times New Roman" pitchFamily="18" charset="0"/>
                <a:cs typeface="Tahoma" pitchFamily="34" charset="0"/>
              </a:rPr>
              <a:t>нейрометаболического</a:t>
            </a:r>
            <a:r>
              <a:rPr lang="ru-RU" b="1" dirty="0">
                <a:solidFill>
                  <a:srgbClr val="FAAA28"/>
                </a:solidFill>
                <a:latin typeface="+mn-lt"/>
                <a:ea typeface="Times New Roman" pitchFamily="18" charset="0"/>
                <a:cs typeface="Tahoma" pitchFamily="34" charset="0"/>
              </a:rPr>
              <a:t> действия: </a:t>
            </a:r>
          </a:p>
          <a:p>
            <a:pPr marL="360000">
              <a:defRPr/>
            </a:pPr>
            <a:r>
              <a:rPr lang="ru-RU" dirty="0">
                <a:solidFill>
                  <a:schemeClr val="accent4">
                    <a:lumMod val="60000"/>
                    <a:lumOff val="40000"/>
                  </a:schemeClr>
                </a:solidFill>
                <a:latin typeface="+mn-lt"/>
                <a:ea typeface="Times New Roman" pitchFamily="18" charset="0"/>
                <a:cs typeface="Tahoma" pitchFamily="34" charset="0"/>
              </a:rPr>
              <a:t>а) </a:t>
            </a:r>
            <a:r>
              <a:rPr lang="ru-RU" b="1" dirty="0">
                <a:solidFill>
                  <a:srgbClr val="FAAA28"/>
                </a:solidFill>
                <a:latin typeface="+mn-lt"/>
                <a:ea typeface="Times New Roman" pitchFamily="18" charset="0"/>
                <a:cs typeface="Tahoma" pitchFamily="34" charset="0"/>
              </a:rPr>
              <a:t>витамины </a:t>
            </a:r>
            <a:r>
              <a:rPr lang="ru-RU" b="1" dirty="0" err="1" smtClean="0">
                <a:solidFill>
                  <a:srgbClr val="FAAA28"/>
                </a:solidFill>
                <a:latin typeface="+mn-lt"/>
                <a:ea typeface="Times New Roman" pitchFamily="18" charset="0"/>
                <a:cs typeface="Tahoma" pitchFamily="34" charset="0"/>
              </a:rPr>
              <a:t>гр.В</a:t>
            </a:r>
            <a:r>
              <a:rPr lang="ru-RU" b="1" dirty="0">
                <a:solidFill>
                  <a:srgbClr val="FAAA28"/>
                </a:solidFill>
                <a:latin typeface="+mn-lt"/>
                <a:ea typeface="Times New Roman" pitchFamily="18" charset="0"/>
                <a:cs typeface="Tahoma" pitchFamily="34" charset="0"/>
              </a:rPr>
              <a:t>  </a:t>
            </a:r>
            <a:r>
              <a:rPr lang="ru-RU" dirty="0">
                <a:solidFill>
                  <a:schemeClr val="tx2"/>
                </a:solidFill>
                <a:latin typeface="+mn-lt"/>
                <a:ea typeface="Times New Roman" pitchFamily="18" charset="0"/>
                <a:cs typeface="Tahoma" pitchFamily="34" charset="0"/>
              </a:rPr>
              <a:t>– стимуляция </a:t>
            </a:r>
            <a:r>
              <a:rPr lang="ru-RU" dirty="0" err="1">
                <a:solidFill>
                  <a:schemeClr val="tx2"/>
                </a:solidFill>
                <a:latin typeface="+mn-lt"/>
                <a:ea typeface="Times New Roman" pitchFamily="18" charset="0"/>
                <a:cs typeface="Tahoma" pitchFamily="34" charset="0"/>
              </a:rPr>
              <a:t>аксоплазматического</a:t>
            </a:r>
            <a:r>
              <a:rPr lang="ru-RU" dirty="0">
                <a:solidFill>
                  <a:schemeClr val="tx2"/>
                </a:solidFill>
                <a:latin typeface="+mn-lt"/>
                <a:ea typeface="Times New Roman" pitchFamily="18" charset="0"/>
                <a:cs typeface="Tahoma" pitchFamily="34" charset="0"/>
              </a:rPr>
              <a:t> транспорта, репарации аксонов и миелиновой оболочке,  собственный анальгетический эффект ( В12).</a:t>
            </a:r>
          </a:p>
          <a:p>
            <a:pPr marL="360000">
              <a:defRPr/>
            </a:pPr>
            <a:r>
              <a:rPr lang="ru-RU" dirty="0">
                <a:solidFill>
                  <a:schemeClr val="accent4">
                    <a:lumMod val="60000"/>
                    <a:lumOff val="40000"/>
                  </a:schemeClr>
                </a:solidFill>
                <a:latin typeface="+mn-lt"/>
                <a:ea typeface="Times New Roman" pitchFamily="18" charset="0"/>
                <a:cs typeface="Tahoma" pitchFamily="34" charset="0"/>
              </a:rPr>
              <a:t>б) </a:t>
            </a:r>
            <a:r>
              <a:rPr lang="ru-RU" b="1" dirty="0">
                <a:solidFill>
                  <a:srgbClr val="FAAA28"/>
                </a:solidFill>
                <a:latin typeface="+mn-lt"/>
                <a:ea typeface="Times New Roman" pitchFamily="18" charset="0"/>
                <a:cs typeface="Tahoma" pitchFamily="34" charset="0"/>
              </a:rPr>
              <a:t>антиоксиданты</a:t>
            </a:r>
            <a:r>
              <a:rPr lang="ru-RU" b="1" dirty="0">
                <a:solidFill>
                  <a:schemeClr val="tx2"/>
                </a:solidFill>
                <a:latin typeface="+mn-lt"/>
                <a:ea typeface="Times New Roman" pitchFamily="18" charset="0"/>
                <a:cs typeface="Tahoma" pitchFamily="34" charset="0"/>
              </a:rPr>
              <a:t> </a:t>
            </a:r>
            <a:r>
              <a:rPr lang="ru-RU" dirty="0">
                <a:solidFill>
                  <a:schemeClr val="tx2"/>
                </a:solidFill>
                <a:latin typeface="+mn-lt"/>
                <a:ea typeface="Times New Roman" pitchFamily="18" charset="0"/>
                <a:cs typeface="Tahoma" pitchFamily="34" charset="0"/>
              </a:rPr>
              <a:t>(</a:t>
            </a:r>
            <a:r>
              <a:rPr lang="ru-RU" dirty="0" err="1">
                <a:solidFill>
                  <a:schemeClr val="tx2"/>
                </a:solidFill>
                <a:latin typeface="+mn-lt"/>
                <a:ea typeface="Times New Roman" pitchFamily="18" charset="0"/>
                <a:cs typeface="Tahoma" pitchFamily="34" charset="0"/>
              </a:rPr>
              <a:t>тиоктовая</a:t>
            </a:r>
            <a:r>
              <a:rPr lang="ru-RU" dirty="0">
                <a:solidFill>
                  <a:schemeClr val="tx2"/>
                </a:solidFill>
                <a:latin typeface="+mn-lt"/>
                <a:ea typeface="Times New Roman" pitchFamily="18" charset="0"/>
                <a:cs typeface="Tahoma" pitchFamily="34" charset="0"/>
              </a:rPr>
              <a:t> кислота)  </a:t>
            </a:r>
            <a:br>
              <a:rPr lang="ru-RU" dirty="0">
                <a:solidFill>
                  <a:schemeClr val="tx2"/>
                </a:solidFill>
                <a:latin typeface="+mn-lt"/>
                <a:ea typeface="Times New Roman" pitchFamily="18" charset="0"/>
                <a:cs typeface="Tahoma" pitchFamily="34" charset="0"/>
              </a:rPr>
            </a:br>
            <a:r>
              <a:rPr lang="ru-RU" dirty="0">
                <a:solidFill>
                  <a:schemeClr val="accent4">
                    <a:lumMod val="60000"/>
                    <a:lumOff val="40000"/>
                  </a:schemeClr>
                </a:solidFill>
                <a:latin typeface="+mn-lt"/>
                <a:ea typeface="Times New Roman" pitchFamily="18" charset="0"/>
                <a:cs typeface="Tahoma" pitchFamily="34" charset="0"/>
              </a:rPr>
              <a:t>в) </a:t>
            </a:r>
            <a:r>
              <a:rPr lang="ru-RU" b="1" dirty="0">
                <a:solidFill>
                  <a:srgbClr val="FAAA28"/>
                </a:solidFill>
                <a:latin typeface="+mn-lt"/>
                <a:ea typeface="Times New Roman" pitchFamily="18" charset="0"/>
                <a:cs typeface="Tahoma" pitchFamily="34" charset="0"/>
              </a:rPr>
              <a:t>антихолинэстеразные препараты  </a:t>
            </a:r>
            <a:r>
              <a:rPr lang="ru-RU" dirty="0">
                <a:solidFill>
                  <a:schemeClr val="tx2"/>
                </a:solidFill>
                <a:latin typeface="+mn-lt"/>
                <a:ea typeface="Times New Roman" pitchFamily="18" charset="0"/>
                <a:cs typeface="Tahoma" pitchFamily="34" charset="0"/>
              </a:rPr>
              <a:t>(</a:t>
            </a:r>
            <a:r>
              <a:rPr lang="ru-RU" dirty="0" err="1">
                <a:solidFill>
                  <a:schemeClr val="tx2"/>
                </a:solidFill>
                <a:latin typeface="+mn-lt"/>
                <a:ea typeface="Times New Roman" pitchFamily="18" charset="0"/>
                <a:cs typeface="Tahoma" pitchFamily="34" charset="0"/>
              </a:rPr>
              <a:t>ипидакрин</a:t>
            </a:r>
            <a:r>
              <a:rPr lang="ru-RU" dirty="0" smtClean="0">
                <a:solidFill>
                  <a:schemeClr val="tx2"/>
                </a:solidFill>
                <a:latin typeface="+mn-lt"/>
                <a:ea typeface="Times New Roman" pitchFamily="18" charset="0"/>
                <a:cs typeface="Tahoma" pitchFamily="34" charset="0"/>
              </a:rPr>
              <a:t>)</a:t>
            </a:r>
            <a:r>
              <a:rPr lang="en-US" dirty="0" smtClean="0">
                <a:solidFill>
                  <a:schemeClr val="tx2"/>
                </a:solidFill>
                <a:latin typeface="+mn-lt"/>
                <a:ea typeface="Times New Roman" pitchFamily="18" charset="0"/>
                <a:cs typeface="Tahoma" pitchFamily="34" charset="0"/>
              </a:rPr>
              <a:t> </a:t>
            </a:r>
            <a:r>
              <a:rPr lang="ru-RU" dirty="0" smtClean="0">
                <a:solidFill>
                  <a:schemeClr val="tx2"/>
                </a:solidFill>
                <a:latin typeface="+mn-lt"/>
                <a:ea typeface="Times New Roman" pitchFamily="18" charset="0"/>
                <a:cs typeface="Tahoma" pitchFamily="34" charset="0"/>
              </a:rPr>
              <a:t>–</a:t>
            </a:r>
            <a:r>
              <a:rPr lang="en-US" dirty="0" smtClean="0">
                <a:solidFill>
                  <a:schemeClr val="tx2"/>
                </a:solidFill>
                <a:latin typeface="+mn-lt"/>
                <a:ea typeface="Times New Roman" pitchFamily="18" charset="0"/>
                <a:cs typeface="Tahoma" pitchFamily="34" charset="0"/>
              </a:rPr>
              <a:t> </a:t>
            </a:r>
            <a:r>
              <a:rPr lang="ru-RU" dirty="0" smtClean="0">
                <a:solidFill>
                  <a:schemeClr val="tx2"/>
                </a:solidFill>
                <a:latin typeface="+mn-lt"/>
                <a:ea typeface="Times New Roman" pitchFamily="18" charset="0"/>
                <a:cs typeface="Tahoma" pitchFamily="34" charset="0"/>
              </a:rPr>
              <a:t>стимуляция </a:t>
            </a:r>
            <a:r>
              <a:rPr lang="ru-RU" dirty="0">
                <a:solidFill>
                  <a:schemeClr val="tx2"/>
                </a:solidFill>
                <a:latin typeface="+mn-lt"/>
                <a:ea typeface="Times New Roman" pitchFamily="18" charset="0"/>
                <a:cs typeface="Tahoma" pitchFamily="34" charset="0"/>
              </a:rPr>
              <a:t>нервно-мышечного синапса, собственное анальгетическое действие.</a:t>
            </a:r>
          </a:p>
          <a:p>
            <a:pPr>
              <a:spcBef>
                <a:spcPts val="1200"/>
              </a:spcBef>
              <a:defRPr/>
            </a:pPr>
            <a:r>
              <a:rPr lang="ru-RU" b="1" dirty="0">
                <a:solidFill>
                  <a:srgbClr val="FAAA28"/>
                </a:solidFill>
                <a:latin typeface="+mn-lt"/>
                <a:ea typeface="Times New Roman" pitchFamily="18" charset="0"/>
                <a:cs typeface="Tahoma" pitchFamily="34" charset="0"/>
              </a:rPr>
              <a:t>3. Мануальная терапия </a:t>
            </a:r>
            <a:r>
              <a:rPr lang="ru-RU" dirty="0">
                <a:solidFill>
                  <a:schemeClr val="tx2"/>
                </a:solidFill>
                <a:latin typeface="+mn-lt"/>
                <a:ea typeface="Times New Roman" pitchFamily="18" charset="0"/>
                <a:cs typeface="Tahoma" pitchFamily="34" charset="0"/>
              </a:rPr>
              <a:t>(мобилизационные техники)</a:t>
            </a:r>
          </a:p>
          <a:p>
            <a:pPr>
              <a:spcBef>
                <a:spcPts val="1200"/>
              </a:spcBef>
              <a:defRPr/>
            </a:pPr>
            <a:r>
              <a:rPr lang="ru-RU" b="1" dirty="0">
                <a:solidFill>
                  <a:srgbClr val="FAAA28"/>
                </a:solidFill>
                <a:latin typeface="+mn-lt"/>
                <a:ea typeface="Times New Roman" pitchFamily="18" charset="0"/>
                <a:cs typeface="Tahoma" pitchFamily="34" charset="0"/>
              </a:rPr>
              <a:t>4. </a:t>
            </a:r>
            <a:r>
              <a:rPr lang="ru-RU" b="1" dirty="0" err="1">
                <a:solidFill>
                  <a:srgbClr val="FAAA28"/>
                </a:solidFill>
                <a:latin typeface="+mn-lt"/>
                <a:ea typeface="Times New Roman" pitchFamily="18" charset="0"/>
                <a:cs typeface="Tahoma" pitchFamily="34" charset="0"/>
              </a:rPr>
              <a:t>Когнитивно-поведенческая</a:t>
            </a:r>
            <a:r>
              <a:rPr lang="ru-RU" b="1" dirty="0">
                <a:solidFill>
                  <a:srgbClr val="FAAA28"/>
                </a:solidFill>
                <a:latin typeface="+mn-lt"/>
                <a:ea typeface="Times New Roman" pitchFamily="18" charset="0"/>
                <a:cs typeface="Tahoma" pitchFamily="34" charset="0"/>
              </a:rPr>
              <a:t> психотерапия: </a:t>
            </a:r>
          </a:p>
          <a:p>
            <a:pPr marL="504000" indent="-144000">
              <a:buClr>
                <a:schemeClr val="accent4">
                  <a:lumMod val="60000"/>
                  <a:lumOff val="40000"/>
                </a:schemeClr>
              </a:buClr>
              <a:buFont typeface="Arial" pitchFamily="34" charset="0"/>
              <a:buChar char="•"/>
              <a:defRPr/>
            </a:pPr>
            <a:r>
              <a:rPr lang="ru-RU" dirty="0" smtClean="0">
                <a:solidFill>
                  <a:schemeClr val="tx2"/>
                </a:solidFill>
                <a:latin typeface="+mn-lt"/>
                <a:ea typeface="Times New Roman" pitchFamily="18" charset="0"/>
                <a:cs typeface="Tahoma" pitchFamily="34" charset="0"/>
              </a:rPr>
              <a:t>коррекция </a:t>
            </a:r>
            <a:r>
              <a:rPr lang="ru-RU" dirty="0">
                <a:solidFill>
                  <a:schemeClr val="tx2"/>
                </a:solidFill>
                <a:latin typeface="+mn-lt"/>
                <a:ea typeface="Times New Roman" pitchFamily="18" charset="0"/>
                <a:cs typeface="Tahoma" pitchFamily="34" charset="0"/>
              </a:rPr>
              <a:t>неправильных представлений пациента о заболевании</a:t>
            </a:r>
          </a:p>
          <a:p>
            <a:pPr marL="504000" indent="-144000">
              <a:buClr>
                <a:schemeClr val="accent4">
                  <a:lumMod val="60000"/>
                  <a:lumOff val="40000"/>
                </a:schemeClr>
              </a:buClr>
              <a:buFont typeface="Arial" pitchFamily="34" charset="0"/>
              <a:buChar char="•"/>
              <a:defRPr/>
            </a:pPr>
            <a:r>
              <a:rPr lang="ru-RU" dirty="0" smtClean="0">
                <a:solidFill>
                  <a:schemeClr val="tx2"/>
                </a:solidFill>
                <a:latin typeface="+mn-lt"/>
                <a:ea typeface="Times New Roman" pitchFamily="18" charset="0"/>
                <a:cs typeface="Tahoma" pitchFamily="34" charset="0"/>
              </a:rPr>
              <a:t>уменьшение </a:t>
            </a:r>
            <a:r>
              <a:rPr lang="ru-RU" dirty="0">
                <a:solidFill>
                  <a:schemeClr val="tx2"/>
                </a:solidFill>
                <a:latin typeface="+mn-lt"/>
                <a:ea typeface="Times New Roman" pitchFamily="18" charset="0"/>
                <a:cs typeface="Tahoma" pitchFamily="34" charset="0"/>
              </a:rPr>
              <a:t>зависимости от анальгетиков</a:t>
            </a:r>
          </a:p>
          <a:p>
            <a:pPr marL="504000" indent="-144000">
              <a:buClr>
                <a:schemeClr val="accent4">
                  <a:lumMod val="60000"/>
                  <a:lumOff val="40000"/>
                </a:schemeClr>
              </a:buClr>
              <a:buFont typeface="Arial" pitchFamily="34" charset="0"/>
              <a:buChar char="•"/>
              <a:defRPr/>
            </a:pPr>
            <a:r>
              <a:rPr lang="ru-RU" dirty="0" smtClean="0">
                <a:solidFill>
                  <a:schemeClr val="tx2"/>
                </a:solidFill>
                <a:latin typeface="+mn-lt"/>
                <a:ea typeface="Times New Roman" pitchFamily="18" charset="0"/>
                <a:cs typeface="Tahoma" pitchFamily="34" charset="0"/>
              </a:rPr>
              <a:t>изменение </a:t>
            </a:r>
            <a:r>
              <a:rPr lang="ru-RU" dirty="0">
                <a:solidFill>
                  <a:schemeClr val="tx2"/>
                </a:solidFill>
                <a:latin typeface="+mn-lt"/>
                <a:ea typeface="Times New Roman" pitchFamily="18" charset="0"/>
                <a:cs typeface="Tahoma" pitchFamily="34" charset="0"/>
              </a:rPr>
              <a:t>социального подкрепления болевого поведения</a:t>
            </a:r>
          </a:p>
          <a:p>
            <a:pPr>
              <a:defRPr/>
            </a:pPr>
            <a:r>
              <a:rPr lang="ru-RU" dirty="0">
                <a:solidFill>
                  <a:schemeClr val="tx2"/>
                </a:solidFill>
                <a:latin typeface="Tahoma" pitchFamily="34" charset="0"/>
                <a:ea typeface="Times New Roman" pitchFamily="18" charset="0"/>
                <a:cs typeface="Tahoma" pitchFamily="34" charset="0"/>
              </a:rPr>
              <a:t/>
            </a:r>
            <a:br>
              <a:rPr lang="ru-RU" dirty="0">
                <a:solidFill>
                  <a:schemeClr val="tx2"/>
                </a:solidFill>
                <a:latin typeface="Tahoma" pitchFamily="34" charset="0"/>
                <a:ea typeface="Times New Roman" pitchFamily="18" charset="0"/>
                <a:cs typeface="Tahoma" pitchFamily="34" charset="0"/>
              </a:rPr>
            </a:br>
            <a:r>
              <a:rPr lang="ru-RU" dirty="0">
                <a:solidFill>
                  <a:schemeClr val="tx2"/>
                </a:solidFill>
                <a:latin typeface="Tahoma" pitchFamily="34" charset="0"/>
                <a:ea typeface="Times New Roman" pitchFamily="18" charset="0"/>
                <a:cs typeface="Tahoma" pitchFamily="34" charset="0"/>
              </a:rPr>
              <a:t/>
            </a:r>
            <a:br>
              <a:rPr lang="ru-RU" dirty="0">
                <a:solidFill>
                  <a:schemeClr val="tx2"/>
                </a:solidFill>
                <a:latin typeface="Tahoma" pitchFamily="34" charset="0"/>
                <a:ea typeface="Times New Roman" pitchFamily="18" charset="0"/>
                <a:cs typeface="Tahoma" pitchFamily="34" charset="0"/>
              </a:rPr>
            </a:br>
            <a:endParaRPr lang="ru-RU" dirty="0">
              <a:solidFill>
                <a:schemeClr val="tx2"/>
              </a:solidFill>
              <a:ea typeface="Times New Roman" pitchFamily="18" charset="0"/>
              <a:cs typeface="Tahoma" pitchFamily="34" charset="0"/>
            </a:endParaRPr>
          </a:p>
        </p:txBody>
      </p:sp>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1328" y="6309320"/>
            <a:ext cx="241879" cy="349861"/>
          </a:xfrm>
          <a:prstGeom prst="rect">
            <a:avLst/>
          </a:prstGeom>
        </p:spPr>
      </p:pic>
      <p:sp>
        <p:nvSpPr>
          <p:cNvPr id="7" name="TextBox 6"/>
          <p:cNvSpPr txBox="1"/>
          <p:nvPr/>
        </p:nvSpPr>
        <p:spPr>
          <a:xfrm>
            <a:off x="755576" y="6345750"/>
            <a:ext cx="7704856" cy="415498"/>
          </a:xfrm>
          <a:prstGeom prst="rect">
            <a:avLst/>
          </a:prstGeom>
          <a:noFill/>
        </p:spPr>
        <p:txBody>
          <a:bodyPr wrap="square" lIns="0" tIns="0" rIns="0" bIns="0" rtlCol="0">
            <a:spAutoFit/>
          </a:bodyPr>
          <a:lstStyle/>
          <a:p>
            <a:r>
              <a:rPr lang="ru-RU" sz="900" dirty="0">
                <a:solidFill>
                  <a:schemeClr val="tx2"/>
                </a:solidFill>
                <a:latin typeface="+mj-lt"/>
              </a:rPr>
              <a:t> Баринов А.Н.. Лечение </a:t>
            </a:r>
            <a:r>
              <a:rPr lang="ru-RU" sz="900" dirty="0" err="1">
                <a:solidFill>
                  <a:schemeClr val="tx2"/>
                </a:solidFill>
                <a:latin typeface="+mj-lt"/>
              </a:rPr>
              <a:t>радикулопатий</a:t>
            </a:r>
            <a:r>
              <a:rPr lang="ru-RU" sz="900" dirty="0">
                <a:solidFill>
                  <a:schemeClr val="tx2"/>
                </a:solidFill>
                <a:latin typeface="+mj-lt"/>
              </a:rPr>
              <a:t>. Медицинский совет,2014 №5 с 3-10.</a:t>
            </a:r>
          </a:p>
          <a:p>
            <a:r>
              <a:rPr lang="ru-RU" sz="900" dirty="0" smtClean="0">
                <a:solidFill>
                  <a:schemeClr val="tx2"/>
                </a:solidFill>
                <a:latin typeface="+mj-lt"/>
              </a:rPr>
              <a:t>Алексеев </a:t>
            </a:r>
            <a:r>
              <a:rPr lang="ru-RU" sz="900" dirty="0">
                <a:solidFill>
                  <a:schemeClr val="tx2"/>
                </a:solidFill>
                <a:latin typeface="+mj-lt"/>
              </a:rPr>
              <a:t>В.В, Баринов А.Н., Кукушкин М.Л., </a:t>
            </a:r>
            <a:r>
              <a:rPr lang="ru-RU" sz="900" dirty="0" err="1">
                <a:solidFill>
                  <a:schemeClr val="tx2"/>
                </a:solidFill>
                <a:latin typeface="+mj-lt"/>
              </a:rPr>
              <a:t>Подчуфарова</a:t>
            </a:r>
            <a:r>
              <a:rPr lang="ru-RU" sz="900" dirty="0">
                <a:solidFill>
                  <a:schemeClr val="tx2"/>
                </a:solidFill>
                <a:latin typeface="+mj-lt"/>
              </a:rPr>
              <a:t> Е.В., Строков И.А., </a:t>
            </a:r>
            <a:r>
              <a:rPr lang="ru-RU" sz="900" dirty="0" err="1">
                <a:solidFill>
                  <a:schemeClr val="tx2"/>
                </a:solidFill>
                <a:latin typeface="+mj-lt"/>
              </a:rPr>
              <a:t>Яхно</a:t>
            </a:r>
            <a:r>
              <a:rPr lang="ru-RU" sz="900" dirty="0">
                <a:solidFill>
                  <a:schemeClr val="tx2"/>
                </a:solidFill>
                <a:latin typeface="+mj-lt"/>
              </a:rPr>
              <a:t> Н.Н. Боль: руководство для врачей и студентов под ред. </a:t>
            </a:r>
            <a:r>
              <a:rPr lang="ru-RU" sz="900" dirty="0" err="1">
                <a:solidFill>
                  <a:schemeClr val="tx2"/>
                </a:solidFill>
                <a:latin typeface="+mj-lt"/>
              </a:rPr>
              <a:t>Н.Н.Яхно</a:t>
            </a:r>
            <a:r>
              <a:rPr lang="ru-RU" sz="900" dirty="0">
                <a:solidFill>
                  <a:schemeClr val="tx2"/>
                </a:solidFill>
                <a:latin typeface="+mj-lt"/>
              </a:rPr>
              <a:t>, Москва «</a:t>
            </a:r>
            <a:r>
              <a:rPr lang="ru-RU" sz="900" dirty="0" err="1">
                <a:solidFill>
                  <a:schemeClr val="tx2"/>
                </a:solidFill>
                <a:latin typeface="+mj-lt"/>
              </a:rPr>
              <a:t>МедПресс</a:t>
            </a:r>
            <a:r>
              <a:rPr lang="ru-RU" sz="900" dirty="0">
                <a:solidFill>
                  <a:schemeClr val="tx2"/>
                </a:solidFill>
                <a:latin typeface="+mj-lt"/>
              </a:rPr>
              <a:t>» - 2009 – 302 С. </a:t>
            </a:r>
          </a:p>
        </p:txBody>
      </p:sp>
      <p:sp>
        <p:nvSpPr>
          <p:cNvPr id="8" name="TextBox 7"/>
          <p:cNvSpPr txBox="1"/>
          <p:nvPr/>
        </p:nvSpPr>
        <p:spPr>
          <a:xfrm>
            <a:off x="323527" y="378000"/>
            <a:ext cx="6624737" cy="404406"/>
          </a:xfrm>
          <a:prstGeom prst="rect">
            <a:avLst/>
          </a:prstGeom>
          <a:noFill/>
        </p:spPr>
        <p:txBody>
          <a:bodyPr wrap="square" rtlCol="0" anchor="ctr">
            <a:spAutoFit/>
          </a:bodyPr>
          <a:lstStyle/>
          <a:p>
            <a:pPr>
              <a:lnSpc>
                <a:spcPts val="2400"/>
              </a:lnSpc>
            </a:pPr>
            <a:r>
              <a:rPr lang="ru-RU" sz="2400" b="1" i="1" dirty="0">
                <a:solidFill>
                  <a:srgbClr val="FAAA28"/>
                </a:solidFill>
                <a:latin typeface="+mn-lt"/>
              </a:rPr>
              <a:t>Принципы лечения </a:t>
            </a:r>
            <a:r>
              <a:rPr lang="ru-RU" sz="2400" b="1" i="1" dirty="0" err="1">
                <a:solidFill>
                  <a:srgbClr val="FAAA28"/>
                </a:solidFill>
                <a:latin typeface="+mn-lt"/>
              </a:rPr>
              <a:t>радикулопатий</a:t>
            </a:r>
            <a:r>
              <a:rPr lang="ru-RU" sz="2400" b="1" i="1" dirty="0">
                <a:solidFill>
                  <a:srgbClr val="FAAA28"/>
                </a:solidFill>
                <a:latin typeface="+mn-lt"/>
              </a:rPr>
              <a:t>.</a:t>
            </a:r>
          </a:p>
        </p:txBody>
      </p:sp>
    </p:spTree>
    <p:extLst>
      <p:ext uri="{BB962C8B-B14F-4D97-AF65-F5344CB8AC3E}">
        <p14:creationId xmlns:p14="http://schemas.microsoft.com/office/powerpoint/2010/main" val="2090575383"/>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Оформление по умолчанию">
  <a:themeElements>
    <a:clrScheme name="Academy_of_Pain">
      <a:dk1>
        <a:srgbClr val="005790"/>
      </a:dk1>
      <a:lt1>
        <a:srgbClr val="FF9C00"/>
      </a:lt1>
      <a:dk2>
        <a:srgbClr val="FFFFFF"/>
      </a:dk2>
      <a:lt2>
        <a:srgbClr val="FAAA28"/>
      </a:lt2>
      <a:accent1>
        <a:srgbClr val="1A4581"/>
      </a:accent1>
      <a:accent2>
        <a:srgbClr val="2161B2"/>
      </a:accent2>
      <a:accent3>
        <a:srgbClr val="93D3C3"/>
      </a:accent3>
      <a:accent4>
        <a:srgbClr val="29D1A9"/>
      </a:accent4>
      <a:accent5>
        <a:srgbClr val="FF7321"/>
      </a:accent5>
      <a:accent6>
        <a:srgbClr val="62A39F"/>
      </a:accent6>
      <a:hlink>
        <a:srgbClr val="6EAC1C"/>
      </a:hlink>
      <a:folHlink>
        <a:srgbClr val="B26B0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Специальное оформление">
  <a:themeElements>
    <a:clrScheme name="Academy_of_Pain">
      <a:dk1>
        <a:srgbClr val="005790"/>
      </a:dk1>
      <a:lt1>
        <a:srgbClr val="FF9C00"/>
      </a:lt1>
      <a:dk2>
        <a:srgbClr val="FFFFFF"/>
      </a:dk2>
      <a:lt2>
        <a:srgbClr val="FAAA28"/>
      </a:lt2>
      <a:accent1>
        <a:srgbClr val="1A4581"/>
      </a:accent1>
      <a:accent2>
        <a:srgbClr val="2161B2"/>
      </a:accent2>
      <a:accent3>
        <a:srgbClr val="93D3C3"/>
      </a:accent3>
      <a:accent4>
        <a:srgbClr val="29D1A9"/>
      </a:accent4>
      <a:accent5>
        <a:srgbClr val="FF7321"/>
      </a:accent5>
      <a:accent6>
        <a:srgbClr val="62A39F"/>
      </a:accent6>
      <a:hlink>
        <a:srgbClr val="6EAC1C"/>
      </a:hlink>
      <a:folHlink>
        <a:srgbClr val="B26B0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Синий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2.xml><?xml version="1.0" encoding="utf-8"?>
<a:themeOverride xmlns:a="http://schemas.openxmlformats.org/drawingml/2006/main">
  <a:clrScheme name="Синий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3.xml><?xml version="1.0" encoding="utf-8"?>
<a:themeOverride xmlns:a="http://schemas.openxmlformats.org/drawingml/2006/main">
  <a:clrScheme name="Синий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4.xml><?xml version="1.0" encoding="utf-8"?>
<a:themeOverride xmlns:a="http://schemas.openxmlformats.org/drawingml/2006/main">
  <a:clrScheme name="Синий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5.xml><?xml version="1.0" encoding="utf-8"?>
<a:themeOverride xmlns:a="http://schemas.openxmlformats.org/drawingml/2006/main">
  <a:clrScheme name="Синий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6.xml><?xml version="1.0" encoding="utf-8"?>
<a:themeOverride xmlns:a="http://schemas.openxmlformats.org/drawingml/2006/main">
  <a:clrScheme name="Синий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docProps/app.xml><?xml version="1.0" encoding="utf-8"?>
<Properties xmlns="http://schemas.openxmlformats.org/officeDocument/2006/extended-properties" xmlns:vt="http://schemas.openxmlformats.org/officeDocument/2006/docPropsVTypes">
  <Template/>
  <TotalTime>15178</TotalTime>
  <Words>13756</Words>
  <Application>Microsoft Office PowerPoint</Application>
  <PresentationFormat>Экран (4:3)</PresentationFormat>
  <Paragraphs>1436</Paragraphs>
  <Slides>108</Slides>
  <Notes>86</Notes>
  <HiddenSlides>0</HiddenSlides>
  <MMClips>0</MMClips>
  <ScaleCrop>false</ScaleCrop>
  <HeadingPairs>
    <vt:vector size="6" baseType="variant">
      <vt:variant>
        <vt:lpstr>Тема</vt:lpstr>
      </vt:variant>
      <vt:variant>
        <vt:i4>2</vt:i4>
      </vt:variant>
      <vt:variant>
        <vt:lpstr>Внедренные серверы OLE</vt:lpstr>
      </vt:variant>
      <vt:variant>
        <vt:i4>1</vt:i4>
      </vt:variant>
      <vt:variant>
        <vt:lpstr>Заголовки слайдов</vt:lpstr>
      </vt:variant>
      <vt:variant>
        <vt:i4>108</vt:i4>
      </vt:variant>
    </vt:vector>
  </HeadingPairs>
  <TitlesOfParts>
    <vt:vector size="111" baseType="lpstr">
      <vt:lpstr>Оформление по умолчанию</vt:lpstr>
      <vt:lpstr>Специальное оформление</vt:lpstr>
      <vt:lpstr>CorelDRAW</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Андрей</dc:creator>
  <cp:lastModifiedBy>Gennady</cp:lastModifiedBy>
  <cp:revision>1797</cp:revision>
  <cp:lastPrinted>1601-01-01T00:00:00Z</cp:lastPrinted>
  <dcterms:created xsi:type="dcterms:W3CDTF">1601-01-01T00:00:00Z</dcterms:created>
  <dcterms:modified xsi:type="dcterms:W3CDTF">2018-08-31T11:49:30Z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