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385" r:id="rId2"/>
    <p:sldId id="384" r:id="rId3"/>
    <p:sldId id="258" r:id="rId4"/>
    <p:sldId id="380" r:id="rId5"/>
    <p:sldId id="381" r:id="rId6"/>
    <p:sldId id="382" r:id="rId7"/>
    <p:sldId id="259" r:id="rId8"/>
    <p:sldId id="260" r:id="rId9"/>
    <p:sldId id="319" r:id="rId10"/>
    <p:sldId id="321" r:id="rId11"/>
    <p:sldId id="323" r:id="rId12"/>
    <p:sldId id="325" r:id="rId13"/>
    <p:sldId id="327" r:id="rId14"/>
    <p:sldId id="310" r:id="rId15"/>
    <p:sldId id="312" r:id="rId16"/>
    <p:sldId id="261" r:id="rId17"/>
    <p:sldId id="262" r:id="rId18"/>
    <p:sldId id="263" r:id="rId19"/>
    <p:sldId id="386" r:id="rId20"/>
    <p:sldId id="264" r:id="rId21"/>
    <p:sldId id="313" r:id="rId22"/>
    <p:sldId id="314" r:id="rId23"/>
    <p:sldId id="266" r:id="rId24"/>
    <p:sldId id="267" r:id="rId25"/>
    <p:sldId id="268" r:id="rId26"/>
    <p:sldId id="269" r:id="rId27"/>
    <p:sldId id="272" r:id="rId28"/>
    <p:sldId id="395" r:id="rId29"/>
    <p:sldId id="394" r:id="rId30"/>
    <p:sldId id="393" r:id="rId31"/>
    <p:sldId id="392" r:id="rId32"/>
    <p:sldId id="391" r:id="rId33"/>
    <p:sldId id="390" r:id="rId34"/>
    <p:sldId id="389" r:id="rId35"/>
    <p:sldId id="388" r:id="rId36"/>
    <p:sldId id="330" r:id="rId37"/>
    <p:sldId id="396" r:id="rId38"/>
    <p:sldId id="397" r:id="rId39"/>
    <p:sldId id="398" r:id="rId40"/>
    <p:sldId id="399" r:id="rId41"/>
    <p:sldId id="400" r:id="rId42"/>
    <p:sldId id="401" r:id="rId43"/>
    <p:sldId id="402" r:id="rId44"/>
    <p:sldId id="403" r:id="rId45"/>
    <p:sldId id="404" r:id="rId46"/>
    <p:sldId id="405" r:id="rId47"/>
    <p:sldId id="406" r:id="rId48"/>
    <p:sldId id="407" r:id="rId49"/>
    <p:sldId id="408" r:id="rId50"/>
    <p:sldId id="409" r:id="rId51"/>
    <p:sldId id="41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70" d="100"/>
          <a:sy n="170" d="100"/>
        </p:scale>
        <p:origin x="-112" y="-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notesMaster" Target="notesMasters/notesMaster1.xml"/><Relationship Id="rId54" Type="http://schemas.openxmlformats.org/officeDocument/2006/relationships/printerSettings" Target="printerSettings/printerSettings1.bin"/><Relationship Id="rId55" Type="http://schemas.openxmlformats.org/officeDocument/2006/relationships/presProps" Target="presProps.xml"/><Relationship Id="rId56" Type="http://schemas.openxmlformats.org/officeDocument/2006/relationships/viewProps" Target="viewProps.xml"/><Relationship Id="rId57" Type="http://schemas.openxmlformats.org/officeDocument/2006/relationships/theme" Target="theme/theme1.xml"/><Relationship Id="rId58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3398D4-B244-447C-BB1A-4F52F29D1095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191D67-D967-4189-AE26-81E1EC6AEA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8978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05.11.18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504056"/>
          </a:xfrm>
        </p:spPr>
        <p:txBody>
          <a:bodyPr>
            <a:normAutofit fontScale="90000"/>
          </a:bodyPr>
          <a:lstStyle/>
          <a:p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700" b="1" dirty="0" smtClean="0">
                <a:latin typeface="Times New Roman" pitchFamily="18" charset="0"/>
                <a:cs typeface="Times New Roman" pitchFamily="18" charset="0"/>
              </a:rPr>
              <a:t>Типичный вид больного на фоне тиреотоксикоза:</a:t>
            </a:r>
            <a:r>
              <a:rPr lang="en-US" sz="27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700" b="1" dirty="0" smtClean="0">
                <a:latin typeface="Times New Roman" pitchFamily="18" charset="0"/>
                <a:cs typeface="Times New Roman" pitchFamily="18" charset="0"/>
              </a:rPr>
            </a:br>
            <a:endParaRPr lang="ru-RU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86101" r="-86101"/>
          <a:stretch>
            <a:fillRect/>
          </a:stretch>
        </p:blipFill>
        <p:spPr>
          <a:xfrm>
            <a:off x="395288" y="1125538"/>
            <a:ext cx="8229600" cy="4525962"/>
          </a:xfrm>
        </p:spPr>
      </p:pic>
    </p:spTree>
    <p:extLst>
      <p:ext uri="{BB962C8B-B14F-4D97-AF65-F5344CB8AC3E}">
        <p14:creationId xmlns:p14="http://schemas.microsoft.com/office/powerpoint/2010/main" val="14133572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4493096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Основными клиническими проявлениями тиреотоксического сердца являются синусовая тахикардия, мерцание, трепетание предсердий, сердечная недостаточность и метаболическая форма стенокардии.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449309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Выраженность тахикардии не зависит ни от эмоциональной, ни от физической нагрузки, в частности, она не уменьшается и во время сна. При тяжелом течении заболевания возникает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тахисистолическая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форма мерцательной аритмии. Экстрасистолия при тиреотоксикозе встречается редко, ее появление при тиреотоксикозе связывают не с данным заболеванием, а с перенесенным ранее каким либо заболеванием сердца.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422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075240" cy="4493096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 редких случаях встречается синусовая брадикардия, это может быть связано с врожденными изменениями, либо с истощением функции синусового узла с развитием синдрома слабости.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863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7931224" cy="4421088"/>
          </a:xfrm>
        </p:spPr>
        <p:txBody>
          <a:bodyPr>
            <a:normAutofit/>
          </a:bodyPr>
          <a:lstStyle/>
          <a:p>
            <a:pPr algn="just"/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Для тиреотоксикоза более характерны предсердные нарушения ритма, а не желудочковые, которые могут выявляться лишь при тяжелой степени заболевания.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93096"/>
          </a:xfrm>
        </p:spPr>
        <p:txBody>
          <a:bodyPr>
            <a:normAutofit/>
          </a:bodyPr>
          <a:lstStyle/>
          <a:p>
            <a:pPr algn="just"/>
            <a:r>
              <a:rPr lang="ru-RU" sz="2100" dirty="0" smtClean="0">
                <a:latin typeface="Times New Roman"/>
                <a:cs typeface="Times New Roman"/>
              </a:rPr>
              <a:t>Атеросклероз коронарных коронарных артерий у больных с тиреотоксикозом встречается реже, чем в общей популяции, что связано со снижением уровня холестерина, В липопротеидов и триглицеридов у них в крови. Приступы стенокардии, отмечающиеся у больных тиреотоксикозом не являются следствием поражения коронарных артерий, а обусловлены избытком гормонов щитовидной железы, причем стенокардия при этом не исчезает во время сна. Инфаркт миокарда при тиреотоксикозе встречается редко, чаще выявляются </a:t>
            </a:r>
            <a:r>
              <a:rPr lang="ru-RU" sz="2100" dirty="0" err="1" smtClean="0">
                <a:latin typeface="Times New Roman"/>
                <a:cs typeface="Times New Roman"/>
              </a:rPr>
              <a:t>некоронарогенные</a:t>
            </a:r>
            <a:r>
              <a:rPr lang="ru-RU" sz="2100" dirty="0" smtClean="0">
                <a:latin typeface="Times New Roman"/>
                <a:cs typeface="Times New Roman"/>
              </a:rPr>
              <a:t> некрозы сердечной мышцы, связанные с непосредственным токсическим воздействием </a:t>
            </a:r>
            <a:r>
              <a:rPr lang="ru-RU" sz="2100" dirty="0" err="1" smtClean="0">
                <a:latin typeface="Times New Roman"/>
                <a:cs typeface="Times New Roman"/>
              </a:rPr>
              <a:t>тиреоидных</a:t>
            </a:r>
            <a:r>
              <a:rPr lang="ru-RU" sz="2100" dirty="0" smtClean="0">
                <a:latin typeface="Times New Roman"/>
                <a:cs typeface="Times New Roman"/>
              </a:rPr>
              <a:t> гормонов на миокард.</a:t>
            </a:r>
          </a:p>
          <a:p>
            <a:endParaRPr lang="ru-RU"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1138138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Основные отличия нарушений ритма у больных на фоне тиреотоксикоза от больных без нарушения функции щитовидной железы: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93096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 10% больных с тиреотоксикозом фибрилляция предсердий возникает без увеличения размеров сердца.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33-43% больных с тиреотоксикозом на фоне узловой формы заболевания также не наблюдается увеличения размеров сердца.</a:t>
            </a:r>
          </a:p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Если же тиреотоксикоз сопровождается дилатацией ЛП и ЛЖ, то фибрилляция предсердий возникает у 90% больных.</a:t>
            </a:r>
            <a:endParaRPr lang="ru-RU" dirty="0" smtClean="0"/>
          </a:p>
          <a:p>
            <a:r>
              <a:rPr lang="ru-RU" dirty="0" smtClean="0"/>
              <a:t> </a:t>
            </a:r>
          </a:p>
          <a:p>
            <a:pPr algn="just"/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472" y="1214423"/>
            <a:ext cx="74569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/>
                <a:cs typeface="Times New Roman"/>
              </a:rPr>
              <a:t>Причиной появления ФП при тиреотоксикозе является дисбаланс вегетативной иннервации миокарда, миокардиодистрофия и повышение чувствительности рецепторов на мембране </a:t>
            </a:r>
            <a:r>
              <a:rPr lang="ru-RU" sz="2000" dirty="0" err="1" smtClean="0">
                <a:latin typeface="Times New Roman"/>
                <a:cs typeface="Times New Roman"/>
              </a:rPr>
              <a:t>кардиомиоцитов</a:t>
            </a:r>
            <a:r>
              <a:rPr lang="ru-RU" sz="2000" dirty="0" smtClean="0">
                <a:latin typeface="Times New Roman"/>
                <a:cs typeface="Times New Roman"/>
              </a:rPr>
              <a:t> предсердий, что приводит к электрической нестабильности миокарда.  У многих больных с тиреотоксикозом ФП бывает единственным клиническим проявлением заболевания. Риск возникновения ФП и других </a:t>
            </a:r>
            <a:r>
              <a:rPr lang="ru-RU" sz="2000" dirty="0" err="1" smtClean="0">
                <a:latin typeface="Times New Roman"/>
                <a:cs typeface="Times New Roman"/>
              </a:rPr>
              <a:t>тахиаритмий</a:t>
            </a:r>
            <a:r>
              <a:rPr lang="ru-RU" sz="2000" dirty="0" smtClean="0">
                <a:latin typeface="Times New Roman"/>
                <a:cs typeface="Times New Roman"/>
              </a:rPr>
              <a:t> значительно увеличивается у пациентов с внутриклеточным дефицитом калия. </a:t>
            </a:r>
            <a:r>
              <a:rPr lang="ru-RU" sz="2000" dirty="0" err="1" smtClean="0">
                <a:latin typeface="Times New Roman"/>
                <a:cs typeface="Times New Roman"/>
              </a:rPr>
              <a:t>Тиреоидные</a:t>
            </a:r>
            <a:r>
              <a:rPr lang="ru-RU" sz="2000" dirty="0" smtClean="0">
                <a:latin typeface="Times New Roman"/>
                <a:cs typeface="Times New Roman"/>
              </a:rPr>
              <a:t> гормоны активируют утечку калия из </a:t>
            </a:r>
            <a:r>
              <a:rPr lang="ru-RU" sz="2000" dirty="0" err="1" smtClean="0">
                <a:latin typeface="Times New Roman"/>
                <a:cs typeface="Times New Roman"/>
              </a:rPr>
              <a:t>кардиомиоцитов</a:t>
            </a:r>
            <a:r>
              <a:rPr lang="ru-RU" sz="2000" dirty="0" smtClean="0">
                <a:latin typeface="Times New Roman"/>
                <a:cs typeface="Times New Roman"/>
              </a:rPr>
              <a:t> через </a:t>
            </a:r>
            <a:r>
              <a:rPr lang="ru-RU" sz="2000" dirty="0" err="1" smtClean="0">
                <a:latin typeface="Times New Roman"/>
                <a:cs typeface="Times New Roman"/>
              </a:rPr>
              <a:t>потенциалозависимые</a:t>
            </a:r>
            <a:r>
              <a:rPr lang="ru-RU" sz="2000" dirty="0" smtClean="0">
                <a:latin typeface="Times New Roman"/>
                <a:cs typeface="Times New Roman"/>
              </a:rPr>
              <a:t> калиевые каналы.</a:t>
            </a:r>
            <a:endParaRPr lang="ru-RU" sz="2000" dirty="0">
              <a:latin typeface="Times New Roman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86644" y="857232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00166" y="785794"/>
            <a:ext cx="72033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Артериальная гипертензия при тиреотоксикозе: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1916833"/>
            <a:ext cx="8748464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/>
                <a:cs typeface="Times New Roman"/>
              </a:rPr>
              <a:t>АГ является одним из наиболее характерных проявлений тиреотоксикоза. Формирование АГ при тиреотоксикозе обусловлено увеличением сократительной способности миокарда с повышением систолического АД в среднем до 160-180 мм </a:t>
            </a:r>
            <a:r>
              <a:rPr lang="ru-RU" dirty="0" err="1">
                <a:latin typeface="Times New Roman"/>
                <a:cs typeface="Times New Roman"/>
              </a:rPr>
              <a:t>рт.ст</a:t>
            </a:r>
            <a:r>
              <a:rPr lang="ru-RU" dirty="0">
                <a:latin typeface="Times New Roman"/>
                <a:cs typeface="Times New Roman"/>
              </a:rPr>
              <a:t>. ТГ повышают </a:t>
            </a:r>
            <a:r>
              <a:rPr lang="ru-RU" dirty="0" err="1">
                <a:latin typeface="Times New Roman"/>
                <a:cs typeface="Times New Roman"/>
              </a:rPr>
              <a:t>аффинность</a:t>
            </a:r>
            <a:r>
              <a:rPr lang="ru-RU" dirty="0">
                <a:latin typeface="Times New Roman"/>
                <a:cs typeface="Times New Roman"/>
              </a:rPr>
              <a:t> Р</a:t>
            </a:r>
            <a:r>
              <a:rPr lang="ru-RU" baseline="-25000" dirty="0">
                <a:latin typeface="Times New Roman"/>
                <a:cs typeface="Times New Roman"/>
              </a:rPr>
              <a:t>2</a:t>
            </a:r>
            <a:r>
              <a:rPr lang="ru-RU" dirty="0">
                <a:latin typeface="Times New Roman"/>
                <a:cs typeface="Times New Roman"/>
              </a:rPr>
              <a:t>-АР к действию адреналина, что приводит к расширению резистивных артерий. Кроме того, Т3 обладает непосредственной способностью расширять артерии за счет стимуляции синтеза оксида азота в эндотелии. Значительное снижение тонуса мелких артерий является причиной снижения уровня диастолического АД у части больных с тиреотоксикозом. Чаще всего при тиреотоксикозе уровень диастолического АД составляет 50-70 мм </a:t>
            </a:r>
            <a:r>
              <a:rPr lang="ru-RU" dirty="0" err="1">
                <a:latin typeface="Times New Roman"/>
                <a:cs typeface="Times New Roman"/>
              </a:rPr>
              <a:t>рт.ст</a:t>
            </a:r>
            <a:r>
              <a:rPr lang="ru-RU" dirty="0">
                <a:latin typeface="Times New Roman"/>
                <a:cs typeface="Times New Roman"/>
              </a:rPr>
              <a:t>. Таким образом, для тиреотоксикоза характерна изолированная систолическая АГ. Повышение АД как правило бывает стабильным и АГ протекает без гипертонических </a:t>
            </a:r>
            <a:r>
              <a:rPr lang="ru-RU" smtClean="0">
                <a:latin typeface="Times New Roman"/>
                <a:cs typeface="Times New Roman"/>
              </a:rPr>
              <a:t>кризов.  При </a:t>
            </a:r>
            <a:r>
              <a:rPr lang="ru-RU" dirty="0">
                <a:latin typeface="Times New Roman"/>
                <a:cs typeface="Times New Roman"/>
              </a:rPr>
              <a:t>тяжелом тиреотоксикозе у некоторых пациентов повышается не только систолическое, но и диастолическое АД. Это связано со способностью ТГ, синтезируемых в большом количестве, увеличивать синтез субстрата ренина в печени, что приводит к активации </a:t>
            </a:r>
            <a:r>
              <a:rPr lang="ru-RU" dirty="0" err="1">
                <a:latin typeface="Times New Roman"/>
                <a:cs typeface="Times New Roman"/>
              </a:rPr>
              <a:t>ренинангиотензинальдостероновой</a:t>
            </a:r>
            <a:r>
              <a:rPr lang="ru-RU" dirty="0">
                <a:latin typeface="Times New Roman"/>
                <a:cs typeface="Times New Roman"/>
              </a:rPr>
              <a:t> системы.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283" y="1071546"/>
            <a:ext cx="8822214" cy="5816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en-US" sz="2400" dirty="0" err="1" smtClean="0">
                <a:latin typeface="Times New Roman"/>
                <a:cs typeface="Times New Roman"/>
              </a:rPr>
              <a:t>О</a:t>
            </a:r>
            <a:r>
              <a:rPr lang="ru-RU" sz="2400" dirty="0" err="1" smtClean="0">
                <a:latin typeface="Times New Roman"/>
                <a:cs typeface="Times New Roman"/>
              </a:rPr>
              <a:t>сновной</a:t>
            </a:r>
            <a:r>
              <a:rPr lang="ru-RU" sz="2400" dirty="0" smtClean="0">
                <a:latin typeface="Times New Roman"/>
                <a:cs typeface="Times New Roman"/>
              </a:rPr>
              <a:t> причиной дистрофии миокарда при тиреотоксикозе является несоответствие между увеличившейся потребностью </a:t>
            </a:r>
            <a:r>
              <a:rPr lang="ru-RU" sz="2400" dirty="0" err="1" smtClean="0">
                <a:latin typeface="Times New Roman"/>
                <a:cs typeface="Times New Roman"/>
              </a:rPr>
              <a:t>кардиомиоцитов</a:t>
            </a:r>
            <a:r>
              <a:rPr lang="ru-RU" sz="2400" dirty="0" smtClean="0">
                <a:latin typeface="Times New Roman"/>
                <a:cs typeface="Times New Roman"/>
              </a:rPr>
              <a:t> в энергетическом обеспечении и способностью этих клеток к синтезу АТФ. </a:t>
            </a:r>
            <a:r>
              <a:rPr lang="ru-RU" sz="2400" dirty="0" err="1" smtClean="0">
                <a:latin typeface="Times New Roman"/>
                <a:cs typeface="Times New Roman"/>
              </a:rPr>
              <a:t>Тиреоидные</a:t>
            </a:r>
            <a:r>
              <a:rPr lang="ru-RU" sz="2400" dirty="0" smtClean="0">
                <a:latin typeface="Times New Roman"/>
                <a:cs typeface="Times New Roman"/>
              </a:rPr>
              <a:t> гормоны нарушают окислительное </a:t>
            </a:r>
            <a:r>
              <a:rPr lang="ru-RU" sz="2400" dirty="0" err="1" smtClean="0">
                <a:latin typeface="Times New Roman"/>
                <a:cs typeface="Times New Roman"/>
              </a:rPr>
              <a:t>фосфорелирование</a:t>
            </a:r>
            <a:r>
              <a:rPr lang="ru-RU" sz="2400" dirty="0" smtClean="0">
                <a:latin typeface="Times New Roman"/>
                <a:cs typeface="Times New Roman"/>
              </a:rPr>
              <a:t>, приводя к быстрому истощению запасов АТФ и инициируя жировую дистрофию в сократительных клетках миокарда. В условиях длительно существующего тиреотоксикоза Т3 проникая в </a:t>
            </a:r>
            <a:r>
              <a:rPr lang="ru-RU" sz="2400" dirty="0" err="1" smtClean="0">
                <a:latin typeface="Times New Roman"/>
                <a:cs typeface="Times New Roman"/>
              </a:rPr>
              <a:t>кардиомиоциты</a:t>
            </a:r>
            <a:r>
              <a:rPr lang="ru-RU" sz="2400" dirty="0" smtClean="0">
                <a:latin typeface="Times New Roman"/>
                <a:cs typeface="Times New Roman"/>
              </a:rPr>
              <a:t> усиливает катаболизм внутриклеточных белков, усугубляя тем самым дистрофические изменения вплоть до </a:t>
            </a:r>
            <a:r>
              <a:rPr lang="ru-RU" sz="2400" smtClean="0">
                <a:latin typeface="Times New Roman"/>
                <a:cs typeface="Times New Roman"/>
              </a:rPr>
              <a:t>гибели клеток </a:t>
            </a:r>
            <a:r>
              <a:rPr lang="ru-RU" sz="2400" dirty="0" smtClean="0">
                <a:latin typeface="Times New Roman"/>
                <a:cs typeface="Times New Roman"/>
              </a:rPr>
              <a:t>сопровождая усиления синтеза коллагена, что приводи к фиброзу миокарда, снижая его </a:t>
            </a:r>
            <a:r>
              <a:rPr lang="ru-RU" sz="2400" dirty="0" err="1" smtClean="0">
                <a:latin typeface="Times New Roman"/>
                <a:cs typeface="Times New Roman"/>
              </a:rPr>
              <a:t>контрактильность</a:t>
            </a:r>
            <a:r>
              <a:rPr lang="ru-RU" sz="2400" dirty="0" smtClean="0">
                <a:latin typeface="Times New Roman"/>
                <a:cs typeface="Times New Roman"/>
              </a:rPr>
              <a:t> и это является одной из причин формирования сердечной недостаточности при тиреотоксикозе.</a:t>
            </a:r>
            <a:endParaRPr lang="ru-RU" dirty="0">
              <a:latin typeface="Times New Roman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39752" y="330627"/>
            <a:ext cx="446586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 smtClean="0">
                <a:solidFill>
                  <a:prstClr val="black"/>
                </a:solidFill>
                <a:latin typeface="Times New Roman"/>
                <a:cs typeface="Times New Roman"/>
              </a:rPr>
              <a:t>Дистрофическое поражение миокарда:</a:t>
            </a:r>
            <a:endParaRPr lang="ru-RU" sz="2400" b="1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8176" y="56029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8187" r="-18187"/>
          <a:stretch>
            <a:fillRect/>
          </a:stretch>
        </p:blipFill>
        <p:spPr>
          <a:xfrm>
            <a:off x="395288" y="1412875"/>
            <a:ext cx="8229600" cy="4525963"/>
          </a:xfrm>
        </p:spPr>
      </p:pic>
    </p:spTree>
    <p:extLst>
      <p:ext uri="{BB962C8B-B14F-4D97-AF65-F5344CB8AC3E}">
        <p14:creationId xmlns:p14="http://schemas.microsoft.com/office/powerpoint/2010/main" val="6037487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3" y="692696"/>
            <a:ext cx="78488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«Никогда не следует забывать, что больной тиреотоксикозом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это прежде всего, больной с заболеванием сердца, и забота о его сердце является основной задачей»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замечал известный клиницист ИА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Шершевский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176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4959" y="571480"/>
            <a:ext cx="50438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Стадии тиреотоксического сердца:</a:t>
            </a:r>
            <a:endParaRPr lang="ru-RU" sz="2400" b="1" dirty="0">
              <a:latin typeface="Times New Roman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00034" y="1428736"/>
            <a:ext cx="8176422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Гиперкинетическая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) стадия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характеризуется увеличением вольтажа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QRS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появлением ЭКГ признаков дефицита калия у большинства больных, значительным увеличением ФВ по данным ЭХО КГ. Выявляют небольшое увеличение индекса массы миокарда ЛЖ. Наблюдается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кардиалгия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не связанная с физическими нагрузками, не купируемая нитроглицерином. У больных с тиреотоксикозом отмечается склонность к спастическому сокращению коронарных артерий, что связано с ослаблением парасимпатической иннервации. В связи с этим у некоторых больных появляются приступы вариантной стенокардии. Однако у большинства больных с 1 стадией тиреотоксического сердца отсутствуют какие-либо жалобы кардиологического характера, за исключением сердцебиения.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93096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стадия (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Эукинетическая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 тиреотоксического сердца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начинает формироваться диффузный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кардиофиброз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, что приводит к снижению исходно высокой ФВ ЛЖ до нормальных значений. По данным ЭХО у большинства больных выявляют гипертрофия миокарда ЛЖ, нарушение расслабления мышцы сердца в диастолу. Признаки умеренной гипертрофии миокарда и ПЖ, повышение давления в ПЖ. Легочная гипертензия формируется за счет повышения выброса крови ПЖ. Выраженность легочной гипертензии зависит от тяжести тиреотоксикоза. Для данной стадии характерно появление умеренно выраженных  признаков сердечной недостаточности. У большинства пациентов НК протекает по правожелудочковому типу.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4493096"/>
          </a:xfrm>
        </p:spPr>
        <p:txBody>
          <a:bodyPr>
            <a:normAutofit/>
          </a:bodyPr>
          <a:lstStyle/>
          <a:p>
            <a:pPr algn="just"/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III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 стадия (</a:t>
            </a:r>
            <a:r>
              <a:rPr lang="ru-RU" sz="3000" dirty="0" err="1" smtClean="0">
                <a:latin typeface="Times New Roman" pitchFamily="18" charset="0"/>
                <a:cs typeface="Times New Roman" pitchFamily="18" charset="0"/>
              </a:rPr>
              <a:t>Гипокинетическая</a:t>
            </a:r>
            <a:r>
              <a:rPr lang="ru-RU" sz="3000" dirty="0" smtClean="0">
                <a:latin typeface="Times New Roman" pitchFamily="18" charset="0"/>
                <a:cs typeface="Times New Roman" pitchFamily="18" charset="0"/>
              </a:rPr>
              <a:t>) тиреотоксического сердца характеризуется появлением мелких и крупных очагов кардиосклероза в миокарде. На этой стадии происходит значительное снижение ФВ, увеличение КДО. Клинические признаки застойной сердечной недостаточности, сердечная недостаточность быстро прогрессирует у больных с ФП.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1340769"/>
            <a:ext cx="912184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/>
                <a:cs typeface="Times New Roman"/>
              </a:rPr>
              <a:t>Признаки поражения сердечно-сосудистой системы при тиреотоксикозе могут быть полностью устранены или значительно уменьшены за счет адекватной коррекции функции щитовидной железы. Более чем у половины больных тиреотоксикозом достижение </a:t>
            </a:r>
            <a:r>
              <a:rPr lang="ru-RU" sz="2800" dirty="0" err="1" smtClean="0">
                <a:latin typeface="Times New Roman"/>
                <a:cs typeface="Times New Roman"/>
              </a:rPr>
              <a:t>эутиреоза</a:t>
            </a:r>
            <a:r>
              <a:rPr lang="ru-RU" sz="2800" dirty="0" smtClean="0">
                <a:latin typeface="Times New Roman"/>
                <a:cs typeface="Times New Roman"/>
              </a:rPr>
              <a:t> за счет применения </a:t>
            </a:r>
            <a:r>
              <a:rPr lang="ru-RU" sz="2800" dirty="0" err="1" smtClean="0">
                <a:latin typeface="Times New Roman"/>
                <a:cs typeface="Times New Roman"/>
              </a:rPr>
              <a:t>тиреостатиков</a:t>
            </a:r>
            <a:r>
              <a:rPr lang="ru-RU" sz="2800" dirty="0" smtClean="0">
                <a:latin typeface="Times New Roman"/>
                <a:cs typeface="Times New Roman"/>
              </a:rPr>
              <a:t>, оперативного вмешательства на щитовидной железе приводит к регрессу гипертрофии миокарда, нормализации КДО ЛЖ, исчезновения ПМК, уменьшению сердечной недостаточности и прекращению ФП.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91525" y="428604"/>
            <a:ext cx="302183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/>
                <a:cs typeface="Times New Roman"/>
              </a:rPr>
              <a:t>В </a:t>
            </a:r>
            <a:r>
              <a:rPr lang="ru-RU" sz="2400" b="1" dirty="0" err="1" smtClean="0">
                <a:latin typeface="Times New Roman"/>
                <a:cs typeface="Times New Roman"/>
              </a:rPr>
              <a:t>адреноблокаторы</a:t>
            </a:r>
            <a:r>
              <a:rPr lang="ru-RU" sz="2400" b="1" dirty="0" smtClean="0">
                <a:latin typeface="Times New Roman"/>
                <a:cs typeface="Times New Roman"/>
              </a:rPr>
              <a:t>:</a:t>
            </a:r>
          </a:p>
          <a:p>
            <a:endParaRPr lang="ru-RU" sz="24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285720" y="1285860"/>
            <a:ext cx="77426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Наиболее предпочтительно использование не селективных В АБ, которые при тиреотоксикозе не только улучшают гемодинамические показатели и обладают прямым антиишемическим действием, но также оказывают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антитиреоидный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эффект. В частности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пропранолол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при водит к тому, что Т4 трансформируется в биологически неактивную реверсивную форму т3, а это уменьшает выраженность тиреотоксикоза. В АБ применяются в качестве высоко эффективных и безопасных противоаритмических препаратов, которые уменьшают ЧСС, уменьшают частоту возникновения ФП (вплоть до их полного исчезновения) и даже восстанавливают синусовый ритм.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Кардиселективные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АБ у больных с тиреотоксикозом обладают менее выраженным антиаритмическим эффектом, так как они не активируют конверсию Т4 в реверсивную форму Т3.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85786" y="107154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1369" y="1500175"/>
            <a:ext cx="853475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При тиреотоксикозе не следует применять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амиодарон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который усугубляет тяжесть течения тиреотоксикоза и даже может индуцировать возникновение деструктивного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тиреоидита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. По этой причине у больных с тиреотоксикозом в случае недостаточной эффективности В АБ для предотвращения пароксизмов ФП может быть использован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Соталол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, который сочетает свойства В АБ и антиаритмического средства.  Данный препарат не содержит йода и не создает угрозы усугубления тиреотоксикоза.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5720" y="1428737"/>
            <a:ext cx="7886680" cy="35394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/>
                <a:cs typeface="Times New Roman"/>
              </a:rPr>
              <a:t>Существенной особенностью поражения миокарда при тиреотоксикозе является выраженный внутриклеточный дефицит калия. В связи с этим восстановление и поддержание синусового ритма у таких больных бывает эффективным только в случае устранения электролитного дисбаланса в </a:t>
            </a:r>
            <a:r>
              <a:rPr lang="ru-RU" sz="2800" dirty="0" err="1" smtClean="0">
                <a:latin typeface="Times New Roman"/>
                <a:cs typeface="Times New Roman"/>
              </a:rPr>
              <a:t>кардиомиоцитах</a:t>
            </a:r>
            <a:r>
              <a:rPr lang="ru-RU" sz="2800" dirty="0" smtClean="0">
                <a:latin typeface="Times New Roman"/>
                <a:cs typeface="Times New Roman"/>
              </a:rPr>
              <a:t> при помощи </a:t>
            </a:r>
            <a:r>
              <a:rPr lang="ru-RU" sz="2800" dirty="0" err="1" smtClean="0">
                <a:latin typeface="Times New Roman"/>
                <a:cs typeface="Times New Roman"/>
              </a:rPr>
              <a:t>спиронолактона</a:t>
            </a:r>
            <a:r>
              <a:rPr lang="ru-RU" sz="2800" dirty="0" smtClean="0">
                <a:latin typeface="Times New Roman"/>
                <a:cs typeface="Times New Roman"/>
              </a:rPr>
              <a:t> или препаратов калия.</a:t>
            </a:r>
            <a:endParaRPr lang="ru-RU" sz="28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/>
                <a:cs typeface="Times New Roman"/>
              </a:rPr>
              <a:t>Лечение АГ при тиреотоксикозе:</a:t>
            </a:r>
            <a:endParaRPr lang="ru-RU" sz="3200" b="1" dirty="0">
              <a:latin typeface="Times New Roman"/>
              <a:cs typeface="Times New Roman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1600201"/>
            <a:ext cx="8147248" cy="4493096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sz="2400" dirty="0" smtClean="0">
                <a:latin typeface="Times New Roman"/>
                <a:cs typeface="Times New Roman"/>
              </a:rPr>
              <a:t>Лечение АГ при тиреотоксикозе не представляет сложностей. Почти у всех больных проведение адекватной </a:t>
            </a:r>
            <a:r>
              <a:rPr lang="ru-RU" sz="2400" dirty="0" err="1" smtClean="0">
                <a:latin typeface="Times New Roman"/>
                <a:cs typeface="Times New Roman"/>
              </a:rPr>
              <a:t>тиреостатической</a:t>
            </a:r>
            <a:r>
              <a:rPr lang="ru-RU" sz="2400" dirty="0" smtClean="0">
                <a:latin typeface="Times New Roman"/>
                <a:cs typeface="Times New Roman"/>
              </a:rPr>
              <a:t> терапии и назначение неселективного В АБ позволяет поддержать АД на оптимальном уровне. При наличии абсолютных противопоказаний к применению В АБ вместо них можно использовать </a:t>
            </a:r>
            <a:r>
              <a:rPr lang="ru-RU" sz="2400" dirty="0" err="1" smtClean="0">
                <a:latin typeface="Times New Roman"/>
                <a:cs typeface="Times New Roman"/>
              </a:rPr>
              <a:t>верапамил</a:t>
            </a:r>
            <a:r>
              <a:rPr lang="ru-RU" sz="2400" dirty="0" smtClean="0">
                <a:latin typeface="Times New Roman"/>
                <a:cs typeface="Times New Roman"/>
              </a:rPr>
              <a:t> или </a:t>
            </a:r>
            <a:r>
              <a:rPr lang="ru-RU" sz="2400" dirty="0" err="1" smtClean="0">
                <a:latin typeface="Times New Roman"/>
                <a:cs typeface="Times New Roman"/>
              </a:rPr>
              <a:t>дилтиазем</a:t>
            </a:r>
            <a:r>
              <a:rPr lang="ru-RU" sz="2400" dirty="0" smtClean="0">
                <a:latin typeface="Times New Roman"/>
                <a:cs typeface="Times New Roman"/>
              </a:rPr>
              <a:t>, которые обладают как гипотензивным, так и антиаритмическим действием. Если применяемые В АБ не позволяют добиться адекватного снижения АД, то к лечению следует добавить </a:t>
            </a:r>
            <a:r>
              <a:rPr lang="ru-RU" sz="2400" dirty="0" err="1" smtClean="0">
                <a:latin typeface="Times New Roman"/>
                <a:cs typeface="Times New Roman"/>
              </a:rPr>
              <a:t>дигидропиридиновый</a:t>
            </a:r>
            <a:r>
              <a:rPr lang="ru-RU" sz="2400" dirty="0" smtClean="0">
                <a:latin typeface="Times New Roman"/>
                <a:cs typeface="Times New Roman"/>
              </a:rPr>
              <a:t> антагонист кальция. Достоинством антагонистов кальция при тиреотоксикозе является их способность предотвращать приступы вазоспастической стенокардии, риск возникновения которой при тиреотоксикозе многократно увеличен. Для усиления эффекта возможно использование ИАПФ, диуретиков.</a:t>
            </a:r>
            <a:endParaRPr lang="ru-RU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Алекс\Desktop\АННА\kard-Color 550(3514518504)-7793-120807153832\page-00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690267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Алекс\Desktop\АННА\kard-Color 550(3514518504)-7793-120807153832\page-00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48647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14349" y="1285860"/>
            <a:ext cx="7890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Выраженное воздействие тиреотоксикоза на сердечно-сосудистую систему дало повод в 1899 году ввести термин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«Тиреотоксическое сердце»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Тиреотоксическое сердце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это комплекс нарушений деятельности сердечно-сосудистой системы, вызванных токсическим действием избытка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тиреоидных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гормонов, характеризующийся развитием гиперфункции, гипертрофии, дистрофии, кардиосклероза и сердечной недостаточности.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Алекс\Desktop\АННА\kard-Color 550(3514518504)-7793-120807153832\page-00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6136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Алекс\Desktop\АННА\kard-Color 550(3514518504)-7793-120807153832\page-003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11661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C:\Users\Алекс\Desktop\АННА\kard-Color 550(3514518504)-7793-120807153832\page-003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0352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C:\Users\Алекс\Desktop\АННА\kard-Color 550(3514518504)-7793-120807153832\page-003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42324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Алекс\Desktop\АННА\kard-Color 550(3514518504)-7793-120807153832\page-00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728176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Алекс\Desktop\АННА\kard-Color 550(3514518504)-7793-120807153832\page-00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76288" y="-352425"/>
            <a:ext cx="10698163" cy="7564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58894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atin typeface="Times New Roman"/>
                <a:cs typeface="Times New Roman"/>
              </a:rPr>
              <a:t>Кордарон</a:t>
            </a:r>
            <a:r>
              <a:rPr lang="ru-RU" b="1" dirty="0" smtClean="0">
                <a:latin typeface="Times New Roman"/>
                <a:cs typeface="Times New Roman"/>
              </a:rPr>
              <a:t> индуцированный тиреотоксикоз:</a:t>
            </a:r>
            <a:endParaRPr lang="ru-RU" b="1" dirty="0"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1"/>
            <a:ext cx="8003232" cy="4421088"/>
          </a:xfrm>
        </p:spPr>
        <p:txBody>
          <a:bodyPr/>
          <a:lstStyle/>
          <a:p>
            <a:pPr algn="just"/>
            <a:r>
              <a:rPr lang="ru-RU" dirty="0" err="1" smtClean="0">
                <a:latin typeface="Times New Roman"/>
                <a:cs typeface="Times New Roman"/>
              </a:rPr>
              <a:t>Кордарон</a:t>
            </a:r>
            <a:r>
              <a:rPr lang="ru-RU" dirty="0" smtClean="0">
                <a:latin typeface="Times New Roman"/>
                <a:cs typeface="Times New Roman"/>
              </a:rPr>
              <a:t> содержащий в своем составе </a:t>
            </a:r>
            <a:r>
              <a:rPr lang="ru-RU" dirty="0" err="1" smtClean="0">
                <a:latin typeface="Times New Roman"/>
                <a:cs typeface="Times New Roman"/>
              </a:rPr>
              <a:t>амиодарон</a:t>
            </a:r>
            <a:r>
              <a:rPr lang="ru-RU" dirty="0" smtClean="0">
                <a:latin typeface="Times New Roman"/>
                <a:cs typeface="Times New Roman"/>
              </a:rPr>
              <a:t> является одним из самых эффективных препаратов для лечения аритмии разного типа. Особенностью данного препарата считается его влияние на функционирование щитовидной железы. Такой побочный эффект возникает примерно у 18% больных.</a:t>
            </a:r>
            <a:endParaRPr lang="ru-RU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При приеме данного препарата возникает особый тип </a:t>
            </a:r>
            <a:r>
              <a:rPr lang="ru-RU" b="1" dirty="0" smtClean="0">
                <a:latin typeface="Times New Roman"/>
                <a:cs typeface="Times New Roman"/>
              </a:rPr>
              <a:t>тиреотоксикоза </a:t>
            </a:r>
            <a:r>
              <a:rPr lang="en-US" b="1" dirty="0" smtClean="0">
                <a:latin typeface="Times New Roman"/>
                <a:cs typeface="Times New Roman"/>
              </a:rPr>
              <a:t>–</a:t>
            </a:r>
            <a:r>
              <a:rPr lang="ru-RU" b="1" dirty="0" smtClean="0">
                <a:latin typeface="Times New Roman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cs typeface="Times New Roman"/>
              </a:rPr>
              <a:t>кордарон</a:t>
            </a:r>
            <a:r>
              <a:rPr lang="ru-RU" dirty="0" smtClean="0">
                <a:latin typeface="Times New Roman"/>
                <a:cs typeface="Times New Roman"/>
              </a:rPr>
              <a:t> индуцированный. </a:t>
            </a:r>
            <a:r>
              <a:rPr lang="en-US" dirty="0" err="1" smtClean="0">
                <a:latin typeface="Times New Roman"/>
                <a:cs typeface="Times New Roman"/>
              </a:rPr>
              <a:t>Д</a:t>
            </a:r>
            <a:r>
              <a:rPr lang="ru-RU" dirty="0" err="1" smtClean="0">
                <a:latin typeface="Times New Roman"/>
                <a:cs typeface="Times New Roman"/>
              </a:rPr>
              <a:t>анное</a:t>
            </a:r>
            <a:r>
              <a:rPr lang="ru-RU" dirty="0" smtClean="0">
                <a:latin typeface="Times New Roman"/>
                <a:cs typeface="Times New Roman"/>
              </a:rPr>
              <a:t> заболевание представляет определенную опасность для человека, поэтому необходимо предпринять все меры по его устранению.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56348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Основное действующее вещество препарата </a:t>
            </a:r>
            <a:r>
              <a:rPr lang="ru-RU" dirty="0" err="1" smtClean="0">
                <a:latin typeface="Times New Roman"/>
                <a:cs typeface="Times New Roman"/>
              </a:rPr>
              <a:t>амиодарон</a:t>
            </a:r>
            <a:r>
              <a:rPr lang="ru-RU" dirty="0" smtClean="0">
                <a:latin typeface="Times New Roman"/>
                <a:cs typeface="Times New Roman"/>
              </a:rPr>
              <a:t>, содержит в своем составе до 37% йода, в одной его таблетке находится около 75 мг данного микроэлемента. Суточная норма йода для здорового человека составляет от 150-200 мкг. Следует, что принимая одну таблетку </a:t>
            </a:r>
            <a:r>
              <a:rPr lang="ru-RU" dirty="0" err="1" smtClean="0">
                <a:latin typeface="Times New Roman"/>
                <a:cs typeface="Times New Roman"/>
              </a:rPr>
              <a:t>кордарона</a:t>
            </a:r>
            <a:r>
              <a:rPr lang="ru-RU" dirty="0" smtClean="0">
                <a:latin typeface="Times New Roman"/>
                <a:cs typeface="Times New Roman"/>
              </a:rPr>
              <a:t>, больной снабжает свой организм количеством данного микроэлемента, которое в 500 раз превышает рекомендованную дозу. Но конечно же не весь йод из препарата усваивается организмом. Из одной таблетки высвобождается около 7, 5 мг неорганического вещества, это количество соответствует 50 суточным дозам йода.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238507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Обычно лечение </a:t>
            </a:r>
            <a:r>
              <a:rPr lang="ru-RU" dirty="0" err="1" smtClean="0">
                <a:latin typeface="Times New Roman"/>
                <a:cs typeface="Times New Roman"/>
              </a:rPr>
              <a:t>кордароном</a:t>
            </a:r>
            <a:r>
              <a:rPr lang="ru-RU" dirty="0" smtClean="0">
                <a:latin typeface="Times New Roman"/>
                <a:cs typeface="Times New Roman"/>
              </a:rPr>
              <a:t> начинают в среднем с 600 мг в сутки, это означает, что в организм больного попадает почти годовая норма йода. Именно это объясняет наличие большого количества разных побочных эффектов препарата, в том числе нарушений функции щитовидной железы. А также к особенностям можно отнести длительный период полувыведения его основных действующих веществ.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65911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Темпы прогрессирования клинических проявлений тиреотоксического сердца зависят от возраста больных и тяжести тиреотоксикоза. У пожилых пациентов, а также при декомпенсированном тиреотоксикозе в 75% случаев уже через год от начала заболевания появляется выраженная гипертрофия ЛЖ, значительная дилатация его полости и формируются признаки ХСН. 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785831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/>
                <a:cs typeface="Times New Roman"/>
              </a:rPr>
              <a:t>Механизм развития тиреотоксикоза на фоне приема </a:t>
            </a:r>
            <a:r>
              <a:rPr lang="ru-RU" b="1" dirty="0" err="1" smtClean="0">
                <a:latin typeface="Times New Roman"/>
                <a:cs typeface="Times New Roman"/>
              </a:rPr>
              <a:t>кордарона</a:t>
            </a:r>
            <a:r>
              <a:rPr lang="ru-RU" b="1" dirty="0" smtClean="0">
                <a:latin typeface="Times New Roman"/>
                <a:cs typeface="Times New Roman"/>
              </a:rPr>
              <a:t>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err="1" smtClean="0">
                <a:latin typeface="Times New Roman"/>
                <a:cs typeface="Times New Roman"/>
              </a:rPr>
              <a:t>Амиодарон</a:t>
            </a:r>
            <a:r>
              <a:rPr lang="ru-RU" dirty="0" smtClean="0">
                <a:latin typeface="Times New Roman"/>
                <a:cs typeface="Times New Roman"/>
              </a:rPr>
              <a:t> содержит большое количество йода, его молекула во многом сходна с тироксином, гормон продуцируемый щитовидной железой, играющий большую роль в нормальной работе организма. В результате приема </a:t>
            </a:r>
            <a:r>
              <a:rPr lang="ru-RU" dirty="0" err="1" smtClean="0">
                <a:latin typeface="Times New Roman"/>
                <a:cs typeface="Times New Roman"/>
              </a:rPr>
              <a:t>кордарона</a:t>
            </a:r>
            <a:r>
              <a:rPr lang="ru-RU" dirty="0" smtClean="0">
                <a:latin typeface="Times New Roman"/>
                <a:cs typeface="Times New Roman"/>
              </a:rPr>
              <a:t> происходит уменьшение Т3 и Т4, это наблюдается на фоне снижения функции щитовидной железы в ответ на высокую йодную нагрузку. Но через некоторое время щитовидная железа начинает функционировать в полную силу, что позволяет избежать гипотиреоза.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388499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Блокирует процесс превращения Т4 в Т3 в периферических тканях. В связи с этим наблюдается изменение нормального количества основных гормонов щитовидной железы: уровень </a:t>
            </a:r>
            <a:r>
              <a:rPr lang="ru-RU" dirty="0" err="1" smtClean="0">
                <a:latin typeface="Times New Roman"/>
                <a:cs typeface="Times New Roman"/>
              </a:rPr>
              <a:t>св</a:t>
            </a:r>
            <a:r>
              <a:rPr lang="ru-RU" dirty="0" smtClean="0">
                <a:latin typeface="Times New Roman"/>
                <a:cs typeface="Times New Roman"/>
              </a:rPr>
              <a:t> Т4 и обратного Т3 увеличен. А Т3 снижен на 25%. Такой эффект обычно сохраняется как во время лечения, так и после его отмены на протяжении нескольких месяцев. Повышается выработка ТТГ, что происходит согласно механизму обратной связи в ответ на сниженную концентрацию Т3.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71097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2063" r="206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444287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err="1" smtClean="0">
                <a:latin typeface="Times New Roman"/>
                <a:cs typeface="Times New Roman"/>
              </a:rPr>
              <a:t>Амиодарон</a:t>
            </a:r>
            <a:r>
              <a:rPr lang="ru-RU" dirty="0" smtClean="0">
                <a:latin typeface="Times New Roman"/>
                <a:cs typeface="Times New Roman"/>
              </a:rPr>
              <a:t> способен </a:t>
            </a:r>
            <a:r>
              <a:rPr lang="ru-RU" dirty="0" err="1" smtClean="0">
                <a:latin typeface="Times New Roman"/>
                <a:cs typeface="Times New Roman"/>
              </a:rPr>
              <a:t>блокаровать</a:t>
            </a:r>
            <a:r>
              <a:rPr lang="ru-RU" dirty="0" smtClean="0">
                <a:latin typeface="Times New Roman"/>
                <a:cs typeface="Times New Roman"/>
              </a:rPr>
              <a:t> поступление гормонов щитовидной железы в ткани и органы, от этого больше всего страдает печень. Такое негативное влияние на печень объясняется влиянием </a:t>
            </a:r>
            <a:r>
              <a:rPr lang="ru-RU" dirty="0" err="1" smtClean="0">
                <a:latin typeface="Times New Roman"/>
                <a:cs typeface="Times New Roman"/>
              </a:rPr>
              <a:t>дезэтиламиодарона</a:t>
            </a:r>
            <a:r>
              <a:rPr lang="ru-RU" dirty="0" smtClean="0">
                <a:latin typeface="Times New Roman"/>
                <a:cs typeface="Times New Roman"/>
              </a:rPr>
              <a:t> </a:t>
            </a:r>
            <a:r>
              <a:rPr lang="en-US" dirty="0" smtClean="0">
                <a:latin typeface="Times New Roman"/>
                <a:cs typeface="Times New Roman"/>
              </a:rPr>
              <a:t>–</a:t>
            </a:r>
            <a:r>
              <a:rPr lang="ru-RU" dirty="0" smtClean="0">
                <a:latin typeface="Times New Roman"/>
                <a:cs typeface="Times New Roman"/>
              </a:rPr>
              <a:t> веществом являющимся метаболитом </a:t>
            </a:r>
            <a:r>
              <a:rPr lang="ru-RU" dirty="0" err="1" smtClean="0">
                <a:latin typeface="Times New Roman"/>
                <a:cs typeface="Times New Roman"/>
              </a:rPr>
              <a:t>амиодарона</a:t>
            </a:r>
            <a:r>
              <a:rPr lang="ru-RU" dirty="0" smtClean="0">
                <a:latin typeface="Times New Roman"/>
                <a:cs typeface="Times New Roman"/>
              </a:rPr>
              <a:t>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054900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Обычно изменение уровня Т3, Т4, ТТГ отмечают уже через несколько дней после начала лечения </a:t>
            </a:r>
            <a:r>
              <a:rPr lang="ru-RU" dirty="0" err="1" smtClean="0">
                <a:latin typeface="Times New Roman"/>
                <a:cs typeface="Times New Roman"/>
              </a:rPr>
              <a:t>кордароном</a:t>
            </a:r>
            <a:r>
              <a:rPr lang="ru-RU" dirty="0" smtClean="0">
                <a:latin typeface="Times New Roman"/>
                <a:cs typeface="Times New Roman"/>
              </a:rPr>
              <a:t>, но уже через 10 дней наблюдается другая картина: уровень ТТГ, Т4 и обратного т3 увеличивается приблизительно в 2 раза, а концентрация Т3 незначительно снижается. Через 3 месяца или более длительный промежуток времени количество гормонов немного снижается, уровень ТТГ возвращается к норме, Т4 лишь на 40% превышает допустимое значение, Т3 недостаточно или на нижней границе нормы.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5541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/>
                <a:cs typeface="Times New Roman"/>
              </a:rPr>
              <a:t>Причины развития тиреотоксикоза: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До конца не ясны! Данное заболевание может обнаружится как у больных с патологией щитовидной железы, так и без него. Выявлено, что у пациентов получающих терапию </a:t>
            </a:r>
            <a:r>
              <a:rPr lang="ru-RU" dirty="0" err="1" smtClean="0">
                <a:latin typeface="Times New Roman"/>
                <a:cs typeface="Times New Roman"/>
              </a:rPr>
              <a:t>кордароном</a:t>
            </a:r>
            <a:r>
              <a:rPr lang="ru-RU" dirty="0" smtClean="0">
                <a:latin typeface="Times New Roman"/>
                <a:cs typeface="Times New Roman"/>
              </a:rPr>
              <a:t> с возникшим тиреотоксикозом, были ранее диагностированы диффузный или узловой зоб 67%.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36777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/>
                <a:cs typeface="Times New Roman"/>
              </a:rPr>
              <a:t>Типы </a:t>
            </a:r>
            <a:r>
              <a:rPr lang="ru-RU" b="1" dirty="0" err="1" smtClean="0">
                <a:latin typeface="Times New Roman"/>
                <a:cs typeface="Times New Roman"/>
              </a:rPr>
              <a:t>амиодарон</a:t>
            </a:r>
            <a:r>
              <a:rPr lang="ru-RU" b="1" dirty="0" smtClean="0">
                <a:latin typeface="Times New Roman"/>
                <a:cs typeface="Times New Roman"/>
              </a:rPr>
              <a:t> индуцированного тиреотоксикоза: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1 тип: У больных с первоначальной патологией щитовидной железы. Проявления характерные для лиц принимающих длительный период препараты йода.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2  тип: У больных с отсутствующими патологиями щитовидной железы. В данном случае в щитовидной железе начинаю развиваться деструктивные процессы. У таким больных часто может развиться гипотиреоз.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3 тип: Смешанный: сочетает признаки как 1 так и 2 типов. Вероятность развития тиреотоксикоза данного типа зависит не от количества употребляемого </a:t>
            </a:r>
            <a:r>
              <a:rPr lang="ru-RU" dirty="0" err="1" smtClean="0">
                <a:latin typeface="Times New Roman"/>
                <a:cs typeface="Times New Roman"/>
              </a:rPr>
              <a:t>амиодарона</a:t>
            </a:r>
            <a:r>
              <a:rPr lang="ru-RU" dirty="0" smtClean="0">
                <a:latin typeface="Times New Roman"/>
                <a:cs typeface="Times New Roman"/>
              </a:rPr>
              <a:t>, а от насыщения организма йодом (Зависит от региона проживания </a:t>
            </a:r>
            <a:r>
              <a:rPr lang="en-US" dirty="0" smtClean="0">
                <a:latin typeface="Times New Roman"/>
                <a:cs typeface="Times New Roman"/>
              </a:rPr>
              <a:t>–</a:t>
            </a:r>
            <a:r>
              <a:rPr lang="ru-RU" dirty="0" smtClean="0">
                <a:latin typeface="Times New Roman"/>
                <a:cs typeface="Times New Roman"/>
              </a:rPr>
              <a:t> например где нет проблем с </a:t>
            </a:r>
            <a:r>
              <a:rPr lang="ru-RU" dirty="0" err="1" smtClean="0">
                <a:latin typeface="Times New Roman"/>
                <a:cs typeface="Times New Roman"/>
              </a:rPr>
              <a:t>йододефицитом</a:t>
            </a:r>
            <a:r>
              <a:rPr lang="ru-RU" dirty="0" smtClean="0">
                <a:latin typeface="Times New Roman"/>
                <a:cs typeface="Times New Roman"/>
              </a:rPr>
              <a:t>, скорее всего разовьется тиреотоксикоз).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320468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/>
                <a:cs typeface="Times New Roman"/>
              </a:rPr>
              <a:t>Симптомы тиреотоксикоза: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При приеме </a:t>
            </a:r>
            <a:r>
              <a:rPr lang="ru-RU" dirty="0" err="1" smtClean="0">
                <a:latin typeface="Times New Roman"/>
                <a:cs typeface="Times New Roman"/>
              </a:rPr>
              <a:t>кордарона</a:t>
            </a:r>
            <a:r>
              <a:rPr lang="ru-RU" dirty="0" smtClean="0">
                <a:latin typeface="Times New Roman"/>
                <a:cs typeface="Times New Roman"/>
              </a:rPr>
              <a:t> тиреотоксикоз не проявляется, как при обычном тиреотоксикозе:  редко наблюдается увеличение щитовидной железы, редко имеет место потливость, похудание. Чаще проявляются симптомы которые указывают на нарушение работы сердечно-сосудистой системы.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21553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490" b="24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4057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1. Тахикардия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2. Одышка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3. Утомляемость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4. Нарушение сна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5. Повышенная нервная возбудимость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6. Эмоциональная нестабильность</a:t>
            </a:r>
          </a:p>
          <a:p>
            <a:pPr algn="just"/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6447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У молодых больных с тиреотоксикозом легкой и средней тяжести первые признаки дистрофии миокарда могут быть выявлены только через год от начала болезни, гипертрофия ЛЖ и начальные проявления ХСН появляются в средней через 3-5 лет.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90301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atin typeface="Times New Roman"/>
                <a:cs typeface="Times New Roman"/>
              </a:rPr>
              <a:t>Лечение:</a:t>
            </a:r>
            <a:endParaRPr lang="en-US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В зависимости от типа тиреотоксикоза на фоне приема </a:t>
            </a:r>
            <a:r>
              <a:rPr lang="ru-RU" dirty="0" err="1" smtClean="0">
                <a:latin typeface="Times New Roman"/>
                <a:cs typeface="Times New Roman"/>
              </a:rPr>
              <a:t>амиодарона</a:t>
            </a:r>
            <a:r>
              <a:rPr lang="ru-RU" dirty="0" smtClean="0">
                <a:latin typeface="Times New Roman"/>
                <a:cs typeface="Times New Roman"/>
              </a:rPr>
              <a:t>: </a:t>
            </a:r>
            <a:r>
              <a:rPr lang="ru-RU" b="1" dirty="0" smtClean="0">
                <a:latin typeface="Times New Roman"/>
                <a:cs typeface="Times New Roman"/>
              </a:rPr>
              <a:t>При 1 типе </a:t>
            </a:r>
            <a:r>
              <a:rPr lang="ru-RU" dirty="0" err="1" smtClean="0">
                <a:latin typeface="Times New Roman"/>
                <a:cs typeface="Times New Roman"/>
              </a:rPr>
              <a:t>кордаронового</a:t>
            </a:r>
            <a:r>
              <a:rPr lang="ru-RU" dirty="0" smtClean="0">
                <a:latin typeface="Times New Roman"/>
                <a:cs typeface="Times New Roman"/>
              </a:rPr>
              <a:t> тиреотоксикоза </a:t>
            </a:r>
            <a:r>
              <a:rPr lang="ru-RU" dirty="0" err="1" smtClean="0">
                <a:latin typeface="Times New Roman"/>
                <a:cs typeface="Times New Roman"/>
              </a:rPr>
              <a:t>Тирозол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Пропицил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Метизол</a:t>
            </a:r>
            <a:r>
              <a:rPr lang="ru-RU" dirty="0" smtClean="0">
                <a:latin typeface="Times New Roman"/>
                <a:cs typeface="Times New Roman"/>
              </a:rPr>
              <a:t>, </a:t>
            </a:r>
            <a:r>
              <a:rPr lang="ru-RU" dirty="0" err="1" smtClean="0">
                <a:latin typeface="Times New Roman"/>
                <a:cs typeface="Times New Roman"/>
              </a:rPr>
              <a:t>Мерказолил</a:t>
            </a:r>
            <a:r>
              <a:rPr lang="ru-RU" dirty="0" smtClean="0">
                <a:latin typeface="Times New Roman"/>
                <a:cs typeface="Times New Roman"/>
              </a:rPr>
              <a:t> и др.</a:t>
            </a:r>
          </a:p>
          <a:p>
            <a:pPr algn="just"/>
            <a:r>
              <a:rPr lang="ru-RU" b="1" dirty="0" smtClean="0">
                <a:latin typeface="Times New Roman"/>
                <a:cs typeface="Times New Roman"/>
              </a:rPr>
              <a:t>При 2 типе и 3 типе: </a:t>
            </a:r>
            <a:r>
              <a:rPr lang="ru-RU" dirty="0" smtClean="0">
                <a:latin typeface="Times New Roman"/>
                <a:cs typeface="Times New Roman"/>
              </a:rPr>
              <a:t>использую ГКС, при гипотиреозе Л тироксин (</a:t>
            </a:r>
            <a:r>
              <a:rPr lang="ru-RU" dirty="0" err="1" smtClean="0">
                <a:latin typeface="Times New Roman"/>
                <a:cs typeface="Times New Roman"/>
              </a:rPr>
              <a:t>Эутирокс</a:t>
            </a:r>
            <a:r>
              <a:rPr lang="ru-RU" dirty="0" smtClean="0">
                <a:latin typeface="Times New Roman"/>
                <a:cs typeface="Times New Roman"/>
              </a:rPr>
              <a:t>). Иногда приходится сочетать как </a:t>
            </a:r>
            <a:r>
              <a:rPr lang="ru-RU" dirty="0" err="1" smtClean="0">
                <a:latin typeface="Times New Roman"/>
                <a:cs typeface="Times New Roman"/>
              </a:rPr>
              <a:t>тиреостатики</a:t>
            </a:r>
            <a:r>
              <a:rPr lang="ru-RU" dirty="0" smtClean="0">
                <a:latin typeface="Times New Roman"/>
                <a:cs typeface="Times New Roman"/>
              </a:rPr>
              <a:t> так и ГКС. Субтотальная резекция щитовидной железы.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48984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b="1" dirty="0" err="1" smtClean="0">
                <a:latin typeface="Times New Roman"/>
                <a:cs typeface="Times New Roman"/>
              </a:rPr>
              <a:t>Кордарон</a:t>
            </a:r>
            <a:r>
              <a:rPr lang="ru-RU" b="1" dirty="0" smtClean="0">
                <a:latin typeface="Times New Roman"/>
                <a:cs typeface="Times New Roman"/>
              </a:rPr>
              <a:t> назначается при наличии тяжелой аритмии, которая порой представляет опасность для жизни человека, поэтому его отмена для предотвращения нарушений работы щитовидной железы недопустима. Очень часто совместно с </a:t>
            </a:r>
            <a:r>
              <a:rPr lang="ru-RU" b="1" dirty="0" err="1" smtClean="0">
                <a:latin typeface="Times New Roman"/>
                <a:cs typeface="Times New Roman"/>
              </a:rPr>
              <a:t>корадроном</a:t>
            </a:r>
            <a:r>
              <a:rPr lang="ru-RU" b="1" dirty="0" smtClean="0">
                <a:latin typeface="Times New Roman"/>
                <a:cs typeface="Times New Roman"/>
              </a:rPr>
              <a:t> принимают препараты которые позволяют предотвратить тиреотоксикоз или облегчить его течение.</a:t>
            </a:r>
            <a:endParaRPr lang="en-US" b="1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63020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Таким образом, сердечно-сосудистая патология при тиреотоксикозе характеризуется большим разнообразием и может быть выявлена почти у всех пациентов.</a:t>
            </a:r>
            <a:endParaRPr lang="en-US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09632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3644" y="642918"/>
            <a:ext cx="390864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latin typeface="Times New Roman"/>
                <a:cs typeface="Times New Roman"/>
              </a:rPr>
              <a:t>Гиперфункция сердца:</a:t>
            </a:r>
          </a:p>
          <a:p>
            <a:endParaRPr lang="ru-RU" sz="2800" b="1" dirty="0" smtClean="0"/>
          </a:p>
        </p:txBody>
      </p:sp>
      <p:sp>
        <p:nvSpPr>
          <p:cNvPr id="3" name="TextBox 2"/>
          <p:cNvSpPr txBox="1"/>
          <p:nvPr/>
        </p:nvSpPr>
        <p:spPr>
          <a:xfrm>
            <a:off x="357159" y="1357298"/>
            <a:ext cx="788725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/>
              <a:t> </a:t>
            </a:r>
            <a:r>
              <a:rPr lang="ru-RU" sz="2400" dirty="0" smtClean="0">
                <a:latin typeface="Times New Roman"/>
                <a:cs typeface="Times New Roman"/>
              </a:rPr>
              <a:t>Увеличение сократимости миокарда, обуславливается повышением активности симпатической нервной системы, при котором возрастает число В </a:t>
            </a:r>
            <a:r>
              <a:rPr lang="ru-RU" sz="2400" dirty="0" err="1" smtClean="0">
                <a:latin typeface="Times New Roman"/>
                <a:cs typeface="Times New Roman"/>
              </a:rPr>
              <a:t>адренорецепторов</a:t>
            </a:r>
            <a:r>
              <a:rPr lang="ru-RU" sz="2400" dirty="0" smtClean="0">
                <a:latin typeface="Times New Roman"/>
                <a:cs typeface="Times New Roman"/>
              </a:rPr>
              <a:t> в миокарде и повышается их чувствительность к адренергическим веществам. </a:t>
            </a:r>
            <a:r>
              <a:rPr lang="ru-RU" sz="2400" dirty="0" err="1" smtClean="0">
                <a:latin typeface="Times New Roman"/>
                <a:cs typeface="Times New Roman"/>
              </a:rPr>
              <a:t>Тиреоидные</a:t>
            </a:r>
            <a:r>
              <a:rPr lang="ru-RU" sz="2400" dirty="0" smtClean="0">
                <a:latin typeface="Times New Roman"/>
                <a:cs typeface="Times New Roman"/>
              </a:rPr>
              <a:t> гормоны непосредственно действуют на миокард, Малые дозы </a:t>
            </a:r>
            <a:r>
              <a:rPr lang="ru-RU" sz="2400" dirty="0" err="1" smtClean="0">
                <a:latin typeface="Times New Roman"/>
                <a:cs typeface="Times New Roman"/>
              </a:rPr>
              <a:t>тиреоидных</a:t>
            </a:r>
            <a:r>
              <a:rPr lang="ru-RU" sz="2400" dirty="0" smtClean="0">
                <a:latin typeface="Times New Roman"/>
                <a:cs typeface="Times New Roman"/>
              </a:rPr>
              <a:t> гормонов обладают анаболическим, а больше катаболическим эффектом.</a:t>
            </a:r>
            <a:endParaRPr lang="ru-RU" sz="2400" dirty="0"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42910" y="2214554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     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06951" y="1142984"/>
            <a:ext cx="8369505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/>
                <a:cs typeface="Times New Roman"/>
              </a:rPr>
              <a:t>Поэтому усиленный синтез белка при легком течении тиреотоксикоза приводит к гипертрофии миокарда, тогда, как при тяжелом течении тиреотоксикоза синтез белка подавляется, прогрессирует дистрофия миокарда, развивается </a:t>
            </a:r>
            <a:r>
              <a:rPr lang="ru-RU" dirty="0" err="1" smtClean="0">
                <a:latin typeface="Times New Roman"/>
                <a:cs typeface="Times New Roman"/>
              </a:rPr>
              <a:t>миодистрофический</a:t>
            </a:r>
            <a:r>
              <a:rPr lang="ru-RU" dirty="0" smtClean="0">
                <a:latin typeface="Times New Roman"/>
                <a:cs typeface="Times New Roman"/>
              </a:rPr>
              <a:t> кардиосклероз и сердечная недостаточность.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Для тиреотоксикоза характерно увеличение ЧСС, минутного объема и изменение АД. Систолическое давление умеренно нарастает, а диастолическое остается нормальным или пониженным, вследствие чего увеличивается пульсовое давление.</a:t>
            </a:r>
          </a:p>
          <a:p>
            <a:pPr algn="just"/>
            <a:r>
              <a:rPr lang="ru-RU" dirty="0" smtClean="0">
                <a:latin typeface="Times New Roman"/>
                <a:cs typeface="Times New Roman"/>
              </a:rPr>
              <a:t>Синдром высокого сердечного выброса </a:t>
            </a:r>
            <a:r>
              <a:rPr lang="en-US" dirty="0" smtClean="0">
                <a:latin typeface="Times New Roman"/>
                <a:cs typeface="Times New Roman"/>
              </a:rPr>
              <a:t>–</a:t>
            </a:r>
            <a:r>
              <a:rPr lang="ru-RU" dirty="0" smtClean="0">
                <a:latin typeface="Times New Roman"/>
                <a:cs typeface="Times New Roman"/>
              </a:rPr>
              <a:t> так можно охарактеризовать АГ при тиреотоксикозе.</a:t>
            </a:r>
          </a:p>
          <a:p>
            <a:endParaRPr lang="ru-RU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/>
                <a:cs typeface="Times New Roman"/>
              </a:rPr>
              <a:t>Тиреотоксикоз:</a:t>
            </a:r>
            <a:endParaRPr lang="en-US" sz="3200" b="1" dirty="0">
              <a:latin typeface="Times New Roman"/>
              <a:cs typeface="Times New Roman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5"/>
            <a:ext cx="8219256" cy="4536504"/>
          </a:xfrm>
        </p:spPr>
        <p:txBody>
          <a:bodyPr>
            <a:normAutofit/>
          </a:bodyPr>
          <a:lstStyle/>
          <a:p>
            <a:pPr algn="just"/>
            <a:r>
              <a:rPr lang="en-US" sz="2800" dirty="0" err="1" smtClean="0">
                <a:latin typeface="Times New Roman"/>
                <a:cs typeface="Times New Roman"/>
              </a:rPr>
              <a:t>С</a:t>
            </a:r>
            <a:r>
              <a:rPr lang="ru-RU" sz="2800" dirty="0" err="1" smtClean="0">
                <a:latin typeface="Times New Roman"/>
                <a:cs typeface="Times New Roman"/>
              </a:rPr>
              <a:t>опровождается</a:t>
            </a:r>
            <a:r>
              <a:rPr lang="ru-RU" sz="2800" dirty="0" smtClean="0">
                <a:latin typeface="Times New Roman"/>
                <a:cs typeface="Times New Roman"/>
              </a:rPr>
              <a:t> также увеличением ОЦК и </a:t>
            </a:r>
            <a:r>
              <a:rPr lang="ru-RU" sz="2800" dirty="0" err="1" smtClean="0">
                <a:latin typeface="Times New Roman"/>
                <a:cs typeface="Times New Roman"/>
              </a:rPr>
              <a:t>эритроцитарной</a:t>
            </a:r>
            <a:r>
              <a:rPr lang="ru-RU" sz="2800" dirty="0" smtClean="0">
                <a:latin typeface="Times New Roman"/>
                <a:cs typeface="Times New Roman"/>
              </a:rPr>
              <a:t> массы. Причиной увеличения ОЦК является изменение сывороточного уровня </a:t>
            </a:r>
            <a:r>
              <a:rPr lang="ru-RU" sz="2800" dirty="0" err="1" smtClean="0">
                <a:latin typeface="Times New Roman"/>
                <a:cs typeface="Times New Roman"/>
              </a:rPr>
              <a:t>эритропоэтина</a:t>
            </a:r>
            <a:r>
              <a:rPr lang="ru-RU" sz="2800" dirty="0" smtClean="0">
                <a:latin typeface="Times New Roman"/>
                <a:cs typeface="Times New Roman"/>
              </a:rPr>
              <a:t> в ответ на повышение сывороточного уровня тироксина, что приводит к увеличению массы эритроцитов.</a:t>
            </a:r>
            <a:endParaRPr lang="en-US" sz="28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17628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524</TotalTime>
  <Words>2400</Words>
  <Application>Microsoft Macintosh PowerPoint</Application>
  <PresentationFormat>On-screen Show (4:3)</PresentationFormat>
  <Paragraphs>74</Paragraphs>
  <Slides>51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2" baseType="lpstr">
      <vt:lpstr>Тема Office</vt:lpstr>
      <vt:lpstr> Типичный вид больного на фоне тиреотоксикоза: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Тиреотоксикоз: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Основные отличия нарушений ритма у больных на фоне тиреотоксикоза от больных без нарушения функции щитовидной железы: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Лечение АГ при тиреотоксикозе: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Кордарон индуцированный тиреотоксикоз:</vt:lpstr>
      <vt:lpstr>PowerPoint Presentation</vt:lpstr>
      <vt:lpstr>PowerPoint Presentation</vt:lpstr>
      <vt:lpstr>PowerPoint Presentation</vt:lpstr>
      <vt:lpstr>Механизм развития тиреотоксикоза на фоне приема кордарона:</vt:lpstr>
      <vt:lpstr>PowerPoint Presentation</vt:lpstr>
      <vt:lpstr>PowerPoint Presentation</vt:lpstr>
      <vt:lpstr>PowerPoint Presentation</vt:lpstr>
      <vt:lpstr>PowerPoint Presentation</vt:lpstr>
      <vt:lpstr>Причины развития тиреотоксикоза:</vt:lpstr>
      <vt:lpstr>Типы амиодарон индуцированного тиреотоксикоза:</vt:lpstr>
      <vt:lpstr>Симптомы тиреотоксикоза:</vt:lpstr>
      <vt:lpstr>PowerPoint Presentation</vt:lpstr>
      <vt:lpstr>PowerPoint Presentation</vt:lpstr>
      <vt:lpstr>Лечение: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ИШЕМИЧЕСКАЯ БОЛЕЗНЬ СЕРДЦА</dc:title>
  <dc:creator>Алекс</dc:creator>
  <cp:lastModifiedBy>Чепурный Александр Иванович</cp:lastModifiedBy>
  <cp:revision>144</cp:revision>
  <dcterms:created xsi:type="dcterms:W3CDTF">2012-05-02T17:03:39Z</dcterms:created>
  <dcterms:modified xsi:type="dcterms:W3CDTF">2018-11-05T08:18:38Z</dcterms:modified>
</cp:coreProperties>
</file>