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8" r:id="rId2"/>
    <p:sldId id="310" r:id="rId3"/>
    <p:sldId id="311" r:id="rId4"/>
    <p:sldId id="312" r:id="rId5"/>
    <p:sldId id="313" r:id="rId6"/>
    <p:sldId id="309" r:id="rId7"/>
    <p:sldId id="257" r:id="rId8"/>
    <p:sldId id="258" r:id="rId9"/>
    <p:sldId id="285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5" r:id="rId26"/>
    <p:sldId id="277" r:id="rId27"/>
    <p:sldId id="279" r:id="rId28"/>
    <p:sldId id="281" r:id="rId29"/>
    <p:sldId id="283" r:id="rId30"/>
    <p:sldId id="287" r:id="rId31"/>
    <p:sldId id="289" r:id="rId32"/>
    <p:sldId id="291" r:id="rId33"/>
    <p:sldId id="293" r:id="rId34"/>
    <p:sldId id="295" r:id="rId35"/>
    <p:sldId id="297" r:id="rId36"/>
    <p:sldId id="299" r:id="rId37"/>
    <p:sldId id="301" r:id="rId38"/>
    <p:sldId id="303" r:id="rId39"/>
    <p:sldId id="305" r:id="rId40"/>
    <p:sldId id="307" r:id="rId4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70" d="100"/>
          <a:sy n="170" d="100"/>
        </p:scale>
        <p:origin x="-112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printerSettings" Target="printerSettings/printerSettings1.bin"/><Relationship Id="rId43" Type="http://schemas.openxmlformats.org/officeDocument/2006/relationships/presProps" Target="presProps.xml"/><Relationship Id="rId44" Type="http://schemas.openxmlformats.org/officeDocument/2006/relationships/viewProps" Target="viewProps.xml"/><Relationship Id="rId4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01.10.18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/>
                <a:cs typeface="Times New Roman"/>
              </a:rPr>
              <a:t>Участковый терапевта проводит большой комплекс работы, направленной на своевременное выявление и лечение уже имеющихся заболеваний сердца. В связи с этим именно участковый терапевт способствует своевременному лечению, предупреждению заболеваний ССС.</a:t>
            </a:r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34310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КАГ показала, что с помощью этого исследования невозможно предсказать вероятность прогрессирования заболевания. Новые бляшки суживающие просвет сосудов обнаруживались у больных ОКС в сегментах которые не имели стенозов при прохождении КАГ выполненной недавно (несколько месяцев назад).</a:t>
            </a:r>
          </a:p>
          <a:p>
            <a:pPr algn="just"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Факторы способствующие разрыву бляшки: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Увеличение напряжения стенки по всей окружности (м б связано с АГ, при значительном физическом и эмоциональном стрессе);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Локальное увеличение напряжения (м б связано с увеличением ритма сердца, что сопровождается ригидностью бляшки);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Нарушение реологии крови (увеличение агрегационных свойств тромбоцитов, снижение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фибринолитической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активности) ;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Плотность липидов в бляшке,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дислипопротеидемия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Диагностика ОКС(Собственно ИМ без зубца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Q)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Остро   возникшие клинические симптомы, связанные с ишемией миокарда (боль и её аналоги), продолжительность около   20 минут и более;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Динамические изменения конечной части желудочкового комплекса и высота зубца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 серийно снятых ЭКГ, сохраняющиеся более 12 часов;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Повышение и снижение содержания в крови в определённые сроки сывороточных кардиальных ферментов;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Болевой синдром при ИМ: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Болевые ощущения возникают у подавляющего числа больных ОИМ;  Сила болей варьирует от сравнительно нетяжёлых до разрывающих, режущих, нестерпимых, она может локализоваться в области грудины, справа или слева от грудины, по всей передней поверхности грудной клетки,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эпигастральной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области. Боль часто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иррадиирует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левую руку, левое плечо, лопатку, шею, реже в обе руки, при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атипичном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болевом синдроме боль ощущается лишь в местах иррадиации как обычной так и необычной. Продолжительность болей при ИМ различная: от нескольких минут, до 1-2 суток, м б несколько приступов разделённых непродолжительными эпизодами ослабления или даже исчезновения болей. Условной границей м/у ИМ и НС является продолжительность болевого синдрома 20-30 минут.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ЭКГ изменения при ИМ: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Депрессия или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Элевация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сегмента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(1 мм и более) – отрицательный зубец Т;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Остро возникшие нарушения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/желудочковой проводимости;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Резкое снижение вольтажа зубцов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Ферментная диагностика ИМ: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основании клинических данных и данных ЭКГ во многих случаях не представляется возможным разделить эти 2 формы ИБС: ИМ без зубца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НС. Поэтому нередко решение данного вопроса носит субъективный характер. Используемые сегодня данные о содержании ферментов крови (Общая КФК, её МВ фракция,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трансаминаз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ЛДГ) из-за имеющихся ограничений в их специфичности и чувствительности также встречают трудности при оценке результатов исследования.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КФК: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Для ИМ характерен определённый профиль содержания КФК. КФК содержится в большом количестве не только в миокарде но и в клетках других органов и тканей (скелетной мускулатуре, головном мозге, щитовидной железе). Активность КФК возрастает при в/м инъекциях,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тахиаритмиях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миокардитах,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гипоптиреозе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ТЭЛА, у больных с воспалительными и дистрофическими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поражениеями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мышечной ткани, при травмах, острых психозах, судорогах, шоке, после кардиохирургических вмешательствах, после проведения ЭИТ, после приёма некоторых лекарственных препаратов (например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статинов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), интенсивной физической нагрузке;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КФК при ИМ: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 концу первых суток уровень фермента увеличивается в 3-20 раз; Через 3-4 суток от начала заболевания возвращается к исходным значениям;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Норма: для мужчин 0-190 Е/л;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для женщин 0-160 Е/л;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КФК МВ: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КФК МВ является одним из 3-х изоэнзимов КФК (ИИ, ВВ, МВ) Экстракты из мозга и почек содержат преимущественно ВВ фракцию, скелетные мышцы в основном ММ изофермент, в миокарде находятся МВ фракция и ММ фракция. Кроме миокарда МВ КФК может содержаться в тонком кишечнике, языке, диафрагме, матке, предстательной железе. Тяжёлые физические нагрузки например у бегунов на длительные дистанции и тяжелоатлетов могут вызвать подъём содержания в крови и КФК и МВ КФК.  Несмотря на то что МВ КФК содержится в различных органах в практических целях принято считать, что повышенный уровень МВ КФК является следствием ОИМ, за исключением травм или операций на вышеупомянутых органах.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МВ КФК: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Активность МВ КФК повышается почти параллельно общей КФК. Иногда пик МВ фракции отмечается раньше, чем пик КФК, а снижение происходит быстрее, если у больного проведена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тромболитическая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терапия и достигнуто восстановление перфузии миокарда то возможно быстрое массивное вымывание МВ КФК. Определение МВ КФК наиболее специфичный тест в диагностике ОИМ.  Ложно отрицательные тесты при определении МВ КФК как правило обусловлены несвоевременным взятием крови, если кровь на анализ берётся только при поступлении, а затем один раз в течении суток, то в случае небольшого поражения миокарда подъём активности м б упущен.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/>
                <a:cs typeface="Times New Roman"/>
              </a:rPr>
              <a:t>Именно боль в грудной клетке является одним из наиболее частых симптомов в практике врачей многих специальностей при наблюдении больных с различными заболеваниями. Задача врача терапевта разобраться является ли это развитие ОИМ, стенокардии или имеет </a:t>
            </a:r>
            <a:r>
              <a:rPr lang="ru-RU" dirty="0" err="1" smtClean="0">
                <a:latin typeface="Times New Roman"/>
                <a:cs typeface="Times New Roman"/>
              </a:rPr>
              <a:t>вертеброгенный</a:t>
            </a:r>
            <a:r>
              <a:rPr lang="ru-RU" dirty="0" smtClean="0">
                <a:latin typeface="Times New Roman"/>
                <a:cs typeface="Times New Roman"/>
              </a:rPr>
              <a:t> характер. При подозрении ОКС произвести </a:t>
            </a:r>
            <a:r>
              <a:rPr lang="ru-RU" smtClean="0">
                <a:latin typeface="Times New Roman"/>
                <a:cs typeface="Times New Roman"/>
              </a:rPr>
              <a:t>соответствующие действия.</a:t>
            </a:r>
            <a:endParaRPr lang="en-US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821170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МВ КФК: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Пик активности через 10-12 часов от начала ИМ;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Через 48 часов   от начала ангинозного приступа уровень возвращается к исходным цифрам;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Норма:   0-24  Е/л;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АСТ: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Активность АСТ возрастает при тех же заболеваниях и состояниях, что и КФК, но несколько реже и менее значительно.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Гиперферментация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возникает при: гепатитах (в связи с высоким содержанием АСТ в печени); тяжёлой ХСН; ТЭЛА; миокардитах; перикардитах; тяжёлых пароксизмальных тахикардиях; к некоторому возрастанию активности АСТ может привести лечение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фибратами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статинами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кордароном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длительный приём контрацептивных препаратов;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АСТ при ИМ: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Пик активности при ИМ через 24-36 часов;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Через 4-7 суток АСТ возвращается к норме;</a:t>
            </a:r>
          </a:p>
          <a:p>
            <a:pPr algn="just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Норма: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Мужчины: 5-38 Е/л;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    Женщины: 5-32 Е/л;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37178" y="115318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ЛДГ: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Кроме ОИМ активность ЛДГ может повышаться при тяжёлой физической нагрузке, шоке, ХСН, гемолизе,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мегалобластической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анемии, новообразованиях, ТЭЛА, миокардите, воспалительных заболеваниях, после КАГ или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кардиоверсии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Неспецифичность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ЛДГ настолько велика из-за её широкого распространения в организме, что исследование этого энзима при дифференциальной диагностике заболеваний сердца не имеет большого значения.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Динамика ЛДГ при ОИМ: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Через 2-3 суток от начала ОИМ пик активности; К 8-14 суткам возвращение к исходным значениям;</a:t>
            </a:r>
          </a:p>
          <a:p>
            <a:pPr algn="just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Норма: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240-480 Е/л;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latin typeface="Times New Roman"/>
                <a:cs typeface="Times New Roman"/>
              </a:rPr>
              <a:t>Тропонины</a:t>
            </a:r>
            <a:r>
              <a:rPr lang="ru-RU" b="1" dirty="0" smtClean="0">
                <a:latin typeface="Times New Roman"/>
                <a:cs typeface="Times New Roman"/>
              </a:rPr>
              <a:t>:</a:t>
            </a:r>
            <a:endParaRPr lang="en-US" b="1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/>
                <a:cs typeface="Times New Roman"/>
              </a:rPr>
              <a:t>В диагностике </a:t>
            </a:r>
            <a:r>
              <a:rPr lang="ru-RU" dirty="0" err="1" smtClean="0">
                <a:latin typeface="Times New Roman"/>
                <a:cs typeface="Times New Roman"/>
              </a:rPr>
              <a:t>миокардиального</a:t>
            </a:r>
            <a:r>
              <a:rPr lang="ru-RU" dirty="0" smtClean="0">
                <a:latin typeface="Times New Roman"/>
                <a:cs typeface="Times New Roman"/>
              </a:rPr>
              <a:t> повреждения большое значение играет определение сердечных </a:t>
            </a:r>
            <a:r>
              <a:rPr lang="ru-RU" dirty="0" err="1" smtClean="0">
                <a:latin typeface="Times New Roman"/>
                <a:cs typeface="Times New Roman"/>
              </a:rPr>
              <a:t>тропонинов</a:t>
            </a:r>
            <a:r>
              <a:rPr lang="ru-RU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I</a:t>
            </a:r>
            <a:r>
              <a:rPr lang="ru-RU" dirty="0" smtClean="0">
                <a:latin typeface="Times New Roman"/>
                <a:cs typeface="Times New Roman"/>
              </a:rPr>
              <a:t> и</a:t>
            </a:r>
            <a:r>
              <a:rPr lang="en-US" dirty="0" smtClean="0">
                <a:latin typeface="Times New Roman"/>
                <a:cs typeface="Times New Roman"/>
              </a:rPr>
              <a:t> T</a:t>
            </a:r>
            <a:r>
              <a:rPr lang="ru-RU" dirty="0" smtClean="0">
                <a:latin typeface="Times New Roman"/>
                <a:cs typeface="Times New Roman"/>
              </a:rPr>
              <a:t>. </a:t>
            </a:r>
            <a:r>
              <a:rPr lang="ru-RU" dirty="0" err="1" smtClean="0">
                <a:latin typeface="Times New Roman"/>
                <a:cs typeface="Times New Roman"/>
              </a:rPr>
              <a:t>Тропонин</a:t>
            </a:r>
            <a:r>
              <a:rPr lang="ru-RU" dirty="0" smtClean="0">
                <a:latin typeface="Times New Roman"/>
                <a:cs typeface="Times New Roman"/>
              </a:rPr>
              <a:t> входит в состав тропонин-тропомиозинового комплекса, регулирующего сокращение гладких и поперечно полосатых мышц.</a:t>
            </a:r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569920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Предпочтительно определять сердечный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тропонин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высокочувствительным методом, чем тестом обычной чувствительности: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Чем выше уровень, тем вероятнее наличие ИМ,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Повышение более чем в 5 раз от верхней границы нормы обладает высокой предсказательной ценностью в отношении наличия ОИМ (необходимо помнить, что повышение уровня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тропонина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 б при стресс индуцированной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кардиомиопатии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миокардите, шоке);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Предсказательная ценность повышения более чем в 3 раза от верхней границы нормы в отношении ОИМ невелика (50-60%) поскольку подобное повышение встречается при многих других состояниях;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9374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err="1" smtClean="0"/>
              <a:t>Тропонин</a:t>
            </a:r>
            <a:r>
              <a:rPr lang="ru-RU" sz="3200" b="1" dirty="0" smtClean="0"/>
              <a:t>: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ru-RU" sz="2400" dirty="0" smtClean="0">
                <a:latin typeface="Times New Roman"/>
                <a:cs typeface="Times New Roman"/>
              </a:rPr>
              <a:t>Универсальная белковая структура, локализующаяся на тонких </a:t>
            </a:r>
            <a:r>
              <a:rPr lang="ru-RU" sz="2400" dirty="0" err="1" smtClean="0">
                <a:latin typeface="Times New Roman"/>
                <a:cs typeface="Times New Roman"/>
              </a:rPr>
              <a:t>миофиламентах</a:t>
            </a:r>
            <a:r>
              <a:rPr lang="ru-RU" sz="2400" dirty="0" smtClean="0">
                <a:latin typeface="Times New Roman"/>
                <a:cs typeface="Times New Roman"/>
              </a:rPr>
              <a:t> сократительного аппарата </a:t>
            </a:r>
            <a:r>
              <a:rPr lang="ru-RU" sz="2400" dirty="0" err="1" smtClean="0">
                <a:latin typeface="Times New Roman"/>
                <a:cs typeface="Times New Roman"/>
              </a:rPr>
              <a:t>миокардиоцита</a:t>
            </a:r>
            <a:r>
              <a:rPr lang="ru-RU" sz="2400" dirty="0" smtClean="0">
                <a:latin typeface="Times New Roman"/>
                <a:cs typeface="Times New Roman"/>
              </a:rPr>
              <a:t>.</a:t>
            </a:r>
          </a:p>
          <a:p>
            <a:pPr algn="just"/>
            <a:r>
              <a:rPr lang="ru-RU" sz="2400" dirty="0" err="1" smtClean="0">
                <a:latin typeface="Times New Roman"/>
                <a:cs typeface="Times New Roman"/>
              </a:rPr>
              <a:t>Тропонин</a:t>
            </a:r>
            <a:r>
              <a:rPr lang="ru-RU" sz="2400" dirty="0" smtClean="0">
                <a:latin typeface="Times New Roman"/>
                <a:cs typeface="Times New Roman"/>
              </a:rPr>
              <a:t> Т и </a:t>
            </a:r>
            <a:r>
              <a:rPr lang="en-US" sz="2400" dirty="0" smtClean="0">
                <a:latin typeface="Times New Roman"/>
                <a:cs typeface="Times New Roman"/>
              </a:rPr>
              <a:t>I</a:t>
            </a:r>
            <a:r>
              <a:rPr lang="ru-RU" sz="2400" dirty="0" smtClean="0">
                <a:latin typeface="Times New Roman"/>
                <a:cs typeface="Times New Roman"/>
              </a:rPr>
              <a:t> абсолютно </a:t>
            </a:r>
            <a:r>
              <a:rPr lang="ru-RU" sz="2400" dirty="0" err="1" smtClean="0">
                <a:latin typeface="Times New Roman"/>
                <a:cs typeface="Times New Roman"/>
              </a:rPr>
              <a:t>кардиоспецифичны</a:t>
            </a:r>
            <a:r>
              <a:rPr lang="ru-RU" sz="2400" dirty="0" smtClean="0">
                <a:latin typeface="Times New Roman"/>
                <a:cs typeface="Times New Roman"/>
              </a:rPr>
              <a:t>.</a:t>
            </a:r>
          </a:p>
          <a:p>
            <a:pPr algn="just"/>
            <a:r>
              <a:rPr lang="ru-RU" sz="2400" dirty="0" smtClean="0">
                <a:latin typeface="Times New Roman"/>
                <a:cs typeface="Times New Roman"/>
              </a:rPr>
              <a:t>Спустя 4-5 часов после гибели </a:t>
            </a:r>
            <a:r>
              <a:rPr lang="ru-RU" sz="2400" dirty="0" err="1" smtClean="0">
                <a:latin typeface="Times New Roman"/>
                <a:cs typeface="Times New Roman"/>
              </a:rPr>
              <a:t>кардиомиоцитов</a:t>
            </a:r>
            <a:r>
              <a:rPr lang="ru-RU" sz="2400" dirty="0" smtClean="0">
                <a:latin typeface="Times New Roman"/>
                <a:cs typeface="Times New Roman"/>
              </a:rPr>
              <a:t> вследствие развития некроза </a:t>
            </a:r>
            <a:r>
              <a:rPr lang="ru-RU" sz="2400" dirty="0" err="1" smtClean="0">
                <a:latin typeface="Times New Roman"/>
                <a:cs typeface="Times New Roman"/>
              </a:rPr>
              <a:t>тропонин</a:t>
            </a:r>
            <a:r>
              <a:rPr lang="ru-RU" sz="2400" dirty="0" smtClean="0">
                <a:latin typeface="Times New Roman"/>
                <a:cs typeface="Times New Roman"/>
              </a:rPr>
              <a:t> поступает в кровь. В первые 12-24 часов от момента острого ИМ достигается пик концентрации.</a:t>
            </a:r>
          </a:p>
          <a:p>
            <a:pPr algn="just"/>
            <a:r>
              <a:rPr lang="ru-RU" sz="2400" dirty="0" err="1" smtClean="0">
                <a:latin typeface="Times New Roman"/>
                <a:cs typeface="Times New Roman"/>
              </a:rPr>
              <a:t>Тропонин</a:t>
            </a:r>
            <a:r>
              <a:rPr lang="ru-RU" sz="2400" dirty="0" smtClean="0">
                <a:latin typeface="Times New Roman"/>
                <a:cs typeface="Times New Roman"/>
              </a:rPr>
              <a:t> </a:t>
            </a:r>
            <a:r>
              <a:rPr lang="en-US" sz="2400" dirty="0" smtClean="0">
                <a:latin typeface="Times New Roman"/>
                <a:cs typeface="Times New Roman"/>
              </a:rPr>
              <a:t>I</a:t>
            </a:r>
            <a:r>
              <a:rPr lang="ru-RU" sz="2400" dirty="0" smtClean="0">
                <a:latin typeface="Times New Roman"/>
                <a:cs typeface="Times New Roman"/>
              </a:rPr>
              <a:t> определяется до 7 суток, </a:t>
            </a:r>
            <a:r>
              <a:rPr lang="ru-RU" sz="2400" dirty="0" err="1" smtClean="0">
                <a:latin typeface="Times New Roman"/>
                <a:cs typeface="Times New Roman"/>
              </a:rPr>
              <a:t>тропонин</a:t>
            </a:r>
            <a:r>
              <a:rPr lang="ru-RU" sz="2400" dirty="0" smtClean="0">
                <a:latin typeface="Times New Roman"/>
                <a:cs typeface="Times New Roman"/>
              </a:rPr>
              <a:t> Т до 14 дней.</a:t>
            </a:r>
          </a:p>
          <a:p>
            <a:pPr algn="just"/>
            <a:r>
              <a:rPr lang="ru-RU" sz="2400" dirty="0" smtClean="0">
                <a:latin typeface="Times New Roman"/>
                <a:cs typeface="Times New Roman"/>
              </a:rPr>
              <a:t>Следует помнить – </a:t>
            </a:r>
            <a:r>
              <a:rPr lang="ru-RU" sz="2400" dirty="0" err="1" smtClean="0">
                <a:latin typeface="Times New Roman"/>
                <a:cs typeface="Times New Roman"/>
              </a:rPr>
              <a:t>тропонин</a:t>
            </a:r>
            <a:r>
              <a:rPr lang="ru-RU" sz="2400" dirty="0" smtClean="0">
                <a:latin typeface="Times New Roman"/>
                <a:cs typeface="Times New Roman"/>
              </a:rPr>
              <a:t> не является ранним маркёром острого ИМ, поэтому у рано обратившихся больных с подозрением на ОКС необходимо повторное исследование крови.</a:t>
            </a:r>
            <a:endParaRPr lang="ru-RU"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03383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Стандарт оказания специализированной медицинской помощи при ОИМ (с подъемом сегмента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), ПРИКАЗ № 404 ан:   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sz="2100" dirty="0" smtClean="0">
                <a:latin typeface="Times New Roman"/>
                <a:cs typeface="Times New Roman"/>
              </a:rPr>
              <a:t>I</a:t>
            </a:r>
            <a:r>
              <a:rPr lang="ru-RU" sz="2100" dirty="0" smtClean="0">
                <a:latin typeface="Times New Roman"/>
                <a:cs typeface="Times New Roman"/>
              </a:rPr>
              <a:t> 21. 0 Острый </a:t>
            </a:r>
            <a:r>
              <a:rPr lang="ru-RU" sz="2100" dirty="0" err="1" smtClean="0">
                <a:latin typeface="Times New Roman"/>
                <a:cs typeface="Times New Roman"/>
              </a:rPr>
              <a:t>трансмуральный</a:t>
            </a:r>
            <a:r>
              <a:rPr lang="ru-RU" sz="2100" dirty="0" smtClean="0">
                <a:latin typeface="Times New Roman"/>
                <a:cs typeface="Times New Roman"/>
              </a:rPr>
              <a:t> инфаркт миокарда передней стенки миокарда</a:t>
            </a:r>
          </a:p>
          <a:p>
            <a:pPr algn="just"/>
            <a:r>
              <a:rPr lang="en-US" sz="2100" dirty="0" smtClean="0">
                <a:latin typeface="Times New Roman"/>
                <a:cs typeface="Times New Roman"/>
              </a:rPr>
              <a:t>I</a:t>
            </a:r>
            <a:r>
              <a:rPr lang="ru-RU" sz="2100" dirty="0" smtClean="0">
                <a:latin typeface="Times New Roman"/>
                <a:cs typeface="Times New Roman"/>
              </a:rPr>
              <a:t> 21. 1 Острый </a:t>
            </a:r>
            <a:r>
              <a:rPr lang="ru-RU" sz="2100" dirty="0" err="1" smtClean="0">
                <a:latin typeface="Times New Roman"/>
                <a:cs typeface="Times New Roman"/>
              </a:rPr>
              <a:t>трансмуральный</a:t>
            </a:r>
            <a:r>
              <a:rPr lang="ru-RU" sz="2100" dirty="0" smtClean="0">
                <a:latin typeface="Times New Roman"/>
                <a:cs typeface="Times New Roman"/>
              </a:rPr>
              <a:t> инфаркт миокарда нижней стенки миокарда</a:t>
            </a:r>
          </a:p>
          <a:p>
            <a:pPr algn="just"/>
            <a:r>
              <a:rPr lang="en-US" sz="2100" dirty="0" smtClean="0">
                <a:latin typeface="Times New Roman"/>
                <a:cs typeface="Times New Roman"/>
              </a:rPr>
              <a:t>I</a:t>
            </a:r>
            <a:r>
              <a:rPr lang="ru-RU" sz="2100" dirty="0" smtClean="0">
                <a:latin typeface="Times New Roman"/>
                <a:cs typeface="Times New Roman"/>
              </a:rPr>
              <a:t> 21. 2 Острый </a:t>
            </a:r>
            <a:r>
              <a:rPr lang="ru-RU" sz="2100" dirty="0" err="1" smtClean="0">
                <a:latin typeface="Times New Roman"/>
                <a:cs typeface="Times New Roman"/>
              </a:rPr>
              <a:t>трансмуральный</a:t>
            </a:r>
            <a:r>
              <a:rPr lang="ru-RU" sz="2100" dirty="0" smtClean="0">
                <a:latin typeface="Times New Roman"/>
                <a:cs typeface="Times New Roman"/>
              </a:rPr>
              <a:t> инфаркт миокарда других уточненных локализаций миокарда</a:t>
            </a:r>
          </a:p>
          <a:p>
            <a:pPr algn="just"/>
            <a:r>
              <a:rPr lang="en-US" sz="2100" dirty="0" smtClean="0">
                <a:latin typeface="Times New Roman"/>
                <a:cs typeface="Times New Roman"/>
              </a:rPr>
              <a:t>I</a:t>
            </a:r>
            <a:r>
              <a:rPr lang="ru-RU" sz="2100" dirty="0" smtClean="0">
                <a:latin typeface="Times New Roman"/>
                <a:cs typeface="Times New Roman"/>
              </a:rPr>
              <a:t> 21. 3 Острый </a:t>
            </a:r>
            <a:r>
              <a:rPr lang="ru-RU" sz="2100" dirty="0" err="1" smtClean="0">
                <a:latin typeface="Times New Roman"/>
                <a:cs typeface="Times New Roman"/>
              </a:rPr>
              <a:t>трансмуральный</a:t>
            </a:r>
            <a:r>
              <a:rPr lang="ru-RU" sz="2100" dirty="0" smtClean="0">
                <a:latin typeface="Times New Roman"/>
                <a:cs typeface="Times New Roman"/>
              </a:rPr>
              <a:t> инфаркт миокарда </a:t>
            </a:r>
            <a:r>
              <a:rPr lang="ru-RU" sz="2100" dirty="0" err="1" smtClean="0">
                <a:latin typeface="Times New Roman"/>
                <a:cs typeface="Times New Roman"/>
              </a:rPr>
              <a:t>неуточненной</a:t>
            </a:r>
            <a:r>
              <a:rPr lang="ru-RU" sz="2100" dirty="0" smtClean="0">
                <a:latin typeface="Times New Roman"/>
                <a:cs typeface="Times New Roman"/>
              </a:rPr>
              <a:t> локализации</a:t>
            </a:r>
          </a:p>
          <a:p>
            <a:pPr algn="just"/>
            <a:r>
              <a:rPr lang="en-US" sz="2100" dirty="0" smtClean="0">
                <a:latin typeface="Times New Roman"/>
                <a:cs typeface="Times New Roman"/>
              </a:rPr>
              <a:t>I</a:t>
            </a:r>
            <a:r>
              <a:rPr lang="ru-RU" sz="2100" dirty="0" smtClean="0">
                <a:latin typeface="Times New Roman"/>
                <a:cs typeface="Times New Roman"/>
              </a:rPr>
              <a:t> 21. 9 Острый инфаркт миокарда </a:t>
            </a:r>
            <a:r>
              <a:rPr lang="ru-RU" sz="2100" dirty="0" err="1" smtClean="0">
                <a:latin typeface="Times New Roman"/>
                <a:cs typeface="Times New Roman"/>
              </a:rPr>
              <a:t>неуточненный</a:t>
            </a:r>
            <a:endParaRPr lang="ru-RU" sz="2100" dirty="0" smtClean="0">
              <a:latin typeface="Times New Roman"/>
              <a:cs typeface="Times New Roman"/>
            </a:endParaRPr>
          </a:p>
          <a:p>
            <a:pPr algn="just"/>
            <a:r>
              <a:rPr lang="en-US" sz="2100" dirty="0" smtClean="0">
                <a:latin typeface="Times New Roman"/>
                <a:cs typeface="Times New Roman"/>
              </a:rPr>
              <a:t>I</a:t>
            </a:r>
            <a:r>
              <a:rPr lang="ru-RU" sz="2100" dirty="0" smtClean="0">
                <a:latin typeface="Times New Roman"/>
                <a:cs typeface="Times New Roman"/>
              </a:rPr>
              <a:t> 22  Повторный инфаркт миокарда </a:t>
            </a:r>
          </a:p>
          <a:p>
            <a:pPr algn="just"/>
            <a:r>
              <a:rPr lang="ru-RU" sz="2100" dirty="0" smtClean="0">
                <a:latin typeface="Times New Roman"/>
                <a:cs typeface="Times New Roman"/>
              </a:rPr>
              <a:t>В приказе представлены данные по оказанию медицинских услуг: кратность осмотров специалистов, сдачи анализов крови, ЭКГ, ЭХО КГ, проведения КАГ и </a:t>
            </a:r>
            <a:r>
              <a:rPr lang="ru-RU" sz="2100" dirty="0" err="1" smtClean="0">
                <a:latin typeface="Times New Roman"/>
                <a:cs typeface="Times New Roman"/>
              </a:rPr>
              <a:t>тд</a:t>
            </a:r>
            <a:r>
              <a:rPr lang="ru-RU" sz="2100" dirty="0" smtClean="0">
                <a:latin typeface="Times New Roman"/>
                <a:cs typeface="Times New Roman"/>
              </a:rPr>
              <a:t>., какие именно лекарственные препараты мы имеем право применять по стандарту, зарегистрированных на территории РФ: например калиево-магниевый </a:t>
            </a:r>
            <a:r>
              <a:rPr lang="ru-RU" sz="2100" dirty="0" err="1" smtClean="0">
                <a:latin typeface="Times New Roman"/>
                <a:cs typeface="Times New Roman"/>
              </a:rPr>
              <a:t>аспарагинат</a:t>
            </a:r>
            <a:r>
              <a:rPr lang="ru-RU" sz="2100" dirty="0" smtClean="0">
                <a:latin typeface="Times New Roman"/>
                <a:cs typeface="Times New Roman"/>
              </a:rPr>
              <a:t> вместо когда то использования </a:t>
            </a:r>
            <a:r>
              <a:rPr lang="ru-RU" sz="2100" dirty="0" err="1" smtClean="0">
                <a:latin typeface="Times New Roman"/>
                <a:cs typeface="Times New Roman"/>
              </a:rPr>
              <a:t>калия+магнезия</a:t>
            </a:r>
            <a:r>
              <a:rPr lang="ru-RU" sz="2100" dirty="0" smtClean="0">
                <a:latin typeface="Times New Roman"/>
                <a:cs typeface="Times New Roman"/>
              </a:rPr>
              <a:t> и </a:t>
            </a:r>
            <a:r>
              <a:rPr lang="ru-RU" sz="2100" dirty="0" err="1" smtClean="0">
                <a:latin typeface="Times New Roman"/>
                <a:cs typeface="Times New Roman"/>
              </a:rPr>
              <a:t>тд</a:t>
            </a:r>
            <a:r>
              <a:rPr lang="ru-RU" sz="2100" dirty="0" smtClean="0">
                <a:latin typeface="Times New Roman"/>
                <a:cs typeface="Times New Roman"/>
              </a:rPr>
              <a:t>, </a:t>
            </a:r>
            <a:r>
              <a:rPr lang="ru-RU" sz="2100" b="1" dirty="0" smtClean="0">
                <a:latin typeface="Times New Roman"/>
                <a:cs typeface="Times New Roman"/>
              </a:rPr>
              <a:t>Обратите внимание что аспирин обычный</a:t>
            </a:r>
            <a:r>
              <a:rPr lang="ru-RU" sz="2100" dirty="0" smtClean="0">
                <a:latin typeface="Times New Roman"/>
                <a:cs typeface="Times New Roman"/>
              </a:rPr>
              <a:t> не имеет в показаниях ОКС и ОИМ!!! Из наркотических анальгетиков для купирования ангинозной боли мы должны использовать морфин, а  не</a:t>
            </a:r>
            <a:r>
              <a:rPr lang="en-US" sz="2100" dirty="0" smtClean="0">
                <a:latin typeface="Times New Roman"/>
                <a:cs typeface="Times New Roman"/>
              </a:rPr>
              <a:t> </a:t>
            </a:r>
            <a:r>
              <a:rPr lang="ru-RU" sz="2100" dirty="0" err="1" smtClean="0">
                <a:latin typeface="Times New Roman"/>
                <a:cs typeface="Times New Roman"/>
              </a:rPr>
              <a:t>промедол</a:t>
            </a:r>
            <a:r>
              <a:rPr lang="ru-RU" sz="2100" dirty="0" smtClean="0">
                <a:latin typeface="Times New Roman"/>
                <a:cs typeface="Times New Roman"/>
              </a:rPr>
              <a:t>!</a:t>
            </a: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516422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Стандарт оказания специализированной медицинской помощи при нестабильной стенокардии, остром и повторном ИМ (без подъема сегмента 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), ПРИКАЗ № 405 ан:  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20. 0 Нестабильная стенокардия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21. 4 Острый субэндокардиальный инфаркт миокарда </a:t>
            </a: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4896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sz="2800" dirty="0" smtClean="0">
                <a:latin typeface="Times New Roman"/>
                <a:cs typeface="Times New Roman"/>
              </a:rPr>
              <a:t>На протяжении многих десятилетий ведущей фигурой в системе первичного практического здравоохранения был участковый терапевт, полностью отвечавший за организацию и проведение всей лечебно-профилактической работы в поликлинике. В последние годы важнейшей задачей участкового терапевта стало выявление у пациентов факторов риска, наиболее часто способствующих возникновению и прогрессированию заболеваний, особенно таких, как сердечно-сосудистых.</a:t>
            </a:r>
            <a:endParaRPr lang="en-US" sz="2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5670554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/>
                <a:cs typeface="Times New Roman"/>
              </a:rPr>
              <a:t>Восстановление коронарной перфузии, Общая концепция:</a:t>
            </a:r>
            <a:endParaRPr lang="en-US" b="1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dirty="0">
                <a:latin typeface="Times New Roman"/>
                <a:cs typeface="Times New Roman"/>
              </a:rPr>
              <a:t>Непосредственной причиной развития </a:t>
            </a:r>
            <a:r>
              <a:rPr lang="ru-RU" dirty="0" err="1">
                <a:latin typeface="Times New Roman"/>
                <a:cs typeface="Times New Roman"/>
              </a:rPr>
              <a:t>ИМпST</a:t>
            </a:r>
            <a:r>
              <a:rPr lang="ru-RU" dirty="0">
                <a:latin typeface="Times New Roman"/>
                <a:cs typeface="Times New Roman"/>
              </a:rPr>
              <a:t> является окклюзия КА, как правило, тромботического происхождения, соответствующей области поражения миокарда. Поэтому основой лечения этих больных является восстановление коронарного кровотока – коронарная </a:t>
            </a:r>
            <a:r>
              <a:rPr lang="ru-RU" dirty="0" err="1">
                <a:latin typeface="Times New Roman"/>
                <a:cs typeface="Times New Roman"/>
              </a:rPr>
              <a:t>реперфузия</a:t>
            </a:r>
            <a:r>
              <a:rPr lang="ru-RU" dirty="0">
                <a:latin typeface="Times New Roman"/>
                <a:cs typeface="Times New Roman"/>
              </a:rPr>
              <a:t>. Разрушение тромба и восстановление перфузии миокарда приводят к ограничению размеров его повреждения и, в конечном итоге, к улучшению ближайшего и отдаленного прогноза. Поэтому все больные </a:t>
            </a:r>
            <a:r>
              <a:rPr lang="ru-RU" dirty="0" err="1">
                <a:latin typeface="Times New Roman"/>
                <a:cs typeface="Times New Roman"/>
              </a:rPr>
              <a:t>ИМпST</a:t>
            </a:r>
            <a:r>
              <a:rPr lang="ru-RU" dirty="0">
                <a:latin typeface="Times New Roman"/>
                <a:cs typeface="Times New Roman"/>
              </a:rPr>
              <a:t> должны быть безотлагательно обследованы для уточнения показаний и противопоказаний к восстановлению коронарного кровотока.</a:t>
            </a:r>
          </a:p>
          <a:p>
            <a:r>
              <a:rPr lang="ru-RU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28415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/>
                <a:cs typeface="Times New Roman"/>
              </a:rPr>
              <a:t>Значение  факторов времени:</a:t>
            </a:r>
            <a:endParaRPr lang="en-US" b="1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dirty="0">
                <a:latin typeface="Times New Roman"/>
                <a:cs typeface="Times New Roman"/>
              </a:rPr>
              <a:t>Повреждение миокарда в результате окклюзии КА развивается быстро, и уже через 4-6 ч от начала первых симптомов болезни большая часть </a:t>
            </a:r>
            <a:r>
              <a:rPr lang="ru-RU" dirty="0" err="1">
                <a:latin typeface="Times New Roman"/>
                <a:cs typeface="Times New Roman"/>
              </a:rPr>
              <a:t>ишемизированного</a:t>
            </a:r>
            <a:r>
              <a:rPr lang="ru-RU" dirty="0">
                <a:latin typeface="Times New Roman"/>
                <a:cs typeface="Times New Roman"/>
              </a:rPr>
              <a:t> миокарда </a:t>
            </a:r>
            <a:r>
              <a:rPr lang="ru-RU" dirty="0" err="1">
                <a:latin typeface="Times New Roman"/>
                <a:cs typeface="Times New Roman"/>
              </a:rPr>
              <a:t>некротизируется</a:t>
            </a:r>
            <a:r>
              <a:rPr lang="ru-RU" dirty="0">
                <a:latin typeface="Times New Roman"/>
                <a:cs typeface="Times New Roman"/>
              </a:rPr>
              <a:t>. Поэтому очень важно провести </a:t>
            </a:r>
            <a:r>
              <a:rPr lang="ru-RU" dirty="0" err="1">
                <a:latin typeface="Times New Roman"/>
                <a:cs typeface="Times New Roman"/>
              </a:rPr>
              <a:t>реперфузионную</a:t>
            </a:r>
            <a:r>
              <a:rPr lang="ru-RU" dirty="0">
                <a:latin typeface="Times New Roman"/>
                <a:cs typeface="Times New Roman"/>
              </a:rPr>
              <a:t> терапию как можно раньше. Только восстановление коронарного кровотока в первые 12 ч от начала первых симптомов болезни (за исключением особых случаев – см. ниже) достоверно улучшает прогноз. Оптимальные результаты наблюдаются, если </a:t>
            </a:r>
            <a:r>
              <a:rPr lang="ru-RU" dirty="0" err="1">
                <a:latin typeface="Times New Roman"/>
                <a:cs typeface="Times New Roman"/>
              </a:rPr>
              <a:t>реперфузионная</a:t>
            </a:r>
            <a:r>
              <a:rPr lang="ru-RU" dirty="0">
                <a:latin typeface="Times New Roman"/>
                <a:cs typeface="Times New Roman"/>
              </a:rPr>
              <a:t> терапия проводится в первые 2 ч. Восстановление коронарного кровотока в течение первого часа после начала приступа в ряде случаев предотвращает развитие ИМ или делает размеры очага некроза минимальными (ИМ без образования патологических зубцов </a:t>
            </a:r>
            <a:r>
              <a:rPr lang="ru-RU" dirty="0" err="1">
                <a:latin typeface="Times New Roman"/>
                <a:cs typeface="Times New Roman"/>
              </a:rPr>
              <a:t>Q</a:t>
            </a:r>
            <a:r>
              <a:rPr lang="ru-RU" dirty="0">
                <a:latin typeface="Times New Roman"/>
                <a:cs typeface="Times New Roman"/>
              </a:rPr>
              <a:t> на ЭКГ). </a:t>
            </a:r>
          </a:p>
          <a:p>
            <a:pPr algn="just"/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5071185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dirty="0">
                <a:latin typeface="Times New Roman"/>
                <a:cs typeface="Times New Roman"/>
              </a:rPr>
              <a:t>Эффективность лечения напрямую зависит от времени, прошедшего от начала ангинозного приступа до начала лечения при использовании любого метода </a:t>
            </a:r>
            <a:r>
              <a:rPr lang="ru-RU" dirty="0" err="1">
                <a:latin typeface="Times New Roman"/>
                <a:cs typeface="Times New Roman"/>
              </a:rPr>
              <a:t>реперфузионной</a:t>
            </a:r>
            <a:r>
              <a:rPr lang="ru-RU" dirty="0">
                <a:latin typeface="Times New Roman"/>
                <a:cs typeface="Times New Roman"/>
              </a:rPr>
              <a:t> терапии – ТЛТ или ЧКВ. Опыт применения </a:t>
            </a:r>
            <a:r>
              <a:rPr lang="ru-RU" dirty="0" err="1">
                <a:latin typeface="Times New Roman"/>
                <a:cs typeface="Times New Roman"/>
              </a:rPr>
              <a:t>реперфузионной</a:t>
            </a:r>
            <a:r>
              <a:rPr lang="ru-RU" dirty="0">
                <a:latin typeface="Times New Roman"/>
                <a:cs typeface="Times New Roman"/>
              </a:rPr>
              <a:t> терапии позволил выработать временные нормативы: следует стремиться к тому, чтобы ТЛТ начиналась не позднее 30 мин после первого контакта больного </a:t>
            </a:r>
            <a:r>
              <a:rPr lang="ru-RU" dirty="0" err="1">
                <a:latin typeface="Times New Roman"/>
                <a:cs typeface="Times New Roman"/>
              </a:rPr>
              <a:t>ИМпST</a:t>
            </a:r>
            <a:r>
              <a:rPr lang="ru-RU" dirty="0">
                <a:latin typeface="Times New Roman"/>
                <a:cs typeface="Times New Roman"/>
              </a:rPr>
              <a:t> с медицинским персоналом, а ЧКВ осуществлялась в пределах ближайших 90 мин. В среднем первичное ЧКВ рекомендуется предпочесть ТЛТ, если от первого контакта с медицинским работником до начала ЧКВ пройдет не более 120 минут, а в ранние сроки </a:t>
            </a:r>
            <a:r>
              <a:rPr lang="ru-RU" dirty="0" err="1">
                <a:latin typeface="Times New Roman"/>
                <a:cs typeface="Times New Roman"/>
              </a:rPr>
              <a:t>ИМпST</a:t>
            </a:r>
            <a:r>
              <a:rPr lang="ru-RU" dirty="0">
                <a:latin typeface="Times New Roman"/>
                <a:cs typeface="Times New Roman"/>
              </a:rPr>
              <a:t> (в первые 2 часа от начала симптомов) – не более 90 минут при условии, что под угрозой гибели находится большой объем жизнеспособного миокарда 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667788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/>
                <a:cs typeface="Times New Roman"/>
              </a:rPr>
              <a:t>Показания к </a:t>
            </a:r>
            <a:r>
              <a:rPr lang="ru-RU" b="1" dirty="0" err="1" smtClean="0">
                <a:latin typeface="Times New Roman"/>
                <a:cs typeface="Times New Roman"/>
              </a:rPr>
              <a:t>реперфузионному</a:t>
            </a:r>
            <a:r>
              <a:rPr lang="ru-RU" b="1" dirty="0" smtClean="0">
                <a:latin typeface="Times New Roman"/>
                <a:cs typeface="Times New Roman"/>
              </a:rPr>
              <a:t> лечению:</a:t>
            </a:r>
            <a:endParaRPr lang="en-US" b="1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dirty="0">
                <a:latin typeface="Times New Roman"/>
                <a:cs typeface="Times New Roman"/>
              </a:rPr>
              <a:t>При определении показаний к </a:t>
            </a:r>
            <a:r>
              <a:rPr lang="ru-RU" dirty="0" err="1">
                <a:latin typeface="Times New Roman"/>
                <a:cs typeface="Times New Roman"/>
              </a:rPr>
              <a:t>реперфузионному</a:t>
            </a:r>
            <a:r>
              <a:rPr lang="ru-RU" dirty="0">
                <a:latin typeface="Times New Roman"/>
                <a:cs typeface="Times New Roman"/>
              </a:rPr>
              <a:t> лечению </a:t>
            </a:r>
            <a:r>
              <a:rPr lang="ru-RU" dirty="0" err="1">
                <a:latin typeface="Times New Roman"/>
                <a:cs typeface="Times New Roman"/>
              </a:rPr>
              <a:t>ОКСп</a:t>
            </a:r>
            <a:r>
              <a:rPr lang="en-US" dirty="0">
                <a:latin typeface="Times New Roman"/>
                <a:cs typeface="Times New Roman"/>
              </a:rPr>
              <a:t>ST</a:t>
            </a:r>
            <a:r>
              <a:rPr lang="ru-RU" dirty="0">
                <a:latin typeface="Times New Roman"/>
                <a:cs typeface="Times New Roman"/>
              </a:rPr>
              <a:t> учитывается время, прошедшее после появления первых симптомов и наличие характерных изменений на ЭКГ. </a:t>
            </a:r>
          </a:p>
          <a:p>
            <a:pPr algn="just"/>
            <a:r>
              <a:rPr lang="ru-RU" dirty="0" err="1">
                <a:latin typeface="Times New Roman"/>
                <a:cs typeface="Times New Roman"/>
              </a:rPr>
              <a:t>Реперфузионное</a:t>
            </a:r>
            <a:r>
              <a:rPr lang="ru-RU" dirty="0">
                <a:latin typeface="Times New Roman"/>
                <a:cs typeface="Times New Roman"/>
              </a:rPr>
              <a:t> лечение показано в первые 12 часов после появления симптомов. Однако при клинической картине сохраняющейся ишемии или </a:t>
            </a:r>
            <a:r>
              <a:rPr lang="ru-RU" dirty="0" err="1">
                <a:latin typeface="Times New Roman"/>
                <a:cs typeface="Times New Roman"/>
              </a:rPr>
              <a:t>жизнеопаснывх</a:t>
            </a:r>
            <a:r>
              <a:rPr lang="ru-RU" dirty="0">
                <a:latin typeface="Times New Roman"/>
                <a:cs typeface="Times New Roman"/>
              </a:rPr>
              <a:t> осложнениях эти границы могут быть расширены до 24 часов. В эти сроки </a:t>
            </a:r>
            <a:r>
              <a:rPr lang="ru-RU" dirty="0" err="1">
                <a:latin typeface="Times New Roman"/>
                <a:cs typeface="Times New Roman"/>
              </a:rPr>
              <a:t>ОКСп</a:t>
            </a:r>
            <a:r>
              <a:rPr lang="en-US" dirty="0">
                <a:latin typeface="Times New Roman"/>
                <a:cs typeface="Times New Roman"/>
              </a:rPr>
              <a:t>ST</a:t>
            </a:r>
            <a:r>
              <a:rPr lang="ru-RU" dirty="0">
                <a:latin typeface="Times New Roman"/>
                <a:cs typeface="Times New Roman"/>
              </a:rPr>
              <a:t> предпочтительна первичное ЧКВ. Не исключена также польза первичного ЧКВ у стабильных больных через 12-24 часа от начала симптомов. </a:t>
            </a:r>
            <a:r>
              <a:rPr lang="ru-RU" b="1" dirty="0">
                <a:latin typeface="Times New Roman"/>
                <a:cs typeface="Times New Roman"/>
              </a:rPr>
              <a:t>Проведение ЧКВ после 24 часов от начала симптомов у стабильных больных без признаков сохраняющейся ишемии миокарда не рекомендуется!</a:t>
            </a:r>
            <a:endParaRPr lang="ru-RU" dirty="0">
              <a:latin typeface="Times New Roman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5149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/>
                <a:cs typeface="Times New Roman"/>
              </a:rPr>
              <a:t>ЭКГ критерии для начала </a:t>
            </a:r>
            <a:r>
              <a:rPr lang="ru-RU" b="1" dirty="0" err="1" smtClean="0">
                <a:latin typeface="Times New Roman"/>
                <a:cs typeface="Times New Roman"/>
              </a:rPr>
              <a:t>реперфузионной</a:t>
            </a:r>
            <a:r>
              <a:rPr lang="ru-RU" b="1" dirty="0" smtClean="0">
                <a:latin typeface="Times New Roman"/>
                <a:cs typeface="Times New Roman"/>
              </a:rPr>
              <a:t> терапии:</a:t>
            </a:r>
            <a:endParaRPr lang="en-US" b="1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dirty="0">
                <a:latin typeface="Times New Roman"/>
                <a:cs typeface="Times New Roman"/>
              </a:rPr>
              <a:t>стойкие подъемы сегмента </a:t>
            </a:r>
            <a:r>
              <a:rPr lang="en-US" dirty="0">
                <a:latin typeface="Times New Roman"/>
                <a:cs typeface="Times New Roman"/>
              </a:rPr>
              <a:t>ST</a:t>
            </a:r>
            <a:r>
              <a:rPr lang="ru-RU" dirty="0">
                <a:latin typeface="Times New Roman"/>
                <a:cs typeface="Times New Roman"/>
              </a:rPr>
              <a:t> ≥0,1 мВ как минимум в двух смежных отведениях ЭКГ (≥ 0,25 мВ у мужчин до 40 лет/0,2 мВ у мужчин старше 40 лет и ≥0,15 мВ у женщин в отведениях </a:t>
            </a:r>
            <a:r>
              <a:rPr lang="en-US" dirty="0">
                <a:latin typeface="Times New Roman"/>
                <a:cs typeface="Times New Roman"/>
              </a:rPr>
              <a:t>V</a:t>
            </a:r>
            <a:r>
              <a:rPr lang="ru-RU" baseline="-25000" dirty="0">
                <a:latin typeface="Times New Roman"/>
                <a:cs typeface="Times New Roman"/>
              </a:rPr>
              <a:t>2</a:t>
            </a:r>
            <a:r>
              <a:rPr lang="ru-RU" dirty="0">
                <a:latin typeface="Times New Roman"/>
                <a:cs typeface="Times New Roman"/>
              </a:rPr>
              <a:t>-</a:t>
            </a:r>
            <a:r>
              <a:rPr lang="en-US" dirty="0">
                <a:latin typeface="Times New Roman"/>
                <a:cs typeface="Times New Roman"/>
              </a:rPr>
              <a:t>V</a:t>
            </a:r>
            <a:r>
              <a:rPr lang="ru-RU" baseline="-25000" dirty="0">
                <a:latin typeface="Times New Roman"/>
                <a:cs typeface="Times New Roman"/>
              </a:rPr>
              <a:t>3</a:t>
            </a:r>
            <a:r>
              <a:rPr lang="ru-RU" dirty="0">
                <a:latin typeface="Times New Roman"/>
                <a:cs typeface="Times New Roman"/>
              </a:rPr>
              <a:t>) при отсутствии гипертрофии левого желудочка или (предположительно) остро возникшая блокада левой ножки пучка Гиса (особенно при </a:t>
            </a:r>
            <a:r>
              <a:rPr lang="ru-RU" dirty="0" err="1">
                <a:latin typeface="Times New Roman"/>
                <a:cs typeface="Times New Roman"/>
              </a:rPr>
              <a:t>конкордантных</a:t>
            </a:r>
            <a:r>
              <a:rPr lang="ru-RU" dirty="0">
                <a:latin typeface="Times New Roman"/>
                <a:cs typeface="Times New Roman"/>
              </a:rPr>
              <a:t> подъемах сегмента </a:t>
            </a:r>
            <a:r>
              <a:rPr lang="en-US" dirty="0">
                <a:latin typeface="Times New Roman"/>
                <a:cs typeface="Times New Roman"/>
              </a:rPr>
              <a:t>ST</a:t>
            </a:r>
            <a:r>
              <a:rPr lang="ru-RU" dirty="0">
                <a:latin typeface="Times New Roman"/>
                <a:cs typeface="Times New Roman"/>
              </a:rPr>
              <a:t> в отведениях с положительным комплексом </a:t>
            </a:r>
            <a:r>
              <a:rPr lang="en-US" dirty="0">
                <a:latin typeface="Times New Roman"/>
                <a:cs typeface="Times New Roman"/>
              </a:rPr>
              <a:t>QRS</a:t>
            </a:r>
            <a:r>
              <a:rPr lang="ru-RU" dirty="0">
                <a:latin typeface="Times New Roman"/>
                <a:cs typeface="Times New Roman"/>
              </a:rPr>
              <a:t>). </a:t>
            </a:r>
            <a:endParaRPr lang="ru-RU" dirty="0" smtClean="0">
              <a:latin typeface="Times New Roman"/>
              <a:cs typeface="Times New Roman"/>
            </a:endParaRPr>
          </a:p>
          <a:p>
            <a:pPr algn="just"/>
            <a:r>
              <a:rPr lang="ru-RU" dirty="0" smtClean="0">
                <a:latin typeface="Times New Roman"/>
                <a:cs typeface="Times New Roman"/>
              </a:rPr>
              <a:t>При </a:t>
            </a:r>
            <a:r>
              <a:rPr lang="ru-RU" dirty="0">
                <a:latin typeface="Times New Roman"/>
                <a:cs typeface="Times New Roman"/>
              </a:rPr>
              <a:t>наличии депрессии сегмента </a:t>
            </a:r>
            <a:r>
              <a:rPr lang="en-US" dirty="0">
                <a:latin typeface="Times New Roman"/>
                <a:cs typeface="Times New Roman"/>
              </a:rPr>
              <a:t>ST</a:t>
            </a:r>
            <a:r>
              <a:rPr lang="ru-RU" dirty="0">
                <a:latin typeface="Times New Roman"/>
                <a:cs typeface="Times New Roman"/>
              </a:rPr>
              <a:t> ≥0,05 мВ в отведениях </a:t>
            </a:r>
            <a:r>
              <a:rPr lang="en-US" dirty="0">
                <a:latin typeface="Times New Roman"/>
                <a:cs typeface="Times New Roman"/>
              </a:rPr>
              <a:t>V</a:t>
            </a:r>
            <a:r>
              <a:rPr lang="ru-RU" baseline="-25000" dirty="0">
                <a:latin typeface="Times New Roman"/>
                <a:cs typeface="Times New Roman"/>
              </a:rPr>
              <a:t>1</a:t>
            </a:r>
            <a:r>
              <a:rPr lang="ru-RU" dirty="0">
                <a:latin typeface="Times New Roman"/>
                <a:cs typeface="Times New Roman"/>
              </a:rPr>
              <a:t>-</a:t>
            </a:r>
            <a:r>
              <a:rPr lang="en-US" dirty="0">
                <a:latin typeface="Times New Roman"/>
                <a:cs typeface="Times New Roman"/>
              </a:rPr>
              <a:t>V</a:t>
            </a:r>
            <a:r>
              <a:rPr lang="ru-RU" baseline="-25000" dirty="0">
                <a:latin typeface="Times New Roman"/>
                <a:cs typeface="Times New Roman"/>
              </a:rPr>
              <a:t>3</a:t>
            </a:r>
            <a:r>
              <a:rPr lang="ru-RU" dirty="0">
                <a:latin typeface="Times New Roman"/>
                <a:cs typeface="Times New Roman"/>
              </a:rPr>
              <a:t>, особенно с позитивными зубцами Т, рекомендуется зарегистрировать ЭКГ в отведениях </a:t>
            </a:r>
            <a:r>
              <a:rPr lang="en-US" dirty="0">
                <a:latin typeface="Times New Roman"/>
                <a:cs typeface="Times New Roman"/>
              </a:rPr>
              <a:t>V</a:t>
            </a:r>
            <a:r>
              <a:rPr lang="ru-RU" baseline="-25000" dirty="0">
                <a:latin typeface="Times New Roman"/>
                <a:cs typeface="Times New Roman"/>
              </a:rPr>
              <a:t>7</a:t>
            </a:r>
            <a:r>
              <a:rPr lang="ru-RU" dirty="0">
                <a:latin typeface="Times New Roman"/>
                <a:cs typeface="Times New Roman"/>
              </a:rPr>
              <a:t>-</a:t>
            </a:r>
            <a:r>
              <a:rPr lang="en-US" dirty="0">
                <a:latin typeface="Times New Roman"/>
                <a:cs typeface="Times New Roman"/>
              </a:rPr>
              <a:t>V</a:t>
            </a:r>
            <a:r>
              <a:rPr lang="ru-RU" baseline="-25000" dirty="0">
                <a:latin typeface="Times New Roman"/>
                <a:cs typeface="Times New Roman"/>
              </a:rPr>
              <a:t>9 </a:t>
            </a:r>
            <a:r>
              <a:rPr lang="ru-RU" dirty="0">
                <a:latin typeface="Times New Roman"/>
                <a:cs typeface="Times New Roman"/>
              </a:rPr>
              <a:t>(выявление подъемов </a:t>
            </a:r>
            <a:r>
              <a:rPr lang="en-US" dirty="0">
                <a:latin typeface="Times New Roman"/>
                <a:cs typeface="Times New Roman"/>
              </a:rPr>
              <a:t>ST</a:t>
            </a:r>
            <a:r>
              <a:rPr lang="ru-RU" dirty="0">
                <a:latin typeface="Times New Roman"/>
                <a:cs typeface="Times New Roman"/>
              </a:rPr>
              <a:t> ≥0,05 мВ/≥0,01 мВ у мужчин моложе 40 лет является основанием для </a:t>
            </a:r>
            <a:r>
              <a:rPr lang="ru-RU" dirty="0" err="1">
                <a:latin typeface="Times New Roman"/>
                <a:cs typeface="Times New Roman"/>
              </a:rPr>
              <a:t>реперфузионного</a:t>
            </a:r>
            <a:r>
              <a:rPr lang="ru-RU" dirty="0">
                <a:latin typeface="Times New Roman"/>
                <a:cs typeface="Times New Roman"/>
              </a:rPr>
              <a:t> лечения).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04184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dirty="0">
                <a:latin typeface="Times New Roman"/>
                <a:cs typeface="Times New Roman"/>
              </a:rPr>
              <a:t>Сочетании депрессий сегмента </a:t>
            </a:r>
            <a:r>
              <a:rPr lang="en-US" dirty="0">
                <a:latin typeface="Times New Roman"/>
                <a:cs typeface="Times New Roman"/>
              </a:rPr>
              <a:t>ST</a:t>
            </a:r>
            <a:r>
              <a:rPr lang="ru-RU" dirty="0">
                <a:latin typeface="Times New Roman"/>
                <a:cs typeface="Times New Roman"/>
              </a:rPr>
              <a:t> ≥0,1 мВ во многих отведениях &gt;0,1 мВ в сочетании с подъемами сегмента </a:t>
            </a:r>
            <a:r>
              <a:rPr lang="en-US" dirty="0">
                <a:latin typeface="Times New Roman"/>
                <a:cs typeface="Times New Roman"/>
              </a:rPr>
              <a:t>ST</a:t>
            </a:r>
            <a:r>
              <a:rPr lang="ru-RU" dirty="0">
                <a:latin typeface="Times New Roman"/>
                <a:cs typeface="Times New Roman"/>
              </a:rPr>
              <a:t> в отведениях </a:t>
            </a:r>
            <a:r>
              <a:rPr lang="en-US" dirty="0" err="1">
                <a:latin typeface="Times New Roman"/>
                <a:cs typeface="Times New Roman"/>
              </a:rPr>
              <a:t>aVR</a:t>
            </a:r>
            <a:r>
              <a:rPr lang="ru-RU" dirty="0">
                <a:latin typeface="Times New Roman"/>
                <a:cs typeface="Times New Roman"/>
              </a:rPr>
              <a:t> и/или </a:t>
            </a:r>
            <a:r>
              <a:rPr lang="en-US" dirty="0">
                <a:latin typeface="Times New Roman"/>
                <a:cs typeface="Times New Roman"/>
              </a:rPr>
              <a:t>V</a:t>
            </a:r>
            <a:r>
              <a:rPr lang="ru-RU" baseline="-25000" dirty="0">
                <a:latin typeface="Times New Roman"/>
                <a:cs typeface="Times New Roman"/>
              </a:rPr>
              <a:t>1, </a:t>
            </a:r>
            <a:r>
              <a:rPr lang="ru-RU" dirty="0">
                <a:latin typeface="Times New Roman"/>
                <a:cs typeface="Times New Roman"/>
              </a:rPr>
              <a:t>свидетельствующих о многососудистом поражении или поражении ствола левой коронарной артерии. В этих случаях предпочтительна срочная КАГ для уточнения тактики лечения – ЧКВ или операция КШ (в зависимости, например, от анатомии коронарного русла, предшествующей </a:t>
            </a:r>
            <a:r>
              <a:rPr lang="ru-RU" dirty="0" err="1">
                <a:latin typeface="Times New Roman"/>
                <a:cs typeface="Times New Roman"/>
              </a:rPr>
              <a:t>антитромботической</a:t>
            </a:r>
            <a:r>
              <a:rPr lang="ru-RU" dirty="0">
                <a:latin typeface="Times New Roman"/>
                <a:cs typeface="Times New Roman"/>
              </a:rPr>
              <a:t> терапии и пр.).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26073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Times New Roman"/>
                <a:cs typeface="Times New Roman"/>
              </a:rPr>
              <a:t>П</a:t>
            </a:r>
            <a:r>
              <a:rPr lang="ru-RU" b="1" dirty="0" err="1" smtClean="0">
                <a:latin typeface="Times New Roman"/>
                <a:cs typeface="Times New Roman"/>
              </a:rPr>
              <a:t>ервичное</a:t>
            </a:r>
            <a:r>
              <a:rPr lang="ru-RU" b="1" dirty="0" smtClean="0">
                <a:latin typeface="Times New Roman"/>
                <a:cs typeface="Times New Roman"/>
              </a:rPr>
              <a:t> ЧКВ:</a:t>
            </a:r>
            <a:endParaRPr lang="en-US" b="1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ru-RU" dirty="0">
                <a:latin typeface="Times New Roman"/>
                <a:cs typeface="Times New Roman"/>
              </a:rPr>
              <a:t>ЧКВ – эффективный метод восстановления кровотока по </a:t>
            </a:r>
            <a:r>
              <a:rPr lang="ru-RU" dirty="0" err="1">
                <a:latin typeface="Times New Roman"/>
                <a:cs typeface="Times New Roman"/>
              </a:rPr>
              <a:t>окклюзированной</a:t>
            </a:r>
            <a:r>
              <a:rPr lang="ru-RU" dirty="0">
                <a:latin typeface="Times New Roman"/>
                <a:cs typeface="Times New Roman"/>
              </a:rPr>
              <a:t> КА при </a:t>
            </a:r>
            <a:r>
              <a:rPr lang="ru-RU" dirty="0" err="1">
                <a:latin typeface="Times New Roman"/>
                <a:cs typeface="Times New Roman"/>
              </a:rPr>
              <a:t>ИМпST</a:t>
            </a:r>
            <a:r>
              <a:rPr lang="ru-RU" dirty="0">
                <a:latin typeface="Times New Roman"/>
                <a:cs typeface="Times New Roman"/>
              </a:rPr>
              <a:t>. Если </a:t>
            </a:r>
            <a:r>
              <a:rPr lang="ru-RU" dirty="0" err="1">
                <a:latin typeface="Times New Roman"/>
                <a:cs typeface="Times New Roman"/>
              </a:rPr>
              <a:t>реперфузионная</a:t>
            </a:r>
            <a:r>
              <a:rPr lang="ru-RU" dirty="0">
                <a:latin typeface="Times New Roman"/>
                <a:cs typeface="Times New Roman"/>
              </a:rPr>
              <a:t> терапия начинается с него, ЧКВ называется первичной. Первичное ЧКВ при </a:t>
            </a:r>
            <a:r>
              <a:rPr lang="ru-RU" dirty="0" err="1">
                <a:latin typeface="Times New Roman"/>
                <a:cs typeface="Times New Roman"/>
              </a:rPr>
              <a:t>ИМпSТ</a:t>
            </a:r>
            <a:r>
              <a:rPr lang="ru-RU" dirty="0">
                <a:latin typeface="Times New Roman"/>
                <a:cs typeface="Times New Roman"/>
              </a:rPr>
              <a:t> имеет ряд преимуществ перед ТЛТ. Она обеспечивает более частое (до 90-95%) и более полное, чем ТЛТ, восстановление кровотока по </a:t>
            </a:r>
            <a:r>
              <a:rPr lang="ru-RU" dirty="0" err="1">
                <a:latin typeface="Times New Roman"/>
                <a:cs typeface="Times New Roman"/>
              </a:rPr>
              <a:t>окклюзированной</a:t>
            </a:r>
            <a:r>
              <a:rPr lang="ru-RU" dirty="0">
                <a:latin typeface="Times New Roman"/>
                <a:cs typeface="Times New Roman"/>
              </a:rPr>
              <a:t> КА. При ЧКВ существенно реже наблюдаются геморрагические осложнения. Наконец, ЧКВ может быть использовано во многих случаях, когда имеются противопоказания к ТЛТ. </a:t>
            </a:r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691831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dirty="0">
                <a:latin typeface="Times New Roman"/>
                <a:cs typeface="Times New Roman"/>
              </a:rPr>
              <a:t>Как следствие, первичное ЧКВ в опытных руках </a:t>
            </a:r>
            <a:r>
              <a:rPr lang="ru-RU" b="1" dirty="0">
                <a:latin typeface="Times New Roman"/>
                <a:cs typeface="Times New Roman"/>
              </a:rPr>
              <a:t>(не менее 200 случаев ЧКВ в учреждении в год, из которых не менее 36 первичные ЧКВ личный опыт оператора – не менее 50 плановых и 11 первичных процедур ЧКВ в год) </a:t>
            </a:r>
            <a:r>
              <a:rPr lang="ru-RU" dirty="0">
                <a:latin typeface="Times New Roman"/>
                <a:cs typeface="Times New Roman"/>
              </a:rPr>
              <a:t>дает достоверно лучший результат, чем ТЛТ. Особенно очевидны преимущества первичного ЧКВ в случаях осложненного течения </a:t>
            </a:r>
            <a:r>
              <a:rPr lang="ru-RU" dirty="0" err="1">
                <a:latin typeface="Times New Roman"/>
                <a:cs typeface="Times New Roman"/>
              </a:rPr>
              <a:t>ИМпST</a:t>
            </a:r>
            <a:r>
              <a:rPr lang="ru-RU" dirty="0">
                <a:latin typeface="Times New Roman"/>
                <a:cs typeface="Times New Roman"/>
              </a:rPr>
              <a:t> (например, на фоне острой СН), а также в тех случаях, когда </a:t>
            </a:r>
            <a:r>
              <a:rPr lang="ru-RU" dirty="0" err="1">
                <a:latin typeface="Times New Roman"/>
                <a:cs typeface="Times New Roman"/>
              </a:rPr>
              <a:t>реперфузионная</a:t>
            </a:r>
            <a:r>
              <a:rPr lang="ru-RU" dirty="0">
                <a:latin typeface="Times New Roman"/>
                <a:cs typeface="Times New Roman"/>
              </a:rPr>
              <a:t> терапия начинается с существенной задержкой после начала заболевания (позже 3 ч). </a:t>
            </a:r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5211157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dirty="0">
                <a:latin typeface="Times New Roman"/>
                <a:cs typeface="Times New Roman"/>
              </a:rPr>
              <a:t>Первичное ЧКВ – метод выбора в </a:t>
            </a:r>
            <a:r>
              <a:rPr lang="ru-RU" dirty="0" err="1">
                <a:latin typeface="Times New Roman"/>
                <a:cs typeface="Times New Roman"/>
              </a:rPr>
              <a:t>диагностически</a:t>
            </a:r>
            <a:r>
              <a:rPr lang="ru-RU" dirty="0">
                <a:latin typeface="Times New Roman"/>
                <a:cs typeface="Times New Roman"/>
              </a:rPr>
              <a:t> сомнительных случаях.  Если больной, которому показано ЧКВ, доставлен в стационар, в котором это вмешательство не проводится, его следует срочно перевести в учреждение, где ЧКВ может быть осуществлено, при условии, что транспортировка не приведет к неприемлемой потере времени. Отсутствие хирургической поддержки не является абсолютным противопоказанием к первичному ЧКВ или настоятельным показанием к переводу больного в стационар, где такая поддержка есть. Существенный минус ЧКВ – методическая сложность, требующая дорогостоящего оборудования, а также бригады опытных операторов. Такое лечение невозможно на </a:t>
            </a:r>
            <a:r>
              <a:rPr lang="ru-RU" dirty="0" err="1">
                <a:latin typeface="Times New Roman"/>
                <a:cs typeface="Times New Roman"/>
              </a:rPr>
              <a:t>догоспитальном</a:t>
            </a:r>
            <a:r>
              <a:rPr lang="ru-RU" dirty="0">
                <a:latin typeface="Times New Roman"/>
                <a:cs typeface="Times New Roman"/>
              </a:rPr>
              <a:t> этапе.</a:t>
            </a:r>
          </a:p>
          <a:p>
            <a:pPr algn="just"/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1712789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b="1" dirty="0">
                <a:latin typeface="Times New Roman"/>
                <a:cs typeface="Times New Roman"/>
              </a:rPr>
              <a:t>Как и ТЛТ, проведение первичное ЧКВ показано в первые 12 ч заболевания.</a:t>
            </a:r>
            <a:r>
              <a:rPr lang="ru-RU" dirty="0">
                <a:latin typeface="Times New Roman"/>
                <a:cs typeface="Times New Roman"/>
              </a:rPr>
              <a:t> В ряде случаев при сохраняющейся ишемии миокарда, остром застое в малом круге кровообращения, шоке, электрической нестабильности оправдана попытка ЧКВ и позже. Первичное ЧКВ у больных с тяжелыми осложнениями </a:t>
            </a:r>
            <a:r>
              <a:rPr lang="ru-RU" dirty="0" err="1">
                <a:latin typeface="Times New Roman"/>
                <a:cs typeface="Times New Roman"/>
              </a:rPr>
              <a:t>ИМп</a:t>
            </a:r>
            <a:r>
              <a:rPr lang="en-US" dirty="0">
                <a:latin typeface="Times New Roman"/>
                <a:cs typeface="Times New Roman"/>
              </a:rPr>
              <a:t>ST</a:t>
            </a:r>
            <a:r>
              <a:rPr lang="ru-RU" dirty="0">
                <a:latin typeface="Times New Roman"/>
                <a:cs typeface="Times New Roman"/>
              </a:rPr>
              <a:t> (кардиогенный шок, отек легких, электрическая нестабильность) может быть более успешной, если проводится на фоне вспомогательного кровообращения (например, внутриаортальной баллонной </a:t>
            </a:r>
            <a:r>
              <a:rPr lang="ru-RU" dirty="0" err="1">
                <a:latin typeface="Times New Roman"/>
                <a:cs typeface="Times New Roman"/>
              </a:rPr>
              <a:t>контрпульсации</a:t>
            </a:r>
            <a:r>
              <a:rPr lang="ru-RU" dirty="0">
                <a:latin typeface="Times New Roman"/>
                <a:cs typeface="Times New Roman"/>
              </a:rPr>
              <a:t>).</a:t>
            </a:r>
          </a:p>
          <a:p>
            <a:pPr algn="just"/>
            <a:r>
              <a:rPr lang="ru-RU" dirty="0">
                <a:latin typeface="Times New Roman"/>
                <a:cs typeface="Times New Roman"/>
              </a:rPr>
              <a:t>В большинстве случаев при первичном ЧКВ выполняют </a:t>
            </a:r>
            <a:r>
              <a:rPr lang="ru-RU" dirty="0" err="1">
                <a:latin typeface="Times New Roman"/>
                <a:cs typeface="Times New Roman"/>
              </a:rPr>
              <a:t>стентирование</a:t>
            </a:r>
            <a:r>
              <a:rPr lang="ru-RU" dirty="0">
                <a:latin typeface="Times New Roman"/>
                <a:cs typeface="Times New Roman"/>
              </a:rPr>
              <a:t> сосудов.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042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dirty="0" smtClean="0">
                <a:latin typeface="Times New Roman"/>
                <a:cs typeface="Times New Roman"/>
              </a:rPr>
              <a:t>Участковый терапевт должен выявить ИБС, заподозрить наличие ОКС, определить показания к проведению ЧКВ. Терапевт решает тактику ведения больного в зависимости от течения ИБС. ОКС диагноз необходимый для первичной оценки и выбора на амбулаторном этапе стратегии лечения пациента с ангинозной болью.</a:t>
            </a:r>
            <a:endParaRPr lang="en-US" sz="2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0516304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/>
                <a:cs typeface="Times New Roman"/>
              </a:rPr>
              <a:t>Рубрики МКБ-10 для ОКС:</a:t>
            </a:r>
            <a:endParaRPr lang="en-US" b="1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algn="just"/>
            <a:r>
              <a:rPr lang="ru-RU" b="1" dirty="0">
                <a:latin typeface="Times New Roman"/>
                <a:cs typeface="Times New Roman"/>
              </a:rPr>
              <a:t>120. </a:t>
            </a:r>
            <a:r>
              <a:rPr lang="ru-RU" dirty="0">
                <a:latin typeface="Times New Roman"/>
                <a:cs typeface="Times New Roman"/>
              </a:rPr>
              <a:t>Нестабильная стенокардия.</a:t>
            </a:r>
          </a:p>
          <a:p>
            <a:pPr algn="just"/>
            <a:r>
              <a:rPr lang="ru-RU" b="1" dirty="0">
                <a:latin typeface="Times New Roman"/>
                <a:cs typeface="Times New Roman"/>
              </a:rPr>
              <a:t>121. </a:t>
            </a:r>
            <a:r>
              <a:rPr lang="ru-RU" dirty="0">
                <a:latin typeface="Times New Roman"/>
                <a:cs typeface="Times New Roman"/>
              </a:rPr>
              <a:t>Острый инфаркт миокарда.</a:t>
            </a:r>
          </a:p>
          <a:p>
            <a:pPr algn="just"/>
            <a:r>
              <a:rPr lang="ru-RU" b="1" dirty="0">
                <a:latin typeface="Times New Roman"/>
                <a:cs typeface="Times New Roman"/>
              </a:rPr>
              <a:t>121.0. </a:t>
            </a:r>
            <a:r>
              <a:rPr lang="ru-RU" dirty="0">
                <a:latin typeface="Times New Roman"/>
                <a:cs typeface="Times New Roman"/>
              </a:rPr>
              <a:t>Острый трансмуральный инфаркт передней стенки миокарда.</a:t>
            </a:r>
          </a:p>
          <a:p>
            <a:pPr algn="just"/>
            <a:r>
              <a:rPr lang="ru-RU" b="1" dirty="0" smtClean="0">
                <a:latin typeface="Times New Roman"/>
                <a:cs typeface="Times New Roman"/>
              </a:rPr>
              <a:t>121.1</a:t>
            </a:r>
            <a:r>
              <a:rPr lang="ru-RU" b="1" dirty="0">
                <a:latin typeface="Times New Roman"/>
                <a:cs typeface="Times New Roman"/>
              </a:rPr>
              <a:t>. </a:t>
            </a:r>
            <a:r>
              <a:rPr lang="ru-RU" dirty="0">
                <a:latin typeface="Times New Roman"/>
                <a:cs typeface="Times New Roman"/>
              </a:rPr>
              <a:t>Острый трансмуральный инфаркт нижней стенки миокарда.</a:t>
            </a:r>
          </a:p>
          <a:p>
            <a:pPr algn="just"/>
            <a:r>
              <a:rPr lang="ru-RU" b="1" dirty="0" smtClean="0">
                <a:latin typeface="Times New Roman"/>
                <a:cs typeface="Times New Roman"/>
              </a:rPr>
              <a:t>121.2</a:t>
            </a:r>
            <a:r>
              <a:rPr lang="ru-RU" b="1" dirty="0">
                <a:latin typeface="Times New Roman"/>
                <a:cs typeface="Times New Roman"/>
              </a:rPr>
              <a:t>. </a:t>
            </a:r>
            <a:r>
              <a:rPr lang="ru-RU" dirty="0">
                <a:latin typeface="Times New Roman"/>
                <a:cs typeface="Times New Roman"/>
              </a:rPr>
              <a:t>Острый трансмуральный инфаркт миокарда других уточненных локализаций.</a:t>
            </a:r>
          </a:p>
          <a:p>
            <a:pPr algn="just"/>
            <a:r>
              <a:rPr lang="ru-RU" b="1" dirty="0" smtClean="0">
                <a:latin typeface="Times New Roman"/>
                <a:cs typeface="Times New Roman"/>
              </a:rPr>
              <a:t>121.3</a:t>
            </a:r>
            <a:r>
              <a:rPr lang="ru-RU" b="1" dirty="0">
                <a:latin typeface="Times New Roman"/>
                <a:cs typeface="Times New Roman"/>
              </a:rPr>
              <a:t>. </a:t>
            </a:r>
            <a:r>
              <a:rPr lang="ru-RU" dirty="0">
                <a:latin typeface="Times New Roman"/>
                <a:cs typeface="Times New Roman"/>
              </a:rPr>
              <a:t>Острый трансмуральный инфаркт миокарда неуточненной локализации.</a:t>
            </a:r>
          </a:p>
          <a:p>
            <a:pPr algn="just"/>
            <a:r>
              <a:rPr lang="ru-RU" b="1" dirty="0" smtClean="0">
                <a:latin typeface="Times New Roman"/>
                <a:cs typeface="Times New Roman"/>
              </a:rPr>
              <a:t>121.4</a:t>
            </a:r>
            <a:r>
              <a:rPr lang="ru-RU" b="1" dirty="0">
                <a:latin typeface="Times New Roman"/>
                <a:cs typeface="Times New Roman"/>
              </a:rPr>
              <a:t>. </a:t>
            </a:r>
            <a:r>
              <a:rPr lang="ru-RU" dirty="0">
                <a:latin typeface="Times New Roman"/>
                <a:cs typeface="Times New Roman"/>
              </a:rPr>
              <a:t>Острый субэндокардиальный инфаркт миокарда.</a:t>
            </a:r>
          </a:p>
          <a:p>
            <a:pPr algn="just"/>
            <a:r>
              <a:rPr lang="ru-RU" b="1" dirty="0">
                <a:latin typeface="Times New Roman"/>
                <a:cs typeface="Times New Roman"/>
              </a:rPr>
              <a:t>121.9. </a:t>
            </a:r>
            <a:r>
              <a:rPr lang="ru-RU" dirty="0">
                <a:latin typeface="Times New Roman"/>
                <a:cs typeface="Times New Roman"/>
              </a:rPr>
              <a:t>Острый инфаркт миокарда неуточненный.</a:t>
            </a:r>
          </a:p>
          <a:p>
            <a:pPr algn="just"/>
            <a:r>
              <a:rPr lang="ru-RU" b="1" dirty="0">
                <a:latin typeface="Times New Roman"/>
                <a:cs typeface="Times New Roman"/>
              </a:rPr>
              <a:t>122. </a:t>
            </a:r>
            <a:r>
              <a:rPr lang="ru-RU" dirty="0">
                <a:latin typeface="Times New Roman"/>
                <a:cs typeface="Times New Roman"/>
              </a:rPr>
              <a:t>Повторный инфаркт миокарда.</a:t>
            </a:r>
          </a:p>
          <a:p>
            <a:pPr algn="just"/>
            <a:r>
              <a:rPr lang="ru-RU" b="1" dirty="0">
                <a:latin typeface="Times New Roman"/>
                <a:cs typeface="Times New Roman"/>
              </a:rPr>
              <a:t>122.0. </a:t>
            </a:r>
            <a:r>
              <a:rPr lang="ru-RU" dirty="0">
                <a:latin typeface="Times New Roman"/>
                <a:cs typeface="Times New Roman"/>
              </a:rPr>
              <a:t>Повторный инфаркт передней стенки миокарда.</a:t>
            </a:r>
          </a:p>
          <a:p>
            <a:pPr algn="just"/>
            <a:r>
              <a:rPr lang="ru-RU" b="1" dirty="0">
                <a:latin typeface="Times New Roman"/>
                <a:cs typeface="Times New Roman"/>
              </a:rPr>
              <a:t>122.1. </a:t>
            </a:r>
            <a:r>
              <a:rPr lang="ru-RU" dirty="0">
                <a:latin typeface="Times New Roman"/>
                <a:cs typeface="Times New Roman"/>
              </a:rPr>
              <a:t>Повторный инфаркт нижней стенки миокарда.</a:t>
            </a:r>
          </a:p>
          <a:p>
            <a:pPr algn="just"/>
            <a:r>
              <a:rPr lang="ru-RU" b="1" dirty="0">
                <a:latin typeface="Times New Roman"/>
                <a:cs typeface="Times New Roman"/>
              </a:rPr>
              <a:t>122.8. </a:t>
            </a:r>
            <a:r>
              <a:rPr lang="ru-RU" dirty="0">
                <a:latin typeface="Times New Roman"/>
                <a:cs typeface="Times New Roman"/>
              </a:rPr>
              <a:t>Повторный инфаркт миокарда другой уточненной локализации.</a:t>
            </a:r>
          </a:p>
          <a:p>
            <a:pPr algn="just"/>
            <a:r>
              <a:rPr lang="ru-RU" b="1" dirty="0">
                <a:latin typeface="Times New Roman"/>
                <a:cs typeface="Times New Roman"/>
              </a:rPr>
              <a:t>122.9. </a:t>
            </a:r>
            <a:r>
              <a:rPr lang="ru-RU" dirty="0">
                <a:latin typeface="Times New Roman"/>
                <a:cs typeface="Times New Roman"/>
              </a:rPr>
              <a:t>Повторный инфаркт миокарда неуточненной локализации.</a:t>
            </a:r>
          </a:p>
          <a:p>
            <a:pPr algn="just"/>
            <a:r>
              <a:rPr lang="ru-RU" b="1" dirty="0">
                <a:latin typeface="Times New Roman"/>
                <a:cs typeface="Times New Roman"/>
              </a:rPr>
              <a:t>124. </a:t>
            </a:r>
            <a:r>
              <a:rPr lang="ru-RU" dirty="0">
                <a:latin typeface="Times New Roman"/>
                <a:cs typeface="Times New Roman"/>
              </a:rPr>
              <a:t>Другие формы острой ишемической болезни сердца.</a:t>
            </a:r>
          </a:p>
          <a:p>
            <a:pPr algn="just"/>
            <a:r>
              <a:rPr lang="ru-RU" b="1" dirty="0">
                <a:latin typeface="Times New Roman"/>
                <a:cs typeface="Times New Roman"/>
              </a:rPr>
              <a:t> 124.0. </a:t>
            </a:r>
            <a:r>
              <a:rPr lang="ru-RU" dirty="0">
                <a:latin typeface="Times New Roman"/>
                <a:cs typeface="Times New Roman"/>
              </a:rPr>
              <a:t>Коронарный тромбоз, не приводящий к инфаркту миокарда.</a:t>
            </a:r>
          </a:p>
          <a:p>
            <a:pPr algn="just"/>
            <a:r>
              <a:rPr lang="ru-RU" b="1" dirty="0">
                <a:latin typeface="Times New Roman"/>
                <a:cs typeface="Times New Roman"/>
              </a:rPr>
              <a:t> 124.8. </a:t>
            </a:r>
            <a:r>
              <a:rPr lang="ru-RU" dirty="0">
                <a:latin typeface="Times New Roman"/>
                <a:cs typeface="Times New Roman"/>
              </a:rPr>
              <a:t>Другие формы острой ишемической болезни сердца.</a:t>
            </a:r>
          </a:p>
          <a:p>
            <a:pPr algn="just"/>
            <a:r>
              <a:rPr lang="ru-RU" dirty="0">
                <a:latin typeface="Times New Roman"/>
                <a:cs typeface="Times New Roman"/>
              </a:rPr>
              <a:t> </a:t>
            </a:r>
            <a:r>
              <a:rPr lang="ru-RU" b="1" dirty="0">
                <a:latin typeface="Times New Roman"/>
                <a:cs typeface="Times New Roman"/>
              </a:rPr>
              <a:t>124.9. </a:t>
            </a:r>
            <a:r>
              <a:rPr lang="ru-RU" dirty="0">
                <a:latin typeface="Times New Roman"/>
                <a:cs typeface="Times New Roman"/>
              </a:rPr>
              <a:t>Острая </a:t>
            </a:r>
            <a:r>
              <a:rPr lang="ru-RU" dirty="0" smtClean="0">
                <a:latin typeface="Times New Roman"/>
                <a:cs typeface="Times New Roman"/>
              </a:rPr>
              <a:t>ишемическая </a:t>
            </a:r>
            <a:r>
              <a:rPr lang="ru-RU" dirty="0">
                <a:latin typeface="Times New Roman"/>
                <a:cs typeface="Times New Roman"/>
              </a:rPr>
              <a:t>болезнь сердца неуточненная.</a:t>
            </a:r>
          </a:p>
          <a:p>
            <a:pPr algn="just"/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50279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/>
                <a:cs typeface="Times New Roman"/>
              </a:rPr>
              <a:t>Оценка сердечно-сосудистого риска задача врача </a:t>
            </a:r>
            <a:r>
              <a:rPr lang="en-US" dirty="0" smtClean="0">
                <a:latin typeface="Times New Roman"/>
                <a:cs typeface="Times New Roman"/>
              </a:rPr>
              <a:t>–</a:t>
            </a:r>
            <a:r>
              <a:rPr lang="ru-RU" dirty="0" smtClean="0">
                <a:latin typeface="Times New Roman"/>
                <a:cs typeface="Times New Roman"/>
              </a:rPr>
              <a:t> терапевта поликлиники, так как 95% населения обращается за помощью именно на уровне первичного звена, а около 30% обращается в течении дня к терапевту составляют больные с ИБС. </a:t>
            </a:r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146836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Острый коронарный синдром: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Вариант течения ИБС включающий ИМ без зубца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нестабильную стенокардию. Ведущим симптомом позволяющим заподозрить ОКС является боль в грудной клетке. ОКС характеризуется значительно возросшей по сравнению с периодами стабильной стенокардии вероятностью развития к/о ИМ, внезапной смерти и выражается в качественном изменении характера приступов стенокардии, прежде всего появлением стенокардии покоя.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16677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Виды ОКС: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Больные с приступом острой боли в грудной клетке и стойким подъёмом сегмента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(более 20 минут). Это состояние называется ОКС с подъёмом сегмента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как правило является проявлением острой полной окклюзии коронарной артерии. Ключевое направление лечения таких больных: немедленная коронарная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реперфузия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 помощью первичной коронарной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ангиопластики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или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фибринолитической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терапии.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Больные с приступом острой боли в грудной клетке, но без стойкого подъёма сегмента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Изменения ЭКГ могут включать преходящий подъём сегмента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инверсию зубца «Т», ЭКГ может оставаться нормальной. С клинической точки зрения ОКС без подъёма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может протекать как бессимптомно, так и сопровождаться симптомами продолжающейся ишемии миокарда, а также остановкой сердца.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Патогенез ОКС: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1. Разрыв или надрыв эндотелия в месте расположения или на границе с атеросклеротической бляшкой.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2. Тромбоз в области разрыва.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3. Коронарная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вазоконстрикция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	Исходно в основе этих состояний находится один и тот же процесс -  нарушения целостности эндотелия, появления разрыва или надрыва с кровоизлиянием в бляшку, возникновение тромба.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err="1" smtClean="0">
                <a:latin typeface="Times New Roman"/>
                <a:cs typeface="Times New Roman"/>
              </a:rPr>
              <a:t>Прединфарктный</a:t>
            </a:r>
            <a:r>
              <a:rPr lang="ru-RU" sz="3200" b="1" dirty="0" smtClean="0">
                <a:latin typeface="Times New Roman"/>
                <a:cs typeface="Times New Roman"/>
              </a:rPr>
              <a:t> период, нестабильная стенокардия:</a:t>
            </a:r>
            <a:endParaRPr lang="en-US" sz="3200" b="1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dirty="0" err="1">
                <a:latin typeface="Times New Roman"/>
                <a:cs typeface="Times New Roman"/>
              </a:rPr>
              <a:t>ИМп</a:t>
            </a:r>
            <a:r>
              <a:rPr lang="en-US" dirty="0">
                <a:latin typeface="Times New Roman"/>
                <a:cs typeface="Times New Roman"/>
              </a:rPr>
              <a:t>ST</a:t>
            </a:r>
            <a:r>
              <a:rPr lang="ru-RU" dirty="0">
                <a:latin typeface="Times New Roman"/>
                <a:cs typeface="Times New Roman"/>
              </a:rPr>
              <a:t> как правило развивается как внезапная катастрофа без продромальных синдромов. Тщательный расспрос позволяет установить, что за несколько дней до этого и даже недель более чем у половины больных наблюдаются симптомы которые могут быть расценены, как признаки появления или обострения коронарной недостаточности. </a:t>
            </a:r>
          </a:p>
          <a:p>
            <a:pPr algn="just"/>
            <a:r>
              <a:rPr lang="ru-RU" dirty="0">
                <a:latin typeface="Times New Roman"/>
                <a:cs typeface="Times New Roman"/>
              </a:rPr>
              <a:t>Как правило речь идет о стенокардии, которая в период, предшествующий ИМ нередко изменяет свой характер: приступы учащаются, становятся более интенсивными, изменяется, расширяется область иррадиации, снижается толерантность к физической нагрузке.  К стенокардии напряжения нередко присоединяется стенокардия покоя.  Особенно неблагоприятной стенокардией считается, когда приступы сопровождаются вегетативными реакциями, аритмиями, признаками СН.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40687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2963</Words>
  <Application>Microsoft Macintosh PowerPoint</Application>
  <PresentationFormat>On-screen Show (4:3)</PresentationFormat>
  <Paragraphs>125</Paragraphs>
  <Slides>40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Острый коронарный синдром:</vt:lpstr>
      <vt:lpstr>Виды ОКС:</vt:lpstr>
      <vt:lpstr>Патогенез ОКС:</vt:lpstr>
      <vt:lpstr>Прединфарктный период, нестабильная стенокардия:</vt:lpstr>
      <vt:lpstr>PowerPoint Presentation</vt:lpstr>
      <vt:lpstr>Факторы способствующие разрыву бляшки:</vt:lpstr>
      <vt:lpstr>Диагностика ОКС(Собственно ИМ без зубца Q):</vt:lpstr>
      <vt:lpstr>Болевой синдром при ИМ:</vt:lpstr>
      <vt:lpstr>ЭКГ изменения при ИМ:</vt:lpstr>
      <vt:lpstr>Ферментная диагностика ИМ:</vt:lpstr>
      <vt:lpstr>КФК:</vt:lpstr>
      <vt:lpstr>КФК при ИМ:</vt:lpstr>
      <vt:lpstr>КФК МВ:</vt:lpstr>
      <vt:lpstr>МВ КФК:</vt:lpstr>
      <vt:lpstr>МВ КФК:</vt:lpstr>
      <vt:lpstr>АСТ:</vt:lpstr>
      <vt:lpstr>АСТ при ИМ:</vt:lpstr>
      <vt:lpstr>ЛДГ:</vt:lpstr>
      <vt:lpstr>Динамика ЛДГ при ОИМ:</vt:lpstr>
      <vt:lpstr>Тропонины:</vt:lpstr>
      <vt:lpstr>PowerPoint Presentation</vt:lpstr>
      <vt:lpstr>Тропонин:</vt:lpstr>
      <vt:lpstr>Стандарт оказания специализированной медицинской помощи при ОИМ (с подъемом сегмента ST), ПРИКАЗ № 404 ан:    </vt:lpstr>
      <vt:lpstr>  Стандарт оказания специализированной медицинской помощи при нестабильной стенокардии, остром и повторном ИМ (без подъема сегмента ST), ПРИКАЗ № 405 ан:    </vt:lpstr>
      <vt:lpstr>Восстановление коронарной перфузии, Общая концепция:</vt:lpstr>
      <vt:lpstr>Значение  факторов времени:</vt:lpstr>
      <vt:lpstr>PowerPoint Presentation</vt:lpstr>
      <vt:lpstr>Показания к реперфузионному лечению:</vt:lpstr>
      <vt:lpstr>ЭКГ критерии для начала реперфузионной терапии:</vt:lpstr>
      <vt:lpstr>PowerPoint Presentation</vt:lpstr>
      <vt:lpstr>Первичное ЧКВ:</vt:lpstr>
      <vt:lpstr>PowerPoint Presentation</vt:lpstr>
      <vt:lpstr>PowerPoint Presentation</vt:lpstr>
      <vt:lpstr>PowerPoint Presentation</vt:lpstr>
      <vt:lpstr>Рубрики МКБ-10 для ОКС: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Острый коронарный синдром:</dc:title>
  <cp:lastModifiedBy>Чепурный Александр Иванович</cp:lastModifiedBy>
  <cp:revision>42</cp:revision>
  <dcterms:modified xsi:type="dcterms:W3CDTF">2018-10-01T16:28:54Z</dcterms:modified>
</cp:coreProperties>
</file>