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258" r:id="rId2"/>
    <p:sldId id="381" r:id="rId3"/>
    <p:sldId id="380" r:id="rId4"/>
    <p:sldId id="382" r:id="rId5"/>
    <p:sldId id="259" r:id="rId6"/>
    <p:sldId id="260" r:id="rId7"/>
    <p:sldId id="319" r:id="rId8"/>
    <p:sldId id="321" r:id="rId9"/>
    <p:sldId id="323" r:id="rId10"/>
    <p:sldId id="325" r:id="rId11"/>
    <p:sldId id="327" r:id="rId12"/>
    <p:sldId id="310" r:id="rId13"/>
    <p:sldId id="311" r:id="rId14"/>
    <p:sldId id="312" r:id="rId15"/>
    <p:sldId id="261" r:id="rId16"/>
    <p:sldId id="263" r:id="rId17"/>
    <p:sldId id="264" r:id="rId18"/>
    <p:sldId id="313" r:id="rId19"/>
    <p:sldId id="314" r:id="rId20"/>
    <p:sldId id="266" r:id="rId21"/>
    <p:sldId id="267" r:id="rId22"/>
    <p:sldId id="268" r:id="rId23"/>
    <p:sldId id="269" r:id="rId24"/>
    <p:sldId id="272" r:id="rId25"/>
    <p:sldId id="271" r:id="rId26"/>
    <p:sldId id="329" r:id="rId27"/>
    <p:sldId id="331" r:id="rId28"/>
    <p:sldId id="274" r:id="rId29"/>
    <p:sldId id="333" r:id="rId30"/>
    <p:sldId id="335" r:id="rId31"/>
    <p:sldId id="337" r:id="rId32"/>
    <p:sldId id="339" r:id="rId33"/>
    <p:sldId id="341" r:id="rId34"/>
    <p:sldId id="343" r:id="rId35"/>
    <p:sldId id="345" r:id="rId36"/>
    <p:sldId id="347" r:id="rId37"/>
    <p:sldId id="349" r:id="rId38"/>
    <p:sldId id="315" r:id="rId39"/>
    <p:sldId id="279" r:id="rId40"/>
    <p:sldId id="351" r:id="rId41"/>
    <p:sldId id="353" r:id="rId42"/>
    <p:sldId id="355" r:id="rId43"/>
    <p:sldId id="357" r:id="rId44"/>
    <p:sldId id="316" r:id="rId45"/>
    <p:sldId id="281" r:id="rId46"/>
    <p:sldId id="359" r:id="rId47"/>
    <p:sldId id="361" r:id="rId48"/>
    <p:sldId id="363" r:id="rId49"/>
    <p:sldId id="283" r:id="rId50"/>
    <p:sldId id="365" r:id="rId51"/>
    <p:sldId id="367" r:id="rId52"/>
    <p:sldId id="369" r:id="rId53"/>
    <p:sldId id="371" r:id="rId54"/>
    <p:sldId id="373" r:id="rId55"/>
    <p:sldId id="375" r:id="rId56"/>
    <p:sldId id="377" r:id="rId57"/>
    <p:sldId id="379" r:id="rId58"/>
    <p:sldId id="289" r:id="rId59"/>
    <p:sldId id="288" r:id="rId60"/>
    <p:sldId id="291" r:id="rId61"/>
    <p:sldId id="292" r:id="rId62"/>
    <p:sldId id="317" r:id="rId63"/>
    <p:sldId id="383" r:id="rId64"/>
    <p:sldId id="384" r:id="rId65"/>
    <p:sldId id="385" r:id="rId66"/>
    <p:sldId id="386" r:id="rId6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0" d="100"/>
          <a:sy n="170" d="100"/>
        </p:scale>
        <p:origin x="-11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notesMaster" Target="notesMasters/notesMaster1.xml"/><Relationship Id="rId69" Type="http://schemas.openxmlformats.org/officeDocument/2006/relationships/printerSettings" Target="printerSettings/printerSettings1.bin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presProps" Target="presProps.xml"/><Relationship Id="rId71" Type="http://schemas.openxmlformats.org/officeDocument/2006/relationships/viewProps" Target="viewProps.xml"/><Relationship Id="rId72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398D4-B244-447C-BB1A-4F52F29D1095}" type="datetimeFigureOut">
              <a:rPr lang="ru-RU" smtClean="0"/>
              <a:pPr/>
              <a:t>17.09.18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91D67-D967-4189-AE26-81E1EC6AEA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307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17.09.18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14348" y="1285860"/>
            <a:ext cx="847552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Общепризнано, что основным этиологическим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фактором, морфологической основой заболевания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подавляющем большинстве случаев является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атеросклеротическое поражение коронарных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артерий. Клиника, как правило проявляется тогда,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когда степень стеноза в них достигает не менее 50%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 выраженные приступы стенокардии возникают при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сужении коронарных артерий на 70-80% и более.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Патогенез ОКС: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Разрыв или надрыв эндотелия в месте расположения или на границе с атеросклеротической бляшкой.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Тромбоз в области разрыва.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Коронарная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вазоконстрикция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	Исходно в основе этих состояний находится один и тот же процесс -  нарушения целостности эндотелия, появления разрыва или надрыва с кровоизлиянием в бляшку, возникновение тромба.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863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ОКСп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как правило является следствием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окклюзирующего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тромбоза КА, тромб возникает как правило на месте разрыва так называемой нестабильной АБ с большим липидным ядром богатой воспалительными элементами и истонченной покрышкой, однако возможно образование тромба и при наличии дефекта эндотелия. Во многих случаях окклюзия развивается в месте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гемодинамически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незначимого стеноза КА. При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ОКСбп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отсутствует длительная окклюзия крупной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эпикардиальной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КА.</a:t>
            </a:r>
            <a:r>
              <a:rPr lang="ru-RU" sz="2800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Тромб м б источником эмболий в дистальное русло сердца. Иногда после восстановления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реперфузии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после устранения окклюзии крупной КА мелкие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эмболы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препятствуют восстановлению миокарда.</a:t>
            </a:r>
          </a:p>
          <a:p>
            <a:pPr algn="just"/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Стандарт оказания специализированной медицинской помощи при ОИМ (с подъемом сегмента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), ПРИКАЗ № 404 ан:  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sz="2100" dirty="0" smtClean="0"/>
              <a:t>I</a:t>
            </a:r>
            <a:r>
              <a:rPr lang="ru-RU" sz="2100" dirty="0" smtClean="0"/>
              <a:t> 21. 0 Острый </a:t>
            </a:r>
            <a:r>
              <a:rPr lang="ru-RU" sz="2100" dirty="0" err="1" smtClean="0"/>
              <a:t>трансмуральный</a:t>
            </a:r>
            <a:r>
              <a:rPr lang="ru-RU" sz="2100" dirty="0" smtClean="0"/>
              <a:t> инфаркт миокарда передней стенки миокарда</a:t>
            </a:r>
          </a:p>
          <a:p>
            <a:pPr algn="just"/>
            <a:r>
              <a:rPr lang="en-US" sz="2100" dirty="0" smtClean="0"/>
              <a:t>I</a:t>
            </a:r>
            <a:r>
              <a:rPr lang="ru-RU" sz="2100" dirty="0" smtClean="0"/>
              <a:t> 21. 1 Острый </a:t>
            </a:r>
            <a:r>
              <a:rPr lang="ru-RU" sz="2100" dirty="0" err="1" smtClean="0"/>
              <a:t>трансмуральный</a:t>
            </a:r>
            <a:r>
              <a:rPr lang="ru-RU" sz="2100" dirty="0" smtClean="0"/>
              <a:t> инфаркт миокарда нижней стенки миокарда</a:t>
            </a:r>
          </a:p>
          <a:p>
            <a:pPr algn="just"/>
            <a:r>
              <a:rPr lang="en-US" sz="2100" dirty="0" smtClean="0"/>
              <a:t>I</a:t>
            </a:r>
            <a:r>
              <a:rPr lang="ru-RU" sz="2100" dirty="0" smtClean="0"/>
              <a:t> 21. 2 Острый </a:t>
            </a:r>
            <a:r>
              <a:rPr lang="ru-RU" sz="2100" dirty="0" err="1" smtClean="0"/>
              <a:t>трансмуральный</a:t>
            </a:r>
            <a:r>
              <a:rPr lang="ru-RU" sz="2100" dirty="0" smtClean="0"/>
              <a:t> инфаркт миокарда других уточненных локализаций миокарда</a:t>
            </a:r>
          </a:p>
          <a:p>
            <a:pPr algn="just"/>
            <a:r>
              <a:rPr lang="en-US" sz="2100" dirty="0" smtClean="0"/>
              <a:t>I</a:t>
            </a:r>
            <a:r>
              <a:rPr lang="ru-RU" sz="2100" dirty="0" smtClean="0"/>
              <a:t> 21. 3 Острый </a:t>
            </a:r>
            <a:r>
              <a:rPr lang="ru-RU" sz="2100" dirty="0" err="1" smtClean="0"/>
              <a:t>трансмуральный</a:t>
            </a:r>
            <a:r>
              <a:rPr lang="ru-RU" sz="2100" dirty="0" smtClean="0"/>
              <a:t> инфаркт миокарда </a:t>
            </a:r>
            <a:r>
              <a:rPr lang="ru-RU" sz="2100" dirty="0" err="1" smtClean="0"/>
              <a:t>неуточненной</a:t>
            </a:r>
            <a:r>
              <a:rPr lang="ru-RU" sz="2100" dirty="0" smtClean="0"/>
              <a:t> локализации</a:t>
            </a:r>
          </a:p>
          <a:p>
            <a:pPr algn="just"/>
            <a:r>
              <a:rPr lang="en-US" sz="2100" dirty="0" smtClean="0"/>
              <a:t>I</a:t>
            </a:r>
            <a:r>
              <a:rPr lang="ru-RU" sz="2100" dirty="0" smtClean="0"/>
              <a:t> 21. 9 Острый инфаркт миокарда </a:t>
            </a:r>
            <a:r>
              <a:rPr lang="ru-RU" sz="2100" dirty="0" err="1" smtClean="0"/>
              <a:t>неуточненный</a:t>
            </a:r>
            <a:endParaRPr lang="ru-RU" sz="2100" dirty="0" smtClean="0"/>
          </a:p>
          <a:p>
            <a:pPr algn="just"/>
            <a:r>
              <a:rPr lang="en-US" sz="2100" dirty="0" smtClean="0"/>
              <a:t>I</a:t>
            </a:r>
            <a:r>
              <a:rPr lang="ru-RU" sz="2100" dirty="0" smtClean="0"/>
              <a:t> 22  Повторный инфаркт миокарда </a:t>
            </a:r>
          </a:p>
          <a:p>
            <a:pPr algn="just"/>
            <a:r>
              <a:rPr lang="ru-RU" sz="2100" dirty="0" smtClean="0"/>
              <a:t>В приказе представлены данные по оказанию медицинских услуг: кратность осмотров специалистов, сдачи анализов крови, ЭКГ, ЭХО КГ, проведения КАГ и </a:t>
            </a:r>
            <a:r>
              <a:rPr lang="ru-RU" sz="2100" dirty="0" err="1" smtClean="0"/>
              <a:t>тд</a:t>
            </a:r>
            <a:r>
              <a:rPr lang="ru-RU" sz="2100" dirty="0" smtClean="0"/>
              <a:t>., какие именно лекарственные препараты мы имеем право применять по стандарту, зарегистрированных на территории РФ: например калиево-магниевый </a:t>
            </a:r>
            <a:r>
              <a:rPr lang="ru-RU" sz="2100" dirty="0" err="1" smtClean="0"/>
              <a:t>аспарагинат</a:t>
            </a:r>
            <a:r>
              <a:rPr lang="ru-RU" sz="2100" dirty="0" smtClean="0"/>
              <a:t> вместо когда то использования </a:t>
            </a:r>
            <a:r>
              <a:rPr lang="ru-RU" sz="2100" dirty="0" err="1" smtClean="0"/>
              <a:t>калия+магнезия</a:t>
            </a:r>
            <a:r>
              <a:rPr lang="ru-RU" sz="2100" dirty="0" smtClean="0"/>
              <a:t> и </a:t>
            </a:r>
            <a:r>
              <a:rPr lang="ru-RU" sz="2100" dirty="0" err="1" smtClean="0"/>
              <a:t>тд</a:t>
            </a:r>
            <a:r>
              <a:rPr lang="ru-RU" sz="2100" dirty="0" smtClean="0"/>
              <a:t>, </a:t>
            </a:r>
            <a:r>
              <a:rPr lang="ru-RU" sz="2100" b="1" dirty="0" smtClean="0"/>
              <a:t>Обратите внимание что аспирин обычный</a:t>
            </a:r>
            <a:r>
              <a:rPr lang="ru-RU" sz="2100" dirty="0" smtClean="0"/>
              <a:t> не имеет в показаниях ОКС и ОИМ!!! Из наркотических анальгетиков для купирования ангинозной боли мы должны использовать морфин, а  не</a:t>
            </a:r>
            <a:r>
              <a:rPr lang="en-US" sz="2100" dirty="0" smtClean="0"/>
              <a:t> </a:t>
            </a:r>
            <a:r>
              <a:rPr lang="ru-RU" sz="2100" dirty="0" err="1" smtClean="0"/>
              <a:t>промедол</a:t>
            </a:r>
            <a:r>
              <a:rPr lang="ru-RU" sz="2100" dirty="0" smtClean="0"/>
              <a:t>!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Стандарт оказания специализированной медицинской помощи при нестабильной стенокардии, остром и повторном ИМ (без подъема сегмента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), ПРИКАЗ № 405 ан: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20. 0 Нестабильная стенокардия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21. 4 Острый субэндокардиальный инфаркт миокарда 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Приказ Минздрава РФ от 10.05.17г № 203 «Об утверждении критериев оценки качества мед помощи»: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ведение мед документации, наличие информированного согласия пациента на услуги, установление диагноза, формирование плана лечения, назначение препаратов,  оформление ВК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сроки оказания мед помощи.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Критерии качества по группам заболеваний!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Осмотр при ОКС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 выполнен не позднее чем через 5 минут от момента поступления в стационар, выполнение ЭКГ не позднее чем через 10 минут от момента поступления в стационар, выполнение ЧКВ не позднее 1 часа от момента поступления в стационар, если невозможно, то проведение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фибринолитической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терапии не позднее 30 минут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!!!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571480"/>
            <a:ext cx="4392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Основные факторы риска ИБС: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1214422"/>
            <a:ext cx="778674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000" dirty="0" smtClean="0"/>
              <a:t>Наследственная предрасположенность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Курение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Пол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Высокое артериальное давление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Сахарный диабет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Избыточная масса тела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Высокий уровень жиров в крови (Холестерина)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Малоподвижный образ жизни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Чрезмерное употребление алкоголя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Стрессы (Психосоциальный тип личности)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Менопауза и </a:t>
            </a:r>
            <a:r>
              <a:rPr lang="ru-RU" sz="2000" dirty="0" err="1" smtClean="0"/>
              <a:t>постменопаузальный</a:t>
            </a:r>
            <a:r>
              <a:rPr lang="ru-RU" sz="2000" dirty="0" smtClean="0"/>
              <a:t> период у женщин.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286644" y="85723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500042"/>
            <a:ext cx="34018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Причины развития ИБС:</a:t>
            </a:r>
          </a:p>
          <a:p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071546"/>
            <a:ext cx="8916415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2400" dirty="0" smtClean="0"/>
              <a:t>1. Атеросклеротические бляшки суживающие просвет сосуда</a:t>
            </a:r>
          </a:p>
          <a:p>
            <a:endParaRPr lang="ru-RU" sz="2400" dirty="0" smtClean="0"/>
          </a:p>
          <a:p>
            <a:r>
              <a:rPr lang="ru-RU" sz="2400" dirty="0" smtClean="0"/>
              <a:t>2. Дисфункция эндотелиальных клеток </a:t>
            </a:r>
            <a:r>
              <a:rPr lang="ru-RU" dirty="0" smtClean="0"/>
              <a:t>(неадекватная коронарная </a:t>
            </a:r>
            <a:r>
              <a:rPr lang="ru-RU" dirty="0" err="1" smtClean="0"/>
              <a:t>вазо</a:t>
            </a:r>
            <a:r>
              <a:rPr lang="ru-RU" dirty="0" smtClean="0"/>
              <a:t>-</a:t>
            </a:r>
          </a:p>
          <a:p>
            <a:r>
              <a:rPr lang="ru-RU" sz="2400" dirty="0" smtClean="0"/>
              <a:t>-</a:t>
            </a:r>
            <a:r>
              <a:rPr lang="ru-RU" dirty="0" err="1" smtClean="0"/>
              <a:t>констрикция</a:t>
            </a:r>
            <a:r>
              <a:rPr lang="ru-RU" dirty="0" smtClean="0"/>
              <a:t>, потеря нормальных </a:t>
            </a:r>
            <a:r>
              <a:rPr lang="ru-RU" dirty="0" err="1" smtClean="0"/>
              <a:t>антитромботических</a:t>
            </a:r>
            <a:r>
              <a:rPr lang="ru-RU" dirty="0" smtClean="0"/>
              <a:t> свойств</a:t>
            </a:r>
            <a:r>
              <a:rPr lang="ru-RU" sz="2400" dirty="0" smtClean="0"/>
              <a:t>)</a:t>
            </a:r>
          </a:p>
          <a:p>
            <a:r>
              <a:rPr lang="ru-RU" dirty="0" smtClean="0"/>
              <a:t>В норме физическая и умственная активность приводит к </a:t>
            </a:r>
            <a:r>
              <a:rPr lang="ru-RU" dirty="0" err="1" smtClean="0"/>
              <a:t>вазодилатации</a:t>
            </a:r>
            <a:r>
              <a:rPr lang="ru-RU" dirty="0" smtClean="0"/>
              <a:t>, возросший </a:t>
            </a:r>
          </a:p>
          <a:p>
            <a:r>
              <a:rPr lang="ru-RU" dirty="0" smtClean="0"/>
              <a:t>кровоток вызывает высвобождение эндотелиальных вазодилататоров. В норме </a:t>
            </a:r>
            <a:r>
              <a:rPr lang="ru-RU" dirty="0" err="1" smtClean="0"/>
              <a:t>релак</a:t>
            </a:r>
            <a:r>
              <a:rPr lang="ru-RU" dirty="0" smtClean="0"/>
              <a:t>-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сирующий</a:t>
            </a:r>
            <a:r>
              <a:rPr lang="ru-RU" dirty="0" smtClean="0"/>
              <a:t> эффект артерий превышает прямой адренергический сосудосуживающий</a:t>
            </a:r>
          </a:p>
          <a:p>
            <a:r>
              <a:rPr lang="ru-RU" dirty="0" smtClean="0"/>
              <a:t>эффект катехоламинов, в результате происходит </a:t>
            </a:r>
            <a:r>
              <a:rPr lang="ru-RU" dirty="0" err="1" smtClean="0"/>
              <a:t>вазодилатация</a:t>
            </a:r>
            <a:r>
              <a:rPr lang="ru-RU" dirty="0" smtClean="0"/>
              <a:t>. Но при атеросклерозе </a:t>
            </a:r>
          </a:p>
          <a:p>
            <a:r>
              <a:rPr lang="ru-RU" dirty="0" smtClean="0"/>
              <a:t>В результате нарушения продукции эндотелиальных вазодилататоров начинает </a:t>
            </a:r>
            <a:r>
              <a:rPr lang="ru-RU" dirty="0" err="1" smtClean="0"/>
              <a:t>прева</a:t>
            </a:r>
            <a:r>
              <a:rPr lang="ru-RU" dirty="0" smtClean="0"/>
              <a:t>-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лировать</a:t>
            </a:r>
            <a:r>
              <a:rPr lang="ru-RU" dirty="0" smtClean="0"/>
              <a:t> прямой эффект катехоламинов – </a:t>
            </a:r>
            <a:r>
              <a:rPr lang="ru-RU" dirty="0" err="1" smtClean="0"/>
              <a:t>вазоконстрикция</a:t>
            </a:r>
            <a:r>
              <a:rPr lang="ru-RU" dirty="0" smtClean="0"/>
              <a:t>. А также у пациентов с </a:t>
            </a:r>
          </a:p>
          <a:p>
            <a:r>
              <a:rPr lang="ru-RU" dirty="0" smtClean="0"/>
              <a:t>факторами риска такими, как </a:t>
            </a:r>
            <a:r>
              <a:rPr lang="ru-RU" dirty="0" err="1" smtClean="0"/>
              <a:t>гиперхолетсеринемия</a:t>
            </a:r>
            <a:r>
              <a:rPr lang="ru-RU" dirty="0" smtClean="0"/>
              <a:t>, СД, АГ, курение – </a:t>
            </a:r>
            <a:r>
              <a:rPr lang="ru-RU" dirty="0" err="1" smtClean="0"/>
              <a:t>вазоконстрикция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происходит даже на здоровых сосудах.</a:t>
            </a:r>
          </a:p>
          <a:p>
            <a:endParaRPr lang="ru-RU" dirty="0" smtClean="0"/>
          </a:p>
          <a:p>
            <a:r>
              <a:rPr lang="ru-RU" sz="2400" dirty="0" smtClean="0"/>
              <a:t>3. Агрегация тромбоцитов </a:t>
            </a:r>
            <a:r>
              <a:rPr lang="ru-RU" dirty="0" smtClean="0"/>
              <a:t>(На фоне дисфункции эндотелия снижается анти –</a:t>
            </a:r>
          </a:p>
          <a:p>
            <a:r>
              <a:rPr lang="ru-RU" sz="2400" smtClean="0"/>
              <a:t>-</a:t>
            </a:r>
            <a:r>
              <a:rPr lang="ru-RU" smtClean="0"/>
              <a:t>тромботический </a:t>
            </a:r>
            <a:r>
              <a:rPr lang="ru-RU" dirty="0" smtClean="0"/>
              <a:t>эффект).</a:t>
            </a:r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6116" y="571480"/>
            <a:ext cx="20210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Клиника ИБС: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428736"/>
            <a:ext cx="8611716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Клинические признаки стенокардии хорошо известны, однако в реальных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условиях имеется немало случаев как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гипердиагностики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так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гиподиагно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ИБС.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Гипердиагностика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обусловлена тем, что любую боль в грудной клетке,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особенно у лиц пожилого возраста отождествляют со стенокардией.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Гипо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-диагностика встречается чаще всего при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атипичных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вариантах заболевания.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Болевой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присутп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продолжающийся более 20 минут принято обозначать,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ОКС!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ОКС: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данный термин используется для обозначения обострения ИБС, этим термином объединяют такие клинические состояния, как ИМ, нестабильная стенокардия. Эксперты Всероссийского научного общества кардиологов приняли определение ОКС и нестабильной стенокардии (2007): ОКС термин обозначающий любую группу клинических проявлений позволяющих заподозрить ОИМ или нестабильную стенокардию и включает в себя понятия ОИМ,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ИМпST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ИМбпST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ИМ диагностированный по изменению ферментов, по другим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биомаркерам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нестабильную стенокардию.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Термин ОКС  используется, когда диагностическая информация еще недостаточна для окончательного суждения о диагнозе!!!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Соответственно ОКС это рабочий диагноз в первые часы.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ОКСп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как правило является следствием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окклюзирующего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тромбоза КА, тромб возникает как правило на месте разрыва так называемой нестабильной АБ с большим липидным ядром богатой воспалительными элементами и истонченной покрышкой, однако возможно образование тромба и при наличии дефекта эндотелия. Во многих случаях окклюзия развивается в месте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гемодинамически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незначимого стеноза КА. При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ОКСбп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отсутствует длительная окклюзия крупной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эпикардиальной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КА.</a:t>
            </a:r>
            <a:r>
              <a:rPr lang="ru-RU" sz="2800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Тромб м б источником эмболий в дистальное русло сердца. Иногда после восстановления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реперфузии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после устранения окклюзии крупной КА мелкие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эмболы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препятствуют восстановлению миокарда.</a:t>
            </a:r>
          </a:p>
          <a:p>
            <a:pPr algn="just"/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Кардиология в ежедневной практике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терапевта является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неотъемлемой частью работы.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Терапевт должен уметь подготовить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кардио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логических больных 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хирургическому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ечению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уметь правильно вести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данную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атегорию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больных.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6696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1538" y="785794"/>
            <a:ext cx="59145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Функциональные классы стабильной стенокардии:</a:t>
            </a:r>
          </a:p>
          <a:p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2844" y="1571612"/>
            <a:ext cx="9166805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</a:t>
            </a:r>
            <a:r>
              <a:rPr lang="ru-RU" b="1" dirty="0" smtClean="0"/>
              <a:t> – Хорошая переносимость обычных физических нагрузок, приступы возникают лишь</a:t>
            </a:r>
          </a:p>
          <a:p>
            <a:r>
              <a:rPr lang="ru-RU" b="1" dirty="0" smtClean="0"/>
              <a:t>при нагрузках повышенной интенсивности.</a:t>
            </a:r>
          </a:p>
          <a:p>
            <a:endParaRPr lang="ru-RU" b="1" dirty="0" smtClean="0"/>
          </a:p>
          <a:p>
            <a:r>
              <a:rPr lang="en-US" b="1" dirty="0" smtClean="0"/>
              <a:t>II</a:t>
            </a:r>
            <a:r>
              <a:rPr lang="ru-RU" b="1" dirty="0" smtClean="0"/>
              <a:t> – Отмечается небольшое ограничение физической активности, приступы стенокардии</a:t>
            </a:r>
          </a:p>
          <a:p>
            <a:r>
              <a:rPr lang="ru-RU" b="1" dirty="0" smtClean="0"/>
              <a:t>возникают при ходьбе по ровной местности в среднем на расстоянии более 500 метров</a:t>
            </a:r>
          </a:p>
          <a:p>
            <a:r>
              <a:rPr lang="ru-RU" b="1" dirty="0" smtClean="0"/>
              <a:t>при подъёме по лестнице более, чем на 1 этаж, может отмечаться </a:t>
            </a:r>
            <a:r>
              <a:rPr lang="ru-RU" b="1" dirty="0" err="1" smtClean="0"/>
              <a:t>метеочувствительно</a:t>
            </a:r>
            <a:r>
              <a:rPr lang="ru-RU" b="1" dirty="0" smtClean="0"/>
              <a:t>-</a:t>
            </a:r>
          </a:p>
          <a:p>
            <a:r>
              <a:rPr lang="ru-RU" b="1" dirty="0" smtClean="0"/>
              <a:t>-</a:t>
            </a:r>
            <a:r>
              <a:rPr lang="ru-RU" b="1" dirty="0" err="1" smtClean="0"/>
              <a:t>сть</a:t>
            </a:r>
            <a:r>
              <a:rPr lang="ru-RU" b="1" dirty="0" smtClean="0"/>
              <a:t> – вероятность приступов стенокардии увеличивается в холодную, ветряную погоду,</a:t>
            </a:r>
          </a:p>
          <a:p>
            <a:r>
              <a:rPr lang="ru-RU" b="1" dirty="0" smtClean="0"/>
              <a:t>в ближайшие часы после сна.</a:t>
            </a:r>
          </a:p>
          <a:p>
            <a:endParaRPr lang="ru-RU" b="1" dirty="0" smtClean="0"/>
          </a:p>
          <a:p>
            <a:r>
              <a:rPr lang="en-US" b="1" dirty="0" smtClean="0"/>
              <a:t>III – </a:t>
            </a:r>
            <a:r>
              <a:rPr lang="ru-RU" b="1" dirty="0" smtClean="0"/>
              <a:t>выраженное ограничение физической активности, приступы возникают при ходьбе</a:t>
            </a:r>
          </a:p>
          <a:p>
            <a:r>
              <a:rPr lang="ru-RU" b="1" dirty="0" smtClean="0"/>
              <a:t>по ровной местности в среднем темпе на расстоянии 100-500 метров, при подъёме по</a:t>
            </a:r>
          </a:p>
          <a:p>
            <a:r>
              <a:rPr lang="ru-RU" b="1" dirty="0" smtClean="0"/>
              <a:t>лестнице на один этаж, к приступам напряжения могут присоединяться приступы покоя.</a:t>
            </a:r>
          </a:p>
          <a:p>
            <a:endParaRPr lang="ru-RU" b="1" dirty="0" smtClean="0"/>
          </a:p>
          <a:p>
            <a:r>
              <a:rPr lang="en-US" b="1" dirty="0" smtClean="0"/>
              <a:t>IV – </a:t>
            </a:r>
            <a:r>
              <a:rPr lang="ru-RU" b="1" dirty="0" smtClean="0"/>
              <a:t>физ. активность резко ограничена, приступы возникают под влиянием небольших</a:t>
            </a:r>
          </a:p>
          <a:p>
            <a:r>
              <a:rPr lang="ru-RU" b="1" dirty="0" smtClean="0"/>
              <a:t>физ. нагрузок,  ходьбе по ровной местности в среднем на расстояние менее 100 метров</a:t>
            </a:r>
          </a:p>
          <a:p>
            <a:r>
              <a:rPr lang="ru-RU" b="1" dirty="0" smtClean="0"/>
              <a:t>а также при нетяжёлых бытовых нагрузках, в течении дня могут появляться приступы</a:t>
            </a:r>
          </a:p>
          <a:p>
            <a:r>
              <a:rPr lang="ru-RU" b="1" dirty="0" smtClean="0"/>
              <a:t>стенокардии покоя. Ангинозные приступы появляются даже при небольшом подъёме </a:t>
            </a:r>
          </a:p>
          <a:p>
            <a:r>
              <a:rPr lang="ru-RU" b="1" dirty="0" smtClean="0"/>
              <a:t>давления, при переходе из вертикального положения в горизонтальное.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50" y="428604"/>
            <a:ext cx="25676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Диагностика ИБС:</a:t>
            </a:r>
          </a:p>
          <a:p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285860"/>
            <a:ext cx="48577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ЭКГ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ХМ ЭКГ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Нагрузочные ЭКГ тесты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ВЭМ,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Тредмил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Калиевая проба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ЭХО КГ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ЧП ЭС стресс тест на ИБС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Сцинтиграфия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миокарда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Коронарография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Ферменты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071546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571480"/>
            <a:ext cx="4057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Типы депрессии сегмента </a:t>
            </a:r>
            <a:r>
              <a:rPr lang="en-US" sz="2400" b="1" dirty="0" smtClean="0"/>
              <a:t>ST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500174"/>
            <a:ext cx="885973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Горизонтальное смещение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оно характеризуется снижением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ниже изолинии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горизонтальным его расположением, сегмент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переходит в положительный или 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Отрицательный или двухфазный зубец Т.</a:t>
            </a:r>
          </a:p>
          <a:p>
            <a:pPr marL="342900" indent="-3429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Косонисходящее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смещение сегмента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по мере удаления от комплекса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QRS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степень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Смещения сегмента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книзу от изолинии при этом постепенно увеличивается.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пере-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-ходит в отрицательный, двухфазный сглаженный или в положительный Т.</a:t>
            </a:r>
          </a:p>
          <a:p>
            <a:pPr marL="342900" indent="-3429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Смещение сегмента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ниже изолинии с дугой обращённой выпуклостью кверху.</a:t>
            </a:r>
          </a:p>
          <a:p>
            <a:pPr marL="342900" indent="-3429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Косое восходящее смещение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наибольшая депрессия наблюдается при 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этом сразу по окончании комплекса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QRS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вслед за этим сегмент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постепенно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-мается и переходит обычно в + или сглаженный отрицательный Т.</a:t>
            </a:r>
          </a:p>
          <a:p>
            <a:pPr marL="342900" indent="-3429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Корытообразное смещение сегмента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выпуклостью направлено книзу (например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лечении сердечными гликозидами).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357166"/>
            <a:ext cx="64782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Следует учитывать, что депрессия</a:t>
            </a:r>
            <a:r>
              <a:rPr lang="en-US" sz="2400" b="1" dirty="0" smtClean="0"/>
              <a:t> ST </a:t>
            </a:r>
            <a:r>
              <a:rPr lang="ru-RU" sz="2400" b="1" dirty="0" smtClean="0"/>
              <a:t>может      наблюдаться при: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1428736"/>
            <a:ext cx="772192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Гипертрофии миокарда</a:t>
            </a:r>
          </a:p>
          <a:p>
            <a:pPr marL="342900" indent="-342900">
              <a:buAutoNum type="arabicPeriod"/>
            </a:pPr>
            <a:r>
              <a:rPr lang="ru-RU" dirty="0" smtClean="0"/>
              <a:t>Миокардитах</a:t>
            </a:r>
          </a:p>
          <a:p>
            <a:pPr marL="342900" indent="-342900">
              <a:buAutoNum type="arabicPeriod"/>
            </a:pPr>
            <a:r>
              <a:rPr lang="ru-RU" dirty="0" smtClean="0"/>
              <a:t>На фоне лечения сердечными гликозидами</a:t>
            </a:r>
          </a:p>
          <a:p>
            <a:pPr marL="342900" indent="-342900">
              <a:buAutoNum type="arabicPeriod"/>
            </a:pPr>
            <a:r>
              <a:rPr lang="ru-RU" dirty="0" smtClean="0"/>
              <a:t>Токсическом повреждении миокарда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Посттахикардиальном</a:t>
            </a:r>
            <a:r>
              <a:rPr lang="ru-RU" dirty="0" smtClean="0"/>
              <a:t> синдроме</a:t>
            </a:r>
          </a:p>
          <a:p>
            <a:pPr marL="342900" indent="-342900">
              <a:buAutoNum type="arabicPeriod"/>
            </a:pPr>
            <a:r>
              <a:rPr lang="ru-RU" dirty="0" smtClean="0"/>
              <a:t>В комплексах следующих сразу за экстрасистолами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При блокадах ножек пучков Гиса</a:t>
            </a:r>
          </a:p>
          <a:p>
            <a:pPr marL="342900" indent="-342900">
              <a:buAutoNum type="arabicPeriod"/>
            </a:pPr>
            <a:r>
              <a:rPr lang="en-US" dirty="0" smtClean="0"/>
              <a:t>WPW</a:t>
            </a:r>
            <a:r>
              <a:rPr lang="ru-RU" dirty="0" smtClean="0"/>
              <a:t> синдром</a:t>
            </a:r>
          </a:p>
          <a:p>
            <a:pPr marL="342900" indent="-342900">
              <a:buAutoNum type="arabicPeriod"/>
            </a:pPr>
            <a:r>
              <a:rPr lang="ru-RU" dirty="0" smtClean="0"/>
              <a:t>У больных холециститом, язвенной болезнью желудка, желчных коликах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При грыже пищеводного отверстия диафрагмы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При анемиях</a:t>
            </a:r>
          </a:p>
          <a:p>
            <a:pPr marL="342900" indent="-342900">
              <a:buAutoNum type="arabicPeriod"/>
            </a:pPr>
            <a:r>
              <a:rPr lang="ru-RU" dirty="0" smtClean="0"/>
              <a:t>Органических заболеваниях головного мозга</a:t>
            </a:r>
          </a:p>
          <a:p>
            <a:pPr marL="342900" indent="-342900">
              <a:buAutoNum type="arabicPeriod"/>
            </a:pPr>
            <a:r>
              <a:rPr lang="ru-RU" dirty="0" smtClean="0"/>
              <a:t>ОНМК</a:t>
            </a:r>
          </a:p>
          <a:p>
            <a:pPr marL="342900" indent="-342900">
              <a:buAutoNum type="arabicPeriod"/>
            </a:pPr>
            <a:r>
              <a:rPr lang="ru-RU" dirty="0" smtClean="0"/>
              <a:t>Шок</a:t>
            </a:r>
          </a:p>
          <a:p>
            <a:pPr marL="342900" indent="-342900">
              <a:buAutoNum type="arabicPeriod"/>
            </a:pPr>
            <a:r>
              <a:rPr lang="ru-RU" dirty="0" smtClean="0"/>
              <a:t>Заболевания лёгких</a:t>
            </a:r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Изменения ЭКГ во время приступа стенокардии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У большинства изменения отсутствуют</a:t>
            </a:r>
          </a:p>
          <a:p>
            <a:r>
              <a:rPr lang="ru-RU" sz="2400" dirty="0" smtClean="0"/>
              <a:t>Горизонтальное или </a:t>
            </a:r>
            <a:r>
              <a:rPr lang="ru-RU" sz="2400" dirty="0" err="1" smtClean="0"/>
              <a:t>косонисходящее</a:t>
            </a:r>
            <a:r>
              <a:rPr lang="ru-RU" sz="2400" dirty="0" smtClean="0"/>
              <a:t> смещение сегмента </a:t>
            </a:r>
            <a:r>
              <a:rPr lang="en-US" sz="2400" dirty="0" smtClean="0"/>
              <a:t>ST</a:t>
            </a:r>
            <a:r>
              <a:rPr lang="ru-RU" sz="2400" dirty="0" smtClean="0"/>
              <a:t>, депрессия может быть изолированной или сочетаться с изменениями зубца Т.</a:t>
            </a:r>
          </a:p>
          <a:p>
            <a:r>
              <a:rPr lang="ru-RU" sz="2400" dirty="0" smtClean="0"/>
              <a:t>При стенокардии </a:t>
            </a:r>
            <a:r>
              <a:rPr lang="ru-RU" sz="2400" dirty="0" err="1" smtClean="0"/>
              <a:t>Принцметала</a:t>
            </a:r>
            <a:r>
              <a:rPr lang="ru-RU" sz="2400" dirty="0" smtClean="0"/>
              <a:t>: преходящий подъём </a:t>
            </a:r>
            <a:r>
              <a:rPr lang="en-US" sz="2400" dirty="0" smtClean="0"/>
              <a:t>ST</a:t>
            </a:r>
            <a:r>
              <a:rPr lang="ru-RU" sz="2400" dirty="0" smtClean="0"/>
              <a:t> (по типу </a:t>
            </a:r>
            <a:r>
              <a:rPr lang="ru-RU" sz="2400" dirty="0" err="1" smtClean="0"/>
              <a:t>субэпикардиального</a:t>
            </a:r>
            <a:r>
              <a:rPr lang="ru-RU" sz="2400" dirty="0" smtClean="0"/>
              <a:t> повреждения).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Тесты подтверждающие или отрицающие ИБС.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ВЭМ: ЭКГ записывают в покое, во время нагрузки и после нагрузки.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Тредмил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тест: принципиальной разницы между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тредмилом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велоэргометрией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нет.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Калиевая проба: Перед началом пробы снимают ЭКГ, затем дают больному выпить 5-6-8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калия растворённого в 100 мл воды, повторные ЭКГ осуществляют ч/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45-60 и 90 минут. «+» проба (преходящая нормализация зубцов Т после приёма калия) характерна для РВНС, а «-» проба характерна для ИБС.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Проба 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обзиданом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аналогична калиевой пробе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ЧПЭС стресс тест на ИБС, а также при подозрении на СССУ.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ЭХО КГ;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Ферменты;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КАГ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err="1" smtClean="0">
                <a:latin typeface="Times New Roman"/>
                <a:cs typeface="Times New Roman"/>
              </a:rPr>
              <a:t>Коронарография</a:t>
            </a:r>
            <a:r>
              <a:rPr lang="ru-RU" sz="4000" b="1" dirty="0" smtClean="0">
                <a:latin typeface="Times New Roman"/>
                <a:cs typeface="Times New Roman"/>
              </a:rPr>
              <a:t>:</a:t>
            </a:r>
            <a:endParaRPr lang="en-US" sz="40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>
                <a:latin typeface="Times New Roman"/>
                <a:cs typeface="Times New Roman"/>
              </a:rPr>
              <a:t>Абсолютных противопоказаний к проведению КАГ:  нет! </a:t>
            </a:r>
            <a:r>
              <a:rPr lang="ru-RU" sz="1600" dirty="0">
                <a:latin typeface="Times New Roman"/>
                <a:cs typeface="Times New Roman"/>
              </a:rPr>
              <a:t>Требует осторожности проведение КАГ в тех ситуациях когда выполнение процедуры может привести к ухудшению состояния пациента.</a:t>
            </a:r>
          </a:p>
          <a:p>
            <a:pPr algn="just"/>
            <a:r>
              <a:rPr lang="ru-RU" sz="1600" b="1" dirty="0">
                <a:latin typeface="Times New Roman"/>
                <a:cs typeface="Times New Roman"/>
              </a:rPr>
              <a:t>Показания к проведению КАГ (выдержки):</a:t>
            </a:r>
            <a:endParaRPr lang="ru-RU" sz="1600" dirty="0">
              <a:latin typeface="Times New Roman"/>
              <a:cs typeface="Times New Roman"/>
            </a:endParaRP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ИБС, стабильная стенокардия </a:t>
            </a:r>
            <a:r>
              <a:rPr lang="en-US" sz="1600" dirty="0">
                <a:latin typeface="Times New Roman"/>
                <a:cs typeface="Times New Roman"/>
              </a:rPr>
              <a:t>III, IV</a:t>
            </a:r>
            <a:r>
              <a:rPr lang="ru-RU" sz="1600" dirty="0">
                <a:latin typeface="Times New Roman"/>
                <a:cs typeface="Times New Roman"/>
              </a:rPr>
              <a:t>классы;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Больные перенесшие реанимационные мероприятия по поводу внезапной сердечной смерти или у которых наблюдались эпизоды пароксизмальной ЖТ;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Больные, чья профессиональная деятельность связана с обеспечением безопасности других лиц;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Пациенты с нестабильной стенокардией, резистентные к медикаментозной терапии;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Подозрение на вариантную стенокардию типа </a:t>
            </a:r>
            <a:r>
              <a:rPr lang="ru-RU" sz="1600" dirty="0" err="1">
                <a:latin typeface="Times New Roman"/>
                <a:cs typeface="Times New Roman"/>
              </a:rPr>
              <a:t>Принцметал</a:t>
            </a:r>
            <a:r>
              <a:rPr lang="ru-RU" sz="1600" dirty="0">
                <a:latin typeface="Times New Roman"/>
                <a:cs typeface="Times New Roman"/>
              </a:rPr>
              <a:t>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Признаки шока, застоя в легких, продолжительная гипотензия;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Подозрение на острую окклюзию или тромбоз после ЧКВ;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Возвратная стенокардия или выявление критериев высокого риска при </a:t>
            </a:r>
            <a:r>
              <a:rPr lang="ru-RU" sz="1600" dirty="0" err="1">
                <a:latin typeface="Times New Roman"/>
                <a:cs typeface="Times New Roman"/>
              </a:rPr>
              <a:t>неинвазивных</a:t>
            </a:r>
            <a:r>
              <a:rPr lang="ru-RU" sz="1600" dirty="0">
                <a:latin typeface="Times New Roman"/>
                <a:cs typeface="Times New Roman"/>
              </a:rPr>
              <a:t> вмешательствах в течении 9 месяцев после ЧКВ;</a:t>
            </a:r>
          </a:p>
          <a:p>
            <a:pPr lvl="0" algn="just"/>
            <a:r>
              <a:rPr lang="ru-RU" sz="1600" dirty="0">
                <a:latin typeface="Times New Roman"/>
                <a:cs typeface="Times New Roman"/>
              </a:rPr>
              <a:t>Возвратная стенокардия возникшая в сроки более года после ЧКВ;</a:t>
            </a:r>
          </a:p>
          <a:p>
            <a:pPr algn="just"/>
            <a:endParaRPr lang="en-US" sz="1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899889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/>
                <a:cs typeface="Times New Roman"/>
              </a:rPr>
              <a:t>Показания к проведению КАГ, продолжение:</a:t>
            </a:r>
            <a:endParaRPr lang="en-US" sz="36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sz="2400" dirty="0"/>
              <a:t>Пациенты после ЧКВ с подозрением на </a:t>
            </a:r>
            <a:r>
              <a:rPr lang="ru-RU" sz="2400" dirty="0" err="1"/>
              <a:t>рестеноз</a:t>
            </a:r>
            <a:r>
              <a:rPr lang="ru-RU" sz="2400" dirty="0"/>
              <a:t> в течении 1 месяца при отсутствии жалоб с критериями высокого риска по данным обследований;</a:t>
            </a:r>
          </a:p>
          <a:p>
            <a:pPr lvl="0"/>
            <a:r>
              <a:rPr lang="ru-RU" sz="2400" b="1" dirty="0"/>
              <a:t>Пациентам любого возраста которым м б выполнена  </a:t>
            </a:r>
            <a:r>
              <a:rPr lang="ru-RU" sz="2400" b="1" dirty="0" err="1"/>
              <a:t>чрезкожная</a:t>
            </a:r>
            <a:r>
              <a:rPr lang="ru-RU" sz="2400" b="1" dirty="0"/>
              <a:t> </a:t>
            </a:r>
            <a:r>
              <a:rPr lang="ru-RU" sz="2400" b="1" dirty="0" err="1"/>
              <a:t>реваскуляризация</a:t>
            </a:r>
            <a:r>
              <a:rPr lang="ru-RU" sz="2400" b="1" dirty="0"/>
              <a:t> инфаркт связанной артерии в сроки до 12 часов от начала ОИМ   или    более 12 часов при сохраняющейся клинической картине;   В первые 3 часа от начала ИМ время планируемое на организацию КАГ и ЧКВ не должно превышать 60 минут. В сроки 3-12 часов!!!</a:t>
            </a:r>
            <a:endParaRPr lang="ru-RU" sz="2400" dirty="0"/>
          </a:p>
          <a:p>
            <a:pPr lvl="0"/>
            <a:r>
              <a:rPr lang="ru-RU" sz="2400" b="1" dirty="0"/>
              <a:t>Пациенты с признаками кардиогенного шока, </a:t>
            </a:r>
            <a:r>
              <a:rPr lang="ru-RU" sz="2400" b="1" dirty="0" err="1"/>
              <a:t>развившегося</a:t>
            </a:r>
            <a:r>
              <a:rPr lang="ru-RU" sz="2400" b="1" dirty="0"/>
              <a:t> в сроки до 36 часов от начала ОИМ, которым </a:t>
            </a:r>
            <a:r>
              <a:rPr lang="ru-RU" sz="2400" b="1" dirty="0" err="1"/>
              <a:t>реваскуляризация</a:t>
            </a:r>
            <a:r>
              <a:rPr lang="ru-RU" sz="2400" b="1" dirty="0"/>
              <a:t> м б выполнена в срок до 18 часов от появления шока.</a:t>
            </a:r>
            <a:endParaRPr lang="ru-RU" sz="2400" dirty="0"/>
          </a:p>
          <a:p>
            <a:pPr lvl="0"/>
            <a:r>
              <a:rPr lang="ru-RU" sz="2400" dirty="0"/>
              <a:t>Пациенты, которым была проведена </a:t>
            </a:r>
            <a:r>
              <a:rPr lang="ru-RU" sz="2400" dirty="0" err="1"/>
              <a:t>тромболитическая</a:t>
            </a:r>
            <a:r>
              <a:rPr lang="ru-RU" sz="2400" dirty="0"/>
              <a:t> терапия, однако есть признаки, что </a:t>
            </a:r>
            <a:r>
              <a:rPr lang="ru-RU" sz="2400" dirty="0" err="1"/>
              <a:t>реперфузия</a:t>
            </a:r>
            <a:r>
              <a:rPr lang="ru-RU" sz="2400" dirty="0"/>
              <a:t> не состоялась и м б выполнено ЧКВ.</a:t>
            </a:r>
          </a:p>
          <a:p>
            <a:pPr lvl="0"/>
            <a:r>
              <a:rPr lang="ru-RU" sz="2400" dirty="0"/>
              <a:t>Выраженные нарушения гемодинамики, но не кардиогенный шок.</a:t>
            </a:r>
          </a:p>
          <a:p>
            <a:pPr lvl="0"/>
            <a:r>
              <a:rPr lang="ru-RU" sz="2400" dirty="0"/>
              <a:t>Спонтанная ишемия миокарда или ишемия при минимальных физических нагрузках у больных с ИМ в процессе госпитального лечения!!!!</a:t>
            </a:r>
          </a:p>
          <a:p>
            <a:pPr lvl="0"/>
            <a:r>
              <a:rPr lang="ru-RU" sz="2400" dirty="0"/>
              <a:t>Сохраняющаяся нестабильность гемодинамики при ОИМ в процессе госпитального лечения.</a:t>
            </a:r>
          </a:p>
          <a:p>
            <a:pPr lvl="0"/>
            <a:r>
              <a:rPr lang="ru-RU" sz="2400" dirty="0"/>
              <a:t>Пациенты с низкой ФВ менее 40% с признаками ХСН.</a:t>
            </a:r>
          </a:p>
          <a:p>
            <a:pPr lvl="0"/>
            <a:r>
              <a:rPr lang="ru-RU" sz="2400" dirty="0"/>
              <a:t>Наличие постинфарктной стенокардии на фоне ОИМ на госпитальном этапе;</a:t>
            </a:r>
          </a:p>
          <a:p>
            <a:pPr lvl="0"/>
            <a:r>
              <a:rPr lang="ru-RU" sz="2400" b="1" dirty="0" err="1"/>
              <a:t>Интраоперационный</a:t>
            </a:r>
            <a:r>
              <a:rPr lang="ru-RU" sz="2400" b="1" dirty="0"/>
              <a:t> инфаркт миокарда!</a:t>
            </a:r>
            <a:endParaRPr lang="ru-RU" sz="2400" dirty="0"/>
          </a:p>
          <a:p>
            <a:pPr lvl="0"/>
            <a:r>
              <a:rPr lang="ru-RU" sz="2400" dirty="0"/>
              <a:t>Стенокардия напряжения ФК </a:t>
            </a:r>
            <a:r>
              <a:rPr lang="en-US" sz="2400" dirty="0"/>
              <a:t>III-IV</a:t>
            </a:r>
            <a:r>
              <a:rPr lang="ru-RU" sz="2400" dirty="0"/>
              <a:t> хорошо поддающаяся лечению при планировании хирургического вмешательства с низким хирургическим риском.</a:t>
            </a:r>
          </a:p>
          <a:p>
            <a:pPr lvl="0"/>
            <a:r>
              <a:rPr lang="ru-RU" sz="2400" dirty="0"/>
              <a:t>Кандидаты на пересадку печени, почки,  возрастом более 40 лет как часть предоперационного обследования;</a:t>
            </a:r>
          </a:p>
          <a:p>
            <a:pPr algn="just"/>
            <a:endParaRPr lang="en-US" sz="2400" dirty="0">
              <a:latin typeface="Times New Roman"/>
              <a:cs typeface="Times New Roman"/>
            </a:endParaRPr>
          </a:p>
          <a:p>
            <a:pPr algn="just"/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74056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Следует помнить: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Любые кардиохирургические вмешательства, включая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коронароангиографию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катетеризацию полостей сердца и ЭИТ, как правило сопровождаются кратковременным подъёмом активности МВ фракции. После тяжёлого приступа пароксизмальной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тахиаритмии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при миокардитах, длительных приступах стенокардии также может наблюдаться повышение МВ фракции.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Ферментная диагностика ИМ: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основании клинических данных и данных ЭКГ во многих случаях не представляется возможным разделить эти 2 формы ИБС: ИМ без зубца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НС. Поэтому нередко решение данного вопроса носит субъективный характер. Используемые сегодня данные о содержании ферментов крови (Общая КФК, её МВ фракция,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трансаминаз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ЛДГ) из-за имеющихся ограничений в их специфичности и чувствительности также встречают трудности при оценке результатов исследования.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802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ИБС занимает значительное место в практике терапевта. Пациенты нуждаются в постоянном наблюдении, профилактических рекомендациях, назначении систематического медикаментозного лечения под контролем лабораторных, инструментальных  исследований.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4186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КФК: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ИМ характерен определённый профиль содержания КФК. КФК содержится в большом количестве не только в миокарде но и в клетках других органов и тканей (скелетной мускулатуре, головном мозге, щитовидной железе). Активность КФК возрастает при в/м инъекциях,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тахиаритмиях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миокардитах,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гипоптиреозе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ТЭЛА, у больных с воспалительными и дистрофическими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поражениеями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мышечной ткани, при травмах, острых психозах, судорогах, шоке, после кардиохирургических вмешательствах, после проведения ЭИТ, после приёма некоторых лекарственных препаратов (например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статинов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интенсивной физической нагрузке;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5739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КФК при ИМ: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концу первых суток уровень фермента увеличивается в 3-20 раз; Через 3-4 суток от начала заболевания возвращается к исходным значениям;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Норма: для мужчин 0-190 Е/л;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для женщин 0-160 Е/л;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1744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КФК МВ: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КФК МВ является одним из 3-х изоэнзимов КФК (ИИ, ВВ, МВ) Экстракты из мозга и почек содержат преимущественно ВВ фракцию, скелетные мышцы в основном ММ изофермент, в миокарде находятся МВ фракция и ММ фракция. Кроме миокарда МВ КФК может содержаться в тонком кишечнике, языке, диафрагме, матке, предстательной железе. Тяжёлые физические нагрузки например у бегунов на длительные дистанции и тяжелоатлетов могут вызвать подъём содержания в крови и КФК и МВ КФК.  Несмотря на то что МВ КФК содержится в различных органах в практических целях принято считать, что повышенный уровень МВ КФК является следствием ОИМ, за исключением травм или операций на вышеупомянутых органах.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7648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МВ КФК: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Пик активности через 10-12 часов от начала ИМ;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Через 48 часов   от начала ангинозного приступа уровень возвращается к исходным цифрам;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Норма:   0-24  Е/л;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/>
                <a:cs typeface="Times New Roman"/>
              </a:rPr>
              <a:t>АСТ: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Активность АСТ возрастает при тех же заболеваниях и состояниях, что и КФК, но несколько реже и менее значительно.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Гиперферментация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возникает при: гепатитах (в связи с высоким содержанием АСТ в печени); тяжёлой ХСН; ТЭЛА; миокардитах; перикардитах; тяжёлых пароксизмальных тахикардиях; к некоторому возрастанию активности АСТ может привести лечение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фибратами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статинами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кордароном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длительный приём контрацептивных препаратов;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7342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АСТ при ИМ: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Пик активности при ИМ через 24-36 часов;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Через 4-7 суток АСТ возвращается к норме;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Норма: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Мужчины: 5-38 Е/л;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Женщины: 5-32 Е/л;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7337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Динамика ЛДГ при ОИМ: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Через 2-3 суток от начала ОИМ пик активности; К 8-14 суткам возвращение к исходным значениям;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Норма: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240-480 Е/л;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7357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Times New Roman"/>
                <a:cs typeface="Times New Roman"/>
              </a:rPr>
              <a:t>Тропонины</a:t>
            </a:r>
            <a:r>
              <a:rPr lang="ru-RU" b="1" dirty="0" smtClean="0">
                <a:latin typeface="Times New Roman"/>
                <a:cs typeface="Times New Roman"/>
              </a:rPr>
              <a:t>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В диагностике </a:t>
            </a:r>
            <a:r>
              <a:rPr lang="ru-RU" dirty="0" err="1" smtClean="0">
                <a:latin typeface="Times New Roman"/>
                <a:cs typeface="Times New Roman"/>
              </a:rPr>
              <a:t>миокардиального</a:t>
            </a:r>
            <a:r>
              <a:rPr lang="ru-RU" dirty="0" smtClean="0">
                <a:latin typeface="Times New Roman"/>
                <a:cs typeface="Times New Roman"/>
              </a:rPr>
              <a:t> повреждения большое значение играет определение сердечных </a:t>
            </a:r>
            <a:r>
              <a:rPr lang="ru-RU" dirty="0" err="1" smtClean="0">
                <a:latin typeface="Times New Roman"/>
                <a:cs typeface="Times New Roman"/>
              </a:rPr>
              <a:t>тропонинов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I</a:t>
            </a:r>
            <a:r>
              <a:rPr lang="ru-RU" dirty="0" smtClean="0">
                <a:latin typeface="Times New Roman"/>
                <a:cs typeface="Times New Roman"/>
              </a:rPr>
              <a:t> и</a:t>
            </a:r>
            <a:r>
              <a:rPr lang="en-US" dirty="0" smtClean="0">
                <a:latin typeface="Times New Roman"/>
                <a:cs typeface="Times New Roman"/>
              </a:rPr>
              <a:t> T</a:t>
            </a:r>
            <a:r>
              <a:rPr lang="ru-RU" dirty="0" smtClean="0">
                <a:latin typeface="Times New Roman"/>
                <a:cs typeface="Times New Roman"/>
              </a:rPr>
              <a:t>. </a:t>
            </a:r>
            <a:r>
              <a:rPr lang="ru-RU" dirty="0" err="1" smtClean="0">
                <a:latin typeface="Times New Roman"/>
                <a:cs typeface="Times New Roman"/>
              </a:rPr>
              <a:t>Тропонин</a:t>
            </a:r>
            <a:r>
              <a:rPr lang="ru-RU" dirty="0" smtClean="0">
                <a:latin typeface="Times New Roman"/>
                <a:cs typeface="Times New Roman"/>
              </a:rPr>
              <a:t> входит в состав тропонин-тропомиозинового комплекса, регулирующего сокращение гладких и поперечно полосатых мышц.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982554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Предпочтительно определять сердечный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тропонин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высокочувствительным методом, чем тестом обычной чувствительности: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Чем выше уровень, тем вероятнее наличие ИМ,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более чем в 5 раз от верхней границы нормы обладает высокой предсказательной ценностью в отношении наличия ОИМ (необходимо помнить, что повышение уровня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тропонина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 б при стресс индуцированной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кардиомиопатии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миокардите, шоке);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Предсказательная ценность повышения более чем в 3 раза от верхней границы нормы в отношении ОИМ невелика (50-60%) поскольку подобное повышение встречается при многих других состояниях;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Тропонин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Универсальная белковая структура, локализующаяся на тонких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миофиламентах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сократительного аппарата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миокардиоцита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Тропонин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 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абсолютно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кардиоспецифичны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Спустя 4-5 часов после гибели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кардиомиоцитов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вследствие развития некроза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тропонин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поступает в кровь. В первые 12-24 часов от момента острого ИМ достигается пик концентрации.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Тропонин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определяется до 7 суток,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тропонин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 до 14 дней.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Следует помнить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тропонин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является ранним маркёром острого ИМ, поэтому у рано обратившихся больных с подозрением на ОКС необходимо повторное исследование крови.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Показанием для срочной госпитализации   являются острые формы ишемии сердца, которые выявляются при обследовании больного в поликлинике или при посещении пациента терапевтом на дому: ОИМ, тяжелые случаи нарушений ритма, сердечно-сосудистая декомпенсация.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947958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/>
                <a:cs typeface="Times New Roman"/>
              </a:rPr>
              <a:t>Цель лечения при ИБС, ОИМ:</a:t>
            </a:r>
            <a:endParaRPr lang="en-US" sz="40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Важнейший показатель оказывающий влияние на эффективность лечения больных </a:t>
            </a:r>
            <a:r>
              <a:rPr lang="ru-RU" dirty="0" smtClean="0">
                <a:latin typeface="Times New Roman"/>
                <a:cs typeface="Times New Roman"/>
              </a:rPr>
              <a:t>с ИБС и </a:t>
            </a:r>
            <a:r>
              <a:rPr lang="ru-RU" dirty="0">
                <a:latin typeface="Times New Roman"/>
                <a:cs typeface="Times New Roman"/>
              </a:rPr>
              <a:t>ИМ это время от момента возникновения приступа до начала </a:t>
            </a:r>
            <a:r>
              <a:rPr lang="ru-RU" dirty="0" err="1">
                <a:latin typeface="Times New Roman"/>
                <a:cs typeface="Times New Roman"/>
              </a:rPr>
              <a:t>реперфузионной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терапии  </a:t>
            </a:r>
            <a:r>
              <a:rPr lang="ru-RU" dirty="0">
                <a:latin typeface="Times New Roman"/>
                <a:cs typeface="Times New Roman"/>
              </a:rPr>
              <a:t>(ТЛ или ЧКВ с проведением баллонной </a:t>
            </a:r>
            <a:r>
              <a:rPr lang="ru-RU" dirty="0" err="1">
                <a:latin typeface="Times New Roman"/>
                <a:cs typeface="Times New Roman"/>
              </a:rPr>
              <a:t>ангиопластики</a:t>
            </a:r>
            <a:r>
              <a:rPr lang="ru-RU" dirty="0">
                <a:latin typeface="Times New Roman"/>
                <a:cs typeface="Times New Roman"/>
              </a:rPr>
              <a:t> и </a:t>
            </a:r>
            <a:r>
              <a:rPr lang="ru-RU" dirty="0" err="1">
                <a:latin typeface="Times New Roman"/>
                <a:cs typeface="Times New Roman"/>
              </a:rPr>
              <a:t>стентирования</a:t>
            </a:r>
            <a:r>
              <a:rPr lang="ru-RU" dirty="0">
                <a:latin typeface="Times New Roman"/>
                <a:cs typeface="Times New Roman"/>
              </a:rPr>
              <a:t> КА).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6535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Считается, что от времени первого контакта с мед работником до регистрации ЭКГ не должно проходить более 10 минут, до времени начала лечения не более 30 минут. Если планируется первичное ЧКВ то его проведение оптимально в ближайшие 90 минут,  в стационарах с возможностью проведения ЧКВ время от начала поступления до начала вмешательства не должно превышать 60 минут, или при ухудшении состояния больного в стационаре время от появления жалоб до начала проведения ЧКВ не более 60 минут (качество оказания мед помощи).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0678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Любая бригада СП поставив диагноз ОКС определив показания к соответствующему лечению должна купировать болевой синдром и начать </a:t>
            </a:r>
            <a:r>
              <a:rPr lang="ru-RU" dirty="0" err="1">
                <a:latin typeface="Times New Roman"/>
                <a:cs typeface="Times New Roman"/>
              </a:rPr>
              <a:t>антитромботическую</a:t>
            </a:r>
            <a:r>
              <a:rPr lang="ru-RU" dirty="0">
                <a:latin typeface="Times New Roman"/>
                <a:cs typeface="Times New Roman"/>
              </a:rPr>
              <a:t> терапию, включая </a:t>
            </a:r>
            <a:r>
              <a:rPr lang="ru-RU" dirty="0" err="1">
                <a:latin typeface="Times New Roman"/>
                <a:cs typeface="Times New Roman"/>
              </a:rPr>
              <a:t>тромболитики</a:t>
            </a:r>
            <a:r>
              <a:rPr lang="ru-RU" dirty="0">
                <a:latin typeface="Times New Roman"/>
                <a:cs typeface="Times New Roman"/>
              </a:rPr>
              <a:t> ) если в течении 1,5-2 часов невозможно провести ЧКВ). Необходимо как можно быстрее транспортировать больного в специализированное учреждение, в котором будет уточнен диагноз и продолжено лечение.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Чем меньше прошло времени после начала ангинозного приступа, тем выше риск осложнений ИМ. Чем раньше начато лечение осложнений, тем лучше результат.  Соответственно работа по стандартам:  Например при проведении ЧКВ ЭКГ делают до процедуры и через 30 минут после ЧКВ, биохимический анализ крови, маркеры некроза миокарда и </a:t>
            </a:r>
            <a:r>
              <a:rPr lang="ru-RU" dirty="0" err="1">
                <a:latin typeface="Times New Roman"/>
                <a:cs typeface="Times New Roman"/>
              </a:rPr>
              <a:t>тд</a:t>
            </a:r>
            <a:r>
              <a:rPr lang="ru-RU" dirty="0">
                <a:latin typeface="Times New Roman"/>
                <a:cs typeface="Times New Roman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1936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/>
                <a:cs typeface="Times New Roman"/>
              </a:rPr>
              <a:t>Обезболивание: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прекратить физическую нагрузку, следует принять нитроглицерин под язык, если боли не купируются, а больной хорошо переносит нитроглицерин, то прием препарата повторить.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0352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Профилактика атеросклероза, ИБС: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Антитромботические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средства: АСК неопределенно долгий срок в дозе 75-100 мг 1 раз в сутки+2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дезагрегант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Тикагрелор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Брилинта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90 мг* 2 раза в сутки 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Клопидогрел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75 мг 1 раз в сутки.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Антитромботическая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терапия после ОКС может включать в себя и назначение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ривороксабана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дозе 2, 5 мг* 2 раза в сутки;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Интенсивная терапия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статинами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неопределенно долго!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Ингибиторы АПФ: показаны со сниженной функцией ЛЖ, проявлениями ХСН и при сопутствующем СД.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ВАБ!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Антагонисты альдостерона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эплеренон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значительно улучшает прогноз у больных перенесших ОКС!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Коррекция стиля жизни!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Классификация нитратов: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химической структуре: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Глицерина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тринитрат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(нитроглицерин);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Изосорбида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динитрат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Изосорбид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5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мононитрат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месту проникновения в организм: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всасывающиеся через слизистую рта; для приёма внутрь (таблетки, капсулы); для накожного применения (мази, пластыри); для в/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введения (ампулы с раствором нитроглицерина).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продолжительности действия: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короткого действия (до часа); умеренно пролонгированного действия (от 1-6 часов – например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нитросорбид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 препараты пролонгированного действия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кардикет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эфокс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пектрол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моночинкве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ретард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моносан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/>
                <a:cs typeface="Times New Roman"/>
              </a:rPr>
              <a:t>Органические нитраты:</a:t>
            </a:r>
            <a:endParaRPr lang="en-US" sz="40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Органические нитраты – в первую очередь нитроглицерин – средство уменьшения ишемии миокарда. Нитроглицерин – мощный вазодилататор. Поэтому его можно использовать для устранения или уменьшения выраженности ишемии миокарда, снижения повышенного АД и лечения СН. При сохраняющейся ишемии миокарда (повторные ангинозные приступы), АГ или застойной СН </a:t>
            </a:r>
            <a:r>
              <a:rPr lang="ru-RU" dirty="0" err="1">
                <a:latin typeface="Times New Roman"/>
                <a:cs typeface="Times New Roman"/>
              </a:rPr>
              <a:t>инфузию</a:t>
            </a:r>
            <a:r>
              <a:rPr lang="ru-RU" dirty="0">
                <a:latin typeface="Times New Roman"/>
                <a:cs typeface="Times New Roman"/>
              </a:rPr>
              <a:t> нитратов можно продлить до 24-48 ч и более. Убедительных свидетельств в пользу применения нитратов при неосложненном течении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нет.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0099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/>
                <a:cs typeface="Times New Roman"/>
              </a:rPr>
              <a:t>Наркотические анальгетики:</a:t>
            </a:r>
            <a:endParaRPr lang="en-US" sz="40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Морфин  в/в предварительно развести в 0,9% - 10 мл раствора натрия хлорида или дистиллированной воды.  При выраженном возбуждении транквилизаторы  (</a:t>
            </a:r>
            <a:r>
              <a:rPr lang="ru-RU" dirty="0" err="1">
                <a:latin typeface="Times New Roman"/>
                <a:cs typeface="Times New Roman"/>
              </a:rPr>
              <a:t>Диазепам</a:t>
            </a:r>
            <a:r>
              <a:rPr lang="ru-RU" dirty="0">
                <a:latin typeface="Times New Roman"/>
                <a:cs typeface="Times New Roman"/>
              </a:rPr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5024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/>
                <a:cs typeface="Times New Roman"/>
              </a:rPr>
              <a:t>Блокаторы β-адренергических рецепторов:</a:t>
            </a:r>
            <a:br>
              <a:rPr lang="ru-RU" b="1" dirty="0">
                <a:latin typeface="Times New Roman"/>
                <a:cs typeface="Times New Roman"/>
              </a:rPr>
            </a:b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Блокаторы </a:t>
            </a:r>
            <a:r>
              <a:rPr lang="ru-RU" dirty="0">
                <a:latin typeface="Times New Roman"/>
                <a:cs typeface="Times New Roman"/>
              </a:rPr>
              <a:t>β-адренергических рецепторов (β-</a:t>
            </a:r>
            <a:r>
              <a:rPr lang="ru-RU" dirty="0" err="1">
                <a:latin typeface="Times New Roman"/>
                <a:cs typeface="Times New Roman"/>
              </a:rPr>
              <a:t>адреноблокаторы</a:t>
            </a:r>
            <a:r>
              <a:rPr lang="ru-RU" dirty="0">
                <a:latin typeface="Times New Roman"/>
                <a:cs typeface="Times New Roman"/>
              </a:rPr>
              <a:t>) в остром периоде </a:t>
            </a:r>
            <a:r>
              <a:rPr lang="ru-RU" dirty="0" smtClean="0">
                <a:latin typeface="Times New Roman"/>
                <a:cs typeface="Times New Roman"/>
              </a:rPr>
              <a:t>ИМ </a:t>
            </a:r>
            <a:r>
              <a:rPr lang="ru-RU" dirty="0">
                <a:latin typeface="Times New Roman"/>
                <a:cs typeface="Times New Roman"/>
              </a:rPr>
              <a:t>за счет снижения потребности миокарда в кислороде и улучшения коронарного кровотока способствуют уменьшению ишемии миокарда, ограничению размеров ишемического поражения и, как следствие, уменьшают летальность, частоту повторных ИМ, угрожающих жизни нарушений ритма, включая ФЖ, а по некоторым данным и частоту разрывов сердца. 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В ранние сроки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важнейшее значение имеет выбор приемлемой дозы препарата, которая не должна быть слишком большой при опасности возникновения осложнений (прежде всего – наличии СН).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2512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В </a:t>
            </a:r>
            <a:r>
              <a:rPr lang="ru-RU" sz="3200" b="1" dirty="0" err="1" smtClean="0"/>
              <a:t>адреноблокаторы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Неселективные: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обладают избирательным действием только на В1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адренорецепторы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действуют на В1 и на В2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адренорецепторы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без собственной симпатомиметической активности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пропранолол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анаприлин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обзидан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индерал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надолол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тимолол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соталол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Неселективные с собственной симпатомиметической активностью: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окспренолол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пиндолол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ацебутолол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Действие проявляется в снижении ОПСС, такие препараты практически не снижают ЧСС, не снижают секрецию ренина, наличие внутренней симпатомиметической активности лишает эти препараты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кардиопротективного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действия, они не снижают летальность и частоту развития ИМ.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Селективные В1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блокаторы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Атенолол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метопролол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беталок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корвитол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эгилок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Бисопролол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Конкор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арител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коронал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биогамма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Бетаксолол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Локрен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Небивалол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небилет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– обладают выраженным периферическим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вазодилатирущим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действием.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адреноблокаторы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обладающие одновременно Альфа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адреноблокирующим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действием: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Карведилол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карветренд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кориол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карвидекс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лабетолол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целипролол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Оказывают выраженное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сосудорасширяющеее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действие.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50" y="642918"/>
            <a:ext cx="29209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СОСУДЫ СЕРДЦА:</a:t>
            </a:r>
          </a:p>
          <a:p>
            <a:endParaRPr lang="ru-RU" sz="28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57158" y="1357298"/>
            <a:ext cx="88083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smtClean="0"/>
              <a:t>- </a:t>
            </a:r>
            <a:r>
              <a:rPr lang="ru-RU" sz="2400" b="1" dirty="0" smtClean="0"/>
              <a:t>правая и левая коронарные артерии</a:t>
            </a:r>
            <a:r>
              <a:rPr lang="ru-RU" sz="2400" dirty="0" smtClean="0"/>
              <a:t>, которые отходят от ворот</a:t>
            </a:r>
          </a:p>
          <a:p>
            <a:r>
              <a:rPr lang="ru-RU" sz="2400" dirty="0" smtClean="0"/>
              <a:t>   аорты, непосредственно над створками клапана аорты.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2214554"/>
            <a:ext cx="36275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      От Ствола ЛКА отходят</a:t>
            </a:r>
          </a:p>
          <a:p>
            <a:r>
              <a:rPr lang="ru-RU" sz="2400" b="1" dirty="0" smtClean="0"/>
              <a:t>     </a:t>
            </a:r>
          </a:p>
          <a:p>
            <a:endParaRPr lang="ru-RU" sz="2400" b="1" dirty="0"/>
          </a:p>
        </p:txBody>
      </p:sp>
      <p:sp>
        <p:nvSpPr>
          <p:cNvPr id="9" name="Стрелка вниз 8"/>
          <p:cNvSpPr/>
          <p:nvPr/>
        </p:nvSpPr>
        <p:spPr>
          <a:xfrm>
            <a:off x="928662" y="278605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3143240" y="278605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14282" y="4143380"/>
            <a:ext cx="22529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Передняя </a:t>
            </a:r>
            <a:r>
              <a:rPr lang="ru-RU" b="1" dirty="0" err="1" smtClean="0"/>
              <a:t>межжелу</a:t>
            </a:r>
            <a:r>
              <a:rPr lang="ru-RU" b="1" dirty="0" smtClean="0"/>
              <a:t>-</a:t>
            </a:r>
          </a:p>
          <a:p>
            <a:r>
              <a:rPr lang="ru-RU" b="1" dirty="0" smtClean="0"/>
              <a:t>-</a:t>
            </a:r>
            <a:r>
              <a:rPr lang="ru-RU" b="1" dirty="0" err="1" smtClean="0"/>
              <a:t>дочковая</a:t>
            </a:r>
            <a:r>
              <a:rPr lang="ru-RU" b="1" dirty="0" smtClean="0"/>
              <a:t> артерия</a:t>
            </a:r>
          </a:p>
          <a:p>
            <a:r>
              <a:rPr lang="ru-RU" b="1" dirty="0" smtClean="0"/>
              <a:t> (ПМЖА).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714612" y="4143380"/>
            <a:ext cx="1372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Огибающая</a:t>
            </a:r>
          </a:p>
          <a:p>
            <a:r>
              <a:rPr lang="ru-RU" b="1" dirty="0" smtClean="0"/>
              <a:t>артерия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643570" y="2214554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От ПКА отходят</a:t>
            </a:r>
            <a:endParaRPr lang="ru-RU" sz="2400" b="1" dirty="0"/>
          </a:p>
        </p:txBody>
      </p:sp>
      <p:sp>
        <p:nvSpPr>
          <p:cNvPr id="20" name="Стрелка вниз 19"/>
          <p:cNvSpPr/>
          <p:nvPr/>
        </p:nvSpPr>
        <p:spPr>
          <a:xfrm>
            <a:off x="5214942" y="278605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8001024" y="278605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4643438" y="4143380"/>
            <a:ext cx="2060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Задняя </a:t>
            </a:r>
            <a:r>
              <a:rPr lang="ru-RU" b="1" dirty="0" err="1" smtClean="0"/>
              <a:t>межжелу</a:t>
            </a:r>
            <a:r>
              <a:rPr lang="ru-RU" b="1" dirty="0" smtClean="0"/>
              <a:t>-</a:t>
            </a:r>
          </a:p>
          <a:p>
            <a:r>
              <a:rPr lang="ru-RU" b="1" dirty="0" smtClean="0"/>
              <a:t>-</a:t>
            </a:r>
            <a:r>
              <a:rPr lang="ru-RU" b="1" dirty="0" err="1" smtClean="0"/>
              <a:t>дочковая</a:t>
            </a:r>
            <a:r>
              <a:rPr lang="ru-RU" b="1" dirty="0" smtClean="0"/>
              <a:t> артерия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143768" y="4143380"/>
            <a:ext cx="1833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Артерия АВ узла</a:t>
            </a:r>
            <a:endParaRPr lang="ru-RU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85720" y="5357826"/>
            <a:ext cx="88583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СА узел большей частью снабжается кровью из ПКА (70%), в 25%</a:t>
            </a:r>
          </a:p>
          <a:p>
            <a:r>
              <a:rPr lang="ru-RU" sz="2400" b="1" dirty="0" smtClean="0"/>
              <a:t>Случаев артерия СА узла отходит от огибающей артерии.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Антиагреганты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b="1" dirty="0" smtClean="0"/>
          </a:p>
          <a:p>
            <a:pPr algn="just"/>
            <a:r>
              <a:rPr lang="en-US" sz="2400" dirty="0" err="1" smtClean="0">
                <a:latin typeface="Times New Roman"/>
                <a:cs typeface="Times New Roman"/>
              </a:rPr>
              <a:t>А</a:t>
            </a:r>
            <a:r>
              <a:rPr lang="ru-RU" sz="2400" dirty="0" err="1" smtClean="0">
                <a:latin typeface="Times New Roman"/>
                <a:cs typeface="Times New Roman"/>
              </a:rPr>
              <a:t>цетилсалициловая</a:t>
            </a:r>
            <a:r>
              <a:rPr lang="ru-RU" sz="2400" dirty="0" smtClean="0">
                <a:latin typeface="Times New Roman"/>
                <a:cs typeface="Times New Roman"/>
              </a:rPr>
              <a:t> кислота</a:t>
            </a:r>
          </a:p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Блокаторы Р2</a:t>
            </a:r>
            <a:r>
              <a:rPr lang="en-US" sz="2400" dirty="0" smtClean="0">
                <a:latin typeface="Times New Roman"/>
                <a:cs typeface="Times New Roman"/>
              </a:rPr>
              <a:t>Y12</a:t>
            </a:r>
            <a:r>
              <a:rPr lang="ru-RU" sz="2400" dirty="0" smtClean="0">
                <a:latin typeface="Times New Roman"/>
                <a:cs typeface="Times New Roman"/>
              </a:rPr>
              <a:t> рецепторов тромбоцитов: </a:t>
            </a:r>
            <a:r>
              <a:rPr lang="ru-RU" sz="2400" dirty="0" err="1" smtClean="0">
                <a:latin typeface="Times New Roman"/>
                <a:cs typeface="Times New Roman"/>
              </a:rPr>
              <a:t>Клопидогрел</a:t>
            </a:r>
            <a:r>
              <a:rPr lang="ru-RU" sz="2400" dirty="0" smtClean="0">
                <a:latin typeface="Times New Roman"/>
                <a:cs typeface="Times New Roman"/>
              </a:rPr>
              <a:t>, </a:t>
            </a:r>
            <a:r>
              <a:rPr lang="ru-RU" sz="2400" dirty="0" err="1" smtClean="0">
                <a:latin typeface="Times New Roman"/>
                <a:cs typeface="Times New Roman"/>
              </a:rPr>
              <a:t>Тикагрелор</a:t>
            </a:r>
            <a:r>
              <a:rPr lang="ru-RU" sz="2400" dirty="0" smtClean="0">
                <a:latin typeface="Times New Roman"/>
                <a:cs typeface="Times New Roman"/>
              </a:rPr>
              <a:t> (</a:t>
            </a:r>
            <a:r>
              <a:rPr lang="ru-RU" sz="2400" dirty="0" err="1" smtClean="0">
                <a:latin typeface="Times New Roman"/>
                <a:cs typeface="Times New Roman"/>
              </a:rPr>
              <a:t>Брилинта</a:t>
            </a:r>
            <a:r>
              <a:rPr lang="ru-RU" sz="2400" dirty="0" smtClean="0">
                <a:latin typeface="Times New Roman"/>
                <a:cs typeface="Times New Roman"/>
              </a:rPr>
              <a:t>), </a:t>
            </a:r>
            <a:r>
              <a:rPr lang="ru-RU" sz="2400" dirty="0" err="1" smtClean="0">
                <a:latin typeface="Times New Roman"/>
                <a:cs typeface="Times New Roman"/>
              </a:rPr>
              <a:t>Прасугрел</a:t>
            </a:r>
            <a:r>
              <a:rPr lang="ru-RU" sz="2400" dirty="0" smtClean="0">
                <a:latin typeface="Times New Roman"/>
                <a:cs typeface="Times New Roman"/>
              </a:rPr>
              <a:t>.</a:t>
            </a:r>
          </a:p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Блокаторы </a:t>
            </a:r>
            <a:r>
              <a:rPr lang="en-US" sz="2400" dirty="0" err="1" smtClean="0">
                <a:latin typeface="Times New Roman"/>
                <a:cs typeface="Times New Roman"/>
              </a:rPr>
              <a:t>IIb</a:t>
            </a:r>
            <a:r>
              <a:rPr lang="en-US" sz="2400" dirty="0" smtClean="0">
                <a:latin typeface="Times New Roman"/>
                <a:cs typeface="Times New Roman"/>
              </a:rPr>
              <a:t>/</a:t>
            </a:r>
            <a:r>
              <a:rPr lang="en-US" sz="2400" dirty="0" err="1" smtClean="0">
                <a:latin typeface="Times New Roman"/>
                <a:cs typeface="Times New Roman"/>
              </a:rPr>
              <a:t>IIIa</a:t>
            </a:r>
            <a:r>
              <a:rPr lang="ru-RU" sz="2400" dirty="0" smtClean="0">
                <a:latin typeface="Times New Roman"/>
                <a:cs typeface="Times New Roman"/>
              </a:rPr>
              <a:t> рецепторов тромбоцитов (</a:t>
            </a:r>
            <a:r>
              <a:rPr lang="ru-RU" sz="2400" dirty="0" err="1" smtClean="0">
                <a:latin typeface="Times New Roman"/>
                <a:cs typeface="Times New Roman"/>
              </a:rPr>
              <a:t>Интегрилин</a:t>
            </a:r>
            <a:r>
              <a:rPr lang="ru-RU" sz="2400" dirty="0" smtClean="0">
                <a:latin typeface="Times New Roman"/>
                <a:cs typeface="Times New Roman"/>
              </a:rPr>
              <a:t>).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/>
                <a:cs typeface="Times New Roman"/>
              </a:rPr>
              <a:t>АСК: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Действие таблеток АСК, покрытых кишечнорастворимой оболочкой, наступает медленно, поэтому они не подходят для раннего лечения </a:t>
            </a:r>
            <a:r>
              <a:rPr lang="ru-RU" dirty="0" smtClean="0">
                <a:latin typeface="Times New Roman"/>
                <a:cs typeface="Times New Roman"/>
              </a:rPr>
              <a:t>ИМ </a:t>
            </a:r>
            <a:r>
              <a:rPr lang="ru-RU" dirty="0">
                <a:latin typeface="Times New Roman"/>
                <a:cs typeface="Times New Roman"/>
              </a:rPr>
              <a:t>(если доступны только они, таблетку следует обязательно разжевать). </a:t>
            </a:r>
            <a:r>
              <a:rPr lang="ru-RU" b="1" dirty="0">
                <a:latin typeface="Times New Roman"/>
                <a:cs typeface="Times New Roman"/>
              </a:rPr>
              <a:t>Способность </a:t>
            </a:r>
            <a:r>
              <a:rPr lang="ru-RU" b="1" dirty="0" err="1">
                <a:latin typeface="Times New Roman"/>
                <a:cs typeface="Times New Roman"/>
              </a:rPr>
              <a:t>забуференных</a:t>
            </a:r>
            <a:r>
              <a:rPr lang="ru-RU" b="1" dirty="0">
                <a:latin typeface="Times New Roman"/>
                <a:cs typeface="Times New Roman"/>
              </a:rPr>
              <a:t> или покрытых кишечнорастворимой оболочкой таблеток АСК реже вызывать желудочно-кишечные кровотечения, не доказана.</a:t>
            </a:r>
            <a:r>
              <a:rPr lang="ru-RU" dirty="0">
                <a:latin typeface="Times New Roman"/>
                <a:cs typeface="Times New Roman"/>
              </a:rPr>
              <a:t> 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АСК следует использовать с осторожностью при заболеваниях печени, она противопоказана при аллергии или непереносимости, обострении язвенной болезни желудка или 12-перстной кишки, продолжающемся серьезном кровотечении, геморрагических диатезах. </a:t>
            </a:r>
          </a:p>
          <a:p>
            <a:pPr algn="just"/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021814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/>
                <a:cs typeface="Times New Roman"/>
              </a:rPr>
              <a:t>Блокаторы Р2</a:t>
            </a:r>
            <a:r>
              <a:rPr lang="en-US" b="1" dirty="0" smtClean="0">
                <a:latin typeface="Times New Roman"/>
                <a:cs typeface="Times New Roman"/>
              </a:rPr>
              <a:t>Y12</a:t>
            </a:r>
            <a:r>
              <a:rPr lang="ru-RU" b="1" dirty="0" smtClean="0">
                <a:latin typeface="Times New Roman"/>
                <a:cs typeface="Times New Roman"/>
              </a:rPr>
              <a:t> рецепторов тромбоцитов: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У всех больных, не имеющих противопоказаний, независимо от проведения </a:t>
            </a:r>
            <a:r>
              <a:rPr lang="ru-RU" dirty="0" err="1">
                <a:latin typeface="Times New Roman"/>
                <a:cs typeface="Times New Roman"/>
              </a:rPr>
              <a:t>реперфузионной</a:t>
            </a:r>
            <a:r>
              <a:rPr lang="ru-RU" dirty="0">
                <a:latin typeface="Times New Roman"/>
                <a:cs typeface="Times New Roman"/>
              </a:rPr>
              <a:t> терапии (кроме случаев, когда необходима срочная операция КШ) в добавление к АСК должны использоваться блокаторы P2Y</a:t>
            </a:r>
            <a:r>
              <a:rPr lang="ru-RU" baseline="-25000" dirty="0">
                <a:latin typeface="Times New Roman"/>
                <a:cs typeface="Times New Roman"/>
              </a:rPr>
              <a:t>12</a:t>
            </a:r>
            <a:r>
              <a:rPr lang="ru-RU" dirty="0">
                <a:latin typeface="Times New Roman"/>
                <a:cs typeface="Times New Roman"/>
              </a:rPr>
              <a:t> рецептора тромбоцитов.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31930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Times New Roman"/>
                <a:cs typeface="Times New Roman"/>
              </a:rPr>
              <a:t>Клопидогрел</a:t>
            </a:r>
            <a:r>
              <a:rPr lang="ru-RU" b="1" dirty="0" smtClean="0">
                <a:latin typeface="Times New Roman"/>
                <a:cs typeface="Times New Roman"/>
              </a:rPr>
              <a:t>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Действие </a:t>
            </a:r>
            <a:r>
              <a:rPr lang="ru-RU" dirty="0" err="1">
                <a:latin typeface="Times New Roman"/>
                <a:cs typeface="Times New Roman"/>
              </a:rPr>
              <a:t>клопидогрела</a:t>
            </a:r>
            <a:r>
              <a:rPr lang="ru-RU" dirty="0">
                <a:latin typeface="Times New Roman"/>
                <a:cs typeface="Times New Roman"/>
              </a:rPr>
              <a:t> развивается медленно. Для ускоренного проявления эффекта целесообразно начинать лечение как можно раньше с нагрузочной дозы. Обычная величина нагрузочной дозы составляет 300 мг; при планирующемся первичном ЧКВ ее следует увеличить до 600 мг. Оправданность применения нагрузочной дозы у лиц старше 75 лет, которым не предполагается проведение первичного ЧКВ, не установлена (рекомендуемая величина первой дозы </a:t>
            </a:r>
            <a:r>
              <a:rPr lang="ru-RU" dirty="0" err="1">
                <a:latin typeface="Times New Roman"/>
                <a:cs typeface="Times New Roman"/>
              </a:rPr>
              <a:t>клопидогрела</a:t>
            </a:r>
            <a:r>
              <a:rPr lang="ru-RU" dirty="0">
                <a:latin typeface="Times New Roman"/>
                <a:cs typeface="Times New Roman"/>
              </a:rPr>
              <a:t> в этих случаях – 75 мг). Очевидно, у больных, не получающих </a:t>
            </a:r>
            <a:r>
              <a:rPr lang="ru-RU" dirty="0" err="1">
                <a:latin typeface="Times New Roman"/>
                <a:cs typeface="Times New Roman"/>
              </a:rPr>
              <a:t>реперфузионного</a:t>
            </a:r>
            <a:r>
              <a:rPr lang="ru-RU" dirty="0">
                <a:latin typeface="Times New Roman"/>
                <a:cs typeface="Times New Roman"/>
              </a:rPr>
              <a:t> лечения, можно использовать нагрузочную дозу 300 мг, хотя клинических данных для подтверждения этого мнения нет. Поддерживающая доза </a:t>
            </a:r>
            <a:r>
              <a:rPr lang="ru-RU" dirty="0" err="1">
                <a:latin typeface="Times New Roman"/>
                <a:cs typeface="Times New Roman"/>
              </a:rPr>
              <a:t>клопидогрела</a:t>
            </a:r>
            <a:r>
              <a:rPr lang="ru-RU" dirty="0">
                <a:latin typeface="Times New Roman"/>
                <a:cs typeface="Times New Roman"/>
              </a:rPr>
              <a:t> – 75 мг 1 раз/</a:t>
            </a:r>
            <a:r>
              <a:rPr lang="ru-RU" dirty="0" err="1">
                <a:latin typeface="Times New Roman"/>
                <a:cs typeface="Times New Roman"/>
              </a:rPr>
              <a:t>сут</a:t>
            </a:r>
            <a:r>
              <a:rPr lang="ru-RU" dirty="0">
                <a:latin typeface="Times New Roman"/>
                <a:cs typeface="Times New Roman"/>
              </a:rPr>
              <a:t>. После первичного ЧКВ со </a:t>
            </a:r>
            <a:r>
              <a:rPr lang="ru-RU" dirty="0" err="1">
                <a:latin typeface="Times New Roman"/>
                <a:cs typeface="Times New Roman"/>
              </a:rPr>
              <a:t>стентированием</a:t>
            </a:r>
            <a:r>
              <a:rPr lang="ru-RU" dirty="0">
                <a:latin typeface="Times New Roman"/>
                <a:cs typeface="Times New Roman"/>
              </a:rPr>
              <a:t> для снижения частоты неблагоприятных исходов и предупреждения тромбоза </a:t>
            </a:r>
            <a:r>
              <a:rPr lang="ru-RU" dirty="0" err="1">
                <a:latin typeface="Times New Roman"/>
                <a:cs typeface="Times New Roman"/>
              </a:rPr>
              <a:t>стента</a:t>
            </a:r>
            <a:r>
              <a:rPr lang="ru-RU" dirty="0">
                <a:latin typeface="Times New Roman"/>
                <a:cs typeface="Times New Roman"/>
              </a:rPr>
              <a:t> на 2-7-е сутки можно рассмотреть возможность применения </a:t>
            </a:r>
            <a:r>
              <a:rPr lang="ru-RU" dirty="0" err="1">
                <a:latin typeface="Times New Roman"/>
                <a:cs typeface="Times New Roman"/>
              </a:rPr>
              <a:t>клопидогрела</a:t>
            </a:r>
            <a:r>
              <a:rPr lang="ru-RU" dirty="0">
                <a:latin typeface="Times New Roman"/>
                <a:cs typeface="Times New Roman"/>
              </a:rPr>
              <a:t> в дозе 150 мг 1 раз/</a:t>
            </a:r>
            <a:r>
              <a:rPr lang="ru-RU" dirty="0" err="1">
                <a:latin typeface="Times New Roman"/>
                <a:cs typeface="Times New Roman"/>
              </a:rPr>
              <a:t>сут</a:t>
            </a:r>
            <a:r>
              <a:rPr lang="ru-RU" dirty="0">
                <a:latin typeface="Times New Roman"/>
                <a:cs typeface="Times New Roman"/>
              </a:rPr>
              <a:t>, однако этот подход сопряжен с повышенной опасностью крупных кровотечений.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4283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/>
                <a:cs typeface="Times New Roman"/>
              </a:rPr>
              <a:t>Т</a:t>
            </a:r>
            <a:r>
              <a:rPr lang="ru-RU" b="1" dirty="0" err="1" smtClean="0">
                <a:latin typeface="Times New Roman"/>
                <a:cs typeface="Times New Roman"/>
              </a:rPr>
              <a:t>икагрелор</a:t>
            </a:r>
            <a:r>
              <a:rPr lang="ru-RU" b="1" dirty="0" smtClean="0">
                <a:latin typeface="Times New Roman"/>
                <a:cs typeface="Times New Roman"/>
              </a:rPr>
              <a:t>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b="1" dirty="0" err="1" smtClean="0">
                <a:latin typeface="Times New Roman"/>
                <a:cs typeface="Times New Roman"/>
              </a:rPr>
              <a:t>Тикагрелор</a:t>
            </a:r>
            <a:r>
              <a:rPr lang="ru-RU" b="1" dirty="0" smtClean="0">
                <a:latin typeface="Times New Roman"/>
                <a:cs typeface="Times New Roman"/>
              </a:rPr>
              <a:t> (</a:t>
            </a:r>
            <a:r>
              <a:rPr lang="ru-RU" b="1" dirty="0" err="1" smtClean="0">
                <a:latin typeface="Times New Roman"/>
                <a:cs typeface="Times New Roman"/>
              </a:rPr>
              <a:t>Брилинта</a:t>
            </a:r>
            <a:r>
              <a:rPr lang="ru-RU" b="1" dirty="0" smtClean="0">
                <a:latin typeface="Times New Roman"/>
                <a:cs typeface="Times New Roman"/>
              </a:rPr>
              <a:t>):  </a:t>
            </a:r>
            <a:r>
              <a:rPr lang="ru-RU" dirty="0">
                <a:latin typeface="Times New Roman"/>
                <a:cs typeface="Times New Roman"/>
              </a:rPr>
              <a:t>показан только при планируемой первичном ЧКВ. Перейти на прием </a:t>
            </a:r>
            <a:r>
              <a:rPr lang="ru-RU" dirty="0" err="1">
                <a:latin typeface="Times New Roman"/>
                <a:cs typeface="Times New Roman"/>
              </a:rPr>
              <a:t>тикагрелора</a:t>
            </a:r>
            <a:r>
              <a:rPr lang="ru-RU" dirty="0">
                <a:latin typeface="Times New Roman"/>
                <a:cs typeface="Times New Roman"/>
              </a:rPr>
              <a:t> (дать нагрузочную дозу) можно и у больных, получивших </a:t>
            </a:r>
            <a:r>
              <a:rPr lang="ru-RU" dirty="0" err="1">
                <a:latin typeface="Times New Roman"/>
                <a:cs typeface="Times New Roman"/>
              </a:rPr>
              <a:t>клопидогрел</a:t>
            </a:r>
            <a:r>
              <a:rPr lang="ru-RU" dirty="0">
                <a:latin typeface="Times New Roman"/>
                <a:cs typeface="Times New Roman"/>
              </a:rPr>
              <a:t>. Прием </a:t>
            </a:r>
            <a:r>
              <a:rPr lang="ru-RU" dirty="0" err="1">
                <a:latin typeface="Times New Roman"/>
                <a:cs typeface="Times New Roman"/>
              </a:rPr>
              <a:t>тикагрелора</a:t>
            </a:r>
            <a:r>
              <a:rPr lang="ru-RU" dirty="0">
                <a:latin typeface="Times New Roman"/>
                <a:cs typeface="Times New Roman"/>
              </a:rPr>
              <a:t> не исключает возможность применение блокаторов ГП </a:t>
            </a:r>
            <a:r>
              <a:rPr lang="ru-RU" dirty="0" err="1">
                <a:latin typeface="Times New Roman"/>
                <a:cs typeface="Times New Roman"/>
              </a:rPr>
              <a:t>IIb</a:t>
            </a:r>
            <a:r>
              <a:rPr lang="ru-RU" dirty="0">
                <a:latin typeface="Times New Roman"/>
                <a:cs typeface="Times New Roman"/>
              </a:rPr>
              <a:t>/</a:t>
            </a:r>
            <a:r>
              <a:rPr lang="ru-RU" dirty="0" err="1">
                <a:latin typeface="Times New Roman"/>
                <a:cs typeface="Times New Roman"/>
              </a:rPr>
              <a:t>IIIa</a:t>
            </a:r>
            <a:r>
              <a:rPr lang="ru-RU" dirty="0">
                <a:latin typeface="Times New Roman"/>
                <a:cs typeface="Times New Roman"/>
              </a:rPr>
              <a:t> при выполнении ЧКВ.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При одновременном применении АСК и </a:t>
            </a:r>
            <a:r>
              <a:rPr lang="ru-RU" dirty="0" err="1">
                <a:latin typeface="Times New Roman"/>
                <a:cs typeface="Times New Roman"/>
              </a:rPr>
              <a:t>тикагрелора</a:t>
            </a:r>
            <a:r>
              <a:rPr lang="ru-RU" dirty="0">
                <a:latin typeface="Times New Roman"/>
                <a:cs typeface="Times New Roman"/>
              </a:rPr>
              <a:t> перед операцией КШ и другими крупными хирургическими вмешательствами </a:t>
            </a:r>
            <a:r>
              <a:rPr lang="ru-RU" dirty="0" err="1">
                <a:latin typeface="Times New Roman"/>
                <a:cs typeface="Times New Roman"/>
              </a:rPr>
              <a:t>тикагрелор</a:t>
            </a:r>
            <a:r>
              <a:rPr lang="ru-RU" dirty="0">
                <a:latin typeface="Times New Roman"/>
                <a:cs typeface="Times New Roman"/>
              </a:rPr>
              <a:t> следует отменить за 5-7 суток, кроме случаев, когда опасность отказа от срочного вмешательства превосходит риск повышенной кровопотери.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58974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/>
                <a:cs typeface="Times New Roman"/>
              </a:rPr>
              <a:t>Блокаторы </a:t>
            </a:r>
            <a:r>
              <a:rPr lang="en-US" b="1" dirty="0" err="1" smtClean="0">
                <a:latin typeface="Times New Roman"/>
                <a:cs typeface="Times New Roman"/>
              </a:rPr>
              <a:t>I</a:t>
            </a:r>
            <a:r>
              <a:rPr lang="en-US" b="1" dirty="0" err="1">
                <a:latin typeface="Times New Roman"/>
                <a:cs typeface="Times New Roman"/>
              </a:rPr>
              <a:t>I</a:t>
            </a:r>
            <a:r>
              <a:rPr lang="en-US" b="1" dirty="0" err="1" smtClean="0">
                <a:latin typeface="Times New Roman"/>
                <a:cs typeface="Times New Roman"/>
              </a:rPr>
              <a:t>b</a:t>
            </a:r>
            <a:r>
              <a:rPr lang="en-US" b="1" dirty="0" smtClean="0">
                <a:latin typeface="Times New Roman"/>
                <a:cs typeface="Times New Roman"/>
              </a:rPr>
              <a:t>/</a:t>
            </a:r>
            <a:r>
              <a:rPr lang="en-US" b="1" dirty="0" err="1" smtClean="0">
                <a:latin typeface="Times New Roman"/>
                <a:cs typeface="Times New Roman"/>
              </a:rPr>
              <a:t>IIIa</a:t>
            </a:r>
            <a:r>
              <a:rPr lang="en-US" b="1" dirty="0" smtClean="0">
                <a:latin typeface="Times New Roman"/>
                <a:cs typeface="Times New Roman"/>
              </a:rPr>
              <a:t> </a:t>
            </a:r>
            <a:r>
              <a:rPr lang="ru-RU" b="1" dirty="0" smtClean="0">
                <a:latin typeface="Times New Roman"/>
                <a:cs typeface="Times New Roman"/>
              </a:rPr>
              <a:t>рецепторов тромбоцитов: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Блокаторы ГП </a:t>
            </a:r>
            <a:r>
              <a:rPr lang="ru-RU" dirty="0" err="1">
                <a:latin typeface="Times New Roman"/>
                <a:cs typeface="Times New Roman"/>
              </a:rPr>
              <a:t>IIb</a:t>
            </a:r>
            <a:r>
              <a:rPr lang="ru-RU" dirty="0">
                <a:latin typeface="Times New Roman"/>
                <a:cs typeface="Times New Roman"/>
              </a:rPr>
              <a:t>/</a:t>
            </a:r>
            <a:r>
              <a:rPr lang="ru-RU" dirty="0" err="1">
                <a:latin typeface="Times New Roman"/>
                <a:cs typeface="Times New Roman"/>
              </a:rPr>
              <a:t>IIIa</a:t>
            </a:r>
            <a:r>
              <a:rPr lang="ru-RU" dirty="0">
                <a:latin typeface="Times New Roman"/>
                <a:cs typeface="Times New Roman"/>
              </a:rPr>
              <a:t> тромбоцитов используются у больных с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только при ЧКВ. 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Применение блокаторов ГП </a:t>
            </a:r>
            <a:r>
              <a:rPr lang="ru-RU" dirty="0" err="1">
                <a:latin typeface="Times New Roman"/>
                <a:cs typeface="Times New Roman"/>
              </a:rPr>
              <a:t>IIb</a:t>
            </a:r>
            <a:r>
              <a:rPr lang="ru-RU" dirty="0">
                <a:latin typeface="Times New Roman"/>
                <a:cs typeface="Times New Roman"/>
              </a:rPr>
              <a:t>/</a:t>
            </a:r>
            <a:r>
              <a:rPr lang="ru-RU" dirty="0" err="1">
                <a:latin typeface="Times New Roman"/>
                <a:cs typeface="Times New Roman"/>
              </a:rPr>
              <a:t>IIIa</a:t>
            </a:r>
            <a:r>
              <a:rPr lang="ru-RU" dirty="0">
                <a:latin typeface="Times New Roman"/>
                <a:cs typeface="Times New Roman"/>
              </a:rPr>
              <a:t> тромбоцитов сопряжено с увеличением риска крупных кровотечений; возможно также возникновение тромбоцитопении. Уровень </a:t>
            </a:r>
            <a:r>
              <a:rPr lang="ru-RU" dirty="0" err="1">
                <a:latin typeface="Times New Roman"/>
                <a:cs typeface="Times New Roman"/>
              </a:rPr>
              <a:t>Hb</a:t>
            </a:r>
            <a:r>
              <a:rPr lang="ru-RU" dirty="0">
                <a:latin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cs typeface="Times New Roman"/>
              </a:rPr>
              <a:t>Ht</a:t>
            </a:r>
            <a:r>
              <a:rPr lang="ru-RU" dirty="0">
                <a:latin typeface="Times New Roman"/>
                <a:cs typeface="Times New Roman"/>
              </a:rPr>
              <a:t> и число тромбоцитов следует определить исходно, через 2, 6, 12, 24 ч от начала введения препарата. При снижении числа тромбоцитов &lt;100000 в мм</a:t>
            </a:r>
            <a:r>
              <a:rPr lang="ru-RU" baseline="30000" dirty="0">
                <a:latin typeface="Times New Roman"/>
                <a:cs typeface="Times New Roman"/>
              </a:rPr>
              <a:t>3</a:t>
            </a:r>
            <a:r>
              <a:rPr lang="ru-RU" dirty="0">
                <a:latin typeface="Times New Roman"/>
                <a:cs typeface="Times New Roman"/>
              </a:rPr>
              <a:t> может потребоваться отмена </a:t>
            </a:r>
            <a:r>
              <a:rPr lang="ru-RU" dirty="0" err="1">
                <a:latin typeface="Times New Roman"/>
                <a:cs typeface="Times New Roman"/>
              </a:rPr>
              <a:t>антитромботической</a:t>
            </a:r>
            <a:r>
              <a:rPr lang="ru-RU" dirty="0">
                <a:latin typeface="Times New Roman"/>
                <a:cs typeface="Times New Roman"/>
              </a:rPr>
              <a:t> терапии, &lt;50000 в мм</a:t>
            </a:r>
            <a:r>
              <a:rPr lang="ru-RU" baseline="30000" dirty="0">
                <a:latin typeface="Times New Roman"/>
                <a:cs typeface="Times New Roman"/>
              </a:rPr>
              <a:t>3</a:t>
            </a:r>
            <a:r>
              <a:rPr lang="ru-RU" dirty="0">
                <a:latin typeface="Times New Roman"/>
                <a:cs typeface="Times New Roman"/>
              </a:rPr>
              <a:t> – </a:t>
            </a:r>
            <a:r>
              <a:rPr lang="ru-RU" dirty="0" err="1">
                <a:latin typeface="Times New Roman"/>
                <a:cs typeface="Times New Roman"/>
              </a:rPr>
              <a:t>инфузия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тромбоцитарной</a:t>
            </a:r>
            <a:r>
              <a:rPr lang="ru-RU" dirty="0">
                <a:latin typeface="Times New Roman"/>
                <a:cs typeface="Times New Roman"/>
              </a:rPr>
              <a:t> массы.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27627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Антикоагулянты: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800" b="1" dirty="0" smtClean="0"/>
          </a:p>
          <a:p>
            <a:pPr algn="just"/>
            <a:r>
              <a:rPr lang="ru-RU" sz="2800" b="1" dirty="0" err="1" smtClean="0">
                <a:latin typeface="Times New Roman"/>
                <a:cs typeface="Times New Roman"/>
              </a:rPr>
              <a:t>Нефракционированный</a:t>
            </a:r>
            <a:r>
              <a:rPr lang="ru-RU" sz="2800" b="1" dirty="0" smtClean="0">
                <a:latin typeface="Times New Roman"/>
                <a:cs typeface="Times New Roman"/>
              </a:rPr>
              <a:t> гепарин </a:t>
            </a:r>
            <a:r>
              <a:rPr lang="ru-RU" sz="2800" dirty="0" smtClean="0">
                <a:latin typeface="Times New Roman"/>
                <a:cs typeface="Times New Roman"/>
              </a:rPr>
              <a:t>(</a:t>
            </a:r>
            <a:r>
              <a:rPr lang="ru-RU" sz="2800" dirty="0" err="1" smtClean="0">
                <a:latin typeface="Times New Roman"/>
                <a:cs typeface="Times New Roman"/>
              </a:rPr>
              <a:t>гепарин</a:t>
            </a:r>
            <a:r>
              <a:rPr lang="ru-RU" sz="2800" dirty="0" smtClean="0">
                <a:latin typeface="Times New Roman"/>
                <a:cs typeface="Times New Roman"/>
              </a:rPr>
              <a:t>)</a:t>
            </a:r>
          </a:p>
          <a:p>
            <a:pPr algn="just"/>
            <a:endParaRPr lang="ru-RU" sz="2800" b="1" dirty="0" smtClean="0">
              <a:latin typeface="Times New Roman"/>
              <a:cs typeface="Times New Roman"/>
            </a:endParaRPr>
          </a:p>
          <a:p>
            <a:pPr algn="just"/>
            <a:r>
              <a:rPr lang="ru-RU" sz="2800" b="1" dirty="0" smtClean="0">
                <a:latin typeface="Times New Roman"/>
                <a:cs typeface="Times New Roman"/>
              </a:rPr>
              <a:t>Фракционированный (низкомолекулярный) гепарин </a:t>
            </a:r>
            <a:r>
              <a:rPr lang="ru-RU" sz="2800" dirty="0" smtClean="0">
                <a:latin typeface="Times New Roman"/>
                <a:cs typeface="Times New Roman"/>
              </a:rPr>
              <a:t>(</a:t>
            </a:r>
            <a:r>
              <a:rPr lang="ru-RU" sz="2800" dirty="0" err="1" smtClean="0">
                <a:latin typeface="Times New Roman"/>
                <a:cs typeface="Times New Roman"/>
              </a:rPr>
              <a:t>Надопарин</a:t>
            </a:r>
            <a:r>
              <a:rPr lang="ru-RU" sz="2800" dirty="0" smtClean="0">
                <a:latin typeface="Times New Roman"/>
                <a:cs typeface="Times New Roman"/>
              </a:rPr>
              <a:t>(</a:t>
            </a:r>
            <a:r>
              <a:rPr lang="ru-RU" sz="2800" dirty="0" err="1" smtClean="0">
                <a:latin typeface="Times New Roman"/>
                <a:cs typeface="Times New Roman"/>
              </a:rPr>
              <a:t>фраксипарин</a:t>
            </a:r>
            <a:r>
              <a:rPr lang="ru-RU" sz="2800" dirty="0" smtClean="0">
                <a:latin typeface="Times New Roman"/>
                <a:cs typeface="Times New Roman"/>
              </a:rPr>
              <a:t>), </a:t>
            </a:r>
            <a:r>
              <a:rPr lang="ru-RU" sz="2800" dirty="0" err="1" smtClean="0">
                <a:latin typeface="Times New Roman"/>
                <a:cs typeface="Times New Roman"/>
              </a:rPr>
              <a:t>эноксапарин</a:t>
            </a:r>
            <a:r>
              <a:rPr lang="ru-RU" sz="2800" dirty="0" smtClean="0">
                <a:latin typeface="Times New Roman"/>
                <a:cs typeface="Times New Roman"/>
              </a:rPr>
              <a:t>(</a:t>
            </a:r>
            <a:r>
              <a:rPr lang="ru-RU" sz="2800" dirty="0" err="1" smtClean="0">
                <a:latin typeface="Times New Roman"/>
                <a:cs typeface="Times New Roman"/>
              </a:rPr>
              <a:t>Клексан</a:t>
            </a:r>
            <a:r>
              <a:rPr lang="ru-RU" sz="2800" dirty="0" smtClean="0">
                <a:latin typeface="Times New Roman"/>
                <a:cs typeface="Times New Roman"/>
              </a:rPr>
              <a:t>), </a:t>
            </a:r>
            <a:r>
              <a:rPr lang="ru-RU" sz="2800" dirty="0" err="1" smtClean="0">
                <a:latin typeface="Times New Roman"/>
                <a:cs typeface="Times New Roman"/>
              </a:rPr>
              <a:t>дальтепарин</a:t>
            </a:r>
            <a:r>
              <a:rPr lang="ru-RU" sz="2800" dirty="0" smtClean="0">
                <a:latin typeface="Times New Roman"/>
                <a:cs typeface="Times New Roman"/>
              </a:rPr>
              <a:t> (</a:t>
            </a:r>
            <a:r>
              <a:rPr lang="ru-RU" sz="2800" dirty="0" err="1" smtClean="0">
                <a:latin typeface="Times New Roman"/>
                <a:cs typeface="Times New Roman"/>
              </a:rPr>
              <a:t>Фрагмин</a:t>
            </a:r>
            <a:r>
              <a:rPr lang="ru-RU" sz="2800" dirty="0" smtClean="0">
                <a:latin typeface="Times New Roman"/>
                <a:cs typeface="Times New Roman"/>
              </a:rPr>
              <a:t>), </a:t>
            </a:r>
            <a:r>
              <a:rPr lang="ru-RU" sz="2800" dirty="0" err="1" smtClean="0">
                <a:latin typeface="Times New Roman"/>
                <a:cs typeface="Times New Roman"/>
              </a:rPr>
              <a:t>Фондапаринукс</a:t>
            </a:r>
            <a:r>
              <a:rPr lang="ru-RU" sz="2800" dirty="0" smtClean="0">
                <a:latin typeface="Times New Roman"/>
                <a:cs typeface="Times New Roman"/>
              </a:rPr>
              <a:t> (</a:t>
            </a:r>
            <a:r>
              <a:rPr lang="en-US" sz="2800" dirty="0" err="1" smtClean="0">
                <a:latin typeface="Times New Roman"/>
                <a:cs typeface="Times New Roman"/>
              </a:rPr>
              <a:t>Arixtra</a:t>
            </a:r>
            <a:r>
              <a:rPr lang="en-US" sz="2800" dirty="0" smtClean="0">
                <a:latin typeface="Times New Roman"/>
                <a:cs typeface="Times New Roman"/>
              </a:rPr>
              <a:t>))</a:t>
            </a:r>
            <a:endParaRPr lang="ru-RU"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>
                <a:latin typeface="Times New Roman"/>
                <a:cs typeface="Times New Roman"/>
              </a:rPr>
              <a:t>Парентеральное введение антикоагулянтов: </a:t>
            </a:r>
            <a:r>
              <a:rPr lang="ru-RU" dirty="0">
                <a:latin typeface="Times New Roman"/>
                <a:cs typeface="Times New Roman"/>
              </a:rPr>
              <a:t>используется у всех больных с </a:t>
            </a:r>
            <a:r>
              <a:rPr lang="ru-RU" dirty="0" err="1">
                <a:latin typeface="Times New Roman"/>
                <a:cs typeface="Times New Roman"/>
              </a:rPr>
              <a:t>ИМп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не имеющих противопоказаний.  </a:t>
            </a:r>
            <a:r>
              <a:rPr lang="ru-RU" b="1" dirty="0">
                <a:latin typeface="Times New Roman"/>
                <a:cs typeface="Times New Roman"/>
              </a:rPr>
              <a:t>НФГ: </a:t>
            </a:r>
            <a:r>
              <a:rPr lang="ru-RU" dirty="0">
                <a:latin typeface="Times New Roman"/>
                <a:cs typeface="Times New Roman"/>
              </a:rPr>
              <a:t>применяется во время ЧКВ, при ТЛТ, для профилактики и лечения артериальных или венозных тромбозов и ТЭ.  </a:t>
            </a:r>
            <a:r>
              <a:rPr lang="ru-RU" b="1" dirty="0">
                <a:latin typeface="Times New Roman"/>
                <a:cs typeface="Times New Roman"/>
              </a:rPr>
              <a:t>НМГ: </a:t>
            </a:r>
            <a:r>
              <a:rPr lang="ru-RU" dirty="0" err="1">
                <a:latin typeface="Times New Roman"/>
                <a:cs typeface="Times New Roman"/>
              </a:rPr>
              <a:t>Эноксапарин</a:t>
            </a:r>
            <a:r>
              <a:rPr lang="ru-RU" dirty="0">
                <a:latin typeface="Times New Roman"/>
                <a:cs typeface="Times New Roman"/>
              </a:rPr>
              <a:t> (</a:t>
            </a:r>
            <a:r>
              <a:rPr lang="ru-RU" dirty="0" err="1">
                <a:latin typeface="Times New Roman"/>
                <a:cs typeface="Times New Roman"/>
              </a:rPr>
              <a:t>клексан</a:t>
            </a:r>
            <a:r>
              <a:rPr lang="ru-RU" dirty="0">
                <a:latin typeface="Times New Roman"/>
                <a:cs typeface="Times New Roman"/>
              </a:rPr>
              <a:t>), </a:t>
            </a:r>
            <a:r>
              <a:rPr lang="ru-RU" dirty="0" err="1">
                <a:latin typeface="Times New Roman"/>
                <a:cs typeface="Times New Roman"/>
              </a:rPr>
              <a:t>фондапаринукс</a:t>
            </a:r>
            <a:r>
              <a:rPr lang="ru-RU" dirty="0">
                <a:latin typeface="Times New Roman"/>
                <a:cs typeface="Times New Roman"/>
              </a:rPr>
              <a:t> натрия (синтетический антикоагулянт).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6892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Антикоагулянты непрямого действия: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Варфарин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основной представитель, механизм – блокада витамин 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эпиксид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редуктазы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фермента, который участвует в обмене витамина К и процессах активации факторов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свёртывания крови, а также естественных антикоагулянтов протеинов С 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mtClean="0"/>
              <a:t>Антагонисты кальция:</a:t>
            </a:r>
            <a:endParaRPr lang="ru-RU" sz="3200" b="1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400" dirty="0" smtClean="0"/>
              <a:t>    Обладают </a:t>
            </a:r>
            <a:r>
              <a:rPr lang="ru-RU" sz="2400" dirty="0" err="1" smtClean="0"/>
              <a:t>антиангинальным</a:t>
            </a:r>
            <a:r>
              <a:rPr lang="ru-RU" sz="2400" dirty="0" smtClean="0"/>
              <a:t>, </a:t>
            </a:r>
            <a:r>
              <a:rPr lang="ru-RU" sz="2400" dirty="0" err="1" smtClean="0"/>
              <a:t>антигипертензивным</a:t>
            </a:r>
            <a:r>
              <a:rPr lang="ru-RU" sz="2400" dirty="0" smtClean="0"/>
              <a:t>, антиаритмическим, </a:t>
            </a:r>
            <a:r>
              <a:rPr lang="ru-RU" sz="2400" dirty="0" err="1" smtClean="0"/>
              <a:t>цитопротекторным</a:t>
            </a:r>
            <a:r>
              <a:rPr lang="ru-RU" sz="2400" dirty="0" smtClean="0"/>
              <a:t>, </a:t>
            </a:r>
            <a:r>
              <a:rPr lang="ru-RU" sz="2400" dirty="0" err="1" smtClean="0"/>
              <a:t>антитромботическим</a:t>
            </a:r>
            <a:r>
              <a:rPr lang="ru-RU" sz="2400" dirty="0" smtClean="0"/>
              <a:t> действиями.</a:t>
            </a:r>
          </a:p>
          <a:p>
            <a:pPr>
              <a:buNone/>
            </a:pPr>
            <a:r>
              <a:rPr lang="ru-RU" sz="2400" dirty="0" smtClean="0"/>
              <a:t>                                  </a:t>
            </a:r>
            <a:r>
              <a:rPr lang="ru-RU" sz="2400" b="1" dirty="0" smtClean="0"/>
              <a:t>  Функции при ИБС: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Увеличивают доставку кислорода к миокарду, коронарная </a:t>
            </a:r>
            <a:r>
              <a:rPr lang="ru-RU" sz="2400" dirty="0" err="1" smtClean="0"/>
              <a:t>вазодилатация</a:t>
            </a:r>
            <a:r>
              <a:rPr lang="ru-RU" sz="2400" dirty="0" smtClean="0"/>
              <a:t>, снижение ЧСС.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Уменьшение потребности в кислороде за счёт снижения АД, ЧСС и сократительной способности мышцы.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Улучшение </a:t>
            </a:r>
            <a:r>
              <a:rPr lang="ru-RU" sz="2400" dirty="0" err="1" smtClean="0"/>
              <a:t>диастолической</a:t>
            </a:r>
            <a:r>
              <a:rPr lang="ru-RU" sz="2400" dirty="0" smtClean="0"/>
              <a:t> функции ЛЖ.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Антиаритмическая активность.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Торможение агрегации тромбоцитов.</a:t>
            </a:r>
          </a:p>
          <a:p>
            <a:pPr marL="457200" indent="-457200">
              <a:buAutoNum type="arabicPeriod"/>
            </a:pPr>
            <a:r>
              <a:rPr lang="ru-RU" sz="2400" dirty="0" err="1" smtClean="0"/>
              <a:t>Антиатерогенные</a:t>
            </a:r>
            <a:r>
              <a:rPr lang="ru-RU" sz="2400" dirty="0" smtClean="0"/>
              <a:t> свойства.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Стенокардия </a:t>
            </a:r>
            <a:r>
              <a:rPr lang="ru-RU" sz="2400" dirty="0" err="1" smtClean="0"/>
              <a:t>Принцметала</a:t>
            </a:r>
            <a:r>
              <a:rPr lang="ru-RU" sz="2400" dirty="0" smtClean="0"/>
              <a:t>: самое бесспорное показание к назначению антагонистов кальция у больных ИБС.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4612" y="428604"/>
            <a:ext cx="2966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Классификация ИБС: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142984"/>
            <a:ext cx="834888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</a:t>
            </a:r>
            <a:r>
              <a:rPr lang="ru-RU" b="1" dirty="0" smtClean="0"/>
              <a:t> – Внезапная сердечная смерть (первичная остановка сердца)</a:t>
            </a:r>
          </a:p>
          <a:p>
            <a:r>
              <a:rPr lang="en-US" b="1" dirty="0" smtClean="0"/>
              <a:t>II</a:t>
            </a:r>
            <a:r>
              <a:rPr lang="ru-RU" b="1" dirty="0" smtClean="0"/>
              <a:t> – Стенокардия:</a:t>
            </a:r>
          </a:p>
          <a:p>
            <a:r>
              <a:rPr lang="ru-RU" b="1" dirty="0" smtClean="0"/>
              <a:t>1 – Стабильная стенокардия напряжения (С указанием функционального класса)</a:t>
            </a:r>
          </a:p>
          <a:p>
            <a:r>
              <a:rPr lang="ru-RU" b="1" dirty="0" smtClean="0"/>
              <a:t>2 – Нестабильная стенокардия:</a:t>
            </a:r>
          </a:p>
          <a:p>
            <a:r>
              <a:rPr lang="ru-RU" dirty="0" smtClean="0"/>
              <a:t>2.1 – Впервые возникшая стенокардия</a:t>
            </a:r>
          </a:p>
          <a:p>
            <a:r>
              <a:rPr lang="ru-RU" dirty="0" smtClean="0"/>
              <a:t>2. 2 – Прогрессирующая стенокардия</a:t>
            </a:r>
          </a:p>
          <a:p>
            <a:r>
              <a:rPr lang="ru-RU" dirty="0" smtClean="0"/>
              <a:t>2. 3 – Ранняя постинфарктная стенокардия или послеоперационная стенокардия</a:t>
            </a:r>
          </a:p>
          <a:p>
            <a:r>
              <a:rPr lang="ru-RU" dirty="0" smtClean="0"/>
              <a:t>2. 4 – Спонтанная (вазоспастическая, вариантная, </a:t>
            </a:r>
            <a:r>
              <a:rPr lang="ru-RU" dirty="0" err="1" smtClean="0"/>
              <a:t>Принцметала</a:t>
            </a:r>
            <a:r>
              <a:rPr lang="ru-RU" dirty="0" smtClean="0"/>
              <a:t>) стенокардия</a:t>
            </a:r>
          </a:p>
          <a:p>
            <a:r>
              <a:rPr lang="ru-RU" b="1" dirty="0" smtClean="0"/>
              <a:t>3 – </a:t>
            </a:r>
            <a:r>
              <a:rPr lang="ru-RU" b="1" dirty="0" err="1" smtClean="0"/>
              <a:t>Безболевая</a:t>
            </a:r>
            <a:r>
              <a:rPr lang="ru-RU" b="1" dirty="0" smtClean="0"/>
              <a:t> ишемия миокарда.</a:t>
            </a:r>
          </a:p>
          <a:p>
            <a:r>
              <a:rPr lang="ru-RU" b="1" dirty="0" smtClean="0"/>
              <a:t>4 – </a:t>
            </a:r>
            <a:r>
              <a:rPr lang="ru-RU" b="1" dirty="0" err="1" smtClean="0"/>
              <a:t>Микроваскулярная</a:t>
            </a:r>
            <a:r>
              <a:rPr lang="ru-RU" b="1" dirty="0" smtClean="0"/>
              <a:t> стенокардия («Синдром</a:t>
            </a:r>
            <a:r>
              <a:rPr lang="en-US" b="1" dirty="0" smtClean="0"/>
              <a:t>  X</a:t>
            </a:r>
            <a:r>
              <a:rPr lang="ru-RU" b="1" dirty="0" smtClean="0"/>
              <a:t>»)</a:t>
            </a:r>
          </a:p>
          <a:p>
            <a:r>
              <a:rPr lang="ru-RU" b="1" dirty="0" smtClean="0"/>
              <a:t>5 – Инфаркт миокарда</a:t>
            </a:r>
          </a:p>
          <a:p>
            <a:r>
              <a:rPr lang="ru-RU" dirty="0" smtClean="0"/>
              <a:t>5. 1 – Инфаркт миокарда с зубцом </a:t>
            </a:r>
            <a:r>
              <a:rPr lang="en-US" dirty="0" smtClean="0"/>
              <a:t>Q</a:t>
            </a:r>
            <a:r>
              <a:rPr lang="ru-RU" dirty="0" smtClean="0"/>
              <a:t> (крупноочаговый, </a:t>
            </a:r>
            <a:r>
              <a:rPr lang="ru-RU" dirty="0" err="1" smtClean="0"/>
              <a:t>трансмуральный</a:t>
            </a:r>
            <a:r>
              <a:rPr lang="ru-RU" dirty="0" smtClean="0"/>
              <a:t>)</a:t>
            </a:r>
          </a:p>
          <a:p>
            <a:r>
              <a:rPr lang="ru-RU" dirty="0" smtClean="0"/>
              <a:t>5. 2 – Инфаркт миокарда без зубца </a:t>
            </a:r>
            <a:r>
              <a:rPr lang="en-US" dirty="0" smtClean="0"/>
              <a:t>Q</a:t>
            </a:r>
            <a:r>
              <a:rPr lang="ru-RU" dirty="0" smtClean="0"/>
              <a:t> (Мелкоочаговый).</a:t>
            </a:r>
          </a:p>
          <a:p>
            <a:r>
              <a:rPr lang="ru-RU" b="1" dirty="0" smtClean="0"/>
              <a:t>6 – Постинфарктный кардиосклероз</a:t>
            </a:r>
          </a:p>
          <a:p>
            <a:r>
              <a:rPr lang="ru-RU" b="1" dirty="0" smtClean="0"/>
              <a:t>7 – Сердечная недостаточность (С указанием формы и стадии).</a:t>
            </a:r>
          </a:p>
          <a:p>
            <a:r>
              <a:rPr lang="ru-RU" b="1" dirty="0" smtClean="0"/>
              <a:t>8 – Нарушение сердечного ритма и проводимости (С указанием формы).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сегодня для лечения стенокардии рекомендуются антагонисты кальция длительного действия в качестве препаратов выбора второго ряда, если нет эффекта от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блокаторов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нитратов. Антагонисты кальция короткого действия ассоциировались с повышением частоты ИМ и смертности за счёт быстрых гемодинамических ответов и колебаний АД.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Хирургические методы лечения ИБС: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Чрезкожная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транслюминарная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коронарная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ангиопластика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(баллонная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ангиопластика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2. Имплантация коронарных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стентов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3.Аортокоронарное шунтирование.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Баллонная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ангиопластика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суть заключается во введении в суженный участок артерии специального инструмента – баллонного катетера, раскрыть суженные сосуды, прием не устраняет причину, но последствия и симптомы ишемии устраняет эффективно!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Ангиопластика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может закончиться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стентированием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коронарного сосуда!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Врач терапевт (участковый), врач-терапевт цехового врачебного участка осуществляет диспансерное наблюдение за больными с сердечно-сосудистой патологией;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4834457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/>
                <a:cs typeface="Times New Roman"/>
              </a:rPr>
              <a:t>Цель диспансерного наблюдения:</a:t>
            </a:r>
            <a:endParaRPr lang="en-US" sz="32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Достижение стабилизации и улучшения клинического течения заболевания, предупреждение обострения и осложнений ССЗ, улучшение качества и продолжительности жизни.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948651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Больные ИБС со стабильной стенокардией наблюдаются в течении первого года после постановки диагноза врачом кардиологом (визиты 2 раза в год), далее врачом терапевтом (участковым), врачом терапевтом цехового врачебного участка или врачом общей практики с частотой визитов 1-2 раза в год.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3621325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После выписки из стационара больные ИБС перенесшие ОКС наблюдаются кардиологом до стабилизации состояния (на протяжении года), далее больные могут быть переданы под наблюдение участкового врача терапевта.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35874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/>
                <a:cs typeface="Times New Roman"/>
              </a:rPr>
              <a:t>Внезапная сердечная смерть:</a:t>
            </a:r>
            <a:endParaRPr lang="en-US" sz="32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Внезапная сердечная смерть: понимают ненасильственную смерть </a:t>
            </a:r>
            <a:r>
              <a:rPr lang="ru-RU" sz="2800" dirty="0" err="1" smtClean="0">
                <a:latin typeface="Times New Roman"/>
                <a:cs typeface="Times New Roman"/>
              </a:rPr>
              <a:t>развившуюся</a:t>
            </a:r>
            <a:r>
              <a:rPr lang="ru-RU" sz="2800" dirty="0" smtClean="0">
                <a:latin typeface="Times New Roman"/>
                <a:cs typeface="Times New Roman"/>
              </a:rPr>
              <a:t> моментально или наступившую в течении часа с момента возникновения острых изменений в клиническом статусе больного.  Следует различать внезапную сердечную смерть (внезапная смерть от сердечно-сосудистых заболеваний) и внезапную смерть (в результате </a:t>
            </a:r>
            <a:r>
              <a:rPr lang="ru-RU" sz="2800" dirty="0" err="1" smtClean="0">
                <a:latin typeface="Times New Roman"/>
                <a:cs typeface="Times New Roman"/>
              </a:rPr>
              <a:t>некардиальных</a:t>
            </a:r>
            <a:r>
              <a:rPr lang="ru-RU" sz="2800" dirty="0" smtClean="0">
                <a:latin typeface="Times New Roman"/>
                <a:cs typeface="Times New Roman"/>
              </a:rPr>
              <a:t> причин, например от ТЭЛА, разрыва аневризмы и т д).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762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ОКС: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данный термин используется для обозначения обострения ИБС, этим термином объединяют такие клинические состояния, как ИМ, нестабильная стенокардия. Эксперты Всероссийского научного общества кардиологов приняли определение ОКС и нестабильной стенокардии (2007): ОКС термин обозначающий любую группу клинических проявлений позволяющих заподозрить ОИМ или нестабильную стенокардию и включает в себя понятия ОИМ,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ИМпST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ИМбпST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ИМ диагностированный по изменению ферментов, по другим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биомаркерам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нестабильную стенокардию.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Термин ОКС  используется, когда диагностическая информация еще недостаточна для окончательного суждения о диагнозе!!!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Соответственно ОКС это рабочий диагноз в первые часы.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Виды ОКС: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Больные с приступом острой боли в грудной клетке и стойким подъёмом сегмента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(более 20 минут). Это состояние называется ОКС с подъёмом сегмента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как правило является проявлением острой полной окклюзии коронарной артерии. Ключевое направление лечения таких больных: немедленная коронарная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реперфузия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 помощью первичной коронарной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ангиопластики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фибринолитической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терапии.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Больные с приступом острой боли в грудной клетке, но без стойкого подъёма сегмента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Изменения ЭКГ могут включать преходящий подъём сегмента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инверсию зубца «Т», ЭКГ может оставаться нормальной. С клинической точки зрения ОКС без подъёма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может протекать как бессимптомно, так и сопровождаться симптомами продолжающейся ишемии миокарда, а также остановкой сердца.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229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5023</Words>
  <Application>Microsoft Macintosh PowerPoint</Application>
  <PresentationFormat>On-screen Show (4:3)</PresentationFormat>
  <Paragraphs>346</Paragraphs>
  <Slides>66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Внезапная сердечная смерть:</vt:lpstr>
      <vt:lpstr>ОКС:</vt:lpstr>
      <vt:lpstr>Виды ОКС:</vt:lpstr>
      <vt:lpstr>Патогенез ОКС:</vt:lpstr>
      <vt:lpstr>PowerPoint Presentation</vt:lpstr>
      <vt:lpstr>Стандарт оказания специализированной медицинской помощи при ОИМ (с подъемом сегмента ST), ПРИКАЗ № 404 ан:    </vt:lpstr>
      <vt:lpstr>  Стандарт оказания специализированной медицинской помощи при нестабильной стенокардии, остром и повторном ИМ (без подъема сегмента ST), ПРИКАЗ № 405 ан:    </vt:lpstr>
      <vt:lpstr>Приказ Минздрава РФ от 10.05.17г № 203 «Об утверждении критериев оценки качества мед помощи»: </vt:lpstr>
      <vt:lpstr>PowerPoint Presentation</vt:lpstr>
      <vt:lpstr>PowerPoint Presentation</vt:lpstr>
      <vt:lpstr>PowerPoint Presentation</vt:lpstr>
      <vt:lpstr>ОКС: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Изменения ЭКГ во время приступа стенокардии</vt:lpstr>
      <vt:lpstr>Тесты подтверждающие или отрицающие ИБС.</vt:lpstr>
      <vt:lpstr>Коронарография:</vt:lpstr>
      <vt:lpstr>Показания к проведению КАГ, продолжение:</vt:lpstr>
      <vt:lpstr>Следует помнить:</vt:lpstr>
      <vt:lpstr>Ферментная диагностика ИМ:</vt:lpstr>
      <vt:lpstr>КФК:</vt:lpstr>
      <vt:lpstr>КФК при ИМ:</vt:lpstr>
      <vt:lpstr>КФК МВ:</vt:lpstr>
      <vt:lpstr>МВ КФК:</vt:lpstr>
      <vt:lpstr>АСТ:</vt:lpstr>
      <vt:lpstr>АСТ при ИМ:</vt:lpstr>
      <vt:lpstr>Динамика ЛДГ при ОИМ:</vt:lpstr>
      <vt:lpstr>Тропонины:</vt:lpstr>
      <vt:lpstr>PowerPoint Presentation</vt:lpstr>
      <vt:lpstr>Тропонин:</vt:lpstr>
      <vt:lpstr>Цель лечения при ИБС, ОИМ:</vt:lpstr>
      <vt:lpstr>PowerPoint Presentation</vt:lpstr>
      <vt:lpstr>PowerPoint Presentation</vt:lpstr>
      <vt:lpstr>Обезболивание:</vt:lpstr>
      <vt:lpstr>Профилактика атеросклероза, ИБС: </vt:lpstr>
      <vt:lpstr>Классификация нитратов:</vt:lpstr>
      <vt:lpstr>Органические нитраты:</vt:lpstr>
      <vt:lpstr>Наркотические анальгетики:</vt:lpstr>
      <vt:lpstr>Блокаторы β-адренергических рецепторов: </vt:lpstr>
      <vt:lpstr>В адреноблокаторы:</vt:lpstr>
      <vt:lpstr>Антиагреганты:</vt:lpstr>
      <vt:lpstr>АСК:</vt:lpstr>
      <vt:lpstr>Блокаторы Р2Y12 рецепторов тромбоцитов:</vt:lpstr>
      <vt:lpstr>Клопидогрел:</vt:lpstr>
      <vt:lpstr>Тикагрелор:</vt:lpstr>
      <vt:lpstr>Блокаторы IIb/IIIa рецепторов тромбоцитов:</vt:lpstr>
      <vt:lpstr>Антикоагулянты:</vt:lpstr>
      <vt:lpstr>PowerPoint Presentation</vt:lpstr>
      <vt:lpstr>Антикоагулянты непрямого действия:</vt:lpstr>
      <vt:lpstr>Антагонисты кальция:</vt:lpstr>
      <vt:lpstr>PowerPoint Presentation</vt:lpstr>
      <vt:lpstr>Хирургические методы лечения ИБС:</vt:lpstr>
      <vt:lpstr>Баллонная ангиопластика:</vt:lpstr>
      <vt:lpstr>PowerPoint Presentation</vt:lpstr>
      <vt:lpstr>Цель диспансерного наблюдения: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ИШЕМИЧЕСКАЯ БОЛЕЗНЬ СЕРДЦА</dc:title>
  <dc:creator>Алекс</dc:creator>
  <cp:lastModifiedBy>Чепурный Александр Иванович</cp:lastModifiedBy>
  <cp:revision>99</cp:revision>
  <dcterms:created xsi:type="dcterms:W3CDTF">2012-05-02T17:03:39Z</dcterms:created>
  <dcterms:modified xsi:type="dcterms:W3CDTF">2018-09-17T15:53:39Z</dcterms:modified>
</cp:coreProperties>
</file>