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00"/>
  </p:notesMasterIdLst>
  <p:sldIdLst>
    <p:sldId id="354" r:id="rId2"/>
    <p:sldId id="356" r:id="rId3"/>
    <p:sldId id="256" r:id="rId4"/>
    <p:sldId id="257" r:id="rId5"/>
    <p:sldId id="258" r:id="rId6"/>
    <p:sldId id="260" r:id="rId7"/>
    <p:sldId id="270" r:id="rId8"/>
    <p:sldId id="271" r:id="rId9"/>
    <p:sldId id="262" r:id="rId10"/>
    <p:sldId id="261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0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55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2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evgenijnikitin:Desktop:&#1064;&#1082;&#1086;&#1083;&#1072;%20&#1076;&#1083;&#1103;%20&#1087;&#1072;&#1094;&#1080;&#1077;&#1085;&#1090;&#1086;&#1074;:age%20distribution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464646">
                <a:lumMod val="40000"/>
                <a:lumOff val="60000"/>
              </a:srgbClr>
            </a:solidFill>
          </c:spPr>
          <c:invertIfNegative val="0"/>
          <c:cat>
            <c:strRef>
              <c:f>Sheet1!$H$1:$H$5</c:f>
              <c:strCache>
                <c:ptCount val="5"/>
                <c:pt idx="0">
                  <c:v>&lt;44 лет</c:v>
                </c:pt>
                <c:pt idx="1">
                  <c:v>45 - 54</c:v>
                </c:pt>
                <c:pt idx="2">
                  <c:v>55 - 64</c:v>
                </c:pt>
                <c:pt idx="3">
                  <c:v>65-74</c:v>
                </c:pt>
                <c:pt idx="4">
                  <c:v>&gt;75</c:v>
                </c:pt>
              </c:strCache>
            </c:strRef>
          </c:cat>
          <c:val>
            <c:numRef>
              <c:f>Sheet1!$I$1:$I$5</c:f>
              <c:numCache>
                <c:formatCode>General</c:formatCode>
                <c:ptCount val="5"/>
                <c:pt idx="0">
                  <c:v>3</c:v>
                </c:pt>
                <c:pt idx="1">
                  <c:v>17</c:v>
                </c:pt>
                <c:pt idx="2">
                  <c:v>34</c:v>
                </c:pt>
                <c:pt idx="3">
                  <c:v>39</c:v>
                </c:pt>
                <c:pt idx="4">
                  <c:v>7</c:v>
                </c:pt>
              </c:numCache>
            </c:numRef>
          </c:val>
        </c:ser>
        <c:ser>
          <c:idx val="1"/>
          <c:order val="1"/>
          <c:spPr>
            <a:solidFill>
              <a:sysClr val="windowText" lastClr="000000"/>
            </a:solidFill>
          </c:spPr>
          <c:invertIfNegative val="0"/>
          <c:cat>
            <c:strRef>
              <c:f>Sheet1!$H$1:$H$5</c:f>
              <c:strCache>
                <c:ptCount val="5"/>
                <c:pt idx="0">
                  <c:v>&lt;44 лет</c:v>
                </c:pt>
                <c:pt idx="1">
                  <c:v>45 - 54</c:v>
                </c:pt>
                <c:pt idx="2">
                  <c:v>55 - 64</c:v>
                </c:pt>
                <c:pt idx="3">
                  <c:v>65-74</c:v>
                </c:pt>
                <c:pt idx="4">
                  <c:v>&gt;75</c:v>
                </c:pt>
              </c:strCache>
            </c:strRef>
          </c:cat>
          <c:val>
            <c:numRef>
              <c:f>Sheet1!$J$1:$J$5</c:f>
              <c:numCache>
                <c:formatCode>General</c:formatCode>
                <c:ptCount val="5"/>
                <c:pt idx="0">
                  <c:v>2</c:v>
                </c:pt>
                <c:pt idx="1">
                  <c:v>9</c:v>
                </c:pt>
                <c:pt idx="2">
                  <c:v>23</c:v>
                </c:pt>
                <c:pt idx="3">
                  <c:v>28</c:v>
                </c:pt>
                <c:pt idx="4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317696"/>
        <c:axId val="62319232"/>
      </c:barChart>
      <c:catAx>
        <c:axId val="623176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62319232"/>
        <c:crosses val="autoZero"/>
        <c:auto val="1"/>
        <c:lblAlgn val="ctr"/>
        <c:lblOffset val="100"/>
        <c:noMultiLvlLbl val="0"/>
      </c:catAx>
      <c:valAx>
        <c:axId val="623192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623176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982B0-74E8-4A54-B21E-7B0304D1643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47464-96D6-4414-A7D9-58D5E1F0A7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145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Rectangl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4A0B56-0D7B-47B3-A74D-E3C351EE10F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Rectangl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564" name="Rectangl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1FFFAF-5A22-4207-BCCC-A8103AB59A8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Rectangl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Rectangl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FA72C0-BDCF-4660-9E09-834126F0E4C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Клетки крови под микроскопом</a:t>
            </a: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D1A660-B900-4A9F-9549-69743E81778D}" type="slidenum">
              <a:rPr lang="en-US" smtClean="0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EAA41A-09F7-48AE-B623-5A86718C3AAC}" type="slidenum">
              <a:rPr lang="en-US" smtClean="0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Minion"/>
            </a:endParaRPr>
          </a:p>
        </p:txBody>
      </p:sp>
      <p:sp>
        <p:nvSpPr>
          <p:cNvPr id="8192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B831EDE-07DD-4FFA-8D60-54C775BFFD4C}" type="slidenum">
              <a:rPr lang="en-GB"/>
              <a:pPr eaLnBrk="1" hangingPunct="1"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ACA4BFA-8BE2-4A36-A10A-7134B2855DA7}" type="slidenum">
              <a:rPr lang="ru-RU" smtClean="0"/>
              <a:pPr eaLnBrk="1" hangingPunct="1"/>
              <a:t>98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Click to edit Master subtitle style</a:t>
            </a:r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3124200"/>
            <a:ext cx="6477000" cy="2717800"/>
          </a:xfrm>
        </p:spPr>
        <p:txBody>
          <a:bodyPr rtlCol="0"/>
          <a:lstStyle>
            <a:lvl1pPr>
              <a:defRPr cap="all" baseline="0"/>
            </a:lvl1pPr>
            <a:extLst/>
          </a:lstStyle>
          <a:p>
            <a:r>
              <a:rPr lang="ru-RU" smtClean="0"/>
              <a:t>Click to edit Master 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484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B5BC842-8ABC-4D39-919E-5F74C00C4A98}" type="datetime1">
              <a:rPr lang="en-US"/>
              <a:pPr>
                <a:defRPr/>
              </a:pPr>
              <a:t>3/4/2018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7067"/>
            <a:ext cx="5867400" cy="364067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804F138-5AC0-4714-A8E5-0674726D8D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813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90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6285"/>
            <a:ext cx="2133600" cy="476249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6285"/>
            <a:ext cx="2895600" cy="47624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6285"/>
            <a:ext cx="2133600" cy="47624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52ACF-B478-4931-A7E2-433AA2E3C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10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w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/index.php?title=%D0%92%D0%B0%D0%BA%D0%B5%D0%B7&amp;action=edit&amp;redlink=1" TargetMode="Externa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E%D1%81%D1%82%D0%BD%D1%8B%D0%B9_%D0%BC%D0%BE%D0%B7%D0%B3" TargetMode="External"/><Relationship Id="rId2" Type="http://schemas.openxmlformats.org/officeDocument/2006/relationships/hyperlink" Target="http://ru.wikipedia.org/w/index.php?title=%D0%9C%D0%B8%D0%B5%D0%BB%D0%BE%D0%BF%D1%80%D0%BE%D0%BB%D0%B8%D1%84%D0%B5%D1%80%D0%B0%D1%82%D0%B8%D0%B2%D0%BD%D1%8B%D0%B5_%D0%B7%D0%B0%D0%B1%D0%BE%D0%BB%D0%B5%D0%B2%D0%B0%D0%BD%D0%B8%D1%8F&amp;action=edit&amp;redlink=1" TargetMode="Externa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8%D0%BF%D0%BE%D0%BA%D1%81%D0%B8%D1%8F" TargetMode="External"/><Relationship Id="rId2" Type="http://schemas.openxmlformats.org/officeDocument/2006/relationships/hyperlink" Target="http://ru.wikipedia.org/w/index.php?title=%D0%92%D1%8F%D0%B7%D0%BA%D0%BE%D1%81%D1%82%D1%8C_%D0%BA%D1%80%D0%BE%D0%B2%D0%B8&amp;action=edit&amp;redlink=1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1%83%D1%82%D0%B0%D1%86%D0%B8%D1%8F" TargetMode="External"/><Relationship Id="rId7" Type="http://schemas.openxmlformats.org/officeDocument/2006/relationships/hyperlink" Target="http://ru.wikipedia.org/wiki/%D0%A4%D0%B5%D0%BD%D0%B8%D0%BB%D0%B0%D0%BB%D0%B0%D0%BD%D0%B8%D0%BD" TargetMode="External"/><Relationship Id="rId2" Type="http://schemas.openxmlformats.org/officeDocument/2006/relationships/hyperlink" Target="http://ru.wikipedia.org/wiki/%D0%A1%D1%82%D0%B2%D0%BE%D0%BB%D0%BE%D0%B2%D1%8B%D0%B5_%D0%BA%D0%BB%D0%B5%D1%82%D0%BA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2%D0%B0%D0%BB%D0%B8%D0%BD" TargetMode="External"/><Relationship Id="rId5" Type="http://schemas.openxmlformats.org/officeDocument/2006/relationships/hyperlink" Target="http://ru.wikipedia.org/wiki/%D0%9A%D0%B8%D0%BD%D0%B0%D0%B7%D0%B0" TargetMode="External"/><Relationship Id="rId4" Type="http://schemas.openxmlformats.org/officeDocument/2006/relationships/hyperlink" Target="http://ru.wikipedia.org/w/index.php?title=%D0%A2%D0%B8%D1%80%D0%BE%D0%B7%D0%B8%D0%BD%D0%BA%D0%B8%D0%BD%D0%B0%D0%B7%D0%B0&amp;action=edit&amp;redlink=1" TargetMode="Externa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1%80%D0%BE%D0%BC%D0%B1%D0%BE%D0%B7" TargetMode="External"/><Relationship Id="rId2" Type="http://schemas.openxmlformats.org/officeDocument/2006/relationships/hyperlink" Target="http://ru.wikipedia.org/w/index.php?title=%D0%9F%D0%BB%D0%B5%D1%82%D0%BE%D1%80%D0%B0&amp;action=edit&amp;redlink=1" TargetMode="Externa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1%D0%BF%D0%BB%D0%B5%D0%BD%D0%BE%D0%BC%D0%B5%D0%B3%D0%B0%D0%BB%D0%B8%D1%8F" TargetMode="Externa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5%D1%80%D0%B4%D0%B5%D1%87%D0%BD%D0%B0%D1%8F_%D0%BD%D0%B5%D0%B4%D0%BE%D1%81%D1%82%D0%B0%D1%82%D0%BE%D1%87%D0%BD%D0%BE%D1%81%D1%82%D1%8C" TargetMode="External"/><Relationship Id="rId2" Type="http://schemas.openxmlformats.org/officeDocument/2006/relationships/hyperlink" Target="http://ru.wikipedia.org/w/index.php?title=%D0%93%D0%BE%D0%BB%D0%BE%D0%B2%D0%B0_(%D1%87%D0%B0%D1%81%D1%82%D1%8C_%D1%82%D0%B5%D0%BB%D0%B0)&amp;action=edit&amp;redlink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/index.php?title=%D0%9C%D0%B8%D0%BE%D0%BA%D0%B0%D1%80%D0%B4%D0%B8%D0%BE%D1%81%D0%BA%D0%BB%D0%B5%D1%80%D0%BE%D0%B7&amp;action=edit&amp;redlink=1" TargetMode="Externa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5%D0%BC%D0%B0%D1%82%D0%BE%D0%BA%D1%80%D0%B8%D1%82" TargetMode="External"/><Relationship Id="rId2" Type="http://schemas.openxmlformats.org/officeDocument/2006/relationships/hyperlink" Target="http://ru.wikipedia.org/wiki/%D0%93%D0%B5%D0%BC%D0%BE%D0%B3%D0%BB%D0%BE%D0%B1%D0%B8%D0%B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/index.php?title=%D0%AD%D1%80%D0%B8%D1%82%D1%80%D0%BE%D0%B1%D0%BB%D0%B0%D1%81%D1%82&amp;action=edit&amp;redlink=1" TargetMode="External"/><Relationship Id="rId4" Type="http://schemas.openxmlformats.org/officeDocument/2006/relationships/hyperlink" Target="http://ru.wikipedia.org/w/index.php?title=%D0%A0%D0%B5%D1%82%D0%B8%D0%BA%D1%83%D0%BB%D0%BE%D1%86%D0%B8%D1%82&amp;action=edit&amp;redlink=1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AD%D0%BE%D0%B7%D0%B8%D0%BD%D0%BE%D1%84%D0%B8%D0%BB&amp;action=edit&amp;redlink=1" TargetMode="External"/><Relationship Id="rId2" Type="http://schemas.openxmlformats.org/officeDocument/2006/relationships/hyperlink" Target="http://ru.wikipedia.org/wiki/%D0%9D%D0%B5%D0%B9%D1%82%D1%80%D0%BE%D1%84%D0%B8%D0%BB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/index.php?title=%D0%91%D0%B0%D0%B7%D0%BE%D1%84%D0%B8%D0%BB&amp;action=edit&amp;redlink=1" TargetMode="Externa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1%D0%BA%D0%BE%D1%80%D0%BE%D1%81%D1%82%D1%8C_%D0%BE%D1%81%D0%B5%D0%B4%D0%B0%D0%BD%D0%B8%D1%8F_%D1%8D%D1%80%D0%B8%D1%82%D1%80%D0%BE%D1%86%D0%B8%D1%82%D0%BE%D0%B2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0%BD%D1%8B" TargetMode="External"/><Relationship Id="rId2" Type="http://schemas.openxmlformats.org/officeDocument/2006/relationships/hyperlink" Target="http://ru.wikipedia.org/wiki/%D0%90%D1%80%D1%82%D0%B5%D1%80%D0%B8%D0%B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/index.php?title=%D0%9D%D0%B5%D1%84%D1%80%D0%BE%D1%81%D0%BA%D0%BB%D0%B5%D1%80%D0%BE%D0%B7&amp;action=edit&amp;redlink=1" TargetMode="External"/><Relationship Id="rId4" Type="http://schemas.openxmlformats.org/officeDocument/2006/relationships/hyperlink" Target="http://ru.wikipedia.org/w/index.php?title=%D0%A1%D0%BE%D1%81%D1%83%D0%B4%D1%8B_%D0%B3%D0%BE%D0%BB%D0%BE%D0%B2%D0%BD%D0%BE%D0%B3%D0%BE_%D0%BC%D0%BE%D0%B7%D0%B3%D0%B0&amp;action=edit&amp;redlink=1" TargetMode="Externa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/index.php?title=%D0%AD%D1%80%D0%B8%D1%82%D1%80%D0%BE%D0%B7%D0%B8%D1%82%D0%BE%D0%B7%D1%8B&amp;action=edit&amp;redlink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5%D0%BF%D0%B0%D1%80%D0%B8%D0%BD" TargetMode="External"/><Relationship Id="rId2" Type="http://schemas.openxmlformats.org/officeDocument/2006/relationships/hyperlink" Target="http://ru.wikipedia.org/w/index.php?title=%D0%A0%D0%B5%D0%BE%D0%BF%D0%BE%D0%BB%D0%B8%D0%B3%D0%BB%D1%8E%D0%BA%D0%B8%D0%BD&amp;action=edit&amp;redlink=1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3%D0%B8%D0%B4%D1%80%D0%BE%D0%BA%D1%81%D0%B8%D0%BC%D0%BE%D1%87%D0%B5%D0%B2%D0%B8%D0%BD%D0%B0" TargetMode="Externa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8%D0%BD%D1%82%D0%B5%D1%80%D1%84%D0%B5%D1%80%D0%BE%D0%BD" TargetMode="Externa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6%D0%B5%D1%82%D0%B8%D0%BB%D1%81%D0%B0%D0%BB%D0%B8%D1%86%D0%B8%D0%BB%D0%BE%D0%B2%D0%B0%D1%8F_%D0%BA%D0%B8%D1%81%D0%BB%D0%BE%D1%82%D0%B0" TargetMode="External"/><Relationship Id="rId7" Type="http://schemas.openxmlformats.org/officeDocument/2006/relationships/hyperlink" Target="http://ru.wikipedia.org/w/index.php?title=%D0%A4%D1%80%D0%B0%D0%BA%D1%81%D0%B8%D0%BF%D0%B0%D1%80%D0%B8%D0%BD&amp;action=edit&amp;redlink=1" TargetMode="External"/><Relationship Id="rId2" Type="http://schemas.openxmlformats.org/officeDocument/2006/relationships/hyperlink" Target="http://ru.wikipedia.org/wiki/%D0%9F%D1%80%D0%BE%D1%84%D0%B8%D0%BB%D0%B0%D0%BA%D1%82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2%D1%80%D0%B5%D0%BD%D1%82%D0%B0%D0%BB" TargetMode="External"/><Relationship Id="rId5" Type="http://schemas.openxmlformats.org/officeDocument/2006/relationships/hyperlink" Target="http://ru.wikipedia.org/w/index.php?title=%D0%A2%D0%B8%D0%BA%D0%BB%D0%BE%D0%BF%D0%B5%D0%B4%D0%B8%D0%BD%D0%B0_%D0%B3%D0%B8%D0%B4%D1%80%D0%BE%D1%85%D0%BB%D0%BE%D1%80%D0%B8%D0%B4&amp;action=edit&amp;redlink=1" TargetMode="External"/><Relationship Id="rId4" Type="http://schemas.openxmlformats.org/officeDocument/2006/relationships/hyperlink" Target="http://ru.wikipedia.org/w/index.php?title=%D0%94%D0%B8%D0%BF%D0%B8%D1%80%D0%B8%D0%B4%D0%B0%D0%BC%D0%BE%D0%BB&amp;action=edit&amp;redlink=1" TargetMode="Externa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7%D0%B8%D1%80%D1%82%D0%B5%D0%BA&amp;action=edit&amp;redlink=1" TargetMode="External"/><Relationship Id="rId2" Type="http://schemas.openxmlformats.org/officeDocument/2006/relationships/hyperlink" Target="http://ru.wikipedia.org/w/index.php?title=%D0%91%D0%BB%D0%BE%D0%BA%D0%B0%D1%82%D0%BE%D1%80%D1%8B_%D0%B0%D0%BD%D1%82%D0%B8%D0%B3%D0%B8%D1%81%D1%82%D0%B0%D0%BC%D0%B8%D0%BD%D0%BD%D1%8B%D1%85_%D1%81%D0%B8%D1%81%D1%82%D0%B5%D0%BC&amp;action=edit&amp;redlink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/index.php?title=%D0%9F%D0%B0%D1%80%D0%B0%D0%BA%D1%81%D0%B5%D1%82%D0%B8%D0%BD&amp;action=edit&amp;redlink=1" TargetMode="Externa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0%D0%B5%D0%B4%D0%BD%D0%B8%D0%B7%D0%BE%D0%BB%D0%BE%D0%BD" TargetMode="External"/><Relationship Id="rId2" Type="http://schemas.openxmlformats.org/officeDocument/2006/relationships/hyperlink" Target="http://ru.wikipedia.org/w/index.php?title=%D0%9A%D0%BE%D1%80%D1%82%D0%B8%D0%BA%D0%BE%D1%81%D1%82%D0%B5%D1%80%D0%BE%D0%B8%D0%B4%D0%BD%D1%8B%D0%B5_%D0%B3%D0%BE%D1%80%D0%BC%D0%BE%D0%BD%D1%8B&amp;action=edit&amp;redlink=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/index.php?title=%D0%92%D0%B8%D1%82%D0%B0%D0%BC%D0%B8%D0%BD%D1%8B_%D0%B3%D1%80%D1%83%D0%BF%D0%BF%D1%8B_%D0%92&amp;action=edit&amp;redlink=1" TargetMode="External"/><Relationship Id="rId4" Type="http://schemas.openxmlformats.org/officeDocument/2006/relationships/hyperlink" Target="http://ru.wikipedia.org/w/index.php?title=%D0%90%D0%BD%D0%B0%D0%B1%D0%BE%D0%BB%D0%B8%D1%87%D0%B5%D1%81%D0%BA%D0%B8%D0%B5_%D0%B3%D0%BE%D1%80%D0%BC%D0%BE%D0%BD%D1%8B&amp;action=edit&amp;redlink=1" TargetMode="Externa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1%81%D1%82%D1%80%D1%8B%D0%B9_%D0%BB%D0%B5%D0%B9%D0%BA%D0%BE%D0%B7" TargetMode="External"/><Relationship Id="rId2" Type="http://schemas.openxmlformats.org/officeDocument/2006/relationships/hyperlink" Target="http://ru.wikipedia.org/w/index.php?title=%D0%90%D0%BB%D0%BB%D0%BE%D0%BF%D1%83%D1%80%D0%B8%D0%BD%D0%BE%D0%BB&amp;action=edit&amp;redlink=1" TargetMode="Externa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C%D0%B8%D0%B5%D0%BB%D0%BE%D0%BB%D0%B5%D0%B9%D0%BA%D0%BE%D0%B7&amp;action=edit&amp;redlink=1" TargetMode="External"/><Relationship Id="rId2" Type="http://schemas.openxmlformats.org/officeDocument/2006/relationships/hyperlink" Target="http://ru.wikipedia.org/w/index.php?title=%D0%9C%D0%B8%D0%B5%D0%BB%D0%BE%D1%84%D0%B8%D0%B1%D1%80%D0%BE%D0%B7&amp;action=edit&amp;redlink=1" TargetMode="Externa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Хронические лейкозы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321271"/>
          </a:xfrm>
        </p:spPr>
        <p:txBody>
          <a:bodyPr>
            <a:normAutofit fontScale="47500" lnSpcReduction="20000"/>
          </a:bodyPr>
          <a:lstStyle/>
          <a:p>
            <a:r>
              <a:rPr lang="ru-RU" sz="5100" dirty="0">
                <a:solidFill>
                  <a:srgbClr val="C00000"/>
                </a:solidFill>
              </a:rPr>
              <a:t>Кафедра терапии и ОВП с курсом гериатрии ИДПО ФГБОУ ВО БГМУ МЗРФ</a:t>
            </a:r>
          </a:p>
          <a:p>
            <a:r>
              <a:rPr lang="ru-RU" sz="5100" dirty="0" smtClean="0">
                <a:solidFill>
                  <a:srgbClr val="C00000"/>
                </a:solidFill>
              </a:rPr>
              <a:t>« </a:t>
            </a:r>
            <a:r>
              <a:rPr lang="ru-RU" sz="5100" dirty="0">
                <a:solidFill>
                  <a:srgbClr val="C00000"/>
                </a:solidFill>
              </a:rPr>
              <a:t>Гериатрия в терапии»</a:t>
            </a:r>
          </a:p>
          <a:p>
            <a:r>
              <a:rPr lang="ru-RU" sz="5100" dirty="0" err="1">
                <a:solidFill>
                  <a:srgbClr val="C00000"/>
                </a:solidFill>
              </a:rPr>
              <a:t>Проф</a:t>
            </a:r>
            <a:r>
              <a:rPr lang="ru-RU" sz="5100" dirty="0">
                <a:solidFill>
                  <a:srgbClr val="C00000"/>
                </a:solidFill>
              </a:rPr>
              <a:t> Сафуанова Г.Ш.</a:t>
            </a:r>
          </a:p>
          <a:p>
            <a:r>
              <a:rPr lang="ru-RU" sz="5100" dirty="0">
                <a:solidFill>
                  <a:srgbClr val="C00000"/>
                </a:solidFill>
              </a:rPr>
              <a:t> </a:t>
            </a:r>
            <a:r>
              <a:rPr lang="ru-RU" sz="5100" dirty="0" smtClean="0">
                <a:solidFill>
                  <a:srgbClr val="C00000"/>
                </a:solidFill>
              </a:rPr>
              <a:t>2018г</a:t>
            </a:r>
            <a:endParaRPr lang="ru-RU" sz="5100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24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5"/>
          <p:cNvSpPr txBox="1">
            <a:spLocks/>
          </p:cNvSpPr>
          <p:nvPr/>
        </p:nvSpPr>
        <p:spPr bwMode="auto">
          <a:xfrm>
            <a:off x="0" y="402168"/>
            <a:ext cx="9036050" cy="99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400" b="1">
                <a:solidFill>
                  <a:srgbClr val="464646"/>
                </a:solidFill>
                <a:latin typeface="Calibri" pitchFamily="34" charset="0"/>
                <a:ea typeface="MS PGothic" pitchFamily="34" charset="-128"/>
              </a:rPr>
              <a:t>Как интепретировать анализ крови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4925" y="1483784"/>
          <a:ext cx="9072563" cy="2286204"/>
        </p:xfrm>
        <a:graphic>
          <a:graphicData uri="http://schemas.openxmlformats.org/drawingml/2006/table">
            <a:tbl>
              <a:tblPr/>
              <a:tblGrid>
                <a:gridCol w="2268538"/>
                <a:gridCol w="2266950"/>
                <a:gridCol w="2268537"/>
                <a:gridCol w="2268538"/>
              </a:tblGrid>
              <a:tr h="376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Показатель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Полное название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Как переводится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норма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HGB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hemoglobin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гемоглобин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120 – 160 г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/</a:t>
                      </a: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л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PLT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platelets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тромбоциты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180 – 320 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x 10</a:t>
                      </a:r>
                      <a:r>
                        <a:rPr kumimoji="0" lang="en-US" sz="19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9</a:t>
                      </a: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/Л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WBC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White blood cells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лейкоциты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 – 9 </a:t>
                      </a: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x 10</a:t>
                      </a:r>
                      <a:r>
                        <a:rPr kumimoji="0" lang="en-US" sz="19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9</a:t>
                      </a: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/Л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LYM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lymphocytes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лимфоциты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Вычисляются неточно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NEUT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neutrophils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нейтрофилы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4925" y="3788833"/>
          <a:ext cx="9036050" cy="3337672"/>
        </p:xfrm>
        <a:graphic>
          <a:graphicData uri="http://schemas.openxmlformats.org/drawingml/2006/table">
            <a:tbl>
              <a:tblPr/>
              <a:tblGrid>
                <a:gridCol w="2447925"/>
                <a:gridCol w="3576638"/>
                <a:gridCol w="3011487"/>
              </a:tblGrid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Принятое сокращение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Что обозначает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норма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п /я н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Палочкоядерные нейтрофилы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 – 6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с /я б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Сегментоядерные  базофилы 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 – 1%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с /я э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Сегментоядерные эозинофилы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0,5 – 5%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с /я н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Сегментоядерные нейтрофилы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47 – 72%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Л, лимф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лимфоциты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19 – 37%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М, мон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моноциты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3 – 11%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597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Всего (сумма всех клеток формулы )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100%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839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5"/>
          <p:cNvSpPr txBox="1">
            <a:spLocks/>
          </p:cNvSpPr>
          <p:nvPr/>
        </p:nvSpPr>
        <p:spPr bwMode="auto">
          <a:xfrm>
            <a:off x="-71438" y="334434"/>
            <a:ext cx="9036051" cy="99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000" b="1">
                <a:solidFill>
                  <a:srgbClr val="464646"/>
                </a:solidFill>
                <a:latin typeface="Calibri" pitchFamily="34" charset="0"/>
                <a:ea typeface="MS PGothic" pitchFamily="34" charset="-128"/>
              </a:rPr>
              <a:t>Симптомы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2239434"/>
            <a:ext cx="7924800" cy="3323167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rgbClr val="C00000"/>
                </a:solidFill>
              </a:rPr>
              <a:t>Повышение лимфоцитов в крови </a:t>
            </a:r>
            <a:r>
              <a:rPr lang="ru-RU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Абсолютный лимфоцитоз</a:t>
            </a:r>
            <a:r>
              <a:rPr lang="ru-RU" sz="2000" b="1" dirty="0" smtClean="0">
                <a:solidFill>
                  <a:srgbClr val="C00000"/>
                </a:solidFill>
              </a:rPr>
              <a:t> + </a:t>
            </a:r>
            <a:r>
              <a:rPr lang="ru-RU" sz="2000" b="1" dirty="0" smtClean="0">
                <a:solidFill>
                  <a:srgbClr val="00B0F0"/>
                </a:solidFill>
              </a:rPr>
              <a:t>клетки Боткина </a:t>
            </a:r>
            <a:r>
              <a:rPr lang="ru-RU" sz="2000" b="1" dirty="0" err="1" smtClean="0">
                <a:solidFill>
                  <a:srgbClr val="00B0F0"/>
                </a:solidFill>
              </a:rPr>
              <a:t>Гумпрехта</a:t>
            </a:r>
            <a:r>
              <a:rPr lang="ru-RU" sz="2000" b="1" dirty="0" smtClean="0">
                <a:solidFill>
                  <a:srgbClr val="00B0F0"/>
                </a:solidFill>
              </a:rPr>
              <a:t>  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</a:p>
          <a:p>
            <a:pPr eaLnBrk="1" hangingPunct="1"/>
            <a:r>
              <a:rPr lang="ru-RU" sz="2000" b="1" dirty="0" smtClean="0">
                <a:solidFill>
                  <a:srgbClr val="C00000"/>
                </a:solidFill>
              </a:rPr>
              <a:t>Увеличение лимфоузлов</a:t>
            </a:r>
          </a:p>
          <a:p>
            <a:pPr eaLnBrk="1" hangingPunct="1"/>
            <a:r>
              <a:rPr lang="ru-RU" sz="2000" b="1" dirty="0" smtClean="0">
                <a:solidFill>
                  <a:srgbClr val="C00000"/>
                </a:solidFill>
              </a:rPr>
              <a:t>Увеличением селезенки и печени</a:t>
            </a:r>
          </a:p>
          <a:p>
            <a:pPr eaLnBrk="1" hangingPunct="1"/>
            <a:r>
              <a:rPr lang="ru-RU" sz="2000" dirty="0" smtClean="0"/>
              <a:t>склонность к инфекциям</a:t>
            </a:r>
          </a:p>
          <a:p>
            <a:pPr eaLnBrk="1" hangingPunct="1"/>
            <a:r>
              <a:rPr lang="ru-RU" sz="2000" dirty="0" smtClean="0"/>
              <a:t>кровоточивость</a:t>
            </a:r>
          </a:p>
          <a:p>
            <a:pPr eaLnBrk="1" hangingPunct="1"/>
            <a:r>
              <a:rPr lang="ru-RU" sz="2000" dirty="0" smtClean="0"/>
              <a:t>Малокровие 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latin typeface="Calibri" pitchFamily="34" charset="0"/>
            </a:endParaRPr>
          </a:p>
        </p:txBody>
      </p:sp>
      <p:sp>
        <p:nvSpPr>
          <p:cNvPr id="15364" name="Content Placeholder 2"/>
          <p:cNvSpPr txBox="1">
            <a:spLocks/>
          </p:cNvSpPr>
          <p:nvPr/>
        </p:nvSpPr>
        <p:spPr bwMode="auto">
          <a:xfrm>
            <a:off x="4572000" y="3530600"/>
            <a:ext cx="40830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19088" indent="-3190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ru-RU" sz="2000" dirty="0">
                <a:solidFill>
                  <a:srgbClr val="7030A0"/>
                </a:solidFill>
                <a:latin typeface="Calibri" pitchFamily="34" charset="0"/>
              </a:rPr>
              <a:t>повышение температуры </a:t>
            </a:r>
          </a:p>
          <a:p>
            <a:pPr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ru-RU" sz="2000" dirty="0">
                <a:solidFill>
                  <a:srgbClr val="7030A0"/>
                </a:solidFill>
                <a:latin typeface="Calibri" pitchFamily="34" charset="0"/>
              </a:rPr>
              <a:t>потеря веса </a:t>
            </a:r>
          </a:p>
          <a:p>
            <a:pPr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ru-RU" sz="2000" dirty="0">
                <a:solidFill>
                  <a:srgbClr val="7030A0"/>
                </a:solidFill>
                <a:latin typeface="Calibri" pitchFamily="34" charset="0"/>
              </a:rPr>
              <a:t>быстрая утомляемость</a:t>
            </a:r>
          </a:p>
          <a:p>
            <a:pPr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ru-RU" sz="2000" dirty="0">
                <a:solidFill>
                  <a:srgbClr val="FF0000"/>
                </a:solidFill>
                <a:latin typeface="Calibri" pitchFamily="34" charset="0"/>
              </a:rPr>
              <a:t>потливость</a:t>
            </a:r>
            <a:r>
              <a:rPr lang="ru-RU" sz="2000" dirty="0">
                <a:solidFill>
                  <a:srgbClr val="7030A0"/>
                </a:solidFill>
                <a:latin typeface="Calibri" pitchFamily="34" charset="0"/>
              </a:rPr>
              <a:t> по </a:t>
            </a:r>
            <a:r>
              <a:rPr lang="ru-RU" sz="2000" dirty="0" smtClean="0">
                <a:solidFill>
                  <a:srgbClr val="7030A0"/>
                </a:solidFill>
                <a:latin typeface="Calibri" pitchFamily="34" charset="0"/>
              </a:rPr>
              <a:t>ночам</a:t>
            </a:r>
          </a:p>
          <a:p>
            <a:pPr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= симптомы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82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998133"/>
            <a:ext cx="8229600" cy="3869267"/>
          </a:xfrm>
        </p:spPr>
        <p:txBody>
          <a:bodyPr/>
          <a:lstStyle/>
          <a:p>
            <a:pPr eaLnBrk="1" hangingPunct="1"/>
            <a:r>
              <a:rPr lang="ru-RU" sz="2000" smtClean="0"/>
              <a:t>Иммунофенотипирование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Исследование костного мозга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Биопсия ЛУ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Маркеры прогноза </a:t>
            </a:r>
            <a:endParaRPr lang="en-US" sz="2000" smtClean="0">
              <a:latin typeface="Calibri" pitchFamily="34" charset="0"/>
            </a:endParaRPr>
          </a:p>
        </p:txBody>
      </p:sp>
      <p:sp>
        <p:nvSpPr>
          <p:cNvPr id="16387" name="Заголовок 5"/>
          <p:cNvSpPr txBox="1">
            <a:spLocks/>
          </p:cNvSpPr>
          <p:nvPr/>
        </p:nvSpPr>
        <p:spPr bwMode="auto">
          <a:xfrm>
            <a:off x="-71438" y="334434"/>
            <a:ext cx="9036051" cy="99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000" b="1">
                <a:solidFill>
                  <a:srgbClr val="464646"/>
                </a:solidFill>
                <a:latin typeface="Calibri" pitchFamily="34" charset="0"/>
                <a:ea typeface="MS PGothic" pitchFamily="34" charset="-128"/>
              </a:rPr>
              <a:t>Диагноз и прогноз</a:t>
            </a:r>
          </a:p>
        </p:txBody>
      </p:sp>
    </p:spTree>
    <p:extLst>
      <p:ext uri="{BB962C8B-B14F-4D97-AF65-F5344CB8AC3E}">
        <p14:creationId xmlns:p14="http://schemas.microsoft.com/office/powerpoint/2010/main" val="202769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Flow Cyclin wor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077" y="3082290"/>
            <a:ext cx="2843784" cy="2636520"/>
          </a:xfrm>
        </p:spPr>
      </p:pic>
      <p:sp>
        <p:nvSpPr>
          <p:cNvPr id="17431" name="Заголовок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Иммунофенотипирование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228600" y="5431368"/>
            <a:ext cx="51435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000" b="1">
                <a:solidFill>
                  <a:schemeClr val="tx2"/>
                </a:solidFill>
                <a:ea typeface="MS PGothic" pitchFamily="34" charset="-128"/>
              </a:rPr>
              <a:t>Иммунофенотип хронического </a:t>
            </a:r>
          </a:p>
          <a:p>
            <a:pPr eaLnBrk="1" hangingPunct="1"/>
            <a:r>
              <a:rPr lang="ru-RU" sz="2000" b="1">
                <a:solidFill>
                  <a:schemeClr val="tx2"/>
                </a:solidFill>
                <a:ea typeface="MS PGothic" pitchFamily="34" charset="-128"/>
              </a:rPr>
              <a:t>Лимфолейкоза</a:t>
            </a:r>
            <a:r>
              <a:rPr lang="en-US" sz="2000" b="1">
                <a:solidFill>
                  <a:schemeClr val="tx2"/>
                </a:solidFill>
                <a:ea typeface="MS PGothic" pitchFamily="34" charset="-128"/>
              </a:rPr>
              <a:t> </a:t>
            </a:r>
            <a:r>
              <a:rPr lang="en-US" sz="2000" b="1">
                <a:solidFill>
                  <a:srgbClr val="FF0000"/>
                </a:solidFill>
                <a:ea typeface="MS PGothic" pitchFamily="34" charset="-128"/>
              </a:rPr>
              <a:t>CD19+, CD5+, CD23+ </a:t>
            </a:r>
            <a:endParaRPr lang="ru-RU" sz="2000" b="1">
              <a:solidFill>
                <a:srgbClr val="FF0000"/>
              </a:solidFill>
              <a:ea typeface="MS PGothic" pitchFamily="34" charset="-128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57201" y="2214033"/>
            <a:ext cx="828675" cy="8572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19201" y="3079752"/>
            <a:ext cx="828675" cy="8572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885951" y="2072218"/>
            <a:ext cx="828675" cy="8572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586164" y="3790952"/>
            <a:ext cx="828675" cy="8572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048001" y="2571752"/>
            <a:ext cx="828675" cy="8572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6263" y="2571751"/>
            <a:ext cx="138112" cy="213783"/>
          </a:xfrm>
          <a:prstGeom prst="rect">
            <a:avLst/>
          </a:prstGeom>
          <a:solidFill>
            <a:schemeClr val="accent2"/>
          </a:solidFill>
          <a:ln>
            <a:solidFill>
              <a:srgbClr val="F07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05013" y="2429933"/>
            <a:ext cx="138112" cy="213784"/>
          </a:xfrm>
          <a:prstGeom prst="rect">
            <a:avLst/>
          </a:prstGeom>
          <a:solidFill>
            <a:schemeClr val="accent2"/>
          </a:solidFill>
          <a:ln>
            <a:solidFill>
              <a:srgbClr val="F07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338263" y="3437467"/>
            <a:ext cx="138112" cy="213784"/>
          </a:xfrm>
          <a:prstGeom prst="rect">
            <a:avLst/>
          </a:prstGeom>
          <a:solidFill>
            <a:schemeClr val="accent2"/>
          </a:solidFill>
          <a:ln>
            <a:solidFill>
              <a:srgbClr val="F07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05226" y="4148667"/>
            <a:ext cx="138113" cy="213784"/>
          </a:xfrm>
          <a:prstGeom prst="rect">
            <a:avLst/>
          </a:prstGeom>
          <a:solidFill>
            <a:schemeClr val="accent2"/>
          </a:solidFill>
          <a:ln>
            <a:solidFill>
              <a:srgbClr val="F07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2222501" y="2144185"/>
            <a:ext cx="206375" cy="213783"/>
          </a:xfrm>
          <a:prstGeom prst="triangle">
            <a:avLst/>
          </a:prstGeom>
          <a:solidFill>
            <a:srgbClr val="F0C000"/>
          </a:solidFill>
          <a:ln>
            <a:solidFill>
              <a:srgbClr val="F0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3922714" y="3862918"/>
            <a:ext cx="206375" cy="213783"/>
          </a:xfrm>
          <a:prstGeom prst="triangle">
            <a:avLst/>
          </a:prstGeom>
          <a:solidFill>
            <a:srgbClr val="F0C000"/>
          </a:solidFill>
          <a:ln>
            <a:solidFill>
              <a:srgbClr val="F0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3384550" y="2715685"/>
            <a:ext cx="206375" cy="213783"/>
          </a:xfrm>
          <a:prstGeom prst="triangle">
            <a:avLst/>
          </a:prstGeom>
          <a:solidFill>
            <a:srgbClr val="F0C000"/>
          </a:solidFill>
          <a:ln>
            <a:solidFill>
              <a:srgbClr val="F0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065589" y="4218518"/>
            <a:ext cx="206375" cy="215900"/>
          </a:xfrm>
          <a:prstGeom prst="ellipse">
            <a:avLst/>
          </a:prstGeom>
          <a:solidFill>
            <a:schemeClr val="accent3"/>
          </a:solidFill>
          <a:ln>
            <a:solidFill>
              <a:srgbClr val="FF8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527425" y="3071285"/>
            <a:ext cx="206375" cy="215900"/>
          </a:xfrm>
          <a:prstGeom prst="ellipse">
            <a:avLst/>
          </a:prstGeom>
          <a:solidFill>
            <a:schemeClr val="accent3"/>
          </a:solidFill>
          <a:ln>
            <a:solidFill>
              <a:srgbClr val="FF8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627189" y="3437467"/>
            <a:ext cx="206375" cy="213784"/>
          </a:xfrm>
          <a:prstGeom prst="ellipse">
            <a:avLst/>
          </a:prstGeom>
          <a:solidFill>
            <a:schemeClr val="accent3"/>
          </a:solidFill>
          <a:ln>
            <a:solidFill>
              <a:srgbClr val="FF8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514601" y="3790952"/>
            <a:ext cx="828675" cy="8572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633663" y="4148667"/>
            <a:ext cx="138112" cy="213784"/>
          </a:xfrm>
          <a:prstGeom prst="rect">
            <a:avLst/>
          </a:prstGeom>
          <a:solidFill>
            <a:schemeClr val="accent2"/>
          </a:solidFill>
          <a:ln>
            <a:solidFill>
              <a:srgbClr val="F07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2851151" y="3862918"/>
            <a:ext cx="206375" cy="213783"/>
          </a:xfrm>
          <a:prstGeom prst="triangle">
            <a:avLst/>
          </a:prstGeom>
          <a:solidFill>
            <a:srgbClr val="F0C000"/>
          </a:solidFill>
          <a:ln>
            <a:solidFill>
              <a:srgbClr val="F0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994026" y="4218518"/>
            <a:ext cx="206375" cy="215900"/>
          </a:xfrm>
          <a:prstGeom prst="ellipse">
            <a:avLst/>
          </a:prstGeom>
          <a:solidFill>
            <a:schemeClr val="accent3"/>
          </a:solidFill>
          <a:ln>
            <a:solidFill>
              <a:srgbClr val="FF8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Rectangle 7"/>
          <p:cNvSpPr/>
          <p:nvPr/>
        </p:nvSpPr>
        <p:spPr>
          <a:xfrm>
            <a:off x="5257800" y="1946346"/>
            <a:ext cx="3657600" cy="10095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82880" tIns="182880" rIns="182880" bIns="91440" anchor="ctr">
            <a:spAutoFit/>
          </a:bodyPr>
          <a:lstStyle>
            <a:extLst/>
          </a:lstStyle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x-none" sz="1400" b="1" dirty="0">
                <a:solidFill>
                  <a:schemeClr val="bg1"/>
                </a:solidFill>
              </a:rPr>
              <a:t>ПОЗВОЛЯЕТ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x-none" sz="1400" dirty="0">
                <a:solidFill>
                  <a:schemeClr val="bg1"/>
                </a:solidFill>
              </a:rPr>
              <a:t> Различать разные формы </a:t>
            </a:r>
            <a:r>
              <a:rPr lang="ru-RU" altLang="x-none" sz="1400" dirty="0" err="1">
                <a:solidFill>
                  <a:schemeClr val="bg1"/>
                </a:solidFill>
              </a:rPr>
              <a:t>лимфом</a:t>
            </a:r>
            <a:r>
              <a:rPr lang="ru-RU" altLang="x-none" sz="1400" dirty="0">
                <a:solidFill>
                  <a:schemeClr val="bg1"/>
                </a:solidFill>
              </a:rPr>
              <a:t> 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x-none" sz="1400" dirty="0">
                <a:solidFill>
                  <a:schemeClr val="bg1"/>
                </a:solidFill>
              </a:rPr>
              <a:t> Предсказывает прогноз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chemeClr val="bg1"/>
                </a:solidFill>
              </a:rPr>
              <a:t> Оценивать эффект лечения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8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660" name="Text Box 4"/>
          <p:cNvSpPr txBox="1">
            <a:spLocks noChangeArrowheads="1"/>
          </p:cNvSpPr>
          <p:nvPr/>
        </p:nvSpPr>
        <p:spPr bwMode="auto">
          <a:xfrm>
            <a:off x="468313" y="129118"/>
            <a:ext cx="84963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MS PGothic" pitchFamily="34" charset="-128"/>
              </a:rPr>
              <a:t>Типичные хромосомные нарушения</a:t>
            </a:r>
            <a:endParaRPr lang="ru-RU" sz="4000" b="1" smtClean="0">
              <a:latin typeface="Calibri" pitchFamily="34" charset="0"/>
              <a:ea typeface="MS PGothic" pitchFamily="34" charset="-128"/>
            </a:endParaRPr>
          </a:p>
        </p:txBody>
      </p:sp>
      <p:pic>
        <p:nvPicPr>
          <p:cNvPr id="22531" name="Picture 5" descr="del13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035051"/>
            <a:ext cx="3024188" cy="275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6" descr="del11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878417"/>
            <a:ext cx="2952750" cy="2622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7" descr="del17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937001"/>
            <a:ext cx="3024188" cy="264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8" descr="del6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4" y="3803651"/>
            <a:ext cx="2960687" cy="2722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73487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Начальная – Л до 40-50 тыс., др. в норме, лечения не требуется</a:t>
            </a:r>
          </a:p>
          <a:p>
            <a:pPr eaLnBrk="1" hangingPunct="1"/>
            <a:r>
              <a:rPr lang="ru-RU" smtClean="0"/>
              <a:t>Развернутая – выраженные клинические признаки заболевания – лечить!</a:t>
            </a:r>
          </a:p>
          <a:p>
            <a:pPr eaLnBrk="1" hangingPunct="1"/>
            <a:r>
              <a:rPr lang="ru-RU" smtClean="0"/>
              <a:t>Терминальная – цитопения, кахексия, инфекционные осложнения, резистентность к лечению</a:t>
            </a:r>
          </a:p>
        </p:txBody>
      </p:sp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Стадии</a:t>
            </a:r>
          </a:p>
        </p:txBody>
      </p:sp>
    </p:spTree>
    <p:extLst>
      <p:ext uri="{BB962C8B-B14F-4D97-AF65-F5344CB8AC3E}">
        <p14:creationId xmlns:p14="http://schemas.microsoft.com/office/powerpoint/2010/main" val="1014824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Content Placeholder 2"/>
          <p:cNvSpPr>
            <a:spLocks noGrp="1"/>
          </p:cNvSpPr>
          <p:nvPr>
            <p:ph idx="1"/>
          </p:nvPr>
        </p:nvSpPr>
        <p:spPr>
          <a:xfrm>
            <a:off x="533400" y="1843618"/>
            <a:ext cx="4691063" cy="5039783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/>
              <a:t>Увеличение лимфоцитов в крови    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/>
              <a:t>Увеличение </a:t>
            </a:r>
            <a:r>
              <a:rPr lang="ru-RU" sz="1900" dirty="0" err="1"/>
              <a:t>лимфоузлов</a:t>
            </a:r>
            <a:endParaRPr lang="ru-RU" sz="1900" dirty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 smtClean="0"/>
              <a:t>Увеличение </a:t>
            </a:r>
            <a:r>
              <a:rPr lang="ru-RU" sz="1900" dirty="0"/>
              <a:t>селезенки и печени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/>
              <a:t>малокровие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 smtClean="0"/>
              <a:t>Кровоточивость</a:t>
            </a:r>
            <a:endParaRPr lang="ru-RU" sz="1900" dirty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 smtClean="0"/>
              <a:t>склонность </a:t>
            </a:r>
            <a:r>
              <a:rPr lang="ru-RU" sz="1900" dirty="0"/>
              <a:t>к инфекциям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 smtClean="0"/>
              <a:t>повышение </a:t>
            </a:r>
            <a:r>
              <a:rPr lang="ru-RU" sz="1900" dirty="0"/>
              <a:t>температуры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/>
              <a:t>потеря веса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/>
              <a:t>быстрая утомляемость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/>
              <a:t>потливость по ночам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1800" dirty="0">
              <a:latin typeface="Calibri" charset="0"/>
            </a:endParaRPr>
          </a:p>
        </p:txBody>
      </p:sp>
      <p:sp>
        <p:nvSpPr>
          <p:cNvPr id="26627" name="Заголовок 5"/>
          <p:cNvSpPr txBox="1">
            <a:spLocks/>
          </p:cNvSpPr>
          <p:nvPr/>
        </p:nvSpPr>
        <p:spPr bwMode="auto">
          <a:xfrm>
            <a:off x="-71438" y="334434"/>
            <a:ext cx="9036051" cy="99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000" b="1">
                <a:latin typeface="Calibri" pitchFamily="34" charset="0"/>
                <a:ea typeface="MS PGothic" pitchFamily="34" charset="-128"/>
              </a:rPr>
              <a:t>Показания к началу терапии</a:t>
            </a:r>
          </a:p>
        </p:txBody>
      </p:sp>
      <p:sp>
        <p:nvSpPr>
          <p:cNvPr id="26628" name="Content Placeholder 2"/>
          <p:cNvSpPr txBox="1">
            <a:spLocks/>
          </p:cNvSpPr>
          <p:nvPr/>
        </p:nvSpPr>
        <p:spPr bwMode="auto">
          <a:xfrm>
            <a:off x="5486400" y="1803401"/>
            <a:ext cx="35814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Время удвоения </a:t>
            </a:r>
            <a:r>
              <a:rPr lang="en-US" sz="1900">
                <a:latin typeface="Calibri" pitchFamily="34" charset="0"/>
                <a:ea typeface="MS PGothic" pitchFamily="34" charset="-128"/>
              </a:rPr>
              <a:t>&lt;</a:t>
            </a:r>
            <a:r>
              <a:rPr lang="ru-RU" sz="1900">
                <a:latin typeface="Calibri" pitchFamily="34" charset="0"/>
                <a:ea typeface="MS PGothic" pitchFamily="34" charset="-128"/>
              </a:rPr>
              <a:t> 6 мес    </a:t>
            </a:r>
          </a:p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Прогрессирующий рост</a:t>
            </a:r>
          </a:p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Прогрессирующий рост</a:t>
            </a:r>
          </a:p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Появление анемии</a:t>
            </a:r>
          </a:p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Появление тромбоцитопении</a:t>
            </a:r>
          </a:p>
          <a:p>
            <a:pPr eaLnBrk="1" hangingPunct="1">
              <a:spcBef>
                <a:spcPct val="20000"/>
              </a:spcBef>
            </a:pPr>
            <a:endParaRPr lang="ru-RU" sz="1900">
              <a:latin typeface="Calibri" pitchFamily="34" charset="0"/>
              <a:ea typeface="MS PGothic" pitchFamily="34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Аутоиммунные осложнения</a:t>
            </a:r>
          </a:p>
          <a:p>
            <a:pPr eaLnBrk="1" hangingPunct="1">
              <a:spcBef>
                <a:spcPct val="20000"/>
              </a:spcBef>
            </a:pPr>
            <a:endParaRPr lang="ru-RU" sz="1900">
              <a:latin typeface="Calibri" pitchFamily="34" charset="0"/>
              <a:ea typeface="MS PGothic" pitchFamily="34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Наличие жалоб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1900"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9" name="Right Arrow 8"/>
          <p:cNvSpPr>
            <a:spLocks noChangeArrowheads="1"/>
          </p:cNvSpPr>
          <p:nvPr/>
        </p:nvSpPr>
        <p:spPr bwMode="auto">
          <a:xfrm>
            <a:off x="4724401" y="2204864"/>
            <a:ext cx="504825" cy="112184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" name="Right Arrow 9"/>
          <p:cNvSpPr>
            <a:spLocks noChangeArrowheads="1"/>
          </p:cNvSpPr>
          <p:nvPr/>
        </p:nvSpPr>
        <p:spPr bwMode="auto">
          <a:xfrm>
            <a:off x="4724401" y="1959362"/>
            <a:ext cx="504825" cy="112183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" name="Right Arrow 10"/>
          <p:cNvSpPr>
            <a:spLocks noChangeArrowheads="1"/>
          </p:cNvSpPr>
          <p:nvPr/>
        </p:nvSpPr>
        <p:spPr bwMode="auto">
          <a:xfrm>
            <a:off x="4757402" y="2564904"/>
            <a:ext cx="504825" cy="112184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" name="Right Arrow 11"/>
          <p:cNvSpPr>
            <a:spLocks noChangeArrowheads="1"/>
          </p:cNvSpPr>
          <p:nvPr/>
        </p:nvSpPr>
        <p:spPr bwMode="auto">
          <a:xfrm>
            <a:off x="4757402" y="2924944"/>
            <a:ext cx="504825" cy="112184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" name="Right Arrow 12"/>
          <p:cNvSpPr>
            <a:spLocks noChangeArrowheads="1"/>
          </p:cNvSpPr>
          <p:nvPr/>
        </p:nvSpPr>
        <p:spPr bwMode="auto">
          <a:xfrm>
            <a:off x="4724401" y="3356992"/>
            <a:ext cx="504825" cy="112184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" name="Right Arrow 13"/>
          <p:cNvSpPr>
            <a:spLocks noChangeArrowheads="1"/>
          </p:cNvSpPr>
          <p:nvPr/>
        </p:nvSpPr>
        <p:spPr bwMode="auto">
          <a:xfrm>
            <a:off x="4724401" y="4066117"/>
            <a:ext cx="504825" cy="112183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" name="Right Arrow 14"/>
          <p:cNvSpPr>
            <a:spLocks noChangeArrowheads="1"/>
          </p:cNvSpPr>
          <p:nvPr/>
        </p:nvSpPr>
        <p:spPr bwMode="auto">
          <a:xfrm>
            <a:off x="4860032" y="4717503"/>
            <a:ext cx="504825" cy="112183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697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395288" y="2216152"/>
            <a:ext cx="8229600" cy="4525433"/>
          </a:xfrm>
        </p:spPr>
        <p:txBody>
          <a:bodyPr/>
          <a:lstStyle/>
          <a:p>
            <a:pPr eaLnBrk="1" hangingPunct="1"/>
            <a:r>
              <a:rPr lang="ru-RU" smtClean="0"/>
              <a:t>Алкилирующие препараты – лейкеран, циклофосфан</a:t>
            </a:r>
            <a:endParaRPr lang="en-US" smtClean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/>
            <a:r>
              <a:rPr lang="ru-RU" smtClean="0"/>
              <a:t>Аналоги пуринов - </a:t>
            </a:r>
            <a:r>
              <a:rPr lang="ru-RU" smtClean="0">
                <a:solidFill>
                  <a:srgbClr val="FF0000"/>
                </a:solidFill>
              </a:rPr>
              <a:t>флударабин</a:t>
            </a:r>
            <a:endParaRPr lang="en-US" smtClean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/>
            <a:r>
              <a:rPr lang="ru-RU" smtClean="0"/>
              <a:t>Моноклональные антитела – таргетная терапия </a:t>
            </a:r>
            <a:r>
              <a:rPr lang="ru-RU" smtClean="0">
                <a:solidFill>
                  <a:srgbClr val="FF0000"/>
                </a:solidFill>
              </a:rPr>
              <a:t>Ретуксимаб</a:t>
            </a:r>
            <a:endParaRPr lang="en-US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7651" name="Заголовок 5"/>
          <p:cNvSpPr txBox="1">
            <a:spLocks/>
          </p:cNvSpPr>
          <p:nvPr/>
        </p:nvSpPr>
        <p:spPr bwMode="auto">
          <a:xfrm>
            <a:off x="-71438" y="334434"/>
            <a:ext cx="9036051" cy="99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3600" b="1">
                <a:latin typeface="Calibri" pitchFamily="34" charset="0"/>
                <a:ea typeface="MS PGothic" pitchFamily="34" charset="-128"/>
              </a:rPr>
              <a:t>Ключевые препараты в лечении ХЛЛ</a:t>
            </a:r>
          </a:p>
        </p:txBody>
      </p:sp>
    </p:spTree>
    <p:extLst>
      <p:ext uri="{BB962C8B-B14F-4D97-AF65-F5344CB8AC3E}">
        <p14:creationId xmlns:p14="http://schemas.microsoft.com/office/powerpoint/2010/main" val="170156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60033"/>
            <a:ext cx="7786688" cy="3556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Инсоляция - противопоказана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Тепло?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Локальный массаж не противопоказан (если нет тромбоцитопении!!)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7" name="Прямоугольник 2"/>
          <p:cNvSpPr/>
          <p:nvPr/>
        </p:nvSpPr>
        <p:spPr>
          <a:xfrm>
            <a:off x="0" y="0"/>
            <a:ext cx="9144000" cy="1428751"/>
          </a:xfrm>
          <a:prstGeom prst="rect">
            <a:avLst/>
          </a:prstGeom>
          <a:solidFill>
            <a:srgbClr val="0078C0"/>
          </a:solidFill>
          <a:ln>
            <a:solidFill>
              <a:srgbClr val="0078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940" name="Заголовок 5"/>
          <p:cNvSpPr txBox="1">
            <a:spLocks/>
          </p:cNvSpPr>
          <p:nvPr/>
        </p:nvSpPr>
        <p:spPr bwMode="auto">
          <a:xfrm>
            <a:off x="285750" y="273051"/>
            <a:ext cx="8229600" cy="1500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400" b="1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Солнце</a:t>
            </a:r>
            <a:r>
              <a:rPr lang="en-US" sz="4400" b="1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,</a:t>
            </a:r>
            <a:r>
              <a:rPr lang="ru-RU" sz="4400" b="1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 тепло</a:t>
            </a:r>
            <a:r>
              <a:rPr lang="en-US" sz="4400" b="1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,  </a:t>
            </a:r>
            <a:r>
              <a:rPr lang="ru-RU" sz="4400" b="1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массаж</a:t>
            </a:r>
          </a:p>
        </p:txBody>
      </p:sp>
    </p:spTree>
    <p:extLst>
      <p:ext uri="{BB962C8B-B14F-4D97-AF65-F5344CB8AC3E}">
        <p14:creationId xmlns:p14="http://schemas.microsoft.com/office/powerpoint/2010/main" val="174990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42938" y="429685"/>
            <a:ext cx="1437830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Диагноз В-ХЛЛ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3157539" y="334434"/>
            <a:ext cx="1990725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Показания к лечению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4284663" y="1079501"/>
            <a:ext cx="405880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Да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5737225" y="334434"/>
            <a:ext cx="459228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нет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6837363" y="334433"/>
            <a:ext cx="1524072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Выжидательное</a:t>
            </a:r>
          </a:p>
          <a:p>
            <a:pPr eaLnBrk="1" hangingPunct="1"/>
            <a:r>
              <a:rPr lang="ru-RU" sz="1400">
                <a:solidFill>
                  <a:srgbClr val="002060"/>
                </a:solidFill>
              </a:rPr>
              <a:t>наблюдение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971550" y="1917701"/>
            <a:ext cx="2133600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002060"/>
                </a:solidFill>
              </a:rPr>
              <a:t>slow go</a:t>
            </a:r>
            <a:endParaRPr lang="ru-RU" sz="1400">
              <a:solidFill>
                <a:srgbClr val="002060"/>
              </a:solidFill>
            </a:endParaRP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5867400" y="1917701"/>
            <a:ext cx="2814638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002060"/>
                </a:solidFill>
              </a:rPr>
              <a:t>Go go</a:t>
            </a:r>
            <a:endParaRPr lang="ru-RU" sz="1400">
              <a:solidFill>
                <a:srgbClr val="002060"/>
              </a:solidFill>
            </a:endParaRP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 rot="-5400000">
            <a:off x="-108428" y="2859188"/>
            <a:ext cx="886781" cy="307777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1 линия 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 rot="-5400000">
            <a:off x="-115026" y="4916588"/>
            <a:ext cx="938077" cy="307777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рецидив 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971550" y="2565401"/>
            <a:ext cx="2592388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лейкеран, флударабин</a:t>
            </a:r>
            <a:endParaRPr lang="en-US" sz="1400">
              <a:solidFill>
                <a:srgbClr val="002060"/>
              </a:solidFill>
            </a:endParaRPr>
          </a:p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Ритуксимаб + лейкеран </a:t>
            </a: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1042989" y="3484034"/>
            <a:ext cx="675249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Ответ</a:t>
            </a:r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2009776" y="3484034"/>
            <a:ext cx="1083310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Нет ответа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6848475" y="2565401"/>
            <a:ext cx="941283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2060"/>
                </a:solidFill>
              </a:rPr>
              <a:t>FC, </a:t>
            </a:r>
            <a:r>
              <a:rPr lang="en-US" sz="1400" b="1">
                <a:solidFill>
                  <a:srgbClr val="FF0000"/>
                </a:solidFill>
              </a:rPr>
              <a:t>FCR</a:t>
            </a:r>
            <a:r>
              <a:rPr lang="ru-RU" sz="14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6894514" y="3213101"/>
            <a:ext cx="1349375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Ответ </a:t>
            </a:r>
            <a:r>
              <a:rPr lang="en-US" sz="1400">
                <a:solidFill>
                  <a:srgbClr val="002060"/>
                </a:solidFill>
              </a:rPr>
              <a:t>&gt;6 </a:t>
            </a:r>
            <a:r>
              <a:rPr lang="ru-RU" sz="1400">
                <a:solidFill>
                  <a:srgbClr val="002060"/>
                </a:solidFill>
              </a:rPr>
              <a:t>мес</a:t>
            </a: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4904168" y="2565401"/>
            <a:ext cx="1516889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Прогрессия</a:t>
            </a:r>
            <a:r>
              <a:rPr lang="en-US" sz="1400">
                <a:solidFill>
                  <a:srgbClr val="002060"/>
                </a:solidFill>
              </a:rPr>
              <a:t>,</a:t>
            </a:r>
          </a:p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Рецидив </a:t>
            </a:r>
            <a:r>
              <a:rPr lang="en-US" sz="1400">
                <a:solidFill>
                  <a:srgbClr val="002060"/>
                </a:solidFill>
              </a:rPr>
              <a:t>&lt;6 </a:t>
            </a:r>
            <a:r>
              <a:rPr lang="ru-RU" sz="1400">
                <a:solidFill>
                  <a:srgbClr val="002060"/>
                </a:solidFill>
              </a:rPr>
              <a:t>мес</a:t>
            </a:r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6659564" y="4895851"/>
            <a:ext cx="2160587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2060"/>
                </a:solidFill>
              </a:rPr>
              <a:t>FC, FCR, FCMR</a:t>
            </a:r>
            <a:r>
              <a:rPr lang="ru-RU" sz="1400">
                <a:solidFill>
                  <a:srgbClr val="002060"/>
                </a:solidFill>
              </a:rPr>
              <a:t>, </a:t>
            </a:r>
            <a:endParaRPr lang="en-US" sz="1400">
              <a:solidFill>
                <a:srgbClr val="002060"/>
              </a:solidFill>
            </a:endParaRPr>
          </a:p>
          <a:p>
            <a:pPr eaLnBrk="1" hangingPunct="1"/>
            <a:r>
              <a:rPr lang="en-US" sz="1400">
                <a:solidFill>
                  <a:srgbClr val="002060"/>
                </a:solidFill>
              </a:rPr>
              <a:t>R-CHOP, R-Benda</a:t>
            </a:r>
            <a:endParaRPr lang="ru-RU" sz="1400">
              <a:solidFill>
                <a:srgbClr val="002060"/>
              </a:solidFill>
            </a:endParaRPr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3808413" y="1917701"/>
            <a:ext cx="1324786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Высокий риск</a:t>
            </a: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2411414" y="5983818"/>
            <a:ext cx="2447925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002060"/>
                </a:solidFill>
              </a:rPr>
              <a:t>Flu</a:t>
            </a:r>
            <a:r>
              <a:rPr lang="ru-RU" sz="1400">
                <a:solidFill>
                  <a:srgbClr val="002060"/>
                </a:solidFill>
              </a:rPr>
              <a:t>С</a:t>
            </a:r>
            <a:r>
              <a:rPr lang="en-US" sz="1400">
                <a:solidFill>
                  <a:srgbClr val="002060"/>
                </a:solidFill>
              </a:rPr>
              <a:t>am,</a:t>
            </a:r>
          </a:p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алемтузумаб</a:t>
            </a:r>
            <a:r>
              <a:rPr lang="en-US" sz="1400">
                <a:solidFill>
                  <a:srgbClr val="002060"/>
                </a:solidFill>
              </a:rPr>
              <a:t>?</a:t>
            </a:r>
            <a:endParaRPr lang="ru-RU" sz="1400">
              <a:solidFill>
                <a:srgbClr val="002060"/>
              </a:solidFill>
            </a:endParaRPr>
          </a:p>
        </p:txBody>
      </p:sp>
      <p:sp>
        <p:nvSpPr>
          <p:cNvPr id="40980" name="Text Box 20"/>
          <p:cNvSpPr txBox="1">
            <a:spLocks noChangeArrowheads="1"/>
          </p:cNvSpPr>
          <p:nvPr/>
        </p:nvSpPr>
        <p:spPr bwMode="auto">
          <a:xfrm>
            <a:off x="5076825" y="5983818"/>
            <a:ext cx="1277529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алемтузумаб</a:t>
            </a:r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3176588" y="5308601"/>
            <a:ext cx="1524776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Массивная ЛАП</a:t>
            </a:r>
          </a:p>
        </p:txBody>
      </p:sp>
      <p:sp>
        <p:nvSpPr>
          <p:cNvPr id="40982" name="Text Box 22"/>
          <p:cNvSpPr txBox="1">
            <a:spLocks noChangeArrowheads="1"/>
          </p:cNvSpPr>
          <p:nvPr/>
        </p:nvSpPr>
        <p:spPr bwMode="auto">
          <a:xfrm>
            <a:off x="4967288" y="5308601"/>
            <a:ext cx="1096390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Цитопении</a:t>
            </a:r>
          </a:p>
        </p:txBody>
      </p:sp>
      <p:sp>
        <p:nvSpPr>
          <p:cNvPr id="40983" name="Line 23"/>
          <p:cNvSpPr>
            <a:spLocks noChangeShapeType="1"/>
          </p:cNvSpPr>
          <p:nvPr/>
        </p:nvSpPr>
        <p:spPr bwMode="auto">
          <a:xfrm>
            <a:off x="3924300" y="5662084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4" name="Line 24"/>
          <p:cNvSpPr>
            <a:spLocks noChangeShapeType="1"/>
          </p:cNvSpPr>
          <p:nvPr/>
        </p:nvSpPr>
        <p:spPr bwMode="auto">
          <a:xfrm>
            <a:off x="5508625" y="5668433"/>
            <a:ext cx="0" cy="289984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5" name="Line 25"/>
          <p:cNvSpPr>
            <a:spLocks noChangeShapeType="1"/>
          </p:cNvSpPr>
          <p:nvPr/>
        </p:nvSpPr>
        <p:spPr bwMode="auto">
          <a:xfrm>
            <a:off x="3132138" y="5236633"/>
            <a:ext cx="2952750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6" name="Line 26"/>
          <p:cNvSpPr>
            <a:spLocks noChangeShapeType="1"/>
          </p:cNvSpPr>
          <p:nvPr/>
        </p:nvSpPr>
        <p:spPr bwMode="auto">
          <a:xfrm>
            <a:off x="4500563" y="2277533"/>
            <a:ext cx="0" cy="2880784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7" name="Text Box 27"/>
          <p:cNvSpPr txBox="1">
            <a:spLocks noChangeArrowheads="1"/>
          </p:cNvSpPr>
          <p:nvPr/>
        </p:nvSpPr>
        <p:spPr bwMode="auto">
          <a:xfrm>
            <a:off x="684213" y="4595285"/>
            <a:ext cx="2178050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Лейкеран + ритуксимаб</a:t>
            </a:r>
            <a:endParaRPr lang="en-US" sz="1400">
              <a:solidFill>
                <a:srgbClr val="002060"/>
              </a:solidFill>
            </a:endParaRPr>
          </a:p>
          <a:p>
            <a:pPr eaLnBrk="1" hangingPunct="1"/>
            <a:r>
              <a:rPr lang="en-US" sz="1400">
                <a:solidFill>
                  <a:srgbClr val="002060"/>
                </a:solidFill>
              </a:rPr>
              <a:t>FC</a:t>
            </a:r>
            <a:r>
              <a:rPr lang="ru-RU" sz="1400">
                <a:solidFill>
                  <a:srgbClr val="002060"/>
                </a:solidFill>
              </a:rPr>
              <a:t>-</a:t>
            </a:r>
            <a:r>
              <a:rPr lang="en-US" sz="1400">
                <a:solidFill>
                  <a:srgbClr val="002060"/>
                </a:solidFill>
              </a:rPr>
              <a:t>Lite +/- R</a:t>
            </a:r>
            <a:r>
              <a:rPr lang="ru-RU" sz="140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0988" name="Text Box 28"/>
          <p:cNvSpPr txBox="1">
            <a:spLocks noChangeArrowheads="1"/>
          </p:cNvSpPr>
          <p:nvPr/>
        </p:nvSpPr>
        <p:spPr bwMode="auto">
          <a:xfrm>
            <a:off x="6684964" y="1126068"/>
            <a:ext cx="1976054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Показания к лечению</a:t>
            </a:r>
          </a:p>
        </p:txBody>
      </p:sp>
      <p:sp>
        <p:nvSpPr>
          <p:cNvPr id="40989" name="Line 29"/>
          <p:cNvSpPr>
            <a:spLocks noChangeShapeType="1"/>
          </p:cNvSpPr>
          <p:nvPr/>
        </p:nvSpPr>
        <p:spPr bwMode="auto">
          <a:xfrm>
            <a:off x="2124076" y="548217"/>
            <a:ext cx="1008063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0" name="Line 30"/>
          <p:cNvSpPr>
            <a:spLocks noChangeShapeType="1"/>
          </p:cNvSpPr>
          <p:nvPr/>
        </p:nvSpPr>
        <p:spPr bwMode="auto">
          <a:xfrm>
            <a:off x="5221289" y="548217"/>
            <a:ext cx="503237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1" name="Line 31"/>
          <p:cNvSpPr>
            <a:spLocks noChangeShapeType="1"/>
          </p:cNvSpPr>
          <p:nvPr/>
        </p:nvSpPr>
        <p:spPr bwMode="auto">
          <a:xfrm>
            <a:off x="6300789" y="548217"/>
            <a:ext cx="503237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2" name="Line 32"/>
          <p:cNvSpPr>
            <a:spLocks noChangeShapeType="1"/>
          </p:cNvSpPr>
          <p:nvPr/>
        </p:nvSpPr>
        <p:spPr bwMode="auto">
          <a:xfrm>
            <a:off x="7596188" y="908051"/>
            <a:ext cx="0" cy="218016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3" name="Line 33"/>
          <p:cNvSpPr>
            <a:spLocks noChangeShapeType="1"/>
          </p:cNvSpPr>
          <p:nvPr/>
        </p:nvSpPr>
        <p:spPr bwMode="auto">
          <a:xfrm flipH="1">
            <a:off x="4716463" y="1267884"/>
            <a:ext cx="1943100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4" name="Line 34"/>
          <p:cNvSpPr>
            <a:spLocks noChangeShapeType="1"/>
          </p:cNvSpPr>
          <p:nvPr/>
        </p:nvSpPr>
        <p:spPr bwMode="auto">
          <a:xfrm>
            <a:off x="4500563" y="692152"/>
            <a:ext cx="0" cy="359833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5" name="Line 35"/>
          <p:cNvSpPr>
            <a:spLocks noChangeShapeType="1"/>
          </p:cNvSpPr>
          <p:nvPr/>
        </p:nvSpPr>
        <p:spPr bwMode="auto">
          <a:xfrm>
            <a:off x="4500563" y="1411818"/>
            <a:ext cx="0" cy="21590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6" name="Line 36"/>
          <p:cNvSpPr>
            <a:spLocks noChangeShapeType="1"/>
          </p:cNvSpPr>
          <p:nvPr/>
        </p:nvSpPr>
        <p:spPr bwMode="auto">
          <a:xfrm>
            <a:off x="1835150" y="1627717"/>
            <a:ext cx="5689600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7" name="Line 37"/>
          <p:cNvSpPr>
            <a:spLocks noChangeShapeType="1"/>
          </p:cNvSpPr>
          <p:nvPr/>
        </p:nvSpPr>
        <p:spPr bwMode="auto">
          <a:xfrm>
            <a:off x="1835150" y="1627717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8" name="Line 38"/>
          <p:cNvSpPr>
            <a:spLocks noChangeShapeType="1"/>
          </p:cNvSpPr>
          <p:nvPr/>
        </p:nvSpPr>
        <p:spPr bwMode="auto">
          <a:xfrm>
            <a:off x="4500563" y="1627717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9" name="Line 39"/>
          <p:cNvSpPr>
            <a:spLocks noChangeShapeType="1"/>
          </p:cNvSpPr>
          <p:nvPr/>
        </p:nvSpPr>
        <p:spPr bwMode="auto">
          <a:xfrm>
            <a:off x="7524750" y="1627717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0" name="Line 40"/>
          <p:cNvSpPr>
            <a:spLocks noChangeShapeType="1"/>
          </p:cNvSpPr>
          <p:nvPr/>
        </p:nvSpPr>
        <p:spPr bwMode="auto">
          <a:xfrm>
            <a:off x="7524750" y="2277533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1" name="Line 41"/>
          <p:cNvSpPr>
            <a:spLocks noChangeShapeType="1"/>
          </p:cNvSpPr>
          <p:nvPr/>
        </p:nvSpPr>
        <p:spPr bwMode="auto">
          <a:xfrm>
            <a:off x="1835150" y="2277533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2" name="Line 42"/>
          <p:cNvSpPr>
            <a:spLocks noChangeShapeType="1"/>
          </p:cNvSpPr>
          <p:nvPr/>
        </p:nvSpPr>
        <p:spPr bwMode="auto">
          <a:xfrm flipV="1">
            <a:off x="5003800" y="2277533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3" name="Line 43"/>
          <p:cNvSpPr>
            <a:spLocks noChangeShapeType="1"/>
          </p:cNvSpPr>
          <p:nvPr/>
        </p:nvSpPr>
        <p:spPr bwMode="auto">
          <a:xfrm flipH="1">
            <a:off x="6443663" y="2707217"/>
            <a:ext cx="360362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4" name="Text Box 44"/>
          <p:cNvSpPr txBox="1">
            <a:spLocks noChangeArrowheads="1"/>
          </p:cNvSpPr>
          <p:nvPr/>
        </p:nvSpPr>
        <p:spPr bwMode="auto">
          <a:xfrm>
            <a:off x="6877113" y="3860801"/>
            <a:ext cx="1392111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Динамическое</a:t>
            </a:r>
          </a:p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наблюдение</a:t>
            </a:r>
          </a:p>
        </p:txBody>
      </p:sp>
      <p:sp>
        <p:nvSpPr>
          <p:cNvPr id="41005" name="Line 45"/>
          <p:cNvSpPr>
            <a:spLocks noChangeShapeType="1"/>
          </p:cNvSpPr>
          <p:nvPr/>
        </p:nvSpPr>
        <p:spPr bwMode="auto">
          <a:xfrm>
            <a:off x="7524750" y="3572933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6" name="Line 46"/>
          <p:cNvSpPr>
            <a:spLocks noChangeShapeType="1"/>
          </p:cNvSpPr>
          <p:nvPr/>
        </p:nvSpPr>
        <p:spPr bwMode="auto">
          <a:xfrm>
            <a:off x="7524750" y="4436533"/>
            <a:ext cx="0" cy="43180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7" name="Text Box 47"/>
          <p:cNvSpPr txBox="1">
            <a:spLocks noChangeArrowheads="1"/>
          </p:cNvSpPr>
          <p:nvPr/>
        </p:nvSpPr>
        <p:spPr bwMode="auto">
          <a:xfrm>
            <a:off x="2000251" y="4131734"/>
            <a:ext cx="2201863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002060"/>
                </a:solidFill>
              </a:rPr>
              <a:t>FC</a:t>
            </a:r>
            <a:r>
              <a:rPr lang="ru-RU" sz="1400">
                <a:solidFill>
                  <a:srgbClr val="002060"/>
                </a:solidFill>
              </a:rPr>
              <a:t>-</a:t>
            </a:r>
            <a:r>
              <a:rPr lang="en-US" sz="1400">
                <a:solidFill>
                  <a:srgbClr val="002060"/>
                </a:solidFill>
              </a:rPr>
              <a:t>Lite, FC, CHOP</a:t>
            </a:r>
            <a:r>
              <a:rPr lang="ru-RU" sz="1400">
                <a:solidFill>
                  <a:srgbClr val="002060"/>
                </a:solidFill>
              </a:rPr>
              <a:t>  + </a:t>
            </a:r>
            <a:r>
              <a:rPr lang="en-US" sz="1400">
                <a:solidFill>
                  <a:srgbClr val="002060"/>
                </a:solidFill>
              </a:rPr>
              <a:t>R</a:t>
            </a:r>
            <a:endParaRPr lang="ru-RU" sz="1400">
              <a:solidFill>
                <a:srgbClr val="002060"/>
              </a:solidFill>
            </a:endParaRPr>
          </a:p>
        </p:txBody>
      </p:sp>
      <p:sp>
        <p:nvSpPr>
          <p:cNvPr id="41008" name="Text Box 48"/>
          <p:cNvSpPr txBox="1">
            <a:spLocks noChangeArrowheads="1"/>
          </p:cNvSpPr>
          <p:nvPr/>
        </p:nvSpPr>
        <p:spPr bwMode="auto">
          <a:xfrm>
            <a:off x="928689" y="5717118"/>
            <a:ext cx="1083310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Нет ответа</a:t>
            </a:r>
          </a:p>
        </p:txBody>
      </p:sp>
      <p:sp>
        <p:nvSpPr>
          <p:cNvPr id="41009" name="Line 49"/>
          <p:cNvSpPr>
            <a:spLocks noChangeShapeType="1"/>
          </p:cNvSpPr>
          <p:nvPr/>
        </p:nvSpPr>
        <p:spPr bwMode="auto">
          <a:xfrm>
            <a:off x="1331913" y="3196167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0" name="Line 50"/>
          <p:cNvSpPr>
            <a:spLocks noChangeShapeType="1"/>
          </p:cNvSpPr>
          <p:nvPr/>
        </p:nvSpPr>
        <p:spPr bwMode="auto">
          <a:xfrm>
            <a:off x="2555875" y="3196167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1" name="Line 51"/>
          <p:cNvSpPr>
            <a:spLocks noChangeShapeType="1"/>
          </p:cNvSpPr>
          <p:nvPr/>
        </p:nvSpPr>
        <p:spPr bwMode="auto">
          <a:xfrm>
            <a:off x="2555875" y="3843867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2" name="Line 52"/>
          <p:cNvSpPr>
            <a:spLocks noChangeShapeType="1"/>
          </p:cNvSpPr>
          <p:nvPr/>
        </p:nvSpPr>
        <p:spPr bwMode="auto">
          <a:xfrm>
            <a:off x="1331913" y="3845985"/>
            <a:ext cx="0" cy="64770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3" name="Line 53"/>
          <p:cNvSpPr>
            <a:spLocks noChangeShapeType="1"/>
          </p:cNvSpPr>
          <p:nvPr/>
        </p:nvSpPr>
        <p:spPr bwMode="auto">
          <a:xfrm>
            <a:off x="1331913" y="5141384"/>
            <a:ext cx="0" cy="575733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4" name="Line 54"/>
          <p:cNvSpPr>
            <a:spLocks noChangeShapeType="1"/>
          </p:cNvSpPr>
          <p:nvPr/>
        </p:nvSpPr>
        <p:spPr bwMode="auto">
          <a:xfrm>
            <a:off x="2051051" y="5861051"/>
            <a:ext cx="1012825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5" name="Line 55"/>
          <p:cNvSpPr>
            <a:spLocks noChangeShapeType="1"/>
          </p:cNvSpPr>
          <p:nvPr/>
        </p:nvSpPr>
        <p:spPr bwMode="auto">
          <a:xfrm flipV="1">
            <a:off x="3070225" y="4493685"/>
            <a:ext cx="0" cy="13673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6" name="Line 56"/>
          <p:cNvSpPr>
            <a:spLocks noChangeShapeType="1"/>
          </p:cNvSpPr>
          <p:nvPr/>
        </p:nvSpPr>
        <p:spPr bwMode="auto">
          <a:xfrm>
            <a:off x="7524750" y="2925233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7" name="Line 57"/>
          <p:cNvSpPr>
            <a:spLocks noChangeShapeType="1"/>
          </p:cNvSpPr>
          <p:nvPr/>
        </p:nvSpPr>
        <p:spPr bwMode="auto">
          <a:xfrm>
            <a:off x="6865939" y="2728384"/>
            <a:ext cx="376237" cy="14816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/>
          <a:lstStyle/>
          <a:p>
            <a:endParaRPr lang="ru-RU"/>
          </a:p>
        </p:txBody>
      </p:sp>
      <p:sp>
        <p:nvSpPr>
          <p:cNvPr id="41018" name="Line 58"/>
          <p:cNvSpPr>
            <a:spLocks noChangeShapeType="1"/>
          </p:cNvSpPr>
          <p:nvPr/>
        </p:nvSpPr>
        <p:spPr bwMode="auto">
          <a:xfrm>
            <a:off x="6696075" y="5058834"/>
            <a:ext cx="376238" cy="14817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/>
          <a:lstStyle/>
          <a:p>
            <a:endParaRPr lang="ru-RU"/>
          </a:p>
        </p:txBody>
      </p:sp>
      <p:sp>
        <p:nvSpPr>
          <p:cNvPr id="41019" name="Line 59"/>
          <p:cNvSpPr>
            <a:spLocks noChangeShapeType="1"/>
          </p:cNvSpPr>
          <p:nvPr/>
        </p:nvSpPr>
        <p:spPr bwMode="auto">
          <a:xfrm>
            <a:off x="2138363" y="2764368"/>
            <a:ext cx="1333500" cy="14817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/>
          <a:lstStyle/>
          <a:p>
            <a:endParaRPr lang="ru-RU"/>
          </a:p>
        </p:txBody>
      </p:sp>
      <p:sp>
        <p:nvSpPr>
          <p:cNvPr id="41020" name="Line 60"/>
          <p:cNvSpPr>
            <a:spLocks noChangeShapeType="1"/>
          </p:cNvSpPr>
          <p:nvPr/>
        </p:nvSpPr>
        <p:spPr bwMode="auto">
          <a:xfrm>
            <a:off x="4233863" y="4294717"/>
            <a:ext cx="2460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013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/>
          <a:lstStyle/>
          <a:p>
            <a:r>
              <a:rPr lang="ru-RU" dirty="0" smtClean="0"/>
              <a:t>По данным зарубежных исследователей  заболеваемость Хроническими  лейкозами растет с возрастом и достигает максимума к 70-80годам.</a:t>
            </a:r>
          </a:p>
          <a:p>
            <a:r>
              <a:rPr lang="ru-RU" dirty="0" smtClean="0"/>
              <a:t>По данным РФ эти показатели совпадают, однако после 60-70 лет имеют тенденцию к снижению…</a:t>
            </a:r>
          </a:p>
          <a:p>
            <a:r>
              <a:rPr lang="ru-RU" dirty="0" smtClean="0"/>
              <a:t>Видимо,  это свидетельствует о низкой обращаемости,  недостаточной диспансеризации и  диагностики ХЛ в пожилом возрасте. </a:t>
            </a:r>
          </a:p>
          <a:p>
            <a:r>
              <a:rPr lang="ru-RU" dirty="0" smtClean="0"/>
              <a:t>Цель- повысить знания врачей терапевтов по диагностике этой группы заболеваний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3373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819150" y="1193800"/>
            <a:ext cx="8324850" cy="5264150"/>
          </a:xfrm>
        </p:spPr>
        <p:txBody>
          <a:bodyPr>
            <a:normAutofit/>
          </a:bodyPr>
          <a:lstStyle/>
          <a:p>
            <a:pPr marL="457200" indent="-457200" eaLnBrk="1" hangingPunct="1"/>
            <a:r>
              <a:rPr lang="ru-RU" smtClean="0"/>
              <a:t>Режим </a:t>
            </a:r>
            <a:r>
              <a:rPr lang="en-US" smtClean="0"/>
              <a:t>FCR </a:t>
            </a:r>
            <a:r>
              <a:rPr lang="ru-RU" smtClean="0"/>
              <a:t>– стандарт терапии ХЛЛ</a:t>
            </a:r>
            <a:r>
              <a:rPr lang="en-US" smtClean="0"/>
              <a:t> </a:t>
            </a:r>
            <a:r>
              <a:rPr lang="ru-RU" smtClean="0"/>
              <a:t>у молодых</a:t>
            </a:r>
          </a:p>
          <a:p>
            <a:pPr marL="457200" indent="-457200" eaLnBrk="1" hangingPunct="1"/>
            <a:r>
              <a:rPr lang="ru-RU" smtClean="0"/>
              <a:t>Оптимальный режим у пожилых не определен. Возможно применение </a:t>
            </a:r>
            <a:r>
              <a:rPr lang="en-US" smtClean="0"/>
              <a:t>FCR-Lite, LR</a:t>
            </a:r>
            <a:endParaRPr lang="ru-RU" smtClean="0"/>
          </a:p>
          <a:p>
            <a:pPr marL="457200" indent="-457200" eaLnBrk="1" hangingPunct="1"/>
            <a:endParaRPr lang="ru-RU" smtClean="0"/>
          </a:p>
          <a:p>
            <a:pPr marL="457200" indent="-457200" eaLnBrk="1" hangingPunct="1"/>
            <a:r>
              <a:rPr lang="ru-RU" smtClean="0"/>
              <a:t>Вопросы безопасности </a:t>
            </a:r>
            <a:r>
              <a:rPr lang="en-US" smtClean="0"/>
              <a:t>FCR: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mtClean="0"/>
              <a:t>Гепатит </a:t>
            </a:r>
            <a:r>
              <a:rPr lang="en-US" smtClean="0"/>
              <a:t>B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mtClean="0"/>
              <a:t>Клиренс креатинина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mtClean="0"/>
              <a:t>Нейтропения – промежуточные анализы!</a:t>
            </a:r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3075219" y="505885"/>
            <a:ext cx="2506199" cy="5847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FF9900"/>
                </a:solidFill>
              </a:rPr>
              <a:t>Заключение</a:t>
            </a:r>
            <a:endParaRPr lang="en-US" sz="320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23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САМРАТН-1Н – антитело против СД52</a:t>
            </a:r>
          </a:p>
          <a:p>
            <a:pPr eaLnBrk="1" hangingPunct="1"/>
            <a:r>
              <a:rPr lang="ru-RU" smtClean="0"/>
              <a:t>Ритуксимаб - против СД20</a:t>
            </a:r>
            <a:endParaRPr lang="en-US" smtClean="0"/>
          </a:p>
          <a:p>
            <a:pPr eaLnBrk="1" hangingPunct="1"/>
            <a:r>
              <a:rPr lang="ru-RU" smtClean="0"/>
              <a:t>ГАЗИВА, Ибрутинитб- при высоком риске делеция  17р</a:t>
            </a:r>
          </a:p>
          <a:p>
            <a:pPr eaLnBrk="1" hangingPunct="1"/>
            <a:r>
              <a:rPr lang="ru-RU" smtClean="0"/>
              <a:t>ТКМ (трансплантация костного мозга)</a:t>
            </a:r>
          </a:p>
          <a:p>
            <a:pPr eaLnBrk="1" hangingPunct="1"/>
            <a:r>
              <a:rPr lang="ru-RU" smtClean="0"/>
              <a:t>ГКС </a:t>
            </a:r>
            <a:r>
              <a:rPr lang="en-US" smtClean="0"/>
              <a:t> </a:t>
            </a:r>
            <a:r>
              <a:rPr lang="ru-RU" smtClean="0"/>
              <a:t>//</a:t>
            </a:r>
            <a:r>
              <a:rPr lang="en-US" smtClean="0"/>
              <a:t> </a:t>
            </a:r>
            <a:r>
              <a:rPr lang="ru-RU" smtClean="0"/>
              <a:t>ВВИГ(внутривенные иммуноглобулины)</a:t>
            </a:r>
          </a:p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C00000"/>
                </a:solidFill>
              </a:rPr>
              <a:t>Другие направления в лечении</a:t>
            </a:r>
            <a:br>
              <a:rPr lang="ru-RU" smtClean="0">
                <a:solidFill>
                  <a:srgbClr val="C00000"/>
                </a:solidFill>
              </a:rPr>
            </a:br>
            <a:r>
              <a:rPr lang="ru-RU" smtClean="0">
                <a:solidFill>
                  <a:srgbClr val="C00000"/>
                </a:solidFill>
              </a:rPr>
              <a:t>2 линия - МКАТ</a:t>
            </a:r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0180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4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3048000" y="3141663"/>
            <a:ext cx="6096000" cy="3455987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1890г. Березовский С.Я. и в 1898г. 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Sternberg</a:t>
            </a:r>
            <a:r>
              <a:rPr 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описали крупные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многоядерные  клетки в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пораженных лимфатических узлах.  Позднее в 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1902г.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D. Reed</a:t>
            </a:r>
            <a:r>
              <a:rPr lang="en-US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дала подробную характеристику этих клеток, сопроводив  их рисунками. Эти клетки получили название клеток </a:t>
            </a:r>
            <a:r>
              <a:rPr lang="ru-RU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Березовского-Рид-Штернберга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 являются субстратом болезни.</a:t>
            </a:r>
          </a:p>
          <a:p>
            <a:pPr algn="ctr" eaLnBrk="1" hangingPunct="1">
              <a:buFontTx/>
              <a:buNone/>
              <a:defRPr/>
            </a:pPr>
            <a:endParaRPr lang="ru-RU" sz="2000" b="1" dirty="0" smtClean="0">
              <a:solidFill>
                <a:srgbClr val="ABFFE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endParaRPr lang="ru-RU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5059" name="Picture 7" descr="1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lum bright="18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1"/>
          <a:stretch>
            <a:fillRect/>
          </a:stretch>
        </p:blipFill>
        <p:spPr>
          <a:xfrm>
            <a:off x="0" y="188913"/>
            <a:ext cx="2447925" cy="2952750"/>
          </a:xfrm>
          <a:noFill/>
        </p:spPr>
      </p:pic>
      <p:sp>
        <p:nvSpPr>
          <p:cNvPr id="355336" name="Text Box 8"/>
          <p:cNvSpPr txBox="1">
            <a:spLocks noGrp="1" noChangeArrowheads="1"/>
          </p:cNvSpPr>
          <p:nvPr>
            <p:ph sz="quarter" idx="4294967295"/>
          </p:nvPr>
        </p:nvSpPr>
        <p:spPr>
          <a:xfrm>
            <a:off x="3665538" y="331788"/>
            <a:ext cx="5478462" cy="25908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sz="2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1832</a:t>
            </a:r>
            <a:r>
              <a:rPr lang="ru-RU" sz="2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г. </a:t>
            </a:r>
            <a:r>
              <a:rPr lang="en-US" sz="2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Tomas  Hodgkin</a:t>
            </a:r>
            <a:r>
              <a:rPr lang="en-US" sz="2000" b="1" dirty="0" smtClean="0">
                <a:solidFill>
                  <a:srgbClr val="66CC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описал 7 больных, у которых определялись увеличение лимфатических узлов и селезенки. Он предположил, что это не является следствием воспаления и не метастазы опухоли, а самостоятельное заболевание.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5061" name="Picture 9" descr="IMAGE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503613"/>
            <a:ext cx="2447925" cy="2878137"/>
          </a:xfrm>
          <a:noFill/>
        </p:spPr>
      </p:pic>
    </p:spTree>
    <p:extLst>
      <p:ext uri="{BB962C8B-B14F-4D97-AF65-F5344CB8AC3E}">
        <p14:creationId xmlns:p14="http://schemas.microsoft.com/office/powerpoint/2010/main" val="110857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404284"/>
            <a:ext cx="8610600" cy="5545667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000" b="1" dirty="0" smtClean="0">
                <a:solidFill>
                  <a:srgbClr val="990000"/>
                </a:solidFill>
                <a:latin typeface="+mj-lt"/>
              </a:rPr>
              <a:t>Заболеваемость </a:t>
            </a:r>
            <a:r>
              <a:rPr lang="en-US" sz="2000" b="1" dirty="0" smtClean="0">
                <a:solidFill>
                  <a:srgbClr val="990000"/>
                </a:solidFill>
                <a:latin typeface="+mj-lt"/>
              </a:rPr>
              <a:t> </a:t>
            </a:r>
            <a:r>
              <a:rPr lang="ru-RU" sz="4800" b="1" dirty="0" err="1" smtClean="0">
                <a:solidFill>
                  <a:srgbClr val="990000"/>
                </a:solidFill>
                <a:latin typeface="+mj-lt"/>
              </a:rPr>
              <a:t>лимфомой</a:t>
            </a:r>
            <a:r>
              <a:rPr lang="ru-RU" sz="4800" b="1" dirty="0" smtClean="0">
                <a:solidFill>
                  <a:srgbClr val="990000"/>
                </a:solidFill>
                <a:latin typeface="+mj-lt"/>
              </a:rPr>
              <a:t> </a:t>
            </a:r>
            <a:r>
              <a:rPr lang="ru-RU" sz="4800" b="1" dirty="0" err="1" smtClean="0">
                <a:solidFill>
                  <a:srgbClr val="990000"/>
                </a:solidFill>
                <a:latin typeface="+mj-lt"/>
              </a:rPr>
              <a:t>Ходжкина</a:t>
            </a:r>
            <a:endParaRPr lang="ru-RU" sz="4800" b="1" dirty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r>
              <a:rPr lang="ru-RU" sz="2000" b="1" dirty="0" smtClean="0">
                <a:latin typeface="+mj-lt"/>
              </a:rPr>
              <a:t>составляет в расчете на 100 000 населения</a:t>
            </a:r>
          </a:p>
          <a:p>
            <a:pPr eaLnBrk="1" hangingPunct="1">
              <a:buFontTx/>
              <a:buNone/>
              <a:defRPr/>
            </a:pPr>
            <a:endParaRPr lang="ru-RU" sz="2000" b="1" dirty="0" smtClean="0">
              <a:latin typeface="+mj-lt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>
                <a:solidFill>
                  <a:srgbClr val="006600"/>
                </a:solidFill>
                <a:latin typeface="+mj-lt"/>
              </a:rPr>
              <a:t>США       </a:t>
            </a:r>
            <a:r>
              <a:rPr lang="ru-RU" sz="2000" b="1" dirty="0" smtClean="0">
                <a:latin typeface="+mj-lt"/>
              </a:rPr>
              <a:t>                2,8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+mj-lt"/>
              </a:rPr>
              <a:t>Россия </a:t>
            </a:r>
            <a:r>
              <a:rPr lang="ru-RU" sz="2000" b="1" dirty="0" smtClean="0">
                <a:latin typeface="+mj-lt"/>
              </a:rPr>
              <a:t>                  2,3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b="1" dirty="0" smtClean="0">
              <a:latin typeface="+mj-lt"/>
            </a:endParaRPr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ru-RU" sz="2000" b="1" dirty="0" smtClean="0">
                <a:latin typeface="+mj-lt"/>
              </a:rPr>
              <a:t>мужчины                 1,5-4,5</a:t>
            </a:r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ru-RU" sz="2000" b="1" dirty="0" smtClean="0">
                <a:latin typeface="+mj-lt"/>
              </a:rPr>
              <a:t>женщины                 0,9-3,0</a:t>
            </a:r>
          </a:p>
          <a:p>
            <a:pPr eaLnBrk="1" hangingPunct="1">
              <a:buFontTx/>
              <a:buNone/>
              <a:defRPr/>
            </a:pPr>
            <a:endParaRPr lang="ru-RU" sz="2000" b="1" dirty="0" smtClean="0">
              <a:latin typeface="+mj-lt"/>
            </a:endParaRPr>
          </a:p>
          <a:p>
            <a:pPr eaLnBrk="1" hangingPunct="1">
              <a:buFontTx/>
              <a:buNone/>
              <a:defRPr/>
            </a:pPr>
            <a:r>
              <a:rPr lang="ru-RU" sz="2000" b="1" dirty="0" smtClean="0">
                <a:latin typeface="+mj-lt"/>
              </a:rPr>
              <a:t>     Заболеваемость в семье – </a:t>
            </a:r>
            <a:r>
              <a:rPr lang="ru-RU" sz="2000" b="1" u="sng" dirty="0" smtClean="0">
                <a:latin typeface="+mj-lt"/>
              </a:rPr>
              <a:t>крайне редко</a:t>
            </a:r>
          </a:p>
          <a:p>
            <a:pPr eaLnBrk="1" hangingPunct="1">
              <a:buFontTx/>
              <a:buNone/>
              <a:defRPr/>
            </a:pPr>
            <a:endParaRPr lang="ru-RU" sz="2000" b="1" dirty="0" smtClean="0">
              <a:latin typeface="+mj-lt"/>
            </a:endParaRPr>
          </a:p>
          <a:p>
            <a:pPr eaLnBrk="1" hangingPunct="1">
              <a:buFontTx/>
              <a:buNone/>
              <a:defRPr/>
            </a:pPr>
            <a:r>
              <a:rPr lang="ru-RU" sz="2000" b="1" dirty="0" smtClean="0">
                <a:latin typeface="+mj-lt"/>
              </a:rPr>
              <a:t>    Высокий риск (99-кратный) – только у однояйцовых близнецов молодого возраста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3591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01801"/>
            <a:ext cx="8229600" cy="4823884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7030A0"/>
                </a:solidFill>
              </a:rPr>
              <a:t>Увеличение лимфатических узлов, чаще всего в шейно-надключичной области</a:t>
            </a:r>
          </a:p>
          <a:p>
            <a:pPr eaLnBrk="1" hangingPunct="1"/>
            <a:r>
              <a:rPr lang="ru-RU" smtClean="0"/>
              <a:t>Повышение температуры тела выше 37,5 без явных признаков инфекции</a:t>
            </a:r>
          </a:p>
          <a:p>
            <a:pPr eaLnBrk="1" hangingPunct="1"/>
            <a:r>
              <a:rPr lang="ru-RU" smtClean="0"/>
              <a:t>Проливные ночные поты</a:t>
            </a:r>
          </a:p>
          <a:p>
            <a:pPr eaLnBrk="1" hangingPunct="1"/>
            <a:r>
              <a:rPr lang="ru-RU" smtClean="0"/>
              <a:t>Резкое похудение (более 10% массы тела)</a:t>
            </a:r>
          </a:p>
          <a:p>
            <a:pPr eaLnBrk="1" hangingPunct="1"/>
            <a:r>
              <a:rPr lang="ru-RU" smtClean="0">
                <a:solidFill>
                  <a:srgbClr val="7030A0"/>
                </a:solidFill>
              </a:rPr>
              <a:t>Упорный зуд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417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990000"/>
                </a:solidFill>
              </a:rPr>
              <a:t>Клинические проявления</a:t>
            </a:r>
            <a:r>
              <a:rPr lang="ru-RU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097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04284"/>
            <a:ext cx="8820150" cy="6265333"/>
          </a:xfrm>
        </p:spPr>
        <p:txBody>
          <a:bodyPr/>
          <a:lstStyle/>
          <a:p>
            <a:pPr marL="609600" indent="-609600" algn="l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b="1" dirty="0" smtClean="0"/>
              <a:t>Диагноз </a:t>
            </a:r>
            <a:r>
              <a:rPr lang="ru-RU" sz="2400" b="1" dirty="0" err="1" smtClean="0"/>
              <a:t>лимфомы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Ходжкиа</a:t>
            </a:r>
            <a:r>
              <a:rPr lang="ru-RU" sz="2400" b="1" dirty="0" smtClean="0"/>
              <a:t> может быть установлен </a:t>
            </a:r>
            <a:r>
              <a:rPr lang="ru-RU" sz="2400" b="1" u="sng" dirty="0" smtClean="0">
                <a:solidFill>
                  <a:srgbClr val="C00000"/>
                </a:solidFill>
              </a:rPr>
              <a:t>только</a:t>
            </a:r>
            <a:r>
              <a:rPr lang="ru-RU" sz="2400" b="1" dirty="0" smtClean="0">
                <a:solidFill>
                  <a:srgbClr val="C00000"/>
                </a:solidFill>
              </a:rPr>
              <a:t> при гистологическом исследовании лимфатического узла </a:t>
            </a:r>
            <a:r>
              <a:rPr lang="ru-RU" sz="2400" b="1" dirty="0" smtClean="0"/>
              <a:t>или ткани. При биопсии желательно удалить узел целиком, чтобы было достаточно материала для тщательного анализа.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Char char="•"/>
            </a:pPr>
            <a:endParaRPr lang="ru-RU" sz="2400" b="1" dirty="0" smtClean="0"/>
          </a:p>
          <a:p>
            <a:pPr marL="609600" indent="-609600" algn="l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b="1" dirty="0" smtClean="0"/>
              <a:t>Увеличенные лимфатические узлы могут определяться и при других заболеваниях: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туберкулез,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саркоидоз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, коллагенозы, различные инфекционные процессы.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Char char="•"/>
            </a:pPr>
            <a:endParaRPr lang="ru-RU" sz="2400" b="1" dirty="0" smtClean="0"/>
          </a:p>
          <a:p>
            <a:pPr marL="609600" indent="-609600" algn="l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b="1" dirty="0" smtClean="0"/>
              <a:t>Поражение лимфатических узлов может быть следствием распространения  опухоли</a:t>
            </a:r>
          </a:p>
        </p:txBody>
      </p:sp>
    </p:spTree>
    <p:extLst>
      <p:ext uri="{BB962C8B-B14F-4D97-AF65-F5344CB8AC3E}">
        <p14:creationId xmlns:p14="http://schemas.microsoft.com/office/powerpoint/2010/main" val="173165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2400"/>
            <a:ext cx="7772400" cy="106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600" b="1" smtClean="0">
                <a:solidFill>
                  <a:srgbClr val="990000"/>
                </a:solidFill>
              </a:rPr>
              <a:t>ПЛАН  ОБСЛЕДОВАНИЯ</a:t>
            </a:r>
            <a:endParaRPr lang="ru-RU" b="1" smtClean="0">
              <a:solidFill>
                <a:srgbClr val="99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1" y="1295400"/>
            <a:ext cx="9523413" cy="556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ru-RU" sz="1800" b="1" dirty="0" smtClean="0">
              <a:solidFill>
                <a:srgbClr val="00FF00"/>
              </a:solidFill>
            </a:endParaRPr>
          </a:p>
          <a:p>
            <a:pPr marL="457200" indent="-457200" algn="l"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ФИЗИКАЛЬНЫЙ  ОСМОТР, </a:t>
            </a:r>
            <a:r>
              <a:rPr lang="en-US" sz="2000" b="1" dirty="0" smtClean="0"/>
              <a:t> </a:t>
            </a:r>
            <a:r>
              <a:rPr lang="ru-RU" sz="2000" b="1" dirty="0" smtClean="0"/>
              <a:t>ВКЛЮЧАЮЩИЙ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  ПАЛЬПАЦИЮ ВСЕХ  </a:t>
            </a:r>
            <a:r>
              <a:rPr lang="en-US" sz="2000" b="1" dirty="0" smtClean="0"/>
              <a:t> </a:t>
            </a:r>
            <a:r>
              <a:rPr lang="ru-RU" sz="2000" b="1" dirty="0" smtClean="0"/>
              <a:t>ПЕРИФЕРИЧЕСКИХ 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  ЛИМФАТИЧЕСКИХ УЗЛОВ, ПЕЧЕНИ И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  СЕЛЕЗЕНКИ,   ОСМОТР МИНДАЛИН</a:t>
            </a:r>
            <a:endParaRPr lang="en-US" sz="2000" b="1" dirty="0" smtClean="0"/>
          </a:p>
          <a:p>
            <a:pPr algn="l"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 marL="457200" indent="-457200" algn="l"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ПУНКЦИЯ  И  ОБЯЗАТЕЛЬНАЯ  БИОПСИЯ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  ЛИМФАТИЧЕСКОГО  УЗЛА  С ПОСЛЕДУЮЩИМ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  ИССЛЕДОВАНИЕМ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  </a:t>
            </a:r>
          </a:p>
          <a:p>
            <a:pPr marL="457200" indent="-457200" algn="l"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ИССЛЕДОВАНИЕ КОСТНОГО МОЗГА ИЗ</a:t>
            </a:r>
          </a:p>
          <a:p>
            <a:pPr algn="l" eaLnBrk="1" hangingPunct="1">
              <a:lnSpc>
                <a:spcPct val="80000"/>
              </a:lnSpc>
              <a:buClr>
                <a:srgbClr val="C00000"/>
              </a:buClr>
              <a:defRPr/>
            </a:pPr>
            <a:r>
              <a:rPr lang="ru-RU" sz="2000" b="1" dirty="0"/>
              <a:t> </a:t>
            </a:r>
            <a:r>
              <a:rPr lang="ru-RU" sz="2000" b="1" dirty="0" smtClean="0"/>
              <a:t>    КРЫЛА   ПОДВЗДОШНОЙ  КОСТИ 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17297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8384"/>
            <a:ext cx="9144000" cy="106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200" b="1" smtClean="0">
                <a:solidFill>
                  <a:srgbClr val="990000"/>
                </a:solidFill>
              </a:rPr>
              <a:t>ПЛАН  ОБСЛЕДОВАНИЯ</a:t>
            </a:r>
            <a:r>
              <a:rPr lang="ru-RU" sz="2800" b="1" smtClean="0">
                <a:solidFill>
                  <a:schemeClr val="bg1"/>
                </a:solidFill>
              </a:rPr>
              <a:t> </a:t>
            </a:r>
            <a:br>
              <a:rPr lang="ru-RU" sz="2800" b="1" smtClean="0">
                <a:solidFill>
                  <a:schemeClr val="bg1"/>
                </a:solidFill>
              </a:rPr>
            </a:br>
            <a:endParaRPr lang="ru-RU" sz="2800" b="1" smtClean="0">
              <a:solidFill>
                <a:srgbClr val="ABFFE3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36600" y="836084"/>
            <a:ext cx="8083550" cy="640926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900" b="1" dirty="0" smtClean="0">
                <a:solidFill>
                  <a:srgbClr val="00FF00"/>
                </a:solidFill>
              </a:rPr>
              <a:t> </a:t>
            </a:r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ru-RU" sz="1800" b="1" dirty="0" smtClean="0"/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800" b="1" dirty="0" smtClean="0"/>
              <a:t> РЕНТЕНОГРАФИЯ ГРУДНОЙ КЛЕТКИ </a:t>
            </a:r>
          </a:p>
          <a:p>
            <a:pPr algn="l" eaLnBrk="1" hangingPunct="1">
              <a:lnSpc>
                <a:spcPct val="105000"/>
              </a:lnSpc>
              <a:defRPr/>
            </a:pPr>
            <a:endParaRPr lang="ru-RU" sz="1800" b="1" dirty="0" smtClean="0"/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800" b="1" dirty="0" smtClean="0"/>
              <a:t>  КОМПЬЮТЕРНАЯ ТОМОГРАФИЯ ОРГАНОВ ГРУДНОЙ КЛЕТКИ И  БРЮШНОЙ ПОЛОСТИ С КОНТРАСТИРОВАНИЕМ</a:t>
            </a:r>
          </a:p>
          <a:p>
            <a:pPr algn="l" eaLnBrk="1" hangingPunct="1">
              <a:lnSpc>
                <a:spcPct val="105000"/>
              </a:lnSpc>
              <a:buClr>
                <a:srgbClr val="C00000"/>
              </a:buClr>
              <a:defRPr/>
            </a:pPr>
            <a:endParaRPr lang="ru-RU" sz="1800" b="1" dirty="0" smtClean="0"/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800" b="1" dirty="0" smtClean="0"/>
              <a:t>  ПОЛНЫЙ КЛИНИЧЕСКИЙ АНАЛИЗ КРОВИ, ВКЛЮЧАЯ СОЭ</a:t>
            </a:r>
          </a:p>
          <a:p>
            <a:pPr algn="l" eaLnBrk="1" hangingPunct="1">
              <a:lnSpc>
                <a:spcPct val="105000"/>
              </a:lnSpc>
              <a:defRPr/>
            </a:pPr>
            <a:endParaRPr lang="ru-RU" sz="1800" b="1" dirty="0" smtClean="0"/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800" b="1" dirty="0" smtClean="0"/>
              <a:t>   БИОХИМИЧЕСКИЙ АНАЛИЗ КРОВИ С ИССЛЕДОВАНИЕМ  ФУНКЦИИ   ПЕЧЕНИ </a:t>
            </a:r>
            <a:r>
              <a:rPr lang="ru-RU" sz="2400" b="1" dirty="0" smtClean="0"/>
              <a:t>  </a:t>
            </a:r>
            <a:r>
              <a:rPr lang="ru-RU" sz="1800" b="1" dirty="0" smtClean="0"/>
              <a:t>И ПОЧЕК</a:t>
            </a:r>
          </a:p>
          <a:p>
            <a:pPr algn="l" eaLnBrk="1" hangingPunct="1">
              <a:lnSpc>
                <a:spcPct val="105000"/>
              </a:lnSpc>
              <a:defRPr/>
            </a:pPr>
            <a:endParaRPr lang="ru-RU" sz="2400" b="1" dirty="0" smtClean="0"/>
          </a:p>
          <a:p>
            <a:pPr algn="l" eaLnBrk="1" hangingPunct="1">
              <a:lnSpc>
                <a:spcPct val="105000"/>
              </a:lnSpc>
              <a:defRPr/>
            </a:pPr>
            <a:r>
              <a:rPr lang="ru-RU" sz="2400" b="1" dirty="0" smtClean="0"/>
              <a:t>             </a:t>
            </a:r>
          </a:p>
        </p:txBody>
      </p:sp>
    </p:spTree>
    <p:extLst>
      <p:ext uri="{BB962C8B-B14F-4D97-AF65-F5344CB8AC3E}">
        <p14:creationId xmlns:p14="http://schemas.microsoft.com/office/powerpoint/2010/main" val="337333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88384"/>
            <a:ext cx="7848600" cy="106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200" b="1" smtClean="0">
                <a:solidFill>
                  <a:srgbClr val="990000"/>
                </a:solidFill>
              </a:rPr>
              <a:t>ПЛАН  ОБСЛЕДОВАНИЯ</a:t>
            </a:r>
            <a:r>
              <a:rPr lang="ru-RU" sz="2800" b="1" smtClean="0">
                <a:solidFill>
                  <a:schemeClr val="bg1"/>
                </a:solidFill>
              </a:rPr>
              <a:t> </a:t>
            </a:r>
            <a:r>
              <a:rPr lang="ru-RU" sz="2800" b="1" smtClean="0">
                <a:solidFill>
                  <a:schemeClr val="bg1"/>
                </a:solidFill>
                <a:latin typeface="Bookman Old Style" pitchFamily="18" charset="0"/>
              </a:rPr>
              <a:t/>
            </a:r>
            <a:br>
              <a:rPr lang="ru-RU" sz="2800" b="1" smtClean="0">
                <a:solidFill>
                  <a:schemeClr val="bg1"/>
                </a:solidFill>
                <a:latin typeface="Bookman Old Style" pitchFamily="18" charset="0"/>
              </a:rPr>
            </a:br>
            <a:endParaRPr lang="ru-RU" sz="2800" b="1" smtClean="0">
              <a:solidFill>
                <a:srgbClr val="ABFFE3"/>
              </a:solidFill>
              <a:latin typeface="Bookman Old Style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836084"/>
            <a:ext cx="7753350" cy="640926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800" b="1" dirty="0" smtClean="0">
                <a:solidFill>
                  <a:srgbClr val="00FF00"/>
                </a:solidFill>
              </a:rPr>
              <a:t> </a:t>
            </a:r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ПОЗИТРОННО-ЭМИССИОННАЯ  ТОМОГРАФИЯ (ПЭТ) С МЕЧЕННОЙ ГЛЮКОЗОЙ – (дополнительный метод) </a:t>
            </a:r>
            <a:r>
              <a:rPr lang="en-US" sz="2000" b="1" dirty="0" smtClean="0"/>
              <a:t> </a:t>
            </a:r>
            <a:endParaRPr lang="ru-RU" sz="2000" b="1" dirty="0" smtClean="0"/>
          </a:p>
          <a:p>
            <a:pPr algn="l" eaLnBrk="1" hangingPunct="1">
              <a:lnSpc>
                <a:spcPct val="105000"/>
              </a:lnSpc>
              <a:defRPr/>
            </a:pPr>
            <a:r>
              <a:rPr lang="ru-RU" sz="2000" b="1" dirty="0" smtClean="0"/>
              <a:t>                                                           </a:t>
            </a:r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 РАДИОИЗОТОПНОЕ ИССЛЕДОВАНИЕ </a:t>
            </a:r>
          </a:p>
          <a:p>
            <a:pPr algn="l" eaLnBrk="1" hangingPunct="1">
              <a:lnSpc>
                <a:spcPct val="105000"/>
              </a:lnSpc>
              <a:defRPr/>
            </a:pPr>
            <a:r>
              <a:rPr lang="ru-RU" sz="2000" b="1" dirty="0"/>
              <a:t> </a:t>
            </a:r>
            <a:r>
              <a:rPr lang="ru-RU" sz="2000" b="1" dirty="0" smtClean="0"/>
              <a:t>  ЛИМФАТИЧЕСКИХ УЗЛОВ И СКЕЛЕТА (при </a:t>
            </a:r>
          </a:p>
          <a:p>
            <a:pPr algn="l" eaLnBrk="1" hangingPunct="1">
              <a:lnSpc>
                <a:spcPct val="105000"/>
              </a:lnSpc>
              <a:defRPr/>
            </a:pPr>
            <a:r>
              <a:rPr lang="ru-RU" sz="2000" b="1" dirty="0"/>
              <a:t> </a:t>
            </a:r>
            <a:r>
              <a:rPr lang="ru-RU" sz="2000" b="1" dirty="0" smtClean="0"/>
              <a:t>                            невозможности выполнения ПЭТ)</a:t>
            </a:r>
          </a:p>
          <a:p>
            <a:pPr algn="l" eaLnBrk="1" hangingPunct="1">
              <a:lnSpc>
                <a:spcPct val="105000"/>
              </a:lnSpc>
              <a:defRPr/>
            </a:pPr>
            <a:endParaRPr lang="ru-RU" sz="2000" b="1" dirty="0" smtClean="0"/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 ЭКГ и ЭХО-КАРДИОГРАФИЯ</a:t>
            </a:r>
          </a:p>
          <a:p>
            <a:pPr algn="l" eaLnBrk="1" hangingPunct="1">
              <a:lnSpc>
                <a:spcPct val="105000"/>
              </a:lnSpc>
              <a:buClr>
                <a:srgbClr val="C00000"/>
              </a:buClr>
              <a:defRPr/>
            </a:pPr>
            <a:endParaRPr lang="ru-RU" sz="2000" b="1" dirty="0" smtClean="0"/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   ЭНДОСКОПИЧЕСКОЕ ИССЛЕДОВАНИЕ </a:t>
            </a:r>
          </a:p>
          <a:p>
            <a:pPr algn="l" eaLnBrk="1" hangingPunct="1">
              <a:lnSpc>
                <a:spcPct val="105000"/>
              </a:lnSpc>
              <a:defRPr/>
            </a:pPr>
            <a:r>
              <a:rPr lang="ru-RU" sz="2000" b="1" dirty="0"/>
              <a:t> </a:t>
            </a:r>
            <a:r>
              <a:rPr lang="ru-RU" sz="2000" b="1" dirty="0" smtClean="0"/>
              <a:t>            ЖЕЛУДОЧНО-КИШЕЧНОГО ТРАКТА</a:t>
            </a:r>
          </a:p>
          <a:p>
            <a:pPr algn="l" eaLnBrk="1" hangingPunct="1">
              <a:lnSpc>
                <a:spcPct val="105000"/>
              </a:lnSpc>
              <a:buFontTx/>
              <a:buChar char="•"/>
              <a:defRPr/>
            </a:pPr>
            <a:endParaRPr lang="ru-RU" sz="2000" b="1" dirty="0" smtClean="0"/>
          </a:p>
          <a:p>
            <a:pPr algn="l" eaLnBrk="1" hangingPunct="1">
              <a:lnSpc>
                <a:spcPct val="105000"/>
              </a:lnSpc>
              <a:defRPr/>
            </a:pPr>
            <a:r>
              <a:rPr lang="ru-RU" sz="2000" b="1" dirty="0" smtClean="0"/>
              <a:t>            </a:t>
            </a:r>
          </a:p>
        </p:txBody>
      </p:sp>
    </p:spTree>
    <p:extLst>
      <p:ext uri="{BB962C8B-B14F-4D97-AF65-F5344CB8AC3E}">
        <p14:creationId xmlns:p14="http://schemas.microsoft.com/office/powerpoint/2010/main" val="204080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01800"/>
            <a:ext cx="8229600" cy="5039784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990000"/>
                </a:solidFill>
              </a:rPr>
              <a:t>I</a:t>
            </a:r>
            <a:r>
              <a:rPr lang="en-US" smtClean="0"/>
              <a:t> – </a:t>
            </a:r>
            <a:r>
              <a:rPr lang="ru-RU" b="1" smtClean="0"/>
              <a:t>одиночный лимфатический узел</a:t>
            </a:r>
            <a:endParaRPr lang="en-US" b="1" smtClean="0"/>
          </a:p>
          <a:p>
            <a:pPr eaLnBrk="1" hangingPunct="1"/>
            <a:r>
              <a:rPr lang="en-US" sz="3600" b="1" smtClean="0">
                <a:solidFill>
                  <a:srgbClr val="990000"/>
                </a:solidFill>
              </a:rPr>
              <a:t>II</a:t>
            </a:r>
            <a:r>
              <a:rPr lang="ru-RU" sz="3600" b="1" smtClean="0">
                <a:solidFill>
                  <a:srgbClr val="990000"/>
                </a:solidFill>
              </a:rPr>
              <a:t> </a:t>
            </a:r>
            <a:r>
              <a:rPr lang="ru-RU" b="1" smtClean="0"/>
              <a:t>– разные группы лимфатических узлов по одну сторону диафрагмы</a:t>
            </a:r>
            <a:endParaRPr lang="en-US" b="1" smtClean="0"/>
          </a:p>
          <a:p>
            <a:pPr eaLnBrk="1" hangingPunct="1"/>
            <a:r>
              <a:rPr lang="en-US" sz="3600" b="1" smtClean="0">
                <a:solidFill>
                  <a:srgbClr val="990000"/>
                </a:solidFill>
              </a:rPr>
              <a:t>III</a:t>
            </a:r>
            <a:r>
              <a:rPr lang="ru-RU" b="1" smtClean="0"/>
              <a:t> – разные группы лимфатических узлов по обе стороны диафрагмы</a:t>
            </a:r>
            <a:endParaRPr lang="en-US" b="1" smtClean="0"/>
          </a:p>
          <a:p>
            <a:pPr eaLnBrk="1" hangingPunct="1"/>
            <a:r>
              <a:rPr lang="en-US" sz="3600" b="1" smtClean="0">
                <a:solidFill>
                  <a:srgbClr val="990000"/>
                </a:solidFill>
              </a:rPr>
              <a:t>IV</a:t>
            </a:r>
            <a:r>
              <a:rPr lang="ru-RU" b="1" smtClean="0"/>
              <a:t> – поражение органов и тканей</a:t>
            </a:r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</a:rPr>
              <a:t>Стадирование лимфомы Ходжкина</a:t>
            </a:r>
          </a:p>
        </p:txBody>
      </p:sp>
    </p:spTree>
    <p:extLst>
      <p:ext uri="{BB962C8B-B14F-4D97-AF65-F5344CB8AC3E}">
        <p14:creationId xmlns:p14="http://schemas.microsoft.com/office/powerpoint/2010/main" val="1030791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отличает одна особенность: они длительно (за редким исключением) остаются на</a:t>
            </a:r>
            <a:br>
              <a:rPr lang="ru-RU" altLang="ru-RU" dirty="0" smtClean="0"/>
            </a:br>
            <a:r>
              <a:rPr lang="ru-RU" altLang="ru-RU" dirty="0" smtClean="0"/>
              <a:t>стадии </a:t>
            </a:r>
            <a:r>
              <a:rPr lang="ru-RU" altLang="ru-RU" dirty="0" smtClean="0">
                <a:solidFill>
                  <a:srgbClr val="FF0000"/>
                </a:solidFill>
              </a:rPr>
              <a:t>доброкачественной</a:t>
            </a:r>
            <a:r>
              <a:rPr lang="ru-RU" altLang="ru-RU" dirty="0" smtClean="0">
                <a:solidFill>
                  <a:srgbClr val="FFFF00"/>
                </a:solidFill>
              </a:rPr>
              <a:t> </a:t>
            </a:r>
            <a:r>
              <a:rPr lang="ru-RU" altLang="ru-RU" dirty="0" smtClean="0"/>
              <a:t>опухоли.</a:t>
            </a:r>
            <a:br>
              <a:rPr lang="ru-RU" altLang="ru-RU" dirty="0" smtClean="0"/>
            </a:br>
            <a:r>
              <a:rPr lang="ru-RU" altLang="ru-RU" dirty="0" smtClean="0"/>
              <a:t>Будучи </a:t>
            </a:r>
            <a:r>
              <a:rPr lang="ru-RU" altLang="ru-RU" dirty="0" err="1" smtClean="0">
                <a:solidFill>
                  <a:srgbClr val="FF0000"/>
                </a:solidFill>
              </a:rPr>
              <a:t>зрелоклеточными</a:t>
            </a:r>
            <a:r>
              <a:rPr lang="ru-RU" altLang="ru-RU" dirty="0" smtClean="0">
                <a:solidFill>
                  <a:srgbClr val="FF0000"/>
                </a:solidFill>
              </a:rPr>
              <a:t> опухолями</a:t>
            </a:r>
            <a:r>
              <a:rPr lang="ru-RU" altLang="ru-RU" dirty="0" smtClean="0"/>
              <a:t>, хронические лейкозы обозначаются по </a:t>
            </a:r>
            <a:r>
              <a:rPr lang="ru-RU" altLang="ru-RU" dirty="0" smtClean="0">
                <a:solidFill>
                  <a:srgbClr val="FF0000"/>
                </a:solidFill>
              </a:rPr>
              <a:t>названиям зрелых и созревающих клеток,</a:t>
            </a:r>
            <a:r>
              <a:rPr lang="ru-RU" altLang="ru-RU" dirty="0" smtClean="0"/>
              <a:t> которые составляют субстрат опухоли.</a:t>
            </a:r>
          </a:p>
        </p:txBody>
      </p:sp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Все хронические лейкозы </a:t>
            </a:r>
          </a:p>
        </p:txBody>
      </p:sp>
    </p:spTree>
    <p:extLst>
      <p:ext uri="{BB962C8B-B14F-4D97-AF65-F5344CB8AC3E}">
        <p14:creationId xmlns:p14="http://schemas.microsoft.com/office/powerpoint/2010/main" val="9776062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498601"/>
            <a:ext cx="8964612" cy="4999567"/>
          </a:xfrm>
        </p:spPr>
        <p:txBody>
          <a:bodyPr/>
          <a:lstStyle/>
          <a:p>
            <a:pPr eaLnBrk="1" hangingPunct="1">
              <a:lnSpc>
                <a:spcPct val="60000"/>
              </a:lnSpc>
              <a:defRPr/>
            </a:pPr>
            <a:endParaRPr lang="en-US" sz="1800" b="1" dirty="0" smtClean="0">
              <a:solidFill>
                <a:srgbClr val="00FF00"/>
              </a:solidFill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latin typeface="+mj-lt"/>
              </a:rPr>
              <a:t> Объем лечения должен соответствовать  объему поражения</a:t>
            </a:r>
            <a:r>
              <a:rPr lang="en-US" sz="2400" b="1" dirty="0" smtClean="0">
                <a:latin typeface="+mj-lt"/>
              </a:rPr>
              <a:t> – </a:t>
            </a:r>
            <a:r>
              <a:rPr lang="ru-RU" sz="2400" b="1" dirty="0" smtClean="0">
                <a:latin typeface="+mj-lt"/>
              </a:rPr>
              <a:t>выбор терапии зависит от распространенности заболевания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400" b="1" dirty="0" smtClean="0">
              <a:latin typeface="+mj-lt"/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latin typeface="+mj-lt"/>
              </a:rPr>
              <a:t> Лечение всех больных </a:t>
            </a:r>
            <a:r>
              <a:rPr lang="ru-RU" sz="2400" b="1" dirty="0" err="1" smtClean="0">
                <a:latin typeface="+mj-lt"/>
              </a:rPr>
              <a:t>лимфомой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Ходжкина</a:t>
            </a:r>
            <a:r>
              <a:rPr lang="ru-RU" sz="2400" b="1" dirty="0" smtClean="0">
                <a:latin typeface="+mj-lt"/>
              </a:rPr>
              <a:t> начинается с </a:t>
            </a:r>
            <a:r>
              <a:rPr lang="ru-RU" sz="2400" b="1" dirty="0" err="1" smtClean="0">
                <a:latin typeface="+mj-lt"/>
              </a:rPr>
              <a:t>полихимотерапии</a:t>
            </a:r>
            <a:r>
              <a:rPr lang="ru-RU" sz="2400" b="1" dirty="0" smtClean="0">
                <a:latin typeface="+mj-lt"/>
              </a:rPr>
              <a:t>. Следующим, но необязательным этапом лечения может явиться лучевая терапия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b="1" dirty="0" smtClean="0">
              <a:latin typeface="+mj-lt"/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latin typeface="+mj-lt"/>
              </a:rPr>
              <a:t> Число курсов химиотерапии, ее интенсивность, зоны лучевой терапии определяются врачами индивидуально для каждого больного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b="1" dirty="0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b="1" dirty="0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b="1" dirty="0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600" b="1" dirty="0" smtClean="0">
              <a:latin typeface="Bookman Old Style" pitchFamily="18" charset="0"/>
            </a:endParaRP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384"/>
            <a:ext cx="9144000" cy="114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600" b="1" smtClean="0">
                <a:solidFill>
                  <a:srgbClr val="990000"/>
                </a:solidFill>
              </a:rPr>
              <a:t>Современные принципы лечения лимфомы Ходжкина</a:t>
            </a:r>
          </a:p>
        </p:txBody>
      </p:sp>
    </p:spTree>
    <p:extLst>
      <p:ext uri="{BB962C8B-B14F-4D97-AF65-F5344CB8AC3E}">
        <p14:creationId xmlns:p14="http://schemas.microsoft.com/office/powerpoint/2010/main" val="322870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967"/>
            <a:ext cx="8229600" cy="5111751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800" b="1" smtClean="0"/>
              <a:t> Молодым больным с ранним рецидивом и\или резистентным течением лимфомы Ходжкина показана высокодозная химиотерапия с последующей трансплантацией аутологических (собственных) гемопоэтических стволовых клеток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800" b="1" smtClean="0"/>
              <a:t> Этот метод лечения может быть использован </a:t>
            </a:r>
            <a:r>
              <a:rPr lang="ru-RU" sz="2800" b="1" u="sng" smtClean="0">
                <a:solidFill>
                  <a:srgbClr val="006600"/>
                </a:solidFill>
              </a:rPr>
              <a:t>наиболее эффективно</a:t>
            </a:r>
            <a:r>
              <a:rPr lang="ru-RU" sz="2800" b="1" smtClean="0"/>
              <a:t> на ранних этапах неблагоприятного течения  болезни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</a:rPr>
              <a:t>Рецидивы лимфомы Ходжкина</a:t>
            </a:r>
          </a:p>
        </p:txBody>
      </p:sp>
    </p:spTree>
    <p:extLst>
      <p:ext uri="{BB962C8B-B14F-4D97-AF65-F5344CB8AC3E}">
        <p14:creationId xmlns:p14="http://schemas.microsoft.com/office/powerpoint/2010/main" val="33564336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smtClean="0"/>
              <a:t> Своевременная и правильная диагностика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smtClean="0"/>
              <a:t> Полноценное обследование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smtClean="0"/>
              <a:t> Адекватное лечение с соблюдением дозы и режимов химиотерапии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smtClean="0"/>
              <a:t> Предупреждение и лечение осложнений 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smtClean="0"/>
              <a:t> Длительное мониторирование больных (более 5 лет</a:t>
            </a:r>
            <a:r>
              <a:rPr lang="ru-RU" smtClean="0"/>
              <a:t>)</a:t>
            </a: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</a:rPr>
              <a:t>Успех терапии лимфомы Ходжкина</a:t>
            </a:r>
          </a:p>
        </p:txBody>
      </p:sp>
    </p:spTree>
    <p:extLst>
      <p:ext uri="{BB962C8B-B14F-4D97-AF65-F5344CB8AC3E}">
        <p14:creationId xmlns:p14="http://schemas.microsoft.com/office/powerpoint/2010/main" val="7160610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2385"/>
            <a:ext cx="8229600" cy="4525433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sz="3600" b="1" u="sng" smtClean="0">
                <a:solidFill>
                  <a:srgbClr val="006600"/>
                </a:solidFill>
              </a:rPr>
              <a:t> Ранние осложнения</a:t>
            </a:r>
            <a:r>
              <a:rPr lang="ru-RU" sz="3600" b="1" smtClean="0"/>
              <a:t> – инфекции верхних дыхательных путей, воспаления легких, повреждения слизистых оболочек ЖКТ, в том числе и язвенные, токсическое повреждение печени, вирусные гепатиты В и С</a:t>
            </a:r>
          </a:p>
          <a:p>
            <a:pPr eaLnBrk="1" hangingPunct="1">
              <a:buFontTx/>
              <a:buNone/>
            </a:pPr>
            <a:r>
              <a:rPr lang="ru-RU" b="1" smtClean="0"/>
              <a:t> </a:t>
            </a: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</a:rPr>
              <a:t>Осложнения лимфомы Ходжкина</a:t>
            </a:r>
          </a:p>
        </p:txBody>
      </p:sp>
    </p:spTree>
    <p:extLst>
      <p:ext uri="{BB962C8B-B14F-4D97-AF65-F5344CB8AC3E}">
        <p14:creationId xmlns:p14="http://schemas.microsoft.com/office/powerpoint/2010/main" val="13006186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8374063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u="sng" dirty="0" smtClean="0">
                <a:solidFill>
                  <a:srgbClr val="006600"/>
                </a:solidFill>
              </a:rPr>
              <a:t>Поздние осложнения</a:t>
            </a:r>
            <a:r>
              <a:rPr lang="ru-RU" b="1" dirty="0" smtClean="0"/>
              <a:t> – </a:t>
            </a:r>
            <a:r>
              <a:rPr lang="ru-RU" b="1" dirty="0" err="1" smtClean="0"/>
              <a:t>кардио</a:t>
            </a:r>
            <a:r>
              <a:rPr lang="ru-RU" b="1" dirty="0" smtClean="0"/>
              <a:t>-сосудистые и легочные заболевания, вторые опухоли, остеопороз, дисфункции щитовидной железы, дисфункция половых желез с развитием бесплодия. 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Для предотвращения бесплодия молодые женщины получают специальные гормональные препараты, которые позволяют сохранить функцию яичников</a:t>
            </a:r>
          </a:p>
          <a:p>
            <a:pPr eaLnBrk="1" hangingPunct="1">
              <a:lnSpc>
                <a:spcPct val="90000"/>
              </a:lnSpc>
            </a:pPr>
            <a:endParaRPr lang="ru-RU" b="1" dirty="0"/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При подозрении на </a:t>
            </a:r>
            <a:r>
              <a:rPr lang="ru-RU" b="1" dirty="0" err="1" smtClean="0">
                <a:solidFill>
                  <a:srgbClr val="FF0000"/>
                </a:solidFill>
              </a:rPr>
              <a:t>лимфому</a:t>
            </a:r>
            <a:r>
              <a:rPr lang="ru-RU" b="1" dirty="0" smtClean="0">
                <a:solidFill>
                  <a:srgbClr val="FF0000"/>
                </a:solidFill>
              </a:rPr>
              <a:t> пациенты РБ должны направляться в Республиканский клинический онкологический диспансер!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err="1" smtClean="0">
                <a:solidFill>
                  <a:srgbClr val="FF0000"/>
                </a:solidFill>
              </a:rPr>
              <a:t>Гемобластозы</a:t>
            </a:r>
            <a:r>
              <a:rPr lang="ru-RU" b="1" dirty="0" smtClean="0">
                <a:solidFill>
                  <a:srgbClr val="FF0000"/>
                </a:solidFill>
              </a:rPr>
              <a:t> диагностируются и лечатся у гематологов!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384"/>
            <a:ext cx="8229600" cy="8636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990000"/>
                </a:solidFill>
              </a:rPr>
              <a:t>Осложнения лимфомы Ходжкина</a:t>
            </a:r>
          </a:p>
        </p:txBody>
      </p:sp>
    </p:spTree>
    <p:extLst>
      <p:ext uri="{BB962C8B-B14F-4D97-AF65-F5344CB8AC3E}">
        <p14:creationId xmlns:p14="http://schemas.microsoft.com/office/powerpoint/2010/main" val="228530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988840"/>
            <a:ext cx="6417734" cy="93980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6000" dirty="0" smtClean="0">
                <a:solidFill>
                  <a:srgbClr val="7030A0"/>
                </a:solidFill>
              </a:rPr>
              <a:t>Множественная миелома</a:t>
            </a:r>
          </a:p>
        </p:txBody>
      </p:sp>
    </p:spTree>
    <p:extLst>
      <p:ext uri="{BB962C8B-B14F-4D97-AF65-F5344CB8AC3E}">
        <p14:creationId xmlns:p14="http://schemas.microsoft.com/office/powerpoint/2010/main" val="2855324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9091" name="Rectangle 3"/>
          <p:cNvSpPr>
            <a:spLocks noGrp="1" noChangeArrowheads="1"/>
          </p:cNvSpPr>
          <p:nvPr>
            <p:ph idx="1"/>
          </p:nvPr>
        </p:nvSpPr>
        <p:spPr>
          <a:xfrm>
            <a:off x="366713" y="1744663"/>
            <a:ext cx="8380412" cy="2376487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ru-RU" sz="2200" dirty="0" smtClean="0">
                <a:cs typeface="Arial" charset="0"/>
              </a:rPr>
              <a:t>ММ – самая частая опухоль костей у взрослых, вторая по распространенности гематологическая опухоль (1% от всех опухолей и 10% от гематологических опухолей)</a:t>
            </a:r>
          </a:p>
          <a:p>
            <a:pPr eaLnBrk="1" hangingPunct="1">
              <a:defRPr/>
            </a:pPr>
            <a:r>
              <a:rPr lang="ru-RU" sz="2200" dirty="0" smtClean="0">
                <a:cs typeface="Arial" charset="0"/>
              </a:rPr>
              <a:t>Уровень заболеваемости колеблется от 0,5 до 12 на 100 000 чел.</a:t>
            </a:r>
          </a:p>
          <a:p>
            <a:pPr eaLnBrk="1" hangingPunct="1">
              <a:defRPr/>
            </a:pPr>
            <a:r>
              <a:rPr lang="ru-RU" sz="2200" dirty="0" smtClean="0">
                <a:solidFill>
                  <a:srgbClr val="800080"/>
                </a:solidFill>
                <a:cs typeface="Arial" charset="0"/>
              </a:rPr>
              <a:t>Растет с возрастом!!!</a:t>
            </a:r>
          </a:p>
          <a:p>
            <a:pPr eaLnBrk="1" hangingPunct="1">
              <a:defRPr/>
            </a:pPr>
            <a:endParaRPr lang="en-US" sz="2200" dirty="0" smtClean="0"/>
          </a:p>
        </p:txBody>
      </p:sp>
      <p:sp>
        <p:nvSpPr>
          <p:cNvPr id="136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03225" y="558800"/>
            <a:ext cx="6899275" cy="8572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000" smtClean="0"/>
              <a:t>Р</a:t>
            </a:r>
            <a:r>
              <a:rPr lang="en-US" sz="3000" smtClean="0"/>
              <a:t>аспространенность</a:t>
            </a:r>
            <a:r>
              <a:rPr lang="ru-RU" sz="3000" smtClean="0"/>
              <a:t> множественной миеломы</a:t>
            </a:r>
            <a:r>
              <a:rPr lang="en-US" smtClean="0"/>
              <a:t> </a:t>
            </a:r>
          </a:p>
        </p:txBody>
      </p:sp>
      <p:graphicFrame>
        <p:nvGraphicFramePr>
          <p:cNvPr id="4100" name="Object 1024"/>
          <p:cNvGraphicFramePr>
            <a:graphicFrameLocks noChangeAspect="1"/>
          </p:cNvGraphicFramePr>
          <p:nvPr/>
        </p:nvGraphicFramePr>
        <p:xfrm>
          <a:off x="1965325" y="3968750"/>
          <a:ext cx="5637213" cy="210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Worksheet" r:id="rId3" imgW="6648704" imgH="2914909" progId="Excel.Sheet.8">
                  <p:embed/>
                </p:oleObj>
              </mc:Choice>
              <mc:Fallback>
                <p:oleObj name="Worksheet" r:id="rId3" imgW="6648704" imgH="291490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5325" y="3968750"/>
                        <a:ext cx="5637213" cy="2105025"/>
                      </a:xfrm>
                      <a:prstGeom prst="rect">
                        <a:avLst/>
                      </a:prstGeom>
                      <a:noFill/>
                      <a:ln w="76200" cmpd="tri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2327275" y="6513513"/>
            <a:ext cx="6759575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800" i="0"/>
              <a:t>  </a:t>
            </a:r>
          </a:p>
        </p:txBody>
      </p:sp>
      <p:sp>
        <p:nvSpPr>
          <p:cNvPr id="4102" name="Rectangle 8"/>
          <p:cNvSpPr>
            <a:spLocks noChangeArrowheads="1"/>
          </p:cNvSpPr>
          <p:nvPr/>
        </p:nvSpPr>
        <p:spPr bwMode="auto">
          <a:xfrm>
            <a:off x="1019175" y="6521450"/>
            <a:ext cx="64357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/>
            <a:r>
              <a:rPr lang="en-US" sz="800" i="0"/>
              <a:t>Gahrton G, Durie BGM, Samson DM. Multiple Myeloma and Related Disorders. Oxford University Press 2004 ISBN^ 0-89063-706-1</a:t>
            </a:r>
          </a:p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</a:t>
            </a:r>
            <a:r>
              <a:rPr lang="ru-RU" sz="800" i="0"/>
              <a:t>Справочник пациента</a:t>
            </a:r>
            <a:r>
              <a:rPr lang="ru-RU" sz="800" i="0">
                <a:cs typeface="Arial" pitchFamily="34" charset="0"/>
              </a:rPr>
              <a:t>. </a:t>
            </a:r>
            <a:r>
              <a:rPr lang="en-US" sz="800" i="0">
                <a:cs typeface="Arial" pitchFamily="34" charset="0"/>
              </a:rPr>
              <a:t>International Myeloma Foundation 2007</a:t>
            </a:r>
            <a:endParaRPr lang="fr-FR" sz="800" i="0"/>
          </a:p>
        </p:txBody>
      </p:sp>
    </p:spTree>
    <p:extLst>
      <p:ext uri="{BB962C8B-B14F-4D97-AF65-F5344CB8AC3E}">
        <p14:creationId xmlns:p14="http://schemas.microsoft.com/office/powerpoint/2010/main" val="16778701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995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119188"/>
            <a:ext cx="7742237" cy="34067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cs typeface="Arial" charset="0"/>
              </a:rPr>
              <a:t>- это  часто встречающаяся опухоль из </a:t>
            </a:r>
            <a:r>
              <a:rPr lang="ru-RU" sz="2800" dirty="0" smtClean="0">
                <a:solidFill>
                  <a:srgbClr val="FF0000"/>
                </a:solidFill>
                <a:cs typeface="Arial" charset="0"/>
              </a:rPr>
              <a:t>зрелых  плазматических клеток</a:t>
            </a:r>
            <a:r>
              <a:rPr lang="ru-RU" sz="2800" dirty="0" smtClean="0">
                <a:cs typeface="Arial" charset="0"/>
              </a:rPr>
              <a:t>, которые преимущественно располагаются в костном мозге.  </a:t>
            </a:r>
            <a:r>
              <a:rPr lang="ru-RU" sz="2800" dirty="0" smtClean="0"/>
              <a:t> </a:t>
            </a:r>
            <a:endParaRPr lang="en-US" sz="2800" dirty="0" smtClean="0"/>
          </a:p>
        </p:txBody>
      </p:sp>
      <p:sp>
        <p:nvSpPr>
          <p:cNvPr id="136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625475"/>
            <a:ext cx="8074025" cy="703263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smtClean="0"/>
              <a:t>Множественная миелома</a:t>
            </a:r>
            <a:endParaRPr lang="en-US" sz="3000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600" y="3330575"/>
            <a:ext cx="3808413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2105025"/>
            <a:ext cx="914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fr-FR" sz="2400" b="0" i="0">
              <a:latin typeface="Times" pitchFamily="18" charset="0"/>
            </a:endParaRPr>
          </a:p>
          <a:p>
            <a:pPr lvl="1"/>
            <a:endParaRPr lang="fr-FR" sz="2400" b="0" i="0">
              <a:latin typeface="Times" pitchFamily="18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690563" y="6248400"/>
            <a:ext cx="8085137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endParaRPr lang="fr-FR" sz="2400" b="0" i="0">
              <a:latin typeface="Times" pitchFamily="18" charset="0"/>
            </a:endParaRPr>
          </a:p>
          <a:p>
            <a:endParaRPr lang="fr-FR" sz="800" i="0"/>
          </a:p>
        </p:txBody>
      </p:sp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955675" y="6637338"/>
            <a:ext cx="72405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Краткий обзор заболевания и возможностей лечения. </a:t>
            </a:r>
            <a:r>
              <a:rPr lang="en-US" sz="800" i="0">
                <a:cs typeface="Arial" pitchFamily="34" charset="0"/>
              </a:rPr>
              <a:t>International Myeloma Foundation 2007</a:t>
            </a:r>
          </a:p>
        </p:txBody>
      </p:sp>
    </p:spTree>
    <p:extLst>
      <p:ext uri="{BB962C8B-B14F-4D97-AF65-F5344CB8AC3E}">
        <p14:creationId xmlns:p14="http://schemas.microsoft.com/office/powerpoint/2010/main" val="670718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38150" y="630238"/>
            <a:ext cx="6899275" cy="584200"/>
          </a:xfrm>
        </p:spPr>
        <p:txBody>
          <a:bodyPr lIns="91440" tIns="45720" rIns="91440" bIns="45720" anchor="b"/>
          <a:lstStyle/>
          <a:p>
            <a:pPr eaLnBrk="1" hangingPunct="1">
              <a:defRPr/>
            </a:pPr>
            <a:r>
              <a:rPr lang="ru-RU" sz="3000" dirty="0" smtClean="0"/>
              <a:t>                 Механизм развития ММ</a:t>
            </a:r>
            <a:endParaRPr lang="en-US" sz="3000" dirty="0" smtClean="0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413000" y="1471613"/>
            <a:ext cx="4684713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i="0"/>
              <a:t>Нарушение развития плазматических клеток</a:t>
            </a:r>
            <a:endParaRPr lang="en-US" i="0"/>
          </a:p>
        </p:txBody>
      </p:sp>
      <p:sp>
        <p:nvSpPr>
          <p:cNvPr id="1373188" name="Line 4"/>
          <p:cNvSpPr>
            <a:spLocks noChangeShapeType="1"/>
          </p:cNvSpPr>
          <p:nvPr/>
        </p:nvSpPr>
        <p:spPr bwMode="auto">
          <a:xfrm>
            <a:off x="4735513" y="2157413"/>
            <a:ext cx="1587" cy="4191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390775" y="2644775"/>
            <a:ext cx="4684713" cy="92551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i="0"/>
              <a:t>Накопление злокачественных плазматических клеток в костном мозге</a:t>
            </a:r>
            <a:endParaRPr lang="en-US" i="0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79388" y="4257675"/>
            <a:ext cx="2228850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i="0"/>
              <a:t>Разрушение костной ткани</a:t>
            </a:r>
          </a:p>
        </p:txBody>
      </p:sp>
      <p:sp>
        <p:nvSpPr>
          <p:cNvPr id="1373191" name="Line 7"/>
          <p:cNvSpPr>
            <a:spLocks noChangeShapeType="1"/>
          </p:cNvSpPr>
          <p:nvPr/>
        </p:nvSpPr>
        <p:spPr bwMode="auto">
          <a:xfrm flipH="1">
            <a:off x="1203325" y="3608388"/>
            <a:ext cx="1657350" cy="633412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73192" name="Line 8"/>
          <p:cNvSpPr>
            <a:spLocks noChangeShapeType="1"/>
          </p:cNvSpPr>
          <p:nvPr/>
        </p:nvSpPr>
        <p:spPr bwMode="auto">
          <a:xfrm flipH="1">
            <a:off x="3165475" y="3606800"/>
            <a:ext cx="368300" cy="14890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855788" y="5119688"/>
            <a:ext cx="2568575" cy="14747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i="0"/>
              <a:t>Гематологические нарушения: анемия, тромбоцитопения, нарушения гемостаза</a:t>
            </a:r>
            <a:endParaRPr lang="en-US" i="0"/>
          </a:p>
        </p:txBody>
      </p:sp>
      <p:sp>
        <p:nvSpPr>
          <p:cNvPr id="1373194" name="Line 10"/>
          <p:cNvSpPr>
            <a:spLocks noChangeShapeType="1"/>
          </p:cNvSpPr>
          <p:nvPr/>
        </p:nvSpPr>
        <p:spPr bwMode="auto">
          <a:xfrm>
            <a:off x="6027738" y="3594100"/>
            <a:ext cx="1728787" cy="7048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196013" y="4325938"/>
            <a:ext cx="2741612" cy="654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i="0"/>
              <a:t>Иммунологические нарушения</a:t>
            </a:r>
            <a:endParaRPr lang="en-US" i="0"/>
          </a:p>
        </p:txBody>
      </p:sp>
      <p:sp>
        <p:nvSpPr>
          <p:cNvPr id="1373196" name="Line 12"/>
          <p:cNvSpPr>
            <a:spLocks noChangeShapeType="1"/>
          </p:cNvSpPr>
          <p:nvPr/>
        </p:nvSpPr>
        <p:spPr bwMode="auto">
          <a:xfrm>
            <a:off x="5119688" y="3582988"/>
            <a:ext cx="808037" cy="196373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4751388" y="5572125"/>
            <a:ext cx="2806700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i="0"/>
              <a:t>Почечная недостаточность</a:t>
            </a:r>
            <a:endParaRPr lang="en-US" i="0"/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944563" y="6643688"/>
            <a:ext cx="71294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Рукавицын О.А., Сидорович Г.И. Множественная миелома и родственные заболевания. - М.: БИНОМ. Лаборатория знаний, 2006. – 216 с.</a:t>
            </a:r>
            <a:endParaRPr lang="fr-FR" sz="800" i="0"/>
          </a:p>
        </p:txBody>
      </p:sp>
    </p:spTree>
    <p:extLst>
      <p:ext uri="{BB962C8B-B14F-4D97-AF65-F5344CB8AC3E}">
        <p14:creationId xmlns:p14="http://schemas.microsoft.com/office/powerpoint/2010/main" val="305182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4"/>
          <p:cNvGrpSpPr>
            <a:grpSpLocks noGrp="1"/>
          </p:cNvGrpSpPr>
          <p:nvPr/>
        </p:nvGrpSpPr>
        <p:grpSpPr bwMode="auto">
          <a:xfrm>
            <a:off x="287338" y="1133475"/>
            <a:ext cx="8207375" cy="4379913"/>
            <a:chOff x="2138" y="1418"/>
            <a:chExt cx="6720" cy="324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138" y="1418"/>
              <a:ext cx="6720" cy="3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pic>
          <p:nvPicPr>
            <p:cNvPr id="1126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8" y="1598"/>
              <a:ext cx="1843" cy="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6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8" y="1598"/>
              <a:ext cx="4481" cy="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5833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3200" b="1" u="sng" dirty="0" smtClean="0">
                <a:solidFill>
                  <a:srgbClr val="FF0000"/>
                </a:solidFill>
              </a:rPr>
              <a:t>Хронические </a:t>
            </a:r>
            <a:r>
              <a:rPr lang="ru-RU" sz="3200" b="1" u="sng" dirty="0" err="1" smtClean="0">
                <a:solidFill>
                  <a:srgbClr val="FF0000"/>
                </a:solidFill>
              </a:rPr>
              <a:t>миелопролиферативные</a:t>
            </a:r>
            <a:r>
              <a:rPr lang="ru-RU" sz="3200" b="1" u="sng" dirty="0" smtClean="0">
                <a:solidFill>
                  <a:srgbClr val="FF0000"/>
                </a:solidFill>
              </a:rPr>
              <a:t> лейкозы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ru-RU" sz="3200" b="1" u="sng" dirty="0" smtClean="0">
              <a:solidFill>
                <a:srgbClr val="FF0000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dirty="0" smtClean="0">
                <a:solidFill>
                  <a:srgbClr val="7030A0"/>
                </a:solidFill>
              </a:rPr>
              <a:t>1.Хронический </a:t>
            </a:r>
            <a:r>
              <a:rPr lang="ru-RU" sz="3300" b="1" dirty="0" err="1" smtClean="0">
                <a:solidFill>
                  <a:srgbClr val="7030A0"/>
                </a:solidFill>
              </a:rPr>
              <a:t>миелолейкоз</a:t>
            </a:r>
            <a:endParaRPr lang="ru-RU" sz="3300" b="1" dirty="0" smtClean="0">
              <a:solidFill>
                <a:srgbClr val="7030A0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dirty="0" smtClean="0">
                <a:solidFill>
                  <a:srgbClr val="7030A0"/>
                </a:solidFill>
              </a:rPr>
              <a:t>2. </a:t>
            </a:r>
            <a:r>
              <a:rPr lang="ru-RU" sz="3300" b="1" dirty="0" err="1" smtClean="0">
                <a:solidFill>
                  <a:srgbClr val="7030A0"/>
                </a:solidFill>
              </a:rPr>
              <a:t>Полицитэмия</a:t>
            </a:r>
            <a:r>
              <a:rPr lang="ru-RU" sz="3300" b="1" dirty="0" smtClean="0">
                <a:solidFill>
                  <a:srgbClr val="7030A0"/>
                </a:solidFill>
              </a:rPr>
              <a:t>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dirty="0" smtClean="0"/>
              <a:t>3. Сублейкемический </a:t>
            </a:r>
            <a:r>
              <a:rPr lang="ru-RU" sz="3300" dirty="0" err="1" smtClean="0"/>
              <a:t>миелоз-ОМФ</a:t>
            </a:r>
            <a:endParaRPr lang="ru-RU" sz="3300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dirty="0" smtClean="0"/>
              <a:t>4. Хронический мегакариоцитарный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dirty="0" smtClean="0"/>
              <a:t>5. Эозинофильный лейкоз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altLang="ru-RU" sz="3300" dirty="0" smtClean="0"/>
              <a:t>6. Хронический моноцитарный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altLang="ru-RU" sz="3300" dirty="0" smtClean="0"/>
              <a:t>7. Хронический макрофагальный.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altLang="ru-RU" sz="3300" dirty="0" smtClean="0"/>
              <a:t>8. Хронический </a:t>
            </a:r>
            <a:r>
              <a:rPr lang="ru-RU" altLang="ru-RU" sz="3300" dirty="0" err="1" smtClean="0"/>
              <a:t>тучноклеточный</a:t>
            </a:r>
            <a:r>
              <a:rPr lang="ru-RU" altLang="ru-RU" sz="3300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Выделяют следующие варианты хронических    лейкозов:</a:t>
            </a:r>
            <a:endParaRPr lang="ru-RU" dirty="0"/>
          </a:p>
        </p:txBody>
      </p:sp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571500" y="1643063"/>
            <a:ext cx="8001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latin typeface="Calibri" pitchFamily="34" charset="0"/>
              </a:rPr>
              <a:t/>
            </a:r>
            <a:br>
              <a:rPr lang="ru-RU" altLang="ru-RU">
                <a:latin typeface="Calibri" pitchFamily="34" charset="0"/>
              </a:rPr>
            </a:br>
            <a:endParaRPr lang="ru-RU" alt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3975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9516" name="Group 18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282504"/>
              </p:ext>
            </p:extLst>
          </p:nvPr>
        </p:nvGraphicFramePr>
        <p:xfrm>
          <a:off x="350838" y="1460500"/>
          <a:ext cx="8504237" cy="5013525"/>
        </p:xfrm>
        <a:graphic>
          <a:graphicData uri="http://schemas.openxmlformats.org/drawingml/2006/table">
            <a:tbl>
              <a:tblPr/>
              <a:tblGrid>
                <a:gridCol w="2636837"/>
                <a:gridCol w="3008313"/>
                <a:gridCol w="2859087"/>
              </a:tblGrid>
              <a:tr h="8682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П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РОЯВЛЕНИЯ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МЕХАНИЗМ РАЗВИТИЯ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СИМПТОМЫ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Костные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Остеопороз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Л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итические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повреждения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переломы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ктив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ация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остеокласт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ов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блокир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овка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остеобласт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ов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Боли в костях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Воспаление кост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ей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Перелом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ы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кост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ей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(Могут восприниматься как  нейропатия)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49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Высокий уровень белка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(в крови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и/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или в моче)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М-протеин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выделяется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в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кровоток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может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попадать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в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мочу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белок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Бенс-Джонса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Гипервискозный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синдром. Парапротеинемическая кома.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Возможные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функции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почек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7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79413" y="557213"/>
            <a:ext cx="8062912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smtClean="0"/>
              <a:t>Проявления</a:t>
            </a:r>
            <a:r>
              <a:rPr lang="en-US" sz="3000" smtClean="0"/>
              <a:t> </a:t>
            </a:r>
            <a:r>
              <a:rPr lang="ru-RU" sz="3000" smtClean="0"/>
              <a:t>множественной миеломы</a:t>
            </a:r>
            <a:endParaRPr lang="en-US" smtClean="0"/>
          </a:p>
        </p:txBody>
      </p:sp>
      <p:sp>
        <p:nvSpPr>
          <p:cNvPr id="12309" name="Rectangle 172"/>
          <p:cNvSpPr>
            <a:spLocks noChangeArrowheads="1"/>
          </p:cNvSpPr>
          <p:nvPr/>
        </p:nvSpPr>
        <p:spPr bwMode="auto">
          <a:xfrm>
            <a:off x="968375" y="6643688"/>
            <a:ext cx="56292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Справочник пациента</a:t>
            </a:r>
            <a:r>
              <a:rPr lang="en-US" sz="800" i="0">
                <a:cs typeface="Arial" pitchFamily="34" charset="0"/>
              </a:rPr>
              <a:t>. International Myeloma Foundation 2007</a:t>
            </a:r>
          </a:p>
        </p:txBody>
      </p:sp>
    </p:spTree>
    <p:extLst>
      <p:ext uri="{BB962C8B-B14F-4D97-AF65-F5344CB8AC3E}">
        <p14:creationId xmlns:p14="http://schemas.microsoft.com/office/powerpoint/2010/main" val="285254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4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01638" y="620713"/>
            <a:ext cx="7750175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smtClean="0"/>
              <a:t>Проявления</a:t>
            </a:r>
            <a:r>
              <a:rPr lang="en-US" sz="3000" smtClean="0"/>
              <a:t> </a:t>
            </a:r>
            <a:r>
              <a:rPr lang="ru-RU" sz="3000" smtClean="0"/>
              <a:t>множественной миеломы</a:t>
            </a:r>
            <a:endParaRPr lang="en-US" sz="3000" smtClean="0"/>
          </a:p>
        </p:txBody>
      </p:sp>
      <p:graphicFrame>
        <p:nvGraphicFramePr>
          <p:cNvPr id="1426526" name="Group 1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404065"/>
              </p:ext>
            </p:extLst>
          </p:nvPr>
        </p:nvGraphicFramePr>
        <p:xfrm>
          <a:off x="414338" y="1541463"/>
          <a:ext cx="8367712" cy="717550"/>
        </p:xfrm>
        <a:graphic>
          <a:graphicData uri="http://schemas.openxmlformats.org/drawingml/2006/table">
            <a:tbl>
              <a:tblPr/>
              <a:tblGrid>
                <a:gridCol w="2593975"/>
                <a:gridCol w="3141662"/>
                <a:gridCol w="2632075"/>
              </a:tblGrid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РОЯВЛЕНИЯ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МЕХАНИЗМ РАЗВИТИЯ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СИМПТОМЫ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26527" name="Group 1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838144"/>
              </p:ext>
            </p:extLst>
          </p:nvPr>
        </p:nvGraphicFramePr>
        <p:xfrm>
          <a:off x="412750" y="2266950"/>
          <a:ext cx="8367713" cy="1709738"/>
        </p:xfrm>
        <a:graphic>
          <a:graphicData uri="http://schemas.openxmlformats.org/drawingml/2006/table">
            <a:tbl>
              <a:tblPr/>
              <a:tblGrid>
                <a:gridCol w="2593975"/>
                <a:gridCol w="3143250"/>
                <a:gridCol w="2630488"/>
              </a:tblGrid>
              <a:tr h="1709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Снижение защитной функции иммунной системы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Нарушение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выработк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нормальных 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иммуноглобулинов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одверженность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инфекциям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26528" name="Group 11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02837"/>
              </p:ext>
            </p:extLst>
          </p:nvPr>
        </p:nvGraphicFramePr>
        <p:xfrm>
          <a:off x="411163" y="3971925"/>
          <a:ext cx="8369300" cy="914400"/>
        </p:xfrm>
        <a:graphic>
          <a:graphicData uri="http://schemas.openxmlformats.org/drawingml/2006/table">
            <a:tbl>
              <a:tblPr/>
              <a:tblGrid>
                <a:gridCol w="2595562"/>
                <a:gridCol w="3155950"/>
                <a:gridCol w="2617788"/>
              </a:tblGrid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Анемия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Нарушение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эритропоэза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(метаплазия к. мозга, снижение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эритропоэтина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Утомляемость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Общая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слабость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9" name="Rectangle 1107"/>
          <p:cNvSpPr>
            <a:spLocks noChangeArrowheads="1"/>
          </p:cNvSpPr>
          <p:nvPr/>
        </p:nvSpPr>
        <p:spPr bwMode="auto">
          <a:xfrm>
            <a:off x="968375" y="6637338"/>
            <a:ext cx="56292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Справочник пациента</a:t>
            </a:r>
            <a:r>
              <a:rPr lang="en-US" sz="800" i="0">
                <a:cs typeface="Arial" pitchFamily="34" charset="0"/>
              </a:rPr>
              <a:t>. International Myeloma Foundation 2007</a:t>
            </a:r>
          </a:p>
        </p:txBody>
      </p:sp>
      <p:graphicFrame>
        <p:nvGraphicFramePr>
          <p:cNvPr id="1426529" name="Group 1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330003"/>
              </p:ext>
            </p:extLst>
          </p:nvPr>
        </p:nvGraphicFramePr>
        <p:xfrm>
          <a:off x="411163" y="4886325"/>
          <a:ext cx="8369300" cy="1447800"/>
        </p:xfrm>
        <a:graphic>
          <a:graphicData uri="http://schemas.openxmlformats.org/drawingml/2006/table">
            <a:tbl>
              <a:tblPr/>
              <a:tblGrid>
                <a:gridCol w="2595562"/>
                <a:gridCol w="3140075"/>
                <a:gridCol w="2633663"/>
              </a:tblGrid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Высокое содержание кальция в крови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Выделение в кровоток кальция из поврежденной кости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Спутанность сознания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Обезвоженность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Запоры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Утомляемость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Общая слабость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48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1613" y="955675"/>
            <a:ext cx="8191500" cy="51403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FFC000"/>
                </a:solidFill>
              </a:rPr>
              <a:t>Настораживающие в отношении ММ признаки: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Возраст </a:t>
            </a:r>
            <a:r>
              <a:rPr lang="ru-RU" sz="2800" dirty="0" smtClean="0">
                <a:solidFill>
                  <a:srgbClr val="C00000"/>
                </a:solidFill>
              </a:rPr>
              <a:t>старше 50 лет.</a:t>
            </a:r>
          </a:p>
          <a:p>
            <a:pPr eaLnBrk="1" hangingPunct="1">
              <a:defRPr/>
            </a:pPr>
            <a:r>
              <a:rPr lang="ru-RU" dirty="0" smtClean="0"/>
              <a:t> Боли в костях, усиливающиеся в положении на спине.</a:t>
            </a:r>
          </a:p>
          <a:p>
            <a:pPr eaLnBrk="1" hangingPunct="1">
              <a:defRPr/>
            </a:pPr>
            <a:r>
              <a:rPr lang="ru-RU" dirty="0" smtClean="0"/>
              <a:t> Ночные боли, заставляющие просыпаться, ощущение давления обручем. </a:t>
            </a:r>
          </a:p>
          <a:p>
            <a:pPr eaLnBrk="1" hangingPunct="1">
              <a:defRPr/>
            </a:pPr>
            <a:r>
              <a:rPr lang="ru-RU" dirty="0" smtClean="0"/>
              <a:t>Боли не проходящие при отдыхе и при приеме НПВС. Часто </a:t>
            </a:r>
            <a:r>
              <a:rPr lang="ru-RU" dirty="0" err="1" smtClean="0"/>
              <a:t>сопровождаюшиеся</a:t>
            </a:r>
            <a:r>
              <a:rPr lang="ru-RU" dirty="0" smtClean="0"/>
              <a:t> повышением температуры тела, снижением массы тела и обезвоживанием.</a:t>
            </a:r>
          </a:p>
        </p:txBody>
      </p:sp>
    </p:spTree>
    <p:extLst>
      <p:ext uri="{BB962C8B-B14F-4D97-AF65-F5344CB8AC3E}">
        <p14:creationId xmlns:p14="http://schemas.microsoft.com/office/powerpoint/2010/main" val="33971836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285874"/>
            <a:ext cx="7320930" cy="4015334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ru-RU" sz="2200" dirty="0" smtClean="0">
                <a:effectLst/>
              </a:rPr>
              <a:t>боли в костях 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ru-RU" sz="2200" dirty="0" smtClean="0">
                <a:effectLst/>
              </a:rPr>
              <a:t>	(могут восприниматься как </a:t>
            </a:r>
            <a:r>
              <a:rPr lang="ru-RU" sz="2200" dirty="0" err="1" smtClean="0">
                <a:effectLst/>
              </a:rPr>
              <a:t>нейропатия</a:t>
            </a:r>
            <a:r>
              <a:rPr lang="ru-RU" sz="2200" dirty="0" smtClean="0">
                <a:effectLst/>
              </a:rPr>
              <a:t>)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200" dirty="0" smtClean="0">
                <a:effectLst/>
              </a:rPr>
              <a:t>боли в пояснице 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ru-RU" sz="2200" dirty="0" smtClean="0">
                <a:effectLst/>
              </a:rPr>
              <a:t>	(могут восприниматься как остеохондроз)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200" dirty="0" smtClean="0">
                <a:effectLst/>
              </a:rPr>
              <a:t>спонтанные переломы костей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200" dirty="0" smtClean="0">
                <a:effectLst/>
              </a:rPr>
              <a:t>склонность к инфекциям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200" dirty="0" smtClean="0">
                <a:effectLst/>
              </a:rPr>
              <a:t>проблемы с почками (признаки ХПН)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200" dirty="0" smtClean="0">
                <a:effectLst/>
              </a:rPr>
              <a:t>слабость, утомляемость</a:t>
            </a:r>
            <a:endParaRPr lang="en-US" sz="2200" dirty="0" smtClean="0">
              <a:effectLst/>
            </a:endParaRPr>
          </a:p>
        </p:txBody>
      </p:sp>
      <p:sp>
        <p:nvSpPr>
          <p:cNvPr id="137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87363" y="569913"/>
            <a:ext cx="6899275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smtClean="0"/>
              <a:t>Клинические симптомы ММ</a:t>
            </a:r>
            <a:endParaRPr lang="en-US" sz="3200" smtClean="0"/>
          </a:p>
        </p:txBody>
      </p:sp>
      <p:sp>
        <p:nvSpPr>
          <p:cNvPr id="16388" name="Rectangle 9"/>
          <p:cNvSpPr>
            <a:spLocks noChangeArrowheads="1"/>
          </p:cNvSpPr>
          <p:nvPr/>
        </p:nvSpPr>
        <p:spPr bwMode="auto">
          <a:xfrm>
            <a:off x="968375" y="5964238"/>
            <a:ext cx="66040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/>
            <a:r>
              <a:rPr lang="ru-RU" sz="1100" i="0">
                <a:cs typeface="Arial" pitchFamily="34" charset="0"/>
              </a:rPr>
              <a:t>Множественная миелома. Рак костного мозга. Краткий обзор заболевания и возможностей</a:t>
            </a:r>
          </a:p>
          <a:p>
            <a:pPr marL="457200" indent="-457200"/>
            <a:r>
              <a:rPr lang="ru-RU" sz="1100" i="0">
                <a:cs typeface="Arial" pitchFamily="34" charset="0"/>
              </a:rPr>
              <a:t> лечения. </a:t>
            </a:r>
            <a:r>
              <a:rPr lang="en-US" sz="1100" i="0">
                <a:cs typeface="Arial" pitchFamily="34" charset="0"/>
              </a:rPr>
              <a:t>International Myeloma Foundation 2007</a:t>
            </a:r>
            <a:endParaRPr lang="fr-FR" sz="1100" i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71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628775"/>
            <a:ext cx="8062912" cy="4310063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b="1" dirty="0">
                <a:solidFill>
                  <a:srgbClr val="C00000"/>
                </a:solidFill>
              </a:rPr>
              <a:t>М</a:t>
            </a:r>
            <a:r>
              <a:rPr lang="ru-RU" b="1" dirty="0" err="1">
                <a:solidFill>
                  <a:srgbClr val="C00000"/>
                </a:solidFill>
              </a:rPr>
              <a:t>ножественная</a:t>
            </a:r>
            <a:r>
              <a:rPr lang="ru-RU" b="1" dirty="0">
                <a:solidFill>
                  <a:srgbClr val="C00000"/>
                </a:solidFill>
              </a:rPr>
              <a:t> м</a:t>
            </a:r>
            <a:r>
              <a:rPr lang="en-GB" b="1" dirty="0" err="1">
                <a:solidFill>
                  <a:srgbClr val="C00000"/>
                </a:solidFill>
              </a:rPr>
              <a:t>иелома</a:t>
            </a:r>
            <a:r>
              <a:rPr lang="en-GB" b="1" dirty="0">
                <a:solidFill>
                  <a:srgbClr val="C00000"/>
                </a:solidFill>
              </a:rPr>
              <a:t>	</a:t>
            </a:r>
            <a:r>
              <a:rPr lang="ru-RU" b="1" dirty="0">
                <a:solidFill>
                  <a:srgbClr val="C00000"/>
                </a:solidFill>
              </a:rPr>
              <a:t>            </a:t>
            </a: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en-GB" b="1" dirty="0" smtClean="0">
                <a:solidFill>
                  <a:srgbClr val="C00000"/>
                </a:solidFill>
              </a:rPr>
              <a:t>70</a:t>
            </a:r>
            <a:r>
              <a:rPr lang="en-GB" b="1" dirty="0">
                <a:solidFill>
                  <a:srgbClr val="C00000"/>
                </a:solidFill>
              </a:rPr>
              <a:t>%–95%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/>
              <a:t>Рак</a:t>
            </a:r>
            <a:r>
              <a:rPr lang="en-GB" dirty="0"/>
              <a:t> </a:t>
            </a:r>
            <a:r>
              <a:rPr lang="en-GB" dirty="0" err="1"/>
              <a:t>молочной</a:t>
            </a:r>
            <a:r>
              <a:rPr lang="en-GB" dirty="0"/>
              <a:t> </a:t>
            </a:r>
            <a:r>
              <a:rPr lang="en-GB" dirty="0" err="1"/>
              <a:t>железы</a:t>
            </a:r>
            <a:r>
              <a:rPr lang="en-GB" dirty="0"/>
              <a:t>		65%–75%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/>
              <a:t>Рак</a:t>
            </a:r>
            <a:r>
              <a:rPr lang="en-GB" dirty="0"/>
              <a:t> </a:t>
            </a:r>
            <a:r>
              <a:rPr lang="en-GB" dirty="0" err="1"/>
              <a:t>предстательной</a:t>
            </a:r>
            <a:r>
              <a:rPr lang="en-GB" dirty="0"/>
              <a:t> </a:t>
            </a:r>
            <a:r>
              <a:rPr lang="en-GB" dirty="0" err="1"/>
              <a:t>железы</a:t>
            </a:r>
            <a:r>
              <a:rPr lang="en-GB" dirty="0"/>
              <a:t>	65%–75% 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 smtClean="0"/>
              <a:t>Рак</a:t>
            </a:r>
            <a:r>
              <a:rPr lang="en-GB" dirty="0" smtClean="0"/>
              <a:t> </a:t>
            </a:r>
            <a:r>
              <a:rPr lang="en-GB" dirty="0" err="1" smtClean="0"/>
              <a:t>щитовидной</a:t>
            </a:r>
            <a:r>
              <a:rPr lang="en-GB" dirty="0" smtClean="0"/>
              <a:t> </a:t>
            </a:r>
            <a:r>
              <a:rPr lang="en-GB" dirty="0" err="1" smtClean="0"/>
              <a:t>железы</a:t>
            </a:r>
            <a:r>
              <a:rPr lang="en-GB" dirty="0" smtClean="0"/>
              <a:t>	</a:t>
            </a:r>
            <a:r>
              <a:rPr lang="ru-RU" dirty="0" smtClean="0"/>
              <a:t>              </a:t>
            </a:r>
            <a:r>
              <a:rPr lang="en-GB" dirty="0" smtClean="0"/>
              <a:t>60%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 smtClean="0"/>
              <a:t>Рак</a:t>
            </a:r>
            <a:r>
              <a:rPr lang="en-GB" dirty="0" smtClean="0"/>
              <a:t> </a:t>
            </a:r>
            <a:r>
              <a:rPr lang="en-GB" dirty="0" err="1"/>
              <a:t>легкого</a:t>
            </a:r>
            <a:r>
              <a:rPr lang="en-GB" dirty="0"/>
              <a:t>		</a:t>
            </a:r>
            <a:r>
              <a:rPr lang="ru-RU" dirty="0"/>
              <a:t>            </a:t>
            </a:r>
            <a:r>
              <a:rPr lang="ru-RU" dirty="0" smtClean="0"/>
              <a:t>  </a:t>
            </a:r>
            <a:r>
              <a:rPr lang="en-GB" dirty="0" smtClean="0"/>
              <a:t>30</a:t>
            </a:r>
            <a:r>
              <a:rPr lang="en-GB" dirty="0"/>
              <a:t>%–40%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/>
              <a:t>Рак</a:t>
            </a:r>
            <a:r>
              <a:rPr lang="en-GB" dirty="0"/>
              <a:t> </a:t>
            </a:r>
            <a:r>
              <a:rPr lang="en-GB" dirty="0" err="1"/>
              <a:t>почки</a:t>
            </a:r>
            <a:r>
              <a:rPr lang="en-GB" dirty="0"/>
              <a:t>		</a:t>
            </a:r>
            <a:r>
              <a:rPr lang="ru-RU" dirty="0"/>
              <a:t>            </a:t>
            </a:r>
            <a:r>
              <a:rPr lang="ru-RU" dirty="0" smtClean="0"/>
              <a:t>   </a:t>
            </a:r>
            <a:r>
              <a:rPr lang="en-GB" dirty="0" smtClean="0"/>
              <a:t>20</a:t>
            </a:r>
            <a:r>
              <a:rPr lang="en-GB" dirty="0"/>
              <a:t>%–25%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/>
              <a:t>Рак</a:t>
            </a:r>
            <a:r>
              <a:rPr lang="en-GB" dirty="0"/>
              <a:t> </a:t>
            </a:r>
            <a:r>
              <a:rPr lang="en-GB" dirty="0" err="1"/>
              <a:t>мочевого</a:t>
            </a:r>
            <a:r>
              <a:rPr lang="en-GB" dirty="0"/>
              <a:t> </a:t>
            </a:r>
            <a:r>
              <a:rPr lang="en-GB" dirty="0" err="1"/>
              <a:t>пузыря</a:t>
            </a:r>
            <a:r>
              <a:rPr lang="en-GB" dirty="0"/>
              <a:t>	</a:t>
            </a:r>
            <a:r>
              <a:rPr lang="ru-RU" dirty="0"/>
              <a:t> </a:t>
            </a:r>
            <a:r>
              <a:rPr lang="en-GB" dirty="0"/>
              <a:t>	40%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/>
              <a:t>Меланома</a:t>
            </a:r>
            <a:r>
              <a:rPr lang="en-GB" dirty="0"/>
              <a:t>	</a:t>
            </a:r>
            <a:r>
              <a:rPr lang="ru-RU" dirty="0"/>
              <a:t>              </a:t>
            </a:r>
            <a:r>
              <a:rPr lang="en-GB" dirty="0"/>
              <a:t>	14%–45</a:t>
            </a:r>
            <a:r>
              <a:rPr lang="en-GB" dirty="0" smtClean="0"/>
              <a:t>%</a:t>
            </a:r>
            <a:endParaRPr lang="en-GB" dirty="0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459787" cy="1046163"/>
          </a:xfrm>
        </p:spPr>
        <p:txBody>
          <a:bodyPr anchor="b">
            <a:normAutofit fontScale="90000"/>
          </a:bodyPr>
          <a:lstStyle/>
          <a:p>
            <a:pPr>
              <a:defRPr/>
            </a:pPr>
            <a:r>
              <a:rPr lang="ru-RU" sz="4000" dirty="0">
                <a:solidFill>
                  <a:srgbClr val="002060"/>
                </a:solidFill>
              </a:rPr>
              <a:t>Частота развития костных </a:t>
            </a:r>
            <a:r>
              <a:rPr lang="ru-RU" sz="4000" dirty="0" smtClean="0">
                <a:solidFill>
                  <a:srgbClr val="002060"/>
                </a:solidFill>
              </a:rPr>
              <a:t>метастазов при </a:t>
            </a:r>
            <a:r>
              <a:rPr lang="ru-RU" sz="4000" dirty="0" err="1" smtClean="0">
                <a:solidFill>
                  <a:srgbClr val="002060"/>
                </a:solidFill>
              </a:rPr>
              <a:t>др</a:t>
            </a:r>
            <a:r>
              <a:rPr lang="ru-RU" sz="4000" dirty="0" smtClean="0">
                <a:solidFill>
                  <a:srgbClr val="002060"/>
                </a:solidFill>
              </a:rPr>
              <a:t> опухолях</a:t>
            </a:r>
            <a:endParaRPr lang="en-GB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40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FFE7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Высокое СОЭ и Анемия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 smtClean="0"/>
              <a:t>–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ru-RU" dirty="0" smtClean="0"/>
              <a:t>отличительные признаки миеломы</a:t>
            </a:r>
          </a:p>
          <a:p>
            <a:pPr eaLnBrk="1" hangingPunct="1">
              <a:defRPr/>
            </a:pPr>
            <a:r>
              <a:rPr lang="ru-RU" sz="2000" dirty="0" smtClean="0"/>
              <a:t>Лейкопения</a:t>
            </a:r>
          </a:p>
          <a:p>
            <a:pPr eaLnBrk="1" hangingPunct="1">
              <a:defRPr/>
            </a:pPr>
            <a:r>
              <a:rPr lang="ru-RU" sz="2000" dirty="0" err="1" smtClean="0"/>
              <a:t>Нейтропения</a:t>
            </a:r>
            <a:endParaRPr lang="ru-RU" sz="2000" dirty="0" smtClean="0"/>
          </a:p>
          <a:p>
            <a:pPr eaLnBrk="1" hangingPunct="1">
              <a:defRPr/>
            </a:pPr>
            <a:r>
              <a:rPr lang="ru-RU" sz="2000" dirty="0" smtClean="0"/>
              <a:t>Тромбоцитопения</a:t>
            </a:r>
          </a:p>
          <a:p>
            <a:pPr eaLnBrk="1" hangingPunct="1">
              <a:defRPr/>
            </a:pPr>
            <a:r>
              <a:rPr lang="ru-RU" sz="2000" dirty="0" smtClean="0"/>
              <a:t>Нарушение свертывания крови  (</a:t>
            </a:r>
            <a:r>
              <a:rPr lang="ru-RU" sz="2000" dirty="0" err="1" smtClean="0"/>
              <a:t>тромбоцитовазопатия</a:t>
            </a:r>
            <a:r>
              <a:rPr lang="ru-RU" sz="2000" dirty="0" smtClean="0"/>
              <a:t>, наличие ингибиторов,  нарушение периферического кровотока, синдром </a:t>
            </a:r>
            <a:r>
              <a:rPr lang="ru-RU" sz="2000" dirty="0" err="1" smtClean="0"/>
              <a:t>Рейно</a:t>
            </a:r>
            <a:r>
              <a:rPr lang="ru-RU" sz="2000" dirty="0" smtClean="0"/>
              <a:t>)</a:t>
            </a:r>
          </a:p>
        </p:txBody>
      </p:sp>
      <p:sp>
        <p:nvSpPr>
          <p:cNvPr id="142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000" smtClean="0"/>
              <a:t>Нарушения в периферической системе крови</a:t>
            </a:r>
            <a:endParaRPr lang="en-US" sz="300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900113" y="6237288"/>
            <a:ext cx="10795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/>
            <a:r>
              <a:rPr lang="ru-RU" sz="1200" i="0">
                <a:cs typeface="Arial" pitchFamily="34" charset="0"/>
              </a:rPr>
              <a:t>Множественная миелома. Рак костного мозга. Краткий обзор заболевания и возможностей </a:t>
            </a:r>
          </a:p>
          <a:p>
            <a:pPr marL="457200" indent="-457200"/>
            <a:r>
              <a:rPr lang="ru-RU" sz="1200" i="0">
                <a:cs typeface="Arial" pitchFamily="34" charset="0"/>
              </a:rPr>
              <a:t>лечения. </a:t>
            </a:r>
            <a:r>
              <a:rPr lang="en-US" sz="1200" i="0">
                <a:cs typeface="Arial" pitchFamily="34" charset="0"/>
              </a:rPr>
              <a:t>International Myeloma Foundation 2007</a:t>
            </a:r>
            <a:endParaRPr lang="fr-FR" sz="1200" i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09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867" name="Rectangle 3"/>
          <p:cNvSpPr>
            <a:spLocks noGrp="1" noChangeArrowheads="1"/>
          </p:cNvSpPr>
          <p:nvPr>
            <p:ph idx="1"/>
          </p:nvPr>
        </p:nvSpPr>
        <p:spPr>
          <a:xfrm>
            <a:off x="219075" y="1400175"/>
            <a:ext cx="8191500" cy="4114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err="1" smtClean="0"/>
              <a:t>Радикулоалгии</a:t>
            </a:r>
            <a:r>
              <a:rPr lang="ru-RU" dirty="0" smtClean="0"/>
              <a:t> (</a:t>
            </a:r>
            <a:r>
              <a:rPr lang="ru-RU" dirty="0" err="1" smtClean="0"/>
              <a:t>люмбалгия</a:t>
            </a:r>
            <a:r>
              <a:rPr lang="ru-RU" dirty="0" smtClean="0"/>
              <a:t>, </a:t>
            </a:r>
            <a:r>
              <a:rPr lang="ru-RU" dirty="0" err="1" smtClean="0"/>
              <a:t>торакалгия</a:t>
            </a:r>
            <a:r>
              <a:rPr lang="ru-RU" dirty="0" smtClean="0"/>
              <a:t>) </a:t>
            </a:r>
          </a:p>
          <a:p>
            <a:pPr eaLnBrk="1" hangingPunct="1">
              <a:defRPr/>
            </a:pPr>
            <a:r>
              <a:rPr lang="ru-RU" dirty="0" smtClean="0"/>
              <a:t>Синдром компрессии спинного мозга (</a:t>
            </a:r>
            <a:r>
              <a:rPr lang="ru-RU" dirty="0" err="1" smtClean="0"/>
              <a:t>радикулоалгии</a:t>
            </a:r>
            <a:r>
              <a:rPr lang="ru-RU" dirty="0" smtClean="0"/>
              <a:t>, мышечная слабость, нарушение функции тазовых органов, парезы или параплегии нижних конечностей)</a:t>
            </a:r>
          </a:p>
          <a:p>
            <a:pPr eaLnBrk="1" hangingPunct="1">
              <a:defRPr/>
            </a:pPr>
            <a:r>
              <a:rPr lang="ru-RU" dirty="0" smtClean="0"/>
              <a:t>Периферическая </a:t>
            </a:r>
            <a:r>
              <a:rPr lang="ru-RU" dirty="0" err="1" smtClean="0"/>
              <a:t>нейропатия</a:t>
            </a:r>
            <a:r>
              <a:rPr lang="ru-RU" dirty="0" smtClean="0"/>
              <a:t> (парестезии, дистальная симметричная потеря чувствительности, мышечная слабость, боли)</a:t>
            </a:r>
          </a:p>
          <a:p>
            <a:pPr eaLnBrk="1" hangingPunct="1">
              <a:defRPr/>
            </a:pPr>
            <a:r>
              <a:rPr lang="ru-RU" dirty="0" smtClean="0"/>
              <a:t>Нарушение функции ЦНС на фоне </a:t>
            </a:r>
            <a:r>
              <a:rPr lang="ru-RU" dirty="0" err="1" smtClean="0"/>
              <a:t>гиперкальциемии</a:t>
            </a:r>
            <a:r>
              <a:rPr lang="ru-RU" dirty="0" smtClean="0"/>
              <a:t> и синдрома </a:t>
            </a:r>
            <a:r>
              <a:rPr lang="ru-RU" dirty="0" err="1" smtClean="0"/>
              <a:t>гипервязкости</a:t>
            </a:r>
            <a:r>
              <a:rPr lang="ru-RU" dirty="0" smtClean="0"/>
              <a:t> (сонливость, головные боли, головокружение, сопор, кома)   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44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Неврологические нарушения</a:t>
            </a:r>
          </a:p>
        </p:txBody>
      </p:sp>
    </p:spTree>
    <p:extLst>
      <p:ext uri="{BB962C8B-B14F-4D97-AF65-F5344CB8AC3E}">
        <p14:creationId xmlns:p14="http://schemas.microsoft.com/office/powerpoint/2010/main" val="23937483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1613" y="1365250"/>
            <a:ext cx="8191500" cy="47307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dirty="0" smtClean="0"/>
              <a:t>Дефект почечных канальцев (упорная протеинурия с последующим развитием недостаточности концентрационной, а затем и выделительной функции).</a:t>
            </a:r>
          </a:p>
          <a:p>
            <a:pPr eaLnBrk="1" hangingPunct="1">
              <a:defRPr/>
            </a:pPr>
            <a:r>
              <a:rPr lang="ru-RU" sz="2800" dirty="0" smtClean="0"/>
              <a:t>Почечная недостаточность</a:t>
            </a:r>
          </a:p>
          <a:p>
            <a:pPr eaLnBrk="1" hangingPunct="1"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Классические признаки нефротического синдрома – отеки, </a:t>
            </a:r>
            <a:r>
              <a:rPr lang="ru-RU" dirty="0" err="1" smtClean="0">
                <a:solidFill>
                  <a:srgbClr val="FF0000"/>
                </a:solidFill>
              </a:rPr>
              <a:t>гипопротеинемия</a:t>
            </a:r>
            <a:r>
              <a:rPr lang="ru-RU" dirty="0" smtClean="0">
                <a:solidFill>
                  <a:srgbClr val="FF0000"/>
                </a:solidFill>
              </a:rPr>
              <a:t> и </a:t>
            </a:r>
            <a:r>
              <a:rPr lang="ru-RU" dirty="0" err="1" smtClean="0">
                <a:solidFill>
                  <a:srgbClr val="FF0000"/>
                </a:solidFill>
              </a:rPr>
              <a:t>гиперхолестеринемия</a:t>
            </a:r>
            <a:r>
              <a:rPr lang="ru-RU" dirty="0" smtClean="0">
                <a:solidFill>
                  <a:srgbClr val="FF0000"/>
                </a:solidFill>
              </a:rPr>
              <a:t> отсутствуют. Также отсутствуют гипертензия и </a:t>
            </a:r>
            <a:r>
              <a:rPr lang="ru-RU" dirty="0" err="1" smtClean="0">
                <a:solidFill>
                  <a:srgbClr val="FF0000"/>
                </a:solidFill>
              </a:rPr>
              <a:t>ретинопатия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dirty="0" smtClean="0"/>
              <a:t>Дисфункция почек</a:t>
            </a:r>
          </a:p>
        </p:txBody>
      </p:sp>
    </p:spTree>
    <p:extLst>
      <p:ext uri="{BB962C8B-B14F-4D97-AF65-F5344CB8AC3E}">
        <p14:creationId xmlns:p14="http://schemas.microsoft.com/office/powerpoint/2010/main" val="42484476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620713"/>
            <a:ext cx="8064500" cy="4175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000" smtClean="0"/>
              <a:t>Д</a:t>
            </a:r>
            <a:r>
              <a:rPr lang="en-US" sz="3000" smtClean="0"/>
              <a:t>иагности</a:t>
            </a:r>
            <a:r>
              <a:rPr lang="ru-RU" sz="3000" smtClean="0"/>
              <a:t>ка</a:t>
            </a:r>
            <a:r>
              <a:rPr lang="en-US" sz="3000" smtClean="0"/>
              <a:t> </a:t>
            </a:r>
            <a:r>
              <a:rPr lang="ru-RU" sz="3000" smtClean="0"/>
              <a:t>ММ: Исследование крови</a:t>
            </a:r>
            <a:endParaRPr lang="en-US" sz="3000" smtClean="0"/>
          </a:p>
        </p:txBody>
      </p:sp>
      <p:graphicFrame>
        <p:nvGraphicFramePr>
          <p:cNvPr id="1380439" name="Group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918154"/>
              </p:ext>
            </p:extLst>
          </p:nvPr>
        </p:nvGraphicFramePr>
        <p:xfrm>
          <a:off x="471488" y="1697038"/>
          <a:ext cx="8162925" cy="4543451"/>
        </p:xfrm>
        <a:graphic>
          <a:graphicData uri="http://schemas.openxmlformats.org/drawingml/2006/table">
            <a:tbl>
              <a:tblPr/>
              <a:tblGrid>
                <a:gridCol w="4638675"/>
                <a:gridCol w="3524250"/>
              </a:tblGrid>
              <a:tr h="6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Анализ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Проявление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89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Клинический анализ крови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анемия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лейкоцитопения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тромбоцитопения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2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Биохимический анализ крови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Повышение общего белка, кальция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Повышение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креатинина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  мочевины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98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Специальные анализы крови и мочи на  М-протеин (электрофорез,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иммунофиксация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выявление М-протеина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48" name="Rectangle 59"/>
          <p:cNvSpPr>
            <a:spLocks noChangeArrowheads="1"/>
          </p:cNvSpPr>
          <p:nvPr/>
        </p:nvSpPr>
        <p:spPr bwMode="auto">
          <a:xfrm>
            <a:off x="968375" y="6637338"/>
            <a:ext cx="56292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Справочник пациента</a:t>
            </a:r>
            <a:r>
              <a:rPr lang="en-US" sz="800" i="0">
                <a:cs typeface="Arial" pitchFamily="34" charset="0"/>
              </a:rPr>
              <a:t>. International Myeloma Foundation 2007</a:t>
            </a:r>
          </a:p>
        </p:txBody>
      </p:sp>
    </p:spTree>
    <p:extLst>
      <p:ext uri="{BB962C8B-B14F-4D97-AF65-F5344CB8AC3E}">
        <p14:creationId xmlns:p14="http://schemas.microsoft.com/office/powerpoint/2010/main" val="211173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74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52450" y="646113"/>
            <a:ext cx="80772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smtClean="0"/>
              <a:t>Д</a:t>
            </a:r>
            <a:r>
              <a:rPr lang="en-US" sz="3000" smtClean="0"/>
              <a:t>иагности</a:t>
            </a:r>
            <a:r>
              <a:rPr lang="ru-RU" sz="3000" smtClean="0"/>
              <a:t>ка множественной миеломы</a:t>
            </a:r>
            <a:endParaRPr lang="en-US" sz="3000" smtClean="0"/>
          </a:p>
        </p:txBody>
      </p:sp>
      <p:graphicFrame>
        <p:nvGraphicFramePr>
          <p:cNvPr id="1427505" name="Group 10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02854"/>
              </p:ext>
            </p:extLst>
          </p:nvPr>
        </p:nvGraphicFramePr>
        <p:xfrm>
          <a:off x="584200" y="1560513"/>
          <a:ext cx="8008938" cy="2974974"/>
        </p:xfrm>
        <a:graphic>
          <a:graphicData uri="http://schemas.openxmlformats.org/drawingml/2006/table">
            <a:tbl>
              <a:tblPr/>
              <a:tblGrid>
                <a:gridCol w="4005263"/>
                <a:gridCol w="4003675"/>
              </a:tblGrid>
              <a:tr h="770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Анализ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Проявление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6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Рентгенография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оценка  наличия, местонахождения и тяжести костного поражения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8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Биопсия костного мозга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Выявление содержания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миеломных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клеток  более 10%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569" name="Object 1024"/>
          <p:cNvGraphicFramePr>
            <a:graphicFrameLocks noChangeAspect="1"/>
          </p:cNvGraphicFramePr>
          <p:nvPr/>
        </p:nvGraphicFramePr>
        <p:xfrm>
          <a:off x="2886075" y="4602163"/>
          <a:ext cx="3000375" cy="205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Bitmap Image" r:id="rId3" imgW="2847619" imgH="3600000" progId="Paint.Picture">
                  <p:embed/>
                </p:oleObj>
              </mc:Choice>
              <mc:Fallback>
                <p:oleObj name="Bitmap Image" r:id="rId3" imgW="2847619" imgH="360000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6075" y="4602163"/>
                        <a:ext cx="3000375" cy="205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0" name="Rectangle 1072"/>
          <p:cNvSpPr>
            <a:spLocks noChangeArrowheads="1"/>
          </p:cNvSpPr>
          <p:nvPr/>
        </p:nvSpPr>
        <p:spPr bwMode="auto">
          <a:xfrm>
            <a:off x="968375" y="6637338"/>
            <a:ext cx="56292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Справочник пациента</a:t>
            </a:r>
            <a:r>
              <a:rPr lang="en-US" sz="800" i="0">
                <a:cs typeface="Arial" pitchFamily="34" charset="0"/>
              </a:rPr>
              <a:t>. International Myeloma Foundation 2007</a:t>
            </a:r>
          </a:p>
        </p:txBody>
      </p:sp>
    </p:spTree>
    <p:extLst>
      <p:ext uri="{BB962C8B-B14F-4D97-AF65-F5344CB8AC3E}">
        <p14:creationId xmlns:p14="http://schemas.microsoft.com/office/powerpoint/2010/main" val="365863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altLang="ru-RU" dirty="0" smtClean="0"/>
          </a:p>
          <a:p>
            <a:pPr eaLnBrk="1" hangingPunct="1">
              <a:buFont typeface="Arial" charset="0"/>
              <a:buNone/>
            </a:pPr>
            <a:r>
              <a:rPr lang="ru-RU" altLang="ru-RU" sz="3200" b="1" u="sng" dirty="0" smtClean="0">
                <a:solidFill>
                  <a:srgbClr val="FF0000"/>
                </a:solidFill>
              </a:rPr>
              <a:t>Хронические </a:t>
            </a:r>
            <a:r>
              <a:rPr lang="ru-RU" altLang="ru-RU" sz="3200" b="1" u="sng" dirty="0" err="1" smtClean="0">
                <a:solidFill>
                  <a:srgbClr val="FF0000"/>
                </a:solidFill>
              </a:rPr>
              <a:t>лимфопролиферативные</a:t>
            </a:r>
            <a:r>
              <a:rPr lang="ru-RU" altLang="ru-RU" sz="3200" b="1" u="sng" dirty="0" smtClean="0">
                <a:solidFill>
                  <a:srgbClr val="FF0000"/>
                </a:solidFill>
              </a:rPr>
              <a:t> лейкозы</a:t>
            </a:r>
            <a:endParaRPr lang="ru-RU" altLang="ru-RU" sz="3200" dirty="0" smtClean="0"/>
          </a:p>
          <a:p>
            <a:pPr eaLnBrk="1" hangingPunct="1">
              <a:buFont typeface="Arial" charset="0"/>
              <a:buNone/>
            </a:pPr>
            <a:r>
              <a:rPr lang="ru-RU" altLang="ru-RU" sz="3200" b="1" dirty="0" smtClean="0">
                <a:solidFill>
                  <a:srgbClr val="7030A0"/>
                </a:solidFill>
              </a:rPr>
              <a:t>Хронический </a:t>
            </a:r>
            <a:r>
              <a:rPr lang="ru-RU" altLang="ru-RU" sz="3200" b="1" dirty="0" err="1" smtClean="0">
                <a:solidFill>
                  <a:srgbClr val="7030A0"/>
                </a:solidFill>
              </a:rPr>
              <a:t>лимфолейкоз</a:t>
            </a:r>
            <a:r>
              <a:rPr lang="ru-RU" altLang="ru-RU" sz="3200" b="1" dirty="0" smtClean="0"/>
              <a:t>.</a:t>
            </a:r>
            <a:endParaRPr lang="ru-RU" altLang="ru-RU" sz="3200" dirty="0" smtClean="0"/>
          </a:p>
          <a:p>
            <a:pPr eaLnBrk="1" hangingPunct="1">
              <a:buFont typeface="Arial" charset="0"/>
              <a:buNone/>
            </a:pPr>
            <a:r>
              <a:rPr lang="ru-RU" altLang="ru-RU" sz="3200" b="1" dirty="0" smtClean="0"/>
              <a:t>Парапротеинемические </a:t>
            </a:r>
            <a:r>
              <a:rPr lang="ru-RU" altLang="ru-RU" sz="3200" b="1" dirty="0" err="1" smtClean="0"/>
              <a:t>гемобластозы</a:t>
            </a:r>
            <a:r>
              <a:rPr lang="ru-RU" altLang="ru-RU" sz="3200" dirty="0" smtClean="0"/>
              <a:t>: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3200" dirty="0" smtClean="0">
                <a:solidFill>
                  <a:srgbClr val="7030A0"/>
                </a:solidFill>
              </a:rPr>
              <a:t>Множественна миелома</a:t>
            </a:r>
            <a:r>
              <a:rPr lang="ru-RU" altLang="ru-RU" sz="3200" dirty="0" smtClean="0"/>
              <a:t>,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3200" dirty="0" smtClean="0"/>
              <a:t>Болезнь </a:t>
            </a:r>
            <a:r>
              <a:rPr lang="ru-RU" altLang="ru-RU" sz="3200" dirty="0" err="1" smtClean="0"/>
              <a:t>Вальденстрема</a:t>
            </a:r>
            <a:r>
              <a:rPr lang="ru-RU" altLang="ru-RU" sz="3200" dirty="0" smtClean="0"/>
              <a:t>.     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3200" dirty="0" smtClean="0"/>
              <a:t>Болезнь тяжелых и легких цепей</a:t>
            </a:r>
          </a:p>
          <a:p>
            <a:pPr eaLnBrk="1" hangingPunct="1"/>
            <a:endParaRPr lang="ru-RU" alt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10626830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675" y="571500"/>
            <a:ext cx="6937375" cy="5238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000" smtClean="0"/>
              <a:t>Множественная миелома</a:t>
            </a:r>
            <a:endParaRPr lang="en-US" sz="3000" smtClean="0"/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968375" y="6637338"/>
            <a:ext cx="72405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Краткий обзор заболевания и возможностей лечения. </a:t>
            </a:r>
            <a:r>
              <a:rPr lang="en-US" sz="800" i="0">
                <a:cs typeface="Arial" pitchFamily="34" charset="0"/>
              </a:rPr>
              <a:t>International Myeloma Foundation 2007</a:t>
            </a:r>
            <a:endParaRPr lang="fr-FR" sz="800" i="0">
              <a:cs typeface="Arial" pitchFamily="34" charset="0"/>
            </a:endParaRP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422275" y="1371600"/>
            <a:ext cx="8423275" cy="54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65150" indent="-565150" eaLnBrk="1" hangingPunct="1">
              <a:spcBef>
                <a:spcPct val="50000"/>
              </a:spcBef>
              <a:buClr>
                <a:srgbClr val="F4B643"/>
              </a:buClr>
              <a:buSzPct val="165000"/>
              <a:buFont typeface="Monotype Sorts" pitchFamily="2" charset="2"/>
              <a:buBlip>
                <a:blip r:embed="rId2"/>
              </a:buBlip>
            </a:pPr>
            <a:r>
              <a:rPr lang="ru-RU" sz="2600" i="0" dirty="0"/>
              <a:t>Множественная миелома – злокачественное поражение </a:t>
            </a:r>
            <a:r>
              <a:rPr lang="ru-RU" sz="2600" i="0" dirty="0">
                <a:solidFill>
                  <a:schemeClr val="hlink"/>
                </a:solidFill>
              </a:rPr>
              <a:t>костного мозга</a:t>
            </a:r>
          </a:p>
          <a:p>
            <a:pPr marL="565150" indent="-565150" eaLnBrk="1" hangingPunct="1">
              <a:spcBef>
                <a:spcPct val="50000"/>
              </a:spcBef>
              <a:buClr>
                <a:srgbClr val="F4B643"/>
              </a:buClr>
              <a:buSzPct val="165000"/>
              <a:buFont typeface="Monotype Sorts" pitchFamily="2" charset="2"/>
              <a:buBlip>
                <a:blip r:embed="rId2"/>
              </a:buBlip>
            </a:pPr>
            <a:r>
              <a:rPr lang="ru-RU" sz="2600" i="0" dirty="0"/>
              <a:t>Множественная миелома – </a:t>
            </a:r>
            <a:r>
              <a:rPr lang="ru-RU" sz="2600" i="0" dirty="0" err="1">
                <a:solidFill>
                  <a:schemeClr val="hlink"/>
                </a:solidFill>
              </a:rPr>
              <a:t>высокоагрессивное</a:t>
            </a:r>
            <a:r>
              <a:rPr lang="ru-RU" sz="2600" i="0" dirty="0"/>
              <a:t> заболевание,               которое опасно тяжелыми </a:t>
            </a:r>
            <a:r>
              <a:rPr lang="ru-RU" sz="2600" i="0" dirty="0">
                <a:solidFill>
                  <a:schemeClr val="hlink"/>
                </a:solidFill>
              </a:rPr>
              <a:t>осложнениями</a:t>
            </a:r>
          </a:p>
          <a:p>
            <a:pPr marL="565150" indent="-565150" eaLnBrk="1" hangingPunct="1">
              <a:spcBef>
                <a:spcPct val="50000"/>
              </a:spcBef>
              <a:buClr>
                <a:srgbClr val="F4B643"/>
              </a:buClr>
              <a:buSzPct val="165000"/>
              <a:buFont typeface="Monotype Sorts" pitchFamily="2" charset="2"/>
              <a:buBlip>
                <a:blip r:embed="rId2"/>
              </a:buBlip>
            </a:pPr>
            <a:r>
              <a:rPr lang="ru-RU" sz="2600" i="0" dirty="0"/>
              <a:t>При наличии вероятных симптомов ММ (боли в позвоночнике и костях, анемия, повышение СОЭ, протеинурия, разрушение костной ткани) пациента необходимо направить на консультацию к </a:t>
            </a:r>
            <a:r>
              <a:rPr lang="ru-RU" sz="2600" i="0" dirty="0" smtClean="0">
                <a:solidFill>
                  <a:schemeClr val="hlink"/>
                </a:solidFill>
              </a:rPr>
              <a:t>гематологу</a:t>
            </a:r>
          </a:p>
          <a:p>
            <a:pPr marL="565150" indent="-565150" eaLnBrk="1" hangingPunct="1">
              <a:spcBef>
                <a:spcPct val="50000"/>
              </a:spcBef>
              <a:buClr>
                <a:srgbClr val="F4B643"/>
              </a:buClr>
              <a:buSzPct val="165000"/>
              <a:buFont typeface="Monotype Sorts" pitchFamily="2" charset="2"/>
              <a:buBlip>
                <a:blip r:embed="rId2"/>
              </a:buBlip>
            </a:pPr>
            <a:r>
              <a:rPr lang="ru-RU" sz="2600" dirty="0" smtClean="0">
                <a:solidFill>
                  <a:schemeClr val="hlink"/>
                </a:solidFill>
              </a:rPr>
              <a:t>Сохранным пациентам до 65лет показана ТКМ, старше 65 лет и ослабленным- химиотерапия</a:t>
            </a:r>
            <a:endParaRPr lang="ru-RU" sz="2600" i="0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33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33CC33"/>
                </a:solidFill>
              </a:rPr>
              <a:t>Лечение ММ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2566988" y="1916113"/>
            <a:ext cx="4238625" cy="714375"/>
          </a:xfrm>
          <a:prstGeom prst="rect">
            <a:avLst/>
          </a:prstGeom>
          <a:noFill/>
          <a:ln w="12700">
            <a:solidFill>
              <a:srgbClr val="034C9D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Химиотерапия</a:t>
            </a:r>
            <a:endParaRPr lang="en-US" sz="3200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755650" y="2060575"/>
            <a:ext cx="1600200" cy="831850"/>
          </a:xfrm>
          <a:prstGeom prst="rect">
            <a:avLst/>
          </a:prstGeom>
          <a:noFill/>
          <a:ln w="9525">
            <a:solidFill>
              <a:srgbClr val="034C9D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Лучевая терапия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7164388" y="2205038"/>
            <a:ext cx="1504950" cy="466725"/>
          </a:xfrm>
          <a:prstGeom prst="rect">
            <a:avLst/>
          </a:prstGeom>
          <a:noFill/>
          <a:ln w="9525">
            <a:solidFill>
              <a:srgbClr val="034C9D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Хирургия</a:t>
            </a:r>
          </a:p>
        </p:txBody>
      </p:sp>
      <p:sp>
        <p:nvSpPr>
          <p:cNvPr id="44043" name="Oval 11"/>
          <p:cNvSpPr>
            <a:spLocks noChangeArrowheads="1"/>
          </p:cNvSpPr>
          <p:nvPr/>
        </p:nvSpPr>
        <p:spPr bwMode="auto">
          <a:xfrm>
            <a:off x="750888" y="3041650"/>
            <a:ext cx="7848600" cy="3816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1. МР </a:t>
            </a:r>
            <a:r>
              <a:rPr lang="ru-RU" sz="16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ru-RU" sz="16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мелфолан</a:t>
            </a:r>
            <a:r>
              <a:rPr lang="ru-RU" sz="16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/</a:t>
            </a:r>
            <a:r>
              <a:rPr lang="ru-RU" sz="16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алкеран</a:t>
            </a:r>
            <a:r>
              <a:rPr lang="ru-RU" sz="16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+</a:t>
            </a:r>
            <a:r>
              <a:rPr lang="ru-RU" sz="16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преднизалон</a:t>
            </a:r>
            <a:r>
              <a:rPr lang="ru-RU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),</a:t>
            </a:r>
          </a:p>
          <a:p>
            <a:pPr>
              <a:defRPr/>
            </a:pPr>
            <a:r>
              <a:rPr lang="ru-RU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СР(</a:t>
            </a:r>
            <a:r>
              <a:rPr lang="ru-RU" sz="24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циклофосфан</a:t>
            </a:r>
            <a:r>
              <a:rPr lang="ru-RU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+ </a:t>
            </a:r>
            <a:r>
              <a:rPr lang="ru-RU" sz="24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предн</a:t>
            </a:r>
            <a:r>
              <a:rPr lang="ru-RU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.), ВМСР, М2, ВАД</a:t>
            </a:r>
          </a:p>
          <a:p>
            <a:pPr>
              <a:defRPr/>
            </a:pPr>
            <a:r>
              <a:rPr lang="ru-RU" sz="5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+ </a:t>
            </a:r>
            <a:r>
              <a:rPr lang="ru-RU" sz="54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Велкейд</a:t>
            </a:r>
            <a:endParaRPr lang="ru-RU" sz="54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</a:t>
            </a:r>
          </a:p>
          <a:p>
            <a:pPr>
              <a:defRPr/>
            </a:pPr>
            <a:r>
              <a:rPr lang="ru-RU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+     </a:t>
            </a:r>
            <a:r>
              <a:rPr lang="en-US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БИСФОСФОНАТЫ</a:t>
            </a:r>
            <a:endParaRPr lang="ru-RU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</a:t>
            </a:r>
          </a:p>
          <a:p>
            <a:pPr>
              <a:defRPr/>
            </a:pPr>
            <a:r>
              <a:rPr lang="ru-RU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2.  ТКМ, ТГПСК  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044" name="Line 12"/>
          <p:cNvSpPr>
            <a:spLocks noChangeShapeType="1"/>
          </p:cNvSpPr>
          <p:nvPr/>
        </p:nvSpPr>
        <p:spPr bwMode="auto">
          <a:xfrm flipH="1">
            <a:off x="1258888" y="908050"/>
            <a:ext cx="1676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 flipH="1">
            <a:off x="4932363" y="1125538"/>
            <a:ext cx="20637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046" name="Line 14"/>
          <p:cNvSpPr>
            <a:spLocks noChangeShapeType="1"/>
          </p:cNvSpPr>
          <p:nvPr/>
        </p:nvSpPr>
        <p:spPr bwMode="auto">
          <a:xfrm>
            <a:off x="6300788" y="836613"/>
            <a:ext cx="165576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0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utoUpdateAnimBg="0"/>
      <p:bldP spid="44040" grpId="0" animBg="1" autoUpdateAnimBg="0"/>
      <p:bldP spid="44041" grpId="0" animBg="1" autoUpdateAnimBg="0"/>
      <p:bldP spid="44042" grpId="0" animBg="1" autoUpdateAnimBg="0"/>
      <p:bldP spid="44043" grpId="0" animBg="1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err="1" smtClean="0"/>
              <a:t>Бротезомиб</a:t>
            </a:r>
            <a:r>
              <a:rPr lang="en-US" sz="3200" dirty="0" smtClean="0"/>
              <a:t> 1.3 </a:t>
            </a:r>
            <a:r>
              <a:rPr lang="ru-RU" sz="3200" dirty="0" smtClean="0"/>
              <a:t>мг</a:t>
            </a:r>
            <a:r>
              <a:rPr lang="en-US" sz="3200" dirty="0" smtClean="0"/>
              <a:t>/</a:t>
            </a:r>
            <a:r>
              <a:rPr lang="ru-RU" sz="3200" dirty="0" smtClean="0"/>
              <a:t>м</a:t>
            </a:r>
            <a:r>
              <a:rPr lang="en-US" sz="3200" dirty="0" smtClean="0"/>
              <a:t>2 </a:t>
            </a:r>
            <a:r>
              <a:rPr lang="ru-RU" sz="3200" dirty="0" smtClean="0"/>
              <a:t> в/</a:t>
            </a:r>
            <a:r>
              <a:rPr lang="ru-RU" sz="3200" dirty="0" err="1" smtClean="0"/>
              <a:t>в</a:t>
            </a:r>
            <a:r>
              <a:rPr lang="ru-RU" sz="3200" dirty="0" smtClean="0"/>
              <a:t>  в </a:t>
            </a:r>
            <a:r>
              <a:rPr lang="en-US" sz="3200" dirty="0" smtClean="0"/>
              <a:t> 1,4,8,11</a:t>
            </a:r>
            <a:r>
              <a:rPr lang="ru-RU" sz="3200" dirty="0" smtClean="0"/>
              <a:t> -  1 цикл, всего 6-8 циклов</a:t>
            </a:r>
          </a:p>
          <a:p>
            <a:pPr>
              <a:defRPr/>
            </a:pPr>
            <a:endParaRPr lang="ru-RU" sz="3200" dirty="0" smtClean="0"/>
          </a:p>
          <a:p>
            <a:pPr>
              <a:defRPr/>
            </a:pPr>
            <a:r>
              <a:rPr lang="ru-RU" sz="3200" dirty="0" err="1" smtClean="0"/>
              <a:t>Монотерпия</a:t>
            </a:r>
            <a:r>
              <a:rPr lang="ru-RU" sz="3200" dirty="0" smtClean="0"/>
              <a:t> или  в комбинации  с ХТ  (</a:t>
            </a:r>
            <a:r>
              <a:rPr lang="en-US" sz="3200" dirty="0" smtClean="0"/>
              <a:t>VISTA</a:t>
            </a:r>
            <a:r>
              <a:rPr lang="ru-RU" sz="3200" dirty="0" smtClean="0"/>
              <a:t>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Велкейд</a:t>
            </a:r>
            <a:r>
              <a:rPr lang="ru-RU" dirty="0" smtClean="0"/>
              <a:t> ингибитор </a:t>
            </a:r>
            <a:r>
              <a:rPr lang="ru-RU" dirty="0" err="1" smtClean="0"/>
              <a:t>протеосом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6081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5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842963"/>
            <a:ext cx="8147050" cy="453072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400" b="1" dirty="0" smtClean="0">
                <a:solidFill>
                  <a:srgbClr val="663300"/>
                </a:solidFill>
              </a:rPr>
              <a:t>ХРОНИЧЕСКИЙ МИЕЛОЛЕЙКОЗ</a:t>
            </a:r>
            <a:endParaRPr lang="en-US" sz="4400" b="1" dirty="0" smtClean="0">
              <a:solidFill>
                <a:srgbClr val="663300"/>
              </a:solidFill>
            </a:endParaRPr>
          </a:p>
        </p:txBody>
      </p:sp>
      <p:pic>
        <p:nvPicPr>
          <p:cNvPr id="409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86000"/>
            <a:ext cx="61214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939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404813"/>
            <a:ext cx="91440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4000" b="1" dirty="0">
                <a:solidFill>
                  <a:srgbClr val="663300"/>
                </a:solidFill>
                <a:latin typeface="Arial "/>
              </a:rPr>
              <a:t>Эпидемиология</a:t>
            </a:r>
            <a:endParaRPr lang="en-US" sz="4000" b="1" dirty="0">
              <a:solidFill>
                <a:srgbClr val="663300"/>
              </a:solidFill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endParaRPr lang="ru-RU" sz="1600" b="1" dirty="0">
              <a:solidFill>
                <a:srgbClr val="663300"/>
              </a:solidFill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endParaRPr lang="ru-RU" sz="1600" b="1" dirty="0">
              <a:solidFill>
                <a:srgbClr val="663300"/>
              </a:solidFill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endParaRPr lang="ru-RU" sz="1600" b="1" dirty="0">
              <a:solidFill>
                <a:srgbClr val="663300"/>
              </a:solidFill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endParaRPr lang="ru-RU" sz="1600" b="1" dirty="0">
              <a:solidFill>
                <a:srgbClr val="663300"/>
              </a:solidFill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ru-RU" sz="2800" b="1" dirty="0">
                <a:solidFill>
                  <a:srgbClr val="663300"/>
                </a:solidFill>
                <a:latin typeface="Arial "/>
              </a:rPr>
              <a:t>	    </a:t>
            </a:r>
            <a:r>
              <a:rPr lang="ru-RU" sz="2800" b="1" dirty="0">
                <a:latin typeface="Arial "/>
              </a:rPr>
              <a:t>Описан более 150 лет назад</a:t>
            </a:r>
            <a:endParaRPr lang="en-US" sz="2800" b="1" dirty="0"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ru-RU" b="1" dirty="0">
                <a:latin typeface="Arial "/>
              </a:rPr>
              <a:t> </a:t>
            </a:r>
            <a:endParaRPr lang="en-US" b="1" dirty="0"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ru-RU" sz="2800" b="1" dirty="0">
                <a:latin typeface="Arial "/>
              </a:rPr>
              <a:t>	 </a:t>
            </a:r>
            <a:r>
              <a:rPr lang="en-US" sz="2800" b="1" dirty="0">
                <a:latin typeface="Arial "/>
              </a:rPr>
              <a:t>~</a:t>
            </a:r>
            <a:r>
              <a:rPr lang="ru-RU" sz="2800" b="1" dirty="0">
                <a:latin typeface="Arial "/>
              </a:rPr>
              <a:t> </a:t>
            </a:r>
            <a:r>
              <a:rPr lang="ru-RU" sz="2400" b="1" dirty="0">
                <a:latin typeface="Arial "/>
              </a:rPr>
              <a:t>25% лейкозов взрослых</a:t>
            </a:r>
            <a:endParaRPr lang="en-US" sz="2400" b="1" dirty="0"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ru-RU" sz="2400" b="1" dirty="0">
                <a:latin typeface="Arial "/>
              </a:rPr>
              <a:t> </a:t>
            </a:r>
            <a:r>
              <a:rPr lang="ru-RU" sz="2800" b="1" dirty="0">
                <a:latin typeface="Arial "/>
              </a:rPr>
              <a:t>	 </a:t>
            </a:r>
            <a:r>
              <a:rPr lang="en-US" sz="2800" b="1" dirty="0"/>
              <a:t>~</a:t>
            </a:r>
            <a:r>
              <a:rPr lang="ru-RU" sz="1200" b="1" dirty="0"/>
              <a:t> </a:t>
            </a:r>
            <a:r>
              <a:rPr lang="ru-RU" sz="2400" b="1" dirty="0">
                <a:latin typeface="Arial "/>
              </a:rPr>
              <a:t>2-3% от всех лейкозов у детей</a:t>
            </a:r>
            <a:endParaRPr lang="en-US" sz="2400" b="1" dirty="0"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400" b="1" dirty="0">
                <a:latin typeface="Arial "/>
              </a:rPr>
              <a:t>	 </a:t>
            </a:r>
            <a:r>
              <a:rPr lang="en-US" sz="2800" b="1" dirty="0"/>
              <a:t>~ </a:t>
            </a:r>
            <a:r>
              <a:rPr lang="ru-RU" sz="1200" b="1" dirty="0"/>
              <a:t> </a:t>
            </a:r>
            <a:r>
              <a:rPr lang="ru-RU" sz="2400" b="1" dirty="0">
                <a:latin typeface="Arial "/>
              </a:rPr>
              <a:t>Медиана возраста 53 </a:t>
            </a:r>
            <a:r>
              <a:rPr lang="ru-RU" sz="2400" b="1" dirty="0" smtClean="0">
                <a:latin typeface="Arial "/>
              </a:rPr>
              <a:t>года,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ru-RU" sz="2400" b="1" dirty="0">
                <a:latin typeface="Arial "/>
              </a:rPr>
              <a:t> </a:t>
            </a:r>
            <a:r>
              <a:rPr lang="ru-RU" sz="2400" b="1" dirty="0" smtClean="0">
                <a:latin typeface="Arial "/>
              </a:rPr>
              <a:t>           заболеваемость растет с возрастом!   </a:t>
            </a:r>
            <a:endParaRPr lang="ru-RU" sz="2400" b="1" dirty="0">
              <a:latin typeface="Arial 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3860800"/>
            <a:ext cx="914400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sz="2800" b="1">
                <a:solidFill>
                  <a:schemeClr val="bg2"/>
                </a:solidFill>
                <a:latin typeface="Arial "/>
              </a:rPr>
              <a:t>	</a:t>
            </a:r>
            <a:endParaRPr lang="ru-RU" sz="2200" b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69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066800" y="1828800"/>
            <a:ext cx="71628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000" b="1"/>
              <a:t>ХМЛ - клональное заболевание ассоциированное с </a:t>
            </a:r>
            <a:r>
              <a:rPr lang="da-DK" sz="4000" b="1"/>
              <a:t>Ph</a:t>
            </a:r>
            <a:r>
              <a:rPr lang="ru-RU" sz="4000" b="1"/>
              <a:t>-хромосомой</a:t>
            </a:r>
            <a:r>
              <a:rPr lang="da-DK" sz="4000" b="1"/>
              <a:t> </a:t>
            </a:r>
            <a:r>
              <a:rPr lang="ru-RU" sz="4000" b="1"/>
              <a:t>и</a:t>
            </a:r>
            <a:r>
              <a:rPr lang="da-DK" sz="4000" b="1"/>
              <a:t>/</a:t>
            </a:r>
            <a:r>
              <a:rPr lang="ru-RU" sz="4000" b="1"/>
              <a:t>или</a:t>
            </a:r>
            <a:r>
              <a:rPr lang="da-DK" sz="4000" b="1"/>
              <a:t> </a:t>
            </a:r>
            <a:r>
              <a:rPr lang="ru-RU" sz="4000" b="1"/>
              <a:t>слияния генов </a:t>
            </a:r>
            <a:r>
              <a:rPr lang="da-DK" sz="4000" b="1"/>
              <a:t>BCR/ABL </a:t>
            </a:r>
          </a:p>
        </p:txBody>
      </p:sp>
    </p:spTree>
    <p:extLst>
      <p:ext uri="{BB962C8B-B14F-4D97-AF65-F5344CB8AC3E}">
        <p14:creationId xmlns:p14="http://schemas.microsoft.com/office/powerpoint/2010/main" val="255500827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0" y="1474788"/>
            <a:ext cx="91440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endParaRPr lang="en-US" sz="2600" b="1">
              <a:solidFill>
                <a:schemeClr val="bg2"/>
              </a:solidFill>
              <a:latin typeface="Arial "/>
            </a:endParaRPr>
          </a:p>
          <a:p>
            <a:pPr algn="ctr"/>
            <a:r>
              <a:rPr lang="ru-RU" sz="2000" b="1">
                <a:solidFill>
                  <a:schemeClr val="bg2"/>
                </a:solidFill>
                <a:latin typeface="Arial "/>
              </a:rPr>
              <a:t>(</a:t>
            </a:r>
            <a:r>
              <a:rPr lang="en-US" sz="2000" b="1">
                <a:solidFill>
                  <a:schemeClr val="bg2"/>
                </a:solidFill>
                <a:latin typeface="Arial "/>
              </a:rPr>
              <a:t>P.Nowell, D.Hungerford, 1960)</a:t>
            </a:r>
            <a:endParaRPr lang="ru-RU" sz="2000" b="1">
              <a:solidFill>
                <a:schemeClr val="bg2"/>
              </a:solidFill>
              <a:latin typeface="Arial "/>
            </a:endParaRPr>
          </a:p>
        </p:txBody>
      </p:sp>
      <p:graphicFrame>
        <p:nvGraphicFramePr>
          <p:cNvPr id="8195" name="Object 2"/>
          <p:cNvGraphicFramePr>
            <a:graphicFrameLocks/>
          </p:cNvGraphicFramePr>
          <p:nvPr/>
        </p:nvGraphicFramePr>
        <p:xfrm>
          <a:off x="1403350" y="2276475"/>
          <a:ext cx="6551613" cy="395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Image" r:id="rId3" imgW="5359400" imgH="3841750" progId="Photoshop.Image.4">
                  <p:embed/>
                </p:oleObj>
              </mc:Choice>
              <mc:Fallback>
                <p:oleObj name="Image" r:id="rId3" imgW="5359400" imgH="3841750" progId="Photoshop.Image.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2276475"/>
                        <a:ext cx="6551613" cy="395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Line 6"/>
          <p:cNvSpPr>
            <a:spLocks noChangeShapeType="1"/>
          </p:cNvSpPr>
          <p:nvPr/>
        </p:nvSpPr>
        <p:spPr bwMode="auto">
          <a:xfrm>
            <a:off x="4860925" y="5300663"/>
            <a:ext cx="71438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2195513" y="6165850"/>
            <a:ext cx="4629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000" b="1">
                <a:solidFill>
                  <a:schemeClr val="bg2"/>
                </a:solidFill>
                <a:latin typeface="Verdana" pitchFamily="34" charset="0"/>
              </a:rPr>
              <a:t>Филадельфийская хромосома</a:t>
            </a:r>
          </a:p>
        </p:txBody>
      </p:sp>
      <p:sp>
        <p:nvSpPr>
          <p:cNvPr id="8198" name="Text Box 9"/>
          <p:cNvSpPr txBox="1">
            <a:spLocks noChangeArrowheads="1"/>
          </p:cNvSpPr>
          <p:nvPr/>
        </p:nvSpPr>
        <p:spPr bwMode="auto">
          <a:xfrm>
            <a:off x="0" y="139700"/>
            <a:ext cx="91440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3000" b="1">
                <a:solidFill>
                  <a:srgbClr val="663300"/>
                </a:solidFill>
              </a:rPr>
              <a:t>Первое онкологическое заболевание при котором найдена специфическая  хромосомная поломка</a:t>
            </a:r>
          </a:p>
          <a:p>
            <a:pPr algn="ctr"/>
            <a:endParaRPr lang="ru-RU" sz="300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81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Verdana" pitchFamily="34" charset="0"/>
              </a:rPr>
              <a:t>ХМЛ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590800" y="990600"/>
            <a:ext cx="40878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800" b="1">
                <a:solidFill>
                  <a:srgbClr val="663300"/>
                </a:solidFill>
                <a:latin typeface="Verdana" pitchFamily="34" charset="0"/>
              </a:rPr>
              <a:t>Фазы заболевания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619125" y="2463800"/>
            <a:ext cx="0" cy="1676400"/>
          </a:xfrm>
          <a:prstGeom prst="line">
            <a:avLst/>
          </a:prstGeom>
          <a:noFill/>
          <a:ln w="38100">
            <a:solidFill>
              <a:srgbClr val="FF62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4192588" y="2420938"/>
            <a:ext cx="0" cy="1676400"/>
          </a:xfrm>
          <a:prstGeom prst="line">
            <a:avLst/>
          </a:prstGeom>
          <a:noFill/>
          <a:ln w="38100">
            <a:solidFill>
              <a:srgbClr val="FF62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619125" y="3987800"/>
            <a:ext cx="7605713" cy="685800"/>
          </a:xfrm>
          <a:prstGeom prst="rightArrow">
            <a:avLst>
              <a:gd name="adj1" fmla="val 65741"/>
              <a:gd name="adj2" fmla="val 128206"/>
            </a:avLst>
          </a:prstGeom>
          <a:solidFill>
            <a:srgbClr val="FFCC00"/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2400" b="1">
                <a:solidFill>
                  <a:srgbClr val="663300"/>
                </a:solidFill>
                <a:latin typeface="Verdana" pitchFamily="34" charset="0"/>
              </a:rPr>
              <a:t>ХМЛ</a:t>
            </a: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6621463" y="2463800"/>
            <a:ext cx="0" cy="1676400"/>
          </a:xfrm>
          <a:prstGeom prst="line">
            <a:avLst/>
          </a:prstGeom>
          <a:noFill/>
          <a:ln w="28575">
            <a:solidFill>
              <a:srgbClr val="FF62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8224838" y="2420938"/>
            <a:ext cx="0" cy="1905000"/>
          </a:xfrm>
          <a:prstGeom prst="line">
            <a:avLst/>
          </a:prstGeom>
          <a:noFill/>
          <a:ln w="28575">
            <a:solidFill>
              <a:srgbClr val="FF62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771525" y="3225800"/>
            <a:ext cx="3429000" cy="0"/>
          </a:xfrm>
          <a:prstGeom prst="line">
            <a:avLst/>
          </a:prstGeom>
          <a:noFill/>
          <a:ln w="34925">
            <a:solidFill>
              <a:srgbClr val="66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95325" y="2505075"/>
            <a:ext cx="2924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000" b="1">
                <a:solidFill>
                  <a:srgbClr val="663300"/>
                </a:solidFill>
                <a:latin typeface="Verdana" pitchFamily="34" charset="0"/>
              </a:rPr>
              <a:t>Хроническая фаза</a:t>
            </a: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4335463" y="3213100"/>
            <a:ext cx="2160587" cy="0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>
            <a:off x="6697663" y="3225800"/>
            <a:ext cx="1295400" cy="0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4489450" y="2546350"/>
            <a:ext cx="20923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70000"/>
              </a:lnSpc>
            </a:pPr>
            <a:r>
              <a:rPr lang="ru-RU" sz="2000" b="1">
                <a:solidFill>
                  <a:srgbClr val="663300"/>
                </a:solidFill>
                <a:latin typeface="Verdana" pitchFamily="34" charset="0"/>
              </a:rPr>
              <a:t>Фаза </a:t>
            </a:r>
          </a:p>
          <a:p>
            <a:pPr>
              <a:lnSpc>
                <a:spcPct val="70000"/>
              </a:lnSpc>
            </a:pPr>
            <a:r>
              <a:rPr lang="ru-RU" sz="2000" b="1">
                <a:solidFill>
                  <a:srgbClr val="663300"/>
                </a:solidFill>
                <a:latin typeface="Verdana" pitchFamily="34" charset="0"/>
              </a:rPr>
              <a:t>акселерации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371600" y="3429000"/>
            <a:ext cx="2066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400" b="1" dirty="0">
                <a:latin typeface="Verdana" pitchFamily="34" charset="0"/>
              </a:rPr>
              <a:t>42-55 </a:t>
            </a:r>
            <a:r>
              <a:rPr lang="ru-RU" sz="2400" b="1" dirty="0" err="1">
                <a:latin typeface="Verdana" pitchFamily="34" charset="0"/>
              </a:rPr>
              <a:t>мес</a:t>
            </a:r>
            <a:r>
              <a:rPr lang="ru-RU" sz="2400" b="1" dirty="0">
                <a:latin typeface="Verdana" pitchFamily="34" charset="0"/>
              </a:rPr>
              <a:t> </a:t>
            </a:r>
          </a:p>
          <a:p>
            <a:r>
              <a:rPr lang="ru-RU" sz="2400" b="1" dirty="0">
                <a:latin typeface="Verdana" pitchFamily="34" charset="0"/>
              </a:rPr>
              <a:t>5-6 лет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4572000" y="3409950"/>
            <a:ext cx="1725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400" b="1" dirty="0">
                <a:latin typeface="Verdana" pitchFamily="34" charset="0"/>
              </a:rPr>
              <a:t>3-18 </a:t>
            </a:r>
            <a:r>
              <a:rPr lang="ru-RU" sz="2400" b="1" dirty="0" err="1">
                <a:latin typeface="Verdana" pitchFamily="34" charset="0"/>
              </a:rPr>
              <a:t>мес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6697663" y="2459038"/>
            <a:ext cx="16192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000" b="1">
                <a:solidFill>
                  <a:srgbClr val="663300"/>
                </a:solidFill>
                <a:latin typeface="Verdana" pitchFamily="34" charset="0"/>
              </a:rPr>
              <a:t>Бластный</a:t>
            </a:r>
          </a:p>
          <a:p>
            <a:r>
              <a:rPr lang="ru-RU" sz="2000" b="1">
                <a:solidFill>
                  <a:srgbClr val="663300"/>
                </a:solidFill>
                <a:latin typeface="Verdana" pitchFamily="34" charset="0"/>
              </a:rPr>
              <a:t> криз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6643688" y="3429000"/>
            <a:ext cx="1508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400" b="1" dirty="0">
                <a:latin typeface="Verdana" pitchFamily="34" charset="0"/>
              </a:rPr>
              <a:t>3-9 </a:t>
            </a:r>
            <a:r>
              <a:rPr lang="ru-RU" sz="2400" b="1" dirty="0" err="1">
                <a:latin typeface="Verdana" pitchFamily="34" charset="0"/>
              </a:rPr>
              <a:t>мес</a:t>
            </a:r>
            <a:endParaRPr lang="ru-RU" sz="24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02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00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Verdana" pitchFamily="34" charset="0"/>
              </a:rPr>
              <a:t>ХМЛ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755650" y="2032000"/>
            <a:ext cx="7993063" cy="480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>
                <a:solidFill>
                  <a:srgbClr val="00B050"/>
                </a:solidFill>
                <a:latin typeface="Arial "/>
              </a:rPr>
              <a:t>Около 85% всех выявленных случаев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>
                <a:solidFill>
                  <a:srgbClr val="00B050"/>
                </a:solidFill>
                <a:latin typeface="Arial "/>
              </a:rPr>
              <a:t>Выявляется случайно у 30-50%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>
                <a:solidFill>
                  <a:srgbClr val="00B050"/>
                </a:solidFill>
                <a:latin typeface="Arial "/>
              </a:rPr>
              <a:t>Тяжесть в левом подреберье</a:t>
            </a:r>
            <a:endParaRPr lang="en-US" sz="2000" b="1" dirty="0">
              <a:solidFill>
                <a:srgbClr val="00B050"/>
              </a:solidFill>
              <a:latin typeface="Arial "/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 err="1">
                <a:solidFill>
                  <a:srgbClr val="00B050"/>
                </a:solidFill>
                <a:latin typeface="Arial "/>
              </a:rPr>
              <a:t>Гепатоспленомегалия</a:t>
            </a:r>
            <a:endParaRPr lang="ru-RU" sz="2000" b="1" dirty="0">
              <a:solidFill>
                <a:srgbClr val="00B050"/>
              </a:solidFill>
              <a:latin typeface="Arial "/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>
                <a:solidFill>
                  <a:srgbClr val="00B050"/>
                </a:solidFill>
                <a:latin typeface="Arial "/>
              </a:rPr>
              <a:t>Утомляемость, похудание, бледность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 err="1">
                <a:solidFill>
                  <a:srgbClr val="00B050"/>
                </a:solidFill>
              </a:rPr>
              <a:t>Гиперлейкоцитоз</a:t>
            </a:r>
            <a:r>
              <a:rPr lang="ru-RU" sz="2000" b="1" dirty="0">
                <a:solidFill>
                  <a:srgbClr val="00B050"/>
                </a:solidFill>
              </a:rPr>
              <a:t> с «левым» сдвигом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>
                <a:solidFill>
                  <a:srgbClr val="00B050"/>
                </a:solidFill>
              </a:rPr>
              <a:t>Базофилия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 err="1">
                <a:solidFill>
                  <a:srgbClr val="00B050"/>
                </a:solidFill>
              </a:rPr>
              <a:t>Эозинофилия</a:t>
            </a:r>
            <a:endParaRPr lang="ru-RU" sz="2000" b="1" dirty="0">
              <a:solidFill>
                <a:srgbClr val="00B050"/>
              </a:solidFill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u="sng" dirty="0">
                <a:solidFill>
                  <a:srgbClr val="00B050"/>
                </a:solidFill>
              </a:rPr>
              <a:t>Нет </a:t>
            </a:r>
            <a:r>
              <a:rPr lang="ru-RU" sz="2000" b="1" u="sng" dirty="0" err="1">
                <a:solidFill>
                  <a:srgbClr val="00B050"/>
                </a:solidFill>
              </a:rPr>
              <a:t>моноцитоза</a:t>
            </a:r>
            <a:endParaRPr lang="ru-RU" sz="2000" b="1" u="sng" dirty="0">
              <a:solidFill>
                <a:srgbClr val="00B050"/>
              </a:solidFill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 err="1">
                <a:solidFill>
                  <a:srgbClr val="00B050"/>
                </a:solidFill>
              </a:rPr>
              <a:t>Гипертромбоцитоз</a:t>
            </a:r>
            <a:endParaRPr lang="ru-RU" sz="2000" b="1" dirty="0">
              <a:solidFill>
                <a:srgbClr val="00B050"/>
              </a:solidFill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>
                <a:solidFill>
                  <a:srgbClr val="00B050"/>
                </a:solidFill>
              </a:rPr>
              <a:t>Анемия 30-50%</a:t>
            </a:r>
            <a:endParaRPr lang="en-US" sz="2000" b="1" dirty="0">
              <a:solidFill>
                <a:srgbClr val="00B050"/>
              </a:solidFill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 err="1">
                <a:solidFill>
                  <a:srgbClr val="00B050"/>
                </a:solidFill>
              </a:rPr>
              <a:t>Бластоз</a:t>
            </a:r>
            <a:r>
              <a:rPr lang="ru-RU" sz="2000" b="1" dirty="0">
                <a:solidFill>
                  <a:srgbClr val="00B050"/>
                </a:solidFill>
              </a:rPr>
              <a:t> в периферической крови   </a:t>
            </a:r>
            <a:r>
              <a:rPr lang="en-US" sz="2000" b="1" dirty="0">
                <a:solidFill>
                  <a:srgbClr val="00B050"/>
                </a:solidFill>
              </a:rPr>
              <a:t>&lt; 5%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sz="2000" b="1" dirty="0" err="1">
                <a:solidFill>
                  <a:srgbClr val="00B050"/>
                </a:solidFill>
              </a:rPr>
              <a:t>Бластоз</a:t>
            </a:r>
            <a:r>
              <a:rPr lang="en-US" sz="2000" b="1" dirty="0">
                <a:solidFill>
                  <a:srgbClr val="00B050"/>
                </a:solidFill>
              </a:rPr>
              <a:t> в к/м  &lt; 10%</a:t>
            </a:r>
            <a:endParaRPr lang="ru-RU" sz="2000" b="1" dirty="0">
              <a:solidFill>
                <a:srgbClr val="00B050"/>
              </a:solidFill>
            </a:endParaRPr>
          </a:p>
          <a:p>
            <a:pPr>
              <a:lnSpc>
                <a:spcPct val="110000"/>
              </a:lnSpc>
              <a:buFontTx/>
              <a:buChar char="•"/>
            </a:pPr>
            <a:endParaRPr lang="ru-RU" sz="2000" b="1" dirty="0">
              <a:solidFill>
                <a:schemeClr val="bg2"/>
              </a:solidFill>
              <a:latin typeface="Arial 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700338" y="1484313"/>
            <a:ext cx="34591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800" b="1">
                <a:solidFill>
                  <a:srgbClr val="663300"/>
                </a:solidFill>
                <a:latin typeface="Arial "/>
              </a:rPr>
              <a:t>Хроническая фаза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209800" y="914400"/>
            <a:ext cx="449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3200" b="1">
                <a:solidFill>
                  <a:srgbClr val="663300"/>
                </a:solidFill>
              </a:rPr>
              <a:t>Клиническая картина</a:t>
            </a:r>
          </a:p>
        </p:txBody>
      </p:sp>
    </p:spTree>
    <p:extLst>
      <p:ext uri="{BB962C8B-B14F-4D97-AF65-F5344CB8AC3E}">
        <p14:creationId xmlns:p14="http://schemas.microsoft.com/office/powerpoint/2010/main" val="229087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3100" y="1989138"/>
            <a:ext cx="3544888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chemeClr val="bg1"/>
                </a:solidFill>
                <a:latin typeface="Verdana" pitchFamily="34" charset="0"/>
              </a:rPr>
              <a:t>ХМЛ </a:t>
            </a:r>
          </a:p>
        </p:txBody>
      </p:sp>
      <p:pic>
        <p:nvPicPr>
          <p:cNvPr id="13315" name="Picture 3" descr="10020_Slid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5" r="12125"/>
          <a:stretch>
            <a:fillRect/>
          </a:stretch>
        </p:blipFill>
        <p:spPr bwMode="auto">
          <a:xfrm>
            <a:off x="4733925" y="1989138"/>
            <a:ext cx="35877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143000" y="914400"/>
            <a:ext cx="71564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3200" b="1">
                <a:solidFill>
                  <a:srgbClr val="663300"/>
                </a:solidFill>
              </a:rPr>
              <a:t>Хронический миелоидный лейкоз</a:t>
            </a:r>
            <a:r>
              <a:rPr lang="ru-RU" sz="3200"/>
              <a:t> 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7950" y="6477000"/>
            <a:ext cx="63293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600" b="1">
                <a:solidFill>
                  <a:srgbClr val="F08F00"/>
                </a:solidFill>
              </a:rPr>
              <a:t>Courtesy of John K. Choi, MD, PhD, University of Pennsylvania.</a:t>
            </a:r>
          </a:p>
        </p:txBody>
      </p:sp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900113" y="6223000"/>
            <a:ext cx="34559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663300"/>
                </a:solidFill>
              </a:rPr>
              <a:t>Нормальный ОАК</a:t>
            </a:r>
            <a:endParaRPr lang="en-US" b="1">
              <a:solidFill>
                <a:srgbClr val="663300"/>
              </a:solidFill>
            </a:endParaRPr>
          </a:p>
        </p:txBody>
      </p:sp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4787900" y="6223000"/>
            <a:ext cx="34559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663300"/>
                </a:solidFill>
              </a:rPr>
              <a:t>ХМЛ хроническая фаза</a:t>
            </a:r>
            <a:endParaRPr lang="en-US" b="1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1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1600" smtClean="0"/>
              <a:t>`</a:t>
            </a:r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676400" y="1397000"/>
            <a:ext cx="7162800" cy="1930400"/>
          </a:xfrm>
        </p:spPr>
        <p:txBody>
          <a:bodyPr>
            <a:noAutofit/>
          </a:bodyPr>
          <a:lstStyle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ХРОНИЧЕСКИЙ ЛИМФОЛЕЙКОЗ</a:t>
            </a:r>
            <a:endParaRPr lang="en-US" sz="5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72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95288" y="1052513"/>
            <a:ext cx="8748712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800" b="1" dirty="0">
                <a:solidFill>
                  <a:schemeClr val="bg2"/>
                </a:solidFill>
                <a:latin typeface="Arial "/>
              </a:rPr>
              <a:t>		</a:t>
            </a:r>
            <a:endParaRPr lang="ru-RU" sz="3200" b="1" dirty="0">
              <a:solidFill>
                <a:schemeClr val="bg2"/>
              </a:solidFill>
              <a:latin typeface="Arial "/>
            </a:endParaRPr>
          </a:p>
          <a:p>
            <a:pPr>
              <a:lnSpc>
                <a:spcPct val="130000"/>
              </a:lnSpc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Предположительный диагноз</a:t>
            </a:r>
          </a:p>
          <a:p>
            <a:pPr>
              <a:lnSpc>
                <a:spcPct val="130000"/>
              </a:lnSpc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- клиническая картина -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спленомегалия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30000"/>
              </a:lnSpc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- гематологическая картина- лейкоцитоз со сдвигом влево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30000"/>
              </a:lnSpc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Окончательный диагноз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30000"/>
              </a:lnSpc>
              <a:buFontTx/>
              <a:buChar char="-"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обнаружение t(9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;22) 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и/или </a:t>
            </a:r>
            <a:r>
              <a:rPr lang="en-US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bcr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-</a:t>
            </a:r>
            <a:r>
              <a:rPr lang="en-US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abl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30000"/>
              </a:lnSpc>
            </a:pPr>
            <a:r>
              <a:rPr lang="ru-RU" sz="2800" b="1" u="sng" dirty="0">
                <a:solidFill>
                  <a:srgbClr val="FF0000"/>
                </a:solidFill>
                <a:latin typeface="Arial "/>
              </a:rPr>
              <a:t>Без обнаружения </a:t>
            </a:r>
            <a:r>
              <a:rPr lang="ru-RU" sz="2800" b="1" u="sng" dirty="0">
                <a:solidFill>
                  <a:srgbClr val="FF0000"/>
                </a:solidFill>
              </a:rPr>
              <a:t>t(9</a:t>
            </a:r>
            <a:r>
              <a:rPr lang="en-US" sz="2800" b="1" u="sng" dirty="0">
                <a:solidFill>
                  <a:srgbClr val="FF0000"/>
                </a:solidFill>
              </a:rPr>
              <a:t>;22)  </a:t>
            </a:r>
            <a:r>
              <a:rPr lang="ru-RU" sz="2800" b="1" u="sng" dirty="0">
                <a:solidFill>
                  <a:srgbClr val="FF0000"/>
                </a:solidFill>
              </a:rPr>
              <a:t>и/или </a:t>
            </a:r>
            <a:r>
              <a:rPr lang="en-US" sz="2800" b="1" u="sng" dirty="0" err="1">
                <a:solidFill>
                  <a:srgbClr val="FF0000"/>
                </a:solidFill>
              </a:rPr>
              <a:t>bcr</a:t>
            </a:r>
            <a:r>
              <a:rPr lang="ru-RU" sz="2800" b="1" u="sng" dirty="0">
                <a:solidFill>
                  <a:srgbClr val="FF0000"/>
                </a:solidFill>
              </a:rPr>
              <a:t>-</a:t>
            </a:r>
            <a:r>
              <a:rPr lang="en-US" sz="2800" b="1" u="sng" dirty="0" err="1">
                <a:solidFill>
                  <a:srgbClr val="FF0000"/>
                </a:solidFill>
              </a:rPr>
              <a:t>abl</a:t>
            </a:r>
            <a:r>
              <a:rPr lang="ru-RU" sz="2800" b="1" u="sng" dirty="0">
                <a:solidFill>
                  <a:srgbClr val="FF0000"/>
                </a:solidFill>
              </a:rPr>
              <a:t> </a:t>
            </a:r>
            <a:br>
              <a:rPr lang="ru-RU" sz="2800" b="1" u="sng" dirty="0">
                <a:solidFill>
                  <a:srgbClr val="FF0000"/>
                </a:solidFill>
              </a:rPr>
            </a:br>
            <a:r>
              <a:rPr lang="ru-RU" sz="2800" b="1" u="sng" dirty="0">
                <a:solidFill>
                  <a:srgbClr val="FF0000"/>
                </a:solidFill>
              </a:rPr>
              <a:t>диагноз ХМЛ не правомочен !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2438400" y="457200"/>
            <a:ext cx="4281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sz="3200" b="1">
                <a:solidFill>
                  <a:srgbClr val="663300"/>
                </a:solidFill>
              </a:rPr>
              <a:t>ДИАГНОСТИКА ХМЛ</a:t>
            </a:r>
          </a:p>
        </p:txBody>
      </p:sp>
    </p:spTree>
    <p:extLst>
      <p:ext uri="{BB962C8B-B14F-4D97-AF65-F5344CB8AC3E}">
        <p14:creationId xmlns:p14="http://schemas.microsoft.com/office/powerpoint/2010/main" val="216742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187450" y="1724025"/>
            <a:ext cx="7416800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Цель: обнаружение t(9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;22) 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и/или </a:t>
            </a:r>
            <a:r>
              <a:rPr lang="en-US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bcr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-</a:t>
            </a:r>
            <a:r>
              <a:rPr lang="en-US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abl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30000"/>
              </a:lnSpc>
            </a:pP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buFontTx/>
              <a:buChar char="•"/>
            </a:pPr>
            <a:r>
              <a:rPr lang="en-GB" sz="2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Стандартная</a:t>
            </a:r>
            <a:r>
              <a: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цитогенетика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•"/>
            </a:pPr>
            <a:endParaRPr lang="en-GB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FISH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•"/>
            </a:pP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PCR (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Полимеразная цепная реакция)</a:t>
            </a:r>
            <a:endParaRPr lang="en-GB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30000"/>
              </a:lnSpc>
              <a:buFontTx/>
              <a:buChar char="•"/>
            </a:pPr>
            <a:endParaRPr lang="ru-RU" sz="2800" b="1" dirty="0">
              <a:solidFill>
                <a:schemeClr val="bg2"/>
              </a:solidFill>
              <a:latin typeface="Arial 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886200" y="350838"/>
            <a:ext cx="1092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800" b="1">
                <a:solidFill>
                  <a:schemeClr val="bg1"/>
                </a:solidFill>
                <a:latin typeface="Verdana" pitchFamily="34" charset="0"/>
              </a:rPr>
              <a:t>ХМЛ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0" y="685800"/>
            <a:ext cx="9324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3200" b="1">
                <a:solidFill>
                  <a:srgbClr val="FF0000"/>
                </a:solidFill>
              </a:rPr>
              <a:t>Цитогенетические методы </a:t>
            </a:r>
            <a:r>
              <a:rPr lang="ru-RU" sz="3200" b="1">
                <a:solidFill>
                  <a:srgbClr val="663300"/>
                </a:solidFill>
              </a:rPr>
              <a:t>диагностики ХМЛ</a:t>
            </a:r>
            <a:r>
              <a:rPr lang="ru-RU" sz="32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896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258888" y="692150"/>
            <a:ext cx="11404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3200" b="1">
                <a:solidFill>
                  <a:srgbClr val="663300"/>
                </a:solidFill>
              </a:rPr>
              <a:t>Стандартная цитогенетика</a:t>
            </a:r>
            <a:endParaRPr lang="en-US" sz="3200" b="1">
              <a:solidFill>
                <a:srgbClr val="663300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42938" y="1466850"/>
            <a:ext cx="850106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70000"/>
              </a:spcBef>
            </a:pPr>
            <a:endParaRPr lang="ru-RU" sz="3200" b="1">
              <a:solidFill>
                <a:srgbClr val="F08F00"/>
              </a:solidFill>
            </a:endParaRPr>
          </a:p>
        </p:txBody>
      </p:sp>
      <p:grpSp>
        <p:nvGrpSpPr>
          <p:cNvPr id="20484" name="Group 4"/>
          <p:cNvGrpSpPr>
            <a:grpSpLocks noChangeAspect="1"/>
          </p:cNvGrpSpPr>
          <p:nvPr/>
        </p:nvGrpSpPr>
        <p:grpSpPr bwMode="auto">
          <a:xfrm>
            <a:off x="1403350" y="1519238"/>
            <a:ext cx="6194425" cy="3854450"/>
            <a:chOff x="703" y="1071"/>
            <a:chExt cx="4582" cy="2993"/>
          </a:xfrm>
        </p:grpSpPr>
        <p:sp>
          <p:nvSpPr>
            <p:cNvPr id="20487" name="AutoShape 5"/>
            <p:cNvSpPr>
              <a:spLocks noChangeAspect="1" noChangeArrowheads="1" noTextEdit="1"/>
            </p:cNvSpPr>
            <p:nvPr/>
          </p:nvSpPr>
          <p:spPr bwMode="auto">
            <a:xfrm>
              <a:off x="703" y="1071"/>
              <a:ext cx="4582" cy="2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20488" name="Picture 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1071"/>
              <a:ext cx="4590" cy="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395288" y="5373688"/>
            <a:ext cx="8497887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bg2"/>
                </a:solidFill>
              </a:rPr>
              <a:t>Ph </a:t>
            </a:r>
            <a:r>
              <a:rPr lang="ru-RU" sz="2000" b="1">
                <a:solidFill>
                  <a:schemeClr val="bg2"/>
                </a:solidFill>
              </a:rPr>
              <a:t>хромосома </a:t>
            </a:r>
            <a:r>
              <a:rPr lang="en-US" sz="2000" b="1">
                <a:solidFill>
                  <a:schemeClr val="bg2"/>
                </a:solidFill>
              </a:rPr>
              <a:t>t (9;22) </a:t>
            </a:r>
            <a:r>
              <a:rPr lang="ru-RU" sz="2000" b="1">
                <a:solidFill>
                  <a:schemeClr val="bg2"/>
                </a:solidFill>
              </a:rPr>
              <a:t>выявляется у 100% пациентов с ХМЛ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2"/>
                </a:solidFill>
              </a:rPr>
              <a:t>Возможно выявление дополнительных хромосомных аномалий</a:t>
            </a:r>
            <a:endParaRPr lang="en-US" sz="2000" b="1">
              <a:solidFill>
                <a:schemeClr val="bg2"/>
              </a:solidFill>
            </a:endParaRPr>
          </a:p>
        </p:txBody>
      </p:sp>
      <p:sp>
        <p:nvSpPr>
          <p:cNvPr id="20486" name="Line 8"/>
          <p:cNvSpPr>
            <a:spLocks noChangeShapeType="1"/>
          </p:cNvSpPr>
          <p:nvPr/>
        </p:nvSpPr>
        <p:spPr bwMode="auto">
          <a:xfrm>
            <a:off x="4716463" y="4292600"/>
            <a:ext cx="71437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29481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23850" y="2060575"/>
            <a:ext cx="9144000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35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40000"/>
              </a:lnSpc>
              <a:buFontTx/>
              <a:buChar char="•"/>
            </a:pP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Бусульфан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 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Гидроксимочевина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Интерферон-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  <a:sym typeface="Symbol" pitchFamily="18" charset="2"/>
              </a:rPr>
              <a:t>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Аллогенная  ТГСК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ru-RU" sz="2800" b="1" dirty="0" err="1">
                <a:solidFill>
                  <a:srgbClr val="FF0000"/>
                </a:solidFill>
                <a:latin typeface="Arial "/>
              </a:rPr>
              <a:t>Иматиниб</a:t>
            </a:r>
            <a:r>
              <a:rPr lang="ru-RU" sz="2800" b="1" dirty="0">
                <a:solidFill>
                  <a:srgbClr val="FF0000"/>
                </a:solidFill>
                <a:latin typeface="Arial "/>
              </a:rPr>
              <a:t>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(ингибитор тирозин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киназы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)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Ингибиторы ТК 2-го поколения (</a:t>
            </a:r>
            <a:r>
              <a:rPr lang="ru-RU" sz="2800" b="1" dirty="0" err="1">
                <a:solidFill>
                  <a:srgbClr val="FF0000"/>
                </a:solidFill>
                <a:latin typeface="Arial "/>
              </a:rPr>
              <a:t>Нилотиниб</a:t>
            </a:r>
            <a:r>
              <a:rPr lang="ru-RU" sz="2800" b="1" dirty="0">
                <a:solidFill>
                  <a:srgbClr val="FF0000"/>
                </a:solidFill>
                <a:latin typeface="Arial "/>
              </a:rPr>
              <a:t>, </a:t>
            </a:r>
            <a:r>
              <a:rPr lang="ru-RU" sz="2800" b="1" dirty="0" err="1">
                <a:solidFill>
                  <a:srgbClr val="FF0000"/>
                </a:solidFill>
                <a:latin typeface="Arial "/>
              </a:rPr>
              <a:t>Дазатиниб</a:t>
            </a:r>
            <a:r>
              <a:rPr lang="ru-RU" sz="2800" b="1" dirty="0">
                <a:solidFill>
                  <a:srgbClr val="FF0000"/>
                </a:solidFill>
                <a:latin typeface="Arial "/>
              </a:rPr>
              <a:t>)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ИТК 3 линии - 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панатиниб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40000"/>
              </a:lnSpc>
              <a:buFontTx/>
              <a:buChar char="•"/>
            </a:pPr>
            <a:endParaRPr lang="ru-RU" sz="2800" b="1" dirty="0">
              <a:solidFill>
                <a:schemeClr val="bg2"/>
              </a:solidFill>
              <a:latin typeface="Arial "/>
            </a:endParaRPr>
          </a:p>
          <a:p>
            <a:pPr>
              <a:lnSpc>
                <a:spcPct val="140000"/>
              </a:lnSpc>
              <a:buFontTx/>
              <a:buChar char="•"/>
            </a:pPr>
            <a:endParaRPr lang="ru-RU" sz="2800" dirty="0">
              <a:solidFill>
                <a:schemeClr val="bg2"/>
              </a:solidFill>
              <a:latin typeface="Arial 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84213" y="404813"/>
            <a:ext cx="72675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ru-RU" sz="3600" b="1">
                <a:solidFill>
                  <a:srgbClr val="663300"/>
                </a:solidFill>
              </a:rPr>
              <a:t>Методы терапии </a:t>
            </a:r>
          </a:p>
          <a:p>
            <a:pPr algn="ctr" eaLnBrk="0" hangingPunct="0">
              <a:lnSpc>
                <a:spcPct val="140000"/>
              </a:lnSpc>
            </a:pPr>
            <a:r>
              <a:rPr lang="ru-RU" sz="3600" b="1">
                <a:solidFill>
                  <a:srgbClr val="663300"/>
                </a:solidFill>
              </a:rPr>
              <a:t>(в историческом порядке)</a:t>
            </a:r>
          </a:p>
        </p:txBody>
      </p:sp>
    </p:spTree>
    <p:extLst>
      <p:ext uri="{BB962C8B-B14F-4D97-AF65-F5344CB8AC3E}">
        <p14:creationId xmlns:p14="http://schemas.microsoft.com/office/powerpoint/2010/main" val="34146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8229600" cy="48006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2800" dirty="0" err="1">
                <a:solidFill>
                  <a:srgbClr val="FF0000"/>
                </a:solidFill>
                <a:latin typeface="Arial" pitchFamily="34" charset="0"/>
              </a:rPr>
              <a:t>Иматиниб</a:t>
            </a:r>
            <a:r>
              <a:rPr lang="da-DK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ГЛИВЕК , </a:t>
            </a:r>
            <a:r>
              <a:rPr lang="ru-RU" sz="2800" dirty="0" err="1" smtClean="0">
                <a:solidFill>
                  <a:srgbClr val="FF0000"/>
                </a:solidFill>
              </a:rPr>
              <a:t>филохромин</a:t>
            </a:r>
            <a:r>
              <a:rPr lang="ru-RU" sz="2800" dirty="0" smtClean="0">
                <a:solidFill>
                  <a:srgbClr val="FF0000"/>
                </a:solidFill>
              </a:rPr>
              <a:t>, </a:t>
            </a:r>
            <a:r>
              <a:rPr lang="ru-RU" sz="2800" dirty="0" err="1" smtClean="0">
                <a:solidFill>
                  <a:srgbClr val="FF0000"/>
                </a:solidFill>
              </a:rPr>
              <a:t>имоглив</a:t>
            </a:r>
            <a:r>
              <a:rPr lang="ru-RU" sz="2800" dirty="0" smtClean="0">
                <a:solidFill>
                  <a:srgbClr val="FF0000"/>
                </a:solidFill>
              </a:rPr>
              <a:t>, </a:t>
            </a:r>
            <a:r>
              <a:rPr lang="ru-RU" sz="2800" dirty="0" err="1" smtClean="0">
                <a:solidFill>
                  <a:srgbClr val="FF0000"/>
                </a:solidFill>
              </a:rPr>
              <a:t>неопакс</a:t>
            </a:r>
            <a:r>
              <a:rPr lang="ru-RU" sz="2800" dirty="0" smtClean="0">
                <a:solidFill>
                  <a:srgbClr val="FF0000"/>
                </a:solidFill>
              </a:rPr>
              <a:t> и др. </a:t>
            </a:r>
          </a:p>
          <a:p>
            <a:pPr>
              <a:defRPr/>
            </a:pPr>
            <a:r>
              <a:rPr lang="ru-RU" sz="2800" dirty="0" smtClean="0">
                <a:latin typeface="Arial" pitchFamily="34" charset="0"/>
              </a:rPr>
              <a:t>селективный </a:t>
            </a:r>
            <a:r>
              <a:rPr lang="ru-RU" sz="2800" dirty="0">
                <a:latin typeface="Arial" pitchFamily="34" charset="0"/>
              </a:rPr>
              <a:t>ингибитор аномального белка </a:t>
            </a:r>
            <a:r>
              <a:rPr lang="da-DK" sz="2800" dirty="0">
                <a:latin typeface="Arial" pitchFamily="34" charset="0"/>
                <a:cs typeface="Arial" pitchFamily="34" charset="0"/>
              </a:rPr>
              <a:t>bcr/abl </a:t>
            </a:r>
            <a:r>
              <a:rPr lang="ru-RU" sz="2800" dirty="0">
                <a:latin typeface="Arial" pitchFamily="34" charset="0"/>
              </a:rPr>
              <a:t>тирозин </a:t>
            </a:r>
            <a:r>
              <a:rPr lang="ru-RU" sz="2800" dirty="0" err="1">
                <a:latin typeface="Arial" pitchFamily="34" charset="0"/>
              </a:rPr>
              <a:t>киназы</a:t>
            </a:r>
            <a:r>
              <a:rPr lang="da-DK" sz="2800" dirty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defRPr/>
            </a:pPr>
            <a:endParaRPr lang="da-DK" sz="2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800" dirty="0">
                <a:latin typeface="Arial" pitchFamily="34" charset="0"/>
              </a:rPr>
              <a:t>Вызывает гибель клеток содержащих </a:t>
            </a:r>
            <a:r>
              <a:rPr lang="da-DK" sz="2800" dirty="0">
                <a:latin typeface="Arial" pitchFamily="34" charset="0"/>
                <a:cs typeface="Arial" pitchFamily="34" charset="0"/>
              </a:rPr>
              <a:t>Ph</a:t>
            </a:r>
            <a:r>
              <a:rPr lang="ru-RU" sz="2800" dirty="0">
                <a:latin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</a:rPr>
              <a:t>транслокацию</a:t>
            </a:r>
            <a:r>
              <a:rPr lang="da-DK" sz="2800" dirty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defRPr/>
            </a:pPr>
            <a:endParaRPr lang="ru-RU" sz="2800" dirty="0">
              <a:latin typeface="Arial" pitchFamily="34" charset="0"/>
            </a:endParaRPr>
          </a:p>
          <a:p>
            <a:pPr>
              <a:defRPr/>
            </a:pPr>
            <a:r>
              <a:rPr lang="ru-RU" sz="2800" dirty="0" smtClean="0">
                <a:latin typeface="Arial" pitchFamily="34" charset="0"/>
              </a:rPr>
              <a:t>с </a:t>
            </a:r>
            <a:r>
              <a:rPr lang="ru-RU" sz="2800" dirty="0">
                <a:latin typeface="Arial" pitchFamily="34" charset="0"/>
              </a:rPr>
              <a:t>полной гематологической и цитогенетической ремиссией на фоне минимальной токсичности</a:t>
            </a:r>
            <a:endParaRPr lang="da-DK" sz="2800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/>
              <a:t>ХМЛ</a:t>
            </a:r>
            <a:r>
              <a:rPr lang="da-DK"/>
              <a:t> - </a:t>
            </a:r>
            <a:r>
              <a:rPr lang="ru-RU"/>
              <a:t>терапия</a:t>
            </a: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6128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00200"/>
            <a:ext cx="8435975" cy="453072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sz="4400" b="1" dirty="0" smtClean="0">
              <a:solidFill>
                <a:schemeClr val="bg2"/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максимальное подавление/</a:t>
            </a:r>
            <a:r>
              <a:rPr lang="ru-RU" sz="4400" b="1" dirty="0" err="1" smtClean="0">
                <a:solidFill>
                  <a:srgbClr val="FF0000"/>
                </a:solidFill>
              </a:rPr>
              <a:t>эрадикация</a:t>
            </a:r>
            <a:r>
              <a:rPr lang="ru-RU" sz="4400" b="1" dirty="0" smtClean="0">
                <a:solidFill>
                  <a:srgbClr val="FF0000"/>
                </a:solidFill>
              </a:rPr>
              <a:t>  клона клеток, содержащих </a:t>
            </a:r>
            <a:r>
              <a:rPr lang="en-US" sz="4400" b="1" dirty="0" smtClean="0">
                <a:solidFill>
                  <a:srgbClr val="FF0000"/>
                </a:solidFill>
              </a:rPr>
              <a:t>Ph-</a:t>
            </a:r>
            <a:r>
              <a:rPr lang="ru-RU" sz="4400" b="1" dirty="0" smtClean="0">
                <a:solidFill>
                  <a:srgbClr val="FF0000"/>
                </a:solidFill>
              </a:rPr>
              <a:t> хромосому</a:t>
            </a:r>
            <a:endParaRPr lang="en-US" sz="4400" b="1" dirty="0" smtClean="0">
              <a:solidFill>
                <a:srgbClr val="FF0000"/>
              </a:solidFill>
            </a:endParaRPr>
          </a:p>
        </p:txBody>
      </p:sp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663300"/>
                </a:solidFill>
              </a:rPr>
              <a:t>Основная цель современной терапии ХМЛ</a:t>
            </a:r>
            <a:endParaRPr lang="en-US" sz="4000" b="1" smtClean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35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Дозирование «Гливека»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686800" cy="4724400"/>
          </a:xfrm>
        </p:spPr>
        <p:txBody>
          <a:bodyPr/>
          <a:lstStyle/>
          <a:p>
            <a:pPr>
              <a:defRPr/>
            </a:pPr>
            <a:endParaRPr lang="ru-RU" dirty="0">
              <a:solidFill>
                <a:srgbClr val="0070C0"/>
              </a:solidFill>
            </a:endParaRPr>
          </a:p>
          <a:p>
            <a:pPr>
              <a:defRPr/>
            </a:pPr>
            <a:r>
              <a:rPr lang="ru-RU" dirty="0">
                <a:solidFill>
                  <a:srgbClr val="0070C0"/>
                </a:solidFill>
              </a:rPr>
              <a:t>Хроническая фаза ХМЛ – 400 мг/день</a:t>
            </a:r>
          </a:p>
          <a:p>
            <a:pPr>
              <a:defRPr/>
            </a:pPr>
            <a:r>
              <a:rPr lang="ru-RU" dirty="0"/>
              <a:t>Фаза акселерации ХМЛ – 600 мг/день </a:t>
            </a:r>
          </a:p>
          <a:p>
            <a:pPr>
              <a:defRPr/>
            </a:pPr>
            <a:r>
              <a:rPr lang="ru-RU" dirty="0"/>
              <a:t>Фаза </a:t>
            </a:r>
            <a:r>
              <a:rPr lang="ru-RU" dirty="0" err="1"/>
              <a:t>бластного</a:t>
            </a:r>
            <a:r>
              <a:rPr lang="ru-RU" dirty="0"/>
              <a:t> криза ХМЛ – 800 мг/день</a:t>
            </a:r>
          </a:p>
        </p:txBody>
      </p:sp>
    </p:spTree>
    <p:extLst>
      <p:ext uri="{BB962C8B-B14F-4D97-AF65-F5344CB8AC3E}">
        <p14:creationId xmlns:p14="http://schemas.microsoft.com/office/powerpoint/2010/main" val="97480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28775"/>
            <a:ext cx="8713788" cy="5040313"/>
          </a:xfrm>
        </p:spPr>
        <p:txBody>
          <a:bodyPr/>
          <a:lstStyle/>
          <a:p>
            <a:pPr>
              <a:defRPr/>
            </a:pPr>
            <a:r>
              <a:rPr lang="ru-RU"/>
              <a:t>лечение «Гливеком» при любом количестве лейкоцитов;</a:t>
            </a:r>
          </a:p>
          <a:p>
            <a:pPr>
              <a:defRPr/>
            </a:pPr>
            <a:r>
              <a:rPr lang="ru-RU"/>
              <a:t>сочетанный прием Гливек + Гидреа (1-3 недели) с постепенной отменой Гидреа при снижении числа лейкоцитов;</a:t>
            </a:r>
          </a:p>
          <a:p>
            <a:pPr>
              <a:defRPr/>
            </a:pPr>
            <a:r>
              <a:rPr lang="ru-RU"/>
              <a:t> обильное питье;</a:t>
            </a:r>
          </a:p>
          <a:p>
            <a:pPr>
              <a:defRPr/>
            </a:pPr>
            <a:r>
              <a:rPr lang="ru-RU"/>
              <a:t> аллопуринол</a:t>
            </a: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</a:t>
            </a: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430213" y="404813"/>
            <a:ext cx="871378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600">
                <a:solidFill>
                  <a:srgbClr val="FF0000"/>
                </a:solidFill>
              </a:rPr>
              <a:t>Гиперлейкоцитоз</a:t>
            </a:r>
          </a:p>
        </p:txBody>
      </p:sp>
    </p:spTree>
    <p:extLst>
      <p:ext uri="{BB962C8B-B14F-4D97-AF65-F5344CB8AC3E}">
        <p14:creationId xmlns:p14="http://schemas.microsoft.com/office/powerpoint/2010/main" val="28312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  <a:defRPr/>
            </a:pPr>
            <a:r>
              <a:rPr lang="ru-RU" dirty="0"/>
              <a:t>Гематологические:</a:t>
            </a:r>
          </a:p>
          <a:p>
            <a:pPr marL="609600" indent="-609600">
              <a:defRPr/>
            </a:pPr>
            <a:r>
              <a:rPr lang="ru-RU" dirty="0" err="1"/>
              <a:t>Нейтропения</a:t>
            </a:r>
            <a:endParaRPr lang="ru-RU" dirty="0"/>
          </a:p>
          <a:p>
            <a:pPr marL="609600" indent="-609600">
              <a:defRPr/>
            </a:pPr>
            <a:r>
              <a:rPr lang="ru-RU" dirty="0" smtClean="0"/>
              <a:t>Тромбоцитопения</a:t>
            </a:r>
            <a:endParaRPr lang="ru-RU" dirty="0"/>
          </a:p>
          <a:p>
            <a:pPr marL="609600" indent="-609600">
              <a:buFontTx/>
              <a:buAutoNum type="arabicPeriod" startAt="2"/>
              <a:defRPr/>
            </a:pPr>
            <a:r>
              <a:rPr lang="ru-RU" dirty="0"/>
              <a:t>Не гематологические </a:t>
            </a:r>
          </a:p>
          <a:p>
            <a:pPr marL="609600" indent="-609600">
              <a:buFontTx/>
              <a:buNone/>
              <a:defRPr/>
            </a:pPr>
            <a:endParaRPr lang="ru-RU" dirty="0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Осложнения терапии</a:t>
            </a:r>
          </a:p>
        </p:txBody>
      </p:sp>
    </p:spTree>
    <p:extLst>
      <p:ext uri="{BB962C8B-B14F-4D97-AF65-F5344CB8AC3E}">
        <p14:creationId xmlns:p14="http://schemas.microsoft.com/office/powerpoint/2010/main" val="322300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25538"/>
            <a:ext cx="8713788" cy="5400675"/>
          </a:xfrm>
        </p:spPr>
        <p:txBody>
          <a:bodyPr/>
          <a:lstStyle/>
          <a:p>
            <a:pPr>
              <a:buFontTx/>
              <a:buNone/>
              <a:defRPr/>
            </a:pPr>
            <a:endParaRPr lang="ru-RU"/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Тошнота -43%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Миалгия – 41%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</a:t>
            </a:r>
            <a:r>
              <a:rPr lang="ru-RU">
                <a:solidFill>
                  <a:srgbClr val="FF0000"/>
                </a:solidFill>
              </a:rPr>
              <a:t>Отеки – 39%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Диарея -39%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Сыпь, судороги мышц -26-50%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Боль в костях – 32-43%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Головокружение – 10%</a:t>
            </a: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 sz="4000">
                <a:solidFill>
                  <a:srgbClr val="FF0000"/>
                </a:solidFill>
              </a:rPr>
              <a:t>Не гематологическая токсичность</a:t>
            </a:r>
          </a:p>
        </p:txBody>
      </p:sp>
    </p:spTree>
    <p:extLst>
      <p:ext uri="{BB962C8B-B14F-4D97-AF65-F5344CB8AC3E}">
        <p14:creationId xmlns:p14="http://schemas.microsoft.com/office/powerpoint/2010/main" val="351090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/>
          </p:cNvSpPr>
          <p:nvPr>
            <p:ph type="body" sz="half" idx="2"/>
          </p:nvPr>
        </p:nvSpPr>
        <p:spPr>
          <a:xfrm>
            <a:off x="609600" y="2006600"/>
            <a:ext cx="1600200" cy="3860800"/>
          </a:xfrm>
          <a:ln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rgbClr val="FFFFFF"/>
                </a:solidFill>
              </a:rPr>
              <a:t>ХЛЛ – болезнь второй половины жизни. Частота ХЛЛ возрастает с возрастом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32770" name="Rectangle 1"/>
          <p:cNvSpPr>
            <a:spLocks noGrp="1"/>
          </p:cNvSpPr>
          <p:nvPr>
            <p:ph type="title"/>
          </p:nvPr>
        </p:nvSpPr>
        <p:spPr>
          <a:xfrm>
            <a:off x="609600" y="101600"/>
            <a:ext cx="8077200" cy="1397000"/>
          </a:xfrm>
        </p:spPr>
        <p:txBody>
          <a:bodyPr/>
          <a:lstStyle/>
          <a:p>
            <a:pPr eaLnBrk="1" hangingPunct="1"/>
            <a:r>
              <a:rPr lang="ru-RU" sz="5400" dirty="0" smtClean="0"/>
              <a:t>Возраст</a:t>
            </a:r>
            <a:r>
              <a:rPr lang="ru-RU" dirty="0" smtClean="0"/>
              <a:t> – главный фактор риска</a:t>
            </a:r>
            <a:endParaRPr lang="en-US" dirty="0" smtClean="0"/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ph idx="1"/>
          </p:nvPr>
        </p:nvGraphicFramePr>
        <p:xfrm>
          <a:off x="2362200" y="1905000"/>
          <a:ext cx="64008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2"/>
          <p:cNvSpPr>
            <a:spLocks noGrp="1"/>
          </p:cNvSpPr>
          <p:nvPr>
            <p:ph type="body" idx="4294967295"/>
          </p:nvPr>
        </p:nvSpPr>
        <p:spPr>
          <a:xfrm>
            <a:off x="0" y="1504950"/>
            <a:ext cx="1600200" cy="2895600"/>
          </a:xfrm>
          <a:ln>
            <a:headEnd/>
            <a:tailEnd/>
          </a:ln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ru-RU" dirty="0" smtClean="0">
                <a:solidFill>
                  <a:srgbClr val="FFFFFF"/>
                </a:solidFill>
              </a:rPr>
              <a:t>ХЛЛ – болезнь второй половины жизни. Частота ХЛЛ возрастает с возрастом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9" name="Rectangle 2"/>
          <p:cNvSpPr>
            <a:spLocks noGrp="1"/>
          </p:cNvSpPr>
          <p:nvPr>
            <p:ph type="body" idx="4294967295"/>
          </p:nvPr>
        </p:nvSpPr>
        <p:spPr>
          <a:xfrm>
            <a:off x="0" y="1657350"/>
            <a:ext cx="1600200" cy="2895600"/>
          </a:xfrm>
          <a:prstGeom prst="rect">
            <a:avLst/>
          </a:prstGeom>
          <a:ln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ХЛЛ – болезнь второй половины жизни. Частота ХЛЛ возрастает с возрастом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53400" y="3632200"/>
            <a:ext cx="685800" cy="812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4" name="TextBox 8"/>
          <p:cNvSpPr txBox="1">
            <a:spLocks noChangeArrowheads="1"/>
          </p:cNvSpPr>
          <p:nvPr/>
        </p:nvSpPr>
        <p:spPr bwMode="auto">
          <a:xfrm>
            <a:off x="8077200" y="3583517"/>
            <a:ext cx="88197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latin typeface="Calibri" pitchFamily="34" charset="0"/>
              </a:rPr>
              <a:t>Россия</a:t>
            </a:r>
          </a:p>
          <a:p>
            <a:pPr eaLnBrk="1" hangingPunct="1"/>
            <a:r>
              <a:rPr lang="ru-RU">
                <a:latin typeface="Calibri" pitchFamily="34" charset="0"/>
              </a:rPr>
              <a:t>Европа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34275"/>
            <a:ext cx="1652587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5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268413"/>
            <a:ext cx="8785225" cy="5329237"/>
          </a:xfrm>
        </p:spPr>
        <p:txBody>
          <a:bodyPr>
            <a:normAutofit/>
          </a:bodyPr>
          <a:lstStyle/>
          <a:p>
            <a:pPr>
              <a:buFontTx/>
              <a:buNone/>
              <a:defRPr/>
            </a:pPr>
            <a:r>
              <a:rPr lang="ru-RU" dirty="0"/>
              <a:t>1-й месяц – еженедельно</a:t>
            </a:r>
          </a:p>
          <a:p>
            <a:pPr>
              <a:buFontTx/>
              <a:buNone/>
              <a:defRPr/>
            </a:pPr>
            <a:r>
              <a:rPr lang="en-US" sz="3000" dirty="0" err="1"/>
              <a:t>Plt</a:t>
            </a:r>
            <a:r>
              <a:rPr lang="en-US" sz="3000" dirty="0"/>
              <a:t> &lt;100x10</a:t>
            </a:r>
            <a:r>
              <a:rPr lang="en-US" sz="3000" baseline="30000" dirty="0"/>
              <a:t>9</a:t>
            </a:r>
            <a:r>
              <a:rPr lang="en-US" sz="3000" dirty="0"/>
              <a:t>/</a:t>
            </a:r>
            <a:r>
              <a:rPr lang="ru-RU" sz="3000" dirty="0"/>
              <a:t>л                             еженедельно    </a:t>
            </a:r>
          </a:p>
          <a:p>
            <a:pPr>
              <a:buFontTx/>
              <a:buNone/>
              <a:defRPr/>
            </a:pPr>
            <a:r>
              <a:rPr lang="ru-RU" sz="3000" dirty="0"/>
              <a:t>нейтрофилы </a:t>
            </a:r>
            <a:r>
              <a:rPr lang="en-US" sz="3000" dirty="0"/>
              <a:t>&lt;1,5x10</a:t>
            </a:r>
            <a:r>
              <a:rPr lang="en-US" sz="3000" baseline="30000" dirty="0"/>
              <a:t>9</a:t>
            </a:r>
            <a:r>
              <a:rPr lang="en-US" sz="3000" dirty="0"/>
              <a:t>/</a:t>
            </a:r>
            <a:r>
              <a:rPr lang="ru-RU" sz="3000" dirty="0"/>
              <a:t>л</a:t>
            </a:r>
          </a:p>
          <a:p>
            <a:pPr>
              <a:buFontTx/>
              <a:buNone/>
              <a:defRPr/>
            </a:pPr>
            <a:r>
              <a:rPr lang="en-US" sz="3000" dirty="0" err="1"/>
              <a:t>Plt</a:t>
            </a:r>
            <a:r>
              <a:rPr lang="ru-RU" sz="3000" dirty="0"/>
              <a:t> </a:t>
            </a:r>
            <a:r>
              <a:rPr lang="en-US" sz="3000" dirty="0"/>
              <a:t>&gt;100x10</a:t>
            </a:r>
            <a:r>
              <a:rPr lang="en-US" sz="3000" baseline="30000" dirty="0"/>
              <a:t>9</a:t>
            </a:r>
            <a:r>
              <a:rPr lang="en-US" sz="3000" dirty="0"/>
              <a:t>/</a:t>
            </a:r>
            <a:r>
              <a:rPr lang="ru-RU" sz="3000" dirty="0"/>
              <a:t>л                           каждые 2 </a:t>
            </a:r>
            <a:r>
              <a:rPr lang="ru-RU" sz="3000" dirty="0" smtClean="0"/>
              <a:t>недели </a:t>
            </a:r>
            <a:endParaRPr lang="ru-RU" sz="3000" dirty="0"/>
          </a:p>
          <a:p>
            <a:pPr>
              <a:buFontTx/>
              <a:buNone/>
              <a:defRPr/>
            </a:pPr>
            <a:r>
              <a:rPr lang="ru-RU" sz="3000" dirty="0"/>
              <a:t>нейтрофилы </a:t>
            </a:r>
            <a:r>
              <a:rPr lang="en-US" sz="3000" dirty="0"/>
              <a:t>&gt;1,5x10</a:t>
            </a:r>
            <a:r>
              <a:rPr lang="en-US" sz="3000" baseline="30000" dirty="0"/>
              <a:t>9</a:t>
            </a:r>
            <a:r>
              <a:rPr lang="en-US" sz="3000" dirty="0"/>
              <a:t>/</a:t>
            </a:r>
            <a:r>
              <a:rPr lang="ru-RU" sz="3000" dirty="0"/>
              <a:t>л</a:t>
            </a:r>
          </a:p>
          <a:p>
            <a:pPr>
              <a:buFontTx/>
              <a:buNone/>
              <a:defRPr/>
            </a:pPr>
            <a:r>
              <a:rPr lang="ru-RU" sz="3000" dirty="0"/>
              <a:t>Биохимический анализ:</a:t>
            </a:r>
          </a:p>
          <a:p>
            <a:pPr>
              <a:buFontTx/>
              <a:buNone/>
              <a:defRPr/>
            </a:pPr>
            <a:r>
              <a:rPr lang="ru-RU" sz="3000" dirty="0" err="1"/>
              <a:t>трансаминазы</a:t>
            </a:r>
            <a:r>
              <a:rPr lang="ru-RU" sz="3000" dirty="0"/>
              <a:t> печени        2 раза в течении  1 мес. </a:t>
            </a:r>
            <a:endParaRPr lang="en-US" sz="3000" dirty="0"/>
          </a:p>
          <a:p>
            <a:pPr>
              <a:buFontTx/>
              <a:buNone/>
              <a:defRPr/>
            </a:pPr>
            <a:r>
              <a:rPr lang="ru-RU" sz="3000" dirty="0"/>
              <a:t>затем ежемесячно. </a:t>
            </a:r>
          </a:p>
          <a:p>
            <a:pPr>
              <a:buFontTx/>
              <a:buNone/>
              <a:defRPr/>
            </a:pPr>
            <a:r>
              <a:rPr lang="ru-RU" sz="3000" dirty="0"/>
              <a:t>                                             </a:t>
            </a:r>
          </a:p>
          <a:p>
            <a:pPr>
              <a:buFontTx/>
              <a:buNone/>
              <a:defRPr/>
            </a:pPr>
            <a:endParaRPr lang="ru-RU" sz="3000" dirty="0"/>
          </a:p>
          <a:p>
            <a:pPr>
              <a:buFontTx/>
              <a:buNone/>
              <a:defRPr/>
            </a:pPr>
            <a:endParaRPr lang="ru-RU" sz="3000" dirty="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Анализы</a:t>
            </a:r>
          </a:p>
        </p:txBody>
      </p:sp>
      <p:sp>
        <p:nvSpPr>
          <p:cNvPr id="32772" name="AutoShape 4"/>
          <p:cNvSpPr>
            <a:spLocks/>
          </p:cNvSpPr>
          <p:nvPr/>
        </p:nvSpPr>
        <p:spPr bwMode="auto">
          <a:xfrm>
            <a:off x="4211638" y="1916113"/>
            <a:ext cx="73025" cy="936625"/>
          </a:xfrm>
          <a:prstGeom prst="rightBrace">
            <a:avLst>
              <a:gd name="adj1" fmla="val 10688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4356100" y="2205038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4" name="AutoShape 6"/>
          <p:cNvSpPr>
            <a:spLocks/>
          </p:cNvSpPr>
          <p:nvPr/>
        </p:nvSpPr>
        <p:spPr bwMode="auto">
          <a:xfrm>
            <a:off x="4211638" y="2997200"/>
            <a:ext cx="73025" cy="936625"/>
          </a:xfrm>
          <a:prstGeom prst="rightBrace">
            <a:avLst>
              <a:gd name="adj1" fmla="val 10688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4356100" y="3284538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3924300" y="4941888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49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295400"/>
            <a:ext cx="8893175" cy="5373688"/>
          </a:xfrm>
        </p:spPr>
        <p:txBody>
          <a:bodyPr>
            <a:normAutofit/>
          </a:bodyPr>
          <a:lstStyle/>
          <a:p>
            <a:pPr>
              <a:buFontTx/>
              <a:buNone/>
              <a:defRPr/>
            </a:pPr>
            <a:r>
              <a:rPr lang="ru-RU" sz="2800" dirty="0">
                <a:solidFill>
                  <a:srgbClr val="0070C0"/>
                </a:solidFill>
              </a:rPr>
              <a:t>Перерыв в терапии </a:t>
            </a:r>
            <a:r>
              <a:rPr lang="ru-RU" sz="2800" dirty="0"/>
              <a:t>- развитие токсичности 3-4 ст. </a:t>
            </a:r>
          </a:p>
          <a:p>
            <a:pPr>
              <a:defRPr/>
            </a:pPr>
            <a:r>
              <a:rPr lang="ru-RU" sz="2800" dirty="0"/>
              <a:t>гранулоциты </a:t>
            </a:r>
            <a:r>
              <a:rPr lang="en-US" sz="2800" dirty="0"/>
              <a:t>&lt;</a:t>
            </a:r>
            <a:r>
              <a:rPr lang="ru-RU" sz="2800" dirty="0"/>
              <a:t> </a:t>
            </a:r>
            <a:r>
              <a:rPr lang="en-US" sz="2800" dirty="0"/>
              <a:t>1,0x10</a:t>
            </a:r>
            <a:r>
              <a:rPr lang="en-US" sz="2800" baseline="40000" dirty="0"/>
              <a:t>9</a:t>
            </a:r>
            <a:r>
              <a:rPr lang="ru-RU" sz="2800" dirty="0"/>
              <a:t>/л;</a:t>
            </a:r>
          </a:p>
          <a:p>
            <a:pPr>
              <a:defRPr/>
            </a:pPr>
            <a:r>
              <a:rPr lang="ru-RU" sz="2800" dirty="0"/>
              <a:t>тромбоциты </a:t>
            </a:r>
            <a:r>
              <a:rPr lang="en-US" sz="2800" dirty="0"/>
              <a:t>&lt;</a:t>
            </a:r>
            <a:r>
              <a:rPr lang="ru-RU" sz="2800" dirty="0"/>
              <a:t> </a:t>
            </a:r>
            <a:r>
              <a:rPr lang="en-US" sz="2800" dirty="0"/>
              <a:t>50x10</a:t>
            </a:r>
            <a:r>
              <a:rPr lang="en-US" sz="2800" baseline="40000" dirty="0"/>
              <a:t>9</a:t>
            </a:r>
            <a:r>
              <a:rPr lang="ru-RU" sz="2800" dirty="0"/>
              <a:t>/л;</a:t>
            </a:r>
          </a:p>
          <a:p>
            <a:pPr>
              <a:defRPr/>
            </a:pPr>
            <a:r>
              <a:rPr lang="ru-RU" sz="2800" dirty="0"/>
              <a:t>повышение </a:t>
            </a:r>
            <a:r>
              <a:rPr lang="ru-RU" sz="2800" dirty="0" err="1"/>
              <a:t>трансаминаз</a:t>
            </a:r>
            <a:r>
              <a:rPr lang="ru-RU" sz="2800" dirty="0"/>
              <a:t> выше нормы 5 раз;</a:t>
            </a:r>
          </a:p>
          <a:p>
            <a:pPr>
              <a:buFontTx/>
              <a:buNone/>
              <a:defRPr/>
            </a:pPr>
            <a:r>
              <a:rPr lang="ru-RU" sz="2800" dirty="0">
                <a:solidFill>
                  <a:srgbClr val="0070C0"/>
                </a:solidFill>
              </a:rPr>
              <a:t>Возобновление терапии :</a:t>
            </a:r>
          </a:p>
          <a:p>
            <a:pPr>
              <a:defRPr/>
            </a:pPr>
            <a:r>
              <a:rPr lang="ru-RU" sz="2800" dirty="0"/>
              <a:t>гранулоциты </a:t>
            </a:r>
            <a:r>
              <a:rPr lang="en-US" sz="2800" dirty="0"/>
              <a:t>&gt;1,5 x 10</a:t>
            </a:r>
            <a:r>
              <a:rPr lang="en-US" sz="2800" baseline="40000" dirty="0"/>
              <a:t>9</a:t>
            </a:r>
            <a:r>
              <a:rPr lang="ru-RU" sz="2800" dirty="0"/>
              <a:t>/л;</a:t>
            </a:r>
          </a:p>
          <a:p>
            <a:pPr>
              <a:defRPr/>
            </a:pPr>
            <a:r>
              <a:rPr lang="ru-RU" sz="2800" dirty="0"/>
              <a:t>тромбоциты </a:t>
            </a:r>
            <a:r>
              <a:rPr lang="en-US" sz="2800" dirty="0"/>
              <a:t> &gt;</a:t>
            </a:r>
            <a:r>
              <a:rPr lang="ru-RU" sz="2800" dirty="0"/>
              <a:t> </a:t>
            </a:r>
            <a:r>
              <a:rPr lang="en-US" sz="2800" dirty="0"/>
              <a:t>75 x 10</a:t>
            </a:r>
            <a:r>
              <a:rPr lang="en-US" sz="2800" baseline="40000" dirty="0"/>
              <a:t>9</a:t>
            </a:r>
            <a:r>
              <a:rPr lang="ru-RU" sz="2800" dirty="0"/>
              <a:t>/л;</a:t>
            </a:r>
          </a:p>
          <a:p>
            <a:pPr>
              <a:defRPr/>
            </a:pPr>
            <a:r>
              <a:rPr lang="ru-RU" sz="2800" dirty="0"/>
              <a:t>снижение </a:t>
            </a:r>
            <a:r>
              <a:rPr lang="ru-RU" sz="2800" dirty="0" err="1"/>
              <a:t>трансаминаз</a:t>
            </a:r>
            <a:r>
              <a:rPr lang="ru-RU" sz="2800" dirty="0"/>
              <a:t> менее 2,5 норм и </a:t>
            </a:r>
          </a:p>
          <a:p>
            <a:pPr>
              <a:defRPr/>
            </a:pPr>
            <a:r>
              <a:rPr lang="ru-RU" sz="2800" dirty="0"/>
              <a:t>билирубина менее 1,5 норм (сниженная доза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dirty="0"/>
              <a:t>«</a:t>
            </a:r>
            <a:r>
              <a:rPr lang="ru-RU" sz="2800" dirty="0" err="1"/>
              <a:t>Гливека</a:t>
            </a:r>
            <a:r>
              <a:rPr lang="ru-RU" sz="2800" dirty="0"/>
              <a:t>»).</a:t>
            </a: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52400"/>
            <a:ext cx="77724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>
                <a:solidFill>
                  <a:srgbClr val="FF0000"/>
                </a:solidFill>
              </a:rPr>
              <a:t>Перерыв и возобновление терапии</a:t>
            </a:r>
          </a:p>
        </p:txBody>
      </p:sp>
    </p:spTree>
    <p:extLst>
      <p:ext uri="{BB962C8B-B14F-4D97-AF65-F5344CB8AC3E}">
        <p14:creationId xmlns:p14="http://schemas.microsoft.com/office/powerpoint/2010/main" val="66751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905000"/>
            <a:ext cx="8713788" cy="46196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Отеки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 мочегонные, при отеках 2-4 ст. токсичности перерыв в лечении до купирования симптомов;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Тошнота</a:t>
            </a:r>
            <a:r>
              <a:rPr lang="ru-RU" sz="2000" dirty="0"/>
              <a:t> –прием препарата во время обеда, запивая большим количеством воды/разбить дозу на 2 порции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Судороги в мышцах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 дополнительный прием </a:t>
            </a:r>
            <a:r>
              <a:rPr lang="en-US" sz="2000" dirty="0"/>
              <a:t>Ca</a:t>
            </a:r>
            <a:r>
              <a:rPr lang="en-US" sz="2000" baseline="44000" dirty="0"/>
              <a:t>2+</a:t>
            </a:r>
            <a:r>
              <a:rPr lang="en-US" sz="2000" dirty="0"/>
              <a:t>, Mg+, </a:t>
            </a:r>
            <a:r>
              <a:rPr lang="ru-RU" sz="2000" dirty="0"/>
              <a:t>хинина.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Боль в костях и суставах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</a:t>
            </a:r>
            <a:r>
              <a:rPr lang="ru-RU" sz="2000" i="1" dirty="0"/>
              <a:t> </a:t>
            </a:r>
            <a:r>
              <a:rPr lang="ru-RU" sz="2000" dirty="0"/>
              <a:t>анальгетики, НПВС при </a:t>
            </a:r>
            <a:r>
              <a:rPr lang="en-US" sz="2000" dirty="0" err="1"/>
              <a:t>Plt</a:t>
            </a:r>
            <a:r>
              <a:rPr lang="en-US" sz="2000" dirty="0"/>
              <a:t>&gt;100x10</a:t>
            </a:r>
            <a:r>
              <a:rPr lang="en-US" sz="2000" baseline="40000" dirty="0"/>
              <a:t>9</a:t>
            </a:r>
            <a:r>
              <a:rPr lang="ru-RU" sz="2000" dirty="0"/>
              <a:t>/л.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Кожные высыпания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 если базофилы </a:t>
            </a:r>
            <a:r>
              <a:rPr lang="en-US" sz="2000" dirty="0"/>
              <a:t>&gt;</a:t>
            </a:r>
            <a:r>
              <a:rPr lang="ru-RU" sz="2000" dirty="0"/>
              <a:t>30% -антигистаминные, кортикостероиды – 0.5-1.0 мг/кг.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Диарея</a:t>
            </a:r>
            <a:r>
              <a:rPr lang="ru-RU" sz="2000" dirty="0">
                <a:solidFill>
                  <a:srgbClr val="00B050"/>
                </a:solidFill>
              </a:rPr>
              <a:t> –</a:t>
            </a:r>
            <a:r>
              <a:rPr lang="ru-RU" sz="2000" dirty="0"/>
              <a:t> симптоматические средства, подавляющие перистальтику.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Увеличение массы тела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 за счет задержки жидкости, низкокалорийная диета, повышение физических нагрузок.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Повышенная утомляемость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 за счет умеренной анемии, восстановление </a:t>
            </a:r>
            <a:r>
              <a:rPr lang="en-US" sz="2000" dirty="0" err="1"/>
              <a:t>Hb</a:t>
            </a:r>
            <a:r>
              <a:rPr lang="ru-RU" sz="2000" dirty="0"/>
              <a:t> г/л в течении первых месяцев лечения.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Нарушение функциональных проб печени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 повышение </a:t>
            </a:r>
            <a:r>
              <a:rPr lang="ru-RU" sz="2000" dirty="0" err="1"/>
              <a:t>трансаминаз</a:t>
            </a:r>
            <a:r>
              <a:rPr lang="ru-RU" sz="2000" dirty="0"/>
              <a:t> более в 2,5-5 раз перерыв в лечении</a:t>
            </a:r>
            <a:r>
              <a:rPr lang="ru-RU" sz="2400" dirty="0"/>
              <a:t>.   </a:t>
            </a:r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>
              <a:defRPr/>
            </a:pPr>
            <a:r>
              <a:rPr lang="ru-RU" sz="3200">
                <a:solidFill>
                  <a:srgbClr val="FF0000"/>
                </a:solidFill>
              </a:rPr>
              <a:t>Борьба с не гематологическими осложнениями</a:t>
            </a:r>
          </a:p>
        </p:txBody>
      </p:sp>
    </p:spTree>
    <p:extLst>
      <p:ext uri="{BB962C8B-B14F-4D97-AF65-F5344CB8AC3E}">
        <p14:creationId xmlns:p14="http://schemas.microsoft.com/office/powerpoint/2010/main" val="241258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47800"/>
            <a:ext cx="8839200" cy="4953000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Полный гематологический ответ </a:t>
            </a:r>
            <a:r>
              <a:rPr lang="ru-RU" dirty="0" smtClean="0"/>
              <a:t>(ПГО)</a:t>
            </a:r>
          </a:p>
          <a:p>
            <a:pPr>
              <a:defRPr/>
            </a:pPr>
            <a:r>
              <a:rPr lang="ru-RU" dirty="0" smtClean="0"/>
              <a:t>Тромбоциты &lt; 450 </a:t>
            </a:r>
            <a:r>
              <a:rPr lang="ru-RU" dirty="0" err="1" smtClean="0"/>
              <a:t>х</a:t>
            </a:r>
            <a:r>
              <a:rPr lang="ru-RU" dirty="0" smtClean="0"/>
              <a:t> 10</a:t>
            </a:r>
            <a:r>
              <a:rPr lang="ru-RU" baseline="30000" dirty="0" smtClean="0"/>
              <a:t>9</a:t>
            </a:r>
            <a:r>
              <a:rPr lang="ru-RU" dirty="0" smtClean="0"/>
              <a:t>/л </a:t>
            </a:r>
          </a:p>
          <a:p>
            <a:pPr>
              <a:defRPr/>
            </a:pPr>
            <a:r>
              <a:rPr lang="ru-RU" dirty="0" smtClean="0"/>
              <a:t>Лейкоциты &lt; 10 </a:t>
            </a:r>
            <a:r>
              <a:rPr lang="ru-RU" dirty="0" err="1" smtClean="0"/>
              <a:t>х</a:t>
            </a:r>
            <a:r>
              <a:rPr lang="ru-RU" dirty="0" smtClean="0"/>
              <a:t> 10</a:t>
            </a:r>
            <a:r>
              <a:rPr lang="ru-RU" baseline="30000" dirty="0" smtClean="0"/>
              <a:t>9</a:t>
            </a:r>
            <a:r>
              <a:rPr lang="ru-RU" dirty="0" smtClean="0"/>
              <a:t>/л </a:t>
            </a:r>
          </a:p>
          <a:p>
            <a:pPr>
              <a:defRPr/>
            </a:pPr>
            <a:r>
              <a:rPr lang="ru-RU" dirty="0" smtClean="0"/>
              <a:t>Отсутствие в крови миелоцитов, </a:t>
            </a:r>
          </a:p>
          <a:p>
            <a:pPr>
              <a:defRPr/>
            </a:pPr>
            <a:r>
              <a:rPr lang="ru-RU" dirty="0" err="1" smtClean="0"/>
              <a:t>промиелоцитов</a:t>
            </a:r>
            <a:r>
              <a:rPr lang="ru-RU" dirty="0" smtClean="0"/>
              <a:t>, </a:t>
            </a:r>
            <a:r>
              <a:rPr lang="ru-RU" dirty="0" err="1" smtClean="0"/>
              <a:t>бластов</a:t>
            </a:r>
            <a:r>
              <a:rPr lang="ru-RU" dirty="0" smtClean="0"/>
              <a:t> </a:t>
            </a:r>
          </a:p>
          <a:p>
            <a:pPr>
              <a:defRPr/>
            </a:pPr>
            <a:r>
              <a:rPr lang="ru-RU" dirty="0" smtClean="0"/>
              <a:t>&lt; 5% базофилов в крови </a:t>
            </a:r>
          </a:p>
          <a:p>
            <a:pPr>
              <a:defRPr/>
            </a:pPr>
            <a:r>
              <a:rPr lang="ru-RU" dirty="0" smtClean="0"/>
              <a:t>Селезенка не пальпируется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3914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FFC000"/>
                </a:solidFill>
              </a:rPr>
              <a:t>Ответ на терапию -Критерии ответа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19338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idx="1"/>
          </p:nvPr>
        </p:nvSpPr>
        <p:spPr>
          <a:xfrm>
            <a:off x="250825" y="1346200"/>
            <a:ext cx="8348663" cy="453072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Необходим длительный, постоянный прием </a:t>
            </a:r>
            <a:r>
              <a:rPr lang="ru-RU" b="1" dirty="0" err="1" smtClean="0">
                <a:solidFill>
                  <a:srgbClr val="C00000"/>
                </a:solidFill>
              </a:rPr>
              <a:t>гливека</a:t>
            </a:r>
            <a:r>
              <a:rPr lang="ru-RU" b="1" dirty="0" smtClean="0">
                <a:solidFill>
                  <a:srgbClr val="C00000"/>
                </a:solidFill>
              </a:rPr>
              <a:t> даже у больных с полным цитогенетическим ответом!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Стоп терапия через 3-4 года ПМО!?</a:t>
            </a:r>
          </a:p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Наличие у больного ХМЛ минимального количества </a:t>
            </a:r>
            <a:r>
              <a:rPr lang="en-US" sz="2400" b="1" dirty="0" smtClean="0">
                <a:solidFill>
                  <a:srgbClr val="C00000"/>
                </a:solidFill>
              </a:rPr>
              <a:t>Ph</a:t>
            </a:r>
            <a:r>
              <a:rPr lang="ru-RU" sz="2400" b="1" dirty="0" smtClean="0">
                <a:solidFill>
                  <a:srgbClr val="C00000"/>
                </a:solidFill>
              </a:rPr>
              <a:t>+ клеток может быть причиной цитогенетического рецидива и/или источником возникновения резистентных клонов- 16%</a:t>
            </a:r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754063" y="473075"/>
            <a:ext cx="7850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3200" b="1">
                <a:solidFill>
                  <a:srgbClr val="663300"/>
                </a:solidFill>
              </a:rPr>
              <a:t>Непреложные правила терапии ХМЛ</a:t>
            </a:r>
            <a:r>
              <a:rPr lang="ru-RU" sz="32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511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3068960"/>
            <a:ext cx="8229600" cy="17367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Истинная полицитемия,</a:t>
            </a:r>
            <a:r>
              <a:rPr lang="en-US" sz="6600" b="1" dirty="0" smtClean="0"/>
              <a:t> 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эритремия </a:t>
            </a:r>
            <a:r>
              <a:rPr lang="ru-RU" sz="6600" dirty="0" smtClean="0"/>
              <a:t>, болезнь </a:t>
            </a:r>
            <a:r>
              <a:rPr lang="ru-RU" sz="6600" dirty="0" err="1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tooltip="Вакез (страница отсутствует)"/>
              </a:rPr>
              <a:t>Вакеза</a:t>
            </a: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6600" dirty="0" smtClean="0"/>
              <a:t> </a:t>
            </a:r>
            <a:endParaRPr lang="ru-RU" sz="6500" dirty="0" smtClean="0">
              <a:solidFill>
                <a:schemeClr val="tx1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00625"/>
            <a:ext cx="6400800" cy="1000125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7887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доброкачественное заболевание кроветворной системы, связанное с </a:t>
            </a:r>
            <a:r>
              <a:rPr lang="ru-RU" smtClean="0">
                <a:hlinkClick r:id="rId2" tooltip="Миелопролиферативные заболевания (страница отсутствует)"/>
              </a:rPr>
              <a:t>миелопролиферацией</a:t>
            </a:r>
            <a:r>
              <a:rPr lang="ru-RU" smtClean="0"/>
              <a:t> гиперплазией клеточных элементов </a:t>
            </a:r>
            <a:r>
              <a:rPr lang="ru-RU" smtClean="0">
                <a:hlinkClick r:id="rId3" tooltip="Костный мозг"/>
              </a:rPr>
              <a:t>костного мозга</a:t>
            </a:r>
            <a:r>
              <a:rPr lang="ru-RU" smtClean="0"/>
              <a:t> . Этот процесс в большей степени затрагивает эритробластический росток.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эритремия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32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За счет увеличения числа эритроцитов повышается </a:t>
            </a:r>
            <a:r>
              <a:rPr lang="ru-RU" smtClean="0">
                <a:hlinkClick r:id="rId2" tooltip="Вязкость крови (страница отсутствует)"/>
              </a:rPr>
              <a:t>вязкость крови</a:t>
            </a:r>
            <a:r>
              <a:rPr lang="ru-RU" smtClean="0"/>
              <a:t>, возрастает масса циркулирующей крови. Это ведет к замедлению кровотока в сосудах и образованию тромбов, что приводит к нарушению кровоснабжения и </a:t>
            </a:r>
            <a:r>
              <a:rPr lang="ru-RU" smtClean="0">
                <a:hlinkClick r:id="rId3" tooltip="Гипоксия"/>
              </a:rPr>
              <a:t>гипоксии</a:t>
            </a:r>
            <a:r>
              <a:rPr lang="ru-RU" smtClean="0"/>
              <a:t> органов.</a:t>
            </a:r>
          </a:p>
        </p:txBody>
      </p:sp>
    </p:spTree>
    <p:extLst>
      <p:ext uri="{BB962C8B-B14F-4D97-AF65-F5344CB8AC3E}">
        <p14:creationId xmlns:p14="http://schemas.microsoft.com/office/powerpoint/2010/main" val="395904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Истинная полицитемия болезнь взрослых,</a:t>
            </a:r>
            <a:r>
              <a:rPr lang="ru-RU" sz="2800" dirty="0" smtClean="0">
                <a:solidFill>
                  <a:srgbClr val="C00000"/>
                </a:solidFill>
              </a:rPr>
              <a:t> чаще лиц пожилого возраста</a:t>
            </a:r>
            <a:r>
              <a:rPr lang="ru-RU" dirty="0" smtClean="0"/>
              <a:t>, но встречается и у детей.</a:t>
            </a:r>
          </a:p>
          <a:p>
            <a:r>
              <a:rPr lang="ru-RU" dirty="0" smtClean="0"/>
              <a:t> Средний возраст колеблется </a:t>
            </a:r>
            <a:r>
              <a:rPr lang="ru-RU" sz="2800" dirty="0" smtClean="0">
                <a:solidFill>
                  <a:srgbClr val="C00000"/>
                </a:solidFill>
              </a:rPr>
              <a:t>от 60 лет до 70-79 лет. </a:t>
            </a:r>
            <a:r>
              <a:rPr lang="ru-RU" dirty="0" smtClean="0"/>
              <a:t>Молодые люди болеют реже, но болезнь у них протекает тяжелее. Мужчины болеют несколько чаще, чем женщины: 1,5:1,0, среди молодых преобладают женщины.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Эпидемиология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46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10125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Установлена семейная предрасположенность к этому заболеванию, что говорит генетической предрасположенности к ней. </a:t>
            </a:r>
          </a:p>
          <a:p>
            <a:r>
              <a:rPr lang="ru-RU" dirty="0" smtClean="0"/>
              <a:t>Среди хронических </a:t>
            </a:r>
            <a:r>
              <a:rPr lang="ru-RU" dirty="0" err="1" smtClean="0"/>
              <a:t>миелопролиферативных</a:t>
            </a:r>
            <a:r>
              <a:rPr lang="ru-RU" dirty="0" smtClean="0"/>
              <a:t> заболеваний </a:t>
            </a:r>
            <a:r>
              <a:rPr lang="ru-RU" b="1" dirty="0" smtClean="0"/>
              <a:t> эритремия </a:t>
            </a:r>
            <a:r>
              <a:rPr lang="ru-RU" dirty="0" smtClean="0"/>
              <a:t> встречается чаще всего. </a:t>
            </a:r>
          </a:p>
          <a:p>
            <a:r>
              <a:rPr lang="ru-RU" dirty="0" smtClean="0"/>
              <a:t>Распространенность составляет 29:100000.</a:t>
            </a: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Этиология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348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Content Placeholder 2"/>
          <p:cNvSpPr>
            <a:spLocks noGrp="1"/>
          </p:cNvSpPr>
          <p:nvPr>
            <p:ph idx="1"/>
          </p:nvPr>
        </p:nvSpPr>
        <p:spPr>
          <a:xfrm>
            <a:off x="447676" y="1940984"/>
            <a:ext cx="5267325" cy="4332816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000" dirty="0"/>
              <a:t>Наследственный характер </a:t>
            </a:r>
            <a:r>
              <a:rPr lang="ru-RU" sz="2000" dirty="0">
                <a:solidFill>
                  <a:srgbClr val="FF0000"/>
                </a:solidFill>
              </a:rPr>
              <a:t>– 11</a:t>
            </a:r>
            <a:r>
              <a:rPr lang="en-US" sz="2000" dirty="0">
                <a:solidFill>
                  <a:srgbClr val="FF0000"/>
                </a:solidFill>
                <a:latin typeface="Calibri" charset="0"/>
              </a:rPr>
              <a:t>% </a:t>
            </a:r>
            <a:r>
              <a:rPr lang="ru-RU" sz="2000" dirty="0">
                <a:solidFill>
                  <a:srgbClr val="FF0000"/>
                </a:solidFill>
              </a:rPr>
              <a:t>случаев </a:t>
            </a:r>
            <a:r>
              <a:rPr lang="ru-RU" sz="2000" dirty="0"/>
              <a:t>(6</a:t>
            </a:r>
            <a:r>
              <a:rPr lang="en-US" sz="2000" dirty="0">
                <a:latin typeface="Calibri" charset="0"/>
              </a:rPr>
              <a:t>% - </a:t>
            </a:r>
            <a:r>
              <a:rPr lang="ru-RU" sz="2000" dirty="0"/>
              <a:t>ХЛЛ, 5</a:t>
            </a:r>
            <a:r>
              <a:rPr lang="en-US" sz="2000" dirty="0">
                <a:latin typeface="Calibri" charset="0"/>
              </a:rPr>
              <a:t>% - </a:t>
            </a:r>
            <a:r>
              <a:rPr lang="ru-RU" sz="2000" dirty="0"/>
              <a:t>другие </a:t>
            </a:r>
            <a:r>
              <a:rPr lang="ru-RU" sz="2000" dirty="0" err="1"/>
              <a:t>лимфомы</a:t>
            </a:r>
            <a:endParaRPr lang="ru-RU" sz="2000" dirty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20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000" dirty="0" smtClean="0"/>
              <a:t>У </a:t>
            </a:r>
            <a:r>
              <a:rPr lang="ru-RU" sz="2000" dirty="0"/>
              <a:t>ближайших родственников </a:t>
            </a:r>
            <a:r>
              <a:rPr lang="ru-RU" sz="2000" dirty="0" smtClean="0"/>
              <a:t>вероятность </a:t>
            </a:r>
            <a:r>
              <a:rPr lang="ru-RU" sz="2000" dirty="0"/>
              <a:t>заболеть в 10 раз выше, чем в общей </a:t>
            </a:r>
            <a:r>
              <a:rPr lang="ru-RU" sz="2000" dirty="0" smtClean="0"/>
              <a:t>популяции</a:t>
            </a:r>
          </a:p>
          <a:p>
            <a:pPr marL="320040" indent="-32004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ru-RU" sz="2000" dirty="0" smtClean="0"/>
          </a:p>
          <a:p>
            <a:pPr marL="320040" indent="-32004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dirty="0" smtClean="0"/>
              <a:t>Для ХЛЛ характерен феномен ожидания</a:t>
            </a:r>
          </a:p>
          <a:p>
            <a:pPr marL="320040" indent="-32004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ru-RU" sz="2000" dirty="0" smtClean="0"/>
          </a:p>
          <a:p>
            <a:pPr marL="320040" indent="-32004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dirty="0" smtClean="0"/>
              <a:t>Риск заболеть ничтожен по сравнению с риском других онкологических заболеваний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sz="2000" dirty="0"/>
          </a:p>
        </p:txBody>
      </p:sp>
      <p:sp>
        <p:nvSpPr>
          <p:cNvPr id="33795" name="Заголовок 5"/>
          <p:cNvSpPr txBox="1">
            <a:spLocks/>
          </p:cNvSpPr>
          <p:nvPr/>
        </p:nvSpPr>
        <p:spPr bwMode="auto">
          <a:xfrm>
            <a:off x="0" y="372533"/>
            <a:ext cx="9036050" cy="1329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000" b="1">
                <a:latin typeface="Calibri" pitchFamily="34" charset="0"/>
                <a:ea typeface="MS PGothic" pitchFamily="34" charset="-128"/>
              </a:rPr>
              <a:t>Наследственность и ХЛЛ</a:t>
            </a:r>
          </a:p>
        </p:txBody>
      </p:sp>
      <p:pic>
        <p:nvPicPr>
          <p:cNvPr id="3379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64" y="1905000"/>
            <a:ext cx="3386137" cy="2736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432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Болезнь  связана  с трансформацией </a:t>
            </a:r>
            <a:r>
              <a:rPr lang="ru-RU" smtClean="0">
                <a:hlinkClick r:id="rId2" tooltip="Стволовые клетки"/>
              </a:rPr>
              <a:t>стволовых клеток</a:t>
            </a:r>
            <a:r>
              <a:rPr lang="ru-RU" smtClean="0"/>
              <a:t>. Наблюдается </a:t>
            </a:r>
            <a:r>
              <a:rPr lang="ru-RU" smtClean="0">
                <a:hlinkClick r:id="rId3" tooltip="Мутация"/>
              </a:rPr>
              <a:t>мутация</a:t>
            </a:r>
            <a:r>
              <a:rPr lang="ru-RU" smtClean="0"/>
              <a:t> </a:t>
            </a:r>
            <a:r>
              <a:rPr lang="ru-RU" smtClean="0">
                <a:hlinkClick r:id="rId4" tooltip="Тирозинкиназа (страница отсутствует)"/>
              </a:rPr>
              <a:t>тирозинкиназы</a:t>
            </a:r>
            <a:r>
              <a:rPr lang="ru-RU" smtClean="0"/>
              <a:t> JAK 2 (Янус </a:t>
            </a:r>
            <a:r>
              <a:rPr lang="ru-RU" smtClean="0">
                <a:hlinkClick r:id="rId5" tooltip="Киназа"/>
              </a:rPr>
              <a:t>киназы</a:t>
            </a:r>
            <a:r>
              <a:rPr lang="ru-RU" smtClean="0"/>
              <a:t>), где в позиции 617 </a:t>
            </a:r>
            <a:r>
              <a:rPr lang="ru-RU" smtClean="0">
                <a:hlinkClick r:id="rId6" tooltip="Валин"/>
              </a:rPr>
              <a:t>валин</a:t>
            </a:r>
            <a:r>
              <a:rPr lang="ru-RU" smtClean="0"/>
              <a:t> заменён </a:t>
            </a:r>
            <a:r>
              <a:rPr lang="ru-RU" smtClean="0">
                <a:hlinkClick r:id="rId7" tooltip="Фенилаланин"/>
              </a:rPr>
              <a:t>фенилаланином</a:t>
            </a: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01072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 клинических проявлениях болезни преобладают проявления </a:t>
            </a:r>
            <a:r>
              <a:rPr lang="ru-RU" smtClean="0">
                <a:hlinkClick r:id="rId2" tooltip="Плетора (страница отсутствует)"/>
              </a:rPr>
              <a:t>плеторы</a:t>
            </a:r>
            <a:r>
              <a:rPr lang="ru-RU" smtClean="0"/>
              <a:t> и осложнения, связанные с </a:t>
            </a:r>
            <a:r>
              <a:rPr lang="ru-RU" smtClean="0">
                <a:hlinkClick r:id="rId3" tooltip="Тромбоз"/>
              </a:rPr>
              <a:t>тромбозом</a:t>
            </a:r>
            <a:r>
              <a:rPr lang="ru-RU" smtClean="0"/>
              <a:t> сосудов.</a:t>
            </a:r>
          </a:p>
          <a:p>
            <a:r>
              <a:rPr lang="ru-RU" smtClean="0"/>
              <a:t> Основные проявления болезни следующие:</a:t>
            </a:r>
          </a:p>
          <a:p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Клиника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181739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67375"/>
          </a:xfrm>
        </p:spPr>
        <p:txBody>
          <a:bodyPr/>
          <a:lstStyle/>
          <a:p>
            <a:endParaRPr lang="ru-RU" i="1" dirty="0" smtClean="0"/>
          </a:p>
          <a:p>
            <a:endParaRPr lang="ru-RU" i="1" dirty="0"/>
          </a:p>
          <a:p>
            <a:endParaRPr lang="ru-RU" i="1" dirty="0" smtClean="0"/>
          </a:p>
          <a:p>
            <a:r>
              <a:rPr lang="ru-RU" i="1" dirty="0" smtClean="0"/>
              <a:t>Расширение кожных вен и изменения цвета кожи</a:t>
            </a:r>
            <a:r>
              <a:rPr lang="ru-RU" dirty="0" smtClean="0"/>
              <a:t> </a:t>
            </a:r>
          </a:p>
          <a:p>
            <a:r>
              <a:rPr lang="ru-RU" i="1" dirty="0" smtClean="0"/>
              <a:t> Кожный зуд</a:t>
            </a:r>
            <a:r>
              <a:rPr lang="ru-RU" dirty="0" smtClean="0"/>
              <a:t> - 40%</a:t>
            </a:r>
          </a:p>
          <a:p>
            <a:r>
              <a:rPr lang="ru-RU" i="1" dirty="0" smtClean="0"/>
              <a:t>Наличие </a:t>
            </a:r>
            <a:r>
              <a:rPr lang="ru-RU" i="1" dirty="0" err="1" smtClean="0"/>
              <a:t>эритромелалгии</a:t>
            </a:r>
            <a:r>
              <a:rPr lang="ru-RU" dirty="0" smtClean="0"/>
              <a:t> </a:t>
            </a:r>
          </a:p>
          <a:p>
            <a:r>
              <a:rPr lang="ru-RU" i="1" dirty="0" smtClean="0"/>
              <a:t>Увеличение селезёнки (</a:t>
            </a:r>
            <a:r>
              <a:rPr lang="ru-RU" i="1" dirty="0" err="1" smtClean="0">
                <a:hlinkClick r:id="rId2" tooltip="Спленомегалия"/>
              </a:rPr>
              <a:t>спленомегалия</a:t>
            </a:r>
            <a:r>
              <a:rPr lang="ru-RU" i="1" dirty="0" smtClean="0"/>
              <a:t>)</a:t>
            </a:r>
            <a:r>
              <a:rPr lang="ru-RU" dirty="0" smtClean="0"/>
              <a:t> </a:t>
            </a:r>
          </a:p>
          <a:p>
            <a:r>
              <a:rPr lang="ru-RU" i="1" dirty="0" smtClean="0"/>
              <a:t>Развитие язв в двенадцатиперстной кишке и желудке</a:t>
            </a:r>
          </a:p>
          <a:p>
            <a:r>
              <a:rPr lang="ru-RU" i="1" dirty="0" smtClean="0"/>
              <a:t>Возникновение тромбов в сосудах</a:t>
            </a:r>
          </a:p>
          <a:p>
            <a:r>
              <a:rPr lang="ru-RU" i="1" dirty="0" smtClean="0"/>
              <a:t>Наличие кровотечений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5274183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38812"/>
          </a:xfrm>
        </p:spPr>
        <p:txBody>
          <a:bodyPr/>
          <a:lstStyle/>
          <a:p>
            <a:endParaRPr lang="ru-RU" i="1" dirty="0" smtClean="0"/>
          </a:p>
          <a:p>
            <a:endParaRPr lang="ru-RU" i="1" dirty="0"/>
          </a:p>
          <a:p>
            <a:r>
              <a:rPr lang="ru-RU" i="1" dirty="0" smtClean="0"/>
              <a:t>Упорные суставные боли и повышение уровня мочевой кислоты</a:t>
            </a:r>
          </a:p>
          <a:p>
            <a:r>
              <a:rPr lang="ru-RU" i="1" dirty="0" smtClean="0"/>
              <a:t>Боли в ногах</a:t>
            </a:r>
            <a:r>
              <a:rPr lang="ru-RU" dirty="0" smtClean="0"/>
              <a:t> (обл. </a:t>
            </a:r>
            <a:r>
              <a:rPr lang="ru-RU" dirty="0" err="1" smtClean="0"/>
              <a:t>эндоартериит</a:t>
            </a:r>
            <a:r>
              <a:rPr lang="ru-RU" dirty="0" smtClean="0"/>
              <a:t>)</a:t>
            </a:r>
          </a:p>
          <a:p>
            <a:r>
              <a:rPr lang="ru-RU" i="1" dirty="0" smtClean="0"/>
              <a:t>Болезненность плоских костей</a:t>
            </a:r>
          </a:p>
          <a:p>
            <a:r>
              <a:rPr lang="ru-RU" i="1" dirty="0" smtClean="0"/>
              <a:t>Общие жалобы</a:t>
            </a:r>
            <a:r>
              <a:rPr lang="ru-RU" dirty="0" smtClean="0"/>
              <a:t> : </a:t>
            </a:r>
            <a:r>
              <a:rPr lang="ru-RU" sz="2400" dirty="0" smtClean="0"/>
              <a:t>на усталость, головную боль, головокружение, шум в ушах, приливы крови к </a:t>
            </a:r>
            <a:r>
              <a:rPr lang="ru-RU" sz="2400" dirty="0" smtClean="0">
                <a:hlinkClick r:id="rId2" tooltip="Голова (часть тела) (страница отсутствует)"/>
              </a:rPr>
              <a:t>голове</a:t>
            </a:r>
            <a:r>
              <a:rPr lang="ru-RU" sz="2400" dirty="0" smtClean="0"/>
              <a:t>, утомляемость, одышку, мелькание мушек в глазах, нарушение зрения. Артериальное давление повышено, что является компенсаторной реакцией сосудистого русла на увеличение вязкости крови. Часто развиваются </a:t>
            </a:r>
            <a:r>
              <a:rPr lang="ru-RU" sz="2400" dirty="0" smtClean="0">
                <a:hlinkClick r:id="rId3" tooltip="Сердечная недостаточность"/>
              </a:rPr>
              <a:t>сердечная недостаточность</a:t>
            </a:r>
            <a:r>
              <a:rPr lang="ru-RU" sz="2400" dirty="0" smtClean="0"/>
              <a:t>, </a:t>
            </a:r>
            <a:r>
              <a:rPr lang="ru-RU" sz="2400" dirty="0" err="1" smtClean="0">
                <a:hlinkClick r:id="rId4" tooltip="Миокардиосклероз (страница отсутствует)"/>
              </a:rPr>
              <a:t>миокардиосклероз</a:t>
            </a:r>
            <a:r>
              <a:rPr lang="ru-RU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149391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472488" cy="4738687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Количество </a:t>
            </a:r>
            <a:r>
              <a:rPr lang="ru-RU" dirty="0" smtClean="0">
                <a:solidFill>
                  <a:schemeClr val="accent2"/>
                </a:solidFill>
              </a:rPr>
              <a:t>Эр-в</a:t>
            </a:r>
            <a:r>
              <a:rPr lang="ru-RU" dirty="0" smtClean="0"/>
              <a:t> увеличено и обычно составляет 6—8×10¹² в 1 л и более.</a:t>
            </a:r>
            <a:br>
              <a:rPr lang="ru-RU" dirty="0" smtClean="0"/>
            </a:br>
            <a:r>
              <a:rPr lang="ru-RU" dirty="0" smtClean="0">
                <a:hlinkClick r:id="rId2" tooltip="Гемоглобин"/>
              </a:rPr>
              <a:t>Гемоглобин</a:t>
            </a:r>
            <a:r>
              <a:rPr lang="ru-RU" dirty="0" smtClean="0"/>
              <a:t> повышается до 180—220 г/л, </a:t>
            </a:r>
            <a:r>
              <a:rPr lang="ru-RU" dirty="0" smtClean="0">
                <a:solidFill>
                  <a:schemeClr val="accent2"/>
                </a:solidFill>
              </a:rPr>
              <a:t>ЦП</a:t>
            </a:r>
            <a:r>
              <a:rPr lang="ru-RU" dirty="0" smtClean="0"/>
              <a:t> меньше единицы (0,7—0,6).</a:t>
            </a:r>
          </a:p>
          <a:p>
            <a:r>
              <a:rPr lang="ru-RU" dirty="0" smtClean="0">
                <a:hlinkClick r:id="rId3" tooltip="Гематокрит"/>
              </a:rPr>
              <a:t>Гематокрит</a:t>
            </a:r>
            <a:r>
              <a:rPr lang="ru-RU" dirty="0" smtClean="0"/>
              <a:t> достигает 65% и более.</a:t>
            </a:r>
          </a:p>
          <a:p>
            <a:r>
              <a:rPr lang="ru-RU" dirty="0" smtClean="0"/>
              <a:t>Число </a:t>
            </a:r>
            <a:r>
              <a:rPr lang="ru-RU" dirty="0" err="1" smtClean="0">
                <a:hlinkClick r:id="rId4" tooltip="Ретикулоцит (страница отсутствует)"/>
              </a:rPr>
              <a:t>ретикулоцитов</a:t>
            </a:r>
            <a:r>
              <a:rPr lang="ru-RU" dirty="0" smtClean="0"/>
              <a:t> повышено до 15—20 промилле, </a:t>
            </a:r>
          </a:p>
          <a:p>
            <a:r>
              <a:rPr lang="ru-RU" dirty="0" smtClean="0"/>
              <a:t>В мазке можно обнаружить </a:t>
            </a:r>
            <a:r>
              <a:rPr lang="ru-RU" dirty="0" err="1" smtClean="0">
                <a:hlinkClick r:id="rId5" tooltip="Эритробласт (страница отсутствует)"/>
              </a:rPr>
              <a:t>эритробласты</a:t>
            </a:r>
            <a:r>
              <a:rPr lang="ru-RU" dirty="0" smtClean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Лабораторные показатели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476861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Увеличено количество лейкоцитов до 10,0 ×10 </a:t>
            </a:r>
            <a:r>
              <a:rPr lang="ru-RU" baseline="30000" smtClean="0"/>
              <a:t>9</a:t>
            </a:r>
            <a:r>
              <a:rPr lang="ru-RU" smtClean="0"/>
              <a:t>—12,0 × 10 </a:t>
            </a:r>
            <a:r>
              <a:rPr lang="ru-RU" baseline="30000" smtClean="0"/>
              <a:t>9</a:t>
            </a:r>
            <a:r>
              <a:rPr lang="ru-RU" smtClean="0"/>
              <a:t> в литре крови. Увеличение происходит за счет </a:t>
            </a:r>
            <a:r>
              <a:rPr lang="ru-RU" smtClean="0">
                <a:hlinkClick r:id="rId2" tooltip="Нейтрофил"/>
              </a:rPr>
              <a:t>нейтрофилов</a:t>
            </a:r>
            <a:r>
              <a:rPr lang="ru-RU" smtClean="0"/>
              <a:t> (70—85%). Наблюдается палочкоядерный, реже миелоцитарный сдвиг. Увеличивается количество </a:t>
            </a:r>
            <a:r>
              <a:rPr lang="ru-RU" smtClean="0">
                <a:hlinkClick r:id="rId3" tooltip="Эозинофил (страница отсутствует)"/>
              </a:rPr>
              <a:t>эозинофилов</a:t>
            </a:r>
            <a:r>
              <a:rPr lang="ru-RU" smtClean="0"/>
              <a:t>, реже и </a:t>
            </a:r>
            <a:r>
              <a:rPr lang="ru-RU" smtClean="0">
                <a:hlinkClick r:id="rId4" tooltip="Базофил (страница отсутствует)"/>
              </a:rPr>
              <a:t>базофилов</a:t>
            </a:r>
            <a:r>
              <a:rPr lang="ru-RU" smtClean="0"/>
              <a:t>.</a:t>
            </a:r>
          </a:p>
          <a:p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5996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245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Число тромбоцитов увеличено до 400,0×10</a:t>
            </a:r>
            <a:r>
              <a:rPr lang="ru-RU" baseline="30000" dirty="0" smtClean="0"/>
              <a:t>9</a:t>
            </a:r>
            <a:r>
              <a:rPr lang="ru-RU" dirty="0" smtClean="0"/>
              <a:t>—600,0×10</a:t>
            </a:r>
            <a:r>
              <a:rPr lang="ru-RU" baseline="30000" dirty="0" smtClean="0"/>
              <a:t>9</a:t>
            </a:r>
            <a:r>
              <a:rPr lang="ru-RU" dirty="0" smtClean="0"/>
              <a:t> в литре крови, а иногда и больше. </a:t>
            </a:r>
          </a:p>
          <a:p>
            <a:endParaRPr lang="ru-RU" dirty="0" smtClean="0"/>
          </a:p>
          <a:p>
            <a:r>
              <a:rPr lang="ru-RU" dirty="0" smtClean="0"/>
              <a:t>Вязкость крови значительно повышена, </a:t>
            </a:r>
            <a:r>
              <a:rPr lang="ru-RU" dirty="0" smtClean="0">
                <a:hlinkClick r:id="rId2" tooltip="Скорость оседания эритроцитов"/>
              </a:rPr>
              <a:t>СОЭ</a:t>
            </a:r>
            <a:r>
              <a:rPr lang="ru-RU" dirty="0" smtClean="0"/>
              <a:t> замедлена (1-2 мм за час).</a:t>
            </a:r>
          </a:p>
          <a:p>
            <a:endParaRPr lang="ru-RU" dirty="0" smtClean="0"/>
          </a:p>
          <a:p>
            <a:r>
              <a:rPr lang="ru-RU" dirty="0" smtClean="0"/>
              <a:t>Увеличивается уровень мочевой кислоты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2645532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1. Начальная фаза</a:t>
            </a:r>
          </a:p>
          <a:p>
            <a:r>
              <a:rPr lang="ru-RU" smtClean="0"/>
              <a:t>2. Эритремическая : А - с миелоидной метаплазией селезенки, </a:t>
            </a:r>
          </a:p>
          <a:p>
            <a:r>
              <a:rPr lang="ru-RU" smtClean="0"/>
              <a:t>В – без миелоидной метаплазии селезенки</a:t>
            </a:r>
          </a:p>
          <a:p>
            <a:r>
              <a:rPr lang="ru-RU" smtClean="0"/>
              <a:t>3. Анемическая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Классификация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44862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Возникают тромбозы и эмболии </a:t>
            </a:r>
            <a:r>
              <a:rPr lang="ru-RU" smtClean="0">
                <a:hlinkClick r:id="rId2" tooltip="Артерии"/>
              </a:rPr>
              <a:t>артериальных</a:t>
            </a:r>
            <a:r>
              <a:rPr lang="ru-RU" smtClean="0"/>
              <a:t> и </a:t>
            </a:r>
            <a:r>
              <a:rPr lang="ru-RU" smtClean="0">
                <a:hlinkClick r:id="rId3" tooltip="Вены"/>
              </a:rPr>
              <a:t>венозных</a:t>
            </a:r>
            <a:r>
              <a:rPr lang="ru-RU" smtClean="0"/>
              <a:t> </a:t>
            </a:r>
            <a:r>
              <a:rPr lang="ru-RU" smtClean="0">
                <a:hlinkClick r:id="rId4" tooltip="Сосуды головного мозга (страница отсутствует)"/>
              </a:rPr>
              <a:t>сосудов головного мозга</a:t>
            </a:r>
            <a:r>
              <a:rPr lang="ru-RU" smtClean="0"/>
              <a:t>, селезенки, печени, нижних конечностей.</a:t>
            </a:r>
          </a:p>
          <a:p>
            <a:r>
              <a:rPr lang="ru-RU" smtClean="0"/>
              <a:t>Развиваются инфаркты, инсульты </a:t>
            </a:r>
          </a:p>
          <a:p>
            <a:r>
              <a:rPr lang="ru-RU" smtClean="0"/>
              <a:t>Отмечаются кровотечения</a:t>
            </a:r>
          </a:p>
          <a:p>
            <a:r>
              <a:rPr lang="ru-RU" smtClean="0"/>
              <a:t> Очень часто развиваются ЖКБ, МКБ, </a:t>
            </a:r>
            <a:r>
              <a:rPr lang="ru-RU" smtClean="0">
                <a:hlinkClick r:id="rId5" tooltip="Нефросклероз (страница отсутствует)"/>
              </a:rPr>
              <a:t>нефросклероз</a:t>
            </a: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Осложнения полицитемии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18528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Дифференциальная диагностика проводится со вторичными (абсолютными и относительными) </a:t>
            </a:r>
            <a:r>
              <a:rPr lang="ru-RU" smtClean="0">
                <a:hlinkClick r:id="rId2" tooltip="Эритрозитозы (страница отсутствует)"/>
              </a:rPr>
              <a:t>эритроцитозами</a:t>
            </a:r>
            <a:r>
              <a:rPr lang="ru-RU" smtClean="0"/>
              <a:t>.</a:t>
            </a:r>
          </a:p>
          <a:p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9429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 smtClean="0"/>
              <a:t>Дифференциальная диагностика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848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Хронический лимфолейкоз</a:t>
            </a:r>
            <a:endParaRPr lang="en-US" smtClean="0"/>
          </a:p>
        </p:txBody>
      </p:sp>
      <p:sp>
        <p:nvSpPr>
          <p:cNvPr id="6" name="Rectangle 5"/>
          <p:cNvSpPr>
            <a:spLocks noGrp="1"/>
          </p:cNvSpPr>
          <p:nvPr>
            <p:ph sz="quarter" idx="13"/>
          </p:nvPr>
        </p:nvSpPr>
        <p:spPr>
          <a:xfrm>
            <a:off x="609600" y="1905000"/>
            <a:ext cx="4038600" cy="44704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altLang="x-none" sz="2200" dirty="0" smtClean="0"/>
              <a:t>Определение</a:t>
            </a:r>
            <a:endParaRPr lang="en-US" altLang="x-none" sz="2200" dirty="0" smtClean="0"/>
          </a:p>
          <a:p>
            <a:pPr marL="27432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ru-RU" altLang="x-none" sz="2200" b="1" dirty="0" smtClean="0">
                <a:solidFill>
                  <a:schemeClr val="accent4"/>
                </a:solidFill>
              </a:rPr>
              <a:t>Лейкоз</a:t>
            </a:r>
            <a:r>
              <a:rPr lang="ru-RU" altLang="x-none" sz="2200" dirty="0" smtClean="0"/>
              <a:t> – заболевание крови</a:t>
            </a:r>
            <a:endParaRPr lang="en-US" altLang="x-none" sz="2200" dirty="0" smtClean="0"/>
          </a:p>
          <a:p>
            <a:pPr marL="27432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ru-RU" altLang="x-none" sz="2200" b="1" dirty="0" err="1" smtClean="0">
                <a:solidFill>
                  <a:schemeClr val="accent4"/>
                </a:solidFill>
              </a:rPr>
              <a:t>Лимфо</a:t>
            </a:r>
            <a:r>
              <a:rPr lang="en-US" altLang="x-none" sz="2200" b="1" dirty="0" smtClean="0">
                <a:solidFill>
                  <a:schemeClr val="accent4"/>
                </a:solidFill>
              </a:rPr>
              <a:t> </a:t>
            </a:r>
            <a:r>
              <a:rPr lang="en-US" altLang="x-none" sz="2200" dirty="0" smtClean="0"/>
              <a:t>–</a:t>
            </a:r>
            <a:r>
              <a:rPr lang="ru-RU" altLang="x-none" sz="2200" dirty="0" smtClean="0"/>
              <a:t> возникает из лимфоцитов</a:t>
            </a:r>
          </a:p>
          <a:p>
            <a:pPr marL="27432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ru-RU" altLang="x-none" sz="2200" b="1" dirty="0" smtClean="0">
                <a:solidFill>
                  <a:schemeClr val="accent4"/>
                </a:solidFill>
              </a:rPr>
              <a:t>Хронический</a:t>
            </a:r>
            <a:r>
              <a:rPr lang="ru-RU" altLang="x-none" sz="2200" dirty="0" smtClean="0"/>
              <a:t> - не острый. Определяет течение</a:t>
            </a:r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4495800" y="3803699"/>
            <a:ext cx="4191000" cy="20297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82880" tIns="182880" rIns="182880" bIns="91440" anchor="ctr">
            <a:spAutoFit/>
          </a:bodyPr>
          <a:lstStyle>
            <a:extLst/>
          </a:lstStyle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x-none" sz="2000" b="1" dirty="0">
                <a:solidFill>
                  <a:schemeClr val="bg1"/>
                </a:solidFill>
              </a:rPr>
              <a:t>Хронический </a:t>
            </a:r>
            <a:r>
              <a:rPr lang="ru-RU" altLang="x-none" sz="2000" b="1" dirty="0" err="1">
                <a:solidFill>
                  <a:schemeClr val="bg1"/>
                </a:solidFill>
              </a:rPr>
              <a:t>лимфолейкоз</a:t>
            </a:r>
            <a:r>
              <a:rPr lang="ru-RU" altLang="x-none" sz="2000" b="1" dirty="0">
                <a:solidFill>
                  <a:schemeClr val="bg1"/>
                </a:solidFill>
              </a:rPr>
              <a:t> возникает из лимфоцитов. Лимфоциты: 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x-none" sz="2000" dirty="0">
                <a:solidFill>
                  <a:schemeClr val="bg1"/>
                </a:solidFill>
              </a:rPr>
              <a:t> постоянно </a:t>
            </a:r>
            <a:r>
              <a:rPr lang="ru-RU" altLang="x-none" sz="2000" dirty="0" err="1">
                <a:solidFill>
                  <a:schemeClr val="bg1"/>
                </a:solidFill>
              </a:rPr>
              <a:t>рециркулируют</a:t>
            </a:r>
            <a:r>
              <a:rPr lang="ru-RU" altLang="x-none" sz="2000" dirty="0">
                <a:solidFill>
                  <a:schemeClr val="bg1"/>
                </a:solidFill>
              </a:rPr>
              <a:t>, 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x-none" sz="2000" dirty="0">
                <a:solidFill>
                  <a:schemeClr val="bg1"/>
                </a:solidFill>
              </a:rPr>
              <a:t> живут долго, 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x-none" sz="2000" dirty="0">
                <a:solidFill>
                  <a:schemeClr val="bg1"/>
                </a:solidFill>
              </a:rPr>
              <a:t> защищают от инфекций</a:t>
            </a:r>
            <a:endParaRPr lang="en-US" sz="2000" dirty="0">
              <a:solidFill>
                <a:schemeClr val="bg1"/>
              </a:solidFill>
            </a:endParaRP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33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101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Кровопускание при гематокрите выше 55 %. Уровень ГМТ </a:t>
            </a:r>
            <a:r>
              <a:rPr lang="ru-RU" dirty="0" err="1" smtClean="0"/>
              <a:t>д.б</a:t>
            </a:r>
            <a:r>
              <a:rPr lang="ru-RU" dirty="0" smtClean="0"/>
              <a:t>. ниже 45%. Удаляют 300–500 мл крови </a:t>
            </a:r>
          </a:p>
          <a:p>
            <a:pPr>
              <a:buFontTx/>
              <a:buNone/>
            </a:pPr>
            <a:r>
              <a:rPr lang="ru-RU" dirty="0" smtClean="0"/>
              <a:t>    ч/з в 2–4 дня №3-5</a:t>
            </a:r>
          </a:p>
          <a:p>
            <a:r>
              <a:rPr lang="ru-RU" dirty="0" smtClean="0"/>
              <a:t>Уровень ГВ доводят до 140–150 г/л. Перед кровопусканием показано в/в </a:t>
            </a:r>
          </a:p>
          <a:p>
            <a:r>
              <a:rPr lang="ru-RU" dirty="0" smtClean="0"/>
              <a:t>400 мл </a:t>
            </a:r>
            <a:r>
              <a:rPr lang="ru-RU" dirty="0" err="1" smtClean="0">
                <a:hlinkClick r:id="rId2" tooltip="Реополиглюкин (страница отсутствует)"/>
              </a:rPr>
              <a:t>реополиглюкина</a:t>
            </a:r>
            <a:r>
              <a:rPr lang="ru-RU" dirty="0" smtClean="0"/>
              <a:t> и 5000 ЕД </a:t>
            </a:r>
            <a:r>
              <a:rPr lang="ru-RU" dirty="0" smtClean="0">
                <a:hlinkClick r:id="rId3" tooltip="Гепарин"/>
              </a:rPr>
              <a:t>гепарина</a:t>
            </a:r>
            <a:r>
              <a:rPr lang="ru-RU" dirty="0" smtClean="0"/>
              <a:t>. Противопоказанием к кровопусканию является увеличение тромбоцитов более 800000.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Лечение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48860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2143125"/>
            <a:ext cx="8229600" cy="3952875"/>
          </a:xfrm>
        </p:spPr>
        <p:txBody>
          <a:bodyPr/>
          <a:lstStyle/>
          <a:p>
            <a:r>
              <a:rPr lang="ru-RU" dirty="0" smtClean="0"/>
              <a:t>применяют </a:t>
            </a:r>
            <a:r>
              <a:rPr lang="ru-RU" dirty="0" err="1" smtClean="0">
                <a:hlinkClick r:id="rId2" tooltip="Гидроксимочевина"/>
              </a:rPr>
              <a:t>гидроксимочевину</a:t>
            </a:r>
            <a:r>
              <a:rPr lang="ru-RU" dirty="0" smtClean="0"/>
              <a:t> (</a:t>
            </a:r>
            <a:r>
              <a:rPr lang="ru-RU" dirty="0" err="1" smtClean="0"/>
              <a:t>гидреа</a:t>
            </a:r>
            <a:r>
              <a:rPr lang="ru-RU" dirty="0" smtClean="0"/>
              <a:t>, </a:t>
            </a:r>
            <a:r>
              <a:rPr lang="ru-RU" dirty="0" err="1" smtClean="0"/>
              <a:t>литалир</a:t>
            </a:r>
            <a:r>
              <a:rPr lang="ru-RU" dirty="0" smtClean="0"/>
              <a:t>, </a:t>
            </a:r>
            <a:r>
              <a:rPr lang="ru-RU" dirty="0" err="1" smtClean="0"/>
              <a:t>сиреа</a:t>
            </a:r>
            <a:r>
              <a:rPr lang="ru-RU" dirty="0" smtClean="0"/>
              <a:t>), особенно лицам старших возрастных групп, 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err="1" smtClean="0"/>
              <a:t>Циторедуктивная</a:t>
            </a:r>
            <a:r>
              <a:rPr lang="ru-RU" b="1" dirty="0" smtClean="0"/>
              <a:t> 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48520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применяют рекомбинантный </a:t>
            </a:r>
            <a:r>
              <a:rPr lang="ru-RU" smtClean="0">
                <a:hlinkClick r:id="rId2" tooltip="Интерферон"/>
              </a:rPr>
              <a:t>интерферон</a:t>
            </a:r>
            <a:r>
              <a:rPr lang="ru-RU" smtClean="0"/>
              <a:t> α-2b (интрон), который подавляет миелопролиферацию. При применении интерферона в большей степени снижается уровень тромбоцитов. Интерферон предотвращает развитие тромбогеморрагических осложнений, уменьшает кожный зуд.</a:t>
            </a:r>
          </a:p>
          <a:p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21755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mtClean="0"/>
          </a:p>
          <a:p>
            <a:r>
              <a:rPr lang="ru-RU" smtClean="0"/>
              <a:t>Для </a:t>
            </a:r>
            <a:r>
              <a:rPr lang="ru-RU" smtClean="0">
                <a:hlinkClick r:id="rId2" tooltip="Профилактика"/>
              </a:rPr>
              <a:t>профилактики</a:t>
            </a:r>
            <a:r>
              <a:rPr lang="ru-RU" smtClean="0"/>
              <a:t> тромбоэмболий применяют : </a:t>
            </a:r>
            <a:r>
              <a:rPr lang="ru-RU" smtClean="0">
                <a:hlinkClick r:id="rId3" tooltip="Ацетилсалициловая кислота"/>
              </a:rPr>
              <a:t>ацетилсалициловую кислот</a:t>
            </a:r>
            <a:r>
              <a:rPr lang="ru-RU" smtClean="0"/>
              <a:t>у в дозе (от 50 до 100 мг на день), </a:t>
            </a:r>
            <a:r>
              <a:rPr lang="ru-RU" smtClean="0">
                <a:hlinkClick r:id="rId4" tooltip="Дипиридамол (страница отсутствует)"/>
              </a:rPr>
              <a:t>дипиридамол</a:t>
            </a:r>
            <a:r>
              <a:rPr lang="ru-RU" smtClean="0"/>
              <a:t>, </a:t>
            </a:r>
            <a:r>
              <a:rPr lang="ru-RU" smtClean="0">
                <a:hlinkClick r:id="rId5" tooltip="Тиклопедина гидрохлорид (страница отсутствует)"/>
              </a:rPr>
              <a:t>тиклопедина гидрохлорид</a:t>
            </a:r>
            <a:r>
              <a:rPr lang="ru-RU" smtClean="0"/>
              <a:t>, </a:t>
            </a:r>
            <a:r>
              <a:rPr lang="ru-RU" smtClean="0">
                <a:hlinkClick r:id="rId6" tooltip="Трентал"/>
              </a:rPr>
              <a:t>трентал</a:t>
            </a:r>
            <a:r>
              <a:rPr lang="ru-RU" smtClean="0"/>
              <a:t>. Одновременно назначают гепарин или </a:t>
            </a:r>
            <a:r>
              <a:rPr lang="ru-RU" smtClean="0">
                <a:hlinkClick r:id="rId7" tooltip="Фраксипарин (страница отсутствует)"/>
              </a:rPr>
              <a:t>фраксипарин</a:t>
            </a:r>
            <a:r>
              <a:rPr lang="ru-RU" smtClean="0"/>
              <a:t>.</a:t>
            </a:r>
            <a:br>
              <a:rPr lang="ru-RU" smtClean="0"/>
            </a:br>
            <a:r>
              <a:rPr lang="ru-RU" smtClean="0"/>
              <a:t>Применение пиявок малоэффективно.</a:t>
            </a:r>
            <a:br>
              <a:rPr lang="ru-RU" smtClean="0"/>
            </a:b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>Лечение осложнений полицитемии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081610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Для уменьшения зуда кожи нашли применения антигистаминные препараты – </a:t>
            </a:r>
            <a:r>
              <a:rPr lang="ru-RU" smtClean="0">
                <a:hlinkClick r:id="rId2" tooltip="Блокаторы антигистаминных систем (страница отсутствует)"/>
              </a:rPr>
              <a:t>блокаторы антигистаминных систем</a:t>
            </a:r>
            <a:r>
              <a:rPr lang="ru-RU" smtClean="0"/>
              <a:t> H1 систем — (</a:t>
            </a:r>
            <a:r>
              <a:rPr lang="ru-RU" smtClean="0">
                <a:hlinkClick r:id="rId3" tooltip="Зиртек (страница отсутствует)"/>
              </a:rPr>
              <a:t>зиртек</a:t>
            </a:r>
            <a:r>
              <a:rPr lang="ru-RU" smtClean="0"/>
              <a:t>) и </a:t>
            </a:r>
            <a:r>
              <a:rPr lang="ru-RU" smtClean="0">
                <a:hlinkClick r:id="rId4" tooltip="Параксетин (страница отсутствует)"/>
              </a:rPr>
              <a:t>параксетин</a:t>
            </a:r>
            <a:r>
              <a:rPr lang="ru-RU" smtClean="0"/>
              <a:t> (паксил).</a:t>
            </a:r>
          </a:p>
          <a:p>
            <a:endParaRPr lang="ru-RU" smtClean="0"/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6356211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 3 стадии показаны </a:t>
            </a:r>
            <a:r>
              <a:rPr lang="ru-RU" smtClean="0">
                <a:hlinkClick r:id="rId2" tooltip="Кортикостероидные гормоны (страница отсутствует)"/>
              </a:rPr>
              <a:t>кортикостероидные гормоны</a:t>
            </a:r>
            <a:r>
              <a:rPr lang="ru-RU" smtClean="0"/>
              <a:t> (</a:t>
            </a:r>
            <a:r>
              <a:rPr lang="ru-RU" smtClean="0">
                <a:hlinkClick r:id="rId3" tooltip="Преднизолон"/>
              </a:rPr>
              <a:t>преднизолон</a:t>
            </a:r>
            <a:r>
              <a:rPr lang="ru-RU" smtClean="0"/>
              <a:t> ), </a:t>
            </a:r>
            <a:r>
              <a:rPr lang="ru-RU" smtClean="0">
                <a:hlinkClick r:id="rId4" tooltip="Анаболические гормоны (страница отсутствует)"/>
              </a:rPr>
              <a:t>анаболические гормоны</a:t>
            </a:r>
            <a:r>
              <a:rPr lang="ru-RU" smtClean="0"/>
              <a:t>, </a:t>
            </a:r>
            <a:r>
              <a:rPr lang="ru-RU" smtClean="0">
                <a:hlinkClick r:id="rId5" tooltip="Витамины группы В (страница отсутствует)"/>
              </a:rPr>
              <a:t>витамины группы В</a:t>
            </a:r>
            <a:r>
              <a:rPr lang="ru-RU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691779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Для снижения уровня мочевой кислоты - </a:t>
            </a:r>
            <a:r>
              <a:rPr lang="ru-RU" smtClean="0">
                <a:hlinkClick r:id="rId2" tooltip="Аллопуринол (страница отсутствует)"/>
              </a:rPr>
              <a:t>аллопуринол</a:t>
            </a:r>
            <a:r>
              <a:rPr lang="ru-RU" smtClean="0"/>
              <a:t>, интерферон α.</a:t>
            </a:r>
          </a:p>
          <a:p>
            <a:r>
              <a:rPr lang="ru-RU" smtClean="0"/>
              <a:t>Спленэктомия возможна только в случае выраженного гиперспленизма. При предположении развития </a:t>
            </a:r>
            <a:r>
              <a:rPr lang="ru-RU" smtClean="0">
                <a:hlinkClick r:id="rId3" tooltip="Острый лейкоз"/>
              </a:rPr>
              <a:t>острого лейкоза</a:t>
            </a:r>
            <a:r>
              <a:rPr lang="ru-RU" smtClean="0"/>
              <a:t> операция противопоказана.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61481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Течение полицитемии хроническое доброкачественное. При современных методах лечения больные живут долго. Исходом болезни может быть развитие </a:t>
            </a:r>
            <a:r>
              <a:rPr lang="ru-RU" smtClean="0">
                <a:hlinkClick r:id="rId2" tooltip="Миелофиброз (страница отсутствует)"/>
              </a:rPr>
              <a:t>миелофиброз</a:t>
            </a:r>
            <a:r>
              <a:rPr lang="ru-RU" smtClean="0"/>
              <a:t>а с прогрессирующей анемии гипопластического типа и трансформация болезни в </a:t>
            </a:r>
            <a:r>
              <a:rPr lang="ru-RU" smtClean="0">
                <a:hlinkClick r:id="rId3" tooltip="Миелолейкоз (страница отсутствует)"/>
              </a:rPr>
              <a:t>миелолейкоз</a:t>
            </a:r>
            <a:r>
              <a:rPr lang="ru-RU" smtClean="0"/>
              <a:t>. Длительность жизни более 10 лет.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0144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>Исход</a:t>
            </a:r>
            <a:br>
              <a:rPr lang="ru-RU" b="1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466158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526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Прямоугольник 7"/>
          <p:cNvSpPr>
            <a:spLocks noChangeArrowheads="1"/>
          </p:cNvSpPr>
          <p:nvPr/>
        </p:nvSpPr>
        <p:spPr bwMode="auto">
          <a:xfrm>
            <a:off x="571500" y="1143000"/>
            <a:ext cx="7715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Спасибо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sz="3600" dirty="0">
                <a:solidFill>
                  <a:srgbClr val="FFFF00"/>
                </a:solidFill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914797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</TotalTime>
  <Words>3469</Words>
  <Application>Microsoft Office PowerPoint</Application>
  <PresentationFormat>Экран (4:3)</PresentationFormat>
  <Paragraphs>703</Paragraphs>
  <Slides>98</Slides>
  <Notes>7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98</vt:i4>
      </vt:variant>
    </vt:vector>
  </HeadingPairs>
  <TitlesOfParts>
    <vt:vector size="102" baseType="lpstr">
      <vt:lpstr>Волна</vt:lpstr>
      <vt:lpstr>Worksheet</vt:lpstr>
      <vt:lpstr>Bitmap Image</vt:lpstr>
      <vt:lpstr>Image</vt:lpstr>
      <vt:lpstr>Хронические лейкозы</vt:lpstr>
      <vt:lpstr>Презентация PowerPoint</vt:lpstr>
      <vt:lpstr>Все хронические лейкозы </vt:lpstr>
      <vt:lpstr>Выделяют следующие варианты хронических    лейкозов:</vt:lpstr>
      <vt:lpstr>Презентация PowerPoint</vt:lpstr>
      <vt:lpstr>ХРОНИЧЕСКИЙ ЛИМФОЛЕЙКОЗ</vt:lpstr>
      <vt:lpstr>Возраст – главный фактор риска</vt:lpstr>
      <vt:lpstr>Презентация PowerPoint</vt:lpstr>
      <vt:lpstr>Хронический лимфолейкоз</vt:lpstr>
      <vt:lpstr>Презентация PowerPoint</vt:lpstr>
      <vt:lpstr>Презентация PowerPoint</vt:lpstr>
      <vt:lpstr>Презентация PowerPoint</vt:lpstr>
      <vt:lpstr>Иммунофенотипирование</vt:lpstr>
      <vt:lpstr>Презентация PowerPoint</vt:lpstr>
      <vt:lpstr>Стадии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Другие направления в лечении 2 линия - МКАТ</vt:lpstr>
      <vt:lpstr>Презентация PowerPoint</vt:lpstr>
      <vt:lpstr>Презентация PowerPoint</vt:lpstr>
      <vt:lpstr>Клинические проявления </vt:lpstr>
      <vt:lpstr>Презентация PowerPoint</vt:lpstr>
      <vt:lpstr>ПЛАН  ОБСЛЕДОВАНИЯ</vt:lpstr>
      <vt:lpstr>ПЛАН  ОБСЛЕДОВАНИЯ  </vt:lpstr>
      <vt:lpstr>ПЛАН  ОБСЛЕДОВАНИЯ  </vt:lpstr>
      <vt:lpstr>Стадирование лимфомы Ходжкина</vt:lpstr>
      <vt:lpstr>Современные принципы лечения лимфомы Ходжкина</vt:lpstr>
      <vt:lpstr>Рецидивы лимфомы Ходжкина</vt:lpstr>
      <vt:lpstr>Успех терапии лимфомы Ходжкина</vt:lpstr>
      <vt:lpstr>Осложнения лимфомы Ходжкина</vt:lpstr>
      <vt:lpstr>Осложнения лимфомы Ходжкина</vt:lpstr>
      <vt:lpstr>Презентация PowerPoint</vt:lpstr>
      <vt:lpstr>Распространенность множественной миеломы </vt:lpstr>
      <vt:lpstr>Множественная миелома</vt:lpstr>
      <vt:lpstr>                 Механизм развития ММ</vt:lpstr>
      <vt:lpstr>Презентация PowerPoint</vt:lpstr>
      <vt:lpstr>Проявления множественной миеломы</vt:lpstr>
      <vt:lpstr>Проявления множественной миеломы</vt:lpstr>
      <vt:lpstr>Презентация PowerPoint</vt:lpstr>
      <vt:lpstr>Клинические симптомы ММ</vt:lpstr>
      <vt:lpstr>Частота развития костных метастазов при др опухолях</vt:lpstr>
      <vt:lpstr>Нарушения в периферической системе крови</vt:lpstr>
      <vt:lpstr>Неврологические нарушения</vt:lpstr>
      <vt:lpstr>Дисфункция почек</vt:lpstr>
      <vt:lpstr>Диагностика ММ: Исследование крови</vt:lpstr>
      <vt:lpstr>Диагностика множественной миеломы</vt:lpstr>
      <vt:lpstr>Множественная миелома</vt:lpstr>
      <vt:lpstr>Лечение ММ</vt:lpstr>
      <vt:lpstr>Велкейд ингибитор протеосом</vt:lpstr>
      <vt:lpstr>Презентация PowerPoint</vt:lpstr>
      <vt:lpstr>Презентация PowerPoint</vt:lpstr>
      <vt:lpstr>Презентация PowerPoint</vt:lpstr>
      <vt:lpstr>Презентация PowerPoint</vt:lpstr>
      <vt:lpstr>ХМЛ</vt:lpstr>
      <vt:lpstr>ХМЛ</vt:lpstr>
      <vt:lpstr>ХМЛ </vt:lpstr>
      <vt:lpstr>Презентация PowerPoint</vt:lpstr>
      <vt:lpstr>Презентация PowerPoint</vt:lpstr>
      <vt:lpstr>Презентация PowerPoint</vt:lpstr>
      <vt:lpstr>Презентация PowerPoint</vt:lpstr>
      <vt:lpstr>ХМЛ - терапия</vt:lpstr>
      <vt:lpstr>Основная цель современной терапии ХМЛ</vt:lpstr>
      <vt:lpstr>Дозирование «Гливека»</vt:lpstr>
      <vt:lpstr> </vt:lpstr>
      <vt:lpstr>Осложнения терапии</vt:lpstr>
      <vt:lpstr>Не гематологическая токсичность</vt:lpstr>
      <vt:lpstr>Анализы</vt:lpstr>
      <vt:lpstr>Перерыв и возобновление терапии</vt:lpstr>
      <vt:lpstr>Борьба с не гематологическими осложнениями</vt:lpstr>
      <vt:lpstr>Ответ на терапию -Критерии ответа </vt:lpstr>
      <vt:lpstr>Презентация PowerPoint</vt:lpstr>
      <vt:lpstr>           Истинная полицитемия,  эритремия , болезнь Вакеза  </vt:lpstr>
      <vt:lpstr>эритремия </vt:lpstr>
      <vt:lpstr>Презентация PowerPoint</vt:lpstr>
      <vt:lpstr>Эпидемиология</vt:lpstr>
      <vt:lpstr>Этиология</vt:lpstr>
      <vt:lpstr>Презентация PowerPoint</vt:lpstr>
      <vt:lpstr>Клиника</vt:lpstr>
      <vt:lpstr>Презентация PowerPoint</vt:lpstr>
      <vt:lpstr>Презентация PowerPoint</vt:lpstr>
      <vt:lpstr>Лабораторные показатели</vt:lpstr>
      <vt:lpstr>Презентация PowerPoint</vt:lpstr>
      <vt:lpstr>Презентация PowerPoint</vt:lpstr>
      <vt:lpstr>Классификация</vt:lpstr>
      <vt:lpstr>Осложнения полицитемии</vt:lpstr>
      <vt:lpstr>Дифференциальная диагностика </vt:lpstr>
      <vt:lpstr>Лечение</vt:lpstr>
      <vt:lpstr>Циторедуктивная терапия</vt:lpstr>
      <vt:lpstr>Презентация PowerPoint</vt:lpstr>
      <vt:lpstr>Лечение осложнений полицитемии</vt:lpstr>
      <vt:lpstr>Презентация PowerPoint</vt:lpstr>
      <vt:lpstr>Презентация PowerPoint</vt:lpstr>
      <vt:lpstr>Презентация PowerPoint</vt:lpstr>
      <vt:lpstr>Исход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хронические лейкозы</dc:title>
  <dc:creator>Александр</dc:creator>
  <cp:lastModifiedBy>User</cp:lastModifiedBy>
  <cp:revision>18</cp:revision>
  <dcterms:created xsi:type="dcterms:W3CDTF">2017-01-15T17:15:24Z</dcterms:created>
  <dcterms:modified xsi:type="dcterms:W3CDTF">2018-03-04T16:32:02Z</dcterms:modified>
</cp:coreProperties>
</file>