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2" r:id="rId15"/>
    <p:sldId id="283" r:id="rId16"/>
    <p:sldId id="284" r:id="rId17"/>
    <p:sldId id="279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4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344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44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81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79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250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531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74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200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271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10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442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EE31D-777A-42F7-9632-241B83A00BA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F789A-01D1-494F-AFF7-771BBE571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Системные заболевания соединительной ткани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84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92777"/>
            <a:ext cx="10515600" cy="518418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К основным группам ЛС, используемым при системных </a:t>
            </a:r>
            <a:r>
              <a:rPr lang="ru-RU" dirty="0" err="1"/>
              <a:t>васкулитах</a:t>
            </a:r>
            <a:r>
              <a:rPr lang="ru-RU" dirty="0"/>
              <a:t>, относятся </a:t>
            </a:r>
            <a:r>
              <a:rPr lang="ru-RU" dirty="0" err="1"/>
              <a:t>глюкокортикоиды</a:t>
            </a:r>
            <a:r>
              <a:rPr lang="ru-RU" dirty="0"/>
              <a:t> и </a:t>
            </a:r>
            <a:r>
              <a:rPr lang="ru-RU" dirty="0" err="1"/>
              <a:t>цитостатики</a:t>
            </a:r>
            <a:r>
              <a:rPr lang="ru-RU" dirty="0"/>
              <a:t> (</a:t>
            </a:r>
            <a:r>
              <a:rPr lang="ru-RU" dirty="0" err="1"/>
              <a:t>циклофосфамид</a:t>
            </a:r>
            <a:r>
              <a:rPr lang="ru-RU" dirty="0"/>
              <a:t>, </a:t>
            </a:r>
            <a:r>
              <a:rPr lang="ru-RU" dirty="0" err="1"/>
              <a:t>метотрексат</a:t>
            </a:r>
            <a:r>
              <a:rPr lang="ru-RU" dirty="0"/>
              <a:t>, </a:t>
            </a:r>
            <a:r>
              <a:rPr lang="ru-RU" dirty="0" err="1"/>
              <a:t>азатиоприн</a:t>
            </a:r>
            <a:r>
              <a:rPr lang="ru-RU" dirty="0"/>
              <a:t>) [6,7,8,9,10,11]. При ряде форм системных </a:t>
            </a:r>
            <a:r>
              <a:rPr lang="ru-RU" dirty="0" err="1"/>
              <a:t>васкулитов</a:t>
            </a:r>
            <a:r>
              <a:rPr lang="ru-RU" dirty="0"/>
              <a:t> используются экстракорпоральные методы очищения крови (</a:t>
            </a:r>
            <a:r>
              <a:rPr lang="ru-RU" dirty="0" err="1"/>
              <a:t>плазмаферез</a:t>
            </a:r>
            <a:r>
              <a:rPr lang="ru-RU" dirty="0"/>
              <a:t>) и введение внутривенного иммуноглобулина [8,9,10].</a:t>
            </a:r>
            <a:br>
              <a:rPr lang="ru-RU" dirty="0"/>
            </a:br>
            <a:r>
              <a:rPr lang="ru-RU" dirty="0" err="1"/>
              <a:t>Глюкокортикоиды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начале заболевания </a:t>
            </a:r>
            <a:r>
              <a:rPr lang="ru-RU" dirty="0" err="1"/>
              <a:t>глюкокортикоиды</a:t>
            </a:r>
            <a:r>
              <a:rPr lang="ru-RU" dirty="0"/>
              <a:t> обычно назначают в несколько приемов в дозе 1 мг/кг/</a:t>
            </a:r>
            <a:r>
              <a:rPr lang="ru-RU" dirty="0" err="1"/>
              <a:t>сут</a:t>
            </a:r>
            <a:r>
              <a:rPr lang="ru-RU" dirty="0"/>
              <a:t>., а затем (через 7–10 дней) при положительной динамике клинических и лабораторных показателей переходят на однократный прием в утренние часы.</a:t>
            </a:r>
            <a:br>
              <a:rPr lang="ru-RU" dirty="0"/>
            </a:br>
            <a:r>
              <a:rPr lang="ru-RU" dirty="0"/>
              <a:t>• Длительность подавляющей терапии </a:t>
            </a:r>
            <a:r>
              <a:rPr lang="ru-RU" dirty="0" err="1"/>
              <a:t>глюкокортикоидами</a:t>
            </a:r>
            <a:r>
              <a:rPr lang="ru-RU" dirty="0"/>
              <a:t> составляет не менее 3–4–х недель.</a:t>
            </a:r>
            <a:br>
              <a:rPr lang="ru-RU" dirty="0"/>
            </a:br>
            <a:r>
              <a:rPr lang="ru-RU" dirty="0"/>
              <a:t>• После достижения эффекта дозу препаратов постепенно уменьшают по 5 мг в 2 </a:t>
            </a:r>
            <a:r>
              <a:rPr lang="ru-RU" dirty="0" err="1"/>
              <a:t>нед</a:t>
            </a:r>
            <a:r>
              <a:rPr lang="ru-RU" dirty="0"/>
              <a:t>. до поддерживающей (0,15–0,2 мг/кг/</a:t>
            </a:r>
            <a:r>
              <a:rPr lang="ru-RU" dirty="0" err="1"/>
              <a:t>сут</a:t>
            </a:r>
            <a:r>
              <a:rPr lang="ru-RU" dirty="0"/>
              <a:t>.), которая назначается от 1 года до 3–5 лет.</a:t>
            </a:r>
            <a:br>
              <a:rPr lang="ru-RU" dirty="0"/>
            </a:br>
            <a:r>
              <a:rPr lang="ru-RU" dirty="0"/>
              <a:t>• Пульс–терапия:</a:t>
            </a:r>
            <a:br>
              <a:rPr lang="ru-RU" dirty="0"/>
            </a:br>
            <a:r>
              <a:rPr lang="ru-RU" dirty="0"/>
              <a:t>– применяют у больных, рефрактерных к стандартной терапии;</a:t>
            </a:r>
            <a:br>
              <a:rPr lang="ru-RU" dirty="0"/>
            </a:br>
            <a:r>
              <a:rPr lang="ru-RU" dirty="0"/>
              <a:t>– применяют для индукции ремиссии </a:t>
            </a:r>
            <a:r>
              <a:rPr lang="ru-RU" dirty="0" err="1"/>
              <a:t>васкулита</a:t>
            </a:r>
            <a:r>
              <a:rPr lang="ru-RU" dirty="0"/>
              <a:t> и для подавления его обострений (</a:t>
            </a:r>
            <a:r>
              <a:rPr lang="ru-RU" dirty="0" err="1"/>
              <a:t>эскалационная</a:t>
            </a:r>
            <a:r>
              <a:rPr lang="ru-RU" dirty="0"/>
              <a:t> терапия).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529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880"/>
            <a:ext cx="10515600" cy="642692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err="1" smtClean="0"/>
              <a:t>Циклофосфамид</a:t>
            </a:r>
            <a:r>
              <a:rPr lang="ru-RU" dirty="0" smtClean="0"/>
              <a:t>      Препарат </a:t>
            </a:r>
            <a:r>
              <a:rPr lang="ru-RU" dirty="0"/>
              <a:t>выбора при: </a:t>
            </a:r>
            <a:br>
              <a:rPr lang="ru-RU" dirty="0"/>
            </a:br>
            <a:r>
              <a:rPr lang="ru-RU" dirty="0"/>
              <a:t>• системных </a:t>
            </a:r>
            <a:r>
              <a:rPr lang="ru-RU" dirty="0" err="1"/>
              <a:t>некротизирующих</a:t>
            </a:r>
            <a:r>
              <a:rPr lang="ru-RU" dirty="0"/>
              <a:t> </a:t>
            </a:r>
            <a:r>
              <a:rPr lang="ru-RU" dirty="0" err="1"/>
              <a:t>васкулитах</a:t>
            </a:r>
            <a:r>
              <a:rPr lang="ru-RU" dirty="0"/>
              <a:t> (</a:t>
            </a:r>
            <a:r>
              <a:rPr lang="ru-RU" dirty="0" err="1"/>
              <a:t>гранулематоз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, микроскопический </a:t>
            </a:r>
            <a:r>
              <a:rPr lang="ru-RU" dirty="0" err="1"/>
              <a:t>полиартериит</a:t>
            </a:r>
            <a:r>
              <a:rPr lang="ru-RU" dirty="0"/>
              <a:t>), узелковом </a:t>
            </a:r>
            <a:r>
              <a:rPr lang="ru-RU" dirty="0" err="1"/>
              <a:t>полиартериите</a:t>
            </a:r>
            <a:r>
              <a:rPr lang="ru-RU" dirty="0"/>
              <a:t> (при отсутствии маркеров репликации вируса гепатита В);</a:t>
            </a:r>
            <a:br>
              <a:rPr lang="ru-RU" dirty="0"/>
            </a:br>
            <a:r>
              <a:rPr lang="ru-RU" dirty="0"/>
              <a:t>• тяжелых формах геморрагического </a:t>
            </a:r>
            <a:r>
              <a:rPr lang="ru-RU" dirty="0" err="1"/>
              <a:t>васкулита</a:t>
            </a:r>
            <a:r>
              <a:rPr lang="ru-RU" dirty="0"/>
              <a:t> и синдрома </a:t>
            </a:r>
            <a:r>
              <a:rPr lang="ru-RU" dirty="0" err="1"/>
              <a:t>Чарга</a:t>
            </a:r>
            <a:r>
              <a:rPr lang="ru-RU" dirty="0"/>
              <a:t>–</a:t>
            </a:r>
            <a:r>
              <a:rPr lang="ru-RU" dirty="0" err="1"/>
              <a:t>Стросса</a:t>
            </a:r>
            <a:r>
              <a:rPr lang="ru-RU" dirty="0"/>
              <a:t>, у которых наблюдается тяжелое, быстро прогрессирующее поражение сосудов и почек, даже несмотря на хороший начальный клинический ответ на </a:t>
            </a:r>
            <a:r>
              <a:rPr lang="ru-RU" dirty="0" err="1"/>
              <a:t>глюкокортикоиды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>Тактика лечения:</a:t>
            </a:r>
            <a:br>
              <a:rPr lang="ru-RU" dirty="0"/>
            </a:br>
            <a:r>
              <a:rPr lang="ru-RU" dirty="0"/>
              <a:t>• 1–2 мг/кг/</a:t>
            </a:r>
            <a:r>
              <a:rPr lang="ru-RU" dirty="0" err="1"/>
              <a:t>сут</a:t>
            </a:r>
            <a:r>
              <a:rPr lang="ru-RU" dirty="0"/>
              <a:t>. (перорально) в течение 10–14 дней с последующим снижением в зависимости от уровня лейкоцитов в периферической крови. При очень быстром прогрессировании </a:t>
            </a:r>
            <a:r>
              <a:rPr lang="ru-RU" dirty="0" err="1"/>
              <a:t>васкулита</a:t>
            </a:r>
            <a:r>
              <a:rPr lang="ru-RU" dirty="0"/>
              <a:t> </a:t>
            </a:r>
            <a:r>
              <a:rPr lang="ru-RU" dirty="0" err="1"/>
              <a:t>циклофосфамид</a:t>
            </a:r>
            <a:r>
              <a:rPr lang="ru-RU" dirty="0"/>
              <a:t> назначают в дозе 4 мг/кг/</a:t>
            </a:r>
            <a:r>
              <a:rPr lang="ru-RU" dirty="0" err="1"/>
              <a:t>сут</a:t>
            </a:r>
            <a:r>
              <a:rPr lang="ru-RU" dirty="0"/>
              <a:t>. </a:t>
            </a:r>
            <a:r>
              <a:rPr lang="ru-RU" dirty="0" err="1"/>
              <a:t>per</a:t>
            </a:r>
            <a:r>
              <a:rPr lang="ru-RU" dirty="0"/>
              <a:t> </a:t>
            </a:r>
            <a:r>
              <a:rPr lang="ru-RU" dirty="0" err="1"/>
              <a:t>os</a:t>
            </a:r>
            <a:r>
              <a:rPr lang="ru-RU" dirty="0"/>
              <a:t> в течение 3 дней, затем 2 мг/кг/</a:t>
            </a:r>
            <a:r>
              <a:rPr lang="ru-RU" dirty="0" err="1"/>
              <a:t>сут</a:t>
            </a:r>
            <a:r>
              <a:rPr lang="ru-RU" dirty="0"/>
              <a:t>. в течение 7 дней или в виде пульс–терапии (10–15 мг/кг/</a:t>
            </a:r>
            <a:r>
              <a:rPr lang="ru-RU" dirty="0" err="1"/>
              <a:t>сут</a:t>
            </a:r>
            <a:r>
              <a:rPr lang="ru-RU" dirty="0"/>
              <a:t>.)</a:t>
            </a:r>
            <a:br>
              <a:rPr lang="ru-RU" dirty="0"/>
            </a:br>
            <a:r>
              <a:rPr lang="ru-RU" dirty="0"/>
              <a:t>• Общая длительность лечения – не менее 12 мес. после достижения полной ремиссии. Затем дозу препарата постепенно снижают в течение 2–3 мес. по 25–50 мг. </a:t>
            </a:r>
            <a:br>
              <a:rPr lang="ru-RU" dirty="0"/>
            </a:br>
            <a:r>
              <a:rPr lang="ru-RU" dirty="0"/>
              <a:t>• Подбор дозы: концентрация лейкоцитов не должна быть ниже 3000–3500/мм3, а нейтрофилов – 1000– 1500/мм3. В начале лечения целесообразно </a:t>
            </a:r>
            <a:r>
              <a:rPr lang="ru-RU" dirty="0" err="1"/>
              <a:t>мониторировать</a:t>
            </a:r>
            <a:r>
              <a:rPr lang="ru-RU" dirty="0"/>
              <a:t> концентрацию лейкоцитов через день, а после стабилизации их количества – не реже одного раза в 2 </a:t>
            </a:r>
            <a:r>
              <a:rPr lang="ru-RU" dirty="0" err="1"/>
              <a:t>нед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 smtClean="0"/>
              <a:t>• </a:t>
            </a:r>
            <a:r>
              <a:rPr lang="ru-RU" dirty="0"/>
              <a:t>Лечение </a:t>
            </a:r>
            <a:r>
              <a:rPr lang="ru-RU" dirty="0" err="1"/>
              <a:t>циклофосфамидом</a:t>
            </a:r>
            <a:r>
              <a:rPr lang="ru-RU" dirty="0"/>
              <a:t> следует проводить в течение не менее 1 года после достижения ремиссии.</a:t>
            </a:r>
            <a:br>
              <a:rPr lang="ru-RU" dirty="0"/>
            </a:br>
            <a:r>
              <a:rPr lang="ru-RU" dirty="0"/>
              <a:t>• Лечение </a:t>
            </a:r>
            <a:r>
              <a:rPr lang="ru-RU" dirty="0" err="1"/>
              <a:t>циклофосфамидом</a:t>
            </a:r>
            <a:r>
              <a:rPr lang="ru-RU" dirty="0"/>
              <a:t> ассоциируется с увеличением частоты побочных эффектов (в первую очередь, легочных инфекционных осложнений и рака мочевого пузыря при </a:t>
            </a:r>
            <a:r>
              <a:rPr lang="ru-RU" dirty="0" err="1"/>
              <a:t>гранулематозе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), определяющих высокую </a:t>
            </a:r>
            <a:r>
              <a:rPr lang="ru-RU" dirty="0" err="1"/>
              <a:t>инвалидизацию</a:t>
            </a:r>
            <a:r>
              <a:rPr lang="ru-RU" dirty="0"/>
              <a:t> и смертность.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561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82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6176963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err="1"/>
              <a:t>Азатиоприн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Используется для поддержания ремиссии [13] при </a:t>
            </a:r>
            <a:r>
              <a:rPr lang="ru-RU" dirty="0" err="1"/>
              <a:t>некротизирующих</a:t>
            </a:r>
            <a:r>
              <a:rPr lang="ru-RU" dirty="0"/>
              <a:t> </a:t>
            </a:r>
            <a:r>
              <a:rPr lang="ru-RU" dirty="0" err="1"/>
              <a:t>васкулитах</a:t>
            </a:r>
            <a:r>
              <a:rPr lang="ru-RU" dirty="0"/>
              <a:t>: реже вызывает побочные эффекты, чем </a:t>
            </a:r>
            <a:r>
              <a:rPr lang="ru-RU" dirty="0" err="1"/>
              <a:t>циклофосфамид</a:t>
            </a:r>
            <a:r>
              <a:rPr lang="ru-RU" dirty="0"/>
              <a:t> [14]. </a:t>
            </a:r>
            <a:br>
              <a:rPr lang="ru-RU" dirty="0"/>
            </a:br>
            <a:r>
              <a:rPr lang="ru-RU" dirty="0"/>
              <a:t>• оптимальная доза – 1–3 мг/кг/</a:t>
            </a:r>
            <a:r>
              <a:rPr lang="ru-RU" dirty="0" err="1"/>
              <a:t>сут</a:t>
            </a:r>
            <a:r>
              <a:rPr lang="ru-RU" dirty="0"/>
              <a:t>.; поддерживающая доза – 50 мг/день.</a:t>
            </a:r>
            <a:br>
              <a:rPr lang="ru-RU" dirty="0"/>
            </a:br>
            <a:r>
              <a:rPr lang="ru-RU" b="1" dirty="0" err="1"/>
              <a:t>Метотрексат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Доза препарата – 12,5–17,5 мг в </a:t>
            </a:r>
            <a:r>
              <a:rPr lang="ru-RU" dirty="0" err="1"/>
              <a:t>нед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• В сочетании с </a:t>
            </a:r>
            <a:r>
              <a:rPr lang="ru-RU" dirty="0" err="1"/>
              <a:t>глюкокортикоидами</a:t>
            </a:r>
            <a:r>
              <a:rPr lang="ru-RU" dirty="0"/>
              <a:t> применяется для лечения </a:t>
            </a:r>
            <a:r>
              <a:rPr lang="ru-RU" dirty="0" err="1"/>
              <a:t>гранулематоза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 без быстропрогрессирующего нефрита и тяжелого поражения легких, как правило, при непереносимости </a:t>
            </a:r>
            <a:r>
              <a:rPr lang="ru-RU" dirty="0" err="1"/>
              <a:t>циклофосфамида</a:t>
            </a:r>
            <a:r>
              <a:rPr lang="ru-RU" dirty="0"/>
              <a:t> или для поддержания ремиссии заболевания [15,16,17].</a:t>
            </a:r>
            <a:br>
              <a:rPr lang="ru-RU" dirty="0"/>
            </a:br>
            <a:r>
              <a:rPr lang="ru-RU" b="1" dirty="0" smtClean="0"/>
              <a:t>Внутривенный </a:t>
            </a:r>
            <a:r>
              <a:rPr lang="ru-RU" b="1" dirty="0"/>
              <a:t>иммуноглобулин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Имеются наблюдения о положительном клиническом эффекте при применения данного препарата в дозе 2 мг/кг (ежемесячно в течение 6 месяцев) в сочетании с </a:t>
            </a:r>
            <a:r>
              <a:rPr lang="ru-RU" dirty="0" err="1"/>
              <a:t>плазмаферезом</a:t>
            </a:r>
            <a:r>
              <a:rPr lang="ru-RU" dirty="0"/>
              <a:t> при синдроме </a:t>
            </a:r>
            <a:r>
              <a:rPr lang="ru-RU" dirty="0" err="1"/>
              <a:t>Чарга</a:t>
            </a:r>
            <a:r>
              <a:rPr lang="ru-RU" dirty="0"/>
              <a:t>–</a:t>
            </a:r>
            <a:r>
              <a:rPr lang="ru-RU" dirty="0" err="1"/>
              <a:t>Стросса</a:t>
            </a:r>
            <a:r>
              <a:rPr lang="ru-RU" dirty="0"/>
              <a:t> [19].</a:t>
            </a:r>
            <a:br>
              <a:rPr lang="ru-RU" dirty="0"/>
            </a:br>
            <a:r>
              <a:rPr lang="ru-RU" dirty="0"/>
              <a:t>• При других системных </a:t>
            </a:r>
            <a:r>
              <a:rPr lang="ru-RU" dirty="0" err="1"/>
              <a:t>некротизирующих</a:t>
            </a:r>
            <a:r>
              <a:rPr lang="ru-RU" dirty="0"/>
              <a:t> </a:t>
            </a:r>
            <a:r>
              <a:rPr lang="ru-RU" dirty="0" err="1"/>
              <a:t>васкулитах</a:t>
            </a:r>
            <a:r>
              <a:rPr lang="ru-RU" dirty="0"/>
              <a:t> его эффективность не доказана.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404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7566"/>
            <a:ext cx="10515600" cy="6059397"/>
          </a:xfrm>
        </p:spPr>
        <p:txBody>
          <a:bodyPr/>
          <a:lstStyle/>
          <a:p>
            <a:r>
              <a:rPr lang="ru-RU" dirty="0"/>
              <a:t>В настоящее время в большинстве случаев при системных </a:t>
            </a:r>
            <a:r>
              <a:rPr lang="ru-RU" dirty="0" err="1"/>
              <a:t>некротизирующих</a:t>
            </a:r>
            <a:r>
              <a:rPr lang="ru-RU" dirty="0"/>
              <a:t> </a:t>
            </a:r>
            <a:r>
              <a:rPr lang="ru-RU" dirty="0" err="1"/>
              <a:t>васкулитах</a:t>
            </a:r>
            <a:r>
              <a:rPr lang="ru-RU" dirty="0"/>
              <a:t> (</a:t>
            </a:r>
            <a:r>
              <a:rPr lang="ru-RU" dirty="0" err="1"/>
              <a:t>гранулематоз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, микроскопический </a:t>
            </a:r>
            <a:r>
              <a:rPr lang="ru-RU" dirty="0" err="1"/>
              <a:t>полиангиит</a:t>
            </a:r>
            <a:r>
              <a:rPr lang="ru-RU" dirty="0"/>
              <a:t>, узелковый </a:t>
            </a:r>
            <a:r>
              <a:rPr lang="ru-RU" dirty="0" err="1"/>
              <a:t>полиартериит</a:t>
            </a:r>
            <a:r>
              <a:rPr lang="ru-RU" dirty="0"/>
              <a:t>, синдром </a:t>
            </a:r>
            <a:r>
              <a:rPr lang="ru-RU" dirty="0" err="1"/>
              <a:t>Чарга</a:t>
            </a:r>
            <a:r>
              <a:rPr lang="ru-RU" dirty="0"/>
              <a:t>–</a:t>
            </a:r>
            <a:r>
              <a:rPr lang="ru-RU" dirty="0" err="1"/>
              <a:t>Стросса</a:t>
            </a:r>
            <a:r>
              <a:rPr lang="ru-RU" dirty="0"/>
              <a:t>) применяется комбинированная терапия </a:t>
            </a:r>
            <a:r>
              <a:rPr lang="ru-RU" dirty="0" err="1"/>
              <a:t>глюкокортикоидами</a:t>
            </a:r>
            <a:r>
              <a:rPr lang="ru-RU" dirty="0"/>
              <a:t> и </a:t>
            </a:r>
            <a:r>
              <a:rPr lang="ru-RU" dirty="0" err="1"/>
              <a:t>цитостатиками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Также </a:t>
            </a:r>
            <a:r>
              <a:rPr lang="ru-RU" dirty="0" err="1" smtClean="0"/>
              <a:t>применяются:циклоспорин</a:t>
            </a:r>
            <a:r>
              <a:rPr lang="ru-RU" dirty="0" smtClean="0"/>
              <a:t> А, </a:t>
            </a:r>
            <a:r>
              <a:rPr lang="ru-RU" dirty="0" err="1" smtClean="0"/>
              <a:t>лефлуномид</a:t>
            </a:r>
            <a:r>
              <a:rPr lang="ru-RU" dirty="0" smtClean="0"/>
              <a:t>, колхицин, </a:t>
            </a:r>
            <a:r>
              <a:rPr lang="ru-RU" dirty="0" err="1" smtClean="0"/>
              <a:t>пентоксифиллин</a:t>
            </a:r>
            <a:r>
              <a:rPr lang="ru-RU" dirty="0" smtClean="0"/>
              <a:t>., </a:t>
            </a:r>
            <a:r>
              <a:rPr lang="ru-RU" dirty="0" err="1" smtClean="0"/>
              <a:t>плазмаферез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Хирургическое лечение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651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9994"/>
            <a:ext cx="10515600" cy="784406"/>
          </a:xfrm>
        </p:spPr>
        <p:txBody>
          <a:bodyPr/>
          <a:lstStyle/>
          <a:p>
            <a:r>
              <a:rPr lang="ru-RU" dirty="0" smtClean="0"/>
              <a:t>Идиопатические миопатии</a:t>
            </a:r>
            <a:endParaRPr lang="ru-RU" dirty="0"/>
          </a:p>
        </p:txBody>
      </p:sp>
      <p:pic>
        <p:nvPicPr>
          <p:cNvPr id="2050" name="Picture 2" descr="Идиопатические воспалительные миопатии — группа хронических заболеваний, неизвестной этиологии,  основным проявлением которых являетс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914400"/>
            <a:ext cx="7690606" cy="576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007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623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</a:t>
            </a:r>
            <a:endParaRPr lang="ru-RU" dirty="0"/>
          </a:p>
        </p:txBody>
      </p:sp>
      <p:pic>
        <p:nvPicPr>
          <p:cNvPr id="3074" name="Picture 2" descr="Классификация идиопатических воспалительных миопатий (модиф.  Miller 1994) 1. Первичный идиопатический полимиозит (ПМ) 2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692331"/>
            <a:ext cx="8497857" cy="599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39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829" y="1"/>
            <a:ext cx="10515600" cy="64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Дерматомиозит и </a:t>
            </a:r>
            <a:r>
              <a:rPr lang="ru-RU" dirty="0" err="1" smtClean="0"/>
              <a:t>полимиозит</a:t>
            </a:r>
            <a:endParaRPr lang="ru-RU" dirty="0"/>
          </a:p>
        </p:txBody>
      </p:sp>
      <p:pic>
        <p:nvPicPr>
          <p:cNvPr id="4098" name="Picture 2" descr="Дерматомиозит (ДМ) — системное прогрессирующее заболе вание с преимущественным поражением поперечно-полосатой и гладкой мускулатуры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492" y="859677"/>
            <a:ext cx="7873486" cy="590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917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96834"/>
          </a:xfrm>
        </p:spPr>
        <p:txBody>
          <a:bodyPr>
            <a:normAutofit/>
          </a:bodyPr>
          <a:lstStyle/>
          <a:p>
            <a:r>
              <a:rPr lang="ru-RU" dirty="0" smtClean="0"/>
              <a:t>Классификация ДМ   и  ПМ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1" y="796834"/>
            <a:ext cx="10935789" cy="5786845"/>
          </a:xfrm>
        </p:spPr>
      </p:pic>
    </p:spTree>
    <p:extLst>
      <p:ext uri="{BB962C8B-B14F-4D97-AF65-F5344CB8AC3E}">
        <p14:creationId xmlns:p14="http://schemas.microsoft.com/office/powerpoint/2010/main" val="1711283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Симптоматика Начало заболевания может быть острым, но чаще симптоматика развивается постепенно,  характеризуясь преимущественн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7944"/>
            <a:ext cx="8158692" cy="611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680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Симптоматика При ПМ поражение кожи отсутствует, но уже с начала заболевания остро или постепенн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8553994" cy="641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331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640" y="1"/>
            <a:ext cx="10515600" cy="705394"/>
          </a:xfrm>
        </p:spPr>
        <p:txBody>
          <a:bodyPr/>
          <a:lstStyle/>
          <a:p>
            <a:r>
              <a:rPr lang="ru-RU" dirty="0" smtClean="0"/>
              <a:t>Системные </a:t>
            </a:r>
            <a:r>
              <a:rPr lang="ru-RU" dirty="0" err="1" smtClean="0"/>
              <a:t>васкулиты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05396"/>
            <a:ext cx="10515600" cy="54715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err="1"/>
              <a:t>Васкулиты</a:t>
            </a:r>
            <a:r>
              <a:rPr lang="ru-RU" dirty="0"/>
              <a:t> – это группа системных заболеваний, которая характеризуется воспалением стенок кровеносных сосудов. В настоящее время выделяют несколько видов </a:t>
            </a:r>
            <a:r>
              <a:rPr lang="ru-RU" dirty="0" err="1"/>
              <a:t>васкулитов</a:t>
            </a:r>
            <a:r>
              <a:rPr lang="ru-RU" dirty="0"/>
              <a:t>. Основными являются:</a:t>
            </a:r>
          </a:p>
          <a:p>
            <a:r>
              <a:rPr lang="ru-RU" dirty="0"/>
              <a:t>узелковый периартериит (сегментарное поражение артерий мелкого и среднего калибра);</a:t>
            </a:r>
          </a:p>
          <a:p>
            <a:r>
              <a:rPr lang="ru-RU" dirty="0" err="1" smtClean="0"/>
              <a:t>Гемоваскулиты</a:t>
            </a:r>
            <a:endParaRPr lang="ru-RU" dirty="0"/>
          </a:p>
          <a:p>
            <a:r>
              <a:rPr lang="ru-RU" dirty="0"/>
              <a:t>гигантоклеточный </a:t>
            </a:r>
            <a:r>
              <a:rPr lang="ru-RU" dirty="0" err="1"/>
              <a:t>темпоральный</a:t>
            </a:r>
            <a:r>
              <a:rPr lang="ru-RU" dirty="0"/>
              <a:t> артериит (воспаление крупных сосудов, преимущественно головы);</a:t>
            </a:r>
          </a:p>
          <a:p>
            <a:r>
              <a:rPr lang="ru-RU" dirty="0"/>
              <a:t>неспецифический </a:t>
            </a:r>
            <a:r>
              <a:rPr lang="ru-RU" dirty="0" err="1"/>
              <a:t>аортоартериит</a:t>
            </a:r>
            <a:r>
              <a:rPr lang="ru-RU" dirty="0"/>
              <a:t>, или болезнь </a:t>
            </a:r>
            <a:r>
              <a:rPr lang="ru-RU" dirty="0" err="1"/>
              <a:t>Такаясу</a:t>
            </a:r>
            <a:r>
              <a:rPr lang="ru-RU" dirty="0"/>
              <a:t> (воспаление крупных артерий и аорты);</a:t>
            </a:r>
          </a:p>
          <a:p>
            <a:r>
              <a:rPr lang="ru-RU" dirty="0"/>
              <a:t>облитерирующий тромбангиит (поражение артерий мышечного типа и вен);</a:t>
            </a:r>
          </a:p>
          <a:p>
            <a:r>
              <a:rPr lang="ru-RU" dirty="0"/>
              <a:t>синдром </a:t>
            </a:r>
            <a:r>
              <a:rPr lang="ru-RU" dirty="0" err="1"/>
              <a:t>Бехчета</a:t>
            </a:r>
            <a:r>
              <a:rPr lang="ru-RU" dirty="0"/>
              <a:t> (</a:t>
            </a:r>
            <a:r>
              <a:rPr lang="ru-RU" dirty="0" err="1"/>
              <a:t>васкулит</a:t>
            </a:r>
            <a:r>
              <a:rPr lang="ru-RU" dirty="0"/>
              <a:t>, при котором имеются три характерных изменения: стоматит [воспаление десен], изменения слизистых оболочек половых органов и воспалительное поражение глаз).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314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Симптоматика Мышечный синдром проявляется в первую очередь болями в мышцах при движении, прощупывании 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9" y="237694"/>
            <a:ext cx="8827075" cy="662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224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Симптоматика Возможно течение полимиозита с поражением гладкой мускулатуры глотки, гортани и пищевода.  В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54" y="200002"/>
            <a:ext cx="8474378" cy="635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08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Симптоматика Суставной синдром характеризуется поражением лучезапястных суставов и мелких суставов кисти.  Реже пр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83" y="235924"/>
            <a:ext cx="8670321" cy="650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2625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Клинические признаки Повышение температуры тела Поражение кожи:    эритема  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5722"/>
            <a:ext cx="8657258" cy="649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0925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Диагностические критерии ПМ/ДМ (Bohan, Peter 1975) 1. Симметричная проксимальная слабость мышц плечевого и тазовог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95499"/>
            <a:ext cx="8840138" cy="663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9594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Лабораторно- инструментальные методы исследования Увеличение КФК, АЛТ, АСТ, ЛДГ.  Аутоантитела обнаруживаются в сыворот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1" y="156755"/>
            <a:ext cx="8761761" cy="657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2679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Миозит-специфические антитела выявляются только при ИВМ и далее маркеруют их клинические фенотипы.  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49" y="0"/>
            <a:ext cx="8905452" cy="667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7400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Морфологическое исследование.  Дерматомиозит является комплемент-зависимой микроангиопатией, ведущей к разрушению капилляров,  повышенной инфильтраци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82" y="365125"/>
            <a:ext cx="8487441" cy="636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1423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При полимиозите наблюдаются множественные очаги воспаления, где выявляются CD 8+Т-клетки, которые проникают в неизмененны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216331"/>
            <a:ext cx="8644195" cy="648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115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Лечение ПМ/ДМ !!! У пациентов ПМ/ДМ следует избегать внутримышечных инъекций, проведение которых, затрагивая мышечную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239191"/>
            <a:ext cx="8631132" cy="647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593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850" y="365125"/>
            <a:ext cx="9929949" cy="9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8090" y="365125"/>
            <a:ext cx="10295709" cy="58118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Большинство известных в настоящее время СВ у пожилых чаще являются вторичными, т.е. реакцией на опухоль, туберкулез, лекарств. Значит, любой вариант </a:t>
            </a:r>
            <a:r>
              <a:rPr lang="ru-RU" dirty="0" err="1" smtClean="0"/>
              <a:t>васкулита</a:t>
            </a:r>
            <a:r>
              <a:rPr lang="ru-RU" dirty="0" smtClean="0"/>
              <a:t> надо рассматривать с обязательным поиском его причин.</a:t>
            </a:r>
          </a:p>
          <a:p>
            <a:endParaRPr lang="ru-RU" dirty="0"/>
          </a:p>
          <a:p>
            <a:r>
              <a:rPr lang="ru-RU" dirty="0" smtClean="0"/>
              <a:t>Наиболее часто в пожилом возрасте встречаются </a:t>
            </a:r>
          </a:p>
          <a:p>
            <a:pPr marL="0" indent="0">
              <a:buNone/>
            </a:pPr>
            <a:r>
              <a:rPr lang="ru-RU" dirty="0" smtClean="0"/>
              <a:t>----узелковый периартериит</a:t>
            </a:r>
          </a:p>
          <a:p>
            <a:pPr marL="0" indent="0">
              <a:buNone/>
            </a:pPr>
            <a:r>
              <a:rPr lang="ru-RU" dirty="0" smtClean="0"/>
              <a:t>----геморрагические </a:t>
            </a:r>
            <a:r>
              <a:rPr lang="ru-RU" dirty="0" err="1" smtClean="0"/>
              <a:t>васкулиты</a:t>
            </a:r>
            <a:r>
              <a:rPr lang="ru-RU" dirty="0" smtClean="0"/>
              <a:t>(болезнь </a:t>
            </a:r>
            <a:r>
              <a:rPr lang="ru-RU" dirty="0" err="1" smtClean="0"/>
              <a:t>Шенлейн-Геноха</a:t>
            </a:r>
            <a:r>
              <a:rPr lang="ru-RU" dirty="0" smtClean="0"/>
              <a:t>, </a:t>
            </a:r>
            <a:r>
              <a:rPr lang="ru-RU" dirty="0" err="1" smtClean="0"/>
              <a:t>гранулематоз</a:t>
            </a:r>
            <a:r>
              <a:rPr lang="ru-RU" dirty="0" smtClean="0"/>
              <a:t> </a:t>
            </a:r>
            <a:r>
              <a:rPr lang="ru-RU" dirty="0" err="1" smtClean="0"/>
              <a:t>Вегенера</a:t>
            </a:r>
            <a:r>
              <a:rPr lang="ru-RU" dirty="0" smtClean="0"/>
              <a:t>-редко, вторичные </a:t>
            </a:r>
            <a:r>
              <a:rPr lang="ru-RU" dirty="0" err="1" smtClean="0"/>
              <a:t>гемоваскулиты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dirty="0" smtClean="0"/>
              <a:t>----гигантоклеточный артериит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765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Лечение ПМ/ДМ • Раннее начало терапии (в течение первых 3 -х месяцев от начал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7944"/>
            <a:ext cx="8158692" cy="611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1752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Лечение ПМ/ДМ • Длительность инициальной дозы ГК составляет, в среднем, 2, 5 -3 месяца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6" y="178911"/>
            <a:ext cx="8905452" cy="667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6026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Лечение ПМ/ДМ • Пульс-терапия ГК у взрослых пациентов не является основополагающей при ПМ/ДМ 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11" y="226128"/>
            <a:ext cx="8996892" cy="674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2487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Лечение ПМ/ДМ Потенциальные показания к подключению иммуносупрессивной терапии :  • Принадлежность больных 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" y="325868"/>
            <a:ext cx="8709509" cy="653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3445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Лечение ПМ/ДМ • Метотрексат по 7, 5– 25 мг/нед внутрь или внутривенно (при недостаточно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11" y="227896"/>
            <a:ext cx="8840138" cy="663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5089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Лечение ПМ/ДМ Плазмаферез следует использовать главным образом у больных с тяжёлым, резистентным к други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97" y="257288"/>
            <a:ext cx="8800949" cy="66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9520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834" y="2193925"/>
            <a:ext cx="10515600" cy="1325563"/>
          </a:xfrm>
        </p:spPr>
        <p:txBody>
          <a:bodyPr/>
          <a:lstStyle/>
          <a:p>
            <a:r>
              <a:rPr lang="ru-RU" dirty="0" smtClean="0"/>
              <a:t>Спасибо за внимание!!!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386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Клинические проявления для всех форм </a:t>
            </a:r>
            <a:r>
              <a:rPr lang="ru-RU" dirty="0" err="1" smtClean="0"/>
              <a:t>васкулитов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Недеструктивный</a:t>
            </a:r>
            <a:r>
              <a:rPr lang="ru-RU" dirty="0" smtClean="0"/>
              <a:t> </a:t>
            </a:r>
            <a:r>
              <a:rPr lang="ru-RU" dirty="0" err="1" smtClean="0"/>
              <a:t>олигоартериит</a:t>
            </a:r>
            <a:endParaRPr lang="ru-RU" dirty="0" smtClean="0"/>
          </a:p>
          <a:p>
            <a:r>
              <a:rPr lang="ru-RU" dirty="0" smtClean="0"/>
              <a:t>Поражение кожи:-- сетчатое </a:t>
            </a:r>
            <a:r>
              <a:rPr lang="ru-RU" dirty="0" err="1" smtClean="0"/>
              <a:t>ливедо</a:t>
            </a:r>
            <a:r>
              <a:rPr lang="ru-RU" dirty="0" smtClean="0"/>
              <a:t>, </a:t>
            </a:r>
            <a:r>
              <a:rPr lang="ru-RU" dirty="0" err="1" smtClean="0"/>
              <a:t>дигитальные</a:t>
            </a:r>
            <a:r>
              <a:rPr lang="ru-RU" dirty="0" smtClean="0"/>
              <a:t> инфаркты, язвы, узелки-узелковый </a:t>
            </a:r>
            <a:r>
              <a:rPr lang="ru-RU" dirty="0" err="1" smtClean="0"/>
              <a:t>полиартериит,гранулематоз</a:t>
            </a:r>
            <a:r>
              <a:rPr lang="ru-RU" dirty="0" smtClean="0"/>
              <a:t> </a:t>
            </a:r>
            <a:r>
              <a:rPr lang="ru-RU" dirty="0" err="1" smtClean="0"/>
              <a:t>Вегенера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                                  --пальпируемая пурпура, за исключением ГКА .</a:t>
            </a:r>
          </a:p>
          <a:p>
            <a:r>
              <a:rPr lang="ru-RU" dirty="0" smtClean="0"/>
              <a:t>Множественные мононеврит</a:t>
            </a:r>
          </a:p>
          <a:p>
            <a:r>
              <a:rPr lang="ru-RU" dirty="0" smtClean="0"/>
              <a:t>Поражение почек:----ишемическое поражение –УП.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----</a:t>
            </a:r>
            <a:r>
              <a:rPr lang="ru-RU" dirty="0" err="1" smtClean="0"/>
              <a:t>гломерулонефрит</a:t>
            </a:r>
            <a:r>
              <a:rPr lang="ru-RU" dirty="0" smtClean="0"/>
              <a:t>- б. </a:t>
            </a:r>
            <a:r>
              <a:rPr lang="ru-RU" dirty="0" err="1" smtClean="0"/>
              <a:t>Шенлейн-Геноха</a:t>
            </a:r>
            <a:r>
              <a:rPr lang="ru-RU" dirty="0" smtClean="0"/>
              <a:t>, </a:t>
            </a:r>
            <a:r>
              <a:rPr lang="ru-RU" dirty="0" err="1" smtClean="0"/>
              <a:t>гранулематоз</a:t>
            </a:r>
            <a:r>
              <a:rPr lang="ru-RU" dirty="0" smtClean="0"/>
              <a:t> </a:t>
            </a:r>
            <a:r>
              <a:rPr lang="ru-RU" dirty="0" err="1" smtClean="0"/>
              <a:t>Вегенера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Поражение ЛОР и легких: </a:t>
            </a:r>
            <a:r>
              <a:rPr lang="ru-RU" dirty="0" err="1" smtClean="0"/>
              <a:t>гранулематоз</a:t>
            </a:r>
            <a:r>
              <a:rPr lang="ru-RU" dirty="0" smtClean="0"/>
              <a:t> </a:t>
            </a:r>
            <a:r>
              <a:rPr lang="ru-RU" dirty="0" err="1" smtClean="0"/>
              <a:t>Вегенера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038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критерии диагностики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Системность( у пожилых выражена реже- например реже встречается поражение почек), а также долго могут быть изолированные поражения(например кожи).Все </a:t>
            </a:r>
            <a:r>
              <a:rPr lang="ru-RU" dirty="0" err="1" smtClean="0"/>
              <a:t>васкулиты</a:t>
            </a:r>
            <a:r>
              <a:rPr lang="ru-RU" dirty="0" smtClean="0"/>
              <a:t> сопровождаются лихорадкой, </a:t>
            </a:r>
            <a:r>
              <a:rPr lang="ru-RU" dirty="0" err="1" smtClean="0"/>
              <a:t>диспротеинемией</a:t>
            </a:r>
            <a:r>
              <a:rPr lang="ru-RU" dirty="0" smtClean="0"/>
              <a:t>, анемией.</a:t>
            </a:r>
          </a:p>
          <a:p>
            <a:r>
              <a:rPr lang="ru-RU" dirty="0" smtClean="0"/>
              <a:t>Морфологическое исследование( например височной артерии при диагностике ГКА)</a:t>
            </a:r>
          </a:p>
          <a:p>
            <a:r>
              <a:rPr lang="ru-RU" dirty="0" smtClean="0"/>
              <a:t>Тенденция к </a:t>
            </a:r>
            <a:r>
              <a:rPr lang="en-US" dirty="0" smtClean="0"/>
              <a:t>“</a:t>
            </a:r>
            <a:r>
              <a:rPr lang="ru-RU" dirty="0" smtClean="0"/>
              <a:t>постарению</a:t>
            </a:r>
            <a:r>
              <a:rPr lang="en-US" dirty="0" smtClean="0"/>
              <a:t>”</a:t>
            </a:r>
            <a:r>
              <a:rPr lang="ru-RU" dirty="0" smtClean="0"/>
              <a:t> некоторых СВ: </a:t>
            </a:r>
            <a:r>
              <a:rPr lang="ru-RU" dirty="0" err="1" smtClean="0"/>
              <a:t>криоглобулинемического</a:t>
            </a:r>
            <a:r>
              <a:rPr lang="ru-RU" dirty="0" smtClean="0"/>
              <a:t> </a:t>
            </a:r>
            <a:r>
              <a:rPr lang="ru-RU" dirty="0" err="1" smtClean="0"/>
              <a:t>васкулита</a:t>
            </a:r>
            <a:r>
              <a:rPr lang="ru-RU" dirty="0" smtClean="0"/>
              <a:t>, </a:t>
            </a:r>
            <a:r>
              <a:rPr lang="ru-RU" dirty="0" err="1" smtClean="0"/>
              <a:t>б.Шенлейн-Геноха</a:t>
            </a:r>
            <a:r>
              <a:rPr lang="ru-RU" dirty="0" smtClean="0"/>
              <a:t>, микроскопического </a:t>
            </a:r>
            <a:r>
              <a:rPr lang="ru-RU" dirty="0" err="1" smtClean="0"/>
              <a:t>полиангита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1571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1257"/>
            <a:ext cx="10515600" cy="5915706"/>
          </a:xfrm>
        </p:spPr>
        <p:txBody>
          <a:bodyPr/>
          <a:lstStyle/>
          <a:p>
            <a:r>
              <a:rPr lang="ru-RU" dirty="0" smtClean="0"/>
              <a:t>Важно!!!</a:t>
            </a:r>
          </a:p>
          <a:p>
            <a:r>
              <a:rPr lang="ru-RU" dirty="0" smtClean="0"/>
              <a:t>Проводить дифференциальную диагностику у пожилых с тромбофлебитом, который иногда открывает опухоль, т.е. </a:t>
            </a:r>
            <a:r>
              <a:rPr lang="ru-RU" b="1" dirty="0" err="1" smtClean="0"/>
              <a:t>паранеопластический</a:t>
            </a:r>
            <a:r>
              <a:rPr lang="ru-RU" b="1" dirty="0" smtClean="0"/>
              <a:t> тромбофлебит( возникает внезапно, касается крупных вен и часто имеет атипичную локализацию, вызывает сильные боли, быстро меняет локализацию, </a:t>
            </a:r>
            <a:r>
              <a:rPr lang="ru-RU" b="1" dirty="0" err="1" smtClean="0"/>
              <a:t>резистентен</a:t>
            </a:r>
            <a:r>
              <a:rPr lang="ru-RU" b="1" dirty="0" smtClean="0"/>
              <a:t> к антикоагулянтам). Это часто может имитировать СВ.</a:t>
            </a:r>
          </a:p>
          <a:p>
            <a:r>
              <a:rPr lang="ru-RU" b="1" dirty="0" smtClean="0"/>
              <a:t>Часто сопровождает </a:t>
            </a:r>
            <a:r>
              <a:rPr lang="ru-RU" b="1" dirty="0" err="1" smtClean="0"/>
              <a:t>нефрокарциному</a:t>
            </a:r>
            <a:r>
              <a:rPr lang="ru-RU" b="1" dirty="0" smtClean="0"/>
              <a:t> и </a:t>
            </a:r>
            <a:r>
              <a:rPr lang="ru-RU" b="1" dirty="0" err="1" smtClean="0"/>
              <a:t>бронхогенный</a:t>
            </a:r>
            <a:r>
              <a:rPr lang="ru-RU" b="1" dirty="0" smtClean="0"/>
              <a:t> рак, опухоль толстой кишки.</a:t>
            </a:r>
          </a:p>
          <a:p>
            <a:r>
              <a:rPr lang="ru-RU" b="1" dirty="0" err="1" smtClean="0"/>
              <a:t>Паранеопластический</a:t>
            </a:r>
            <a:r>
              <a:rPr lang="ru-RU" b="1" dirty="0" smtClean="0"/>
              <a:t> </a:t>
            </a:r>
            <a:r>
              <a:rPr lang="ru-RU" b="1" dirty="0" err="1" smtClean="0"/>
              <a:t>синдромможет</a:t>
            </a:r>
            <a:r>
              <a:rPr lang="ru-RU" b="1" dirty="0" smtClean="0"/>
              <a:t> проявляться в виде изменений пальцев </a:t>
            </a:r>
            <a:r>
              <a:rPr lang="en-US" b="1" dirty="0" smtClean="0"/>
              <a:t>“</a:t>
            </a:r>
            <a:r>
              <a:rPr lang="ru-RU" b="1" dirty="0" smtClean="0"/>
              <a:t>барабанные палочки</a:t>
            </a:r>
            <a:r>
              <a:rPr lang="en-US" b="1" dirty="0" smtClean="0"/>
              <a:t>”</a:t>
            </a:r>
            <a:r>
              <a:rPr lang="ru-RU" b="1" dirty="0" smtClean="0"/>
              <a:t>, синдром </a:t>
            </a:r>
            <a:r>
              <a:rPr lang="ru-RU" b="1" dirty="0" err="1" smtClean="0"/>
              <a:t>Рейно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7674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каждого вида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При всех </a:t>
            </a:r>
            <a:r>
              <a:rPr lang="ru-RU" dirty="0" err="1"/>
              <a:t>васкулитах</a:t>
            </a:r>
            <a:r>
              <a:rPr lang="ru-RU" dirty="0"/>
              <a:t> поражаются различные сосуды, что приводит к нарушению кровоснабжения органов и систем и к их дальнейшим изменениям. Каждый из видов </a:t>
            </a:r>
            <a:r>
              <a:rPr lang="ru-RU" dirty="0" err="1"/>
              <a:t>васкулитов</a:t>
            </a:r>
            <a:r>
              <a:rPr lang="ru-RU" dirty="0"/>
              <a:t> имеет свои особенности.</a:t>
            </a:r>
          </a:p>
          <a:p>
            <a:r>
              <a:rPr lang="ru-RU" dirty="0"/>
              <a:t>Узелковый периартериит. Заболевание развивается в основном у мужчин. У больных появляются боли в мышцах, повышается температура, снижается масса тела. Могут внезапно возникать сильные боли в животе, тошнота и рвота. Заболевание грозит инсультами и психическими нарушениями.</a:t>
            </a:r>
          </a:p>
          <a:p>
            <a:r>
              <a:rPr lang="ru-RU" dirty="0" err="1"/>
              <a:t>Гранулематоз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. Для болезни характерны: боли в околоносовых пазухах, гнойные или кровянистые выделения из носа, язвы на слизистой носа, разрушение носовой перегородки и (в связи с этим) седловидная деформация носа. Кроме того, возникают и другие серьезные проблемы: легкие — кашель, кровохарканье, одышка и боли в грудной клетке; почки — быстрое развитие почечной недостаточности.</a:t>
            </a:r>
          </a:p>
          <a:p>
            <a:r>
              <a:rPr lang="ru-RU" dirty="0"/>
              <a:t>Гигантоклеточный </a:t>
            </a:r>
            <a:r>
              <a:rPr lang="ru-RU" dirty="0" err="1"/>
              <a:t>темпоральный</a:t>
            </a:r>
            <a:r>
              <a:rPr lang="ru-RU" dirty="0"/>
              <a:t> артериит. Им страдают люди пожилого возраста (60-80 лет). Для болезни характерно: волнообразная лихорадка, слабость, недомогание, потеря веса, пульсирующие сильные головные боли, усиливающиеся при жевании, припухлость в височной области.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94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Лабораторная диагностика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7097"/>
            <a:ext cx="10515600" cy="490986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Лабораторное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Общий анализ </a:t>
            </a:r>
            <a:r>
              <a:rPr lang="ru-RU" dirty="0" smtClean="0"/>
              <a:t>крови(</a:t>
            </a:r>
            <a:r>
              <a:rPr lang="ru-RU" dirty="0" err="1" smtClean="0"/>
              <a:t>нормохромная</a:t>
            </a:r>
            <a:r>
              <a:rPr lang="ru-RU" dirty="0" smtClean="0"/>
              <a:t> анемия, тромбоцитоз, </a:t>
            </a:r>
            <a:r>
              <a:rPr lang="ru-RU" dirty="0" err="1" smtClean="0"/>
              <a:t>лейкоцитоз,повышение</a:t>
            </a:r>
            <a:r>
              <a:rPr lang="ru-RU" dirty="0" smtClean="0"/>
              <a:t> СОЭ и СРБ)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</a:t>
            </a:r>
            <a:r>
              <a:rPr lang="ru-RU" dirty="0" err="1"/>
              <a:t>Креатинин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Печеночные ферменты</a:t>
            </a:r>
            <a:br>
              <a:rPr lang="ru-RU" dirty="0"/>
            </a:br>
            <a:r>
              <a:rPr lang="ru-RU" dirty="0"/>
              <a:t>• </a:t>
            </a:r>
            <a:r>
              <a:rPr lang="ru-RU" dirty="0" err="1"/>
              <a:t>Креатинфосфокиназа</a:t>
            </a:r>
            <a:r>
              <a:rPr lang="ru-RU" dirty="0"/>
              <a:t>: при подозрении на миопатию</a:t>
            </a:r>
            <a:br>
              <a:rPr lang="ru-RU" dirty="0"/>
            </a:br>
            <a:r>
              <a:rPr lang="ru-RU" dirty="0"/>
              <a:t>• Общий анализ мочи</a:t>
            </a:r>
            <a:br>
              <a:rPr lang="ru-RU" dirty="0"/>
            </a:br>
            <a:r>
              <a:rPr lang="ru-RU" dirty="0"/>
              <a:t>• Бактериологическое исследование крови: исключение инфекции</a:t>
            </a:r>
            <a:br>
              <a:rPr lang="ru-RU" dirty="0"/>
            </a:br>
            <a:r>
              <a:rPr lang="ru-RU" dirty="0"/>
              <a:t>• Серологические тесты на сифилис: исключение сифилитической инфекции</a:t>
            </a:r>
            <a:br>
              <a:rPr lang="ru-RU" dirty="0"/>
            </a:br>
            <a:r>
              <a:rPr lang="ru-RU" dirty="0"/>
              <a:t>• Серологическое обследование:</a:t>
            </a:r>
            <a:br>
              <a:rPr lang="ru-RU" dirty="0"/>
            </a:br>
            <a:r>
              <a:rPr lang="ru-RU" dirty="0"/>
              <a:t>– АНФ, РФ – исключение системного ревматического заболевания;</a:t>
            </a:r>
            <a:br>
              <a:rPr lang="ru-RU" dirty="0"/>
            </a:br>
            <a:r>
              <a:rPr lang="ru-RU" dirty="0"/>
              <a:t>– АНЦА – для подтверждения диагнозов </a:t>
            </a:r>
            <a:r>
              <a:rPr lang="ru-RU" dirty="0" err="1"/>
              <a:t>гранулематоз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, микроскопический </a:t>
            </a:r>
            <a:r>
              <a:rPr lang="ru-RU" dirty="0" err="1"/>
              <a:t>полиангиит</a:t>
            </a:r>
            <a:r>
              <a:rPr lang="ru-RU" dirty="0"/>
              <a:t>, синдром </a:t>
            </a:r>
            <a:r>
              <a:rPr lang="ru-RU" dirty="0" err="1"/>
              <a:t>Чарга</a:t>
            </a:r>
            <a:r>
              <a:rPr lang="ru-RU" dirty="0"/>
              <a:t>–</a:t>
            </a:r>
            <a:r>
              <a:rPr lang="ru-RU" dirty="0" err="1"/>
              <a:t>Стросса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– </a:t>
            </a:r>
            <a:r>
              <a:rPr lang="ru-RU" dirty="0" err="1"/>
              <a:t>криоглобулины</a:t>
            </a:r>
            <a:r>
              <a:rPr lang="ru-RU" dirty="0"/>
              <a:t> – для подтверждения диагноза </a:t>
            </a:r>
            <a:r>
              <a:rPr lang="ru-RU" dirty="0" err="1"/>
              <a:t>криоглобулинемический</a:t>
            </a:r>
            <a:r>
              <a:rPr lang="ru-RU" dirty="0"/>
              <a:t> </a:t>
            </a:r>
            <a:r>
              <a:rPr lang="ru-RU" dirty="0" err="1"/>
              <a:t>васкулит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– АФЛ – исключение первичного антифосфолипидного синдрома;</a:t>
            </a:r>
            <a:br>
              <a:rPr lang="ru-RU" dirty="0"/>
            </a:br>
            <a:r>
              <a:rPr lang="ru-RU" dirty="0"/>
              <a:t>– </a:t>
            </a:r>
            <a:r>
              <a:rPr lang="ru-RU" dirty="0" err="1"/>
              <a:t>аБМК</a:t>
            </a:r>
            <a:r>
              <a:rPr lang="ru-RU" dirty="0"/>
              <a:t> – исключение синдрома </a:t>
            </a:r>
            <a:r>
              <a:rPr lang="ru-RU" dirty="0" err="1"/>
              <a:t>Гудпасчера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• Маркеры вируса гепатита В и С, ВИЧ (при подозрении соответственно узелкового </a:t>
            </a:r>
            <a:r>
              <a:rPr lang="ru-RU" dirty="0" err="1"/>
              <a:t>полиартериита</a:t>
            </a:r>
            <a:r>
              <a:rPr lang="ru-RU" dirty="0"/>
              <a:t> и </a:t>
            </a:r>
            <a:r>
              <a:rPr lang="ru-RU" dirty="0" err="1"/>
              <a:t>криоглобулинемического</a:t>
            </a:r>
            <a:r>
              <a:rPr lang="ru-RU" dirty="0"/>
              <a:t> </a:t>
            </a:r>
            <a:r>
              <a:rPr lang="ru-RU" dirty="0" err="1"/>
              <a:t>васкулита</a:t>
            </a:r>
            <a:r>
              <a:rPr lang="ru-RU" dirty="0"/>
              <a:t>); </a:t>
            </a:r>
            <a:r>
              <a:rPr lang="ru-RU" dirty="0" err="1"/>
              <a:t>цитомегаловируса</a:t>
            </a:r>
            <a:r>
              <a:rPr lang="ru-RU" dirty="0"/>
              <a:t>, вируса Эпштейна–</a:t>
            </a:r>
            <a:r>
              <a:rPr lang="ru-RU" dirty="0" err="1"/>
              <a:t>Барра</a:t>
            </a:r>
            <a:r>
              <a:rPr lang="ru-RU" dirty="0"/>
              <a:t>, </a:t>
            </a:r>
            <a:r>
              <a:rPr lang="ru-RU" dirty="0" err="1"/>
              <a:t>парвовируса</a:t>
            </a:r>
            <a:r>
              <a:rPr lang="ru-RU" dirty="0"/>
              <a:t> В19 – по мере необходимости.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403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82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Морфологическое исследование</a:t>
            </a:r>
            <a:br>
              <a:rPr lang="ru-RU" dirty="0"/>
            </a:br>
            <a:r>
              <a:rPr lang="ru-RU" dirty="0"/>
              <a:t>Обязательный компонент постановки диагноза (диагностические критерии) при узелковом </a:t>
            </a:r>
            <a:r>
              <a:rPr lang="ru-RU" dirty="0" err="1"/>
              <a:t>полиартериите</a:t>
            </a:r>
            <a:r>
              <a:rPr lang="ru-RU" dirty="0"/>
              <a:t>, </a:t>
            </a:r>
            <a:r>
              <a:rPr lang="ru-RU" dirty="0" err="1"/>
              <a:t>гранулематозе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, микроскопическом </a:t>
            </a:r>
            <a:r>
              <a:rPr lang="ru-RU" dirty="0" err="1"/>
              <a:t>полиартериите</a:t>
            </a:r>
            <a:r>
              <a:rPr lang="ru-RU" dirty="0"/>
              <a:t>, синдроме </a:t>
            </a:r>
            <a:r>
              <a:rPr lang="ru-RU" dirty="0" err="1"/>
              <a:t>Чарга</a:t>
            </a:r>
            <a:r>
              <a:rPr lang="ru-RU" dirty="0"/>
              <a:t>–</a:t>
            </a:r>
            <a:r>
              <a:rPr lang="ru-RU" dirty="0" err="1"/>
              <a:t>Стросса</a:t>
            </a:r>
            <a:r>
              <a:rPr lang="ru-RU" dirty="0"/>
              <a:t>, гигантоклеточном артериите.</a:t>
            </a:r>
            <a:br>
              <a:rPr lang="ru-RU" dirty="0"/>
            </a:br>
            <a:r>
              <a:rPr lang="ru-RU" dirty="0"/>
              <a:t>Инструментальное обследование</a:t>
            </a:r>
            <a:br>
              <a:rPr lang="ru-RU" dirty="0"/>
            </a:br>
            <a:r>
              <a:rPr lang="ru-RU" dirty="0"/>
              <a:t>Ангиография:</a:t>
            </a:r>
            <a:br>
              <a:rPr lang="ru-RU" dirty="0"/>
            </a:br>
            <a:r>
              <a:rPr lang="ru-RU" dirty="0"/>
              <a:t>– узелковый </a:t>
            </a:r>
            <a:r>
              <a:rPr lang="ru-RU" dirty="0" err="1"/>
              <a:t>полиартериит</a:t>
            </a:r>
            <a:r>
              <a:rPr lang="ru-RU" dirty="0"/>
              <a:t> – в случае невозможности провести биопсию или при получении неспецифических результатов; показана перед биопсией печени или почек для выявления </a:t>
            </a:r>
            <a:r>
              <a:rPr lang="ru-RU" dirty="0" err="1"/>
              <a:t>микроаневризм</a:t>
            </a:r>
            <a:r>
              <a:rPr lang="ru-RU" dirty="0"/>
              <a:t>, которые при проведении биопсии могут привести к кровотечению;</a:t>
            </a:r>
            <a:br>
              <a:rPr lang="ru-RU" dirty="0"/>
            </a:br>
            <a:r>
              <a:rPr lang="ru-RU" dirty="0"/>
              <a:t>– артериит </a:t>
            </a:r>
            <a:r>
              <a:rPr lang="ru-RU" dirty="0" err="1"/>
              <a:t>Такаясу</a:t>
            </a:r>
            <a:r>
              <a:rPr lang="ru-RU" dirty="0"/>
              <a:t>, облитерирующий тромбангиит: имеет важное значение как для подтверждения диагноза, так и для оценки динамики и распространения воспалительного процесса. </a:t>
            </a:r>
            <a:br>
              <a:rPr lang="ru-RU" dirty="0"/>
            </a:br>
            <a:r>
              <a:rPr lang="ru-RU" dirty="0"/>
              <a:t>Ультразвуковая допплерография: поражение сосудов при артериите </a:t>
            </a:r>
            <a:r>
              <a:rPr lang="ru-RU" dirty="0" err="1"/>
              <a:t>Такаясу</a:t>
            </a:r>
            <a:r>
              <a:rPr lang="ru-RU" dirty="0"/>
              <a:t> и облитерирующем тромбангиите.</a:t>
            </a:r>
            <a:br>
              <a:rPr lang="ru-RU" dirty="0"/>
            </a:br>
            <a:r>
              <a:rPr lang="ru-RU" dirty="0"/>
              <a:t>R–графия легких: диагностика поражения </a:t>
            </a:r>
            <a:r>
              <a:rPr lang="ru-RU" dirty="0" err="1"/>
              <a:t>леких</a:t>
            </a:r>
            <a:r>
              <a:rPr lang="ru-RU" dirty="0"/>
              <a:t> при </a:t>
            </a:r>
            <a:r>
              <a:rPr lang="ru-RU" dirty="0" err="1"/>
              <a:t>гранулематозе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, микроскопическом </a:t>
            </a:r>
            <a:r>
              <a:rPr lang="ru-RU" dirty="0" err="1"/>
              <a:t>полиангиите</a:t>
            </a:r>
            <a:r>
              <a:rPr lang="ru-RU" dirty="0"/>
              <a:t>, синдроме </a:t>
            </a:r>
            <a:r>
              <a:rPr lang="ru-RU" dirty="0" err="1"/>
              <a:t>Чарга</a:t>
            </a:r>
            <a:r>
              <a:rPr lang="ru-RU" dirty="0"/>
              <a:t>–</a:t>
            </a:r>
            <a:r>
              <a:rPr lang="ru-RU" dirty="0" err="1"/>
              <a:t>Стросса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Компьютерная и </a:t>
            </a:r>
            <a:r>
              <a:rPr lang="ru-RU" dirty="0" err="1"/>
              <a:t>магнитно</a:t>
            </a:r>
            <a:r>
              <a:rPr lang="ru-RU" dirty="0"/>
              <a:t>–резонансная томография: определение локализации процесса при </a:t>
            </a:r>
            <a:r>
              <a:rPr lang="ru-RU" dirty="0" err="1"/>
              <a:t>гранулематозе</a:t>
            </a:r>
            <a:r>
              <a:rPr lang="ru-RU" dirty="0"/>
              <a:t> </a:t>
            </a:r>
            <a:r>
              <a:rPr lang="ru-RU" dirty="0" err="1"/>
              <a:t>Вегенера</a:t>
            </a:r>
            <a:r>
              <a:rPr lang="ru-RU" dirty="0"/>
              <a:t>, микроскопическом </a:t>
            </a:r>
            <a:r>
              <a:rPr lang="ru-RU" dirty="0" err="1"/>
              <a:t>полиангиите</a:t>
            </a:r>
            <a:r>
              <a:rPr lang="ru-RU" dirty="0"/>
              <a:t>, гигантоклеточном артериите, артериите </a:t>
            </a:r>
            <a:r>
              <a:rPr lang="ru-RU" dirty="0" err="1"/>
              <a:t>Такаясу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2337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549</Words>
  <Application>Microsoft Office PowerPoint</Application>
  <PresentationFormat>Широкоэкранный</PresentationFormat>
  <Paragraphs>59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Тема Office</vt:lpstr>
      <vt:lpstr>Системные заболевания соединительной ткани</vt:lpstr>
      <vt:lpstr>Системные васкулиты</vt:lpstr>
      <vt:lpstr>  </vt:lpstr>
      <vt:lpstr>Клинические проявления для всех форм васкулитов</vt:lpstr>
      <vt:lpstr>Основные критерии диагностики </vt:lpstr>
      <vt:lpstr>   </vt:lpstr>
      <vt:lpstr>Особенности каждого вида</vt:lpstr>
      <vt:lpstr>Лабораторная диагностика</vt:lpstr>
      <vt:lpstr>  </vt:lpstr>
      <vt:lpstr>Лечение </vt:lpstr>
      <vt:lpstr>  </vt:lpstr>
      <vt:lpstr>  </vt:lpstr>
      <vt:lpstr> </vt:lpstr>
      <vt:lpstr>Идиопатические миопатии</vt:lpstr>
      <vt:lpstr>Классификация</vt:lpstr>
      <vt:lpstr>Дерматомиозит и полимиозит</vt:lpstr>
      <vt:lpstr>Классификация ДМ   и  ПМ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Системные заболевания соединительной ткани</dc:title>
  <dc:creator>Don Adolberto</dc:creator>
  <cp:lastModifiedBy>Don Adolberto</cp:lastModifiedBy>
  <cp:revision>13</cp:revision>
  <dcterms:created xsi:type="dcterms:W3CDTF">2018-02-24T08:16:31Z</dcterms:created>
  <dcterms:modified xsi:type="dcterms:W3CDTF">2018-02-25T13:11:43Z</dcterms:modified>
</cp:coreProperties>
</file>