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6" r:id="rId2"/>
    <p:sldId id="257" r:id="rId3"/>
    <p:sldId id="258" r:id="rId4"/>
    <p:sldId id="259" r:id="rId5"/>
    <p:sldId id="282" r:id="rId6"/>
    <p:sldId id="260" r:id="rId7"/>
    <p:sldId id="262" r:id="rId8"/>
    <p:sldId id="263" r:id="rId9"/>
    <p:sldId id="261" r:id="rId10"/>
    <p:sldId id="264" r:id="rId11"/>
    <p:sldId id="271" r:id="rId12"/>
    <p:sldId id="272" r:id="rId13"/>
    <p:sldId id="266" r:id="rId14"/>
    <p:sldId id="283" r:id="rId15"/>
    <p:sldId id="265" r:id="rId16"/>
    <p:sldId id="267" r:id="rId17"/>
    <p:sldId id="268" r:id="rId18"/>
    <p:sldId id="269" r:id="rId19"/>
    <p:sldId id="278" r:id="rId20"/>
    <p:sldId id="270" r:id="rId21"/>
    <p:sldId id="273" r:id="rId22"/>
    <p:sldId id="274" r:id="rId23"/>
    <p:sldId id="275" r:id="rId24"/>
    <p:sldId id="276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DD95F4-C987-46D3-9A5B-6AA03CB1B56B}" type="doc">
      <dgm:prSet loTypeId="urn:microsoft.com/office/officeart/2005/8/layout/hierarchy2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2113E33A-CD1F-4A82-8047-76C65EC8649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>
              <a:latin typeface="Arial Black" panose="020B0A04020102020204" pitchFamily="34" charset="0"/>
            </a:rPr>
            <a:t>Клиническая картина</a:t>
          </a:r>
        </a:p>
        <a:p>
          <a:pPr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latin typeface="Arial Black" panose="020B0A04020102020204" pitchFamily="34" charset="0"/>
          </a:endParaRPr>
        </a:p>
      </dgm:t>
    </dgm:pt>
    <dgm:pt modelId="{6AA30727-BA09-4910-99DC-C552EDEE239B}" type="parTrans" cxnId="{1414CF1F-BF04-400F-9A8B-B3641170FE2F}">
      <dgm:prSet/>
      <dgm:spPr/>
      <dgm:t>
        <a:bodyPr/>
        <a:lstStyle/>
        <a:p>
          <a:endParaRPr lang="ru-RU"/>
        </a:p>
      </dgm:t>
    </dgm:pt>
    <dgm:pt modelId="{2328CFC9-89E0-4EA9-8851-80CF049E0E1D}" type="sibTrans" cxnId="{1414CF1F-BF04-400F-9A8B-B3641170FE2F}">
      <dgm:prSet/>
      <dgm:spPr/>
      <dgm:t>
        <a:bodyPr/>
        <a:lstStyle/>
        <a:p>
          <a:endParaRPr lang="ru-RU"/>
        </a:p>
      </dgm:t>
    </dgm:pt>
    <dgm:pt modelId="{5CCD31E3-1312-4075-9997-1A46A5F2B5E4}">
      <dgm:prSet phldrT="[Текст]" custT="1"/>
      <dgm:spPr/>
      <dgm:t>
        <a:bodyPr/>
        <a:lstStyle/>
        <a:p>
          <a:r>
            <a:rPr lang="ru-RU" sz="2000" dirty="0" smtClean="0">
              <a:latin typeface="Arial Black" panose="020B0A04020102020204" pitchFamily="34" charset="0"/>
            </a:rPr>
            <a:t>Суставной синдром</a:t>
          </a:r>
          <a:endParaRPr lang="ru-RU" sz="2000" dirty="0">
            <a:latin typeface="Arial Black" panose="020B0A04020102020204" pitchFamily="34" charset="0"/>
          </a:endParaRPr>
        </a:p>
      </dgm:t>
    </dgm:pt>
    <dgm:pt modelId="{677699F3-12A8-4935-99F5-7E0E3D96818F}" type="parTrans" cxnId="{0D012547-8FE7-4AC0-9FF7-2EDB585B6357}">
      <dgm:prSet/>
      <dgm:spPr/>
      <dgm:t>
        <a:bodyPr/>
        <a:lstStyle/>
        <a:p>
          <a:endParaRPr lang="ru-RU"/>
        </a:p>
      </dgm:t>
    </dgm:pt>
    <dgm:pt modelId="{3EAAEABA-7DD0-4E33-9B1E-5D1B04A80436}" type="sibTrans" cxnId="{0D012547-8FE7-4AC0-9FF7-2EDB585B6357}">
      <dgm:prSet/>
      <dgm:spPr/>
      <dgm:t>
        <a:bodyPr/>
        <a:lstStyle/>
        <a:p>
          <a:endParaRPr lang="ru-RU"/>
        </a:p>
      </dgm:t>
    </dgm:pt>
    <dgm:pt modelId="{B7DB9F94-0A0F-4F33-8BE9-6DDD2A4CE61F}">
      <dgm:prSet phldrT="[Текст]" custT="1"/>
      <dgm:spPr/>
      <dgm:t>
        <a:bodyPr/>
        <a:lstStyle/>
        <a:p>
          <a:r>
            <a:rPr lang="ru-RU" sz="2000" dirty="0" smtClean="0">
              <a:latin typeface="Arial Black" panose="020B0A04020102020204" pitchFamily="34" charset="0"/>
            </a:rPr>
            <a:t>Системные проявления</a:t>
          </a:r>
        </a:p>
      </dgm:t>
    </dgm:pt>
    <dgm:pt modelId="{5E33514F-9CB7-4169-A4D8-5BD7B24861EE}" type="parTrans" cxnId="{F94A3E07-0092-43BC-A863-5E4E91C68D90}">
      <dgm:prSet/>
      <dgm:spPr/>
      <dgm:t>
        <a:bodyPr/>
        <a:lstStyle/>
        <a:p>
          <a:endParaRPr lang="ru-RU"/>
        </a:p>
      </dgm:t>
    </dgm:pt>
    <dgm:pt modelId="{74328A66-C315-488C-8258-FF0DFEB35EB7}" type="sibTrans" cxnId="{F94A3E07-0092-43BC-A863-5E4E91C68D90}">
      <dgm:prSet/>
      <dgm:spPr/>
      <dgm:t>
        <a:bodyPr/>
        <a:lstStyle/>
        <a:p>
          <a:endParaRPr lang="ru-RU"/>
        </a:p>
      </dgm:t>
    </dgm:pt>
    <dgm:pt modelId="{61A2BC21-733A-4A1E-8778-4145EF12B740}" type="pres">
      <dgm:prSet presAssocID="{68DD95F4-C987-46D3-9A5B-6AA03CB1B56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94E073-F808-4415-BED9-60205B35B445}" type="pres">
      <dgm:prSet presAssocID="{2113E33A-CD1F-4A82-8047-76C65EC86499}" presName="root1" presStyleCnt="0"/>
      <dgm:spPr/>
    </dgm:pt>
    <dgm:pt modelId="{FAE15CD2-00F2-42EB-9F1B-A87F842F2006}" type="pres">
      <dgm:prSet presAssocID="{2113E33A-CD1F-4A82-8047-76C65EC8649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6CF07D-7AD3-473F-8A24-16AB656BFCB8}" type="pres">
      <dgm:prSet presAssocID="{2113E33A-CD1F-4A82-8047-76C65EC86499}" presName="level2hierChild" presStyleCnt="0"/>
      <dgm:spPr/>
    </dgm:pt>
    <dgm:pt modelId="{95AC49FF-8C40-48FE-BD2F-8F86B4E637F0}" type="pres">
      <dgm:prSet presAssocID="{677699F3-12A8-4935-99F5-7E0E3D96818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757DB07-9574-4147-8DDB-CA9F099BCAA6}" type="pres">
      <dgm:prSet presAssocID="{677699F3-12A8-4935-99F5-7E0E3D96818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8F649C30-5F35-49AA-83D4-84F17397D75D}" type="pres">
      <dgm:prSet presAssocID="{5CCD31E3-1312-4075-9997-1A46A5F2B5E4}" presName="root2" presStyleCnt="0"/>
      <dgm:spPr/>
    </dgm:pt>
    <dgm:pt modelId="{EDE63A35-F44B-45BD-A451-E82DEB01713D}" type="pres">
      <dgm:prSet presAssocID="{5CCD31E3-1312-4075-9997-1A46A5F2B5E4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BEBA89-C06F-4BA7-BFD4-0C304D24A350}" type="pres">
      <dgm:prSet presAssocID="{5CCD31E3-1312-4075-9997-1A46A5F2B5E4}" presName="level3hierChild" presStyleCnt="0"/>
      <dgm:spPr/>
    </dgm:pt>
    <dgm:pt modelId="{8E8814AB-25C3-4591-BF22-82403F60CE88}" type="pres">
      <dgm:prSet presAssocID="{5E33514F-9CB7-4169-A4D8-5BD7B24861EE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215D4E3F-1BD5-4ABA-AAB2-38B703561615}" type="pres">
      <dgm:prSet presAssocID="{5E33514F-9CB7-4169-A4D8-5BD7B24861E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A19A7AF6-29CF-460A-A7B6-B9759D7C53C4}" type="pres">
      <dgm:prSet presAssocID="{B7DB9F94-0A0F-4F33-8BE9-6DDD2A4CE61F}" presName="root2" presStyleCnt="0"/>
      <dgm:spPr/>
    </dgm:pt>
    <dgm:pt modelId="{B80A3B69-E2A0-4E57-8E07-A07ECBD4F149}" type="pres">
      <dgm:prSet presAssocID="{B7DB9F94-0A0F-4F33-8BE9-6DDD2A4CE61F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85040F-4A48-42E6-B5F0-6B28BD3F33DB}" type="pres">
      <dgm:prSet presAssocID="{B7DB9F94-0A0F-4F33-8BE9-6DDD2A4CE61F}" presName="level3hierChild" presStyleCnt="0"/>
      <dgm:spPr/>
    </dgm:pt>
  </dgm:ptLst>
  <dgm:cxnLst>
    <dgm:cxn modelId="{DBC53EE4-65CC-4875-BC66-F55A02FDC9F7}" type="presOf" srcId="{5E33514F-9CB7-4169-A4D8-5BD7B24861EE}" destId="{215D4E3F-1BD5-4ABA-AAB2-38B703561615}" srcOrd="1" destOrd="0" presId="urn:microsoft.com/office/officeart/2005/8/layout/hierarchy2"/>
    <dgm:cxn modelId="{FBC07363-1549-4078-ACF7-DD066048494B}" type="presOf" srcId="{5E33514F-9CB7-4169-A4D8-5BD7B24861EE}" destId="{8E8814AB-25C3-4591-BF22-82403F60CE88}" srcOrd="0" destOrd="0" presId="urn:microsoft.com/office/officeart/2005/8/layout/hierarchy2"/>
    <dgm:cxn modelId="{FFAA1779-1007-474B-B306-AA151EE06E0E}" type="presOf" srcId="{2113E33A-CD1F-4A82-8047-76C65EC86499}" destId="{FAE15CD2-00F2-42EB-9F1B-A87F842F2006}" srcOrd="0" destOrd="0" presId="urn:microsoft.com/office/officeart/2005/8/layout/hierarchy2"/>
    <dgm:cxn modelId="{1414CF1F-BF04-400F-9A8B-B3641170FE2F}" srcId="{68DD95F4-C987-46D3-9A5B-6AA03CB1B56B}" destId="{2113E33A-CD1F-4A82-8047-76C65EC86499}" srcOrd="0" destOrd="0" parTransId="{6AA30727-BA09-4910-99DC-C552EDEE239B}" sibTransId="{2328CFC9-89E0-4EA9-8851-80CF049E0E1D}"/>
    <dgm:cxn modelId="{A84F033C-595E-4A9D-91E3-BC0B9882D72F}" type="presOf" srcId="{68DD95F4-C987-46D3-9A5B-6AA03CB1B56B}" destId="{61A2BC21-733A-4A1E-8778-4145EF12B740}" srcOrd="0" destOrd="0" presId="urn:microsoft.com/office/officeart/2005/8/layout/hierarchy2"/>
    <dgm:cxn modelId="{0D012547-8FE7-4AC0-9FF7-2EDB585B6357}" srcId="{2113E33A-CD1F-4A82-8047-76C65EC86499}" destId="{5CCD31E3-1312-4075-9997-1A46A5F2B5E4}" srcOrd="0" destOrd="0" parTransId="{677699F3-12A8-4935-99F5-7E0E3D96818F}" sibTransId="{3EAAEABA-7DD0-4E33-9B1E-5D1B04A80436}"/>
    <dgm:cxn modelId="{C3A9D688-DF22-4587-BB4F-8E7B31E398D3}" type="presOf" srcId="{677699F3-12A8-4935-99F5-7E0E3D96818F}" destId="{95AC49FF-8C40-48FE-BD2F-8F86B4E637F0}" srcOrd="0" destOrd="0" presId="urn:microsoft.com/office/officeart/2005/8/layout/hierarchy2"/>
    <dgm:cxn modelId="{4D73FC02-31D8-451D-A208-82F28AE44B2C}" type="presOf" srcId="{677699F3-12A8-4935-99F5-7E0E3D96818F}" destId="{2757DB07-9574-4147-8DDB-CA9F099BCAA6}" srcOrd="1" destOrd="0" presId="urn:microsoft.com/office/officeart/2005/8/layout/hierarchy2"/>
    <dgm:cxn modelId="{F94A3E07-0092-43BC-A863-5E4E91C68D90}" srcId="{2113E33A-CD1F-4A82-8047-76C65EC86499}" destId="{B7DB9F94-0A0F-4F33-8BE9-6DDD2A4CE61F}" srcOrd="1" destOrd="0" parTransId="{5E33514F-9CB7-4169-A4D8-5BD7B24861EE}" sibTransId="{74328A66-C315-488C-8258-FF0DFEB35EB7}"/>
    <dgm:cxn modelId="{D78948EC-5230-4E9A-8F16-B6DA376538FD}" type="presOf" srcId="{B7DB9F94-0A0F-4F33-8BE9-6DDD2A4CE61F}" destId="{B80A3B69-E2A0-4E57-8E07-A07ECBD4F149}" srcOrd="0" destOrd="0" presId="urn:microsoft.com/office/officeart/2005/8/layout/hierarchy2"/>
    <dgm:cxn modelId="{BB991642-6D2D-4413-98B4-92C57246CECC}" type="presOf" srcId="{5CCD31E3-1312-4075-9997-1A46A5F2B5E4}" destId="{EDE63A35-F44B-45BD-A451-E82DEB01713D}" srcOrd="0" destOrd="0" presId="urn:microsoft.com/office/officeart/2005/8/layout/hierarchy2"/>
    <dgm:cxn modelId="{7F6CCD8F-0C3A-4C67-B1EA-7A05747CFFAC}" type="presParOf" srcId="{61A2BC21-733A-4A1E-8778-4145EF12B740}" destId="{C094E073-F808-4415-BED9-60205B35B445}" srcOrd="0" destOrd="0" presId="urn:microsoft.com/office/officeart/2005/8/layout/hierarchy2"/>
    <dgm:cxn modelId="{850C3A18-DCA3-4FBE-ABD0-DC1759CFA89B}" type="presParOf" srcId="{C094E073-F808-4415-BED9-60205B35B445}" destId="{FAE15CD2-00F2-42EB-9F1B-A87F842F2006}" srcOrd="0" destOrd="0" presId="urn:microsoft.com/office/officeart/2005/8/layout/hierarchy2"/>
    <dgm:cxn modelId="{C85327C8-52B7-47E3-942A-3F30A04521F7}" type="presParOf" srcId="{C094E073-F808-4415-BED9-60205B35B445}" destId="{CB6CF07D-7AD3-473F-8A24-16AB656BFCB8}" srcOrd="1" destOrd="0" presId="urn:microsoft.com/office/officeart/2005/8/layout/hierarchy2"/>
    <dgm:cxn modelId="{39BCF3CC-BA2C-45C4-8942-27B2F4B57399}" type="presParOf" srcId="{CB6CF07D-7AD3-473F-8A24-16AB656BFCB8}" destId="{95AC49FF-8C40-48FE-BD2F-8F86B4E637F0}" srcOrd="0" destOrd="0" presId="urn:microsoft.com/office/officeart/2005/8/layout/hierarchy2"/>
    <dgm:cxn modelId="{893D0BE4-27D1-47ED-A6FE-3D397A6D520D}" type="presParOf" srcId="{95AC49FF-8C40-48FE-BD2F-8F86B4E637F0}" destId="{2757DB07-9574-4147-8DDB-CA9F099BCAA6}" srcOrd="0" destOrd="0" presId="urn:microsoft.com/office/officeart/2005/8/layout/hierarchy2"/>
    <dgm:cxn modelId="{3B5B05AC-3CDF-4F8A-8FF9-2F50D65368D3}" type="presParOf" srcId="{CB6CF07D-7AD3-473F-8A24-16AB656BFCB8}" destId="{8F649C30-5F35-49AA-83D4-84F17397D75D}" srcOrd="1" destOrd="0" presId="urn:microsoft.com/office/officeart/2005/8/layout/hierarchy2"/>
    <dgm:cxn modelId="{E8105323-DADD-49E6-940C-3CD0D409976F}" type="presParOf" srcId="{8F649C30-5F35-49AA-83D4-84F17397D75D}" destId="{EDE63A35-F44B-45BD-A451-E82DEB01713D}" srcOrd="0" destOrd="0" presId="urn:microsoft.com/office/officeart/2005/8/layout/hierarchy2"/>
    <dgm:cxn modelId="{D5A034D0-6A86-43A2-824B-C71C52F78492}" type="presParOf" srcId="{8F649C30-5F35-49AA-83D4-84F17397D75D}" destId="{85BEBA89-C06F-4BA7-BFD4-0C304D24A350}" srcOrd="1" destOrd="0" presId="urn:microsoft.com/office/officeart/2005/8/layout/hierarchy2"/>
    <dgm:cxn modelId="{09EA5E64-0CEF-4409-B713-D62187C130EE}" type="presParOf" srcId="{CB6CF07D-7AD3-473F-8A24-16AB656BFCB8}" destId="{8E8814AB-25C3-4591-BF22-82403F60CE88}" srcOrd="2" destOrd="0" presId="urn:microsoft.com/office/officeart/2005/8/layout/hierarchy2"/>
    <dgm:cxn modelId="{A91376F0-E0D3-41BB-8676-63D9F8DE26EA}" type="presParOf" srcId="{8E8814AB-25C3-4591-BF22-82403F60CE88}" destId="{215D4E3F-1BD5-4ABA-AAB2-38B703561615}" srcOrd="0" destOrd="0" presId="urn:microsoft.com/office/officeart/2005/8/layout/hierarchy2"/>
    <dgm:cxn modelId="{44F491A3-E249-40B1-94A4-3E3747605E88}" type="presParOf" srcId="{CB6CF07D-7AD3-473F-8A24-16AB656BFCB8}" destId="{A19A7AF6-29CF-460A-A7B6-B9759D7C53C4}" srcOrd="3" destOrd="0" presId="urn:microsoft.com/office/officeart/2005/8/layout/hierarchy2"/>
    <dgm:cxn modelId="{C16B0C21-95A3-4ABC-8C98-2B769B91E78D}" type="presParOf" srcId="{A19A7AF6-29CF-460A-A7B6-B9759D7C53C4}" destId="{B80A3B69-E2A0-4E57-8E07-A07ECBD4F149}" srcOrd="0" destOrd="0" presId="urn:microsoft.com/office/officeart/2005/8/layout/hierarchy2"/>
    <dgm:cxn modelId="{3E62C623-3B33-4772-AE44-34797606494A}" type="presParOf" srcId="{A19A7AF6-29CF-460A-A7B6-B9759D7C53C4}" destId="{5D85040F-4A48-42E6-B5F0-6B28BD3F33D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15CD2-00F2-42EB-9F1B-A87F842F2006}">
      <dsp:nvSpPr>
        <dsp:cNvPr id="0" name=""/>
        <dsp:cNvSpPr/>
      </dsp:nvSpPr>
      <dsp:spPr>
        <a:xfrm>
          <a:off x="6525" y="2290613"/>
          <a:ext cx="3654968" cy="1827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>
              <a:latin typeface="Arial Black" panose="020B0A04020102020204" pitchFamily="34" charset="0"/>
            </a:rPr>
            <a:t>Клиническая картина</a:t>
          </a: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Arial Black" panose="020B0A04020102020204" pitchFamily="34" charset="0"/>
          </a:endParaRPr>
        </a:p>
      </dsp:txBody>
      <dsp:txXfrm>
        <a:off x="60050" y="2344138"/>
        <a:ext cx="3547918" cy="1720434"/>
      </dsp:txXfrm>
    </dsp:sp>
    <dsp:sp modelId="{95AC49FF-8C40-48FE-BD2F-8F86B4E637F0}">
      <dsp:nvSpPr>
        <dsp:cNvPr id="0" name=""/>
        <dsp:cNvSpPr/>
      </dsp:nvSpPr>
      <dsp:spPr>
        <a:xfrm rot="19457599">
          <a:off x="3492266" y="2653290"/>
          <a:ext cx="1800443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1800443" y="2566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347476" y="2633943"/>
        <a:ext cx="90022" cy="90022"/>
      </dsp:txXfrm>
    </dsp:sp>
    <dsp:sp modelId="{EDE63A35-F44B-45BD-A451-E82DEB01713D}">
      <dsp:nvSpPr>
        <dsp:cNvPr id="0" name=""/>
        <dsp:cNvSpPr/>
      </dsp:nvSpPr>
      <dsp:spPr>
        <a:xfrm>
          <a:off x="5123481" y="1239810"/>
          <a:ext cx="3654968" cy="1827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Black" panose="020B0A04020102020204" pitchFamily="34" charset="0"/>
            </a:rPr>
            <a:t>Суставной синдром</a:t>
          </a:r>
          <a:endParaRPr lang="ru-RU" sz="2000" kern="1200" dirty="0">
            <a:latin typeface="Arial Black" panose="020B0A04020102020204" pitchFamily="34" charset="0"/>
          </a:endParaRPr>
        </a:p>
      </dsp:txBody>
      <dsp:txXfrm>
        <a:off x="5177006" y="1293335"/>
        <a:ext cx="3547918" cy="1720434"/>
      </dsp:txXfrm>
    </dsp:sp>
    <dsp:sp modelId="{8E8814AB-25C3-4591-BF22-82403F60CE88}">
      <dsp:nvSpPr>
        <dsp:cNvPr id="0" name=""/>
        <dsp:cNvSpPr/>
      </dsp:nvSpPr>
      <dsp:spPr>
        <a:xfrm rot="2142401">
          <a:off x="3492266" y="3704093"/>
          <a:ext cx="1800443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1800443" y="2566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347476" y="3684746"/>
        <a:ext cx="90022" cy="90022"/>
      </dsp:txXfrm>
    </dsp:sp>
    <dsp:sp modelId="{B80A3B69-E2A0-4E57-8E07-A07ECBD4F149}">
      <dsp:nvSpPr>
        <dsp:cNvPr id="0" name=""/>
        <dsp:cNvSpPr/>
      </dsp:nvSpPr>
      <dsp:spPr>
        <a:xfrm>
          <a:off x="5123481" y="3341417"/>
          <a:ext cx="3654968" cy="1827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Black" panose="020B0A04020102020204" pitchFamily="34" charset="0"/>
            </a:rPr>
            <a:t>Системные проявления</a:t>
          </a:r>
        </a:p>
      </dsp:txBody>
      <dsp:txXfrm>
        <a:off x="5177006" y="3394942"/>
        <a:ext cx="3547918" cy="17204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848D6B-4818-4226-B71C-E9C1CDFA8A17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F0EB62-B581-4912-A965-950AB9AC8A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289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7EAF1-C274-41E9-94F4-A78E79D8F2D5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3795F-6DA0-47E1-A55D-28BD2A7446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308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7EAF1-C274-41E9-94F4-A78E79D8F2D5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3795F-6DA0-47E1-A55D-28BD2A7446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200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7EAF1-C274-41E9-94F4-A78E79D8F2D5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3795F-6DA0-47E1-A55D-28BD2A7446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4592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7EAF1-C274-41E9-94F4-A78E79D8F2D5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3795F-6DA0-47E1-A55D-28BD2A7446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279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7EAF1-C274-41E9-94F4-A78E79D8F2D5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3795F-6DA0-47E1-A55D-28BD2A7446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22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7EAF1-C274-41E9-94F4-A78E79D8F2D5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3795F-6DA0-47E1-A55D-28BD2A7446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95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901D2E-7F64-447F-9FC2-0BA178E17C14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35F928-97A7-4CED-950C-2F3FFAA2DE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07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580867-D5E9-47D7-B95F-1B09E37D70CD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EF8714-1164-4DA8-966B-8DD8D991CE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91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52600"/>
            <a:ext cx="7620000" cy="43735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E2862-F8F3-440B-8C6B-C437F06D8DF0}" type="datetimeFigureOut">
              <a:rPr lang="ru-RU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03517-993E-462A-81B1-C02158338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86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5FABDD-4107-41AD-9923-97198E104179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5C670D-4F4C-481B-9252-F98FEC18B9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4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16EEE6-49BF-4B7C-BAB2-41F579335B40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EC7608-59F9-45AB-84A2-91C8DFE62D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00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005249-10CE-4E66-8ED8-9733881EEAB0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47B228-669F-4AB0-B52F-70D1CB74F6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422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A90849-5DB7-4E7F-A79E-3076B87F3F9C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5DF937-8CD3-4CD5-BBA0-BA03B6EE8F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784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044F9F-5954-4D68-89D1-7CA4F3B666C9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F070D9-0B8D-4E35-980F-476A9AD722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05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354E9C-9883-4046-8BBB-FF6506E910EC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4C4294-0793-4C76-979C-0704973CD3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68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9983DB-D05D-4B42-8B3D-42001F46A0CA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A938C4-F99B-4C6C-AE9C-6E6F73D8E9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8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1A787A-E0EF-4D90-B46B-5308E40E5433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9E96D6-AB1C-4A8B-81EB-E3DE585FF7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23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74C7EAF1-C274-41E9-94F4-A78E79D8F2D5}" type="datetimeFigureOut">
              <a:rPr lang="ru-RU" smtClean="0"/>
              <a:pPr>
                <a:defRPr/>
              </a:pPr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463795F-6DA0-47E1-A55D-28BD2A7446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5280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5400" dirty="0" smtClean="0"/>
              <a:t>Суставной синдром у пожилых</a:t>
            </a:r>
            <a:br>
              <a:rPr lang="ru-RU" sz="5400" dirty="0" smtClean="0"/>
            </a:br>
            <a:endParaRPr lang="ru-RU" sz="5400" cap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74425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РА системные проявления</a:t>
            </a:r>
            <a:endParaRPr lang="ru-RU" sz="3200" dirty="0"/>
          </a:p>
        </p:txBody>
      </p:sp>
      <p:pic>
        <p:nvPicPr>
          <p:cNvPr id="23554" name="Picture 2" descr="https://encrypted-tbn2.gstatic.com/images?q=tbn:ANd9GcSAxPJHNClJbsscbBaZHG72UeuMDwX05g_6RqmXza4UwTvGjL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773238"/>
            <a:ext cx="5138738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3924300" y="1773238"/>
            <a:ext cx="2376488" cy="936625"/>
          </a:xfrm>
          <a:prstGeom prst="straightConnector1">
            <a:avLst/>
          </a:prstGeom>
          <a:ln w="28575" cmpd="sng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300788" y="1484313"/>
            <a:ext cx="2627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Атрофия мышц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3450" y="1773238"/>
            <a:ext cx="55340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4140200" y="5084763"/>
            <a:ext cx="1236663" cy="998537"/>
          </a:xfrm>
          <a:prstGeom prst="straightConnector1">
            <a:avLst/>
          </a:prstGeom>
          <a:ln w="28575" cmpd="sng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42318" y="5643611"/>
            <a:ext cx="2862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Множественные ревматоидные узелки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4207" y="1773238"/>
            <a:ext cx="2539455" cy="351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5148263" y="1600200"/>
            <a:ext cx="3538537" cy="4525963"/>
          </a:xfrm>
        </p:spPr>
        <p:txBody>
          <a:bodyPr/>
          <a:lstStyle/>
          <a:p>
            <a:pPr eaLnBrk="1" hangingPunct="1"/>
            <a:r>
              <a:rPr lang="ru-RU" smtClean="0"/>
              <a:t>Ревматоидный васкулит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463"/>
            <a:ext cx="4868863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213100"/>
            <a:ext cx="4868863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2"/>
          <p:cNvSpPr>
            <a:spLocks noGrp="1"/>
          </p:cNvSpPr>
          <p:nvPr>
            <p:ph idx="1"/>
          </p:nvPr>
        </p:nvSpPr>
        <p:spPr>
          <a:xfrm>
            <a:off x="4932363" y="1700213"/>
            <a:ext cx="3981450" cy="4525962"/>
          </a:xfrm>
        </p:spPr>
        <p:txBody>
          <a:bodyPr/>
          <a:lstStyle/>
          <a:p>
            <a:pPr eaLnBrk="1" hangingPunct="1"/>
            <a:r>
              <a:rPr lang="ru-RU" smtClean="0"/>
              <a:t>Эписклерит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205038"/>
            <a:ext cx="45053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7626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500" cap="none" dirty="0" smtClean="0"/>
              <a:t>ДИАГН</a:t>
            </a:r>
            <a:r>
              <a:rPr lang="ru-RU" sz="2500" b="1" cap="none" dirty="0" smtClean="0"/>
              <a:t>О</a:t>
            </a:r>
            <a:r>
              <a:rPr lang="ru-RU" sz="2500" cap="none" dirty="0" smtClean="0"/>
              <a:t>СТИЧЕСКИЕ КРИТЕРИИ АКР,1997</a:t>
            </a:r>
          </a:p>
        </p:txBody>
      </p:sp>
      <p:graphicFrame>
        <p:nvGraphicFramePr>
          <p:cNvPr id="26657" name="Group 3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9185469"/>
              </p:ext>
            </p:extLst>
          </p:nvPr>
        </p:nvGraphicFramePr>
        <p:xfrm>
          <a:off x="179512" y="912033"/>
          <a:ext cx="7777163" cy="5852160"/>
        </p:xfrm>
        <a:graphic>
          <a:graphicData uri="http://schemas.openxmlformats.org/drawingml/2006/table">
            <a:tbl>
              <a:tblPr/>
              <a:tblGrid>
                <a:gridCol w="388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7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cs typeface="Arial" charset="0"/>
                        </a:rPr>
                        <a:t>Критерий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cs typeface="Arial" charset="0"/>
                        </a:rPr>
                        <a:t>Определение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Утренняя скованность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Длительность не менее 1 часа до максимального улучшения(в течении 6 недель и более)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Артрит трех и более суставов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Припухлость мягких тканей или выпот (но не костные разрастания), определяемые врачом в 3-х и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беоее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 областях из 14, в течение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Артрит суставов кистей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Припухлость в области проксимальных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межфаланговых,пястно-фаланговых,лучезапястных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charset="0"/>
                        </a:rPr>
                        <a:t> суставов в течении 6 недель и более.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41" name="Rectangle 33"/>
          <p:cNvSpPr>
            <a:spLocks noGrp="1"/>
          </p:cNvSpPr>
          <p:nvPr>
            <p:ph type="title"/>
          </p:nvPr>
        </p:nvSpPr>
        <p:spPr bwMode="auto">
          <a:xfrm>
            <a:off x="323850" y="152400"/>
            <a:ext cx="8280400" cy="5397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500" cap="none" smtClean="0"/>
              <a:t>ДИАГН</a:t>
            </a:r>
            <a:r>
              <a:rPr lang="ru-RU" sz="2500" b="1" cap="none" smtClean="0">
                <a:latin typeface="Arial" charset="0"/>
              </a:rPr>
              <a:t>О</a:t>
            </a:r>
            <a:r>
              <a:rPr lang="ru-RU" sz="2500" cap="none" smtClean="0"/>
              <a:t>СТИЧЕСКИЕ КРИТЕРИИ АКР,1997</a:t>
            </a:r>
          </a:p>
        </p:txBody>
      </p:sp>
      <p:graphicFrame>
        <p:nvGraphicFramePr>
          <p:cNvPr id="27681" name="Group 33"/>
          <p:cNvGraphicFramePr>
            <a:graphicFrameLocks noGrp="1"/>
          </p:cNvGraphicFramePr>
          <p:nvPr>
            <p:ph type="tbl" idx="1"/>
          </p:nvPr>
        </p:nvGraphicFramePr>
        <p:xfrm>
          <a:off x="395288" y="981075"/>
          <a:ext cx="7620000" cy="5327652"/>
        </p:xfrm>
        <a:graphic>
          <a:graphicData uri="http://schemas.openxmlformats.org/drawingml/2006/table">
            <a:tbl>
              <a:tblPr/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Критерий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Определение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1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Симметричный артрит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Одновременное (с обеих сторон) поражение одинаковых суставных областей из 14.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Ревматоидные узелки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Ревматоидный фактор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Увеличенный уровень в крови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Рентгенологические изменения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Костные эрозии/значительная декальцификация кистей в пораженных суставах\околосуставных областях.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52718"/>
            <a:ext cx="8064896" cy="74403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Классификация РА(МКБ-</a:t>
            </a:r>
            <a:r>
              <a:rPr lang="en-US" sz="3200" dirty="0" smtClean="0"/>
              <a:t>X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89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u="sng" dirty="0" err="1" smtClean="0"/>
              <a:t>Серонегативный</a:t>
            </a:r>
            <a:r>
              <a:rPr lang="ru-RU" u="sng" dirty="0" smtClean="0"/>
              <a:t> РА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</a:t>
            </a:r>
            <a:r>
              <a:rPr lang="ru-RU" dirty="0" err="1" smtClean="0"/>
              <a:t>Синром</a:t>
            </a:r>
            <a:r>
              <a:rPr lang="ru-RU" dirty="0" smtClean="0"/>
              <a:t> </a:t>
            </a:r>
            <a:r>
              <a:rPr lang="ru-RU" dirty="0" err="1" smtClean="0"/>
              <a:t>Фелти</a:t>
            </a: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Ревматоидная </a:t>
            </a:r>
            <a:r>
              <a:rPr lang="ru-RU" dirty="0" err="1" smtClean="0"/>
              <a:t>болезньлегких</a:t>
            </a: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 Ревматоидный </a:t>
            </a:r>
            <a:r>
              <a:rPr lang="ru-RU" dirty="0" err="1" smtClean="0"/>
              <a:t>васкулит</a:t>
            </a: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 РА с вовлечением других органов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 Другие </a:t>
            </a:r>
            <a:r>
              <a:rPr lang="ru-RU" dirty="0" err="1" smtClean="0"/>
              <a:t>серопозитивные</a:t>
            </a:r>
            <a:r>
              <a:rPr lang="ru-RU" dirty="0" smtClean="0"/>
              <a:t> РА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</a:t>
            </a:r>
            <a:r>
              <a:rPr lang="ru-RU" dirty="0" err="1" smtClean="0"/>
              <a:t>Серопозитивный</a:t>
            </a:r>
            <a:r>
              <a:rPr lang="ru-RU" dirty="0" smtClean="0"/>
              <a:t> РА неуточненный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u="sng" dirty="0" smtClean="0"/>
              <a:t>Другие РА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</a:t>
            </a:r>
            <a:r>
              <a:rPr lang="ru-RU" dirty="0" err="1" smtClean="0"/>
              <a:t>Серонегативный</a:t>
            </a:r>
            <a:r>
              <a:rPr lang="ru-RU" dirty="0" smtClean="0"/>
              <a:t> РА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Болезнь </a:t>
            </a:r>
            <a:r>
              <a:rPr lang="ru-RU" dirty="0" err="1" smtClean="0"/>
              <a:t>Стилла</a:t>
            </a:r>
            <a:r>
              <a:rPr lang="ru-RU" dirty="0" smtClean="0"/>
              <a:t> у взрослых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 Ревматоидный бурсит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 Ревматоидный узелок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 Воспалительная </a:t>
            </a:r>
            <a:r>
              <a:rPr lang="ru-RU" dirty="0" err="1" smtClean="0"/>
              <a:t>полиартропатия</a:t>
            </a: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 Другие уточненный РА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                         РА неуточненный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772816"/>
            <a:ext cx="768826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35975" cy="1371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200" cap="none" dirty="0" smtClean="0"/>
              <a:t>КЛАССИФИКАЦИЯ РА</a:t>
            </a:r>
            <a:br>
              <a:rPr lang="ru-RU" sz="3200" cap="none" dirty="0" smtClean="0"/>
            </a:br>
            <a:r>
              <a:rPr lang="ru-RU" sz="3200" cap="none" dirty="0" smtClean="0"/>
              <a:t>ПРИНЯТАЯ АССОЦИАЦИЕЙ РЕВМАТОЛОГОВ РОССИИ, 2007 </a:t>
            </a:r>
            <a:r>
              <a:rPr lang="ru-RU" sz="3200" b="1" cap="none" dirty="0" smtClean="0">
                <a:latin typeface="Arial" charset="0"/>
              </a:rPr>
              <a:t>г</a:t>
            </a:r>
            <a:r>
              <a:rPr lang="ru-RU" sz="3200" cap="none" dirty="0" smtClean="0">
                <a:latin typeface="Arial" charset="0"/>
              </a:rPr>
              <a:t>.</a:t>
            </a:r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eaLnBrk="1" hangingPunct="1"/>
            <a:r>
              <a:rPr lang="ru-RU" dirty="0" err="1" smtClean="0"/>
              <a:t>Серопозитивный</a:t>
            </a:r>
            <a:r>
              <a:rPr lang="ru-RU" dirty="0" smtClean="0"/>
              <a:t> РА</a:t>
            </a:r>
          </a:p>
          <a:p>
            <a:pPr eaLnBrk="1" hangingPunct="1"/>
            <a:r>
              <a:rPr lang="ru-RU" dirty="0" err="1" smtClean="0"/>
              <a:t>Серонегативный</a:t>
            </a:r>
            <a:r>
              <a:rPr lang="ru-RU" dirty="0" smtClean="0"/>
              <a:t> РА</a:t>
            </a:r>
          </a:p>
          <a:p>
            <a:pPr eaLnBrk="1" hangingPunct="1"/>
            <a:r>
              <a:rPr lang="ru-RU" dirty="0" smtClean="0"/>
              <a:t>Особые клинические формы РА:</a:t>
            </a:r>
          </a:p>
          <a:p>
            <a:pPr eaLnBrk="1" hangingPunct="1"/>
            <a:r>
              <a:rPr lang="ru-RU" dirty="0" smtClean="0"/>
              <a:t>                    Синдром </a:t>
            </a:r>
            <a:r>
              <a:rPr lang="ru-RU" dirty="0" err="1" smtClean="0"/>
              <a:t>Фелти</a:t>
            </a:r>
            <a:endParaRPr lang="ru-RU" dirty="0" smtClean="0"/>
          </a:p>
          <a:p>
            <a:pPr eaLnBrk="1" hangingPunct="1"/>
            <a:r>
              <a:rPr lang="ru-RU" dirty="0" smtClean="0"/>
              <a:t>                    Болезнь </a:t>
            </a:r>
            <a:r>
              <a:rPr lang="ru-RU" dirty="0" err="1" smtClean="0"/>
              <a:t>Стилла</a:t>
            </a:r>
            <a:r>
              <a:rPr lang="ru-RU" dirty="0" smtClean="0"/>
              <a:t> у взрослых</a:t>
            </a:r>
          </a:p>
          <a:p>
            <a:pPr eaLnBrk="1" hangingPunct="1"/>
            <a:r>
              <a:rPr lang="ru-RU" dirty="0" smtClean="0"/>
              <a:t>Вероятный 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844824"/>
            <a:ext cx="8526463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785215"/>
            <a:ext cx="889158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" y="1700808"/>
            <a:ext cx="9070976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r>
              <a:rPr lang="ru-RU" sz="2800" smtClean="0"/>
              <a:t>Хроническое системное аутоимунное заболевание соединительной ткани, сопровождающееся преимущественным поражением периферических суставов с развитием в них эрозивно-деструктивных изменений и анкилозирования.</a:t>
            </a:r>
          </a:p>
        </p:txBody>
      </p:sp>
      <p:sp>
        <p:nvSpPr>
          <p:cNvPr id="15362" name="Заголовок 1"/>
          <p:cNvSpPr>
            <a:spLocks/>
          </p:cNvSpPr>
          <p:nvPr/>
        </p:nvSpPr>
        <p:spPr bwMode="auto">
          <a:xfrm>
            <a:off x="611188" y="152400"/>
            <a:ext cx="7632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3600" b="1">
                <a:solidFill>
                  <a:schemeClr val="tx2"/>
                </a:solidFill>
                <a:latin typeface="Arial Black" pitchFamily="34" charset="0"/>
              </a:rPr>
              <a:t>РЕВМАТОИДНЫЙ АРТРИТ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2420888"/>
            <a:ext cx="87487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124744"/>
            <a:ext cx="8124825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388" y="1268760"/>
            <a:ext cx="8424863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950" y="3356992"/>
            <a:ext cx="7805738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340768"/>
            <a:ext cx="836295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340768"/>
            <a:ext cx="8874125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8191746" cy="1400530"/>
          </a:xfrm>
        </p:spPr>
        <p:txBody>
          <a:bodyPr/>
          <a:lstStyle/>
          <a:p>
            <a:r>
              <a:rPr lang="ru-RU" dirty="0" smtClean="0"/>
              <a:t>Особенности у пожилых 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00808"/>
            <a:ext cx="6927794" cy="476362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Только у  20-25% начинается остро клинически и лабораторно. У остальных начало незаметно.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РФ редко обнаруживается в сыворотке крови.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Прогноз болезни  у </a:t>
            </a:r>
            <a:r>
              <a:rPr lang="ru-RU" dirty="0" err="1" smtClean="0"/>
              <a:t>серонегативных</a:t>
            </a:r>
            <a:r>
              <a:rPr lang="ru-RU" dirty="0" smtClean="0"/>
              <a:t> пациентов более благоприятный.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Преобладание мужчин в группе старше 60 лет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Течение более доброкачественное , чем в молодой группе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Часто наблюдается </a:t>
            </a:r>
            <a:r>
              <a:rPr lang="ru-RU" dirty="0" err="1" smtClean="0"/>
              <a:t>ремиттирующий</a:t>
            </a:r>
            <a:r>
              <a:rPr lang="ru-RU" dirty="0" smtClean="0"/>
              <a:t> </a:t>
            </a:r>
            <a:r>
              <a:rPr lang="ru-RU" dirty="0" err="1" smtClean="0"/>
              <a:t>серонегативный</a:t>
            </a:r>
            <a:r>
              <a:rPr lang="ru-RU" dirty="0" smtClean="0"/>
              <a:t> </a:t>
            </a:r>
            <a:r>
              <a:rPr lang="ru-RU" dirty="0" err="1" smtClean="0"/>
              <a:t>синовит</a:t>
            </a:r>
            <a:r>
              <a:rPr lang="ru-RU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Часто начинается на фоне </a:t>
            </a:r>
            <a:r>
              <a:rPr lang="ru-RU" dirty="0" err="1" smtClean="0"/>
              <a:t>остеоартроза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649298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у пожилых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Латекс-тест менее ценный, чем в молодом возрасте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У пожилых больных наряду с рентгенологическими признаками РА , имеются признаки </a:t>
            </a:r>
            <a:r>
              <a:rPr lang="ru-RU" dirty="0" err="1" smtClean="0"/>
              <a:t>остеоартроза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49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u="sng" dirty="0" smtClean="0"/>
              <a:t>Медикаментозная терапия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НПВП  ( Аспирин- осторожно!!, </a:t>
            </a:r>
            <a:r>
              <a:rPr lang="ru-RU" dirty="0" err="1" smtClean="0"/>
              <a:t>диклофенак</a:t>
            </a:r>
            <a:r>
              <a:rPr lang="ru-RU" dirty="0" smtClean="0"/>
              <a:t>, </a:t>
            </a:r>
            <a:r>
              <a:rPr lang="ru-RU" dirty="0" err="1" smtClean="0"/>
              <a:t>напроксен</a:t>
            </a:r>
            <a:r>
              <a:rPr lang="ru-RU" dirty="0" smtClean="0"/>
              <a:t>, </a:t>
            </a:r>
            <a:r>
              <a:rPr lang="ru-RU" dirty="0" err="1" smtClean="0"/>
              <a:t>ибупофен</a:t>
            </a:r>
            <a:r>
              <a:rPr lang="ru-RU" dirty="0" smtClean="0"/>
              <a:t>). Не рекомендуется </a:t>
            </a:r>
            <a:r>
              <a:rPr lang="ru-RU" dirty="0" err="1" smtClean="0"/>
              <a:t>бутадион</a:t>
            </a:r>
            <a:r>
              <a:rPr lang="ru-RU" dirty="0" smtClean="0"/>
              <a:t> и </a:t>
            </a:r>
            <a:r>
              <a:rPr lang="ru-RU" dirty="0" err="1" smtClean="0"/>
              <a:t>индометациню</a:t>
            </a:r>
            <a:r>
              <a:rPr lang="ru-RU" dirty="0" smtClean="0"/>
              <a:t>.  Желательно совмещать с БПП-</a:t>
            </a:r>
            <a:r>
              <a:rPr lang="ru-RU" dirty="0" err="1" smtClean="0"/>
              <a:t>омепразол</a:t>
            </a:r>
            <a:r>
              <a:rPr lang="ru-RU" dirty="0" smtClean="0"/>
              <a:t>. </a:t>
            </a: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ВАЖНО: учитывать взаимодействие НПВП с </a:t>
            </a:r>
            <a:r>
              <a:rPr lang="ru-RU" dirty="0" err="1" smtClean="0"/>
              <a:t>антигипертензивными</a:t>
            </a:r>
            <a:r>
              <a:rPr lang="ru-RU" dirty="0" smtClean="0"/>
              <a:t> средствами 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ГКС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БПВП – </a:t>
            </a:r>
            <a:r>
              <a:rPr lang="ru-RU" dirty="0" err="1" smtClean="0"/>
              <a:t>метотрексат</a:t>
            </a:r>
            <a:r>
              <a:rPr lang="ru-RU" dirty="0" smtClean="0"/>
              <a:t> 7.50-25 мг в неделю в сочетании с ФК и вит. Группы 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        --- препараты золота ( </a:t>
            </a:r>
            <a:r>
              <a:rPr lang="ru-RU" dirty="0" err="1" smtClean="0"/>
              <a:t>тауредон</a:t>
            </a:r>
            <a:r>
              <a:rPr lang="ru-RU" dirty="0" smtClean="0"/>
              <a:t>, </a:t>
            </a:r>
            <a:r>
              <a:rPr lang="ru-RU" dirty="0" err="1" smtClean="0"/>
              <a:t>миокризин</a:t>
            </a:r>
            <a:r>
              <a:rPr lang="ru-RU" dirty="0" smtClean="0"/>
              <a:t>, </a:t>
            </a:r>
            <a:r>
              <a:rPr lang="ru-RU" dirty="0" err="1" smtClean="0"/>
              <a:t>ауринофин</a:t>
            </a:r>
            <a:r>
              <a:rPr lang="ru-RU" dirty="0" smtClean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9333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7"/>
            <a:ext cx="7055380" cy="45719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498437"/>
            <a:ext cx="6711654" cy="574997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----</a:t>
            </a:r>
            <a:r>
              <a:rPr lang="ru-RU" dirty="0" err="1" smtClean="0"/>
              <a:t>аминохинолиновые</a:t>
            </a:r>
            <a:r>
              <a:rPr lang="ru-RU" dirty="0" smtClean="0"/>
              <a:t> препараты( </a:t>
            </a:r>
            <a:r>
              <a:rPr lang="ru-RU" dirty="0" err="1" smtClean="0"/>
              <a:t>делагил</a:t>
            </a:r>
            <a:r>
              <a:rPr lang="ru-RU" dirty="0" smtClean="0"/>
              <a:t> 250 мг, </a:t>
            </a:r>
            <a:r>
              <a:rPr lang="ru-RU" dirty="0" err="1" smtClean="0"/>
              <a:t>плаквенил</a:t>
            </a:r>
            <a:r>
              <a:rPr lang="ru-RU" dirty="0" smtClean="0"/>
              <a:t> по 200 или 400 мг в 2 приема)</a:t>
            </a:r>
          </a:p>
          <a:p>
            <a:pPr marL="0" indent="0">
              <a:buNone/>
            </a:pP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Иммуностимулирующая терапия ( циклофосфамид1.5 мг/кг в день 2-4 года)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u="sng" dirty="0" smtClean="0"/>
              <a:t>ГИБП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 err="1" smtClean="0"/>
              <a:t>Ремикейд</a:t>
            </a:r>
            <a:r>
              <a:rPr lang="ru-RU" dirty="0" smtClean="0"/>
              <a:t>   3 мг\кг в 1 , 2 , 6 и 8 редели.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u="sng" dirty="0" smtClean="0"/>
              <a:t>Местная терапия</a:t>
            </a:r>
          </a:p>
          <a:p>
            <a:pPr marL="0" indent="0">
              <a:buNone/>
            </a:pPr>
            <a:r>
              <a:rPr lang="ru-RU" dirty="0" smtClean="0"/>
              <a:t>Внутрисуставное введение ГКС</a:t>
            </a:r>
          </a:p>
          <a:p>
            <a:pPr marL="0" indent="0">
              <a:buNone/>
            </a:pPr>
            <a:r>
              <a:rPr lang="ru-RU" dirty="0" smtClean="0"/>
              <a:t>ДМСО для более глубокого проникновения препаратов</a:t>
            </a:r>
          </a:p>
          <a:p>
            <a:pPr marL="0" indent="0">
              <a:buNone/>
            </a:pPr>
            <a:r>
              <a:rPr lang="ru-RU" dirty="0" smtClean="0"/>
              <a:t>Массаж</a:t>
            </a:r>
          </a:p>
          <a:p>
            <a:pPr marL="0" indent="0">
              <a:buNone/>
            </a:pPr>
            <a:r>
              <a:rPr lang="ru-RU" dirty="0" err="1" smtClean="0"/>
              <a:t>Магнитотерапия</a:t>
            </a:r>
            <a:r>
              <a:rPr lang="ru-RU" dirty="0" smtClean="0"/>
              <a:t>, </a:t>
            </a:r>
            <a:r>
              <a:rPr lang="ru-RU" dirty="0" err="1" smtClean="0"/>
              <a:t>физиолечение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66451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0"/>
            <a:ext cx="7055380" cy="764704"/>
          </a:xfrm>
        </p:spPr>
        <p:txBody>
          <a:bodyPr/>
          <a:lstStyle/>
          <a:p>
            <a:pPr algn="ctr"/>
            <a:r>
              <a:rPr lang="ru-RU" dirty="0" err="1" smtClean="0"/>
              <a:t>Остеоартроз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7431850" cy="4680520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sz="3200" dirty="0">
                <a:cs typeface="Tahoma" panose="020B0604030504040204" pitchFamily="34" charset="0"/>
              </a:rPr>
              <a:t>- гетерогенная группа заболеваний различной этиологии, но со сходными биологическими, морфологическими и клиническими проявлениями и исходом, в основе которых лежит </a:t>
            </a:r>
            <a:r>
              <a:rPr lang="ru-RU" altLang="ru-RU" sz="3200" b="1" dirty="0">
                <a:cs typeface="Tahoma" panose="020B0604030504040204" pitchFamily="34" charset="0"/>
              </a:rPr>
              <a:t>поражение всех компонентов сустава, </a:t>
            </a:r>
            <a:r>
              <a:rPr lang="ru-RU" altLang="ru-RU" sz="3200" dirty="0">
                <a:cs typeface="Tahoma" panose="020B0604030504040204" pitchFamily="34" charset="0"/>
              </a:rPr>
              <a:t>в первую очередь – хряща, а также </a:t>
            </a:r>
            <a:r>
              <a:rPr lang="ru-RU" altLang="ru-RU" sz="3200" dirty="0" err="1">
                <a:cs typeface="Tahoma" panose="020B0604030504040204" pitchFamily="34" charset="0"/>
              </a:rPr>
              <a:t>субхондральной</a:t>
            </a:r>
            <a:r>
              <a:rPr lang="ru-RU" altLang="ru-RU" sz="3200" dirty="0">
                <a:cs typeface="Tahoma" panose="020B0604030504040204" pitchFamily="34" charset="0"/>
              </a:rPr>
              <a:t> кости, синовиальной оболочки, связок, капсулы и </a:t>
            </a:r>
            <a:r>
              <a:rPr lang="ru-RU" altLang="ru-RU" sz="3200" dirty="0" err="1">
                <a:cs typeface="Tahoma" panose="020B0604030504040204" pitchFamily="34" charset="0"/>
              </a:rPr>
              <a:t>периартикулярных</a:t>
            </a:r>
            <a:r>
              <a:rPr lang="ru-RU" altLang="ru-RU" sz="3200" dirty="0">
                <a:cs typeface="Tahoma" panose="020B0604030504040204" pitchFamily="34" charset="0"/>
              </a:rPr>
              <a:t> мышц.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597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cap="none" dirty="0" smtClean="0"/>
              <a:t>ЭТИОЛОГИЯ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Вирусная теория (вирус Эпштейн-Барр, ВПЧ 19, лимфотропный Т-клеточный вирус)</a:t>
            </a:r>
          </a:p>
          <a:p>
            <a:pPr eaLnBrk="1" hangingPunct="1"/>
            <a:r>
              <a:rPr lang="ru-RU" sz="2400" smtClean="0"/>
              <a:t>Генетическая теория (</a:t>
            </a:r>
            <a:r>
              <a:rPr lang="en-US" sz="2400" smtClean="0"/>
              <a:t>HLA-DR1,HLA-DR4</a:t>
            </a:r>
            <a:r>
              <a:rPr lang="ru-RU" sz="240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Патогенез ОА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развитии и прогрессировании ОА принимают участие:</a:t>
            </a:r>
          </a:p>
          <a:p>
            <a:r>
              <a:rPr lang="ru-RU" dirty="0"/>
              <a:t>механические, </a:t>
            </a:r>
          </a:p>
          <a:p>
            <a:r>
              <a:rPr lang="ru-RU" dirty="0"/>
              <a:t>биохимические и </a:t>
            </a:r>
          </a:p>
          <a:p>
            <a:r>
              <a:rPr lang="ru-RU" dirty="0"/>
              <a:t>генетические факторы, а также </a:t>
            </a:r>
          </a:p>
          <a:p>
            <a:r>
              <a:rPr lang="ru-RU" dirty="0"/>
              <a:t>воспаление, которое локализуется в </a:t>
            </a:r>
            <a:r>
              <a:rPr lang="ru-RU" dirty="0" err="1"/>
              <a:t>субхондральной</a:t>
            </a:r>
            <a:r>
              <a:rPr lang="ru-RU" dirty="0"/>
              <a:t> кости, гиалиновом хряще, синовиальной оболочке </a:t>
            </a:r>
            <a:r>
              <a:rPr lang="ru-RU" dirty="0" err="1"/>
              <a:t>периартикулярных</a:t>
            </a:r>
            <a:r>
              <a:rPr lang="ru-RU" dirty="0"/>
              <a:t> мягких тканях.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9876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 риска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1124744"/>
            <a:ext cx="7560724" cy="5616623"/>
          </a:xfrm>
        </p:spPr>
        <p:txBody>
          <a:bodyPr>
            <a:normAutofit/>
          </a:bodyPr>
          <a:lstStyle/>
          <a:p>
            <a:r>
              <a:rPr lang="ru-RU" dirty="0"/>
              <a:t>пожилой возраст</a:t>
            </a:r>
          </a:p>
          <a:p>
            <a:r>
              <a:rPr lang="ru-RU" dirty="0"/>
              <a:t>женский пол</a:t>
            </a:r>
          </a:p>
          <a:p>
            <a:r>
              <a:rPr lang="ru-RU" dirty="0"/>
              <a:t>высокую физическую активность</a:t>
            </a:r>
          </a:p>
          <a:p>
            <a:r>
              <a:rPr lang="ru-RU" dirty="0"/>
              <a:t>ожирение, которое является независимым фактором риска развития </a:t>
            </a:r>
            <a:r>
              <a:rPr lang="ru-RU" dirty="0" err="1"/>
              <a:t>гонартроза</a:t>
            </a:r>
            <a:r>
              <a:rPr lang="ru-RU" dirty="0"/>
              <a:t>, особенно у женщин с двусторонней локализацией поражения</a:t>
            </a:r>
          </a:p>
          <a:p>
            <a:r>
              <a:rPr lang="ru-RU" dirty="0"/>
              <a:t>высокая минеральная плотность костной ткани</a:t>
            </a:r>
          </a:p>
          <a:p>
            <a:r>
              <a:rPr lang="ru-RU" dirty="0"/>
              <a:t>травмы в анамнезе</a:t>
            </a:r>
          </a:p>
          <a:p>
            <a:r>
              <a:rPr lang="ru-RU" dirty="0"/>
              <a:t>применение заместительной гормональной терапии</a:t>
            </a:r>
          </a:p>
          <a:p>
            <a:r>
              <a:rPr lang="ru-RU" dirty="0"/>
              <a:t>низкое потребление антиоксидантов, витамина С и D</a:t>
            </a:r>
          </a:p>
          <a:p>
            <a:r>
              <a:rPr lang="ru-RU" dirty="0"/>
              <a:t>слабость квадрицепса, интенсивная спортивная активность</a:t>
            </a:r>
          </a:p>
          <a:p>
            <a:r>
              <a:rPr lang="ru-RU" dirty="0"/>
              <a:t>курение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4529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1052736"/>
            <a:ext cx="6711654" cy="580526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определяется его длительностью</a:t>
            </a:r>
          </a:p>
          <a:p>
            <a:r>
              <a:rPr lang="ru-RU" dirty="0"/>
              <a:t>степенью тяжести</a:t>
            </a:r>
          </a:p>
          <a:p>
            <a:r>
              <a:rPr lang="ru-RU" dirty="0"/>
              <a:t>числом пораженных суставов, но в первую очередь локализацией</a:t>
            </a:r>
          </a:p>
          <a:p>
            <a:endParaRPr lang="ru-RU" dirty="0"/>
          </a:p>
          <a:p>
            <a:r>
              <a:rPr lang="ru-RU" dirty="0"/>
              <a:t>ОА коленного сустава доминирует среди других клинических </a:t>
            </a:r>
            <a:r>
              <a:rPr lang="ru-RU" dirty="0" err="1"/>
              <a:t>субтипов</a:t>
            </a:r>
            <a:r>
              <a:rPr lang="ru-RU" dirty="0"/>
              <a:t> заболевания.</a:t>
            </a:r>
          </a:p>
          <a:p>
            <a:r>
              <a:rPr lang="ru-RU" dirty="0"/>
              <a:t>При ОА коленного сустава первые симптомы появляются в 38–40 лет и быстро нарастают. </a:t>
            </a:r>
            <a:r>
              <a:rPr lang="ru-RU" dirty="0" err="1"/>
              <a:t>Гонартроз</a:t>
            </a:r>
            <a:r>
              <a:rPr lang="ru-RU" dirty="0"/>
              <a:t> существенно чаще наблюдается у женщин, особенно при наличии ожирения.</a:t>
            </a:r>
          </a:p>
          <a:p>
            <a:r>
              <a:rPr lang="ru-RU" dirty="0"/>
              <a:t>Клиническая картина </a:t>
            </a:r>
            <a:r>
              <a:rPr lang="ru-RU" dirty="0" err="1"/>
              <a:t>гонартроза</a:t>
            </a:r>
            <a:r>
              <a:rPr lang="ru-RU" dirty="0"/>
              <a:t> и возможный объем движений во многом связаны с локализацией поражения:</a:t>
            </a:r>
          </a:p>
          <a:p>
            <a:r>
              <a:rPr lang="ru-RU" dirty="0"/>
              <a:t>медиальная область коленного сустава (75%)</a:t>
            </a:r>
          </a:p>
          <a:p>
            <a:r>
              <a:rPr lang="ru-RU" dirty="0"/>
              <a:t>латеральная (35%)</a:t>
            </a:r>
          </a:p>
          <a:p>
            <a:r>
              <a:rPr lang="ru-RU" dirty="0" err="1"/>
              <a:t>пателлофеморальная</a:t>
            </a:r>
            <a:r>
              <a:rPr lang="ru-RU" dirty="0"/>
              <a:t> (48%). </a:t>
            </a:r>
          </a:p>
          <a:p>
            <a:r>
              <a:rPr lang="ru-RU" dirty="0"/>
              <a:t>Наиболее характерным является </a:t>
            </a:r>
            <a:r>
              <a:rPr lang="ru-RU" dirty="0" err="1"/>
              <a:t>тибиофеморальный</a:t>
            </a:r>
            <a:r>
              <a:rPr lang="ru-RU" dirty="0"/>
              <a:t> ОА с поражением медиальной части сустава. Латеральная область </a:t>
            </a:r>
            <a:r>
              <a:rPr lang="ru-RU" dirty="0" err="1"/>
              <a:t>тибиофеморального</a:t>
            </a:r>
            <a:r>
              <a:rPr lang="ru-RU" dirty="0"/>
              <a:t> сустава вовлекается, как правило, у женщин с двусторонним </a:t>
            </a:r>
            <a:r>
              <a:rPr lang="ru-RU" dirty="0" err="1"/>
              <a:t>гонартрозом</a:t>
            </a:r>
            <a:r>
              <a:rPr lang="ru-RU" dirty="0"/>
              <a:t> и </a:t>
            </a:r>
            <a:r>
              <a:rPr lang="ru-RU" dirty="0" err="1"/>
              <a:t>genu-valgum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29984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Варианты поражения различных отделов коленного сустава: латеральный -35%, медиальный - 65%, </a:t>
            </a:r>
            <a:r>
              <a:rPr lang="ru-RU" dirty="0" err="1"/>
              <a:t>пателло-феморальный</a:t>
            </a:r>
            <a:r>
              <a:rPr lang="ru-RU" dirty="0"/>
              <a:t> - 48%.</a:t>
            </a:r>
          </a:p>
        </p:txBody>
      </p:sp>
    </p:spTree>
    <p:extLst>
      <p:ext uri="{BB962C8B-B14F-4D97-AF65-F5344CB8AC3E}">
        <p14:creationId xmlns:p14="http://schemas.microsoft.com/office/powerpoint/2010/main" val="24753570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055380" cy="744034"/>
          </a:xfrm>
        </p:spPr>
        <p:txBody>
          <a:bodyPr/>
          <a:lstStyle/>
          <a:p>
            <a:r>
              <a:rPr lang="ru-RU" dirty="0" smtClean="0"/>
              <a:t>Классификация ОА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860666"/>
            <a:ext cx="7776748" cy="5880701"/>
          </a:xfrm>
        </p:spPr>
        <p:txBody>
          <a:bodyPr>
            <a:normAutofit fontScale="85000" lnSpcReduction="20000"/>
          </a:bodyPr>
          <a:lstStyle/>
          <a:p>
            <a:r>
              <a:rPr lang="ru-RU" sz="2200" b="1" i="1" u="sng" dirty="0"/>
              <a:t>I. первичный или идиопатический ОА вследствие:</a:t>
            </a:r>
          </a:p>
          <a:p>
            <a:r>
              <a:rPr lang="ru-RU" dirty="0"/>
              <a:t>- дисплазии суставов</a:t>
            </a:r>
          </a:p>
          <a:p>
            <a:r>
              <a:rPr lang="ru-RU" dirty="0"/>
              <a:t>- нарушения статики (сколиозы, </a:t>
            </a:r>
            <a:r>
              <a:rPr lang="ru-RU" dirty="0" err="1"/>
              <a:t>варусная</a:t>
            </a:r>
            <a:r>
              <a:rPr lang="ru-RU" dirty="0"/>
              <a:t> или вальгусная деформация суставов)</a:t>
            </a:r>
          </a:p>
          <a:p>
            <a:r>
              <a:rPr lang="ru-RU" dirty="0"/>
              <a:t>-  абсолютная механическая функциональная перегрузка сустава</a:t>
            </a:r>
          </a:p>
          <a:p>
            <a:pPr marL="0" indent="0">
              <a:buNone/>
            </a:pPr>
            <a:r>
              <a:rPr lang="ru-RU" sz="2200" b="1" i="1" u="sng" dirty="0" smtClean="0"/>
              <a:t>          вторичный  </a:t>
            </a:r>
            <a:r>
              <a:rPr lang="ru-RU" sz="2200" b="1" i="1" u="sng" dirty="0"/>
              <a:t>ОА вследствие:</a:t>
            </a:r>
          </a:p>
          <a:p>
            <a:r>
              <a:rPr lang="ru-RU" dirty="0"/>
              <a:t>- травмы (посттравматический ОА)</a:t>
            </a:r>
          </a:p>
          <a:p>
            <a:r>
              <a:rPr lang="ru-RU" dirty="0"/>
              <a:t>- врожденные, приобретенные или эндемические заболевания (болезнь </a:t>
            </a:r>
            <a:r>
              <a:rPr lang="ru-RU" dirty="0" err="1"/>
              <a:t>Пертеса</a:t>
            </a:r>
            <a:r>
              <a:rPr lang="ru-RU" dirty="0"/>
              <a:t>, синдром </a:t>
            </a:r>
            <a:r>
              <a:rPr lang="ru-RU" dirty="0" err="1"/>
              <a:t>гипермобильности</a:t>
            </a:r>
            <a:r>
              <a:rPr lang="ru-RU" dirty="0"/>
              <a:t>, болезнь Кашина-Бека и </a:t>
            </a:r>
            <a:r>
              <a:rPr lang="ru-RU" dirty="0" err="1"/>
              <a:t>др</a:t>
            </a:r>
            <a:r>
              <a:rPr lang="ru-RU" dirty="0"/>
              <a:t>)</a:t>
            </a:r>
          </a:p>
          <a:p>
            <a:r>
              <a:rPr lang="ru-RU" dirty="0"/>
              <a:t>- метаболические болезни (</a:t>
            </a:r>
            <a:r>
              <a:rPr lang="ru-RU" dirty="0" err="1"/>
              <a:t>охроноз</a:t>
            </a:r>
            <a:r>
              <a:rPr lang="ru-RU" dirty="0"/>
              <a:t>, </a:t>
            </a:r>
            <a:r>
              <a:rPr lang="ru-RU" dirty="0" err="1"/>
              <a:t>гемохроматоз</a:t>
            </a:r>
            <a:r>
              <a:rPr lang="ru-RU" dirty="0"/>
              <a:t>, болезнь Уилсона-Коновалова, болезнь Гоше)</a:t>
            </a:r>
          </a:p>
          <a:p>
            <a:r>
              <a:rPr lang="ru-RU" dirty="0"/>
              <a:t>- эндокринопатии (сахарный диабет, акромегалия, </a:t>
            </a:r>
            <a:r>
              <a:rPr lang="ru-RU" dirty="0" err="1"/>
              <a:t>гиперпаратиреоз</a:t>
            </a:r>
            <a:r>
              <a:rPr lang="ru-RU" dirty="0"/>
              <a:t>, гипотиреоз)</a:t>
            </a:r>
          </a:p>
          <a:p>
            <a:r>
              <a:rPr lang="ru-RU" dirty="0"/>
              <a:t>- болезнь отложения кристаллов кальция</a:t>
            </a:r>
          </a:p>
          <a:p>
            <a:r>
              <a:rPr lang="ru-RU" dirty="0"/>
              <a:t>- невропатии (болезнь Шарко и </a:t>
            </a:r>
            <a:r>
              <a:rPr lang="ru-RU" dirty="0" err="1"/>
              <a:t>др</a:t>
            </a:r>
            <a:r>
              <a:rPr lang="ru-RU" dirty="0"/>
              <a:t>)</a:t>
            </a:r>
          </a:p>
          <a:p>
            <a:r>
              <a:rPr lang="ru-RU" dirty="0"/>
              <a:t>- воспалительные </a:t>
            </a:r>
            <a:r>
              <a:rPr lang="ru-RU" dirty="0" err="1"/>
              <a:t>артропатии</a:t>
            </a:r>
            <a:r>
              <a:rPr lang="ru-RU" dirty="0"/>
              <a:t> (ревматоидный артрит, аваскулярный некроз мыщелков, головки бедренной кости) </a:t>
            </a:r>
          </a:p>
        </p:txBody>
      </p:sp>
    </p:spTree>
    <p:extLst>
      <p:ext uri="{BB962C8B-B14F-4D97-AF65-F5344CB8AC3E}">
        <p14:creationId xmlns:p14="http://schemas.microsoft.com/office/powerpoint/2010/main" val="21865544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84710" y="188640"/>
            <a:ext cx="7055380" cy="648072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42" y="980728"/>
            <a:ext cx="6711654" cy="565167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II   клинические формы: </a:t>
            </a:r>
          </a:p>
          <a:p>
            <a:r>
              <a:rPr lang="ru-RU" dirty="0" err="1"/>
              <a:t>моноартроз</a:t>
            </a:r>
            <a:r>
              <a:rPr lang="ru-RU" dirty="0"/>
              <a:t> (поражен один сустав)</a:t>
            </a:r>
          </a:p>
          <a:p>
            <a:r>
              <a:rPr lang="ru-RU" dirty="0" err="1"/>
              <a:t>олигоартроз</a:t>
            </a:r>
            <a:r>
              <a:rPr lang="ru-RU" dirty="0"/>
              <a:t> (поражено 2-3 сустава)</a:t>
            </a:r>
          </a:p>
          <a:p>
            <a:r>
              <a:rPr lang="ru-RU" dirty="0" err="1"/>
              <a:t>полиостеоартроз</a:t>
            </a:r>
            <a:r>
              <a:rPr lang="ru-RU" dirty="0"/>
              <a:t> (поражено 4 и более суставов), узелковый или </a:t>
            </a:r>
            <a:r>
              <a:rPr lang="ru-RU" dirty="0" err="1"/>
              <a:t>безузелковый</a:t>
            </a:r>
            <a:endParaRPr lang="ru-RU" dirty="0"/>
          </a:p>
          <a:p>
            <a:r>
              <a:rPr lang="ru-RU" dirty="0"/>
              <a:t>III  по локализации:</a:t>
            </a:r>
          </a:p>
          <a:p>
            <a:r>
              <a:rPr lang="ru-RU" dirty="0"/>
              <a:t>ОА тазобедренного сустава (</a:t>
            </a:r>
            <a:r>
              <a:rPr lang="ru-RU" dirty="0" err="1"/>
              <a:t>коксартроз</a:t>
            </a:r>
            <a:r>
              <a:rPr lang="ru-RU" dirty="0"/>
              <a:t>)</a:t>
            </a:r>
          </a:p>
          <a:p>
            <a:r>
              <a:rPr lang="ru-RU" dirty="0"/>
              <a:t>ОА коленного сустава (</a:t>
            </a:r>
            <a:r>
              <a:rPr lang="ru-RU" dirty="0" err="1"/>
              <a:t>гонартроз</a:t>
            </a:r>
            <a:r>
              <a:rPr lang="ru-RU" dirty="0"/>
              <a:t>)</a:t>
            </a:r>
          </a:p>
          <a:p>
            <a:r>
              <a:rPr lang="ru-RU" dirty="0"/>
              <a:t>ОА межфаланговых суставов</a:t>
            </a:r>
          </a:p>
          <a:p>
            <a:r>
              <a:rPr lang="ru-RU" dirty="0"/>
              <a:t>IV  по течению: </a:t>
            </a:r>
          </a:p>
          <a:p>
            <a:r>
              <a:rPr lang="ru-RU" dirty="0"/>
              <a:t>быстропрогрессирующее</a:t>
            </a:r>
          </a:p>
          <a:p>
            <a:r>
              <a:rPr lang="ru-RU" dirty="0" err="1"/>
              <a:t>медленнопрогрессирующее</a:t>
            </a:r>
            <a:r>
              <a:rPr lang="ru-RU" dirty="0"/>
              <a:t> (после 40 лет).</a:t>
            </a:r>
          </a:p>
          <a:p>
            <a:r>
              <a:rPr lang="ru-RU" dirty="0"/>
              <a:t>V   рентгенологическая стадия по </a:t>
            </a:r>
            <a:r>
              <a:rPr lang="ru-RU" dirty="0" err="1"/>
              <a:t>Келлгрену</a:t>
            </a:r>
            <a:endParaRPr lang="ru-RU" dirty="0"/>
          </a:p>
          <a:p>
            <a:r>
              <a:rPr lang="ru-RU" dirty="0"/>
              <a:t>VI  по наличию реактивного </a:t>
            </a:r>
            <a:r>
              <a:rPr lang="ru-RU" dirty="0" err="1"/>
              <a:t>синовита</a:t>
            </a:r>
            <a:r>
              <a:rPr lang="ru-RU" dirty="0"/>
              <a:t> и выраженного болевого синдрома:</a:t>
            </a:r>
          </a:p>
          <a:p>
            <a:r>
              <a:rPr lang="ru-RU" dirty="0"/>
              <a:t>с наличием реактивного </a:t>
            </a:r>
            <a:r>
              <a:rPr lang="ru-RU" dirty="0" err="1"/>
              <a:t>синовита</a:t>
            </a:r>
            <a:endParaRPr lang="ru-RU" dirty="0"/>
          </a:p>
          <a:p>
            <a:r>
              <a:rPr lang="ru-RU" dirty="0"/>
              <a:t>-  с наличием выраженного болевого синдрома.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2537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95962"/>
          </a:xfrm>
        </p:spPr>
        <p:txBody>
          <a:bodyPr/>
          <a:lstStyle/>
          <a:p>
            <a:r>
              <a:rPr lang="ru-RU" dirty="0" smtClean="0"/>
              <a:t>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7700" y="452719"/>
            <a:ext cx="6711654" cy="579568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VII нарушение функции сустава (ФК – функциональный класс):</a:t>
            </a:r>
          </a:p>
          <a:p>
            <a:r>
              <a:rPr lang="ru-RU" dirty="0"/>
              <a:t>          I – сохранена профессиональная трудоспособность</a:t>
            </a:r>
          </a:p>
          <a:p>
            <a:r>
              <a:rPr lang="ru-RU" dirty="0"/>
              <a:t>         II – утрачена профессиональная трудоспособность</a:t>
            </a:r>
          </a:p>
          <a:p>
            <a:r>
              <a:rPr lang="ru-RU" dirty="0"/>
              <a:t>         III – утрачена способность к самообслуживанию</a:t>
            </a:r>
          </a:p>
          <a:p>
            <a:endParaRPr lang="ru-RU" dirty="0"/>
          </a:p>
          <a:p>
            <a:r>
              <a:rPr lang="ru-RU" dirty="0"/>
              <a:t>Пример формулировки диагноза у разбираемой больной: первичный </a:t>
            </a:r>
            <a:r>
              <a:rPr lang="ru-RU" dirty="0" err="1"/>
              <a:t>остеоартроз</a:t>
            </a:r>
            <a:r>
              <a:rPr lang="ru-RU" dirty="0"/>
              <a:t> (на фоне комбинированного плоскостопия), преимущественно двухсторонний </a:t>
            </a:r>
            <a:r>
              <a:rPr lang="ru-RU" dirty="0" err="1"/>
              <a:t>гонартроз</a:t>
            </a:r>
            <a:r>
              <a:rPr lang="ru-RU" dirty="0"/>
              <a:t>, </a:t>
            </a:r>
            <a:r>
              <a:rPr lang="ru-RU" dirty="0" err="1"/>
              <a:t>медленнопрогрессирующее</a:t>
            </a:r>
            <a:r>
              <a:rPr lang="ru-RU" dirty="0"/>
              <a:t> течение, II рентгенологическая стадия, реактивный </a:t>
            </a:r>
            <a:r>
              <a:rPr lang="ru-RU" dirty="0" err="1"/>
              <a:t>синовит</a:t>
            </a:r>
            <a:r>
              <a:rPr lang="ru-RU" dirty="0"/>
              <a:t> правого коленного сустава, вальгусная деформация правого коленного сустава, ФК I.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335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Немедикаментозные методы лечения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1. Снижение избыточного веса</a:t>
            </a:r>
          </a:p>
          <a:p>
            <a:r>
              <a:rPr lang="ru-RU" dirty="0"/>
              <a:t>2. Укрепление мышечного корсета</a:t>
            </a:r>
          </a:p>
          <a:p>
            <a:r>
              <a:rPr lang="ru-RU" dirty="0"/>
              <a:t>3. Коррекция статики (плоскостопие, деформации)</a:t>
            </a:r>
          </a:p>
          <a:p>
            <a:r>
              <a:rPr lang="ru-RU" dirty="0"/>
              <a:t>4. </a:t>
            </a:r>
            <a:r>
              <a:rPr lang="ru-RU" dirty="0" err="1"/>
              <a:t>Ортезирование</a:t>
            </a:r>
            <a:r>
              <a:rPr lang="ru-RU" dirty="0"/>
              <a:t> суставов</a:t>
            </a:r>
          </a:p>
          <a:p>
            <a:r>
              <a:rPr lang="ru-RU" dirty="0"/>
              <a:t>5. Выработка правильного двигательного стереотипа (продолжительность ходьбы, правила стояния, подъема тяжестей, приседаний и т д)</a:t>
            </a:r>
          </a:p>
          <a:p>
            <a:r>
              <a:rPr lang="ru-RU" dirty="0"/>
              <a:t>6. Разгрузка дополнительными опорами</a:t>
            </a:r>
          </a:p>
          <a:p>
            <a:r>
              <a:rPr lang="ru-RU" dirty="0"/>
              <a:t> Весь смысл перечисленных мероприятий сводится к механической «разгрузке» пораженных суставов. Только при соблюдении этого условия, можно добиться успехов в фармакотерапии ОА!</a:t>
            </a:r>
          </a:p>
          <a:p>
            <a:r>
              <a:rPr lang="ru-RU" dirty="0"/>
              <a:t>В противном случае реализация основных целей лечения ОА – невозможна. Очень важно, чтобы пациент это понимал и строго следовал рекомендациям.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983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Фармокологическое</a:t>
            </a:r>
            <a:r>
              <a:rPr lang="ru-RU" dirty="0" smtClean="0"/>
              <a:t> воздействие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Весь арсенал лекарственных препаратов для лечения ОА можно разделить на следующие группы:</a:t>
            </a:r>
          </a:p>
          <a:p>
            <a:r>
              <a:rPr lang="ru-RU" dirty="0"/>
              <a:t>симптоматические средства быстрого действия (простые анальгетики, НПВП)</a:t>
            </a:r>
          </a:p>
          <a:p>
            <a:r>
              <a:rPr lang="ru-RU" dirty="0"/>
              <a:t>симптоматические средства медленного действия или препараты, модифицирующие симптомы (пролонгированные </a:t>
            </a:r>
            <a:r>
              <a:rPr lang="ru-RU" dirty="0" err="1"/>
              <a:t>глюкокортикоиды</a:t>
            </a:r>
            <a:r>
              <a:rPr lang="ru-RU" dirty="0"/>
              <a:t>, препараты </a:t>
            </a:r>
            <a:r>
              <a:rPr lang="ru-RU" dirty="0" err="1"/>
              <a:t>гиалуроновой</a:t>
            </a:r>
            <a:r>
              <a:rPr lang="ru-RU" dirty="0"/>
              <a:t> кислоты, </a:t>
            </a:r>
            <a:r>
              <a:rPr lang="ru-RU" dirty="0" err="1"/>
              <a:t>хондроитин</a:t>
            </a:r>
            <a:r>
              <a:rPr lang="ru-RU" dirty="0"/>
              <a:t> сульфат, глюкозамина сульфат, </a:t>
            </a:r>
            <a:r>
              <a:rPr lang="ru-RU" dirty="0" err="1"/>
              <a:t>гиалуроновая</a:t>
            </a:r>
            <a:r>
              <a:rPr lang="ru-RU" dirty="0"/>
              <a:t> кислота, </a:t>
            </a:r>
            <a:r>
              <a:rPr lang="ru-RU" dirty="0" err="1"/>
              <a:t>диацереин</a:t>
            </a:r>
            <a:r>
              <a:rPr lang="ru-RU" dirty="0"/>
              <a:t>, </a:t>
            </a:r>
            <a:r>
              <a:rPr lang="ru-RU" dirty="0" err="1"/>
              <a:t>неомыляющиеся</a:t>
            </a:r>
            <a:r>
              <a:rPr lang="ru-RU" dirty="0"/>
              <a:t> соединения авокадо и сои)</a:t>
            </a:r>
          </a:p>
          <a:p>
            <a:r>
              <a:rPr lang="ru-RU" dirty="0"/>
              <a:t>средства, модифицирующие структуру хряща (</a:t>
            </a:r>
            <a:r>
              <a:rPr lang="ru-RU" dirty="0" err="1"/>
              <a:t>ходроитин</a:t>
            </a:r>
            <a:r>
              <a:rPr lang="ru-RU" dirty="0"/>
              <a:t> сульфат, глюкозамина сульфат).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715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79322"/>
            <a:ext cx="8496944" cy="2736303"/>
          </a:xfrm>
        </p:spPr>
        <p:txBody>
          <a:bodyPr/>
          <a:lstStyle/>
          <a:p>
            <a:r>
              <a:rPr lang="ru-RU" dirty="0"/>
              <a:t>Внутрисуставное введение </a:t>
            </a:r>
            <a:r>
              <a:rPr lang="ru-RU" dirty="0" err="1"/>
              <a:t>глюкокортикоидов</a:t>
            </a:r>
            <a:r>
              <a:rPr lang="ru-RU" dirty="0"/>
              <a:t> при ОА показано только при наличии симптомов воспаления. При ОА </a:t>
            </a:r>
            <a:r>
              <a:rPr lang="ru-RU" dirty="0" err="1"/>
              <a:t>глюкокортикоиды</a:t>
            </a:r>
            <a:r>
              <a:rPr lang="ru-RU" dirty="0"/>
              <a:t> вводят только в коленные суставы. Эффект лечения, выражающийся в уменьшении боли и симптомов воспаления, длится от 1 недели до 1 месяца. Применяют </a:t>
            </a:r>
            <a:r>
              <a:rPr lang="ru-RU" dirty="0" err="1"/>
              <a:t>триамцинолон</a:t>
            </a:r>
            <a:r>
              <a:rPr lang="ru-RU" dirty="0"/>
              <a:t> (20-40 мг), </a:t>
            </a:r>
            <a:r>
              <a:rPr lang="ru-RU" dirty="0" err="1"/>
              <a:t>метилпреднизолон</a:t>
            </a:r>
            <a:r>
              <a:rPr lang="ru-RU" dirty="0"/>
              <a:t> (20-40 мг), </a:t>
            </a:r>
            <a:r>
              <a:rPr lang="ru-RU" dirty="0" err="1"/>
              <a:t>бетаметазон</a:t>
            </a:r>
            <a:r>
              <a:rPr lang="ru-RU" dirty="0"/>
              <a:t> (2-4 мг). Частоту введения не следует превышать более 2-3 раз в год.</a:t>
            </a:r>
          </a:p>
        </p:txBody>
      </p:sp>
    </p:spTree>
    <p:extLst>
      <p:ext uri="{BB962C8B-B14F-4D97-AF65-F5344CB8AC3E}">
        <p14:creationId xmlns:p14="http://schemas.microsoft.com/office/powerpoint/2010/main" val="1522218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cap="none" smtClean="0"/>
              <a:t>ПАТОГЕНЕЗ РА</a:t>
            </a:r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323850" y="1196975"/>
            <a:ext cx="8496300" cy="482441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sz="2200" dirty="0" smtClean="0"/>
              <a:t>1.Нарушения соотношения между </a:t>
            </a:r>
            <a:r>
              <a:rPr lang="en-US" sz="2200" dirty="0" smtClean="0"/>
              <a:t>T-</a:t>
            </a:r>
            <a:r>
              <a:rPr lang="ru-RU" sz="2200" dirty="0" smtClean="0"/>
              <a:t>хелперами(Т</a:t>
            </a:r>
            <a:r>
              <a:rPr lang="en-US" sz="2200" dirty="0" smtClean="0"/>
              <a:t>-CD4+</a:t>
            </a:r>
            <a:r>
              <a:rPr lang="ru-RU" sz="2200" dirty="0" smtClean="0"/>
              <a:t>) и </a:t>
            </a:r>
            <a:r>
              <a:rPr lang="en-US" sz="2200" dirty="0" smtClean="0"/>
              <a:t>T-</a:t>
            </a:r>
            <a:r>
              <a:rPr lang="ru-RU" sz="2200" dirty="0" err="1" smtClean="0"/>
              <a:t>супрессорами</a:t>
            </a:r>
            <a:r>
              <a:rPr lang="en-US" sz="2200" dirty="0" smtClean="0"/>
              <a:t> (T-CD25+)</a:t>
            </a:r>
            <a:endParaRPr lang="ru-RU" sz="2200" dirty="0" smtClean="0"/>
          </a:p>
          <a:p>
            <a:pPr eaLnBrk="1" hangingPunct="1"/>
            <a:r>
              <a:rPr lang="ru-RU" sz="2200" dirty="0" smtClean="0"/>
              <a:t>2.Инфиьтрация синовиальной оболочки </a:t>
            </a:r>
            <a:r>
              <a:rPr lang="ru-RU" sz="2200" dirty="0" smtClean="0"/>
              <a:t>                                     Т</a:t>
            </a:r>
            <a:r>
              <a:rPr lang="en-US" sz="2200" dirty="0" smtClean="0"/>
              <a:t>-CD4+</a:t>
            </a:r>
            <a:r>
              <a:rPr lang="ru-RU" sz="2200" dirty="0" smtClean="0"/>
              <a:t>,</a:t>
            </a:r>
            <a:r>
              <a:rPr lang="ru-RU" sz="2200" dirty="0" err="1" smtClean="0"/>
              <a:t>макрофагами,пазматическими</a:t>
            </a:r>
            <a:r>
              <a:rPr lang="ru-RU" sz="2200" dirty="0" smtClean="0"/>
              <a:t> клетками(ПК)</a:t>
            </a:r>
          </a:p>
          <a:p>
            <a:pPr eaLnBrk="1" hangingPunct="1"/>
            <a:r>
              <a:rPr lang="ru-RU" sz="2200" dirty="0" smtClean="0"/>
              <a:t>3.Взаимодействие Т</a:t>
            </a:r>
            <a:r>
              <a:rPr lang="en-US" sz="2200" dirty="0" smtClean="0"/>
              <a:t>-CD4+</a:t>
            </a:r>
            <a:r>
              <a:rPr lang="ru-RU" sz="2200" dirty="0" smtClean="0"/>
              <a:t> и ПК запускает иммунный ответ.</a:t>
            </a:r>
          </a:p>
          <a:p>
            <a:pPr eaLnBrk="1" hangingPunct="1"/>
            <a:r>
              <a:rPr lang="ru-RU" sz="2200" dirty="0" smtClean="0"/>
              <a:t>4. ПК синовии продуцируют измененный агрегированный </a:t>
            </a:r>
            <a:r>
              <a:rPr lang="ru-RU" sz="2200" dirty="0" err="1" smtClean="0"/>
              <a:t>IgG</a:t>
            </a:r>
            <a:r>
              <a:rPr lang="ru-RU" sz="2200" dirty="0" smtClean="0"/>
              <a:t>, он распознается иммунной системой как чужеродный антиген, и ПК синовии, лимфоузлов, селезенки начинают вырабатывать к нему антитела </a:t>
            </a:r>
            <a:r>
              <a:rPr lang="ru-RU" sz="2200" dirty="0" smtClean="0">
                <a:solidFill>
                  <a:srgbClr val="FF0000"/>
                </a:solidFill>
              </a:rPr>
              <a:t>— ревматоидные факторы (РФ</a:t>
            </a:r>
            <a:r>
              <a:rPr lang="ru-RU" sz="2200" dirty="0" smtClean="0">
                <a:solidFill>
                  <a:srgbClr val="FF0000"/>
                </a:solidFill>
              </a:rPr>
              <a:t>)</a:t>
            </a:r>
            <a:r>
              <a:rPr lang="ru-RU" sz="2200" dirty="0" smtClean="0"/>
              <a:t>.                                                                                    </a:t>
            </a:r>
            <a:r>
              <a:rPr lang="ru-RU" sz="2200" dirty="0" smtClean="0"/>
              <a:t>Важнейшим является РФ класса </a:t>
            </a:r>
            <a:r>
              <a:rPr lang="ru-RU" sz="2200" dirty="0" err="1" smtClean="0"/>
              <a:t>IgM</a:t>
            </a:r>
            <a:r>
              <a:rPr lang="ru-RU" sz="2200" dirty="0" smtClean="0"/>
              <a:t>, который обнаруживается у 70-80% больных РА. При определении в крови больных РА классического РФ </a:t>
            </a:r>
            <a:r>
              <a:rPr lang="ru-RU" sz="2200" dirty="0" err="1" smtClean="0"/>
              <a:t>IgM</a:t>
            </a:r>
            <a:r>
              <a:rPr lang="ru-RU" sz="2200" dirty="0" smtClean="0"/>
              <a:t> говорят о </a:t>
            </a:r>
            <a:r>
              <a:rPr lang="ru-RU" sz="2200" dirty="0" err="1" smtClean="0"/>
              <a:t>серопозитивном</a:t>
            </a:r>
            <a:r>
              <a:rPr lang="ru-RU" sz="2200" dirty="0" smtClean="0"/>
              <a:t> варианте 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45719"/>
          </a:xfrm>
        </p:spPr>
        <p:txBody>
          <a:bodyPr/>
          <a:lstStyle/>
          <a:p>
            <a:r>
              <a:rPr lang="ru-RU" dirty="0" smtClean="0"/>
              <a:t>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332657"/>
            <a:ext cx="6711654" cy="5915750"/>
          </a:xfrm>
        </p:spPr>
        <p:txBody>
          <a:bodyPr/>
          <a:lstStyle/>
          <a:p>
            <a:r>
              <a:rPr lang="ru-RU" dirty="0"/>
              <a:t>Из симптом-модифицирующих препаратов замедленного действия первостепенное значение принадлежит естественным компонентам хрящевого межклеточного вещества – </a:t>
            </a:r>
          </a:p>
          <a:p>
            <a:r>
              <a:rPr lang="ru-RU" dirty="0"/>
              <a:t>глюкозамина сульфату и </a:t>
            </a:r>
            <a:r>
              <a:rPr lang="ru-RU" dirty="0" err="1"/>
              <a:t>хондроитина</a:t>
            </a:r>
            <a:r>
              <a:rPr lang="ru-RU" dirty="0"/>
              <a:t> сульфату. </a:t>
            </a:r>
          </a:p>
          <a:p>
            <a:r>
              <a:rPr lang="ru-RU" dirty="0"/>
              <a:t>Эти препараты обладают и потенциальными структурно-модифицирующими (</a:t>
            </a:r>
            <a:r>
              <a:rPr lang="ru-RU" dirty="0" err="1"/>
              <a:t>хондропротективными</a:t>
            </a:r>
            <a:r>
              <a:rPr lang="ru-RU" dirty="0"/>
              <a:t>) свойствами. Следовательно, глюкозамина сульфат и </a:t>
            </a:r>
            <a:r>
              <a:rPr lang="ru-RU" dirty="0" err="1"/>
              <a:t>хондроитина</a:t>
            </a:r>
            <a:r>
              <a:rPr lang="ru-RU" dirty="0"/>
              <a:t> сульфат не только подавляют основные клинические проявления ОА, но и замедляют темпы его прогрессирования, нормализуют или стабилизируют структурные изменения в гиалиновом хряще, предупреждают изменения в непораженном суставе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683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Производные </a:t>
            </a:r>
            <a:r>
              <a:rPr lang="ru-RU" dirty="0" err="1" smtClean="0"/>
              <a:t>гиалурона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Из симптом-модифицирующих препаратов замедленного действия первостепенное значение принадлежит естественным компонентам хрящевого межклеточного вещества – </a:t>
            </a:r>
          </a:p>
          <a:p>
            <a:r>
              <a:rPr lang="ru-RU" dirty="0"/>
              <a:t>глюкозамина сульфату и </a:t>
            </a:r>
            <a:r>
              <a:rPr lang="ru-RU" dirty="0" err="1"/>
              <a:t>хондроитина</a:t>
            </a:r>
            <a:r>
              <a:rPr lang="ru-RU" dirty="0"/>
              <a:t> сульфату. </a:t>
            </a:r>
          </a:p>
          <a:p>
            <a:r>
              <a:rPr lang="ru-RU" dirty="0"/>
              <a:t>Эти препараты обладают и потенциальными структурно-модифицирующими (</a:t>
            </a:r>
            <a:r>
              <a:rPr lang="ru-RU" dirty="0" err="1"/>
              <a:t>хондропротективными</a:t>
            </a:r>
            <a:r>
              <a:rPr lang="ru-RU" dirty="0"/>
              <a:t>) свойствами. Следовательно, глюкозамина сульфат и </a:t>
            </a:r>
            <a:r>
              <a:rPr lang="ru-RU" dirty="0" err="1"/>
              <a:t>хондроитина</a:t>
            </a:r>
            <a:r>
              <a:rPr lang="ru-RU" dirty="0"/>
              <a:t> сульфат не только подавляют основные клинические проявления ОА, но и замедляют темпы его прогрессирования, нормализуют или стабилизируют структурные изменения в гиалиновом хряще, предупреждают изменения в непораженном суставе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83752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055380" cy="792088"/>
          </a:xfrm>
        </p:spPr>
        <p:txBody>
          <a:bodyPr/>
          <a:lstStyle/>
          <a:p>
            <a:r>
              <a:rPr lang="ru-RU" sz="3200" dirty="0" smtClean="0"/>
              <a:t>Побочные эффекты лечения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196752"/>
            <a:ext cx="8928992" cy="552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67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922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 bwMode="auto">
          <a:xfrm>
            <a:off x="1323759" y="188640"/>
            <a:ext cx="6352466" cy="72008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cap="none" dirty="0" smtClean="0"/>
              <a:t>ПАТОГЕНЕЗ РА</a:t>
            </a:r>
          </a:p>
        </p:txBody>
      </p:sp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179512" y="1124744"/>
            <a:ext cx="8568952" cy="547260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dirty="0" smtClean="0"/>
              <a:t>5. Образованные иммунные комплексы поглощаются макрофагами, которые в результате погибают и высвобождают  </a:t>
            </a:r>
            <a:r>
              <a:rPr lang="ru-RU" dirty="0" err="1" smtClean="0"/>
              <a:t>лизосомальные</a:t>
            </a:r>
            <a:r>
              <a:rPr lang="ru-RU" dirty="0" smtClean="0"/>
              <a:t> ферменты в окружающие ткани. </a:t>
            </a:r>
          </a:p>
          <a:p>
            <a:pPr eaLnBrk="1" hangingPunct="1"/>
            <a:r>
              <a:rPr lang="ru-RU" dirty="0" smtClean="0"/>
              <a:t>6.  Вследствие аутоиммунного воспалительного процесса формируется паннус — грануляционная ткань, происходящая из воспаленной синовиальной оболочки, состоящая из активно пролиферирующих фибробластов, лимфоцитов, макрофагов и богатая сосудами. Паннус интенсивно растет, проникает из синовиальной  ткани в хрящ и разрушает его посредством воздействия ферментов, индуцированных продукцией цитокинов внутри самого паннуса. </a:t>
            </a:r>
          </a:p>
          <a:p>
            <a:pPr eaLnBrk="1" hangingPunct="1"/>
            <a:r>
              <a:rPr lang="ru-RU" dirty="0" smtClean="0"/>
              <a:t>7. Постепенно внутрисуставный хрящ исчезает, происходит  </a:t>
            </a:r>
            <a:r>
              <a:rPr lang="ru-RU" dirty="0" smtClean="0"/>
              <a:t>замена </a:t>
            </a:r>
            <a:r>
              <a:rPr lang="ru-RU" dirty="0" smtClean="0"/>
              <a:t>его грануляционной тканью и развивается анкилоз. Хроническое воспаление околосуставных тканей, капсулы суставов, связок, сухожилий приводит к деформации суставов, подвывихам, контрактурам.</a:t>
            </a:r>
          </a:p>
          <a:p>
            <a:pPr eaLnBrk="1" hangingPunct="1"/>
            <a:endParaRPr lang="ru-RU" sz="17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9512" y="188640"/>
          <a:ext cx="878497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cap="none" dirty="0" smtClean="0"/>
              <a:t>СУСТАВНОЙ СИНДРОМ</a:t>
            </a:r>
            <a:br>
              <a:rPr lang="ru-RU" cap="none" dirty="0" smtClean="0"/>
            </a:br>
            <a:endParaRPr lang="ru-RU" cap="none" dirty="0" smtClean="0"/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484710" y="1865111"/>
            <a:ext cx="8335762" cy="3384375"/>
          </a:xfrm>
        </p:spPr>
        <p:txBody>
          <a:bodyPr/>
          <a:lstStyle/>
          <a:p>
            <a:pPr lvl="1" eaLnBrk="1" hangingPunct="1"/>
            <a:r>
              <a:rPr lang="ru-RU" sz="2000" dirty="0" smtClean="0"/>
              <a:t>Боли в мелких суставах кистей и стоп</a:t>
            </a:r>
          </a:p>
          <a:p>
            <a:pPr lvl="1" eaLnBrk="1" hangingPunct="1"/>
            <a:r>
              <a:rPr lang="ru-RU" sz="2000" dirty="0" smtClean="0"/>
              <a:t>Симметричное поражение суставов</a:t>
            </a:r>
          </a:p>
          <a:p>
            <a:pPr lvl="1" eaLnBrk="1" hangingPunct="1"/>
            <a:r>
              <a:rPr lang="ru-RU" sz="2000" dirty="0" smtClean="0"/>
              <a:t>Припухлость и покраснение</a:t>
            </a:r>
          </a:p>
          <a:p>
            <a:pPr lvl="1" eaLnBrk="1" hangingPunct="1"/>
            <a:r>
              <a:rPr lang="ru-RU" sz="2000" dirty="0" smtClean="0"/>
              <a:t>Утренняя скованность более 1 часа</a:t>
            </a:r>
          </a:p>
          <a:p>
            <a:pPr lvl="1" eaLnBrk="1" hangingPunct="1"/>
            <a:r>
              <a:rPr lang="ru-RU" sz="2000" dirty="0" smtClean="0"/>
              <a:t>Ограничение активных и пассивных движений суставов</a:t>
            </a:r>
          </a:p>
          <a:p>
            <a:pPr lvl="1" eaLnBrk="1" hangingPunct="1"/>
            <a:r>
              <a:rPr lang="ru-RU" sz="2000" dirty="0" smtClean="0"/>
              <a:t> Суставные деформации</a:t>
            </a:r>
          </a:p>
          <a:p>
            <a:pPr lvl="1" eaLnBrk="1" hangingPunct="1"/>
            <a:r>
              <a:rPr lang="ru-RU" sz="2000" dirty="0" smtClean="0"/>
              <a:t>Анкилозы</a:t>
            </a:r>
          </a:p>
          <a:p>
            <a:pPr marL="0" indent="0" eaLnBrk="1" hangingPunct="1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cap="none" smtClean="0"/>
              <a:t>РА СУСТАВНОЙ СИНДРОМ</a:t>
            </a:r>
          </a:p>
        </p:txBody>
      </p:sp>
      <p:pic>
        <p:nvPicPr>
          <p:cNvPr id="1032" name="Picture 8" descr="http://medznate.ru/tw_refs/60/59508/59508_html_217ff2c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54857"/>
            <a:ext cx="6453337" cy="410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lekpravda.com/wp-content/uploads/2012/09/revmatoidnij-artr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5650" y="2575665"/>
            <a:ext cx="2348880" cy="1888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152" y="4509120"/>
            <a:ext cx="3203848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315416"/>
            <a:ext cx="7055380" cy="124809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3200" cap="none" dirty="0" smtClean="0"/>
              <a:t/>
            </a:r>
            <a:br>
              <a:rPr lang="ru-RU" sz="3200" cap="none" dirty="0" smtClean="0"/>
            </a:br>
            <a:r>
              <a:rPr lang="ru-RU" sz="3200" cap="none" dirty="0" smtClean="0"/>
              <a:t> СИСТЕМНЫЕ ПРОЯВЛЕНИЯ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0" y="932674"/>
            <a:ext cx="8207375" cy="6093296"/>
          </a:xfrm>
        </p:spPr>
        <p:txBody>
          <a:bodyPr>
            <a:normAutofit lnSpcReduction="10000"/>
          </a:bodyPr>
          <a:lstStyle/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Синдром общей интоксикации (анорексия, лихорадка, тахикардия, утомляемость, адинамия)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Атрофия мышц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err="1" smtClean="0"/>
              <a:t>Васкулит</a:t>
            </a:r>
            <a:r>
              <a:rPr lang="ru-RU" sz="1800" dirty="0" smtClean="0"/>
              <a:t> кожи (мелкоточечные кровоизлияния, </a:t>
            </a:r>
            <a:r>
              <a:rPr lang="ru-RU" sz="1800" dirty="0" err="1" smtClean="0"/>
              <a:t>дигитальный</a:t>
            </a:r>
            <a:r>
              <a:rPr lang="ru-RU" sz="1800" dirty="0" smtClean="0"/>
              <a:t> артериит, </a:t>
            </a:r>
            <a:r>
              <a:rPr lang="en-US" sz="1800" dirty="0" smtClean="0"/>
              <a:t>livedo </a:t>
            </a:r>
            <a:r>
              <a:rPr lang="en-US" sz="1800" dirty="0" err="1" smtClean="0"/>
              <a:t>reticularis</a:t>
            </a:r>
            <a:r>
              <a:rPr lang="ru-RU" sz="1800" dirty="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Ревматоидные узелки (узелки </a:t>
            </a:r>
            <a:r>
              <a:rPr lang="ru-RU" sz="1800" dirty="0" err="1" smtClean="0"/>
              <a:t>Гебердена</a:t>
            </a:r>
            <a:r>
              <a:rPr lang="ru-RU" sz="1800" dirty="0" smtClean="0"/>
              <a:t> и </a:t>
            </a:r>
            <a:r>
              <a:rPr lang="ru-RU" sz="1800" dirty="0" err="1" smtClean="0"/>
              <a:t>Бушара</a:t>
            </a:r>
            <a:r>
              <a:rPr lang="ru-RU" sz="1800" dirty="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Периферическая </a:t>
            </a:r>
            <a:r>
              <a:rPr lang="ru-RU" sz="1800" dirty="0" err="1" smtClean="0"/>
              <a:t>лимфаденопатия</a:t>
            </a:r>
            <a:endParaRPr lang="ru-RU" sz="1800" dirty="0" smtClean="0"/>
          </a:p>
          <a:p>
            <a:pPr lvl="1" eaLnBrk="1" hangingPunct="1">
              <a:lnSpc>
                <a:spcPct val="80000"/>
              </a:lnSpc>
            </a:pPr>
            <a:r>
              <a:rPr lang="ru-RU" sz="1800" dirty="0" err="1" smtClean="0"/>
              <a:t>Спленомегалия</a:t>
            </a:r>
            <a:r>
              <a:rPr lang="ru-RU" sz="1800" dirty="0" smtClean="0"/>
              <a:t> (+ симптом Рагозы)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Анемический синдром (</a:t>
            </a:r>
            <a:r>
              <a:rPr lang="ru-RU" sz="1800" dirty="0" err="1" smtClean="0"/>
              <a:t>спленомегалия</a:t>
            </a:r>
            <a:r>
              <a:rPr lang="ru-RU" sz="1800" dirty="0" smtClean="0"/>
              <a:t>, анемия хронического воспаления)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Поражения легких (плеврит, интерстициальный </a:t>
            </a:r>
            <a:r>
              <a:rPr lang="ru-RU" sz="1800" dirty="0" err="1" smtClean="0"/>
              <a:t>пневмонит</a:t>
            </a:r>
            <a:r>
              <a:rPr lang="ru-RU" sz="1800" dirty="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Поражение ССС (</a:t>
            </a:r>
            <a:r>
              <a:rPr lang="ru-RU" sz="1800" dirty="0" err="1" smtClean="0"/>
              <a:t>кардит,выпотной</a:t>
            </a:r>
            <a:r>
              <a:rPr lang="ru-RU" sz="1800" dirty="0" smtClean="0"/>
              <a:t> перикардит)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Поражение почек (</a:t>
            </a:r>
            <a:r>
              <a:rPr lang="ru-RU" sz="1800" dirty="0" err="1" smtClean="0"/>
              <a:t>иммунокомплексный</a:t>
            </a:r>
            <a:r>
              <a:rPr lang="ru-RU" sz="1800" dirty="0" smtClean="0"/>
              <a:t> </a:t>
            </a:r>
            <a:r>
              <a:rPr lang="ru-RU" sz="1800" dirty="0" err="1" smtClean="0"/>
              <a:t>гломерулонефрит</a:t>
            </a:r>
            <a:r>
              <a:rPr lang="ru-RU" sz="1800" dirty="0" smtClean="0"/>
              <a:t>, амилоидоз)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Поражение ЖКТ (НПВП-индуцированные </a:t>
            </a:r>
            <a:r>
              <a:rPr lang="ru-RU" sz="1800" dirty="0" err="1" smtClean="0"/>
              <a:t>гастропатии</a:t>
            </a:r>
            <a:r>
              <a:rPr lang="ru-RU" sz="1800" dirty="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Поражения глаз (иридоциклит)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Поражения нервной системы (</a:t>
            </a:r>
            <a:r>
              <a:rPr lang="ru-RU" sz="1800" dirty="0" err="1" smtClean="0"/>
              <a:t>поиневропатии</a:t>
            </a:r>
            <a:r>
              <a:rPr lang="ru-RU" sz="1800" dirty="0" smtClean="0"/>
              <a:t>, вегетативные нарушения)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800" dirty="0" smtClean="0"/>
              <a:t>Эндокринная система (часто сочетанное </a:t>
            </a:r>
            <a:r>
              <a:rPr lang="ru-RU" sz="1800" dirty="0" err="1" smtClean="0"/>
              <a:t>аутоимунным</a:t>
            </a:r>
            <a:r>
              <a:rPr lang="ru-RU" sz="1800" dirty="0" smtClean="0"/>
              <a:t> </a:t>
            </a:r>
            <a:r>
              <a:rPr lang="ru-RU" sz="1800" dirty="0" err="1" smtClean="0"/>
              <a:t>тиреоидитом</a:t>
            </a:r>
            <a:r>
              <a:rPr lang="ru-RU" sz="1800" dirty="0" smtClean="0"/>
              <a:t>)</a:t>
            </a:r>
          </a:p>
          <a:p>
            <a:pPr eaLnBrk="1" hangingPunct="1">
              <a:lnSpc>
                <a:spcPct val="80000"/>
              </a:lnSpc>
            </a:pPr>
            <a:endParaRPr lang="ru-RU" sz="7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224</TotalTime>
  <Words>1717</Words>
  <Application>Microsoft Office PowerPoint</Application>
  <PresentationFormat>Экран (4:3)</PresentationFormat>
  <Paragraphs>217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Arial Black</vt:lpstr>
      <vt:lpstr>Century Gothic</vt:lpstr>
      <vt:lpstr>Tahoma</vt:lpstr>
      <vt:lpstr>Wingdings 3</vt:lpstr>
      <vt:lpstr>Ион</vt:lpstr>
      <vt:lpstr>Суставной синдром у пожилых </vt:lpstr>
      <vt:lpstr>Презентация PowerPoint</vt:lpstr>
      <vt:lpstr>ЭТИОЛОГИЯ</vt:lpstr>
      <vt:lpstr>ПАТОГЕНЕЗ РА</vt:lpstr>
      <vt:lpstr>ПАТОГЕНЕЗ РА</vt:lpstr>
      <vt:lpstr>Презентация PowerPoint</vt:lpstr>
      <vt:lpstr>СУСТАВНОЙ СИНДРОМ </vt:lpstr>
      <vt:lpstr>РА СУСТАВНОЙ СИНДРОМ</vt:lpstr>
      <vt:lpstr>  СИСТЕМНЫЕ ПРОЯВЛЕНИЯ</vt:lpstr>
      <vt:lpstr>РА системные проявления</vt:lpstr>
      <vt:lpstr>Презентация PowerPoint</vt:lpstr>
      <vt:lpstr>Презентация PowerPoint</vt:lpstr>
      <vt:lpstr>ДИАГНОСТИЧЕСКИЕ КРИТЕРИИ АКР,1997</vt:lpstr>
      <vt:lpstr>ДИАГНОСТИЧЕСКИЕ КРИТЕРИИ АКР,1997</vt:lpstr>
      <vt:lpstr>Классификация РА(МКБ-X)</vt:lpstr>
      <vt:lpstr>Презентация PowerPoint</vt:lpstr>
      <vt:lpstr>КЛАССИФИКАЦИЯ РА ПРИНЯТАЯ АССОЦИАЦИЕЙ РЕВМАТОЛОГОВ РОССИИ, 2007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у пожилых !!!</vt:lpstr>
      <vt:lpstr>Особенности у пожилых</vt:lpstr>
      <vt:lpstr>Лечение </vt:lpstr>
      <vt:lpstr>  </vt:lpstr>
      <vt:lpstr>Остеоартроз</vt:lpstr>
      <vt:lpstr>Патогенез ОА</vt:lpstr>
      <vt:lpstr>Факторы риска</vt:lpstr>
      <vt:lpstr>Клиника</vt:lpstr>
      <vt:lpstr>  </vt:lpstr>
      <vt:lpstr>Классификация ОА</vt:lpstr>
      <vt:lpstr>Презентация PowerPoint</vt:lpstr>
      <vt:lpstr>   </vt:lpstr>
      <vt:lpstr>Немедикаментозные методы лечения</vt:lpstr>
      <vt:lpstr>Фармокологическое воздействие </vt:lpstr>
      <vt:lpstr>   </vt:lpstr>
      <vt:lpstr>   </vt:lpstr>
      <vt:lpstr>Производные гиалурона</vt:lpstr>
      <vt:lpstr>Побочные эффекты лечения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Ревматоидный артрит</dc:title>
  <dc:creator>1</dc:creator>
  <cp:lastModifiedBy>Don Adolberto</cp:lastModifiedBy>
  <cp:revision>53</cp:revision>
  <dcterms:created xsi:type="dcterms:W3CDTF">2013-12-13T19:46:35Z</dcterms:created>
  <dcterms:modified xsi:type="dcterms:W3CDTF">2018-02-25T13:09:39Z</dcterms:modified>
</cp:coreProperties>
</file>