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92" d="100"/>
          <a:sy n="92" d="100"/>
        </p:scale>
        <p:origin x="49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37855" y="332509"/>
            <a:ext cx="9966757" cy="1132609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sz="2400" b="1" i="1" spc="-50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государственное бюджетное учреждение высшего образования Башкирский государственный медицинский университет Министерства здравоохранения РФ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63533" y="2221215"/>
            <a:ext cx="8915399" cy="1126283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ru-RU" sz="9000" dirty="0">
                <a:solidFill>
                  <a:srgbClr val="C00000"/>
                </a:solidFill>
              </a:rPr>
              <a:t>Лечебное питание при заболеваниях </a:t>
            </a:r>
            <a:r>
              <a:rPr lang="ru-RU" sz="9000" dirty="0" err="1">
                <a:solidFill>
                  <a:srgbClr val="C00000"/>
                </a:solidFill>
              </a:rPr>
              <a:t>гепатобилиарной</a:t>
            </a:r>
            <a:r>
              <a:rPr lang="ru-RU" sz="9000" dirty="0">
                <a:solidFill>
                  <a:srgbClr val="C00000"/>
                </a:solidFill>
              </a:rPr>
              <a:t> системы(при остром и </a:t>
            </a:r>
            <a:r>
              <a:rPr lang="ru-RU" sz="9000" dirty="0" err="1">
                <a:solidFill>
                  <a:srgbClr val="C00000"/>
                </a:solidFill>
              </a:rPr>
              <a:t>хрон</a:t>
            </a:r>
            <a:r>
              <a:rPr lang="ru-RU" sz="9000" dirty="0">
                <a:solidFill>
                  <a:srgbClr val="C00000"/>
                </a:solidFill>
              </a:rPr>
              <a:t>. </a:t>
            </a:r>
            <a:r>
              <a:rPr lang="ru-RU" sz="9000" dirty="0" err="1">
                <a:solidFill>
                  <a:srgbClr val="C00000"/>
                </a:solidFill>
              </a:rPr>
              <a:t>гепатите,при</a:t>
            </a:r>
            <a:r>
              <a:rPr lang="ru-RU" sz="9000" dirty="0">
                <a:solidFill>
                  <a:srgbClr val="C00000"/>
                </a:solidFill>
              </a:rPr>
              <a:t> циррозе печени, при печеночной коме</a:t>
            </a:r>
            <a:r>
              <a:rPr lang="ru-RU" sz="9000" dirty="0" smtClean="0">
                <a:solidFill>
                  <a:srgbClr val="C00000"/>
                </a:solidFill>
              </a:rPr>
              <a:t>)</a:t>
            </a:r>
          </a:p>
          <a:p>
            <a:pPr algn="ctr"/>
            <a:endParaRPr lang="ru-RU" sz="9000" dirty="0">
              <a:solidFill>
                <a:srgbClr val="C00000"/>
              </a:solidFill>
            </a:endParaRPr>
          </a:p>
          <a:p>
            <a:pPr algn="ctr"/>
            <a:endParaRPr lang="ru-RU" sz="9000" dirty="0" smtClean="0">
              <a:solidFill>
                <a:srgbClr val="C00000"/>
              </a:solidFill>
            </a:endParaRPr>
          </a:p>
          <a:p>
            <a:pPr marL="90488" lvl="0" indent="-90488" algn="ctr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 panose="020F0502020204030204" pitchFamily="34" charset="0"/>
              <a:buChar char=" "/>
              <a:defRPr/>
            </a:pPr>
            <a:r>
              <a:rPr lang="ru-RU" altLang="ru-RU" sz="9000" dirty="0">
                <a:solidFill>
                  <a:srgbClr val="404040"/>
                </a:solidFill>
                <a:latin typeface="Calibri" panose="020F0502020204030204"/>
              </a:rPr>
              <a:t>КАФЕДРА ПЕДИАТРИИ ИДПО БГМУ 2017г.</a:t>
            </a:r>
          </a:p>
          <a:p>
            <a:pPr marL="90488" lvl="0" indent="-90488" algn="ctr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 panose="020F0502020204030204" pitchFamily="34" charset="0"/>
              <a:buChar char=" "/>
              <a:defRPr/>
            </a:pPr>
            <a:r>
              <a:rPr lang="ru-RU" altLang="ru-RU" sz="9000" dirty="0">
                <a:solidFill>
                  <a:srgbClr val="C00000"/>
                </a:solidFill>
                <a:latin typeface="Calibri" panose="020F0502020204030204"/>
              </a:rPr>
              <a:t>Профессор кафедры </a:t>
            </a:r>
            <a:r>
              <a:rPr lang="ru-RU" altLang="ru-RU" sz="9000" dirty="0" err="1">
                <a:solidFill>
                  <a:srgbClr val="C00000"/>
                </a:solidFill>
                <a:latin typeface="Calibri" panose="020F0502020204030204"/>
              </a:rPr>
              <a:t>Н.А.Дружинина</a:t>
            </a:r>
            <a:endParaRPr lang="ru-RU" altLang="ru-RU" sz="9000" dirty="0">
              <a:solidFill>
                <a:srgbClr val="C00000"/>
              </a:solidFill>
              <a:latin typeface="Calibri" panose="020F0502020204030204"/>
            </a:endParaRPr>
          </a:p>
          <a:p>
            <a:pPr algn="ctr"/>
            <a:endParaRPr lang="ru-RU" sz="2000" dirty="0" smtClean="0">
              <a:solidFill>
                <a:srgbClr val="C00000"/>
              </a:solidFill>
            </a:endParaRPr>
          </a:p>
          <a:p>
            <a:pPr algn="ctr"/>
            <a:endParaRPr lang="ru-RU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5053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53972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rgbClr val="C00000"/>
                </a:solidFill>
              </a:rPr>
              <a:t>Лечебное питание при остром гепатите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6909" y="1278081"/>
            <a:ext cx="10650682" cy="5361709"/>
          </a:xfrm>
        </p:spPr>
        <p:txBody>
          <a:bodyPr>
            <a:normAutofit/>
          </a:bodyPr>
          <a:lstStyle/>
          <a:p>
            <a:r>
              <a:rPr lang="ru-RU" dirty="0"/>
              <a:t>Диету, как и постельный режим, назначают с момента установления диагноза. Щадящую диету соблюдают во все периоды болезни: продромальный, период разгара и период реконвалесценции. При острых гепатитах любой этиологии назначают вариант диеты с механическим и химическим </a:t>
            </a:r>
            <a:r>
              <a:rPr lang="ru-RU" dirty="0" err="1"/>
              <a:t>щажением</a:t>
            </a:r>
            <a:r>
              <a:rPr lang="ru-RU" dirty="0"/>
              <a:t>.</a:t>
            </a:r>
          </a:p>
          <a:p>
            <a:r>
              <a:rPr lang="ru-RU" dirty="0"/>
              <a:t>Общая характеристика диеты</a:t>
            </a:r>
          </a:p>
          <a:p>
            <a:r>
              <a:rPr lang="ru-RU" dirty="0"/>
              <a:t>Диета полноценная, с физиологической нормой жира (70-80 г). Если диспепсический синдром резко выражен, то допустимо ограничение жира до 50 г. Белки и углеводы вводят в соответствии с физиологической нормой (85-90 г белков, 300-330 г углеводов). Энергетическая ценность диеты – 2170-2400 ккал.</a:t>
            </a:r>
          </a:p>
          <a:p>
            <a:r>
              <a:rPr lang="ru-RU" dirty="0"/>
              <a:t>При наличии диспепсии пищу готовят в протертом виде. Исключают жареные продукты. Прием пищи дробный (5-6 раз в день).</a:t>
            </a:r>
          </a:p>
          <a:p>
            <a:r>
              <a:rPr lang="ru-RU" dirty="0"/>
              <a:t>Пищу дают в теплом виде, холодные блюда исключают.</a:t>
            </a:r>
          </a:p>
          <a:p>
            <a:r>
              <a:rPr lang="ru-RU" dirty="0" smtClean="0"/>
              <a:t>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37541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70845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rgbClr val="C00000"/>
                </a:solidFill>
              </a:rPr>
              <a:t>Перечень рекомендуемых продуктов и блюд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94955" y="1433945"/>
            <a:ext cx="10723418" cy="5340928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Супы. Можно разрешить вегетарианские супы (половина тарелки) с протертыми овощами или крупами (молочный суп).</a:t>
            </a:r>
          </a:p>
          <a:p>
            <a:r>
              <a:rPr lang="ru-RU" dirty="0"/>
              <a:t>Блюда из мяса и птицы. Нежирные сорта мяса в виде суфле, кнелей, паровых котлет, курицу можно дать куском, но в отварном виде.</a:t>
            </a:r>
          </a:p>
          <a:p>
            <a:r>
              <a:rPr lang="ru-RU" dirty="0"/>
              <a:t>Блюда из рыбы. Рыба разрешается свежая, нежирных сортов в отварном виде.</a:t>
            </a:r>
          </a:p>
          <a:p>
            <a:r>
              <a:rPr lang="ru-RU" dirty="0"/>
              <a:t>Молочные продукты. Творог некислый (лучше домашнего приготовления). Также разрешают белковые омлеты, молоко, неострые сорта сыров, сливочное масло.</a:t>
            </a:r>
          </a:p>
          <a:p>
            <a:r>
              <a:rPr lang="ru-RU" dirty="0"/>
              <a:t>Блюда из овощей. Овощи назначают в сыром протертом виде.</a:t>
            </a:r>
          </a:p>
          <a:p>
            <a:r>
              <a:rPr lang="ru-RU" dirty="0"/>
              <a:t>Сладкие блюда, фрукты. Рекомендуются спелые и сладкие фрукты и блюда из них.</a:t>
            </a:r>
          </a:p>
          <a:p>
            <a:r>
              <a:rPr lang="ru-RU" dirty="0"/>
              <a:t>Хлеб и хлебобулочные изделия. Хлеб только белый, подсушенный.</a:t>
            </a:r>
          </a:p>
          <a:p>
            <a:r>
              <a:rPr lang="ru-RU" dirty="0"/>
              <a:t>Соки. Можно давать фруктовые и ягодные соки, отвар шиповника, минеральную воду, некрепкий сладкий чай с вареньем или медом, чай с молоком, компоты, морсы и др.</a:t>
            </a:r>
          </a:p>
          <a:p>
            <a:r>
              <a:rPr lang="ru-RU" dirty="0"/>
              <a:t>Соль. Важно обращать внимание на состояние водно-солевого обмена, следить за суточным диурезом. Суточное количество жидкости доводят до 2-2,5 л. Если появляется задержка жидкости, то количество поваренной соли уменьшают до 3-5 г, вместе с ограничением жидкости.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97143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32709" y="114300"/>
            <a:ext cx="9571903" cy="820882"/>
          </a:xfrm>
        </p:spPr>
        <p:txBody>
          <a:bodyPr>
            <a:normAutofit/>
          </a:bodyPr>
          <a:lstStyle/>
          <a:p>
            <a:r>
              <a:rPr lang="ru-RU" sz="2800" i="1" dirty="0">
                <a:solidFill>
                  <a:srgbClr val="C00000"/>
                </a:solidFill>
              </a:rPr>
              <a:t>Исключают из рациона </a:t>
            </a:r>
            <a:r>
              <a:rPr lang="ru-RU" sz="2800" i="1" dirty="0" smtClean="0">
                <a:solidFill>
                  <a:srgbClr val="C00000"/>
                </a:solidFill>
              </a:rPr>
              <a:t>:</a:t>
            </a:r>
            <a:endParaRPr lang="ru-RU" sz="2800" i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50818" y="1330036"/>
            <a:ext cx="10153794" cy="5527964"/>
          </a:xfrm>
        </p:spPr>
        <p:txBody>
          <a:bodyPr>
            <a:normAutofit/>
          </a:bodyPr>
          <a:lstStyle/>
          <a:p>
            <a:r>
              <a:rPr lang="ru-RU" dirty="0"/>
              <a:t>бобовые (горох, чечевица, фасоль), овощи и зелень, богатые эфирными маслами (чеснок, лук, редис, редька).</a:t>
            </a:r>
          </a:p>
          <a:p>
            <a:r>
              <a:rPr lang="ru-RU" dirty="0"/>
              <a:t>При неосложненном течении болезни диету назначают на 4-6 недель.</a:t>
            </a:r>
          </a:p>
          <a:p>
            <a:r>
              <a:rPr lang="ru-RU" dirty="0"/>
              <a:t>При отсутствии аппетита, отвращении к еде, наличии тошноты и рвоты диету нужно строить с учетом индивидуального вкуса больного. Обычно больные в таких случаях предпочитают фрукты и фруктовые соки, молочную пищу. Необходимо следить, чтобы период отказа от еды не был длительным, и стремиться по возможности быстрее достичь введения всех пищевых ингредиентов в достаточном количестве, а также использовать специальные продукты для </a:t>
            </a:r>
            <a:r>
              <a:rPr lang="ru-RU" dirty="0" err="1"/>
              <a:t>энтерального</a:t>
            </a:r>
            <a:r>
              <a:rPr lang="ru-RU" dirty="0"/>
              <a:t> питания с заданным химическим составом.</a:t>
            </a:r>
          </a:p>
          <a:p>
            <a:r>
              <a:rPr lang="ru-RU" dirty="0"/>
              <a:t>Переход на основной вариант стандартной диеты осуществляют при хорошем общем состоянии больного, после исчезновения желтухи, при восстановлении аппетита, исчезновении диспепсических явлений, нормализации размеров печени и селезенки. С этого момента разрешают те же блюда, но уже в протертом виде.</a:t>
            </a:r>
          </a:p>
          <a:p>
            <a:r>
              <a:rPr lang="ru-RU" dirty="0"/>
              <a:t>Жареные продукты исключают. Можно давать блюда из тушеных продуктов, а также в запеченном виде (после предварительного отваривания).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04378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Перечень рекомендуемых продуктов и блюд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61209" y="1361209"/>
            <a:ext cx="10453255" cy="5424055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Хлеб и хлебобулочные изделия. Хлеб пшеничный из муки высшего сорта, вчерашней выпечки, сухари из белого хлеба, тонко нарезанного.</a:t>
            </a:r>
          </a:p>
          <a:p>
            <a:r>
              <a:rPr lang="ru-RU" dirty="0"/>
              <a:t>Супы. На слабом, обезжиренном мясном или рыбном бульоне, а также на овощном отваре, с добавлением паровых или сваренных в воде мясных или рыбных кнелей, фрикаделек, яичных хлопьев, вареного и протертого мяса, а также овощные (вегетарианские) супы с протертыми овощами и крупами.</a:t>
            </a:r>
          </a:p>
          <a:p>
            <a:r>
              <a:rPr lang="ru-RU" dirty="0"/>
              <a:t>Блюда из мяса и птицы. Паровые или сваренные в воде мясные котлеты, кнели, фрикадельки, суфле из отварного мяса и курицы. Мясо нежирных сортов без фасций и сухожилий (говядина, курица, индейка без кожи, кролик). Мясной фарш пропускают через мясорубку с мелкой решеткой 2-3 раза.</a:t>
            </a:r>
          </a:p>
          <a:p>
            <a:r>
              <a:rPr lang="ru-RU" dirty="0"/>
              <a:t>Блюда из рыбы. Рыба (судак, щука, карп, треска) в виде пюре, суфле, отварная.</a:t>
            </a:r>
          </a:p>
          <a:p>
            <a:r>
              <a:rPr lang="ru-RU" dirty="0"/>
              <a:t>Блюда и гарниры из круп. Каши, приготовленные на воде или обезжиренном некрепком бульоне (рисовая, манная, овсяная, гречневая). Все бобовые и макаронные блюда исключают.</a:t>
            </a:r>
          </a:p>
          <a:p>
            <a:r>
              <a:rPr lang="ru-RU" dirty="0"/>
              <a:t>Блюда из яиц. Яйца в ограниченном количестве (одно яйцо в день), в блюдо по кулинарным показаниям. При хорошей переносимости – диетические яйца всмятку, паровые омлеты (не более трех яиц в день), белковые омлеты.</a:t>
            </a:r>
          </a:p>
          <a:p>
            <a:r>
              <a:rPr lang="ru-RU" dirty="0"/>
              <a:t>Молоко, молочные продукты и блюда из них. Свежеприготовленный творог, натуральный и протертый с сахаром, творожное паровое суфле. Неострый сыр, сливочное масло, сметана в ограниченном количестве, кисломолочные продукты (кефир, ацидофилин, простокваша) с невысокой кислотностью.</a:t>
            </a:r>
          </a:p>
          <a:p>
            <a:r>
              <a:rPr lang="ru-RU" dirty="0"/>
              <a:t>Сладкие блюда, сладости, фрукты, ягоды, напитки. Некислые, спелые сорта яблок, груш в натуральном и печеном виде, фруктовые и ягодные соки, отвар шиповника, минеральная вода без газа, некрепкий сладкий чай с вареньем или с медом, чай с молоком, компоты протертые, морсы, фруктовые муссы, желе.</a:t>
            </a:r>
          </a:p>
          <a:p>
            <a:r>
              <a:rPr lang="ru-RU" dirty="0"/>
              <a:t>Соусы. Молочный соус (бешамель), острые соусы и пряности исключаются.</a:t>
            </a:r>
          </a:p>
          <a:p>
            <a:r>
              <a:rPr lang="ru-RU" dirty="0"/>
              <a:t>Жиры. Сливочное масло в блюда, растительное масло (оливковое, кукурузное, подсолнечное) рафинированное, тугоплавкие жиры исключаются.</a:t>
            </a:r>
          </a:p>
          <a:p>
            <a:r>
              <a:rPr lang="ru-RU" dirty="0"/>
              <a:t>Потребление поваренной соли ограничивают. Пищу готовят без соли. Соль в количестве 3-4 г используют для </a:t>
            </a:r>
            <a:r>
              <a:rPr lang="ru-RU" dirty="0" err="1"/>
              <a:t>подсаливания</a:t>
            </a:r>
            <a:r>
              <a:rPr lang="ru-RU" dirty="0"/>
              <a:t> готовых блюд.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18685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i="1" dirty="0">
                <a:solidFill>
                  <a:srgbClr val="C00000"/>
                </a:solidFill>
              </a:rPr>
              <a:t>Лечебное питание при циррозе печени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184564"/>
            <a:ext cx="8915400" cy="4726658"/>
          </a:xfrm>
        </p:spPr>
        <p:txBody>
          <a:bodyPr>
            <a:normAutofit/>
          </a:bodyPr>
          <a:lstStyle/>
          <a:p>
            <a:r>
              <a:rPr lang="ru-RU" dirty="0"/>
              <a:t>При этом заболевании в патологический процесс вовлечены все структуры органа – выявляются печеночно-клеточная недостаточность, портальная гипертензия и поражение ретикулоэндотелиальных элементов. </a:t>
            </a:r>
            <a:endParaRPr lang="ru-RU" dirty="0" smtClean="0"/>
          </a:p>
          <a:p>
            <a:r>
              <a:rPr lang="ru-RU" dirty="0" smtClean="0"/>
              <a:t>Соотношения </a:t>
            </a:r>
            <a:r>
              <a:rPr lang="ru-RU" dirty="0"/>
              <a:t>степени поражения этих трех систем при разных видах циррозов различны.</a:t>
            </a:r>
          </a:p>
          <a:p>
            <a:r>
              <a:rPr lang="ru-RU" dirty="0"/>
              <a:t>Комплекс рекомендуемых мероприятий включает режим питания, диету, витамины, </a:t>
            </a:r>
            <a:r>
              <a:rPr lang="ru-RU" dirty="0" err="1"/>
              <a:t>глюкокортикоиды</a:t>
            </a:r>
            <a:r>
              <a:rPr lang="ru-RU" dirty="0"/>
              <a:t>, иммунодепрессанты, препараты цитостатического действия, сосудорасширяющие и желчегонные средства, антибактериальную терапию и варьирует в зависимости от того, какое поражение преобладает. </a:t>
            </a:r>
            <a:endParaRPr lang="ru-RU" dirty="0" smtClean="0"/>
          </a:p>
          <a:p>
            <a:r>
              <a:rPr lang="ru-RU" dirty="0" smtClean="0"/>
              <a:t>При </a:t>
            </a:r>
            <a:r>
              <a:rPr lang="ru-RU" dirty="0"/>
              <a:t>построении схемы лечебного питания также учитывают степень нарушения той или иной функции печени. Диета не зависит от формы цирроза, но различается в зависимости от тяжести процесса.</a:t>
            </a:r>
          </a:p>
          <a:p>
            <a:r>
              <a:rPr lang="ru-RU" dirty="0"/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15224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5736" y="0"/>
            <a:ext cx="10733809" cy="1717964"/>
          </a:xfrm>
        </p:spPr>
        <p:txBody>
          <a:bodyPr>
            <a:normAutofit fontScale="90000"/>
          </a:bodyPr>
          <a:lstStyle/>
          <a:p>
            <a:r>
              <a:rPr lang="ru-RU" sz="3100" i="1" dirty="0">
                <a:solidFill>
                  <a:srgbClr val="002060"/>
                </a:solidFill>
              </a:rPr>
              <a:t>В период компенсации при циррозах </a:t>
            </a:r>
            <a:r>
              <a:rPr lang="ru-RU" sz="3100" i="1" dirty="0" smtClean="0">
                <a:solidFill>
                  <a:srgbClr val="002060"/>
                </a:solidFill>
              </a:rPr>
              <a:t>печени, рекомендуется (ОВСД) </a:t>
            </a:r>
            <a:r>
              <a:rPr lang="ru-RU" sz="3100" i="1" dirty="0">
                <a:solidFill>
                  <a:srgbClr val="002060"/>
                </a:solidFill>
              </a:rPr>
              <a:t>основной вариант стандартной диеты. </a:t>
            </a:r>
            <a:r>
              <a:rPr lang="ru-RU" sz="3100" i="1" dirty="0" smtClean="0">
                <a:solidFill>
                  <a:srgbClr val="002060"/>
                </a:solidFill>
              </a:rPr>
              <a:t>При признаках </a:t>
            </a:r>
            <a:r>
              <a:rPr lang="ru-RU" sz="3100" i="1" dirty="0">
                <a:solidFill>
                  <a:srgbClr val="002060"/>
                </a:solidFill>
              </a:rPr>
              <a:t>печеночной недостаточности в диету вносят коррективы</a:t>
            </a:r>
            <a:r>
              <a:rPr lang="ru-RU" dirty="0"/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При нарастании диспепсических расстройств (тошнота, рвота, чувство тяжести и распирания в подложечной области) рекомендуют протертый вариант диеты, а при появлении поносов, сопровождающихся </a:t>
            </a:r>
            <a:r>
              <a:rPr lang="ru-RU" dirty="0" err="1"/>
              <a:t>стеатореей</a:t>
            </a:r>
            <a:r>
              <a:rPr lang="ru-RU" dirty="0"/>
              <a:t>, ограничивают количество жира до 50-60 г.</a:t>
            </a:r>
          </a:p>
          <a:p>
            <a:r>
              <a:rPr lang="ru-RU" dirty="0"/>
              <a:t>Исключают молоко в чистом виде, мед, варенье и другие продукты с послабляющим действием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При склонности к запорам, наоборот, рекомендуются чернослив, курага, инжир, урюк в размоченном виде, слива, свекла и др.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83865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8019" y="124691"/>
            <a:ext cx="9696594" cy="1780309"/>
          </a:xfrm>
        </p:spPr>
        <p:txBody>
          <a:bodyPr>
            <a:normAutofit/>
          </a:bodyPr>
          <a:lstStyle/>
          <a:p>
            <a:r>
              <a:rPr lang="ru-RU" dirty="0"/>
              <a:t>Анорексия и извращение аппетита требуют построения индивидуальной диеты.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больным назначают фрукты, ягоды и соки, салаты из свежих овощей с добавлением подсолнечного масла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Полноценность питания обеспечивается за счет молочных продуктов – свежего творога, неострых сортов сыра, – яиц всмятку, а также отварной свежей рыбы.</a:t>
            </a:r>
          </a:p>
          <a:p>
            <a:r>
              <a:rPr lang="ru-RU" dirty="0"/>
              <a:t>При появлении симптомов портальной гипертензии обычно рекомендуют диету с нормальным содержанием белков, углеводов и жиров. </a:t>
            </a:r>
            <a:endParaRPr lang="ru-RU" dirty="0" smtClean="0"/>
          </a:p>
          <a:p>
            <a:r>
              <a:rPr lang="ru-RU" dirty="0" smtClean="0"/>
              <a:t>При </a:t>
            </a:r>
            <a:r>
              <a:rPr lang="ru-RU" dirty="0"/>
              <a:t>асцитическом синдроме белок вводится в том же количестве (90 г).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13206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836" y="145473"/>
            <a:ext cx="10631777" cy="1759527"/>
          </a:xfrm>
        </p:spPr>
        <p:txBody>
          <a:bodyPr>
            <a:noAutofit/>
          </a:bodyPr>
          <a:lstStyle/>
          <a:p>
            <a:pPr>
              <a:spcAft>
                <a:spcPts val="0"/>
              </a:spcAft>
            </a:pPr>
            <a:r>
              <a:rPr lang="ru-RU" sz="2400" i="1" dirty="0">
                <a:solidFill>
                  <a:srgbClr val="00206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появившихся признаках нарушения белкового обмена, накопления в организме азотистых шлаков количество белка в диете должно быть резко сокращено вплоть до полного его исключения (вариант диеты с пониженным количеством белка).</a:t>
            </a:r>
            <a:r>
              <a:rPr lang="ru-RU" sz="2400" i="1" dirty="0">
                <a:solidFill>
                  <a:srgbClr val="002060"/>
                </a:solidFill>
                <a:latin typeface="Constantia" panose="02030602050306030303" pitchFamily="18" charset="0"/>
                <a:ea typeface="Constantia" panose="02030602050306030303" pitchFamily="18" charset="0"/>
                <a:cs typeface="Times New Roman" panose="02020603050405020304" pitchFamily="18" charset="0"/>
              </a:rPr>
              <a:t/>
            </a:r>
            <a:br>
              <a:rPr lang="ru-RU" sz="2400" i="1" dirty="0">
                <a:solidFill>
                  <a:srgbClr val="002060"/>
                </a:solidFill>
                <a:latin typeface="Constantia" panose="02030602050306030303" pitchFamily="18" charset="0"/>
                <a:ea typeface="Constantia" panose="02030602050306030303" pitchFamily="18" charset="0"/>
                <a:cs typeface="Times New Roman" panose="02020603050405020304" pitchFamily="18" charset="0"/>
              </a:rPr>
            </a:br>
            <a:endParaRPr lang="ru-RU" sz="2400" i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Блюда готовят без соли. </a:t>
            </a:r>
            <a:endParaRPr lang="ru-RU" dirty="0" smtClean="0"/>
          </a:p>
          <a:p>
            <a:r>
              <a:rPr lang="ru-RU" dirty="0" smtClean="0"/>
              <a:t>Хлеб </a:t>
            </a:r>
            <a:r>
              <a:rPr lang="ru-RU" dirty="0"/>
              <a:t>дают бессолевой. </a:t>
            </a:r>
            <a:endParaRPr lang="ru-RU" dirty="0" smtClean="0"/>
          </a:p>
          <a:p>
            <a:r>
              <a:rPr lang="ru-RU" dirty="0" smtClean="0"/>
              <a:t>Прием </a:t>
            </a:r>
            <a:r>
              <a:rPr lang="ru-RU" dirty="0"/>
              <a:t>жидкости постоянно контролируют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При нарастании отеков и асцита введение жидкости ограничивают, назначают продукты, богатые солями калия (изюм, курагу, инжир, чернослив). </a:t>
            </a:r>
            <a:endParaRPr lang="ru-RU" dirty="0" smtClean="0"/>
          </a:p>
          <a:p>
            <a:r>
              <a:rPr lang="ru-RU" dirty="0" smtClean="0"/>
              <a:t>Терапия </a:t>
            </a:r>
            <a:r>
              <a:rPr lang="ru-RU" dirty="0" err="1"/>
              <a:t>глюкокортикоидами</a:t>
            </a:r>
            <a:r>
              <a:rPr lang="ru-RU" dirty="0"/>
              <a:t> предусматривает обязательное обеспечение диеты больного достаточным количеством белка.</a:t>
            </a:r>
          </a:p>
        </p:txBody>
      </p:sp>
    </p:spTree>
    <p:extLst>
      <p:ext uri="{BB962C8B-B14F-4D97-AF65-F5344CB8AC3E}">
        <p14:creationId xmlns:p14="http://schemas.microsoft.com/office/powerpoint/2010/main" val="1668619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Лечебное питание при печеночной коме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Лечение должно проводиться в отделениях интенсивной терапии и реанимации с использованием парентерального питания.</a:t>
            </a:r>
          </a:p>
          <a:p>
            <a:r>
              <a:rPr lang="ru-RU" dirty="0"/>
              <a:t>В случаях прогрессирующей печеночной недостаточности предусматривается изменение диеты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Прежде всего полностью исключается животный белок: основанием для этого служат глубокие нарушения белкового обмена и накопление в организме азотистых веществ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Белок в диете в этих случаях провоцирует или усугубляет печеночную энцефалопатию, приводит к состоянию комы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36222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6683" y="145473"/>
            <a:ext cx="9997930" cy="1759527"/>
          </a:xfrm>
        </p:spPr>
        <p:txBody>
          <a:bodyPr>
            <a:noAutofit/>
          </a:bodyPr>
          <a:lstStyle/>
          <a:p>
            <a:r>
              <a:rPr lang="ru-RU" sz="2800" i="1" dirty="0">
                <a:solidFill>
                  <a:srgbClr val="002060"/>
                </a:solidFill>
              </a:rPr>
              <a:t>Одновременно резко ограничивают или полностью исключают жиры. Энергетическая ценность пищи снижается до 1600-2000 ккал (за счет перехода в основном на растительную пищу).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36518" y="2133599"/>
            <a:ext cx="10463646" cy="4319155"/>
          </a:xfrm>
        </p:spPr>
        <p:txBody>
          <a:bodyPr/>
          <a:lstStyle/>
          <a:p>
            <a:r>
              <a:rPr lang="ru-RU" dirty="0"/>
              <a:t>Легкоусвояемые углеводы вводят в достаточном количестве; назначают фруктовые и ягодные соки, богатые солями калия (апельсиновый, мандариновый, виноградный, абрикосовый и т. д.), настой из кураги, урюка, чернослива, чай с сахаром, лимоном, медом, вареньем, кисели, протертые компоты, желе.</a:t>
            </a:r>
          </a:p>
          <a:p>
            <a:r>
              <a:rPr lang="ru-RU" dirty="0"/>
              <a:t>Назначают парентеральное питание (глюкоза, изотонический раствор хлорида натрия, раствор </a:t>
            </a:r>
            <a:r>
              <a:rPr lang="ru-RU" dirty="0" err="1"/>
              <a:t>Рингера</a:t>
            </a:r>
            <a:r>
              <a:rPr lang="ru-RU" dirty="0"/>
              <a:t>, декстроза, витамины В , В , В , аскорбиновая кислота, рибофлавин, никотиновая кислота и др</a:t>
            </a:r>
            <a:r>
              <a:rPr lang="ru-RU" dirty="0" smtClean="0"/>
              <a:t>.).</a:t>
            </a:r>
          </a:p>
          <a:p>
            <a:r>
              <a:rPr lang="ru-RU" dirty="0"/>
              <a:t>Общее количество жидкости, вводимой больным, составляет 1,5-2 л в сутки. Питьевой режим должен находиться под постоянным контролем ввиду опасности нарастания асцита и отеков.</a:t>
            </a:r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0374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Лечебное питание при хроническом гепатите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Больные </a:t>
            </a:r>
            <a:r>
              <a:rPr lang="ru-RU" dirty="0"/>
              <a:t>хроническим доброкачественным </a:t>
            </a:r>
            <a:r>
              <a:rPr lang="ru-RU" dirty="0" err="1"/>
              <a:t>персистирующим</a:t>
            </a:r>
            <a:r>
              <a:rPr lang="ru-RU" dirty="0"/>
              <a:t> гепатитом должны соблюдать диету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Необходимо принимать пищу в строго определенные часы и избегать обильной еды на ночь. Это должно способствовать нормальному ритму работы пищеварительных желез, что особенно важно в отношении выделения желчи и секреции панкреатического сока.</a:t>
            </a:r>
          </a:p>
          <a:p>
            <a:r>
              <a:rPr lang="ru-RU" dirty="0"/>
              <a:t>Следует избегать употребления продуктов, оказывающих сильное раздражающее действие на слизистую оболочку желудка, двенадцатиперстной кишки и верхнего отдела тонкого кишечника, поскольку эти органы вовлекаются в патологический процесс.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88853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40871" y="385119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ru-RU" sz="3100" i="1" dirty="0"/>
              <a:t>В период восстановления и выхода из комы постепенно и очень осторожно в диету вводят белок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51457" y="2015836"/>
            <a:ext cx="9349943" cy="4695486"/>
          </a:xfrm>
        </p:spPr>
        <p:txBody>
          <a:bodyPr/>
          <a:lstStyle/>
          <a:p>
            <a:r>
              <a:rPr lang="ru-RU" dirty="0"/>
              <a:t>Сначала назначают 20 г белка в четыре приема (творог, молоко, кефир, простокваша, немного неострого сыра</a:t>
            </a:r>
            <a:r>
              <a:rPr lang="ru-RU" dirty="0" smtClean="0"/>
              <a:t>).</a:t>
            </a:r>
          </a:p>
          <a:p>
            <a:r>
              <a:rPr lang="ru-RU" dirty="0" smtClean="0"/>
              <a:t> </a:t>
            </a:r>
            <a:r>
              <a:rPr lang="ru-RU" dirty="0"/>
              <a:t>В дальнейшем количество белка в диете постепенно увеличивают до 40-50 г в сутки, доводя его содержание в рационе до физиологической нормы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Следует помнить, что длительное пребывание на безбелковой диете не обеспечивает активного течения </a:t>
            </a:r>
            <a:r>
              <a:rPr lang="ru-RU" dirty="0" err="1"/>
              <a:t>репаративных</a:t>
            </a:r>
            <a:r>
              <a:rPr lang="ru-RU" dirty="0"/>
              <a:t> процессов в организме – и в первую очередь в печени.</a:t>
            </a:r>
          </a:p>
        </p:txBody>
      </p:sp>
    </p:spTree>
    <p:extLst>
      <p:ext uri="{BB962C8B-B14F-4D97-AF65-F5344CB8AC3E}">
        <p14:creationId xmlns:p14="http://schemas.microsoft.com/office/powerpoint/2010/main" val="4330055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Лечебное питание при заболеваниях желчевыделительной системы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Распространенность функциональных нарушений желчевыводящих путей колеблется от 12,5 до 58,2 %. </a:t>
            </a:r>
            <a:endParaRPr lang="ru-RU" dirty="0" smtClean="0"/>
          </a:p>
          <a:p>
            <a:r>
              <a:rPr lang="ru-RU" dirty="0" smtClean="0"/>
              <a:t>Частота </a:t>
            </a:r>
            <a:r>
              <a:rPr lang="ru-RU" dirty="0"/>
              <a:t>заболевания желчнокаменной болезнью (ЖКБ) составляет 10-20 % взрослого населения, при этом у женщин после 40 лет </a:t>
            </a:r>
            <a:r>
              <a:rPr lang="ru-RU" dirty="0" err="1"/>
              <a:t>холелитиаз</a:t>
            </a:r>
            <a:r>
              <a:rPr lang="ru-RU" dirty="0"/>
              <a:t> выявляется значительно чаще, чем у мужчин.</a:t>
            </a:r>
          </a:p>
          <a:p>
            <a:r>
              <a:rPr lang="ru-RU" dirty="0"/>
              <a:t>В РФ в год выполняется более 100 000 операций по поводу калькулезного холецистита.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41948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2155" y="624110"/>
            <a:ext cx="9852457" cy="1280890"/>
          </a:xfrm>
        </p:spPr>
        <p:txBody>
          <a:bodyPr>
            <a:normAutofit/>
          </a:bodyPr>
          <a:lstStyle/>
          <a:p>
            <a:r>
              <a:rPr lang="ru-RU" sz="2800" b="1" i="1" dirty="0">
                <a:solidFill>
                  <a:srgbClr val="002060"/>
                </a:solidFill>
              </a:rPr>
              <a:t>Основные принципы диетотерапии при заболеваниях желчевыделительной системы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3391" y="1787236"/>
            <a:ext cx="10351221" cy="5070764"/>
          </a:xfrm>
        </p:spPr>
        <p:txBody>
          <a:bodyPr>
            <a:normAutofit/>
          </a:bodyPr>
          <a:lstStyle/>
          <a:p>
            <a:r>
              <a:rPr lang="ru-RU" dirty="0"/>
              <a:t>• Контроль энергетической ценности рациона, количества и качественного состава белков, жиров, углеводов, пищевых волокон, содержания витаминов, макро– и микроэлементов, соответствующих индивидуальным потребностям больного с учетом нарушенных процессов желчеобразования или желчевыделения.</a:t>
            </a:r>
          </a:p>
          <a:p>
            <a:r>
              <a:rPr lang="ru-RU" dirty="0"/>
              <a:t>• На всех этапах лечения (стационарное, санаторное, амбулаторное) диетическая терапия должна быть дифференцированной в зависимости от характера, тяжести течения заболевания, наличия осложнений и сопутствующих заболеваний.</a:t>
            </a:r>
          </a:p>
          <a:p>
            <a:r>
              <a:rPr lang="ru-RU" dirty="0"/>
              <a:t>• Индивидуализация диетотерапии на основе </a:t>
            </a:r>
            <a:r>
              <a:rPr lang="ru-RU" dirty="0" err="1"/>
              <a:t>нутриметаболомного</a:t>
            </a:r>
            <a:r>
              <a:rPr lang="ru-RU" dirty="0"/>
              <a:t> анализа (системы «</a:t>
            </a:r>
            <a:r>
              <a:rPr lang="ru-RU" dirty="0" err="1"/>
              <a:t>Нутритест</a:t>
            </a:r>
            <a:r>
              <a:rPr lang="ru-RU" dirty="0"/>
              <a:t>-ИП» и «</a:t>
            </a:r>
            <a:r>
              <a:rPr lang="ru-RU" dirty="0" err="1"/>
              <a:t>Нутрикор</a:t>
            </a:r>
            <a:r>
              <a:rPr lang="ru-RU" dirty="0"/>
              <a:t>-ИП») с учетом энергетических и пластических потребностей организма, состава тела, особенностей пищевого и метаболического статуса больных с заболеваниями желчевыделительной системы.</a:t>
            </a:r>
          </a:p>
          <a:p>
            <a:r>
              <a:rPr lang="ru-RU" dirty="0"/>
              <a:t>• Оптимизация химического состава и энергетической ценности диеты за счет включения в рацион диетических (лечебных и профилактических) пищевых продуктов, специализированных продуктов лечебного питания, смесей для </a:t>
            </a:r>
            <a:r>
              <a:rPr lang="ru-RU" dirty="0" err="1"/>
              <a:t>энтерального</a:t>
            </a:r>
            <a:r>
              <a:rPr lang="ru-RU" dirty="0"/>
              <a:t> питания и биологически активных добавок (БАД) к пище.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34840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2545" y="124691"/>
            <a:ext cx="9842067" cy="1780309"/>
          </a:xfrm>
        </p:spPr>
        <p:txBody>
          <a:bodyPr>
            <a:normAutofit/>
          </a:bodyPr>
          <a:lstStyle/>
          <a:p>
            <a:r>
              <a:rPr lang="ru-RU" sz="3200" i="1" dirty="0">
                <a:solidFill>
                  <a:srgbClr val="002060"/>
                </a:solidFill>
              </a:rPr>
              <a:t>Основные принципы диетотерапии при заболеваниях желчевыделительной системы с синдромом </a:t>
            </a:r>
            <a:r>
              <a:rPr lang="ru-RU" sz="3200" i="1" dirty="0" err="1">
                <a:solidFill>
                  <a:srgbClr val="002060"/>
                </a:solidFill>
              </a:rPr>
              <a:t>холестаза</a:t>
            </a:r>
            <a:endParaRPr lang="ru-RU" sz="3200" i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835" y="1797627"/>
            <a:ext cx="11045537" cy="4966855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• Обеспечение активного влияния основных компонентов диетотерапии на желчевыделительную функцию, что препятствует развитию </a:t>
            </a:r>
            <a:r>
              <a:rPr lang="ru-RU" dirty="0" err="1"/>
              <a:t>желчезастойного</a:t>
            </a:r>
            <a:r>
              <a:rPr lang="ru-RU" dirty="0"/>
              <a:t> синдрома, а при наличии запоров способствует улучшению двигательной функции кишечника.</a:t>
            </a:r>
          </a:p>
          <a:p>
            <a:r>
              <a:rPr lang="ru-RU" dirty="0"/>
              <a:t>• Увеличение в диете количества растительных масел, обладающих выраженным желчегонным действием.</a:t>
            </a:r>
          </a:p>
          <a:p>
            <a:r>
              <a:rPr lang="ru-RU" dirty="0"/>
              <a:t>• Широкое включение в диету овощей, фруктов и ягод, обеспечивающее возбуждающее действие на секрецию желчи и других пищеварительных соков, способствующее устранению запоров.</a:t>
            </a:r>
          </a:p>
          <a:p>
            <a:r>
              <a:rPr lang="ru-RU" dirty="0"/>
              <a:t>• Одновременное введение в рацион овощей и растительных масел с целью усиления желчевыделительной деятельности.</a:t>
            </a:r>
          </a:p>
          <a:p>
            <a:r>
              <a:rPr lang="ru-RU" dirty="0"/>
              <a:t>• Повышение содержания пищевых волокон в диете за счет их традиционных источников (зерновых, круп, овощей, фруктов), а также диетических продуктов, обогащенных пищевыми волокнами.</a:t>
            </a:r>
          </a:p>
          <a:p>
            <a:r>
              <a:rPr lang="ru-RU" dirty="0"/>
              <a:t>• Частый прием небольшого количества пищи в одни и те же часы, что способствует лучшему оттоку желчи.</a:t>
            </a:r>
          </a:p>
          <a:p>
            <a:r>
              <a:rPr lang="ru-RU" dirty="0"/>
              <a:t>• При наличии у больного желчнокаменной болезни желчегонное действие растительных масел может служить противопоказанием для их активного введения в диету, поскольку усиление сократительной и двигательной функций желчного пузыря может сопровождаться приступом желчной колики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92043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4891" y="166255"/>
            <a:ext cx="9779721" cy="1738745"/>
          </a:xfrm>
        </p:spPr>
        <p:txBody>
          <a:bodyPr>
            <a:normAutofit/>
          </a:bodyPr>
          <a:lstStyle/>
          <a:p>
            <a:pPr algn="ctr"/>
            <a:r>
              <a:rPr lang="ru-RU" sz="2800" i="1" dirty="0">
                <a:solidFill>
                  <a:srgbClr val="002060"/>
                </a:solidFill>
              </a:rPr>
              <a:t>Основные принципы диетотерапии при заболеваниях желчевыделительной системы в период обострения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67691" y="1672936"/>
            <a:ext cx="10546773" cy="5111123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В острый период болезни (острый холецистит или обострение хронического холецистита) лечебное питание больных строится с учетом максимального </a:t>
            </a:r>
            <a:r>
              <a:rPr lang="ru-RU" dirty="0" err="1"/>
              <a:t>щажения</a:t>
            </a:r>
            <a:r>
              <a:rPr lang="ru-RU" dirty="0"/>
              <a:t> всей пищеварительной системы.</a:t>
            </a:r>
          </a:p>
          <a:p>
            <a:r>
              <a:rPr lang="ru-RU" dirty="0"/>
              <a:t>• В первые дни болезни рекомендуется только введение жидкости. Назначается питье (некрепкий чай, минеральная вода без газа пополам с кипяченой водой, сладкие соки, соки из фруктов и ягод, отвар шиповника) небольшими порциями.</a:t>
            </a:r>
          </a:p>
          <a:p>
            <a:r>
              <a:rPr lang="ru-RU" dirty="0"/>
              <a:t>• Через 1-2 дня (в зависимости от уменьшения болевого синдрома) питание больных постепенно расширяется: сначала в ограниченном количестве назначается протертая пища (слизистые и протертые супы, протертые каши и т. д.), затем в диету включают нежирный творог, нежирное мясо в протертом виде, приготовленное на пару, нежирную отварную рыбу, пшеничные сухари.</a:t>
            </a:r>
          </a:p>
          <a:p>
            <a:r>
              <a:rPr lang="ru-RU" dirty="0"/>
              <a:t>• Пища дается небольшими порциями, 5-6 раз в день.</a:t>
            </a:r>
          </a:p>
          <a:p>
            <a:r>
              <a:rPr lang="ru-RU" dirty="0"/>
              <a:t>• Переход на более разнообразную пищу, в том числе и в </a:t>
            </a:r>
            <a:r>
              <a:rPr lang="ru-RU" dirty="0" err="1"/>
              <a:t>непротертом</a:t>
            </a:r>
            <a:r>
              <a:rPr lang="ru-RU" dirty="0"/>
              <a:t> виде (протирают только жилистое мясо и овощи, богатые клетчаткой, – капусту, морковь, свеклу), с исключением жареных продуктов осуществляется при хорошем общем самочувствии больного, после исчезновения болевого синдрома и диспепсических явлений.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73887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i="1" dirty="0"/>
              <a:t>Основные принципы диетотерапии при заболеваниях желчевыделительной системы в период обострения сопутствующих хронических заболеваний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905000"/>
            <a:ext cx="9297988" cy="4765964"/>
          </a:xfrm>
        </p:spPr>
        <p:txBody>
          <a:bodyPr>
            <a:normAutofit/>
          </a:bodyPr>
          <a:lstStyle/>
          <a:p>
            <a:r>
              <a:rPr lang="ru-RU" dirty="0"/>
              <a:t>У больных, перенесших </a:t>
            </a:r>
            <a:r>
              <a:rPr lang="ru-RU" dirty="0" err="1"/>
              <a:t>холецистэктомию</a:t>
            </a:r>
            <a:r>
              <a:rPr lang="ru-RU" dirty="0"/>
              <a:t>, при обострении сопутствующих заболеваний органов пищеварения (гастрита, дуоденита, панкреатита и др.), а также при наличии </a:t>
            </a:r>
            <a:r>
              <a:rPr lang="ru-RU" dirty="0" err="1"/>
              <a:t>гипермоторной</a:t>
            </a:r>
            <a:r>
              <a:rPr lang="ru-RU" dirty="0"/>
              <a:t> функции желчного пузыря и кишечника с наклонностью к поносам диета строится с учетом максимального </a:t>
            </a:r>
            <a:r>
              <a:rPr lang="ru-RU" dirty="0" err="1"/>
              <a:t>щажения</a:t>
            </a:r>
            <a:r>
              <a:rPr lang="ru-RU" dirty="0"/>
              <a:t> всей пищеварительной системы.</a:t>
            </a:r>
          </a:p>
          <a:p>
            <a:r>
              <a:rPr lang="ru-RU" dirty="0"/>
              <a:t>• В период обострения назначается вариант диеты с механическим и химическим </a:t>
            </a:r>
            <a:r>
              <a:rPr lang="ru-RU" dirty="0" err="1"/>
              <a:t>щажением</a:t>
            </a:r>
            <a:r>
              <a:rPr lang="ru-RU" dirty="0"/>
              <a:t>, способствующий уменьшению желчегонного эффекта, что достигается за счет тщательной кулинарной обработки пищи: измельчение, использование протертой пищи, максимальное удаление экстрактивных веществ, ароматических веществ, богатых эфирными маслами (редис, редька, репа и др</a:t>
            </a:r>
            <a:r>
              <a:rPr lang="ru-RU" dirty="0" smtClean="0"/>
              <a:t>.),</a:t>
            </a:r>
          </a:p>
          <a:p>
            <a:r>
              <a:rPr lang="ru-RU" dirty="0" smtClean="0"/>
              <a:t> </a:t>
            </a:r>
            <a:r>
              <a:rPr lang="ru-RU" dirty="0"/>
              <a:t>исключение тугоплавких жиров (сало, лярд и др.) и продуктов, богатых холестерином (желтки яиц, субпродукты, жирные сорта мяса и рыбы, вареные колбасы и др.).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35900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3444" y="228601"/>
            <a:ext cx="8911687" cy="592281"/>
          </a:xfrm>
        </p:spPr>
        <p:txBody>
          <a:bodyPr>
            <a:normAutofit/>
          </a:bodyPr>
          <a:lstStyle/>
          <a:p>
            <a:r>
              <a:rPr lang="ru-RU" sz="2400" dirty="0"/>
              <a:t>Назначение одного из вариантов стандартной диеты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59873" y="976745"/>
            <a:ext cx="10993582" cy="5808519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варианты диеты с механическим и химическим </a:t>
            </a:r>
            <a:r>
              <a:rPr lang="ru-RU" dirty="0" err="1"/>
              <a:t>щажением</a:t>
            </a:r>
            <a:r>
              <a:rPr lang="ru-RU" dirty="0"/>
              <a:t>, повышенным и пониженным количеством белка, пониженной калорийностью </a:t>
            </a:r>
            <a:endParaRPr lang="ru-RU" dirty="0" smtClean="0"/>
          </a:p>
          <a:p>
            <a:r>
              <a:rPr lang="ru-RU" i="1" dirty="0">
                <a:solidFill>
                  <a:srgbClr val="7030A0"/>
                </a:solidFill>
              </a:rPr>
              <a:t>Перечень рекомендуемых продуктов и блюд</a:t>
            </a:r>
          </a:p>
          <a:p>
            <a:r>
              <a:rPr lang="ru-RU" i="1" dirty="0">
                <a:solidFill>
                  <a:srgbClr val="7030A0"/>
                </a:solidFill>
              </a:rPr>
              <a:t>Хлеб и хлебобулочные изделия. Хлеб пшеничный и ржаной, подсушенный, зерновой хлеб, хлеб с добавлением пищевых волокон, а также печенье и другие изделия из несдобного теста.</a:t>
            </a:r>
          </a:p>
          <a:p>
            <a:r>
              <a:rPr lang="ru-RU" i="1" dirty="0">
                <a:solidFill>
                  <a:srgbClr val="7030A0"/>
                </a:solidFill>
              </a:rPr>
              <a:t>Супы. Различные из овощей, круп, макаронных изделий на овощном отваре, молочные, фруктовые, борщи, свекольники, щи (мука и овощи не пассеруются).</a:t>
            </a:r>
          </a:p>
          <a:p>
            <a:r>
              <a:rPr lang="ru-RU" i="1" dirty="0">
                <a:solidFill>
                  <a:srgbClr val="7030A0"/>
                </a:solidFill>
              </a:rPr>
              <a:t>Блюда из мяса и птицы. Нежирные сорта мяса и птицы в отварном, запеченном (после предварительного отваривания) виде, а также в тушеном, птица с предварительным удалением кожи. Мясо и птицу готовят куском, в виде котлет, кнелей, суфле.</a:t>
            </a:r>
          </a:p>
          <a:p>
            <a:r>
              <a:rPr lang="ru-RU" i="1" dirty="0">
                <a:solidFill>
                  <a:srgbClr val="7030A0"/>
                </a:solidFill>
              </a:rPr>
              <a:t>Блюда из рыбы. Нежирные сорта речной и морской рыбы (судак, треска, навага, ледяная) в отварном, запеченном (после предварительного отваривания) виде.</a:t>
            </a:r>
          </a:p>
          <a:p>
            <a:r>
              <a:rPr lang="ru-RU" i="1" dirty="0">
                <a:solidFill>
                  <a:srgbClr val="7030A0"/>
                </a:solidFill>
              </a:rPr>
              <a:t>Овощи и зелень. Различные виды сырых, отварных, запеченных овощей.</a:t>
            </a:r>
          </a:p>
          <a:p>
            <a:r>
              <a:rPr lang="ru-RU" i="1" dirty="0">
                <a:solidFill>
                  <a:srgbClr val="7030A0"/>
                </a:solidFill>
              </a:rPr>
              <a:t>Фрукты и ягоды. Все (кроме очень кислых) в свежем виде, в виде компотов, пюре, желе, киселей (яблоки, груши, абрикосы, персики, киви, слива, грейпфрут, апельсины, вишня, черника, малина, ежевика, брусника, гранат и др.).</a:t>
            </a:r>
          </a:p>
          <a:p>
            <a:r>
              <a:rPr lang="ru-RU" i="1" dirty="0">
                <a:solidFill>
                  <a:srgbClr val="7030A0"/>
                </a:solidFill>
              </a:rPr>
              <a:t>Блюда из круп, макаронных изделий. Гречневая, овсяная «Геркулес», перловая, пшено, макаронные изделия – в виде гарниров, разнообразных каш, пудингов, запеканок (при избыточной массе тела ограничиваются).</a:t>
            </a:r>
          </a:p>
          <a:p>
            <a:r>
              <a:rPr lang="ru-RU" i="1" dirty="0">
                <a:solidFill>
                  <a:srgbClr val="7030A0"/>
                </a:solidFill>
              </a:rPr>
              <a:t>Блюда из яиц. Вопрос о введении яиц в рацион решается индивидуально, так как, обладая активным желчегонным действием, они могут усиливать моторную функцию желчного пузыря, что приводит к возникновению болей (в этом случае используется только белковая часть яйца).</a:t>
            </a:r>
          </a:p>
          <a:p>
            <a:r>
              <a:rPr lang="ru-RU" i="1" dirty="0">
                <a:solidFill>
                  <a:srgbClr val="7030A0"/>
                </a:solidFill>
              </a:rPr>
              <a:t>Молоко и молочные продукты. Преимущественно со сниженным количеством жира (творог, сметана, сыр, кефир, простокваша, йогурт). В натуральном виде, в виде пудингов, суфле. Сыры неострые, пониженной жирности, с невысоким содержанием холестерина.</a:t>
            </a:r>
          </a:p>
          <a:p>
            <a:r>
              <a:rPr lang="ru-RU" i="1" dirty="0">
                <a:solidFill>
                  <a:srgbClr val="7030A0"/>
                </a:solidFill>
              </a:rPr>
              <a:t>Жиры. Масло сливочное («Крестьянское») до 25-30 г в сутки, маргарины, масло растительное (подсолнечное, кукурузное, оливковое, соевое, льняное) в натуральном виде.</a:t>
            </a:r>
          </a:p>
          <a:p>
            <a:r>
              <a:rPr lang="ru-RU" i="1" dirty="0">
                <a:solidFill>
                  <a:srgbClr val="7030A0"/>
                </a:solidFill>
              </a:rPr>
              <a:t>Соусы. Молочные, сметанные, фруктово-ягодные подливки.</a:t>
            </a:r>
          </a:p>
          <a:p>
            <a:r>
              <a:rPr lang="ru-RU" i="1" dirty="0">
                <a:solidFill>
                  <a:srgbClr val="7030A0"/>
                </a:solidFill>
              </a:rPr>
              <a:t>Закуски. Вымоченная сельдь, овощные салаты, винегреты, заливная рыба, мясо, отварной язык.</a:t>
            </a:r>
          </a:p>
          <a:p>
            <a:r>
              <a:rPr lang="ru-RU" i="1" dirty="0">
                <a:solidFill>
                  <a:srgbClr val="7030A0"/>
                </a:solidFill>
              </a:rPr>
              <a:t>Напитки. Некрепкий чай, чай с молоком, кофейный напиток, фруктово-ягодные соки (лучше с мякотью), некрепкий кофе натуральный, отвар шиповника, безалкогольные напитки, минеральные воды (без газа).</a:t>
            </a:r>
          </a:p>
          <a:p>
            <a:r>
              <a:rPr lang="ru-RU" i="1" dirty="0">
                <a:solidFill>
                  <a:srgbClr val="7030A0"/>
                </a:solidFill>
              </a:rPr>
              <a:t>Продукты моря. Морская капуста, кальмары, мидии, устрицы и др.</a:t>
            </a:r>
          </a:p>
          <a:p>
            <a:r>
              <a:rPr lang="ru-RU" i="1" dirty="0">
                <a:solidFill>
                  <a:srgbClr val="7030A0"/>
                </a:solidFill>
              </a:rPr>
              <a:t>Орехи. Грецкие, миндаль, фундук, семечки в натуральном виде и для добавления в блюда.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30554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2773" y="218210"/>
            <a:ext cx="10101839" cy="955964"/>
          </a:xfrm>
        </p:spPr>
        <p:txBody>
          <a:bodyPr>
            <a:normAutofit/>
          </a:bodyPr>
          <a:lstStyle/>
          <a:p>
            <a:pPr algn="ctr"/>
            <a:r>
              <a:rPr lang="ru-RU" sz="2800" i="1" dirty="0">
                <a:solidFill>
                  <a:srgbClr val="002060"/>
                </a:solidFill>
              </a:rPr>
              <a:t>Лечебное питание пациентов, перенесших </a:t>
            </a:r>
            <a:r>
              <a:rPr lang="ru-RU" sz="2800" i="1" dirty="0" err="1">
                <a:solidFill>
                  <a:srgbClr val="002060"/>
                </a:solidFill>
              </a:rPr>
              <a:t>холецистэктомию</a:t>
            </a:r>
            <a:endParaRPr lang="ru-RU" sz="2800" i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18409" y="1444336"/>
            <a:ext cx="9686203" cy="5257800"/>
          </a:xfrm>
        </p:spPr>
        <p:txBody>
          <a:bodyPr>
            <a:normAutofit/>
          </a:bodyPr>
          <a:lstStyle/>
          <a:p>
            <a:r>
              <a:rPr lang="ru-RU" dirty="0"/>
              <a:t>Клинические проявления постхолецистэктомического синдрома обусловлены как поражением </a:t>
            </a:r>
            <a:r>
              <a:rPr lang="ru-RU" dirty="0" err="1"/>
              <a:t>гепатобилиарной</a:t>
            </a:r>
            <a:r>
              <a:rPr lang="ru-RU" dirty="0"/>
              <a:t> системы (осложнения холецистита и желчнокаменной болезни, </a:t>
            </a:r>
            <a:r>
              <a:rPr lang="ru-RU" dirty="0" err="1"/>
              <a:t>развившиеся</a:t>
            </a:r>
            <a:r>
              <a:rPr lang="ru-RU" dirty="0"/>
              <a:t> до операции и не устраненные ее проведением), так и </a:t>
            </a:r>
            <a:r>
              <a:rPr lang="ru-RU" dirty="0" err="1"/>
              <a:t>экстрабилиарными</a:t>
            </a:r>
            <a:r>
              <a:rPr lang="ru-RU" dirty="0"/>
              <a:t> нарушениями.</a:t>
            </a:r>
          </a:p>
          <a:p>
            <a:r>
              <a:rPr lang="ru-RU" dirty="0"/>
              <a:t>Термин «постхолецистэктомический синдром» может включать: </a:t>
            </a:r>
            <a:r>
              <a:rPr lang="ru-RU" dirty="0" err="1"/>
              <a:t>холедохолитиаз</a:t>
            </a:r>
            <a:r>
              <a:rPr lang="ru-RU" dirty="0"/>
              <a:t> и холангит, гепатит и панкреатит, гастрит, дуоденит (в том числе </a:t>
            </a:r>
            <a:r>
              <a:rPr lang="ru-RU" dirty="0" err="1"/>
              <a:t>папиллит</a:t>
            </a:r>
            <a:r>
              <a:rPr lang="ru-RU" dirty="0"/>
              <a:t>) и энтерит, а также колит, </a:t>
            </a:r>
            <a:r>
              <a:rPr lang="ru-RU" dirty="0" err="1"/>
              <a:t>гипо</a:t>
            </a:r>
            <a:r>
              <a:rPr lang="ru-RU" dirty="0"/>
              <a:t>– или </a:t>
            </a:r>
            <a:r>
              <a:rPr lang="ru-RU" dirty="0" err="1"/>
              <a:t>гипермоторную</a:t>
            </a:r>
            <a:r>
              <a:rPr lang="ru-RU" dirty="0"/>
              <a:t> дискинезию желчных протоков, двенадцатиперстной, тонкой и толстой кишок.</a:t>
            </a:r>
          </a:p>
          <a:p>
            <a:r>
              <a:rPr lang="ru-RU" dirty="0"/>
              <a:t>Сочетание и степень выраженности перечисленных видов патологии бывают различными. Но, несмотря на полиморфизм причин, формирующих постхолецистэктомический синдром, в клиническом проявлении он выражается двумя признаками – болевым и диспепсическим, что и учитывают в первую очередь при разработке терапевтических мероприятий.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95697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3327" y="249382"/>
            <a:ext cx="9821285" cy="1267691"/>
          </a:xfrm>
        </p:spPr>
        <p:txBody>
          <a:bodyPr>
            <a:normAutofit/>
          </a:bodyPr>
          <a:lstStyle/>
          <a:p>
            <a:r>
              <a:rPr lang="ru-RU" sz="2400" i="1" dirty="0">
                <a:solidFill>
                  <a:srgbClr val="002060"/>
                </a:solidFill>
              </a:rPr>
              <a:t>Лечебное питание больных, перенесших </a:t>
            </a:r>
            <a:r>
              <a:rPr lang="ru-RU" sz="2400" i="1" dirty="0" err="1">
                <a:solidFill>
                  <a:srgbClr val="002060"/>
                </a:solidFill>
              </a:rPr>
              <a:t>холецистэктомию</a:t>
            </a:r>
            <a:r>
              <a:rPr lang="ru-RU" sz="2400" i="1" dirty="0">
                <a:solidFill>
                  <a:srgbClr val="002060"/>
                </a:solidFill>
              </a:rPr>
              <a:t>, строится в соответствии с общим принципом диетотерапии при заболеваниях печени и желчного пузыря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При наличии у больных, перенесших </a:t>
            </a:r>
            <a:r>
              <a:rPr lang="ru-RU" dirty="0" err="1"/>
              <a:t>холецистэктомию</a:t>
            </a:r>
            <a:r>
              <a:rPr lang="ru-RU" dirty="0"/>
              <a:t>, дуоденита и </a:t>
            </a:r>
            <a:r>
              <a:rPr lang="ru-RU" dirty="0" err="1"/>
              <a:t>папиллита</a:t>
            </a:r>
            <a:r>
              <a:rPr lang="ru-RU" dirty="0"/>
              <a:t>, панкреатита, холангита, в патогенезе которых ведущими звеньями являются постоянное поступление желчи в двенадцатиперстную кишку, изменение дуоденального давления (повышение или понижение), снижение тонуса сфинктера </a:t>
            </a:r>
            <a:r>
              <a:rPr lang="ru-RU" dirty="0" err="1"/>
              <a:t>Одди</a:t>
            </a:r>
            <a:r>
              <a:rPr lang="ru-RU" dirty="0"/>
              <a:t>, назначают вариант диеты с механическим и химическим </a:t>
            </a:r>
            <a:r>
              <a:rPr lang="ru-RU" dirty="0" err="1"/>
              <a:t>щажением</a:t>
            </a:r>
            <a:r>
              <a:rPr lang="ru-RU" dirty="0"/>
              <a:t> – щадящую диету, химический состав и энергетическая </a:t>
            </a:r>
            <a:r>
              <a:rPr lang="ru-RU" dirty="0" smtClean="0"/>
              <a:t>ценность</a:t>
            </a:r>
          </a:p>
          <a:p>
            <a:r>
              <a:rPr lang="ru-RU" dirty="0"/>
              <a:t>Диетотерапии предусматривают максимальное </a:t>
            </a:r>
            <a:r>
              <a:rPr lang="ru-RU" dirty="0" err="1"/>
              <a:t>щажение</a:t>
            </a:r>
            <a:r>
              <a:rPr lang="ru-RU" dirty="0"/>
              <a:t> </a:t>
            </a:r>
            <a:r>
              <a:rPr lang="ru-RU" dirty="0" err="1"/>
              <a:t>билиарной</a:t>
            </a:r>
            <a:r>
              <a:rPr lang="ru-RU" dirty="0"/>
              <a:t> системы и уменьшение желчеотделения, </a:t>
            </a:r>
            <a:r>
              <a:rPr lang="ru-RU" dirty="0" err="1"/>
              <a:t>щажение</a:t>
            </a:r>
            <a:r>
              <a:rPr lang="ru-RU" dirty="0"/>
              <a:t> желудочно-кишечного тракта, а также направлены на улучшение липидного, углеводного и жирового обмена у больных, перенесших </a:t>
            </a:r>
            <a:r>
              <a:rPr lang="ru-RU" dirty="0" err="1"/>
              <a:t>холецистэктомию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9931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99445"/>
          </a:xfrm>
        </p:spPr>
        <p:txBody>
          <a:bodyPr/>
          <a:lstStyle/>
          <a:p>
            <a:pPr algn="ctr"/>
            <a:r>
              <a:rPr lang="ru-RU" sz="2800" dirty="0">
                <a:solidFill>
                  <a:srgbClr val="C00000"/>
                </a:solidFill>
              </a:rPr>
              <a:t>К раздражающим продуктам </a:t>
            </a:r>
            <a:r>
              <a:rPr lang="ru-RU" sz="2800" dirty="0" smtClean="0">
                <a:solidFill>
                  <a:srgbClr val="C00000"/>
                </a:solidFill>
              </a:rPr>
              <a:t>относятся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b="1" i="1" dirty="0">
                <a:solidFill>
                  <a:srgbClr val="002060"/>
                </a:solidFill>
              </a:rPr>
              <a:t>приправы, пряности, копчености, острые блюда, овощи, богатые эфирными маслами (редис, лук, редька, чеснок).</a:t>
            </a:r>
          </a:p>
          <a:p>
            <a:r>
              <a:rPr lang="ru-RU" sz="2000" b="1" i="1" dirty="0">
                <a:solidFill>
                  <a:srgbClr val="002060"/>
                </a:solidFill>
              </a:rPr>
              <a:t>Нельзя давать продукты, способные вызвать спазмы привратника, сфинктера </a:t>
            </a:r>
            <a:r>
              <a:rPr lang="ru-RU" sz="2000" b="1" i="1" dirty="0" err="1">
                <a:solidFill>
                  <a:srgbClr val="002060"/>
                </a:solidFill>
              </a:rPr>
              <a:t>Одди</a:t>
            </a:r>
            <a:r>
              <a:rPr lang="ru-RU" sz="2000" b="1" i="1" dirty="0">
                <a:solidFill>
                  <a:srgbClr val="002060"/>
                </a:solidFill>
              </a:rPr>
              <a:t>, желчных путей (мороженое, холодные соки, минеральные воды). Запрещается алкоголь.</a:t>
            </a:r>
          </a:p>
          <a:p>
            <a:r>
              <a:rPr lang="ru-RU" sz="2000" b="1" i="1" dirty="0">
                <a:solidFill>
                  <a:srgbClr val="002060"/>
                </a:solidFill>
              </a:rPr>
              <a:t>Более серьезного диетического лечения требуют хронические активные (агрессивные) гепатиты</a:t>
            </a:r>
            <a:r>
              <a:rPr lang="ru-RU" sz="2000" b="1" i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ru-RU" sz="2000" b="1" i="1" dirty="0" smtClean="0">
                <a:solidFill>
                  <a:srgbClr val="002060"/>
                </a:solidFill>
              </a:rPr>
              <a:t> </a:t>
            </a:r>
            <a:r>
              <a:rPr lang="ru-RU" sz="2000" b="1" i="1" dirty="0">
                <a:solidFill>
                  <a:srgbClr val="002060"/>
                </a:solidFill>
              </a:rPr>
              <a:t>Лечение проводят комплексное. Большую роль играет медикаментозная терапия, однако лечебное питание остается одним из постоянно действующих терапевтических факторов.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8321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Перечень рекомендуемых продуктов и блюд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В период ремиссии больным назначают основной вариант стандартной диеты. </a:t>
            </a:r>
            <a:endParaRPr lang="ru-RU" dirty="0" smtClean="0"/>
          </a:p>
          <a:p>
            <a:r>
              <a:rPr lang="ru-RU" dirty="0" smtClean="0"/>
              <a:t>Диета </a:t>
            </a:r>
            <a:r>
              <a:rPr lang="ru-RU" dirty="0"/>
              <a:t>содержит оптимальное количество белков (85-90 г), жиров (80-90 г), углеводов (300-330 г). Энергетическая ценность диеты – 2260-2490 ккал.</a:t>
            </a:r>
          </a:p>
          <a:p>
            <a:r>
              <a:rPr lang="ru-RU" dirty="0"/>
              <a:t>Важно соблюдать правильный режим питания, избегать обильного приема пищи за один раз и обильной еды на ночь. </a:t>
            </a:r>
            <a:endParaRPr lang="ru-RU" dirty="0" smtClean="0"/>
          </a:p>
          <a:p>
            <a:r>
              <a:rPr lang="ru-RU" dirty="0" smtClean="0"/>
              <a:t>Учитывая</a:t>
            </a:r>
            <a:r>
              <a:rPr lang="ru-RU" dirty="0"/>
              <a:t>, что при активном течении хронического гепатита в патологический процесс вовлекаются желчевыводящие пути и желчный пузырь, необходимо вводить в диету пищевые вещества с желчегонным действием (овощи, фрукты и их соки).</a:t>
            </a:r>
          </a:p>
          <a:p>
            <a:r>
              <a:rPr lang="ru-RU" dirty="0"/>
              <a:t>При хронических гепатитах, протекающих с выраженным застоем желчи, рекомендуется вводить в диету дополнительно растительные масла, доводя соотношение их с животными жирами до 50 % (вместо обычных 30 %).</a:t>
            </a:r>
          </a:p>
          <a:p>
            <a:r>
              <a:rPr lang="ru-RU" dirty="0"/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4606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5445" y="187036"/>
            <a:ext cx="9499167" cy="1080655"/>
          </a:xfrm>
        </p:spPr>
        <p:txBody>
          <a:bodyPr>
            <a:normAutofit/>
          </a:bodyPr>
          <a:lstStyle/>
          <a:p>
            <a:pPr algn="ctr"/>
            <a:r>
              <a:rPr lang="ru-RU" sz="2800" i="1" dirty="0">
                <a:solidFill>
                  <a:srgbClr val="C00000"/>
                </a:solidFill>
              </a:rPr>
              <a:t>В период ремиссии заболевания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83327" y="1475509"/>
            <a:ext cx="9821285" cy="5205846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00000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разрешают вегетарианские, молочные, а также фруктовые супы; нежирные сорта мяса и рыбы в отварном, запеченном виде, а также 1-2 раза в неделю и в жареном виде, но без панировки.</a:t>
            </a:r>
            <a:endParaRPr lang="ru-RU" sz="1600" dirty="0">
              <a:latin typeface="Constantia" panose="02030602050306030303" pitchFamily="18" charset="0"/>
              <a:ea typeface="Constantia" panose="02030602050306030303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00000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разрешают </a:t>
            </a:r>
            <a:r>
              <a:rPr lang="ru-RU" dirty="0">
                <a:solidFill>
                  <a:srgbClr val="00000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жирные сорта мяса (гусь, утка, баранина, жирная свинина) и рыбы. </a:t>
            </a:r>
            <a:endParaRPr lang="ru-RU" dirty="0" smtClean="0">
              <a:solidFill>
                <a:srgbClr val="000000"/>
              </a:solidFill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rgbClr val="00000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Запрещается</a:t>
            </a:r>
            <a:r>
              <a:rPr lang="ru-RU" b="1" dirty="0">
                <a:solidFill>
                  <a:srgbClr val="00000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>
                <a:solidFill>
                  <a:srgbClr val="00000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мясо внутренних органов, мозги, сало, бараний жир – как трудно перевариваемые и богатые холестерином продукты.</a:t>
            </a:r>
            <a:endParaRPr lang="ru-RU" sz="1600" dirty="0">
              <a:latin typeface="Constantia" panose="02030602050306030303" pitchFamily="18" charset="0"/>
              <a:ea typeface="Constantia" panose="02030602050306030303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00000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Рекомендуют </a:t>
            </a:r>
            <a:r>
              <a:rPr lang="ru-RU" dirty="0">
                <a:solidFill>
                  <a:srgbClr val="00000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творог (некислый) и изделия из творога (сырники, ленивые вареники, пудинги и запеканки).</a:t>
            </a:r>
            <a:endParaRPr lang="ru-RU" sz="1600" dirty="0">
              <a:latin typeface="Constantia" panose="02030602050306030303" pitchFamily="18" charset="0"/>
              <a:ea typeface="Constantia" panose="02030602050306030303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rgbClr val="00000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хорошей переносимости можно давать яйца (1-2 штуки) 2-3 раза в неделю или омлеты, при плохой переносимости – яичные белковые омлеты.</a:t>
            </a:r>
            <a:endParaRPr lang="ru-RU" sz="1600" dirty="0">
              <a:latin typeface="Constantia" panose="02030602050306030303" pitchFamily="18" charset="0"/>
              <a:ea typeface="Constantia" panose="02030602050306030303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rgbClr val="00000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Молоко во всех видах, нехолодное. </a:t>
            </a:r>
            <a:endParaRPr lang="ru-RU" dirty="0" smtClean="0">
              <a:solidFill>
                <a:srgbClr val="000000"/>
              </a:solidFill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dirty="0">
                <a:solidFill>
                  <a:srgbClr val="00000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непереносимости молока предпринимают попытку использовать кипяченое молоко или молоко пополам с водой, с чаем. В случае отрицательного эффекта молоко исключают.</a:t>
            </a:r>
            <a:endParaRPr lang="ru-RU" sz="1600" dirty="0">
              <a:latin typeface="Constantia" panose="02030602050306030303" pitchFamily="18" charset="0"/>
              <a:ea typeface="Constantia" panose="02030602050306030303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1061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i="1" dirty="0">
                <a:solidFill>
                  <a:srgbClr val="002060"/>
                </a:solidFill>
              </a:rPr>
              <a:t>В диету обязательно включают </a:t>
            </a:r>
            <a:r>
              <a:rPr lang="ru-RU" sz="2800" i="1" dirty="0" smtClean="0">
                <a:solidFill>
                  <a:srgbClr val="002060"/>
                </a:solidFill>
              </a:rPr>
              <a:t>:</a:t>
            </a:r>
            <a:endParaRPr lang="ru-RU" sz="2800" i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52155" y="1610591"/>
            <a:ext cx="9852457" cy="4946073"/>
          </a:xfrm>
        </p:spPr>
        <p:txBody>
          <a:bodyPr>
            <a:normAutofit/>
          </a:bodyPr>
          <a:lstStyle/>
          <a:p>
            <a:r>
              <a:rPr lang="ru-RU" dirty="0" smtClean="0"/>
              <a:t>Кефир</a:t>
            </a:r>
            <a:r>
              <a:rPr lang="ru-RU" dirty="0"/>
              <a:t>. Масло сливочное и растительное. Сметана разрешается как приправа к блюдам.</a:t>
            </a:r>
          </a:p>
          <a:p>
            <a:r>
              <a:rPr lang="ru-RU" dirty="0"/>
              <a:t>Очень осторожно дают неострые, некопченые и не слишком соленые закуски. Можно давать сыр (неострые сорта), вымоченную сельдь, нежирную ветчину, докторскую колбасу.</a:t>
            </a:r>
          </a:p>
          <a:p>
            <a:r>
              <a:rPr lang="ru-RU" dirty="0"/>
              <a:t>Соусы и приправы для блюд разрешают не мясные, не рыбные, неострые.</a:t>
            </a:r>
          </a:p>
          <a:p>
            <a:r>
              <a:rPr lang="ru-RU" dirty="0"/>
              <a:t>В рационе должно быть достаточное количество овощей и фруктов. </a:t>
            </a:r>
            <a:endParaRPr lang="ru-RU" dirty="0" smtClean="0"/>
          </a:p>
          <a:p>
            <a:r>
              <a:rPr lang="ru-RU" dirty="0" smtClean="0"/>
              <a:t>Овощи </a:t>
            </a:r>
            <a:r>
              <a:rPr lang="ru-RU" dirty="0"/>
              <a:t>можно давать в виде салатов и гарниров. </a:t>
            </a:r>
            <a:endParaRPr lang="ru-RU" dirty="0" smtClean="0"/>
          </a:p>
          <a:p>
            <a:r>
              <a:rPr lang="ru-RU" dirty="0" smtClean="0"/>
              <a:t>Часть </a:t>
            </a:r>
            <a:r>
              <a:rPr lang="ru-RU" dirty="0"/>
              <a:t>овощей назначают в сыром виде. </a:t>
            </a:r>
            <a:endParaRPr lang="ru-RU" dirty="0" smtClean="0"/>
          </a:p>
          <a:p>
            <a:r>
              <a:rPr lang="ru-RU" dirty="0" smtClean="0"/>
              <a:t>Фрукты </a:t>
            </a:r>
            <a:r>
              <a:rPr lang="ru-RU" dirty="0"/>
              <a:t>можно давать в натуральном виде, а также в виде компотов, киселей, мусса, желе, пудингов и др.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6546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80755" y="156519"/>
            <a:ext cx="9623857" cy="1280890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C00000"/>
                </a:solidFill>
              </a:rPr>
              <a:t>Исключают</a:t>
            </a:r>
            <a:r>
              <a:rPr lang="ru-RU" b="1" i="1" dirty="0" smtClean="0">
                <a:solidFill>
                  <a:srgbClr val="002060"/>
                </a:solidFill>
              </a:rPr>
              <a:t>: </a:t>
            </a:r>
            <a:r>
              <a:rPr lang="ru-RU" b="1" i="1" dirty="0">
                <a:solidFill>
                  <a:srgbClr val="002060"/>
                </a:solidFill>
              </a:rPr>
              <a:t>бобовые, шпинат, щавель, а также кислые сорта фруктов</a:t>
            </a:r>
            <a:r>
              <a:rPr lang="ru-RU" dirty="0"/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Хлеб рекомендуют черный и белый, вчерашней выпечки, </a:t>
            </a:r>
            <a:r>
              <a:rPr lang="ru-RU" dirty="0" smtClean="0"/>
              <a:t>подсушенный</a:t>
            </a:r>
          </a:p>
          <a:p>
            <a:r>
              <a:rPr lang="ru-RU" dirty="0" smtClean="0"/>
              <a:t>Сдобные </a:t>
            </a:r>
            <a:r>
              <a:rPr lang="ru-RU" dirty="0"/>
              <a:t>продукты, пирожные, торты из рациона исключают, разрешают печенье и другие изделия из несдобного теста.</a:t>
            </a:r>
          </a:p>
          <a:p>
            <a:r>
              <a:rPr lang="ru-RU" dirty="0"/>
              <a:t>Рекомендуемые напитки: чай некрепкий, чай с молоком, соки овощные и фруктовые, отвар шиповника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Запрещаются крепкий кофе и какао.</a:t>
            </a:r>
          </a:p>
          <a:p>
            <a:r>
              <a:rPr lang="ru-RU" dirty="0"/>
              <a:t>Сахар, варенье и мед дают в количестве, предусмотренном углеводным составом рациона.</a:t>
            </a:r>
          </a:p>
          <a:p>
            <a:r>
              <a:rPr lang="ru-RU" dirty="0"/>
              <a:t>При обострении хронического гепатита, появлении признаков, указывающих на усиление активности процесса, а также при выраженных диспепсических явлениях больным назначают </a:t>
            </a:r>
            <a:r>
              <a:rPr lang="ru-RU" b="1" i="1" dirty="0">
                <a:solidFill>
                  <a:schemeClr val="accent6">
                    <a:lumMod val="50000"/>
                  </a:schemeClr>
                </a:solidFill>
              </a:rPr>
              <a:t>вариант диеты с механическим и химическим </a:t>
            </a:r>
            <a:r>
              <a:rPr lang="ru-RU" b="1" i="1" dirty="0" err="1">
                <a:solidFill>
                  <a:schemeClr val="accent6">
                    <a:lumMod val="50000"/>
                  </a:schemeClr>
                </a:solidFill>
              </a:rPr>
              <a:t>щажением</a:t>
            </a:r>
            <a:r>
              <a:rPr lang="ru-RU" b="1" i="1" dirty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1242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187037"/>
            <a:ext cx="8911687" cy="841664"/>
          </a:xfrm>
        </p:spPr>
        <p:txBody>
          <a:bodyPr>
            <a:normAutofit/>
          </a:bodyPr>
          <a:lstStyle/>
          <a:p>
            <a:pPr algn="ctr"/>
            <a:r>
              <a:rPr lang="ru-RU" sz="2000" i="1" dirty="0">
                <a:solidFill>
                  <a:srgbClr val="002060"/>
                </a:solidFill>
              </a:rPr>
              <a:t>Однодневное меню варианта диеты с механическим и химическим </a:t>
            </a:r>
            <a:r>
              <a:rPr lang="ru-RU" sz="2000" i="1" dirty="0" err="1">
                <a:solidFill>
                  <a:srgbClr val="002060"/>
                </a:solidFill>
              </a:rPr>
              <a:t>щажением</a:t>
            </a:r>
            <a:endParaRPr lang="ru-RU" sz="2000" i="1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8051834"/>
              </p:ext>
            </p:extLst>
          </p:nvPr>
        </p:nvGraphicFramePr>
        <p:xfrm>
          <a:off x="484910" y="1028701"/>
          <a:ext cx="11641281" cy="58500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4436"/>
                <a:gridCol w="2244436"/>
                <a:gridCol w="2244436"/>
                <a:gridCol w="2244436"/>
                <a:gridCol w="2663537"/>
              </a:tblGrid>
              <a:tr h="49736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Наименование продуктов и блюд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выход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Белки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Жиры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Углеводы</a:t>
                      </a:r>
                      <a:endParaRPr lang="ru-RU" sz="1400" dirty="0"/>
                    </a:p>
                  </a:txBody>
                  <a:tcPr/>
                </a:tc>
              </a:tr>
              <a:tr h="416445">
                <a:tc gridSpan="5">
                  <a:txBody>
                    <a:bodyPr/>
                    <a:lstStyle/>
                    <a:p>
                      <a:r>
                        <a:rPr lang="ru-RU" sz="1200" dirty="0" smtClean="0"/>
                        <a:t>                                                                                                                                                    </a:t>
                      </a:r>
                      <a:r>
                        <a:rPr lang="ru-RU" sz="1200" b="1" dirty="0" smtClean="0">
                          <a:solidFill>
                            <a:srgbClr val="002060"/>
                          </a:solidFill>
                        </a:rPr>
                        <a:t>1 завтрак</a:t>
                      </a:r>
                      <a:endParaRPr lang="ru-RU" sz="12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4046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Омлет</a:t>
                      </a:r>
                      <a:r>
                        <a:rPr lang="ru-RU" sz="1200" baseline="0" dirty="0" smtClean="0"/>
                        <a:t> белковый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150,0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4,7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7,3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3,7</a:t>
                      </a:r>
                      <a:endParaRPr lang="ru-RU" sz="1200" dirty="0"/>
                    </a:p>
                  </a:txBody>
                  <a:tcPr/>
                </a:tc>
              </a:tr>
              <a:tr h="314046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Каша овсяная молочная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250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10,2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14,8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44,7</a:t>
                      </a:r>
                      <a:endParaRPr lang="ru-RU" sz="1200" dirty="0"/>
                    </a:p>
                  </a:txBody>
                  <a:tcPr/>
                </a:tc>
              </a:tr>
              <a:tr h="314046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Чай с молоком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200.0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1,4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1,6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2,3</a:t>
                      </a:r>
                      <a:endParaRPr lang="ru-RU" sz="1200" dirty="0"/>
                    </a:p>
                  </a:txBody>
                  <a:tcPr/>
                </a:tc>
              </a:tr>
              <a:tr h="314046"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i="1" dirty="0" smtClean="0">
                          <a:solidFill>
                            <a:srgbClr val="002060"/>
                          </a:solidFill>
                        </a:rPr>
                        <a:t>2 завтрак</a:t>
                      </a:r>
                      <a:endParaRPr lang="ru-RU" sz="12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</a:tr>
              <a:tr h="314046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Яблоко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100.0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0,4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-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11,3</a:t>
                      </a:r>
                      <a:endParaRPr lang="ru-RU" sz="1200" dirty="0"/>
                    </a:p>
                  </a:txBody>
                  <a:tcPr/>
                </a:tc>
              </a:tr>
              <a:tr h="314046"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i="1" dirty="0" smtClean="0">
                          <a:solidFill>
                            <a:srgbClr val="002060"/>
                          </a:solidFill>
                        </a:rPr>
                        <a:t>Обед</a:t>
                      </a:r>
                      <a:endParaRPr lang="ru-RU" sz="12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</a:tr>
              <a:tr h="416445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Суп из</a:t>
                      </a:r>
                      <a:r>
                        <a:rPr lang="ru-RU" sz="1200" baseline="0" dirty="0" smtClean="0"/>
                        <a:t> сборных овощей</a:t>
                      </a:r>
                      <a:r>
                        <a:rPr lang="ru-RU" sz="1200" dirty="0" smtClean="0"/>
                        <a:t>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500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4,1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6,5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6,0</a:t>
                      </a:r>
                      <a:endParaRPr lang="ru-RU" sz="1200" dirty="0"/>
                    </a:p>
                  </a:txBody>
                  <a:tcPr/>
                </a:tc>
              </a:tr>
              <a:tr h="52341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Биточки</a:t>
                      </a:r>
                      <a:r>
                        <a:rPr lang="ru-RU" sz="1200" baseline="0" dirty="0" smtClean="0"/>
                        <a:t> мясные паровые, запеченные в сметане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110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17,8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17,8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25,5</a:t>
                      </a:r>
                      <a:endParaRPr lang="ru-RU" sz="1200" dirty="0"/>
                    </a:p>
                  </a:txBody>
                  <a:tcPr/>
                </a:tc>
              </a:tr>
              <a:tr h="416445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Морковь</a:t>
                      </a:r>
                      <a:r>
                        <a:rPr lang="ru-RU" sz="1200" baseline="0" dirty="0" smtClean="0"/>
                        <a:t> тушеная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150,0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2,1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4,3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11,2</a:t>
                      </a:r>
                      <a:endParaRPr lang="ru-RU" sz="1200" dirty="0"/>
                    </a:p>
                  </a:txBody>
                  <a:tcPr/>
                </a:tc>
              </a:tr>
              <a:tr h="52341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Кисель из виноградного сока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200,0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0,2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-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26,4</a:t>
                      </a:r>
                      <a:endParaRPr lang="ru-RU" sz="1200" dirty="0"/>
                    </a:p>
                  </a:txBody>
                  <a:tcPr/>
                </a:tc>
              </a:tr>
              <a:tr h="314046">
                <a:tc gridSpan="5">
                  <a:txBody>
                    <a:bodyPr/>
                    <a:lstStyle/>
                    <a:p>
                      <a:r>
                        <a:rPr lang="ru-RU" sz="1200" dirty="0" smtClean="0"/>
                        <a:t>                                                                                                                                              </a:t>
                      </a:r>
                      <a:r>
                        <a:rPr lang="ru-RU" sz="1200" b="1" i="1" dirty="0" smtClean="0">
                          <a:solidFill>
                            <a:srgbClr val="002060"/>
                          </a:solidFill>
                        </a:rPr>
                        <a:t>ПОЛДНИК</a:t>
                      </a:r>
                      <a:endParaRPr lang="ru-RU" sz="12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</a:tr>
              <a:tr h="314046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Сок</a:t>
                      </a:r>
                      <a:r>
                        <a:rPr lang="ru-RU" sz="1200" baseline="0" dirty="0" smtClean="0"/>
                        <a:t> фруктовый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100,0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0,5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-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11,7</a:t>
                      </a:r>
                      <a:endParaRPr lang="ru-RU" sz="1200" dirty="0"/>
                    </a:p>
                  </a:txBody>
                  <a:tcPr/>
                </a:tc>
              </a:tr>
              <a:tr h="52341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Сухарики пшеничные из дневной нормы хлеба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-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-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-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0261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166255"/>
            <a:ext cx="8911687" cy="841663"/>
          </a:xfrm>
        </p:spPr>
        <p:txBody>
          <a:bodyPr/>
          <a:lstStyle/>
          <a:p>
            <a:pPr algn="ctr"/>
            <a:r>
              <a:rPr lang="ru-RU" sz="2000" i="1" dirty="0">
                <a:solidFill>
                  <a:srgbClr val="002060"/>
                </a:solidFill>
              </a:rPr>
              <a:t>Однодневное меню варианта диеты с механическим и химическим </a:t>
            </a:r>
            <a:r>
              <a:rPr lang="ru-RU" sz="2000" i="1" dirty="0" err="1">
                <a:solidFill>
                  <a:srgbClr val="002060"/>
                </a:solidFill>
              </a:rPr>
              <a:t>щажением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134484"/>
              </p:ext>
            </p:extLst>
          </p:nvPr>
        </p:nvGraphicFramePr>
        <p:xfrm>
          <a:off x="1298575" y="1163638"/>
          <a:ext cx="10206040" cy="542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1208"/>
                <a:gridCol w="2041208"/>
                <a:gridCol w="2041208"/>
                <a:gridCol w="2041208"/>
                <a:gridCol w="204120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Наименование продуктов и блюд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выход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Белки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Жиры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Углеводы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 gridSpan="5">
                  <a:txBody>
                    <a:bodyPr/>
                    <a:lstStyle/>
                    <a:p>
                      <a:r>
                        <a:rPr lang="ru-RU" sz="1200" dirty="0" smtClean="0"/>
                        <a:t>                                                                                                </a:t>
                      </a:r>
                      <a:r>
                        <a:rPr lang="ru-RU" sz="1200" b="1" i="1" dirty="0" smtClean="0">
                          <a:solidFill>
                            <a:srgbClr val="002060"/>
                          </a:solidFill>
                        </a:rPr>
                        <a:t>Ужин</a:t>
                      </a:r>
                      <a:endParaRPr lang="ru-RU" sz="12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Салат</a:t>
                      </a:r>
                      <a:r>
                        <a:rPr lang="ru-RU" sz="1200" baseline="0" dirty="0" smtClean="0"/>
                        <a:t> из моркови и яблок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120,0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1,5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4,0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9,4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Рыба</a:t>
                      </a:r>
                      <a:r>
                        <a:rPr lang="ru-RU" sz="1200" baseline="0" dirty="0" smtClean="0"/>
                        <a:t> отварная треска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100,0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20,6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4,8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1,2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Пюре картофельное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150,0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3,7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5,7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28,5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чай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200,0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-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-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-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 gridSpan="5">
                  <a:txBody>
                    <a:bodyPr/>
                    <a:lstStyle/>
                    <a:p>
                      <a:r>
                        <a:rPr lang="ru-RU" sz="1200" b="1" i="1" dirty="0" smtClean="0">
                          <a:solidFill>
                            <a:srgbClr val="002060"/>
                          </a:solidFill>
                        </a:rPr>
                        <a:t>                                                                                                      На ночь</a:t>
                      </a:r>
                      <a:endParaRPr lang="ru-RU" sz="12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кефир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200,0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5,6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6,4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8,2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 gridSpan="5">
                  <a:txBody>
                    <a:bodyPr/>
                    <a:lstStyle/>
                    <a:p>
                      <a:r>
                        <a:rPr lang="ru-RU" sz="1200" b="1" i="1" dirty="0" smtClean="0">
                          <a:solidFill>
                            <a:srgbClr val="002060"/>
                          </a:solidFill>
                        </a:rPr>
                        <a:t>                                                                                                    На весь день</a:t>
                      </a:r>
                      <a:endParaRPr lang="ru-RU" sz="12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Хлеб пшеничный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150,0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11,4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1,3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74,5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Хлеб ржаной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150,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8,4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1,6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64,9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сахар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40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-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-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39,9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Масло сливочное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0,1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8,2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0,1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ИТОГО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92,6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84,2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369,4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8349702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132</TotalTime>
  <Words>3810</Words>
  <Application>Microsoft Office PowerPoint</Application>
  <PresentationFormat>Широкоэкранный</PresentationFormat>
  <Paragraphs>284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6" baseType="lpstr">
      <vt:lpstr>Arial</vt:lpstr>
      <vt:lpstr>Calibri</vt:lpstr>
      <vt:lpstr>Century Gothic</vt:lpstr>
      <vt:lpstr>Constantia</vt:lpstr>
      <vt:lpstr>Times New Roman</vt:lpstr>
      <vt:lpstr>Verdana</vt:lpstr>
      <vt:lpstr>Wingdings 3</vt:lpstr>
      <vt:lpstr>Легкий дым</vt:lpstr>
      <vt:lpstr>Федеральное государственное бюджетное учреждение высшего образования Башкирский государственный медицинский университет Министерства здравоохранения РФ</vt:lpstr>
      <vt:lpstr>Лечебное питание при хроническом гепатите</vt:lpstr>
      <vt:lpstr>К раздражающим продуктам относятся:</vt:lpstr>
      <vt:lpstr>Перечень рекомендуемых продуктов и блюд</vt:lpstr>
      <vt:lpstr>В период ремиссии заболевания </vt:lpstr>
      <vt:lpstr>В диету обязательно включают :</vt:lpstr>
      <vt:lpstr>Исключают: бобовые, шпинат, щавель, а также кислые сорта фруктов.</vt:lpstr>
      <vt:lpstr>Однодневное меню варианта диеты с механическим и химическим щажением</vt:lpstr>
      <vt:lpstr>Однодневное меню варианта диеты с механическим и химическим щажением</vt:lpstr>
      <vt:lpstr>Лечебное питание при остром гепатите</vt:lpstr>
      <vt:lpstr>Перечень рекомендуемых продуктов и блюд</vt:lpstr>
      <vt:lpstr>Исключают из рациона :</vt:lpstr>
      <vt:lpstr>Перечень рекомендуемых продуктов и блюд</vt:lpstr>
      <vt:lpstr>Лечебное питание при циррозе печени</vt:lpstr>
      <vt:lpstr>В период компенсации при циррозах печени, рекомендуется (ОВСД) основной вариант стандартной диеты. При признаках печеночной недостаточности в диету вносят коррективы.</vt:lpstr>
      <vt:lpstr>Анорексия и извращение аппетита требуют построения индивидуальной диеты. </vt:lpstr>
      <vt:lpstr>При появившихся признаках нарушения белкового обмена, накопления в организме азотистых шлаков количество белка в диете должно быть резко сокращено вплоть до полного его исключения (вариант диеты с пониженным количеством белка). </vt:lpstr>
      <vt:lpstr>Лечебное питание при печеночной коме</vt:lpstr>
      <vt:lpstr>Одновременно резко ограничивают или полностью исключают жиры. Энергетическая ценность пищи снижается до 1600-2000 ккал (за счет перехода в основном на растительную пищу).</vt:lpstr>
      <vt:lpstr>В период восстановления и выхода из комы постепенно и очень осторожно в диету вводят белок.   </vt:lpstr>
      <vt:lpstr>Лечебное питание при заболеваниях желчевыделительной системы</vt:lpstr>
      <vt:lpstr>Основные принципы диетотерапии при заболеваниях желчевыделительной системы</vt:lpstr>
      <vt:lpstr>Основные принципы диетотерапии при заболеваниях желчевыделительной системы с синдромом холестаза</vt:lpstr>
      <vt:lpstr>Основные принципы диетотерапии при заболеваниях желчевыделительной системы в период обострения</vt:lpstr>
      <vt:lpstr>Основные принципы диетотерапии при заболеваниях желчевыделительной системы в период обострения сопутствующих хронических заболеваний</vt:lpstr>
      <vt:lpstr>Назначение одного из вариантов стандартной диеты</vt:lpstr>
      <vt:lpstr>Лечебное питание пациентов, перенесших холецистэктомию</vt:lpstr>
      <vt:lpstr>Лечебное питание больных, перенесших холецистэктомию, строится в соответствии с общим принципом диетотерапии при заболеваниях печени и желчного пузыря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15</cp:revision>
  <dcterms:created xsi:type="dcterms:W3CDTF">2017-07-09T16:53:05Z</dcterms:created>
  <dcterms:modified xsi:type="dcterms:W3CDTF">2017-07-14T17:25:09Z</dcterms:modified>
</cp:coreProperties>
</file>