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2" d="100"/>
          <a:sy n="92" d="100"/>
        </p:scale>
        <p:origin x="498" y="9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altLang="ru-RU" sz="2200" b="1" i="1" spc="-50" dirty="0">
                <a:ln>
                  <a:noFill/>
                </a:ln>
                <a:solidFill>
                  <a:srgbClr val="C00000"/>
                </a:solidFill>
                <a:latin typeface="Times New Roman" panose="02020603050405020304" pitchFamily="18" charset="0"/>
                <a:cs typeface="Times New Roman" panose="02020603050405020304" pitchFamily="18" charset="0"/>
              </a:rPr>
              <a:t>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a:t>
            </a:r>
            <a:endParaRPr lang="ru-RU" dirty="0">
              <a:solidFill>
                <a:srgbClr val="C00000"/>
              </a:solidFill>
            </a:endParaRPr>
          </a:p>
        </p:txBody>
      </p:sp>
      <p:sp>
        <p:nvSpPr>
          <p:cNvPr id="3" name="Подзаголовок 2"/>
          <p:cNvSpPr>
            <a:spLocks noGrp="1"/>
          </p:cNvSpPr>
          <p:nvPr>
            <p:ph type="subTitle" idx="1"/>
          </p:nvPr>
        </p:nvSpPr>
        <p:spPr>
          <a:xfrm>
            <a:off x="2692398" y="3657597"/>
            <a:ext cx="6815669" cy="1766458"/>
          </a:xfrm>
        </p:spPr>
        <p:txBody>
          <a:bodyPr>
            <a:normAutofit fontScale="85000" lnSpcReduction="20000"/>
          </a:bodyPr>
          <a:lstStyle/>
          <a:p>
            <a:r>
              <a:rPr lang="ru-RU" sz="2400" b="1" i="1" dirty="0">
                <a:solidFill>
                  <a:srgbClr val="002060"/>
                </a:solidFill>
              </a:rPr>
              <a:t>Лечебное питание при ожирении и метаболическом синдроме у больных с патологией ЖКТ(</a:t>
            </a:r>
            <a:r>
              <a:rPr lang="ru-RU" sz="2400" b="1" i="1" dirty="0" err="1">
                <a:solidFill>
                  <a:srgbClr val="002060"/>
                </a:solidFill>
              </a:rPr>
              <a:t>дисбиоз</a:t>
            </a:r>
            <a:r>
              <a:rPr lang="ru-RU" sz="2400" b="1" i="1" dirty="0">
                <a:solidFill>
                  <a:srgbClr val="002060"/>
                </a:solidFill>
              </a:rPr>
              <a:t>,, </a:t>
            </a:r>
            <a:r>
              <a:rPr lang="ru-RU" sz="2400" b="1" i="1" dirty="0" smtClean="0">
                <a:solidFill>
                  <a:srgbClr val="002060"/>
                </a:solidFill>
              </a:rPr>
              <a:t>СД2типа</a:t>
            </a:r>
          </a:p>
          <a:p>
            <a:pPr marL="90488" lvl="0" indent="-90488"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2300" dirty="0">
                <a:solidFill>
                  <a:srgbClr val="404040"/>
                </a:solidFill>
                <a:latin typeface="Calibri" panose="020F0502020204030204"/>
              </a:rPr>
              <a:t>КАФЕДРА ПЕДИАТРИИ ИДПО </a:t>
            </a:r>
            <a:r>
              <a:rPr lang="ru-RU" altLang="ru-RU" sz="2300" dirty="0" smtClean="0">
                <a:solidFill>
                  <a:srgbClr val="404040"/>
                </a:solidFill>
                <a:latin typeface="Calibri" panose="020F0502020204030204"/>
              </a:rPr>
              <a:t>БГМУ</a:t>
            </a:r>
            <a:endParaRPr lang="ru-RU" altLang="ru-RU" sz="2300" dirty="0">
              <a:solidFill>
                <a:srgbClr val="404040"/>
              </a:solidFill>
              <a:latin typeface="Calibri" panose="020F0502020204030204"/>
            </a:endParaRPr>
          </a:p>
          <a:p>
            <a:pPr marL="90488" lvl="0" indent="-90488"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2300" dirty="0">
                <a:solidFill>
                  <a:srgbClr val="C00000"/>
                </a:solidFill>
                <a:latin typeface="Calibri" panose="020F0502020204030204"/>
              </a:rPr>
              <a:t>Профессор кафедры </a:t>
            </a:r>
            <a:r>
              <a:rPr lang="ru-RU" altLang="ru-RU" sz="2300" dirty="0" err="1">
                <a:solidFill>
                  <a:srgbClr val="C00000"/>
                </a:solidFill>
                <a:latin typeface="Calibri" panose="020F0502020204030204"/>
              </a:rPr>
              <a:t>Н.А.Дружинина</a:t>
            </a:r>
            <a:endParaRPr lang="ru-RU" altLang="ru-RU" sz="2300" dirty="0">
              <a:solidFill>
                <a:srgbClr val="C00000"/>
              </a:solidFill>
              <a:latin typeface="Calibri" panose="020F0502020204030204"/>
            </a:endParaRPr>
          </a:p>
          <a:p>
            <a:endParaRPr lang="ru-RU" sz="2400" b="1" i="1" dirty="0">
              <a:solidFill>
                <a:srgbClr val="002060"/>
              </a:solidFill>
            </a:endParaRPr>
          </a:p>
        </p:txBody>
      </p:sp>
    </p:spTree>
    <p:extLst>
      <p:ext uri="{BB962C8B-B14F-4D97-AF65-F5344CB8AC3E}">
        <p14:creationId xmlns:p14="http://schemas.microsoft.com/office/powerpoint/2010/main" val="22425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732368"/>
          </a:xfrm>
        </p:spPr>
        <p:txBody>
          <a:bodyPr>
            <a:normAutofit fontScale="90000"/>
          </a:bodyPr>
          <a:lstStyle/>
          <a:p>
            <a:r>
              <a:rPr lang="ru-RU" sz="3600" b="1" dirty="0" smtClean="0"/>
              <a:t/>
            </a:r>
            <a:br>
              <a:rPr lang="ru-RU" sz="3600" b="1" dirty="0" smtClean="0"/>
            </a:br>
            <a:r>
              <a:rPr lang="ru-RU" sz="3600" b="1" dirty="0" smtClean="0"/>
              <a:t>Жиры</a:t>
            </a:r>
            <a:r>
              <a:rPr lang="ru-RU" sz="3600" dirty="0"/>
              <a:t/>
            </a:r>
            <a:br>
              <a:rPr lang="ru-RU" sz="3600" dirty="0"/>
            </a:br>
            <a:endParaRPr lang="ru-RU" sz="3600" dirty="0"/>
          </a:p>
        </p:txBody>
      </p:sp>
      <p:sp>
        <p:nvSpPr>
          <p:cNvPr id="3" name="Объект 2"/>
          <p:cNvSpPr>
            <a:spLocks noGrp="1"/>
          </p:cNvSpPr>
          <p:nvPr>
            <p:ph idx="1"/>
          </p:nvPr>
        </p:nvSpPr>
        <p:spPr>
          <a:xfrm>
            <a:off x="852055" y="1714501"/>
            <a:ext cx="10525990" cy="4551217"/>
          </a:xfrm>
          <a:solidFill>
            <a:schemeClr val="accent1">
              <a:lumMod val="60000"/>
              <a:lumOff val="40000"/>
            </a:schemeClr>
          </a:solidFill>
        </p:spPr>
        <p:txBody>
          <a:bodyPr>
            <a:normAutofit fontScale="77500" lnSpcReduction="20000"/>
          </a:bodyPr>
          <a:lstStyle/>
          <a:p>
            <a:r>
              <a:rPr lang="ru-RU" dirty="0"/>
              <a:t>В рекомендуемых диетах количество жира умеренно ограничено за счет снижения квоты животных жиров</a:t>
            </a:r>
            <a:r>
              <a:rPr lang="ru-RU" dirty="0" smtClean="0"/>
              <a:t>.</a:t>
            </a:r>
          </a:p>
          <a:p>
            <a:r>
              <a:rPr lang="ru-RU" dirty="0" smtClean="0"/>
              <a:t> </a:t>
            </a:r>
            <a:r>
              <a:rPr lang="ru-RU" dirty="0"/>
              <a:t>Резкое ограничение жиров может привести к дефициту жирорастворимых витаминов. </a:t>
            </a:r>
            <a:endParaRPr lang="ru-RU" dirty="0" smtClean="0"/>
          </a:p>
          <a:p>
            <a:r>
              <a:rPr lang="ru-RU" dirty="0" smtClean="0"/>
              <a:t> </a:t>
            </a:r>
            <a:r>
              <a:rPr lang="ru-RU" dirty="0"/>
              <a:t>Ж</a:t>
            </a:r>
            <a:r>
              <a:rPr lang="ru-RU" dirty="0" smtClean="0"/>
              <a:t>иры </a:t>
            </a:r>
            <a:r>
              <a:rPr lang="ru-RU" dirty="0"/>
              <a:t>снижают мучительное чувство голода, жирная пища дольше задерживается в желудке и рефлекторно снижает возбудимость пищевого центра</a:t>
            </a:r>
            <a:r>
              <a:rPr lang="ru-RU" dirty="0" smtClean="0"/>
              <a:t>.</a:t>
            </a:r>
          </a:p>
          <a:p>
            <a:r>
              <a:rPr lang="ru-RU" dirty="0" smtClean="0"/>
              <a:t> </a:t>
            </a:r>
            <a:r>
              <a:rPr lang="ru-RU" dirty="0"/>
              <a:t>В то же время огромное значение при составлении жировой части рациона имеет соблюдение определенных взаимоотношений между различными видами жиров</a:t>
            </a:r>
            <a:r>
              <a:rPr lang="ru-RU" dirty="0" smtClean="0"/>
              <a:t>.</a:t>
            </a:r>
          </a:p>
          <a:p>
            <a:r>
              <a:rPr lang="ru-RU" dirty="0" smtClean="0"/>
              <a:t> Увеличенное </a:t>
            </a:r>
            <a:r>
              <a:rPr lang="ru-RU" dirty="0"/>
              <a:t>потребление насыщенных жиров и холестерина на фоне дефицита ПНЖК приводит к повышенному синтезу холестерина в печени, нарастанию </a:t>
            </a:r>
            <a:r>
              <a:rPr lang="ru-RU" dirty="0" err="1"/>
              <a:t>гиперхолестеринемии</a:t>
            </a:r>
            <a:r>
              <a:rPr lang="ru-RU" dirty="0"/>
              <a:t>, повышению уровня ЛПНП</a:t>
            </a:r>
            <a:r>
              <a:rPr lang="ru-RU" dirty="0" smtClean="0"/>
              <a:t>.</a:t>
            </a:r>
          </a:p>
          <a:p>
            <a:r>
              <a:rPr lang="ru-RU" dirty="0" smtClean="0"/>
              <a:t> </a:t>
            </a:r>
            <a:r>
              <a:rPr lang="ru-RU" dirty="0"/>
              <a:t>Это приводит к развитию нарушений в структуре и функции клеточных мембран, нарушениям внутриклеточного метаболизма, повышению агрегационных свойств крови</a:t>
            </a:r>
            <a:r>
              <a:rPr lang="ru-RU" dirty="0" smtClean="0"/>
              <a:t>.</a:t>
            </a:r>
          </a:p>
          <a:p>
            <a:r>
              <a:rPr lang="ru-RU" dirty="0" smtClean="0"/>
              <a:t> </a:t>
            </a:r>
            <a:r>
              <a:rPr lang="ru-RU" dirty="0"/>
              <a:t>Поэтому чрезвычайно важно соблюдение соотношения между насыщенными, моно– и полиненасыщенными жирными кислотами. В настоящее время оптимальным считается соотношение, определяемое как 1 : 1 : 1.</a:t>
            </a:r>
          </a:p>
          <a:p>
            <a:endParaRPr lang="ru-RU" dirty="0"/>
          </a:p>
        </p:txBody>
      </p:sp>
    </p:spTree>
    <p:extLst>
      <p:ext uri="{BB962C8B-B14F-4D97-AF65-F5344CB8AC3E}">
        <p14:creationId xmlns:p14="http://schemas.microsoft.com/office/powerpoint/2010/main" val="98956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28459"/>
          </a:xfrm>
        </p:spPr>
        <p:txBody>
          <a:bodyPr>
            <a:normAutofit fontScale="90000"/>
          </a:bodyPr>
          <a:lstStyle/>
          <a:p>
            <a:r>
              <a:rPr lang="ru-RU" dirty="0"/>
              <a:t>Жиры</a:t>
            </a:r>
          </a:p>
        </p:txBody>
      </p:sp>
      <p:sp>
        <p:nvSpPr>
          <p:cNvPr id="3" name="Объект 2"/>
          <p:cNvSpPr>
            <a:spLocks noGrp="1"/>
          </p:cNvSpPr>
          <p:nvPr>
            <p:ph idx="1"/>
          </p:nvPr>
        </p:nvSpPr>
        <p:spPr>
          <a:xfrm>
            <a:off x="758536" y="2379519"/>
            <a:ext cx="10681855" cy="3823854"/>
          </a:xfrm>
          <a:solidFill>
            <a:schemeClr val="accent1">
              <a:lumMod val="40000"/>
              <a:lumOff val="60000"/>
            </a:schemeClr>
          </a:solidFill>
        </p:spPr>
        <p:txBody>
          <a:bodyPr>
            <a:normAutofit fontScale="92500" lnSpcReduction="10000"/>
          </a:bodyPr>
          <a:lstStyle/>
          <a:p>
            <a:r>
              <a:rPr lang="ru-RU" dirty="0"/>
              <a:t>Наиболее выраженным </a:t>
            </a:r>
            <a:r>
              <a:rPr lang="ru-RU" dirty="0" err="1"/>
              <a:t>гиполипидемическим</a:t>
            </a:r>
            <a:r>
              <a:rPr lang="ru-RU" dirty="0"/>
              <a:t> действием обладают ПНЖК. </a:t>
            </a:r>
            <a:endParaRPr lang="ru-RU" dirty="0" smtClean="0"/>
          </a:p>
          <a:p>
            <a:r>
              <a:rPr lang="ru-RU" dirty="0" smtClean="0"/>
              <a:t>Кроме </a:t>
            </a:r>
            <a:r>
              <a:rPr lang="ru-RU" dirty="0"/>
              <a:t>того, поскольку ПНЖК являются субстратом простагландинов – одного из компонентов депрессорной системы организма, – их недостаточное содержание в рационе значительно увеличивает </a:t>
            </a:r>
            <a:r>
              <a:rPr lang="ru-RU" dirty="0" err="1"/>
              <a:t>прессорное</a:t>
            </a:r>
            <a:r>
              <a:rPr lang="ru-RU" dirty="0"/>
              <a:t> действие катехоламинов</a:t>
            </a:r>
            <a:r>
              <a:rPr lang="ru-RU" dirty="0" smtClean="0"/>
              <a:t>.</a:t>
            </a:r>
          </a:p>
          <a:p>
            <a:r>
              <a:rPr lang="ru-RU" dirty="0" smtClean="0"/>
              <a:t> </a:t>
            </a:r>
            <a:r>
              <a:rPr lang="ru-RU" dirty="0"/>
              <a:t>Количество ПНЖК в диете увеличивается до 10 % от общей калорийности (именно такое количество ПНЖК содержится в 30 г растительного масла</a:t>
            </a:r>
            <a:r>
              <a:rPr lang="ru-RU" dirty="0" smtClean="0"/>
              <a:t>).</a:t>
            </a:r>
          </a:p>
          <a:p>
            <a:r>
              <a:rPr lang="ru-RU" dirty="0" smtClean="0"/>
              <a:t> </a:t>
            </a:r>
            <a:r>
              <a:rPr lang="ru-RU" dirty="0"/>
              <a:t>З</a:t>
            </a:r>
            <a:r>
              <a:rPr lang="ru-RU" dirty="0" smtClean="0"/>
              <a:t>начительное </a:t>
            </a:r>
            <a:r>
              <a:rPr lang="ru-RU" dirty="0"/>
              <a:t>увеличение ПНЖК в рационе (более двукратного превышения ПНЖК по сравнению с НЖК) нецелесообразно в связи с возможностью активирования процессов перекисного окисления липидов, приводящего к напряжению антиоксидантной системы.</a:t>
            </a:r>
          </a:p>
          <a:p>
            <a:endParaRPr lang="ru-RU" dirty="0"/>
          </a:p>
        </p:txBody>
      </p:sp>
    </p:spTree>
    <p:extLst>
      <p:ext uri="{BB962C8B-B14F-4D97-AF65-F5344CB8AC3E}">
        <p14:creationId xmlns:p14="http://schemas.microsoft.com/office/powerpoint/2010/main" val="24392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55723"/>
          </a:xfrm>
        </p:spPr>
        <p:txBody>
          <a:bodyPr>
            <a:normAutofit fontScale="90000"/>
          </a:bodyPr>
          <a:lstStyle/>
          <a:p>
            <a:r>
              <a:rPr lang="ru-RU" dirty="0"/>
              <a:t>Жиры</a:t>
            </a:r>
          </a:p>
        </p:txBody>
      </p:sp>
      <p:sp>
        <p:nvSpPr>
          <p:cNvPr id="3" name="Объект 2"/>
          <p:cNvSpPr>
            <a:spLocks noGrp="1"/>
          </p:cNvSpPr>
          <p:nvPr>
            <p:ph idx="1"/>
          </p:nvPr>
        </p:nvSpPr>
        <p:spPr>
          <a:xfrm>
            <a:off x="685801" y="1537855"/>
            <a:ext cx="10754590" cy="4707081"/>
          </a:xfrm>
          <a:solidFill>
            <a:schemeClr val="accent1">
              <a:lumMod val="60000"/>
              <a:lumOff val="40000"/>
            </a:schemeClr>
          </a:solidFill>
        </p:spPr>
        <p:txBody>
          <a:bodyPr>
            <a:noAutofit/>
          </a:bodyPr>
          <a:lstStyle/>
          <a:p>
            <a:r>
              <a:rPr lang="ru-RU" sz="1600" b="1" i="1" dirty="0"/>
              <a:t>С</a:t>
            </a:r>
            <a:r>
              <a:rPr lang="ru-RU" sz="1600" b="1" i="1" dirty="0" smtClean="0"/>
              <a:t>оотношения </a:t>
            </a:r>
            <a:r>
              <a:rPr lang="ru-RU" sz="1600" b="1" i="1" dirty="0"/>
              <a:t>животных и растительных жиров как 1:1. Основными источниками ПНЖК являются растительные масла (подсолнечное, кукурузное, соевое, льняное), содержащие преимущественно ПНЖК семейства омега-6 (</a:t>
            </a:r>
            <a:r>
              <a:rPr lang="ru-RU" sz="1600" b="1" i="1" dirty="0" err="1"/>
              <a:t>линолевая</a:t>
            </a:r>
            <a:r>
              <a:rPr lang="ru-RU" sz="1600" b="1" i="1" dirty="0"/>
              <a:t> кислота С</a:t>
            </a:r>
            <a:r>
              <a:rPr lang="ru-RU" sz="1600" b="1" i="1" baseline="30000" dirty="0"/>
              <a:t>18:2</a:t>
            </a:r>
            <a:r>
              <a:rPr lang="ru-RU" sz="1600" b="1" i="1" dirty="0"/>
              <a:t>).</a:t>
            </a:r>
          </a:p>
          <a:p>
            <a:r>
              <a:rPr lang="ru-RU" sz="1600" b="1" i="1" dirty="0"/>
              <a:t>ПНЖК семейства омега-3 (</a:t>
            </a:r>
            <a:r>
              <a:rPr lang="ru-RU" sz="1600" b="1" i="1" dirty="0" err="1"/>
              <a:t>эйкозапентаеновая</a:t>
            </a:r>
            <a:r>
              <a:rPr lang="ru-RU" sz="1600" b="1" i="1" dirty="0"/>
              <a:t> С</a:t>
            </a:r>
            <a:r>
              <a:rPr lang="ru-RU" sz="1600" b="1" i="1" baseline="30000" dirty="0"/>
              <a:t>20:5</a:t>
            </a:r>
            <a:r>
              <a:rPr lang="ru-RU" sz="1600" b="1" i="1" dirty="0"/>
              <a:t> и </a:t>
            </a:r>
            <a:r>
              <a:rPr lang="ru-RU" sz="1600" b="1" i="1" dirty="0" err="1"/>
              <a:t>декозагексаеновая</a:t>
            </a:r>
            <a:r>
              <a:rPr lang="ru-RU" sz="1600" b="1" i="1" dirty="0"/>
              <a:t> С</a:t>
            </a:r>
            <a:r>
              <a:rPr lang="ru-RU" sz="1600" b="1" i="1" baseline="30000" dirty="0"/>
              <a:t>22:6</a:t>
            </a:r>
            <a:r>
              <a:rPr lang="ru-RU" sz="1600" b="1" i="1" dirty="0"/>
              <a:t> кислоты) в небольшом количестве также содержатся в некоторых растительных маслах (льняное, соевое). Однако наиболее богат ими жир морских рыб, обитающих в холодных северных морях (палтуса, скумбрии, мойвы</a:t>
            </a:r>
            <a:r>
              <a:rPr lang="ru-RU" sz="1600" b="1" i="1" dirty="0" smtClean="0"/>
              <a:t>).</a:t>
            </a:r>
          </a:p>
          <a:p>
            <a:r>
              <a:rPr lang="ru-RU" sz="1600" b="1" i="1" dirty="0" smtClean="0"/>
              <a:t> </a:t>
            </a:r>
            <a:r>
              <a:rPr lang="ru-RU" sz="1600" b="1" i="1" dirty="0"/>
              <a:t>Употребление морской рыбы в количестве 100-150 г 2 раза в неделю полностью обеспечивает организм необходимым количеством ПНЖК омега-3.</a:t>
            </a:r>
          </a:p>
          <a:p>
            <a:r>
              <a:rPr lang="ru-RU" sz="1600" b="1" i="1" dirty="0"/>
              <a:t>Необходимо обогащать рацион больных </a:t>
            </a:r>
            <a:r>
              <a:rPr lang="ru-RU" sz="1600" b="1" i="1" dirty="0" err="1"/>
              <a:t>липотропными</a:t>
            </a:r>
            <a:r>
              <a:rPr lang="ru-RU" sz="1600" b="1" i="1" dirty="0"/>
              <a:t> факторами. В большой степени именно дефицитом </a:t>
            </a:r>
            <a:r>
              <a:rPr lang="ru-RU" sz="1600" b="1" i="1" dirty="0" err="1"/>
              <a:t>липотропных</a:t>
            </a:r>
            <a:r>
              <a:rPr lang="ru-RU" sz="1600" b="1" i="1" dirty="0"/>
              <a:t> факторов обусловлено наличие жирового </a:t>
            </a:r>
            <a:r>
              <a:rPr lang="ru-RU" sz="1600" b="1" i="1" dirty="0" err="1"/>
              <a:t>гепатоза</a:t>
            </a:r>
            <a:r>
              <a:rPr lang="ru-RU" sz="1600" b="1" i="1" dirty="0"/>
              <a:t> у тучных пациентов. </a:t>
            </a:r>
            <a:endParaRPr lang="ru-RU" sz="1600" b="1" i="1" dirty="0" smtClean="0"/>
          </a:p>
          <a:p>
            <a:r>
              <a:rPr lang="ru-RU" sz="1600" b="1" i="1" dirty="0" smtClean="0"/>
              <a:t>Тем </a:t>
            </a:r>
            <a:r>
              <a:rPr lang="ru-RU" sz="1600" b="1" i="1" dirty="0"/>
              <a:t>более что продукты, жировой компонент которых включает достаточное количество фосфолипидов (а также серосодержащих аминокислот в составе белковой части), не создают дополнительной нагрузки для систем липидного метаболизма</a:t>
            </a:r>
            <a:r>
              <a:rPr lang="ru-RU" sz="1600" b="1" i="1" dirty="0" smtClean="0"/>
              <a:t>.</a:t>
            </a:r>
          </a:p>
          <a:p>
            <a:r>
              <a:rPr lang="ru-RU" sz="1600" b="1" i="1" dirty="0" smtClean="0"/>
              <a:t> </a:t>
            </a:r>
            <a:r>
              <a:rPr lang="ru-RU" sz="1600" b="1" i="1" dirty="0"/>
              <a:t>Важно учитывать в этих продуктах соотношение жиров и </a:t>
            </a:r>
            <a:r>
              <a:rPr lang="ru-RU" sz="1600" b="1" i="1" dirty="0" err="1"/>
              <a:t>липотропных</a:t>
            </a:r>
            <a:r>
              <a:rPr lang="ru-RU" sz="1600" b="1" i="1" dirty="0"/>
              <a:t> факторов, которое не должно превышать 7:10. Именно этим требованиям соответствуют та</a:t>
            </a:r>
            <a:r>
              <a:rPr lang="ru-RU" sz="1800" b="1" i="1" dirty="0"/>
              <a:t>кие продукты, как нежирный творог, треска, судак, яйца, бобовые, гречневая крупа, пшеница, соя.</a:t>
            </a:r>
          </a:p>
        </p:txBody>
      </p:sp>
    </p:spTree>
    <p:extLst>
      <p:ext uri="{BB962C8B-B14F-4D97-AF65-F5344CB8AC3E}">
        <p14:creationId xmlns:p14="http://schemas.microsoft.com/office/powerpoint/2010/main" val="415969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013305"/>
            <a:ext cx="9601196" cy="493378"/>
          </a:xfrm>
        </p:spPr>
        <p:txBody>
          <a:bodyPr>
            <a:normAutofit fontScale="90000"/>
          </a:bodyPr>
          <a:lstStyle/>
          <a:p>
            <a:r>
              <a:rPr lang="ru-RU" b="1" dirty="0" smtClean="0"/>
              <a:t/>
            </a:r>
            <a:br>
              <a:rPr lang="ru-RU" b="1" dirty="0" smtClean="0"/>
            </a:br>
            <a:r>
              <a:rPr lang="ru-RU" b="1" dirty="0" smtClean="0"/>
              <a:t>Углеводы</a:t>
            </a:r>
            <a:r>
              <a:rPr lang="ru-RU" dirty="0"/>
              <a:t/>
            </a:r>
            <a:br>
              <a:rPr lang="ru-RU" dirty="0"/>
            </a:br>
            <a:endParaRPr lang="ru-RU" dirty="0"/>
          </a:p>
        </p:txBody>
      </p:sp>
      <p:sp>
        <p:nvSpPr>
          <p:cNvPr id="3" name="Объект 2"/>
          <p:cNvSpPr>
            <a:spLocks noGrp="1"/>
          </p:cNvSpPr>
          <p:nvPr>
            <p:ph idx="1"/>
          </p:nvPr>
        </p:nvSpPr>
        <p:spPr>
          <a:xfrm>
            <a:off x="852055" y="1683327"/>
            <a:ext cx="10515600" cy="4540828"/>
          </a:xfrm>
          <a:solidFill>
            <a:schemeClr val="accent2">
              <a:lumMod val="60000"/>
              <a:lumOff val="40000"/>
            </a:schemeClr>
          </a:solidFill>
        </p:spPr>
        <p:txBody>
          <a:bodyPr>
            <a:normAutofit fontScale="92500" lnSpcReduction="20000"/>
          </a:bodyPr>
          <a:lstStyle/>
          <a:p>
            <a:r>
              <a:rPr lang="ru-RU" dirty="0">
                <a:solidFill>
                  <a:srgbClr val="002060"/>
                </a:solidFill>
              </a:rPr>
              <a:t>Ограничение энергетической ценности пищи, создающее в организме тучных больных энергетический дефицит для стимуляции использования собственных жировых запасов, достигается уменьшением количества углеводов, главным образом легкоусвояемых.</a:t>
            </a:r>
          </a:p>
          <a:p>
            <a:r>
              <a:rPr lang="ru-RU" dirty="0">
                <a:solidFill>
                  <a:srgbClr val="002060"/>
                </a:solidFill>
              </a:rPr>
              <a:t>Необходимость ограничивать углеводы, особенно моно– и дисахариды, вытекает из существа патогенеза ожирения. </a:t>
            </a:r>
            <a:endParaRPr lang="ru-RU" dirty="0" smtClean="0">
              <a:solidFill>
                <a:srgbClr val="002060"/>
              </a:solidFill>
            </a:endParaRPr>
          </a:p>
          <a:p>
            <a:r>
              <a:rPr lang="ru-RU" dirty="0" smtClean="0">
                <a:solidFill>
                  <a:srgbClr val="002060"/>
                </a:solidFill>
              </a:rPr>
              <a:t>В </a:t>
            </a:r>
            <a:r>
              <a:rPr lang="ru-RU" dirty="0">
                <a:solidFill>
                  <a:srgbClr val="002060"/>
                </a:solidFill>
              </a:rPr>
              <a:t>классических работах С. М. </a:t>
            </a:r>
            <a:r>
              <a:rPr lang="ru-RU" dirty="0" err="1">
                <a:solidFill>
                  <a:srgbClr val="002060"/>
                </a:solidFill>
              </a:rPr>
              <a:t>Лейтеса</a:t>
            </a:r>
            <a:r>
              <a:rPr lang="ru-RU" dirty="0">
                <a:solidFill>
                  <a:srgbClr val="002060"/>
                </a:solidFill>
              </a:rPr>
              <a:t> и А. А. Покровского показано, что избыточное отложение жира осуществляется весьма интенсивно в результате перехода углеводов в жиры</a:t>
            </a:r>
            <a:r>
              <a:rPr lang="ru-RU" dirty="0" smtClean="0">
                <a:solidFill>
                  <a:srgbClr val="002060"/>
                </a:solidFill>
              </a:rPr>
              <a:t>.</a:t>
            </a:r>
          </a:p>
          <a:p>
            <a:r>
              <a:rPr lang="ru-RU" dirty="0" smtClean="0">
                <a:solidFill>
                  <a:srgbClr val="002060"/>
                </a:solidFill>
              </a:rPr>
              <a:t> </a:t>
            </a:r>
            <a:r>
              <a:rPr lang="ru-RU" dirty="0">
                <a:solidFill>
                  <a:srgbClr val="002060"/>
                </a:solidFill>
              </a:rPr>
              <a:t>Однако чрезмерное ограничение углеводов не оправданно, поскольку при этом увеличивается образование углеводов из белков (</a:t>
            </a:r>
            <a:r>
              <a:rPr lang="ru-RU" dirty="0" err="1">
                <a:solidFill>
                  <a:srgbClr val="002060"/>
                </a:solidFill>
              </a:rPr>
              <a:t>глюконеогенез</a:t>
            </a:r>
            <a:r>
              <a:rPr lang="ru-RU" dirty="0" smtClean="0">
                <a:solidFill>
                  <a:srgbClr val="002060"/>
                </a:solidFill>
              </a:rPr>
              <a:t>).</a:t>
            </a:r>
          </a:p>
          <a:p>
            <a:r>
              <a:rPr lang="ru-RU" dirty="0" smtClean="0">
                <a:solidFill>
                  <a:srgbClr val="002060"/>
                </a:solidFill>
              </a:rPr>
              <a:t> </a:t>
            </a:r>
            <a:r>
              <a:rPr lang="ru-RU" dirty="0">
                <a:solidFill>
                  <a:srgbClr val="002060"/>
                </a:solidFill>
              </a:rPr>
              <a:t>Кроме того, недостаток углеводов в пище может привести к </a:t>
            </a:r>
            <a:r>
              <a:rPr lang="ru-RU" dirty="0" err="1">
                <a:solidFill>
                  <a:srgbClr val="002060"/>
                </a:solidFill>
              </a:rPr>
              <a:t>кетозу</a:t>
            </a:r>
            <a:r>
              <a:rPr lang="ru-RU" dirty="0">
                <a:solidFill>
                  <a:srgbClr val="002060"/>
                </a:solidFill>
              </a:rPr>
              <a:t>, особенно при достаточном содержании жиров.</a:t>
            </a:r>
          </a:p>
          <a:p>
            <a:endParaRPr lang="ru-RU" dirty="0"/>
          </a:p>
        </p:txBody>
      </p:sp>
    </p:spTree>
    <p:extLst>
      <p:ext uri="{BB962C8B-B14F-4D97-AF65-F5344CB8AC3E}">
        <p14:creationId xmlns:p14="http://schemas.microsoft.com/office/powerpoint/2010/main" val="425775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009" y="982133"/>
            <a:ext cx="10297391" cy="514158"/>
          </a:xfrm>
        </p:spPr>
        <p:txBody>
          <a:bodyPr>
            <a:normAutofit fontScale="90000"/>
          </a:bodyPr>
          <a:lstStyle/>
          <a:p>
            <a:r>
              <a:rPr lang="ru-RU" b="1" dirty="0" smtClean="0"/>
              <a:t/>
            </a:r>
            <a:br>
              <a:rPr lang="ru-RU" b="1" dirty="0" smtClean="0"/>
            </a:br>
            <a:r>
              <a:rPr lang="ru-RU" b="1" dirty="0" smtClean="0"/>
              <a:t>Углеводы</a:t>
            </a:r>
            <a:r>
              <a:rPr lang="ru-RU" dirty="0"/>
              <a:t/>
            </a:r>
            <a:br>
              <a:rPr lang="ru-RU" dirty="0"/>
            </a:br>
            <a:endParaRPr lang="ru-RU" dirty="0"/>
          </a:p>
        </p:txBody>
      </p:sp>
      <p:sp>
        <p:nvSpPr>
          <p:cNvPr id="3" name="Объект 2"/>
          <p:cNvSpPr>
            <a:spLocks noGrp="1"/>
          </p:cNvSpPr>
          <p:nvPr>
            <p:ph idx="1"/>
          </p:nvPr>
        </p:nvSpPr>
        <p:spPr>
          <a:xfrm>
            <a:off x="904009" y="1787236"/>
            <a:ext cx="10380518" cy="4405746"/>
          </a:xfrm>
          <a:solidFill>
            <a:schemeClr val="accent2">
              <a:lumMod val="60000"/>
              <a:lumOff val="40000"/>
            </a:schemeClr>
          </a:solidFill>
        </p:spPr>
        <p:txBody>
          <a:bodyPr>
            <a:normAutofit/>
          </a:bodyPr>
          <a:lstStyle/>
          <a:p>
            <a:r>
              <a:rPr lang="ru-RU" dirty="0"/>
              <a:t>Целесообразно ограничить углеводы в рационе до 150-200 г в сутки. </a:t>
            </a:r>
            <a:endParaRPr lang="ru-RU" dirty="0" smtClean="0"/>
          </a:p>
          <a:p>
            <a:r>
              <a:rPr lang="ru-RU" dirty="0" smtClean="0"/>
              <a:t>При </a:t>
            </a:r>
            <a:r>
              <a:rPr lang="ru-RU" dirty="0"/>
              <a:t>этом соотношение белки: углеводы не должно быть менее 1 : 2, поскольку при изменении этого соотношения в сторону уменьшения квоты углеводов страдает система </a:t>
            </a:r>
            <a:r>
              <a:rPr lang="ru-RU" dirty="0" err="1"/>
              <a:t>гемокоагуляции</a:t>
            </a:r>
            <a:r>
              <a:rPr lang="ru-RU" dirty="0"/>
              <a:t>.</a:t>
            </a:r>
          </a:p>
          <a:p>
            <a:r>
              <a:rPr lang="ru-RU" dirty="0"/>
              <a:t>Углеводы должны поступать главным образом в виде продуктов, обладающих невысокой энергетической ценностью и большим объемом и обеспечивающих чувство насыщения. </a:t>
            </a:r>
            <a:endParaRPr lang="ru-RU" dirty="0" smtClean="0"/>
          </a:p>
          <a:p>
            <a:r>
              <a:rPr lang="ru-RU" dirty="0" smtClean="0"/>
              <a:t>Однако </a:t>
            </a:r>
            <a:r>
              <a:rPr lang="ru-RU" dirty="0"/>
              <a:t>в свете современных данных большое значение при формировании углеводной части рациона необходимо придавать так называемому гликемическому индексу продуктов и блюд.</a:t>
            </a:r>
          </a:p>
          <a:p>
            <a:endParaRPr lang="ru-RU" dirty="0"/>
          </a:p>
        </p:txBody>
      </p:sp>
    </p:spTree>
    <p:extLst>
      <p:ext uri="{BB962C8B-B14F-4D97-AF65-F5344CB8AC3E}">
        <p14:creationId xmlns:p14="http://schemas.microsoft.com/office/powerpoint/2010/main" val="206711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5573" y="982133"/>
            <a:ext cx="10390909" cy="659632"/>
          </a:xfrm>
          <a:solidFill>
            <a:schemeClr val="accent2">
              <a:lumMod val="60000"/>
              <a:lumOff val="40000"/>
            </a:schemeClr>
          </a:solidFill>
        </p:spPr>
        <p:txBody>
          <a:bodyPr>
            <a:normAutofit fontScale="90000"/>
          </a:bodyPr>
          <a:lstStyle/>
          <a:p>
            <a:r>
              <a:rPr lang="ru-RU" b="1" dirty="0" smtClean="0"/>
              <a:t/>
            </a:r>
            <a:br>
              <a:rPr lang="ru-RU" b="1" dirty="0" smtClean="0"/>
            </a:br>
            <a:r>
              <a:rPr lang="ru-RU" sz="3600" b="1" dirty="0" smtClean="0"/>
              <a:t>Гликемический </a:t>
            </a:r>
            <a:r>
              <a:rPr lang="ru-RU" sz="3600" b="1" dirty="0"/>
              <a:t>индекс</a:t>
            </a:r>
            <a:r>
              <a:rPr lang="ru-RU" sz="3600" dirty="0"/>
              <a:t/>
            </a:r>
            <a:br>
              <a:rPr lang="ru-RU" sz="3600" dirty="0"/>
            </a:br>
            <a:endParaRPr lang="ru-RU" sz="3600" dirty="0"/>
          </a:p>
        </p:txBody>
      </p:sp>
      <p:sp>
        <p:nvSpPr>
          <p:cNvPr id="3" name="Объект 2"/>
          <p:cNvSpPr>
            <a:spLocks noGrp="1"/>
          </p:cNvSpPr>
          <p:nvPr>
            <p:ph idx="1"/>
          </p:nvPr>
        </p:nvSpPr>
        <p:spPr>
          <a:xfrm>
            <a:off x="945572" y="2088573"/>
            <a:ext cx="10390909" cy="4156363"/>
          </a:xfrm>
          <a:solidFill>
            <a:schemeClr val="accent2">
              <a:lumMod val="60000"/>
              <a:lumOff val="40000"/>
            </a:schemeClr>
          </a:solidFill>
        </p:spPr>
        <p:txBody>
          <a:bodyPr>
            <a:normAutofit fontScale="92500"/>
          </a:bodyPr>
          <a:lstStyle/>
          <a:p>
            <a:r>
              <a:rPr lang="ru-RU" b="1" dirty="0"/>
              <a:t>Гликемический индекс (ГИ) </a:t>
            </a:r>
            <a:r>
              <a:rPr lang="ru-RU" dirty="0"/>
              <a:t>продукта определяется как отношение площади под гликемической кривой, полученной после потребления пищевого продукта, содержащего 50 г углеводов, к площади под гликемической кривой, полученной после потребления пищевого стандарта, умноженное на 100</a:t>
            </a:r>
            <a:r>
              <a:rPr lang="ru-RU" dirty="0" smtClean="0"/>
              <a:t>.</a:t>
            </a:r>
          </a:p>
          <a:p>
            <a:r>
              <a:rPr lang="ru-RU" dirty="0" smtClean="0"/>
              <a:t> </a:t>
            </a:r>
            <a:r>
              <a:rPr lang="ru-RU" dirty="0"/>
              <a:t>По общепринятой методике определения ГИ, в качестве пищевого стандарта используется традиционный пшеничный хлеб в количестве, соответствующем 50 г углеводов.</a:t>
            </a:r>
          </a:p>
          <a:p>
            <a:r>
              <a:rPr lang="ru-RU" dirty="0"/>
              <a:t>Исследования последних лет показали, что на величину ГИ углеводсодержащего продукта наряду с количеством углеводов существенное влияние оказывают их качественный состав, количество и качественный состав входящих в состав продукта белка, жира, пищевых волокон, способы технологической обработки продукта.</a:t>
            </a:r>
          </a:p>
          <a:p>
            <a:endParaRPr lang="ru-RU" dirty="0"/>
          </a:p>
        </p:txBody>
      </p:sp>
    </p:spTree>
    <p:extLst>
      <p:ext uri="{BB962C8B-B14F-4D97-AF65-F5344CB8AC3E}">
        <p14:creationId xmlns:p14="http://schemas.microsoft.com/office/powerpoint/2010/main" val="332451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099" y="696192"/>
            <a:ext cx="10661073" cy="1589808"/>
          </a:xfrm>
          <a:solidFill>
            <a:schemeClr val="accent2">
              <a:lumMod val="60000"/>
              <a:lumOff val="40000"/>
            </a:schemeClr>
          </a:solidFill>
        </p:spPr>
        <p:txBody>
          <a:bodyPr>
            <a:noAutofit/>
          </a:bodyPr>
          <a:lstStyle/>
          <a:p>
            <a:r>
              <a:rPr lang="ru-RU" sz="2800" dirty="0"/>
              <a:t>Наименьший ГИ имеют бобовые, лиственная зелень, многие фрукты и ягоды (вишня, слива, грейпфрут, яблоки), что весьма ожидаемо в связи с высоким содержанием пищевых волокон в данных продуктах</a:t>
            </a:r>
          </a:p>
        </p:txBody>
      </p:sp>
      <p:sp>
        <p:nvSpPr>
          <p:cNvPr id="3" name="Объект 2"/>
          <p:cNvSpPr>
            <a:spLocks noGrp="1"/>
          </p:cNvSpPr>
          <p:nvPr>
            <p:ph idx="1"/>
          </p:nvPr>
        </p:nvSpPr>
        <p:spPr>
          <a:xfrm>
            <a:off x="800098" y="2379517"/>
            <a:ext cx="10661073" cy="3958937"/>
          </a:xfrm>
          <a:solidFill>
            <a:schemeClr val="accent2">
              <a:lumMod val="20000"/>
              <a:lumOff val="80000"/>
            </a:schemeClr>
          </a:solidFill>
        </p:spPr>
        <p:txBody>
          <a:bodyPr>
            <a:normAutofit fontScale="85000" lnSpcReduction="10000"/>
          </a:bodyPr>
          <a:lstStyle/>
          <a:p>
            <a:r>
              <a:rPr lang="ru-RU" i="1" dirty="0"/>
              <a:t>Относительно низкий ГИ имеют гречневая и перловая крупы, что, вероятно, связано с особенностями аминокислотного состава белка гречихи (высокое содержание аргинина, обладающего стимулирующим влиянием на секрецию инсулина) и высоким содержанием в перловой крупе растворимых гемицеллюлоз (бета-</a:t>
            </a:r>
            <a:r>
              <a:rPr lang="ru-RU" i="1" dirty="0" err="1"/>
              <a:t>глюкана</a:t>
            </a:r>
            <a:r>
              <a:rPr lang="ru-RU" i="1" dirty="0"/>
              <a:t>) и хрома.</a:t>
            </a:r>
          </a:p>
          <a:p>
            <a:r>
              <a:rPr lang="ru-RU" i="1" dirty="0"/>
              <a:t>• Менее выраженное увеличение </a:t>
            </a:r>
            <a:r>
              <a:rPr lang="ru-RU" i="1" dirty="0" err="1"/>
              <a:t>послепищевой</a:t>
            </a:r>
            <a:r>
              <a:rPr lang="ru-RU" i="1" dirty="0"/>
              <a:t> гликемии вызывают и макаронные изделия из пшеничной муки по сравнению с пшеничным хлебом, что обусловлено, по всей вероятности, большей их плотностью и меньшей доступностью крахмала для гидролитических ферментов по сравнению с пшеничным хлебом.</a:t>
            </a:r>
          </a:p>
          <a:p>
            <a:r>
              <a:rPr lang="ru-RU" i="1" dirty="0"/>
              <a:t>• Высокие ГИ имеют картофель, кукурузные хлопья и мюсли. </a:t>
            </a:r>
            <a:endParaRPr lang="ru-RU" i="1" dirty="0" smtClean="0"/>
          </a:p>
          <a:p>
            <a:r>
              <a:rPr lang="ru-RU" sz="2600" i="1" dirty="0" smtClean="0">
                <a:latin typeface="+mj-lt"/>
              </a:rPr>
              <a:t>Полученные </a:t>
            </a:r>
            <a:r>
              <a:rPr lang="ru-RU" sz="2600" i="1" dirty="0">
                <a:latin typeface="+mj-lt"/>
              </a:rPr>
              <a:t>новые данные подтверждают правильность рекомендаций в отношении преимущественного обеспечения рациона больных ожирением углеводами за счет овощей и фруктов при допущении периодического </a:t>
            </a:r>
            <a:r>
              <a:rPr lang="ru-RU" sz="2600" i="1" dirty="0" smtClean="0">
                <a:latin typeface="+mj-lt"/>
              </a:rPr>
              <a:t>использования </a:t>
            </a:r>
            <a:r>
              <a:rPr lang="ru-RU" sz="2600" i="1" dirty="0" smtClean="0">
                <a:solidFill>
                  <a:srgbClr val="000000"/>
                </a:solidFill>
                <a:latin typeface="+mj-lt"/>
                <a:ea typeface="Times New Roman" panose="02020603050405020304" pitchFamily="18" charset="0"/>
                <a:cs typeface="Times New Roman" panose="02020603050405020304" pitchFamily="18" charset="0"/>
              </a:rPr>
              <a:t> </a:t>
            </a:r>
            <a:r>
              <a:rPr lang="ru-RU" sz="2600" i="1" dirty="0">
                <a:solidFill>
                  <a:srgbClr val="000000"/>
                </a:solidFill>
                <a:latin typeface="+mj-lt"/>
                <a:ea typeface="Times New Roman" panose="02020603050405020304" pitchFamily="18" charset="0"/>
                <a:cs typeface="Times New Roman" panose="02020603050405020304" pitchFamily="18" charset="0"/>
              </a:rPr>
              <a:t>зерновых и злаковых продуктов, имеющих низкий ГИ</a:t>
            </a:r>
            <a:r>
              <a:rPr lang="ru-RU"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endParaRPr lang="ru-RU" i="1" dirty="0"/>
          </a:p>
        </p:txBody>
      </p:sp>
    </p:spTree>
    <p:extLst>
      <p:ext uri="{BB962C8B-B14F-4D97-AF65-F5344CB8AC3E}">
        <p14:creationId xmlns:p14="http://schemas.microsoft.com/office/powerpoint/2010/main" val="242342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34941"/>
          </a:xfrm>
        </p:spPr>
        <p:txBody>
          <a:bodyPr>
            <a:normAutofit fontScale="90000"/>
          </a:bodyPr>
          <a:lstStyle/>
          <a:p>
            <a:r>
              <a:rPr lang="ru-RU" b="1" dirty="0"/>
              <a:t>Пищевые волокна</a:t>
            </a:r>
            <a:endParaRPr lang="ru-RU" dirty="0"/>
          </a:p>
        </p:txBody>
      </p:sp>
      <p:sp>
        <p:nvSpPr>
          <p:cNvPr id="3" name="Объект 2"/>
          <p:cNvSpPr>
            <a:spLocks noGrp="1"/>
          </p:cNvSpPr>
          <p:nvPr>
            <p:ph idx="1"/>
          </p:nvPr>
        </p:nvSpPr>
        <p:spPr>
          <a:xfrm>
            <a:off x="852054" y="2026227"/>
            <a:ext cx="10505209" cy="4291446"/>
          </a:xfrm>
          <a:solidFill>
            <a:schemeClr val="accent6">
              <a:lumMod val="20000"/>
              <a:lumOff val="80000"/>
            </a:schemeClr>
          </a:solidFill>
        </p:spPr>
        <p:txBody>
          <a:bodyPr>
            <a:normAutofit fontScale="92500" lnSpcReduction="10000"/>
          </a:bodyPr>
          <a:lstStyle/>
          <a:p>
            <a:r>
              <a:rPr lang="ru-RU" i="1" dirty="0">
                <a:solidFill>
                  <a:srgbClr val="002060"/>
                </a:solidFill>
              </a:rPr>
              <a:t>пищевые </a:t>
            </a:r>
            <a:r>
              <a:rPr lang="ru-RU" i="1" dirty="0" smtClean="0">
                <a:solidFill>
                  <a:srgbClr val="002060"/>
                </a:solidFill>
              </a:rPr>
              <a:t>волокна содержащиеся </a:t>
            </a:r>
            <a:r>
              <a:rPr lang="ru-RU" i="1" dirty="0">
                <a:solidFill>
                  <a:srgbClr val="002060"/>
                </a:solidFill>
              </a:rPr>
              <a:t>в основном в овощах и </a:t>
            </a:r>
            <a:r>
              <a:rPr lang="ru-RU" i="1" dirty="0" smtClean="0">
                <a:solidFill>
                  <a:srgbClr val="002060"/>
                </a:solidFill>
              </a:rPr>
              <a:t>фруктах </a:t>
            </a:r>
            <a:r>
              <a:rPr lang="ru-RU" i="1" dirty="0">
                <a:solidFill>
                  <a:srgbClr val="002060"/>
                </a:solidFill>
              </a:rPr>
              <a:t>обеспечивают чувство насыщения даже при низкой калорийности </a:t>
            </a:r>
            <a:r>
              <a:rPr lang="ru-RU" i="1" dirty="0" smtClean="0">
                <a:solidFill>
                  <a:srgbClr val="002060"/>
                </a:solidFill>
              </a:rPr>
              <a:t>рациона</a:t>
            </a:r>
            <a:r>
              <a:rPr lang="ru-RU" i="1" dirty="0">
                <a:solidFill>
                  <a:srgbClr val="002060"/>
                </a:solidFill>
              </a:rPr>
              <a:t> </a:t>
            </a:r>
            <a:r>
              <a:rPr lang="ru-RU" i="1" dirty="0" smtClean="0">
                <a:solidFill>
                  <a:srgbClr val="002060"/>
                </a:solidFill>
              </a:rPr>
              <a:t>и </a:t>
            </a:r>
            <a:r>
              <a:rPr lang="ru-RU" i="1" dirty="0">
                <a:solidFill>
                  <a:srgbClr val="002060"/>
                </a:solidFill>
              </a:rPr>
              <a:t>активно участвуют в процессе пищеварения, обеспечивают организм витаминами и минеральными солями.</a:t>
            </a:r>
          </a:p>
          <a:p>
            <a:r>
              <a:rPr lang="ru-RU" i="1" dirty="0">
                <a:solidFill>
                  <a:srgbClr val="002060"/>
                </a:solidFill>
              </a:rPr>
              <a:t>Неоднородность химического состава пищевых волокон обусловливает и избирательность воздействия различных их видов. </a:t>
            </a:r>
            <a:endParaRPr lang="ru-RU" i="1" dirty="0" smtClean="0">
              <a:solidFill>
                <a:srgbClr val="002060"/>
              </a:solidFill>
            </a:endParaRPr>
          </a:p>
          <a:p>
            <a:r>
              <a:rPr lang="ru-RU" i="1" dirty="0" smtClean="0">
                <a:solidFill>
                  <a:srgbClr val="002060"/>
                </a:solidFill>
              </a:rPr>
              <a:t>Так</a:t>
            </a:r>
            <a:r>
              <a:rPr lang="ru-RU" i="1" dirty="0">
                <a:solidFill>
                  <a:srgbClr val="002060"/>
                </a:solidFill>
              </a:rPr>
              <a:t>, </a:t>
            </a:r>
            <a:r>
              <a:rPr lang="ru-RU" i="1" dirty="0" err="1">
                <a:solidFill>
                  <a:srgbClr val="002060"/>
                </a:solidFill>
              </a:rPr>
              <a:t>гелеобразующие</a:t>
            </a:r>
            <a:r>
              <a:rPr lang="ru-RU" i="1" dirty="0">
                <a:solidFill>
                  <a:srgbClr val="002060"/>
                </a:solidFill>
              </a:rPr>
              <a:t> или растворимые пищевые волокна, такие как пектин, растворимые гемицеллюлозы, камеди, оказывают преимущественно гипохолестеринемическое и гипогликемическое </a:t>
            </a:r>
            <a:r>
              <a:rPr lang="ru-RU" i="1" dirty="0" smtClean="0">
                <a:solidFill>
                  <a:srgbClr val="002060"/>
                </a:solidFill>
              </a:rPr>
              <a:t>действие.</a:t>
            </a:r>
          </a:p>
          <a:p>
            <a:r>
              <a:rPr lang="ru-RU" i="1" dirty="0" smtClean="0">
                <a:solidFill>
                  <a:srgbClr val="002060"/>
                </a:solidFill>
              </a:rPr>
              <a:t> </a:t>
            </a:r>
            <a:r>
              <a:rPr lang="ru-RU" i="1" dirty="0">
                <a:solidFill>
                  <a:srgbClr val="002060"/>
                </a:solidFill>
              </a:rPr>
              <a:t>объясняется </a:t>
            </a:r>
            <a:r>
              <a:rPr lang="ru-RU" i="1" dirty="0" smtClean="0">
                <a:solidFill>
                  <a:srgbClr val="002060"/>
                </a:solidFill>
              </a:rPr>
              <a:t>их действие в </a:t>
            </a:r>
            <a:r>
              <a:rPr lang="ru-RU" i="1" dirty="0">
                <a:solidFill>
                  <a:srgbClr val="002060"/>
                </a:solidFill>
              </a:rPr>
              <a:t>основном замедлением моторно-эвакуаторной функции желудочно-кишечного тракта, уменьшением доступности углеводов для пищеварительных ферментов, снижением секреции ферментов поджелудочной железы, образованием в толстой кишке короткоцепочечных жирных кислот, подавляющих процессы </a:t>
            </a:r>
            <a:r>
              <a:rPr lang="ru-RU" i="1" dirty="0" err="1">
                <a:solidFill>
                  <a:srgbClr val="002060"/>
                </a:solidFill>
              </a:rPr>
              <a:t>глюконеогенеза</a:t>
            </a:r>
            <a:r>
              <a:rPr lang="ru-RU" i="1" dirty="0">
                <a:solidFill>
                  <a:srgbClr val="002060"/>
                </a:solidFill>
              </a:rPr>
              <a:t> в печени</a:t>
            </a:r>
          </a:p>
        </p:txBody>
      </p:sp>
    </p:spTree>
    <p:extLst>
      <p:ext uri="{BB962C8B-B14F-4D97-AF65-F5344CB8AC3E}">
        <p14:creationId xmlns:p14="http://schemas.microsoft.com/office/powerpoint/2010/main" val="15575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19404"/>
          </a:xfrm>
          <a:solidFill>
            <a:schemeClr val="accent6">
              <a:lumMod val="20000"/>
              <a:lumOff val="80000"/>
            </a:schemeClr>
          </a:solidFill>
        </p:spPr>
        <p:txBody>
          <a:bodyPr/>
          <a:lstStyle/>
          <a:p>
            <a:r>
              <a:rPr lang="ru-RU" b="1" dirty="0"/>
              <a:t>Пищевые волокна</a:t>
            </a:r>
            <a:endParaRPr lang="ru-RU" dirty="0"/>
          </a:p>
        </p:txBody>
      </p:sp>
      <p:sp>
        <p:nvSpPr>
          <p:cNvPr id="3" name="Объект 2"/>
          <p:cNvSpPr>
            <a:spLocks noGrp="1"/>
          </p:cNvSpPr>
          <p:nvPr>
            <p:ph idx="1"/>
          </p:nvPr>
        </p:nvSpPr>
        <p:spPr>
          <a:xfrm>
            <a:off x="1028700" y="2369127"/>
            <a:ext cx="10286999" cy="3906982"/>
          </a:xfrm>
          <a:solidFill>
            <a:schemeClr val="accent6">
              <a:lumMod val="20000"/>
              <a:lumOff val="80000"/>
            </a:schemeClr>
          </a:solidFill>
        </p:spPr>
        <p:txBody>
          <a:bodyPr>
            <a:normAutofit fontScale="85000" lnSpcReduction="10000"/>
          </a:bodyPr>
          <a:lstStyle/>
          <a:p>
            <a:r>
              <a:rPr lang="ru-RU" b="1" i="1" dirty="0" err="1"/>
              <a:t>Высокометилированный</a:t>
            </a:r>
            <a:r>
              <a:rPr lang="ru-RU" b="1" i="1" dirty="0"/>
              <a:t> пектин (цитрусовый, яблочный и др.) и камеди снижают содержание общего холестерина и триглицеридов в сыворотке крови</a:t>
            </a:r>
            <a:r>
              <a:rPr lang="ru-RU" b="1" i="1" dirty="0" smtClean="0"/>
              <a:t>.</a:t>
            </a:r>
          </a:p>
          <a:p>
            <a:r>
              <a:rPr lang="ru-RU" b="1" i="1" dirty="0" smtClean="0"/>
              <a:t> </a:t>
            </a:r>
            <a:r>
              <a:rPr lang="ru-RU" b="1" i="1" dirty="0"/>
              <a:t>В то же время действие нерастворимых пищевых волокон, представленных главным образом клетчаткой (целлюлозой), обусловлено их способностью связывать жидкость, ускорять транзит пищевого комка по пищеварительному тракту, оказывать корригирующее влияние на микробную экологию кишечника и литогенный потенциал желчи.</a:t>
            </a:r>
          </a:p>
          <a:p>
            <a:r>
              <a:rPr lang="ru-RU" b="1" i="1" dirty="0"/>
              <a:t>Основными источниками пищевых волокон являются натуральные растительные продукты: овощи, фрукты, ягоды, зерновые, крупы. </a:t>
            </a:r>
            <a:endParaRPr lang="ru-RU" b="1" i="1" dirty="0" smtClean="0"/>
          </a:p>
          <a:p>
            <a:r>
              <a:rPr lang="ru-RU" b="1" i="1" dirty="0" smtClean="0"/>
              <a:t>В </a:t>
            </a:r>
            <a:r>
              <a:rPr lang="ru-RU" b="1" i="1" dirty="0"/>
              <a:t>качестве дополнительных источников питания в диетологической практике широко используются отруби (пшеничные, ржаные, овсяные, ячменные), соки с добавлением мякоти фруктов, химически чистый пектин, </a:t>
            </a:r>
            <a:r>
              <a:rPr lang="ru-RU" b="1" i="1" dirty="0" err="1"/>
              <a:t>метилцеллюлоза</a:t>
            </a:r>
            <a:r>
              <a:rPr lang="ru-RU" b="1" i="1" dirty="0"/>
              <a:t>, гумми.</a:t>
            </a:r>
          </a:p>
          <a:p>
            <a:endParaRPr lang="ru-RU" dirty="0"/>
          </a:p>
        </p:txBody>
      </p:sp>
    </p:spTree>
    <p:extLst>
      <p:ext uri="{BB962C8B-B14F-4D97-AF65-F5344CB8AC3E}">
        <p14:creationId xmlns:p14="http://schemas.microsoft.com/office/powerpoint/2010/main" val="338313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2055" y="2556932"/>
            <a:ext cx="10609118" cy="3656832"/>
          </a:xfrm>
          <a:solidFill>
            <a:schemeClr val="accent6">
              <a:lumMod val="20000"/>
              <a:lumOff val="80000"/>
            </a:schemeClr>
          </a:solidFill>
        </p:spPr>
        <p:txBody>
          <a:bodyPr>
            <a:normAutofit lnSpcReduction="10000"/>
          </a:bodyPr>
          <a:lstStyle/>
          <a:p>
            <a:r>
              <a:rPr lang="ru-RU" b="1" i="1" dirty="0">
                <a:solidFill>
                  <a:srgbClr val="002060"/>
                </a:solidFill>
              </a:rPr>
              <a:t>Оптимальное содержание пищевых волокон в рационе составляет 30-40 г, из них 10 г обеспечивается за счет растворимых пищевых волокон. </a:t>
            </a:r>
            <a:endParaRPr lang="ru-RU" b="1" i="1" dirty="0" smtClean="0">
              <a:solidFill>
                <a:srgbClr val="002060"/>
              </a:solidFill>
            </a:endParaRPr>
          </a:p>
          <a:p>
            <a:r>
              <a:rPr lang="ru-RU" b="1" i="1" dirty="0" smtClean="0">
                <a:solidFill>
                  <a:srgbClr val="002060"/>
                </a:solidFill>
              </a:rPr>
              <a:t>По </a:t>
            </a:r>
            <a:r>
              <a:rPr lang="ru-RU" b="1" i="1" dirty="0">
                <a:solidFill>
                  <a:srgbClr val="002060"/>
                </a:solidFill>
              </a:rPr>
              <a:t>показаниям (особенно в случаях упорных запоров) количество пищевых волокон может быть увеличено до 60 г в сутки. </a:t>
            </a:r>
            <a:endParaRPr lang="ru-RU" b="1" i="1" dirty="0" smtClean="0">
              <a:solidFill>
                <a:srgbClr val="002060"/>
              </a:solidFill>
            </a:endParaRPr>
          </a:p>
          <a:p>
            <a:r>
              <a:rPr lang="ru-RU" b="1" i="1" dirty="0" smtClean="0">
                <a:solidFill>
                  <a:srgbClr val="002060"/>
                </a:solidFill>
              </a:rPr>
              <a:t>Однако </a:t>
            </a:r>
            <a:r>
              <a:rPr lang="ru-RU" b="1" i="1" dirty="0">
                <a:solidFill>
                  <a:srgbClr val="002060"/>
                </a:solidFill>
              </a:rPr>
              <a:t>следует помнить, что избыточное потребление различных источников пищевых волокон может сопровождаться значительным снижением всасывания незаменимых макро– и особенно микроэлементов: кальция, магния, железа, меди, цинка – и ряда водорастворимых витаминов.</a:t>
            </a:r>
          </a:p>
          <a:p>
            <a:endParaRPr lang="ru-RU" b="1" i="1" dirty="0">
              <a:solidFill>
                <a:srgbClr val="002060"/>
              </a:solidFill>
            </a:endParaRPr>
          </a:p>
        </p:txBody>
      </p:sp>
      <p:sp>
        <p:nvSpPr>
          <p:cNvPr id="4" name="Заголовок 1"/>
          <p:cNvSpPr>
            <a:spLocks noGrp="1"/>
          </p:cNvSpPr>
          <p:nvPr>
            <p:ph type="title"/>
          </p:nvPr>
        </p:nvSpPr>
        <p:spPr>
          <a:solidFill>
            <a:schemeClr val="accent6">
              <a:lumMod val="20000"/>
              <a:lumOff val="80000"/>
            </a:schemeClr>
          </a:solidFill>
        </p:spPr>
        <p:txBody>
          <a:bodyPr/>
          <a:lstStyle/>
          <a:p>
            <a:r>
              <a:rPr lang="ru-RU" b="1" dirty="0"/>
              <a:t>Пищевые волокна</a:t>
            </a:r>
            <a:endParaRPr lang="ru-RU" dirty="0"/>
          </a:p>
        </p:txBody>
      </p:sp>
    </p:spTree>
    <p:extLst>
      <p:ext uri="{BB962C8B-B14F-4D97-AF65-F5344CB8AC3E}">
        <p14:creationId xmlns:p14="http://schemas.microsoft.com/office/powerpoint/2010/main" val="280727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836277"/>
          </a:xfrm>
        </p:spPr>
        <p:txBody>
          <a:bodyPr>
            <a:normAutofit/>
          </a:bodyPr>
          <a:lstStyle/>
          <a:p>
            <a:r>
              <a:rPr lang="ru-RU" sz="3200" i="1" dirty="0" smtClean="0">
                <a:solidFill>
                  <a:srgbClr val="7030A0"/>
                </a:solidFill>
              </a:rPr>
              <a:t>Индивидуальный подход при создании рациона питания</a:t>
            </a:r>
            <a:endParaRPr lang="ru-RU" sz="3200" i="1" dirty="0">
              <a:solidFill>
                <a:srgbClr val="7030A0"/>
              </a:solidFill>
            </a:endParaRPr>
          </a:p>
        </p:txBody>
      </p:sp>
      <p:sp>
        <p:nvSpPr>
          <p:cNvPr id="3" name="Объект 2"/>
          <p:cNvSpPr>
            <a:spLocks noGrp="1"/>
          </p:cNvSpPr>
          <p:nvPr>
            <p:ph idx="1"/>
          </p:nvPr>
        </p:nvSpPr>
        <p:spPr>
          <a:xfrm>
            <a:off x="976746" y="1818409"/>
            <a:ext cx="10338954" cy="4364182"/>
          </a:xfrm>
        </p:spPr>
        <p:txBody>
          <a:bodyPr>
            <a:normAutofit lnSpcReduction="10000"/>
          </a:bodyPr>
          <a:lstStyle/>
          <a:p>
            <a:r>
              <a:rPr lang="ru-RU" dirty="0"/>
              <a:t>При всем разнообразии причин, приводящих к развитию ожирения, основой терапии любой его формы является создание и поддержание в организме больного в течение длительного срока отрицательного энергетического баланса за счет ограничения калорийности рациона, при этом весьма важным является индивидуализация питания тучных больных</a:t>
            </a:r>
            <a:r>
              <a:rPr lang="ru-RU" dirty="0" smtClean="0"/>
              <a:t>.</a:t>
            </a:r>
          </a:p>
          <a:p>
            <a:r>
              <a:rPr lang="ru-RU" dirty="0"/>
              <a:t>Редукция калорийности рациона имеет значительный диапазон</a:t>
            </a:r>
            <a:r>
              <a:rPr lang="ru-RU" dirty="0" smtClean="0"/>
              <a:t>.</a:t>
            </a:r>
          </a:p>
          <a:p>
            <a:r>
              <a:rPr lang="ru-RU" dirty="0" smtClean="0"/>
              <a:t> </a:t>
            </a:r>
            <a:r>
              <a:rPr lang="ru-RU" dirty="0"/>
              <a:t>Она зависит от степени ожирения, осложнений заболевания, возраста больных и ряда других факторов</a:t>
            </a:r>
            <a:r>
              <a:rPr lang="ru-RU" dirty="0" smtClean="0"/>
              <a:t>.</a:t>
            </a:r>
          </a:p>
          <a:p>
            <a:r>
              <a:rPr lang="ru-RU" dirty="0" smtClean="0"/>
              <a:t> </a:t>
            </a:r>
            <a:r>
              <a:rPr lang="ru-RU" dirty="0"/>
              <a:t>Степень ограничения калорийности при лечении ожирения диктуется условиями, в которых проводится терапия: стационар, санаторий, амбулаторное лечение.</a:t>
            </a:r>
          </a:p>
          <a:p>
            <a:endParaRPr lang="ru-RU" dirty="0"/>
          </a:p>
        </p:txBody>
      </p:sp>
    </p:spTree>
    <p:extLst>
      <p:ext uri="{BB962C8B-B14F-4D97-AF65-F5344CB8AC3E}">
        <p14:creationId xmlns:p14="http://schemas.microsoft.com/office/powerpoint/2010/main" val="274898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49241"/>
          </a:xfrm>
          <a:solidFill>
            <a:schemeClr val="accent6">
              <a:lumMod val="20000"/>
              <a:lumOff val="80000"/>
            </a:schemeClr>
          </a:solidFill>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561109" y="1839191"/>
            <a:ext cx="10764982" cy="4343399"/>
          </a:xfrm>
          <a:solidFill>
            <a:schemeClr val="accent6">
              <a:lumMod val="60000"/>
              <a:lumOff val="40000"/>
            </a:schemeClr>
          </a:solidFill>
        </p:spPr>
        <p:txBody>
          <a:bodyPr>
            <a:normAutofit fontScale="77500" lnSpcReduction="20000"/>
          </a:bodyPr>
          <a:lstStyle/>
          <a:p>
            <a:r>
              <a:rPr lang="ru-RU" dirty="0"/>
              <a:t>недостаток многих микронутриентов может сам по себе играть важную причинную роль в развитии ожирения</a:t>
            </a:r>
            <a:r>
              <a:rPr lang="ru-RU" dirty="0" smtClean="0"/>
              <a:t>,</a:t>
            </a:r>
          </a:p>
          <a:p>
            <a:r>
              <a:rPr lang="ru-RU" dirty="0" smtClean="0"/>
              <a:t> </a:t>
            </a:r>
            <a:r>
              <a:rPr lang="ru-RU" dirty="0"/>
              <a:t>поскольку при всем разнообразии функций и точек приложения микронутриентов в организме информация об их дефиците в большинстве случаев опосредуется так или иначе через пищевые центры головного мозга, нередко приводя к потреблению большого количества пищи с целью компенсации </a:t>
            </a:r>
            <a:r>
              <a:rPr lang="ru-RU" dirty="0" err="1"/>
              <a:t>микронутриентного</a:t>
            </a:r>
            <a:r>
              <a:rPr lang="ru-RU" dirty="0"/>
              <a:t> дефицита.</a:t>
            </a:r>
          </a:p>
          <a:p>
            <a:r>
              <a:rPr lang="ru-RU" dirty="0"/>
              <a:t>Исследования последних лет, касающиеся анализа потребления макро– и микронутриентов населением России, показали нарушение соотношений между отдельными пищевыми веществами, недостаточное содержание большинства витаминов и микроэлементов – на 15-55 % ниже расчетных величин потребности в них. </a:t>
            </a:r>
            <a:endParaRPr lang="ru-RU" dirty="0" smtClean="0"/>
          </a:p>
          <a:p>
            <a:r>
              <a:rPr lang="ru-RU" dirty="0" smtClean="0"/>
              <a:t>Прямые </a:t>
            </a:r>
            <a:r>
              <a:rPr lang="ru-RU" dirty="0"/>
              <a:t>исследования содержания витаминов в крови установили, что до 90 % обследованных имели биохимические признаки недостаточности или выраженного дефицита витаминов. </a:t>
            </a:r>
            <a:endParaRPr lang="ru-RU" dirty="0" smtClean="0"/>
          </a:p>
          <a:p>
            <a:r>
              <a:rPr lang="ru-RU" dirty="0" smtClean="0"/>
              <a:t>Эти </a:t>
            </a:r>
            <a:r>
              <a:rPr lang="ru-RU" dirty="0"/>
              <a:t>данные свидетельствуют о том, что недостаток микронутриентов является фактором, охватывающим большую часть населения, в том числе и людей, имеющих избыточную массу тела, независимо от уровней доходов, времени года и места проживания.</a:t>
            </a:r>
          </a:p>
          <a:p>
            <a:endParaRPr lang="ru-RU" dirty="0"/>
          </a:p>
        </p:txBody>
      </p:sp>
    </p:spTree>
    <p:extLst>
      <p:ext uri="{BB962C8B-B14F-4D97-AF65-F5344CB8AC3E}">
        <p14:creationId xmlns:p14="http://schemas.microsoft.com/office/powerpoint/2010/main" val="26749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1295401" y="1787235"/>
            <a:ext cx="9601196" cy="4551219"/>
          </a:xfrm>
          <a:solidFill>
            <a:schemeClr val="accent6">
              <a:lumMod val="40000"/>
              <a:lumOff val="60000"/>
            </a:schemeClr>
          </a:solidFill>
        </p:spPr>
        <p:txBody>
          <a:bodyPr>
            <a:normAutofit fontScale="92500" lnSpcReduction="20000"/>
          </a:bodyPr>
          <a:lstStyle/>
          <a:p>
            <a:r>
              <a:rPr lang="ru-RU" b="1" i="1" dirty="0"/>
              <a:t>Неадекватная обеспеченность витаминами неизбежно влияет на интенсивность метаболических процессов, функциональную активность клеточных мембран и субклеточных структур. </a:t>
            </a:r>
            <a:endParaRPr lang="ru-RU" b="1" i="1" dirty="0" smtClean="0"/>
          </a:p>
          <a:p>
            <a:r>
              <a:rPr lang="ru-RU" b="1" i="1" dirty="0" smtClean="0"/>
              <a:t>В </a:t>
            </a:r>
            <a:r>
              <a:rPr lang="ru-RU" b="1" i="1" dirty="0"/>
              <a:t>частности, недостаточность витамина В</a:t>
            </a:r>
            <a:r>
              <a:rPr lang="ru-RU" b="1" i="1" baseline="30000" dirty="0"/>
              <a:t>2</a:t>
            </a:r>
            <a:r>
              <a:rPr lang="ru-RU" b="1" i="1" dirty="0"/>
              <a:t> нарушает окисление жиров и ФАД-зависимые звенья окислительного </a:t>
            </a:r>
            <a:r>
              <a:rPr lang="ru-RU" b="1" i="1" dirty="0" err="1"/>
              <a:t>фосфорилирования</a:t>
            </a:r>
            <a:r>
              <a:rPr lang="ru-RU" b="1" i="1" dirty="0" smtClean="0"/>
              <a:t>.</a:t>
            </a:r>
          </a:p>
          <a:p>
            <a:r>
              <a:rPr lang="ru-RU" b="1" i="1" dirty="0" smtClean="0"/>
              <a:t> </a:t>
            </a:r>
            <a:r>
              <a:rPr lang="ru-RU" b="1" i="1" dirty="0"/>
              <a:t>Дефицит витамина В</a:t>
            </a:r>
            <a:r>
              <a:rPr lang="ru-RU" b="1" i="1" baseline="30000" dirty="0"/>
              <a:t>6</a:t>
            </a:r>
            <a:r>
              <a:rPr lang="ru-RU" b="1" i="1" dirty="0"/>
              <a:t> приводит к нарушению толерантности к глюкозе. </a:t>
            </a:r>
            <a:endParaRPr lang="ru-RU" b="1" i="1" dirty="0" smtClean="0"/>
          </a:p>
          <a:p>
            <a:r>
              <a:rPr lang="ru-RU" b="1" i="1" dirty="0" smtClean="0"/>
              <a:t>Дефицит </a:t>
            </a:r>
            <a:r>
              <a:rPr lang="ru-RU" b="1" i="1" dirty="0" err="1"/>
              <a:t>биоантиоксидантов</a:t>
            </a:r>
            <a:r>
              <a:rPr lang="ru-RU" b="1" i="1" dirty="0"/>
              <a:t> (витаминов С, Е, Я-каротина) способствует активации процессов перекисного окисления липидов и развитию сосудистой патологии.</a:t>
            </a:r>
          </a:p>
          <a:p>
            <a:r>
              <a:rPr lang="ru-RU" b="1" i="1" dirty="0"/>
              <a:t>Огромное значение имеет обогащение рационов больных ожирением не только витаминами, но и минеральными веществами. Многие минеральные вещества принимают непосредственное участие в регуляции метаболических процессов. </a:t>
            </a:r>
          </a:p>
        </p:txBody>
      </p:sp>
    </p:spTree>
    <p:extLst>
      <p:ext uri="{BB962C8B-B14F-4D97-AF65-F5344CB8AC3E}">
        <p14:creationId xmlns:p14="http://schemas.microsoft.com/office/powerpoint/2010/main" val="123587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862444" y="1891145"/>
            <a:ext cx="10453255" cy="4416137"/>
          </a:xfrm>
          <a:solidFill>
            <a:schemeClr val="accent6">
              <a:lumMod val="20000"/>
              <a:lumOff val="80000"/>
            </a:schemeClr>
          </a:solidFill>
        </p:spPr>
        <p:txBody>
          <a:bodyPr>
            <a:normAutofit fontScale="85000" lnSpcReduction="20000"/>
          </a:bodyPr>
          <a:lstStyle/>
          <a:p>
            <a:r>
              <a:rPr lang="ru-RU" dirty="0"/>
              <a:t>Б</a:t>
            </a:r>
            <a:r>
              <a:rPr lang="ru-RU" dirty="0" smtClean="0"/>
              <a:t>ольшое </a:t>
            </a:r>
            <a:r>
              <a:rPr lang="ru-RU" dirty="0"/>
              <a:t>значение имеет достаточная обеспеченность организма </a:t>
            </a:r>
            <a:r>
              <a:rPr lang="ru-RU" b="1" dirty="0"/>
              <a:t>хромом </a:t>
            </a:r>
            <a:r>
              <a:rPr lang="ru-RU" dirty="0"/>
              <a:t>в связи с его участием в углеводном и жировом обмене. Дефицит хрома сопровождается повышением уровня глюкозы, общего холестерина и триглицеридов в крови. </a:t>
            </a:r>
            <a:endParaRPr lang="ru-RU" dirty="0" smtClean="0"/>
          </a:p>
          <a:p>
            <a:r>
              <a:rPr lang="ru-RU" dirty="0" smtClean="0"/>
              <a:t>Несбалансированность </a:t>
            </a:r>
            <a:r>
              <a:rPr lang="ru-RU" dirty="0"/>
              <a:t>рациона, в том числе преимущественное потребление рафинированных продуктов, может быть одной из причин возникновения дефицита этого элемента. Минимальная потребность в хроме составляет 200 мкг в сутки. Основными источниками хрома являются </a:t>
            </a:r>
            <a:r>
              <a:rPr lang="ru-RU" b="1" i="1" dirty="0">
                <a:solidFill>
                  <a:srgbClr val="7030A0"/>
                </a:solidFill>
              </a:rPr>
              <a:t>бобовые, мука, пекарские дрожжи.</a:t>
            </a:r>
          </a:p>
          <a:p>
            <a:r>
              <a:rPr lang="ru-RU" dirty="0"/>
              <a:t>Биологическое действие </a:t>
            </a:r>
            <a:r>
              <a:rPr lang="ru-RU" b="1" dirty="0"/>
              <a:t>селена, </a:t>
            </a:r>
            <a:r>
              <a:rPr lang="ru-RU" dirty="0"/>
              <a:t>являющегося составной частью фермента </a:t>
            </a:r>
            <a:r>
              <a:rPr lang="ru-RU" dirty="0" err="1"/>
              <a:t>глютатионпероксидазы</a:t>
            </a:r>
            <a:r>
              <a:rPr lang="ru-RU" dirty="0"/>
              <a:t>, связано с его участием в стабилизации клеточных мембран и субклеточных структур, регуляцией </a:t>
            </a:r>
            <a:r>
              <a:rPr lang="ru-RU" dirty="0" err="1"/>
              <a:t>свободнорадикальных</a:t>
            </a:r>
            <a:r>
              <a:rPr lang="ru-RU" dirty="0"/>
              <a:t> процессов</a:t>
            </a:r>
            <a:r>
              <a:rPr lang="ru-RU" dirty="0" smtClean="0"/>
              <a:t>.</a:t>
            </a:r>
          </a:p>
          <a:p>
            <a:r>
              <a:rPr lang="ru-RU" dirty="0" smtClean="0"/>
              <a:t> </a:t>
            </a:r>
            <a:r>
              <a:rPr lang="ru-RU" dirty="0"/>
              <a:t>Дефицит селена сопровождается снижением антиоксидантной активности организма, повышением риска сердечно-сосудистых и онкологических заболеваний</a:t>
            </a:r>
            <a:r>
              <a:rPr lang="ru-RU" dirty="0" smtClean="0"/>
              <a:t>.</a:t>
            </a:r>
          </a:p>
          <a:p>
            <a:r>
              <a:rPr lang="ru-RU" dirty="0" smtClean="0"/>
              <a:t> </a:t>
            </a:r>
            <a:r>
              <a:rPr lang="ru-RU" dirty="0"/>
              <a:t>Физиологическая потребность в селене составляет от 55 мкг в сутки (для женщин) до 70 мкг в сутки (для мужчин). </a:t>
            </a:r>
            <a:r>
              <a:rPr lang="ru-RU" b="1" i="1" dirty="0">
                <a:solidFill>
                  <a:srgbClr val="7030A0"/>
                </a:solidFill>
              </a:rPr>
              <a:t>Основные источники селена – злаковые, бобовые, мясо, морская рыба</a:t>
            </a:r>
            <a:r>
              <a:rPr lang="ru-RU" dirty="0"/>
              <a:t>.</a:t>
            </a:r>
          </a:p>
          <a:p>
            <a:endParaRPr lang="ru-RU" dirty="0"/>
          </a:p>
        </p:txBody>
      </p:sp>
    </p:spTree>
    <p:extLst>
      <p:ext uri="{BB962C8B-B14F-4D97-AF65-F5344CB8AC3E}">
        <p14:creationId xmlns:p14="http://schemas.microsoft.com/office/powerpoint/2010/main" val="32102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737756" y="1911927"/>
            <a:ext cx="10536380" cy="4322618"/>
          </a:xfrm>
          <a:solidFill>
            <a:schemeClr val="accent6">
              <a:lumMod val="40000"/>
              <a:lumOff val="60000"/>
            </a:schemeClr>
          </a:solidFill>
        </p:spPr>
        <p:txBody>
          <a:bodyPr>
            <a:normAutofit fontScale="85000" lnSpcReduction="20000"/>
          </a:bodyPr>
          <a:lstStyle/>
          <a:p>
            <a:r>
              <a:rPr lang="ru-RU" dirty="0"/>
              <a:t>Большое значение для стабилизации энергетического и жирового обмена играет достаточное введение в рацион </a:t>
            </a:r>
            <a:r>
              <a:rPr lang="ru-RU" b="1" dirty="0"/>
              <a:t>йода, </a:t>
            </a:r>
            <a:r>
              <a:rPr lang="ru-RU" dirty="0"/>
              <a:t>поскольку при дефиците этого элемента происходит нарушение синтеза тироксина и угнетение функции щитовидной железы, играющих важную роль в развитии ожирения. </a:t>
            </a:r>
            <a:r>
              <a:rPr lang="ru-RU" b="1" i="1" dirty="0">
                <a:solidFill>
                  <a:srgbClr val="7030A0"/>
                </a:solidFill>
              </a:rPr>
              <a:t>Физиологическая потребность в йоде составляет 150-200 мкг в сутки.</a:t>
            </a:r>
          </a:p>
          <a:p>
            <a:r>
              <a:rPr lang="ru-RU" dirty="0"/>
              <a:t>Первостепенное значение при составлении рационов для тучных больных имеет определение адекватного количества в нем </a:t>
            </a:r>
            <a:r>
              <a:rPr lang="ru-RU" b="1" dirty="0"/>
              <a:t>натрия. </a:t>
            </a:r>
            <a:r>
              <a:rPr lang="ru-RU" dirty="0"/>
              <a:t>Это особенно важно в связи с высокой степенью </a:t>
            </a:r>
            <a:r>
              <a:rPr lang="ru-RU" dirty="0" err="1"/>
              <a:t>ассоциированности</a:t>
            </a:r>
            <a:r>
              <a:rPr lang="ru-RU" dirty="0"/>
              <a:t> ожирения с развитием артериальной гипертонии.</a:t>
            </a:r>
          </a:p>
          <a:p>
            <a:r>
              <a:rPr lang="ru-RU" dirty="0"/>
              <a:t>По заключению Комитета экспертов ВОЗ, 1,5-2 г натрия (именно такое количество этого элемента содержится в 4-5 г поваренной соли) полностью обеспечивают потребности организма. Гипотензивный эффект за счет ограничения ионов натрия потенцируется обогащением рациона калием, имеющим в организме конкурентные взаимоотношения с натрием и увеличивающим </a:t>
            </a:r>
            <a:r>
              <a:rPr lang="ru-RU" dirty="0" err="1"/>
              <a:t>натрийурез</a:t>
            </a:r>
            <a:r>
              <a:rPr lang="ru-RU" dirty="0"/>
              <a:t>.</a:t>
            </a:r>
          </a:p>
          <a:p>
            <a:r>
              <a:rPr lang="ru-RU" dirty="0"/>
              <a:t>Количество </a:t>
            </a:r>
            <a:r>
              <a:rPr lang="ru-RU" b="1" dirty="0"/>
              <a:t>калия </a:t>
            </a:r>
            <a:r>
              <a:rPr lang="ru-RU" dirty="0"/>
              <a:t>должно быть не ниже 4 г в сутки и обеспечивается за счет растительных продуктов, богатых </a:t>
            </a:r>
            <a:r>
              <a:rPr lang="ru-RU" b="1" i="1" dirty="0">
                <a:solidFill>
                  <a:srgbClr val="7030A0"/>
                </a:solidFill>
              </a:rPr>
              <a:t>калием (сухофруктов, бобовых, тыквы, кабачков, гречневой и овсяной круп).</a:t>
            </a:r>
          </a:p>
          <a:p>
            <a:endParaRPr lang="ru-RU" b="1" i="1" dirty="0">
              <a:solidFill>
                <a:srgbClr val="7030A0"/>
              </a:solidFill>
            </a:endParaRPr>
          </a:p>
        </p:txBody>
      </p:sp>
    </p:spTree>
    <p:extLst>
      <p:ext uri="{BB962C8B-B14F-4D97-AF65-F5344CB8AC3E}">
        <p14:creationId xmlns:p14="http://schemas.microsoft.com/office/powerpoint/2010/main" val="51858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955964" y="1963881"/>
            <a:ext cx="10453254" cy="4260273"/>
          </a:xfrm>
          <a:solidFill>
            <a:schemeClr val="accent6">
              <a:lumMod val="40000"/>
              <a:lumOff val="60000"/>
            </a:schemeClr>
          </a:solidFill>
        </p:spPr>
        <p:txBody>
          <a:bodyPr>
            <a:normAutofit fontScale="70000" lnSpcReduction="20000"/>
          </a:bodyPr>
          <a:lstStyle/>
          <a:p>
            <a:r>
              <a:rPr lang="ru-RU" b="1" i="1" dirty="0">
                <a:solidFill>
                  <a:srgbClr val="002060"/>
                </a:solidFill>
              </a:rPr>
              <a:t>В рационе больных ожирением необходимо обеспечить оптимальное содержание и соотношение кальция и фосфора, играющих важную роль в осуществлении важнейших физиологических и биохимических процессов в организме (энергетическом обмене, мышечном сокращении и др.), а также профилактике остеопороза и артериальной гипертонии.</a:t>
            </a:r>
          </a:p>
          <a:p>
            <a:r>
              <a:rPr lang="ru-RU" b="1" i="1" dirty="0">
                <a:solidFill>
                  <a:srgbClr val="002060"/>
                </a:solidFill>
              </a:rPr>
              <a:t>Оптимальным считается содержание кальция в диете, составляющее 0,8-1 г в сутки при соотношении кальция и фосфора, равном 1:1. Наилучшим источником кальция являются молочные продукты.</a:t>
            </a:r>
          </a:p>
          <a:p>
            <a:r>
              <a:rPr lang="ru-RU" b="1" i="1" dirty="0">
                <a:solidFill>
                  <a:srgbClr val="002060"/>
                </a:solidFill>
              </a:rPr>
              <a:t>Важным внутриклеточным катионом наряду с калием является магний. Он активирует все системы жирового, углеводного и белкового метаболизма, в которых принимает участие АТФ.</a:t>
            </a:r>
          </a:p>
          <a:p>
            <a:r>
              <a:rPr lang="ru-RU" b="1" i="1" dirty="0">
                <a:solidFill>
                  <a:srgbClr val="002060"/>
                </a:solidFill>
              </a:rPr>
              <a:t>Дефицит магния приводит к дестабилизации клеточных мембран. Важную роль играет магний в процессах мышечного сокращения и освобождения ацетилхолина из нервных окончаний. </a:t>
            </a:r>
            <a:endParaRPr lang="ru-RU" b="1" i="1" dirty="0" smtClean="0">
              <a:solidFill>
                <a:srgbClr val="002060"/>
              </a:solidFill>
            </a:endParaRPr>
          </a:p>
          <a:p>
            <a:r>
              <a:rPr lang="ru-RU" b="1" i="1" dirty="0" smtClean="0">
                <a:solidFill>
                  <a:srgbClr val="002060"/>
                </a:solidFill>
              </a:rPr>
              <a:t>Доказано </a:t>
            </a:r>
            <a:r>
              <a:rPr lang="ru-RU" b="1" i="1" dirty="0" err="1">
                <a:solidFill>
                  <a:srgbClr val="002060"/>
                </a:solidFill>
              </a:rPr>
              <a:t>кардиопротекторное</a:t>
            </a:r>
            <a:r>
              <a:rPr lang="ru-RU" b="1" i="1" dirty="0">
                <a:solidFill>
                  <a:srgbClr val="002060"/>
                </a:solidFill>
              </a:rPr>
              <a:t> и антиаритмическое действие магния. Необходимо учитывать, что использование повышенного количества пищевых волокон, стрессовые ситуации, употребление диуретиков могут усугублять магниевый дефицит.</a:t>
            </a:r>
          </a:p>
          <a:p>
            <a:r>
              <a:rPr lang="ru-RU" b="1" i="1" dirty="0">
                <a:solidFill>
                  <a:srgbClr val="002060"/>
                </a:solidFill>
              </a:rPr>
              <a:t>Потребность в магнии составляет 300-400 мг в сутки. Основным источником магния являются продукты растительного происхождения.</a:t>
            </a:r>
          </a:p>
          <a:p>
            <a:endParaRPr lang="ru-RU" dirty="0"/>
          </a:p>
        </p:txBody>
      </p:sp>
    </p:spTree>
    <p:extLst>
      <p:ext uri="{BB962C8B-B14F-4D97-AF65-F5344CB8AC3E}">
        <p14:creationId xmlns:p14="http://schemas.microsoft.com/office/powerpoint/2010/main" val="10489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597286"/>
          </a:xfrm>
        </p:spPr>
        <p:txBody>
          <a:bodyPr>
            <a:normAutofit fontScale="90000"/>
          </a:bodyPr>
          <a:lstStyle/>
          <a:p>
            <a:r>
              <a:rPr lang="ru-RU" b="1" dirty="0"/>
              <a:t>Водно-солевой обмен</a:t>
            </a:r>
            <a:endParaRPr lang="ru-RU" dirty="0"/>
          </a:p>
        </p:txBody>
      </p:sp>
      <p:sp>
        <p:nvSpPr>
          <p:cNvPr id="3" name="Объект 2"/>
          <p:cNvSpPr>
            <a:spLocks noGrp="1"/>
          </p:cNvSpPr>
          <p:nvPr>
            <p:ph idx="1"/>
          </p:nvPr>
        </p:nvSpPr>
        <p:spPr>
          <a:xfrm>
            <a:off x="748145" y="1724891"/>
            <a:ext cx="10577946" cy="4738253"/>
          </a:xfrm>
          <a:solidFill>
            <a:schemeClr val="accent6">
              <a:lumMod val="20000"/>
              <a:lumOff val="80000"/>
            </a:schemeClr>
          </a:solidFill>
        </p:spPr>
        <p:txBody>
          <a:bodyPr>
            <a:normAutofit/>
          </a:bodyPr>
          <a:lstStyle/>
          <a:p>
            <a:r>
              <a:rPr lang="ru-RU" b="1" i="1" dirty="0">
                <a:solidFill>
                  <a:srgbClr val="002060"/>
                </a:solidFill>
              </a:rPr>
              <a:t>Одним из важных моментов при составлении рациона для больных ожирением является нормализация водно-солевого обмена. С этой целью количество соли ограничивается до 5 г в сутки, что соответствует 2 г натрия. Объем свободной жидкости при проживании пациента в условиях умеренной климатической зоны не должен превышать 1,2-1,5 л в сутки.</a:t>
            </a:r>
          </a:p>
          <a:p>
            <a:r>
              <a:rPr lang="ru-RU" b="1" i="1" dirty="0">
                <a:solidFill>
                  <a:srgbClr val="002060"/>
                </a:solidFill>
              </a:rPr>
              <a:t>Целесообразно рекомендовать употребление жидкости (простая минеральная вода, некрепкий несладкий чай с лимоном) в момент появления чувства голода, поскольку центр аппетита и центр жажды расположены в одних и тех же ядрах гипоталамуса и питье воды может на некоторое время подавить аппетит.</a:t>
            </a:r>
          </a:p>
          <a:p>
            <a:endParaRPr lang="ru-RU" dirty="0"/>
          </a:p>
        </p:txBody>
      </p:sp>
    </p:spTree>
    <p:extLst>
      <p:ext uri="{BB962C8B-B14F-4D97-AF65-F5344CB8AC3E}">
        <p14:creationId xmlns:p14="http://schemas.microsoft.com/office/powerpoint/2010/main" val="62472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462204"/>
          </a:xfrm>
        </p:spPr>
        <p:txBody>
          <a:bodyPr>
            <a:normAutofit fontScale="90000"/>
          </a:bodyPr>
          <a:lstStyle/>
          <a:p>
            <a:r>
              <a:rPr lang="ru-RU" b="1" dirty="0"/>
              <a:t>Другие факторы</a:t>
            </a:r>
            <a:r>
              <a:rPr lang="ru-RU" dirty="0"/>
              <a:t/>
            </a:r>
            <a:br>
              <a:rPr lang="ru-RU" dirty="0"/>
            </a:br>
            <a:endParaRPr lang="ru-RU" dirty="0"/>
          </a:p>
        </p:txBody>
      </p:sp>
      <p:sp>
        <p:nvSpPr>
          <p:cNvPr id="3" name="Объект 2"/>
          <p:cNvSpPr>
            <a:spLocks noGrp="1"/>
          </p:cNvSpPr>
          <p:nvPr>
            <p:ph idx="1"/>
          </p:nvPr>
        </p:nvSpPr>
        <p:spPr>
          <a:xfrm>
            <a:off x="800099" y="1361209"/>
            <a:ext cx="10754591" cy="5029200"/>
          </a:xfrm>
          <a:solidFill>
            <a:schemeClr val="accent6">
              <a:lumMod val="40000"/>
              <a:lumOff val="60000"/>
            </a:schemeClr>
          </a:solidFill>
        </p:spPr>
        <p:txBody>
          <a:bodyPr>
            <a:normAutofit fontScale="70000" lnSpcReduction="20000"/>
          </a:bodyPr>
          <a:lstStyle/>
          <a:p>
            <a:r>
              <a:rPr lang="ru-RU" b="1" i="1" dirty="0">
                <a:solidFill>
                  <a:srgbClr val="002060"/>
                </a:solidFill>
              </a:rPr>
              <a:t>Д</a:t>
            </a:r>
            <a:r>
              <a:rPr lang="ru-RU" b="1" i="1" dirty="0" smtClean="0">
                <a:solidFill>
                  <a:srgbClr val="002060"/>
                </a:solidFill>
              </a:rPr>
              <a:t>ля </a:t>
            </a:r>
            <a:r>
              <a:rPr lang="ru-RU" b="1" i="1" dirty="0">
                <a:solidFill>
                  <a:srgbClr val="002060"/>
                </a:solidFill>
              </a:rPr>
              <a:t>профилактики и лечения ожирения крайне важно соблюдение ритма питания с частотой приема пищи не менее 3-4 раз в день и максимальной калорической нагрузкой в период наибольшей физической активности. Отсюда одна из классических рекомендаций – основной прием пищи должен приходиться на первую половину дня.</a:t>
            </a:r>
          </a:p>
          <a:p>
            <a:r>
              <a:rPr lang="ru-RU" b="1" i="1" dirty="0">
                <a:solidFill>
                  <a:srgbClr val="002060"/>
                </a:solidFill>
              </a:rPr>
              <a:t>С целью максимального снижения аппетита и этим облегчения чувства голода из рациона исключаются продукты, стимулирующие аппетит (приправы, специи, маринады и т. д.). С этой же целью используется и соответствующая кулинарная обработка продуктов; как правило, пища рекомендуется в отварном виде.</a:t>
            </a:r>
          </a:p>
          <a:p>
            <a:r>
              <a:rPr lang="ru-RU" b="1" i="1" dirty="0">
                <a:solidFill>
                  <a:srgbClr val="002060"/>
                </a:solidFill>
              </a:rPr>
              <a:t>Необходимо остановиться на таком немаловажном для нашей страны факте, как употребление алкогольных напитков. Не касаясь вопроса токсического воздействия алкоголя, напомним, что 1 г спирта при сгорании дает 7,3 ккал и употребление алкоголя, оказывая возбуждающее действие на аппетит, приводит одновременно к резкому увеличению потребления высококалорийной пищи. Установлено, что в течение банкетного или гостевого застолья человек съедает, как правило, две дневные нормы еды.</a:t>
            </a:r>
          </a:p>
          <a:p>
            <a:r>
              <a:rPr lang="ru-RU" b="1" i="1" dirty="0">
                <a:solidFill>
                  <a:srgbClr val="002060"/>
                </a:solidFill>
              </a:rPr>
              <a:t>Как для лечения ожирения, так и для его профилактики крайне большое значение имеет медленная еда с тщательным пережевыванием пищи.</a:t>
            </a:r>
          </a:p>
          <a:p>
            <a:r>
              <a:rPr lang="ru-RU" b="1" i="1" dirty="0">
                <a:solidFill>
                  <a:srgbClr val="002060"/>
                </a:solidFill>
              </a:rPr>
              <a:t>На фоне основного редуцированного пищевого рациона необходимо периодически, приблизительно раз в неделю для людей, снижающих массу тела в амбулаторных условиях, и 2-3 раза в неделю – в условиях стационара, назначать контрастные или разгрузочные дни.</a:t>
            </a:r>
          </a:p>
          <a:p>
            <a:r>
              <a:rPr lang="ru-RU" b="1" i="1" dirty="0">
                <a:solidFill>
                  <a:srgbClr val="002060"/>
                </a:solidFill>
              </a:rPr>
              <a:t>Разгрузочная диета имеет еще более сниженную энергетическую ценность. Особенно она показана при прекращении потери массы тела</a:t>
            </a:r>
            <a:r>
              <a:rPr lang="ru-RU" b="1" i="1" dirty="0"/>
              <a:t>.</a:t>
            </a:r>
          </a:p>
        </p:txBody>
      </p:sp>
    </p:spTree>
    <p:extLst>
      <p:ext uri="{BB962C8B-B14F-4D97-AF65-F5344CB8AC3E}">
        <p14:creationId xmlns:p14="http://schemas.microsoft.com/office/powerpoint/2010/main" val="289341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3226" y="1517073"/>
            <a:ext cx="10546773" cy="4842163"/>
          </a:xfrm>
          <a:solidFill>
            <a:schemeClr val="accent6">
              <a:lumMod val="20000"/>
              <a:lumOff val="80000"/>
            </a:schemeClr>
          </a:solidFill>
        </p:spPr>
        <p:txBody>
          <a:bodyPr>
            <a:normAutofit fontScale="92500" lnSpcReduction="20000"/>
          </a:bodyPr>
          <a:lstStyle/>
          <a:p>
            <a:r>
              <a:rPr lang="ru-RU" i="1" dirty="0">
                <a:solidFill>
                  <a:srgbClr val="002060"/>
                </a:solidFill>
              </a:rPr>
              <a:t>Система зигзагов в питании способствует, по всей вероятности, перестройке обмена веществ и мобилизации жира из депо. Разгрузочные дни способствуют и уменьшению перевозбуждения инсулярного аппарата, поскольку энергетическая ценность пищи максимально ограничена. Повышенный диурез и улучшение опорожнения кишечника в эти дни приводят к более значимому снижению массы тела.</a:t>
            </a:r>
          </a:p>
          <a:p>
            <a:r>
              <a:rPr lang="ru-RU" i="1" dirty="0">
                <a:solidFill>
                  <a:srgbClr val="002060"/>
                </a:solidFill>
              </a:rPr>
              <a:t>При проведении разгрузочных дней больной должен делить рекомендуемую пищу на пять частей и употреблять ее не за общим столом во избежание раздражения пищевого центра. Во время проведения контрастных дней разрешается легкая или средняя по тяжести физическая нагрузка. Нельзя допускать чувства голода, слабости или головокружения, являющихся симптомами гипогликемии.</a:t>
            </a:r>
          </a:p>
          <a:p>
            <a:r>
              <a:rPr lang="ru-RU" i="1" dirty="0">
                <a:solidFill>
                  <a:srgbClr val="002060"/>
                </a:solidFill>
              </a:rPr>
              <a:t>Назначение разгрузочных дней должно быть индивидуальным и определяться наличием или отсутствием сопутствующей патологии, переносимостью предлагаемых продуктов и пищевыми пристрастиями пациента. Существуют более сытные контрастные дни, как правило, белковые (мясные, рыбные, творожные, молочные), а также овощные, фруктово-ягодные, жировые (сметанные). Могут использоваться различные, но преимущественно однотипные продукты в разнообразных сочетаниях (мясо и рыба, овощи и фрукты и др.).</a:t>
            </a:r>
          </a:p>
          <a:p>
            <a:endParaRPr lang="ru-RU" dirty="0"/>
          </a:p>
        </p:txBody>
      </p:sp>
      <p:sp>
        <p:nvSpPr>
          <p:cNvPr id="4" name="Заголовок 1"/>
          <p:cNvSpPr>
            <a:spLocks noGrp="1"/>
          </p:cNvSpPr>
          <p:nvPr>
            <p:ph type="title"/>
          </p:nvPr>
        </p:nvSpPr>
        <p:spPr>
          <a:xfrm>
            <a:off x="1295402" y="982132"/>
            <a:ext cx="9601196" cy="534941"/>
          </a:xfrm>
        </p:spPr>
        <p:txBody>
          <a:bodyPr>
            <a:normAutofit fontScale="90000"/>
          </a:bodyPr>
          <a:lstStyle/>
          <a:p>
            <a:r>
              <a:rPr lang="ru-RU" b="1" dirty="0"/>
              <a:t>Другие факторы</a:t>
            </a:r>
            <a:r>
              <a:rPr lang="ru-RU" dirty="0"/>
              <a:t/>
            </a:r>
            <a:br>
              <a:rPr lang="ru-RU" dirty="0"/>
            </a:br>
            <a:endParaRPr lang="ru-RU" dirty="0"/>
          </a:p>
        </p:txBody>
      </p:sp>
    </p:spTree>
    <p:extLst>
      <p:ext uri="{BB962C8B-B14F-4D97-AF65-F5344CB8AC3E}">
        <p14:creationId xmlns:p14="http://schemas.microsoft.com/office/powerpoint/2010/main" val="383754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45" y="727364"/>
            <a:ext cx="10567555" cy="966355"/>
          </a:xfrm>
          <a:solidFill>
            <a:schemeClr val="bg2"/>
          </a:solidFill>
        </p:spPr>
        <p:txBody>
          <a:bodyPr>
            <a:normAutofit fontScale="90000"/>
          </a:bodyPr>
          <a:lstStyle/>
          <a:p>
            <a:r>
              <a:rPr lang="ru-RU" sz="3200" b="1" i="1" dirty="0">
                <a:solidFill>
                  <a:srgbClr val="7030A0"/>
                </a:solidFill>
              </a:rPr>
              <a:t>Основные требования к лечебному питанию при ожирении </a:t>
            </a:r>
          </a:p>
        </p:txBody>
      </p:sp>
      <p:sp>
        <p:nvSpPr>
          <p:cNvPr id="3" name="Объект 2"/>
          <p:cNvSpPr>
            <a:spLocks noGrp="1"/>
          </p:cNvSpPr>
          <p:nvPr>
            <p:ph idx="1"/>
          </p:nvPr>
        </p:nvSpPr>
        <p:spPr>
          <a:xfrm>
            <a:off x="748144" y="1693719"/>
            <a:ext cx="10453255" cy="4551217"/>
          </a:xfrm>
          <a:solidFill>
            <a:schemeClr val="accent1">
              <a:lumMod val="40000"/>
              <a:lumOff val="60000"/>
            </a:schemeClr>
          </a:solidFill>
        </p:spPr>
        <p:txBody>
          <a:bodyPr>
            <a:normAutofit fontScale="85000" lnSpcReduction="20000"/>
          </a:bodyPr>
          <a:lstStyle/>
          <a:p>
            <a:r>
              <a:rPr lang="ru-RU" dirty="0"/>
              <a:t>• Ограничение калорийности диеты (до 1500 ккал в сутки и менее). Степень калорической редукции диеты определяется индивидуально и зависит от выраженности ожирения, наличия сопутствующих заболеваний, пола, возраста больных, их физической активности и др.</a:t>
            </a:r>
          </a:p>
          <a:p>
            <a:r>
              <a:rPr lang="ru-RU" dirty="0"/>
              <a:t>• Ограничение количества углеводов, преимущественно быстро всасываемых, легкоусвояемых. Потребность в углеводах восполняется главным образом за счет сложных углеводов, содержащихся в овощах, фруктах, зерновых. При построении диеты оценивается не только энергетическая ценность углеводсодержащих продуктов и блюд, но и величина их гликемического индекса.</a:t>
            </a:r>
          </a:p>
          <a:p>
            <a:r>
              <a:rPr lang="ru-RU" dirty="0"/>
              <a:t>• Снижение общего количества жира за счет жиров животного происхождения при достаточном введении растительных жиров. Оценкой адекватности включения в рацион жировых продуктов служит не только содержание холестерина, но и величина соотношения в используемом продукте ПНЖК и НЖК, а также жирные кислоты/</a:t>
            </a:r>
            <a:r>
              <a:rPr lang="ru-RU" dirty="0" err="1"/>
              <a:t>липотропные</a:t>
            </a:r>
            <a:r>
              <a:rPr lang="ru-RU" dirty="0"/>
              <a:t> факторы.</a:t>
            </a:r>
          </a:p>
          <a:p>
            <a:r>
              <a:rPr lang="ru-RU" dirty="0"/>
              <a:t>• Обеспечение адекватного содержания белка в рационе при любой степени редукции калорийности; белок должен обеспечиваться за счет как животных, так и растительных продуктов.</a:t>
            </a:r>
          </a:p>
          <a:p>
            <a:endParaRPr lang="ru-RU" dirty="0"/>
          </a:p>
        </p:txBody>
      </p:sp>
    </p:spTree>
    <p:extLst>
      <p:ext uri="{BB962C8B-B14F-4D97-AF65-F5344CB8AC3E}">
        <p14:creationId xmlns:p14="http://schemas.microsoft.com/office/powerpoint/2010/main" val="78790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10000"/>
              <a:lumOff val="90000"/>
            </a:schemeClr>
          </a:solidFill>
        </p:spPr>
        <p:txBody>
          <a:bodyPr>
            <a:normAutofit/>
          </a:bodyPr>
          <a:lstStyle/>
          <a:p>
            <a:r>
              <a:rPr lang="ru-RU" sz="3200" b="1" i="1" dirty="0">
                <a:solidFill>
                  <a:srgbClr val="7030A0"/>
                </a:solidFill>
              </a:rPr>
              <a:t>Основные требования к лечебному питанию при ожирении </a:t>
            </a:r>
            <a:endParaRPr lang="ru-RU" sz="3200" dirty="0"/>
          </a:p>
        </p:txBody>
      </p:sp>
      <p:sp>
        <p:nvSpPr>
          <p:cNvPr id="3" name="Объект 2"/>
          <p:cNvSpPr>
            <a:spLocks noGrp="1"/>
          </p:cNvSpPr>
          <p:nvPr>
            <p:ph idx="1"/>
          </p:nvPr>
        </p:nvSpPr>
        <p:spPr>
          <a:xfrm>
            <a:off x="852055" y="2441865"/>
            <a:ext cx="10401300" cy="3927762"/>
          </a:xfrm>
          <a:solidFill>
            <a:schemeClr val="accent5">
              <a:lumMod val="60000"/>
              <a:lumOff val="40000"/>
            </a:schemeClr>
          </a:solidFill>
        </p:spPr>
        <p:txBody>
          <a:bodyPr>
            <a:normAutofit fontScale="85000" lnSpcReduction="20000"/>
          </a:bodyPr>
          <a:lstStyle/>
          <a:p>
            <a:r>
              <a:rPr lang="ru-RU" b="1" i="1" dirty="0"/>
              <a:t>Создание чувства сытости путем назначения малокалорийной, но значительной по объему пищи (сырых овощей, фруктов, продуктов, обогащенных пищевыми волокнами и др.).</a:t>
            </a:r>
          </a:p>
          <a:p>
            <a:r>
              <a:rPr lang="ru-RU" b="1" i="1" dirty="0"/>
              <a:t>• Частый дробный прием пищи (до 5-6 раз в сутки).</a:t>
            </a:r>
          </a:p>
          <a:p>
            <a:r>
              <a:rPr lang="ru-RU" b="1" i="1" dirty="0"/>
              <a:t>• Исключение из рациона продуктов, возбуждающих аппетит (острых закусок, пряностей, приправ и др.).</a:t>
            </a:r>
          </a:p>
          <a:p>
            <a:r>
              <a:rPr lang="ru-RU" b="1" i="1" dirty="0"/>
              <a:t>• Обогащение рациона витаминами за счет как традиционных продуктов (фруктов, овощей, ягод, отвара шиповника, растительных масел, орехов), так и диетических продуктов, обогащенных витаминами и Я-каротином, а также регулярного применения поливитаминных препаратов.</a:t>
            </a:r>
          </a:p>
          <a:p>
            <a:r>
              <a:rPr lang="ru-RU" b="1" i="1" dirty="0"/>
              <a:t>• Ограничение поваренной соли (до 5 г в сутки).</a:t>
            </a:r>
          </a:p>
          <a:p>
            <a:r>
              <a:rPr lang="ru-RU" b="1" i="1" dirty="0"/>
              <a:t>• Использование контрастных или разгрузочных дней (до 1-3 раз в неделю).</a:t>
            </a:r>
          </a:p>
          <a:p>
            <a:endParaRPr lang="ru-RU" dirty="0"/>
          </a:p>
        </p:txBody>
      </p:sp>
    </p:spTree>
    <p:extLst>
      <p:ext uri="{BB962C8B-B14F-4D97-AF65-F5344CB8AC3E}">
        <p14:creationId xmlns:p14="http://schemas.microsoft.com/office/powerpoint/2010/main" val="191832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659632"/>
          </a:xfrm>
        </p:spPr>
        <p:txBody>
          <a:bodyPr>
            <a:normAutofit/>
          </a:bodyPr>
          <a:lstStyle/>
          <a:p>
            <a:r>
              <a:rPr lang="ru-RU" sz="3200" i="1" dirty="0">
                <a:solidFill>
                  <a:srgbClr val="002060"/>
                </a:solidFill>
              </a:rPr>
              <a:t>Уровень снижения энергетической ценности рациона </a:t>
            </a:r>
          </a:p>
        </p:txBody>
      </p:sp>
      <p:sp>
        <p:nvSpPr>
          <p:cNvPr id="3" name="Объект 2"/>
          <p:cNvSpPr>
            <a:spLocks noGrp="1"/>
          </p:cNvSpPr>
          <p:nvPr>
            <p:ph idx="1"/>
          </p:nvPr>
        </p:nvSpPr>
        <p:spPr>
          <a:xfrm>
            <a:off x="935182" y="2421082"/>
            <a:ext cx="10432473" cy="3771900"/>
          </a:xfrm>
          <a:solidFill>
            <a:schemeClr val="accent1">
              <a:lumMod val="40000"/>
              <a:lumOff val="60000"/>
            </a:schemeClr>
          </a:solidFill>
        </p:spPr>
        <p:txBody>
          <a:bodyPr>
            <a:normAutofit fontScale="92500" lnSpcReduction="20000"/>
          </a:bodyPr>
          <a:lstStyle/>
          <a:p>
            <a:r>
              <a:rPr lang="ru-RU" dirty="0"/>
              <a:t>определяется интенсивностью трудовой деятельности пациента: для работников преимущественно умственного труда допускается более выраженная редукция калорийности, для людей, занятых тяжелым физическим трудом, – значительно меньшая.</a:t>
            </a:r>
          </a:p>
          <a:p>
            <a:r>
              <a:rPr lang="ru-RU" dirty="0"/>
              <a:t>При назначении малокалорийного режима следует руководствоваться правилом </a:t>
            </a:r>
            <a:r>
              <a:rPr lang="ru-RU" dirty="0" smtClean="0"/>
              <a:t>:</a:t>
            </a:r>
          </a:p>
          <a:p>
            <a:r>
              <a:rPr lang="ru-RU" dirty="0" smtClean="0"/>
              <a:t>не </a:t>
            </a:r>
            <a:r>
              <a:rPr lang="ru-RU" dirty="0"/>
              <a:t>начинать лечение с самых строгих диет</a:t>
            </a:r>
            <a:r>
              <a:rPr lang="ru-RU" dirty="0" smtClean="0"/>
              <a:t>.</a:t>
            </a:r>
          </a:p>
          <a:p>
            <a:r>
              <a:rPr lang="ru-RU" dirty="0" smtClean="0"/>
              <a:t> </a:t>
            </a:r>
            <a:r>
              <a:rPr lang="ru-RU" dirty="0"/>
              <a:t>Показателем правильного применения лечебного режима должно служить не только снижение массы тела, но связанное с ним улучшение общего самочувствия. </a:t>
            </a:r>
            <a:endParaRPr lang="ru-RU" dirty="0" smtClean="0"/>
          </a:p>
          <a:p>
            <a:r>
              <a:rPr lang="ru-RU" dirty="0" smtClean="0"/>
              <a:t>При </a:t>
            </a:r>
            <a:r>
              <a:rPr lang="ru-RU" dirty="0"/>
              <a:t>ошибочно заниженной калорийности рациона общее самочувствие больных быстро ухудшается, что выражается появлением резкой слабости, повышенной раздражительности, ухудшением сна.</a:t>
            </a:r>
          </a:p>
          <a:p>
            <a:endParaRPr lang="ru-RU" dirty="0"/>
          </a:p>
        </p:txBody>
      </p:sp>
    </p:spTree>
    <p:extLst>
      <p:ext uri="{BB962C8B-B14F-4D97-AF65-F5344CB8AC3E}">
        <p14:creationId xmlns:p14="http://schemas.microsoft.com/office/powerpoint/2010/main" val="83342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535" y="675410"/>
            <a:ext cx="10681855" cy="2337954"/>
          </a:xfrm>
          <a:solidFill>
            <a:schemeClr val="accent6">
              <a:lumMod val="20000"/>
              <a:lumOff val="80000"/>
            </a:schemeClr>
          </a:solidFill>
        </p:spPr>
        <p:txBody>
          <a:bodyPr>
            <a:normAutofit fontScale="90000"/>
          </a:bodyPr>
          <a:lstStyle/>
          <a:p>
            <a:r>
              <a:rPr lang="ru-RU" sz="2700" b="1" i="1" dirty="0" smtClean="0">
                <a:solidFill>
                  <a:srgbClr val="0070C0"/>
                </a:solidFill>
              </a:rPr>
              <a:t/>
            </a:r>
            <a:br>
              <a:rPr lang="ru-RU" sz="2700" b="1" i="1" dirty="0" smtClean="0">
                <a:solidFill>
                  <a:srgbClr val="0070C0"/>
                </a:solidFill>
              </a:rPr>
            </a:br>
            <a:r>
              <a:rPr lang="ru-RU" sz="2700" b="1" i="1" dirty="0" smtClean="0">
                <a:solidFill>
                  <a:srgbClr val="0070C0"/>
                </a:solidFill>
              </a:rPr>
              <a:t>клинический опыт показывает:</a:t>
            </a:r>
            <a:br>
              <a:rPr lang="ru-RU" sz="2700" b="1" i="1" dirty="0" smtClean="0">
                <a:solidFill>
                  <a:srgbClr val="0070C0"/>
                </a:solidFill>
              </a:rPr>
            </a:br>
            <a:r>
              <a:rPr lang="ru-RU" sz="2700" b="1" i="1" dirty="0" smtClean="0">
                <a:solidFill>
                  <a:srgbClr val="0070C0"/>
                </a:solidFill>
              </a:rPr>
              <a:t> </a:t>
            </a:r>
            <a:r>
              <a:rPr lang="ru-RU" sz="2700" b="1" i="1" dirty="0">
                <a:solidFill>
                  <a:srgbClr val="0070C0"/>
                </a:solidFill>
              </a:rPr>
              <a:t>лечебное питание при ожирении следует начинать с назначения диетического рациона с умеренной редукцией энергетической </a:t>
            </a:r>
            <a:r>
              <a:rPr lang="ru-RU" sz="2700" b="1" i="1" dirty="0" smtClean="0">
                <a:solidFill>
                  <a:srgbClr val="0070C0"/>
                </a:solidFill>
              </a:rPr>
              <a:t>ценности</a:t>
            </a:r>
            <a:r>
              <a:rPr lang="ru-RU" sz="2700" b="1" i="1" dirty="0">
                <a:solidFill>
                  <a:srgbClr val="0070C0"/>
                </a:solidFill>
              </a:rPr>
              <a:t/>
            </a:r>
            <a:br>
              <a:rPr lang="ru-RU" sz="2700" b="1" i="1" dirty="0">
                <a:solidFill>
                  <a:srgbClr val="0070C0"/>
                </a:solidFill>
              </a:rPr>
            </a:br>
            <a:r>
              <a:rPr lang="ru-RU" sz="2700" b="1" i="1" dirty="0" smtClean="0">
                <a:solidFill>
                  <a:srgbClr val="0070C0"/>
                </a:solidFill>
              </a:rPr>
              <a:t> </a:t>
            </a:r>
            <a:r>
              <a:rPr lang="ru-RU" sz="2700" b="1" i="1" dirty="0">
                <a:solidFill>
                  <a:srgbClr val="0070C0"/>
                </a:solidFill>
              </a:rPr>
              <a:t>в первые дни лечения на фоне </a:t>
            </a:r>
            <a:r>
              <a:rPr lang="ru-RU" sz="2700" b="1" i="1" dirty="0" err="1">
                <a:solidFill>
                  <a:srgbClr val="0070C0"/>
                </a:solidFill>
              </a:rPr>
              <a:t>гипонатриевой</a:t>
            </a:r>
            <a:r>
              <a:rPr lang="ru-RU" sz="2700" b="1" i="1" dirty="0">
                <a:solidFill>
                  <a:srgbClr val="0070C0"/>
                </a:solidFill>
              </a:rPr>
              <a:t> диеты быстро происходит снижение массы тела за счет большой потери жидкости</a:t>
            </a:r>
            <a:r>
              <a:rPr lang="ru-RU" sz="2700" b="1" i="1" dirty="0" smtClean="0">
                <a:solidFill>
                  <a:srgbClr val="0070C0"/>
                </a:solidFill>
              </a:rPr>
              <a:t>.</a:t>
            </a:r>
            <a:br>
              <a:rPr lang="ru-RU" sz="2700" b="1" i="1" dirty="0" smtClean="0">
                <a:solidFill>
                  <a:srgbClr val="0070C0"/>
                </a:solidFill>
              </a:rPr>
            </a:br>
            <a:r>
              <a:rPr lang="ru-RU" sz="2700" b="1" i="1" dirty="0" smtClean="0">
                <a:solidFill>
                  <a:srgbClr val="0070C0"/>
                </a:solidFill>
              </a:rPr>
              <a:t> </a:t>
            </a:r>
            <a:r>
              <a:rPr lang="ru-RU" sz="2700" b="1" i="1" dirty="0">
                <a:solidFill>
                  <a:srgbClr val="0070C0"/>
                </a:solidFill>
              </a:rPr>
              <a:t>При замедлении снижения массы тела целесообразно на фоне этой диеты 2-3 раза в неделю назначать разгрузочный (контрольный) день взамен диеты</a:t>
            </a:r>
          </a:p>
        </p:txBody>
      </p:sp>
      <p:sp>
        <p:nvSpPr>
          <p:cNvPr id="3" name="Объект 2"/>
          <p:cNvSpPr>
            <a:spLocks noGrp="1"/>
          </p:cNvSpPr>
          <p:nvPr>
            <p:ph idx="1"/>
          </p:nvPr>
        </p:nvSpPr>
        <p:spPr>
          <a:xfrm>
            <a:off x="592282" y="3543299"/>
            <a:ext cx="10848108" cy="2805545"/>
          </a:xfrm>
          <a:solidFill>
            <a:schemeClr val="accent2">
              <a:lumMod val="60000"/>
              <a:lumOff val="40000"/>
            </a:schemeClr>
          </a:solidFill>
        </p:spPr>
        <p:txBody>
          <a:bodyPr>
            <a:normAutofit/>
          </a:bodyPr>
          <a:lstStyle/>
          <a:p>
            <a:r>
              <a:rPr lang="ru-RU" i="1" dirty="0">
                <a:solidFill>
                  <a:srgbClr val="002060"/>
                </a:solidFill>
              </a:rPr>
              <a:t>С учетом особенностей нарушения гомеостаза, в первую очередь липидного обмена и водно-электролитного баланса, моделирование варианта диеты с пониженной калорийностью (НКД) при ожирении в условиях стационара в основном сводится к снижению энергетической ценности диеты за счет уменьшения количества буфетных продуктов (хлеба, сахара) и замены 1-2 энергоемких блюд на блюда с невысокой калорийностью</a:t>
            </a:r>
            <a:r>
              <a:rPr lang="ru-RU" i="1" dirty="0" smtClean="0">
                <a:solidFill>
                  <a:srgbClr val="002060"/>
                </a:solidFill>
              </a:rPr>
              <a:t>.</a:t>
            </a:r>
          </a:p>
          <a:p>
            <a:r>
              <a:rPr lang="ru-RU" i="1" dirty="0" smtClean="0">
                <a:solidFill>
                  <a:srgbClr val="002060"/>
                </a:solidFill>
              </a:rPr>
              <a:t> </a:t>
            </a:r>
            <a:r>
              <a:rPr lang="ru-RU" i="1" dirty="0">
                <a:solidFill>
                  <a:srgbClr val="002060"/>
                </a:solidFill>
              </a:rPr>
              <a:t>При этом снижение энергетической ценности диеты осуществляется за счет уменьшения количества углеводов, квота белка остается той же.</a:t>
            </a:r>
          </a:p>
        </p:txBody>
      </p:sp>
    </p:spTree>
    <p:extLst>
      <p:ext uri="{BB962C8B-B14F-4D97-AF65-F5344CB8AC3E}">
        <p14:creationId xmlns:p14="http://schemas.microsoft.com/office/powerpoint/2010/main" val="11471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7030A0"/>
                </a:solidFill>
              </a:rPr>
              <a:t>Основные требования к лечебному питанию при ожирении </a:t>
            </a:r>
            <a:endParaRPr lang="ru-RU" dirty="0"/>
          </a:p>
        </p:txBody>
      </p:sp>
      <p:sp>
        <p:nvSpPr>
          <p:cNvPr id="3" name="Объект 2"/>
          <p:cNvSpPr>
            <a:spLocks noGrp="1"/>
          </p:cNvSpPr>
          <p:nvPr>
            <p:ph idx="1"/>
          </p:nvPr>
        </p:nvSpPr>
        <p:spPr>
          <a:xfrm>
            <a:off x="883227" y="2285999"/>
            <a:ext cx="10463646" cy="3958937"/>
          </a:xfrm>
          <a:solidFill>
            <a:schemeClr val="accent2">
              <a:lumMod val="20000"/>
              <a:lumOff val="80000"/>
            </a:schemeClr>
          </a:solidFill>
        </p:spPr>
        <p:txBody>
          <a:bodyPr>
            <a:normAutofit lnSpcReduction="10000"/>
          </a:bodyPr>
          <a:lstStyle/>
          <a:p>
            <a:r>
              <a:rPr lang="ru-RU" i="1" dirty="0">
                <a:solidFill>
                  <a:srgbClr val="0070C0"/>
                </a:solidFill>
              </a:rPr>
              <a:t>При ожирении часто не хватает витаминов, особенно С, В, В</a:t>
            </a:r>
            <a:r>
              <a:rPr lang="ru-RU" i="1" baseline="30000" dirty="0">
                <a:solidFill>
                  <a:srgbClr val="0070C0"/>
                </a:solidFill>
              </a:rPr>
              <a:t>1</a:t>
            </a:r>
            <a:r>
              <a:rPr lang="ru-RU" i="1" dirty="0">
                <a:solidFill>
                  <a:srgbClr val="0070C0"/>
                </a:solidFill>
              </a:rPr>
              <a:t>, В</a:t>
            </a:r>
            <a:r>
              <a:rPr lang="ru-RU" i="1" baseline="30000" dirty="0">
                <a:solidFill>
                  <a:srgbClr val="0070C0"/>
                </a:solidFill>
              </a:rPr>
              <a:t>6</a:t>
            </a:r>
            <a:r>
              <a:rPr lang="ru-RU" i="1" dirty="0">
                <a:solidFill>
                  <a:srgbClr val="0070C0"/>
                </a:solidFill>
              </a:rPr>
              <a:t>, которые влияют на метаболические процессы в самой жировой ткани, замедляя процессы </a:t>
            </a:r>
            <a:r>
              <a:rPr lang="ru-RU" i="1" dirty="0" err="1">
                <a:solidFill>
                  <a:srgbClr val="0070C0"/>
                </a:solidFill>
              </a:rPr>
              <a:t>липолиза</a:t>
            </a:r>
            <a:r>
              <a:rPr lang="ru-RU" i="1" dirty="0">
                <a:solidFill>
                  <a:srgbClr val="0070C0"/>
                </a:solidFill>
              </a:rPr>
              <a:t> и, напротив, усиливая </a:t>
            </a:r>
            <a:r>
              <a:rPr lang="ru-RU" i="1" dirty="0" err="1">
                <a:solidFill>
                  <a:srgbClr val="0070C0"/>
                </a:solidFill>
              </a:rPr>
              <a:t>липосинтез</a:t>
            </a:r>
            <a:r>
              <a:rPr lang="ru-RU" i="1" dirty="0" smtClean="0">
                <a:solidFill>
                  <a:srgbClr val="0070C0"/>
                </a:solidFill>
              </a:rPr>
              <a:t>.</a:t>
            </a:r>
          </a:p>
          <a:p>
            <a:r>
              <a:rPr lang="ru-RU" i="1" dirty="0" smtClean="0">
                <a:solidFill>
                  <a:srgbClr val="0070C0"/>
                </a:solidFill>
              </a:rPr>
              <a:t> </a:t>
            </a:r>
            <a:r>
              <a:rPr lang="ru-RU" i="1" dirty="0">
                <a:solidFill>
                  <a:srgbClr val="0070C0"/>
                </a:solidFill>
              </a:rPr>
              <a:t>Поэтому одновременно с диетической терапией назначаются дополнительно витаминно-минеральные комплексы в виде БАД к пище.</a:t>
            </a:r>
          </a:p>
          <a:p>
            <a:r>
              <a:rPr lang="ru-RU" i="1" dirty="0">
                <a:solidFill>
                  <a:srgbClr val="0070C0"/>
                </a:solidFill>
              </a:rPr>
              <a:t>Снижение энергетической ценности диеты при ожирении осуществляется одновременно с редукцией поваренной соли и количества жидкости. Вся пища готовится без соли, 2-3 г соли выдается больному на руки для </a:t>
            </a:r>
            <a:r>
              <a:rPr lang="ru-RU" i="1" dirty="0" err="1">
                <a:solidFill>
                  <a:srgbClr val="0070C0"/>
                </a:solidFill>
              </a:rPr>
              <a:t>подсаливания</a:t>
            </a:r>
            <a:r>
              <a:rPr lang="ru-RU" i="1" dirty="0">
                <a:solidFill>
                  <a:srgbClr val="0070C0"/>
                </a:solidFill>
              </a:rPr>
              <a:t> готовых блюд с учетом 2-3 г соли, содержащихся в самих продуктах. </a:t>
            </a:r>
            <a:endParaRPr lang="ru-RU" i="1" dirty="0" smtClean="0">
              <a:solidFill>
                <a:srgbClr val="0070C0"/>
              </a:solidFill>
            </a:endParaRPr>
          </a:p>
          <a:p>
            <a:r>
              <a:rPr lang="ru-RU" i="1" dirty="0" smtClean="0">
                <a:solidFill>
                  <a:srgbClr val="0070C0"/>
                </a:solidFill>
              </a:rPr>
              <a:t>Количество </a:t>
            </a:r>
            <a:r>
              <a:rPr lang="ru-RU" i="1" dirty="0">
                <a:solidFill>
                  <a:srgbClr val="0070C0"/>
                </a:solidFill>
              </a:rPr>
              <a:t>свободной жидкости составляет 1-1,2 л.</a:t>
            </a:r>
          </a:p>
        </p:txBody>
      </p:sp>
    </p:spTree>
    <p:extLst>
      <p:ext uri="{BB962C8B-B14F-4D97-AF65-F5344CB8AC3E}">
        <p14:creationId xmlns:p14="http://schemas.microsoft.com/office/powerpoint/2010/main" val="286114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85800"/>
            <a:ext cx="9601196" cy="561109"/>
          </a:xfrm>
        </p:spPr>
        <p:txBody>
          <a:bodyPr>
            <a:normAutofit/>
          </a:bodyPr>
          <a:lstStyle/>
          <a:p>
            <a:r>
              <a:rPr lang="ru-RU" sz="1800" i="1" dirty="0">
                <a:solidFill>
                  <a:srgbClr val="002060"/>
                </a:solidFill>
              </a:rPr>
              <a:t>Однодневное меню варианта диеты с </a:t>
            </a:r>
            <a:r>
              <a:rPr lang="ru-RU" sz="1800" i="1" dirty="0" err="1" smtClean="0">
                <a:solidFill>
                  <a:srgbClr val="002060"/>
                </a:solidFill>
              </a:rPr>
              <a:t>с</a:t>
            </a:r>
            <a:r>
              <a:rPr lang="ru-RU" sz="1800" i="1" dirty="0" smtClean="0">
                <a:solidFill>
                  <a:srgbClr val="002060"/>
                </a:solidFill>
              </a:rPr>
              <a:t> пониженной калорийностью</a:t>
            </a:r>
            <a:endParaRPr lang="ru-RU"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21985727"/>
              </p:ext>
            </p:extLst>
          </p:nvPr>
        </p:nvGraphicFramePr>
        <p:xfrm>
          <a:off x="789711" y="1132609"/>
          <a:ext cx="10723415" cy="5120217"/>
        </p:xfrm>
        <a:graphic>
          <a:graphicData uri="http://schemas.openxmlformats.org/drawingml/2006/table">
            <a:tbl>
              <a:tblPr firstRow="1" bandRow="1">
                <a:tableStyleId>{5C22544A-7EE6-4342-B048-85BDC9FD1C3A}</a:tableStyleId>
              </a:tblPr>
              <a:tblGrid>
                <a:gridCol w="2144683"/>
                <a:gridCol w="2144683"/>
                <a:gridCol w="2144683"/>
                <a:gridCol w="2144683"/>
                <a:gridCol w="2144683"/>
              </a:tblGrid>
              <a:tr h="534128">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245190">
                <a:tc gridSpan="5">
                  <a:txBody>
                    <a:bodyPr/>
                    <a:lstStyle/>
                    <a:p>
                      <a:r>
                        <a:rPr lang="ru-RU" sz="1200" dirty="0" smtClean="0"/>
                        <a:t>                                                                                                                                                    </a:t>
                      </a:r>
                      <a:r>
                        <a:rPr lang="ru-RU" sz="1200" b="1" dirty="0" smtClean="0">
                          <a:solidFill>
                            <a:srgbClr val="002060"/>
                          </a:solidFill>
                        </a:rPr>
                        <a:t>1 завтрак</a:t>
                      </a:r>
                      <a:endParaRPr lang="ru-RU" sz="1200" b="1" dirty="0">
                        <a:solidFill>
                          <a:srgbClr val="002060"/>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7679">
                <a:tc>
                  <a:txBody>
                    <a:bodyPr/>
                    <a:lstStyle/>
                    <a:p>
                      <a:r>
                        <a:rPr lang="ru-RU" sz="1200" dirty="0" smtClean="0"/>
                        <a:t>Омлет</a:t>
                      </a:r>
                      <a:r>
                        <a:rPr lang="ru-RU" sz="1200" baseline="0" dirty="0" smtClean="0"/>
                        <a:t> паровой с зеленым горошком</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7,33</a:t>
                      </a:r>
                      <a:endParaRPr lang="ru-RU" sz="1200" dirty="0"/>
                    </a:p>
                  </a:txBody>
                  <a:tcPr/>
                </a:tc>
                <a:tc>
                  <a:txBody>
                    <a:bodyPr/>
                    <a:lstStyle/>
                    <a:p>
                      <a:r>
                        <a:rPr lang="ru-RU" sz="1200" dirty="0" smtClean="0"/>
                        <a:t>8,49</a:t>
                      </a:r>
                      <a:endParaRPr lang="ru-RU" sz="1200" dirty="0"/>
                    </a:p>
                  </a:txBody>
                  <a:tcPr/>
                </a:tc>
                <a:tc>
                  <a:txBody>
                    <a:bodyPr/>
                    <a:lstStyle/>
                    <a:p>
                      <a:r>
                        <a:rPr lang="ru-RU" sz="1200" dirty="0" smtClean="0"/>
                        <a:t>4,7</a:t>
                      </a:r>
                      <a:endParaRPr lang="ru-RU" sz="1200" dirty="0"/>
                    </a:p>
                  </a:txBody>
                  <a:tcPr/>
                </a:tc>
              </a:tr>
              <a:tr h="396898">
                <a:tc>
                  <a:txBody>
                    <a:bodyPr/>
                    <a:lstStyle/>
                    <a:p>
                      <a:r>
                        <a:rPr lang="ru-RU" sz="1200" dirty="0" smtClean="0"/>
                        <a:t>Салат</a:t>
                      </a:r>
                      <a:r>
                        <a:rPr lang="ru-RU" sz="1200" baseline="0" dirty="0" smtClean="0"/>
                        <a:t> из свеклы и яблок со сметаной</a:t>
                      </a:r>
                      <a:endParaRPr lang="ru-RU" sz="1200" dirty="0"/>
                    </a:p>
                  </a:txBody>
                  <a:tcPr/>
                </a:tc>
                <a:tc>
                  <a:txBody>
                    <a:bodyPr/>
                    <a:lstStyle/>
                    <a:p>
                      <a:r>
                        <a:rPr lang="ru-RU" sz="1200" dirty="0" smtClean="0"/>
                        <a:t>150/10</a:t>
                      </a:r>
                      <a:endParaRPr lang="ru-RU" sz="1200" dirty="0"/>
                    </a:p>
                  </a:txBody>
                  <a:tcPr/>
                </a:tc>
                <a:tc>
                  <a:txBody>
                    <a:bodyPr/>
                    <a:lstStyle/>
                    <a:p>
                      <a:r>
                        <a:rPr lang="ru-RU" sz="1200" dirty="0" smtClean="0"/>
                        <a:t>2,17</a:t>
                      </a:r>
                      <a:endParaRPr lang="ru-RU" sz="1200" dirty="0"/>
                    </a:p>
                  </a:txBody>
                  <a:tcPr/>
                </a:tc>
                <a:tc>
                  <a:txBody>
                    <a:bodyPr/>
                    <a:lstStyle/>
                    <a:p>
                      <a:r>
                        <a:rPr lang="ru-RU" sz="1200" dirty="0" smtClean="0"/>
                        <a:t>2,32</a:t>
                      </a:r>
                      <a:endParaRPr lang="ru-RU" sz="1200" dirty="0"/>
                    </a:p>
                  </a:txBody>
                  <a:tcPr/>
                </a:tc>
                <a:tc>
                  <a:txBody>
                    <a:bodyPr/>
                    <a:lstStyle/>
                    <a:p>
                      <a:r>
                        <a:rPr lang="ru-RU" sz="1200" dirty="0" smtClean="0"/>
                        <a:t>16,42</a:t>
                      </a:r>
                      <a:endParaRPr lang="ru-RU" sz="1200" dirty="0"/>
                    </a:p>
                  </a:txBody>
                  <a:tcPr/>
                </a:tc>
              </a:tr>
              <a:tr h="241034">
                <a:tc>
                  <a:txBody>
                    <a:bodyPr/>
                    <a:lstStyle/>
                    <a:p>
                      <a:r>
                        <a:rPr lang="ru-RU" sz="1200" dirty="0" smtClean="0"/>
                        <a:t>Чай с молоком</a:t>
                      </a:r>
                      <a:endParaRPr lang="ru-RU" sz="1200" dirty="0"/>
                    </a:p>
                  </a:txBody>
                  <a:tcPr/>
                </a:tc>
                <a:tc>
                  <a:txBody>
                    <a:bodyPr/>
                    <a:lstStyle/>
                    <a:p>
                      <a:r>
                        <a:rPr lang="ru-RU" sz="1200" dirty="0" smtClean="0"/>
                        <a:t>130/50</a:t>
                      </a:r>
                      <a:endParaRPr lang="ru-RU" sz="1200" dirty="0"/>
                    </a:p>
                  </a:txBody>
                  <a:tcPr/>
                </a:tc>
                <a:tc>
                  <a:txBody>
                    <a:bodyPr/>
                    <a:lstStyle/>
                    <a:p>
                      <a:r>
                        <a:rPr lang="ru-RU" sz="1200" dirty="0" smtClean="0"/>
                        <a:t>1,52</a:t>
                      </a:r>
                      <a:endParaRPr lang="ru-RU" sz="1200" dirty="0"/>
                    </a:p>
                  </a:txBody>
                  <a:tcPr/>
                </a:tc>
                <a:tc>
                  <a:txBody>
                    <a:bodyPr/>
                    <a:lstStyle/>
                    <a:p>
                      <a:r>
                        <a:rPr lang="ru-RU" sz="1200" dirty="0" smtClean="0"/>
                        <a:t>1,14</a:t>
                      </a:r>
                      <a:endParaRPr lang="ru-RU" sz="1200" dirty="0"/>
                    </a:p>
                  </a:txBody>
                  <a:tcPr/>
                </a:tc>
                <a:tc>
                  <a:txBody>
                    <a:bodyPr/>
                    <a:lstStyle/>
                    <a:p>
                      <a:r>
                        <a:rPr lang="ru-RU" sz="1200" dirty="0" smtClean="0"/>
                        <a:t>2,19</a:t>
                      </a:r>
                      <a:endParaRPr lang="ru-RU" sz="1200" dirty="0"/>
                    </a:p>
                  </a:txBody>
                  <a:tcPr/>
                </a:tc>
              </a:tr>
              <a:tr h="226487">
                <a:tc>
                  <a:txBody>
                    <a:bodyPr/>
                    <a:lstStyle/>
                    <a:p>
                      <a:endParaRPr lang="ru-RU" sz="1200" dirty="0"/>
                    </a:p>
                  </a:txBody>
                  <a:tcPr/>
                </a:tc>
                <a:tc>
                  <a:txBody>
                    <a:bodyPr/>
                    <a:lstStyle/>
                    <a:p>
                      <a:endParaRPr lang="ru-RU" sz="1200" dirty="0"/>
                    </a:p>
                  </a:txBody>
                  <a:tcPr/>
                </a:tc>
                <a:tc>
                  <a:txBody>
                    <a:bodyPr/>
                    <a:lstStyle/>
                    <a:p>
                      <a:r>
                        <a:rPr lang="ru-RU" sz="1200" b="1" i="1" dirty="0" smtClean="0">
                          <a:solidFill>
                            <a:srgbClr val="002060"/>
                          </a:solidFill>
                        </a:rPr>
                        <a:t>2 завтрак</a:t>
                      </a:r>
                      <a:endParaRPr lang="ru-RU" sz="1200" b="1" i="1" dirty="0">
                        <a:solidFill>
                          <a:srgbClr val="002060"/>
                        </a:solidFill>
                      </a:endParaRPr>
                    </a:p>
                  </a:txBody>
                  <a:tcPr/>
                </a:tc>
                <a:tc>
                  <a:txBody>
                    <a:bodyPr/>
                    <a:lstStyle/>
                    <a:p>
                      <a:endParaRPr lang="ru-RU" sz="1200" dirty="0"/>
                    </a:p>
                  </a:txBody>
                  <a:tcPr/>
                </a:tc>
                <a:tc>
                  <a:txBody>
                    <a:bodyPr/>
                    <a:lstStyle/>
                    <a:p>
                      <a:endParaRPr lang="ru-RU" sz="1200" dirty="0"/>
                    </a:p>
                  </a:txBody>
                  <a:tcPr/>
                </a:tc>
              </a:tr>
              <a:tr h="232721">
                <a:tc>
                  <a:txBody>
                    <a:bodyPr/>
                    <a:lstStyle/>
                    <a:p>
                      <a:r>
                        <a:rPr lang="ru-RU" sz="1200" dirty="0" smtClean="0"/>
                        <a:t>Яблоко, сок фруктовый100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0,4/0,5</a:t>
                      </a:r>
                      <a:endParaRPr lang="ru-RU" sz="1200" dirty="0"/>
                    </a:p>
                  </a:txBody>
                  <a:tcPr/>
                </a:tc>
                <a:tc>
                  <a:txBody>
                    <a:bodyPr/>
                    <a:lstStyle/>
                    <a:p>
                      <a:r>
                        <a:rPr lang="ru-RU" sz="1200" dirty="0" smtClean="0"/>
                        <a:t>-</a:t>
                      </a:r>
                      <a:endParaRPr lang="ru-RU" sz="1200" dirty="0"/>
                    </a:p>
                  </a:txBody>
                  <a:tcPr/>
                </a:tc>
                <a:tc>
                  <a:txBody>
                    <a:bodyPr/>
                    <a:lstStyle/>
                    <a:p>
                      <a:r>
                        <a:rPr lang="ru-RU" sz="1200" dirty="0" smtClean="0"/>
                        <a:t>18,8</a:t>
                      </a:r>
                      <a:endParaRPr lang="ru-RU" sz="1200" dirty="0"/>
                    </a:p>
                  </a:txBody>
                  <a:tcPr/>
                </a:tc>
              </a:tr>
              <a:tr h="207783">
                <a:tc>
                  <a:txBody>
                    <a:bodyPr/>
                    <a:lstStyle/>
                    <a:p>
                      <a:endParaRPr lang="ru-RU" sz="1200" dirty="0"/>
                    </a:p>
                  </a:txBody>
                  <a:tcPr/>
                </a:tc>
                <a:tc>
                  <a:txBody>
                    <a:bodyPr/>
                    <a:lstStyle/>
                    <a:p>
                      <a:endParaRPr lang="ru-RU" sz="1200"/>
                    </a:p>
                  </a:txBody>
                  <a:tcPr/>
                </a:tc>
                <a:tc>
                  <a:txBody>
                    <a:bodyPr/>
                    <a:lstStyle/>
                    <a:p>
                      <a:r>
                        <a:rPr lang="ru-RU" sz="1200" b="1" i="1" dirty="0" smtClean="0">
                          <a:solidFill>
                            <a:srgbClr val="002060"/>
                          </a:solidFill>
                        </a:rPr>
                        <a:t>Обед</a:t>
                      </a:r>
                      <a:endParaRPr lang="ru-RU" sz="1200" b="1" i="1" dirty="0">
                        <a:solidFill>
                          <a:srgbClr val="002060"/>
                        </a:solidFill>
                      </a:endParaRPr>
                    </a:p>
                  </a:txBody>
                  <a:tcPr/>
                </a:tc>
                <a:tc>
                  <a:txBody>
                    <a:bodyPr/>
                    <a:lstStyle/>
                    <a:p>
                      <a:endParaRPr lang="ru-RU" sz="1200" dirty="0"/>
                    </a:p>
                  </a:txBody>
                  <a:tcPr/>
                </a:tc>
                <a:tc>
                  <a:txBody>
                    <a:bodyPr/>
                    <a:lstStyle/>
                    <a:p>
                      <a:endParaRPr lang="ru-RU" sz="1200" dirty="0"/>
                    </a:p>
                  </a:txBody>
                  <a:tcPr/>
                </a:tc>
              </a:tr>
              <a:tr h="349099">
                <a:tc>
                  <a:txBody>
                    <a:bodyPr/>
                    <a:lstStyle/>
                    <a:p>
                      <a:r>
                        <a:rPr lang="ru-RU" sz="1200" dirty="0" smtClean="0"/>
                        <a:t>Суп из</a:t>
                      </a:r>
                      <a:r>
                        <a:rPr lang="ru-RU" sz="1200" baseline="0" dirty="0" smtClean="0"/>
                        <a:t> сборных овощей</a:t>
                      </a:r>
                      <a:r>
                        <a:rPr lang="ru-RU" sz="1200" dirty="0" smtClean="0"/>
                        <a:t> вегетарианский со сметаной</a:t>
                      </a:r>
                      <a:endParaRPr lang="ru-RU" sz="1200" dirty="0"/>
                    </a:p>
                  </a:txBody>
                  <a:tcPr/>
                </a:tc>
                <a:tc>
                  <a:txBody>
                    <a:bodyPr/>
                    <a:lstStyle/>
                    <a:p>
                      <a:r>
                        <a:rPr lang="ru-RU" sz="1200" dirty="0" smtClean="0"/>
                        <a:t>250/5</a:t>
                      </a:r>
                      <a:endParaRPr lang="ru-RU" sz="1200" dirty="0"/>
                    </a:p>
                  </a:txBody>
                  <a:tcPr/>
                </a:tc>
                <a:tc>
                  <a:txBody>
                    <a:bodyPr/>
                    <a:lstStyle/>
                    <a:p>
                      <a:r>
                        <a:rPr lang="ru-RU" sz="1200" dirty="0" smtClean="0"/>
                        <a:t>1,86</a:t>
                      </a:r>
                      <a:endParaRPr lang="ru-RU" sz="1200" dirty="0"/>
                    </a:p>
                  </a:txBody>
                  <a:tcPr/>
                </a:tc>
                <a:tc>
                  <a:txBody>
                    <a:bodyPr/>
                    <a:lstStyle/>
                    <a:p>
                      <a:r>
                        <a:rPr lang="ru-RU" sz="1200" dirty="0" smtClean="0"/>
                        <a:t>2,77</a:t>
                      </a:r>
                      <a:endParaRPr lang="ru-RU" sz="1200" dirty="0"/>
                    </a:p>
                  </a:txBody>
                  <a:tcPr/>
                </a:tc>
                <a:tc>
                  <a:txBody>
                    <a:bodyPr/>
                    <a:lstStyle/>
                    <a:p>
                      <a:r>
                        <a:rPr lang="ru-RU" sz="1200" dirty="0" smtClean="0"/>
                        <a:t>11,14</a:t>
                      </a:r>
                      <a:endParaRPr lang="ru-RU" sz="1200" dirty="0"/>
                    </a:p>
                  </a:txBody>
                  <a:tcPr/>
                </a:tc>
              </a:tr>
              <a:tr h="255581">
                <a:tc>
                  <a:txBody>
                    <a:bodyPr/>
                    <a:lstStyle/>
                    <a:p>
                      <a:r>
                        <a:rPr lang="ru-RU" sz="1200" dirty="0" smtClean="0"/>
                        <a:t>Биточки</a:t>
                      </a:r>
                      <a:r>
                        <a:rPr lang="ru-RU" sz="1200" baseline="0" dirty="0" smtClean="0"/>
                        <a:t> мясные паровые</a:t>
                      </a:r>
                      <a:endParaRPr lang="ru-RU" sz="1200" dirty="0"/>
                    </a:p>
                  </a:txBody>
                  <a:tcPr/>
                </a:tc>
                <a:tc>
                  <a:txBody>
                    <a:bodyPr/>
                    <a:lstStyle/>
                    <a:p>
                      <a:r>
                        <a:rPr lang="ru-RU" sz="1200" dirty="0" smtClean="0"/>
                        <a:t>110</a:t>
                      </a:r>
                      <a:endParaRPr lang="ru-RU" sz="1200" dirty="0"/>
                    </a:p>
                  </a:txBody>
                  <a:tcPr/>
                </a:tc>
                <a:tc>
                  <a:txBody>
                    <a:bodyPr/>
                    <a:lstStyle/>
                    <a:p>
                      <a:r>
                        <a:rPr lang="ru-RU" sz="1200" dirty="0" smtClean="0"/>
                        <a:t>16,8</a:t>
                      </a:r>
                      <a:endParaRPr lang="ru-RU" sz="1200" dirty="0"/>
                    </a:p>
                  </a:txBody>
                  <a:tcPr/>
                </a:tc>
                <a:tc>
                  <a:txBody>
                    <a:bodyPr/>
                    <a:lstStyle/>
                    <a:p>
                      <a:r>
                        <a:rPr lang="ru-RU" sz="1200" dirty="0" smtClean="0"/>
                        <a:t>7,8</a:t>
                      </a:r>
                      <a:endParaRPr lang="ru-RU" sz="1200" dirty="0"/>
                    </a:p>
                  </a:txBody>
                  <a:tcPr/>
                </a:tc>
                <a:tc>
                  <a:txBody>
                    <a:bodyPr/>
                    <a:lstStyle/>
                    <a:p>
                      <a:r>
                        <a:rPr lang="ru-RU" sz="1200" dirty="0" smtClean="0"/>
                        <a:t>9,34</a:t>
                      </a:r>
                      <a:endParaRPr lang="ru-RU" sz="1200" dirty="0"/>
                    </a:p>
                  </a:txBody>
                  <a:tcPr/>
                </a:tc>
              </a:tr>
              <a:tr h="251425">
                <a:tc>
                  <a:txBody>
                    <a:bodyPr/>
                    <a:lstStyle/>
                    <a:p>
                      <a:r>
                        <a:rPr lang="ru-RU" sz="1200" dirty="0" smtClean="0"/>
                        <a:t>Морковь</a:t>
                      </a:r>
                      <a:r>
                        <a:rPr lang="ru-RU" sz="1200" baseline="0" dirty="0" smtClean="0"/>
                        <a:t> тушеная</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2,1</a:t>
                      </a:r>
                      <a:endParaRPr lang="ru-RU" sz="1200" dirty="0"/>
                    </a:p>
                  </a:txBody>
                  <a:tcPr/>
                </a:tc>
                <a:tc>
                  <a:txBody>
                    <a:bodyPr/>
                    <a:lstStyle/>
                    <a:p>
                      <a:r>
                        <a:rPr lang="ru-RU" sz="1200" dirty="0" smtClean="0"/>
                        <a:t>4,3</a:t>
                      </a:r>
                      <a:endParaRPr lang="ru-RU" sz="1200" dirty="0"/>
                    </a:p>
                  </a:txBody>
                  <a:tcPr/>
                </a:tc>
                <a:tc>
                  <a:txBody>
                    <a:bodyPr/>
                    <a:lstStyle/>
                    <a:p>
                      <a:r>
                        <a:rPr lang="ru-RU" sz="1200" dirty="0" smtClean="0"/>
                        <a:t>11,2</a:t>
                      </a:r>
                      <a:endParaRPr lang="ru-RU" sz="1200" dirty="0"/>
                    </a:p>
                  </a:txBody>
                  <a:tcPr/>
                </a:tc>
              </a:tr>
              <a:tr h="226487">
                <a:tc>
                  <a:txBody>
                    <a:bodyPr/>
                    <a:lstStyle/>
                    <a:p>
                      <a:r>
                        <a:rPr lang="ru-RU" sz="1200" dirty="0" smtClean="0"/>
                        <a:t>Компот</a:t>
                      </a:r>
                      <a:r>
                        <a:rPr lang="ru-RU" sz="1200" baseline="0" dirty="0" smtClean="0"/>
                        <a:t> из яблок и чернослива</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0,57</a:t>
                      </a:r>
                      <a:endParaRPr lang="ru-RU" sz="1200" dirty="0"/>
                    </a:p>
                  </a:txBody>
                  <a:tcPr/>
                </a:tc>
                <a:tc>
                  <a:txBody>
                    <a:bodyPr/>
                    <a:lstStyle/>
                    <a:p>
                      <a:r>
                        <a:rPr lang="ru-RU" sz="1200" dirty="0" smtClean="0"/>
                        <a:t>0,11</a:t>
                      </a:r>
                      <a:endParaRPr lang="ru-RU" sz="1200" dirty="0"/>
                    </a:p>
                  </a:txBody>
                  <a:tcPr/>
                </a:tc>
                <a:tc>
                  <a:txBody>
                    <a:bodyPr/>
                    <a:lstStyle/>
                    <a:p>
                      <a:r>
                        <a:rPr lang="ru-RU" sz="1200" dirty="0" smtClean="0"/>
                        <a:t>13,15</a:t>
                      </a:r>
                      <a:endParaRPr lang="ru-RU" sz="1200" dirty="0"/>
                    </a:p>
                  </a:txBody>
                  <a:tcPr/>
                </a:tc>
              </a:tr>
              <a:tr h="201548">
                <a:tc gridSpan="5">
                  <a:txBody>
                    <a:bodyPr/>
                    <a:lstStyle/>
                    <a:p>
                      <a:r>
                        <a:rPr lang="ru-RU" sz="1200" dirty="0" smtClean="0"/>
                        <a:t>                                                                                                                                              </a:t>
                      </a:r>
                      <a:r>
                        <a:rPr lang="ru-RU" sz="1200" b="1" i="1" dirty="0" smtClean="0">
                          <a:solidFill>
                            <a:srgbClr val="002060"/>
                          </a:solidFill>
                        </a:rPr>
                        <a:t>ПОЛДНИК</a:t>
                      </a:r>
                      <a:endParaRPr lang="ru-RU" sz="1200" b="1" i="1" dirty="0">
                        <a:solidFill>
                          <a:srgbClr val="002060"/>
                        </a:solidFill>
                      </a:endParaRPr>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218174">
                <a:tc>
                  <a:txBody>
                    <a:bodyPr/>
                    <a:lstStyle/>
                    <a:p>
                      <a:r>
                        <a:rPr lang="ru-RU" sz="1200" dirty="0" smtClean="0"/>
                        <a:t>Отвар</a:t>
                      </a:r>
                      <a:r>
                        <a:rPr lang="ru-RU" sz="1200" baseline="0" dirty="0" smtClean="0"/>
                        <a:t> шиповника</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71289">
                <a:tc>
                  <a:txBody>
                    <a:bodyPr/>
                    <a:lstStyle/>
                    <a:p>
                      <a:r>
                        <a:rPr lang="ru-RU" sz="1200" dirty="0" smtClean="0"/>
                        <a:t>Фрукты (яблоки, </a:t>
                      </a:r>
                      <a:r>
                        <a:rPr lang="ru-RU" sz="1200" dirty="0" err="1" smtClean="0"/>
                        <a:t>апельсин,слива</a:t>
                      </a:r>
                      <a:r>
                        <a:rPr lang="ru-RU" sz="1200" dirty="0" smtClean="0"/>
                        <a:t>)</a:t>
                      </a:r>
                      <a:endParaRPr lang="ru-RU" sz="1200" dirty="0"/>
                    </a:p>
                  </a:txBody>
                  <a:tcPr/>
                </a:tc>
                <a:tc>
                  <a:txBody>
                    <a:bodyPr/>
                    <a:lstStyle/>
                    <a:p>
                      <a:r>
                        <a:rPr lang="ru-RU" sz="1200" dirty="0" smtClean="0"/>
                        <a:t>100</a:t>
                      </a:r>
                      <a:endParaRPr lang="ru-RU" sz="1200" dirty="0"/>
                    </a:p>
                  </a:txBody>
                  <a:tcPr/>
                </a:tc>
                <a:tc>
                  <a:txBody>
                    <a:bodyPr/>
                    <a:lstStyle/>
                    <a:p>
                      <a:r>
                        <a:rPr lang="ru-RU" sz="1200" dirty="0" smtClean="0"/>
                        <a:t>0,4</a:t>
                      </a:r>
                      <a:endParaRPr lang="ru-RU" sz="1200" dirty="0"/>
                    </a:p>
                  </a:txBody>
                  <a:tcPr/>
                </a:tc>
                <a:tc>
                  <a:txBody>
                    <a:bodyPr/>
                    <a:lstStyle/>
                    <a:p>
                      <a:r>
                        <a:rPr lang="ru-RU" sz="1200" dirty="0" smtClean="0"/>
                        <a:t>0,4</a:t>
                      </a:r>
                      <a:endParaRPr lang="ru-RU" sz="1200" dirty="0"/>
                    </a:p>
                  </a:txBody>
                  <a:tcPr/>
                </a:tc>
                <a:tc>
                  <a:txBody>
                    <a:bodyPr/>
                    <a:lstStyle/>
                    <a:p>
                      <a:r>
                        <a:rPr lang="ru-RU" sz="1200" dirty="0" smtClean="0"/>
                        <a:t>9,8</a:t>
                      </a:r>
                      <a:endParaRPr lang="ru-RU" sz="1200" dirty="0"/>
                    </a:p>
                  </a:txBody>
                  <a:tcPr/>
                </a:tc>
              </a:tr>
            </a:tbl>
          </a:graphicData>
        </a:graphic>
      </p:graphicFrame>
    </p:spTree>
    <p:extLst>
      <p:ext uri="{BB962C8B-B14F-4D97-AF65-F5344CB8AC3E}">
        <p14:creationId xmlns:p14="http://schemas.microsoft.com/office/powerpoint/2010/main" val="115869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73326049"/>
              </p:ext>
            </p:extLst>
          </p:nvPr>
        </p:nvGraphicFramePr>
        <p:xfrm>
          <a:off x="571501" y="506363"/>
          <a:ext cx="11128665" cy="5925611"/>
        </p:xfrm>
        <a:graphic>
          <a:graphicData uri="http://schemas.openxmlformats.org/drawingml/2006/table">
            <a:tbl>
              <a:tblPr firstRow="1" bandRow="1">
                <a:tableStyleId>{5C22544A-7EE6-4342-B048-85BDC9FD1C3A}</a:tableStyleId>
              </a:tblPr>
              <a:tblGrid>
                <a:gridCol w="2225733"/>
                <a:gridCol w="2225733"/>
                <a:gridCol w="2225733"/>
                <a:gridCol w="2225733"/>
                <a:gridCol w="2225733"/>
              </a:tblGrid>
              <a:tr h="870857">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409845">
                <a:tc>
                  <a:txBody>
                    <a:bodyPr/>
                    <a:lstStyle/>
                    <a:p>
                      <a:endParaRPr lang="ru-RU" dirty="0"/>
                    </a:p>
                  </a:txBody>
                  <a:tcPr/>
                </a:tc>
                <a:tc>
                  <a:txBody>
                    <a:bodyPr/>
                    <a:lstStyle/>
                    <a:p>
                      <a:endParaRPr lang="ru-RU"/>
                    </a:p>
                  </a:txBody>
                  <a:tcPr/>
                </a:tc>
                <a:tc>
                  <a:txBody>
                    <a:bodyPr/>
                    <a:lstStyle/>
                    <a:p>
                      <a:r>
                        <a:rPr lang="ru-RU" sz="1600" dirty="0" smtClean="0"/>
                        <a:t>ужин</a:t>
                      </a:r>
                      <a:endParaRPr lang="ru-RU" sz="1600" dirty="0"/>
                    </a:p>
                  </a:txBody>
                  <a:tcPr/>
                </a:tc>
                <a:tc>
                  <a:txBody>
                    <a:bodyPr/>
                    <a:lstStyle/>
                    <a:p>
                      <a:endParaRPr lang="ru-RU"/>
                    </a:p>
                  </a:txBody>
                  <a:tcPr/>
                </a:tc>
                <a:tc>
                  <a:txBody>
                    <a:bodyPr/>
                    <a:lstStyle/>
                    <a:p>
                      <a:endParaRPr lang="ru-RU"/>
                    </a:p>
                  </a:txBody>
                  <a:tcPr/>
                </a:tc>
              </a:tr>
              <a:tr h="648921">
                <a:tc>
                  <a:txBody>
                    <a:bodyPr/>
                    <a:lstStyle/>
                    <a:p>
                      <a:r>
                        <a:rPr lang="ru-RU" sz="1600" dirty="0" smtClean="0"/>
                        <a:t>Рыба отварная с растительным маслом</a:t>
                      </a:r>
                      <a:endParaRPr lang="ru-RU" sz="1600" dirty="0"/>
                    </a:p>
                  </a:txBody>
                  <a:tcPr/>
                </a:tc>
                <a:tc>
                  <a:txBody>
                    <a:bodyPr/>
                    <a:lstStyle/>
                    <a:p>
                      <a:r>
                        <a:rPr lang="ru-RU" dirty="0" smtClean="0"/>
                        <a:t>100/5</a:t>
                      </a:r>
                      <a:endParaRPr lang="ru-RU" dirty="0"/>
                    </a:p>
                  </a:txBody>
                  <a:tcPr/>
                </a:tc>
                <a:tc>
                  <a:txBody>
                    <a:bodyPr/>
                    <a:lstStyle/>
                    <a:p>
                      <a:r>
                        <a:rPr lang="ru-RU" dirty="0" smtClean="0"/>
                        <a:t>19,89</a:t>
                      </a:r>
                      <a:endParaRPr lang="ru-RU" dirty="0"/>
                    </a:p>
                  </a:txBody>
                  <a:tcPr/>
                </a:tc>
                <a:tc>
                  <a:txBody>
                    <a:bodyPr/>
                    <a:lstStyle/>
                    <a:p>
                      <a:r>
                        <a:rPr lang="ru-RU" dirty="0" smtClean="0"/>
                        <a:t>6,13</a:t>
                      </a:r>
                      <a:endParaRPr lang="ru-RU" dirty="0"/>
                    </a:p>
                  </a:txBody>
                  <a:tcPr/>
                </a:tc>
                <a:tc>
                  <a:txBody>
                    <a:bodyPr/>
                    <a:lstStyle/>
                    <a:p>
                      <a:r>
                        <a:rPr lang="ru-RU" dirty="0" smtClean="0"/>
                        <a:t>1,23</a:t>
                      </a:r>
                      <a:endParaRPr lang="ru-RU" dirty="0"/>
                    </a:p>
                  </a:txBody>
                  <a:tcPr/>
                </a:tc>
              </a:tr>
              <a:tr h="717228">
                <a:tc>
                  <a:txBody>
                    <a:bodyPr/>
                    <a:lstStyle/>
                    <a:p>
                      <a:r>
                        <a:rPr lang="ru-RU" dirty="0" smtClean="0"/>
                        <a:t>Шницель капустный в</a:t>
                      </a:r>
                      <a:r>
                        <a:rPr lang="ru-RU" baseline="0" dirty="0" smtClean="0"/>
                        <a:t> сметане</a:t>
                      </a:r>
                      <a:endParaRPr lang="ru-RU" dirty="0"/>
                    </a:p>
                  </a:txBody>
                  <a:tcPr/>
                </a:tc>
                <a:tc>
                  <a:txBody>
                    <a:bodyPr/>
                    <a:lstStyle/>
                    <a:p>
                      <a:r>
                        <a:rPr lang="ru-RU" dirty="0" smtClean="0"/>
                        <a:t>180/10</a:t>
                      </a:r>
                      <a:endParaRPr lang="ru-RU" dirty="0"/>
                    </a:p>
                  </a:txBody>
                  <a:tcPr/>
                </a:tc>
                <a:tc>
                  <a:txBody>
                    <a:bodyPr/>
                    <a:lstStyle/>
                    <a:p>
                      <a:r>
                        <a:rPr lang="ru-RU" dirty="0" smtClean="0"/>
                        <a:t>7,09</a:t>
                      </a:r>
                      <a:endParaRPr lang="ru-RU" dirty="0"/>
                    </a:p>
                  </a:txBody>
                  <a:tcPr/>
                </a:tc>
                <a:tc>
                  <a:txBody>
                    <a:bodyPr/>
                    <a:lstStyle/>
                    <a:p>
                      <a:r>
                        <a:rPr lang="ru-RU" dirty="0" smtClean="0"/>
                        <a:t>9,58</a:t>
                      </a:r>
                      <a:endParaRPr lang="ru-RU" dirty="0"/>
                    </a:p>
                  </a:txBody>
                  <a:tcPr/>
                </a:tc>
                <a:tc>
                  <a:txBody>
                    <a:bodyPr/>
                    <a:lstStyle/>
                    <a:p>
                      <a:r>
                        <a:rPr lang="ru-RU" dirty="0" smtClean="0"/>
                        <a:t>20,08</a:t>
                      </a:r>
                      <a:endParaRPr lang="ru-RU" dirty="0"/>
                    </a:p>
                  </a:txBody>
                  <a:tcPr/>
                </a:tc>
              </a:tr>
              <a:tr h="409845">
                <a:tc>
                  <a:txBody>
                    <a:bodyPr/>
                    <a:lstStyle/>
                    <a:p>
                      <a:r>
                        <a:rPr lang="ru-RU" dirty="0" smtClean="0"/>
                        <a:t>чай</a:t>
                      </a:r>
                      <a:endParaRPr lang="ru-RU" dirty="0"/>
                    </a:p>
                  </a:txBody>
                  <a:tcPr/>
                </a:tc>
                <a:tc>
                  <a:txBody>
                    <a:bodyPr/>
                    <a:lstStyle/>
                    <a:p>
                      <a:r>
                        <a:rPr lang="ru-RU" dirty="0" smtClean="0"/>
                        <a:t>180</a:t>
                      </a:r>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tr>
              <a:tr h="409845">
                <a:tc>
                  <a:txBody>
                    <a:bodyPr/>
                    <a:lstStyle/>
                    <a:p>
                      <a:endParaRPr lang="ru-RU"/>
                    </a:p>
                  </a:txBody>
                  <a:tcPr/>
                </a:tc>
                <a:tc>
                  <a:txBody>
                    <a:bodyPr/>
                    <a:lstStyle/>
                    <a:p>
                      <a:endParaRPr lang="ru-RU"/>
                    </a:p>
                  </a:txBody>
                  <a:tcPr/>
                </a:tc>
                <a:tc>
                  <a:txBody>
                    <a:bodyPr/>
                    <a:lstStyle/>
                    <a:p>
                      <a:r>
                        <a:rPr lang="ru-RU" dirty="0" smtClean="0"/>
                        <a:t>На ночь</a:t>
                      </a:r>
                      <a:endParaRPr lang="ru-RU" dirty="0"/>
                    </a:p>
                  </a:txBody>
                  <a:tcPr/>
                </a:tc>
                <a:tc>
                  <a:txBody>
                    <a:bodyPr/>
                    <a:lstStyle/>
                    <a:p>
                      <a:endParaRPr lang="ru-RU"/>
                    </a:p>
                  </a:txBody>
                  <a:tcPr/>
                </a:tc>
                <a:tc>
                  <a:txBody>
                    <a:bodyPr/>
                    <a:lstStyle/>
                    <a:p>
                      <a:endParaRPr lang="ru-RU" dirty="0"/>
                    </a:p>
                  </a:txBody>
                  <a:tcPr/>
                </a:tc>
              </a:tr>
              <a:tr h="409845">
                <a:tc>
                  <a:txBody>
                    <a:bodyPr/>
                    <a:lstStyle/>
                    <a:p>
                      <a:r>
                        <a:rPr lang="ru-RU" dirty="0" smtClean="0"/>
                        <a:t>Кефир 1% </a:t>
                      </a:r>
                      <a:endParaRPr lang="ru-RU" dirty="0"/>
                    </a:p>
                  </a:txBody>
                  <a:tcPr/>
                </a:tc>
                <a:tc>
                  <a:txBody>
                    <a:bodyPr/>
                    <a:lstStyle/>
                    <a:p>
                      <a:r>
                        <a:rPr lang="ru-RU" dirty="0" smtClean="0"/>
                        <a:t>180</a:t>
                      </a:r>
                      <a:endParaRPr lang="ru-RU" dirty="0"/>
                    </a:p>
                  </a:txBody>
                  <a:tcPr/>
                </a:tc>
                <a:tc>
                  <a:txBody>
                    <a:bodyPr/>
                    <a:lstStyle/>
                    <a:p>
                      <a:r>
                        <a:rPr lang="ru-RU" dirty="0" smtClean="0"/>
                        <a:t>5,4</a:t>
                      </a:r>
                      <a:endParaRPr lang="ru-RU" dirty="0"/>
                    </a:p>
                  </a:txBody>
                  <a:tcPr/>
                </a:tc>
                <a:tc>
                  <a:txBody>
                    <a:bodyPr/>
                    <a:lstStyle/>
                    <a:p>
                      <a:r>
                        <a:rPr lang="ru-RU" dirty="0" smtClean="0"/>
                        <a:t>1,8</a:t>
                      </a:r>
                      <a:endParaRPr lang="ru-RU" dirty="0"/>
                    </a:p>
                  </a:txBody>
                  <a:tcPr/>
                </a:tc>
                <a:tc>
                  <a:txBody>
                    <a:bodyPr/>
                    <a:lstStyle/>
                    <a:p>
                      <a:r>
                        <a:rPr lang="ru-RU" dirty="0" smtClean="0"/>
                        <a:t>7,2</a:t>
                      </a:r>
                      <a:endParaRPr lang="ru-RU" dirty="0"/>
                    </a:p>
                  </a:txBody>
                  <a:tcPr/>
                </a:tc>
              </a:tr>
              <a:tr h="409845">
                <a:tc>
                  <a:txBody>
                    <a:bodyPr/>
                    <a:lstStyle/>
                    <a:p>
                      <a:endParaRPr lang="ru-RU"/>
                    </a:p>
                  </a:txBody>
                  <a:tcPr/>
                </a:tc>
                <a:tc>
                  <a:txBody>
                    <a:bodyPr/>
                    <a:lstStyle/>
                    <a:p>
                      <a:endParaRPr lang="ru-RU"/>
                    </a:p>
                  </a:txBody>
                  <a:tcPr/>
                </a:tc>
                <a:tc>
                  <a:txBody>
                    <a:bodyPr/>
                    <a:lstStyle/>
                    <a:p>
                      <a:r>
                        <a:rPr lang="ru-RU" dirty="0" smtClean="0"/>
                        <a:t>На весь день</a:t>
                      </a:r>
                      <a:endParaRPr lang="ru-RU" dirty="0"/>
                    </a:p>
                  </a:txBody>
                  <a:tcPr/>
                </a:tc>
                <a:tc>
                  <a:txBody>
                    <a:bodyPr/>
                    <a:lstStyle/>
                    <a:p>
                      <a:endParaRPr lang="ru-RU"/>
                    </a:p>
                  </a:txBody>
                  <a:tcPr/>
                </a:tc>
                <a:tc>
                  <a:txBody>
                    <a:bodyPr/>
                    <a:lstStyle/>
                    <a:p>
                      <a:endParaRPr lang="ru-RU" dirty="0"/>
                    </a:p>
                  </a:txBody>
                  <a:tcPr/>
                </a:tc>
              </a:tr>
              <a:tr h="409845">
                <a:tc>
                  <a:txBody>
                    <a:bodyPr/>
                    <a:lstStyle/>
                    <a:p>
                      <a:r>
                        <a:rPr lang="ru-RU" dirty="0" smtClean="0"/>
                        <a:t>Хлеб ржаной</a:t>
                      </a:r>
                      <a:endParaRPr lang="ru-RU" dirty="0"/>
                    </a:p>
                  </a:txBody>
                  <a:tcPr/>
                </a:tc>
                <a:tc>
                  <a:txBody>
                    <a:bodyPr/>
                    <a:lstStyle/>
                    <a:p>
                      <a:r>
                        <a:rPr lang="ru-RU" dirty="0" smtClean="0"/>
                        <a:t>100</a:t>
                      </a:r>
                      <a:endParaRPr lang="ru-RU" dirty="0"/>
                    </a:p>
                  </a:txBody>
                  <a:tcPr/>
                </a:tc>
                <a:tc>
                  <a:txBody>
                    <a:bodyPr/>
                    <a:lstStyle/>
                    <a:p>
                      <a:r>
                        <a:rPr lang="ru-RU" dirty="0" smtClean="0"/>
                        <a:t>6,3</a:t>
                      </a:r>
                      <a:endParaRPr lang="ru-RU" dirty="0"/>
                    </a:p>
                  </a:txBody>
                  <a:tcPr/>
                </a:tc>
                <a:tc>
                  <a:txBody>
                    <a:bodyPr/>
                    <a:lstStyle/>
                    <a:p>
                      <a:r>
                        <a:rPr lang="ru-RU" dirty="0" smtClean="0"/>
                        <a:t>1,2</a:t>
                      </a:r>
                      <a:endParaRPr lang="ru-RU" dirty="0"/>
                    </a:p>
                  </a:txBody>
                  <a:tcPr/>
                </a:tc>
                <a:tc>
                  <a:txBody>
                    <a:bodyPr/>
                    <a:lstStyle/>
                    <a:p>
                      <a:r>
                        <a:rPr lang="ru-RU" dirty="0" smtClean="0"/>
                        <a:t>34,2</a:t>
                      </a:r>
                      <a:endParaRPr lang="ru-RU" dirty="0"/>
                    </a:p>
                  </a:txBody>
                  <a:tcPr/>
                </a:tc>
              </a:tr>
              <a:tr h="409845">
                <a:tc>
                  <a:txBody>
                    <a:bodyPr/>
                    <a:lstStyle/>
                    <a:p>
                      <a:r>
                        <a:rPr lang="ru-RU" dirty="0" smtClean="0"/>
                        <a:t>Растительное масло</a:t>
                      </a:r>
                      <a:endParaRPr lang="ru-RU" dirty="0"/>
                    </a:p>
                  </a:txBody>
                  <a:tcPr/>
                </a:tc>
                <a:tc>
                  <a:txBody>
                    <a:bodyPr/>
                    <a:lstStyle/>
                    <a:p>
                      <a:r>
                        <a:rPr lang="ru-RU" dirty="0" smtClean="0"/>
                        <a:t>10</a:t>
                      </a:r>
                      <a:endParaRPr lang="ru-RU" dirty="0"/>
                    </a:p>
                  </a:txBody>
                  <a:tcPr/>
                </a:tc>
                <a:tc>
                  <a:txBody>
                    <a:bodyPr/>
                    <a:lstStyle/>
                    <a:p>
                      <a:r>
                        <a:rPr lang="ru-RU" dirty="0" smtClean="0"/>
                        <a:t>-</a:t>
                      </a:r>
                      <a:endParaRPr lang="ru-RU" dirty="0"/>
                    </a:p>
                  </a:txBody>
                  <a:tcPr/>
                </a:tc>
                <a:tc>
                  <a:txBody>
                    <a:bodyPr/>
                    <a:lstStyle/>
                    <a:p>
                      <a:r>
                        <a:rPr lang="ru-RU" dirty="0" smtClean="0"/>
                        <a:t>9,99</a:t>
                      </a:r>
                      <a:endParaRPr lang="ru-RU" dirty="0"/>
                    </a:p>
                  </a:txBody>
                  <a:tcPr/>
                </a:tc>
                <a:tc>
                  <a:txBody>
                    <a:bodyPr/>
                    <a:lstStyle/>
                    <a:p>
                      <a:r>
                        <a:rPr lang="ru-RU" dirty="0" smtClean="0"/>
                        <a:t>-</a:t>
                      </a:r>
                      <a:endParaRPr lang="ru-RU" dirty="0"/>
                    </a:p>
                  </a:txBody>
                  <a:tcPr/>
                </a:tc>
              </a:tr>
              <a:tr h="409845">
                <a:tc>
                  <a:txBody>
                    <a:bodyPr/>
                    <a:lstStyle/>
                    <a:p>
                      <a:r>
                        <a:rPr lang="ru-RU" dirty="0" smtClean="0"/>
                        <a:t>итого</a:t>
                      </a:r>
                      <a:endParaRPr lang="ru-RU" dirty="0"/>
                    </a:p>
                  </a:txBody>
                  <a:tcPr/>
                </a:tc>
                <a:tc>
                  <a:txBody>
                    <a:bodyPr/>
                    <a:lstStyle/>
                    <a:p>
                      <a:endParaRPr lang="ru-RU"/>
                    </a:p>
                  </a:txBody>
                  <a:tcPr/>
                </a:tc>
                <a:tc>
                  <a:txBody>
                    <a:bodyPr/>
                    <a:lstStyle/>
                    <a:p>
                      <a:r>
                        <a:rPr lang="ru-RU" dirty="0" smtClean="0"/>
                        <a:t>73,08</a:t>
                      </a:r>
                      <a:endParaRPr lang="ru-RU" dirty="0"/>
                    </a:p>
                  </a:txBody>
                  <a:tcPr/>
                </a:tc>
                <a:tc>
                  <a:txBody>
                    <a:bodyPr/>
                    <a:lstStyle/>
                    <a:p>
                      <a:r>
                        <a:rPr lang="ru-RU" dirty="0" smtClean="0"/>
                        <a:t>57,06</a:t>
                      </a:r>
                      <a:endParaRPr lang="ru-RU" dirty="0"/>
                    </a:p>
                  </a:txBody>
                  <a:tcPr/>
                </a:tc>
                <a:tc>
                  <a:txBody>
                    <a:bodyPr/>
                    <a:lstStyle/>
                    <a:p>
                      <a:r>
                        <a:rPr lang="ru-RU" dirty="0" smtClean="0"/>
                        <a:t>161,49</a:t>
                      </a:r>
                      <a:endParaRPr lang="ru-RU" dirty="0"/>
                    </a:p>
                  </a:txBody>
                  <a:tcPr/>
                </a:tc>
              </a:tr>
              <a:tr h="409845">
                <a:tc>
                  <a:txBody>
                    <a:bodyPr/>
                    <a:lstStyle/>
                    <a:p>
                      <a:r>
                        <a:rPr lang="ru-RU" dirty="0" smtClean="0"/>
                        <a:t>калорийность</a:t>
                      </a:r>
                      <a:endParaRPr lang="ru-RU" dirty="0"/>
                    </a:p>
                  </a:txBody>
                  <a:tcPr/>
                </a:tc>
                <a:tc>
                  <a:txBody>
                    <a:bodyPr/>
                    <a:lstStyle/>
                    <a:p>
                      <a:endParaRPr lang="ru-RU"/>
                    </a:p>
                  </a:txBody>
                  <a:tcPr/>
                </a:tc>
                <a:tc>
                  <a:txBody>
                    <a:bodyPr/>
                    <a:lstStyle/>
                    <a:p>
                      <a:endParaRPr lang="ru-RU"/>
                    </a:p>
                  </a:txBody>
                  <a:tcPr/>
                </a:tc>
                <a:tc>
                  <a:txBody>
                    <a:bodyPr/>
                    <a:lstStyle/>
                    <a:p>
                      <a:r>
                        <a:rPr lang="ru-RU" dirty="0" smtClean="0"/>
                        <a:t>1452ккал</a:t>
                      </a:r>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901312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74173"/>
          </a:xfrm>
          <a:solidFill>
            <a:schemeClr val="accent1">
              <a:lumMod val="20000"/>
              <a:lumOff val="80000"/>
            </a:schemeClr>
          </a:solidFill>
        </p:spPr>
        <p:txBody>
          <a:bodyPr>
            <a:noAutofit/>
          </a:bodyPr>
          <a:lstStyle/>
          <a:p>
            <a:r>
              <a:rPr lang="ru-RU" sz="1800" b="1" i="1" dirty="0"/>
              <a:t>При высоких степенях ожирения вариант диеты с пониженной калорийностью 1-3 раза в неделю заменяется разгрузочным (контрастным) днем. В амбулаторных условиях разгрузочный день следует назначать 1 раз в неделю, лучше в нерабочий день</a:t>
            </a:r>
            <a:r>
              <a:rPr lang="ru-RU" sz="2400" b="1" i="1" dirty="0"/>
              <a:t>.</a:t>
            </a:r>
          </a:p>
        </p:txBody>
      </p:sp>
      <p:sp>
        <p:nvSpPr>
          <p:cNvPr id="3" name="Объект 2"/>
          <p:cNvSpPr>
            <a:spLocks noGrp="1"/>
          </p:cNvSpPr>
          <p:nvPr>
            <p:ph idx="1"/>
          </p:nvPr>
        </p:nvSpPr>
        <p:spPr/>
        <p:txBody>
          <a:bodyPr/>
          <a:lstStyle/>
          <a:p>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6113128"/>
              </p:ext>
            </p:extLst>
          </p:nvPr>
        </p:nvGraphicFramePr>
        <p:xfrm>
          <a:off x="2" y="1246907"/>
          <a:ext cx="12192000" cy="5611092"/>
        </p:xfrm>
        <a:graphic>
          <a:graphicData uri="http://schemas.openxmlformats.org/drawingml/2006/table">
            <a:tbl>
              <a:tblPr firstRow="1" bandRow="1">
                <a:tableStyleId>{5C22544A-7EE6-4342-B048-85BDC9FD1C3A}</a:tableStyleId>
              </a:tblPr>
              <a:tblGrid>
                <a:gridCol w="2524989"/>
                <a:gridCol w="1787236"/>
                <a:gridCol w="1783775"/>
                <a:gridCol w="2032000"/>
                <a:gridCol w="2032000"/>
                <a:gridCol w="2032000"/>
              </a:tblGrid>
              <a:tr h="545077">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c>
                  <a:txBody>
                    <a:bodyPr/>
                    <a:lstStyle/>
                    <a:p>
                      <a:r>
                        <a:rPr lang="ru-RU" sz="1400" dirty="0" smtClean="0"/>
                        <a:t>Э.Ц ккал</a:t>
                      </a:r>
                      <a:endParaRPr lang="ru-RU" sz="1400" dirty="0"/>
                    </a:p>
                  </a:txBody>
                  <a:tcPr/>
                </a:tc>
              </a:tr>
              <a:tr h="320634">
                <a:tc>
                  <a:txBody>
                    <a:bodyPr/>
                    <a:lstStyle/>
                    <a:p>
                      <a:r>
                        <a:rPr lang="ru-RU" sz="1400" dirty="0" smtClean="0"/>
                        <a:t>картофельный</a:t>
                      </a:r>
                      <a:endParaRPr lang="ru-RU" sz="1400" dirty="0"/>
                    </a:p>
                  </a:txBody>
                  <a:tcPr/>
                </a:tc>
                <a:tc>
                  <a:txBody>
                    <a:bodyPr/>
                    <a:lstStyle/>
                    <a:p>
                      <a:r>
                        <a:rPr lang="ru-RU" sz="1400" dirty="0" smtClean="0"/>
                        <a:t>1500</a:t>
                      </a:r>
                      <a:endParaRPr lang="ru-RU" sz="1400" dirty="0"/>
                    </a:p>
                  </a:txBody>
                  <a:tcPr/>
                </a:tc>
                <a:tc>
                  <a:txBody>
                    <a:bodyPr/>
                    <a:lstStyle/>
                    <a:p>
                      <a:r>
                        <a:rPr lang="ru-RU" sz="1400" dirty="0" smtClean="0"/>
                        <a:t>40,4</a:t>
                      </a:r>
                      <a:endParaRPr lang="ru-RU" sz="1400" dirty="0"/>
                    </a:p>
                  </a:txBody>
                  <a:tcPr/>
                </a:tc>
                <a:tc>
                  <a:txBody>
                    <a:bodyPr/>
                    <a:lstStyle/>
                    <a:p>
                      <a:r>
                        <a:rPr lang="ru-RU" sz="1400" dirty="0" smtClean="0"/>
                        <a:t>46,2</a:t>
                      </a:r>
                      <a:endParaRPr lang="ru-RU" sz="1400" dirty="0"/>
                    </a:p>
                  </a:txBody>
                  <a:tcPr/>
                </a:tc>
                <a:tc>
                  <a:txBody>
                    <a:bodyPr/>
                    <a:lstStyle/>
                    <a:p>
                      <a:r>
                        <a:rPr lang="ru-RU" sz="1400" dirty="0" smtClean="0"/>
                        <a:t>59,2</a:t>
                      </a:r>
                      <a:endParaRPr lang="ru-RU" sz="1400" dirty="0"/>
                    </a:p>
                  </a:txBody>
                  <a:tcPr/>
                </a:tc>
                <a:tc>
                  <a:txBody>
                    <a:bodyPr/>
                    <a:lstStyle/>
                    <a:p>
                      <a:r>
                        <a:rPr lang="ru-RU" sz="1400" dirty="0" smtClean="0"/>
                        <a:t>809,0</a:t>
                      </a:r>
                      <a:endParaRPr lang="ru-RU" sz="1400" dirty="0"/>
                    </a:p>
                  </a:txBody>
                  <a:tcPr/>
                </a:tc>
              </a:tr>
              <a:tr h="320634">
                <a:tc>
                  <a:txBody>
                    <a:bodyPr/>
                    <a:lstStyle/>
                    <a:p>
                      <a:r>
                        <a:rPr lang="ru-RU" sz="1400" dirty="0" smtClean="0"/>
                        <a:t>творожный</a:t>
                      </a:r>
                      <a:endParaRPr lang="ru-RU" sz="1400" dirty="0"/>
                    </a:p>
                  </a:txBody>
                  <a:tcPr/>
                </a:tc>
                <a:tc>
                  <a:txBody>
                    <a:bodyPr/>
                    <a:lstStyle/>
                    <a:p>
                      <a:r>
                        <a:rPr lang="ru-RU" sz="1400" dirty="0" smtClean="0"/>
                        <a:t>500</a:t>
                      </a:r>
                      <a:endParaRPr lang="ru-RU" sz="1400" dirty="0"/>
                    </a:p>
                  </a:txBody>
                  <a:tcPr/>
                </a:tc>
                <a:tc>
                  <a:txBody>
                    <a:bodyPr/>
                    <a:lstStyle/>
                    <a:p>
                      <a:r>
                        <a:rPr lang="ru-RU" sz="1400" dirty="0" smtClean="0"/>
                        <a:t>89,7</a:t>
                      </a:r>
                      <a:endParaRPr lang="ru-RU" sz="1400" dirty="0"/>
                    </a:p>
                  </a:txBody>
                  <a:tcPr/>
                </a:tc>
                <a:tc>
                  <a:txBody>
                    <a:bodyPr/>
                    <a:lstStyle/>
                    <a:p>
                      <a:r>
                        <a:rPr lang="ru-RU" sz="1400" dirty="0" smtClean="0"/>
                        <a:t>51,5</a:t>
                      </a:r>
                      <a:endParaRPr lang="ru-RU" sz="1400" dirty="0"/>
                    </a:p>
                  </a:txBody>
                  <a:tcPr/>
                </a:tc>
                <a:tc>
                  <a:txBody>
                    <a:bodyPr/>
                    <a:lstStyle/>
                    <a:p>
                      <a:r>
                        <a:rPr lang="ru-RU" sz="1400" dirty="0" smtClean="0"/>
                        <a:t>19,5</a:t>
                      </a:r>
                      <a:endParaRPr lang="ru-RU" sz="1400" dirty="0"/>
                    </a:p>
                  </a:txBody>
                  <a:tcPr/>
                </a:tc>
                <a:tc>
                  <a:txBody>
                    <a:bodyPr/>
                    <a:lstStyle/>
                    <a:p>
                      <a:r>
                        <a:rPr lang="ru-RU" sz="1400" dirty="0" smtClean="0"/>
                        <a:t>911,0</a:t>
                      </a:r>
                      <a:endParaRPr lang="ru-RU" sz="1400" dirty="0"/>
                    </a:p>
                  </a:txBody>
                  <a:tcPr/>
                </a:tc>
              </a:tr>
              <a:tr h="320634">
                <a:tc>
                  <a:txBody>
                    <a:bodyPr/>
                    <a:lstStyle/>
                    <a:p>
                      <a:r>
                        <a:rPr lang="ru-RU" sz="1200" dirty="0" smtClean="0"/>
                        <a:t>Мясной(говядина отварная</a:t>
                      </a:r>
                      <a:endParaRPr lang="ru-RU" sz="1200" dirty="0"/>
                    </a:p>
                  </a:txBody>
                  <a:tcPr/>
                </a:tc>
                <a:tc>
                  <a:txBody>
                    <a:bodyPr/>
                    <a:lstStyle/>
                    <a:p>
                      <a:r>
                        <a:rPr lang="ru-RU" sz="1400" dirty="0" smtClean="0"/>
                        <a:t>400,0</a:t>
                      </a:r>
                      <a:endParaRPr lang="ru-RU" sz="1400" dirty="0"/>
                    </a:p>
                  </a:txBody>
                  <a:tcPr/>
                </a:tc>
                <a:tc>
                  <a:txBody>
                    <a:bodyPr/>
                    <a:lstStyle/>
                    <a:p>
                      <a:r>
                        <a:rPr lang="ru-RU" sz="1400" dirty="0" smtClean="0"/>
                        <a:t>75,0</a:t>
                      </a:r>
                      <a:endParaRPr lang="ru-RU" sz="1400" dirty="0"/>
                    </a:p>
                  </a:txBody>
                  <a:tcPr/>
                </a:tc>
                <a:tc>
                  <a:txBody>
                    <a:bodyPr/>
                    <a:lstStyle/>
                    <a:p>
                      <a:r>
                        <a:rPr lang="ru-RU" sz="1400" dirty="0" smtClean="0"/>
                        <a:t>56,5</a:t>
                      </a:r>
                      <a:endParaRPr lang="ru-RU" sz="1400" dirty="0"/>
                    </a:p>
                  </a:txBody>
                  <a:tcPr/>
                </a:tc>
                <a:tc>
                  <a:txBody>
                    <a:bodyPr/>
                    <a:lstStyle/>
                    <a:p>
                      <a:r>
                        <a:rPr lang="ru-RU" sz="1400" dirty="0" smtClean="0"/>
                        <a:t>-</a:t>
                      </a:r>
                      <a:endParaRPr lang="ru-RU" sz="1400" dirty="0"/>
                    </a:p>
                  </a:txBody>
                  <a:tcPr/>
                </a:tc>
                <a:tc>
                  <a:txBody>
                    <a:bodyPr/>
                    <a:lstStyle/>
                    <a:p>
                      <a:r>
                        <a:rPr lang="ru-RU" sz="1400" dirty="0" smtClean="0"/>
                        <a:t>810,0</a:t>
                      </a:r>
                      <a:endParaRPr lang="ru-RU" sz="1400" dirty="0"/>
                    </a:p>
                  </a:txBody>
                  <a:tcPr/>
                </a:tc>
              </a:tr>
              <a:tr h="320634">
                <a:tc>
                  <a:txBody>
                    <a:bodyPr/>
                    <a:lstStyle/>
                    <a:p>
                      <a:r>
                        <a:rPr lang="ru-RU" sz="1400" dirty="0" smtClean="0"/>
                        <a:t>яблочный</a:t>
                      </a:r>
                      <a:endParaRPr lang="ru-RU" sz="1400" dirty="0"/>
                    </a:p>
                  </a:txBody>
                  <a:tcPr/>
                </a:tc>
                <a:tc>
                  <a:txBody>
                    <a:bodyPr/>
                    <a:lstStyle/>
                    <a:p>
                      <a:r>
                        <a:rPr lang="ru-RU" sz="1400" dirty="0" smtClean="0"/>
                        <a:t>1500,0</a:t>
                      </a:r>
                      <a:endParaRPr lang="ru-RU" sz="1400" dirty="0"/>
                    </a:p>
                  </a:txBody>
                  <a:tcPr/>
                </a:tc>
                <a:tc>
                  <a:txBody>
                    <a:bodyPr/>
                    <a:lstStyle/>
                    <a:p>
                      <a:r>
                        <a:rPr lang="ru-RU" sz="1400" dirty="0" smtClean="0"/>
                        <a:t>4,3</a:t>
                      </a:r>
                      <a:endParaRPr lang="ru-RU" sz="1400" dirty="0"/>
                    </a:p>
                  </a:txBody>
                  <a:tcPr/>
                </a:tc>
                <a:tc>
                  <a:txBody>
                    <a:bodyPr/>
                    <a:lstStyle/>
                    <a:p>
                      <a:r>
                        <a:rPr lang="ru-RU" sz="1400" dirty="0" smtClean="0"/>
                        <a:t>4,6</a:t>
                      </a:r>
                      <a:endParaRPr lang="ru-RU" sz="1400" dirty="0"/>
                    </a:p>
                  </a:txBody>
                  <a:tcPr/>
                </a:tc>
                <a:tc>
                  <a:txBody>
                    <a:bodyPr/>
                    <a:lstStyle/>
                    <a:p>
                      <a:r>
                        <a:rPr lang="ru-RU" sz="1400" dirty="0" smtClean="0"/>
                        <a:t>102,9</a:t>
                      </a:r>
                      <a:endParaRPr lang="ru-RU" sz="1400" dirty="0"/>
                    </a:p>
                  </a:txBody>
                  <a:tcPr/>
                </a:tc>
                <a:tc>
                  <a:txBody>
                    <a:bodyPr/>
                    <a:lstStyle/>
                    <a:p>
                      <a:r>
                        <a:rPr lang="ru-RU" sz="1400" dirty="0" smtClean="0"/>
                        <a:t>473,2</a:t>
                      </a:r>
                      <a:endParaRPr lang="ru-RU" sz="1400" dirty="0"/>
                    </a:p>
                  </a:txBody>
                  <a:tcPr/>
                </a:tc>
              </a:tr>
              <a:tr h="320634">
                <a:tc>
                  <a:txBody>
                    <a:bodyPr/>
                    <a:lstStyle/>
                    <a:p>
                      <a:r>
                        <a:rPr lang="ru-RU" sz="1400" dirty="0" smtClean="0"/>
                        <a:t>курага</a:t>
                      </a:r>
                      <a:endParaRPr lang="ru-RU" sz="1400" dirty="0"/>
                    </a:p>
                  </a:txBody>
                  <a:tcPr/>
                </a:tc>
                <a:tc>
                  <a:txBody>
                    <a:bodyPr/>
                    <a:lstStyle/>
                    <a:p>
                      <a:r>
                        <a:rPr lang="ru-RU" sz="1400" dirty="0" smtClean="0"/>
                        <a:t>400,0</a:t>
                      </a:r>
                      <a:endParaRPr lang="ru-RU" sz="1400" dirty="0"/>
                    </a:p>
                  </a:txBody>
                  <a:tcPr/>
                </a:tc>
                <a:tc>
                  <a:txBody>
                    <a:bodyPr/>
                    <a:lstStyle/>
                    <a:p>
                      <a:r>
                        <a:rPr lang="ru-RU" sz="1400" dirty="0" smtClean="0"/>
                        <a:t>21,4</a:t>
                      </a:r>
                      <a:endParaRPr lang="ru-RU" sz="1400" dirty="0"/>
                    </a:p>
                  </a:txBody>
                  <a:tcPr/>
                </a:tc>
                <a:tc>
                  <a:txBody>
                    <a:bodyPr/>
                    <a:lstStyle/>
                    <a:p>
                      <a:r>
                        <a:rPr lang="ru-RU" sz="1400" dirty="0" smtClean="0"/>
                        <a:t>0,1</a:t>
                      </a:r>
                      <a:endParaRPr lang="ru-RU" sz="1400" dirty="0"/>
                    </a:p>
                  </a:txBody>
                  <a:tcPr/>
                </a:tc>
                <a:tc>
                  <a:txBody>
                    <a:bodyPr/>
                    <a:lstStyle/>
                    <a:p>
                      <a:r>
                        <a:rPr lang="ru-RU" sz="1400" dirty="0" smtClean="0"/>
                        <a:t>220,1</a:t>
                      </a:r>
                      <a:endParaRPr lang="ru-RU" sz="1400" dirty="0"/>
                    </a:p>
                  </a:txBody>
                  <a:tcPr/>
                </a:tc>
                <a:tc>
                  <a:txBody>
                    <a:bodyPr/>
                    <a:lstStyle/>
                    <a:p>
                      <a:r>
                        <a:rPr lang="ru-RU" sz="1400" dirty="0" smtClean="0"/>
                        <a:t>936,0</a:t>
                      </a:r>
                      <a:endParaRPr lang="ru-RU" sz="1400" dirty="0"/>
                    </a:p>
                  </a:txBody>
                  <a:tcPr/>
                </a:tc>
              </a:tr>
              <a:tr h="320634">
                <a:tc>
                  <a:txBody>
                    <a:bodyPr/>
                    <a:lstStyle/>
                    <a:p>
                      <a:r>
                        <a:rPr lang="ru-RU" sz="1400" dirty="0" smtClean="0"/>
                        <a:t>арбузный</a:t>
                      </a:r>
                      <a:endParaRPr lang="ru-RU" sz="1400" dirty="0"/>
                    </a:p>
                  </a:txBody>
                  <a:tcPr/>
                </a:tc>
                <a:tc>
                  <a:txBody>
                    <a:bodyPr/>
                    <a:lstStyle/>
                    <a:p>
                      <a:r>
                        <a:rPr lang="ru-RU" sz="1400" dirty="0" smtClean="0"/>
                        <a:t>3000/1500</a:t>
                      </a:r>
                      <a:endParaRPr lang="ru-RU" sz="1400" dirty="0"/>
                    </a:p>
                  </a:txBody>
                  <a:tcPr/>
                </a:tc>
                <a:tc>
                  <a:txBody>
                    <a:bodyPr/>
                    <a:lstStyle/>
                    <a:p>
                      <a:r>
                        <a:rPr lang="ru-RU" sz="1400" dirty="0" smtClean="0"/>
                        <a:t>10,5</a:t>
                      </a:r>
                      <a:endParaRPr lang="ru-RU" sz="1400" dirty="0"/>
                    </a:p>
                  </a:txBody>
                  <a:tcPr/>
                </a:tc>
                <a:tc>
                  <a:txBody>
                    <a:bodyPr/>
                    <a:lstStyle/>
                    <a:p>
                      <a:r>
                        <a:rPr lang="ru-RU" sz="1400" dirty="0" smtClean="0"/>
                        <a:t>3,2</a:t>
                      </a:r>
                      <a:endParaRPr lang="ru-RU" sz="1400" dirty="0"/>
                    </a:p>
                  </a:txBody>
                  <a:tcPr/>
                </a:tc>
                <a:tc>
                  <a:txBody>
                    <a:bodyPr/>
                    <a:lstStyle/>
                    <a:p>
                      <a:r>
                        <a:rPr lang="ru-RU" sz="1400" dirty="0" smtClean="0"/>
                        <a:t>122,7</a:t>
                      </a:r>
                      <a:endParaRPr lang="ru-RU" sz="1400" dirty="0"/>
                    </a:p>
                  </a:txBody>
                  <a:tcPr/>
                </a:tc>
                <a:tc>
                  <a:txBody>
                    <a:bodyPr/>
                    <a:lstStyle/>
                    <a:p>
                      <a:r>
                        <a:rPr lang="ru-RU" sz="1400" dirty="0" smtClean="0"/>
                        <a:t>573,0</a:t>
                      </a:r>
                      <a:endParaRPr lang="ru-RU" sz="1400" dirty="0"/>
                    </a:p>
                  </a:txBody>
                  <a:tcPr/>
                </a:tc>
              </a:tr>
              <a:tr h="320634">
                <a:tc>
                  <a:txBody>
                    <a:bodyPr/>
                    <a:lstStyle/>
                    <a:p>
                      <a:r>
                        <a:rPr lang="ru-RU" sz="1400" dirty="0" smtClean="0"/>
                        <a:t>творожный</a:t>
                      </a:r>
                      <a:endParaRPr lang="ru-RU" sz="1400" dirty="0"/>
                    </a:p>
                  </a:txBody>
                  <a:tcPr/>
                </a:tc>
                <a:tc>
                  <a:txBody>
                    <a:bodyPr/>
                    <a:lstStyle/>
                    <a:p>
                      <a:r>
                        <a:rPr lang="ru-RU" sz="1400" dirty="0" smtClean="0"/>
                        <a:t>400,0</a:t>
                      </a:r>
                      <a:endParaRPr lang="ru-RU" sz="1400" dirty="0"/>
                    </a:p>
                  </a:txBody>
                  <a:tcPr/>
                </a:tc>
                <a:tc>
                  <a:txBody>
                    <a:bodyPr/>
                    <a:lstStyle/>
                    <a:p>
                      <a:r>
                        <a:rPr lang="ru-RU" sz="1400" dirty="0" smtClean="0"/>
                        <a:t>83,6</a:t>
                      </a:r>
                      <a:endParaRPr lang="ru-RU" sz="1400" dirty="0"/>
                    </a:p>
                  </a:txBody>
                  <a:tcPr/>
                </a:tc>
                <a:tc>
                  <a:txBody>
                    <a:bodyPr/>
                    <a:lstStyle/>
                    <a:p>
                      <a:r>
                        <a:rPr lang="ru-RU" sz="1400" dirty="0" smtClean="0"/>
                        <a:t>59,4</a:t>
                      </a:r>
                      <a:endParaRPr lang="ru-RU" sz="1400" dirty="0"/>
                    </a:p>
                  </a:txBody>
                  <a:tcPr/>
                </a:tc>
                <a:tc>
                  <a:txBody>
                    <a:bodyPr/>
                    <a:lstStyle/>
                    <a:p>
                      <a:r>
                        <a:rPr lang="ru-RU" sz="1400" dirty="0" smtClean="0"/>
                        <a:t>50,2</a:t>
                      </a:r>
                      <a:endParaRPr lang="ru-RU" sz="1400" dirty="0"/>
                    </a:p>
                  </a:txBody>
                  <a:tcPr/>
                </a:tc>
                <a:tc>
                  <a:txBody>
                    <a:bodyPr/>
                    <a:lstStyle/>
                    <a:p>
                      <a:r>
                        <a:rPr lang="ru-RU" sz="1400" dirty="0" smtClean="0"/>
                        <a:t>1095,3</a:t>
                      </a:r>
                      <a:endParaRPr lang="ru-RU" sz="1400" dirty="0"/>
                    </a:p>
                  </a:txBody>
                  <a:tcPr/>
                </a:tc>
              </a:tr>
              <a:tr h="320634">
                <a:tc>
                  <a:txBody>
                    <a:bodyPr/>
                    <a:lstStyle/>
                    <a:p>
                      <a:r>
                        <a:rPr lang="ru-RU" sz="1400" dirty="0" smtClean="0"/>
                        <a:t>молочный</a:t>
                      </a:r>
                      <a:endParaRPr lang="ru-RU" sz="1400" dirty="0"/>
                    </a:p>
                  </a:txBody>
                  <a:tcPr/>
                </a:tc>
                <a:tc>
                  <a:txBody>
                    <a:bodyPr/>
                    <a:lstStyle/>
                    <a:p>
                      <a:r>
                        <a:rPr lang="ru-RU" sz="1400" dirty="0" smtClean="0"/>
                        <a:t>1500</a:t>
                      </a:r>
                      <a:endParaRPr lang="ru-RU" sz="1400" dirty="0"/>
                    </a:p>
                  </a:txBody>
                  <a:tcPr/>
                </a:tc>
                <a:tc>
                  <a:txBody>
                    <a:bodyPr/>
                    <a:lstStyle/>
                    <a:p>
                      <a:r>
                        <a:rPr lang="ru-RU" sz="1400" dirty="0" smtClean="0"/>
                        <a:t>39,9</a:t>
                      </a:r>
                      <a:endParaRPr lang="ru-RU" sz="1400" dirty="0"/>
                    </a:p>
                  </a:txBody>
                  <a:tcPr/>
                </a:tc>
                <a:tc>
                  <a:txBody>
                    <a:bodyPr/>
                    <a:lstStyle/>
                    <a:p>
                      <a:r>
                        <a:rPr lang="ru-RU" sz="1400" dirty="0" smtClean="0"/>
                        <a:t>45,0</a:t>
                      </a:r>
                      <a:endParaRPr lang="ru-RU" sz="1400" dirty="0"/>
                    </a:p>
                  </a:txBody>
                  <a:tcPr/>
                </a:tc>
                <a:tc>
                  <a:txBody>
                    <a:bodyPr/>
                    <a:lstStyle/>
                    <a:p>
                      <a:r>
                        <a:rPr lang="ru-RU" sz="1400" dirty="0" smtClean="0"/>
                        <a:t>66,8</a:t>
                      </a:r>
                      <a:endParaRPr lang="ru-RU" sz="1400" dirty="0"/>
                    </a:p>
                  </a:txBody>
                  <a:tcPr/>
                </a:tc>
                <a:tc>
                  <a:txBody>
                    <a:bodyPr/>
                    <a:lstStyle/>
                    <a:p>
                      <a:r>
                        <a:rPr lang="ru-RU" sz="1400" dirty="0" smtClean="0"/>
                        <a:t>825,0</a:t>
                      </a:r>
                      <a:endParaRPr lang="ru-RU" sz="1400" dirty="0"/>
                    </a:p>
                  </a:txBody>
                  <a:tcPr/>
                </a:tc>
              </a:tr>
              <a:tr h="673331">
                <a:tc>
                  <a:txBody>
                    <a:bodyPr/>
                    <a:lstStyle/>
                    <a:p>
                      <a:r>
                        <a:rPr lang="ru-RU" sz="1200" dirty="0" smtClean="0"/>
                        <a:t>Диета карела1(молоко кипяченое-700,0 через каждые 2 часа по 100гр на ночь сок 100гр</a:t>
                      </a:r>
                      <a:endParaRPr lang="ru-RU" sz="1200" dirty="0"/>
                    </a:p>
                  </a:txBody>
                  <a:tcPr/>
                </a:tc>
                <a:tc>
                  <a:txBody>
                    <a:bodyPr/>
                    <a:lstStyle/>
                    <a:p>
                      <a:r>
                        <a:rPr lang="ru-RU" sz="1400" dirty="0" smtClean="0"/>
                        <a:t>820</a:t>
                      </a:r>
                      <a:endParaRPr lang="ru-RU" sz="1400" dirty="0"/>
                    </a:p>
                  </a:txBody>
                  <a:tcPr/>
                </a:tc>
                <a:tc>
                  <a:txBody>
                    <a:bodyPr/>
                    <a:lstStyle/>
                    <a:p>
                      <a:r>
                        <a:rPr lang="ru-RU" sz="1400" dirty="0" smtClean="0"/>
                        <a:t>19,9</a:t>
                      </a:r>
                      <a:endParaRPr lang="ru-RU" sz="1400" dirty="0"/>
                    </a:p>
                  </a:txBody>
                  <a:tcPr/>
                </a:tc>
                <a:tc>
                  <a:txBody>
                    <a:bodyPr/>
                    <a:lstStyle/>
                    <a:p>
                      <a:r>
                        <a:rPr lang="ru-RU" sz="1400" dirty="0" smtClean="0"/>
                        <a:t>22,4</a:t>
                      </a:r>
                      <a:endParaRPr lang="ru-RU" sz="1400" dirty="0"/>
                    </a:p>
                  </a:txBody>
                  <a:tcPr/>
                </a:tc>
                <a:tc>
                  <a:txBody>
                    <a:bodyPr/>
                    <a:lstStyle/>
                    <a:p>
                      <a:r>
                        <a:rPr lang="ru-RU" sz="1400" dirty="0" smtClean="0"/>
                        <a:t>68,8</a:t>
                      </a:r>
                      <a:endParaRPr lang="ru-RU" sz="1400" dirty="0"/>
                    </a:p>
                  </a:txBody>
                  <a:tcPr/>
                </a:tc>
                <a:tc>
                  <a:txBody>
                    <a:bodyPr/>
                    <a:lstStyle/>
                    <a:p>
                      <a:r>
                        <a:rPr lang="ru-RU" sz="1400" dirty="0" smtClean="0"/>
                        <a:t>548,0</a:t>
                      </a:r>
                      <a:endParaRPr lang="ru-RU" sz="1400" dirty="0"/>
                    </a:p>
                  </a:txBody>
                  <a:tcPr/>
                </a:tc>
              </a:tr>
              <a:tr h="1827612">
                <a:tc>
                  <a:txBody>
                    <a:bodyPr/>
                    <a:lstStyle/>
                    <a:p>
                      <a:r>
                        <a:rPr lang="ru-RU" sz="1200" dirty="0" smtClean="0"/>
                        <a:t>Диета Карела2(8час-яйцо1шт,хлеб</a:t>
                      </a:r>
                      <a:r>
                        <a:rPr lang="ru-RU" sz="1200" baseline="0" dirty="0" smtClean="0"/>
                        <a:t> 50,0 молоко </a:t>
                      </a:r>
                      <a:r>
                        <a:rPr lang="ru-RU" sz="1200" baseline="0" dirty="0" err="1" smtClean="0"/>
                        <a:t>кипяч</a:t>
                      </a:r>
                      <a:r>
                        <a:rPr lang="ru-RU" sz="1200" baseline="0" dirty="0" smtClean="0"/>
                        <a:t>. 100,0</a:t>
                      </a:r>
                    </a:p>
                    <a:p>
                      <a:r>
                        <a:rPr lang="ru-RU" sz="1200" baseline="0" dirty="0" smtClean="0"/>
                        <a:t>10-12час-100мл </a:t>
                      </a:r>
                      <a:r>
                        <a:rPr lang="ru-RU" sz="1200" baseline="0" dirty="0" err="1" smtClean="0"/>
                        <a:t>кипяч</a:t>
                      </a:r>
                      <a:r>
                        <a:rPr lang="ru-RU" sz="1200" baseline="0" dirty="0" smtClean="0"/>
                        <a:t> молоко</a:t>
                      </a:r>
                    </a:p>
                    <a:p>
                      <a:r>
                        <a:rPr lang="ru-RU" sz="1200" baseline="0" dirty="0" smtClean="0"/>
                        <a:t>14 час-каша рисовая 230/5молоко кипяч100,0</a:t>
                      </a:r>
                    </a:p>
                    <a:p>
                      <a:r>
                        <a:rPr lang="ru-RU" sz="1200" baseline="0" dirty="0" smtClean="0"/>
                        <a:t>16час-молоко 100,0</a:t>
                      </a:r>
                    </a:p>
                    <a:p>
                      <a:r>
                        <a:rPr lang="ru-RU" sz="1200" baseline="0" dirty="0" smtClean="0"/>
                        <a:t>18 час-молоко100,0</a:t>
                      </a:r>
                    </a:p>
                    <a:p>
                      <a:r>
                        <a:rPr lang="ru-RU" sz="1200" baseline="0" dirty="0" smtClean="0"/>
                        <a:t>20час-молоко100,0</a:t>
                      </a:r>
                    </a:p>
                    <a:p>
                      <a:r>
                        <a:rPr lang="ru-RU" sz="1200" baseline="0" dirty="0" smtClean="0"/>
                        <a:t>22час сок фруктовый 100,0сахар 20,0</a:t>
                      </a:r>
                      <a:endParaRPr lang="ru-RU" sz="1200" dirty="0"/>
                    </a:p>
                  </a:txBody>
                  <a:tcPr/>
                </a:tc>
                <a:tc>
                  <a:txBody>
                    <a:bodyPr/>
                    <a:lstStyle/>
                    <a:p>
                      <a:r>
                        <a:rPr lang="ru-RU" sz="1400" dirty="0" smtClean="0"/>
                        <a:t>1200</a:t>
                      </a:r>
                      <a:endParaRPr lang="ru-RU" sz="1400" dirty="0"/>
                    </a:p>
                  </a:txBody>
                  <a:tcPr/>
                </a:tc>
                <a:tc>
                  <a:txBody>
                    <a:bodyPr/>
                    <a:lstStyle/>
                    <a:p>
                      <a:r>
                        <a:rPr lang="ru-RU" sz="1400" dirty="0" smtClean="0"/>
                        <a:t>43,0</a:t>
                      </a:r>
                      <a:endParaRPr lang="ru-RU" sz="1400" dirty="0"/>
                    </a:p>
                  </a:txBody>
                  <a:tcPr/>
                </a:tc>
                <a:tc>
                  <a:txBody>
                    <a:bodyPr/>
                    <a:lstStyle/>
                    <a:p>
                      <a:r>
                        <a:rPr lang="ru-RU" sz="1400" dirty="0" smtClean="0"/>
                        <a:t>49,0</a:t>
                      </a:r>
                      <a:endParaRPr lang="ru-RU" sz="1400" dirty="0"/>
                    </a:p>
                  </a:txBody>
                  <a:tcPr/>
                </a:tc>
                <a:tc>
                  <a:txBody>
                    <a:bodyPr/>
                    <a:lstStyle/>
                    <a:p>
                      <a:r>
                        <a:rPr lang="ru-RU" sz="1400" dirty="0" smtClean="0"/>
                        <a:t>178,0</a:t>
                      </a:r>
                      <a:endParaRPr lang="ru-RU" sz="1400" dirty="0"/>
                    </a:p>
                  </a:txBody>
                  <a:tcPr/>
                </a:tc>
                <a:tc>
                  <a:txBody>
                    <a:bodyPr/>
                    <a:lstStyle/>
                    <a:p>
                      <a:r>
                        <a:rPr lang="ru-RU" sz="1400" dirty="0" smtClean="0"/>
                        <a:t>1250,0</a:t>
                      </a:r>
                      <a:endParaRPr lang="ru-RU" sz="1400" dirty="0"/>
                    </a:p>
                  </a:txBody>
                  <a:tcPr/>
                </a:tc>
              </a:tr>
            </a:tbl>
          </a:graphicData>
        </a:graphic>
      </p:graphicFrame>
    </p:spTree>
    <p:extLst>
      <p:ext uri="{BB962C8B-B14F-4D97-AF65-F5344CB8AC3E}">
        <p14:creationId xmlns:p14="http://schemas.microsoft.com/office/powerpoint/2010/main" val="182359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0070C0"/>
                </a:solidFill>
                <a:latin typeface="Verdana" panose="020B0604030504040204" pitchFamily="34" charset="0"/>
                <a:ea typeface="Times New Roman" panose="02020603050405020304" pitchFamily="18" charset="0"/>
                <a:cs typeface="Times New Roman" panose="02020603050405020304" pitchFamily="18" charset="0"/>
              </a:rPr>
              <a:t>Лечебное питание при гипертонической болезни</a:t>
            </a:r>
            <a:endParaRPr lang="ru-RU" i="1" dirty="0">
              <a:solidFill>
                <a:srgbClr val="0070C0"/>
              </a:solidFill>
            </a:endParaRPr>
          </a:p>
        </p:txBody>
      </p:sp>
      <p:sp>
        <p:nvSpPr>
          <p:cNvPr id="3" name="Объект 2"/>
          <p:cNvSpPr>
            <a:spLocks noGrp="1"/>
          </p:cNvSpPr>
          <p:nvPr>
            <p:ph idx="1"/>
          </p:nvPr>
        </p:nvSpPr>
        <p:spPr>
          <a:solidFill>
            <a:schemeClr val="accent1">
              <a:lumMod val="40000"/>
              <a:lumOff val="60000"/>
            </a:schemeClr>
          </a:solidFill>
        </p:spPr>
        <p:txBody>
          <a:bodyPr>
            <a:normAutofit/>
          </a:bodyPr>
          <a:lstStyle/>
          <a:p>
            <a:pPr algn="ctr"/>
            <a:r>
              <a:rPr lang="ru-RU" sz="3200" i="1" dirty="0"/>
              <a:t>Активизация системы ренин – </a:t>
            </a:r>
            <a:r>
              <a:rPr lang="ru-RU" sz="3200" i="1" dirty="0" err="1"/>
              <a:t>ангиотензин</a:t>
            </a:r>
            <a:r>
              <a:rPr lang="ru-RU" sz="3200" i="1" dirty="0"/>
              <a:t>, связанная с повышением концентрации в крови альдостерона, изменением обмена натрия и состояния кровообращения в головном мозге, приводит к расстройству механизмов, поддерживающих нормальный уровень АД</a:t>
            </a:r>
          </a:p>
        </p:txBody>
      </p:sp>
    </p:spTree>
    <p:extLst>
      <p:ext uri="{BB962C8B-B14F-4D97-AF65-F5344CB8AC3E}">
        <p14:creationId xmlns:p14="http://schemas.microsoft.com/office/powerpoint/2010/main" val="184373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fontScale="90000"/>
          </a:bodyPr>
          <a:lstStyle/>
          <a:p>
            <a:r>
              <a:rPr lang="ru-RU" sz="2800"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Целевое назначение диеты</a:t>
            </a:r>
            <a:r>
              <a:rPr lang="ru-RU"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ru-RU" dirty="0"/>
          </a:p>
        </p:txBody>
      </p:sp>
      <p:sp>
        <p:nvSpPr>
          <p:cNvPr id="3" name="Объект 2"/>
          <p:cNvSpPr>
            <a:spLocks noGrp="1"/>
          </p:cNvSpPr>
          <p:nvPr>
            <p:ph idx="1"/>
          </p:nvPr>
        </p:nvSpPr>
        <p:spPr>
          <a:xfrm>
            <a:off x="976745" y="1662546"/>
            <a:ext cx="10338955" cy="4525050"/>
          </a:xfrm>
        </p:spPr>
        <p:txBody>
          <a:bodyPr>
            <a:normAutofit fontScale="92500"/>
          </a:bodyPr>
          <a:lstStyle/>
          <a:p>
            <a:r>
              <a:rPr lang="ru-RU" dirty="0"/>
              <a:t>• полная компенсация физиологической потребности организма в основных пищевых веществах (белках, жирах, углеводах), незаменимых факторах питания (незаменимых аминокислотах, ПНЖК, витаминах, микроэлементах и др.);</a:t>
            </a:r>
          </a:p>
          <a:p>
            <a:r>
              <a:rPr lang="ru-RU" dirty="0"/>
              <a:t>• ограничение в диете употребления поваренной соли до оптимально минимальной величины (2-3 г) с выдачей ее на руки больному для </a:t>
            </a:r>
            <a:r>
              <a:rPr lang="ru-RU" dirty="0" err="1"/>
              <a:t>подсаливания</a:t>
            </a:r>
            <a:r>
              <a:rPr lang="ru-RU" dirty="0"/>
              <a:t> готовых блюд. При высокой гипертонии – полное кратковременное исключение соли с учетом 2-3 г ее содержания в самих продуктах;</a:t>
            </a:r>
          </a:p>
          <a:p>
            <a:r>
              <a:rPr lang="ru-RU" dirty="0"/>
              <a:t>• ограничение содержания в диете свободной жидкости до 1-1,2 л в сутки, экстрактивных веществ;</a:t>
            </a:r>
          </a:p>
          <a:p>
            <a:r>
              <a:rPr lang="ru-RU" dirty="0"/>
              <a:t>• достижение соответствия поступления энергии с пищей </a:t>
            </a:r>
            <a:r>
              <a:rPr lang="ru-RU" dirty="0" err="1"/>
              <a:t>энерготратам</a:t>
            </a:r>
            <a:r>
              <a:rPr lang="ru-RU" dirty="0"/>
              <a:t>.</a:t>
            </a:r>
          </a:p>
          <a:p>
            <a:endParaRPr lang="ru-RU" dirty="0"/>
          </a:p>
        </p:txBody>
      </p:sp>
    </p:spTree>
    <p:extLst>
      <p:ext uri="{BB962C8B-B14F-4D97-AF65-F5344CB8AC3E}">
        <p14:creationId xmlns:p14="http://schemas.microsoft.com/office/powerpoint/2010/main" val="408025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a:bodyPr>
          <a:lstStyle/>
          <a:p>
            <a:r>
              <a:rPr lang="ru-RU" sz="3200"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Показания к назначению диеты</a:t>
            </a:r>
            <a:endParaRPr lang="ru-RU" sz="3200" i="1" dirty="0"/>
          </a:p>
        </p:txBody>
      </p:sp>
      <p:sp>
        <p:nvSpPr>
          <p:cNvPr id="3" name="Объект 2"/>
          <p:cNvSpPr>
            <a:spLocks noGrp="1"/>
          </p:cNvSpPr>
          <p:nvPr>
            <p:ph idx="1"/>
          </p:nvPr>
        </p:nvSpPr>
        <p:spPr>
          <a:xfrm>
            <a:off x="800100" y="1662545"/>
            <a:ext cx="10577945" cy="4582391"/>
          </a:xfrm>
          <a:solidFill>
            <a:schemeClr val="accent2">
              <a:lumMod val="20000"/>
              <a:lumOff val="80000"/>
            </a:schemeClr>
          </a:solidFill>
        </p:spPr>
        <p:txBody>
          <a:bodyPr>
            <a:normAutofit/>
          </a:bodyPr>
          <a:lstStyle/>
          <a:p>
            <a:pPr>
              <a:spcAft>
                <a:spcPts val="0"/>
              </a:spcAft>
            </a:pPr>
            <a:r>
              <a:rPr lang="ru-RU" b="1"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ru-RU"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Различные </a:t>
            </a:r>
            <a:r>
              <a:rPr lang="ru-RU"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стадии гипертонической </a:t>
            </a:r>
            <a:r>
              <a:rPr lang="ru-RU"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болезни</a:t>
            </a:r>
          </a:p>
          <a:p>
            <a:pPr>
              <a:spcAft>
                <a:spcPts val="0"/>
              </a:spcAft>
            </a:pPr>
            <a:r>
              <a:rPr lang="ru-RU"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ru-RU"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С</a:t>
            </a:r>
            <a:r>
              <a:rPr lang="ru-RU"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очетание ГБ с </a:t>
            </a:r>
            <a:r>
              <a:rPr lang="ru-RU"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ИБС, атеросклерозом и другими заболеваниями, в клинической картине которых в настоящий момент доминирует гипертензивный синдром</a:t>
            </a:r>
            <a:r>
              <a:rPr lang="ru-RU"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p>
          <a:p>
            <a:pPr>
              <a:spcAft>
                <a:spcPts val="0"/>
              </a:spcAft>
            </a:pPr>
            <a:r>
              <a:rPr lang="ru-RU" i="1" dirty="0"/>
              <a:t>При наличии у больного гипертонической болезнью </a:t>
            </a:r>
            <a:r>
              <a:rPr lang="ru-RU" b="1" i="1" dirty="0"/>
              <a:t>избыточной массы тела </a:t>
            </a:r>
            <a:r>
              <a:rPr lang="ru-RU" i="1" dirty="0"/>
              <a:t>или сопутствующего ожирения с лечебной целью применяют </a:t>
            </a:r>
            <a:r>
              <a:rPr lang="ru-RU" i="1" dirty="0" err="1"/>
              <a:t>гипонатриевый</a:t>
            </a:r>
            <a:r>
              <a:rPr lang="ru-RU" i="1" dirty="0"/>
              <a:t> вариант диеты, в котором в соответствии со степенью ожирения редуцируют энергетическую ценность диеты путем уменьшения количества буфетных продуктов, или исключения из диеты энергоемкого блюда во II завтрак или полдник, или замены блюда на аналогичное, но с меньшей энергетической ценностью</a:t>
            </a:r>
            <a:endParaRPr lang="ru-RU" i="1" dirty="0">
              <a:latin typeface="Constantia" panose="02030602050306030303" pitchFamily="18" charset="0"/>
              <a:ea typeface="Constantia" panose="02030602050306030303"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03148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При большом избытке массы тела</a:t>
            </a:r>
            <a:endParaRPr lang="ru-RU" dirty="0"/>
          </a:p>
        </p:txBody>
      </p:sp>
      <p:sp>
        <p:nvSpPr>
          <p:cNvPr id="3" name="Объект 2"/>
          <p:cNvSpPr>
            <a:spLocks noGrp="1"/>
          </p:cNvSpPr>
          <p:nvPr>
            <p:ph idx="1"/>
          </p:nvPr>
        </p:nvSpPr>
        <p:spPr/>
        <p:txBody>
          <a:bodyPr>
            <a:normAutofit fontScale="85000" lnSpcReduction="10000"/>
          </a:bodyPr>
          <a:lstStyle/>
          <a:p>
            <a:r>
              <a:rPr lang="ru-RU" dirty="0"/>
              <a:t>можно в виде зигзага назначить 1-2 раза в неделю вместо диеты разгрузочный (контрастный) </a:t>
            </a:r>
            <a:r>
              <a:rPr lang="ru-RU" dirty="0" err="1"/>
              <a:t>безнатриевый</a:t>
            </a:r>
            <a:r>
              <a:rPr lang="ru-RU" dirty="0"/>
              <a:t> день с энергетической ценностью 800-1000 ккал.</a:t>
            </a:r>
          </a:p>
          <a:p>
            <a:r>
              <a:rPr lang="ru-RU" dirty="0"/>
              <a:t>Если атеросклероз, ИБС, гипертоническая болезнь </a:t>
            </a:r>
            <a:r>
              <a:rPr lang="ru-RU" b="1" i="1" dirty="0"/>
              <a:t>сопровождаются хронической сердечно-сосудистой недостаточностью </a:t>
            </a:r>
            <a:r>
              <a:rPr lang="ru-RU" dirty="0"/>
              <a:t>с расстройством кровообращения, то одновременно с фармакотерапией показано назначение </a:t>
            </a:r>
            <a:r>
              <a:rPr lang="ru-RU" dirty="0" err="1"/>
              <a:t>гипонатриевого</a:t>
            </a:r>
            <a:r>
              <a:rPr lang="ru-RU" dirty="0"/>
              <a:t>, </a:t>
            </a:r>
            <a:r>
              <a:rPr lang="ru-RU" dirty="0" err="1"/>
              <a:t>гипокалорийного</a:t>
            </a:r>
            <a:r>
              <a:rPr lang="ru-RU" dirty="0"/>
              <a:t> варианта диеты с более строгим контролем за содержанием в крови калия и натрия во избежание развития высокой </a:t>
            </a:r>
            <a:r>
              <a:rPr lang="ru-RU" dirty="0" err="1"/>
              <a:t>гипонатриемии</a:t>
            </a:r>
            <a:r>
              <a:rPr lang="ru-RU" dirty="0"/>
              <a:t>.</a:t>
            </a:r>
          </a:p>
          <a:p>
            <a:r>
              <a:rPr lang="ru-RU" dirty="0"/>
              <a:t>Энергетическая ценность диеты при хронической сердечно-сосудистой недостаточности определяется величиной </a:t>
            </a:r>
            <a:r>
              <a:rPr lang="ru-RU" dirty="0" err="1"/>
              <a:t>энерготрат</a:t>
            </a:r>
            <a:r>
              <a:rPr lang="ru-RU" dirty="0"/>
              <a:t>: при постельном содержании больного </a:t>
            </a:r>
            <a:r>
              <a:rPr lang="ru-RU" dirty="0" err="1"/>
              <a:t>энерготраты</a:t>
            </a:r>
            <a:r>
              <a:rPr lang="ru-RU" dirty="0"/>
              <a:t> существенно снижаются.</a:t>
            </a:r>
          </a:p>
          <a:p>
            <a:endParaRPr lang="ru-RU" dirty="0"/>
          </a:p>
        </p:txBody>
      </p:sp>
    </p:spTree>
    <p:extLst>
      <p:ext uri="{BB962C8B-B14F-4D97-AF65-F5344CB8AC3E}">
        <p14:creationId xmlns:p14="http://schemas.microsoft.com/office/powerpoint/2010/main" val="3968519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93518"/>
            <a:ext cx="9601196" cy="561109"/>
          </a:xfrm>
        </p:spPr>
        <p:txBody>
          <a:bodyPr>
            <a:noAutofit/>
          </a:bodyPr>
          <a:lstStyle/>
          <a:p>
            <a:r>
              <a:rPr lang="ru-RU" sz="2000" i="1" dirty="0">
                <a:solidFill>
                  <a:srgbClr val="002060"/>
                </a:solidFill>
              </a:rPr>
              <a:t>Однодневное меню варианта диеты с </a:t>
            </a:r>
            <a:r>
              <a:rPr lang="ru-RU" sz="2000" i="1" dirty="0" smtClean="0">
                <a:solidFill>
                  <a:srgbClr val="002060"/>
                </a:solidFill>
              </a:rPr>
              <a:t>ИБС и гипертонической болезнью</a:t>
            </a:r>
            <a:endParaRPr lang="ru-RU" sz="2000" dirty="0"/>
          </a:p>
        </p:txBody>
      </p:sp>
      <p:graphicFrame>
        <p:nvGraphicFramePr>
          <p:cNvPr id="5" name="Таблица 4"/>
          <p:cNvGraphicFramePr>
            <a:graphicFrameLocks noGrp="1"/>
          </p:cNvGraphicFramePr>
          <p:nvPr>
            <p:extLst>
              <p:ext uri="{D42A27DB-BD31-4B8C-83A1-F6EECF244321}">
                <p14:modId xmlns:p14="http://schemas.microsoft.com/office/powerpoint/2010/main" val="4173055077"/>
              </p:ext>
            </p:extLst>
          </p:nvPr>
        </p:nvGraphicFramePr>
        <p:xfrm>
          <a:off x="-1" y="529935"/>
          <a:ext cx="12192000" cy="6410158"/>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592899">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313888">
                <a:tc gridSpan="5">
                  <a:txBody>
                    <a:bodyPr/>
                    <a:lstStyle/>
                    <a:p>
                      <a:r>
                        <a:rPr lang="ru-RU" sz="1200" dirty="0" smtClean="0"/>
                        <a:t>                                                                                                                                                    </a:t>
                      </a:r>
                      <a:r>
                        <a:rPr lang="ru-RU" sz="1200" b="1" dirty="0" smtClean="0">
                          <a:solidFill>
                            <a:srgbClr val="002060"/>
                          </a:solidFill>
                        </a:rPr>
                        <a:t>1 завтрак</a:t>
                      </a:r>
                      <a:endParaRPr lang="ru-RU" sz="1200" b="1" dirty="0">
                        <a:solidFill>
                          <a:srgbClr val="002060"/>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3888">
                <a:tc>
                  <a:txBody>
                    <a:bodyPr/>
                    <a:lstStyle/>
                    <a:p>
                      <a:r>
                        <a:rPr lang="ru-RU" sz="1200" dirty="0" smtClean="0"/>
                        <a:t>Треска</a:t>
                      </a:r>
                      <a:r>
                        <a:rPr lang="ru-RU" sz="1200" baseline="0" dirty="0" smtClean="0"/>
                        <a:t> отварная без соли</a:t>
                      </a:r>
                      <a:endParaRPr lang="ru-RU" sz="1200" dirty="0"/>
                    </a:p>
                  </a:txBody>
                  <a:tcPr/>
                </a:tc>
                <a:tc>
                  <a:txBody>
                    <a:bodyPr/>
                    <a:lstStyle/>
                    <a:p>
                      <a:r>
                        <a:rPr lang="ru-RU" sz="1200" dirty="0" smtClean="0"/>
                        <a:t>100</a:t>
                      </a:r>
                      <a:r>
                        <a:rPr lang="ru-RU" sz="1200" dirty="0" smtClean="0"/>
                        <a:t>,/5</a:t>
                      </a:r>
                      <a:endParaRPr lang="ru-RU" sz="1200" dirty="0"/>
                    </a:p>
                  </a:txBody>
                  <a:tcPr/>
                </a:tc>
                <a:tc>
                  <a:txBody>
                    <a:bodyPr/>
                    <a:lstStyle/>
                    <a:p>
                      <a:r>
                        <a:rPr lang="ru-RU" sz="1200" dirty="0" smtClean="0"/>
                        <a:t>19,2</a:t>
                      </a:r>
                      <a:endParaRPr lang="ru-RU" sz="1200" dirty="0"/>
                    </a:p>
                  </a:txBody>
                  <a:tcPr/>
                </a:tc>
                <a:tc>
                  <a:txBody>
                    <a:bodyPr/>
                    <a:lstStyle/>
                    <a:p>
                      <a:r>
                        <a:rPr lang="ru-RU" sz="1200" dirty="0" smtClean="0"/>
                        <a:t>0,7</a:t>
                      </a:r>
                      <a:endParaRPr lang="ru-RU" sz="1200" dirty="0"/>
                    </a:p>
                  </a:txBody>
                  <a:tcPr/>
                </a:tc>
                <a:tc>
                  <a:txBody>
                    <a:bodyPr/>
                    <a:lstStyle/>
                    <a:p>
                      <a:r>
                        <a:rPr lang="ru-RU" sz="1200" dirty="0" smtClean="0"/>
                        <a:t>-</a:t>
                      </a:r>
                      <a:endParaRPr lang="ru-RU" sz="1200" dirty="0"/>
                    </a:p>
                  </a:txBody>
                  <a:tcPr/>
                </a:tc>
              </a:tr>
              <a:tr h="523146">
                <a:tc>
                  <a:txBody>
                    <a:bodyPr/>
                    <a:lstStyle/>
                    <a:p>
                      <a:r>
                        <a:rPr lang="ru-RU" sz="1200" dirty="0" smtClean="0"/>
                        <a:t>Картофель</a:t>
                      </a:r>
                      <a:r>
                        <a:rPr lang="ru-RU" sz="1200" baseline="0" dirty="0" smtClean="0"/>
                        <a:t> отварной с маслом и зеленью укропа</a:t>
                      </a:r>
                      <a:endParaRPr lang="ru-RU" sz="1200" dirty="0"/>
                    </a:p>
                  </a:txBody>
                  <a:tcPr/>
                </a:tc>
                <a:tc>
                  <a:txBody>
                    <a:bodyPr/>
                    <a:lstStyle/>
                    <a:p>
                      <a:r>
                        <a:rPr lang="ru-RU" sz="1200" dirty="0" smtClean="0"/>
                        <a:t>250/10/10</a:t>
                      </a:r>
                      <a:endParaRPr lang="ru-RU" sz="1200" dirty="0"/>
                    </a:p>
                  </a:txBody>
                  <a:tcPr/>
                </a:tc>
                <a:tc>
                  <a:txBody>
                    <a:bodyPr/>
                    <a:lstStyle/>
                    <a:p>
                      <a:r>
                        <a:rPr lang="ru-RU" sz="1200" dirty="0" smtClean="0"/>
                        <a:t>5,4</a:t>
                      </a:r>
                      <a:endParaRPr lang="ru-RU" sz="1200" dirty="0"/>
                    </a:p>
                  </a:txBody>
                  <a:tcPr/>
                </a:tc>
                <a:tc>
                  <a:txBody>
                    <a:bodyPr/>
                    <a:lstStyle/>
                    <a:p>
                      <a:r>
                        <a:rPr lang="ru-RU" sz="1200" dirty="0" smtClean="0"/>
                        <a:t>8,3</a:t>
                      </a:r>
                      <a:endParaRPr lang="ru-RU" sz="1200" dirty="0"/>
                    </a:p>
                  </a:txBody>
                  <a:tcPr/>
                </a:tc>
                <a:tc>
                  <a:txBody>
                    <a:bodyPr/>
                    <a:lstStyle/>
                    <a:p>
                      <a:r>
                        <a:rPr lang="ru-RU" sz="1200" dirty="0" smtClean="0"/>
                        <a:t>42,5</a:t>
                      </a:r>
                      <a:endParaRPr lang="ru-RU" sz="1200" dirty="0"/>
                    </a:p>
                  </a:txBody>
                  <a:tcPr/>
                </a:tc>
              </a:tr>
              <a:tr h="523146">
                <a:tc>
                  <a:txBody>
                    <a:bodyPr/>
                    <a:lstStyle/>
                    <a:p>
                      <a:r>
                        <a:rPr lang="ru-RU" sz="1200" dirty="0" smtClean="0"/>
                        <a:t>Каша</a:t>
                      </a:r>
                      <a:r>
                        <a:rPr lang="ru-RU" sz="1200" baseline="0" dirty="0" smtClean="0"/>
                        <a:t> из крупы «геркулес» молочная</a:t>
                      </a:r>
                      <a:endParaRPr lang="ru-RU" sz="1200" dirty="0"/>
                    </a:p>
                  </a:txBody>
                  <a:tcPr/>
                </a:tc>
                <a:tc>
                  <a:txBody>
                    <a:bodyPr/>
                    <a:lstStyle/>
                    <a:p>
                      <a:r>
                        <a:rPr lang="ru-RU" sz="1200" dirty="0" smtClean="0"/>
                        <a:t>230/5</a:t>
                      </a:r>
                      <a:endParaRPr lang="ru-RU" sz="1200" dirty="0"/>
                    </a:p>
                  </a:txBody>
                  <a:tcPr/>
                </a:tc>
                <a:tc>
                  <a:txBody>
                    <a:bodyPr/>
                    <a:lstStyle/>
                    <a:p>
                      <a:r>
                        <a:rPr lang="ru-RU" sz="1200" dirty="0" smtClean="0"/>
                        <a:t>8,3</a:t>
                      </a:r>
                      <a:endParaRPr lang="ru-RU" sz="1200" dirty="0"/>
                    </a:p>
                  </a:txBody>
                  <a:tcPr/>
                </a:tc>
                <a:tc>
                  <a:txBody>
                    <a:bodyPr/>
                    <a:lstStyle/>
                    <a:p>
                      <a:r>
                        <a:rPr lang="ru-RU" sz="1200" dirty="0" smtClean="0"/>
                        <a:t>9,9</a:t>
                      </a:r>
                      <a:endParaRPr lang="ru-RU" sz="1200" dirty="0"/>
                    </a:p>
                  </a:txBody>
                  <a:tcPr/>
                </a:tc>
                <a:tc>
                  <a:txBody>
                    <a:bodyPr/>
                    <a:lstStyle/>
                    <a:p>
                      <a:r>
                        <a:rPr lang="ru-RU" sz="1200" dirty="0" smtClean="0"/>
                        <a:t>34,8</a:t>
                      </a:r>
                      <a:endParaRPr lang="ru-RU" sz="1200" dirty="0"/>
                    </a:p>
                  </a:txBody>
                  <a:tcPr/>
                </a:tc>
              </a:tr>
              <a:tr h="313888">
                <a:tc>
                  <a:txBody>
                    <a:bodyPr/>
                    <a:lstStyle/>
                    <a:p>
                      <a:r>
                        <a:rPr lang="ru-RU" sz="1200" dirty="0" smtClean="0"/>
                        <a:t>Чай с сахаром</a:t>
                      </a:r>
                      <a:endParaRPr lang="ru-RU" sz="1200" dirty="0"/>
                    </a:p>
                  </a:txBody>
                  <a:tcPr/>
                </a:tc>
                <a:tc>
                  <a:txBody>
                    <a:bodyPr/>
                    <a:lstStyle/>
                    <a:p>
                      <a:r>
                        <a:rPr lang="ru-RU" sz="1200" dirty="0" smtClean="0"/>
                        <a:t>200,</a:t>
                      </a:r>
                      <a:endParaRPr lang="ru-RU" sz="1200" dirty="0"/>
                    </a:p>
                  </a:txBody>
                  <a:tcPr/>
                </a:tc>
                <a:tc>
                  <a:txBody>
                    <a:bodyPr/>
                    <a:lstStyle/>
                    <a:p>
                      <a:r>
                        <a:rPr lang="ru-RU" sz="1200" dirty="0" smtClean="0"/>
                        <a:t>0,2</a:t>
                      </a:r>
                      <a:endParaRPr lang="ru-RU" sz="1200" dirty="0"/>
                    </a:p>
                  </a:txBody>
                  <a:tcPr/>
                </a:tc>
                <a:tc>
                  <a:txBody>
                    <a:bodyPr/>
                    <a:lstStyle/>
                    <a:p>
                      <a:r>
                        <a:rPr lang="ru-RU" sz="1200" dirty="0" smtClean="0"/>
                        <a:t>-</a:t>
                      </a:r>
                      <a:endParaRPr lang="ru-RU" sz="1200" dirty="0"/>
                    </a:p>
                  </a:txBody>
                  <a:tcPr/>
                </a:tc>
                <a:tc>
                  <a:txBody>
                    <a:bodyPr/>
                    <a:lstStyle/>
                    <a:p>
                      <a:r>
                        <a:rPr lang="ru-RU" sz="1200" dirty="0" smtClean="0"/>
                        <a:t>15,0</a:t>
                      </a:r>
                      <a:endParaRPr lang="ru-RU" sz="1200" dirty="0"/>
                    </a:p>
                  </a:txBody>
                  <a:tcPr/>
                </a:tc>
              </a:tr>
              <a:tr h="313888">
                <a:tc>
                  <a:txBody>
                    <a:bodyPr/>
                    <a:lstStyle/>
                    <a:p>
                      <a:endParaRPr lang="ru-RU" sz="1200" dirty="0"/>
                    </a:p>
                  </a:txBody>
                  <a:tcPr/>
                </a:tc>
                <a:tc>
                  <a:txBody>
                    <a:bodyPr/>
                    <a:lstStyle/>
                    <a:p>
                      <a:endParaRPr lang="ru-RU" sz="1200" dirty="0"/>
                    </a:p>
                  </a:txBody>
                  <a:tcPr/>
                </a:tc>
                <a:tc>
                  <a:txBody>
                    <a:bodyPr/>
                    <a:lstStyle/>
                    <a:p>
                      <a:r>
                        <a:rPr lang="ru-RU" sz="1200" b="1" i="1" dirty="0" smtClean="0">
                          <a:solidFill>
                            <a:srgbClr val="002060"/>
                          </a:solidFill>
                        </a:rPr>
                        <a:t>2 завтрак</a:t>
                      </a:r>
                      <a:endParaRPr lang="ru-RU" sz="1200" b="1" i="1" dirty="0">
                        <a:solidFill>
                          <a:srgbClr val="002060"/>
                        </a:solidFill>
                      </a:endParaRPr>
                    </a:p>
                  </a:txBody>
                  <a:tcPr/>
                </a:tc>
                <a:tc>
                  <a:txBody>
                    <a:bodyPr/>
                    <a:lstStyle/>
                    <a:p>
                      <a:endParaRPr lang="ru-RU" sz="1200" dirty="0"/>
                    </a:p>
                  </a:txBody>
                  <a:tcPr/>
                </a:tc>
                <a:tc>
                  <a:txBody>
                    <a:bodyPr/>
                    <a:lstStyle/>
                    <a:p>
                      <a:endParaRPr lang="ru-RU" sz="1200" dirty="0"/>
                    </a:p>
                  </a:txBody>
                  <a:tcPr/>
                </a:tc>
              </a:tr>
              <a:tr h="376183">
                <a:tc>
                  <a:txBody>
                    <a:bodyPr/>
                    <a:lstStyle/>
                    <a:p>
                      <a:r>
                        <a:rPr lang="ru-RU" sz="1200" dirty="0" smtClean="0"/>
                        <a:t>Творог свежеприготовленный</a:t>
                      </a:r>
                      <a:endParaRPr lang="ru-RU" sz="1200" dirty="0"/>
                    </a:p>
                  </a:txBody>
                  <a:tcPr/>
                </a:tc>
                <a:tc>
                  <a:txBody>
                    <a:bodyPr/>
                    <a:lstStyle/>
                    <a:p>
                      <a:r>
                        <a:rPr lang="ru-RU" sz="1200" dirty="0" smtClean="0"/>
                        <a:t>100,0</a:t>
                      </a:r>
                      <a:endParaRPr lang="ru-RU" sz="1200" dirty="0"/>
                    </a:p>
                  </a:txBody>
                  <a:tcPr/>
                </a:tc>
                <a:tc>
                  <a:txBody>
                    <a:bodyPr/>
                    <a:lstStyle/>
                    <a:p>
                      <a:r>
                        <a:rPr lang="ru-RU" sz="1200" b="1" i="0" dirty="0" smtClean="0">
                          <a:solidFill>
                            <a:schemeClr val="tx1"/>
                          </a:solidFill>
                        </a:rPr>
                        <a:t>18,0</a:t>
                      </a:r>
                      <a:endParaRPr lang="ru-RU" sz="1200" b="1" i="0" dirty="0">
                        <a:solidFill>
                          <a:schemeClr val="tx1"/>
                        </a:solidFill>
                      </a:endParaRPr>
                    </a:p>
                  </a:txBody>
                  <a:tcPr/>
                </a:tc>
                <a:tc>
                  <a:txBody>
                    <a:bodyPr/>
                    <a:lstStyle/>
                    <a:p>
                      <a:r>
                        <a:rPr lang="ru-RU" sz="1200" dirty="0" smtClean="0"/>
                        <a:t>0,6</a:t>
                      </a:r>
                      <a:endParaRPr lang="ru-RU" sz="1200" dirty="0"/>
                    </a:p>
                  </a:txBody>
                  <a:tcPr/>
                </a:tc>
                <a:tc>
                  <a:txBody>
                    <a:bodyPr/>
                    <a:lstStyle/>
                    <a:p>
                      <a:r>
                        <a:rPr lang="ru-RU" sz="1200" dirty="0" smtClean="0"/>
                        <a:t>1,8</a:t>
                      </a:r>
                      <a:endParaRPr lang="ru-RU" sz="1200" dirty="0"/>
                    </a:p>
                  </a:txBody>
                  <a:tcPr/>
                </a:tc>
              </a:tr>
              <a:tr h="376183">
                <a:tc>
                  <a:txBody>
                    <a:bodyPr/>
                    <a:lstStyle/>
                    <a:p>
                      <a:r>
                        <a:rPr lang="ru-RU" sz="1200" dirty="0" smtClean="0"/>
                        <a:t>Яблоко</a:t>
                      </a:r>
                      <a:r>
                        <a:rPr lang="ru-RU" sz="1200" baseline="0" dirty="0" smtClean="0"/>
                        <a:t> свежее</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0,3</a:t>
                      </a:r>
                      <a:endParaRPr lang="ru-RU" sz="1200" dirty="0"/>
                    </a:p>
                  </a:txBody>
                  <a:tcPr/>
                </a:tc>
                <a:tc>
                  <a:txBody>
                    <a:bodyPr/>
                    <a:lstStyle/>
                    <a:p>
                      <a:r>
                        <a:rPr lang="ru-RU" sz="1200" dirty="0" smtClean="0"/>
                        <a:t>0,3</a:t>
                      </a:r>
                      <a:endParaRPr lang="ru-RU" sz="1200" dirty="0"/>
                    </a:p>
                  </a:txBody>
                  <a:tcPr/>
                </a:tc>
                <a:tc>
                  <a:txBody>
                    <a:bodyPr/>
                    <a:lstStyle/>
                    <a:p>
                      <a:r>
                        <a:rPr lang="ru-RU" sz="1200" dirty="0" smtClean="0"/>
                        <a:t>8,8</a:t>
                      </a:r>
                      <a:endParaRPr lang="ru-RU" sz="1200" dirty="0"/>
                    </a:p>
                  </a:txBody>
                  <a:tcPr/>
                </a:tc>
              </a:tr>
              <a:tr h="313888">
                <a:tc>
                  <a:txBody>
                    <a:bodyPr/>
                    <a:lstStyle/>
                    <a:p>
                      <a:endParaRPr lang="ru-RU" sz="1200" dirty="0"/>
                    </a:p>
                  </a:txBody>
                  <a:tcPr/>
                </a:tc>
                <a:tc>
                  <a:txBody>
                    <a:bodyPr/>
                    <a:lstStyle/>
                    <a:p>
                      <a:endParaRPr lang="ru-RU" sz="1200"/>
                    </a:p>
                  </a:txBody>
                  <a:tcPr/>
                </a:tc>
                <a:tc>
                  <a:txBody>
                    <a:bodyPr/>
                    <a:lstStyle/>
                    <a:p>
                      <a:r>
                        <a:rPr lang="ru-RU" sz="1200" b="1" i="1" dirty="0" smtClean="0">
                          <a:solidFill>
                            <a:srgbClr val="002060"/>
                          </a:solidFill>
                        </a:rPr>
                        <a:t>Обед</a:t>
                      </a:r>
                      <a:endParaRPr lang="ru-RU" sz="1200" b="1" i="1" dirty="0">
                        <a:solidFill>
                          <a:srgbClr val="002060"/>
                        </a:solidFill>
                      </a:endParaRPr>
                    </a:p>
                  </a:txBody>
                  <a:tcPr/>
                </a:tc>
                <a:tc>
                  <a:txBody>
                    <a:bodyPr/>
                    <a:lstStyle/>
                    <a:p>
                      <a:endParaRPr lang="ru-RU" sz="1200" dirty="0"/>
                    </a:p>
                  </a:txBody>
                  <a:tcPr/>
                </a:tc>
                <a:tc>
                  <a:txBody>
                    <a:bodyPr/>
                    <a:lstStyle/>
                    <a:p>
                      <a:endParaRPr lang="ru-RU" sz="1200" dirty="0"/>
                    </a:p>
                  </a:txBody>
                  <a:tcPr/>
                </a:tc>
              </a:tr>
              <a:tr h="523146">
                <a:tc>
                  <a:txBody>
                    <a:bodyPr/>
                    <a:lstStyle/>
                    <a:p>
                      <a:r>
                        <a:rPr lang="ru-RU" sz="1200" dirty="0" smtClean="0"/>
                        <a:t>Бульон</a:t>
                      </a:r>
                      <a:r>
                        <a:rPr lang="ru-RU" sz="1200" baseline="0" dirty="0" smtClean="0"/>
                        <a:t> мясной с яичными хлопьями</a:t>
                      </a:r>
                      <a:endParaRPr lang="ru-RU" sz="1200" dirty="0"/>
                    </a:p>
                  </a:txBody>
                  <a:tcPr/>
                </a:tc>
                <a:tc>
                  <a:txBody>
                    <a:bodyPr/>
                    <a:lstStyle/>
                    <a:p>
                      <a:r>
                        <a:rPr lang="ru-RU" sz="1200" dirty="0" smtClean="0"/>
                        <a:t>500</a:t>
                      </a:r>
                      <a:endParaRPr lang="ru-RU" sz="1200" dirty="0"/>
                    </a:p>
                  </a:txBody>
                  <a:tcPr/>
                </a:tc>
                <a:tc>
                  <a:txBody>
                    <a:bodyPr/>
                    <a:lstStyle/>
                    <a:p>
                      <a:r>
                        <a:rPr lang="ru-RU" sz="1200" dirty="0" smtClean="0"/>
                        <a:t>2,5</a:t>
                      </a:r>
                      <a:endParaRPr lang="ru-RU" sz="1200" dirty="0"/>
                    </a:p>
                  </a:txBody>
                  <a:tcPr/>
                </a:tc>
                <a:tc>
                  <a:txBody>
                    <a:bodyPr/>
                    <a:lstStyle/>
                    <a:p>
                      <a:r>
                        <a:rPr lang="ru-RU" sz="1200" dirty="0" smtClean="0"/>
                        <a:t>3,9</a:t>
                      </a:r>
                      <a:endParaRPr lang="ru-RU" sz="1200" dirty="0"/>
                    </a:p>
                  </a:txBody>
                  <a:tcPr/>
                </a:tc>
                <a:tc>
                  <a:txBody>
                    <a:bodyPr/>
                    <a:lstStyle/>
                    <a:p>
                      <a:r>
                        <a:rPr lang="ru-RU" sz="1200" dirty="0" smtClean="0"/>
                        <a:t>-</a:t>
                      </a:r>
                      <a:endParaRPr lang="ru-RU" sz="1200" dirty="0"/>
                    </a:p>
                  </a:txBody>
                  <a:tcPr/>
                </a:tc>
              </a:tr>
              <a:tr h="376183">
                <a:tc>
                  <a:txBody>
                    <a:bodyPr/>
                    <a:lstStyle/>
                    <a:p>
                      <a:r>
                        <a:rPr lang="ru-RU" sz="1200" dirty="0" smtClean="0"/>
                        <a:t>Куры</a:t>
                      </a:r>
                      <a:r>
                        <a:rPr lang="ru-RU" sz="1200" baseline="0" dirty="0" smtClean="0"/>
                        <a:t> отварные</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17,8</a:t>
                      </a:r>
                      <a:endParaRPr lang="ru-RU" sz="1200" dirty="0"/>
                    </a:p>
                  </a:txBody>
                  <a:tcPr/>
                </a:tc>
                <a:tc>
                  <a:txBody>
                    <a:bodyPr/>
                    <a:lstStyle/>
                    <a:p>
                      <a:r>
                        <a:rPr lang="ru-RU" sz="1200" dirty="0" smtClean="0"/>
                        <a:t>17,8</a:t>
                      </a:r>
                      <a:endParaRPr lang="ru-RU" sz="1200" dirty="0"/>
                    </a:p>
                  </a:txBody>
                  <a:tcPr/>
                </a:tc>
                <a:tc>
                  <a:txBody>
                    <a:bodyPr/>
                    <a:lstStyle/>
                    <a:p>
                      <a:r>
                        <a:rPr lang="ru-RU" sz="1200" dirty="0" smtClean="0"/>
                        <a:t>0,5</a:t>
                      </a:r>
                      <a:endParaRPr lang="ru-RU" sz="1200" dirty="0"/>
                    </a:p>
                  </a:txBody>
                  <a:tcPr/>
                </a:tc>
              </a:tr>
              <a:tr h="376183">
                <a:tc>
                  <a:txBody>
                    <a:bodyPr/>
                    <a:lstStyle/>
                    <a:p>
                      <a:r>
                        <a:rPr lang="ru-RU" sz="1200" dirty="0" smtClean="0"/>
                        <a:t>Компот</a:t>
                      </a:r>
                      <a:r>
                        <a:rPr lang="ru-RU" sz="1200" baseline="0" dirty="0" smtClean="0"/>
                        <a:t> из яблок и чернослива</a:t>
                      </a:r>
                      <a:endParaRPr lang="ru-RU" sz="1200" dirty="0"/>
                    </a:p>
                  </a:txBody>
                  <a:tcPr/>
                </a:tc>
                <a:tc>
                  <a:txBody>
                    <a:bodyPr/>
                    <a:lstStyle/>
                    <a:p>
                      <a:r>
                        <a:rPr lang="ru-RU" sz="1200" dirty="0" smtClean="0"/>
                        <a:t>150/5</a:t>
                      </a:r>
                      <a:endParaRPr lang="ru-RU" sz="1200" dirty="0"/>
                    </a:p>
                  </a:txBody>
                  <a:tcPr/>
                </a:tc>
                <a:tc>
                  <a:txBody>
                    <a:bodyPr/>
                    <a:lstStyle/>
                    <a:p>
                      <a:r>
                        <a:rPr lang="ru-RU" sz="1200" dirty="0" smtClean="0"/>
                        <a:t>0,7</a:t>
                      </a:r>
                      <a:endParaRPr lang="ru-RU" sz="1200" dirty="0"/>
                    </a:p>
                  </a:txBody>
                  <a:tcPr/>
                </a:tc>
                <a:tc>
                  <a:txBody>
                    <a:bodyPr/>
                    <a:lstStyle/>
                    <a:p>
                      <a:r>
                        <a:rPr lang="ru-RU" sz="1200" dirty="0" smtClean="0"/>
                        <a:t>-</a:t>
                      </a:r>
                      <a:endParaRPr lang="ru-RU" sz="1200" dirty="0"/>
                    </a:p>
                  </a:txBody>
                  <a:tcPr/>
                </a:tc>
                <a:tc>
                  <a:txBody>
                    <a:bodyPr/>
                    <a:lstStyle/>
                    <a:p>
                      <a:r>
                        <a:rPr lang="ru-RU" sz="1200" dirty="0" smtClean="0"/>
                        <a:t>31,5</a:t>
                      </a:r>
                      <a:endParaRPr lang="ru-RU" sz="1200" dirty="0"/>
                    </a:p>
                  </a:txBody>
                  <a:tcPr/>
                </a:tc>
              </a:tr>
              <a:tr h="218720">
                <a:tc gridSpan="5">
                  <a:txBody>
                    <a:bodyPr/>
                    <a:lstStyle/>
                    <a:p>
                      <a:r>
                        <a:rPr lang="ru-RU" sz="1200" dirty="0" smtClean="0"/>
                        <a:t>                                                                                                                                              </a:t>
                      </a:r>
                      <a:r>
                        <a:rPr lang="ru-RU" sz="1050" b="0" i="1" dirty="0" smtClean="0">
                          <a:solidFill>
                            <a:srgbClr val="002060"/>
                          </a:solidFill>
                        </a:rPr>
                        <a:t>ПОЛДНИК</a:t>
                      </a:r>
                      <a:endParaRPr lang="ru-RU" sz="1050" b="0" i="1" dirty="0">
                        <a:solidFill>
                          <a:srgbClr val="002060"/>
                        </a:solidFill>
                      </a:endParaRPr>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376183">
                <a:tc>
                  <a:txBody>
                    <a:bodyPr/>
                    <a:lstStyle/>
                    <a:p>
                      <a:r>
                        <a:rPr lang="ru-RU" sz="1200" dirty="0" smtClean="0"/>
                        <a:t>Свекла</a:t>
                      </a:r>
                      <a:r>
                        <a:rPr lang="ru-RU" sz="1200" baseline="0" dirty="0" smtClean="0"/>
                        <a:t> тушеная в сметанном соусе</a:t>
                      </a:r>
                      <a:endParaRPr lang="ru-RU" sz="1200" dirty="0"/>
                    </a:p>
                  </a:txBody>
                  <a:tcPr/>
                </a:tc>
                <a:tc>
                  <a:txBody>
                    <a:bodyPr/>
                    <a:lstStyle/>
                    <a:p>
                      <a:r>
                        <a:rPr lang="ru-RU" sz="1200" dirty="0" smtClean="0"/>
                        <a:t>180,0</a:t>
                      </a:r>
                      <a:endParaRPr lang="ru-RU" sz="1200" dirty="0"/>
                    </a:p>
                  </a:txBody>
                  <a:tcPr/>
                </a:tc>
                <a:tc>
                  <a:txBody>
                    <a:bodyPr/>
                    <a:lstStyle/>
                    <a:p>
                      <a:r>
                        <a:rPr lang="ru-RU" sz="1200" dirty="0" smtClean="0"/>
                        <a:t>3,2</a:t>
                      </a:r>
                      <a:endParaRPr lang="ru-RU" sz="1200" dirty="0"/>
                    </a:p>
                  </a:txBody>
                  <a:tcPr/>
                </a:tc>
                <a:tc>
                  <a:txBody>
                    <a:bodyPr/>
                    <a:lstStyle/>
                    <a:p>
                      <a:r>
                        <a:rPr lang="ru-RU" sz="1200" dirty="0" smtClean="0"/>
                        <a:t>5,8</a:t>
                      </a:r>
                      <a:endParaRPr lang="ru-RU" sz="1200" dirty="0"/>
                    </a:p>
                  </a:txBody>
                  <a:tcPr/>
                </a:tc>
                <a:tc>
                  <a:txBody>
                    <a:bodyPr/>
                    <a:lstStyle/>
                    <a:p>
                      <a:r>
                        <a:rPr lang="ru-RU" sz="1200" dirty="0" smtClean="0"/>
                        <a:t>18,6</a:t>
                      </a:r>
                      <a:endParaRPr lang="ru-RU" sz="1200" dirty="0"/>
                    </a:p>
                  </a:txBody>
                  <a:tcPr/>
                </a:tc>
              </a:tr>
              <a:tr h="523146">
                <a:tc>
                  <a:txBody>
                    <a:bodyPr/>
                    <a:lstStyle/>
                    <a:p>
                      <a:r>
                        <a:rPr lang="ru-RU" sz="1200" dirty="0" smtClean="0"/>
                        <a:t>Отвар шиповника</a:t>
                      </a:r>
                      <a:endParaRPr lang="ru-RU" sz="1200" dirty="0"/>
                    </a:p>
                  </a:txBody>
                  <a:tcPr/>
                </a:tc>
                <a:tc>
                  <a:txBody>
                    <a:bodyPr/>
                    <a:lstStyle/>
                    <a:p>
                      <a:r>
                        <a:rPr lang="ru-RU" sz="1200" dirty="0" smtClean="0"/>
                        <a:t>200</a:t>
                      </a:r>
                      <a:endParaRPr lang="ru-RU" sz="1200" dirty="0"/>
                    </a:p>
                  </a:txBody>
                  <a:tcPr/>
                </a:tc>
                <a:tc>
                  <a:txBody>
                    <a:bodyPr/>
                    <a:lstStyle/>
                    <a:p>
                      <a:r>
                        <a:rPr lang="ru-RU" sz="1200" dirty="0" smtClean="0"/>
                        <a:t>0,6</a:t>
                      </a:r>
                      <a:endParaRPr lang="ru-RU" sz="1200" dirty="0"/>
                    </a:p>
                  </a:txBody>
                  <a:tcPr/>
                </a:tc>
                <a:tc>
                  <a:txBody>
                    <a:bodyPr/>
                    <a:lstStyle/>
                    <a:p>
                      <a:r>
                        <a:rPr lang="ru-RU" sz="1200" dirty="0" smtClean="0"/>
                        <a:t>-</a:t>
                      </a:r>
                      <a:endParaRPr lang="ru-RU" sz="1200" dirty="0"/>
                    </a:p>
                  </a:txBody>
                  <a:tcPr/>
                </a:tc>
                <a:tc>
                  <a:txBody>
                    <a:bodyPr/>
                    <a:lstStyle/>
                    <a:p>
                      <a:r>
                        <a:rPr lang="ru-RU" sz="1200" dirty="0" smtClean="0"/>
                        <a:t>4,3</a:t>
                      </a:r>
                      <a:endParaRPr lang="ru-RU" sz="1200" dirty="0"/>
                    </a:p>
                  </a:txBody>
                  <a:tcPr/>
                </a:tc>
              </a:tr>
            </a:tbl>
          </a:graphicData>
        </a:graphic>
      </p:graphicFrame>
    </p:spTree>
    <p:extLst>
      <p:ext uri="{BB962C8B-B14F-4D97-AF65-F5344CB8AC3E}">
        <p14:creationId xmlns:p14="http://schemas.microsoft.com/office/powerpoint/2010/main" val="115669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055" y="654627"/>
            <a:ext cx="10609118" cy="1776846"/>
          </a:xfrm>
          <a:solidFill>
            <a:schemeClr val="accent5">
              <a:lumMod val="60000"/>
              <a:lumOff val="40000"/>
            </a:schemeClr>
          </a:solidFill>
        </p:spPr>
        <p:txBody>
          <a:bodyPr>
            <a:normAutofit fontScale="90000"/>
          </a:bodyPr>
          <a:lstStyle/>
          <a:p>
            <a:r>
              <a:rPr lang="ru-RU" sz="3100" b="1" i="1" dirty="0" smtClean="0">
                <a:solidFill>
                  <a:srgbClr val="7030A0"/>
                </a:solidFill>
              </a:rPr>
              <a:t/>
            </a:r>
            <a:br>
              <a:rPr lang="ru-RU" sz="3100" b="1" i="1" dirty="0" smtClean="0">
                <a:solidFill>
                  <a:srgbClr val="7030A0"/>
                </a:solidFill>
              </a:rPr>
            </a:br>
            <a:r>
              <a:rPr lang="ru-RU" sz="3100" b="1" i="1" dirty="0">
                <a:solidFill>
                  <a:srgbClr val="7030A0"/>
                </a:solidFill>
              </a:rPr>
              <a:t/>
            </a:r>
            <a:br>
              <a:rPr lang="ru-RU" sz="3100" b="1" i="1" dirty="0">
                <a:solidFill>
                  <a:srgbClr val="7030A0"/>
                </a:solidFill>
              </a:rPr>
            </a:br>
            <a:r>
              <a:rPr lang="ru-RU" sz="3100" b="1" i="1" dirty="0" smtClean="0">
                <a:solidFill>
                  <a:srgbClr val="7030A0"/>
                </a:solidFill>
              </a:rPr>
              <a:t>Только </a:t>
            </a:r>
            <a:r>
              <a:rPr lang="ru-RU" sz="3100" b="1" i="1" dirty="0">
                <a:solidFill>
                  <a:srgbClr val="7030A0"/>
                </a:solidFill>
              </a:rPr>
              <a:t>при проведении лечения в условиях специализированного стационара возможно использование рационов с резко сниженной калорийностью</a:t>
            </a:r>
            <a:r>
              <a:rPr lang="ru-RU" dirty="0"/>
              <a:t>.</a:t>
            </a:r>
            <a:br>
              <a:rPr lang="ru-RU" dirty="0"/>
            </a:br>
            <a:endParaRPr lang="ru-RU" dirty="0"/>
          </a:p>
        </p:txBody>
      </p:sp>
      <p:sp>
        <p:nvSpPr>
          <p:cNvPr id="3" name="Объект 2"/>
          <p:cNvSpPr>
            <a:spLocks noGrp="1"/>
          </p:cNvSpPr>
          <p:nvPr>
            <p:ph idx="1"/>
          </p:nvPr>
        </p:nvSpPr>
        <p:spPr>
          <a:solidFill>
            <a:schemeClr val="accent1">
              <a:lumMod val="40000"/>
              <a:lumOff val="60000"/>
            </a:schemeClr>
          </a:solidFill>
        </p:spPr>
        <p:txBody>
          <a:bodyPr>
            <a:normAutofit fontScale="92500" lnSpcReduction="10000"/>
          </a:bodyPr>
          <a:lstStyle/>
          <a:p>
            <a:r>
              <a:rPr lang="ru-RU" b="1" i="1" dirty="0"/>
              <a:t>По результатам специальных исследований был установлен предел допустимости ограничения калорийности пищи, который не вызывал нежелательных изменений в обмене, в первую очередь белковом</a:t>
            </a:r>
            <a:r>
              <a:rPr lang="ru-RU" b="1" i="1" dirty="0" smtClean="0"/>
              <a:t>.</a:t>
            </a:r>
          </a:p>
          <a:p>
            <a:r>
              <a:rPr lang="ru-RU" b="1" i="1" dirty="0" smtClean="0"/>
              <a:t> </a:t>
            </a:r>
            <a:r>
              <a:rPr lang="ru-RU" b="1" i="1" dirty="0"/>
              <a:t>Оказалось, что без опасности для процессов жизнедеятельности организма можно ограничивать введение калорий с </a:t>
            </a:r>
            <a:r>
              <a:rPr lang="ru-RU" b="1" i="1" dirty="0" smtClean="0"/>
              <a:t>пищей</a:t>
            </a:r>
          </a:p>
          <a:p>
            <a:pPr marL="0" indent="0">
              <a:buNone/>
            </a:pPr>
            <a:r>
              <a:rPr lang="ru-RU" b="1" i="1" dirty="0"/>
              <a:t> </a:t>
            </a:r>
            <a:r>
              <a:rPr lang="ru-RU" b="1" i="1" dirty="0" smtClean="0"/>
              <a:t>                                                             </a:t>
            </a:r>
            <a:r>
              <a:rPr lang="ru-RU" b="1" i="1" dirty="0"/>
              <a:t>до </a:t>
            </a:r>
            <a:r>
              <a:rPr lang="ru-RU" b="1" i="1" dirty="0">
                <a:solidFill>
                  <a:srgbClr val="C00000"/>
                </a:solidFill>
              </a:rPr>
              <a:t>600-800 ккал</a:t>
            </a:r>
            <a:r>
              <a:rPr lang="ru-RU" b="1" i="1" dirty="0" smtClean="0">
                <a:solidFill>
                  <a:srgbClr val="C00000"/>
                </a:solidFill>
              </a:rPr>
              <a:t>.</a:t>
            </a:r>
          </a:p>
          <a:p>
            <a:r>
              <a:rPr lang="ru-RU" b="1" i="1" dirty="0" smtClean="0"/>
              <a:t> </a:t>
            </a:r>
            <a:r>
              <a:rPr lang="ru-RU" b="1" i="1" dirty="0"/>
              <a:t>Однако такая диета может назначаться даже во время лечения в стационаре не более чем на 2-3 недели главным образом больным, резистентным к проводимой традиционной диетотерапии.</a:t>
            </a:r>
          </a:p>
        </p:txBody>
      </p:sp>
    </p:spTree>
    <p:extLst>
      <p:ext uri="{BB962C8B-B14F-4D97-AF65-F5344CB8AC3E}">
        <p14:creationId xmlns:p14="http://schemas.microsoft.com/office/powerpoint/2010/main" val="186252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53188860"/>
              </p:ext>
            </p:extLst>
          </p:nvPr>
        </p:nvGraphicFramePr>
        <p:xfrm>
          <a:off x="-2" y="103906"/>
          <a:ext cx="12192000" cy="6650184"/>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38408">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407949">
                <a:tc>
                  <a:txBody>
                    <a:bodyPr/>
                    <a:lstStyle/>
                    <a:p>
                      <a:endParaRPr lang="ru-RU" dirty="0"/>
                    </a:p>
                  </a:txBody>
                  <a:tcPr/>
                </a:tc>
                <a:tc>
                  <a:txBody>
                    <a:bodyPr/>
                    <a:lstStyle/>
                    <a:p>
                      <a:endParaRPr lang="ru-RU"/>
                    </a:p>
                  </a:txBody>
                  <a:tcPr/>
                </a:tc>
                <a:tc>
                  <a:txBody>
                    <a:bodyPr/>
                    <a:lstStyle/>
                    <a:p>
                      <a:r>
                        <a:rPr lang="ru-RU" sz="1600" dirty="0" smtClean="0"/>
                        <a:t>ужин</a:t>
                      </a:r>
                      <a:endParaRPr lang="ru-RU" sz="1600" dirty="0"/>
                    </a:p>
                  </a:txBody>
                  <a:tcPr/>
                </a:tc>
                <a:tc>
                  <a:txBody>
                    <a:bodyPr/>
                    <a:lstStyle/>
                    <a:p>
                      <a:endParaRPr lang="ru-RU"/>
                    </a:p>
                  </a:txBody>
                  <a:tcPr/>
                </a:tc>
                <a:tc>
                  <a:txBody>
                    <a:bodyPr/>
                    <a:lstStyle/>
                    <a:p>
                      <a:endParaRPr lang="ru-RU"/>
                    </a:p>
                  </a:txBody>
                  <a:tcPr/>
                </a:tc>
              </a:tr>
              <a:tr h="495044">
                <a:tc>
                  <a:txBody>
                    <a:bodyPr/>
                    <a:lstStyle/>
                    <a:p>
                      <a:r>
                        <a:rPr lang="ru-RU" sz="1600" dirty="0" smtClean="0"/>
                        <a:t>Плов из риса с фруктами</a:t>
                      </a:r>
                      <a:endParaRPr lang="ru-RU" sz="1600" dirty="0"/>
                    </a:p>
                  </a:txBody>
                  <a:tcPr/>
                </a:tc>
                <a:tc>
                  <a:txBody>
                    <a:bodyPr/>
                    <a:lstStyle/>
                    <a:p>
                      <a:r>
                        <a:rPr lang="ru-RU" dirty="0" smtClean="0"/>
                        <a:t>245</a:t>
                      </a:r>
                      <a:endParaRPr lang="ru-RU" dirty="0"/>
                    </a:p>
                  </a:txBody>
                  <a:tcPr/>
                </a:tc>
                <a:tc>
                  <a:txBody>
                    <a:bodyPr/>
                    <a:lstStyle/>
                    <a:p>
                      <a:r>
                        <a:rPr lang="ru-RU" dirty="0" smtClean="0"/>
                        <a:t>5,1</a:t>
                      </a:r>
                      <a:endParaRPr lang="ru-RU" dirty="0"/>
                    </a:p>
                  </a:txBody>
                  <a:tcPr/>
                </a:tc>
                <a:tc>
                  <a:txBody>
                    <a:bodyPr/>
                    <a:lstStyle/>
                    <a:p>
                      <a:r>
                        <a:rPr lang="ru-RU" dirty="0" smtClean="0"/>
                        <a:t>7,9</a:t>
                      </a:r>
                      <a:endParaRPr lang="ru-RU" dirty="0"/>
                    </a:p>
                  </a:txBody>
                  <a:tcPr/>
                </a:tc>
                <a:tc>
                  <a:txBody>
                    <a:bodyPr/>
                    <a:lstStyle/>
                    <a:p>
                      <a:r>
                        <a:rPr lang="ru-RU" dirty="0" smtClean="0"/>
                        <a:t>66,6</a:t>
                      </a:r>
                      <a:endParaRPr lang="ru-RU" dirty="0"/>
                    </a:p>
                  </a:txBody>
                  <a:tcPr/>
                </a:tc>
              </a:tr>
              <a:tr h="713912">
                <a:tc>
                  <a:txBody>
                    <a:bodyPr/>
                    <a:lstStyle/>
                    <a:p>
                      <a:r>
                        <a:rPr lang="ru-RU" dirty="0" smtClean="0"/>
                        <a:t>Суфле морковно-яблочное</a:t>
                      </a:r>
                      <a:endParaRPr lang="ru-RU" dirty="0"/>
                    </a:p>
                  </a:txBody>
                  <a:tcPr/>
                </a:tc>
                <a:tc>
                  <a:txBody>
                    <a:bodyPr/>
                    <a:lstStyle/>
                    <a:p>
                      <a:r>
                        <a:rPr lang="ru-RU" dirty="0" smtClean="0"/>
                        <a:t>195/20</a:t>
                      </a:r>
                      <a:endParaRPr lang="ru-RU" dirty="0"/>
                    </a:p>
                  </a:txBody>
                  <a:tcPr/>
                </a:tc>
                <a:tc>
                  <a:txBody>
                    <a:bodyPr/>
                    <a:lstStyle/>
                    <a:p>
                      <a:r>
                        <a:rPr lang="ru-RU" dirty="0" smtClean="0"/>
                        <a:t>7,9</a:t>
                      </a:r>
                      <a:endParaRPr lang="ru-RU" dirty="0"/>
                    </a:p>
                  </a:txBody>
                  <a:tcPr/>
                </a:tc>
                <a:tc>
                  <a:txBody>
                    <a:bodyPr/>
                    <a:lstStyle/>
                    <a:p>
                      <a:r>
                        <a:rPr lang="ru-RU" dirty="0" smtClean="0"/>
                        <a:t>13,1</a:t>
                      </a:r>
                      <a:endParaRPr lang="ru-RU" dirty="0"/>
                    </a:p>
                  </a:txBody>
                  <a:tcPr/>
                </a:tc>
                <a:tc>
                  <a:txBody>
                    <a:bodyPr/>
                    <a:lstStyle/>
                    <a:p>
                      <a:r>
                        <a:rPr lang="ru-RU" dirty="0" smtClean="0"/>
                        <a:t>31,9</a:t>
                      </a:r>
                      <a:endParaRPr lang="ru-RU" dirty="0"/>
                    </a:p>
                  </a:txBody>
                  <a:tcPr/>
                </a:tc>
              </a:tr>
              <a:tr h="456900">
                <a:tc>
                  <a:txBody>
                    <a:bodyPr/>
                    <a:lstStyle/>
                    <a:p>
                      <a:r>
                        <a:rPr lang="ru-RU" dirty="0" smtClean="0"/>
                        <a:t>Чай с лимоном</a:t>
                      </a:r>
                      <a:endParaRPr lang="ru-RU" dirty="0"/>
                    </a:p>
                  </a:txBody>
                  <a:tcPr/>
                </a:tc>
                <a:tc>
                  <a:txBody>
                    <a:bodyPr/>
                    <a:lstStyle/>
                    <a:p>
                      <a:r>
                        <a:rPr lang="ru-RU" dirty="0" smtClean="0"/>
                        <a:t>200/7/15</a:t>
                      </a:r>
                      <a:endParaRPr lang="ru-RU" dirty="0"/>
                    </a:p>
                  </a:txBody>
                  <a:tcPr/>
                </a:tc>
                <a:tc>
                  <a:txBody>
                    <a:bodyPr/>
                    <a:lstStyle/>
                    <a:p>
                      <a:r>
                        <a:rPr lang="ru-RU" dirty="0" smtClean="0"/>
                        <a:t>0,2</a:t>
                      </a:r>
                      <a:endParaRPr lang="ru-RU" dirty="0"/>
                    </a:p>
                  </a:txBody>
                  <a:tcPr/>
                </a:tc>
                <a:tc>
                  <a:txBody>
                    <a:bodyPr/>
                    <a:lstStyle/>
                    <a:p>
                      <a:endParaRPr lang="ru-RU" dirty="0"/>
                    </a:p>
                  </a:txBody>
                  <a:tcPr/>
                </a:tc>
                <a:tc>
                  <a:txBody>
                    <a:bodyPr/>
                    <a:lstStyle/>
                    <a:p>
                      <a:r>
                        <a:rPr lang="ru-RU" dirty="0" smtClean="0"/>
                        <a:t>15,2</a:t>
                      </a:r>
                      <a:endParaRPr lang="ru-RU" dirty="0"/>
                    </a:p>
                  </a:txBody>
                  <a:tcPr/>
                </a:tc>
              </a:tr>
              <a:tr h="456900">
                <a:tc>
                  <a:txBody>
                    <a:bodyPr/>
                    <a:lstStyle/>
                    <a:p>
                      <a:endParaRPr lang="ru-RU"/>
                    </a:p>
                  </a:txBody>
                  <a:tcPr/>
                </a:tc>
                <a:tc>
                  <a:txBody>
                    <a:bodyPr/>
                    <a:lstStyle/>
                    <a:p>
                      <a:endParaRPr lang="ru-RU"/>
                    </a:p>
                  </a:txBody>
                  <a:tcPr/>
                </a:tc>
                <a:tc>
                  <a:txBody>
                    <a:bodyPr/>
                    <a:lstStyle/>
                    <a:p>
                      <a:r>
                        <a:rPr lang="ru-RU" dirty="0" smtClean="0"/>
                        <a:t>На ночь</a:t>
                      </a:r>
                      <a:endParaRPr lang="ru-RU" dirty="0"/>
                    </a:p>
                  </a:txBody>
                  <a:tcPr/>
                </a:tc>
                <a:tc>
                  <a:txBody>
                    <a:bodyPr/>
                    <a:lstStyle/>
                    <a:p>
                      <a:endParaRPr lang="ru-RU"/>
                    </a:p>
                  </a:txBody>
                  <a:tcPr/>
                </a:tc>
                <a:tc>
                  <a:txBody>
                    <a:bodyPr/>
                    <a:lstStyle/>
                    <a:p>
                      <a:endParaRPr lang="ru-RU" dirty="0"/>
                    </a:p>
                  </a:txBody>
                  <a:tcPr/>
                </a:tc>
              </a:tr>
              <a:tr h="456900">
                <a:tc>
                  <a:txBody>
                    <a:bodyPr/>
                    <a:lstStyle/>
                    <a:p>
                      <a:r>
                        <a:rPr lang="ru-RU" dirty="0" smtClean="0"/>
                        <a:t>Кефир </a:t>
                      </a:r>
                      <a:r>
                        <a:rPr lang="ru-RU" dirty="0" smtClean="0"/>
                        <a:t>3,2% </a:t>
                      </a:r>
                      <a:endParaRPr lang="ru-RU" dirty="0"/>
                    </a:p>
                  </a:txBody>
                  <a:tcPr/>
                </a:tc>
                <a:tc>
                  <a:txBody>
                    <a:bodyPr/>
                    <a:lstStyle/>
                    <a:p>
                      <a:r>
                        <a:rPr lang="ru-RU" dirty="0" smtClean="0"/>
                        <a:t>200</a:t>
                      </a:r>
                      <a:endParaRPr lang="ru-RU" dirty="0"/>
                    </a:p>
                  </a:txBody>
                  <a:tcPr/>
                </a:tc>
                <a:tc>
                  <a:txBody>
                    <a:bodyPr/>
                    <a:lstStyle/>
                    <a:p>
                      <a:r>
                        <a:rPr lang="ru-RU" dirty="0" smtClean="0"/>
                        <a:t>5,6</a:t>
                      </a:r>
                      <a:endParaRPr lang="ru-RU" dirty="0"/>
                    </a:p>
                  </a:txBody>
                  <a:tcPr/>
                </a:tc>
                <a:tc>
                  <a:txBody>
                    <a:bodyPr/>
                    <a:lstStyle/>
                    <a:p>
                      <a:r>
                        <a:rPr lang="ru-RU" dirty="0" smtClean="0"/>
                        <a:t>6,4</a:t>
                      </a:r>
                      <a:endParaRPr lang="ru-RU" dirty="0"/>
                    </a:p>
                  </a:txBody>
                  <a:tcPr/>
                </a:tc>
                <a:tc>
                  <a:txBody>
                    <a:bodyPr/>
                    <a:lstStyle/>
                    <a:p>
                      <a:r>
                        <a:rPr lang="ru-RU" dirty="0" smtClean="0"/>
                        <a:t>8,2</a:t>
                      </a:r>
                      <a:endParaRPr lang="ru-RU" dirty="0"/>
                    </a:p>
                  </a:txBody>
                  <a:tcPr/>
                </a:tc>
              </a:tr>
              <a:tr h="407949">
                <a:tc>
                  <a:txBody>
                    <a:bodyPr/>
                    <a:lstStyle/>
                    <a:p>
                      <a:endParaRPr lang="ru-RU"/>
                    </a:p>
                  </a:txBody>
                  <a:tcPr/>
                </a:tc>
                <a:tc>
                  <a:txBody>
                    <a:bodyPr/>
                    <a:lstStyle/>
                    <a:p>
                      <a:endParaRPr lang="ru-RU"/>
                    </a:p>
                  </a:txBody>
                  <a:tcPr/>
                </a:tc>
                <a:tc>
                  <a:txBody>
                    <a:bodyPr/>
                    <a:lstStyle/>
                    <a:p>
                      <a:r>
                        <a:rPr lang="ru-RU" dirty="0" smtClean="0"/>
                        <a:t>На весь день</a:t>
                      </a:r>
                      <a:endParaRPr lang="ru-RU" dirty="0"/>
                    </a:p>
                  </a:txBody>
                  <a:tcPr/>
                </a:tc>
                <a:tc>
                  <a:txBody>
                    <a:bodyPr/>
                    <a:lstStyle/>
                    <a:p>
                      <a:endParaRPr lang="ru-RU"/>
                    </a:p>
                  </a:txBody>
                  <a:tcPr/>
                </a:tc>
                <a:tc>
                  <a:txBody>
                    <a:bodyPr/>
                    <a:lstStyle/>
                    <a:p>
                      <a:endParaRPr lang="ru-RU" dirty="0"/>
                    </a:p>
                  </a:txBody>
                  <a:tcPr/>
                </a:tc>
              </a:tr>
              <a:tr h="456900">
                <a:tc>
                  <a:txBody>
                    <a:bodyPr/>
                    <a:lstStyle/>
                    <a:p>
                      <a:r>
                        <a:rPr lang="ru-RU" dirty="0" smtClean="0"/>
                        <a:t>Хлеб </a:t>
                      </a:r>
                      <a:r>
                        <a:rPr lang="ru-RU" dirty="0" smtClean="0"/>
                        <a:t>отрубной</a:t>
                      </a:r>
                      <a:endParaRPr lang="ru-RU" dirty="0"/>
                    </a:p>
                  </a:txBody>
                  <a:tcPr/>
                </a:tc>
                <a:tc>
                  <a:txBody>
                    <a:bodyPr/>
                    <a:lstStyle/>
                    <a:p>
                      <a:r>
                        <a:rPr lang="ru-RU" dirty="0" smtClean="0"/>
                        <a:t>100</a:t>
                      </a:r>
                      <a:endParaRPr lang="ru-RU" dirty="0"/>
                    </a:p>
                  </a:txBody>
                  <a:tcPr/>
                </a:tc>
                <a:tc>
                  <a:txBody>
                    <a:bodyPr/>
                    <a:lstStyle/>
                    <a:p>
                      <a:r>
                        <a:rPr lang="ru-RU" dirty="0" smtClean="0"/>
                        <a:t>6,6</a:t>
                      </a:r>
                      <a:endParaRPr lang="ru-RU" dirty="0"/>
                    </a:p>
                  </a:txBody>
                  <a:tcPr/>
                </a:tc>
                <a:tc>
                  <a:txBody>
                    <a:bodyPr/>
                    <a:lstStyle/>
                    <a:p>
                      <a:r>
                        <a:rPr lang="ru-RU" dirty="0" smtClean="0"/>
                        <a:t>1,2</a:t>
                      </a:r>
                      <a:endParaRPr lang="ru-RU" dirty="0"/>
                    </a:p>
                  </a:txBody>
                  <a:tcPr/>
                </a:tc>
                <a:tc>
                  <a:txBody>
                    <a:bodyPr/>
                    <a:lstStyle/>
                    <a:p>
                      <a:r>
                        <a:rPr lang="ru-RU" dirty="0" smtClean="0"/>
                        <a:t>34,2</a:t>
                      </a:r>
                      <a:endParaRPr lang="ru-RU" dirty="0"/>
                    </a:p>
                  </a:txBody>
                  <a:tcPr/>
                </a:tc>
              </a:tr>
              <a:tr h="456900">
                <a:tc>
                  <a:txBody>
                    <a:bodyPr/>
                    <a:lstStyle/>
                    <a:p>
                      <a:r>
                        <a:rPr lang="ru-RU" dirty="0" smtClean="0"/>
                        <a:t>Хлеб пшеничный</a:t>
                      </a:r>
                      <a:endParaRPr lang="ru-RU" dirty="0"/>
                    </a:p>
                  </a:txBody>
                  <a:tcPr/>
                </a:tc>
                <a:tc>
                  <a:txBody>
                    <a:bodyPr/>
                    <a:lstStyle/>
                    <a:p>
                      <a:r>
                        <a:rPr lang="ru-RU" dirty="0" smtClean="0"/>
                        <a:t>100,0</a:t>
                      </a:r>
                      <a:endParaRPr lang="ru-RU" dirty="0"/>
                    </a:p>
                  </a:txBody>
                  <a:tcPr/>
                </a:tc>
                <a:tc>
                  <a:txBody>
                    <a:bodyPr/>
                    <a:lstStyle/>
                    <a:p>
                      <a:r>
                        <a:rPr lang="ru-RU" dirty="0" smtClean="0"/>
                        <a:t>7,7</a:t>
                      </a:r>
                      <a:endParaRPr lang="ru-RU" dirty="0"/>
                    </a:p>
                  </a:txBody>
                  <a:tcPr/>
                </a:tc>
                <a:tc>
                  <a:txBody>
                    <a:bodyPr/>
                    <a:lstStyle/>
                    <a:p>
                      <a:r>
                        <a:rPr lang="ru-RU" dirty="0" smtClean="0"/>
                        <a:t>3,0</a:t>
                      </a:r>
                      <a:endParaRPr lang="ru-RU" dirty="0"/>
                    </a:p>
                  </a:txBody>
                  <a:tcPr/>
                </a:tc>
                <a:tc>
                  <a:txBody>
                    <a:bodyPr/>
                    <a:lstStyle/>
                    <a:p>
                      <a:r>
                        <a:rPr lang="ru-RU" dirty="0" smtClean="0"/>
                        <a:t>48,9</a:t>
                      </a:r>
                      <a:endParaRPr lang="ru-RU" dirty="0"/>
                    </a:p>
                  </a:txBody>
                  <a:tcPr/>
                </a:tc>
              </a:tr>
              <a:tr h="788622">
                <a:tc>
                  <a:txBody>
                    <a:bodyPr/>
                    <a:lstStyle/>
                    <a:p>
                      <a:r>
                        <a:rPr lang="ru-RU" dirty="0" smtClean="0"/>
                        <a:t>Сахар</a:t>
                      </a:r>
                      <a:r>
                        <a:rPr lang="ru-RU" baseline="0" dirty="0" smtClean="0"/>
                        <a:t> </a:t>
                      </a:r>
                      <a:endParaRPr lang="ru-RU" dirty="0"/>
                    </a:p>
                  </a:txBody>
                  <a:tcPr/>
                </a:tc>
                <a:tc>
                  <a:txBody>
                    <a:bodyPr/>
                    <a:lstStyle/>
                    <a:p>
                      <a:r>
                        <a:rPr lang="ru-RU" dirty="0" smtClean="0"/>
                        <a:t>25</a:t>
                      </a:r>
                      <a:endParaRPr lang="ru-RU" dirty="0"/>
                    </a:p>
                  </a:txBody>
                  <a:tcPr/>
                </a:tc>
                <a:tc>
                  <a:txBody>
                    <a:bodyPr/>
                    <a:lstStyle/>
                    <a:p>
                      <a:r>
                        <a:rPr lang="ru-RU" dirty="0" smtClean="0"/>
                        <a:t>-</a:t>
                      </a:r>
                      <a:endParaRPr lang="ru-RU" dirty="0"/>
                    </a:p>
                  </a:txBody>
                  <a:tcPr/>
                </a:tc>
                <a:tc>
                  <a:txBody>
                    <a:bodyPr/>
                    <a:lstStyle/>
                    <a:p>
                      <a:endParaRPr lang="ru-RU" dirty="0"/>
                    </a:p>
                  </a:txBody>
                  <a:tcPr/>
                </a:tc>
                <a:tc>
                  <a:txBody>
                    <a:bodyPr/>
                    <a:lstStyle/>
                    <a:p>
                      <a:r>
                        <a:rPr lang="ru-RU" dirty="0" smtClean="0"/>
                        <a:t>24,2</a:t>
                      </a:r>
                      <a:endParaRPr lang="ru-RU" dirty="0"/>
                    </a:p>
                  </a:txBody>
                  <a:tcPr/>
                </a:tc>
              </a:tr>
              <a:tr h="456900">
                <a:tc>
                  <a:txBody>
                    <a:bodyPr/>
                    <a:lstStyle/>
                    <a:p>
                      <a:r>
                        <a:rPr lang="ru-RU" dirty="0" smtClean="0"/>
                        <a:t>итого</a:t>
                      </a:r>
                      <a:endParaRPr lang="ru-RU" dirty="0"/>
                    </a:p>
                  </a:txBody>
                  <a:tcPr/>
                </a:tc>
                <a:tc>
                  <a:txBody>
                    <a:bodyPr/>
                    <a:lstStyle/>
                    <a:p>
                      <a:endParaRPr lang="ru-RU"/>
                    </a:p>
                  </a:txBody>
                  <a:tcPr/>
                </a:tc>
                <a:tc>
                  <a:txBody>
                    <a:bodyPr/>
                    <a:lstStyle/>
                    <a:p>
                      <a:r>
                        <a:rPr lang="ru-RU" dirty="0" smtClean="0"/>
                        <a:t>110,1</a:t>
                      </a:r>
                      <a:endParaRPr lang="ru-RU" dirty="0"/>
                    </a:p>
                  </a:txBody>
                  <a:tcPr/>
                </a:tc>
                <a:tc>
                  <a:txBody>
                    <a:bodyPr/>
                    <a:lstStyle/>
                    <a:p>
                      <a:r>
                        <a:rPr lang="ru-RU" dirty="0" smtClean="0"/>
                        <a:t>68,9</a:t>
                      </a:r>
                      <a:endParaRPr lang="ru-RU" dirty="0"/>
                    </a:p>
                  </a:txBody>
                  <a:tcPr/>
                </a:tc>
                <a:tc>
                  <a:txBody>
                    <a:bodyPr/>
                    <a:lstStyle/>
                    <a:p>
                      <a:r>
                        <a:rPr lang="ru-RU" dirty="0" smtClean="0"/>
                        <a:t>288,3</a:t>
                      </a:r>
                      <a:endParaRPr lang="ru-RU" dirty="0"/>
                    </a:p>
                  </a:txBody>
                  <a:tcPr/>
                </a:tc>
              </a:tr>
              <a:tr h="456900">
                <a:tc>
                  <a:txBody>
                    <a:bodyPr/>
                    <a:lstStyle/>
                    <a:p>
                      <a:r>
                        <a:rPr lang="ru-RU" dirty="0" smtClean="0"/>
                        <a:t>калорийность</a:t>
                      </a:r>
                      <a:endParaRPr lang="ru-RU" dirty="0"/>
                    </a:p>
                  </a:txBody>
                  <a:tcPr/>
                </a:tc>
                <a:tc>
                  <a:txBody>
                    <a:bodyPr/>
                    <a:lstStyle/>
                    <a:p>
                      <a:endParaRPr lang="ru-RU"/>
                    </a:p>
                  </a:txBody>
                  <a:tcPr/>
                </a:tc>
                <a:tc>
                  <a:txBody>
                    <a:bodyPr/>
                    <a:lstStyle/>
                    <a:p>
                      <a:endParaRPr lang="ru-RU"/>
                    </a:p>
                  </a:txBody>
                  <a:tcPr/>
                </a:tc>
                <a:tc>
                  <a:txBody>
                    <a:bodyPr/>
                    <a:lstStyle/>
                    <a:p>
                      <a:r>
                        <a:rPr lang="ru-RU" dirty="0" smtClean="0"/>
                        <a:t>2452ккал</a:t>
                      </a:r>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70605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155" y="259773"/>
            <a:ext cx="11077286" cy="2140527"/>
          </a:xfrm>
          <a:solidFill>
            <a:schemeClr val="accent1">
              <a:lumMod val="60000"/>
              <a:lumOff val="40000"/>
            </a:schemeClr>
          </a:solidFill>
        </p:spPr>
        <p:txBody>
          <a:bodyPr>
            <a:normAutofit fontScale="90000"/>
          </a:bodyPr>
          <a:lstStyle/>
          <a:p>
            <a:r>
              <a:rPr lang="ru-RU" sz="3100" dirty="0" smtClean="0"/>
              <a:t/>
            </a:r>
            <a:br>
              <a:rPr lang="ru-RU" sz="3100" dirty="0" smtClean="0"/>
            </a:br>
            <a:r>
              <a:rPr lang="ru-RU" sz="3100" dirty="0"/>
              <a:t/>
            </a:r>
            <a:br>
              <a:rPr lang="ru-RU" sz="3100" dirty="0"/>
            </a:br>
            <a:r>
              <a:rPr lang="ru-RU" sz="3100" dirty="0" smtClean="0"/>
              <a:t/>
            </a:r>
            <a:br>
              <a:rPr lang="ru-RU" sz="3100" dirty="0" smtClean="0"/>
            </a:br>
            <a:r>
              <a:rPr lang="ru-RU" sz="2700" b="1" i="1" dirty="0" smtClean="0"/>
              <a:t>Использование </a:t>
            </a:r>
            <a:r>
              <a:rPr lang="ru-RU" sz="2700" b="1" i="1" dirty="0"/>
              <a:t>диет с калорийностью 300-400 ккал, а также метода лечебного голодания может привести к развитию </a:t>
            </a:r>
            <a:r>
              <a:rPr lang="ru-RU" sz="2700" b="1" i="1" dirty="0" err="1"/>
              <a:t>кетоза</a:t>
            </a:r>
            <a:r>
              <a:rPr lang="ru-RU" sz="2700" b="1" i="1" dirty="0"/>
              <a:t>, появлению отрицательного азотистого баланса, увеличению содержания мочевой кислоты в сыворотке крови. Кроме того, возможна отрицательная динамика показателей ЭКГ</a:t>
            </a:r>
            <a:r>
              <a:rPr lang="ru-RU" dirty="0"/>
              <a:t>.</a:t>
            </a:r>
            <a:br>
              <a:rPr lang="ru-RU" dirty="0"/>
            </a:br>
            <a:endParaRPr lang="ru-RU" dirty="0"/>
          </a:p>
        </p:txBody>
      </p:sp>
      <p:sp>
        <p:nvSpPr>
          <p:cNvPr id="3" name="Объект 2"/>
          <p:cNvSpPr>
            <a:spLocks noGrp="1"/>
          </p:cNvSpPr>
          <p:nvPr>
            <p:ph idx="1"/>
          </p:nvPr>
        </p:nvSpPr>
        <p:spPr>
          <a:xfrm>
            <a:off x="1236518" y="3023755"/>
            <a:ext cx="10096497" cy="3179618"/>
          </a:xfrm>
          <a:solidFill>
            <a:schemeClr val="accent1">
              <a:lumMod val="60000"/>
              <a:lumOff val="40000"/>
            </a:schemeClr>
          </a:solidFill>
        </p:spPr>
        <p:txBody>
          <a:bodyPr>
            <a:noAutofit/>
          </a:bodyPr>
          <a:lstStyle/>
          <a:p>
            <a:pPr>
              <a:spcAft>
                <a:spcPts val="0"/>
              </a:spcAft>
            </a:pPr>
            <a:r>
              <a:rPr lang="ru-RU"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Для того чтобы калорийность рациона соответствовала потребностям тучного человека и обеспечивала снижение массы тела, энергетическую ценность диеты уменьшают на 30-50 % от той калорийности, которая рекомендована при нормальных весовых показателях.</a:t>
            </a:r>
            <a:endParaRPr lang="ru-RU" i="1" dirty="0">
              <a:solidFill>
                <a:srgbClr val="002060"/>
              </a:solidFill>
              <a:latin typeface="Constantia" panose="02030602050306030303" pitchFamily="18" charset="0"/>
              <a:ea typeface="Constantia" panose="02030602050306030303" pitchFamily="18" charset="0"/>
              <a:cs typeface="Times New Roman" panose="02020603050405020304" pitchFamily="18" charset="0"/>
            </a:endParaRPr>
          </a:p>
          <a:p>
            <a:r>
              <a:rPr lang="ru-RU"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В настоящее время в лечебно-профилактических учреждениях используются диеты с различной степенью редукции калорийности </a:t>
            </a:r>
            <a:endParaRPr lang="ru-RU" i="1" dirty="0">
              <a:solidFill>
                <a:srgbClr val="002060"/>
              </a:solidFill>
            </a:endParaRPr>
          </a:p>
        </p:txBody>
      </p:sp>
    </p:spTree>
    <p:extLst>
      <p:ext uri="{BB962C8B-B14F-4D97-AF65-F5344CB8AC3E}">
        <p14:creationId xmlns:p14="http://schemas.microsoft.com/office/powerpoint/2010/main" val="226105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54628"/>
            <a:ext cx="9601196" cy="768927"/>
          </a:xfrm>
        </p:spPr>
        <p:txBody>
          <a:bodyPr>
            <a:normAutofit/>
          </a:bodyPr>
          <a:lstStyle/>
          <a:p>
            <a:r>
              <a:rPr lang="ru-RU" sz="2400" dirty="0"/>
              <a:t>Редуцированные по калорийности диеты для больных ожирением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78280843"/>
              </p:ext>
            </p:extLst>
          </p:nvPr>
        </p:nvGraphicFramePr>
        <p:xfrm>
          <a:off x="1295400" y="2462646"/>
          <a:ext cx="9601200" cy="3574472"/>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998633">
                <a:tc>
                  <a:txBody>
                    <a:bodyPr/>
                    <a:lstStyle/>
                    <a:p>
                      <a:r>
                        <a:rPr lang="ru-RU" dirty="0" smtClean="0"/>
                        <a:t>Варианты диет</a:t>
                      </a:r>
                      <a:endParaRPr lang="ru-RU" dirty="0"/>
                    </a:p>
                  </a:txBody>
                  <a:tcPr/>
                </a:tc>
                <a:tc>
                  <a:txBody>
                    <a:bodyPr/>
                    <a:lstStyle/>
                    <a:p>
                      <a:r>
                        <a:rPr lang="ru-RU" dirty="0" smtClean="0"/>
                        <a:t>белки</a:t>
                      </a:r>
                      <a:endParaRPr lang="ru-RU" dirty="0"/>
                    </a:p>
                  </a:txBody>
                  <a:tcPr/>
                </a:tc>
                <a:tc>
                  <a:txBody>
                    <a:bodyPr/>
                    <a:lstStyle/>
                    <a:p>
                      <a:r>
                        <a:rPr lang="ru-RU" dirty="0" smtClean="0"/>
                        <a:t>жиры</a:t>
                      </a:r>
                      <a:endParaRPr lang="ru-RU" dirty="0"/>
                    </a:p>
                  </a:txBody>
                  <a:tcPr/>
                </a:tc>
                <a:tc>
                  <a:txBody>
                    <a:bodyPr/>
                    <a:lstStyle/>
                    <a:p>
                      <a:r>
                        <a:rPr lang="ru-RU" dirty="0" smtClean="0"/>
                        <a:t>углеводы</a:t>
                      </a:r>
                      <a:endParaRPr lang="ru-RU" dirty="0"/>
                    </a:p>
                  </a:txBody>
                  <a:tcPr/>
                </a:tc>
                <a:tc>
                  <a:txBody>
                    <a:bodyPr/>
                    <a:lstStyle/>
                    <a:p>
                      <a:r>
                        <a:rPr lang="ru-RU" dirty="0" smtClean="0"/>
                        <a:t>Калорийность ккал</a:t>
                      </a:r>
                      <a:endParaRPr lang="ru-RU" dirty="0"/>
                    </a:p>
                  </a:txBody>
                  <a:tcPr/>
                </a:tc>
              </a:tr>
              <a:tr h="998633">
                <a:tc>
                  <a:txBody>
                    <a:bodyPr/>
                    <a:lstStyle/>
                    <a:p>
                      <a:r>
                        <a:rPr lang="ru-RU" dirty="0" smtClean="0">
                          <a:solidFill>
                            <a:srgbClr val="7030A0"/>
                          </a:solidFill>
                        </a:rPr>
                        <a:t>Максимальная редукция</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49-50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30-40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50-70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630-840</a:t>
                      </a:r>
                      <a:endParaRPr lang="ru-RU" dirty="0">
                        <a:solidFill>
                          <a:srgbClr val="7030A0"/>
                        </a:solidFill>
                      </a:endParaRPr>
                    </a:p>
                  </a:txBody>
                  <a:tcPr>
                    <a:solidFill>
                      <a:schemeClr val="accent2">
                        <a:lumMod val="20000"/>
                        <a:lumOff val="80000"/>
                      </a:schemeClr>
                    </a:solidFill>
                  </a:tcPr>
                </a:tc>
              </a:tr>
              <a:tr h="998633">
                <a:tc>
                  <a:txBody>
                    <a:bodyPr/>
                    <a:lstStyle/>
                    <a:p>
                      <a:r>
                        <a:rPr lang="ru-RU" dirty="0" smtClean="0">
                          <a:solidFill>
                            <a:srgbClr val="7030A0"/>
                          </a:solidFill>
                        </a:rPr>
                        <a:t>Умеренная редукция</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1100-1200</a:t>
                      </a:r>
                      <a:endParaRPr lang="ru-RU" dirty="0">
                        <a:solidFill>
                          <a:srgbClr val="7030A0"/>
                        </a:solidFill>
                      </a:endParaRPr>
                    </a:p>
                  </a:txBody>
                  <a:tcPr>
                    <a:solidFill>
                      <a:schemeClr val="accent2">
                        <a:lumMod val="20000"/>
                        <a:lumOff val="80000"/>
                      </a:schemeClr>
                    </a:solidFill>
                  </a:tcPr>
                </a:tc>
              </a:tr>
              <a:tr h="578573">
                <a:tc>
                  <a:txBody>
                    <a:bodyPr/>
                    <a:lstStyle/>
                    <a:p>
                      <a:r>
                        <a:rPr lang="ru-RU" dirty="0" smtClean="0">
                          <a:solidFill>
                            <a:srgbClr val="7030A0"/>
                          </a:solidFill>
                        </a:rPr>
                        <a:t>Основная диета</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130-150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1340-1550</a:t>
                      </a:r>
                      <a:endParaRPr lang="ru-RU" dirty="0">
                        <a:solidFill>
                          <a:srgbClr val="7030A0"/>
                        </a:solidFill>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407477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Клиники лечебного питания НИИ питания РАМН </a:t>
            </a:r>
          </a:p>
        </p:txBody>
      </p:sp>
      <p:sp>
        <p:nvSpPr>
          <p:cNvPr id="3" name="Объект 2"/>
          <p:cNvSpPr>
            <a:spLocks noGrp="1"/>
          </p:cNvSpPr>
          <p:nvPr>
            <p:ph idx="1"/>
          </p:nvPr>
        </p:nvSpPr>
        <p:spPr>
          <a:solidFill>
            <a:schemeClr val="accent3">
              <a:lumMod val="40000"/>
              <a:lumOff val="60000"/>
            </a:schemeClr>
          </a:solidFill>
        </p:spPr>
        <p:txBody>
          <a:bodyPr>
            <a:normAutofit fontScale="85000" lnSpcReduction="20000"/>
          </a:bodyPr>
          <a:lstStyle/>
          <a:p>
            <a:r>
              <a:rPr lang="ru-RU" dirty="0"/>
              <a:t>наиболее широко используется вариант диеты с редукцией калорийности до 1100-1300 ккал. </a:t>
            </a:r>
            <a:endParaRPr lang="ru-RU" dirty="0" smtClean="0"/>
          </a:p>
          <a:p>
            <a:r>
              <a:rPr lang="ru-RU" dirty="0" smtClean="0"/>
              <a:t>Вызвано </a:t>
            </a:r>
            <a:r>
              <a:rPr lang="ru-RU" dirty="0"/>
              <a:t>это тем, что все больший удельный вес среди пациентов, страдающих ожирением, занимают люди, у которых потребность в энергии, адекватной их </a:t>
            </a:r>
            <a:r>
              <a:rPr lang="ru-RU" dirty="0" err="1"/>
              <a:t>энерготратам</a:t>
            </a:r>
            <a:r>
              <a:rPr lang="ru-RU" dirty="0"/>
              <a:t>, не превышает 2200-2400 ккал. </a:t>
            </a:r>
          </a:p>
          <a:p>
            <a:r>
              <a:rPr lang="ru-RU" dirty="0" smtClean="0"/>
              <a:t>Эти </a:t>
            </a:r>
            <a:r>
              <a:rPr lang="ru-RU" dirty="0"/>
              <a:t>больные в основном заняты работой без применения физического труда. Снижение калорийности их рациона на 40-50 </a:t>
            </a:r>
            <a:r>
              <a:rPr lang="ru-RU" i="1" dirty="0"/>
              <a:t>% </a:t>
            </a:r>
            <a:r>
              <a:rPr lang="ru-RU" dirty="0"/>
              <a:t>при назначении лечебной диеты соответствует именно этому варианту диеты.</a:t>
            </a:r>
          </a:p>
          <a:p>
            <a:r>
              <a:rPr lang="ru-RU" dirty="0"/>
              <a:t>При составлении любого варианта редуцированных диет в первую очередь необходимо соблюдать принцип сохранения сбалансированности питания, касающийся в равной степени содержания как макро-, так и микронутриентов</a:t>
            </a:r>
          </a:p>
        </p:txBody>
      </p:sp>
    </p:spTree>
    <p:extLst>
      <p:ext uri="{BB962C8B-B14F-4D97-AF65-F5344CB8AC3E}">
        <p14:creationId xmlns:p14="http://schemas.microsoft.com/office/powerpoint/2010/main" val="3054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Белки</a:t>
            </a:r>
            <a:endParaRPr lang="ru-RU" dirty="0"/>
          </a:p>
        </p:txBody>
      </p:sp>
      <p:sp>
        <p:nvSpPr>
          <p:cNvPr id="3" name="Объект 2"/>
          <p:cNvSpPr>
            <a:spLocks noGrp="1"/>
          </p:cNvSpPr>
          <p:nvPr>
            <p:ph idx="1"/>
          </p:nvPr>
        </p:nvSpPr>
        <p:spPr>
          <a:xfrm>
            <a:off x="779318" y="2389909"/>
            <a:ext cx="10577945" cy="3813463"/>
          </a:xfrm>
          <a:solidFill>
            <a:schemeClr val="accent4">
              <a:lumMod val="40000"/>
              <a:lumOff val="60000"/>
            </a:schemeClr>
          </a:solidFill>
        </p:spPr>
        <p:txBody>
          <a:bodyPr>
            <a:normAutofit fontScale="92500"/>
          </a:bodyPr>
          <a:lstStyle/>
          <a:p>
            <a:r>
              <a:rPr lang="ru-RU" dirty="0">
                <a:solidFill>
                  <a:srgbClr val="002060"/>
                </a:solidFill>
              </a:rPr>
              <a:t>При построении диеты особенно важно обеспечение организма необходимым количеством белка</a:t>
            </a:r>
            <a:r>
              <a:rPr lang="ru-RU" dirty="0" smtClean="0">
                <a:solidFill>
                  <a:srgbClr val="002060"/>
                </a:solidFill>
              </a:rPr>
              <a:t>.</a:t>
            </a:r>
          </a:p>
          <a:p>
            <a:r>
              <a:rPr lang="ru-RU" dirty="0" smtClean="0">
                <a:solidFill>
                  <a:srgbClr val="002060"/>
                </a:solidFill>
              </a:rPr>
              <a:t> </a:t>
            </a:r>
            <a:r>
              <a:rPr lang="ru-RU" dirty="0">
                <a:solidFill>
                  <a:srgbClr val="002060"/>
                </a:solidFill>
              </a:rPr>
              <a:t>В организме нет депо белка, как это имеет место в отношении жира. При длительном недостаточном введении белка с пищей очень быстро развивается состояние белкового голодания. Ткани и органы, в первую очередь печень и мышечная ткань, теряют свои структурные белки, нарушаются важные жизненные функции органов, возникают глубокие, подчас необратимые изменения в обмене веществ. </a:t>
            </a:r>
            <a:endParaRPr lang="ru-RU" dirty="0" smtClean="0">
              <a:solidFill>
                <a:srgbClr val="002060"/>
              </a:solidFill>
            </a:endParaRPr>
          </a:p>
          <a:p>
            <a:r>
              <a:rPr lang="ru-RU" dirty="0" smtClean="0">
                <a:solidFill>
                  <a:srgbClr val="002060"/>
                </a:solidFill>
              </a:rPr>
              <a:t>Поэтому </a:t>
            </a:r>
            <a:r>
              <a:rPr lang="ru-RU" dirty="0">
                <a:solidFill>
                  <a:srgbClr val="002060"/>
                </a:solidFill>
              </a:rPr>
              <a:t>во всех вариантах рекомендуемых диет усилия врача направлены на максимальное сохранение количества белка, а редукция калорийности производится за счет уменьшения квоты жиров и углеводов.</a:t>
            </a:r>
          </a:p>
          <a:p>
            <a:endParaRPr lang="ru-RU" dirty="0"/>
          </a:p>
        </p:txBody>
      </p:sp>
    </p:spTree>
    <p:extLst>
      <p:ext uri="{BB962C8B-B14F-4D97-AF65-F5344CB8AC3E}">
        <p14:creationId xmlns:p14="http://schemas.microsoft.com/office/powerpoint/2010/main" val="198133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773932"/>
          </a:xfrm>
        </p:spPr>
        <p:txBody>
          <a:bodyPr/>
          <a:lstStyle/>
          <a:p>
            <a:r>
              <a:rPr lang="ru-RU" b="1" dirty="0"/>
              <a:t>Белки</a:t>
            </a:r>
            <a:endParaRPr lang="ru-RU" dirty="0"/>
          </a:p>
        </p:txBody>
      </p:sp>
      <p:sp>
        <p:nvSpPr>
          <p:cNvPr id="3" name="Объект 2"/>
          <p:cNvSpPr>
            <a:spLocks noGrp="1"/>
          </p:cNvSpPr>
          <p:nvPr>
            <p:ph idx="1"/>
          </p:nvPr>
        </p:nvSpPr>
        <p:spPr>
          <a:xfrm>
            <a:off x="852055" y="2421083"/>
            <a:ext cx="10463645" cy="3891204"/>
          </a:xfrm>
          <a:solidFill>
            <a:schemeClr val="accent4">
              <a:lumMod val="40000"/>
              <a:lumOff val="60000"/>
            </a:schemeClr>
          </a:solidFill>
        </p:spPr>
        <p:txBody>
          <a:bodyPr>
            <a:normAutofit fontScale="85000" lnSpcReduction="10000"/>
          </a:bodyPr>
          <a:lstStyle/>
          <a:p>
            <a:r>
              <a:rPr lang="ru-RU" dirty="0"/>
              <a:t>Количество белка в диете должно быть не менее 80 г в сутки, из них половину должны составлять белки животного происхождения. </a:t>
            </a:r>
            <a:endParaRPr lang="ru-RU" dirty="0" smtClean="0"/>
          </a:p>
          <a:p>
            <a:r>
              <a:rPr lang="ru-RU" dirty="0" smtClean="0"/>
              <a:t>Белки</a:t>
            </a:r>
            <a:r>
              <a:rPr lang="ru-RU" dirty="0"/>
              <a:t>, особенно животные, необходимы как пластический материал для восполнения потерь собственных тканевых белков и поддержания функций нервной и эндокринной систем. </a:t>
            </a:r>
            <a:endParaRPr lang="ru-RU" dirty="0" smtClean="0"/>
          </a:p>
          <a:p>
            <a:r>
              <a:rPr lang="ru-RU" dirty="0" smtClean="0"/>
              <a:t> </a:t>
            </a:r>
            <a:r>
              <a:rPr lang="ru-RU" dirty="0"/>
              <a:t>П</a:t>
            </a:r>
            <a:r>
              <a:rPr lang="ru-RU" dirty="0" smtClean="0"/>
              <a:t>ища</a:t>
            </a:r>
            <a:r>
              <a:rPr lang="ru-RU" dirty="0"/>
              <a:t>, содержащая достаточное количество белка, уменьшает задержку воды в организме. Богатая белком пища наиболее вкусна, вызывает ощущение сытости.</a:t>
            </a:r>
          </a:p>
          <a:p>
            <a:r>
              <a:rPr lang="ru-RU" dirty="0"/>
              <a:t>Однако избыточное количество белка тоже сказывается на организме человека</a:t>
            </a:r>
            <a:r>
              <a:rPr lang="ru-RU" dirty="0" smtClean="0"/>
              <a:t>.</a:t>
            </a:r>
          </a:p>
          <a:p>
            <a:r>
              <a:rPr lang="ru-RU" dirty="0" smtClean="0"/>
              <a:t> </a:t>
            </a:r>
            <a:r>
              <a:rPr lang="ru-RU" dirty="0"/>
              <a:t>Особенно заметное отрицательное влияние диеты с высокой квотой белка в рационе оказывают при осложненных формах ожирения, в случаях сочетания избыточной массы тела с патологией сердечно-сосудистой системы, заболеваниями печени, почек, в том числе улиц преклонного возраста.</a:t>
            </a:r>
          </a:p>
          <a:p>
            <a:endParaRPr lang="ru-RU" dirty="0"/>
          </a:p>
        </p:txBody>
      </p:sp>
    </p:spTree>
    <p:extLst>
      <p:ext uri="{BB962C8B-B14F-4D97-AF65-F5344CB8AC3E}">
        <p14:creationId xmlns:p14="http://schemas.microsoft.com/office/powerpoint/2010/main" val="23621576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460</TotalTime>
  <Words>3382</Words>
  <Application>Microsoft Office PowerPoint</Application>
  <PresentationFormat>Широкоэкранный</PresentationFormat>
  <Paragraphs>479</Paragraphs>
  <Slides>40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Arial</vt:lpstr>
      <vt:lpstr>Calibri</vt:lpstr>
      <vt:lpstr>Constantia</vt:lpstr>
      <vt:lpstr>Garamond</vt:lpstr>
      <vt:lpstr>Times New Roman</vt:lpstr>
      <vt:lpstr>Verdana</vt:lpstr>
      <vt:lpstr>Натуральные материалы</vt:lpstr>
      <vt:lpstr>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vt:lpstr>
      <vt:lpstr>Индивидуальный подход при создании рациона питания</vt:lpstr>
      <vt:lpstr>Уровень снижения энергетической ценности рациона </vt:lpstr>
      <vt:lpstr>  Только при проведении лечения в условиях специализированного стационара возможно использование рационов с резко сниженной калорийностью. </vt:lpstr>
      <vt:lpstr>   Использование диет с калорийностью 300-400 ккал, а также метода лечебного голодания может привести к развитию кетоза, появлению отрицательного азотистого баланса, увеличению содержания мочевой кислоты в сыворотке крови. Кроме того, возможна отрицательная динамика показателей ЭКГ. </vt:lpstr>
      <vt:lpstr>Редуцированные по калорийности диеты для больных ожирением</vt:lpstr>
      <vt:lpstr>Клиники лечебного питания НИИ питания РАМН </vt:lpstr>
      <vt:lpstr>Белки</vt:lpstr>
      <vt:lpstr>Белки</vt:lpstr>
      <vt:lpstr> Жиры </vt:lpstr>
      <vt:lpstr>Жиры</vt:lpstr>
      <vt:lpstr>Жиры</vt:lpstr>
      <vt:lpstr> Углеводы </vt:lpstr>
      <vt:lpstr> Углеводы </vt:lpstr>
      <vt:lpstr> Гликемический индекс </vt:lpstr>
      <vt:lpstr>Наименьший ГИ имеют бобовые, лиственная зелень, многие фрукты и ягоды (вишня, слива, грейпфрут, яблоки), что весьма ожидаемо в связи с высоким содержанием пищевых волокон в данных продуктах</vt:lpstr>
      <vt:lpstr>Пищевые волокна</vt:lpstr>
      <vt:lpstr>Пищевые волокна</vt:lpstr>
      <vt:lpstr>Пищевые волокна</vt:lpstr>
      <vt:lpstr>Витамины, макро– и микроэлементы</vt:lpstr>
      <vt:lpstr>Витамины, макро– и микроэлементы</vt:lpstr>
      <vt:lpstr>Витамины, макро– и микроэлементы</vt:lpstr>
      <vt:lpstr>Витамины, макро– и микроэлементы</vt:lpstr>
      <vt:lpstr>Витамины, макро– и микроэлементы</vt:lpstr>
      <vt:lpstr>Водно-солевой обмен</vt:lpstr>
      <vt:lpstr>Другие факторы </vt:lpstr>
      <vt:lpstr>Другие факторы </vt:lpstr>
      <vt:lpstr>Основные требования к лечебному питанию при ожирении </vt:lpstr>
      <vt:lpstr>Основные требования к лечебному питанию при ожирении </vt:lpstr>
      <vt:lpstr> клинический опыт показывает:  лечебное питание при ожирении следует начинать с назначения диетического рациона с умеренной редукцией энергетической ценности  в первые дни лечения на фоне гипонатриевой диеты быстро происходит снижение массы тела за счет большой потери жидкости.  При замедлении снижения массы тела целесообразно на фоне этой диеты 2-3 раза в неделю назначать разгрузочный (контрольный) день взамен диеты</vt:lpstr>
      <vt:lpstr>Основные требования к лечебному питанию при ожирении </vt:lpstr>
      <vt:lpstr>Однодневное меню варианта диеты с с пониженной калорийностью</vt:lpstr>
      <vt:lpstr>Презентация PowerPoint</vt:lpstr>
      <vt:lpstr>При высоких степенях ожирения вариант диеты с пониженной калорийностью 1-3 раза в неделю заменяется разгрузочным (контрастным) днем. В амбулаторных условиях разгрузочный день следует назначать 1 раз в неделю, лучше в нерабочий день.</vt:lpstr>
      <vt:lpstr>Лечебное питание при гипертонической болезни</vt:lpstr>
      <vt:lpstr>Целевое назначение диеты </vt:lpstr>
      <vt:lpstr>Показания к назначению диеты</vt:lpstr>
      <vt:lpstr>При большом избытке массы тела</vt:lpstr>
      <vt:lpstr>Однодневное меню варианта диеты с ИБС и гипертонической болезнью</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dc:title>
  <dc:creator>admin</dc:creator>
  <cp:lastModifiedBy>admin</cp:lastModifiedBy>
  <cp:revision>33</cp:revision>
  <dcterms:created xsi:type="dcterms:W3CDTF">2017-09-10T07:31:35Z</dcterms:created>
  <dcterms:modified xsi:type="dcterms:W3CDTF">2017-09-12T16:34:59Z</dcterms:modified>
</cp:coreProperties>
</file>