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65" r:id="rId2"/>
    <p:sldId id="266" r:id="rId3"/>
    <p:sldId id="267" r:id="rId4"/>
    <p:sldId id="268" r:id="rId5"/>
    <p:sldId id="269" r:id="rId6"/>
    <p:sldId id="257" r:id="rId7"/>
    <p:sldId id="285" r:id="rId8"/>
    <p:sldId id="288" r:id="rId9"/>
    <p:sldId id="289" r:id="rId10"/>
    <p:sldId id="290" r:id="rId11"/>
    <p:sldId id="291" r:id="rId12"/>
    <p:sldId id="292" r:id="rId13"/>
    <p:sldId id="293" r:id="rId14"/>
    <p:sldId id="294" r:id="rId15"/>
    <p:sldId id="260" r:id="rId16"/>
    <p:sldId id="258" r:id="rId17"/>
    <p:sldId id="270" r:id="rId18"/>
    <p:sldId id="271" r:id="rId19"/>
    <p:sldId id="276" r:id="rId20"/>
    <p:sldId id="277" r:id="rId21"/>
    <p:sldId id="262" r:id="rId22"/>
    <p:sldId id="272" r:id="rId23"/>
    <p:sldId id="273" r:id="rId24"/>
    <p:sldId id="274" r:id="rId25"/>
    <p:sldId id="263" r:id="rId26"/>
    <p:sldId id="295" r:id="rId27"/>
    <p:sldId id="296" r:id="rId28"/>
    <p:sldId id="297" r:id="rId29"/>
    <p:sldId id="298" r:id="rId30"/>
    <p:sldId id="278" r:id="rId31"/>
    <p:sldId id="279" r:id="rId32"/>
    <p:sldId id="281" r:id="rId33"/>
    <p:sldId id="282" r:id="rId34"/>
    <p:sldId id="283" r:id="rId35"/>
    <p:sldId id="284" r:id="rId36"/>
    <p:sldId id="264" r:id="rId37"/>
    <p:sldId id="287" r:id="rId38"/>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50" d="100"/>
          <a:sy n="50" d="100"/>
        </p:scale>
        <p:origin x="-1476" y="-498"/>
      </p:cViewPr>
      <p:guideLst>
        <p:guide orient="horz" pos="2160"/>
        <p:guide pos="3840"/>
      </p:guideLst>
    </p:cSldViewPr>
  </p:slideViewPr>
  <p:notesTextViewPr>
    <p:cViewPr>
      <p:scale>
        <a:sx n="1" d="1"/>
        <a:sy n="1" d="1"/>
      </p:scale>
      <p:origin x="0" y="0"/>
    </p:cViewPr>
  </p:notesTextViewPr>
  <p:sorterViewPr>
    <p:cViewPr>
      <p:scale>
        <a:sx n="70" d="100"/>
        <a:sy n="70" d="100"/>
      </p:scale>
      <p:origin x="0" y="54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E943D9-99CD-4F27-B566-4F8FA234314D}" type="datetimeFigureOut">
              <a:rPr lang="ru-RU" smtClean="0"/>
              <a:t>30.10.2019</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7C400F-3BF9-420F-8563-3DE3B5E18736}" type="slidenum">
              <a:rPr lang="ru-RU" smtClean="0"/>
              <a:t>‹#›</a:t>
            </a:fld>
            <a:endParaRPr lang="ru-RU"/>
          </a:p>
        </p:txBody>
      </p:sp>
    </p:spTree>
    <p:extLst>
      <p:ext uri="{BB962C8B-B14F-4D97-AF65-F5344CB8AC3E}">
        <p14:creationId xmlns:p14="http://schemas.microsoft.com/office/powerpoint/2010/main" val="35439416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07C400F-3BF9-420F-8563-3DE3B5E18736}" type="slidenum">
              <a:rPr lang="ru-RU" smtClean="0"/>
              <a:t>15</a:t>
            </a:fld>
            <a:endParaRPr lang="ru-RU"/>
          </a:p>
        </p:txBody>
      </p:sp>
    </p:spTree>
    <p:extLst>
      <p:ext uri="{BB962C8B-B14F-4D97-AF65-F5344CB8AC3E}">
        <p14:creationId xmlns:p14="http://schemas.microsoft.com/office/powerpoint/2010/main" val="422619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07C400F-3BF9-420F-8563-3DE3B5E18736}" type="slidenum">
              <a:rPr lang="ru-RU" smtClean="0"/>
              <a:t>20</a:t>
            </a:fld>
            <a:endParaRPr lang="ru-RU"/>
          </a:p>
        </p:txBody>
      </p:sp>
    </p:spTree>
    <p:extLst>
      <p:ext uri="{BB962C8B-B14F-4D97-AF65-F5344CB8AC3E}">
        <p14:creationId xmlns:p14="http://schemas.microsoft.com/office/powerpoint/2010/main" val="10148675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DD4C6E23-A5DC-440B-83BD-5FA7C0C69925}" type="datetimeFigureOut">
              <a:rPr lang="ru-RU" smtClean="0"/>
              <a:t>30.10.2019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2424BDB-3824-4FDD-AFD5-6BD7E7B0DE2B}" type="slidenum">
              <a:rPr lang="ru-RU" smtClean="0"/>
              <a:t>‹#›</a:t>
            </a:fld>
            <a:endParaRPr lang="ru-RU"/>
          </a:p>
        </p:txBody>
      </p:sp>
    </p:spTree>
    <p:extLst>
      <p:ext uri="{BB962C8B-B14F-4D97-AF65-F5344CB8AC3E}">
        <p14:creationId xmlns:p14="http://schemas.microsoft.com/office/powerpoint/2010/main" val="30193372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D4C6E23-A5DC-440B-83BD-5FA7C0C69925}" type="datetimeFigureOut">
              <a:rPr lang="ru-RU" smtClean="0"/>
              <a:t>30.10.2019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2424BDB-3824-4FDD-AFD5-6BD7E7B0DE2B}" type="slidenum">
              <a:rPr lang="ru-RU" smtClean="0"/>
              <a:t>‹#›</a:t>
            </a:fld>
            <a:endParaRPr lang="ru-RU"/>
          </a:p>
        </p:txBody>
      </p:sp>
    </p:spTree>
    <p:extLst>
      <p:ext uri="{BB962C8B-B14F-4D97-AF65-F5344CB8AC3E}">
        <p14:creationId xmlns:p14="http://schemas.microsoft.com/office/powerpoint/2010/main" val="15528843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D4C6E23-A5DC-440B-83BD-5FA7C0C69925}" type="datetimeFigureOut">
              <a:rPr lang="ru-RU" smtClean="0"/>
              <a:t>30.10.2019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2424BDB-3824-4FDD-AFD5-6BD7E7B0DE2B}" type="slidenum">
              <a:rPr lang="ru-RU" smtClean="0"/>
              <a:t>‹#›</a:t>
            </a:fld>
            <a:endParaRPr lang="ru-RU"/>
          </a:p>
        </p:txBody>
      </p:sp>
    </p:spTree>
    <p:extLst>
      <p:ext uri="{BB962C8B-B14F-4D97-AF65-F5344CB8AC3E}">
        <p14:creationId xmlns:p14="http://schemas.microsoft.com/office/powerpoint/2010/main" val="21433795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D4C6E23-A5DC-440B-83BD-5FA7C0C69925}" type="datetimeFigureOut">
              <a:rPr lang="ru-RU" smtClean="0"/>
              <a:t>30.10.2019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2424BDB-3824-4FDD-AFD5-6BD7E7B0DE2B}" type="slidenum">
              <a:rPr lang="ru-RU" smtClean="0"/>
              <a:t>‹#›</a:t>
            </a:fld>
            <a:endParaRPr lang="ru-RU"/>
          </a:p>
        </p:txBody>
      </p:sp>
    </p:spTree>
    <p:extLst>
      <p:ext uri="{BB962C8B-B14F-4D97-AF65-F5344CB8AC3E}">
        <p14:creationId xmlns:p14="http://schemas.microsoft.com/office/powerpoint/2010/main" val="8286007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DD4C6E23-A5DC-440B-83BD-5FA7C0C69925}" type="datetimeFigureOut">
              <a:rPr lang="ru-RU" smtClean="0"/>
              <a:t>30.10.2019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2424BDB-3824-4FDD-AFD5-6BD7E7B0DE2B}" type="slidenum">
              <a:rPr lang="ru-RU" smtClean="0"/>
              <a:t>‹#›</a:t>
            </a:fld>
            <a:endParaRPr lang="ru-RU"/>
          </a:p>
        </p:txBody>
      </p:sp>
    </p:spTree>
    <p:extLst>
      <p:ext uri="{BB962C8B-B14F-4D97-AF65-F5344CB8AC3E}">
        <p14:creationId xmlns:p14="http://schemas.microsoft.com/office/powerpoint/2010/main" val="3064482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DD4C6E23-A5DC-440B-83BD-5FA7C0C69925}" type="datetimeFigureOut">
              <a:rPr lang="ru-RU" smtClean="0"/>
              <a:t>30.10.2019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2424BDB-3824-4FDD-AFD5-6BD7E7B0DE2B}" type="slidenum">
              <a:rPr lang="ru-RU" smtClean="0"/>
              <a:t>‹#›</a:t>
            </a:fld>
            <a:endParaRPr lang="ru-RU"/>
          </a:p>
        </p:txBody>
      </p:sp>
    </p:spTree>
    <p:extLst>
      <p:ext uri="{BB962C8B-B14F-4D97-AF65-F5344CB8AC3E}">
        <p14:creationId xmlns:p14="http://schemas.microsoft.com/office/powerpoint/2010/main" val="31354069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DD4C6E23-A5DC-440B-83BD-5FA7C0C69925}" type="datetimeFigureOut">
              <a:rPr lang="ru-RU" smtClean="0"/>
              <a:t>30.10.2019</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62424BDB-3824-4FDD-AFD5-6BD7E7B0DE2B}" type="slidenum">
              <a:rPr lang="ru-RU" smtClean="0"/>
              <a:t>‹#›</a:t>
            </a:fld>
            <a:endParaRPr lang="ru-RU"/>
          </a:p>
        </p:txBody>
      </p:sp>
    </p:spTree>
    <p:extLst>
      <p:ext uri="{BB962C8B-B14F-4D97-AF65-F5344CB8AC3E}">
        <p14:creationId xmlns:p14="http://schemas.microsoft.com/office/powerpoint/2010/main" val="8133665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DD4C6E23-A5DC-440B-83BD-5FA7C0C69925}" type="datetimeFigureOut">
              <a:rPr lang="ru-RU" smtClean="0"/>
              <a:t>30.10.2019</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62424BDB-3824-4FDD-AFD5-6BD7E7B0DE2B}" type="slidenum">
              <a:rPr lang="ru-RU" smtClean="0"/>
              <a:t>‹#›</a:t>
            </a:fld>
            <a:endParaRPr lang="ru-RU"/>
          </a:p>
        </p:txBody>
      </p:sp>
    </p:spTree>
    <p:extLst>
      <p:ext uri="{BB962C8B-B14F-4D97-AF65-F5344CB8AC3E}">
        <p14:creationId xmlns:p14="http://schemas.microsoft.com/office/powerpoint/2010/main" val="950351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D4C6E23-A5DC-440B-83BD-5FA7C0C69925}" type="datetimeFigureOut">
              <a:rPr lang="ru-RU" smtClean="0"/>
              <a:t>30.10.2019</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62424BDB-3824-4FDD-AFD5-6BD7E7B0DE2B}" type="slidenum">
              <a:rPr lang="ru-RU" smtClean="0"/>
              <a:t>‹#›</a:t>
            </a:fld>
            <a:endParaRPr lang="ru-RU"/>
          </a:p>
        </p:txBody>
      </p:sp>
    </p:spTree>
    <p:extLst>
      <p:ext uri="{BB962C8B-B14F-4D97-AF65-F5344CB8AC3E}">
        <p14:creationId xmlns:p14="http://schemas.microsoft.com/office/powerpoint/2010/main" val="3082898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DD4C6E23-A5DC-440B-83BD-5FA7C0C69925}" type="datetimeFigureOut">
              <a:rPr lang="ru-RU" smtClean="0"/>
              <a:t>30.10.2019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2424BDB-3824-4FDD-AFD5-6BD7E7B0DE2B}" type="slidenum">
              <a:rPr lang="ru-RU" smtClean="0"/>
              <a:t>‹#›</a:t>
            </a:fld>
            <a:endParaRPr lang="ru-RU"/>
          </a:p>
        </p:txBody>
      </p:sp>
    </p:spTree>
    <p:extLst>
      <p:ext uri="{BB962C8B-B14F-4D97-AF65-F5344CB8AC3E}">
        <p14:creationId xmlns:p14="http://schemas.microsoft.com/office/powerpoint/2010/main" val="12558663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DD4C6E23-A5DC-440B-83BD-5FA7C0C69925}" type="datetimeFigureOut">
              <a:rPr lang="ru-RU" smtClean="0"/>
              <a:t>30.10.2019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2424BDB-3824-4FDD-AFD5-6BD7E7B0DE2B}" type="slidenum">
              <a:rPr lang="ru-RU" smtClean="0"/>
              <a:t>‹#›</a:t>
            </a:fld>
            <a:endParaRPr lang="ru-RU"/>
          </a:p>
        </p:txBody>
      </p:sp>
    </p:spTree>
    <p:extLst>
      <p:ext uri="{BB962C8B-B14F-4D97-AF65-F5344CB8AC3E}">
        <p14:creationId xmlns:p14="http://schemas.microsoft.com/office/powerpoint/2010/main" val="2158486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4C6E23-A5DC-440B-83BD-5FA7C0C69925}" type="datetimeFigureOut">
              <a:rPr lang="ru-RU" smtClean="0"/>
              <a:t>30.10.2019</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424BDB-3824-4FDD-AFD5-6BD7E7B0DE2B}" type="slidenum">
              <a:rPr lang="ru-RU" smtClean="0"/>
              <a:t>‹#›</a:t>
            </a:fld>
            <a:endParaRPr lang="ru-RU"/>
          </a:p>
        </p:txBody>
      </p:sp>
    </p:spTree>
    <p:extLst>
      <p:ext uri="{BB962C8B-B14F-4D97-AF65-F5344CB8AC3E}">
        <p14:creationId xmlns:p14="http://schemas.microsoft.com/office/powerpoint/2010/main" val="5281105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806450"/>
          </a:xfrm>
        </p:spPr>
        <p:txBody>
          <a:bodyPr>
            <a:normAutofit fontScale="90000"/>
          </a:bodyPr>
          <a:lstStyle/>
          <a:p>
            <a:pPr algn="ctr"/>
            <a:r>
              <a:rPr lang="ru-RU" sz="3200" b="1" dirty="0" smtClean="0">
                <a:solidFill>
                  <a:srgbClr val="FF0000"/>
                </a:solidFill>
              </a:rPr>
              <a:t>Оценочные и прогностические шкалы в медицине критических состояний</a:t>
            </a:r>
            <a:endParaRPr lang="ru-RU" sz="3200" b="1" dirty="0">
              <a:solidFill>
                <a:srgbClr val="FF0000"/>
              </a:solidFill>
            </a:endParaRPr>
          </a:p>
        </p:txBody>
      </p:sp>
      <p:pic>
        <p:nvPicPr>
          <p:cNvPr id="9218" name="Picture 2" descr="https://slide-share.ru/image/1598638.jpe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20388" y="1276350"/>
            <a:ext cx="6951224" cy="4900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78113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67559" y="-127115"/>
            <a:ext cx="11020096" cy="6740307"/>
          </a:xfrm>
          <a:prstGeom prst="rect">
            <a:avLst/>
          </a:prstGeom>
        </p:spPr>
        <p:txBody>
          <a:bodyPr wrap="square">
            <a:spAutoFit/>
          </a:bodyPr>
          <a:lstStyle/>
          <a:p>
            <a:r>
              <a:rPr lang="ru-RU" sz="3600" b="1" i="1" dirty="0"/>
              <a:t>Проба на перекладывание </a:t>
            </a:r>
            <a:endParaRPr lang="ru-RU" sz="3600" dirty="0"/>
          </a:p>
          <a:p>
            <a:r>
              <a:rPr lang="ru-RU" sz="3600" b="1" i="1" dirty="0"/>
              <a:t>(Александрович А.А., </a:t>
            </a:r>
            <a:r>
              <a:rPr lang="ru-RU" sz="3600" b="1" i="1" dirty="0" err="1"/>
              <a:t>Пшениснов</a:t>
            </a:r>
            <a:r>
              <a:rPr lang="ru-RU" sz="3600" b="1" i="1" dirty="0"/>
              <a:t> К.В. Интенсивная терапия новорожденных, 2013 г)</a:t>
            </a:r>
            <a:endParaRPr lang="ru-RU" sz="3600" dirty="0"/>
          </a:p>
          <a:p>
            <a:r>
              <a:rPr lang="ru-RU" sz="3600" dirty="0"/>
              <a:t>Исследование частоты сердечных сокращений, систолического артериального давления и сатурации до и после перекладывания ребенка в транспортный кувез. Изменение указанных параметров более чем на 25%, появление судорог или их эквивалентов свидетельствует о нестабильном состоянии пациента и крайне высоком риске транспортировки, которая может быть осуществлена только по жизненным показаниям.</a:t>
            </a:r>
          </a:p>
        </p:txBody>
      </p:sp>
    </p:spTree>
    <p:extLst>
      <p:ext uri="{BB962C8B-B14F-4D97-AF65-F5344CB8AC3E}">
        <p14:creationId xmlns:p14="http://schemas.microsoft.com/office/powerpoint/2010/main" val="25427702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017876" y="1047750"/>
            <a:ext cx="3174125" cy="686456"/>
          </a:xfrm>
        </p:spPr>
        <p:txBody>
          <a:bodyPr>
            <a:noAutofit/>
          </a:bodyPr>
          <a:lstStyle/>
          <a:p>
            <a:pPr algn="ctr"/>
            <a:r>
              <a:rPr lang="ru-RU" sz="2400" b="1" i="1" dirty="0"/>
              <a:t>Критерии </a:t>
            </a:r>
            <a:r>
              <a:rPr lang="ru-RU" sz="2400" b="1" i="1" dirty="0" smtClean="0"/>
              <a:t>транспортабельности новорожденных</a:t>
            </a:r>
            <a:r>
              <a:rPr lang="ru-RU" sz="2400" dirty="0"/>
              <a:t/>
            </a:r>
            <a:br>
              <a:rPr lang="ru-RU" sz="2400" dirty="0"/>
            </a:br>
            <a:r>
              <a:rPr lang="ru-RU" sz="2400" b="1" i="1" dirty="0"/>
              <a:t> (по </a:t>
            </a:r>
            <a:r>
              <a:rPr lang="ru-RU" sz="2400" b="1" i="1" dirty="0" err="1"/>
              <a:t>Буштыреву</a:t>
            </a:r>
            <a:r>
              <a:rPr lang="ru-RU" sz="2400" b="1" i="1" dirty="0"/>
              <a:t> В.А.)</a:t>
            </a:r>
            <a:r>
              <a:rPr lang="ru-RU" sz="2400" dirty="0"/>
              <a:t/>
            </a:r>
            <a:br>
              <a:rPr lang="ru-RU" sz="2400" dirty="0"/>
            </a:br>
            <a:endParaRPr lang="ru-RU" sz="2400" dirty="0"/>
          </a:p>
        </p:txBody>
      </p:sp>
      <p:graphicFrame>
        <p:nvGraphicFramePr>
          <p:cNvPr id="4" name="Объект 3"/>
          <p:cNvGraphicFramePr>
            <a:graphicFrameLocks noGrp="1"/>
          </p:cNvGraphicFramePr>
          <p:nvPr>
            <p:ph idx="1"/>
            <p:extLst>
              <p:ext uri="{D42A27DB-BD31-4B8C-83A1-F6EECF244321}">
                <p14:modId xmlns:p14="http://schemas.microsoft.com/office/powerpoint/2010/main" val="2616094488"/>
              </p:ext>
            </p:extLst>
          </p:nvPr>
        </p:nvGraphicFramePr>
        <p:xfrm>
          <a:off x="551794" y="220716"/>
          <a:ext cx="7945819" cy="6416624"/>
        </p:xfrm>
        <a:graphic>
          <a:graphicData uri="http://schemas.openxmlformats.org/drawingml/2006/table">
            <a:tbl>
              <a:tblPr firstRow="1" firstCol="1" bandRow="1"/>
              <a:tblGrid>
                <a:gridCol w="2648053"/>
                <a:gridCol w="2648883"/>
                <a:gridCol w="2648883"/>
              </a:tblGrid>
              <a:tr h="148648">
                <a:tc>
                  <a:txBody>
                    <a:bodyPr/>
                    <a:lstStyle/>
                    <a:p>
                      <a:pPr algn="ctr">
                        <a:spcAft>
                          <a:spcPts val="0"/>
                        </a:spcAft>
                      </a:pPr>
                      <a:r>
                        <a:rPr lang="ru-RU" sz="900">
                          <a:effectLst/>
                          <a:latin typeface="Times New Roman"/>
                          <a:ea typeface="Times New Roman"/>
                          <a:cs typeface="Times New Roman"/>
                        </a:rPr>
                        <a:t>Системы/органы</a:t>
                      </a:r>
                      <a:endParaRPr lang="ru-RU" sz="800">
                        <a:effectLst/>
                        <a:latin typeface="Calibri"/>
                        <a:ea typeface="Calibri"/>
                        <a:cs typeface="Times New Roman"/>
                      </a:endParaRPr>
                    </a:p>
                  </a:txBody>
                  <a:tcPr marL="52723" marR="52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900">
                          <a:effectLst/>
                          <a:latin typeface="Times New Roman"/>
                          <a:ea typeface="Times New Roman"/>
                          <a:cs typeface="Times New Roman"/>
                        </a:rPr>
                        <a:t>Балл</a:t>
                      </a:r>
                      <a:endParaRPr lang="ru-RU" sz="800">
                        <a:effectLst/>
                        <a:latin typeface="Calibri"/>
                        <a:ea typeface="Calibri"/>
                        <a:cs typeface="Times New Roman"/>
                      </a:endParaRPr>
                    </a:p>
                  </a:txBody>
                  <a:tcPr marL="52723" marR="52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900">
                          <a:effectLst/>
                          <a:latin typeface="Times New Roman"/>
                          <a:ea typeface="Times New Roman"/>
                          <a:cs typeface="Times New Roman"/>
                        </a:rPr>
                        <a:t>Клинические маркеры</a:t>
                      </a:r>
                      <a:endParaRPr lang="ru-RU" sz="800">
                        <a:effectLst/>
                        <a:latin typeface="Calibri"/>
                        <a:ea typeface="Calibri"/>
                        <a:cs typeface="Times New Roman"/>
                      </a:endParaRPr>
                    </a:p>
                  </a:txBody>
                  <a:tcPr marL="52723" marR="52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8781">
                <a:tc rowSpan="3">
                  <a:txBody>
                    <a:bodyPr/>
                    <a:lstStyle/>
                    <a:p>
                      <a:pPr algn="ctr">
                        <a:spcAft>
                          <a:spcPts val="0"/>
                        </a:spcAft>
                      </a:pPr>
                      <a:r>
                        <a:rPr lang="ru-RU" sz="800">
                          <a:effectLst/>
                          <a:latin typeface="Times New Roman"/>
                          <a:ea typeface="Calibri"/>
                          <a:cs typeface="Times New Roman"/>
                        </a:rPr>
                        <a:t>Центральная нервная система</a:t>
                      </a:r>
                      <a:endParaRPr lang="ru-RU" sz="800">
                        <a:effectLst/>
                        <a:latin typeface="Calibri"/>
                        <a:ea typeface="Calibri"/>
                        <a:cs typeface="Times New Roman"/>
                      </a:endParaRPr>
                    </a:p>
                  </a:txBody>
                  <a:tcPr marL="52723" marR="52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800">
                          <a:effectLst/>
                          <a:latin typeface="Times New Roman"/>
                          <a:ea typeface="Calibri"/>
                          <a:cs typeface="Times New Roman"/>
                        </a:rPr>
                        <a:t> </a:t>
                      </a:r>
                      <a:endParaRPr lang="ru-RU" sz="800">
                        <a:effectLst/>
                        <a:latin typeface="Calibri"/>
                        <a:ea typeface="Calibri"/>
                        <a:cs typeface="Times New Roman"/>
                      </a:endParaRPr>
                    </a:p>
                    <a:p>
                      <a:pPr algn="ctr">
                        <a:spcAft>
                          <a:spcPts val="0"/>
                        </a:spcAft>
                      </a:pPr>
                      <a:r>
                        <a:rPr lang="ru-RU" sz="800">
                          <a:effectLst/>
                          <a:latin typeface="Times New Roman"/>
                          <a:ea typeface="Calibri"/>
                          <a:cs typeface="Times New Roman"/>
                        </a:rPr>
                        <a:t>2</a:t>
                      </a:r>
                      <a:endParaRPr lang="ru-RU" sz="800">
                        <a:effectLst/>
                        <a:latin typeface="Calibri"/>
                        <a:ea typeface="Calibri"/>
                        <a:cs typeface="Times New Roman"/>
                      </a:endParaRPr>
                    </a:p>
                  </a:txBody>
                  <a:tcPr marL="52723" marR="52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ru-RU" sz="800">
                          <a:effectLst/>
                          <a:latin typeface="Times New Roman"/>
                          <a:ea typeface="Calibri"/>
                          <a:cs typeface="Times New Roman"/>
                        </a:rPr>
                        <a:t>Отсутствие сознания, мышечная атония, адинамия, арефлексия</a:t>
                      </a:r>
                      <a:endParaRPr lang="ru-RU" sz="800">
                        <a:effectLst/>
                        <a:latin typeface="Calibri"/>
                        <a:ea typeface="Calibri"/>
                        <a:cs typeface="Times New Roman"/>
                      </a:endParaRPr>
                    </a:p>
                  </a:txBody>
                  <a:tcPr marL="52723" marR="52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8781">
                <a:tc vMerge="1">
                  <a:txBody>
                    <a:bodyPr/>
                    <a:lstStyle/>
                    <a:p>
                      <a:endParaRPr lang="ru-RU"/>
                    </a:p>
                  </a:txBody>
                  <a:tcPr/>
                </a:tc>
                <a:tc>
                  <a:txBody>
                    <a:bodyPr/>
                    <a:lstStyle/>
                    <a:p>
                      <a:pPr algn="ctr">
                        <a:spcAft>
                          <a:spcPts val="0"/>
                        </a:spcAft>
                      </a:pPr>
                      <a:r>
                        <a:rPr lang="ru-RU" sz="800">
                          <a:effectLst/>
                          <a:latin typeface="Times New Roman"/>
                          <a:ea typeface="Calibri"/>
                          <a:cs typeface="Times New Roman"/>
                        </a:rPr>
                        <a:t> </a:t>
                      </a:r>
                      <a:endParaRPr lang="ru-RU" sz="800">
                        <a:effectLst/>
                        <a:latin typeface="Calibri"/>
                        <a:ea typeface="Calibri"/>
                        <a:cs typeface="Times New Roman"/>
                      </a:endParaRPr>
                    </a:p>
                    <a:p>
                      <a:pPr algn="ctr">
                        <a:spcAft>
                          <a:spcPts val="0"/>
                        </a:spcAft>
                      </a:pPr>
                      <a:r>
                        <a:rPr lang="ru-RU" sz="800">
                          <a:effectLst/>
                          <a:latin typeface="Times New Roman"/>
                          <a:ea typeface="Calibri"/>
                          <a:cs typeface="Times New Roman"/>
                        </a:rPr>
                        <a:t>1</a:t>
                      </a:r>
                      <a:endParaRPr lang="ru-RU" sz="800">
                        <a:effectLst/>
                        <a:latin typeface="Calibri"/>
                        <a:ea typeface="Calibri"/>
                        <a:cs typeface="Times New Roman"/>
                      </a:endParaRPr>
                    </a:p>
                  </a:txBody>
                  <a:tcPr marL="52723" marR="52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ru-RU" sz="800">
                          <a:effectLst/>
                          <a:latin typeface="Times New Roman"/>
                          <a:ea typeface="Calibri"/>
                          <a:cs typeface="Times New Roman"/>
                        </a:rPr>
                        <a:t>Мышечная гипотония, гиподинамия, гипорефлексия, вялая реакция на осмотр</a:t>
                      </a:r>
                      <a:endParaRPr lang="ru-RU" sz="800">
                        <a:effectLst/>
                        <a:latin typeface="Calibri"/>
                        <a:ea typeface="Calibri"/>
                        <a:cs typeface="Times New Roman"/>
                      </a:endParaRPr>
                    </a:p>
                  </a:txBody>
                  <a:tcPr marL="52723" marR="52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2520">
                <a:tc vMerge="1">
                  <a:txBody>
                    <a:bodyPr/>
                    <a:lstStyle/>
                    <a:p>
                      <a:endParaRPr lang="ru-RU"/>
                    </a:p>
                  </a:txBody>
                  <a:tcPr/>
                </a:tc>
                <a:tc>
                  <a:txBody>
                    <a:bodyPr/>
                    <a:lstStyle/>
                    <a:p>
                      <a:pPr algn="ctr">
                        <a:spcAft>
                          <a:spcPts val="0"/>
                        </a:spcAft>
                      </a:pPr>
                      <a:r>
                        <a:rPr lang="ru-RU" sz="800">
                          <a:effectLst/>
                          <a:latin typeface="Times New Roman"/>
                          <a:ea typeface="Calibri"/>
                          <a:cs typeface="Times New Roman"/>
                        </a:rPr>
                        <a:t> </a:t>
                      </a:r>
                      <a:endParaRPr lang="ru-RU" sz="800">
                        <a:effectLst/>
                        <a:latin typeface="Calibri"/>
                        <a:ea typeface="Calibri"/>
                        <a:cs typeface="Times New Roman"/>
                      </a:endParaRPr>
                    </a:p>
                    <a:p>
                      <a:pPr algn="ctr">
                        <a:spcAft>
                          <a:spcPts val="0"/>
                        </a:spcAft>
                      </a:pPr>
                      <a:r>
                        <a:rPr lang="ru-RU" sz="800">
                          <a:effectLst/>
                          <a:latin typeface="Times New Roman"/>
                          <a:ea typeface="Calibri"/>
                          <a:cs typeface="Times New Roman"/>
                        </a:rPr>
                        <a:t>0</a:t>
                      </a:r>
                      <a:endParaRPr lang="ru-RU" sz="800">
                        <a:effectLst/>
                        <a:latin typeface="Calibri"/>
                        <a:ea typeface="Calibri"/>
                        <a:cs typeface="Times New Roman"/>
                      </a:endParaRPr>
                    </a:p>
                  </a:txBody>
                  <a:tcPr marL="52723" marR="52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ru-RU" sz="800">
                          <a:effectLst/>
                          <a:latin typeface="Times New Roman"/>
                          <a:ea typeface="Calibri"/>
                          <a:cs typeface="Times New Roman"/>
                        </a:rPr>
                        <a:t>Нормальные рефлексы, нормальный тонус</a:t>
                      </a:r>
                      <a:endParaRPr lang="ru-RU" sz="800">
                        <a:effectLst/>
                        <a:latin typeface="Calibri"/>
                        <a:ea typeface="Calibri"/>
                        <a:cs typeface="Times New Roman"/>
                      </a:endParaRPr>
                    </a:p>
                  </a:txBody>
                  <a:tcPr marL="52723" marR="52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17562">
                <a:tc rowSpan="3">
                  <a:txBody>
                    <a:bodyPr/>
                    <a:lstStyle/>
                    <a:p>
                      <a:pPr algn="ctr">
                        <a:spcAft>
                          <a:spcPts val="0"/>
                        </a:spcAft>
                      </a:pPr>
                      <a:r>
                        <a:rPr lang="ru-RU" sz="800">
                          <a:effectLst/>
                          <a:latin typeface="Times New Roman"/>
                          <a:ea typeface="Calibri"/>
                          <a:cs typeface="Times New Roman"/>
                        </a:rPr>
                        <a:t>Дыхательная система</a:t>
                      </a:r>
                      <a:endParaRPr lang="ru-RU" sz="800">
                        <a:effectLst/>
                        <a:latin typeface="Calibri"/>
                        <a:ea typeface="Calibri"/>
                        <a:cs typeface="Times New Roman"/>
                      </a:endParaRPr>
                    </a:p>
                  </a:txBody>
                  <a:tcPr marL="52723" marR="52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ru-RU" sz="800">
                          <a:effectLst/>
                          <a:latin typeface="Times New Roman"/>
                          <a:ea typeface="Calibri"/>
                          <a:cs typeface="Times New Roman"/>
                        </a:rPr>
                        <a:t> </a:t>
                      </a:r>
                      <a:endParaRPr lang="ru-RU" sz="800">
                        <a:effectLst/>
                        <a:latin typeface="Calibri"/>
                        <a:ea typeface="Calibri"/>
                        <a:cs typeface="Times New Roman"/>
                      </a:endParaRPr>
                    </a:p>
                    <a:p>
                      <a:pPr algn="ctr">
                        <a:spcAft>
                          <a:spcPts val="0"/>
                        </a:spcAft>
                      </a:pPr>
                      <a:r>
                        <a:rPr lang="ru-RU" sz="800">
                          <a:effectLst/>
                          <a:latin typeface="Times New Roman"/>
                          <a:ea typeface="Calibri"/>
                          <a:cs typeface="Times New Roman"/>
                        </a:rPr>
                        <a:t> </a:t>
                      </a:r>
                      <a:endParaRPr lang="ru-RU" sz="800">
                        <a:effectLst/>
                        <a:latin typeface="Calibri"/>
                        <a:ea typeface="Calibri"/>
                        <a:cs typeface="Times New Roman"/>
                      </a:endParaRPr>
                    </a:p>
                    <a:p>
                      <a:pPr algn="ctr">
                        <a:spcAft>
                          <a:spcPts val="0"/>
                        </a:spcAft>
                      </a:pPr>
                      <a:r>
                        <a:rPr lang="ru-RU" sz="800">
                          <a:effectLst/>
                          <a:latin typeface="Times New Roman"/>
                          <a:ea typeface="Calibri"/>
                          <a:cs typeface="Times New Roman"/>
                        </a:rPr>
                        <a:t>2</a:t>
                      </a:r>
                      <a:endParaRPr lang="ru-RU" sz="800">
                        <a:effectLst/>
                        <a:latin typeface="Calibri"/>
                        <a:ea typeface="Calibri"/>
                        <a:cs typeface="Times New Roman"/>
                      </a:endParaRPr>
                    </a:p>
                  </a:txBody>
                  <a:tcPr marL="52723" marR="52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just">
                        <a:spcAft>
                          <a:spcPts val="0"/>
                        </a:spcAft>
                      </a:pPr>
                      <a:r>
                        <a:rPr lang="ru-RU" sz="800">
                          <a:effectLst/>
                          <a:latin typeface="Times New Roman"/>
                          <a:ea typeface="Calibri"/>
                          <a:cs typeface="Times New Roman"/>
                        </a:rPr>
                        <a:t>Нуждается в ИВЛ или находится на спонтанном дыхании с повышенным давлением на выдохе через носовые канюли или интубационную трубку</a:t>
                      </a:r>
                      <a:endParaRPr lang="ru-RU" sz="800">
                        <a:effectLst/>
                        <a:latin typeface="Calibri"/>
                        <a:ea typeface="Calibri"/>
                        <a:cs typeface="Times New Roman"/>
                      </a:endParaRPr>
                    </a:p>
                  </a:txBody>
                  <a:tcPr marL="52723" marR="52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408781">
                <a:tc vMerge="1">
                  <a:txBody>
                    <a:bodyPr/>
                    <a:lstStyle/>
                    <a:p>
                      <a:endParaRPr lang="ru-RU"/>
                    </a:p>
                  </a:txBody>
                  <a:tcPr/>
                </a:tc>
                <a:tc>
                  <a:txBody>
                    <a:bodyPr/>
                    <a:lstStyle/>
                    <a:p>
                      <a:pPr algn="ctr">
                        <a:spcAft>
                          <a:spcPts val="0"/>
                        </a:spcAft>
                      </a:pPr>
                      <a:r>
                        <a:rPr lang="ru-RU" sz="800">
                          <a:effectLst/>
                          <a:latin typeface="Times New Roman"/>
                          <a:ea typeface="Calibri"/>
                          <a:cs typeface="Times New Roman"/>
                        </a:rPr>
                        <a:t> </a:t>
                      </a:r>
                      <a:endParaRPr lang="ru-RU" sz="800">
                        <a:effectLst/>
                        <a:latin typeface="Calibri"/>
                        <a:ea typeface="Calibri"/>
                        <a:cs typeface="Times New Roman"/>
                      </a:endParaRPr>
                    </a:p>
                    <a:p>
                      <a:pPr algn="ctr">
                        <a:spcAft>
                          <a:spcPts val="0"/>
                        </a:spcAft>
                      </a:pPr>
                      <a:r>
                        <a:rPr lang="ru-RU" sz="800">
                          <a:effectLst/>
                          <a:latin typeface="Times New Roman"/>
                          <a:ea typeface="Calibri"/>
                          <a:cs typeface="Times New Roman"/>
                        </a:rPr>
                        <a:t>1</a:t>
                      </a:r>
                      <a:endParaRPr lang="ru-RU" sz="800">
                        <a:effectLst/>
                        <a:latin typeface="Calibri"/>
                        <a:ea typeface="Calibri"/>
                        <a:cs typeface="Times New Roman"/>
                      </a:endParaRPr>
                    </a:p>
                  </a:txBody>
                  <a:tcPr marL="52723" marR="52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just">
                        <a:spcAft>
                          <a:spcPts val="0"/>
                        </a:spcAft>
                      </a:pPr>
                      <a:r>
                        <a:rPr lang="ru-RU" sz="800">
                          <a:effectLst/>
                          <a:latin typeface="Times New Roman"/>
                          <a:ea typeface="Calibri"/>
                          <a:cs typeface="Times New Roman"/>
                        </a:rPr>
                        <a:t>Нуждается в кислороде через кислородную маску или носовой катетер</a:t>
                      </a:r>
                      <a:endParaRPr lang="ru-RU" sz="800">
                        <a:effectLst/>
                        <a:latin typeface="Calibri"/>
                        <a:ea typeface="Calibri"/>
                        <a:cs typeface="Times New Roman"/>
                      </a:endParaRPr>
                    </a:p>
                  </a:txBody>
                  <a:tcPr marL="52723" marR="52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136261">
                <a:tc vMerge="1">
                  <a:txBody>
                    <a:bodyPr/>
                    <a:lstStyle/>
                    <a:p>
                      <a:endParaRPr lang="ru-RU"/>
                    </a:p>
                  </a:txBody>
                  <a:tcPr/>
                </a:tc>
                <a:tc>
                  <a:txBody>
                    <a:bodyPr/>
                    <a:lstStyle/>
                    <a:p>
                      <a:pPr algn="ctr">
                        <a:spcAft>
                          <a:spcPts val="0"/>
                        </a:spcAft>
                      </a:pPr>
                      <a:r>
                        <a:rPr lang="ru-RU" sz="800">
                          <a:effectLst/>
                          <a:latin typeface="Times New Roman"/>
                          <a:ea typeface="Calibri"/>
                          <a:cs typeface="Times New Roman"/>
                        </a:rPr>
                        <a:t>0</a:t>
                      </a:r>
                      <a:endParaRPr lang="ru-RU" sz="800">
                        <a:effectLst/>
                        <a:latin typeface="Calibri"/>
                        <a:ea typeface="Calibri"/>
                        <a:cs typeface="Times New Roman"/>
                      </a:endParaRPr>
                    </a:p>
                  </a:txBody>
                  <a:tcPr marL="52723" marR="52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just">
                        <a:spcAft>
                          <a:spcPts val="0"/>
                        </a:spcAft>
                      </a:pPr>
                      <a:r>
                        <a:rPr lang="ru-RU" sz="800">
                          <a:effectLst/>
                          <a:latin typeface="Times New Roman"/>
                          <a:ea typeface="Calibri"/>
                          <a:cs typeface="Times New Roman"/>
                        </a:rPr>
                        <a:t>Обходится без кислорода</a:t>
                      </a:r>
                      <a:endParaRPr lang="ru-RU" sz="800">
                        <a:effectLst/>
                        <a:latin typeface="Calibri"/>
                        <a:ea typeface="Calibri"/>
                        <a:cs typeface="Times New Roman"/>
                      </a:endParaRPr>
                    </a:p>
                  </a:txBody>
                  <a:tcPr marL="52723" marR="52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545041">
                <a:tc rowSpan="3">
                  <a:txBody>
                    <a:bodyPr/>
                    <a:lstStyle/>
                    <a:p>
                      <a:pPr algn="ctr">
                        <a:spcAft>
                          <a:spcPts val="0"/>
                        </a:spcAft>
                      </a:pPr>
                      <a:r>
                        <a:rPr lang="ru-RU" sz="800" dirty="0">
                          <a:effectLst/>
                          <a:latin typeface="Times New Roman"/>
                          <a:ea typeface="Calibri"/>
                          <a:cs typeface="Times New Roman"/>
                        </a:rPr>
                        <a:t>Сердечно-сосудистая система</a:t>
                      </a:r>
                      <a:endParaRPr lang="ru-RU" sz="800" dirty="0">
                        <a:effectLst/>
                        <a:latin typeface="Calibri"/>
                        <a:ea typeface="Calibri"/>
                        <a:cs typeface="Times New Roman"/>
                      </a:endParaRPr>
                    </a:p>
                  </a:txBody>
                  <a:tcPr marL="52723" marR="52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800">
                          <a:effectLst/>
                          <a:latin typeface="Times New Roman"/>
                          <a:ea typeface="Calibri"/>
                          <a:cs typeface="Times New Roman"/>
                        </a:rPr>
                        <a:t> </a:t>
                      </a:r>
                      <a:endParaRPr lang="ru-RU" sz="800">
                        <a:effectLst/>
                        <a:latin typeface="Calibri"/>
                        <a:ea typeface="Calibri"/>
                        <a:cs typeface="Times New Roman"/>
                      </a:endParaRPr>
                    </a:p>
                    <a:p>
                      <a:pPr algn="ctr">
                        <a:spcAft>
                          <a:spcPts val="0"/>
                        </a:spcAft>
                      </a:pPr>
                      <a:r>
                        <a:rPr lang="ru-RU" sz="800">
                          <a:effectLst/>
                          <a:latin typeface="Times New Roman"/>
                          <a:ea typeface="Calibri"/>
                          <a:cs typeface="Times New Roman"/>
                        </a:rPr>
                        <a:t>2</a:t>
                      </a:r>
                      <a:endParaRPr lang="ru-RU" sz="800">
                        <a:effectLst/>
                        <a:latin typeface="Calibri"/>
                        <a:ea typeface="Calibri"/>
                        <a:cs typeface="Times New Roman"/>
                      </a:endParaRPr>
                    </a:p>
                  </a:txBody>
                  <a:tcPr marL="52723" marR="52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ru-RU" sz="800">
                          <a:effectLst/>
                          <a:latin typeface="Times New Roman"/>
                          <a:ea typeface="Calibri"/>
                          <a:cs typeface="Times New Roman"/>
                        </a:rPr>
                        <a:t>Выраженная брадикардия (&lt; 100 уд. в мин) или тахикардия (&gt;170 уд. в мин.), артериальная гипотония</a:t>
                      </a:r>
                      <a:endParaRPr lang="ru-RU" sz="800">
                        <a:effectLst/>
                        <a:latin typeface="Calibri"/>
                        <a:ea typeface="Calibri"/>
                        <a:cs typeface="Times New Roman"/>
                      </a:endParaRPr>
                    </a:p>
                  </a:txBody>
                  <a:tcPr marL="52723" marR="52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2520">
                <a:tc vMerge="1">
                  <a:txBody>
                    <a:bodyPr/>
                    <a:lstStyle/>
                    <a:p>
                      <a:endParaRPr lang="ru-RU"/>
                    </a:p>
                  </a:txBody>
                  <a:tcPr/>
                </a:tc>
                <a:tc>
                  <a:txBody>
                    <a:bodyPr/>
                    <a:lstStyle/>
                    <a:p>
                      <a:pPr algn="ctr">
                        <a:spcAft>
                          <a:spcPts val="0"/>
                        </a:spcAft>
                      </a:pPr>
                      <a:r>
                        <a:rPr lang="ru-RU" sz="800">
                          <a:effectLst/>
                          <a:latin typeface="Times New Roman"/>
                          <a:ea typeface="Calibri"/>
                          <a:cs typeface="Times New Roman"/>
                        </a:rPr>
                        <a:t> </a:t>
                      </a:r>
                      <a:endParaRPr lang="ru-RU" sz="800">
                        <a:effectLst/>
                        <a:latin typeface="Calibri"/>
                        <a:ea typeface="Calibri"/>
                        <a:cs typeface="Times New Roman"/>
                      </a:endParaRPr>
                    </a:p>
                    <a:p>
                      <a:pPr algn="ctr">
                        <a:spcAft>
                          <a:spcPts val="0"/>
                        </a:spcAft>
                      </a:pPr>
                      <a:r>
                        <a:rPr lang="ru-RU" sz="800">
                          <a:effectLst/>
                          <a:latin typeface="Times New Roman"/>
                          <a:ea typeface="Calibri"/>
                          <a:cs typeface="Times New Roman"/>
                        </a:rPr>
                        <a:t>1</a:t>
                      </a:r>
                      <a:endParaRPr lang="ru-RU" sz="800">
                        <a:effectLst/>
                        <a:latin typeface="Calibri"/>
                        <a:ea typeface="Calibri"/>
                        <a:cs typeface="Times New Roman"/>
                      </a:endParaRPr>
                    </a:p>
                  </a:txBody>
                  <a:tcPr marL="52723" marR="52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ru-RU" sz="800">
                          <a:effectLst/>
                          <a:latin typeface="Times New Roman"/>
                          <a:ea typeface="Calibri"/>
                          <a:cs typeface="Times New Roman"/>
                        </a:rPr>
                        <a:t>Умеренная тахикардия (160-170 уд.в мин.)</a:t>
                      </a:r>
                      <a:endParaRPr lang="ru-RU" sz="800">
                        <a:effectLst/>
                        <a:latin typeface="Calibri"/>
                        <a:ea typeface="Calibri"/>
                        <a:cs typeface="Times New Roman"/>
                      </a:endParaRPr>
                    </a:p>
                  </a:txBody>
                  <a:tcPr marL="52723" marR="52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2520">
                <a:tc vMerge="1">
                  <a:txBody>
                    <a:bodyPr/>
                    <a:lstStyle/>
                    <a:p>
                      <a:endParaRPr lang="ru-RU"/>
                    </a:p>
                  </a:txBody>
                  <a:tcPr/>
                </a:tc>
                <a:tc>
                  <a:txBody>
                    <a:bodyPr/>
                    <a:lstStyle/>
                    <a:p>
                      <a:pPr algn="ctr">
                        <a:spcAft>
                          <a:spcPts val="0"/>
                        </a:spcAft>
                      </a:pPr>
                      <a:r>
                        <a:rPr lang="ru-RU" sz="800">
                          <a:effectLst/>
                          <a:latin typeface="Times New Roman"/>
                          <a:ea typeface="Calibri"/>
                          <a:cs typeface="Times New Roman"/>
                        </a:rPr>
                        <a:t> </a:t>
                      </a:r>
                      <a:endParaRPr lang="ru-RU" sz="800">
                        <a:effectLst/>
                        <a:latin typeface="Calibri"/>
                        <a:ea typeface="Calibri"/>
                        <a:cs typeface="Times New Roman"/>
                      </a:endParaRPr>
                    </a:p>
                    <a:p>
                      <a:pPr algn="ctr">
                        <a:spcAft>
                          <a:spcPts val="0"/>
                        </a:spcAft>
                      </a:pPr>
                      <a:r>
                        <a:rPr lang="ru-RU" sz="800">
                          <a:effectLst/>
                          <a:latin typeface="Times New Roman"/>
                          <a:ea typeface="Calibri"/>
                          <a:cs typeface="Times New Roman"/>
                        </a:rPr>
                        <a:t>0</a:t>
                      </a:r>
                      <a:endParaRPr lang="ru-RU" sz="800">
                        <a:effectLst/>
                        <a:latin typeface="Calibri"/>
                        <a:ea typeface="Calibri"/>
                        <a:cs typeface="Times New Roman"/>
                      </a:endParaRPr>
                    </a:p>
                  </a:txBody>
                  <a:tcPr marL="52723" marR="52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ru-RU" sz="800">
                          <a:effectLst/>
                          <a:latin typeface="Times New Roman"/>
                          <a:ea typeface="Calibri"/>
                          <a:cs typeface="Times New Roman"/>
                        </a:rPr>
                        <a:t>Нормальная ЧСС, нормальное АД</a:t>
                      </a:r>
                      <a:endParaRPr lang="ru-RU" sz="800">
                        <a:effectLst/>
                        <a:latin typeface="Calibri"/>
                        <a:ea typeface="Calibri"/>
                        <a:cs typeface="Times New Roman"/>
                      </a:endParaRPr>
                    </a:p>
                  </a:txBody>
                  <a:tcPr marL="52723" marR="52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6261">
                <a:tc rowSpan="3">
                  <a:txBody>
                    <a:bodyPr/>
                    <a:lstStyle/>
                    <a:p>
                      <a:pPr algn="ctr">
                        <a:spcAft>
                          <a:spcPts val="0"/>
                        </a:spcAft>
                      </a:pPr>
                      <a:r>
                        <a:rPr lang="ru-RU" sz="800">
                          <a:effectLst/>
                          <a:latin typeface="Times New Roman"/>
                          <a:ea typeface="Calibri"/>
                          <a:cs typeface="Times New Roman"/>
                        </a:rPr>
                        <a:t>Печень</a:t>
                      </a:r>
                      <a:endParaRPr lang="ru-RU" sz="800">
                        <a:effectLst/>
                        <a:latin typeface="Calibri"/>
                        <a:ea typeface="Calibri"/>
                        <a:cs typeface="Times New Roman"/>
                      </a:endParaRPr>
                    </a:p>
                  </a:txBody>
                  <a:tcPr marL="52723" marR="52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ru-RU" sz="800">
                          <a:effectLst/>
                          <a:latin typeface="Times New Roman"/>
                          <a:ea typeface="Calibri"/>
                          <a:cs typeface="Times New Roman"/>
                        </a:rPr>
                        <a:t>2</a:t>
                      </a:r>
                      <a:endParaRPr lang="ru-RU" sz="800">
                        <a:effectLst/>
                        <a:latin typeface="Calibri"/>
                        <a:ea typeface="Calibri"/>
                        <a:cs typeface="Times New Roman"/>
                      </a:endParaRPr>
                    </a:p>
                  </a:txBody>
                  <a:tcPr marL="52723" marR="52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just">
                        <a:spcAft>
                          <a:spcPts val="0"/>
                        </a:spcAft>
                      </a:pPr>
                      <a:r>
                        <a:rPr lang="ru-RU" sz="800">
                          <a:effectLst/>
                          <a:latin typeface="Times New Roman"/>
                          <a:ea typeface="Calibri"/>
                          <a:cs typeface="Times New Roman"/>
                        </a:rPr>
                        <a:t>Увеличена  более 2 см</a:t>
                      </a:r>
                      <a:endParaRPr lang="ru-RU" sz="800">
                        <a:effectLst/>
                        <a:latin typeface="Calibri"/>
                        <a:ea typeface="Calibri"/>
                        <a:cs typeface="Times New Roman"/>
                      </a:endParaRPr>
                    </a:p>
                  </a:txBody>
                  <a:tcPr marL="52723" marR="52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136261">
                <a:tc vMerge="1">
                  <a:txBody>
                    <a:bodyPr/>
                    <a:lstStyle/>
                    <a:p>
                      <a:endParaRPr lang="ru-RU"/>
                    </a:p>
                  </a:txBody>
                  <a:tcPr/>
                </a:tc>
                <a:tc>
                  <a:txBody>
                    <a:bodyPr/>
                    <a:lstStyle/>
                    <a:p>
                      <a:pPr algn="ctr">
                        <a:spcAft>
                          <a:spcPts val="0"/>
                        </a:spcAft>
                      </a:pPr>
                      <a:r>
                        <a:rPr lang="ru-RU" sz="800">
                          <a:effectLst/>
                          <a:latin typeface="Times New Roman"/>
                          <a:ea typeface="Calibri"/>
                          <a:cs typeface="Times New Roman"/>
                        </a:rPr>
                        <a:t>1</a:t>
                      </a:r>
                      <a:endParaRPr lang="ru-RU" sz="800">
                        <a:effectLst/>
                        <a:latin typeface="Calibri"/>
                        <a:ea typeface="Calibri"/>
                        <a:cs typeface="Times New Roman"/>
                      </a:endParaRPr>
                    </a:p>
                  </a:txBody>
                  <a:tcPr marL="52723" marR="52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just">
                        <a:spcAft>
                          <a:spcPts val="0"/>
                        </a:spcAft>
                      </a:pPr>
                      <a:r>
                        <a:rPr lang="ru-RU" sz="800">
                          <a:effectLst/>
                          <a:latin typeface="Times New Roman"/>
                          <a:ea typeface="Calibri"/>
                          <a:cs typeface="Times New Roman"/>
                        </a:rPr>
                        <a:t>Увеличена менее 2 см</a:t>
                      </a:r>
                      <a:endParaRPr lang="ru-RU" sz="800">
                        <a:effectLst/>
                        <a:latin typeface="Calibri"/>
                        <a:ea typeface="Calibri"/>
                        <a:cs typeface="Times New Roman"/>
                      </a:endParaRPr>
                    </a:p>
                  </a:txBody>
                  <a:tcPr marL="52723" marR="52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136261">
                <a:tc vMerge="1">
                  <a:txBody>
                    <a:bodyPr/>
                    <a:lstStyle/>
                    <a:p>
                      <a:endParaRPr lang="ru-RU"/>
                    </a:p>
                  </a:txBody>
                  <a:tcPr/>
                </a:tc>
                <a:tc>
                  <a:txBody>
                    <a:bodyPr/>
                    <a:lstStyle/>
                    <a:p>
                      <a:pPr algn="ctr">
                        <a:spcAft>
                          <a:spcPts val="0"/>
                        </a:spcAft>
                      </a:pPr>
                      <a:r>
                        <a:rPr lang="ru-RU" sz="800">
                          <a:effectLst/>
                          <a:latin typeface="Times New Roman"/>
                          <a:ea typeface="Calibri"/>
                          <a:cs typeface="Times New Roman"/>
                        </a:rPr>
                        <a:t>0</a:t>
                      </a:r>
                      <a:endParaRPr lang="ru-RU" sz="800">
                        <a:effectLst/>
                        <a:latin typeface="Calibri"/>
                        <a:ea typeface="Calibri"/>
                        <a:cs typeface="Times New Roman"/>
                      </a:endParaRPr>
                    </a:p>
                  </a:txBody>
                  <a:tcPr marL="52723" marR="52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just">
                        <a:spcAft>
                          <a:spcPts val="0"/>
                        </a:spcAft>
                      </a:pPr>
                      <a:r>
                        <a:rPr lang="ru-RU" sz="800">
                          <a:effectLst/>
                          <a:latin typeface="Times New Roman"/>
                          <a:ea typeface="Calibri"/>
                          <a:cs typeface="Times New Roman"/>
                        </a:rPr>
                        <a:t>Не увеличена</a:t>
                      </a:r>
                      <a:endParaRPr lang="ru-RU" sz="800">
                        <a:effectLst/>
                        <a:latin typeface="Calibri"/>
                        <a:ea typeface="Calibri"/>
                        <a:cs typeface="Times New Roman"/>
                      </a:endParaRPr>
                    </a:p>
                  </a:txBody>
                  <a:tcPr marL="52723" marR="52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136261">
                <a:tc rowSpan="3">
                  <a:txBody>
                    <a:bodyPr/>
                    <a:lstStyle/>
                    <a:p>
                      <a:pPr algn="ctr">
                        <a:spcAft>
                          <a:spcPts val="0"/>
                        </a:spcAft>
                      </a:pPr>
                      <a:r>
                        <a:rPr lang="ru-RU" sz="800">
                          <a:effectLst/>
                          <a:latin typeface="Times New Roman"/>
                          <a:ea typeface="Calibri"/>
                          <a:cs typeface="Times New Roman"/>
                        </a:rPr>
                        <a:t>Мочевыделительная система</a:t>
                      </a:r>
                      <a:endParaRPr lang="ru-RU" sz="800">
                        <a:effectLst/>
                        <a:latin typeface="Calibri"/>
                        <a:ea typeface="Calibri"/>
                        <a:cs typeface="Times New Roman"/>
                      </a:endParaRPr>
                    </a:p>
                  </a:txBody>
                  <a:tcPr marL="52723" marR="52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800">
                          <a:effectLst/>
                          <a:latin typeface="Times New Roman"/>
                          <a:ea typeface="Calibri"/>
                          <a:cs typeface="Times New Roman"/>
                        </a:rPr>
                        <a:t>2</a:t>
                      </a:r>
                      <a:endParaRPr lang="ru-RU" sz="800">
                        <a:effectLst/>
                        <a:latin typeface="Calibri"/>
                        <a:ea typeface="Calibri"/>
                        <a:cs typeface="Times New Roman"/>
                      </a:endParaRPr>
                    </a:p>
                  </a:txBody>
                  <a:tcPr marL="52723" marR="52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ru-RU" sz="800">
                          <a:effectLst/>
                          <a:latin typeface="Times New Roman"/>
                          <a:ea typeface="Calibri"/>
                          <a:cs typeface="Times New Roman"/>
                        </a:rPr>
                        <a:t>Анурия, гематурия</a:t>
                      </a:r>
                      <a:endParaRPr lang="ru-RU" sz="800">
                        <a:effectLst/>
                        <a:latin typeface="Calibri"/>
                        <a:ea typeface="Calibri"/>
                        <a:cs typeface="Times New Roman"/>
                      </a:endParaRPr>
                    </a:p>
                  </a:txBody>
                  <a:tcPr marL="52723" marR="52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6261">
                <a:tc vMerge="1">
                  <a:txBody>
                    <a:bodyPr/>
                    <a:lstStyle/>
                    <a:p>
                      <a:endParaRPr lang="ru-RU"/>
                    </a:p>
                  </a:txBody>
                  <a:tcPr/>
                </a:tc>
                <a:tc>
                  <a:txBody>
                    <a:bodyPr/>
                    <a:lstStyle/>
                    <a:p>
                      <a:pPr algn="ctr">
                        <a:spcAft>
                          <a:spcPts val="0"/>
                        </a:spcAft>
                      </a:pPr>
                      <a:r>
                        <a:rPr lang="ru-RU" sz="800">
                          <a:effectLst/>
                          <a:latin typeface="Times New Roman"/>
                          <a:ea typeface="Calibri"/>
                          <a:cs typeface="Times New Roman"/>
                        </a:rPr>
                        <a:t>1</a:t>
                      </a:r>
                      <a:endParaRPr lang="ru-RU" sz="800">
                        <a:effectLst/>
                        <a:latin typeface="Calibri"/>
                        <a:ea typeface="Calibri"/>
                        <a:cs typeface="Times New Roman"/>
                      </a:endParaRPr>
                    </a:p>
                  </a:txBody>
                  <a:tcPr marL="52723" marR="52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ru-RU" sz="800">
                          <a:effectLst/>
                          <a:latin typeface="Times New Roman"/>
                          <a:ea typeface="Calibri"/>
                          <a:cs typeface="Times New Roman"/>
                        </a:rPr>
                        <a:t>Олигоурия</a:t>
                      </a:r>
                      <a:endParaRPr lang="ru-RU" sz="800">
                        <a:effectLst/>
                        <a:latin typeface="Calibri"/>
                        <a:ea typeface="Calibri"/>
                        <a:cs typeface="Times New Roman"/>
                      </a:endParaRPr>
                    </a:p>
                  </a:txBody>
                  <a:tcPr marL="52723" marR="52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6261">
                <a:tc vMerge="1">
                  <a:txBody>
                    <a:bodyPr/>
                    <a:lstStyle/>
                    <a:p>
                      <a:endParaRPr lang="ru-RU"/>
                    </a:p>
                  </a:txBody>
                  <a:tcPr/>
                </a:tc>
                <a:tc>
                  <a:txBody>
                    <a:bodyPr/>
                    <a:lstStyle/>
                    <a:p>
                      <a:pPr algn="ctr">
                        <a:spcAft>
                          <a:spcPts val="0"/>
                        </a:spcAft>
                      </a:pPr>
                      <a:r>
                        <a:rPr lang="ru-RU" sz="800">
                          <a:effectLst/>
                          <a:latin typeface="Times New Roman"/>
                          <a:ea typeface="Calibri"/>
                          <a:cs typeface="Times New Roman"/>
                        </a:rPr>
                        <a:t>0</a:t>
                      </a:r>
                      <a:endParaRPr lang="ru-RU" sz="800">
                        <a:effectLst/>
                        <a:latin typeface="Calibri"/>
                        <a:ea typeface="Calibri"/>
                        <a:cs typeface="Times New Roman"/>
                      </a:endParaRPr>
                    </a:p>
                  </a:txBody>
                  <a:tcPr marL="52723" marR="52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ru-RU" sz="800">
                          <a:effectLst/>
                          <a:latin typeface="Times New Roman"/>
                          <a:ea typeface="Calibri"/>
                          <a:cs typeface="Times New Roman"/>
                        </a:rPr>
                        <a:t>Нормальный почасовой диурез</a:t>
                      </a:r>
                      <a:endParaRPr lang="ru-RU" sz="800">
                        <a:effectLst/>
                        <a:latin typeface="Calibri"/>
                        <a:ea typeface="Calibri"/>
                        <a:cs typeface="Times New Roman"/>
                      </a:endParaRPr>
                    </a:p>
                  </a:txBody>
                  <a:tcPr marL="52723" marR="52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45041">
                <a:tc rowSpan="3">
                  <a:txBody>
                    <a:bodyPr/>
                    <a:lstStyle/>
                    <a:p>
                      <a:pPr algn="ctr">
                        <a:spcAft>
                          <a:spcPts val="0"/>
                        </a:spcAft>
                      </a:pPr>
                      <a:r>
                        <a:rPr lang="ru-RU" sz="800">
                          <a:effectLst/>
                          <a:latin typeface="Times New Roman"/>
                          <a:ea typeface="Calibri"/>
                          <a:cs typeface="Times New Roman"/>
                        </a:rPr>
                        <a:t>Кожа</a:t>
                      </a:r>
                      <a:endParaRPr lang="ru-RU" sz="800">
                        <a:effectLst/>
                        <a:latin typeface="Calibri"/>
                        <a:ea typeface="Calibri"/>
                        <a:cs typeface="Times New Roman"/>
                      </a:endParaRPr>
                    </a:p>
                  </a:txBody>
                  <a:tcPr marL="52723" marR="52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ru-RU" sz="800">
                          <a:effectLst/>
                          <a:latin typeface="Times New Roman"/>
                          <a:ea typeface="Calibri"/>
                          <a:cs typeface="Times New Roman"/>
                        </a:rPr>
                        <a:t> </a:t>
                      </a:r>
                      <a:endParaRPr lang="ru-RU" sz="800">
                        <a:effectLst/>
                        <a:latin typeface="Calibri"/>
                        <a:ea typeface="Calibri"/>
                        <a:cs typeface="Times New Roman"/>
                      </a:endParaRPr>
                    </a:p>
                    <a:p>
                      <a:pPr algn="ctr">
                        <a:spcAft>
                          <a:spcPts val="0"/>
                        </a:spcAft>
                      </a:pPr>
                      <a:r>
                        <a:rPr lang="ru-RU" sz="800">
                          <a:effectLst/>
                          <a:latin typeface="Times New Roman"/>
                          <a:ea typeface="Calibri"/>
                          <a:cs typeface="Times New Roman"/>
                        </a:rPr>
                        <a:t>2</a:t>
                      </a:r>
                      <a:endParaRPr lang="ru-RU" sz="800">
                        <a:effectLst/>
                        <a:latin typeface="Calibri"/>
                        <a:ea typeface="Calibri"/>
                        <a:cs typeface="Times New Roman"/>
                      </a:endParaRPr>
                    </a:p>
                  </a:txBody>
                  <a:tcPr marL="52723" marR="52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just">
                        <a:spcAft>
                          <a:spcPts val="0"/>
                        </a:spcAft>
                      </a:pPr>
                      <a:r>
                        <a:rPr lang="ru-RU" sz="800">
                          <a:effectLst/>
                          <a:latin typeface="Times New Roman"/>
                          <a:ea typeface="Calibri"/>
                          <a:cs typeface="Times New Roman"/>
                        </a:rPr>
                        <a:t>Выраженная желтуха, выраженная бледность, цианоз, кровоизлияния диапедезного характера</a:t>
                      </a:r>
                      <a:endParaRPr lang="ru-RU" sz="800">
                        <a:effectLst/>
                        <a:latin typeface="Calibri"/>
                        <a:ea typeface="Calibri"/>
                        <a:cs typeface="Times New Roman"/>
                      </a:endParaRPr>
                    </a:p>
                  </a:txBody>
                  <a:tcPr marL="52723" marR="52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272520">
                <a:tc vMerge="1">
                  <a:txBody>
                    <a:bodyPr/>
                    <a:lstStyle/>
                    <a:p>
                      <a:endParaRPr lang="ru-RU"/>
                    </a:p>
                  </a:txBody>
                  <a:tcPr/>
                </a:tc>
                <a:tc>
                  <a:txBody>
                    <a:bodyPr/>
                    <a:lstStyle/>
                    <a:p>
                      <a:pPr algn="ctr">
                        <a:spcAft>
                          <a:spcPts val="0"/>
                        </a:spcAft>
                      </a:pPr>
                      <a:r>
                        <a:rPr lang="ru-RU" sz="800">
                          <a:effectLst/>
                          <a:latin typeface="Times New Roman"/>
                          <a:ea typeface="Calibri"/>
                          <a:cs typeface="Times New Roman"/>
                        </a:rPr>
                        <a:t> </a:t>
                      </a:r>
                      <a:endParaRPr lang="ru-RU" sz="800">
                        <a:effectLst/>
                        <a:latin typeface="Calibri"/>
                        <a:ea typeface="Calibri"/>
                        <a:cs typeface="Times New Roman"/>
                      </a:endParaRPr>
                    </a:p>
                    <a:p>
                      <a:pPr algn="ctr">
                        <a:spcAft>
                          <a:spcPts val="0"/>
                        </a:spcAft>
                      </a:pPr>
                      <a:r>
                        <a:rPr lang="ru-RU" sz="800">
                          <a:effectLst/>
                          <a:latin typeface="Times New Roman"/>
                          <a:ea typeface="Calibri"/>
                          <a:cs typeface="Times New Roman"/>
                        </a:rPr>
                        <a:t>1</a:t>
                      </a:r>
                      <a:endParaRPr lang="ru-RU" sz="800">
                        <a:effectLst/>
                        <a:latin typeface="Calibri"/>
                        <a:ea typeface="Calibri"/>
                        <a:cs typeface="Times New Roman"/>
                      </a:endParaRPr>
                    </a:p>
                  </a:txBody>
                  <a:tcPr marL="52723" marR="52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just">
                        <a:spcAft>
                          <a:spcPts val="0"/>
                        </a:spcAft>
                      </a:pPr>
                      <a:r>
                        <a:rPr lang="ru-RU" sz="800">
                          <a:effectLst/>
                          <a:latin typeface="Times New Roman"/>
                          <a:ea typeface="Calibri"/>
                          <a:cs typeface="Times New Roman"/>
                        </a:rPr>
                        <a:t>Умеренная бледность с периоральным и акроцианозом</a:t>
                      </a:r>
                      <a:endParaRPr lang="ru-RU" sz="800">
                        <a:effectLst/>
                        <a:latin typeface="Calibri"/>
                        <a:ea typeface="Calibri"/>
                        <a:cs typeface="Times New Roman"/>
                      </a:endParaRPr>
                    </a:p>
                  </a:txBody>
                  <a:tcPr marL="52723" marR="52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136261">
                <a:tc vMerge="1">
                  <a:txBody>
                    <a:bodyPr/>
                    <a:lstStyle/>
                    <a:p>
                      <a:endParaRPr lang="ru-RU"/>
                    </a:p>
                  </a:txBody>
                  <a:tcPr/>
                </a:tc>
                <a:tc>
                  <a:txBody>
                    <a:bodyPr/>
                    <a:lstStyle/>
                    <a:p>
                      <a:pPr algn="ctr">
                        <a:spcAft>
                          <a:spcPts val="0"/>
                        </a:spcAft>
                      </a:pPr>
                      <a:r>
                        <a:rPr lang="ru-RU" sz="800">
                          <a:effectLst/>
                          <a:latin typeface="Times New Roman"/>
                          <a:ea typeface="Calibri"/>
                          <a:cs typeface="Times New Roman"/>
                        </a:rPr>
                        <a:t>0</a:t>
                      </a:r>
                      <a:endParaRPr lang="ru-RU" sz="800">
                        <a:effectLst/>
                        <a:latin typeface="Calibri"/>
                        <a:ea typeface="Calibri"/>
                        <a:cs typeface="Times New Roman"/>
                      </a:endParaRPr>
                    </a:p>
                  </a:txBody>
                  <a:tcPr marL="52723" marR="52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just">
                        <a:spcAft>
                          <a:spcPts val="0"/>
                        </a:spcAft>
                      </a:pPr>
                      <a:r>
                        <a:rPr lang="ru-RU" sz="800">
                          <a:effectLst/>
                          <a:latin typeface="Times New Roman"/>
                          <a:ea typeface="Calibri"/>
                          <a:cs typeface="Times New Roman"/>
                        </a:rPr>
                        <a:t>Нормальная окраска кожи</a:t>
                      </a:r>
                      <a:endParaRPr lang="ru-RU" sz="800">
                        <a:effectLst/>
                        <a:latin typeface="Calibri"/>
                        <a:ea typeface="Calibri"/>
                        <a:cs typeface="Times New Roman"/>
                      </a:endParaRPr>
                    </a:p>
                  </a:txBody>
                  <a:tcPr marL="52723" marR="52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408781">
                <a:tc rowSpan="3">
                  <a:txBody>
                    <a:bodyPr/>
                    <a:lstStyle/>
                    <a:p>
                      <a:pPr algn="ctr">
                        <a:spcAft>
                          <a:spcPts val="0"/>
                        </a:spcAft>
                      </a:pPr>
                      <a:r>
                        <a:rPr lang="ru-RU" sz="800">
                          <a:effectLst/>
                          <a:latin typeface="Times New Roman"/>
                          <a:ea typeface="Calibri"/>
                          <a:cs typeface="Times New Roman"/>
                        </a:rPr>
                        <a:t>Температура  тела</a:t>
                      </a:r>
                      <a:endParaRPr lang="ru-RU" sz="800">
                        <a:effectLst/>
                        <a:latin typeface="Calibri"/>
                        <a:ea typeface="Calibri"/>
                        <a:cs typeface="Times New Roman"/>
                      </a:endParaRPr>
                    </a:p>
                  </a:txBody>
                  <a:tcPr marL="52723" marR="52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800">
                          <a:effectLst/>
                          <a:latin typeface="Times New Roman"/>
                          <a:ea typeface="Calibri"/>
                          <a:cs typeface="Times New Roman"/>
                        </a:rPr>
                        <a:t> </a:t>
                      </a:r>
                      <a:endParaRPr lang="ru-RU" sz="800">
                        <a:effectLst/>
                        <a:latin typeface="Calibri"/>
                        <a:ea typeface="Calibri"/>
                        <a:cs typeface="Times New Roman"/>
                      </a:endParaRPr>
                    </a:p>
                    <a:p>
                      <a:pPr algn="ctr">
                        <a:spcAft>
                          <a:spcPts val="0"/>
                        </a:spcAft>
                      </a:pPr>
                      <a:r>
                        <a:rPr lang="ru-RU" sz="800">
                          <a:effectLst/>
                          <a:latin typeface="Times New Roman"/>
                          <a:ea typeface="Calibri"/>
                          <a:cs typeface="Times New Roman"/>
                        </a:rPr>
                        <a:t>2</a:t>
                      </a:r>
                      <a:endParaRPr lang="ru-RU" sz="800">
                        <a:effectLst/>
                        <a:latin typeface="Calibri"/>
                        <a:ea typeface="Calibri"/>
                        <a:cs typeface="Times New Roman"/>
                      </a:endParaRPr>
                    </a:p>
                  </a:txBody>
                  <a:tcPr marL="52723" marR="52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ru-RU" sz="800">
                          <a:effectLst/>
                          <a:latin typeface="Times New Roman"/>
                          <a:ea typeface="Calibri"/>
                          <a:cs typeface="Times New Roman"/>
                        </a:rPr>
                        <a:t>Гипертермия (&gt;37,2 </a:t>
                      </a:r>
                      <a:r>
                        <a:rPr lang="en-US" sz="800">
                          <a:effectLst/>
                          <a:latin typeface="Times New Roman"/>
                          <a:ea typeface="Calibri"/>
                          <a:cs typeface="Times New Roman"/>
                        </a:rPr>
                        <a:t>C</a:t>
                      </a:r>
                      <a:r>
                        <a:rPr lang="ru-RU" sz="800">
                          <a:effectLst/>
                          <a:latin typeface="Times New Roman"/>
                          <a:ea typeface="Calibri"/>
                          <a:cs typeface="Times New Roman"/>
                        </a:rPr>
                        <a:t>)  или  выраженная гипотермия  (&lt;36,0 </a:t>
                      </a:r>
                      <a:r>
                        <a:rPr lang="en-US" sz="800">
                          <a:effectLst/>
                          <a:latin typeface="Times New Roman"/>
                          <a:ea typeface="Calibri"/>
                          <a:cs typeface="Times New Roman"/>
                        </a:rPr>
                        <a:t>C</a:t>
                      </a:r>
                      <a:r>
                        <a:rPr lang="ru-RU" sz="800">
                          <a:effectLst/>
                          <a:latin typeface="Times New Roman"/>
                          <a:ea typeface="Calibri"/>
                          <a:cs typeface="Times New Roman"/>
                        </a:rPr>
                        <a:t>)</a:t>
                      </a:r>
                      <a:endParaRPr lang="ru-RU" sz="800">
                        <a:effectLst/>
                        <a:latin typeface="Calibri"/>
                        <a:ea typeface="Calibri"/>
                        <a:cs typeface="Times New Roman"/>
                      </a:endParaRPr>
                    </a:p>
                  </a:txBody>
                  <a:tcPr marL="52723" marR="52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2520">
                <a:tc vMerge="1">
                  <a:txBody>
                    <a:bodyPr/>
                    <a:lstStyle/>
                    <a:p>
                      <a:endParaRPr lang="ru-RU"/>
                    </a:p>
                  </a:txBody>
                  <a:tcPr/>
                </a:tc>
                <a:tc>
                  <a:txBody>
                    <a:bodyPr/>
                    <a:lstStyle/>
                    <a:p>
                      <a:pPr algn="ctr">
                        <a:spcAft>
                          <a:spcPts val="0"/>
                        </a:spcAft>
                      </a:pPr>
                      <a:r>
                        <a:rPr lang="ru-RU" sz="800">
                          <a:effectLst/>
                          <a:latin typeface="Times New Roman"/>
                          <a:ea typeface="Calibri"/>
                          <a:cs typeface="Times New Roman"/>
                        </a:rPr>
                        <a:t> </a:t>
                      </a:r>
                      <a:endParaRPr lang="ru-RU" sz="800">
                        <a:effectLst/>
                        <a:latin typeface="Calibri"/>
                        <a:ea typeface="Calibri"/>
                        <a:cs typeface="Times New Roman"/>
                      </a:endParaRPr>
                    </a:p>
                    <a:p>
                      <a:pPr algn="ctr">
                        <a:spcAft>
                          <a:spcPts val="0"/>
                        </a:spcAft>
                      </a:pPr>
                      <a:r>
                        <a:rPr lang="en-US" sz="800">
                          <a:effectLst/>
                          <a:latin typeface="Times New Roman"/>
                          <a:ea typeface="Calibri"/>
                          <a:cs typeface="Times New Roman"/>
                        </a:rPr>
                        <a:t>1</a:t>
                      </a:r>
                      <a:endParaRPr lang="ru-RU" sz="800">
                        <a:effectLst/>
                        <a:latin typeface="Calibri"/>
                        <a:ea typeface="Calibri"/>
                        <a:cs typeface="Times New Roman"/>
                      </a:endParaRPr>
                    </a:p>
                  </a:txBody>
                  <a:tcPr marL="52723" marR="52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ru-RU" sz="800">
                          <a:effectLst/>
                          <a:latin typeface="Times New Roman"/>
                          <a:ea typeface="Calibri"/>
                          <a:cs typeface="Times New Roman"/>
                        </a:rPr>
                        <a:t>Умеренная гипотермия (36,4-36,0 С)</a:t>
                      </a:r>
                      <a:endParaRPr lang="ru-RU" sz="800">
                        <a:effectLst/>
                        <a:latin typeface="Calibri"/>
                        <a:ea typeface="Calibri"/>
                        <a:cs typeface="Times New Roman"/>
                      </a:endParaRPr>
                    </a:p>
                  </a:txBody>
                  <a:tcPr marL="52723" marR="52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72520">
                <a:tc vMerge="1">
                  <a:txBody>
                    <a:bodyPr/>
                    <a:lstStyle/>
                    <a:p>
                      <a:endParaRPr lang="ru-RU"/>
                    </a:p>
                  </a:txBody>
                  <a:tcPr/>
                </a:tc>
                <a:tc>
                  <a:txBody>
                    <a:bodyPr/>
                    <a:lstStyle/>
                    <a:p>
                      <a:pPr algn="ctr">
                        <a:spcAft>
                          <a:spcPts val="0"/>
                        </a:spcAft>
                      </a:pPr>
                      <a:r>
                        <a:rPr lang="en-US" sz="800">
                          <a:effectLst/>
                          <a:latin typeface="Times New Roman"/>
                          <a:ea typeface="Calibri"/>
                          <a:cs typeface="Times New Roman"/>
                        </a:rPr>
                        <a:t>0</a:t>
                      </a:r>
                      <a:endParaRPr lang="ru-RU" sz="800">
                        <a:effectLst/>
                        <a:latin typeface="Calibri"/>
                        <a:ea typeface="Calibri"/>
                        <a:cs typeface="Times New Roman"/>
                      </a:endParaRPr>
                    </a:p>
                  </a:txBody>
                  <a:tcPr marL="52723" marR="52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ru-RU" sz="800" dirty="0">
                          <a:effectLst/>
                          <a:latin typeface="Times New Roman"/>
                          <a:ea typeface="Calibri"/>
                          <a:cs typeface="Times New Roman"/>
                        </a:rPr>
                        <a:t>Нормальная температура (36,5-37,2 С)</a:t>
                      </a:r>
                      <a:endParaRPr lang="ru-RU" sz="800" dirty="0">
                        <a:effectLst/>
                        <a:latin typeface="Calibri"/>
                        <a:ea typeface="Calibri"/>
                        <a:cs typeface="Times New Roman"/>
                      </a:endParaRPr>
                    </a:p>
                  </a:txBody>
                  <a:tcPr marL="52723" marR="5272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5250565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596572"/>
          </a:xfrm>
        </p:spPr>
        <p:txBody>
          <a:bodyPr>
            <a:noAutofit/>
          </a:bodyPr>
          <a:lstStyle/>
          <a:p>
            <a:pPr algn="ctr"/>
            <a:r>
              <a:rPr lang="ru-RU" sz="3200" b="1" i="1" dirty="0" smtClean="0"/>
              <a:t/>
            </a:r>
            <a:br>
              <a:rPr lang="ru-RU" sz="3200" b="1" i="1" dirty="0" smtClean="0"/>
            </a:br>
            <a:r>
              <a:rPr lang="ru-RU" sz="3200" b="1" i="1" dirty="0" smtClean="0"/>
              <a:t>Критерии транспортабельности  </a:t>
            </a:r>
            <a:r>
              <a:rPr lang="ru-RU" sz="3200" b="1" i="1" dirty="0"/>
              <a:t>новорожденных</a:t>
            </a:r>
            <a:r>
              <a:rPr lang="ru-RU" sz="3200" dirty="0"/>
              <a:t/>
            </a:r>
            <a:br>
              <a:rPr lang="ru-RU" sz="3200" dirty="0"/>
            </a:br>
            <a:r>
              <a:rPr lang="ru-RU" sz="3200" b="1" i="1" dirty="0"/>
              <a:t> (по </a:t>
            </a:r>
            <a:r>
              <a:rPr lang="ru-RU" sz="3200" b="1" i="1" dirty="0" err="1"/>
              <a:t>Буштыреву</a:t>
            </a:r>
            <a:r>
              <a:rPr lang="ru-RU" sz="3200" b="1" i="1" dirty="0"/>
              <a:t> В.А.)</a:t>
            </a:r>
            <a:r>
              <a:rPr lang="ru-RU" sz="3200" dirty="0"/>
              <a:t/>
            </a:r>
            <a:br>
              <a:rPr lang="ru-RU" sz="3200" dirty="0"/>
            </a:br>
            <a:endParaRPr lang="ru-RU" sz="3200" dirty="0"/>
          </a:p>
        </p:txBody>
      </p:sp>
      <p:sp>
        <p:nvSpPr>
          <p:cNvPr id="3" name="Объект 2"/>
          <p:cNvSpPr>
            <a:spLocks noGrp="1"/>
          </p:cNvSpPr>
          <p:nvPr>
            <p:ph idx="1"/>
          </p:nvPr>
        </p:nvSpPr>
        <p:spPr/>
        <p:txBody>
          <a:bodyPr>
            <a:noAutofit/>
          </a:bodyPr>
          <a:lstStyle/>
          <a:p>
            <a:r>
              <a:rPr lang="ru-RU" sz="3600" dirty="0"/>
              <a:t>Если сумма баллов равна или меньше 8, то осуществляют транспортировку недоношенного новорожденного в стационар более высокого уровня, а если сумма баллов превышает 8, то предварительно проводят комплекс лечебно-охранительных мероприятий, направленных на улучшение и стабилизацию состояния новорожденного(проводится консультация на месте).</a:t>
            </a:r>
          </a:p>
          <a:p>
            <a:endParaRPr lang="ru-RU" sz="3600" dirty="0"/>
          </a:p>
        </p:txBody>
      </p:sp>
    </p:spTree>
    <p:extLst>
      <p:ext uri="{BB962C8B-B14F-4D97-AF65-F5344CB8AC3E}">
        <p14:creationId xmlns:p14="http://schemas.microsoft.com/office/powerpoint/2010/main" val="11465896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8628" y="-1"/>
            <a:ext cx="6856413"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87386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
            <a:ext cx="685641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90188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health-ua.com/wp-content/uploads/2015/08/Dmitriev_r-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624" y="567560"/>
            <a:ext cx="11142389" cy="5747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50678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cf.ppt-online.org/files/slide/j/jfdBvguWyUCrF3IlhGXpLOcP1zEqA9i08KQasR/slide-2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7387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77450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787400"/>
          </a:xfrm>
        </p:spPr>
        <p:txBody>
          <a:bodyPr>
            <a:normAutofit fontScale="90000"/>
          </a:bodyPr>
          <a:lstStyle/>
          <a:p>
            <a:pPr algn="ctr"/>
            <a:r>
              <a:rPr lang="en-US" sz="3200" b="1" dirty="0" smtClean="0">
                <a:solidFill>
                  <a:srgbClr val="FF0000"/>
                </a:solidFill>
              </a:rPr>
              <a:t>SOFA (Sequential Organ Failure Assessment) </a:t>
            </a:r>
            <a:r>
              <a:rPr lang="ru-RU" sz="3200" b="1" dirty="0" smtClean="0">
                <a:solidFill>
                  <a:srgbClr val="FF0000"/>
                </a:solidFill>
              </a:rPr>
              <a:t>динамическая оценка органной недостаточности (</a:t>
            </a:r>
            <a:r>
              <a:rPr lang="en-US" sz="3200" b="1" dirty="0" smtClean="0">
                <a:solidFill>
                  <a:srgbClr val="FF0000"/>
                </a:solidFill>
              </a:rPr>
              <a:t>Vincent J.L. et al., 1996)</a:t>
            </a:r>
            <a:endParaRPr lang="ru-RU" sz="3200" b="1" dirty="0">
              <a:solidFill>
                <a:srgbClr val="FF0000"/>
              </a:solidFill>
            </a:endParaRPr>
          </a:p>
        </p:txBody>
      </p:sp>
      <p:sp>
        <p:nvSpPr>
          <p:cNvPr id="3" name="Объект 2"/>
          <p:cNvSpPr>
            <a:spLocks noGrp="1"/>
          </p:cNvSpPr>
          <p:nvPr>
            <p:ph idx="1"/>
          </p:nvPr>
        </p:nvSpPr>
        <p:spPr>
          <a:xfrm>
            <a:off x="476250" y="1285874"/>
            <a:ext cx="10877550" cy="5362575"/>
          </a:xfrm>
        </p:spPr>
        <p:txBody>
          <a:bodyPr>
            <a:normAutofit fontScale="92500" lnSpcReduction="10000"/>
          </a:bodyPr>
          <a:lstStyle/>
          <a:p>
            <a:r>
              <a:rPr lang="ru-RU" dirty="0" smtClean="0"/>
              <a:t>Шкала оценки органной дисфункции (SOFA) это шкала для оценки </a:t>
            </a:r>
            <a:r>
              <a:rPr lang="ru-RU" dirty="0" err="1" smtClean="0"/>
              <a:t>мультиорганной</a:t>
            </a:r>
            <a:r>
              <a:rPr lang="ru-RU" dirty="0" smtClean="0"/>
              <a:t> </a:t>
            </a:r>
            <a:r>
              <a:rPr lang="ru-RU" dirty="0" smtClean="0"/>
              <a:t>недостаточности у ПИТ пациентов с сепсисом. Она создана для лёгкой оценки и описания последовательности осложнений у критически больных пациентов. Она была создана рабочей группой Европейского Сообщества Интенсивной терапии и принята на Парижской согласительной конференции в 1994 году. Изначально она называлась шкалой оценки тяжести органной дисфункции при сепсисе (</a:t>
            </a:r>
            <a:r>
              <a:rPr lang="ru-RU" dirty="0" err="1" smtClean="0"/>
              <a:t>The</a:t>
            </a:r>
            <a:r>
              <a:rPr lang="ru-RU" dirty="0" smtClean="0"/>
              <a:t> </a:t>
            </a:r>
            <a:r>
              <a:rPr lang="ru-RU" dirty="0" err="1" smtClean="0"/>
              <a:t>Sepsis-related</a:t>
            </a:r>
            <a:r>
              <a:rPr lang="ru-RU" dirty="0" smtClean="0"/>
              <a:t> </a:t>
            </a:r>
            <a:r>
              <a:rPr lang="ru-RU" dirty="0" err="1" smtClean="0"/>
              <a:t>Organ</a:t>
            </a:r>
            <a:r>
              <a:rPr lang="ru-RU" dirty="0" smtClean="0"/>
              <a:t> </a:t>
            </a:r>
            <a:r>
              <a:rPr lang="ru-RU" dirty="0" err="1" smtClean="0"/>
              <a:t>Failure</a:t>
            </a:r>
            <a:r>
              <a:rPr lang="ru-RU" dirty="0" smtClean="0"/>
              <a:t> </a:t>
            </a:r>
            <a:r>
              <a:rPr lang="ru-RU" dirty="0" err="1" smtClean="0"/>
              <a:t>Assessment</a:t>
            </a:r>
            <a:r>
              <a:rPr lang="ru-RU" dirty="0" smtClean="0"/>
              <a:t> (SOFA) </a:t>
            </a:r>
            <a:r>
              <a:rPr lang="ru-RU" dirty="0" err="1" smtClean="0"/>
              <a:t>Score</a:t>
            </a:r>
            <a:r>
              <a:rPr lang="ru-RU" dirty="0" smtClean="0"/>
              <a:t>), но в дальнейшем ее название было изменено на шкалу динамической оценки органной недостаточности (</a:t>
            </a:r>
            <a:r>
              <a:rPr lang="ru-RU" dirty="0" err="1" smtClean="0"/>
              <a:t>Sequential</a:t>
            </a:r>
            <a:r>
              <a:rPr lang="ru-RU" dirty="0" smtClean="0"/>
              <a:t> </a:t>
            </a:r>
            <a:r>
              <a:rPr lang="ru-RU" dirty="0" err="1" smtClean="0"/>
              <a:t>Organ</a:t>
            </a:r>
            <a:r>
              <a:rPr lang="ru-RU" dirty="0" smtClean="0"/>
              <a:t> </a:t>
            </a:r>
            <a:r>
              <a:rPr lang="ru-RU" dirty="0" err="1" smtClean="0"/>
              <a:t>Failure</a:t>
            </a:r>
            <a:r>
              <a:rPr lang="ru-RU" dirty="0" smtClean="0"/>
              <a:t> </a:t>
            </a:r>
            <a:r>
              <a:rPr lang="ru-RU" dirty="0" err="1" smtClean="0"/>
              <a:t>Assessment</a:t>
            </a:r>
            <a:r>
              <a:rPr lang="ru-RU" dirty="0" smtClean="0"/>
              <a:t>). Изменение названия было обусловлено осмыслением патогенеза ПОН и пониманием того факта, что ПОН может быть обусловлена не только сепсисом. В основу шкалы SOFA положена оценка дисфункции шести органных систем: дыхательной, сердечно-сосудистой, печеночной, </a:t>
            </a:r>
            <a:r>
              <a:rPr lang="ru-RU" dirty="0" err="1" smtClean="0"/>
              <a:t>коагуляционной</a:t>
            </a:r>
            <a:r>
              <a:rPr lang="ru-RU" dirty="0" smtClean="0"/>
              <a:t>, почечной и неврологической от легкой дисфункции (0 баллов) до тяжелой недостаточности (4 балла). </a:t>
            </a:r>
            <a:endParaRPr lang="ru-RU" dirty="0"/>
          </a:p>
        </p:txBody>
      </p:sp>
    </p:spTree>
    <p:extLst>
      <p:ext uri="{BB962C8B-B14F-4D97-AF65-F5344CB8AC3E}">
        <p14:creationId xmlns:p14="http://schemas.microsoft.com/office/powerpoint/2010/main" val="36059611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en-US" sz="3200" b="1" dirty="0" smtClean="0">
                <a:solidFill>
                  <a:srgbClr val="FF0000"/>
                </a:solidFill>
              </a:rPr>
              <a:t>SOFA (Sequential Organ Failure Assessment) </a:t>
            </a:r>
            <a:r>
              <a:rPr lang="ru-RU" sz="3200" b="1" dirty="0" smtClean="0">
                <a:solidFill>
                  <a:srgbClr val="FF0000"/>
                </a:solidFill>
              </a:rPr>
              <a:t>динамическая оценка органной недостаточности (</a:t>
            </a:r>
            <a:r>
              <a:rPr lang="en-US" sz="3200" b="1" dirty="0" smtClean="0">
                <a:solidFill>
                  <a:srgbClr val="FF0000"/>
                </a:solidFill>
              </a:rPr>
              <a:t>Vincent J.L. et al., 1996</a:t>
            </a:r>
            <a:r>
              <a:rPr lang="en-US" sz="3200" dirty="0" smtClean="0"/>
              <a:t>)</a:t>
            </a:r>
            <a:endParaRPr lang="ru-RU" sz="3200" dirty="0"/>
          </a:p>
        </p:txBody>
      </p:sp>
      <p:sp>
        <p:nvSpPr>
          <p:cNvPr id="3" name="Объект 2"/>
          <p:cNvSpPr>
            <a:spLocks noGrp="1"/>
          </p:cNvSpPr>
          <p:nvPr>
            <p:ph idx="1"/>
          </p:nvPr>
        </p:nvSpPr>
        <p:spPr/>
        <p:txBody>
          <a:bodyPr/>
          <a:lstStyle/>
          <a:p>
            <a:r>
              <a:rPr lang="ru-RU" dirty="0" smtClean="0"/>
              <a:t>Интерпретация: • минимальный общий балл: 0 </a:t>
            </a:r>
          </a:p>
          <a:p>
            <a:pPr marL="0" indent="0">
              <a:buNone/>
            </a:pPr>
            <a:r>
              <a:rPr lang="ru-RU" dirty="0" smtClean="0"/>
              <a:t>• максимальный общий балл: 24 </a:t>
            </a:r>
          </a:p>
          <a:p>
            <a:pPr marL="0" indent="0">
              <a:buNone/>
            </a:pPr>
            <a:r>
              <a:rPr lang="ru-RU" dirty="0" smtClean="0"/>
              <a:t>• чем выше балл, тем больше дисфункция органа. • чем больше общий бал, тем сильнее </a:t>
            </a:r>
            <a:r>
              <a:rPr lang="ru-RU" dirty="0" err="1" smtClean="0"/>
              <a:t>мультиорганная</a:t>
            </a:r>
            <a:r>
              <a:rPr lang="ru-RU" dirty="0" smtClean="0"/>
              <a:t> дисфункция. </a:t>
            </a:r>
            <a:endParaRPr lang="ru-RU" dirty="0"/>
          </a:p>
        </p:txBody>
      </p:sp>
    </p:spTree>
    <p:extLst>
      <p:ext uri="{BB962C8B-B14F-4D97-AF65-F5344CB8AC3E}">
        <p14:creationId xmlns:p14="http://schemas.microsoft.com/office/powerpoint/2010/main" val="5749524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98979" y="365125"/>
            <a:ext cx="4351282" cy="4459123"/>
          </a:xfrm>
        </p:spPr>
        <p:txBody>
          <a:bodyPr>
            <a:noAutofit/>
          </a:bodyPr>
          <a:lstStyle/>
          <a:p>
            <a:r>
              <a:rPr lang="ru-RU" sz="3600" dirty="0" smtClean="0"/>
              <a:t>Евразийский конгресс по антимикробной терапии и клинической микробиологии, 17-19 октября, Уфа</a:t>
            </a:r>
            <a:br>
              <a:rPr lang="ru-RU" sz="3600" dirty="0" smtClean="0"/>
            </a:br>
            <a:r>
              <a:rPr lang="ru-RU" sz="3600" dirty="0" smtClean="0"/>
              <a:t>Выступление профессора </a:t>
            </a:r>
            <a:r>
              <a:rPr lang="ru-RU" sz="3600" dirty="0" err="1" smtClean="0"/>
              <a:t>В.А.Руднова</a:t>
            </a:r>
            <a:endParaRPr lang="ru-RU" sz="3600" dirty="0"/>
          </a:p>
        </p:txBody>
      </p:sp>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3422" y="0"/>
            <a:ext cx="622737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760851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473075"/>
          </a:xfrm>
        </p:spPr>
        <p:txBody>
          <a:bodyPr>
            <a:noAutofit/>
          </a:bodyPr>
          <a:lstStyle/>
          <a:p>
            <a:r>
              <a:rPr lang="ru-RU" sz="2800" dirty="0" smtClean="0"/>
              <a:t>Значение шкал в медицине критических состояний</a:t>
            </a:r>
            <a:endParaRPr lang="ru-RU" sz="2800" dirty="0"/>
          </a:p>
        </p:txBody>
      </p:sp>
      <p:sp>
        <p:nvSpPr>
          <p:cNvPr id="3" name="Объект 2"/>
          <p:cNvSpPr>
            <a:spLocks noGrp="1"/>
          </p:cNvSpPr>
          <p:nvPr>
            <p:ph sz="half" idx="1"/>
          </p:nvPr>
        </p:nvSpPr>
        <p:spPr>
          <a:xfrm>
            <a:off x="238126" y="1019175"/>
            <a:ext cx="5086350" cy="5138738"/>
          </a:xfrm>
        </p:spPr>
        <p:txBody>
          <a:bodyPr>
            <a:normAutofit fontScale="92500"/>
          </a:bodyPr>
          <a:lstStyle/>
          <a:p>
            <a:r>
              <a:rPr lang="ru-RU" dirty="0" smtClean="0"/>
              <a:t>Опыта и знаний клиницистов не всегда достаточно для принятия решений, касающихся оценки исхода у конкретного пациента, выбора метода терапии, а также прогностической оценки результатов каждого варианта лечения. В то же время прогнозирование исхода у реанимационного больного является прямой обязанностью лечащего врача анестезиолога-реаниматолога. </a:t>
            </a:r>
            <a:endParaRPr lang="ru-RU" dirty="0"/>
          </a:p>
        </p:txBody>
      </p:sp>
      <p:pic>
        <p:nvPicPr>
          <p:cNvPr id="11266" name="Picture 2" descr="https://slide-share.ru/slide/2543053.jpe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543550" y="838201"/>
            <a:ext cx="6305550" cy="556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294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725102" y="365124"/>
            <a:ext cx="3972912" cy="6035676"/>
          </a:xfrm>
        </p:spPr>
        <p:txBody>
          <a:bodyPr>
            <a:normAutofit/>
          </a:bodyPr>
          <a:lstStyle/>
          <a:p>
            <a:r>
              <a:rPr lang="ru-RU" sz="2400" b="1" dirty="0" smtClean="0"/>
              <a:t>Использование быстрой шкалы  - </a:t>
            </a:r>
            <a:r>
              <a:rPr lang="en-US" sz="2400" b="1" dirty="0" smtClean="0"/>
              <a:t>Quick SOFA</a:t>
            </a:r>
            <a:r>
              <a:rPr lang="ru-RU" sz="2400" b="1" dirty="0" smtClean="0"/>
              <a:t>-  в приёмном покое у взрослых</a:t>
            </a:r>
            <a:endParaRPr lang="ru-RU" sz="2400" b="1" dirty="0"/>
          </a:p>
        </p:txBody>
      </p:sp>
      <p:sp>
        <p:nvSpPr>
          <p:cNvPr id="3" name="Объект 2"/>
          <p:cNvSpPr>
            <a:spLocks noGrp="1"/>
          </p:cNvSpPr>
          <p:nvPr>
            <p:ph idx="1"/>
          </p:nvPr>
        </p:nvSpPr>
        <p:spPr>
          <a:xfrm>
            <a:off x="838200" y="1825625"/>
            <a:ext cx="6098628" cy="4351338"/>
          </a:xfrm>
        </p:spPr>
        <p:txBody>
          <a:bodyPr/>
          <a:lstStyle/>
          <a:p>
            <a:endParaRPr lang="ru-RU"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483" y="-1"/>
            <a:ext cx="6637283" cy="6700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703252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cf.ppt-online.org/files2/slide/y/y6mHsFhw9CprRZ4endIOJxg0zDLjBXQlMcubiYvA2/slide-3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6568"/>
            <a:ext cx="12191999" cy="7074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08423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785758"/>
          </a:xfrm>
        </p:spPr>
        <p:txBody>
          <a:bodyPr>
            <a:normAutofit/>
          </a:bodyPr>
          <a:lstStyle/>
          <a:p>
            <a:r>
              <a:rPr lang="ru-RU" sz="3200" b="1" dirty="0" smtClean="0">
                <a:solidFill>
                  <a:srgbClr val="FF0000"/>
                </a:solidFill>
              </a:rPr>
              <a:t>Интерпретация шкалы </a:t>
            </a:r>
            <a:r>
              <a:rPr lang="en-US" sz="3200" b="1" dirty="0" err="1" smtClean="0">
                <a:solidFill>
                  <a:srgbClr val="FF0000"/>
                </a:solidFill>
              </a:rPr>
              <a:t>pSOFA</a:t>
            </a:r>
            <a:endParaRPr lang="ru-RU" sz="3200" b="1" dirty="0">
              <a:solidFill>
                <a:srgbClr val="FF0000"/>
              </a:solidFill>
            </a:endParaRPr>
          </a:p>
        </p:txBody>
      </p:sp>
      <p:sp>
        <p:nvSpPr>
          <p:cNvPr id="3" name="Объект 2"/>
          <p:cNvSpPr>
            <a:spLocks noGrp="1"/>
          </p:cNvSpPr>
          <p:nvPr>
            <p:ph idx="1"/>
          </p:nvPr>
        </p:nvSpPr>
        <p:spPr>
          <a:xfrm>
            <a:off x="838200" y="1481959"/>
            <a:ext cx="10515600" cy="4695004"/>
          </a:xfrm>
        </p:spPr>
        <p:txBody>
          <a:bodyPr/>
          <a:lstStyle/>
          <a:p>
            <a:r>
              <a:rPr lang="en-US" dirty="0" smtClean="0"/>
              <a:t>20-24 </a:t>
            </a:r>
            <a:r>
              <a:rPr lang="ru-RU" dirty="0" smtClean="0"/>
              <a:t>балла – риск летального исхода 70 %</a:t>
            </a:r>
          </a:p>
          <a:p>
            <a:r>
              <a:rPr lang="ru-RU" dirty="0" smtClean="0"/>
              <a:t>17-20 баллов  - риск летального исхода 50 %</a:t>
            </a:r>
          </a:p>
          <a:p>
            <a:r>
              <a:rPr lang="ru-RU" dirty="0" smtClean="0"/>
              <a:t>13-16 баллов – риск летального исхода 30 %</a:t>
            </a:r>
          </a:p>
          <a:p>
            <a:r>
              <a:rPr lang="ru-RU" dirty="0" smtClean="0"/>
              <a:t>9-12 баллов – риск летального исхода 2 %</a:t>
            </a:r>
          </a:p>
          <a:p>
            <a:r>
              <a:rPr lang="ru-RU" dirty="0" smtClean="0"/>
              <a:t>0-4 балла – риск летального исхода 0 %</a:t>
            </a:r>
            <a:endParaRPr lang="ru-RU" dirty="0"/>
          </a:p>
        </p:txBody>
      </p:sp>
    </p:spTree>
    <p:extLst>
      <p:ext uri="{BB962C8B-B14F-4D97-AF65-F5344CB8AC3E}">
        <p14:creationId xmlns:p14="http://schemas.microsoft.com/office/powerpoint/2010/main" val="34371579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533508"/>
          </a:xfrm>
        </p:spPr>
        <p:txBody>
          <a:bodyPr>
            <a:noAutofit/>
          </a:bodyPr>
          <a:lstStyle/>
          <a:p>
            <a:r>
              <a:rPr lang="ru-RU" sz="2800" b="1" dirty="0" smtClean="0">
                <a:solidFill>
                  <a:srgbClr val="FF0000"/>
                </a:solidFill>
              </a:rPr>
              <a:t/>
            </a:r>
            <a:br>
              <a:rPr lang="ru-RU" sz="2800" b="1" dirty="0" smtClean="0">
                <a:solidFill>
                  <a:srgbClr val="FF0000"/>
                </a:solidFill>
              </a:rPr>
            </a:br>
            <a:r>
              <a:rPr lang="ru-RU" sz="2800" b="1" dirty="0">
                <a:solidFill>
                  <a:srgbClr val="FF0000"/>
                </a:solidFill>
              </a:rPr>
              <a:t/>
            </a:r>
            <a:br>
              <a:rPr lang="ru-RU" sz="2800" b="1" dirty="0">
                <a:solidFill>
                  <a:srgbClr val="FF0000"/>
                </a:solidFill>
              </a:rPr>
            </a:br>
            <a:r>
              <a:rPr lang="ru-RU" sz="2800" b="1" dirty="0" smtClean="0">
                <a:solidFill>
                  <a:srgbClr val="FF0000"/>
                </a:solidFill>
              </a:rPr>
              <a:t>шкала PELOD </a:t>
            </a:r>
            <a:r>
              <a:rPr lang="ru-RU" sz="2800" b="1" dirty="0">
                <a:solidFill>
                  <a:srgbClr val="FF0000"/>
                </a:solidFill>
              </a:rPr>
              <a:t>может быть использована для оценки риска смерти у детей</a:t>
            </a:r>
            <a:r>
              <a:rPr lang="ru-RU" sz="3200" b="1" dirty="0">
                <a:solidFill>
                  <a:srgbClr val="FF0000"/>
                </a:solidFill>
              </a:rPr>
              <a:t>. </a:t>
            </a:r>
            <a:br>
              <a:rPr lang="ru-RU" sz="3200" b="1" dirty="0">
                <a:solidFill>
                  <a:srgbClr val="FF0000"/>
                </a:solidFill>
              </a:rPr>
            </a:br>
            <a:endParaRPr lang="ru-RU" sz="3200" b="1" dirty="0">
              <a:solidFill>
                <a:srgbClr val="FF0000"/>
              </a:solidFill>
            </a:endParaRPr>
          </a:p>
        </p:txBody>
      </p:sp>
      <p:sp>
        <p:nvSpPr>
          <p:cNvPr id="3" name="Объект 2"/>
          <p:cNvSpPr>
            <a:spLocks noGrp="1"/>
          </p:cNvSpPr>
          <p:nvPr>
            <p:ph idx="1"/>
          </p:nvPr>
        </p:nvSpPr>
        <p:spPr>
          <a:xfrm>
            <a:off x="838200" y="1529255"/>
            <a:ext cx="10515600" cy="4647708"/>
          </a:xfrm>
        </p:spPr>
        <p:txBody>
          <a:bodyPr>
            <a:normAutofit/>
          </a:bodyPr>
          <a:lstStyle/>
          <a:p>
            <a:r>
              <a:rPr lang="ru-RU" dirty="0"/>
              <a:t>В окончательный вариант шкалы PELOD вошла оценка 6 систем, по 12 клиническим или лабораторным критериям: (1) нервная (Шкала Комы Глазго; реакция зрачков) (2) сердечнососудистая (систолическое артериальное давление; ЧСС) (3) почки (</a:t>
            </a:r>
            <a:r>
              <a:rPr lang="ru-RU" dirty="0" err="1"/>
              <a:t>креатинин</a:t>
            </a:r>
            <a:r>
              <a:rPr lang="ru-RU" dirty="0"/>
              <a:t> плазмы) (4) легочная (отношение PaO2 к FIO2; PaO2; механическая вентиляция) (5) система крови (количество тромбоцитов; количество лейкоцитов) (6) печень (АСТ; </a:t>
            </a:r>
            <a:r>
              <a:rPr lang="ru-RU" dirty="0" err="1"/>
              <a:t>протромбиновое</a:t>
            </a:r>
            <a:r>
              <a:rPr lang="ru-RU" dirty="0"/>
              <a:t> время) </a:t>
            </a:r>
            <a:r>
              <a:rPr lang="ru-RU" dirty="0" smtClean="0"/>
              <a:t>. Наиболее </a:t>
            </a:r>
            <a:r>
              <a:rPr lang="ru-RU" dirty="0"/>
              <a:t>значимыми оказались недостаточность нервной и сердечнососудистой системы. Соответственно, наибольшие оценки (максимум из 1, 10, или 20) были присвоены этим системам. </a:t>
            </a:r>
          </a:p>
        </p:txBody>
      </p:sp>
    </p:spTree>
    <p:extLst>
      <p:ext uri="{BB962C8B-B14F-4D97-AF65-F5344CB8AC3E}">
        <p14:creationId xmlns:p14="http://schemas.microsoft.com/office/powerpoint/2010/main" val="10720887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722696"/>
          </a:xfrm>
        </p:spPr>
        <p:txBody>
          <a:bodyPr/>
          <a:lstStyle/>
          <a:p>
            <a:r>
              <a:rPr lang="ru-RU" b="1" dirty="0">
                <a:solidFill>
                  <a:srgbClr val="FF0000"/>
                </a:solidFill>
              </a:rPr>
              <a:t>шкала PELOD</a:t>
            </a:r>
            <a:endParaRPr lang="ru-RU" dirty="0"/>
          </a:p>
        </p:txBody>
      </p:sp>
      <p:sp>
        <p:nvSpPr>
          <p:cNvPr id="3" name="Объект 2"/>
          <p:cNvSpPr>
            <a:spLocks noGrp="1"/>
          </p:cNvSpPr>
          <p:nvPr>
            <p:ph idx="1"/>
          </p:nvPr>
        </p:nvSpPr>
        <p:spPr>
          <a:xfrm>
            <a:off x="838200" y="1182414"/>
            <a:ext cx="10515600" cy="4994549"/>
          </a:xfrm>
        </p:spPr>
        <p:txBody>
          <a:bodyPr/>
          <a:lstStyle/>
          <a:p>
            <a:r>
              <a:rPr lang="ru-RU" dirty="0"/>
              <a:t>При выполнении ежедневной оценки по шкале PELOD параметры измеряются каждый день, если же они не были измерены, то для оценки используется значения предыдущего измерения (если врач считает, что значение параметра не изменилось) или нормальные значения (если врач считает, что оно в пределах нормы). Оценка по шкале PELOD = сумме баллов за 6 оцененных параметров. X = (0.30 * (PELOD </a:t>
            </a:r>
            <a:r>
              <a:rPr lang="ru-RU" dirty="0" err="1"/>
              <a:t>score</a:t>
            </a:r>
            <a:r>
              <a:rPr lang="ru-RU" dirty="0"/>
              <a:t>)) 7.64 Вероятность смерти = 1 / (1 + EXP((-1) * X))</a:t>
            </a:r>
          </a:p>
        </p:txBody>
      </p:sp>
    </p:spTree>
    <p:extLst>
      <p:ext uri="{BB962C8B-B14F-4D97-AF65-F5344CB8AC3E}">
        <p14:creationId xmlns:p14="http://schemas.microsoft.com/office/powerpoint/2010/main" val="21189043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pandia.ru/text/81/525/images/img2_18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0"/>
            <a:ext cx="10979150" cy="6715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59328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914400" y="609600"/>
            <a:ext cx="10363200" cy="803275"/>
          </a:xfrm>
        </p:spPr>
        <p:txBody>
          <a:bodyPr rtlCol="0">
            <a:normAutofit/>
          </a:bodyPr>
          <a:lstStyle/>
          <a:p>
            <a:pPr eaLnBrk="1" fontAlgn="auto" hangingPunct="1">
              <a:spcAft>
                <a:spcPts val="0"/>
              </a:spcAft>
              <a:defRPr/>
            </a:pPr>
            <a:r>
              <a:rPr lang="ru-RU" sz="4800" smtClean="0"/>
              <a:t>Детская шкала комы Глазго</a:t>
            </a:r>
          </a:p>
        </p:txBody>
      </p:sp>
      <p:sp>
        <p:nvSpPr>
          <p:cNvPr id="19459" name="Rectangle 3"/>
          <p:cNvSpPr>
            <a:spLocks noGrp="1" noChangeArrowheads="1"/>
          </p:cNvSpPr>
          <p:nvPr>
            <p:ph idx="1"/>
          </p:nvPr>
        </p:nvSpPr>
        <p:spPr>
          <a:xfrm>
            <a:off x="334434" y="2276476"/>
            <a:ext cx="11857567" cy="3819525"/>
          </a:xfrm>
        </p:spPr>
        <p:txBody>
          <a:bodyPr/>
          <a:lstStyle/>
          <a:p>
            <a:pPr eaLnBrk="1" hangingPunct="1"/>
            <a:r>
              <a:rPr lang="ru-RU" altLang="ru-RU" sz="3600" b="1" smtClean="0"/>
              <a:t>открывание глаз (Eye response)</a:t>
            </a:r>
          </a:p>
          <a:p>
            <a:pPr eaLnBrk="1" hangingPunct="1"/>
            <a:r>
              <a:rPr lang="ru-RU" altLang="ru-RU" sz="3600" b="1" smtClean="0"/>
              <a:t>речевая реакция (Verbal response)</a:t>
            </a:r>
          </a:p>
          <a:p>
            <a:pPr eaLnBrk="1" hangingPunct="1"/>
            <a:r>
              <a:rPr lang="ru-RU" altLang="ru-RU" sz="3600" b="1" smtClean="0"/>
              <a:t>двигательная реакция (Motor response)</a:t>
            </a:r>
          </a:p>
        </p:txBody>
      </p:sp>
    </p:spTree>
    <p:extLst>
      <p:ext uri="{BB962C8B-B14F-4D97-AF65-F5344CB8AC3E}">
        <p14:creationId xmlns:p14="http://schemas.microsoft.com/office/powerpoint/2010/main" val="1988903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34434" y="404814"/>
            <a:ext cx="11523133" cy="936625"/>
          </a:xfrm>
        </p:spPr>
        <p:txBody>
          <a:bodyPr/>
          <a:lstStyle/>
          <a:p>
            <a:pPr eaLnBrk="1" hangingPunct="1"/>
            <a:r>
              <a:rPr lang="ru-RU" altLang="ru-RU" smtClean="0"/>
              <a:t>Открывание глаз (Eye response)</a:t>
            </a:r>
          </a:p>
        </p:txBody>
      </p:sp>
      <p:sp>
        <p:nvSpPr>
          <p:cNvPr id="21507" name="Rectangle 3"/>
          <p:cNvSpPr>
            <a:spLocks noGrp="1" noChangeArrowheads="1"/>
          </p:cNvSpPr>
          <p:nvPr>
            <p:ph idx="1"/>
          </p:nvPr>
        </p:nvSpPr>
        <p:spPr/>
        <p:txBody>
          <a:bodyPr/>
          <a:lstStyle/>
          <a:p>
            <a:pPr eaLnBrk="1" hangingPunct="1"/>
            <a:r>
              <a:rPr lang="ru-RU" altLang="ru-RU" smtClean="0"/>
              <a:t>Произвольное - 4 балла </a:t>
            </a:r>
          </a:p>
          <a:p>
            <a:pPr eaLnBrk="1" hangingPunct="1"/>
            <a:r>
              <a:rPr lang="ru-RU" altLang="ru-RU" smtClean="0"/>
              <a:t>Как реакция на голос - 3 балла </a:t>
            </a:r>
          </a:p>
          <a:p>
            <a:pPr eaLnBrk="1" hangingPunct="1"/>
            <a:r>
              <a:rPr lang="ru-RU" altLang="ru-RU" smtClean="0"/>
              <a:t>Как реакция на боль - 2 балла </a:t>
            </a:r>
          </a:p>
          <a:p>
            <a:pPr eaLnBrk="1" hangingPunct="1"/>
            <a:r>
              <a:rPr lang="ru-RU" altLang="ru-RU" smtClean="0"/>
              <a:t>Отсутствует - 1 балл </a:t>
            </a:r>
          </a:p>
          <a:p>
            <a:pPr eaLnBrk="1" hangingPunct="1"/>
            <a:endParaRPr lang="ru-RU" altLang="ru-RU" smtClean="0"/>
          </a:p>
        </p:txBody>
      </p:sp>
    </p:spTree>
    <p:extLst>
      <p:ext uri="{BB962C8B-B14F-4D97-AF65-F5344CB8AC3E}">
        <p14:creationId xmlns:p14="http://schemas.microsoft.com/office/powerpoint/2010/main" val="5645098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334434" y="333376"/>
            <a:ext cx="11523133" cy="587375"/>
          </a:xfrm>
        </p:spPr>
        <p:txBody>
          <a:bodyPr rtlCol="0">
            <a:normAutofit fontScale="90000"/>
          </a:bodyPr>
          <a:lstStyle/>
          <a:p>
            <a:pPr eaLnBrk="1" fontAlgn="auto" hangingPunct="1">
              <a:spcAft>
                <a:spcPts val="0"/>
              </a:spcAft>
              <a:defRPr/>
            </a:pPr>
            <a:r>
              <a:rPr lang="ru-RU" sz="4000" smtClean="0"/>
              <a:t>Речевая реакция (Verbal response)</a:t>
            </a:r>
          </a:p>
        </p:txBody>
      </p:sp>
      <p:sp>
        <p:nvSpPr>
          <p:cNvPr id="22531" name="Rectangle 3"/>
          <p:cNvSpPr>
            <a:spLocks noGrp="1" noChangeArrowheads="1"/>
          </p:cNvSpPr>
          <p:nvPr>
            <p:ph idx="1"/>
          </p:nvPr>
        </p:nvSpPr>
        <p:spPr>
          <a:xfrm>
            <a:off x="431801" y="1268414"/>
            <a:ext cx="11233151" cy="4827587"/>
          </a:xfrm>
        </p:spPr>
        <p:txBody>
          <a:bodyPr/>
          <a:lstStyle/>
          <a:p>
            <a:pPr marL="365125" indent="-255588" eaLnBrk="1" hangingPunct="1">
              <a:buFont typeface="Wingdings 3" pitchFamily="18" charset="2"/>
              <a:buChar char=""/>
            </a:pPr>
            <a:endParaRPr lang="ru-RU" altLang="ru-RU" sz="2800" b="1" smtClean="0"/>
          </a:p>
          <a:p>
            <a:pPr marL="365125" indent="-255588" eaLnBrk="1" hangingPunct="1">
              <a:buFont typeface="Wingdings 3" pitchFamily="18" charset="2"/>
              <a:buChar char=""/>
            </a:pPr>
            <a:r>
              <a:rPr lang="ru-RU" altLang="ru-RU" sz="2800" smtClean="0"/>
              <a:t>Ребёнок улыбается, ориентируется на звук, следит за объектами - 5 балов </a:t>
            </a:r>
          </a:p>
          <a:p>
            <a:pPr marL="365125" indent="-255588" eaLnBrk="1" hangingPunct="1">
              <a:buFont typeface="Wingdings 3" pitchFamily="18" charset="2"/>
              <a:buChar char=""/>
            </a:pPr>
            <a:r>
              <a:rPr lang="ru-RU" altLang="ru-RU" sz="2800" smtClean="0"/>
              <a:t>Ребенка при плаче можно успокоить, интерактивность не полноценная - 4 балла </a:t>
            </a:r>
          </a:p>
          <a:p>
            <a:pPr marL="365125" indent="-255588" eaLnBrk="1" hangingPunct="1">
              <a:buFont typeface="Wingdings 3" pitchFamily="18" charset="2"/>
              <a:buChar char=""/>
            </a:pPr>
            <a:r>
              <a:rPr lang="ru-RU" altLang="ru-RU" sz="2800" smtClean="0"/>
              <a:t>При плаче успокаивается, но ненадолго, стонет - 3 балла  </a:t>
            </a:r>
          </a:p>
          <a:p>
            <a:pPr marL="365125" indent="-255588" eaLnBrk="1" hangingPunct="1">
              <a:buFont typeface="Wingdings 3" pitchFamily="18" charset="2"/>
              <a:buChar char=""/>
            </a:pPr>
            <a:r>
              <a:rPr lang="ru-RU" altLang="ru-RU" sz="2800" smtClean="0"/>
              <a:t>Не успокаивается при плаче, беспокоен - 2 балла </a:t>
            </a:r>
          </a:p>
          <a:p>
            <a:pPr marL="365125" indent="-255588" eaLnBrk="1" hangingPunct="1">
              <a:buFont typeface="Wingdings 3" pitchFamily="18" charset="2"/>
              <a:buChar char=""/>
            </a:pPr>
            <a:r>
              <a:rPr lang="ru-RU" altLang="ru-RU" sz="2800" smtClean="0"/>
              <a:t>Плач и интерактивность отсутствуют - 1 балл </a:t>
            </a:r>
          </a:p>
          <a:p>
            <a:pPr marL="365125" indent="-255588" eaLnBrk="1" hangingPunct="1">
              <a:buFont typeface="Wingdings 3" pitchFamily="18" charset="2"/>
              <a:buChar char=""/>
            </a:pPr>
            <a:endParaRPr lang="ru-RU" altLang="ru-RU" sz="2800" smtClean="0"/>
          </a:p>
        </p:txBody>
      </p:sp>
    </p:spTree>
    <p:extLst>
      <p:ext uri="{BB962C8B-B14F-4D97-AF65-F5344CB8AC3E}">
        <p14:creationId xmlns:p14="http://schemas.microsoft.com/office/powerpoint/2010/main" val="34740168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p:cNvSpPr>
            <a:spLocks noGrp="1" noChangeArrowheads="1"/>
          </p:cNvSpPr>
          <p:nvPr>
            <p:ph type="title"/>
          </p:nvPr>
        </p:nvSpPr>
        <p:spPr>
          <a:xfrm>
            <a:off x="711200" y="333375"/>
            <a:ext cx="11480800" cy="935038"/>
          </a:xfrm>
        </p:spPr>
        <p:txBody>
          <a:bodyPr rtlCol="0">
            <a:normAutofit/>
          </a:bodyPr>
          <a:lstStyle/>
          <a:p>
            <a:pPr eaLnBrk="1" fontAlgn="auto" hangingPunct="1">
              <a:spcAft>
                <a:spcPts val="0"/>
              </a:spcAft>
              <a:defRPr/>
            </a:pPr>
            <a:r>
              <a:rPr lang="ru-RU" altLang="ru-RU" smtClean="0"/>
              <a:t>Двигательная реакция (Motor response)</a:t>
            </a:r>
          </a:p>
        </p:txBody>
      </p:sp>
      <p:sp>
        <p:nvSpPr>
          <p:cNvPr id="23555" name="Rectangle 3"/>
          <p:cNvSpPr>
            <a:spLocks noGrp="1" noChangeArrowheads="1"/>
          </p:cNvSpPr>
          <p:nvPr>
            <p:ph idx="1"/>
          </p:nvPr>
        </p:nvSpPr>
        <p:spPr>
          <a:xfrm>
            <a:off x="431800" y="1412876"/>
            <a:ext cx="11328400" cy="5040313"/>
          </a:xfrm>
        </p:spPr>
        <p:txBody>
          <a:bodyPr/>
          <a:lstStyle/>
          <a:p>
            <a:pPr marL="365125" indent="-255588" eaLnBrk="1" hangingPunct="1">
              <a:buFont typeface="Wingdings 3" pitchFamily="18" charset="2"/>
              <a:buChar char=""/>
            </a:pPr>
            <a:r>
              <a:rPr lang="ru-RU" altLang="ru-RU" sz="2800" smtClean="0"/>
              <a:t>Выполнение движений по команде - 6 баллов </a:t>
            </a:r>
          </a:p>
          <a:p>
            <a:pPr marL="365125" indent="-255588" eaLnBrk="1" hangingPunct="1">
              <a:buFont typeface="Wingdings 3" pitchFamily="18" charset="2"/>
              <a:buChar char=""/>
            </a:pPr>
            <a:r>
              <a:rPr lang="ru-RU" altLang="ru-RU" sz="2800" smtClean="0"/>
              <a:t>Целесообразное движение в ответ на болевое раздражение (отталкивание) - 5 баллов </a:t>
            </a:r>
          </a:p>
          <a:p>
            <a:pPr marL="365125" indent="-255588" eaLnBrk="1" hangingPunct="1">
              <a:buFont typeface="Wingdings 3" pitchFamily="18" charset="2"/>
              <a:buChar char=""/>
            </a:pPr>
            <a:r>
              <a:rPr lang="ru-RU" altLang="ru-RU" sz="2800" smtClean="0"/>
              <a:t>Одергивание конечности в ответ на болевое раздражение - 4 балла </a:t>
            </a:r>
          </a:p>
          <a:p>
            <a:pPr marL="365125" indent="-255588" eaLnBrk="1" hangingPunct="1">
              <a:buFont typeface="Wingdings 3" pitchFamily="18" charset="2"/>
              <a:buChar char=""/>
            </a:pPr>
            <a:r>
              <a:rPr lang="ru-RU" altLang="ru-RU" sz="2800" smtClean="0"/>
              <a:t>Патологическое сгибание в ответ на болевое раздражение (декортикация) - 3 балла </a:t>
            </a:r>
          </a:p>
          <a:p>
            <a:pPr marL="365125" indent="-255588" eaLnBrk="1" hangingPunct="1">
              <a:buFont typeface="Wingdings 3" pitchFamily="18" charset="2"/>
              <a:buChar char=""/>
            </a:pPr>
            <a:r>
              <a:rPr lang="ru-RU" altLang="ru-RU" sz="2800" smtClean="0"/>
              <a:t>Патологическое разгибание в ответ на болевое раздражение (децеребрация) - 2 балла </a:t>
            </a:r>
          </a:p>
          <a:p>
            <a:pPr marL="365125" indent="-255588" eaLnBrk="1" hangingPunct="1">
              <a:buFont typeface="Wingdings 3" pitchFamily="18" charset="2"/>
              <a:buChar char=""/>
            </a:pPr>
            <a:r>
              <a:rPr lang="ru-RU" altLang="ru-RU" sz="2800" smtClean="0"/>
              <a:t>Отсутствие движений - 1 балл </a:t>
            </a:r>
          </a:p>
          <a:p>
            <a:pPr marL="365125" indent="-255588" eaLnBrk="1" hangingPunct="1">
              <a:buFont typeface="Wingdings 3" pitchFamily="18" charset="2"/>
              <a:buChar char=""/>
            </a:pPr>
            <a:endParaRPr lang="ru-RU" altLang="ru-RU" sz="2800" smtClean="0"/>
          </a:p>
        </p:txBody>
      </p:sp>
    </p:spTree>
    <p:extLst>
      <p:ext uri="{BB962C8B-B14F-4D97-AF65-F5344CB8AC3E}">
        <p14:creationId xmlns:p14="http://schemas.microsoft.com/office/powerpoint/2010/main" val="6566682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892175"/>
          </a:xfrm>
        </p:spPr>
        <p:txBody>
          <a:bodyPr>
            <a:normAutofit/>
          </a:bodyPr>
          <a:lstStyle/>
          <a:p>
            <a:r>
              <a:rPr lang="ru-RU" sz="3600" dirty="0" smtClean="0"/>
              <a:t>Значение шкал в медицине критических состояний</a:t>
            </a:r>
            <a:endParaRPr lang="ru-RU" sz="3600" dirty="0"/>
          </a:p>
        </p:txBody>
      </p:sp>
      <p:sp>
        <p:nvSpPr>
          <p:cNvPr id="4" name="Объект 3"/>
          <p:cNvSpPr>
            <a:spLocks noGrp="1"/>
          </p:cNvSpPr>
          <p:nvPr>
            <p:ph sz="half" idx="2"/>
          </p:nvPr>
        </p:nvSpPr>
        <p:spPr/>
        <p:txBody>
          <a:bodyPr/>
          <a:lstStyle/>
          <a:p>
            <a:r>
              <a:rPr lang="ru-RU" dirty="0" smtClean="0"/>
              <a:t>Немаловажным также является и юридический аспект. Пациенты и их семьи стали более активно участвовать в принятии медицинских решений, и часто нуждаются в более полной информации о тяжести состояния и возможных последствиях разных вариантов лечения. </a:t>
            </a:r>
            <a:endParaRPr lang="ru-RU" dirty="0"/>
          </a:p>
        </p:txBody>
      </p:sp>
      <p:pic>
        <p:nvPicPr>
          <p:cNvPr id="10242" name="Picture 2" descr="https://cf.ppt-online.org/files2/slide/n/nXLRfwgJi5F4B8P3YDIvb0WeZrtxEaCOHoSQ6s/slide-10.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76250" y="1495426"/>
            <a:ext cx="5543550" cy="4446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40731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6841" y="365125"/>
            <a:ext cx="11006959" cy="628103"/>
          </a:xfrm>
        </p:spPr>
        <p:txBody>
          <a:bodyPr>
            <a:normAutofit fontScale="90000"/>
          </a:bodyPr>
          <a:lstStyle/>
          <a:p>
            <a:pPr algn="ctr"/>
            <a:r>
              <a:rPr lang="ru-RU" b="1" dirty="0" smtClean="0">
                <a:solidFill>
                  <a:srgbClr val="FF0000"/>
                </a:solidFill>
              </a:rPr>
              <a:t>Шкала комы Глазго</a:t>
            </a:r>
            <a:endParaRPr lang="ru-RU" b="1" dirty="0">
              <a:solidFill>
                <a:srgbClr val="FF0000"/>
              </a:solidFill>
            </a:endParaRPr>
          </a:p>
        </p:txBody>
      </p:sp>
      <p:sp>
        <p:nvSpPr>
          <p:cNvPr id="3" name="Объект 2"/>
          <p:cNvSpPr>
            <a:spLocks noGrp="1"/>
          </p:cNvSpPr>
          <p:nvPr>
            <p:ph idx="1"/>
          </p:nvPr>
        </p:nvSpPr>
        <p:spPr>
          <a:xfrm>
            <a:off x="838200" y="1261241"/>
            <a:ext cx="10515600" cy="5312980"/>
          </a:xfrm>
        </p:spPr>
        <p:txBody>
          <a:bodyPr/>
          <a:lstStyle/>
          <a:p>
            <a:r>
              <a:rPr lang="ru-RU" dirty="0"/>
              <a:t>шкала Глазго является важным критерием для оценки уровня сознания. </a:t>
            </a:r>
            <a:endParaRPr lang="ru-RU" dirty="0" smtClean="0"/>
          </a:p>
          <a:p>
            <a:r>
              <a:rPr lang="ru-RU" dirty="0" smtClean="0"/>
              <a:t>Каждая </a:t>
            </a:r>
            <a:r>
              <a:rPr lang="ru-RU" dirty="0"/>
              <a:t>отдельная реакция оценивается в баллах, а уровень сознания выражается суммой баллов по каждому из параметров. Самая низкая оценка - 3 балла, а самая высокая – 15 баллов. Оценка 8 баллов и ниже определяется как кома. </a:t>
            </a:r>
            <a:endParaRPr lang="ru-RU" dirty="0" smtClean="0"/>
          </a:p>
          <a:p>
            <a:r>
              <a:rPr lang="ru-RU" dirty="0" smtClean="0"/>
              <a:t>Оценка </a:t>
            </a:r>
            <a:r>
              <a:rPr lang="ru-RU" dirty="0"/>
              <a:t>по шкале 3-5 баллов </a:t>
            </a:r>
            <a:r>
              <a:rPr lang="ru-RU" dirty="0" err="1"/>
              <a:t>прогностически</a:t>
            </a:r>
            <a:r>
              <a:rPr lang="ru-RU" dirty="0"/>
              <a:t> крайне неблагоприятна, особенно если она сочетается с широкими зрачками и отсутствием </a:t>
            </a:r>
            <a:r>
              <a:rPr lang="ru-RU" dirty="0" err="1"/>
              <a:t>окуловестибулярного</a:t>
            </a:r>
            <a:r>
              <a:rPr lang="ru-RU" dirty="0"/>
              <a:t> рефлекса</a:t>
            </a:r>
          </a:p>
        </p:txBody>
      </p:sp>
    </p:spTree>
    <p:extLst>
      <p:ext uri="{BB962C8B-B14F-4D97-AF65-F5344CB8AC3E}">
        <p14:creationId xmlns:p14="http://schemas.microsoft.com/office/powerpoint/2010/main" val="39826194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3779" y="268015"/>
            <a:ext cx="11070021" cy="551792"/>
          </a:xfrm>
        </p:spPr>
        <p:txBody>
          <a:bodyPr>
            <a:normAutofit fontScale="90000"/>
          </a:bodyPr>
          <a:lstStyle/>
          <a:p>
            <a:pPr algn="ctr"/>
            <a:r>
              <a:rPr lang="ru-RU" sz="2800" b="1" dirty="0" smtClean="0">
                <a:solidFill>
                  <a:srgbClr val="FF0000"/>
                </a:solidFill>
              </a:rPr>
              <a:t>Модифицированная шкала комы Глазго для младенцев и детей , Иова А.С., 2005 г</a:t>
            </a:r>
            <a:endParaRPr lang="ru-RU" sz="2800" b="1" dirty="0">
              <a:solidFill>
                <a:srgbClr val="FF0000"/>
              </a:solidFill>
            </a:endParaRPr>
          </a:p>
        </p:txBody>
      </p:sp>
      <p:graphicFrame>
        <p:nvGraphicFramePr>
          <p:cNvPr id="4" name="Объект 3"/>
          <p:cNvGraphicFramePr>
            <a:graphicFrameLocks noGrp="1"/>
          </p:cNvGraphicFramePr>
          <p:nvPr>
            <p:ph idx="1"/>
            <p:extLst>
              <p:ext uri="{D42A27DB-BD31-4B8C-83A1-F6EECF244321}">
                <p14:modId xmlns:p14="http://schemas.microsoft.com/office/powerpoint/2010/main" val="3518721038"/>
              </p:ext>
            </p:extLst>
          </p:nvPr>
        </p:nvGraphicFramePr>
        <p:xfrm>
          <a:off x="204185" y="991804"/>
          <a:ext cx="11572656" cy="4876800"/>
        </p:xfrm>
        <a:graphic>
          <a:graphicData uri="http://schemas.openxmlformats.org/drawingml/2006/table">
            <a:tbl>
              <a:tblPr firstRow="1" bandRow="1">
                <a:tableStyleId>{5C22544A-7EE6-4342-B048-85BDC9FD1C3A}</a:tableStyleId>
              </a:tblPr>
              <a:tblGrid>
                <a:gridCol w="5786328"/>
                <a:gridCol w="5786328"/>
              </a:tblGrid>
              <a:tr h="0">
                <a:tc>
                  <a:txBody>
                    <a:bodyPr/>
                    <a:lstStyle/>
                    <a:p>
                      <a:r>
                        <a:rPr lang="ru-RU" sz="2000" dirty="0" smtClean="0"/>
                        <a:t>Баллы</a:t>
                      </a:r>
                      <a:endParaRPr lang="ru-RU" sz="2000" dirty="0"/>
                    </a:p>
                  </a:txBody>
                  <a:tcPr/>
                </a:tc>
                <a:tc>
                  <a:txBody>
                    <a:bodyPr/>
                    <a:lstStyle/>
                    <a:p>
                      <a:r>
                        <a:rPr lang="ru-RU" sz="2000" dirty="0" smtClean="0"/>
                        <a:t>Признак</a:t>
                      </a:r>
                      <a:endParaRPr lang="ru-RU" sz="2000" dirty="0"/>
                    </a:p>
                  </a:txBody>
                  <a:tcPr/>
                </a:tc>
              </a:tr>
              <a:tr h="370840">
                <a:tc>
                  <a:txBody>
                    <a:bodyPr/>
                    <a:lstStyle/>
                    <a:p>
                      <a:endParaRPr lang="ru-RU" sz="2000" dirty="0"/>
                    </a:p>
                  </a:txBody>
                  <a:tcPr/>
                </a:tc>
                <a:tc>
                  <a:txBody>
                    <a:bodyPr/>
                    <a:lstStyle/>
                    <a:p>
                      <a:pPr algn="ctr"/>
                      <a:r>
                        <a:rPr lang="ru-RU" sz="2400" b="1" baseline="0" dirty="0" smtClean="0"/>
                        <a:t>Открывание глаз</a:t>
                      </a:r>
                    </a:p>
                  </a:txBody>
                  <a:tcPr/>
                </a:tc>
              </a:tr>
              <a:tr h="370840">
                <a:tc>
                  <a:txBody>
                    <a:bodyPr/>
                    <a:lstStyle/>
                    <a:p>
                      <a:r>
                        <a:rPr lang="ru-RU" sz="2000" dirty="0" smtClean="0"/>
                        <a:t>4</a:t>
                      </a:r>
                      <a:endParaRPr lang="ru-RU" sz="2000" dirty="0"/>
                    </a:p>
                  </a:txBody>
                  <a:tcPr/>
                </a:tc>
                <a:tc>
                  <a:txBody>
                    <a:bodyPr/>
                    <a:lstStyle/>
                    <a:p>
                      <a:r>
                        <a:rPr lang="ru-RU" sz="2000" baseline="0" dirty="0" smtClean="0"/>
                        <a:t>Спонтанное</a:t>
                      </a:r>
                    </a:p>
                  </a:txBody>
                  <a:tcPr/>
                </a:tc>
              </a:tr>
              <a:tr h="370840">
                <a:tc>
                  <a:txBody>
                    <a:bodyPr/>
                    <a:lstStyle/>
                    <a:p>
                      <a:r>
                        <a:rPr lang="ru-RU" sz="2000" dirty="0" smtClean="0"/>
                        <a:t>3</a:t>
                      </a:r>
                      <a:endParaRPr lang="ru-RU" sz="2000" dirty="0"/>
                    </a:p>
                  </a:txBody>
                  <a:tcPr/>
                </a:tc>
                <a:tc>
                  <a:txBody>
                    <a:bodyPr/>
                    <a:lstStyle/>
                    <a:p>
                      <a:r>
                        <a:rPr lang="ru-RU" sz="2000" baseline="0" dirty="0" smtClean="0"/>
                        <a:t>На речь</a:t>
                      </a:r>
                    </a:p>
                  </a:txBody>
                  <a:tcPr/>
                </a:tc>
              </a:tr>
              <a:tr h="370840">
                <a:tc>
                  <a:txBody>
                    <a:bodyPr/>
                    <a:lstStyle/>
                    <a:p>
                      <a:r>
                        <a:rPr lang="ru-RU" sz="2000" dirty="0" smtClean="0"/>
                        <a:t>2</a:t>
                      </a:r>
                      <a:endParaRPr lang="ru-RU" sz="2000" dirty="0"/>
                    </a:p>
                  </a:txBody>
                  <a:tcPr/>
                </a:tc>
                <a:tc>
                  <a:txBody>
                    <a:bodyPr/>
                    <a:lstStyle/>
                    <a:p>
                      <a:r>
                        <a:rPr lang="ru-RU" sz="2000" baseline="0" dirty="0" smtClean="0"/>
                        <a:t>На боль</a:t>
                      </a:r>
                    </a:p>
                  </a:txBody>
                  <a:tcPr/>
                </a:tc>
              </a:tr>
              <a:tr h="370840">
                <a:tc>
                  <a:txBody>
                    <a:bodyPr/>
                    <a:lstStyle/>
                    <a:p>
                      <a:r>
                        <a:rPr lang="ru-RU" sz="2000" dirty="0" smtClean="0"/>
                        <a:t>1</a:t>
                      </a:r>
                      <a:endParaRPr lang="ru-RU" sz="2000" dirty="0"/>
                    </a:p>
                  </a:txBody>
                  <a:tcPr/>
                </a:tc>
                <a:tc>
                  <a:txBody>
                    <a:bodyPr/>
                    <a:lstStyle/>
                    <a:p>
                      <a:r>
                        <a:rPr lang="ru-RU" sz="2000" baseline="0" dirty="0" smtClean="0"/>
                        <a:t>Нет ответа</a:t>
                      </a:r>
                    </a:p>
                  </a:txBody>
                  <a:tcPr/>
                </a:tc>
              </a:tr>
              <a:tr h="370840">
                <a:tc>
                  <a:txBody>
                    <a:bodyPr/>
                    <a:lstStyle/>
                    <a:p>
                      <a:endParaRPr lang="ru-RU" sz="2000" dirty="0"/>
                    </a:p>
                  </a:txBody>
                  <a:tcPr/>
                </a:tc>
                <a:tc>
                  <a:txBody>
                    <a:bodyPr/>
                    <a:lstStyle/>
                    <a:p>
                      <a:pPr algn="ctr"/>
                      <a:r>
                        <a:rPr lang="ru-RU" sz="2400" b="1" baseline="0" dirty="0" smtClean="0"/>
                        <a:t>Вербальные реакции</a:t>
                      </a:r>
                    </a:p>
                  </a:txBody>
                  <a:tcPr/>
                </a:tc>
              </a:tr>
              <a:tr h="370840">
                <a:tc>
                  <a:txBody>
                    <a:bodyPr/>
                    <a:lstStyle/>
                    <a:p>
                      <a:r>
                        <a:rPr lang="ru-RU" sz="2000" dirty="0" smtClean="0"/>
                        <a:t>5</a:t>
                      </a:r>
                      <a:endParaRPr lang="ru-RU" sz="2000" dirty="0"/>
                    </a:p>
                  </a:txBody>
                  <a:tcPr/>
                </a:tc>
                <a:tc>
                  <a:txBody>
                    <a:bodyPr/>
                    <a:lstStyle/>
                    <a:p>
                      <a:r>
                        <a:rPr lang="ru-RU" sz="2000" baseline="0" dirty="0" smtClean="0"/>
                        <a:t>Ребёнок улыбается</a:t>
                      </a:r>
                    </a:p>
                  </a:txBody>
                  <a:tcPr/>
                </a:tc>
              </a:tr>
              <a:tr h="370840">
                <a:tc>
                  <a:txBody>
                    <a:bodyPr/>
                    <a:lstStyle/>
                    <a:p>
                      <a:r>
                        <a:rPr lang="ru-RU" sz="2000" dirty="0" smtClean="0"/>
                        <a:t>4</a:t>
                      </a:r>
                      <a:endParaRPr lang="ru-RU" sz="2000" dirty="0"/>
                    </a:p>
                  </a:txBody>
                  <a:tcPr/>
                </a:tc>
                <a:tc>
                  <a:txBody>
                    <a:bodyPr/>
                    <a:lstStyle/>
                    <a:p>
                      <a:r>
                        <a:rPr lang="ru-RU" sz="2000" baseline="0" dirty="0" smtClean="0"/>
                        <a:t>Возбудимый, плачет</a:t>
                      </a:r>
                    </a:p>
                  </a:txBody>
                  <a:tcPr/>
                </a:tc>
              </a:tr>
              <a:tr h="370840">
                <a:tc>
                  <a:txBody>
                    <a:bodyPr/>
                    <a:lstStyle/>
                    <a:p>
                      <a:r>
                        <a:rPr lang="ru-RU" sz="2000" dirty="0" smtClean="0"/>
                        <a:t>3</a:t>
                      </a:r>
                      <a:endParaRPr lang="ru-RU" sz="2000" dirty="0"/>
                    </a:p>
                  </a:txBody>
                  <a:tcPr/>
                </a:tc>
                <a:tc>
                  <a:txBody>
                    <a:bodyPr/>
                    <a:lstStyle/>
                    <a:p>
                      <a:r>
                        <a:rPr lang="ru-RU" sz="2000" baseline="0" dirty="0" smtClean="0"/>
                        <a:t>Орёт от боли</a:t>
                      </a:r>
                    </a:p>
                  </a:txBody>
                  <a:tcPr/>
                </a:tc>
              </a:tr>
              <a:tr h="370840">
                <a:tc>
                  <a:txBody>
                    <a:bodyPr/>
                    <a:lstStyle/>
                    <a:p>
                      <a:r>
                        <a:rPr lang="ru-RU" sz="2000" dirty="0" smtClean="0"/>
                        <a:t>2</a:t>
                      </a:r>
                      <a:endParaRPr lang="ru-RU" sz="2000" dirty="0"/>
                    </a:p>
                  </a:txBody>
                  <a:tcPr/>
                </a:tc>
                <a:tc>
                  <a:txBody>
                    <a:bodyPr/>
                    <a:lstStyle/>
                    <a:p>
                      <a:r>
                        <a:rPr lang="ru-RU" sz="2000" baseline="0" dirty="0" smtClean="0"/>
                        <a:t>Стонет, хрипит</a:t>
                      </a:r>
                    </a:p>
                  </a:txBody>
                  <a:tcPr/>
                </a:tc>
              </a:tr>
              <a:tr h="370840">
                <a:tc>
                  <a:txBody>
                    <a:bodyPr/>
                    <a:lstStyle/>
                    <a:p>
                      <a:r>
                        <a:rPr lang="ru-RU" sz="2000" dirty="0" smtClean="0"/>
                        <a:t>1</a:t>
                      </a:r>
                      <a:endParaRPr lang="ru-RU" sz="2000" dirty="0"/>
                    </a:p>
                  </a:txBody>
                  <a:tcPr/>
                </a:tc>
                <a:tc>
                  <a:txBody>
                    <a:bodyPr/>
                    <a:lstStyle/>
                    <a:p>
                      <a:r>
                        <a:rPr lang="ru-RU" sz="2000" baseline="0" dirty="0" smtClean="0"/>
                        <a:t>Нет  ответа</a:t>
                      </a:r>
                    </a:p>
                  </a:txBody>
                  <a:tcPr/>
                </a:tc>
              </a:tr>
            </a:tbl>
          </a:graphicData>
        </a:graphic>
      </p:graphicFrame>
    </p:spTree>
    <p:extLst>
      <p:ext uri="{BB962C8B-B14F-4D97-AF65-F5344CB8AC3E}">
        <p14:creationId xmlns:p14="http://schemas.microsoft.com/office/powerpoint/2010/main" val="32399905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3779" y="268015"/>
            <a:ext cx="11070021" cy="551792"/>
          </a:xfrm>
        </p:spPr>
        <p:txBody>
          <a:bodyPr>
            <a:normAutofit fontScale="90000"/>
          </a:bodyPr>
          <a:lstStyle/>
          <a:p>
            <a:pPr algn="ctr"/>
            <a:r>
              <a:rPr lang="ru-RU" sz="2800" b="1" dirty="0" smtClean="0">
                <a:solidFill>
                  <a:srgbClr val="FF0000"/>
                </a:solidFill>
              </a:rPr>
              <a:t>Модифицированная шкала комы Глазго для младенцев и детей , Иова А.С., 2005 г , продолжение</a:t>
            </a:r>
            <a:endParaRPr lang="ru-RU" sz="2800" b="1" dirty="0">
              <a:solidFill>
                <a:srgbClr val="FF0000"/>
              </a:solidFill>
            </a:endParaRPr>
          </a:p>
        </p:txBody>
      </p:sp>
      <p:graphicFrame>
        <p:nvGraphicFramePr>
          <p:cNvPr id="4" name="Объект 3"/>
          <p:cNvGraphicFramePr>
            <a:graphicFrameLocks noGrp="1"/>
          </p:cNvGraphicFramePr>
          <p:nvPr>
            <p:ph idx="1"/>
            <p:extLst>
              <p:ext uri="{D42A27DB-BD31-4B8C-83A1-F6EECF244321}">
                <p14:modId xmlns:p14="http://schemas.microsoft.com/office/powerpoint/2010/main" val="324971605"/>
              </p:ext>
            </p:extLst>
          </p:nvPr>
        </p:nvGraphicFramePr>
        <p:xfrm>
          <a:off x="204185" y="991804"/>
          <a:ext cx="11572656" cy="5669280"/>
        </p:xfrm>
        <a:graphic>
          <a:graphicData uri="http://schemas.openxmlformats.org/drawingml/2006/table">
            <a:tbl>
              <a:tblPr firstRow="1" bandRow="1">
                <a:tableStyleId>{5C22544A-7EE6-4342-B048-85BDC9FD1C3A}</a:tableStyleId>
              </a:tblPr>
              <a:tblGrid>
                <a:gridCol w="5786328"/>
                <a:gridCol w="5786328"/>
              </a:tblGrid>
              <a:tr h="0">
                <a:tc>
                  <a:txBody>
                    <a:bodyPr/>
                    <a:lstStyle/>
                    <a:p>
                      <a:r>
                        <a:rPr lang="ru-RU" sz="2000" dirty="0" smtClean="0"/>
                        <a:t>Баллы</a:t>
                      </a:r>
                      <a:endParaRPr lang="ru-RU" sz="2000" dirty="0"/>
                    </a:p>
                  </a:txBody>
                  <a:tcPr/>
                </a:tc>
                <a:tc>
                  <a:txBody>
                    <a:bodyPr/>
                    <a:lstStyle/>
                    <a:p>
                      <a:r>
                        <a:rPr lang="ru-RU" sz="2000" dirty="0" smtClean="0"/>
                        <a:t>Признак</a:t>
                      </a:r>
                      <a:endParaRPr lang="ru-RU" sz="2000" dirty="0"/>
                    </a:p>
                  </a:txBody>
                  <a:tcPr/>
                </a:tc>
              </a:tr>
              <a:tr h="370840">
                <a:tc>
                  <a:txBody>
                    <a:bodyPr/>
                    <a:lstStyle/>
                    <a:p>
                      <a:endParaRPr lang="ru-RU" sz="2000" dirty="0"/>
                    </a:p>
                  </a:txBody>
                  <a:tcPr/>
                </a:tc>
                <a:tc>
                  <a:txBody>
                    <a:bodyPr/>
                    <a:lstStyle/>
                    <a:p>
                      <a:pPr algn="ctr"/>
                      <a:r>
                        <a:rPr lang="ru-RU" sz="2400" b="1" baseline="0" dirty="0" smtClean="0"/>
                        <a:t>Моторные реакции</a:t>
                      </a:r>
                    </a:p>
                  </a:txBody>
                  <a:tcPr/>
                </a:tc>
              </a:tr>
              <a:tr h="370840">
                <a:tc>
                  <a:txBody>
                    <a:bodyPr/>
                    <a:lstStyle/>
                    <a:p>
                      <a:r>
                        <a:rPr lang="ru-RU" sz="2000" dirty="0" smtClean="0"/>
                        <a:t>6</a:t>
                      </a:r>
                      <a:endParaRPr lang="ru-RU" sz="2000" dirty="0"/>
                    </a:p>
                  </a:txBody>
                  <a:tcPr/>
                </a:tc>
                <a:tc>
                  <a:txBody>
                    <a:bodyPr/>
                    <a:lstStyle/>
                    <a:p>
                      <a:r>
                        <a:rPr lang="ru-RU" sz="2000" baseline="0" dirty="0" smtClean="0"/>
                        <a:t>Спонтанные</a:t>
                      </a:r>
                    </a:p>
                  </a:txBody>
                  <a:tcPr/>
                </a:tc>
              </a:tr>
              <a:tr h="370840">
                <a:tc>
                  <a:txBody>
                    <a:bodyPr/>
                    <a:lstStyle/>
                    <a:p>
                      <a:r>
                        <a:rPr lang="ru-RU" sz="2000" dirty="0" smtClean="0"/>
                        <a:t>5</a:t>
                      </a:r>
                      <a:endParaRPr lang="ru-RU" sz="2000" dirty="0"/>
                    </a:p>
                  </a:txBody>
                  <a:tcPr/>
                </a:tc>
                <a:tc>
                  <a:txBody>
                    <a:bodyPr/>
                    <a:lstStyle/>
                    <a:p>
                      <a:r>
                        <a:rPr lang="ru-RU" sz="2000" baseline="0" dirty="0" smtClean="0"/>
                        <a:t>Одёргивает руку на прикосновение</a:t>
                      </a:r>
                    </a:p>
                  </a:txBody>
                  <a:tcPr/>
                </a:tc>
              </a:tr>
              <a:tr h="370840">
                <a:tc>
                  <a:txBody>
                    <a:bodyPr/>
                    <a:lstStyle/>
                    <a:p>
                      <a:r>
                        <a:rPr lang="ru-RU" sz="2000" dirty="0" smtClean="0"/>
                        <a:t>4</a:t>
                      </a:r>
                      <a:endParaRPr lang="ru-RU" sz="2000" dirty="0"/>
                    </a:p>
                  </a:txBody>
                  <a:tcPr/>
                </a:tc>
                <a:tc>
                  <a:txBody>
                    <a:bodyPr/>
                    <a:lstStyle/>
                    <a:p>
                      <a:r>
                        <a:rPr lang="ru-RU" sz="2000" baseline="0" dirty="0" smtClean="0"/>
                        <a:t>На боль</a:t>
                      </a:r>
                    </a:p>
                  </a:txBody>
                  <a:tcPr/>
                </a:tc>
              </a:tr>
              <a:tr h="370840">
                <a:tc>
                  <a:txBody>
                    <a:bodyPr/>
                    <a:lstStyle/>
                    <a:p>
                      <a:r>
                        <a:rPr lang="ru-RU" sz="2000" dirty="0" smtClean="0"/>
                        <a:t>3</a:t>
                      </a:r>
                      <a:endParaRPr lang="ru-RU" sz="2000" dirty="0"/>
                    </a:p>
                  </a:txBody>
                  <a:tcPr/>
                </a:tc>
                <a:tc>
                  <a:txBody>
                    <a:bodyPr/>
                    <a:lstStyle/>
                    <a:p>
                      <a:r>
                        <a:rPr lang="ru-RU" sz="2000" baseline="0" dirty="0" smtClean="0"/>
                        <a:t>Флексия (ДЕКОРТИКАЦИЯ)</a:t>
                      </a:r>
                    </a:p>
                  </a:txBody>
                  <a:tcPr/>
                </a:tc>
              </a:tr>
              <a:tr h="370840">
                <a:tc>
                  <a:txBody>
                    <a:bodyPr/>
                    <a:lstStyle/>
                    <a:p>
                      <a:r>
                        <a:rPr lang="ru-RU" sz="2000" dirty="0" smtClean="0"/>
                        <a:t>2</a:t>
                      </a:r>
                      <a:endParaRPr lang="ru-RU" sz="2000" dirty="0"/>
                    </a:p>
                  </a:txBody>
                  <a:tcPr/>
                </a:tc>
                <a:tc>
                  <a:txBody>
                    <a:bodyPr/>
                    <a:lstStyle/>
                    <a:p>
                      <a:r>
                        <a:rPr lang="ru-RU" sz="2000" baseline="0" dirty="0" smtClean="0"/>
                        <a:t>Экстензия (ДЕЦЕРЕБРАЦИЯ)</a:t>
                      </a:r>
                    </a:p>
                  </a:txBody>
                  <a:tcPr/>
                </a:tc>
              </a:tr>
              <a:tr h="370840">
                <a:tc>
                  <a:txBody>
                    <a:bodyPr/>
                    <a:lstStyle/>
                    <a:p>
                      <a:r>
                        <a:rPr lang="ru-RU" sz="2000" dirty="0" smtClean="0"/>
                        <a:t>1</a:t>
                      </a:r>
                      <a:endParaRPr lang="ru-RU" sz="2000" dirty="0"/>
                    </a:p>
                  </a:txBody>
                  <a:tcPr/>
                </a:tc>
                <a:tc>
                  <a:txBody>
                    <a:bodyPr/>
                    <a:lstStyle/>
                    <a:p>
                      <a:r>
                        <a:rPr lang="ru-RU" sz="2000" baseline="0" dirty="0" smtClean="0"/>
                        <a:t>Нет ответа</a:t>
                      </a:r>
                    </a:p>
                  </a:txBody>
                  <a:tcPr/>
                </a:tc>
              </a:tr>
              <a:tr h="370840">
                <a:tc>
                  <a:txBody>
                    <a:bodyPr/>
                    <a:lstStyle/>
                    <a:p>
                      <a:endParaRPr lang="ru-RU" sz="2000" dirty="0"/>
                    </a:p>
                  </a:txBody>
                  <a:tcPr/>
                </a:tc>
                <a:tc>
                  <a:txBody>
                    <a:bodyPr/>
                    <a:lstStyle/>
                    <a:p>
                      <a:pPr algn="ctr"/>
                      <a:r>
                        <a:rPr lang="ru-RU" sz="2400" b="1" baseline="0" dirty="0" smtClean="0"/>
                        <a:t>ИНТЕРПРЕТАЦИЯ</a:t>
                      </a:r>
                    </a:p>
                  </a:txBody>
                  <a:tcPr/>
                </a:tc>
              </a:tr>
              <a:tr h="370840">
                <a:tc>
                  <a:txBody>
                    <a:bodyPr/>
                    <a:lstStyle/>
                    <a:p>
                      <a:r>
                        <a:rPr lang="ru-RU" sz="2000" baseline="0" dirty="0" smtClean="0"/>
                        <a:t> 15 БАЛЛОВ</a:t>
                      </a:r>
                      <a:endParaRPr lang="ru-RU" sz="2000" dirty="0"/>
                    </a:p>
                  </a:txBody>
                  <a:tcPr/>
                </a:tc>
                <a:tc>
                  <a:txBody>
                    <a:bodyPr/>
                    <a:lstStyle/>
                    <a:p>
                      <a:r>
                        <a:rPr lang="ru-RU" sz="2000" baseline="0" dirty="0" smtClean="0"/>
                        <a:t>Сознание ясное</a:t>
                      </a:r>
                    </a:p>
                  </a:txBody>
                  <a:tcPr/>
                </a:tc>
              </a:tr>
              <a:tr h="370840">
                <a:tc>
                  <a:txBody>
                    <a:bodyPr/>
                    <a:lstStyle/>
                    <a:p>
                      <a:r>
                        <a:rPr lang="ru-RU" sz="2000" dirty="0" smtClean="0"/>
                        <a:t>13-14</a:t>
                      </a:r>
                      <a:r>
                        <a:rPr lang="ru-RU" sz="2000" baseline="0" dirty="0" smtClean="0"/>
                        <a:t> БАЛЛОВ</a:t>
                      </a:r>
                      <a:endParaRPr lang="ru-RU" sz="2000" dirty="0"/>
                    </a:p>
                  </a:txBody>
                  <a:tcPr/>
                </a:tc>
                <a:tc>
                  <a:txBody>
                    <a:bodyPr/>
                    <a:lstStyle/>
                    <a:p>
                      <a:r>
                        <a:rPr lang="ru-RU" sz="2000" baseline="0" dirty="0" smtClean="0"/>
                        <a:t>Оглушение</a:t>
                      </a:r>
                    </a:p>
                  </a:txBody>
                  <a:tcPr/>
                </a:tc>
              </a:tr>
              <a:tr h="370840">
                <a:tc>
                  <a:txBody>
                    <a:bodyPr/>
                    <a:lstStyle/>
                    <a:p>
                      <a:r>
                        <a:rPr lang="ru-RU" sz="2000" dirty="0" smtClean="0"/>
                        <a:t>9-12</a:t>
                      </a:r>
                      <a:r>
                        <a:rPr lang="ru-RU" sz="2000" baseline="0" dirty="0" smtClean="0"/>
                        <a:t> БАЛЛОВ</a:t>
                      </a:r>
                      <a:endParaRPr lang="ru-RU" sz="2000" dirty="0"/>
                    </a:p>
                  </a:txBody>
                  <a:tcPr/>
                </a:tc>
                <a:tc>
                  <a:txBody>
                    <a:bodyPr/>
                    <a:lstStyle/>
                    <a:p>
                      <a:r>
                        <a:rPr lang="ru-RU" sz="2000" baseline="0" dirty="0" smtClean="0"/>
                        <a:t>Сопор</a:t>
                      </a:r>
                    </a:p>
                  </a:txBody>
                  <a:tcPr/>
                </a:tc>
              </a:tr>
              <a:tr h="370840">
                <a:tc>
                  <a:txBody>
                    <a:bodyPr/>
                    <a:lstStyle/>
                    <a:p>
                      <a:r>
                        <a:rPr lang="ru-RU" sz="2000" dirty="0" smtClean="0"/>
                        <a:t>4-8 БАЛЛОВ</a:t>
                      </a:r>
                      <a:endParaRPr lang="ru-RU" sz="2000" dirty="0"/>
                    </a:p>
                  </a:txBody>
                  <a:tcPr/>
                </a:tc>
                <a:tc>
                  <a:txBody>
                    <a:bodyPr/>
                    <a:lstStyle/>
                    <a:p>
                      <a:r>
                        <a:rPr lang="ru-RU" sz="2000" baseline="0" dirty="0" smtClean="0"/>
                        <a:t>Кома</a:t>
                      </a:r>
                    </a:p>
                  </a:txBody>
                  <a:tcPr/>
                </a:tc>
              </a:tr>
              <a:tr h="370840">
                <a:tc>
                  <a:txBody>
                    <a:bodyPr/>
                    <a:lstStyle/>
                    <a:p>
                      <a:r>
                        <a:rPr lang="ru-RU" sz="2000" dirty="0" smtClean="0"/>
                        <a:t>3 БАЛЛА</a:t>
                      </a:r>
                      <a:r>
                        <a:rPr lang="ru-RU" sz="2000" baseline="0" dirty="0" smtClean="0"/>
                        <a:t> </a:t>
                      </a:r>
                      <a:endParaRPr lang="ru-RU" sz="2000" dirty="0"/>
                    </a:p>
                  </a:txBody>
                  <a:tcPr/>
                </a:tc>
                <a:tc>
                  <a:txBody>
                    <a:bodyPr/>
                    <a:lstStyle/>
                    <a:p>
                      <a:r>
                        <a:rPr lang="ru-RU" sz="2000" baseline="0" dirty="0" smtClean="0"/>
                        <a:t>Смерть мозга</a:t>
                      </a:r>
                    </a:p>
                  </a:txBody>
                  <a:tcPr/>
                </a:tc>
              </a:tr>
            </a:tbl>
          </a:graphicData>
        </a:graphic>
      </p:graphicFrame>
    </p:spTree>
    <p:extLst>
      <p:ext uri="{BB962C8B-B14F-4D97-AF65-F5344CB8AC3E}">
        <p14:creationId xmlns:p14="http://schemas.microsoft.com/office/powerpoint/2010/main" val="12468579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b="1" dirty="0" smtClean="0">
                <a:solidFill>
                  <a:srgbClr val="FF0000"/>
                </a:solidFill>
              </a:rPr>
              <a:t>Шкала </a:t>
            </a:r>
            <a:r>
              <a:rPr lang="en-US" b="1" dirty="0" smtClean="0">
                <a:solidFill>
                  <a:srgbClr val="FF0000"/>
                </a:solidFill>
              </a:rPr>
              <a:t>COMFORT </a:t>
            </a:r>
            <a:r>
              <a:rPr lang="ru-RU" b="1" dirty="0" smtClean="0">
                <a:solidFill>
                  <a:srgbClr val="FF0000"/>
                </a:solidFill>
              </a:rPr>
              <a:t>для детей на ИВЛ</a:t>
            </a:r>
            <a:endParaRPr lang="ru-RU" b="1" dirty="0">
              <a:solidFill>
                <a:srgbClr val="FF0000"/>
              </a:solidFill>
            </a:endParaRPr>
          </a:p>
        </p:txBody>
      </p:sp>
      <p:sp>
        <p:nvSpPr>
          <p:cNvPr id="3" name="Объект 2"/>
          <p:cNvSpPr>
            <a:spLocks noGrp="1"/>
          </p:cNvSpPr>
          <p:nvPr>
            <p:ph idx="1"/>
          </p:nvPr>
        </p:nvSpPr>
        <p:spPr/>
        <p:txBody>
          <a:bodyPr>
            <a:normAutofit/>
          </a:bodyPr>
          <a:lstStyle/>
          <a:p>
            <a:r>
              <a:rPr lang="ru-RU" sz="4000" dirty="0" smtClean="0"/>
              <a:t>От </a:t>
            </a:r>
            <a:r>
              <a:rPr lang="ru-RU" sz="4000" b="1" dirty="0" smtClean="0">
                <a:solidFill>
                  <a:srgbClr val="FF0000"/>
                </a:solidFill>
              </a:rPr>
              <a:t>17 до 26 </a:t>
            </a:r>
            <a:r>
              <a:rPr lang="ru-RU" sz="4000" dirty="0" smtClean="0"/>
              <a:t>баллов свидетельствует об адекватной </a:t>
            </a:r>
            <a:r>
              <a:rPr lang="ru-RU" sz="4000" dirty="0" err="1" smtClean="0"/>
              <a:t>седации</a:t>
            </a:r>
            <a:r>
              <a:rPr lang="ru-RU" sz="4000" dirty="0" smtClean="0"/>
              <a:t> и обезболивании</a:t>
            </a:r>
            <a:endParaRPr lang="ru-RU" sz="4000" dirty="0"/>
          </a:p>
        </p:txBody>
      </p:sp>
    </p:spTree>
    <p:extLst>
      <p:ext uri="{BB962C8B-B14F-4D97-AF65-F5344CB8AC3E}">
        <p14:creationId xmlns:p14="http://schemas.microsoft.com/office/powerpoint/2010/main" val="28107043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41434" y="365126"/>
            <a:ext cx="10912366" cy="344322"/>
          </a:xfrm>
        </p:spPr>
        <p:txBody>
          <a:bodyPr>
            <a:normAutofit fontScale="90000"/>
          </a:bodyPr>
          <a:lstStyle/>
          <a:p>
            <a:pPr algn="ctr"/>
            <a:r>
              <a:rPr lang="ru-RU" dirty="0" smtClean="0"/>
              <a:t>Шкала </a:t>
            </a:r>
            <a:r>
              <a:rPr lang="en-US" b="1" dirty="0">
                <a:solidFill>
                  <a:srgbClr val="FF0000"/>
                </a:solidFill>
              </a:rPr>
              <a:t>COMFORT</a:t>
            </a:r>
            <a:endParaRPr lang="ru-RU" dirty="0"/>
          </a:p>
        </p:txBody>
      </p:sp>
      <p:graphicFrame>
        <p:nvGraphicFramePr>
          <p:cNvPr id="4" name="Объект 3"/>
          <p:cNvGraphicFramePr>
            <a:graphicFrameLocks noGrp="1"/>
          </p:cNvGraphicFramePr>
          <p:nvPr>
            <p:ph idx="1"/>
            <p:extLst>
              <p:ext uri="{D42A27DB-BD31-4B8C-83A1-F6EECF244321}">
                <p14:modId xmlns:p14="http://schemas.microsoft.com/office/powerpoint/2010/main" val="3460921325"/>
              </p:ext>
            </p:extLst>
          </p:nvPr>
        </p:nvGraphicFramePr>
        <p:xfrm>
          <a:off x="472966" y="977079"/>
          <a:ext cx="11288110" cy="5628672"/>
        </p:xfrm>
        <a:graphic>
          <a:graphicData uri="http://schemas.openxmlformats.org/drawingml/2006/table">
            <a:tbl>
              <a:tblPr firstRow="1" bandRow="1">
                <a:tableStyleId>{5C22544A-7EE6-4342-B048-85BDC9FD1C3A}</a:tableStyleId>
              </a:tblPr>
              <a:tblGrid>
                <a:gridCol w="3161912"/>
                <a:gridCol w="8126198"/>
              </a:tblGrid>
              <a:tr h="770592">
                <a:tc>
                  <a:txBody>
                    <a:bodyPr/>
                    <a:lstStyle/>
                    <a:p>
                      <a:r>
                        <a:rPr lang="ru-RU" sz="2000" dirty="0" smtClean="0"/>
                        <a:t>БЕСПОКОЙСТВО</a:t>
                      </a:r>
                      <a:endParaRPr lang="ru-RU" sz="2000" dirty="0"/>
                    </a:p>
                  </a:txBody>
                  <a:tcPr/>
                </a:tc>
                <a:tc>
                  <a:txBody>
                    <a:bodyPr/>
                    <a:lstStyle/>
                    <a:p>
                      <a:r>
                        <a:rPr lang="ru-RU" sz="2000" dirty="0" smtClean="0"/>
                        <a:t>1. Глубокий сон. 2. Поверхностный сон. 3. Сонливость. 4. Беспокойный.</a:t>
                      </a:r>
                      <a:r>
                        <a:rPr lang="ru-RU" sz="2000" baseline="0" dirty="0" smtClean="0"/>
                        <a:t> 5. Крайне беспокойный.</a:t>
                      </a:r>
                      <a:endParaRPr lang="ru-RU" sz="2000" dirty="0"/>
                    </a:p>
                  </a:txBody>
                  <a:tcPr/>
                </a:tc>
              </a:tr>
              <a:tr h="770592">
                <a:tc>
                  <a:txBody>
                    <a:bodyPr/>
                    <a:lstStyle/>
                    <a:p>
                      <a:r>
                        <a:rPr lang="ru-RU" sz="2000" dirty="0" smtClean="0"/>
                        <a:t>ТРЕВОЖНОСТЬ</a:t>
                      </a:r>
                      <a:endParaRPr lang="ru-RU" sz="2000" dirty="0"/>
                    </a:p>
                  </a:txBody>
                  <a:tcPr/>
                </a:tc>
                <a:tc>
                  <a:txBody>
                    <a:bodyPr/>
                    <a:lstStyle/>
                    <a:p>
                      <a:r>
                        <a:rPr lang="ru-RU" sz="2000" dirty="0" smtClean="0"/>
                        <a:t>1. Спокоен. 2. Небольшая тревожность. 3. Тревожность. 4. Сильная тревожность. 5. Паническое состояние.</a:t>
                      </a:r>
                      <a:endParaRPr lang="ru-RU" sz="2000" dirty="0"/>
                    </a:p>
                  </a:txBody>
                  <a:tcPr/>
                </a:tc>
              </a:tr>
              <a:tr h="1105632">
                <a:tc>
                  <a:txBody>
                    <a:bodyPr/>
                    <a:lstStyle/>
                    <a:p>
                      <a:r>
                        <a:rPr lang="ru-RU" sz="2000" dirty="0" smtClean="0"/>
                        <a:t>ДЫХАТЕЛЬНЫЕ НАРУШЕНИЯ</a:t>
                      </a:r>
                      <a:endParaRPr lang="ru-RU" sz="2000" dirty="0"/>
                    </a:p>
                  </a:txBody>
                  <a:tcPr/>
                </a:tc>
                <a:tc>
                  <a:txBody>
                    <a:bodyPr/>
                    <a:lstStyle/>
                    <a:p>
                      <a:r>
                        <a:rPr lang="ru-RU" sz="2000" dirty="0" smtClean="0"/>
                        <a:t>1. Нет кашля и спонтанного дыхания. 2. Спонтанное дыхание. 3. Периодический кашель.  4. Активно дышит. 5. Сопротивление вентилятору.</a:t>
                      </a:r>
                      <a:endParaRPr lang="ru-RU" sz="2000" dirty="0"/>
                    </a:p>
                  </a:txBody>
                  <a:tcPr/>
                </a:tc>
              </a:tr>
              <a:tr h="435552">
                <a:tc>
                  <a:txBody>
                    <a:bodyPr/>
                    <a:lstStyle/>
                    <a:p>
                      <a:r>
                        <a:rPr lang="ru-RU" sz="2000" dirty="0" smtClean="0"/>
                        <a:t>ПЛАЧ</a:t>
                      </a:r>
                      <a:endParaRPr lang="ru-RU" sz="2000" dirty="0"/>
                    </a:p>
                  </a:txBody>
                  <a:tcPr/>
                </a:tc>
                <a:tc>
                  <a:txBody>
                    <a:bodyPr/>
                    <a:lstStyle/>
                    <a:p>
                      <a:r>
                        <a:rPr lang="ru-RU" sz="2000" dirty="0" smtClean="0"/>
                        <a:t>1. Дыхание</a:t>
                      </a:r>
                      <a:r>
                        <a:rPr lang="ru-RU" sz="2000" baseline="0" dirty="0" smtClean="0"/>
                        <a:t> тихое, не плачет. 2. Рыдание. 3. Стон. 4. Плач. 5. Крик.</a:t>
                      </a:r>
                      <a:endParaRPr lang="ru-RU" sz="2000" dirty="0"/>
                    </a:p>
                  </a:txBody>
                  <a:tcPr/>
                </a:tc>
              </a:tr>
              <a:tr h="1105632">
                <a:tc>
                  <a:txBody>
                    <a:bodyPr/>
                    <a:lstStyle/>
                    <a:p>
                      <a:r>
                        <a:rPr lang="ru-RU" sz="2000" dirty="0" smtClean="0"/>
                        <a:t>Физическая подвижность</a:t>
                      </a:r>
                      <a:endParaRPr lang="ru-RU" sz="2000" dirty="0"/>
                    </a:p>
                  </a:txBody>
                  <a:tcPr/>
                </a:tc>
                <a:tc>
                  <a:txBody>
                    <a:bodyPr/>
                    <a:lstStyle/>
                    <a:p>
                      <a:r>
                        <a:rPr lang="ru-RU" sz="2000" dirty="0" smtClean="0"/>
                        <a:t>1. Нет движений. 2. Лёгкие</a:t>
                      </a:r>
                      <a:r>
                        <a:rPr lang="ru-RU" sz="2000" baseline="0" dirty="0" smtClean="0"/>
                        <a:t> движения. 3. Частые небольшие движения. 4. Активные движения. 5. Энергичные движения, включая голову.</a:t>
                      </a:r>
                      <a:endParaRPr lang="ru-RU" sz="2000" dirty="0"/>
                    </a:p>
                  </a:txBody>
                  <a:tcPr/>
                </a:tc>
              </a:tr>
              <a:tr h="1440672">
                <a:tc>
                  <a:txBody>
                    <a:bodyPr/>
                    <a:lstStyle/>
                    <a:p>
                      <a:r>
                        <a:rPr lang="ru-RU" sz="2000" dirty="0" smtClean="0"/>
                        <a:t>Мышечный тонус</a:t>
                      </a:r>
                      <a:endParaRPr lang="ru-RU" sz="2000" dirty="0"/>
                    </a:p>
                  </a:txBody>
                  <a:tcPr/>
                </a:tc>
                <a:tc>
                  <a:txBody>
                    <a:bodyPr/>
                    <a:lstStyle/>
                    <a:p>
                      <a:r>
                        <a:rPr lang="ru-RU" sz="2000" dirty="0" smtClean="0"/>
                        <a:t>1. Мышечного тонуса нет.2. Мышечный тонус снижен. 3.</a:t>
                      </a:r>
                      <a:r>
                        <a:rPr lang="ru-RU" sz="2000" baseline="0" dirty="0" smtClean="0"/>
                        <a:t> Нормальный мышечный тонус. 4. Повышение тонуса мышц, сгибание пальцев рук и ног.</a:t>
                      </a:r>
                    </a:p>
                    <a:p>
                      <a:r>
                        <a:rPr lang="ru-RU" sz="2000" baseline="0" dirty="0" smtClean="0"/>
                        <a:t>5. Выраженная ригидность  мышц и сгибание пальцев рук и ног</a:t>
                      </a:r>
                      <a:endParaRPr lang="ru-RU" sz="2000" dirty="0"/>
                    </a:p>
                  </a:txBody>
                  <a:tcPr/>
                </a:tc>
              </a:tr>
            </a:tbl>
          </a:graphicData>
        </a:graphic>
      </p:graphicFrame>
    </p:spTree>
    <p:extLst>
      <p:ext uri="{BB962C8B-B14F-4D97-AF65-F5344CB8AC3E}">
        <p14:creationId xmlns:p14="http://schemas.microsoft.com/office/powerpoint/2010/main" val="40692422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3324" y="536028"/>
            <a:ext cx="10770476" cy="567558"/>
          </a:xfrm>
        </p:spPr>
        <p:txBody>
          <a:bodyPr>
            <a:normAutofit fontScale="90000"/>
          </a:bodyPr>
          <a:lstStyle/>
          <a:p>
            <a:pPr algn="ctr"/>
            <a:r>
              <a:rPr lang="ru-RU" sz="4000" dirty="0"/>
              <a:t>Шкала </a:t>
            </a:r>
            <a:r>
              <a:rPr lang="en-US" sz="4000" b="1" dirty="0">
                <a:solidFill>
                  <a:srgbClr val="FF0000"/>
                </a:solidFill>
              </a:rPr>
              <a:t>COMFORT</a:t>
            </a:r>
            <a:endParaRPr lang="ru-RU" sz="4000" dirty="0"/>
          </a:p>
        </p:txBody>
      </p:sp>
      <p:graphicFrame>
        <p:nvGraphicFramePr>
          <p:cNvPr id="4" name="Объект 3"/>
          <p:cNvGraphicFramePr>
            <a:graphicFrameLocks noGrp="1"/>
          </p:cNvGraphicFramePr>
          <p:nvPr>
            <p:ph idx="1"/>
            <p:extLst>
              <p:ext uri="{D42A27DB-BD31-4B8C-83A1-F6EECF244321}">
                <p14:modId xmlns:p14="http://schemas.microsoft.com/office/powerpoint/2010/main" val="2597559993"/>
              </p:ext>
            </p:extLst>
          </p:nvPr>
        </p:nvGraphicFramePr>
        <p:xfrm>
          <a:off x="441325" y="1246188"/>
          <a:ext cx="11241088" cy="5029200"/>
        </p:xfrm>
        <a:graphic>
          <a:graphicData uri="http://schemas.openxmlformats.org/drawingml/2006/table">
            <a:tbl>
              <a:tblPr firstRow="1" bandRow="1">
                <a:tableStyleId>{5C22544A-7EE6-4342-B048-85BDC9FD1C3A}</a:tableStyleId>
              </a:tblPr>
              <a:tblGrid>
                <a:gridCol w="3720772"/>
                <a:gridCol w="7520316"/>
              </a:tblGrid>
              <a:tr h="370840">
                <a:tc>
                  <a:txBody>
                    <a:bodyPr/>
                    <a:lstStyle/>
                    <a:p>
                      <a:r>
                        <a:rPr lang="ru-RU" sz="2400" dirty="0" smtClean="0"/>
                        <a:t>МИМИЧЕСКИЙ</a:t>
                      </a:r>
                      <a:r>
                        <a:rPr lang="ru-RU" sz="2400" baseline="0" dirty="0" smtClean="0"/>
                        <a:t>      ТОНУС</a:t>
                      </a:r>
                      <a:endParaRPr lang="ru-RU" sz="2400" dirty="0"/>
                    </a:p>
                  </a:txBody>
                  <a:tcPr/>
                </a:tc>
                <a:tc>
                  <a:txBody>
                    <a:bodyPr/>
                    <a:lstStyle/>
                    <a:p>
                      <a:r>
                        <a:rPr lang="ru-RU" sz="2400" dirty="0" smtClean="0"/>
                        <a:t>1. Лицевые мышцы полностью расслаблены. 2. Тонус лицевых мышц нормальный. 3. Напряжение мышц. 4. Выраженное напряжение мышц. 5. Мышцы искажены гримасой</a:t>
                      </a:r>
                      <a:endParaRPr lang="ru-RU" sz="2400" dirty="0"/>
                    </a:p>
                  </a:txBody>
                  <a:tcPr/>
                </a:tc>
              </a:tr>
              <a:tr h="370840">
                <a:tc>
                  <a:txBody>
                    <a:bodyPr/>
                    <a:lstStyle/>
                    <a:p>
                      <a:r>
                        <a:rPr lang="ru-RU" sz="2400" dirty="0" smtClean="0"/>
                        <a:t>СРЕДНЕЕ   АРТЕРИАЛЬНОЕ</a:t>
                      </a:r>
                      <a:r>
                        <a:rPr lang="ru-RU" sz="2400" baseline="0" dirty="0" smtClean="0"/>
                        <a:t>  ДАВЛЕНИЕ</a:t>
                      </a:r>
                      <a:endParaRPr lang="ru-RU" sz="2400" dirty="0"/>
                    </a:p>
                  </a:txBody>
                  <a:tcPr/>
                </a:tc>
                <a:tc>
                  <a:txBody>
                    <a:bodyPr/>
                    <a:lstStyle/>
                    <a:p>
                      <a:r>
                        <a:rPr lang="ru-RU" sz="2400" dirty="0" smtClean="0"/>
                        <a:t>1. АД</a:t>
                      </a:r>
                      <a:r>
                        <a:rPr lang="ru-RU" sz="2400" baseline="0" dirty="0" smtClean="0"/>
                        <a:t> ниже исходного уровня. 2. АД постоянно на исходном уровне. 3. Редко повышено на 15 % или более от исходного . 4. Частые повышение на 15 % от исходного.</a:t>
                      </a:r>
                      <a:endParaRPr lang="ru-RU" sz="2400" dirty="0"/>
                    </a:p>
                  </a:txBody>
                  <a:tcPr/>
                </a:tc>
              </a:tr>
              <a:tr h="370840">
                <a:tc>
                  <a:txBody>
                    <a:bodyPr/>
                    <a:lstStyle/>
                    <a:p>
                      <a:r>
                        <a:rPr lang="ru-RU" sz="2400" dirty="0" smtClean="0"/>
                        <a:t>ЧСС</a:t>
                      </a:r>
                      <a:endParaRPr lang="ru-RU" sz="2400" dirty="0"/>
                    </a:p>
                  </a:txBody>
                  <a:tcPr/>
                </a:tc>
                <a:tc>
                  <a:txBody>
                    <a:bodyPr/>
                    <a:lstStyle/>
                    <a:p>
                      <a:r>
                        <a:rPr lang="ru-RU" sz="2400" dirty="0" smtClean="0"/>
                        <a:t>1. ЧСС ниже базового уровня. 2. ЧСС на исходном уровне. 3. Редкие повышение на 15 %</a:t>
                      </a:r>
                      <a:r>
                        <a:rPr lang="ru-RU" sz="2400" baseline="0" dirty="0" smtClean="0"/>
                        <a:t> или более от базовой линии. 4. Частые повышения на 15 % или более от базовой линии. 5. Устойчивое повышение на 15 % или более. </a:t>
                      </a:r>
                      <a:endParaRPr lang="ru-RU" sz="2400" dirty="0"/>
                    </a:p>
                  </a:txBody>
                  <a:tcPr/>
                </a:tc>
              </a:tr>
            </a:tbl>
          </a:graphicData>
        </a:graphic>
      </p:graphicFrame>
    </p:spTree>
    <p:extLst>
      <p:ext uri="{BB962C8B-B14F-4D97-AF65-F5344CB8AC3E}">
        <p14:creationId xmlns:p14="http://schemas.microsoft.com/office/powerpoint/2010/main" val="27348761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present5.com/presentation/58489028_418954652/image-3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352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2248" y="365126"/>
            <a:ext cx="11101552" cy="785758"/>
          </a:xfrm>
        </p:spPr>
        <p:txBody>
          <a:bodyPr/>
          <a:lstStyle/>
          <a:p>
            <a:pPr algn="ctr"/>
            <a:r>
              <a:rPr lang="ru-RU" dirty="0" smtClean="0">
                <a:solidFill>
                  <a:srgbClr val="FF0000"/>
                </a:solidFill>
              </a:rPr>
              <a:t>Оценка риска транспортировки больных с ДГ</a:t>
            </a:r>
            <a:endParaRPr lang="ru-RU" dirty="0">
              <a:solidFill>
                <a:srgbClr val="FF0000"/>
              </a:solidFill>
            </a:endParaRPr>
          </a:p>
        </p:txBody>
      </p:sp>
      <p:sp>
        <p:nvSpPr>
          <p:cNvPr id="3" name="Объект 2"/>
          <p:cNvSpPr>
            <a:spLocks noGrp="1"/>
          </p:cNvSpPr>
          <p:nvPr>
            <p:ph idx="1"/>
          </p:nvPr>
        </p:nvSpPr>
        <p:spPr/>
        <p:txBody>
          <a:bodyPr>
            <a:normAutofit/>
          </a:bodyPr>
          <a:lstStyle/>
          <a:p>
            <a:r>
              <a:rPr lang="ru-RU" sz="4000" dirty="0" smtClean="0"/>
              <a:t>До 10 баллов – транспортировку можно проводить</a:t>
            </a:r>
          </a:p>
          <a:p>
            <a:r>
              <a:rPr lang="ru-RU" sz="4000" dirty="0" smtClean="0"/>
              <a:t>10-20 баллов – наблюдение и проведение коррекции</a:t>
            </a:r>
          </a:p>
          <a:p>
            <a:r>
              <a:rPr lang="ru-RU" sz="4000" dirty="0" smtClean="0"/>
              <a:t>Выше 20 баллов – риск летальности очень высокий</a:t>
            </a:r>
            <a:endParaRPr lang="ru-RU" sz="4000" dirty="0"/>
          </a:p>
        </p:txBody>
      </p:sp>
    </p:spTree>
    <p:extLst>
      <p:ext uri="{BB962C8B-B14F-4D97-AF65-F5344CB8AC3E}">
        <p14:creationId xmlns:p14="http://schemas.microsoft.com/office/powerpoint/2010/main" val="6497886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6"/>
            <a:ext cx="10515600" cy="711200"/>
          </a:xfrm>
        </p:spPr>
        <p:txBody>
          <a:bodyPr>
            <a:noAutofit/>
          </a:bodyPr>
          <a:lstStyle/>
          <a:p>
            <a:pPr algn="ctr"/>
            <a:r>
              <a:rPr lang="ru-RU" sz="3600" b="1" dirty="0" smtClean="0">
                <a:solidFill>
                  <a:srgbClr val="FF0000"/>
                </a:solidFill>
              </a:rPr>
              <a:t>Шкалы оценки тяжести состояния, используемые в неонатологии</a:t>
            </a:r>
            <a:endParaRPr lang="ru-RU" sz="3600" b="1" dirty="0">
              <a:solidFill>
                <a:srgbClr val="FF0000"/>
              </a:solidFill>
            </a:endParaRPr>
          </a:p>
        </p:txBody>
      </p:sp>
      <p:sp>
        <p:nvSpPr>
          <p:cNvPr id="3" name="Объект 2"/>
          <p:cNvSpPr>
            <a:spLocks noGrp="1"/>
          </p:cNvSpPr>
          <p:nvPr>
            <p:ph idx="1"/>
          </p:nvPr>
        </p:nvSpPr>
        <p:spPr>
          <a:xfrm>
            <a:off x="838200" y="1447800"/>
            <a:ext cx="10515600" cy="5057775"/>
          </a:xfrm>
        </p:spPr>
        <p:txBody>
          <a:bodyPr>
            <a:normAutofit/>
          </a:bodyPr>
          <a:lstStyle/>
          <a:p>
            <a:pPr marL="0" indent="0">
              <a:buNone/>
            </a:pPr>
            <a:r>
              <a:rPr lang="ru-RU" sz="3600" dirty="0" smtClean="0"/>
              <a:t>   1. ШКАЛЫ, ОТРАЖАЮЩИЕ НАЛИЧИЕ НЕДОСТАТОЧНОСТИ СИСТЕМ ОРГАНОВ</a:t>
            </a:r>
          </a:p>
          <a:p>
            <a:pPr marL="0" indent="0">
              <a:buNone/>
            </a:pPr>
            <a:r>
              <a:rPr lang="ru-RU" sz="3600" dirty="0" smtClean="0"/>
              <a:t>  2.ШКАЛЫ, ОТРАЖАЮЩИЕ РИСК ТРАНСПОРТАБЕЛЬНОСТИ НОВОРОЖДЁННЫХ</a:t>
            </a:r>
          </a:p>
          <a:p>
            <a:pPr marL="0" indent="0">
              <a:buNone/>
            </a:pPr>
            <a:r>
              <a:rPr lang="ru-RU" sz="3600" dirty="0" smtClean="0"/>
              <a:t>  3. ШКАЛЫ</a:t>
            </a:r>
            <a:r>
              <a:rPr lang="ru-RU" sz="3600" dirty="0"/>
              <a:t>, ОЦЕНИВАЮЩИЕ НЕВРОЛОГИЧЕСКИЙ СТАТУС И ИСХОД </a:t>
            </a:r>
            <a:endParaRPr lang="ru-RU" sz="3600" dirty="0" smtClean="0"/>
          </a:p>
          <a:p>
            <a:endParaRPr lang="ru-RU" sz="3600" dirty="0"/>
          </a:p>
          <a:p>
            <a:pPr marL="0" indent="0">
              <a:buNone/>
            </a:pPr>
            <a:r>
              <a:rPr lang="ru-RU" sz="3600" dirty="0" smtClean="0"/>
              <a:t>  </a:t>
            </a:r>
          </a:p>
        </p:txBody>
      </p:sp>
    </p:spTree>
    <p:extLst>
      <p:ext uri="{BB962C8B-B14F-4D97-AF65-F5344CB8AC3E}">
        <p14:creationId xmlns:p14="http://schemas.microsoft.com/office/powerpoint/2010/main" val="36827337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cf.ppt-online.org/files1/slide/w/WSQfmLNGbUhrOR0y85CJHZgBn9YoqDAxtc3KsIe2u/slide-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0"/>
            <a:ext cx="1085994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23139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cf.ppt-online.org/files/slide/i/iyWD6gS7dVPMNRc3Fx4Ipz2l9OboY08vmTU5sh/slide-3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04292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31075" y="648785"/>
            <a:ext cx="11382703" cy="5262979"/>
          </a:xfrm>
          <a:prstGeom prst="rect">
            <a:avLst/>
          </a:prstGeom>
        </p:spPr>
        <p:txBody>
          <a:bodyPr wrap="square">
            <a:spAutoFit/>
          </a:bodyPr>
          <a:lstStyle/>
          <a:p>
            <a:r>
              <a:rPr lang="ru-RU" sz="2800" b="1" dirty="0">
                <a:solidFill>
                  <a:srgbClr val="FF0000"/>
                </a:solidFill>
              </a:rPr>
              <a:t>ШКАЛЫ, ОТРАЖАЮЩИЕ РИСК ТРАНСПОРТИРОВКИ НОВОРОЖДЕННЫХ </a:t>
            </a:r>
            <a:endParaRPr lang="ru-RU" sz="2800" b="1" dirty="0" smtClean="0">
              <a:solidFill>
                <a:srgbClr val="FF0000"/>
              </a:solidFill>
            </a:endParaRPr>
          </a:p>
          <a:p>
            <a:endParaRPr lang="ru-RU" sz="2800" b="1" dirty="0">
              <a:solidFill>
                <a:srgbClr val="FF0000"/>
              </a:solidFill>
            </a:endParaRPr>
          </a:p>
          <a:p>
            <a:r>
              <a:rPr lang="ru-RU" sz="2800" dirty="0" err="1" smtClean="0"/>
              <a:t>Transport</a:t>
            </a:r>
            <a:r>
              <a:rPr lang="ru-RU" sz="2800" dirty="0" smtClean="0"/>
              <a:t> </a:t>
            </a:r>
            <a:r>
              <a:rPr lang="ru-RU" sz="2800" dirty="0" err="1"/>
              <a:t>Score</a:t>
            </a:r>
            <a:r>
              <a:rPr lang="ru-RU" sz="2800" dirty="0"/>
              <a:t> </a:t>
            </a:r>
            <a:r>
              <a:rPr lang="ru-RU" sz="2800" dirty="0" err="1"/>
              <a:t>of</a:t>
            </a:r>
            <a:r>
              <a:rPr lang="ru-RU" sz="2800" dirty="0"/>
              <a:t> </a:t>
            </a:r>
            <a:r>
              <a:rPr lang="ru-RU" sz="2800" dirty="0" err="1"/>
              <a:t>Hermansen</a:t>
            </a:r>
            <a:r>
              <a:rPr lang="ru-RU" sz="2800" dirty="0"/>
              <a:t> </a:t>
            </a:r>
            <a:r>
              <a:rPr lang="ru-RU" sz="2800" dirty="0" err="1"/>
              <a:t>et</a:t>
            </a:r>
            <a:r>
              <a:rPr lang="ru-RU" sz="2800" dirty="0"/>
              <a:t> </a:t>
            </a:r>
            <a:r>
              <a:rPr lang="ru-RU" sz="2800" dirty="0" err="1"/>
              <a:t>al</a:t>
            </a:r>
            <a:r>
              <a:rPr lang="ru-RU" sz="2800" dirty="0"/>
              <a:t> </a:t>
            </a:r>
            <a:r>
              <a:rPr lang="ru-RU" sz="2800" dirty="0" err="1"/>
              <a:t>for</a:t>
            </a:r>
            <a:r>
              <a:rPr lang="ru-RU" sz="2800" dirty="0"/>
              <a:t> </a:t>
            </a:r>
            <a:r>
              <a:rPr lang="ru-RU" sz="2800" dirty="0" err="1"/>
              <a:t>Transfer</a:t>
            </a:r>
            <a:r>
              <a:rPr lang="ru-RU" sz="2800" dirty="0"/>
              <a:t> </a:t>
            </a:r>
            <a:r>
              <a:rPr lang="ru-RU" sz="2800" dirty="0" err="1"/>
              <a:t>of</a:t>
            </a:r>
            <a:r>
              <a:rPr lang="ru-RU" sz="2800" dirty="0"/>
              <a:t> </a:t>
            </a:r>
            <a:r>
              <a:rPr lang="ru-RU" sz="2800" dirty="0" err="1"/>
              <a:t>Premature</a:t>
            </a:r>
            <a:r>
              <a:rPr lang="ru-RU" sz="2800" dirty="0"/>
              <a:t> </a:t>
            </a:r>
            <a:r>
              <a:rPr lang="ru-RU" sz="2800" dirty="0" err="1"/>
              <a:t>Neonates</a:t>
            </a:r>
            <a:r>
              <a:rPr lang="ru-RU" sz="2800" dirty="0"/>
              <a:t> (</a:t>
            </a:r>
            <a:r>
              <a:rPr lang="ru-RU" sz="2800" b="1" dirty="0"/>
              <a:t>индекс риска транспортировки недоношенных новорожденных </a:t>
            </a:r>
            <a:r>
              <a:rPr lang="ru-RU" sz="2800" b="1" dirty="0" err="1"/>
              <a:t>Hermansen</a:t>
            </a:r>
            <a:r>
              <a:rPr lang="ru-RU" sz="2800" b="1" dirty="0"/>
              <a:t> и </a:t>
            </a:r>
            <a:r>
              <a:rPr lang="ru-RU" sz="2800" b="1" dirty="0" err="1"/>
              <a:t>соавт</a:t>
            </a:r>
            <a:r>
              <a:rPr lang="ru-RU" sz="2800" b="1" dirty="0"/>
              <a:t>.)</a:t>
            </a:r>
            <a:r>
              <a:rPr lang="ru-RU" sz="2800" dirty="0"/>
              <a:t> (</a:t>
            </a:r>
            <a:r>
              <a:rPr lang="ru-RU" sz="2800" dirty="0" err="1"/>
              <a:t>Hermansen</a:t>
            </a:r>
            <a:r>
              <a:rPr lang="ru-RU" sz="2800" dirty="0"/>
              <a:t> M.C., </a:t>
            </a:r>
            <a:r>
              <a:rPr lang="ru-RU" sz="2800" dirty="0" err="1"/>
              <a:t>Hasan</a:t>
            </a:r>
            <a:r>
              <a:rPr lang="ru-RU" sz="2800" dirty="0"/>
              <a:t> S., </a:t>
            </a:r>
            <a:r>
              <a:rPr lang="ru-RU" sz="2800" dirty="0" err="1"/>
              <a:t>et</a:t>
            </a:r>
            <a:r>
              <a:rPr lang="ru-RU" sz="2800" dirty="0"/>
              <a:t> </a:t>
            </a:r>
            <a:r>
              <a:rPr lang="ru-RU" sz="2800" dirty="0" err="1"/>
              <a:t>al</a:t>
            </a:r>
            <a:r>
              <a:rPr lang="ru-RU" sz="2800" dirty="0"/>
              <a:t>., 1988) </a:t>
            </a:r>
            <a:endParaRPr lang="ru-RU" sz="2800" dirty="0" smtClean="0"/>
          </a:p>
          <a:p>
            <a:endParaRPr lang="ru-RU" sz="2800" dirty="0"/>
          </a:p>
          <a:p>
            <a:r>
              <a:rPr lang="ru-RU" sz="2800" dirty="0" smtClean="0"/>
              <a:t>Шкала </a:t>
            </a:r>
            <a:r>
              <a:rPr lang="ru-RU" sz="2800" dirty="0"/>
              <a:t>разработана для оценки необходимости транспортировки новорожденных с очень низкой массой тела при рождении. Она может быть полезна в выявлении новорожденных высокого риска по летальному исходу. Параметры: (1) концентрация глюкозы в крови (2) систолическое артериальное давление (3) </a:t>
            </a:r>
            <a:r>
              <a:rPr lang="ru-RU" sz="2800" dirty="0" err="1"/>
              <a:t>pH</a:t>
            </a:r>
            <a:r>
              <a:rPr lang="ru-RU" sz="2800" dirty="0"/>
              <a:t> (4) pO2 (5) Центральная температура C</a:t>
            </a:r>
          </a:p>
        </p:txBody>
      </p:sp>
    </p:spTree>
    <p:extLst>
      <p:ext uri="{BB962C8B-B14F-4D97-AF65-F5344CB8AC3E}">
        <p14:creationId xmlns:p14="http://schemas.microsoft.com/office/powerpoint/2010/main" val="15108917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993117" y="173421"/>
            <a:ext cx="3657599" cy="5896303"/>
          </a:xfrm>
        </p:spPr>
        <p:txBody>
          <a:bodyPr>
            <a:normAutofit/>
          </a:bodyPr>
          <a:lstStyle/>
          <a:p>
            <a:pPr algn="ctr"/>
            <a:r>
              <a:rPr lang="ru-RU" sz="2700" b="1" i="1" dirty="0">
                <a:solidFill>
                  <a:srgbClr val="FF0000"/>
                </a:solidFill>
              </a:rPr>
              <a:t>Индекс риска транспортировки недоношенных новорожденных </a:t>
            </a:r>
            <a:r>
              <a:rPr lang="en-US" sz="2700" b="1" i="1" dirty="0" err="1">
                <a:solidFill>
                  <a:srgbClr val="FF0000"/>
                </a:solidFill>
              </a:rPr>
              <a:t>Hermansen</a:t>
            </a:r>
            <a:r>
              <a:rPr lang="ru-RU" sz="2700" b="1" i="1" dirty="0">
                <a:solidFill>
                  <a:srgbClr val="FF0000"/>
                </a:solidFill>
              </a:rPr>
              <a:t>  и </a:t>
            </a:r>
            <a:r>
              <a:rPr lang="ru-RU" sz="2700" b="1" i="1" dirty="0" err="1" smtClean="0">
                <a:solidFill>
                  <a:srgbClr val="FF0000"/>
                </a:solidFill>
              </a:rPr>
              <a:t>соавт</a:t>
            </a:r>
            <a:r>
              <a:rPr lang="ru-RU" sz="2700" b="1" i="1" dirty="0" smtClean="0">
                <a:solidFill>
                  <a:srgbClr val="FF0000"/>
                </a:solidFill>
              </a:rPr>
              <a:t>. </a:t>
            </a:r>
            <a:endParaRPr lang="ru-RU" dirty="0">
              <a:solidFill>
                <a:srgbClr val="FF0000"/>
              </a:solidFill>
            </a:endParaRPr>
          </a:p>
        </p:txBody>
      </p:sp>
      <p:graphicFrame>
        <p:nvGraphicFramePr>
          <p:cNvPr id="4" name="Объект 3"/>
          <p:cNvGraphicFramePr>
            <a:graphicFrameLocks noGrp="1"/>
          </p:cNvGraphicFramePr>
          <p:nvPr>
            <p:ph idx="1"/>
            <p:extLst>
              <p:ext uri="{D42A27DB-BD31-4B8C-83A1-F6EECF244321}">
                <p14:modId xmlns:p14="http://schemas.microsoft.com/office/powerpoint/2010/main" val="4036049015"/>
              </p:ext>
            </p:extLst>
          </p:nvPr>
        </p:nvGraphicFramePr>
        <p:xfrm>
          <a:off x="346841" y="393982"/>
          <a:ext cx="6684580" cy="6227534"/>
        </p:xfrm>
        <a:graphic>
          <a:graphicData uri="http://schemas.openxmlformats.org/drawingml/2006/table">
            <a:tbl>
              <a:tblPr firstRow="1" firstCol="1" bandRow="1">
                <a:tableStyleId>{5C22544A-7EE6-4342-B048-85BDC9FD1C3A}</a:tableStyleId>
              </a:tblPr>
              <a:tblGrid>
                <a:gridCol w="2963918"/>
                <a:gridCol w="1492236"/>
                <a:gridCol w="2228426"/>
              </a:tblGrid>
              <a:tr h="658418">
                <a:tc>
                  <a:txBody>
                    <a:bodyPr/>
                    <a:lstStyle/>
                    <a:p>
                      <a:pPr>
                        <a:spcAft>
                          <a:spcPts val="0"/>
                        </a:spcAft>
                      </a:pPr>
                      <a:r>
                        <a:rPr lang="ru-RU" sz="1300" dirty="0">
                          <a:effectLst/>
                        </a:rPr>
                        <a:t>Параметры</a:t>
                      </a:r>
                      <a:endParaRPr lang="ru-RU" sz="1000" dirty="0">
                        <a:effectLst/>
                        <a:latin typeface="Calibri"/>
                        <a:ea typeface="Calibri"/>
                        <a:cs typeface="Times New Roman"/>
                      </a:endParaRPr>
                    </a:p>
                  </a:txBody>
                  <a:tcPr marL="65029" marR="65029" marT="0" marB="0"/>
                </a:tc>
                <a:tc>
                  <a:txBody>
                    <a:bodyPr/>
                    <a:lstStyle/>
                    <a:p>
                      <a:pPr>
                        <a:spcAft>
                          <a:spcPts val="0"/>
                        </a:spcAft>
                      </a:pPr>
                      <a:r>
                        <a:rPr lang="ru-RU" sz="1300" dirty="0">
                          <a:effectLst/>
                        </a:rPr>
                        <a:t>Значения</a:t>
                      </a:r>
                      <a:endParaRPr lang="ru-RU" sz="1000" dirty="0">
                        <a:effectLst/>
                        <a:latin typeface="Calibri"/>
                        <a:ea typeface="Calibri"/>
                        <a:cs typeface="Times New Roman"/>
                      </a:endParaRPr>
                    </a:p>
                  </a:txBody>
                  <a:tcPr marL="65029" marR="65029" marT="0" marB="0"/>
                </a:tc>
                <a:tc>
                  <a:txBody>
                    <a:bodyPr/>
                    <a:lstStyle/>
                    <a:p>
                      <a:pPr>
                        <a:spcAft>
                          <a:spcPts val="0"/>
                        </a:spcAft>
                      </a:pPr>
                      <a:r>
                        <a:rPr lang="ru-RU" sz="1300">
                          <a:effectLst/>
                        </a:rPr>
                        <a:t>Баллы</a:t>
                      </a:r>
                      <a:endParaRPr lang="ru-RU" sz="1000">
                        <a:effectLst/>
                        <a:latin typeface="Calibri"/>
                        <a:ea typeface="Calibri"/>
                        <a:cs typeface="Times New Roman"/>
                      </a:endParaRPr>
                    </a:p>
                  </a:txBody>
                  <a:tcPr marL="65029" marR="65029" marT="0" marB="0"/>
                </a:tc>
              </a:tr>
              <a:tr h="265196">
                <a:tc rowSpan="4">
                  <a:txBody>
                    <a:bodyPr/>
                    <a:lstStyle/>
                    <a:p>
                      <a:pPr>
                        <a:spcAft>
                          <a:spcPts val="0"/>
                        </a:spcAft>
                      </a:pPr>
                      <a:r>
                        <a:rPr lang="ru-RU" sz="1500" dirty="0">
                          <a:effectLst/>
                        </a:rPr>
                        <a:t>Глюкоза крови, </a:t>
                      </a:r>
                      <a:r>
                        <a:rPr lang="ru-RU" sz="1500" dirty="0" err="1">
                          <a:effectLst/>
                        </a:rPr>
                        <a:t>ммоль</a:t>
                      </a:r>
                      <a:r>
                        <a:rPr lang="ru-RU" sz="1500" dirty="0">
                          <a:effectLst/>
                        </a:rPr>
                        <a:t>/л</a:t>
                      </a:r>
                      <a:endParaRPr lang="ru-RU" sz="1000" dirty="0">
                        <a:effectLst/>
                        <a:latin typeface="Calibri"/>
                        <a:ea typeface="Calibri"/>
                        <a:cs typeface="Times New Roman"/>
                      </a:endParaRPr>
                    </a:p>
                  </a:txBody>
                  <a:tcPr marL="65029" marR="65029" marT="0" marB="0"/>
                </a:tc>
                <a:tc>
                  <a:txBody>
                    <a:bodyPr/>
                    <a:lstStyle/>
                    <a:p>
                      <a:pPr>
                        <a:spcAft>
                          <a:spcPts val="0"/>
                        </a:spcAft>
                      </a:pPr>
                      <a:r>
                        <a:rPr lang="en-US" sz="1500">
                          <a:effectLst/>
                        </a:rPr>
                        <a:t>&lt;</a:t>
                      </a:r>
                      <a:r>
                        <a:rPr lang="ru-RU" sz="1500">
                          <a:effectLst/>
                        </a:rPr>
                        <a:t>1,4</a:t>
                      </a:r>
                      <a:endParaRPr lang="ru-RU" sz="1000">
                        <a:effectLst/>
                        <a:latin typeface="Calibri"/>
                        <a:ea typeface="Calibri"/>
                        <a:cs typeface="Times New Roman"/>
                      </a:endParaRPr>
                    </a:p>
                  </a:txBody>
                  <a:tcPr marL="65029" marR="65029" marT="0" marB="0"/>
                </a:tc>
                <a:tc>
                  <a:txBody>
                    <a:bodyPr/>
                    <a:lstStyle/>
                    <a:p>
                      <a:pPr>
                        <a:spcAft>
                          <a:spcPts val="0"/>
                        </a:spcAft>
                      </a:pPr>
                      <a:r>
                        <a:rPr lang="en-US" sz="1500">
                          <a:effectLst/>
                        </a:rPr>
                        <a:t>0</a:t>
                      </a:r>
                      <a:endParaRPr lang="ru-RU" sz="1000">
                        <a:effectLst/>
                        <a:latin typeface="Calibri"/>
                        <a:ea typeface="Calibri"/>
                        <a:cs typeface="Times New Roman"/>
                      </a:endParaRPr>
                    </a:p>
                  </a:txBody>
                  <a:tcPr marL="65029" marR="65029" marT="0" marB="0"/>
                </a:tc>
              </a:tr>
              <a:tr h="265196">
                <a:tc vMerge="1">
                  <a:txBody>
                    <a:bodyPr/>
                    <a:lstStyle/>
                    <a:p>
                      <a:endParaRPr lang="ru-RU"/>
                    </a:p>
                  </a:txBody>
                  <a:tcPr/>
                </a:tc>
                <a:tc>
                  <a:txBody>
                    <a:bodyPr/>
                    <a:lstStyle/>
                    <a:p>
                      <a:pPr>
                        <a:spcAft>
                          <a:spcPts val="0"/>
                        </a:spcAft>
                      </a:pPr>
                      <a:r>
                        <a:rPr lang="ru-RU" sz="1500">
                          <a:effectLst/>
                        </a:rPr>
                        <a:t>1,4 – 2,2</a:t>
                      </a:r>
                      <a:endParaRPr lang="ru-RU" sz="1000">
                        <a:effectLst/>
                        <a:latin typeface="Calibri"/>
                        <a:ea typeface="Calibri"/>
                        <a:cs typeface="Times New Roman"/>
                      </a:endParaRPr>
                    </a:p>
                  </a:txBody>
                  <a:tcPr marL="65029" marR="65029" marT="0" marB="0"/>
                </a:tc>
                <a:tc>
                  <a:txBody>
                    <a:bodyPr/>
                    <a:lstStyle/>
                    <a:p>
                      <a:pPr>
                        <a:spcAft>
                          <a:spcPts val="0"/>
                        </a:spcAft>
                      </a:pPr>
                      <a:r>
                        <a:rPr lang="ru-RU" sz="1500">
                          <a:effectLst/>
                        </a:rPr>
                        <a:t>1</a:t>
                      </a:r>
                      <a:endParaRPr lang="ru-RU" sz="1000">
                        <a:effectLst/>
                        <a:latin typeface="Calibri"/>
                        <a:ea typeface="Calibri"/>
                        <a:cs typeface="Times New Roman"/>
                      </a:endParaRPr>
                    </a:p>
                  </a:txBody>
                  <a:tcPr marL="65029" marR="65029" marT="0" marB="0"/>
                </a:tc>
              </a:tr>
              <a:tr h="265196">
                <a:tc vMerge="1">
                  <a:txBody>
                    <a:bodyPr/>
                    <a:lstStyle/>
                    <a:p>
                      <a:endParaRPr lang="ru-RU"/>
                    </a:p>
                  </a:txBody>
                  <a:tcPr/>
                </a:tc>
                <a:tc>
                  <a:txBody>
                    <a:bodyPr/>
                    <a:lstStyle/>
                    <a:p>
                      <a:pPr>
                        <a:spcAft>
                          <a:spcPts val="0"/>
                        </a:spcAft>
                      </a:pPr>
                      <a:r>
                        <a:rPr lang="ru-RU" sz="1500">
                          <a:effectLst/>
                        </a:rPr>
                        <a:t>2,3 – 9,6</a:t>
                      </a:r>
                      <a:endParaRPr lang="ru-RU" sz="1000">
                        <a:effectLst/>
                        <a:latin typeface="Calibri"/>
                        <a:ea typeface="Calibri"/>
                        <a:cs typeface="Times New Roman"/>
                      </a:endParaRPr>
                    </a:p>
                  </a:txBody>
                  <a:tcPr marL="65029" marR="65029" marT="0" marB="0"/>
                </a:tc>
                <a:tc>
                  <a:txBody>
                    <a:bodyPr/>
                    <a:lstStyle/>
                    <a:p>
                      <a:pPr>
                        <a:spcAft>
                          <a:spcPts val="0"/>
                        </a:spcAft>
                      </a:pPr>
                      <a:r>
                        <a:rPr lang="ru-RU" sz="1500">
                          <a:effectLst/>
                        </a:rPr>
                        <a:t>2</a:t>
                      </a:r>
                      <a:endParaRPr lang="ru-RU" sz="1000">
                        <a:effectLst/>
                        <a:latin typeface="Calibri"/>
                        <a:ea typeface="Calibri"/>
                        <a:cs typeface="Times New Roman"/>
                      </a:endParaRPr>
                    </a:p>
                  </a:txBody>
                  <a:tcPr marL="65029" marR="65029" marT="0" marB="0"/>
                </a:tc>
              </a:tr>
              <a:tr h="265196">
                <a:tc vMerge="1">
                  <a:txBody>
                    <a:bodyPr/>
                    <a:lstStyle/>
                    <a:p>
                      <a:endParaRPr lang="ru-RU"/>
                    </a:p>
                  </a:txBody>
                  <a:tcPr/>
                </a:tc>
                <a:tc>
                  <a:txBody>
                    <a:bodyPr/>
                    <a:lstStyle/>
                    <a:p>
                      <a:pPr>
                        <a:spcAft>
                          <a:spcPts val="0"/>
                        </a:spcAft>
                      </a:pPr>
                      <a:r>
                        <a:rPr lang="ru-RU" sz="1500">
                          <a:effectLst/>
                        </a:rPr>
                        <a:t>&gt;9,6</a:t>
                      </a:r>
                      <a:endParaRPr lang="ru-RU" sz="1000">
                        <a:effectLst/>
                        <a:latin typeface="Calibri"/>
                        <a:ea typeface="Calibri"/>
                        <a:cs typeface="Times New Roman"/>
                      </a:endParaRPr>
                    </a:p>
                  </a:txBody>
                  <a:tcPr marL="65029" marR="65029" marT="0" marB="0"/>
                </a:tc>
                <a:tc>
                  <a:txBody>
                    <a:bodyPr/>
                    <a:lstStyle/>
                    <a:p>
                      <a:pPr>
                        <a:spcAft>
                          <a:spcPts val="0"/>
                        </a:spcAft>
                      </a:pPr>
                      <a:r>
                        <a:rPr lang="ru-RU" sz="1500">
                          <a:effectLst/>
                        </a:rPr>
                        <a:t>1</a:t>
                      </a:r>
                      <a:endParaRPr lang="ru-RU" sz="1000">
                        <a:effectLst/>
                        <a:latin typeface="Calibri"/>
                        <a:ea typeface="Calibri"/>
                        <a:cs typeface="Times New Roman"/>
                      </a:endParaRPr>
                    </a:p>
                  </a:txBody>
                  <a:tcPr marL="65029" marR="65029" marT="0" marB="0"/>
                </a:tc>
              </a:tr>
              <a:tr h="265196">
                <a:tc rowSpan="3">
                  <a:txBody>
                    <a:bodyPr/>
                    <a:lstStyle/>
                    <a:p>
                      <a:pPr>
                        <a:spcAft>
                          <a:spcPts val="0"/>
                        </a:spcAft>
                      </a:pPr>
                      <a:r>
                        <a:rPr lang="ru-RU" sz="1500" dirty="0">
                          <a:effectLst/>
                        </a:rPr>
                        <a:t>Систолическое давление, мм </a:t>
                      </a:r>
                      <a:r>
                        <a:rPr lang="ru-RU" sz="1500" dirty="0" err="1">
                          <a:effectLst/>
                        </a:rPr>
                        <a:t>рт.ст</a:t>
                      </a:r>
                      <a:r>
                        <a:rPr lang="ru-RU" sz="1500" dirty="0">
                          <a:effectLst/>
                        </a:rPr>
                        <a:t>.</a:t>
                      </a:r>
                      <a:endParaRPr lang="ru-RU" sz="1000" dirty="0">
                        <a:effectLst/>
                        <a:latin typeface="Calibri"/>
                        <a:ea typeface="Calibri"/>
                        <a:cs typeface="Times New Roman"/>
                      </a:endParaRPr>
                    </a:p>
                  </a:txBody>
                  <a:tcPr marL="65029" marR="65029" marT="0" marB="0"/>
                </a:tc>
                <a:tc>
                  <a:txBody>
                    <a:bodyPr/>
                    <a:lstStyle/>
                    <a:p>
                      <a:pPr>
                        <a:spcAft>
                          <a:spcPts val="0"/>
                        </a:spcAft>
                      </a:pPr>
                      <a:r>
                        <a:rPr lang="ru-RU" sz="1500" dirty="0">
                          <a:effectLst/>
                        </a:rPr>
                        <a:t>&lt;30</a:t>
                      </a:r>
                      <a:endParaRPr lang="ru-RU" sz="1000" dirty="0">
                        <a:effectLst/>
                        <a:latin typeface="Calibri"/>
                        <a:ea typeface="Calibri"/>
                        <a:cs typeface="Times New Roman"/>
                      </a:endParaRPr>
                    </a:p>
                  </a:txBody>
                  <a:tcPr marL="65029" marR="65029" marT="0" marB="0"/>
                </a:tc>
                <a:tc>
                  <a:txBody>
                    <a:bodyPr/>
                    <a:lstStyle/>
                    <a:p>
                      <a:pPr>
                        <a:spcAft>
                          <a:spcPts val="0"/>
                        </a:spcAft>
                      </a:pPr>
                      <a:r>
                        <a:rPr lang="ru-RU" sz="1500">
                          <a:effectLst/>
                        </a:rPr>
                        <a:t>0</a:t>
                      </a:r>
                      <a:endParaRPr lang="ru-RU" sz="1000">
                        <a:effectLst/>
                        <a:latin typeface="Calibri"/>
                        <a:ea typeface="Calibri"/>
                        <a:cs typeface="Times New Roman"/>
                      </a:endParaRPr>
                    </a:p>
                  </a:txBody>
                  <a:tcPr marL="65029" marR="65029" marT="0" marB="0"/>
                </a:tc>
              </a:tr>
              <a:tr h="265196">
                <a:tc vMerge="1">
                  <a:txBody>
                    <a:bodyPr/>
                    <a:lstStyle/>
                    <a:p>
                      <a:endParaRPr lang="ru-RU"/>
                    </a:p>
                  </a:txBody>
                  <a:tcPr/>
                </a:tc>
                <a:tc>
                  <a:txBody>
                    <a:bodyPr/>
                    <a:lstStyle/>
                    <a:p>
                      <a:pPr>
                        <a:spcAft>
                          <a:spcPts val="0"/>
                        </a:spcAft>
                      </a:pPr>
                      <a:r>
                        <a:rPr lang="ru-RU" sz="1500">
                          <a:effectLst/>
                        </a:rPr>
                        <a:t>30-39</a:t>
                      </a:r>
                      <a:endParaRPr lang="ru-RU" sz="1000">
                        <a:effectLst/>
                        <a:latin typeface="Calibri"/>
                        <a:ea typeface="Calibri"/>
                        <a:cs typeface="Times New Roman"/>
                      </a:endParaRPr>
                    </a:p>
                  </a:txBody>
                  <a:tcPr marL="65029" marR="65029" marT="0" marB="0"/>
                </a:tc>
                <a:tc>
                  <a:txBody>
                    <a:bodyPr/>
                    <a:lstStyle/>
                    <a:p>
                      <a:pPr>
                        <a:spcAft>
                          <a:spcPts val="0"/>
                        </a:spcAft>
                      </a:pPr>
                      <a:r>
                        <a:rPr lang="ru-RU" sz="1500">
                          <a:effectLst/>
                        </a:rPr>
                        <a:t>1</a:t>
                      </a:r>
                      <a:endParaRPr lang="ru-RU" sz="1000">
                        <a:effectLst/>
                        <a:latin typeface="Calibri"/>
                        <a:ea typeface="Calibri"/>
                        <a:cs typeface="Times New Roman"/>
                      </a:endParaRPr>
                    </a:p>
                  </a:txBody>
                  <a:tcPr marL="65029" marR="65029" marT="0" marB="0"/>
                </a:tc>
              </a:tr>
              <a:tr h="265196">
                <a:tc vMerge="1">
                  <a:txBody>
                    <a:bodyPr/>
                    <a:lstStyle/>
                    <a:p>
                      <a:endParaRPr lang="ru-RU"/>
                    </a:p>
                  </a:txBody>
                  <a:tcPr/>
                </a:tc>
                <a:tc>
                  <a:txBody>
                    <a:bodyPr/>
                    <a:lstStyle/>
                    <a:p>
                      <a:pPr>
                        <a:spcAft>
                          <a:spcPts val="0"/>
                        </a:spcAft>
                      </a:pPr>
                      <a:r>
                        <a:rPr lang="ru-RU" sz="1500">
                          <a:effectLst/>
                        </a:rPr>
                        <a:t>≥40</a:t>
                      </a:r>
                      <a:endParaRPr lang="ru-RU" sz="1000">
                        <a:effectLst/>
                        <a:latin typeface="Calibri"/>
                        <a:ea typeface="Calibri"/>
                        <a:cs typeface="Times New Roman"/>
                      </a:endParaRPr>
                    </a:p>
                  </a:txBody>
                  <a:tcPr marL="65029" marR="65029" marT="0" marB="0"/>
                </a:tc>
                <a:tc>
                  <a:txBody>
                    <a:bodyPr/>
                    <a:lstStyle/>
                    <a:p>
                      <a:pPr>
                        <a:spcAft>
                          <a:spcPts val="0"/>
                        </a:spcAft>
                      </a:pPr>
                      <a:r>
                        <a:rPr lang="ru-RU" sz="1500">
                          <a:effectLst/>
                        </a:rPr>
                        <a:t>2</a:t>
                      </a:r>
                      <a:endParaRPr lang="ru-RU" sz="1000">
                        <a:effectLst/>
                        <a:latin typeface="Calibri"/>
                        <a:ea typeface="Calibri"/>
                        <a:cs typeface="Times New Roman"/>
                      </a:endParaRPr>
                    </a:p>
                  </a:txBody>
                  <a:tcPr marL="65029" marR="65029" marT="0" marB="0"/>
                </a:tc>
              </a:tr>
              <a:tr h="265196">
                <a:tc rowSpan="5">
                  <a:txBody>
                    <a:bodyPr/>
                    <a:lstStyle/>
                    <a:p>
                      <a:pPr>
                        <a:spcAft>
                          <a:spcPts val="0"/>
                        </a:spcAft>
                      </a:pPr>
                      <a:r>
                        <a:rPr lang="en-US" sz="1500" dirty="0">
                          <a:effectLst/>
                        </a:rPr>
                        <a:t>pH</a:t>
                      </a:r>
                      <a:endParaRPr lang="ru-RU" sz="1000" dirty="0">
                        <a:effectLst/>
                        <a:latin typeface="Calibri"/>
                        <a:ea typeface="Calibri"/>
                        <a:cs typeface="Times New Roman"/>
                      </a:endParaRPr>
                    </a:p>
                  </a:txBody>
                  <a:tcPr marL="65029" marR="65029" marT="0" marB="0"/>
                </a:tc>
                <a:tc>
                  <a:txBody>
                    <a:bodyPr/>
                    <a:lstStyle/>
                    <a:p>
                      <a:pPr>
                        <a:spcAft>
                          <a:spcPts val="0"/>
                        </a:spcAft>
                      </a:pPr>
                      <a:r>
                        <a:rPr lang="ru-RU" sz="1500">
                          <a:effectLst/>
                        </a:rPr>
                        <a:t>&lt;7,2</a:t>
                      </a:r>
                      <a:endParaRPr lang="ru-RU" sz="1000">
                        <a:effectLst/>
                        <a:latin typeface="Calibri"/>
                        <a:ea typeface="Calibri"/>
                        <a:cs typeface="Times New Roman"/>
                      </a:endParaRPr>
                    </a:p>
                  </a:txBody>
                  <a:tcPr marL="65029" marR="65029" marT="0" marB="0"/>
                </a:tc>
                <a:tc>
                  <a:txBody>
                    <a:bodyPr/>
                    <a:lstStyle/>
                    <a:p>
                      <a:pPr>
                        <a:spcAft>
                          <a:spcPts val="0"/>
                        </a:spcAft>
                      </a:pPr>
                      <a:r>
                        <a:rPr lang="ru-RU" sz="1500">
                          <a:effectLst/>
                        </a:rPr>
                        <a:t>0</a:t>
                      </a:r>
                      <a:endParaRPr lang="ru-RU" sz="1000">
                        <a:effectLst/>
                        <a:latin typeface="Calibri"/>
                        <a:ea typeface="Calibri"/>
                        <a:cs typeface="Times New Roman"/>
                      </a:endParaRPr>
                    </a:p>
                  </a:txBody>
                  <a:tcPr marL="65029" marR="65029" marT="0" marB="0"/>
                </a:tc>
              </a:tr>
              <a:tr h="265196">
                <a:tc vMerge="1">
                  <a:txBody>
                    <a:bodyPr/>
                    <a:lstStyle/>
                    <a:p>
                      <a:endParaRPr lang="ru-RU"/>
                    </a:p>
                  </a:txBody>
                  <a:tcPr/>
                </a:tc>
                <a:tc>
                  <a:txBody>
                    <a:bodyPr/>
                    <a:lstStyle/>
                    <a:p>
                      <a:pPr>
                        <a:spcAft>
                          <a:spcPts val="0"/>
                        </a:spcAft>
                      </a:pPr>
                      <a:r>
                        <a:rPr lang="ru-RU" sz="1500">
                          <a:effectLst/>
                        </a:rPr>
                        <a:t>7,20 - 7,29</a:t>
                      </a:r>
                      <a:endParaRPr lang="ru-RU" sz="1000">
                        <a:effectLst/>
                        <a:latin typeface="Calibri"/>
                        <a:ea typeface="Calibri"/>
                        <a:cs typeface="Times New Roman"/>
                      </a:endParaRPr>
                    </a:p>
                  </a:txBody>
                  <a:tcPr marL="65029" marR="65029" marT="0" marB="0"/>
                </a:tc>
                <a:tc>
                  <a:txBody>
                    <a:bodyPr/>
                    <a:lstStyle/>
                    <a:p>
                      <a:pPr>
                        <a:spcAft>
                          <a:spcPts val="0"/>
                        </a:spcAft>
                      </a:pPr>
                      <a:r>
                        <a:rPr lang="ru-RU" sz="1500">
                          <a:effectLst/>
                        </a:rPr>
                        <a:t>1</a:t>
                      </a:r>
                      <a:endParaRPr lang="ru-RU" sz="1000">
                        <a:effectLst/>
                        <a:latin typeface="Calibri"/>
                        <a:ea typeface="Calibri"/>
                        <a:cs typeface="Times New Roman"/>
                      </a:endParaRPr>
                    </a:p>
                  </a:txBody>
                  <a:tcPr marL="65029" marR="65029" marT="0" marB="0"/>
                </a:tc>
              </a:tr>
              <a:tr h="265196">
                <a:tc vMerge="1">
                  <a:txBody>
                    <a:bodyPr/>
                    <a:lstStyle/>
                    <a:p>
                      <a:endParaRPr lang="ru-RU"/>
                    </a:p>
                  </a:txBody>
                  <a:tcPr/>
                </a:tc>
                <a:tc>
                  <a:txBody>
                    <a:bodyPr/>
                    <a:lstStyle/>
                    <a:p>
                      <a:pPr>
                        <a:spcAft>
                          <a:spcPts val="0"/>
                        </a:spcAft>
                      </a:pPr>
                      <a:r>
                        <a:rPr lang="ru-RU" sz="1500">
                          <a:effectLst/>
                        </a:rPr>
                        <a:t>7,30 - 7,45</a:t>
                      </a:r>
                      <a:endParaRPr lang="ru-RU" sz="1000">
                        <a:effectLst/>
                        <a:latin typeface="Calibri"/>
                        <a:ea typeface="Calibri"/>
                        <a:cs typeface="Times New Roman"/>
                      </a:endParaRPr>
                    </a:p>
                  </a:txBody>
                  <a:tcPr marL="65029" marR="65029" marT="0" marB="0"/>
                </a:tc>
                <a:tc>
                  <a:txBody>
                    <a:bodyPr/>
                    <a:lstStyle/>
                    <a:p>
                      <a:pPr>
                        <a:spcAft>
                          <a:spcPts val="0"/>
                        </a:spcAft>
                      </a:pPr>
                      <a:r>
                        <a:rPr lang="ru-RU" sz="1500">
                          <a:effectLst/>
                        </a:rPr>
                        <a:t>2</a:t>
                      </a:r>
                      <a:endParaRPr lang="ru-RU" sz="1000">
                        <a:effectLst/>
                        <a:latin typeface="Calibri"/>
                        <a:ea typeface="Calibri"/>
                        <a:cs typeface="Times New Roman"/>
                      </a:endParaRPr>
                    </a:p>
                  </a:txBody>
                  <a:tcPr marL="65029" marR="65029" marT="0" marB="0"/>
                </a:tc>
              </a:tr>
              <a:tr h="265196">
                <a:tc vMerge="1">
                  <a:txBody>
                    <a:bodyPr/>
                    <a:lstStyle/>
                    <a:p>
                      <a:endParaRPr lang="ru-RU"/>
                    </a:p>
                  </a:txBody>
                  <a:tcPr/>
                </a:tc>
                <a:tc>
                  <a:txBody>
                    <a:bodyPr/>
                    <a:lstStyle/>
                    <a:p>
                      <a:pPr>
                        <a:spcAft>
                          <a:spcPts val="0"/>
                        </a:spcAft>
                      </a:pPr>
                      <a:r>
                        <a:rPr lang="en-US" sz="1500">
                          <a:effectLst/>
                        </a:rPr>
                        <a:t>7,46 – 7,50</a:t>
                      </a:r>
                      <a:endParaRPr lang="ru-RU" sz="1000">
                        <a:effectLst/>
                        <a:latin typeface="Calibri"/>
                        <a:ea typeface="Calibri"/>
                        <a:cs typeface="Times New Roman"/>
                      </a:endParaRPr>
                    </a:p>
                  </a:txBody>
                  <a:tcPr marL="65029" marR="65029" marT="0" marB="0"/>
                </a:tc>
                <a:tc>
                  <a:txBody>
                    <a:bodyPr/>
                    <a:lstStyle/>
                    <a:p>
                      <a:pPr>
                        <a:spcAft>
                          <a:spcPts val="0"/>
                        </a:spcAft>
                      </a:pPr>
                      <a:r>
                        <a:rPr lang="en-US" sz="1500">
                          <a:effectLst/>
                        </a:rPr>
                        <a:t>1</a:t>
                      </a:r>
                      <a:endParaRPr lang="ru-RU" sz="1000">
                        <a:effectLst/>
                        <a:latin typeface="Calibri"/>
                        <a:ea typeface="Calibri"/>
                        <a:cs typeface="Times New Roman"/>
                      </a:endParaRPr>
                    </a:p>
                  </a:txBody>
                  <a:tcPr marL="65029" marR="65029" marT="0" marB="0"/>
                </a:tc>
              </a:tr>
              <a:tr h="265196">
                <a:tc vMerge="1">
                  <a:txBody>
                    <a:bodyPr/>
                    <a:lstStyle/>
                    <a:p>
                      <a:endParaRPr lang="ru-RU"/>
                    </a:p>
                  </a:txBody>
                  <a:tcPr/>
                </a:tc>
                <a:tc>
                  <a:txBody>
                    <a:bodyPr/>
                    <a:lstStyle/>
                    <a:p>
                      <a:pPr>
                        <a:spcAft>
                          <a:spcPts val="0"/>
                        </a:spcAft>
                      </a:pPr>
                      <a:r>
                        <a:rPr lang="en-US" sz="1500">
                          <a:effectLst/>
                        </a:rPr>
                        <a:t>&gt;7,50</a:t>
                      </a:r>
                      <a:endParaRPr lang="ru-RU" sz="1000">
                        <a:effectLst/>
                        <a:latin typeface="Calibri"/>
                        <a:ea typeface="Calibri"/>
                        <a:cs typeface="Times New Roman"/>
                      </a:endParaRPr>
                    </a:p>
                  </a:txBody>
                  <a:tcPr marL="65029" marR="65029" marT="0" marB="0"/>
                </a:tc>
                <a:tc>
                  <a:txBody>
                    <a:bodyPr/>
                    <a:lstStyle/>
                    <a:p>
                      <a:pPr>
                        <a:spcAft>
                          <a:spcPts val="0"/>
                        </a:spcAft>
                      </a:pPr>
                      <a:r>
                        <a:rPr lang="en-US" sz="1500">
                          <a:effectLst/>
                        </a:rPr>
                        <a:t>0</a:t>
                      </a:r>
                      <a:endParaRPr lang="ru-RU" sz="1000">
                        <a:effectLst/>
                        <a:latin typeface="Calibri"/>
                        <a:ea typeface="Calibri"/>
                        <a:cs typeface="Times New Roman"/>
                      </a:endParaRPr>
                    </a:p>
                  </a:txBody>
                  <a:tcPr marL="65029" marR="65029" marT="0" marB="0"/>
                </a:tc>
              </a:tr>
              <a:tr h="265196">
                <a:tc rowSpan="4">
                  <a:txBody>
                    <a:bodyPr/>
                    <a:lstStyle/>
                    <a:p>
                      <a:pPr>
                        <a:spcAft>
                          <a:spcPts val="0"/>
                        </a:spcAft>
                      </a:pPr>
                      <a:r>
                        <a:rPr lang="en-US" sz="1500">
                          <a:effectLst/>
                        </a:rPr>
                        <a:t>pO2 </a:t>
                      </a:r>
                      <a:r>
                        <a:rPr lang="ru-RU" sz="1500">
                          <a:effectLst/>
                        </a:rPr>
                        <a:t>в мм рт.ст.</a:t>
                      </a:r>
                      <a:endParaRPr lang="ru-RU" sz="1000">
                        <a:effectLst/>
                        <a:latin typeface="Calibri"/>
                        <a:ea typeface="Calibri"/>
                        <a:cs typeface="Times New Roman"/>
                      </a:endParaRPr>
                    </a:p>
                  </a:txBody>
                  <a:tcPr marL="65029" marR="65029" marT="0" marB="0"/>
                </a:tc>
                <a:tc>
                  <a:txBody>
                    <a:bodyPr/>
                    <a:lstStyle/>
                    <a:p>
                      <a:pPr>
                        <a:spcAft>
                          <a:spcPts val="0"/>
                        </a:spcAft>
                      </a:pPr>
                      <a:r>
                        <a:rPr lang="en-US" sz="1500">
                          <a:effectLst/>
                        </a:rPr>
                        <a:t>&lt;40</a:t>
                      </a:r>
                      <a:endParaRPr lang="ru-RU" sz="1000">
                        <a:effectLst/>
                        <a:latin typeface="Calibri"/>
                        <a:ea typeface="Calibri"/>
                        <a:cs typeface="Times New Roman"/>
                      </a:endParaRPr>
                    </a:p>
                  </a:txBody>
                  <a:tcPr marL="65029" marR="65029" marT="0" marB="0"/>
                </a:tc>
                <a:tc>
                  <a:txBody>
                    <a:bodyPr/>
                    <a:lstStyle/>
                    <a:p>
                      <a:pPr>
                        <a:spcAft>
                          <a:spcPts val="0"/>
                        </a:spcAft>
                      </a:pPr>
                      <a:r>
                        <a:rPr lang="en-US" sz="1500">
                          <a:effectLst/>
                        </a:rPr>
                        <a:t>0</a:t>
                      </a:r>
                      <a:endParaRPr lang="ru-RU" sz="1000">
                        <a:effectLst/>
                        <a:latin typeface="Calibri"/>
                        <a:ea typeface="Calibri"/>
                        <a:cs typeface="Times New Roman"/>
                      </a:endParaRPr>
                    </a:p>
                  </a:txBody>
                  <a:tcPr marL="65029" marR="65029" marT="0" marB="0"/>
                </a:tc>
              </a:tr>
              <a:tr h="265196">
                <a:tc vMerge="1">
                  <a:txBody>
                    <a:bodyPr/>
                    <a:lstStyle/>
                    <a:p>
                      <a:endParaRPr lang="ru-RU"/>
                    </a:p>
                  </a:txBody>
                  <a:tcPr/>
                </a:tc>
                <a:tc>
                  <a:txBody>
                    <a:bodyPr/>
                    <a:lstStyle/>
                    <a:p>
                      <a:pPr>
                        <a:spcAft>
                          <a:spcPts val="0"/>
                        </a:spcAft>
                      </a:pPr>
                      <a:r>
                        <a:rPr lang="en-US" sz="1500">
                          <a:effectLst/>
                        </a:rPr>
                        <a:t>40-49</a:t>
                      </a:r>
                      <a:endParaRPr lang="ru-RU" sz="1000">
                        <a:effectLst/>
                        <a:latin typeface="Calibri"/>
                        <a:ea typeface="Calibri"/>
                        <a:cs typeface="Times New Roman"/>
                      </a:endParaRPr>
                    </a:p>
                  </a:txBody>
                  <a:tcPr marL="65029" marR="65029" marT="0" marB="0"/>
                </a:tc>
                <a:tc>
                  <a:txBody>
                    <a:bodyPr/>
                    <a:lstStyle/>
                    <a:p>
                      <a:pPr>
                        <a:spcAft>
                          <a:spcPts val="0"/>
                        </a:spcAft>
                      </a:pPr>
                      <a:r>
                        <a:rPr lang="en-US" sz="1500">
                          <a:effectLst/>
                        </a:rPr>
                        <a:t>1</a:t>
                      </a:r>
                      <a:endParaRPr lang="ru-RU" sz="1000">
                        <a:effectLst/>
                        <a:latin typeface="Calibri"/>
                        <a:ea typeface="Calibri"/>
                        <a:cs typeface="Times New Roman"/>
                      </a:endParaRPr>
                    </a:p>
                  </a:txBody>
                  <a:tcPr marL="65029" marR="65029" marT="0" marB="0"/>
                </a:tc>
              </a:tr>
              <a:tr h="265196">
                <a:tc vMerge="1">
                  <a:txBody>
                    <a:bodyPr/>
                    <a:lstStyle/>
                    <a:p>
                      <a:endParaRPr lang="ru-RU"/>
                    </a:p>
                  </a:txBody>
                  <a:tcPr/>
                </a:tc>
                <a:tc>
                  <a:txBody>
                    <a:bodyPr/>
                    <a:lstStyle/>
                    <a:p>
                      <a:pPr>
                        <a:spcAft>
                          <a:spcPts val="0"/>
                        </a:spcAft>
                      </a:pPr>
                      <a:r>
                        <a:rPr lang="en-US" sz="1500">
                          <a:effectLst/>
                        </a:rPr>
                        <a:t>50-100</a:t>
                      </a:r>
                      <a:endParaRPr lang="ru-RU" sz="1000">
                        <a:effectLst/>
                        <a:latin typeface="Calibri"/>
                        <a:ea typeface="Calibri"/>
                        <a:cs typeface="Times New Roman"/>
                      </a:endParaRPr>
                    </a:p>
                  </a:txBody>
                  <a:tcPr marL="65029" marR="65029" marT="0" marB="0"/>
                </a:tc>
                <a:tc>
                  <a:txBody>
                    <a:bodyPr/>
                    <a:lstStyle/>
                    <a:p>
                      <a:pPr>
                        <a:spcAft>
                          <a:spcPts val="0"/>
                        </a:spcAft>
                      </a:pPr>
                      <a:r>
                        <a:rPr lang="en-US" sz="1500">
                          <a:effectLst/>
                        </a:rPr>
                        <a:t>2</a:t>
                      </a:r>
                      <a:endParaRPr lang="ru-RU" sz="1000">
                        <a:effectLst/>
                        <a:latin typeface="Calibri"/>
                        <a:ea typeface="Calibri"/>
                        <a:cs typeface="Times New Roman"/>
                      </a:endParaRPr>
                    </a:p>
                  </a:txBody>
                  <a:tcPr marL="65029" marR="65029" marT="0" marB="0"/>
                </a:tc>
              </a:tr>
              <a:tr h="265196">
                <a:tc vMerge="1">
                  <a:txBody>
                    <a:bodyPr/>
                    <a:lstStyle/>
                    <a:p>
                      <a:endParaRPr lang="ru-RU"/>
                    </a:p>
                  </a:txBody>
                  <a:tcPr/>
                </a:tc>
                <a:tc>
                  <a:txBody>
                    <a:bodyPr/>
                    <a:lstStyle/>
                    <a:p>
                      <a:pPr>
                        <a:spcAft>
                          <a:spcPts val="0"/>
                        </a:spcAft>
                      </a:pPr>
                      <a:r>
                        <a:rPr lang="en-US" sz="1500">
                          <a:effectLst/>
                        </a:rPr>
                        <a:t>&gt;100</a:t>
                      </a:r>
                      <a:endParaRPr lang="ru-RU" sz="1000">
                        <a:effectLst/>
                        <a:latin typeface="Calibri"/>
                        <a:ea typeface="Calibri"/>
                        <a:cs typeface="Times New Roman"/>
                      </a:endParaRPr>
                    </a:p>
                  </a:txBody>
                  <a:tcPr marL="65029" marR="65029" marT="0" marB="0"/>
                </a:tc>
                <a:tc>
                  <a:txBody>
                    <a:bodyPr/>
                    <a:lstStyle/>
                    <a:p>
                      <a:pPr>
                        <a:spcAft>
                          <a:spcPts val="0"/>
                        </a:spcAft>
                      </a:pPr>
                      <a:r>
                        <a:rPr lang="en-US" sz="1500">
                          <a:effectLst/>
                        </a:rPr>
                        <a:t>1</a:t>
                      </a:r>
                      <a:endParaRPr lang="ru-RU" sz="1000">
                        <a:effectLst/>
                        <a:latin typeface="Calibri"/>
                        <a:ea typeface="Calibri"/>
                        <a:cs typeface="Times New Roman"/>
                      </a:endParaRPr>
                    </a:p>
                  </a:txBody>
                  <a:tcPr marL="65029" marR="65029" marT="0" marB="0"/>
                </a:tc>
              </a:tr>
              <a:tr h="265196">
                <a:tc rowSpan="5">
                  <a:txBody>
                    <a:bodyPr/>
                    <a:lstStyle/>
                    <a:p>
                      <a:pPr>
                        <a:spcAft>
                          <a:spcPts val="0"/>
                        </a:spcAft>
                      </a:pPr>
                      <a:r>
                        <a:rPr lang="ru-RU" sz="1500">
                          <a:effectLst/>
                        </a:rPr>
                        <a:t>Центральная температура, С</a:t>
                      </a:r>
                      <a:endParaRPr lang="ru-RU" sz="1000">
                        <a:effectLst/>
                        <a:latin typeface="Calibri"/>
                        <a:ea typeface="Calibri"/>
                        <a:cs typeface="Times New Roman"/>
                      </a:endParaRPr>
                    </a:p>
                  </a:txBody>
                  <a:tcPr marL="65029" marR="65029" marT="0" marB="0"/>
                </a:tc>
                <a:tc>
                  <a:txBody>
                    <a:bodyPr/>
                    <a:lstStyle/>
                    <a:p>
                      <a:pPr>
                        <a:spcAft>
                          <a:spcPts val="0"/>
                        </a:spcAft>
                      </a:pPr>
                      <a:r>
                        <a:rPr lang="en-US" sz="1500">
                          <a:effectLst/>
                        </a:rPr>
                        <a:t>&lt;36,1</a:t>
                      </a:r>
                      <a:endParaRPr lang="ru-RU" sz="1000">
                        <a:effectLst/>
                        <a:latin typeface="Calibri"/>
                        <a:ea typeface="Calibri"/>
                        <a:cs typeface="Times New Roman"/>
                      </a:endParaRPr>
                    </a:p>
                  </a:txBody>
                  <a:tcPr marL="65029" marR="65029" marT="0" marB="0"/>
                </a:tc>
                <a:tc>
                  <a:txBody>
                    <a:bodyPr/>
                    <a:lstStyle/>
                    <a:p>
                      <a:pPr>
                        <a:spcAft>
                          <a:spcPts val="0"/>
                        </a:spcAft>
                      </a:pPr>
                      <a:r>
                        <a:rPr lang="en-US" sz="1500">
                          <a:effectLst/>
                        </a:rPr>
                        <a:t>0</a:t>
                      </a:r>
                      <a:endParaRPr lang="ru-RU" sz="1000">
                        <a:effectLst/>
                        <a:latin typeface="Calibri"/>
                        <a:ea typeface="Calibri"/>
                        <a:cs typeface="Times New Roman"/>
                      </a:endParaRPr>
                    </a:p>
                  </a:txBody>
                  <a:tcPr marL="65029" marR="65029" marT="0" marB="0"/>
                </a:tc>
              </a:tr>
              <a:tr h="265196">
                <a:tc vMerge="1">
                  <a:txBody>
                    <a:bodyPr/>
                    <a:lstStyle/>
                    <a:p>
                      <a:endParaRPr lang="ru-RU"/>
                    </a:p>
                  </a:txBody>
                  <a:tcPr/>
                </a:tc>
                <a:tc>
                  <a:txBody>
                    <a:bodyPr/>
                    <a:lstStyle/>
                    <a:p>
                      <a:pPr>
                        <a:spcAft>
                          <a:spcPts val="0"/>
                        </a:spcAft>
                      </a:pPr>
                      <a:r>
                        <a:rPr lang="en-US" sz="1500">
                          <a:effectLst/>
                        </a:rPr>
                        <a:t>36,1-36,5</a:t>
                      </a:r>
                      <a:endParaRPr lang="ru-RU" sz="1000">
                        <a:effectLst/>
                        <a:latin typeface="Calibri"/>
                        <a:ea typeface="Calibri"/>
                        <a:cs typeface="Times New Roman"/>
                      </a:endParaRPr>
                    </a:p>
                  </a:txBody>
                  <a:tcPr marL="65029" marR="65029" marT="0" marB="0"/>
                </a:tc>
                <a:tc>
                  <a:txBody>
                    <a:bodyPr/>
                    <a:lstStyle/>
                    <a:p>
                      <a:pPr>
                        <a:spcAft>
                          <a:spcPts val="0"/>
                        </a:spcAft>
                      </a:pPr>
                      <a:r>
                        <a:rPr lang="en-US" sz="1500">
                          <a:effectLst/>
                        </a:rPr>
                        <a:t>1</a:t>
                      </a:r>
                      <a:endParaRPr lang="ru-RU" sz="1000">
                        <a:effectLst/>
                        <a:latin typeface="Calibri"/>
                        <a:ea typeface="Calibri"/>
                        <a:cs typeface="Times New Roman"/>
                      </a:endParaRPr>
                    </a:p>
                  </a:txBody>
                  <a:tcPr marL="65029" marR="65029" marT="0" marB="0"/>
                </a:tc>
              </a:tr>
              <a:tr h="265196">
                <a:tc vMerge="1">
                  <a:txBody>
                    <a:bodyPr/>
                    <a:lstStyle/>
                    <a:p>
                      <a:endParaRPr lang="ru-RU"/>
                    </a:p>
                  </a:txBody>
                  <a:tcPr/>
                </a:tc>
                <a:tc>
                  <a:txBody>
                    <a:bodyPr/>
                    <a:lstStyle/>
                    <a:p>
                      <a:pPr>
                        <a:spcAft>
                          <a:spcPts val="0"/>
                        </a:spcAft>
                      </a:pPr>
                      <a:r>
                        <a:rPr lang="en-US" sz="1500">
                          <a:effectLst/>
                        </a:rPr>
                        <a:t>36,6-37,2</a:t>
                      </a:r>
                      <a:endParaRPr lang="ru-RU" sz="1000">
                        <a:effectLst/>
                        <a:latin typeface="Calibri"/>
                        <a:ea typeface="Calibri"/>
                        <a:cs typeface="Times New Roman"/>
                      </a:endParaRPr>
                    </a:p>
                  </a:txBody>
                  <a:tcPr marL="65029" marR="65029" marT="0" marB="0"/>
                </a:tc>
                <a:tc>
                  <a:txBody>
                    <a:bodyPr/>
                    <a:lstStyle/>
                    <a:p>
                      <a:pPr>
                        <a:spcAft>
                          <a:spcPts val="0"/>
                        </a:spcAft>
                      </a:pPr>
                      <a:r>
                        <a:rPr lang="en-US" sz="1500">
                          <a:effectLst/>
                        </a:rPr>
                        <a:t>2</a:t>
                      </a:r>
                      <a:endParaRPr lang="ru-RU" sz="1000">
                        <a:effectLst/>
                        <a:latin typeface="Calibri"/>
                        <a:ea typeface="Calibri"/>
                        <a:cs typeface="Times New Roman"/>
                      </a:endParaRPr>
                    </a:p>
                  </a:txBody>
                  <a:tcPr marL="65029" marR="65029" marT="0" marB="0"/>
                </a:tc>
              </a:tr>
              <a:tr h="265196">
                <a:tc vMerge="1">
                  <a:txBody>
                    <a:bodyPr/>
                    <a:lstStyle/>
                    <a:p>
                      <a:endParaRPr lang="ru-RU"/>
                    </a:p>
                  </a:txBody>
                  <a:tcPr/>
                </a:tc>
                <a:tc>
                  <a:txBody>
                    <a:bodyPr/>
                    <a:lstStyle/>
                    <a:p>
                      <a:pPr>
                        <a:spcAft>
                          <a:spcPts val="0"/>
                        </a:spcAft>
                      </a:pPr>
                      <a:r>
                        <a:rPr lang="en-US" sz="1500">
                          <a:effectLst/>
                        </a:rPr>
                        <a:t>37,3-37,6</a:t>
                      </a:r>
                      <a:endParaRPr lang="ru-RU" sz="1000">
                        <a:effectLst/>
                        <a:latin typeface="Calibri"/>
                        <a:ea typeface="Calibri"/>
                        <a:cs typeface="Times New Roman"/>
                      </a:endParaRPr>
                    </a:p>
                  </a:txBody>
                  <a:tcPr marL="65029" marR="65029" marT="0" marB="0"/>
                </a:tc>
                <a:tc>
                  <a:txBody>
                    <a:bodyPr/>
                    <a:lstStyle/>
                    <a:p>
                      <a:pPr>
                        <a:spcAft>
                          <a:spcPts val="0"/>
                        </a:spcAft>
                      </a:pPr>
                      <a:r>
                        <a:rPr lang="en-US" sz="1500">
                          <a:effectLst/>
                        </a:rPr>
                        <a:t>1</a:t>
                      </a:r>
                      <a:endParaRPr lang="ru-RU" sz="1000">
                        <a:effectLst/>
                        <a:latin typeface="Calibri"/>
                        <a:ea typeface="Calibri"/>
                        <a:cs typeface="Times New Roman"/>
                      </a:endParaRPr>
                    </a:p>
                  </a:txBody>
                  <a:tcPr marL="65029" marR="65029" marT="0" marB="0"/>
                </a:tc>
              </a:tr>
              <a:tr h="265196">
                <a:tc vMerge="1">
                  <a:txBody>
                    <a:bodyPr/>
                    <a:lstStyle/>
                    <a:p>
                      <a:endParaRPr lang="ru-RU"/>
                    </a:p>
                  </a:txBody>
                  <a:tcPr/>
                </a:tc>
                <a:tc>
                  <a:txBody>
                    <a:bodyPr/>
                    <a:lstStyle/>
                    <a:p>
                      <a:pPr>
                        <a:spcAft>
                          <a:spcPts val="0"/>
                        </a:spcAft>
                      </a:pPr>
                      <a:r>
                        <a:rPr lang="en-US" sz="1500">
                          <a:effectLst/>
                        </a:rPr>
                        <a:t>&gt;37,7</a:t>
                      </a:r>
                      <a:endParaRPr lang="ru-RU" sz="1000">
                        <a:effectLst/>
                        <a:latin typeface="Calibri"/>
                        <a:ea typeface="Calibri"/>
                        <a:cs typeface="Times New Roman"/>
                      </a:endParaRPr>
                    </a:p>
                  </a:txBody>
                  <a:tcPr marL="65029" marR="65029" marT="0" marB="0"/>
                </a:tc>
                <a:tc>
                  <a:txBody>
                    <a:bodyPr/>
                    <a:lstStyle/>
                    <a:p>
                      <a:pPr>
                        <a:spcAft>
                          <a:spcPts val="0"/>
                        </a:spcAft>
                      </a:pPr>
                      <a:r>
                        <a:rPr lang="en-US" sz="1500" dirty="0">
                          <a:effectLst/>
                        </a:rPr>
                        <a:t>0</a:t>
                      </a:r>
                      <a:endParaRPr lang="ru-RU" sz="1000" dirty="0">
                        <a:effectLst/>
                        <a:latin typeface="Calibri"/>
                        <a:ea typeface="Calibri"/>
                        <a:cs typeface="Times New Roman"/>
                      </a:endParaRPr>
                    </a:p>
                  </a:txBody>
                  <a:tcPr marL="65029" marR="65029" marT="0" marB="0"/>
                </a:tc>
              </a:tr>
            </a:tbl>
          </a:graphicData>
        </a:graphic>
      </p:graphicFrame>
      <p:sp>
        <p:nvSpPr>
          <p:cNvPr id="5" name="Rectangle 1"/>
          <p:cNvSpPr>
            <a:spLocks noChangeArrowheads="1"/>
          </p:cNvSpPr>
          <p:nvPr/>
        </p:nvSpPr>
        <p:spPr bwMode="auto">
          <a:xfrm>
            <a:off x="3214688" y="11191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8127147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2700" b="1" i="1" dirty="0">
                <a:solidFill>
                  <a:srgbClr val="FF0000"/>
                </a:solidFill>
              </a:rPr>
              <a:t>Индекс риска транспортировки недоношенных новорожденных </a:t>
            </a:r>
            <a:r>
              <a:rPr lang="en-US" sz="2700" b="1" i="1" dirty="0" err="1">
                <a:solidFill>
                  <a:srgbClr val="FF0000"/>
                </a:solidFill>
              </a:rPr>
              <a:t>Hermansen</a:t>
            </a:r>
            <a:r>
              <a:rPr lang="ru-RU" sz="2700" b="1" i="1" dirty="0">
                <a:solidFill>
                  <a:srgbClr val="FF0000"/>
                </a:solidFill>
              </a:rPr>
              <a:t>  и </a:t>
            </a:r>
            <a:r>
              <a:rPr lang="ru-RU" sz="2700" b="1" i="1" dirty="0" err="1">
                <a:solidFill>
                  <a:srgbClr val="FF0000"/>
                </a:solidFill>
              </a:rPr>
              <a:t>соавт</a:t>
            </a:r>
            <a:r>
              <a:rPr lang="ru-RU" b="1" i="1" dirty="0">
                <a:solidFill>
                  <a:srgbClr val="FF0000"/>
                </a:solidFill>
              </a:rPr>
              <a:t>. </a:t>
            </a:r>
            <a:endParaRPr lang="ru-RU" dirty="0"/>
          </a:p>
        </p:txBody>
      </p:sp>
      <p:sp>
        <p:nvSpPr>
          <p:cNvPr id="3" name="Объект 2"/>
          <p:cNvSpPr>
            <a:spLocks noGrp="1"/>
          </p:cNvSpPr>
          <p:nvPr>
            <p:ph idx="1"/>
          </p:nvPr>
        </p:nvSpPr>
        <p:spPr/>
        <p:txBody>
          <a:bodyPr>
            <a:normAutofit fontScale="92500" lnSpcReduction="10000"/>
          </a:bodyPr>
          <a:lstStyle/>
          <a:p>
            <a:pPr lvl="0"/>
            <a:r>
              <a:rPr lang="ru-RU" sz="3200" dirty="0"/>
              <a:t>Оценка по шкале 10 баллов – низкий риск</a:t>
            </a:r>
            <a:r>
              <a:rPr lang="ru-RU" sz="3200" dirty="0" smtClean="0"/>
              <a:t>.</a:t>
            </a:r>
          </a:p>
          <a:p>
            <a:pPr lvl="0"/>
            <a:endParaRPr lang="ru-RU" sz="3200" dirty="0"/>
          </a:p>
          <a:p>
            <a:pPr lvl="0"/>
            <a:r>
              <a:rPr lang="ru-RU" sz="3200" dirty="0"/>
              <a:t>Оценка по шкале 8-9 баллов – средний риск</a:t>
            </a:r>
            <a:r>
              <a:rPr lang="ru-RU" sz="3200" dirty="0" smtClean="0"/>
              <a:t>.</a:t>
            </a:r>
          </a:p>
          <a:p>
            <a:pPr lvl="0"/>
            <a:endParaRPr lang="ru-RU" sz="3200" dirty="0"/>
          </a:p>
          <a:p>
            <a:pPr lvl="0"/>
            <a:r>
              <a:rPr lang="ru-RU" sz="3200" dirty="0"/>
              <a:t>Оценка по шкале 5-7 баллов – высокий риск</a:t>
            </a:r>
            <a:r>
              <a:rPr lang="ru-RU" sz="3200" dirty="0" smtClean="0"/>
              <a:t>.</a:t>
            </a:r>
          </a:p>
          <a:p>
            <a:pPr lvl="0"/>
            <a:endParaRPr lang="ru-RU" sz="3200" dirty="0"/>
          </a:p>
          <a:p>
            <a:pPr lvl="0"/>
            <a:r>
              <a:rPr lang="ru-RU" sz="3200" dirty="0"/>
              <a:t>Оценка по шкале 0-4 балла экстремально высокий (фатальный) риск летального исхода.</a:t>
            </a:r>
          </a:p>
          <a:p>
            <a:pPr marL="0" indent="0">
              <a:buNone/>
            </a:pPr>
            <a:r>
              <a:rPr lang="ru-RU" sz="3200" dirty="0"/>
              <a:t> </a:t>
            </a:r>
          </a:p>
          <a:p>
            <a:endParaRPr lang="ru-RU" dirty="0"/>
          </a:p>
        </p:txBody>
      </p:sp>
    </p:spTree>
    <p:extLst>
      <p:ext uri="{BB962C8B-B14F-4D97-AF65-F5344CB8AC3E}">
        <p14:creationId xmlns:p14="http://schemas.microsoft.com/office/powerpoint/2010/main" val="240661669"/>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241</TotalTime>
  <Words>1876</Words>
  <Application>Microsoft Office PowerPoint</Application>
  <PresentationFormat>Произвольный</PresentationFormat>
  <Paragraphs>271</Paragraphs>
  <Slides>37</Slides>
  <Notes>2</Notes>
  <HiddenSlides>0</HiddenSlides>
  <MMClips>0</MMClips>
  <ScaleCrop>false</ScaleCrop>
  <HeadingPairs>
    <vt:vector size="4" baseType="variant">
      <vt:variant>
        <vt:lpstr>Тема</vt:lpstr>
      </vt:variant>
      <vt:variant>
        <vt:i4>1</vt:i4>
      </vt:variant>
      <vt:variant>
        <vt:lpstr>Заголовки слайдов</vt:lpstr>
      </vt:variant>
      <vt:variant>
        <vt:i4>37</vt:i4>
      </vt:variant>
    </vt:vector>
  </HeadingPairs>
  <TitlesOfParts>
    <vt:vector size="38" baseType="lpstr">
      <vt:lpstr>Тема Office</vt:lpstr>
      <vt:lpstr>Оценочные и прогностические шкалы в медицине критических состояний</vt:lpstr>
      <vt:lpstr>Значение шкал в медицине критических состояний</vt:lpstr>
      <vt:lpstr>Значение шкал в медицине критических состояний</vt:lpstr>
      <vt:lpstr>Шкалы оценки тяжести состояния, используемые в неонатологии</vt:lpstr>
      <vt:lpstr>Презентация PowerPoint</vt:lpstr>
      <vt:lpstr>Презентация PowerPoint</vt:lpstr>
      <vt:lpstr>Презентация PowerPoint</vt:lpstr>
      <vt:lpstr>Индекс риска транспортировки недоношенных новорожденных Hermansen  и соавт. </vt:lpstr>
      <vt:lpstr>Индекс риска транспортировки недоношенных новорожденных Hermansen  и соавт. </vt:lpstr>
      <vt:lpstr>Презентация PowerPoint</vt:lpstr>
      <vt:lpstr>Критерии транспортабельности новорожденных  (по Буштыреву В.А.) </vt:lpstr>
      <vt:lpstr> Критерии транспортабельности  новорожденных  (по Буштыреву В.А.) </vt:lpstr>
      <vt:lpstr>Презентация PowerPoint</vt:lpstr>
      <vt:lpstr>Презентация PowerPoint</vt:lpstr>
      <vt:lpstr>Презентация PowerPoint</vt:lpstr>
      <vt:lpstr>Презентация PowerPoint</vt:lpstr>
      <vt:lpstr>SOFA (Sequential Organ Failure Assessment) динамическая оценка органной недостаточности (Vincent J.L. et al., 1996)</vt:lpstr>
      <vt:lpstr>SOFA (Sequential Organ Failure Assessment) динамическая оценка органной недостаточности (Vincent J.L. et al., 1996)</vt:lpstr>
      <vt:lpstr>Евразийский конгресс по антимикробной терапии и клинической микробиологии, 17-19 октября, Уфа Выступление профессора В.А.Руднова</vt:lpstr>
      <vt:lpstr>Использование быстрой шкалы  - Quick SOFA-  в приёмном покое у взрослых</vt:lpstr>
      <vt:lpstr>Презентация PowerPoint</vt:lpstr>
      <vt:lpstr>Интерпретация шкалы pSOFA</vt:lpstr>
      <vt:lpstr>  шкала PELOD может быть использована для оценки риска смерти у детей.  </vt:lpstr>
      <vt:lpstr>шкала PELOD</vt:lpstr>
      <vt:lpstr>Презентация PowerPoint</vt:lpstr>
      <vt:lpstr>Детская шкала комы Глазго</vt:lpstr>
      <vt:lpstr>Открывание глаз (Eye response)</vt:lpstr>
      <vt:lpstr>Речевая реакция (Verbal response)</vt:lpstr>
      <vt:lpstr>Двигательная реакция (Motor response)</vt:lpstr>
      <vt:lpstr>Шкала комы Глазго</vt:lpstr>
      <vt:lpstr>Модифицированная шкала комы Глазго для младенцев и детей , Иова А.С., 2005 г</vt:lpstr>
      <vt:lpstr>Модифицированная шкала комы Глазго для младенцев и детей , Иова А.С., 2005 г , продолжение</vt:lpstr>
      <vt:lpstr>Шкала COMFORT для детей на ИВЛ</vt:lpstr>
      <vt:lpstr>Шкала COMFORT</vt:lpstr>
      <vt:lpstr>Шкала COMFORT</vt:lpstr>
      <vt:lpstr>Презентация PowerPoint</vt:lpstr>
      <vt:lpstr>Оценка риска транспортировки больных с ДГ</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Root</dc:creator>
  <cp:lastModifiedBy>Samsung</cp:lastModifiedBy>
  <cp:revision>24</cp:revision>
  <dcterms:created xsi:type="dcterms:W3CDTF">2019-10-29T10:17:04Z</dcterms:created>
  <dcterms:modified xsi:type="dcterms:W3CDTF">2019-10-30T16:12:43Z</dcterms:modified>
</cp:coreProperties>
</file>