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78" r:id="rId11"/>
    <p:sldId id="279" r:id="rId12"/>
    <p:sldId id="280" r:id="rId13"/>
    <p:sldId id="282" r:id="rId14"/>
    <p:sldId id="290" r:id="rId15"/>
    <p:sldId id="264" r:id="rId16"/>
    <p:sldId id="266" r:id="rId17"/>
    <p:sldId id="268" r:id="rId18"/>
    <p:sldId id="274" r:id="rId19"/>
    <p:sldId id="269" r:id="rId20"/>
    <p:sldId id="275" r:id="rId21"/>
    <p:sldId id="276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1" autoAdjust="0"/>
  </p:normalViewPr>
  <p:slideViewPr>
    <p:cSldViewPr>
      <p:cViewPr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D9F7-B459-416F-9866-C436B672B565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FE30F-45DB-4CC6-BB0E-F6BCF1D63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FE30F-45DB-4CC6-BB0E-F6BCF1D6300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5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ПАРЕНТЕРАЛЬНОЕ ПИТАНИЕ НОВОРОЖДЕННЫХ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основании клинических рекомендаций под редакцией академика РАН В.А.ВОЛОДИНА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2015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Хафизова Н.Р. Уфа, 2019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2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Парентеральное питание у новорождённых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/>
              <a:t>ИНФУЗИОННАЯ СТОЙКА ДЛЯ ПРОВЕДЕНИЯ ИНФУЗИОННОЙ ТЕРАПИИ</a:t>
            </a:r>
            <a:endParaRPr lang="ru-RU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73050"/>
            <a:ext cx="4968552" cy="63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45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ПАРЕНТЕРАЛЬНОЕ ПИТАНИЕ У НОВОРОЖДЁННЫХ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2000" b="1" dirty="0" smtClean="0"/>
              <a:t>Проведение </a:t>
            </a:r>
            <a:r>
              <a:rPr lang="ru-RU" sz="2000" b="1" dirty="0" err="1" smtClean="0"/>
              <a:t>инфузионной</a:t>
            </a:r>
            <a:r>
              <a:rPr lang="ru-RU" sz="2000" b="1" dirty="0" smtClean="0"/>
              <a:t> терапии через пупочный катетер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1845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74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ПРОВЕДЕНИЕ ИНФУЗИОННОЙ ТЕРАПИИ ЧЕРЕЗ ПЕРИФЕРИЧЕСКИЙ КАТЕТЕР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5292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77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Парентеральное питание у новорождённых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ПРОВЕДЕНИЕ ИНФУЗИОННОЙ ТЕРАПИИ ЧЕРЕЗ ПОДКЛЮЧИЧНЫЙ КАТЕТЕТ -  ЦЕНТРАЛЬНЫЙ ВЕНОЗНЫЙ ДОСТУП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21589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3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724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6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РАСЧЁТ   ПРОГРАММЫ   ИНФУЗИОННОЙ   ТЕРАПИИ    ГБУЗ РДКБ,   АРО2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Фамилия            Дата рождения     Возраст    Вес при рождении     Вес текущий</a:t>
            </a:r>
          </a:p>
          <a:p>
            <a:pPr marL="0" indent="0">
              <a:buNone/>
            </a:pPr>
            <a:r>
              <a:rPr lang="ru-RU" sz="1800" dirty="0" smtClean="0"/>
              <a:t>Расчёт на вес  при рождении/вес текущий       </a:t>
            </a:r>
          </a:p>
          <a:p>
            <a:pPr marL="0" indent="0">
              <a:buNone/>
            </a:pPr>
            <a:r>
              <a:rPr lang="ru-RU" sz="1800" dirty="0" smtClean="0"/>
              <a:t>Энтеральное питание смесь/грудное молоко объём в сутки</a:t>
            </a:r>
          </a:p>
          <a:p>
            <a:pPr marL="0" indent="0">
              <a:buNone/>
            </a:pPr>
            <a:r>
              <a:rPr lang="ru-RU" sz="1800" dirty="0" smtClean="0"/>
              <a:t>СУГ       мг/кг/мин . Доза углеводов= СУГ х вес х 1,44 = </a:t>
            </a:r>
            <a:r>
              <a:rPr lang="ru-RU" sz="1800" dirty="0" err="1" smtClean="0"/>
              <a:t>гр</a:t>
            </a:r>
            <a:r>
              <a:rPr lang="ru-RU" sz="1800" dirty="0" smtClean="0"/>
              <a:t>/сутки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      </a:t>
            </a:r>
            <a:endParaRPr lang="ru-RU" sz="18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24512"/>
              </p:ext>
            </p:extLst>
          </p:nvPr>
        </p:nvGraphicFramePr>
        <p:xfrm>
          <a:off x="611563" y="2924944"/>
          <a:ext cx="7944541" cy="3095881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794454"/>
                <a:gridCol w="794454"/>
                <a:gridCol w="794454"/>
                <a:gridCol w="794454"/>
                <a:gridCol w="780316"/>
                <a:gridCol w="808593"/>
                <a:gridCol w="794454"/>
                <a:gridCol w="794454"/>
                <a:gridCol w="794454"/>
                <a:gridCol w="794454"/>
              </a:tblGrid>
              <a:tr h="4232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объём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углев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белки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жиры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Са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витам</a:t>
                      </a:r>
                      <a:endParaRPr lang="ru-RU" dirty="0"/>
                    </a:p>
                  </a:txBody>
                  <a:tcPr/>
                </a:tc>
              </a:tr>
              <a:tr h="376205">
                <a:tc>
                  <a:txBody>
                    <a:bodyPr/>
                    <a:lstStyle/>
                    <a:p>
                      <a:r>
                        <a:rPr lang="ru-RU" dirty="0" smtClean="0"/>
                        <a:t>Физ.</a:t>
                      </a:r>
                    </a:p>
                    <a:p>
                      <a:r>
                        <a:rPr lang="ru-RU" dirty="0" err="1" smtClean="0"/>
                        <a:t>Потр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0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энтерально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05">
                <a:tc>
                  <a:txBody>
                    <a:bodyPr/>
                    <a:lstStyle/>
                    <a:p>
                      <a:r>
                        <a:rPr lang="ru-RU" dirty="0" smtClean="0"/>
                        <a:t>ПП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05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05">
                <a:tc>
                  <a:txBody>
                    <a:bodyPr/>
                    <a:lstStyle/>
                    <a:p>
                      <a:r>
                        <a:rPr lang="ru-RU" dirty="0" smtClean="0"/>
                        <a:t>Ккал/</a:t>
                      </a:r>
                      <a:r>
                        <a:rPr lang="ru-RU" dirty="0" err="1" smtClean="0"/>
                        <a:t>сут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17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ru-RU" sz="1600" b="1" dirty="0"/>
              <a:t>РАСЧЁТ  ПРОГРАММЫ  ИНФУЗИОННОЙ ТЕРАПИИ  НА 20.03.2019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>Фамилия    Мусина   Дата рождения     20.03.2019   Вес при </a:t>
            </a:r>
            <a:r>
              <a:rPr lang="ru-RU" sz="1600" dirty="0" err="1"/>
              <a:t>рожд</a:t>
            </a:r>
            <a:r>
              <a:rPr lang="ru-RU" sz="1600" dirty="0"/>
              <a:t>      3 кг.   Вес факт 3 </a:t>
            </a:r>
            <a:r>
              <a:rPr lang="ru-RU" sz="1600" dirty="0" smtClean="0"/>
              <a:t>кг</a:t>
            </a:r>
            <a:br>
              <a:rPr lang="ru-RU" sz="1600" dirty="0" smtClean="0"/>
            </a:br>
            <a:r>
              <a:rPr lang="ru-RU" sz="1600" dirty="0" smtClean="0"/>
              <a:t>Расчёт </a:t>
            </a:r>
            <a:r>
              <a:rPr lang="ru-RU" sz="1600" dirty="0"/>
              <a:t>на вес при рождении/фактический вес - фактический 3 кг</a:t>
            </a:r>
            <a:br>
              <a:rPr lang="ru-RU" sz="1600" dirty="0"/>
            </a:br>
            <a:r>
              <a:rPr lang="ru-RU" sz="1600" dirty="0"/>
              <a:t>ЭНТЕРАЛЬНОЕ  ПИТАНИЕ – СМЕСЬ/МОЛОКО ГРУДНОЕ - </a:t>
            </a:r>
            <a:br>
              <a:rPr lang="ru-RU" sz="1600" dirty="0"/>
            </a:br>
            <a:r>
              <a:rPr lang="ru-RU" sz="1600" dirty="0"/>
              <a:t>ПО  4 МЛ     СКОЛЬКО РАЗ       8  , ИТОГО                    32           мл/сутки  - это питание трофическое, то есть до 25 мл/кг и оно не учитывается при составлении парентерального питания              </a:t>
            </a:r>
            <a:br>
              <a:rPr lang="ru-RU" sz="1600" dirty="0"/>
            </a:br>
            <a:r>
              <a:rPr lang="ru-RU" sz="1600" dirty="0"/>
              <a:t>СУГ  - скорость утилизации глюкозы = МГ/КГ/МИН. Доза глюкозы = СУГ х  масса тела, в кг, х 1,44 = </a:t>
            </a:r>
            <a:r>
              <a:rPr lang="ru-RU" sz="1600" dirty="0" err="1"/>
              <a:t>гр</a:t>
            </a:r>
            <a:r>
              <a:rPr lang="ru-RU" sz="1600" dirty="0"/>
              <a:t>/сутки,</a:t>
            </a:r>
            <a:br>
              <a:rPr lang="ru-RU" sz="1600" dirty="0"/>
            </a:br>
            <a:r>
              <a:rPr lang="ru-RU" sz="1600" dirty="0"/>
              <a:t>5 х 3х1,44 = 21,6 грамма, 22 грамма округлённо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313054"/>
              </p:ext>
            </p:extLst>
          </p:nvPr>
        </p:nvGraphicFramePr>
        <p:xfrm>
          <a:off x="684213" y="3140967"/>
          <a:ext cx="8002587" cy="305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057"/>
                <a:gridCol w="526775"/>
                <a:gridCol w="472894"/>
                <a:gridCol w="501666"/>
                <a:gridCol w="500096"/>
                <a:gridCol w="586410"/>
                <a:gridCol w="964098"/>
                <a:gridCol w="1038380"/>
                <a:gridCol w="886677"/>
                <a:gridCol w="886677"/>
                <a:gridCol w="1037857"/>
              </a:tblGrid>
              <a:tr h="1107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Объём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80 мл/кг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угл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белки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жиры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Са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</a:t>
                      </a:r>
                      <a:r>
                        <a:rPr lang="ru-RU" sz="1000">
                          <a:effectLst/>
                        </a:rPr>
                        <a:t> – в первые двое суток не назначается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</a:t>
                      </a:r>
                      <a:r>
                        <a:rPr lang="ru-RU" sz="1000">
                          <a:effectLst/>
                        </a:rPr>
                        <a:t> - в первые двое суток не назначается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Mg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Виталипид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Солу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вит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</a:tr>
              <a:tr h="837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Физ потр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240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 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 г/кг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г/кг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 мл/кг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 мл/кг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мл/кг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мл/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</a:tr>
              <a:tr h="369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Энтер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32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</a:tr>
              <a:tr h="369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мл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</a:tr>
              <a:tr h="369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496" marR="564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85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4" y="404665"/>
            <a:ext cx="864594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9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ПРАВИЛО КРЕСТА И РАСЧЁТ ИНФУЗИИ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rmAutofit fontScale="40000" lnSpcReduction="20000"/>
          </a:bodyPr>
          <a:lstStyle/>
          <a:p>
            <a:pPr marL="1828800" lvl="4" indent="0">
              <a:buNone/>
            </a:pPr>
            <a:r>
              <a:rPr lang="ru-RU" sz="5000" b="1" dirty="0" smtClean="0"/>
              <a:t>ПРАВИЛО  КРЕСТА</a:t>
            </a:r>
            <a:r>
              <a:rPr lang="ru-RU" sz="6000" b="1" dirty="0" smtClean="0"/>
              <a:t>:</a:t>
            </a:r>
          </a:p>
          <a:p>
            <a:r>
              <a:rPr lang="ru-RU" sz="4500" dirty="0" smtClean="0"/>
              <a:t>20</a:t>
            </a:r>
            <a:r>
              <a:rPr lang="ru-RU" sz="4500" dirty="0"/>
              <a:t>%                     2</a:t>
            </a:r>
          </a:p>
          <a:p>
            <a:r>
              <a:rPr lang="ru-RU" sz="4500" dirty="0" smtClean="0"/>
              <a:t>              12</a:t>
            </a:r>
            <a:r>
              <a:rPr lang="ru-RU" sz="4500" dirty="0"/>
              <a:t>%</a:t>
            </a:r>
          </a:p>
          <a:p>
            <a:r>
              <a:rPr lang="ru-RU" sz="4500" dirty="0"/>
              <a:t>10%                     8.</a:t>
            </a:r>
          </a:p>
          <a:p>
            <a:r>
              <a:rPr lang="ru-RU" sz="4500" dirty="0"/>
              <a:t>(180: 10) х 2 = 36 мл 20% </a:t>
            </a:r>
            <a:r>
              <a:rPr lang="ru-RU" sz="4500" dirty="0" smtClean="0"/>
              <a:t> глюкоза</a:t>
            </a:r>
            <a:r>
              <a:rPr lang="ru-RU" sz="4500" dirty="0"/>
              <a:t>, (180:10) х 8 = 144 </a:t>
            </a:r>
            <a:r>
              <a:rPr lang="ru-RU" sz="4500" dirty="0" smtClean="0"/>
              <a:t>мл  </a:t>
            </a:r>
            <a:r>
              <a:rPr lang="ru-RU" sz="4500" dirty="0"/>
              <a:t>10 % </a:t>
            </a:r>
            <a:r>
              <a:rPr lang="ru-RU" sz="4500" dirty="0" smtClean="0"/>
              <a:t> глюкоза.</a:t>
            </a:r>
          </a:p>
          <a:p>
            <a:endParaRPr lang="ru-RU" sz="4500" dirty="0"/>
          </a:p>
          <a:p>
            <a:pPr algn="ctr"/>
            <a:r>
              <a:rPr lang="ru-RU" sz="4500" b="1" dirty="0"/>
              <a:t>РАСЧЁТ </a:t>
            </a:r>
            <a:r>
              <a:rPr lang="ru-RU" sz="4500" b="1" dirty="0" smtClean="0"/>
              <a:t> ИНФУЗИИ</a:t>
            </a:r>
            <a:endParaRPr lang="ru-RU" sz="4500" b="1" dirty="0"/>
          </a:p>
          <a:p>
            <a:r>
              <a:rPr lang="en-US" sz="4500" dirty="0"/>
              <a:t>Sol</a:t>
            </a:r>
            <a:r>
              <a:rPr lang="ru-RU" sz="4500" dirty="0"/>
              <a:t>. </a:t>
            </a:r>
            <a:r>
              <a:rPr lang="en-US" sz="4500" dirty="0" err="1"/>
              <a:t>Glucosae</a:t>
            </a:r>
            <a:r>
              <a:rPr lang="ru-RU" sz="4500" dirty="0"/>
              <a:t> 10% 144 </a:t>
            </a:r>
            <a:r>
              <a:rPr lang="en-US" sz="4500" dirty="0"/>
              <a:t>ml</a:t>
            </a:r>
            <a:endParaRPr lang="ru-RU" sz="4500" dirty="0"/>
          </a:p>
          <a:p>
            <a:r>
              <a:rPr lang="en-US" sz="4500" dirty="0"/>
              <a:t>Sol</a:t>
            </a:r>
            <a:r>
              <a:rPr lang="ru-RU" sz="4500" dirty="0"/>
              <a:t>. </a:t>
            </a:r>
            <a:r>
              <a:rPr lang="en-US" sz="4500" dirty="0" err="1"/>
              <a:t>Glucosae</a:t>
            </a:r>
            <a:r>
              <a:rPr lang="ru-RU" sz="4500" dirty="0"/>
              <a:t> 20% 36 </a:t>
            </a:r>
            <a:r>
              <a:rPr lang="en-US" sz="4500" dirty="0"/>
              <a:t>ml</a:t>
            </a:r>
            <a:endParaRPr lang="ru-RU" sz="4500" dirty="0"/>
          </a:p>
          <a:p>
            <a:r>
              <a:rPr lang="en-US" sz="4500" dirty="0"/>
              <a:t>Sol. </a:t>
            </a:r>
            <a:r>
              <a:rPr lang="en-US" sz="4500" dirty="0" err="1"/>
              <a:t>Aminoven</a:t>
            </a:r>
            <a:r>
              <a:rPr lang="en-US" sz="4500" dirty="0"/>
              <a:t> 10% 40 ml</a:t>
            </a:r>
            <a:endParaRPr lang="ru-RU" sz="4500" dirty="0"/>
          </a:p>
          <a:p>
            <a:r>
              <a:rPr lang="en-US" sz="4500" dirty="0"/>
              <a:t>Sol. </a:t>
            </a:r>
            <a:r>
              <a:rPr lang="en-US" sz="4500" dirty="0" err="1"/>
              <a:t>Calcii</a:t>
            </a:r>
            <a:r>
              <a:rPr lang="en-US" sz="4500" dirty="0"/>
              <a:t> </a:t>
            </a:r>
            <a:r>
              <a:rPr lang="en-US" sz="4500" dirty="0" err="1"/>
              <a:t>cloridi</a:t>
            </a:r>
            <a:r>
              <a:rPr lang="en-US" sz="4500" dirty="0"/>
              <a:t> 10 % 4 ml</a:t>
            </a:r>
            <a:endParaRPr lang="ru-RU" sz="4500" dirty="0"/>
          </a:p>
          <a:p>
            <a:r>
              <a:rPr lang="en-US" sz="4500" dirty="0"/>
              <a:t>Sol. </a:t>
            </a:r>
            <a:r>
              <a:rPr lang="en-US" sz="4500" dirty="0" err="1"/>
              <a:t>Magnii</a:t>
            </a:r>
            <a:r>
              <a:rPr lang="en-US" sz="4500" dirty="0"/>
              <a:t> </a:t>
            </a:r>
            <a:r>
              <a:rPr lang="en-US" sz="4500" dirty="0" err="1"/>
              <a:t>sulfatis</a:t>
            </a:r>
            <a:r>
              <a:rPr lang="en-US" sz="4500" dirty="0"/>
              <a:t> 25 % 0,6 ml</a:t>
            </a:r>
            <a:endParaRPr lang="ru-RU" sz="4500" dirty="0"/>
          </a:p>
          <a:p>
            <a:r>
              <a:rPr lang="en-US" sz="4500" dirty="0"/>
              <a:t>Heparin 50 </a:t>
            </a:r>
            <a:r>
              <a:rPr lang="ru-RU" sz="4500" dirty="0"/>
              <a:t>ЕД</a:t>
            </a:r>
            <a:r>
              <a:rPr lang="en-US" sz="4500" dirty="0"/>
              <a:t>/</a:t>
            </a:r>
            <a:r>
              <a:rPr lang="ru-RU" sz="4500" dirty="0"/>
              <a:t>мл</a:t>
            </a:r>
            <a:r>
              <a:rPr lang="en-US" sz="4500" dirty="0"/>
              <a:t> 0,1 </a:t>
            </a:r>
            <a:r>
              <a:rPr lang="ru-RU" sz="4500" dirty="0" err="1"/>
              <a:t>ед</a:t>
            </a:r>
            <a:r>
              <a:rPr lang="en-US" sz="4500" dirty="0"/>
              <a:t>/</a:t>
            </a:r>
            <a:r>
              <a:rPr lang="ru-RU" sz="4500" dirty="0"/>
              <a:t>мл</a:t>
            </a:r>
            <a:r>
              <a:rPr lang="en-US" sz="4500" dirty="0"/>
              <a:t>  0, 4 ml,</a:t>
            </a:r>
            <a:endParaRPr lang="ru-RU" sz="4500" dirty="0"/>
          </a:p>
          <a:p>
            <a:r>
              <a:rPr lang="ru-RU" sz="4500" dirty="0"/>
              <a:t>∑ 224 МЛ, скорость 9,3  мл/час</a:t>
            </a:r>
          </a:p>
          <a:p>
            <a:r>
              <a:rPr lang="ru-RU" sz="4500" dirty="0"/>
              <a:t> </a:t>
            </a:r>
          </a:p>
          <a:p>
            <a:pPr lvl="0"/>
            <a:r>
              <a:rPr lang="en-US" sz="4500" dirty="0" err="1"/>
              <a:t>Em</a:t>
            </a:r>
            <a:r>
              <a:rPr lang="ru-RU" sz="4500" dirty="0"/>
              <a:t>. </a:t>
            </a:r>
            <a:r>
              <a:rPr lang="en-US" sz="4500" dirty="0" err="1"/>
              <a:t>Smoflipid</a:t>
            </a:r>
            <a:r>
              <a:rPr lang="ru-RU" sz="4500" dirty="0"/>
              <a:t> 20% 15 </a:t>
            </a:r>
            <a:r>
              <a:rPr lang="en-US" sz="4500" dirty="0"/>
              <a:t>ml</a:t>
            </a:r>
            <a:r>
              <a:rPr lang="ru-RU" sz="4500" dirty="0"/>
              <a:t>, </a:t>
            </a:r>
            <a:r>
              <a:rPr lang="en-US" sz="4500" dirty="0" err="1"/>
              <a:t>Vitalipid</a:t>
            </a:r>
            <a:r>
              <a:rPr lang="en-US" sz="4500" dirty="0"/>
              <a:t> 12 ml</a:t>
            </a:r>
            <a:endParaRPr lang="ru-RU" sz="4500" dirty="0"/>
          </a:p>
          <a:p>
            <a:endParaRPr lang="ru-RU" sz="4500" dirty="0" smtClean="0"/>
          </a:p>
          <a:p>
            <a:r>
              <a:rPr lang="ru-RU" sz="4500" dirty="0" smtClean="0"/>
              <a:t>∑ </a:t>
            </a:r>
            <a:r>
              <a:rPr lang="ru-RU" sz="4500" dirty="0"/>
              <a:t>27 мл, скорость 1,1 мл/час</a:t>
            </a:r>
          </a:p>
          <a:p>
            <a:pPr marL="0" indent="0">
              <a:buNone/>
            </a:pPr>
            <a:r>
              <a:rPr lang="ru-RU" sz="45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49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19050" y="333375"/>
            <a:ext cx="9415463" cy="6335713"/>
            <a:chOff x="-12" y="210"/>
            <a:chExt cx="5931" cy="3991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10"/>
              <a:ext cx="5765" cy="3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-12" y="212"/>
              <a:ext cx="5779" cy="2756"/>
              <a:chOff x="-12" y="212"/>
              <a:chExt cx="5779" cy="2756"/>
            </a:xfrm>
          </p:grpSpPr>
          <p:sp>
            <p:nvSpPr>
              <p:cNvPr id="3282" name="Rectangle 5"/>
              <p:cNvSpPr>
                <a:spLocks noChangeArrowheads="1"/>
              </p:cNvSpPr>
              <p:nvPr/>
            </p:nvSpPr>
            <p:spPr bwMode="auto">
              <a:xfrm>
                <a:off x="1153" y="212"/>
                <a:ext cx="248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РАСЧЁТ  ПРОГРАММЫ  ИНФУЗИОННОЙ ТЕРАПИИ  НА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3" name="Rectangle 6"/>
              <p:cNvSpPr>
                <a:spLocks noChangeArrowheads="1"/>
              </p:cNvSpPr>
              <p:nvPr/>
            </p:nvSpPr>
            <p:spPr bwMode="auto">
              <a:xfrm>
                <a:off x="3452" y="21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4" name="Rectangle 7"/>
              <p:cNvSpPr>
                <a:spLocks noChangeArrowheads="1"/>
              </p:cNvSpPr>
              <p:nvPr/>
            </p:nvSpPr>
            <p:spPr bwMode="auto">
              <a:xfrm>
                <a:off x="3474" y="212"/>
                <a:ext cx="1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23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5" name="Rectangle 8"/>
              <p:cNvSpPr>
                <a:spLocks noChangeArrowheads="1"/>
              </p:cNvSpPr>
              <p:nvPr/>
            </p:nvSpPr>
            <p:spPr bwMode="auto">
              <a:xfrm>
                <a:off x="3563" y="212"/>
                <a:ext cx="39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.03.2019.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6" name="Rectangle 9"/>
              <p:cNvSpPr>
                <a:spLocks noChangeArrowheads="1"/>
              </p:cNvSpPr>
              <p:nvPr/>
            </p:nvSpPr>
            <p:spPr bwMode="auto">
              <a:xfrm>
                <a:off x="3896" y="21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7" name="Rectangle 10"/>
              <p:cNvSpPr>
                <a:spLocks noChangeArrowheads="1"/>
              </p:cNvSpPr>
              <p:nvPr/>
            </p:nvSpPr>
            <p:spPr bwMode="auto">
              <a:xfrm>
                <a:off x="3918" y="212"/>
                <a:ext cx="77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ГБУЗ РДКБ АРО2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8" name="Rectangle 11"/>
              <p:cNvSpPr>
                <a:spLocks noChangeArrowheads="1"/>
              </p:cNvSpPr>
              <p:nvPr/>
            </p:nvSpPr>
            <p:spPr bwMode="auto">
              <a:xfrm>
                <a:off x="4612" y="21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9" name="Rectangle 12"/>
              <p:cNvSpPr>
                <a:spLocks noChangeArrowheads="1"/>
              </p:cNvSpPr>
              <p:nvPr/>
            </p:nvSpPr>
            <p:spPr bwMode="auto">
              <a:xfrm>
                <a:off x="42" y="423"/>
                <a:ext cx="5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Фамилия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0" name="Rectangle 13"/>
              <p:cNvSpPr>
                <a:spLocks noChangeArrowheads="1"/>
              </p:cNvSpPr>
              <p:nvPr/>
            </p:nvSpPr>
            <p:spPr bwMode="auto">
              <a:xfrm>
                <a:off x="476" y="421"/>
                <a:ext cx="375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Сафина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1" name="Rectangle 14"/>
              <p:cNvSpPr>
                <a:spLocks noChangeArrowheads="1"/>
              </p:cNvSpPr>
              <p:nvPr/>
            </p:nvSpPr>
            <p:spPr bwMode="auto">
              <a:xfrm>
                <a:off x="791" y="423"/>
                <a:ext cx="1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2" name="Rectangle 15"/>
              <p:cNvSpPr>
                <a:spLocks noChangeArrowheads="1"/>
              </p:cNvSpPr>
              <p:nvPr/>
            </p:nvSpPr>
            <p:spPr bwMode="auto">
              <a:xfrm>
                <a:off x="857" y="423"/>
                <a:ext cx="76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Дата рождения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3" name="Rectangle 16"/>
              <p:cNvSpPr>
                <a:spLocks noChangeArrowheads="1"/>
              </p:cNvSpPr>
              <p:nvPr/>
            </p:nvSpPr>
            <p:spPr bwMode="auto">
              <a:xfrm>
                <a:off x="1539" y="423"/>
                <a:ext cx="4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18.03.2019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4" name="Rectangle 17"/>
              <p:cNvSpPr>
                <a:spLocks noChangeArrowheads="1"/>
              </p:cNvSpPr>
              <p:nvPr/>
            </p:nvSpPr>
            <p:spPr bwMode="auto">
              <a:xfrm>
                <a:off x="1937" y="423"/>
                <a:ext cx="1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5" name="Rectangle 18"/>
              <p:cNvSpPr>
                <a:spLocks noChangeArrowheads="1"/>
              </p:cNvSpPr>
              <p:nvPr/>
            </p:nvSpPr>
            <p:spPr bwMode="auto">
              <a:xfrm>
                <a:off x="2004" y="423"/>
                <a:ext cx="73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Вес при рожд 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6" name="Rectangle 19"/>
              <p:cNvSpPr>
                <a:spLocks noChangeArrowheads="1"/>
              </p:cNvSpPr>
              <p:nvPr/>
            </p:nvSpPr>
            <p:spPr bwMode="auto">
              <a:xfrm>
                <a:off x="2653" y="421"/>
                <a:ext cx="8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7" name="Rectangle 20"/>
              <p:cNvSpPr>
                <a:spLocks noChangeArrowheads="1"/>
              </p:cNvSpPr>
              <p:nvPr/>
            </p:nvSpPr>
            <p:spPr bwMode="auto">
              <a:xfrm>
                <a:off x="2697" y="421"/>
                <a:ext cx="11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,6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8" name="Rectangle 21"/>
              <p:cNvSpPr>
                <a:spLocks noChangeArrowheads="1"/>
              </p:cNvSpPr>
              <p:nvPr/>
            </p:nvSpPr>
            <p:spPr bwMode="auto">
              <a:xfrm>
                <a:off x="2764" y="421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99" name="Rectangle 22"/>
              <p:cNvSpPr>
                <a:spLocks noChangeArrowheads="1"/>
              </p:cNvSpPr>
              <p:nvPr/>
            </p:nvSpPr>
            <p:spPr bwMode="auto">
              <a:xfrm>
                <a:off x="2786" y="423"/>
                <a:ext cx="6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кг.   Вес факт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0" name="Rectangle 23"/>
              <p:cNvSpPr>
                <a:spLocks noChangeArrowheads="1"/>
              </p:cNvSpPr>
              <p:nvPr/>
            </p:nvSpPr>
            <p:spPr bwMode="auto">
              <a:xfrm>
                <a:off x="3314" y="421"/>
                <a:ext cx="15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3,4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1" name="Rectangle 24"/>
              <p:cNvSpPr>
                <a:spLocks noChangeArrowheads="1"/>
              </p:cNvSpPr>
              <p:nvPr/>
            </p:nvSpPr>
            <p:spPr bwMode="auto">
              <a:xfrm>
                <a:off x="3424" y="423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2" name="Rectangle 25"/>
              <p:cNvSpPr>
                <a:spLocks noChangeArrowheads="1"/>
              </p:cNvSpPr>
              <p:nvPr/>
            </p:nvSpPr>
            <p:spPr bwMode="auto">
              <a:xfrm>
                <a:off x="3447" y="423"/>
                <a:ext cx="12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3" name="Rectangle 26"/>
              <p:cNvSpPr>
                <a:spLocks noChangeArrowheads="1"/>
              </p:cNvSpPr>
              <p:nvPr/>
            </p:nvSpPr>
            <p:spPr bwMode="auto">
              <a:xfrm>
                <a:off x="3526" y="423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4" name="Rectangle 27"/>
              <p:cNvSpPr>
                <a:spLocks noChangeArrowheads="1"/>
              </p:cNvSpPr>
              <p:nvPr/>
            </p:nvSpPr>
            <p:spPr bwMode="auto">
              <a:xfrm>
                <a:off x="42" y="634"/>
                <a:ext cx="18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Расчёт на вес при рождении/фактический вес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5" name="Rectangle 28"/>
              <p:cNvSpPr>
                <a:spLocks noChangeArrowheads="1"/>
              </p:cNvSpPr>
              <p:nvPr/>
            </p:nvSpPr>
            <p:spPr bwMode="auto">
              <a:xfrm>
                <a:off x="1780" y="632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6" name="Rectangle 29"/>
              <p:cNvSpPr>
                <a:spLocks noChangeArrowheads="1"/>
              </p:cNvSpPr>
              <p:nvPr/>
            </p:nvSpPr>
            <p:spPr bwMode="auto">
              <a:xfrm>
                <a:off x="1802" y="632"/>
                <a:ext cx="7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-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7" name="Rectangle 30"/>
              <p:cNvSpPr>
                <a:spLocks noChangeArrowheads="1"/>
              </p:cNvSpPr>
              <p:nvPr/>
            </p:nvSpPr>
            <p:spPr bwMode="auto">
              <a:xfrm>
                <a:off x="1831" y="632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8" name="Rectangle 31"/>
              <p:cNvSpPr>
                <a:spLocks noChangeArrowheads="1"/>
              </p:cNvSpPr>
              <p:nvPr/>
            </p:nvSpPr>
            <p:spPr bwMode="auto">
              <a:xfrm>
                <a:off x="1853" y="632"/>
                <a:ext cx="94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вес при рождении 3,6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9" name="Rectangle 32"/>
              <p:cNvSpPr>
                <a:spLocks noChangeArrowheads="1"/>
              </p:cNvSpPr>
              <p:nvPr/>
            </p:nvSpPr>
            <p:spPr bwMode="auto">
              <a:xfrm>
                <a:off x="2703" y="632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0" name="Rectangle 33"/>
              <p:cNvSpPr>
                <a:spLocks noChangeArrowheads="1"/>
              </p:cNvSpPr>
              <p:nvPr/>
            </p:nvSpPr>
            <p:spPr bwMode="auto">
              <a:xfrm>
                <a:off x="2726" y="632"/>
                <a:ext cx="13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1" name="Rectangle 34"/>
              <p:cNvSpPr>
                <a:spLocks noChangeArrowheads="1"/>
              </p:cNvSpPr>
              <p:nvPr/>
            </p:nvSpPr>
            <p:spPr bwMode="auto">
              <a:xfrm>
                <a:off x="2817" y="632"/>
                <a:ext cx="8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.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2" name="Rectangle 35"/>
              <p:cNvSpPr>
                <a:spLocks noChangeArrowheads="1"/>
              </p:cNvSpPr>
              <p:nvPr/>
            </p:nvSpPr>
            <p:spPr bwMode="auto">
              <a:xfrm>
                <a:off x="2861" y="634"/>
                <a:ext cx="81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 СУТКИ ЖИЗНИ.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3" name="Rectangle 36"/>
              <p:cNvSpPr>
                <a:spLocks noChangeArrowheads="1"/>
              </p:cNvSpPr>
              <p:nvPr/>
            </p:nvSpPr>
            <p:spPr bwMode="auto">
              <a:xfrm>
                <a:off x="3586" y="63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4" name="Rectangle 37"/>
              <p:cNvSpPr>
                <a:spLocks noChangeArrowheads="1"/>
              </p:cNvSpPr>
              <p:nvPr/>
            </p:nvSpPr>
            <p:spPr bwMode="auto">
              <a:xfrm>
                <a:off x="42" y="845"/>
                <a:ext cx="123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ЭНТЕРАЛЬНОЕ  ПИТАНИЕ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5" name="Rectangle 38"/>
              <p:cNvSpPr>
                <a:spLocks noChangeArrowheads="1"/>
              </p:cNvSpPr>
              <p:nvPr/>
            </p:nvSpPr>
            <p:spPr bwMode="auto">
              <a:xfrm>
                <a:off x="1173" y="845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–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6" name="Rectangle 39"/>
              <p:cNvSpPr>
                <a:spLocks noChangeArrowheads="1"/>
              </p:cNvSpPr>
              <p:nvPr/>
            </p:nvSpPr>
            <p:spPr bwMode="auto">
              <a:xfrm>
                <a:off x="1217" y="845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7" name="Rectangle 40"/>
              <p:cNvSpPr>
                <a:spLocks noChangeArrowheads="1"/>
              </p:cNvSpPr>
              <p:nvPr/>
            </p:nvSpPr>
            <p:spPr bwMode="auto">
              <a:xfrm>
                <a:off x="1239" y="845"/>
                <a:ext cx="35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СМЕСЬ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8" name="Rectangle 41"/>
              <p:cNvSpPr>
                <a:spLocks noChangeArrowheads="1"/>
              </p:cNvSpPr>
              <p:nvPr/>
            </p:nvSpPr>
            <p:spPr bwMode="auto">
              <a:xfrm>
                <a:off x="1541" y="845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19" name="Rectangle 42"/>
              <p:cNvSpPr>
                <a:spLocks noChangeArrowheads="1"/>
              </p:cNvSpPr>
              <p:nvPr/>
            </p:nvSpPr>
            <p:spPr bwMode="auto">
              <a:xfrm>
                <a:off x="1563" y="845"/>
                <a:ext cx="93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/МОЛОКО ГРУДНОЕ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0" name="Rectangle 43"/>
              <p:cNvSpPr>
                <a:spLocks noChangeArrowheads="1"/>
              </p:cNvSpPr>
              <p:nvPr/>
            </p:nvSpPr>
            <p:spPr bwMode="auto">
              <a:xfrm>
                <a:off x="2406" y="845"/>
                <a:ext cx="6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-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1" name="Rectangle 44"/>
              <p:cNvSpPr>
                <a:spLocks noChangeArrowheads="1"/>
              </p:cNvSpPr>
              <p:nvPr/>
            </p:nvSpPr>
            <p:spPr bwMode="auto">
              <a:xfrm>
                <a:off x="2435" y="845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2" name="Rectangle 45"/>
              <p:cNvSpPr>
                <a:spLocks noChangeArrowheads="1"/>
              </p:cNvSpPr>
              <p:nvPr/>
            </p:nvSpPr>
            <p:spPr bwMode="auto">
              <a:xfrm>
                <a:off x="2457" y="843"/>
                <a:ext cx="41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СМЕСЬ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3" name="Rectangle 46"/>
              <p:cNvSpPr>
                <a:spLocks noChangeArrowheads="1"/>
              </p:cNvSpPr>
              <p:nvPr/>
            </p:nvSpPr>
            <p:spPr bwMode="auto">
              <a:xfrm>
                <a:off x="2810" y="843"/>
                <a:ext cx="24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NAN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4" name="Rectangle 47"/>
              <p:cNvSpPr>
                <a:spLocks noChangeArrowheads="1"/>
              </p:cNvSpPr>
              <p:nvPr/>
            </p:nvSpPr>
            <p:spPr bwMode="auto">
              <a:xfrm>
                <a:off x="3001" y="843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5" name="Rectangle 48"/>
              <p:cNvSpPr>
                <a:spLocks noChangeArrowheads="1"/>
              </p:cNvSpPr>
              <p:nvPr/>
            </p:nvSpPr>
            <p:spPr bwMode="auto">
              <a:xfrm>
                <a:off x="3023" y="843"/>
                <a:ext cx="270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OPTI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6" name="Rectangle 49"/>
              <p:cNvSpPr>
                <a:spLocks noChangeArrowheads="1"/>
              </p:cNvSpPr>
              <p:nvPr/>
            </p:nvSpPr>
            <p:spPr bwMode="auto">
              <a:xfrm>
                <a:off x="3239" y="843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7" name="Rectangle 50"/>
              <p:cNvSpPr>
                <a:spLocks noChangeArrowheads="1"/>
              </p:cNvSpPr>
              <p:nvPr/>
            </p:nvSpPr>
            <p:spPr bwMode="auto">
              <a:xfrm>
                <a:off x="3262" y="843"/>
                <a:ext cx="238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PRO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8" name="Rectangle 51"/>
              <p:cNvSpPr>
                <a:spLocks noChangeArrowheads="1"/>
              </p:cNvSpPr>
              <p:nvPr/>
            </p:nvSpPr>
            <p:spPr bwMode="auto">
              <a:xfrm>
                <a:off x="3449" y="845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9" name="Rectangle 52"/>
              <p:cNvSpPr>
                <a:spLocks noChangeArrowheads="1"/>
              </p:cNvSpPr>
              <p:nvPr/>
            </p:nvSpPr>
            <p:spPr bwMode="auto">
              <a:xfrm>
                <a:off x="42" y="1057"/>
                <a:ext cx="1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(67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0" name="Rectangle 53"/>
              <p:cNvSpPr>
                <a:spLocks noChangeArrowheads="1"/>
              </p:cNvSpPr>
              <p:nvPr/>
            </p:nvSpPr>
            <p:spPr bwMode="auto">
              <a:xfrm>
                <a:off x="182" y="1057"/>
                <a:ext cx="410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ККАЛ/100 МЛ; 1,24 Г БЕЛКА/100 МЛ; 7,5 Г УГЛЕВОДОВ/100 МЛ; 3,6 Г ЖИРОВ/100 МЛ СМЕСИ)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1" name="Rectangle 54"/>
              <p:cNvSpPr>
                <a:spLocks noChangeArrowheads="1"/>
              </p:cNvSpPr>
              <p:nvPr/>
            </p:nvSpPr>
            <p:spPr bwMode="auto">
              <a:xfrm>
                <a:off x="4006" y="105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2" name="Rectangle 55"/>
              <p:cNvSpPr>
                <a:spLocks noChangeArrowheads="1"/>
              </p:cNvSpPr>
              <p:nvPr/>
            </p:nvSpPr>
            <p:spPr bwMode="auto">
              <a:xfrm>
                <a:off x="42" y="1267"/>
                <a:ext cx="22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3" name="Rectangle 56"/>
              <p:cNvSpPr>
                <a:spLocks noChangeArrowheads="1"/>
              </p:cNvSpPr>
              <p:nvPr/>
            </p:nvSpPr>
            <p:spPr bwMode="auto">
              <a:xfrm>
                <a:off x="213" y="1265"/>
                <a:ext cx="13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4" name="Rectangle 57"/>
              <p:cNvSpPr>
                <a:spLocks noChangeArrowheads="1"/>
              </p:cNvSpPr>
              <p:nvPr/>
            </p:nvSpPr>
            <p:spPr bwMode="auto">
              <a:xfrm>
                <a:off x="302" y="1265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5" name="Rectangle 58"/>
              <p:cNvSpPr>
                <a:spLocks noChangeArrowheads="1"/>
              </p:cNvSpPr>
              <p:nvPr/>
            </p:nvSpPr>
            <p:spPr bwMode="auto">
              <a:xfrm>
                <a:off x="324" y="1265"/>
                <a:ext cx="199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6" name="Rectangle 59"/>
              <p:cNvSpPr>
                <a:spLocks noChangeArrowheads="1"/>
              </p:cNvSpPr>
              <p:nvPr/>
            </p:nvSpPr>
            <p:spPr bwMode="auto">
              <a:xfrm>
                <a:off x="474" y="1267"/>
                <a:ext cx="15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7" name="Rectangle 60"/>
              <p:cNvSpPr>
                <a:spLocks noChangeArrowheads="1"/>
              </p:cNvSpPr>
              <p:nvPr/>
            </p:nvSpPr>
            <p:spPr bwMode="auto">
              <a:xfrm>
                <a:off x="585" y="1267"/>
                <a:ext cx="84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СКОЛЬКО РАЗ  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8" name="Rectangle 61"/>
              <p:cNvSpPr>
                <a:spLocks noChangeArrowheads="1"/>
              </p:cNvSpPr>
              <p:nvPr/>
            </p:nvSpPr>
            <p:spPr bwMode="auto">
              <a:xfrm>
                <a:off x="1336" y="1265"/>
                <a:ext cx="87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8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39" name="Rectangle 62"/>
              <p:cNvSpPr>
                <a:spLocks noChangeArrowheads="1"/>
              </p:cNvSpPr>
              <p:nvPr/>
            </p:nvSpPr>
            <p:spPr bwMode="auto">
              <a:xfrm>
                <a:off x="1380" y="1267"/>
                <a:ext cx="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0" name="Rectangle 63"/>
              <p:cNvSpPr>
                <a:spLocks noChangeArrowheads="1"/>
              </p:cNvSpPr>
              <p:nvPr/>
            </p:nvSpPr>
            <p:spPr bwMode="auto">
              <a:xfrm>
                <a:off x="1424" y="1267"/>
                <a:ext cx="88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ИТОГО               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1" name="Rectangle 64"/>
              <p:cNvSpPr>
                <a:spLocks noChangeArrowheads="1"/>
              </p:cNvSpPr>
              <p:nvPr/>
            </p:nvSpPr>
            <p:spPr bwMode="auto">
              <a:xfrm>
                <a:off x="2209" y="1265"/>
                <a:ext cx="18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120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2" name="Rectangle 65"/>
              <p:cNvSpPr>
                <a:spLocks noChangeArrowheads="1"/>
              </p:cNvSpPr>
              <p:nvPr/>
            </p:nvSpPr>
            <p:spPr bwMode="auto">
              <a:xfrm>
                <a:off x="2342" y="1265"/>
                <a:ext cx="64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3" name="Rectangle 66"/>
              <p:cNvSpPr>
                <a:spLocks noChangeArrowheads="1"/>
              </p:cNvSpPr>
              <p:nvPr/>
            </p:nvSpPr>
            <p:spPr bwMode="auto">
              <a:xfrm>
                <a:off x="2364" y="1267"/>
                <a:ext cx="27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    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4" name="Rectangle 67"/>
              <p:cNvSpPr>
                <a:spLocks noChangeArrowheads="1"/>
              </p:cNvSpPr>
              <p:nvPr/>
            </p:nvSpPr>
            <p:spPr bwMode="auto">
              <a:xfrm>
                <a:off x="2586" y="1267"/>
                <a:ext cx="44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мл/сутки 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5" name="Rectangle 68"/>
              <p:cNvSpPr>
                <a:spLocks noChangeArrowheads="1"/>
              </p:cNvSpPr>
              <p:nvPr/>
            </p:nvSpPr>
            <p:spPr bwMode="auto">
              <a:xfrm>
                <a:off x="2967" y="1267"/>
                <a:ext cx="6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-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6" name="Rectangle 69"/>
              <p:cNvSpPr>
                <a:spLocks noChangeArrowheads="1"/>
              </p:cNvSpPr>
              <p:nvPr/>
            </p:nvSpPr>
            <p:spPr bwMode="auto">
              <a:xfrm>
                <a:off x="2997" y="126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7" name="Rectangle 70"/>
              <p:cNvSpPr>
                <a:spLocks noChangeArrowheads="1"/>
              </p:cNvSpPr>
              <p:nvPr/>
            </p:nvSpPr>
            <p:spPr bwMode="auto">
              <a:xfrm>
                <a:off x="3019" y="1267"/>
                <a:ext cx="53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это питание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8" name="Rectangle 71"/>
              <p:cNvSpPr>
                <a:spLocks noChangeArrowheads="1"/>
              </p:cNvSpPr>
              <p:nvPr/>
            </p:nvSpPr>
            <p:spPr bwMode="auto">
              <a:xfrm>
                <a:off x="3492" y="1267"/>
                <a:ext cx="165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НЕ трофическое, то есть 33 мл/кг и оно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9" name="Rectangle 72"/>
              <p:cNvSpPr>
                <a:spLocks noChangeArrowheads="1"/>
              </p:cNvSpPr>
              <p:nvPr/>
            </p:nvSpPr>
            <p:spPr bwMode="auto">
              <a:xfrm>
                <a:off x="5009" y="126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0" name="Rectangle 73"/>
              <p:cNvSpPr>
                <a:spLocks noChangeArrowheads="1"/>
              </p:cNvSpPr>
              <p:nvPr/>
            </p:nvSpPr>
            <p:spPr bwMode="auto">
              <a:xfrm>
                <a:off x="5032" y="1267"/>
                <a:ext cx="73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учитывается при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1" name="Rectangle 74"/>
              <p:cNvSpPr>
                <a:spLocks noChangeArrowheads="1"/>
              </p:cNvSpPr>
              <p:nvPr/>
            </p:nvSpPr>
            <p:spPr bwMode="auto">
              <a:xfrm>
                <a:off x="42" y="1396"/>
                <a:ext cx="15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составлении парентерального питания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2" name="Rectangle 75"/>
              <p:cNvSpPr>
                <a:spLocks noChangeArrowheads="1"/>
              </p:cNvSpPr>
              <p:nvPr/>
            </p:nvSpPr>
            <p:spPr bwMode="auto">
              <a:xfrm>
                <a:off x="1500" y="139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3" name="Rectangle 76"/>
              <p:cNvSpPr>
                <a:spLocks noChangeArrowheads="1"/>
              </p:cNvSpPr>
              <p:nvPr/>
            </p:nvSpPr>
            <p:spPr bwMode="auto">
              <a:xfrm>
                <a:off x="1522" y="1396"/>
                <a:ext cx="312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. В биохимии крови натрий 135 ммоль/л.; калий 3,5 ммоль/л, кальций 0,9 мм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4" name="Rectangle 77"/>
              <p:cNvSpPr>
                <a:spLocks noChangeArrowheads="1"/>
              </p:cNvSpPr>
              <p:nvPr/>
            </p:nvSpPr>
            <p:spPr bwMode="auto">
              <a:xfrm>
                <a:off x="4418" y="1396"/>
                <a:ext cx="27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оль/л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5" name="Rectangle 78"/>
              <p:cNvSpPr>
                <a:spLocks noChangeArrowheads="1"/>
              </p:cNvSpPr>
              <p:nvPr/>
            </p:nvSpPr>
            <p:spPr bwMode="auto">
              <a:xfrm>
                <a:off x="4639" y="1396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–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6" name="Rectangle 79"/>
              <p:cNvSpPr>
                <a:spLocks noChangeArrowheads="1"/>
              </p:cNvSpPr>
              <p:nvPr/>
            </p:nvSpPr>
            <p:spPr bwMode="auto">
              <a:xfrm>
                <a:off x="4683" y="139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7" name="Rectangle 80"/>
              <p:cNvSpPr>
                <a:spLocks noChangeArrowheads="1"/>
              </p:cNvSpPr>
              <p:nvPr/>
            </p:nvSpPr>
            <p:spPr bwMode="auto">
              <a:xfrm>
                <a:off x="4705" y="1396"/>
                <a:ext cx="72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гипокальциемия.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8" name="Rectangle 81"/>
              <p:cNvSpPr>
                <a:spLocks noChangeArrowheads="1"/>
              </p:cNvSpPr>
              <p:nvPr/>
            </p:nvSpPr>
            <p:spPr bwMode="auto">
              <a:xfrm>
                <a:off x="5347" y="139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59" name="Rectangle 82"/>
              <p:cNvSpPr>
                <a:spLocks noChangeArrowheads="1"/>
              </p:cNvSpPr>
              <p:nvPr/>
            </p:nvSpPr>
            <p:spPr bwMode="auto">
              <a:xfrm>
                <a:off x="42" y="1607"/>
                <a:ext cx="22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СУГ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0" name="Rectangle 83"/>
              <p:cNvSpPr>
                <a:spLocks noChangeArrowheads="1"/>
              </p:cNvSpPr>
              <p:nvPr/>
            </p:nvSpPr>
            <p:spPr bwMode="auto">
              <a:xfrm>
                <a:off x="215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1" name="Rectangle 84"/>
              <p:cNvSpPr>
                <a:spLocks noChangeArrowheads="1"/>
              </p:cNvSpPr>
              <p:nvPr/>
            </p:nvSpPr>
            <p:spPr bwMode="auto">
              <a:xfrm>
                <a:off x="237" y="1607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–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2" name="Rectangle 85"/>
              <p:cNvSpPr>
                <a:spLocks noChangeArrowheads="1"/>
              </p:cNvSpPr>
              <p:nvPr/>
            </p:nvSpPr>
            <p:spPr bwMode="auto">
              <a:xfrm>
                <a:off x="282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3" name="Rectangle 86"/>
              <p:cNvSpPr>
                <a:spLocks noChangeArrowheads="1"/>
              </p:cNvSpPr>
              <p:nvPr/>
            </p:nvSpPr>
            <p:spPr bwMode="auto">
              <a:xfrm>
                <a:off x="304" y="1607"/>
                <a:ext cx="21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скорость утилизации глюкозы ( от 4 до 12 мг/кг/мин)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4" name="Rectangle 87"/>
              <p:cNvSpPr>
                <a:spLocks noChangeArrowheads="1"/>
              </p:cNvSpPr>
              <p:nvPr/>
            </p:nvSpPr>
            <p:spPr bwMode="auto">
              <a:xfrm>
                <a:off x="2318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5" name="Rectangle 88"/>
              <p:cNvSpPr>
                <a:spLocks noChangeArrowheads="1"/>
              </p:cNvSpPr>
              <p:nvPr/>
            </p:nvSpPr>
            <p:spPr bwMode="auto">
              <a:xfrm>
                <a:off x="2340" y="1607"/>
                <a:ext cx="153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= МГ/КГ/МИН. Доза глюкозы = СУГ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6" name="Rectangle 89"/>
              <p:cNvSpPr>
                <a:spLocks noChangeArrowheads="1"/>
              </p:cNvSpPr>
              <p:nvPr/>
            </p:nvSpPr>
            <p:spPr bwMode="auto">
              <a:xfrm>
                <a:off x="3749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7" name="Rectangle 90"/>
              <p:cNvSpPr>
                <a:spLocks noChangeArrowheads="1"/>
              </p:cNvSpPr>
              <p:nvPr/>
            </p:nvSpPr>
            <p:spPr bwMode="auto">
              <a:xfrm>
                <a:off x="3771" y="1607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х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8" name="Rectangle 91"/>
              <p:cNvSpPr>
                <a:spLocks noChangeArrowheads="1"/>
              </p:cNvSpPr>
              <p:nvPr/>
            </p:nvSpPr>
            <p:spPr bwMode="auto">
              <a:xfrm>
                <a:off x="3816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9" name="Rectangle 92"/>
              <p:cNvSpPr>
                <a:spLocks noChangeArrowheads="1"/>
              </p:cNvSpPr>
              <p:nvPr/>
            </p:nvSpPr>
            <p:spPr bwMode="auto">
              <a:xfrm>
                <a:off x="3838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0" name="Rectangle 93"/>
              <p:cNvSpPr>
                <a:spLocks noChangeArrowheads="1"/>
              </p:cNvSpPr>
              <p:nvPr/>
            </p:nvSpPr>
            <p:spPr bwMode="auto">
              <a:xfrm>
                <a:off x="3860" y="1607"/>
                <a:ext cx="14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масса тела, в кг, х 1,44 = гр/сутки,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1" name="Rectangle 94"/>
              <p:cNvSpPr>
                <a:spLocks noChangeArrowheads="1"/>
              </p:cNvSpPr>
              <p:nvPr/>
            </p:nvSpPr>
            <p:spPr bwMode="auto">
              <a:xfrm>
                <a:off x="5144" y="160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2" name="Rectangle 95"/>
              <p:cNvSpPr>
                <a:spLocks noChangeArrowheads="1"/>
              </p:cNvSpPr>
              <p:nvPr/>
            </p:nvSpPr>
            <p:spPr bwMode="auto">
              <a:xfrm>
                <a:off x="42" y="1818"/>
                <a:ext cx="143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7 х 3х1,44 = 36,3 грамма, 36 грамм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3" name="Rectangle 96"/>
              <p:cNvSpPr>
                <a:spLocks noChangeArrowheads="1"/>
              </p:cNvSpPr>
              <p:nvPr/>
            </p:nvSpPr>
            <p:spPr bwMode="auto">
              <a:xfrm>
                <a:off x="1346" y="181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4" name="Rectangle 97"/>
              <p:cNvSpPr>
                <a:spLocks noChangeArrowheads="1"/>
              </p:cNvSpPr>
              <p:nvPr/>
            </p:nvSpPr>
            <p:spPr bwMode="auto">
              <a:xfrm>
                <a:off x="1369" y="1818"/>
                <a:ext cx="50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округлённо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5" name="Rectangle 98"/>
              <p:cNvSpPr>
                <a:spLocks noChangeArrowheads="1"/>
              </p:cNvSpPr>
              <p:nvPr/>
            </p:nvSpPr>
            <p:spPr bwMode="auto">
              <a:xfrm>
                <a:off x="1804" y="181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6" name="Rectangle 99"/>
              <p:cNvSpPr>
                <a:spLocks noChangeArrowheads="1"/>
              </p:cNvSpPr>
              <p:nvPr/>
            </p:nvSpPr>
            <p:spPr bwMode="auto">
              <a:xfrm>
                <a:off x="29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7" name="Rectangle 100"/>
              <p:cNvSpPr>
                <a:spLocks noChangeArrowheads="1"/>
              </p:cNvSpPr>
              <p:nvPr/>
            </p:nvSpPr>
            <p:spPr bwMode="auto">
              <a:xfrm>
                <a:off x="348" y="2032"/>
                <a:ext cx="30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Объём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8" name="Rectangle 101"/>
              <p:cNvSpPr>
                <a:spLocks noChangeArrowheads="1"/>
              </p:cNvSpPr>
              <p:nvPr/>
            </p:nvSpPr>
            <p:spPr bwMode="auto">
              <a:xfrm>
                <a:off x="598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79" name="Rectangle 102"/>
              <p:cNvSpPr>
                <a:spLocks noChangeArrowheads="1"/>
              </p:cNvSpPr>
              <p:nvPr/>
            </p:nvSpPr>
            <p:spPr bwMode="auto">
              <a:xfrm>
                <a:off x="348" y="2145"/>
                <a:ext cx="17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115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0" name="Rectangle 103"/>
              <p:cNvSpPr>
                <a:spLocks noChangeArrowheads="1"/>
              </p:cNvSpPr>
              <p:nvPr/>
            </p:nvSpPr>
            <p:spPr bwMode="auto">
              <a:xfrm>
                <a:off x="481" y="2145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1" name="Rectangle 104"/>
              <p:cNvSpPr>
                <a:spLocks noChangeArrowheads="1"/>
              </p:cNvSpPr>
              <p:nvPr/>
            </p:nvSpPr>
            <p:spPr bwMode="auto">
              <a:xfrm>
                <a:off x="348" y="2257"/>
                <a:ext cx="2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2" name="Rectangle 105"/>
              <p:cNvSpPr>
                <a:spLocks noChangeArrowheads="1"/>
              </p:cNvSpPr>
              <p:nvPr/>
            </p:nvSpPr>
            <p:spPr bwMode="auto">
              <a:xfrm>
                <a:off x="553" y="225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3" name="Rectangle 106"/>
              <p:cNvSpPr>
                <a:spLocks noChangeArrowheads="1"/>
              </p:cNvSpPr>
              <p:nvPr/>
            </p:nvSpPr>
            <p:spPr bwMode="auto">
              <a:xfrm>
                <a:off x="720" y="2032"/>
                <a:ext cx="1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угл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4" name="Rectangle 107"/>
              <p:cNvSpPr>
                <a:spLocks noChangeArrowheads="1"/>
              </p:cNvSpPr>
              <p:nvPr/>
            </p:nvSpPr>
            <p:spPr bwMode="auto">
              <a:xfrm>
                <a:off x="845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5" name="Rectangle 108"/>
              <p:cNvSpPr>
                <a:spLocks noChangeArrowheads="1"/>
              </p:cNvSpPr>
              <p:nvPr/>
            </p:nvSpPr>
            <p:spPr bwMode="auto">
              <a:xfrm>
                <a:off x="1053" y="2032"/>
                <a:ext cx="2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белки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6" name="Rectangle 109"/>
              <p:cNvSpPr>
                <a:spLocks noChangeArrowheads="1"/>
              </p:cNvSpPr>
              <p:nvPr/>
            </p:nvSpPr>
            <p:spPr bwMode="auto">
              <a:xfrm>
                <a:off x="1272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7" name="Rectangle 110"/>
              <p:cNvSpPr>
                <a:spLocks noChangeArrowheads="1"/>
              </p:cNvSpPr>
              <p:nvPr/>
            </p:nvSpPr>
            <p:spPr bwMode="auto">
              <a:xfrm>
                <a:off x="1408" y="2032"/>
                <a:ext cx="26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жиры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8" name="Rectangle 111"/>
              <p:cNvSpPr>
                <a:spLocks noChangeArrowheads="1"/>
              </p:cNvSpPr>
              <p:nvPr/>
            </p:nvSpPr>
            <p:spPr bwMode="auto">
              <a:xfrm>
                <a:off x="1620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9" name="Rectangle 112"/>
              <p:cNvSpPr>
                <a:spLocks noChangeArrowheads="1"/>
              </p:cNvSpPr>
              <p:nvPr/>
            </p:nvSpPr>
            <p:spPr bwMode="auto">
              <a:xfrm>
                <a:off x="1760" y="2032"/>
                <a:ext cx="14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Са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0" name="Rectangle 113"/>
              <p:cNvSpPr>
                <a:spLocks noChangeArrowheads="1"/>
              </p:cNvSpPr>
              <p:nvPr/>
            </p:nvSpPr>
            <p:spPr bwMode="auto">
              <a:xfrm>
                <a:off x="1858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1" name="Rectangle 114"/>
              <p:cNvSpPr>
                <a:spLocks noChangeArrowheads="1"/>
              </p:cNvSpPr>
              <p:nvPr/>
            </p:nvSpPr>
            <p:spPr bwMode="auto">
              <a:xfrm>
                <a:off x="2227" y="2032"/>
                <a:ext cx="1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Na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2" name="Rectangle 115"/>
              <p:cNvSpPr>
                <a:spLocks noChangeArrowheads="1"/>
              </p:cNvSpPr>
              <p:nvPr/>
            </p:nvSpPr>
            <p:spPr bwMode="auto">
              <a:xfrm>
                <a:off x="2330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3" name="Rectangle 116"/>
              <p:cNvSpPr>
                <a:spLocks noChangeArrowheads="1"/>
              </p:cNvSpPr>
              <p:nvPr/>
            </p:nvSpPr>
            <p:spPr bwMode="auto">
              <a:xfrm>
                <a:off x="2802" y="2032"/>
                <a:ext cx="10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K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4" name="Rectangle 117"/>
              <p:cNvSpPr>
                <a:spLocks noChangeArrowheads="1"/>
              </p:cNvSpPr>
              <p:nvPr/>
            </p:nvSpPr>
            <p:spPr bwMode="auto">
              <a:xfrm>
                <a:off x="2865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5" name="Rectangle 118"/>
              <p:cNvSpPr>
                <a:spLocks noChangeArrowheads="1"/>
              </p:cNvSpPr>
              <p:nvPr/>
            </p:nvSpPr>
            <p:spPr bwMode="auto">
              <a:xfrm>
                <a:off x="3430" y="2032"/>
                <a:ext cx="16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Mg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6" name="Rectangle 119"/>
              <p:cNvSpPr>
                <a:spLocks noChangeArrowheads="1"/>
              </p:cNvSpPr>
              <p:nvPr/>
            </p:nvSpPr>
            <p:spPr bwMode="auto">
              <a:xfrm>
                <a:off x="3553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7" name="Rectangle 120"/>
              <p:cNvSpPr>
                <a:spLocks noChangeArrowheads="1"/>
              </p:cNvSpPr>
              <p:nvPr/>
            </p:nvSpPr>
            <p:spPr bwMode="auto">
              <a:xfrm>
                <a:off x="3953" y="2032"/>
                <a:ext cx="47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Виталипид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8" name="Rectangle 121"/>
              <p:cNvSpPr>
                <a:spLocks noChangeArrowheads="1"/>
              </p:cNvSpPr>
              <p:nvPr/>
            </p:nvSpPr>
            <p:spPr bwMode="auto">
              <a:xfrm>
                <a:off x="4370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99" name="Rectangle 122"/>
              <p:cNvSpPr>
                <a:spLocks noChangeArrowheads="1"/>
              </p:cNvSpPr>
              <p:nvPr/>
            </p:nvSpPr>
            <p:spPr bwMode="auto">
              <a:xfrm>
                <a:off x="3953" y="2145"/>
                <a:ext cx="80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жирорастворимый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0" name="Rectangle 123"/>
              <p:cNvSpPr>
                <a:spLocks noChangeArrowheads="1"/>
              </p:cNvSpPr>
              <p:nvPr/>
            </p:nvSpPr>
            <p:spPr bwMode="auto">
              <a:xfrm>
                <a:off x="3953" y="2257"/>
                <a:ext cx="3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витамин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1" name="Rectangle 124"/>
              <p:cNvSpPr>
                <a:spLocks noChangeArrowheads="1"/>
              </p:cNvSpPr>
              <p:nvPr/>
            </p:nvSpPr>
            <p:spPr bwMode="auto">
              <a:xfrm>
                <a:off x="4271" y="225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2" name="Rectangle 125"/>
              <p:cNvSpPr>
                <a:spLocks noChangeArrowheads="1"/>
              </p:cNvSpPr>
              <p:nvPr/>
            </p:nvSpPr>
            <p:spPr bwMode="auto">
              <a:xfrm>
                <a:off x="4790" y="2032"/>
                <a:ext cx="37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Солувит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3" name="Rectangle 126"/>
              <p:cNvSpPr>
                <a:spLocks noChangeArrowheads="1"/>
              </p:cNvSpPr>
              <p:nvPr/>
            </p:nvSpPr>
            <p:spPr bwMode="auto">
              <a:xfrm>
                <a:off x="5110" y="2032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4" name="Rectangle 127"/>
              <p:cNvSpPr>
                <a:spLocks noChangeArrowheads="1"/>
              </p:cNvSpPr>
              <p:nvPr/>
            </p:nvSpPr>
            <p:spPr bwMode="auto">
              <a:xfrm>
                <a:off x="4790" y="2145"/>
                <a:ext cx="78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водоростворимый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5" name="Rectangle 128"/>
              <p:cNvSpPr>
                <a:spLocks noChangeArrowheads="1"/>
              </p:cNvSpPr>
              <p:nvPr/>
            </p:nvSpPr>
            <p:spPr bwMode="auto">
              <a:xfrm>
                <a:off x="4790" y="2257"/>
                <a:ext cx="3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витамин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6" name="Rectangle 129"/>
              <p:cNvSpPr>
                <a:spLocks noChangeArrowheads="1"/>
              </p:cNvSpPr>
              <p:nvPr/>
            </p:nvSpPr>
            <p:spPr bwMode="auto">
              <a:xfrm>
                <a:off x="5108" y="2257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7" name="Rectangle 130"/>
              <p:cNvSpPr>
                <a:spLocks noChangeArrowheads="1"/>
              </p:cNvSpPr>
              <p:nvPr/>
            </p:nvSpPr>
            <p:spPr bwMode="auto">
              <a:xfrm>
                <a:off x="-12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8" name="Rectangle 131"/>
              <p:cNvSpPr>
                <a:spLocks noChangeArrowheads="1"/>
              </p:cNvSpPr>
              <p:nvPr/>
            </p:nvSpPr>
            <p:spPr bwMode="auto">
              <a:xfrm>
                <a:off x="-12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09" name="Rectangle 132"/>
              <p:cNvSpPr>
                <a:spLocks noChangeArrowheads="1"/>
              </p:cNvSpPr>
              <p:nvPr/>
            </p:nvSpPr>
            <p:spPr bwMode="auto">
              <a:xfrm>
                <a:off x="-9" y="2027"/>
                <a:ext cx="316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0" name="Rectangle 133"/>
              <p:cNvSpPr>
                <a:spLocks noChangeArrowheads="1"/>
              </p:cNvSpPr>
              <p:nvPr/>
            </p:nvSpPr>
            <p:spPr bwMode="auto">
              <a:xfrm>
                <a:off x="307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1" name="Rectangle 134"/>
              <p:cNvSpPr>
                <a:spLocks noChangeArrowheads="1"/>
              </p:cNvSpPr>
              <p:nvPr/>
            </p:nvSpPr>
            <p:spPr bwMode="auto">
              <a:xfrm>
                <a:off x="310" y="2027"/>
                <a:ext cx="36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2" name="Rectangle 135"/>
              <p:cNvSpPr>
                <a:spLocks noChangeArrowheads="1"/>
              </p:cNvSpPr>
              <p:nvPr/>
            </p:nvSpPr>
            <p:spPr bwMode="auto">
              <a:xfrm>
                <a:off x="679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3" name="Rectangle 136"/>
              <p:cNvSpPr>
                <a:spLocks noChangeArrowheads="1"/>
              </p:cNvSpPr>
              <p:nvPr/>
            </p:nvSpPr>
            <p:spPr bwMode="auto">
              <a:xfrm>
                <a:off x="682" y="2027"/>
                <a:ext cx="3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4" name="Rectangle 137"/>
              <p:cNvSpPr>
                <a:spLocks noChangeArrowheads="1"/>
              </p:cNvSpPr>
              <p:nvPr/>
            </p:nvSpPr>
            <p:spPr bwMode="auto">
              <a:xfrm>
                <a:off x="1012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5" name="Rectangle 138"/>
              <p:cNvSpPr>
                <a:spLocks noChangeArrowheads="1"/>
              </p:cNvSpPr>
              <p:nvPr/>
            </p:nvSpPr>
            <p:spPr bwMode="auto">
              <a:xfrm>
                <a:off x="1016" y="2027"/>
                <a:ext cx="35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6" name="Rectangle 139"/>
              <p:cNvSpPr>
                <a:spLocks noChangeArrowheads="1"/>
              </p:cNvSpPr>
              <p:nvPr/>
            </p:nvSpPr>
            <p:spPr bwMode="auto">
              <a:xfrm>
                <a:off x="1366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7" name="Rectangle 140"/>
              <p:cNvSpPr>
                <a:spLocks noChangeArrowheads="1"/>
              </p:cNvSpPr>
              <p:nvPr/>
            </p:nvSpPr>
            <p:spPr bwMode="auto">
              <a:xfrm>
                <a:off x="1369" y="2027"/>
                <a:ext cx="34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8" name="Rectangle 141"/>
              <p:cNvSpPr>
                <a:spLocks noChangeArrowheads="1"/>
              </p:cNvSpPr>
              <p:nvPr/>
            </p:nvSpPr>
            <p:spPr bwMode="auto">
              <a:xfrm>
                <a:off x="1718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19" name="Rectangle 142"/>
              <p:cNvSpPr>
                <a:spLocks noChangeArrowheads="1"/>
              </p:cNvSpPr>
              <p:nvPr/>
            </p:nvSpPr>
            <p:spPr bwMode="auto">
              <a:xfrm>
                <a:off x="1722" y="2027"/>
                <a:ext cx="46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0" name="Rectangle 143"/>
              <p:cNvSpPr>
                <a:spLocks noChangeArrowheads="1"/>
              </p:cNvSpPr>
              <p:nvPr/>
            </p:nvSpPr>
            <p:spPr bwMode="auto">
              <a:xfrm>
                <a:off x="2185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1" name="Rectangle 144"/>
              <p:cNvSpPr>
                <a:spLocks noChangeArrowheads="1"/>
              </p:cNvSpPr>
              <p:nvPr/>
            </p:nvSpPr>
            <p:spPr bwMode="auto">
              <a:xfrm>
                <a:off x="2189" y="2027"/>
                <a:ext cx="57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2" name="Rectangle 145"/>
              <p:cNvSpPr>
                <a:spLocks noChangeArrowheads="1"/>
              </p:cNvSpPr>
              <p:nvPr/>
            </p:nvSpPr>
            <p:spPr bwMode="auto">
              <a:xfrm>
                <a:off x="2760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3" name="Rectangle 146"/>
              <p:cNvSpPr>
                <a:spLocks noChangeArrowheads="1"/>
              </p:cNvSpPr>
              <p:nvPr/>
            </p:nvSpPr>
            <p:spPr bwMode="auto">
              <a:xfrm>
                <a:off x="2764" y="2027"/>
                <a:ext cx="62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4" name="Rectangle 147"/>
              <p:cNvSpPr>
                <a:spLocks noChangeArrowheads="1"/>
              </p:cNvSpPr>
              <p:nvPr/>
            </p:nvSpPr>
            <p:spPr bwMode="auto">
              <a:xfrm>
                <a:off x="3388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5" name="Rectangle 148"/>
              <p:cNvSpPr>
                <a:spLocks noChangeArrowheads="1"/>
              </p:cNvSpPr>
              <p:nvPr/>
            </p:nvSpPr>
            <p:spPr bwMode="auto">
              <a:xfrm>
                <a:off x="3392" y="2027"/>
                <a:ext cx="52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6" name="Rectangle 149"/>
              <p:cNvSpPr>
                <a:spLocks noChangeArrowheads="1"/>
              </p:cNvSpPr>
              <p:nvPr/>
            </p:nvSpPr>
            <p:spPr bwMode="auto">
              <a:xfrm>
                <a:off x="3912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7" name="Rectangle 150"/>
              <p:cNvSpPr>
                <a:spLocks noChangeArrowheads="1"/>
              </p:cNvSpPr>
              <p:nvPr/>
            </p:nvSpPr>
            <p:spPr bwMode="auto">
              <a:xfrm>
                <a:off x="3915" y="2027"/>
                <a:ext cx="83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8" name="Rectangle 151"/>
              <p:cNvSpPr>
                <a:spLocks noChangeArrowheads="1"/>
              </p:cNvSpPr>
              <p:nvPr/>
            </p:nvSpPr>
            <p:spPr bwMode="auto">
              <a:xfrm>
                <a:off x="4749" y="2027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29" name="Rectangle 152"/>
              <p:cNvSpPr>
                <a:spLocks noChangeArrowheads="1"/>
              </p:cNvSpPr>
              <p:nvPr/>
            </p:nvSpPr>
            <p:spPr bwMode="auto">
              <a:xfrm>
                <a:off x="4752" y="2027"/>
                <a:ext cx="93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0" name="Rectangle 153"/>
              <p:cNvSpPr>
                <a:spLocks noChangeArrowheads="1"/>
              </p:cNvSpPr>
              <p:nvPr/>
            </p:nvSpPr>
            <p:spPr bwMode="auto">
              <a:xfrm>
                <a:off x="5690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1" name="Rectangle 154"/>
              <p:cNvSpPr>
                <a:spLocks noChangeArrowheads="1"/>
              </p:cNvSpPr>
              <p:nvPr/>
            </p:nvSpPr>
            <p:spPr bwMode="auto">
              <a:xfrm>
                <a:off x="5690" y="2027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2" name="Rectangle 155"/>
              <p:cNvSpPr>
                <a:spLocks noChangeArrowheads="1"/>
              </p:cNvSpPr>
              <p:nvPr/>
            </p:nvSpPr>
            <p:spPr bwMode="auto">
              <a:xfrm>
                <a:off x="-12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3" name="Rectangle 156"/>
              <p:cNvSpPr>
                <a:spLocks noChangeArrowheads="1"/>
              </p:cNvSpPr>
              <p:nvPr/>
            </p:nvSpPr>
            <p:spPr bwMode="auto">
              <a:xfrm>
                <a:off x="307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4" name="Rectangle 157"/>
              <p:cNvSpPr>
                <a:spLocks noChangeArrowheads="1"/>
              </p:cNvSpPr>
              <p:nvPr/>
            </p:nvSpPr>
            <p:spPr bwMode="auto">
              <a:xfrm>
                <a:off x="679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5" name="Rectangle 158"/>
              <p:cNvSpPr>
                <a:spLocks noChangeArrowheads="1"/>
              </p:cNvSpPr>
              <p:nvPr/>
            </p:nvSpPr>
            <p:spPr bwMode="auto">
              <a:xfrm>
                <a:off x="1012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6" name="Rectangle 159"/>
              <p:cNvSpPr>
                <a:spLocks noChangeArrowheads="1"/>
              </p:cNvSpPr>
              <p:nvPr/>
            </p:nvSpPr>
            <p:spPr bwMode="auto">
              <a:xfrm>
                <a:off x="1366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7" name="Rectangle 160"/>
              <p:cNvSpPr>
                <a:spLocks noChangeArrowheads="1"/>
              </p:cNvSpPr>
              <p:nvPr/>
            </p:nvSpPr>
            <p:spPr bwMode="auto">
              <a:xfrm>
                <a:off x="1718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8" name="Rectangle 161"/>
              <p:cNvSpPr>
                <a:spLocks noChangeArrowheads="1"/>
              </p:cNvSpPr>
              <p:nvPr/>
            </p:nvSpPr>
            <p:spPr bwMode="auto">
              <a:xfrm>
                <a:off x="2185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39" name="Rectangle 162"/>
              <p:cNvSpPr>
                <a:spLocks noChangeArrowheads="1"/>
              </p:cNvSpPr>
              <p:nvPr/>
            </p:nvSpPr>
            <p:spPr bwMode="auto">
              <a:xfrm>
                <a:off x="2760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0" name="Rectangle 163"/>
              <p:cNvSpPr>
                <a:spLocks noChangeArrowheads="1"/>
              </p:cNvSpPr>
              <p:nvPr/>
            </p:nvSpPr>
            <p:spPr bwMode="auto">
              <a:xfrm>
                <a:off x="3388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1" name="Rectangle 164"/>
              <p:cNvSpPr>
                <a:spLocks noChangeArrowheads="1"/>
              </p:cNvSpPr>
              <p:nvPr/>
            </p:nvSpPr>
            <p:spPr bwMode="auto">
              <a:xfrm>
                <a:off x="3912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2" name="Rectangle 165"/>
              <p:cNvSpPr>
                <a:spLocks noChangeArrowheads="1"/>
              </p:cNvSpPr>
              <p:nvPr/>
            </p:nvSpPr>
            <p:spPr bwMode="auto">
              <a:xfrm>
                <a:off x="4749" y="2031"/>
                <a:ext cx="3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3" name="Rectangle 166"/>
              <p:cNvSpPr>
                <a:spLocks noChangeArrowheads="1"/>
              </p:cNvSpPr>
              <p:nvPr/>
            </p:nvSpPr>
            <p:spPr bwMode="auto">
              <a:xfrm>
                <a:off x="5690" y="2031"/>
                <a:ext cx="4" cy="3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44" name="Rectangle 167"/>
              <p:cNvSpPr>
                <a:spLocks noChangeArrowheads="1"/>
              </p:cNvSpPr>
              <p:nvPr/>
            </p:nvSpPr>
            <p:spPr bwMode="auto">
              <a:xfrm>
                <a:off x="29" y="2374"/>
                <a:ext cx="22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Физ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5" name="Rectangle 168"/>
              <p:cNvSpPr>
                <a:spLocks noChangeArrowheads="1"/>
              </p:cNvSpPr>
              <p:nvPr/>
            </p:nvSpPr>
            <p:spPr bwMode="auto">
              <a:xfrm>
                <a:off x="29" y="2486"/>
                <a:ext cx="22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потр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6" name="Rectangle 169"/>
              <p:cNvSpPr>
                <a:spLocks noChangeArrowheads="1"/>
              </p:cNvSpPr>
              <p:nvPr/>
            </p:nvSpPr>
            <p:spPr bwMode="auto">
              <a:xfrm>
                <a:off x="204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7" name="Rectangle 170"/>
              <p:cNvSpPr>
                <a:spLocks noChangeArrowheads="1"/>
              </p:cNvSpPr>
              <p:nvPr/>
            </p:nvSpPr>
            <p:spPr bwMode="auto">
              <a:xfrm>
                <a:off x="348" y="2374"/>
                <a:ext cx="17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414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8" name="Rectangle 171"/>
              <p:cNvSpPr>
                <a:spLocks noChangeArrowheads="1"/>
              </p:cNvSpPr>
              <p:nvPr/>
            </p:nvSpPr>
            <p:spPr bwMode="auto">
              <a:xfrm>
                <a:off x="481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9" name="Rectangle 172"/>
              <p:cNvSpPr>
                <a:spLocks noChangeArrowheads="1"/>
              </p:cNvSpPr>
              <p:nvPr/>
            </p:nvSpPr>
            <p:spPr bwMode="auto">
              <a:xfrm>
                <a:off x="503" y="2374"/>
                <a:ext cx="14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0" name="Rectangle 173"/>
              <p:cNvSpPr>
                <a:spLocks noChangeArrowheads="1"/>
              </p:cNvSpPr>
              <p:nvPr/>
            </p:nvSpPr>
            <p:spPr bwMode="auto">
              <a:xfrm>
                <a:off x="603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1" name="Rectangle 174"/>
              <p:cNvSpPr>
                <a:spLocks noChangeArrowheads="1"/>
              </p:cNvSpPr>
              <p:nvPr/>
            </p:nvSpPr>
            <p:spPr bwMode="auto">
              <a:xfrm>
                <a:off x="720" y="2374"/>
                <a:ext cx="13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36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2" name="Rectangle 175"/>
              <p:cNvSpPr>
                <a:spLocks noChangeArrowheads="1"/>
              </p:cNvSpPr>
              <p:nvPr/>
            </p:nvSpPr>
            <p:spPr bwMode="auto">
              <a:xfrm>
                <a:off x="809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3" name="Rectangle 176"/>
              <p:cNvSpPr>
                <a:spLocks noChangeArrowheads="1"/>
              </p:cNvSpPr>
              <p:nvPr/>
            </p:nvSpPr>
            <p:spPr bwMode="auto">
              <a:xfrm>
                <a:off x="831" y="2374"/>
                <a:ext cx="7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4" name="Rectangle 177"/>
              <p:cNvSpPr>
                <a:spLocks noChangeArrowheads="1"/>
              </p:cNvSpPr>
              <p:nvPr/>
            </p:nvSpPr>
            <p:spPr bwMode="auto">
              <a:xfrm>
                <a:off x="867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5" name="Rectangle 178"/>
              <p:cNvSpPr>
                <a:spLocks noChangeArrowheads="1"/>
              </p:cNvSpPr>
              <p:nvPr/>
            </p:nvSpPr>
            <p:spPr bwMode="auto">
              <a:xfrm>
                <a:off x="1053" y="2374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6" name="Rectangle 179"/>
              <p:cNvSpPr>
                <a:spLocks noChangeArrowheads="1"/>
              </p:cNvSpPr>
              <p:nvPr/>
            </p:nvSpPr>
            <p:spPr bwMode="auto">
              <a:xfrm>
                <a:off x="1097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7" name="Rectangle 180"/>
              <p:cNvSpPr>
                <a:spLocks noChangeArrowheads="1"/>
              </p:cNvSpPr>
              <p:nvPr/>
            </p:nvSpPr>
            <p:spPr bwMode="auto">
              <a:xfrm>
                <a:off x="1120" y="2374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8" name="Rectangle 181"/>
              <p:cNvSpPr>
                <a:spLocks noChangeArrowheads="1"/>
              </p:cNvSpPr>
              <p:nvPr/>
            </p:nvSpPr>
            <p:spPr bwMode="auto">
              <a:xfrm>
                <a:off x="1260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59" name="Rectangle 182"/>
              <p:cNvSpPr>
                <a:spLocks noChangeArrowheads="1"/>
              </p:cNvSpPr>
              <p:nvPr/>
            </p:nvSpPr>
            <p:spPr bwMode="auto">
              <a:xfrm>
                <a:off x="1053" y="2486"/>
                <a:ext cx="21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7,2 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0" name="Rectangle 183"/>
              <p:cNvSpPr>
                <a:spLocks noChangeArrowheads="1"/>
              </p:cNvSpPr>
              <p:nvPr/>
            </p:nvSpPr>
            <p:spPr bwMode="auto">
              <a:xfrm>
                <a:off x="1222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1" name="Rectangle 184"/>
              <p:cNvSpPr>
                <a:spLocks noChangeArrowheads="1"/>
              </p:cNvSpPr>
              <p:nvPr/>
            </p:nvSpPr>
            <p:spPr bwMode="auto">
              <a:xfrm>
                <a:off x="1053" y="2599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2" name="Rectangle 185"/>
              <p:cNvSpPr>
                <a:spLocks noChangeArrowheads="1"/>
              </p:cNvSpPr>
              <p:nvPr/>
            </p:nvSpPr>
            <p:spPr bwMode="auto">
              <a:xfrm>
                <a:off x="1408" y="2374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3" name="Rectangle 186"/>
              <p:cNvSpPr>
                <a:spLocks noChangeArrowheads="1"/>
              </p:cNvSpPr>
              <p:nvPr/>
            </p:nvSpPr>
            <p:spPr bwMode="auto">
              <a:xfrm>
                <a:off x="1452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4" name="Rectangle 187"/>
              <p:cNvSpPr>
                <a:spLocks noChangeArrowheads="1"/>
              </p:cNvSpPr>
              <p:nvPr/>
            </p:nvSpPr>
            <p:spPr bwMode="auto">
              <a:xfrm>
                <a:off x="1474" y="2374"/>
                <a:ext cx="18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5" name="Rectangle 188"/>
              <p:cNvSpPr>
                <a:spLocks noChangeArrowheads="1"/>
              </p:cNvSpPr>
              <p:nvPr/>
            </p:nvSpPr>
            <p:spPr bwMode="auto">
              <a:xfrm>
                <a:off x="1614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6" name="Rectangle 189"/>
              <p:cNvSpPr>
                <a:spLocks noChangeArrowheads="1"/>
              </p:cNvSpPr>
              <p:nvPr/>
            </p:nvSpPr>
            <p:spPr bwMode="auto">
              <a:xfrm>
                <a:off x="1408" y="2486"/>
                <a:ext cx="22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10,8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7" name="Rectangle 190"/>
              <p:cNvSpPr>
                <a:spLocks noChangeArrowheads="1"/>
              </p:cNvSpPr>
              <p:nvPr/>
            </p:nvSpPr>
            <p:spPr bwMode="auto">
              <a:xfrm>
                <a:off x="1585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8" name="Rectangle 191"/>
              <p:cNvSpPr>
                <a:spLocks noChangeArrowheads="1"/>
              </p:cNvSpPr>
              <p:nvPr/>
            </p:nvSpPr>
            <p:spPr bwMode="auto">
              <a:xfrm>
                <a:off x="1408" y="2599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9" name="Rectangle 192"/>
              <p:cNvSpPr>
                <a:spLocks noChangeArrowheads="1"/>
              </p:cNvSpPr>
              <p:nvPr/>
            </p:nvSpPr>
            <p:spPr bwMode="auto">
              <a:xfrm>
                <a:off x="1760" y="2374"/>
                <a:ext cx="1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1,3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0" name="Rectangle 193"/>
              <p:cNvSpPr>
                <a:spLocks noChangeArrowheads="1"/>
              </p:cNvSpPr>
              <p:nvPr/>
            </p:nvSpPr>
            <p:spPr bwMode="auto">
              <a:xfrm>
                <a:off x="1871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1" name="Rectangle 194"/>
              <p:cNvSpPr>
                <a:spLocks noChangeArrowheads="1"/>
              </p:cNvSpPr>
              <p:nvPr/>
            </p:nvSpPr>
            <p:spPr bwMode="auto">
              <a:xfrm>
                <a:off x="1893" y="2374"/>
                <a:ext cx="2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2" name="Rectangle 195"/>
              <p:cNvSpPr>
                <a:spLocks noChangeArrowheads="1"/>
              </p:cNvSpPr>
              <p:nvPr/>
            </p:nvSpPr>
            <p:spPr bwMode="auto">
              <a:xfrm>
                <a:off x="2098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3" name="Rectangle 196"/>
              <p:cNvSpPr>
                <a:spLocks noChangeArrowheads="1"/>
              </p:cNvSpPr>
              <p:nvPr/>
            </p:nvSpPr>
            <p:spPr bwMode="auto">
              <a:xfrm>
                <a:off x="1760" y="2486"/>
                <a:ext cx="2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4,7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4" name="Rectangle 197"/>
              <p:cNvSpPr>
                <a:spLocks noChangeArrowheads="1"/>
              </p:cNvSpPr>
              <p:nvPr/>
            </p:nvSpPr>
            <p:spPr bwMode="auto">
              <a:xfrm>
                <a:off x="1993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5" name="Rectangle 198"/>
              <p:cNvSpPr>
                <a:spLocks noChangeArrowheads="1"/>
              </p:cNvSpPr>
              <p:nvPr/>
            </p:nvSpPr>
            <p:spPr bwMode="auto">
              <a:xfrm>
                <a:off x="2227" y="2374"/>
                <a:ext cx="47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 ммоль/кг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6" name="Rectangle 199"/>
              <p:cNvSpPr>
                <a:spLocks noChangeArrowheads="1"/>
              </p:cNvSpPr>
              <p:nvPr/>
            </p:nvSpPr>
            <p:spPr bwMode="auto">
              <a:xfrm>
                <a:off x="2638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7" name="Rectangle 200"/>
              <p:cNvSpPr>
                <a:spLocks noChangeArrowheads="1"/>
              </p:cNvSpPr>
              <p:nvPr/>
            </p:nvSpPr>
            <p:spPr bwMode="auto">
              <a:xfrm>
                <a:off x="2227" y="2486"/>
                <a:ext cx="43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7,2 ммоль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8" name="Rectangle 201"/>
              <p:cNvSpPr>
                <a:spLocks noChangeArrowheads="1"/>
              </p:cNvSpPr>
              <p:nvPr/>
            </p:nvSpPr>
            <p:spPr bwMode="auto">
              <a:xfrm>
                <a:off x="2601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79" name="Rectangle 202"/>
              <p:cNvSpPr>
                <a:spLocks noChangeArrowheads="1"/>
              </p:cNvSpPr>
              <p:nvPr/>
            </p:nvSpPr>
            <p:spPr bwMode="auto">
              <a:xfrm>
                <a:off x="2227" y="2599"/>
                <a:ext cx="53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36 мл 0,9 %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80" name="Rectangle 203"/>
              <p:cNvSpPr>
                <a:spLocks noChangeArrowheads="1"/>
              </p:cNvSpPr>
              <p:nvPr/>
            </p:nvSpPr>
            <p:spPr bwMode="auto">
              <a:xfrm>
                <a:off x="2227" y="2711"/>
                <a:ext cx="33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натрия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81" name="Rectangle 204"/>
              <p:cNvSpPr>
                <a:spLocks noChangeArrowheads="1"/>
              </p:cNvSpPr>
              <p:nvPr/>
            </p:nvSpPr>
            <p:spPr bwMode="auto">
              <a:xfrm>
                <a:off x="2227" y="2824"/>
                <a:ext cx="39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хлорида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-12" y="2369"/>
              <a:ext cx="5706" cy="949"/>
              <a:chOff x="-12" y="2369"/>
              <a:chExt cx="5706" cy="949"/>
            </a:xfrm>
          </p:grpSpPr>
          <p:sp>
            <p:nvSpPr>
              <p:cNvPr id="3082" name="Rectangle 206"/>
              <p:cNvSpPr>
                <a:spLocks noChangeArrowheads="1"/>
              </p:cNvSpPr>
              <p:nvPr/>
            </p:nvSpPr>
            <p:spPr bwMode="auto">
              <a:xfrm>
                <a:off x="2558" y="282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3" name="Rectangle 207"/>
              <p:cNvSpPr>
                <a:spLocks noChangeArrowheads="1"/>
              </p:cNvSpPr>
              <p:nvPr/>
            </p:nvSpPr>
            <p:spPr bwMode="auto">
              <a:xfrm>
                <a:off x="2802" y="2374"/>
                <a:ext cx="47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 ммоль/кг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4" name="Rectangle 208"/>
              <p:cNvSpPr>
                <a:spLocks noChangeArrowheads="1"/>
              </p:cNvSpPr>
              <p:nvPr/>
            </p:nvSpPr>
            <p:spPr bwMode="auto">
              <a:xfrm>
                <a:off x="3213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5" name="Rectangle 209"/>
              <p:cNvSpPr>
                <a:spLocks noChangeArrowheads="1"/>
              </p:cNvSpPr>
              <p:nvPr/>
            </p:nvSpPr>
            <p:spPr bwMode="auto">
              <a:xfrm>
                <a:off x="2802" y="2486"/>
                <a:ext cx="43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7,2 ммоль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6" name="Rectangle 210"/>
              <p:cNvSpPr>
                <a:spLocks noChangeArrowheads="1"/>
              </p:cNvSpPr>
              <p:nvPr/>
            </p:nvSpPr>
            <p:spPr bwMode="auto">
              <a:xfrm>
                <a:off x="3175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7" name="Rectangle 211"/>
              <p:cNvSpPr>
                <a:spLocks noChangeArrowheads="1"/>
              </p:cNvSpPr>
              <p:nvPr/>
            </p:nvSpPr>
            <p:spPr bwMode="auto">
              <a:xfrm>
                <a:off x="2802" y="2599"/>
                <a:ext cx="33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14,4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8" name="Rectangle 212"/>
              <p:cNvSpPr>
                <a:spLocks noChangeArrowheads="1"/>
              </p:cNvSpPr>
              <p:nvPr/>
            </p:nvSpPr>
            <p:spPr bwMode="auto">
              <a:xfrm>
                <a:off x="3079" y="2599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9" name="Rectangle 213"/>
              <p:cNvSpPr>
                <a:spLocks noChangeArrowheads="1"/>
              </p:cNvSpPr>
              <p:nvPr/>
            </p:nvSpPr>
            <p:spPr bwMode="auto">
              <a:xfrm>
                <a:off x="3101" y="2599"/>
                <a:ext cx="1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4%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0" name="Rectangle 214"/>
              <p:cNvSpPr>
                <a:spLocks noChangeArrowheads="1"/>
              </p:cNvSpPr>
              <p:nvPr/>
            </p:nvSpPr>
            <p:spPr bwMode="auto">
              <a:xfrm>
                <a:off x="2802" y="2711"/>
                <a:ext cx="61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калия хлорида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1" name="Rectangle 215"/>
              <p:cNvSpPr>
                <a:spLocks noChangeArrowheads="1"/>
              </p:cNvSpPr>
              <p:nvPr/>
            </p:nvSpPr>
            <p:spPr bwMode="auto">
              <a:xfrm>
                <a:off x="3347" y="2711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2" name="Rectangle 216"/>
              <p:cNvSpPr>
                <a:spLocks noChangeArrowheads="1"/>
              </p:cNvSpPr>
              <p:nvPr/>
            </p:nvSpPr>
            <p:spPr bwMode="auto">
              <a:xfrm>
                <a:off x="3430" y="2374"/>
                <a:ext cx="1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0,2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3" name="Rectangle 217"/>
              <p:cNvSpPr>
                <a:spLocks noChangeArrowheads="1"/>
              </p:cNvSpPr>
              <p:nvPr/>
            </p:nvSpPr>
            <p:spPr bwMode="auto">
              <a:xfrm>
                <a:off x="3563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4" name="Rectangle 218"/>
              <p:cNvSpPr>
                <a:spLocks noChangeArrowheads="1"/>
              </p:cNvSpPr>
              <p:nvPr/>
            </p:nvSpPr>
            <p:spPr bwMode="auto">
              <a:xfrm>
                <a:off x="3430" y="2486"/>
                <a:ext cx="2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5" name="Rectangle 219"/>
              <p:cNvSpPr>
                <a:spLocks noChangeArrowheads="1"/>
              </p:cNvSpPr>
              <p:nvPr/>
            </p:nvSpPr>
            <p:spPr bwMode="auto">
              <a:xfrm>
                <a:off x="3634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6" name="Rectangle 220"/>
              <p:cNvSpPr>
                <a:spLocks noChangeArrowheads="1"/>
              </p:cNvSpPr>
              <p:nvPr/>
            </p:nvSpPr>
            <p:spPr bwMode="auto">
              <a:xfrm>
                <a:off x="3430" y="2599"/>
                <a:ext cx="2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0,7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7" name="Rectangle 221"/>
              <p:cNvSpPr>
                <a:spLocks noChangeArrowheads="1"/>
              </p:cNvSpPr>
              <p:nvPr/>
            </p:nvSpPr>
            <p:spPr bwMode="auto">
              <a:xfrm>
                <a:off x="3663" y="2599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8" name="Rectangle 222"/>
              <p:cNvSpPr>
                <a:spLocks noChangeArrowheads="1"/>
              </p:cNvSpPr>
              <p:nvPr/>
            </p:nvSpPr>
            <p:spPr bwMode="auto">
              <a:xfrm>
                <a:off x="3430" y="2711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99" name="Rectangle 223"/>
              <p:cNvSpPr>
                <a:spLocks noChangeArrowheads="1"/>
              </p:cNvSpPr>
              <p:nvPr/>
            </p:nvSpPr>
            <p:spPr bwMode="auto">
              <a:xfrm>
                <a:off x="3953" y="2374"/>
                <a:ext cx="32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 мл/кг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0" name="Rectangle 224"/>
              <p:cNvSpPr>
                <a:spLocks noChangeArrowheads="1"/>
              </p:cNvSpPr>
              <p:nvPr/>
            </p:nvSpPr>
            <p:spPr bwMode="auto">
              <a:xfrm>
                <a:off x="4224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1" name="Rectangle 225"/>
              <p:cNvSpPr>
                <a:spLocks noChangeArrowheads="1"/>
              </p:cNvSpPr>
              <p:nvPr/>
            </p:nvSpPr>
            <p:spPr bwMode="auto">
              <a:xfrm>
                <a:off x="3953" y="2486"/>
                <a:ext cx="33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14,4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2" name="Rectangle 226"/>
              <p:cNvSpPr>
                <a:spLocks noChangeArrowheads="1"/>
              </p:cNvSpPr>
              <p:nvPr/>
            </p:nvSpPr>
            <p:spPr bwMode="auto">
              <a:xfrm>
                <a:off x="4230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3" name="Rectangle 227"/>
              <p:cNvSpPr>
                <a:spLocks noChangeArrowheads="1"/>
              </p:cNvSpPr>
              <p:nvPr/>
            </p:nvSpPr>
            <p:spPr bwMode="auto">
              <a:xfrm>
                <a:off x="4790" y="2374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4" name="Rectangle 228"/>
              <p:cNvSpPr>
                <a:spLocks noChangeArrowheads="1"/>
              </p:cNvSpPr>
              <p:nvPr/>
            </p:nvSpPr>
            <p:spPr bwMode="auto">
              <a:xfrm>
                <a:off x="4835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5" name="Rectangle 229"/>
              <p:cNvSpPr>
                <a:spLocks noChangeArrowheads="1"/>
              </p:cNvSpPr>
              <p:nvPr/>
            </p:nvSpPr>
            <p:spPr bwMode="auto">
              <a:xfrm>
                <a:off x="4857" y="2374"/>
                <a:ext cx="1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мл/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6" name="Rectangle 230"/>
              <p:cNvSpPr>
                <a:spLocks noChangeArrowheads="1"/>
              </p:cNvSpPr>
              <p:nvPr/>
            </p:nvSpPr>
            <p:spPr bwMode="auto">
              <a:xfrm>
                <a:off x="4982" y="23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7" name="Rectangle 231"/>
              <p:cNvSpPr>
                <a:spLocks noChangeArrowheads="1"/>
              </p:cNvSpPr>
              <p:nvPr/>
            </p:nvSpPr>
            <p:spPr bwMode="auto">
              <a:xfrm>
                <a:off x="4790" y="2486"/>
                <a:ext cx="10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К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8" name="Rectangle 232"/>
              <p:cNvSpPr>
                <a:spLocks noChangeArrowheads="1"/>
              </p:cNvSpPr>
              <p:nvPr/>
            </p:nvSpPr>
            <p:spPr bwMode="auto">
              <a:xfrm>
                <a:off x="4850" y="2486"/>
                <a:ext cx="7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9" name="Rectangle 233"/>
              <p:cNvSpPr>
                <a:spLocks noChangeArrowheads="1"/>
              </p:cNvSpPr>
              <p:nvPr/>
            </p:nvSpPr>
            <p:spPr bwMode="auto">
              <a:xfrm>
                <a:off x="4886" y="2486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0" name="Rectangle 234"/>
              <p:cNvSpPr>
                <a:spLocks noChangeArrowheads="1"/>
              </p:cNvSpPr>
              <p:nvPr/>
            </p:nvSpPr>
            <p:spPr bwMode="auto">
              <a:xfrm>
                <a:off x="4790" y="2599"/>
                <a:ext cx="2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3,6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1" name="Rectangle 235"/>
              <p:cNvSpPr>
                <a:spLocks noChangeArrowheads="1"/>
              </p:cNvSpPr>
              <p:nvPr/>
            </p:nvSpPr>
            <p:spPr bwMode="auto">
              <a:xfrm>
                <a:off x="5023" y="2599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2" name="Rectangle 236"/>
              <p:cNvSpPr>
                <a:spLocks noChangeArrowheads="1"/>
              </p:cNvSpPr>
              <p:nvPr/>
            </p:nvSpPr>
            <p:spPr bwMode="auto">
              <a:xfrm>
                <a:off x="-12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3" name="Rectangle 237"/>
              <p:cNvSpPr>
                <a:spLocks noChangeArrowheads="1"/>
              </p:cNvSpPr>
              <p:nvPr/>
            </p:nvSpPr>
            <p:spPr bwMode="auto">
              <a:xfrm>
                <a:off x="-9" y="2369"/>
                <a:ext cx="316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4" name="Rectangle 238"/>
              <p:cNvSpPr>
                <a:spLocks noChangeArrowheads="1"/>
              </p:cNvSpPr>
              <p:nvPr/>
            </p:nvSpPr>
            <p:spPr bwMode="auto">
              <a:xfrm>
                <a:off x="307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5" name="Rectangle 239"/>
              <p:cNvSpPr>
                <a:spLocks noChangeArrowheads="1"/>
              </p:cNvSpPr>
              <p:nvPr/>
            </p:nvSpPr>
            <p:spPr bwMode="auto">
              <a:xfrm>
                <a:off x="310" y="2369"/>
                <a:ext cx="36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6" name="Rectangle 240"/>
              <p:cNvSpPr>
                <a:spLocks noChangeArrowheads="1"/>
              </p:cNvSpPr>
              <p:nvPr/>
            </p:nvSpPr>
            <p:spPr bwMode="auto">
              <a:xfrm>
                <a:off x="679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7" name="Rectangle 241"/>
              <p:cNvSpPr>
                <a:spLocks noChangeArrowheads="1"/>
              </p:cNvSpPr>
              <p:nvPr/>
            </p:nvSpPr>
            <p:spPr bwMode="auto">
              <a:xfrm>
                <a:off x="682" y="2369"/>
                <a:ext cx="3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8" name="Rectangle 242"/>
              <p:cNvSpPr>
                <a:spLocks noChangeArrowheads="1"/>
              </p:cNvSpPr>
              <p:nvPr/>
            </p:nvSpPr>
            <p:spPr bwMode="auto">
              <a:xfrm>
                <a:off x="1012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19" name="Rectangle 243"/>
              <p:cNvSpPr>
                <a:spLocks noChangeArrowheads="1"/>
              </p:cNvSpPr>
              <p:nvPr/>
            </p:nvSpPr>
            <p:spPr bwMode="auto">
              <a:xfrm>
                <a:off x="1016" y="2369"/>
                <a:ext cx="35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0" name="Rectangle 244"/>
              <p:cNvSpPr>
                <a:spLocks noChangeArrowheads="1"/>
              </p:cNvSpPr>
              <p:nvPr/>
            </p:nvSpPr>
            <p:spPr bwMode="auto">
              <a:xfrm>
                <a:off x="1366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1" name="Rectangle 245"/>
              <p:cNvSpPr>
                <a:spLocks noChangeArrowheads="1"/>
              </p:cNvSpPr>
              <p:nvPr/>
            </p:nvSpPr>
            <p:spPr bwMode="auto">
              <a:xfrm>
                <a:off x="1369" y="2369"/>
                <a:ext cx="34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2" name="Rectangle 246"/>
              <p:cNvSpPr>
                <a:spLocks noChangeArrowheads="1"/>
              </p:cNvSpPr>
              <p:nvPr/>
            </p:nvSpPr>
            <p:spPr bwMode="auto">
              <a:xfrm>
                <a:off x="1718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3" name="Rectangle 247"/>
              <p:cNvSpPr>
                <a:spLocks noChangeArrowheads="1"/>
              </p:cNvSpPr>
              <p:nvPr/>
            </p:nvSpPr>
            <p:spPr bwMode="auto">
              <a:xfrm>
                <a:off x="1722" y="2369"/>
                <a:ext cx="46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4" name="Rectangle 248"/>
              <p:cNvSpPr>
                <a:spLocks noChangeArrowheads="1"/>
              </p:cNvSpPr>
              <p:nvPr/>
            </p:nvSpPr>
            <p:spPr bwMode="auto">
              <a:xfrm>
                <a:off x="2185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5" name="Rectangle 249"/>
              <p:cNvSpPr>
                <a:spLocks noChangeArrowheads="1"/>
              </p:cNvSpPr>
              <p:nvPr/>
            </p:nvSpPr>
            <p:spPr bwMode="auto">
              <a:xfrm>
                <a:off x="2189" y="2369"/>
                <a:ext cx="57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6" name="Rectangle 250"/>
              <p:cNvSpPr>
                <a:spLocks noChangeArrowheads="1"/>
              </p:cNvSpPr>
              <p:nvPr/>
            </p:nvSpPr>
            <p:spPr bwMode="auto">
              <a:xfrm>
                <a:off x="2760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7" name="Rectangle 251"/>
              <p:cNvSpPr>
                <a:spLocks noChangeArrowheads="1"/>
              </p:cNvSpPr>
              <p:nvPr/>
            </p:nvSpPr>
            <p:spPr bwMode="auto">
              <a:xfrm>
                <a:off x="2764" y="2369"/>
                <a:ext cx="62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8" name="Rectangle 252"/>
              <p:cNvSpPr>
                <a:spLocks noChangeArrowheads="1"/>
              </p:cNvSpPr>
              <p:nvPr/>
            </p:nvSpPr>
            <p:spPr bwMode="auto">
              <a:xfrm>
                <a:off x="3388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29" name="Rectangle 253"/>
              <p:cNvSpPr>
                <a:spLocks noChangeArrowheads="1"/>
              </p:cNvSpPr>
              <p:nvPr/>
            </p:nvSpPr>
            <p:spPr bwMode="auto">
              <a:xfrm>
                <a:off x="3392" y="2369"/>
                <a:ext cx="52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0" name="Rectangle 254"/>
              <p:cNvSpPr>
                <a:spLocks noChangeArrowheads="1"/>
              </p:cNvSpPr>
              <p:nvPr/>
            </p:nvSpPr>
            <p:spPr bwMode="auto">
              <a:xfrm>
                <a:off x="3912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1" name="Rectangle 255"/>
              <p:cNvSpPr>
                <a:spLocks noChangeArrowheads="1"/>
              </p:cNvSpPr>
              <p:nvPr/>
            </p:nvSpPr>
            <p:spPr bwMode="auto">
              <a:xfrm>
                <a:off x="3915" y="2369"/>
                <a:ext cx="83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2" name="Rectangle 256"/>
              <p:cNvSpPr>
                <a:spLocks noChangeArrowheads="1"/>
              </p:cNvSpPr>
              <p:nvPr/>
            </p:nvSpPr>
            <p:spPr bwMode="auto">
              <a:xfrm>
                <a:off x="4749" y="23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3" name="Rectangle 257"/>
              <p:cNvSpPr>
                <a:spLocks noChangeArrowheads="1"/>
              </p:cNvSpPr>
              <p:nvPr/>
            </p:nvSpPr>
            <p:spPr bwMode="auto">
              <a:xfrm>
                <a:off x="4752" y="2369"/>
                <a:ext cx="93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4" name="Rectangle 258"/>
              <p:cNvSpPr>
                <a:spLocks noChangeArrowheads="1"/>
              </p:cNvSpPr>
              <p:nvPr/>
            </p:nvSpPr>
            <p:spPr bwMode="auto">
              <a:xfrm>
                <a:off x="5690" y="23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5" name="Rectangle 259"/>
              <p:cNvSpPr>
                <a:spLocks noChangeArrowheads="1"/>
              </p:cNvSpPr>
              <p:nvPr/>
            </p:nvSpPr>
            <p:spPr bwMode="auto">
              <a:xfrm>
                <a:off x="-12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6" name="Rectangle 260"/>
              <p:cNvSpPr>
                <a:spLocks noChangeArrowheads="1"/>
              </p:cNvSpPr>
              <p:nvPr/>
            </p:nvSpPr>
            <p:spPr bwMode="auto">
              <a:xfrm>
                <a:off x="307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7" name="Rectangle 261"/>
              <p:cNvSpPr>
                <a:spLocks noChangeArrowheads="1"/>
              </p:cNvSpPr>
              <p:nvPr/>
            </p:nvSpPr>
            <p:spPr bwMode="auto">
              <a:xfrm>
                <a:off x="679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8" name="Rectangle 262"/>
              <p:cNvSpPr>
                <a:spLocks noChangeArrowheads="1"/>
              </p:cNvSpPr>
              <p:nvPr/>
            </p:nvSpPr>
            <p:spPr bwMode="auto">
              <a:xfrm>
                <a:off x="1012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39" name="Rectangle 263"/>
              <p:cNvSpPr>
                <a:spLocks noChangeArrowheads="1"/>
              </p:cNvSpPr>
              <p:nvPr/>
            </p:nvSpPr>
            <p:spPr bwMode="auto">
              <a:xfrm>
                <a:off x="1366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0" name="Rectangle 264"/>
              <p:cNvSpPr>
                <a:spLocks noChangeArrowheads="1"/>
              </p:cNvSpPr>
              <p:nvPr/>
            </p:nvSpPr>
            <p:spPr bwMode="auto">
              <a:xfrm>
                <a:off x="1718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1" name="Rectangle 265"/>
              <p:cNvSpPr>
                <a:spLocks noChangeArrowheads="1"/>
              </p:cNvSpPr>
              <p:nvPr/>
            </p:nvSpPr>
            <p:spPr bwMode="auto">
              <a:xfrm>
                <a:off x="2185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2" name="Rectangle 266"/>
              <p:cNvSpPr>
                <a:spLocks noChangeArrowheads="1"/>
              </p:cNvSpPr>
              <p:nvPr/>
            </p:nvSpPr>
            <p:spPr bwMode="auto">
              <a:xfrm>
                <a:off x="2760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3" name="Rectangle 267"/>
              <p:cNvSpPr>
                <a:spLocks noChangeArrowheads="1"/>
              </p:cNvSpPr>
              <p:nvPr/>
            </p:nvSpPr>
            <p:spPr bwMode="auto">
              <a:xfrm>
                <a:off x="3388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4" name="Rectangle 268"/>
              <p:cNvSpPr>
                <a:spLocks noChangeArrowheads="1"/>
              </p:cNvSpPr>
              <p:nvPr/>
            </p:nvSpPr>
            <p:spPr bwMode="auto">
              <a:xfrm>
                <a:off x="3912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5" name="Rectangle 269"/>
              <p:cNvSpPr>
                <a:spLocks noChangeArrowheads="1"/>
              </p:cNvSpPr>
              <p:nvPr/>
            </p:nvSpPr>
            <p:spPr bwMode="auto">
              <a:xfrm>
                <a:off x="4749" y="2373"/>
                <a:ext cx="3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6" name="Rectangle 270"/>
              <p:cNvSpPr>
                <a:spLocks noChangeArrowheads="1"/>
              </p:cNvSpPr>
              <p:nvPr/>
            </p:nvSpPr>
            <p:spPr bwMode="auto">
              <a:xfrm>
                <a:off x="5690" y="2373"/>
                <a:ext cx="4" cy="5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47" name="Rectangle 271"/>
              <p:cNvSpPr>
                <a:spLocks noChangeArrowheads="1"/>
              </p:cNvSpPr>
              <p:nvPr/>
            </p:nvSpPr>
            <p:spPr bwMode="auto">
              <a:xfrm>
                <a:off x="29" y="2940"/>
                <a:ext cx="28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Энтер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48" name="Rectangle 272"/>
              <p:cNvSpPr>
                <a:spLocks noChangeArrowheads="1"/>
              </p:cNvSpPr>
              <p:nvPr/>
            </p:nvSpPr>
            <p:spPr bwMode="auto">
              <a:xfrm>
                <a:off x="258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49" name="Rectangle 273"/>
              <p:cNvSpPr>
                <a:spLocks noChangeArrowheads="1"/>
              </p:cNvSpPr>
              <p:nvPr/>
            </p:nvSpPr>
            <p:spPr bwMode="auto">
              <a:xfrm>
                <a:off x="348" y="2940"/>
                <a:ext cx="17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120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0" name="Rectangle 274"/>
              <p:cNvSpPr>
                <a:spLocks noChangeArrowheads="1"/>
              </p:cNvSpPr>
              <p:nvPr/>
            </p:nvSpPr>
            <p:spPr bwMode="auto">
              <a:xfrm>
                <a:off x="481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1" name="Rectangle 275"/>
              <p:cNvSpPr>
                <a:spLocks noChangeArrowheads="1"/>
              </p:cNvSpPr>
              <p:nvPr/>
            </p:nvSpPr>
            <p:spPr bwMode="auto">
              <a:xfrm>
                <a:off x="503" y="2940"/>
                <a:ext cx="14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2" name="Rectangle 276"/>
              <p:cNvSpPr>
                <a:spLocks noChangeArrowheads="1"/>
              </p:cNvSpPr>
              <p:nvPr/>
            </p:nvSpPr>
            <p:spPr bwMode="auto">
              <a:xfrm>
                <a:off x="603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3" name="Rectangle 277"/>
              <p:cNvSpPr>
                <a:spLocks noChangeArrowheads="1"/>
              </p:cNvSpPr>
              <p:nvPr/>
            </p:nvSpPr>
            <p:spPr bwMode="auto">
              <a:xfrm>
                <a:off x="720" y="2940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9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4" name="Rectangle 278"/>
              <p:cNvSpPr>
                <a:spLocks noChangeArrowheads="1"/>
              </p:cNvSpPr>
              <p:nvPr/>
            </p:nvSpPr>
            <p:spPr bwMode="auto">
              <a:xfrm>
                <a:off x="764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5" name="Rectangle 279"/>
              <p:cNvSpPr>
                <a:spLocks noChangeArrowheads="1"/>
              </p:cNvSpPr>
              <p:nvPr/>
            </p:nvSpPr>
            <p:spPr bwMode="auto">
              <a:xfrm>
                <a:off x="1053" y="2940"/>
                <a:ext cx="1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1,5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6" name="Rectangle 280"/>
              <p:cNvSpPr>
                <a:spLocks noChangeArrowheads="1"/>
              </p:cNvSpPr>
              <p:nvPr/>
            </p:nvSpPr>
            <p:spPr bwMode="auto">
              <a:xfrm>
                <a:off x="1164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7" name="Rectangle 281"/>
              <p:cNvSpPr>
                <a:spLocks noChangeArrowheads="1"/>
              </p:cNvSpPr>
              <p:nvPr/>
            </p:nvSpPr>
            <p:spPr bwMode="auto">
              <a:xfrm>
                <a:off x="1408" y="2940"/>
                <a:ext cx="20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4,32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8" name="Rectangle 282"/>
              <p:cNvSpPr>
                <a:spLocks noChangeArrowheads="1"/>
              </p:cNvSpPr>
              <p:nvPr/>
            </p:nvSpPr>
            <p:spPr bwMode="auto">
              <a:xfrm>
                <a:off x="1563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9" name="Rectangle 283"/>
              <p:cNvSpPr>
                <a:spLocks noChangeArrowheads="1"/>
              </p:cNvSpPr>
              <p:nvPr/>
            </p:nvSpPr>
            <p:spPr bwMode="auto">
              <a:xfrm>
                <a:off x="1760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0" name="Rectangle 284"/>
              <p:cNvSpPr>
                <a:spLocks noChangeArrowheads="1"/>
              </p:cNvSpPr>
              <p:nvPr/>
            </p:nvSpPr>
            <p:spPr bwMode="auto">
              <a:xfrm>
                <a:off x="2227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1" name="Rectangle 285"/>
              <p:cNvSpPr>
                <a:spLocks noChangeArrowheads="1"/>
              </p:cNvSpPr>
              <p:nvPr/>
            </p:nvSpPr>
            <p:spPr bwMode="auto">
              <a:xfrm>
                <a:off x="2802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2" name="Rectangle 286"/>
              <p:cNvSpPr>
                <a:spLocks noChangeArrowheads="1"/>
              </p:cNvSpPr>
              <p:nvPr/>
            </p:nvSpPr>
            <p:spPr bwMode="auto">
              <a:xfrm>
                <a:off x="3430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3" name="Rectangle 287"/>
              <p:cNvSpPr>
                <a:spLocks noChangeArrowheads="1"/>
              </p:cNvSpPr>
              <p:nvPr/>
            </p:nvSpPr>
            <p:spPr bwMode="auto">
              <a:xfrm>
                <a:off x="3953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4" name="Rectangle 288"/>
              <p:cNvSpPr>
                <a:spLocks noChangeArrowheads="1"/>
              </p:cNvSpPr>
              <p:nvPr/>
            </p:nvSpPr>
            <p:spPr bwMode="auto">
              <a:xfrm>
                <a:off x="4790" y="2940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5" name="Rectangle 289"/>
              <p:cNvSpPr>
                <a:spLocks noChangeArrowheads="1"/>
              </p:cNvSpPr>
              <p:nvPr/>
            </p:nvSpPr>
            <p:spPr bwMode="auto">
              <a:xfrm>
                <a:off x="-12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6" name="Rectangle 290"/>
              <p:cNvSpPr>
                <a:spLocks noChangeArrowheads="1"/>
              </p:cNvSpPr>
              <p:nvPr/>
            </p:nvSpPr>
            <p:spPr bwMode="auto">
              <a:xfrm>
                <a:off x="-9" y="2935"/>
                <a:ext cx="316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7" name="Rectangle 291"/>
              <p:cNvSpPr>
                <a:spLocks noChangeArrowheads="1"/>
              </p:cNvSpPr>
              <p:nvPr/>
            </p:nvSpPr>
            <p:spPr bwMode="auto">
              <a:xfrm>
                <a:off x="307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8" name="Rectangle 292"/>
              <p:cNvSpPr>
                <a:spLocks noChangeArrowheads="1"/>
              </p:cNvSpPr>
              <p:nvPr/>
            </p:nvSpPr>
            <p:spPr bwMode="auto">
              <a:xfrm>
                <a:off x="310" y="2935"/>
                <a:ext cx="36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69" name="Rectangle 293"/>
              <p:cNvSpPr>
                <a:spLocks noChangeArrowheads="1"/>
              </p:cNvSpPr>
              <p:nvPr/>
            </p:nvSpPr>
            <p:spPr bwMode="auto">
              <a:xfrm>
                <a:off x="679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0" name="Rectangle 294"/>
              <p:cNvSpPr>
                <a:spLocks noChangeArrowheads="1"/>
              </p:cNvSpPr>
              <p:nvPr/>
            </p:nvSpPr>
            <p:spPr bwMode="auto">
              <a:xfrm>
                <a:off x="682" y="2935"/>
                <a:ext cx="3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1" name="Rectangle 295"/>
              <p:cNvSpPr>
                <a:spLocks noChangeArrowheads="1"/>
              </p:cNvSpPr>
              <p:nvPr/>
            </p:nvSpPr>
            <p:spPr bwMode="auto">
              <a:xfrm>
                <a:off x="1012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2" name="Rectangle 296"/>
              <p:cNvSpPr>
                <a:spLocks noChangeArrowheads="1"/>
              </p:cNvSpPr>
              <p:nvPr/>
            </p:nvSpPr>
            <p:spPr bwMode="auto">
              <a:xfrm>
                <a:off x="1016" y="2935"/>
                <a:ext cx="35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3" name="Rectangle 297"/>
              <p:cNvSpPr>
                <a:spLocks noChangeArrowheads="1"/>
              </p:cNvSpPr>
              <p:nvPr/>
            </p:nvSpPr>
            <p:spPr bwMode="auto">
              <a:xfrm>
                <a:off x="1366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4" name="Rectangle 298"/>
              <p:cNvSpPr>
                <a:spLocks noChangeArrowheads="1"/>
              </p:cNvSpPr>
              <p:nvPr/>
            </p:nvSpPr>
            <p:spPr bwMode="auto">
              <a:xfrm>
                <a:off x="1369" y="2935"/>
                <a:ext cx="34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5" name="Rectangle 299"/>
              <p:cNvSpPr>
                <a:spLocks noChangeArrowheads="1"/>
              </p:cNvSpPr>
              <p:nvPr/>
            </p:nvSpPr>
            <p:spPr bwMode="auto">
              <a:xfrm>
                <a:off x="1718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6" name="Rectangle 300"/>
              <p:cNvSpPr>
                <a:spLocks noChangeArrowheads="1"/>
              </p:cNvSpPr>
              <p:nvPr/>
            </p:nvSpPr>
            <p:spPr bwMode="auto">
              <a:xfrm>
                <a:off x="1722" y="2935"/>
                <a:ext cx="46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7" name="Rectangle 301"/>
              <p:cNvSpPr>
                <a:spLocks noChangeArrowheads="1"/>
              </p:cNvSpPr>
              <p:nvPr/>
            </p:nvSpPr>
            <p:spPr bwMode="auto">
              <a:xfrm>
                <a:off x="2185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8" name="Rectangle 302"/>
              <p:cNvSpPr>
                <a:spLocks noChangeArrowheads="1"/>
              </p:cNvSpPr>
              <p:nvPr/>
            </p:nvSpPr>
            <p:spPr bwMode="auto">
              <a:xfrm>
                <a:off x="2189" y="2935"/>
                <a:ext cx="57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79" name="Rectangle 303"/>
              <p:cNvSpPr>
                <a:spLocks noChangeArrowheads="1"/>
              </p:cNvSpPr>
              <p:nvPr/>
            </p:nvSpPr>
            <p:spPr bwMode="auto">
              <a:xfrm>
                <a:off x="2760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0" name="Rectangle 304"/>
              <p:cNvSpPr>
                <a:spLocks noChangeArrowheads="1"/>
              </p:cNvSpPr>
              <p:nvPr/>
            </p:nvSpPr>
            <p:spPr bwMode="auto">
              <a:xfrm>
                <a:off x="2764" y="2935"/>
                <a:ext cx="62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1" name="Rectangle 305"/>
              <p:cNvSpPr>
                <a:spLocks noChangeArrowheads="1"/>
              </p:cNvSpPr>
              <p:nvPr/>
            </p:nvSpPr>
            <p:spPr bwMode="auto">
              <a:xfrm>
                <a:off x="3388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2" name="Rectangle 306"/>
              <p:cNvSpPr>
                <a:spLocks noChangeArrowheads="1"/>
              </p:cNvSpPr>
              <p:nvPr/>
            </p:nvSpPr>
            <p:spPr bwMode="auto">
              <a:xfrm>
                <a:off x="3392" y="2935"/>
                <a:ext cx="52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3" name="Rectangle 307"/>
              <p:cNvSpPr>
                <a:spLocks noChangeArrowheads="1"/>
              </p:cNvSpPr>
              <p:nvPr/>
            </p:nvSpPr>
            <p:spPr bwMode="auto">
              <a:xfrm>
                <a:off x="3912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4" name="Rectangle 308"/>
              <p:cNvSpPr>
                <a:spLocks noChangeArrowheads="1"/>
              </p:cNvSpPr>
              <p:nvPr/>
            </p:nvSpPr>
            <p:spPr bwMode="auto">
              <a:xfrm>
                <a:off x="3915" y="2935"/>
                <a:ext cx="83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5" name="Rectangle 309"/>
              <p:cNvSpPr>
                <a:spLocks noChangeArrowheads="1"/>
              </p:cNvSpPr>
              <p:nvPr/>
            </p:nvSpPr>
            <p:spPr bwMode="auto">
              <a:xfrm>
                <a:off x="4749" y="2935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6" name="Rectangle 310"/>
              <p:cNvSpPr>
                <a:spLocks noChangeArrowheads="1"/>
              </p:cNvSpPr>
              <p:nvPr/>
            </p:nvSpPr>
            <p:spPr bwMode="auto">
              <a:xfrm>
                <a:off x="4752" y="2935"/>
                <a:ext cx="93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7" name="Rectangle 311"/>
              <p:cNvSpPr>
                <a:spLocks noChangeArrowheads="1"/>
              </p:cNvSpPr>
              <p:nvPr/>
            </p:nvSpPr>
            <p:spPr bwMode="auto">
              <a:xfrm>
                <a:off x="5690" y="2935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8" name="Rectangle 312"/>
              <p:cNvSpPr>
                <a:spLocks noChangeArrowheads="1"/>
              </p:cNvSpPr>
              <p:nvPr/>
            </p:nvSpPr>
            <p:spPr bwMode="auto">
              <a:xfrm>
                <a:off x="-12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89" name="Rectangle 313"/>
              <p:cNvSpPr>
                <a:spLocks noChangeArrowheads="1"/>
              </p:cNvSpPr>
              <p:nvPr/>
            </p:nvSpPr>
            <p:spPr bwMode="auto">
              <a:xfrm>
                <a:off x="307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0" name="Rectangle 314"/>
              <p:cNvSpPr>
                <a:spLocks noChangeArrowheads="1"/>
              </p:cNvSpPr>
              <p:nvPr/>
            </p:nvSpPr>
            <p:spPr bwMode="auto">
              <a:xfrm>
                <a:off x="679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1" name="Rectangle 315"/>
              <p:cNvSpPr>
                <a:spLocks noChangeArrowheads="1"/>
              </p:cNvSpPr>
              <p:nvPr/>
            </p:nvSpPr>
            <p:spPr bwMode="auto">
              <a:xfrm>
                <a:off x="1012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2" name="Rectangle 316"/>
              <p:cNvSpPr>
                <a:spLocks noChangeArrowheads="1"/>
              </p:cNvSpPr>
              <p:nvPr/>
            </p:nvSpPr>
            <p:spPr bwMode="auto">
              <a:xfrm>
                <a:off x="1366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3" name="Rectangle 317"/>
              <p:cNvSpPr>
                <a:spLocks noChangeArrowheads="1"/>
              </p:cNvSpPr>
              <p:nvPr/>
            </p:nvSpPr>
            <p:spPr bwMode="auto">
              <a:xfrm>
                <a:off x="1718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4" name="Rectangle 318"/>
              <p:cNvSpPr>
                <a:spLocks noChangeArrowheads="1"/>
              </p:cNvSpPr>
              <p:nvPr/>
            </p:nvSpPr>
            <p:spPr bwMode="auto">
              <a:xfrm>
                <a:off x="2185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5" name="Rectangle 319"/>
              <p:cNvSpPr>
                <a:spLocks noChangeArrowheads="1"/>
              </p:cNvSpPr>
              <p:nvPr/>
            </p:nvSpPr>
            <p:spPr bwMode="auto">
              <a:xfrm>
                <a:off x="2760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6" name="Rectangle 320"/>
              <p:cNvSpPr>
                <a:spLocks noChangeArrowheads="1"/>
              </p:cNvSpPr>
              <p:nvPr/>
            </p:nvSpPr>
            <p:spPr bwMode="auto">
              <a:xfrm>
                <a:off x="3388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7" name="Rectangle 321"/>
              <p:cNvSpPr>
                <a:spLocks noChangeArrowheads="1"/>
              </p:cNvSpPr>
              <p:nvPr/>
            </p:nvSpPr>
            <p:spPr bwMode="auto">
              <a:xfrm>
                <a:off x="3912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8" name="Rectangle 322"/>
              <p:cNvSpPr>
                <a:spLocks noChangeArrowheads="1"/>
              </p:cNvSpPr>
              <p:nvPr/>
            </p:nvSpPr>
            <p:spPr bwMode="auto">
              <a:xfrm>
                <a:off x="4749" y="2939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99" name="Rectangle 323"/>
              <p:cNvSpPr>
                <a:spLocks noChangeArrowheads="1"/>
              </p:cNvSpPr>
              <p:nvPr/>
            </p:nvSpPr>
            <p:spPr bwMode="auto">
              <a:xfrm>
                <a:off x="5690" y="2939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00" name="Rectangle 324"/>
              <p:cNvSpPr>
                <a:spLocks noChangeArrowheads="1"/>
              </p:cNvSpPr>
              <p:nvPr/>
            </p:nvSpPr>
            <p:spPr bwMode="auto">
              <a:xfrm>
                <a:off x="29" y="3058"/>
                <a:ext cx="17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ПП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1" name="Rectangle 325"/>
              <p:cNvSpPr>
                <a:spLocks noChangeArrowheads="1"/>
              </p:cNvSpPr>
              <p:nvPr/>
            </p:nvSpPr>
            <p:spPr bwMode="auto">
              <a:xfrm>
                <a:off x="157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2" name="Rectangle 326"/>
              <p:cNvSpPr>
                <a:spLocks noChangeArrowheads="1"/>
              </p:cNvSpPr>
              <p:nvPr/>
            </p:nvSpPr>
            <p:spPr bwMode="auto">
              <a:xfrm>
                <a:off x="348" y="3058"/>
                <a:ext cx="31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294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3" name="Rectangle 327"/>
              <p:cNvSpPr>
                <a:spLocks noChangeArrowheads="1"/>
              </p:cNvSpPr>
              <p:nvPr/>
            </p:nvSpPr>
            <p:spPr bwMode="auto">
              <a:xfrm>
                <a:off x="603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4" name="Rectangle 328"/>
              <p:cNvSpPr>
                <a:spLocks noChangeArrowheads="1"/>
              </p:cNvSpPr>
              <p:nvPr/>
            </p:nvSpPr>
            <p:spPr bwMode="auto">
              <a:xfrm>
                <a:off x="720" y="3058"/>
                <a:ext cx="19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27 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5" name="Rectangle 329"/>
              <p:cNvSpPr>
                <a:spLocks noChangeArrowheads="1"/>
              </p:cNvSpPr>
              <p:nvPr/>
            </p:nvSpPr>
            <p:spPr bwMode="auto">
              <a:xfrm>
                <a:off x="867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6" name="Rectangle 330"/>
              <p:cNvSpPr>
                <a:spLocks noChangeArrowheads="1"/>
              </p:cNvSpPr>
              <p:nvPr/>
            </p:nvSpPr>
            <p:spPr bwMode="auto">
              <a:xfrm>
                <a:off x="1053" y="3058"/>
                <a:ext cx="21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5,7 г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7" name="Rectangle 331"/>
              <p:cNvSpPr>
                <a:spLocks noChangeArrowheads="1"/>
              </p:cNvSpPr>
              <p:nvPr/>
            </p:nvSpPr>
            <p:spPr bwMode="auto">
              <a:xfrm>
                <a:off x="1222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8" name="Rectangle 332"/>
              <p:cNvSpPr>
                <a:spLocks noChangeArrowheads="1"/>
              </p:cNvSpPr>
              <p:nvPr/>
            </p:nvSpPr>
            <p:spPr bwMode="auto">
              <a:xfrm>
                <a:off x="1408" y="3058"/>
                <a:ext cx="15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6,5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9" name="Rectangle 333"/>
              <p:cNvSpPr>
                <a:spLocks noChangeArrowheads="1"/>
              </p:cNvSpPr>
              <p:nvPr/>
            </p:nvSpPr>
            <p:spPr bwMode="auto">
              <a:xfrm>
                <a:off x="1518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0" name="Rectangle 334"/>
              <p:cNvSpPr>
                <a:spLocks noChangeArrowheads="1"/>
              </p:cNvSpPr>
              <p:nvPr/>
            </p:nvSpPr>
            <p:spPr bwMode="auto">
              <a:xfrm>
                <a:off x="1760" y="3058"/>
                <a:ext cx="8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1" name="Rectangle 335"/>
              <p:cNvSpPr>
                <a:spLocks noChangeArrowheads="1"/>
              </p:cNvSpPr>
              <p:nvPr/>
            </p:nvSpPr>
            <p:spPr bwMode="auto">
              <a:xfrm>
                <a:off x="1804" y="3058"/>
                <a:ext cx="13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,7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2" name="Rectangle 336"/>
              <p:cNvSpPr>
                <a:spLocks noChangeArrowheads="1"/>
              </p:cNvSpPr>
              <p:nvPr/>
            </p:nvSpPr>
            <p:spPr bwMode="auto">
              <a:xfrm>
                <a:off x="1893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3" name="Rectangle 337"/>
              <p:cNvSpPr>
                <a:spLocks noChangeArrowheads="1"/>
              </p:cNvSpPr>
              <p:nvPr/>
            </p:nvSpPr>
            <p:spPr bwMode="auto">
              <a:xfrm>
                <a:off x="1915" y="3058"/>
                <a:ext cx="145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4" name="Rectangle 338"/>
              <p:cNvSpPr>
                <a:spLocks noChangeArrowheads="1"/>
              </p:cNvSpPr>
              <p:nvPr/>
            </p:nvSpPr>
            <p:spPr bwMode="auto">
              <a:xfrm>
                <a:off x="2015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5" name="Rectangle 339"/>
              <p:cNvSpPr>
                <a:spLocks noChangeArrowheads="1"/>
              </p:cNvSpPr>
              <p:nvPr/>
            </p:nvSpPr>
            <p:spPr bwMode="auto">
              <a:xfrm>
                <a:off x="2227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6" name="Rectangle 340"/>
              <p:cNvSpPr>
                <a:spLocks noChangeArrowheads="1"/>
              </p:cNvSpPr>
              <p:nvPr/>
            </p:nvSpPr>
            <p:spPr bwMode="auto">
              <a:xfrm>
                <a:off x="2802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7" name="Rectangle 341"/>
              <p:cNvSpPr>
                <a:spLocks noChangeArrowheads="1"/>
              </p:cNvSpPr>
              <p:nvPr/>
            </p:nvSpPr>
            <p:spPr bwMode="auto">
              <a:xfrm>
                <a:off x="3430" y="3058"/>
                <a:ext cx="28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0,6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8" name="Rectangle 342"/>
              <p:cNvSpPr>
                <a:spLocks noChangeArrowheads="1"/>
              </p:cNvSpPr>
              <p:nvPr/>
            </p:nvSpPr>
            <p:spPr bwMode="auto">
              <a:xfrm>
                <a:off x="3663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19" name="Rectangle 343"/>
              <p:cNvSpPr>
                <a:spLocks noChangeArrowheads="1"/>
              </p:cNvSpPr>
              <p:nvPr/>
            </p:nvSpPr>
            <p:spPr bwMode="auto">
              <a:xfrm>
                <a:off x="3953" y="3058"/>
                <a:ext cx="263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12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0" name="Rectangle 344"/>
              <p:cNvSpPr>
                <a:spLocks noChangeArrowheads="1"/>
              </p:cNvSpPr>
              <p:nvPr/>
            </p:nvSpPr>
            <p:spPr bwMode="auto">
              <a:xfrm>
                <a:off x="4164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1" name="Rectangle 345"/>
              <p:cNvSpPr>
                <a:spLocks noChangeArrowheads="1"/>
              </p:cNvSpPr>
              <p:nvPr/>
            </p:nvSpPr>
            <p:spPr bwMode="auto">
              <a:xfrm>
                <a:off x="4790" y="3058"/>
                <a:ext cx="216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3 мл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2" name="Rectangle 346"/>
              <p:cNvSpPr>
                <a:spLocks noChangeArrowheads="1"/>
              </p:cNvSpPr>
              <p:nvPr/>
            </p:nvSpPr>
            <p:spPr bwMode="auto">
              <a:xfrm>
                <a:off x="4957" y="3058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3" name="Rectangle 347"/>
              <p:cNvSpPr>
                <a:spLocks noChangeArrowheads="1"/>
              </p:cNvSpPr>
              <p:nvPr/>
            </p:nvSpPr>
            <p:spPr bwMode="auto">
              <a:xfrm>
                <a:off x="-12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4" name="Rectangle 348"/>
              <p:cNvSpPr>
                <a:spLocks noChangeArrowheads="1"/>
              </p:cNvSpPr>
              <p:nvPr/>
            </p:nvSpPr>
            <p:spPr bwMode="auto">
              <a:xfrm>
                <a:off x="-9" y="3052"/>
                <a:ext cx="316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5" name="Rectangle 349"/>
              <p:cNvSpPr>
                <a:spLocks noChangeArrowheads="1"/>
              </p:cNvSpPr>
              <p:nvPr/>
            </p:nvSpPr>
            <p:spPr bwMode="auto">
              <a:xfrm>
                <a:off x="307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6" name="Rectangle 350"/>
              <p:cNvSpPr>
                <a:spLocks noChangeArrowheads="1"/>
              </p:cNvSpPr>
              <p:nvPr/>
            </p:nvSpPr>
            <p:spPr bwMode="auto">
              <a:xfrm>
                <a:off x="310" y="3052"/>
                <a:ext cx="36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7" name="Rectangle 351"/>
              <p:cNvSpPr>
                <a:spLocks noChangeArrowheads="1"/>
              </p:cNvSpPr>
              <p:nvPr/>
            </p:nvSpPr>
            <p:spPr bwMode="auto">
              <a:xfrm>
                <a:off x="679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8" name="Rectangle 352"/>
              <p:cNvSpPr>
                <a:spLocks noChangeArrowheads="1"/>
              </p:cNvSpPr>
              <p:nvPr/>
            </p:nvSpPr>
            <p:spPr bwMode="auto">
              <a:xfrm>
                <a:off x="682" y="3052"/>
                <a:ext cx="3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29" name="Rectangle 353"/>
              <p:cNvSpPr>
                <a:spLocks noChangeArrowheads="1"/>
              </p:cNvSpPr>
              <p:nvPr/>
            </p:nvSpPr>
            <p:spPr bwMode="auto">
              <a:xfrm>
                <a:off x="1012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0" name="Rectangle 354"/>
              <p:cNvSpPr>
                <a:spLocks noChangeArrowheads="1"/>
              </p:cNvSpPr>
              <p:nvPr/>
            </p:nvSpPr>
            <p:spPr bwMode="auto">
              <a:xfrm>
                <a:off x="1016" y="3052"/>
                <a:ext cx="35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1" name="Rectangle 355"/>
              <p:cNvSpPr>
                <a:spLocks noChangeArrowheads="1"/>
              </p:cNvSpPr>
              <p:nvPr/>
            </p:nvSpPr>
            <p:spPr bwMode="auto">
              <a:xfrm>
                <a:off x="1366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2" name="Rectangle 356"/>
              <p:cNvSpPr>
                <a:spLocks noChangeArrowheads="1"/>
              </p:cNvSpPr>
              <p:nvPr/>
            </p:nvSpPr>
            <p:spPr bwMode="auto">
              <a:xfrm>
                <a:off x="1369" y="3052"/>
                <a:ext cx="34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3" name="Rectangle 357"/>
              <p:cNvSpPr>
                <a:spLocks noChangeArrowheads="1"/>
              </p:cNvSpPr>
              <p:nvPr/>
            </p:nvSpPr>
            <p:spPr bwMode="auto">
              <a:xfrm>
                <a:off x="1718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4" name="Rectangle 358"/>
              <p:cNvSpPr>
                <a:spLocks noChangeArrowheads="1"/>
              </p:cNvSpPr>
              <p:nvPr/>
            </p:nvSpPr>
            <p:spPr bwMode="auto">
              <a:xfrm>
                <a:off x="1722" y="3052"/>
                <a:ext cx="46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5" name="Rectangle 359"/>
              <p:cNvSpPr>
                <a:spLocks noChangeArrowheads="1"/>
              </p:cNvSpPr>
              <p:nvPr/>
            </p:nvSpPr>
            <p:spPr bwMode="auto">
              <a:xfrm>
                <a:off x="2185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6" name="Rectangle 360"/>
              <p:cNvSpPr>
                <a:spLocks noChangeArrowheads="1"/>
              </p:cNvSpPr>
              <p:nvPr/>
            </p:nvSpPr>
            <p:spPr bwMode="auto">
              <a:xfrm>
                <a:off x="2189" y="3052"/>
                <a:ext cx="57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7" name="Rectangle 361"/>
              <p:cNvSpPr>
                <a:spLocks noChangeArrowheads="1"/>
              </p:cNvSpPr>
              <p:nvPr/>
            </p:nvSpPr>
            <p:spPr bwMode="auto">
              <a:xfrm>
                <a:off x="2760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8" name="Rectangle 362"/>
              <p:cNvSpPr>
                <a:spLocks noChangeArrowheads="1"/>
              </p:cNvSpPr>
              <p:nvPr/>
            </p:nvSpPr>
            <p:spPr bwMode="auto">
              <a:xfrm>
                <a:off x="2764" y="3052"/>
                <a:ext cx="62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39" name="Rectangle 363"/>
              <p:cNvSpPr>
                <a:spLocks noChangeArrowheads="1"/>
              </p:cNvSpPr>
              <p:nvPr/>
            </p:nvSpPr>
            <p:spPr bwMode="auto">
              <a:xfrm>
                <a:off x="3388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0" name="Rectangle 364"/>
              <p:cNvSpPr>
                <a:spLocks noChangeArrowheads="1"/>
              </p:cNvSpPr>
              <p:nvPr/>
            </p:nvSpPr>
            <p:spPr bwMode="auto">
              <a:xfrm>
                <a:off x="3392" y="3052"/>
                <a:ext cx="52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1" name="Rectangle 365"/>
              <p:cNvSpPr>
                <a:spLocks noChangeArrowheads="1"/>
              </p:cNvSpPr>
              <p:nvPr/>
            </p:nvSpPr>
            <p:spPr bwMode="auto">
              <a:xfrm>
                <a:off x="3912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2" name="Rectangle 366"/>
              <p:cNvSpPr>
                <a:spLocks noChangeArrowheads="1"/>
              </p:cNvSpPr>
              <p:nvPr/>
            </p:nvSpPr>
            <p:spPr bwMode="auto">
              <a:xfrm>
                <a:off x="3915" y="3052"/>
                <a:ext cx="83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3" name="Rectangle 367"/>
              <p:cNvSpPr>
                <a:spLocks noChangeArrowheads="1"/>
              </p:cNvSpPr>
              <p:nvPr/>
            </p:nvSpPr>
            <p:spPr bwMode="auto">
              <a:xfrm>
                <a:off x="4749" y="3052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4" name="Rectangle 368"/>
              <p:cNvSpPr>
                <a:spLocks noChangeArrowheads="1"/>
              </p:cNvSpPr>
              <p:nvPr/>
            </p:nvSpPr>
            <p:spPr bwMode="auto">
              <a:xfrm>
                <a:off x="4752" y="3052"/>
                <a:ext cx="938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5" name="Rectangle 369"/>
              <p:cNvSpPr>
                <a:spLocks noChangeArrowheads="1"/>
              </p:cNvSpPr>
              <p:nvPr/>
            </p:nvSpPr>
            <p:spPr bwMode="auto">
              <a:xfrm>
                <a:off x="5690" y="3052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6" name="Rectangle 370"/>
              <p:cNvSpPr>
                <a:spLocks noChangeArrowheads="1"/>
              </p:cNvSpPr>
              <p:nvPr/>
            </p:nvSpPr>
            <p:spPr bwMode="auto">
              <a:xfrm>
                <a:off x="-12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7" name="Rectangle 371"/>
              <p:cNvSpPr>
                <a:spLocks noChangeArrowheads="1"/>
              </p:cNvSpPr>
              <p:nvPr/>
            </p:nvSpPr>
            <p:spPr bwMode="auto">
              <a:xfrm>
                <a:off x="307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8" name="Rectangle 372"/>
              <p:cNvSpPr>
                <a:spLocks noChangeArrowheads="1"/>
              </p:cNvSpPr>
              <p:nvPr/>
            </p:nvSpPr>
            <p:spPr bwMode="auto">
              <a:xfrm>
                <a:off x="679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49" name="Rectangle 373"/>
              <p:cNvSpPr>
                <a:spLocks noChangeArrowheads="1"/>
              </p:cNvSpPr>
              <p:nvPr/>
            </p:nvSpPr>
            <p:spPr bwMode="auto">
              <a:xfrm>
                <a:off x="1012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0" name="Rectangle 374"/>
              <p:cNvSpPr>
                <a:spLocks noChangeArrowheads="1"/>
              </p:cNvSpPr>
              <p:nvPr/>
            </p:nvSpPr>
            <p:spPr bwMode="auto">
              <a:xfrm>
                <a:off x="1366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1" name="Rectangle 375"/>
              <p:cNvSpPr>
                <a:spLocks noChangeArrowheads="1"/>
              </p:cNvSpPr>
              <p:nvPr/>
            </p:nvSpPr>
            <p:spPr bwMode="auto">
              <a:xfrm>
                <a:off x="1718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2" name="Rectangle 376"/>
              <p:cNvSpPr>
                <a:spLocks noChangeArrowheads="1"/>
              </p:cNvSpPr>
              <p:nvPr/>
            </p:nvSpPr>
            <p:spPr bwMode="auto">
              <a:xfrm>
                <a:off x="2185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3" name="Rectangle 377"/>
              <p:cNvSpPr>
                <a:spLocks noChangeArrowheads="1"/>
              </p:cNvSpPr>
              <p:nvPr/>
            </p:nvSpPr>
            <p:spPr bwMode="auto">
              <a:xfrm>
                <a:off x="2760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4" name="Rectangle 378"/>
              <p:cNvSpPr>
                <a:spLocks noChangeArrowheads="1"/>
              </p:cNvSpPr>
              <p:nvPr/>
            </p:nvSpPr>
            <p:spPr bwMode="auto">
              <a:xfrm>
                <a:off x="3388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5" name="Rectangle 379"/>
              <p:cNvSpPr>
                <a:spLocks noChangeArrowheads="1"/>
              </p:cNvSpPr>
              <p:nvPr/>
            </p:nvSpPr>
            <p:spPr bwMode="auto">
              <a:xfrm>
                <a:off x="3912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6" name="Rectangle 380"/>
              <p:cNvSpPr>
                <a:spLocks noChangeArrowheads="1"/>
              </p:cNvSpPr>
              <p:nvPr/>
            </p:nvSpPr>
            <p:spPr bwMode="auto">
              <a:xfrm>
                <a:off x="4749" y="3056"/>
                <a:ext cx="3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7" name="Rectangle 381"/>
              <p:cNvSpPr>
                <a:spLocks noChangeArrowheads="1"/>
              </p:cNvSpPr>
              <p:nvPr/>
            </p:nvSpPr>
            <p:spPr bwMode="auto">
              <a:xfrm>
                <a:off x="5690" y="3056"/>
                <a:ext cx="4" cy="1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58" name="Rectangle 382"/>
              <p:cNvSpPr>
                <a:spLocks noChangeArrowheads="1"/>
              </p:cNvSpPr>
              <p:nvPr/>
            </p:nvSpPr>
            <p:spPr bwMode="auto">
              <a:xfrm>
                <a:off x="29" y="3174"/>
                <a:ext cx="2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Всего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59" name="Rectangle 383"/>
              <p:cNvSpPr>
                <a:spLocks noChangeArrowheads="1"/>
              </p:cNvSpPr>
              <p:nvPr/>
            </p:nvSpPr>
            <p:spPr bwMode="auto">
              <a:xfrm>
                <a:off x="248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0" name="Rectangle 384"/>
              <p:cNvSpPr>
                <a:spLocks noChangeArrowheads="1"/>
              </p:cNvSpPr>
              <p:nvPr/>
            </p:nvSpPr>
            <p:spPr bwMode="auto">
              <a:xfrm>
                <a:off x="348" y="3174"/>
                <a:ext cx="334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414 мл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1" name="Rectangle 385"/>
              <p:cNvSpPr>
                <a:spLocks noChangeArrowheads="1"/>
              </p:cNvSpPr>
              <p:nvPr/>
            </p:nvSpPr>
            <p:spPr bwMode="auto">
              <a:xfrm>
                <a:off x="625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2" name="Rectangle 386"/>
              <p:cNvSpPr>
                <a:spLocks noChangeArrowheads="1"/>
              </p:cNvSpPr>
              <p:nvPr/>
            </p:nvSpPr>
            <p:spPr bwMode="auto">
              <a:xfrm>
                <a:off x="720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3" name="Rectangle 387"/>
              <p:cNvSpPr>
                <a:spLocks noChangeArrowheads="1"/>
              </p:cNvSpPr>
              <p:nvPr/>
            </p:nvSpPr>
            <p:spPr bwMode="auto">
              <a:xfrm>
                <a:off x="1053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4" name="Rectangle 388"/>
              <p:cNvSpPr>
                <a:spLocks noChangeArrowheads="1"/>
              </p:cNvSpPr>
              <p:nvPr/>
            </p:nvSpPr>
            <p:spPr bwMode="auto">
              <a:xfrm>
                <a:off x="1408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5" name="Rectangle 389"/>
              <p:cNvSpPr>
                <a:spLocks noChangeArrowheads="1"/>
              </p:cNvSpPr>
              <p:nvPr/>
            </p:nvSpPr>
            <p:spPr bwMode="auto">
              <a:xfrm>
                <a:off x="1760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6" name="Rectangle 390"/>
              <p:cNvSpPr>
                <a:spLocks noChangeArrowheads="1"/>
              </p:cNvSpPr>
              <p:nvPr/>
            </p:nvSpPr>
            <p:spPr bwMode="auto">
              <a:xfrm>
                <a:off x="2227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7" name="Rectangle 391"/>
              <p:cNvSpPr>
                <a:spLocks noChangeArrowheads="1"/>
              </p:cNvSpPr>
              <p:nvPr/>
            </p:nvSpPr>
            <p:spPr bwMode="auto">
              <a:xfrm>
                <a:off x="2802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8" name="Rectangle 392"/>
              <p:cNvSpPr>
                <a:spLocks noChangeArrowheads="1"/>
              </p:cNvSpPr>
              <p:nvPr/>
            </p:nvSpPr>
            <p:spPr bwMode="auto">
              <a:xfrm>
                <a:off x="3430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9" name="Rectangle 393"/>
              <p:cNvSpPr>
                <a:spLocks noChangeArrowheads="1"/>
              </p:cNvSpPr>
              <p:nvPr/>
            </p:nvSpPr>
            <p:spPr bwMode="auto">
              <a:xfrm>
                <a:off x="3953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0" name="Rectangle 394"/>
              <p:cNvSpPr>
                <a:spLocks noChangeArrowheads="1"/>
              </p:cNvSpPr>
              <p:nvPr/>
            </p:nvSpPr>
            <p:spPr bwMode="auto">
              <a:xfrm>
                <a:off x="4790" y="3174"/>
                <a:ext cx="62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1" name="Rectangle 395"/>
              <p:cNvSpPr>
                <a:spLocks noChangeArrowheads="1"/>
              </p:cNvSpPr>
              <p:nvPr/>
            </p:nvSpPr>
            <p:spPr bwMode="auto">
              <a:xfrm>
                <a:off x="-12" y="31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2" name="Rectangle 396"/>
              <p:cNvSpPr>
                <a:spLocks noChangeArrowheads="1"/>
              </p:cNvSpPr>
              <p:nvPr/>
            </p:nvSpPr>
            <p:spPr bwMode="auto">
              <a:xfrm>
                <a:off x="-9" y="3169"/>
                <a:ext cx="316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3" name="Rectangle 397"/>
              <p:cNvSpPr>
                <a:spLocks noChangeArrowheads="1"/>
              </p:cNvSpPr>
              <p:nvPr/>
            </p:nvSpPr>
            <p:spPr bwMode="auto">
              <a:xfrm>
                <a:off x="307" y="31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4" name="Rectangle 398"/>
              <p:cNvSpPr>
                <a:spLocks noChangeArrowheads="1"/>
              </p:cNvSpPr>
              <p:nvPr/>
            </p:nvSpPr>
            <p:spPr bwMode="auto">
              <a:xfrm>
                <a:off x="310" y="3169"/>
                <a:ext cx="36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5" name="Rectangle 399"/>
              <p:cNvSpPr>
                <a:spLocks noChangeArrowheads="1"/>
              </p:cNvSpPr>
              <p:nvPr/>
            </p:nvSpPr>
            <p:spPr bwMode="auto">
              <a:xfrm>
                <a:off x="679" y="31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6" name="Rectangle 400"/>
              <p:cNvSpPr>
                <a:spLocks noChangeArrowheads="1"/>
              </p:cNvSpPr>
              <p:nvPr/>
            </p:nvSpPr>
            <p:spPr bwMode="auto">
              <a:xfrm>
                <a:off x="682" y="3169"/>
                <a:ext cx="3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7" name="Rectangle 401"/>
              <p:cNvSpPr>
                <a:spLocks noChangeArrowheads="1"/>
              </p:cNvSpPr>
              <p:nvPr/>
            </p:nvSpPr>
            <p:spPr bwMode="auto">
              <a:xfrm>
                <a:off x="1012" y="31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8" name="Rectangle 402"/>
              <p:cNvSpPr>
                <a:spLocks noChangeArrowheads="1"/>
              </p:cNvSpPr>
              <p:nvPr/>
            </p:nvSpPr>
            <p:spPr bwMode="auto">
              <a:xfrm>
                <a:off x="1016" y="3169"/>
                <a:ext cx="35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79" name="Rectangle 403"/>
              <p:cNvSpPr>
                <a:spLocks noChangeArrowheads="1"/>
              </p:cNvSpPr>
              <p:nvPr/>
            </p:nvSpPr>
            <p:spPr bwMode="auto">
              <a:xfrm>
                <a:off x="1366" y="3169"/>
                <a:ext cx="3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0" name="Rectangle 404"/>
              <p:cNvSpPr>
                <a:spLocks noChangeArrowheads="1"/>
              </p:cNvSpPr>
              <p:nvPr/>
            </p:nvSpPr>
            <p:spPr bwMode="auto">
              <a:xfrm>
                <a:off x="1369" y="3169"/>
                <a:ext cx="34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81" name="Rectangle 405"/>
              <p:cNvSpPr>
                <a:spLocks noChangeArrowheads="1"/>
              </p:cNvSpPr>
              <p:nvPr/>
            </p:nvSpPr>
            <p:spPr bwMode="auto">
              <a:xfrm>
                <a:off x="1718" y="3169"/>
                <a:ext cx="4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Rectangle 407"/>
            <p:cNvSpPr>
              <a:spLocks noChangeArrowheads="1"/>
            </p:cNvSpPr>
            <p:nvPr/>
          </p:nvSpPr>
          <p:spPr bwMode="auto">
            <a:xfrm>
              <a:off x="1722" y="3169"/>
              <a:ext cx="46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Rectangle 408"/>
            <p:cNvSpPr>
              <a:spLocks noChangeArrowheads="1"/>
            </p:cNvSpPr>
            <p:nvPr/>
          </p:nvSpPr>
          <p:spPr bwMode="auto">
            <a:xfrm>
              <a:off x="2185" y="316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Rectangle 409"/>
            <p:cNvSpPr>
              <a:spLocks noChangeArrowheads="1"/>
            </p:cNvSpPr>
            <p:nvPr/>
          </p:nvSpPr>
          <p:spPr bwMode="auto">
            <a:xfrm>
              <a:off x="2189" y="3169"/>
              <a:ext cx="57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Rectangle 410"/>
            <p:cNvSpPr>
              <a:spLocks noChangeArrowheads="1"/>
            </p:cNvSpPr>
            <p:nvPr/>
          </p:nvSpPr>
          <p:spPr bwMode="auto">
            <a:xfrm>
              <a:off x="2760" y="316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Rectangle 411"/>
            <p:cNvSpPr>
              <a:spLocks noChangeArrowheads="1"/>
            </p:cNvSpPr>
            <p:nvPr/>
          </p:nvSpPr>
          <p:spPr bwMode="auto">
            <a:xfrm>
              <a:off x="2764" y="3169"/>
              <a:ext cx="62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412"/>
            <p:cNvSpPr>
              <a:spLocks noChangeArrowheads="1"/>
            </p:cNvSpPr>
            <p:nvPr/>
          </p:nvSpPr>
          <p:spPr bwMode="auto">
            <a:xfrm>
              <a:off x="3388" y="316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413"/>
            <p:cNvSpPr>
              <a:spLocks noChangeArrowheads="1"/>
            </p:cNvSpPr>
            <p:nvPr/>
          </p:nvSpPr>
          <p:spPr bwMode="auto">
            <a:xfrm>
              <a:off x="3392" y="3169"/>
              <a:ext cx="52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414"/>
            <p:cNvSpPr>
              <a:spLocks noChangeArrowheads="1"/>
            </p:cNvSpPr>
            <p:nvPr/>
          </p:nvSpPr>
          <p:spPr bwMode="auto">
            <a:xfrm>
              <a:off x="3912" y="3169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415"/>
            <p:cNvSpPr>
              <a:spLocks noChangeArrowheads="1"/>
            </p:cNvSpPr>
            <p:nvPr/>
          </p:nvSpPr>
          <p:spPr bwMode="auto">
            <a:xfrm>
              <a:off x="3915" y="3169"/>
              <a:ext cx="83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Rectangle 416"/>
            <p:cNvSpPr>
              <a:spLocks noChangeArrowheads="1"/>
            </p:cNvSpPr>
            <p:nvPr/>
          </p:nvSpPr>
          <p:spPr bwMode="auto">
            <a:xfrm>
              <a:off x="4749" y="3169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Rectangle 417"/>
            <p:cNvSpPr>
              <a:spLocks noChangeArrowheads="1"/>
            </p:cNvSpPr>
            <p:nvPr/>
          </p:nvSpPr>
          <p:spPr bwMode="auto">
            <a:xfrm>
              <a:off x="4752" y="3169"/>
              <a:ext cx="938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Rectangle 418"/>
            <p:cNvSpPr>
              <a:spLocks noChangeArrowheads="1"/>
            </p:cNvSpPr>
            <p:nvPr/>
          </p:nvSpPr>
          <p:spPr bwMode="auto">
            <a:xfrm>
              <a:off x="5690" y="316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Rectangle 419"/>
            <p:cNvSpPr>
              <a:spLocks noChangeArrowheads="1"/>
            </p:cNvSpPr>
            <p:nvPr/>
          </p:nvSpPr>
          <p:spPr bwMode="auto">
            <a:xfrm>
              <a:off x="-12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Rectangle 420"/>
            <p:cNvSpPr>
              <a:spLocks noChangeArrowheads="1"/>
            </p:cNvSpPr>
            <p:nvPr/>
          </p:nvSpPr>
          <p:spPr bwMode="auto">
            <a:xfrm>
              <a:off x="-12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Rectangle 421"/>
            <p:cNvSpPr>
              <a:spLocks noChangeArrowheads="1"/>
            </p:cNvSpPr>
            <p:nvPr/>
          </p:nvSpPr>
          <p:spPr bwMode="auto">
            <a:xfrm>
              <a:off x="-12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422"/>
            <p:cNvSpPr>
              <a:spLocks noChangeArrowheads="1"/>
            </p:cNvSpPr>
            <p:nvPr/>
          </p:nvSpPr>
          <p:spPr bwMode="auto">
            <a:xfrm>
              <a:off x="-9" y="3285"/>
              <a:ext cx="316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Rectangle 423"/>
            <p:cNvSpPr>
              <a:spLocks noChangeArrowheads="1"/>
            </p:cNvSpPr>
            <p:nvPr/>
          </p:nvSpPr>
          <p:spPr bwMode="auto">
            <a:xfrm>
              <a:off x="307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Rectangle 424"/>
            <p:cNvSpPr>
              <a:spLocks noChangeArrowheads="1"/>
            </p:cNvSpPr>
            <p:nvPr/>
          </p:nvSpPr>
          <p:spPr bwMode="auto">
            <a:xfrm>
              <a:off x="307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Rectangle 425"/>
            <p:cNvSpPr>
              <a:spLocks noChangeArrowheads="1"/>
            </p:cNvSpPr>
            <p:nvPr/>
          </p:nvSpPr>
          <p:spPr bwMode="auto">
            <a:xfrm>
              <a:off x="310" y="3285"/>
              <a:ext cx="36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Rectangle 426"/>
            <p:cNvSpPr>
              <a:spLocks noChangeArrowheads="1"/>
            </p:cNvSpPr>
            <p:nvPr/>
          </p:nvSpPr>
          <p:spPr bwMode="auto">
            <a:xfrm>
              <a:off x="679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Rectangle 427"/>
            <p:cNvSpPr>
              <a:spLocks noChangeArrowheads="1"/>
            </p:cNvSpPr>
            <p:nvPr/>
          </p:nvSpPr>
          <p:spPr bwMode="auto">
            <a:xfrm>
              <a:off x="679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Rectangle 428"/>
            <p:cNvSpPr>
              <a:spLocks noChangeArrowheads="1"/>
            </p:cNvSpPr>
            <p:nvPr/>
          </p:nvSpPr>
          <p:spPr bwMode="auto">
            <a:xfrm>
              <a:off x="682" y="3285"/>
              <a:ext cx="3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Rectangle 429"/>
            <p:cNvSpPr>
              <a:spLocks noChangeArrowheads="1"/>
            </p:cNvSpPr>
            <p:nvPr/>
          </p:nvSpPr>
          <p:spPr bwMode="auto">
            <a:xfrm>
              <a:off x="1012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Rectangle 430"/>
            <p:cNvSpPr>
              <a:spLocks noChangeArrowheads="1"/>
            </p:cNvSpPr>
            <p:nvPr/>
          </p:nvSpPr>
          <p:spPr bwMode="auto">
            <a:xfrm>
              <a:off x="1012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Rectangle 431"/>
            <p:cNvSpPr>
              <a:spLocks noChangeArrowheads="1"/>
            </p:cNvSpPr>
            <p:nvPr/>
          </p:nvSpPr>
          <p:spPr bwMode="auto">
            <a:xfrm>
              <a:off x="1016" y="3285"/>
              <a:ext cx="35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Rectangle 432"/>
            <p:cNvSpPr>
              <a:spLocks noChangeArrowheads="1"/>
            </p:cNvSpPr>
            <p:nvPr/>
          </p:nvSpPr>
          <p:spPr bwMode="auto">
            <a:xfrm>
              <a:off x="1366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433"/>
            <p:cNvSpPr>
              <a:spLocks noChangeArrowheads="1"/>
            </p:cNvSpPr>
            <p:nvPr/>
          </p:nvSpPr>
          <p:spPr bwMode="auto">
            <a:xfrm>
              <a:off x="1366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434"/>
            <p:cNvSpPr>
              <a:spLocks noChangeArrowheads="1"/>
            </p:cNvSpPr>
            <p:nvPr/>
          </p:nvSpPr>
          <p:spPr bwMode="auto">
            <a:xfrm>
              <a:off x="1369" y="3285"/>
              <a:ext cx="34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Rectangle 435"/>
            <p:cNvSpPr>
              <a:spLocks noChangeArrowheads="1"/>
            </p:cNvSpPr>
            <p:nvPr/>
          </p:nvSpPr>
          <p:spPr bwMode="auto">
            <a:xfrm>
              <a:off x="1718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Rectangle 436"/>
            <p:cNvSpPr>
              <a:spLocks noChangeArrowheads="1"/>
            </p:cNvSpPr>
            <p:nvPr/>
          </p:nvSpPr>
          <p:spPr bwMode="auto">
            <a:xfrm>
              <a:off x="1718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Rectangle 437"/>
            <p:cNvSpPr>
              <a:spLocks noChangeArrowheads="1"/>
            </p:cNvSpPr>
            <p:nvPr/>
          </p:nvSpPr>
          <p:spPr bwMode="auto">
            <a:xfrm>
              <a:off x="1722" y="3285"/>
              <a:ext cx="46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Rectangle 438"/>
            <p:cNvSpPr>
              <a:spLocks noChangeArrowheads="1"/>
            </p:cNvSpPr>
            <p:nvPr/>
          </p:nvSpPr>
          <p:spPr bwMode="auto">
            <a:xfrm>
              <a:off x="2185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Rectangle 439"/>
            <p:cNvSpPr>
              <a:spLocks noChangeArrowheads="1"/>
            </p:cNvSpPr>
            <p:nvPr/>
          </p:nvSpPr>
          <p:spPr bwMode="auto">
            <a:xfrm>
              <a:off x="2185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Rectangle 440"/>
            <p:cNvSpPr>
              <a:spLocks noChangeArrowheads="1"/>
            </p:cNvSpPr>
            <p:nvPr/>
          </p:nvSpPr>
          <p:spPr bwMode="auto">
            <a:xfrm>
              <a:off x="2189" y="3285"/>
              <a:ext cx="57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Rectangle 441"/>
            <p:cNvSpPr>
              <a:spLocks noChangeArrowheads="1"/>
            </p:cNvSpPr>
            <p:nvPr/>
          </p:nvSpPr>
          <p:spPr bwMode="auto">
            <a:xfrm>
              <a:off x="2760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442"/>
            <p:cNvSpPr>
              <a:spLocks noChangeArrowheads="1"/>
            </p:cNvSpPr>
            <p:nvPr/>
          </p:nvSpPr>
          <p:spPr bwMode="auto">
            <a:xfrm>
              <a:off x="2760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443"/>
            <p:cNvSpPr>
              <a:spLocks noChangeArrowheads="1"/>
            </p:cNvSpPr>
            <p:nvPr/>
          </p:nvSpPr>
          <p:spPr bwMode="auto">
            <a:xfrm>
              <a:off x="2764" y="3285"/>
              <a:ext cx="62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Rectangle 444"/>
            <p:cNvSpPr>
              <a:spLocks noChangeArrowheads="1"/>
            </p:cNvSpPr>
            <p:nvPr/>
          </p:nvSpPr>
          <p:spPr bwMode="auto">
            <a:xfrm>
              <a:off x="3388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445"/>
            <p:cNvSpPr>
              <a:spLocks noChangeArrowheads="1"/>
            </p:cNvSpPr>
            <p:nvPr/>
          </p:nvSpPr>
          <p:spPr bwMode="auto">
            <a:xfrm>
              <a:off x="3388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Rectangle 446"/>
            <p:cNvSpPr>
              <a:spLocks noChangeArrowheads="1"/>
            </p:cNvSpPr>
            <p:nvPr/>
          </p:nvSpPr>
          <p:spPr bwMode="auto">
            <a:xfrm>
              <a:off x="3392" y="3285"/>
              <a:ext cx="52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447"/>
            <p:cNvSpPr>
              <a:spLocks noChangeArrowheads="1"/>
            </p:cNvSpPr>
            <p:nvPr/>
          </p:nvSpPr>
          <p:spPr bwMode="auto">
            <a:xfrm>
              <a:off x="3912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Rectangle 448"/>
            <p:cNvSpPr>
              <a:spLocks noChangeArrowheads="1"/>
            </p:cNvSpPr>
            <p:nvPr/>
          </p:nvSpPr>
          <p:spPr bwMode="auto">
            <a:xfrm>
              <a:off x="3912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Rectangle 449"/>
            <p:cNvSpPr>
              <a:spLocks noChangeArrowheads="1"/>
            </p:cNvSpPr>
            <p:nvPr/>
          </p:nvSpPr>
          <p:spPr bwMode="auto">
            <a:xfrm>
              <a:off x="3915" y="3285"/>
              <a:ext cx="83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Rectangle 450"/>
            <p:cNvSpPr>
              <a:spLocks noChangeArrowheads="1"/>
            </p:cNvSpPr>
            <p:nvPr/>
          </p:nvSpPr>
          <p:spPr bwMode="auto">
            <a:xfrm>
              <a:off x="4749" y="3173"/>
              <a:ext cx="3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Rectangle 451"/>
            <p:cNvSpPr>
              <a:spLocks noChangeArrowheads="1"/>
            </p:cNvSpPr>
            <p:nvPr/>
          </p:nvSpPr>
          <p:spPr bwMode="auto">
            <a:xfrm>
              <a:off x="4749" y="3285"/>
              <a:ext cx="3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Rectangle 452"/>
            <p:cNvSpPr>
              <a:spLocks noChangeArrowheads="1"/>
            </p:cNvSpPr>
            <p:nvPr/>
          </p:nvSpPr>
          <p:spPr bwMode="auto">
            <a:xfrm>
              <a:off x="4752" y="3285"/>
              <a:ext cx="938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Rectangle 453"/>
            <p:cNvSpPr>
              <a:spLocks noChangeArrowheads="1"/>
            </p:cNvSpPr>
            <p:nvPr/>
          </p:nvSpPr>
          <p:spPr bwMode="auto">
            <a:xfrm>
              <a:off x="5690" y="3173"/>
              <a:ext cx="4" cy="1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Rectangle 454"/>
            <p:cNvSpPr>
              <a:spLocks noChangeArrowheads="1"/>
            </p:cNvSpPr>
            <p:nvPr/>
          </p:nvSpPr>
          <p:spPr bwMode="auto">
            <a:xfrm>
              <a:off x="5690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Rectangle 455"/>
            <p:cNvSpPr>
              <a:spLocks noChangeArrowheads="1"/>
            </p:cNvSpPr>
            <p:nvPr/>
          </p:nvSpPr>
          <p:spPr bwMode="auto">
            <a:xfrm>
              <a:off x="5690" y="328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Rectangle 456"/>
            <p:cNvSpPr>
              <a:spLocks noChangeArrowheads="1"/>
            </p:cNvSpPr>
            <p:nvPr/>
          </p:nvSpPr>
          <p:spPr bwMode="auto">
            <a:xfrm>
              <a:off x="42" y="3291"/>
              <a:ext cx="111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Аминовен = 5,7 г х 10 = 57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457"/>
            <p:cNvSpPr>
              <a:spLocks noChangeArrowheads="1"/>
            </p:cNvSpPr>
            <p:nvPr/>
          </p:nvSpPr>
          <p:spPr bwMode="auto">
            <a:xfrm>
              <a:off x="1053" y="3291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Rectangle 458"/>
            <p:cNvSpPr>
              <a:spLocks noChangeArrowheads="1"/>
            </p:cNvSpPr>
            <p:nvPr/>
          </p:nvSpPr>
          <p:spPr bwMode="auto">
            <a:xfrm>
              <a:off x="1075" y="3291"/>
              <a:ext cx="7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мл 10% аминовен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459"/>
            <p:cNvSpPr>
              <a:spLocks noChangeArrowheads="1"/>
            </p:cNvSpPr>
            <p:nvPr/>
          </p:nvSpPr>
          <p:spPr bwMode="auto">
            <a:xfrm>
              <a:off x="1745" y="3291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460"/>
            <p:cNvSpPr>
              <a:spLocks noChangeArrowheads="1"/>
            </p:cNvSpPr>
            <p:nvPr/>
          </p:nvSpPr>
          <p:spPr bwMode="auto">
            <a:xfrm>
              <a:off x="42" y="3503"/>
              <a:ext cx="12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Смуфлипид = 6,5 г х 5 = 32,5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461"/>
            <p:cNvSpPr>
              <a:spLocks noChangeArrowheads="1"/>
            </p:cNvSpPr>
            <p:nvPr/>
          </p:nvSpPr>
          <p:spPr bwMode="auto">
            <a:xfrm>
              <a:off x="1158" y="3503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462"/>
            <p:cNvSpPr>
              <a:spLocks noChangeArrowheads="1"/>
            </p:cNvSpPr>
            <p:nvPr/>
          </p:nvSpPr>
          <p:spPr bwMode="auto">
            <a:xfrm>
              <a:off x="1180" y="3503"/>
              <a:ext cx="79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мл 20% Смуфлипи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463"/>
            <p:cNvSpPr>
              <a:spLocks noChangeArrowheads="1"/>
            </p:cNvSpPr>
            <p:nvPr/>
          </p:nvSpPr>
          <p:spPr bwMode="auto">
            <a:xfrm>
              <a:off x="1891" y="3503"/>
              <a:ext cx="15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. Итого: 57 мл (аминовен) + 32,5 мл (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464"/>
            <p:cNvSpPr>
              <a:spLocks noChangeArrowheads="1"/>
            </p:cNvSpPr>
            <p:nvPr/>
          </p:nvSpPr>
          <p:spPr bwMode="auto">
            <a:xfrm>
              <a:off x="3309" y="3503"/>
              <a:ext cx="26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смуфлипид ) + 4,7 мл (кальция хлорид) + 36 мл (физ. раствор)+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" name="Rectangle 465"/>
            <p:cNvSpPr>
              <a:spLocks noChangeArrowheads="1"/>
            </p:cNvSpPr>
            <p:nvPr/>
          </p:nvSpPr>
          <p:spPr bwMode="auto">
            <a:xfrm>
              <a:off x="42" y="3632"/>
              <a:ext cx="40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14,4 мл (калия хлорид)+ 0,6 мл (магнезия)+ 15 мл (витамины) = 160 мл. На долю глюкозы 134 мл.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3" name="Rectangle 466"/>
            <p:cNvSpPr>
              <a:spLocks noChangeArrowheads="1"/>
            </p:cNvSpPr>
            <p:nvPr/>
          </p:nvSpPr>
          <p:spPr bwMode="auto">
            <a:xfrm>
              <a:off x="3768" y="3632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5" name="Rectangle 467"/>
            <p:cNvSpPr>
              <a:spLocks noChangeArrowheads="1"/>
            </p:cNvSpPr>
            <p:nvPr/>
          </p:nvSpPr>
          <p:spPr bwMode="auto">
            <a:xfrm>
              <a:off x="42" y="3842"/>
              <a:ext cx="51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27 граммов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6" name="Rectangle 468"/>
            <p:cNvSpPr>
              <a:spLocks noChangeArrowheads="1"/>
            </p:cNvSpPr>
            <p:nvPr/>
          </p:nvSpPr>
          <p:spPr bwMode="auto">
            <a:xfrm>
              <a:off x="492" y="3842"/>
              <a:ext cx="8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–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7" name="Rectangle 469"/>
            <p:cNvSpPr>
              <a:spLocks noChangeArrowheads="1"/>
            </p:cNvSpPr>
            <p:nvPr/>
          </p:nvSpPr>
          <p:spPr bwMode="auto">
            <a:xfrm>
              <a:off x="536" y="3842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8" name="Rectangle 470"/>
            <p:cNvSpPr>
              <a:spLocks noChangeArrowheads="1"/>
            </p:cNvSpPr>
            <p:nvPr/>
          </p:nvSpPr>
          <p:spPr bwMode="auto">
            <a:xfrm>
              <a:off x="558" y="3842"/>
              <a:ext cx="1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134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9" name="Rectangle 471"/>
            <p:cNvSpPr>
              <a:spLocks noChangeArrowheads="1"/>
            </p:cNvSpPr>
            <p:nvPr/>
          </p:nvSpPr>
          <p:spPr bwMode="auto">
            <a:xfrm>
              <a:off x="691" y="3842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0" name="Rectangle 472"/>
            <p:cNvSpPr>
              <a:spLocks noChangeArrowheads="1"/>
            </p:cNvSpPr>
            <p:nvPr/>
          </p:nvSpPr>
          <p:spPr bwMode="auto">
            <a:xfrm>
              <a:off x="714" y="3842"/>
              <a:ext cx="14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мл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1" name="Rectangle 473"/>
            <p:cNvSpPr>
              <a:spLocks noChangeArrowheads="1"/>
            </p:cNvSpPr>
            <p:nvPr/>
          </p:nvSpPr>
          <p:spPr bwMode="auto">
            <a:xfrm>
              <a:off x="814" y="3842"/>
              <a:ext cx="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25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9817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Парентеральным питанием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называется такой вид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нутритивной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поддержки, при котором питательные вещества вводятся в организм, минуя желудочно-кишечный тракт. Показание к парентеральному питанию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энтеральное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питание невозможно или недостаточно (не покрывает 90 % потребности в питательных веществах). Противопоказания к ПП – не проводится на фоне реанимационных мероприятий и начинается сразу после стабилизации состояния, ИВЛ и потребность в инотропной поддержке не является противопоказанием к проведению ПП.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>
            <a:normAutofit/>
          </a:bodyPr>
          <a:lstStyle/>
          <a:p>
            <a:r>
              <a:rPr lang="ru-RU" dirty="0" smtClean="0"/>
              <a:t>Полное парентеральное питание – оно полностью компенсирует потребность в питательных веществах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>
            <a:normAutofit/>
          </a:bodyPr>
          <a:lstStyle/>
          <a:p>
            <a:r>
              <a:rPr lang="ru-RU" dirty="0" smtClean="0"/>
              <a:t>Частичное парентеральное питание – часть потребности в питательных веществах компенсируется за счёт ЖКТ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796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РАСЧЁТ  ПРОГРАММЫ  ИНФУЗИОННОЙ  ТЕРАПИИ</a:t>
            </a:r>
            <a:endParaRPr lang="ru-RU" sz="1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92696"/>
            <a:ext cx="914457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630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Окончательный лист </a:t>
            </a:r>
            <a:r>
              <a:rPr lang="ru-RU" sz="2000" b="1" dirty="0" err="1" smtClean="0"/>
              <a:t>инфузионной</a:t>
            </a:r>
            <a:r>
              <a:rPr lang="ru-RU" sz="2000" b="1" dirty="0" smtClean="0"/>
              <a:t> терапии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Sol. </a:t>
            </a:r>
            <a:r>
              <a:rPr lang="en-US" sz="2400" dirty="0" err="1"/>
              <a:t>Glucosae</a:t>
            </a:r>
            <a:r>
              <a:rPr lang="en-US" sz="2400" dirty="0"/>
              <a:t> 20% 134 ml    </a:t>
            </a:r>
          </a:p>
          <a:p>
            <a:r>
              <a:rPr lang="en-US" sz="2400" dirty="0"/>
              <a:t>Sol. </a:t>
            </a:r>
            <a:r>
              <a:rPr lang="en-US" sz="2400" dirty="0" err="1"/>
              <a:t>Aminoven</a:t>
            </a:r>
            <a:r>
              <a:rPr lang="en-US" sz="2400" dirty="0"/>
              <a:t> 10% 57 ml</a:t>
            </a:r>
          </a:p>
          <a:p>
            <a:r>
              <a:rPr lang="en-US" sz="2400" dirty="0"/>
              <a:t>Sol. </a:t>
            </a:r>
            <a:r>
              <a:rPr lang="en-US" sz="2400" dirty="0" err="1"/>
              <a:t>Natrii</a:t>
            </a:r>
            <a:r>
              <a:rPr lang="en-US" sz="2400" dirty="0"/>
              <a:t> </a:t>
            </a:r>
            <a:r>
              <a:rPr lang="en-US" sz="2400" dirty="0" err="1"/>
              <a:t>cloridi</a:t>
            </a:r>
            <a:r>
              <a:rPr lang="en-US" sz="2400" dirty="0"/>
              <a:t> 0,9 % 36 ml                   </a:t>
            </a:r>
          </a:p>
          <a:p>
            <a:r>
              <a:rPr lang="en-US" sz="2400" dirty="0"/>
              <a:t>Sol. </a:t>
            </a:r>
            <a:r>
              <a:rPr lang="en-US" sz="2400" dirty="0" err="1"/>
              <a:t>Kalii</a:t>
            </a:r>
            <a:r>
              <a:rPr lang="en-US" sz="2400" dirty="0"/>
              <a:t> </a:t>
            </a:r>
            <a:r>
              <a:rPr lang="en-US" sz="2400" dirty="0" err="1"/>
              <a:t>cloridi</a:t>
            </a:r>
            <a:r>
              <a:rPr lang="en-US" sz="2400" dirty="0"/>
              <a:t> 4% 14,4 ml</a:t>
            </a:r>
          </a:p>
          <a:p>
            <a:r>
              <a:rPr lang="en-US" sz="2400" dirty="0"/>
              <a:t>Sol. </a:t>
            </a:r>
            <a:r>
              <a:rPr lang="en-US" sz="2400" dirty="0" err="1"/>
              <a:t>Calcii</a:t>
            </a:r>
            <a:r>
              <a:rPr lang="en-US" sz="2400" dirty="0"/>
              <a:t> </a:t>
            </a:r>
            <a:r>
              <a:rPr lang="en-US" sz="2400" dirty="0" err="1"/>
              <a:t>cloridi</a:t>
            </a:r>
            <a:r>
              <a:rPr lang="en-US" sz="2400" dirty="0"/>
              <a:t> 10 % 4,7  ml</a:t>
            </a:r>
          </a:p>
          <a:p>
            <a:r>
              <a:rPr lang="en-US" sz="2400" dirty="0"/>
              <a:t>Sol. </a:t>
            </a:r>
            <a:r>
              <a:rPr lang="en-US" sz="2400" dirty="0" err="1"/>
              <a:t>Magnii</a:t>
            </a:r>
            <a:r>
              <a:rPr lang="en-US" sz="2400" dirty="0"/>
              <a:t> </a:t>
            </a:r>
            <a:r>
              <a:rPr lang="en-US" sz="2400" dirty="0" err="1"/>
              <a:t>sulfatis</a:t>
            </a:r>
            <a:r>
              <a:rPr lang="en-US" sz="2400" dirty="0"/>
              <a:t> 25 % 0,6 ml</a:t>
            </a:r>
          </a:p>
          <a:p>
            <a:r>
              <a:rPr lang="en-US" sz="2400" dirty="0" err="1"/>
              <a:t>Soluvit</a:t>
            </a:r>
            <a:r>
              <a:rPr lang="en-US" sz="2400" dirty="0"/>
              <a:t> 3,6 ml</a:t>
            </a:r>
          </a:p>
          <a:p>
            <a:r>
              <a:rPr lang="en-US" sz="2400" dirty="0"/>
              <a:t>Heparin 50 </a:t>
            </a:r>
            <a:r>
              <a:rPr lang="ru-RU" sz="2400" dirty="0"/>
              <a:t>ЕД/мл 0,1 </a:t>
            </a:r>
            <a:r>
              <a:rPr lang="ru-RU" sz="2400" dirty="0" err="1"/>
              <a:t>ед</a:t>
            </a:r>
            <a:r>
              <a:rPr lang="ru-RU" sz="2400" dirty="0"/>
              <a:t>/мл  0, 5 </a:t>
            </a:r>
            <a:r>
              <a:rPr lang="en-US" sz="2400" dirty="0"/>
              <a:t>ml, </a:t>
            </a:r>
          </a:p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en-US" sz="2400" dirty="0" smtClean="0"/>
              <a:t>  </a:t>
            </a:r>
            <a:r>
              <a:rPr lang="en-US" sz="2400" dirty="0"/>
              <a:t>∑ 250 ml,  </a:t>
            </a:r>
            <a:r>
              <a:rPr lang="ru-RU" sz="2400" dirty="0"/>
              <a:t>скорость 10,4 мл/час</a:t>
            </a:r>
          </a:p>
          <a:p>
            <a:r>
              <a:rPr lang="ru-RU" sz="2400" dirty="0"/>
              <a:t>2.	</a:t>
            </a:r>
            <a:r>
              <a:rPr lang="en-US" sz="2400" dirty="0" err="1"/>
              <a:t>Em</a:t>
            </a:r>
            <a:r>
              <a:rPr lang="en-US" sz="2400" dirty="0"/>
              <a:t>. </a:t>
            </a:r>
            <a:r>
              <a:rPr lang="en-US" sz="2400" dirty="0" err="1"/>
              <a:t>Smoflipid</a:t>
            </a:r>
            <a:r>
              <a:rPr lang="en-US" sz="2400" dirty="0"/>
              <a:t> 20% 32,5  ml, </a:t>
            </a:r>
          </a:p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en-US" sz="2400" dirty="0" err="1" smtClean="0"/>
              <a:t>Vitalipid</a:t>
            </a:r>
            <a:r>
              <a:rPr lang="en-US" sz="2400" dirty="0" smtClean="0"/>
              <a:t> </a:t>
            </a:r>
            <a:r>
              <a:rPr lang="en-US" sz="2400" dirty="0"/>
              <a:t>12 ml </a:t>
            </a:r>
          </a:p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en-US" sz="2400" dirty="0" smtClean="0"/>
              <a:t>∑ </a:t>
            </a:r>
            <a:r>
              <a:rPr lang="en-US" sz="2400" dirty="0"/>
              <a:t>33,5 ml </a:t>
            </a:r>
            <a:r>
              <a:rPr lang="ru-RU" sz="2400" dirty="0"/>
              <a:t>скорость 1,4 мл/час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247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/>
          <a:lstStyle/>
          <a:p>
            <a:r>
              <a:rPr lang="ru-RU" dirty="0" smtClean="0"/>
              <a:t>ЛИСТ НАЗНАЧЕНИЙ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458616" cy="4691063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 ВЕРХНЕЙ ЧАСТИ ОСНОВНАЯ ИНФУЗИЯ, НИЖЕ КАРДИОТОНИКИ, ФЕНТАНИЛ – КАПЕЛЬНЫЕ ИНФУЗИИ.</a:t>
            </a:r>
          </a:p>
          <a:p>
            <a:r>
              <a:rPr lang="ru-RU" sz="1800" b="1" dirty="0" smtClean="0"/>
              <a:t>В СЕРЕДИНЕ – АНТИБИОТИКИ, НИЖЕ СТРУЙНЫЕ ПРЕПАРАТЫ.</a:t>
            </a:r>
          </a:p>
          <a:p>
            <a:r>
              <a:rPr lang="ru-RU" sz="1800" b="1" dirty="0" smtClean="0"/>
              <a:t>В НИЖНЕЙ ЧАСТИ ПИТАНИЕ .</a:t>
            </a:r>
          </a:p>
          <a:p>
            <a:r>
              <a:rPr lang="ru-RU" sz="1800" b="1" dirty="0"/>
              <a:t> </a:t>
            </a:r>
            <a:r>
              <a:rPr lang="ru-RU" sz="1800" b="1" dirty="0" smtClean="0"/>
              <a:t>ДАЛЕЕ - ОБСЛЕДОВАНИЯ</a:t>
            </a:r>
            <a:endParaRPr lang="ru-RU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1594"/>
            <a:ext cx="576064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97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Жидкость</a:t>
            </a:r>
            <a:r>
              <a:rPr lang="ru-RU" sz="2200" dirty="0" smtClean="0"/>
              <a:t>.</a:t>
            </a:r>
            <a:r>
              <a:rPr lang="ru-RU" sz="2000" dirty="0" smtClean="0"/>
              <a:t> Для чего она нужна? 1. Обеспечение экскреции мочи для элиминации продуктов обмена. 2. Компенсация неощутимых потерь воды. 3.Обеспечение формирования новых тканей :нарастание массы на 20 г/кг/сутки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11256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постнатальном периоде в зависимости от изменений водно-электролитного обмена выделяют три периода: </a:t>
            </a:r>
          </a:p>
          <a:p>
            <a:r>
              <a:rPr lang="ru-RU" sz="2000" dirty="0" smtClean="0"/>
              <a:t>1. Транзиторный период. Происходит убыль массы тела. В этот период концентрация натрия в экстрацеллюлярной жидкости возрастает. </a:t>
            </a:r>
          </a:p>
          <a:p>
            <a:r>
              <a:rPr lang="ru-RU" sz="2000" dirty="0" smtClean="0"/>
              <a:t>2. Период стабилизации массы. Потеря веса прекращается. Диурез остаётся сниженным до уровня 2-1 мл/кг/час. </a:t>
            </a:r>
          </a:p>
          <a:p>
            <a:r>
              <a:rPr lang="ru-RU" sz="2000" dirty="0" smtClean="0"/>
              <a:t>3. Период стабильного нарастания массы тела: начинается обычно на 7-10 сутки жизни. Стоит задача  - обеспечение физического развития. Здоровый доношенный прибавляет 7 г/кг/сутки, недоношенный  - 20 г/кг/сутки  с ЭНМТ и 15 г/кг/сутки  у детей с весом 1800 г и более. Объём жидкости с учётом: объём энтерального питания, диуреза, динамики массы тела, уровня натрия.</a:t>
            </a:r>
          </a:p>
          <a:p>
            <a:r>
              <a:rPr lang="ru-RU" sz="2000" u="sng" dirty="0" smtClean="0"/>
              <a:t>Энтеральное питание в объёме до 25 мл/кг не учитывается при расчёте необходимой жидкости и нутриентов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449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pPr algn="ctr"/>
            <a:r>
              <a:rPr lang="ru-RU" dirty="0" smtClean="0"/>
              <a:t>Парентеральное питание у новорождённых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</a:t>
            </a:r>
          </a:p>
          <a:p>
            <a:pPr algn="ctr"/>
            <a:r>
              <a:rPr lang="ru-RU" sz="2000" dirty="0" smtClean="0"/>
              <a:t>Так выглядит реанимационное место в отделении реанимации новорождённых. Пациенты с весом менее 1,5 кг выхаживаются в кувезе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25658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601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Ориентировочные потребности в жидкости у новорождённых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181799"/>
              </p:ext>
            </p:extLst>
          </p:nvPr>
        </p:nvGraphicFramePr>
        <p:xfrm>
          <a:off x="467545" y="1600200"/>
          <a:ext cx="8219255" cy="290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851"/>
                <a:gridCol w="1643851"/>
                <a:gridCol w="1643851"/>
                <a:gridCol w="1643851"/>
                <a:gridCol w="1643851"/>
              </a:tblGrid>
              <a:tr h="376808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ВЕС</a:t>
                      </a:r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 smtClean="0"/>
                        <a:t>СУТОЧНЫЙ ОБЪЁМ ЖИДКОСТИ (МЛ/КГ/СУТ)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680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 24 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1-2 СУТ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2-3 СУТ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3 СУТ</a:t>
                      </a:r>
                      <a:endParaRPr lang="ru-RU" dirty="0"/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r>
                        <a:rPr lang="ru-RU" dirty="0" smtClean="0"/>
                        <a:t>МЕНЕЕ 750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90-110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110-150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120-150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130-190</a:t>
                      </a:r>
                      <a:endParaRPr lang="ru-RU" dirty="0"/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r>
                        <a:rPr lang="ru-RU" dirty="0" smtClean="0"/>
                        <a:t>750-999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90-100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110-120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120-140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140-190</a:t>
                      </a:r>
                      <a:endParaRPr lang="ru-RU" dirty="0"/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r>
                        <a:rPr lang="ru-RU" dirty="0" smtClean="0"/>
                        <a:t>1000-1499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80-100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100-120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120-130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140-180</a:t>
                      </a:r>
                      <a:endParaRPr lang="ru-RU" dirty="0"/>
                    </a:p>
                  </a:txBody>
                  <a:tcPr/>
                </a:tc>
              </a:tr>
              <a:tr h="520824">
                <a:tc>
                  <a:txBody>
                    <a:bodyPr/>
                    <a:lstStyle/>
                    <a:p>
                      <a:r>
                        <a:rPr lang="ru-RU" dirty="0" smtClean="0"/>
                        <a:t>1500-2500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70-80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80-110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100-130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110-160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6808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</a:t>
                      </a:r>
                      <a:r>
                        <a:rPr lang="ru-RU" baseline="0" dirty="0" smtClean="0"/>
                        <a:t> 2500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60-70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70-80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90-100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110-160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2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Порядок расчёта парентерального питания у недоношенных детей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1. Расчёт суточного объёма жидкости.</a:t>
            </a:r>
          </a:p>
          <a:p>
            <a:r>
              <a:rPr lang="ru-RU" sz="2000" dirty="0" smtClean="0"/>
              <a:t>2. Расчёт объёма парентерального питания (с учётом объёма энтерального питания).</a:t>
            </a:r>
          </a:p>
          <a:p>
            <a:r>
              <a:rPr lang="ru-RU" sz="2000" dirty="0" smtClean="0"/>
              <a:t>Расчёт суточного объёма раствора белка.</a:t>
            </a:r>
          </a:p>
          <a:p>
            <a:r>
              <a:rPr lang="ru-RU" sz="2000" dirty="0" smtClean="0"/>
              <a:t>Расчёт суточного объёма жиров.</a:t>
            </a:r>
          </a:p>
          <a:p>
            <a:r>
              <a:rPr lang="ru-RU" sz="2000" dirty="0" smtClean="0"/>
              <a:t>Расчёт суточного объёма электролитов.</a:t>
            </a:r>
          </a:p>
          <a:p>
            <a:r>
              <a:rPr lang="ru-RU" sz="2000" dirty="0" smtClean="0"/>
              <a:t>Расчёт суточного объёма витаминов.</a:t>
            </a:r>
          </a:p>
          <a:p>
            <a:r>
              <a:rPr lang="ru-RU" sz="2000" dirty="0" smtClean="0"/>
              <a:t>Расчёт суточного объёма углеводов.</a:t>
            </a:r>
          </a:p>
          <a:p>
            <a:r>
              <a:rPr lang="ru-RU" sz="2000" dirty="0" smtClean="0"/>
              <a:t>Расчёт объёма вводимой жидкости, приходящейся на глюкозу.</a:t>
            </a:r>
          </a:p>
          <a:p>
            <a:r>
              <a:rPr lang="ru-RU" sz="2000" dirty="0" smtClean="0"/>
              <a:t>Подбор объёмов растворов глюкозы.</a:t>
            </a:r>
          </a:p>
          <a:p>
            <a:r>
              <a:rPr lang="ru-RU" sz="2000" dirty="0" smtClean="0"/>
              <a:t>Составление листа инфузионной терапии.</a:t>
            </a:r>
          </a:p>
          <a:p>
            <a:pPr marL="0" indent="0">
              <a:buNone/>
            </a:pP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0562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Расчёт жидкости, белка, жиров, углеводов, электролитов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1. </a:t>
            </a:r>
            <a:r>
              <a:rPr lang="en-US" sz="2000" b="1" dirty="0" smtClean="0"/>
              <a:t>M (</a:t>
            </a:r>
            <a:r>
              <a:rPr lang="ru-RU" sz="2000" b="1" dirty="0" smtClean="0"/>
              <a:t>кг) х доза жидкости  (мл/кг/сутки) </a:t>
            </a:r>
            <a:r>
              <a:rPr lang="ru-RU" sz="2000" dirty="0" smtClean="0"/>
              <a:t>= суточная доза жидкости (мл/сутки).</a:t>
            </a:r>
          </a:p>
          <a:p>
            <a:pPr marL="0" indent="0">
              <a:buNone/>
            </a:pPr>
            <a:r>
              <a:rPr lang="ru-RU" sz="2000" dirty="0" smtClean="0"/>
              <a:t>Минимальное трофическое питание (менее 25 мл/кг/сутки), обязательно проводимое в первые сутки жизни, не учитывается в общем объёме жидкости.</a:t>
            </a:r>
          </a:p>
          <a:p>
            <a:pPr marL="0" indent="0">
              <a:buNone/>
            </a:pPr>
            <a:r>
              <a:rPr lang="ru-RU" sz="2000" dirty="0" smtClean="0"/>
              <a:t>2. </a:t>
            </a:r>
            <a:r>
              <a:rPr lang="ru-RU" sz="2000" b="1" dirty="0" smtClean="0"/>
              <a:t>М (кг)х доза белка (г/кг/сутки)х10=количество 10 % раствора аминокислот в мл на сутки.</a:t>
            </a:r>
          </a:p>
          <a:p>
            <a:pPr marL="0" indent="0">
              <a:buNone/>
            </a:pPr>
            <a:r>
              <a:rPr lang="ru-RU" sz="2000" dirty="0" smtClean="0"/>
              <a:t>3. </a:t>
            </a:r>
            <a:r>
              <a:rPr lang="ru-RU" sz="2000" b="1" dirty="0" smtClean="0"/>
              <a:t>Суточная доза жира (г/сутки)х5=количество 20% эмульсии жиров в мл на сутки</a:t>
            </a:r>
          </a:p>
          <a:p>
            <a:pPr marL="0" indent="0">
              <a:buNone/>
            </a:pPr>
            <a:r>
              <a:rPr lang="ru-RU" sz="2000" dirty="0" smtClean="0"/>
              <a:t>4. Расчёт дозы натрия при использовании физиологического раствора:</a:t>
            </a:r>
          </a:p>
          <a:p>
            <a:pPr marL="0" indent="0" algn="ctr">
              <a:buNone/>
            </a:pPr>
            <a:r>
              <a:rPr lang="ru-RU" sz="2000" b="1" dirty="0" smtClean="0"/>
              <a:t>М(кг) х доза натрия (</a:t>
            </a:r>
            <a:r>
              <a:rPr lang="ru-RU" sz="2000" b="1" dirty="0" err="1" smtClean="0"/>
              <a:t>ммоль</a:t>
            </a:r>
            <a:r>
              <a:rPr lang="ru-RU" sz="2000" b="1" dirty="0" smtClean="0"/>
              <a:t>/л)=объём </a:t>
            </a:r>
            <a:r>
              <a:rPr lang="en-US" sz="2000" b="1" dirty="0" err="1" smtClean="0"/>
              <a:t>NaCl</a:t>
            </a:r>
            <a:r>
              <a:rPr lang="en-US" sz="2000" b="1" dirty="0" smtClean="0"/>
              <a:t> 0,9% (</a:t>
            </a:r>
            <a:r>
              <a:rPr lang="ru-RU" sz="2000" b="1" dirty="0" smtClean="0"/>
              <a:t>мл) </a:t>
            </a:r>
            <a:r>
              <a:rPr lang="ru-RU" sz="2000" b="1" dirty="0"/>
              <a:t>:</a:t>
            </a:r>
            <a:r>
              <a:rPr lang="ru-RU" sz="2000" b="1" dirty="0" smtClean="0"/>
              <a:t> 0,15</a:t>
            </a:r>
          </a:p>
          <a:p>
            <a:pPr marL="0" indent="0">
              <a:buNone/>
            </a:pPr>
            <a:r>
              <a:rPr lang="ru-RU" sz="2000" dirty="0" smtClean="0"/>
              <a:t>Расчёт дозы натрия при использовании 10 % раствора хлорида натрия </a:t>
            </a:r>
          </a:p>
          <a:p>
            <a:pPr marL="0" indent="0" algn="ctr">
              <a:buNone/>
            </a:pPr>
            <a:r>
              <a:rPr lang="ru-RU" sz="2000" b="1" dirty="0"/>
              <a:t>М(кг) х доза натрия (</a:t>
            </a:r>
            <a:r>
              <a:rPr lang="ru-RU" sz="2000" b="1" dirty="0" err="1"/>
              <a:t>ммоль</a:t>
            </a:r>
            <a:r>
              <a:rPr lang="ru-RU" sz="2000" b="1" dirty="0"/>
              <a:t>/л)=объём </a:t>
            </a:r>
            <a:r>
              <a:rPr lang="ru-RU" sz="2000" b="1" dirty="0" err="1"/>
              <a:t>NaCl</a:t>
            </a:r>
            <a:r>
              <a:rPr lang="ru-RU" sz="2000" b="1" dirty="0"/>
              <a:t> </a:t>
            </a:r>
            <a:r>
              <a:rPr lang="ru-RU" sz="2000" b="1" dirty="0" smtClean="0"/>
              <a:t>10 % </a:t>
            </a:r>
            <a:r>
              <a:rPr lang="ru-RU" sz="2000" b="1" dirty="0"/>
              <a:t>(мл) </a:t>
            </a:r>
            <a:r>
              <a:rPr lang="ru-RU" sz="2000" b="1" dirty="0" smtClean="0"/>
              <a:t>: 1,7</a:t>
            </a:r>
          </a:p>
          <a:p>
            <a:pPr marL="0" indent="0">
              <a:buNone/>
            </a:pPr>
            <a:r>
              <a:rPr lang="ru-RU" sz="2000" dirty="0" smtClean="0"/>
              <a:t>5. Расчёт дозы калия</a:t>
            </a:r>
          </a:p>
          <a:p>
            <a:pPr marL="0" indent="0" algn="ctr">
              <a:buNone/>
            </a:pPr>
            <a:r>
              <a:rPr lang="ru-RU" sz="2000" b="1" dirty="0" smtClean="0"/>
              <a:t>М (кг) х доза калия (</a:t>
            </a:r>
            <a:r>
              <a:rPr lang="ru-RU" sz="2000" b="1" dirty="0" err="1" smtClean="0"/>
              <a:t>ммоль</a:t>
            </a:r>
            <a:r>
              <a:rPr lang="ru-RU" sz="2000" b="1" dirty="0" smtClean="0"/>
              <a:t>/л) = объём К 4% (мл) </a:t>
            </a:r>
            <a:r>
              <a:rPr lang="ru-RU" sz="2000" b="1" dirty="0"/>
              <a:t>:</a:t>
            </a:r>
            <a:r>
              <a:rPr lang="ru-RU" sz="2000" b="1" dirty="0" smtClean="0"/>
              <a:t> 0,56 </a:t>
            </a:r>
            <a:endParaRPr lang="ru-RU" sz="2000" b="1" dirty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57670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</a:rPr>
              <a:t>Расчёт жидкости, белка, жиров, углеводов, электролитов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Расчёт дозы кальция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М (кг) х доза кальция (</a:t>
            </a:r>
            <a:r>
              <a:rPr lang="ru-RU" sz="1800" dirty="0" err="1" smtClean="0"/>
              <a:t>ммоль</a:t>
            </a:r>
            <a:r>
              <a:rPr lang="ru-RU" sz="1800" dirty="0" smtClean="0"/>
              <a:t>/л) х 3,3 = объём кальция глюконата 10% (мл)</a:t>
            </a:r>
          </a:p>
          <a:p>
            <a:pPr marL="0" indent="0">
              <a:buNone/>
            </a:pPr>
            <a:r>
              <a:rPr lang="ru-RU" sz="1800" dirty="0" smtClean="0"/>
              <a:t>М (кг) х доза кальция (</a:t>
            </a:r>
            <a:r>
              <a:rPr lang="ru-RU" sz="1800" dirty="0" err="1" smtClean="0"/>
              <a:t>ммоль</a:t>
            </a:r>
            <a:r>
              <a:rPr lang="ru-RU" sz="1800" dirty="0" smtClean="0"/>
              <a:t>/л) х 1,1= объём кальция хлорида 10% (мл)</a:t>
            </a:r>
            <a:endParaRPr lang="ru-RU" sz="1400" dirty="0" smtClean="0"/>
          </a:p>
          <a:p>
            <a:pPr marL="0" indent="0" algn="ctr">
              <a:buNone/>
            </a:pPr>
            <a:r>
              <a:rPr lang="ru-RU" sz="1800" b="1" dirty="0" smtClean="0"/>
              <a:t>Расчёт дозы магния</a:t>
            </a:r>
          </a:p>
          <a:p>
            <a:pPr marL="0" indent="0">
              <a:buNone/>
            </a:pPr>
            <a:r>
              <a:rPr lang="ru-RU" sz="1800" dirty="0" smtClean="0"/>
              <a:t>М( кг) х доза магния (</a:t>
            </a:r>
            <a:r>
              <a:rPr lang="ru-RU" sz="1800" dirty="0" err="1" smtClean="0"/>
              <a:t>ммоль</a:t>
            </a:r>
            <a:r>
              <a:rPr lang="ru-RU" sz="1800" dirty="0" smtClean="0"/>
              <a:t>/л) = объём магния сульфат 25% (мл) х2</a:t>
            </a:r>
          </a:p>
          <a:p>
            <a:pPr marL="0" indent="0">
              <a:buNone/>
            </a:pPr>
            <a:r>
              <a:rPr lang="ru-RU" sz="1800" dirty="0" smtClean="0"/>
              <a:t>Витамины</a:t>
            </a:r>
          </a:p>
          <a:p>
            <a:pPr marL="0" indent="0">
              <a:buNone/>
            </a:pPr>
            <a:r>
              <a:rPr lang="ru-RU" sz="1800" dirty="0" err="1" smtClean="0"/>
              <a:t>Солувит</a:t>
            </a:r>
            <a:r>
              <a:rPr lang="ru-RU" sz="1800" dirty="0" smtClean="0"/>
              <a:t> Н детский – 1 мл/кг/сутки   - водорастворимый витамин</a:t>
            </a:r>
          </a:p>
          <a:p>
            <a:pPr marL="0" indent="0">
              <a:buNone/>
            </a:pPr>
            <a:r>
              <a:rPr lang="ru-RU" sz="1800" dirty="0" err="1" smtClean="0"/>
              <a:t>Виталипид</a:t>
            </a:r>
            <a:r>
              <a:rPr lang="ru-RU" sz="1800" dirty="0" smtClean="0"/>
              <a:t> Н детский – 4 мл/кг/сутки – жирорастворимый витамин, добавляется в жировую эмульсию</a:t>
            </a:r>
          </a:p>
          <a:p>
            <a:pPr marL="0" indent="0" algn="ctr">
              <a:buNone/>
            </a:pPr>
            <a:r>
              <a:rPr lang="ru-RU" sz="1800" b="1" dirty="0" smtClean="0"/>
              <a:t>Углеводы</a:t>
            </a:r>
          </a:p>
          <a:p>
            <a:pPr marL="0" indent="0">
              <a:buNone/>
            </a:pPr>
            <a:r>
              <a:rPr lang="ru-RU" sz="1800" dirty="0" smtClean="0"/>
              <a:t>Вычисляем количество грамм глюкозы в сутки: умножаем вес ребёнка в килограммах на расчётную дозу скорости утилизации глюкозы и умножаем на коэффициент 1,44</a:t>
            </a:r>
          </a:p>
          <a:p>
            <a:pPr marL="0" indent="0">
              <a:buNone/>
            </a:pPr>
            <a:r>
              <a:rPr lang="ru-RU" sz="1800" dirty="0" smtClean="0"/>
              <a:t>СУГ (мг/кг/мин) х м (кг) х 1,44  = доза глюкозы (г/</a:t>
            </a:r>
            <a:r>
              <a:rPr lang="ru-RU" sz="1800" dirty="0" err="1" smtClean="0"/>
              <a:t>сут</a:t>
            </a:r>
            <a:r>
              <a:rPr lang="ru-RU" sz="1800" dirty="0" smtClean="0"/>
              <a:t>)</a:t>
            </a:r>
          </a:p>
          <a:p>
            <a:pPr marL="0" indent="0">
              <a:buNone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77901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1800" b="1" dirty="0" smtClean="0"/>
              <a:t>МОНИТОРИНГ    ПРИ    ПРОВЕДЕНИИ    ПАРЕНТЕРАЛЬНОГО     ПИТАНИЯ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>
            <a:noAutofit/>
          </a:bodyPr>
          <a:lstStyle/>
          <a:p>
            <a:r>
              <a:rPr lang="ru-RU" sz="1600" dirty="0" smtClean="0"/>
              <a:t>Одновременно </a:t>
            </a:r>
            <a:r>
              <a:rPr lang="ru-RU" sz="1600" dirty="0"/>
              <a:t>с началом парентерального питания сделать общий анализ крови и</a:t>
            </a:r>
          </a:p>
          <a:p>
            <a:r>
              <a:rPr lang="ru-RU" sz="1600" dirty="0"/>
              <a:t>определить: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Концентрацию глюкозы в крови;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Концентрацию электролитов (K, </a:t>
            </a:r>
            <a:r>
              <a:rPr lang="ru-RU" sz="1600" dirty="0" err="1"/>
              <a:t>Na</a:t>
            </a:r>
            <a:r>
              <a:rPr lang="ru-RU" sz="1600" dirty="0"/>
              <a:t>, </a:t>
            </a:r>
            <a:r>
              <a:rPr lang="ru-RU" sz="1600" dirty="0" err="1"/>
              <a:t>Ca</a:t>
            </a:r>
            <a:r>
              <a:rPr lang="ru-RU" sz="1600" dirty="0"/>
              <a:t>);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Содержание Общего/прямого билирубина, </a:t>
            </a:r>
            <a:r>
              <a:rPr lang="ru-RU" sz="1600" dirty="0" err="1"/>
              <a:t>трансаминаз</a:t>
            </a:r>
            <a:r>
              <a:rPr lang="ru-RU" sz="1600" dirty="0"/>
              <a:t> в сыворотке крови;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Содержание триглицеридов в плазме.</a:t>
            </a:r>
          </a:p>
          <a:p>
            <a:r>
              <a:rPr lang="ru-RU" sz="1600" dirty="0"/>
              <a:t>Во время парентерального питания необходимо </a:t>
            </a:r>
            <a:r>
              <a:rPr lang="ru-RU" sz="1600" u="sng" dirty="0"/>
              <a:t>ежедневно определять: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Динамику массы тела;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Диурез;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Концентрацию глюкозы в моче;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Концентрацию электролитов (K, </a:t>
            </a:r>
            <a:r>
              <a:rPr lang="ru-RU" sz="1600" dirty="0" err="1"/>
              <a:t>Na</a:t>
            </a:r>
            <a:r>
              <a:rPr lang="ru-RU" sz="1600" dirty="0"/>
              <a:t>, </a:t>
            </a:r>
            <a:r>
              <a:rPr lang="ru-RU" sz="1600" dirty="0" err="1"/>
              <a:t>Ca</a:t>
            </a:r>
            <a:r>
              <a:rPr lang="ru-RU" sz="1600" dirty="0"/>
              <a:t>);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Концентрацию глюкозы в крови (при увеличении скорости утилизации глюкозы – 2 раза </a:t>
            </a:r>
            <a:r>
              <a:rPr lang="ru-RU" sz="1600" dirty="0" smtClean="0"/>
              <a:t>в сутки</a:t>
            </a:r>
            <a:r>
              <a:rPr lang="ru-RU" sz="1600" dirty="0"/>
              <a:t>);</a:t>
            </a:r>
          </a:p>
          <a:p>
            <a:r>
              <a:rPr lang="ru-RU" sz="1600" dirty="0" smtClean="0"/>
              <a:t>Содержание </a:t>
            </a:r>
            <a:r>
              <a:rPr lang="ru-RU" sz="1600" dirty="0"/>
              <a:t>триглицеридов в плазме (при увеличении дозы жиров).</a:t>
            </a:r>
          </a:p>
          <a:p>
            <a:r>
              <a:rPr lang="ru-RU" sz="1600" dirty="0"/>
              <a:t>При длительном парентеральном еженедельно выполнять общий анализ крови и</a:t>
            </a:r>
          </a:p>
          <a:p>
            <a:r>
              <a:rPr lang="ru-RU" sz="1600" dirty="0"/>
              <a:t>определять</a:t>
            </a:r>
          </a:p>
          <a:p>
            <a:r>
              <a:rPr lang="ru-RU" sz="1600" dirty="0" smtClean="0"/>
              <a:t>Электролиты </a:t>
            </a:r>
            <a:r>
              <a:rPr lang="ru-RU" sz="1600" dirty="0"/>
              <a:t>(K, </a:t>
            </a:r>
            <a:r>
              <a:rPr lang="ru-RU" sz="1600" dirty="0" err="1"/>
              <a:t>Na</a:t>
            </a:r>
            <a:r>
              <a:rPr lang="ru-RU" sz="1600" dirty="0"/>
              <a:t>, </a:t>
            </a:r>
            <a:r>
              <a:rPr lang="ru-RU" sz="1600" dirty="0" err="1"/>
              <a:t>Ca</a:t>
            </a:r>
            <a:r>
              <a:rPr lang="ru-RU" sz="1600" dirty="0"/>
              <a:t>);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Содержание Общего/прямого билирубина, </a:t>
            </a:r>
            <a:r>
              <a:rPr lang="ru-RU" sz="1600" dirty="0" err="1"/>
              <a:t>трансаминаз</a:t>
            </a:r>
            <a:r>
              <a:rPr lang="ru-RU" sz="1600" dirty="0"/>
              <a:t> в сыворотке крови;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Содержание триглицеридов в плазме;</a:t>
            </a:r>
          </a:p>
          <a:p>
            <a:r>
              <a:rPr lang="ru-RU" sz="1600" dirty="0" smtClean="0"/>
              <a:t>Уровень </a:t>
            </a:r>
            <a:r>
              <a:rPr lang="ru-RU" sz="1600" dirty="0" err="1"/>
              <a:t>креатинина</a:t>
            </a:r>
            <a:r>
              <a:rPr lang="ru-RU" sz="1600" dirty="0"/>
              <a:t> и мочевины в плазме.</a:t>
            </a:r>
          </a:p>
        </p:txBody>
      </p:sp>
    </p:spTree>
    <p:extLst>
      <p:ext uri="{BB962C8B-B14F-4D97-AF65-F5344CB8AC3E}">
        <p14:creationId xmlns:p14="http://schemas.microsoft.com/office/powerpoint/2010/main" val="19086805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576</TotalTime>
  <Words>1735</Words>
  <Application>Microsoft Office PowerPoint</Application>
  <PresentationFormat>Экран (4:3)</PresentationFormat>
  <Paragraphs>504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ПАРЕНТЕРАЛЬНОЕ ПИТАНИЕ НОВОРОЖДЕННЫХ</vt:lpstr>
      <vt:lpstr>Парентеральным питанием называется такой вид нутритивной поддержки, при котором питательные вещества вводятся в организм, минуя желудочно-кишечный тракт. Показание к парентеральному питанию – энтеральное питание невозможно или недостаточно (не покрывает 90 % потребности в питательных веществах). Противопоказания к ПП – не проводится на фоне реанимационных мероприятий и начинается сразу после стабилизации состояния, ИВЛ и потребность в инотропной поддержке не является противопоказанием к проведению ПП.</vt:lpstr>
      <vt:lpstr>Жидкость. Для чего она нужна? 1. Обеспечение экскреции мочи для элиминации продуктов обмена. 2. Компенсация неощутимых потерь воды. 3.Обеспечение формирования новых тканей :нарастание массы на 20 г/кг/сутки</vt:lpstr>
      <vt:lpstr>Парентеральное питание у новорождённых</vt:lpstr>
      <vt:lpstr>Ориентировочные потребности в жидкости у новорождённых</vt:lpstr>
      <vt:lpstr>Порядок расчёта парентерального питания у недоношенных детей</vt:lpstr>
      <vt:lpstr>Расчёт жидкости, белка, жиров, углеводов, электролитов</vt:lpstr>
      <vt:lpstr>Расчёт жидкости, белка, жиров, углеводов, электролитов</vt:lpstr>
      <vt:lpstr> МОНИТОРИНГ    ПРИ    ПРОВЕДЕНИИ    ПАРЕНТЕРАЛЬНОГО     ПИТАНИЯ</vt:lpstr>
      <vt:lpstr>Парентеральное питание у новорождённых</vt:lpstr>
      <vt:lpstr>ПАРЕНТЕРАЛЬНОЕ ПИТАНИЕ У НОВОРОЖДЁННЫХ</vt:lpstr>
      <vt:lpstr>ПРОВЕДЕНИЕ ИНФУЗИОННОЙ ТЕРАПИИ ЧЕРЕЗ ПЕРИФЕРИЧЕСКИЙ КАТЕТЕР</vt:lpstr>
      <vt:lpstr>Парентеральное питание у новорождённых</vt:lpstr>
      <vt:lpstr>Презентация PowerPoint</vt:lpstr>
      <vt:lpstr>РАСЧЁТ   ПРОГРАММЫ   ИНФУЗИОННОЙ   ТЕРАПИИ    ГБУЗ РДКБ,   АРО2</vt:lpstr>
      <vt:lpstr>РАСЧЁТ  ПРОГРАММЫ  ИНФУЗИОННОЙ ТЕРАПИИ  НА 20.03.2019. Фамилия    Мусина   Дата рождения     20.03.2019   Вес при рожд      3 кг.   Вес факт 3 кг Расчёт на вес при рождении/фактический вес - фактический 3 кг ЭНТЕРАЛЬНОЕ  ПИТАНИЕ – СМЕСЬ/МОЛОКО ГРУДНОЕ -  ПО  4 МЛ     СКОЛЬКО РАЗ       8  , ИТОГО                    32           мл/сутки  - это питание трофическое, то есть до 25 мл/кг и оно не учитывается при составлении парентерального питания               СУГ  - скорость утилизации глюкозы = МГ/КГ/МИН. Доза глюкозы = СУГ х  масса тела, в кг, х 1,44 = гр/сутки, 5 х 3х1,44 = 21,6 грамма, 22 грамма округлённо  </vt:lpstr>
      <vt:lpstr>Презентация PowerPoint</vt:lpstr>
      <vt:lpstr>ПРАВИЛО КРЕСТА И РАСЧЁТ ИНФУЗИИ</vt:lpstr>
      <vt:lpstr>Презентация PowerPoint</vt:lpstr>
      <vt:lpstr>РАСЧЁТ  ПРОГРАММЫ  ИНФУЗИОННОЙ  ТЕРАПИИ</vt:lpstr>
      <vt:lpstr>Окончательный лист инфузионной терапии</vt:lpstr>
      <vt:lpstr>ЛИСТ НАЗНАЧЕНИЙ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Наиля</dc:creator>
  <cp:lastModifiedBy>Samsung</cp:lastModifiedBy>
  <cp:revision>46</cp:revision>
  <dcterms:created xsi:type="dcterms:W3CDTF">2018-12-05T11:58:57Z</dcterms:created>
  <dcterms:modified xsi:type="dcterms:W3CDTF">2019-10-30T16:42:17Z</dcterms:modified>
</cp:coreProperties>
</file>