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92" r:id="rId3"/>
    <p:sldId id="257" r:id="rId4"/>
    <p:sldId id="294" r:id="rId5"/>
    <p:sldId id="258" r:id="rId6"/>
    <p:sldId id="315" r:id="rId7"/>
    <p:sldId id="324" r:id="rId8"/>
    <p:sldId id="296" r:id="rId9"/>
    <p:sldId id="259" r:id="rId10"/>
    <p:sldId id="260" r:id="rId11"/>
    <p:sldId id="261" r:id="rId12"/>
    <p:sldId id="262" r:id="rId13"/>
    <p:sldId id="289" r:id="rId14"/>
    <p:sldId id="310" r:id="rId15"/>
    <p:sldId id="290" r:id="rId16"/>
    <p:sldId id="311" r:id="rId17"/>
    <p:sldId id="312" r:id="rId18"/>
    <p:sldId id="263" r:id="rId19"/>
    <p:sldId id="295" r:id="rId20"/>
    <p:sldId id="320" r:id="rId21"/>
    <p:sldId id="323" r:id="rId22"/>
    <p:sldId id="321" r:id="rId23"/>
    <p:sldId id="264" r:id="rId24"/>
    <p:sldId id="297" r:id="rId25"/>
    <p:sldId id="265" r:id="rId26"/>
    <p:sldId id="266" r:id="rId27"/>
    <p:sldId id="267" r:id="rId28"/>
    <p:sldId id="268" r:id="rId29"/>
    <p:sldId id="298" r:id="rId30"/>
    <p:sldId id="269" r:id="rId31"/>
    <p:sldId id="299" r:id="rId32"/>
    <p:sldId id="270" r:id="rId33"/>
    <p:sldId id="313" r:id="rId34"/>
    <p:sldId id="314" r:id="rId35"/>
    <p:sldId id="271" r:id="rId36"/>
    <p:sldId id="300" r:id="rId37"/>
    <p:sldId id="272" r:id="rId38"/>
    <p:sldId id="273" r:id="rId39"/>
    <p:sldId id="316" r:id="rId40"/>
    <p:sldId id="309" r:id="rId41"/>
    <p:sldId id="274" r:id="rId42"/>
    <p:sldId id="275" r:id="rId43"/>
    <p:sldId id="276" r:id="rId44"/>
    <p:sldId id="277" r:id="rId45"/>
    <p:sldId id="278" r:id="rId46"/>
    <p:sldId id="279" r:id="rId47"/>
    <p:sldId id="302" r:id="rId48"/>
    <p:sldId id="303" r:id="rId49"/>
    <p:sldId id="280" r:id="rId50"/>
    <p:sldId id="288" r:id="rId51"/>
    <p:sldId id="291" r:id="rId52"/>
    <p:sldId id="304" r:id="rId53"/>
    <p:sldId id="281" r:id="rId54"/>
    <p:sldId id="305" r:id="rId55"/>
    <p:sldId id="282" r:id="rId56"/>
    <p:sldId id="283" r:id="rId57"/>
    <p:sldId id="306" r:id="rId58"/>
    <p:sldId id="284" r:id="rId59"/>
    <p:sldId id="285" r:id="rId60"/>
    <p:sldId id="286" r:id="rId61"/>
    <p:sldId id="287" r:id="rId62"/>
    <p:sldId id="317" r:id="rId63"/>
    <p:sldId id="319" r:id="rId64"/>
    <p:sldId id="308" r:id="rId65"/>
    <p:sldId id="307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6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82B1B-7329-46AA-B4FC-E8AE1EAC9A76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36E2C-C1C6-4522-877D-95BDCB1A2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384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36E2C-C1C6-4522-877D-95BDCB1A247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061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ШОК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Диагностика и лечение шока у новорождённых детей. Клинические рекомендации. Февраль 2019.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413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ОСНОВНЫЕ ПОКАЗАТЕЛИ ФУНКЦИОНАЛЬНОЙ ЭХОКАРДИОГРАФИИ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КРОВОТОК В ВЕРХНЕЙ ПОЛОЙ ВЕНЕ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5256584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Объем крови, проходящий через верхнюю полую вену на уровне ее впадения в правое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предсердие –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SVC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(superior vena cava)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позволяет определить возврат крови к сердцу, не зависит от внутрисердечных шунтов.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Характеризует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кровоток в верхней половине туловища, 70-80% которого составляет кровоток в головном мозге. Измеряется в мл/кг/мин. Составляет 30-50% выброса правого желудочка.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Кровоток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значительно возрастает в первые 48 часов жизни – от 70 мл/кг/мин в возрасте 5 часов жизни до 90 мл/кг/мин в возрасте 48 часов. Таким образом, с учетом данных о значительном приросте в первые 48 часов, нормальные значения: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40-120 мл/кг/мин </a:t>
            </a:r>
          </a:p>
        </p:txBody>
      </p:sp>
    </p:spTree>
    <p:extLst>
      <p:ext uri="{BB962C8B-B14F-4D97-AF65-F5344CB8AC3E}">
        <p14:creationId xmlns:p14="http://schemas.microsoft.com/office/powerpoint/2010/main" val="396863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ru-RU" dirty="0"/>
              <a:t>Вывод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7544" y="1484784"/>
            <a:ext cx="7834064" cy="4497363"/>
          </a:xfrm>
        </p:spPr>
        <p:txBody>
          <a:bodyPr/>
          <a:lstStyle/>
          <a:p>
            <a:r>
              <a:rPr lang="ru-RU" dirty="0" smtClean="0"/>
              <a:t> У </a:t>
            </a:r>
            <a:r>
              <a:rPr lang="ru-RU" dirty="0"/>
              <a:t>новорожденного с нормальным сердечным ритмом без значимого шунтирования крови через фетальные коммуникации для оценки уровня системного кровотока используется СВ левого желудочка и кровоток в ВПВ. При наличии значимого шунтирования – используют данные о СВ правого желудочка и кровоток в ВПВ.</a:t>
            </a:r>
          </a:p>
        </p:txBody>
      </p:sp>
    </p:spTree>
    <p:extLst>
      <p:ext uri="{BB962C8B-B14F-4D97-AF65-F5344CB8AC3E}">
        <p14:creationId xmlns:p14="http://schemas.microsoft.com/office/powerpoint/2010/main" val="30066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ОЦЕНКА ФУНКЦИИ МИОКАРДА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11560" y="1196752"/>
            <a:ext cx="8229600" cy="5030019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оценки функции миокарда используются данные 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фракции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выброса и фракции укорочения.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Фракция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выброса (ФВ)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выбрасываемая в систолу доля объема крови, заполняющей левый желудочек в диастолу, величина, характеризующая способность миокарда справиться с нагрузкой. Нормальные значения: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60-80%. Фракция укорочения (ФУ)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отношение конечного систолического размера ЛЖ к конечному диастолическому. Величина, характеризующая способность волокон миокарда сокращаться. Нормальные значения: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35% (26-40%). </a:t>
            </a:r>
          </a:p>
        </p:txBody>
      </p:sp>
    </p:spTree>
    <p:extLst>
      <p:ext uri="{BB962C8B-B14F-4D97-AF65-F5344CB8AC3E}">
        <p14:creationId xmlns:p14="http://schemas.microsoft.com/office/powerpoint/2010/main" val="314058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1200" b="1" spc="200" dirty="0" smtClean="0"/>
              <a:t>ГБУЗ РДКБ . ОТДЕЛЕНИЕ ФУНКЦИОНАЛЬНОЙ ДИАГНОСТИКИ. ЭХОКАРДИОГРАФИЯ</a:t>
            </a:r>
            <a:r>
              <a:rPr lang="ru-RU" sz="1200" dirty="0" smtClean="0"/>
              <a:t>. </a:t>
            </a:r>
            <a:endParaRPr lang="ru-RU" sz="1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r>
              <a:rPr lang="ru-RU" sz="1400" b="1" dirty="0" smtClean="0"/>
              <a:t>Ф.И.О</a:t>
            </a:r>
            <a:r>
              <a:rPr lang="ru-RU" sz="1400" dirty="0" smtClean="0"/>
              <a:t>.  КОЙДА, 04.06.2019, 27 СУТОК, 3,3 КГ, 49 СМ.</a:t>
            </a:r>
          </a:p>
          <a:p>
            <a:endParaRPr lang="ru-RU" sz="1400" dirty="0" smtClean="0"/>
          </a:p>
          <a:p>
            <a:r>
              <a:rPr lang="ru-RU" sz="1400" b="1" dirty="0" smtClean="0"/>
              <a:t>АОРТА</a:t>
            </a:r>
            <a:r>
              <a:rPr lang="ru-RU" sz="1400" dirty="0" smtClean="0"/>
              <a:t>:  ДИАМЕТР 10 ММ, ДУГА И ПЕРЕШЕЕВ БЕЗ ОСОБЕННОСТЕЙ, ГД В НИСХ. </a:t>
            </a:r>
            <a:r>
              <a:rPr lang="ru-RU" sz="1400" dirty="0" err="1" smtClean="0"/>
              <a:t>Ао</a:t>
            </a:r>
            <a:r>
              <a:rPr lang="ru-RU" sz="1400" dirty="0" smtClean="0"/>
              <a:t> 9 ММ </a:t>
            </a:r>
            <a:r>
              <a:rPr lang="en-US" sz="1400" dirty="0" smtClean="0"/>
              <a:t>Hg</a:t>
            </a:r>
          </a:p>
          <a:p>
            <a:r>
              <a:rPr lang="ru-RU" sz="1400" b="1" dirty="0" smtClean="0"/>
              <a:t>АОРТАЛЬНЫЙ КЛАПАН</a:t>
            </a:r>
            <a:r>
              <a:rPr lang="ru-RU" sz="1400" dirty="0" smtClean="0"/>
              <a:t>: ТРЁХЛУННЫЙ, </a:t>
            </a:r>
            <a:r>
              <a:rPr lang="en-US" sz="1400" dirty="0" smtClean="0"/>
              <a:t>LVOT 6,7, VTI 0,1</a:t>
            </a:r>
            <a:r>
              <a:rPr lang="ru-RU" sz="1400" dirty="0" smtClean="0"/>
              <a:t> М; ЧСС 128 В МИН.</a:t>
            </a:r>
          </a:p>
          <a:p>
            <a:r>
              <a:rPr lang="ru-RU" sz="1400" b="1" dirty="0" smtClean="0"/>
              <a:t>ЛЕВОЕ ПРЕДСЕРДИЕ:  </a:t>
            </a:r>
            <a:r>
              <a:rPr lang="ru-RU" sz="1400" dirty="0" smtClean="0"/>
              <a:t>12 ММ</a:t>
            </a:r>
          </a:p>
          <a:p>
            <a:r>
              <a:rPr lang="ru-RU" sz="1400" b="1" dirty="0" smtClean="0"/>
              <a:t>МИТРАЛЬНЫЙ КЛАПАН:  </a:t>
            </a:r>
            <a:r>
              <a:rPr lang="ru-RU" sz="1400" dirty="0" smtClean="0"/>
              <a:t>БЕЗ ОСОБЕННОСТЕЙ, РЕГУРГИТАЦИЯ+-</a:t>
            </a:r>
          </a:p>
          <a:p>
            <a:r>
              <a:rPr lang="ru-RU" sz="1400" b="1" dirty="0" smtClean="0"/>
              <a:t>ПРАВЫЙ ЖЕЛУДОЧЕК : </a:t>
            </a:r>
            <a:r>
              <a:rPr lang="ru-RU" sz="1400" dirty="0" smtClean="0"/>
              <a:t>10 ММ, РАСЧЁТНОЕ ДАВЛЕНИЕ 40 ММ РТ СТ.</a:t>
            </a:r>
          </a:p>
          <a:p>
            <a:r>
              <a:rPr lang="ru-RU" sz="1400" b="1" dirty="0" smtClean="0"/>
              <a:t>МЕЖЖЕЛУДОЧКОВАЯ ПЕРЕГОРОДКА</a:t>
            </a:r>
            <a:r>
              <a:rPr lang="ru-RU" sz="1400" dirty="0" smtClean="0"/>
              <a:t>: ХАРАКТЕР ДВИЖЕНИЙ ПРАВИЛЬНЫЙ, ТОЛЩИНА В ДИАСТОЛУ 3 ММ</a:t>
            </a:r>
          </a:p>
          <a:p>
            <a:r>
              <a:rPr lang="ru-RU" sz="1400" b="1" dirty="0" smtClean="0"/>
              <a:t>ЛЕВЫЙ ЖЕЛУДОЧЕК</a:t>
            </a:r>
            <a:r>
              <a:rPr lang="ru-RU" sz="1400" dirty="0" smtClean="0"/>
              <a:t>: КДР 17 ММ (</a:t>
            </a:r>
            <a:r>
              <a:rPr lang="en-US" sz="1400" dirty="0" smtClean="0"/>
              <a:t>N)</a:t>
            </a:r>
            <a:r>
              <a:rPr lang="ru-RU" sz="1400" dirty="0" smtClean="0"/>
              <a:t>, КСР 10,3 ММ (</a:t>
            </a:r>
            <a:r>
              <a:rPr lang="en-US" sz="1400" dirty="0" smtClean="0"/>
              <a:t>N)</a:t>
            </a:r>
            <a:r>
              <a:rPr lang="ru-RU" sz="1400" dirty="0" smtClean="0"/>
              <a:t>, УО 5,3 МЛ, ФВ 70%, ФУ 37%</a:t>
            </a:r>
          </a:p>
          <a:p>
            <a:r>
              <a:rPr lang="ru-RU" sz="1400" b="1" dirty="0" smtClean="0"/>
              <a:t>ЗАДНЯЯ СТЕНКА ЛЕВОГО ЖЕЛУДОЧКА:  </a:t>
            </a:r>
            <a:r>
              <a:rPr lang="ru-RU" sz="1400" dirty="0" smtClean="0"/>
              <a:t>3 ММ</a:t>
            </a:r>
          </a:p>
          <a:p>
            <a:r>
              <a:rPr lang="ru-RU" sz="1400" b="1" dirty="0" smtClean="0"/>
              <a:t>ПРАВОЕ ПРЕДСЕРДИЕ : </a:t>
            </a:r>
            <a:r>
              <a:rPr lang="ru-RU" sz="1400" dirty="0" smtClean="0"/>
              <a:t>13 Х 13 ММ</a:t>
            </a:r>
          </a:p>
          <a:p>
            <a:r>
              <a:rPr lang="ru-RU" sz="1400" b="1" dirty="0" smtClean="0"/>
              <a:t>ТРИКУСПИДАЛЬНЫЙ КЛАПАН:  </a:t>
            </a:r>
            <a:r>
              <a:rPr lang="ru-RU" sz="1400" dirty="0" smtClean="0"/>
              <a:t>БЕЗ ОСОБЕННОСТЕЙ, РЕГУРГИТАЦИЯ</a:t>
            </a:r>
          </a:p>
          <a:p>
            <a:r>
              <a:rPr lang="ru-RU" sz="1400" b="1" dirty="0" smtClean="0"/>
              <a:t>ЛЁГОЧНАЯ АРТЕРИЯ</a:t>
            </a:r>
            <a:r>
              <a:rPr lang="ru-RU" sz="1400" dirty="0" smtClean="0"/>
              <a:t>: ДИАМЕТР </a:t>
            </a:r>
            <a:r>
              <a:rPr lang="en-US" sz="1400" dirty="0" smtClean="0"/>
              <a:t>RVOT  7,8 </a:t>
            </a:r>
            <a:r>
              <a:rPr lang="ru-RU" sz="1400" dirty="0" smtClean="0"/>
              <a:t>ММ, </a:t>
            </a:r>
            <a:r>
              <a:rPr lang="en-US" sz="1400" dirty="0" smtClean="0"/>
              <a:t>VTI 0,10 M</a:t>
            </a:r>
            <a:r>
              <a:rPr lang="ru-RU" sz="1400" dirty="0" smtClean="0"/>
              <a:t>, ЧСС 150 УДАРОВ В МИНУТУ</a:t>
            </a:r>
          </a:p>
          <a:p>
            <a:r>
              <a:rPr lang="ru-RU" sz="1400" b="1" dirty="0" smtClean="0"/>
              <a:t>КЛАПАН ЛЁГОЧНОЙ АРТЕРИИ:  </a:t>
            </a:r>
            <a:r>
              <a:rPr lang="ru-RU" sz="1400" dirty="0" smtClean="0"/>
              <a:t>БЕЗ ОСОБЕННОСТЕЙ, РЕГУРГИТАЦИЯ МИНИМАЛЬНАЯ</a:t>
            </a:r>
          </a:p>
          <a:p>
            <a:r>
              <a:rPr lang="ru-RU" sz="1400" b="1" dirty="0" smtClean="0"/>
              <a:t>МЕЖПРЕДСЕРДНАЯ ПЕРЕГОРОДКА:  </a:t>
            </a:r>
            <a:r>
              <a:rPr lang="ru-RU" sz="1400" dirty="0" smtClean="0"/>
              <a:t>В СРЕДНЕЙ ТРЕТИ ПЕРЕРЫВ ЭХО-СИГНАЛА 3 ММ</a:t>
            </a:r>
          </a:p>
          <a:p>
            <a:r>
              <a:rPr lang="ru-RU" sz="1400" b="1" dirty="0" smtClean="0"/>
              <a:t>ВЕРХНЯЯ ПОЛАЯ ВЕНА:  </a:t>
            </a:r>
            <a:r>
              <a:rPr lang="ru-RU" sz="1400" dirty="0" smtClean="0"/>
              <a:t>ДИАМЕТР СРЕД 3,2 ММ, </a:t>
            </a:r>
            <a:r>
              <a:rPr lang="en-US" sz="1400" dirty="0" smtClean="0"/>
              <a:t>VTI 0,15 M, </a:t>
            </a:r>
            <a:r>
              <a:rPr lang="ru-RU" sz="1400" dirty="0" smtClean="0"/>
              <a:t>ЧСС 140 УДАРОВ ВМИНУТУ</a:t>
            </a:r>
          </a:p>
          <a:p>
            <a:r>
              <a:rPr lang="ru-RU" sz="1400" b="1" dirty="0" smtClean="0"/>
              <a:t>НИЖНЯЯ ПОЛАЯ ВЕНА : </a:t>
            </a:r>
            <a:r>
              <a:rPr lang="ru-RU" sz="1400" dirty="0" smtClean="0"/>
              <a:t>ДИАМЕТР МАКС. 6,2 ММ, МИН. 3,7 ММ, КОЛЛАБИРУЕТ НА 40%</a:t>
            </a:r>
          </a:p>
          <a:p>
            <a:r>
              <a:rPr lang="ru-RU" sz="1400" b="1" dirty="0" smtClean="0"/>
              <a:t>ЗАКЛЮЧЕНИЕ: ОТКРЫТОЕ ОВАЛЬНОЕ ОКНО. РДПЖ 43 </a:t>
            </a:r>
            <a:r>
              <a:rPr lang="en-US" sz="1400" b="1" dirty="0" smtClean="0"/>
              <a:t>MM Hg </a:t>
            </a:r>
            <a:r>
              <a:rPr lang="ru-RU" sz="1400" b="1" dirty="0" err="1" smtClean="0"/>
              <a:t>ст</a:t>
            </a:r>
            <a:endParaRPr lang="ru-RU" sz="1400" b="1" dirty="0" smtClean="0"/>
          </a:p>
          <a:p>
            <a:pPr marL="0" indent="0">
              <a:buNone/>
            </a:pPr>
            <a:r>
              <a:rPr lang="ru-RU" sz="1400" dirty="0" smtClean="0"/>
              <a:t>	Подпись врача – </a:t>
            </a:r>
            <a:r>
              <a:rPr lang="ru-RU" sz="1400" dirty="0" err="1" smtClean="0"/>
              <a:t>Афлятонова</a:t>
            </a:r>
            <a:r>
              <a:rPr lang="ru-RU" sz="1400" dirty="0" smtClean="0"/>
              <a:t> Д.Ф.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7585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okrohe.com/wp-content/uploads/2018/07/Ovalnoe-okno-v-serdtse-u-novorozhdennogo-4-m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86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1200" b="1" spc="200" dirty="0">
                <a:solidFill>
                  <a:prstClr val="black"/>
                </a:solidFill>
              </a:rPr>
              <a:t>ГБУЗ РДКБ . ОТДЕЛЕНИЕ ФУНКЦИОНАЛЬНОЙ ДИАГНОСТИКИ. ЭХОКАРДИОГРАФИЯ</a:t>
            </a:r>
            <a:r>
              <a:rPr lang="ru-RU" sz="1200" dirty="0">
                <a:solidFill>
                  <a:prstClr val="black"/>
                </a:solidFill>
              </a:rPr>
              <a:t>. 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</a:rPr>
              <a:t>Ф.И.О</a:t>
            </a:r>
            <a:r>
              <a:rPr lang="ru-RU" sz="1400" dirty="0">
                <a:solidFill>
                  <a:prstClr val="black"/>
                </a:solidFill>
              </a:rPr>
              <a:t>.  </a:t>
            </a:r>
            <a:r>
              <a:rPr lang="ru-RU" sz="1400" dirty="0" smtClean="0">
                <a:solidFill>
                  <a:prstClr val="black"/>
                </a:solidFill>
              </a:rPr>
              <a:t>Горшкова, </a:t>
            </a:r>
            <a:r>
              <a:rPr lang="ru-RU" sz="1400" dirty="0">
                <a:solidFill>
                  <a:prstClr val="black"/>
                </a:solidFill>
              </a:rPr>
              <a:t>04.06.2019, </a:t>
            </a:r>
            <a:r>
              <a:rPr lang="ru-RU" sz="1400" dirty="0" smtClean="0">
                <a:solidFill>
                  <a:prstClr val="black"/>
                </a:solidFill>
              </a:rPr>
              <a:t>28 </a:t>
            </a:r>
            <a:r>
              <a:rPr lang="ru-RU" sz="1400" dirty="0">
                <a:solidFill>
                  <a:prstClr val="black"/>
                </a:solidFill>
              </a:rPr>
              <a:t>СУТОК, </a:t>
            </a:r>
            <a:r>
              <a:rPr lang="ru-RU" sz="1400" dirty="0" smtClean="0">
                <a:solidFill>
                  <a:prstClr val="black"/>
                </a:solidFill>
              </a:rPr>
              <a:t>0,869 </a:t>
            </a:r>
            <a:r>
              <a:rPr lang="ru-RU" sz="1400" dirty="0">
                <a:solidFill>
                  <a:prstClr val="black"/>
                </a:solidFill>
              </a:rPr>
              <a:t>КГ, </a:t>
            </a:r>
            <a:r>
              <a:rPr lang="ru-RU" sz="1400" dirty="0" smtClean="0">
                <a:solidFill>
                  <a:prstClr val="black"/>
                </a:solidFill>
              </a:rPr>
              <a:t>38 </a:t>
            </a:r>
            <a:r>
              <a:rPr lang="ru-RU" sz="1400" dirty="0">
                <a:solidFill>
                  <a:prstClr val="black"/>
                </a:solidFill>
              </a:rPr>
              <a:t>СМ</a:t>
            </a:r>
            <a:r>
              <a:rPr lang="ru-RU" sz="1400" dirty="0" smtClean="0">
                <a:solidFill>
                  <a:prstClr val="black"/>
                </a:solidFill>
              </a:rPr>
              <a:t>.</a:t>
            </a:r>
            <a:endParaRPr lang="ru-RU" sz="1400" dirty="0">
              <a:solidFill>
                <a:prstClr val="black"/>
              </a:solidFill>
            </a:endParaRP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АОРТА</a:t>
            </a:r>
            <a:r>
              <a:rPr lang="ru-RU" sz="1400" dirty="0">
                <a:solidFill>
                  <a:prstClr val="black"/>
                </a:solidFill>
              </a:rPr>
              <a:t>:  ДИАМЕТР </a:t>
            </a:r>
            <a:r>
              <a:rPr lang="ru-RU" sz="1400" dirty="0" smtClean="0">
                <a:solidFill>
                  <a:prstClr val="black"/>
                </a:solidFill>
              </a:rPr>
              <a:t>7,1 </a:t>
            </a:r>
            <a:r>
              <a:rPr lang="ru-RU" sz="1400" dirty="0">
                <a:solidFill>
                  <a:prstClr val="black"/>
                </a:solidFill>
              </a:rPr>
              <a:t>ММ, ДУГА И ПЕРЕШЕЕВ БЕЗ ОСОБЕННОСТЕЙ, ГД В НИСХ. </a:t>
            </a:r>
            <a:r>
              <a:rPr lang="ru-RU" sz="1400" dirty="0" err="1" smtClean="0">
                <a:solidFill>
                  <a:prstClr val="black"/>
                </a:solidFill>
              </a:rPr>
              <a:t>Ао</a:t>
            </a:r>
            <a:r>
              <a:rPr lang="ru-RU" sz="1400" dirty="0" smtClean="0">
                <a:solidFill>
                  <a:prstClr val="black"/>
                </a:solidFill>
              </a:rPr>
              <a:t> 3,1 </a:t>
            </a:r>
            <a:r>
              <a:rPr lang="ru-RU" sz="1400" dirty="0">
                <a:solidFill>
                  <a:prstClr val="black"/>
                </a:solidFill>
              </a:rPr>
              <a:t>ММ </a:t>
            </a:r>
            <a:r>
              <a:rPr lang="en-US" sz="1400" dirty="0">
                <a:solidFill>
                  <a:prstClr val="black"/>
                </a:solidFill>
              </a:rPr>
              <a:t>Hg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АОРТАЛЬНЫЙ КЛАПАН</a:t>
            </a:r>
            <a:r>
              <a:rPr lang="ru-RU" sz="1400" dirty="0">
                <a:solidFill>
                  <a:prstClr val="black"/>
                </a:solidFill>
              </a:rPr>
              <a:t>: ТРЁХЛУННЫЙ, </a:t>
            </a:r>
            <a:r>
              <a:rPr lang="ru-RU" sz="1400" dirty="0" err="1" smtClean="0">
                <a:solidFill>
                  <a:prstClr val="black"/>
                </a:solidFill>
              </a:rPr>
              <a:t>регургитация</a:t>
            </a:r>
            <a:r>
              <a:rPr lang="ru-RU" sz="1400" dirty="0" smtClean="0">
                <a:solidFill>
                  <a:prstClr val="black"/>
                </a:solidFill>
              </a:rPr>
              <a:t> 0</a:t>
            </a:r>
            <a:r>
              <a:rPr lang="en-US" sz="1400" dirty="0" smtClean="0">
                <a:solidFill>
                  <a:prstClr val="black"/>
                </a:solidFill>
              </a:rPr>
              <a:t>,</a:t>
            </a:r>
            <a:r>
              <a:rPr lang="ru-RU" sz="1400" dirty="0" smtClean="0">
                <a:solidFill>
                  <a:prstClr val="black"/>
                </a:solidFill>
              </a:rPr>
              <a:t> ГД 1,2 </a:t>
            </a:r>
            <a:r>
              <a:rPr lang="en-US" sz="1400" dirty="0" smtClean="0">
                <a:solidFill>
                  <a:prstClr val="black"/>
                </a:solidFill>
              </a:rPr>
              <a:t>mm Hg,  </a:t>
            </a:r>
            <a:r>
              <a:rPr lang="en-US" sz="1400" dirty="0">
                <a:solidFill>
                  <a:prstClr val="black"/>
                </a:solidFill>
              </a:rPr>
              <a:t>VTI </a:t>
            </a:r>
            <a:r>
              <a:rPr lang="en-US" sz="1400" dirty="0" smtClean="0">
                <a:solidFill>
                  <a:prstClr val="black"/>
                </a:solidFill>
              </a:rPr>
              <a:t>0,</a:t>
            </a:r>
            <a:r>
              <a:rPr lang="ru-RU" sz="1400" dirty="0" smtClean="0">
                <a:solidFill>
                  <a:prstClr val="black"/>
                </a:solidFill>
              </a:rPr>
              <a:t>08 </a:t>
            </a:r>
            <a:r>
              <a:rPr lang="ru-RU" sz="1400" dirty="0">
                <a:solidFill>
                  <a:prstClr val="black"/>
                </a:solidFill>
              </a:rPr>
              <a:t>М; ЧСС </a:t>
            </a:r>
            <a:r>
              <a:rPr lang="ru-RU" sz="1400" dirty="0" smtClean="0">
                <a:solidFill>
                  <a:prstClr val="black"/>
                </a:solidFill>
              </a:rPr>
              <a:t>135 </a:t>
            </a:r>
            <a:r>
              <a:rPr lang="ru-RU" sz="1400" dirty="0">
                <a:solidFill>
                  <a:prstClr val="black"/>
                </a:solidFill>
              </a:rPr>
              <a:t>В МИН.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ЛЕВОЕ ПРЕДСЕРДИЕ:  </a:t>
            </a:r>
            <a:r>
              <a:rPr lang="en-US" sz="1400" dirty="0" smtClean="0">
                <a:solidFill>
                  <a:prstClr val="black"/>
                </a:solidFill>
              </a:rPr>
              <a:t>7</a:t>
            </a:r>
            <a:r>
              <a:rPr lang="ru-RU" sz="1400" dirty="0" smtClean="0">
                <a:solidFill>
                  <a:prstClr val="black"/>
                </a:solidFill>
              </a:rPr>
              <a:t>, </a:t>
            </a:r>
            <a:r>
              <a:rPr lang="en-US" sz="1400" dirty="0" smtClean="0">
                <a:solidFill>
                  <a:prstClr val="black"/>
                </a:solidFill>
              </a:rPr>
              <a:t>5</a:t>
            </a:r>
            <a:r>
              <a:rPr lang="ru-RU" sz="1400" dirty="0" smtClean="0">
                <a:solidFill>
                  <a:prstClr val="black"/>
                </a:solidFill>
              </a:rPr>
              <a:t> ММ. </a:t>
            </a:r>
            <a:r>
              <a:rPr lang="ru-RU" sz="1400" b="1" dirty="0" smtClean="0">
                <a:solidFill>
                  <a:prstClr val="black"/>
                </a:solidFill>
              </a:rPr>
              <a:t>МИТРАЛЬНЫЙ </a:t>
            </a:r>
            <a:r>
              <a:rPr lang="ru-RU" sz="1400" b="1" dirty="0">
                <a:solidFill>
                  <a:prstClr val="black"/>
                </a:solidFill>
              </a:rPr>
              <a:t>КЛАПАН:  </a:t>
            </a:r>
            <a:r>
              <a:rPr lang="ru-RU" sz="1400" dirty="0">
                <a:solidFill>
                  <a:prstClr val="black"/>
                </a:solidFill>
              </a:rPr>
              <a:t>БЕЗ ОСОБЕННОСТЕЙ, РЕГУРГИТАЦИЯ+-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ПРАВЫЙ ЖЕЛУДОЧЕК : </a:t>
            </a:r>
            <a:r>
              <a:rPr lang="en-US" sz="1400" dirty="0" smtClean="0">
                <a:solidFill>
                  <a:prstClr val="black"/>
                </a:solidFill>
              </a:rPr>
              <a:t>4,9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ММ, РАСЧЁТНОЕ ДАВЛЕНИЕ </a:t>
            </a:r>
            <a:r>
              <a:rPr lang="ru-RU" sz="1400" dirty="0" smtClean="0">
                <a:solidFill>
                  <a:prstClr val="black"/>
                </a:solidFill>
              </a:rPr>
              <a:t>28 </a:t>
            </a:r>
            <a:r>
              <a:rPr lang="ru-RU" sz="1400" dirty="0">
                <a:solidFill>
                  <a:prstClr val="black"/>
                </a:solidFill>
              </a:rPr>
              <a:t>ММ РТ </a:t>
            </a:r>
            <a:r>
              <a:rPr lang="ru-RU" sz="1400" dirty="0" smtClean="0">
                <a:solidFill>
                  <a:prstClr val="black"/>
                </a:solidFill>
              </a:rPr>
              <a:t>СТ. </a:t>
            </a:r>
            <a:r>
              <a:rPr lang="ru-RU" sz="1400" b="1" dirty="0" smtClean="0">
                <a:solidFill>
                  <a:prstClr val="black"/>
                </a:solidFill>
              </a:rPr>
              <a:t>МЕЖЖЕЛУДОЧКОВАЯ </a:t>
            </a:r>
            <a:r>
              <a:rPr lang="ru-RU" sz="1400" b="1" dirty="0">
                <a:solidFill>
                  <a:prstClr val="black"/>
                </a:solidFill>
              </a:rPr>
              <a:t>ПЕРЕГОРОДКА</a:t>
            </a:r>
            <a:r>
              <a:rPr lang="ru-RU" sz="1400" dirty="0">
                <a:solidFill>
                  <a:prstClr val="black"/>
                </a:solidFill>
              </a:rPr>
              <a:t>: ХАРАКТЕР ДВИЖЕНИЙ ПРАВИЛЬНЫЙ, ТОЛЩИНА В ДИАСТОЛУ </a:t>
            </a:r>
            <a:r>
              <a:rPr lang="ru-RU" sz="1400" dirty="0" smtClean="0">
                <a:solidFill>
                  <a:prstClr val="black"/>
                </a:solidFill>
              </a:rPr>
              <a:t>2,4 </a:t>
            </a:r>
            <a:r>
              <a:rPr lang="ru-RU" sz="1400" dirty="0">
                <a:solidFill>
                  <a:prstClr val="black"/>
                </a:solidFill>
              </a:rPr>
              <a:t>ММ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ЛЕВЫЙ ЖЕЛУДОЧЕК</a:t>
            </a:r>
            <a:r>
              <a:rPr lang="ru-RU" sz="1400" dirty="0">
                <a:solidFill>
                  <a:prstClr val="black"/>
                </a:solidFill>
              </a:rPr>
              <a:t>: КДР </a:t>
            </a:r>
            <a:r>
              <a:rPr lang="ru-RU" sz="1400" dirty="0" smtClean="0">
                <a:solidFill>
                  <a:prstClr val="black"/>
                </a:solidFill>
              </a:rPr>
              <a:t>14 </a:t>
            </a:r>
            <a:r>
              <a:rPr lang="ru-RU" sz="1400" dirty="0">
                <a:solidFill>
                  <a:prstClr val="black"/>
                </a:solidFill>
              </a:rPr>
              <a:t>ММ (</a:t>
            </a:r>
            <a:r>
              <a:rPr lang="en-US" sz="1400" dirty="0">
                <a:solidFill>
                  <a:prstClr val="black"/>
                </a:solidFill>
              </a:rPr>
              <a:t>N)</a:t>
            </a:r>
            <a:r>
              <a:rPr lang="ru-RU" sz="1400" dirty="0">
                <a:solidFill>
                  <a:prstClr val="black"/>
                </a:solidFill>
              </a:rPr>
              <a:t>, КСР </a:t>
            </a:r>
            <a:r>
              <a:rPr lang="ru-RU" sz="1400" dirty="0" smtClean="0">
                <a:solidFill>
                  <a:prstClr val="black"/>
                </a:solidFill>
              </a:rPr>
              <a:t>8,8 </a:t>
            </a:r>
            <a:r>
              <a:rPr lang="ru-RU" sz="1400" dirty="0">
                <a:solidFill>
                  <a:prstClr val="black"/>
                </a:solidFill>
              </a:rPr>
              <a:t>ММ (</a:t>
            </a:r>
            <a:r>
              <a:rPr lang="en-US" sz="1400" dirty="0">
                <a:solidFill>
                  <a:prstClr val="black"/>
                </a:solidFill>
              </a:rPr>
              <a:t>N)</a:t>
            </a:r>
            <a:r>
              <a:rPr lang="ru-RU" sz="1400" dirty="0">
                <a:solidFill>
                  <a:prstClr val="black"/>
                </a:solidFill>
              </a:rPr>
              <a:t>, УО </a:t>
            </a:r>
            <a:r>
              <a:rPr lang="ru-RU" sz="1400" dirty="0" smtClean="0">
                <a:solidFill>
                  <a:prstClr val="black"/>
                </a:solidFill>
              </a:rPr>
              <a:t>3,6 </a:t>
            </a:r>
            <a:r>
              <a:rPr lang="ru-RU" sz="1400" dirty="0">
                <a:solidFill>
                  <a:prstClr val="black"/>
                </a:solidFill>
              </a:rPr>
              <a:t>МЛ, ФВ </a:t>
            </a:r>
            <a:r>
              <a:rPr lang="ru-RU" sz="1400" dirty="0" smtClean="0">
                <a:solidFill>
                  <a:prstClr val="black"/>
                </a:solidFill>
              </a:rPr>
              <a:t>71%, </a:t>
            </a:r>
            <a:r>
              <a:rPr lang="ru-RU" sz="1400" dirty="0">
                <a:solidFill>
                  <a:prstClr val="black"/>
                </a:solidFill>
              </a:rPr>
              <a:t>ФУ 37</a:t>
            </a:r>
            <a:r>
              <a:rPr lang="ru-RU" sz="1400" dirty="0" smtClean="0">
                <a:solidFill>
                  <a:prstClr val="black"/>
                </a:solidFill>
              </a:rPr>
              <a:t>%. </a:t>
            </a:r>
            <a:r>
              <a:rPr lang="ru-RU" sz="1400" b="1" dirty="0" smtClean="0">
                <a:solidFill>
                  <a:prstClr val="black"/>
                </a:solidFill>
              </a:rPr>
              <a:t>ЗАДНЯЯ </a:t>
            </a:r>
            <a:r>
              <a:rPr lang="ru-RU" sz="1400" b="1" dirty="0">
                <a:solidFill>
                  <a:prstClr val="black"/>
                </a:solidFill>
              </a:rPr>
              <a:t>СТЕНКА ЛЕВОГО ЖЕЛУДОЧКА:  </a:t>
            </a:r>
            <a:r>
              <a:rPr lang="ru-RU" sz="1400" dirty="0" smtClean="0">
                <a:solidFill>
                  <a:prstClr val="black"/>
                </a:solidFill>
              </a:rPr>
              <a:t>2 ММ. </a:t>
            </a:r>
            <a:r>
              <a:rPr lang="ru-RU" sz="1400" b="1" dirty="0" smtClean="0">
                <a:solidFill>
                  <a:prstClr val="black"/>
                </a:solidFill>
              </a:rPr>
              <a:t>ПРАВОЕ </a:t>
            </a:r>
            <a:r>
              <a:rPr lang="ru-RU" sz="1400" b="1" dirty="0">
                <a:solidFill>
                  <a:prstClr val="black"/>
                </a:solidFill>
              </a:rPr>
              <a:t>ПРЕДСЕРДИЕ : </a:t>
            </a:r>
            <a:r>
              <a:rPr lang="ru-RU" sz="1400" dirty="0" smtClean="0">
                <a:solidFill>
                  <a:prstClr val="black"/>
                </a:solidFill>
              </a:rPr>
              <a:t>8,7 </a:t>
            </a:r>
            <a:r>
              <a:rPr lang="ru-RU" sz="1400" dirty="0">
                <a:solidFill>
                  <a:prstClr val="black"/>
                </a:solidFill>
              </a:rPr>
              <a:t>ММ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ТРИКУСПИДАЛЬНЫЙ КЛАПАН:  </a:t>
            </a:r>
            <a:r>
              <a:rPr lang="ru-RU" sz="1400" dirty="0">
                <a:solidFill>
                  <a:prstClr val="black"/>
                </a:solidFill>
              </a:rPr>
              <a:t>БЕЗ ОСОБЕННОСТЕЙ, РЕГУРГИТАЦИЯ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ЛЁГОЧНАЯ АРТЕРИЯ</a:t>
            </a:r>
            <a:r>
              <a:rPr lang="ru-RU" sz="1400" dirty="0">
                <a:solidFill>
                  <a:prstClr val="black"/>
                </a:solidFill>
              </a:rPr>
              <a:t>: </a:t>
            </a:r>
            <a:r>
              <a:rPr lang="ru-RU" sz="1400" dirty="0" smtClean="0">
                <a:solidFill>
                  <a:prstClr val="black"/>
                </a:solidFill>
              </a:rPr>
              <a:t>ДИАМЕТР 4,7  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ММ, </a:t>
            </a:r>
            <a:r>
              <a:rPr lang="en-US" sz="1400" dirty="0">
                <a:solidFill>
                  <a:prstClr val="black"/>
                </a:solidFill>
              </a:rPr>
              <a:t>VTI </a:t>
            </a:r>
            <a:r>
              <a:rPr lang="en-US" sz="1400" dirty="0" smtClean="0">
                <a:solidFill>
                  <a:prstClr val="black"/>
                </a:solidFill>
              </a:rPr>
              <a:t>0,</a:t>
            </a:r>
            <a:r>
              <a:rPr lang="ru-RU" sz="1400" dirty="0" smtClean="0">
                <a:solidFill>
                  <a:prstClr val="black"/>
                </a:solidFill>
              </a:rPr>
              <a:t>06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M</a:t>
            </a:r>
            <a:r>
              <a:rPr lang="ru-RU" sz="1400" dirty="0">
                <a:solidFill>
                  <a:prstClr val="black"/>
                </a:solidFill>
              </a:rPr>
              <a:t>, ЧСС 150 УДАРОВ В МИНУТУ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КЛАПАН ЛЁГОЧНОЙ АРТЕРИИ:  </a:t>
            </a:r>
            <a:r>
              <a:rPr lang="ru-RU" sz="1400" dirty="0">
                <a:solidFill>
                  <a:prstClr val="black"/>
                </a:solidFill>
              </a:rPr>
              <a:t>БЕЗ ОСОБЕННОСТЕЙ, РЕГУРГИТАЦИЯ МИНИМАЛЬНАЯ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МЕЖПРЕДСЕРДНАЯ ПЕРЕГОРОДКА:  </a:t>
            </a:r>
            <a:r>
              <a:rPr lang="ru-RU" sz="1400" dirty="0">
                <a:solidFill>
                  <a:prstClr val="black"/>
                </a:solidFill>
              </a:rPr>
              <a:t>В СРЕДНЕЙ ТРЕТИ ПЕРЕРЫВ ЭХО-СИГНАЛА </a:t>
            </a:r>
            <a:r>
              <a:rPr lang="ru-RU" sz="1400" dirty="0" smtClean="0">
                <a:solidFill>
                  <a:prstClr val="black"/>
                </a:solidFill>
              </a:rPr>
              <a:t>1,8 ММ. Наличие перикардиального выпота: свободная жидкость в полости перикарда, за задней стенкой расхождение листков перикарда 2 мм, за правым желудочком и правым предсердием 7,2 мм, за верхушкой 3,8 мм. Расчётное количество жидкости 5,5 мл. </a:t>
            </a:r>
            <a:endParaRPr lang="ru-RU" sz="1400" dirty="0">
              <a:solidFill>
                <a:prstClr val="black"/>
              </a:solidFill>
            </a:endParaRP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ВЕРХНЯЯ ПОЛАЯ ВЕНА:  </a:t>
            </a:r>
            <a:r>
              <a:rPr lang="ru-RU" sz="1400" dirty="0">
                <a:solidFill>
                  <a:prstClr val="black"/>
                </a:solidFill>
              </a:rPr>
              <a:t>ДИАМЕТР СРЕД </a:t>
            </a:r>
            <a:r>
              <a:rPr lang="ru-RU" sz="1400" dirty="0" smtClean="0">
                <a:solidFill>
                  <a:prstClr val="black"/>
                </a:solidFill>
              </a:rPr>
              <a:t>2,15 </a:t>
            </a:r>
            <a:r>
              <a:rPr lang="ru-RU" sz="1400" dirty="0">
                <a:solidFill>
                  <a:prstClr val="black"/>
                </a:solidFill>
              </a:rPr>
              <a:t>ММ, </a:t>
            </a:r>
            <a:r>
              <a:rPr lang="en-US" sz="1400" dirty="0">
                <a:solidFill>
                  <a:prstClr val="black"/>
                </a:solidFill>
              </a:rPr>
              <a:t>VTI 0,15 M, </a:t>
            </a:r>
            <a:r>
              <a:rPr lang="ru-RU" sz="1400" dirty="0">
                <a:solidFill>
                  <a:prstClr val="black"/>
                </a:solidFill>
              </a:rPr>
              <a:t>ЧСС 140 УДАРОВ ВМИНУТУ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НИЖНЯЯ ПОЛАЯ ВЕНА : </a:t>
            </a:r>
            <a:r>
              <a:rPr lang="ru-RU" sz="1400" dirty="0">
                <a:solidFill>
                  <a:prstClr val="black"/>
                </a:solidFill>
              </a:rPr>
              <a:t>ДИАМЕТР МАКС. 3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ММ, МИН. </a:t>
            </a:r>
            <a:r>
              <a:rPr lang="ru-RU" sz="1400" dirty="0" smtClean="0">
                <a:solidFill>
                  <a:prstClr val="black"/>
                </a:solidFill>
              </a:rPr>
              <a:t>1,8 </a:t>
            </a:r>
            <a:r>
              <a:rPr lang="ru-RU" sz="1400" dirty="0">
                <a:solidFill>
                  <a:prstClr val="black"/>
                </a:solidFill>
              </a:rPr>
              <a:t>ММ, КОЛЛАБИРУЕТ НА </a:t>
            </a:r>
            <a:r>
              <a:rPr lang="ru-RU" sz="1400" dirty="0" smtClean="0">
                <a:solidFill>
                  <a:prstClr val="black"/>
                </a:solidFill>
              </a:rPr>
              <a:t>31 %</a:t>
            </a:r>
            <a:endParaRPr lang="ru-RU" sz="1400" dirty="0">
              <a:solidFill>
                <a:prstClr val="black"/>
              </a:solidFill>
            </a:endParaRP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ЗАКЛЮЧЕНИЕ: </a:t>
            </a:r>
            <a:r>
              <a:rPr lang="ru-RU" sz="1400" b="1" dirty="0" smtClean="0">
                <a:solidFill>
                  <a:prstClr val="black"/>
                </a:solidFill>
              </a:rPr>
              <a:t>Полость левого  желудочка и левого предсердия расширена. В полости перикарда значит количество жидкости. Открытое овальное окно.</a:t>
            </a:r>
            <a:endParaRPr lang="ru-RU" sz="1400" b="1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ru-RU" sz="1400" dirty="0">
                <a:solidFill>
                  <a:prstClr val="black"/>
                </a:solidFill>
              </a:rPr>
              <a:t>	Подпись врача – </a:t>
            </a:r>
            <a:r>
              <a:rPr lang="ru-RU" sz="1400" dirty="0" err="1">
                <a:solidFill>
                  <a:prstClr val="black"/>
                </a:solidFill>
              </a:rPr>
              <a:t>Афлятонова</a:t>
            </a:r>
            <a:r>
              <a:rPr lang="ru-RU" sz="1400" dirty="0">
                <a:solidFill>
                  <a:prstClr val="black"/>
                </a:solidFill>
              </a:rPr>
              <a:t> Д.Ф.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2847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omega-med.ru/assets/media/images/news/news_28.05.18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52519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18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cf.ppt-online.org/files/slide/k/KuDGZV68QUTzRwJ2diPm931xSpoNjFnvbr7YWs/slide-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31440"/>
            <a:ext cx="9684568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85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Значимость шунтирования через открытый артериальный проток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19256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	Для </a:t>
            </a:r>
            <a:r>
              <a:rPr lang="ru-RU" sz="2000" dirty="0"/>
              <a:t>оценки значимости шунтирования используются данные о диаметре ОАП и признаки переполнения легочного и обеднения системного кровотока. </a:t>
            </a:r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Диаметр ОАП&gt;1,5 мм (Масса тела &lt; 1500г) или диаметр ОАП &gt; 1,4 мм/кг (Масса тела≥1500г) </a:t>
            </a:r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Отношение размеров левого предсердия к корню аорты. Левое предсердие/корень аорты (LA/</a:t>
            </a:r>
            <a:r>
              <a:rPr lang="ru-RU" sz="2000" dirty="0" err="1"/>
              <a:t>Ao</a:t>
            </a:r>
            <a:r>
              <a:rPr lang="ru-RU" sz="2000" dirty="0"/>
              <a:t>) ≥</a:t>
            </a:r>
            <a:r>
              <a:rPr lang="ru-RU" sz="2000" dirty="0" smtClean="0"/>
              <a:t>1,5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Сердечный выброс левого желудочка (СВЛЖ) ≥ </a:t>
            </a:r>
            <a:r>
              <a:rPr lang="ru-RU" sz="2000" dirty="0" smtClean="0"/>
              <a:t>300мл/кг/мин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Диастолическая скорость кровотока в легочной артерии (ЛА) ≥ 0,4 м/с </a:t>
            </a:r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Диастолическое обкрадывание и/или </a:t>
            </a:r>
            <a:r>
              <a:rPr lang="ru-RU" sz="2000" dirty="0" err="1"/>
              <a:t>антеградный</a:t>
            </a:r>
            <a:r>
              <a:rPr lang="ru-RU" sz="2000" dirty="0"/>
              <a:t> кровоток в почечной и/или </a:t>
            </a:r>
            <a:r>
              <a:rPr lang="ru-RU" sz="2000" dirty="0" err="1"/>
              <a:t>мезентериальной</a:t>
            </a:r>
            <a:r>
              <a:rPr lang="ru-RU" sz="2000" dirty="0"/>
              <a:t> артериях </a:t>
            </a:r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Индекс сосудистой резистентности (</a:t>
            </a:r>
            <a:r>
              <a:rPr lang="ru-RU" sz="2000" dirty="0" err="1"/>
              <a:t>Ri</a:t>
            </a:r>
            <a:r>
              <a:rPr lang="ru-RU" sz="2000" dirty="0"/>
              <a:t>) передней мозговой артерии &gt;0,8</a:t>
            </a:r>
          </a:p>
        </p:txBody>
      </p:sp>
    </p:spTree>
    <p:extLst>
      <p:ext uri="{BB962C8B-B14F-4D97-AF65-F5344CB8AC3E}">
        <p14:creationId xmlns:p14="http://schemas.microsoft.com/office/powerpoint/2010/main" val="383088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resent5.com/presentation/1/144951596_383543220.pdf-img/144951596_383543220.pdf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45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uckymummy.ru/uploads/posts/2018-03/1522404865_otsutstvie-refleks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0"/>
            <a:ext cx="8808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44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087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Лечение  </a:t>
            </a:r>
            <a:r>
              <a:rPr lang="ru-RU" b="1" dirty="0" err="1" smtClean="0">
                <a:solidFill>
                  <a:srgbClr val="FF0000"/>
                </a:solidFill>
              </a:rPr>
              <a:t>гемодинамически</a:t>
            </a:r>
            <a:r>
              <a:rPr lang="ru-RU" b="1" dirty="0" smtClean="0">
                <a:solidFill>
                  <a:srgbClr val="FF0000"/>
                </a:solidFill>
              </a:rPr>
              <a:t> значимого ОАП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Ингибиторы ЦОГ – </a:t>
            </a:r>
            <a:r>
              <a:rPr lang="ru-RU" dirty="0" err="1" smtClean="0"/>
              <a:t>циклооксигеназы</a:t>
            </a:r>
            <a:r>
              <a:rPr lang="ru-RU" dirty="0" smtClean="0"/>
              <a:t>, участвующие в синтезе </a:t>
            </a:r>
            <a:r>
              <a:rPr lang="ru-RU" dirty="0" err="1" smtClean="0"/>
              <a:t>простогландинов</a:t>
            </a:r>
            <a:r>
              <a:rPr lang="ru-RU" dirty="0" smtClean="0"/>
              <a:t> (ибупрофен, </a:t>
            </a:r>
            <a:r>
              <a:rPr lang="ru-RU" dirty="0" err="1" smtClean="0"/>
              <a:t>индометацин</a:t>
            </a:r>
            <a:r>
              <a:rPr lang="ru-RU" dirty="0" smtClean="0"/>
              <a:t>):</a:t>
            </a:r>
          </a:p>
          <a:p>
            <a:r>
              <a:rPr lang="ru-RU" dirty="0" smtClean="0"/>
              <a:t>Максимум 4 курса ибупрофена</a:t>
            </a:r>
          </a:p>
          <a:p>
            <a:r>
              <a:rPr lang="ru-RU" dirty="0" smtClean="0"/>
              <a:t>Режим дозирования: 1 курс - </a:t>
            </a:r>
            <a:r>
              <a:rPr lang="en-US" dirty="0" smtClean="0"/>
              <a:t>10-5-5 mg/kg </a:t>
            </a:r>
            <a:r>
              <a:rPr lang="ru-RU" dirty="0" smtClean="0"/>
              <a:t>, </a:t>
            </a:r>
          </a:p>
          <a:p>
            <a:pPr>
              <a:buNone/>
            </a:pPr>
            <a:r>
              <a:rPr lang="ru-RU" dirty="0" smtClean="0"/>
              <a:t>    2 курс - 15-10-10 </a:t>
            </a:r>
            <a:r>
              <a:rPr lang="en-US" dirty="0" smtClean="0"/>
              <a:t>mg/kg</a:t>
            </a:r>
            <a:r>
              <a:rPr lang="ru-RU" dirty="0" smtClean="0"/>
              <a:t>, 3 и 4 курс - 20-10-10</a:t>
            </a:r>
            <a:r>
              <a:rPr lang="en-US" dirty="0" smtClean="0"/>
              <a:t> mg/kg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r>
              <a:rPr lang="en-US" dirty="0" smtClean="0"/>
              <a:t>(</a:t>
            </a:r>
            <a:r>
              <a:rPr lang="ru-RU" dirty="0" smtClean="0"/>
              <a:t>ограничение жидкости </a:t>
            </a:r>
            <a:r>
              <a:rPr lang="en-US" dirty="0" smtClean="0"/>
              <a:t>&lt; 150 ml/kg)</a:t>
            </a:r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108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РЕНТГЕНОГРАММА ОГК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5616" y="5367338"/>
            <a:ext cx="6768752" cy="804862"/>
          </a:xfrm>
        </p:spPr>
        <p:txBody>
          <a:bodyPr>
            <a:noAutofit/>
          </a:bodyPr>
          <a:lstStyle/>
          <a:p>
            <a:r>
              <a:rPr lang="ru-RU" sz="2000" dirty="0" smtClean="0"/>
              <a:t>На рентгенограмме органов грудной клетки в прямой проекции видна клипса после </a:t>
            </a:r>
            <a:r>
              <a:rPr lang="ru-RU" sz="2000" dirty="0" err="1" smtClean="0"/>
              <a:t>клипирования</a:t>
            </a:r>
            <a:r>
              <a:rPr lang="ru-RU" sz="2000" dirty="0" smtClean="0"/>
              <a:t> </a:t>
            </a:r>
            <a:r>
              <a:rPr lang="ru-RU" sz="2000" dirty="0" err="1" smtClean="0"/>
              <a:t>боталлова</a:t>
            </a:r>
            <a:r>
              <a:rPr lang="ru-RU" sz="2000" dirty="0" smtClean="0"/>
              <a:t> протока</a:t>
            </a:r>
            <a:endParaRPr lang="ru-RU" sz="2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 bwMode="auto">
          <a:xfrm>
            <a:off x="683568" y="260648"/>
            <a:ext cx="7344816" cy="446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403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Показания для </a:t>
            </a:r>
            <a:r>
              <a:rPr lang="ru-RU" b="1" dirty="0" err="1" smtClean="0">
                <a:solidFill>
                  <a:srgbClr val="FF0000"/>
                </a:solidFill>
              </a:rPr>
              <a:t>лигирования</a:t>
            </a:r>
            <a:r>
              <a:rPr lang="ru-RU" b="1" dirty="0" smtClean="0">
                <a:solidFill>
                  <a:srgbClr val="FF0000"/>
                </a:solidFill>
              </a:rPr>
              <a:t> ОАП:</a:t>
            </a:r>
          </a:p>
          <a:p>
            <a:pPr algn="ctr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dirty="0" smtClean="0"/>
              <a:t>Постоянная вентиляционная поддержка</a:t>
            </a:r>
          </a:p>
          <a:p>
            <a:pPr algn="ctr"/>
            <a:r>
              <a:rPr lang="ru-RU" dirty="0" smtClean="0"/>
              <a:t>невосприимчивая артериальная гипотония</a:t>
            </a:r>
          </a:p>
          <a:p>
            <a:pPr algn="ctr"/>
            <a:r>
              <a:rPr lang="ru-RU" dirty="0" err="1" smtClean="0"/>
              <a:t>Олигоанурия</a:t>
            </a:r>
            <a:endParaRPr lang="ru-RU" dirty="0" smtClean="0"/>
          </a:p>
          <a:p>
            <a:pPr algn="ctr"/>
            <a:r>
              <a:rPr lang="ru-RU" dirty="0" smtClean="0"/>
              <a:t>Не усваивает кормление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232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ПАТОГЕНЕЗ ШОКА</a:t>
            </a:r>
            <a:endParaRPr lang="ru-RU" sz="2800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Autofit/>
          </a:bodyPr>
          <a:lstStyle/>
          <a:p>
            <a:r>
              <a:rPr lang="ru-RU" sz="2400" dirty="0"/>
              <a:t>В основе развития шока лежит снижение сердечного выброса и/или снижение периферического сосудистого сопротивления. 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Сердечный </a:t>
            </a:r>
            <a:r>
              <a:rPr lang="ru-RU" sz="2400" dirty="0"/>
              <a:t>выброс определяется: 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1. </a:t>
            </a:r>
            <a:r>
              <a:rPr lang="ru-RU" sz="2400" dirty="0" err="1" smtClean="0"/>
              <a:t>преднагрузкой</a:t>
            </a:r>
            <a:r>
              <a:rPr lang="ru-RU" sz="2400" dirty="0" smtClean="0"/>
              <a:t> </a:t>
            </a:r>
            <a:r>
              <a:rPr lang="ru-RU" sz="2400" dirty="0"/>
              <a:t>(количеством крови, пришедшей к сердцу) </a:t>
            </a:r>
            <a:endParaRPr lang="ru-RU" sz="2400" dirty="0" smtClean="0"/>
          </a:p>
          <a:p>
            <a:r>
              <a:rPr lang="ru-RU" sz="2400" dirty="0" smtClean="0"/>
              <a:t>2. </a:t>
            </a:r>
            <a:r>
              <a:rPr lang="ru-RU" sz="2400" dirty="0" err="1" smtClean="0"/>
              <a:t>постнагрузкой</a:t>
            </a:r>
            <a:r>
              <a:rPr lang="ru-RU" sz="2400" dirty="0" smtClean="0"/>
              <a:t> </a:t>
            </a:r>
            <a:r>
              <a:rPr lang="ru-RU" sz="2400" dirty="0"/>
              <a:t>(сопротивлением, которое сердцу нужно преодолеть) </a:t>
            </a:r>
            <a:endParaRPr lang="ru-RU" sz="2400" dirty="0" smtClean="0"/>
          </a:p>
          <a:p>
            <a:r>
              <a:rPr lang="ru-RU" sz="2400" dirty="0" smtClean="0"/>
              <a:t> 3. сократительной </a:t>
            </a:r>
            <a:r>
              <a:rPr lang="ru-RU" sz="2400" dirty="0"/>
              <a:t>способностью миокарда 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Любой </a:t>
            </a:r>
            <a:r>
              <a:rPr lang="ru-RU" sz="2400" dirty="0"/>
              <a:t>из факторов (низкая </a:t>
            </a:r>
            <a:r>
              <a:rPr lang="ru-RU" sz="2400" dirty="0" err="1"/>
              <a:t>преднагрузка</a:t>
            </a:r>
            <a:r>
              <a:rPr lang="ru-RU" sz="2400" dirty="0"/>
              <a:t> и сократительная способность или высокая </a:t>
            </a:r>
            <a:r>
              <a:rPr lang="ru-RU" sz="2400" dirty="0" err="1"/>
              <a:t>постнагрузка</a:t>
            </a:r>
            <a:r>
              <a:rPr lang="ru-RU" sz="2400" dirty="0"/>
              <a:t>) может привести к снижению сердечного выброса. </a:t>
            </a:r>
          </a:p>
        </p:txBody>
      </p:sp>
    </p:spTree>
    <p:extLst>
      <p:ext uri="{BB962C8B-B14F-4D97-AF65-F5344CB8AC3E}">
        <p14:creationId xmlns:p14="http://schemas.microsoft.com/office/powerpoint/2010/main" val="369553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portwiki.to/images/3/3d/Ph_21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6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Причины   низкой   </a:t>
            </a:r>
            <a:r>
              <a:rPr lang="ru-RU" sz="3200" b="1" dirty="0" err="1" smtClean="0">
                <a:solidFill>
                  <a:srgbClr val="FF0000"/>
                </a:solidFill>
              </a:rPr>
              <a:t>преднагрузки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000" dirty="0"/>
              <a:t>1</a:t>
            </a:r>
            <a:r>
              <a:rPr lang="ru-RU" sz="2000" b="1" dirty="0"/>
              <a:t>. </a:t>
            </a:r>
            <a:r>
              <a:rPr lang="ru-RU" b="1" dirty="0"/>
              <a:t>Гиповолемия </a:t>
            </a:r>
            <a:r>
              <a:rPr lang="ru-RU" b="1" dirty="0" smtClean="0"/>
              <a:t> 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 -</a:t>
            </a:r>
            <a:r>
              <a:rPr lang="ru-RU" dirty="0"/>
              <a:t>Кровотечение у ребенка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 - </a:t>
            </a:r>
            <a:r>
              <a:rPr lang="ru-RU" dirty="0" err="1"/>
              <a:t>Фето</a:t>
            </a:r>
            <a:r>
              <a:rPr lang="ru-RU" dirty="0"/>
              <a:t>-фетальная, </a:t>
            </a:r>
            <a:r>
              <a:rPr lang="ru-RU" dirty="0" err="1"/>
              <a:t>фето</a:t>
            </a:r>
            <a:r>
              <a:rPr lang="ru-RU" dirty="0"/>
              <a:t>-плацентарная трансфузия 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. </a:t>
            </a:r>
            <a:r>
              <a:rPr lang="ru-RU" b="1" dirty="0"/>
              <a:t>Несоответствие ОЦК сосудистому пространству </a:t>
            </a:r>
            <a:r>
              <a:rPr lang="ru-RU" dirty="0"/>
              <a:t>(дистрибутивный шок)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. </a:t>
            </a:r>
            <a:r>
              <a:rPr lang="ru-RU" b="1" dirty="0"/>
              <a:t>Низкий венозный возврат </a:t>
            </a:r>
            <a:r>
              <a:rPr lang="ru-RU" dirty="0"/>
              <a:t>-высокое внутригрудное давление при избыточном давлении в дыхательных путях при проведении ИВЛ </a:t>
            </a:r>
          </a:p>
        </p:txBody>
      </p:sp>
    </p:spTree>
    <p:extLst>
      <p:ext uri="{BB962C8B-B14F-4D97-AF65-F5344CB8AC3E}">
        <p14:creationId xmlns:p14="http://schemas.microsoft.com/office/powerpoint/2010/main" val="426480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ПРИЧИНЫ НИЗКОЙ СОКРАТИМОСТИ МИОКАРДА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1. </a:t>
            </a:r>
            <a:r>
              <a:rPr lang="ru-RU" sz="2400" b="1" dirty="0"/>
              <a:t>Снижение наполнения желудочков сердца </a:t>
            </a:r>
            <a:r>
              <a:rPr lang="ru-RU" sz="2400" dirty="0"/>
              <a:t>и соответственно растяжения волокон миокарда в диастолу (закон Франка </a:t>
            </a:r>
            <a:r>
              <a:rPr lang="ru-RU" sz="2400" dirty="0" err="1"/>
              <a:t>Старлинга</a:t>
            </a:r>
            <a:r>
              <a:rPr lang="ru-RU" sz="2400" dirty="0"/>
              <a:t>) </a:t>
            </a:r>
            <a:r>
              <a:rPr lang="ru-RU" sz="2400" dirty="0" smtClean="0"/>
              <a:t>–</a:t>
            </a:r>
          </a:p>
          <a:p>
            <a:pPr marL="0" indent="0">
              <a:buNone/>
            </a:pPr>
            <a:r>
              <a:rPr lang="ru-RU" sz="2400" dirty="0" smtClean="0"/>
              <a:t>	Гиповолемия </a:t>
            </a:r>
          </a:p>
          <a:p>
            <a:pPr marL="0" indent="0">
              <a:buNone/>
            </a:pPr>
            <a:r>
              <a:rPr lang="ru-RU" sz="2400" dirty="0" smtClean="0"/>
              <a:t>	 </a:t>
            </a:r>
            <a:r>
              <a:rPr lang="ru-RU" sz="2400" dirty="0"/>
              <a:t>Аритмия </a:t>
            </a:r>
            <a:endParaRPr lang="ru-RU" sz="2400" dirty="0" smtClean="0"/>
          </a:p>
          <a:p>
            <a:r>
              <a:rPr lang="ru-RU" sz="2400" dirty="0" smtClean="0"/>
              <a:t>2</a:t>
            </a:r>
            <a:r>
              <a:rPr lang="ru-RU" sz="2400" dirty="0"/>
              <a:t>. </a:t>
            </a:r>
            <a:r>
              <a:rPr lang="ru-RU" sz="2400" b="1" dirty="0"/>
              <a:t>Нарушение способности миокарда </a:t>
            </a:r>
            <a:r>
              <a:rPr lang="ru-RU" sz="2400" dirty="0"/>
              <a:t>сокращаться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	- </a:t>
            </a:r>
            <a:r>
              <a:rPr lang="ru-RU" sz="2400" dirty="0"/>
              <a:t>Незрелость миокарда (недоношенность</a:t>
            </a:r>
            <a:r>
              <a:rPr lang="ru-RU" sz="2400" dirty="0" smtClean="0"/>
              <a:t>)</a:t>
            </a:r>
          </a:p>
          <a:p>
            <a:pPr marL="0" indent="0">
              <a:buNone/>
            </a:pPr>
            <a:r>
              <a:rPr lang="ru-RU" sz="2400" dirty="0" smtClean="0"/>
              <a:t>	 </a:t>
            </a:r>
            <a:r>
              <a:rPr lang="ru-RU" sz="2400" dirty="0"/>
              <a:t>- Инфекционный процесс - Гипоксия</a:t>
            </a:r>
          </a:p>
        </p:txBody>
      </p:sp>
    </p:spTree>
    <p:extLst>
      <p:ext uri="{BB962C8B-B14F-4D97-AF65-F5344CB8AC3E}">
        <p14:creationId xmlns:p14="http://schemas.microsoft.com/office/powerpoint/2010/main" val="157515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ПРИЧИНЫ   ВЫСОКОЙ   ПОСТНАГРУЗКИ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	</a:t>
            </a:r>
            <a:r>
              <a:rPr lang="ru-RU" sz="2400" dirty="0" smtClean="0"/>
              <a:t>1</a:t>
            </a:r>
            <a:r>
              <a:rPr lang="ru-RU" sz="2400" dirty="0"/>
              <a:t>. Высокий уровень эндогенных катехоламинов (стресс, этап развития шока</a:t>
            </a:r>
            <a:r>
              <a:rPr lang="ru-RU" sz="2400" dirty="0" smtClean="0"/>
              <a:t>)</a:t>
            </a:r>
          </a:p>
          <a:p>
            <a:pPr marL="0" indent="0">
              <a:buNone/>
            </a:pPr>
            <a:r>
              <a:rPr lang="ru-RU" sz="2400" dirty="0"/>
              <a:t>	</a:t>
            </a:r>
            <a:r>
              <a:rPr lang="ru-RU" sz="2400" dirty="0" smtClean="0"/>
              <a:t>2</a:t>
            </a:r>
            <a:r>
              <a:rPr lang="ru-RU" sz="2400" dirty="0"/>
              <a:t>. Гипотермия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	3</a:t>
            </a:r>
            <a:r>
              <a:rPr lang="ru-RU" sz="2400" dirty="0"/>
              <a:t>. Избыточные дозы инотропных/вазопрессорных препаратов</a:t>
            </a:r>
          </a:p>
        </p:txBody>
      </p:sp>
    </p:spTree>
    <p:extLst>
      <p:ext uri="{BB962C8B-B14F-4D97-AF65-F5344CB8AC3E}">
        <p14:creationId xmlns:p14="http://schemas.microsoft.com/office/powerpoint/2010/main" val="171324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КАРДИОГЕННЫЙ ШОК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19256" cy="5289451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Патогенез</a:t>
            </a:r>
            <a:r>
              <a:rPr lang="ru-RU" sz="1800" dirty="0" smtClean="0"/>
              <a:t>. Левожелудочковая недостаточность, </a:t>
            </a:r>
            <a:r>
              <a:rPr lang="ru-RU" sz="1800" dirty="0"/>
              <a:t>характеризующаяся резким снижением сократительной способности миокарда, которое не компенсируется повышением сосудистого сопротивления и приводит к неадекватному кровоснабжению всех органов и </a:t>
            </a:r>
            <a:r>
              <a:rPr lang="ru-RU" sz="1800" dirty="0" smtClean="0"/>
              <a:t>тканей.</a:t>
            </a:r>
          </a:p>
          <a:p>
            <a:r>
              <a:rPr lang="ru-RU" sz="1800" b="1" dirty="0" smtClean="0"/>
              <a:t>Этиология.</a:t>
            </a:r>
            <a:r>
              <a:rPr lang="ru-RU" sz="1800" dirty="0" smtClean="0"/>
              <a:t> Тяжелая </a:t>
            </a:r>
            <a:r>
              <a:rPr lang="ru-RU" sz="1800" dirty="0"/>
              <a:t>асфиксия </a:t>
            </a:r>
            <a:r>
              <a:rPr lang="ru-RU" sz="1800" dirty="0" smtClean="0"/>
              <a:t>. </a:t>
            </a:r>
            <a:r>
              <a:rPr lang="ru-RU" sz="1800" dirty="0"/>
              <a:t>Структурная патология сердца и/или коронарных сосудов. </a:t>
            </a:r>
            <a:r>
              <a:rPr lang="ru-RU" sz="1800" dirty="0" err="1" smtClean="0"/>
              <a:t>Кардио</a:t>
            </a:r>
            <a:r>
              <a:rPr lang="ru-RU" sz="1800" dirty="0" smtClean="0"/>
              <a:t>-миопатия. </a:t>
            </a:r>
            <a:r>
              <a:rPr lang="ru-RU" sz="1800" dirty="0" err="1" smtClean="0"/>
              <a:t>Фиброэластоз</a:t>
            </a:r>
            <a:r>
              <a:rPr lang="ru-RU" sz="1800" dirty="0" smtClean="0"/>
              <a:t>.  </a:t>
            </a:r>
            <a:r>
              <a:rPr lang="ru-RU" sz="1800" dirty="0"/>
              <a:t>Любой вид шока при поражении (ишемическом или токсическом) миокарда может перейти в </a:t>
            </a:r>
            <a:r>
              <a:rPr lang="ru-RU" sz="1800" dirty="0" smtClean="0"/>
              <a:t>кардиогенный.</a:t>
            </a:r>
          </a:p>
          <a:p>
            <a:r>
              <a:rPr lang="ru-RU" sz="1800" b="1" dirty="0" smtClean="0"/>
              <a:t>Особенности клиники</a:t>
            </a:r>
            <a:r>
              <a:rPr lang="ru-RU" sz="1800" dirty="0" smtClean="0"/>
              <a:t>. </a:t>
            </a:r>
            <a:r>
              <a:rPr lang="ru-RU" sz="1800" dirty="0"/>
              <a:t>1.Могут отмечаться периферические отеки, </a:t>
            </a:r>
            <a:r>
              <a:rPr lang="ru-RU" sz="1800" dirty="0" err="1"/>
              <a:t>гепатомегалия</a:t>
            </a:r>
            <a:r>
              <a:rPr lang="ru-RU" sz="1800" dirty="0"/>
              <a:t>, </a:t>
            </a:r>
            <a:r>
              <a:rPr lang="ru-RU" sz="1800" dirty="0" err="1"/>
              <a:t>кардиомегалия</a:t>
            </a:r>
            <a:r>
              <a:rPr lang="ru-RU" sz="1800" dirty="0"/>
              <a:t>, систолический шум недостаточности клапанов. 2. При ЭХО – выраженное снижение сократительной способности миокарда. 3. АД может долго оставаться нормальным или даже </a:t>
            </a:r>
            <a:r>
              <a:rPr lang="ru-RU" sz="1800" dirty="0" smtClean="0"/>
              <a:t>повышенным.</a:t>
            </a:r>
          </a:p>
          <a:p>
            <a:r>
              <a:rPr lang="ru-RU" sz="1800" b="1" dirty="0" smtClean="0"/>
              <a:t>Особенности терапии</a:t>
            </a:r>
            <a:r>
              <a:rPr lang="ru-RU" sz="1800" dirty="0" smtClean="0"/>
              <a:t>. </a:t>
            </a:r>
            <a:r>
              <a:rPr lang="ru-RU" sz="1800" dirty="0"/>
              <a:t>1.Препарат первой линии преимущественно </a:t>
            </a:r>
            <a:r>
              <a:rPr lang="ru-RU" sz="1800" dirty="0" err="1"/>
              <a:t>добутамин</a:t>
            </a:r>
            <a:r>
              <a:rPr lang="ru-RU" sz="1800" dirty="0"/>
              <a:t>. Возможно также в качестве препарата старта использование </a:t>
            </a:r>
            <a:r>
              <a:rPr lang="ru-RU" sz="1800" dirty="0" err="1"/>
              <a:t>допамина</a:t>
            </a:r>
            <a:r>
              <a:rPr lang="ru-RU" sz="1800" dirty="0"/>
              <a:t>. 2. При сохраняющейся артериальной гипотонии - добавить </a:t>
            </a:r>
            <a:r>
              <a:rPr lang="ru-RU" sz="1800" dirty="0" err="1"/>
              <a:t>допамин</a:t>
            </a:r>
            <a:r>
              <a:rPr lang="ru-RU" sz="1800" dirty="0"/>
              <a:t>, при неэффективности перевод на </a:t>
            </a:r>
            <a:r>
              <a:rPr lang="ru-RU" sz="1800" dirty="0" err="1"/>
              <a:t>инфузию</a:t>
            </a:r>
            <a:r>
              <a:rPr lang="ru-RU" sz="1800" dirty="0"/>
              <a:t> адреналина. 3. Введение избыточного объема жидкости потенциально опасно.</a:t>
            </a:r>
          </a:p>
        </p:txBody>
      </p:sp>
    </p:spTree>
    <p:extLst>
      <p:ext uri="{BB962C8B-B14F-4D97-AF65-F5344CB8AC3E}">
        <p14:creationId xmlns:p14="http://schemas.microsoft.com/office/powerpoint/2010/main" val="423181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f.ppt-online.org/files/slide/j/jDnYMulp70qoVAsd65PibO8yUa2LhgGNXFtkSe/slide-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88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ШОК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– остро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развившееся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полиэтиологическое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патологическое состояние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синдром циркуляторной дисфункции, проявляющийся нарушением перфузии тканей, характеризующийся вовлечением в процесс нескольких органов и систем.</a:t>
            </a:r>
            <a:r>
              <a:rPr lang="ru-RU" sz="1800" dirty="0"/>
              <a:t>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АРТЕРИАЛЬНАЯ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ГИПОТОНИЯ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(АРТЕРИАЛЬНАЯ ГИПОТЕНЗИЯ) - стойкое снижение показателей артериального давления ниже нормативных для данного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гестационного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возраста значений.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Критерий артериальной гипотонии – нижний порог среднего АД =  ГВ в неделях.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первые 72 часа, даже если ГВ новорожденного меньше 30 недель, среднее АД не должно быть ниже 30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мм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Hg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детей менее 600 г - нижний порог среднего АД - 28 мм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Нg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!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Единственный достоверный метод – измерение АД с помощью центрального или периферического артериального катетера. Однако рутинное использование этой методики нецелесообразно в связи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инвазивностью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При осциллометрическом измерении АД, низкие его показатели оказываются завышенными в сравнении с инвазивной методикой. В связи с этим при принятии решения о начале терапии следует оценивать минимальное значение среднего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АД.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32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Дистрибутивный шок</a:t>
            </a:r>
            <a:r>
              <a:rPr lang="ru-RU" sz="2000" dirty="0" smtClean="0"/>
              <a:t>. Наиболее частый вариант-септический шок.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608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Патогенез</a:t>
            </a:r>
            <a:r>
              <a:rPr lang="ru-RU" sz="2000" dirty="0" smtClean="0"/>
              <a:t>.  Потеря </a:t>
            </a:r>
            <a:r>
              <a:rPr lang="ru-RU" sz="2000" dirty="0"/>
              <a:t>жидкости из сосудистого русла во внесосудистое пространство. Течение шока имеет молниеносное течение. При септическом шоке нарушена нормальная регуляция сосудов и отсутствует взаимосвязь между изменениями СВ и сосудистым тонусом. </a:t>
            </a:r>
            <a:endParaRPr lang="ru-RU" sz="2000" dirty="0" smtClean="0"/>
          </a:p>
          <a:p>
            <a:r>
              <a:rPr lang="ru-RU" sz="2000" b="1" dirty="0" smtClean="0"/>
              <a:t>Этиология</a:t>
            </a:r>
            <a:r>
              <a:rPr lang="ru-RU" sz="2000" dirty="0"/>
              <a:t>. </a:t>
            </a:r>
            <a:r>
              <a:rPr lang="ru-RU" sz="2000" dirty="0" smtClean="0"/>
              <a:t>Сепсис . </a:t>
            </a:r>
            <a:r>
              <a:rPr lang="ru-RU" sz="2000" dirty="0" err="1" smtClean="0"/>
              <a:t>Неиммунная</a:t>
            </a:r>
            <a:r>
              <a:rPr lang="ru-RU" sz="2000" dirty="0" smtClean="0"/>
              <a:t> водянка. Отёчная форма ГБН.</a:t>
            </a:r>
          </a:p>
          <a:p>
            <a:r>
              <a:rPr lang="ru-RU" sz="2000" b="1" dirty="0" smtClean="0"/>
              <a:t>Особенности клиники. </a:t>
            </a:r>
            <a:r>
              <a:rPr lang="ru-RU" sz="2000" dirty="0" smtClean="0"/>
              <a:t>1</a:t>
            </a:r>
            <a:r>
              <a:rPr lang="ru-RU" sz="2000" dirty="0"/>
              <a:t>. АД долго может быть нормальным или незначительно сниженным. 2. Для манифестации септического шока характерны нарушения ритма сердца (тахикардия, учащающиеся эпизоды брадикардии), резкое нарушение микроциркуляции</a:t>
            </a:r>
            <a:r>
              <a:rPr lang="ru-RU" sz="2000" dirty="0" smtClean="0"/>
              <a:t>.</a:t>
            </a:r>
          </a:p>
          <a:p>
            <a:r>
              <a:rPr lang="ru-RU" sz="2000" b="1" dirty="0"/>
              <a:t>Особенности терапии</a:t>
            </a:r>
            <a:r>
              <a:rPr lang="ru-RU" sz="2000" dirty="0"/>
              <a:t>. 1. Критическая оценка и смена антибактериальной </a:t>
            </a:r>
            <a:r>
              <a:rPr lang="ru-RU" sz="2000" dirty="0" smtClean="0"/>
              <a:t>терапии. 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2. Быстрое назначение больших объемов </a:t>
            </a:r>
            <a:r>
              <a:rPr lang="ru-RU" sz="2000" dirty="0" err="1"/>
              <a:t>волюм-эспандерных</a:t>
            </a:r>
            <a:r>
              <a:rPr lang="ru-RU" sz="2000" dirty="0"/>
              <a:t> растворов для поддержания внутрисосудистого пространства с последующим </a:t>
            </a:r>
            <a:r>
              <a:rPr lang="ru-RU" sz="2000" dirty="0" smtClean="0"/>
              <a:t>присоединением инотропных </a:t>
            </a:r>
            <a:r>
              <a:rPr lang="ru-RU" sz="2000" dirty="0"/>
              <a:t>препаратов. Летальность при этом состоянии напрямую зависит от длительности нарушений </a:t>
            </a:r>
            <a:r>
              <a:rPr lang="ru-RU" sz="2000" dirty="0" smtClean="0"/>
              <a:t>гемодинамического </a:t>
            </a:r>
            <a:r>
              <a:rPr lang="ru-RU" sz="2000" dirty="0"/>
              <a:t>статуса.</a:t>
            </a:r>
          </a:p>
        </p:txBody>
      </p:sp>
    </p:spTree>
    <p:extLst>
      <p:ext uri="{BB962C8B-B14F-4D97-AF65-F5344CB8AC3E}">
        <p14:creationId xmlns:p14="http://schemas.microsoft.com/office/powerpoint/2010/main" val="152082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f.ppt-online.org/files/slide/o/ODTZvV0CEnNytq3pbfdcFYwXjBG8J5gKAm7MuH/slide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255"/>
            <a:ext cx="9144000" cy="683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11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ГИПОВОЛЕМИЧЕСКИЙ ШОК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Патогенез</a:t>
            </a:r>
            <a:r>
              <a:rPr lang="ru-RU" sz="2400" dirty="0" smtClean="0"/>
              <a:t>. </a:t>
            </a:r>
            <a:r>
              <a:rPr lang="ru-RU" sz="2400" dirty="0"/>
              <a:t>Сокращение ОЦК и, вследствие этого, снижение сердечного </a:t>
            </a:r>
            <a:r>
              <a:rPr lang="ru-RU" sz="2400" dirty="0" smtClean="0"/>
              <a:t>выброса. </a:t>
            </a:r>
          </a:p>
          <a:p>
            <a:r>
              <a:rPr lang="ru-RU" sz="2400" b="1" dirty="0" smtClean="0"/>
              <a:t>Этиология</a:t>
            </a:r>
            <a:r>
              <a:rPr lang="ru-RU" sz="2400" dirty="0"/>
              <a:t>. </a:t>
            </a:r>
            <a:r>
              <a:rPr lang="ru-RU" sz="2400" dirty="0" smtClean="0"/>
              <a:t>Острая </a:t>
            </a:r>
            <a:r>
              <a:rPr lang="ru-RU" sz="2400" dirty="0"/>
              <a:t>кровопотеря, вследствие внутреннего кровотечения или кровопотери через плаценту </a:t>
            </a:r>
            <a:r>
              <a:rPr lang="ru-RU" sz="2400" dirty="0" smtClean="0"/>
              <a:t>. Гидроторакс. Асцит.</a:t>
            </a:r>
          </a:p>
          <a:p>
            <a:r>
              <a:rPr lang="ru-RU" sz="2400" b="1" dirty="0" smtClean="0"/>
              <a:t>Особенности </a:t>
            </a:r>
            <a:r>
              <a:rPr lang="ru-RU" sz="2400" b="1" dirty="0"/>
              <a:t>клиники</a:t>
            </a:r>
            <a:r>
              <a:rPr lang="ru-RU" sz="2400" dirty="0"/>
              <a:t>. Бледность кожного покрова </a:t>
            </a:r>
            <a:r>
              <a:rPr lang="ru-RU" sz="2400" dirty="0" smtClean="0"/>
              <a:t>. Кровопотеря </a:t>
            </a:r>
            <a:r>
              <a:rPr lang="ru-RU" sz="2400" dirty="0"/>
              <a:t>в </a:t>
            </a:r>
            <a:r>
              <a:rPr lang="ru-RU" sz="2400" dirty="0" smtClean="0"/>
              <a:t>анамнезе.</a:t>
            </a:r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Особенности терапии</a:t>
            </a:r>
            <a:r>
              <a:rPr lang="ru-RU" sz="2400" dirty="0"/>
              <a:t>. 1. Назначение препаратов </a:t>
            </a:r>
            <a:r>
              <a:rPr lang="ru-RU" sz="2400" dirty="0" smtClean="0"/>
              <a:t>крови.</a:t>
            </a:r>
          </a:p>
          <a:p>
            <a:pPr marL="0" indent="0">
              <a:buNone/>
            </a:pPr>
            <a:r>
              <a:rPr lang="ru-RU" sz="2400" dirty="0" smtClean="0"/>
              <a:t>	 </a:t>
            </a:r>
            <a:r>
              <a:rPr lang="ru-RU" sz="2400" dirty="0"/>
              <a:t>2. При отсутствии возможности быстрого назначения препаратов крови </a:t>
            </a:r>
            <a:r>
              <a:rPr lang="ru-RU" sz="2400" dirty="0" smtClean="0"/>
              <a:t>	целесообразно </a:t>
            </a:r>
            <a:r>
              <a:rPr lang="ru-RU" sz="2400" dirty="0"/>
              <a:t>начать терапию с введения других </a:t>
            </a:r>
            <a:r>
              <a:rPr lang="ru-RU" sz="2400" dirty="0" err="1"/>
              <a:t>волюм-эспандерных</a:t>
            </a:r>
            <a:r>
              <a:rPr lang="ru-RU" sz="2400" dirty="0"/>
              <a:t> растворов</a:t>
            </a:r>
          </a:p>
        </p:txBody>
      </p:sp>
    </p:spTree>
    <p:extLst>
      <p:ext uri="{BB962C8B-B14F-4D97-AF65-F5344CB8AC3E}">
        <p14:creationId xmlns:p14="http://schemas.microsoft.com/office/powerpoint/2010/main" val="33908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963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099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/>
              <a:t>Шок при </a:t>
            </a:r>
            <a:r>
              <a:rPr lang="ru-RU" sz="2400" b="1" dirty="0" err="1"/>
              <a:t>дуктусзависимом</a:t>
            </a:r>
            <a:r>
              <a:rPr lang="ru-RU" sz="2400" b="1" dirty="0"/>
              <a:t> ВПС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Патогенез.</a:t>
            </a:r>
            <a:r>
              <a:rPr lang="ru-RU" sz="2000" dirty="0" smtClean="0"/>
              <a:t> Резкое </a:t>
            </a:r>
            <a:r>
              <a:rPr lang="ru-RU" sz="2000" dirty="0"/>
              <a:t>сокращение (прекращение) легочного или системного </a:t>
            </a:r>
            <a:r>
              <a:rPr lang="ru-RU" sz="2000" dirty="0" smtClean="0"/>
              <a:t>кровотока.</a:t>
            </a:r>
          </a:p>
          <a:p>
            <a:r>
              <a:rPr lang="ru-RU" sz="2000" b="1" dirty="0" smtClean="0"/>
              <a:t>Этиология</a:t>
            </a:r>
            <a:r>
              <a:rPr lang="ru-RU" sz="2000" dirty="0"/>
              <a:t>. </a:t>
            </a:r>
            <a:r>
              <a:rPr lang="ru-RU" sz="2000" dirty="0" err="1"/>
              <a:t>Дуктус</a:t>
            </a:r>
            <a:r>
              <a:rPr lang="ru-RU" sz="2000" dirty="0"/>
              <a:t>-зависимые врожденные пороки сердца: 1. С обеспечением легочного кровотока через ОАП: -пороки с атрезией легочной артерии или с критическим легочным стенозом - транспозиция магистральных артерий 2. С обеспечением системного кровотока через ОАП -перерыв дуги аорты - резкая </a:t>
            </a:r>
            <a:r>
              <a:rPr lang="ru-RU" sz="2000" dirty="0" err="1"/>
              <a:t>коарктация</a:t>
            </a:r>
            <a:r>
              <a:rPr lang="ru-RU" sz="2000" dirty="0"/>
              <a:t> аорты -критический аортальный стеноз -синдром гипоплазии левого </a:t>
            </a:r>
            <a:r>
              <a:rPr lang="ru-RU" sz="2000" dirty="0" smtClean="0"/>
              <a:t>сердца.</a:t>
            </a:r>
          </a:p>
          <a:p>
            <a:r>
              <a:rPr lang="ru-RU" sz="2000" b="1" dirty="0"/>
              <a:t>Клиника.</a:t>
            </a:r>
            <a:r>
              <a:rPr lang="ru-RU" sz="2000" dirty="0"/>
              <a:t> 1. Ухудшение состояние в возрасте 4-14 дня жизни, иногда сразу после рождения 2. Резкая гипоксемия без реакции на дотацию кислорода (при ВПС с нарушением легочного кровотока) 3. Типичная клиника шока с падением АД, нарушением микроциркуляции и анурией (при ВПС с нарушением системного кровотока</a:t>
            </a:r>
            <a:r>
              <a:rPr lang="ru-RU" sz="2000" dirty="0" smtClean="0"/>
              <a:t>).</a:t>
            </a:r>
          </a:p>
          <a:p>
            <a:r>
              <a:rPr lang="ru-RU" sz="2000" b="1" dirty="0"/>
              <a:t>Лечение</a:t>
            </a:r>
            <a:r>
              <a:rPr lang="ru-RU" sz="2000" dirty="0"/>
              <a:t>. 1. Назначение простагландинов 2. Важно помнить, что у детей с </a:t>
            </a:r>
            <a:r>
              <a:rPr lang="ru-RU" sz="2000" dirty="0" err="1"/>
              <a:t>гепатомегалией</a:t>
            </a:r>
            <a:r>
              <a:rPr lang="ru-RU" sz="2000" dirty="0"/>
              <a:t>, цианозом или большой разницей в АД между верхними и нижними конечностями всегда можно подозревать наличие ВПС и их терапия должна включать назначение простагландинов в течение 10 (!) минут пока не будет исключен ВПС.</a:t>
            </a:r>
          </a:p>
        </p:txBody>
      </p:sp>
    </p:spTree>
    <p:extLst>
      <p:ext uri="{BB962C8B-B14F-4D97-AF65-F5344CB8AC3E}">
        <p14:creationId xmlns:p14="http://schemas.microsoft.com/office/powerpoint/2010/main" val="367057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f.ppt-online.org/files1/slide/k/kDyJpaoTiPUNO5YGQb6Kdjs9HIVLhxtCnulR14erZ/slid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99392"/>
            <a:ext cx="9252520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50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b="1" dirty="0"/>
              <a:t>Шок при </a:t>
            </a:r>
            <a:r>
              <a:rPr lang="ru-RU" sz="2800" b="1" dirty="0" err="1"/>
              <a:t>персистирующей</a:t>
            </a:r>
            <a:r>
              <a:rPr lang="ru-RU" sz="2800" b="1" dirty="0"/>
              <a:t> легочной гипертензии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19256" cy="5217443"/>
          </a:xfrm>
        </p:spPr>
        <p:txBody>
          <a:bodyPr>
            <a:normAutofit lnSpcReduction="10000"/>
          </a:bodyPr>
          <a:lstStyle/>
          <a:p>
            <a:r>
              <a:rPr lang="ru-RU" sz="1800" b="1" dirty="0"/>
              <a:t>Патогенез. </a:t>
            </a:r>
            <a:r>
              <a:rPr lang="ru-RU" sz="1800" dirty="0"/>
              <a:t>Рефрактерная артериальная гипоксемия, возникающая вследствие повышенного сопротивления легочных сосудов и шунтирования крови из легочной артерии в системный кровоток через фетальные </a:t>
            </a:r>
            <a:r>
              <a:rPr lang="ru-RU" sz="1800" dirty="0" smtClean="0"/>
              <a:t>коммуникации. </a:t>
            </a:r>
          </a:p>
          <a:p>
            <a:r>
              <a:rPr lang="ru-RU" sz="1800" b="1" dirty="0"/>
              <a:t>Этиология.</a:t>
            </a:r>
            <a:r>
              <a:rPr lang="ru-RU" sz="1800" dirty="0"/>
              <a:t> 1. Первичная ПЛГН - аномалия легочных артериол. 2.Вторичная: -гипоксия - гипотермия - ВДГ - пневмония - МАС и </a:t>
            </a:r>
            <a:r>
              <a:rPr lang="ru-RU" sz="1800" dirty="0" err="1" smtClean="0"/>
              <a:t>др</a:t>
            </a:r>
            <a:endParaRPr lang="ru-RU" sz="1800" dirty="0" smtClean="0"/>
          </a:p>
          <a:p>
            <a:r>
              <a:rPr lang="ru-RU" sz="1800" b="1" dirty="0"/>
              <a:t>Клиника. </a:t>
            </a:r>
            <a:r>
              <a:rPr lang="ru-RU" sz="1800" dirty="0"/>
              <a:t>1. Стойкий центральный цианоз 2. </a:t>
            </a:r>
            <a:r>
              <a:rPr lang="ru-RU" sz="1800" dirty="0" err="1"/>
              <a:t>Тахипное</a:t>
            </a:r>
            <a:r>
              <a:rPr lang="ru-RU" sz="1800" dirty="0"/>
              <a:t>, часто не </a:t>
            </a:r>
            <a:r>
              <a:rPr lang="ru-RU" sz="1800" dirty="0" err="1"/>
              <a:t>сопровождающе-еся</a:t>
            </a:r>
            <a:r>
              <a:rPr lang="ru-RU" sz="1800" dirty="0"/>
              <a:t> втяжением уступчивых мест грудной клетки 3. Нормальное АД с последующим развитием гипотонии. 4. При аускультации сердца - систолический щелчок на ЛА, расщепленный 2-й тон с глухим легочным компонентом 5. Рефрактерная гипоксемия, метаболический или смешанный ацидоз, градиент PaO2 пре/</a:t>
            </a:r>
            <a:r>
              <a:rPr lang="ru-RU" sz="1800" dirty="0" err="1"/>
              <a:t>постдуктальный</a:t>
            </a:r>
            <a:r>
              <a:rPr lang="ru-RU" sz="1800" dirty="0"/>
              <a:t> (более 20 мм рт. ст.) 6. ЭХО: давление в ЛА превышает 2/3 системного АД. Нормальная анатомия, </a:t>
            </a:r>
            <a:r>
              <a:rPr lang="ru-RU" sz="1800" dirty="0" err="1"/>
              <a:t>увелич</a:t>
            </a:r>
            <a:r>
              <a:rPr lang="ru-RU" sz="1800" dirty="0"/>
              <a:t>. размеров правого желудочка, уплощенная или смещенная в сторону левого желудочка межжелудочковая перегородка. </a:t>
            </a:r>
            <a:endParaRPr lang="ru-RU" sz="1800" dirty="0" smtClean="0"/>
          </a:p>
          <a:p>
            <a:r>
              <a:rPr lang="ru-RU" sz="1800" b="1" dirty="0"/>
              <a:t>Лечение. </a:t>
            </a:r>
            <a:r>
              <a:rPr lang="ru-RU" sz="1800" dirty="0"/>
              <a:t>1. Строгий охранительный режим 2. Респираторная терапия 3. Применение </a:t>
            </a:r>
            <a:r>
              <a:rPr lang="ru-RU" sz="1800" dirty="0" err="1"/>
              <a:t>волемической</a:t>
            </a:r>
            <a:r>
              <a:rPr lang="ru-RU" sz="1800" dirty="0"/>
              <a:t> </a:t>
            </a:r>
            <a:r>
              <a:rPr lang="ru-RU" sz="1800" dirty="0" smtClean="0"/>
              <a:t>нагрузки.  </a:t>
            </a:r>
            <a:r>
              <a:rPr lang="ru-RU" sz="1800" dirty="0"/>
              <a:t>4. Инотропные препараты (предпочтительно использование инотропных препаратов с </a:t>
            </a:r>
            <a:r>
              <a:rPr lang="ru-RU" sz="1800" dirty="0" err="1"/>
              <a:t>вазодилатирующим</a:t>
            </a:r>
            <a:r>
              <a:rPr lang="ru-RU" sz="1800" dirty="0"/>
              <a:t> эффектом – </a:t>
            </a:r>
            <a:r>
              <a:rPr lang="ru-RU" sz="1800" dirty="0" err="1"/>
              <a:t>добутамин</a:t>
            </a:r>
            <a:r>
              <a:rPr lang="ru-RU" sz="1800" dirty="0"/>
              <a:t>, </a:t>
            </a:r>
            <a:r>
              <a:rPr lang="ru-RU" sz="1800" dirty="0" err="1"/>
              <a:t>левосимендан</a:t>
            </a:r>
            <a:r>
              <a:rPr lang="ru-RU" sz="1800" dirty="0"/>
              <a:t> (в настоящее время </a:t>
            </a:r>
            <a:r>
              <a:rPr lang="ru-RU" sz="1800" dirty="0" err="1"/>
              <a:t>off-label</a:t>
            </a:r>
            <a:r>
              <a:rPr lang="ru-RU" sz="1800" dirty="0"/>
              <a:t>) 5. </a:t>
            </a:r>
            <a:r>
              <a:rPr lang="ru-RU" sz="1800" dirty="0" smtClean="0"/>
              <a:t>Вазодилататоры </a:t>
            </a:r>
            <a:r>
              <a:rPr lang="ru-RU" sz="1800" dirty="0"/>
              <a:t>6. ЭКМО</a:t>
            </a:r>
          </a:p>
        </p:txBody>
      </p:sp>
    </p:spTree>
    <p:extLst>
      <p:ext uri="{BB962C8B-B14F-4D97-AF65-F5344CB8AC3E}">
        <p14:creationId xmlns:p14="http://schemas.microsoft.com/office/powerpoint/2010/main" val="296549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Клиника шока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5688632"/>
          </a:xfrm>
        </p:spPr>
        <p:txBody>
          <a:bodyPr>
            <a:normAutofit/>
          </a:bodyPr>
          <a:lstStyle/>
          <a:p>
            <a:r>
              <a:rPr lang="ru-RU" sz="2400" dirty="0" err="1"/>
              <a:t>Акроцианоз</a:t>
            </a:r>
            <a:r>
              <a:rPr lang="ru-RU" sz="2400" dirty="0"/>
              <a:t>, бледность, мраморность, холодные конечности – первые признаки снижения сердечного выброса и централизации кровообращения. Симптом «белого пятна» более 4 сек, снижение периферической пульсации позволяют подозревать развитие </a:t>
            </a:r>
            <a:r>
              <a:rPr lang="ru-RU" sz="2400" dirty="0" smtClean="0"/>
              <a:t>шока.</a:t>
            </a:r>
          </a:p>
          <a:p>
            <a:r>
              <a:rPr lang="ru-RU" sz="2400" b="1" dirty="0" smtClean="0"/>
              <a:t>Сердечно-сосудистая система</a:t>
            </a:r>
            <a:r>
              <a:rPr lang="ru-RU" sz="2400" dirty="0" smtClean="0"/>
              <a:t>:  Нарушения </a:t>
            </a:r>
            <a:r>
              <a:rPr lang="ru-RU" sz="2400" dirty="0"/>
              <a:t>сердечного ритма. Наиболее частый признак развивающегося шока – нарастающая тахикардия. Учащая сердечный ритм, ребенок компенсирует падающий сердечный выброс, не имея возможности адекватно увеличить силу сокращения. У недоношенных детей признаком развивающегося шока, напротив, может быть брадикардия. </a:t>
            </a:r>
            <a:r>
              <a:rPr lang="ru-RU" sz="2400" b="1" dirty="0"/>
              <a:t>Нарушения частоты сердечных сокращений – ранний признак развития шока у </a:t>
            </a:r>
            <a:r>
              <a:rPr lang="ru-RU" sz="2400" b="1" dirty="0" smtClean="0"/>
              <a:t>новорождённого</a:t>
            </a:r>
            <a:r>
              <a:rPr lang="ru-RU" sz="1600" b="1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2856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Клиника шока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Органы дыхания. </a:t>
            </a:r>
            <a:r>
              <a:rPr lang="ru-RU" sz="2400" dirty="0" err="1">
                <a:solidFill>
                  <a:prstClr val="black"/>
                </a:solidFill>
              </a:rPr>
              <a:t>Тахипное</a:t>
            </a:r>
            <a:r>
              <a:rPr lang="ru-RU" sz="2400" dirty="0">
                <a:solidFill>
                  <a:prstClr val="black"/>
                </a:solidFill>
              </a:rPr>
              <a:t> характерно для септического и кардиогенного шока, в частности на фоне ацидоза и повышения уровня </a:t>
            </a:r>
            <a:r>
              <a:rPr lang="ru-RU" sz="2400" dirty="0" err="1">
                <a:solidFill>
                  <a:prstClr val="black"/>
                </a:solidFill>
              </a:rPr>
              <a:t>лактата</a:t>
            </a:r>
            <a:r>
              <a:rPr lang="ru-RU" sz="2400" dirty="0">
                <a:solidFill>
                  <a:prstClr val="black"/>
                </a:solidFill>
              </a:rPr>
              <a:t>. При наличии патологии легких возможно быстрое прогрессирование дыхательных нарушений. Периодическое дыхание и апноэ являются следствием сниженной перфузии головного мозга, что может отмечаться при всех видах шока. </a:t>
            </a:r>
          </a:p>
          <a:p>
            <a:pPr lvl="0"/>
            <a:r>
              <a:rPr lang="ru-RU" sz="2400" b="1" dirty="0">
                <a:solidFill>
                  <a:prstClr val="black"/>
                </a:solidFill>
              </a:rPr>
              <a:t>Мочевыделительная система</a:t>
            </a:r>
            <a:r>
              <a:rPr lang="ru-RU" sz="2400" dirty="0">
                <a:solidFill>
                  <a:prstClr val="black"/>
                </a:solidFill>
              </a:rPr>
              <a:t>: Может отмечаться </a:t>
            </a:r>
            <a:r>
              <a:rPr lang="ru-RU" sz="2400" dirty="0" err="1">
                <a:solidFill>
                  <a:prstClr val="black"/>
                </a:solidFill>
              </a:rPr>
              <a:t>олигурия</a:t>
            </a:r>
            <a:r>
              <a:rPr lang="ru-RU" sz="2400" dirty="0">
                <a:solidFill>
                  <a:prstClr val="black"/>
                </a:solidFill>
              </a:rPr>
              <a:t> вплоть до анурии. Однако, при высокой </a:t>
            </a:r>
            <a:r>
              <a:rPr lang="ru-RU" sz="2400" dirty="0" err="1">
                <a:solidFill>
                  <a:prstClr val="black"/>
                </a:solidFill>
              </a:rPr>
              <a:t>осмолярности</a:t>
            </a:r>
            <a:r>
              <a:rPr lang="ru-RU" sz="2400" dirty="0">
                <a:solidFill>
                  <a:prstClr val="black"/>
                </a:solidFill>
              </a:rPr>
              <a:t> (например, в условиях 15 гипергликемии), а также при массивной диуретической терапии нормальные показатели диуреза могут сохраняться достаточно долго.</a:t>
            </a:r>
            <a:endParaRPr lang="ru-RU" sz="2400" b="1" dirty="0">
              <a:solidFill>
                <a:prstClr val="black"/>
              </a:solidFill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5915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terinstvo.ru/content/article_images/articles_9933/reanimazia-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materinstvo.ru/content/article_images/articles_9933/reanimazia-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materinstvo.ru/content/article_images/articles_9933/reanimazia-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materinstvo.ru/content/article_images/articles_9933/reanimazia-03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58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dovemed-prod-k8s.s3.amazonaws.com/media/original_images/newborn-6174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984" y="-99392"/>
            <a:ext cx="963552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98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Основные диагностические критерии шока, отличающие его от бессимптомной артериальной гипотонии</a:t>
            </a:r>
            <a:r>
              <a:rPr lang="ru-RU" sz="2400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На фоне снижения артериального давления отмечается: </a:t>
            </a:r>
            <a:endParaRPr lang="ru-RU" sz="2800" dirty="0" smtClean="0"/>
          </a:p>
          <a:p>
            <a:endParaRPr lang="ru-RU" sz="2800" dirty="0" smtClean="0"/>
          </a:p>
          <a:p>
            <a:pPr algn="ctr"/>
            <a:r>
              <a:rPr lang="ru-RU" sz="2800" dirty="0" smtClean="0"/>
              <a:t>Резкое </a:t>
            </a:r>
            <a:r>
              <a:rPr lang="ru-RU" sz="2800" dirty="0"/>
              <a:t>ухудшение </a:t>
            </a:r>
            <a:r>
              <a:rPr lang="ru-RU" sz="2800" dirty="0" smtClean="0"/>
              <a:t>состояния</a:t>
            </a:r>
            <a:r>
              <a:rPr lang="ru-RU" sz="2800" dirty="0"/>
              <a:t>.</a:t>
            </a:r>
            <a:r>
              <a:rPr lang="ru-RU" sz="2800" dirty="0" smtClean="0"/>
              <a:t> </a:t>
            </a:r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/>
              <a:t>Нарушение микроциркуляции.</a:t>
            </a:r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/>
              <a:t> </a:t>
            </a:r>
            <a:r>
              <a:rPr lang="ru-RU" sz="2800" dirty="0"/>
              <a:t>Нарушение сердечного ритма: </a:t>
            </a:r>
            <a:r>
              <a:rPr lang="ru-RU" sz="2800" dirty="0" err="1"/>
              <a:t>тахи</a:t>
            </a:r>
            <a:r>
              <a:rPr lang="ru-RU" sz="2800" dirty="0"/>
              <a:t>- или </a:t>
            </a:r>
            <a:r>
              <a:rPr lang="ru-RU" sz="2800" dirty="0" smtClean="0"/>
              <a:t>брадикардия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275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ПРОТОКОЛ ТЕРАПИИ ШОКА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5688632"/>
          </a:xfrm>
        </p:spPr>
        <p:txBody>
          <a:bodyPr>
            <a:normAutofit fontScale="70000" lnSpcReduction="20000"/>
          </a:bodyPr>
          <a:lstStyle/>
          <a:p>
            <a:r>
              <a:rPr lang="ru-RU" sz="1600" dirty="0"/>
              <a:t>1</a:t>
            </a:r>
            <a:r>
              <a:rPr lang="ru-RU" sz="2600" dirty="0">
                <a:cs typeface="Aharoni" panose="02010803020104030203" pitchFamily="2" charset="-79"/>
              </a:rPr>
              <a:t>. В первую очередь следует обеспечить адекватную респираторную терапию. Как правило, требуется перевод на </a:t>
            </a:r>
            <a:r>
              <a:rPr lang="ru-RU" sz="2600" b="1" dirty="0">
                <a:cs typeface="Aharoni" panose="02010803020104030203" pitchFamily="2" charset="-79"/>
              </a:rPr>
              <a:t>ИВЛ.</a:t>
            </a:r>
            <a:r>
              <a:rPr lang="ru-RU" sz="2600" dirty="0">
                <a:cs typeface="Aharoni" panose="02010803020104030203" pitchFamily="2" charset="-79"/>
              </a:rPr>
              <a:t> 2. Обеспечение сосудистого доступа (если отсутствует). Желательно катетеризировать две вены (одну центральную и одну периферическую или две центральных вены) для исключения вероятности изменения скорости введения инотропных препаратов при одновременном назначении других </a:t>
            </a:r>
            <a:r>
              <a:rPr lang="ru-RU" sz="2600" dirty="0" err="1">
                <a:cs typeface="Aharoni" panose="02010803020104030203" pitchFamily="2" charset="-79"/>
              </a:rPr>
              <a:t>инфузий</a:t>
            </a:r>
            <a:r>
              <a:rPr lang="ru-RU" sz="2600" dirty="0">
                <a:cs typeface="Aharoni" panose="02010803020104030203" pitchFamily="2" charset="-79"/>
              </a:rPr>
              <a:t>. В исключительных случаях при наличии жизненных показаний в отсутствие возможности катетеризации центральной вены допустима непродолжительная </a:t>
            </a:r>
            <a:r>
              <a:rPr lang="ru-RU" sz="2600" dirty="0" err="1">
                <a:cs typeface="Aharoni" panose="02010803020104030203" pitchFamily="2" charset="-79"/>
              </a:rPr>
              <a:t>инфузия</a:t>
            </a:r>
            <a:r>
              <a:rPr lang="ru-RU" sz="2600" dirty="0">
                <a:cs typeface="Aharoni" panose="02010803020104030203" pitchFamily="2" charset="-79"/>
              </a:rPr>
              <a:t> вазоактивных препаратов (</a:t>
            </a:r>
            <a:r>
              <a:rPr lang="ru-RU" sz="2600" dirty="0" err="1">
                <a:cs typeface="Aharoni" panose="02010803020104030203" pitchFamily="2" charset="-79"/>
              </a:rPr>
              <a:t>допамин</a:t>
            </a:r>
            <a:r>
              <a:rPr lang="ru-RU" sz="2600" dirty="0">
                <a:cs typeface="Aharoni" panose="02010803020104030203" pitchFamily="2" charset="-79"/>
              </a:rPr>
              <a:t>, адреналин) в периферическую вену. Задержка с назначением инотропных препаратов связана с 20-кратным увеличением риска летальности. 3. Если ребенок получал </a:t>
            </a:r>
            <a:r>
              <a:rPr lang="ru-RU" sz="2600" dirty="0" err="1">
                <a:cs typeface="Aharoni" panose="02010803020104030203" pitchFamily="2" charset="-79"/>
              </a:rPr>
              <a:t>энтеральное</a:t>
            </a:r>
            <a:r>
              <a:rPr lang="ru-RU" sz="2600" dirty="0">
                <a:cs typeface="Aharoni" panose="02010803020104030203" pitchFamily="2" charset="-79"/>
              </a:rPr>
              <a:t> питание, оно должно быть отменено, содержимое желудка эвакуировано. Парентеральное питание должно быть продолжено с учетом клинической картины и особенностей новорожденного (см. протокол проведения парентерального питания). 3. Непосредственно после катетеризации вены, как можно скорее, вводится </a:t>
            </a:r>
            <a:r>
              <a:rPr lang="ru-RU" sz="2600" b="1" dirty="0">
                <a:cs typeface="Aharoni" panose="02010803020104030203" pitchFamily="2" charset="-79"/>
              </a:rPr>
              <a:t>10–20 мл/кг физиологического раствора медленно </a:t>
            </a:r>
            <a:r>
              <a:rPr lang="ru-RU" sz="2600" b="1" dirty="0" err="1">
                <a:cs typeface="Aharoni" panose="02010803020104030203" pitchFamily="2" charset="-79"/>
              </a:rPr>
              <a:t>болюсно</a:t>
            </a:r>
            <a:r>
              <a:rPr lang="ru-RU" sz="2600" b="1" dirty="0">
                <a:cs typeface="Aharoni" panose="02010803020104030203" pitchFamily="2" charset="-79"/>
              </a:rPr>
              <a:t> или капельно.</a:t>
            </a:r>
            <a:r>
              <a:rPr lang="ru-RU" sz="2600" dirty="0">
                <a:cs typeface="Aharoni" panose="02010803020104030203" pitchFamily="2" charset="-79"/>
              </a:rPr>
              <a:t> На ранней стадии дистрибутивного шока (септического шока) предпочтительно в первую очередь использовать </a:t>
            </a:r>
            <a:r>
              <a:rPr lang="ru-RU" sz="2600" dirty="0" err="1">
                <a:cs typeface="Aharoni" panose="02010803020104030203" pitchFamily="2" charset="-79"/>
              </a:rPr>
              <a:t>волюм-эспандерный</a:t>
            </a:r>
            <a:r>
              <a:rPr lang="ru-RU" sz="2600" dirty="0">
                <a:cs typeface="Aharoni" panose="02010803020104030203" pitchFamily="2" charset="-79"/>
              </a:rPr>
              <a:t> раствор (физиологический раствор) для поддержания внутрисосудистого пространства. Инотропные препараты назначаются одновременно или немногим позднее. При отсутствии эффекта возможны повторные введения еще 10-15 мл/кг за 15-20 мин, с одновременным назначением инотропного препарата. </a:t>
            </a:r>
            <a:r>
              <a:rPr lang="ru-RU" sz="2600" dirty="0" err="1">
                <a:cs typeface="Aharoni" panose="02010803020104030203" pitchFamily="2" charset="-79"/>
              </a:rPr>
              <a:t>Волюм-эспандерная</a:t>
            </a:r>
            <a:r>
              <a:rPr lang="ru-RU" sz="2600" dirty="0">
                <a:cs typeface="Aharoni" panose="02010803020104030203" pitchFamily="2" charset="-79"/>
              </a:rPr>
              <a:t> терапия при септическом (дистрибутивном) шоке может достигать 40 и более мл/кг в течение первого часа терапии шока.</a:t>
            </a:r>
          </a:p>
        </p:txBody>
      </p:sp>
    </p:spTree>
    <p:extLst>
      <p:ext uri="{BB962C8B-B14F-4D97-AF65-F5344CB8AC3E}">
        <p14:creationId xmlns:p14="http://schemas.microsoft.com/office/powerpoint/2010/main" val="114517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576064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ПРОТОКОЛ ТЕРАПИИ ШОКА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Autofit/>
          </a:bodyPr>
          <a:lstStyle/>
          <a:p>
            <a:r>
              <a:rPr lang="ru-RU" sz="1600" dirty="0"/>
              <a:t>4</a:t>
            </a:r>
            <a:r>
              <a:rPr lang="ru-RU" sz="1800" dirty="0"/>
              <a:t>. Инотропные препараты. </a:t>
            </a:r>
            <a:r>
              <a:rPr lang="ru-RU" sz="1800" b="1" dirty="0" err="1"/>
              <a:t>Допамин</a:t>
            </a:r>
            <a:r>
              <a:rPr lang="ru-RU" sz="1800" dirty="0"/>
              <a:t> – вазоактивный препарат первой линии в начальной дозе 5 мкг/кг/мин с повышением дозы по мере необходимости. Повышение дозы производят пошагово, шаг - 2,0-2,5 мкг/кг/мин до 10 мкг/кг/мин каждые 10- 15 мин. Исключение составляет состояние </a:t>
            </a:r>
            <a:r>
              <a:rPr lang="ru-RU" sz="1800" dirty="0" err="1"/>
              <a:t>персистирующей</a:t>
            </a:r>
            <a:r>
              <a:rPr lang="ru-RU" sz="1800" dirty="0"/>
              <a:t> легочной гипертензии, когда препаратом первой линии может стать </a:t>
            </a:r>
            <a:r>
              <a:rPr lang="ru-RU" sz="1800" dirty="0" err="1"/>
              <a:t>добутамин</a:t>
            </a:r>
            <a:r>
              <a:rPr lang="ru-RU" sz="1800" dirty="0"/>
              <a:t> с 5 мкг/кг/мин, увеличивая дозу с шагом 2,0 -5,0 мкг/кг/мин каждые 10-15 мин. </a:t>
            </a:r>
            <a:r>
              <a:rPr lang="ru-RU" sz="1800" b="1" dirty="0" err="1"/>
              <a:t>Добутамин</a:t>
            </a:r>
            <a:r>
              <a:rPr lang="ru-RU" sz="1800" b="1" dirty="0"/>
              <a:t> </a:t>
            </a:r>
            <a:r>
              <a:rPr lang="ru-RU" sz="1800" dirty="0"/>
              <a:t>(как стартовый препарат) может назначаться при </a:t>
            </a:r>
            <a:r>
              <a:rPr lang="ru-RU" sz="1800" dirty="0" err="1"/>
              <a:t>персистирующей</a:t>
            </a:r>
            <a:r>
              <a:rPr lang="ru-RU" sz="1800" dirty="0"/>
              <a:t> легочной гипертензии как изолированно, так и одновременно с </a:t>
            </a:r>
            <a:r>
              <a:rPr lang="ru-RU" sz="1800" dirty="0" err="1"/>
              <a:t>допамином</a:t>
            </a:r>
            <a:r>
              <a:rPr lang="ru-RU" sz="1800" dirty="0"/>
              <a:t> </a:t>
            </a:r>
            <a:endParaRPr lang="ru-RU" sz="1800" dirty="0" smtClean="0"/>
          </a:p>
          <a:p>
            <a:r>
              <a:rPr lang="ru-RU" sz="1800" dirty="0" smtClean="0"/>
              <a:t>5</a:t>
            </a:r>
            <a:r>
              <a:rPr lang="ru-RU" sz="1800" dirty="0"/>
              <a:t>. Предварительная оценка вида шока (</a:t>
            </a:r>
            <a:r>
              <a:rPr lang="ru-RU" sz="1800" dirty="0" err="1"/>
              <a:t>гиповолемический</a:t>
            </a:r>
            <a:r>
              <a:rPr lang="ru-RU" sz="1800" dirty="0"/>
              <a:t>, дистрибутивный (септический), кардиогенный). Начальные мероприятия направлены на поддержание сосудистого пространства и обеспечение поддержки тонуса миокарда и стенок сосудов, коррекцию </a:t>
            </a:r>
            <a:r>
              <a:rPr lang="ru-RU" sz="1800" dirty="0" err="1"/>
              <a:t>гипоперфузии</a:t>
            </a:r>
            <a:r>
              <a:rPr lang="ru-RU" sz="1800" dirty="0"/>
              <a:t> органов и тканей. Дальнейшие действия будут зависеть от полученных результатов обследования</a:t>
            </a:r>
            <a:r>
              <a:rPr lang="ru-RU" sz="1800" dirty="0" smtClean="0"/>
              <a:t>.</a:t>
            </a:r>
          </a:p>
          <a:p>
            <a:pPr marL="400050" lvl="1" indent="0">
              <a:buNone/>
            </a:pPr>
            <a:r>
              <a:rPr lang="ru-RU" sz="1800" dirty="0" smtClean="0"/>
              <a:t>6. </a:t>
            </a:r>
            <a:r>
              <a:rPr lang="ru-RU" sz="1800" dirty="0"/>
              <a:t>Анализ крови на КОС, электролиты, глюкозу, </a:t>
            </a:r>
            <a:r>
              <a:rPr lang="ru-RU" sz="1800" dirty="0" err="1"/>
              <a:t>лактат</a:t>
            </a:r>
            <a:r>
              <a:rPr lang="ru-RU" sz="1800" dirty="0"/>
              <a:t>, посев крови (другие исследования, предусмотренные при ухудшении состояния, в соответствии с внутренним протоколом отделения). Подсчет диуреза за предыдущие часы. В случае необходимости – коррекция анемии, ацидоза, </a:t>
            </a:r>
            <a:r>
              <a:rPr lang="ru-RU" sz="1800" dirty="0" err="1" smtClean="0"/>
              <a:t>дисэлектролитных</a:t>
            </a:r>
            <a:r>
              <a:rPr lang="ru-RU" sz="1800" dirty="0" smtClean="0"/>
              <a:t> </a:t>
            </a:r>
            <a:r>
              <a:rPr lang="ru-RU" sz="1800" dirty="0"/>
              <a:t>нарушений, смена антибактериальной терапии.</a:t>
            </a:r>
          </a:p>
        </p:txBody>
      </p:sp>
    </p:spTree>
    <p:extLst>
      <p:ext uri="{BB962C8B-B14F-4D97-AF65-F5344CB8AC3E}">
        <p14:creationId xmlns:p14="http://schemas.microsoft.com/office/powerpoint/2010/main" val="41119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ПРОТОКОЛ ТЕРАПИИ ШОКА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ru-RU" sz="2000" dirty="0"/>
              <a:t>7. Эхокардиография* для исключения ВПС с оценкой сократительной способности миокарда, системного кровотока (сердечный выброс ЛЖ, кровоток в ВПВ), гемодинамической значимости фетальных коммуникаций: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а</a:t>
            </a:r>
            <a:r>
              <a:rPr lang="ru-RU" sz="2000" dirty="0"/>
              <a:t>. При нормальной сократительной способности миокарда и низком АД - продолжить увеличение дозы </a:t>
            </a:r>
            <a:r>
              <a:rPr lang="ru-RU" sz="2000" dirty="0" err="1"/>
              <a:t>допамина</a:t>
            </a:r>
            <a:r>
              <a:rPr lang="ru-RU" sz="2000" dirty="0"/>
              <a:t> до 15-20 мкг/кг/мин. </a:t>
            </a:r>
            <a:endParaRPr lang="ru-RU" sz="2000" dirty="0" smtClean="0"/>
          </a:p>
          <a:p>
            <a:r>
              <a:rPr lang="ru-RU" sz="2000" dirty="0" smtClean="0"/>
              <a:t>б</a:t>
            </a:r>
            <a:r>
              <a:rPr lang="ru-RU" sz="2000" dirty="0"/>
              <a:t>. При сниженной сократительной способности миокарда и/или высокой легочной гипертензии – </a:t>
            </a:r>
            <a:r>
              <a:rPr lang="ru-RU" sz="2000" dirty="0" err="1"/>
              <a:t>добутамин</a:t>
            </a:r>
            <a:r>
              <a:rPr lang="ru-RU" sz="2000" dirty="0"/>
              <a:t> с 5 мкг/кг/мин до 20 мкг/кг/мин, увеличивая на 2 - 5 мкг/кг/мин каждые 15 мин. Если у новорожденного сохраняется </a:t>
            </a:r>
            <a:r>
              <a:rPr lang="ru-RU" sz="2000" dirty="0" err="1"/>
              <a:t>гиповолемия</a:t>
            </a:r>
            <a:r>
              <a:rPr lang="ru-RU" sz="2000" dirty="0"/>
              <a:t>, высокие дозы инотропных препаратов могут вызвать тахикардию. В этом случае следует увеличить </a:t>
            </a:r>
            <a:r>
              <a:rPr lang="ru-RU" sz="2000" dirty="0" err="1"/>
              <a:t>волемическую</a:t>
            </a:r>
            <a:r>
              <a:rPr lang="ru-RU" sz="2000" dirty="0"/>
              <a:t> нагрузку. </a:t>
            </a:r>
          </a:p>
        </p:txBody>
      </p:sp>
    </p:spTree>
    <p:extLst>
      <p:ext uri="{BB962C8B-B14F-4D97-AF65-F5344CB8AC3E}">
        <p14:creationId xmlns:p14="http://schemas.microsoft.com/office/powerpoint/2010/main" val="173368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ПРОТОКОЛ ТЕРАПИИ ШОКА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291264" cy="5289451"/>
          </a:xfrm>
        </p:spPr>
        <p:txBody>
          <a:bodyPr>
            <a:noAutofit/>
          </a:bodyPr>
          <a:lstStyle/>
          <a:p>
            <a:r>
              <a:rPr lang="ru-RU" sz="1800" dirty="0"/>
              <a:t>8. При неэффективности предшествующей терапии: а. </a:t>
            </a:r>
            <a:r>
              <a:rPr lang="ru-RU" sz="1800" b="1" dirty="0"/>
              <a:t>Для детей с ЭНМТ </a:t>
            </a:r>
            <a:r>
              <a:rPr lang="ru-RU" sz="1800" dirty="0"/>
              <a:t>– назначаются кортикостероиды - гидрокортизон (в дозе 1-2 мг/кг каждые 6 ч, при необходимости доза увеличивается до 2-2,5 мг/кг каждые 4 часа). Возможно также использование </a:t>
            </a:r>
            <a:r>
              <a:rPr lang="ru-RU" sz="1800" dirty="0" err="1"/>
              <a:t>дексаметазона</a:t>
            </a:r>
            <a:r>
              <a:rPr lang="ru-RU" sz="1800" dirty="0"/>
              <a:t> (0,5 мг/кг, при необходимости повторное введение каждые 2-6 часов). При отсутствии эффекта от введения кортикостероидов или кратковременном эффекте – в терапию включается адреналин 0,05-0,3 мкг/кг/мин. Каждые 15 мин увеличение дозы на 0,1 мкг/кг/мин, максимальные дозы при шоке могут достигать 3-5 мкг/кг/мин. У детей с ЭНМТ оправдано использование нескольких инотропных препаратов одновременно с целью снижения необходимой дозы адреналина, так как использование адреналина сопряжено с рядом побочных эффектов (повышение тонуса </a:t>
            </a:r>
            <a:r>
              <a:rPr lang="ru-RU" sz="1800" dirty="0" err="1"/>
              <a:t>мезентериальных</a:t>
            </a:r>
            <a:r>
              <a:rPr lang="ru-RU" sz="1800" dirty="0"/>
              <a:t> сосудов, гипергликемия, увеличение тонуса легочных сосудов, развитие гипертрофии миокарда, </a:t>
            </a:r>
            <a:r>
              <a:rPr lang="ru-RU" sz="1800" dirty="0" err="1"/>
              <a:t>лактат</a:t>
            </a:r>
            <a:r>
              <a:rPr lang="ru-RU" sz="1800" dirty="0"/>
              <a:t>-ацидоз</a:t>
            </a:r>
            <a:r>
              <a:rPr lang="ru-RU" sz="1800" dirty="0" smtClean="0"/>
              <a:t>)</a:t>
            </a:r>
          </a:p>
          <a:p>
            <a:r>
              <a:rPr lang="ru-RU" sz="1800" dirty="0"/>
              <a:t>б</a:t>
            </a:r>
            <a:r>
              <a:rPr lang="ru-RU" sz="1800" b="1" dirty="0"/>
              <a:t>. Для детей с весом более 1000г </a:t>
            </a:r>
            <a:r>
              <a:rPr lang="ru-RU" sz="1800" dirty="0"/>
              <a:t>– назначается адреналин (0,1-0,5 мкг/кг/мин). Каждые 15 мин увеличение дозы на 0,1 мкг/кг/мин. При отсутствии эффекта от увеличения дозы адреналина – назначаются кортикостероиды – гидрокортизон (в дозе 1-2 мг/кг каждые 6 ч, при необходимости доза увеличивается до 2-2,5 мг/кг каждые 4 часа)</a:t>
            </a:r>
          </a:p>
        </p:txBody>
      </p:sp>
    </p:spTree>
    <p:extLst>
      <p:ext uri="{BB962C8B-B14F-4D97-AF65-F5344CB8AC3E}">
        <p14:creationId xmlns:p14="http://schemas.microsoft.com/office/powerpoint/2010/main" val="307349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908721"/>
            <a:ext cx="82809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Доза и </a:t>
            </a:r>
            <a:r>
              <a:rPr lang="ru-RU" sz="1600" b="1" dirty="0" smtClean="0"/>
              <a:t>введение</a:t>
            </a:r>
            <a:r>
              <a:rPr lang="ru-RU" sz="1600" dirty="0" smtClean="0"/>
              <a:t>. </a:t>
            </a:r>
            <a:r>
              <a:rPr lang="ru-RU" sz="1600" dirty="0"/>
              <a:t>Стартовая доза 2 мкг/кг в минуту (для ЭНМТ 1–2 мкг/кг в минуту). Каждые 15 мин увеличение </a:t>
            </a:r>
            <a:r>
              <a:rPr lang="ru-RU" sz="1600" dirty="0" smtClean="0"/>
              <a:t>дозы на </a:t>
            </a:r>
            <a:r>
              <a:rPr lang="ru-RU" sz="1600" dirty="0"/>
              <a:t>1–2 мкг/кг в минуту. Максимальная доза – 20 мкг/кг в минуту.</a:t>
            </a:r>
          </a:p>
          <a:p>
            <a:r>
              <a:rPr lang="ru-RU" sz="1600" dirty="0"/>
              <a:t>Вводится в виде продленной внутривенной инфузии только в центральную </a:t>
            </a:r>
            <a:r>
              <a:rPr lang="ru-RU" sz="1600" dirty="0" smtClean="0"/>
              <a:t>вену.</a:t>
            </a:r>
          </a:p>
          <a:p>
            <a:endParaRPr lang="ru-RU" sz="1600" dirty="0"/>
          </a:p>
          <a:p>
            <a:r>
              <a:rPr lang="ru-RU" sz="1600" b="1" dirty="0" smtClean="0"/>
              <a:t>Действие.</a:t>
            </a:r>
            <a:r>
              <a:rPr lang="ru-RU" sz="1600" dirty="0" smtClean="0"/>
              <a:t> В </a:t>
            </a:r>
            <a:r>
              <a:rPr lang="ru-RU" sz="1600" dirty="0"/>
              <a:t>низких дозах стимулирует </a:t>
            </a:r>
            <a:r>
              <a:rPr lang="ru-RU" sz="1600" dirty="0" err="1"/>
              <a:t>допаминовые</a:t>
            </a:r>
            <a:r>
              <a:rPr lang="ru-RU" sz="1600" dirty="0"/>
              <a:t> и β-</a:t>
            </a:r>
            <a:r>
              <a:rPr lang="ru-RU" sz="1600" dirty="0" err="1"/>
              <a:t>адренорецепторы</a:t>
            </a:r>
            <a:r>
              <a:rPr lang="ru-RU" sz="1600" dirty="0"/>
              <a:t>, мало влияя на системное </a:t>
            </a:r>
            <a:r>
              <a:rPr lang="ru-RU" sz="1600" dirty="0" smtClean="0"/>
              <a:t>сосудистое сопротивление </a:t>
            </a:r>
            <a:r>
              <a:rPr lang="ru-RU" sz="1600" dirty="0"/>
              <a:t>и значительно увеличивая органную перфузию. В высоких дозах действие на </a:t>
            </a:r>
            <a:r>
              <a:rPr lang="ru-RU" sz="1600" dirty="0" smtClean="0"/>
              <a:t>α-рецепторы приводит </a:t>
            </a:r>
            <a:r>
              <a:rPr lang="ru-RU" sz="1600" dirty="0"/>
              <a:t>к увеличению легочного и системного сосудистого сопротивления.</a:t>
            </a:r>
          </a:p>
          <a:p>
            <a:r>
              <a:rPr lang="ru-RU" sz="1600" dirty="0"/>
              <a:t>Повышает системное АД за счет повышения общего периферического сосудистого сопротивления.</a:t>
            </a:r>
          </a:p>
          <a:p>
            <a:r>
              <a:rPr lang="ru-RU" sz="1600" dirty="0"/>
              <a:t>Увеличивает силу сокращения за счет прямого действия на рецепторы миокарда, а также за </a:t>
            </a:r>
            <a:r>
              <a:rPr lang="ru-RU" sz="1600" dirty="0" smtClean="0"/>
              <a:t>счет высвобождения </a:t>
            </a:r>
            <a:r>
              <a:rPr lang="ru-RU" sz="1600" dirty="0"/>
              <a:t>норадреналина из симпатических окончаний ССС.</a:t>
            </a:r>
          </a:p>
          <a:p>
            <a:r>
              <a:rPr lang="ru-RU" sz="1600" dirty="0"/>
              <a:t>Увеличивает эффективный ОЦК, снижая емкость венозного русла.</a:t>
            </a:r>
          </a:p>
          <a:p>
            <a:r>
              <a:rPr lang="ru-RU" sz="1600" dirty="0"/>
              <a:t>Увеличивает почечный кровоток, что приводит к увеличению скорости клубочковой </a:t>
            </a:r>
            <a:r>
              <a:rPr lang="ru-RU" sz="1600" dirty="0" smtClean="0"/>
              <a:t>фильтрации и </a:t>
            </a:r>
            <a:r>
              <a:rPr lang="ru-RU" sz="1600" dirty="0"/>
              <a:t>повышению экскреции фосфата, бикарбоната натрия и воды.</a:t>
            </a:r>
          </a:p>
          <a:p>
            <a:r>
              <a:rPr lang="ru-RU" sz="1600" dirty="0" err="1"/>
              <a:t>Противоречевые</a:t>
            </a:r>
            <a:r>
              <a:rPr lang="ru-RU" sz="1600" dirty="0"/>
              <a:t> данные о влиянии на скорость мозгового и </a:t>
            </a:r>
            <a:r>
              <a:rPr lang="ru-RU" sz="1600" dirty="0" err="1"/>
              <a:t>мезентериального</a:t>
            </a:r>
            <a:r>
              <a:rPr lang="ru-RU" sz="1600" dirty="0"/>
              <a:t> кровотока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b="1" dirty="0" smtClean="0"/>
              <a:t>Побочные действия</a:t>
            </a:r>
            <a:r>
              <a:rPr lang="ru-RU" sz="1600" dirty="0" smtClean="0"/>
              <a:t>. Эктопический </a:t>
            </a:r>
            <a:r>
              <a:rPr lang="ru-RU" sz="1600" dirty="0"/>
              <a:t>ритм, тахикардия, гипертензия, </a:t>
            </a:r>
            <a:r>
              <a:rPr lang="ru-RU" sz="1600" dirty="0" err="1"/>
              <a:t>вазоконстрикция</a:t>
            </a:r>
            <a:r>
              <a:rPr lang="ru-RU" sz="1600" dirty="0"/>
              <a:t>, гипотензия, редко – </a:t>
            </a:r>
            <a:r>
              <a:rPr lang="ru-RU" sz="1600" dirty="0" smtClean="0"/>
              <a:t>нарушение внутрисердечной </a:t>
            </a:r>
            <a:r>
              <a:rPr lang="ru-RU" sz="1600" dirty="0"/>
              <a:t>проводимости, тошнота, </a:t>
            </a:r>
            <a:r>
              <a:rPr lang="ru-RU" sz="1600" dirty="0" smtClean="0"/>
              <a:t>рвота</a:t>
            </a:r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latin typeface="MagistralC-Bold"/>
              </a:rPr>
              <a:t>Препараты, использующиеся при терапии артериальной гипотонии и </a:t>
            </a:r>
            <a:r>
              <a:rPr lang="ru-RU" sz="1600" b="1" dirty="0" smtClean="0">
                <a:latin typeface="MagistralC-Bold"/>
              </a:rPr>
              <a:t>шока.</a:t>
            </a:r>
            <a:br>
              <a:rPr lang="ru-RU" sz="1600" b="1" dirty="0" smtClean="0">
                <a:latin typeface="MagistralC-Bold"/>
              </a:rPr>
            </a:br>
            <a:r>
              <a:rPr lang="ru-RU" sz="1600" b="1" dirty="0" smtClean="0">
                <a:latin typeface="MagistralC-Bold"/>
              </a:rPr>
              <a:t>ДОПАМИН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0302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rublsorok.ru/wp-content/uploads/2018/08/dofam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25252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1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pravtab.ru/images/dofamin-instrukc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144000" cy="73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93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ПРИМЕР РАСЧЁТА ДОФАМИНА</a:t>
            </a:r>
            <a:endParaRPr lang="ru-RU" sz="20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124744"/>
            <a:ext cx="8219256" cy="500141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На примере ребёнка 3 кг, доза назначаемого дофамина 5 мкг/кг/мин.</a:t>
            </a:r>
          </a:p>
          <a:p>
            <a:r>
              <a:rPr lang="ru-RU" sz="2000" dirty="0" smtClean="0"/>
              <a:t>1/    5 мкг/кг/мин  Х  3  Х  60 мин = 900 мкг/час</a:t>
            </a:r>
          </a:p>
          <a:p>
            <a:r>
              <a:rPr lang="ru-RU" sz="2000" dirty="0" smtClean="0"/>
              <a:t>2/   900 : 1000 = 0,9 мг</a:t>
            </a:r>
          </a:p>
          <a:p>
            <a:r>
              <a:rPr lang="ru-RU" sz="2000" dirty="0" smtClean="0"/>
              <a:t>3/   0,9 мг Х 20 = 18 мг</a:t>
            </a:r>
          </a:p>
          <a:p>
            <a:r>
              <a:rPr lang="ru-RU" sz="2000" dirty="0" smtClean="0"/>
              <a:t>4/   </a:t>
            </a:r>
            <a:r>
              <a:rPr lang="ru-RU" sz="2000" b="1" dirty="0" smtClean="0"/>
              <a:t>1</a:t>
            </a:r>
            <a:r>
              <a:rPr lang="ru-RU" sz="2000" dirty="0" smtClean="0"/>
              <a:t> мл  -  </a:t>
            </a:r>
            <a:r>
              <a:rPr lang="ru-RU" sz="2000" b="1" dirty="0" smtClean="0"/>
              <a:t>40</a:t>
            </a:r>
            <a:r>
              <a:rPr lang="ru-RU" sz="2000" dirty="0" smtClean="0"/>
              <a:t> мг, если </a:t>
            </a:r>
            <a:r>
              <a:rPr lang="en-US" sz="2000" dirty="0" smtClean="0"/>
              <a:t>Sol. </a:t>
            </a:r>
            <a:r>
              <a:rPr lang="en-US" sz="2000" dirty="0" err="1" smtClean="0"/>
              <a:t>Dofamin</a:t>
            </a:r>
            <a:r>
              <a:rPr lang="en-US" sz="2000" dirty="0" smtClean="0"/>
              <a:t> 4% </a:t>
            </a:r>
          </a:p>
          <a:p>
            <a:pPr marL="0" indent="0">
              <a:buNone/>
            </a:pPr>
            <a:r>
              <a:rPr lang="ru-RU" sz="2000" dirty="0" smtClean="0"/>
              <a:t>	</a:t>
            </a:r>
            <a:r>
              <a:rPr lang="en-US" sz="2000" dirty="0" smtClean="0"/>
              <a:t> </a:t>
            </a:r>
            <a:r>
              <a:rPr lang="ru-RU" sz="2000" b="1" dirty="0" smtClean="0"/>
              <a:t>Х</a:t>
            </a:r>
            <a:r>
              <a:rPr lang="ru-RU" sz="2000" dirty="0" smtClean="0"/>
              <a:t>  мл  -  </a:t>
            </a:r>
            <a:r>
              <a:rPr lang="ru-RU" sz="2000" b="1" dirty="0" smtClean="0"/>
              <a:t>18</a:t>
            </a:r>
            <a:r>
              <a:rPr lang="ru-RU" sz="2000" dirty="0" smtClean="0"/>
              <a:t> мг,  Х = 0,45 мл 4% дофамина.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	Если </a:t>
            </a:r>
            <a:r>
              <a:rPr lang="en-US" sz="2000" dirty="0"/>
              <a:t>Sol. </a:t>
            </a:r>
            <a:r>
              <a:rPr lang="en-US" sz="2000" dirty="0" err="1"/>
              <a:t>Dofamin</a:t>
            </a:r>
            <a:r>
              <a:rPr lang="en-US" sz="2000" dirty="0"/>
              <a:t> </a:t>
            </a:r>
            <a:r>
              <a:rPr lang="ru-RU" sz="2000" dirty="0" smtClean="0"/>
              <a:t>0,5 </a:t>
            </a:r>
            <a:r>
              <a:rPr lang="en-US" sz="2000" dirty="0" smtClean="0"/>
              <a:t>% </a:t>
            </a:r>
            <a:r>
              <a:rPr lang="ru-RU" sz="2000" dirty="0" smtClean="0"/>
              <a:t>, то пропорция такая:</a:t>
            </a:r>
          </a:p>
          <a:p>
            <a:pPr marL="0" indent="0">
              <a:buNone/>
            </a:pPr>
            <a:r>
              <a:rPr lang="ru-RU" sz="2000" dirty="0" smtClean="0"/>
              <a:t>	</a:t>
            </a:r>
            <a:r>
              <a:rPr lang="ru-RU" sz="2000" b="1" dirty="0"/>
              <a:t> 1</a:t>
            </a:r>
            <a:r>
              <a:rPr lang="ru-RU" sz="2000" dirty="0"/>
              <a:t> мл  -  </a:t>
            </a:r>
            <a:r>
              <a:rPr lang="ru-RU" sz="2000" b="1" dirty="0" smtClean="0"/>
              <a:t>5 </a:t>
            </a:r>
            <a:r>
              <a:rPr lang="ru-RU" sz="2000" dirty="0" smtClean="0"/>
              <a:t> мг</a:t>
            </a:r>
          </a:p>
          <a:p>
            <a:pPr marL="0" indent="0">
              <a:buNone/>
            </a:pPr>
            <a:r>
              <a:rPr lang="ru-RU" sz="2000" dirty="0" smtClean="0"/>
              <a:t>	</a:t>
            </a:r>
            <a:r>
              <a:rPr lang="ru-RU" sz="2000" b="1" dirty="0"/>
              <a:t> Х</a:t>
            </a:r>
            <a:r>
              <a:rPr lang="ru-RU" sz="2000" dirty="0"/>
              <a:t>  мл  -  </a:t>
            </a:r>
            <a:r>
              <a:rPr lang="ru-RU" sz="2000" b="1" dirty="0"/>
              <a:t>18</a:t>
            </a:r>
            <a:r>
              <a:rPr lang="ru-RU" sz="2000" dirty="0"/>
              <a:t> </a:t>
            </a:r>
            <a:r>
              <a:rPr lang="ru-RU" sz="2000" dirty="0" smtClean="0"/>
              <a:t>мг, </a:t>
            </a:r>
            <a:r>
              <a:rPr lang="ru-RU" sz="2000" dirty="0"/>
              <a:t>Х = </a:t>
            </a:r>
            <a:r>
              <a:rPr lang="ru-RU" sz="2000" dirty="0" smtClean="0"/>
              <a:t>3,6  мл    0,5 %   дофамина.</a:t>
            </a:r>
          </a:p>
          <a:p>
            <a:pPr marL="0" indent="0">
              <a:buNone/>
            </a:pPr>
            <a:r>
              <a:rPr lang="ru-RU" sz="2000" dirty="0"/>
              <a:t>	</a:t>
            </a:r>
            <a:r>
              <a:rPr lang="ru-RU" sz="2000" dirty="0" smtClean="0"/>
              <a:t>В назначениях - </a:t>
            </a:r>
            <a:r>
              <a:rPr lang="en-US" sz="2000" dirty="0"/>
              <a:t>Sol. </a:t>
            </a:r>
            <a:r>
              <a:rPr lang="en-US" sz="2000" dirty="0" err="1"/>
              <a:t>Dofamin</a:t>
            </a:r>
            <a:r>
              <a:rPr lang="en-US" sz="2000" dirty="0"/>
              <a:t> 4% </a:t>
            </a:r>
            <a:r>
              <a:rPr lang="ru-RU" sz="2000" dirty="0" smtClean="0"/>
              <a:t>0,45 мл в разведении до 20 мл на физиологическом растворе со скоростью 1 мл/час ( 5 мкг/кг/мин).</a:t>
            </a:r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6254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ОСНОВНЫЕ ПОКАЗАТЕЛИ ФУНКЦИОНАЛЬНОЙ ЭХОКАРДИОГРАФИИ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268760"/>
            <a:ext cx="8445624" cy="5102027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1</a:t>
            </a:r>
            <a:r>
              <a:rPr lang="ru-RU" dirty="0"/>
              <a:t>. Оценка системного кровотока и сердечного выброса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b="1" dirty="0"/>
              <a:t>Сердечный выброс (СВ) </a:t>
            </a:r>
            <a:r>
              <a:rPr lang="ru-RU" dirty="0"/>
              <a:t>– это количество крови, выброшенной сердцем за минуту – величина, характеризующая системный кровоток, синоним - минутный объем кровообращения. Величина СВ зависит от ЧСС. При значительных нарушениях сердечного ритма – тахикардии или брадикардии – данные могут быть недостоверны. В педиатрической практике, как правило, под СВ подразумевается СВ левого желудочка. В неонатологии и, в особенности у </a:t>
            </a:r>
            <a:r>
              <a:rPr lang="ru-RU" dirty="0" err="1"/>
              <a:t>недоношеннных</a:t>
            </a:r>
            <a:r>
              <a:rPr lang="ru-RU" dirty="0"/>
              <a:t> новорожденных, актуально измерение СВ левого и правого желудочков. Измеряется в мл/кг/мин. </a:t>
            </a:r>
            <a:r>
              <a:rPr lang="ru-RU" b="1" dirty="0"/>
              <a:t>СВ левого желудочка</a:t>
            </a:r>
            <a:r>
              <a:rPr lang="ru-RU" dirty="0"/>
              <a:t>. Объем крови, выброшенной левым желудочком за минуту. Величина кровотока оценивается на уровне восходящего отдела аорты. Нормальные показатели: • Доношенные </a:t>
            </a:r>
            <a:r>
              <a:rPr lang="ru-RU" b="1" dirty="0"/>
              <a:t>236 ± 47 мл/кг/мин</a:t>
            </a:r>
            <a:r>
              <a:rPr lang="ru-RU" dirty="0"/>
              <a:t> • Недоношенные (без ГЗФАП) </a:t>
            </a:r>
            <a:r>
              <a:rPr lang="ru-RU" b="1" dirty="0"/>
              <a:t>- 221 ± 56 мл/кг/мин</a:t>
            </a:r>
            <a:r>
              <a:rPr lang="ru-RU" dirty="0"/>
              <a:t>. У недоношенных новорожденных со значимым шунтированием крови через ОАП СВ левого желудочка не характеризует системный кровоток, так как к его значение может достигать 300 мл/кг/мин и более, характеризуя при этом кровоток в малом круге кровообращения. В такой гемодинамической ситуации для оценки системного кровотока используется СВ правого желудочка.</a:t>
            </a:r>
          </a:p>
        </p:txBody>
      </p:sp>
    </p:spTree>
    <p:extLst>
      <p:ext uri="{BB962C8B-B14F-4D97-AF65-F5344CB8AC3E}">
        <p14:creationId xmlns:p14="http://schemas.microsoft.com/office/powerpoint/2010/main" val="349783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Пример расчёта вазоактивных препаратов в приложении 3 на стр. 28.</a:t>
            </a:r>
            <a:br>
              <a:rPr lang="ru-RU" sz="2000" b="1" dirty="0" smtClean="0"/>
            </a:br>
            <a:r>
              <a:rPr lang="ru-RU" sz="2000" b="1" dirty="0" smtClean="0"/>
              <a:t>Диагностика и лечение шока у новорождённых детей. Клинические рекомендации. Февраль 2019. сайт </a:t>
            </a:r>
            <a:r>
              <a:rPr lang="en-US" sz="2000" b="1" dirty="0" smtClean="0"/>
              <a:t>neonatology.pro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184576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1. </a:t>
            </a:r>
            <a:r>
              <a:rPr lang="ru-RU" dirty="0" err="1"/>
              <a:t>Допамин</a:t>
            </a:r>
            <a:r>
              <a:rPr lang="ru-RU" dirty="0"/>
              <a:t> 4%</a:t>
            </a:r>
          </a:p>
          <a:p>
            <a:r>
              <a:rPr lang="ru-RU" dirty="0"/>
              <a:t>Количество </a:t>
            </a:r>
            <a:r>
              <a:rPr lang="ru-RU" dirty="0" err="1"/>
              <a:t>Допамина</a:t>
            </a:r>
            <a:r>
              <a:rPr lang="ru-RU" dirty="0"/>
              <a:t> рассчитывается по формуле</a:t>
            </a:r>
            <a:r>
              <a:rPr lang="ru-RU" dirty="0" smtClean="0"/>
              <a:t>:</a:t>
            </a:r>
            <a:endParaRPr lang="en-US" dirty="0" smtClean="0"/>
          </a:p>
          <a:p>
            <a:endParaRPr lang="ru-RU" dirty="0"/>
          </a:p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ru-RU" dirty="0" smtClean="0"/>
              <a:t>Масса </a:t>
            </a:r>
            <a:r>
              <a:rPr lang="ru-RU" dirty="0"/>
              <a:t>тела( фактическая) × 5 × </a:t>
            </a:r>
            <a:r>
              <a:rPr lang="ru-RU" dirty="0" smtClean="0"/>
              <a:t>1440</a:t>
            </a:r>
            <a:r>
              <a:rPr lang="en-US" dirty="0" smtClean="0"/>
              <a:t>/ </a:t>
            </a:r>
            <a:r>
              <a:rPr lang="ru-RU" dirty="0"/>
              <a:t>40000</a:t>
            </a:r>
          </a:p>
          <a:p>
            <a:endParaRPr lang="ru-RU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Количество </a:t>
            </a:r>
            <a:r>
              <a:rPr lang="ru-RU" dirty="0" err="1" smtClean="0"/>
              <a:t>расчитанного</a:t>
            </a:r>
            <a:r>
              <a:rPr lang="ru-RU" dirty="0" smtClean="0"/>
              <a:t> раствора, мл - </a:t>
            </a:r>
            <a:r>
              <a:rPr lang="ru-RU" dirty="0"/>
              <a:t>добавить до 12 мл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Скорость </a:t>
            </a:r>
            <a:r>
              <a:rPr lang="ru-RU" dirty="0"/>
              <a:t>введения 0,1 мл/час соответствует дозе 1 мкг/кг/мин</a:t>
            </a:r>
          </a:p>
          <a:p>
            <a:r>
              <a:rPr lang="ru-RU" dirty="0"/>
              <a:t>Клинический пример. Вес новорожденного 2 </a:t>
            </a:r>
            <a:r>
              <a:rPr lang="ru-RU" dirty="0" smtClean="0"/>
              <a:t>000</a:t>
            </a:r>
            <a:r>
              <a:rPr lang="en-US" dirty="0" smtClean="0"/>
              <a:t> </a:t>
            </a:r>
            <a:r>
              <a:rPr lang="ru-RU" dirty="0" smtClean="0"/>
              <a:t>г</a:t>
            </a:r>
            <a:r>
              <a:rPr lang="ru-RU" dirty="0"/>
              <a:t>, доза </a:t>
            </a:r>
            <a:r>
              <a:rPr lang="ru-RU" dirty="0" err="1"/>
              <a:t>Допамина</a:t>
            </a:r>
            <a:r>
              <a:rPr lang="ru-RU" dirty="0"/>
              <a:t> 5 мкг/кг/мин.</a:t>
            </a:r>
          </a:p>
          <a:p>
            <a:r>
              <a:rPr lang="ru-RU" dirty="0"/>
              <a:t>Количество </a:t>
            </a:r>
            <a:r>
              <a:rPr lang="ru-RU" dirty="0" err="1"/>
              <a:t>Допамина</a:t>
            </a:r>
            <a:r>
              <a:rPr lang="ru-RU" dirty="0"/>
              <a:t>: (2×5×1440)/40000=0,36, </a:t>
            </a:r>
            <a:r>
              <a:rPr lang="ru-RU" dirty="0" smtClean="0"/>
              <a:t>следовательно</a:t>
            </a:r>
            <a:r>
              <a:rPr lang="en-US" dirty="0" smtClean="0"/>
              <a:t> </a:t>
            </a:r>
            <a:r>
              <a:rPr lang="ru-RU" dirty="0" smtClean="0"/>
              <a:t>нужно </a:t>
            </a:r>
            <a:r>
              <a:rPr lang="ru-RU" dirty="0"/>
              <a:t>взять ≈ 0,4 мл </a:t>
            </a:r>
            <a:r>
              <a:rPr lang="ru-RU" dirty="0" err="1"/>
              <a:t>Допамина</a:t>
            </a:r>
            <a:endParaRPr lang="ru-RU" dirty="0"/>
          </a:p>
          <a:p>
            <a:r>
              <a:rPr lang="ru-RU" dirty="0"/>
              <a:t>4%, развести до 12 мл физиологическим раствором и начать </a:t>
            </a:r>
            <a:r>
              <a:rPr lang="ru-RU" dirty="0" err="1"/>
              <a:t>инфузию</a:t>
            </a:r>
            <a:r>
              <a:rPr lang="ru-RU" dirty="0"/>
              <a:t> со скоростью 0,5 мл/ч</a:t>
            </a:r>
            <a:r>
              <a:rPr lang="ru-RU" dirty="0" smtClean="0"/>
              <a:t>,</a:t>
            </a:r>
          </a:p>
          <a:p>
            <a:endParaRPr lang="ru-RU" dirty="0"/>
          </a:p>
          <a:p>
            <a:r>
              <a:rPr lang="ru-RU" dirty="0"/>
              <a:t>что будет соответствовать скорости поступления </a:t>
            </a:r>
            <a:r>
              <a:rPr lang="ru-RU" dirty="0" err="1"/>
              <a:t>Допамина</a:t>
            </a:r>
            <a:r>
              <a:rPr lang="ru-RU" dirty="0"/>
              <a:t> 5 мкг/кг/мин. При </a:t>
            </a:r>
            <a:r>
              <a:rPr lang="ru-RU" dirty="0" smtClean="0"/>
              <a:t>увеличении</a:t>
            </a:r>
            <a:r>
              <a:rPr lang="en-US" dirty="0" smtClean="0"/>
              <a:t> </a:t>
            </a:r>
            <a:r>
              <a:rPr lang="ru-RU" dirty="0" smtClean="0"/>
              <a:t>скорости </a:t>
            </a:r>
            <a:r>
              <a:rPr lang="ru-RU" dirty="0"/>
              <a:t>введения до 0,6 мл/ч, скорость поступления увеличится до 6 мкг/кг/мин и т.д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73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000" b="1" dirty="0"/>
              <a:t>ПРИМЕР РАСЧЁТА </a:t>
            </a:r>
            <a:r>
              <a:rPr lang="ru-RU" sz="2000" b="1" dirty="0" smtClean="0"/>
              <a:t>ДОБУТАМИНА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	</a:t>
            </a:r>
            <a:r>
              <a:rPr lang="ru-RU" sz="2400" dirty="0" smtClean="0"/>
              <a:t>На </a:t>
            </a:r>
            <a:r>
              <a:rPr lang="ru-RU" sz="2400" dirty="0"/>
              <a:t>примере ребёнка 3 кг, доза назначаемого </a:t>
            </a:r>
            <a:r>
              <a:rPr lang="ru-RU" sz="2400" dirty="0" err="1" smtClean="0"/>
              <a:t>добутамина</a:t>
            </a:r>
            <a:r>
              <a:rPr lang="ru-RU" sz="2400" dirty="0" smtClean="0"/>
              <a:t> </a:t>
            </a:r>
            <a:r>
              <a:rPr lang="ru-RU" sz="2400" dirty="0"/>
              <a:t>5 </a:t>
            </a:r>
            <a:r>
              <a:rPr lang="ru-RU" sz="2400" dirty="0" smtClean="0"/>
              <a:t>мкг/кг/мин.  </a:t>
            </a:r>
          </a:p>
          <a:p>
            <a:r>
              <a:rPr lang="ru-RU" sz="2400" dirty="0" smtClean="0"/>
              <a:t>1/ 10 мкг/кг/мин х 3 х 60 = 1800 мкг</a:t>
            </a:r>
          </a:p>
          <a:p>
            <a:r>
              <a:rPr lang="ru-RU" sz="2400" dirty="0" smtClean="0"/>
              <a:t>2/ 1800 мкг : 1000 = 1,8 мг</a:t>
            </a:r>
          </a:p>
          <a:p>
            <a:r>
              <a:rPr lang="ru-RU" sz="2400" dirty="0" smtClean="0"/>
              <a:t>3/ 1,8 мг х 20 = 36 мг/</a:t>
            </a:r>
            <a:r>
              <a:rPr lang="ru-RU" sz="2400" dirty="0" err="1" smtClean="0"/>
              <a:t>сут</a:t>
            </a:r>
            <a:endParaRPr lang="ru-RU" sz="2400" dirty="0" smtClean="0"/>
          </a:p>
          <a:p>
            <a:r>
              <a:rPr lang="ru-RU" sz="2400" dirty="0" smtClean="0"/>
              <a:t>4/ 36 : 24 = 1,5 мл/час.</a:t>
            </a:r>
          </a:p>
          <a:p>
            <a:r>
              <a:rPr lang="ru-RU" sz="2400" dirty="0" smtClean="0"/>
              <a:t>В назначениях – </a:t>
            </a:r>
          </a:p>
          <a:p>
            <a:r>
              <a:rPr lang="ru-RU" sz="2400" dirty="0" err="1" smtClean="0"/>
              <a:t>Добутамин</a:t>
            </a:r>
            <a:r>
              <a:rPr lang="ru-RU" sz="2400" dirty="0" smtClean="0"/>
              <a:t> 250 мг развести в 250 мл 5 % глюкозы , скорость 1,5 мл/час ( 10 мкг/кг/мин)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6879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stopvarikoze.ru/wp-content/uploads/2018/11/file_2193_809789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399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59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MagistralC-Bold"/>
              </a:rPr>
              <a:t>Препараты, использующиеся при терапии артериальной гипотонии и шока </a:t>
            </a:r>
            <a:r>
              <a:rPr lang="ru-RU" sz="1800" b="1" dirty="0" smtClean="0">
                <a:latin typeface="MagistralC-Bold"/>
              </a:rPr>
              <a:t/>
            </a:r>
            <a:br>
              <a:rPr lang="ru-RU" sz="1800" b="1" dirty="0" smtClean="0">
                <a:latin typeface="MagistralC-Bold"/>
              </a:rPr>
            </a:br>
            <a:r>
              <a:rPr lang="ru-RU" sz="1800" b="1" dirty="0" smtClean="0"/>
              <a:t>АДРЕНАЛИН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147248" cy="492941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FranklinGothic-Book"/>
              </a:rPr>
              <a:t>Доза и введение</a:t>
            </a:r>
            <a:r>
              <a:rPr lang="ru-RU" sz="1800" dirty="0" smtClean="0">
                <a:latin typeface="FranklinGothic-Book"/>
              </a:rPr>
              <a:t>. 0,1–0,5 </a:t>
            </a:r>
            <a:r>
              <a:rPr lang="ru-RU" sz="1800" dirty="0">
                <a:latin typeface="FranklinGothic-Book"/>
              </a:rPr>
              <a:t>мкг/кг в минуту (для ЭНМТ стартовая доза 0,05 мкг/кг в минуту). Каждые 15 мин увеличение </a:t>
            </a:r>
            <a:r>
              <a:rPr lang="ru-RU" sz="1800" dirty="0" smtClean="0">
                <a:latin typeface="FranklinGothic-Book"/>
              </a:rPr>
              <a:t>дозы на </a:t>
            </a:r>
            <a:r>
              <a:rPr lang="ru-RU" sz="1800" dirty="0">
                <a:latin typeface="FranklinGothic-Book"/>
              </a:rPr>
              <a:t>0,1 мкг/кг в минуту, максимальные дозы при шоке – 3–5 мкг/кг в минуту.</a:t>
            </a:r>
          </a:p>
          <a:p>
            <a:r>
              <a:rPr lang="ru-RU" sz="1800" dirty="0">
                <a:latin typeface="FranklinGothic-Book"/>
              </a:rPr>
              <a:t>Вводится в виде продленной внутривенной инфузии только в центральную вену. Должен вводиться </a:t>
            </a:r>
            <a:r>
              <a:rPr lang="ru-RU" sz="1800" dirty="0" smtClean="0">
                <a:latin typeface="FranklinGothic-Book"/>
              </a:rPr>
              <a:t>через светонепроницаемую </a:t>
            </a:r>
            <a:r>
              <a:rPr lang="ru-RU" sz="1800" dirty="0">
                <a:latin typeface="FranklinGothic-Book"/>
              </a:rPr>
              <a:t>систему</a:t>
            </a:r>
          </a:p>
          <a:p>
            <a:r>
              <a:rPr lang="ru-RU" sz="1800" b="1" dirty="0" smtClean="0">
                <a:latin typeface="FranklinGothic-Book"/>
              </a:rPr>
              <a:t>Действие.  </a:t>
            </a:r>
            <a:r>
              <a:rPr lang="ru-RU" sz="1800" dirty="0">
                <a:latin typeface="FranklinGothic-Book"/>
              </a:rPr>
              <a:t>Воздействует и на α- и на β-</a:t>
            </a:r>
            <a:r>
              <a:rPr lang="ru-RU" sz="1800" dirty="0" err="1">
                <a:latin typeface="FranklinGothic-Book"/>
              </a:rPr>
              <a:t>адренорецепторы</a:t>
            </a:r>
            <a:r>
              <a:rPr lang="ru-RU" sz="1800" dirty="0">
                <a:latin typeface="FranklinGothic-Book"/>
              </a:rPr>
              <a:t>. Влияние на β -рецепторы (преимущественно в </a:t>
            </a:r>
            <a:r>
              <a:rPr lang="ru-RU" sz="1800" dirty="0" smtClean="0">
                <a:latin typeface="FranklinGothic-Book"/>
              </a:rPr>
              <a:t>невысоких дозах</a:t>
            </a:r>
            <a:r>
              <a:rPr lang="ru-RU" sz="1800" dirty="0">
                <a:latin typeface="FranklinGothic-Book"/>
              </a:rPr>
              <a:t>) приводит к увеличению сердечного выброса. При увеличении дозы начинает преобладать α -эффект </a:t>
            </a:r>
            <a:r>
              <a:rPr lang="ru-RU" sz="1800" dirty="0" smtClean="0">
                <a:latin typeface="FranklinGothic-Book"/>
              </a:rPr>
              <a:t>– значительное </a:t>
            </a:r>
            <a:r>
              <a:rPr lang="ru-RU" sz="1800" dirty="0">
                <a:latin typeface="FranklinGothic-Book"/>
              </a:rPr>
              <a:t>повышение сосудистого сопротивления и некоторое снижение сердечного выброса,</a:t>
            </a:r>
          </a:p>
          <a:p>
            <a:r>
              <a:rPr lang="ru-RU" sz="1800" dirty="0">
                <a:latin typeface="FranklinGothic-Book"/>
              </a:rPr>
              <a:t>в меньшей степени повышается легочное сосудистое сопротивление.</a:t>
            </a:r>
          </a:p>
          <a:p>
            <a:r>
              <a:rPr lang="ru-RU" sz="1800" dirty="0">
                <a:latin typeface="FranklinGothic-Book"/>
              </a:rPr>
              <a:t>Инотропный эффект значительно выше, чем у </a:t>
            </a:r>
            <a:r>
              <a:rPr lang="ru-RU" sz="1800" dirty="0" err="1" smtClean="0">
                <a:latin typeface="FranklinGothic-Book"/>
              </a:rPr>
              <a:t>допамина</a:t>
            </a:r>
            <a:endParaRPr lang="ru-RU" sz="1800" dirty="0" smtClean="0"/>
          </a:p>
          <a:p>
            <a:r>
              <a:rPr lang="ru-RU" sz="1800" b="1" dirty="0" smtClean="0">
                <a:latin typeface="FranklinGothic-Book"/>
              </a:rPr>
              <a:t>Показания</a:t>
            </a:r>
            <a:r>
              <a:rPr lang="ru-RU" sz="1800" dirty="0" smtClean="0">
                <a:latin typeface="FranklinGothic-Book"/>
              </a:rPr>
              <a:t>. Асистолия</a:t>
            </a:r>
            <a:r>
              <a:rPr lang="ru-RU" sz="1800" dirty="0">
                <a:latin typeface="FranklinGothic-Book"/>
              </a:rPr>
              <a:t>, критическая брадикардия, артериальная гипотония и </a:t>
            </a:r>
            <a:r>
              <a:rPr lang="ru-RU" sz="1800" dirty="0" smtClean="0">
                <a:latin typeface="FranklinGothic-Book"/>
              </a:rPr>
              <a:t>шок.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0336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cf.ppt-online.org/files/slide/i/icZjM6NOtSsJTRWkwUf7PoevQL9uqKHEYznIp8/slid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09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/>
              <a:t>ПРИМЕР РАСЧЁТА </a:t>
            </a:r>
            <a:r>
              <a:rPr lang="ru-RU" sz="2400" b="1" dirty="0" smtClean="0"/>
              <a:t>АДРЕНАЛИНА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52736"/>
            <a:ext cx="8147248" cy="5073427"/>
          </a:xfrm>
        </p:spPr>
        <p:txBody>
          <a:bodyPr>
            <a:normAutofit/>
          </a:bodyPr>
          <a:lstStyle/>
          <a:p>
            <a:endParaRPr lang="ru-RU" sz="1800" dirty="0" smtClean="0"/>
          </a:p>
          <a:p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52736"/>
            <a:ext cx="8712968" cy="536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На примере ребёнка 3 кг, доза назначаемого </a:t>
            </a:r>
            <a:r>
              <a:rPr lang="ru-RU" sz="2800" dirty="0" smtClean="0">
                <a:solidFill>
                  <a:prstClr val="black"/>
                </a:solidFill>
              </a:rPr>
              <a:t>АДРЕНАЛИНА     0, 5 </a:t>
            </a:r>
            <a:r>
              <a:rPr lang="ru-RU" sz="2800" dirty="0">
                <a:solidFill>
                  <a:prstClr val="black"/>
                </a:solidFill>
              </a:rPr>
              <a:t>мкг/кг/мин.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1/    </a:t>
            </a:r>
            <a:r>
              <a:rPr lang="ru-RU" sz="2800" dirty="0" smtClean="0">
                <a:solidFill>
                  <a:prstClr val="black"/>
                </a:solidFill>
              </a:rPr>
              <a:t>0, 5 </a:t>
            </a:r>
            <a:r>
              <a:rPr lang="ru-RU" sz="2800" dirty="0">
                <a:solidFill>
                  <a:prstClr val="black"/>
                </a:solidFill>
              </a:rPr>
              <a:t>мкг/кг/мин  Х  3  Х  60 мин = </a:t>
            </a:r>
            <a:r>
              <a:rPr lang="ru-RU" sz="2800" dirty="0" smtClean="0">
                <a:solidFill>
                  <a:prstClr val="black"/>
                </a:solidFill>
              </a:rPr>
              <a:t>90 </a:t>
            </a:r>
            <a:r>
              <a:rPr lang="ru-RU" sz="2800" dirty="0">
                <a:solidFill>
                  <a:prstClr val="black"/>
                </a:solidFill>
              </a:rPr>
              <a:t>мкг/час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2/   </a:t>
            </a:r>
            <a:r>
              <a:rPr lang="ru-RU" sz="2800" dirty="0" smtClean="0">
                <a:solidFill>
                  <a:prstClr val="black"/>
                </a:solidFill>
              </a:rPr>
              <a:t>90 </a:t>
            </a:r>
            <a:r>
              <a:rPr lang="ru-RU" sz="2800" dirty="0">
                <a:solidFill>
                  <a:prstClr val="black"/>
                </a:solidFill>
              </a:rPr>
              <a:t>: 1000 = </a:t>
            </a:r>
            <a:r>
              <a:rPr lang="ru-RU" sz="2800" dirty="0" smtClean="0">
                <a:solidFill>
                  <a:prstClr val="black"/>
                </a:solidFill>
              </a:rPr>
              <a:t>0,09 </a:t>
            </a:r>
            <a:r>
              <a:rPr lang="ru-RU" sz="2800" dirty="0">
                <a:solidFill>
                  <a:prstClr val="black"/>
                </a:solidFill>
              </a:rPr>
              <a:t>мг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3/   </a:t>
            </a:r>
            <a:r>
              <a:rPr lang="ru-RU" sz="2800" dirty="0" smtClean="0">
                <a:solidFill>
                  <a:prstClr val="black"/>
                </a:solidFill>
              </a:rPr>
              <a:t>0,09 </a:t>
            </a:r>
            <a:r>
              <a:rPr lang="ru-RU" sz="2800" dirty="0">
                <a:solidFill>
                  <a:prstClr val="black"/>
                </a:solidFill>
              </a:rPr>
              <a:t>мг Х 20 = </a:t>
            </a:r>
            <a:r>
              <a:rPr lang="ru-RU" sz="2800" dirty="0" smtClean="0">
                <a:solidFill>
                  <a:prstClr val="black"/>
                </a:solidFill>
              </a:rPr>
              <a:t>1, 8 </a:t>
            </a:r>
            <a:r>
              <a:rPr lang="ru-RU" sz="2800" dirty="0">
                <a:solidFill>
                  <a:prstClr val="black"/>
                </a:solidFill>
              </a:rPr>
              <a:t>мг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4/   </a:t>
            </a:r>
            <a:r>
              <a:rPr lang="ru-RU" sz="2800" b="1" dirty="0">
                <a:solidFill>
                  <a:prstClr val="black"/>
                </a:solidFill>
              </a:rPr>
              <a:t>1</a:t>
            </a:r>
            <a:r>
              <a:rPr lang="ru-RU" sz="2800" dirty="0">
                <a:solidFill>
                  <a:prstClr val="black"/>
                </a:solidFill>
              </a:rPr>
              <a:t> мл  -  </a:t>
            </a:r>
            <a:r>
              <a:rPr lang="ru-RU" sz="2800" b="1" dirty="0">
                <a:solidFill>
                  <a:prstClr val="black"/>
                </a:solidFill>
              </a:rPr>
              <a:t>1</a:t>
            </a:r>
            <a:r>
              <a:rPr lang="ru-RU" sz="2800" dirty="0" smtClean="0">
                <a:solidFill>
                  <a:prstClr val="black"/>
                </a:solidFill>
              </a:rPr>
              <a:t> мг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</a:rPr>
              <a:t>	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Х</a:t>
            </a:r>
            <a:r>
              <a:rPr lang="ru-RU" sz="2800" dirty="0">
                <a:solidFill>
                  <a:prstClr val="black"/>
                </a:solidFill>
              </a:rPr>
              <a:t>  мл  -  </a:t>
            </a:r>
            <a:r>
              <a:rPr lang="ru-RU" sz="2800" b="1" dirty="0">
                <a:solidFill>
                  <a:prstClr val="black"/>
                </a:solidFill>
              </a:rPr>
              <a:t>18</a:t>
            </a:r>
            <a:r>
              <a:rPr lang="ru-RU" sz="2800" dirty="0">
                <a:solidFill>
                  <a:prstClr val="black"/>
                </a:solidFill>
              </a:rPr>
              <a:t> мг,  Х = </a:t>
            </a:r>
            <a:r>
              <a:rPr lang="ru-RU" sz="2800" dirty="0" smtClean="0">
                <a:solidFill>
                  <a:prstClr val="black"/>
                </a:solidFill>
              </a:rPr>
              <a:t>1,8  </a:t>
            </a:r>
            <a:r>
              <a:rPr lang="ru-RU" sz="2800" dirty="0">
                <a:solidFill>
                  <a:prstClr val="black"/>
                </a:solidFill>
              </a:rPr>
              <a:t>мл </a:t>
            </a:r>
            <a:r>
              <a:rPr lang="ru-RU" sz="2800" dirty="0" smtClean="0">
                <a:solidFill>
                  <a:prstClr val="black"/>
                </a:solidFill>
              </a:rPr>
              <a:t>0,1 % адреналина.</a:t>
            </a:r>
          </a:p>
          <a:p>
            <a:pPr>
              <a:spcBef>
                <a:spcPct val="20000"/>
              </a:spcBef>
            </a:pPr>
            <a:r>
              <a:rPr lang="ru-RU" sz="2800" dirty="0"/>
              <a:t>В назначениях - </a:t>
            </a:r>
            <a:r>
              <a:rPr lang="en-US" sz="2800" dirty="0"/>
              <a:t>Sol. </a:t>
            </a:r>
            <a:r>
              <a:rPr lang="en-US" sz="2800" dirty="0" err="1" smtClean="0"/>
              <a:t>Adrenalini</a:t>
            </a:r>
            <a:r>
              <a:rPr lang="en-US" sz="2800" dirty="0" smtClean="0"/>
              <a:t> </a:t>
            </a:r>
            <a:r>
              <a:rPr lang="en-US" sz="2800" dirty="0" err="1" smtClean="0"/>
              <a:t>hydrocloridi</a:t>
            </a:r>
            <a:r>
              <a:rPr lang="en-US" sz="2800" dirty="0" smtClean="0"/>
              <a:t> 0,1%  1,8 </a:t>
            </a:r>
            <a:r>
              <a:rPr lang="ru-RU" sz="2800" dirty="0" smtClean="0"/>
              <a:t> </a:t>
            </a:r>
            <a:r>
              <a:rPr lang="ru-RU" sz="2800" dirty="0"/>
              <a:t>мл в разведении до 20 мл на физиологическом растворе со скоростью 1 мл/час ( </a:t>
            </a:r>
            <a:r>
              <a:rPr lang="en-US" sz="2800" dirty="0" smtClean="0"/>
              <a:t>0, </a:t>
            </a:r>
            <a:r>
              <a:rPr lang="ru-RU" sz="2800" dirty="0" smtClean="0"/>
              <a:t>5 </a:t>
            </a:r>
            <a:r>
              <a:rPr lang="ru-RU" sz="2800" dirty="0"/>
              <a:t>мкг/кг/мин).</a:t>
            </a:r>
          </a:p>
          <a:p>
            <a:pPr lvl="0">
              <a:spcBef>
                <a:spcPct val="20000"/>
              </a:spcBef>
            </a:pP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9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MagistralC-Bold"/>
              </a:rPr>
              <a:t>Препараты, использующиеся при терапии артериальной гипотонии и </a:t>
            </a:r>
            <a:r>
              <a:rPr lang="ru-RU" sz="1800" b="1" dirty="0" smtClean="0">
                <a:latin typeface="MagistralC-Bold"/>
              </a:rPr>
              <a:t>шока. НОРАДРЕНАЛИН.  </a:t>
            </a:r>
            <a:r>
              <a:rPr lang="ru-RU" sz="1800" b="1" dirty="0">
                <a:latin typeface="MagistralC-Bold"/>
              </a:rPr>
              <a:t/>
            </a:r>
            <a:br>
              <a:rPr lang="ru-RU" sz="1800" b="1" dirty="0">
                <a:latin typeface="MagistralC-Bold"/>
              </a:rPr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6120680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FranklinGothic-Book"/>
              </a:rPr>
              <a:t>Доза и введение </a:t>
            </a:r>
            <a:r>
              <a:rPr lang="ru-RU" sz="1600" b="1" dirty="0" smtClean="0">
                <a:latin typeface="FranklinGothic-Book"/>
              </a:rPr>
              <a:t>. </a:t>
            </a:r>
            <a:r>
              <a:rPr lang="ru-RU" sz="1600" dirty="0" smtClean="0">
                <a:latin typeface="FranklinGothic-Book"/>
              </a:rPr>
              <a:t>Начальная </a:t>
            </a:r>
            <a:r>
              <a:rPr lang="ru-RU" sz="1600" dirty="0">
                <a:latin typeface="FranklinGothic-Book"/>
              </a:rPr>
              <a:t>доза и скорость введения от 0,1 до 0,3 мкг/кг в минуту. Максимальная доза и </a:t>
            </a:r>
            <a:r>
              <a:rPr lang="ru-RU" sz="1600" dirty="0" smtClean="0">
                <a:latin typeface="FranklinGothic-Book"/>
              </a:rPr>
              <a:t>скорость</a:t>
            </a:r>
            <a:r>
              <a:rPr lang="en-US" sz="1600" dirty="0" smtClean="0">
                <a:latin typeface="FranklinGothic-Book"/>
              </a:rPr>
              <a:t> </a:t>
            </a:r>
            <a:r>
              <a:rPr lang="ru-RU" sz="1600" dirty="0" smtClean="0">
                <a:latin typeface="FranklinGothic-Book"/>
              </a:rPr>
              <a:t>введения </a:t>
            </a:r>
            <a:r>
              <a:rPr lang="ru-RU" sz="1600" dirty="0">
                <a:latin typeface="FranklinGothic-Book"/>
              </a:rPr>
              <a:t>может достигать 3–5 мкг/кг в минуту.</a:t>
            </a:r>
          </a:p>
          <a:p>
            <a:r>
              <a:rPr lang="ru-RU" sz="1600" dirty="0">
                <a:latin typeface="FranklinGothic-Book"/>
              </a:rPr>
              <a:t>Вводится в виде продленной внутривенной инфузии только в центральную вену.</a:t>
            </a:r>
          </a:p>
          <a:p>
            <a:r>
              <a:rPr lang="ru-RU" sz="1600" dirty="0">
                <a:latin typeface="FranklinGothic-Book"/>
              </a:rPr>
              <a:t>Несовместим с натрия гидрокарбонатом!!!!</a:t>
            </a:r>
          </a:p>
          <a:p>
            <a:r>
              <a:rPr lang="ru-RU" sz="1600" dirty="0">
                <a:latin typeface="FranklinGothic-Book"/>
              </a:rPr>
              <a:t>Действие Основный эффект – </a:t>
            </a:r>
            <a:r>
              <a:rPr lang="ru-RU" sz="1600" dirty="0" err="1">
                <a:latin typeface="FranklinGothic-Book"/>
              </a:rPr>
              <a:t>вазоконстрикция</a:t>
            </a:r>
            <a:r>
              <a:rPr lang="ru-RU" sz="1600" dirty="0">
                <a:latin typeface="FranklinGothic-Book"/>
              </a:rPr>
              <a:t>.</a:t>
            </a:r>
          </a:p>
          <a:p>
            <a:r>
              <a:rPr lang="ru-RU" sz="1600" dirty="0">
                <a:latin typeface="FranklinGothic-Book"/>
              </a:rPr>
              <a:t>Увеличивает общее периферическое сопротивление сосудов, что приводит к увеличению </a:t>
            </a:r>
            <a:r>
              <a:rPr lang="ru-RU" sz="1600" dirty="0" err="1">
                <a:latin typeface="FranklinGothic-Book"/>
              </a:rPr>
              <a:t>постнагрузки</a:t>
            </a:r>
            <a:r>
              <a:rPr lang="ru-RU" sz="1600" dirty="0">
                <a:latin typeface="FranklinGothic-Book"/>
              </a:rPr>
              <a:t>.</a:t>
            </a:r>
          </a:p>
          <a:p>
            <a:r>
              <a:rPr lang="ru-RU" sz="1600" dirty="0">
                <a:latin typeface="FranklinGothic-Book"/>
              </a:rPr>
              <a:t>При условии здорового миокарда это может привести к увеличению сократимости.</a:t>
            </a:r>
          </a:p>
          <a:p>
            <a:r>
              <a:rPr lang="ru-RU" sz="1600" dirty="0">
                <a:latin typeface="FranklinGothic-Book"/>
              </a:rPr>
              <a:t>При пораженном миокарде повышение </a:t>
            </a:r>
            <a:r>
              <a:rPr lang="ru-RU" sz="1600" dirty="0" err="1">
                <a:latin typeface="FranklinGothic-Book"/>
              </a:rPr>
              <a:t>постнагрузки</a:t>
            </a:r>
            <a:r>
              <a:rPr lang="ru-RU" sz="1600" dirty="0">
                <a:latin typeface="FranklinGothic-Book"/>
              </a:rPr>
              <a:t> сопровождается снижением СВ.</a:t>
            </a:r>
          </a:p>
          <a:p>
            <a:r>
              <a:rPr lang="ru-RU" sz="1600" dirty="0">
                <a:latin typeface="FranklinGothic-Book"/>
              </a:rPr>
              <a:t>Норадреналин вызывает </a:t>
            </a:r>
            <a:r>
              <a:rPr lang="ru-RU" sz="1600" dirty="0" err="1">
                <a:latin typeface="FranklinGothic-Book"/>
              </a:rPr>
              <a:t>вазоконстрикцию</a:t>
            </a:r>
            <a:r>
              <a:rPr lang="ru-RU" sz="1600" dirty="0">
                <a:latin typeface="FranklinGothic-Book"/>
              </a:rPr>
              <a:t> в системе малого круга кровообращения. </a:t>
            </a:r>
            <a:r>
              <a:rPr lang="ru-RU" sz="1600" dirty="0" smtClean="0">
                <a:latin typeface="FranklinGothic-Book"/>
              </a:rPr>
              <a:t>Нежелательно применять </a:t>
            </a:r>
            <a:r>
              <a:rPr lang="ru-RU" sz="1600" dirty="0">
                <a:latin typeface="FranklinGothic-Book"/>
              </a:rPr>
              <a:t>при легочной гипертензии!</a:t>
            </a:r>
          </a:p>
          <a:p>
            <a:r>
              <a:rPr lang="ru-RU" sz="1600" dirty="0">
                <a:latin typeface="FranklinGothic-Book"/>
              </a:rPr>
              <a:t>В большей степени, чем адреналин, вызывает </a:t>
            </a:r>
            <a:r>
              <a:rPr lang="ru-RU" sz="1600" dirty="0" err="1">
                <a:latin typeface="FranklinGothic-Book"/>
              </a:rPr>
              <a:t>констрикцию</a:t>
            </a:r>
            <a:r>
              <a:rPr lang="ru-RU" sz="1600" dirty="0">
                <a:latin typeface="FranklinGothic-Book"/>
              </a:rPr>
              <a:t> </a:t>
            </a:r>
            <a:r>
              <a:rPr lang="ru-RU" sz="1600" dirty="0" err="1">
                <a:latin typeface="FranklinGothic-Book"/>
              </a:rPr>
              <a:t>мезентериальных</a:t>
            </a:r>
            <a:r>
              <a:rPr lang="ru-RU" sz="1600" dirty="0">
                <a:latin typeface="FranklinGothic-Book"/>
              </a:rPr>
              <a:t> и почечных сосудов.</a:t>
            </a:r>
          </a:p>
          <a:p>
            <a:r>
              <a:rPr lang="ru-RU" sz="1600" dirty="0">
                <a:latin typeface="FranklinGothic-Book"/>
              </a:rPr>
              <a:t>Не применяется как </a:t>
            </a:r>
            <a:r>
              <a:rPr lang="ru-RU" sz="1600" dirty="0" err="1">
                <a:latin typeface="FranklinGothic-Book"/>
              </a:rPr>
              <a:t>монопрепарат</a:t>
            </a:r>
            <a:r>
              <a:rPr lang="ru-RU" sz="1600" dirty="0">
                <a:latin typeface="FranklinGothic-Book"/>
              </a:rPr>
              <a:t> при нарушении сократимости миокарда</a:t>
            </a:r>
          </a:p>
          <a:p>
            <a:r>
              <a:rPr lang="ru-RU" sz="1600" b="1" dirty="0">
                <a:latin typeface="FranklinGothic-Book"/>
              </a:rPr>
              <a:t>Показания </a:t>
            </a:r>
            <a:r>
              <a:rPr lang="ru-RU" sz="1600" dirty="0">
                <a:latin typeface="FranklinGothic-Book"/>
              </a:rPr>
              <a:t>Острая гипотензия</a:t>
            </a:r>
          </a:p>
          <a:p>
            <a:r>
              <a:rPr lang="ru-RU" sz="1600" b="1" dirty="0">
                <a:latin typeface="FranklinGothic-Book"/>
              </a:rPr>
              <a:t>Противопоказания</a:t>
            </a:r>
            <a:r>
              <a:rPr lang="ru-RU" sz="1600" dirty="0">
                <a:latin typeface="FranklinGothic-Book"/>
              </a:rPr>
              <a:t> Противопоказан – при </a:t>
            </a:r>
            <a:r>
              <a:rPr lang="ru-RU" sz="1600" dirty="0" err="1">
                <a:latin typeface="FranklinGothic-Book"/>
              </a:rPr>
              <a:t>гиповолемии</a:t>
            </a:r>
            <a:r>
              <a:rPr lang="ru-RU" sz="1600" dirty="0">
                <a:latin typeface="FranklinGothic-Book"/>
              </a:rPr>
              <a:t>, тромбозе </a:t>
            </a:r>
            <a:r>
              <a:rPr lang="ru-RU" sz="1600" dirty="0" err="1">
                <a:latin typeface="FranklinGothic-Book"/>
              </a:rPr>
              <a:t>мезентериальных</a:t>
            </a:r>
            <a:r>
              <a:rPr lang="ru-RU" sz="1600" dirty="0">
                <a:latin typeface="FranklinGothic-Book"/>
              </a:rPr>
              <a:t> сосудов, потенциально опасно </a:t>
            </a:r>
            <a:r>
              <a:rPr lang="ru-RU" sz="1600" dirty="0" smtClean="0">
                <a:latin typeface="FranklinGothic-Book"/>
              </a:rPr>
              <a:t>его применение </a:t>
            </a:r>
            <a:r>
              <a:rPr lang="ru-RU" sz="1600" dirty="0">
                <a:latin typeface="FranklinGothic-Book"/>
              </a:rPr>
              <a:t>при НЭК</a:t>
            </a:r>
          </a:p>
          <a:p>
            <a:r>
              <a:rPr lang="ru-RU" sz="1600" b="1" dirty="0">
                <a:latin typeface="FranklinGothic-Book"/>
              </a:rPr>
              <a:t>Побочное действие </a:t>
            </a:r>
            <a:r>
              <a:rPr lang="ru-RU" sz="1600" dirty="0">
                <a:latin typeface="FranklinGothic-Book"/>
              </a:rPr>
              <a:t>Может вызвать анурию при передозировке.</a:t>
            </a:r>
          </a:p>
          <a:p>
            <a:pPr marL="0" indent="0">
              <a:buNone/>
            </a:pPr>
            <a:endParaRPr lang="ru-RU" sz="1600" dirty="0">
              <a:latin typeface="FranklinGothic-Book"/>
            </a:endParaRPr>
          </a:p>
        </p:txBody>
      </p:sp>
    </p:spTree>
    <p:extLst>
      <p:ext uri="{BB962C8B-B14F-4D97-AF65-F5344CB8AC3E}">
        <p14:creationId xmlns:p14="http://schemas.microsoft.com/office/powerpoint/2010/main" val="281884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lide-share.ru/slide/311880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04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ПРИМЕР  </a:t>
            </a:r>
            <a:r>
              <a:rPr lang="ru-RU" sz="2400" b="1" dirty="0"/>
              <a:t>РАСЧЁТА </a:t>
            </a:r>
            <a:r>
              <a:rPr lang="ru-RU" sz="2400" b="1" dirty="0" smtClean="0"/>
              <a:t> НОРАДРЕНАЛИНА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</a:rPr>
              <a:t>На примере ребёнка 3 кг, доза назначаемого </a:t>
            </a:r>
            <a:r>
              <a:rPr lang="ru-RU" sz="2400" dirty="0" smtClean="0">
                <a:solidFill>
                  <a:prstClr val="black"/>
                </a:solidFill>
              </a:rPr>
              <a:t>НОРАДРЕНАЛИНА </a:t>
            </a:r>
            <a:r>
              <a:rPr lang="ru-RU" sz="2400" dirty="0">
                <a:solidFill>
                  <a:prstClr val="black"/>
                </a:solidFill>
              </a:rPr>
              <a:t>0</a:t>
            </a:r>
            <a:r>
              <a:rPr lang="ru-RU" sz="2400" dirty="0" smtClean="0">
                <a:solidFill>
                  <a:prstClr val="black"/>
                </a:solidFill>
              </a:rPr>
              <a:t>, 5 </a:t>
            </a:r>
            <a:r>
              <a:rPr lang="ru-RU" sz="2400" dirty="0">
                <a:solidFill>
                  <a:prstClr val="black"/>
                </a:solidFill>
              </a:rPr>
              <a:t>мкг/кг/мин.</a:t>
            </a:r>
          </a:p>
          <a:p>
            <a:pPr lvl="0"/>
            <a:r>
              <a:rPr lang="ru-RU" sz="2400" dirty="0">
                <a:solidFill>
                  <a:prstClr val="black"/>
                </a:solidFill>
              </a:rPr>
              <a:t>1/    0, 5 мкг/кг/мин  Х  3  Х  60 мин = 90 мкг/час</a:t>
            </a:r>
          </a:p>
          <a:p>
            <a:pPr lvl="0"/>
            <a:r>
              <a:rPr lang="ru-RU" sz="2400" dirty="0">
                <a:solidFill>
                  <a:prstClr val="black"/>
                </a:solidFill>
              </a:rPr>
              <a:t>2/   90 : 1000 = 0,09 мг</a:t>
            </a:r>
          </a:p>
          <a:p>
            <a:pPr lvl="0"/>
            <a:r>
              <a:rPr lang="ru-RU" sz="2400" dirty="0">
                <a:solidFill>
                  <a:prstClr val="black"/>
                </a:solidFill>
              </a:rPr>
              <a:t>3/   0,09 мг Х 20 = 1, 8 мг</a:t>
            </a:r>
          </a:p>
          <a:p>
            <a:pPr lvl="0"/>
            <a:r>
              <a:rPr lang="ru-RU" sz="2400" dirty="0">
                <a:solidFill>
                  <a:prstClr val="black"/>
                </a:solidFill>
              </a:rPr>
              <a:t>4/   </a:t>
            </a:r>
            <a:r>
              <a:rPr lang="ru-RU" sz="2400" b="1" dirty="0">
                <a:solidFill>
                  <a:prstClr val="black"/>
                </a:solidFill>
              </a:rPr>
              <a:t>1</a:t>
            </a:r>
            <a:r>
              <a:rPr lang="ru-RU" sz="2400" dirty="0">
                <a:solidFill>
                  <a:prstClr val="black"/>
                </a:solidFill>
              </a:rPr>
              <a:t> мл  -  </a:t>
            </a:r>
            <a:r>
              <a:rPr lang="ru-RU" sz="2400" b="1" dirty="0" smtClean="0">
                <a:solidFill>
                  <a:prstClr val="black"/>
                </a:solidFill>
              </a:rPr>
              <a:t>2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мг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ru-RU" sz="2400" dirty="0">
                <a:solidFill>
                  <a:prstClr val="black"/>
                </a:solidFill>
              </a:rPr>
              <a:t>	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ru-RU" sz="2400" b="1" dirty="0">
                <a:solidFill>
                  <a:prstClr val="black"/>
                </a:solidFill>
              </a:rPr>
              <a:t>Х</a:t>
            </a:r>
            <a:r>
              <a:rPr lang="ru-RU" sz="2400" dirty="0">
                <a:solidFill>
                  <a:prstClr val="black"/>
                </a:solidFill>
              </a:rPr>
              <a:t>  мл  -  </a:t>
            </a:r>
            <a:r>
              <a:rPr lang="ru-RU" sz="2400" b="1" dirty="0">
                <a:solidFill>
                  <a:prstClr val="black"/>
                </a:solidFill>
              </a:rPr>
              <a:t>18</a:t>
            </a:r>
            <a:r>
              <a:rPr lang="ru-RU" sz="2400" dirty="0">
                <a:solidFill>
                  <a:prstClr val="black"/>
                </a:solidFill>
              </a:rPr>
              <a:t> мг,  Х = </a:t>
            </a:r>
            <a:r>
              <a:rPr lang="ru-RU" sz="2400" dirty="0" smtClean="0">
                <a:solidFill>
                  <a:prstClr val="black"/>
                </a:solidFill>
              </a:rPr>
              <a:t>0,9   </a:t>
            </a:r>
            <a:r>
              <a:rPr lang="ru-RU" sz="2400" dirty="0">
                <a:solidFill>
                  <a:prstClr val="black"/>
                </a:solidFill>
              </a:rPr>
              <a:t>мл </a:t>
            </a:r>
            <a:r>
              <a:rPr lang="ru-RU" sz="2400" dirty="0" smtClean="0">
                <a:solidFill>
                  <a:prstClr val="black"/>
                </a:solidFill>
              </a:rPr>
              <a:t>0,2 </a:t>
            </a:r>
            <a:r>
              <a:rPr lang="ru-RU" sz="2400" dirty="0">
                <a:solidFill>
                  <a:prstClr val="black"/>
                </a:solidFill>
              </a:rPr>
              <a:t>% </a:t>
            </a:r>
            <a:r>
              <a:rPr lang="ru-RU" sz="2400" dirty="0" smtClean="0">
                <a:solidFill>
                  <a:prstClr val="black"/>
                </a:solidFill>
              </a:rPr>
              <a:t>норадреналина </a:t>
            </a:r>
            <a:r>
              <a:rPr lang="ru-RU" sz="2400" dirty="0" err="1" smtClean="0">
                <a:solidFill>
                  <a:prstClr val="black"/>
                </a:solidFill>
              </a:rPr>
              <a:t>гиидротартратис</a:t>
            </a:r>
            <a:r>
              <a:rPr lang="ru-RU" sz="2400" dirty="0" smtClean="0">
                <a:solidFill>
                  <a:prstClr val="black"/>
                </a:solidFill>
              </a:rPr>
              <a:t>.</a:t>
            </a:r>
            <a:endParaRPr lang="ru-RU" sz="2400" dirty="0">
              <a:solidFill>
                <a:prstClr val="black"/>
              </a:solidFill>
            </a:endParaRPr>
          </a:p>
          <a:p>
            <a:r>
              <a:rPr lang="ru-RU" sz="2400" dirty="0"/>
              <a:t>В назначениях - </a:t>
            </a:r>
            <a:r>
              <a:rPr lang="en-US" sz="2400" dirty="0"/>
              <a:t>Sol. </a:t>
            </a:r>
            <a:r>
              <a:rPr lang="en-US" sz="2400" dirty="0" err="1" smtClean="0"/>
              <a:t>Nordrenalini</a:t>
            </a:r>
            <a:r>
              <a:rPr lang="en-US" sz="2400" dirty="0" smtClean="0"/>
              <a:t> </a:t>
            </a:r>
            <a:r>
              <a:rPr lang="en-US" sz="2400" dirty="0" err="1" smtClean="0"/>
              <a:t>hydroctartratis</a:t>
            </a:r>
            <a:r>
              <a:rPr lang="en-US" sz="2400" dirty="0" smtClean="0"/>
              <a:t>  0,2%  0,9  </a:t>
            </a:r>
            <a:r>
              <a:rPr lang="ru-RU" sz="2400" dirty="0" smtClean="0"/>
              <a:t> </a:t>
            </a:r>
            <a:r>
              <a:rPr lang="ru-RU" sz="2400" dirty="0"/>
              <a:t>мл в разведении до 20 мл на физиологическом растворе со скоростью 1 мл/час ( </a:t>
            </a:r>
            <a:r>
              <a:rPr lang="en-US" sz="2400" dirty="0"/>
              <a:t>0, </a:t>
            </a:r>
            <a:r>
              <a:rPr lang="ru-RU" sz="2400" dirty="0"/>
              <a:t>5 мкг/кг/мин).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8110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MagistralC-Bold"/>
              </a:rPr>
              <a:t>Препараты, использующиеся при терапии артериальной гипотонии и шока </a:t>
            </a:r>
            <a:r>
              <a:rPr lang="ru-RU" sz="1800" b="1" dirty="0" smtClean="0">
                <a:latin typeface="MagistralC-Bold"/>
              </a:rPr>
              <a:t>. </a:t>
            </a:r>
            <a:r>
              <a:rPr lang="ru-RU" sz="1800" b="1" dirty="0" smtClean="0"/>
              <a:t>ДОБУТАМИН 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5544616"/>
          </a:xfrm>
        </p:spPr>
        <p:txBody>
          <a:bodyPr>
            <a:normAutofit lnSpcReduction="10000"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FranklinGothic-Book"/>
              </a:rPr>
              <a:t>Доза и </a:t>
            </a:r>
            <a:r>
              <a:rPr lang="ru-RU" sz="1800" b="1" dirty="0" smtClean="0">
                <a:solidFill>
                  <a:srgbClr val="000000"/>
                </a:solidFill>
                <a:latin typeface="FranklinGothic-Book"/>
              </a:rPr>
              <a:t>введение.  </a:t>
            </a:r>
            <a:r>
              <a:rPr lang="ru-RU" sz="1800" dirty="0">
                <a:solidFill>
                  <a:srgbClr val="000000"/>
                </a:solidFill>
                <a:latin typeface="FranklinGothic-Book"/>
              </a:rPr>
              <a:t>Стартовая доза с 5 мкг/кг в минуту, увеличивая на 2–5 мкг/кг в минуту каждые 15 мин, </a:t>
            </a:r>
            <a:r>
              <a:rPr lang="ru-RU" sz="1800" dirty="0" smtClean="0">
                <a:solidFill>
                  <a:srgbClr val="000000"/>
                </a:solidFill>
                <a:latin typeface="FranklinGothic-Book"/>
              </a:rPr>
              <a:t>максимально</a:t>
            </a:r>
            <a:r>
              <a:rPr lang="en-US" sz="1800" dirty="0" smtClean="0">
                <a:solidFill>
                  <a:srgbClr val="000000"/>
                </a:solidFill>
                <a:latin typeface="FranklinGothic-Book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FranklinGothic-Book"/>
              </a:rPr>
              <a:t>до </a:t>
            </a:r>
            <a:r>
              <a:rPr lang="ru-RU" sz="1800" dirty="0">
                <a:solidFill>
                  <a:srgbClr val="000000"/>
                </a:solidFill>
                <a:latin typeface="FranklinGothic-Book"/>
              </a:rPr>
              <a:t>20 мкг/кг в минуту.</a:t>
            </a:r>
          </a:p>
          <a:p>
            <a:r>
              <a:rPr lang="ru-RU" sz="1800" dirty="0">
                <a:solidFill>
                  <a:srgbClr val="000000"/>
                </a:solidFill>
                <a:latin typeface="FranklinGothic-Book"/>
              </a:rPr>
              <a:t>Вводится в виде продленной внутривенной инфузии только в центральную вену</a:t>
            </a:r>
          </a:p>
          <a:p>
            <a:r>
              <a:rPr lang="ru-RU" sz="1800" b="1" dirty="0" smtClean="0">
                <a:solidFill>
                  <a:srgbClr val="000000"/>
                </a:solidFill>
                <a:latin typeface="FranklinGothic-Book"/>
              </a:rPr>
              <a:t>Действие. </a:t>
            </a:r>
            <a:r>
              <a:rPr lang="ru-RU" sz="1800" dirty="0" smtClean="0">
                <a:solidFill>
                  <a:srgbClr val="000000"/>
                </a:solidFill>
                <a:latin typeface="FranklinGothic-Book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FranklinGothic-Book"/>
              </a:rPr>
              <a:t>Кардиоселективный</a:t>
            </a:r>
            <a:r>
              <a:rPr lang="ru-RU" sz="1800" dirty="0">
                <a:solidFill>
                  <a:srgbClr val="000000"/>
                </a:solidFill>
                <a:latin typeface="FranklinGothic-Book"/>
              </a:rPr>
              <a:t> симпатомиметик с α- и β-адреномиметическим эффектом.</a:t>
            </a:r>
          </a:p>
          <a:p>
            <a:r>
              <a:rPr lang="ru-RU" sz="1800" dirty="0">
                <a:solidFill>
                  <a:srgbClr val="000000"/>
                </a:solidFill>
                <a:latin typeface="FranklinGothic-Book"/>
              </a:rPr>
              <a:t>Прямой инотропный эффект (</a:t>
            </a:r>
            <a:r>
              <a:rPr lang="el-GR" sz="1800" dirty="0">
                <a:solidFill>
                  <a:srgbClr val="000000"/>
                </a:solidFill>
                <a:latin typeface="FranklinGothic-Book"/>
              </a:rPr>
              <a:t>α).</a:t>
            </a:r>
          </a:p>
          <a:p>
            <a:r>
              <a:rPr lang="ru-RU" sz="1800" dirty="0">
                <a:solidFill>
                  <a:srgbClr val="000000"/>
                </a:solidFill>
                <a:latin typeface="FranklinGothic-Book"/>
              </a:rPr>
              <a:t>Снижает ОПСС (β) – у новорожденных выражен слабо. Чем ниже ГВ, тем ниже эффект.</a:t>
            </a:r>
          </a:p>
          <a:p>
            <a:r>
              <a:rPr lang="ru-RU" sz="1800" dirty="0">
                <a:solidFill>
                  <a:srgbClr val="000000"/>
                </a:solidFill>
                <a:latin typeface="FranklinGothic-Book"/>
              </a:rPr>
              <a:t>Не поддерживает </a:t>
            </a:r>
            <a:r>
              <a:rPr lang="ru-RU" sz="1800" dirty="0" err="1">
                <a:solidFill>
                  <a:srgbClr val="000000"/>
                </a:solidFill>
                <a:latin typeface="FranklinGothic-Book"/>
              </a:rPr>
              <a:t>лактат</a:t>
            </a:r>
            <a:r>
              <a:rPr lang="ru-RU" sz="1800" dirty="0">
                <a:solidFill>
                  <a:srgbClr val="000000"/>
                </a:solidFill>
                <a:latin typeface="FranklinGothic-Book"/>
              </a:rPr>
              <a:t>-ацидоз</a:t>
            </a:r>
          </a:p>
          <a:p>
            <a:r>
              <a:rPr lang="ru-RU" sz="1800" b="1" dirty="0" smtClean="0">
                <a:solidFill>
                  <a:srgbClr val="000000"/>
                </a:solidFill>
                <a:latin typeface="FranklinGothic-Book"/>
              </a:rPr>
              <a:t>Показания. </a:t>
            </a:r>
            <a:r>
              <a:rPr lang="ru-RU" sz="1800" dirty="0" smtClean="0">
                <a:solidFill>
                  <a:srgbClr val="000000"/>
                </a:solidFill>
                <a:latin typeface="FranklinGothic-Book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FranklinGothic-Book"/>
              </a:rPr>
              <a:t>Низкий СВ, нарушение сократительной функции миокарда</a:t>
            </a:r>
          </a:p>
          <a:p>
            <a:r>
              <a:rPr lang="ru-RU" sz="1800" b="1" dirty="0">
                <a:solidFill>
                  <a:srgbClr val="000000"/>
                </a:solidFill>
                <a:latin typeface="FranklinGothic-Book"/>
              </a:rPr>
              <a:t>Противопоказания</a:t>
            </a:r>
            <a:r>
              <a:rPr lang="ru-RU" sz="1800" dirty="0">
                <a:solidFill>
                  <a:srgbClr val="000000"/>
                </a:solidFill>
                <a:latin typeface="FranklinGothic-Book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FranklinGothic-Book"/>
              </a:rPr>
              <a:t>. Идиопатический </a:t>
            </a:r>
            <a:r>
              <a:rPr lang="ru-RU" sz="1800" dirty="0">
                <a:solidFill>
                  <a:srgbClr val="000000"/>
                </a:solidFill>
                <a:latin typeface="FranklinGothic-Book"/>
              </a:rPr>
              <a:t>гипертрофический </a:t>
            </a:r>
            <a:r>
              <a:rPr lang="ru-RU" sz="1800" dirty="0" err="1">
                <a:solidFill>
                  <a:srgbClr val="000000"/>
                </a:solidFill>
                <a:latin typeface="FranklinGothic-Book"/>
              </a:rPr>
              <a:t>субаортальный</a:t>
            </a:r>
            <a:r>
              <a:rPr lang="ru-RU" sz="1800" dirty="0">
                <a:solidFill>
                  <a:srgbClr val="000000"/>
                </a:solidFill>
                <a:latin typeface="FranklinGothic-Book"/>
              </a:rPr>
              <a:t> стеноз, гипертрофическая </a:t>
            </a:r>
            <a:r>
              <a:rPr lang="ru-RU" sz="1800" dirty="0" err="1">
                <a:solidFill>
                  <a:srgbClr val="000000"/>
                </a:solidFill>
                <a:latin typeface="FranklinGothic-Book"/>
              </a:rPr>
              <a:t>кардиопатия</a:t>
            </a:r>
            <a:r>
              <a:rPr lang="ru-RU" sz="1800" dirty="0">
                <a:solidFill>
                  <a:srgbClr val="000000"/>
                </a:solidFill>
                <a:latin typeface="FranklinGothic-Book"/>
              </a:rPr>
              <a:t> с угрозой</a:t>
            </a:r>
          </a:p>
          <a:p>
            <a:r>
              <a:rPr lang="ru-RU" sz="1800" dirty="0">
                <a:solidFill>
                  <a:srgbClr val="000000"/>
                </a:solidFill>
                <a:latin typeface="FranklinGothic-Book"/>
              </a:rPr>
              <a:t>обструкции выходного тракта</a:t>
            </a:r>
          </a:p>
          <a:p>
            <a:r>
              <a:rPr lang="ru-RU" sz="1800" b="1" dirty="0">
                <a:solidFill>
                  <a:srgbClr val="000000"/>
                </a:solidFill>
                <a:latin typeface="FranklinGothic-Book"/>
              </a:rPr>
              <a:t>Побочное </a:t>
            </a:r>
            <a:r>
              <a:rPr lang="ru-RU" sz="1800" b="1" dirty="0" smtClean="0">
                <a:solidFill>
                  <a:srgbClr val="000000"/>
                </a:solidFill>
                <a:latin typeface="FranklinGothic-Book"/>
              </a:rPr>
              <a:t>действие.  </a:t>
            </a:r>
            <a:r>
              <a:rPr lang="ru-RU" sz="1800" dirty="0" err="1">
                <a:solidFill>
                  <a:srgbClr val="000000"/>
                </a:solidFill>
                <a:latin typeface="FranklinGothic-Book"/>
              </a:rPr>
              <a:t>Тахиаритмии</a:t>
            </a:r>
            <a:r>
              <a:rPr lang="ru-RU" sz="1800" dirty="0">
                <a:solidFill>
                  <a:srgbClr val="000000"/>
                </a:solidFill>
                <a:latin typeface="FranklinGothic-Book"/>
              </a:rPr>
              <a:t>, гипертензия, эозинофильный (аллергический) миокардит, экстрасистолия, </a:t>
            </a:r>
            <a:r>
              <a:rPr lang="ru-RU" sz="1800" dirty="0" err="1" smtClean="0">
                <a:solidFill>
                  <a:srgbClr val="000000"/>
                </a:solidFill>
                <a:latin typeface="FranklinGothic-Book"/>
              </a:rPr>
              <a:t>диспноэ,лихорадка</a:t>
            </a:r>
            <a:r>
              <a:rPr lang="ru-RU" sz="1800" dirty="0">
                <a:solidFill>
                  <a:srgbClr val="000000"/>
                </a:solidFill>
                <a:latin typeface="FranklinGothic-Book"/>
              </a:rPr>
              <a:t>, тошнота, </a:t>
            </a:r>
            <a:r>
              <a:rPr lang="ru-RU" sz="1800" dirty="0" err="1">
                <a:solidFill>
                  <a:srgbClr val="000000"/>
                </a:solidFill>
                <a:latin typeface="FranklinGothic-Book"/>
              </a:rPr>
              <a:t>гипокалиемия</a:t>
            </a:r>
            <a:endParaRPr lang="ru-RU" sz="1800" dirty="0">
              <a:solidFill>
                <a:srgbClr val="000000"/>
              </a:solidFill>
              <a:latin typeface="FranklinGothic-Book"/>
            </a:endParaRPr>
          </a:p>
          <a:p>
            <a:r>
              <a:rPr lang="ru-RU" sz="1800" dirty="0" err="1" smtClean="0">
                <a:solidFill>
                  <a:srgbClr val="FFFFFF"/>
                </a:solidFill>
                <a:latin typeface="FranklinGothic-Medium"/>
              </a:rPr>
              <a:t>Дексаметаз</a:t>
            </a:r>
            <a:endParaRPr lang="ru-RU" sz="1800" dirty="0">
              <a:solidFill>
                <a:srgbClr val="FFFFFF"/>
              </a:solidFill>
              <a:latin typeface="FranklinGothic-Medium"/>
            </a:endParaRPr>
          </a:p>
        </p:txBody>
      </p:sp>
    </p:spTree>
    <p:extLst>
      <p:ext uri="{BB962C8B-B14F-4D97-AF65-F5344CB8AC3E}">
        <p14:creationId xmlns:p14="http://schemas.microsoft.com/office/powerpoint/2010/main" val="260993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>
                <a:solidFill>
                  <a:srgbClr val="FF0000"/>
                </a:solidFill>
              </a:rPr>
              <a:t>ЭХО </a:t>
            </a:r>
            <a:r>
              <a:rPr lang="ru-RU" sz="3200" b="1" dirty="0" smtClean="0">
                <a:solidFill>
                  <a:srgbClr val="FF0000"/>
                </a:solidFill>
              </a:rPr>
              <a:t>КГ   </a:t>
            </a:r>
            <a:r>
              <a:rPr lang="ru-RU" sz="3200" b="1" dirty="0" smtClean="0">
                <a:solidFill>
                  <a:srgbClr val="FF0000"/>
                </a:solidFill>
              </a:rPr>
              <a:t>И </a:t>
            </a:r>
            <a:r>
              <a:rPr lang="ru-RU" sz="3200" b="1" dirty="0" smtClean="0">
                <a:solidFill>
                  <a:srgbClr val="FF0000"/>
                </a:solidFill>
              </a:rPr>
              <a:t>   ИНДЕКСЫ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514543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RVO </a:t>
            </a:r>
            <a:r>
              <a:rPr lang="en-US" dirty="0" smtClean="0"/>
              <a:t>– </a:t>
            </a:r>
            <a:r>
              <a:rPr lang="ru-RU" dirty="0" smtClean="0"/>
              <a:t>оценка системного кровотока </a:t>
            </a:r>
            <a:r>
              <a:rPr lang="en-US" dirty="0" smtClean="0"/>
              <a:t>[ </a:t>
            </a:r>
            <a:r>
              <a:rPr lang="ru-RU" dirty="0" smtClean="0"/>
              <a:t>(диаметр лег арт </a:t>
            </a:r>
            <a:r>
              <a:rPr lang="ru-RU" baseline="30000" dirty="0" smtClean="0"/>
              <a:t>2</a:t>
            </a:r>
            <a:r>
              <a:rPr lang="ru-RU" dirty="0" smtClean="0"/>
              <a:t> / 4) </a:t>
            </a:r>
            <a:r>
              <a:rPr lang="ru-RU" baseline="30000" dirty="0" smtClean="0"/>
              <a:t>  </a:t>
            </a:r>
            <a:r>
              <a:rPr lang="ru-RU" dirty="0" smtClean="0"/>
              <a:t>х  3,14 х  </a:t>
            </a:r>
            <a:r>
              <a:rPr lang="en-US" dirty="0" smtClean="0"/>
              <a:t>V Ti  </a:t>
            </a:r>
            <a:r>
              <a:rPr lang="ru-RU" dirty="0" smtClean="0"/>
              <a:t>х ЧСС </a:t>
            </a:r>
            <a:r>
              <a:rPr lang="en-US" dirty="0" smtClean="0"/>
              <a:t> ] </a:t>
            </a:r>
            <a:r>
              <a:rPr lang="ru-RU" dirty="0" smtClean="0"/>
              <a:t>/ м, кг = 180-220, если менее 180, </a:t>
            </a:r>
            <a:r>
              <a:rPr lang="ru-RU" dirty="0" err="1" smtClean="0"/>
              <a:t>гиповолемия</a:t>
            </a:r>
            <a:r>
              <a:rPr lang="ru-RU" dirty="0" smtClean="0"/>
              <a:t>, если более 320 – </a:t>
            </a:r>
            <a:r>
              <a:rPr lang="ru-RU" dirty="0" err="1" smtClean="0"/>
              <a:t>гиперволемия</a:t>
            </a:r>
            <a:r>
              <a:rPr lang="ru-RU" dirty="0" smtClean="0"/>
              <a:t>, характеризует больше правые отделы.</a:t>
            </a:r>
          </a:p>
          <a:p>
            <a:r>
              <a:rPr lang="en-US" b="1" dirty="0" smtClean="0"/>
              <a:t>LVO</a:t>
            </a:r>
            <a:r>
              <a:rPr lang="en-US" dirty="0" smtClean="0"/>
              <a:t> – (</a:t>
            </a:r>
            <a:r>
              <a:rPr lang="ru-RU" dirty="0" smtClean="0"/>
              <a:t>аорта) – формула та же, только диаметр аорты !</a:t>
            </a:r>
          </a:p>
          <a:p>
            <a:r>
              <a:rPr lang="en-US" b="1" dirty="0" smtClean="0"/>
              <a:t>SVC </a:t>
            </a:r>
            <a:r>
              <a:rPr lang="en-US" dirty="0" smtClean="0"/>
              <a:t>– </a:t>
            </a:r>
            <a:r>
              <a:rPr lang="ru-RU" dirty="0" smtClean="0"/>
              <a:t>оценка </a:t>
            </a:r>
            <a:r>
              <a:rPr lang="ru-RU" dirty="0" err="1" smtClean="0"/>
              <a:t>преднагрузки</a:t>
            </a:r>
            <a:r>
              <a:rPr lang="ru-RU" dirty="0" smtClean="0"/>
              <a:t>, </a:t>
            </a:r>
            <a:r>
              <a:rPr lang="en-US" dirty="0" smtClean="0"/>
              <a:t>superior vena cava , </a:t>
            </a:r>
            <a:r>
              <a:rPr lang="ru-RU" dirty="0" smtClean="0"/>
              <a:t>1 </a:t>
            </a:r>
            <a:r>
              <a:rPr lang="ru-RU" dirty="0" err="1" smtClean="0"/>
              <a:t>сут</a:t>
            </a:r>
            <a:r>
              <a:rPr lang="ru-RU" dirty="0" smtClean="0"/>
              <a:t> 40-150, 2 </a:t>
            </a:r>
            <a:r>
              <a:rPr lang="ru-RU" dirty="0" err="1" smtClean="0"/>
              <a:t>сут</a:t>
            </a:r>
            <a:r>
              <a:rPr lang="ru-RU" dirty="0" smtClean="0"/>
              <a:t> 45-140. Расчёт по формуле – </a:t>
            </a:r>
            <a:r>
              <a:rPr lang="en-US" dirty="0" smtClean="0"/>
              <a:t>{ </a:t>
            </a:r>
            <a:r>
              <a:rPr lang="ru-RU" dirty="0" smtClean="0"/>
              <a:t>диаметр вер полой вены  </a:t>
            </a:r>
            <a:r>
              <a:rPr lang="ru-RU" baseline="30000" dirty="0" smtClean="0"/>
              <a:t>2</a:t>
            </a:r>
            <a:r>
              <a:rPr lang="ru-RU" dirty="0" smtClean="0"/>
              <a:t>/4</a:t>
            </a:r>
            <a:r>
              <a:rPr lang="ru-RU" baseline="30000" dirty="0" smtClean="0"/>
              <a:t> </a:t>
            </a:r>
            <a:r>
              <a:rPr lang="ru-RU" dirty="0"/>
              <a:t>х  3,14 х  </a:t>
            </a:r>
            <a:r>
              <a:rPr lang="en-US" dirty="0"/>
              <a:t>V Ti  </a:t>
            </a:r>
            <a:r>
              <a:rPr lang="ru-RU" dirty="0"/>
              <a:t>х </a:t>
            </a:r>
            <a:r>
              <a:rPr lang="ru-RU" dirty="0" smtClean="0"/>
              <a:t>ЧСС</a:t>
            </a:r>
            <a:r>
              <a:rPr lang="en-US" dirty="0" smtClean="0"/>
              <a:t>}</a:t>
            </a:r>
            <a:r>
              <a:rPr lang="ru-RU" dirty="0" smtClean="0"/>
              <a:t> </a:t>
            </a:r>
            <a:r>
              <a:rPr lang="ru-RU" dirty="0"/>
              <a:t>/ м, кг </a:t>
            </a:r>
            <a:endParaRPr lang="ru-RU" dirty="0" smtClean="0"/>
          </a:p>
          <a:p>
            <a:endParaRPr lang="ru-RU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9324134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MagistralC-Bold"/>
              </a:rPr>
              <a:t>Препараты, использующиеся при терапии артериальной гипотонии и шока </a:t>
            </a:r>
            <a:br>
              <a:rPr lang="ru-RU" sz="1800" b="1" dirty="0">
                <a:latin typeface="MagistralC-Bold"/>
              </a:rPr>
            </a:br>
            <a:r>
              <a:rPr lang="ru-RU" sz="2200" b="1" dirty="0" smtClean="0"/>
              <a:t>ДЕКСАМЕТАЗОН 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147248" cy="5616624"/>
          </a:xfrm>
        </p:spPr>
        <p:txBody>
          <a:bodyPr>
            <a:noAutofit/>
          </a:bodyPr>
          <a:lstStyle/>
          <a:p>
            <a:r>
              <a:rPr lang="ru-RU" sz="1600" b="1" dirty="0"/>
              <a:t>Доза и </a:t>
            </a:r>
            <a:r>
              <a:rPr lang="ru-RU" sz="1600" b="1" dirty="0" smtClean="0"/>
              <a:t>введение </a:t>
            </a:r>
            <a:r>
              <a:rPr lang="ru-RU" sz="1600" dirty="0" smtClean="0"/>
              <a:t>(при шоке) Внутривенно </a:t>
            </a:r>
            <a:r>
              <a:rPr lang="ru-RU" sz="1600" dirty="0" err="1"/>
              <a:t>струйно</a:t>
            </a:r>
            <a:r>
              <a:rPr lang="ru-RU" sz="1600" dirty="0"/>
              <a:t> 0,1–0,5 мг/кг, при неэффективности – повторное введение каждые 2–6 ч</a:t>
            </a:r>
          </a:p>
          <a:p>
            <a:r>
              <a:rPr lang="ru-RU" sz="1600" dirty="0"/>
              <a:t>Действие </a:t>
            </a:r>
            <a:r>
              <a:rPr lang="ru-RU" sz="1600" dirty="0" err="1"/>
              <a:t>Дексаметазон</a:t>
            </a:r>
            <a:r>
              <a:rPr lang="ru-RU" sz="1600" dirty="0"/>
              <a:t> – синтетический кортикостероид с глюкокортикоидной активностью, в 25–30 раз </a:t>
            </a:r>
            <a:r>
              <a:rPr lang="ru-RU" sz="1600" dirty="0" smtClean="0"/>
              <a:t>сильнее гидрокортизона</a:t>
            </a:r>
            <a:r>
              <a:rPr lang="ru-RU" sz="1600" dirty="0"/>
              <a:t>. Не обладает минералокортикоидной активностью.</a:t>
            </a:r>
          </a:p>
          <a:p>
            <a:r>
              <a:rPr lang="ru-RU" sz="1600" dirty="0"/>
              <a:t>Оказывает противовоспалительное и иммунодепрессивное действие. Замедляет фагоцитоз и </a:t>
            </a:r>
            <a:r>
              <a:rPr lang="ru-RU" sz="1600" dirty="0" smtClean="0"/>
              <a:t>расширение артериол</a:t>
            </a:r>
            <a:r>
              <a:rPr lang="ru-RU" sz="1600" dirty="0"/>
              <a:t>, препятствует развитию реакций </a:t>
            </a:r>
            <a:r>
              <a:rPr lang="ru-RU" sz="1600" dirty="0" smtClean="0"/>
              <a:t>гиперчувствительности. Повышает </a:t>
            </a:r>
            <a:r>
              <a:rPr lang="ru-RU" sz="1600" dirty="0"/>
              <a:t>чувствительность сосудов к </a:t>
            </a:r>
            <a:r>
              <a:rPr lang="ru-RU" sz="1600" dirty="0" err="1"/>
              <a:t>прессорным</a:t>
            </a:r>
            <a:r>
              <a:rPr lang="ru-RU" sz="1600" dirty="0"/>
              <a:t> агентам.</a:t>
            </a:r>
          </a:p>
          <a:p>
            <a:r>
              <a:rPr lang="ru-RU" sz="1600" dirty="0" smtClean="0"/>
              <a:t>Стимулирует </a:t>
            </a:r>
            <a:r>
              <a:rPr lang="ru-RU" sz="1600" dirty="0" err="1"/>
              <a:t>глюконеогенез</a:t>
            </a:r>
            <a:r>
              <a:rPr lang="ru-RU" sz="1600" dirty="0"/>
              <a:t>, снижает утилизацию глюкозы на периферии: повышает запасы </a:t>
            </a:r>
            <a:r>
              <a:rPr lang="ru-RU" sz="1600" dirty="0" smtClean="0"/>
              <a:t>гликогена в </a:t>
            </a:r>
            <a:r>
              <a:rPr lang="ru-RU" sz="1600" dirty="0"/>
              <a:t>печени, приводит к гипергликемии, устойчивости к инсулину.</a:t>
            </a:r>
          </a:p>
          <a:p>
            <a:r>
              <a:rPr lang="ru-RU" sz="1600" dirty="0"/>
              <a:t>Усиливает действия катехоламинов</a:t>
            </a:r>
          </a:p>
          <a:p>
            <a:r>
              <a:rPr lang="ru-RU" sz="1600" dirty="0"/>
              <a:t>Показания Шок (в составе комплексной терапии).</a:t>
            </a:r>
          </a:p>
          <a:p>
            <a:r>
              <a:rPr lang="ru-RU" sz="1600" dirty="0"/>
              <a:t>Симптоматическая и патогенетическая терапия ряда заболеваний</a:t>
            </a:r>
          </a:p>
          <a:p>
            <a:r>
              <a:rPr lang="ru-RU" sz="1600" b="1" dirty="0"/>
              <a:t>Противопоказания</a:t>
            </a:r>
            <a:r>
              <a:rPr lang="ru-RU" sz="1600" dirty="0"/>
              <a:t> Для кратковременного применения по жизненным показаниям, единственным </a:t>
            </a:r>
            <a:r>
              <a:rPr lang="ru-RU" sz="1600" dirty="0" smtClean="0"/>
              <a:t>противопоказанием является гиперчувствительность</a:t>
            </a:r>
          </a:p>
          <a:p>
            <a:endParaRPr lang="ru-RU" sz="1600" dirty="0"/>
          </a:p>
          <a:p>
            <a:r>
              <a:rPr lang="ru-RU" sz="1600" b="1" dirty="0"/>
              <a:t>Побочное действие </a:t>
            </a:r>
            <a:r>
              <a:rPr lang="ru-RU" sz="1600" dirty="0"/>
              <a:t>Снижение толерантности к глюкозе, гипергликемия, отрицательный азотистый баланс, </a:t>
            </a:r>
            <a:r>
              <a:rPr lang="ru-RU" sz="1600" dirty="0" smtClean="0"/>
              <a:t>тромбоэмболия, гипертрофическая </a:t>
            </a:r>
            <a:r>
              <a:rPr lang="ru-RU" sz="1600" dirty="0" err="1"/>
              <a:t>кардиомиопатия</a:t>
            </a:r>
            <a:r>
              <a:rPr lang="ru-RU" sz="1600" dirty="0"/>
              <a:t> (у недоношенных), артериальная гипертензия, </a:t>
            </a:r>
            <a:r>
              <a:rPr lang="ru-RU" sz="1600" dirty="0" err="1" smtClean="0"/>
              <a:t>ретинопатия</a:t>
            </a:r>
            <a:r>
              <a:rPr lang="ru-RU" sz="1600" dirty="0"/>
              <a:t> </a:t>
            </a:r>
            <a:r>
              <a:rPr lang="ru-RU" sz="1600" dirty="0" smtClean="0"/>
              <a:t>недоношенных</a:t>
            </a:r>
            <a:r>
              <a:rPr lang="ru-RU" sz="1600" dirty="0"/>
              <a:t>, вторичные грибковые или вирусные </a:t>
            </a:r>
            <a:r>
              <a:rPr lang="ru-RU" sz="1600" dirty="0" smtClean="0"/>
              <a:t>инфекции.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8656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prstClr val="black"/>
                </a:solidFill>
                <a:latin typeface="MagistralC-Bold"/>
              </a:rPr>
              <a:t>Препараты, использующиеся при терапии артериальной гипотонии и шока </a:t>
            </a:r>
            <a:r>
              <a:rPr lang="ru-RU" sz="1800" b="1" dirty="0" smtClean="0">
                <a:solidFill>
                  <a:prstClr val="black"/>
                </a:solidFill>
                <a:latin typeface="MagistralC-Bold"/>
              </a:rPr>
              <a:t>. </a:t>
            </a:r>
            <a:r>
              <a:rPr lang="ru-RU" sz="1800" b="1" dirty="0">
                <a:solidFill>
                  <a:prstClr val="black"/>
                </a:solidFill>
              </a:rPr>
              <a:t>Г</a:t>
            </a:r>
            <a:r>
              <a:rPr lang="ru-RU" sz="1800" b="1" dirty="0" smtClean="0">
                <a:solidFill>
                  <a:prstClr val="black"/>
                </a:solidFill>
              </a:rPr>
              <a:t>идрокортизон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19256" cy="5616624"/>
          </a:xfrm>
        </p:spPr>
        <p:txBody>
          <a:bodyPr>
            <a:noAutofit/>
          </a:bodyPr>
          <a:lstStyle/>
          <a:p>
            <a:r>
              <a:rPr lang="ru-RU" sz="1800" b="1" dirty="0"/>
              <a:t>Доза и </a:t>
            </a:r>
            <a:r>
              <a:rPr lang="ru-RU" sz="1800" b="1" dirty="0" smtClean="0"/>
              <a:t>введение (</a:t>
            </a:r>
            <a:r>
              <a:rPr lang="ru-RU" sz="1800" dirty="0" smtClean="0"/>
              <a:t>при шоке) Внутривенно </a:t>
            </a:r>
            <a:r>
              <a:rPr lang="ru-RU" sz="1800" dirty="0" err="1"/>
              <a:t>струйно</a:t>
            </a:r>
            <a:r>
              <a:rPr lang="ru-RU" sz="1800" dirty="0"/>
              <a:t> (</a:t>
            </a:r>
            <a:r>
              <a:rPr lang="ru-RU" sz="1800" dirty="0" err="1"/>
              <a:t>Солу-кортеф</a:t>
            </a:r>
            <a:r>
              <a:rPr lang="ru-RU" sz="1800" dirty="0"/>
              <a:t>) 1–2 мг/кг, возможно 2–3 введения в </a:t>
            </a:r>
            <a:r>
              <a:rPr lang="ru-RU" sz="1800" dirty="0" smtClean="0"/>
              <a:t>сутки, 30 мг/</a:t>
            </a:r>
            <a:r>
              <a:rPr lang="ru-RU" sz="1800" dirty="0" err="1" smtClean="0"/>
              <a:t>кв.м</a:t>
            </a:r>
            <a:r>
              <a:rPr lang="ru-RU" sz="1800" dirty="0" smtClean="0"/>
              <a:t>.</a:t>
            </a:r>
            <a:endParaRPr lang="ru-RU" sz="1800" dirty="0"/>
          </a:p>
          <a:p>
            <a:r>
              <a:rPr lang="ru-RU" sz="1800" b="1" dirty="0"/>
              <a:t>Действие</a:t>
            </a:r>
            <a:r>
              <a:rPr lang="ru-RU" sz="1800" dirty="0"/>
              <a:t> Оказывает противовоспалительное, противошоковое, десенсибилизирующее, </a:t>
            </a:r>
            <a:r>
              <a:rPr lang="ru-RU" sz="1800" dirty="0" smtClean="0"/>
              <a:t>антитоксическое, противоаллергическое</a:t>
            </a:r>
            <a:r>
              <a:rPr lang="ru-RU" sz="1800" dirty="0"/>
              <a:t>, иммунодепрессивное и </a:t>
            </a:r>
            <a:r>
              <a:rPr lang="ru-RU" sz="1800" dirty="0" err="1"/>
              <a:t>антиметаболическое</a:t>
            </a:r>
            <a:r>
              <a:rPr lang="ru-RU" sz="1800" dirty="0"/>
              <a:t> действие, </a:t>
            </a:r>
            <a:r>
              <a:rPr lang="ru-RU" sz="1800" dirty="0" smtClean="0"/>
              <a:t>обладает минералокортикоидной </a:t>
            </a:r>
            <a:r>
              <a:rPr lang="ru-RU" sz="1800" dirty="0"/>
              <a:t>активностью.</a:t>
            </a:r>
          </a:p>
          <a:p>
            <a:r>
              <a:rPr lang="ru-RU" sz="1800" dirty="0"/>
              <a:t>Повышает чувствительность ССС к действию катехоламинов.</a:t>
            </a:r>
          </a:p>
          <a:p>
            <a:r>
              <a:rPr lang="ru-RU" sz="1800" dirty="0"/>
              <a:t>Снижает продукцию </a:t>
            </a:r>
            <a:r>
              <a:rPr lang="ru-RU" sz="1800" dirty="0" err="1"/>
              <a:t>простациклинов</a:t>
            </a:r>
            <a:r>
              <a:rPr lang="ru-RU" sz="1800" dirty="0"/>
              <a:t>, которые являются эндогенными вазодилататорами.</a:t>
            </a:r>
          </a:p>
          <a:p>
            <a:r>
              <a:rPr lang="ru-RU" sz="1800" dirty="0"/>
              <a:t>Подавляет продукцию эндогенного оксида азота.</a:t>
            </a:r>
          </a:p>
          <a:p>
            <a:r>
              <a:rPr lang="ru-RU" sz="1800" dirty="0"/>
              <a:t>Оптимизирует работу капилляров, увеличивая эффективный ОЦК</a:t>
            </a:r>
          </a:p>
          <a:p>
            <a:r>
              <a:rPr lang="ru-RU" sz="1800" b="1" dirty="0"/>
              <a:t>Показания</a:t>
            </a:r>
            <a:r>
              <a:rPr lang="ru-RU" sz="1800" dirty="0"/>
              <a:t> Шок (в составе комплексной терапии).</a:t>
            </a:r>
          </a:p>
          <a:p>
            <a:r>
              <a:rPr lang="ru-RU" sz="1800" b="1" dirty="0" smtClean="0"/>
              <a:t>Противопоказания</a:t>
            </a:r>
            <a:r>
              <a:rPr lang="ru-RU" sz="1800" dirty="0" smtClean="0"/>
              <a:t> </a:t>
            </a:r>
            <a:r>
              <a:rPr lang="ru-RU" sz="1800" dirty="0"/>
              <a:t>Для кратковременного применения по жизненным показаниям единственным </a:t>
            </a:r>
            <a:r>
              <a:rPr lang="ru-RU" sz="1800" dirty="0" smtClean="0"/>
              <a:t>противопоказанием является </a:t>
            </a:r>
            <a:r>
              <a:rPr lang="ru-RU" sz="1800" dirty="0"/>
              <a:t>гиперчувствительность</a:t>
            </a:r>
          </a:p>
          <a:p>
            <a:r>
              <a:rPr lang="ru-RU" sz="1800" b="1" dirty="0"/>
              <a:t>Побочное действие </a:t>
            </a:r>
            <a:r>
              <a:rPr lang="ru-RU" sz="1800" dirty="0"/>
              <a:t>Снижение толерантности к глюкозе, гипергликемия, повышение АД, тошнота, рвота, </a:t>
            </a:r>
            <a:r>
              <a:rPr lang="ru-RU" sz="1800" dirty="0" smtClean="0"/>
              <a:t>аритмии, кровотечения </a:t>
            </a:r>
            <a:r>
              <a:rPr lang="ru-RU" sz="1800" dirty="0"/>
              <a:t>и перфорация желудочно-кишечного </a:t>
            </a:r>
            <a:r>
              <a:rPr lang="ru-RU" sz="1800" dirty="0" smtClean="0"/>
              <a:t>тракта.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71501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vrn-olekodundic.moy.su/News/formula_mostelle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7173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Нормальное значение площади поверхности тела – ППТ  человека</a:t>
            </a:r>
            <a:br>
              <a:rPr lang="ru-RU" sz="3200" dirty="0" smtClean="0"/>
            </a:b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288210"/>
              </p:ext>
            </p:extLst>
          </p:nvPr>
        </p:nvGraphicFramePr>
        <p:xfrm>
          <a:off x="457200" y="1341438"/>
          <a:ext cx="82296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Значения ППТ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Кв. м. 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Новорождённый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0,25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2 г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0,5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9 лет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1,07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10 лет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1,14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12 лет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1,33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Мужчины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1,9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Женщины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1,6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65034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pyatochnaya.ru/wp-content/uploads/2018/01/gidrokortizon-suspenziy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43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polimed.ua/image/cache/catalog/images/product/%D0%91%D0%90-00000637-8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8" y="116632"/>
            <a:ext cx="886688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4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507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mypresentation.ru/documents_5/a070952392eee44ed27562be3ec6430f/img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35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ОСНОВНЫЕ ПОКАЗАТЕЛИ ФУНКЦИОНАЛЬНОЙ ЭХОКАРДИОГРАФИИ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19256" cy="5073427"/>
          </a:xfrm>
        </p:spPr>
        <p:txBody>
          <a:bodyPr>
            <a:normAutofit lnSpcReduction="10000"/>
          </a:bodyPr>
          <a:lstStyle/>
          <a:p>
            <a:endParaRPr lang="ru-RU" sz="2000" b="1" dirty="0" smtClean="0"/>
          </a:p>
          <a:p>
            <a:r>
              <a:rPr lang="ru-RU" sz="2400" b="1" dirty="0" smtClean="0"/>
              <a:t>СВ </a:t>
            </a:r>
            <a:r>
              <a:rPr lang="ru-RU" sz="2400" b="1" dirty="0"/>
              <a:t>правого желудочка</a:t>
            </a:r>
            <a:r>
              <a:rPr lang="ru-RU" sz="2400" dirty="0"/>
              <a:t>. Объем крови, выброшенной правым желудочком за минуту. Величина кровотока оценивается на уровне бифуркации легочной артерии. </a:t>
            </a:r>
            <a:endParaRPr lang="ru-RU" sz="2400" dirty="0" smtClean="0"/>
          </a:p>
          <a:p>
            <a:r>
              <a:rPr lang="ru-RU" sz="2400" dirty="0" smtClean="0"/>
              <a:t>В норме СВ правого желудочка= СВ левого желудочка.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В связи с тем, что на сердечный выброс ПЖ не влияет ГЗФАП, этот показатель рекомендуется использовать в первые 24 часа после рождения, а также у недоношенных новорожденных с ГЗФАП. Однако, при значительном шунтировании крови через овальное окно СВ ПЖ также не будет характеризовать системный кровоток. В этой ситуации для косвенной оценки системного кровотока используют данные о возврате крови к сердцу – кровоток в верхней полой вене.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84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4308</Words>
  <Application>Microsoft Office PowerPoint</Application>
  <PresentationFormat>Экран (4:3)</PresentationFormat>
  <Paragraphs>309</Paragraphs>
  <Slides>65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ШОК</vt:lpstr>
      <vt:lpstr>Презентация PowerPoint</vt:lpstr>
      <vt:lpstr>ШОК – остро развившееся полиэтиологическое патологическое состояние, синдром циркуляторной дисфункции, проявляющийся нарушением перфузии тканей, характеризующийся вовлечением в процесс нескольких органов и систем. </vt:lpstr>
      <vt:lpstr>Презентация PowerPoint</vt:lpstr>
      <vt:lpstr>ОСНОВНЫЕ ПОКАЗАТЕЛИ ФУНКЦИОНАЛЬНОЙ ЭХОКАРДИОГРАФИИ </vt:lpstr>
      <vt:lpstr> ЭХО КГ   И    ИНДЕКСЫ </vt:lpstr>
      <vt:lpstr>Презентация PowerPoint</vt:lpstr>
      <vt:lpstr>Презентация PowerPoint</vt:lpstr>
      <vt:lpstr>ОСНОВНЫЕ ПОКАЗАТЕЛИ ФУНКЦИОНАЛЬНОЙ ЭХОКАРДИОГРАФИИ </vt:lpstr>
      <vt:lpstr>ОСНОВНЫЕ ПОКАЗАТЕЛИ ФУНКЦИОНАЛЬНОЙ ЭХОКАРДИОГРАФИИ  КРОВОТОК В ВЕРХНЕЙ ПОЛОЙ ВЕНЕ</vt:lpstr>
      <vt:lpstr>Вывод</vt:lpstr>
      <vt:lpstr>ОЦЕНКА ФУНКЦИИ МИОКАРДА</vt:lpstr>
      <vt:lpstr>ГБУЗ РДКБ . ОТДЕЛЕНИЕ ФУНКЦИОНАЛЬНОЙ ДИАГНОСТИКИ. ЭХОКАРДИОГРАФИЯ. </vt:lpstr>
      <vt:lpstr>Презентация PowerPoint</vt:lpstr>
      <vt:lpstr>ГБУЗ РДКБ . ОТДЕЛЕНИЕ ФУНКЦИОНАЛЬНОЙ ДИАГНОСТИКИ. ЭХОКАРДИОГРАФИЯ. </vt:lpstr>
      <vt:lpstr>Презентация PowerPoint</vt:lpstr>
      <vt:lpstr>Презентация PowerPoint</vt:lpstr>
      <vt:lpstr>Значимость шунтирования через открытый артериальный проток</vt:lpstr>
      <vt:lpstr>Презентация PowerPoint</vt:lpstr>
      <vt:lpstr>Презентация PowerPoint</vt:lpstr>
      <vt:lpstr>РЕНТГЕНОГРАММА ОГК</vt:lpstr>
      <vt:lpstr>Презентация PowerPoint</vt:lpstr>
      <vt:lpstr>ПАТОГЕНЕЗ ШОКА</vt:lpstr>
      <vt:lpstr>Презентация PowerPoint</vt:lpstr>
      <vt:lpstr>Причины   низкой   преднагрузки</vt:lpstr>
      <vt:lpstr>ПРИЧИНЫ НИЗКОЙ СОКРАТИМОСТИ МИОКАРДА</vt:lpstr>
      <vt:lpstr>ПРИЧИНЫ   ВЫСОКОЙ   ПОСТНАГРУЗКИ</vt:lpstr>
      <vt:lpstr>КАРДИОГЕННЫЙ ШОК</vt:lpstr>
      <vt:lpstr>Презентация PowerPoint</vt:lpstr>
      <vt:lpstr>Дистрибутивный шок. Наиболее частый вариант-септический шок.</vt:lpstr>
      <vt:lpstr>Презентация PowerPoint</vt:lpstr>
      <vt:lpstr>ГИПОВОЛЕМИЧЕСКИЙ ШОК</vt:lpstr>
      <vt:lpstr>Презентация PowerPoint</vt:lpstr>
      <vt:lpstr>Презентация PowerPoint</vt:lpstr>
      <vt:lpstr>Шок при дуктусзависимом ВПС</vt:lpstr>
      <vt:lpstr>Презентация PowerPoint</vt:lpstr>
      <vt:lpstr>Шок при персистирующей легочной гипертензии</vt:lpstr>
      <vt:lpstr>Клиника шока</vt:lpstr>
      <vt:lpstr>Клиника шока</vt:lpstr>
      <vt:lpstr>Презентация PowerPoint</vt:lpstr>
      <vt:lpstr>Основные диагностические критерии шока, отличающие его от бессимптомной артериальной гипотонии.</vt:lpstr>
      <vt:lpstr>ПРОТОКОЛ ТЕРАПИИ ШОКА</vt:lpstr>
      <vt:lpstr>ПРОТОКОЛ ТЕРАПИИ ШОКА</vt:lpstr>
      <vt:lpstr>ПРОТОКОЛ ТЕРАПИИ ШОКА</vt:lpstr>
      <vt:lpstr>ПРОТОКОЛ ТЕРАПИИ ШОКА</vt:lpstr>
      <vt:lpstr>Препараты, использующиеся при терапии артериальной гипотонии и шока. ДОПАМИН</vt:lpstr>
      <vt:lpstr>Презентация PowerPoint</vt:lpstr>
      <vt:lpstr>Презентация PowerPoint</vt:lpstr>
      <vt:lpstr>ПРИМЕР РАСЧЁТА ДОФАМИНА</vt:lpstr>
      <vt:lpstr>Пример расчёта вазоактивных препаратов в приложении 3 на стр. 28. Диагностика и лечение шока у новорождённых детей. Клинические рекомендации. Февраль 2019. сайт neonatology.pro</vt:lpstr>
      <vt:lpstr>ПРИМЕР РАСЧЁТА ДОБУТАМИНА</vt:lpstr>
      <vt:lpstr>Презентация PowerPoint</vt:lpstr>
      <vt:lpstr>Препараты, использующиеся при терапии артериальной гипотонии и шока  АДРЕНАЛИН.</vt:lpstr>
      <vt:lpstr>Презентация PowerPoint</vt:lpstr>
      <vt:lpstr>ПРИМЕР РАСЧЁТА АДРЕНАЛИНА</vt:lpstr>
      <vt:lpstr>Препараты, использующиеся при терапии артериальной гипотонии и шока. НОРАДРЕНАЛИН.   </vt:lpstr>
      <vt:lpstr>Презентация PowerPoint</vt:lpstr>
      <vt:lpstr>ПРИМЕР  РАСЧЁТА  НОРАДРЕНАЛИНА</vt:lpstr>
      <vt:lpstr>Препараты, использующиеся при терапии артериальной гипотонии и шока . ДОБУТАМИН </vt:lpstr>
      <vt:lpstr>Препараты, использующиеся при терапии артериальной гипотонии и шока  ДЕКСАМЕТАЗОН </vt:lpstr>
      <vt:lpstr>Препараты, использующиеся при терапии артериальной гипотонии и шока . Гидрокортизон</vt:lpstr>
      <vt:lpstr>Презентация PowerPoint</vt:lpstr>
      <vt:lpstr>Нормальное значение площади поверхности тела – ППТ  человека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ШОК</dc:title>
  <dc:creator>Наиля</dc:creator>
  <cp:lastModifiedBy>Samsung</cp:lastModifiedBy>
  <cp:revision>61</cp:revision>
  <dcterms:created xsi:type="dcterms:W3CDTF">2019-05-29T15:48:40Z</dcterms:created>
  <dcterms:modified xsi:type="dcterms:W3CDTF">2019-10-29T18:19:36Z</dcterms:modified>
</cp:coreProperties>
</file>