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1"/>
    <p:sldMasterId id="2147483764" r:id="rId2"/>
  </p:sldMasterIdLst>
  <p:notesMasterIdLst>
    <p:notesMasterId r:id="rId78"/>
  </p:notesMasterIdLst>
  <p:handoutMasterIdLst>
    <p:handoutMasterId r:id="rId79"/>
  </p:handoutMasterIdLst>
  <p:sldIdLst>
    <p:sldId id="532" r:id="rId3"/>
    <p:sldId id="377" r:id="rId4"/>
    <p:sldId id="505" r:id="rId5"/>
    <p:sldId id="565" r:id="rId6"/>
    <p:sldId id="566" r:id="rId7"/>
    <p:sldId id="567" r:id="rId8"/>
    <p:sldId id="568" r:id="rId9"/>
    <p:sldId id="569" r:id="rId10"/>
    <p:sldId id="570" r:id="rId11"/>
    <p:sldId id="571" r:id="rId12"/>
    <p:sldId id="572" r:id="rId13"/>
    <p:sldId id="573" r:id="rId14"/>
    <p:sldId id="574" r:id="rId15"/>
    <p:sldId id="575" r:id="rId16"/>
    <p:sldId id="636" r:id="rId17"/>
    <p:sldId id="577" r:id="rId18"/>
    <p:sldId id="578" r:id="rId19"/>
    <p:sldId id="579" r:id="rId20"/>
    <p:sldId id="580" r:id="rId21"/>
    <p:sldId id="581" r:id="rId22"/>
    <p:sldId id="582" r:id="rId23"/>
    <p:sldId id="583" r:id="rId24"/>
    <p:sldId id="584" r:id="rId25"/>
    <p:sldId id="585" r:id="rId26"/>
    <p:sldId id="586" r:id="rId27"/>
    <p:sldId id="587" r:id="rId28"/>
    <p:sldId id="588" r:id="rId29"/>
    <p:sldId id="589" r:id="rId30"/>
    <p:sldId id="590" r:id="rId31"/>
    <p:sldId id="591" r:id="rId32"/>
    <p:sldId id="592" r:id="rId33"/>
    <p:sldId id="637" r:id="rId34"/>
    <p:sldId id="594" r:id="rId35"/>
    <p:sldId id="595" r:id="rId36"/>
    <p:sldId id="596" r:id="rId37"/>
    <p:sldId id="638" r:id="rId38"/>
    <p:sldId id="598" r:id="rId39"/>
    <p:sldId id="599" r:id="rId40"/>
    <p:sldId id="600" r:id="rId41"/>
    <p:sldId id="601" r:id="rId42"/>
    <p:sldId id="602" r:id="rId43"/>
    <p:sldId id="603" r:id="rId44"/>
    <p:sldId id="604" r:id="rId45"/>
    <p:sldId id="605" r:id="rId46"/>
    <p:sldId id="606" r:id="rId47"/>
    <p:sldId id="607" r:id="rId48"/>
    <p:sldId id="608" r:id="rId49"/>
    <p:sldId id="609" r:id="rId50"/>
    <p:sldId id="610" r:id="rId51"/>
    <p:sldId id="611" r:id="rId52"/>
    <p:sldId id="612" r:id="rId53"/>
    <p:sldId id="613" r:id="rId54"/>
    <p:sldId id="614" r:id="rId55"/>
    <p:sldId id="615" r:id="rId56"/>
    <p:sldId id="616" r:id="rId57"/>
    <p:sldId id="617" r:id="rId58"/>
    <p:sldId id="618" r:id="rId59"/>
    <p:sldId id="619" r:id="rId60"/>
    <p:sldId id="620" r:id="rId61"/>
    <p:sldId id="621" r:id="rId62"/>
    <p:sldId id="622" r:id="rId63"/>
    <p:sldId id="623" r:id="rId64"/>
    <p:sldId id="624" r:id="rId65"/>
    <p:sldId id="625" r:id="rId66"/>
    <p:sldId id="626" r:id="rId67"/>
    <p:sldId id="627" r:id="rId68"/>
    <p:sldId id="628" r:id="rId69"/>
    <p:sldId id="629" r:id="rId70"/>
    <p:sldId id="630" r:id="rId71"/>
    <p:sldId id="631" r:id="rId72"/>
    <p:sldId id="632" r:id="rId73"/>
    <p:sldId id="633" r:id="rId74"/>
    <p:sldId id="634" r:id="rId75"/>
    <p:sldId id="635" r:id="rId76"/>
    <p:sldId id="564" r:id="rId77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0000"/>
    <a:srgbClr val="FF00FF"/>
    <a:srgbClr val="66FF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notesMaster" Target="notesMasters/notesMaster1.xml"/><Relationship Id="rId8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80557-AF5D-4664-AFBF-422FA640B1F5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417D19-A038-42E6-A121-8609E53BF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9028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D9DB48C-98E3-45A9-B404-DBBFACC9D4FC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822B80E-3C2D-4F91-8D85-429586F42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90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66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66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58453-1ACD-4B55-BBC3-A25C822CCB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BB74A-4982-438F-8D82-209DFB155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CADEB-F409-46CB-A245-09FF40327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E4076-69FE-471D-8347-5DBB6F0DF1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2B93A-686D-4414-92E4-15B55085F6C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B8146-9993-429C-9484-87F152F14D47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BBB4C-527E-4F23-A701-A7DB2134B4F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61FC2-A52F-4F72-A073-DE5673B40B9C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DCFD7-974D-4EA3-8BD4-A2AB8D2F90DA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C307B-7180-480E-BAAE-D13D0F2400E1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33691-B3CE-47A8-B2B9-6DDFD2AC05F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29826-5B8D-4087-BD08-D3D172E5D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229B5-FAE2-4D1D-AC47-F0E4C24B5053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30A8E-B09E-4B78-8E09-858F77BE480D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D2F5C-1474-48D4-9C9D-F0D94DA0BF0E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61E0A-380D-4F5F-B4A1-CFA09DB2B838}" type="slidenum">
              <a:rPr lang="ru-RU" alt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E47E5-D1E5-470E-8B8F-985F9E1220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22443-621B-4476-8DDA-629B9F116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AA5D6-8BEE-4674-9E72-DA194FC4B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5425F-C5A5-4F4E-B53C-8D6F25110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3179E-F690-43E1-9E34-2947FCEE97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B0FC7-8796-4F84-B510-CC6CC43D7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1201-7142-41A6-AF70-26D60812E9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2560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0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0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56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56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2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3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563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  <p:sp>
            <p:nvSpPr>
              <p:cNvPr id="2563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 dirty="0"/>
              </a:p>
            </p:txBody>
          </p:sp>
        </p:grpSp>
        <p:sp>
          <p:nvSpPr>
            <p:cNvPr id="2563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63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256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56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AEF9033-FEB0-4D75-928C-89E4D0B13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56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2" r:id="rId1"/>
    <p:sldLayoutId id="2147483761" r:id="rId2"/>
    <p:sldLayoutId id="2147483760" r:id="rId3"/>
    <p:sldLayoutId id="2147483759" r:id="rId4"/>
    <p:sldLayoutId id="2147483758" r:id="rId5"/>
    <p:sldLayoutId id="2147483757" r:id="rId6"/>
    <p:sldLayoutId id="2147483756" r:id="rId7"/>
    <p:sldLayoutId id="2147483755" r:id="rId8"/>
    <p:sldLayoutId id="2147483754" r:id="rId9"/>
    <p:sldLayoutId id="2147483753" r:id="rId10"/>
    <p:sldLayoutId id="2147483752" r:id="rId11"/>
    <p:sldLayoutId id="214748375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0CBD6DF-E441-46DD-9EAA-41857AE6EDC5}" type="slidenum">
              <a:rPr lang="ru-RU" altLang="ru-RU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ru-RU" altLang="ru-RU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bashgmu.ru/" TargetMode="Externa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2205038"/>
            <a:ext cx="8318500" cy="3640137"/>
          </a:xfrm>
        </p:spPr>
        <p:txBody>
          <a:bodyPr/>
          <a:lstStyle/>
          <a:p>
            <a:pPr algn="l"/>
            <a:r>
              <a:rPr lang="ru-RU" altLang="ru-RU" sz="2000" dirty="0" smtClean="0">
                <a:solidFill>
                  <a:srgbClr val="254061"/>
                </a:solidFill>
              </a:rPr>
              <a:t/>
            </a:r>
            <a:br>
              <a:rPr lang="ru-RU" altLang="ru-RU" sz="2000" dirty="0" smtClean="0">
                <a:solidFill>
                  <a:srgbClr val="254061"/>
                </a:solidFill>
              </a:rPr>
            </a:br>
            <a:r>
              <a:rPr lang="ru-RU" altLang="ru-RU" sz="2000" dirty="0" smtClean="0">
                <a:solidFill>
                  <a:srgbClr val="254061"/>
                </a:solidFill>
              </a:rPr>
              <a:t/>
            </a:r>
            <a:br>
              <a:rPr lang="ru-RU" altLang="ru-RU" sz="2000" dirty="0" smtClean="0">
                <a:solidFill>
                  <a:srgbClr val="254061"/>
                </a:solidFill>
              </a:rPr>
            </a:br>
            <a:endParaRPr lang="ru-RU" altLang="ru-RU" sz="2000" dirty="0" smtClean="0">
              <a:solidFill>
                <a:srgbClr val="254061"/>
              </a:solidFill>
              <a:latin typeface="Arial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1844675"/>
            <a:ext cx="8642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ru-RU" altLang="ru-RU" sz="2800" b="1" i="1" smtClean="0">
              <a:solidFill>
                <a:srgbClr val="25406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TextBox 14"/>
          <p:cNvSpPr txBox="1">
            <a:spLocks noChangeArrowheads="1"/>
          </p:cNvSpPr>
          <p:nvPr/>
        </p:nvSpPr>
        <p:spPr bwMode="auto">
          <a:xfrm>
            <a:off x="683568" y="2564904"/>
            <a:ext cx="799288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Вазотропная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поддержка 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в </a:t>
            </a:r>
            <a:r>
              <a:rPr lang="ru-RU" sz="3600" b="1" dirty="0" err="1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неонатальной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Arial" charset="0"/>
                <a:cs typeface="Arial" charset="0"/>
              </a:rPr>
              <a:t> интенсивной терапии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0" y="4725144"/>
            <a:ext cx="91440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Хафизова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Наиля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Римовна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, </a:t>
            </a:r>
          </a:p>
          <a:p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канд.мед.наук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charset="0"/>
              </a:rPr>
              <a:t> </a:t>
            </a:r>
          </a:p>
        </p:txBody>
      </p:sp>
      <p:sp>
        <p:nvSpPr>
          <p:cNvPr id="9" name="AutoShape 2"/>
          <p:cNvSpPr txBox="1">
            <a:spLocks noChangeArrowheads="1"/>
          </p:cNvSpPr>
          <p:nvPr/>
        </p:nvSpPr>
        <p:spPr>
          <a:xfrm>
            <a:off x="3275856" y="5949280"/>
            <a:ext cx="2592288" cy="46139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Февраль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9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2018</a:t>
            </a:r>
            <a:endParaRPr kumimoji="0" lang="ru-RU" sz="2000" b="1" i="0" u="none" strike="noStrike" kern="1200" cap="none" spc="0" normalizeH="0" noProof="0" dirty="0" smtClean="0">
              <a:ln>
                <a:noFill/>
              </a:ln>
              <a:solidFill>
                <a:srgbClr val="99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233691-B3CE-47A8-B2B9-6DDFD2AC05FE}" type="slidenum">
              <a:rPr lang="ru-RU" alt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ru-RU" alt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8850" name="Picture 2" descr="http://bashgmu.ru/include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70360"/>
            <a:ext cx="1440160" cy="1425614"/>
          </a:xfrm>
          <a:prstGeom prst="rect">
            <a:avLst/>
          </a:prstGeom>
          <a:noFill/>
        </p:spPr>
      </p:pic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979712" y="188640"/>
            <a:ext cx="691276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ФГБОУ ВО «Башкирский государственный медицинский университет</a:t>
            </a:r>
          </a:p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Институт дополнительного 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профессионального образования</a:t>
            </a:r>
            <a:b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</a:b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Arial" charset="0"/>
              </a:rPr>
              <a:t>Кафедра педиатрии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86863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475656" y="764704"/>
            <a:ext cx="6336704" cy="2736304"/>
          </a:xfrm>
          <a:blipFill>
            <a:blip r:embed="rId2" cstate="print"/>
            <a:tile tx="0" ty="0" sx="100000" sy="100000" flip="none" algn="tl"/>
          </a:blipFill>
          <a:ln w="3175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2"/>
                </a:solidFill>
                <a:effectLst/>
              </a:rPr>
              <a:t>Часть 2.</a:t>
            </a:r>
            <a:br>
              <a:rPr lang="ru-RU" dirty="0" smtClean="0">
                <a:solidFill>
                  <a:schemeClr val="bg2"/>
                </a:solidFill>
                <a:effectLst/>
              </a:rPr>
            </a:br>
            <a:r>
              <a:rPr lang="ru-RU" dirty="0" smtClean="0">
                <a:solidFill>
                  <a:schemeClr val="bg2"/>
                </a:solidFill>
                <a:effectLst/>
              </a:rPr>
              <a:t> Эндогенные катехоламины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F4B81-6388-4218-B1B4-47A617658B8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77072"/>
            <a:ext cx="64087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smtClean="0"/>
              <a:t>Адреналин (</a:t>
            </a:r>
            <a:r>
              <a:rPr lang="ru-RU" sz="2800" dirty="0" err="1" smtClean="0"/>
              <a:t>Эпинефрин</a:t>
            </a:r>
            <a:r>
              <a:rPr lang="ru-RU" sz="28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Норадреналин (</a:t>
            </a:r>
            <a:r>
              <a:rPr lang="ru-RU" sz="2800" dirty="0" err="1" smtClean="0"/>
              <a:t>Норэпинефрин</a:t>
            </a:r>
            <a:r>
              <a:rPr lang="ru-RU" sz="2800" dirty="0" smtClean="0"/>
              <a:t>)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Допамин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8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0075"/>
            <a:ext cx="9186863" cy="625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179E-F690-43E1-9E34-2947FCEE979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14398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chemeClr val="tx1"/>
                </a:solidFill>
              </a:rPr>
              <a:t>Структура</a:t>
            </a:r>
          </a:p>
        </p:txBody>
      </p:sp>
      <p:sp>
        <p:nvSpPr>
          <p:cNvPr id="4099" name="Rectangle 4"/>
          <p:cNvSpPr>
            <a:spLocks noChangeArrowheads="1"/>
          </p:cNvSpPr>
          <p:nvPr/>
        </p:nvSpPr>
        <p:spPr bwMode="auto">
          <a:xfrm>
            <a:off x="683568" y="1844824"/>
            <a:ext cx="8065145" cy="302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1. Терминология.</a:t>
            </a: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2. Эндогенные катехоламины</a:t>
            </a:r>
            <a:endParaRPr lang="ru-RU" sz="3200" dirty="0">
              <a:cs typeface="Times New Roman" pitchFamily="18" charset="0"/>
            </a:endParaRP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3. Синтетические препараты</a:t>
            </a:r>
          </a:p>
          <a:p>
            <a:pPr marL="365125" lvl="3" algn="l">
              <a:tabLst>
                <a:tab pos="365125" algn="l"/>
              </a:tabLst>
            </a:pPr>
            <a:r>
              <a:rPr lang="ru-RU" sz="3200" dirty="0" smtClean="0">
                <a:cs typeface="Times New Roman" pitchFamily="18" charset="0"/>
              </a:rPr>
              <a:t>4. Ингибиторы </a:t>
            </a:r>
            <a:r>
              <a:rPr lang="ru-RU" sz="3200" dirty="0" err="1" smtClean="0">
                <a:cs typeface="Times New Roman" pitchFamily="18" charset="0"/>
              </a:rPr>
              <a:t>фосфодиэстеразы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522920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600" dirty="0" smtClean="0"/>
              <a:t>В презентации были использованы материалы  Ю.С.Александровича, </a:t>
            </a:r>
            <a:br>
              <a:rPr lang="ru-RU" sz="1600" dirty="0" smtClean="0"/>
            </a:br>
            <a:r>
              <a:rPr lang="ru-RU" sz="1600" dirty="0" smtClean="0"/>
              <a:t>зав. кафедрой анестезиологии-реаниматологии и  неотложной педиатрии ГПМА ФПК и ПП, Санкт-Петербург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9186863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868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680"/>
            <a:ext cx="9186863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1844824"/>
            <a:ext cx="6096000" cy="2971800"/>
          </a:xfrm>
          <a:blipFill>
            <a:blip r:embed="rId2" cstate="print"/>
            <a:tile tx="0" ty="0" sx="100000" sy="100000" flip="none" algn="tl"/>
          </a:blipFill>
          <a:ln w="3175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chemeClr val="bg2"/>
                </a:solidFill>
                <a:effectLst/>
              </a:rPr>
              <a:t>Часть </a:t>
            </a:r>
            <a:r>
              <a:rPr lang="ru-RU" dirty="0">
                <a:solidFill>
                  <a:schemeClr val="bg2"/>
                </a:solidFill>
                <a:effectLst/>
              </a:rPr>
              <a:t>1</a:t>
            </a:r>
            <a:r>
              <a:rPr lang="ru-RU" dirty="0" smtClean="0">
                <a:solidFill>
                  <a:schemeClr val="bg2"/>
                </a:solidFill>
                <a:effectLst/>
              </a:rPr>
              <a:t>.</a:t>
            </a:r>
            <a:br>
              <a:rPr lang="ru-RU" dirty="0" smtClean="0">
                <a:solidFill>
                  <a:schemeClr val="bg2"/>
                </a:solidFill>
                <a:effectLst/>
              </a:rPr>
            </a:br>
            <a:r>
              <a:rPr lang="ru-RU" dirty="0" smtClean="0">
                <a:solidFill>
                  <a:schemeClr val="bg2"/>
                </a:solidFill>
                <a:effectLst/>
              </a:rPr>
              <a:t> Терминология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F4B81-6388-4218-B1B4-47A617658B85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547664" y="620688"/>
            <a:ext cx="6096000" cy="2971800"/>
          </a:xfrm>
          <a:blipFill>
            <a:blip r:embed="rId2" cstate="print"/>
            <a:tile tx="0" ty="0" sx="100000" sy="100000" flip="none" algn="tl"/>
          </a:blipFill>
          <a:ln w="3175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ru-RU" dirty="0" smtClean="0">
                <a:solidFill>
                  <a:schemeClr val="bg2"/>
                </a:solidFill>
                <a:effectLst/>
              </a:rPr>
              <a:t>Часть 3.</a:t>
            </a:r>
            <a:br>
              <a:rPr lang="ru-RU" dirty="0" smtClean="0">
                <a:solidFill>
                  <a:schemeClr val="bg2"/>
                </a:solidFill>
                <a:effectLst/>
              </a:rPr>
            </a:br>
            <a:r>
              <a:rPr lang="ru-RU" dirty="0" smtClean="0">
                <a:solidFill>
                  <a:schemeClr val="bg2"/>
                </a:solidFill>
                <a:effectLst/>
              </a:rPr>
              <a:t> Синтетические препараты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>
              <a:defRPr/>
            </a:pPr>
            <a:fld id="{B7DF4B81-6388-4218-B1B4-47A617658B85}" type="slidenum">
              <a:rPr lang="ru-RU" smtClean="0">
                <a:solidFill>
                  <a:srgbClr val="FFFF00"/>
                </a:solidFill>
              </a:rPr>
              <a:pPr>
                <a:defRPr/>
              </a:pPr>
              <a:t>32</a:t>
            </a:fld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1720" y="3933056"/>
            <a:ext cx="62646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400" dirty="0" smtClean="0"/>
              <a:t> </a:t>
            </a:r>
            <a:r>
              <a:rPr lang="ru-RU" sz="2800" dirty="0" err="1" smtClean="0"/>
              <a:t>Добутамин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Допексамин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Дигоксин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Ингибиторы </a:t>
            </a:r>
            <a:r>
              <a:rPr lang="ru-RU" sz="2800" dirty="0" err="1" smtClean="0"/>
              <a:t>фосфодиэстеразы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smtClean="0"/>
              <a:t> </a:t>
            </a:r>
            <a:r>
              <a:rPr lang="ru-RU" sz="2800" dirty="0" err="1" smtClean="0"/>
              <a:t>Изопротеренол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8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868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Grp="1" noChangeArrowheads="1"/>
          </p:cNvSpPr>
          <p:nvPr>
            <p:ph type="title"/>
          </p:nvPr>
        </p:nvSpPr>
        <p:spPr>
          <a:xfrm>
            <a:off x="1619672" y="764704"/>
            <a:ext cx="6096000" cy="2664296"/>
          </a:xfrm>
          <a:blipFill>
            <a:blip r:embed="rId2" cstate="print"/>
            <a:tile tx="0" ty="0" sx="100000" sy="100000" flip="none" algn="tl"/>
          </a:blipFill>
          <a:ln w="3175" cmpd="dbl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ru-RU" dirty="0" smtClean="0">
                <a:solidFill>
                  <a:schemeClr val="bg2"/>
                </a:solidFill>
                <a:effectLst/>
              </a:rPr>
              <a:t>Часть 4.</a:t>
            </a:r>
            <a:br>
              <a:rPr lang="ru-RU" dirty="0" smtClean="0">
                <a:solidFill>
                  <a:schemeClr val="bg2"/>
                </a:solidFill>
                <a:effectLst/>
              </a:rPr>
            </a:br>
            <a:r>
              <a:rPr lang="ru-RU" dirty="0" smtClean="0">
                <a:solidFill>
                  <a:schemeClr val="bg2"/>
                </a:solidFill>
                <a:effectLst/>
              </a:rPr>
              <a:t> </a:t>
            </a:r>
            <a:r>
              <a:rPr lang="ru-RU" sz="4000" dirty="0" smtClean="0">
                <a:solidFill>
                  <a:schemeClr val="bg2"/>
                </a:solidFill>
                <a:effectLst/>
              </a:rPr>
              <a:t>ИНГИБИТОРЫ</a:t>
            </a:r>
            <a:br>
              <a:rPr lang="ru-RU" sz="4000" dirty="0" smtClean="0">
                <a:solidFill>
                  <a:schemeClr val="bg2"/>
                </a:solidFill>
                <a:effectLst/>
              </a:rPr>
            </a:br>
            <a:r>
              <a:rPr lang="ru-RU" sz="4000" dirty="0" smtClean="0">
                <a:solidFill>
                  <a:schemeClr val="bg2"/>
                </a:solidFill>
                <a:effectLst/>
              </a:rPr>
              <a:t>ФОСФОДИЭСТЕРАЗЫ</a:t>
            </a:r>
            <a:endParaRPr lang="ru-RU" dirty="0" smtClean="0">
              <a:solidFill>
                <a:schemeClr val="bg2"/>
              </a:solidFill>
              <a:effectLst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DF4B81-6388-4218-B1B4-47A617658B85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3717032"/>
            <a:ext cx="4572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Амринон</a:t>
            </a:r>
            <a:r>
              <a:rPr lang="ru-RU" sz="2800" dirty="0" smtClean="0"/>
              <a:t> </a:t>
            </a:r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Милринон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Эноксимон</a:t>
            </a:r>
            <a:endParaRPr lang="ru-RU" sz="2800" dirty="0" smtClean="0"/>
          </a:p>
          <a:p>
            <a:pPr algn="l">
              <a:buFont typeface="Arial" pitchFamily="34" charset="0"/>
              <a:buChar char="•"/>
            </a:pPr>
            <a:r>
              <a:rPr lang="ru-RU" sz="2800" dirty="0" err="1" smtClean="0"/>
              <a:t>Пироксимон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9827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86863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"/>
            <a:ext cx="918686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3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5"/>
            <a:ext cx="9186863" cy="6525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86863" cy="63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86863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5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86863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4350"/>
            <a:ext cx="9186863" cy="634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60647"/>
            <a:ext cx="9144000" cy="659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86863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1188" y="836613"/>
            <a:ext cx="8229600" cy="17272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chemeClr val="tx1"/>
              </a:solidFill>
            </a:endParaRPr>
          </a:p>
        </p:txBody>
      </p:sp>
      <p:pic>
        <p:nvPicPr>
          <p:cNvPr id="6451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D3179E-F690-43E1-9E34-2947FCEE979E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1475"/>
            <a:ext cx="9186863" cy="648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6651</TotalTime>
  <Words>88</Words>
  <Application>Microsoft Office PowerPoint</Application>
  <PresentationFormat>Экран (4:3)</PresentationFormat>
  <Paragraphs>36</Paragraphs>
  <Slides>75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75</vt:i4>
      </vt:variant>
    </vt:vector>
  </HeadingPairs>
  <TitlesOfParts>
    <vt:vector size="77" baseType="lpstr">
      <vt:lpstr>Глобус</vt:lpstr>
      <vt:lpstr>Тема Office</vt:lpstr>
      <vt:lpstr>  </vt:lpstr>
      <vt:lpstr>Структура</vt:lpstr>
      <vt:lpstr>Часть 1.  Терминология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2.  Эндогенные катехоламины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Часть 3.  Синтетические препараты</vt:lpstr>
      <vt:lpstr>Презентация PowerPoint</vt:lpstr>
      <vt:lpstr>Презентация PowerPoint</vt:lpstr>
      <vt:lpstr>Презентация PowerPoint</vt:lpstr>
      <vt:lpstr>Часть 4.  ИНГИБИТОРЫ ФОСФОДИЭСТЕРАЗЫ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Rail Khussamov</dc:creator>
  <cp:lastModifiedBy>Наиля</cp:lastModifiedBy>
  <cp:revision>238</cp:revision>
  <dcterms:created xsi:type="dcterms:W3CDTF">2007-11-28T15:45:44Z</dcterms:created>
  <dcterms:modified xsi:type="dcterms:W3CDTF">2018-02-20T03:59:02Z</dcterms:modified>
</cp:coreProperties>
</file>