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21" r:id="rId1"/>
  </p:sldMasterIdLst>
  <p:notesMasterIdLst>
    <p:notesMasterId r:id="rId61"/>
  </p:notesMasterIdLst>
  <p:handoutMasterIdLst>
    <p:handoutMasterId r:id="rId62"/>
  </p:handoutMasterIdLst>
  <p:sldIdLst>
    <p:sldId id="345" r:id="rId2"/>
    <p:sldId id="287" r:id="rId3"/>
    <p:sldId id="288" r:id="rId4"/>
    <p:sldId id="284" r:id="rId5"/>
    <p:sldId id="285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346" r:id="rId14"/>
    <p:sldId id="297" r:id="rId15"/>
    <p:sldId id="298" r:id="rId16"/>
    <p:sldId id="299" r:id="rId17"/>
    <p:sldId id="347" r:id="rId18"/>
    <p:sldId id="301" r:id="rId19"/>
    <p:sldId id="304" r:id="rId20"/>
    <p:sldId id="309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48" r:id="rId29"/>
    <p:sldId id="308" r:id="rId30"/>
    <p:sldId id="306" r:id="rId31"/>
    <p:sldId id="319" r:id="rId32"/>
    <p:sldId id="318" r:id="rId33"/>
    <p:sldId id="320" r:id="rId34"/>
    <p:sldId id="321" r:id="rId35"/>
    <p:sldId id="349" r:id="rId36"/>
    <p:sldId id="351" r:id="rId37"/>
    <p:sldId id="323" r:id="rId38"/>
    <p:sldId id="324" r:id="rId39"/>
    <p:sldId id="325" r:id="rId40"/>
    <p:sldId id="326" r:id="rId41"/>
    <p:sldId id="327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07" r:id="rId60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Bell M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E0F9"/>
    <a:srgbClr val="000082"/>
    <a:srgbClr val="800000"/>
    <a:srgbClr val="FFFFFF"/>
    <a:srgbClr val="6699FF"/>
    <a:srgbClr val="FF6600"/>
    <a:srgbClr val="D60093"/>
    <a:srgbClr val="FF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454" autoAdjust="0"/>
  </p:normalViewPr>
  <p:slideViewPr>
    <p:cSldViewPr snapToObjects="1" showGuides="1">
      <p:cViewPr>
        <p:scale>
          <a:sx n="70" d="100"/>
          <a:sy n="70" d="100"/>
        </p:scale>
        <p:origin x="-2814" y="-972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36" d="100"/>
          <a:sy n="36" d="100"/>
        </p:scale>
        <p:origin x="-11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BD4AB64E-694A-42BD-B21E-530456A63A7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5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C78A-49CC-45E3-A275-E790A09D969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4DD8A-E554-4BA0-B46B-A013F5ECCE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92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DD8A-E554-4BA0-B46B-A013F5ECCE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DD8A-E554-4BA0-B46B-A013F5ECCE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DD8A-E554-4BA0-B46B-A013F5ECCEE5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AABCB16-D420-44C3-BFDD-BE62FEF45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209A42-B95E-464C-B777-C84A838DE1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A7E3D7-FB8D-4FF1-8767-B1E565EDE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2B0AD7-CE55-4D1D-BE37-0A601294587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957A7B-161E-45C6-B722-07277CC7AD3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C03690-DCDA-4641-8E71-9E2E2405B33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999E1E-E017-4ECE-A2B0-2049DA75443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4F5742-B127-4E54-B278-9F78CA5B2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33F73A-33F1-4F4F-92CB-FC60C497A8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5A10B5-C39D-42A3-A720-DAF3C5D5E9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A258BD6-38D9-485B-974A-716683651F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746DFC-AF7C-4FA3-A6C2-BE0BCF120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2649E6-E8CB-4C07-8A32-E3C0ED239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0A1E29A-60B9-4268-BA9B-919046C072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29D6BE2-2A15-4069-B99B-7EC82B30F1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DDED8EF-4679-47C8-95DF-C53487D08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3" r:id="rId12"/>
    <p:sldLayoutId id="2147484034" r:id="rId13"/>
    <p:sldLayoutId id="2147484035" r:id="rId14"/>
    <p:sldLayoutId id="2147484036" r:id="rId15"/>
  </p:sldLayoutIdLst>
  <p:transition spd="med">
    <p:zoom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20" name="Picture 8" descr="Рисунок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6" y="1214422"/>
            <a:ext cx="8858280" cy="457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7324" name="Text Box 12"/>
          <p:cNvSpPr txBox="1">
            <a:spLocks noChangeAspect="1" noChangeArrowheads="1"/>
          </p:cNvSpPr>
          <p:nvPr/>
        </p:nvSpPr>
        <p:spPr bwMode="auto">
          <a:xfrm>
            <a:off x="214314" y="1214422"/>
            <a:ext cx="8786842" cy="46342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b="1" dirty="0">
              <a:solidFill>
                <a:schemeClr val="accent4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4400" dirty="0">
                <a:solidFill>
                  <a:schemeClr val="accent4"/>
                </a:solidFill>
                <a:latin typeface="Franklin Gothic Book" pitchFamily="34" charset="0"/>
              </a:rPr>
              <a:t>МОЧЕКАМЕННАЯ БОЛЕЗНЬ, СОВРЕМЕННЫЕ МЕТОДЫ ЛЕЧЕНИЯ</a:t>
            </a:r>
          </a:p>
          <a:p>
            <a:pPr algn="ctr">
              <a:spcBef>
                <a:spcPct val="50000"/>
              </a:spcBef>
            </a:pPr>
            <a:r>
              <a:rPr lang="ru-RU" sz="3700" b="1" dirty="0">
                <a:solidFill>
                  <a:schemeClr val="accent4"/>
                </a:solidFill>
              </a:rPr>
              <a:t/>
            </a:r>
            <a:br>
              <a:rPr lang="ru-RU" sz="3700" b="1" dirty="0">
                <a:solidFill>
                  <a:schemeClr val="accent4"/>
                </a:solidFill>
              </a:rPr>
            </a:br>
            <a:endParaRPr lang="ru-RU" sz="37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42844" y="4572008"/>
            <a:ext cx="8785225" cy="1643074"/>
          </a:xfrm>
        </p:spPr>
        <p:txBody>
          <a:bodyPr>
            <a:normAutofit/>
          </a:bodyPr>
          <a:lstStyle/>
          <a:p>
            <a:pPr indent="457200" algn="just"/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Причиной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камнеобразования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могут быть эндогенные факторы приводящие к застою мочи и </a:t>
            </a:r>
            <a:r>
              <a:rPr lang="ru-RU" sz="23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нарушению уродинамики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. </a:t>
            </a:r>
            <a:r>
              <a:rPr lang="ru-RU" sz="23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В</a:t>
            </a:r>
            <a:r>
              <a:rPr lang="en-US" sz="23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данной ситуации 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камнеобразование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считается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вторичным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,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ru-RU" sz="23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и 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является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осложнением</a:t>
            </a:r>
            <a:r>
              <a:rPr lang="en-US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en-US" sz="23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патологических</a:t>
            </a:r>
            <a:r>
              <a:rPr lang="ru-RU" sz="23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процессов</a:t>
            </a:r>
            <a:r>
              <a:rPr lang="ru-RU" sz="2300" dirty="0" smtClean="0">
                <a:solidFill>
                  <a:schemeClr val="tx1"/>
                </a:solidFill>
                <a:effectLst/>
              </a:rPr>
              <a:t>.</a:t>
            </a:r>
            <a:endParaRPr lang="ru-RU" sz="2300" dirty="0">
              <a:solidFill>
                <a:schemeClr val="tx1"/>
              </a:solidFill>
            </a:endParaRPr>
          </a:p>
        </p:txBody>
      </p:sp>
      <p:pic>
        <p:nvPicPr>
          <p:cNvPr id="121868" name="Picture 12" descr="Imagen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5786446" y="406808"/>
            <a:ext cx="2737841" cy="416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1870" name="Picture 14" descr="МК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285852" y="3197546"/>
            <a:ext cx="1341509" cy="1303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869" name="Picture 13" descr="Hipertrofia prostбtica benigna - Pieza quirъrgica de adenomectomнa retropъbica (113 Kb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339722" y="589913"/>
            <a:ext cx="3095625" cy="2187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4499777"/>
            <a:ext cx="9144000" cy="1800225"/>
          </a:xfrm>
        </p:spPr>
        <p:txBody>
          <a:bodyPr>
            <a:normAutofit/>
          </a:bodyPr>
          <a:lstStyle/>
          <a:p>
            <a:pPr indent="457200" algn="just"/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В настоящее время установлено, что для формирования конкремента необходима основа </a:t>
            </a:r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  <a:cs typeface="Times New Roman" pitchFamily="18" charset="0"/>
              </a:rPr>
              <a:t>─</a:t>
            </a:r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 белково-мукополисахаридная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матрица, которая </a:t>
            </a:r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вырабатывается почкой и может выделяться с мочой.</a:t>
            </a:r>
          </a:p>
        </p:txBody>
      </p:sp>
      <p:pic>
        <p:nvPicPr>
          <p:cNvPr id="124950" name="Picture 22" descr="j03052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2071678"/>
            <a:ext cx="1204912" cy="2011363"/>
          </a:xfrm>
        </p:spPr>
      </p:pic>
      <p:pic>
        <p:nvPicPr>
          <p:cNvPr id="124952" name="Picture 24" descr="матр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2000" contrast="48000"/>
          </a:blip>
          <a:stretch>
            <a:fillRect/>
          </a:stretch>
        </p:blipFill>
        <p:spPr>
          <a:xfrm>
            <a:off x="3286116" y="285728"/>
            <a:ext cx="5372100" cy="3943350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711704" y="2214554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357167"/>
            <a:ext cx="9144000" cy="7683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Причины образования матрицы</a:t>
            </a:r>
          </a:p>
        </p:txBody>
      </p:sp>
      <p:sp>
        <p:nvSpPr>
          <p:cNvPr id="13005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323850" y="1268413"/>
            <a:ext cx="8496300" cy="5329237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обменные нарушения в дистальных отделах нефрона, обусловленные наследственными (</a:t>
            </a:r>
            <a:r>
              <a:rPr lang="ru-RU" sz="2400" dirty="0" err="1">
                <a:effectLst/>
                <a:latin typeface="Franklin Gothic Book" pitchFamily="34" charset="0"/>
              </a:rPr>
              <a:t>ферменто</a:t>
            </a:r>
            <a:r>
              <a:rPr lang="ru-RU" sz="2400" dirty="0">
                <a:effectLst/>
                <a:latin typeface="Franklin Gothic Book" pitchFamily="34" charset="0"/>
              </a:rPr>
              <a:t>- и </a:t>
            </a:r>
            <a:r>
              <a:rPr lang="ru-RU" sz="2400" dirty="0" err="1">
                <a:effectLst/>
                <a:latin typeface="Franklin Gothic Book" pitchFamily="34" charset="0"/>
              </a:rPr>
              <a:t>тубулопатии</a:t>
            </a:r>
            <a:r>
              <a:rPr lang="ru-RU" sz="2400" dirty="0">
                <a:effectLst/>
                <a:latin typeface="Franklin Gothic Book" pitchFamily="34" charset="0"/>
              </a:rPr>
              <a:t>), обменными (дистальный </a:t>
            </a:r>
            <a:r>
              <a:rPr lang="ru-RU" sz="2400" dirty="0" err="1">
                <a:effectLst/>
                <a:latin typeface="Franklin Gothic Book" pitchFamily="34" charset="0"/>
              </a:rPr>
              <a:t>канальцевый</a:t>
            </a:r>
            <a:r>
              <a:rPr lang="ru-RU" sz="2400" dirty="0">
                <a:effectLst/>
                <a:latin typeface="Franklin Gothic Book" pitchFamily="34" charset="0"/>
              </a:rPr>
              <a:t> ацидоз) нарушениями;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выделением малорастворимых соединений (</a:t>
            </a:r>
            <a:r>
              <a:rPr lang="ru-RU" sz="2400" dirty="0" err="1">
                <a:effectLst/>
                <a:latin typeface="Franklin Gothic Book" pitchFamily="34" charset="0"/>
              </a:rPr>
              <a:t>кетоформа</a:t>
            </a:r>
            <a:r>
              <a:rPr lang="ru-RU" sz="2400" dirty="0">
                <a:effectLst/>
                <a:latin typeface="Franklin Gothic Book" pitchFamily="34" charset="0"/>
              </a:rPr>
              <a:t> мочевой кислоты при пуриновом кризе, сульфаниламиды в условиях относительной </a:t>
            </a:r>
            <a:r>
              <a:rPr lang="ru-RU" sz="2400" dirty="0" err="1">
                <a:effectLst/>
                <a:latin typeface="Franklin Gothic Book" pitchFamily="34" charset="0"/>
              </a:rPr>
              <a:t>огигурии</a:t>
            </a:r>
            <a:r>
              <a:rPr lang="ru-RU" sz="2400" dirty="0">
                <a:effectLst/>
                <a:latin typeface="Franklin Gothic Book" pitchFamily="34" charset="0"/>
              </a:rPr>
              <a:t> и пр.); 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расстройства </a:t>
            </a:r>
            <a:r>
              <a:rPr lang="ru-RU" sz="2400" dirty="0" err="1">
                <a:effectLst/>
                <a:latin typeface="Franklin Gothic Book" pitchFamily="34" charset="0"/>
              </a:rPr>
              <a:t>внутрипочечной</a:t>
            </a:r>
            <a:r>
              <a:rPr lang="ru-RU" sz="2400" dirty="0">
                <a:effectLst/>
                <a:latin typeface="Franklin Gothic Book" pitchFamily="34" charset="0"/>
              </a:rPr>
              <a:t> гемодинамики;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расстройства уродинамики  создает ядро кристаллизации, способствуя образованию конкремента;</a:t>
            </a:r>
          </a:p>
          <a:p>
            <a:pPr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ядром кристаллизации, кроме матрицы, могут быть скопления </a:t>
            </a:r>
            <a:r>
              <a:rPr lang="ru-RU" sz="2400" dirty="0" err="1">
                <a:effectLst/>
                <a:latin typeface="Franklin Gothic Book" pitchFamily="34" charset="0"/>
              </a:rPr>
              <a:t>слущенных</a:t>
            </a:r>
            <a:r>
              <a:rPr lang="ru-RU" sz="2400" dirty="0">
                <a:effectLst/>
                <a:latin typeface="Franklin Gothic Book" pitchFamily="34" charset="0"/>
              </a:rPr>
              <a:t> клеток </a:t>
            </a:r>
            <a:r>
              <a:rPr lang="ru-RU" sz="2400" dirty="0" err="1">
                <a:effectLst/>
                <a:latin typeface="Franklin Gothic Book" pitchFamily="34" charset="0"/>
              </a:rPr>
              <a:t>уротелия</a:t>
            </a:r>
            <a:r>
              <a:rPr lang="ru-RU" sz="2400" dirty="0">
                <a:effectLst/>
                <a:latin typeface="Franklin Gothic Book" pitchFamily="34" charset="0"/>
              </a:rPr>
              <a:t>, микроорганизмы и клеточный детрит на фоне воспаления и нарушений уродинамики.</a:t>
            </a:r>
            <a:r>
              <a:rPr lang="ru-RU" sz="2400" dirty="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5372077"/>
            <a:ext cx="9144000" cy="1485923"/>
          </a:xfrm>
          <a:solidFill>
            <a:schemeClr val="accent3">
              <a:lumMod val="5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Таким образом, природа  этого заболевания </a:t>
            </a:r>
            <a:r>
              <a:rPr lang="ru-RU" sz="3200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полиэтиологична</a:t>
            </a:r>
            <a:r>
              <a:rPr lang="ru-RU" sz="32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, для образования конкремента необходим очаг кристаллизации или матрица.</a:t>
            </a:r>
          </a:p>
        </p:txBody>
      </p:sp>
      <p:pic>
        <p:nvPicPr>
          <p:cNvPr id="399366" name="Picture 6" descr="Камни, озеро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372077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549275"/>
            <a:ext cx="9180513" cy="719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Химический состав камней</a:t>
            </a:r>
          </a:p>
        </p:txBody>
      </p:sp>
      <p:sp>
        <p:nvSpPr>
          <p:cNvPr id="131083" name="Rectangle 11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1368425"/>
            <a:ext cx="5892812" cy="5203847"/>
          </a:xfrm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Фосфаты </a:t>
            </a:r>
            <a:r>
              <a:rPr lang="ru-RU" sz="2200" dirty="0">
                <a:effectLst/>
                <a:latin typeface="Franklin Gothic Book" pitchFamily="34" charset="0"/>
              </a:rPr>
              <a:t>- белого цвета, </a:t>
            </a:r>
            <a:r>
              <a:rPr lang="ru-RU" sz="2200" dirty="0" smtClean="0">
                <a:effectLst/>
                <a:latin typeface="Franklin Gothic Book" pitchFamily="34" charset="0"/>
              </a:rPr>
              <a:t>образуются в </a:t>
            </a:r>
            <a:r>
              <a:rPr lang="ru-RU" sz="2200" dirty="0">
                <a:effectLst/>
                <a:latin typeface="Franklin Gothic Book" pitchFamily="34" charset="0"/>
              </a:rPr>
              <a:t>щелочной моче,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рентгенпозитивные</a:t>
            </a:r>
            <a:r>
              <a:rPr lang="ru-RU" sz="2200" dirty="0">
                <a:effectLst/>
                <a:latin typeface="Franklin Gothic Book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Оксалаты </a:t>
            </a:r>
            <a:r>
              <a:rPr lang="ru-RU" sz="2200" dirty="0">
                <a:effectLst/>
                <a:latin typeface="Franklin Gothic Book" pitchFamily="34" charset="0"/>
              </a:rPr>
              <a:t>– плотные с шипами,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рентгенпозитивные</a:t>
            </a:r>
            <a:r>
              <a:rPr lang="ru-RU" sz="2200" dirty="0">
                <a:effectLst/>
                <a:latin typeface="Franklin Gothic Book" pitchFamily="34" charset="0"/>
              </a:rPr>
              <a:t>. Это наиболее твердые, трудно дробимые камни.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Ураты</a:t>
            </a: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sz="2200" dirty="0">
                <a:effectLst/>
                <a:latin typeface="Franklin Gothic Book" pitchFamily="34" charset="0"/>
              </a:rPr>
              <a:t>– жёлто-коричневого цвета, твердые,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рентгеннегативные</a:t>
            </a:r>
            <a:r>
              <a:rPr lang="ru-RU" sz="2200" dirty="0">
                <a:effectLst/>
                <a:latin typeface="Franklin Gothic Book" pitchFamily="34" charset="0"/>
              </a:rPr>
              <a:t>. Образуются при </a:t>
            </a:r>
            <a:r>
              <a:rPr lang="ru-RU" sz="2200" dirty="0" smtClean="0">
                <a:effectLst/>
                <a:latin typeface="Franklin Gothic Book" pitchFamily="34" charset="0"/>
              </a:rPr>
              <a:t>переедании и </a:t>
            </a:r>
            <a:r>
              <a:rPr lang="ru-RU" sz="2200" dirty="0">
                <a:effectLst/>
                <a:latin typeface="Franklin Gothic Book" pitchFamily="34" charset="0"/>
              </a:rPr>
              <a:t>избытке мочевой кислоты.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Цистиновые</a:t>
            </a: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камни </a:t>
            </a:r>
            <a:r>
              <a:rPr lang="ru-RU" sz="2200" dirty="0">
                <a:effectLst/>
                <a:latin typeface="Franklin Gothic Book" pitchFamily="34" charset="0"/>
              </a:rPr>
              <a:t>– жёлто-белого цвета, мягкие,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рентгннегативные</a:t>
            </a:r>
            <a:r>
              <a:rPr lang="ru-RU" sz="2200" dirty="0">
                <a:effectLst/>
                <a:latin typeface="Franklin Gothic Book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Карбонатные камни </a:t>
            </a:r>
            <a:r>
              <a:rPr lang="ru-RU" sz="2200" dirty="0">
                <a:effectLst/>
                <a:latin typeface="Franklin Gothic Book" pitchFamily="34" charset="0"/>
              </a:rPr>
              <a:t>– образуются </a:t>
            </a:r>
            <a:r>
              <a:rPr lang="ru-RU" sz="2200" dirty="0" smtClean="0">
                <a:effectLst/>
                <a:latin typeface="Franklin Gothic Book" pitchFamily="34" charset="0"/>
              </a:rPr>
              <a:t> из </a:t>
            </a:r>
            <a:r>
              <a:rPr lang="ru-RU" sz="2200" dirty="0">
                <a:effectLst/>
                <a:latin typeface="Franklin Gothic Book" pitchFamily="34" charset="0"/>
              </a:rPr>
              <a:t>кальциевых солей угольной кислоты,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рентгеннегативные</a:t>
            </a:r>
            <a:r>
              <a:rPr lang="ru-RU" sz="2200" dirty="0">
                <a:effectLst/>
                <a:latin typeface="Franklin Gothic Book" pitchFamily="34" charset="0"/>
              </a:rPr>
              <a:t>. 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Белковые камни </a:t>
            </a:r>
            <a:r>
              <a:rPr lang="ru-RU" sz="2200" dirty="0">
                <a:effectLst/>
                <a:latin typeface="Franklin Gothic Book" pitchFamily="34" charset="0"/>
              </a:rPr>
              <a:t>– образуются главным образом из фибрина с примесью солей и бактерий. Они белого цвета, </a:t>
            </a:r>
            <a:r>
              <a:rPr lang="ru-RU" sz="2200" dirty="0" err="1">
                <a:effectLst/>
                <a:latin typeface="Franklin Gothic Book" pitchFamily="34" charset="0"/>
              </a:rPr>
              <a:t>рентгеннегативные</a:t>
            </a:r>
            <a:r>
              <a:rPr lang="ru-RU" sz="2200" dirty="0">
                <a:effectLst/>
                <a:latin typeface="Franklin Gothic Book" pitchFamily="34" charset="0"/>
              </a:rPr>
              <a:t>, мягкие. </a:t>
            </a:r>
          </a:p>
        </p:txBody>
      </p:sp>
      <p:pic>
        <p:nvPicPr>
          <p:cNvPr id="131085" name="Picture 13" descr="Хи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07138" y="1919288"/>
            <a:ext cx="2357437" cy="31940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6" y="857232"/>
            <a:ext cx="4249738" cy="52149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   </a:t>
            </a:r>
            <a:r>
              <a:rPr lang="ru-RU" sz="3400" dirty="0">
                <a:effectLst/>
                <a:latin typeface="Franklin Gothic Book" pitchFamily="34" charset="0"/>
              </a:rPr>
              <a:t>Часто встречаются смешанные камни,            в состав которых входят различные химические вещества, наслоения которых чередуются концентрическими слоями                             на основном                ядре камня.</a:t>
            </a:r>
          </a:p>
        </p:txBody>
      </p:sp>
      <p:pic>
        <p:nvPicPr>
          <p:cNvPr id="135179" name="Picture 11" descr="камни разр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29256" y="1097340"/>
            <a:ext cx="3002190" cy="447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04813"/>
            <a:ext cx="9144000" cy="7016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Размеры,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количество, </a:t>
            </a:r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локализация</a:t>
            </a:r>
          </a:p>
        </p:txBody>
      </p:sp>
      <p:sp>
        <p:nvSpPr>
          <p:cNvPr id="13926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42844" y="3592580"/>
            <a:ext cx="5857916" cy="2836816"/>
          </a:xfrm>
        </p:spPr>
        <p:txBody>
          <a:bodyPr>
            <a:normAutofit fontScale="92500" lnSpcReduction="10000"/>
          </a:bodyPr>
          <a:lstStyle/>
          <a:p>
            <a:pPr marL="533400" indent="-533400">
              <a:lnSpc>
                <a:spcPct val="150000"/>
              </a:lnSpc>
              <a:buClr>
                <a:schemeClr val="accent4"/>
              </a:buClr>
              <a:buFontTx/>
              <a:buAutoNum type="arabicPeriod"/>
            </a:pPr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Лоханочные </a:t>
            </a:r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FontTx/>
              <a:buAutoNum type="arabicPeriod"/>
            </a:pPr>
            <a:r>
              <a:rPr lang="ru-RU" sz="28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Паренхимные</a:t>
            </a:r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FontTx/>
              <a:buAutoNum type="arabicPeriod"/>
            </a:pPr>
            <a:r>
              <a:rPr lang="ru-RU" sz="28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Лоханочно-паренхимные</a:t>
            </a:r>
            <a:endParaRPr lang="ru-RU" sz="2800" dirty="0">
              <a:solidFill>
                <a:schemeClr val="accent4"/>
              </a:solidFill>
              <a:effectLst/>
              <a:latin typeface="Franklin Gothic Book" pitchFamily="34" charset="0"/>
            </a:endParaRPr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FontTx/>
              <a:buAutoNum type="arabicPeriod"/>
            </a:pPr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Камни мочеточника</a:t>
            </a:r>
            <a:r>
              <a:rPr lang="ru-RU" sz="2000" dirty="0">
                <a:solidFill>
                  <a:schemeClr val="accent4"/>
                </a:solidFill>
                <a:latin typeface="Franklin Gothic Book" pitchFamily="34" charset="0"/>
              </a:rPr>
              <a:t> </a:t>
            </a:r>
            <a:r>
              <a:rPr lang="ru-RU" sz="2000" dirty="0" smtClean="0">
                <a:effectLst/>
                <a:latin typeface="Franklin Gothic Book" pitchFamily="34" charset="0"/>
              </a:rPr>
              <a:t>( </a:t>
            </a:r>
            <a:r>
              <a:rPr lang="ru-RU" sz="2000" dirty="0">
                <a:effectLst/>
                <a:latin typeface="Franklin Gothic Book" pitchFamily="34" charset="0"/>
              </a:rPr>
              <a:t>всегда являются сместившимся камнями почек)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901700" y="1854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400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42844" y="1333500"/>
            <a:ext cx="8715436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latin typeface="Franklin Gothic Book" pitchFamily="34" charset="0"/>
              </a:rPr>
              <a:t>Размеры камней самые разнообразные, также как и их число. В клинике проф. С. П. Фёдорова  в одном случае в удалённой почке имелось  3000 камней.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dirty="0">
                <a:latin typeface="Franklin Gothic Book" pitchFamily="34" charset="0"/>
              </a:rPr>
              <a:t>Множественные камни – очень частое явление, они вызывают значительные морфологические изменения в почках.</a:t>
            </a: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800" dirty="0">
              <a:latin typeface="Franklin Gothic Book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400" dirty="0">
              <a:latin typeface="Franklin Gothic Book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dirty="0">
                <a:latin typeface="Franklin Gothic Book" pitchFamily="34" charset="0"/>
              </a:rPr>
              <a:t>Практически удобнее делить камни:</a:t>
            </a:r>
          </a:p>
        </p:txBody>
      </p:sp>
      <p:pic>
        <p:nvPicPr>
          <p:cNvPr id="8" name="Содержимое 7" descr="МКБ_корал.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6500826" y="3929066"/>
            <a:ext cx="1914525" cy="17145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4" name="Picture 6" descr="Горы_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286388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0" y="5286388"/>
            <a:ext cx="91440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Franklin Gothic Book" pitchFamily="34" charset="0"/>
              </a:rPr>
              <a:t>Симптомы мочекаменной болезни</a:t>
            </a:r>
            <a:endParaRPr lang="ru-RU" sz="4000" dirty="0"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549275"/>
            <a:ext cx="8607454" cy="56658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b="1" dirty="0">
                <a:solidFill>
                  <a:schemeClr val="accent4"/>
                </a:solidFill>
                <a:latin typeface="Franklin Gothic Book" pitchFamily="34" charset="0"/>
              </a:rPr>
              <a:t> </a:t>
            </a: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Почечная колика.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Гематурия.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Пиурия.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Дизурия.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Отхождение камней с мочой.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Анурия. 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latin typeface="Franklin Gothic Book" pitchFamily="34" charset="0"/>
              </a:rPr>
              <a:t> Острая задержка мочеиспускания</a:t>
            </a:r>
            <a:r>
              <a:rPr lang="ru-RU" sz="4000" dirty="0">
                <a:solidFill>
                  <a:srgbClr val="FFFF0D"/>
                </a:solidFill>
                <a:latin typeface="Franklin Gothic Book" pitchFamily="34" charset="0"/>
              </a:rPr>
              <a:t>.</a:t>
            </a:r>
            <a:r>
              <a:rPr lang="ru-RU" sz="3600" dirty="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396875" y="260350"/>
            <a:ext cx="4751388" cy="936625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Почечная колика</a:t>
            </a:r>
          </a:p>
        </p:txBody>
      </p:sp>
      <p:sp>
        <p:nvSpPr>
          <p:cNvPr id="147460" name="Rectangle 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14282" y="1241425"/>
            <a:ext cx="5286411" cy="53308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000" dirty="0"/>
              <a:t>    </a:t>
            </a:r>
            <a:r>
              <a:rPr lang="ru-RU" sz="2000" dirty="0" smtClean="0"/>
              <a:t>	</a:t>
            </a:r>
            <a:r>
              <a:rPr lang="ru-RU" sz="2500" dirty="0" smtClean="0">
                <a:effectLst/>
                <a:latin typeface="Franklin Gothic Book" pitchFamily="34" charset="0"/>
              </a:rPr>
              <a:t>Основная </a:t>
            </a:r>
            <a:r>
              <a:rPr lang="ru-RU" sz="2500" dirty="0">
                <a:effectLst/>
                <a:latin typeface="Franklin Gothic Book" pitchFamily="34" charset="0"/>
              </a:rPr>
              <a:t>причина почечной колики </a:t>
            </a:r>
            <a:r>
              <a:rPr lang="ru-RU" sz="2500" dirty="0">
                <a:effectLst/>
                <a:latin typeface="Franklin Gothic Book" pitchFamily="34" charset="0"/>
                <a:cs typeface="Times New Roman" pitchFamily="18" charset="0"/>
              </a:rPr>
              <a:t>─</a:t>
            </a:r>
            <a:r>
              <a:rPr lang="ru-RU" sz="2500" dirty="0">
                <a:effectLst/>
                <a:latin typeface="Franklin Gothic Book" pitchFamily="34" charset="0"/>
              </a:rPr>
              <a:t> острое нарушение пассажа мочи по мочевым путям.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500" dirty="0">
                <a:effectLst/>
                <a:latin typeface="Franklin Gothic Book" pitchFamily="34" charset="0"/>
              </a:rPr>
              <a:t>	Первоначальным моментом является локальный спазм мочеточника, который </a:t>
            </a:r>
            <a:r>
              <a:rPr lang="ru-RU" sz="2500" dirty="0" smtClean="0">
                <a:effectLst/>
                <a:latin typeface="Franklin Gothic Book" pitchFamily="34" charset="0"/>
              </a:rPr>
              <a:t>приводит к </a:t>
            </a:r>
            <a:r>
              <a:rPr lang="ru-RU" sz="2500" dirty="0" err="1">
                <a:effectLst/>
                <a:latin typeface="Franklin Gothic Book" pitchFamily="34" charset="0"/>
              </a:rPr>
              <a:t>внутрилоханочной</a:t>
            </a:r>
            <a:r>
              <a:rPr lang="ru-RU" sz="2500" dirty="0">
                <a:effectLst/>
                <a:latin typeface="Franklin Gothic Book" pitchFamily="34" charset="0"/>
              </a:rPr>
              <a:t> гипертензии и </a:t>
            </a:r>
            <a:r>
              <a:rPr lang="ru-RU" sz="2500" dirty="0" err="1">
                <a:effectLst/>
                <a:latin typeface="Franklin Gothic Book" pitchFamily="34" charset="0"/>
              </a:rPr>
              <a:t>пиелоэктазии</a:t>
            </a:r>
            <a:r>
              <a:rPr lang="ru-RU" sz="2500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500" dirty="0">
                <a:effectLst/>
                <a:latin typeface="Franklin Gothic Book" pitchFamily="34" charset="0"/>
              </a:rPr>
              <a:t>	Возникает нарушение гемодинамики почки (спазм артерий и венозный стаз). Венозный стаз в почке  способствует растяжению фиброзной капсулы и раздражению болевых рецепторов.</a:t>
            </a:r>
            <a:r>
              <a:rPr lang="ru-RU" sz="20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147463" name="Picture 7" descr="ANATR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8" y="1919287"/>
            <a:ext cx="3114208" cy="330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32" y="1214422"/>
            <a:ext cx="9144000" cy="2214578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2400" b="1" dirty="0">
                <a:solidFill>
                  <a:schemeClr val="tx1"/>
                </a:solidFill>
                <a:effectLst/>
                <a:latin typeface="Franklin Gothic Book" pitchFamily="34" charset="0"/>
              </a:rPr>
              <a:t>Мочекаменная болезнь (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Franklin Gothic Book" pitchFamily="34" charset="0"/>
              </a:rPr>
              <a:t>уролитиаз</a:t>
            </a:r>
            <a:r>
              <a:rPr lang="ru-RU" sz="2400" b="1" dirty="0">
                <a:solidFill>
                  <a:schemeClr val="tx1"/>
                </a:solidFill>
                <a:effectLst/>
                <a:latin typeface="Franklin Gothic Book" pitchFamily="34" charset="0"/>
              </a:rPr>
              <a:t>) – заболевание, основным признаком которого является образование и присутствие одиночных или множественных камней в системе мочевыводящих путей – чашечках, лоханке, мочеточнике, мочевом пузыре или  мочеиспускательном канале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100360" name="Picture 8" descr="Камень-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57884" y="3453548"/>
            <a:ext cx="2928958" cy="29044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72" name="Picture 20" descr="МКБ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3929058" y="4286256"/>
            <a:ext cx="1063920" cy="145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361" name="Picture 9" descr="Камень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22241" y="3786190"/>
            <a:ext cx="3063875" cy="1981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0373" name="Rectangle 21"/>
          <p:cNvSpPr>
            <a:spLocks noRot="1" noChangeAspect="1" noChangeArrowheads="1"/>
          </p:cNvSpPr>
          <p:nvPr/>
        </p:nvSpPr>
        <p:spPr bwMode="auto">
          <a:xfrm>
            <a:off x="0" y="428604"/>
            <a:ext cx="9144000" cy="76837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4000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 pitchFamily="34" charset="0"/>
              </a:rPr>
              <a:t>Определение</a:t>
            </a:r>
          </a:p>
        </p:txBody>
      </p: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7" name="Rectangle 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549275"/>
            <a:ext cx="5113338" cy="5688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600" dirty="0">
                <a:effectLst/>
                <a:latin typeface="Franklin Gothic Book" pitchFamily="34" charset="0"/>
              </a:rPr>
              <a:t>Боли очень сильные, локализуются в поясничной области и в области живота, носят резкий нестерпимый характер.</a:t>
            </a:r>
          </a:p>
          <a:p>
            <a:pPr>
              <a:buFont typeface="Wingdings" pitchFamily="2" charset="2"/>
              <a:buNone/>
            </a:pPr>
            <a:endParaRPr lang="ru-RU" sz="1000" dirty="0">
              <a:effectLst/>
              <a:latin typeface="Franklin Gothic Boo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600" dirty="0">
                <a:effectLst/>
                <a:latin typeface="Franklin Gothic Book" pitchFamily="34" charset="0"/>
              </a:rPr>
              <a:t>	Сопровождаются определённой иррадиацией, характер которой зависит от локализации </a:t>
            </a:r>
            <a:r>
              <a:rPr lang="ru-RU" sz="2600" dirty="0" err="1">
                <a:effectLst/>
                <a:latin typeface="Franklin Gothic Book" pitchFamily="34" charset="0"/>
              </a:rPr>
              <a:t>оклюзии</a:t>
            </a:r>
            <a:r>
              <a:rPr lang="ru-RU" sz="2600" dirty="0">
                <a:effectLst/>
                <a:latin typeface="Franklin Gothic Book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endParaRPr lang="ru-RU" sz="1200" dirty="0">
              <a:effectLst/>
              <a:latin typeface="Franklin Gothic Book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ru-RU" sz="2600" dirty="0">
                <a:effectLst/>
                <a:latin typeface="Franklin Gothic Book" pitchFamily="34" charset="0"/>
              </a:rPr>
              <a:t>	Больных беспокоят тошнота, рвота, парез кишечника, брадикардия, умеренное повышение АД.</a:t>
            </a:r>
            <a:r>
              <a:rPr lang="ru-RU" sz="26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156680" name="Picture 8" descr="Боль_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48413" y="908049"/>
            <a:ext cx="2143125" cy="295822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6681" name="Picture 9" descr="Боль_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6000780" y="4214818"/>
            <a:ext cx="2857500" cy="190023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611188" y="401638"/>
            <a:ext cx="3457575" cy="795337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Гематурия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5976937" cy="53292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Franklin Gothic Book" pitchFamily="34" charset="0"/>
              </a:rPr>
              <a:t>Причины гематурии при нефролитиазе различны: нефрит, </a:t>
            </a:r>
            <a:r>
              <a:rPr lang="ru-RU" sz="2800" dirty="0" err="1">
                <a:effectLst/>
                <a:latin typeface="Franklin Gothic Book" pitchFamily="34" charset="0"/>
              </a:rPr>
              <a:t>пиэлит</a:t>
            </a:r>
            <a:r>
              <a:rPr lang="ru-RU" sz="2800" dirty="0">
                <a:effectLst/>
                <a:latin typeface="Franklin Gothic Book" pitchFamily="34" charset="0"/>
              </a:rPr>
              <a:t>, застойные явления в почке, непосредственная травма почечной паренхимы и лоханки конкрементом.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	В состоянии покоя гематурия уменьшается или временно совсем прекращается, но появляется вновь и усиливается при движении, любом физическом напряжении.</a:t>
            </a:r>
            <a:r>
              <a:rPr lang="ru-RU" sz="28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159750" name="Picture 6" descr="Моч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78" y="2714620"/>
            <a:ext cx="1857375" cy="174359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466725" y="331788"/>
            <a:ext cx="2952750" cy="936625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Пиурия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857760"/>
            <a:ext cx="8640762" cy="1428760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None/>
            </a:pPr>
            <a:r>
              <a:rPr lang="ru-RU" sz="2800" dirty="0" smtClean="0">
                <a:latin typeface="Franklin Gothic Book" pitchFamily="34" charset="0"/>
              </a:rPr>
              <a:t>При </a:t>
            </a:r>
            <a:r>
              <a:rPr lang="ru-RU" sz="2800" dirty="0">
                <a:latin typeface="Franklin Gothic Book" pitchFamily="34" charset="0"/>
              </a:rPr>
              <a:t>мочекаменной болезни она встречается часто и является важным симптомом, указывающим на осложнение нефролитиаза инфекцией. </a:t>
            </a:r>
          </a:p>
        </p:txBody>
      </p:sp>
      <p:pic>
        <p:nvPicPr>
          <p:cNvPr id="160774" name="Picture 6" descr="Микроорганизм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60" y="1268413"/>
            <a:ext cx="3729038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571472" y="328613"/>
            <a:ext cx="2560666" cy="939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Дизурия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132" y="4857761"/>
            <a:ext cx="8424862" cy="1071570"/>
          </a:xfrm>
        </p:spPr>
        <p:txBody>
          <a:bodyPr>
            <a:normAutofit/>
          </a:bodyPr>
          <a:lstStyle/>
          <a:p>
            <a:pPr marL="0" indent="457200" algn="just">
              <a:buFont typeface="Wingdings" pitchFamily="2" charset="2"/>
              <a:buNone/>
            </a:pPr>
            <a:r>
              <a:rPr lang="ru-RU" sz="2800" dirty="0" smtClean="0">
                <a:effectLst/>
                <a:latin typeface="Franklin Gothic Book" pitchFamily="34" charset="0"/>
              </a:rPr>
              <a:t>Зависит </a:t>
            </a:r>
            <a:r>
              <a:rPr lang="ru-RU" sz="2800" dirty="0">
                <a:effectLst/>
                <a:latin typeface="Franklin Gothic Book" pitchFamily="34" charset="0"/>
              </a:rPr>
              <a:t>от местонахождения камня: чем ниже камень в мочеточнике, тем резче она выражена.</a:t>
            </a:r>
            <a:r>
              <a:rPr lang="ru-RU" sz="28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161798" name="Picture 6" descr="Дизур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0" y="1500175"/>
            <a:ext cx="2857500" cy="29661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4" y="303175"/>
            <a:ext cx="8821705" cy="768371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Отхождение конкрементов с мочой</a:t>
            </a:r>
          </a:p>
        </p:txBody>
      </p:sp>
      <p:pic>
        <p:nvPicPr>
          <p:cNvPr id="162824" name="Picture 8" descr="Мочеиспуск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1963" y="1285860"/>
            <a:ext cx="4038600" cy="328743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2823" name="Picture 7" descr="МКБ_множ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5540" y="2857496"/>
            <a:ext cx="2071688" cy="168592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2819" name="Rectangl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250825" y="4868725"/>
            <a:ext cx="8642350" cy="1368425"/>
          </a:xfrm>
        </p:spPr>
        <p:txBody>
          <a:bodyPr/>
          <a:lstStyle/>
          <a:p>
            <a:pPr marL="0" indent="36000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effectLst/>
                <a:latin typeface="Franklin Gothic Book" pitchFamily="34" charset="0"/>
              </a:rPr>
              <a:t>Наиболее доказательный симптом </a:t>
            </a:r>
            <a:r>
              <a:rPr lang="ru-RU" sz="2800" dirty="0">
                <a:effectLst/>
                <a:latin typeface="Franklin Gothic Book" pitchFamily="34" charset="0"/>
              </a:rPr>
              <a:t>мочекаменной болезни </a:t>
            </a:r>
            <a:r>
              <a:rPr kumimoji="1" lang="ru-RU" sz="2800" dirty="0">
                <a:effectLst/>
                <a:latin typeface="Franklin Gothic Book" pitchFamily="34" charset="0"/>
              </a:rPr>
              <a:t>(камни почек до 0,6 см отходят самостоятельно в 96% случаев)</a:t>
            </a:r>
            <a:r>
              <a:rPr lang="ru-RU" sz="2800" dirty="0">
                <a:effectLst/>
                <a:latin typeface="Franklin Gothic Book" pitchFamily="34" charset="0"/>
              </a:rPr>
              <a:t>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550852" y="357167"/>
            <a:ext cx="2592388" cy="91124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Анурия</a:t>
            </a:r>
          </a:p>
        </p:txBody>
      </p:sp>
      <p:sp>
        <p:nvSpPr>
          <p:cNvPr id="16691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42845" y="1268413"/>
            <a:ext cx="5429287" cy="537529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400" dirty="0" err="1">
                <a:latin typeface="Franklin Gothic Book" pitchFamily="34" charset="0"/>
              </a:rPr>
              <a:t>Калькулёзная</a:t>
            </a:r>
            <a:r>
              <a:rPr lang="ru-RU" sz="2400" dirty="0">
                <a:latin typeface="Franklin Gothic Book" pitchFamily="34" charset="0"/>
              </a:rPr>
              <a:t> анурия является редким, но наиболее тяжелым осложнением, угрожающим жизни больного. Она особенно опасна при единственной почке</a:t>
            </a:r>
            <a:r>
              <a:rPr lang="ru-RU" sz="2400" dirty="0" smtClean="0">
                <a:latin typeface="Franklin Gothic Book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Franklin Gothic Book" pitchFamily="34" charset="0"/>
              </a:rPr>
              <a:t>	Механизм возникновения </a:t>
            </a:r>
            <a:r>
              <a:rPr lang="ru-RU" sz="2400" dirty="0" err="1">
                <a:latin typeface="Franklin Gothic Book" pitchFamily="34" charset="0"/>
              </a:rPr>
              <a:t>калькулёзной</a:t>
            </a:r>
            <a:r>
              <a:rPr lang="ru-RU" sz="2400" dirty="0">
                <a:latin typeface="Franklin Gothic Book" pitchFamily="34" charset="0"/>
              </a:rPr>
              <a:t> анурии в основном </a:t>
            </a:r>
            <a:r>
              <a:rPr lang="ru-RU" sz="2400" dirty="0" err="1">
                <a:latin typeface="Franklin Gothic Book" pitchFamily="34" charset="0"/>
              </a:rPr>
              <a:t>обтурационный</a:t>
            </a:r>
            <a:r>
              <a:rPr lang="ru-RU" sz="2400" dirty="0">
                <a:latin typeface="Franklin Gothic Book" pitchFamily="34" charset="0"/>
              </a:rPr>
              <a:t>, но имеют значение и рефлекторные влияния, когда вторая, здоровая почка при нормальном состоянии её мочеточника перестаёт выделять мочу в результате рефлекторных воздействий, исходящих из больной </a:t>
            </a:r>
            <a:r>
              <a:rPr lang="ru-RU" sz="2400" dirty="0" smtClean="0">
                <a:latin typeface="Franklin Gothic Book" pitchFamily="34" charset="0"/>
              </a:rPr>
              <a:t>почки или </a:t>
            </a:r>
            <a:r>
              <a:rPr lang="ru-RU" sz="2400" dirty="0">
                <a:latin typeface="Franklin Gothic Book" pitchFamily="34" charset="0"/>
              </a:rPr>
              <a:t>мочеточника, содержащих конкремент. </a:t>
            </a:r>
          </a:p>
        </p:txBody>
      </p:sp>
      <p:pic>
        <p:nvPicPr>
          <p:cNvPr id="166923" name="Picture 11" descr="очки и мочевые пу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0905" y="1989138"/>
            <a:ext cx="3127375" cy="375285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6924" name="AutoShape 12"/>
          <p:cNvSpPr>
            <a:spLocks noChangeArrowheads="1"/>
          </p:cNvSpPr>
          <p:nvPr/>
        </p:nvSpPr>
        <p:spPr bwMode="auto">
          <a:xfrm>
            <a:off x="6986606" y="4149725"/>
            <a:ext cx="228600" cy="152400"/>
          </a:xfrm>
          <a:prstGeom prst="plus">
            <a:avLst>
              <a:gd name="adj" fmla="val 25000"/>
            </a:avLst>
          </a:prstGeom>
          <a:solidFill>
            <a:srgbClr val="FFFF0D"/>
          </a:solidFill>
          <a:ln w="158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>
            <a:off x="7500958" y="4140200"/>
            <a:ext cx="228600" cy="152400"/>
          </a:xfrm>
          <a:prstGeom prst="plus">
            <a:avLst>
              <a:gd name="adj" fmla="val 25000"/>
            </a:avLst>
          </a:prstGeom>
          <a:solidFill>
            <a:srgbClr val="FFFF0D"/>
          </a:solidFill>
          <a:ln w="158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5791" y="500042"/>
            <a:ext cx="8507383" cy="70010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3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Острая задержка мочеиспускания</a:t>
            </a:r>
          </a:p>
        </p:txBody>
      </p:sp>
      <p:pic>
        <p:nvPicPr>
          <p:cNvPr id="167951" name="Picture 15" descr="Hipertrofia prostбtica benigna - Retencion urinaria aguda - Globo vesical a la inspecciуn visual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92" y="1400191"/>
            <a:ext cx="8401050" cy="424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939" name="Rectangle 3"/>
          <p:cNvSpPr>
            <a:spLocks noGrp="1" noChangeAspect="1" noChangeArrowheads="1"/>
          </p:cNvSpPr>
          <p:nvPr>
            <p:ph sz="half" idx="2"/>
          </p:nvPr>
        </p:nvSpPr>
        <p:spPr>
          <a:xfrm>
            <a:off x="0" y="5786454"/>
            <a:ext cx="9143999" cy="64294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 smtClean="0">
                <a:effectLst/>
                <a:latin typeface="Franklin Gothic Book" pitchFamily="34" charset="0"/>
              </a:rPr>
              <a:t>Возникает </a:t>
            </a:r>
            <a:r>
              <a:rPr lang="ru-RU" sz="2800" dirty="0">
                <a:effectLst/>
                <a:latin typeface="Franklin Gothic Book" pitchFamily="34" charset="0"/>
              </a:rPr>
              <a:t>когда, конкремент </a:t>
            </a:r>
            <a:r>
              <a:rPr lang="ru-RU" sz="2800" dirty="0" smtClean="0">
                <a:effectLst/>
                <a:latin typeface="Franklin Gothic Book" pitchFamily="34" charset="0"/>
              </a:rPr>
              <a:t>застревает в </a:t>
            </a:r>
            <a:r>
              <a:rPr lang="ru-RU" sz="2800" dirty="0">
                <a:effectLst/>
                <a:latin typeface="Franklin Gothic Book" pitchFamily="34" charset="0"/>
              </a:rPr>
              <a:t>уретре.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476250"/>
            <a:ext cx="9144000" cy="649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Осложнения мочекаменной болезни</a:t>
            </a:r>
          </a:p>
        </p:txBody>
      </p:sp>
      <p:sp>
        <p:nvSpPr>
          <p:cNvPr id="16998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50825" y="1125539"/>
            <a:ext cx="8642350" cy="55181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Гидронефроз.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Уретерогидронефроз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Острый </a:t>
            </a:r>
            <a:r>
              <a:rPr lang="ru-RU" dirty="0" err="1">
                <a:effectLst/>
                <a:latin typeface="Franklin Gothic Book" pitchFamily="34" charset="0"/>
              </a:rPr>
              <a:t>пиелонефрит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Бактериотоксический</a:t>
            </a:r>
            <a:r>
              <a:rPr lang="ru-RU" dirty="0">
                <a:effectLst/>
                <a:latin typeface="Franklin Gothic Book" pitchFamily="34" charset="0"/>
              </a:rPr>
              <a:t> шок.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Уросепсис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Хронический </a:t>
            </a:r>
            <a:r>
              <a:rPr lang="ru-RU" dirty="0" err="1">
                <a:effectLst/>
                <a:latin typeface="Franklin Gothic Book" pitchFamily="34" charset="0"/>
              </a:rPr>
              <a:t>пиелонефрит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Сморщивание почки.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Пионефроз.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effectLst/>
                <a:latin typeface="Franklin Gothic Book" pitchFamily="34" charset="0"/>
              </a:rPr>
              <a:t>Хроническая почечная недостаточность.</a:t>
            </a:r>
          </a:p>
          <a:p>
            <a:endParaRPr lang="ru-RU" dirty="0">
              <a:effectLst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588000"/>
            <a:ext cx="9144000" cy="76995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Диагностика мочекаменной болезни</a:t>
            </a:r>
          </a:p>
        </p:txBody>
      </p:sp>
      <p:pic>
        <p:nvPicPr>
          <p:cNvPr id="403461" name="Picture 5" descr="Горы_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0513" cy="558800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14282" y="500042"/>
            <a:ext cx="8678893" cy="185104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457200" algn="just"/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Для того, чтобы избежать врачебной ошибки                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и правильно </a:t>
            </a:r>
            <a:r>
              <a:rPr lang="ru-RU" sz="28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установить диагноз, больному необходимо выполнить следующие инструментальные и лабораторные методы исследования:</a:t>
            </a:r>
          </a:p>
        </p:txBody>
      </p:sp>
      <p:sp>
        <p:nvSpPr>
          <p:cNvPr id="15462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468313" y="2636838"/>
            <a:ext cx="8424862" cy="396081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150000"/>
              </a:lnSpc>
              <a:buClr>
                <a:schemeClr val="accent4"/>
              </a:buClr>
            </a:pPr>
            <a:r>
              <a:rPr lang="ru-RU" sz="40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Хромоцистоскопию</a:t>
            </a:r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.</a:t>
            </a:r>
          </a:p>
          <a:p>
            <a:pPr marL="609600" indent="-609600"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Ультразвуковое исследование.</a:t>
            </a:r>
          </a:p>
          <a:p>
            <a:pPr marL="609600" indent="-609600"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Обзорную и экскреторную урографию.</a:t>
            </a:r>
          </a:p>
          <a:p>
            <a:pPr marL="609600" indent="-609600">
              <a:lnSpc>
                <a:spcPct val="150000"/>
              </a:lnSpc>
              <a:buClr>
                <a:schemeClr val="accent4"/>
              </a:buClr>
            </a:pPr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Общий анализ крови и мочи.</a:t>
            </a: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374613"/>
            <a:ext cx="9144000" cy="69693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Актуальность </a:t>
            </a:r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проблемы</a:t>
            </a:r>
          </a:p>
        </p:txBody>
      </p:sp>
      <p:sp>
        <p:nvSpPr>
          <p:cNvPr id="10445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85720" y="1196976"/>
            <a:ext cx="8858280" cy="5232420"/>
          </a:xfrm>
          <a:solidFill>
            <a:schemeClr val="bg2"/>
          </a:solidFill>
          <a:ln w="0">
            <a:solidFill>
              <a:schemeClr val="bg2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lang="ru-RU" sz="2500" dirty="0">
                <a:effectLst/>
                <a:latin typeface="Franklin Gothic Book" pitchFamily="34" charset="0"/>
              </a:rPr>
              <a:t>По мировым данным </a:t>
            </a:r>
            <a:r>
              <a:rPr lang="ru-RU" sz="2500" dirty="0" err="1">
                <a:effectLst/>
                <a:latin typeface="Franklin Gothic Book" pitchFamily="34" charset="0"/>
              </a:rPr>
              <a:t>уролитиазом</a:t>
            </a:r>
            <a:r>
              <a:rPr lang="ru-RU" sz="2500" dirty="0">
                <a:effectLst/>
                <a:latin typeface="Franklin Gothic Book" pitchFamily="34" charset="0"/>
              </a:rPr>
              <a:t> страдают  1 - 3 % населения. 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12% мужчин и 5% женщин хотя бы раз  в течение жизни переносят почечную </a:t>
            </a:r>
            <a:r>
              <a:rPr kumimoji="1" lang="ru-RU" sz="2500" dirty="0" smtClean="0">
                <a:effectLst/>
                <a:latin typeface="Franklin Gothic Book" pitchFamily="34" charset="0"/>
              </a:rPr>
              <a:t>колику.</a:t>
            </a:r>
            <a:endParaRPr kumimoji="1" lang="ru-RU" sz="2500" dirty="0">
              <a:effectLst/>
              <a:latin typeface="Franklin Gothic Book" pitchFamily="34" charset="0"/>
            </a:endParaRP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Больные нефролитиазом составляют 30-40%  в урологическом стационаре.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В США ежегодно более 1 млн. американцев госпитализируют по поводу камней почек  и мочевых путей.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В России уровень заболеваемости нефролитиазом составляет 460 случаев  на 100000 населения. 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Преобладающий пол мужской  (2:1).</a:t>
            </a:r>
          </a:p>
          <a:p>
            <a:pPr>
              <a:lnSpc>
                <a:spcPct val="120000"/>
              </a:lnSpc>
              <a:buClr>
                <a:schemeClr val="accent4"/>
              </a:buClr>
            </a:pPr>
            <a:r>
              <a:rPr kumimoji="1" lang="ru-RU" sz="2500" dirty="0">
                <a:effectLst/>
                <a:latin typeface="Franklin Gothic Book" pitchFamily="34" charset="0"/>
              </a:rPr>
              <a:t>Преобладающий возраст 30 - 50 лет.</a:t>
            </a:r>
            <a:endParaRPr kumimoji="1" lang="ru-RU" sz="2500" dirty="0">
              <a:solidFill>
                <a:schemeClr val="accent2"/>
              </a:solidFill>
              <a:effectLst/>
              <a:latin typeface="Franklin Gothic Boo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8415338" cy="882634"/>
          </a:xfrm>
        </p:spPr>
        <p:txBody>
          <a:bodyPr/>
          <a:lstStyle/>
          <a:p>
            <a:pPr algn="l"/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Хромоцистоскопия</a:t>
            </a:r>
            <a:endParaRPr lang="ru-RU" dirty="0">
              <a:solidFill>
                <a:schemeClr val="accent4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5400675" cy="4967287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effectLst/>
              </a:rPr>
              <a:t>	</a:t>
            </a:r>
            <a:r>
              <a:rPr lang="ru-RU" sz="2800" dirty="0">
                <a:effectLst/>
                <a:latin typeface="Franklin Gothic Book" pitchFamily="34" charset="0"/>
              </a:rPr>
              <a:t>Это осмотр мочевого пузыря  с одновременным определением раздельной функции почек.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	Используют 0,4-0,2 % раствор  индигокармина, который вводится  больному в</a:t>
            </a:r>
            <a:r>
              <a:rPr lang="en-US" sz="2800" dirty="0">
                <a:effectLst/>
                <a:latin typeface="Franklin Gothic Book" pitchFamily="34" charset="0"/>
              </a:rPr>
              <a:t>/</a:t>
            </a:r>
            <a:r>
              <a:rPr lang="ru-RU" sz="2800" dirty="0">
                <a:effectLst/>
                <a:latin typeface="Franklin Gothic Book" pitchFamily="34" charset="0"/>
              </a:rPr>
              <a:t>в или в</a:t>
            </a:r>
            <a:r>
              <a:rPr lang="en-US" sz="2800" dirty="0">
                <a:effectLst/>
                <a:latin typeface="Franklin Gothic Book" pitchFamily="34" charset="0"/>
              </a:rPr>
              <a:t>/</a:t>
            </a:r>
            <a:r>
              <a:rPr lang="ru-RU" sz="2800" dirty="0">
                <a:effectLst/>
                <a:latin typeface="Franklin Gothic Book" pitchFamily="34" charset="0"/>
              </a:rPr>
              <a:t>м.</a:t>
            </a:r>
            <a:endParaRPr lang="ru-RU" sz="2800" dirty="0">
              <a:effectLst/>
              <a:latin typeface="Franklin Gothic Book" pitchFamily="34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  <a:cs typeface="Times New Roman" pitchFamily="18" charset="0"/>
              </a:rPr>
              <a:t>	</a:t>
            </a:r>
            <a:r>
              <a:rPr lang="ru-RU" sz="2800" dirty="0">
                <a:effectLst/>
                <a:latin typeface="Franklin Gothic Book" pitchFamily="34" charset="0"/>
              </a:rPr>
              <a:t>Индигокарминовая проба впервые апробирована                   в клинике </a:t>
            </a:r>
            <a:r>
              <a:rPr lang="ru-RU" sz="2800" dirty="0" err="1">
                <a:effectLst/>
                <a:latin typeface="Franklin Gothic Book" pitchFamily="34" charset="0"/>
              </a:rPr>
              <a:t>Фелькером</a:t>
            </a:r>
            <a:r>
              <a:rPr lang="ru-RU" sz="2800" dirty="0">
                <a:effectLst/>
                <a:latin typeface="Franklin Gothic Book" pitchFamily="34" charset="0"/>
              </a:rPr>
              <a:t> и </a:t>
            </a:r>
            <a:r>
              <a:rPr lang="ru-RU" sz="2800" dirty="0" err="1">
                <a:effectLst/>
                <a:latin typeface="Franklin Gothic Book" pitchFamily="34" charset="0"/>
              </a:rPr>
              <a:t>Иозефом</a:t>
            </a:r>
            <a:r>
              <a:rPr lang="ru-RU" sz="2800" dirty="0">
                <a:effectLst/>
                <a:latin typeface="Franklin Gothic Book" pitchFamily="34" charset="0"/>
              </a:rPr>
              <a:t> (</a:t>
            </a:r>
            <a:r>
              <a:rPr lang="en-US" sz="2800" dirty="0" err="1">
                <a:effectLst/>
                <a:latin typeface="Franklin Gothic Book" pitchFamily="34" charset="0"/>
              </a:rPr>
              <a:t>Voelker</a:t>
            </a:r>
            <a:r>
              <a:rPr lang="ru-RU" sz="2800" dirty="0">
                <a:effectLst/>
                <a:latin typeface="Franklin Gothic Book" pitchFamily="34" charset="0"/>
              </a:rPr>
              <a:t> и </a:t>
            </a:r>
            <a:r>
              <a:rPr lang="en-US" sz="2800" dirty="0">
                <a:effectLst/>
                <a:latin typeface="Franklin Gothic Book" pitchFamily="34" charset="0"/>
              </a:rPr>
              <a:t>Joseph</a:t>
            </a:r>
            <a:r>
              <a:rPr lang="ru-RU" sz="2800" dirty="0" smtClean="0">
                <a:effectLst/>
                <a:latin typeface="Franklin Gothic Book" pitchFamily="34" charset="0"/>
              </a:rPr>
              <a:t>) в </a:t>
            </a:r>
            <a:r>
              <a:rPr lang="ru-RU" sz="2800" dirty="0">
                <a:effectLst/>
                <a:latin typeface="Franklin Gothic Book" pitchFamily="34" charset="0"/>
              </a:rPr>
              <a:t>1903 г. </a:t>
            </a:r>
          </a:p>
        </p:txBody>
      </p:sp>
      <p:pic>
        <p:nvPicPr>
          <p:cNvPr id="149511" name="Picture 7" descr="Хромоцистоскоп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61063" y="1992313"/>
            <a:ext cx="2705100" cy="2833687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6156325" y="4075113"/>
            <a:ext cx="503238" cy="217487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FF0D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4" grpId="0" animBg="1"/>
      <p:bldP spid="149514" grpId="1" animBg="1"/>
      <p:bldP spid="149514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15931" y="260351"/>
            <a:ext cx="8785225" cy="739757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ru-RU" sz="42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Ультразвуковое исследование</a:t>
            </a:r>
          </a:p>
        </p:txBody>
      </p:sp>
      <p:sp>
        <p:nvSpPr>
          <p:cNvPr id="17408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0" y="1196975"/>
            <a:ext cx="4356100" cy="5472113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    </a:t>
            </a:r>
            <a:r>
              <a:rPr lang="ru-RU" sz="2500" dirty="0">
                <a:effectLst/>
                <a:latin typeface="Franklin Gothic Book" pitchFamily="34" charset="0"/>
              </a:rPr>
              <a:t>В настоящее время является наиболее безвредным                               и приоритетным методом, особенно у беременных               и детей.</a:t>
            </a:r>
          </a:p>
          <a:p>
            <a:pPr>
              <a:buFont typeface="Wingdings" pitchFamily="2" charset="2"/>
              <a:buNone/>
            </a:pPr>
            <a:r>
              <a:rPr lang="ru-RU" sz="2500" dirty="0">
                <a:effectLst/>
                <a:latin typeface="Franklin Gothic Book" pitchFamily="34" charset="0"/>
              </a:rPr>
              <a:t> 	Позволяет диагностировать конкременты в полосной системе почки, определять толщину паренхимы, очаги деструкции, а также степень расширения чашечно-лоханочной системы.</a:t>
            </a:r>
          </a:p>
        </p:txBody>
      </p:sp>
      <p:pic>
        <p:nvPicPr>
          <p:cNvPr id="174091" name="Picture 11" descr="УЗИ_аппара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9454" y="1289704"/>
            <a:ext cx="3613073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092" name="Picture 12" descr="УЗИ_множ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9455" y="4071942"/>
            <a:ext cx="3613073" cy="2187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093" name="AutoShape 13"/>
          <p:cNvSpPr>
            <a:spLocks noChangeArrowheads="1"/>
          </p:cNvSpPr>
          <p:nvPr/>
        </p:nvSpPr>
        <p:spPr bwMode="auto">
          <a:xfrm>
            <a:off x="4997456" y="4581525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6929454" y="4437856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3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5" y="260350"/>
            <a:ext cx="6624638" cy="88263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Обзорная урография</a:t>
            </a:r>
          </a:p>
        </p:txBody>
      </p:sp>
      <p:sp>
        <p:nvSpPr>
          <p:cNvPr id="17203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" y="1341438"/>
            <a:ext cx="5214941" cy="532765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	</a:t>
            </a:r>
            <a:r>
              <a:rPr lang="ru-RU" sz="2800" dirty="0">
                <a:effectLst/>
                <a:latin typeface="Franklin Gothic Book" pitchFamily="34" charset="0"/>
              </a:rPr>
              <a:t>Первые сообщения в России  о </a:t>
            </a:r>
            <a:r>
              <a:rPr lang="ru-RU" sz="2800" dirty="0" err="1">
                <a:effectLst/>
                <a:latin typeface="Franklin Gothic Book" pitchFamily="34" charset="0"/>
              </a:rPr>
              <a:t>рентгендиагностике</a:t>
            </a:r>
            <a:r>
              <a:rPr lang="ru-RU" sz="2800" dirty="0">
                <a:effectLst/>
                <a:latin typeface="Franklin Gothic Book" pitchFamily="34" charset="0"/>
              </a:rPr>
              <a:t> мочекаменной болезни                    с помощью обзорного снимка были сделаны А.Н. </a:t>
            </a:r>
            <a:r>
              <a:rPr lang="ru-RU" sz="2800" dirty="0" err="1">
                <a:effectLst/>
                <a:latin typeface="Franklin Gothic Book" pitchFamily="34" charset="0"/>
              </a:rPr>
              <a:t>Гагманом</a:t>
            </a:r>
            <a:r>
              <a:rPr lang="ru-RU" sz="2800" dirty="0">
                <a:effectLst/>
                <a:latin typeface="Franklin Gothic Book" pitchFamily="34" charset="0"/>
              </a:rPr>
              <a:t> (1899) и Н.С. Перешивкиным (1905).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	Обзорная </a:t>
            </a:r>
            <a:r>
              <a:rPr lang="ru-RU" sz="2800" dirty="0" err="1">
                <a:effectLst/>
                <a:latin typeface="Franklin Gothic Book" pitchFamily="34" charset="0"/>
              </a:rPr>
              <a:t>урограмма</a:t>
            </a:r>
            <a:r>
              <a:rPr lang="ru-RU" sz="2800" dirty="0">
                <a:effectLst/>
                <a:latin typeface="Franklin Gothic Book" pitchFamily="34" charset="0"/>
              </a:rPr>
              <a:t> практически в 96% случаев позволяет увидеть тень конкремента в проекции мочевыделительной системы</a:t>
            </a:r>
            <a:r>
              <a:rPr lang="ru-RU" sz="2800" dirty="0">
                <a:latin typeface="Franklin Gothic Book" pitchFamily="34" charset="0"/>
              </a:rPr>
              <a:t>.</a:t>
            </a:r>
          </a:p>
        </p:txBody>
      </p:sp>
      <p:pic>
        <p:nvPicPr>
          <p:cNvPr id="172038" name="Picture 6" descr="МК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00694" y="1643082"/>
            <a:ext cx="3257550" cy="4643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2039" name="AutoShape 7"/>
          <p:cNvSpPr>
            <a:spLocks noChangeArrowheads="1"/>
          </p:cNvSpPr>
          <p:nvPr/>
        </p:nvSpPr>
        <p:spPr bwMode="auto">
          <a:xfrm>
            <a:off x="5715008" y="2924175"/>
            <a:ext cx="503238" cy="217488"/>
          </a:xfrm>
          <a:prstGeom prst="rightArrow">
            <a:avLst>
              <a:gd name="adj1" fmla="val 50000"/>
              <a:gd name="adj2" fmla="val 57847"/>
            </a:avLst>
          </a:prstGeom>
          <a:solidFill>
            <a:srgbClr val="FFFF0D"/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9" grpId="0" animBg="1"/>
      <p:bldP spid="172039" grpId="1" animBg="1"/>
      <p:bldP spid="172039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5" y="301625"/>
            <a:ext cx="7535863" cy="931863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Экскреторная урография</a:t>
            </a:r>
          </a:p>
        </p:txBody>
      </p:sp>
      <p:sp>
        <p:nvSpPr>
          <p:cNvPr id="17510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0" y="1554163"/>
            <a:ext cx="5357817" cy="4754562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b="1" dirty="0">
                <a:effectLst/>
              </a:rPr>
              <a:t>    </a:t>
            </a:r>
            <a:r>
              <a:rPr lang="ru-RU" sz="2800" dirty="0">
                <a:effectLst/>
                <a:latin typeface="Franklin Gothic Book" pitchFamily="34" charset="0"/>
              </a:rPr>
              <a:t>В России экскреторная урография была выполнена впервые в клинике                      С.П. Фёдорова (1929).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	Это исследование дает  четкое представление   о анатомическом состоянии почек и </a:t>
            </a:r>
            <a:r>
              <a:rPr lang="ru-RU" sz="2800" dirty="0" smtClean="0">
                <a:effectLst/>
                <a:latin typeface="Franklin Gothic Book" pitchFamily="34" charset="0"/>
              </a:rPr>
              <a:t>расположении камня</a:t>
            </a:r>
            <a:r>
              <a:rPr lang="ru-RU" sz="2800" dirty="0">
                <a:effectLst/>
                <a:latin typeface="Franklin Gothic Book" pitchFamily="34" charset="0"/>
              </a:rPr>
              <a:t>, указывает на функциональное состояние верхних и нижних мочевых путей.</a:t>
            </a:r>
          </a:p>
        </p:txBody>
      </p:sp>
      <p:pic>
        <p:nvPicPr>
          <p:cNvPr id="175115" name="Picture 11" descr="Imagen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72132" y="2120912"/>
            <a:ext cx="3097213" cy="302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28604"/>
            <a:ext cx="8207375" cy="841396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Общий анализ крови и мочи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5651500" cy="494508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/>
              <a:t>	</a:t>
            </a:r>
            <a:r>
              <a:rPr lang="ru-RU" sz="2400" dirty="0">
                <a:effectLst/>
                <a:latin typeface="Franklin Gothic Book" pitchFamily="34" charset="0"/>
              </a:rPr>
              <a:t>В экстренной ситуации анализ крови позволяет выявить лейкоцитоз, </a:t>
            </a:r>
            <a:r>
              <a:rPr lang="ru-RU" sz="2400" dirty="0" err="1">
                <a:effectLst/>
                <a:latin typeface="Franklin Gothic Book" pitchFamily="34" charset="0"/>
              </a:rPr>
              <a:t>палочкоядерный</a:t>
            </a:r>
            <a:r>
              <a:rPr lang="ru-RU" sz="2400" dirty="0">
                <a:effectLst/>
                <a:latin typeface="Franklin Gothic Book" pitchFamily="34" charset="0"/>
              </a:rPr>
              <a:t> сдвиг, повышенную СОЭ, указывающих на развитие воспалительного процесса в почке.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effectLst/>
                <a:latin typeface="Franklin Gothic Book" pitchFamily="34" charset="0"/>
              </a:rPr>
              <a:t>	Цвет и прозрачность являются признаками качественного состава мочи.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effectLst/>
                <a:latin typeface="Franklin Gothic Book" pitchFamily="34" charset="0"/>
              </a:rPr>
              <a:t>	Моча здорового человека прозрачна и имеет соломенно-жёлтый цвет. Мутность мочи может зависеть от примеси солей, бактерий, слизи, гноя или крови.</a:t>
            </a:r>
          </a:p>
        </p:txBody>
      </p:sp>
      <p:pic>
        <p:nvPicPr>
          <p:cNvPr id="176133" name="Picture 5" descr="Анализы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961062" y="1724338"/>
            <a:ext cx="2857500" cy="391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588000"/>
            <a:ext cx="9144000" cy="69852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Современные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Franklin Gothic Book" pitchFamily="34" charset="0"/>
              </a:rPr>
              <a:t>методы лечения</a:t>
            </a:r>
            <a:endParaRPr lang="ru-RU" sz="3600" dirty="0"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pic>
        <p:nvPicPr>
          <p:cNvPr id="404485" name="Picture 5" descr="Водолечение_image2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0513" cy="558800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71480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smtClean="0">
                <a:latin typeface="Franklin Gothic Book" pitchFamily="34" charset="0"/>
              </a:rPr>
              <a:t>Лечение больных с мочекаменной болезнью, как правило комплексное и включает сочетание следующих методов:</a:t>
            </a:r>
            <a:endParaRPr lang="ru-RU" dirty="0"/>
          </a:p>
        </p:txBody>
      </p:sp>
      <p:sp>
        <p:nvSpPr>
          <p:cNvPr id="9" name="Rectangle 3"/>
          <p:cNvSpPr txBox="1">
            <a:spLocks noChangeAspect="1" noChangeArrowheads="1"/>
          </p:cNvSpPr>
          <p:nvPr/>
        </p:nvSpPr>
        <p:spPr>
          <a:xfrm>
            <a:off x="288132" y="1956475"/>
            <a:ext cx="8570148" cy="4330045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4000" dirty="0" smtClean="0">
                <a:solidFill>
                  <a:schemeClr val="accent4"/>
                </a:solidFill>
                <a:latin typeface="Franklin Gothic Book" pitchFamily="34" charset="0"/>
              </a:rPr>
              <a:t>Консервативное лечение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4000" dirty="0" smtClean="0">
                <a:solidFill>
                  <a:schemeClr val="accent4"/>
                </a:solidFill>
                <a:latin typeface="Franklin Gothic Book" pitchFamily="34" charset="0"/>
              </a:rPr>
              <a:t>Оперативное лечение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4000" dirty="0" smtClean="0">
                <a:solidFill>
                  <a:schemeClr val="accent4"/>
                </a:solidFill>
                <a:latin typeface="Franklin Gothic Book" pitchFamily="34" charset="0"/>
              </a:rPr>
              <a:t>Дистанционная </a:t>
            </a:r>
            <a:r>
              <a:rPr lang="ru-RU" sz="4000" dirty="0" err="1" smtClean="0">
                <a:solidFill>
                  <a:schemeClr val="accent4"/>
                </a:solidFill>
                <a:latin typeface="Franklin Gothic Book" pitchFamily="34" charset="0"/>
              </a:rPr>
              <a:t>литотрипсия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.</a:t>
            </a:r>
          </a:p>
          <a:p>
            <a:pPr marL="609600" marR="0" lvl="0" indent="-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2"/>
              <a:buChar char=""/>
              <a:tabLst/>
              <a:defRPr/>
            </a:pPr>
            <a:r>
              <a:rPr lang="ru-RU" sz="4000" dirty="0" err="1" smtClean="0">
                <a:solidFill>
                  <a:schemeClr val="accent4"/>
                </a:solidFill>
                <a:latin typeface="Franklin Gothic Book" pitchFamily="34" charset="0"/>
              </a:rPr>
              <a:t>Рентгенэндоскопические</a:t>
            </a:r>
            <a:r>
              <a:rPr lang="ru-RU" sz="4000" dirty="0" smtClean="0">
                <a:solidFill>
                  <a:schemeClr val="accent4"/>
                </a:solidFill>
                <a:latin typeface="Franklin Gothic Book" pitchFamily="34" charset="0"/>
              </a:rPr>
              <a:t> методы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5000636"/>
            <a:ext cx="8715436" cy="1298572"/>
          </a:xfrm>
        </p:spPr>
        <p:txBody>
          <a:bodyPr>
            <a:normAutofit fontScale="90000"/>
          </a:bodyPr>
          <a:lstStyle/>
          <a:p>
            <a:pPr indent="457200" algn="just"/>
            <a:r>
              <a:rPr lang="ru-RU" sz="3200" dirty="0">
                <a:solidFill>
                  <a:schemeClr val="tx1"/>
                </a:solidFill>
                <a:effectLst/>
                <a:latin typeface="Franklin Gothic Book" pitchFamily="34" charset="0"/>
              </a:rPr>
              <a:t>Это купирование почечной колики  и терапия направленная на самостоятельное отхождение конкремента.</a:t>
            </a:r>
          </a:p>
        </p:txBody>
      </p:sp>
      <p:pic>
        <p:nvPicPr>
          <p:cNvPr id="179212" name="Picture 12" descr="Литотрипсия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500795"/>
            <a:ext cx="6858000" cy="328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9213" name="Rectangle 13"/>
          <p:cNvSpPr>
            <a:spLocks noRot="1" noChangeAspect="1" noChangeArrowheads="1"/>
          </p:cNvSpPr>
          <p:nvPr/>
        </p:nvSpPr>
        <p:spPr bwMode="auto">
          <a:xfrm>
            <a:off x="0" y="549275"/>
            <a:ext cx="9144000" cy="6477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3600" dirty="0">
                <a:solidFill>
                  <a:schemeClr val="bg1"/>
                </a:solidFill>
                <a:latin typeface="Franklin Gothic Book" pitchFamily="34" charset="0"/>
              </a:rPr>
              <a:t>Консервативное лечение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5" y="284163"/>
            <a:ext cx="8642350" cy="858821"/>
          </a:xfrm>
          <a:solidFill>
            <a:schemeClr val="bg2"/>
          </a:solidFill>
        </p:spPr>
        <p:txBody>
          <a:bodyPr/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Купирование почечной колики</a:t>
            </a:r>
          </a:p>
        </p:txBody>
      </p:sp>
      <p:sp>
        <p:nvSpPr>
          <p:cNvPr id="18022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1341438"/>
            <a:ext cx="5178431" cy="501652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ru-RU" sz="2400" dirty="0">
                <a:latin typeface="Franklin Gothic Book" pitchFamily="34" charset="0"/>
              </a:rPr>
              <a:t>Тепловые процедуры (горячая ванна, грелка).</a:t>
            </a:r>
          </a:p>
          <a:p>
            <a:pPr>
              <a:buClr>
                <a:schemeClr val="accent4"/>
              </a:buClr>
            </a:pPr>
            <a:r>
              <a:rPr lang="ru-RU" sz="2400" dirty="0">
                <a:latin typeface="Franklin Gothic Book" pitchFamily="34" charset="0"/>
              </a:rPr>
              <a:t>Введение спазмолитических (баралгин) и болеутоляющих препаратов (</a:t>
            </a:r>
            <a:r>
              <a:rPr lang="ru-RU" sz="2400" dirty="0" err="1">
                <a:latin typeface="Franklin Gothic Book" pitchFamily="34" charset="0"/>
              </a:rPr>
              <a:t>трамадол</a:t>
            </a:r>
            <a:r>
              <a:rPr lang="ru-RU" sz="2400" dirty="0">
                <a:latin typeface="Franklin Gothic Book" pitchFamily="34" charset="0"/>
              </a:rPr>
              <a:t>).</a:t>
            </a:r>
          </a:p>
          <a:p>
            <a:pPr>
              <a:buClr>
                <a:schemeClr val="accent4"/>
              </a:buClr>
            </a:pPr>
            <a:r>
              <a:rPr lang="ru-RU" sz="2400" dirty="0">
                <a:latin typeface="Franklin Gothic Book" pitchFamily="34" charset="0"/>
              </a:rPr>
              <a:t>Введение ингибиторов синтеза    простагландинов (</a:t>
            </a:r>
            <a:r>
              <a:rPr lang="ru-RU" sz="2400" dirty="0" err="1">
                <a:latin typeface="Franklin Gothic Book" pitchFamily="34" charset="0"/>
              </a:rPr>
              <a:t>вольтарен</a:t>
            </a:r>
            <a:r>
              <a:rPr lang="ru-RU" sz="2400" dirty="0">
                <a:latin typeface="Franklin Gothic Book" pitchFamily="34" charset="0"/>
              </a:rPr>
              <a:t>).</a:t>
            </a:r>
          </a:p>
          <a:p>
            <a:pPr>
              <a:buClr>
                <a:schemeClr val="accent4"/>
              </a:buClr>
            </a:pPr>
            <a:r>
              <a:rPr lang="ru-RU" sz="2400" dirty="0">
                <a:latin typeface="Franklin Gothic Book" pitchFamily="34" charset="0"/>
              </a:rPr>
              <a:t>Применение но-шпы в сочетании  с </a:t>
            </a:r>
            <a:r>
              <a:rPr lang="el-GR" sz="2400" dirty="0">
                <a:latin typeface="Franklin Gothic Book" pitchFamily="34" charset="0"/>
                <a:cs typeface="Times New Roman" pitchFamily="18" charset="0"/>
              </a:rPr>
              <a:t>β</a:t>
            </a:r>
            <a:r>
              <a:rPr lang="ru-RU" sz="2400" dirty="0">
                <a:latin typeface="Franklin Gothic Book" pitchFamily="34" charset="0"/>
              </a:rPr>
              <a:t>-</a:t>
            </a:r>
            <a:r>
              <a:rPr lang="ru-RU" sz="2400" dirty="0" err="1">
                <a:latin typeface="Franklin Gothic Book" pitchFamily="34" charset="0"/>
              </a:rPr>
              <a:t>адреномиметиками</a:t>
            </a:r>
            <a:r>
              <a:rPr lang="ru-RU" sz="2400" dirty="0">
                <a:latin typeface="Franklin Gothic Book" pitchFamily="34" charset="0"/>
              </a:rPr>
              <a:t> (</a:t>
            </a:r>
            <a:r>
              <a:rPr lang="ru-RU" sz="2400" dirty="0" err="1">
                <a:latin typeface="Franklin Gothic Book" pitchFamily="34" charset="0"/>
              </a:rPr>
              <a:t>гинипрал</a:t>
            </a:r>
            <a:r>
              <a:rPr lang="ru-RU" sz="2400" dirty="0">
                <a:latin typeface="Franklin Gothic Book" pitchFamily="34" charset="0"/>
              </a:rPr>
              <a:t>). </a:t>
            </a:r>
          </a:p>
          <a:p>
            <a:pPr>
              <a:buClr>
                <a:schemeClr val="accent4"/>
              </a:buClr>
            </a:pPr>
            <a:r>
              <a:rPr lang="ru-RU" sz="2400" dirty="0">
                <a:latin typeface="Franklin Gothic Book" pitchFamily="34" charset="0"/>
              </a:rPr>
              <a:t>Использование </a:t>
            </a:r>
            <a:r>
              <a:rPr lang="ru-RU" sz="2400" dirty="0" err="1">
                <a:latin typeface="Franklin Gothic Book" pitchFamily="34" charset="0"/>
              </a:rPr>
              <a:t>физитерапевтических</a:t>
            </a:r>
            <a:r>
              <a:rPr lang="ru-RU" sz="2400" dirty="0">
                <a:latin typeface="Franklin Gothic Book" pitchFamily="34" charset="0"/>
              </a:rPr>
              <a:t> методов (СМТ, </a:t>
            </a:r>
            <a:r>
              <a:rPr lang="ru-RU" sz="2400" dirty="0" smtClean="0">
                <a:latin typeface="Franklin Gothic Book" pitchFamily="34" charset="0"/>
              </a:rPr>
              <a:t>индуктотермия, вакуумные </a:t>
            </a:r>
            <a:r>
              <a:rPr lang="ru-RU" sz="2400" dirty="0">
                <a:latin typeface="Franklin Gothic Book" pitchFamily="34" charset="0"/>
              </a:rPr>
              <a:t>устройства). </a:t>
            </a:r>
          </a:p>
        </p:txBody>
      </p:sp>
      <p:pic>
        <p:nvPicPr>
          <p:cNvPr id="180231" name="Picture 7" descr="Водные процеду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5726113" y="2492375"/>
            <a:ext cx="3167062" cy="23749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4" y="214290"/>
            <a:ext cx="8607456" cy="1558948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457200" algn="just"/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Терапия направленная на самостоятельное отхождение конкремента </a:t>
            </a:r>
            <a:r>
              <a:rPr lang="ru-RU" sz="2000" dirty="0">
                <a:solidFill>
                  <a:srgbClr val="61E0F9"/>
                </a:solidFill>
                <a:effectLst/>
                <a:latin typeface="Franklin Gothic Book" pitchFamily="34" charset="0"/>
              </a:rPr>
              <a:t>(применяется у пациентов с клиническими проявлениями камня мочеточника до 0,5 см, имеющего </a:t>
            </a:r>
            <a:r>
              <a:rPr lang="ru-RU" sz="2000" dirty="0" smtClean="0">
                <a:solidFill>
                  <a:srgbClr val="61E0F9"/>
                </a:solidFill>
                <a:effectLst/>
                <a:latin typeface="Franklin Gothic Book" pitchFamily="34" charset="0"/>
              </a:rPr>
              <a:t>тенденцию к самостоятельному  отхождению).</a:t>
            </a:r>
            <a:endParaRPr lang="ru-RU" sz="2000" dirty="0">
              <a:solidFill>
                <a:srgbClr val="61E0F9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8125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1773238"/>
            <a:ext cx="6553200" cy="489585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Питьевой режим (водные удары). </a:t>
            </a:r>
          </a:p>
          <a:p>
            <a:pPr>
              <a:buClr>
                <a:schemeClr val="accent4"/>
              </a:buClr>
            </a:pPr>
            <a:r>
              <a:rPr lang="ru-RU" sz="2200" dirty="0" err="1">
                <a:latin typeface="Franklin Gothic Book" pitchFamily="34" charset="0"/>
              </a:rPr>
              <a:t>Миотропные</a:t>
            </a:r>
            <a:r>
              <a:rPr lang="ru-RU" sz="2200" dirty="0">
                <a:latin typeface="Franklin Gothic Book" pitchFamily="34" charset="0"/>
              </a:rPr>
              <a:t> </a:t>
            </a:r>
            <a:r>
              <a:rPr lang="ru-RU" sz="2200" dirty="0" err="1">
                <a:latin typeface="Franklin Gothic Book" pitchFamily="34" charset="0"/>
              </a:rPr>
              <a:t>спазмолитики</a:t>
            </a:r>
            <a:r>
              <a:rPr lang="ru-RU" sz="2200" dirty="0">
                <a:latin typeface="Franklin Gothic Book" pitchFamily="34" charset="0"/>
              </a:rPr>
              <a:t> (но-шпа).</a:t>
            </a:r>
          </a:p>
          <a:p>
            <a:pPr>
              <a:buClr>
                <a:schemeClr val="accent4"/>
              </a:buClr>
            </a:pPr>
            <a:r>
              <a:rPr lang="ru-RU" sz="2200" dirty="0" err="1">
                <a:latin typeface="Franklin Gothic Book" pitchFamily="34" charset="0"/>
              </a:rPr>
              <a:t>Бетта-адреномиметики</a:t>
            </a:r>
            <a:r>
              <a:rPr lang="ru-RU" sz="2200" dirty="0">
                <a:latin typeface="Franklin Gothic Book" pitchFamily="34" charset="0"/>
              </a:rPr>
              <a:t> (</a:t>
            </a:r>
            <a:r>
              <a:rPr lang="ru-RU" sz="2200" dirty="0" err="1">
                <a:latin typeface="Franklin Gothic Book" pitchFamily="34" charset="0"/>
              </a:rPr>
              <a:t>гинипрал</a:t>
            </a:r>
            <a:r>
              <a:rPr lang="ru-RU" sz="2200" dirty="0">
                <a:latin typeface="Franklin Gothic Book" pitchFamily="34" charset="0"/>
              </a:rPr>
              <a:t>, </a:t>
            </a:r>
            <a:r>
              <a:rPr lang="ru-RU" sz="2200" dirty="0" err="1">
                <a:latin typeface="Franklin Gothic Book" pitchFamily="34" charset="0"/>
              </a:rPr>
              <a:t>артусистен</a:t>
            </a:r>
            <a:r>
              <a:rPr lang="ru-RU" sz="2200" dirty="0">
                <a:latin typeface="Franklin Gothic Book" pitchFamily="34" charset="0"/>
              </a:rPr>
              <a:t>) при необходимости с </a:t>
            </a:r>
            <a:r>
              <a:rPr lang="ru-RU" sz="2200" dirty="0" err="1">
                <a:latin typeface="Franklin Gothic Book" pitchFamily="34" charset="0"/>
              </a:rPr>
              <a:t>финоптином</a:t>
            </a:r>
            <a:r>
              <a:rPr lang="ru-RU" sz="2200" dirty="0">
                <a:latin typeface="Franklin Gothic Book" pitchFamily="34" charset="0"/>
              </a:rPr>
              <a:t>.</a:t>
            </a:r>
          </a:p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Ингибиторы синтеза простагландинов (</a:t>
            </a:r>
            <a:r>
              <a:rPr lang="ru-RU" sz="2200" dirty="0" err="1">
                <a:latin typeface="Franklin Gothic Book" pitchFamily="34" charset="0"/>
              </a:rPr>
              <a:t>индометацин</a:t>
            </a:r>
            <a:r>
              <a:rPr lang="ru-RU" sz="2200" dirty="0">
                <a:latin typeface="Franklin Gothic Book" pitchFamily="34" charset="0"/>
              </a:rPr>
              <a:t>, </a:t>
            </a:r>
            <a:r>
              <a:rPr lang="ru-RU" sz="2200" dirty="0" err="1">
                <a:latin typeface="Franklin Gothic Book" pitchFamily="34" charset="0"/>
              </a:rPr>
              <a:t>вольтарен</a:t>
            </a:r>
            <a:r>
              <a:rPr lang="ru-RU" sz="2200" dirty="0">
                <a:latin typeface="Franklin Gothic Book" pitchFamily="34" charset="0"/>
              </a:rPr>
              <a:t>) при отсутствии противопоказаний растительные средства          (</a:t>
            </a:r>
            <a:r>
              <a:rPr lang="ru-RU" sz="2200" dirty="0" err="1">
                <a:latin typeface="Franklin Gothic Book" pitchFamily="34" charset="0"/>
              </a:rPr>
              <a:t>цистон</a:t>
            </a:r>
            <a:r>
              <a:rPr lang="ru-RU" sz="2200" dirty="0">
                <a:latin typeface="Franklin Gothic Book" pitchFamily="34" charset="0"/>
              </a:rPr>
              <a:t>, пролит).</a:t>
            </a:r>
          </a:p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Активный двигательный режим.</a:t>
            </a:r>
          </a:p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При необходимости антибактериальная и противовоспалительная терапия.</a:t>
            </a:r>
          </a:p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Физиотерапевтическое лечение (</a:t>
            </a:r>
            <a:r>
              <a:rPr lang="ru-RU" sz="2200" dirty="0" err="1">
                <a:latin typeface="Franklin Gothic Book" pitchFamily="34" charset="0"/>
              </a:rPr>
              <a:t>интрафон</a:t>
            </a:r>
            <a:r>
              <a:rPr lang="ru-RU" sz="2200" dirty="0">
                <a:latin typeface="Franklin Gothic Book" pitchFamily="34" charset="0"/>
              </a:rPr>
              <a:t>, СМТ, ДДТ, низкочастотный ультразвук).</a:t>
            </a:r>
          </a:p>
          <a:p>
            <a:pPr>
              <a:buClr>
                <a:schemeClr val="accent4"/>
              </a:buClr>
            </a:pPr>
            <a:r>
              <a:rPr lang="ru-RU" sz="2200" dirty="0">
                <a:latin typeface="Franklin Gothic Book" pitchFamily="34" charset="0"/>
              </a:rPr>
              <a:t>Минеральные воды, санаторно-курортное лечение.</a:t>
            </a:r>
          </a:p>
        </p:txBody>
      </p:sp>
      <p:pic>
        <p:nvPicPr>
          <p:cNvPr id="181253" name="Picture 5" descr="PE00997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23063" y="2732088"/>
            <a:ext cx="1874837" cy="2062162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476250"/>
            <a:ext cx="9144000" cy="1008063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Увеличение </a:t>
            </a:r>
            <a:r>
              <a:rPr lang="ru-RU" sz="32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заболеваемости нефролитиазом </a:t>
            </a:r>
            <a:r>
              <a:rPr lang="ru-RU" sz="3200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объясняется </a:t>
            </a:r>
            <a:r>
              <a:rPr lang="ru-RU" sz="32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следующими причинами:</a:t>
            </a:r>
          </a:p>
        </p:txBody>
      </p:sp>
      <p:sp>
        <p:nvSpPr>
          <p:cNvPr id="94215" name="Rectangle 7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14282" y="1785926"/>
            <a:ext cx="7442231" cy="444025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увеличением продолжительности жизни, </a:t>
            </a:r>
            <a:endParaRPr lang="ru-RU" sz="2800" dirty="0">
              <a:effectLst/>
              <a:latin typeface="Franklin Gothic Book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гиподинамией, </a:t>
            </a:r>
            <a:endParaRPr lang="ru-RU" sz="2800" dirty="0">
              <a:effectLst/>
              <a:latin typeface="Franklin Gothic Book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повышенным потреблением  белковых продуктов и алкоголя, </a:t>
            </a:r>
            <a:endParaRPr lang="ru-RU" sz="2800" dirty="0">
              <a:effectLst/>
              <a:latin typeface="Franklin Gothic Book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возрастающим психоэмоцианальным напряжением</a:t>
            </a:r>
            <a:r>
              <a:rPr lang="ru-RU" sz="2800" dirty="0">
                <a:effectLst/>
                <a:latin typeface="Franklin Gothic Book" pitchFamily="34" charset="0"/>
              </a:rPr>
              <a:t> </a:t>
            </a:r>
            <a:r>
              <a:rPr lang="en-US" sz="2800" dirty="0">
                <a:effectLst/>
                <a:latin typeface="Franklin Gothic Book" pitchFamily="34" charset="0"/>
              </a:rPr>
              <a:t>жизни, </a:t>
            </a:r>
            <a:endParaRPr lang="ru-RU" sz="2800" dirty="0">
              <a:effectLst/>
              <a:latin typeface="Franklin Gothic Book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применением некоторых медикаментозных средств, </a:t>
            </a:r>
            <a:endParaRPr lang="ru-RU" sz="2800" dirty="0">
              <a:effectLst/>
              <a:latin typeface="Franklin Gothic Book" pitchFamily="34" charset="0"/>
            </a:endParaRPr>
          </a:p>
          <a:p>
            <a:pPr>
              <a:buClr>
                <a:schemeClr val="accent4"/>
              </a:buClr>
            </a:pPr>
            <a:r>
              <a:rPr lang="en-US" sz="2800" dirty="0">
                <a:effectLst/>
                <a:latin typeface="Franklin Gothic Book" pitchFamily="34" charset="0"/>
              </a:rPr>
              <a:t>неблагоприятными экологическими условиями.</a:t>
            </a:r>
            <a:endParaRPr lang="ru-RU" sz="2800" dirty="0">
              <a:effectLst/>
              <a:latin typeface="Franklin Gothic Book" pitchFamily="34" charset="0"/>
            </a:endParaRPr>
          </a:p>
        </p:txBody>
      </p:sp>
      <p:pic>
        <p:nvPicPr>
          <p:cNvPr id="94219" name="Picture 11" descr="j02407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51767" y="1989138"/>
            <a:ext cx="1163637" cy="182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547688"/>
            <a:ext cx="9109043" cy="72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Оперативное лечение</a:t>
            </a:r>
          </a:p>
        </p:txBody>
      </p:sp>
      <p:sp>
        <p:nvSpPr>
          <p:cNvPr id="18432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0" y="1571612"/>
            <a:ext cx="5143504" cy="49688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400" b="1" dirty="0"/>
              <a:t>    </a:t>
            </a:r>
            <a:r>
              <a:rPr lang="ru-RU" dirty="0">
                <a:effectLst/>
                <a:latin typeface="Franklin Gothic Book" pitchFamily="34" charset="0"/>
              </a:rPr>
              <a:t>Любое оперативное вмешательство не является этиологическим методом лечения мочекаменной болезни, так как не устраняет основных причин камнеобразования,                               а направлено на избавление пациента от конкремента.</a:t>
            </a:r>
            <a:r>
              <a:rPr lang="ru-RU" sz="24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184326" name="Picture 6" descr="Операция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958181"/>
            <a:ext cx="3800475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434975" y="333375"/>
            <a:ext cx="8458200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Показания к открытым оперативным вмешательствам:</a:t>
            </a:r>
          </a:p>
        </p:txBody>
      </p:sp>
      <p:sp>
        <p:nvSpPr>
          <p:cNvPr id="18534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323850" y="1689100"/>
            <a:ext cx="8496300" cy="4619625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Большие коралловидные камни, вторичные камни, при которых необходима реконструктивная хирургия мочевых путей.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Мочекаменная болезнь, осложненная гнойно-деструктивным </a:t>
            </a:r>
            <a:r>
              <a:rPr lang="ru-RU" dirty="0" err="1">
                <a:latin typeface="Franklin Gothic Book" pitchFamily="34" charset="0"/>
              </a:rPr>
              <a:t>пиелонефритом</a:t>
            </a:r>
            <a:r>
              <a:rPr lang="ru-RU" dirty="0">
                <a:latin typeface="Franklin Gothic Book" pitchFamily="34" charset="0"/>
              </a:rPr>
              <a:t>, почечной недостаточностью.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Когда противопоказана дистанционная </a:t>
            </a:r>
            <a:r>
              <a:rPr lang="ru-RU" dirty="0" err="1">
                <a:latin typeface="Franklin Gothic Book" pitchFamily="34" charset="0"/>
              </a:rPr>
              <a:t>литотрипсия</a:t>
            </a:r>
            <a:r>
              <a:rPr lang="ru-RU" dirty="0">
                <a:latin typeface="Franklin Gothic Book" pitchFamily="34" charset="0"/>
              </a:rPr>
              <a:t> или </a:t>
            </a:r>
            <a:r>
              <a:rPr lang="ru-RU" dirty="0" err="1">
                <a:latin typeface="Franklin Gothic Book" pitchFamily="34" charset="0"/>
              </a:rPr>
              <a:t>эндохирургия</a:t>
            </a:r>
            <a:r>
              <a:rPr lang="ru-RU" dirty="0">
                <a:latin typeface="Franklin Gothic Book" pitchFamily="34" charset="0"/>
              </a:rPr>
              <a:t>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0200"/>
            <a:ext cx="8534429" cy="66990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Виды операций:</a:t>
            </a:r>
          </a:p>
        </p:txBody>
      </p:sp>
      <p:sp>
        <p:nvSpPr>
          <p:cNvPr id="18637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23850" y="1208088"/>
            <a:ext cx="4968875" cy="51006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rgbClr val="61E0F9"/>
                </a:solidFill>
                <a:effectLst/>
                <a:latin typeface="Franklin Gothic Book" pitchFamily="34" charset="0"/>
              </a:rPr>
              <a:t>Органосохраняющие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Пиелолитотомия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Нефролитотомия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Уретеролитотомия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 smtClean="0">
                <a:effectLst/>
                <a:latin typeface="Franklin Gothic Book" pitchFamily="34" charset="0"/>
              </a:rPr>
              <a:t>Пиелонефротомия</a:t>
            </a:r>
            <a:r>
              <a:rPr lang="ru-RU" dirty="0">
                <a:latin typeface="Franklin Gothic Book" pitchFamily="34" charset="0"/>
              </a:rPr>
              <a:t> </a:t>
            </a:r>
            <a:r>
              <a:rPr lang="ru-RU" dirty="0" smtClean="0">
                <a:effectLst/>
                <a:latin typeface="Franklin Gothic Book" pitchFamily="34" charset="0"/>
              </a:rPr>
              <a:t>и </a:t>
            </a:r>
            <a:r>
              <a:rPr lang="ru-RU" dirty="0">
                <a:effectLst/>
                <a:latin typeface="Franklin Gothic Book" pitchFamily="34" charset="0"/>
              </a:rPr>
              <a:t>др.</a:t>
            </a: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endParaRPr lang="ru-RU" sz="800" dirty="0">
              <a:effectLst/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Органоуносящие</a:t>
            </a:r>
            <a:endParaRPr lang="ru-RU" dirty="0">
              <a:solidFill>
                <a:srgbClr val="61E0F9"/>
              </a:solidFill>
              <a:effectLst/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 err="1">
                <a:effectLst/>
                <a:latin typeface="Franklin Gothic Book" pitchFamily="34" charset="0"/>
              </a:rPr>
              <a:t>Нефрэктомия</a:t>
            </a:r>
            <a:r>
              <a:rPr lang="ru-RU" dirty="0">
                <a:effectLst/>
                <a:latin typeface="Franklin Gothic Book" pitchFamily="34" charset="0"/>
              </a:rPr>
              <a:t>.</a:t>
            </a:r>
          </a:p>
        </p:txBody>
      </p:sp>
      <p:pic>
        <p:nvPicPr>
          <p:cNvPr id="186373" name="Picture 5" descr="PE01023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25" y="1495425"/>
            <a:ext cx="2554288" cy="4165600"/>
          </a:xfr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9" name="Rectangle 13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496888"/>
            <a:ext cx="9144000" cy="700087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Дистанционная </a:t>
            </a:r>
            <a:r>
              <a:rPr lang="ru-RU" sz="4000" dirty="0" err="1">
                <a:solidFill>
                  <a:schemeClr val="bg1"/>
                </a:solidFill>
                <a:effectLst/>
                <a:latin typeface="Franklin Gothic Book" pitchFamily="34" charset="0"/>
              </a:rPr>
              <a:t>литотрипсия</a:t>
            </a:r>
            <a:endParaRPr lang="ru-RU" sz="40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88430" name="Rectangle 14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" y="1341438"/>
            <a:ext cx="5286380" cy="5300662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1200" dirty="0">
                <a:latin typeface="Franklin Gothic Book" pitchFamily="34" charset="0"/>
              </a:rPr>
              <a:t>	</a:t>
            </a:r>
            <a:r>
              <a:rPr lang="ru-RU" sz="3000" dirty="0">
                <a:effectLst/>
                <a:latin typeface="Franklin Gothic Book" pitchFamily="34" charset="0"/>
              </a:rPr>
              <a:t>Специалисты немецкой авиакомпании </a:t>
            </a:r>
            <a:r>
              <a:rPr lang="en-US" sz="3000" dirty="0">
                <a:effectLst/>
                <a:latin typeface="Franklin Gothic Book" pitchFamily="34" charset="0"/>
              </a:rPr>
              <a:t>Dernier</a:t>
            </a:r>
            <a:r>
              <a:rPr lang="ru-RU" sz="3000" dirty="0">
                <a:effectLst/>
                <a:latin typeface="Franklin Gothic Book" pitchFamily="34" charset="0"/>
              </a:rPr>
              <a:t> во время испытания сверхзвукового самолета установили, что при движении различных объектов в атмосфере могут возникать ударные волны, разрушающие твердые тела.</a:t>
            </a:r>
          </a:p>
          <a:p>
            <a:pPr>
              <a:buFont typeface="Wingdings" pitchFamily="2" charset="2"/>
              <a:buNone/>
            </a:pPr>
            <a:r>
              <a:rPr lang="ru-RU" sz="3000" dirty="0">
                <a:effectLst/>
                <a:latin typeface="Franklin Gothic Book" pitchFamily="34" charset="0"/>
              </a:rPr>
              <a:t>	Неожиданным прикладным применением установки, стала дистанционная </a:t>
            </a:r>
            <a:r>
              <a:rPr lang="ru-RU" sz="3000" dirty="0" err="1">
                <a:effectLst/>
                <a:latin typeface="Franklin Gothic Book" pitchFamily="34" charset="0"/>
              </a:rPr>
              <a:t>литотрипсия</a:t>
            </a:r>
            <a:r>
              <a:rPr lang="ru-RU" sz="3000" dirty="0">
                <a:effectLst/>
                <a:latin typeface="Franklin Gothic Book" pitchFamily="34" charset="0"/>
              </a:rPr>
              <a:t> (ДЛТ).</a:t>
            </a:r>
          </a:p>
        </p:txBody>
      </p:sp>
      <p:pic>
        <p:nvPicPr>
          <p:cNvPr id="188434" name="Picture 18" descr="j02330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643050"/>
            <a:ext cx="2241550" cy="1123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88438" name="Picture 22" descr="img13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72132" y="3572682"/>
            <a:ext cx="3311733" cy="264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12823"/>
            <a:ext cx="5643570" cy="5402259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/>
              <a:t>    </a:t>
            </a:r>
            <a:r>
              <a:rPr lang="ru-RU" sz="2900" dirty="0">
                <a:effectLst/>
                <a:latin typeface="Franklin Gothic Book" pitchFamily="34" charset="0"/>
              </a:rPr>
              <a:t>Первое успешное применение дистанционной </a:t>
            </a:r>
            <a:r>
              <a:rPr lang="ru-RU" sz="2900" dirty="0" err="1">
                <a:effectLst/>
                <a:latin typeface="Franklin Gothic Book" pitchFamily="34" charset="0"/>
              </a:rPr>
              <a:t>литотрипсии</a:t>
            </a:r>
            <a:r>
              <a:rPr lang="ru-RU" sz="2900" dirty="0">
                <a:effectLst/>
                <a:latin typeface="Franklin Gothic Book" pitchFamily="34" charset="0"/>
              </a:rPr>
              <a:t> было проведено </a:t>
            </a:r>
            <a:r>
              <a:rPr lang="ru-RU" sz="29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7 февраля 1980 </a:t>
            </a:r>
            <a:r>
              <a:rPr lang="ru-RU" sz="2900" dirty="0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г</a:t>
            </a:r>
            <a:r>
              <a:rPr lang="ru-RU" sz="2900" dirty="0" smtClean="0">
                <a:effectLst/>
                <a:latin typeface="Franklin Gothic Book" pitchFamily="34" charset="0"/>
              </a:rPr>
              <a:t>.</a:t>
            </a:r>
            <a:r>
              <a:rPr lang="ru-RU" sz="2900" dirty="0">
                <a:latin typeface="Franklin Gothic Book" pitchFamily="34" charset="0"/>
              </a:rPr>
              <a:t> </a:t>
            </a:r>
            <a:r>
              <a:rPr lang="ru-RU" sz="2900" dirty="0" smtClean="0">
                <a:effectLst/>
                <a:latin typeface="Franklin Gothic Book" pitchFamily="34" charset="0"/>
              </a:rPr>
              <a:t>в </a:t>
            </a:r>
            <a:r>
              <a:rPr lang="ru-RU" sz="2900" dirty="0">
                <a:effectLst/>
                <a:latin typeface="Franklin Gothic Book" pitchFamily="34" charset="0"/>
              </a:rPr>
              <a:t>университетской клинике г. Мюнхена (Германия).</a:t>
            </a:r>
          </a:p>
          <a:p>
            <a:pPr>
              <a:buFont typeface="Wingdings" pitchFamily="2" charset="2"/>
              <a:buNone/>
            </a:pPr>
            <a:r>
              <a:rPr lang="ru-RU" sz="2900" dirty="0">
                <a:effectLst/>
                <a:latin typeface="Franklin Gothic Book" pitchFamily="34" charset="0"/>
              </a:rPr>
              <a:t>    В России </a:t>
            </a:r>
            <a:r>
              <a:rPr lang="ru-RU" sz="29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4 ноября 1987 г</a:t>
            </a:r>
            <a:r>
              <a:rPr lang="ru-RU" sz="2900" dirty="0">
                <a:effectLst/>
                <a:latin typeface="Franklin Gothic Book" pitchFamily="34" charset="0"/>
              </a:rPr>
              <a:t>.            под руководством академика Н.А. Лопаткина.</a:t>
            </a:r>
          </a:p>
          <a:p>
            <a:pPr>
              <a:buFont typeface="Wingdings" pitchFamily="2" charset="2"/>
              <a:buNone/>
            </a:pPr>
            <a:r>
              <a:rPr lang="ru-RU" sz="2900" dirty="0">
                <a:effectLst/>
                <a:latin typeface="Franklin Gothic Book" pitchFamily="34" charset="0"/>
              </a:rPr>
              <a:t>    Во всем мире </a:t>
            </a:r>
            <a:r>
              <a:rPr lang="ru-RU" sz="2900" dirty="0" smtClean="0">
                <a:effectLst/>
                <a:latin typeface="Franklin Gothic Book" pitchFamily="34" charset="0"/>
              </a:rPr>
              <a:t>функционируют </a:t>
            </a:r>
            <a:r>
              <a:rPr lang="ru-RU" sz="2900" dirty="0">
                <a:effectLst/>
                <a:latin typeface="Franklin Gothic Book" pitchFamily="34" charset="0"/>
              </a:rPr>
              <a:t>тысячи дистанционных </a:t>
            </a:r>
            <a:r>
              <a:rPr lang="ru-RU" sz="2900" dirty="0" err="1">
                <a:effectLst/>
                <a:latin typeface="Franklin Gothic Book" pitchFamily="34" charset="0"/>
              </a:rPr>
              <a:t>литотрипторов</a:t>
            </a:r>
            <a:r>
              <a:rPr lang="ru-RU" sz="2900" dirty="0">
                <a:effectLst/>
                <a:latin typeface="Franklin Gothic Book" pitchFamily="34" charset="0"/>
              </a:rPr>
              <a:t>, с помощью которых излечены миллионы больных с МКБ.</a:t>
            </a:r>
          </a:p>
        </p:txBody>
      </p:sp>
      <p:pic>
        <p:nvPicPr>
          <p:cNvPr id="191506" name="Picture 18" descr="LO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11863" y="836613"/>
            <a:ext cx="2868612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1509" name="Picture 21" descr="Лит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156325" y="3573463"/>
            <a:ext cx="2516188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" y="500042"/>
            <a:ext cx="5500693" cy="5786478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b="1" dirty="0"/>
              <a:t>    </a:t>
            </a:r>
            <a:r>
              <a:rPr lang="ru-RU" sz="2800" dirty="0">
                <a:latin typeface="Franklin Gothic Book" pitchFamily="34" charset="0"/>
              </a:rPr>
              <a:t>Дистанционный </a:t>
            </a:r>
            <a:r>
              <a:rPr lang="ru-RU" sz="2800" dirty="0" err="1">
                <a:latin typeface="Franklin Gothic Book" pitchFamily="34" charset="0"/>
              </a:rPr>
              <a:t>литотриптор</a:t>
            </a:r>
            <a:r>
              <a:rPr lang="ru-RU" sz="2800" dirty="0">
                <a:latin typeface="Franklin Gothic Book" pitchFamily="34" charset="0"/>
              </a:rPr>
              <a:t> состоит из источника волн, среды воздействия для передачи энергии внутри тела и системы визуализации </a:t>
            </a:r>
            <a:r>
              <a:rPr lang="ru-RU" sz="2800" dirty="0">
                <a:latin typeface="Franklin Gothic Book" pitchFamily="34" charset="0"/>
                <a:cs typeface="Times New Roman" pitchFamily="18" charset="0"/>
              </a:rPr>
              <a:t>─ рентгеновской установки, ультразвукового аппарата</a:t>
            </a:r>
            <a:r>
              <a:rPr lang="ru-RU" sz="2800" dirty="0">
                <a:latin typeface="Franklin Gothic Book" pitchFamily="34" charset="0"/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latin typeface="Franklin Gothic Book" pitchFamily="34" charset="0"/>
              </a:rPr>
              <a:t>    ДЛТ оптимальна для камней верхних мочевых путей диаметром менее </a:t>
            </a:r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2,0-2,5 см</a:t>
            </a:r>
            <a:r>
              <a:rPr lang="ru-RU" sz="2800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dirty="0">
                <a:latin typeface="Franklin Gothic Book" pitchFamily="34" charset="0"/>
              </a:rPr>
              <a:t>    ДЛТ на сегодняшний день является единственным методом, который можно применять </a:t>
            </a:r>
            <a:r>
              <a:rPr lang="ru-RU" sz="2800" dirty="0" err="1">
                <a:latin typeface="Franklin Gothic Book" pitchFamily="34" charset="0"/>
              </a:rPr>
              <a:t>амбулаторно</a:t>
            </a:r>
            <a:r>
              <a:rPr lang="ru-RU" sz="2800" dirty="0">
                <a:latin typeface="Franklin Gothic Book" pitchFamily="34" charset="0"/>
              </a:rPr>
              <a:t>.  </a:t>
            </a:r>
          </a:p>
        </p:txBody>
      </p:sp>
      <p:pic>
        <p:nvPicPr>
          <p:cNvPr id="193543" name="Picture 7" descr="Литотрипто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400705" y="1857390"/>
            <a:ext cx="3529013" cy="385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395288" y="434975"/>
            <a:ext cx="7513637" cy="708009"/>
          </a:xfrm>
        </p:spPr>
        <p:txBody>
          <a:bodyPr/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Показания для ДЛТ: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214422"/>
            <a:ext cx="8715436" cy="4714908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600" dirty="0">
                <a:effectLst/>
                <a:latin typeface="Franklin Gothic Book" pitchFamily="34" charset="0"/>
              </a:rPr>
              <a:t>Камень почки или мочеточника.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600" dirty="0">
                <a:effectLst/>
                <a:latin typeface="Franklin Gothic Book" pitchFamily="34" charset="0"/>
              </a:rPr>
              <a:t>Возможность фокусирования камня рентгенологически или  под ультразвуковым контролем.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600" dirty="0">
                <a:effectLst/>
                <a:latin typeface="Franklin Gothic Book" pitchFamily="34" charset="0"/>
              </a:rPr>
              <a:t>Отсутствие нарушения оттока мочи ниже камня.</a:t>
            </a:r>
            <a:r>
              <a:rPr lang="ru-RU" sz="3600" dirty="0"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107950" y="188913"/>
            <a:ext cx="7772400" cy="6477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Противопоказания для ДЛТ:</a:t>
            </a:r>
          </a:p>
        </p:txBody>
      </p:sp>
      <p:sp>
        <p:nvSpPr>
          <p:cNvPr id="19558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50825" y="836613"/>
            <a:ext cx="8536018" cy="5807097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61E0F9"/>
                </a:solidFill>
                <a:latin typeface="Franklin Gothic Book" pitchFamily="34" charset="0"/>
              </a:rPr>
              <a:t>Технические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 err="1">
                <a:latin typeface="Franklin Gothic Book" pitchFamily="34" charset="0"/>
              </a:rPr>
              <a:t>Рентген-негативные</a:t>
            </a:r>
            <a:r>
              <a:rPr lang="ru-RU" sz="2800" dirty="0">
                <a:latin typeface="Franklin Gothic Book" pitchFamily="34" charset="0"/>
              </a:rPr>
              <a:t> камни.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Деформация скелета пациента.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Масса больного более 130 кг.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Рост более 2 метров и менее 1 метра.</a:t>
            </a: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sz="2800" dirty="0">
                <a:solidFill>
                  <a:srgbClr val="61E0F9"/>
                </a:solidFill>
                <a:latin typeface="Franklin Gothic Book" pitchFamily="34" charset="0"/>
              </a:rPr>
              <a:t>Общие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Нарушение свертывающей системы крови.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Беременность.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Камни нижней трети у женщин детородного возраста.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Нарушение ритма сердца.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2800" dirty="0">
                <a:latin typeface="Franklin Gothic Book" pitchFamily="34" charset="0"/>
              </a:rPr>
              <a:t>Аневризма брюшного отдела аорты</a:t>
            </a:r>
            <a:r>
              <a:rPr lang="ru-RU" sz="2800" dirty="0" smtClean="0">
                <a:latin typeface="Franklin Gothic Book" pitchFamily="34" charset="0"/>
              </a:rPr>
              <a:t>.</a:t>
            </a:r>
            <a:endParaRPr lang="ru-RU" sz="28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179388" y="188913"/>
            <a:ext cx="7772400" cy="647700"/>
          </a:xfrm>
          <a:ln/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Противопоказания для ДЛТ: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836613"/>
            <a:ext cx="8642350" cy="5449907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rgbClr val="61E0F9"/>
                </a:solidFill>
                <a:latin typeface="Franklin Gothic Book" pitchFamily="34" charset="0"/>
              </a:rPr>
              <a:t>Урологические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Острый воспалительный процесс.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Нефункционирующая почка.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Обструкция мочевых путей ниже камня.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Аномалии развития мочевыделительной системы.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Камни, наслаивающие на костную систему.</a:t>
            </a: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rgbClr val="61E0F9"/>
                </a:solidFill>
                <a:latin typeface="Franklin Gothic Book" pitchFamily="34" charset="0"/>
              </a:rPr>
              <a:t>Относительные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Большие коралловидные камни.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dirty="0">
                <a:latin typeface="Franklin Gothic Book" pitchFamily="34" charset="0"/>
              </a:rPr>
              <a:t>Камни единственной почки.</a:t>
            </a:r>
          </a:p>
          <a:p>
            <a:pPr>
              <a:buFont typeface="Wingdings" pitchFamily="2" charset="2"/>
              <a:buNone/>
            </a:pP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323850" y="357166"/>
            <a:ext cx="7772400" cy="63502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Осложнения ДЛТ:</a:t>
            </a:r>
          </a:p>
        </p:txBody>
      </p:sp>
      <p:sp>
        <p:nvSpPr>
          <p:cNvPr id="198661" name="Rectangle 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1133475"/>
            <a:ext cx="5400675" cy="5464175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100" dirty="0">
                <a:effectLst/>
                <a:latin typeface="Franklin Gothic Book" pitchFamily="34" charset="0"/>
              </a:rPr>
              <a:t>Нарушения сердечного ритма.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100" dirty="0">
                <a:effectLst/>
                <a:latin typeface="Franklin Gothic Book" pitchFamily="34" charset="0"/>
              </a:rPr>
              <a:t>Изменения артериального давления.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100" dirty="0">
                <a:effectLst/>
                <a:latin typeface="Franklin Gothic Book" pitchFamily="34" charset="0"/>
              </a:rPr>
              <a:t>Острый </a:t>
            </a:r>
            <a:r>
              <a:rPr lang="ru-RU" sz="3100" dirty="0" err="1">
                <a:effectLst/>
                <a:latin typeface="Franklin Gothic Book" pitchFamily="34" charset="0"/>
              </a:rPr>
              <a:t>пиелонефрит</a:t>
            </a:r>
            <a:r>
              <a:rPr lang="ru-RU" sz="3100" dirty="0"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100" dirty="0">
                <a:effectLst/>
                <a:latin typeface="Franklin Gothic Book" pitchFamily="34" charset="0"/>
              </a:rPr>
              <a:t>Образование каменной дорожки с </a:t>
            </a:r>
            <a:r>
              <a:rPr lang="ru-RU" sz="3100" dirty="0" err="1">
                <a:effectLst/>
                <a:latin typeface="Franklin Gothic Book" pitchFamily="34" charset="0"/>
              </a:rPr>
              <a:t>обтурацией</a:t>
            </a:r>
            <a:r>
              <a:rPr lang="ru-RU" sz="3100" dirty="0">
                <a:effectLst/>
                <a:latin typeface="Franklin Gothic Book" pitchFamily="34" charset="0"/>
              </a:rPr>
              <a:t> мочеточника.</a:t>
            </a:r>
          </a:p>
          <a:p>
            <a:pPr>
              <a:lnSpc>
                <a:spcPct val="150000"/>
              </a:lnSpc>
              <a:buClr>
                <a:schemeClr val="accent4"/>
              </a:buClr>
            </a:pPr>
            <a:r>
              <a:rPr lang="ru-RU" sz="3100" dirty="0">
                <a:effectLst/>
                <a:latin typeface="Franklin Gothic Book" pitchFamily="34" charset="0"/>
              </a:rPr>
              <a:t>Острый панкреатит              (при ДЛТ левой почки).</a:t>
            </a:r>
          </a:p>
        </p:txBody>
      </p:sp>
      <p:pic>
        <p:nvPicPr>
          <p:cNvPr id="198663" name="Picture 7" descr="Песок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30913" y="1884363"/>
            <a:ext cx="263525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2" name="Rectangle 10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1" y="476250"/>
            <a:ext cx="9144000" cy="649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Теории камнеобразования</a:t>
            </a:r>
          </a:p>
        </p:txBody>
      </p:sp>
      <p:sp>
        <p:nvSpPr>
          <p:cNvPr id="9523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23850" y="1500174"/>
            <a:ext cx="6119813" cy="4786346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kumimoji="1" lang="ru-RU" sz="2600" dirty="0">
                <a:effectLst/>
                <a:latin typeface="Franklin Gothic Book" pitchFamily="34" charset="0"/>
              </a:rPr>
              <a:t>Микробная </a:t>
            </a:r>
            <a:r>
              <a:rPr kumimoji="1" lang="ru-RU" sz="2600" dirty="0" smtClean="0">
                <a:effectLst/>
                <a:latin typeface="Franklin Gothic Book" pitchFamily="34" charset="0"/>
              </a:rPr>
              <a:t>теории </a:t>
            </a:r>
            <a:r>
              <a:rPr kumimoji="1" lang="ru-RU" sz="2600" dirty="0">
                <a:effectLst/>
                <a:latin typeface="Franklin Gothic Book" pitchFamily="34" charset="0"/>
              </a:rPr>
              <a:t>(Меккель, 1856).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None/>
            </a:pPr>
            <a:endParaRPr kumimoji="1" lang="ru-RU" sz="800" dirty="0">
              <a:effectLst/>
              <a:latin typeface="Franklin Gothic Book" pitchFamily="34" charset="0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kumimoji="1" lang="ru-RU" sz="2600" dirty="0">
                <a:effectLst/>
                <a:latin typeface="Franklin Gothic Book" pitchFamily="34" charset="0"/>
              </a:rPr>
              <a:t>Физико-химическая теория  (</a:t>
            </a:r>
            <a:r>
              <a:rPr kumimoji="1" lang="ru-RU" sz="2600" dirty="0" err="1">
                <a:effectLst/>
                <a:latin typeface="Franklin Gothic Book" pitchFamily="34" charset="0"/>
              </a:rPr>
              <a:t>Ульцман</a:t>
            </a:r>
            <a:r>
              <a:rPr kumimoji="1" lang="ru-RU" sz="2600" dirty="0">
                <a:effectLst/>
                <a:latin typeface="Franklin Gothic Book" pitchFamily="34" charset="0"/>
              </a:rPr>
              <a:t>, 1890).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None/>
            </a:pPr>
            <a:endParaRPr kumimoji="1" lang="ru-RU" sz="800" dirty="0">
              <a:effectLst/>
              <a:latin typeface="Franklin Gothic Book" pitchFamily="34" charset="0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kumimoji="1" lang="ru-RU" sz="2600" dirty="0">
                <a:effectLst/>
                <a:latin typeface="Franklin Gothic Book" pitchFamily="34" charset="0"/>
              </a:rPr>
              <a:t>Теория </a:t>
            </a:r>
            <a:r>
              <a:rPr kumimoji="1" lang="ru-RU" sz="2600" dirty="0" err="1">
                <a:effectLst/>
                <a:latin typeface="Franklin Gothic Book" pitchFamily="34" charset="0"/>
              </a:rPr>
              <a:t>колоидно-кристалоидного</a:t>
            </a:r>
            <a:r>
              <a:rPr kumimoji="1" lang="ru-RU" sz="2600" dirty="0">
                <a:effectLst/>
                <a:latin typeface="Franklin Gothic Book" pitchFamily="34" charset="0"/>
              </a:rPr>
              <a:t> равновесия (</a:t>
            </a:r>
            <a:r>
              <a:rPr kumimoji="1" lang="ru-RU" sz="2600" dirty="0" err="1">
                <a:effectLst/>
                <a:latin typeface="Franklin Gothic Book" pitchFamily="34" charset="0"/>
              </a:rPr>
              <a:t>Лихвитц</a:t>
            </a:r>
            <a:r>
              <a:rPr kumimoji="1" lang="ru-RU" sz="2600" dirty="0">
                <a:effectLst/>
                <a:latin typeface="Franklin Gothic Book" pitchFamily="34" charset="0"/>
              </a:rPr>
              <a:t> и </a:t>
            </a:r>
            <a:r>
              <a:rPr kumimoji="1" lang="ru-RU" sz="2600" dirty="0" err="1">
                <a:effectLst/>
                <a:latin typeface="Franklin Gothic Book" pitchFamily="34" charset="0"/>
              </a:rPr>
              <a:t>Шаде</a:t>
            </a:r>
            <a:r>
              <a:rPr kumimoji="1" lang="ru-RU" sz="2600" dirty="0">
                <a:effectLst/>
                <a:latin typeface="Franklin Gothic Book" pitchFamily="34" charset="0"/>
              </a:rPr>
              <a:t>, 1889).</a:t>
            </a: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  <a:buFont typeface="Wingdings" pitchFamily="2" charset="2"/>
              <a:buNone/>
            </a:pPr>
            <a:endParaRPr kumimoji="1" lang="ru-RU" sz="800" dirty="0">
              <a:effectLst/>
              <a:latin typeface="Franklin Gothic Book" pitchFamily="34" charset="0"/>
            </a:endParaRPr>
          </a:p>
          <a:p>
            <a:pPr marL="533400" indent="-533400">
              <a:lnSpc>
                <a:spcPct val="150000"/>
              </a:lnSpc>
              <a:spcBef>
                <a:spcPct val="0"/>
              </a:spcBef>
              <a:buClr>
                <a:schemeClr val="accent4"/>
              </a:buClr>
            </a:pPr>
            <a:r>
              <a:rPr kumimoji="1" lang="ru-RU" sz="2600" dirty="0">
                <a:effectLst/>
                <a:latin typeface="Franklin Gothic Book" pitchFamily="34" charset="0"/>
              </a:rPr>
              <a:t>Теория матрицы (</a:t>
            </a:r>
            <a:r>
              <a:rPr kumimoji="1" lang="ru-RU" sz="2600" dirty="0" err="1">
                <a:effectLst/>
                <a:latin typeface="Franklin Gothic Book" pitchFamily="34" charset="0"/>
              </a:rPr>
              <a:t>Рандал</a:t>
            </a:r>
            <a:r>
              <a:rPr kumimoji="1" lang="ru-RU" sz="2600" dirty="0">
                <a:effectLst/>
                <a:latin typeface="Franklin Gothic Book" pitchFamily="34" charset="0"/>
              </a:rPr>
              <a:t>, 1936).</a:t>
            </a:r>
          </a:p>
        </p:txBody>
      </p:sp>
      <p:pic>
        <p:nvPicPr>
          <p:cNvPr id="95248" name="Picture 16" descr="МКБ_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53213" y="1827213"/>
            <a:ext cx="1897062" cy="3927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1"/>
            <a:ext cx="9180513" cy="6667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>
              <a:lnSpc>
                <a:spcPct val="80000"/>
              </a:lnSpc>
            </a:pPr>
            <a:r>
              <a:rPr lang="ru-RU" sz="3600" dirty="0" err="1">
                <a:solidFill>
                  <a:schemeClr val="bg1"/>
                </a:solidFill>
                <a:effectLst/>
                <a:latin typeface="Franklin Gothic Book" pitchFamily="34" charset="0"/>
              </a:rPr>
              <a:t>Рентгеноэндоскопические</a:t>
            </a:r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Franklin Gothic Book" pitchFamily="34" charset="0"/>
              </a:rPr>
              <a:t>методы</a:t>
            </a:r>
            <a:endParaRPr lang="ru-RU" sz="36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0070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85720" y="1357298"/>
            <a:ext cx="8607455" cy="5167327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А. </a:t>
            </a:r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Трансуретральная</a:t>
            </a:r>
            <a:endParaRPr lang="ru-RU" dirty="0">
              <a:solidFill>
                <a:schemeClr val="accent4"/>
              </a:solidFill>
              <a:effectLst/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    </a:t>
            </a:r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рентгеноэндоскопическая</a:t>
            </a: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эндохирургия</a:t>
            </a: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Уретеролитотрипсия</a:t>
            </a:r>
            <a:r>
              <a:rPr lang="ru-RU" dirty="0">
                <a:solidFill>
                  <a:srgbClr val="61E0F9"/>
                </a:solidFill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Уретеролитоэкстракция</a:t>
            </a:r>
            <a:r>
              <a:rPr lang="ru-RU" dirty="0">
                <a:solidFill>
                  <a:srgbClr val="61E0F9"/>
                </a:solidFill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Б. </a:t>
            </a:r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Перкутанная</a:t>
            </a:r>
            <a:endParaRPr lang="ru-RU" dirty="0">
              <a:solidFill>
                <a:schemeClr val="accent4"/>
              </a:solidFill>
              <a:effectLst/>
              <a:latin typeface="Franklin Gothic Book" pitchFamily="34" charset="0"/>
            </a:endParaRPr>
          </a:p>
          <a:p>
            <a:pPr>
              <a:lnSpc>
                <a:spcPct val="150000"/>
              </a:lnSpc>
              <a:buClr>
                <a:srgbClr val="FFFF0D"/>
              </a:buClr>
              <a:buFont typeface="Wingdings" pitchFamily="2" charset="2"/>
              <a:buNone/>
            </a:pP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    </a:t>
            </a:r>
            <a:r>
              <a:rPr lang="ru-RU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рентгеноэндоскопическая</a:t>
            </a: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хирургия.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Нефролитотрипсия</a:t>
            </a:r>
            <a:r>
              <a:rPr lang="ru-RU" dirty="0">
                <a:solidFill>
                  <a:srgbClr val="61E0F9"/>
                </a:solidFill>
                <a:effectLst/>
                <a:latin typeface="Franklin Gothic Book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Нефролитоэкстракция</a:t>
            </a:r>
            <a:r>
              <a:rPr lang="ru-RU" dirty="0">
                <a:solidFill>
                  <a:srgbClr val="61E0F9"/>
                </a:solidFill>
                <a:effectLst/>
                <a:latin typeface="Franklin Gothic Book" pitchFamily="34" charset="0"/>
              </a:rPr>
              <a:t>.</a:t>
            </a:r>
            <a:r>
              <a:rPr lang="ru-RU" dirty="0">
                <a:solidFill>
                  <a:srgbClr val="61E0F9"/>
                </a:solidFill>
                <a:latin typeface="Franklin Gothic Book" pitchFamily="34" charset="0"/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14282" y="274638"/>
            <a:ext cx="8785225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Трансуретральная</a:t>
            </a:r>
            <a:r>
              <a:rPr lang="ru-RU" sz="36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sz="36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рентгеноэндоскопическая</a:t>
            </a:r>
            <a:r>
              <a:rPr lang="ru-RU" sz="36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sz="3600" dirty="0" err="1">
                <a:solidFill>
                  <a:schemeClr val="accent4"/>
                </a:solidFill>
                <a:effectLst/>
                <a:latin typeface="Franklin Gothic Book" pitchFamily="34" charset="0"/>
              </a:rPr>
              <a:t>эндохирургия</a:t>
            </a:r>
            <a:endParaRPr lang="ru-RU" sz="3600" dirty="0">
              <a:solidFill>
                <a:schemeClr val="accent4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01733" name="Rectangle 5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1" y="1628775"/>
            <a:ext cx="4857752" cy="4968875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ru-RU" sz="2800" b="1" dirty="0">
                <a:solidFill>
                  <a:schemeClr val="hlink"/>
                </a:solidFill>
              </a:rPr>
              <a:t>    </a:t>
            </a:r>
            <a:r>
              <a:rPr lang="ru-RU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Уретеролитоэкстракция</a:t>
            </a:r>
            <a:r>
              <a:rPr lang="ru-RU" dirty="0">
                <a:effectLst/>
                <a:latin typeface="Franklin Gothic Book" pitchFamily="34" charset="0"/>
              </a:rPr>
              <a:t> выполняется под </a:t>
            </a:r>
            <a:r>
              <a:rPr lang="ru-RU" dirty="0" err="1">
                <a:effectLst/>
                <a:latin typeface="Franklin Gothic Book" pitchFamily="34" charset="0"/>
              </a:rPr>
              <a:t>эпидуральной</a:t>
            </a:r>
            <a:r>
              <a:rPr lang="ru-RU" dirty="0">
                <a:effectLst/>
                <a:latin typeface="Franklin Gothic Book" pitchFamily="34" charset="0"/>
              </a:rPr>
              <a:t> или внутривенной анестезией                               с применением ригидных или гибких </a:t>
            </a:r>
            <a:r>
              <a:rPr lang="ru-RU" dirty="0" err="1">
                <a:effectLst/>
                <a:latin typeface="Franklin Gothic Book" pitchFamily="34" charset="0"/>
              </a:rPr>
              <a:t>уретеропиелоскопов</a:t>
            </a:r>
            <a:r>
              <a:rPr lang="ru-RU" dirty="0">
                <a:effectLst/>
                <a:latin typeface="Franklin Gothic Book" pitchFamily="34" charset="0"/>
              </a:rPr>
              <a:t>               для извлечения подвижных камней, размером до </a:t>
            </a:r>
            <a:r>
              <a:rPr lang="ru-RU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0,6 - 0,8 см</a:t>
            </a:r>
            <a:r>
              <a:rPr lang="ru-RU" dirty="0">
                <a:latin typeface="Franklin Gothic Book" pitchFamily="34" charset="0"/>
              </a:rPr>
              <a:t>.</a:t>
            </a:r>
            <a:r>
              <a:rPr lang="ru-RU" sz="2800" dirty="0">
                <a:latin typeface="Franklin Gothic Book" pitchFamily="34" charset="0"/>
              </a:rPr>
              <a:t> </a:t>
            </a:r>
          </a:p>
        </p:txBody>
      </p:sp>
      <p:pic>
        <p:nvPicPr>
          <p:cNvPr id="201737" name="Picture 9" descr="Уретеропиелоско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92725" y="1831995"/>
            <a:ext cx="353223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14281" y="762002"/>
            <a:ext cx="4214843" cy="545308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FF3300"/>
                </a:solidFill>
              </a:rPr>
              <a:t>    </a:t>
            </a:r>
            <a:r>
              <a:rPr lang="ru-RU" sz="2800" dirty="0" err="1">
                <a:effectLst/>
                <a:latin typeface="Franklin Gothic Book" pitchFamily="34" charset="0"/>
              </a:rPr>
              <a:t>Уретеропиелоскоп</a:t>
            </a:r>
            <a:r>
              <a:rPr lang="ru-RU" sz="2800" dirty="0">
                <a:effectLst/>
                <a:latin typeface="Franklin Gothic Book" pitchFamily="34" charset="0"/>
              </a:rPr>
              <a:t> </a:t>
            </a:r>
            <a:r>
              <a:rPr lang="ru-RU" sz="2800" dirty="0" err="1">
                <a:effectLst/>
                <a:latin typeface="Franklin Gothic Book" pitchFamily="34" charset="0"/>
              </a:rPr>
              <a:t>трансуретрально</a:t>
            </a:r>
            <a:r>
              <a:rPr lang="ru-RU" sz="2800" dirty="0">
                <a:effectLst/>
                <a:latin typeface="Franklin Gothic Book" pitchFamily="34" charset="0"/>
              </a:rPr>
              <a:t> подводится к камню, по его инструментальному каналу заводится </a:t>
            </a:r>
            <a:r>
              <a:rPr lang="ru-RU" sz="2800" dirty="0" err="1">
                <a:effectLst/>
                <a:latin typeface="Franklin Gothic Book" pitchFamily="34" charset="0"/>
              </a:rPr>
              <a:t>литоэкстрактор</a:t>
            </a:r>
            <a:r>
              <a:rPr lang="ru-RU" sz="2800" dirty="0">
                <a:effectLst/>
                <a:latin typeface="Franklin Gothic Book" pitchFamily="34" charset="0"/>
              </a:rPr>
              <a:t> (гибкие 2-х и 3-х лопастные щипцы или корзинка </a:t>
            </a:r>
            <a:r>
              <a:rPr lang="ru-RU" sz="2800" dirty="0" err="1">
                <a:effectLst/>
                <a:latin typeface="Franklin Gothic Book" pitchFamily="34" charset="0"/>
              </a:rPr>
              <a:t>Дормиа</a:t>
            </a:r>
            <a:r>
              <a:rPr lang="ru-RU" sz="2800" dirty="0">
                <a:effectLst/>
                <a:latin typeface="Franklin Gothic Book" pitchFamily="34" charset="0"/>
              </a:rPr>
              <a:t>) камень захватывается выводится из мочеточника наружу</a:t>
            </a:r>
            <a:r>
              <a:rPr lang="ru-RU" sz="2800" b="1" dirty="0">
                <a:effectLst/>
              </a:rPr>
              <a:t>.</a:t>
            </a:r>
            <a:r>
              <a:rPr lang="ru-RU" sz="2400" dirty="0">
                <a:effectLst/>
              </a:rPr>
              <a:t>  </a:t>
            </a:r>
          </a:p>
        </p:txBody>
      </p:sp>
      <p:pic>
        <p:nvPicPr>
          <p:cNvPr id="204806" name="Picture 6" descr="Уретеролитоэкстракц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1989138"/>
            <a:ext cx="3717925" cy="2986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0" name="AutoShape 10"/>
          <p:cNvSpPr>
            <a:spLocks noChangeArrowheads="1"/>
          </p:cNvSpPr>
          <p:nvPr/>
        </p:nvSpPr>
        <p:spPr bwMode="auto">
          <a:xfrm>
            <a:off x="4787900" y="32845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>
            <a:off x="6804025" y="32845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0" grpId="0" animBg="1"/>
      <p:bldP spid="2048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14282" y="620713"/>
            <a:ext cx="4714908" cy="590391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>
                <a:solidFill>
                  <a:srgbClr val="61E0F9"/>
                </a:solidFill>
                <a:latin typeface="Franklin Gothic Book" pitchFamily="34" charset="0"/>
              </a:rPr>
              <a:t>   </a:t>
            </a:r>
            <a:r>
              <a:rPr lang="ru-RU" sz="3000" dirty="0" err="1" smtClean="0">
                <a:solidFill>
                  <a:srgbClr val="61E0F9"/>
                </a:solidFill>
                <a:effectLst/>
                <a:latin typeface="Franklin Gothic Book" pitchFamily="34" charset="0"/>
              </a:rPr>
              <a:t>Уретеролитотрипсия</a:t>
            </a:r>
            <a:r>
              <a:rPr lang="ru-RU" sz="3000" dirty="0" smtClean="0">
                <a:effectLst/>
                <a:latin typeface="Franklin Gothic Book" pitchFamily="34" charset="0"/>
              </a:rPr>
              <a:t> </a:t>
            </a:r>
            <a:r>
              <a:rPr lang="ru-RU" sz="3000" dirty="0">
                <a:effectLst/>
                <a:latin typeface="Franklin Gothic Book" pitchFamily="34" charset="0"/>
              </a:rPr>
              <a:t>применяется при подвижных и крупных камнях (более </a:t>
            </a:r>
            <a:r>
              <a:rPr lang="ru-RU" sz="3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0,8 см</a:t>
            </a:r>
            <a:r>
              <a:rPr lang="ru-RU" sz="3000" dirty="0">
                <a:effectLst/>
                <a:latin typeface="Franklin Gothic Book" pitchFamily="34" charset="0"/>
              </a:rPr>
              <a:t>)             или при </a:t>
            </a:r>
            <a:r>
              <a:rPr lang="ru-RU" sz="3000" dirty="0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вколоченных</a:t>
            </a:r>
            <a:r>
              <a:rPr lang="ru-RU" sz="3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" </a:t>
            </a:r>
            <a:r>
              <a:rPr lang="ru-RU" sz="3000" dirty="0">
                <a:effectLst/>
                <a:latin typeface="Franklin Gothic Book" pitchFamily="34" charset="0"/>
              </a:rPr>
              <a:t>камнях мочеточника.              Зонд </a:t>
            </a:r>
            <a:r>
              <a:rPr lang="ru-RU" sz="3000" dirty="0" err="1">
                <a:effectLst/>
                <a:latin typeface="Franklin Gothic Book" pitchFamily="34" charset="0"/>
              </a:rPr>
              <a:t>литотриптора</a:t>
            </a:r>
            <a:r>
              <a:rPr lang="ru-RU" sz="3000" dirty="0">
                <a:effectLst/>
                <a:latin typeface="Franklin Gothic Book" pitchFamily="34" charset="0"/>
              </a:rPr>
              <a:t> подводится вплотную              к камню, последний разрушается </a:t>
            </a:r>
            <a:r>
              <a:rPr lang="ru-RU" sz="3000" dirty="0" err="1" smtClean="0">
                <a:effectLst/>
                <a:latin typeface="Franklin Gothic Book" pitchFamily="34" charset="0"/>
              </a:rPr>
              <a:t>электрогидравлически</a:t>
            </a:r>
            <a:r>
              <a:rPr lang="ru-RU" sz="3000" dirty="0" smtClean="0">
                <a:latin typeface="Franklin Gothic Book" pitchFamily="34" charset="0"/>
              </a:rPr>
              <a:t> </a:t>
            </a:r>
            <a:r>
              <a:rPr lang="ru-RU" sz="3000" dirty="0" smtClean="0">
                <a:effectLst/>
                <a:latin typeface="Franklin Gothic Book" pitchFamily="34" charset="0"/>
              </a:rPr>
              <a:t>или </a:t>
            </a:r>
            <a:r>
              <a:rPr lang="ru-RU" sz="3000" dirty="0">
                <a:effectLst/>
                <a:latin typeface="Franklin Gothic Book" pitchFamily="34" charset="0"/>
              </a:rPr>
              <a:t>с помощь лазера.</a:t>
            </a:r>
            <a:r>
              <a:rPr lang="ru-RU" sz="2800" dirty="0">
                <a:latin typeface="Franklin Gothic Book" pitchFamily="34" charset="0"/>
              </a:rPr>
              <a:t>  </a:t>
            </a:r>
          </a:p>
        </p:txBody>
      </p:sp>
      <p:pic>
        <p:nvPicPr>
          <p:cNvPr id="205830" name="Picture 6" descr="Уретеролитотрипс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38725" y="1989138"/>
            <a:ext cx="3854450" cy="24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835" name="AutoShape 11"/>
          <p:cNvSpPr>
            <a:spLocks noChangeArrowheads="1"/>
          </p:cNvSpPr>
          <p:nvPr/>
        </p:nvSpPr>
        <p:spPr bwMode="auto">
          <a:xfrm>
            <a:off x="5068894" y="27813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36" name="AutoShape 12"/>
          <p:cNvSpPr>
            <a:spLocks noChangeArrowheads="1"/>
          </p:cNvSpPr>
          <p:nvPr/>
        </p:nvSpPr>
        <p:spPr bwMode="auto">
          <a:xfrm>
            <a:off x="7354910" y="27813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5" grpId="0" animBg="1"/>
      <p:bldP spid="20583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14282" y="404813"/>
            <a:ext cx="8605868" cy="109536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dirty="0" err="1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Перкутанная</a:t>
            </a:r>
            <a:r>
              <a:rPr lang="ru-RU" sz="3600" dirty="0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sz="3600" dirty="0" err="1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рентгеноэндоскопическая</a:t>
            </a:r>
            <a:r>
              <a:rPr lang="ru-RU" sz="3600" dirty="0" smtClean="0">
                <a:solidFill>
                  <a:schemeClr val="accent4"/>
                </a:solidFill>
                <a:effectLst/>
                <a:latin typeface="Franklin Gothic Book" pitchFamily="34" charset="0"/>
              </a:rPr>
              <a:t> </a:t>
            </a:r>
            <a:r>
              <a:rPr lang="ru-RU" sz="36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хирургия</a:t>
            </a:r>
          </a:p>
        </p:txBody>
      </p:sp>
      <p:sp>
        <p:nvSpPr>
          <p:cNvPr id="20685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0" y="1500174"/>
            <a:ext cx="4324318" cy="5097476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D60093"/>
                </a:solidFill>
              </a:rPr>
              <a:t>    </a:t>
            </a:r>
            <a:r>
              <a:rPr lang="ru-RU" sz="2800" dirty="0">
                <a:latin typeface="Franklin Gothic Book" pitchFamily="34" charset="0"/>
              </a:rPr>
              <a:t>Современное </a:t>
            </a:r>
            <a:r>
              <a:rPr lang="ru-RU" sz="2800" dirty="0" err="1">
                <a:latin typeface="Franklin Gothic Book" pitchFamily="34" charset="0"/>
              </a:rPr>
              <a:t>перкутанное</a:t>
            </a:r>
            <a:r>
              <a:rPr lang="ru-RU" sz="2800" dirty="0">
                <a:latin typeface="Franklin Gothic Book" pitchFamily="34" charset="0"/>
              </a:rPr>
              <a:t> (</a:t>
            </a:r>
            <a:r>
              <a:rPr lang="ru-RU" sz="2800" dirty="0" err="1">
                <a:latin typeface="Franklin Gothic Book" pitchFamily="34" charset="0"/>
              </a:rPr>
              <a:t>чрескожное</a:t>
            </a:r>
            <a:r>
              <a:rPr lang="ru-RU" sz="2800" dirty="0">
                <a:latin typeface="Franklin Gothic Book" pitchFamily="34" charset="0"/>
              </a:rPr>
              <a:t>) лечение </a:t>
            </a:r>
            <a:r>
              <a:rPr lang="ru-RU" sz="2800" dirty="0" err="1">
                <a:latin typeface="Franklin Gothic Book" pitchFamily="34" charset="0"/>
              </a:rPr>
              <a:t>нефроуретеролитиаза</a:t>
            </a:r>
            <a:r>
              <a:rPr lang="ru-RU" sz="2800" dirty="0">
                <a:latin typeface="Franklin Gothic Book" pitchFamily="34" charset="0"/>
              </a:rPr>
              <a:t>   выполняется                                 с применением ригидных </a:t>
            </a:r>
            <a:r>
              <a:rPr lang="ru-RU" sz="2800" dirty="0" err="1">
                <a:latin typeface="Franklin Gothic Book" pitchFamily="34" charset="0"/>
              </a:rPr>
              <a:t>нефроскопов</a:t>
            </a:r>
            <a:r>
              <a:rPr lang="ru-RU" sz="2800" dirty="0">
                <a:latin typeface="Franklin Gothic Book" pitchFamily="34" charset="0"/>
              </a:rPr>
              <a:t>.                     При размерах камня              до </a:t>
            </a:r>
            <a:r>
              <a:rPr lang="ru-RU" sz="2800" dirty="0">
                <a:solidFill>
                  <a:schemeClr val="accent4"/>
                </a:solidFill>
                <a:latin typeface="Franklin Gothic Book" pitchFamily="34" charset="0"/>
              </a:rPr>
              <a:t>1,5 см </a:t>
            </a:r>
            <a:r>
              <a:rPr lang="ru-RU" sz="2800" dirty="0">
                <a:latin typeface="Franklin Gothic Book" pitchFamily="34" charset="0"/>
              </a:rPr>
              <a:t>выполняется эндоскопическая </a:t>
            </a:r>
            <a:r>
              <a:rPr lang="ru-RU" sz="2800" dirty="0" err="1">
                <a:latin typeface="Franklin Gothic Book" pitchFamily="34" charset="0"/>
              </a:rPr>
              <a:t>литоэкстракция</a:t>
            </a:r>
            <a:r>
              <a:rPr lang="ru-RU" sz="2800" dirty="0">
                <a:latin typeface="Franklin Gothic Book" pitchFamily="34" charset="0"/>
              </a:rPr>
              <a:t>.</a:t>
            </a:r>
            <a:r>
              <a:rPr lang="ru-RU" sz="2400" dirty="0">
                <a:latin typeface="Franklin Gothic Book" pitchFamily="34" charset="0"/>
              </a:rPr>
              <a:t>     </a:t>
            </a:r>
          </a:p>
        </p:txBody>
      </p:sp>
      <p:pic>
        <p:nvPicPr>
          <p:cNvPr id="206854" name="Picture 6" descr="Нефролитотрипс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9680" y="2052607"/>
            <a:ext cx="4038600" cy="3621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4568828" y="307181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250825" y="549275"/>
            <a:ext cx="8642350" cy="593709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4000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Перкутанная</a:t>
            </a:r>
            <a:r>
              <a:rPr lang="ru-RU" sz="4000" dirty="0">
                <a:solidFill>
                  <a:srgbClr val="61E0F9"/>
                </a:solidFill>
                <a:effectLst/>
                <a:latin typeface="Franklin Gothic Book" pitchFamily="34" charset="0"/>
              </a:rPr>
              <a:t> </a:t>
            </a:r>
            <a:r>
              <a:rPr lang="ru-RU" sz="4000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нефролитоэкстракция</a:t>
            </a:r>
            <a:endParaRPr lang="ru-RU" sz="4000" dirty="0">
              <a:solidFill>
                <a:srgbClr val="61E0F9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5041900" cy="5256212"/>
          </a:xfrm>
        </p:spPr>
        <p:txBody>
          <a:bodyPr/>
          <a:lstStyle/>
          <a:p>
            <a:pPr marL="533400" indent="-533400">
              <a:lnSpc>
                <a:spcPct val="150000"/>
              </a:lnSpc>
              <a:buClr>
                <a:schemeClr val="accent4"/>
              </a:buClr>
              <a:buSzTx/>
              <a:buFontTx/>
              <a:buAutoNum type="arabicPeriod"/>
            </a:pPr>
            <a:r>
              <a:rPr lang="ru-RU" sz="2800" dirty="0">
                <a:effectLst/>
                <a:latin typeface="Franklin Gothic Book" pitchFamily="34" charset="0"/>
              </a:rPr>
              <a:t>Введение </a:t>
            </a:r>
            <a:r>
              <a:rPr lang="ru-RU" sz="2800" dirty="0" err="1">
                <a:effectLst/>
                <a:latin typeface="Franklin Gothic Book" pitchFamily="34" charset="0"/>
              </a:rPr>
              <a:t>рентгеноконтрастной</a:t>
            </a:r>
            <a:r>
              <a:rPr lang="ru-RU" sz="2800" dirty="0">
                <a:effectLst/>
                <a:latin typeface="Franklin Gothic Book" pitchFamily="34" charset="0"/>
              </a:rPr>
              <a:t> трубки с экстрактором                 в лоханку почки.</a:t>
            </a:r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SzTx/>
              <a:buFontTx/>
              <a:buAutoNum type="arabicPeriod"/>
            </a:pPr>
            <a:r>
              <a:rPr lang="ru-RU" sz="2800" dirty="0" smtClean="0">
                <a:effectLst/>
                <a:latin typeface="Franklin Gothic Book" pitchFamily="34" charset="0"/>
              </a:rPr>
              <a:t>«</a:t>
            </a:r>
            <a:r>
              <a:rPr lang="ru-RU" sz="2800" dirty="0">
                <a:effectLst/>
                <a:latin typeface="Franklin Gothic Book" pitchFamily="34" charset="0"/>
              </a:rPr>
              <a:t>Вымывание»                       с помощью катетера конкремента из нижней чашки почки.</a:t>
            </a:r>
          </a:p>
        </p:txBody>
      </p:sp>
      <p:pic>
        <p:nvPicPr>
          <p:cNvPr id="208904" name="Picture 8" descr="LEX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07488" y="1845470"/>
            <a:ext cx="1343025" cy="2014536"/>
          </a:xfrm>
          <a:noFill/>
          <a:ln/>
        </p:spPr>
      </p:pic>
      <p:pic>
        <p:nvPicPr>
          <p:cNvPr id="208905" name="Picture 9" descr="LEX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5964575" y="4198530"/>
            <a:ext cx="1785938" cy="1965733"/>
          </a:xfrm>
          <a:noFill/>
          <a:ln/>
        </p:spPr>
      </p:pic>
      <p:sp>
        <p:nvSpPr>
          <p:cNvPr id="208906" name="AutoShape 10"/>
          <p:cNvSpPr>
            <a:spLocks noChangeArrowheads="1"/>
          </p:cNvSpPr>
          <p:nvPr/>
        </p:nvSpPr>
        <p:spPr bwMode="auto">
          <a:xfrm>
            <a:off x="6069026" y="2713035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07" name="AutoShape 11"/>
          <p:cNvSpPr>
            <a:spLocks noChangeArrowheads="1"/>
          </p:cNvSpPr>
          <p:nvPr/>
        </p:nvSpPr>
        <p:spPr bwMode="auto">
          <a:xfrm>
            <a:off x="6140464" y="5499116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6" grpId="0" animBg="1"/>
      <p:bldP spid="20890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476250"/>
            <a:ext cx="4608513" cy="61214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33400" indent="-533400">
              <a:lnSpc>
                <a:spcPct val="150000"/>
              </a:lnSpc>
              <a:buClr>
                <a:schemeClr val="accent4"/>
              </a:buClr>
              <a:buSzTx/>
              <a:buFontTx/>
              <a:buAutoNum type="arabicPeriod" startAt="3"/>
            </a:pPr>
            <a:r>
              <a:rPr lang="ru-RU" sz="2800" dirty="0">
                <a:latin typeface="Franklin Gothic Book" pitchFamily="34" charset="0"/>
              </a:rPr>
              <a:t>Захват конкремента петлей </a:t>
            </a:r>
            <a:r>
              <a:rPr lang="ru-RU" sz="2800" dirty="0" err="1">
                <a:latin typeface="Franklin Gothic Book" pitchFamily="34" charset="0"/>
              </a:rPr>
              <a:t>Дормиа</a:t>
            </a:r>
            <a:r>
              <a:rPr lang="ru-RU" sz="2800" dirty="0">
                <a:latin typeface="Franklin Gothic Book" pitchFamily="34" charset="0"/>
              </a:rPr>
              <a:t>.</a:t>
            </a:r>
          </a:p>
          <a:p>
            <a:pPr marL="533400" indent="-533400">
              <a:buClr>
                <a:schemeClr val="accent4"/>
              </a:buClr>
              <a:buSzTx/>
              <a:buFontTx/>
              <a:buAutoNum type="arabicPeriod" startAt="3"/>
            </a:pPr>
            <a:endParaRPr lang="ru-RU" sz="4400" b="1" dirty="0"/>
          </a:p>
          <a:p>
            <a:pPr marL="533400" indent="-533400">
              <a:buClr>
                <a:schemeClr val="accent4"/>
              </a:buClr>
              <a:buSzTx/>
              <a:buFontTx/>
              <a:buAutoNum type="arabicPeriod" startAt="3"/>
            </a:pPr>
            <a:endParaRPr lang="ru-RU" sz="2800" b="1" dirty="0"/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SzTx/>
              <a:buFontTx/>
              <a:buAutoNum type="arabicPeriod" startAt="3"/>
            </a:pPr>
            <a:r>
              <a:rPr lang="ru-RU" sz="2800" dirty="0" smtClean="0">
                <a:latin typeface="Franklin Gothic Book" pitchFamily="34" charset="0"/>
              </a:rPr>
              <a:t>Рентгенологический </a:t>
            </a:r>
            <a:r>
              <a:rPr lang="ru-RU" sz="2800" dirty="0">
                <a:latin typeface="Franklin Gothic Book" pitchFamily="34" charset="0"/>
              </a:rPr>
              <a:t>контроль.</a:t>
            </a:r>
          </a:p>
          <a:p>
            <a:pPr marL="533400" indent="-533400">
              <a:buClr>
                <a:schemeClr val="accent4"/>
              </a:buClr>
              <a:buSzTx/>
              <a:buFontTx/>
              <a:buAutoNum type="arabicPeriod" startAt="3"/>
            </a:pPr>
            <a:endParaRPr lang="ru-RU" sz="2800" b="1" dirty="0"/>
          </a:p>
          <a:p>
            <a:pPr marL="533400" indent="-533400">
              <a:buClr>
                <a:schemeClr val="accent4"/>
              </a:buClr>
              <a:buSzTx/>
              <a:buFontTx/>
              <a:buAutoNum type="arabicPeriod" startAt="3"/>
            </a:pPr>
            <a:endParaRPr lang="ru-RU" sz="4400" b="1" dirty="0"/>
          </a:p>
          <a:p>
            <a:pPr marL="533400" indent="-533400">
              <a:lnSpc>
                <a:spcPct val="150000"/>
              </a:lnSpc>
              <a:buClr>
                <a:schemeClr val="accent4"/>
              </a:buClr>
              <a:buSzTx/>
              <a:buFontTx/>
              <a:buAutoNum type="arabicPeriod" startAt="3"/>
            </a:pPr>
            <a:r>
              <a:rPr lang="ru-RU" sz="2800" dirty="0" smtClean="0">
                <a:latin typeface="Franklin Gothic Book" pitchFamily="34" charset="0"/>
              </a:rPr>
              <a:t>Удаление </a:t>
            </a:r>
            <a:r>
              <a:rPr lang="ru-RU" sz="2800" dirty="0">
                <a:latin typeface="Franklin Gothic Book" pitchFamily="34" charset="0"/>
              </a:rPr>
              <a:t>конкремента.</a:t>
            </a:r>
          </a:p>
        </p:txBody>
      </p:sp>
      <p:pic>
        <p:nvPicPr>
          <p:cNvPr id="210952" name="Picture 8" descr="LEX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189787" y="549274"/>
            <a:ext cx="1614488" cy="244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0953" name="Picture 9" descr="LEX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7286655" y="4429132"/>
            <a:ext cx="1571625" cy="203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0954" name="Picture 10" descr="Нефроэкстракция_рентге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2781300"/>
            <a:ext cx="1466850" cy="193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0957" name="AutoShape 13"/>
          <p:cNvSpPr>
            <a:spLocks noChangeArrowheads="1"/>
          </p:cNvSpPr>
          <p:nvPr/>
        </p:nvSpPr>
        <p:spPr bwMode="auto">
          <a:xfrm>
            <a:off x="7019925" y="1641464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958" name="AutoShape 14"/>
          <p:cNvSpPr>
            <a:spLocks noChangeArrowheads="1"/>
          </p:cNvSpPr>
          <p:nvPr/>
        </p:nvSpPr>
        <p:spPr bwMode="auto">
          <a:xfrm>
            <a:off x="5219700" y="34290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7426348" y="5357826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7" grpId="0" animBg="1"/>
      <p:bldP spid="210958" grpId="0" animBg="1"/>
      <p:bldP spid="21095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180974" y="571480"/>
            <a:ext cx="8677306" cy="1120795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ru-RU" sz="3200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Перкутанное</a:t>
            </a:r>
            <a:r>
              <a:rPr lang="ru-RU" sz="3200" dirty="0">
                <a:solidFill>
                  <a:srgbClr val="61E0F9"/>
                </a:solidFill>
                <a:effectLst/>
                <a:latin typeface="Franklin Gothic Book" pitchFamily="34" charset="0"/>
              </a:rPr>
              <a:t> дробление и аспирация камня  </a:t>
            </a:r>
            <a:br>
              <a:rPr lang="ru-RU" sz="3200" dirty="0">
                <a:solidFill>
                  <a:srgbClr val="61E0F9"/>
                </a:solidFill>
                <a:effectLst/>
                <a:latin typeface="Franklin Gothic Book" pitchFamily="34" charset="0"/>
              </a:rPr>
            </a:br>
            <a:r>
              <a:rPr lang="ru-RU" sz="3200" dirty="0">
                <a:solidFill>
                  <a:srgbClr val="61E0F9"/>
                </a:solidFill>
                <a:effectLst/>
                <a:latin typeface="Franklin Gothic Book" pitchFamily="34" charset="0"/>
              </a:rPr>
              <a:t>(</a:t>
            </a:r>
            <a:r>
              <a:rPr lang="ru-RU" sz="3200" dirty="0" err="1">
                <a:solidFill>
                  <a:srgbClr val="61E0F9"/>
                </a:solidFill>
                <a:effectLst/>
                <a:latin typeface="Franklin Gothic Book" pitchFamily="34" charset="0"/>
              </a:rPr>
              <a:t>литолапаксия</a:t>
            </a:r>
            <a:r>
              <a:rPr lang="ru-RU" sz="3200" dirty="0" smtClean="0">
                <a:solidFill>
                  <a:srgbClr val="61E0F9"/>
                </a:solidFill>
                <a:effectLst/>
                <a:latin typeface="Franklin Gothic Book" pitchFamily="34" charset="0"/>
              </a:rPr>
              <a:t>)</a:t>
            </a:r>
            <a:endParaRPr lang="ru-RU" sz="3200" dirty="0">
              <a:solidFill>
                <a:srgbClr val="61E0F9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211971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0" y="1981200"/>
            <a:ext cx="4500563" cy="423388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Franklin Gothic Book" pitchFamily="34" charset="0"/>
              </a:rPr>
              <a:t>    </a:t>
            </a:r>
            <a:r>
              <a:rPr lang="ru-RU" sz="2800" dirty="0">
                <a:effectLst/>
                <a:latin typeface="Franklin Gothic Book" pitchFamily="34" charset="0"/>
              </a:rPr>
              <a:t>При размерах камней  больше </a:t>
            </a:r>
            <a:r>
              <a:rPr lang="ru-RU" sz="2800" dirty="0">
                <a:solidFill>
                  <a:srgbClr val="FFFF0D"/>
                </a:solidFill>
                <a:effectLst/>
                <a:latin typeface="Franklin Gothic Book" pitchFamily="34" charset="0"/>
              </a:rPr>
              <a:t>1,5 </a:t>
            </a:r>
            <a:r>
              <a:rPr lang="ru-RU" sz="2800" dirty="0" smtClean="0">
                <a:solidFill>
                  <a:srgbClr val="FFFF0D"/>
                </a:solidFill>
                <a:effectLst/>
                <a:latin typeface="Franklin Gothic Book" pitchFamily="34" charset="0"/>
              </a:rPr>
              <a:t>см</a:t>
            </a:r>
            <a:r>
              <a:rPr lang="ru-RU" sz="2800" dirty="0">
                <a:solidFill>
                  <a:srgbClr val="FFFF0D"/>
                </a:solidFill>
                <a:latin typeface="Franklin Gothic Book" pitchFamily="34" charset="0"/>
              </a:rPr>
              <a:t> </a:t>
            </a:r>
            <a:r>
              <a:rPr lang="ru-RU" sz="2800" dirty="0" smtClean="0">
                <a:effectLst/>
                <a:latin typeface="Franklin Gothic Book" pitchFamily="34" charset="0"/>
              </a:rPr>
              <a:t>(вплоть </a:t>
            </a:r>
            <a:r>
              <a:rPr lang="ru-RU" sz="2800" dirty="0">
                <a:effectLst/>
                <a:latin typeface="Franklin Gothic Book" pitchFamily="34" charset="0"/>
              </a:rPr>
              <a:t>до коралловидных) выполняется контактное дробление камня.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    Зонд </a:t>
            </a:r>
            <a:r>
              <a:rPr lang="ru-RU" sz="2800" dirty="0" err="1">
                <a:effectLst/>
                <a:latin typeface="Franklin Gothic Book" pitchFamily="34" charset="0"/>
              </a:rPr>
              <a:t>литотриптора</a:t>
            </a:r>
            <a:r>
              <a:rPr lang="ru-RU" sz="2800" dirty="0">
                <a:effectLst/>
                <a:latin typeface="Franklin Gothic Book" pitchFamily="34" charset="0"/>
              </a:rPr>
              <a:t>                     по инструментальному каналу </a:t>
            </a:r>
            <a:r>
              <a:rPr lang="ru-RU" sz="2800" dirty="0" err="1">
                <a:effectLst/>
                <a:latin typeface="Franklin Gothic Book" pitchFamily="34" charset="0"/>
              </a:rPr>
              <a:t>нефроскопа</a:t>
            </a:r>
            <a:r>
              <a:rPr lang="ru-RU" sz="2800" dirty="0">
                <a:effectLst/>
                <a:latin typeface="Franklin Gothic Book" pitchFamily="34" charset="0"/>
              </a:rPr>
              <a:t> подводится к камню.</a:t>
            </a:r>
          </a:p>
        </p:txBody>
      </p:sp>
      <p:pic>
        <p:nvPicPr>
          <p:cNvPr id="211974" name="Picture 6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86512" y="2542638"/>
            <a:ext cx="1557338" cy="2815188"/>
          </a:xfrm>
          <a:noFill/>
          <a:ln/>
        </p:spPr>
      </p:pic>
      <p:sp>
        <p:nvSpPr>
          <p:cNvPr id="211977" name="AutoShape 9"/>
          <p:cNvSpPr>
            <a:spLocks noChangeArrowheads="1"/>
          </p:cNvSpPr>
          <p:nvPr/>
        </p:nvSpPr>
        <p:spPr bwMode="auto">
          <a:xfrm>
            <a:off x="6354778" y="3284538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250825" y="549275"/>
            <a:ext cx="5041900" cy="6048375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>
                <a:solidFill>
                  <a:srgbClr val="D60093"/>
                </a:solidFill>
              </a:rPr>
              <a:t>    </a:t>
            </a:r>
            <a:r>
              <a:rPr lang="ru-RU" sz="2800" dirty="0">
                <a:effectLst/>
                <a:latin typeface="Franklin Gothic Book" pitchFamily="34" charset="0"/>
              </a:rPr>
              <a:t>Производится  дробление и одновременная аспирация мелких фрагментов камня (</a:t>
            </a:r>
            <a:r>
              <a:rPr lang="ru-RU" sz="2800" dirty="0" err="1">
                <a:effectLst/>
                <a:latin typeface="Franklin Gothic Book" pitchFamily="34" charset="0"/>
              </a:rPr>
              <a:t>литолапаксия</a:t>
            </a:r>
            <a:r>
              <a:rPr lang="ru-RU" sz="2800" dirty="0">
                <a:effectLst/>
                <a:latin typeface="Franklin Gothic Book" pitchFamily="34" charset="0"/>
              </a:rPr>
              <a:t>).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    Операция заканчивается установлением в лоханку почки нефростомического дренажа.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effectLst/>
                <a:latin typeface="Franklin Gothic Book" pitchFamily="34" charset="0"/>
              </a:rPr>
              <a:t>    Оставшиеся фрагменты камня разрушаются путем дистанционной </a:t>
            </a:r>
            <a:r>
              <a:rPr lang="ru-RU" sz="2800" dirty="0" err="1">
                <a:effectLst/>
                <a:latin typeface="Franklin Gothic Book" pitchFamily="34" charset="0"/>
              </a:rPr>
              <a:t>литотрипсии</a:t>
            </a:r>
            <a:r>
              <a:rPr lang="ru-RU" sz="2800" dirty="0">
                <a:effectLst/>
                <a:latin typeface="Franklin Gothic Book" pitchFamily="34" charset="0"/>
              </a:rPr>
              <a:t> на фоне дренированной почки</a:t>
            </a:r>
            <a:r>
              <a:rPr lang="ru-RU" sz="2400" dirty="0">
                <a:effectLst/>
                <a:latin typeface="Franklin Gothic Book" pitchFamily="34" charset="0"/>
              </a:rPr>
              <a:t>.</a:t>
            </a:r>
          </a:p>
        </p:txBody>
      </p:sp>
      <p:pic>
        <p:nvPicPr>
          <p:cNvPr id="213000" name="Picture 8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629430" y="273781"/>
            <a:ext cx="2228850" cy="3298095"/>
          </a:xfrm>
          <a:noFill/>
          <a:ln/>
        </p:spPr>
      </p:pic>
      <p:pic>
        <p:nvPicPr>
          <p:cNvPr id="213001" name="Picture 9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57818" y="3714752"/>
            <a:ext cx="2043113" cy="2959364"/>
          </a:xfrm>
          <a:noFill/>
          <a:ln/>
        </p:spPr>
      </p:pic>
      <p:sp>
        <p:nvSpPr>
          <p:cNvPr id="213003" name="AutoShape 11"/>
          <p:cNvSpPr>
            <a:spLocks noChangeArrowheads="1"/>
          </p:cNvSpPr>
          <p:nvPr/>
        </p:nvSpPr>
        <p:spPr bwMode="auto">
          <a:xfrm>
            <a:off x="7069158" y="1214422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3004" name="AutoShape 12"/>
          <p:cNvSpPr>
            <a:spLocks noChangeArrowheads="1"/>
          </p:cNvSpPr>
          <p:nvPr/>
        </p:nvSpPr>
        <p:spPr bwMode="auto">
          <a:xfrm>
            <a:off x="5497522" y="4071942"/>
            <a:ext cx="431800" cy="287337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FFFF0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3" grpId="0" animBg="1"/>
      <p:bldP spid="21300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5429264"/>
            <a:ext cx="9144000" cy="85725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  <a:latin typeface="Franklin Gothic Book" pitchFamily="34" charset="0"/>
              </a:rPr>
              <a:t>Благодарю за внимание !</a:t>
            </a:r>
          </a:p>
        </p:txBody>
      </p:sp>
      <p:pic>
        <p:nvPicPr>
          <p:cNvPr id="1026" name="Picture 2" descr="C:\Documents and Settings\Sergey\Мои документы\Мои рисунки\Общие медицина\il6.gif"/>
          <p:cNvPicPr>
            <a:picLocks noChangeAspect="1" noChangeArrowheads="1"/>
          </p:cNvPicPr>
          <p:nvPr/>
        </p:nvPicPr>
        <p:blipFill>
          <a:blip r:embed="rId4">
            <a:lum bright="10000" contrast="10000"/>
          </a:blip>
          <a:srcRect/>
          <a:stretch>
            <a:fillRect/>
          </a:stretch>
        </p:blipFill>
        <p:spPr bwMode="auto">
          <a:xfrm>
            <a:off x="3188628" y="928670"/>
            <a:ext cx="2623869" cy="3790800"/>
          </a:xfrm>
          <a:prstGeom prst="ellipse">
            <a:avLst/>
          </a:prstGeom>
          <a:ln w="254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357166"/>
            <a:ext cx="9144000" cy="6477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Факторы камнеобразования</a:t>
            </a:r>
            <a:endParaRPr lang="ru-RU" sz="28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1673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250825" y="1123950"/>
            <a:ext cx="8607456" cy="5734050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</a:pPr>
            <a:r>
              <a:rPr lang="ru-RU" sz="26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(для мочевых камней)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прием небольшого количества жидкости  и выделение малого количества мочи;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перенасыщение мочи солями в связи с избыточным  их выделением при наличии обменных нарушений  и малого диуреза, если реакция мочи способствует кристаллизации;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работа в горячих цехах и жарком климате;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инфекция мочевых путей;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алиментарные факторы;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ru-RU" sz="2400" dirty="0">
                <a:effectLst/>
                <a:latin typeface="Franklin Gothic Book" pitchFamily="34" charset="0"/>
              </a:rPr>
              <a:t>дефицит ингибиторов камнеобразования, связывающих ионы для поддержания их в растворенном состоянии;</a:t>
            </a: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гиперурикозурия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гиперурикемия</a:t>
            </a:r>
            <a:r>
              <a:rPr lang="en-US" sz="2400" dirty="0">
                <a:effectLst/>
                <a:latin typeface="Franklin Gothic Book" pitchFamily="34" charset="0"/>
              </a:rPr>
              <a:t> (</a:t>
            </a:r>
            <a:r>
              <a:rPr lang="en-US" sz="2400" dirty="0" err="1">
                <a:effectLst/>
                <a:latin typeface="Franklin Gothic Book" pitchFamily="34" charset="0"/>
              </a:rPr>
              <a:t>подагра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пищевые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факторы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миелопролиферативные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заболевания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псориаз</a:t>
            </a:r>
            <a:r>
              <a:rPr lang="en-US" sz="2400" dirty="0">
                <a:effectLst/>
                <a:latin typeface="Franklin Gothic Book" pitchFamily="34" charset="0"/>
              </a:rPr>
              <a:t>);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>
              <a:lnSpc>
                <a:spcPct val="120000"/>
              </a:lnSpc>
              <a:buClr>
                <a:schemeClr val="accent4"/>
              </a:buClr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постоянно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резко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кислая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реакция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мочи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с </a:t>
            </a:r>
            <a:r>
              <a:rPr lang="en-US" sz="2400" dirty="0" err="1">
                <a:effectLst/>
                <a:latin typeface="Franklin Gothic Book" pitchFamily="34" charset="0"/>
              </a:rPr>
              <a:t>рН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менее</a:t>
            </a:r>
            <a:r>
              <a:rPr lang="en-US" sz="2400" dirty="0">
                <a:effectLst/>
                <a:latin typeface="Franklin Gothic Book" pitchFamily="34" charset="0"/>
              </a:rPr>
              <a:t> 5,5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(</a:t>
            </a:r>
            <a:r>
              <a:rPr lang="en-US" sz="2400" dirty="0" err="1">
                <a:effectLst/>
                <a:latin typeface="Franklin Gothic Book" pitchFamily="34" charset="0"/>
              </a:rPr>
              <a:t>болезни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желудочно-кишечного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тракта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сопровождающиеся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поносами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канальцевые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дисфункции</a:t>
            </a:r>
            <a:r>
              <a:rPr lang="en-US" sz="2400" dirty="0">
                <a:effectLst/>
                <a:latin typeface="Franklin Gothic Book" pitchFamily="34" charset="0"/>
              </a:rPr>
              <a:t>).</a:t>
            </a:r>
            <a:endParaRPr lang="ru-RU" sz="2400" dirty="0"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-32" y="549275"/>
            <a:ext cx="9144000" cy="719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Факторы камнеобразования</a:t>
            </a:r>
            <a:endParaRPr lang="ru-RU" sz="28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17763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1" y="1412875"/>
            <a:ext cx="9143968" cy="4873645"/>
          </a:xfrm>
        </p:spPr>
        <p:txBody>
          <a:bodyPr>
            <a:normAutofit/>
          </a:bodyPr>
          <a:lstStyle/>
          <a:p>
            <a:pPr lvl="1" algn="ctr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8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(для кальциевых камней)</a:t>
            </a: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идиопатическая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гиперкальциурия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гиперпаратиреоз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интоксикация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витаминами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группы</a:t>
            </a:r>
            <a:r>
              <a:rPr lang="en-US" sz="2400" dirty="0">
                <a:effectLst/>
                <a:latin typeface="Franklin Gothic Book" pitchFamily="34" charset="0"/>
              </a:rPr>
              <a:t> Д;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дистальный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почечный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канальцевый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ацидоз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саркоидоз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миеломная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болезнь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метастазы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опухолей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молочно-щелочной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синдром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при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сочетании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молочной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диеты</a:t>
            </a:r>
            <a:r>
              <a:rPr lang="en-US" sz="2400" dirty="0">
                <a:effectLst/>
                <a:latin typeface="Franklin Gothic Book" pitchFamily="34" charset="0"/>
              </a:rPr>
              <a:t> с </a:t>
            </a:r>
            <a:r>
              <a:rPr lang="en-US" sz="2400" dirty="0" err="1">
                <a:effectLst/>
                <a:latin typeface="Franklin Gothic Book" pitchFamily="34" charset="0"/>
              </a:rPr>
              <a:t>ятрогенным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алкалозом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ru-RU" sz="2400" dirty="0">
                <a:effectLst/>
                <a:latin typeface="Franklin Gothic Book" pitchFamily="34" charset="0"/>
              </a:rPr>
              <a:t>   </a:t>
            </a:r>
            <a:r>
              <a:rPr lang="en-US" sz="2400" dirty="0">
                <a:effectLst/>
                <a:latin typeface="Franklin Gothic Book" pitchFamily="34" charset="0"/>
              </a:rPr>
              <a:t>в </a:t>
            </a:r>
            <a:r>
              <a:rPr lang="en-US" sz="2400" dirty="0" err="1">
                <a:effectLst/>
                <a:latin typeface="Franklin Gothic Book" pitchFamily="34" charset="0"/>
              </a:rPr>
              <a:t>лечении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язвенной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болезни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желудка</a:t>
            </a:r>
            <a:r>
              <a:rPr lang="en-US" sz="2400" dirty="0">
                <a:effectLst/>
                <a:latin typeface="Franklin Gothic Book" pitchFamily="34" charset="0"/>
              </a:rPr>
              <a:t> и 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12-перстной </a:t>
            </a:r>
            <a:r>
              <a:rPr lang="en-US" sz="2400" dirty="0" err="1">
                <a:effectLst/>
                <a:latin typeface="Franklin Gothic Book" pitchFamily="34" charset="0"/>
              </a:rPr>
              <a:t>кишки</a:t>
            </a:r>
            <a:r>
              <a:rPr lang="en-US" sz="2400" dirty="0">
                <a:effectLst/>
                <a:latin typeface="Franklin Gothic Book" pitchFamily="34" charset="0"/>
              </a:rPr>
              <a:t>.</a:t>
            </a:r>
            <a:endParaRPr lang="ru-RU" sz="2400" dirty="0"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285728"/>
            <a:ext cx="9144000" cy="7493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Факторы камнеобразования</a:t>
            </a:r>
            <a:endParaRPr lang="ru-RU" sz="28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18787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71438" y="1071547"/>
            <a:ext cx="8858280" cy="5214974"/>
          </a:xfrm>
        </p:spPr>
        <p:txBody>
          <a:bodyPr/>
          <a:lstStyle/>
          <a:p>
            <a:pPr lvl="1" algn="ctr">
              <a:buClr>
                <a:schemeClr val="hlink"/>
              </a:buClr>
              <a:buSzPct val="80000"/>
              <a:buNone/>
            </a:pPr>
            <a:r>
              <a:rPr lang="ru-RU" sz="3000" dirty="0">
                <a:solidFill>
                  <a:schemeClr val="accent4"/>
                </a:solidFill>
                <a:latin typeface="Franklin Gothic Book" pitchFamily="34" charset="0"/>
              </a:rPr>
              <a:t>(для </a:t>
            </a:r>
            <a:r>
              <a:rPr lang="ru-RU" sz="3000" dirty="0" err="1">
                <a:solidFill>
                  <a:schemeClr val="accent4"/>
                </a:solidFill>
                <a:latin typeface="Franklin Gothic Book" pitchFamily="34" charset="0"/>
              </a:rPr>
              <a:t>оксалатных</a:t>
            </a:r>
            <a:r>
              <a:rPr lang="ru-RU" sz="3000" dirty="0">
                <a:solidFill>
                  <a:schemeClr val="accent4"/>
                </a:solidFill>
                <a:latin typeface="Franklin Gothic Book" pitchFamily="34" charset="0"/>
              </a:rPr>
              <a:t> камней)</a:t>
            </a: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первичная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гипероксалурия</a:t>
            </a:r>
            <a:r>
              <a:rPr lang="en-US" sz="2400" dirty="0">
                <a:effectLst/>
                <a:latin typeface="Franklin Gothic Book" pitchFamily="34" charset="0"/>
              </a:rPr>
              <a:t>, в </a:t>
            </a:r>
            <a:r>
              <a:rPr lang="en-US" sz="2400" dirty="0" err="1">
                <a:effectLst/>
                <a:latin typeface="Franklin Gothic Book" pitchFamily="34" charset="0"/>
              </a:rPr>
              <a:t>том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числе</a:t>
            </a:r>
            <a:r>
              <a:rPr lang="en-US" sz="2400" dirty="0">
                <a:effectLst/>
                <a:latin typeface="Franklin Gothic Book" pitchFamily="34" charset="0"/>
              </a:rPr>
              <a:t> и </a:t>
            </a:r>
            <a:r>
              <a:rPr lang="en-US" sz="2400" dirty="0" err="1">
                <a:effectLst/>
                <a:latin typeface="Franklin Gothic Book" pitchFamily="34" charset="0"/>
              </a:rPr>
              <a:t>обусловленная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дефицитом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пиридоксина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endParaRPr lang="en-US" sz="8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повышенное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потребление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растительных</a:t>
            </a:r>
            <a:r>
              <a:rPr lang="en-US" sz="2400" dirty="0">
                <a:effectLst/>
                <a:latin typeface="Franklin Gothic Book" pitchFamily="34" charset="0"/>
              </a:rPr>
              <a:t> продуктов 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с </a:t>
            </a:r>
            <a:r>
              <a:rPr lang="en-US" sz="2400" dirty="0" err="1">
                <a:effectLst/>
                <a:latin typeface="Franklin Gothic Book" pitchFamily="34" charset="0"/>
              </a:rPr>
              <a:t>пищей</a:t>
            </a:r>
            <a:r>
              <a:rPr lang="en-US" sz="2400" dirty="0">
                <a:effectLst/>
                <a:latin typeface="Franklin Gothic Book" pitchFamily="34" charset="0"/>
              </a:rPr>
              <a:t>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endParaRPr lang="en-US" sz="8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избыток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веществ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усиливающих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метаболизм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в </a:t>
            </a:r>
            <a:r>
              <a:rPr lang="en-US" sz="2400" dirty="0" err="1">
                <a:effectLst/>
                <a:latin typeface="Franklin Gothic Book" pitchFamily="34" charset="0"/>
              </a:rPr>
              <a:t>оксалаты</a:t>
            </a:r>
            <a:r>
              <a:rPr lang="en-US" sz="2400" dirty="0">
                <a:effectLst/>
                <a:latin typeface="Franklin Gothic Book" pitchFamily="34" charset="0"/>
              </a:rPr>
              <a:t> (</a:t>
            </a:r>
            <a:r>
              <a:rPr lang="en-US" sz="2400" dirty="0" err="1">
                <a:effectLst/>
                <a:latin typeface="Franklin Gothic Book" pitchFamily="34" charset="0"/>
              </a:rPr>
              <a:t>аскорбиновая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кислота</a:t>
            </a:r>
            <a:r>
              <a:rPr lang="en-US" sz="2400" dirty="0">
                <a:effectLst/>
                <a:latin typeface="Franklin Gothic Book" pitchFamily="34" charset="0"/>
              </a:rPr>
              <a:t>);</a:t>
            </a:r>
            <a:endParaRPr lang="ru-RU" sz="24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endParaRPr lang="en-US" sz="800" dirty="0">
              <a:effectLst/>
              <a:latin typeface="Franklin Gothic Book" pitchFamily="34" charset="0"/>
            </a:endParaRPr>
          </a:p>
          <a:p>
            <a:pPr lvl="1"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sz="2400" dirty="0" err="1">
                <a:effectLst/>
                <a:latin typeface="Franklin Gothic Book" pitchFamily="34" charset="0"/>
              </a:rPr>
              <a:t>увеличение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всасывания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свободных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оксалатов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при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нарушении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всасывания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жиров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связывающих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кальций</a:t>
            </a:r>
            <a:r>
              <a:rPr lang="en-US" sz="2400" dirty="0">
                <a:effectLst/>
                <a:latin typeface="Franklin Gothic Book" pitchFamily="34" charset="0"/>
              </a:rPr>
              <a:t> в </a:t>
            </a:r>
            <a:r>
              <a:rPr lang="en-US" sz="2400" dirty="0" err="1">
                <a:effectLst/>
                <a:latin typeface="Franklin Gothic Book" pitchFamily="34" charset="0"/>
              </a:rPr>
              <a:t>кишечнике</a:t>
            </a:r>
            <a:r>
              <a:rPr lang="ru-RU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>
                <a:effectLst/>
                <a:latin typeface="Franklin Gothic Book" pitchFamily="34" charset="0"/>
              </a:rPr>
              <a:t>(</a:t>
            </a:r>
            <a:r>
              <a:rPr lang="en-US" sz="2400" dirty="0" err="1">
                <a:effectLst/>
                <a:latin typeface="Franklin Gothic Book" pitchFamily="34" charset="0"/>
              </a:rPr>
              <a:t>болезнь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Крона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мальабсорбция</a:t>
            </a:r>
            <a:r>
              <a:rPr lang="en-US" sz="2400" dirty="0">
                <a:effectLst/>
                <a:latin typeface="Franklin Gothic Book" pitchFamily="34" charset="0"/>
              </a:rPr>
              <a:t>, </a:t>
            </a:r>
            <a:r>
              <a:rPr lang="en-US" sz="2400" dirty="0" err="1">
                <a:effectLst/>
                <a:latin typeface="Franklin Gothic Book" pitchFamily="34" charset="0"/>
              </a:rPr>
              <a:t>перенесенная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резекция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тонкой</a:t>
            </a:r>
            <a:r>
              <a:rPr lang="en-US" sz="2400" dirty="0">
                <a:effectLst/>
                <a:latin typeface="Franklin Gothic Book" pitchFamily="34" charset="0"/>
              </a:rPr>
              <a:t> </a:t>
            </a:r>
            <a:r>
              <a:rPr lang="en-US" sz="2400" dirty="0" err="1">
                <a:effectLst/>
                <a:latin typeface="Franklin Gothic Book" pitchFamily="34" charset="0"/>
              </a:rPr>
              <a:t>кишки</a:t>
            </a:r>
            <a:r>
              <a:rPr lang="en-US" sz="2400" dirty="0">
                <a:effectLst/>
                <a:latin typeface="Franklin Gothic Book" pitchFamily="34" charset="0"/>
              </a:rPr>
              <a:t>).</a:t>
            </a:r>
            <a:endParaRPr lang="ru-RU" sz="2400" dirty="0">
              <a:effectLst/>
              <a:latin typeface="Franklin Gothic Book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/>
          </p:cNvSpPr>
          <p:nvPr>
            <p:ph type="title"/>
          </p:nvPr>
        </p:nvSpPr>
        <p:spPr>
          <a:xfrm>
            <a:off x="0" y="465100"/>
            <a:ext cx="9144000" cy="820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bg1"/>
                </a:solidFill>
                <a:effectLst/>
                <a:latin typeface="Franklin Gothic Book" pitchFamily="34" charset="0"/>
              </a:rPr>
              <a:t>Факторы камнеобразования</a:t>
            </a:r>
            <a:endParaRPr lang="ru-RU" sz="2800" dirty="0">
              <a:solidFill>
                <a:schemeClr val="bg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120835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179388" y="1268413"/>
            <a:ext cx="8713787" cy="5232421"/>
          </a:xfrm>
        </p:spPr>
        <p:txBody>
          <a:bodyPr>
            <a:normAutofit lnSpcReduction="10000"/>
          </a:bodyPr>
          <a:lstStyle/>
          <a:p>
            <a:pPr lvl="1" algn="ctr">
              <a:lnSpc>
                <a:spcPct val="150000"/>
              </a:lnSpc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000" dirty="0">
                <a:solidFill>
                  <a:schemeClr val="accent4"/>
                </a:solidFill>
                <a:effectLst/>
                <a:latin typeface="Franklin Gothic Book" pitchFamily="34" charset="0"/>
              </a:rPr>
              <a:t>(для фосфатных камней)</a:t>
            </a:r>
          </a:p>
          <a:p>
            <a:pPr lvl="1">
              <a:lnSpc>
                <a:spcPct val="150000"/>
              </a:lnSpc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dirty="0" err="1">
                <a:effectLst/>
                <a:latin typeface="Franklin Gothic Book" pitchFamily="34" charset="0"/>
              </a:rPr>
              <a:t>резко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щелочная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моча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при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рН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более</a:t>
            </a:r>
            <a:r>
              <a:rPr lang="en-US" dirty="0">
                <a:effectLst/>
                <a:latin typeface="Franklin Gothic Book" pitchFamily="34" charset="0"/>
              </a:rPr>
              <a:t> 7,0;</a:t>
            </a:r>
            <a:endParaRPr lang="ru-RU" dirty="0">
              <a:effectLst/>
              <a:latin typeface="Franklin Gothic Book" pitchFamily="34" charset="0"/>
            </a:endParaRPr>
          </a:p>
          <a:p>
            <a:pPr lvl="1">
              <a:lnSpc>
                <a:spcPct val="150000"/>
              </a:lnSpc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endParaRPr lang="en-US" sz="800" dirty="0">
              <a:effectLst/>
              <a:latin typeface="Franklin Gothic Book" pitchFamily="34" charset="0"/>
            </a:endParaRPr>
          </a:p>
          <a:p>
            <a:pPr lvl="1">
              <a:lnSpc>
                <a:spcPct val="150000"/>
              </a:lnSpc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dirty="0" err="1">
                <a:effectLst/>
                <a:latin typeface="Franklin Gothic Book" pitchFamily="34" charset="0"/>
              </a:rPr>
              <a:t>инфекция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нижних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мочевых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путей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ru-RU" dirty="0">
                <a:effectLst/>
                <a:latin typeface="Franklin Gothic Book" pitchFamily="34" charset="0"/>
              </a:rPr>
              <a:t> </a:t>
            </a:r>
            <a:r>
              <a:rPr lang="en-US" dirty="0">
                <a:effectLst/>
                <a:latin typeface="Franklin Gothic Book" pitchFamily="34" charset="0"/>
              </a:rPr>
              <a:t>с </a:t>
            </a:r>
            <a:r>
              <a:rPr lang="en-US" dirty="0" err="1">
                <a:effectLst/>
                <a:latin typeface="Franklin Gothic Book" pitchFamily="34" charset="0"/>
              </a:rPr>
              <a:t>возбудителями</a:t>
            </a:r>
            <a:r>
              <a:rPr lang="en-US" dirty="0">
                <a:effectLst/>
                <a:latin typeface="Franklin Gothic Book" pitchFamily="34" charset="0"/>
              </a:rPr>
              <a:t>, </a:t>
            </a:r>
            <a:r>
              <a:rPr lang="en-US" dirty="0" err="1">
                <a:effectLst/>
                <a:latin typeface="Franklin Gothic Book" pitchFamily="34" charset="0"/>
              </a:rPr>
              <a:t>ощелачивающими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мочу</a:t>
            </a:r>
            <a:r>
              <a:rPr lang="en-US" dirty="0">
                <a:effectLst/>
                <a:latin typeface="Franklin Gothic Book" pitchFamily="34" charset="0"/>
              </a:rPr>
              <a:t> и </a:t>
            </a:r>
            <a:r>
              <a:rPr lang="en-US" dirty="0" err="1">
                <a:effectLst/>
                <a:latin typeface="Franklin Gothic Book" pitchFamily="34" charset="0"/>
              </a:rPr>
              <a:t>выделяющими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уреазу</a:t>
            </a:r>
            <a:r>
              <a:rPr lang="en-US" dirty="0">
                <a:effectLst/>
                <a:latin typeface="Franklin Gothic Book" pitchFamily="34" charset="0"/>
              </a:rPr>
              <a:t>, </a:t>
            </a:r>
            <a:r>
              <a:rPr lang="en-US" dirty="0" err="1">
                <a:effectLst/>
                <a:latin typeface="Franklin Gothic Book" pitchFamily="34" charset="0"/>
              </a:rPr>
              <a:t>способные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расщеплять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мочевину</a:t>
            </a:r>
            <a:r>
              <a:rPr lang="en-US" dirty="0">
                <a:effectLst/>
                <a:latin typeface="Franklin Gothic Book" pitchFamily="34" charset="0"/>
              </a:rPr>
              <a:t> (</a:t>
            </a:r>
            <a:r>
              <a:rPr lang="en-US" dirty="0" err="1">
                <a:effectLst/>
                <a:latin typeface="Franklin Gothic Book" pitchFamily="34" charset="0"/>
              </a:rPr>
              <a:t>протей</a:t>
            </a:r>
            <a:r>
              <a:rPr lang="en-US" dirty="0">
                <a:effectLst/>
                <a:latin typeface="Franklin Gothic Book" pitchFamily="34" charset="0"/>
              </a:rPr>
              <a:t>, </a:t>
            </a:r>
            <a:r>
              <a:rPr lang="en-US" dirty="0" err="1">
                <a:effectLst/>
                <a:latin typeface="Franklin Gothic Book" pitchFamily="34" charset="0"/>
              </a:rPr>
              <a:t>синегнойная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палочка</a:t>
            </a:r>
            <a:r>
              <a:rPr lang="en-US" dirty="0">
                <a:effectLst/>
                <a:latin typeface="Franklin Gothic Book" pitchFamily="34" charset="0"/>
              </a:rPr>
              <a:t>);</a:t>
            </a:r>
            <a:endParaRPr lang="ru-RU" dirty="0">
              <a:effectLst/>
              <a:latin typeface="Franklin Gothic Book" pitchFamily="34" charset="0"/>
            </a:endParaRPr>
          </a:p>
          <a:p>
            <a:pPr lvl="1">
              <a:lnSpc>
                <a:spcPct val="150000"/>
              </a:lnSpc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endParaRPr lang="en-US" sz="800" dirty="0">
              <a:effectLst/>
              <a:latin typeface="Franklin Gothic Book" pitchFamily="34" charset="0"/>
            </a:endParaRPr>
          </a:p>
          <a:p>
            <a:pPr lvl="1">
              <a:lnSpc>
                <a:spcPct val="150000"/>
              </a:lnSpc>
              <a:buClr>
                <a:schemeClr val="accent4"/>
              </a:buClr>
              <a:buSzPct val="80000"/>
              <a:buFont typeface="Wingdings" pitchFamily="2" charset="2"/>
              <a:buChar char="v"/>
            </a:pPr>
            <a:r>
              <a:rPr lang="en-US" dirty="0" err="1">
                <a:effectLst/>
                <a:latin typeface="Franklin Gothic Book" pitchFamily="34" charset="0"/>
              </a:rPr>
              <a:t>обструктивные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процессы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верхних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мочевыводящих</a:t>
            </a:r>
            <a:r>
              <a:rPr lang="en-US" dirty="0">
                <a:effectLst/>
                <a:latin typeface="Franklin Gothic Book" pitchFamily="34" charset="0"/>
              </a:rPr>
              <a:t> </a:t>
            </a:r>
            <a:r>
              <a:rPr lang="en-US" dirty="0" err="1">
                <a:effectLst/>
                <a:latin typeface="Franklin Gothic Book" pitchFamily="34" charset="0"/>
              </a:rPr>
              <a:t>путей</a:t>
            </a:r>
            <a:r>
              <a:rPr lang="en-US" dirty="0">
                <a:effectLst/>
                <a:latin typeface="Franklin Gothic Book" pitchFamily="34" charset="0"/>
              </a:rPr>
              <a:t>.</a:t>
            </a:r>
          </a:p>
          <a:p>
            <a:endParaRPr lang="ru-RU" b="1" dirty="0">
              <a:effectLst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3420</TotalTime>
  <Words>1817</Words>
  <Application>Microsoft Office PowerPoint</Application>
  <PresentationFormat>Экран (4:3)</PresentationFormat>
  <Paragraphs>270</Paragraphs>
  <Slides>59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Литейная</vt:lpstr>
      <vt:lpstr>Презентация PowerPoint</vt:lpstr>
      <vt:lpstr>Мочекаменная болезнь (уролитиаз) – заболевание, основным признаком которого является образование и присутствие одиночных или множественных камней в системе мочевыводящих путей – чашечках, лоханке, мочеточнике, мочевом пузыре или  мочеиспускательном канале.</vt:lpstr>
      <vt:lpstr>Актуальность проблемы</vt:lpstr>
      <vt:lpstr>Увеличение заболеваемости нефролитиазом объясняется следующими причинами:</vt:lpstr>
      <vt:lpstr>Теории камнеобразования</vt:lpstr>
      <vt:lpstr>Факторы камнеобразования</vt:lpstr>
      <vt:lpstr>Факторы камнеобразования</vt:lpstr>
      <vt:lpstr>Факторы камнеобразования</vt:lpstr>
      <vt:lpstr>Факторы камнеобразования</vt:lpstr>
      <vt:lpstr>Причиной камнеобразования могут быть эндогенные факторы приводящие к застою мочи и нарушению уродинамики. В данной ситуации  камнеобразование считается вторичным, и является осложнением патологических процессов.</vt:lpstr>
      <vt:lpstr>В настоящее время установлено, что для формирования конкремента необходима основа ─ белково-мукополисахаридная матрица, которая вырабатывается почкой и может выделяться с мочой.</vt:lpstr>
      <vt:lpstr>Причины образования матрицы</vt:lpstr>
      <vt:lpstr>Таким образом, природа  этого заболевания полиэтиологична, для образования конкремента необходим очаг кристаллизации или матрица.</vt:lpstr>
      <vt:lpstr>Химический состав камней</vt:lpstr>
      <vt:lpstr>Презентация PowerPoint</vt:lpstr>
      <vt:lpstr>Размеры, количество, локализация</vt:lpstr>
      <vt:lpstr>Презентация PowerPoint</vt:lpstr>
      <vt:lpstr>Презентация PowerPoint</vt:lpstr>
      <vt:lpstr>Почечная колика</vt:lpstr>
      <vt:lpstr>Презентация PowerPoint</vt:lpstr>
      <vt:lpstr>Гематурия</vt:lpstr>
      <vt:lpstr>Пиурия</vt:lpstr>
      <vt:lpstr>Дизурия</vt:lpstr>
      <vt:lpstr>Отхождение конкрементов с мочой</vt:lpstr>
      <vt:lpstr>Анурия</vt:lpstr>
      <vt:lpstr>Острая задержка мочеиспускания</vt:lpstr>
      <vt:lpstr>Осложнения мочекаменной болезни</vt:lpstr>
      <vt:lpstr>Диагностика мочекаменной болезни</vt:lpstr>
      <vt:lpstr>Для того, чтобы избежать врачебной ошибки                 и правильно установить диагноз, больному необходимо выполнить следующие инструментальные и лабораторные методы исследования:</vt:lpstr>
      <vt:lpstr>Хромоцистоскопия</vt:lpstr>
      <vt:lpstr>Ультразвуковое исследование</vt:lpstr>
      <vt:lpstr>Обзорная урография</vt:lpstr>
      <vt:lpstr>Экскреторная урография</vt:lpstr>
      <vt:lpstr>Общий анализ крови и мочи</vt:lpstr>
      <vt:lpstr>Современные методы лечения</vt:lpstr>
      <vt:lpstr>Презентация PowerPoint</vt:lpstr>
      <vt:lpstr>Это купирование почечной колики  и терапия направленная на самостоятельное отхождение конкремента.</vt:lpstr>
      <vt:lpstr>Купирование почечной колики</vt:lpstr>
      <vt:lpstr>Терапия направленная на самостоятельное отхождение конкремента (применяется у пациентов с клиническими проявлениями камня мочеточника до 0,5 см, имеющего тенденцию к самостоятельному  отхождению).</vt:lpstr>
      <vt:lpstr>Оперативное лечение</vt:lpstr>
      <vt:lpstr>Показания к открытым оперативным вмешательствам:</vt:lpstr>
      <vt:lpstr>Виды операций:</vt:lpstr>
      <vt:lpstr>Дистанционная литотрипсия</vt:lpstr>
      <vt:lpstr>Презентация PowerPoint</vt:lpstr>
      <vt:lpstr>Презентация PowerPoint</vt:lpstr>
      <vt:lpstr>Показания для ДЛТ:</vt:lpstr>
      <vt:lpstr>Противопоказания для ДЛТ:</vt:lpstr>
      <vt:lpstr>Противопоказания для ДЛТ:</vt:lpstr>
      <vt:lpstr>Осложнения ДЛТ:</vt:lpstr>
      <vt:lpstr>Рентгеноэндоскопические методы</vt:lpstr>
      <vt:lpstr>Трансуретральная рентгеноэндоскопическая эндохирургия</vt:lpstr>
      <vt:lpstr>Презентация PowerPoint</vt:lpstr>
      <vt:lpstr>Презентация PowerPoint</vt:lpstr>
      <vt:lpstr>Перкутанная рентгеноэндоскопическая хирургия</vt:lpstr>
      <vt:lpstr>Перкутанная нефролитоэкстракция</vt:lpstr>
      <vt:lpstr>Презентация PowerPoint</vt:lpstr>
      <vt:lpstr>Перкутанное дробление и аспирация камня   (литолапаксия)</vt:lpstr>
      <vt:lpstr>Презентация PowerPoint</vt:lpstr>
      <vt:lpstr>Благодарю за внимание !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LA LITIASIS URINARIA</dc:title>
  <dc:creator>claudia</dc:creator>
  <cp:lastModifiedBy>Кафедра</cp:lastModifiedBy>
  <cp:revision>558</cp:revision>
  <dcterms:created xsi:type="dcterms:W3CDTF">2002-08-03T14:39:40Z</dcterms:created>
  <dcterms:modified xsi:type="dcterms:W3CDTF">2018-01-31T05:02:56Z</dcterms:modified>
</cp:coreProperties>
</file>