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306" r:id="rId11"/>
    <p:sldId id="307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71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8" r:id="rId51"/>
    <p:sldId id="303" r:id="rId52"/>
    <p:sldId id="304" r:id="rId53"/>
    <p:sldId id="305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721D8-2124-457E-BC01-2B8C366469F7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26678-287B-4E31-A765-4CE59F201F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97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26678-287B-4E31-A765-4CE59F201F9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7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Желчнокаменная болезнь </a:t>
            </a:r>
            <a:r>
              <a:rPr lang="ru-RU" dirty="0" smtClean="0"/>
              <a:t> у детей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400" dirty="0" smtClean="0"/>
              <a:t>Профессор кафедры педиатрии ИДПО БГМУ</a:t>
            </a:r>
          </a:p>
          <a:p>
            <a:r>
              <a:rPr lang="ru-RU" sz="2400" dirty="0" smtClean="0"/>
              <a:t>Ахметова Руза </a:t>
            </a:r>
            <a:r>
              <a:rPr lang="ru-RU" sz="2400" dirty="0" err="1" smtClean="0"/>
              <a:t>Ангамовна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6587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34391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Осложнения ЖКБ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Отключенный ЖП; водянка, эмпиема, </a:t>
            </a:r>
            <a:r>
              <a:rPr lang="ru-RU" altLang="ru-RU" dirty="0" err="1" smtClean="0"/>
              <a:t>холестероз</a:t>
            </a:r>
            <a:r>
              <a:rPr lang="ru-RU" altLang="ru-RU" dirty="0" smtClean="0"/>
              <a:t> ЖП, </a:t>
            </a:r>
            <a:r>
              <a:rPr lang="ru-RU" altLang="ru-RU" dirty="0"/>
              <a:t>желчный перитонит, </a:t>
            </a:r>
            <a:r>
              <a:rPr lang="ru-RU" altLang="ru-RU" dirty="0" err="1"/>
              <a:t>билиарная</a:t>
            </a:r>
            <a:r>
              <a:rPr lang="ru-RU" altLang="ru-RU" dirty="0"/>
              <a:t> непроходимость кишечника;</a:t>
            </a:r>
          </a:p>
          <a:p>
            <a:r>
              <a:rPr lang="ru-RU" altLang="ru-RU" dirty="0"/>
              <a:t>Обструкция пузырного и общего желчных протоков;</a:t>
            </a:r>
          </a:p>
          <a:p>
            <a:r>
              <a:rPr lang="ru-RU" altLang="ru-RU" dirty="0"/>
              <a:t>Вклинивание конкремента в просвет большого сосочка 12-перстной кишки;</a:t>
            </a:r>
          </a:p>
          <a:p>
            <a:r>
              <a:rPr lang="ru-RU" altLang="ru-RU" dirty="0"/>
              <a:t>Панкреатит, холецистит, холангит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81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Этиопатогенез</a:t>
            </a:r>
            <a:r>
              <a:rPr lang="ru-RU" dirty="0" smtClean="0"/>
              <a:t> ЖКБ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 err="1" smtClean="0"/>
              <a:t>Холелитиаз</a:t>
            </a:r>
            <a:r>
              <a:rPr lang="ru-RU" b="1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мультифакториальное</a:t>
            </a:r>
            <a:r>
              <a:rPr lang="ru-RU" dirty="0" smtClean="0"/>
              <a:t> заболевание:</a:t>
            </a:r>
          </a:p>
          <a:p>
            <a:pPr marL="0" indent="0">
              <a:buNone/>
            </a:pPr>
            <a:r>
              <a:rPr lang="ru-RU" dirty="0" smtClean="0"/>
              <a:t>-наследственная отягощенность: г</a:t>
            </a:r>
            <a:r>
              <a:rPr lang="ru-RU" altLang="ru-RU" dirty="0" smtClean="0"/>
              <a:t>енами </a:t>
            </a:r>
            <a:r>
              <a:rPr lang="ru-RU" altLang="ru-RU" dirty="0"/>
              <a:t>- детерминантами ЖКБ являются антигены </a:t>
            </a:r>
            <a:r>
              <a:rPr lang="ru-RU" altLang="ru-RU" dirty="0" err="1"/>
              <a:t>гистосовместимости</a:t>
            </a:r>
            <a:r>
              <a:rPr lang="ru-RU" altLang="ru-RU" dirty="0"/>
              <a:t> В12 и В18 по системе </a:t>
            </a:r>
            <a:r>
              <a:rPr lang="en-US" altLang="ru-RU" dirty="0"/>
              <a:t>HLA </a:t>
            </a:r>
            <a:r>
              <a:rPr lang="ru-RU" altLang="ru-RU" dirty="0"/>
              <a:t> </a:t>
            </a:r>
            <a:r>
              <a:rPr lang="en-US" altLang="ru-RU" dirty="0" smtClean="0"/>
              <a:t>II</a:t>
            </a:r>
            <a:r>
              <a:rPr lang="ru-RU" altLang="ru-RU" dirty="0" smtClean="0"/>
              <a:t>-класса</a:t>
            </a:r>
            <a:r>
              <a:rPr lang="ru-RU" altLang="ru-RU" dirty="0"/>
              <a:t>. Известны нарушения обмена фосфолипидов, липопротеина.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-нарушение моторно-эвакуаторной функции желчного пузыря;</a:t>
            </a:r>
          </a:p>
          <a:p>
            <a:pPr marL="0" indent="0">
              <a:buNone/>
            </a:pPr>
            <a:r>
              <a:rPr lang="ru-RU" dirty="0" smtClean="0"/>
              <a:t>-обменные нарушения (несбалансированное питание, алиментарно-конституциональное ожирение, </a:t>
            </a:r>
            <a:r>
              <a:rPr lang="ru-RU" dirty="0" err="1" smtClean="0"/>
              <a:t>дисметаболическая</a:t>
            </a:r>
            <a:r>
              <a:rPr lang="ru-RU" dirty="0" smtClean="0"/>
              <a:t> нефропатия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114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Этиопатогенез</a:t>
            </a:r>
            <a:r>
              <a:rPr lang="ru-RU" dirty="0"/>
              <a:t> </a:t>
            </a:r>
            <a:r>
              <a:rPr lang="ru-RU" dirty="0" smtClean="0"/>
              <a:t>ЖКБ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Искусственное вскармливание;</a:t>
            </a:r>
          </a:p>
          <a:p>
            <a:r>
              <a:rPr lang="ru-RU" dirty="0" smtClean="0"/>
              <a:t>Микробная флора ЖКТ;</a:t>
            </a:r>
          </a:p>
          <a:p>
            <a:r>
              <a:rPr lang="ru-RU" dirty="0" smtClean="0"/>
              <a:t>Ксенобиотики, лекарственные средства, биологически активные вещества, качество питьевой воды</a:t>
            </a:r>
          </a:p>
          <a:p>
            <a:r>
              <a:rPr lang="ru-RU" dirty="0" smtClean="0"/>
              <a:t>Перегруженность школьной программы</a:t>
            </a:r>
          </a:p>
          <a:p>
            <a:r>
              <a:rPr lang="ru-RU" dirty="0" smtClean="0"/>
              <a:t>Гипокинезия</a:t>
            </a:r>
          </a:p>
          <a:p>
            <a:r>
              <a:rPr lang="ru-RU" dirty="0" smtClean="0"/>
              <a:t>Алкоголизм, курение, токсикомания</a:t>
            </a:r>
          </a:p>
          <a:p>
            <a:r>
              <a:rPr lang="ru-RU" dirty="0" smtClean="0"/>
              <a:t>У детей больше нарушена утилизация холестерина из кишечника (дискинезия ЖВП, изменения полостного и мембранного пищеварения) при нормальном синтезе холестерина в печени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741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 ЖКБ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Латентное течение (бессимптомное носительство);</a:t>
            </a:r>
          </a:p>
          <a:p>
            <a:r>
              <a:rPr lang="ru-RU" dirty="0" smtClean="0"/>
              <a:t>Болевая форма с типичными желчными коликами</a:t>
            </a:r>
          </a:p>
          <a:p>
            <a:r>
              <a:rPr lang="ru-RU" dirty="0" smtClean="0"/>
              <a:t>Под маской других заболеваний</a:t>
            </a:r>
          </a:p>
          <a:p>
            <a:pPr marL="0" indent="0">
              <a:buNone/>
            </a:pPr>
            <a:r>
              <a:rPr lang="ru-RU" b="1" i="1" dirty="0"/>
              <a:t>Латентное течение (бессимптомное </a:t>
            </a:r>
            <a:r>
              <a:rPr lang="ru-RU" b="1" i="1" dirty="0" smtClean="0"/>
              <a:t>носительство) </a:t>
            </a:r>
            <a:r>
              <a:rPr lang="ru-RU" dirty="0" smtClean="0"/>
              <a:t>– нет жалоб, камни обнаруживаются случайно, может длиться от нескольких месяцев до нескольких лет и составляет 80</a:t>
            </a:r>
            <a:r>
              <a:rPr lang="ru-RU" smtClean="0"/>
              <a:t>% среди ЖКБ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096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Клиника </a:t>
            </a:r>
            <a:r>
              <a:rPr lang="ru-RU" dirty="0" smtClean="0"/>
              <a:t>ЖКБ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/>
              <a:t>Болевая форма</a:t>
            </a:r>
            <a:r>
              <a:rPr lang="ru-RU" sz="2400" dirty="0" smtClean="0"/>
              <a:t>- приступ «острого живота», + часто рефлекторная рвота, редко </a:t>
            </a:r>
            <a:r>
              <a:rPr lang="ru-RU" sz="2400" dirty="0" err="1" smtClean="0"/>
              <a:t>иктеричность</a:t>
            </a:r>
            <a:r>
              <a:rPr lang="ru-RU" sz="2400" dirty="0" smtClean="0"/>
              <a:t> склер и кожных покровов, обесцвеченный стул. Приступы типичной желчной колики встречаются у 0,5 – 0,7% детей с ЖКБ  после приема жирной пищи, физической нагрузке.</a:t>
            </a:r>
          </a:p>
          <a:p>
            <a:r>
              <a:rPr lang="ru-RU" sz="2400" b="1" i="1" dirty="0" smtClean="0"/>
              <a:t>Диспепсическая форма</a:t>
            </a:r>
            <a:r>
              <a:rPr lang="ru-RU" sz="2400" dirty="0" smtClean="0"/>
              <a:t> – при вегетативных дисфункциях</a:t>
            </a:r>
            <a:r>
              <a:rPr lang="ru-RU" sz="2400" b="1" i="1" dirty="0"/>
              <a:t>:</a:t>
            </a:r>
            <a:r>
              <a:rPr lang="ru-RU" sz="2400" b="1" i="1" dirty="0" smtClean="0"/>
              <a:t> </a:t>
            </a:r>
          </a:p>
          <a:p>
            <a:pPr marL="0" indent="0">
              <a:buNone/>
            </a:pPr>
            <a:r>
              <a:rPr lang="ru-RU" sz="2400" b="1" i="1" dirty="0" smtClean="0"/>
              <a:t>При </a:t>
            </a:r>
            <a:r>
              <a:rPr lang="ru-RU" sz="2400" b="1" i="1" dirty="0" err="1" smtClean="0"/>
              <a:t>ваготонии</a:t>
            </a:r>
            <a:r>
              <a:rPr lang="ru-RU" sz="2400" b="1" i="1" dirty="0" smtClean="0"/>
              <a:t>: </a:t>
            </a:r>
            <a:r>
              <a:rPr lang="ru-RU" sz="2400" dirty="0" smtClean="0"/>
              <a:t>головная боль, склонность к аллергическим реакциям, мраморность кожи, выраженный сосудистый рисунок, разлитой красный дермографизм, непереносимость душных помещений, укачивание в транспорте, повышенная потливость, синусовая аритмия с тенденцией к брадикардии, тошнота, гипервентиляция, пастозность тканей.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92306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Клиника 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При </a:t>
            </a:r>
            <a:r>
              <a:rPr lang="ru-RU" b="1" i="1" dirty="0" err="1" smtClean="0"/>
              <a:t>симпатикотонии</a:t>
            </a:r>
            <a:r>
              <a:rPr lang="ru-RU" dirty="0" smtClean="0"/>
              <a:t>: бледность и сухость кожи, склонность к тахикардии, белый или розовый дермографизм, сердцебиение, беспокойный сон. </a:t>
            </a:r>
          </a:p>
          <a:p>
            <a:pPr marL="0" indent="0">
              <a:buNone/>
            </a:pPr>
            <a:r>
              <a:rPr lang="ru-RU" dirty="0" smtClean="0"/>
              <a:t>Практически у всех детей с ЖКБ нарушается деятельность сфинктерного аппарата ЖКТ – </a:t>
            </a:r>
            <a:r>
              <a:rPr lang="ru-RU" dirty="0" err="1" smtClean="0"/>
              <a:t>дуоденогастральный</a:t>
            </a:r>
            <a:r>
              <a:rPr lang="ru-RU" dirty="0" smtClean="0"/>
              <a:t>/</a:t>
            </a:r>
            <a:r>
              <a:rPr lang="ru-RU" dirty="0" err="1" smtClean="0"/>
              <a:t>гастроэзофагеальный</a:t>
            </a:r>
            <a:r>
              <a:rPr lang="ru-RU" dirty="0" smtClean="0"/>
              <a:t> рефлюксы, которые сочетаются с заболеваниями пищевода, желудка и двенадцатиперстной кишки, поэтому ЖКБ у детей не имеет характерных клинических симптомов.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27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ЖКБ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Тщательно собранный анамнез</a:t>
            </a:r>
          </a:p>
          <a:p>
            <a:r>
              <a:rPr lang="ru-RU" dirty="0" smtClean="0"/>
              <a:t>Клиника</a:t>
            </a:r>
          </a:p>
          <a:p>
            <a:r>
              <a:rPr lang="ru-RU" dirty="0" smtClean="0"/>
              <a:t>Лабораторные исследования: индикатор </a:t>
            </a:r>
            <a:r>
              <a:rPr lang="ru-RU" dirty="0" err="1" smtClean="0"/>
              <a:t>холестатического</a:t>
            </a:r>
            <a:r>
              <a:rPr lang="ru-RU" dirty="0" smtClean="0"/>
              <a:t> синдрома –щелочная </a:t>
            </a:r>
            <a:r>
              <a:rPr lang="ru-RU" dirty="0" err="1" smtClean="0"/>
              <a:t>фосфотаза</a:t>
            </a:r>
            <a:r>
              <a:rPr lang="ru-RU" dirty="0" smtClean="0"/>
              <a:t> (ЩФ), </a:t>
            </a:r>
            <a:r>
              <a:rPr lang="ru-RU" dirty="0" err="1" smtClean="0"/>
              <a:t>гаммаглутамилтранспептидаза</a:t>
            </a:r>
            <a:r>
              <a:rPr lang="ru-RU" dirty="0" smtClean="0"/>
              <a:t> (ГГТП), </a:t>
            </a:r>
            <a:r>
              <a:rPr lang="ru-RU" dirty="0" err="1" smtClean="0"/>
              <a:t>лейцинаминопептидаза</a:t>
            </a:r>
            <a:r>
              <a:rPr lang="ru-RU" dirty="0" smtClean="0"/>
              <a:t>, исследование липидного обмена – общий холестерин, триглицериды, ЛПНП, ЛПОНП</a:t>
            </a:r>
            <a:r>
              <a:rPr lang="ru-RU" smtClean="0"/>
              <a:t>, фосфолипиды ≥ </a:t>
            </a:r>
            <a:r>
              <a:rPr lang="en-US" smtClean="0"/>
              <a:t>N</a:t>
            </a:r>
            <a:r>
              <a:rPr lang="ru-RU" dirty="0" smtClean="0"/>
              <a:t>,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85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</a:t>
            </a:r>
            <a:r>
              <a:rPr lang="ru-RU" dirty="0" smtClean="0"/>
              <a:t>ЖКБ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err="1" smtClean="0"/>
              <a:t>Интраскопические</a:t>
            </a:r>
            <a:r>
              <a:rPr lang="ru-RU" b="1" i="1" dirty="0" smtClean="0"/>
              <a:t> исследования:</a:t>
            </a:r>
          </a:p>
          <a:p>
            <a:pPr marL="0" indent="0">
              <a:buNone/>
            </a:pPr>
            <a:r>
              <a:rPr lang="ru-RU" dirty="0" smtClean="0"/>
              <a:t>1.-</a:t>
            </a:r>
            <a:r>
              <a:rPr lang="ru-RU" b="1" i="1" dirty="0" smtClean="0"/>
              <a:t>ультрасонография (УЗИ) ОБП</a:t>
            </a:r>
            <a:r>
              <a:rPr lang="ru-RU" dirty="0" smtClean="0"/>
              <a:t>– скрининг метод для выявления желчных камней и оценки структуры и функции ЖП;</a:t>
            </a:r>
          </a:p>
          <a:p>
            <a:pPr marL="0" indent="0">
              <a:buNone/>
            </a:pPr>
            <a:r>
              <a:rPr lang="ru-RU" b="1" i="1" dirty="0" smtClean="0"/>
              <a:t>2-магнито-резонансная томография (МРТ)– </a:t>
            </a:r>
            <a:r>
              <a:rPr lang="ru-RU" dirty="0" smtClean="0"/>
              <a:t>оценка анатомо-топографического состояния ЖВП, включая внутрипеченочные желчные ходы, дифференцировка образований - камень, полип, киста</a:t>
            </a:r>
          </a:p>
          <a:p>
            <a:pPr marL="0" indent="0">
              <a:buNone/>
            </a:pPr>
            <a:r>
              <a:rPr lang="ru-RU" b="1" i="1" dirty="0" smtClean="0"/>
              <a:t>3-динамическая </a:t>
            </a:r>
            <a:r>
              <a:rPr lang="ru-RU" b="1" i="1" dirty="0" err="1" smtClean="0"/>
              <a:t>гепатобилисцинтиграфия</a:t>
            </a:r>
            <a:r>
              <a:rPr lang="ru-RU" b="1" i="1" dirty="0" smtClean="0"/>
              <a:t> (ДГБСЦГ</a:t>
            </a:r>
            <a:r>
              <a:rPr lang="ru-RU" dirty="0" smtClean="0"/>
              <a:t>)-определение функциональной способности печени, желчного пузыря, сфинктеров желчевыводящей системы</a:t>
            </a:r>
          </a:p>
          <a:p>
            <a:pPr marL="0" indent="0">
              <a:buNone/>
            </a:pPr>
            <a:r>
              <a:rPr lang="ru-RU" dirty="0" smtClean="0"/>
              <a:t>Для выбора терапевтической тактики необходимо выполнение всех трех исследований.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876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поэтапной  диагностики </a:t>
            </a:r>
            <a:r>
              <a:rPr lang="ru-RU" dirty="0"/>
              <a:t>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В поликлинике: </a:t>
            </a:r>
            <a:r>
              <a:rPr lang="ru-RU" dirty="0" smtClean="0"/>
              <a:t>анамнез, осмотр, УЗИ: ЖКБ, </a:t>
            </a:r>
            <a:r>
              <a:rPr lang="ru-RU" dirty="0" err="1" smtClean="0"/>
              <a:t>бескаменный</a:t>
            </a:r>
            <a:r>
              <a:rPr lang="ru-RU" dirty="0" smtClean="0"/>
              <a:t> холецистит (БКХ), дисфункция сфинктера </a:t>
            </a:r>
            <a:r>
              <a:rPr lang="ru-RU" dirty="0" err="1" smtClean="0"/>
              <a:t>Одди</a:t>
            </a:r>
            <a:r>
              <a:rPr lang="ru-RU" dirty="0" smtClean="0"/>
              <a:t> (ДСО), </a:t>
            </a:r>
            <a:r>
              <a:rPr lang="ru-RU" dirty="0" err="1" smtClean="0"/>
              <a:t>холестероз</a:t>
            </a:r>
            <a:r>
              <a:rPr lang="ru-RU" dirty="0" smtClean="0"/>
              <a:t> ЖП, аномалии развития ЖВП, бессимптомная ЖКБ, аномалии развития желчевыводящей системы (АРЖВС)</a:t>
            </a:r>
          </a:p>
          <a:p>
            <a:r>
              <a:rPr lang="ru-RU" b="1" i="1" dirty="0" smtClean="0"/>
              <a:t>В стационаре</a:t>
            </a:r>
            <a:r>
              <a:rPr lang="ru-RU" dirty="0" smtClean="0"/>
              <a:t>: комплексное клиническое обследование: биохимия крови, </a:t>
            </a:r>
            <a:r>
              <a:rPr lang="ru-RU" dirty="0" err="1" smtClean="0"/>
              <a:t>липидограмма</a:t>
            </a:r>
            <a:r>
              <a:rPr lang="ru-RU" dirty="0" smtClean="0"/>
              <a:t>, кровь на гельминты; </a:t>
            </a:r>
            <a:r>
              <a:rPr lang="en-US" dirty="0" smtClean="0"/>
              <a:t>HLA</a:t>
            </a:r>
            <a:r>
              <a:rPr lang="ru-RU" dirty="0" smtClean="0"/>
              <a:t>-антигены –В12, В18; УЗИ с определением сократительной функции ЖП, динамическая </a:t>
            </a:r>
            <a:r>
              <a:rPr lang="ru-RU" dirty="0" err="1" smtClean="0"/>
              <a:t>гепатобилиарная</a:t>
            </a:r>
            <a:r>
              <a:rPr lang="ru-RU" dirty="0" smtClean="0"/>
              <a:t> </a:t>
            </a:r>
            <a:r>
              <a:rPr lang="ru-RU" dirty="0" err="1" smtClean="0"/>
              <a:t>сцинтиграфия</a:t>
            </a:r>
            <a:r>
              <a:rPr lang="ru-RU" dirty="0" smtClean="0"/>
              <a:t> (ДГБСГ), МРТ или эндоскопическая ретроградная </a:t>
            </a:r>
            <a:r>
              <a:rPr lang="ru-RU" dirty="0" err="1" smtClean="0"/>
              <a:t>холангиопанкреатография</a:t>
            </a:r>
            <a:r>
              <a:rPr lang="ru-RU" dirty="0" smtClean="0"/>
              <a:t> (ЭРХПГ)</a:t>
            </a:r>
          </a:p>
          <a:p>
            <a:r>
              <a:rPr lang="ru-RU" dirty="0" smtClean="0"/>
              <a:t>Формирование групп дифференцированной лечебной тактики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49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ЖКБ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Желчнокаменная болезнь (ЖКБ) </a:t>
            </a:r>
            <a:r>
              <a:rPr lang="ru-RU" dirty="0" smtClean="0"/>
              <a:t>– </a:t>
            </a:r>
            <a:r>
              <a:rPr lang="ru-RU" dirty="0" err="1" smtClean="0"/>
              <a:t>дистрофически</a:t>
            </a:r>
            <a:r>
              <a:rPr lang="ru-RU" dirty="0" smtClean="0"/>
              <a:t> - </a:t>
            </a:r>
            <a:r>
              <a:rPr lang="ru-RU" dirty="0" err="1" smtClean="0"/>
              <a:t>дисметаболическое</a:t>
            </a:r>
            <a:r>
              <a:rPr lang="ru-RU" dirty="0" smtClean="0"/>
              <a:t> заболевание </a:t>
            </a:r>
            <a:r>
              <a:rPr lang="ru-RU" dirty="0" err="1" smtClean="0"/>
              <a:t>гепатобилиарной</a:t>
            </a:r>
            <a:r>
              <a:rPr lang="ru-RU" dirty="0" smtClean="0"/>
              <a:t> системы, обусловленное нарушением обмена холестерина и/или билирубина и характеризующееся образованием конкрементов в желчном пузыре и/или желчных протоках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59417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Дифференциальная 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Эзофагит, гастрит, гастродуоденит, хронический панкреатит, хроническая дуоденальная непроходимость</a:t>
            </a:r>
          </a:p>
          <a:p>
            <a:r>
              <a:rPr lang="ru-RU" dirty="0" smtClean="0"/>
              <a:t>При клинике </a:t>
            </a:r>
            <a:r>
              <a:rPr lang="ru-RU" b="1" i="1" dirty="0" smtClean="0"/>
              <a:t>«острого живота»: </a:t>
            </a:r>
            <a:r>
              <a:rPr lang="ru-RU" dirty="0" smtClean="0"/>
              <a:t>острый аппендицит, ущемленная грыжа пищеводного отверстия диафрагмы, ЯБЖ и 12ПК, заворот кишечника, кишечная непроходимость, у девочек от гинекологических заболеваний (аднексит, </a:t>
            </a:r>
            <a:r>
              <a:rPr lang="ru-RU" dirty="0" err="1" smtClean="0"/>
              <a:t>перекрут</a:t>
            </a:r>
            <a:r>
              <a:rPr lang="ru-RU" dirty="0" smtClean="0"/>
              <a:t> кисты и др.), заболевания мочевыводящей системы (пиелонефрит, цистит, МКБ и др.),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880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ЖКБ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Консервативное</a:t>
            </a:r>
          </a:p>
          <a:p>
            <a:r>
              <a:rPr lang="ru-RU" dirty="0" smtClean="0"/>
              <a:t>Хирургическое</a:t>
            </a:r>
          </a:p>
          <a:p>
            <a:pPr marL="0" indent="0">
              <a:buNone/>
            </a:pPr>
            <a:r>
              <a:rPr lang="ru-RU" b="1" i="1" dirty="0" smtClean="0"/>
              <a:t>Консервативное лечение:</a:t>
            </a:r>
          </a:p>
          <a:p>
            <a:pPr marL="0" indent="0">
              <a:buNone/>
            </a:pPr>
            <a:r>
              <a:rPr lang="ru-RU" b="1" i="1" dirty="0" smtClean="0"/>
              <a:t>-</a:t>
            </a:r>
            <a:r>
              <a:rPr lang="ru-RU" dirty="0" smtClean="0"/>
              <a:t>уменьшение ЛПНП и триглицеридов, повышение ЛПВП – изменение образа жизни (диета, оптимальная физическая активность);</a:t>
            </a:r>
          </a:p>
          <a:p>
            <a:pPr marL="0" indent="0">
              <a:buNone/>
            </a:pPr>
            <a:r>
              <a:rPr lang="ru-RU" b="1" i="1" dirty="0" smtClean="0"/>
              <a:t>-</a:t>
            </a:r>
            <a:r>
              <a:rPr lang="ru-RU" dirty="0" smtClean="0"/>
              <a:t>при приступах острой боли </a:t>
            </a:r>
            <a:r>
              <a:rPr lang="ru-RU" b="1" i="1" dirty="0" smtClean="0"/>
              <a:t>спазмолитики (</a:t>
            </a:r>
            <a:r>
              <a:rPr lang="ru-RU" dirty="0" smtClean="0"/>
              <a:t>нитроглицерин п/язык 2,5-5 мг (ребенку 7-12 лет); 5-10 мг 1р/</a:t>
            </a:r>
            <a:r>
              <a:rPr lang="ru-RU" dirty="0" err="1" smtClean="0"/>
              <a:t>сут</a:t>
            </a:r>
            <a:r>
              <a:rPr lang="ru-RU" dirty="0" smtClean="0"/>
              <a:t>  (ребенку старше 12 лет);</a:t>
            </a:r>
          </a:p>
          <a:p>
            <a:pPr marL="0" indent="0">
              <a:buNone/>
            </a:pPr>
            <a:r>
              <a:rPr lang="ru-RU" dirty="0" err="1" smtClean="0"/>
              <a:t>Платифиллин</a:t>
            </a:r>
            <a:r>
              <a:rPr lang="ru-RU" dirty="0" smtClean="0"/>
              <a:t>  внутрь или п/к 1 мг (ребенку 5 лет), 2 мг (ребенку 10 лет), 3-4 мг (ребенку старше 12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44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Гиосцина</a:t>
            </a:r>
            <a:r>
              <a:rPr lang="ru-RU" dirty="0" smtClean="0"/>
              <a:t> </a:t>
            </a:r>
            <a:r>
              <a:rPr lang="ru-RU" dirty="0" err="1" smtClean="0"/>
              <a:t>бутилбромид</a:t>
            </a:r>
            <a:r>
              <a:rPr lang="ru-RU" dirty="0" smtClean="0"/>
              <a:t> в/м или в/в 10-20 мг ребенку старше 12 лет;</a:t>
            </a:r>
          </a:p>
          <a:p>
            <a:pPr marL="0" indent="0">
              <a:buNone/>
            </a:pPr>
            <a:r>
              <a:rPr lang="ru-RU" dirty="0" err="1" smtClean="0"/>
              <a:t>Дротаверин</a:t>
            </a:r>
            <a:r>
              <a:rPr lang="ru-RU" dirty="0" smtClean="0"/>
              <a:t> в/м 0,5 мл 2% раствора 2-3 раза /</a:t>
            </a:r>
            <a:r>
              <a:rPr lang="ru-RU" dirty="0" err="1" smtClean="0"/>
              <a:t>сут</a:t>
            </a:r>
            <a:r>
              <a:rPr lang="ru-RU" dirty="0" smtClean="0"/>
              <a:t> (ребенку 5 лет); 1 мл (10 лет); 1,5-2 мл (15 лет)</a:t>
            </a:r>
          </a:p>
          <a:p>
            <a:pPr marL="0" indent="0">
              <a:buNone/>
            </a:pPr>
            <a:r>
              <a:rPr lang="ru-RU" dirty="0" smtClean="0"/>
              <a:t>При тяжелых длительно не </a:t>
            </a:r>
            <a:r>
              <a:rPr lang="ru-RU" dirty="0" err="1" smtClean="0"/>
              <a:t>купирующихся</a:t>
            </a:r>
            <a:r>
              <a:rPr lang="ru-RU" dirty="0" smtClean="0"/>
              <a:t>  болях применяют наркотические аналгетики: </a:t>
            </a:r>
            <a:r>
              <a:rPr lang="ru-RU" dirty="0" err="1" smtClean="0"/>
              <a:t>промедол</a:t>
            </a:r>
            <a:r>
              <a:rPr lang="ru-RU" dirty="0" smtClean="0"/>
              <a:t> в/м 0,25 мл 1% раствор (ребенку 5 лет); 0,5 мл (10 лет); 0,75-1, 0 мл (15 лет) 1-2 раза /</a:t>
            </a:r>
            <a:r>
              <a:rPr lang="ru-RU" dirty="0" err="1" smtClean="0"/>
              <a:t>сут</a:t>
            </a:r>
            <a:r>
              <a:rPr lang="ru-RU" dirty="0" smtClean="0"/>
              <a:t>. Избегать употребления кодеина и морфиноподобных препаратов.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050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Для предупреждения развития приступа </a:t>
            </a:r>
            <a:r>
              <a:rPr lang="ru-RU" dirty="0" err="1" smtClean="0"/>
              <a:t>миотропные</a:t>
            </a:r>
            <a:r>
              <a:rPr lang="ru-RU" dirty="0" smtClean="0"/>
              <a:t> спазмолитики применяют длительно внутрь. Используются ингибиторы </a:t>
            </a:r>
            <a:r>
              <a:rPr lang="ru-RU" dirty="0" err="1" smtClean="0"/>
              <a:t>фосфодиэстеразы</a:t>
            </a:r>
            <a:r>
              <a:rPr lang="ru-RU" dirty="0" smtClean="0"/>
              <a:t>: блокаторы </a:t>
            </a:r>
            <a:r>
              <a:rPr lang="en-US" dirty="0" smtClean="0"/>
              <a:t>Na</a:t>
            </a:r>
            <a:r>
              <a:rPr lang="ru-RU" dirty="0" smtClean="0"/>
              <a:t>+, </a:t>
            </a:r>
            <a:r>
              <a:rPr lang="en-US" dirty="0" smtClean="0"/>
              <a:t> Ca</a:t>
            </a:r>
            <a:r>
              <a:rPr lang="ru-RU" dirty="0" smtClean="0"/>
              <a:t>++. Лекарственные средства назначают курсами в течение 1-2 </a:t>
            </a:r>
            <a:r>
              <a:rPr lang="ru-RU" dirty="0" err="1" smtClean="0"/>
              <a:t>мес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Дротаверина</a:t>
            </a:r>
            <a:r>
              <a:rPr lang="ru-RU" dirty="0" smtClean="0"/>
              <a:t> гидрохлорид внутрь 0,01 (ребенку 5 лет 3-4 раза/</a:t>
            </a:r>
            <a:r>
              <a:rPr lang="ru-RU" dirty="0" err="1" smtClean="0"/>
              <a:t>сут</a:t>
            </a:r>
            <a:r>
              <a:rPr lang="ru-RU" dirty="0" smtClean="0"/>
              <a:t>; 0,02 (10 лет) 3-4 р/</a:t>
            </a:r>
            <a:r>
              <a:rPr lang="ru-RU" dirty="0" err="1" smtClean="0"/>
              <a:t>сут</a:t>
            </a:r>
            <a:r>
              <a:rPr lang="ru-RU" dirty="0" smtClean="0"/>
              <a:t>; 0,03-0,04 (15 лет) 3-4 р/</a:t>
            </a:r>
            <a:r>
              <a:rPr lang="ru-RU" dirty="0" err="1" smtClean="0"/>
              <a:t>сут</a:t>
            </a:r>
            <a:r>
              <a:rPr lang="ru-RU" dirty="0" smtClean="0"/>
              <a:t>, 1-2 мес. или</a:t>
            </a:r>
          </a:p>
          <a:p>
            <a:r>
              <a:rPr lang="ru-RU" dirty="0" smtClean="0"/>
              <a:t>Папаверина гидрохлорид внутрь или ректально по 5 мг (ребенку от 6 </a:t>
            </a:r>
            <a:r>
              <a:rPr lang="ru-RU" dirty="0" err="1" smtClean="0"/>
              <a:t>мес</a:t>
            </a:r>
            <a:r>
              <a:rPr lang="ru-RU" dirty="0" smtClean="0"/>
              <a:t> до 2 лет); 5-10 мг (3-4 года); 10 мг (5-6 лет); 10-15 мг (7-9 лет); 15-20 мг (10-14 лет) 3-4 р/</a:t>
            </a:r>
            <a:r>
              <a:rPr lang="ru-RU" dirty="0" err="1" smtClean="0"/>
              <a:t>сут</a:t>
            </a:r>
            <a:r>
              <a:rPr lang="ru-RU" dirty="0" smtClean="0"/>
              <a:t>. 1-2 </a:t>
            </a:r>
            <a:r>
              <a:rPr lang="ru-RU" dirty="0" err="1" smtClean="0"/>
              <a:t>мес</a:t>
            </a:r>
            <a:r>
              <a:rPr lang="ru-RU" dirty="0" smtClean="0"/>
              <a:t>  или </a:t>
            </a:r>
          </a:p>
          <a:p>
            <a:r>
              <a:rPr lang="ru-RU" dirty="0" err="1" smtClean="0"/>
              <a:t>Отилония</a:t>
            </a:r>
            <a:r>
              <a:rPr lang="ru-RU" dirty="0" smtClean="0"/>
              <a:t> бромид внутрь 40 мг ½ т (ребенку 5 лет); 1 т (10 лет и старше) 2-3 р/</a:t>
            </a:r>
            <a:r>
              <a:rPr lang="ru-RU" dirty="0" err="1" smtClean="0"/>
              <a:t>сут</a:t>
            </a:r>
            <a:r>
              <a:rPr lang="ru-RU" dirty="0" smtClean="0"/>
              <a:t>, 1-2 мес. или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365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Мебеверин</a:t>
            </a:r>
            <a:r>
              <a:rPr lang="ru-RU" dirty="0" smtClean="0"/>
              <a:t> внутрь детям 3-х лет-25 мг; 4-8 лет-50 мг; 9-10 лет-100 мг; старше 10 лет-150 мг за 20 мин до еды, 2 р/</a:t>
            </a:r>
            <a:r>
              <a:rPr lang="ru-RU" dirty="0" err="1" smtClean="0"/>
              <a:t>сут</a:t>
            </a:r>
            <a:r>
              <a:rPr lang="ru-RU" dirty="0"/>
              <a:t>.</a:t>
            </a:r>
            <a:r>
              <a:rPr lang="ru-RU" dirty="0" smtClean="0"/>
              <a:t> 30 дней. </a:t>
            </a:r>
          </a:p>
          <a:p>
            <a:pPr marL="0" indent="0">
              <a:buNone/>
            </a:pPr>
            <a:r>
              <a:rPr lang="ru-RU" dirty="0" smtClean="0"/>
              <a:t>Действие </a:t>
            </a:r>
            <a:r>
              <a:rPr lang="ru-RU" dirty="0" err="1" smtClean="0"/>
              <a:t>гимекромона</a:t>
            </a:r>
            <a:r>
              <a:rPr lang="ru-RU" dirty="0" smtClean="0"/>
              <a:t> напоминает биологические эффекты </a:t>
            </a:r>
            <a:r>
              <a:rPr lang="ru-RU" dirty="0" err="1" smtClean="0"/>
              <a:t>холецистокинина</a:t>
            </a:r>
            <a:endParaRPr lang="ru-RU" dirty="0" smtClean="0"/>
          </a:p>
          <a:p>
            <a:r>
              <a:rPr lang="ru-RU" dirty="0" err="1" smtClean="0"/>
              <a:t>Гимекромон</a:t>
            </a:r>
            <a:r>
              <a:rPr lang="ru-RU" dirty="0" smtClean="0"/>
              <a:t> оказывает избирательное спазмолитическое действие на сфинктер </a:t>
            </a:r>
            <a:r>
              <a:rPr lang="ru-RU" dirty="0" err="1" smtClean="0"/>
              <a:t>Одди</a:t>
            </a:r>
            <a:r>
              <a:rPr lang="ru-RU" dirty="0" smtClean="0"/>
              <a:t> и сфинктер желчного пузыря, обеспечивает отток желчи в 12ПК, снижает давление в </a:t>
            </a:r>
            <a:r>
              <a:rPr lang="ru-RU" dirty="0" err="1" smtClean="0"/>
              <a:t>билиарной</a:t>
            </a:r>
            <a:r>
              <a:rPr lang="ru-RU" dirty="0" smtClean="0"/>
              <a:t> системе, практически не влияет на гладкие </a:t>
            </a:r>
            <a:r>
              <a:rPr lang="ru-RU" dirty="0" err="1" smtClean="0"/>
              <a:t>миоциты</a:t>
            </a:r>
            <a:r>
              <a:rPr lang="ru-RU" dirty="0" smtClean="0"/>
              <a:t> другой локализации. </a:t>
            </a:r>
            <a:r>
              <a:rPr lang="ru-RU" dirty="0" err="1" smtClean="0"/>
              <a:t>Гимекромон</a:t>
            </a:r>
            <a:r>
              <a:rPr lang="ru-RU" dirty="0" smtClean="0"/>
              <a:t> внутрь 200-400 мг (ребенку старше 12 лет) 3 р/</a:t>
            </a:r>
            <a:r>
              <a:rPr lang="ru-RU" dirty="0" err="1" smtClean="0"/>
              <a:t>сут</a:t>
            </a:r>
            <a:r>
              <a:rPr lang="ru-RU" dirty="0" smtClean="0"/>
              <a:t>, 1-2 </a:t>
            </a:r>
            <a:r>
              <a:rPr lang="ru-RU" dirty="0" err="1" smtClean="0"/>
              <a:t>мес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950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К лекарственным средствам, устраняющим </a:t>
            </a:r>
            <a:r>
              <a:rPr lang="ru-RU" dirty="0" err="1" smtClean="0"/>
              <a:t>гипертонус</a:t>
            </a:r>
            <a:r>
              <a:rPr lang="ru-RU" dirty="0" smtClean="0"/>
              <a:t> ЖП, относятся :</a:t>
            </a:r>
          </a:p>
          <a:p>
            <a:r>
              <a:rPr lang="ru-RU" dirty="0" err="1" smtClean="0"/>
              <a:t>Платифиллин</a:t>
            </a:r>
            <a:r>
              <a:rPr lang="ru-RU" dirty="0" smtClean="0"/>
              <a:t> внутрь 1 мг (ребенку 5 лет), 2 мг (10 лет), 3 мг (15 лет) 2-3 р/</a:t>
            </a:r>
            <a:r>
              <a:rPr lang="ru-RU" dirty="0" err="1" smtClean="0"/>
              <a:t>сут</a:t>
            </a:r>
            <a:r>
              <a:rPr lang="ru-RU" dirty="0" smtClean="0"/>
              <a:t>.  до еды или</a:t>
            </a:r>
          </a:p>
          <a:p>
            <a:r>
              <a:rPr lang="ru-RU" dirty="0" err="1" smtClean="0"/>
              <a:t>Гимекромон</a:t>
            </a:r>
            <a:r>
              <a:rPr lang="ru-RU" dirty="0" smtClean="0"/>
              <a:t> 100 мг (1/2 таблетки ребенку 5-10 лет), 200 мг (1 т. 15 лет) 3 р/</a:t>
            </a:r>
            <a:r>
              <a:rPr lang="ru-RU" dirty="0" err="1" smtClean="0"/>
              <a:t>сут</a:t>
            </a:r>
            <a:r>
              <a:rPr lang="ru-RU" dirty="0" smtClean="0"/>
              <a:t> за 30 мин до еды в течение 2 </a:t>
            </a:r>
            <a:r>
              <a:rPr lang="ru-RU" dirty="0" err="1" smtClean="0"/>
              <a:t>нед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Считается, что длительный прием препаратов, снижающих тонус сфинктера </a:t>
            </a:r>
            <a:r>
              <a:rPr lang="ru-RU" dirty="0" err="1" smtClean="0"/>
              <a:t>Одди</a:t>
            </a:r>
            <a:r>
              <a:rPr lang="ru-RU" dirty="0" smtClean="0"/>
              <a:t>, может в дальнейшем предотвращать развитие его стеноза. Препараты назначают курсами в течение 1-2 мес. одномоментно с </a:t>
            </a:r>
            <a:r>
              <a:rPr lang="ru-RU" dirty="0" err="1" smtClean="0"/>
              <a:t>урсодезоксихолевой</a:t>
            </a:r>
            <a:r>
              <a:rPr lang="ru-RU" dirty="0" smtClean="0"/>
              <a:t> кислотой.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958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период стихания боли с целью увеличения секреции желчи и снижения ее вязкости, а также стимуляции </a:t>
            </a:r>
            <a:r>
              <a:rPr lang="ru-RU" dirty="0" err="1" smtClean="0"/>
              <a:t>крово</a:t>
            </a:r>
            <a:r>
              <a:rPr lang="ru-RU" dirty="0" smtClean="0"/>
              <a:t>- и </a:t>
            </a:r>
            <a:r>
              <a:rPr lang="ru-RU" dirty="0" err="1" smtClean="0"/>
              <a:t>лимфообращения</a:t>
            </a:r>
            <a:r>
              <a:rPr lang="ru-RU" dirty="0" smtClean="0"/>
              <a:t> в печени назначают </a:t>
            </a:r>
            <a:r>
              <a:rPr lang="ru-RU" b="1" i="1" dirty="0" smtClean="0"/>
              <a:t>минеральные воды средней минерализации:</a:t>
            </a:r>
            <a:r>
              <a:rPr lang="ru-RU" dirty="0" smtClean="0"/>
              <a:t> минеральные воды «Ессентуки 17», «Нарзан» внутрь 3 мл/кг массы тела за 30 мин до еды 1 мес.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490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Литолитические</a:t>
            </a:r>
            <a:r>
              <a:rPr lang="ru-RU" dirty="0" smtClean="0"/>
              <a:t> препараты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Препараты </a:t>
            </a:r>
            <a:r>
              <a:rPr lang="ru-RU" dirty="0" err="1" smtClean="0"/>
              <a:t>урсодезоксихолевой</a:t>
            </a:r>
            <a:r>
              <a:rPr lang="ru-RU" dirty="0" smtClean="0"/>
              <a:t> кислоты (УДХК) вызывают образование жидкой кристаллической </a:t>
            </a:r>
            <a:r>
              <a:rPr lang="ru-RU" dirty="0" err="1" smtClean="0"/>
              <a:t>мезофазы</a:t>
            </a:r>
            <a:r>
              <a:rPr lang="ru-RU" dirty="0" smtClean="0"/>
              <a:t> на поверхности конкрементов в желчном пузыре. Эти жидкие кристаллы постепенно отделяются от поверхности камня и затем рассеиваются в растворе.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594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Литолитическая</a:t>
            </a:r>
            <a:r>
              <a:rPr lang="ru-RU" dirty="0" smtClean="0"/>
              <a:t> 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Для достижения успеха </a:t>
            </a:r>
            <a:r>
              <a:rPr lang="ru-RU" dirty="0" err="1" smtClean="0"/>
              <a:t>литолитической</a:t>
            </a:r>
            <a:r>
              <a:rPr lang="ru-RU" dirty="0" smtClean="0"/>
              <a:t> терапии необходимо соблюдать ряд обязательных условий:</a:t>
            </a:r>
          </a:p>
          <a:p>
            <a:r>
              <a:rPr lang="ru-RU" dirty="0" smtClean="0"/>
              <a:t>Отсутствие воспалительного процесса в желчевыводящей системе;</a:t>
            </a:r>
          </a:p>
          <a:p>
            <a:r>
              <a:rPr lang="ru-RU" dirty="0" smtClean="0"/>
              <a:t>Сохранение сократительной способности желчного пузыря и проходимости протоков;</a:t>
            </a:r>
          </a:p>
          <a:p>
            <a:r>
              <a:rPr lang="ru-RU" dirty="0" smtClean="0"/>
              <a:t>Раннее начало терапии (до появления признаков </a:t>
            </a:r>
            <a:r>
              <a:rPr lang="ru-RU" dirty="0" err="1" smtClean="0"/>
              <a:t>кальцификации</a:t>
            </a:r>
            <a:r>
              <a:rPr lang="ru-RU" dirty="0" smtClean="0"/>
              <a:t> камней);</a:t>
            </a:r>
          </a:p>
          <a:p>
            <a:r>
              <a:rPr lang="ru-RU" dirty="0" smtClean="0"/>
              <a:t>Размер конкремента не должен превышать 10 мм, а при наличии мелких камней они не должны занимать более ½ объема ЖП;</a:t>
            </a:r>
          </a:p>
          <a:p>
            <a:r>
              <a:rPr lang="ru-RU" dirty="0" smtClean="0"/>
              <a:t>Лечение непрерывное и должно продолжаться 12-24 мес.;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639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Литолитическая</a:t>
            </a:r>
            <a:r>
              <a:rPr lang="ru-RU" dirty="0"/>
              <a:t> 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УДХК назначается из расчета 15-20 мг/кг/</a:t>
            </a:r>
            <a:r>
              <a:rPr lang="ru-RU" dirty="0" err="1" smtClean="0"/>
              <a:t>сут</a:t>
            </a:r>
            <a:r>
              <a:rPr lang="ru-RU" dirty="0" smtClean="0"/>
              <a:t>., причем 1/3 суточной дозы принимают утром натощак за 30 мин. до еды, 2/3 суточной дозы - перед сном;</a:t>
            </a:r>
          </a:p>
          <a:p>
            <a:r>
              <a:rPr lang="ru-RU" dirty="0" smtClean="0"/>
              <a:t>Контроль активности ферментов печени вначале ежемесячно, затем 1 раз в 3 мес., УЗИ 1 раз в 3 мес.</a:t>
            </a:r>
          </a:p>
          <a:p>
            <a:r>
              <a:rPr lang="ru-RU" dirty="0" smtClean="0"/>
              <a:t>Соблюдение диеты, обогащенной пищевыми волокнами;</a:t>
            </a:r>
          </a:p>
          <a:p>
            <a:r>
              <a:rPr lang="ru-RU" dirty="0" smtClean="0"/>
              <a:t>Длительная поддерживающая терапия УДХК– в половинной дозе однократно на ночь для профилактики рецидивов камнеобразования.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81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 по МКБ-10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К80. – желчно-каменная болезнь (</a:t>
            </a:r>
            <a:r>
              <a:rPr lang="ru-RU" dirty="0" err="1" smtClean="0"/>
              <a:t>холелитиаз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К80.0 – камни желчного пузыря с острым холециститом</a:t>
            </a:r>
          </a:p>
          <a:p>
            <a:pPr marL="0" indent="0">
              <a:buNone/>
            </a:pPr>
            <a:r>
              <a:rPr lang="ru-RU" dirty="0" smtClean="0"/>
              <a:t>К80.1 – камни желчного пузыря с другим холециститом</a:t>
            </a:r>
          </a:p>
          <a:p>
            <a:pPr marL="0" indent="0">
              <a:buNone/>
            </a:pPr>
            <a:r>
              <a:rPr lang="ru-RU" dirty="0" smtClean="0"/>
              <a:t>К80.2 – камни желчного пузыря без холецистита</a:t>
            </a:r>
          </a:p>
          <a:p>
            <a:pPr marL="0" indent="0">
              <a:buNone/>
            </a:pPr>
            <a:r>
              <a:rPr lang="ru-RU" dirty="0" smtClean="0"/>
              <a:t>К80.3 – камни желчного пузыря с холангитом</a:t>
            </a:r>
          </a:p>
          <a:p>
            <a:pPr marL="0" indent="0">
              <a:buNone/>
            </a:pPr>
            <a:r>
              <a:rPr lang="ru-RU" dirty="0" smtClean="0"/>
              <a:t>К80.4 – камни желчного протока с холециститом</a:t>
            </a:r>
          </a:p>
          <a:p>
            <a:pPr marL="0" indent="0">
              <a:buNone/>
            </a:pPr>
            <a:r>
              <a:rPr lang="ru-RU" dirty="0" smtClean="0"/>
              <a:t>К80.5 – камни желчного протока без холангита или холецистита</a:t>
            </a:r>
          </a:p>
          <a:p>
            <a:pPr marL="0" indent="0">
              <a:buNone/>
            </a:pPr>
            <a:r>
              <a:rPr lang="ru-RU" dirty="0" smtClean="0"/>
              <a:t>К80.8 – Другие формы </a:t>
            </a:r>
            <a:r>
              <a:rPr lang="ru-RU" dirty="0" err="1" smtClean="0"/>
              <a:t>холелитиаза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877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Литолитическая</a:t>
            </a:r>
            <a:r>
              <a:rPr lang="ru-RU" dirty="0"/>
              <a:t> 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Если через 12 мес. от начала лечения по данным УЗИ размеры камня не изменяются (уменьшаются и/или увеличиваются),  </a:t>
            </a:r>
            <a:r>
              <a:rPr lang="ru-RU" dirty="0" err="1" smtClean="0"/>
              <a:t>литолитическую</a:t>
            </a:r>
            <a:r>
              <a:rPr lang="ru-RU" dirty="0" smtClean="0"/>
              <a:t> терапию прекращают.</a:t>
            </a:r>
          </a:p>
          <a:p>
            <a:pPr marL="0" indent="0">
              <a:buNone/>
            </a:pPr>
            <a:r>
              <a:rPr lang="ru-RU" dirty="0" smtClean="0"/>
              <a:t>Длительный </a:t>
            </a:r>
            <a:r>
              <a:rPr lang="ru-RU" dirty="0" err="1" smtClean="0"/>
              <a:t>литолиз</a:t>
            </a:r>
            <a:r>
              <a:rPr lang="ru-RU" dirty="0" smtClean="0"/>
              <a:t> желчных камней приводит к необходимости </a:t>
            </a:r>
            <a:r>
              <a:rPr lang="ru-RU" b="1" i="1" dirty="0" smtClean="0"/>
              <a:t>назначения препаратов, повышающих устойчивость печени к патологическим воздействиям</a:t>
            </a:r>
            <a:r>
              <a:rPr lang="ru-RU" dirty="0" smtClean="0"/>
              <a:t>, усиливающих ее </a:t>
            </a:r>
            <a:r>
              <a:rPr lang="ru-RU" dirty="0" err="1" smtClean="0"/>
              <a:t>детоксикационную</a:t>
            </a:r>
            <a:r>
              <a:rPr lang="ru-RU" dirty="0" smtClean="0"/>
              <a:t> функцию путем повышения активности ферментных систем, включая </a:t>
            </a:r>
            <a:r>
              <a:rPr lang="ru-RU" dirty="0" err="1" smtClean="0"/>
              <a:t>цитохром</a:t>
            </a:r>
            <a:r>
              <a:rPr lang="ru-RU" dirty="0" smtClean="0"/>
              <a:t> Р450 и других </a:t>
            </a:r>
            <a:r>
              <a:rPr lang="ru-RU" dirty="0" err="1" smtClean="0"/>
              <a:t>микросомальных</a:t>
            </a:r>
            <a:r>
              <a:rPr lang="ru-RU" dirty="0" smtClean="0"/>
              <a:t>  </a:t>
            </a:r>
            <a:r>
              <a:rPr lang="ru-RU" dirty="0" err="1" smtClean="0"/>
              <a:t>энзимов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521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Хирургическое лечение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Показания к </a:t>
            </a:r>
            <a:r>
              <a:rPr lang="ru-RU" b="1" i="1" dirty="0" err="1" smtClean="0"/>
              <a:t>лапароскопической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холецистэктомии</a:t>
            </a:r>
            <a:r>
              <a:rPr lang="ru-RU" b="1" i="1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-возраст ребенка;</a:t>
            </a:r>
          </a:p>
          <a:p>
            <a:pPr marL="0" indent="0">
              <a:buNone/>
            </a:pPr>
            <a:r>
              <a:rPr lang="ru-RU" dirty="0" smtClean="0"/>
              <a:t>-величина и место расположения конкрементов;</a:t>
            </a:r>
          </a:p>
          <a:p>
            <a:pPr marL="0" indent="0">
              <a:buNone/>
            </a:pPr>
            <a:r>
              <a:rPr lang="ru-RU" dirty="0" smtClean="0"/>
              <a:t>-длительность заболевания;</a:t>
            </a:r>
          </a:p>
          <a:p>
            <a:pPr marL="0" indent="0">
              <a:buNone/>
            </a:pPr>
            <a:r>
              <a:rPr lang="ru-RU" dirty="0" smtClean="0"/>
              <a:t>- клиническая форма ЖКБ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26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Хирургическое </a:t>
            </a:r>
            <a:r>
              <a:rPr lang="ru-RU" dirty="0" smtClean="0"/>
              <a:t>лечение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Детям до 3 лет </a:t>
            </a:r>
            <a:r>
              <a:rPr lang="ru-RU" dirty="0" smtClean="0"/>
              <a:t>оперативное лечение выполняется только при рецидивирующих болях в животе. В этом возрасте возможно спонтанное растворение конкрементов.</a:t>
            </a:r>
          </a:p>
          <a:p>
            <a:pPr marL="0" indent="0">
              <a:buNone/>
            </a:pPr>
            <a:r>
              <a:rPr lang="ru-RU" b="1" i="1" dirty="0" smtClean="0"/>
              <a:t>Возраст от 4 до 12 лет </a:t>
            </a:r>
            <a:r>
              <a:rPr lang="ru-RU" dirty="0" smtClean="0"/>
              <a:t>является </a:t>
            </a:r>
            <a:r>
              <a:rPr lang="ru-RU" b="1" i="1" dirty="0" smtClean="0"/>
              <a:t>оптимальным </a:t>
            </a:r>
            <a:r>
              <a:rPr lang="ru-RU" dirty="0" smtClean="0"/>
              <a:t>для планового оперативного вмешательства. Удаление шокового органа в этом возрасте не приводит к нарушению функциональной способности печени и желчных путей, формированию </a:t>
            </a:r>
            <a:r>
              <a:rPr lang="ru-RU" dirty="0" err="1" smtClean="0"/>
              <a:t>постхолецистоэктомического</a:t>
            </a:r>
            <a:r>
              <a:rPr lang="ru-RU" dirty="0" smtClean="0"/>
              <a:t> синдрома.</a:t>
            </a:r>
          </a:p>
          <a:p>
            <a:pPr marL="0" indent="0">
              <a:buNone/>
            </a:pPr>
            <a:r>
              <a:rPr lang="ru-RU" dirty="0" smtClean="0"/>
              <a:t>Хирургическое вмешательство </a:t>
            </a:r>
            <a:r>
              <a:rPr lang="ru-RU" b="1" i="1" dirty="0" smtClean="0"/>
              <a:t>подросткам</a:t>
            </a:r>
            <a:r>
              <a:rPr lang="ru-RU" dirty="0" smtClean="0"/>
              <a:t> проводят только по экстренным показаниям.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139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Немедикаментозная 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Выделяют 3 этапа </a:t>
            </a:r>
            <a:r>
              <a:rPr lang="ru-RU" b="1" i="1" dirty="0" smtClean="0"/>
              <a:t>восстановительного лечения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1-клинический;</a:t>
            </a:r>
          </a:p>
          <a:p>
            <a:pPr marL="0" indent="0">
              <a:buNone/>
            </a:pPr>
            <a:r>
              <a:rPr lang="ru-RU" dirty="0" smtClean="0"/>
              <a:t>2-амбулаторно-поликлинический;</a:t>
            </a:r>
          </a:p>
          <a:p>
            <a:pPr marL="0" indent="0">
              <a:buNone/>
            </a:pPr>
            <a:r>
              <a:rPr lang="ru-RU" dirty="0" smtClean="0"/>
              <a:t>3-санаторный</a:t>
            </a:r>
          </a:p>
          <a:p>
            <a:pPr marL="0" indent="0">
              <a:buNone/>
            </a:pPr>
            <a:r>
              <a:rPr lang="ru-RU" dirty="0" smtClean="0"/>
              <a:t>Важное место отводится лечебно-охранительному режиму, диетотерапии, </a:t>
            </a:r>
            <a:r>
              <a:rPr lang="ru-RU" dirty="0" err="1" smtClean="0"/>
              <a:t>преформированным</a:t>
            </a:r>
            <a:r>
              <a:rPr lang="ru-RU" dirty="0" smtClean="0"/>
              <a:t> лечебным факторам, санаторно-курортному лечению (включая </a:t>
            </a:r>
            <a:r>
              <a:rPr lang="ru-RU" dirty="0" err="1" smtClean="0"/>
              <a:t>бальнео</a:t>
            </a:r>
            <a:r>
              <a:rPr lang="ru-RU" dirty="0" smtClean="0"/>
              <a:t>-, </a:t>
            </a:r>
            <a:r>
              <a:rPr lang="ru-RU" dirty="0" err="1" smtClean="0"/>
              <a:t>климатолечение</a:t>
            </a:r>
            <a:r>
              <a:rPr lang="ru-RU" dirty="0" smtClean="0"/>
              <a:t> и </a:t>
            </a:r>
            <a:r>
              <a:rPr lang="ru-RU" dirty="0" err="1" smtClean="0"/>
              <a:t>метеопропрофилактику</a:t>
            </a:r>
            <a:r>
              <a:rPr lang="ru-RU" dirty="0" smtClean="0"/>
              <a:t>), лечебной физкультуре (ЛФК) или </a:t>
            </a:r>
            <a:r>
              <a:rPr lang="ru-RU" dirty="0" err="1" smtClean="0"/>
              <a:t>кинезотерапии</a:t>
            </a:r>
            <a:r>
              <a:rPr lang="ru-RU" dirty="0" smtClean="0"/>
              <a:t>, рефлексотерапии, методам </a:t>
            </a:r>
            <a:r>
              <a:rPr lang="ru-RU" dirty="0" err="1" smtClean="0"/>
              <a:t>психокоррекции</a:t>
            </a:r>
            <a:r>
              <a:rPr lang="ru-RU" dirty="0" smtClean="0"/>
              <a:t>, Назначение методик осуществляется специалистом по физиотерапии.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885444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Санаторно-курортное 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Показаны курорты с питьевыми минеральными водами, преимущественно гидрокарбонатными, гидрокарбонатно-сульфатными, натриево-кальциево-магниевыми – (отечественные курорты зоны Кавказских Минеральных Вод. </a:t>
            </a:r>
            <a:r>
              <a:rPr lang="ru-RU" dirty="0" err="1" smtClean="0"/>
              <a:t>Геленджиксой</a:t>
            </a:r>
            <a:r>
              <a:rPr lang="ru-RU" dirty="0" smtClean="0"/>
              <a:t> курортной зоны, Анапа и др.), зарубежные (</a:t>
            </a:r>
            <a:r>
              <a:rPr lang="ru-RU" dirty="0" err="1" smtClean="0"/>
              <a:t>Трусавец</a:t>
            </a:r>
            <a:r>
              <a:rPr lang="ru-RU" dirty="0" smtClean="0"/>
              <a:t>, </a:t>
            </a:r>
            <a:r>
              <a:rPr lang="ru-RU" dirty="0" err="1" smtClean="0"/>
              <a:t>Моршин</a:t>
            </a:r>
            <a:r>
              <a:rPr lang="ru-RU" dirty="0" smtClean="0"/>
              <a:t>, Арзни, Карловы Вары, </a:t>
            </a:r>
            <a:r>
              <a:rPr lang="ru-RU" dirty="0" err="1" smtClean="0"/>
              <a:t>Рогашка</a:t>
            </a:r>
            <a:r>
              <a:rPr lang="ru-RU" dirty="0" smtClean="0"/>
              <a:t>, Виши и др.)</a:t>
            </a:r>
          </a:p>
          <a:p>
            <a:pPr marL="0" indent="0">
              <a:buNone/>
            </a:pPr>
            <a:r>
              <a:rPr lang="ru-RU" dirty="0" smtClean="0"/>
              <a:t>Санаторно-курортное лечение и повторное его проведение через 9-12 мес. </a:t>
            </a:r>
            <a:r>
              <a:rPr lang="ru-RU" smtClean="0"/>
              <a:t>значительно </a:t>
            </a:r>
            <a:r>
              <a:rPr lang="ru-RU" dirty="0" smtClean="0"/>
              <a:t>усиливает эффект от медикаментозной терапии, а после оперативных вмешательств предотвращает формирование </a:t>
            </a:r>
            <a:r>
              <a:rPr lang="ru-RU" dirty="0" err="1" smtClean="0"/>
              <a:t>постхолецистоэктомического</a:t>
            </a:r>
            <a:r>
              <a:rPr lang="ru-RU" dirty="0" smtClean="0"/>
              <a:t> синдрома (ПХЭС).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7240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Аппаратная физиотерапия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Поляризованный свет (от прибора «</a:t>
            </a:r>
            <a:r>
              <a:rPr lang="ru-RU" dirty="0" err="1" smtClean="0"/>
              <a:t>Биоптрон</a:t>
            </a:r>
            <a:r>
              <a:rPr lang="ru-RU" dirty="0" smtClean="0"/>
              <a:t>»);</a:t>
            </a:r>
          </a:p>
          <a:p>
            <a:r>
              <a:rPr lang="ru-RU" dirty="0" err="1" smtClean="0"/>
              <a:t>Магнитотерапия</a:t>
            </a:r>
            <a:r>
              <a:rPr lang="ru-RU" dirty="0" smtClean="0"/>
              <a:t> (в основном переменное низкочастотное магнитное поле: аппараты типа «Полюс-1» «Полюс-2», «</a:t>
            </a:r>
            <a:r>
              <a:rPr lang="ru-RU" dirty="0" err="1" smtClean="0"/>
              <a:t>Магнитер</a:t>
            </a:r>
            <a:r>
              <a:rPr lang="ru-RU" dirty="0" smtClean="0"/>
              <a:t>», «Маг-30» и др.);</a:t>
            </a:r>
          </a:p>
          <a:p>
            <a:r>
              <a:rPr lang="ru-RU" dirty="0" smtClean="0"/>
              <a:t>Лазерное облучение;</a:t>
            </a:r>
          </a:p>
          <a:p>
            <a:r>
              <a:rPr lang="ru-RU" dirty="0" smtClean="0"/>
              <a:t>Кислородные коктейли по 150-200 мл ежедневно в течение 2-4 </a:t>
            </a:r>
            <a:r>
              <a:rPr lang="ru-RU" dirty="0" err="1" smtClean="0"/>
              <a:t>нед</a:t>
            </a:r>
            <a:r>
              <a:rPr lang="ru-RU" dirty="0" smtClean="0"/>
              <a:t>. за 1-1,5 ч до приема пищи;</a:t>
            </a:r>
          </a:p>
          <a:p>
            <a:r>
              <a:rPr lang="ru-RU" dirty="0" err="1" smtClean="0"/>
              <a:t>оксигенобаротерапия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9657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Бальнеотерапия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«Воды минеральные питьевые лечебные и лечебно-столовые»;</a:t>
            </a:r>
          </a:p>
          <a:p>
            <a:r>
              <a:rPr lang="ru-RU" dirty="0" smtClean="0"/>
              <a:t>Питьевые лечебные воды (с минерализацией до 10-15 г/дм3, а при наличии в них биологически активных компонентов – с минерализацией менее 10 г/дм3) применяются по назначению врача;</a:t>
            </a:r>
          </a:p>
          <a:p>
            <a:r>
              <a:rPr lang="ru-RU" dirty="0" smtClean="0"/>
              <a:t>Пресные или хвойные ванны с температурой 37-37,5С по 7-12 мин. через день. Курс 10-12 ванн.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8043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Бальнеотерапия и </a:t>
            </a:r>
            <a:r>
              <a:rPr lang="ru-RU" dirty="0" err="1" smtClean="0"/>
              <a:t>пеллоидотерапия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Грязелечение: </a:t>
            </a:r>
            <a:r>
              <a:rPr lang="ru-RU" dirty="0" smtClean="0"/>
              <a:t>грязевые аппликации в виде грязевого «воротника» с целью воздействия на вегетативные нервные образования, иннервирующие внутренние органы, а также при лечении сопутствующих очагов инфекции в носоглотке. Их можно чередовать с минеральными ваннами.</a:t>
            </a:r>
          </a:p>
          <a:p>
            <a:r>
              <a:rPr lang="ru-RU" dirty="0" smtClean="0"/>
              <a:t> Чередование грязелечения с жемчужными ваннами наиболее эффективно при </a:t>
            </a:r>
            <a:r>
              <a:rPr lang="ru-RU" b="1" i="1" dirty="0" smtClean="0"/>
              <a:t>гипотонических </a:t>
            </a:r>
            <a:r>
              <a:rPr lang="ru-RU" b="1" i="1" dirty="0" err="1" smtClean="0"/>
              <a:t>дискинезиях</a:t>
            </a:r>
            <a:r>
              <a:rPr lang="ru-RU" b="1" i="1" dirty="0" smtClean="0"/>
              <a:t> </a:t>
            </a:r>
            <a:r>
              <a:rPr lang="ru-RU" dirty="0" smtClean="0"/>
              <a:t>ЖП.</a:t>
            </a:r>
          </a:p>
          <a:p>
            <a:r>
              <a:rPr lang="ru-RU" dirty="0" smtClean="0"/>
              <a:t> При </a:t>
            </a:r>
            <a:r>
              <a:rPr lang="ru-RU" dirty="0" err="1" smtClean="0"/>
              <a:t>дискинезиях</a:t>
            </a:r>
            <a:r>
              <a:rPr lang="ru-RU" dirty="0" smtClean="0"/>
              <a:t> ЖП по </a:t>
            </a:r>
            <a:r>
              <a:rPr lang="ru-RU" b="1" i="1" dirty="0" smtClean="0"/>
              <a:t>гипертоническому типу </a:t>
            </a:r>
            <a:r>
              <a:rPr lang="ru-RU" dirty="0" smtClean="0"/>
              <a:t>и наличии сопутствующего гастрита с повышенной  или неизмененной кислотностью – сочетание грязевых аппликаций с минеральными  ваннами средней минерализации или хвойно-минеральными ваннами: 3-4 минеральные ванны с последующим проведением 6-7 грязевых аппликаций, затем 3-4 минеральные ванны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9087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Климатотерапия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Воздушные ванны практически не имеют противопоказаний</a:t>
            </a:r>
          </a:p>
          <a:p>
            <a:r>
              <a:rPr lang="ru-RU" dirty="0" smtClean="0"/>
              <a:t>Солнечные ванны лучше проводить в утренние часы, постепенно переходя от ¼ до ½ и далее до 1 биодозы. </a:t>
            </a:r>
          </a:p>
          <a:p>
            <a:r>
              <a:rPr lang="ru-RU" dirty="0" smtClean="0"/>
              <a:t>Прогулки, сон на воздухе, игры на открытых площадках;</a:t>
            </a:r>
          </a:p>
          <a:p>
            <a:r>
              <a:rPr lang="ru-RU" dirty="0" smtClean="0"/>
              <a:t>В теплое время года занятия ЛФК и подвижные игры проводят в лесу и других местах с рассеянной солнечной радиацией. </a:t>
            </a:r>
          </a:p>
          <a:p>
            <a:r>
              <a:rPr lang="ru-RU" dirty="0" smtClean="0"/>
              <a:t>При бессимптомном течении проводятся закаливающие процедуры, включая контрастные обливания, душ.</a:t>
            </a:r>
          </a:p>
          <a:p>
            <a:r>
              <a:rPr lang="ru-RU" dirty="0" smtClean="0"/>
              <a:t>Вопрос о назначении купаний в море, бассейне решается индивидуально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49102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Лечебная физкультура и массаж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Важнейший элемент при восстановительном лечении больных детей</a:t>
            </a:r>
          </a:p>
          <a:p>
            <a:r>
              <a:rPr lang="ru-RU" dirty="0" smtClean="0"/>
              <a:t>Занятия ЛФК способствуют улучшению самочувствия, устранению застоя и улучшению кровообращения в </a:t>
            </a:r>
            <a:r>
              <a:rPr lang="ru-RU" dirty="0" err="1" smtClean="0"/>
              <a:t>гепатобилиарной</a:t>
            </a:r>
            <a:r>
              <a:rPr lang="ru-RU" dirty="0" smtClean="0"/>
              <a:t> системе, повышению функциональной активности нервной системы  и других систем организма, выносливости и сопротивляемости организма к нагрузкам. В условиях стационара рекомендуется лечебная физкультура.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846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Эпидемиология ЖКБ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err="1" smtClean="0"/>
              <a:t>Холелитиазом</a:t>
            </a:r>
            <a:r>
              <a:rPr lang="ru-RU" dirty="0" smtClean="0"/>
              <a:t> в нашей стране страдают 10-20% взрослого населения, среди детей с гастроэнтерологическими заболеваниями 0,1- 1%. Болеют чаще женщины. В Западной Европе, Америке, России, странах СНГ соотношение заболеваемости среди мужчин и женщин составляет 1:3.</a:t>
            </a:r>
          </a:p>
          <a:p>
            <a:pPr marL="0" indent="0">
              <a:buNone/>
            </a:pPr>
            <a:r>
              <a:rPr lang="ru-RU" dirty="0" smtClean="0"/>
              <a:t>У детей до 7 лет мальчики болеют в 2 раза чаще, чем девочки. В возрасте от 7 до 9 лет соотношения мальчиков </a:t>
            </a:r>
            <a:r>
              <a:rPr lang="ru-RU" dirty="0"/>
              <a:t>к</a:t>
            </a:r>
            <a:r>
              <a:rPr lang="ru-RU" dirty="0" smtClean="0"/>
              <a:t> девочкам становятся 1:1, в 10-12 лет – 1:2, а в подростковом – 1:3.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8914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Лечебная физкультура и массаж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Щадящий режим </a:t>
            </a:r>
            <a:r>
              <a:rPr lang="ru-RU" dirty="0" smtClean="0"/>
              <a:t>движений на 5-7 дней;</a:t>
            </a:r>
          </a:p>
          <a:p>
            <a:r>
              <a:rPr lang="ru-RU" i="1" dirty="0" smtClean="0"/>
              <a:t>Тонизирующий режим </a:t>
            </a:r>
            <a:r>
              <a:rPr lang="ru-RU" dirty="0" smtClean="0"/>
              <a:t>8-12 дней (игры – бильярд, настольный теннис, прогулки);</a:t>
            </a:r>
          </a:p>
          <a:p>
            <a:r>
              <a:rPr lang="ru-RU" i="1" dirty="0" smtClean="0"/>
              <a:t>Тренирующий режим </a:t>
            </a:r>
            <a:r>
              <a:rPr lang="ru-RU" dirty="0" smtClean="0"/>
              <a:t>8-12 дней – (массовые игры продолжительностью до 20 мин., прогулки , поездки на транспорте)</a:t>
            </a:r>
          </a:p>
          <a:p>
            <a:r>
              <a:rPr lang="ru-RU" dirty="0" smtClean="0"/>
              <a:t>Утренняя гигиеническая гимнастика необходима на всех этапах реабилитации. Контроль над эффективностью занятий проводит медицинский работник или методист ЛФК.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7870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Применяется у детей школьного возраста</a:t>
            </a:r>
          </a:p>
          <a:p>
            <a:r>
              <a:rPr lang="ru-RU" dirty="0" smtClean="0"/>
              <a:t>Основные цели: -снятие и уменьшение невротических проявлений; - регулирование моторной функции желчевыводящей системы в сторону нормализации; -изменение вкусового стереотипа; -потенцирование всех назначенных процедур; -мобилизация воли больного ребенка на точное выполнение врачебных назначений.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9138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Методы, с помощью которых можно успешно добиваться преимущественно биологической коррекции: -гипноз; аутогенная тренировка; -медитация;- методы малой психотерапии.</a:t>
            </a:r>
          </a:p>
          <a:p>
            <a:r>
              <a:rPr lang="ru-RU" dirty="0" smtClean="0"/>
              <a:t>Варианты методик лечения: - музыкотерапия; -терапия танцем; -искусством; -садовая (</a:t>
            </a:r>
            <a:r>
              <a:rPr lang="ru-RU" dirty="0" err="1" smtClean="0"/>
              <a:t>трудо</a:t>
            </a:r>
            <a:r>
              <a:rPr lang="ru-RU" dirty="0" smtClean="0"/>
              <a:t>-)терапия; -улыбка-терапия; -нейролингвистическое программирование; -пет-терапия (лечение домашними животными); -социальные связи (группы самопомощи); -биологическая обратная связь (БОС)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2113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Реабилитация детей, перенесших </a:t>
            </a:r>
            <a:r>
              <a:rPr lang="ru-RU" dirty="0" err="1" smtClean="0"/>
              <a:t>холецистэктомию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Предотвращение рецидивов желчных камней;</a:t>
            </a:r>
          </a:p>
          <a:p>
            <a:r>
              <a:rPr lang="ru-RU" sz="2400" dirty="0" smtClean="0"/>
              <a:t>Нормализация процесса желчеобразования и желчевыделения;</a:t>
            </a:r>
          </a:p>
          <a:p>
            <a:r>
              <a:rPr lang="ru-RU" sz="2400" dirty="0" smtClean="0"/>
              <a:t>Профилактика </a:t>
            </a:r>
            <a:r>
              <a:rPr lang="ru-RU" sz="2400" dirty="0" err="1" smtClean="0"/>
              <a:t>постхолецистоэктомического</a:t>
            </a:r>
            <a:r>
              <a:rPr lang="ru-RU" sz="2400" dirty="0" smtClean="0"/>
              <a:t> синдрома (ПХЭС)</a:t>
            </a:r>
          </a:p>
          <a:p>
            <a:pPr marL="0" indent="0">
              <a:buNone/>
            </a:pPr>
            <a:r>
              <a:rPr lang="ru-RU" sz="2400" dirty="0" smtClean="0"/>
              <a:t>Назначается длительная терапия </a:t>
            </a:r>
            <a:r>
              <a:rPr lang="ru-RU" sz="2400" dirty="0" err="1" smtClean="0"/>
              <a:t>урсодезоксихолевой</a:t>
            </a:r>
            <a:r>
              <a:rPr lang="ru-RU" sz="2400" dirty="0" smtClean="0"/>
              <a:t> кислотой в сочетании с </a:t>
            </a:r>
            <a:r>
              <a:rPr lang="ru-RU" sz="2400" dirty="0" err="1" smtClean="0"/>
              <a:t>гепатопротекторами</a:t>
            </a:r>
            <a:r>
              <a:rPr lang="ru-RU" sz="2400" dirty="0" smtClean="0"/>
              <a:t> с учетом функциональных нарушений желчных путей. Проводится так называемая </a:t>
            </a:r>
            <a:r>
              <a:rPr lang="ru-RU" sz="2400" b="1" i="1" dirty="0" smtClean="0"/>
              <a:t>пульс-терапия ЖКБ</a:t>
            </a:r>
            <a:r>
              <a:rPr lang="ru-RU" sz="2400" dirty="0" smtClean="0"/>
              <a:t>: лечение продолжают 3 месяца, затем на  3 мес. назначается фитотерапия, лечебная физкультура, физиотерапия, затем вновь проводят медикаментозное лечение  и т.д. По такой схеме лечение проводят на протяжении 2 лет после </a:t>
            </a:r>
            <a:r>
              <a:rPr lang="ru-RU" sz="2400" dirty="0" err="1" smtClean="0"/>
              <a:t>холецистэктомии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40638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Тактика ведения детей с ЖКБ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Дети и подростки с ЖКБ находятся в </a:t>
            </a:r>
            <a:r>
              <a:rPr lang="en-US" dirty="0" smtClean="0"/>
              <a:t>III</a:t>
            </a:r>
            <a:r>
              <a:rPr lang="ru-RU" dirty="0" smtClean="0"/>
              <a:t> группе здоровья. До выполнения оперативного вмешательства наблюдаются 1 раз в 3 мес.: педиатром, гастроэнтерологом; выполняются УЗИ органов брюшной полости и биохимические исследования сыворотки крови.</a:t>
            </a:r>
          </a:p>
          <a:p>
            <a:r>
              <a:rPr lang="ru-RU" dirty="0" smtClean="0"/>
              <a:t>Во всех случаях следует помнить о возрастных особенностях ЖКБ. При бессимптомном </a:t>
            </a:r>
            <a:r>
              <a:rPr lang="ru-RU" dirty="0" err="1" smtClean="0"/>
              <a:t>камненосительстве</a:t>
            </a:r>
            <a:r>
              <a:rPr lang="ru-RU" dirty="0" smtClean="0"/>
              <a:t> до 3 лет и в подростковом возрасте следует отдать предпочтение медикаментозной терапии, хирургическое лечение выполнять только при наличии </a:t>
            </a:r>
            <a:r>
              <a:rPr lang="ru-RU" i="1" dirty="0" smtClean="0"/>
              <a:t>рецидивирующего болевого синдрома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постоперационный период дети наблюдаются во </a:t>
            </a:r>
            <a:r>
              <a:rPr lang="en-US" dirty="0" smtClean="0"/>
              <a:t>II</a:t>
            </a:r>
            <a:r>
              <a:rPr lang="ru-RU" dirty="0" smtClean="0"/>
              <a:t> группе здоровья еще 2 года с проведением </a:t>
            </a:r>
            <a:r>
              <a:rPr lang="ru-RU" dirty="0" err="1" smtClean="0"/>
              <a:t>противорецидивной</a:t>
            </a:r>
            <a:r>
              <a:rPr lang="ru-RU" dirty="0" smtClean="0"/>
              <a:t> терапии.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7153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поэтапной тактики ведения детей с ЖКБ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Поликлиника (анамнез, осмотр)→УЗИ</a:t>
            </a:r>
            <a:r>
              <a:rPr lang="ru-RU" dirty="0"/>
              <a:t> </a:t>
            </a:r>
            <a:r>
              <a:rPr lang="ru-RU" dirty="0" smtClean="0"/>
              <a:t>ОБП→</a:t>
            </a:r>
          </a:p>
          <a:p>
            <a:pPr marL="0" indent="0" algn="ctr">
              <a:buNone/>
            </a:pPr>
            <a:r>
              <a:rPr lang="ru-RU" dirty="0"/>
              <a:t>С</a:t>
            </a:r>
            <a:r>
              <a:rPr lang="ru-RU" dirty="0" smtClean="0"/>
              <a:t>тационар →УЗИ, ДГБСЦГ (динамическая </a:t>
            </a:r>
            <a:r>
              <a:rPr lang="ru-RU" dirty="0" err="1" smtClean="0"/>
              <a:t>гепатобилиарная</a:t>
            </a:r>
            <a:r>
              <a:rPr lang="ru-RU" dirty="0" smtClean="0"/>
              <a:t> </a:t>
            </a:r>
            <a:r>
              <a:rPr lang="ru-RU" dirty="0" err="1" smtClean="0"/>
              <a:t>сцинтиграфия</a:t>
            </a:r>
            <a:r>
              <a:rPr lang="ru-RU" dirty="0" smtClean="0"/>
              <a:t>), ЭРХГ (эндоскопическая ретроградная </a:t>
            </a:r>
            <a:r>
              <a:rPr lang="ru-RU" dirty="0" err="1" smtClean="0"/>
              <a:t>холангиопанкреатография</a:t>
            </a:r>
            <a:r>
              <a:rPr lang="ru-RU" dirty="0" smtClean="0"/>
              <a:t>), МРТ (</a:t>
            </a:r>
            <a:r>
              <a:rPr lang="ru-RU" dirty="0" err="1" smtClean="0"/>
              <a:t>магнито</a:t>
            </a:r>
            <a:r>
              <a:rPr lang="ru-RU" dirty="0" smtClean="0"/>
              <a:t>-резонансная томография)</a:t>
            </a:r>
          </a:p>
          <a:p>
            <a:pPr marL="0" indent="0">
              <a:buNone/>
            </a:pPr>
            <a:r>
              <a:rPr lang="ru-RU" b="1" i="1" dirty="0" smtClean="0"/>
              <a:t>Лечение:</a:t>
            </a:r>
          </a:p>
          <a:p>
            <a:pPr marL="0" indent="0">
              <a:buNone/>
            </a:pPr>
            <a:r>
              <a:rPr lang="ru-RU" dirty="0" smtClean="0"/>
              <a:t>Дети до 3 лет- консервативное;</a:t>
            </a:r>
          </a:p>
          <a:p>
            <a:pPr marL="0" indent="0">
              <a:buNone/>
            </a:pPr>
            <a:r>
              <a:rPr lang="ru-RU" dirty="0" smtClean="0"/>
              <a:t>Дети с 4-12 лет- хирургическое</a:t>
            </a:r>
            <a:r>
              <a:rPr lang="ru-RU" dirty="0"/>
              <a:t> </a:t>
            </a:r>
            <a:r>
              <a:rPr lang="ru-RU" dirty="0" smtClean="0"/>
              <a:t>→диспансерное наблюдение 2 года</a:t>
            </a:r>
            <a:r>
              <a:rPr lang="ru-RU" dirty="0"/>
              <a:t> </a:t>
            </a:r>
            <a:r>
              <a:rPr lang="ru-RU" dirty="0" smtClean="0"/>
              <a:t>→</a:t>
            </a:r>
            <a:r>
              <a:rPr lang="ru-RU" dirty="0" err="1" smtClean="0"/>
              <a:t>противорецидивная</a:t>
            </a:r>
            <a:r>
              <a:rPr lang="ru-RU" dirty="0" smtClean="0"/>
              <a:t> терапия 2 года;</a:t>
            </a:r>
          </a:p>
          <a:p>
            <a:pPr marL="0" indent="0">
              <a:buNone/>
            </a:pPr>
            <a:r>
              <a:rPr lang="ru-RU" dirty="0" smtClean="0"/>
              <a:t>Дети 13-15 лет </a:t>
            </a:r>
            <a:r>
              <a:rPr lang="ru-RU" dirty="0"/>
              <a:t>→ </a:t>
            </a:r>
            <a:r>
              <a:rPr lang="ru-RU" dirty="0" smtClean="0"/>
              <a:t>диспансерное наблюдение пожизненно → пожизненный прием УДХК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7032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Первичная профилактика ЖКБ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 современным воззрениям различают профилактику </a:t>
            </a:r>
            <a:r>
              <a:rPr lang="ru-RU" b="1" i="1" dirty="0" smtClean="0"/>
              <a:t>первичную, вторичную и третичную</a:t>
            </a:r>
          </a:p>
          <a:p>
            <a:r>
              <a:rPr lang="ru-RU" b="1" i="1" dirty="0" smtClean="0"/>
              <a:t>Первичная профилактика: </a:t>
            </a:r>
            <a:r>
              <a:rPr lang="ru-RU" dirty="0" smtClean="0"/>
              <a:t>формирование и сохранение здорового образа жизни (ЗОЖ)-грудное вскармливание, сбалансированное питание (растительные или пищевые волокна как естественные </a:t>
            </a:r>
            <a:r>
              <a:rPr lang="ru-RU" dirty="0" err="1" smtClean="0"/>
              <a:t>энтеросорбенты</a:t>
            </a:r>
            <a:r>
              <a:rPr lang="ru-RU" dirty="0" smtClean="0"/>
              <a:t>), строгое соблюдение санитарно-гигиенических правил (болезни грязных рук), адекватные условия в семье и школе, профилактика нейровегетативных и </a:t>
            </a:r>
            <a:r>
              <a:rPr lang="ru-RU" dirty="0" err="1" smtClean="0"/>
              <a:t>психоэмоциальных</a:t>
            </a:r>
            <a:r>
              <a:rPr lang="ru-RU" dirty="0" smtClean="0"/>
              <a:t> нарушений.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0685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Вторичная профилактика </a:t>
            </a:r>
            <a:r>
              <a:rPr lang="ru-RU" dirty="0"/>
              <a:t>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Вторичная профилактика</a:t>
            </a:r>
            <a:r>
              <a:rPr lang="ru-RU" dirty="0" smtClean="0"/>
              <a:t>- обнаружить ЖКБ на ранних стадиях, т.е. выявить факторы риска образования желчных камней: наследственная отягощенность, нарушения обменных процессов, аномалий развития желчных путей и др.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9593599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Третичная профилактика </a:t>
            </a:r>
            <a:r>
              <a:rPr lang="ru-RU" dirty="0"/>
              <a:t>ЖКБ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Третичная профилактика –</a:t>
            </a:r>
            <a:r>
              <a:rPr lang="ru-RU" dirty="0" smtClean="0"/>
              <a:t>предотвращение ухудшения заболевания после его выявления. Комплекс мероприятий обусловливается характером болезни. Например, наличие у больного с </a:t>
            </a:r>
            <a:r>
              <a:rPr lang="ru-RU" dirty="0" err="1" smtClean="0"/>
              <a:t>холелитиазом</a:t>
            </a:r>
            <a:r>
              <a:rPr lang="ru-RU" dirty="0" smtClean="0"/>
              <a:t> вирусного гепатита требует корректив терапевтической тактики с применением противовирусных лекарственных средств.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165060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Прогноз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Зависит от возраста ребенка, длительности заболевания и причины возникновения желчных камней. </a:t>
            </a:r>
          </a:p>
          <a:p>
            <a:r>
              <a:rPr lang="ru-RU" dirty="0" smtClean="0"/>
              <a:t>У младенцев и детей раннего возраста холестериновые камни быстро растворяются и практически не дают рецидивов камнеобразования.</a:t>
            </a:r>
          </a:p>
          <a:p>
            <a:r>
              <a:rPr lang="ru-RU" dirty="0" err="1" smtClean="0"/>
              <a:t>Билирубиновые</a:t>
            </a:r>
            <a:r>
              <a:rPr lang="ru-RU" dirty="0" smtClean="0"/>
              <a:t> конкременты, обусловленные гемолитической желтухой, ВПС, </a:t>
            </a:r>
            <a:r>
              <a:rPr lang="ru-RU" dirty="0" err="1" smtClean="0"/>
              <a:t>гипопаратиреозом</a:t>
            </a:r>
            <a:r>
              <a:rPr lang="ru-RU" dirty="0" smtClean="0"/>
              <a:t>, практически  не растворяются. Прогноз осложняется в этих случаях необходимостью оперативного вмешательства на фоне тяжелого основного заболевания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82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ЖКБ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По локализации:</a:t>
            </a:r>
          </a:p>
          <a:p>
            <a:pPr marL="0" indent="0">
              <a:buNone/>
            </a:pPr>
            <a:r>
              <a:rPr lang="ru-RU" dirty="0" smtClean="0"/>
              <a:t>-в желчном пузыре</a:t>
            </a:r>
          </a:p>
          <a:p>
            <a:pPr marL="0" indent="0">
              <a:buNone/>
            </a:pPr>
            <a:r>
              <a:rPr lang="ru-RU" dirty="0" smtClean="0"/>
              <a:t>-в общем желчном протоке</a:t>
            </a:r>
          </a:p>
          <a:p>
            <a:pPr marL="0" indent="0">
              <a:buNone/>
            </a:pPr>
            <a:r>
              <a:rPr lang="ru-RU" dirty="0" smtClean="0"/>
              <a:t>-в печеночных протоках</a:t>
            </a:r>
          </a:p>
          <a:p>
            <a:r>
              <a:rPr lang="ru-RU" b="1" i="1" dirty="0" smtClean="0"/>
              <a:t>По количеству конкрементов:</a:t>
            </a:r>
          </a:p>
          <a:p>
            <a:pPr marL="0" indent="0">
              <a:buNone/>
            </a:pPr>
            <a:r>
              <a:rPr lang="ru-RU" dirty="0" smtClean="0"/>
              <a:t>-одиночные</a:t>
            </a:r>
          </a:p>
          <a:p>
            <a:pPr marL="0" indent="0">
              <a:buNone/>
            </a:pPr>
            <a:r>
              <a:rPr lang="ru-RU" dirty="0" smtClean="0"/>
              <a:t>-множественные</a:t>
            </a:r>
          </a:p>
          <a:p>
            <a:r>
              <a:rPr lang="ru-RU" b="1" i="1" dirty="0" smtClean="0"/>
              <a:t>По составу:</a:t>
            </a:r>
          </a:p>
          <a:p>
            <a:pPr marL="0" indent="0">
              <a:buNone/>
            </a:pPr>
            <a:r>
              <a:rPr lang="ru-RU" dirty="0" smtClean="0"/>
              <a:t>-Холестериновые</a:t>
            </a:r>
          </a:p>
          <a:p>
            <a:pPr marL="0" indent="0">
              <a:buNone/>
            </a:pPr>
            <a:r>
              <a:rPr lang="ru-RU" dirty="0" smtClean="0"/>
              <a:t>-пигментные</a:t>
            </a:r>
          </a:p>
          <a:p>
            <a:pPr marL="0" indent="0">
              <a:buNone/>
            </a:pPr>
            <a:r>
              <a:rPr lang="ru-RU" dirty="0" smtClean="0"/>
              <a:t>-смешанные</a:t>
            </a:r>
          </a:p>
        </p:txBody>
      </p:sp>
    </p:spTree>
    <p:extLst>
      <p:ext uri="{BB962C8B-B14F-4D97-AF65-F5344CB8AC3E}">
        <p14:creationId xmlns:p14="http://schemas.microsoft.com/office/powerpoint/2010/main" val="37437797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 </a:t>
            </a:r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. В случаях успешного </a:t>
            </a:r>
            <a:r>
              <a:rPr lang="ru-RU" dirty="0" err="1"/>
              <a:t>литолиза</a:t>
            </a:r>
            <a:r>
              <a:rPr lang="ru-RU" dirty="0"/>
              <a:t> желчных камней и </a:t>
            </a:r>
            <a:r>
              <a:rPr lang="ru-RU" dirty="0" err="1"/>
              <a:t>лапароскопической</a:t>
            </a:r>
            <a:r>
              <a:rPr lang="ru-RU" dirty="0"/>
              <a:t> </a:t>
            </a:r>
            <a:r>
              <a:rPr lang="ru-RU" dirty="0" err="1"/>
              <a:t>холецистэктомии</a:t>
            </a:r>
            <a:r>
              <a:rPr lang="ru-RU" dirty="0"/>
              <a:t> рецидивов камнеобразования не выявляется. Не формируется развитие </a:t>
            </a:r>
            <a:r>
              <a:rPr lang="ru-RU" dirty="0" err="1"/>
              <a:t>постхолецистоэктомического</a:t>
            </a:r>
            <a:r>
              <a:rPr lang="ru-RU" dirty="0"/>
              <a:t> синдрома. Дети ведут обычный образ жизни, возвращаются к занятиям спортом.  Им показан активный образ жизни. Все это улучшает прогноз. В подростковом возрасте, как правило, успешным является медикаментозное лечение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1392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Особое внимание следует уделять бессимптомному </a:t>
            </a:r>
            <a:r>
              <a:rPr lang="ru-RU" dirty="0" err="1" smtClean="0"/>
              <a:t>камненосительству</a:t>
            </a:r>
            <a:r>
              <a:rPr lang="ru-RU" dirty="0" smtClean="0"/>
              <a:t>. Наблюдение за детьми показало, что в течение от 2 до 5 лет клиническая картина ЖКБ меняется: появляются тупые ноющие боли в животе, затем присоединяются диспепсические расстройства в виде изжоги, тошноты, запоров, метеоризма, у некоторых детей – приступообразные боли. Иными словами, бессимптомное </a:t>
            </a:r>
            <a:r>
              <a:rPr lang="ru-RU" dirty="0" err="1" smtClean="0"/>
              <a:t>камненоситльство</a:t>
            </a:r>
            <a:r>
              <a:rPr lang="ru-RU" dirty="0" smtClean="0"/>
              <a:t> – </a:t>
            </a:r>
            <a:r>
              <a:rPr lang="ru-RU" smtClean="0"/>
              <a:t>это не что </a:t>
            </a:r>
            <a:r>
              <a:rPr lang="ru-RU" dirty="0" smtClean="0"/>
              <a:t>иное, как латентное течение ЖКБ, рано или поздно сопровождающееся манифестацией болей. Прогноз при бессимптомном </a:t>
            </a:r>
            <a:r>
              <a:rPr lang="ru-RU" dirty="0" err="1" smtClean="0"/>
              <a:t>камненосительстве</a:t>
            </a:r>
            <a:r>
              <a:rPr lang="ru-RU" dirty="0" smtClean="0"/>
              <a:t> зависит от качества диспансерного наблюдения, соблюдения декретированных сроков контроля у педиатра или гастроэнтеролога.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7379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Бельмер</a:t>
            </a:r>
            <a:r>
              <a:rPr lang="ru-RU" dirty="0" smtClean="0"/>
              <a:t> С.В., </a:t>
            </a:r>
            <a:r>
              <a:rPr lang="ru-RU" dirty="0" err="1" smtClean="0"/>
              <a:t>Гасилина</a:t>
            </a:r>
            <a:r>
              <a:rPr lang="ru-RU" dirty="0" smtClean="0"/>
              <a:t> Т.В., Левина Е.Е. Болезни желчевыводящей системы у детей./Учебное пособие. – М.: ГОУ ВУНЦМЗ и СР РФ. -2006. – 60 с.</a:t>
            </a:r>
          </a:p>
          <a:p>
            <a:r>
              <a:rPr lang="ru-RU" dirty="0" err="1" smtClean="0"/>
              <a:t>Запруднов</a:t>
            </a:r>
            <a:r>
              <a:rPr lang="ru-RU" dirty="0" smtClean="0"/>
              <a:t> А.М., Григорьев К.И., Харитонова Л.А. Детские болезни. Учебник. Том1//М.: «ГЭОТАР-Медиа», 2013, С. 600-607</a:t>
            </a:r>
          </a:p>
          <a:p>
            <a:r>
              <a:rPr lang="ru-RU" dirty="0" smtClean="0"/>
              <a:t>Григорьев К.И. Педиатрия: Справочник практического врача/ </a:t>
            </a:r>
            <a:r>
              <a:rPr lang="ru-RU" dirty="0"/>
              <a:t>Григорьев К.И. </a:t>
            </a:r>
            <a:r>
              <a:rPr lang="ru-RU" dirty="0" smtClean="0"/>
              <a:t>– 3-е изд. М.: </a:t>
            </a:r>
            <a:r>
              <a:rPr lang="ru-RU" dirty="0" err="1" smtClean="0"/>
              <a:t>МЕДпресс-информ</a:t>
            </a:r>
            <a:r>
              <a:rPr lang="ru-RU" dirty="0" smtClean="0"/>
              <a:t>, 2014, С.425-430.</a:t>
            </a:r>
          </a:p>
          <a:p>
            <a:r>
              <a:rPr lang="ru-RU" dirty="0" smtClean="0"/>
              <a:t>Федеральные клинические рекомендации по оказанию медицинской помощи детям с желчнокаменной болезнью. 2015 г. -20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0977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ЖКБ 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6600" dirty="0" smtClean="0"/>
              <a:t>Благодарю за внимание!</a:t>
            </a:r>
            <a:endParaRPr lang="ru-RU" sz="66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8"/>
            <a:endParaRPr lang="ru-RU" altLang="ru-RU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8"/>
            <a:endParaRPr lang="ru-RU" alt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2000" y="19050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8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832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ЖКБ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По клиническому течению:</a:t>
            </a:r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i="1" dirty="0"/>
              <a:t>латентное (бессимптомное </a:t>
            </a:r>
            <a:r>
              <a:rPr lang="ru-RU" i="1" dirty="0" err="1"/>
              <a:t>камненосительство</a:t>
            </a:r>
            <a:r>
              <a:rPr lang="ru-RU" i="1" dirty="0" smtClean="0"/>
              <a:t>);</a:t>
            </a:r>
            <a:endParaRPr lang="ru-RU" i="1" dirty="0"/>
          </a:p>
          <a:p>
            <a:pPr marL="0" indent="0">
              <a:buNone/>
            </a:pPr>
            <a:r>
              <a:rPr lang="ru-RU" i="1" dirty="0"/>
              <a:t>-с наличием клинических </a:t>
            </a:r>
            <a:r>
              <a:rPr lang="ru-RU" i="1" dirty="0" smtClean="0"/>
              <a:t>симптомов:</a:t>
            </a:r>
            <a:endParaRPr lang="ru-RU" i="1" dirty="0"/>
          </a:p>
          <a:p>
            <a:pPr marL="0" indent="0" algn="r">
              <a:buNone/>
            </a:pPr>
            <a:r>
              <a:rPr lang="ru-RU" dirty="0"/>
              <a:t>                               </a:t>
            </a:r>
            <a:r>
              <a:rPr lang="ru-RU" dirty="0" smtClean="0"/>
              <a:t>- болевая форма;</a:t>
            </a:r>
            <a:endParaRPr lang="ru-RU" dirty="0"/>
          </a:p>
          <a:p>
            <a:pPr marL="0" indent="0" algn="r">
              <a:buNone/>
            </a:pPr>
            <a:r>
              <a:rPr lang="ru-RU" dirty="0"/>
              <a:t>                               </a:t>
            </a:r>
            <a:r>
              <a:rPr lang="ru-RU" dirty="0" smtClean="0"/>
              <a:t>- диспепсическая форма;</a:t>
            </a:r>
            <a:endParaRPr lang="ru-RU" dirty="0"/>
          </a:p>
          <a:p>
            <a:pPr marL="0" indent="0" algn="r">
              <a:buNone/>
            </a:pPr>
            <a:r>
              <a:rPr lang="ru-RU" dirty="0"/>
              <a:t>                                - под маской других </a:t>
            </a:r>
            <a:r>
              <a:rPr lang="ru-RU" dirty="0" smtClean="0"/>
              <a:t>          заболеваний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21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</a:t>
            </a:r>
            <a:r>
              <a:rPr lang="ru-RU" dirty="0" smtClean="0"/>
              <a:t>ЖКБ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I </a:t>
            </a:r>
            <a:r>
              <a:rPr lang="ru-RU" b="1" i="1" dirty="0" smtClean="0"/>
              <a:t>стадия-начальная</a:t>
            </a:r>
            <a:r>
              <a:rPr lang="ru-RU" dirty="0" smtClean="0"/>
              <a:t>, или </a:t>
            </a:r>
            <a:r>
              <a:rPr lang="ru-RU" dirty="0" err="1" smtClean="0"/>
              <a:t>предкаменная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-густая неоднородная желчь;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-формирование </a:t>
            </a:r>
            <a:r>
              <a:rPr lang="ru-RU" dirty="0" err="1" smtClean="0"/>
              <a:t>билиарного</a:t>
            </a:r>
            <a:r>
              <a:rPr lang="ru-RU" dirty="0" smtClean="0"/>
              <a:t> </a:t>
            </a:r>
            <a:r>
              <a:rPr lang="ru-RU" dirty="0" err="1" smtClean="0"/>
              <a:t>сладжа</a:t>
            </a:r>
            <a:r>
              <a:rPr lang="ru-RU" dirty="0" smtClean="0"/>
              <a:t> с наличием микролитов;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-</a:t>
            </a:r>
            <a:r>
              <a:rPr lang="ru-RU" dirty="0"/>
              <a:t> формирование </a:t>
            </a:r>
            <a:r>
              <a:rPr lang="ru-RU" dirty="0" err="1"/>
              <a:t>билиарного</a:t>
            </a:r>
            <a:r>
              <a:rPr lang="ru-RU" dirty="0"/>
              <a:t> </a:t>
            </a:r>
            <a:r>
              <a:rPr lang="ru-RU" dirty="0" err="1"/>
              <a:t>сладжа</a:t>
            </a:r>
            <a:r>
              <a:rPr lang="ru-RU" dirty="0"/>
              <a:t> с наличием </a:t>
            </a:r>
            <a:r>
              <a:rPr lang="ru-RU" dirty="0" err="1" smtClean="0"/>
              <a:t>замазкообразной</a:t>
            </a:r>
            <a:r>
              <a:rPr lang="ru-RU" dirty="0" smtClean="0"/>
              <a:t> желчи (ЗЖ);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-</a:t>
            </a:r>
            <a:r>
              <a:rPr lang="ru-RU" dirty="0"/>
              <a:t> формирование </a:t>
            </a:r>
            <a:r>
              <a:rPr lang="ru-RU" dirty="0" err="1"/>
              <a:t>билиарного</a:t>
            </a:r>
            <a:r>
              <a:rPr lang="ru-RU" dirty="0"/>
              <a:t> </a:t>
            </a:r>
            <a:r>
              <a:rPr lang="ru-RU" dirty="0" err="1"/>
              <a:t>сладжа</a:t>
            </a:r>
            <a:r>
              <a:rPr lang="ru-RU" dirty="0"/>
              <a:t> с наличием </a:t>
            </a:r>
            <a:r>
              <a:rPr lang="ru-RU" dirty="0" smtClean="0"/>
              <a:t>микролитов и </a:t>
            </a:r>
            <a:r>
              <a:rPr lang="ru-RU" dirty="0" err="1"/>
              <a:t>замазкообразной</a:t>
            </a:r>
            <a:r>
              <a:rPr lang="ru-RU" dirty="0"/>
              <a:t> желчи (ЗЖ)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41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ЖКБ </a:t>
            </a:r>
            <a:r>
              <a:rPr lang="ru-RU" dirty="0" smtClean="0"/>
              <a:t>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II</a:t>
            </a:r>
            <a:r>
              <a:rPr lang="ru-RU" b="1" i="1" dirty="0" smtClean="0"/>
              <a:t> стадия – формирование желчных камней: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b="1" i="1" dirty="0" smtClean="0"/>
              <a:t>по локализации </a:t>
            </a:r>
            <a:r>
              <a:rPr lang="ru-RU" dirty="0" smtClean="0"/>
              <a:t>в желчном пузыре; в общем желчном протоке; печеночных протоках;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b="1" i="1" dirty="0" smtClean="0"/>
              <a:t>по количеству </a:t>
            </a:r>
            <a:r>
              <a:rPr lang="ru-RU" dirty="0" smtClean="0"/>
              <a:t>конкрементов: одиночные, множественные;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b="1" i="1" dirty="0" smtClean="0"/>
              <a:t>по составу</a:t>
            </a:r>
            <a:r>
              <a:rPr lang="ru-RU" dirty="0" smtClean="0"/>
              <a:t>: холестериновые, пигментные, смешанные;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b="1" i="1" dirty="0" smtClean="0"/>
              <a:t>по клиническому течению</a:t>
            </a:r>
            <a:r>
              <a:rPr lang="ru-RU" dirty="0" smtClean="0"/>
              <a:t>: </a:t>
            </a:r>
            <a:r>
              <a:rPr lang="ru-RU" i="1" dirty="0" smtClean="0"/>
              <a:t>латентное (бессимптомное </a:t>
            </a:r>
            <a:r>
              <a:rPr lang="ru-RU" i="1" dirty="0" err="1" smtClean="0"/>
              <a:t>камненосительство</a:t>
            </a:r>
            <a:r>
              <a:rPr lang="ru-RU" i="1" dirty="0" smtClean="0"/>
              <a:t>), </a:t>
            </a:r>
          </a:p>
          <a:p>
            <a:pPr marL="0" indent="0">
              <a:buNone/>
            </a:pPr>
            <a:r>
              <a:rPr lang="ru-RU" i="1" dirty="0" smtClean="0"/>
              <a:t>с наличием клинических симптомов </a:t>
            </a:r>
            <a:r>
              <a:rPr lang="ru-RU" dirty="0" smtClean="0"/>
              <a:t>– болевая форма с типичными желчными коликами; диспепсическая форма; под маской других заболеваний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06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ЖКБ </a:t>
            </a:r>
            <a:r>
              <a:rPr lang="ru-RU" dirty="0" smtClean="0"/>
              <a:t>(4)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III</a:t>
            </a:r>
            <a:r>
              <a:rPr lang="ru-RU" b="1" i="1" dirty="0" smtClean="0"/>
              <a:t> стадия </a:t>
            </a:r>
            <a:r>
              <a:rPr lang="ru-RU" dirty="0" smtClean="0"/>
              <a:t>– стадия хронического рецидивирующего калькулезного холецистита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IV</a:t>
            </a:r>
            <a:r>
              <a:rPr lang="ru-RU" b="1" i="1" dirty="0" smtClean="0"/>
              <a:t> стадия </a:t>
            </a:r>
            <a:r>
              <a:rPr lang="ru-RU" dirty="0" smtClean="0"/>
              <a:t>– стадия осложнений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48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3313</Words>
  <Application>Microsoft Office PowerPoint</Application>
  <PresentationFormat>Экран (4:3)</PresentationFormat>
  <Paragraphs>243</Paragraphs>
  <Slides>53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Желчнокаменная болезнь  у детей </vt:lpstr>
      <vt:lpstr>Определение ЖКБ</vt:lpstr>
      <vt:lpstr>Код по МКБ-10</vt:lpstr>
      <vt:lpstr>Эпидемиология ЖКБ</vt:lpstr>
      <vt:lpstr>Классификация ЖКБ (1)</vt:lpstr>
      <vt:lpstr>Классификация ЖКБ (1)</vt:lpstr>
      <vt:lpstr>Классификация ЖКБ (2)</vt:lpstr>
      <vt:lpstr>Классификация ЖКБ (3)</vt:lpstr>
      <vt:lpstr>Классификация ЖКБ (4)</vt:lpstr>
      <vt:lpstr>Презентация PowerPoint</vt:lpstr>
      <vt:lpstr>Осложнения ЖКБ</vt:lpstr>
      <vt:lpstr>Этиопатогенез ЖКБ (1)</vt:lpstr>
      <vt:lpstr>Этиопатогенез ЖКБ (2)</vt:lpstr>
      <vt:lpstr>Клиника ЖКБ (1)</vt:lpstr>
      <vt:lpstr>Клиника ЖКБ (2)</vt:lpstr>
      <vt:lpstr>Клиника ЖКБ</vt:lpstr>
      <vt:lpstr>Диагностика ЖКБ (1)</vt:lpstr>
      <vt:lpstr>Диагностика ЖКБ (2)</vt:lpstr>
      <vt:lpstr>Алгоритм поэтапной  диагностики ЖКБ</vt:lpstr>
      <vt:lpstr>Дифференциальная диагностика</vt:lpstr>
      <vt:lpstr>Лечение ЖКБ</vt:lpstr>
      <vt:lpstr>Лечение ЖКБ</vt:lpstr>
      <vt:lpstr>Лечение ЖКБ</vt:lpstr>
      <vt:lpstr>Лечение ЖКБ</vt:lpstr>
      <vt:lpstr>Лечение ЖКБ</vt:lpstr>
      <vt:lpstr>Лечение ЖКБ</vt:lpstr>
      <vt:lpstr>Литолитические препараты</vt:lpstr>
      <vt:lpstr>Литолитическая терапия</vt:lpstr>
      <vt:lpstr>Литолитическая терапия</vt:lpstr>
      <vt:lpstr>Литолитическая терапия</vt:lpstr>
      <vt:lpstr>Хирургическое лечение (1)</vt:lpstr>
      <vt:lpstr>Хирургическое лечение (2)</vt:lpstr>
      <vt:lpstr>Немедикаментозная терапия</vt:lpstr>
      <vt:lpstr>Санаторно-курортное лечение</vt:lpstr>
      <vt:lpstr>Аппаратная физиотерапия</vt:lpstr>
      <vt:lpstr>Бальнеотерапия</vt:lpstr>
      <vt:lpstr>Бальнеотерапия и пеллоидотерапия</vt:lpstr>
      <vt:lpstr>Климатотерапия</vt:lpstr>
      <vt:lpstr>Лечебная физкультура и массаж</vt:lpstr>
      <vt:lpstr>Лечебная физкультура и массаж</vt:lpstr>
      <vt:lpstr>Психотерапия</vt:lpstr>
      <vt:lpstr>Психотерапия</vt:lpstr>
      <vt:lpstr>Реабилитация детей, перенесших холецистэктомию</vt:lpstr>
      <vt:lpstr>Тактика ведения детей с ЖКБ</vt:lpstr>
      <vt:lpstr>Алгоритм поэтапной тактики ведения детей с ЖКБ</vt:lpstr>
      <vt:lpstr>Первичная профилактика ЖКБ</vt:lpstr>
      <vt:lpstr>Вторичная профилактика ЖКБ</vt:lpstr>
      <vt:lpstr>Третичная профилактика ЖКБ</vt:lpstr>
      <vt:lpstr>Прогноз (1)</vt:lpstr>
      <vt:lpstr>Прогноз (2)</vt:lpstr>
      <vt:lpstr>Прогноз</vt:lpstr>
      <vt:lpstr>Литература</vt:lpstr>
      <vt:lpstr>ЖКБ у детей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Федеральные клинические рекомендации по оказанию медицинской помощи детям с желчнокаменной болезнью</dc:title>
  <dc:creator>klass-8</dc:creator>
  <cp:lastModifiedBy>klass-8</cp:lastModifiedBy>
  <cp:revision>124</cp:revision>
  <dcterms:created xsi:type="dcterms:W3CDTF">2017-04-14T03:51:11Z</dcterms:created>
  <dcterms:modified xsi:type="dcterms:W3CDTF">2017-05-02T06:51:51Z</dcterms:modified>
</cp:coreProperties>
</file>