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1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895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18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527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2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069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412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50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0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83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5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4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80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733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95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79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43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4C71EC6-210F-42DE-9C53-41977AD35B3D}" type="datetimeFigureOut">
              <a:rPr lang="ru-RU" smtClean="0"/>
              <a:t>26.05.2017</a:t>
            </a:fld>
            <a:endParaRPr lang="ru-RU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660" r:id="rId12"/>
    <p:sldLayoutId id="2147483661" r:id="rId13"/>
    <p:sldLayoutId id="2147483662" r:id="rId14"/>
    <p:sldLayoutId id="2147483664" r:id="rId15"/>
    <p:sldLayoutId id="2147483665" r:id="rId16"/>
    <p:sldLayoutId id="2147483666" r:id="rId17"/>
    <p:sldLayoutId id="2147483663" r:id="rId1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539552" y="7029400"/>
            <a:ext cx="7772400" cy="1828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259632" y="692696"/>
            <a:ext cx="6400800" cy="1752600"/>
          </a:xfrm>
        </p:spPr>
        <p:txBody>
          <a:bodyPr/>
          <a:lstStyle/>
          <a:p>
            <a:r>
              <a:rPr lang="ru-RU" dirty="0" err="1" smtClean="0"/>
              <a:t>Г</a:t>
            </a:r>
            <a:r>
              <a:rPr lang="ru-RU" dirty="0" err="1" smtClean="0"/>
              <a:t>астроэзофагеальная</a:t>
            </a:r>
            <a:r>
              <a:rPr lang="ru-RU" dirty="0" smtClean="0"/>
              <a:t> </a:t>
            </a:r>
            <a:r>
              <a:rPr lang="ru-RU" dirty="0" err="1" smtClean="0"/>
              <a:t>рефлюксная</a:t>
            </a:r>
            <a:r>
              <a:rPr lang="ru-RU" dirty="0" smtClean="0"/>
              <a:t> болезнь </a:t>
            </a:r>
            <a:r>
              <a:rPr lang="ru-RU" dirty="0"/>
              <a:t>(ГЭРБ</a:t>
            </a:r>
            <a:r>
              <a:rPr lang="ru-RU" dirty="0" smtClean="0"/>
              <a:t>)</a:t>
            </a:r>
          </a:p>
          <a:p>
            <a:r>
              <a:rPr lang="ru-RU" dirty="0"/>
              <a:t> </a:t>
            </a:r>
            <a:r>
              <a:rPr lang="ru-RU" dirty="0" smtClean="0"/>
              <a:t>у детей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/>
              <a:t>профессор </a:t>
            </a:r>
            <a:r>
              <a:rPr lang="ru-RU" sz="2800" dirty="0"/>
              <a:t>кафедры педиатрии ИДПО БГМУ</a:t>
            </a:r>
            <a:br>
              <a:rPr lang="ru-RU" sz="2800" dirty="0"/>
            </a:br>
            <a:r>
              <a:rPr lang="ru-RU" sz="2800" dirty="0"/>
              <a:t>Ахметова Руза </a:t>
            </a:r>
            <a:r>
              <a:rPr lang="ru-RU" sz="2800" dirty="0" err="1"/>
              <a:t>Ангамовна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83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Рабочая классификация ГЭРБ у детей</a:t>
            </a:r>
            <a:br>
              <a:rPr lang="ru-RU" sz="2800" dirty="0"/>
            </a:br>
            <a:r>
              <a:rPr lang="ru-RU" sz="2800" dirty="0"/>
              <a:t>(</a:t>
            </a:r>
            <a:r>
              <a:rPr lang="ru-RU" sz="2800" dirty="0" err="1"/>
              <a:t>Приворотский</a:t>
            </a:r>
            <a:r>
              <a:rPr lang="ru-RU" sz="2800" dirty="0"/>
              <a:t> </a:t>
            </a:r>
            <a:r>
              <a:rPr lang="ru-RU" sz="2800" dirty="0" err="1"/>
              <a:t>В.Ф.,Луппова</a:t>
            </a:r>
            <a:r>
              <a:rPr lang="ru-RU" sz="2800" dirty="0"/>
              <a:t> Н.Е., 2006)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II</a:t>
            </a:r>
            <a:r>
              <a:rPr lang="ru-RU" dirty="0" smtClean="0"/>
              <a:t>. Степень выраженности ГЭР (по результатам рентгенологического исследования):</a:t>
            </a:r>
          </a:p>
          <a:p>
            <a:r>
              <a:rPr lang="ru-RU" dirty="0" smtClean="0"/>
              <a:t>ГЭР (</a:t>
            </a:r>
            <a:r>
              <a:rPr lang="en-US" dirty="0" smtClean="0"/>
              <a:t>I-IV )</a:t>
            </a:r>
            <a:r>
              <a:rPr lang="ru-RU" dirty="0" smtClean="0"/>
              <a:t>,</a:t>
            </a:r>
          </a:p>
          <a:p>
            <a:r>
              <a:rPr lang="ru-RU" dirty="0" smtClean="0"/>
              <a:t>Скользящая грыжа пищеводного отверстия диафрагмы (СГПОД)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13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Рабочая классификация ГЭРБ у детей</a:t>
            </a:r>
            <a:br>
              <a:rPr lang="ru-RU" sz="2800" dirty="0"/>
            </a:br>
            <a:r>
              <a:rPr lang="ru-RU" sz="2800" dirty="0"/>
              <a:t>(</a:t>
            </a:r>
            <a:r>
              <a:rPr lang="ru-RU" sz="2800" dirty="0" err="1"/>
              <a:t>Приворотский</a:t>
            </a:r>
            <a:r>
              <a:rPr lang="ru-RU" sz="2800" dirty="0"/>
              <a:t> </a:t>
            </a:r>
            <a:r>
              <a:rPr lang="ru-RU" sz="2800" dirty="0" err="1"/>
              <a:t>В.Ф.,Луппова</a:t>
            </a:r>
            <a:r>
              <a:rPr lang="ru-RU" sz="2800" dirty="0"/>
              <a:t> Н.Е., 2006)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III</a:t>
            </a:r>
            <a:r>
              <a:rPr lang="ru-RU" dirty="0" smtClean="0"/>
              <a:t>. </a:t>
            </a:r>
            <a:r>
              <a:rPr lang="ru-RU" dirty="0" err="1" smtClean="0"/>
              <a:t>Внепищеводные</a:t>
            </a:r>
            <a:r>
              <a:rPr lang="ru-RU" dirty="0" smtClean="0"/>
              <a:t> проявления ГЭРБ:</a:t>
            </a:r>
          </a:p>
          <a:p>
            <a:r>
              <a:rPr lang="ru-RU" dirty="0" smtClean="0"/>
              <a:t>Бронхолегочные</a:t>
            </a:r>
          </a:p>
          <a:p>
            <a:r>
              <a:rPr lang="ru-RU" dirty="0" smtClean="0"/>
              <a:t>Оториноларингологические</a:t>
            </a:r>
          </a:p>
          <a:p>
            <a:r>
              <a:rPr lang="ru-RU" dirty="0" smtClean="0"/>
              <a:t>Кардиологические</a:t>
            </a:r>
          </a:p>
          <a:p>
            <a:r>
              <a:rPr lang="ru-RU" dirty="0" smtClean="0"/>
              <a:t>Стоматологические</a:t>
            </a:r>
          </a:p>
          <a:p>
            <a:pPr marL="0" indent="0">
              <a:buNone/>
            </a:pPr>
            <a:r>
              <a:rPr lang="en-US" dirty="0" smtClean="0"/>
              <a:t>IV</a:t>
            </a:r>
            <a:r>
              <a:rPr lang="ru-RU" dirty="0" smtClean="0"/>
              <a:t>. Осложнения ГЭРБ: </a:t>
            </a:r>
          </a:p>
          <a:p>
            <a:r>
              <a:rPr lang="ru-RU" dirty="0" smtClean="0"/>
              <a:t>Пищевод </a:t>
            </a:r>
            <a:r>
              <a:rPr lang="ru-RU" dirty="0" err="1" smtClean="0"/>
              <a:t>Барретта</a:t>
            </a:r>
            <a:endParaRPr lang="ru-RU" dirty="0" smtClean="0"/>
          </a:p>
          <a:p>
            <a:r>
              <a:rPr lang="ru-RU" dirty="0" smtClean="0"/>
              <a:t>Стриктура пищевода</a:t>
            </a:r>
          </a:p>
          <a:p>
            <a:r>
              <a:rPr lang="ru-RU" dirty="0" smtClean="0"/>
              <a:t>Постгеморрагическая анемия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970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картина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Эзофагеальные</a:t>
            </a:r>
            <a:r>
              <a:rPr lang="ru-RU" b="1" dirty="0" smtClean="0"/>
              <a:t> симптомы:</a:t>
            </a:r>
          </a:p>
          <a:p>
            <a:r>
              <a:rPr lang="ru-RU" dirty="0" smtClean="0"/>
              <a:t>Изжога;</a:t>
            </a:r>
          </a:p>
          <a:p>
            <a:r>
              <a:rPr lang="ru-RU" dirty="0" err="1" smtClean="0"/>
              <a:t>Регургитация</a:t>
            </a:r>
            <a:r>
              <a:rPr lang="ru-RU" dirty="0" smtClean="0"/>
              <a:t> – пассивное движение желудочного содержимого через пищевод  и далее в ротовую полость;</a:t>
            </a:r>
          </a:p>
          <a:p>
            <a:r>
              <a:rPr lang="ru-RU" dirty="0" smtClean="0"/>
              <a:t>Симптом «мокрого пятна» (</a:t>
            </a:r>
            <a:r>
              <a:rPr lang="ru-RU" dirty="0" err="1" smtClean="0"/>
              <a:t>эзофагослюнной</a:t>
            </a:r>
            <a:r>
              <a:rPr lang="ru-RU" dirty="0" smtClean="0"/>
              <a:t> рефлекс), </a:t>
            </a:r>
            <a:r>
              <a:rPr lang="ru-RU" dirty="0" err="1" smtClean="0"/>
              <a:t>гиперсаливация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Отрыжка воздухом, кислым, горьким (ДГР);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964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Клиническая картина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Боль за грудиной, </a:t>
            </a:r>
          </a:p>
          <a:p>
            <a:r>
              <a:rPr lang="ru-RU" b="1" dirty="0" err="1"/>
              <a:t>О</a:t>
            </a:r>
            <a:r>
              <a:rPr lang="ru-RU" b="1" dirty="0" err="1" smtClean="0"/>
              <a:t>динофагия</a:t>
            </a:r>
            <a:r>
              <a:rPr lang="ru-RU" dirty="0" smtClean="0"/>
              <a:t> (боль или неприятные ощущения при прохождении пищи по пищеводу);</a:t>
            </a:r>
          </a:p>
          <a:p>
            <a:r>
              <a:rPr lang="ru-RU" b="1" dirty="0" smtClean="0"/>
              <a:t>Дисфагия</a:t>
            </a:r>
            <a:r>
              <a:rPr lang="ru-RU" dirty="0" smtClean="0"/>
              <a:t> – ощущение «кома» за грудиной (неврогенный спазм у </a:t>
            </a:r>
            <a:r>
              <a:rPr lang="ru-RU" dirty="0" err="1" smtClean="0"/>
              <a:t>истероидных</a:t>
            </a:r>
            <a:r>
              <a:rPr lang="ru-RU" dirty="0" smtClean="0"/>
              <a:t> личностей, после приема любой пищи при эзофагите, после приема твердой пищи при тяжелой органической патологии (опухоль, стриктура, стеноз), после приема жидкой пищи при функциональных нарушениях, парадоксальная дисфагия (симптом </a:t>
            </a:r>
            <a:r>
              <a:rPr lang="ru-RU" dirty="0" err="1" smtClean="0"/>
              <a:t>Лихтенштерна</a:t>
            </a:r>
            <a:r>
              <a:rPr lang="ru-RU" dirty="0" smtClean="0"/>
              <a:t>) при которой твердая пища проходит легче  жидкой,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987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Клиническая картина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Экстраэзофагеальные</a:t>
            </a:r>
            <a:r>
              <a:rPr lang="ru-RU" b="1" dirty="0" smtClean="0"/>
              <a:t> симптомы:</a:t>
            </a:r>
          </a:p>
          <a:p>
            <a:r>
              <a:rPr lang="ru-RU" dirty="0" smtClean="0"/>
              <a:t>Частота ГЭР при бронхиальной астме у детей от 9% до 80%.</a:t>
            </a:r>
          </a:p>
          <a:p>
            <a:r>
              <a:rPr lang="ru-RU" dirty="0" smtClean="0"/>
              <a:t>ГЭР – зависимая бронхиальная обструкция</a:t>
            </a:r>
          </a:p>
          <a:p>
            <a:r>
              <a:rPr lang="ru-RU" dirty="0" smtClean="0"/>
              <a:t>Оториноларингологические симптомы – першение и охриплость голоса, боли в ухе</a:t>
            </a:r>
          </a:p>
          <a:p>
            <a:r>
              <a:rPr lang="ru-RU" dirty="0" smtClean="0"/>
              <a:t>Кардиальные симптомы – аритмии, феномен удлинения интервала Р</a:t>
            </a:r>
            <a:r>
              <a:rPr lang="en-US" dirty="0" smtClean="0"/>
              <a:t>Q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Стоматологические – эрозии эмали зубов</a:t>
            </a:r>
          </a:p>
          <a:p>
            <a:r>
              <a:rPr lang="ru-RU" dirty="0" err="1" smtClean="0"/>
              <a:t>Церебрастенические</a:t>
            </a:r>
            <a:r>
              <a:rPr lang="ru-RU" dirty="0" smtClean="0"/>
              <a:t> – нарушение сна, эмоциональная лабильность, метеочувствительность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48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Клиническая картина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Сандифера</a:t>
            </a:r>
            <a:r>
              <a:rPr lang="ru-RU" dirty="0" smtClean="0"/>
              <a:t> – редкое сочетание грыжи пищеводного отверстия диафрагмы, рефлюкс-эзофагита и кривошеи. Характерны слабо выраженные диспепсические нарушения, торсионные дистонические движения и кривошея. Проявления усиливаются после приема пищи. Обычно патологии со стороны внутренних органов, изменений в шейном отделе позвоночника и грудинно-ключично-</a:t>
            </a:r>
            <a:r>
              <a:rPr lang="ru-RU" dirty="0" err="1" smtClean="0"/>
              <a:t>сосцевидой</a:t>
            </a:r>
            <a:r>
              <a:rPr lang="ru-RU" dirty="0" smtClean="0"/>
              <a:t> мышце, поражений вестибулярного аппарата выявить не удается. Проявления регрессируют на фоне </a:t>
            </a:r>
            <a:r>
              <a:rPr lang="ru-RU" dirty="0" err="1" smtClean="0"/>
              <a:t>антирефлюксной</a:t>
            </a:r>
            <a:r>
              <a:rPr lang="ru-RU" dirty="0" smtClean="0"/>
              <a:t> терапии.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959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Осложнения ГЭРБ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Стриктура пищевода возникают при рубцевании язвенных дефектов.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Пищевод </a:t>
            </a:r>
            <a:r>
              <a:rPr lang="ru-RU" dirty="0" err="1" smtClean="0"/>
              <a:t>Барретта</a:t>
            </a:r>
            <a:r>
              <a:rPr lang="ru-RU" dirty="0" smtClean="0"/>
              <a:t> (ПБ) – предраковое состояние, фоновое заболевания для развития </a:t>
            </a:r>
            <a:r>
              <a:rPr lang="ru-RU" dirty="0" err="1" smtClean="0"/>
              <a:t>аденокарциномы</a:t>
            </a:r>
            <a:r>
              <a:rPr lang="ru-RU" dirty="0" smtClean="0"/>
              <a:t> пищевода. Частота ПБ у детей с эзофагитом составляет 6,2% - 13%.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Постгеморрагическая анемия железодефицитная, гипохромная, микро- и ли </a:t>
            </a:r>
            <a:r>
              <a:rPr lang="ru-RU" dirty="0" err="1" smtClean="0"/>
              <a:t>нормоцитарная</a:t>
            </a:r>
            <a:r>
              <a:rPr lang="ru-RU" dirty="0" smtClean="0"/>
              <a:t>, </a:t>
            </a:r>
            <a:r>
              <a:rPr lang="ru-RU" dirty="0" err="1" smtClean="0"/>
              <a:t>норморегенераторная</a:t>
            </a:r>
            <a:r>
              <a:rPr lang="ru-RU" dirty="0" smtClean="0"/>
              <a:t>. Уровень железа и </a:t>
            </a:r>
            <a:r>
              <a:rPr lang="ru-RU" dirty="0" err="1" smtClean="0"/>
              <a:t>ферритина</a:t>
            </a:r>
            <a:r>
              <a:rPr lang="ru-RU" dirty="0" smtClean="0"/>
              <a:t> в сыворотке крови снижен, </a:t>
            </a:r>
            <a:r>
              <a:rPr lang="ru-RU" dirty="0" err="1" smtClean="0"/>
              <a:t>железосвязывающая</a:t>
            </a:r>
            <a:r>
              <a:rPr lang="ru-RU" dirty="0" smtClean="0"/>
              <a:t> способность ее повышена.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695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Анамнез, клиническое обследование;</a:t>
            </a:r>
          </a:p>
          <a:p>
            <a:r>
              <a:rPr lang="ru-RU" b="1" dirty="0" err="1" smtClean="0"/>
              <a:t>Фиброэзофагогастродуоденоскопия</a:t>
            </a:r>
            <a:r>
              <a:rPr lang="ru-RU" b="1" dirty="0" smtClean="0"/>
              <a:t> (ФЭГДС</a:t>
            </a:r>
            <a:r>
              <a:rPr lang="ru-RU" dirty="0" smtClean="0"/>
              <a:t>): состояние слизистой оболочки пищевода, степень выраженности моторных нарушений в области пищеводно-желудочного перехода.   Тщательно исследуется состояние НПС: степень смыкания </a:t>
            </a:r>
            <a:r>
              <a:rPr lang="ru-RU" dirty="0" err="1" smtClean="0"/>
              <a:t>кардии</a:t>
            </a:r>
            <a:r>
              <a:rPr lang="ru-RU" dirty="0" smtClean="0"/>
              <a:t>, высота стояния </a:t>
            </a:r>
            <a:r>
              <a:rPr lang="en-US" dirty="0" smtClean="0"/>
              <a:t>Z</a:t>
            </a:r>
            <a:r>
              <a:rPr lang="ru-RU" dirty="0" smtClean="0"/>
              <a:t>-линии. Эндоскопическая диагностика СГПОД: высокое более 3-4  см циркулярное </a:t>
            </a:r>
            <a:r>
              <a:rPr lang="ru-RU" dirty="0" err="1" smtClean="0"/>
              <a:t>пролабирование</a:t>
            </a:r>
            <a:r>
              <a:rPr lang="ru-RU" dirty="0" smtClean="0"/>
              <a:t> </a:t>
            </a:r>
            <a:r>
              <a:rPr lang="ru-RU" dirty="0" err="1" smtClean="0"/>
              <a:t>субкардиального</a:t>
            </a:r>
            <a:r>
              <a:rPr lang="ru-RU" dirty="0" smtClean="0"/>
              <a:t> отдела желудка в пищевод с частичной фиксацией </a:t>
            </a:r>
            <a:r>
              <a:rPr lang="ru-RU" dirty="0" err="1" smtClean="0"/>
              <a:t>пролабирующего</a:t>
            </a:r>
            <a:r>
              <a:rPr lang="ru-RU" dirty="0" smtClean="0"/>
              <a:t> комплекса (до 3-4 секунд и более), симптом «конуса» или «воронки». Не менее 2 </a:t>
            </a:r>
            <a:r>
              <a:rPr lang="ru-RU" dirty="0" err="1" smtClean="0"/>
              <a:t>биоптатов</a:t>
            </a:r>
            <a:r>
              <a:rPr lang="ru-RU" dirty="0" smtClean="0"/>
              <a:t> (лучше 4) на расстоянии два и более сантиметра выше </a:t>
            </a:r>
            <a:r>
              <a:rPr lang="en-US" dirty="0"/>
              <a:t>Z</a:t>
            </a:r>
            <a:r>
              <a:rPr lang="ru-RU" dirty="0"/>
              <a:t>-линии. </a:t>
            </a:r>
          </a:p>
        </p:txBody>
      </p:sp>
    </p:spTree>
    <p:extLst>
      <p:ext uri="{BB962C8B-B14F-4D97-AF65-F5344CB8AC3E}">
        <p14:creationId xmlns:p14="http://schemas.microsoft.com/office/powerpoint/2010/main" val="3489739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Эндоскопическая классификация эзофагита:</a:t>
            </a:r>
          </a:p>
          <a:p>
            <a:pPr marL="0" indent="0">
              <a:buNone/>
            </a:pPr>
            <a:r>
              <a:rPr lang="ru-RU" dirty="0" smtClean="0"/>
              <a:t>Система эндоскопических признаков ГЭР у детей (по</a:t>
            </a:r>
            <a:r>
              <a:rPr lang="en-US" dirty="0" smtClean="0"/>
              <a:t> G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Tytgat</a:t>
            </a:r>
            <a:r>
              <a:rPr lang="ru-RU" dirty="0" smtClean="0"/>
              <a:t> в модификации </a:t>
            </a:r>
            <a:r>
              <a:rPr lang="ru-RU" dirty="0" err="1" smtClean="0"/>
              <a:t>В.Ф.Приворотского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b="1" dirty="0" smtClean="0"/>
              <a:t>Морфологические изменения:</a:t>
            </a:r>
          </a:p>
          <a:p>
            <a:pPr marL="0" indent="0">
              <a:buNone/>
            </a:pPr>
            <a:r>
              <a:rPr lang="ru-RU" dirty="0" smtClean="0"/>
              <a:t>0 степень – отсутствие визуальных признаков воспаления СО пищевода;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ru-RU" dirty="0" smtClean="0"/>
              <a:t>степень – умеренно выраженная очаговая эритема и/или рыхлость СО абдоминального отдела пищевода;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00516" y="3244334"/>
            <a:ext cx="1942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Диагностика ГЭРБ</a:t>
            </a:r>
          </a:p>
        </p:txBody>
      </p:sp>
    </p:spTree>
    <p:extLst>
      <p:ext uri="{BB962C8B-B14F-4D97-AF65-F5344CB8AC3E}">
        <p14:creationId xmlns:p14="http://schemas.microsoft.com/office/powerpoint/2010/main" val="1582823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II </a:t>
            </a:r>
            <a:r>
              <a:rPr lang="ru-RU" dirty="0" smtClean="0"/>
              <a:t>степень – то же +тотальная гиперемия абдоминального отдела пищевода с очаговым фибринозным налетом и возможным появлением одиночных поверхностных эрозий, чаще </a:t>
            </a:r>
            <a:r>
              <a:rPr lang="ru-RU" smtClean="0"/>
              <a:t>линейной формы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32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ГЭРБ – это состояние, развивающееся в случаях, когда заброс содержимого желудка в пищевод вызывает причиняющие беспокойство симптомы и/или приводит к развитию осложнений (</a:t>
            </a:r>
            <a:r>
              <a:rPr lang="en-US" dirty="0" err="1" smtClean="0"/>
              <a:t>Vakil</a:t>
            </a:r>
            <a:r>
              <a:rPr lang="en-US" dirty="0" smtClean="0"/>
              <a:t> N</a:t>
            </a:r>
            <a:r>
              <a:rPr lang="ru-RU" dirty="0" smtClean="0"/>
              <a:t>.</a:t>
            </a:r>
            <a:r>
              <a:rPr lang="en-US" dirty="0" smtClean="0"/>
              <a:t> et al</a:t>
            </a:r>
            <a:r>
              <a:rPr lang="ru-RU" dirty="0" smtClean="0"/>
              <a:t>., 2006</a:t>
            </a:r>
            <a:r>
              <a:rPr lang="ru-RU" smtClean="0"/>
              <a:t>) (Всемирный </a:t>
            </a:r>
            <a:r>
              <a:rPr lang="ru-RU" dirty="0" smtClean="0"/>
              <a:t>Конгресс гастроэнтерологов</a:t>
            </a:r>
            <a:r>
              <a:rPr lang="ru-RU" smtClean="0"/>
              <a:t>, Монреаль, 2006)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17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III </a:t>
            </a:r>
            <a:r>
              <a:rPr lang="ru-RU" dirty="0" smtClean="0"/>
              <a:t>степень – то же + распространение воспаления на грудной отдел пищевода. Множественные (иногда сливающиеся) эрозии, расположенные не </a:t>
            </a:r>
            <a:r>
              <a:rPr lang="ru-RU" dirty="0" err="1" smtClean="0"/>
              <a:t>циркулярно</a:t>
            </a:r>
            <a:r>
              <a:rPr lang="ru-RU" dirty="0" smtClean="0"/>
              <a:t>. Возможна повышенная контактная ранимость слизистой. </a:t>
            </a:r>
          </a:p>
          <a:p>
            <a:pPr marL="0" indent="0">
              <a:buNone/>
            </a:pPr>
            <a:r>
              <a:rPr lang="en-US" dirty="0" smtClean="0"/>
              <a:t>IV</a:t>
            </a:r>
            <a:r>
              <a:rPr lang="ru-RU" dirty="0" smtClean="0"/>
              <a:t>  степень </a:t>
            </a:r>
            <a:r>
              <a:rPr lang="ru-RU" smtClean="0"/>
              <a:t>– язва </a:t>
            </a:r>
            <a:r>
              <a:rPr lang="ru-RU" dirty="0" smtClean="0"/>
              <a:t>пищевода. Синдром </a:t>
            </a:r>
            <a:r>
              <a:rPr lang="ru-RU" dirty="0" err="1" smtClean="0"/>
              <a:t>Барретта</a:t>
            </a:r>
            <a:r>
              <a:rPr lang="ru-RU" dirty="0" smtClean="0"/>
              <a:t>. Стеноз пищевода.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9581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Диагностика </a:t>
            </a:r>
            <a:r>
              <a:rPr lang="ru-RU" dirty="0" smtClean="0"/>
              <a:t>ГЭРБ. Моторные нарушения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А. </a:t>
            </a:r>
            <a:r>
              <a:rPr lang="ru-RU" dirty="0" smtClean="0"/>
              <a:t>Умеренно выраженные моторные нарушения в области НПС (подъем </a:t>
            </a:r>
            <a:r>
              <a:rPr lang="en-US" dirty="0" smtClean="0"/>
              <a:t>Z</a:t>
            </a:r>
            <a:r>
              <a:rPr lang="ru-RU" dirty="0" smtClean="0"/>
              <a:t>-линии до 1 см, кратковременное провоцированное субтотальное (по одной из стенок) </a:t>
            </a:r>
            <a:r>
              <a:rPr lang="ru-RU" dirty="0" err="1" smtClean="0"/>
              <a:t>пролабирование</a:t>
            </a:r>
            <a:r>
              <a:rPr lang="ru-RU" dirty="0" smtClean="0"/>
              <a:t> на высоту 1-2 см, снижение тонуса НПС.</a:t>
            </a:r>
          </a:p>
          <a:p>
            <a:pPr marL="0" indent="0">
              <a:buNone/>
            </a:pPr>
            <a:r>
              <a:rPr lang="ru-RU" b="1" dirty="0" smtClean="0"/>
              <a:t>В. </a:t>
            </a:r>
            <a:r>
              <a:rPr lang="ru-RU" dirty="0" smtClean="0"/>
              <a:t>Отчетливые эндоскопические признаки недостаточности </a:t>
            </a:r>
            <a:r>
              <a:rPr lang="ru-RU" dirty="0" err="1" smtClean="0"/>
              <a:t>кардии</a:t>
            </a:r>
            <a:r>
              <a:rPr lang="ru-RU" dirty="0" smtClean="0"/>
              <a:t>, тотальное или субтотальное провоцированное </a:t>
            </a:r>
            <a:r>
              <a:rPr lang="ru-RU" dirty="0" err="1" smtClean="0"/>
              <a:t>пролабирование</a:t>
            </a:r>
            <a:r>
              <a:rPr lang="ru-RU" dirty="0" smtClean="0"/>
              <a:t> на высоту более 3 см с возможной частичной фиксацией в пищеводе.</a:t>
            </a:r>
          </a:p>
          <a:p>
            <a:pPr marL="0" indent="0">
              <a:buNone/>
            </a:pPr>
            <a:r>
              <a:rPr lang="ru-RU" b="1" dirty="0" smtClean="0"/>
              <a:t>С. </a:t>
            </a:r>
            <a:r>
              <a:rPr lang="ru-RU" dirty="0" smtClean="0"/>
              <a:t>То же + выраженное спонтанное или провоцированное </a:t>
            </a:r>
            <a:r>
              <a:rPr lang="ru-RU" dirty="0" err="1" smtClean="0"/>
              <a:t>пролабирование</a:t>
            </a:r>
            <a:r>
              <a:rPr lang="ru-RU" dirty="0" smtClean="0"/>
              <a:t> выше ножек диафрагмы с возможной частичной фиксацией.</a:t>
            </a:r>
          </a:p>
          <a:p>
            <a:pPr marL="0" indent="0">
              <a:buNone/>
            </a:pPr>
            <a:r>
              <a:rPr lang="ru-RU" i="1" dirty="0" smtClean="0"/>
              <a:t>Пример эндоскопического заключения: </a:t>
            </a:r>
          </a:p>
          <a:p>
            <a:pPr marL="0" indent="0">
              <a:buNone/>
            </a:pPr>
            <a:r>
              <a:rPr lang="ru-RU" dirty="0" smtClean="0"/>
              <a:t>Рефлюкс-эзофагит </a:t>
            </a:r>
            <a:r>
              <a:rPr lang="en-US" dirty="0" smtClean="0"/>
              <a:t>II</a:t>
            </a:r>
            <a:r>
              <a:rPr lang="ru-RU" dirty="0" smtClean="0"/>
              <a:t> – В степени.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086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Диагностика ГЭРБ</a:t>
            </a:r>
            <a:r>
              <a:rPr lang="ru-RU" sz="3600" dirty="0" smtClean="0"/>
              <a:t>. Гистологическое исследование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Прицельная биопсия слизистой пищевода у детей с последующим гистологическим изучением материала проводится по следующим показаниям: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Расхождение между рентгенологическими и эндоскопическими данными в неясных случаях;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атипичном течении эрозивно-язвенного эзофагита;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подозрении на </a:t>
            </a:r>
            <a:r>
              <a:rPr lang="ru-RU" dirty="0" err="1" smtClean="0"/>
              <a:t>метапластический</a:t>
            </a:r>
            <a:r>
              <a:rPr lang="ru-RU" dirty="0" smtClean="0"/>
              <a:t> процесс в пищеводе (</a:t>
            </a:r>
            <a:r>
              <a:rPr lang="ru-RU" dirty="0" err="1" smtClean="0"/>
              <a:t>барреттовская</a:t>
            </a:r>
            <a:r>
              <a:rPr lang="ru-RU" dirty="0" smtClean="0"/>
              <a:t> трансформация);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Папилломатоз</a:t>
            </a:r>
            <a:r>
              <a:rPr lang="ru-RU" dirty="0" smtClean="0"/>
              <a:t> пищевода;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Подозрение на малигнизацию опухоли пищевода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692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УЗИ – измерение диаметра пищевода в момент глотания;</a:t>
            </a:r>
          </a:p>
          <a:p>
            <a:r>
              <a:rPr lang="ru-RU" dirty="0" smtClean="0"/>
              <a:t>Рентгенологическая диагностика – исследование пищевода и желудка с барием в прямой и боковой проекции и в положении </a:t>
            </a:r>
            <a:r>
              <a:rPr lang="ru-RU" dirty="0" err="1" smtClean="0"/>
              <a:t>Тренделенбурга</a:t>
            </a:r>
            <a:r>
              <a:rPr lang="ru-RU" dirty="0" smtClean="0"/>
              <a:t> с небольшой компрессией брюшной полости;</a:t>
            </a:r>
          </a:p>
          <a:p>
            <a:r>
              <a:rPr lang="ru-RU" dirty="0" err="1" smtClean="0"/>
              <a:t>Внутрипищеводная</a:t>
            </a:r>
            <a:r>
              <a:rPr lang="ru-RU" dirty="0" smtClean="0"/>
              <a:t> рН – метрия (суточный рН – мониторинг) – «золотой стандарт» кислотного рефлюкса рН ≤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315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800" dirty="0" smtClean="0"/>
              <a:t>Нормальные показатели 24-часового РН-</a:t>
            </a:r>
            <a:r>
              <a:rPr lang="ru-RU" sz="2800" dirty="0" err="1" smtClean="0"/>
              <a:t>мониторирования</a:t>
            </a:r>
            <a:r>
              <a:rPr lang="ru-RU" sz="2800" dirty="0" smtClean="0"/>
              <a:t> ( по </a:t>
            </a:r>
            <a:r>
              <a:rPr lang="en-US" sz="2800" dirty="0" smtClean="0"/>
              <a:t>T</a:t>
            </a:r>
            <a:r>
              <a:rPr lang="ru-RU" sz="2800" dirty="0" smtClean="0"/>
              <a:t>.</a:t>
            </a:r>
            <a:r>
              <a:rPr lang="en-US" sz="2800" dirty="0" smtClean="0"/>
              <a:t>R</a:t>
            </a:r>
            <a:r>
              <a:rPr lang="ru-RU" sz="2800" dirty="0" smtClean="0"/>
              <a:t>.</a:t>
            </a:r>
            <a:r>
              <a:rPr lang="en-US" sz="2800" dirty="0" err="1" smtClean="0"/>
              <a:t>DeMeester</a:t>
            </a:r>
            <a:r>
              <a:rPr lang="en-US" sz="2800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рН≤4 (</a:t>
            </a:r>
            <a:r>
              <a:rPr lang="ru-RU" dirty="0" err="1" smtClean="0"/>
              <a:t>обшее</a:t>
            </a:r>
            <a:r>
              <a:rPr lang="ru-RU" dirty="0" smtClean="0"/>
              <a:t>,%) – 4,5</a:t>
            </a:r>
          </a:p>
          <a:p>
            <a:r>
              <a:rPr lang="ru-RU" dirty="0"/>
              <a:t>рН≤</a:t>
            </a:r>
            <a:r>
              <a:rPr lang="ru-RU" dirty="0" smtClean="0"/>
              <a:t>4 (стоя, %)     - 8,4</a:t>
            </a:r>
          </a:p>
          <a:p>
            <a:r>
              <a:rPr lang="ru-RU" dirty="0"/>
              <a:t>рН≤</a:t>
            </a:r>
            <a:r>
              <a:rPr lang="ru-RU" dirty="0" smtClean="0"/>
              <a:t>4 (лежа, %)    - 3,5</a:t>
            </a:r>
          </a:p>
          <a:p>
            <a:r>
              <a:rPr lang="ru-RU" dirty="0" smtClean="0"/>
              <a:t>Число ГЭР с </a:t>
            </a:r>
            <a:r>
              <a:rPr lang="ru-RU" dirty="0"/>
              <a:t>рН≤4 </a:t>
            </a:r>
            <a:r>
              <a:rPr lang="ru-RU" dirty="0" smtClean="0"/>
              <a:t>– 46,9</a:t>
            </a:r>
          </a:p>
          <a:p>
            <a:r>
              <a:rPr lang="ru-RU" dirty="0" smtClean="0"/>
              <a:t>Число ГЭР ≥5 мин -  3,5</a:t>
            </a:r>
          </a:p>
          <a:p>
            <a:r>
              <a:rPr lang="ru-RU" dirty="0" err="1" smtClean="0"/>
              <a:t>Макс.ГЭР</a:t>
            </a:r>
            <a:r>
              <a:rPr lang="ru-RU" dirty="0" smtClean="0"/>
              <a:t> (мин)      -   20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17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</a:t>
            </a:r>
            <a:r>
              <a:rPr lang="ru-RU" dirty="0" smtClean="0"/>
              <a:t>ГЭРБ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Бичастотная</a:t>
            </a:r>
            <a:r>
              <a:rPr lang="ru-RU" b="1" dirty="0" smtClean="0"/>
              <a:t> </a:t>
            </a:r>
            <a:r>
              <a:rPr lang="ru-RU" b="1" dirty="0" err="1" smtClean="0"/>
              <a:t>интраэзофагеальная</a:t>
            </a:r>
            <a:r>
              <a:rPr lang="ru-RU" b="1" dirty="0" smtClean="0"/>
              <a:t> </a:t>
            </a:r>
            <a:r>
              <a:rPr lang="ru-RU" b="1" dirty="0" err="1" smtClean="0"/>
              <a:t>импедансометрия</a:t>
            </a:r>
            <a:r>
              <a:rPr lang="ru-RU" b="1" dirty="0" smtClean="0"/>
              <a:t> </a:t>
            </a:r>
            <a:r>
              <a:rPr lang="ru-RU" dirty="0" smtClean="0"/>
              <a:t>– измерение </a:t>
            </a:r>
            <a:r>
              <a:rPr lang="ru-RU" dirty="0" err="1" smtClean="0"/>
              <a:t>интраэзофагеального</a:t>
            </a:r>
            <a:r>
              <a:rPr lang="ru-RU" dirty="0" smtClean="0"/>
              <a:t> сопротивления в результате ГЭР (снижение импеданса в пищеводе ниже 100 ом при ГЭР), скорость пищеводного клиренса (</a:t>
            </a:r>
            <a:r>
              <a:rPr lang="en-US" dirty="0" smtClean="0"/>
              <a:t>CL) </a:t>
            </a:r>
            <a:r>
              <a:rPr lang="ru-RU" dirty="0" smtClean="0"/>
              <a:t>в дистальном отделе пищевода и агрессивность рефлюкса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AR</a:t>
            </a:r>
            <a:r>
              <a:rPr lang="ru-RU" dirty="0" smtClean="0"/>
              <a:t>). Патологический ГЭР регистрируется при </a:t>
            </a:r>
            <a:r>
              <a:rPr lang="en-US" dirty="0" smtClean="0"/>
              <a:t>AR≥</a:t>
            </a:r>
            <a:r>
              <a:rPr lang="ru-RU" dirty="0" smtClean="0"/>
              <a:t>10%. Значения </a:t>
            </a:r>
            <a:r>
              <a:rPr lang="en-US" dirty="0" smtClean="0"/>
              <a:t>CL≤</a:t>
            </a:r>
            <a:r>
              <a:rPr lang="ru-RU" dirty="0" smtClean="0"/>
              <a:t>10% свидетельствуют о нарушении клиренса. Применяется специальный 9-канальный зонд + высота и продолжительность ГЭР, относительный объем </a:t>
            </a:r>
            <a:r>
              <a:rPr lang="ru-RU" dirty="0" err="1" smtClean="0"/>
              <a:t>рефлюктата</a:t>
            </a:r>
            <a:r>
              <a:rPr lang="ru-RU" dirty="0" smtClean="0"/>
              <a:t>, кислотность желудочного сока в базальную фазу секреции.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798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Манометрия</a:t>
            </a:r>
            <a:r>
              <a:rPr lang="ru-RU" b="1" dirty="0" smtClean="0"/>
              <a:t> пищевода</a:t>
            </a:r>
            <a:r>
              <a:rPr lang="ru-RU" dirty="0" smtClean="0"/>
              <a:t> – исследование функции НПС, устанавливаются границы НПС, оценивается его состоятельность и способность к релаксации при глотании. Нижними границами нормы для НПС является давление 6 мм </a:t>
            </a:r>
            <a:r>
              <a:rPr lang="ru-RU" dirty="0" err="1" smtClean="0"/>
              <a:t>рт.ст</a:t>
            </a:r>
            <a:r>
              <a:rPr lang="ru-RU" dirty="0" smtClean="0"/>
              <a:t>., общая длина сфинктера 2 см, а протяженность внутрибрюшного сегмента – 1 см.</a:t>
            </a:r>
          </a:p>
          <a:p>
            <a:r>
              <a:rPr lang="ru-RU" b="1" dirty="0" smtClean="0"/>
              <a:t>Наиболее перспективным считается синхронное исследование рН в пищеводе и </a:t>
            </a:r>
            <a:r>
              <a:rPr lang="ru-RU" b="1" dirty="0" err="1" smtClean="0"/>
              <a:t>манометрия</a:t>
            </a:r>
            <a:r>
              <a:rPr lang="ru-RU" b="1" dirty="0" smtClean="0"/>
              <a:t> НПС.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69488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Радионуклидное</a:t>
            </a:r>
            <a:r>
              <a:rPr lang="ru-RU" b="1" dirty="0" smtClean="0"/>
              <a:t> исследование (желудочно-пищеводная </a:t>
            </a:r>
            <a:r>
              <a:rPr lang="ru-RU" b="1" dirty="0" err="1" smtClean="0"/>
              <a:t>сцинтиграфия</a:t>
            </a:r>
            <a:r>
              <a:rPr lang="ru-RU" b="1" dirty="0" smtClean="0"/>
              <a:t>) </a:t>
            </a:r>
            <a:r>
              <a:rPr lang="ru-RU" dirty="0" smtClean="0"/>
              <a:t>– радиоизотопное исследование верхних отделов ЖКТ с 99</a:t>
            </a:r>
            <a:r>
              <a:rPr lang="en-US" dirty="0" err="1" smtClean="0"/>
              <a:t>mTc</a:t>
            </a:r>
            <a:r>
              <a:rPr lang="en-US" dirty="0" smtClean="0"/>
              <a:t> </a:t>
            </a:r>
            <a:r>
              <a:rPr lang="ru-RU" dirty="0" smtClean="0"/>
              <a:t>. Задержка изотопа в пищеводе более чем на 10 минут указывает на замедление </a:t>
            </a:r>
            <a:r>
              <a:rPr lang="ru-RU" dirty="0" err="1" smtClean="0"/>
              <a:t>эзофагеального</a:t>
            </a:r>
            <a:r>
              <a:rPr lang="ru-RU" dirty="0" smtClean="0"/>
              <a:t> клиренса, также оценка эвакуации желудочного содержимого, выявление рефлюкс-индуцированной </a:t>
            </a:r>
            <a:r>
              <a:rPr lang="ru-RU" dirty="0" err="1" smtClean="0"/>
              <a:t>микроаспирации</a:t>
            </a:r>
            <a:r>
              <a:rPr lang="ru-RU" dirty="0" smtClean="0"/>
              <a:t> (показана детям с торпидной респираторной патологией).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9559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Диагностика </a:t>
            </a:r>
            <a:r>
              <a:rPr lang="ru-RU" dirty="0" err="1" smtClean="0"/>
              <a:t>внепищеводных</a:t>
            </a:r>
            <a:r>
              <a:rPr lang="ru-RU" dirty="0" smtClean="0"/>
              <a:t> проявлений ГЭРБ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Трахеобронхоскопическое</a:t>
            </a:r>
            <a:r>
              <a:rPr lang="ru-RU" b="1" dirty="0" smtClean="0"/>
              <a:t> исследование </a:t>
            </a:r>
            <a:r>
              <a:rPr lang="ru-RU" dirty="0" smtClean="0"/>
              <a:t>с определением пепсина в бронхо-альвеолярной жидкости  для диагностики аспирации – индикатор ГЭР-ассоциированной аспирации</a:t>
            </a:r>
          </a:p>
          <a:p>
            <a:r>
              <a:rPr lang="ru-RU" b="1" dirty="0" smtClean="0"/>
              <a:t>Импульсная </a:t>
            </a:r>
            <a:r>
              <a:rPr lang="ru-RU" b="1" dirty="0" err="1" smtClean="0"/>
              <a:t>осциллометрия</a:t>
            </a:r>
            <a:r>
              <a:rPr lang="ru-RU" b="1" dirty="0" smtClean="0"/>
              <a:t> дыхательных путей, </a:t>
            </a:r>
          </a:p>
          <a:p>
            <a:r>
              <a:rPr lang="ru-RU" b="1" dirty="0"/>
              <a:t>О</a:t>
            </a:r>
            <a:r>
              <a:rPr lang="ru-RU" b="1" dirty="0" smtClean="0"/>
              <a:t>пределение функции внешнего дыхания,</a:t>
            </a:r>
          </a:p>
          <a:p>
            <a:r>
              <a:rPr lang="ru-RU" b="1" dirty="0" smtClean="0"/>
              <a:t> Электрокардиография (ЭКГ), в </a:t>
            </a:r>
            <a:r>
              <a:rPr lang="ru-RU" b="1" dirty="0" err="1" smtClean="0"/>
              <a:t>т.ч</a:t>
            </a:r>
            <a:r>
              <a:rPr lang="ru-RU" b="1" dirty="0" smtClean="0"/>
              <a:t>. </a:t>
            </a:r>
            <a:r>
              <a:rPr lang="ru-RU" b="1" dirty="0" err="1"/>
              <a:t>х</a:t>
            </a:r>
            <a:r>
              <a:rPr lang="ru-RU" b="1" dirty="0" err="1" smtClean="0"/>
              <a:t>олтеровское</a:t>
            </a:r>
            <a:r>
              <a:rPr lang="ru-RU" b="1" dirty="0" smtClean="0"/>
              <a:t> </a:t>
            </a:r>
            <a:r>
              <a:rPr lang="ru-RU" b="1" dirty="0" err="1" smtClean="0"/>
              <a:t>мониторирование</a:t>
            </a:r>
            <a:endParaRPr lang="ru-RU" b="1" dirty="0" smtClean="0"/>
          </a:p>
          <a:p>
            <a:r>
              <a:rPr lang="ru-RU" b="1" dirty="0" smtClean="0"/>
              <a:t>Консультации кардиолога, пульмонолога, отоларинголога, хирурга, стоматолога, невролога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15302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Таким образом: диагноз ГЭРБ у детей клинически основывается на </a:t>
            </a:r>
            <a:r>
              <a:rPr lang="ru-RU" b="1" i="1" dirty="0" smtClean="0"/>
              <a:t>выраженности симптомов или признаков,</a:t>
            </a:r>
            <a:r>
              <a:rPr lang="ru-RU" dirty="0" smtClean="0"/>
              <a:t> которые могут быть связаны с ГЭР.  Субъективные симптомы ненадежны у младенцев и детей до 12 лет. Большинство предполагаемых симптомов ГЭР – неспецифичны. Диагноз ГЭРБ ставится только при чрезмерной частоте и длительности рефлюкса, при наличии эзофагита или при условии чёткой связи симптомов и признаков с эпизодами рефлюкса при исключении альтернативных диагнозов.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4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 МКБ 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К21  </a:t>
            </a:r>
            <a:r>
              <a:rPr lang="ru-RU" dirty="0" err="1" smtClean="0"/>
              <a:t>Гастроэзофагеальный</a:t>
            </a:r>
            <a:r>
              <a:rPr lang="ru-RU" dirty="0" smtClean="0"/>
              <a:t> рефлюкс</a:t>
            </a:r>
          </a:p>
          <a:p>
            <a:pPr marL="0" indent="0">
              <a:buNone/>
            </a:pPr>
            <a:r>
              <a:rPr lang="ru-RU" dirty="0" smtClean="0"/>
              <a:t>К21.0  </a:t>
            </a:r>
            <a:r>
              <a:rPr lang="ru-RU" smtClean="0"/>
              <a:t>Гастроэзофагеальный</a:t>
            </a:r>
            <a:r>
              <a:rPr lang="ru-RU" dirty="0" smtClean="0"/>
              <a:t> рефлюкс с эзофагитом</a:t>
            </a:r>
          </a:p>
          <a:p>
            <a:pPr marL="0" indent="0">
              <a:buNone/>
            </a:pPr>
            <a:r>
              <a:rPr lang="ru-RU" dirty="0" smtClean="0"/>
              <a:t>Рефлюкс-эзофагит</a:t>
            </a:r>
          </a:p>
          <a:p>
            <a:pPr marL="0" indent="0">
              <a:buNone/>
            </a:pPr>
            <a:r>
              <a:rPr lang="ru-RU" dirty="0" smtClean="0"/>
              <a:t>К21.9 </a:t>
            </a:r>
            <a:r>
              <a:rPr lang="ru-RU" dirty="0" err="1"/>
              <a:t>Г</a:t>
            </a:r>
            <a:r>
              <a:rPr lang="ru-RU" dirty="0" err="1" smtClean="0"/>
              <a:t>астроэзофагеальный</a:t>
            </a:r>
            <a:r>
              <a:rPr lang="ru-RU" dirty="0" smtClean="0"/>
              <a:t> рефлюкс  без эзофагита.</a:t>
            </a:r>
          </a:p>
          <a:p>
            <a:pPr marL="0" indent="0">
              <a:buNone/>
            </a:pPr>
            <a:r>
              <a:rPr lang="ru-RU" dirty="0" err="1" smtClean="0"/>
              <a:t>Эзофагеальный</a:t>
            </a:r>
            <a:r>
              <a:rPr lang="ru-RU" dirty="0" smtClean="0"/>
              <a:t> рефлюкс БДУ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520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Диагноз ГЭРБ не вызывает сомнений в следующих случаях: </a:t>
            </a:r>
          </a:p>
          <a:p>
            <a:r>
              <a:rPr lang="ru-RU" dirty="0" smtClean="0"/>
              <a:t>Синдром рвот и </a:t>
            </a:r>
            <a:r>
              <a:rPr lang="ru-RU" dirty="0" err="1" smtClean="0"/>
              <a:t>срыгиваний</a:t>
            </a:r>
            <a:r>
              <a:rPr lang="ru-RU" dirty="0" smtClean="0"/>
              <a:t> у детей раннего возраста с «симптомами тревоги»: рвоты фонтаном, кровь в рвотных массах, рвота с желчью, потеря массы тела, рецидивирующая респираторная патология,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347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Доминирующая над другими гастроэнтерологическими жалобами «пищеводная» симптоматика, существенно снижающая качество жизни больного;</a:t>
            </a:r>
          </a:p>
          <a:p>
            <a:r>
              <a:rPr lang="ru-RU" dirty="0" smtClean="0"/>
              <a:t>Пищевод </a:t>
            </a:r>
            <a:r>
              <a:rPr lang="ru-RU" dirty="0" err="1" smtClean="0"/>
              <a:t>Барретта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Наличие у ребенка ГЭР – ассоциированных </a:t>
            </a:r>
            <a:r>
              <a:rPr lang="ru-RU" dirty="0" err="1" smtClean="0"/>
              <a:t>внепищеводных</a:t>
            </a:r>
            <a:r>
              <a:rPr lang="ru-RU" dirty="0" smtClean="0"/>
              <a:t> проявлений.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332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диагноза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Диагноз основной: </a:t>
            </a:r>
          </a:p>
          <a:p>
            <a:pPr marL="0" indent="0">
              <a:buNone/>
            </a:pPr>
            <a:r>
              <a:rPr lang="ru-RU" dirty="0" err="1" smtClean="0"/>
              <a:t>Гастроэзофагеальная</a:t>
            </a:r>
            <a:r>
              <a:rPr lang="ru-RU" dirty="0" smtClean="0"/>
              <a:t> </a:t>
            </a:r>
            <a:r>
              <a:rPr lang="ru-RU" dirty="0" err="1" smtClean="0"/>
              <a:t>рефлюксная</a:t>
            </a:r>
            <a:r>
              <a:rPr lang="ru-RU" dirty="0" smtClean="0"/>
              <a:t> болезнь (рефлюкс-эзофагит </a:t>
            </a:r>
            <a:r>
              <a:rPr lang="en-US" dirty="0" smtClean="0"/>
              <a:t>II – B </a:t>
            </a:r>
            <a:r>
              <a:rPr lang="ru-RU" dirty="0" smtClean="0"/>
              <a:t>степени), среднетяжелая форма.</a:t>
            </a:r>
          </a:p>
          <a:p>
            <a:pPr marL="0" indent="0">
              <a:buNone/>
            </a:pPr>
            <a:r>
              <a:rPr lang="ru-RU" b="1" i="1" dirty="0" smtClean="0"/>
              <a:t>Осложнение: </a:t>
            </a:r>
            <a:r>
              <a:rPr lang="ru-RU" dirty="0" smtClean="0"/>
              <a:t>Постгеморрагическая анемия.</a:t>
            </a:r>
          </a:p>
          <a:p>
            <a:pPr marL="0" indent="0">
              <a:buNone/>
            </a:pPr>
            <a:r>
              <a:rPr lang="ru-RU" b="1" i="1" dirty="0" smtClean="0"/>
              <a:t>Диагноз сопутствующий</a:t>
            </a:r>
            <a:r>
              <a:rPr lang="ru-RU" i="1" dirty="0" smtClean="0"/>
              <a:t>: </a:t>
            </a:r>
            <a:r>
              <a:rPr lang="ru-RU" dirty="0" smtClean="0"/>
              <a:t>Хронический гастродуоденит с повышенной кислотообразующей функцией, НР – негативный, в стадии клинической </a:t>
            </a:r>
            <a:r>
              <a:rPr lang="ru-RU" dirty="0" err="1" smtClean="0"/>
              <a:t>субремиссии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5931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Задачи лечения: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Снижение агрессивности желудочного содержимого;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Повышение </a:t>
            </a:r>
            <a:r>
              <a:rPr lang="ru-RU" dirty="0" err="1" smtClean="0"/>
              <a:t>антирефлюксной</a:t>
            </a:r>
            <a:r>
              <a:rPr lang="ru-RU" dirty="0" smtClean="0"/>
              <a:t> функции НПС;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Уменьшение времени контакта слизистой пищевода с желудочно-кишечным содержимым (</a:t>
            </a:r>
            <a:r>
              <a:rPr lang="ru-RU" dirty="0" err="1" smtClean="0"/>
              <a:t>регургитатом</a:t>
            </a:r>
            <a:r>
              <a:rPr lang="ru-RU" dirty="0" smtClean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Защита слизистой оболочки пищевода от повреждения </a:t>
            </a:r>
            <a:r>
              <a:rPr lang="ru-RU" dirty="0" err="1" smtClean="0"/>
              <a:t>регургитатом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7113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ГЭРБ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Три основных положения лечебных мероприятий: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Комплекс немедикаментозных воздействий, главным образом, нормализация образа жизни, режима дня и питания;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Консервативная терапия;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Хирургическая коррекция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6240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Лечение детей раннего возраста: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Постуральная терапия или терапия положением (кормление ребенка под углом 45-60◦, приподнять головной конец кроватки на 10-15 см, не перекармливать);</a:t>
            </a:r>
          </a:p>
          <a:p>
            <a:r>
              <a:rPr lang="ru-RU" dirty="0" smtClean="0"/>
              <a:t>Диетическая коррекция (</a:t>
            </a:r>
            <a:r>
              <a:rPr lang="ru-RU" dirty="0" err="1" smtClean="0"/>
              <a:t>антирефлюксные</a:t>
            </a:r>
            <a:r>
              <a:rPr lang="ru-RU" dirty="0" smtClean="0"/>
              <a:t> смеси – смеси АР) – </a:t>
            </a:r>
            <a:r>
              <a:rPr lang="ru-RU" dirty="0" err="1" smtClean="0"/>
              <a:t>неперевариваемые</a:t>
            </a:r>
            <a:r>
              <a:rPr lang="ru-RU" dirty="0" smtClean="0"/>
              <a:t> полисахариды (ПС) – камедь рожкового дерева: </a:t>
            </a:r>
          </a:p>
          <a:p>
            <a:pPr>
              <a:buFontTx/>
              <a:buChar char="-"/>
            </a:pPr>
            <a:r>
              <a:rPr lang="ru-RU" dirty="0" smtClean="0"/>
              <a:t>смеси являются лечебными и должны назначаться врачом;</a:t>
            </a:r>
          </a:p>
          <a:p>
            <a:pPr>
              <a:buFontTx/>
              <a:buChar char="-"/>
            </a:pPr>
            <a:r>
              <a:rPr lang="ru-RU" dirty="0" smtClean="0"/>
              <a:t> - требуют  четкого подбора объёма в суточном рационе ребенка (1/2, 1/3 или ¼); </a:t>
            </a:r>
          </a:p>
          <a:p>
            <a:pPr>
              <a:buFontTx/>
              <a:buChar char="-"/>
            </a:pPr>
            <a:r>
              <a:rPr lang="ru-RU" dirty="0" smtClean="0"/>
              <a:t>- назначаются на ограниченный срок;</a:t>
            </a:r>
          </a:p>
          <a:p>
            <a:pPr>
              <a:buFontTx/>
              <a:buChar char="-"/>
            </a:pPr>
            <a:r>
              <a:rPr lang="ru-RU" dirty="0" smtClean="0"/>
              <a:t> - не рекомендуются здоровым детям, не страдающими </a:t>
            </a:r>
            <a:r>
              <a:rPr lang="ru-RU" dirty="0" err="1" smtClean="0"/>
              <a:t>срыгиваниями</a:t>
            </a:r>
            <a:r>
              <a:rPr lang="ru-RU" dirty="0" smtClean="0"/>
              <a:t>; </a:t>
            </a:r>
          </a:p>
          <a:p>
            <a:pPr>
              <a:buFontTx/>
              <a:buChar char="-"/>
            </a:pPr>
            <a:r>
              <a:rPr lang="ru-RU" dirty="0" smtClean="0"/>
              <a:t>- являются только одним из компонентов лечебных программ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1342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</a:t>
            </a:r>
            <a:r>
              <a:rPr lang="ru-RU" dirty="0" smtClean="0"/>
              <a:t>детей раннего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Варианты назначения </a:t>
            </a:r>
            <a:r>
              <a:rPr lang="ru-RU" dirty="0" err="1" smtClean="0"/>
              <a:t>антирефлюксных</a:t>
            </a:r>
            <a:r>
              <a:rPr lang="ru-RU" dirty="0" smtClean="0"/>
              <a:t> смесей: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конце каждого кормления адаптированной смесью назначается </a:t>
            </a:r>
            <a:r>
              <a:rPr lang="ru-RU" dirty="0" err="1" smtClean="0"/>
              <a:t>антирефлюксная</a:t>
            </a:r>
            <a:r>
              <a:rPr lang="ru-RU" dirty="0" smtClean="0"/>
              <a:t>  (АР) смесь в количестве ½ - ¼ от объема кормления;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АР смесь назначается 1-3 раза в день в объеме кормления, в остальных случаях используется адаптированная смесь;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АР смесь назначается в полном суточном объеме в течение 2-4 недель.</a:t>
            </a:r>
          </a:p>
          <a:p>
            <a:pPr marL="0" indent="0">
              <a:buNone/>
            </a:pPr>
            <a:r>
              <a:rPr lang="ru-RU" dirty="0" smtClean="0"/>
              <a:t>Медикаментозное лечение грудных детей с синдромом срыгивания решается строго индивидуально.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3469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Лечение детей старшего возраста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Немедикаментозное лечение</a:t>
            </a:r>
          </a:p>
          <a:p>
            <a:pPr marL="0" indent="0">
              <a:buNone/>
            </a:pPr>
            <a:r>
              <a:rPr lang="ru-RU" dirty="0" smtClean="0"/>
              <a:t>Детям и подросткам с нечасто возникающей изжогой малой степени выраженности (один раз в неделю или реже) следует рекомендовать </a:t>
            </a:r>
            <a:r>
              <a:rPr lang="ru-RU" b="1" i="1" dirty="0" smtClean="0"/>
              <a:t>изменение стиля жизни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40287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Лечение детей старшего </a:t>
            </a:r>
            <a:r>
              <a:rPr lang="ru-RU" sz="4000" dirty="0" smtClean="0"/>
              <a:t>возраста (изменение стиля жизни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132269"/>
              </p:ext>
            </p:extLst>
          </p:nvPr>
        </p:nvGraphicFramePr>
        <p:xfrm>
          <a:off x="685800" y="1771650"/>
          <a:ext cx="7772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Рекомендации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Спать с приподнятым головным концом кровати не менее чем на 15 см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Диетические ограничения: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Снизить содержание жира (сливки, сливочное масло, жирная рыба, свинина, гусь, утка, баранина, торты)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Повысить содержание белка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Снизить объем пищи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Избегать раздражающих продуктов (соки цитрусовых, томаты, кофе, чай, шоколад, мята, лук, чеснок, алкоголь и др.)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Уменьшает продолжительность </a:t>
                      </a:r>
                      <a:r>
                        <a:rPr lang="ru-RU" dirty="0" err="1" smtClean="0"/>
                        <a:t>закисления</a:t>
                      </a:r>
                      <a:r>
                        <a:rPr lang="ru-RU" dirty="0" smtClean="0"/>
                        <a:t> пищевода</a:t>
                      </a:r>
                    </a:p>
                    <a:p>
                      <a:endParaRPr lang="ru-RU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Жиры снижают давление НПС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Белки повышают давление НПС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Уменьшается объем желудочного содержимого и рефлюксы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Прямой повреждающий эффект. Кофе, чай, шоколад, мята, алкоголь также снижают давление НПС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935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 (изменение стиля жизни)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366322"/>
              </p:ext>
            </p:extLst>
          </p:nvPr>
        </p:nvGraphicFramePr>
        <p:xfrm>
          <a:off x="685800" y="1771650"/>
          <a:ext cx="7772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Рекомендации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 Снизить вес при ожирении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4. Не есть перед сном, не лежать после еды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5. Избегать тесной одежды, тугих поясов</a:t>
                      </a:r>
                    </a:p>
                    <a:p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6. Избегать глубоких наклонов, длительного пребывания в согнутом положении (поза «огородника»), поднятия руками тяжестей более 6-8 кг на обе руки, физических упражнений связанных с перенапряжением мышц брюшного пресса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Избыточный вес – предполагаемая причина рефлюкса</a:t>
                      </a:r>
                    </a:p>
                    <a:p>
                      <a:r>
                        <a:rPr lang="ru-RU" dirty="0" smtClean="0"/>
                        <a:t>Уменьшает объём желудочного содержимого в горизонтальном положении</a:t>
                      </a:r>
                    </a:p>
                    <a:p>
                      <a:r>
                        <a:rPr lang="ru-RU" dirty="0" smtClean="0"/>
                        <a:t>Повышает внутрибрюшное давление, усиливает рефлюкс</a:t>
                      </a:r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4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Частота выявления рефлюкс-эзофагита у детей с заболеваниями органов пищеварения составляет от 8,7% до 17%. Распространенность ГЭРБ  в детском возрасте неизвестна, что обусловлено как многообразием клинико-морфологических вариантов заболевания, так и отсутствием единого системного подхода к вопросам диагностики и лечения.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20591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 (изменение стиля жизни)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992260"/>
              </p:ext>
            </p:extLst>
          </p:nvPr>
        </p:nvGraphicFramePr>
        <p:xfrm>
          <a:off x="685800" y="1771650"/>
          <a:ext cx="7772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Рекомендации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Комментарии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 Избегать приема ряда лекарств: седативных, снотворных, транквилизаторов, антагонистов кальция, теофиллина, </a:t>
                      </a:r>
                      <a:r>
                        <a:rPr lang="ru-RU" dirty="0" err="1" smtClean="0"/>
                        <a:t>холинолитиков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8. Прекратить курение </a:t>
                      </a:r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Снижают давление НПС и/или замедляют перистальтику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Курение значительно уменьшает давление НПС</a:t>
                      </a:r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3699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Лечение детей старшего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Терапия положением </a:t>
            </a:r>
            <a:r>
              <a:rPr lang="ru-RU" dirty="0" smtClean="0"/>
              <a:t>у детей старшего возраста за счет подкладывания под ножки кровати брусков высотой до 15 см. Сон на левом боку  и возвышенный головной конец кровати уменьшает частоту ГЭР. </a:t>
            </a:r>
            <a:r>
              <a:rPr lang="ru-RU" b="1" dirty="0" smtClean="0"/>
              <a:t>Диетические столы </a:t>
            </a:r>
            <a:r>
              <a:rPr lang="ru-RU" dirty="0" smtClean="0"/>
              <a:t>с учётом сопутствующих болезней ЖКТ (гастрит, гастродуоденит, заболевания </a:t>
            </a:r>
            <a:r>
              <a:rPr lang="ru-RU" dirty="0" err="1" smtClean="0"/>
              <a:t>билиарной</a:t>
            </a:r>
            <a:r>
              <a:rPr lang="ru-RU" dirty="0" smtClean="0"/>
              <a:t> системы, поджелудочной железы, кишечника): 1-й, 5-й, 4-й.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3914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</a:t>
            </a:r>
            <a:r>
              <a:rPr lang="ru-RU" sz="3600" dirty="0" smtClean="0"/>
              <a:t>возраста. Медикаментозное лечение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 лечении ГЭРБ применяются следующие группы лекарственных средств:</a:t>
            </a:r>
          </a:p>
          <a:p>
            <a:r>
              <a:rPr lang="ru-RU" dirty="0" smtClean="0"/>
              <a:t>Ингибиторы протонной помпы (ИПП);</a:t>
            </a:r>
          </a:p>
          <a:p>
            <a:r>
              <a:rPr lang="ru-RU" dirty="0" err="1" smtClean="0"/>
              <a:t>Прокинетики</a:t>
            </a:r>
            <a:r>
              <a:rPr lang="ru-RU" dirty="0" smtClean="0"/>
              <a:t> и корректоры моторики;</a:t>
            </a:r>
          </a:p>
          <a:p>
            <a:r>
              <a:rPr lang="ru-RU" dirty="0" smtClean="0"/>
              <a:t>Антациды и антациды в комбинациях</a:t>
            </a:r>
          </a:p>
          <a:p>
            <a:pPr marL="0" indent="0">
              <a:buNone/>
            </a:pPr>
            <a:r>
              <a:rPr lang="ru-RU" dirty="0" smtClean="0"/>
              <a:t>Антациды можно использовать периодически для купирования симптомов изжоги. Если имеются среднетяжелые или тяжелые симптомы изжоги, либо мероприятия по изменению стиля жизни не оказали эффекта, рекомендуется </a:t>
            </a:r>
            <a:r>
              <a:rPr lang="ru-RU" b="1" dirty="0" smtClean="0"/>
              <a:t>пробная терапия </a:t>
            </a:r>
            <a:r>
              <a:rPr lang="ru-RU" dirty="0" smtClean="0"/>
              <a:t>с целью снижения кислотности.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758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Ингибиторы протонной помпы являются препаратами </a:t>
            </a:r>
            <a:r>
              <a:rPr lang="ru-RU" b="1" dirty="0" smtClean="0"/>
              <a:t>первой линии терапии </a:t>
            </a:r>
            <a:r>
              <a:rPr lang="ru-RU" dirty="0" smtClean="0"/>
              <a:t>для пробного лечения. Рекомендованный курс этих препаратов составляет от 2 до 4 недель.</a:t>
            </a:r>
          </a:p>
          <a:p>
            <a:pPr marL="0" indent="0">
              <a:buNone/>
            </a:pPr>
            <a:r>
              <a:rPr lang="ru-RU" dirty="0" smtClean="0"/>
              <a:t>Пациенты, с симптомами, требующими неотложного вмешательства (дисфагия, потеря веса, кровавая рвота или рецидивирующая рвота), а также больные, у которых симптомы изжоги </a:t>
            </a:r>
            <a:r>
              <a:rPr lang="ru-RU" dirty="0" err="1" smtClean="0"/>
              <a:t>персистируют</a:t>
            </a:r>
            <a:r>
              <a:rPr lang="ru-RU" dirty="0" smtClean="0"/>
              <a:t> или рецидивируют, несмотря на применение ИПП, должны быть направлены к гастроэнтерологу для проведения ФЭГДС  с биопсией.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7833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Детям с </a:t>
            </a:r>
            <a:r>
              <a:rPr lang="ru-RU" dirty="0" err="1" smtClean="0"/>
              <a:t>эндоскопически</a:t>
            </a:r>
            <a:r>
              <a:rPr lang="ru-RU" dirty="0" smtClean="0"/>
              <a:t> установленным пептическим эзофагитом рекомендуется терапия препаратами, уменьшающими кислотность.</a:t>
            </a:r>
          </a:p>
          <a:p>
            <a:pPr marL="0" indent="0">
              <a:buNone/>
            </a:pPr>
            <a:r>
              <a:rPr lang="ru-RU" dirty="0" smtClean="0"/>
              <a:t>Н2-гистаминоблокаторы (Н2-ГБ) имеют меньшую эффективность, неблагоприятный фармакотерапевтический профиль, а также высокий риск развития </a:t>
            </a:r>
            <a:r>
              <a:rPr lang="ru-RU" dirty="0" err="1" smtClean="0"/>
              <a:t>тахифилаксии</a:t>
            </a:r>
            <a:r>
              <a:rPr lang="ru-RU" dirty="0"/>
              <a:t>.</a:t>
            </a:r>
            <a:r>
              <a:rPr lang="ru-RU" dirty="0" smtClean="0"/>
              <a:t> У детей в качестве </a:t>
            </a:r>
            <a:r>
              <a:rPr lang="ru-RU" dirty="0" err="1" smtClean="0"/>
              <a:t>антисекреторной</a:t>
            </a:r>
            <a:r>
              <a:rPr lang="ru-RU" dirty="0" smtClean="0"/>
              <a:t> терапии использовать Н2-ГБ не рекомендуется.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7352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У 60% детей с бронхиальной астмой, сопровождающейся клиническими и эндоскопическими признаками сопутствующей ГЭРБ препараты, подавляющие кислотность желудочного сока, улучшают контроль над основным заболеванием. Пациентам с </a:t>
            </a:r>
            <a:r>
              <a:rPr lang="ru-RU" dirty="0" err="1" smtClean="0"/>
              <a:t>персистирующими</a:t>
            </a:r>
            <a:r>
              <a:rPr lang="ru-RU" dirty="0" smtClean="0"/>
              <a:t> тяжелыми и среднетяжелыми симптомами астмы  (особенно, если имеются ночные приступы) и частыми проявлениями изжоги или </a:t>
            </a:r>
            <a:r>
              <a:rPr lang="ru-RU" dirty="0" err="1" smtClean="0"/>
              <a:t>регургитации</a:t>
            </a:r>
            <a:r>
              <a:rPr lang="ru-RU" dirty="0" smtClean="0"/>
              <a:t>, указывающие на ГЭРБ, рекомендуется пробная терапия ИПП длительностью до 8 недель.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5019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Программы лечения в зависимости от степени выраженности морфологических изменений пищевода: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ГЭРБ (ГЭР без эзофагита, </a:t>
            </a:r>
            <a:r>
              <a:rPr lang="ru-RU" dirty="0" err="1" smtClean="0"/>
              <a:t>эндоскопически</a:t>
            </a:r>
            <a:r>
              <a:rPr lang="ru-RU" dirty="0" smtClean="0"/>
              <a:t> негативный вариант ГЭРБ, ГЭР с рефлюкс-эзофагитом </a:t>
            </a:r>
            <a:r>
              <a:rPr lang="en-US" dirty="0" smtClean="0"/>
              <a:t>I c</a:t>
            </a:r>
            <a:r>
              <a:rPr lang="ru-RU" dirty="0" err="1" smtClean="0"/>
              <a:t>тепени</a:t>
            </a:r>
            <a:r>
              <a:rPr lang="ru-RU" dirty="0" smtClean="0"/>
              <a:t>):  </a:t>
            </a:r>
          </a:p>
          <a:p>
            <a:pPr marL="0" indent="0">
              <a:buNone/>
            </a:pPr>
            <a:r>
              <a:rPr lang="ru-RU" dirty="0" smtClean="0"/>
              <a:t>а) антациды и антациды в комбинациях (преимущественно в виде геля или суспензии: алюминия фосфат, </a:t>
            </a:r>
            <a:r>
              <a:rPr lang="ru-RU" dirty="0" err="1" smtClean="0"/>
              <a:t>алгедрат+магния</a:t>
            </a:r>
            <a:r>
              <a:rPr lang="ru-RU" dirty="0" smtClean="0"/>
              <a:t> гидроксид; </a:t>
            </a:r>
            <a:r>
              <a:rPr lang="ru-RU" dirty="0" err="1" smtClean="0"/>
              <a:t>гевискон</a:t>
            </a:r>
            <a:r>
              <a:rPr lang="ru-RU" dirty="0" smtClean="0"/>
              <a:t> – натрия </a:t>
            </a:r>
            <a:r>
              <a:rPr lang="ru-RU" dirty="0" err="1" smtClean="0"/>
              <a:t>альгинат</a:t>
            </a:r>
            <a:r>
              <a:rPr lang="ru-RU" dirty="0" smtClean="0"/>
              <a:t> + натрия гидрокарбонат + кальция карбонат),</a:t>
            </a:r>
          </a:p>
          <a:p>
            <a:pPr marL="0" indent="0">
              <a:buNone/>
            </a:pPr>
            <a:r>
              <a:rPr lang="ru-RU" dirty="0" smtClean="0"/>
              <a:t>Б) </a:t>
            </a:r>
            <a:r>
              <a:rPr lang="ru-RU" dirty="0" err="1" smtClean="0"/>
              <a:t>прокинетики</a:t>
            </a:r>
            <a:r>
              <a:rPr lang="ru-RU" dirty="0" smtClean="0"/>
              <a:t> (</a:t>
            </a:r>
            <a:r>
              <a:rPr lang="ru-RU" dirty="0" err="1" smtClean="0"/>
              <a:t>домперидон</a:t>
            </a:r>
            <a:r>
              <a:rPr lang="ru-RU" dirty="0" smtClean="0"/>
              <a:t>) и корректор моторики (</a:t>
            </a:r>
            <a:r>
              <a:rPr lang="ru-RU" dirty="0" err="1" smtClean="0"/>
              <a:t>тримебутин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9427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Пример базисной лечебной программы (ГЭР без эзофагита, ГЭР с рефлюкс-эзофагитом  </a:t>
            </a:r>
            <a:r>
              <a:rPr lang="en-US" dirty="0" smtClean="0"/>
              <a:t>I</a:t>
            </a:r>
            <a:r>
              <a:rPr lang="ru-RU" dirty="0" smtClean="0"/>
              <a:t> степени):</a:t>
            </a:r>
          </a:p>
          <a:p>
            <a:pPr>
              <a:buFontTx/>
              <a:buChar char="-"/>
            </a:pPr>
            <a:r>
              <a:rPr lang="ru-RU" dirty="0" err="1" smtClean="0"/>
              <a:t>Гевискон</a:t>
            </a:r>
            <a:r>
              <a:rPr lang="ru-RU" dirty="0" smtClean="0"/>
              <a:t> по 5,0 мл х 3 раза в день, после еды – 2-3 недели;</a:t>
            </a:r>
          </a:p>
          <a:p>
            <a:pPr>
              <a:buFontTx/>
              <a:buChar char="-"/>
            </a:pPr>
            <a:r>
              <a:rPr lang="ru-RU" dirty="0" err="1" smtClean="0"/>
              <a:t>Домперидон</a:t>
            </a:r>
            <a:r>
              <a:rPr lang="ru-RU" dirty="0" smtClean="0"/>
              <a:t> (таблетки по 10 мг) 0,25 мг/кг/массы тела 3-4 раза в день, при массе тела больше 35 кг по 10 мг 3-4 раза в день в день за 15-20 минут до еды – 3 недели → алюминия фосфат по 1 пак. (16 г) 3-4 раза в день, через 1 час после еды, 2 недели; </a:t>
            </a:r>
            <a:r>
              <a:rPr lang="ru-RU" dirty="0" err="1" smtClean="0"/>
              <a:t>тримебутин</a:t>
            </a:r>
            <a:r>
              <a:rPr lang="ru-RU" dirty="0" smtClean="0"/>
              <a:t>: детям 3-5 лет по 25 мг 3 раза в сутки; детям 5-12 лет по 50 мг 3 раза в сутки; детям с 12 лет по 100-200 мг 3 раза в </a:t>
            </a:r>
            <a:r>
              <a:rPr lang="ru-RU" dirty="0" err="1" smtClean="0"/>
              <a:t>сут</a:t>
            </a:r>
            <a:r>
              <a:rPr lang="ru-RU" dirty="0" smtClean="0"/>
              <a:t>. в течение 12 недель.</a:t>
            </a:r>
          </a:p>
          <a:p>
            <a:pPr marL="0" indent="0">
              <a:buNone/>
            </a:pPr>
            <a:r>
              <a:rPr lang="ru-RU" dirty="0" smtClean="0"/>
              <a:t>Показано повторение курса </a:t>
            </a:r>
            <a:r>
              <a:rPr lang="ru-RU" dirty="0" err="1" smtClean="0"/>
              <a:t>прокинетиков</a:t>
            </a:r>
            <a:r>
              <a:rPr lang="ru-RU" dirty="0" smtClean="0"/>
              <a:t> через 1 месяц.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Показания к назначению </a:t>
            </a:r>
            <a:r>
              <a:rPr lang="ru-RU" dirty="0" err="1" smtClean="0"/>
              <a:t>антисекреторных</a:t>
            </a:r>
            <a:r>
              <a:rPr lang="ru-RU" dirty="0" smtClean="0"/>
              <a:t> препаратов те же, что и в случае </a:t>
            </a:r>
            <a:r>
              <a:rPr lang="ru-RU" dirty="0" err="1" smtClean="0"/>
              <a:t>эндоскопически</a:t>
            </a:r>
            <a:r>
              <a:rPr lang="ru-RU" dirty="0" smtClean="0"/>
              <a:t> негативного варианта ГЭРБ.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5888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ГЭРБ (ГЭР с рефлюкс-эзофагитом </a:t>
            </a:r>
            <a:r>
              <a:rPr lang="en-US" b="1" dirty="0" smtClean="0"/>
              <a:t>II</a:t>
            </a:r>
            <a:r>
              <a:rPr lang="ru-RU" b="1" dirty="0" smtClean="0"/>
              <a:t> степени):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антисекреторные</a:t>
            </a:r>
            <a:r>
              <a:rPr lang="ru-RU" dirty="0" smtClean="0"/>
              <a:t> препараты: ИПП (</a:t>
            </a:r>
            <a:r>
              <a:rPr lang="ru-RU" dirty="0" err="1" smtClean="0"/>
              <a:t>эзомепразол</a:t>
            </a:r>
            <a:r>
              <a:rPr lang="ru-RU" dirty="0" smtClean="0"/>
              <a:t>, </a:t>
            </a:r>
            <a:r>
              <a:rPr lang="ru-RU" dirty="0" err="1" smtClean="0"/>
              <a:t>рабепразол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б</a:t>
            </a:r>
            <a:r>
              <a:rPr lang="ru-RU" dirty="0" smtClean="0"/>
              <a:t>) антациды и антациды в комбинациях  (преимущественно в виде гели или суспензии: алюминия фосфат, </a:t>
            </a:r>
            <a:r>
              <a:rPr lang="ru-RU" dirty="0" err="1" smtClean="0"/>
              <a:t>алгедрат+магния</a:t>
            </a:r>
            <a:r>
              <a:rPr lang="ru-RU" dirty="0" smtClean="0"/>
              <a:t> гидроксид; </a:t>
            </a:r>
            <a:r>
              <a:rPr lang="ru-RU" dirty="0" err="1" smtClean="0"/>
              <a:t>гевискон</a:t>
            </a:r>
            <a:r>
              <a:rPr lang="ru-RU" dirty="0" smtClean="0"/>
              <a:t> – натрия </a:t>
            </a:r>
            <a:r>
              <a:rPr lang="ru-RU" dirty="0" err="1" smtClean="0"/>
              <a:t>альгинат+натрия</a:t>
            </a:r>
            <a:r>
              <a:rPr lang="ru-RU" dirty="0" smtClean="0"/>
              <a:t> </a:t>
            </a:r>
            <a:r>
              <a:rPr lang="ru-RU" dirty="0" err="1" smtClean="0"/>
              <a:t>гидрокарбонат+кальция</a:t>
            </a:r>
            <a:r>
              <a:rPr lang="ru-RU" dirty="0" smtClean="0"/>
              <a:t> карбонат);</a:t>
            </a:r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прокинетики</a:t>
            </a:r>
            <a:r>
              <a:rPr lang="ru-RU" dirty="0" smtClean="0"/>
              <a:t> и корректоры моторики.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7169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Пример базисной лечебной программы </a:t>
            </a:r>
            <a:r>
              <a:rPr lang="ru-RU" b="1" dirty="0"/>
              <a:t>ГЭРБ (ГЭР с рефлюкс-эзофагитом </a:t>
            </a:r>
            <a:r>
              <a:rPr lang="en-US" b="1" dirty="0"/>
              <a:t>II</a:t>
            </a:r>
            <a:r>
              <a:rPr lang="ru-RU" b="1" dirty="0"/>
              <a:t> степени):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Эзомепразол</a:t>
            </a:r>
            <a:r>
              <a:rPr lang="ru-RU" dirty="0" smtClean="0"/>
              <a:t> – по 20 мг х 2 раза в день или </a:t>
            </a:r>
            <a:r>
              <a:rPr lang="ru-RU" dirty="0" err="1" smtClean="0"/>
              <a:t>рабепразол</a:t>
            </a:r>
            <a:r>
              <a:rPr lang="ru-RU" dirty="0" smtClean="0"/>
              <a:t> – 20 мг/сутки однократно – 3 недели.</a:t>
            </a:r>
          </a:p>
          <a:p>
            <a:pPr>
              <a:buFontTx/>
              <a:buChar char="-"/>
            </a:pPr>
            <a:r>
              <a:rPr lang="ru-RU" dirty="0" err="1" smtClean="0"/>
              <a:t>Домперидон</a:t>
            </a:r>
            <a:r>
              <a:rPr lang="ru-RU" dirty="0" smtClean="0"/>
              <a:t> 0,25-0,5 мг (0,25-0,5 мл суспензии)/кг 3-4 раза в день на 3-4 недели (повторить курс через 2 недели в той же дозе).</a:t>
            </a:r>
          </a:p>
          <a:p>
            <a:pPr>
              <a:buFontTx/>
              <a:buChar char="-"/>
            </a:pPr>
            <a:r>
              <a:rPr lang="ru-RU" dirty="0" err="1" smtClean="0"/>
              <a:t>Гевискон</a:t>
            </a:r>
            <a:r>
              <a:rPr lang="ru-RU" dirty="0" smtClean="0"/>
              <a:t> (</a:t>
            </a:r>
            <a:r>
              <a:rPr lang="ru-RU" dirty="0" err="1" smtClean="0"/>
              <a:t>гевискон</a:t>
            </a:r>
            <a:r>
              <a:rPr lang="ru-RU" dirty="0" smtClean="0"/>
              <a:t>-форте) по 5,0 х3-4 раза в день, после еды – 3 недели;</a:t>
            </a:r>
          </a:p>
          <a:p>
            <a:pPr>
              <a:buFontTx/>
              <a:buChar char="-"/>
            </a:pPr>
            <a:r>
              <a:rPr lang="ru-RU" dirty="0" err="1" smtClean="0"/>
              <a:t>Тримебутин</a:t>
            </a:r>
            <a:r>
              <a:rPr lang="ru-RU" dirty="0" smtClean="0"/>
              <a:t> по 50 мг 3 раза в сутки в течение 12 недель.</a:t>
            </a:r>
          </a:p>
          <a:p>
            <a:pPr>
              <a:buFontTx/>
              <a:buChar char="-"/>
            </a:pPr>
            <a:r>
              <a:rPr lang="ru-RU" dirty="0" smtClean="0"/>
              <a:t>Алюминия фосфат, 2-3 недели (после отмены </a:t>
            </a:r>
            <a:r>
              <a:rPr lang="ru-RU" dirty="0" err="1" smtClean="0"/>
              <a:t>антисекреторных</a:t>
            </a:r>
            <a:r>
              <a:rPr lang="ru-RU" dirty="0" smtClean="0"/>
              <a:t> препаратов)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77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Этиопатогенез</a:t>
            </a:r>
            <a:r>
              <a:rPr lang="ru-RU" dirty="0" smtClean="0"/>
              <a:t>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ГЭРБ – многофакторное заболевание, непосредственной причиной которого является </a:t>
            </a:r>
            <a:r>
              <a:rPr lang="ru-RU" dirty="0" err="1" smtClean="0"/>
              <a:t>гастроэзофагеальный</a:t>
            </a:r>
            <a:r>
              <a:rPr lang="ru-RU" dirty="0" smtClean="0"/>
              <a:t> рефлюкс (ГЭР). ГЭР – непроизвольное забрасывание желудочного либо желудочно-кишечного содержимого в пищевод, сопровождающееся поступлением в пищевод не свойственного ему содержимого, способного вызвать физико-химическое повреждение слизистой оболочки пищевода.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282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3. ГЭРБ (ГЭР с рефлюкс-эзофагитом </a:t>
            </a:r>
            <a:r>
              <a:rPr lang="en-US" b="1" dirty="0" smtClean="0"/>
              <a:t>III-IV</a:t>
            </a:r>
            <a:r>
              <a:rPr lang="ru-RU" b="1" dirty="0" smtClean="0"/>
              <a:t> степени):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антисекреторные</a:t>
            </a:r>
            <a:r>
              <a:rPr lang="ru-RU" dirty="0" smtClean="0"/>
              <a:t> препараты: ИПП;</a:t>
            </a:r>
          </a:p>
          <a:p>
            <a:pPr marL="0" indent="0">
              <a:buNone/>
            </a:pPr>
            <a:r>
              <a:rPr lang="ru-RU" dirty="0"/>
              <a:t>б</a:t>
            </a:r>
            <a:r>
              <a:rPr lang="ru-RU" dirty="0" smtClean="0"/>
              <a:t>) антациды и антациды в комбинациях преимущественно в виде геля или суспензии : алюминия фосфат, </a:t>
            </a:r>
            <a:r>
              <a:rPr lang="ru-RU" dirty="0" err="1" smtClean="0"/>
              <a:t>алгедрат</a:t>
            </a:r>
            <a:r>
              <a:rPr lang="ru-RU" dirty="0" smtClean="0"/>
              <a:t> + магния гидроксид; </a:t>
            </a:r>
            <a:r>
              <a:rPr lang="ru-RU" dirty="0" err="1" smtClean="0"/>
              <a:t>гевискон</a:t>
            </a:r>
            <a:r>
              <a:rPr lang="ru-RU" dirty="0" smtClean="0"/>
              <a:t> – </a:t>
            </a:r>
            <a:r>
              <a:rPr lang="ru-RU" dirty="0"/>
              <a:t>н</a:t>
            </a:r>
            <a:r>
              <a:rPr lang="ru-RU" dirty="0" smtClean="0"/>
              <a:t>атрия </a:t>
            </a:r>
            <a:r>
              <a:rPr lang="ru-RU" dirty="0" err="1" smtClean="0"/>
              <a:t>альгинат</a:t>
            </a:r>
            <a:r>
              <a:rPr lang="ru-RU" dirty="0" smtClean="0"/>
              <a:t> + натрия гидрокарбонат+ кальция карбонат);</a:t>
            </a:r>
          </a:p>
          <a:p>
            <a:pPr marL="0" indent="0">
              <a:buNone/>
            </a:pPr>
            <a:r>
              <a:rPr lang="ru-RU" dirty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прокинетики</a:t>
            </a:r>
            <a:r>
              <a:rPr lang="ru-RU" dirty="0" smtClean="0"/>
              <a:t> и корректор моторики.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9542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Пример базисной лечебной программы </a:t>
            </a:r>
            <a:r>
              <a:rPr lang="ru-RU" b="1" dirty="0"/>
              <a:t>(ГЭР с рефлюкс-эзофагитом </a:t>
            </a:r>
            <a:r>
              <a:rPr lang="en-US" b="1" dirty="0"/>
              <a:t>III-IV</a:t>
            </a:r>
            <a:r>
              <a:rPr lang="ru-RU" b="1" dirty="0"/>
              <a:t> степени):</a:t>
            </a:r>
          </a:p>
          <a:p>
            <a:pPr marL="0" indent="0">
              <a:buNone/>
            </a:pP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err="1" smtClean="0"/>
              <a:t>Эзомепразол</a:t>
            </a:r>
            <a:r>
              <a:rPr lang="ru-RU" dirty="0" smtClean="0"/>
              <a:t> – по 20 мг х 2 раза в день или </a:t>
            </a:r>
            <a:r>
              <a:rPr lang="ru-RU" dirty="0" err="1" smtClean="0"/>
              <a:t>рабепразол</a:t>
            </a:r>
            <a:r>
              <a:rPr lang="ru-RU" dirty="0" smtClean="0"/>
              <a:t> – 20 мг/сутки однократно – 3 недели;</a:t>
            </a:r>
          </a:p>
          <a:p>
            <a:pPr>
              <a:buFontTx/>
              <a:buChar char="-"/>
            </a:pPr>
            <a:r>
              <a:rPr lang="ru-RU" dirty="0" err="1" smtClean="0"/>
              <a:t>Домперидон</a:t>
            </a:r>
            <a:r>
              <a:rPr lang="ru-RU" dirty="0" smtClean="0"/>
              <a:t> 0,25-0,5 мг (0,25-0,5 мл суспензии)/кг 3-4 раза в день на 3-4 недели (повторный курс через 2 недели);</a:t>
            </a:r>
          </a:p>
          <a:p>
            <a:pPr>
              <a:buFontTx/>
              <a:buChar char="-"/>
            </a:pPr>
            <a:r>
              <a:rPr lang="ru-RU" dirty="0" err="1" smtClean="0"/>
              <a:t>Гевискон</a:t>
            </a:r>
            <a:r>
              <a:rPr lang="ru-RU" dirty="0" smtClean="0"/>
              <a:t> по 5,0 х 3-4 раза в день, после еды – 3 недели;</a:t>
            </a:r>
          </a:p>
          <a:p>
            <a:pPr>
              <a:buFontTx/>
              <a:buChar char="-"/>
            </a:pPr>
            <a:r>
              <a:rPr lang="ru-RU" dirty="0" err="1" smtClean="0"/>
              <a:t>Тримебутин</a:t>
            </a:r>
            <a:r>
              <a:rPr lang="ru-RU" dirty="0" smtClean="0"/>
              <a:t> по 50 мг 3 раза в сутки в течение 12 недель.</a:t>
            </a:r>
          </a:p>
          <a:p>
            <a:pPr>
              <a:buFontTx/>
              <a:buChar char="-"/>
            </a:pPr>
            <a:r>
              <a:rPr lang="ru-RU" dirty="0" smtClean="0"/>
              <a:t>Алюминия фосфат 2-3 недели (после отмены </a:t>
            </a:r>
            <a:r>
              <a:rPr lang="ru-RU" dirty="0" err="1" smtClean="0"/>
              <a:t>антисекреторных</a:t>
            </a:r>
            <a:r>
              <a:rPr lang="ru-RU" dirty="0" smtClean="0"/>
              <a:t> препаратов)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70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Необходима </a:t>
            </a:r>
            <a:r>
              <a:rPr lang="ru-RU" b="1" i="1" dirty="0" smtClean="0"/>
              <a:t>ступенчатая отмена </a:t>
            </a:r>
            <a:r>
              <a:rPr lang="ru-RU" b="1" dirty="0" smtClean="0"/>
              <a:t>ИПП </a:t>
            </a:r>
            <a:r>
              <a:rPr lang="ru-RU" dirty="0" smtClean="0"/>
              <a:t>для исключения феномена «рикошета». Для поддержания </a:t>
            </a:r>
            <a:r>
              <a:rPr lang="ru-RU" dirty="0" err="1" smtClean="0"/>
              <a:t>антисекреторного</a:t>
            </a:r>
            <a:r>
              <a:rPr lang="ru-RU" dirty="0" smtClean="0"/>
              <a:t> эффекта рекомендуется пролонгированная терапия ИПП (</a:t>
            </a:r>
            <a:r>
              <a:rPr lang="ru-RU" dirty="0" err="1" smtClean="0"/>
              <a:t>эзомепразол</a:t>
            </a:r>
            <a:r>
              <a:rPr lang="ru-RU" dirty="0" smtClean="0"/>
              <a:t>, </a:t>
            </a:r>
            <a:r>
              <a:rPr lang="ru-RU" dirty="0" err="1" smtClean="0"/>
              <a:t>рабепразол</a:t>
            </a:r>
            <a:r>
              <a:rPr lang="ru-RU" dirty="0" smtClean="0"/>
              <a:t>) в половинной дозе.</a:t>
            </a:r>
          </a:p>
          <a:p>
            <a:pPr marL="0" indent="0">
              <a:buNone/>
            </a:pPr>
            <a:r>
              <a:rPr lang="ru-RU" dirty="0" smtClean="0"/>
              <a:t>Неврологическая программа лечения, дозировки препаратов и длительность курсов лечения решаются неврологом при выявлении неврологической патологии у 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0878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Лечение детей старшего возраста. Медикаментозное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Использование минеральных вод</a:t>
            </a:r>
            <a:r>
              <a:rPr lang="ru-RU" i="1" dirty="0" smtClean="0"/>
              <a:t> – </a:t>
            </a:r>
            <a:r>
              <a:rPr lang="ru-RU" dirty="0" smtClean="0"/>
              <a:t>еще один метод лечения. Предпочтительны слабоминерализованные щелочные воды (Ессентуки 4, Славяновская, Смирновская) в теплом и дегазированном виде за 30-40 мин. до еды в течение 4 недель.</a:t>
            </a:r>
          </a:p>
          <a:p>
            <a:pPr marL="0" indent="0">
              <a:buNone/>
            </a:pPr>
            <a:r>
              <a:rPr lang="ru-RU" dirty="0" smtClean="0"/>
              <a:t>Дополнительный компонент комплексной программы лечения – </a:t>
            </a:r>
            <a:r>
              <a:rPr lang="ru-RU" b="1" i="1" dirty="0" smtClean="0"/>
              <a:t>использование физиотерапевтических методик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/>
              <a:t>Детям с ГЭРБ в период ремиссии рекомендуется санаторно-курортное лечение в санаториях желудочно-кишечного профиля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1522168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Хирургическое 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Показания к хирургической коррекции при ГЭРБ: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Выраженная симптоматика ГЭРБ, существенно снижающая качество жизни больного, несмотря на неоднократные курсы медикаментозной </a:t>
            </a:r>
            <a:r>
              <a:rPr lang="ru-RU" dirty="0" err="1" smtClean="0"/>
              <a:t>антирефлюксной</a:t>
            </a:r>
            <a:r>
              <a:rPr lang="ru-RU" dirty="0" smtClean="0"/>
              <a:t> терапии.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Длительно сохраняющаяся эндоскопическая картина рефлюкс-эзофагита </a:t>
            </a:r>
            <a:r>
              <a:rPr lang="en-US" dirty="0" smtClean="0"/>
              <a:t>III –IV </a:t>
            </a:r>
            <a:r>
              <a:rPr lang="ru-RU" dirty="0" smtClean="0"/>
              <a:t>степени на фоне неоднократных курсов терапии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7533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Хирургическое </a:t>
            </a:r>
            <a:r>
              <a:rPr lang="ru-RU" dirty="0" smtClean="0"/>
              <a:t>лечение ГЭРБ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3. Осложнения ГЭРБ (кровотечение, стриктуры, пищевод </a:t>
            </a:r>
            <a:r>
              <a:rPr lang="ru-RU" dirty="0" err="1" smtClean="0"/>
              <a:t>Барретта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4. Сочетание ГЭРБ с СГПОД</a:t>
            </a:r>
          </a:p>
          <a:p>
            <a:pPr marL="0" indent="0">
              <a:buNone/>
            </a:pPr>
            <a:r>
              <a:rPr lang="ru-RU" dirty="0" smtClean="0"/>
              <a:t>Наиболее часто у детей применяется </a:t>
            </a:r>
            <a:r>
              <a:rPr lang="ru-RU" dirty="0" err="1" smtClean="0"/>
              <a:t>фундопликация</a:t>
            </a:r>
            <a:r>
              <a:rPr lang="ru-RU" dirty="0" smtClean="0"/>
              <a:t> по </a:t>
            </a:r>
            <a:r>
              <a:rPr lang="ru-RU" dirty="0" err="1" smtClean="0"/>
              <a:t>Ниссену</a:t>
            </a:r>
            <a:r>
              <a:rPr lang="ru-RU" dirty="0" smtClean="0"/>
              <a:t>, реже операции по </a:t>
            </a:r>
            <a:r>
              <a:rPr lang="ru-RU" dirty="0" err="1" smtClean="0"/>
              <a:t>Талю</a:t>
            </a:r>
            <a:r>
              <a:rPr lang="ru-RU" dirty="0" smtClean="0"/>
              <a:t>, Дору, </a:t>
            </a:r>
            <a:r>
              <a:rPr lang="ru-RU" dirty="0" err="1" smtClean="0"/>
              <a:t>Тоупе</a:t>
            </a:r>
            <a:r>
              <a:rPr lang="ru-RU" dirty="0" smtClean="0"/>
              <a:t>. В последние годы активно используется </a:t>
            </a:r>
            <a:r>
              <a:rPr lang="ru-RU" dirty="0" err="1" smtClean="0"/>
              <a:t>лапароскопическая</a:t>
            </a:r>
            <a:r>
              <a:rPr lang="ru-RU" dirty="0" smtClean="0"/>
              <a:t> </a:t>
            </a:r>
            <a:r>
              <a:rPr lang="ru-RU" dirty="0" err="1" smtClean="0"/>
              <a:t>фундопликация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9124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Ведение пациентов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Дети с ГЭРБ наблюдаются педиатром и гастроэнтерологом, при наличии сопутствующей патологии – совместно с соответствующими специалистами.</a:t>
            </a:r>
          </a:p>
          <a:p>
            <a:pPr marL="0" indent="0">
              <a:buNone/>
            </a:pPr>
            <a:r>
              <a:rPr lang="ru-RU" dirty="0" smtClean="0"/>
              <a:t>Пациенты с осложненным течением ГЭРБ: со стриктурами пищевода, кровотечениями, пищеводом </a:t>
            </a:r>
            <a:r>
              <a:rPr lang="ru-RU" dirty="0" err="1" smtClean="0"/>
              <a:t>Барретта</a:t>
            </a:r>
            <a:r>
              <a:rPr lang="ru-RU" dirty="0" smtClean="0"/>
              <a:t> – наблюдаются совместно с хирургом, при подозрении на малигнизацию, детей с пищеводом </a:t>
            </a:r>
            <a:r>
              <a:rPr lang="ru-RU" dirty="0" err="1" smtClean="0"/>
              <a:t>Барретта</a:t>
            </a:r>
            <a:r>
              <a:rPr lang="ru-RU" dirty="0" smtClean="0"/>
              <a:t> следует направить к онкологу.</a:t>
            </a:r>
          </a:p>
          <a:p>
            <a:pPr marL="0" indent="0">
              <a:buNone/>
            </a:pPr>
            <a:r>
              <a:rPr lang="ru-RU" dirty="0" smtClean="0"/>
              <a:t>Круглосуточный стационар детям с осложненным течением ГЭРБ и наличии показаний к хирургическому вмешательству.</a:t>
            </a:r>
          </a:p>
          <a:p>
            <a:pPr marL="0" indent="0">
              <a:buNone/>
            </a:pPr>
            <a:r>
              <a:rPr lang="ru-RU" dirty="0" smtClean="0"/>
              <a:t>Дневной стационар для установления диагноза и возможной коррекции терапии, а также проведения реабилитационных мероприятий (средняя длительность  составляет 10-14 дней).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1648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Ведение пациентов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Частота осмотров: </a:t>
            </a:r>
            <a:r>
              <a:rPr lang="ru-RU" dirty="0" smtClean="0"/>
              <a:t>определяется выраженностью клинической симптоматики и клинико-эндоскопическими данными и составляет не менее 2-х раз в год.</a:t>
            </a:r>
          </a:p>
          <a:p>
            <a:pPr marL="0" indent="0">
              <a:buNone/>
            </a:pPr>
            <a:r>
              <a:rPr lang="ru-RU" b="1" i="1" dirty="0" smtClean="0"/>
              <a:t>Инструментальное исследование:</a:t>
            </a:r>
          </a:p>
          <a:p>
            <a:r>
              <a:rPr lang="ru-RU" dirty="0" smtClean="0"/>
              <a:t>Частота проведения ФЭГС определяется индивидуально:</a:t>
            </a:r>
          </a:p>
          <a:p>
            <a:pPr marL="0" indent="0">
              <a:buNone/>
            </a:pPr>
            <a:r>
              <a:rPr lang="ru-RU" dirty="0" smtClean="0"/>
              <a:t>А) при </a:t>
            </a:r>
            <a:r>
              <a:rPr lang="ru-RU" dirty="0" err="1" smtClean="0"/>
              <a:t>эндоскопически</a:t>
            </a:r>
            <a:r>
              <a:rPr lang="ru-RU" dirty="0" smtClean="0"/>
              <a:t> негативной форме ГЭРБ и рефлюкс-эзофагите </a:t>
            </a:r>
            <a:r>
              <a:rPr lang="en-US" dirty="0" smtClean="0"/>
              <a:t>I </a:t>
            </a:r>
            <a:r>
              <a:rPr lang="ru-RU" dirty="0" smtClean="0"/>
              <a:t>степени ФЭГДС показана при обострении заболевания,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76704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Ведение пациентов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Б) при ГЭРБ и/или рефлюкс-эзофагите </a:t>
            </a:r>
            <a:r>
              <a:rPr lang="en-US" dirty="0" smtClean="0"/>
              <a:t>II-III </a:t>
            </a:r>
            <a:r>
              <a:rPr lang="ru-RU" dirty="0" smtClean="0"/>
              <a:t>ст. ФЭГДС показана 1 раз в год, а также при обострении заболевания,</a:t>
            </a:r>
          </a:p>
          <a:p>
            <a:pPr marL="0" indent="0">
              <a:buNone/>
            </a:pPr>
            <a:r>
              <a:rPr lang="ru-RU" dirty="0" smtClean="0"/>
              <a:t>В) при ГЭРБ  с рефлюкс-эзофагитом </a:t>
            </a:r>
            <a:r>
              <a:rPr lang="en-US" dirty="0" smtClean="0"/>
              <a:t>IV </a:t>
            </a:r>
            <a:r>
              <a:rPr lang="ru-RU" dirty="0" smtClean="0"/>
              <a:t>ст. (язва пищевода, пищевод </a:t>
            </a:r>
            <a:r>
              <a:rPr lang="ru-RU" dirty="0" err="1" smtClean="0"/>
              <a:t>Барретта</a:t>
            </a:r>
            <a:r>
              <a:rPr lang="ru-RU" dirty="0" smtClean="0"/>
              <a:t>) ФЭГДС показана 1 раз в 6 мес. на первом году наблюдения и 1 раз в год (при условии достижения клинической ремиссии заболевания) в последующие годы наблюдения.</a:t>
            </a:r>
          </a:p>
          <a:p>
            <a:r>
              <a:rPr lang="ru-RU" dirty="0" smtClean="0"/>
              <a:t>Повторное исследование секреторной функции желудка (рН-метрия) обычно не требуется.</a:t>
            </a:r>
          </a:p>
          <a:p>
            <a:r>
              <a:rPr lang="ru-RU" dirty="0" smtClean="0"/>
              <a:t>Необходимость и сроки проведения повторного суточного рН-мониторинга определяется индивидуально.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0172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Противорецидивное</a:t>
            </a:r>
            <a:r>
              <a:rPr lang="ru-RU" dirty="0" smtClean="0"/>
              <a:t> 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Назначение антацидов, </a:t>
            </a:r>
            <a:r>
              <a:rPr lang="ru-RU" dirty="0" err="1" smtClean="0"/>
              <a:t>антисекреторных</a:t>
            </a:r>
            <a:r>
              <a:rPr lang="ru-RU" dirty="0" smtClean="0"/>
              <a:t> препаратов, </a:t>
            </a:r>
            <a:r>
              <a:rPr lang="ru-RU" dirty="0" err="1" smtClean="0"/>
              <a:t>прокинетиков</a:t>
            </a:r>
            <a:r>
              <a:rPr lang="ru-RU" dirty="0" smtClean="0"/>
              <a:t> и т.д. в период стойкой клинико-морфологической ремиссии, как правило, не показано.</a:t>
            </a:r>
          </a:p>
          <a:p>
            <a:r>
              <a:rPr lang="ru-RU" dirty="0" smtClean="0"/>
              <a:t>Возможно назначение медикаментозной терапии (антациды, </a:t>
            </a:r>
            <a:r>
              <a:rPr lang="ru-RU" dirty="0" err="1" smtClean="0"/>
              <a:t>прокинетики</a:t>
            </a:r>
            <a:r>
              <a:rPr lang="ru-RU" dirty="0" smtClean="0"/>
              <a:t>) «по требованию».</a:t>
            </a:r>
          </a:p>
          <a:p>
            <a:r>
              <a:rPr lang="ru-RU" dirty="0" smtClean="0"/>
              <a:t>При эзофагите </a:t>
            </a:r>
            <a:r>
              <a:rPr lang="en-US" dirty="0" smtClean="0"/>
              <a:t>II-IV </a:t>
            </a:r>
            <a:r>
              <a:rPr lang="ru-RU" dirty="0" smtClean="0"/>
              <a:t>ст. показано пролонгированное назначение </a:t>
            </a:r>
            <a:r>
              <a:rPr lang="ru-RU" dirty="0" err="1" smtClean="0"/>
              <a:t>антисекреторной</a:t>
            </a:r>
            <a:r>
              <a:rPr lang="ru-RU" dirty="0" smtClean="0"/>
              <a:t> терапии (1-3 мес.) в поддерживающих дозах.</a:t>
            </a:r>
          </a:p>
          <a:p>
            <a:r>
              <a:rPr lang="ru-RU" dirty="0" smtClean="0"/>
              <a:t>В качестве </a:t>
            </a:r>
            <a:r>
              <a:rPr lang="ru-RU" dirty="0" err="1" smtClean="0"/>
              <a:t>протирецидивной</a:t>
            </a:r>
            <a:r>
              <a:rPr lang="ru-RU" dirty="0" smtClean="0"/>
              <a:t>   терапии проводятся курсы реабилитационных мероприятий: </a:t>
            </a:r>
            <a:r>
              <a:rPr lang="ru-RU" dirty="0" err="1" smtClean="0"/>
              <a:t>бальнеолечение</a:t>
            </a:r>
            <a:r>
              <a:rPr lang="ru-RU" dirty="0" smtClean="0"/>
              <a:t>, </a:t>
            </a:r>
            <a:r>
              <a:rPr lang="ru-RU" dirty="0" err="1" smtClean="0"/>
              <a:t>физиопроцедуры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79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Этиопатогенез</a:t>
            </a:r>
            <a:r>
              <a:rPr lang="ru-RU" dirty="0"/>
              <a:t>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Патогенез ГЭРБ можно представить в виде своеобразных «весов», на одной чаше которых расположены факторы «агрессии» (гиперсекреция соляной кислоты, агрессивное воздействие </a:t>
            </a:r>
            <a:r>
              <a:rPr lang="ru-RU" dirty="0" err="1" smtClean="0"/>
              <a:t>лизолецитина</a:t>
            </a:r>
            <a:r>
              <a:rPr lang="ru-RU" dirty="0" smtClean="0"/>
              <a:t>, желчных кислот, панкреатического сока при </a:t>
            </a:r>
            <a:r>
              <a:rPr lang="ru-RU" dirty="0" err="1" smtClean="0"/>
              <a:t>дуодено-гастральном</a:t>
            </a:r>
            <a:r>
              <a:rPr lang="ru-RU" dirty="0" smtClean="0"/>
              <a:t> рефлюксе; некоторые лекарственные препараты и некоторые продукты питания), на другой – факторы «защиты» (</a:t>
            </a:r>
            <a:r>
              <a:rPr lang="ru-RU" dirty="0" err="1" smtClean="0"/>
              <a:t>антирефлюксная</a:t>
            </a:r>
            <a:r>
              <a:rPr lang="ru-RU" dirty="0" smtClean="0"/>
              <a:t> функции </a:t>
            </a:r>
            <a:r>
              <a:rPr lang="ru-RU" dirty="0" err="1" smtClean="0"/>
              <a:t>кардии</a:t>
            </a:r>
            <a:r>
              <a:rPr lang="ru-RU" dirty="0" smtClean="0"/>
              <a:t>; резистентность слизистой пищевода, эффективный клиренс, своевременная эвакуация желудочного содержимого).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296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Противорецидивное</a:t>
            </a:r>
            <a:r>
              <a:rPr lang="ru-RU" dirty="0"/>
              <a:t> 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mtClean="0"/>
              <a:t>Т.к. </a:t>
            </a:r>
            <a:r>
              <a:rPr lang="ru-RU" dirty="0" smtClean="0"/>
              <a:t>ГЭРБ часто протекает на фоне хронического гастродуоденита и колонизации </a:t>
            </a:r>
            <a:r>
              <a:rPr lang="ru-RU" dirty="0" err="1" smtClean="0"/>
              <a:t>Нр</a:t>
            </a:r>
            <a:r>
              <a:rPr lang="ru-RU" dirty="0" smtClean="0"/>
              <a:t>, программа наблюдения должна включать основные этапы обследования и ведения пациентов с патологией желудка и 12-перстной кишки.</a:t>
            </a:r>
          </a:p>
          <a:p>
            <a:pPr marL="0" indent="0">
              <a:buNone/>
            </a:pPr>
            <a:r>
              <a:rPr lang="ru-RU" i="1" dirty="0" smtClean="0"/>
              <a:t>Занятия физической культурой: </a:t>
            </a:r>
            <a:r>
              <a:rPr lang="ru-RU" dirty="0" smtClean="0"/>
              <a:t>детям с ГЭРБ в стадии неполной клинико-эндоскопической ремиссии рекомендуются занятия физкультурой в подготовительной группе, в стадии полной клинико-эндоскопической ремиссии – в основной группе.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552435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У большинства детей с ГЭРБ – благоприятный.</a:t>
            </a:r>
          </a:p>
          <a:p>
            <a:pPr marL="0" indent="0">
              <a:buNone/>
            </a:pPr>
            <a:r>
              <a:rPr lang="ru-RU" sz="2400" dirty="0" smtClean="0"/>
              <a:t>При пищеводе </a:t>
            </a:r>
            <a:r>
              <a:rPr lang="ru-RU" sz="2400" dirty="0" err="1" smtClean="0"/>
              <a:t>Барретта</a:t>
            </a:r>
            <a:r>
              <a:rPr lang="ru-RU" sz="2400" dirty="0" smtClean="0"/>
              <a:t> вероятно развитие </a:t>
            </a:r>
            <a:r>
              <a:rPr lang="ru-RU" sz="2400" dirty="0" err="1" smtClean="0"/>
              <a:t>аденокарциномы</a:t>
            </a:r>
            <a:r>
              <a:rPr lang="ru-RU" sz="2400" dirty="0" smtClean="0"/>
              <a:t> или плоскоклеточного рака. </a:t>
            </a:r>
            <a:r>
              <a:rPr lang="ru-RU" sz="2400" dirty="0" err="1" smtClean="0"/>
              <a:t>Прогностически</a:t>
            </a:r>
            <a:r>
              <a:rPr lang="ru-RU" sz="2400" dirty="0" smtClean="0"/>
              <a:t> неблагоприятными признаками считаются: площадь метаплазии эпителия пищевода диаметром 8 см и более, а также наличие грыжи пищеводного отверстия диафрагмы. Малигнизация ПБ у детей встречается крайне редко, однако есть данные, что у 33% детей с клиникой ГЭР может появиться злокачественное новообразование в пищеводе в последующие 50 лет жизни.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547813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Приворотский</a:t>
            </a:r>
            <a:r>
              <a:rPr lang="ru-RU" dirty="0" smtClean="0"/>
              <a:t> В.Ф. Гетерогенность </a:t>
            </a:r>
            <a:r>
              <a:rPr lang="ru-RU" dirty="0" err="1" smtClean="0"/>
              <a:t>гастроэзофагеальной</a:t>
            </a:r>
            <a:r>
              <a:rPr lang="ru-RU" dirty="0" smtClean="0"/>
              <a:t> </a:t>
            </a:r>
            <a:r>
              <a:rPr lang="ru-RU" dirty="0" err="1" smtClean="0"/>
              <a:t>рефлюксной</a:t>
            </a:r>
            <a:r>
              <a:rPr lang="ru-RU" dirty="0" smtClean="0"/>
              <a:t> болезни у детей: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/>
              <a:t>д</a:t>
            </a:r>
            <a:r>
              <a:rPr lang="ru-RU" dirty="0" err="1" smtClean="0"/>
              <a:t>ис</a:t>
            </a:r>
            <a:r>
              <a:rPr lang="ru-RU" dirty="0" smtClean="0"/>
              <a:t>. … д-ра мед. наук. СПб, 2006. 40 с.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Приворотский</a:t>
            </a:r>
            <a:r>
              <a:rPr lang="ru-RU" dirty="0"/>
              <a:t> В.Ф</a:t>
            </a:r>
            <a:r>
              <a:rPr lang="ru-RU" dirty="0" smtClean="0"/>
              <a:t>. </a:t>
            </a:r>
            <a:r>
              <a:rPr lang="ru-RU" dirty="0" err="1"/>
              <a:t>К</a:t>
            </a:r>
            <a:r>
              <a:rPr lang="ru-RU" dirty="0" err="1" smtClean="0"/>
              <a:t>ислотозависимые</a:t>
            </a:r>
            <a:r>
              <a:rPr lang="ru-RU" dirty="0" smtClean="0"/>
              <a:t> заболевания у детей (клиника, диагностика, лечение): учебное пособие. СПб.: СПБ МАПО, 2006. 82 с.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Луппова Н.Е. Моторные нарушения верхних отделов желудочно-кишечного тракта у детей и методы их коррекции: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 … канд. </a:t>
            </a:r>
            <a:r>
              <a:rPr lang="ru-RU" dirty="0" err="1"/>
              <a:t>м</a:t>
            </a:r>
            <a:r>
              <a:rPr lang="ru-RU" dirty="0" err="1" smtClean="0"/>
              <a:t>ед.наук</a:t>
            </a:r>
            <a:r>
              <a:rPr lang="ru-RU" dirty="0" smtClean="0"/>
              <a:t>. СПб., 1999. 22с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Федеральные клинические рекомендации по оказанию  медицинской помощи детям с </a:t>
            </a:r>
            <a:r>
              <a:rPr lang="ru-RU" dirty="0" err="1" smtClean="0"/>
              <a:t>гастроэзофагеальной</a:t>
            </a:r>
            <a:r>
              <a:rPr lang="ru-RU" dirty="0" smtClean="0"/>
              <a:t> </a:t>
            </a:r>
            <a:r>
              <a:rPr lang="ru-RU" dirty="0" err="1" smtClean="0"/>
              <a:t>рефлюксной</a:t>
            </a:r>
            <a:r>
              <a:rPr lang="ru-RU" dirty="0" smtClean="0"/>
              <a:t> болезнью. 2015.  </a:t>
            </a:r>
            <a:r>
              <a:rPr lang="ru-RU" smtClean="0"/>
              <a:t>- 26 с.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0455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ГЭРБ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600" dirty="0" smtClean="0"/>
              <a:t>Благодарю </a:t>
            </a:r>
            <a:r>
              <a:rPr lang="ru-RU" sz="6600" smtClean="0"/>
              <a:t>за внимание!</a:t>
            </a:r>
            <a:endParaRPr lang="ru-RU" sz="6600"/>
          </a:p>
        </p:txBody>
      </p:sp>
    </p:spTree>
    <p:extLst>
      <p:ext uri="{BB962C8B-B14F-4D97-AF65-F5344CB8AC3E}">
        <p14:creationId xmlns:p14="http://schemas.microsoft.com/office/powerpoint/2010/main" val="367685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Этиопатогенез</a:t>
            </a:r>
            <a:r>
              <a:rPr lang="ru-RU" dirty="0"/>
              <a:t> </a:t>
            </a:r>
            <a:r>
              <a:rPr lang="ru-RU" dirty="0" smtClean="0"/>
              <a:t>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Превалирование факторов агрессии при достаточной защите, дефекты защиты при относительно спокойном уровне агрессивных факторов, или же сочетание агрессии с недостаточной защитой ведет к развитию ГЭРБ.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18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ГЭРБ (Монреаль, 2006)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2006 году на Всемирном Конгрессе гастроэнтерологов в Монреале было предложено выделять 3 формы ГЭРБ:</a:t>
            </a:r>
          </a:p>
          <a:p>
            <a:pPr>
              <a:buFontTx/>
              <a:buChar char="-"/>
            </a:pPr>
            <a:r>
              <a:rPr lang="ru-RU" dirty="0" err="1" smtClean="0"/>
              <a:t>Неэрозивную</a:t>
            </a:r>
            <a:r>
              <a:rPr lang="ru-RU" dirty="0" smtClean="0"/>
              <a:t> (НЭРБ), составляющую примерно 60% всех случаев заболевания;</a:t>
            </a:r>
          </a:p>
          <a:p>
            <a:pPr>
              <a:buFontTx/>
              <a:buChar char="-"/>
            </a:pPr>
            <a:r>
              <a:rPr lang="ru-RU" dirty="0" smtClean="0"/>
              <a:t>Эрозивную (ЭРБ), составляющую около 35%,</a:t>
            </a:r>
          </a:p>
          <a:p>
            <a:pPr>
              <a:buFontTx/>
              <a:buChar char="-"/>
            </a:pPr>
            <a:r>
              <a:rPr lang="ru-RU" dirty="0" smtClean="0"/>
              <a:t>Пищевод </a:t>
            </a:r>
            <a:r>
              <a:rPr lang="ru-RU" dirty="0" err="1" smtClean="0"/>
              <a:t>Барретта</a:t>
            </a:r>
            <a:r>
              <a:rPr lang="ru-RU" dirty="0" smtClean="0"/>
              <a:t>, на долю которого приходится 5% случаев ГЭРБ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19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Рабочая классификация ГЭРБ у детей</a:t>
            </a:r>
            <a:br>
              <a:rPr lang="ru-RU" sz="2800" dirty="0" smtClean="0"/>
            </a:br>
            <a:r>
              <a:rPr lang="ru-RU" sz="2800" dirty="0" smtClean="0"/>
              <a:t>(</a:t>
            </a:r>
            <a:r>
              <a:rPr lang="ru-RU" sz="2800" dirty="0" err="1" smtClean="0"/>
              <a:t>Приворотский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В.Ф.,Луппова</a:t>
            </a:r>
            <a:r>
              <a:rPr lang="ru-RU" sz="2800" dirty="0" smtClean="0"/>
              <a:t> Н.Е., 2006)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</a:t>
            </a:r>
            <a:r>
              <a:rPr lang="ru-RU" dirty="0" smtClean="0"/>
              <a:t>. Степень выраженности ГЭР  ( по результатам эндоскопического исследования):</a:t>
            </a:r>
          </a:p>
          <a:p>
            <a:r>
              <a:rPr lang="ru-RU" dirty="0" smtClean="0"/>
              <a:t>ГЭР без эзофагита</a:t>
            </a:r>
          </a:p>
          <a:p>
            <a:r>
              <a:rPr lang="ru-RU" dirty="0" smtClean="0"/>
              <a:t>ГЭР с эзофагитом (</a:t>
            </a:r>
            <a:r>
              <a:rPr lang="en-US" dirty="0" smtClean="0"/>
              <a:t>I-IV </a:t>
            </a:r>
            <a:r>
              <a:rPr lang="ru-RU" dirty="0" smtClean="0"/>
              <a:t>степени)</a:t>
            </a:r>
          </a:p>
          <a:p>
            <a:r>
              <a:rPr lang="ru-RU" dirty="0" smtClean="0"/>
              <a:t>Степень моторных нарушений в зоне пищеводно-желудочного перехода (А, В, 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322951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макета «Медицинский»">
  <a:themeElements>
    <a:clrScheme name="Тема Offic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Тема Offic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3808</Words>
  <Application>Microsoft Office PowerPoint</Application>
  <PresentationFormat>Экран (4:3)</PresentationFormat>
  <Paragraphs>309</Paragraphs>
  <Slides>63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Шаблон макета «Медицинский»</vt:lpstr>
      <vt:lpstr>Презентация PowerPoint</vt:lpstr>
      <vt:lpstr>Определение ГЭРБ</vt:lpstr>
      <vt:lpstr>Код МКБ 10</vt:lpstr>
      <vt:lpstr>Эпидемиология ГЭРБ</vt:lpstr>
      <vt:lpstr>Этиопатогенез (1)</vt:lpstr>
      <vt:lpstr>Этиопатогенез (2)</vt:lpstr>
      <vt:lpstr>Этиопатогенез (3)</vt:lpstr>
      <vt:lpstr>Классификация ГЭРБ (Монреаль, 2006)</vt:lpstr>
      <vt:lpstr>Рабочая классификация ГЭРБ у детей (Приворотский В.Ф.,Луппова Н.Е., 2006)</vt:lpstr>
      <vt:lpstr>Рабочая классификация ГЭРБ у детей (Приворотский В.Ф.,Луппова Н.Е., 2006)</vt:lpstr>
      <vt:lpstr>Рабочая классификация ГЭРБ у детей (Приворотский В.Ф.,Луппова Н.Е., 2006)</vt:lpstr>
      <vt:lpstr>Клиническая картина</vt:lpstr>
      <vt:lpstr>Клиническая картина</vt:lpstr>
      <vt:lpstr>Клиническая картина</vt:lpstr>
      <vt:lpstr>Клиническая картина</vt:lpstr>
      <vt:lpstr>Осложнения ГЭРБ</vt:lpstr>
      <vt:lpstr>Диагностика ГЭРБ</vt:lpstr>
      <vt:lpstr>Диагностика ГЭРБ</vt:lpstr>
      <vt:lpstr>Диагностика ГЭРБ</vt:lpstr>
      <vt:lpstr>Диагностика ГЭРБ</vt:lpstr>
      <vt:lpstr>Диагностика ГЭРБ. Моторные нарушения</vt:lpstr>
      <vt:lpstr>Диагностика ГЭРБ. Гистологическое исследование</vt:lpstr>
      <vt:lpstr>Диагностика ГЭРБ. </vt:lpstr>
      <vt:lpstr>Нормальные показатели 24-часового РН-мониторирования ( по T.R.DeMeester)</vt:lpstr>
      <vt:lpstr>Диагностика ГЭРБ </vt:lpstr>
      <vt:lpstr>Диагностика ГЭРБ </vt:lpstr>
      <vt:lpstr>Диагностика ГЭРБ </vt:lpstr>
      <vt:lpstr>Диагностика внепищеводных проявлений ГЭРБ </vt:lpstr>
      <vt:lpstr>Диагностика ГЭРБ</vt:lpstr>
      <vt:lpstr>Диагностика ГЭРБ</vt:lpstr>
      <vt:lpstr>Диагностика ГЭРБ</vt:lpstr>
      <vt:lpstr>Пример диагноза ГЭРБ</vt:lpstr>
      <vt:lpstr>Лечение ГЭРБ</vt:lpstr>
      <vt:lpstr>Лечение ГЭРБ</vt:lpstr>
      <vt:lpstr>Лечение детей раннего возраста: </vt:lpstr>
      <vt:lpstr>Лечение детей раннего возраста</vt:lpstr>
      <vt:lpstr>Лечение детей старшего возраста</vt:lpstr>
      <vt:lpstr>Лечение детей старшего возраста (изменение стиля жизни)</vt:lpstr>
      <vt:lpstr>Лечение детей старшего возраста (изменение стиля жизни)</vt:lpstr>
      <vt:lpstr>Лечение детей старшего возраста (изменение стиля жизни)</vt:lpstr>
      <vt:lpstr>Лечение детей старшего возраста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Лечение детей старшего возраста. Медикаментозное лечение</vt:lpstr>
      <vt:lpstr>Хирургическое лечение</vt:lpstr>
      <vt:lpstr>Хирургическое лечение ГЭРБ</vt:lpstr>
      <vt:lpstr>Ведение пациентов</vt:lpstr>
      <vt:lpstr>Ведение пациентов</vt:lpstr>
      <vt:lpstr>Ведение пациентов</vt:lpstr>
      <vt:lpstr>Противорецидивное лечение</vt:lpstr>
      <vt:lpstr>Противорецидивное лечение</vt:lpstr>
      <vt:lpstr>Прогноз</vt:lpstr>
      <vt:lpstr>Список литературы</vt:lpstr>
      <vt:lpstr>ГЭРБ у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Федеральные клинические рекомендации по оказанию медицинской помощи детям с гастроэзофагеальной рефлюксной болезнью  профессор кафедры педиатрии ИДПО БГМУ Ахметова Руза Ангамовна</dc:title>
  <dc:creator>klass-8</dc:creator>
  <cp:lastModifiedBy>klass-8</cp:lastModifiedBy>
  <cp:revision>157</cp:revision>
  <dcterms:created xsi:type="dcterms:W3CDTF">2016-11-18T03:56:57Z</dcterms:created>
  <dcterms:modified xsi:type="dcterms:W3CDTF">2017-05-26T07:31:42Z</dcterms:modified>
</cp:coreProperties>
</file>