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13" r:id="rId3"/>
    <p:sldId id="334" r:id="rId4"/>
    <p:sldId id="276" r:id="rId5"/>
    <p:sldId id="314" r:id="rId6"/>
    <p:sldId id="329" r:id="rId7"/>
    <p:sldId id="315" r:id="rId8"/>
    <p:sldId id="316" r:id="rId9"/>
    <p:sldId id="277" r:id="rId10"/>
    <p:sldId id="283" r:id="rId11"/>
    <p:sldId id="335" r:id="rId12"/>
    <p:sldId id="336" r:id="rId13"/>
    <p:sldId id="332" r:id="rId14"/>
    <p:sldId id="338" r:id="rId15"/>
    <p:sldId id="317" r:id="rId16"/>
    <p:sldId id="318" r:id="rId17"/>
    <p:sldId id="320" r:id="rId18"/>
    <p:sldId id="321" r:id="rId19"/>
    <p:sldId id="339" r:id="rId20"/>
    <p:sldId id="341" r:id="rId21"/>
    <p:sldId id="340" r:id="rId22"/>
    <p:sldId id="319" r:id="rId23"/>
    <p:sldId id="331" r:id="rId24"/>
    <p:sldId id="322" r:id="rId25"/>
    <p:sldId id="337" r:id="rId26"/>
    <p:sldId id="324" r:id="rId27"/>
    <p:sldId id="328" r:id="rId28"/>
    <p:sldId id="326" r:id="rId29"/>
    <p:sldId id="289" r:id="rId30"/>
    <p:sldId id="298" r:id="rId31"/>
    <p:sldId id="299" r:id="rId32"/>
    <p:sldId id="281" r:id="rId33"/>
    <p:sldId id="282" r:id="rId34"/>
    <p:sldId id="264" r:id="rId35"/>
    <p:sldId id="260" r:id="rId36"/>
    <p:sldId id="268" r:id="rId37"/>
    <p:sldId id="269" r:id="rId38"/>
    <p:sldId id="270" r:id="rId39"/>
    <p:sldId id="271" r:id="rId40"/>
    <p:sldId id="272" r:id="rId41"/>
    <p:sldId id="273" r:id="rId42"/>
    <p:sldId id="302" r:id="rId43"/>
    <p:sldId id="303" r:id="rId44"/>
    <p:sldId id="304" r:id="rId45"/>
    <p:sldId id="305" r:id="rId46"/>
    <p:sldId id="306" r:id="rId47"/>
    <p:sldId id="307" r:id="rId48"/>
    <p:sldId id="333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AC7F4-43DD-4760-B1C6-9FA345698116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2B85C-9B81-45B2-8066-8B649C7654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486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B85C-9B81-45B2-8066-8B649C765441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2B85C-9B81-45B2-8066-8B649C765441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D229B-3E52-4279-8295-5832061365B4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B06FC-640E-4B68-802F-D11450EC0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Клинические рекомендации  по диагностике и лечению </a:t>
            </a:r>
            <a:r>
              <a:rPr lang="ru-RU" dirty="0" err="1" smtClean="0"/>
              <a:t>галактоземии</a:t>
            </a:r>
            <a:r>
              <a:rPr lang="ru-RU" dirty="0" smtClean="0"/>
              <a:t>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БГМУ кафедра педиатрии ИДПО</a:t>
            </a:r>
          </a:p>
          <a:p>
            <a:r>
              <a:rPr lang="ru-RU" dirty="0" smtClean="0"/>
              <a:t>Профессор Н.А.Дружинина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Высокотехнологичная помощь больным с </a:t>
            </a:r>
            <a:r>
              <a:rPr lang="ru-RU" sz="3600" dirty="0" err="1" smtClean="0">
                <a:solidFill>
                  <a:srgbClr val="C00000"/>
                </a:solidFill>
              </a:rPr>
              <a:t>галактоземией</a:t>
            </a:r>
            <a:r>
              <a:rPr lang="ru-RU" sz="3600" dirty="0" smtClean="0">
                <a:solidFill>
                  <a:srgbClr val="C00000"/>
                </a:solidFill>
              </a:rPr>
              <a:t> предусматривает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Наличие подготовленного врача в области диагностики и лечения больных с </a:t>
            </a:r>
            <a:r>
              <a:rPr lang="ru-RU" dirty="0" err="1" smtClean="0"/>
              <a:t>галактоземией</a:t>
            </a:r>
            <a:endParaRPr lang="ru-RU" dirty="0" smtClean="0"/>
          </a:p>
          <a:p>
            <a:r>
              <a:rPr lang="ru-RU" dirty="0" smtClean="0"/>
              <a:t> знание отдаленных осложнений течения заболевания</a:t>
            </a:r>
          </a:p>
          <a:p>
            <a:r>
              <a:rPr lang="ru-RU" dirty="0" smtClean="0"/>
              <a:t> методы их коррекции, подготовленного среднего медицинского </a:t>
            </a:r>
            <a:r>
              <a:rPr lang="ru-RU" dirty="0" err="1" smtClean="0"/>
              <a:t>персонала,\</a:t>
            </a:r>
            <a:endParaRPr lang="ru-RU" dirty="0" smtClean="0"/>
          </a:p>
          <a:p>
            <a:r>
              <a:rPr lang="ru-RU" dirty="0" smtClean="0"/>
              <a:t> возможность выполнения контрольных тестов, технологию вспомогательной терапии.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КЛАССИФИКАЦИЯ: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В основу современной классификации </a:t>
            </a:r>
            <a:r>
              <a:rPr lang="ru-RU" dirty="0" err="1" smtClean="0"/>
              <a:t>галактоземии</a:t>
            </a:r>
            <a:r>
              <a:rPr lang="ru-RU" dirty="0" smtClean="0"/>
              <a:t> положен этиологический принцип. Существуют три типа </a:t>
            </a:r>
            <a:r>
              <a:rPr lang="ru-RU" dirty="0" err="1" smtClean="0"/>
              <a:t>галактоземии</a:t>
            </a:r>
            <a:r>
              <a:rPr lang="ru-RU" dirty="0" smtClean="0"/>
              <a:t>, в зависимости от имеющегося у больного дефекта одного из трех основных ферментов, участвующих в метаболизме галактозы: </a:t>
            </a:r>
          </a:p>
          <a:p>
            <a:r>
              <a:rPr lang="ru-RU" dirty="0" smtClean="0"/>
              <a:t>I. Классическая - </a:t>
            </a:r>
            <a:r>
              <a:rPr lang="ru-RU" dirty="0" err="1" smtClean="0"/>
              <a:t>галактоземия</a:t>
            </a:r>
            <a:r>
              <a:rPr lang="ru-RU" dirty="0" smtClean="0"/>
              <a:t> I типа, обусловленная дефицитом фермента галактозо-1-фосфат-уридилтрансферазы (ГАЛТ). Этот тип </a:t>
            </a:r>
            <a:r>
              <a:rPr lang="ru-RU" dirty="0" err="1" smtClean="0"/>
              <a:t>галактоземии</a:t>
            </a:r>
            <a:r>
              <a:rPr lang="ru-RU" dirty="0" smtClean="0"/>
              <a:t> также включает в себя вариант </a:t>
            </a:r>
            <a:r>
              <a:rPr lang="ru-RU" dirty="0" err="1" smtClean="0"/>
              <a:t>Дуарте</a:t>
            </a:r>
            <a:r>
              <a:rPr lang="ru-RU" dirty="0" smtClean="0"/>
              <a:t>. </a:t>
            </a:r>
          </a:p>
          <a:p>
            <a:r>
              <a:rPr lang="ru-RU" dirty="0" smtClean="0"/>
              <a:t>II. Недостаточность </a:t>
            </a:r>
            <a:r>
              <a:rPr lang="ru-RU" dirty="0" err="1" smtClean="0"/>
              <a:t>галактокиназы</a:t>
            </a:r>
            <a:r>
              <a:rPr lang="ru-RU" dirty="0" smtClean="0"/>
              <a:t> (ГАЛК) (</a:t>
            </a:r>
            <a:r>
              <a:rPr lang="ru-RU" dirty="0" err="1" smtClean="0"/>
              <a:t>галактоземия</a:t>
            </a:r>
            <a:r>
              <a:rPr lang="ru-RU" dirty="0" smtClean="0"/>
              <a:t> II типа). </a:t>
            </a:r>
          </a:p>
          <a:p>
            <a:r>
              <a:rPr lang="ru-RU" dirty="0" smtClean="0"/>
              <a:t>III. Дефицит уридиндифосфат-галактозо-4-эпимеразы (ГАЛЭ или </a:t>
            </a:r>
            <a:r>
              <a:rPr lang="ru-RU" dirty="0" err="1" smtClean="0"/>
              <a:t>эпимеразы</a:t>
            </a:r>
            <a:r>
              <a:rPr lang="ru-RU" dirty="0" smtClean="0"/>
              <a:t>) – </a:t>
            </a:r>
            <a:r>
              <a:rPr lang="ru-RU" dirty="0" err="1" smtClean="0"/>
              <a:t>галактоземия</a:t>
            </a:r>
            <a:r>
              <a:rPr lang="ru-RU" dirty="0" smtClean="0"/>
              <a:t> III типа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solidFill>
                  <a:srgbClr val="C00000"/>
                </a:solidFill>
              </a:rPr>
              <a:t>Галактоземия</a:t>
            </a:r>
            <a:r>
              <a:rPr lang="ru-RU" sz="3200" dirty="0" smtClean="0">
                <a:solidFill>
                  <a:srgbClr val="C00000"/>
                </a:solidFill>
              </a:rPr>
              <a:t> относится к наследственным болезням углеводного обмена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объединяет несколько генетически гетерогенных форм. </a:t>
            </a:r>
          </a:p>
          <a:p>
            <a:pPr>
              <a:buNone/>
            </a:pPr>
            <a:r>
              <a:rPr lang="ru-RU" dirty="0" smtClean="0"/>
              <a:t>В основе заболевания лежит недостаточность одного из трех ферментов, участвующих в метаболизме галактозы: галактозо-1-фосфатуридилтраснферазы (ГАЛТ), </a:t>
            </a:r>
            <a:r>
              <a:rPr lang="ru-RU" dirty="0" err="1" smtClean="0"/>
              <a:t>галактокиназы</a:t>
            </a:r>
            <a:r>
              <a:rPr lang="ru-RU" dirty="0" smtClean="0"/>
              <a:t> (ГАЛК) и </a:t>
            </a:r>
            <a:r>
              <a:rPr lang="ru-RU" dirty="0" err="1" smtClean="0"/>
              <a:t>уридин-дифосфат</a:t>
            </a:r>
            <a:r>
              <a:rPr lang="ru-RU" dirty="0" smtClean="0"/>
              <a:t>(УДФ)-галактозо-4-эпимиразы (ГАЛЭ)</a:t>
            </a:r>
          </a:p>
          <a:p>
            <a:pPr>
              <a:buNone/>
            </a:pPr>
            <a:r>
              <a:rPr lang="ru-RU" dirty="0" smtClean="0"/>
              <a:t>  Известны три гена, мутации в которых могут приводить к развитию </a:t>
            </a:r>
            <a:r>
              <a:rPr lang="ru-RU" dirty="0" err="1" smtClean="0"/>
              <a:t>галактоземии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8829" y="1600200"/>
            <a:ext cx="722634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Варианты дефицита ГАЛТ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8686800" cy="566124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Существует несколько вариантов частичного дефицита ГАЛТ.</a:t>
            </a:r>
          </a:p>
          <a:p>
            <a:r>
              <a:rPr lang="ru-RU" dirty="0" smtClean="0"/>
              <a:t> Наиболее частый из них – вариант </a:t>
            </a:r>
            <a:r>
              <a:rPr lang="ru-RU" dirty="0" err="1" smtClean="0"/>
              <a:t>Дуарте</a:t>
            </a:r>
            <a:r>
              <a:rPr lang="ru-RU" dirty="0" smtClean="0"/>
              <a:t>, при котором у больных имеется один аллель </a:t>
            </a:r>
            <a:r>
              <a:rPr lang="ru-RU" dirty="0" err="1" smtClean="0"/>
              <a:t>Дуарте</a:t>
            </a:r>
            <a:r>
              <a:rPr lang="ru-RU" dirty="0" smtClean="0"/>
              <a:t> (несущий определенную мутацию в гене </a:t>
            </a:r>
            <a:r>
              <a:rPr lang="ru-RU" i="1" dirty="0" smtClean="0"/>
              <a:t>GALT</a:t>
            </a:r>
            <a:r>
              <a:rPr lang="ru-RU" dirty="0" smtClean="0"/>
              <a:t>, приводящую к незначительному снижению активности фермента, этот аллель принято обозначать символом D) и аллель классической </a:t>
            </a:r>
            <a:r>
              <a:rPr lang="ru-RU" dirty="0" err="1" smtClean="0"/>
              <a:t>галактоземии</a:t>
            </a:r>
            <a:r>
              <a:rPr lang="ru-RU" dirty="0" smtClean="0"/>
              <a:t> (обозначается символом G).</a:t>
            </a:r>
          </a:p>
          <a:p>
            <a:r>
              <a:rPr lang="ru-RU" dirty="0" smtClean="0"/>
              <a:t> У больных, имеющих генотип D/G, активность ГАЛТ составляет 5 – 25% от нормы;</a:t>
            </a:r>
          </a:p>
          <a:p>
            <a:r>
              <a:rPr lang="ru-RU" dirty="0" smtClean="0"/>
              <a:t> у больных, имеющих два </a:t>
            </a:r>
            <a:r>
              <a:rPr lang="ru-RU" dirty="0" err="1" smtClean="0"/>
              <a:t>аллеля</a:t>
            </a:r>
            <a:r>
              <a:rPr lang="ru-RU" dirty="0" smtClean="0"/>
              <a:t> </a:t>
            </a:r>
            <a:r>
              <a:rPr lang="ru-RU" dirty="0" err="1" smtClean="0"/>
              <a:t>Дуарте</a:t>
            </a:r>
            <a:r>
              <a:rPr lang="ru-RU" dirty="0" smtClean="0"/>
              <a:t> (D/D), активность фермента равна приблизительно 25%.</a:t>
            </a:r>
          </a:p>
          <a:p>
            <a:r>
              <a:rPr lang="ru-RU" dirty="0" smtClean="0"/>
              <a:t> У таких детей в периоде новорожденности обычно не наблюдается тяжелых </a:t>
            </a:r>
            <a:r>
              <a:rPr lang="ru-RU" dirty="0" err="1" smtClean="0"/>
              <a:t>жизнеугрожающих</a:t>
            </a:r>
            <a:r>
              <a:rPr lang="ru-RU" dirty="0" smtClean="0"/>
              <a:t> клинических проявлений.</a:t>
            </a:r>
          </a:p>
          <a:p>
            <a:r>
              <a:rPr lang="ru-RU" dirty="0" smtClean="0"/>
              <a:t> Однако часто обращает на себя внимание длительная желтуха (в течение первых 2 месяцев), увеличение размеров печени, ультразвуковые признаки фиброза печени. </a:t>
            </a:r>
          </a:p>
          <a:p>
            <a:r>
              <a:rPr lang="ru-RU" dirty="0" smtClean="0"/>
              <a:t>Наряду с этими симптомами может наблюдаться плохая прибавка в массе тела, задержка физического развития, темповая задержка моторного развития. </a:t>
            </a:r>
          </a:p>
          <a:p>
            <a:r>
              <a:rPr lang="ru-RU" dirty="0" smtClean="0"/>
              <a:t>С первых месяцев жизни у многих детей обнаруживается катаракта. У тех лиц, у которых активность ГАЛТ выше 50% от нормы, зачастую какие-либо клинические признаки </a:t>
            </a:r>
            <a:r>
              <a:rPr lang="ru-RU" dirty="0" err="1" smtClean="0"/>
              <a:t>галактоземии</a:t>
            </a:r>
            <a:r>
              <a:rPr lang="ru-RU" dirty="0" smtClean="0"/>
              <a:t> отсутствуют или носят несущественный характер и не требуют специального лечения.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6876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КЛИНИЧЕСКАЯ КАРТИНА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80728"/>
            <a:ext cx="88924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Классическая </a:t>
            </a:r>
            <a:r>
              <a:rPr lang="ru-RU" sz="2000" i="1" dirty="0" err="1" smtClean="0"/>
              <a:t>галактоземия</a:t>
            </a:r>
            <a:r>
              <a:rPr lang="ru-RU" sz="2000" i="1" dirty="0" smtClean="0"/>
              <a:t> </a:t>
            </a:r>
            <a:r>
              <a:rPr lang="ru-RU" sz="2000" dirty="0" smtClean="0"/>
              <a:t>- наиболее тяжелая форма нарушения метаболизма галактозы, вызывается дефицитом активности фермента ГАЛТ. Заболевание обычно манифестирует в первые дни - недели жизни, быстро прогрессирует и в отсутствии лечения носит </a:t>
            </a:r>
            <a:r>
              <a:rPr lang="ru-RU" sz="2000" dirty="0" err="1" smtClean="0"/>
              <a:t>жизнеугрожающий</a:t>
            </a:r>
            <a:r>
              <a:rPr lang="ru-RU" sz="2000" dirty="0" smtClean="0"/>
              <a:t> характер. </a:t>
            </a:r>
          </a:p>
          <a:p>
            <a:r>
              <a:rPr lang="ru-RU" sz="2000" dirty="0" smtClean="0"/>
              <a:t>На фоне вскармливания молоком у новорожденного появляется рвота, диарея, мышечная гипотония, сонливость, вялость. </a:t>
            </a:r>
          </a:p>
          <a:p>
            <a:r>
              <a:rPr lang="ru-RU" sz="2000" dirty="0" smtClean="0"/>
              <a:t>Останавливается прибавка в массе тела, наблюдается вялое сосание, появляются и нарастают признаки поражения печени, часто сопровождающиеся гипогликемией, желтухой и </a:t>
            </a:r>
            <a:r>
              <a:rPr lang="ru-RU" sz="2000" dirty="0" err="1" smtClean="0"/>
              <a:t>гепатомегалией</a:t>
            </a:r>
            <a:r>
              <a:rPr lang="ru-RU" sz="2000" dirty="0" smtClean="0"/>
              <a:t>; нередко отмечается кровоточивость в связи с </a:t>
            </a:r>
            <a:r>
              <a:rPr lang="ru-RU" sz="2000" dirty="0" err="1" smtClean="0"/>
              <a:t>гипокоагуляцией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у многих больных возникает нарушение функции канальцев почек. </a:t>
            </a:r>
          </a:p>
          <a:p>
            <a:r>
              <a:rPr lang="ru-RU" sz="2000" dirty="0" smtClean="0"/>
              <a:t>Наиболее тяжелым проявлением </a:t>
            </a:r>
            <a:r>
              <a:rPr lang="ru-RU" sz="2000" dirty="0" err="1" smtClean="0"/>
              <a:t>галактоземии</a:t>
            </a:r>
            <a:r>
              <a:rPr lang="ru-RU" sz="2000" dirty="0" smtClean="0"/>
              <a:t> у новорожденных является сепсис, который имеет фатальное течение и чаще всего обусловлен грамположительными микроорганизмами, в 90% случаев - </a:t>
            </a:r>
            <a:r>
              <a:rPr lang="ru-RU" sz="2000" dirty="0" err="1" smtClean="0"/>
              <a:t>Escherichia</a:t>
            </a:r>
            <a:r>
              <a:rPr lang="ru-RU" sz="2000" dirty="0" smtClean="0"/>
              <a:t> </a:t>
            </a:r>
            <a:r>
              <a:rPr lang="ru-RU" sz="2000" dirty="0" err="1" smtClean="0"/>
              <a:t>coli</a:t>
            </a:r>
            <a:r>
              <a:rPr lang="ru-RU" sz="2000" dirty="0" smtClean="0"/>
              <a:t>. Если не оказывать своевременную медицинскую помощь, то около 75% больных в младенческом возрасте умирают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3610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КЛИНИЧЕСКАЯ КАРТИНА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74446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Приблизительно 20-30% детей с классической формой этого заболевания погибают от сепсиса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также высок процент смертности детей первых месяцев жизни от хронической недостаточности функции печени.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Уже в первые несколько дней после рождения у ребенка нередко можно диагностировать катаракту.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Иногда катаракта выявляется не в результате офтальмоскопии, а при исследовании на щелевой лампе, так как она состоит из точечных помутнений в фетальном ядре хрусталика.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Лабораторные исследования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выявляют повышение активности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трансаминаз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сыворотке крови и повышение концентрации билирубина.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Неконъюгированная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гипербилирубинемия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характерная для ранней стадии болезни, далее переходит в конъюгированную.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биохимических анализах крови часто определяется гипогликемия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гипоальбуминемия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может быть повышенным содержание аммиака и аминокислот, особенно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фенилаланина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тирозина и метионина. Наблюдается снижение синтеза факторов  свертывания крови.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Клиническая картина</a:t>
            </a:r>
            <a:endParaRPr lang="ru-RU" dirty="0"/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0" y="1797661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II типа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связанная с недостаточностью фермента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галактокиназы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(ГАЛК).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Этот тип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встречается значительно реже, частота его неизвестна, но вероятно, составляет менее 1:100 000.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Клиническая симптоматика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II типа менее яркая, чем при классическом варианте заболевания. Единственным проявлением дефицита ГАЛК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многих больных может быть формирование катаракты.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Такие симптомы заболевания как отставание роста и массы тела,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диспептические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расстройства и др., незначительно выражены, хотя и могут наблюдаться у детей грудного возраста, когда они начинают употреблять в пищу значительное количество молока.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Более информативными симптомами являются: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галактозурия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гипергалактоземия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постепенно развивающаяся катаракта.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Описаны лишь единичные случаи задержки психомоторного развития у детей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связанной с недостаточностью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галактокиназы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Клиническая картина</a:t>
            </a:r>
            <a:endParaRPr lang="ru-RU" dirty="0"/>
          </a:p>
        </p:txBody>
      </p:sp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0" y="925742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III типа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(недостаточность фермента уридиндифосфат-галактозо-4-эпимеразы - ГАЛЭ). Этот тип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встречается исключительно редко, частота его точно неизвестна.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Выделяют 2 клинические формы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связанные с недостаточностью ГАЛЭ: доброкачественную (изолированную) и тяжелую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генерализованную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Доброкачественная форма (или периферическая) характеризуется дефицитом энзима только в циркулирующих клетках крови, в то время как при тяжелой форме дефицит энзима определяется во всех тканях.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Клинические проявления при доброкачественной форме могут отсутствовать, и заболевание выявляется случайно при обнаружении повышенного уровня галактозы в крови (при проведении скрининга новорожденных, биохимическом анализе крови и др.). При этом уровень активности фермента повышен только в клетках периферической крови, в то время как в печени, культуре фибробластов и активированных лимфоцитах сохраняется на нормальных значениях. Однако катамнестические наблюдения показывают, что у части детей в последующем имеются нарушения моторных функций и речевого развития.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тяжелой форме заболевания начальные симптомы имеют сходство с классической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включая желтуху, рвоту, мышечную гипотонию, задержку развития,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гепатомегалию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умеренную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гипераминоацидурию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и значительную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галактозурию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 последующем наблюдается увеличение селезенки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 fontScale="90000"/>
          </a:bodyPr>
          <a:lstStyle/>
          <a:p>
            <a:r>
              <a:rPr lang="ru-RU" sz="2700" i="1" dirty="0" err="1" smtClean="0">
                <a:solidFill>
                  <a:srgbClr val="C00000"/>
                </a:solidFill>
              </a:rPr>
              <a:t>Галактоземия</a:t>
            </a:r>
            <a:r>
              <a:rPr lang="ru-RU" sz="2700" i="1" dirty="0" smtClean="0">
                <a:solidFill>
                  <a:srgbClr val="C00000"/>
                </a:solidFill>
              </a:rPr>
              <a:t> III типа </a:t>
            </a:r>
            <a:r>
              <a:rPr lang="ru-RU" sz="2700" dirty="0" smtClean="0">
                <a:solidFill>
                  <a:srgbClr val="C00000"/>
                </a:solidFill>
              </a:rPr>
              <a:t>(недостаточность фермента уридиндифосфат-галактозо-4-эпимеразы - ГАЛЭ). Этот тип </a:t>
            </a:r>
            <a:r>
              <a:rPr lang="ru-RU" sz="2700" dirty="0" err="1" smtClean="0">
                <a:solidFill>
                  <a:srgbClr val="C00000"/>
                </a:solidFill>
              </a:rPr>
              <a:t>галактоземии</a:t>
            </a:r>
            <a:r>
              <a:rPr lang="ru-RU" sz="2700" dirty="0" smtClean="0">
                <a:solidFill>
                  <a:srgbClr val="C00000"/>
                </a:solidFill>
              </a:rPr>
              <a:t> встречается исключительно редко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sz="2700" dirty="0" smtClean="0">
                <a:solidFill>
                  <a:srgbClr val="C00000"/>
                </a:solidFill>
              </a:rPr>
              <a:t>частота его точно неизвестна</a:t>
            </a:r>
            <a:endParaRPr lang="ru-RU" sz="27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501317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Выделяют 2 клинические формы </a:t>
            </a:r>
            <a:r>
              <a:rPr lang="ru-RU" dirty="0" err="1" smtClean="0"/>
              <a:t>галактоземии</a:t>
            </a:r>
            <a:r>
              <a:rPr lang="ru-RU" dirty="0" smtClean="0"/>
              <a:t>, связанные с недостаточностью ГАЛЭ: доброкачественную (изолированную) и тяжелую (</a:t>
            </a:r>
            <a:r>
              <a:rPr lang="ru-RU" dirty="0" err="1" smtClean="0"/>
              <a:t>генерализованную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Доброкачественная форма (или периферическая) характеризуется дефицитом энзима только в циркулирующих клетках крови, в то время как при тяжелой форме дефицит энзима определяется во всех тканях. </a:t>
            </a:r>
          </a:p>
          <a:p>
            <a:r>
              <a:rPr lang="ru-RU" dirty="0" smtClean="0"/>
              <a:t>Клинические проявления при доброкачественной форме могут отсутствовать, и заболевание выявляется случайно при обнаружении повышенного уровня галактозы в крови (при проведении скрининга новорожденных, биохимическом анализе крови и др.).</a:t>
            </a:r>
          </a:p>
          <a:p>
            <a:r>
              <a:rPr lang="ru-RU" dirty="0" smtClean="0"/>
              <a:t> При этом уровень активности фермента повышен только в клетках периферической крови, в то время как в печени, культуре фибробластов и активированных лимфоцитах сохраняется на нормальных значениях.</a:t>
            </a:r>
          </a:p>
          <a:p>
            <a:r>
              <a:rPr lang="ru-RU" dirty="0" smtClean="0"/>
              <a:t> Однако катамнестические наблюдения показывают, что у части детей в последующем имеются нарушения моторных функций и речевого развития.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СТРУКТУРА УЧЕБНОГО СОДЕРЖАНИЯ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Определение:клинические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рекомендации по диагностике и лечению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галактоземии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Код по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МКБ-10  Е74.2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Этиология и эпидемиология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Классификация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Клиническая картина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Диагностика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Дифференциальная диагностика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Лечение </a:t>
            </a:r>
          </a:p>
          <a:p>
            <a:pPr lvl="1">
              <a:spcBef>
                <a:spcPts val="0"/>
              </a:spcBef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8.1.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немедикаментозная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терапия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8.2.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медикаментозная терапия</a:t>
            </a:r>
          </a:p>
          <a:p>
            <a:pPr lvl="1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8.2.1диетотерапия до года</a:t>
            </a:r>
          </a:p>
          <a:p>
            <a:pPr lvl="1">
              <a:spcBef>
                <a:spcPts val="0"/>
              </a:spcBef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8.3. диетотерапия старше года…..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 startAt="9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Профилактика 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Клинические проявления </a:t>
            </a:r>
            <a:r>
              <a:rPr lang="ru-RU" dirty="0" err="1" smtClean="0"/>
              <a:t>галактоземии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Вес трех - пятимесячного ребенка равен весу новорожденного. </a:t>
            </a:r>
            <a:endParaRPr lang="ru-RU" dirty="0" smtClean="0"/>
          </a:p>
          <a:p>
            <a:r>
              <a:rPr lang="ru-RU" dirty="0" smtClean="0"/>
              <a:t>Со </a:t>
            </a:r>
            <a:r>
              <a:rPr lang="ru-RU" dirty="0"/>
              <a:t>стороны центральной нервной системы отмечается общая заторможенность, доходящая иногда до коматозного состояния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Наблюдается значительная гипотония, снижены сухожильные рефлексы.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не проводится соответствующее лечение, на </a:t>
            </a:r>
            <a:r>
              <a:rPr lang="ru-RU" dirty="0" smtClean="0"/>
              <a:t>4-7-й </a:t>
            </a:r>
            <a:r>
              <a:rPr lang="ru-RU" dirty="0"/>
              <a:t>неделе возникает катаракта, которая почти всегда бывает двусторонней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При легких формах поражается только капсула и образуется пластинчатая или частичная катаракта с возможным обратным развитием.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В течение первых месяцев жизни у 30% больных формируется катаракта. При своевременно начатом лечении прогноз для жизни больных значительно улучшается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 Диагноз </a:t>
            </a:r>
            <a:r>
              <a:rPr lang="ru-RU" dirty="0" err="1"/>
              <a:t>галактоземии</a:t>
            </a:r>
            <a:r>
              <a:rPr lang="ru-RU" dirty="0"/>
              <a:t> устанавливают на основании наличия галактозо-1-фосфата в крови, снижения </a:t>
            </a:r>
            <a:r>
              <a:rPr lang="ru-RU" dirty="0" smtClean="0"/>
              <a:t>или </a:t>
            </a:r>
            <a:r>
              <a:rPr lang="ru-RU" dirty="0"/>
              <a:t>отсутствия активности фермента галактозо-1-фосфат-уридилтрансферазы в эритроцитах, данных молекулярно-генетического исследования.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 Выделяют также вариант «классической» </a:t>
            </a:r>
            <a:r>
              <a:rPr lang="ru-RU" dirty="0" err="1"/>
              <a:t>галактоземии</a:t>
            </a:r>
            <a:r>
              <a:rPr lang="ru-RU" dirty="0"/>
              <a:t> </a:t>
            </a:r>
            <a:r>
              <a:rPr lang="ru-RU" dirty="0" err="1"/>
              <a:t>Дуарте</a:t>
            </a:r>
            <a:r>
              <a:rPr lang="ru-RU" dirty="0"/>
              <a:t>, протекающий практически бессимптомно и не вызывающий угрозы для состояния здоровья ребенка.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2046367"/>
            <a:ext cx="91440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соответствии с приказом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Минздравсоцразвития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РФ № 185 от 22.03.2006 года "О массовом обследовании новорожденных детей на наследственные заболевания", в Российской Федерации массовый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неонатальный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скрининг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проводят на 4-е сутки жизни доношенным новорожденным и на 7-е сутки жизни - недоношенным детям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Забор образца крови производят из пятки новорожденного на фильтровальный бланк.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Внедрение программы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неонатального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скрининга позволяет выявить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практически у 100% детей с этим заболеванием.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помощи флуоресцентного метода проводят определение уровня тотальной галактозы в пятнах высушенной крови, который представляет собой сумму концентрации галактозы и галактозо-1-фосфата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Методы диагностики </a:t>
            </a:r>
            <a:r>
              <a:rPr lang="ru-RU" b="1" dirty="0" err="1" smtClean="0">
                <a:solidFill>
                  <a:srgbClr val="C00000"/>
                </a:solidFill>
              </a:rPr>
              <a:t>галактоземии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Определение уровня общей галактозы ГАЛ (галактоза + галактоза-1-фосфаты) в образце цельной крови осуществляли </a:t>
            </a:r>
            <a:r>
              <a:rPr lang="ru-RU" dirty="0" err="1" smtClean="0"/>
              <a:t>флюоресцентным</a:t>
            </a:r>
            <a:r>
              <a:rPr lang="ru-RU" dirty="0" smtClean="0"/>
              <a:t> методом наборами «</a:t>
            </a:r>
            <a:r>
              <a:rPr lang="en-US" dirty="0" smtClean="0"/>
              <a:t>DELFIA Neonatal Total </a:t>
            </a:r>
            <a:r>
              <a:rPr lang="en-US" dirty="0" err="1" smtClean="0"/>
              <a:t>Galactose</a:t>
            </a:r>
            <a:r>
              <a:rPr lang="ru-RU" dirty="0" smtClean="0"/>
              <a:t>» на оборудовании «</a:t>
            </a:r>
            <a:r>
              <a:rPr lang="en-US" dirty="0" err="1" smtClean="0"/>
              <a:t>Wallak</a:t>
            </a:r>
            <a:r>
              <a:rPr lang="ru-RU" dirty="0" smtClean="0"/>
              <a:t>» [Финляндия].</a:t>
            </a:r>
          </a:p>
          <a:p>
            <a:pPr>
              <a:buNone/>
            </a:pPr>
            <a:r>
              <a:rPr lang="ru-RU" dirty="0" smtClean="0"/>
              <a:t> Пороговым значением для выявления </a:t>
            </a:r>
            <a:r>
              <a:rPr lang="ru-RU" dirty="0" err="1" smtClean="0"/>
              <a:t>галактоземии</a:t>
            </a:r>
            <a:r>
              <a:rPr lang="ru-RU" dirty="0" smtClean="0"/>
              <a:t> считали уровень ГАЛ &gt;7,1 мг/дл. </a:t>
            </a:r>
          </a:p>
          <a:p>
            <a:pPr>
              <a:buNone/>
            </a:pPr>
            <a:r>
              <a:rPr lang="ru-RU" dirty="0" smtClean="0"/>
              <a:t>На втором этапе скрининга оценивали концентрацию ГАЛ в повторно взятом образце крови.</a:t>
            </a:r>
          </a:p>
          <a:p>
            <a:pPr>
              <a:buNone/>
            </a:pPr>
            <a:r>
              <a:rPr lang="ru-RU" dirty="0" smtClean="0"/>
              <a:t> При снижении уровня ГАЛ ниже пороговых значений </a:t>
            </a:r>
            <a:r>
              <a:rPr lang="ru-RU" dirty="0" err="1" smtClean="0"/>
              <a:t>ретест</a:t>
            </a:r>
            <a:r>
              <a:rPr lang="ru-RU" dirty="0" smtClean="0"/>
              <a:t> считали неподтвержденным. </a:t>
            </a:r>
          </a:p>
          <a:p>
            <a:pPr>
              <a:buNone/>
            </a:pPr>
            <a:r>
              <a:rPr lang="ru-RU" dirty="0" smtClean="0"/>
              <a:t>При повторно положительном результате новорожденных относили к группе риска по </a:t>
            </a:r>
            <a:r>
              <a:rPr lang="ru-RU" dirty="0" err="1" smtClean="0"/>
              <a:t>галактоземии</a:t>
            </a:r>
            <a:r>
              <a:rPr lang="ru-RU" dirty="0" smtClean="0"/>
              <a:t> и вызывали в МГК для углубленного обследования и назначения лечения.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ДИФФЕРЕНЦИАЛЬНАЯ ДИАГНОСТИКА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0" y="1062252"/>
            <a:ext cx="914400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Дифференциальная диагностика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проводится: 1) с болезнями, сопровождающимися повышенным выделением сахара: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меллитуриями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сахарным диабетом,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цистинозом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синдром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Фанкони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2) болезнями с увеличением печени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желтухами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(гепатит, токсоплазмоз,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гликогенозы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синдром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Криглера-Найара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недостаточность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антитрипсина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тирозинемия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тип Ι, синдром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Фанкони-Бикеля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болезнь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Нимана-Пика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тип С, болезнь Вильсона, дефицит печеночного белка - цитрина, печеночная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гемангиоэндотелиома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др.)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Cледует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также иметь в виду, что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гипергалактоземия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может быть связана с врожденными аномалиями желчевыводящей системы (открытым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аранциевым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протоком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портокавальным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шунтом - между воротной веной и нижней полой веной, гипоплазией внутрипеченочной портальной вены), что требует включения в диагностические методы использования допплеровского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УЗИ-исследования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печени и желчевыводящих путей и исследование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альфа-фетопротеина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уровня желчных кислот в крови (повышены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порто-кавальном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анастамозе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дефиците цитрина); обструкциями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билиарного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тракта, в том числе синдром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Алажиля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прогрессирующим внутрипеченочным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холестазом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(болезнь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Byler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Транзиторная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гипергалактоземия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может быть связана с поздним закрытием венозного протока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Ductus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venosus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после закрытия которого в течение 2-3-5 месяцев исчезает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гипергалактоземия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также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гетерозиготностью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 мутациям в генах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GALT и GALE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ЛЕЧЕНИЕ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0" y="687711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получении положительных результатов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неонатального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скрининга назначается диетотерапия, одновременно определяется активность фермента ГАЛТ и проводится молекулярно-генетическое обследование.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2000" b="1" i="1" dirty="0" smtClean="0"/>
              <a:t>Диетотерапия.</a:t>
            </a:r>
            <a:r>
              <a:rPr lang="ru-RU" sz="2000" i="1" dirty="0" smtClean="0"/>
              <a:t> </a:t>
            </a:r>
            <a:r>
              <a:rPr lang="ru-RU" sz="2000" dirty="0" smtClean="0"/>
              <a:t>Основным методом лечения при </a:t>
            </a:r>
            <a:r>
              <a:rPr lang="ru-RU" sz="2000" dirty="0" err="1" smtClean="0"/>
              <a:t>галактоземии</a:t>
            </a:r>
            <a:r>
              <a:rPr lang="ru-RU" sz="2000" dirty="0" smtClean="0"/>
              <a:t> является  </a:t>
            </a:r>
            <a:r>
              <a:rPr lang="ru-RU" sz="2000" dirty="0" err="1" smtClean="0"/>
              <a:t>диетотерапия,предусматривающая</a:t>
            </a:r>
            <a:r>
              <a:rPr lang="ru-RU" sz="2000" dirty="0" smtClean="0"/>
              <a:t> пожизненное исключение из рациона продуктов, содержащих галактозу и лактозу</a:t>
            </a:r>
          </a:p>
          <a:p>
            <a:r>
              <a:rPr lang="ru-RU" sz="2000" dirty="0" smtClean="0"/>
              <a:t>Строгая </a:t>
            </a:r>
            <a:r>
              <a:rPr lang="ru-RU" sz="2000" dirty="0" err="1" smtClean="0"/>
              <a:t>безлактозная</a:t>
            </a:r>
            <a:r>
              <a:rPr lang="ru-RU" sz="2000" dirty="0" smtClean="0"/>
              <a:t>/ </a:t>
            </a:r>
            <a:r>
              <a:rPr lang="ru-RU" sz="2000" dirty="0" err="1" smtClean="0"/>
              <a:t>безгалактозная</a:t>
            </a:r>
            <a:r>
              <a:rPr lang="ru-RU" sz="2000" dirty="0" smtClean="0"/>
              <a:t> диета. Лактоза основной углевод любого вида молока: женское, коровье, других животных. Необходимо полностью исключить из рациона больного любой вид молока (в том числе детские молочные смеси и др.) и все молочные продукты, а также строго избегать употребления тех продуктов, куда они  могут добавляться (хлеб, выпечка, сосиски, колбасы, карамель, сладости, маргарины и т.п.). Запрещается также использование </a:t>
            </a:r>
            <a:r>
              <a:rPr lang="ru-RU" sz="2000" dirty="0" err="1" smtClean="0"/>
              <a:t>низколактозных</a:t>
            </a:r>
            <a:r>
              <a:rPr lang="ru-RU" sz="2000" dirty="0" smtClean="0"/>
              <a:t> молока и смесей. Запрещается использование кисломолочных продуктов, сгущенного и </a:t>
            </a:r>
            <a:r>
              <a:rPr lang="ru-RU" sz="2000" dirty="0" err="1" smtClean="0"/>
              <a:t>низколактозного</a:t>
            </a:r>
            <a:r>
              <a:rPr lang="ru-RU" sz="2000" dirty="0" smtClean="0"/>
              <a:t> молока</a:t>
            </a:r>
          </a:p>
          <a:p>
            <a:r>
              <a:rPr lang="ru-RU" sz="2000" dirty="0" smtClean="0"/>
              <a:t>Ряд продуктов растительного происхождения содержит олигосахариды - </a:t>
            </a:r>
            <a:r>
              <a:rPr lang="ru-RU" sz="2000" dirty="0" err="1" smtClean="0"/>
              <a:t>галактозиды</a:t>
            </a:r>
            <a:r>
              <a:rPr lang="ru-RU" sz="2000" dirty="0" smtClean="0"/>
              <a:t> (раффинозу, </a:t>
            </a:r>
            <a:r>
              <a:rPr lang="ru-RU" sz="2000" dirty="0" err="1" smtClean="0"/>
              <a:t>стахиозу</a:t>
            </a:r>
            <a:r>
              <a:rPr lang="ru-RU" sz="2000" dirty="0" smtClean="0"/>
              <a:t>), животного происхождения –содержащие </a:t>
            </a:r>
            <a:r>
              <a:rPr lang="ru-RU" sz="2000" dirty="0" err="1" smtClean="0"/>
              <a:t>гликолипины</a:t>
            </a:r>
            <a:r>
              <a:rPr lang="ru-RU" sz="2000" dirty="0" smtClean="0"/>
              <a:t>(субпродукты) </a:t>
            </a:r>
            <a:r>
              <a:rPr lang="ru-RU" sz="2000" dirty="0" err="1" smtClean="0"/>
              <a:t>нуклеопротеины</a:t>
            </a:r>
            <a:r>
              <a:rPr lang="ru-RU" sz="2000" dirty="0" smtClean="0"/>
              <a:t>, которые могут быть потенциальными источниками галактозы  , так как галактоза находящаяся в них в связанном состоянии при определенных условиях способна освобождаться и поступать в кровь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ЛЕЧЕНИЕ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Продукты, содержащие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галактозиды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и богатые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нуклеопротеинами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313384"/>
          <a:ext cx="8892480" cy="5544616"/>
        </p:xfrm>
        <a:graphic>
          <a:graphicData uri="http://schemas.openxmlformats.org/drawingml/2006/table">
            <a:tbl>
              <a:tblPr/>
              <a:tblGrid>
                <a:gridCol w="2520534"/>
                <a:gridCol w="6371946"/>
              </a:tblGrid>
              <a:tr h="35283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Галактозиды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бобовые (горох, бобы, фасоль, чечевица,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маш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нут) - соя (но не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изолят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соевого белка)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шпинат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какао, шоколад - орехи бобовые (горох, бобы, фасоль, чечевица,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маш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нут) - соя (но не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изолят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соевого белка)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шпинат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какао, шоколад - орехи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62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Нуклеопротеины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печень, почки, мозги и другие субпродукты - печеночный паштет, ливерная колбаса - яйца- печень, почки, мозги и другие субпродукты - печеночный паштет, ливерная колбаса - яйца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7825" name="Rectangle 1"/>
          <p:cNvSpPr>
            <a:spLocks noChangeArrowheads="1"/>
          </p:cNvSpPr>
          <p:nvPr/>
        </p:nvSpPr>
        <p:spPr bwMode="auto">
          <a:xfrm>
            <a:off x="539552" y="43934"/>
            <a:ext cx="72728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ЛЕЧЕНИЕ</a:t>
            </a:r>
            <a:endParaRPr lang="ru-RU" sz="2800" dirty="0"/>
          </a:p>
        </p:txBody>
      </p:sp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0" y="185080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Медикаментозная терапия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симптоматическая-ноотропные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препараты,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гепатопротекторы,антиоксидантная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терапия,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улучшающие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микроциркуляцию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обмен веществ.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необходимости оперативное удаление катаракты.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целью профилактики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остеопороза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всем пациентам старше года ввиду отсутствия в рационе молочных продуктов рекомендуется использовать препараты кальция, витамина Д по индивидуальной схеме.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 препараты предназначенные для лечения должны быть изучены на предмет содержания лактозы/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лактазы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исключаются спиртовые лекарственные препараты. Так, как этанол тормозит элиминацию галактозы из печени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63488"/>
            <a:ext cx="8229600" cy="252028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ПРОФИЛАКТИКА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100342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Выполняются специальные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скрининг-программы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массового обследования новорожденных на предмет выявления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галактоземии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Доказана высокая эффективность раннего выявления больных в семьях высокого риска: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антенатальная профилактика состоит в исключении молока из диеты беременных.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положительных результатах новорожденного ребенка переводят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безлактозное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вскармливание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Основным источником галактозы у человека является пища.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Большое количество потребляемых в течение дня пищевых продуктов содержат лактозу, из которой в кишечнике в результате гидролиза образуется галактоза;</a:t>
            </a:r>
          </a:p>
          <a:p>
            <a:r>
              <a:rPr lang="ru-RU" dirty="0" smtClean="0"/>
              <a:t> многие продукты питания содержат галактозу в чистом виде.</a:t>
            </a:r>
          </a:p>
          <a:p>
            <a:r>
              <a:rPr lang="ru-RU" dirty="0" smtClean="0"/>
              <a:t> У человека этот моносахарид также может образовываться и эндогенным путем, подавляющее его количество получается в процессе ферментативных реакций между </a:t>
            </a:r>
            <a:r>
              <a:rPr lang="ru-RU" dirty="0" err="1" smtClean="0"/>
              <a:t>уридиндифосфатглюкозой</a:t>
            </a:r>
            <a:r>
              <a:rPr lang="ru-RU" dirty="0" smtClean="0"/>
              <a:t> (</a:t>
            </a:r>
            <a:r>
              <a:rPr lang="ru-RU" dirty="0" err="1" smtClean="0"/>
              <a:t>УДФ-глюкозой</a:t>
            </a:r>
            <a:r>
              <a:rPr lang="ru-RU" dirty="0" smtClean="0"/>
              <a:t>) и </a:t>
            </a:r>
            <a:r>
              <a:rPr lang="ru-RU" dirty="0" err="1" smtClean="0"/>
              <a:t>УДФ-галактозой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а также в процессе обмена гликопротеинов и гликолипидов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ОПРЕДЕЛЕНИЕ: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err="1" smtClean="0"/>
              <a:t>Галактоземия</a:t>
            </a:r>
            <a:r>
              <a:rPr lang="ru-RU" dirty="0" smtClean="0"/>
              <a:t> – наследственное аутосомно-рецессивное нарушение обмена углеводов, при котором в организме накапливается избыток галактозы и ее метаболитов (галактозо-1-фосфата и </a:t>
            </a:r>
            <a:r>
              <a:rPr lang="ru-RU" dirty="0" err="1" smtClean="0"/>
              <a:t>галактитола</a:t>
            </a:r>
            <a:r>
              <a:rPr lang="ru-RU" dirty="0" smtClean="0"/>
              <a:t>), </a:t>
            </a:r>
          </a:p>
          <a:p>
            <a:r>
              <a:rPr lang="ru-RU" dirty="0" smtClean="0"/>
              <a:t>что обусловливает клиническую картину заболевания и формирование отсроченных осложнений. </a:t>
            </a:r>
          </a:p>
          <a:p>
            <a:r>
              <a:rPr lang="ru-RU" dirty="0" smtClean="0"/>
              <a:t>КОД МКБ 10: E74.2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98178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700" dirty="0" smtClean="0">
                <a:solidFill>
                  <a:srgbClr val="C00000"/>
                </a:solidFill>
              </a:rPr>
              <a:t>Внедрение в Российской Федерации </a:t>
            </a:r>
            <a:r>
              <a:rPr lang="ru-RU" sz="2700" dirty="0" err="1" smtClean="0">
                <a:solidFill>
                  <a:srgbClr val="C00000"/>
                </a:solidFill>
              </a:rPr>
              <a:t>неонатального</a:t>
            </a:r>
            <a:r>
              <a:rPr lang="ru-RU" sz="2700" dirty="0" smtClean="0">
                <a:solidFill>
                  <a:srgbClr val="C00000"/>
                </a:solidFill>
              </a:rPr>
              <a:t> скрининга на </a:t>
            </a:r>
            <a:r>
              <a:rPr lang="ru-RU" sz="2700" dirty="0" err="1" smtClean="0">
                <a:solidFill>
                  <a:srgbClr val="C00000"/>
                </a:solidFill>
              </a:rPr>
              <a:t>галактоземию</a:t>
            </a:r>
            <a:r>
              <a:rPr lang="ru-RU" sz="2700" dirty="0" smtClean="0">
                <a:solidFill>
                  <a:srgbClr val="C00000"/>
                </a:solidFill>
              </a:rPr>
              <a:t> позволяет выявить это заболевание в периоде новорожденности практически у 100% больных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Несмотря на раннее распознавание заболевания и включения диетического лечения, через 2-3 года нередко обнаруживаются отчетливая задержка психомоторного развития и </a:t>
            </a:r>
            <a:r>
              <a:rPr lang="ru-RU" dirty="0" err="1" smtClean="0"/>
              <a:t>нейросенсорная</a:t>
            </a:r>
            <a:r>
              <a:rPr lang="ru-RU" dirty="0" smtClean="0"/>
              <a:t> глухота.</a:t>
            </a:r>
          </a:p>
          <a:p>
            <a:r>
              <a:rPr lang="ru-RU" dirty="0" smtClean="0"/>
              <a:t> При исследовании активности фермента определяется снижение его активности не только в красной крови, но и в печени, кожных фибробластах.</a:t>
            </a:r>
          </a:p>
          <a:p>
            <a:r>
              <a:rPr lang="ru-RU" dirty="0" smtClean="0"/>
              <a:t> Некоторые больные составляют группу риска по развитию катаракты из-за нарушенного обмена галактозы.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Заподозрить </a:t>
            </a:r>
            <a:r>
              <a:rPr lang="ru-RU" sz="3600" dirty="0" err="1" smtClean="0"/>
              <a:t>галактоземию</a:t>
            </a:r>
            <a:r>
              <a:rPr lang="ru-RU" sz="3600" dirty="0" smtClean="0"/>
              <a:t> можно при отрицательном результате скрининга при наличие: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- сочетание желтухи и геморрагического диатеза в первые 2 недели жизни; </a:t>
            </a:r>
          </a:p>
          <a:p>
            <a:r>
              <a:rPr lang="ru-RU" dirty="0" smtClean="0"/>
              <a:t>- появление катаракты в раннем возрасте, особенно на первом году жизни; </a:t>
            </a:r>
          </a:p>
          <a:p>
            <a:r>
              <a:rPr lang="ru-RU" dirty="0" smtClean="0"/>
              <a:t>- сепсис у доношенного новорожденного, вызванный E. </a:t>
            </a:r>
            <a:r>
              <a:rPr lang="ru-RU" dirty="0" err="1" smtClean="0"/>
              <a:t>coli</a:t>
            </a:r>
            <a:r>
              <a:rPr lang="ru-RU" dirty="0" smtClean="0"/>
              <a:t>; </a:t>
            </a:r>
          </a:p>
          <a:p>
            <a:r>
              <a:rPr lang="ru-RU" dirty="0" smtClean="0"/>
              <a:t>- сочетание задержки прибавки в массе тела, увеличения размеров печени, мышечной гипотонии, задержки моторного развития и катаракты у детей раннего возраста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По литературным данным каждый четвертый ребенок с </a:t>
            </a:r>
            <a:r>
              <a:rPr lang="ru-RU" sz="3200" dirty="0" err="1" smtClean="0">
                <a:solidFill>
                  <a:srgbClr val="C00000"/>
                </a:solidFill>
              </a:rPr>
              <a:t>галактоземией</a:t>
            </a:r>
            <a:r>
              <a:rPr lang="ru-RU" sz="3200" dirty="0" smtClean="0">
                <a:solidFill>
                  <a:srgbClr val="C00000"/>
                </a:solidFill>
              </a:rPr>
              <a:t> погибает в </a:t>
            </a:r>
            <a:r>
              <a:rPr lang="ru-RU" sz="3200" dirty="0" err="1" smtClean="0">
                <a:solidFill>
                  <a:srgbClr val="C00000"/>
                </a:solidFill>
              </a:rPr>
              <a:t>неонатальном</a:t>
            </a:r>
            <a:r>
              <a:rPr lang="ru-RU" sz="3200" dirty="0" smtClean="0">
                <a:solidFill>
                  <a:srgbClr val="C00000"/>
                </a:solidFill>
              </a:rPr>
              <a:t> периоде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г. Москве повышенный уровень галактозы выявлен у 798 из 144524 (0,55%) обследованных новорожденных, при </a:t>
            </a:r>
            <a:r>
              <a:rPr lang="ru-RU" dirty="0" err="1" smtClean="0"/>
              <a:t>ретесте</a:t>
            </a:r>
            <a:r>
              <a:rPr lang="ru-RU" dirty="0" smtClean="0"/>
              <a:t> - у 83 (10,4%) детей, выявлено 19 случаев </a:t>
            </a:r>
            <a:r>
              <a:rPr lang="ru-RU" dirty="0" err="1" smtClean="0"/>
              <a:t>галактоземии</a:t>
            </a:r>
            <a:r>
              <a:rPr lang="ru-RU" dirty="0" smtClean="0"/>
              <a:t>, предполагаемая частота заболевания 1:7607 (классическая 1:48 175, </a:t>
            </a:r>
            <a:r>
              <a:rPr lang="ru-RU" dirty="0" err="1" smtClean="0"/>
              <a:t>Дуарте</a:t>
            </a:r>
            <a:r>
              <a:rPr lang="ru-RU" dirty="0" smtClean="0"/>
              <a:t> 1:9033) [</a:t>
            </a:r>
            <a:r>
              <a:rPr lang="ru-RU" dirty="0" err="1" smtClean="0"/>
              <a:t>Денисенкова</a:t>
            </a:r>
            <a:r>
              <a:rPr lang="ru-RU" dirty="0" smtClean="0"/>
              <a:t> Е.В., 2008].</a:t>
            </a:r>
            <a:endParaRPr lang="ru-RU" b="1" dirty="0" smtClean="0"/>
          </a:p>
          <a:p>
            <a:r>
              <a:rPr lang="ru-RU" dirty="0" smtClean="0"/>
              <a:t>В целом по Российской Федерации в 2007 г. из 1 562 441 новорожденных в рамках скрининга на НБО было обследовано на </a:t>
            </a:r>
            <a:r>
              <a:rPr lang="ru-RU" dirty="0" err="1" smtClean="0"/>
              <a:t>галактоземию</a:t>
            </a:r>
            <a:r>
              <a:rPr lang="ru-RU" dirty="0" smtClean="0"/>
              <a:t> 82,1% детей, частота </a:t>
            </a:r>
            <a:r>
              <a:rPr lang="ru-RU" dirty="0" err="1" smtClean="0"/>
              <a:t>галактоземии</a:t>
            </a:r>
            <a:r>
              <a:rPr lang="ru-RU" dirty="0" smtClean="0"/>
              <a:t>  составила  1:32692 [Новиков П.В., 2008]. В РБ  за три года не было выявлено ни одного больного с </a:t>
            </a:r>
            <a:r>
              <a:rPr lang="ru-RU" dirty="0" err="1" smtClean="0"/>
              <a:t>галактоземией</a:t>
            </a:r>
            <a:r>
              <a:rPr lang="ru-RU" dirty="0" smtClean="0"/>
              <a:t>, частоту заболевания пока определить не удалось.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прогноз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При имеющемся фактическом среднем возрасте диагностики наследственных заболеваний в подавляющем большинстве субъектов РФ (3-4 недели) существенно сократить летальность новорожденных от </a:t>
            </a:r>
            <a:r>
              <a:rPr lang="ru-RU" dirty="0" err="1" smtClean="0"/>
              <a:t>галактоземии</a:t>
            </a:r>
            <a:r>
              <a:rPr lang="ru-RU" dirty="0" smtClean="0"/>
              <a:t> не представляется возможным</a:t>
            </a:r>
          </a:p>
          <a:p>
            <a:pPr>
              <a:buNone/>
            </a:pPr>
            <a:r>
              <a:rPr lang="ru-RU" dirty="0" smtClean="0"/>
              <a:t> В то же время начало диетотерапии в этом возрасте не позволяет предотвратить развитие поздних проявлений заболевания. В связи с этим считаем целесообразным рассмотреть вопрос о проведении селективного скрининга на </a:t>
            </a:r>
            <a:r>
              <a:rPr lang="ru-RU" dirty="0" err="1" smtClean="0"/>
              <a:t>галактоземию</a:t>
            </a:r>
            <a:r>
              <a:rPr lang="ru-RU" dirty="0" smtClean="0"/>
              <a:t>.                                           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В течение первых месяцев жизни у 30% больных формируется катаракта. При своевременно начатом лечении прогноз для жизни больных значительно улучшается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 Диагноз </a:t>
            </a:r>
            <a:r>
              <a:rPr lang="ru-RU" dirty="0" err="1"/>
              <a:t>галактоземии</a:t>
            </a:r>
            <a:r>
              <a:rPr lang="ru-RU" dirty="0"/>
              <a:t> устанавливают на основании наличия галактозо-1-фосфата в крови, снижения </a:t>
            </a:r>
            <a:r>
              <a:rPr lang="ru-RU" dirty="0" smtClean="0"/>
              <a:t>или </a:t>
            </a:r>
            <a:r>
              <a:rPr lang="ru-RU" dirty="0"/>
              <a:t>отсутствия активности фермента галактозо-1-фосфат-уридилтрансферазы в эритроцитах, данных молекулярно-генетического исследования.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 Выделяют также вариант «классической» </a:t>
            </a:r>
            <a:r>
              <a:rPr lang="ru-RU" dirty="0" err="1"/>
              <a:t>галактоземии</a:t>
            </a:r>
            <a:r>
              <a:rPr lang="ru-RU" dirty="0"/>
              <a:t> </a:t>
            </a:r>
            <a:r>
              <a:rPr lang="ru-RU" dirty="0" err="1"/>
              <a:t>Дуарте</a:t>
            </a:r>
            <a:r>
              <a:rPr lang="ru-RU" dirty="0"/>
              <a:t>, протекающий практически бессимптомно и не вызывающий угрозы для состояния здоровья ребенка.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Клинические проявления </a:t>
            </a:r>
            <a:r>
              <a:rPr lang="ru-RU" dirty="0" err="1" smtClean="0"/>
              <a:t>галактоземии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Вес трех - пятимесячного ребенка равен весу новорожденного. </a:t>
            </a:r>
            <a:endParaRPr lang="ru-RU" dirty="0" smtClean="0"/>
          </a:p>
          <a:p>
            <a:r>
              <a:rPr lang="ru-RU" dirty="0" smtClean="0"/>
              <a:t>Со </a:t>
            </a:r>
            <a:r>
              <a:rPr lang="ru-RU" dirty="0"/>
              <a:t>стороны центральной нервной системы отмечается общая заторможенность, доходящая иногда до коматозного состояния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Наблюдается значительная гипотония, снижены сухожильные рефлексы.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не проводится соответствующее лечение, на </a:t>
            </a:r>
            <a:r>
              <a:rPr lang="ru-RU" dirty="0" smtClean="0"/>
              <a:t>4-7-й </a:t>
            </a:r>
            <a:r>
              <a:rPr lang="ru-RU" dirty="0"/>
              <a:t>неделе возникает катаракта, которая почти всегда бывает двусторонней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При легких формах поражается только капсула и образуется пластинчатая или частичная катаракта с возможным обратным развитием.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В настоящее время диета с максимально строгим исключением галактозы/лактозы — это единственный способ сократить накопление токсичного компонента — галактозо-1-фосфата в тканях больного с классической </a:t>
            </a:r>
            <a:r>
              <a:rPr lang="ru-RU" sz="2400" dirty="0" err="1" smtClean="0">
                <a:solidFill>
                  <a:srgbClr val="C00000"/>
                </a:solidFill>
              </a:rPr>
              <a:t>галактоземией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2048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При </a:t>
            </a:r>
            <a:r>
              <a:rPr lang="ru-RU" dirty="0" err="1"/>
              <a:t>галактоземии</a:t>
            </a:r>
            <a:r>
              <a:rPr lang="ru-RU" dirty="0"/>
              <a:t>, обусловленной дефицитом УДФ-галактозо-4-эпимеразы, возможно использование </a:t>
            </a:r>
            <a:r>
              <a:rPr lang="ru-RU" dirty="0" err="1"/>
              <a:t>низкогалактозной</a:t>
            </a:r>
            <a:r>
              <a:rPr lang="ru-RU" dirty="0"/>
              <a:t> диеты в соответствии с допустимыми количествами галактозы в рационе под контролем уровня галактозы в сыворотке крови.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700808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rgbClr val="C00000"/>
                </a:solidFill>
              </a:rPr>
              <a:t>При составлении лечебных рационов для детей первого года количество основных пищевых ингредиентов и энергии должно быть приближено к физиологическим нормам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60851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 Для лечения больных </a:t>
            </a:r>
            <a:r>
              <a:rPr lang="ru-RU" dirty="0" err="1"/>
              <a:t>галактоземией</a:t>
            </a:r>
            <a:r>
              <a:rPr lang="ru-RU" dirty="0"/>
              <a:t> используются специализированные смеси на основе </a:t>
            </a:r>
            <a:r>
              <a:rPr lang="ru-RU" dirty="0" err="1"/>
              <a:t>изолята</a:t>
            </a:r>
            <a:r>
              <a:rPr lang="ru-RU" dirty="0"/>
              <a:t> соевого </a:t>
            </a:r>
            <a:r>
              <a:rPr lang="ru-RU" dirty="0" smtClean="0"/>
              <a:t>белка</a:t>
            </a:r>
          </a:p>
          <a:p>
            <a:r>
              <a:rPr lang="ru-RU" dirty="0" smtClean="0"/>
              <a:t> </a:t>
            </a:r>
            <a:r>
              <a:rPr lang="ru-RU" dirty="0" err="1"/>
              <a:t>гидролизата</a:t>
            </a:r>
            <a:r>
              <a:rPr lang="ru-RU" dirty="0"/>
              <a:t> казеина, </a:t>
            </a:r>
            <a:r>
              <a:rPr lang="ru-RU" dirty="0" err="1"/>
              <a:t>безлактозные</a:t>
            </a:r>
            <a:r>
              <a:rPr lang="ru-RU" dirty="0"/>
              <a:t> </a:t>
            </a:r>
            <a:r>
              <a:rPr lang="ru-RU" dirty="0" err="1"/>
              <a:t>казеинпредоминантные</a:t>
            </a:r>
            <a:r>
              <a:rPr lang="ru-RU" dirty="0"/>
              <a:t> молочные смеси. </a:t>
            </a:r>
            <a:endParaRPr lang="ru-RU" dirty="0" smtClean="0"/>
          </a:p>
          <a:p>
            <a:r>
              <a:rPr lang="ru-RU" dirty="0" smtClean="0"/>
              <a:t>Лечебными </a:t>
            </a:r>
            <a:r>
              <a:rPr lang="ru-RU" dirty="0"/>
              <a:t>продуктами первоочередного выбора для больных первого года жизни с </a:t>
            </a:r>
            <a:r>
              <a:rPr lang="ru-RU" dirty="0" err="1"/>
              <a:t>галактоземией</a:t>
            </a:r>
            <a:r>
              <a:rPr lang="ru-RU" dirty="0"/>
              <a:t> являются смеси на основе </a:t>
            </a:r>
            <a:r>
              <a:rPr lang="ru-RU" dirty="0" err="1"/>
              <a:t>изолята</a:t>
            </a:r>
            <a:r>
              <a:rPr lang="ru-RU" dirty="0"/>
              <a:t> соевого белка.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современных смесях, созданных на основе </a:t>
            </a:r>
            <a:r>
              <a:rPr lang="ru-RU" dirty="0" err="1"/>
              <a:t>изолята</a:t>
            </a:r>
            <a:r>
              <a:rPr lang="ru-RU" dirty="0"/>
              <a:t> соевого белка, растительные </a:t>
            </a:r>
            <a:r>
              <a:rPr lang="ru-RU" dirty="0" err="1"/>
              <a:t>галактозиды</a:t>
            </a:r>
            <a:r>
              <a:rPr lang="ru-RU" dirty="0"/>
              <a:t> полностью отсутствуют, поэтому им отдается предпочтение при назначении лечебной диеты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rgbClr val="C00000"/>
                </a:solidFill>
              </a:rPr>
              <a:t>Необходимо помнить, что при использовании соевых смесей в питании грудных детей, возможно появление аллергических реакций на соевый белок и функциональных запоров. В таких случаях целесообразно назначать смеси на основе </a:t>
            </a:r>
            <a:r>
              <a:rPr lang="ru-RU" sz="2700" dirty="0" err="1">
                <a:solidFill>
                  <a:srgbClr val="C00000"/>
                </a:solidFill>
              </a:rPr>
              <a:t>гидролизата</a:t>
            </a:r>
            <a:r>
              <a:rPr lang="ru-RU" sz="2700" dirty="0">
                <a:solidFill>
                  <a:srgbClr val="C00000"/>
                </a:solidFill>
              </a:rPr>
              <a:t> казеина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зависимости от состояния ребенка возможно сочетанное применение соевой смеси и смеси на основе </a:t>
            </a:r>
            <a:r>
              <a:rPr lang="ru-RU" dirty="0" err="1"/>
              <a:t>гидролизата</a:t>
            </a:r>
            <a:r>
              <a:rPr lang="ru-RU" dirty="0"/>
              <a:t> казеина в соотношении 1:1. 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 err="1"/>
              <a:t>Безлактозные</a:t>
            </a:r>
            <a:r>
              <a:rPr lang="ru-RU" dirty="0"/>
              <a:t> молочные смеси с преобладанием сывороточных белков не рекомендуется использовать в диетотерапии у детей с </a:t>
            </a:r>
            <a:r>
              <a:rPr lang="ru-RU" dirty="0" err="1"/>
              <a:t>галактоземией</a:t>
            </a:r>
            <a:r>
              <a:rPr lang="ru-RU" dirty="0"/>
              <a:t> грудного возраста, так как могут содержать следовые количества галактозы, поэтому следует применять только </a:t>
            </a:r>
            <a:r>
              <a:rPr lang="ru-RU" dirty="0" smtClean="0"/>
              <a:t>казеин </a:t>
            </a:r>
            <a:r>
              <a:rPr lang="ru-RU" dirty="0" err="1" smtClean="0"/>
              <a:t>предоминантные</a:t>
            </a:r>
            <a:r>
              <a:rPr lang="ru-RU" dirty="0" smtClean="0"/>
              <a:t> </a:t>
            </a:r>
            <a:r>
              <a:rPr lang="ru-RU" dirty="0" err="1"/>
              <a:t>безлактозные</a:t>
            </a:r>
            <a:r>
              <a:rPr lang="ru-RU" dirty="0"/>
              <a:t> молочные смеси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smtClean="0">
                <a:solidFill>
                  <a:srgbClr val="C00000"/>
                </a:solidFill>
              </a:rPr>
              <a:t>Специализированные </a:t>
            </a:r>
            <a:r>
              <a:rPr lang="ru-RU" sz="2200" b="1" dirty="0">
                <a:solidFill>
                  <a:srgbClr val="C00000"/>
                </a:solidFill>
              </a:rPr>
              <a:t>смеси вводят в рацион больного с </a:t>
            </a:r>
            <a:r>
              <a:rPr lang="ru-RU" sz="2200" b="1" dirty="0" err="1">
                <a:solidFill>
                  <a:srgbClr val="C00000"/>
                </a:solidFill>
              </a:rPr>
              <a:t>галактоземией</a:t>
            </a:r>
            <a:r>
              <a:rPr lang="ru-RU" sz="2200" b="1" dirty="0">
                <a:solidFill>
                  <a:srgbClr val="C00000"/>
                </a:solidFill>
              </a:rPr>
              <a:t> постепенно, в течение 5–7 дней, начальные дозы составляют 1/5–1/10 часть от необходимого суточного количества, одновременно уменьшают долю женского молока или детской молочной смеси до полного их исключения</a:t>
            </a:r>
            <a:r>
              <a:rPr lang="ru-RU" dirty="0">
                <a:solidFill>
                  <a:srgbClr val="C00000"/>
                </a:solidFill>
              </a:rPr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Особенности назначения прикорма при </a:t>
            </a:r>
            <a:r>
              <a:rPr lang="ru-RU" dirty="0" err="1"/>
              <a:t>галактоземии</a:t>
            </a:r>
            <a:r>
              <a:rPr lang="ru-RU" dirty="0"/>
              <a:t> </a:t>
            </a:r>
          </a:p>
          <a:p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/>
              <a:t>С 4-х месячного возраста рацион больного с </a:t>
            </a:r>
            <a:r>
              <a:rPr lang="ru-RU" dirty="0" err="1" smtClean="0"/>
              <a:t>галактоземией</a:t>
            </a:r>
            <a:r>
              <a:rPr lang="ru-RU" dirty="0" smtClean="0"/>
              <a:t> </a:t>
            </a:r>
            <a:r>
              <a:rPr lang="ru-RU" dirty="0"/>
              <a:t>расширяют за счет фруктовых и ягодных соков (яблочный, грушевый, сливовый и др.), начиная с 5–10 капель, постепенно увеличивая объем до 30–50 мл в сутки, к концу года — до 100 мл. </a:t>
            </a:r>
          </a:p>
          <a:p>
            <a:r>
              <a:rPr lang="ru-RU" dirty="0"/>
              <a:t> </a:t>
            </a:r>
            <a:r>
              <a:rPr lang="ru-RU" dirty="0" smtClean="0"/>
              <a:t>С </a:t>
            </a:r>
            <a:r>
              <a:rPr lang="ru-RU" dirty="0"/>
              <a:t>4,5 месяцев вводят фруктовое пюре, количество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/>
              <a:t>которого увеличивают так же, как при введении сока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Первый прикорм в виде овощного пюре из натуральных овощей или плодоовощных консервов для детского питания без добавления молока (и не имеющих в составе бобовых) назначают с 5 месяцев.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C00000"/>
                </a:solidFill>
              </a:rPr>
              <a:t>Галактоземия</a:t>
            </a:r>
            <a:r>
              <a:rPr lang="ru-RU" dirty="0" smtClean="0">
                <a:solidFill>
                  <a:srgbClr val="C00000"/>
                </a:solidFill>
              </a:rPr>
              <a:t>  МКБ Е74.2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ЭТО - наследственная патология обмена веществ, обусловленная недостаточностью активности ферментов, принимающих участие в метаболизме галактозы. </a:t>
            </a:r>
          </a:p>
          <a:p>
            <a:r>
              <a:rPr lang="ru-RU" dirty="0" smtClean="0"/>
              <a:t>Неспособность организма утилизировать галактозу приводит к тяжелым поражениям  пищеварительной, зрительной и нервной системы детей в самом раннем возрасте.</a:t>
            </a:r>
          </a:p>
          <a:p>
            <a:r>
              <a:rPr lang="ru-RU" dirty="0" smtClean="0"/>
              <a:t> В педиатрии и генетике </a:t>
            </a:r>
            <a:r>
              <a:rPr lang="ru-RU" dirty="0" err="1" smtClean="0"/>
              <a:t>галактоземия</a:t>
            </a:r>
            <a:r>
              <a:rPr lang="ru-RU" dirty="0" smtClean="0"/>
              <a:t> относится к редким генетическим заболеваниям, встречающимся с частотой один случай на 10 000 - 50 000 новорожденных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844824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>
                <a:solidFill>
                  <a:srgbClr val="C00000"/>
                </a:solidFill>
              </a:rPr>
              <a:t>В </a:t>
            </a:r>
            <a:r>
              <a:rPr lang="ru-RU" sz="2200" dirty="0">
                <a:solidFill>
                  <a:srgbClr val="C00000"/>
                </a:solidFill>
              </a:rPr>
              <a:t>5,5 месяцев вводят второй прикорм — безмолочные каши промышленного производства на основе </a:t>
            </a:r>
            <a:r>
              <a:rPr lang="ru-RU" sz="2200" dirty="0" smtClean="0">
                <a:solidFill>
                  <a:srgbClr val="C00000"/>
                </a:solidFill>
              </a:rPr>
              <a:t>кукурузной</a:t>
            </a:r>
            <a:r>
              <a:rPr lang="ru-RU" sz="2200" dirty="0">
                <a:solidFill>
                  <a:srgbClr val="C00000"/>
                </a:solidFill>
              </a:rPr>
              <a:t>, рисовой или гречневой муки. Для разведения каш необходимо использовать ту специализированную смесь, которую получает ребенок. Мясной прикорм вводят в питание с 6 месяцев.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Преимущество отдают специализированным детским мясным консервам промышленного выпуска, не содержащим молока и его производных (кролик, цыпленок, говядина, индейка и др.).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sz="2900" dirty="0"/>
              <a:t> </a:t>
            </a:r>
            <a:r>
              <a:rPr lang="ru-RU" sz="2900" b="1" dirty="0"/>
              <a:t>Особенности состава продуктов и блюд прикорма и сроки их введения при </a:t>
            </a:r>
            <a:r>
              <a:rPr lang="ru-RU" sz="2900" b="1" dirty="0" err="1"/>
              <a:t>галактоземии</a:t>
            </a:r>
            <a:r>
              <a:rPr lang="ru-RU" sz="2900" b="1" dirty="0"/>
              <a:t> </a:t>
            </a:r>
            <a:endParaRPr lang="ru-RU" sz="2900" b="1" dirty="0" smtClean="0"/>
          </a:p>
          <a:p>
            <a:r>
              <a:rPr lang="ru-RU" dirty="0" smtClean="0"/>
              <a:t>Продукты </a:t>
            </a:r>
            <a:r>
              <a:rPr lang="ru-RU" dirty="0"/>
              <a:t>и блюда	Возраст, </a:t>
            </a:r>
            <a:r>
              <a:rPr lang="ru-RU" dirty="0" err="1"/>
              <a:t>мес</a:t>
            </a:r>
            <a:endParaRPr lang="ru-RU" dirty="0"/>
          </a:p>
          <a:p>
            <a:r>
              <a:rPr lang="ru-RU" dirty="0"/>
              <a:t>Сок </a:t>
            </a:r>
            <a:r>
              <a:rPr lang="ru-RU" dirty="0" smtClean="0"/>
              <a:t>фруктовый </a:t>
            </a:r>
            <a:r>
              <a:rPr lang="ru-RU" dirty="0"/>
              <a:t>	4</a:t>
            </a:r>
          </a:p>
          <a:p>
            <a:r>
              <a:rPr lang="ru-RU" dirty="0"/>
              <a:t>Фруктовое пюре	4,5</a:t>
            </a:r>
          </a:p>
          <a:p>
            <a:r>
              <a:rPr lang="ru-RU" dirty="0"/>
              <a:t>Овощное </a:t>
            </a:r>
            <a:r>
              <a:rPr lang="ru-RU" dirty="0" smtClean="0"/>
              <a:t>пюре </a:t>
            </a:r>
            <a:r>
              <a:rPr lang="ru-RU" dirty="0"/>
              <a:t>	5</a:t>
            </a:r>
          </a:p>
          <a:p>
            <a:r>
              <a:rPr lang="ru-RU" dirty="0"/>
              <a:t>Каши молочные	-</a:t>
            </a:r>
          </a:p>
          <a:p>
            <a:r>
              <a:rPr lang="ru-RU" dirty="0"/>
              <a:t>Каши безмолочные	5-5,5</a:t>
            </a:r>
          </a:p>
          <a:p>
            <a:r>
              <a:rPr lang="ru-RU" dirty="0"/>
              <a:t>Творог	</a:t>
            </a:r>
            <a:r>
              <a:rPr lang="ru-RU" dirty="0" smtClean="0"/>
              <a:t>                   -</a:t>
            </a:r>
            <a:endParaRPr lang="ru-RU" dirty="0"/>
          </a:p>
          <a:p>
            <a:r>
              <a:rPr lang="ru-RU" dirty="0"/>
              <a:t>Яйцо (желток) - не чаще 2–3 раз в неделю	после 12 месяцев</a:t>
            </a:r>
          </a:p>
          <a:p>
            <a:r>
              <a:rPr lang="ru-RU" dirty="0"/>
              <a:t>Мясное пюре	</a:t>
            </a:r>
            <a:r>
              <a:rPr lang="ru-RU" dirty="0" smtClean="0"/>
              <a:t>                    6</a:t>
            </a:r>
            <a:endParaRPr lang="ru-RU" dirty="0"/>
          </a:p>
          <a:p>
            <a:r>
              <a:rPr lang="ru-RU" dirty="0"/>
              <a:t>Рыба	</a:t>
            </a:r>
            <a:r>
              <a:rPr lang="ru-RU" dirty="0" smtClean="0"/>
              <a:t>                                     8</a:t>
            </a:r>
            <a:endParaRPr lang="ru-RU" dirty="0"/>
          </a:p>
          <a:p>
            <a:r>
              <a:rPr lang="ru-RU" dirty="0"/>
              <a:t>Кефир и другие кисломолочные </a:t>
            </a:r>
            <a:r>
              <a:rPr lang="ru-RU" dirty="0" smtClean="0"/>
              <a:t>продукты-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При составлении рациона детям первого года жизни желательно учитывать содержание галактозы в продуктах прикорма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При </a:t>
            </a:r>
            <a:r>
              <a:rPr lang="ru-RU" dirty="0"/>
              <a:t>выборе продуктов прикорма промышленного производства ориентируются на содержание в них </a:t>
            </a:r>
            <a:r>
              <a:rPr lang="ru-RU" dirty="0" smtClean="0"/>
              <a:t>галактозы </a:t>
            </a:r>
            <a:r>
              <a:rPr lang="ru-RU" dirty="0"/>
              <a:t>(при наличии маркировки на этикетке): </a:t>
            </a:r>
            <a:r>
              <a:rPr lang="ru-RU" dirty="0" smtClean="0"/>
              <a:t>безопасными </a:t>
            </a:r>
            <a:r>
              <a:rPr lang="ru-RU" dirty="0"/>
              <a:t>считаются продукты с содержанием в них галактозы не более 5 мг на 100 г </a:t>
            </a:r>
            <a:r>
              <a:rPr lang="ru-RU" dirty="0" smtClean="0"/>
              <a:t>продукта</a:t>
            </a:r>
          </a:p>
          <a:p>
            <a:r>
              <a:rPr lang="ru-RU" dirty="0" smtClean="0"/>
              <a:t>. </a:t>
            </a:r>
            <a:r>
              <a:rPr lang="ru-RU" dirty="0"/>
              <a:t>При наличии галактозы в количестве от 5 до 20 мг на 100 г — продукт применяется с осторожностью под контролем содержания общей галактозы в сыворотке крови, при содержании галактозы более 20 мг в 100 г — продукт не используется.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Контроль адекватности проводимой терапии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 осуществляют с помощью определения содержания тотальной галактозы (галактоза + галактозо-1-фосфат) в сыворотке крови 1 раз в 3 месяца. При этом уровень тотальной галактозы не должен превышать 3-5 мг/дл. Необходимо отметить, что в течение первых месяцев жизни ребенка  </a:t>
            </a:r>
          </a:p>
          <a:p>
            <a:pPr>
              <a:buNone/>
            </a:pPr>
            <a:r>
              <a:rPr lang="ru-RU" dirty="0" smtClean="0"/>
              <a:t>       на фоне </a:t>
            </a:r>
            <a:r>
              <a:rPr lang="ru-RU" dirty="0" err="1" smtClean="0"/>
              <a:t>безлактозной</a:t>
            </a:r>
            <a:r>
              <a:rPr lang="ru-RU" dirty="0" smtClean="0"/>
              <a:t> диеты возможно сохранение несколько повышенного уровня тотальной галактозы, что может быть связано с ее активным биосинтезом из </a:t>
            </a:r>
            <a:r>
              <a:rPr lang="ru-RU" dirty="0" err="1" smtClean="0"/>
              <a:t>УДФ-глюкозы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При развитии клинической картины классической </a:t>
            </a:r>
            <a:r>
              <a:rPr lang="ru-RU" dirty="0" err="1" smtClean="0"/>
              <a:t>галактоземии</a:t>
            </a:r>
            <a:r>
              <a:rPr lang="ru-RU" dirty="0" smtClean="0"/>
              <a:t> у новорожденного может потребоваться лечение желтухи, сепсиса, нарушений функции печени и почек, центральной нервной системы. Поддерживающая терапия обычно включает в себя стандартные общепринятые мероприятия: внутривенное введение жидкости для борьбы с обезвоживанием, поддержание нормального уровня глюкозы в крови, </a:t>
            </a:r>
            <a:r>
              <a:rPr lang="ru-RU" dirty="0" err="1" smtClean="0"/>
              <a:t>антибиотикотерапию</a:t>
            </a:r>
            <a:r>
              <a:rPr lang="ru-RU" dirty="0" smtClean="0"/>
              <a:t>, лечение </a:t>
            </a:r>
            <a:r>
              <a:rPr lang="ru-RU" dirty="0" err="1" smtClean="0"/>
              <a:t>гипокоагуляции</a:t>
            </a:r>
            <a:r>
              <a:rPr lang="ru-RU" dirty="0" smtClean="0"/>
              <a:t>. Необходимо отметить, что все вышеперечисленные клинические симптомы быстро купируются после назначения диетического лечения.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ИСХОДЫ И ПРОГНОЗ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964488" cy="594928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sz="3800" dirty="0" smtClean="0"/>
              <a:t>Прогноз заболевания неблагоприятный при тяжелой форме и поздно диагностируемой </a:t>
            </a:r>
            <a:r>
              <a:rPr lang="ru-RU" sz="3800" dirty="0" err="1" smtClean="0"/>
              <a:t>галактоземии</a:t>
            </a:r>
            <a:r>
              <a:rPr lang="ru-RU" sz="3800" dirty="0" smtClean="0"/>
              <a:t>. </a:t>
            </a:r>
          </a:p>
          <a:p>
            <a:r>
              <a:rPr lang="ru-RU" sz="3800" dirty="0" smtClean="0"/>
              <a:t>При раннем назначении диетического лечения дети могут развиваться нормально. </a:t>
            </a:r>
          </a:p>
          <a:p>
            <a:r>
              <a:rPr lang="ru-RU" sz="3800" dirty="0" smtClean="0"/>
              <a:t>Но несмотря на адекватное лечение с первых дней жизни, у больных с </a:t>
            </a:r>
            <a:r>
              <a:rPr lang="ru-RU" sz="3800" dirty="0" err="1" smtClean="0"/>
              <a:t>галактоземией</a:t>
            </a:r>
            <a:r>
              <a:rPr lang="ru-RU" sz="3800" dirty="0" smtClean="0"/>
              <a:t> сохраняется риск формирования отсроченных осложнений – задержки физического развития, нарушения развития речи («вербальной </a:t>
            </a:r>
            <a:r>
              <a:rPr lang="ru-RU" sz="3800" dirty="0" err="1" smtClean="0"/>
              <a:t>диспраксии</a:t>
            </a:r>
            <a:r>
              <a:rPr lang="ru-RU" sz="3800" dirty="0" smtClean="0"/>
              <a:t>») и моторных функций, </a:t>
            </a:r>
            <a:r>
              <a:rPr lang="ru-RU" sz="3800" dirty="0" err="1" smtClean="0"/>
              <a:t>остеопороз</a:t>
            </a:r>
            <a:endParaRPr lang="ru-RU" sz="3800" dirty="0" smtClean="0"/>
          </a:p>
          <a:p>
            <a:r>
              <a:rPr lang="ru-RU" sz="3800" dirty="0" smtClean="0"/>
              <a:t> У девочек повышен риск преждевременной недостаточности функции яичников. </a:t>
            </a:r>
          </a:p>
          <a:p>
            <a:r>
              <a:rPr lang="ru-RU" sz="3800" dirty="0" smtClean="0"/>
              <a:t>Процент пациентов с </a:t>
            </a:r>
            <a:r>
              <a:rPr lang="ru-RU" sz="3800" dirty="0" err="1" smtClean="0"/>
              <a:t>галактоземией</a:t>
            </a:r>
            <a:r>
              <a:rPr lang="ru-RU" sz="3800" dirty="0" smtClean="0"/>
              <a:t>, у которых развивается одно или несколько из перечисленных осложнений, несмотря на проводимое диетическое лечение, точно не установлен. При медицинском наблюдении детей, больных </a:t>
            </a:r>
            <a:r>
              <a:rPr lang="ru-RU" sz="3800" dirty="0" err="1" smtClean="0"/>
              <a:t>галактоземией</a:t>
            </a:r>
            <a:r>
              <a:rPr lang="ru-RU" sz="3800" dirty="0" smtClean="0"/>
              <a:t>, необходимо регулярно оценивать: </a:t>
            </a:r>
          </a:p>
          <a:p>
            <a:r>
              <a:rPr lang="ru-RU" sz="3800" dirty="0" smtClean="0"/>
              <a:t>- показатели физического развития; </a:t>
            </a:r>
          </a:p>
          <a:p>
            <a:r>
              <a:rPr lang="ru-RU" sz="3800" dirty="0" smtClean="0"/>
              <a:t>- состояние нервной системы; </a:t>
            </a:r>
          </a:p>
          <a:p>
            <a:r>
              <a:rPr lang="ru-RU" sz="3800" dirty="0" smtClean="0"/>
              <a:t>- состояние зрения; </a:t>
            </a:r>
          </a:p>
          <a:p>
            <a:r>
              <a:rPr lang="ru-RU" sz="3800" dirty="0" smtClean="0"/>
              <a:t>- показатели минерального обмена и состояние костной системы; </a:t>
            </a:r>
          </a:p>
          <a:p>
            <a:r>
              <a:rPr lang="ru-RU" sz="3800" dirty="0" smtClean="0"/>
              <a:t>- у девочек, достигших пубертатного возраста, - уровень полового развития. </a:t>
            </a:r>
          </a:p>
          <a:p>
            <a:r>
              <a:rPr lang="ru-RU" sz="3800" i="1" dirty="0" smtClean="0"/>
              <a:t>Рост. </a:t>
            </a:r>
            <a:r>
              <a:rPr lang="ru-RU" sz="3800" dirty="0" smtClean="0"/>
              <a:t>У многих лиц наблюдается задержка роста в подростковом возрасте. Однако после </a:t>
            </a:r>
            <a:r>
              <a:rPr lang="ru-RU" sz="3800" dirty="0" err="1" smtClean="0"/>
              <a:t>пубертата</a:t>
            </a:r>
            <a:r>
              <a:rPr lang="ru-RU" sz="3800" dirty="0" smtClean="0"/>
              <a:t> рост обычно достигает нормы. У отдельных больных снижение роста ниже средневозрастных показателей связано с дефицитом ИФР-I (инсулиноподобного фактора роста I).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 smtClean="0"/>
              <a:t>Психоречевое</a:t>
            </a:r>
            <a:r>
              <a:rPr lang="ru-RU" i="1" dirty="0" smtClean="0"/>
              <a:t> и двигательное развитие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Задержка психического развития, выявляющаяся у некоторых детей с </a:t>
            </a:r>
            <a:r>
              <a:rPr lang="ru-RU" dirty="0" err="1" smtClean="0"/>
              <a:t>галактоземией</a:t>
            </a:r>
            <a:r>
              <a:rPr lang="ru-RU" dirty="0" smtClean="0"/>
              <a:t>, получающих диетическое лечение, не тяжелая; она может обнаруживаться в раннем возрасте,</a:t>
            </a:r>
          </a:p>
          <a:p>
            <a:pPr>
              <a:buNone/>
            </a:pPr>
            <a:r>
              <a:rPr lang="ru-RU" dirty="0" smtClean="0"/>
              <a:t> но чаще становится очевидной в школьные годы, когда у ребенка возникают трудности с чтением или усвоением математики. </a:t>
            </a:r>
          </a:p>
          <a:p>
            <a:pPr>
              <a:buNone/>
            </a:pPr>
            <a:r>
              <a:rPr lang="ru-RU" dirty="0" smtClean="0"/>
              <a:t>Уровень интеллектуального развития может быть нормальным, но у части детей выявляется пограничное интеллектуальное недоразвитие или легкая умственная отсталость. </a:t>
            </a:r>
          </a:p>
          <a:p>
            <a:pPr>
              <a:buNone/>
            </a:pPr>
            <a:r>
              <a:rPr lang="ru-RU" dirty="0" smtClean="0"/>
              <a:t>Приблизительно у 18% детей старше 5 лет отмечаются двигательные нарушения в виде атаксии, неловкости тонкой моторики, расстройств равновесия и координации; возможно наличие тремора при выполнении целенаправленных действий, мышечной </a:t>
            </a:r>
            <a:r>
              <a:rPr lang="ru-RU" dirty="0" err="1" smtClean="0"/>
              <a:t>дистонии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Около трети больных с классической </a:t>
            </a:r>
            <a:r>
              <a:rPr lang="ru-RU" dirty="0" err="1" smtClean="0"/>
              <a:t>галактоземией</a:t>
            </a:r>
            <a:r>
              <a:rPr lang="ru-RU" dirty="0" smtClean="0"/>
              <a:t>, получающих лечение, имеют нарушения речи по типу «вербальной </a:t>
            </a:r>
            <a:r>
              <a:rPr lang="ru-RU" dirty="0" err="1" smtClean="0"/>
              <a:t>диспраксии</a:t>
            </a:r>
            <a:r>
              <a:rPr lang="ru-RU" dirty="0" smtClean="0"/>
              <a:t>». 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Катаракта </a:t>
            </a:r>
            <a:r>
              <a:rPr lang="ru-RU" dirty="0" smtClean="0">
                <a:solidFill>
                  <a:srgbClr val="C00000"/>
                </a:solidFill>
              </a:rPr>
              <a:t>наблюдается приблизительно у 30% больных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Чаще всего катаракты характеризуются как малые, транзиторные или </a:t>
            </a:r>
            <a:r>
              <a:rPr lang="ru-RU" dirty="0" err="1" smtClean="0"/>
              <a:t>неонатальные</a:t>
            </a:r>
            <a:r>
              <a:rPr lang="ru-RU" dirty="0" smtClean="0"/>
              <a:t> и проходят по мере лечения </a:t>
            </a:r>
            <a:r>
              <a:rPr lang="ru-RU" dirty="0" err="1" smtClean="0"/>
              <a:t>галактоземии</a:t>
            </a:r>
            <a:r>
              <a:rPr lang="ru-RU" dirty="0" smtClean="0"/>
              <a:t>; однако в отдельных случаях необходимо применять хирургический способ лечения. Для выявления катаракты у детей раннего возраста, которым установлен диагноз </a:t>
            </a:r>
            <a:r>
              <a:rPr lang="ru-RU" dirty="0" err="1" smtClean="0"/>
              <a:t>галактоземии</a:t>
            </a:r>
            <a:r>
              <a:rPr lang="ru-RU" dirty="0" smtClean="0"/>
              <a:t>, рекомендуется исследование с помощью щелевой лампы. </a:t>
            </a:r>
          </a:p>
          <a:p>
            <a:r>
              <a:rPr lang="ru-RU" i="1" dirty="0" smtClean="0"/>
              <a:t>Состояние костной системы и минерального обмена</a:t>
            </a:r>
            <a:r>
              <a:rPr lang="ru-RU" dirty="0" smtClean="0"/>
              <a:t>. У больных с </a:t>
            </a:r>
            <a:r>
              <a:rPr lang="ru-RU" dirty="0" err="1" smtClean="0"/>
              <a:t>галактоземией</a:t>
            </a:r>
            <a:r>
              <a:rPr lang="ru-RU" dirty="0" smtClean="0"/>
              <a:t> наблюдается снижение минерализации костной ткани, что часто приводит к развитию раннего </a:t>
            </a:r>
            <a:r>
              <a:rPr lang="ru-RU" dirty="0" err="1" smtClean="0"/>
              <a:t>остеопороза</a:t>
            </a:r>
            <a:r>
              <a:rPr lang="ru-RU" dirty="0" smtClean="0"/>
              <a:t> и повышенному риску переломов костей. Детям школьного возраста рекомендуется 1 раз в 2 года проводить </a:t>
            </a:r>
            <a:r>
              <a:rPr lang="ru-RU" dirty="0" err="1" smtClean="0"/>
              <a:t>рентгеноденситометрию</a:t>
            </a:r>
            <a:r>
              <a:rPr lang="ru-RU" dirty="0" smtClean="0"/>
              <a:t> скелета для выявления признаков </a:t>
            </a:r>
            <a:r>
              <a:rPr lang="ru-RU" dirty="0" err="1" smtClean="0"/>
              <a:t>остеопороза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Оценка полового развития у девочек с </a:t>
            </a:r>
            <a:r>
              <a:rPr lang="ru-RU" i="1" dirty="0" err="1" smtClean="0">
                <a:solidFill>
                  <a:srgbClr val="C00000"/>
                </a:solidFill>
              </a:rPr>
              <a:t>галактоземией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У многих лиц женского пола, больных </a:t>
            </a:r>
            <a:r>
              <a:rPr lang="ru-RU" dirty="0" err="1" smtClean="0"/>
              <a:t>галактоземией</a:t>
            </a:r>
            <a:r>
              <a:rPr lang="ru-RU" dirty="0" smtClean="0"/>
              <a:t>, развиваются признаки дисфункции яичников.</a:t>
            </a:r>
          </a:p>
          <a:p>
            <a:r>
              <a:rPr lang="ru-RU" dirty="0" smtClean="0"/>
              <a:t> Может наблюдаться первичная и вторичная аменорея (которая возникает через несколько лет после появления </a:t>
            </a:r>
            <a:r>
              <a:rPr lang="ru-RU" dirty="0" err="1" smtClean="0"/>
              <a:t>менархе</a:t>
            </a:r>
            <a:r>
              <a:rPr lang="ru-RU" dirty="0" smtClean="0"/>
              <a:t>), </a:t>
            </a:r>
            <a:r>
              <a:rPr lang="ru-RU" dirty="0" err="1" smtClean="0"/>
              <a:t>олигоменорея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Девочкам с 12-летнего возраста рекомендуется ультразвуковое исследование органов малого таза 1 раз в год для оценки состояния яичников и соответствия их размеров возрастным нормам.</a:t>
            </a:r>
          </a:p>
          <a:p>
            <a:r>
              <a:rPr lang="ru-RU" dirty="0" smtClean="0"/>
              <a:t> При выявлении первичной аменореи рекомендуется наблюдение гинеколога и эндокринолога и назначение заместительной гормональной терапии девочкам с 15-летнего возраста.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ПРОФИЛАКТИКА: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Медико-генетическое консультирование</a:t>
            </a:r>
            <a:r>
              <a:rPr lang="ru-RU" dirty="0" smtClean="0"/>
              <a:t>. </a:t>
            </a:r>
            <a:r>
              <a:rPr lang="ru-RU" dirty="0" err="1" smtClean="0"/>
              <a:t>Галактоземия</a:t>
            </a:r>
            <a:r>
              <a:rPr lang="ru-RU" dirty="0" smtClean="0"/>
              <a:t> наследуется по аутосомно-рецессивному типу. В семье, где есть больной ребенок, имеется 25% риск повторного рождения больного при каждой последующей беременности. У родственников из группы риска также возможно выявление мутаций, если они были идентифицированы у больного ребенка в данной семье.</a:t>
            </a:r>
          </a:p>
          <a:p>
            <a:r>
              <a:rPr lang="ru-RU" i="1" dirty="0" err="1" smtClean="0"/>
              <a:t>Пренатальная</a:t>
            </a:r>
            <a:r>
              <a:rPr lang="ru-RU" i="1" dirty="0" smtClean="0"/>
              <a:t> диагностика </a:t>
            </a:r>
            <a:r>
              <a:rPr lang="ru-RU" dirty="0" smtClean="0"/>
              <a:t>с использованием </a:t>
            </a:r>
            <a:r>
              <a:rPr lang="ru-RU" dirty="0" err="1" smtClean="0"/>
              <a:t>кордоцентеза</a:t>
            </a:r>
            <a:r>
              <a:rPr lang="ru-RU" dirty="0" smtClean="0"/>
              <a:t> для быстрой диагностики способствует своевременному отграничению классической формы </a:t>
            </a:r>
            <a:r>
              <a:rPr lang="ru-RU" dirty="0" err="1" smtClean="0"/>
              <a:t>галактоземии</a:t>
            </a:r>
            <a:r>
              <a:rPr lang="ru-RU" dirty="0" smtClean="0"/>
              <a:t> от форм, связанных с недостаточностью </a:t>
            </a:r>
            <a:r>
              <a:rPr lang="ru-RU" dirty="0" err="1" smtClean="0"/>
              <a:t>галактокиназы</a:t>
            </a:r>
            <a:r>
              <a:rPr lang="ru-RU" dirty="0" smtClean="0"/>
              <a:t> и другими вариантами, протекающими относительно благоприятно, сравнительно легко и без тяжелых осложнений</a:t>
            </a:r>
          </a:p>
          <a:p>
            <a:r>
              <a:rPr lang="ru-RU" dirty="0" smtClean="0"/>
              <a:t> Дородовая диагностика </a:t>
            </a:r>
            <a:r>
              <a:rPr lang="ru-RU" dirty="0" err="1" smtClean="0"/>
              <a:t>галактоземии</a:t>
            </a:r>
            <a:r>
              <a:rPr lang="ru-RU" dirty="0" smtClean="0"/>
              <a:t> осуществляется путем определения активности галактозо-1-фосфатуридилтрансферазы (ГАЛТ) в культуре </a:t>
            </a:r>
            <a:r>
              <a:rPr lang="ru-RU" dirty="0" err="1" smtClean="0"/>
              <a:t>амниоцитов</a:t>
            </a:r>
            <a:r>
              <a:rPr lang="ru-RU" dirty="0" smtClean="0"/>
              <a:t>, </a:t>
            </a:r>
            <a:r>
              <a:rPr lang="ru-RU" dirty="0" err="1" smtClean="0"/>
              <a:t>биоптате</a:t>
            </a:r>
            <a:r>
              <a:rPr lang="ru-RU" dirty="0" smtClean="0"/>
              <a:t> и культуре хориона, а</a:t>
            </a:r>
          </a:p>
          <a:p>
            <a:r>
              <a:rPr lang="ru-RU" dirty="0" smtClean="0"/>
              <a:t> также методами ДНК-анализа, позволяющего выявлять мутации в генах </a:t>
            </a:r>
            <a:r>
              <a:rPr lang="ru-RU" i="1" dirty="0" smtClean="0"/>
              <a:t>GALT </a:t>
            </a:r>
            <a:r>
              <a:rPr lang="ru-RU" dirty="0" smtClean="0"/>
              <a:t>и </a:t>
            </a:r>
            <a:r>
              <a:rPr lang="ru-RU" i="1" dirty="0" smtClean="0"/>
              <a:t>GALE</a:t>
            </a:r>
            <a:r>
              <a:rPr lang="ru-RU" dirty="0" smtClean="0"/>
              <a:t>. Биопсия хориона проводится в 10-12 недель </a:t>
            </a:r>
            <a:r>
              <a:rPr lang="ru-RU" dirty="0" err="1" smtClean="0"/>
              <a:t>гестации</a:t>
            </a:r>
            <a:r>
              <a:rPr lang="ru-RU" dirty="0" smtClean="0"/>
              <a:t>, </a:t>
            </a:r>
            <a:r>
              <a:rPr lang="ru-RU" dirty="0" err="1" smtClean="0"/>
              <a:t>амниоцентез</a:t>
            </a:r>
            <a:r>
              <a:rPr lang="ru-RU" dirty="0" smtClean="0"/>
              <a:t> – в 15-18 недель </a:t>
            </a:r>
            <a:r>
              <a:rPr lang="ru-RU" dirty="0" err="1" smtClean="0"/>
              <a:t>гестации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Вопрос о проведении </a:t>
            </a:r>
            <a:r>
              <a:rPr lang="ru-RU" dirty="0" err="1" smtClean="0"/>
              <a:t>пренатальной</a:t>
            </a:r>
            <a:r>
              <a:rPr lang="ru-RU" dirty="0" smtClean="0"/>
              <a:t> диагностики </a:t>
            </a:r>
            <a:r>
              <a:rPr lang="ru-RU" dirty="0" err="1" smtClean="0"/>
              <a:t>галактоземии</a:t>
            </a:r>
            <a:r>
              <a:rPr lang="ru-RU" dirty="0" smtClean="0"/>
              <a:t> должен быть всесторонне обсужден с заинтересованными супружескими парами прежде, чем принять окончательное решение, так как заболевание поддается лечению, но несмотря на относительно хороший исход у большинства больных, длительный прогноз менее ясен, чем при хорошо леченной </a:t>
            </a:r>
            <a:r>
              <a:rPr lang="ru-RU" dirty="0" err="1" smtClean="0"/>
              <a:t>фенилкетонурии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858218"/>
          </a:xfrm>
        </p:spPr>
        <p:txBody>
          <a:bodyPr>
            <a:normAutofit fontScale="90000"/>
          </a:bodyPr>
          <a:lstStyle/>
          <a:p>
            <a:r>
              <a:rPr lang="ru-RU" sz="2200" dirty="0" err="1"/>
              <a:t>Галактоземия</a:t>
            </a:r>
            <a:r>
              <a:rPr lang="ru-RU" sz="2200" dirty="0"/>
              <a:t> — наследственное </a:t>
            </a:r>
            <a:r>
              <a:rPr lang="ru-RU" sz="2200" dirty="0" err="1"/>
              <a:t>моногенное</a:t>
            </a:r>
            <a:r>
              <a:rPr lang="ru-RU" sz="2200" dirty="0"/>
              <a:t> заболевание, обусловленное снижением или отсутствием активности одного из ферментов, участвующих в метаболизме галактозы: галактозо-1-фосфат-уридилтрансферазы(Г1ФУТ</a:t>
            </a:r>
            <a:r>
              <a:rPr lang="ru-RU" dirty="0"/>
              <a:t>), </a:t>
            </a:r>
            <a:r>
              <a:rPr lang="ru-RU" sz="2200" dirty="0" err="1"/>
              <a:t>галактокиназы</a:t>
            </a:r>
            <a:r>
              <a:rPr lang="ru-RU" sz="2200" dirty="0"/>
              <a:t> и уридиндифосфат-глюкоза-4-эпимеразы (УДФЭ). Тип наследования — аутосомно-рецессивный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Галактоземия</a:t>
            </a:r>
            <a:r>
              <a:rPr lang="ru-RU" dirty="0"/>
              <a:t> в типичных случаях возникает с первой недели жизни, обычно через несколько дней после вскармливания молоком. Раньше всего появляются желудочно-кишечные расстройства в виде </a:t>
            </a:r>
            <a:r>
              <a:rPr lang="ru-RU" dirty="0" err="1"/>
              <a:t>анорексии</a:t>
            </a:r>
            <a:r>
              <a:rPr lang="ru-RU" dirty="0"/>
              <a:t>, рвоты и поноса, которые не поддаются соответствующему лечению. Печень увеличивается и достигает иногда уровня пупка. Вскоре консистенция печени становится плотной и развивается настоящий цирроз</a:t>
            </a:r>
          </a:p>
        </p:txBody>
      </p:sp>
      <p:pic>
        <p:nvPicPr>
          <p:cNvPr id="4" name="Рисунок 3" descr="кот крол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C00000"/>
                </a:solidFill>
              </a:rPr>
              <a:t>ЭТИОЛОГИЯ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6612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Галактоза (от греческого слова </a:t>
            </a:r>
            <a:r>
              <a:rPr lang="ru-RU" dirty="0" err="1" smtClean="0"/>
              <a:t>gala</a:t>
            </a:r>
            <a:r>
              <a:rPr lang="ru-RU" dirty="0" smtClean="0"/>
              <a:t>, </a:t>
            </a:r>
            <a:r>
              <a:rPr lang="ru-RU" dirty="0" err="1" smtClean="0"/>
              <a:t>galaktos</a:t>
            </a:r>
            <a:r>
              <a:rPr lang="ru-RU" dirty="0" smtClean="0"/>
              <a:t> - молоко) представляет собой моносахарид - C-4 </a:t>
            </a:r>
            <a:r>
              <a:rPr lang="ru-RU" dirty="0" err="1" smtClean="0"/>
              <a:t>эпимер</a:t>
            </a:r>
            <a:r>
              <a:rPr lang="ru-RU" dirty="0" smtClean="0"/>
              <a:t> глюкозы, с идентичной молекулярной формулой, но с отличной от глюкозы структурной формулой.</a:t>
            </a:r>
          </a:p>
          <a:p>
            <a:r>
              <a:rPr lang="ru-RU" dirty="0" smtClean="0"/>
              <a:t> Несмотря на большое сходство молекул глюкозы и галактозы, превращение последней в глюкозу требует нескольких эволюционно-консервативных ферментативных реакций, которые протекают в цитоплазме клетки и известны под названием пути </a:t>
            </a:r>
            <a:r>
              <a:rPr lang="ru-RU" dirty="0" err="1" smtClean="0"/>
              <a:t>Лелуара</a:t>
            </a:r>
            <a:r>
              <a:rPr lang="ru-RU" dirty="0" smtClean="0"/>
              <a:t> метаболизма галактозы . </a:t>
            </a:r>
          </a:p>
          <a:p>
            <a:r>
              <a:rPr lang="ru-RU" dirty="0" smtClean="0"/>
              <a:t>Галактоза имеет важнейшее значение для роста и развития детского организма, так как является компонентом пищи грудного ребенка, входя в состав молока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ПАТОГЕНЕЗ: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Галактоза играет крайне важную роль в организме, особенно растущего ребенка. Этот моносахарид не только является значимым источником энергии для клетки, </a:t>
            </a:r>
          </a:p>
          <a:p>
            <a:r>
              <a:rPr lang="ru-RU" dirty="0" smtClean="0"/>
              <a:t>но и служит необходимым пластическим материалом для образования гликопротеидов, гликолипидов и других комплексных соединений, используемых организмом для формирования клеточных мембран, нервной ткани, нервных окончаний, процессов </a:t>
            </a:r>
            <a:r>
              <a:rPr lang="ru-RU" dirty="0" err="1" smtClean="0"/>
              <a:t>миелинизации</a:t>
            </a:r>
            <a:r>
              <a:rPr lang="ru-RU" dirty="0" smtClean="0"/>
              <a:t> нейронов и др.</a:t>
            </a:r>
          </a:p>
          <a:p>
            <a:r>
              <a:rPr lang="ru-RU" dirty="0" smtClean="0"/>
              <a:t> Нарушение метаболизма галактозы, наблюдаемое при </a:t>
            </a:r>
            <a:r>
              <a:rPr lang="ru-RU" dirty="0" err="1" smtClean="0"/>
              <a:t>галактоземии</a:t>
            </a:r>
            <a:r>
              <a:rPr lang="ru-RU" dirty="0" smtClean="0"/>
              <a:t>, неизбежно приводит к расстройству функционирования многих органов и систем организма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C00000"/>
                </a:solidFill>
              </a:rPr>
              <a:t>ЭПИДЕМИОЛОГИЯ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Частота </a:t>
            </a:r>
            <a:r>
              <a:rPr lang="ru-RU" dirty="0" err="1" smtClean="0"/>
              <a:t>галактоземии</a:t>
            </a:r>
            <a:r>
              <a:rPr lang="ru-RU" dirty="0" smtClean="0"/>
              <a:t> по данным массового обследования новорожденных в России составляет 1: 16 242, при этом подавляющее большинство случаев заболевания обусловлено мутациями в гене </a:t>
            </a:r>
            <a:r>
              <a:rPr lang="ru-RU" i="1" dirty="0" smtClean="0"/>
              <a:t>GALT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8012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Классификация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I. Классическая - </a:t>
            </a:r>
            <a:r>
              <a:rPr lang="ru-RU" sz="2400" dirty="0" err="1" smtClean="0"/>
              <a:t>галактоземия</a:t>
            </a:r>
            <a:r>
              <a:rPr lang="ru-RU" sz="2400" dirty="0" smtClean="0"/>
              <a:t> I типа, обусловленная дефицитом фермента галактозо-1-фосфат-уридилтрансферазы (ГАЛТ). Этот тип </a:t>
            </a:r>
            <a:r>
              <a:rPr lang="ru-RU" sz="2400" dirty="0" err="1" smtClean="0"/>
              <a:t>галактоземии</a:t>
            </a:r>
            <a:r>
              <a:rPr lang="ru-RU" sz="2400" dirty="0" smtClean="0"/>
              <a:t> также включает в себя вариант </a:t>
            </a:r>
            <a:r>
              <a:rPr lang="ru-RU" sz="2400" dirty="0" err="1" smtClean="0"/>
              <a:t>Дуарте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II. Недостаточность </a:t>
            </a:r>
            <a:r>
              <a:rPr lang="ru-RU" sz="2400" dirty="0" err="1" smtClean="0"/>
              <a:t>галактокиназы</a:t>
            </a:r>
            <a:r>
              <a:rPr lang="ru-RU" sz="2400" dirty="0" smtClean="0"/>
              <a:t> (ГАЛК) (</a:t>
            </a:r>
            <a:r>
              <a:rPr lang="ru-RU" sz="2400" dirty="0" err="1" smtClean="0"/>
              <a:t>галактоземия</a:t>
            </a:r>
            <a:r>
              <a:rPr lang="ru-RU" sz="2400" dirty="0" smtClean="0"/>
              <a:t> II типа). </a:t>
            </a:r>
          </a:p>
          <a:p>
            <a:r>
              <a:rPr lang="ru-RU" sz="2400" dirty="0" smtClean="0"/>
              <a:t>III. Дефицит уридиндифосфат-галактозо-4-эпимеразы (ГАЛЭ или </a:t>
            </a:r>
            <a:r>
              <a:rPr lang="ru-RU" sz="2400" dirty="0" err="1" smtClean="0"/>
              <a:t>эпимеразы</a:t>
            </a:r>
            <a:r>
              <a:rPr lang="ru-RU" sz="2400" dirty="0" smtClean="0"/>
              <a:t>) – </a:t>
            </a:r>
            <a:r>
              <a:rPr lang="ru-RU" sz="2400" dirty="0" err="1" smtClean="0"/>
              <a:t>галактоземия</a:t>
            </a:r>
            <a:r>
              <a:rPr lang="ru-RU" sz="2400" dirty="0" smtClean="0"/>
              <a:t> III типа. </a:t>
            </a:r>
          </a:p>
          <a:p>
            <a:r>
              <a:rPr lang="ru-RU" sz="2400" b="1" dirty="0" smtClean="0"/>
              <a:t>В основу положен этиологический принцип. Существуют три типа </a:t>
            </a:r>
            <a:r>
              <a:rPr lang="ru-RU" sz="2400" b="1" dirty="0" err="1" smtClean="0"/>
              <a:t>галактоземии</a:t>
            </a:r>
            <a:r>
              <a:rPr lang="ru-RU" sz="2400" b="1" dirty="0" smtClean="0"/>
              <a:t>, в зависимости от имеющегося у больного дефекта одного из трех основных ферментов, участвующих в метаболизме галактозы.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История изучения </a:t>
            </a:r>
            <a:r>
              <a:rPr lang="ru-RU" sz="4000" dirty="0" err="1" smtClean="0">
                <a:solidFill>
                  <a:srgbClr val="C00000"/>
                </a:solidFill>
              </a:rPr>
              <a:t>галактоземии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Впервые клиника </a:t>
            </a:r>
            <a:r>
              <a:rPr lang="ru-RU" dirty="0" err="1" smtClean="0"/>
              <a:t>галактоземии</a:t>
            </a:r>
            <a:r>
              <a:rPr lang="ru-RU" dirty="0" smtClean="0"/>
              <a:t> была описана в 1908 году у ребенка, страдавшего сильным истощением, </a:t>
            </a:r>
            <a:r>
              <a:rPr lang="ru-RU" dirty="0" err="1" smtClean="0"/>
              <a:t>гепато</a:t>
            </a:r>
            <a:r>
              <a:rPr lang="ru-RU" dirty="0" smtClean="0"/>
              <a:t>- и </a:t>
            </a:r>
            <a:r>
              <a:rPr lang="ru-RU" dirty="0" err="1" smtClean="0"/>
              <a:t>спленомегалией</a:t>
            </a:r>
            <a:r>
              <a:rPr lang="ru-RU" dirty="0" smtClean="0"/>
              <a:t>, </a:t>
            </a:r>
            <a:r>
              <a:rPr lang="ru-RU" dirty="0" err="1" smtClean="0"/>
              <a:t>галактозурией</a:t>
            </a:r>
            <a:r>
              <a:rPr lang="ru-RU" dirty="0" smtClean="0"/>
              <a:t>; Первое наблюдение этого заболевания принадлежит </a:t>
            </a:r>
            <a:r>
              <a:rPr lang="ru-RU" dirty="0" err="1" smtClean="0"/>
              <a:t>Reuss</a:t>
            </a:r>
            <a:r>
              <a:rPr lang="ru-RU" dirty="0" smtClean="0"/>
              <a:t> . Семенная форма </a:t>
            </a:r>
            <a:r>
              <a:rPr lang="ru-RU" dirty="0" err="1" smtClean="0"/>
              <a:t>галактоземии</a:t>
            </a:r>
            <a:r>
              <a:rPr lang="ru-RU" dirty="0" smtClean="0"/>
              <a:t> впервые описана в 1917 г. По данным Б. Ц. </a:t>
            </a:r>
            <a:r>
              <a:rPr lang="ru-RU" dirty="0" err="1" smtClean="0"/>
              <a:t>Братанова</a:t>
            </a:r>
            <a:r>
              <a:rPr lang="ru-RU" dirty="0" smtClean="0"/>
              <a:t> с </a:t>
            </a:r>
            <a:r>
              <a:rPr lang="ru-RU" dirty="0" err="1" smtClean="0"/>
              <a:t>соавт</a:t>
            </a:r>
            <a:r>
              <a:rPr lang="ru-RU" dirty="0" smtClean="0"/>
              <a:t>.,</a:t>
            </a:r>
          </a:p>
          <a:p>
            <a:r>
              <a:rPr lang="ru-RU" dirty="0" smtClean="0"/>
              <a:t> до 1957 г. описано 105 больных </a:t>
            </a:r>
            <a:r>
              <a:rPr lang="ru-RU" dirty="0" err="1" smtClean="0"/>
              <a:t>галактоземией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при этом заболевание исчезло сразу после отмены молочного питания.</a:t>
            </a:r>
          </a:p>
          <a:p>
            <a:r>
              <a:rPr lang="ru-RU" dirty="0" smtClean="0"/>
              <a:t> Позднее, в 1956 г. ученый Герман </a:t>
            </a:r>
            <a:r>
              <a:rPr lang="ru-RU" dirty="0" err="1" smtClean="0"/>
              <a:t>Келкер</a:t>
            </a:r>
            <a:r>
              <a:rPr lang="ru-RU" dirty="0" smtClean="0"/>
              <a:t> определил, что в основе заболевания лежит нарушение метаболизма галактозы.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4147</Words>
  <Application>Microsoft Office PowerPoint</Application>
  <PresentationFormat>Экран (4:3)</PresentationFormat>
  <Paragraphs>269</Paragraphs>
  <Slides>48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49" baseType="lpstr">
      <vt:lpstr>Тема Office</vt:lpstr>
      <vt:lpstr>Клинические рекомендации  по диагностике и лечению галактоземии   </vt:lpstr>
      <vt:lpstr>СТРУКТУРА УЧЕБНОГО СОДЕРЖАНИЯ</vt:lpstr>
      <vt:lpstr>ОПРЕДЕЛЕНИЕ:</vt:lpstr>
      <vt:lpstr>Галактоземия  МКБ Е74.2</vt:lpstr>
      <vt:lpstr>  ЭТИОЛОГИЯ   </vt:lpstr>
      <vt:lpstr>ПАТОГЕНЕЗ:  </vt:lpstr>
      <vt:lpstr> ЭПИДЕМИОЛОГИЯ   </vt:lpstr>
      <vt:lpstr>  Классификация  </vt:lpstr>
      <vt:lpstr>История изучения галактоземии</vt:lpstr>
      <vt:lpstr>Высокотехнологичная помощь больным с галактоземией предусматривает:</vt:lpstr>
      <vt:lpstr>КЛАССИФИКАЦИЯ:</vt:lpstr>
      <vt:lpstr>Галактоземия относится к наследственным болезням углеводного обмена</vt:lpstr>
      <vt:lpstr>Презентация PowerPoint</vt:lpstr>
      <vt:lpstr>Варианты дефицита ГАЛТ</vt:lpstr>
      <vt:lpstr>КЛИНИЧЕСКАЯ КАРТИНА</vt:lpstr>
      <vt:lpstr>КЛИНИЧЕСКАЯ КАРТИНА</vt:lpstr>
      <vt:lpstr>Клиническая картина</vt:lpstr>
      <vt:lpstr>Клиническая картина</vt:lpstr>
      <vt:lpstr>Галактоземия III типа (недостаточность фермента уридиндифосфат-галактозо-4-эпимеразы - ГАЛЭ). Этот тип галактоземии встречается исключительно редко, частота его точно неизвестна</vt:lpstr>
      <vt:lpstr>Клинические проявления галактоземии</vt:lpstr>
      <vt:lpstr>В течение первых месяцев жизни у 30% больных формируется катаракта. При своевременно начатом лечении прогноз для жизни больных значительно улучшается</vt:lpstr>
      <vt:lpstr>диагностика</vt:lpstr>
      <vt:lpstr>Методы диагностики галактоземии</vt:lpstr>
      <vt:lpstr>ДИФФЕРЕНЦИАЛЬНАЯ ДИАГНОСТИКА</vt:lpstr>
      <vt:lpstr>ЛЕЧЕНИЕ</vt:lpstr>
      <vt:lpstr> ЛЕЧЕНИЕ  Продукты, содержащие галактозиды, и богатые нуклеопротеинами</vt:lpstr>
      <vt:lpstr>ЛЕЧЕНИЕ</vt:lpstr>
      <vt:lpstr>ПРОФИЛАКТИКА</vt:lpstr>
      <vt:lpstr>Основным источником галактозы у человека является пища.</vt:lpstr>
      <vt:lpstr>  Внедрение в Российской Федерации неонатального скрининга на галактоземию позволяет выявить это заболевание в периоде новорожденности практически у 100% больных.  </vt:lpstr>
      <vt:lpstr>Заподозрить галактоземию можно при отрицательном результате скрининга при наличие:</vt:lpstr>
      <vt:lpstr>По литературным данным каждый четвертый ребенок с галактоземией погибает в неонатальном периоде</vt:lpstr>
      <vt:lpstr>прогноз</vt:lpstr>
      <vt:lpstr>В течение первых месяцев жизни у 30% больных формируется катаракта. При своевременно начатом лечении прогноз для жизни больных значительно улучшается</vt:lpstr>
      <vt:lpstr>Клинические проявления галактоземии</vt:lpstr>
      <vt:lpstr>В настоящее время диета с максимально строгим исключением галактозы/лактозы — это единственный способ сократить накопление токсичного компонента — галактозо-1-фосфата в тканях больного с классической галактоземией</vt:lpstr>
      <vt:lpstr>При составлении лечебных рационов для детей первого года количество основных пищевых ингредиентов и энергии должно быть приближено к физиологическим нормам</vt:lpstr>
      <vt:lpstr>Необходимо помнить, что при использовании соевых смесей в питании грудных детей, возможно появление аллергических реакций на соевый белок и функциональных запоров. В таких случаях целесообразно назначать смеси на основе гидролизата казеина</vt:lpstr>
      <vt:lpstr>  Специализированные смеси вводят в рацион больного с галактоземией постепенно, в течение 5–7 дней, начальные дозы составляют 1/5–1/10 часть от необходимого суточного количества, одновременно уменьшают долю женского молока или детской молочной смеси до полного их исключения.  </vt:lpstr>
      <vt:lpstr>  В 5,5 месяцев вводят второй прикорм — безмолочные каши промышленного производства на основе кукурузной, рисовой или гречневой муки. Для разведения каш необходимо использовать ту специализированную смесь, которую получает ребенок. Мясной прикорм вводят в питание с 6 месяцев. </vt:lpstr>
      <vt:lpstr>При составлении рациона детям первого года жизни желательно учитывать содержание галактозы в продуктах прикорма</vt:lpstr>
      <vt:lpstr>Контроль адекватности проводимой терапии</vt:lpstr>
      <vt:lpstr>ИСХОДЫ И ПРОГНОЗ  </vt:lpstr>
      <vt:lpstr>Психоречевое и двигательное развитие</vt:lpstr>
      <vt:lpstr>Катаракта наблюдается приблизительно у 30% больных</vt:lpstr>
      <vt:lpstr>Оценка полового развития у девочек с галактоземией</vt:lpstr>
      <vt:lpstr>ПРОФИЛАКТИКА:  </vt:lpstr>
      <vt:lpstr>Галактоземия — наследственное моногенное заболевание, обусловленное снижением или отсутствием активности одного из ферментов, участвующих в метаболизме галактозы: галактозо-1-фосфат-уридилтрансферазы(Г1ФУТ), галактокиназы и уридиндифосфат-глюкоза-4-эпимеразы (УДФЭ). Тип наследования — аутосомно-рецессивный.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Натали</dc:creator>
  <cp:lastModifiedBy>kafedra-9</cp:lastModifiedBy>
  <cp:revision>88</cp:revision>
  <dcterms:created xsi:type="dcterms:W3CDTF">2014-11-20T06:14:31Z</dcterms:created>
  <dcterms:modified xsi:type="dcterms:W3CDTF">2016-10-04T06:10:30Z</dcterms:modified>
</cp:coreProperties>
</file>