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Физиология и патология формирования пола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877272"/>
            <a:ext cx="5114778" cy="57606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А.А.Бабрай</a:t>
            </a:r>
            <a:endParaRPr lang="ru-RU" dirty="0" smtClean="0"/>
          </a:p>
          <a:p>
            <a:r>
              <a:rPr lang="ru-RU" dirty="0" smtClean="0"/>
              <a:t>Уфа-2020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Патология на этом этапе: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У плода 46 Х</a:t>
            </a:r>
            <a:r>
              <a:rPr lang="en-US" dirty="0" smtClean="0"/>
              <a:t>Y</a:t>
            </a:r>
            <a:r>
              <a:rPr lang="ru-RU" dirty="0" smtClean="0"/>
              <a:t> дефект секреции АМГ приводит к формированию дериватов </a:t>
            </a:r>
            <a:r>
              <a:rPr lang="ru-RU" dirty="0" err="1" smtClean="0"/>
              <a:t>мюллеровых</a:t>
            </a:r>
            <a:r>
              <a:rPr lang="ru-RU" dirty="0" smtClean="0"/>
              <a:t> протоков (матка, трубы, свод влагалища). Дефект синтеза тестостерона и ДГТ- </a:t>
            </a:r>
            <a:r>
              <a:rPr lang="ru-RU" dirty="0" err="1" smtClean="0"/>
              <a:t>феминное</a:t>
            </a:r>
            <a:r>
              <a:rPr lang="ru-RU" dirty="0" smtClean="0"/>
              <a:t> или бисексуальное строение наружных гениталий</a:t>
            </a:r>
          </a:p>
          <a:p>
            <a:pPr>
              <a:buNone/>
            </a:pPr>
            <a:r>
              <a:rPr lang="ru-RU" dirty="0" smtClean="0"/>
              <a:t>У плода 46 ХХ- </a:t>
            </a:r>
            <a:r>
              <a:rPr lang="ru-RU" dirty="0" err="1" smtClean="0"/>
              <a:t>экстрагонадальная</a:t>
            </a:r>
            <a:r>
              <a:rPr lang="ru-RU" dirty="0" smtClean="0"/>
              <a:t> секреция тестостерона приводит к </a:t>
            </a:r>
            <a:r>
              <a:rPr lang="ru-RU" dirty="0" err="1" smtClean="0"/>
              <a:t>андрогенизации</a:t>
            </a:r>
            <a:r>
              <a:rPr lang="ru-RU" dirty="0" smtClean="0"/>
              <a:t> наружных гениталий </a:t>
            </a:r>
            <a:r>
              <a:rPr lang="ru-RU" dirty="0" err="1" smtClean="0"/>
              <a:t>принормально</a:t>
            </a:r>
            <a:r>
              <a:rPr lang="ru-RU" dirty="0" smtClean="0"/>
              <a:t> сформированных яичниках. Повышенная секреция АМГ приводит к агенезии матки и влагалища при нормальных яичниках( Синдром </a:t>
            </a:r>
            <a:r>
              <a:rPr lang="ru-RU" dirty="0" err="1" smtClean="0"/>
              <a:t>Рокитанского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Период </a:t>
            </a:r>
            <a:r>
              <a:rPr lang="ru-RU" dirty="0" err="1" smtClean="0"/>
              <a:t>мини-пубертата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9766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 2-х недель активация </a:t>
            </a:r>
            <a:r>
              <a:rPr lang="ru-RU" dirty="0" err="1" smtClean="0"/>
              <a:t>гипоталамо-гипофизарно-гонадной</a:t>
            </a:r>
            <a:r>
              <a:rPr lang="ru-RU" dirty="0" smtClean="0"/>
              <a:t> системы, обусловлен снижением уровня плацентарных эстрогенов после рождения</a:t>
            </a:r>
          </a:p>
          <a:p>
            <a:r>
              <a:rPr lang="ru-RU" dirty="0" smtClean="0"/>
              <a:t>У мальчиков в течение 6 месяцев(максимум в 2-3 месяца). Проявлений нет</a:t>
            </a:r>
          </a:p>
          <a:p>
            <a:r>
              <a:rPr lang="ru-RU" dirty="0" smtClean="0"/>
              <a:t>У девочек в течение 2-3 лет. Изолированное </a:t>
            </a:r>
            <a:r>
              <a:rPr lang="ru-RU" dirty="0" err="1" smtClean="0"/>
              <a:t>телархе</a:t>
            </a:r>
            <a:endParaRPr lang="ru-RU" dirty="0" smtClean="0"/>
          </a:p>
          <a:p>
            <a:r>
              <a:rPr lang="ru-RU" dirty="0" smtClean="0"/>
              <a:t>Период «возможностей» для диагностики и лечения</a:t>
            </a:r>
          </a:p>
          <a:p>
            <a:r>
              <a:rPr lang="ru-RU" dirty="0" smtClean="0"/>
              <a:t>ЛГ к 6 </a:t>
            </a:r>
            <a:r>
              <a:rPr lang="ru-RU" dirty="0" err="1" smtClean="0"/>
              <a:t>мес</a:t>
            </a:r>
            <a:r>
              <a:rPr lang="ru-RU" dirty="0" smtClean="0"/>
              <a:t> затухает, а ФСГ до 2-3 лет вырабатывается</a:t>
            </a:r>
          </a:p>
          <a:p>
            <a:r>
              <a:rPr lang="ru-RU" dirty="0" smtClean="0"/>
              <a:t>Увеличение размеров половых органов. Половой член в первые 3 месяца растет по 1 мм в месяц. Яички в первые 5 месяцев увеличиваются с 0,27 до 0,46 см3, а к 9 </a:t>
            </a:r>
            <a:r>
              <a:rPr lang="ru-RU" dirty="0" err="1" smtClean="0"/>
              <a:t>мес</a:t>
            </a:r>
            <a:r>
              <a:rPr lang="ru-RU" dirty="0" smtClean="0"/>
              <a:t> уменьшаются до 0,31 см3.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Ювенильная</a:t>
            </a:r>
            <a:r>
              <a:rPr lang="ru-RU" dirty="0" smtClean="0"/>
              <a:t> пауза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мальчиков с 1 до 6 лет</a:t>
            </a:r>
          </a:p>
          <a:p>
            <a:r>
              <a:rPr lang="ru-RU" dirty="0" smtClean="0"/>
              <a:t>У девочек 2-6 лет</a:t>
            </a:r>
          </a:p>
          <a:p>
            <a:r>
              <a:rPr lang="ru-RU" dirty="0" smtClean="0"/>
              <a:t>Характеризуется снижением половых и </a:t>
            </a:r>
            <a:r>
              <a:rPr lang="ru-RU" dirty="0" err="1" smtClean="0"/>
              <a:t>тропных</a:t>
            </a:r>
            <a:r>
              <a:rPr lang="ru-RU" dirty="0" smtClean="0"/>
              <a:t> гормонов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адренархе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Повышается функциональная активность надпочечников, выработка ДГЭА</a:t>
            </a:r>
          </a:p>
          <a:p>
            <a:r>
              <a:rPr lang="ru-RU" dirty="0" smtClean="0"/>
              <a:t>У мальчиков с 6 до 9 лет</a:t>
            </a:r>
          </a:p>
          <a:p>
            <a:r>
              <a:rPr lang="ru-RU" dirty="0" smtClean="0"/>
              <a:t>У девочек с 6 до 8 лет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гонадархе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Активизация гипоталамо-гипофизарной системы, повышается синтез половых гормонов. Формирование вторичных половых признаков</a:t>
            </a:r>
          </a:p>
          <a:p>
            <a:r>
              <a:rPr lang="ru-RU" dirty="0" smtClean="0"/>
              <a:t>У мальчиков с 9 до 14 лет</a:t>
            </a:r>
          </a:p>
          <a:p>
            <a:r>
              <a:rPr lang="ru-RU" dirty="0" smtClean="0"/>
              <a:t>У девочек с 8 до 13 лет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 и его компоненты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Генетический</a:t>
            </a:r>
          </a:p>
          <a:p>
            <a:r>
              <a:rPr lang="ru-RU" dirty="0" err="1" smtClean="0"/>
              <a:t>Гонадный</a:t>
            </a:r>
            <a:endParaRPr lang="ru-RU" dirty="0" smtClean="0"/>
          </a:p>
          <a:p>
            <a:r>
              <a:rPr lang="ru-RU" dirty="0" smtClean="0"/>
              <a:t>Фенотипический</a:t>
            </a:r>
          </a:p>
          <a:p>
            <a:r>
              <a:rPr lang="ru-RU" dirty="0" smtClean="0"/>
              <a:t>Паспортный</a:t>
            </a:r>
          </a:p>
          <a:p>
            <a:r>
              <a:rPr lang="ru-RU" dirty="0" smtClean="0"/>
              <a:t>Психологический (половое самосознание к 2 годам формируется, </a:t>
            </a:r>
            <a:r>
              <a:rPr lang="ru-RU" dirty="0" err="1" smtClean="0"/>
              <a:t>психо-сексуальная</a:t>
            </a:r>
            <a:r>
              <a:rPr lang="ru-RU" dirty="0" smtClean="0"/>
              <a:t> ориентация, поло-ролевое поведение)</a:t>
            </a:r>
          </a:p>
          <a:p>
            <a:pPr>
              <a:buNone/>
            </a:pPr>
            <a:r>
              <a:rPr lang="ru-RU" dirty="0" err="1" smtClean="0"/>
              <a:t>Внутриутробно</a:t>
            </a:r>
            <a:r>
              <a:rPr lang="ru-RU" dirty="0" smtClean="0"/>
              <a:t> на 7-14 неделе происходит половая дифференцировка мозга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НФП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Хромосомные НФП: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Синдром </a:t>
            </a:r>
            <a:r>
              <a:rPr lang="ru-RU" dirty="0" err="1" smtClean="0"/>
              <a:t>Шершевского-Тернера</a:t>
            </a:r>
            <a:r>
              <a:rPr lang="ru-RU" dirty="0" smtClean="0"/>
              <a:t> 45, ХО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Синдром </a:t>
            </a:r>
            <a:r>
              <a:rPr lang="ru-RU" dirty="0" err="1" smtClean="0"/>
              <a:t>Кляйнфельтера</a:t>
            </a:r>
            <a:r>
              <a:rPr lang="en-US" dirty="0" smtClean="0"/>
              <a:t>-</a:t>
            </a:r>
            <a:r>
              <a:rPr lang="ru-RU" dirty="0" err="1" smtClean="0"/>
              <a:t>полисомия</a:t>
            </a:r>
            <a:r>
              <a:rPr lang="ru-RU" dirty="0" smtClean="0"/>
              <a:t> по Х-хромосоме 47 ХХ</a:t>
            </a:r>
            <a:r>
              <a:rPr lang="en-US" dirty="0" smtClean="0"/>
              <a:t>Y, (48,49,50)</a:t>
            </a:r>
            <a:endParaRPr lang="ru-RU" dirty="0" smtClean="0"/>
          </a:p>
          <a:p>
            <a:pPr marL="514350" indent="-514350">
              <a:buFontTx/>
              <a:buChar char="-"/>
            </a:pPr>
            <a:r>
              <a:rPr lang="ru-RU" dirty="0" smtClean="0"/>
              <a:t>Смешанная </a:t>
            </a:r>
            <a:r>
              <a:rPr lang="ru-RU" dirty="0" err="1" smtClean="0"/>
              <a:t>дисгенезия</a:t>
            </a:r>
            <a:r>
              <a:rPr lang="ru-RU" dirty="0" smtClean="0"/>
              <a:t> гонад 46 </a:t>
            </a:r>
            <a:r>
              <a:rPr lang="en-US" dirty="0" smtClean="0"/>
              <a:t>XY/45 XO</a:t>
            </a:r>
          </a:p>
          <a:p>
            <a:pPr marL="514350" indent="-514350">
              <a:buFontTx/>
              <a:buChar char="-"/>
            </a:pPr>
            <a:r>
              <a:rPr lang="ru-RU" dirty="0" err="1" smtClean="0"/>
              <a:t>Овотестикулярное</a:t>
            </a:r>
            <a:r>
              <a:rPr lang="ru-RU" dirty="0" smtClean="0"/>
              <a:t> НФП 46 Х</a:t>
            </a:r>
            <a:r>
              <a:rPr lang="en-US" dirty="0" smtClean="0"/>
              <a:t>Y/46 XX</a:t>
            </a:r>
            <a:r>
              <a:rPr lang="ru-RU" dirty="0" smtClean="0"/>
              <a:t>-генетический </a:t>
            </a:r>
            <a:r>
              <a:rPr lang="ru-RU" dirty="0" err="1" smtClean="0"/>
              <a:t>химеризм</a:t>
            </a:r>
            <a:r>
              <a:rPr lang="ru-RU" dirty="0" smtClean="0"/>
              <a:t>(в одном организме два кариотипа)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2. НФП 46 </a:t>
            </a:r>
            <a:r>
              <a:rPr lang="en-US" dirty="0" smtClean="0"/>
              <a:t>XY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А. Обусловленное нарушением развития гонад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Овотестикулярное</a:t>
            </a:r>
            <a:r>
              <a:rPr lang="ru-RU" dirty="0" smtClean="0"/>
              <a:t> НФП 46 </a:t>
            </a:r>
            <a:r>
              <a:rPr lang="en-US" dirty="0" smtClean="0"/>
              <a:t>XY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Дисгенезия</a:t>
            </a:r>
            <a:r>
              <a:rPr lang="ru-RU" dirty="0" smtClean="0"/>
              <a:t> гонад- Синдром </a:t>
            </a:r>
            <a:r>
              <a:rPr lang="ru-RU" dirty="0" err="1" smtClean="0"/>
              <a:t>Свайера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Синдром </a:t>
            </a:r>
            <a:r>
              <a:rPr lang="ru-RU" dirty="0" err="1" smtClean="0"/>
              <a:t>тестикулярной</a:t>
            </a:r>
            <a:r>
              <a:rPr lang="ru-RU" dirty="0" smtClean="0"/>
              <a:t> регрессии</a:t>
            </a:r>
          </a:p>
          <a:p>
            <a:pPr marL="514350" indent="-514350">
              <a:buNone/>
            </a:pPr>
            <a:r>
              <a:rPr lang="ru-RU" dirty="0" smtClean="0"/>
              <a:t>Б. Обусловленное нарушением биосинтеза тестостерона</a:t>
            </a:r>
          </a:p>
          <a:p>
            <a:pPr marL="514350" indent="-514350">
              <a:buAutoNum type="arabicParenR"/>
            </a:pPr>
            <a:r>
              <a:rPr lang="ru-RU" dirty="0" smtClean="0"/>
              <a:t>Дефект рецептора ЛГ</a:t>
            </a:r>
          </a:p>
          <a:p>
            <a:pPr marL="514350" indent="-514350">
              <a:buAutoNum type="arabicParenR"/>
            </a:pPr>
            <a:r>
              <a:rPr lang="ru-RU" dirty="0" smtClean="0"/>
              <a:t>ВГКН ( дефект </a:t>
            </a:r>
            <a:r>
              <a:rPr lang="en-US" dirty="0" smtClean="0"/>
              <a:t>STAR</a:t>
            </a:r>
            <a:r>
              <a:rPr lang="ru-RU" dirty="0" smtClean="0"/>
              <a:t>, 20-22- десмолазы, 17-альфа-гидроксилазы, 17,20- </a:t>
            </a:r>
            <a:r>
              <a:rPr lang="ru-RU" dirty="0" err="1" smtClean="0"/>
              <a:t>лиазы</a:t>
            </a:r>
            <a:r>
              <a:rPr lang="ru-RU" dirty="0" smtClean="0"/>
              <a:t>, </a:t>
            </a:r>
            <a:r>
              <a:rPr lang="ru-RU" dirty="0" err="1" smtClean="0"/>
              <a:t>оксидоредуктазы</a:t>
            </a:r>
            <a:r>
              <a:rPr lang="ru-RU" dirty="0" smtClean="0"/>
              <a:t>)</a:t>
            </a:r>
          </a:p>
          <a:p>
            <a:pPr marL="514350" indent="-514350">
              <a:buAutoNum type="arabicParenR"/>
            </a:pPr>
            <a:r>
              <a:rPr lang="ru-RU" dirty="0" smtClean="0"/>
              <a:t>Дефицит 17-бета-гидроксистероиддегидрогеназы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В. Обусловленное нарушением метаболизма или действия тестостерона</a:t>
            </a:r>
          </a:p>
          <a:p>
            <a:pPr marL="514350" indent="-514350">
              <a:buAutoNum type="arabicParenR"/>
            </a:pPr>
            <a:r>
              <a:rPr lang="ru-RU" dirty="0" smtClean="0"/>
              <a:t>Дефицит 5-альфа-редуктазы</a:t>
            </a:r>
          </a:p>
          <a:p>
            <a:pPr marL="514350" indent="-514350">
              <a:buAutoNum type="arabicParenR"/>
            </a:pPr>
            <a:r>
              <a:rPr lang="ru-RU" dirty="0" smtClean="0"/>
              <a:t>Синдром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 к андрогенам(синдром </a:t>
            </a:r>
            <a:r>
              <a:rPr lang="ru-RU" dirty="0" err="1" smtClean="0"/>
              <a:t>тестикулярной</a:t>
            </a:r>
            <a:r>
              <a:rPr lang="ru-RU" dirty="0" smtClean="0"/>
              <a:t> </a:t>
            </a:r>
            <a:r>
              <a:rPr lang="ru-RU" dirty="0" err="1" smtClean="0"/>
              <a:t>феминизации=</a:t>
            </a:r>
            <a:r>
              <a:rPr lang="ru-RU" dirty="0" smtClean="0"/>
              <a:t> </a:t>
            </a:r>
            <a:r>
              <a:rPr lang="ru-RU" dirty="0" err="1" smtClean="0"/>
              <a:t>синдром</a:t>
            </a:r>
            <a:r>
              <a:rPr lang="ru-RU" dirty="0" smtClean="0"/>
              <a:t> Мориса)</a:t>
            </a:r>
          </a:p>
          <a:p>
            <a:pPr marL="514350" indent="-514350">
              <a:buNone/>
            </a:pPr>
            <a:r>
              <a:rPr lang="ru-RU" dirty="0" smtClean="0"/>
              <a:t>Г. </a:t>
            </a:r>
            <a:r>
              <a:rPr lang="ru-RU" dirty="0" err="1" smtClean="0"/>
              <a:t>Эмбриопатии</a:t>
            </a:r>
            <a:r>
              <a:rPr lang="ru-RU" dirty="0" smtClean="0"/>
              <a:t> не связанные с эндокринной патологией</a:t>
            </a:r>
          </a:p>
          <a:p>
            <a:pPr marL="514350" indent="-514350">
              <a:buNone/>
            </a:pPr>
            <a:r>
              <a:rPr lang="ru-RU" dirty="0" err="1" smtClean="0"/>
              <a:t>Аутосомные</a:t>
            </a:r>
            <a:r>
              <a:rPr lang="ru-RU" dirty="0" smtClean="0"/>
              <a:t> мутации в результате патогенных факторов во внутриутробном периоде- пороки развития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3. НФП 46 ХХ</a:t>
            </a:r>
          </a:p>
          <a:p>
            <a:pPr>
              <a:buNone/>
            </a:pPr>
            <a:r>
              <a:rPr lang="ru-RU" dirty="0" smtClean="0"/>
              <a:t>А. Обусловленные нарушением развития гонад: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Овотестикулярное</a:t>
            </a:r>
            <a:r>
              <a:rPr lang="ru-RU" dirty="0" smtClean="0"/>
              <a:t> НФП 46 ХХ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Дисгенезия</a:t>
            </a:r>
            <a:r>
              <a:rPr lang="ru-RU" dirty="0" smtClean="0"/>
              <a:t> гонад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Тестикулярное</a:t>
            </a:r>
            <a:r>
              <a:rPr lang="ru-RU" dirty="0" smtClean="0"/>
              <a:t> НФП 46 ХХ</a:t>
            </a:r>
          </a:p>
          <a:p>
            <a:pPr marL="514350" indent="-514350">
              <a:buNone/>
            </a:pPr>
            <a:r>
              <a:rPr lang="ru-RU" dirty="0" smtClean="0"/>
              <a:t>Б. Обусловленное внутриутробной </a:t>
            </a:r>
            <a:r>
              <a:rPr lang="ru-RU" dirty="0" err="1" smtClean="0"/>
              <a:t>гиперандрогенией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ВГКН (дефект 21-гидроксилазы, 11-бета-гидроксилазы, 3-бета- </a:t>
            </a:r>
            <a:r>
              <a:rPr lang="ru-RU" dirty="0" err="1" smtClean="0"/>
              <a:t>гидроксистероиддегидрогеназы</a:t>
            </a:r>
            <a:r>
              <a:rPr lang="ru-RU" dirty="0" smtClean="0"/>
              <a:t>)</a:t>
            </a:r>
          </a:p>
          <a:p>
            <a:pPr marL="514350" indent="-514350">
              <a:buAutoNum type="arabicParenR"/>
            </a:pPr>
            <a:r>
              <a:rPr lang="ru-RU" dirty="0" smtClean="0"/>
              <a:t>Дефицит </a:t>
            </a:r>
            <a:r>
              <a:rPr lang="ru-RU" dirty="0" err="1" smtClean="0"/>
              <a:t>ароматазы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Ятрогенная</a:t>
            </a:r>
            <a:r>
              <a:rPr lang="ru-RU" dirty="0" smtClean="0"/>
              <a:t> внутриутробная </a:t>
            </a:r>
            <a:r>
              <a:rPr lang="ru-RU" dirty="0" err="1" smtClean="0"/>
              <a:t>андрогенизация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Вирилизующие</a:t>
            </a:r>
            <a:r>
              <a:rPr lang="ru-RU" dirty="0" smtClean="0"/>
              <a:t> заболевания у матери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формирования пола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Врожденная патология, характеризующаяся несоответствием между генетическим, </a:t>
            </a:r>
            <a:r>
              <a:rPr lang="ru-RU" dirty="0" err="1" smtClean="0"/>
              <a:t>гонадным</a:t>
            </a:r>
            <a:r>
              <a:rPr lang="ru-RU" dirty="0" smtClean="0"/>
              <a:t>, фенотипическим полом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Варианты НФП с известным типом ПДМ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ПДМ женского пола:</a:t>
            </a:r>
          </a:p>
          <a:p>
            <a:pPr marL="514350" indent="-514350">
              <a:buNone/>
            </a:pPr>
            <a:r>
              <a:rPr lang="ru-RU" dirty="0" smtClean="0"/>
              <a:t>Полная </a:t>
            </a:r>
            <a:r>
              <a:rPr lang="ru-RU" dirty="0" err="1" smtClean="0"/>
              <a:t>андрогенная</a:t>
            </a:r>
            <a:r>
              <a:rPr lang="ru-RU" dirty="0" smtClean="0"/>
              <a:t> нечувствительность(Синдром Мориса)</a:t>
            </a:r>
          </a:p>
          <a:p>
            <a:pPr marL="514350" indent="-514350"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Свайера</a:t>
            </a:r>
            <a:r>
              <a:rPr lang="ru-RU" dirty="0" smtClean="0"/>
              <a:t>- мутация </a:t>
            </a:r>
            <a:r>
              <a:rPr lang="en-US" dirty="0" smtClean="0"/>
              <a:t>SRY</a:t>
            </a:r>
            <a:r>
              <a:rPr lang="ru-RU" dirty="0" smtClean="0"/>
              <a:t>-гена, неполноценная </a:t>
            </a:r>
            <a:r>
              <a:rPr lang="en-US" dirty="0" smtClean="0"/>
              <a:t>Y</a:t>
            </a:r>
            <a:r>
              <a:rPr lang="ru-RU" dirty="0" smtClean="0"/>
              <a:t> –хромосома, наружные и внутренние гениталии женские, на месте </a:t>
            </a:r>
            <a:r>
              <a:rPr lang="ru-RU" dirty="0" err="1" smtClean="0"/>
              <a:t>гонад-стрики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ВГКН у пациента с 46 ХХ</a:t>
            </a:r>
          </a:p>
          <a:p>
            <a:pPr marL="514350" indent="-514350"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Шершевского-Тернера</a:t>
            </a:r>
            <a:r>
              <a:rPr lang="ru-RU" dirty="0" smtClean="0"/>
              <a:t> 45 ХО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8172400" cy="56910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ПДМ мужского типа:</a:t>
            </a:r>
          </a:p>
          <a:p>
            <a:pPr>
              <a:buNone/>
            </a:pPr>
            <a:r>
              <a:rPr lang="ru-RU" dirty="0" smtClean="0"/>
              <a:t>Дефицит 5альфа-редуктазы</a:t>
            </a:r>
          </a:p>
          <a:p>
            <a:pPr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Кляйнфельтера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Дефицит 17бета-гидроксиддегидрогеназы</a:t>
            </a:r>
          </a:p>
          <a:p>
            <a:pPr>
              <a:buNone/>
            </a:pPr>
            <a:r>
              <a:rPr lang="ru-RU" dirty="0" smtClean="0"/>
              <a:t>3. ПДМ неизвестного типа: все остальные НФП 46 Х</a:t>
            </a:r>
            <a:r>
              <a:rPr lang="en-US" dirty="0" smtClean="0"/>
              <a:t>Y</a:t>
            </a:r>
            <a:r>
              <a:rPr lang="ru-RU" dirty="0" smtClean="0"/>
              <a:t>, </a:t>
            </a:r>
            <a:r>
              <a:rPr lang="ru-RU" dirty="0" err="1" smtClean="0"/>
              <a:t>овотестикулярное</a:t>
            </a:r>
            <a:r>
              <a:rPr lang="ru-RU" dirty="0" smtClean="0"/>
              <a:t> НФП требуют дополнительное обследование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Дополнительное обследование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Кариотип (</a:t>
            </a:r>
            <a:r>
              <a:rPr lang="en-US" dirty="0" smtClean="0"/>
              <a:t>Fish</a:t>
            </a:r>
            <a:r>
              <a:rPr lang="ru-RU" dirty="0" smtClean="0"/>
              <a:t>-анализ для выявления </a:t>
            </a:r>
            <a:r>
              <a:rPr lang="ru-RU" dirty="0" err="1" smtClean="0"/>
              <a:t>мозаицизма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Неонатальный</a:t>
            </a:r>
            <a:r>
              <a:rPr lang="ru-RU" dirty="0" smtClean="0"/>
              <a:t> скрининг</a:t>
            </a:r>
          </a:p>
          <a:p>
            <a:r>
              <a:rPr lang="ru-RU" dirty="0" smtClean="0"/>
              <a:t>Степень маскулинизации наружных гениталий: размеры полового члена, расположение гонад, место расположения входа в уретру</a:t>
            </a:r>
          </a:p>
          <a:p>
            <a:r>
              <a:rPr lang="ru-RU" dirty="0" smtClean="0"/>
              <a:t>Оценка гонад: размеры, консистенция</a:t>
            </a:r>
          </a:p>
          <a:p>
            <a:r>
              <a:rPr lang="ru-RU" dirty="0" smtClean="0"/>
              <a:t>ЛГ, ФСГ, Тестостерон, АМГ, </a:t>
            </a:r>
            <a:r>
              <a:rPr lang="ru-RU" dirty="0" err="1" smtClean="0"/>
              <a:t>ингибин</a:t>
            </a:r>
            <a:r>
              <a:rPr lang="ru-RU" dirty="0" smtClean="0"/>
              <a:t> В, проба с ХГ в мини </a:t>
            </a:r>
            <a:r>
              <a:rPr lang="ru-RU" dirty="0" err="1" smtClean="0"/>
              <a:t>пубертате</a:t>
            </a:r>
            <a:endParaRPr lang="ru-RU" dirty="0" smtClean="0"/>
          </a:p>
          <a:p>
            <a:r>
              <a:rPr lang="ru-RU" dirty="0" smtClean="0"/>
              <a:t>Внутренние гениталии по УЗИ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Как происходит формирование мужского и женского пола у плода?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Виды нарушений формирования пола?</a:t>
            </a:r>
          </a:p>
          <a:p>
            <a:pPr marL="514350" indent="-514350">
              <a:buAutoNum type="arabicParenR"/>
            </a:pPr>
            <a:r>
              <a:rPr lang="ru-RU" dirty="0" smtClean="0"/>
              <a:t>Что такое половая дифференцировка мозга? В каком случае половая дифференцировка мозга формируется по женскому типу?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Какие исследования необходимо провести </a:t>
            </a:r>
            <a:r>
              <a:rPr lang="ru-RU" smtClean="0"/>
              <a:t>для диагностики НФП?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проблемы НФП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Распространенность 1:5000</a:t>
            </a:r>
          </a:p>
          <a:p>
            <a:r>
              <a:rPr lang="ru-RU" dirty="0" err="1" smtClean="0"/>
              <a:t>Гетерогенность</a:t>
            </a:r>
            <a:r>
              <a:rPr lang="ru-RU" dirty="0" smtClean="0"/>
              <a:t> структуры НФП</a:t>
            </a:r>
          </a:p>
          <a:p>
            <a:r>
              <a:rPr lang="ru-RU" dirty="0" smtClean="0"/>
              <a:t>Сложность верификации нозологического варианта НФП</a:t>
            </a:r>
          </a:p>
          <a:p>
            <a:r>
              <a:rPr lang="ru-RU" dirty="0" smtClean="0"/>
              <a:t>Необходимость выбора пола</a:t>
            </a:r>
          </a:p>
          <a:p>
            <a:r>
              <a:rPr lang="ru-RU" dirty="0" smtClean="0"/>
              <a:t>Необходимость адекватной реабилитации в соответствии с избранным полом</a:t>
            </a:r>
          </a:p>
          <a:p>
            <a:r>
              <a:rPr lang="ru-RU" dirty="0" smtClean="0"/>
              <a:t>Высокий риск </a:t>
            </a:r>
            <a:r>
              <a:rPr lang="ru-RU" dirty="0" err="1" smtClean="0"/>
              <a:t>тестикулярного</a:t>
            </a:r>
            <a:r>
              <a:rPr lang="ru-RU" dirty="0" smtClean="0"/>
              <a:t> рака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гонадостата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                               </a:t>
            </a:r>
            <a:r>
              <a:rPr lang="ru-RU" dirty="0" err="1" smtClean="0"/>
              <a:t>Гипоталямус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Импульсная секреция</a:t>
            </a:r>
          </a:p>
          <a:p>
            <a:pPr>
              <a:buNone/>
            </a:pPr>
            <a:r>
              <a:rPr lang="ru-RU" dirty="0" err="1" smtClean="0"/>
              <a:t>Люлиберина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Гипофиз</a:t>
            </a:r>
          </a:p>
          <a:p>
            <a:pPr>
              <a:buNone/>
            </a:pPr>
            <a:r>
              <a:rPr lang="ru-RU" dirty="0" smtClean="0"/>
              <a:t>Синтез ЛГ и ФСГ</a:t>
            </a:r>
          </a:p>
          <a:p>
            <a:pPr>
              <a:buNone/>
            </a:pPr>
            <a:r>
              <a:rPr lang="ru-RU" dirty="0" smtClean="0"/>
              <a:t>                                         Гонады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Яички                           Яичники</a:t>
            </a:r>
          </a:p>
          <a:p>
            <a:pPr>
              <a:buNone/>
            </a:pPr>
            <a:r>
              <a:rPr lang="ru-RU" sz="2000" dirty="0" smtClean="0"/>
              <a:t>Клетки </a:t>
            </a:r>
            <a:r>
              <a:rPr lang="ru-RU" sz="2000" dirty="0" err="1" smtClean="0"/>
              <a:t>Лейдига</a:t>
            </a:r>
            <a:r>
              <a:rPr lang="ru-RU" sz="2000" dirty="0" smtClean="0"/>
              <a:t>- тестостерон                       Эстрогены</a:t>
            </a:r>
          </a:p>
          <a:p>
            <a:pPr>
              <a:buNone/>
            </a:pPr>
            <a:r>
              <a:rPr lang="ru-RU" sz="2000" dirty="0" smtClean="0"/>
              <a:t>Клетки </a:t>
            </a:r>
            <a:r>
              <a:rPr lang="ru-RU" sz="2000" dirty="0" err="1" smtClean="0"/>
              <a:t>Сертоли-АМГ</a:t>
            </a:r>
            <a:r>
              <a:rPr lang="ru-RU" sz="2000" dirty="0" smtClean="0"/>
              <a:t>,                                     Андрогены</a:t>
            </a:r>
          </a:p>
          <a:p>
            <a:pPr>
              <a:buNone/>
            </a:pPr>
            <a:r>
              <a:rPr lang="ru-RU" sz="2000" dirty="0" smtClean="0"/>
              <a:t>         </a:t>
            </a:r>
            <a:r>
              <a:rPr lang="ru-RU" sz="2000" dirty="0" err="1" smtClean="0"/>
              <a:t>ингибин</a:t>
            </a:r>
            <a:r>
              <a:rPr lang="ru-RU" sz="2000" dirty="0" smtClean="0"/>
              <a:t> В</a:t>
            </a:r>
            <a:endParaRPr lang="ru-RU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779912" y="1988840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347864" y="2708920"/>
            <a:ext cx="108012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131840" y="3645024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96136" y="4221088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995936" y="4221088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Периоды полового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8100392" cy="60212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Внутриутробный период</a:t>
            </a:r>
          </a:p>
          <a:p>
            <a:pPr>
              <a:buNone/>
            </a:pPr>
            <a:r>
              <a:rPr lang="ru-RU" b="1" dirty="0" smtClean="0"/>
              <a:t>Первый этап 1-7 недель: </a:t>
            </a:r>
            <a:r>
              <a:rPr lang="ru-RU" dirty="0" smtClean="0"/>
              <a:t>формируются недифференцированные первичные гонады и предшественники внутренних и наружных гениталий(общие)</a:t>
            </a:r>
          </a:p>
          <a:p>
            <a:pPr>
              <a:buNone/>
            </a:pPr>
            <a:r>
              <a:rPr lang="ru-RU" dirty="0" err="1" smtClean="0"/>
              <a:t>Бипотенциальная</a:t>
            </a:r>
            <a:r>
              <a:rPr lang="ru-RU" dirty="0" smtClean="0"/>
              <a:t> гонада- яички и яичники</a:t>
            </a:r>
          </a:p>
          <a:p>
            <a:pPr>
              <a:buNone/>
            </a:pPr>
            <a:r>
              <a:rPr lang="ru-RU" dirty="0" err="1" smtClean="0"/>
              <a:t>Вольфовы</a:t>
            </a:r>
            <a:r>
              <a:rPr lang="ru-RU" dirty="0" smtClean="0"/>
              <a:t> протоки- мужские внутренние половые органы(семенные пузырьки, семявыносящий проток, придатки яичка)</a:t>
            </a:r>
          </a:p>
          <a:p>
            <a:pPr>
              <a:buNone/>
            </a:pPr>
            <a:r>
              <a:rPr lang="ru-RU" dirty="0" err="1" smtClean="0"/>
              <a:t>Мюллеровы</a:t>
            </a:r>
            <a:r>
              <a:rPr lang="ru-RU" dirty="0" smtClean="0"/>
              <a:t> протоки- женские внутренние гениталии(матка и трубы)</a:t>
            </a:r>
          </a:p>
          <a:p>
            <a:pPr>
              <a:buNone/>
            </a:pPr>
            <a:r>
              <a:rPr lang="ru-RU" dirty="0" smtClean="0"/>
              <a:t>Оба этих протока заканчиваются </a:t>
            </a:r>
            <a:r>
              <a:rPr lang="ru-RU" dirty="0" err="1" smtClean="0"/>
              <a:t>урогенитальным</a:t>
            </a:r>
            <a:r>
              <a:rPr lang="ru-RU" dirty="0" smtClean="0"/>
              <a:t> синусом- единое мочеполовое отверстие</a:t>
            </a:r>
          </a:p>
          <a:p>
            <a:pPr>
              <a:buNone/>
            </a:pPr>
            <a:r>
              <a:rPr lang="ru-RU" dirty="0" smtClean="0"/>
              <a:t>Генитальный бугорок, две уретральные складки и валики- предшественники наружных гениталий.</a:t>
            </a:r>
          </a:p>
          <a:p>
            <a:pPr>
              <a:buNone/>
            </a:pPr>
            <a:r>
              <a:rPr lang="ru-RU" dirty="0" smtClean="0"/>
              <a:t>Из </a:t>
            </a:r>
            <a:r>
              <a:rPr lang="ru-RU" dirty="0" err="1" smtClean="0"/>
              <a:t>урогенитального</a:t>
            </a:r>
            <a:r>
              <a:rPr lang="ru-RU" dirty="0" smtClean="0"/>
              <a:t> гребешка- фетальные надпочечники и первичная гонада над </a:t>
            </a:r>
            <a:r>
              <a:rPr lang="ru-RU" dirty="0" err="1" smtClean="0"/>
              <a:t>мезонефросом</a:t>
            </a:r>
            <a:r>
              <a:rPr lang="ru-RU" dirty="0" smtClean="0"/>
              <a:t>(первичной почкой). С 4-й недели в первичную гонаду мигрируют </a:t>
            </a:r>
            <a:r>
              <a:rPr lang="ru-RU" dirty="0" err="1" smtClean="0"/>
              <a:t>гоноциты</a:t>
            </a:r>
            <a:r>
              <a:rPr lang="ru-RU" dirty="0" smtClean="0"/>
              <a:t>- </a:t>
            </a:r>
            <a:r>
              <a:rPr lang="ru-RU" dirty="0" err="1" smtClean="0"/>
              <a:t>примордиальные</a:t>
            </a:r>
            <a:r>
              <a:rPr lang="ru-RU" dirty="0" smtClean="0"/>
              <a:t> герминативные клетки.</a:t>
            </a:r>
          </a:p>
          <a:p>
            <a:pPr>
              <a:buNone/>
            </a:pPr>
            <a:r>
              <a:rPr lang="ru-RU" b="1" dirty="0" smtClean="0"/>
              <a:t>Патология на этом этапе: мутации </a:t>
            </a:r>
            <a:r>
              <a:rPr lang="ru-RU" b="1" dirty="0" err="1" smtClean="0"/>
              <a:t>аутосомных</a:t>
            </a:r>
            <a:r>
              <a:rPr lang="ru-RU" b="1" dirty="0" smtClean="0"/>
              <a:t> генов приводят к </a:t>
            </a:r>
            <a:r>
              <a:rPr lang="ru-RU" b="1" dirty="0" err="1" smtClean="0"/>
              <a:t>дисгенезии</a:t>
            </a:r>
            <a:r>
              <a:rPr lang="ru-RU" b="1" dirty="0" smtClean="0"/>
              <a:t> гонад в сочетании с патологией почек, надпочечников и других органов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7239000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8172400" cy="6309320"/>
          </a:xfrm>
        </p:spPr>
        <p:txBody>
          <a:bodyPr/>
          <a:lstStyle/>
          <a:p>
            <a:r>
              <a:rPr lang="ru-RU" b="1" dirty="0" smtClean="0"/>
              <a:t>Второй этап 7-10 неделя: формирование из </a:t>
            </a:r>
            <a:r>
              <a:rPr lang="ru-RU" b="1" dirty="0" err="1" smtClean="0"/>
              <a:t>бипотенциальной</a:t>
            </a:r>
            <a:r>
              <a:rPr lang="ru-RU" b="1" dirty="0" smtClean="0"/>
              <a:t> гонады </a:t>
            </a:r>
            <a:r>
              <a:rPr lang="ru-RU" b="1" dirty="0" err="1" smtClean="0"/>
              <a:t>тестикула</a:t>
            </a:r>
            <a:r>
              <a:rPr lang="ru-RU" b="1" dirty="0" smtClean="0"/>
              <a:t> и яичника.</a:t>
            </a:r>
          </a:p>
          <a:p>
            <a:pPr>
              <a:buNone/>
            </a:pPr>
            <a:r>
              <a:rPr lang="ru-RU" b="1" dirty="0" smtClean="0"/>
              <a:t>При наличии </a:t>
            </a:r>
            <a:r>
              <a:rPr lang="en-US" b="1" dirty="0" smtClean="0"/>
              <a:t>SRY</a:t>
            </a:r>
            <a:r>
              <a:rPr lang="ru-RU" b="1" dirty="0" smtClean="0"/>
              <a:t>-гена на </a:t>
            </a:r>
            <a:r>
              <a:rPr lang="en-US" b="1" dirty="0" smtClean="0"/>
              <a:t>Y</a:t>
            </a:r>
            <a:r>
              <a:rPr lang="ru-RU" b="1" dirty="0" smtClean="0"/>
              <a:t>-хромосоме:</a:t>
            </a:r>
          </a:p>
          <a:p>
            <a:pPr>
              <a:buNone/>
            </a:pPr>
            <a:r>
              <a:rPr lang="ru-RU" b="1" dirty="0" smtClean="0"/>
              <a:t>-дифференцировка клеток </a:t>
            </a:r>
            <a:r>
              <a:rPr lang="ru-RU" b="1" dirty="0" err="1" smtClean="0"/>
              <a:t>Сертоли</a:t>
            </a:r>
            <a:r>
              <a:rPr lang="ru-RU" b="1" dirty="0" smtClean="0"/>
              <a:t> и клеток </a:t>
            </a:r>
            <a:r>
              <a:rPr lang="ru-RU" b="1" dirty="0" err="1" smtClean="0"/>
              <a:t>Лейдига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-ферменты </a:t>
            </a:r>
            <a:r>
              <a:rPr lang="ru-RU" b="1" dirty="0" err="1" smtClean="0"/>
              <a:t>стероидогенеза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-Рецепторы к ЛГ/ХГ</a:t>
            </a:r>
          </a:p>
          <a:p>
            <a:pPr>
              <a:buNone/>
            </a:pPr>
            <a:r>
              <a:rPr lang="ru-RU" b="1" dirty="0" smtClean="0"/>
              <a:t>-секреция тестостерона</a:t>
            </a:r>
          </a:p>
          <a:p>
            <a:pPr>
              <a:buNone/>
            </a:pPr>
            <a:r>
              <a:rPr lang="ru-RU" b="1" dirty="0" smtClean="0"/>
              <a:t>При отсутствии </a:t>
            </a:r>
            <a:r>
              <a:rPr lang="en-US" b="1" dirty="0" smtClean="0"/>
              <a:t>SRY</a:t>
            </a:r>
            <a:r>
              <a:rPr lang="ru-RU" b="1" dirty="0" smtClean="0"/>
              <a:t>-гена- дифференцировка </a:t>
            </a:r>
            <a:r>
              <a:rPr lang="ru-RU" b="1" dirty="0" err="1" smtClean="0"/>
              <a:t>бипотенциальной</a:t>
            </a:r>
            <a:r>
              <a:rPr lang="ru-RU" b="1" dirty="0" smtClean="0"/>
              <a:t> гонады в яичник(</a:t>
            </a:r>
            <a:r>
              <a:rPr lang="ru-RU" b="1" dirty="0" err="1" smtClean="0"/>
              <a:t>дисгенезия</a:t>
            </a:r>
            <a:r>
              <a:rPr lang="ru-RU" b="1" dirty="0" smtClean="0"/>
              <a:t> гонад)</a:t>
            </a:r>
          </a:p>
          <a:p>
            <a:pPr>
              <a:buNone/>
            </a:pPr>
            <a:r>
              <a:rPr lang="ru-RU" b="1" dirty="0" smtClean="0"/>
              <a:t>Мужская гонада формируется раньше женской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6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8-13 неделя</a:t>
            </a:r>
          </a:p>
          <a:p>
            <a:pPr>
              <a:buNone/>
            </a:pPr>
            <a:r>
              <a:rPr lang="ru-RU" dirty="0" smtClean="0"/>
              <a:t>При наличии </a:t>
            </a:r>
            <a:r>
              <a:rPr lang="en-US" dirty="0" smtClean="0"/>
              <a:t>DAX-1 </a:t>
            </a:r>
            <a:r>
              <a:rPr lang="ru-RU" dirty="0" smtClean="0"/>
              <a:t>гена на Х-хромосоме:</a:t>
            </a:r>
          </a:p>
          <a:p>
            <a:pPr>
              <a:buNone/>
            </a:pPr>
            <a:r>
              <a:rPr lang="ru-RU" dirty="0" smtClean="0"/>
              <a:t>-формируется корковый слой яичника и клетки </a:t>
            </a:r>
            <a:r>
              <a:rPr lang="ru-RU" dirty="0" err="1" smtClean="0"/>
              <a:t>гранулезы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-ферменты </a:t>
            </a:r>
            <a:r>
              <a:rPr lang="ru-RU" dirty="0" err="1" smtClean="0"/>
              <a:t>стероидогенеза</a:t>
            </a:r>
            <a:r>
              <a:rPr lang="ru-RU" dirty="0" smtClean="0"/>
              <a:t> для формирования женских половых гормонов</a:t>
            </a:r>
          </a:p>
          <a:p>
            <a:pPr>
              <a:buNone/>
            </a:pPr>
            <a:r>
              <a:rPr lang="ru-RU" dirty="0" smtClean="0"/>
              <a:t>-увеличивается число герминативных клеток в яичнике</a:t>
            </a:r>
          </a:p>
          <a:p>
            <a:pPr>
              <a:buNone/>
            </a:pPr>
            <a:r>
              <a:rPr lang="ru-RU" dirty="0" smtClean="0"/>
              <a:t>-рецепторы к ЛГ/ХГ отсутствуют, поэтому секреция эстрогенов минимальна</a:t>
            </a:r>
          </a:p>
          <a:p>
            <a:pPr>
              <a:buNone/>
            </a:pPr>
            <a:r>
              <a:rPr lang="ru-RU" b="1" dirty="0" smtClean="0"/>
              <a:t>Патология на этом </a:t>
            </a:r>
            <a:r>
              <a:rPr lang="ru-RU" b="1" dirty="0" err="1" smtClean="0"/>
              <a:t>этапе:У</a:t>
            </a:r>
            <a:r>
              <a:rPr lang="ru-RU" b="1" dirty="0" smtClean="0"/>
              <a:t> </a:t>
            </a:r>
            <a:r>
              <a:rPr lang="ru-RU" dirty="0" smtClean="0"/>
              <a:t>плода 46 Х</a:t>
            </a:r>
            <a:r>
              <a:rPr lang="en-US" dirty="0" smtClean="0"/>
              <a:t>Y</a:t>
            </a:r>
            <a:r>
              <a:rPr lang="ru-RU" dirty="0" smtClean="0"/>
              <a:t> при отсутствии </a:t>
            </a:r>
            <a:r>
              <a:rPr lang="en-US" dirty="0" smtClean="0"/>
              <a:t>SRY</a:t>
            </a:r>
            <a:r>
              <a:rPr lang="ru-RU" dirty="0" smtClean="0"/>
              <a:t>-гена- </a:t>
            </a:r>
            <a:r>
              <a:rPr lang="ru-RU" dirty="0" err="1" smtClean="0"/>
              <a:t>дисгенезия</a:t>
            </a:r>
            <a:r>
              <a:rPr lang="ru-RU" dirty="0" smtClean="0"/>
              <a:t> </a:t>
            </a:r>
            <a:r>
              <a:rPr lang="ru-RU" dirty="0" err="1" smtClean="0"/>
              <a:t>тестикул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У плода 46 Х</a:t>
            </a:r>
            <a:r>
              <a:rPr lang="en-US" dirty="0" smtClean="0"/>
              <a:t>Y </a:t>
            </a:r>
            <a:r>
              <a:rPr lang="ru-RU" dirty="0" smtClean="0"/>
              <a:t>при удвоении </a:t>
            </a:r>
            <a:r>
              <a:rPr lang="en-US" dirty="0" smtClean="0"/>
              <a:t>DAX-1 </a:t>
            </a:r>
            <a:r>
              <a:rPr lang="ru-RU" dirty="0" smtClean="0"/>
              <a:t>гена- </a:t>
            </a:r>
            <a:r>
              <a:rPr lang="ru-RU" dirty="0" err="1" smtClean="0"/>
              <a:t>бипотенциальная</a:t>
            </a:r>
            <a:r>
              <a:rPr lang="ru-RU" dirty="0" smtClean="0"/>
              <a:t> гонада трансформируется в яичник(истинный гермафродитизм)</a:t>
            </a:r>
          </a:p>
          <a:p>
            <a:pPr>
              <a:buNone/>
            </a:pPr>
            <a:r>
              <a:rPr lang="ru-RU" dirty="0" smtClean="0"/>
              <a:t>У плода 46 ХХ при наличии </a:t>
            </a:r>
            <a:r>
              <a:rPr lang="en-US" dirty="0" smtClean="0"/>
              <a:t>SRY</a:t>
            </a:r>
            <a:r>
              <a:rPr lang="ru-RU" dirty="0" smtClean="0"/>
              <a:t>-гена формируется </a:t>
            </a:r>
            <a:r>
              <a:rPr lang="ru-RU" dirty="0" err="1" smtClean="0"/>
              <a:t>тестикулы</a:t>
            </a:r>
            <a:r>
              <a:rPr lang="ru-RU" dirty="0" smtClean="0"/>
              <a:t>(истинный гермафродитизм)</a:t>
            </a:r>
          </a:p>
          <a:p>
            <a:pPr>
              <a:buNone/>
            </a:pPr>
            <a:r>
              <a:rPr lang="ru-RU" dirty="0" smtClean="0"/>
              <a:t>У плода 46 ХО недостаточно </a:t>
            </a:r>
            <a:r>
              <a:rPr lang="en-US" dirty="0" smtClean="0"/>
              <a:t>DAX-1</a:t>
            </a:r>
            <a:r>
              <a:rPr lang="ru-RU" dirty="0" smtClean="0"/>
              <a:t>- </a:t>
            </a:r>
            <a:r>
              <a:rPr lang="ru-RU" dirty="0" err="1" smtClean="0"/>
              <a:t>гонадный</a:t>
            </a:r>
            <a:r>
              <a:rPr lang="ru-RU" dirty="0" smtClean="0"/>
              <a:t> </a:t>
            </a:r>
            <a:r>
              <a:rPr lang="ru-RU" dirty="0" err="1" smtClean="0"/>
              <a:t>дисгенез</a:t>
            </a:r>
            <a:r>
              <a:rPr lang="ru-RU" dirty="0" smtClean="0"/>
              <a:t>( СШТ)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60648"/>
            <a:ext cx="7239000" cy="593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4440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Третий этап 9-14 неделя: формирование внутренних и наружных гениталий.</a:t>
            </a:r>
          </a:p>
          <a:p>
            <a:pPr>
              <a:buNone/>
            </a:pPr>
            <a:r>
              <a:rPr lang="ru-RU" dirty="0" smtClean="0"/>
              <a:t>У плода 46 Х</a:t>
            </a:r>
            <a:r>
              <a:rPr lang="en-US" dirty="0" smtClean="0"/>
              <a:t>Y</a:t>
            </a:r>
            <a:r>
              <a:rPr lang="ru-RU" dirty="0" smtClean="0"/>
              <a:t> зависит от функциональной активности </a:t>
            </a:r>
            <a:r>
              <a:rPr lang="ru-RU" dirty="0" err="1" smtClean="0"/>
              <a:t>тестикул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Клетки </a:t>
            </a:r>
            <a:r>
              <a:rPr lang="ru-RU" dirty="0" err="1" smtClean="0"/>
              <a:t>Сертоли</a:t>
            </a:r>
            <a:r>
              <a:rPr lang="ru-RU" dirty="0" smtClean="0"/>
              <a:t> вырабатывают АМГ, который приводит к регрессу </a:t>
            </a:r>
            <a:r>
              <a:rPr lang="ru-RU" dirty="0" err="1" smtClean="0"/>
              <a:t>Мюллеровых</a:t>
            </a:r>
            <a:r>
              <a:rPr lang="ru-RU" dirty="0" smtClean="0"/>
              <a:t> протоков</a:t>
            </a:r>
          </a:p>
          <a:p>
            <a:pPr>
              <a:buNone/>
            </a:pPr>
            <a:r>
              <a:rPr lang="ru-RU" dirty="0" smtClean="0"/>
              <a:t>Клетки </a:t>
            </a:r>
            <a:r>
              <a:rPr lang="ru-RU" dirty="0" err="1" smtClean="0"/>
              <a:t>Лейдига</a:t>
            </a:r>
            <a:r>
              <a:rPr lang="ru-RU" dirty="0" smtClean="0"/>
              <a:t> секретируют тестостерон(к 14-й недели пубертатные значения)</a:t>
            </a:r>
          </a:p>
          <a:p>
            <a:pPr>
              <a:buNone/>
            </a:pPr>
            <a:r>
              <a:rPr lang="ru-RU" dirty="0" smtClean="0"/>
              <a:t>Под влиянием тестостерона </a:t>
            </a:r>
            <a:r>
              <a:rPr lang="ru-RU" dirty="0" err="1" smtClean="0"/>
              <a:t>вольфовы</a:t>
            </a:r>
            <a:r>
              <a:rPr lang="ru-RU" dirty="0" smtClean="0"/>
              <a:t> протоки дифференцируются в мужские внутренние гениталии</a:t>
            </a:r>
          </a:p>
          <a:p>
            <a:pPr>
              <a:buNone/>
            </a:pPr>
            <a:r>
              <a:rPr lang="ru-RU" dirty="0" smtClean="0"/>
              <a:t>ДГТ(активный метаболит тестостерона) формирует наружные мужские гениталии: половой бугорок в член, половые складки в мошонку.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Третий этап у плода 46 ХХ:</a:t>
            </a:r>
          </a:p>
          <a:p>
            <a:pPr>
              <a:buNone/>
            </a:pPr>
            <a:r>
              <a:rPr lang="ru-RU" dirty="0" smtClean="0"/>
              <a:t>Нет АМГ- персистенция </a:t>
            </a:r>
            <a:r>
              <a:rPr lang="ru-RU" dirty="0" err="1" smtClean="0"/>
              <a:t>мюллеровых</a:t>
            </a:r>
            <a:r>
              <a:rPr lang="ru-RU" dirty="0" smtClean="0"/>
              <a:t> протоков- внутренние гениталии формируются по женскому типу</a:t>
            </a:r>
          </a:p>
          <a:p>
            <a:pPr>
              <a:buNone/>
            </a:pPr>
            <a:r>
              <a:rPr lang="ru-RU" dirty="0" smtClean="0"/>
              <a:t>Нет клеток </a:t>
            </a:r>
            <a:r>
              <a:rPr lang="ru-RU" dirty="0" err="1" smtClean="0"/>
              <a:t>Лейдига-нет</a:t>
            </a:r>
            <a:r>
              <a:rPr lang="ru-RU" dirty="0" smtClean="0"/>
              <a:t> тестостерона- регресс </a:t>
            </a:r>
            <a:r>
              <a:rPr lang="ru-RU" dirty="0" err="1" smtClean="0"/>
              <a:t>вольфовых</a:t>
            </a:r>
            <a:r>
              <a:rPr lang="ru-RU" dirty="0" smtClean="0"/>
              <a:t> протоков</a:t>
            </a:r>
          </a:p>
          <a:p>
            <a:pPr>
              <a:buNone/>
            </a:pPr>
            <a:r>
              <a:rPr lang="ru-RU" dirty="0" smtClean="0"/>
              <a:t>Нет ДГТ: половой бугорок в клитор</a:t>
            </a:r>
          </a:p>
          <a:p>
            <a:pPr>
              <a:buNone/>
            </a:pPr>
            <a:r>
              <a:rPr lang="ru-RU" dirty="0" smtClean="0"/>
              <a:t>Половые складки в половые губы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1067</Words>
  <Application>Microsoft Office PowerPoint</Application>
  <PresentationFormat>Экран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Физиология и патология формирования пола</vt:lpstr>
      <vt:lpstr>Нарушение формирования пола</vt:lpstr>
      <vt:lpstr>Актуальность проблемы НФП</vt:lpstr>
      <vt:lpstr>Система гонадостата</vt:lpstr>
      <vt:lpstr>Периоды полового развития</vt:lpstr>
      <vt:lpstr>Слайд 6</vt:lpstr>
      <vt:lpstr>Слайд 7</vt:lpstr>
      <vt:lpstr>Слайд 8</vt:lpstr>
      <vt:lpstr>Слайд 9</vt:lpstr>
      <vt:lpstr>Слайд 10</vt:lpstr>
      <vt:lpstr>Период мини-пубертата</vt:lpstr>
      <vt:lpstr>Ювенильная пауза</vt:lpstr>
      <vt:lpstr>адренархе</vt:lpstr>
      <vt:lpstr>гонадархе</vt:lpstr>
      <vt:lpstr>Пол и его компоненты</vt:lpstr>
      <vt:lpstr>Классификация НФП</vt:lpstr>
      <vt:lpstr>Слайд 17</vt:lpstr>
      <vt:lpstr>Слайд 18</vt:lpstr>
      <vt:lpstr>Слайд 19</vt:lpstr>
      <vt:lpstr>Варианты НФП с известным типом ПДМ</vt:lpstr>
      <vt:lpstr>Слайд 21</vt:lpstr>
      <vt:lpstr>Дополнительное обследование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Физиология и патология формирования пола</dc:title>
  <dc:creator>endokr-ord-2</dc:creator>
  <cp:lastModifiedBy>User</cp:lastModifiedBy>
  <cp:revision>14</cp:revision>
  <dcterms:created xsi:type="dcterms:W3CDTF">2019-10-21T11:33:58Z</dcterms:created>
  <dcterms:modified xsi:type="dcterms:W3CDTF">2020-04-10T15:25:45Z</dcterms:modified>
</cp:coreProperties>
</file>