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Преждевременное половое развитие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>
            <a:normAutofit/>
          </a:bodyPr>
          <a:lstStyle/>
          <a:p>
            <a:pPr algn="r"/>
            <a:r>
              <a:rPr lang="ru-RU" sz="2400" dirty="0" err="1" smtClean="0"/>
              <a:t>А.А.Бабрай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Уточнение варианта ППР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ru-RU" dirty="0" smtClean="0"/>
              <a:t>ЛГ и ФСГ </a:t>
            </a:r>
            <a:r>
              <a:rPr lang="en-US" dirty="0" smtClean="0"/>
              <a:t>&gt;</a:t>
            </a:r>
            <a:r>
              <a:rPr lang="ru-RU" dirty="0" smtClean="0"/>
              <a:t> 2 </a:t>
            </a:r>
            <a:r>
              <a:rPr lang="ru-RU" dirty="0" err="1" smtClean="0"/>
              <a:t>Ед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Проба с </a:t>
            </a:r>
            <a:r>
              <a:rPr lang="ru-RU" dirty="0" err="1" smtClean="0"/>
              <a:t>диферелином</a:t>
            </a:r>
            <a:r>
              <a:rPr lang="ru-RU" dirty="0" smtClean="0"/>
              <a:t>: ЛГ </a:t>
            </a:r>
            <a:r>
              <a:rPr lang="en-US" dirty="0" smtClean="0"/>
              <a:t>&gt;</a:t>
            </a:r>
            <a:r>
              <a:rPr lang="ru-RU" dirty="0" smtClean="0"/>
              <a:t>10 </a:t>
            </a:r>
            <a:r>
              <a:rPr lang="ru-RU" dirty="0" err="1" smtClean="0"/>
              <a:t>Ед</a:t>
            </a:r>
            <a:r>
              <a:rPr lang="ru-RU" dirty="0" smtClean="0"/>
              <a:t>/л</a:t>
            </a:r>
          </a:p>
          <a:p>
            <a:pPr>
              <a:buNone/>
            </a:pPr>
            <a:r>
              <a:rPr lang="ru-RU" dirty="0" smtClean="0"/>
              <a:t>ЛГ/ФСГ </a:t>
            </a:r>
            <a:r>
              <a:rPr lang="en-US" dirty="0" smtClean="0"/>
              <a:t>&gt;</a:t>
            </a:r>
            <a:r>
              <a:rPr lang="ru-RU" dirty="0" smtClean="0"/>
              <a:t> 1</a:t>
            </a:r>
          </a:p>
          <a:p>
            <a:pPr>
              <a:buNone/>
            </a:pPr>
            <a:r>
              <a:rPr lang="ru-RU" dirty="0" smtClean="0"/>
              <a:t>Если ФСГ </a:t>
            </a:r>
            <a:r>
              <a:rPr lang="en-US" dirty="0" smtClean="0"/>
              <a:t>&gt;</a:t>
            </a:r>
            <a:r>
              <a:rPr lang="ru-RU" dirty="0" smtClean="0"/>
              <a:t> ЛГ даже при уровне ЛГ </a:t>
            </a:r>
            <a:r>
              <a:rPr lang="en-US" dirty="0" smtClean="0"/>
              <a:t>&gt;</a:t>
            </a:r>
            <a:r>
              <a:rPr lang="ru-RU" dirty="0" smtClean="0"/>
              <a:t> 10 </a:t>
            </a:r>
            <a:r>
              <a:rPr lang="ru-RU" dirty="0" err="1" smtClean="0"/>
              <a:t>Ед</a:t>
            </a:r>
            <a:r>
              <a:rPr lang="ru-RU" dirty="0" smtClean="0"/>
              <a:t>/л- изолированное </a:t>
            </a:r>
            <a:r>
              <a:rPr lang="ru-RU" dirty="0" err="1" smtClean="0"/>
              <a:t>телархе</a:t>
            </a:r>
            <a:endParaRPr lang="ru-RU" dirty="0" smtClean="0"/>
          </a:p>
          <a:p>
            <a:r>
              <a:rPr lang="ru-RU" dirty="0" smtClean="0"/>
              <a:t>МРТ головного мозга с </a:t>
            </a:r>
            <a:r>
              <a:rPr lang="ru-RU" dirty="0" err="1" smtClean="0"/>
              <a:t>контрастированием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гонадотропиннезависимом</a:t>
            </a:r>
            <a:r>
              <a:rPr lang="ru-RU" dirty="0" smtClean="0"/>
              <a:t> ППР для уточнения причин: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УЗИ / КТ надпочечников с контрастом, ДГЭА- исключить опухоль надпочечников</a:t>
            </a:r>
          </a:p>
          <a:p>
            <a:r>
              <a:rPr lang="ru-RU" dirty="0" smtClean="0"/>
              <a:t>17-ОПГ, ТМС- исключить ВГКН</a:t>
            </a:r>
          </a:p>
          <a:p>
            <a:r>
              <a:rPr lang="ru-RU" dirty="0" smtClean="0"/>
              <a:t>УЗИ/ МРТ гонад, определение тестостерона или </a:t>
            </a:r>
            <a:r>
              <a:rPr lang="ru-RU" dirty="0" err="1" smtClean="0"/>
              <a:t>эстрадиола</a:t>
            </a:r>
            <a:r>
              <a:rPr lang="ru-RU" dirty="0" smtClean="0"/>
              <a:t>- исключить опухоль гонад</a:t>
            </a:r>
          </a:p>
          <a:p>
            <a:r>
              <a:rPr lang="ru-RU" dirty="0" err="1" smtClean="0"/>
              <a:t>Бета-ХГЧ</a:t>
            </a:r>
            <a:r>
              <a:rPr lang="ru-RU" dirty="0" smtClean="0"/>
              <a:t>, МРТ головного мозга/печени/</a:t>
            </a:r>
            <a:r>
              <a:rPr lang="ru-RU" dirty="0" err="1" smtClean="0"/>
              <a:t>средостения-исключение</a:t>
            </a:r>
            <a:r>
              <a:rPr lang="ru-RU" dirty="0" smtClean="0"/>
              <a:t> </a:t>
            </a:r>
            <a:r>
              <a:rPr lang="ru-RU" dirty="0" err="1" smtClean="0"/>
              <a:t>герминомы</a:t>
            </a:r>
            <a:endParaRPr lang="ru-RU" dirty="0" smtClean="0"/>
          </a:p>
          <a:p>
            <a:r>
              <a:rPr lang="ru-RU" dirty="0" smtClean="0"/>
              <a:t>Молекулярно-генетическое исследование- исключить </a:t>
            </a:r>
            <a:r>
              <a:rPr lang="ru-RU" dirty="0" err="1" smtClean="0"/>
              <a:t>тестотоксикоз</a:t>
            </a:r>
            <a:r>
              <a:rPr lang="ru-RU" dirty="0" smtClean="0"/>
              <a:t> и СМОБ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ППР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Трипторелин</a:t>
            </a:r>
            <a:r>
              <a:rPr lang="ru-RU" dirty="0" smtClean="0"/>
              <a:t>(</a:t>
            </a:r>
            <a:r>
              <a:rPr lang="ru-RU" dirty="0" err="1" smtClean="0"/>
              <a:t>Диферелин</a:t>
            </a:r>
            <a:r>
              <a:rPr lang="ru-RU" dirty="0" smtClean="0"/>
              <a:t>, </a:t>
            </a:r>
            <a:r>
              <a:rPr lang="ru-RU" dirty="0" err="1" smtClean="0"/>
              <a:t>Декапептил</a:t>
            </a:r>
            <a:r>
              <a:rPr lang="ru-RU" dirty="0" smtClean="0"/>
              <a:t>) /</a:t>
            </a:r>
            <a:r>
              <a:rPr lang="ru-RU" dirty="0" err="1" smtClean="0"/>
              <a:t>Лейпрорелин</a:t>
            </a:r>
            <a:r>
              <a:rPr lang="ru-RU" dirty="0" smtClean="0"/>
              <a:t> (</a:t>
            </a:r>
            <a:r>
              <a:rPr lang="ru-RU" dirty="0" err="1" smtClean="0"/>
              <a:t>Люкрин</a:t>
            </a:r>
            <a:r>
              <a:rPr lang="ru-RU" dirty="0" smtClean="0"/>
              <a:t> депо)</a:t>
            </a:r>
          </a:p>
          <a:p>
            <a:r>
              <a:rPr lang="ru-RU" dirty="0" smtClean="0"/>
              <a:t>Детям до 15 кг 1,875 мг 1 раз в 28 дней в/м</a:t>
            </a:r>
          </a:p>
          <a:p>
            <a:r>
              <a:rPr lang="ru-RU" dirty="0" smtClean="0"/>
              <a:t>Детям </a:t>
            </a:r>
            <a:r>
              <a:rPr lang="en-US" dirty="0" smtClean="0"/>
              <a:t>&gt;</a:t>
            </a:r>
            <a:r>
              <a:rPr lang="ru-RU" dirty="0" smtClean="0"/>
              <a:t> 15 кг  3,75 мг</a:t>
            </a:r>
          </a:p>
          <a:p>
            <a:pPr>
              <a:buNone/>
            </a:pPr>
            <a:r>
              <a:rPr lang="ru-RU" dirty="0" smtClean="0"/>
              <a:t>При неэффективности терапии: 1,875 мг увеличить до 3,75 мг. Если получал 3,75 мг, то перевод на инъекции 1 раз в 21 день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терапии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Через 3-6 месяцев от старта терапии</a:t>
            </a:r>
          </a:p>
          <a:p>
            <a:r>
              <a:rPr lang="ru-RU" dirty="0" smtClean="0"/>
              <a:t>Антропометрия</a:t>
            </a:r>
          </a:p>
          <a:p>
            <a:r>
              <a:rPr lang="ru-RU" dirty="0" smtClean="0"/>
              <a:t>Оценка полового развития</a:t>
            </a:r>
          </a:p>
          <a:p>
            <a:r>
              <a:rPr lang="ru-RU" dirty="0" smtClean="0"/>
              <a:t>УЗИ ОМТ/органов мошонки</a:t>
            </a:r>
          </a:p>
          <a:p>
            <a:r>
              <a:rPr lang="ru-RU" dirty="0" smtClean="0"/>
              <a:t>ЛГ,ФСГ, Тестостерон или </a:t>
            </a:r>
            <a:r>
              <a:rPr lang="ru-RU" dirty="0" err="1" smtClean="0"/>
              <a:t>эстардиол</a:t>
            </a:r>
            <a:r>
              <a:rPr lang="ru-RU" dirty="0" smtClean="0"/>
              <a:t> (за 1-3 дня до инъекции)</a:t>
            </a:r>
          </a:p>
          <a:p>
            <a:r>
              <a:rPr lang="ru-RU" dirty="0" smtClean="0"/>
              <a:t>Проба с </a:t>
            </a:r>
            <a:r>
              <a:rPr lang="ru-RU" dirty="0" err="1" smtClean="0"/>
              <a:t>диферелином</a:t>
            </a:r>
            <a:r>
              <a:rPr lang="ru-RU" dirty="0" smtClean="0"/>
              <a:t>: ЛГ </a:t>
            </a:r>
            <a:r>
              <a:rPr lang="en-US" dirty="0" smtClean="0"/>
              <a:t>&lt;</a:t>
            </a:r>
            <a:r>
              <a:rPr lang="ru-RU" dirty="0" smtClean="0"/>
              <a:t> 4 </a:t>
            </a:r>
            <a:r>
              <a:rPr lang="ru-RU" dirty="0" err="1" smtClean="0"/>
              <a:t>Ед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Костный возраст</a:t>
            </a:r>
          </a:p>
          <a:p>
            <a:r>
              <a:rPr lang="ru-RU" dirty="0" smtClean="0"/>
              <a:t>МРТ головного мозга(по показаниям)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В каком случае диагностируется преждевременное половое развитие у мальчиков и у девочек?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Какой вид преждевременного полового развития относится к </a:t>
            </a:r>
            <a:r>
              <a:rPr lang="ru-RU" dirty="0" err="1" smtClean="0"/>
              <a:t>орфанным</a:t>
            </a:r>
            <a:r>
              <a:rPr lang="ru-RU" dirty="0" smtClean="0"/>
              <a:t> заболеваниям?</a:t>
            </a:r>
          </a:p>
          <a:p>
            <a:pPr marL="514350" indent="-514350">
              <a:buAutoNum type="arabicParenR"/>
            </a:pPr>
            <a:r>
              <a:rPr lang="ru-RU" dirty="0" smtClean="0"/>
              <a:t>Синдром </a:t>
            </a:r>
            <a:r>
              <a:rPr lang="ru-RU" dirty="0" err="1" smtClean="0"/>
              <a:t>Мак-Кьюна</a:t>
            </a:r>
            <a:r>
              <a:rPr lang="ru-RU" dirty="0" smtClean="0"/>
              <a:t> –Олбрайта- Брайцева к какому виду ППР относится? Встречается у мальчиков или у девочек?</a:t>
            </a:r>
          </a:p>
          <a:p>
            <a:pPr marL="514350" indent="-514350">
              <a:buAutoNum type="arabicParenR"/>
            </a:pPr>
            <a:r>
              <a:rPr lang="ru-RU" smtClean="0"/>
              <a:t>Принципы терапии ППР?</a:t>
            </a:r>
            <a:endParaRPr lang="ru-RU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симптомы ППР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Появление вторичных половых признаков </a:t>
            </a:r>
          </a:p>
          <a:p>
            <a:pPr>
              <a:buNone/>
            </a:pPr>
            <a:r>
              <a:rPr lang="ru-RU" dirty="0" smtClean="0"/>
              <a:t>У девочек до 8 лет</a:t>
            </a:r>
          </a:p>
          <a:p>
            <a:pPr>
              <a:buNone/>
            </a:pPr>
            <a:r>
              <a:rPr lang="ru-RU" dirty="0" smtClean="0"/>
              <a:t>У мальчиков до 9 лет</a:t>
            </a:r>
          </a:p>
          <a:p>
            <a:r>
              <a:rPr lang="ru-RU" dirty="0" smtClean="0"/>
              <a:t>Прогрессирование вторичных половых признаков</a:t>
            </a:r>
          </a:p>
          <a:p>
            <a:r>
              <a:rPr lang="ru-RU" dirty="0" smtClean="0"/>
              <a:t>Патологическое ускорение темпов роста (</a:t>
            </a:r>
            <a:r>
              <a:rPr lang="en-US" dirty="0" smtClean="0"/>
              <a:t>&gt;2 SD)</a:t>
            </a:r>
          </a:p>
          <a:p>
            <a:r>
              <a:rPr lang="ru-RU" dirty="0" smtClean="0"/>
              <a:t>Ускорение дифференцировки костей и преждевременное закрытие зон роста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err="1" smtClean="0"/>
              <a:t>Гонадотропинзависимое</a:t>
            </a:r>
            <a:r>
              <a:rPr lang="ru-RU" dirty="0" smtClean="0"/>
              <a:t> ППР:</a:t>
            </a:r>
          </a:p>
          <a:p>
            <a:pPr marL="514350" indent="-514350">
              <a:buNone/>
            </a:pPr>
            <a:r>
              <a:rPr lang="ru-RU" dirty="0" smtClean="0"/>
              <a:t>Гипоталамическая </a:t>
            </a:r>
            <a:r>
              <a:rPr lang="ru-RU" dirty="0" err="1" smtClean="0"/>
              <a:t>гамартома</a:t>
            </a:r>
            <a:r>
              <a:rPr lang="ru-RU" dirty="0" smtClean="0"/>
              <a:t>- эктопия гипоталамической ткани( </a:t>
            </a:r>
            <a:r>
              <a:rPr lang="ru-RU" dirty="0" err="1" smtClean="0"/>
              <a:t>ппр+</a:t>
            </a:r>
            <a:r>
              <a:rPr lang="ru-RU" dirty="0" smtClean="0"/>
              <a:t> неврологическая симптоматика(насильственный смех)</a:t>
            </a:r>
          </a:p>
          <a:p>
            <a:pPr marL="514350" indent="-514350">
              <a:buNone/>
            </a:pPr>
            <a:r>
              <a:rPr lang="ru-RU" dirty="0" smtClean="0"/>
              <a:t>Объемные образования головного мозга (глиомы и </a:t>
            </a:r>
            <a:r>
              <a:rPr lang="ru-RU" dirty="0" err="1" smtClean="0"/>
              <a:t>арахноидальные</a:t>
            </a:r>
            <a:r>
              <a:rPr lang="ru-RU" dirty="0" smtClean="0"/>
              <a:t> кисты </a:t>
            </a:r>
            <a:r>
              <a:rPr lang="ru-RU" dirty="0" err="1" smtClean="0"/>
              <a:t>хиазмально-селлярной</a:t>
            </a:r>
            <a:r>
              <a:rPr lang="ru-RU" dirty="0" smtClean="0"/>
              <a:t> области и дна 3 желудочка)</a:t>
            </a:r>
          </a:p>
          <a:p>
            <a:pPr marL="514350" indent="-514350">
              <a:buNone/>
            </a:pPr>
            <a:r>
              <a:rPr lang="ru-RU" dirty="0" smtClean="0"/>
              <a:t>Органическое поражение ЦНС(</a:t>
            </a:r>
            <a:r>
              <a:rPr lang="ru-RU" dirty="0" err="1" smtClean="0"/>
              <a:t>нейрофиброматоз</a:t>
            </a:r>
            <a:r>
              <a:rPr lang="ru-RU" dirty="0" smtClean="0"/>
              <a:t>, </a:t>
            </a:r>
            <a:r>
              <a:rPr lang="ru-RU" dirty="0" err="1" smtClean="0"/>
              <a:t>туберозный</a:t>
            </a:r>
            <a:r>
              <a:rPr lang="ru-RU" dirty="0" smtClean="0"/>
              <a:t> склероз)</a:t>
            </a:r>
          </a:p>
          <a:p>
            <a:pPr marL="514350" indent="-514350">
              <a:buNone/>
            </a:pPr>
            <a:r>
              <a:rPr lang="ru-RU" dirty="0" err="1" smtClean="0"/>
              <a:t>Идиопатическое</a:t>
            </a:r>
            <a:r>
              <a:rPr lang="ru-RU" dirty="0" smtClean="0"/>
              <a:t> ППР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Гонадотропиннезависимое</a:t>
            </a:r>
            <a:r>
              <a:rPr lang="ru-RU" dirty="0" smtClean="0"/>
              <a:t> ППР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 девочек: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dirty="0" err="1" smtClean="0"/>
              <a:t>Персистирующие</a:t>
            </a:r>
            <a:r>
              <a:rPr lang="ru-RU" dirty="0" smtClean="0"/>
              <a:t> фолликулярные кисты</a:t>
            </a:r>
          </a:p>
          <a:p>
            <a:pPr>
              <a:buNone/>
            </a:pPr>
            <a:r>
              <a:rPr lang="ru-RU" dirty="0" smtClean="0"/>
              <a:t>-Синдром </a:t>
            </a:r>
            <a:r>
              <a:rPr lang="ru-RU" dirty="0" err="1" smtClean="0"/>
              <a:t>Мак-Кьюна-Олбрайта-Брайцева</a:t>
            </a:r>
            <a:endParaRPr lang="ru-RU" dirty="0" smtClean="0"/>
          </a:p>
          <a:p>
            <a:r>
              <a:rPr lang="ru-RU" dirty="0" smtClean="0"/>
              <a:t>У мальчиков:</a:t>
            </a:r>
          </a:p>
          <a:p>
            <a:pPr>
              <a:buFontTx/>
              <a:buChar char="-"/>
            </a:pPr>
            <a:r>
              <a:rPr lang="ru-RU" dirty="0" err="1" smtClean="0"/>
              <a:t>Тестотоксикоз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ХГЧ- секретирующие опухоли (</a:t>
            </a:r>
            <a:r>
              <a:rPr lang="ru-RU" dirty="0" err="1" smtClean="0"/>
              <a:t>герминомы</a:t>
            </a:r>
            <a:r>
              <a:rPr lang="ru-RU" dirty="0" smtClean="0"/>
              <a:t>)</a:t>
            </a:r>
          </a:p>
          <a:p>
            <a:r>
              <a:rPr lang="ru-RU" dirty="0" smtClean="0"/>
              <a:t>У обоих полов:</a:t>
            </a:r>
          </a:p>
          <a:p>
            <a:pPr>
              <a:buNone/>
            </a:pPr>
            <a:r>
              <a:rPr lang="ru-RU" dirty="0" smtClean="0"/>
              <a:t>-ВГКН</a:t>
            </a:r>
          </a:p>
          <a:p>
            <a:pPr>
              <a:buNone/>
            </a:pPr>
            <a:r>
              <a:rPr lang="ru-RU" dirty="0" smtClean="0"/>
              <a:t>-Автономная секреция половых стероидов опухолью надпочечника/гонады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Мак-Кьюна-Олбрайта-Брайцева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ППР протекает волнообразно. В период активации увеличение яичников, молочных желез, маточные кровотечения, кисты в яичниках, </a:t>
            </a:r>
            <a:r>
              <a:rPr lang="ru-RU" dirty="0" err="1" smtClean="0"/>
              <a:t>эстрадиол</a:t>
            </a:r>
            <a:r>
              <a:rPr lang="ru-RU" dirty="0" smtClean="0"/>
              <a:t> </a:t>
            </a:r>
            <a:r>
              <a:rPr lang="en-US" dirty="0" smtClean="0"/>
              <a:t>&gt;1000 </a:t>
            </a:r>
            <a:r>
              <a:rPr lang="ru-RU" dirty="0" err="1" smtClean="0"/>
              <a:t>пг</a:t>
            </a:r>
            <a:r>
              <a:rPr lang="ru-RU" dirty="0" smtClean="0"/>
              <a:t>/мл</a:t>
            </a:r>
          </a:p>
          <a:p>
            <a:r>
              <a:rPr lang="ru-RU" dirty="0" smtClean="0"/>
              <a:t>пигментные пятна цвета кофе с молоком неправильной формы асимметричной локализации</a:t>
            </a:r>
          </a:p>
          <a:p>
            <a:r>
              <a:rPr lang="ru-RU" dirty="0" smtClean="0"/>
              <a:t>фиброзно-кистозная дисплазия костной ткани </a:t>
            </a:r>
          </a:p>
          <a:p>
            <a:r>
              <a:rPr lang="ru-RU" dirty="0" smtClean="0"/>
              <a:t>Возможна </a:t>
            </a:r>
            <a:r>
              <a:rPr lang="ru-RU" dirty="0" err="1" smtClean="0"/>
              <a:t>гиперпролактинемия</a:t>
            </a:r>
            <a:r>
              <a:rPr lang="ru-RU" dirty="0" smtClean="0"/>
              <a:t>, акромегалия, тиреотоксикоз, синдром </a:t>
            </a:r>
            <a:r>
              <a:rPr lang="ru-RU" dirty="0" err="1" smtClean="0"/>
              <a:t>Кушинга</a:t>
            </a:r>
            <a:r>
              <a:rPr lang="ru-RU" dirty="0" smtClean="0"/>
              <a:t>, нарушение сердечного ритма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Тестотоксикоз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Мутация гена, кодирующего рецептор ЛГ (активирующая)</a:t>
            </a:r>
          </a:p>
          <a:p>
            <a:r>
              <a:rPr lang="ru-RU" dirty="0" smtClean="0"/>
              <a:t>Стимуляция клеток </a:t>
            </a:r>
            <a:r>
              <a:rPr lang="ru-RU" dirty="0" err="1" smtClean="0"/>
              <a:t>Лейдига</a:t>
            </a:r>
            <a:r>
              <a:rPr lang="ru-RU" dirty="0" smtClean="0"/>
              <a:t> и синтез тестостерона в отсутствии ЛГ</a:t>
            </a:r>
          </a:p>
          <a:p>
            <a:pPr>
              <a:buNone/>
            </a:pPr>
            <a:r>
              <a:rPr lang="ru-RU" dirty="0" smtClean="0"/>
              <a:t>В норме объем гонады формируется </a:t>
            </a:r>
            <a:r>
              <a:rPr lang="ru-RU" dirty="0" err="1" smtClean="0"/>
              <a:t>сперматогенным</a:t>
            </a:r>
            <a:r>
              <a:rPr lang="ru-RU" dirty="0" smtClean="0"/>
              <a:t> эпителием 2/3 и клетками </a:t>
            </a:r>
            <a:r>
              <a:rPr lang="ru-RU" dirty="0" err="1" smtClean="0"/>
              <a:t>Лейдига</a:t>
            </a:r>
            <a:r>
              <a:rPr lang="ru-RU" dirty="0" smtClean="0"/>
              <a:t> 1/3. При данной патологии повышается функция только клеток </a:t>
            </a:r>
            <a:r>
              <a:rPr lang="ru-RU" dirty="0" err="1" smtClean="0"/>
              <a:t>Лейдига</a:t>
            </a:r>
            <a:r>
              <a:rPr lang="ru-RU" dirty="0" smtClean="0"/>
              <a:t>, поэтому гонады меньше, чем стадия полового развития по размеру полового члена</a:t>
            </a:r>
          </a:p>
          <a:p>
            <a:pPr>
              <a:buNone/>
            </a:pPr>
            <a:r>
              <a:rPr lang="ru-RU" dirty="0" smtClean="0"/>
              <a:t>Лабораторно: Тестостерон повышен, ЛГ снижен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Герминомы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Злокачественные образования различной локализации(ЦНС, печень, средостение)</a:t>
            </a:r>
          </a:p>
          <a:p>
            <a:r>
              <a:rPr lang="ru-RU" dirty="0" smtClean="0"/>
              <a:t>Продуцируют бета-субъединицу ХГЧ, которая конкурирует с ЛГ и формирует </a:t>
            </a:r>
            <a:r>
              <a:rPr lang="ru-RU" dirty="0" smtClean="0"/>
              <a:t>пубертатную продукцию </a:t>
            </a:r>
            <a:r>
              <a:rPr lang="ru-RU" dirty="0" smtClean="0"/>
              <a:t>тестостерона</a:t>
            </a:r>
          </a:p>
          <a:p>
            <a:r>
              <a:rPr lang="ru-RU" dirty="0" smtClean="0"/>
              <a:t>ЛГ и ФСГ снижены</a:t>
            </a:r>
          </a:p>
          <a:p>
            <a:r>
              <a:rPr lang="ru-RU" dirty="0" smtClean="0"/>
              <a:t>Объем гонад меньше, чем стадия полового развития полового члена</a:t>
            </a:r>
          </a:p>
          <a:p>
            <a:r>
              <a:rPr lang="ru-RU" dirty="0" smtClean="0"/>
              <a:t>Лабораторно определяют </a:t>
            </a:r>
            <a:r>
              <a:rPr lang="ru-RU" dirty="0" err="1" smtClean="0"/>
              <a:t>бета-субъединицу</a:t>
            </a:r>
            <a:r>
              <a:rPr lang="ru-RU" dirty="0" smtClean="0"/>
              <a:t> ХГЧ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Изолированное ППР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Изолированное </a:t>
            </a:r>
            <a:r>
              <a:rPr lang="ru-RU" dirty="0" err="1" smtClean="0"/>
              <a:t>телархе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Изолированное </a:t>
            </a:r>
            <a:r>
              <a:rPr lang="ru-RU" dirty="0" err="1" smtClean="0"/>
              <a:t>адренархе</a:t>
            </a:r>
            <a:r>
              <a:rPr lang="ru-RU" dirty="0" smtClean="0"/>
              <a:t>(</a:t>
            </a:r>
            <a:r>
              <a:rPr lang="ru-RU" dirty="0" err="1" smtClean="0"/>
              <a:t>пубархе</a:t>
            </a:r>
            <a:r>
              <a:rPr lang="ru-RU" dirty="0" smtClean="0"/>
              <a:t>)</a:t>
            </a:r>
          </a:p>
          <a:p>
            <a:pPr marL="514350" indent="-514350">
              <a:buAutoNum type="arabicPeriod"/>
            </a:pPr>
            <a:r>
              <a:rPr lang="ru-RU" dirty="0" smtClean="0"/>
              <a:t>Изолированное </a:t>
            </a:r>
            <a:r>
              <a:rPr lang="ru-RU" dirty="0" err="1" smtClean="0"/>
              <a:t>менархе</a:t>
            </a:r>
            <a:r>
              <a:rPr lang="ru-RU" dirty="0" smtClean="0"/>
              <a:t> (травмы, опухоли, гипотиреоз)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r>
              <a:rPr lang="en-US" dirty="0" smtClean="0"/>
              <a:t>P.S.</a:t>
            </a:r>
            <a:r>
              <a:rPr lang="ru-RU" dirty="0" smtClean="0"/>
              <a:t> Вариантное </a:t>
            </a:r>
            <a:r>
              <a:rPr lang="ru-RU" dirty="0" err="1" smtClean="0"/>
              <a:t>телархе</a:t>
            </a:r>
            <a:r>
              <a:rPr lang="ru-RU" dirty="0" smtClean="0"/>
              <a:t> - </a:t>
            </a:r>
            <a:r>
              <a:rPr lang="ru-RU" dirty="0" err="1" smtClean="0"/>
              <a:t>генитометрические</a:t>
            </a:r>
            <a:r>
              <a:rPr lang="ru-RU" dirty="0" smtClean="0"/>
              <a:t> показатели соответствуют ППР, но костный возраст в норме.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ППР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Подтверждение ППР: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Вторичные половые признаки до 8 лет у девочек и до 9 лет у мальчиков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SDS </a:t>
            </a:r>
            <a:r>
              <a:rPr lang="ru-RU" dirty="0" smtClean="0"/>
              <a:t>роста </a:t>
            </a:r>
            <a:r>
              <a:rPr lang="en-US" dirty="0" smtClean="0"/>
              <a:t>&gt;</a:t>
            </a:r>
            <a:r>
              <a:rPr lang="ru-RU" dirty="0" smtClean="0"/>
              <a:t>2 </a:t>
            </a:r>
            <a:r>
              <a:rPr lang="en-US" dirty="0" smtClean="0"/>
              <a:t>SD</a:t>
            </a:r>
            <a:endParaRPr lang="ru-RU" dirty="0" smtClean="0"/>
          </a:p>
          <a:p>
            <a:pPr marL="514350" indent="-514350">
              <a:buFontTx/>
              <a:buChar char="-"/>
            </a:pPr>
            <a:r>
              <a:rPr lang="ru-RU" dirty="0" smtClean="0"/>
              <a:t>Объем матки </a:t>
            </a:r>
            <a:r>
              <a:rPr lang="en-US" dirty="0" smtClean="0"/>
              <a:t>&gt;</a:t>
            </a:r>
            <a:r>
              <a:rPr lang="ru-RU" dirty="0" smtClean="0"/>
              <a:t>2 мл, наличие М-эхо, объем яичников и яичек </a:t>
            </a:r>
            <a:r>
              <a:rPr lang="en-US" dirty="0" smtClean="0"/>
              <a:t>&gt;</a:t>
            </a:r>
            <a:r>
              <a:rPr lang="ru-RU" dirty="0" smtClean="0"/>
              <a:t>3 мл. Формирование угла между телом и шейкой матки говорит о старте </a:t>
            </a:r>
            <a:r>
              <a:rPr lang="ru-RU" dirty="0" err="1" smtClean="0"/>
              <a:t>пубертата</a:t>
            </a:r>
            <a:r>
              <a:rPr lang="ru-RU" dirty="0" smtClean="0"/>
              <a:t>.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Опережение костного возраста на 2 года и более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597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Преждевременное половое развитие</vt:lpstr>
      <vt:lpstr>Ключевые симптомы ППР</vt:lpstr>
      <vt:lpstr>Классификация ППР</vt:lpstr>
      <vt:lpstr>2. Гонадотропиннезависимое ППР</vt:lpstr>
      <vt:lpstr>Синдром Мак-Кьюна-Олбрайта-Брайцева</vt:lpstr>
      <vt:lpstr>Тестотоксикоз</vt:lpstr>
      <vt:lpstr>Герминомы</vt:lpstr>
      <vt:lpstr>Изолированное ППР</vt:lpstr>
      <vt:lpstr>Диагностика ППР</vt:lpstr>
      <vt:lpstr>Уточнение варианта ППР</vt:lpstr>
      <vt:lpstr>При гонадотропиннезависимом ППР для уточнения причин:</vt:lpstr>
      <vt:lpstr>Лечение ППР</vt:lpstr>
      <vt:lpstr>Оценка терапии</vt:lpstr>
      <vt:lpstr>Контрольные вопросы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Преждевременное половое развитие</dc:title>
  <dc:creator>User</dc:creator>
  <cp:lastModifiedBy>airex</cp:lastModifiedBy>
  <cp:revision>9</cp:revision>
  <dcterms:created xsi:type="dcterms:W3CDTF">2019-11-06T17:36:09Z</dcterms:created>
  <dcterms:modified xsi:type="dcterms:W3CDTF">2020-04-11T08:20:25Z</dcterms:modified>
</cp:coreProperties>
</file>