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7" r:id="rId12"/>
    <p:sldId id="273" r:id="rId13"/>
    <p:sldId id="264" r:id="rId14"/>
    <p:sldId id="266" r:id="rId15"/>
    <p:sldId id="268" r:id="rId16"/>
    <p:sldId id="269" r:id="rId17"/>
    <p:sldId id="274" r:id="rId18"/>
    <p:sldId id="270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Крипторхизм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5589240"/>
            <a:ext cx="7772400" cy="576064"/>
          </a:xfrm>
        </p:spPr>
        <p:txBody>
          <a:bodyPr/>
          <a:lstStyle/>
          <a:p>
            <a:r>
              <a:rPr lang="ru-RU" dirty="0" err="1" smtClean="0"/>
              <a:t>А.А.Бабрай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60648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Проба с ХГ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692696"/>
            <a:ext cx="8183880" cy="616530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Однодневная проба с ХГ: </a:t>
            </a:r>
          </a:p>
          <a:p>
            <a:pPr>
              <a:buNone/>
            </a:pPr>
            <a:r>
              <a:rPr lang="ru-RU" dirty="0" smtClean="0"/>
              <a:t>-Определить тестостерон</a:t>
            </a:r>
          </a:p>
          <a:p>
            <a:pPr>
              <a:buNone/>
            </a:pPr>
            <a:r>
              <a:rPr lang="ru-RU" dirty="0" smtClean="0"/>
              <a:t>-Однократно ввести 2000 </a:t>
            </a:r>
            <a:r>
              <a:rPr lang="ru-RU" dirty="0" err="1" smtClean="0"/>
              <a:t>Ед</a:t>
            </a:r>
            <a:r>
              <a:rPr lang="ru-RU" dirty="0" smtClean="0"/>
              <a:t>/м2</a:t>
            </a:r>
          </a:p>
          <a:p>
            <a:pPr>
              <a:buNone/>
            </a:pPr>
            <a:r>
              <a:rPr lang="ru-RU" dirty="0" smtClean="0"/>
              <a:t>-Через 24, 48 и 72 часа оценить уровень тестостерон</a:t>
            </a:r>
          </a:p>
          <a:p>
            <a:pPr>
              <a:buNone/>
            </a:pPr>
            <a:r>
              <a:rPr lang="ru-RU" dirty="0" smtClean="0"/>
              <a:t>Проба считается положительной при уровне тестостерона более 5-7 </a:t>
            </a:r>
            <a:r>
              <a:rPr lang="ru-RU" dirty="0" err="1" smtClean="0"/>
              <a:t>нмоль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Трехдневная проба с ХГ:</a:t>
            </a:r>
          </a:p>
          <a:p>
            <a:pPr>
              <a:buNone/>
            </a:pPr>
            <a:r>
              <a:rPr lang="ru-RU" dirty="0" smtClean="0"/>
              <a:t>-В течение 3х дней вводится по 2000 </a:t>
            </a:r>
            <a:r>
              <a:rPr lang="ru-RU" dirty="0" err="1" smtClean="0"/>
              <a:t>Ед</a:t>
            </a:r>
            <a:r>
              <a:rPr lang="ru-RU" dirty="0" smtClean="0"/>
              <a:t> ХГ внутримышечно</a:t>
            </a:r>
          </a:p>
          <a:p>
            <a:pPr>
              <a:buNone/>
            </a:pPr>
            <a:r>
              <a:rPr lang="ru-RU" dirty="0" smtClean="0"/>
              <a:t>-Через 24 часа после последней инъекции оценка тестостерона и ДГТ</a:t>
            </a:r>
          </a:p>
          <a:p>
            <a:pPr>
              <a:buNone/>
            </a:pPr>
            <a:r>
              <a:rPr lang="ru-RU" dirty="0" smtClean="0"/>
              <a:t>Проба считается положительной при уровне тестостерона более 5-7 </a:t>
            </a:r>
            <a:r>
              <a:rPr lang="ru-RU" dirty="0" err="1" smtClean="0"/>
              <a:t>нмоль</a:t>
            </a:r>
            <a:r>
              <a:rPr lang="ru-RU" dirty="0" smtClean="0"/>
              <a:t>/л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Трехнедельная проба с ХГ:</a:t>
            </a:r>
          </a:p>
          <a:p>
            <a:pPr>
              <a:buNone/>
            </a:pPr>
            <a:r>
              <a:rPr lang="ru-RU" dirty="0" smtClean="0"/>
              <a:t>ХГ вводится по 2000 </a:t>
            </a:r>
            <a:r>
              <a:rPr lang="ru-RU" dirty="0" err="1" smtClean="0"/>
              <a:t>Ед</a:t>
            </a:r>
            <a:r>
              <a:rPr lang="ru-RU" dirty="0" smtClean="0"/>
              <a:t> 2 раза в неделю в течение 3х недель</a:t>
            </a:r>
          </a:p>
          <a:p>
            <a:pPr>
              <a:buNone/>
            </a:pPr>
            <a:r>
              <a:rPr lang="ru-RU" dirty="0" smtClean="0"/>
              <a:t>-Через 24 часа после последней инъекции оценка уровня тестостерона</a:t>
            </a:r>
          </a:p>
          <a:p>
            <a:pPr>
              <a:buNone/>
            </a:pPr>
            <a:r>
              <a:rPr lang="ru-RU" dirty="0" smtClean="0"/>
              <a:t>Проба считается положительной при уровне тестостерона более 5-7 </a:t>
            </a:r>
            <a:r>
              <a:rPr lang="ru-RU" dirty="0" err="1" smtClean="0"/>
              <a:t>нмоль</a:t>
            </a:r>
            <a:r>
              <a:rPr lang="ru-RU" dirty="0" smtClean="0"/>
              <a:t>/л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/>
          <a:lstStyle/>
          <a:p>
            <a:r>
              <a:rPr lang="ru-RU" dirty="0" smtClean="0"/>
              <a:t>Проба с тестостероном:</a:t>
            </a:r>
          </a:p>
          <a:p>
            <a:pPr>
              <a:buNone/>
            </a:pPr>
            <a:r>
              <a:rPr lang="ru-RU" dirty="0" smtClean="0"/>
              <a:t>Лечебно-диагностическое значение</a:t>
            </a:r>
          </a:p>
          <a:p>
            <a:pPr>
              <a:buNone/>
            </a:pPr>
            <a:r>
              <a:rPr lang="ru-RU" dirty="0" smtClean="0"/>
              <a:t>Осмотр и измерение длины кавернозных тел.</a:t>
            </a:r>
          </a:p>
          <a:p>
            <a:pPr>
              <a:buNone/>
            </a:pPr>
            <a:r>
              <a:rPr lang="ru-RU" dirty="0" err="1" smtClean="0"/>
              <a:t>Сустанон</a:t>
            </a:r>
            <a:r>
              <a:rPr lang="ru-RU" dirty="0" smtClean="0"/>
              <a:t> 250 в дозе 75 мг/м2 1 раз в 3 недели в течение 3-х месяцев</a:t>
            </a:r>
          </a:p>
          <a:p>
            <a:pPr>
              <a:buNone/>
            </a:pPr>
            <a:r>
              <a:rPr lang="ru-RU" dirty="0" smtClean="0"/>
              <a:t>После последней инъекции оценить размер кавернозных тел.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60648"/>
            <a:ext cx="8183880" cy="1008112"/>
          </a:xfrm>
        </p:spPr>
        <p:txBody>
          <a:bodyPr/>
          <a:lstStyle/>
          <a:p>
            <a:r>
              <a:rPr lang="ru-RU" dirty="0" smtClean="0"/>
              <a:t>Диагностика атрофии яичек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432048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Высокий уровень ЛГ и ФСГ</a:t>
            </a:r>
          </a:p>
          <a:p>
            <a:pPr marL="514350" indent="-514350">
              <a:buAutoNum type="arabicPeriod"/>
            </a:pPr>
            <a:r>
              <a:rPr lang="ru-RU" dirty="0" smtClean="0"/>
              <a:t>Низкий уровень тестостерона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Проба с ХГ отрицательная</a:t>
            </a:r>
          </a:p>
          <a:p>
            <a:pPr marL="514350" indent="-514350">
              <a:buAutoNum type="arabicPeriod"/>
            </a:pPr>
            <a:r>
              <a:rPr lang="ru-RU" dirty="0" smtClean="0"/>
              <a:t>Уровень </a:t>
            </a:r>
            <a:r>
              <a:rPr lang="ru-RU" dirty="0" err="1" smtClean="0"/>
              <a:t>ингибина</a:t>
            </a:r>
            <a:r>
              <a:rPr lang="ru-RU" dirty="0" smtClean="0"/>
              <a:t> В снижен</a:t>
            </a:r>
          </a:p>
          <a:p>
            <a:pPr marL="514350" indent="-514350">
              <a:buAutoNum type="arabicPeriod"/>
            </a:pPr>
            <a:r>
              <a:rPr lang="ru-RU" dirty="0" smtClean="0"/>
              <a:t>АМГ снижен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Кариотип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Скрининг 17 -ОПГ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60648"/>
            <a:ext cx="8183880" cy="720080"/>
          </a:xfrm>
        </p:spPr>
        <p:txBody>
          <a:bodyPr/>
          <a:lstStyle/>
          <a:p>
            <a:r>
              <a:rPr lang="ru-RU" smtClean="0"/>
              <a:t>Лечение крипторхизма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3665568"/>
          </a:xfrm>
        </p:spPr>
        <p:txBody>
          <a:bodyPr/>
          <a:lstStyle/>
          <a:p>
            <a:r>
              <a:rPr lang="ru-RU" dirty="0" smtClean="0"/>
              <a:t>Цели: улучшение фертильности</a:t>
            </a:r>
          </a:p>
          <a:p>
            <a:r>
              <a:rPr lang="ru-RU" dirty="0" smtClean="0"/>
              <a:t>Снижение риска рака яичка</a:t>
            </a:r>
          </a:p>
          <a:p>
            <a:r>
              <a:rPr lang="ru-RU" dirty="0" smtClean="0"/>
              <a:t>Ликвидация сопутствующей паховой грыжи, так как паховый канал остается открытый</a:t>
            </a:r>
          </a:p>
          <a:p>
            <a:r>
              <a:rPr lang="ru-RU" dirty="0" smtClean="0"/>
              <a:t>Решение проблемы «пустой мошонки»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Хирургическое лечение 6-24 </a:t>
            </a:r>
            <a:r>
              <a:rPr lang="ru-RU" dirty="0" err="1" smtClean="0"/>
              <a:t>мес</a:t>
            </a:r>
            <a:r>
              <a:rPr lang="ru-RU" dirty="0" smtClean="0"/>
              <a:t>, при операции старше 2х лет – косметическая цель.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Консервативная терапия (ХГ, аналог ЛГ-РГ назальный не зарегистрирован в РФ)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Комбинированная терапия</a:t>
            </a:r>
          </a:p>
          <a:p>
            <a:pPr marL="514350" indent="-514350">
              <a:buNone/>
            </a:pPr>
            <a:r>
              <a:rPr lang="ru-RU" dirty="0" smtClean="0"/>
              <a:t>Введение ХГЧ приводит к воспалению в яичке, что в итоге способствует истощению пула </a:t>
            </a:r>
            <a:r>
              <a:rPr lang="ru-RU" dirty="0" err="1" smtClean="0"/>
              <a:t>тестикулярной</a:t>
            </a:r>
            <a:r>
              <a:rPr lang="ru-RU" dirty="0" smtClean="0"/>
              <a:t> ткани.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274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/>
          <a:lstStyle/>
          <a:p>
            <a:r>
              <a:rPr lang="ru-RU" dirty="0" smtClean="0"/>
              <a:t>Стандартная схема применения ХГЧ при крипторхизме (при сниженном уровне ЛГ):</a:t>
            </a:r>
          </a:p>
          <a:p>
            <a:pPr>
              <a:buNone/>
            </a:pPr>
            <a:r>
              <a:rPr lang="ru-RU" dirty="0" smtClean="0"/>
              <a:t>Внутримышечно 2 раза в неделю в течение 5 недель</a:t>
            </a:r>
          </a:p>
          <a:p>
            <a:pPr>
              <a:buNone/>
            </a:pPr>
            <a:r>
              <a:rPr lang="ru-RU" dirty="0" smtClean="0"/>
              <a:t>1,5- 2 года     по 300 МЕ</a:t>
            </a:r>
          </a:p>
          <a:p>
            <a:pPr>
              <a:buNone/>
            </a:pPr>
            <a:r>
              <a:rPr lang="ru-RU" dirty="0" smtClean="0"/>
              <a:t>2,5- 6 лет       по 500 МЕ</a:t>
            </a:r>
          </a:p>
          <a:p>
            <a:pPr>
              <a:buNone/>
            </a:pPr>
            <a:r>
              <a:rPr lang="ru-RU" dirty="0" smtClean="0"/>
              <a:t>7-12 лет        по 1000 МЕ</a:t>
            </a:r>
          </a:p>
          <a:p>
            <a:pPr>
              <a:buNone/>
            </a:pPr>
            <a:r>
              <a:rPr lang="ru-RU" dirty="0" smtClean="0"/>
              <a:t>При отсутствии эффекта в течение 6 месяцев следует проводить хирургическое лечение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381328"/>
            <a:ext cx="8183880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48680"/>
            <a:ext cx="40324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Односторонний крипторхизм с пальпируемым или </a:t>
            </a:r>
            <a:r>
              <a:rPr lang="ru-RU" sz="1600" dirty="0" err="1" smtClean="0"/>
              <a:t>непальпируемым</a:t>
            </a:r>
            <a:r>
              <a:rPr lang="ru-RU" sz="1600" dirty="0" smtClean="0"/>
              <a:t> яичком </a:t>
            </a:r>
            <a:r>
              <a:rPr lang="en-US" sz="1600" dirty="0" smtClean="0"/>
              <a:t>&gt;</a:t>
            </a:r>
            <a:r>
              <a:rPr lang="ru-RU" sz="1600" dirty="0" smtClean="0"/>
              <a:t>6 </a:t>
            </a:r>
            <a:r>
              <a:rPr lang="ru-RU" sz="1600" dirty="0" err="1" smtClean="0"/>
              <a:t>мес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1052736"/>
            <a:ext cx="3456384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Оперативное лечение до 2х летнего возраста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700808"/>
            <a:ext cx="4032448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Двусторонний крипторхизм с пальпируемыми яичками</a:t>
            </a:r>
            <a:r>
              <a:rPr lang="en-US" dirty="0" smtClean="0"/>
              <a:t> &gt;6 </a:t>
            </a:r>
            <a:r>
              <a:rPr lang="ru-RU" dirty="0" err="1" smtClean="0"/>
              <a:t>мес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996952"/>
            <a:ext cx="40324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«Ложный» крипторхизм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933056"/>
            <a:ext cx="396044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Двусторонний крипторхизм с </a:t>
            </a:r>
            <a:r>
              <a:rPr lang="ru-RU" dirty="0" err="1" smtClean="0"/>
              <a:t>непальпируемыми</a:t>
            </a:r>
            <a:r>
              <a:rPr lang="ru-RU" dirty="0" smtClean="0"/>
              <a:t> яичками,</a:t>
            </a:r>
          </a:p>
          <a:p>
            <a:pPr algn="ctr"/>
            <a:r>
              <a:rPr lang="ru-RU" dirty="0" smtClean="0"/>
              <a:t>Односторонний и двусторонний крипторхизм в сочетании с неправильным строением наружных половых органов (гипоспадия или </a:t>
            </a:r>
            <a:r>
              <a:rPr lang="ru-RU" dirty="0" err="1" smtClean="0"/>
              <a:t>микропенис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2996952"/>
            <a:ext cx="34563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Ежегодное наблюдение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20072" y="3933056"/>
            <a:ext cx="345638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Кариотип, 17-ОПГ, УЗИ малого таза, ЛГ, ФСГ, Тестостерон, проба с ХГ и Тестостероном</a:t>
            </a:r>
            <a:endParaRPr lang="ru-RU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4644008" y="836712"/>
            <a:ext cx="432048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572000" y="3140968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499992" y="4797152"/>
            <a:ext cx="7200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ellyfis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5" name="TextBox 4"/>
          <p:cNvSpPr txBox="1"/>
          <p:nvPr/>
        </p:nvSpPr>
        <p:spPr>
          <a:xfrm>
            <a:off x="1115616" y="548680"/>
            <a:ext cx="66247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32656"/>
            <a:ext cx="8183880" cy="1008112"/>
          </a:xfrm>
        </p:spPr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340768"/>
            <a:ext cx="8183880" cy="4896544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Причины крипторхизма?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Классификация крипторхизма?</a:t>
            </a:r>
          </a:p>
          <a:p>
            <a:pPr marL="514350" indent="-514350">
              <a:buAutoNum type="arabicParenR"/>
            </a:pPr>
            <a:r>
              <a:rPr lang="ru-RU" dirty="0" smtClean="0"/>
              <a:t>Диагностика и лечебно-диагностические пробы?</a:t>
            </a:r>
          </a:p>
          <a:p>
            <a:pPr marL="514350" indent="-514350">
              <a:buAutoNum type="arabicParenR"/>
            </a:pPr>
            <a:r>
              <a:rPr lang="ru-RU" smtClean="0"/>
              <a:t>Лечение крипторхизма?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597352"/>
            <a:ext cx="818388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/>
          </a:bodyPr>
          <a:lstStyle/>
          <a:p>
            <a:r>
              <a:rPr lang="ru-RU" dirty="0" smtClean="0"/>
              <a:t>Крипторхизм- аномалия положения яичка вследствие нарушения миграции во внутриутробном периоде из брюшной полости в мошонку.</a:t>
            </a:r>
          </a:p>
          <a:p>
            <a:r>
              <a:rPr lang="ru-RU" dirty="0" smtClean="0"/>
              <a:t>Распространенность: </a:t>
            </a:r>
          </a:p>
          <a:p>
            <a:pPr>
              <a:buNone/>
            </a:pPr>
            <a:r>
              <a:rPr lang="ru-RU" dirty="0" smtClean="0"/>
              <a:t>-у доношенных мальчиков   5%</a:t>
            </a:r>
          </a:p>
          <a:p>
            <a:pPr>
              <a:buNone/>
            </a:pPr>
            <a:r>
              <a:rPr lang="ru-RU" dirty="0" smtClean="0"/>
              <a:t>-У недоношенных                30%</a:t>
            </a:r>
          </a:p>
          <a:p>
            <a:pPr>
              <a:buNone/>
            </a:pPr>
            <a:r>
              <a:rPr lang="ru-RU" dirty="0" smtClean="0"/>
              <a:t>-В возрасте 1 год                 1%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32656"/>
            <a:ext cx="8183880" cy="1584176"/>
          </a:xfrm>
        </p:spPr>
        <p:txBody>
          <a:bodyPr/>
          <a:lstStyle/>
          <a:p>
            <a:r>
              <a:rPr lang="ru-RU" dirty="0" smtClean="0"/>
              <a:t>Медико-социальная значимость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060848"/>
            <a:ext cx="8183880" cy="3960440"/>
          </a:xfrm>
        </p:spPr>
        <p:txBody>
          <a:bodyPr>
            <a:normAutofit/>
          </a:bodyPr>
          <a:lstStyle/>
          <a:p>
            <a:r>
              <a:rPr lang="ru-RU" dirty="0" smtClean="0"/>
              <a:t>Неблагоприятные исходы:</a:t>
            </a:r>
          </a:p>
          <a:p>
            <a:pPr>
              <a:buNone/>
            </a:pPr>
            <a:r>
              <a:rPr lang="ru-RU" dirty="0" smtClean="0"/>
              <a:t>-Нарушение репродуктивной </a:t>
            </a:r>
            <a:r>
              <a:rPr lang="ru-RU" dirty="0" err="1" smtClean="0"/>
              <a:t>функции-при</a:t>
            </a:r>
            <a:r>
              <a:rPr lang="ru-RU" dirty="0" smtClean="0"/>
              <a:t> одностороннем 10%, при двустороннем 38% случаев бесплодия</a:t>
            </a:r>
          </a:p>
          <a:p>
            <a:pPr>
              <a:buNone/>
            </a:pPr>
            <a:r>
              <a:rPr lang="ru-RU" dirty="0" smtClean="0"/>
              <a:t>-Злокачественное перерождение гонад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5040560"/>
          </a:xfrm>
        </p:spPr>
        <p:txBody>
          <a:bodyPr/>
          <a:lstStyle/>
          <a:p>
            <a:r>
              <a:rPr lang="ru-RU" dirty="0" smtClean="0"/>
              <a:t>Дефицит андрогенов</a:t>
            </a:r>
          </a:p>
          <a:p>
            <a:r>
              <a:rPr lang="ru-RU" dirty="0" smtClean="0"/>
              <a:t>Нарушение секреции и действия ИФР-3</a:t>
            </a:r>
          </a:p>
          <a:p>
            <a:r>
              <a:rPr lang="ru-RU" dirty="0" smtClean="0"/>
              <a:t>Дефицит </a:t>
            </a:r>
            <a:r>
              <a:rPr lang="ru-RU" dirty="0" err="1" smtClean="0"/>
              <a:t>антимюллерова</a:t>
            </a:r>
            <a:r>
              <a:rPr lang="ru-RU" dirty="0" smtClean="0"/>
              <a:t> фактора</a:t>
            </a:r>
          </a:p>
          <a:p>
            <a:r>
              <a:rPr lang="ru-RU" dirty="0" smtClean="0"/>
              <a:t>Неврологические заболевания</a:t>
            </a:r>
          </a:p>
          <a:p>
            <a:r>
              <a:rPr lang="ru-RU" dirty="0" smtClean="0"/>
              <a:t>Генетические заболевания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1302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Процесс опускания яичек из брюшной полости в мошонку начинается с 12-й недели внутриутробного развития. </a:t>
            </a:r>
          </a:p>
          <a:p>
            <a:r>
              <a:rPr lang="ru-RU" dirty="0" smtClean="0"/>
              <a:t>Яички достигают внутреннего отверстия пахового канала к 18-20-й неделе и полностью опускаются в мошонку в течение 2-х последних месяцев беременности</a:t>
            </a:r>
          </a:p>
          <a:p>
            <a:r>
              <a:rPr lang="ru-RU" dirty="0" err="1" smtClean="0"/>
              <a:t>Трансабдоминальный</a:t>
            </a:r>
            <a:r>
              <a:rPr lang="ru-RU" dirty="0" smtClean="0"/>
              <a:t> путь не зависит от уровня андрогенов, а опосредован </a:t>
            </a:r>
            <a:r>
              <a:rPr lang="ru-RU" dirty="0" err="1" smtClean="0"/>
              <a:t>интраабдоминальным</a:t>
            </a:r>
            <a:r>
              <a:rPr lang="ru-RU" dirty="0" smtClean="0"/>
              <a:t> давлением</a:t>
            </a:r>
          </a:p>
          <a:p>
            <a:r>
              <a:rPr lang="ru-RU" dirty="0" smtClean="0"/>
              <a:t>Опускание яичка по паховому каналу зависит от ЛГ и андрогенов, вырабатываемых плодом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крипторхизма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60851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Крипторхизм с пальпируемыми гонадами(истинный крипторхизм, </a:t>
            </a:r>
            <a:r>
              <a:rPr lang="ru-RU" dirty="0" err="1" smtClean="0"/>
              <a:t>псевдоретенция</a:t>
            </a:r>
            <a:r>
              <a:rPr lang="ru-RU" dirty="0" smtClean="0"/>
              <a:t>, эктопия)</a:t>
            </a:r>
          </a:p>
          <a:p>
            <a:pPr marL="514350" indent="-514350">
              <a:buAutoNum type="arabicPeriod"/>
            </a:pPr>
            <a:r>
              <a:rPr lang="ru-RU" dirty="0" smtClean="0"/>
              <a:t>Крипторхизм с </a:t>
            </a:r>
            <a:r>
              <a:rPr lang="ru-RU" dirty="0" err="1" smtClean="0"/>
              <a:t>непальпируемыми</a:t>
            </a:r>
            <a:r>
              <a:rPr lang="ru-RU" dirty="0" smtClean="0"/>
              <a:t> гонадами(атрофия яичка, абдоминальная форма, ВДКН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По расположению:</a:t>
            </a:r>
          </a:p>
          <a:p>
            <a:pPr>
              <a:buNone/>
            </a:pPr>
            <a:r>
              <a:rPr lang="ru-RU" dirty="0" smtClean="0"/>
              <a:t>Высокое или низкое внутрибрюшное, внутриканальное, </a:t>
            </a:r>
            <a:r>
              <a:rPr lang="ru-RU" dirty="0" err="1" smtClean="0"/>
              <a:t>супраскротальное</a:t>
            </a:r>
            <a:r>
              <a:rPr lang="ru-RU" dirty="0" smtClean="0"/>
              <a:t>, высокое мошоночное, эктопическое.</a:t>
            </a:r>
          </a:p>
          <a:p>
            <a:pPr>
              <a:buNone/>
            </a:pPr>
            <a:r>
              <a:rPr lang="ru-RU" b="1" dirty="0" smtClean="0"/>
              <a:t>Односторонний и Двусторонний</a:t>
            </a:r>
          </a:p>
          <a:p>
            <a:pPr>
              <a:buNone/>
            </a:pPr>
            <a:r>
              <a:rPr lang="ru-RU" b="1" dirty="0" smtClean="0"/>
              <a:t>Врожденный</a:t>
            </a:r>
            <a:r>
              <a:rPr lang="ru-RU" dirty="0" smtClean="0"/>
              <a:t> и </a:t>
            </a:r>
            <a:r>
              <a:rPr lang="ru-RU" b="1" dirty="0" smtClean="0"/>
              <a:t>Приобретенный</a:t>
            </a:r>
            <a:r>
              <a:rPr lang="ru-RU" dirty="0" smtClean="0"/>
              <a:t> (если семенной канатик не успевает за ростом тела со временем гонада поднимается в паховый канал.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720080"/>
          </a:xfrm>
        </p:spPr>
        <p:txBody>
          <a:bodyPr/>
          <a:lstStyle/>
          <a:p>
            <a:r>
              <a:rPr lang="ru-RU" dirty="0" smtClean="0"/>
              <a:t>Диагностика крипторхизма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268760"/>
            <a:ext cx="8183880" cy="5184576"/>
          </a:xfrm>
        </p:spPr>
        <p:txBody>
          <a:bodyPr/>
          <a:lstStyle/>
          <a:p>
            <a:r>
              <a:rPr lang="ru-RU" dirty="0" smtClean="0"/>
              <a:t>Анамнез</a:t>
            </a:r>
          </a:p>
          <a:p>
            <a:r>
              <a:rPr lang="ru-RU" dirty="0" smtClean="0"/>
              <a:t>Объективное обследование</a:t>
            </a:r>
          </a:p>
          <a:p>
            <a:r>
              <a:rPr lang="ru-RU" dirty="0" smtClean="0"/>
              <a:t>Гормональное обследование</a:t>
            </a:r>
          </a:p>
          <a:p>
            <a:r>
              <a:rPr lang="ru-RU" dirty="0" smtClean="0"/>
              <a:t>УЗИ</a:t>
            </a:r>
          </a:p>
          <a:p>
            <a:r>
              <a:rPr lang="ru-RU" dirty="0" smtClean="0"/>
              <a:t>Эндоскопические методы</a:t>
            </a:r>
          </a:p>
          <a:p>
            <a:r>
              <a:rPr lang="ru-RU" dirty="0" smtClean="0"/>
              <a:t>Генетическое обследование(кариотип, молекулярно-генетическое исследование)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5904656"/>
          </a:xfrm>
        </p:spPr>
        <p:txBody>
          <a:bodyPr/>
          <a:lstStyle/>
          <a:p>
            <a:r>
              <a:rPr lang="ru-RU" dirty="0" smtClean="0"/>
              <a:t>Гормональное обследование при:</a:t>
            </a:r>
          </a:p>
          <a:p>
            <a:pPr marL="514350" indent="-514350">
              <a:buAutoNum type="arabicPeriod"/>
            </a:pPr>
            <a:r>
              <a:rPr lang="ru-RU" dirty="0" smtClean="0"/>
              <a:t>Односторонний/двусторонний крипторхизм в сочетании с неправильным строением наружных половых органов</a:t>
            </a:r>
          </a:p>
          <a:p>
            <a:pPr marL="514350" indent="-514350">
              <a:buAutoNum type="arabicPeriod"/>
            </a:pPr>
            <a:r>
              <a:rPr lang="ru-RU" dirty="0" smtClean="0"/>
              <a:t>Двусторонний крипторхизм с </a:t>
            </a:r>
            <a:r>
              <a:rPr lang="ru-RU" dirty="0" err="1" smtClean="0"/>
              <a:t>непальпируемыми</a:t>
            </a:r>
            <a:r>
              <a:rPr lang="ru-RU" dirty="0" smtClean="0"/>
              <a:t> гонадами.</a:t>
            </a:r>
          </a:p>
          <a:p>
            <a:pPr marL="514350" indent="-514350">
              <a:buNone/>
            </a:pPr>
            <a:r>
              <a:rPr lang="ru-RU" dirty="0" smtClean="0"/>
              <a:t>Исследовать: ЛГ, ФСГ, Тестостерон, АМФ, 17-ОПГ, ДГТ, </a:t>
            </a:r>
            <a:r>
              <a:rPr lang="ru-RU" dirty="0" err="1" smtClean="0"/>
              <a:t>андростендион</a:t>
            </a:r>
            <a:r>
              <a:rPr lang="ru-RU" dirty="0" smtClean="0"/>
              <a:t>, ТТГ, Т4 свободный, ИФР-1, Пролактин</a:t>
            </a:r>
          </a:p>
          <a:p>
            <a:pPr marL="514350" indent="-514350">
              <a:buNone/>
            </a:pPr>
            <a:r>
              <a:rPr lang="ru-RU" dirty="0" err="1" smtClean="0"/>
              <a:t>Функциоанльная</a:t>
            </a:r>
            <a:r>
              <a:rPr lang="ru-RU" dirty="0" smtClean="0"/>
              <a:t> проба с ХГ и тестостероном.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</TotalTime>
  <Words>650</Words>
  <Application>Microsoft Office PowerPoint</Application>
  <PresentationFormat>Экран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Крипторхизм</vt:lpstr>
      <vt:lpstr>Слайд 2</vt:lpstr>
      <vt:lpstr>Медико-социальная значимость проблемы</vt:lpstr>
      <vt:lpstr>Этиология</vt:lpstr>
      <vt:lpstr>Слайд 5</vt:lpstr>
      <vt:lpstr>Классификация крипторхизма</vt:lpstr>
      <vt:lpstr>Слайд 7</vt:lpstr>
      <vt:lpstr>Диагностика крипторхизма</vt:lpstr>
      <vt:lpstr>Слайд 9</vt:lpstr>
      <vt:lpstr>Проба с ХГ</vt:lpstr>
      <vt:lpstr>Слайд 11</vt:lpstr>
      <vt:lpstr>Слайд 12</vt:lpstr>
      <vt:lpstr>Диагностика атрофии яичек</vt:lpstr>
      <vt:lpstr>Лечение крипторхизма</vt:lpstr>
      <vt:lpstr>Слайд 15</vt:lpstr>
      <vt:lpstr>Слайд 16</vt:lpstr>
      <vt:lpstr>Слайд 17</vt:lpstr>
      <vt:lpstr>Слайд 18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Крипторхизм</dc:title>
  <dc:creator>User</dc:creator>
  <cp:lastModifiedBy>User</cp:lastModifiedBy>
  <cp:revision>12</cp:revision>
  <dcterms:created xsi:type="dcterms:W3CDTF">2020-02-24T11:50:50Z</dcterms:created>
  <dcterms:modified xsi:type="dcterms:W3CDTF">2020-04-10T15:21:51Z</dcterms:modified>
</cp:coreProperties>
</file>