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Задержка полового развития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5517232"/>
            <a:ext cx="7772400" cy="648072"/>
          </a:xfrm>
        </p:spPr>
        <p:txBody>
          <a:bodyPr/>
          <a:lstStyle/>
          <a:p>
            <a:r>
              <a:rPr lang="ru-RU" dirty="0" err="1" smtClean="0"/>
              <a:t>А.А.Бабрай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УЗИ малого таза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Матки нет                                  матка есть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Кариотип                               размеры матки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46 ХХ   </a:t>
            </a:r>
            <a:r>
              <a:rPr lang="en-US" dirty="0" smtClean="0"/>
              <a:t>   </a:t>
            </a:r>
            <a:r>
              <a:rPr lang="ru-RU" dirty="0" smtClean="0"/>
              <a:t>46 Х</a:t>
            </a:r>
            <a:r>
              <a:rPr lang="en-US" dirty="0" smtClean="0"/>
              <a:t>Y</a:t>
            </a:r>
            <a:r>
              <a:rPr lang="ru-RU" dirty="0" smtClean="0"/>
              <a:t>                        </a:t>
            </a:r>
            <a:r>
              <a:rPr lang="en-US" dirty="0" smtClean="0"/>
              <a:t>  N     &gt;N   </a:t>
            </a:r>
            <a:r>
              <a:rPr lang="ru-RU" dirty="0" smtClean="0"/>
              <a:t>  </a:t>
            </a:r>
            <a:r>
              <a:rPr lang="en-US" dirty="0" smtClean="0"/>
              <a:t>&lt;N</a:t>
            </a:r>
            <a:endParaRPr lang="ru-RU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sz="2000" dirty="0" smtClean="0"/>
              <a:t>Синдром             Синдром             </a:t>
            </a:r>
            <a:r>
              <a:rPr lang="ru-RU" sz="1600" dirty="0" smtClean="0"/>
              <a:t>Эстрогенпродуцирующая      ЗПР</a:t>
            </a:r>
          </a:p>
          <a:p>
            <a:pPr>
              <a:buNone/>
            </a:pPr>
            <a:r>
              <a:rPr lang="ru-RU" sz="2000" dirty="0" err="1" smtClean="0"/>
              <a:t>Рокитанского</a:t>
            </a:r>
            <a:r>
              <a:rPr lang="ru-RU" sz="2000" dirty="0" smtClean="0"/>
              <a:t>       Мориса                 </a:t>
            </a:r>
            <a:r>
              <a:rPr lang="ru-RU" sz="1600" dirty="0" smtClean="0"/>
              <a:t> киста/беременность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Первичная изолированная аменорея</a:t>
            </a:r>
            <a:endParaRPr lang="ru-RU" sz="32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699792" y="1268760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012160" y="1196752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763688" y="220486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1259632" y="3140968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195736" y="3068960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187624" y="414908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059832" y="40770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308304" y="22768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6228184" y="3140968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7308304" y="31409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7740352" y="3140968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6876256" y="4077072"/>
            <a:ext cx="2160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8172400" y="4077072"/>
            <a:ext cx="7200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/>
          </a:bodyPr>
          <a:lstStyle/>
          <a:p>
            <a:r>
              <a:rPr lang="ru-RU" dirty="0" smtClean="0"/>
              <a:t>Синдром </a:t>
            </a:r>
            <a:r>
              <a:rPr lang="ru-RU" b="1" dirty="0" err="1" smtClean="0"/>
              <a:t>Рокитанского</a:t>
            </a:r>
            <a:r>
              <a:rPr lang="ru-RU" dirty="0" err="1" smtClean="0"/>
              <a:t>-Кюстнера-Майера</a:t>
            </a:r>
            <a:r>
              <a:rPr lang="ru-RU" dirty="0" smtClean="0"/>
              <a:t>-</a:t>
            </a:r>
          </a:p>
          <a:p>
            <a:pPr>
              <a:buNone/>
            </a:pPr>
            <a:r>
              <a:rPr lang="ru-RU" dirty="0" smtClean="0"/>
              <a:t>это отсутствие у женщин матки и верхних ⅔ влагалища, при нормальном развитии яичников и внешних половых органов (даже ПМС бывает).</a:t>
            </a:r>
          </a:p>
          <a:p>
            <a:r>
              <a:rPr lang="ru-RU" dirty="0" smtClean="0"/>
              <a:t>Синдром Мориса(</a:t>
            </a:r>
            <a:r>
              <a:rPr lang="ru-RU" dirty="0" err="1" smtClean="0"/>
              <a:t>тестикулярной</a:t>
            </a:r>
            <a:r>
              <a:rPr lang="ru-RU" dirty="0" smtClean="0"/>
              <a:t> феминизации)-нечувствительность к андрогенам. Наружные гениталии по женскому типу, внутренние- по мужскому. Высокий риск малигнизации мужских гонад, которые могут быть в брюшной полости, паховом канале, половых губах.</a:t>
            </a:r>
          </a:p>
          <a:p>
            <a:r>
              <a:rPr lang="ru-RU" dirty="0" smtClean="0"/>
              <a:t>Лечение: удаление гонад и </a:t>
            </a:r>
            <a:r>
              <a:rPr lang="ru-RU" dirty="0" err="1" smtClean="0"/>
              <a:t>монотерапия</a:t>
            </a:r>
            <a:r>
              <a:rPr lang="ru-RU" dirty="0" smtClean="0"/>
              <a:t> эстрогенами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r>
              <a:rPr lang="ru-RU" dirty="0" smtClean="0"/>
              <a:t>М-эхо 8 мм- </a:t>
            </a:r>
            <a:r>
              <a:rPr lang="ru-RU" dirty="0" err="1" smtClean="0"/>
              <a:t>ювенильная</a:t>
            </a:r>
            <a:r>
              <a:rPr lang="ru-RU" dirty="0" smtClean="0"/>
              <a:t>- старт </a:t>
            </a:r>
            <a:r>
              <a:rPr lang="ru-RU" dirty="0" err="1" smtClean="0"/>
              <a:t>менархе</a:t>
            </a:r>
            <a:endParaRPr lang="ru-RU" dirty="0" smtClean="0"/>
          </a:p>
          <a:p>
            <a:r>
              <a:rPr lang="ru-RU" dirty="0" smtClean="0"/>
              <a:t>Если размеры матки нормальные, а </a:t>
            </a:r>
            <a:r>
              <a:rPr lang="ru-RU" dirty="0" err="1" smtClean="0"/>
              <a:t>М-хо</a:t>
            </a:r>
            <a:r>
              <a:rPr lang="ru-RU" dirty="0" smtClean="0"/>
              <a:t> не визуализируется- гибель эндометрия (туберкулез)</a:t>
            </a:r>
          </a:p>
          <a:p>
            <a:r>
              <a:rPr lang="ru-RU" dirty="0" smtClean="0"/>
              <a:t>М-эхо 5-7 мм- лечение циклической витаминотерапией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Показатели М-эхо на УЗИ ОМТ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1-15 день цикла: аскорбиновая кислота 1 мг/</a:t>
            </a:r>
            <a:r>
              <a:rPr lang="ru-RU" dirty="0" err="1" smtClean="0"/>
              <a:t>сут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16-30 день цикла: витамин Е 0,2 г/</a:t>
            </a:r>
            <a:r>
              <a:rPr lang="ru-RU" dirty="0" err="1" smtClean="0"/>
              <a:t>сут</a:t>
            </a:r>
            <a:r>
              <a:rPr lang="ru-RU" dirty="0" smtClean="0"/>
              <a:t> и витамин А 10 000 МЕ/сутки</a:t>
            </a:r>
          </a:p>
          <a:p>
            <a:pPr>
              <a:buNone/>
            </a:pPr>
            <a:r>
              <a:rPr lang="ru-RU" dirty="0" smtClean="0"/>
              <a:t>Длительность 6 месяцев МИНИМУМ.</a:t>
            </a:r>
          </a:p>
          <a:p>
            <a:pPr>
              <a:buNone/>
            </a:pPr>
            <a:r>
              <a:rPr lang="ru-RU" dirty="0" smtClean="0"/>
              <a:t>ЦИКЛОВИТА</a:t>
            </a:r>
          </a:p>
          <a:p>
            <a:r>
              <a:rPr lang="ru-RU" dirty="0" smtClean="0"/>
              <a:t>Через 6 месяцев при отсутствии менструаций:</a:t>
            </a:r>
          </a:p>
          <a:p>
            <a:r>
              <a:rPr lang="ru-RU" dirty="0" smtClean="0"/>
              <a:t>Если М-эхо </a:t>
            </a:r>
            <a:r>
              <a:rPr lang="en-US" dirty="0" smtClean="0"/>
              <a:t>&gt;</a:t>
            </a:r>
            <a:r>
              <a:rPr lang="ru-RU" dirty="0" smtClean="0"/>
              <a:t>8 мм, то расцениваем как положительную динамику и продолжаем терапию</a:t>
            </a:r>
          </a:p>
          <a:p>
            <a:r>
              <a:rPr lang="ru-RU" dirty="0" smtClean="0"/>
              <a:t>Если нет положительной динамики, то ЗГТ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Циклическая витаминотерапия: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AutoNum type="arabicPeriod"/>
            </a:pPr>
            <a:r>
              <a:rPr lang="ru-RU" dirty="0" smtClean="0"/>
              <a:t>Оценить обоняние.</a:t>
            </a:r>
          </a:p>
          <a:p>
            <a:pPr marL="624078" indent="-514350">
              <a:buNone/>
            </a:pPr>
            <a:r>
              <a:rPr lang="ru-RU" dirty="0" smtClean="0"/>
              <a:t>Синдром </a:t>
            </a:r>
            <a:r>
              <a:rPr lang="ru-RU" dirty="0" err="1" smtClean="0"/>
              <a:t>Каллмана-сочетание</a:t>
            </a:r>
            <a:r>
              <a:rPr lang="ru-RU" dirty="0" smtClean="0"/>
              <a:t> третичного </a:t>
            </a:r>
            <a:r>
              <a:rPr lang="ru-RU" dirty="0" err="1" smtClean="0"/>
              <a:t>гипогонадизма</a:t>
            </a:r>
            <a:r>
              <a:rPr lang="ru-RU" dirty="0" smtClean="0"/>
              <a:t> и аносмии. Признаки </a:t>
            </a:r>
            <a:r>
              <a:rPr lang="ru-RU" dirty="0" err="1" smtClean="0"/>
              <a:t>гипогонадизма</a:t>
            </a:r>
            <a:r>
              <a:rPr lang="ru-RU" dirty="0" smtClean="0"/>
              <a:t> могут сочетаться с нарушением цветного зрения, атрофией зрительного нерва, глухонемотой, подковообразной почкой и крипторхизмом. У девочек — первичной аменореей. Характерен евнухоидизм, нередко наблюдается крипторхизм. Встречается соматическая патология: расщепление верхней губы (« заячья губа») и твёрдого нёба («волчья пасть»), полидактилия, высокое «готическое» нёбо, укорочение уздечки языка, асимметрия лица, гинекомастия, функциональные нарушения </a:t>
            </a:r>
            <a:r>
              <a:rPr lang="ru-RU" dirty="0" err="1" smtClean="0"/>
              <a:t>сердечно-сосудистой</a:t>
            </a:r>
            <a:r>
              <a:rPr lang="ru-RU" dirty="0" smtClean="0"/>
              <a:t> системы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Обследование при полной форме ЗПР</a:t>
            </a:r>
            <a:endParaRPr lang="ru-R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2. Кариотип: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dirty="0" err="1" smtClean="0"/>
              <a:t>Моносомия</a:t>
            </a:r>
            <a:r>
              <a:rPr lang="ru-RU" dirty="0" smtClean="0"/>
              <a:t>/структурные изменения Х-хромосомы(</a:t>
            </a:r>
            <a:r>
              <a:rPr lang="ru-RU" dirty="0" err="1" smtClean="0"/>
              <a:t>СШТ-мозаичная</a:t>
            </a:r>
            <a:r>
              <a:rPr lang="ru-RU" dirty="0" smtClean="0"/>
              <a:t> форма),</a:t>
            </a:r>
          </a:p>
          <a:p>
            <a:pPr>
              <a:buNone/>
            </a:pPr>
            <a:r>
              <a:rPr lang="ru-RU" dirty="0" smtClean="0"/>
              <a:t>-Х</a:t>
            </a:r>
            <a:r>
              <a:rPr lang="en-US" dirty="0" smtClean="0"/>
              <a:t>Y</a:t>
            </a:r>
            <a:r>
              <a:rPr lang="ru-RU" dirty="0" smtClean="0"/>
              <a:t> (синдром </a:t>
            </a:r>
            <a:r>
              <a:rPr lang="ru-RU" dirty="0" err="1" smtClean="0"/>
              <a:t>Свайера-мутация</a:t>
            </a:r>
            <a:r>
              <a:rPr lang="ru-RU" dirty="0" smtClean="0"/>
              <a:t> </a:t>
            </a:r>
            <a:r>
              <a:rPr lang="en-US" dirty="0" smtClean="0"/>
              <a:t>CRY</a:t>
            </a:r>
            <a:r>
              <a:rPr lang="ru-RU" dirty="0" smtClean="0"/>
              <a:t>-гена, внутренние и наружные гениталии по женскому типу. Стрики подлежат удалению),</a:t>
            </a:r>
          </a:p>
          <a:p>
            <a:pPr>
              <a:buNone/>
            </a:pPr>
            <a:r>
              <a:rPr lang="ru-RU" dirty="0" smtClean="0"/>
              <a:t>-ХХ/Х</a:t>
            </a:r>
            <a:r>
              <a:rPr lang="en-US" dirty="0" smtClean="0"/>
              <a:t>Y</a:t>
            </a:r>
            <a:r>
              <a:rPr lang="ru-RU" dirty="0" smtClean="0"/>
              <a:t> </a:t>
            </a:r>
            <a:r>
              <a:rPr lang="ru-RU" dirty="0" err="1" smtClean="0"/>
              <a:t>Овотестикулярное</a:t>
            </a:r>
            <a:r>
              <a:rPr lang="ru-RU" dirty="0" smtClean="0"/>
              <a:t> НФП.</a:t>
            </a:r>
          </a:p>
          <a:p>
            <a:pPr>
              <a:buNone/>
            </a:pPr>
            <a:r>
              <a:rPr lang="ru-RU" dirty="0" smtClean="0"/>
              <a:t>Генетический </a:t>
            </a:r>
            <a:r>
              <a:rPr lang="ru-RU" dirty="0" err="1" smtClean="0"/>
              <a:t>химеризм-присутствие</a:t>
            </a:r>
            <a:r>
              <a:rPr lang="ru-RU" dirty="0" smtClean="0"/>
              <a:t> в одном организме/клетке разных ДНК(клон клеток содержит Х-хромосому, другой клон клеток </a:t>
            </a:r>
            <a:r>
              <a:rPr lang="en-US" dirty="0" smtClean="0"/>
              <a:t>Y-</a:t>
            </a:r>
            <a:r>
              <a:rPr lang="ru-RU" dirty="0" smtClean="0"/>
              <a:t>хромосому).</a:t>
            </a:r>
          </a:p>
          <a:p>
            <a:pPr>
              <a:buNone/>
            </a:pPr>
            <a:r>
              <a:rPr lang="ru-RU" dirty="0" smtClean="0"/>
              <a:t>3. Оценить пролактин.</a:t>
            </a:r>
          </a:p>
          <a:p>
            <a:pPr>
              <a:buNone/>
            </a:pPr>
            <a:r>
              <a:rPr lang="ru-RU" dirty="0" smtClean="0"/>
              <a:t>4. Оценить ЛГ и ФСГ. В пубертатном периоде ЛГ и ФСГ должен быть </a:t>
            </a:r>
            <a:r>
              <a:rPr lang="en-US" dirty="0" smtClean="0"/>
              <a:t>&gt;</a:t>
            </a:r>
            <a:r>
              <a:rPr lang="ru-RU" dirty="0" smtClean="0"/>
              <a:t>2 </a:t>
            </a:r>
            <a:r>
              <a:rPr lang="ru-RU" dirty="0" err="1" smtClean="0"/>
              <a:t>Ед</a:t>
            </a:r>
            <a:r>
              <a:rPr lang="ru-RU" dirty="0" smtClean="0"/>
              <a:t>/л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pPr marL="624078" indent="-514350">
              <a:buAutoNum type="arabicPeriod"/>
            </a:pPr>
            <a:r>
              <a:rPr lang="ru-RU" dirty="0" smtClean="0"/>
              <a:t>Исключить </a:t>
            </a:r>
            <a:r>
              <a:rPr lang="ru-RU" dirty="0" err="1" smtClean="0"/>
              <a:t>гиперпролактинемию</a:t>
            </a:r>
            <a:endParaRPr lang="ru-RU" dirty="0" smtClean="0"/>
          </a:p>
          <a:p>
            <a:pPr marL="624078" indent="-514350">
              <a:buAutoNum type="arabicPeriod"/>
            </a:pPr>
            <a:r>
              <a:rPr lang="ru-RU" dirty="0" smtClean="0"/>
              <a:t>Исключить опухолевый генез </a:t>
            </a:r>
            <a:r>
              <a:rPr lang="ru-RU" dirty="0" err="1" smtClean="0"/>
              <a:t>гипогонадотропного</a:t>
            </a:r>
            <a:r>
              <a:rPr lang="ru-RU" dirty="0" smtClean="0"/>
              <a:t> </a:t>
            </a:r>
            <a:r>
              <a:rPr lang="ru-RU" dirty="0" err="1" smtClean="0"/>
              <a:t>гипогонадизма</a:t>
            </a:r>
            <a:endParaRPr lang="ru-RU" dirty="0" smtClean="0"/>
          </a:p>
          <a:p>
            <a:pPr marL="624078" indent="-514350">
              <a:buAutoNum type="arabicPeriod"/>
            </a:pPr>
            <a:r>
              <a:rPr lang="ru-RU" dirty="0" smtClean="0"/>
              <a:t>Во всех остальных случаях ЗГТ в 2 этапа:</a:t>
            </a:r>
          </a:p>
          <a:p>
            <a:pPr marL="624078" indent="-514350">
              <a:buAutoNum type="arabicParenR"/>
            </a:pPr>
            <a:r>
              <a:rPr lang="ru-RU" dirty="0" smtClean="0"/>
              <a:t>С целью индукции </a:t>
            </a:r>
            <a:r>
              <a:rPr lang="ru-RU" dirty="0" err="1" smtClean="0"/>
              <a:t>пубертата-монотерапия</a:t>
            </a:r>
            <a:r>
              <a:rPr lang="ru-RU" dirty="0" smtClean="0"/>
              <a:t> препаратами </a:t>
            </a:r>
            <a:r>
              <a:rPr lang="ru-RU" dirty="0" err="1" smtClean="0"/>
              <a:t>эстрадиола</a:t>
            </a:r>
            <a:r>
              <a:rPr lang="ru-RU" dirty="0" smtClean="0"/>
              <a:t>.</a:t>
            </a:r>
          </a:p>
          <a:p>
            <a:pPr marL="624078" indent="-514350">
              <a:buNone/>
            </a:pPr>
            <a:r>
              <a:rPr lang="ru-RU" dirty="0" smtClean="0"/>
              <a:t>При задержке роста: </a:t>
            </a:r>
            <a:r>
              <a:rPr lang="ru-RU" dirty="0" err="1" smtClean="0"/>
              <a:t>микронизация</a:t>
            </a:r>
            <a:r>
              <a:rPr lang="ru-RU" dirty="0" smtClean="0"/>
              <a:t> стартовой дозы</a:t>
            </a:r>
          </a:p>
          <a:p>
            <a:pPr marL="624078" indent="-514350">
              <a:buNone/>
            </a:pPr>
            <a:r>
              <a:rPr lang="ru-RU" dirty="0" smtClean="0"/>
              <a:t>При нормальном росте стандартная стартовая доза ½ </a:t>
            </a:r>
            <a:r>
              <a:rPr lang="ru-RU" dirty="0" err="1" smtClean="0"/>
              <a:t>таб</a:t>
            </a:r>
            <a:r>
              <a:rPr lang="ru-RU" dirty="0" smtClean="0"/>
              <a:t>/ 1 </a:t>
            </a:r>
            <a:r>
              <a:rPr lang="ru-RU" dirty="0" err="1" smtClean="0"/>
              <a:t>таб</a:t>
            </a:r>
            <a:r>
              <a:rPr lang="ru-RU" dirty="0" smtClean="0"/>
              <a:t> </a:t>
            </a:r>
            <a:r>
              <a:rPr lang="ru-RU" dirty="0" err="1" smtClean="0"/>
              <a:t>Прогинова</a:t>
            </a:r>
            <a:endParaRPr lang="ru-RU" dirty="0" smtClean="0"/>
          </a:p>
          <a:p>
            <a:pPr marL="624078" indent="-514350">
              <a:buNone/>
            </a:pPr>
            <a:r>
              <a:rPr lang="ru-RU" dirty="0" smtClean="0"/>
              <a:t>2) С целью формирования менструального цикла- КОК.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Принципы ЗГТ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AutoNum type="arabicPeriod"/>
            </a:pPr>
            <a:r>
              <a:rPr lang="ru-RU" dirty="0" smtClean="0"/>
              <a:t>Синтетические: </a:t>
            </a:r>
            <a:r>
              <a:rPr lang="ru-RU" dirty="0" err="1" smtClean="0"/>
              <a:t>этинилэстрадиол</a:t>
            </a:r>
            <a:r>
              <a:rPr lang="ru-RU" dirty="0" smtClean="0"/>
              <a:t> (не зарегистрирован в РФ)</a:t>
            </a:r>
          </a:p>
          <a:p>
            <a:pPr marL="624078" indent="-514350">
              <a:buAutoNum type="arabicPeriod"/>
            </a:pPr>
            <a:r>
              <a:rPr lang="ru-RU" dirty="0" smtClean="0"/>
              <a:t>Натуральные: </a:t>
            </a:r>
            <a:r>
              <a:rPr lang="ru-RU" dirty="0" err="1" smtClean="0"/>
              <a:t>трансдермальные</a:t>
            </a:r>
            <a:r>
              <a:rPr lang="ru-RU" dirty="0" smtClean="0"/>
              <a:t> –гели (</a:t>
            </a:r>
            <a:r>
              <a:rPr lang="ru-RU" dirty="0" err="1" smtClean="0"/>
              <a:t>Дивигель</a:t>
            </a:r>
            <a:r>
              <a:rPr lang="ru-RU" dirty="0" smtClean="0"/>
              <a:t>, </a:t>
            </a:r>
            <a:r>
              <a:rPr lang="ru-RU" dirty="0" err="1" smtClean="0"/>
              <a:t>Эстрожель</a:t>
            </a:r>
            <a:r>
              <a:rPr lang="ru-RU" dirty="0" smtClean="0"/>
              <a:t>), пластыри(</a:t>
            </a:r>
            <a:r>
              <a:rPr lang="ru-RU" dirty="0" err="1" smtClean="0"/>
              <a:t>Климара</a:t>
            </a:r>
            <a:r>
              <a:rPr lang="ru-RU" dirty="0" smtClean="0"/>
              <a:t>), </a:t>
            </a:r>
            <a:r>
              <a:rPr lang="ru-RU" dirty="0" err="1" smtClean="0"/>
              <a:t>пероральные</a:t>
            </a:r>
            <a:r>
              <a:rPr lang="ru-RU" dirty="0" smtClean="0"/>
              <a:t> </a:t>
            </a:r>
            <a:r>
              <a:rPr lang="ru-RU" dirty="0" err="1" smtClean="0"/>
              <a:t>Прогинова</a:t>
            </a:r>
            <a:r>
              <a:rPr lang="ru-RU" dirty="0" smtClean="0"/>
              <a:t>.</a:t>
            </a:r>
          </a:p>
          <a:p>
            <a:pPr marL="624078" indent="-514350">
              <a:buAutoNum type="arabicPeriod"/>
            </a:pPr>
            <a:r>
              <a:rPr lang="ru-RU" dirty="0" smtClean="0"/>
              <a:t>Конъюгированные эстрогены: </a:t>
            </a:r>
            <a:r>
              <a:rPr lang="ru-RU" dirty="0" err="1" smtClean="0"/>
              <a:t>Премарин</a:t>
            </a:r>
            <a:r>
              <a:rPr lang="ru-RU" dirty="0" smtClean="0"/>
              <a:t>, </a:t>
            </a:r>
            <a:r>
              <a:rPr lang="ru-RU" dirty="0" err="1" smtClean="0"/>
              <a:t>Гормоплекс</a:t>
            </a:r>
            <a:endParaRPr lang="ru-RU" dirty="0" smtClean="0"/>
          </a:p>
          <a:p>
            <a:pPr marL="624078" indent="-514350">
              <a:buNone/>
            </a:pPr>
            <a:r>
              <a:rPr lang="ru-RU" dirty="0" smtClean="0"/>
              <a:t>Натуральные эстрогены предпочтительнее, т.к. их активность в 7-8 раз ниже, чем синтетических и нет побочных эффектов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Эстрогены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pPr marL="624078" indent="-514350">
              <a:buAutoNum type="arabicPeriod"/>
            </a:pPr>
            <a:r>
              <a:rPr lang="ru-RU" dirty="0" smtClean="0"/>
              <a:t>Монофазные- </a:t>
            </a:r>
            <a:r>
              <a:rPr lang="ru-RU" dirty="0" err="1" smtClean="0"/>
              <a:t>Джес</a:t>
            </a:r>
            <a:r>
              <a:rPr lang="ru-RU" dirty="0" smtClean="0"/>
              <a:t>, Диане 35, </a:t>
            </a:r>
            <a:r>
              <a:rPr lang="ru-RU" dirty="0" err="1" smtClean="0"/>
              <a:t>Жанин</a:t>
            </a:r>
            <a:r>
              <a:rPr lang="ru-RU" dirty="0" smtClean="0"/>
              <a:t> , </a:t>
            </a:r>
            <a:r>
              <a:rPr lang="ru-RU" dirty="0" err="1" smtClean="0"/>
              <a:t>Линдинет</a:t>
            </a:r>
            <a:r>
              <a:rPr lang="ru-RU" dirty="0" smtClean="0"/>
              <a:t>, </a:t>
            </a:r>
            <a:r>
              <a:rPr lang="ru-RU" dirty="0" err="1" smtClean="0"/>
              <a:t>Логест</a:t>
            </a:r>
            <a:r>
              <a:rPr lang="ru-RU" dirty="0" smtClean="0"/>
              <a:t>, </a:t>
            </a:r>
            <a:r>
              <a:rPr lang="ru-RU" dirty="0" err="1" smtClean="0"/>
              <a:t>Регулон</a:t>
            </a:r>
            <a:r>
              <a:rPr lang="ru-RU" dirty="0" smtClean="0"/>
              <a:t>, </a:t>
            </a:r>
            <a:r>
              <a:rPr lang="ru-RU" dirty="0" err="1" smtClean="0"/>
              <a:t>Силует</a:t>
            </a:r>
            <a:r>
              <a:rPr lang="ru-RU" dirty="0" smtClean="0"/>
              <a:t>, </a:t>
            </a:r>
            <a:r>
              <a:rPr lang="ru-RU" dirty="0" err="1" smtClean="0"/>
              <a:t>Хлое</a:t>
            </a:r>
            <a:r>
              <a:rPr lang="ru-RU" dirty="0" smtClean="0"/>
              <a:t>, </a:t>
            </a:r>
            <a:r>
              <a:rPr lang="ru-RU" dirty="0" err="1" smtClean="0"/>
              <a:t>Ярина</a:t>
            </a:r>
            <a:r>
              <a:rPr lang="ru-RU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2. Двухфазные- препараты выбора в лечении </a:t>
            </a:r>
            <a:r>
              <a:rPr lang="ru-RU" dirty="0" err="1" smtClean="0"/>
              <a:t>гипогонадизма</a:t>
            </a:r>
            <a:r>
              <a:rPr lang="ru-RU" dirty="0" smtClean="0"/>
              <a:t>. </a:t>
            </a:r>
            <a:r>
              <a:rPr lang="ru-RU" dirty="0" err="1" smtClean="0"/>
              <a:t>Антеовин</a:t>
            </a:r>
            <a:r>
              <a:rPr lang="ru-RU" dirty="0" smtClean="0"/>
              <a:t>, </a:t>
            </a:r>
            <a:r>
              <a:rPr lang="ru-RU" dirty="0" err="1" smtClean="0"/>
              <a:t>Бифазил</a:t>
            </a:r>
            <a:r>
              <a:rPr lang="ru-RU" dirty="0" smtClean="0"/>
              <a:t>, </a:t>
            </a:r>
            <a:r>
              <a:rPr lang="ru-RU" dirty="0" err="1" smtClean="0"/>
              <a:t>Минизистон</a:t>
            </a:r>
            <a:r>
              <a:rPr lang="ru-RU" dirty="0" smtClean="0"/>
              <a:t>, </a:t>
            </a:r>
            <a:r>
              <a:rPr lang="ru-RU" dirty="0" err="1" smtClean="0"/>
              <a:t>Микрогинон</a:t>
            </a:r>
            <a:r>
              <a:rPr lang="ru-RU" dirty="0" smtClean="0"/>
              <a:t>, </a:t>
            </a:r>
            <a:r>
              <a:rPr lang="ru-RU" dirty="0" err="1" smtClean="0"/>
              <a:t>Ригевидон</a:t>
            </a:r>
            <a:r>
              <a:rPr lang="ru-RU" dirty="0" smtClean="0"/>
              <a:t>. 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3. Трехфазные- препараты выбора для контрацепции.  </a:t>
            </a:r>
            <a:r>
              <a:rPr lang="ru-RU" dirty="0" err="1" smtClean="0"/>
              <a:t>Милване</a:t>
            </a:r>
            <a:r>
              <a:rPr lang="ru-RU" dirty="0" smtClean="0"/>
              <a:t>. </a:t>
            </a:r>
            <a:r>
              <a:rPr lang="ru-RU" dirty="0" err="1" smtClean="0"/>
              <a:t>Марвелон</a:t>
            </a:r>
            <a:r>
              <a:rPr lang="ru-RU" dirty="0" smtClean="0"/>
              <a:t>. </a:t>
            </a:r>
            <a:r>
              <a:rPr lang="ru-RU" dirty="0" err="1" smtClean="0"/>
              <a:t>Тризистон</a:t>
            </a:r>
            <a:r>
              <a:rPr lang="ru-RU" dirty="0" smtClean="0"/>
              <a:t>. </a:t>
            </a:r>
            <a:r>
              <a:rPr lang="ru-RU" dirty="0" err="1" smtClean="0"/>
              <a:t>Три-регол</a:t>
            </a:r>
            <a:r>
              <a:rPr lang="ru-RU" dirty="0" smtClean="0"/>
              <a:t>. </a:t>
            </a:r>
            <a:r>
              <a:rPr lang="ru-RU" dirty="0" err="1" smtClean="0"/>
              <a:t>Триквилар</a:t>
            </a:r>
            <a:r>
              <a:rPr lang="ru-RU" dirty="0" smtClean="0"/>
              <a:t>. </a:t>
            </a:r>
            <a:r>
              <a:rPr lang="ru-RU" dirty="0" err="1" smtClean="0"/>
              <a:t>Три-мерси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КОК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Антропометрия(рост)</a:t>
            </a:r>
          </a:p>
          <a:p>
            <a:r>
              <a:rPr lang="ru-RU" dirty="0" smtClean="0"/>
              <a:t>Костный возраст</a:t>
            </a:r>
          </a:p>
          <a:p>
            <a:r>
              <a:rPr lang="ru-RU" dirty="0" smtClean="0"/>
              <a:t>УЗИ ОМТ</a:t>
            </a:r>
          </a:p>
          <a:p>
            <a:r>
              <a:rPr lang="ru-RU" dirty="0" smtClean="0"/>
              <a:t>Молочные железы</a:t>
            </a:r>
          </a:p>
          <a:p>
            <a:r>
              <a:rPr lang="ru-RU" dirty="0" smtClean="0"/>
              <a:t>Уровень ЛГ, ФСГ и </a:t>
            </a:r>
            <a:r>
              <a:rPr lang="ru-RU" dirty="0" err="1" smtClean="0"/>
              <a:t>Эстрадиола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Мониторинг терапии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Центральный: кора головного мозга, подкорковые образования, ядра гипоталамуса, гипофиз, эпифиз</a:t>
            </a:r>
          </a:p>
          <a:p>
            <a:r>
              <a:rPr lang="ru-RU" dirty="0" smtClean="0"/>
              <a:t>Периферический: половые железы и надпочечники</a:t>
            </a:r>
          </a:p>
          <a:p>
            <a:r>
              <a:rPr lang="ru-RU" dirty="0" smtClean="0"/>
              <a:t>Тканевой: специфические рецепторы органов мишеней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Уровни регуляции полового развития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1328"/>
            <a:ext cx="8435280" cy="5044016"/>
          </a:xfrm>
        </p:spPr>
        <p:txBody>
          <a:bodyPr/>
          <a:lstStyle/>
          <a:p>
            <a:r>
              <a:rPr lang="ru-RU" dirty="0" smtClean="0"/>
              <a:t>Показания: повышенные уровни ЛГ и ФСГ, костный возраст </a:t>
            </a:r>
            <a:r>
              <a:rPr lang="en-US" dirty="0" smtClean="0"/>
              <a:t>&gt;11</a:t>
            </a:r>
            <a:r>
              <a:rPr lang="ru-RU" dirty="0" smtClean="0"/>
              <a:t>,</a:t>
            </a:r>
            <a:r>
              <a:rPr lang="en-US" dirty="0" smtClean="0"/>
              <a:t>5 </a:t>
            </a:r>
            <a:r>
              <a:rPr lang="ru-RU" dirty="0" smtClean="0"/>
              <a:t>лет.</a:t>
            </a:r>
          </a:p>
          <a:p>
            <a:r>
              <a:rPr lang="ru-RU" dirty="0" smtClean="0"/>
              <a:t>Натуральные оральные эстрогены </a:t>
            </a:r>
            <a:r>
              <a:rPr lang="ru-RU" dirty="0" err="1" smtClean="0"/>
              <a:t>Прогинова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 таб=2 мг</a:t>
            </a:r>
          </a:p>
          <a:p>
            <a:pPr>
              <a:buNone/>
            </a:pPr>
            <a:r>
              <a:rPr lang="ru-RU" dirty="0" smtClean="0"/>
              <a:t>Первый год лечения 5 мкг/кг</a:t>
            </a:r>
          </a:p>
          <a:p>
            <a:pPr>
              <a:buNone/>
            </a:pPr>
            <a:r>
              <a:rPr lang="ru-RU" dirty="0" smtClean="0"/>
              <a:t>Второй год лечения 10 мкг/кг</a:t>
            </a:r>
          </a:p>
          <a:p>
            <a:pPr>
              <a:buNone/>
            </a:pPr>
            <a:r>
              <a:rPr lang="ru-RU" dirty="0" smtClean="0"/>
              <a:t>Третий год лечения 15 мкг/кг</a:t>
            </a:r>
          </a:p>
          <a:p>
            <a:pPr>
              <a:buNone/>
            </a:pPr>
            <a:r>
              <a:rPr lang="ru-RU" dirty="0" smtClean="0"/>
              <a:t>Четвертый год 20 мкг/кг</a:t>
            </a:r>
          </a:p>
          <a:p>
            <a:pPr>
              <a:buNone/>
            </a:pPr>
            <a:r>
              <a:rPr lang="ru-RU" dirty="0" smtClean="0"/>
              <a:t>Циклическая ЗГТ: двухфазные КОК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ЗГТ у девочек с синдромом </a:t>
            </a:r>
            <a:r>
              <a:rPr lang="ru-RU" dirty="0" err="1" smtClean="0"/>
              <a:t>Шершевского-Тернера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/>
          <a:lstStyle/>
          <a:p>
            <a:r>
              <a:rPr lang="ru-RU" dirty="0" err="1" smtClean="0"/>
              <a:t>Микронизация</a:t>
            </a:r>
            <a:r>
              <a:rPr lang="ru-RU" dirty="0" smtClean="0"/>
              <a:t> стартовой дозы способствует ускорению роста, но </a:t>
            </a:r>
            <a:r>
              <a:rPr lang="ru-RU" dirty="0" err="1" smtClean="0"/>
              <a:t>эстрогензависимые</a:t>
            </a:r>
            <a:r>
              <a:rPr lang="ru-RU" dirty="0" smtClean="0"/>
              <a:t> признаки полового развития не появляются. На 3 году лечения появляются </a:t>
            </a:r>
            <a:r>
              <a:rPr lang="ru-RU" dirty="0" err="1" smtClean="0"/>
              <a:t>эстрогензависимые</a:t>
            </a:r>
            <a:r>
              <a:rPr lang="ru-RU" dirty="0" smtClean="0"/>
              <a:t> признаки полового развития.</a:t>
            </a:r>
          </a:p>
          <a:p>
            <a:r>
              <a:rPr lang="ru-RU" dirty="0" smtClean="0"/>
              <a:t>Лечение гормоном роста 0,05 мг/кг при показателях роста ниже -2</a:t>
            </a:r>
            <a:r>
              <a:rPr lang="en-US" dirty="0" smtClean="0"/>
              <a:t>.0</a:t>
            </a:r>
            <a:r>
              <a:rPr lang="ru-RU" dirty="0" smtClean="0"/>
              <a:t> </a:t>
            </a:r>
            <a:r>
              <a:rPr lang="en-US" dirty="0" smtClean="0"/>
              <a:t>SD</a:t>
            </a:r>
            <a:endParaRPr lang="ru-RU" dirty="0" smtClean="0"/>
          </a:p>
          <a:p>
            <a:r>
              <a:rPr lang="ru-RU" dirty="0" smtClean="0"/>
              <a:t>С 12 лет </a:t>
            </a:r>
            <a:r>
              <a:rPr lang="ru-RU" dirty="0" err="1" smtClean="0"/>
              <a:t>соматропин</a:t>
            </a:r>
            <a:r>
              <a:rPr lang="ru-RU" dirty="0" smtClean="0"/>
              <a:t> сочетают с препаратами эстрогена (0,2 мг=1/10 </a:t>
            </a:r>
            <a:r>
              <a:rPr lang="ru-RU" dirty="0" err="1" smtClean="0"/>
              <a:t>таб</a:t>
            </a:r>
            <a:r>
              <a:rPr lang="ru-RU" dirty="0" smtClean="0"/>
              <a:t>, второй год лечения 1/5 </a:t>
            </a:r>
            <a:r>
              <a:rPr lang="ru-RU" dirty="0" err="1" smtClean="0"/>
              <a:t>таб</a:t>
            </a:r>
            <a:r>
              <a:rPr lang="ru-RU" dirty="0" smtClean="0"/>
              <a:t>, затем 1/3)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r>
              <a:rPr lang="ru-RU" dirty="0" smtClean="0"/>
              <a:t>Первый год лечения 6,25-14 мкг/</a:t>
            </a:r>
            <a:r>
              <a:rPr lang="ru-RU" dirty="0" err="1" smtClean="0"/>
              <a:t>сут</a:t>
            </a:r>
            <a:endParaRPr lang="ru-RU" dirty="0" smtClean="0"/>
          </a:p>
          <a:p>
            <a:r>
              <a:rPr lang="ru-RU" dirty="0" smtClean="0"/>
              <a:t>Второй год               25-37 мкг/</a:t>
            </a:r>
            <a:r>
              <a:rPr lang="ru-RU" dirty="0" err="1" smtClean="0"/>
              <a:t>сут</a:t>
            </a:r>
            <a:endParaRPr lang="ru-RU" dirty="0" smtClean="0"/>
          </a:p>
          <a:p>
            <a:r>
              <a:rPr lang="ru-RU" dirty="0" smtClean="0"/>
              <a:t>Третий год               50-75 мкг/</a:t>
            </a:r>
            <a:r>
              <a:rPr lang="ru-RU" dirty="0" err="1" smtClean="0"/>
              <a:t>сут</a:t>
            </a:r>
            <a:endParaRPr lang="ru-RU" dirty="0" smtClean="0"/>
          </a:p>
          <a:p>
            <a:r>
              <a:rPr lang="ru-RU" dirty="0" smtClean="0"/>
              <a:t>Четвертый год          100 мкг/</a:t>
            </a:r>
            <a:r>
              <a:rPr lang="ru-RU" dirty="0" err="1" smtClean="0"/>
              <a:t>сут</a:t>
            </a:r>
            <a:endParaRPr lang="ru-RU" dirty="0" smtClean="0"/>
          </a:p>
          <a:p>
            <a:r>
              <a:rPr lang="ru-RU" dirty="0" err="1" smtClean="0"/>
              <a:t>Климара</a:t>
            </a:r>
            <a:r>
              <a:rPr lang="ru-RU" dirty="0" smtClean="0"/>
              <a:t> ежедневно поступает 50 мкг </a:t>
            </a:r>
            <a:r>
              <a:rPr lang="ru-RU" dirty="0" err="1" smtClean="0"/>
              <a:t>эстрадиола</a:t>
            </a:r>
            <a:endParaRPr lang="ru-RU" dirty="0" smtClean="0"/>
          </a:p>
          <a:p>
            <a:r>
              <a:rPr lang="ru-RU" dirty="0" err="1" smtClean="0"/>
              <a:t>Дивигель</a:t>
            </a:r>
            <a:r>
              <a:rPr lang="ru-RU" dirty="0" smtClean="0"/>
              <a:t>- 0,5 г содержит 500 мкг </a:t>
            </a:r>
            <a:r>
              <a:rPr lang="ru-RU" dirty="0" err="1" smtClean="0"/>
              <a:t>эстрадиола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Трансдермальные</a:t>
            </a:r>
            <a:r>
              <a:rPr lang="ru-RU" sz="3200" dirty="0" smtClean="0"/>
              <a:t> формы эстрогенов</a:t>
            </a:r>
            <a:endParaRPr lang="ru-RU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r>
              <a:rPr lang="ru-RU" dirty="0" smtClean="0"/>
              <a:t>Сроки полового развития у мальчиков 9-14 лет</a:t>
            </a:r>
          </a:p>
          <a:p>
            <a:r>
              <a:rPr lang="ru-RU" dirty="0" smtClean="0"/>
              <a:t>Старт </a:t>
            </a:r>
            <a:r>
              <a:rPr lang="ru-RU" dirty="0" err="1" smtClean="0"/>
              <a:t>пубертата</a:t>
            </a:r>
            <a:r>
              <a:rPr lang="ru-RU" dirty="0" smtClean="0"/>
              <a:t> с увеличения объема яичек:</a:t>
            </a:r>
          </a:p>
          <a:p>
            <a:r>
              <a:rPr lang="ru-RU" dirty="0" smtClean="0"/>
              <a:t>4 мл и более по </a:t>
            </a:r>
            <a:r>
              <a:rPr lang="ru-RU" dirty="0" err="1" smtClean="0"/>
              <a:t>орхидометру</a:t>
            </a:r>
            <a:r>
              <a:rPr lang="ru-RU" dirty="0" smtClean="0"/>
              <a:t> </a:t>
            </a:r>
            <a:r>
              <a:rPr lang="ru-RU" dirty="0" err="1" smtClean="0"/>
              <a:t>Прадера</a:t>
            </a:r>
            <a:endParaRPr lang="ru-RU" dirty="0" smtClean="0"/>
          </a:p>
          <a:p>
            <a:r>
              <a:rPr lang="ru-RU" dirty="0" smtClean="0"/>
              <a:t>3 мл и более по данным УЗИ</a:t>
            </a:r>
          </a:p>
          <a:p>
            <a:r>
              <a:rPr lang="ru-RU" dirty="0" smtClean="0"/>
              <a:t>2,5 см и более при измерении </a:t>
            </a:r>
            <a:r>
              <a:rPr lang="ru-RU" dirty="0" err="1" smtClean="0"/>
              <a:t>длинника</a:t>
            </a:r>
            <a:r>
              <a:rPr lang="ru-RU" dirty="0" smtClean="0"/>
              <a:t> яичка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Задержка полового развития у мальчиков</a:t>
            </a:r>
            <a:endParaRPr lang="ru-RU" sz="2800" dirty="0"/>
          </a:p>
        </p:txBody>
      </p:sp>
      <p:pic>
        <p:nvPicPr>
          <p:cNvPr id="4" name="Рисунок 3" descr="орхидомет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3861048"/>
            <a:ext cx="6696744" cy="299695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err="1" smtClean="0"/>
              <a:t>Гипогонадизм</a:t>
            </a:r>
            <a:r>
              <a:rPr lang="ru-RU" sz="2000" dirty="0" smtClean="0"/>
              <a:t>                     Транзиторная задержка </a:t>
            </a:r>
            <a:r>
              <a:rPr lang="ru-RU" sz="2000" dirty="0" err="1" smtClean="0"/>
              <a:t>пубертата</a:t>
            </a:r>
            <a:endParaRPr lang="ru-RU" sz="2000" dirty="0" smtClean="0"/>
          </a:p>
          <a:p>
            <a:pPr>
              <a:buNone/>
            </a:pPr>
            <a:r>
              <a:rPr lang="ru-RU" sz="1800" dirty="0" smtClean="0"/>
              <a:t>1.Гипергонадотропный                  1. Первичный</a:t>
            </a:r>
          </a:p>
          <a:p>
            <a:pPr>
              <a:buNone/>
            </a:pPr>
            <a:r>
              <a:rPr lang="ru-RU" sz="1800" dirty="0" smtClean="0"/>
              <a:t>-Синдром </a:t>
            </a:r>
            <a:r>
              <a:rPr lang="ru-RU" sz="1800" dirty="0" err="1" smtClean="0"/>
              <a:t>Клайнфельтера</a:t>
            </a:r>
            <a:r>
              <a:rPr lang="ru-RU" sz="1800" dirty="0" smtClean="0"/>
              <a:t>            Синдром позднего </a:t>
            </a:r>
            <a:r>
              <a:rPr lang="ru-RU" sz="1800" dirty="0" err="1" smtClean="0"/>
              <a:t>пубертата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-Анорхия</a:t>
            </a:r>
          </a:p>
          <a:p>
            <a:pPr>
              <a:buNone/>
            </a:pPr>
            <a:r>
              <a:rPr lang="ru-RU" sz="1800" dirty="0" smtClean="0"/>
              <a:t>-</a:t>
            </a:r>
            <a:r>
              <a:rPr lang="ru-RU" sz="1800" dirty="0" err="1" smtClean="0"/>
              <a:t>Резистентность</a:t>
            </a:r>
            <a:r>
              <a:rPr lang="ru-RU" sz="1800" dirty="0" smtClean="0"/>
              <a:t> к ЛГ</a:t>
            </a:r>
          </a:p>
          <a:p>
            <a:pPr>
              <a:buNone/>
            </a:pPr>
            <a:r>
              <a:rPr lang="ru-RU" sz="1800" dirty="0" smtClean="0"/>
              <a:t>-Дефект синтеза тестостерона</a:t>
            </a:r>
          </a:p>
          <a:p>
            <a:pPr>
              <a:buNone/>
            </a:pPr>
            <a:r>
              <a:rPr lang="ru-RU" sz="1800" dirty="0" smtClean="0"/>
              <a:t>-Нечувствительность к андрогенам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2. </a:t>
            </a:r>
            <a:r>
              <a:rPr lang="ru-RU" sz="1800" dirty="0" err="1" smtClean="0"/>
              <a:t>Гипогонадотропный</a:t>
            </a:r>
            <a:r>
              <a:rPr lang="ru-RU" sz="1800" dirty="0" smtClean="0"/>
              <a:t>                        2. Вторичный</a:t>
            </a:r>
          </a:p>
          <a:p>
            <a:pPr>
              <a:buNone/>
            </a:pPr>
            <a:r>
              <a:rPr lang="ru-RU" sz="1800" dirty="0" smtClean="0"/>
              <a:t>Дефицит гонадотропных                      Хронические заболевания</a:t>
            </a:r>
          </a:p>
          <a:p>
            <a:pPr>
              <a:buNone/>
            </a:pPr>
            <a:r>
              <a:rPr lang="ru-RU" sz="1800" dirty="0" smtClean="0"/>
              <a:t>Гормонов                                               Нарушение питания/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нервная </a:t>
            </a:r>
            <a:r>
              <a:rPr lang="ru-RU" sz="1800" dirty="0" err="1" smtClean="0"/>
              <a:t>анорексия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Этиология ЗПР у мальчиков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Отсутствие старта полового развития старше 14 лет у мальчиков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ЛГ и ФСГ повышены                                    ЛГ   и ФСГ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1800" dirty="0" err="1" smtClean="0"/>
              <a:t>Гипергонадотропный</a:t>
            </a:r>
            <a:r>
              <a:rPr lang="ru-RU" sz="1800" dirty="0" smtClean="0"/>
              <a:t>                     проба с ХГ           проба с аналогом ЛГ-РГ</a:t>
            </a:r>
          </a:p>
          <a:p>
            <a:pPr>
              <a:buNone/>
            </a:pPr>
            <a:r>
              <a:rPr lang="ru-RU" sz="1800" dirty="0" err="1" smtClean="0"/>
              <a:t>Гипогонадизм</a:t>
            </a:r>
            <a:r>
              <a:rPr lang="ru-RU" sz="1800" dirty="0" smtClean="0"/>
              <a:t>       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положительная               отрицательная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Синдром позднего      </a:t>
            </a:r>
            <a:r>
              <a:rPr lang="ru-RU" sz="1800" dirty="0" err="1" smtClean="0"/>
              <a:t>Гипогонадотропный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</a:t>
            </a:r>
            <a:r>
              <a:rPr lang="ru-RU" sz="1800" dirty="0" err="1" smtClean="0"/>
              <a:t>пубертата</a:t>
            </a:r>
            <a:r>
              <a:rPr lang="ru-RU" sz="1800" dirty="0" smtClean="0"/>
              <a:t>                </a:t>
            </a:r>
            <a:r>
              <a:rPr lang="ru-RU" sz="1800" dirty="0" err="1" smtClean="0"/>
              <a:t>гипогонадизм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Если костный возраст сильно отстает от паспортного, то проба с аналогом ЛГ-РГ может быть ложно отрицательная</a:t>
            </a:r>
          </a:p>
          <a:p>
            <a:pPr>
              <a:buNone/>
            </a:pPr>
            <a:r>
              <a:rPr lang="ru-RU" sz="1800" dirty="0" smtClean="0"/>
              <a:t>Проба с ХГ более чувствительна.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116632"/>
            <a:ext cx="8229600" cy="15800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012160" y="1124744"/>
            <a:ext cx="0" cy="288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020272" y="119675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059832" y="764704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211960" y="764704"/>
            <a:ext cx="100811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331640" y="162880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5364088" y="1700808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372200" y="1700808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860032" y="25649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5796136" y="2564904"/>
            <a:ext cx="93610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7740352" y="25649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436096" y="2492896"/>
            <a:ext cx="136815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4932040" y="350100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7812360" y="350100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904656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Отсутствие старта полового развития старше 14 лет у мальчиков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000" dirty="0" smtClean="0"/>
              <a:t>Объем гонады </a:t>
            </a:r>
            <a:r>
              <a:rPr lang="en-US" sz="2000" dirty="0" smtClean="0"/>
              <a:t>&lt; 4 </a:t>
            </a:r>
            <a:r>
              <a:rPr lang="ru-RU" sz="2000" dirty="0" smtClean="0"/>
              <a:t>мл  </a:t>
            </a:r>
            <a:r>
              <a:rPr lang="en-US" sz="2000" dirty="0" smtClean="0"/>
              <a:t>                              </a:t>
            </a:r>
            <a:r>
              <a:rPr lang="ru-RU" sz="2000" dirty="0" smtClean="0"/>
              <a:t>Объем гонады </a:t>
            </a:r>
            <a:r>
              <a:rPr lang="en-US" sz="2000" dirty="0" smtClean="0"/>
              <a:t>&gt; 4 </a:t>
            </a:r>
            <a:r>
              <a:rPr lang="ru-RU" sz="2000" dirty="0" smtClean="0"/>
              <a:t>мл</a:t>
            </a:r>
          </a:p>
          <a:p>
            <a:pPr>
              <a:buNone/>
            </a:pPr>
            <a:r>
              <a:rPr lang="ru-RU" sz="2000" dirty="0" smtClean="0"/>
              <a:t>Тестостерон </a:t>
            </a:r>
            <a:r>
              <a:rPr lang="en-US" sz="2000" dirty="0" smtClean="0"/>
              <a:t>&lt;1</a:t>
            </a:r>
            <a:r>
              <a:rPr lang="ru-RU" sz="2000" dirty="0" smtClean="0"/>
              <a:t>,7 </a:t>
            </a:r>
            <a:r>
              <a:rPr lang="ru-RU" sz="2000" dirty="0" err="1" smtClean="0"/>
              <a:t>нмоль</a:t>
            </a:r>
            <a:r>
              <a:rPr lang="ru-RU" sz="2000" dirty="0" smtClean="0"/>
              <a:t>/л</a:t>
            </a:r>
            <a:r>
              <a:rPr lang="en-US" sz="2000" dirty="0" smtClean="0"/>
              <a:t>                        </a:t>
            </a:r>
            <a:r>
              <a:rPr lang="ru-RU" sz="2000" dirty="0" smtClean="0"/>
              <a:t>Тестостерон </a:t>
            </a:r>
            <a:r>
              <a:rPr lang="en-US" sz="2000" dirty="0" smtClean="0"/>
              <a:t>&lt;1</a:t>
            </a:r>
            <a:r>
              <a:rPr lang="ru-RU" sz="2000" dirty="0" smtClean="0"/>
              <a:t>,7 </a:t>
            </a:r>
            <a:r>
              <a:rPr lang="ru-RU" sz="2000" dirty="0" err="1" smtClean="0"/>
              <a:t>нмоль</a:t>
            </a:r>
            <a:r>
              <a:rPr lang="ru-RU" sz="2000" dirty="0" smtClean="0"/>
              <a:t>/л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 algn="ctr">
              <a:buNone/>
            </a:pPr>
            <a:r>
              <a:rPr lang="ru-RU" sz="2000" dirty="0" smtClean="0"/>
              <a:t> </a:t>
            </a:r>
            <a:r>
              <a:rPr lang="ru-RU" sz="2000" dirty="0" err="1" smtClean="0"/>
              <a:t>Ингибин</a:t>
            </a:r>
            <a:r>
              <a:rPr lang="ru-RU" sz="2000" dirty="0" smtClean="0"/>
              <a:t> В</a:t>
            </a:r>
          </a:p>
          <a:p>
            <a:pPr algn="ctr">
              <a:buNone/>
            </a:pPr>
            <a:r>
              <a:rPr lang="ru-RU" sz="2000" dirty="0" smtClean="0"/>
              <a:t>АМГ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000" dirty="0" smtClean="0"/>
              <a:t>         </a:t>
            </a:r>
            <a:r>
              <a:rPr lang="ru-RU" sz="2000" dirty="0" err="1" smtClean="0"/>
              <a:t>Ингибин</a:t>
            </a:r>
            <a:r>
              <a:rPr lang="ru-RU" sz="2000" dirty="0" smtClean="0"/>
              <a:t> В </a:t>
            </a:r>
            <a:r>
              <a:rPr lang="en-US" sz="2000" dirty="0" smtClean="0"/>
              <a:t>&gt;</a:t>
            </a:r>
            <a:r>
              <a:rPr lang="ru-RU" sz="2000" dirty="0" smtClean="0"/>
              <a:t>35 </a:t>
            </a:r>
            <a:r>
              <a:rPr lang="ru-RU" sz="2000" dirty="0" err="1" smtClean="0"/>
              <a:t>пг</a:t>
            </a:r>
            <a:r>
              <a:rPr lang="ru-RU" sz="2000" dirty="0" smtClean="0"/>
              <a:t>/мл                         </a:t>
            </a:r>
            <a:r>
              <a:rPr lang="ru-RU" sz="2000" dirty="0" err="1" smtClean="0"/>
              <a:t>ингибин</a:t>
            </a:r>
            <a:r>
              <a:rPr lang="ru-RU" sz="2000" dirty="0" smtClean="0"/>
              <a:t> В </a:t>
            </a:r>
            <a:r>
              <a:rPr lang="en-US" sz="2000" dirty="0" smtClean="0"/>
              <a:t>&lt;</a:t>
            </a:r>
            <a:r>
              <a:rPr lang="ru-RU" sz="2000" dirty="0" smtClean="0"/>
              <a:t>35 </a:t>
            </a:r>
            <a:r>
              <a:rPr lang="ru-RU" sz="2000" dirty="0" err="1" smtClean="0"/>
              <a:t>пг</a:t>
            </a:r>
            <a:r>
              <a:rPr lang="ru-RU" sz="2000" dirty="0" smtClean="0"/>
              <a:t>/мл</a:t>
            </a:r>
          </a:p>
          <a:p>
            <a:pPr>
              <a:buNone/>
            </a:pPr>
            <a:r>
              <a:rPr lang="ru-RU" sz="2000" dirty="0" smtClean="0"/>
              <a:t>          АМГ </a:t>
            </a:r>
            <a:r>
              <a:rPr lang="en-US" sz="2000" dirty="0" smtClean="0"/>
              <a:t>&gt;110 </a:t>
            </a:r>
            <a:r>
              <a:rPr lang="ru-RU" sz="2000" dirty="0" err="1" smtClean="0"/>
              <a:t>пмоль</a:t>
            </a:r>
            <a:r>
              <a:rPr lang="ru-RU" sz="2000" dirty="0" smtClean="0"/>
              <a:t>/л                            АМГ </a:t>
            </a:r>
            <a:r>
              <a:rPr lang="en-US" sz="2000" dirty="0" smtClean="0"/>
              <a:t>&lt;</a:t>
            </a:r>
            <a:r>
              <a:rPr lang="ru-RU" sz="2000" dirty="0" smtClean="0"/>
              <a:t>110 </a:t>
            </a:r>
            <a:r>
              <a:rPr lang="ru-RU" sz="2000" dirty="0" err="1" smtClean="0"/>
              <a:t>пмоль</a:t>
            </a:r>
            <a:r>
              <a:rPr lang="ru-RU" sz="2000" dirty="0" smtClean="0"/>
              <a:t>/л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Скорее поздний </a:t>
            </a:r>
            <a:r>
              <a:rPr lang="ru-RU" sz="2000" dirty="0" err="1" smtClean="0"/>
              <a:t>пубертат</a:t>
            </a:r>
            <a:r>
              <a:rPr lang="ru-RU" sz="2000" dirty="0" smtClean="0"/>
              <a:t>                           скорее </a:t>
            </a:r>
            <a:r>
              <a:rPr lang="ru-RU" sz="2000" dirty="0" err="1" smtClean="0"/>
              <a:t>гипогонадизм</a:t>
            </a:r>
            <a:endParaRPr lang="ru-RU" sz="20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Дискуссионный вопрос диагностики </a:t>
            </a:r>
            <a:r>
              <a:rPr lang="ru-RU" sz="2400" dirty="0" err="1" smtClean="0"/>
              <a:t>гипогонадизма</a:t>
            </a:r>
            <a:endParaRPr lang="ru-RU" sz="2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771800" y="2420888"/>
            <a:ext cx="72008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5796136" y="2420888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3347864" y="3356992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148064" y="3356992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835696" y="458112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948264" y="465313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Актуальность: неудовлетворительный конечный рост, психологические проблемы, нарушение формирования костной массы</a:t>
            </a:r>
          </a:p>
          <a:p>
            <a:r>
              <a:rPr lang="ru-RU" dirty="0" smtClean="0"/>
              <a:t>Лечение:</a:t>
            </a:r>
          </a:p>
          <a:p>
            <a:pPr marL="624078" indent="-514350">
              <a:buAutoNum type="arabicPeriod"/>
            </a:pPr>
            <a:r>
              <a:rPr lang="ru-RU" dirty="0" smtClean="0"/>
              <a:t>Препараты тестостерона(</a:t>
            </a:r>
            <a:r>
              <a:rPr lang="ru-RU" dirty="0" err="1" smtClean="0"/>
              <a:t>сустанон</a:t>
            </a:r>
            <a:r>
              <a:rPr lang="ru-RU" dirty="0" smtClean="0"/>
              <a:t> 250мг/мл) 0,5 мл в/м 1 раз в месяц в течение 3 месяцев. (КВ должен быть более 12 лет.</a:t>
            </a:r>
          </a:p>
          <a:p>
            <a:pPr marL="624078" indent="-514350">
              <a:buAutoNum type="arabicPeriod"/>
            </a:pPr>
            <a:r>
              <a:rPr lang="ru-RU" dirty="0" err="1" smtClean="0"/>
              <a:t>Оксандролон</a:t>
            </a:r>
            <a:r>
              <a:rPr lang="ru-RU" dirty="0" smtClean="0"/>
              <a:t> (</a:t>
            </a:r>
            <a:r>
              <a:rPr lang="ru-RU" dirty="0" err="1" smtClean="0"/>
              <a:t>Таб</a:t>
            </a:r>
            <a:r>
              <a:rPr lang="ru-RU" dirty="0" smtClean="0"/>
              <a:t> 10 мг) 0,1 мг/кг( менее 2,5 мг) ежедневно 3-6 месяцев под контролем КВ (КВ менее 12 лет).</a:t>
            </a:r>
          </a:p>
          <a:p>
            <a:pPr marL="624078" indent="-514350">
              <a:buNone/>
            </a:pPr>
            <a:r>
              <a:rPr lang="ru-RU" dirty="0" smtClean="0"/>
              <a:t>При сомнении между поздним </a:t>
            </a:r>
            <a:r>
              <a:rPr lang="ru-RU" dirty="0" err="1" smtClean="0"/>
              <a:t>пубертатом</a:t>
            </a:r>
            <a:r>
              <a:rPr lang="ru-RU" dirty="0" smtClean="0"/>
              <a:t> и </a:t>
            </a:r>
            <a:r>
              <a:rPr lang="ru-RU" dirty="0" err="1" smtClean="0"/>
              <a:t>гипогонадизмом</a:t>
            </a:r>
            <a:r>
              <a:rPr lang="ru-RU" dirty="0" smtClean="0"/>
              <a:t> проводят лечение тестостероном. Через 3-6 </a:t>
            </a:r>
            <a:r>
              <a:rPr lang="ru-RU" dirty="0" err="1" smtClean="0"/>
              <a:t>мес</a:t>
            </a:r>
            <a:r>
              <a:rPr lang="ru-RU" dirty="0" smtClean="0"/>
              <a:t> оценивают яички, если объем увеличился, то синдром позднего </a:t>
            </a:r>
            <a:r>
              <a:rPr lang="ru-RU" dirty="0" err="1" smtClean="0"/>
              <a:t>пубертата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dirty="0" smtClean="0"/>
              <a:t>Синдром позднего </a:t>
            </a:r>
            <a:r>
              <a:rPr lang="ru-RU" dirty="0" err="1" smtClean="0"/>
              <a:t>пубертата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/>
          <a:lstStyle/>
          <a:p>
            <a:r>
              <a:rPr lang="ru-RU" dirty="0" smtClean="0"/>
              <a:t>Формирование ВПП</a:t>
            </a:r>
          </a:p>
          <a:p>
            <a:r>
              <a:rPr lang="ru-RU" dirty="0" smtClean="0"/>
              <a:t>Формирование конечного роста и пропорций тела</a:t>
            </a:r>
          </a:p>
          <a:p>
            <a:r>
              <a:rPr lang="ru-RU" dirty="0" smtClean="0"/>
              <a:t>Формирование мышечной массы</a:t>
            </a:r>
          </a:p>
          <a:p>
            <a:r>
              <a:rPr lang="ru-RU" dirty="0" smtClean="0"/>
              <a:t>Оптимальная минерализация костной ткани</a:t>
            </a:r>
          </a:p>
          <a:p>
            <a:r>
              <a:rPr lang="ru-RU" dirty="0" smtClean="0"/>
              <a:t>Достижение удовлетворительных размеров кавернозных тел и развитие внутренних мужских половых органов</a:t>
            </a:r>
          </a:p>
          <a:p>
            <a:r>
              <a:rPr lang="ru-RU" dirty="0" smtClean="0"/>
              <a:t>Обеспечение </a:t>
            </a:r>
            <a:r>
              <a:rPr lang="ru-RU" dirty="0" err="1" smtClean="0"/>
              <a:t>психо-сексуального</a:t>
            </a:r>
            <a:r>
              <a:rPr lang="ru-RU" dirty="0" smtClean="0"/>
              <a:t> созревания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Цель терапии </a:t>
            </a:r>
            <a:r>
              <a:rPr lang="ru-RU" dirty="0" err="1" smtClean="0"/>
              <a:t>гипогонадизма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AutoNum type="arabicPeriod"/>
            </a:pPr>
            <a:r>
              <a:rPr lang="ru-RU" dirty="0" smtClean="0"/>
              <a:t>Препараты тестостерона при </a:t>
            </a:r>
            <a:r>
              <a:rPr lang="ru-RU" dirty="0" err="1" smtClean="0"/>
              <a:t>гипергонадотропном</a:t>
            </a:r>
            <a:r>
              <a:rPr lang="ru-RU" dirty="0" smtClean="0"/>
              <a:t> </a:t>
            </a:r>
            <a:r>
              <a:rPr lang="ru-RU" dirty="0" err="1" smtClean="0"/>
              <a:t>гипогонадизме</a:t>
            </a:r>
            <a:endParaRPr lang="ru-RU" dirty="0" smtClean="0"/>
          </a:p>
          <a:p>
            <a:pPr marL="624078" indent="-514350">
              <a:buAutoNum type="arabicPeriod"/>
            </a:pPr>
            <a:r>
              <a:rPr lang="ru-RU" dirty="0" smtClean="0"/>
              <a:t>Аналоги </a:t>
            </a:r>
            <a:r>
              <a:rPr lang="ru-RU" dirty="0" err="1" smtClean="0"/>
              <a:t>гонадотропин-рилизинг</a:t>
            </a:r>
            <a:r>
              <a:rPr lang="ru-RU" dirty="0" smtClean="0"/>
              <a:t> гормона</a:t>
            </a:r>
          </a:p>
          <a:p>
            <a:pPr marL="624078" indent="-514350">
              <a:buAutoNum type="arabicPeriod"/>
            </a:pPr>
            <a:r>
              <a:rPr lang="ru-RU" dirty="0" smtClean="0"/>
              <a:t>Хорионический гонадотропин 1000-2500 МЕ 2раза в неделю</a:t>
            </a:r>
          </a:p>
          <a:p>
            <a:pPr marL="624078" indent="-514350">
              <a:buAutoNum type="arabicPeriod"/>
            </a:pPr>
            <a:r>
              <a:rPr lang="ru-RU" dirty="0" smtClean="0"/>
              <a:t>Препараты ФСГ:</a:t>
            </a:r>
          </a:p>
          <a:p>
            <a:pPr marL="624078" indent="-514350">
              <a:buNone/>
            </a:pPr>
            <a:r>
              <a:rPr lang="ru-RU" dirty="0" smtClean="0"/>
              <a:t>-</a:t>
            </a:r>
            <a:r>
              <a:rPr lang="ru-RU" dirty="0" err="1" smtClean="0"/>
              <a:t>менопаузальный</a:t>
            </a:r>
            <a:r>
              <a:rPr lang="ru-RU" dirty="0" smtClean="0"/>
              <a:t> гонадотропин (</a:t>
            </a:r>
            <a:r>
              <a:rPr lang="ru-RU" dirty="0" err="1" smtClean="0"/>
              <a:t>Хумегон</a:t>
            </a:r>
            <a:r>
              <a:rPr lang="ru-RU" dirty="0" smtClean="0"/>
              <a:t>) 150 МЕ в/м 3 раза в неделю. У женщин индуцирует созревание фолликулов и яйцеклетки (до </a:t>
            </a:r>
            <a:r>
              <a:rPr lang="ru-RU" dirty="0" err="1" smtClean="0"/>
              <a:t>преовуляторной</a:t>
            </a:r>
            <a:r>
              <a:rPr lang="ru-RU" dirty="0" smtClean="0"/>
              <a:t> стадии) в яичнике; у мужчин стимулирует сперматогенез. Повышает выработку </a:t>
            </a:r>
            <a:r>
              <a:rPr lang="ru-RU" dirty="0" err="1" smtClean="0"/>
              <a:t>стероидных</a:t>
            </a:r>
            <a:r>
              <a:rPr lang="ru-RU" dirty="0" smtClean="0"/>
              <a:t> гормонов половыми железами.</a:t>
            </a:r>
          </a:p>
          <a:p>
            <a:pPr marL="624078" indent="-514350">
              <a:buNone/>
            </a:pPr>
            <a:r>
              <a:rPr lang="ru-RU" dirty="0" smtClean="0"/>
              <a:t>-высокоочищенный </a:t>
            </a:r>
            <a:r>
              <a:rPr lang="ru-RU" dirty="0" err="1" smtClean="0"/>
              <a:t>рекомбинантный</a:t>
            </a:r>
            <a:r>
              <a:rPr lang="ru-RU" dirty="0" smtClean="0"/>
              <a:t> ФСГ(</a:t>
            </a:r>
            <a:r>
              <a:rPr lang="ru-RU" dirty="0" err="1" smtClean="0"/>
              <a:t>Пурегон</a:t>
            </a:r>
            <a:r>
              <a:rPr lang="ru-RU" dirty="0" smtClean="0"/>
              <a:t>) 150 МЕ в/м 3 раза в неделю.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Лечение </a:t>
            </a:r>
            <a:r>
              <a:rPr lang="ru-RU" dirty="0" err="1" smtClean="0"/>
              <a:t>гипогонадизма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Начальные проявления со </a:t>
            </a:r>
          </a:p>
          <a:p>
            <a:pPr>
              <a:buNone/>
            </a:pPr>
            <a:r>
              <a:rPr lang="ru-RU" dirty="0" smtClean="0"/>
              <a:t>стороны соска и ареолы                  8-13 лет</a:t>
            </a:r>
          </a:p>
          <a:p>
            <a:r>
              <a:rPr lang="ru-RU" dirty="0" smtClean="0"/>
              <a:t>Появление полового </a:t>
            </a:r>
            <a:r>
              <a:rPr lang="ru-RU" dirty="0" err="1" smtClean="0"/>
              <a:t>оволосения</a:t>
            </a:r>
            <a:r>
              <a:rPr lang="ru-RU" dirty="0" smtClean="0"/>
              <a:t>  8-13,5 лет</a:t>
            </a:r>
          </a:p>
          <a:p>
            <a:r>
              <a:rPr lang="ru-RU" dirty="0" err="1" smtClean="0"/>
              <a:t>Менархе</a:t>
            </a:r>
            <a:r>
              <a:rPr lang="ru-RU" dirty="0" smtClean="0"/>
              <a:t>                                        10,5-15,5 лет</a:t>
            </a:r>
          </a:p>
          <a:p>
            <a:pPr>
              <a:buNone/>
            </a:pPr>
            <a:r>
              <a:rPr lang="ru-RU" dirty="0" smtClean="0"/>
              <a:t>Появление железистой ткани отстает от соска и ареолы на 6 месяцев</a:t>
            </a:r>
          </a:p>
          <a:p>
            <a:pPr>
              <a:buNone/>
            </a:pPr>
            <a:r>
              <a:rPr lang="ru-RU" dirty="0" err="1" smtClean="0"/>
              <a:t>Андрогензависимый</a:t>
            </a:r>
            <a:r>
              <a:rPr lang="ru-RU" dirty="0" smtClean="0"/>
              <a:t> признак отстает от </a:t>
            </a:r>
            <a:r>
              <a:rPr lang="ru-RU" dirty="0" err="1" smtClean="0"/>
              <a:t>эстрогензависимого</a:t>
            </a:r>
            <a:r>
              <a:rPr lang="ru-RU" dirty="0" smtClean="0"/>
              <a:t> на 6 </a:t>
            </a:r>
            <a:r>
              <a:rPr lang="ru-RU" dirty="0" err="1" smtClean="0"/>
              <a:t>мес</a:t>
            </a:r>
            <a:r>
              <a:rPr lang="ru-RU" dirty="0" smtClean="0"/>
              <a:t>/появляется одновременно</a:t>
            </a:r>
          </a:p>
          <a:p>
            <a:pPr>
              <a:buNone/>
            </a:pPr>
            <a:r>
              <a:rPr lang="ru-RU" dirty="0" smtClean="0"/>
              <a:t>Для старта </a:t>
            </a:r>
            <a:r>
              <a:rPr lang="ru-RU" dirty="0" err="1" smtClean="0"/>
              <a:t>менархе</a:t>
            </a:r>
            <a:r>
              <a:rPr lang="ru-RU" dirty="0" smtClean="0"/>
              <a:t> должно пройти 2 года от появления первых вторичных половых признаков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Нормальные сроки появления клинических признаков </a:t>
            </a:r>
            <a:r>
              <a:rPr lang="ru-RU" sz="2800" dirty="0" err="1" smtClean="0"/>
              <a:t>пубертата</a:t>
            </a:r>
            <a:r>
              <a:rPr lang="ru-RU" sz="2800" dirty="0" smtClean="0"/>
              <a:t> у девочек</a:t>
            </a:r>
            <a:endParaRPr lang="ru-RU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16624"/>
          </a:xfrm>
        </p:spPr>
        <p:txBody>
          <a:bodyPr>
            <a:normAutofit/>
          </a:bodyPr>
          <a:lstStyle/>
          <a:p>
            <a:pPr marL="624078" indent="-514350">
              <a:buAutoNum type="arabicPeriod"/>
            </a:pPr>
            <a:r>
              <a:rPr lang="ru-RU" dirty="0" err="1" smtClean="0"/>
              <a:t>Пероральные</a:t>
            </a:r>
            <a:r>
              <a:rPr lang="ru-RU" dirty="0" smtClean="0"/>
              <a:t> препараты</a:t>
            </a:r>
          </a:p>
          <a:p>
            <a:pPr marL="624078" indent="-514350">
              <a:buNone/>
            </a:pPr>
            <a:r>
              <a:rPr lang="ru-RU" dirty="0" smtClean="0"/>
              <a:t>-Тестостерона </a:t>
            </a:r>
            <a:r>
              <a:rPr lang="ru-RU" dirty="0" err="1" smtClean="0"/>
              <a:t>ундеканоат</a:t>
            </a:r>
            <a:r>
              <a:rPr lang="ru-RU" dirty="0" smtClean="0"/>
              <a:t> (</a:t>
            </a:r>
            <a:r>
              <a:rPr lang="ru-RU" dirty="0" err="1" smtClean="0"/>
              <a:t>Андриол</a:t>
            </a:r>
            <a:r>
              <a:rPr lang="ru-RU" dirty="0" smtClean="0"/>
              <a:t>) </a:t>
            </a:r>
            <a:r>
              <a:rPr lang="ru-RU" dirty="0" err="1" smtClean="0"/>
              <a:t>капс</a:t>
            </a:r>
            <a:r>
              <a:rPr lang="ru-RU" dirty="0" smtClean="0"/>
              <a:t> 40 мг</a:t>
            </a:r>
            <a:r>
              <a:rPr lang="en-US" dirty="0" smtClean="0"/>
              <a:t> N</a:t>
            </a:r>
            <a:r>
              <a:rPr lang="ru-RU" dirty="0" smtClean="0"/>
              <a:t>.60. Начальная доза — 120–160 мг в сутки (половину дозы утром, а вторую половину — вечером, при приеме нечетного количества капсул более высокую дозу принимают утром) в течение 2–3 </a:t>
            </a:r>
            <a:r>
              <a:rPr lang="ru-RU" dirty="0" err="1" smtClean="0"/>
              <a:t>нед</a:t>
            </a:r>
            <a:r>
              <a:rPr lang="ru-RU" dirty="0" smtClean="0"/>
              <a:t>, затем — 40–120 мг в сутки.</a:t>
            </a:r>
          </a:p>
          <a:p>
            <a:pPr marL="624078" indent="-514350">
              <a:buNone/>
            </a:pPr>
            <a:r>
              <a:rPr lang="ru-RU" dirty="0" smtClean="0"/>
              <a:t>-</a:t>
            </a:r>
            <a:r>
              <a:rPr lang="ru-RU" dirty="0" err="1" smtClean="0"/>
              <a:t>Местеролон</a:t>
            </a:r>
            <a:r>
              <a:rPr lang="ru-RU" dirty="0" smtClean="0"/>
              <a:t> (</a:t>
            </a:r>
            <a:r>
              <a:rPr lang="ru-RU" dirty="0" err="1" smtClean="0"/>
              <a:t>Провирон</a:t>
            </a:r>
            <a:r>
              <a:rPr lang="ru-RU" dirty="0" smtClean="0"/>
              <a:t>) </a:t>
            </a:r>
            <a:r>
              <a:rPr lang="ru-RU" dirty="0" err="1" smtClean="0"/>
              <a:t>таб</a:t>
            </a:r>
            <a:r>
              <a:rPr lang="ru-RU" dirty="0" smtClean="0"/>
              <a:t> 25 мг. По 1 </a:t>
            </a:r>
            <a:r>
              <a:rPr lang="ru-RU" dirty="0" err="1" smtClean="0"/>
              <a:t>таб</a:t>
            </a:r>
            <a:endParaRPr lang="ru-RU" dirty="0" smtClean="0"/>
          </a:p>
          <a:p>
            <a:pPr marL="624078" indent="-514350">
              <a:buNone/>
            </a:pPr>
            <a:r>
              <a:rPr lang="ru-RU" dirty="0" smtClean="0"/>
              <a:t> 1–3 раза в сутки. Для улучшения качества и увеличения количества сперматозоидов — по 50–75 мг/</a:t>
            </a:r>
            <a:r>
              <a:rPr lang="ru-RU" dirty="0" err="1" smtClean="0"/>
              <a:t>сут</a:t>
            </a:r>
            <a:r>
              <a:rPr lang="ru-RU" dirty="0" smtClean="0"/>
              <a:t> в течение одного цикла сперматогенеза (90 дней).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Препараты тестостерона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2. Внутримышечные препараты тестостерона</a:t>
            </a:r>
          </a:p>
          <a:p>
            <a:pPr>
              <a:buNone/>
            </a:pPr>
            <a:r>
              <a:rPr lang="ru-RU" dirty="0" smtClean="0"/>
              <a:t>-Тестостерона </a:t>
            </a:r>
            <a:r>
              <a:rPr lang="ru-RU" dirty="0" err="1" smtClean="0"/>
              <a:t>энантат</a:t>
            </a:r>
            <a:r>
              <a:rPr lang="ru-RU" dirty="0" smtClean="0"/>
              <a:t>. Масляный раствор для в/м введения. По 50-200 мг каждые 14-28 дней в/м. </a:t>
            </a:r>
          </a:p>
          <a:p>
            <a:pPr>
              <a:buNone/>
            </a:pPr>
            <a:r>
              <a:rPr lang="ru-RU" dirty="0" smtClean="0"/>
              <a:t>-Тестостерона </a:t>
            </a:r>
            <a:r>
              <a:rPr lang="ru-RU" dirty="0" err="1" smtClean="0"/>
              <a:t>ундеканоат</a:t>
            </a:r>
            <a:r>
              <a:rPr lang="ru-RU" dirty="0" smtClean="0"/>
              <a:t> масляный раствор(</a:t>
            </a:r>
            <a:r>
              <a:rPr lang="ru-RU" dirty="0" err="1" smtClean="0"/>
              <a:t>Небидо</a:t>
            </a:r>
            <a:r>
              <a:rPr lang="ru-RU" dirty="0" smtClean="0"/>
              <a:t>)- 1000 мг в 4 мл. ТОЛЬКО с 18 ЛЕТ. По 4 мл 1 раз в 12 недель. Между 1 и 2 инъекцией 6 недель.</a:t>
            </a:r>
          </a:p>
          <a:p>
            <a:pPr>
              <a:buNone/>
            </a:pPr>
            <a:r>
              <a:rPr lang="ru-RU" dirty="0" smtClean="0"/>
              <a:t>3. Накожные лекарственные формы:</a:t>
            </a:r>
          </a:p>
          <a:p>
            <a:pPr>
              <a:buNone/>
            </a:pPr>
            <a:r>
              <a:rPr lang="ru-RU" dirty="0" smtClean="0"/>
              <a:t>5-альфа ДГТ (</a:t>
            </a:r>
            <a:r>
              <a:rPr lang="ru-RU" dirty="0" err="1" smtClean="0"/>
              <a:t>Андрактим</a:t>
            </a:r>
            <a:r>
              <a:rPr lang="ru-RU" dirty="0" smtClean="0"/>
              <a:t> Гель 2,5%) по 0,2-0,3 мг/кг 1 раз в день в течение 1-3 </a:t>
            </a:r>
            <a:r>
              <a:rPr lang="ru-RU" dirty="0" err="1" smtClean="0"/>
              <a:t>мес</a:t>
            </a:r>
            <a:r>
              <a:rPr lang="ru-RU" dirty="0" smtClean="0"/>
              <a:t> 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Рост</a:t>
            </a:r>
          </a:p>
          <a:p>
            <a:r>
              <a:rPr lang="ru-RU" dirty="0" err="1" smtClean="0"/>
              <a:t>Впп</a:t>
            </a:r>
            <a:endParaRPr lang="ru-RU" dirty="0" smtClean="0"/>
          </a:p>
          <a:p>
            <a:r>
              <a:rPr lang="ru-RU" dirty="0" smtClean="0"/>
              <a:t>Содержание тестостерона</a:t>
            </a:r>
          </a:p>
          <a:p>
            <a:r>
              <a:rPr lang="ru-RU" dirty="0" smtClean="0"/>
              <a:t>ОАК: эритроциты и гематокрит</a:t>
            </a:r>
          </a:p>
          <a:p>
            <a:r>
              <a:rPr lang="ru-RU" dirty="0" smtClean="0"/>
              <a:t>Б/</a:t>
            </a:r>
            <a:r>
              <a:rPr lang="ru-RU" dirty="0" err="1" smtClean="0"/>
              <a:t>х</a:t>
            </a:r>
            <a:r>
              <a:rPr lang="ru-RU" dirty="0" smtClean="0"/>
              <a:t>: липиды</a:t>
            </a:r>
          </a:p>
          <a:p>
            <a:r>
              <a:rPr lang="ru-RU" dirty="0" smtClean="0"/>
              <a:t>Денситометрия</a:t>
            </a:r>
          </a:p>
          <a:p>
            <a:r>
              <a:rPr lang="ru-RU" dirty="0" err="1" smtClean="0"/>
              <a:t>Гипергонадотропным</a:t>
            </a:r>
            <a:r>
              <a:rPr lang="ru-RU" dirty="0" smtClean="0"/>
              <a:t> </a:t>
            </a:r>
            <a:r>
              <a:rPr lang="ru-RU" dirty="0" err="1" smtClean="0"/>
              <a:t>гипогонадизме</a:t>
            </a:r>
            <a:r>
              <a:rPr lang="ru-RU" dirty="0" smtClean="0"/>
              <a:t> уровень ЛГ и ФСГ не является маркерами адекватности заместительной терапии</a:t>
            </a:r>
          </a:p>
          <a:p>
            <a:r>
              <a:rPr lang="ru-RU" dirty="0" smtClean="0"/>
              <a:t>Коэффициент ДГТ/Т (норма 1/10)</a:t>
            </a:r>
          </a:p>
          <a:p>
            <a:r>
              <a:rPr lang="ru-RU" dirty="0" smtClean="0"/>
              <a:t>Коэффициент </a:t>
            </a:r>
            <a:r>
              <a:rPr lang="ru-RU" dirty="0" err="1" smtClean="0"/>
              <a:t>Эстрадиол</a:t>
            </a:r>
            <a:r>
              <a:rPr lang="ru-RU" dirty="0" smtClean="0"/>
              <a:t>/Тестостерон (норма 1/200).</a:t>
            </a:r>
          </a:p>
          <a:p>
            <a:r>
              <a:rPr lang="ru-RU" dirty="0" smtClean="0"/>
              <a:t>Пик действия тестостерона на 5-7 день, поэтому коэффициенты смотреть надо в эти дни.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Мониторинг терапии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пасибо за внимание синя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531440"/>
            <a:ext cx="9123908" cy="738944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-28912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/>
          <a:lstStyle/>
          <a:p>
            <a:pPr marL="624078" indent="-514350">
              <a:buAutoNum type="arabicParenR"/>
            </a:pPr>
            <a:r>
              <a:rPr lang="ru-RU" dirty="0" smtClean="0"/>
              <a:t>Виды задержки полового развития?</a:t>
            </a:r>
          </a:p>
          <a:p>
            <a:pPr marL="624078" indent="-514350">
              <a:buAutoNum type="arabicParenR"/>
            </a:pPr>
            <a:r>
              <a:rPr lang="ru-RU" dirty="0" smtClean="0"/>
              <a:t>Алгоритм диагностики при неполной форме задержки полового развития.</a:t>
            </a:r>
          </a:p>
          <a:p>
            <a:pPr marL="624078" indent="-514350">
              <a:buAutoNum type="arabicParenR"/>
            </a:pPr>
            <a:r>
              <a:rPr lang="ru-RU" dirty="0" smtClean="0"/>
              <a:t>Алгоритм диагностики при полной форме ЗПР?</a:t>
            </a:r>
          </a:p>
          <a:p>
            <a:pPr marL="624078" indent="-514350">
              <a:buAutoNum type="arabicParenR"/>
            </a:pPr>
            <a:r>
              <a:rPr lang="ru-RU" dirty="0" smtClean="0"/>
              <a:t>Лечение </a:t>
            </a:r>
            <a:r>
              <a:rPr lang="ru-RU" dirty="0" err="1" smtClean="0"/>
              <a:t>гипогонадизма</a:t>
            </a:r>
            <a:r>
              <a:rPr lang="ru-RU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Норма:</a:t>
            </a:r>
          </a:p>
          <a:p>
            <a:r>
              <a:rPr lang="ru-RU" dirty="0" smtClean="0"/>
              <a:t>Период становления 12 месяцев</a:t>
            </a:r>
          </a:p>
          <a:p>
            <a:r>
              <a:rPr lang="ru-RU" dirty="0" smtClean="0"/>
              <a:t>Продолжительность цикла 21-35 дней</a:t>
            </a:r>
          </a:p>
          <a:p>
            <a:pPr>
              <a:buNone/>
            </a:pPr>
            <a:r>
              <a:rPr lang="ru-RU" dirty="0" smtClean="0"/>
              <a:t>(до 18 лет до 42 дней)</a:t>
            </a:r>
          </a:p>
          <a:p>
            <a:r>
              <a:rPr lang="ru-RU" dirty="0" err="1" smtClean="0"/>
              <a:t>Овуляторных</a:t>
            </a:r>
            <a:r>
              <a:rPr lang="ru-RU" dirty="0" smtClean="0"/>
              <a:t> циклов 20% до 18 лет (80% циклов </a:t>
            </a:r>
            <a:r>
              <a:rPr lang="ru-RU" dirty="0" err="1" smtClean="0"/>
              <a:t>ановуляторные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b="1" dirty="0" smtClean="0"/>
              <a:t>Патология:</a:t>
            </a:r>
          </a:p>
          <a:p>
            <a:r>
              <a:rPr lang="ru-RU" dirty="0" smtClean="0"/>
              <a:t>Первичная аменорея- отсутствие цикла в 15 лет</a:t>
            </a:r>
          </a:p>
          <a:p>
            <a:r>
              <a:rPr lang="ru-RU" dirty="0" smtClean="0"/>
              <a:t>Вторичная аменорея- отсутствие цикла более 6 месяцев</a:t>
            </a:r>
          </a:p>
          <a:p>
            <a:r>
              <a:rPr lang="ru-RU" dirty="0" err="1" smtClean="0"/>
              <a:t>Олигоменорея-цикл</a:t>
            </a:r>
            <a:r>
              <a:rPr lang="ru-RU" dirty="0" smtClean="0"/>
              <a:t> более 35 дней(42 дня у подростков)</a:t>
            </a:r>
          </a:p>
          <a:p>
            <a:r>
              <a:rPr lang="ru-RU" dirty="0" err="1" smtClean="0"/>
              <a:t>Пройоменорея</a:t>
            </a:r>
            <a:r>
              <a:rPr lang="ru-RU" dirty="0" smtClean="0"/>
              <a:t>- цикл менее 21 дня. </a:t>
            </a:r>
            <a:r>
              <a:rPr lang="ru-RU" dirty="0" err="1" smtClean="0"/>
              <a:t>Причны</a:t>
            </a:r>
            <a:r>
              <a:rPr lang="ru-RU" dirty="0" smtClean="0"/>
              <a:t>: нарушение свертывающей системы крови, гипотиреоз(ациклические маточные кровотечения), редко при </a:t>
            </a:r>
            <a:r>
              <a:rPr lang="ru-RU" dirty="0" err="1" smtClean="0"/>
              <a:t>гиперпролактинемии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Причины аменореи: гипотиреоз, </a:t>
            </a:r>
            <a:r>
              <a:rPr lang="ru-RU" dirty="0" err="1" smtClean="0"/>
              <a:t>гиперпролактинемия</a:t>
            </a:r>
            <a:r>
              <a:rPr lang="ru-RU" dirty="0" smtClean="0"/>
              <a:t> (ГПРЛ), </a:t>
            </a:r>
            <a:r>
              <a:rPr lang="ru-RU" dirty="0" err="1" smtClean="0"/>
              <a:t>гиперандрогения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Менструальная функция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ППР</a:t>
            </a:r>
          </a:p>
          <a:p>
            <a:r>
              <a:rPr lang="ru-RU" dirty="0" smtClean="0"/>
              <a:t>Полная форма задержки полового развития(ЗПР)- отсутствие всех вторичных половых признаков (ВПП) в возрасте 14 лет и старше</a:t>
            </a:r>
          </a:p>
          <a:p>
            <a:r>
              <a:rPr lang="ru-RU" dirty="0" smtClean="0"/>
              <a:t>Неполная форма ЗПР- отсутствие менструаций в возрасте 15,5 лет и старше</a:t>
            </a:r>
          </a:p>
          <a:p>
            <a:r>
              <a:rPr lang="ru-RU" dirty="0" smtClean="0"/>
              <a:t>Инверсия </a:t>
            </a:r>
            <a:r>
              <a:rPr lang="ru-RU" dirty="0" err="1" smtClean="0"/>
              <a:t>пубертата</a:t>
            </a:r>
            <a:r>
              <a:rPr lang="ru-RU" dirty="0" smtClean="0"/>
              <a:t>- неправильный порядок появления вторичных половых признаков в хронологические сроки </a:t>
            </a:r>
            <a:r>
              <a:rPr lang="ru-RU" dirty="0" err="1" smtClean="0"/>
              <a:t>пубертата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Патология </a:t>
            </a:r>
            <a:r>
              <a:rPr lang="ru-RU" dirty="0" err="1" smtClean="0"/>
              <a:t>пубертата</a:t>
            </a:r>
            <a:r>
              <a:rPr lang="ru-RU" dirty="0" smtClean="0"/>
              <a:t> у девочек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/>
          <a:lstStyle/>
          <a:p>
            <a:r>
              <a:rPr lang="ru-RU" dirty="0" smtClean="0"/>
              <a:t>Структура ЗПР:  </a:t>
            </a:r>
          </a:p>
          <a:p>
            <a:pPr>
              <a:buNone/>
            </a:pPr>
            <a:r>
              <a:rPr lang="ru-RU" dirty="0" smtClean="0"/>
              <a:t>-Конституциональная ЗПР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dirty="0" err="1" smtClean="0"/>
              <a:t>Гипогонадизм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 девочек 60% </a:t>
            </a:r>
            <a:r>
              <a:rPr lang="ru-RU" dirty="0" err="1" smtClean="0"/>
              <a:t>гипогонадизм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 мальчиков 80%- поздний </a:t>
            </a:r>
            <a:r>
              <a:rPr lang="ru-RU" dirty="0" err="1" smtClean="0"/>
              <a:t>пубертат</a:t>
            </a:r>
            <a:endParaRPr lang="ru-RU" dirty="0" smtClean="0"/>
          </a:p>
          <a:p>
            <a:r>
              <a:rPr lang="ru-RU" dirty="0" smtClean="0"/>
              <a:t>Необходимость назначения терапии</a:t>
            </a:r>
          </a:p>
          <a:p>
            <a:r>
              <a:rPr lang="ru-RU" dirty="0" smtClean="0"/>
              <a:t>Неблагоприятные исходы: </a:t>
            </a:r>
            <a:r>
              <a:rPr lang="ru-RU" dirty="0" err="1" smtClean="0"/>
              <a:t>микромастия=гипогалактия</a:t>
            </a:r>
            <a:r>
              <a:rPr lang="ru-RU" dirty="0" smtClean="0"/>
              <a:t>, </a:t>
            </a:r>
            <a:r>
              <a:rPr lang="ru-RU" dirty="0" err="1" smtClean="0"/>
              <a:t>овариально-менструальная</a:t>
            </a:r>
            <a:r>
              <a:rPr lang="ru-RU" dirty="0" smtClean="0"/>
              <a:t> </a:t>
            </a:r>
            <a:r>
              <a:rPr lang="ru-RU" dirty="0" err="1" smtClean="0"/>
              <a:t>дисфункция-инфертильность</a:t>
            </a:r>
            <a:r>
              <a:rPr lang="ru-RU" dirty="0" smtClean="0"/>
              <a:t>(бесплодие)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Значимость ЗПР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AutoNum type="arabicPeriod"/>
            </a:pPr>
            <a:r>
              <a:rPr lang="ru-RU" dirty="0" smtClean="0"/>
              <a:t>Функциональная задержка </a:t>
            </a:r>
            <a:r>
              <a:rPr lang="ru-RU" dirty="0" err="1" smtClean="0"/>
              <a:t>пубертата</a:t>
            </a:r>
            <a:endParaRPr lang="ru-RU" dirty="0" smtClean="0"/>
          </a:p>
          <a:p>
            <a:pPr marL="624078" indent="-514350">
              <a:buNone/>
            </a:pPr>
            <a:r>
              <a:rPr lang="ru-RU" dirty="0" smtClean="0"/>
              <a:t>Конституциональная задержка роста и </a:t>
            </a:r>
            <a:r>
              <a:rPr lang="ru-RU" dirty="0" err="1" smtClean="0"/>
              <a:t>пубертата</a:t>
            </a:r>
            <a:endParaRPr lang="ru-RU" dirty="0" smtClean="0"/>
          </a:p>
          <a:p>
            <a:pPr marL="624078" indent="-514350">
              <a:buNone/>
            </a:pPr>
            <a:r>
              <a:rPr lang="ru-RU" dirty="0" smtClean="0"/>
              <a:t>Задержка роста при хронических заболеваниях</a:t>
            </a:r>
          </a:p>
          <a:p>
            <a:pPr marL="624078" indent="-514350">
              <a:buNone/>
            </a:pPr>
            <a:r>
              <a:rPr lang="ru-RU" dirty="0" smtClean="0"/>
              <a:t>Задержка роста при недостаточном питании и неадекватных </a:t>
            </a:r>
            <a:r>
              <a:rPr lang="ru-RU" dirty="0" err="1" smtClean="0"/>
              <a:t>энергозатратах</a:t>
            </a:r>
            <a:endParaRPr lang="ru-RU" dirty="0" smtClean="0"/>
          </a:p>
          <a:p>
            <a:pPr marL="624078" indent="-514350">
              <a:buNone/>
            </a:pPr>
            <a:r>
              <a:rPr lang="ru-RU" dirty="0" smtClean="0"/>
              <a:t>2. </a:t>
            </a:r>
            <a:r>
              <a:rPr lang="ru-RU" dirty="0" err="1" smtClean="0"/>
              <a:t>Гипогонадотропный</a:t>
            </a:r>
            <a:r>
              <a:rPr lang="ru-RU" dirty="0" smtClean="0"/>
              <a:t> </a:t>
            </a:r>
            <a:r>
              <a:rPr lang="ru-RU" dirty="0" err="1" smtClean="0"/>
              <a:t>гипогонадизм</a:t>
            </a:r>
            <a:endParaRPr lang="ru-RU" dirty="0" smtClean="0"/>
          </a:p>
          <a:p>
            <a:pPr marL="624078" indent="-514350">
              <a:buNone/>
            </a:pPr>
            <a:r>
              <a:rPr lang="ru-RU" dirty="0" smtClean="0"/>
              <a:t>2а. Врожденные формы:</a:t>
            </a:r>
          </a:p>
          <a:p>
            <a:pPr marL="624078" indent="-514350">
              <a:buNone/>
            </a:pPr>
            <a:r>
              <a:rPr lang="ru-RU" dirty="0" smtClean="0"/>
              <a:t>-Синдром Кальмана</a:t>
            </a:r>
          </a:p>
          <a:p>
            <a:pPr marL="624078" indent="-514350">
              <a:buNone/>
            </a:pPr>
            <a:r>
              <a:rPr lang="ru-RU" dirty="0" smtClean="0"/>
              <a:t>-Множественный врожденный дефицит </a:t>
            </a:r>
            <a:r>
              <a:rPr lang="ru-RU" dirty="0" err="1" smtClean="0"/>
              <a:t>тропных</a:t>
            </a:r>
            <a:r>
              <a:rPr lang="ru-RU" dirty="0" smtClean="0"/>
              <a:t> гормонов гипофиза</a:t>
            </a:r>
          </a:p>
          <a:p>
            <a:pPr marL="624078" indent="-514350">
              <a:buNone/>
            </a:pPr>
            <a:r>
              <a:rPr lang="ru-RU" dirty="0" smtClean="0"/>
              <a:t>-Врожденная гипоплазия надпочечников и </a:t>
            </a:r>
            <a:r>
              <a:rPr lang="ru-RU" dirty="0" err="1" smtClean="0"/>
              <a:t>гипогонадотропный</a:t>
            </a:r>
            <a:r>
              <a:rPr lang="ru-RU" dirty="0" smtClean="0"/>
              <a:t> </a:t>
            </a:r>
            <a:r>
              <a:rPr lang="ru-RU" dirty="0" err="1" smtClean="0"/>
              <a:t>гипогонадизм</a:t>
            </a:r>
            <a:r>
              <a:rPr lang="ru-RU" dirty="0" smtClean="0"/>
              <a:t> у мальчиков(дефект </a:t>
            </a:r>
            <a:r>
              <a:rPr lang="en-US" dirty="0" smtClean="0"/>
              <a:t>DAX1</a:t>
            </a:r>
            <a:r>
              <a:rPr lang="ru-RU" dirty="0" smtClean="0"/>
              <a:t> гена)</a:t>
            </a:r>
          </a:p>
          <a:p>
            <a:pPr marL="624078" indent="-514350">
              <a:buNone/>
            </a:pPr>
            <a:r>
              <a:rPr lang="ru-RU" dirty="0" smtClean="0"/>
              <a:t>-Дефект рецептора ЛГ-РГ</a:t>
            </a:r>
          </a:p>
          <a:p>
            <a:pPr marL="624078" indent="-514350">
              <a:buNone/>
            </a:pPr>
            <a:r>
              <a:rPr lang="ru-RU" dirty="0" smtClean="0"/>
              <a:t>-Врожденные множественные сочетанные дефекты (Синдром </a:t>
            </a:r>
            <a:r>
              <a:rPr lang="ru-RU" dirty="0" err="1" smtClean="0"/>
              <a:t>Прадера-Вилли</a:t>
            </a:r>
            <a:r>
              <a:rPr lang="ru-RU" dirty="0" smtClean="0"/>
              <a:t>, Синдром </a:t>
            </a:r>
            <a:r>
              <a:rPr lang="ru-RU" dirty="0" err="1" smtClean="0"/>
              <a:t>Лоуренса-Муна-Барде-Бидля</a:t>
            </a:r>
            <a:r>
              <a:rPr lang="ru-RU" dirty="0" smtClean="0"/>
              <a:t>)</a:t>
            </a:r>
          </a:p>
          <a:p>
            <a:pPr marL="624078" indent="-51435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Классификация ЗПР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12068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2б. Приобретенные формы </a:t>
            </a:r>
            <a:r>
              <a:rPr lang="ru-RU" dirty="0" err="1" smtClean="0"/>
              <a:t>гипогонадотропного</a:t>
            </a:r>
            <a:r>
              <a:rPr lang="ru-RU" dirty="0" smtClean="0"/>
              <a:t> </a:t>
            </a:r>
            <a:r>
              <a:rPr lang="ru-RU" dirty="0" err="1" smtClean="0"/>
              <a:t>гипогонадизма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-Опухоли гипоталамо-гипофизарной области(</a:t>
            </a:r>
            <a:r>
              <a:rPr lang="ru-RU" dirty="0" err="1" smtClean="0"/>
              <a:t>краниофарингиомы</a:t>
            </a:r>
            <a:r>
              <a:rPr lang="ru-RU" dirty="0" smtClean="0"/>
              <a:t>, аденомы гипофиза, </a:t>
            </a:r>
            <a:r>
              <a:rPr lang="ru-RU" dirty="0" err="1" smtClean="0"/>
              <a:t>супраселлярные</a:t>
            </a:r>
            <a:r>
              <a:rPr lang="ru-RU" dirty="0" smtClean="0"/>
              <a:t> глиомы)</a:t>
            </a:r>
          </a:p>
          <a:p>
            <a:pPr>
              <a:buNone/>
            </a:pPr>
            <a:r>
              <a:rPr lang="ru-RU" dirty="0" smtClean="0"/>
              <a:t>-Инфекционные поражения ЦНС(менингит, энцефалит)</a:t>
            </a:r>
          </a:p>
          <a:p>
            <a:pPr>
              <a:buNone/>
            </a:pPr>
            <a:r>
              <a:rPr lang="ru-RU" dirty="0" smtClean="0"/>
              <a:t>-Облучение ЦНС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dirty="0" err="1" smtClean="0"/>
              <a:t>Гипергонадотропный</a:t>
            </a:r>
            <a:r>
              <a:rPr lang="ru-RU" dirty="0" smtClean="0"/>
              <a:t> </a:t>
            </a:r>
            <a:r>
              <a:rPr lang="ru-RU" dirty="0" err="1" smtClean="0"/>
              <a:t>гипогонадизм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3а. Врожденные формы:</a:t>
            </a:r>
          </a:p>
          <a:p>
            <a:pPr>
              <a:buNone/>
            </a:pPr>
            <a:r>
              <a:rPr lang="ru-RU" dirty="0" smtClean="0"/>
              <a:t>-Хромосомные аномалии( СШТ, Синдром </a:t>
            </a:r>
            <a:r>
              <a:rPr lang="ru-RU" dirty="0" err="1" smtClean="0"/>
              <a:t>Кляйнфельтера</a:t>
            </a:r>
            <a:r>
              <a:rPr lang="ru-RU" dirty="0" smtClean="0"/>
              <a:t>, ХХ </a:t>
            </a:r>
            <a:r>
              <a:rPr lang="ru-RU" dirty="0" err="1" smtClean="0"/>
              <a:t>дисгнезия</a:t>
            </a:r>
            <a:r>
              <a:rPr lang="ru-RU" dirty="0" smtClean="0"/>
              <a:t> гонад, ХУ </a:t>
            </a:r>
            <a:r>
              <a:rPr lang="ru-RU" dirty="0" err="1" smtClean="0"/>
              <a:t>дисгенезия</a:t>
            </a:r>
            <a:r>
              <a:rPr lang="ru-RU" dirty="0" smtClean="0"/>
              <a:t> гонад, различные формы </a:t>
            </a:r>
            <a:r>
              <a:rPr lang="ru-RU" dirty="0" err="1" smtClean="0"/>
              <a:t>мозаицизма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-Анорхизм</a:t>
            </a:r>
          </a:p>
          <a:p>
            <a:pPr>
              <a:buNone/>
            </a:pPr>
            <a:r>
              <a:rPr lang="ru-RU" dirty="0" smtClean="0"/>
              <a:t>-Дефект рецептора ЛГ/ХГЧ(вызывает синдром резистентных яичников у девочек и гермафродитизм/</a:t>
            </a:r>
            <a:r>
              <a:rPr lang="ru-RU" dirty="0" err="1" smtClean="0"/>
              <a:t>гипогонадизм</a:t>
            </a:r>
            <a:r>
              <a:rPr lang="ru-RU" dirty="0" smtClean="0"/>
              <a:t> у мальчиков)</a:t>
            </a:r>
          </a:p>
          <a:p>
            <a:pPr>
              <a:buNone/>
            </a:pPr>
            <a:r>
              <a:rPr lang="ru-RU" dirty="0" smtClean="0"/>
              <a:t>-Нарушение </a:t>
            </a:r>
            <a:r>
              <a:rPr lang="ru-RU" dirty="0" err="1" smtClean="0"/>
              <a:t>стероидогенеза</a:t>
            </a:r>
            <a:r>
              <a:rPr lang="ru-RU" dirty="0" smtClean="0"/>
              <a:t> в гонадах ( липоидная гиперплазия коры надпочечников, дефект 17-а-гидроксилазы, дефект 17 </a:t>
            </a:r>
            <a:r>
              <a:rPr lang="ru-RU" dirty="0" err="1" smtClean="0"/>
              <a:t>β- гидроксистероиддегидрогеназы</a:t>
            </a:r>
            <a:r>
              <a:rPr lang="ru-RU" dirty="0" smtClean="0"/>
              <a:t> III типа, дефект 17,20- </a:t>
            </a:r>
            <a:r>
              <a:rPr lang="ru-RU" dirty="0" err="1" smtClean="0"/>
              <a:t>лиазы</a:t>
            </a:r>
            <a:r>
              <a:rPr lang="ru-RU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3б. Приобретенные формы:</a:t>
            </a:r>
          </a:p>
          <a:p>
            <a:pPr>
              <a:buNone/>
            </a:pPr>
            <a:r>
              <a:rPr lang="ru-RU" dirty="0" smtClean="0"/>
              <a:t>-Инфекции(эпидемический паротит, краснуха)</a:t>
            </a:r>
          </a:p>
          <a:p>
            <a:pPr>
              <a:buNone/>
            </a:pPr>
            <a:r>
              <a:rPr lang="ru-RU" dirty="0" smtClean="0"/>
              <a:t>-Травма, </a:t>
            </a:r>
            <a:r>
              <a:rPr lang="ru-RU" dirty="0" err="1" smtClean="0"/>
              <a:t>перекрут</a:t>
            </a:r>
            <a:r>
              <a:rPr lang="ru-RU" dirty="0" smtClean="0"/>
              <a:t> яичка и яичника</a:t>
            </a:r>
          </a:p>
          <a:p>
            <a:pPr>
              <a:buNone/>
            </a:pPr>
            <a:r>
              <a:rPr lang="ru-RU" dirty="0" smtClean="0"/>
              <a:t>-Облучение гонад</a:t>
            </a:r>
          </a:p>
          <a:p>
            <a:pPr>
              <a:buNone/>
            </a:pPr>
            <a:r>
              <a:rPr lang="ru-RU" dirty="0" smtClean="0"/>
              <a:t>-Аутоиммунный процесс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70% случаев поздний </a:t>
            </a:r>
            <a:r>
              <a:rPr lang="ru-RU" dirty="0" err="1" smtClean="0"/>
              <a:t>пубертат</a:t>
            </a:r>
            <a:r>
              <a:rPr lang="ru-RU" dirty="0" smtClean="0"/>
              <a:t> у родителей</a:t>
            </a:r>
          </a:p>
          <a:p>
            <a:r>
              <a:rPr lang="ru-RU" dirty="0" smtClean="0"/>
              <a:t>Патология беременности и родов, низкие ростовые и весовые показатели при рождении, неблагоприятная социальная обстановка (алкоголизм родителей)</a:t>
            </a:r>
          </a:p>
          <a:p>
            <a:r>
              <a:rPr lang="ru-RU" dirty="0" smtClean="0"/>
              <a:t>Заболевания хронические с синдромом </a:t>
            </a:r>
            <a:r>
              <a:rPr lang="ru-RU" dirty="0" err="1" smtClean="0"/>
              <a:t>мальабсорбции</a:t>
            </a:r>
            <a:r>
              <a:rPr lang="ru-RU" dirty="0" smtClean="0"/>
              <a:t>(</a:t>
            </a:r>
            <a:r>
              <a:rPr lang="ru-RU" dirty="0" err="1" smtClean="0"/>
              <a:t>целиакия</a:t>
            </a:r>
            <a:r>
              <a:rPr lang="ru-RU" dirty="0" smtClean="0"/>
              <a:t>, панкреатит, гепатит), ХПН, хронические </a:t>
            </a:r>
            <a:r>
              <a:rPr lang="ru-RU" dirty="0" err="1" smtClean="0"/>
              <a:t>бронхолегочные</a:t>
            </a:r>
            <a:r>
              <a:rPr lang="ru-RU" dirty="0" smtClean="0"/>
              <a:t> заболевания, тяжелые пороки сердца,</a:t>
            </a:r>
          </a:p>
          <a:p>
            <a:r>
              <a:rPr lang="ru-RU" dirty="0" smtClean="0"/>
              <a:t>Болезни обмена веществ: </a:t>
            </a:r>
            <a:r>
              <a:rPr lang="ru-RU" dirty="0" err="1" smtClean="0"/>
              <a:t>мукополисахаридоз</a:t>
            </a:r>
            <a:r>
              <a:rPr lang="ru-RU" dirty="0" smtClean="0"/>
              <a:t>, </a:t>
            </a:r>
            <a:r>
              <a:rPr lang="ru-RU" dirty="0" err="1" smtClean="0"/>
              <a:t>галактоземия</a:t>
            </a:r>
            <a:r>
              <a:rPr lang="ru-RU" dirty="0" smtClean="0"/>
              <a:t>, некомпенсированные эндокринные заболевания (гипотиреоз, сахарный диабет)</a:t>
            </a:r>
          </a:p>
          <a:p>
            <a:r>
              <a:rPr lang="ru-RU" dirty="0" smtClean="0"/>
              <a:t>Длительная терапия ГКС</a:t>
            </a:r>
          </a:p>
          <a:p>
            <a:r>
              <a:rPr lang="ru-RU" dirty="0" smtClean="0"/>
              <a:t>Нервная </a:t>
            </a:r>
            <a:r>
              <a:rPr lang="ru-RU" dirty="0" err="1" smtClean="0"/>
              <a:t>анорексия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Функциональная задержка </a:t>
            </a:r>
            <a:r>
              <a:rPr lang="ru-RU" dirty="0" err="1" smtClean="0"/>
              <a:t>пубертата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292</TotalTime>
  <Words>1773</Words>
  <Application>Microsoft Office PowerPoint</Application>
  <PresentationFormat>Экран (4:3)</PresentationFormat>
  <Paragraphs>246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Открытая</vt:lpstr>
      <vt:lpstr>Задержка полового развития</vt:lpstr>
      <vt:lpstr>Уровни регуляции полового развития</vt:lpstr>
      <vt:lpstr>Нормальные сроки появления клинических признаков пубертата у девочек</vt:lpstr>
      <vt:lpstr>Менструальная функция</vt:lpstr>
      <vt:lpstr>Патология пубертата у девочек</vt:lpstr>
      <vt:lpstr>Значимость ЗПР</vt:lpstr>
      <vt:lpstr>Классификация ЗПР</vt:lpstr>
      <vt:lpstr>Слайд 8</vt:lpstr>
      <vt:lpstr>Функциональная задержка пубертата</vt:lpstr>
      <vt:lpstr>Первичная изолированная аменорея</vt:lpstr>
      <vt:lpstr>Слайд 11</vt:lpstr>
      <vt:lpstr>Показатели М-эхо на УЗИ ОМТ</vt:lpstr>
      <vt:lpstr>Циклическая витаминотерапия: </vt:lpstr>
      <vt:lpstr>Обследование при полной форме ЗПР</vt:lpstr>
      <vt:lpstr>Слайд 15</vt:lpstr>
      <vt:lpstr>Принципы ЗГТ</vt:lpstr>
      <vt:lpstr>Эстрогены</vt:lpstr>
      <vt:lpstr>КОК</vt:lpstr>
      <vt:lpstr>Мониторинг терапии</vt:lpstr>
      <vt:lpstr>ЗГТ у девочек с синдромом Шершевского-Тернера</vt:lpstr>
      <vt:lpstr>Слайд 21</vt:lpstr>
      <vt:lpstr>Трансдермальные формы эстрогенов</vt:lpstr>
      <vt:lpstr>Задержка полового развития у мальчиков</vt:lpstr>
      <vt:lpstr>Этиология ЗПР у мальчиков</vt:lpstr>
      <vt:lpstr>Слайд 25</vt:lpstr>
      <vt:lpstr>Дискуссионный вопрос диагностики гипогонадизма</vt:lpstr>
      <vt:lpstr>Синдром позднего пубертата</vt:lpstr>
      <vt:lpstr>Цель терапии гипогонадизма</vt:lpstr>
      <vt:lpstr>Лечение гипогонадизма</vt:lpstr>
      <vt:lpstr>Препараты тестостерона</vt:lpstr>
      <vt:lpstr>Слайд 31</vt:lpstr>
      <vt:lpstr>Мониторинг терапии</vt:lpstr>
      <vt:lpstr>Слайд 33</vt:lpstr>
      <vt:lpstr>Контрольные 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Задержка полового развития</dc:title>
  <dc:creator>User</dc:creator>
  <cp:lastModifiedBy>User</cp:lastModifiedBy>
  <cp:revision>40</cp:revision>
  <dcterms:created xsi:type="dcterms:W3CDTF">2020-02-11T07:45:50Z</dcterms:created>
  <dcterms:modified xsi:type="dcterms:W3CDTF">2020-04-10T15:33:27Z</dcterms:modified>
</cp:coreProperties>
</file>