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6" r:id="rId11"/>
    <p:sldId id="264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0" r:id="rId20"/>
    <p:sldId id="277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Гипокортицизм</a:t>
            </a:r>
            <a:r>
              <a:rPr lang="ru-RU" dirty="0" smtClean="0"/>
              <a:t> у детей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991072"/>
          </a:xfrm>
        </p:spPr>
        <p:txBody>
          <a:bodyPr>
            <a:normAutofit/>
          </a:bodyPr>
          <a:lstStyle/>
          <a:p>
            <a:pPr algn="r"/>
            <a:endParaRPr lang="ru-RU" sz="2000" dirty="0" smtClean="0"/>
          </a:p>
          <a:p>
            <a:pPr algn="r"/>
            <a:endParaRPr lang="ru-RU" sz="2000" dirty="0"/>
          </a:p>
          <a:p>
            <a:pPr algn="r"/>
            <a:endParaRPr lang="ru-RU" sz="2000" dirty="0" smtClean="0"/>
          </a:p>
          <a:p>
            <a:pPr algn="r"/>
            <a:r>
              <a:rPr lang="ru-RU" sz="2000" dirty="0" smtClean="0"/>
              <a:t>А.А. </a:t>
            </a:r>
            <a:r>
              <a:rPr lang="ru-RU" sz="2000" dirty="0" err="1" smtClean="0"/>
              <a:t>Бабрай</a:t>
            </a:r>
            <a:endParaRPr lang="ru-RU" sz="2000" dirty="0" smtClean="0"/>
          </a:p>
          <a:p>
            <a:pPr algn="r"/>
            <a:r>
              <a:rPr lang="ru-RU" sz="2000" dirty="0" smtClean="0"/>
              <a:t>Уфа-2020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933148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412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4080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ru-RU" dirty="0" smtClean="0"/>
              <a:t>4. Нарушение функции сердечно-сосудистой системы:</a:t>
            </a:r>
          </a:p>
          <a:p>
            <a:pPr marL="64008" indent="0">
              <a:buNone/>
            </a:pPr>
            <a:r>
              <a:rPr lang="ru-RU" dirty="0" smtClean="0"/>
              <a:t>Снижение АД</a:t>
            </a:r>
          </a:p>
          <a:p>
            <a:pPr marL="64008" indent="0">
              <a:buNone/>
            </a:pPr>
            <a:r>
              <a:rPr lang="ru-RU" dirty="0" smtClean="0"/>
              <a:t>Уменьшение размеров сердца</a:t>
            </a:r>
          </a:p>
          <a:p>
            <a:pPr marL="64008" indent="0">
              <a:buNone/>
            </a:pPr>
            <a:r>
              <a:rPr lang="ru-RU" dirty="0" smtClean="0"/>
              <a:t>5. Повышение уровня АКТГ</a:t>
            </a:r>
          </a:p>
          <a:p>
            <a:pPr marL="64008" indent="0">
              <a:buNone/>
            </a:pPr>
            <a:r>
              <a:rPr lang="ru-RU" dirty="0" smtClean="0"/>
              <a:t>6. Гиперпигментация (региональная/диффузная)</a:t>
            </a:r>
          </a:p>
          <a:p>
            <a:pPr marL="64008" indent="0">
              <a:buNone/>
            </a:pPr>
            <a:r>
              <a:rPr lang="ru-RU" dirty="0" smtClean="0"/>
              <a:t>7. Склонность к аллергическим заболеваниям</a:t>
            </a:r>
          </a:p>
          <a:p>
            <a:pPr marL="64008" indent="0">
              <a:buNone/>
            </a:pPr>
            <a:r>
              <a:rPr lang="ru-RU" dirty="0" smtClean="0"/>
              <a:t>8. Нарушение толерантности к стрессу</a:t>
            </a:r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17240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Надпочечниковая недостаточность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Первичная - непосредственная патология надпочечников</a:t>
            </a:r>
          </a:p>
          <a:p>
            <a:r>
              <a:rPr lang="ru-RU" dirty="0" smtClean="0"/>
              <a:t>Вторичная - сниженная секреция АКТГ</a:t>
            </a:r>
          </a:p>
          <a:p>
            <a:r>
              <a:rPr lang="ru-RU" dirty="0" smtClean="0"/>
              <a:t>Третичная- нарушение секреции кортикотропин - </a:t>
            </a:r>
            <a:r>
              <a:rPr lang="ru-RU" dirty="0" err="1" smtClean="0"/>
              <a:t>рилизинг</a:t>
            </a:r>
            <a:r>
              <a:rPr lang="ru-RU" dirty="0" smtClean="0"/>
              <a:t>-гормона гипоталамуса.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84183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Хроническая надпочечниковая недостаточность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marL="578358" indent="-514350">
              <a:buAutoNum type="arabicPeriod"/>
            </a:pPr>
            <a:r>
              <a:rPr lang="ru-RU" dirty="0" smtClean="0"/>
              <a:t>Первичный </a:t>
            </a:r>
            <a:r>
              <a:rPr lang="ru-RU" dirty="0" err="1" smtClean="0"/>
              <a:t>гипокортицизм</a:t>
            </a:r>
            <a:endParaRPr lang="ru-RU" dirty="0" smtClean="0"/>
          </a:p>
          <a:p>
            <a:pPr marL="64008" indent="0">
              <a:buNone/>
            </a:pPr>
            <a:r>
              <a:rPr lang="ru-RU" dirty="0" smtClean="0"/>
              <a:t>А. Врожденный:</a:t>
            </a:r>
          </a:p>
          <a:p>
            <a:r>
              <a:rPr lang="ru-RU" dirty="0" smtClean="0"/>
              <a:t>Нозологические варианты ВДКН</a:t>
            </a:r>
          </a:p>
          <a:p>
            <a:r>
              <a:rPr lang="ru-RU" dirty="0" smtClean="0"/>
              <a:t>Нозологические варианты </a:t>
            </a:r>
            <a:r>
              <a:rPr lang="ru-RU" dirty="0" err="1" smtClean="0"/>
              <a:t>дисгенезии</a:t>
            </a:r>
            <a:r>
              <a:rPr lang="ru-RU" dirty="0" smtClean="0"/>
              <a:t> надпочечников</a:t>
            </a:r>
          </a:p>
          <a:p>
            <a:r>
              <a:rPr lang="ru-RU" dirty="0" smtClean="0"/>
              <a:t>Метаболические заболевания, включающие ХНН</a:t>
            </a:r>
          </a:p>
          <a:p>
            <a:r>
              <a:rPr lang="ru-RU" dirty="0" smtClean="0"/>
              <a:t>Изолированный семейный дефицит ГКС</a:t>
            </a:r>
          </a:p>
          <a:p>
            <a:r>
              <a:rPr lang="ru-RU" dirty="0" smtClean="0"/>
              <a:t>Аутоиммунные заболевания, включающие ХНН</a:t>
            </a:r>
          </a:p>
          <a:p>
            <a:pPr marL="64008" indent="0">
              <a:buNone/>
            </a:pPr>
            <a:r>
              <a:rPr lang="ru-RU" dirty="0" smtClean="0"/>
              <a:t>Б. Приобретенный:</a:t>
            </a:r>
          </a:p>
          <a:p>
            <a:pPr marL="64008" indent="0">
              <a:buNone/>
            </a:pPr>
            <a:r>
              <a:rPr lang="ru-RU" dirty="0" smtClean="0"/>
              <a:t>Аутоиммунный </a:t>
            </a:r>
            <a:r>
              <a:rPr lang="ru-RU" dirty="0" err="1" smtClean="0"/>
              <a:t>адреналит</a:t>
            </a:r>
            <a:endParaRPr lang="ru-RU" dirty="0" smtClean="0"/>
          </a:p>
          <a:p>
            <a:pPr marL="64008" indent="0">
              <a:buNone/>
            </a:pPr>
            <a:r>
              <a:rPr lang="ru-RU" dirty="0" smtClean="0"/>
              <a:t>Туберкулез надпочечников</a:t>
            </a:r>
          </a:p>
          <a:p>
            <a:pPr marL="64008" indent="0">
              <a:buNone/>
            </a:pPr>
            <a:r>
              <a:rPr lang="ru-RU" dirty="0" err="1" smtClean="0"/>
              <a:t>Саркоидоз</a:t>
            </a:r>
            <a:r>
              <a:rPr lang="ru-RU" dirty="0" smtClean="0"/>
              <a:t>, амилоидоз, </a:t>
            </a:r>
            <a:r>
              <a:rPr lang="ru-RU" dirty="0" err="1" smtClean="0"/>
              <a:t>гемохроматоз</a:t>
            </a:r>
            <a:endParaRPr lang="ru-RU" dirty="0" smtClean="0"/>
          </a:p>
          <a:p>
            <a:pPr marL="64008" indent="0">
              <a:buNone/>
            </a:pPr>
            <a:r>
              <a:rPr lang="ru-RU" dirty="0" smtClean="0"/>
              <a:t>Грибковая инфекция</a:t>
            </a:r>
          </a:p>
          <a:p>
            <a:pPr marL="64008" indent="0">
              <a:buNone/>
            </a:pPr>
            <a:r>
              <a:rPr lang="ru-RU" dirty="0" smtClean="0"/>
              <a:t>Метастазы в надпочечники</a:t>
            </a:r>
          </a:p>
          <a:p>
            <a:pPr marL="64008" indent="0">
              <a:buNone/>
            </a:pPr>
            <a:r>
              <a:rPr lang="ru-RU" dirty="0" smtClean="0"/>
              <a:t>Двусторонняя </a:t>
            </a:r>
            <a:r>
              <a:rPr lang="ru-RU" dirty="0" err="1" smtClean="0"/>
              <a:t>адреналэктомия</a:t>
            </a:r>
            <a:endParaRPr lang="ru-RU" dirty="0" smtClean="0"/>
          </a:p>
          <a:p>
            <a:pPr marL="64008" indent="0">
              <a:buNone/>
            </a:pPr>
            <a:r>
              <a:rPr lang="ru-RU" dirty="0" smtClean="0"/>
              <a:t>Последствия кровоизлияния в надпочечники</a:t>
            </a:r>
          </a:p>
        </p:txBody>
      </p:sp>
    </p:spTree>
    <p:extLst>
      <p:ext uri="{BB962C8B-B14F-4D97-AF65-F5344CB8AC3E}">
        <p14:creationId xmlns="" xmlns:p14="http://schemas.microsoft.com/office/powerpoint/2010/main" val="299255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852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85000" lnSpcReduction="20000"/>
          </a:bodyPr>
          <a:lstStyle/>
          <a:p>
            <a:pPr marL="64008" indent="0">
              <a:buNone/>
            </a:pPr>
            <a:r>
              <a:rPr lang="ru-RU" dirty="0" smtClean="0"/>
              <a:t>2. Вторичный </a:t>
            </a:r>
            <a:r>
              <a:rPr lang="ru-RU" dirty="0" err="1" smtClean="0"/>
              <a:t>гипокортицизм</a:t>
            </a:r>
            <a:r>
              <a:rPr lang="ru-RU" dirty="0" smtClean="0"/>
              <a:t>:</a:t>
            </a:r>
          </a:p>
          <a:p>
            <a:pPr marL="64008" indent="0">
              <a:buNone/>
            </a:pPr>
            <a:r>
              <a:rPr lang="ru-RU" dirty="0" smtClean="0"/>
              <a:t>А. Врожденный:</a:t>
            </a:r>
          </a:p>
          <a:p>
            <a:pPr marL="64008" indent="0">
              <a:buNone/>
            </a:pPr>
            <a:r>
              <a:rPr lang="ru-RU" dirty="0" smtClean="0"/>
              <a:t>Аномалия развития гипоталамо-гипофизарных структур</a:t>
            </a:r>
          </a:p>
          <a:p>
            <a:pPr marL="64008" indent="0">
              <a:buNone/>
            </a:pPr>
            <a:r>
              <a:rPr lang="ru-RU" dirty="0" smtClean="0"/>
              <a:t>Мутация гена </a:t>
            </a:r>
            <a:r>
              <a:rPr lang="en-US" dirty="0" smtClean="0"/>
              <a:t>PROP1-</a:t>
            </a:r>
            <a:r>
              <a:rPr lang="ru-RU" dirty="0" smtClean="0"/>
              <a:t> </a:t>
            </a:r>
            <a:r>
              <a:rPr lang="ru-RU" dirty="0" err="1" smtClean="0"/>
              <a:t>гипопитуитаризм</a:t>
            </a:r>
            <a:endParaRPr lang="ru-RU" dirty="0" smtClean="0"/>
          </a:p>
          <a:p>
            <a:pPr marL="64008" indent="0">
              <a:buNone/>
            </a:pPr>
            <a:r>
              <a:rPr lang="ru-RU" dirty="0" smtClean="0"/>
              <a:t>Б. Приобретенный:</a:t>
            </a:r>
          </a:p>
          <a:p>
            <a:pPr marL="64008" indent="0">
              <a:buNone/>
            </a:pPr>
            <a:r>
              <a:rPr lang="ru-RU" dirty="0" smtClean="0"/>
              <a:t>Последствия длительной терапии ГКС</a:t>
            </a:r>
          </a:p>
          <a:p>
            <a:pPr marL="64008" indent="0">
              <a:buNone/>
            </a:pPr>
            <a:r>
              <a:rPr lang="ru-RU" dirty="0" smtClean="0"/>
              <a:t>Опухоль, воспалительные заболевания, инфекция, аутоиммунное поражение, травма, радиационное поражение, хирургическое вмешательство, кровоизлияние</a:t>
            </a:r>
          </a:p>
          <a:p>
            <a:pPr marL="64008" indent="0">
              <a:buNone/>
            </a:pPr>
            <a:r>
              <a:rPr lang="ru-RU" b="1" dirty="0" smtClean="0"/>
              <a:t>Особенности клинической картины вторичной ХНН: </a:t>
            </a:r>
            <a:r>
              <a:rPr lang="ru-RU" dirty="0" smtClean="0"/>
              <a:t>изолированная недостаточность ГКС и отсутствие гиперпигментации и симптомов потери соли.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37427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/>
              <a:t>Дисгенезия</a:t>
            </a:r>
            <a:r>
              <a:rPr lang="ru-RU" sz="2800" dirty="0" smtClean="0"/>
              <a:t> надпочечников</a:t>
            </a:r>
            <a:br>
              <a:rPr lang="ru-RU" sz="2800" dirty="0" smtClean="0"/>
            </a:br>
            <a:r>
              <a:rPr lang="ru-RU" sz="2800" dirty="0" smtClean="0"/>
              <a:t>(врожденная гипоплазия надпочечников)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Распространенность 1: 150 000</a:t>
            </a:r>
          </a:p>
          <a:p>
            <a:r>
              <a:rPr lang="ru-RU" dirty="0" smtClean="0"/>
              <a:t>Тип наследования: Х-сцепленный</a:t>
            </a:r>
          </a:p>
          <a:p>
            <a:pPr marL="578358" indent="-514350">
              <a:buAutoNum type="arabicPeriod"/>
            </a:pPr>
            <a:r>
              <a:rPr lang="ru-RU" dirty="0" smtClean="0"/>
              <a:t>Дефект гена </a:t>
            </a:r>
            <a:r>
              <a:rPr lang="en-US" dirty="0" smtClean="0"/>
              <a:t>DAX-1</a:t>
            </a:r>
            <a:r>
              <a:rPr lang="ru-RU" dirty="0" smtClean="0"/>
              <a:t>- ген, который определяет морфогенез надпочечников и гонадотропных клеток</a:t>
            </a:r>
          </a:p>
          <a:p>
            <a:pPr marL="64008" indent="0">
              <a:buNone/>
            </a:pPr>
            <a:r>
              <a:rPr lang="ru-RU" dirty="0" smtClean="0"/>
              <a:t>Клиника: тотальная НН, </a:t>
            </a:r>
            <a:r>
              <a:rPr lang="ru-RU" dirty="0" err="1" smtClean="0"/>
              <a:t>гипогонадотропный</a:t>
            </a:r>
            <a:r>
              <a:rPr lang="ru-RU" dirty="0" smtClean="0"/>
              <a:t> </a:t>
            </a:r>
            <a:r>
              <a:rPr lang="ru-RU" dirty="0" err="1" smtClean="0"/>
              <a:t>гипогонадизм</a:t>
            </a:r>
            <a:r>
              <a:rPr lang="ru-RU" dirty="0" smtClean="0"/>
              <a:t>, крипторхизм, дистальная форма гипоспадии, </a:t>
            </a:r>
            <a:r>
              <a:rPr lang="ru-RU" dirty="0" err="1" smtClean="0"/>
              <a:t>микропения</a:t>
            </a:r>
            <a:endParaRPr lang="ru-RU" dirty="0" smtClean="0"/>
          </a:p>
          <a:p>
            <a:pPr marL="64008" indent="0">
              <a:buNone/>
            </a:pPr>
            <a:r>
              <a:rPr lang="ru-RU" dirty="0" smtClean="0"/>
              <a:t>2. Дефект </a:t>
            </a:r>
            <a:r>
              <a:rPr lang="en-US" dirty="0" smtClean="0"/>
              <a:t>SF- </a:t>
            </a:r>
            <a:r>
              <a:rPr lang="ru-RU" dirty="0" smtClean="0"/>
              <a:t>участвует в морфогенезе </a:t>
            </a:r>
            <a:r>
              <a:rPr lang="ru-RU" dirty="0" err="1" smtClean="0"/>
              <a:t>тестикулярной</a:t>
            </a:r>
            <a:r>
              <a:rPr lang="ru-RU" dirty="0" smtClean="0"/>
              <a:t> ткани)</a:t>
            </a:r>
          </a:p>
          <a:p>
            <a:pPr marL="64008" indent="0">
              <a:buNone/>
            </a:pPr>
            <a:r>
              <a:rPr lang="ru-RU" dirty="0" smtClean="0"/>
              <a:t>Клиника: тотальная НН, НФП 46 ХУ (проксимальная гипоспадия, крипторхизм, </a:t>
            </a:r>
            <a:r>
              <a:rPr lang="ru-RU" dirty="0" err="1" smtClean="0"/>
              <a:t>микропения</a:t>
            </a:r>
            <a:r>
              <a:rPr lang="ru-RU" dirty="0" smtClean="0"/>
              <a:t>), </a:t>
            </a:r>
            <a:r>
              <a:rPr lang="ru-RU" dirty="0" err="1" smtClean="0"/>
              <a:t>гипергонадотропный</a:t>
            </a:r>
            <a:r>
              <a:rPr lang="ru-RU" dirty="0" smtClean="0"/>
              <a:t> </a:t>
            </a:r>
            <a:r>
              <a:rPr lang="ru-RU" dirty="0" err="1" smtClean="0"/>
              <a:t>гипогонадизм</a:t>
            </a:r>
            <a:endParaRPr lang="ru-RU" dirty="0" smtClean="0"/>
          </a:p>
          <a:p>
            <a:pPr marL="64008" lvl="0" indent="0">
              <a:buClr>
                <a:srgbClr val="FF388C"/>
              </a:buClr>
              <a:buNone/>
            </a:pPr>
            <a:r>
              <a:rPr lang="ru-RU" dirty="0">
                <a:solidFill>
                  <a:prstClr val="white"/>
                </a:solidFill>
              </a:rPr>
              <a:t>Диагностика: молекулярно-генетическое исследование гена </a:t>
            </a:r>
            <a:r>
              <a:rPr lang="en-US" dirty="0" smtClean="0">
                <a:solidFill>
                  <a:prstClr val="white"/>
                </a:solidFill>
              </a:rPr>
              <a:t>DAX-1</a:t>
            </a:r>
            <a:r>
              <a:rPr lang="ru-RU" dirty="0" smtClean="0">
                <a:solidFill>
                  <a:prstClr val="white"/>
                </a:solidFill>
              </a:rPr>
              <a:t>, </a:t>
            </a:r>
            <a:r>
              <a:rPr lang="en-US" dirty="0" smtClean="0">
                <a:solidFill>
                  <a:prstClr val="white"/>
                </a:solidFill>
              </a:rPr>
              <a:t>SF</a:t>
            </a:r>
            <a:r>
              <a:rPr lang="ru-RU" dirty="0" smtClean="0">
                <a:solidFill>
                  <a:prstClr val="white"/>
                </a:solidFill>
              </a:rPr>
              <a:t> </a:t>
            </a:r>
            <a:r>
              <a:rPr lang="ru-RU" dirty="0">
                <a:solidFill>
                  <a:prstClr val="white"/>
                </a:solidFill>
              </a:rPr>
              <a:t>и гормональная диагностика в период мини-</a:t>
            </a:r>
            <a:r>
              <a:rPr lang="ru-RU" dirty="0" err="1">
                <a:solidFill>
                  <a:prstClr val="white"/>
                </a:solidFill>
              </a:rPr>
              <a:t>пуберата</a:t>
            </a:r>
            <a:endParaRPr lang="ru-RU" dirty="0">
              <a:solidFill>
                <a:prstClr val="white"/>
              </a:solidFill>
            </a:endParaRPr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38144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r>
              <a:rPr lang="ru-RU" dirty="0" smtClean="0"/>
              <a:t>Синдром </a:t>
            </a:r>
            <a:r>
              <a:rPr lang="ru-RU" dirty="0" err="1" smtClean="0"/>
              <a:t>Алгроува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805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Мутация гена ААА</a:t>
            </a:r>
            <a:r>
              <a:rPr lang="en-US" dirty="0" smtClean="0"/>
              <a:t>S</a:t>
            </a:r>
            <a:endParaRPr lang="ru-RU" dirty="0" smtClean="0"/>
          </a:p>
          <a:p>
            <a:r>
              <a:rPr lang="ru-RU" dirty="0" smtClean="0"/>
              <a:t>Тип наследования: аутосомно-рецессивный</a:t>
            </a:r>
          </a:p>
          <a:p>
            <a:r>
              <a:rPr lang="ru-RU" b="1" dirty="0" smtClean="0"/>
              <a:t>Клиника: </a:t>
            </a:r>
            <a:r>
              <a:rPr lang="ru-RU" dirty="0" smtClean="0"/>
              <a:t>ГКС недостаточность 100%</a:t>
            </a:r>
          </a:p>
          <a:p>
            <a:pPr>
              <a:buNone/>
            </a:pPr>
            <a:r>
              <a:rPr lang="ru-RU" dirty="0" smtClean="0"/>
              <a:t>МКС недостаточность 10%</a:t>
            </a:r>
          </a:p>
          <a:p>
            <a:pPr>
              <a:buNone/>
            </a:pPr>
            <a:r>
              <a:rPr lang="ru-RU" dirty="0" err="1" smtClean="0"/>
              <a:t>Алакримия</a:t>
            </a:r>
            <a:r>
              <a:rPr lang="ru-RU" dirty="0" smtClean="0"/>
              <a:t> 100%</a:t>
            </a:r>
          </a:p>
          <a:p>
            <a:pPr>
              <a:buNone/>
            </a:pPr>
            <a:r>
              <a:rPr lang="ru-RU" dirty="0" err="1" smtClean="0"/>
              <a:t>Ахалазия</a:t>
            </a:r>
            <a:r>
              <a:rPr lang="ru-RU" dirty="0" smtClean="0"/>
              <a:t> </a:t>
            </a:r>
            <a:r>
              <a:rPr lang="ru-RU" dirty="0" err="1" smtClean="0"/>
              <a:t>кардии</a:t>
            </a:r>
            <a:r>
              <a:rPr lang="ru-RU" dirty="0" smtClean="0"/>
              <a:t> 75%</a:t>
            </a:r>
          </a:p>
          <a:p>
            <a:pPr>
              <a:buNone/>
            </a:pPr>
            <a:r>
              <a:rPr lang="ru-RU" dirty="0" smtClean="0"/>
              <a:t>Неврологические нарушения 30%</a:t>
            </a:r>
          </a:p>
          <a:p>
            <a:pPr>
              <a:buNone/>
            </a:pPr>
            <a:r>
              <a:rPr lang="ru-RU" dirty="0" smtClean="0"/>
              <a:t>Гиперкератоз 20%</a:t>
            </a:r>
          </a:p>
          <a:p>
            <a:pPr>
              <a:buNone/>
            </a:pPr>
            <a:r>
              <a:rPr lang="ru-RU" b="1" dirty="0" smtClean="0"/>
              <a:t>Диагностика</a:t>
            </a:r>
            <a:r>
              <a:rPr lang="ru-RU" dirty="0" smtClean="0"/>
              <a:t>: молекулярно-генетическое исследование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85242"/>
          </a:xfrm>
        </p:spPr>
        <p:txBody>
          <a:bodyPr/>
          <a:lstStyle/>
          <a:p>
            <a:r>
              <a:rPr lang="ru-RU" dirty="0" err="1" smtClean="0"/>
              <a:t>Адренолейкодистрофия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77500" lnSpcReduction="20000"/>
          </a:bodyPr>
          <a:lstStyle/>
          <a:p>
            <a:r>
              <a:rPr lang="ru-RU" sz="2900" dirty="0" smtClean="0"/>
              <a:t>Мутация гена </a:t>
            </a:r>
            <a:r>
              <a:rPr lang="en-US" sz="2900" dirty="0" smtClean="0"/>
              <a:t>ABCD1</a:t>
            </a:r>
          </a:p>
          <a:p>
            <a:r>
              <a:rPr lang="ru-RU" sz="2900" dirty="0" smtClean="0"/>
              <a:t>Тип наследования: </a:t>
            </a:r>
            <a:r>
              <a:rPr lang="ru-RU" sz="2900" dirty="0" err="1" smtClean="0"/>
              <a:t>Х-сцепленное</a:t>
            </a:r>
            <a:r>
              <a:rPr lang="ru-RU" sz="2900" dirty="0" smtClean="0"/>
              <a:t> рецессивное</a:t>
            </a:r>
          </a:p>
          <a:p>
            <a:r>
              <a:rPr lang="ru-RU" sz="2900" dirty="0" smtClean="0"/>
              <a:t>У женщин 1-3%, при гетерозиготном носительстве мутации</a:t>
            </a:r>
          </a:p>
          <a:p>
            <a:r>
              <a:rPr lang="ru-RU" sz="2900" dirty="0" smtClean="0"/>
              <a:t>Накопление ОДЦЖК в коре надпочечников и головном мозге</a:t>
            </a:r>
          </a:p>
          <a:p>
            <a:pPr marL="578358" indent="-514350">
              <a:buAutoNum type="arabicPeriod"/>
            </a:pPr>
            <a:r>
              <a:rPr lang="ru-RU" sz="2900" dirty="0" smtClean="0"/>
              <a:t>Церебральная быстропрогрессирующая форма(45%): тотальная НН в сочетании неврологическими нарушениями, так как ЖК откладываются в белом веществе головного мозга и вызывают </a:t>
            </a:r>
            <a:r>
              <a:rPr lang="ru-RU" sz="2900" dirty="0" err="1" smtClean="0"/>
              <a:t>демиелинизацию</a:t>
            </a:r>
            <a:r>
              <a:rPr lang="ru-RU" sz="2900" dirty="0" smtClean="0"/>
              <a:t>. Проявляется снижением слуха, судорогами, косоглазием, эмоциональной лабильностью, двигательными нарушениями</a:t>
            </a:r>
          </a:p>
          <a:p>
            <a:pPr marL="578358" indent="-514350">
              <a:buAutoNum type="arabicPeriod"/>
            </a:pPr>
            <a:r>
              <a:rPr lang="ru-RU" sz="2900" dirty="0" err="1" smtClean="0"/>
              <a:t>Адреномиелонейропатия</a:t>
            </a:r>
            <a:r>
              <a:rPr lang="ru-RU" sz="2900" dirty="0" smtClean="0"/>
              <a:t>(35%): надпочечниковая недостаточность в сочетании с моторной и сенсорной </a:t>
            </a:r>
            <a:r>
              <a:rPr lang="ru-RU" sz="2900" dirty="0" err="1" smtClean="0"/>
              <a:t>полинейропатией</a:t>
            </a:r>
            <a:r>
              <a:rPr lang="ru-RU" sz="2900" dirty="0" smtClean="0"/>
              <a:t>, так как ЖК накапливаются в спинном мозге</a:t>
            </a:r>
          </a:p>
          <a:p>
            <a:pPr marL="578358" indent="-514350">
              <a:buAutoNum type="arabicPeriod"/>
            </a:pPr>
            <a:r>
              <a:rPr lang="ru-RU" sz="2900" dirty="0" smtClean="0"/>
              <a:t>Изолированная НН (15%)</a:t>
            </a:r>
          </a:p>
          <a:p>
            <a:pPr marL="578358" indent="-514350">
              <a:buAutoNum type="arabicPeriod"/>
            </a:pPr>
            <a:r>
              <a:rPr lang="ru-RU" sz="2900" dirty="0" smtClean="0"/>
              <a:t>Бессимптомная (5%)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399032"/>
          </a:xfrm>
        </p:spPr>
        <p:txBody>
          <a:bodyPr>
            <a:noAutofit/>
          </a:bodyPr>
          <a:lstStyle/>
          <a:p>
            <a:r>
              <a:rPr lang="ru-RU" sz="3600" dirty="0" smtClean="0"/>
              <a:t>Аутоиммунный </a:t>
            </a:r>
            <a:r>
              <a:rPr lang="ru-RU" sz="3600" dirty="0" err="1" smtClean="0"/>
              <a:t>полигландулярный</a:t>
            </a:r>
            <a:r>
              <a:rPr lang="ru-RU" sz="3600" dirty="0" smtClean="0"/>
              <a:t> синдром (АПС)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1. Тип 1 (Синдром </a:t>
            </a:r>
            <a:r>
              <a:rPr lang="ru-RU" dirty="0" err="1" smtClean="0"/>
              <a:t>Близарда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Мутация гена </a:t>
            </a:r>
            <a:r>
              <a:rPr lang="en-US" dirty="0" smtClean="0"/>
              <a:t>AIRE</a:t>
            </a:r>
          </a:p>
          <a:p>
            <a:pPr>
              <a:buNone/>
            </a:pPr>
            <a:r>
              <a:rPr lang="ru-RU" dirty="0" smtClean="0"/>
              <a:t>Тип наследования: аутосомно-рецессивный</a:t>
            </a:r>
          </a:p>
          <a:p>
            <a:pPr>
              <a:buNone/>
            </a:pPr>
            <a:r>
              <a:rPr lang="ru-RU" b="1" dirty="0" smtClean="0"/>
              <a:t>Критерии диагностики-2 </a:t>
            </a:r>
            <a:r>
              <a:rPr lang="ru-RU" dirty="0" smtClean="0"/>
              <a:t>из 3 симптомов:</a:t>
            </a:r>
          </a:p>
          <a:p>
            <a:r>
              <a:rPr lang="ru-RU" dirty="0" err="1" smtClean="0"/>
              <a:t>Гипопаратиреоз</a:t>
            </a:r>
            <a:endParaRPr lang="ru-RU" dirty="0" smtClean="0"/>
          </a:p>
          <a:p>
            <a:r>
              <a:rPr lang="ru-RU" dirty="0" smtClean="0"/>
              <a:t>Хронический кожно-слизистый кандидоз</a:t>
            </a:r>
          </a:p>
          <a:p>
            <a:r>
              <a:rPr lang="ru-RU" dirty="0" smtClean="0"/>
              <a:t>Хроническая первичная надпочечниковая недостаточность</a:t>
            </a:r>
          </a:p>
          <a:p>
            <a:pPr>
              <a:buNone/>
            </a:pPr>
            <a:r>
              <a:rPr lang="ru-RU" dirty="0" smtClean="0"/>
              <a:t>Дополнительное правило диагностики: достаточно одного из 3 «классических» признаков, если у пациента есть родственник первого порядка с установленным диагнозом АПС 1-го типа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0917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2. АПС 2 типа:</a:t>
            </a:r>
          </a:p>
          <a:p>
            <a:pPr>
              <a:buNone/>
            </a:pPr>
            <a:r>
              <a:rPr lang="ru-RU" dirty="0" smtClean="0"/>
              <a:t>Этиология: не установлена</a:t>
            </a:r>
          </a:p>
          <a:p>
            <a:pPr>
              <a:buNone/>
            </a:pPr>
            <a:r>
              <a:rPr lang="ru-RU" dirty="0" smtClean="0"/>
              <a:t>Диагностика: только клиническая, характеризуется сочетанием первичной НН с поражением любого другого органа эндокринной системы.</a:t>
            </a:r>
          </a:p>
          <a:p>
            <a:pPr>
              <a:buNone/>
            </a:pPr>
            <a:r>
              <a:rPr lang="ru-RU" dirty="0" smtClean="0"/>
              <a:t>Синдром Шмидта: сочетание первичной НН с ДТЗ/АИТ</a:t>
            </a:r>
          </a:p>
          <a:p>
            <a:pPr>
              <a:buNone/>
            </a:pPr>
            <a:r>
              <a:rPr lang="ru-RU" dirty="0" smtClean="0"/>
              <a:t>Синдром Карпентера: первичная НН+ аутоиммунный СД. </a:t>
            </a:r>
          </a:p>
          <a:p>
            <a:pPr>
              <a:buNone/>
            </a:pPr>
            <a:r>
              <a:rPr lang="ru-RU" dirty="0" smtClean="0"/>
              <a:t>Другие клинические признаки АПС: </a:t>
            </a:r>
            <a:r>
              <a:rPr lang="ru-RU" dirty="0" err="1" smtClean="0"/>
              <a:t>алопеция</a:t>
            </a:r>
            <a:r>
              <a:rPr lang="ru-RU" dirty="0" smtClean="0"/>
              <a:t>, АИТ, синдром </a:t>
            </a:r>
            <a:r>
              <a:rPr lang="ru-RU" dirty="0" err="1" smtClean="0"/>
              <a:t>мальабсорбции</a:t>
            </a:r>
            <a:r>
              <a:rPr lang="ru-RU" dirty="0" smtClean="0"/>
              <a:t>, аутоиммунный гепатит, СД 1 типа, В12-дефицитная анемия, </a:t>
            </a:r>
            <a:r>
              <a:rPr lang="ru-RU" dirty="0" err="1" smtClean="0"/>
              <a:t>витилиго,первичный</a:t>
            </a:r>
            <a:r>
              <a:rPr lang="ru-RU" dirty="0" smtClean="0"/>
              <a:t> </a:t>
            </a:r>
            <a:r>
              <a:rPr lang="ru-RU" dirty="0" err="1" smtClean="0"/>
              <a:t>гипогонадизм</a:t>
            </a:r>
            <a:r>
              <a:rPr lang="ru-RU" dirty="0" smtClean="0"/>
              <a:t>, </a:t>
            </a:r>
            <a:r>
              <a:rPr lang="ru-RU" dirty="0" err="1" smtClean="0"/>
              <a:t>метафизарная</a:t>
            </a:r>
            <a:r>
              <a:rPr lang="ru-RU" dirty="0" smtClean="0"/>
              <a:t> дисплазия, пигментная дегенерация сетчатки, седые волосы.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51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47331125"/>
              </p:ext>
            </p:extLst>
          </p:nvPr>
        </p:nvGraphicFramePr>
        <p:xfrm>
          <a:off x="0" y="1"/>
          <a:ext cx="9144000" cy="6827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108176"/>
                <a:gridCol w="2987824"/>
              </a:tblGrid>
              <a:tr h="53248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Причина ХНН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Клиника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Ген, дефект которого вызывает заболевание</a:t>
                      </a:r>
                      <a:endParaRPr lang="ru-RU" sz="1400" dirty="0"/>
                    </a:p>
                  </a:txBody>
                  <a:tcPr/>
                </a:tc>
              </a:tr>
              <a:tr h="53248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ВДКН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НФП, ППР у мальчиков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CYP-21;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CYP11A1; </a:t>
                      </a:r>
                      <a:r>
                        <a:rPr lang="en-US" sz="1400" dirty="0" err="1" smtClean="0"/>
                        <a:t>StAR</a:t>
                      </a:r>
                      <a:r>
                        <a:rPr lang="en-US" sz="1400" dirty="0" smtClean="0"/>
                        <a:t>; HSD3B2;POR</a:t>
                      </a:r>
                      <a:endParaRPr lang="ru-RU" sz="1400" dirty="0"/>
                    </a:p>
                  </a:txBody>
                  <a:tcPr/>
                </a:tc>
              </a:tr>
              <a:tr h="100033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АПС</a:t>
                      </a:r>
                      <a:r>
                        <a:rPr lang="ru-RU" sz="1400" baseline="0" dirty="0" smtClean="0"/>
                        <a:t> 1 и 2  типа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Хронический кожно-слизистый кандидоз, </a:t>
                      </a:r>
                      <a:r>
                        <a:rPr lang="ru-RU" sz="1400" dirty="0" err="1" smtClean="0"/>
                        <a:t>гипопаратиреоз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алопеция</a:t>
                      </a:r>
                      <a:r>
                        <a:rPr lang="ru-RU" sz="1400" dirty="0" smtClean="0"/>
                        <a:t> и </a:t>
                      </a:r>
                      <a:r>
                        <a:rPr lang="ru-RU" sz="1400" dirty="0" err="1" smtClean="0"/>
                        <a:t>др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AIRE</a:t>
                      </a:r>
                      <a:endParaRPr lang="ru-RU" sz="1400" dirty="0"/>
                    </a:p>
                  </a:txBody>
                  <a:tcPr/>
                </a:tc>
              </a:tr>
              <a:tr h="100366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Х-сцепленная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адренолейкодистрофия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Прогрессирующее поражение</a:t>
                      </a:r>
                      <a:r>
                        <a:rPr lang="ru-RU" sz="1400" baseline="0" dirty="0" smtClean="0"/>
                        <a:t> нервной системы(снижение слуха, зрения, двигательные и поведенческие нарушения)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ABCD1</a:t>
                      </a:r>
                      <a:endParaRPr lang="ru-RU" sz="1400" dirty="0"/>
                    </a:p>
                  </a:txBody>
                  <a:tcPr/>
                </a:tc>
              </a:tr>
              <a:tr h="75173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Врожденная</a:t>
                      </a:r>
                      <a:r>
                        <a:rPr lang="ru-RU" sz="1400" baseline="0" dirty="0" smtClean="0"/>
                        <a:t> гипоплазия надпочечников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Гипогонадотропный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гипогонадизм</a:t>
                      </a:r>
                      <a:r>
                        <a:rPr lang="ru-RU" sz="1400" dirty="0" smtClean="0"/>
                        <a:t>, мышечная дистрофия </a:t>
                      </a:r>
                      <a:r>
                        <a:rPr lang="ru-RU" sz="1400" dirty="0" err="1" smtClean="0"/>
                        <a:t>Дюшена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DAX-1,</a:t>
                      </a:r>
                      <a:r>
                        <a:rPr lang="en-US" sz="1400" baseline="0" dirty="0" smtClean="0"/>
                        <a:t> SF</a:t>
                      </a:r>
                      <a:endParaRPr lang="ru-RU" sz="1400" dirty="0"/>
                    </a:p>
                  </a:txBody>
                  <a:tcPr/>
                </a:tc>
              </a:tr>
              <a:tr h="97099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  <a:r>
                        <a:rPr lang="ru-RU" sz="1400" dirty="0" err="1" smtClean="0"/>
                        <a:t>индром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Алгроува</a:t>
                      </a:r>
                      <a:r>
                        <a:rPr lang="ru-RU" sz="1400" dirty="0" smtClean="0"/>
                        <a:t> (изолированный семейный дефицит ГКС)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Алакримия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dirty="0" err="1" smtClean="0"/>
                        <a:t>Ахалазия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кардии</a:t>
                      </a:r>
                      <a:r>
                        <a:rPr lang="ru-RU" sz="1400" dirty="0" smtClean="0"/>
                        <a:t> пищевода, гиперкератоз ладонно-подошвенный, неврологические нарушения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ААА</a:t>
                      </a:r>
                      <a:r>
                        <a:rPr lang="en-US" sz="1400" dirty="0" smtClean="0"/>
                        <a:t>S</a:t>
                      </a:r>
                      <a:endParaRPr lang="ru-RU" sz="1400" dirty="0"/>
                    </a:p>
                  </a:txBody>
                  <a:tcPr/>
                </a:tc>
              </a:tr>
              <a:tr h="75173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Семейная</a:t>
                      </a:r>
                      <a:r>
                        <a:rPr lang="ru-RU" sz="1400" baseline="0" dirty="0" smtClean="0"/>
                        <a:t> глюкокортикоидная недостаточность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MC2R; MRAP; </a:t>
                      </a:r>
                    </a:p>
                    <a:p>
                      <a:r>
                        <a:rPr lang="en-US" sz="1400" dirty="0" smtClean="0"/>
                        <a:t>STAR; NNT</a:t>
                      </a:r>
                      <a:endParaRPr lang="ru-RU" sz="1400" dirty="0"/>
                    </a:p>
                  </a:txBody>
                  <a:tcPr/>
                </a:tc>
              </a:tr>
              <a:tr h="75173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Синдром Керна-</a:t>
                      </a:r>
                      <a:r>
                        <a:rPr lang="ru-RU" sz="1400" dirty="0" err="1" smtClean="0"/>
                        <a:t>Сейра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Наружная офтальмоплегия, пигментный ретинит,</a:t>
                      </a:r>
                      <a:r>
                        <a:rPr lang="ru-RU" sz="1400" baseline="0" dirty="0" smtClean="0"/>
                        <a:t> миопатия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Патология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митохондриальной</a:t>
                      </a:r>
                      <a:r>
                        <a:rPr lang="ru-RU" sz="1400" baseline="0" dirty="0" smtClean="0"/>
                        <a:t> ДНК</a:t>
                      </a:r>
                      <a:endParaRPr lang="ru-RU" sz="1400" dirty="0"/>
                    </a:p>
                  </a:txBody>
                  <a:tcPr/>
                </a:tc>
              </a:tr>
              <a:tr h="53248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Синдром Смит-</a:t>
                      </a:r>
                      <a:r>
                        <a:rPr lang="ru-RU" sz="1400" dirty="0" err="1" smtClean="0"/>
                        <a:t>Лемли</a:t>
                      </a:r>
                      <a:r>
                        <a:rPr lang="ru-RU" sz="1400" dirty="0" smtClean="0"/>
                        <a:t>-</a:t>
                      </a:r>
                      <a:r>
                        <a:rPr lang="ru-RU" sz="1400" dirty="0" err="1" smtClean="0"/>
                        <a:t>Опица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Микроцефалия, гипоспадия и крипторхизм, ЗПР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DHCR7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3584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Надпочечник состоит из коркового и мозгового вещества. Клетки коры надпочечников являются производными мезодермы и производят стероидные гормоны. Мозговой слой имеет </a:t>
            </a:r>
            <a:r>
              <a:rPr lang="ru-RU" dirty="0" err="1" smtClean="0"/>
              <a:t>эктодермальное</a:t>
            </a:r>
            <a:r>
              <a:rPr lang="ru-RU" dirty="0" smtClean="0"/>
              <a:t> происхождение и синтезирует катехоламины.</a:t>
            </a:r>
          </a:p>
          <a:p>
            <a:pPr marL="0" indent="0">
              <a:buNone/>
            </a:pPr>
            <a:r>
              <a:rPr lang="ru-RU" dirty="0" smtClean="0"/>
              <a:t>В/у закладка коры надпочечников на 4-5 неделе, функционировать начинает с 12 недели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73485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>
            <a:noAutofit/>
          </a:bodyPr>
          <a:lstStyle/>
          <a:p>
            <a:r>
              <a:rPr lang="ru-RU" sz="3600" dirty="0" smtClean="0"/>
              <a:t>Изолированная недостаточность МКС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Autofit/>
          </a:bodyPr>
          <a:lstStyle/>
          <a:p>
            <a:r>
              <a:rPr lang="ru-RU" sz="2000" dirty="0" smtClean="0"/>
              <a:t>Первичный изолированный </a:t>
            </a:r>
            <a:r>
              <a:rPr lang="ru-RU" sz="2000" dirty="0" err="1" smtClean="0"/>
              <a:t>гипоальдостеронизм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Этиология: дефект гена альдостерон </a:t>
            </a:r>
            <a:r>
              <a:rPr lang="ru-RU" sz="2000" dirty="0" err="1" smtClean="0"/>
              <a:t>синтазы</a:t>
            </a:r>
            <a:r>
              <a:rPr lang="ru-RU" sz="2000" dirty="0" smtClean="0"/>
              <a:t> </a:t>
            </a:r>
            <a:r>
              <a:rPr lang="en-US" sz="2000" dirty="0" smtClean="0"/>
              <a:t>CYP11B2</a:t>
            </a:r>
            <a:r>
              <a:rPr lang="ru-RU" sz="2000" dirty="0" smtClean="0"/>
              <a:t>, что приводит к нарушению биосинтеза альдостерона</a:t>
            </a:r>
          </a:p>
          <a:p>
            <a:pPr>
              <a:buNone/>
            </a:pPr>
            <a:r>
              <a:rPr lang="ru-RU" sz="2000" dirty="0" smtClean="0"/>
              <a:t>Особенности: манифестация от 1 </a:t>
            </a:r>
            <a:r>
              <a:rPr lang="ru-RU" sz="2000" dirty="0" err="1" smtClean="0"/>
              <a:t>нед</a:t>
            </a:r>
            <a:r>
              <a:rPr lang="ru-RU" sz="2000" dirty="0" smtClean="0"/>
              <a:t> до 3 </a:t>
            </a:r>
            <a:r>
              <a:rPr lang="ru-RU" sz="2000" dirty="0" err="1" smtClean="0"/>
              <a:t>мес</a:t>
            </a:r>
            <a:r>
              <a:rPr lang="ru-RU" sz="2000" dirty="0" smtClean="0"/>
              <a:t> жизни, тяжелая дегидратация, отсутствие набора массы тела на фоне повторной рвоты, с возрастом клинические проявления ослабевают</a:t>
            </a:r>
          </a:p>
          <a:p>
            <a:pPr>
              <a:buNone/>
            </a:pPr>
            <a:r>
              <a:rPr lang="ru-RU" sz="2000" dirty="0" smtClean="0"/>
              <a:t>Лечение: </a:t>
            </a:r>
            <a:r>
              <a:rPr lang="ru-RU" sz="2000" dirty="0" err="1" smtClean="0"/>
              <a:t>Флудрокортизон</a:t>
            </a:r>
            <a:endParaRPr lang="ru-RU" sz="2000" dirty="0" smtClean="0"/>
          </a:p>
          <a:p>
            <a:r>
              <a:rPr lang="ru-RU" sz="2000" dirty="0" err="1" smtClean="0"/>
              <a:t>Псевдогипоальдостеронизм</a:t>
            </a:r>
            <a:r>
              <a:rPr lang="ru-RU" sz="2000" dirty="0" smtClean="0"/>
              <a:t>(нечувствительность к МКС)</a:t>
            </a:r>
          </a:p>
          <a:p>
            <a:pPr>
              <a:buNone/>
            </a:pPr>
            <a:r>
              <a:rPr lang="ru-RU" sz="2000" dirty="0" smtClean="0"/>
              <a:t>Этиология: дефект </a:t>
            </a:r>
            <a:r>
              <a:rPr lang="ru-RU" sz="2000" dirty="0" err="1" smtClean="0"/>
              <a:t>минералкортикоидного</a:t>
            </a:r>
            <a:r>
              <a:rPr lang="ru-RU" sz="2000" dirty="0" smtClean="0"/>
              <a:t> рецептора </a:t>
            </a:r>
            <a:r>
              <a:rPr lang="en-US" sz="2000" dirty="0" smtClean="0"/>
              <a:t>MR</a:t>
            </a:r>
            <a:r>
              <a:rPr lang="ru-RU" sz="2000" dirty="0" smtClean="0"/>
              <a:t>, аутосомно-доминантное и аутосомно-рецессивное наследование</a:t>
            </a:r>
          </a:p>
          <a:p>
            <a:pPr>
              <a:buNone/>
            </a:pPr>
            <a:r>
              <a:rPr lang="ru-RU" sz="2000" dirty="0" smtClean="0"/>
              <a:t>Особенности: неэффективность терапии МКС</a:t>
            </a:r>
          </a:p>
          <a:p>
            <a:pPr>
              <a:buNone/>
            </a:pPr>
            <a:r>
              <a:rPr lang="ru-RU" sz="2000" dirty="0" smtClean="0"/>
              <a:t>Лечение: компенсация электролитных нарушений с помощью </a:t>
            </a:r>
            <a:r>
              <a:rPr lang="en-US" sz="2000" dirty="0" err="1" smtClean="0"/>
              <a:t>NaCl</a:t>
            </a:r>
            <a:r>
              <a:rPr lang="ru-RU" sz="2000" dirty="0" smtClean="0"/>
              <a:t>(2-8 г/</a:t>
            </a:r>
            <a:r>
              <a:rPr lang="ru-RU" sz="2000" dirty="0" err="1" smtClean="0"/>
              <a:t>сут</a:t>
            </a:r>
            <a:r>
              <a:rPr lang="ru-RU" sz="2000" dirty="0" smtClean="0"/>
              <a:t>), </a:t>
            </a:r>
            <a:r>
              <a:rPr lang="ru-RU" sz="2000" dirty="0" err="1" smtClean="0"/>
              <a:t>диуретики</a:t>
            </a:r>
            <a:r>
              <a:rPr lang="ru-RU" sz="2000" dirty="0" smtClean="0"/>
              <a:t> </a:t>
            </a:r>
            <a:r>
              <a:rPr lang="ru-RU" sz="2000" dirty="0" err="1" smtClean="0"/>
              <a:t>тиазидового</a:t>
            </a:r>
            <a:r>
              <a:rPr lang="ru-RU" sz="2000" dirty="0" smtClean="0"/>
              <a:t> ряда(менее эффективно), в тяжелых случаях </a:t>
            </a:r>
            <a:r>
              <a:rPr lang="ru-RU" sz="2000" dirty="0" err="1" smtClean="0"/>
              <a:t>перитонеальный</a:t>
            </a:r>
            <a:r>
              <a:rPr lang="ru-RU" sz="2000" dirty="0" smtClean="0"/>
              <a:t> диализ</a:t>
            </a:r>
            <a:endParaRPr lang="ru-RU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Характер течения заболевания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3006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При врожденном </a:t>
            </a:r>
            <a:r>
              <a:rPr lang="ru-RU" dirty="0" err="1" smtClean="0"/>
              <a:t>гипокортицизме</a:t>
            </a:r>
            <a:r>
              <a:rPr lang="ru-RU" dirty="0" smtClean="0"/>
              <a:t> симптомы возникают вскоре после рождения: срыгивания, рвоты, </a:t>
            </a:r>
            <a:r>
              <a:rPr lang="ru-RU" dirty="0" err="1" smtClean="0"/>
              <a:t>анорексия</a:t>
            </a:r>
            <a:r>
              <a:rPr lang="ru-RU" dirty="0" smtClean="0"/>
              <a:t>, сонливость, дегидратация, </a:t>
            </a:r>
            <a:r>
              <a:rPr lang="ru-RU" dirty="0" err="1" smtClean="0"/>
              <a:t>циркуляторный</a:t>
            </a:r>
            <a:r>
              <a:rPr lang="ru-RU" dirty="0" smtClean="0"/>
              <a:t> коллапс</a:t>
            </a:r>
          </a:p>
          <a:p>
            <a:r>
              <a:rPr lang="ru-RU" dirty="0" smtClean="0"/>
              <a:t>У детей с приобретенным </a:t>
            </a:r>
            <a:r>
              <a:rPr lang="ru-RU" dirty="0" err="1" smtClean="0"/>
              <a:t>гипокортицизмом</a:t>
            </a:r>
            <a:r>
              <a:rPr lang="ru-RU" dirty="0" smtClean="0"/>
              <a:t> симптомы развиваются медленно: слабость, утомляемость, снижение умственной и физической работоспособности, тяжелое течение </a:t>
            </a:r>
            <a:r>
              <a:rPr lang="ru-RU" dirty="0" err="1" smtClean="0"/>
              <a:t>интеркуррентных</a:t>
            </a:r>
            <a:r>
              <a:rPr lang="ru-RU" dirty="0" smtClean="0"/>
              <a:t> заболеваний, долгое выздоровление, раздражительность, эмоциональная лабильность, депрессия, потеря веса, гипотония(в первую очередь снижается ДАД), </a:t>
            </a:r>
            <a:r>
              <a:rPr lang="ru-RU" dirty="0" err="1" smtClean="0"/>
              <a:t>синкопальные</a:t>
            </a:r>
            <a:r>
              <a:rPr lang="ru-RU" dirty="0" smtClean="0"/>
              <a:t> состояния, боли в животе, </a:t>
            </a:r>
            <a:r>
              <a:rPr lang="ru-RU" dirty="0" err="1" smtClean="0"/>
              <a:t>анорексия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Диагностика </a:t>
            </a:r>
            <a:r>
              <a:rPr lang="ru-RU" sz="3600" dirty="0" err="1" smtClean="0"/>
              <a:t>гипокортицизма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4080"/>
          </a:xfrm>
        </p:spPr>
        <p:txBody>
          <a:bodyPr>
            <a:normAutofit fontScale="77500" lnSpcReduction="20000"/>
          </a:bodyPr>
          <a:lstStyle/>
          <a:p>
            <a:pPr marL="578358" indent="-514350">
              <a:buAutoNum type="arabicPeriod"/>
            </a:pPr>
            <a:r>
              <a:rPr lang="ru-RU" sz="3100" dirty="0" smtClean="0"/>
              <a:t>Клиника</a:t>
            </a:r>
          </a:p>
          <a:p>
            <a:pPr marL="578358" indent="-514350">
              <a:buAutoNum type="arabicPeriod"/>
            </a:pPr>
            <a:r>
              <a:rPr lang="ru-RU" sz="3100" dirty="0" smtClean="0"/>
              <a:t>Лабораторное подтверждение:</a:t>
            </a:r>
          </a:p>
          <a:p>
            <a:pPr marL="578358" indent="-514350">
              <a:buNone/>
            </a:pPr>
            <a:r>
              <a:rPr lang="ru-RU" sz="3100" dirty="0" smtClean="0"/>
              <a:t>Базальный уровень кортизола </a:t>
            </a:r>
            <a:r>
              <a:rPr lang="en-US" sz="3100" dirty="0" smtClean="0"/>
              <a:t>&lt;</a:t>
            </a:r>
            <a:r>
              <a:rPr lang="ru-RU" sz="3100" dirty="0" smtClean="0"/>
              <a:t>138 </a:t>
            </a:r>
            <a:r>
              <a:rPr lang="ru-RU" sz="3100" dirty="0" err="1" smtClean="0"/>
              <a:t>нмоль</a:t>
            </a:r>
            <a:r>
              <a:rPr lang="ru-RU" sz="3100" dirty="0" smtClean="0"/>
              <a:t>/л</a:t>
            </a:r>
          </a:p>
          <a:p>
            <a:pPr marL="578358" indent="-514350">
              <a:buNone/>
            </a:pPr>
            <a:r>
              <a:rPr lang="ru-RU" sz="3100" dirty="0" smtClean="0"/>
              <a:t>Экскреция свободного кортизола с мочой снижена</a:t>
            </a:r>
          </a:p>
          <a:p>
            <a:pPr marL="578358" indent="-514350">
              <a:buNone/>
            </a:pPr>
            <a:r>
              <a:rPr lang="ru-RU" sz="3100" dirty="0" smtClean="0"/>
              <a:t>Активность ренина плазмы повышена(при первичной НН)</a:t>
            </a:r>
          </a:p>
          <a:p>
            <a:pPr marL="578358" indent="-514350">
              <a:buNone/>
            </a:pPr>
            <a:r>
              <a:rPr lang="ru-RU" sz="3100" dirty="0" smtClean="0"/>
              <a:t>Стимулированный уровень кортизола </a:t>
            </a:r>
            <a:r>
              <a:rPr lang="en-US" sz="3100" dirty="0" smtClean="0"/>
              <a:t>&lt;</a:t>
            </a:r>
            <a:r>
              <a:rPr lang="ru-RU" sz="3100" dirty="0" smtClean="0"/>
              <a:t>500 </a:t>
            </a:r>
            <a:r>
              <a:rPr lang="ru-RU" sz="3100" dirty="0" err="1" smtClean="0"/>
              <a:t>нмоль</a:t>
            </a:r>
            <a:r>
              <a:rPr lang="ru-RU" sz="3100" dirty="0" smtClean="0"/>
              <a:t>/л</a:t>
            </a:r>
          </a:p>
          <a:p>
            <a:pPr marL="578358" indent="-514350">
              <a:buNone/>
            </a:pPr>
            <a:r>
              <a:rPr lang="ru-RU" sz="3100" dirty="0" smtClean="0"/>
              <a:t>Дельта кортизола</a:t>
            </a:r>
            <a:r>
              <a:rPr lang="en-US" sz="3100" dirty="0" smtClean="0"/>
              <a:t>&lt;200</a:t>
            </a:r>
            <a:r>
              <a:rPr lang="ru-RU" sz="3100" dirty="0" smtClean="0"/>
              <a:t> </a:t>
            </a:r>
            <a:r>
              <a:rPr lang="ru-RU" sz="3100" dirty="0" err="1" smtClean="0"/>
              <a:t>нмоль</a:t>
            </a:r>
            <a:r>
              <a:rPr lang="ru-RU" sz="3100" dirty="0" smtClean="0"/>
              <a:t>/л</a:t>
            </a:r>
          </a:p>
          <a:p>
            <a:pPr marL="578358" indent="-514350">
              <a:buNone/>
            </a:pPr>
            <a:r>
              <a:rPr lang="ru-RU" sz="3100" dirty="0" smtClean="0"/>
              <a:t>Уровень АКТГ </a:t>
            </a:r>
            <a:r>
              <a:rPr lang="en-US" sz="3100" dirty="0" smtClean="0"/>
              <a:t>&gt;100</a:t>
            </a:r>
            <a:r>
              <a:rPr lang="ru-RU" sz="3100" dirty="0" smtClean="0"/>
              <a:t> (при первичной НН)</a:t>
            </a:r>
          </a:p>
          <a:p>
            <a:pPr marL="578358" indent="-514350">
              <a:buNone/>
            </a:pPr>
            <a:r>
              <a:rPr lang="ru-RU" sz="3100" dirty="0" smtClean="0"/>
              <a:t>Уровень АКТГ снижен/нормальный (при центральной НН)</a:t>
            </a:r>
          </a:p>
          <a:p>
            <a:pPr marL="578358" indent="-514350">
              <a:buNone/>
            </a:pPr>
            <a:r>
              <a:rPr lang="ru-RU" sz="3100" dirty="0" smtClean="0"/>
              <a:t>3. Молекулярно-генетическое исследование с целью уточнения этиологии</a:t>
            </a:r>
          </a:p>
          <a:p>
            <a:pPr marL="578358" indent="-51435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85242"/>
          </a:xfrm>
        </p:spPr>
        <p:txBody>
          <a:bodyPr>
            <a:normAutofit/>
          </a:bodyPr>
          <a:lstStyle/>
          <a:p>
            <a:r>
              <a:rPr lang="ru-RU" sz="4000" dirty="0" err="1" smtClean="0"/>
              <a:t>Стимуляционный</a:t>
            </a:r>
            <a:r>
              <a:rPr lang="ru-RU" sz="4000" dirty="0" smtClean="0"/>
              <a:t> тест с АКТГ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4080"/>
          </a:xfrm>
        </p:spPr>
        <p:txBody>
          <a:bodyPr>
            <a:normAutofit lnSpcReduction="10000"/>
          </a:bodyPr>
          <a:lstStyle/>
          <a:p>
            <a:pPr marL="578358" indent="-514350">
              <a:buAutoNum type="arabicPeriod"/>
            </a:pPr>
            <a:r>
              <a:rPr lang="ru-RU" dirty="0" smtClean="0"/>
              <a:t>Проба с АКТГ короткого действия</a:t>
            </a:r>
          </a:p>
          <a:p>
            <a:pPr marL="578358" indent="-514350">
              <a:buNone/>
            </a:pPr>
            <a:r>
              <a:rPr lang="ru-RU" dirty="0" smtClean="0"/>
              <a:t>Исходно берется кровь для определения кортизола. Затем вводят в/</a:t>
            </a:r>
            <a:r>
              <a:rPr lang="ru-RU" dirty="0" err="1" smtClean="0"/>
              <a:t>в</a:t>
            </a:r>
            <a:r>
              <a:rPr lang="ru-RU" dirty="0" smtClean="0"/>
              <a:t> 250 мкг </a:t>
            </a:r>
            <a:r>
              <a:rPr lang="ru-RU" dirty="0" err="1" smtClean="0"/>
              <a:t>тетракозактида</a:t>
            </a:r>
            <a:r>
              <a:rPr lang="ru-RU" dirty="0" smtClean="0"/>
              <a:t> в 5 мл физ. раствора в течение 2 минут. Через 30 и 60 мин берут кровь для определения кортизола</a:t>
            </a:r>
          </a:p>
          <a:p>
            <a:pPr marL="578358" indent="-514350">
              <a:buNone/>
            </a:pPr>
            <a:r>
              <a:rPr lang="ru-RU" dirty="0" smtClean="0"/>
              <a:t>2. Проба с АКТГ пролонгированного действия</a:t>
            </a:r>
          </a:p>
          <a:p>
            <a:pPr marL="578358" indent="-514350">
              <a:buNone/>
            </a:pPr>
            <a:r>
              <a:rPr lang="ru-RU" dirty="0" smtClean="0"/>
              <a:t>После в/м введения 1 мл </a:t>
            </a:r>
            <a:r>
              <a:rPr lang="ru-RU" dirty="0" err="1" smtClean="0"/>
              <a:t>Синактен-депо</a:t>
            </a:r>
            <a:r>
              <a:rPr lang="ru-RU" dirty="0" smtClean="0"/>
              <a:t>(1 мг) через 12 и 24 часа определение уровня кортизола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8118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2072"/>
          </a:xfrm>
        </p:spPr>
        <p:txBody>
          <a:bodyPr/>
          <a:lstStyle/>
          <a:p>
            <a:r>
              <a:rPr lang="ru-RU" dirty="0" smtClean="0"/>
              <a:t>Для диагностики центрального </a:t>
            </a:r>
            <a:r>
              <a:rPr lang="ru-RU" dirty="0" err="1" smtClean="0"/>
              <a:t>гипокортицизма</a:t>
            </a:r>
            <a:r>
              <a:rPr lang="ru-RU" dirty="0" smtClean="0"/>
              <a:t> используется </a:t>
            </a:r>
            <a:r>
              <a:rPr lang="ru-RU" dirty="0" err="1" smtClean="0"/>
              <a:t>стимуляционная</a:t>
            </a:r>
            <a:r>
              <a:rPr lang="ru-RU" dirty="0" smtClean="0"/>
              <a:t> проба с инсулином и с </a:t>
            </a:r>
            <a:r>
              <a:rPr lang="ru-RU" dirty="0" err="1" smtClean="0"/>
              <a:t>кортикотропин-рилизинг</a:t>
            </a:r>
            <a:r>
              <a:rPr lang="ru-RU" dirty="0" smtClean="0"/>
              <a:t> гормоном(не зарегистрирован в РФ)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 надпочечниковой недостаточности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AutoNum type="arabicPeriod"/>
            </a:pPr>
            <a:r>
              <a:rPr lang="ru-RU" dirty="0" smtClean="0"/>
              <a:t>Заместительная терапия ГКС</a:t>
            </a:r>
          </a:p>
          <a:p>
            <a:pPr marL="578358" indent="-514350">
              <a:buNone/>
            </a:pPr>
            <a:r>
              <a:rPr lang="ru-RU" dirty="0" smtClean="0"/>
              <a:t>Гидрокортизон (</a:t>
            </a:r>
            <a:r>
              <a:rPr lang="ru-RU" dirty="0" err="1" smtClean="0"/>
              <a:t>Кортеф</a:t>
            </a:r>
            <a:r>
              <a:rPr lang="ru-RU" dirty="0" smtClean="0"/>
              <a:t>)</a:t>
            </a:r>
          </a:p>
          <a:p>
            <a:pPr marL="578358" indent="-514350">
              <a:buNone/>
            </a:pPr>
            <a:r>
              <a:rPr lang="ru-RU" dirty="0" smtClean="0"/>
              <a:t>Суточная доза строго индивидуальная</a:t>
            </a:r>
          </a:p>
          <a:p>
            <a:pPr marL="578358" indent="-514350">
              <a:buNone/>
            </a:pPr>
            <a:r>
              <a:rPr lang="ru-RU" dirty="0" smtClean="0"/>
              <a:t>При первичной НН 10-15 мг/м2/</a:t>
            </a:r>
            <a:r>
              <a:rPr lang="ru-RU" dirty="0" err="1" smtClean="0"/>
              <a:t>сут</a:t>
            </a:r>
            <a:endParaRPr lang="ru-RU" dirty="0" smtClean="0"/>
          </a:p>
          <a:p>
            <a:pPr marL="578358" indent="-514350">
              <a:buNone/>
            </a:pPr>
            <a:r>
              <a:rPr lang="ru-RU" dirty="0" smtClean="0"/>
              <a:t>При вторичной НН 5-10 мг/м2/</a:t>
            </a:r>
            <a:r>
              <a:rPr lang="ru-RU" dirty="0" err="1" smtClean="0"/>
              <a:t>сут</a:t>
            </a:r>
            <a:endParaRPr lang="ru-RU" dirty="0" smtClean="0"/>
          </a:p>
          <a:p>
            <a:pPr marL="578358" indent="-514350">
              <a:buNone/>
            </a:pPr>
            <a:r>
              <a:rPr lang="ru-RU" dirty="0" smtClean="0"/>
              <a:t>Распределение суточной дозы: утром 50%, обед 25%, рано вечером(до 18:00) 25%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адекватности терапии ГКС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Отсутствие жалоб и клинических  симптомов НН</a:t>
            </a:r>
          </a:p>
          <a:p>
            <a:pPr>
              <a:buNone/>
            </a:pPr>
            <a:r>
              <a:rPr lang="ru-RU" dirty="0" smtClean="0"/>
              <a:t>Нормальный цвет кожных покровов, нормальное АД, отсутствие гипогликемических эпизодов, нормальная масса тела, нормальные показатели физического и полового развития, нормальные лабораторные показатели(экскреция свободного кортизола с мочой)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0917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612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2. Заместительная терапия МКС</a:t>
            </a:r>
          </a:p>
          <a:p>
            <a:pPr>
              <a:buNone/>
            </a:pPr>
            <a:r>
              <a:rPr lang="ru-RU" dirty="0" smtClean="0"/>
              <a:t>Назначается больным с первичной НН</a:t>
            </a:r>
          </a:p>
          <a:p>
            <a:pPr>
              <a:buNone/>
            </a:pPr>
            <a:r>
              <a:rPr lang="ru-RU" dirty="0" err="1" smtClean="0"/>
              <a:t>Флудрокортизон</a:t>
            </a:r>
            <a:r>
              <a:rPr lang="ru-RU" dirty="0" smtClean="0"/>
              <a:t>(</a:t>
            </a:r>
            <a:r>
              <a:rPr lang="ru-RU" dirty="0" err="1" smtClean="0"/>
              <a:t>Кортинефф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Суточная дозировка 0,05-0,3 мг/</a:t>
            </a:r>
            <a:r>
              <a:rPr lang="ru-RU" dirty="0" err="1" smtClean="0"/>
              <a:t>сут</a:t>
            </a:r>
            <a:r>
              <a:rPr lang="ru-RU" dirty="0" smtClean="0"/>
              <a:t>, распределяется в 1- 2 приема (50:50), не позднее 18:00</a:t>
            </a:r>
          </a:p>
          <a:p>
            <a:pPr>
              <a:buNone/>
            </a:pPr>
            <a:r>
              <a:rPr lang="ru-RU" dirty="0" smtClean="0"/>
              <a:t>Детям первого года жизни добавление к пище 0,3 г/кг/</a:t>
            </a:r>
            <a:r>
              <a:rPr lang="ru-RU" dirty="0" err="1" smtClean="0"/>
              <a:t>сут</a:t>
            </a:r>
            <a:r>
              <a:rPr lang="ru-RU" dirty="0" smtClean="0"/>
              <a:t> </a:t>
            </a:r>
            <a:r>
              <a:rPr lang="en-US" dirty="0" err="1" smtClean="0"/>
              <a:t>NaCl</a:t>
            </a:r>
            <a:r>
              <a:rPr lang="ru-RU" dirty="0" smtClean="0"/>
              <a:t> (100 мл физ. раствора в сутки)</a:t>
            </a:r>
          </a:p>
          <a:p>
            <a:pPr>
              <a:buNone/>
            </a:pPr>
            <a:r>
              <a:rPr lang="ru-RU" dirty="0" smtClean="0"/>
              <a:t>У новорожденных детей потребность в МКС большая, с возрастом снижается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Критерии адекватности терапии МКС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/>
          <a:lstStyle/>
          <a:p>
            <a:r>
              <a:rPr lang="ru-RU" dirty="0" smtClean="0"/>
              <a:t>Отсутствие жалоб и симптомов НН</a:t>
            </a:r>
          </a:p>
          <a:p>
            <a:r>
              <a:rPr lang="ru-RU" dirty="0" smtClean="0"/>
              <a:t>Нормальное АД</a:t>
            </a:r>
          </a:p>
          <a:p>
            <a:r>
              <a:rPr lang="ru-RU" dirty="0" smtClean="0"/>
              <a:t>Нормальные показатели калия и натрия</a:t>
            </a:r>
          </a:p>
          <a:p>
            <a:r>
              <a:rPr lang="ru-RU" dirty="0" smtClean="0"/>
              <a:t>Нормальный уровень активности ренина плазмы</a:t>
            </a:r>
          </a:p>
          <a:p>
            <a:r>
              <a:rPr lang="ru-RU" dirty="0" smtClean="0"/>
              <a:t>Коррекция дозы проводится на основании клиники и лабораторных критериев(калий, натрий, ренин)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 Острой НН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На фоне стрессов и при  легких заболеваниях без лихорадки увеличение дозы ГКС в 2-3 раза</a:t>
            </a:r>
          </a:p>
          <a:p>
            <a:r>
              <a:rPr lang="ru-RU" dirty="0" smtClean="0"/>
              <a:t>При тяжелых заболеваниях с лихорадкой увеличение дозы ГКС в 2-3 раза и переход на в/м введение препарата</a:t>
            </a:r>
          </a:p>
          <a:p>
            <a:r>
              <a:rPr lang="ru-RU" dirty="0" smtClean="0"/>
              <a:t>Если травма/операция, то увеличение дозы в 3-5 раз и переход на </a:t>
            </a:r>
            <a:r>
              <a:rPr lang="ru-RU" dirty="0" err="1" smtClean="0"/>
              <a:t>микростуйное</a:t>
            </a:r>
            <a:r>
              <a:rPr lang="ru-RU" dirty="0" smtClean="0"/>
              <a:t> или в/м введение гидрокортизона</a:t>
            </a:r>
          </a:p>
          <a:p>
            <a:r>
              <a:rPr lang="ru-RU" dirty="0" smtClean="0"/>
              <a:t>За 15-30 минут до медицинской манипуляции в/м введение гидрокортизона ацетата 1-2 мг/кг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51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r>
              <a:rPr lang="ru-RU" dirty="0" smtClean="0"/>
              <a:t>Фетальная кора имеет  две зоны:</a:t>
            </a:r>
          </a:p>
          <a:p>
            <a:r>
              <a:rPr lang="ru-RU" dirty="0" smtClean="0"/>
              <a:t>Внутренняя зона(«взрослая») содержит клетки-предшественники пучковой и клубочковой зоны, секретирующих ГКС и МКС</a:t>
            </a:r>
          </a:p>
          <a:p>
            <a:r>
              <a:rPr lang="ru-RU" dirty="0" smtClean="0"/>
              <a:t>Внешняя зона(«фетальная») содержит клетки, секретирующие </a:t>
            </a:r>
            <a:r>
              <a:rPr lang="ru-RU" dirty="0" err="1" smtClean="0"/>
              <a:t>дегидроэпиандростерон</a:t>
            </a:r>
            <a:r>
              <a:rPr lang="ru-RU" dirty="0" smtClean="0"/>
              <a:t> и его сульфат( ДГЭА и ДГЭА-С)</a:t>
            </a:r>
          </a:p>
          <a:p>
            <a:pPr marL="64008" indent="0">
              <a:buNone/>
            </a:pPr>
            <a:r>
              <a:rPr lang="ru-RU" dirty="0" smtClean="0"/>
              <a:t>Фетальные надпочечники имеют вес, в 2 раза больше вес взрослого надпочечника. После рождения фетальная зона подвергается регрессу. В течение первых 3-х лет жизни формируются 3 зоны «взрослой» коры надпочечников.(циркадный ритм с 3-х лет)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43454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>
            <a:noAutofit/>
          </a:bodyPr>
          <a:lstStyle/>
          <a:p>
            <a:r>
              <a:rPr lang="ru-RU" sz="3600" dirty="0" smtClean="0"/>
              <a:t>Острая надпочечниковая недостаточность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Диагноз не установлен</a:t>
            </a:r>
          </a:p>
          <a:p>
            <a:r>
              <a:rPr lang="ru-RU" dirty="0" smtClean="0"/>
              <a:t>При неадекватной терапии</a:t>
            </a:r>
          </a:p>
          <a:p>
            <a:r>
              <a:rPr lang="ru-RU" dirty="0" smtClean="0"/>
              <a:t>Стресс</a:t>
            </a:r>
          </a:p>
          <a:p>
            <a:r>
              <a:rPr lang="ru-RU" dirty="0" smtClean="0"/>
              <a:t>У больных на фоне ИТШ(кровоизлияние в надпочечники)</a:t>
            </a:r>
          </a:p>
          <a:p>
            <a:r>
              <a:rPr lang="ru-RU" dirty="0" smtClean="0"/>
              <a:t>Прием препаратов (барбитураты, </a:t>
            </a:r>
            <a:r>
              <a:rPr lang="en-US" dirty="0" smtClean="0"/>
              <a:t>L-</a:t>
            </a:r>
            <a:r>
              <a:rPr lang="ru-RU" dirty="0" smtClean="0"/>
              <a:t>тироксин)</a:t>
            </a:r>
          </a:p>
          <a:p>
            <a:pPr>
              <a:buNone/>
            </a:pPr>
            <a:r>
              <a:rPr lang="en-US" dirty="0" smtClean="0"/>
              <a:t>L</a:t>
            </a:r>
            <a:r>
              <a:rPr lang="ru-RU" dirty="0" smtClean="0"/>
              <a:t>-тироксин изменяет метаболизм кортизола, поэтому их нельзя употреблять вместе. Сначала компенсировать </a:t>
            </a:r>
            <a:r>
              <a:rPr lang="ru-RU" dirty="0" err="1" smtClean="0"/>
              <a:t>гипокортицизм</a:t>
            </a:r>
            <a:r>
              <a:rPr lang="ru-RU" dirty="0" smtClean="0"/>
              <a:t>, а затем начинать с малых доз </a:t>
            </a:r>
            <a:r>
              <a:rPr lang="ru-RU" dirty="0" err="1" smtClean="0"/>
              <a:t>левотироксина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07327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Признаки криза надпочечниковой недостаточности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Дегидратация, гипотензия</a:t>
            </a:r>
          </a:p>
          <a:p>
            <a:r>
              <a:rPr lang="ru-RU" dirty="0" smtClean="0"/>
              <a:t>Тошнота, рвота, потеря массы тела</a:t>
            </a:r>
          </a:p>
          <a:p>
            <a:r>
              <a:rPr lang="ru-RU" dirty="0" smtClean="0"/>
              <a:t>Острый живот</a:t>
            </a:r>
          </a:p>
          <a:p>
            <a:r>
              <a:rPr lang="ru-RU" dirty="0" smtClean="0"/>
              <a:t>Необъяснимая лихорадка</a:t>
            </a:r>
          </a:p>
          <a:p>
            <a:r>
              <a:rPr lang="ru-RU" dirty="0" smtClean="0"/>
              <a:t>Гиперпигментация</a:t>
            </a:r>
          </a:p>
          <a:p>
            <a:r>
              <a:rPr lang="ru-RU" dirty="0" err="1" smtClean="0"/>
              <a:t>Гипонатремия</a:t>
            </a:r>
            <a:r>
              <a:rPr lang="ru-RU" dirty="0" smtClean="0"/>
              <a:t>, </a:t>
            </a:r>
            <a:r>
              <a:rPr lang="ru-RU" dirty="0" err="1" smtClean="0"/>
              <a:t>гиперкалемия</a:t>
            </a:r>
            <a:r>
              <a:rPr lang="ru-RU" dirty="0" smtClean="0"/>
              <a:t>, гипогликемия, </a:t>
            </a:r>
            <a:r>
              <a:rPr lang="ru-RU" dirty="0" err="1" smtClean="0"/>
              <a:t>гиперкальцемия</a:t>
            </a:r>
            <a:r>
              <a:rPr lang="ru-RU" dirty="0" smtClean="0"/>
              <a:t>, ацидоз, </a:t>
            </a:r>
            <a:r>
              <a:rPr lang="ru-RU" dirty="0" err="1" smtClean="0"/>
              <a:t>эозинофилия</a:t>
            </a:r>
            <a:endParaRPr lang="ru-RU" dirty="0" smtClean="0"/>
          </a:p>
          <a:p>
            <a:r>
              <a:rPr lang="ru-RU" dirty="0" smtClean="0"/>
              <a:t>Изменения на ЭКГ(увеличение зубца Т, замедление </a:t>
            </a:r>
            <a:r>
              <a:rPr lang="en-US" dirty="0" smtClean="0"/>
              <a:t>a-v</a:t>
            </a:r>
            <a:r>
              <a:rPr lang="ru-RU" dirty="0" smtClean="0"/>
              <a:t> проводимости, удлинение интервала </a:t>
            </a:r>
            <a:r>
              <a:rPr lang="en-US" dirty="0" smtClean="0"/>
              <a:t>ST</a:t>
            </a:r>
            <a:r>
              <a:rPr lang="ru-RU" dirty="0" smtClean="0"/>
              <a:t>, расширение зубца Р)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57250"/>
          </a:xfrm>
        </p:spPr>
        <p:txBody>
          <a:bodyPr/>
          <a:lstStyle/>
          <a:p>
            <a:r>
              <a:rPr lang="ru-RU" dirty="0" smtClean="0"/>
              <a:t>Лечение криза НН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Инфузионная терапия</a:t>
            </a:r>
          </a:p>
          <a:p>
            <a:pPr>
              <a:buNone/>
            </a:pPr>
            <a:r>
              <a:rPr lang="ru-RU" b="1" dirty="0" smtClean="0"/>
              <a:t>В первые сутки</a:t>
            </a:r>
          </a:p>
          <a:p>
            <a:pPr>
              <a:buNone/>
            </a:pPr>
            <a:r>
              <a:rPr lang="ru-RU" dirty="0" smtClean="0"/>
              <a:t>Инфузионная терапия </a:t>
            </a:r>
            <a:r>
              <a:rPr lang="ru-RU" dirty="0" err="1" smtClean="0"/>
              <a:t>глюкозо-солевые</a:t>
            </a:r>
            <a:r>
              <a:rPr lang="ru-RU" dirty="0" smtClean="0"/>
              <a:t> растворы 1:1- 100 мл 5-10% глюкозы+10 мл 10% </a:t>
            </a:r>
            <a:r>
              <a:rPr lang="en-US" dirty="0" err="1" smtClean="0"/>
              <a:t>NaCl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В первый час 20 мл/кг или 450 мл/м2(не более 500 мл/м2).</a:t>
            </a:r>
          </a:p>
          <a:p>
            <a:pPr>
              <a:buNone/>
            </a:pPr>
            <a:r>
              <a:rPr lang="ru-RU" dirty="0" smtClean="0"/>
              <a:t>Затем 23 часа 100 мл/кг/</a:t>
            </a:r>
            <a:r>
              <a:rPr lang="ru-RU" dirty="0" err="1" smtClean="0"/>
              <a:t>сут</a:t>
            </a:r>
            <a:r>
              <a:rPr lang="ru-RU" dirty="0" smtClean="0"/>
              <a:t> или 3000 мл/м2</a:t>
            </a:r>
          </a:p>
          <a:p>
            <a:pPr>
              <a:buNone/>
            </a:pPr>
            <a:r>
              <a:rPr lang="ru-RU" dirty="0" smtClean="0"/>
              <a:t>При улучшении состояния и электролитных показателей концентрация </a:t>
            </a:r>
            <a:r>
              <a:rPr lang="en-US" dirty="0" err="1" smtClean="0"/>
              <a:t>NaCl</a:t>
            </a:r>
            <a:r>
              <a:rPr lang="ru-RU" dirty="0" smtClean="0"/>
              <a:t> может быть уменьшена в 2-4 раза(100 мл </a:t>
            </a:r>
            <a:r>
              <a:rPr lang="ru-RU" dirty="0" err="1" smtClean="0"/>
              <a:t>расвтора</a:t>
            </a:r>
            <a:r>
              <a:rPr lang="ru-RU" dirty="0" smtClean="0"/>
              <a:t> глюкозы+2,5-5 мл 10% </a:t>
            </a:r>
            <a:r>
              <a:rPr lang="en-US" dirty="0" err="1" smtClean="0"/>
              <a:t>NaCl</a:t>
            </a:r>
            <a:r>
              <a:rPr lang="en-US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Лечение на 2 и 3 день</a:t>
            </a:r>
          </a:p>
          <a:p>
            <a:pPr>
              <a:buNone/>
            </a:pPr>
            <a:r>
              <a:rPr lang="ru-RU" dirty="0" smtClean="0"/>
              <a:t>Объем жидкости 100 мл/кг/</a:t>
            </a:r>
            <a:r>
              <a:rPr lang="ru-RU" dirty="0" err="1" smtClean="0"/>
              <a:t>сут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Количество натрия может быть уменьшено в 2 раза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0917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41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Гормональная терапия криза</a:t>
            </a:r>
          </a:p>
          <a:p>
            <a:pPr>
              <a:buNone/>
            </a:pPr>
            <a:r>
              <a:rPr lang="ru-RU" b="1" dirty="0" smtClean="0"/>
              <a:t>В первые сутки</a:t>
            </a:r>
          </a:p>
          <a:p>
            <a:pPr>
              <a:buNone/>
            </a:pPr>
            <a:r>
              <a:rPr lang="ru-RU" dirty="0" err="1" smtClean="0"/>
              <a:t>Водорастворимый</a:t>
            </a:r>
            <a:r>
              <a:rPr lang="ru-RU" dirty="0" smtClean="0"/>
              <a:t> гидрокортизон в/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струйно</a:t>
            </a:r>
            <a:r>
              <a:rPr lang="ru-RU" dirty="0" smtClean="0"/>
              <a:t> 100 мг/м2 или в/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капельно</a:t>
            </a:r>
            <a:r>
              <a:rPr lang="ru-RU" dirty="0" smtClean="0"/>
              <a:t> 100 мг/м2/час до нормализации АД.</a:t>
            </a:r>
          </a:p>
          <a:p>
            <a:pPr>
              <a:buNone/>
            </a:pPr>
            <a:r>
              <a:rPr lang="ru-RU" dirty="0" err="1" smtClean="0"/>
              <a:t>Базис-болюсный</a:t>
            </a:r>
            <a:r>
              <a:rPr lang="ru-RU" dirty="0" smtClean="0"/>
              <a:t> режим: в/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капельно</a:t>
            </a:r>
            <a:r>
              <a:rPr lang="ru-RU" dirty="0" smtClean="0"/>
              <a:t> 100 мг/м2 или 3-5 мг/кг + в/м суспензия гидрокортизона 100-200 мг/м2/</a:t>
            </a:r>
            <a:r>
              <a:rPr lang="ru-RU" dirty="0" err="1" smtClean="0"/>
              <a:t>сут</a:t>
            </a:r>
            <a:r>
              <a:rPr lang="ru-RU" dirty="0" smtClean="0"/>
              <a:t> каждые 4-6 часов до нормализации состояния, калия и глюкозы в крови.</a:t>
            </a:r>
          </a:p>
          <a:p>
            <a:pPr>
              <a:buNone/>
            </a:pPr>
            <a:r>
              <a:rPr lang="ru-RU" dirty="0" smtClean="0"/>
              <a:t>Введение МКС не требуется</a:t>
            </a:r>
          </a:p>
          <a:p>
            <a:pPr>
              <a:buNone/>
            </a:pPr>
            <a:r>
              <a:rPr lang="ru-RU" b="1" dirty="0" smtClean="0"/>
              <a:t>На 2-4 день </a:t>
            </a:r>
            <a:r>
              <a:rPr lang="ru-RU" dirty="0" smtClean="0"/>
              <a:t>уменьшают дозу гидрокортизона и переходят на в/м введение. Не снижать дозу больше чем на 30% в сутки. Добавляют МКС.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Клинико-лабораторный контроль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Калий, натрий, гематокрит, КЩС</a:t>
            </a:r>
          </a:p>
          <a:p>
            <a:r>
              <a:rPr lang="ru-RU" dirty="0" smtClean="0"/>
              <a:t>В первые сутки каждые 6-8 часов</a:t>
            </a:r>
          </a:p>
          <a:p>
            <a:r>
              <a:rPr lang="ru-RU" dirty="0" smtClean="0"/>
              <a:t>Во вторые сутки 1-2 раза в сутки</a:t>
            </a:r>
          </a:p>
          <a:p>
            <a:r>
              <a:rPr lang="ru-RU" dirty="0" smtClean="0"/>
              <a:t>АД- каждые 4 часа</a:t>
            </a:r>
          </a:p>
          <a:p>
            <a:r>
              <a:rPr lang="ru-RU" dirty="0" smtClean="0"/>
              <a:t>Масса тела, диурез- ежедневно</a:t>
            </a:r>
          </a:p>
          <a:p>
            <a:r>
              <a:rPr lang="ru-RU" dirty="0" smtClean="0"/>
              <a:t>Глюкозу крови и кетоны- 2 раза в сутки</a:t>
            </a:r>
          </a:p>
          <a:p>
            <a:r>
              <a:rPr lang="ru-RU" dirty="0" smtClean="0"/>
              <a:t>ЭКГ- ежедневно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Ведение больного во время операции при НН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За 2-3 дня до операции гидрокортизона ацетат 50 мг/м2/</a:t>
            </a:r>
            <a:r>
              <a:rPr lang="ru-RU" dirty="0" err="1" smtClean="0"/>
              <a:t>сут</a:t>
            </a:r>
            <a:r>
              <a:rPr lang="ru-RU" dirty="0" smtClean="0"/>
              <a:t> каждые 6 </a:t>
            </a:r>
            <a:r>
              <a:rPr lang="ru-RU" dirty="0" err="1" smtClean="0"/>
              <a:t>часов+</a:t>
            </a:r>
            <a:r>
              <a:rPr lang="ru-RU" dirty="0" smtClean="0"/>
              <a:t> поддерживающая доза МКС</a:t>
            </a:r>
          </a:p>
          <a:p>
            <a:r>
              <a:rPr lang="ru-RU" dirty="0" smtClean="0"/>
              <a:t>Перед наркозом </a:t>
            </a:r>
            <a:r>
              <a:rPr lang="ru-RU" dirty="0" err="1" smtClean="0"/>
              <a:t>болюсно</a:t>
            </a:r>
            <a:r>
              <a:rPr lang="ru-RU" dirty="0" smtClean="0"/>
              <a:t> гидрокортизон 2 мг/кг/на инъекцию в/м</a:t>
            </a:r>
          </a:p>
          <a:p>
            <a:r>
              <a:rPr lang="ru-RU" dirty="0" smtClean="0"/>
              <a:t>Во время операции базисно </a:t>
            </a:r>
            <a:r>
              <a:rPr lang="ru-RU" dirty="0" err="1" smtClean="0"/>
              <a:t>микроструйно</a:t>
            </a:r>
            <a:r>
              <a:rPr lang="ru-RU" dirty="0" smtClean="0"/>
              <a:t> </a:t>
            </a:r>
            <a:r>
              <a:rPr lang="ru-RU" dirty="0" err="1" smtClean="0"/>
              <a:t>водорастворимый</a:t>
            </a:r>
            <a:r>
              <a:rPr lang="ru-RU" dirty="0" smtClean="0"/>
              <a:t> гидрокортизон 4 мг/час или 100 мг/м2/</a:t>
            </a:r>
            <a:r>
              <a:rPr lang="ru-RU" dirty="0" err="1" smtClean="0"/>
              <a:t>сут+</a:t>
            </a:r>
            <a:r>
              <a:rPr lang="ru-RU" dirty="0" smtClean="0"/>
              <a:t> гидрокортизона ацетат 1-2 мг/кг/на инъекцию в/м каждые 6 часов. МКС не требуется</a:t>
            </a:r>
          </a:p>
          <a:p>
            <a:r>
              <a:rPr lang="ru-RU" dirty="0" smtClean="0"/>
              <a:t>После операции в течении 5 дней гидрокортизона ацетат 1-2 мг/кг/на инъекцию в/м каждые 6 часов, с постепенным переходом на поддерживающую дозу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Инфузионная терапия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/>
          <a:lstStyle/>
          <a:p>
            <a:r>
              <a:rPr lang="ru-RU" dirty="0" smtClean="0"/>
              <a:t>До восстановления </a:t>
            </a:r>
            <a:r>
              <a:rPr lang="ru-RU" dirty="0" err="1" smtClean="0"/>
              <a:t>энтерального</a:t>
            </a:r>
            <a:r>
              <a:rPr lang="ru-RU" dirty="0" smtClean="0"/>
              <a:t> питания </a:t>
            </a:r>
            <a:r>
              <a:rPr lang="ru-RU" dirty="0" err="1" smtClean="0"/>
              <a:t>глюкозо-солевые</a:t>
            </a:r>
            <a:r>
              <a:rPr lang="ru-RU" dirty="0" smtClean="0"/>
              <a:t> растворы</a:t>
            </a:r>
          </a:p>
          <a:p>
            <a:r>
              <a:rPr lang="en-US" dirty="0" err="1" smtClean="0"/>
              <a:t>NaCl</a:t>
            </a:r>
            <a:r>
              <a:rPr lang="en-US" dirty="0" smtClean="0"/>
              <a:t> 0.9% </a:t>
            </a:r>
            <a:r>
              <a:rPr lang="ru-RU" dirty="0" smtClean="0"/>
              <a:t>+ раствор глюкозы 5%</a:t>
            </a:r>
          </a:p>
          <a:p>
            <a:r>
              <a:rPr lang="ru-RU" dirty="0" smtClean="0"/>
              <a:t>До 6 лет 100 мл/кг/</a:t>
            </a:r>
            <a:r>
              <a:rPr lang="ru-RU" dirty="0" err="1" smtClean="0"/>
              <a:t>сут</a:t>
            </a:r>
            <a:endParaRPr lang="ru-RU" dirty="0" smtClean="0"/>
          </a:p>
          <a:p>
            <a:r>
              <a:rPr lang="ru-RU" dirty="0" smtClean="0"/>
              <a:t>7-10 лет 70-80 мл/кг/</a:t>
            </a:r>
            <a:r>
              <a:rPr lang="ru-RU" dirty="0" err="1" smtClean="0"/>
              <a:t>сут</a:t>
            </a:r>
            <a:endParaRPr lang="ru-RU" dirty="0" smtClean="0"/>
          </a:p>
          <a:p>
            <a:r>
              <a:rPr lang="ru-RU" dirty="0" smtClean="0"/>
              <a:t>Старше 10 лет 60 мл/кг/</a:t>
            </a:r>
            <a:r>
              <a:rPr lang="ru-RU" dirty="0" err="1" smtClean="0"/>
              <a:t>сут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Контрольные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4080"/>
          </a:xfrm>
        </p:spPr>
        <p:txBody>
          <a:bodyPr>
            <a:normAutofit fontScale="92500" lnSpcReduction="10000"/>
          </a:bodyPr>
          <a:lstStyle/>
          <a:p>
            <a:pPr marL="578358" indent="-514350">
              <a:buAutoNum type="arabicParenR"/>
            </a:pPr>
            <a:r>
              <a:rPr lang="ru-RU" dirty="0" smtClean="0"/>
              <a:t>Физиология надпочечника?</a:t>
            </a:r>
          </a:p>
          <a:p>
            <a:pPr marL="578358" indent="-514350">
              <a:buAutoNum type="arabicParenR"/>
            </a:pPr>
            <a:r>
              <a:rPr lang="ru-RU" dirty="0" smtClean="0"/>
              <a:t>Основные эффекты гормонов надпочечников?</a:t>
            </a:r>
          </a:p>
          <a:p>
            <a:pPr marL="578358" indent="-514350">
              <a:buAutoNum type="arabicParenR"/>
            </a:pPr>
            <a:r>
              <a:rPr lang="ru-RU" dirty="0" smtClean="0"/>
              <a:t>Классификация надпочечниковой недостаточности?</a:t>
            </a:r>
          </a:p>
          <a:p>
            <a:pPr marL="578358" indent="-514350">
              <a:buAutoNum type="arabicParenR"/>
            </a:pPr>
            <a:r>
              <a:rPr lang="ru-RU" dirty="0" smtClean="0"/>
              <a:t>В составе каких синдромов может встречаться надпочечниковая недостаточность?</a:t>
            </a:r>
          </a:p>
          <a:p>
            <a:pPr marL="578358" indent="-514350">
              <a:buAutoNum type="arabicParenR"/>
            </a:pPr>
            <a:r>
              <a:rPr lang="ru-RU" dirty="0" smtClean="0"/>
              <a:t>Диагностика надпочечниковой недостаточности?</a:t>
            </a:r>
          </a:p>
          <a:p>
            <a:pPr marL="578358" indent="-514350">
              <a:buAutoNum type="arabicParenR"/>
            </a:pPr>
            <a:r>
              <a:rPr lang="ru-RU" dirty="0" smtClean="0"/>
              <a:t>Лечение острой и хронической </a:t>
            </a:r>
            <a:r>
              <a:rPr lang="ru-RU" smtClean="0"/>
              <a:t>надпочечниковой недостаточности?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Внешняя клубочковая зона- синтезируется альдостерон</a:t>
            </a:r>
          </a:p>
          <a:p>
            <a:r>
              <a:rPr lang="ru-RU" dirty="0" smtClean="0"/>
              <a:t>Пучковая зона- кортизол</a:t>
            </a:r>
          </a:p>
          <a:p>
            <a:r>
              <a:rPr lang="ru-RU" dirty="0" smtClean="0"/>
              <a:t>Внутренняя сетчатая зона- андрогены (ДГЭА, </a:t>
            </a:r>
            <a:r>
              <a:rPr lang="ru-RU" dirty="0" err="1" smtClean="0"/>
              <a:t>андростендион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17256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57392"/>
          </a:xfrm>
        </p:spPr>
      </p:pic>
    </p:spTree>
    <p:extLst>
      <p:ext uri="{BB962C8B-B14F-4D97-AF65-F5344CB8AC3E}">
        <p14:creationId xmlns="" xmlns:p14="http://schemas.microsoft.com/office/powerpoint/2010/main" val="3219447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Эффекты </a:t>
            </a:r>
            <a:r>
              <a:rPr lang="ru-RU" dirty="0" err="1" smtClean="0"/>
              <a:t>минералокортикоидов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Участвуют в поддержании водно-электролитного гомеостаза</a:t>
            </a:r>
          </a:p>
          <a:p>
            <a:r>
              <a:rPr lang="ru-RU" dirty="0" smtClean="0"/>
              <a:t>Усиливают секрецию калия  и водорода</a:t>
            </a:r>
          </a:p>
          <a:p>
            <a:r>
              <a:rPr lang="ru-RU" dirty="0" smtClean="0"/>
              <a:t>Усиливают </a:t>
            </a:r>
            <a:r>
              <a:rPr lang="ru-RU" dirty="0" err="1" smtClean="0"/>
              <a:t>реабсорбцию</a:t>
            </a:r>
            <a:r>
              <a:rPr lang="ru-RU" dirty="0" smtClean="0"/>
              <a:t> натрия и бикарбонатов</a:t>
            </a:r>
          </a:p>
          <a:p>
            <a:r>
              <a:rPr lang="ru-RU" dirty="0" smtClean="0"/>
              <a:t>Синтез и секреция альдостерона контролируется ренин-</a:t>
            </a:r>
            <a:r>
              <a:rPr lang="ru-RU" dirty="0" err="1" smtClean="0"/>
              <a:t>ангиотензиновой</a:t>
            </a:r>
            <a:r>
              <a:rPr lang="ru-RU" dirty="0" smtClean="0"/>
              <a:t> системой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75822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Симптомы дефицита МКС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>
            <a:normAutofit fontScale="77500" lnSpcReduction="20000"/>
          </a:bodyPr>
          <a:lstStyle/>
          <a:p>
            <a:pPr marL="578358" indent="-514350">
              <a:buAutoNum type="arabicPeriod"/>
            </a:pPr>
            <a:r>
              <a:rPr lang="ru-RU" dirty="0" smtClean="0"/>
              <a:t>Неспособность удерживать натрий:</a:t>
            </a:r>
          </a:p>
          <a:p>
            <a:r>
              <a:rPr lang="ru-RU" dirty="0" err="1" smtClean="0"/>
              <a:t>Гипонатрийемия</a:t>
            </a:r>
            <a:endParaRPr lang="ru-RU" dirty="0" smtClean="0"/>
          </a:p>
          <a:p>
            <a:r>
              <a:rPr lang="ru-RU" dirty="0" smtClean="0"/>
              <a:t>Дегидратация</a:t>
            </a:r>
          </a:p>
          <a:p>
            <a:r>
              <a:rPr lang="ru-RU" dirty="0" err="1" smtClean="0"/>
              <a:t>Гиповолемия</a:t>
            </a:r>
            <a:endParaRPr lang="ru-RU" dirty="0" smtClean="0"/>
          </a:p>
          <a:p>
            <a:r>
              <a:rPr lang="ru-RU" dirty="0" smtClean="0"/>
              <a:t>Гипотония</a:t>
            </a:r>
          </a:p>
          <a:p>
            <a:r>
              <a:rPr lang="ru-RU" dirty="0" smtClean="0"/>
              <a:t>Потеря веса</a:t>
            </a:r>
          </a:p>
          <a:p>
            <a:r>
              <a:rPr lang="ru-RU" dirty="0" smtClean="0"/>
              <a:t>Слабость</a:t>
            </a:r>
          </a:p>
          <a:p>
            <a:r>
              <a:rPr lang="ru-RU" dirty="0" err="1" smtClean="0"/>
              <a:t>Синкопальные</a:t>
            </a:r>
            <a:r>
              <a:rPr lang="ru-RU" dirty="0" smtClean="0"/>
              <a:t> состояния</a:t>
            </a:r>
          </a:p>
          <a:p>
            <a:r>
              <a:rPr lang="ru-RU" dirty="0" smtClean="0"/>
              <a:t>Азотемия</a:t>
            </a:r>
          </a:p>
          <a:p>
            <a:pPr marL="64008" indent="0">
              <a:buNone/>
            </a:pPr>
            <a:r>
              <a:rPr lang="ru-RU" dirty="0" smtClean="0"/>
              <a:t>2. Нарушение ренальной секреции калия</a:t>
            </a:r>
          </a:p>
          <a:p>
            <a:r>
              <a:rPr lang="ru-RU" dirty="0" err="1" smtClean="0"/>
              <a:t>Гиперкалиемия</a:t>
            </a:r>
            <a:endParaRPr lang="ru-RU" dirty="0" smtClean="0"/>
          </a:p>
          <a:p>
            <a:r>
              <a:rPr lang="ru-RU" dirty="0" smtClean="0"/>
              <a:t>Ацидоз</a:t>
            </a:r>
          </a:p>
          <a:p>
            <a:r>
              <a:rPr lang="ru-RU" dirty="0" smtClean="0"/>
              <a:t>Сердечная асистолия</a:t>
            </a:r>
          </a:p>
          <a:p>
            <a:pPr marL="64008" indent="0">
              <a:buNone/>
            </a:pPr>
            <a:r>
              <a:rPr lang="ru-RU" dirty="0" smtClean="0"/>
              <a:t>Синдром потери соли- срыгивания, рвота, диарея, мышечная и артериальная гипотония.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32708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Эффекты </a:t>
            </a:r>
            <a:r>
              <a:rPr lang="ru-RU" dirty="0" err="1" smtClean="0"/>
              <a:t>глюкокортикоидов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AutoNum type="arabicPeriod"/>
            </a:pPr>
            <a:r>
              <a:rPr lang="ru-RU" dirty="0" smtClean="0"/>
              <a:t>Регуляция энергетического обмена</a:t>
            </a:r>
          </a:p>
          <a:p>
            <a:pPr marL="578358" indent="-514350">
              <a:buAutoNum type="arabicPeriod"/>
            </a:pPr>
            <a:r>
              <a:rPr lang="ru-RU" dirty="0" smtClean="0"/>
              <a:t>Оказывают </a:t>
            </a:r>
            <a:r>
              <a:rPr lang="ru-RU" dirty="0" err="1" smtClean="0"/>
              <a:t>прессорный</a:t>
            </a:r>
            <a:r>
              <a:rPr lang="ru-RU" dirty="0" smtClean="0"/>
              <a:t> </a:t>
            </a:r>
            <a:r>
              <a:rPr lang="ru-RU" dirty="0" err="1" smtClean="0"/>
              <a:t>катехоламиновый</a:t>
            </a:r>
            <a:r>
              <a:rPr lang="ru-RU" dirty="0" smtClean="0"/>
              <a:t> эффект</a:t>
            </a:r>
          </a:p>
          <a:p>
            <a:pPr marL="578358" indent="-514350">
              <a:buAutoNum type="arabicPeriod"/>
            </a:pPr>
            <a:r>
              <a:rPr lang="ru-RU" dirty="0" smtClean="0"/>
              <a:t>Обладает выраженной противовоспалительным и антигистаминным эффектом</a:t>
            </a:r>
          </a:p>
          <a:p>
            <a:pPr marL="578358" indent="-514350">
              <a:buAutoNum type="arabicPeriod"/>
            </a:pPr>
            <a:r>
              <a:rPr lang="ru-RU" dirty="0" smtClean="0"/>
              <a:t>Устойчивость к стрессу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28333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85242"/>
          </a:xfrm>
        </p:spPr>
        <p:txBody>
          <a:bodyPr/>
          <a:lstStyle/>
          <a:p>
            <a:r>
              <a:rPr lang="ru-RU" dirty="0" smtClean="0"/>
              <a:t>Симптомы дефицита ГКС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 fontScale="62500" lnSpcReduction="20000"/>
          </a:bodyPr>
          <a:lstStyle/>
          <a:p>
            <a:pPr marL="578358" indent="-514350">
              <a:buAutoNum type="arabicPeriod"/>
            </a:pPr>
            <a:r>
              <a:rPr lang="ru-RU" dirty="0" smtClean="0"/>
              <a:t>Нарушение психической деятельности:</a:t>
            </a:r>
          </a:p>
          <a:p>
            <a:r>
              <a:rPr lang="ru-RU" dirty="0" smtClean="0"/>
              <a:t>Раздражительность</a:t>
            </a:r>
          </a:p>
          <a:p>
            <a:r>
              <a:rPr lang="ru-RU" dirty="0" smtClean="0"/>
              <a:t>Апатия</a:t>
            </a:r>
          </a:p>
          <a:p>
            <a:r>
              <a:rPr lang="ru-RU" dirty="0" smtClean="0"/>
              <a:t>Депрессия</a:t>
            </a:r>
          </a:p>
          <a:p>
            <a:r>
              <a:rPr lang="ru-RU" dirty="0" smtClean="0"/>
              <a:t>Сонливость</a:t>
            </a:r>
          </a:p>
          <a:p>
            <a:pPr marL="64008" indent="0">
              <a:buNone/>
            </a:pPr>
            <a:r>
              <a:rPr lang="ru-RU" dirty="0" smtClean="0"/>
              <a:t>2. Нарушение энергетического обмена:</a:t>
            </a:r>
          </a:p>
          <a:p>
            <a:r>
              <a:rPr lang="ru-RU" dirty="0" err="1" smtClean="0"/>
              <a:t>Кетотические</a:t>
            </a:r>
            <a:r>
              <a:rPr lang="ru-RU" dirty="0" smtClean="0"/>
              <a:t> гипогликемии</a:t>
            </a:r>
          </a:p>
          <a:p>
            <a:r>
              <a:rPr lang="ru-RU" dirty="0" smtClean="0"/>
              <a:t>Слабость</a:t>
            </a:r>
          </a:p>
          <a:p>
            <a:r>
              <a:rPr lang="ru-RU" dirty="0" smtClean="0"/>
              <a:t>Адинамия</a:t>
            </a:r>
          </a:p>
          <a:p>
            <a:pPr marL="64008" indent="0">
              <a:buNone/>
            </a:pPr>
            <a:r>
              <a:rPr lang="ru-RU" dirty="0" smtClean="0"/>
              <a:t>3. Нарушение функции ЖКТ: </a:t>
            </a:r>
          </a:p>
          <a:p>
            <a:r>
              <a:rPr lang="ru-RU" dirty="0" smtClean="0"/>
              <a:t>Анорексия</a:t>
            </a:r>
          </a:p>
          <a:p>
            <a:r>
              <a:rPr lang="ru-RU" dirty="0" smtClean="0"/>
              <a:t>Тошнота</a:t>
            </a:r>
          </a:p>
          <a:p>
            <a:r>
              <a:rPr lang="ru-RU" dirty="0" smtClean="0"/>
              <a:t>Рвота</a:t>
            </a:r>
          </a:p>
          <a:p>
            <a:r>
              <a:rPr lang="ru-RU" dirty="0" smtClean="0"/>
              <a:t>Боли в животе</a:t>
            </a:r>
          </a:p>
          <a:p>
            <a:r>
              <a:rPr lang="ru-RU" dirty="0" smtClean="0"/>
              <a:t>Снижение желудочной секреции</a:t>
            </a:r>
          </a:p>
          <a:p>
            <a:r>
              <a:rPr lang="ru-RU" dirty="0" smtClean="0"/>
              <a:t>Потеря веса</a:t>
            </a:r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59037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306</TotalTime>
  <Words>1900</Words>
  <Application>Microsoft Office PowerPoint</Application>
  <PresentationFormat>Экран (4:3)</PresentationFormat>
  <Paragraphs>275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Яркая</vt:lpstr>
      <vt:lpstr>Гипокортицизм у детей</vt:lpstr>
      <vt:lpstr>Слайд 2</vt:lpstr>
      <vt:lpstr>Слайд 3</vt:lpstr>
      <vt:lpstr>Слайд 4</vt:lpstr>
      <vt:lpstr>Слайд 5</vt:lpstr>
      <vt:lpstr>Эффекты минералокортикоидов:</vt:lpstr>
      <vt:lpstr>Симптомы дефицита МКС</vt:lpstr>
      <vt:lpstr>Эффекты глюкокортикоидов</vt:lpstr>
      <vt:lpstr>Симптомы дефицита ГКС</vt:lpstr>
      <vt:lpstr>Слайд 10</vt:lpstr>
      <vt:lpstr>Надпочечниковая недостаточность</vt:lpstr>
      <vt:lpstr>Хроническая надпочечниковая недостаточность</vt:lpstr>
      <vt:lpstr>Слайд 13</vt:lpstr>
      <vt:lpstr>Дисгенезия надпочечников (врожденная гипоплазия надпочечников)</vt:lpstr>
      <vt:lpstr>Синдром Алгроува</vt:lpstr>
      <vt:lpstr>Адренолейкодистрофия</vt:lpstr>
      <vt:lpstr>Аутоиммунный полигландулярный синдром (АПС)</vt:lpstr>
      <vt:lpstr>Слайд 18</vt:lpstr>
      <vt:lpstr>Слайд 19</vt:lpstr>
      <vt:lpstr>Изолированная недостаточность МКС</vt:lpstr>
      <vt:lpstr>Характер течения заболевания</vt:lpstr>
      <vt:lpstr>Диагностика гипокортицизма</vt:lpstr>
      <vt:lpstr>Стимуляционный тест с АКТГ</vt:lpstr>
      <vt:lpstr>Слайд 24</vt:lpstr>
      <vt:lpstr>Лечение надпочечниковой недостаточности</vt:lpstr>
      <vt:lpstr>Критерии адекватности терапии ГКС</vt:lpstr>
      <vt:lpstr>Слайд 27</vt:lpstr>
      <vt:lpstr>Критерии адекватности терапии МКС</vt:lpstr>
      <vt:lpstr>Профилактика Острой НН</vt:lpstr>
      <vt:lpstr>Острая надпочечниковая недостаточность</vt:lpstr>
      <vt:lpstr>Признаки криза надпочечниковой недостаточности</vt:lpstr>
      <vt:lpstr>Лечение криза НН</vt:lpstr>
      <vt:lpstr>Слайд 33</vt:lpstr>
      <vt:lpstr>Клинико-лабораторный контроль</vt:lpstr>
      <vt:lpstr>Ведение больного во время операции при НН</vt:lpstr>
      <vt:lpstr>Инфузионная терапия</vt:lpstr>
      <vt:lpstr>Контрольные вопросы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Гипокортицизм у детей</dc:title>
  <dc:creator>poliklinika-28</dc:creator>
  <cp:lastModifiedBy>User</cp:lastModifiedBy>
  <cp:revision>27</cp:revision>
  <dcterms:created xsi:type="dcterms:W3CDTF">2019-10-01T06:40:52Z</dcterms:created>
  <dcterms:modified xsi:type="dcterms:W3CDTF">2020-04-10T15:19:01Z</dcterms:modified>
</cp:coreProperties>
</file>