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96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Гиперпролактинемия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581128"/>
            <a:ext cx="7854696" cy="400008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А.А.Бабрай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51544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03912"/>
          </a:xfrm>
        </p:spPr>
        <p:txBody>
          <a:bodyPr/>
          <a:lstStyle/>
          <a:p>
            <a:r>
              <a:rPr lang="ru-RU" dirty="0" smtClean="0"/>
              <a:t>Пубертатный возраст:</a:t>
            </a:r>
          </a:p>
          <a:p>
            <a:pPr>
              <a:buNone/>
            </a:pPr>
            <a:r>
              <a:rPr lang="ru-RU" dirty="0" smtClean="0"/>
              <a:t>Задержка полового развития- 48%</a:t>
            </a:r>
          </a:p>
          <a:p>
            <a:pPr>
              <a:buNone/>
            </a:pPr>
            <a:r>
              <a:rPr lang="ru-RU" dirty="0" err="1" smtClean="0"/>
              <a:t>Овариально-менструальная</a:t>
            </a:r>
            <a:r>
              <a:rPr lang="ru-RU" dirty="0" smtClean="0"/>
              <a:t> дисфункция</a:t>
            </a:r>
          </a:p>
          <a:p>
            <a:pPr>
              <a:buNone/>
            </a:pPr>
            <a:r>
              <a:rPr lang="ru-RU" dirty="0" smtClean="0"/>
              <a:t>Первичная аменорея 14-41%</a:t>
            </a:r>
          </a:p>
          <a:p>
            <a:pPr>
              <a:buNone/>
            </a:pPr>
            <a:r>
              <a:rPr lang="ru-RU" dirty="0" smtClean="0"/>
              <a:t>Вторичная аменорея 29-45%</a:t>
            </a:r>
          </a:p>
          <a:p>
            <a:pPr>
              <a:buNone/>
            </a:pPr>
            <a:r>
              <a:rPr lang="ru-RU" dirty="0" err="1" smtClean="0"/>
              <a:t>Олигоменорея</a:t>
            </a:r>
            <a:r>
              <a:rPr lang="ru-RU" dirty="0" smtClean="0"/>
              <a:t> 29%</a:t>
            </a:r>
          </a:p>
          <a:p>
            <a:pPr>
              <a:buNone/>
            </a:pPr>
            <a:r>
              <a:rPr lang="ru-RU" dirty="0" err="1" smtClean="0"/>
              <a:t>Галакторея</a:t>
            </a:r>
            <a:r>
              <a:rPr lang="ru-RU" dirty="0" smtClean="0"/>
              <a:t> 30-50%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При опухолевом генезе </a:t>
            </a:r>
            <a:r>
              <a:rPr lang="ru-RU" dirty="0" err="1" smtClean="0"/>
              <a:t>нейро-офтальмологические</a:t>
            </a:r>
            <a:r>
              <a:rPr lang="ru-RU" dirty="0" smtClean="0"/>
              <a:t> симптомы: головная боль  17-30%,</a:t>
            </a:r>
          </a:p>
          <a:p>
            <a:pPr>
              <a:buNone/>
            </a:pPr>
            <a:r>
              <a:rPr lang="ru-RU" dirty="0" smtClean="0"/>
              <a:t>сужение полей зрения 7%, экзофтальм, слепота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Клиника ГПРЛ у мальчиков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/>
          <a:lstStyle/>
          <a:p>
            <a:r>
              <a:rPr lang="ru-RU" dirty="0" err="1" smtClean="0"/>
              <a:t>Препубертатный</a:t>
            </a:r>
            <a:r>
              <a:rPr lang="ru-RU" dirty="0" smtClean="0"/>
              <a:t> возраст:</a:t>
            </a:r>
          </a:p>
          <a:p>
            <a:pPr>
              <a:buNone/>
            </a:pPr>
            <a:r>
              <a:rPr lang="ru-RU" dirty="0" smtClean="0"/>
              <a:t>-ППР ( Синдром </a:t>
            </a:r>
            <a:r>
              <a:rPr lang="ru-RU" dirty="0" err="1" smtClean="0"/>
              <a:t>Ван-Вика-Громбаха</a:t>
            </a:r>
            <a:r>
              <a:rPr lang="ru-RU" dirty="0" smtClean="0"/>
              <a:t>- ЛГ и ФСГ повышены, </a:t>
            </a:r>
            <a:r>
              <a:rPr lang="ru-RU" dirty="0" err="1" smtClean="0"/>
              <a:t>макроорхия</a:t>
            </a:r>
            <a:r>
              <a:rPr lang="ru-RU" dirty="0" smtClean="0"/>
              <a:t>, </a:t>
            </a:r>
            <a:r>
              <a:rPr lang="ru-RU" dirty="0" err="1" smtClean="0"/>
              <a:t>андрогензависимых</a:t>
            </a:r>
            <a:r>
              <a:rPr lang="ru-RU" dirty="0" smtClean="0"/>
              <a:t> признаков </a:t>
            </a:r>
            <a:r>
              <a:rPr lang="ru-RU" dirty="0" err="1" smtClean="0"/>
              <a:t>нет-половой</a:t>
            </a:r>
            <a:r>
              <a:rPr lang="ru-RU" dirty="0" smtClean="0"/>
              <a:t> член </a:t>
            </a:r>
            <a:r>
              <a:rPr lang="ru-RU" dirty="0" err="1" smtClean="0"/>
              <a:t>допубертатных</a:t>
            </a:r>
            <a:r>
              <a:rPr lang="ru-RU" dirty="0" smtClean="0"/>
              <a:t> размеров и отсутствие </a:t>
            </a:r>
            <a:r>
              <a:rPr lang="ru-RU" dirty="0" err="1" smtClean="0"/>
              <a:t>оволосения</a:t>
            </a:r>
            <a:r>
              <a:rPr lang="ru-RU" dirty="0" smtClean="0"/>
              <a:t>, так как Тестостерон </a:t>
            </a:r>
            <a:r>
              <a:rPr lang="ru-RU" dirty="0" err="1" smtClean="0"/>
              <a:t>допубертатных</a:t>
            </a:r>
            <a:r>
              <a:rPr lang="ru-RU" dirty="0" smtClean="0"/>
              <a:t> значений)</a:t>
            </a:r>
          </a:p>
          <a:p>
            <a:pPr>
              <a:buNone/>
            </a:pPr>
            <a:r>
              <a:rPr lang="ru-RU" dirty="0" smtClean="0"/>
              <a:t>-Патологическая гинекомастия</a:t>
            </a:r>
          </a:p>
          <a:p>
            <a:r>
              <a:rPr lang="ru-RU" dirty="0" smtClean="0"/>
              <a:t>Пубертатный возраст: </a:t>
            </a:r>
          </a:p>
          <a:p>
            <a:pPr>
              <a:buNone/>
            </a:pPr>
            <a:r>
              <a:rPr lang="ru-RU" dirty="0" smtClean="0"/>
              <a:t>Задержка полового развития 27%. Чаще </a:t>
            </a:r>
            <a:r>
              <a:rPr lang="ru-RU" dirty="0" err="1" smtClean="0"/>
              <a:t>нейро-офтальмологические</a:t>
            </a:r>
            <a:r>
              <a:rPr lang="ru-RU" dirty="0" smtClean="0"/>
              <a:t> симптомы</a:t>
            </a:r>
          </a:p>
          <a:p>
            <a:pPr>
              <a:buNone/>
            </a:pPr>
            <a:r>
              <a:rPr lang="ru-RU" dirty="0" smtClean="0"/>
              <a:t>У мальчиков в 60% случаев </a:t>
            </a:r>
            <a:r>
              <a:rPr lang="ru-RU" dirty="0" err="1" smtClean="0"/>
              <a:t>макропролактинома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Диагностика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Клиника ГПРЛ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Пролактин </a:t>
            </a:r>
            <a:r>
              <a:rPr lang="en-US" sz="1800" dirty="0" smtClean="0"/>
              <a:t>&lt;700 </a:t>
            </a:r>
            <a:r>
              <a:rPr lang="ru-RU" sz="1800" dirty="0" err="1" smtClean="0"/>
              <a:t>мЕд</a:t>
            </a:r>
            <a:r>
              <a:rPr lang="ru-RU" sz="1800" dirty="0" smtClean="0"/>
              <a:t>/л                                                    Пролактин</a:t>
            </a:r>
            <a:r>
              <a:rPr lang="en-US" sz="1800" dirty="0" smtClean="0"/>
              <a:t>&gt;700 </a:t>
            </a:r>
            <a:r>
              <a:rPr lang="ru-RU" sz="1800" dirty="0" err="1" smtClean="0"/>
              <a:t>мЕд</a:t>
            </a:r>
            <a:r>
              <a:rPr lang="ru-RU" sz="1800" dirty="0" smtClean="0"/>
              <a:t>/л</a:t>
            </a:r>
          </a:p>
          <a:p>
            <a:pPr>
              <a:buNone/>
            </a:pPr>
            <a:r>
              <a:rPr lang="ru-RU" sz="1800" dirty="0" smtClean="0"/>
              <a:t>                                                                                                    повторить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              Норма                                                      </a:t>
            </a:r>
            <a:r>
              <a:rPr lang="en-US" sz="1800" dirty="0" smtClean="0"/>
              <a:t>&lt;1000 </a:t>
            </a:r>
            <a:r>
              <a:rPr lang="ru-RU" sz="1800" dirty="0" err="1" smtClean="0"/>
              <a:t>мЕд</a:t>
            </a:r>
            <a:r>
              <a:rPr lang="ru-RU" sz="1800" dirty="0" smtClean="0"/>
              <a:t>/л               </a:t>
            </a:r>
            <a:r>
              <a:rPr lang="en-US" sz="1800" dirty="0" smtClean="0"/>
              <a:t>&gt;</a:t>
            </a:r>
            <a:r>
              <a:rPr lang="ru-RU" sz="1800" dirty="0" smtClean="0"/>
              <a:t>1000 </a:t>
            </a:r>
            <a:r>
              <a:rPr lang="ru-RU" sz="1800" dirty="0" err="1" smtClean="0"/>
              <a:t>мЕд</a:t>
            </a:r>
            <a:r>
              <a:rPr lang="ru-RU" sz="1800" dirty="0" smtClean="0"/>
              <a:t>/л</a:t>
            </a:r>
          </a:p>
          <a:p>
            <a:pPr>
              <a:buNone/>
            </a:pPr>
            <a:r>
              <a:rPr lang="ru-RU" sz="1800" dirty="0" smtClean="0"/>
              <a:t>                                                                            </a:t>
            </a:r>
          </a:p>
          <a:p>
            <a:pPr>
              <a:buNone/>
            </a:pPr>
            <a:r>
              <a:rPr lang="ru-RU" sz="1800" dirty="0" smtClean="0"/>
              <a:t>                                                                               неопухолевая           Визуализация</a:t>
            </a:r>
          </a:p>
          <a:p>
            <a:pPr>
              <a:buNone/>
            </a:pPr>
            <a:r>
              <a:rPr lang="ru-RU" sz="1800" dirty="0" smtClean="0"/>
              <a:t> Поиск других причин                                           ГПРЛ                             ЦНС</a:t>
            </a:r>
          </a:p>
          <a:p>
            <a:pPr>
              <a:buNone/>
            </a:pPr>
            <a:r>
              <a:rPr lang="ru-RU" sz="1800" dirty="0" smtClean="0"/>
              <a:t>                                                                             </a:t>
            </a:r>
          </a:p>
          <a:p>
            <a:pPr>
              <a:spcBef>
                <a:spcPts val="0"/>
              </a:spcBef>
              <a:buNone/>
            </a:pPr>
            <a:r>
              <a:rPr lang="ru-RU" sz="1800" dirty="0" smtClean="0"/>
              <a:t>                                                                                   гипофиз                   Аденома</a:t>
            </a:r>
          </a:p>
          <a:p>
            <a:pPr>
              <a:spcBef>
                <a:spcPts val="0"/>
              </a:spcBef>
              <a:buNone/>
            </a:pPr>
            <a:r>
              <a:rPr lang="ru-RU" sz="1800" dirty="0" smtClean="0"/>
              <a:t>                                                                                  </a:t>
            </a:r>
            <a:r>
              <a:rPr lang="ru-RU" sz="1800" dirty="0" err="1" smtClean="0"/>
              <a:t>интактен</a:t>
            </a:r>
            <a:r>
              <a:rPr lang="ru-RU" sz="1800" dirty="0" smtClean="0"/>
              <a:t>                  гипофиза</a:t>
            </a:r>
          </a:p>
          <a:p>
            <a:pPr>
              <a:spcBef>
                <a:spcPts val="0"/>
              </a:spcBef>
              <a:buNone/>
            </a:pPr>
            <a:endParaRPr lang="ru-RU" sz="1800" dirty="0" smtClean="0"/>
          </a:p>
          <a:p>
            <a:pPr>
              <a:spcBef>
                <a:spcPts val="0"/>
              </a:spcBef>
              <a:buNone/>
            </a:pPr>
            <a:r>
              <a:rPr lang="ru-RU" sz="1800" dirty="0" smtClean="0"/>
              <a:t>                                                                                                                 Консультация </a:t>
            </a:r>
          </a:p>
          <a:p>
            <a:pPr>
              <a:spcBef>
                <a:spcPts val="0"/>
              </a:spcBef>
              <a:buNone/>
            </a:pPr>
            <a:r>
              <a:rPr lang="ru-RU" sz="1800" dirty="0" smtClean="0"/>
              <a:t>                                                                                                                  нейрохирурга</a:t>
            </a:r>
            <a:endParaRPr lang="ru-RU" sz="18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6732240" y="1844824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724128" y="1196752"/>
            <a:ext cx="64807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2555776" y="1196752"/>
            <a:ext cx="72008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1763688" y="213285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5940152" y="2204864"/>
            <a:ext cx="21602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7452320" y="2204864"/>
            <a:ext cx="288032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5724128" y="292494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7812360" y="285293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V="1">
            <a:off x="5652120" y="3861048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7812360" y="386104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H="1">
            <a:off x="6444208" y="3789040"/>
            <a:ext cx="79208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7884368" y="4797152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1763688" y="306896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Визуализация ЦНС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Обзорный снимок МРТ головного мозга с </a:t>
            </a:r>
            <a:r>
              <a:rPr lang="ru-RU" dirty="0" err="1" smtClean="0"/>
              <a:t>контрастированием</a:t>
            </a:r>
            <a:endParaRPr lang="ru-RU" dirty="0" smtClean="0"/>
          </a:p>
          <a:p>
            <a:r>
              <a:rPr lang="ru-RU" dirty="0" smtClean="0"/>
              <a:t>МРТ признаки аденомы гипофиза:</a:t>
            </a:r>
          </a:p>
          <a:p>
            <a:pPr marL="514350" indent="-514350">
              <a:buAutoNum type="arabicPeriod"/>
            </a:pPr>
            <a:r>
              <a:rPr lang="ru-RU" dirty="0" err="1" smtClean="0"/>
              <a:t>Ассимметричное</a:t>
            </a:r>
            <a:r>
              <a:rPr lang="ru-RU" dirty="0" smtClean="0"/>
              <a:t> увеличение гипофиза</a:t>
            </a:r>
          </a:p>
          <a:p>
            <a:pPr marL="514350" indent="-514350">
              <a:buAutoNum type="arabicPeriod"/>
            </a:pPr>
            <a:r>
              <a:rPr lang="ru-RU" dirty="0" smtClean="0"/>
              <a:t>Отклонение ножки гипофиза в противоположную сторону</a:t>
            </a:r>
          </a:p>
          <a:p>
            <a:pPr marL="514350" indent="-514350">
              <a:buAutoNum type="arabicPeriod"/>
            </a:pPr>
            <a:r>
              <a:rPr lang="ru-RU" dirty="0" smtClean="0"/>
              <a:t>Неоднородность ткани гипофиза с наличием </a:t>
            </a:r>
            <a:r>
              <a:rPr lang="ru-RU" dirty="0" err="1" smtClean="0"/>
              <a:t>гипоэхогенного</a:t>
            </a:r>
            <a:r>
              <a:rPr lang="ru-RU" dirty="0" smtClean="0"/>
              <a:t> участка</a:t>
            </a:r>
          </a:p>
          <a:p>
            <a:pPr marL="514350" indent="-514350">
              <a:buNone/>
            </a:pPr>
            <a:r>
              <a:rPr lang="ru-RU" dirty="0" smtClean="0"/>
              <a:t>В подростковом возрасте </a:t>
            </a:r>
            <a:r>
              <a:rPr lang="ru-RU" dirty="0" err="1" smtClean="0"/>
              <a:t>аденогипофиз</a:t>
            </a:r>
            <a:r>
              <a:rPr lang="ru-RU" dirty="0" smtClean="0"/>
              <a:t> изменяет свою структуру, которая может быть видна как неоднородность ткани(разобраться может только нейрохирург)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Неопухолевая ГПРЛ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err="1" smtClean="0"/>
              <a:t>Тиреоидная</a:t>
            </a:r>
            <a:r>
              <a:rPr lang="ru-RU" sz="1800" dirty="0" smtClean="0"/>
              <a:t> функция                       Норма                                 </a:t>
            </a:r>
            <a:r>
              <a:rPr lang="ru-RU" sz="1800" dirty="0" err="1" smtClean="0"/>
              <a:t>Ликвородинамика</a:t>
            </a: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Первичный гипотиреоз          </a:t>
            </a:r>
            <a:r>
              <a:rPr lang="ru-RU" sz="1800" dirty="0" err="1" smtClean="0"/>
              <a:t>Идиопатическая</a:t>
            </a:r>
            <a:r>
              <a:rPr lang="ru-RU" sz="1800" dirty="0" smtClean="0"/>
              <a:t>  ГПРЛ                     ВЧГ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err="1" smtClean="0"/>
              <a:t>Левотироксин</a:t>
            </a:r>
            <a:r>
              <a:rPr lang="ru-RU" sz="1800" dirty="0" smtClean="0"/>
              <a:t>                           </a:t>
            </a:r>
            <a:r>
              <a:rPr lang="ru-RU" sz="1800" b="1" dirty="0" err="1" smtClean="0"/>
              <a:t>Дофаминомиметики</a:t>
            </a:r>
            <a:r>
              <a:rPr lang="ru-RU" sz="1800" b="1" dirty="0" smtClean="0"/>
              <a:t>      </a:t>
            </a:r>
            <a:r>
              <a:rPr lang="ru-RU" sz="1800" dirty="0" smtClean="0"/>
              <a:t>             Дегидратация</a:t>
            </a:r>
          </a:p>
          <a:p>
            <a:pPr>
              <a:buNone/>
            </a:pPr>
            <a:r>
              <a:rPr lang="ru-RU" sz="1800" dirty="0" smtClean="0"/>
              <a:t>       натрия                                                                                              (</a:t>
            </a:r>
            <a:r>
              <a:rPr lang="ru-RU" sz="1800" dirty="0" err="1" smtClean="0"/>
              <a:t>диуретики</a:t>
            </a:r>
            <a:r>
              <a:rPr lang="ru-RU" sz="1800" dirty="0" smtClean="0"/>
              <a:t>)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                                                         Сочетанная ГПРЛ</a:t>
            </a:r>
          </a:p>
          <a:p>
            <a:pPr>
              <a:buNone/>
            </a:pPr>
            <a:r>
              <a:rPr lang="ru-RU" sz="1800" dirty="0" smtClean="0"/>
              <a:t>                                                                   </a:t>
            </a:r>
          </a:p>
          <a:p>
            <a:pPr>
              <a:buNone/>
            </a:pPr>
            <a:r>
              <a:rPr lang="ru-RU" sz="1800" dirty="0" smtClean="0"/>
              <a:t>                                                                      нет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                                                          Нормализация ПРЛ </a:t>
            </a:r>
          </a:p>
          <a:p>
            <a:pPr>
              <a:buNone/>
            </a:pPr>
            <a:r>
              <a:rPr lang="ru-RU" sz="1800" dirty="0" smtClean="0"/>
              <a:t>                                                                 через 3-6 </a:t>
            </a:r>
            <a:r>
              <a:rPr lang="ru-RU" sz="1800" dirty="0" err="1" smtClean="0"/>
              <a:t>мес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                                                                       </a:t>
            </a:r>
          </a:p>
          <a:p>
            <a:pPr>
              <a:buNone/>
            </a:pPr>
            <a:r>
              <a:rPr lang="ru-RU" sz="1800" dirty="0" smtClean="0"/>
              <a:t>                                                                       Да                           продолжение</a:t>
            </a:r>
          </a:p>
          <a:p>
            <a:pPr>
              <a:buNone/>
            </a:pPr>
            <a:r>
              <a:rPr lang="ru-RU" sz="1800" dirty="0" smtClean="0"/>
              <a:t>                                                                                         неспецифической терапии           </a:t>
            </a:r>
            <a:endParaRPr lang="ru-RU" sz="18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3059832" y="980728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5364088" y="980728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427984" y="126876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427984" y="184482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1475656" y="119675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1475656" y="184482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1475656" y="2996952"/>
            <a:ext cx="2304256" cy="18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7380312" y="119675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7452320" y="191683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H="1">
            <a:off x="6012160" y="2996952"/>
            <a:ext cx="1296144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V="1">
            <a:off x="4716016" y="414908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4716016" y="522920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5220072" y="5661248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flipV="1">
            <a:off x="4716016" y="3501008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flipV="1">
            <a:off x="4716016" y="2636912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Медикаментозное лечение ГПРЛ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Неселективные </a:t>
            </a:r>
            <a:r>
              <a:rPr lang="ru-RU" dirty="0" err="1" smtClean="0"/>
              <a:t>дофаминомиметики</a:t>
            </a:r>
            <a:r>
              <a:rPr lang="ru-RU" dirty="0" smtClean="0"/>
              <a:t> короткого действия</a:t>
            </a:r>
          </a:p>
          <a:p>
            <a:pPr marL="514350" indent="-514350">
              <a:buNone/>
            </a:pPr>
            <a:r>
              <a:rPr lang="ru-RU" dirty="0" err="1" smtClean="0"/>
              <a:t>Бромокриптин</a:t>
            </a:r>
            <a:r>
              <a:rPr lang="ru-RU" dirty="0" smtClean="0"/>
              <a:t> и его аналоги (2.5 мг- 1 </a:t>
            </a:r>
            <a:r>
              <a:rPr lang="ru-RU" dirty="0" err="1" smtClean="0"/>
              <a:t>таб</a:t>
            </a:r>
            <a:r>
              <a:rPr lang="ru-RU" dirty="0" smtClean="0"/>
              <a:t>)</a:t>
            </a:r>
          </a:p>
          <a:p>
            <a:pPr marL="514350" indent="-514350">
              <a:buNone/>
            </a:pPr>
            <a:r>
              <a:rPr lang="ru-RU" dirty="0" smtClean="0"/>
              <a:t>Схема лечения: стартовая доза 1,25 мг на ночь</a:t>
            </a:r>
          </a:p>
          <a:p>
            <a:pPr marL="514350" indent="-514350">
              <a:buNone/>
            </a:pPr>
            <a:r>
              <a:rPr lang="ru-RU" dirty="0" smtClean="0"/>
              <a:t>Максимальная доза 5-7,5 мг в 2-3 приема</a:t>
            </a:r>
          </a:p>
          <a:p>
            <a:pPr marL="514350" indent="-514350">
              <a:buNone/>
            </a:pPr>
            <a:r>
              <a:rPr lang="ru-RU" dirty="0" smtClean="0"/>
              <a:t>Поддерживающая доза: минимальная доза, которая поддерживает нормальный уровень пролактина</a:t>
            </a:r>
          </a:p>
          <a:p>
            <a:pPr marL="514350" indent="-514350">
              <a:buNone/>
            </a:pPr>
            <a:r>
              <a:rPr lang="ru-RU" dirty="0" smtClean="0"/>
              <a:t>При достижении нормального уровня ПРЛ обратно титруем дозу до минимальной. Терапия 1 год.</a:t>
            </a:r>
          </a:p>
          <a:p>
            <a:pPr marL="514350" indent="-514350">
              <a:buNone/>
            </a:pPr>
            <a:r>
              <a:rPr lang="ru-RU" dirty="0" smtClean="0"/>
              <a:t>Через год отмена лечения на 1 </a:t>
            </a:r>
            <a:r>
              <a:rPr lang="ru-RU" dirty="0" err="1" smtClean="0"/>
              <a:t>мес</a:t>
            </a:r>
            <a:r>
              <a:rPr lang="ru-RU" dirty="0" smtClean="0"/>
              <a:t> с контролем анализа на пролактин через месяц. Если уровень пролактина вновь повысился, то начинаем снова со стартовой дозы.</a:t>
            </a:r>
          </a:p>
          <a:p>
            <a:pPr marL="514350" indent="-514350">
              <a:buNone/>
            </a:pPr>
            <a:r>
              <a:rPr lang="ru-RU" dirty="0" smtClean="0"/>
              <a:t>Если в ответ на отмену препарата пролактин поддерживается в  норме, то ГПРЛ транзиторная.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60648"/>
            <a:ext cx="8229600" cy="44344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0391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2. Селективные </a:t>
            </a:r>
            <a:r>
              <a:rPr lang="ru-RU" dirty="0" err="1" smtClean="0"/>
              <a:t>дофаминомиметики</a:t>
            </a:r>
            <a:r>
              <a:rPr lang="ru-RU" dirty="0" smtClean="0"/>
              <a:t> пролонгированного действия:</a:t>
            </a:r>
          </a:p>
          <a:p>
            <a:pPr>
              <a:buNone/>
            </a:pPr>
            <a:r>
              <a:rPr lang="ru-RU" dirty="0" err="1" smtClean="0"/>
              <a:t>Каберголин</a:t>
            </a:r>
            <a:r>
              <a:rPr lang="ru-RU" dirty="0" smtClean="0"/>
              <a:t>(</a:t>
            </a:r>
            <a:r>
              <a:rPr lang="ru-RU" dirty="0" err="1" smtClean="0"/>
              <a:t>Достинекс</a:t>
            </a:r>
            <a:r>
              <a:rPr lang="ru-RU" dirty="0" smtClean="0"/>
              <a:t>, </a:t>
            </a:r>
            <a:r>
              <a:rPr lang="ru-RU" dirty="0" err="1" smtClean="0"/>
              <a:t>Берголак</a:t>
            </a:r>
            <a:r>
              <a:rPr lang="ru-RU" dirty="0" smtClean="0"/>
              <a:t>, </a:t>
            </a:r>
            <a:r>
              <a:rPr lang="ru-RU" dirty="0" err="1" smtClean="0"/>
              <a:t>Агалатес</a:t>
            </a:r>
            <a:r>
              <a:rPr lang="ru-RU" dirty="0" smtClean="0"/>
              <a:t>) 0,5 мг в</a:t>
            </a:r>
          </a:p>
          <a:p>
            <a:pPr>
              <a:buNone/>
            </a:pPr>
            <a:r>
              <a:rPr lang="ru-RU" dirty="0" smtClean="0"/>
              <a:t> 1 </a:t>
            </a:r>
            <a:r>
              <a:rPr lang="ru-RU" dirty="0" err="1" smtClean="0"/>
              <a:t>таб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Схема лечения:</a:t>
            </a:r>
          </a:p>
          <a:p>
            <a:pPr>
              <a:buNone/>
            </a:pPr>
            <a:r>
              <a:rPr lang="ru-RU" dirty="0" smtClean="0"/>
              <a:t>Стартовая доза 250 мкг(1/2 </a:t>
            </a:r>
            <a:r>
              <a:rPr lang="ru-RU" dirty="0" err="1" smtClean="0"/>
              <a:t>таб</a:t>
            </a:r>
            <a:r>
              <a:rPr lang="ru-RU" dirty="0" smtClean="0"/>
              <a:t>) 1 раз в неделю</a:t>
            </a:r>
          </a:p>
          <a:p>
            <a:pPr>
              <a:buNone/>
            </a:pPr>
            <a:r>
              <a:rPr lang="ru-RU" dirty="0" smtClean="0"/>
              <a:t>Максимальная доза   0,5-3,5 мг/неделю</a:t>
            </a:r>
          </a:p>
          <a:p>
            <a:pPr>
              <a:buNone/>
            </a:pPr>
            <a:r>
              <a:rPr lang="ru-RU" dirty="0" smtClean="0"/>
              <a:t>Рекомендуемая схема 2 раза  в неделю</a:t>
            </a:r>
          </a:p>
          <a:p>
            <a:pPr>
              <a:buNone/>
            </a:pPr>
            <a:r>
              <a:rPr lang="ru-RU" dirty="0" smtClean="0"/>
              <a:t>Может сформироваться эффект «пустого турецкого седла»(выпадение функции остальных </a:t>
            </a:r>
            <a:r>
              <a:rPr lang="ru-RU" dirty="0" err="1" smtClean="0"/>
              <a:t>тропных</a:t>
            </a:r>
            <a:r>
              <a:rPr lang="ru-RU" dirty="0" smtClean="0"/>
              <a:t> гормонов)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Ортостатическая гипотензия 5%</a:t>
            </a:r>
          </a:p>
          <a:p>
            <a:r>
              <a:rPr lang="ru-RU" dirty="0" smtClean="0"/>
              <a:t>Тошнота, рвота, боли в животе</a:t>
            </a:r>
          </a:p>
          <a:p>
            <a:r>
              <a:rPr lang="ru-RU" dirty="0" smtClean="0"/>
              <a:t>Заложенность носа</a:t>
            </a:r>
          </a:p>
          <a:p>
            <a:r>
              <a:rPr lang="ru-RU" dirty="0" smtClean="0"/>
              <a:t>Сонливость</a:t>
            </a:r>
          </a:p>
          <a:p>
            <a:r>
              <a:rPr lang="ru-RU" dirty="0" smtClean="0"/>
              <a:t>Парестезии</a:t>
            </a:r>
          </a:p>
          <a:p>
            <a:r>
              <a:rPr lang="ru-RU" dirty="0" smtClean="0"/>
              <a:t>Брадикардия</a:t>
            </a:r>
          </a:p>
          <a:p>
            <a:r>
              <a:rPr lang="ru-RU" dirty="0" err="1" smtClean="0"/>
              <a:t>Масталгия</a:t>
            </a:r>
            <a:endParaRPr lang="ru-RU" dirty="0" smtClean="0"/>
          </a:p>
          <a:p>
            <a:r>
              <a:rPr lang="ru-RU" dirty="0" smtClean="0"/>
              <a:t>«Приливы»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Побочные эффекты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Индивидуальная непереносимость 3-5%</a:t>
            </a:r>
          </a:p>
          <a:p>
            <a:r>
              <a:rPr lang="ru-RU" dirty="0" smtClean="0"/>
              <a:t>Возраст до 15 лет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Противопоказания к </a:t>
            </a:r>
            <a:r>
              <a:rPr lang="ru-RU" dirty="0" err="1" smtClean="0"/>
              <a:t>дофаминомиметикам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Мониторинг терапии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Контроль пролактина 1 раз в  месяц</a:t>
            </a:r>
          </a:p>
          <a:p>
            <a:r>
              <a:rPr lang="ru-RU" dirty="0" smtClean="0"/>
              <a:t>УЗИ ОМТ 1 раз в  6 </a:t>
            </a:r>
            <a:r>
              <a:rPr lang="ru-RU" dirty="0" err="1" smtClean="0"/>
              <a:t>мес</a:t>
            </a:r>
            <a:endParaRPr lang="ru-RU" dirty="0" smtClean="0"/>
          </a:p>
          <a:p>
            <a:r>
              <a:rPr lang="ru-RU" dirty="0" smtClean="0"/>
              <a:t>МРТ головного мозга с контрастом 1 раз в  6 месяцев</a:t>
            </a:r>
          </a:p>
          <a:p>
            <a:r>
              <a:rPr lang="ru-RU" dirty="0" smtClean="0"/>
              <a:t>Наблюдение нейрохирурга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Распространенность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 взрослых-1,3-7,8%, чаще у женщин 1:2000</a:t>
            </a:r>
          </a:p>
          <a:p>
            <a:r>
              <a:rPr lang="ru-RU" dirty="0" smtClean="0"/>
              <a:t>В возрасте 5-15 лет 4,6%</a:t>
            </a:r>
          </a:p>
          <a:p>
            <a:r>
              <a:rPr lang="ru-RU" dirty="0" err="1" smtClean="0"/>
              <a:t>Пролактиномы</a:t>
            </a:r>
            <a:r>
              <a:rPr lang="ru-RU" dirty="0" smtClean="0"/>
              <a:t> составляют 50% всех аденом, </a:t>
            </a:r>
          </a:p>
          <a:p>
            <a:pPr>
              <a:buNone/>
            </a:pPr>
            <a:r>
              <a:rPr lang="ru-RU" dirty="0" smtClean="0"/>
              <a:t>2% всех </a:t>
            </a:r>
            <a:r>
              <a:rPr lang="ru-RU" dirty="0" err="1" smtClean="0"/>
              <a:t>интракраниальных</a:t>
            </a:r>
            <a:r>
              <a:rPr lang="ru-RU" dirty="0" smtClean="0"/>
              <a:t> опухолей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Беременность при </a:t>
            </a:r>
            <a:r>
              <a:rPr lang="ru-RU" dirty="0" err="1" smtClean="0"/>
              <a:t>гиперпролактинемии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Негормональная контрацепция,  эстрогены растормаживают ПРЛ</a:t>
            </a:r>
          </a:p>
          <a:p>
            <a:r>
              <a:rPr lang="ru-RU" dirty="0" smtClean="0"/>
              <a:t>Планирование беременности не ранее чем через год стойкой </a:t>
            </a:r>
            <a:r>
              <a:rPr lang="ru-RU" dirty="0" err="1" smtClean="0"/>
              <a:t>нормопролактинемии</a:t>
            </a:r>
            <a:endParaRPr lang="ru-RU" dirty="0" smtClean="0"/>
          </a:p>
          <a:p>
            <a:r>
              <a:rPr lang="ru-RU" dirty="0" smtClean="0"/>
              <a:t>Прерывание беременности только по медицинским показаниям</a:t>
            </a:r>
          </a:p>
          <a:p>
            <a:r>
              <a:rPr lang="ru-RU" dirty="0" smtClean="0"/>
              <a:t>Во время беременности отмена/переход на препараты короткого действия</a:t>
            </a:r>
          </a:p>
          <a:p>
            <a:r>
              <a:rPr lang="ru-RU" dirty="0" smtClean="0"/>
              <a:t>Мониторинг глазного дна, неврологического статуса 1 раз в 3 месяца</a:t>
            </a:r>
          </a:p>
          <a:p>
            <a:r>
              <a:rPr lang="ru-RU" dirty="0" smtClean="0"/>
              <a:t>В послеродовом периоде оценка </a:t>
            </a:r>
            <a:r>
              <a:rPr lang="ru-RU" dirty="0" err="1" smtClean="0"/>
              <a:t>тиреоидного</a:t>
            </a:r>
            <a:r>
              <a:rPr lang="ru-RU" dirty="0" smtClean="0"/>
              <a:t> статуса</a:t>
            </a:r>
          </a:p>
          <a:p>
            <a:r>
              <a:rPr lang="ru-RU" dirty="0" smtClean="0"/>
              <a:t>Индивидуальный подход при терапии в послеродовом периоде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лактация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1763688" y="836712"/>
            <a:ext cx="52565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i="1" dirty="0" smtClean="0">
                <a:solidFill>
                  <a:srgbClr val="7030A0"/>
                </a:solidFill>
              </a:rPr>
              <a:t>Спасибо за внимание!</a:t>
            </a:r>
            <a:endParaRPr lang="ru-RU" sz="6000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Контрольные вопросы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ru-RU" dirty="0" smtClean="0"/>
              <a:t>Как происходит регуляция секреции пролактина?</a:t>
            </a:r>
          </a:p>
          <a:p>
            <a:pPr marL="514350" indent="-514350">
              <a:buAutoNum type="arabicParenR"/>
            </a:pPr>
            <a:r>
              <a:rPr lang="ru-RU" dirty="0" smtClean="0"/>
              <a:t>Нормы пролактина в разные периоды жизни</a:t>
            </a:r>
          </a:p>
          <a:p>
            <a:pPr marL="514350" indent="-514350">
              <a:buAutoNum type="arabicParenR"/>
            </a:pPr>
            <a:r>
              <a:rPr lang="ru-RU" dirty="0" smtClean="0"/>
              <a:t>Проявления </a:t>
            </a:r>
            <a:r>
              <a:rPr lang="ru-RU" dirty="0" err="1" smtClean="0"/>
              <a:t>гиперпролактинемии</a:t>
            </a:r>
            <a:r>
              <a:rPr lang="ru-RU" dirty="0" smtClean="0"/>
              <a:t> у мальчиков и девочек?</a:t>
            </a:r>
          </a:p>
          <a:p>
            <a:pPr marL="514350" indent="-514350">
              <a:buAutoNum type="arabicParenR"/>
            </a:pPr>
            <a:r>
              <a:rPr lang="ru-RU" dirty="0" smtClean="0"/>
              <a:t>Алгоритм диагностики ГПРЛ?</a:t>
            </a:r>
          </a:p>
          <a:p>
            <a:pPr marL="514350" indent="-514350">
              <a:buAutoNum type="arabicParenR"/>
            </a:pPr>
            <a:r>
              <a:rPr lang="ru-RU" dirty="0" smtClean="0"/>
              <a:t>Лечение </a:t>
            </a:r>
            <a:r>
              <a:rPr lang="ru-RU" dirty="0" err="1" smtClean="0"/>
              <a:t>гиперпролактинемии</a:t>
            </a:r>
            <a:r>
              <a:rPr lang="ru-RU" smtClean="0"/>
              <a:t>?</a:t>
            </a:r>
            <a:endParaRPr lang="ru-RU" dirty="0" smtClean="0"/>
          </a:p>
          <a:p>
            <a:pPr marL="514350" indent="-514350">
              <a:buAutoNum type="arabicParenR"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Патогенез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Пролактин секретируется в импульсном режиме с частотой 4-14 импульсов в сутки</a:t>
            </a:r>
          </a:p>
          <a:p>
            <a:r>
              <a:rPr lang="ru-RU" dirty="0" smtClean="0"/>
              <a:t>Регулируется:</a:t>
            </a:r>
          </a:p>
          <a:p>
            <a:pPr marL="514350" indent="-514350">
              <a:buAutoNum type="arabicParenR"/>
            </a:pPr>
            <a:r>
              <a:rPr lang="ru-RU" dirty="0" smtClean="0"/>
              <a:t>Стимулирующими факторами: </a:t>
            </a:r>
            <a:r>
              <a:rPr lang="ru-RU" dirty="0" err="1" smtClean="0"/>
              <a:t>тиротропин-рилизинг</a:t>
            </a:r>
            <a:r>
              <a:rPr lang="ru-RU" dirty="0" smtClean="0"/>
              <a:t> гормон, эстрогены, </a:t>
            </a:r>
            <a:r>
              <a:rPr lang="ru-RU" dirty="0" err="1" smtClean="0"/>
              <a:t>вазоинтестинальный</a:t>
            </a:r>
            <a:r>
              <a:rPr lang="ru-RU" dirty="0" smtClean="0"/>
              <a:t> пептид, сон, стресс, некоторые ЛС (резерпин, </a:t>
            </a:r>
            <a:r>
              <a:rPr lang="ru-RU" dirty="0" err="1" smtClean="0"/>
              <a:t>галоперидол</a:t>
            </a:r>
            <a:r>
              <a:rPr lang="ru-RU" dirty="0" smtClean="0"/>
              <a:t>)</a:t>
            </a:r>
          </a:p>
          <a:p>
            <a:pPr marL="514350" indent="-514350">
              <a:buAutoNum type="arabicParenR"/>
            </a:pPr>
            <a:r>
              <a:rPr lang="ru-RU" dirty="0" smtClean="0"/>
              <a:t>Ингибирующими факторами: дофамин,  норадреналин, алкалоиды спорыньи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Для физиологического торможения секреции пролактина необходимо: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Адекватная секреция дофамина гипоталамусом</a:t>
            </a:r>
          </a:p>
          <a:p>
            <a:r>
              <a:rPr lang="ru-RU" dirty="0" smtClean="0"/>
              <a:t>Адекватная доставка дофамина в </a:t>
            </a:r>
            <a:r>
              <a:rPr lang="ru-RU" dirty="0" err="1" smtClean="0"/>
              <a:t>аденогипофиз</a:t>
            </a:r>
            <a:r>
              <a:rPr lang="ru-RU" dirty="0" smtClean="0"/>
              <a:t> по воротной системе гипофиза</a:t>
            </a:r>
          </a:p>
          <a:p>
            <a:r>
              <a:rPr lang="ru-RU" dirty="0" smtClean="0"/>
              <a:t>Связывание дофамина с рецепторами на </a:t>
            </a:r>
            <a:r>
              <a:rPr lang="ru-RU" dirty="0" err="1" smtClean="0"/>
              <a:t>лактотропных</a:t>
            </a:r>
            <a:r>
              <a:rPr lang="ru-RU" dirty="0" smtClean="0"/>
              <a:t> клетках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Нормы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 1 месяца                                 8 000-9 000 </a:t>
            </a:r>
            <a:r>
              <a:rPr lang="ru-RU" dirty="0" err="1" smtClean="0"/>
              <a:t>мЕд</a:t>
            </a:r>
            <a:r>
              <a:rPr lang="ru-RU" dirty="0" smtClean="0"/>
              <a:t>/л</a:t>
            </a:r>
          </a:p>
          <a:p>
            <a:r>
              <a:rPr lang="ru-RU" dirty="0" smtClean="0"/>
              <a:t>1 мес-3 года                                  1 500 </a:t>
            </a:r>
            <a:r>
              <a:rPr lang="ru-RU" dirty="0" err="1" smtClean="0"/>
              <a:t>мЕд</a:t>
            </a:r>
            <a:r>
              <a:rPr lang="ru-RU" dirty="0" smtClean="0"/>
              <a:t>/л</a:t>
            </a:r>
          </a:p>
          <a:p>
            <a:r>
              <a:rPr lang="ru-RU" dirty="0" smtClean="0"/>
              <a:t>Старше 3-х лет (и взрослые)    </a:t>
            </a:r>
            <a:r>
              <a:rPr lang="en-US" dirty="0" smtClean="0"/>
              <a:t>&lt; 700 </a:t>
            </a:r>
            <a:r>
              <a:rPr lang="ru-RU" dirty="0" err="1" smtClean="0"/>
              <a:t>мЕд</a:t>
            </a:r>
            <a:r>
              <a:rPr lang="ru-RU" dirty="0" smtClean="0"/>
              <a:t>/л</a:t>
            </a:r>
          </a:p>
          <a:p>
            <a:pPr>
              <a:buNone/>
            </a:pPr>
            <a:r>
              <a:rPr lang="ru-RU" dirty="0" smtClean="0"/>
              <a:t>Пролактин включает три </a:t>
            </a:r>
            <a:r>
              <a:rPr lang="ru-RU" dirty="0" err="1" smtClean="0"/>
              <a:t>изоформы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Мономер </a:t>
            </a:r>
            <a:r>
              <a:rPr lang="en-US" dirty="0" smtClean="0"/>
              <a:t>  </a:t>
            </a:r>
            <a:r>
              <a:rPr lang="en-US" dirty="0" err="1" smtClean="0"/>
              <a:t>Prl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Димер</a:t>
            </a:r>
            <a:r>
              <a:rPr lang="ru-RU" dirty="0" smtClean="0"/>
              <a:t> </a:t>
            </a:r>
            <a:r>
              <a:rPr lang="en-US" dirty="0" smtClean="0"/>
              <a:t>       Big- </a:t>
            </a:r>
            <a:r>
              <a:rPr lang="en-US" dirty="0" err="1" smtClean="0"/>
              <a:t>Prl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Полимер    </a:t>
            </a:r>
            <a:r>
              <a:rPr lang="en-US" dirty="0" smtClean="0"/>
              <a:t>Big- Big- </a:t>
            </a:r>
            <a:r>
              <a:rPr lang="en-US" dirty="0" err="1" smtClean="0"/>
              <a:t>Prl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При преобладании </a:t>
            </a:r>
            <a:r>
              <a:rPr lang="ru-RU" dirty="0" err="1" smtClean="0"/>
              <a:t>макропролактина</a:t>
            </a:r>
            <a:r>
              <a:rPr lang="ru-RU" dirty="0" smtClean="0"/>
              <a:t> нет клиники ГПРЛ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Правила забора крови для определения пролактина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Забор крови не ранее 8:00 и не позднее 10:00</a:t>
            </a:r>
          </a:p>
          <a:p>
            <a:r>
              <a:rPr lang="ru-RU" dirty="0" smtClean="0"/>
              <a:t>Прием пищи не позднее, чем за 12 часов до исследования</a:t>
            </a:r>
          </a:p>
          <a:p>
            <a:r>
              <a:rPr lang="ru-RU" dirty="0" smtClean="0"/>
              <a:t>Перед забором 15-30 мин отдыха с целью исключения дополнительного стресса</a:t>
            </a:r>
          </a:p>
          <a:p>
            <a:r>
              <a:rPr lang="ru-RU" dirty="0" smtClean="0"/>
              <a:t>Забор крови на 3-5 день менструального цикла</a:t>
            </a:r>
          </a:p>
          <a:p>
            <a:r>
              <a:rPr lang="ru-RU" dirty="0" smtClean="0"/>
              <a:t>Трехкратное исследование пролактина с расчетом средних значений</a:t>
            </a:r>
          </a:p>
          <a:p>
            <a:r>
              <a:rPr lang="ru-RU" dirty="0" smtClean="0"/>
              <a:t>Исключить </a:t>
            </a:r>
            <a:r>
              <a:rPr lang="ru-RU" dirty="0" err="1" smtClean="0"/>
              <a:t>макропролактин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Гиперпрлактинемия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sz="3200" dirty="0" smtClean="0"/>
              <a:t>Физиологическая: </a:t>
            </a:r>
          </a:p>
          <a:p>
            <a:pPr marL="514350" indent="-514350"/>
            <a:r>
              <a:rPr lang="ru-RU" sz="2400" dirty="0" smtClean="0"/>
              <a:t>Беременность</a:t>
            </a:r>
          </a:p>
          <a:p>
            <a:pPr marL="514350" indent="-514350"/>
            <a:r>
              <a:rPr lang="ru-RU" sz="2400" dirty="0" smtClean="0"/>
              <a:t>Лактация</a:t>
            </a:r>
          </a:p>
          <a:p>
            <a:pPr marL="514350" indent="-514350"/>
            <a:r>
              <a:rPr lang="ru-RU" sz="2400" dirty="0" smtClean="0"/>
              <a:t>ПМС</a:t>
            </a:r>
          </a:p>
          <a:p>
            <a:pPr marL="514350" indent="-514350">
              <a:buNone/>
            </a:pPr>
            <a:r>
              <a:rPr lang="ru-RU" sz="3200" dirty="0" smtClean="0"/>
              <a:t>2. Патологическая:</a:t>
            </a:r>
          </a:p>
          <a:p>
            <a:pPr marL="514350" indent="-514350"/>
            <a:r>
              <a:rPr lang="ru-RU" sz="2400" dirty="0" smtClean="0"/>
              <a:t>Транзиторная</a:t>
            </a:r>
          </a:p>
          <a:p>
            <a:pPr marL="514350" indent="-514350"/>
            <a:r>
              <a:rPr lang="ru-RU" sz="2400" dirty="0" smtClean="0"/>
              <a:t>Стойкая</a:t>
            </a:r>
          </a:p>
          <a:p>
            <a:pPr marL="514350" indent="-514350">
              <a:buNone/>
            </a:pPr>
            <a:endParaRPr lang="ru-RU" sz="2400" dirty="0" smtClean="0"/>
          </a:p>
          <a:p>
            <a:pPr marL="514350" indent="-514350"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Факторы риска </a:t>
            </a:r>
            <a:r>
              <a:rPr lang="ru-RU" dirty="0" err="1" smtClean="0"/>
              <a:t>гиперпролактинемии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Менструальная дисфункция/</a:t>
            </a:r>
            <a:r>
              <a:rPr lang="ru-RU" dirty="0" err="1" smtClean="0"/>
              <a:t>галакторея</a:t>
            </a:r>
            <a:r>
              <a:rPr lang="ru-RU" dirty="0" smtClean="0"/>
              <a:t> у девочек</a:t>
            </a:r>
          </a:p>
          <a:p>
            <a:r>
              <a:rPr lang="ru-RU" dirty="0" smtClean="0"/>
              <a:t>Патологическая гинекомастия/</a:t>
            </a:r>
            <a:r>
              <a:rPr lang="ru-RU" dirty="0" err="1" smtClean="0"/>
              <a:t>галакторея</a:t>
            </a:r>
            <a:r>
              <a:rPr lang="ru-RU" dirty="0" smtClean="0"/>
              <a:t> у мальчиков</a:t>
            </a:r>
          </a:p>
          <a:p>
            <a:r>
              <a:rPr lang="ru-RU" dirty="0" smtClean="0"/>
              <a:t>Хроническая внутричерепная гипертензия</a:t>
            </a:r>
          </a:p>
          <a:p>
            <a:r>
              <a:rPr lang="ru-RU" dirty="0" smtClean="0"/>
              <a:t>Гипотиреоз, особенно в исходе АИТ</a:t>
            </a:r>
          </a:p>
          <a:p>
            <a:pPr>
              <a:buNone/>
            </a:pPr>
            <a:r>
              <a:rPr lang="ru-RU" dirty="0" smtClean="0"/>
              <a:t>При наличии более 1 критерия необходимо исследовать пролактин</a:t>
            </a:r>
          </a:p>
          <a:p>
            <a:pPr>
              <a:buNone/>
            </a:pPr>
            <a:r>
              <a:rPr lang="ru-RU" dirty="0" smtClean="0"/>
              <a:t>Сочетание аутоиммунного гипотиреоза и хронической ВЧГ повышает риск ГПРЛ до 60%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Клинические проявления ГПРЛ у девочек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Препубертатный</a:t>
            </a:r>
            <a:r>
              <a:rPr lang="ru-RU" dirty="0" smtClean="0"/>
              <a:t> возраст: </a:t>
            </a:r>
          </a:p>
          <a:p>
            <a:pPr>
              <a:buNone/>
            </a:pPr>
            <a:r>
              <a:rPr lang="ru-RU" dirty="0" smtClean="0"/>
              <a:t>ППР (Синдром </a:t>
            </a:r>
            <a:r>
              <a:rPr lang="ru-RU" dirty="0" err="1" smtClean="0"/>
              <a:t>Ван-Вика-Громбаха</a:t>
            </a:r>
            <a:r>
              <a:rPr lang="ru-RU" dirty="0" smtClean="0"/>
              <a:t>- сочетание ГПРЛ и первичного </a:t>
            </a:r>
            <a:r>
              <a:rPr lang="ru-RU" dirty="0" err="1" smtClean="0"/>
              <a:t>декомпенсированного</a:t>
            </a:r>
            <a:r>
              <a:rPr lang="ru-RU" dirty="0" smtClean="0"/>
              <a:t> гипотиреоза из-за синдрома «перекреста». У девочек- </a:t>
            </a:r>
            <a:r>
              <a:rPr lang="ru-RU" dirty="0" err="1" smtClean="0"/>
              <a:t>галакторея</a:t>
            </a:r>
            <a:r>
              <a:rPr lang="ru-RU" dirty="0" smtClean="0"/>
              <a:t>, раннее </a:t>
            </a:r>
            <a:r>
              <a:rPr lang="ru-RU" dirty="0" err="1" smtClean="0"/>
              <a:t>менархе</a:t>
            </a:r>
            <a:r>
              <a:rPr lang="ru-RU" dirty="0" smtClean="0"/>
              <a:t>, кистозно-измененные яичники; у </a:t>
            </a:r>
            <a:r>
              <a:rPr lang="ru-RU" dirty="0" err="1" smtClean="0"/>
              <a:t>мальчиков-макроорхизм</a:t>
            </a:r>
            <a:r>
              <a:rPr lang="ru-RU" dirty="0" smtClean="0"/>
              <a:t>, отсутствие </a:t>
            </a:r>
            <a:r>
              <a:rPr lang="ru-RU" dirty="0" err="1" smtClean="0"/>
              <a:t>андрогензависимых</a:t>
            </a:r>
            <a:r>
              <a:rPr lang="ru-RU" dirty="0" smtClean="0"/>
              <a:t> признаков ППР, т.к. тестостерон низкий. </a:t>
            </a:r>
            <a:r>
              <a:rPr lang="ru-RU" dirty="0" err="1" smtClean="0"/>
              <a:t>Д-ка</a:t>
            </a:r>
            <a:r>
              <a:rPr lang="ru-RU" dirty="0" smtClean="0"/>
              <a:t>: высокий ТТГ и ПРЛ, ЛГ и ФСГ не всегда высокие у девочек. Лечение: компенсация гипотиреоза.)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147</TotalTime>
  <Words>849</Words>
  <Application>Microsoft Office PowerPoint</Application>
  <PresentationFormat>Экран (4:3)</PresentationFormat>
  <Paragraphs>157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Поток</vt:lpstr>
      <vt:lpstr>Гиперпролактинемия</vt:lpstr>
      <vt:lpstr>Распространенность</vt:lpstr>
      <vt:lpstr>Патогенез</vt:lpstr>
      <vt:lpstr>Для физиологического торможения секреции пролактина необходимо:</vt:lpstr>
      <vt:lpstr>Нормы</vt:lpstr>
      <vt:lpstr>Правила забора крови для определения пролактина</vt:lpstr>
      <vt:lpstr>Гиперпрлактинемия</vt:lpstr>
      <vt:lpstr>Факторы риска гиперпролактинемии</vt:lpstr>
      <vt:lpstr>Клинические проявления ГПРЛ у девочек</vt:lpstr>
      <vt:lpstr>Слайд 10</vt:lpstr>
      <vt:lpstr>Клиника ГПРЛ у мальчиков</vt:lpstr>
      <vt:lpstr>Диагностика</vt:lpstr>
      <vt:lpstr>Визуализация ЦНС</vt:lpstr>
      <vt:lpstr>Неопухолевая ГПРЛ</vt:lpstr>
      <vt:lpstr>Медикаментозное лечение ГПРЛ</vt:lpstr>
      <vt:lpstr>Слайд 16</vt:lpstr>
      <vt:lpstr>Побочные эффекты</vt:lpstr>
      <vt:lpstr>Противопоказания к дофаминомиметикам</vt:lpstr>
      <vt:lpstr>Мониторинг терапии</vt:lpstr>
      <vt:lpstr>Беременность при гиперпролактинемии</vt:lpstr>
      <vt:lpstr>Слайд 21</vt:lpstr>
      <vt:lpstr>Контрольные вопросы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Гиперпролактинемия</dc:title>
  <dc:creator>User</dc:creator>
  <cp:lastModifiedBy>User</cp:lastModifiedBy>
  <cp:revision>22</cp:revision>
  <dcterms:created xsi:type="dcterms:W3CDTF">2020-02-10T08:13:06Z</dcterms:created>
  <dcterms:modified xsi:type="dcterms:W3CDTF">2020-04-10T15:36:28Z</dcterms:modified>
</cp:coreProperties>
</file>