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7" r:id="rId10"/>
    <p:sldId id="268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533400"/>
            <a:ext cx="6708580" cy="2868168"/>
          </a:xfrm>
        </p:spPr>
        <p:txBody>
          <a:bodyPr/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гиперандрогении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805264"/>
            <a:ext cx="5114778" cy="1052736"/>
          </a:xfrm>
        </p:spPr>
        <p:txBody>
          <a:bodyPr/>
          <a:lstStyle/>
          <a:p>
            <a:r>
              <a:rPr lang="ru-RU" dirty="0" err="1" smtClean="0"/>
              <a:t>А.А.Бабрай</a:t>
            </a:r>
            <a:endParaRPr lang="ru-RU" dirty="0" smtClean="0"/>
          </a:p>
          <a:p>
            <a:r>
              <a:rPr lang="ru-RU" dirty="0" smtClean="0"/>
              <a:t>Уфа-2020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вирил в картинка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7773028" cy="582218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обследования при </a:t>
            </a:r>
            <a:r>
              <a:rPr lang="ru-RU" dirty="0" err="1" smtClean="0"/>
              <a:t>гиперандрогении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Анализы: ТТГ, Т4 свободный, 17 ОПГ, тестостерон, пролактин, ДГЭА-С, АМГ</a:t>
            </a:r>
          </a:p>
          <a:p>
            <a:r>
              <a:rPr lang="ru-RU" dirty="0" smtClean="0"/>
              <a:t>УЗИ надпочечников и яичников</a:t>
            </a:r>
          </a:p>
          <a:p>
            <a:r>
              <a:rPr lang="ru-RU" dirty="0" smtClean="0"/>
              <a:t>ТМС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Адренокортикальные</a:t>
            </a:r>
            <a:r>
              <a:rPr lang="ru-RU" dirty="0" smtClean="0"/>
              <a:t> опухоли у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Возраст младше 4 лет</a:t>
            </a:r>
          </a:p>
          <a:p>
            <a:r>
              <a:rPr lang="ru-RU" dirty="0" smtClean="0"/>
              <a:t>Преобладает у девочек</a:t>
            </a:r>
          </a:p>
          <a:p>
            <a:r>
              <a:rPr lang="ru-RU" dirty="0" smtClean="0"/>
              <a:t>Клиника: в 90% вирилизация(избыток ГКС)</a:t>
            </a:r>
          </a:p>
          <a:p>
            <a:r>
              <a:rPr lang="ru-RU" dirty="0" smtClean="0"/>
              <a:t>Структура: 90% рак</a:t>
            </a:r>
          </a:p>
          <a:p>
            <a:r>
              <a:rPr lang="ru-RU" dirty="0" smtClean="0"/>
              <a:t>Синдром </a:t>
            </a:r>
            <a:r>
              <a:rPr lang="ru-RU" dirty="0" err="1" smtClean="0"/>
              <a:t>Беквита-Видеманна</a:t>
            </a:r>
            <a:r>
              <a:rPr lang="ru-RU" dirty="0" smtClean="0"/>
              <a:t>: </a:t>
            </a:r>
            <a:r>
              <a:rPr lang="ru-RU" dirty="0" err="1" smtClean="0"/>
              <a:t>макросомия</a:t>
            </a:r>
            <a:r>
              <a:rPr lang="ru-RU" dirty="0" smtClean="0"/>
              <a:t>, </a:t>
            </a:r>
            <a:r>
              <a:rPr lang="ru-RU" dirty="0" err="1" smtClean="0"/>
              <a:t>макроглосия</a:t>
            </a:r>
            <a:r>
              <a:rPr lang="ru-RU" dirty="0" smtClean="0"/>
              <a:t>, грыжа пупочного канатика, склонность к гипогликемии, вертикальные насечки на мочках ушей.</a:t>
            </a:r>
          </a:p>
          <a:p>
            <a:r>
              <a:rPr lang="ru-RU" dirty="0" smtClean="0"/>
              <a:t>Синдром </a:t>
            </a:r>
            <a:r>
              <a:rPr lang="ru-RU" dirty="0" err="1" smtClean="0"/>
              <a:t>Ли-Фраумени</a:t>
            </a:r>
            <a:r>
              <a:rPr lang="ru-RU" dirty="0" smtClean="0"/>
              <a:t>: злокачественные новообразования головного мозга, надпочечников, лейкоз, саркомы.</a:t>
            </a:r>
          </a:p>
          <a:p>
            <a:r>
              <a:rPr lang="ru-RU" dirty="0" smtClean="0"/>
              <a:t>Диагностика: ДГЭА-С, УЗИ и КТ надпочечников (одностороннее очаговое образование со сложной структурой, диаметр </a:t>
            </a:r>
            <a:r>
              <a:rPr lang="en-US" dirty="0" smtClean="0"/>
              <a:t>&gt;</a:t>
            </a:r>
            <a:r>
              <a:rPr lang="ru-RU" dirty="0" smtClean="0"/>
              <a:t>4 см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Пубертатная </a:t>
            </a:r>
            <a:r>
              <a:rPr lang="ru-RU" dirty="0" err="1" smtClean="0"/>
              <a:t>гиперандрогения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Умеренная </a:t>
            </a:r>
            <a:r>
              <a:rPr lang="ru-RU" dirty="0" err="1" smtClean="0"/>
              <a:t>дермопатия</a:t>
            </a:r>
            <a:r>
              <a:rPr lang="ru-RU" dirty="0" smtClean="0"/>
              <a:t>(</a:t>
            </a:r>
            <a:r>
              <a:rPr lang="ru-RU" dirty="0" err="1" smtClean="0"/>
              <a:t>акне</a:t>
            </a:r>
            <a:r>
              <a:rPr lang="ru-RU" dirty="0" smtClean="0"/>
              <a:t>, себорея)</a:t>
            </a:r>
          </a:p>
          <a:p>
            <a:r>
              <a:rPr lang="ru-RU" dirty="0" smtClean="0"/>
              <a:t>Нерегулярный цикл- в первые 2 года от старта </a:t>
            </a:r>
            <a:r>
              <a:rPr lang="ru-RU" dirty="0" err="1" smtClean="0"/>
              <a:t>менархе</a:t>
            </a:r>
            <a:endParaRPr lang="ru-RU" dirty="0" smtClean="0"/>
          </a:p>
          <a:p>
            <a:r>
              <a:rPr lang="ru-RU" dirty="0" smtClean="0"/>
              <a:t>Картина </a:t>
            </a:r>
            <a:r>
              <a:rPr lang="ru-RU" dirty="0" err="1" smtClean="0"/>
              <a:t>мультифолликулярных</a:t>
            </a:r>
            <a:r>
              <a:rPr lang="ru-RU" dirty="0" smtClean="0"/>
              <a:t> яичников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поликистозных</a:t>
            </a:r>
            <a:r>
              <a:rPr lang="ru-RU" dirty="0" smtClean="0"/>
              <a:t> яичников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87936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Основные фенотипы СПКЯ: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Классический (</a:t>
            </a:r>
            <a:r>
              <a:rPr lang="ru-RU" b="1" dirty="0" err="1" smtClean="0"/>
              <a:t>ГА+поликистоз+ановуляция</a:t>
            </a:r>
            <a:r>
              <a:rPr lang="ru-RU" b="1" dirty="0" smtClean="0"/>
              <a:t>)</a:t>
            </a:r>
          </a:p>
          <a:p>
            <a:pPr marL="514350" indent="-514350">
              <a:buAutoNum type="arabicPeriod"/>
            </a:pPr>
            <a:r>
              <a:rPr lang="ru-RU" b="1" dirty="0" err="1" smtClean="0"/>
              <a:t>Овуляторный</a:t>
            </a:r>
            <a:r>
              <a:rPr lang="ru-RU" b="1" dirty="0" smtClean="0"/>
              <a:t> (</a:t>
            </a:r>
            <a:r>
              <a:rPr lang="ru-RU" b="1" dirty="0" err="1" smtClean="0"/>
              <a:t>ГА+поликистоз</a:t>
            </a:r>
            <a:r>
              <a:rPr lang="ru-RU" b="1" dirty="0" smtClean="0"/>
              <a:t>)</a:t>
            </a:r>
          </a:p>
          <a:p>
            <a:pPr marL="514350" indent="-514350">
              <a:buAutoNum type="arabicPeriod"/>
            </a:pPr>
            <a:r>
              <a:rPr lang="ru-RU" b="1" dirty="0" err="1" smtClean="0"/>
              <a:t>Неандрогенный</a:t>
            </a:r>
            <a:r>
              <a:rPr lang="ru-RU" b="1" dirty="0" smtClean="0"/>
              <a:t> (</a:t>
            </a:r>
            <a:r>
              <a:rPr lang="ru-RU" b="1" dirty="0" err="1" smtClean="0"/>
              <a:t>поликистоз+ановуляция</a:t>
            </a:r>
            <a:r>
              <a:rPr lang="ru-RU" b="1" dirty="0" smtClean="0"/>
              <a:t>)</a:t>
            </a:r>
          </a:p>
          <a:p>
            <a:pPr marL="514350" indent="-514350">
              <a:buAutoNum type="arabicPeriod"/>
            </a:pPr>
            <a:r>
              <a:rPr lang="ru-RU" b="1" dirty="0" err="1" smtClean="0"/>
              <a:t>Ановуляторный</a:t>
            </a:r>
            <a:r>
              <a:rPr lang="ru-RU" b="1" dirty="0" smtClean="0"/>
              <a:t> (</a:t>
            </a:r>
            <a:r>
              <a:rPr lang="ru-RU" b="1" dirty="0" err="1" smtClean="0"/>
              <a:t>ГА+ановуляция</a:t>
            </a:r>
            <a:r>
              <a:rPr lang="ru-RU" b="1" dirty="0" smtClean="0"/>
              <a:t>)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критерии СПКЯ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Критерии СПКЯ </a:t>
            </a:r>
            <a:r>
              <a:rPr lang="ru-RU" dirty="0" smtClean="0"/>
              <a:t>- наличие двух из 3-х симптомов:</a:t>
            </a:r>
          </a:p>
          <a:p>
            <a:pPr marL="514350" indent="-514350">
              <a:buAutoNum type="arabicParenR"/>
            </a:pPr>
            <a:r>
              <a:rPr lang="ru-RU" dirty="0" smtClean="0"/>
              <a:t>Менструальная дисфункция с </a:t>
            </a:r>
            <a:r>
              <a:rPr lang="ru-RU" dirty="0" err="1" smtClean="0"/>
              <a:t>ановуляцией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Клинические и б/</a:t>
            </a:r>
            <a:r>
              <a:rPr lang="ru-RU" dirty="0" err="1" smtClean="0"/>
              <a:t>х</a:t>
            </a:r>
            <a:r>
              <a:rPr lang="ru-RU" dirty="0" smtClean="0"/>
              <a:t> признаки </a:t>
            </a:r>
            <a:r>
              <a:rPr lang="ru-RU" dirty="0" err="1" smtClean="0"/>
              <a:t>гиперандрогении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Наличие </a:t>
            </a:r>
            <a:r>
              <a:rPr lang="ru-RU" dirty="0" err="1" smtClean="0"/>
              <a:t>поликистозных</a:t>
            </a:r>
            <a:r>
              <a:rPr lang="ru-RU" dirty="0" smtClean="0"/>
              <a:t> яичников по УЗИ ОМТ</a:t>
            </a:r>
          </a:p>
          <a:p>
            <a:pPr marL="514350" indent="-514350">
              <a:buNone/>
            </a:pPr>
            <a:r>
              <a:rPr lang="ru-RU" b="1" dirty="0" smtClean="0"/>
              <a:t>Современные лабораторные критерии СПКЯ:</a:t>
            </a:r>
          </a:p>
          <a:p>
            <a:pPr marL="514350" indent="-514350">
              <a:buNone/>
            </a:pPr>
            <a:r>
              <a:rPr lang="ru-RU" dirty="0" smtClean="0"/>
              <a:t>1) Повышен индекс свободного тестостерона(общий тестостерон повышен, а ГСПГ снижен)</a:t>
            </a:r>
          </a:p>
          <a:p>
            <a:pPr marL="514350" indent="-514350">
              <a:buNone/>
            </a:pPr>
            <a:r>
              <a:rPr lang="ru-RU" dirty="0" smtClean="0"/>
              <a:t>ИСТ= (Тестостерон общ/ГСПГ)х100%</a:t>
            </a:r>
          </a:p>
          <a:p>
            <a:pPr marL="514350" indent="-514350">
              <a:buNone/>
            </a:pPr>
            <a:r>
              <a:rPr lang="ru-RU" dirty="0" smtClean="0"/>
              <a:t>Норма 14-95%</a:t>
            </a:r>
          </a:p>
          <a:p>
            <a:pPr marL="514350" indent="-514350">
              <a:buNone/>
            </a:pPr>
            <a:r>
              <a:rPr lang="ru-RU" dirty="0" smtClean="0"/>
              <a:t>2) Повышен уровень АМГ</a:t>
            </a:r>
          </a:p>
          <a:p>
            <a:pPr marL="514350" indent="-514350">
              <a:buNone/>
            </a:pPr>
            <a:r>
              <a:rPr lang="ru-RU" dirty="0" smtClean="0"/>
              <a:t>3)Уровень прогестерона(на 19-24 </a:t>
            </a:r>
            <a:r>
              <a:rPr lang="ru-RU" dirty="0" err="1" smtClean="0"/>
              <a:t>д.м.ц</a:t>
            </a:r>
            <a:r>
              <a:rPr lang="ru-RU" dirty="0" smtClean="0"/>
              <a:t>) </a:t>
            </a:r>
            <a:r>
              <a:rPr lang="en-US" dirty="0" smtClean="0"/>
              <a:t>&lt;</a:t>
            </a:r>
            <a:r>
              <a:rPr lang="ru-RU" dirty="0" smtClean="0"/>
              <a:t>4 </a:t>
            </a:r>
            <a:r>
              <a:rPr lang="ru-RU" dirty="0" err="1" smtClean="0"/>
              <a:t>нг</a:t>
            </a:r>
            <a:r>
              <a:rPr lang="ru-RU" dirty="0" smtClean="0"/>
              <a:t>/мл (</a:t>
            </a:r>
            <a:r>
              <a:rPr lang="en-US" dirty="0" smtClean="0"/>
              <a:t>&lt;</a:t>
            </a:r>
            <a:r>
              <a:rPr lang="ru-RU" dirty="0" smtClean="0"/>
              <a:t>9,54 </a:t>
            </a:r>
            <a:r>
              <a:rPr lang="ru-RU" dirty="0" err="1" smtClean="0"/>
              <a:t>нмоль</a:t>
            </a:r>
            <a:r>
              <a:rPr lang="ru-RU" dirty="0" smtClean="0"/>
              <a:t>/л)</a:t>
            </a:r>
          </a:p>
          <a:p>
            <a:pPr marL="514350" indent="-514350">
              <a:buNone/>
            </a:pPr>
            <a:r>
              <a:rPr lang="ru-RU" dirty="0" smtClean="0"/>
              <a:t>4) Гонадотропный индекс </a:t>
            </a:r>
            <a:r>
              <a:rPr lang="en-US" dirty="0" smtClean="0"/>
              <a:t>&gt;&gt;</a:t>
            </a:r>
            <a:r>
              <a:rPr lang="ru-RU" dirty="0" smtClean="0"/>
              <a:t>2 ( ЛГ/ФСГ)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Ультразвуковые критерии(на 3-5 день </a:t>
            </a:r>
            <a:r>
              <a:rPr lang="ru-RU" dirty="0" err="1" smtClean="0"/>
              <a:t>м.ц</a:t>
            </a:r>
            <a:r>
              <a:rPr lang="ru-RU" dirty="0" smtClean="0"/>
              <a:t>):</a:t>
            </a:r>
          </a:p>
          <a:p>
            <a:pPr>
              <a:buNone/>
            </a:pPr>
            <a:r>
              <a:rPr lang="ru-RU" dirty="0" smtClean="0"/>
              <a:t>-двустороннее увеличение объема яичников (</a:t>
            </a:r>
            <a:r>
              <a:rPr lang="en-US" dirty="0" smtClean="0"/>
              <a:t>&gt;</a:t>
            </a:r>
            <a:r>
              <a:rPr lang="ru-RU" dirty="0" smtClean="0"/>
              <a:t>6 мл/м2 или </a:t>
            </a:r>
            <a:r>
              <a:rPr lang="en-US" dirty="0" smtClean="0"/>
              <a:t>&gt;</a:t>
            </a:r>
            <a:r>
              <a:rPr lang="ru-RU" dirty="0" smtClean="0"/>
              <a:t>10 мл)</a:t>
            </a:r>
          </a:p>
          <a:p>
            <a:pPr>
              <a:buNone/>
            </a:pPr>
            <a:r>
              <a:rPr lang="ru-RU" dirty="0" smtClean="0"/>
              <a:t>-эхограмма овариальной ткани( </a:t>
            </a:r>
            <a:r>
              <a:rPr lang="ru-RU" dirty="0" err="1" smtClean="0"/>
              <a:t>поликистоза</a:t>
            </a:r>
            <a:r>
              <a:rPr lang="ru-RU" dirty="0" smtClean="0"/>
              <a:t>- в одном </a:t>
            </a:r>
            <a:r>
              <a:rPr lang="ru-RU" dirty="0" err="1" smtClean="0"/>
              <a:t>эхографическом</a:t>
            </a:r>
            <a:r>
              <a:rPr lang="ru-RU" dirty="0" smtClean="0"/>
              <a:t> срезе 12 и более незрелых </a:t>
            </a:r>
            <a:r>
              <a:rPr lang="ru-RU" dirty="0" err="1" smtClean="0"/>
              <a:t>фоликуллов</a:t>
            </a:r>
            <a:r>
              <a:rPr lang="ru-RU" dirty="0" smtClean="0"/>
              <a:t> диаметром 2-9 мм, у девочек до 12-13 мм норма)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яичниково-маточный</a:t>
            </a:r>
            <a:r>
              <a:rPr lang="ru-RU" dirty="0" smtClean="0"/>
              <a:t> индекс </a:t>
            </a:r>
            <a:r>
              <a:rPr lang="en-US" dirty="0" smtClean="0"/>
              <a:t>&gt;</a:t>
            </a:r>
            <a:r>
              <a:rPr lang="ru-RU" dirty="0" smtClean="0"/>
              <a:t>3,5 ( объем яичника/ толщину матки)</a:t>
            </a:r>
          </a:p>
          <a:p>
            <a:pPr>
              <a:buNone/>
            </a:pPr>
            <a:r>
              <a:rPr lang="ru-RU" dirty="0" smtClean="0"/>
              <a:t>- Утолщение (склероз) капсулы яичников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/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инсулинорезистентности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-патология углеводного обмена (НТГ/СД 2 типа)</a:t>
            </a:r>
          </a:p>
          <a:p>
            <a:pPr>
              <a:buFontTx/>
              <a:buChar char="-"/>
            </a:pPr>
            <a:r>
              <a:rPr lang="ru-RU" dirty="0" smtClean="0"/>
              <a:t>ТГ</a:t>
            </a:r>
            <a:r>
              <a:rPr lang="en-US" dirty="0" smtClean="0"/>
              <a:t>&gt;150 </a:t>
            </a:r>
            <a:r>
              <a:rPr lang="ru-RU" dirty="0" smtClean="0"/>
              <a:t>мг/дл (1,74 </a:t>
            </a:r>
            <a:r>
              <a:rPr lang="ru-RU" dirty="0" err="1" smtClean="0"/>
              <a:t>ммоль</a:t>
            </a:r>
            <a:r>
              <a:rPr lang="ru-RU" dirty="0" smtClean="0"/>
              <a:t>/л)</a:t>
            </a:r>
          </a:p>
          <a:p>
            <a:pPr>
              <a:buFontTx/>
              <a:buChar char="-"/>
            </a:pPr>
            <a:r>
              <a:rPr lang="ru-RU" dirty="0" smtClean="0"/>
              <a:t>ЛПВП </a:t>
            </a:r>
            <a:r>
              <a:rPr lang="en-US" dirty="0" smtClean="0"/>
              <a:t>&lt;</a:t>
            </a:r>
            <a:r>
              <a:rPr lang="ru-RU" dirty="0" smtClean="0"/>
              <a:t>50 мг/дл (1,3 </a:t>
            </a:r>
            <a:r>
              <a:rPr lang="ru-RU" dirty="0" err="1" smtClean="0"/>
              <a:t>ммоль</a:t>
            </a:r>
            <a:r>
              <a:rPr lang="ru-RU" dirty="0" smtClean="0"/>
              <a:t>/л), у девушек </a:t>
            </a:r>
            <a:r>
              <a:rPr lang="en-US" dirty="0" smtClean="0"/>
              <a:t>&lt;1.03</a:t>
            </a:r>
            <a:r>
              <a:rPr lang="ru-RU" dirty="0" smtClean="0"/>
              <a:t> </a:t>
            </a:r>
            <a:r>
              <a:rPr lang="ru-RU" dirty="0" err="1" smtClean="0"/>
              <a:t>ммоль</a:t>
            </a:r>
            <a:r>
              <a:rPr lang="ru-RU" dirty="0" smtClean="0"/>
              <a:t>/л</a:t>
            </a:r>
          </a:p>
          <a:p>
            <a:pPr>
              <a:buNone/>
            </a:pPr>
            <a:r>
              <a:rPr lang="ru-RU" dirty="0" smtClean="0"/>
              <a:t>-черный </a:t>
            </a:r>
            <a:r>
              <a:rPr lang="ru-RU" dirty="0" err="1" smtClean="0"/>
              <a:t>акантоз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-массивное ожирение</a:t>
            </a:r>
          </a:p>
          <a:p>
            <a:pPr>
              <a:buNone/>
            </a:pPr>
            <a:r>
              <a:rPr lang="ru-RU" dirty="0" smtClean="0"/>
              <a:t>- Повышен индекс </a:t>
            </a:r>
            <a:r>
              <a:rPr lang="ru-RU" dirty="0" err="1" smtClean="0"/>
              <a:t>инсулинорезистентности</a:t>
            </a:r>
            <a:endParaRPr lang="ru-RU" dirty="0" smtClean="0"/>
          </a:p>
        </p:txBody>
      </p:sp>
      <p:pic>
        <p:nvPicPr>
          <p:cNvPr id="4" name="Рисунок 3" descr="индекс Ном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841776"/>
            <a:ext cx="7272808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Терапия СПКЯ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Диетотерапия и физические нагрузки</a:t>
            </a:r>
          </a:p>
          <a:p>
            <a:r>
              <a:rPr lang="ru-RU" dirty="0" err="1" smtClean="0"/>
              <a:t>Сенситайзеры</a:t>
            </a:r>
            <a:r>
              <a:rPr lang="ru-RU" dirty="0" smtClean="0"/>
              <a:t> инсулина</a:t>
            </a:r>
          </a:p>
          <a:p>
            <a:r>
              <a:rPr lang="ru-RU" dirty="0" smtClean="0"/>
              <a:t>Борьба с курением</a:t>
            </a:r>
          </a:p>
          <a:p>
            <a:r>
              <a:rPr lang="ru-RU" dirty="0" err="1" smtClean="0"/>
              <a:t>Антиандрогенные</a:t>
            </a:r>
            <a:r>
              <a:rPr lang="ru-RU" dirty="0" smtClean="0"/>
              <a:t> препараты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Эстроген-прогестиновые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препараты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Эстрогены снижают свободный тестостерон и повышают ГСПГ</a:t>
            </a:r>
          </a:p>
          <a:p>
            <a:r>
              <a:rPr lang="ru-RU" dirty="0" err="1" smtClean="0"/>
              <a:t>Прогестины</a:t>
            </a:r>
            <a:r>
              <a:rPr lang="ru-RU" dirty="0" smtClean="0"/>
              <a:t> снижают ЛГ и овариальную продукцию андрогенов</a:t>
            </a:r>
          </a:p>
          <a:p>
            <a:r>
              <a:rPr lang="ru-RU" dirty="0" smtClean="0"/>
              <a:t>Некоторые </a:t>
            </a:r>
            <a:r>
              <a:rPr lang="ru-RU" dirty="0" err="1" smtClean="0"/>
              <a:t>прогестины</a:t>
            </a:r>
            <a:r>
              <a:rPr lang="ru-RU" dirty="0" smtClean="0"/>
              <a:t>(</a:t>
            </a:r>
            <a:r>
              <a:rPr lang="ru-RU" dirty="0" err="1" smtClean="0"/>
              <a:t>ципротерон</a:t>
            </a:r>
            <a:r>
              <a:rPr lang="ru-RU" dirty="0" smtClean="0"/>
              <a:t> ацетат, </a:t>
            </a:r>
            <a:r>
              <a:rPr lang="ru-RU" dirty="0" err="1" smtClean="0"/>
              <a:t>диаеногест</a:t>
            </a:r>
            <a:r>
              <a:rPr lang="ru-RU" dirty="0" smtClean="0"/>
              <a:t>, </a:t>
            </a:r>
            <a:r>
              <a:rPr lang="ru-RU" dirty="0" err="1" smtClean="0"/>
              <a:t>дроспиренон</a:t>
            </a:r>
            <a:r>
              <a:rPr lang="ru-RU" dirty="0" smtClean="0"/>
              <a:t>) блокируют рецепторы андрогенов</a:t>
            </a:r>
          </a:p>
          <a:p>
            <a:r>
              <a:rPr lang="ru-RU" dirty="0" smtClean="0"/>
              <a:t>Диане -35 (</a:t>
            </a:r>
            <a:r>
              <a:rPr lang="ru-RU" dirty="0" err="1" smtClean="0"/>
              <a:t>этинилэстрадиол</a:t>
            </a:r>
            <a:r>
              <a:rPr lang="ru-RU" dirty="0" smtClean="0"/>
              <a:t> 35 </a:t>
            </a:r>
            <a:r>
              <a:rPr lang="ru-RU" dirty="0" err="1" smtClean="0"/>
              <a:t>мкг+</a:t>
            </a:r>
            <a:r>
              <a:rPr lang="ru-RU" dirty="0" smtClean="0"/>
              <a:t> </a:t>
            </a:r>
            <a:r>
              <a:rPr lang="ru-RU" dirty="0" err="1" smtClean="0"/>
              <a:t>ципротерон</a:t>
            </a:r>
            <a:r>
              <a:rPr lang="ru-RU" dirty="0" smtClean="0"/>
              <a:t> ацетат 2 мг) по схеме 21/7</a:t>
            </a:r>
          </a:p>
          <a:p>
            <a:r>
              <a:rPr lang="ru-RU" dirty="0" err="1" smtClean="0"/>
              <a:t>Джесс</a:t>
            </a:r>
            <a:r>
              <a:rPr lang="ru-RU" dirty="0" smtClean="0"/>
              <a:t> (</a:t>
            </a:r>
            <a:r>
              <a:rPr lang="ru-RU" dirty="0" err="1" smtClean="0"/>
              <a:t>этинилэстрадиол</a:t>
            </a:r>
            <a:r>
              <a:rPr lang="ru-RU" dirty="0" smtClean="0"/>
              <a:t> 20 </a:t>
            </a:r>
            <a:r>
              <a:rPr lang="ru-RU" dirty="0" err="1" smtClean="0"/>
              <a:t>мг+</a:t>
            </a:r>
            <a:r>
              <a:rPr lang="ru-RU" dirty="0" smtClean="0"/>
              <a:t> </a:t>
            </a:r>
            <a:r>
              <a:rPr lang="ru-RU" dirty="0" err="1" smtClean="0"/>
              <a:t>дроспиренон</a:t>
            </a:r>
            <a:r>
              <a:rPr lang="ru-RU" dirty="0" smtClean="0"/>
              <a:t> 3 мг) непрерывно</a:t>
            </a:r>
          </a:p>
          <a:p>
            <a:r>
              <a:rPr lang="ru-RU" dirty="0" err="1" smtClean="0"/>
              <a:t>Ярина</a:t>
            </a:r>
            <a:r>
              <a:rPr lang="ru-RU" dirty="0" smtClean="0"/>
              <a:t> (</a:t>
            </a:r>
            <a:r>
              <a:rPr lang="ru-RU" dirty="0" err="1" smtClean="0"/>
              <a:t>этинилэстрадиол</a:t>
            </a:r>
            <a:r>
              <a:rPr lang="ru-RU" dirty="0" smtClean="0"/>
              <a:t> 30 </a:t>
            </a:r>
            <a:r>
              <a:rPr lang="ru-RU" dirty="0" err="1" smtClean="0"/>
              <a:t>мкг+</a:t>
            </a:r>
            <a:r>
              <a:rPr lang="ru-RU" dirty="0" smtClean="0"/>
              <a:t> </a:t>
            </a:r>
            <a:r>
              <a:rPr lang="ru-RU" dirty="0" err="1" smtClean="0"/>
              <a:t>дроспиренон</a:t>
            </a:r>
            <a:r>
              <a:rPr lang="ru-RU" dirty="0" smtClean="0"/>
              <a:t> 3 мг) по схеме 21/7</a:t>
            </a:r>
          </a:p>
          <a:p>
            <a:r>
              <a:rPr lang="ru-RU" dirty="0" err="1" smtClean="0"/>
              <a:t>Жанин</a:t>
            </a:r>
            <a:r>
              <a:rPr lang="ru-RU" dirty="0" smtClean="0"/>
              <a:t> (</a:t>
            </a:r>
            <a:r>
              <a:rPr lang="ru-RU" dirty="0" err="1" smtClean="0"/>
              <a:t>этинилэстрадиол</a:t>
            </a:r>
            <a:r>
              <a:rPr lang="ru-RU" dirty="0" smtClean="0"/>
              <a:t> 30 </a:t>
            </a:r>
            <a:r>
              <a:rPr lang="ru-RU" dirty="0" err="1" smtClean="0"/>
              <a:t>мкг+</a:t>
            </a:r>
            <a:r>
              <a:rPr lang="ru-RU" dirty="0" smtClean="0"/>
              <a:t> </a:t>
            </a:r>
            <a:r>
              <a:rPr lang="ru-RU" dirty="0" err="1" smtClean="0"/>
              <a:t>диеногест</a:t>
            </a:r>
            <a:r>
              <a:rPr lang="ru-RU" dirty="0" smtClean="0"/>
              <a:t> 2 мг) по схеме 21/7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гиперандрогении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Клинический синдром, обусловленный избыточной продукцией мужских половых гормонов яичниками или надпочечниками/ повышенной чувствительностью к гормонам.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Антиандрогенные</a:t>
            </a:r>
            <a:r>
              <a:rPr lang="ru-RU" dirty="0" smtClean="0"/>
              <a:t> препараты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неэффективности </a:t>
            </a:r>
            <a:r>
              <a:rPr lang="ru-RU" dirty="0" err="1" smtClean="0"/>
              <a:t>эстроген-гестагенов</a:t>
            </a:r>
            <a:endParaRPr lang="ru-RU" dirty="0" smtClean="0"/>
          </a:p>
          <a:p>
            <a:r>
              <a:rPr lang="ru-RU" dirty="0" smtClean="0"/>
              <a:t>Блокируют рецепторы к андрогенам</a:t>
            </a:r>
          </a:p>
          <a:p>
            <a:r>
              <a:rPr lang="ru-RU" dirty="0" err="1" smtClean="0"/>
              <a:t>Флутамид</a:t>
            </a:r>
            <a:r>
              <a:rPr lang="ru-RU" dirty="0" smtClean="0"/>
              <a:t> 250 мг( не зарегистрирован для применения у детей и женщин)</a:t>
            </a:r>
          </a:p>
          <a:p>
            <a:r>
              <a:rPr lang="ru-RU" dirty="0" err="1" smtClean="0"/>
              <a:t>Спиронолактон</a:t>
            </a:r>
            <a:r>
              <a:rPr lang="ru-RU" dirty="0" smtClean="0"/>
              <a:t> 25 мг</a:t>
            </a:r>
          </a:p>
          <a:p>
            <a:r>
              <a:rPr lang="ru-RU" dirty="0" err="1" smtClean="0"/>
              <a:t>Финастерид</a:t>
            </a:r>
            <a:r>
              <a:rPr lang="ru-RU" dirty="0" smtClean="0"/>
              <a:t> 5 мг(не зарегистрирован для применения у детей и женщин)</a:t>
            </a:r>
          </a:p>
          <a:p>
            <a:pPr>
              <a:buNone/>
            </a:pPr>
            <a:r>
              <a:rPr lang="ru-RU" dirty="0" smtClean="0"/>
              <a:t>При неэффективности назначают комбинацию </a:t>
            </a:r>
            <a:r>
              <a:rPr lang="ru-RU" dirty="0" err="1" smtClean="0"/>
              <a:t>антиандрогенных</a:t>
            </a:r>
            <a:r>
              <a:rPr lang="ru-RU" dirty="0" smtClean="0"/>
              <a:t> и </a:t>
            </a:r>
            <a:r>
              <a:rPr lang="ru-RU" dirty="0" err="1" smtClean="0"/>
              <a:t>эстроген-прогестинов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Основные причины </a:t>
            </a:r>
            <a:r>
              <a:rPr lang="ru-RU" dirty="0" err="1" smtClean="0"/>
              <a:t>гиперандрогении</a:t>
            </a:r>
            <a:r>
              <a:rPr lang="ru-RU" dirty="0" smtClean="0"/>
              <a:t>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Клинические проявления </a:t>
            </a:r>
            <a:r>
              <a:rPr lang="ru-RU" dirty="0" err="1" smtClean="0"/>
              <a:t>гиперандрогении</a:t>
            </a:r>
            <a:r>
              <a:rPr lang="ru-RU" dirty="0" smtClean="0"/>
              <a:t>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 проводится оценка гирсутизма?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 оценить степень вирилизации наружных половых органов у девочек?</a:t>
            </a:r>
          </a:p>
          <a:p>
            <a:pPr marL="514350" indent="-514350">
              <a:buAutoNum type="arabicParenR"/>
            </a:pPr>
            <a:r>
              <a:rPr lang="ru-RU" dirty="0" smtClean="0"/>
              <a:t>Методы исследования для диагностики </a:t>
            </a:r>
            <a:r>
              <a:rPr lang="ru-RU" dirty="0" err="1" smtClean="0"/>
              <a:t>гиперандрогении</a:t>
            </a:r>
            <a:r>
              <a:rPr lang="ru-RU" smtClean="0"/>
              <a:t>?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Принципы терапии </a:t>
            </a:r>
            <a:r>
              <a:rPr lang="ru-RU" dirty="0" err="1" smtClean="0"/>
              <a:t>гиперандрогении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err="1" smtClean="0"/>
              <a:t>Гиперандрогенная</a:t>
            </a:r>
            <a:r>
              <a:rPr lang="ru-RU" dirty="0" smtClean="0"/>
              <a:t> </a:t>
            </a:r>
            <a:r>
              <a:rPr lang="ru-RU" dirty="0" err="1" smtClean="0"/>
              <a:t>дермопатия</a:t>
            </a:r>
            <a:r>
              <a:rPr lang="ru-RU" dirty="0" smtClean="0"/>
              <a:t>:</a:t>
            </a:r>
          </a:p>
          <a:p>
            <a:pPr marL="514350" indent="-514350">
              <a:buNone/>
            </a:pPr>
            <a:r>
              <a:rPr lang="ru-RU" dirty="0" smtClean="0"/>
              <a:t>-изолированное </a:t>
            </a:r>
            <a:r>
              <a:rPr lang="ru-RU" dirty="0" err="1" smtClean="0"/>
              <a:t>пубархе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-гирсутизм</a:t>
            </a:r>
          </a:p>
          <a:p>
            <a:pPr marL="514350" indent="-514350">
              <a:buNone/>
            </a:pPr>
            <a:r>
              <a:rPr lang="ru-RU" dirty="0" smtClean="0"/>
              <a:t>-жирная себорея</a:t>
            </a:r>
          </a:p>
          <a:p>
            <a:pPr marL="514350" indent="-514350">
              <a:buNone/>
            </a:pPr>
            <a:r>
              <a:rPr lang="ru-RU" dirty="0" smtClean="0"/>
              <a:t>-</a:t>
            </a:r>
            <a:r>
              <a:rPr lang="ru-RU" dirty="0" err="1" smtClean="0"/>
              <a:t>андрогенные</a:t>
            </a:r>
            <a:r>
              <a:rPr lang="ru-RU" dirty="0" smtClean="0"/>
              <a:t> угри</a:t>
            </a:r>
          </a:p>
          <a:p>
            <a:pPr marL="514350" indent="-514350">
              <a:buNone/>
            </a:pPr>
            <a:r>
              <a:rPr lang="ru-RU" dirty="0" smtClean="0"/>
              <a:t>-</a:t>
            </a:r>
            <a:r>
              <a:rPr lang="ru-RU" dirty="0" err="1" smtClean="0"/>
              <a:t>андрогенная</a:t>
            </a:r>
            <a:r>
              <a:rPr lang="ru-RU" dirty="0" smtClean="0"/>
              <a:t> </a:t>
            </a:r>
            <a:r>
              <a:rPr lang="ru-RU" dirty="0" err="1" smtClean="0"/>
              <a:t>алопеция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Симптомы вирилизации:</a:t>
            </a:r>
          </a:p>
          <a:p>
            <a:pPr marL="514350" indent="-514350">
              <a:buNone/>
            </a:pPr>
            <a:r>
              <a:rPr lang="ru-RU" dirty="0" smtClean="0"/>
              <a:t>-</a:t>
            </a:r>
            <a:r>
              <a:rPr lang="ru-RU" dirty="0" err="1" smtClean="0"/>
              <a:t>клиторомегалия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-</a:t>
            </a:r>
            <a:r>
              <a:rPr lang="ru-RU" dirty="0" err="1" smtClean="0"/>
              <a:t>ларингомегалия</a:t>
            </a:r>
            <a:r>
              <a:rPr lang="ru-RU" dirty="0" smtClean="0"/>
              <a:t> и </a:t>
            </a:r>
            <a:r>
              <a:rPr lang="ru-RU" dirty="0" err="1" smtClean="0"/>
              <a:t>барифония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-атрофия молочных желез</a:t>
            </a:r>
          </a:p>
          <a:p>
            <a:pPr marL="514350" indent="-51435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Андрогенный</a:t>
            </a:r>
            <a:r>
              <a:rPr lang="ru-RU" dirty="0" smtClean="0"/>
              <a:t> </a:t>
            </a:r>
            <a:r>
              <a:rPr lang="ru-RU" dirty="0" err="1" smtClean="0"/>
              <a:t>морфотип</a:t>
            </a:r>
            <a:r>
              <a:rPr lang="ru-RU" dirty="0" smtClean="0"/>
              <a:t>:</a:t>
            </a:r>
          </a:p>
          <a:p>
            <a:pPr marL="514350" indent="-514350">
              <a:buNone/>
            </a:pPr>
            <a:r>
              <a:rPr lang="ru-RU" dirty="0" smtClean="0"/>
              <a:t>-</a:t>
            </a:r>
            <a:r>
              <a:rPr lang="ru-RU" dirty="0" err="1" smtClean="0"/>
              <a:t>андроидные</a:t>
            </a:r>
            <a:r>
              <a:rPr lang="ru-RU" dirty="0" smtClean="0"/>
              <a:t> пропорции скелета</a:t>
            </a:r>
          </a:p>
          <a:p>
            <a:pPr marL="514350" indent="-514350">
              <a:buNone/>
            </a:pPr>
            <a:r>
              <a:rPr lang="ru-RU" dirty="0" smtClean="0"/>
              <a:t>-</a:t>
            </a:r>
            <a:r>
              <a:rPr lang="ru-RU" dirty="0" err="1" smtClean="0"/>
              <a:t>андроидное</a:t>
            </a:r>
            <a:r>
              <a:rPr lang="ru-RU" dirty="0" smtClean="0"/>
              <a:t> ожирение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типов волос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Лануго</a:t>
            </a:r>
            <a:endParaRPr lang="ru-RU" dirty="0" smtClean="0"/>
          </a:p>
          <a:p>
            <a:r>
              <a:rPr lang="en-US" dirty="0" err="1" smtClean="0"/>
              <a:t>Vellus</a:t>
            </a:r>
            <a:r>
              <a:rPr lang="en-US" dirty="0" smtClean="0"/>
              <a:t>-</a:t>
            </a:r>
            <a:r>
              <a:rPr lang="ru-RU" dirty="0" smtClean="0"/>
              <a:t> непигментированные волосы, диаметром </a:t>
            </a:r>
            <a:r>
              <a:rPr lang="en-US" dirty="0" smtClean="0"/>
              <a:t>&lt;0,03 </a:t>
            </a:r>
            <a:r>
              <a:rPr lang="ru-RU" dirty="0" smtClean="0"/>
              <a:t>мм</a:t>
            </a:r>
          </a:p>
          <a:p>
            <a:r>
              <a:rPr lang="ru-RU" dirty="0" smtClean="0"/>
              <a:t>Терминальные- длинные, толстые, пигментированные волосы на волосистой части головы, на лобке, подмышках, брови, ресницы</a:t>
            </a:r>
          </a:p>
          <a:p>
            <a:r>
              <a:rPr lang="ru-RU" dirty="0" smtClean="0"/>
              <a:t>При гирсутизме под действием тестостерона или ДГЭА </a:t>
            </a:r>
            <a:r>
              <a:rPr lang="ru-RU" dirty="0" err="1" smtClean="0"/>
              <a:t>пушковые</a:t>
            </a:r>
            <a:r>
              <a:rPr lang="ru-RU" dirty="0" smtClean="0"/>
              <a:t> волосы трансформируются в терминальные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кала гирсутизм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Гирсутное</a:t>
            </a:r>
            <a:r>
              <a:rPr lang="ru-RU" dirty="0" smtClean="0"/>
              <a:t> </a:t>
            </a:r>
            <a:r>
              <a:rPr lang="ru-RU" dirty="0" err="1" smtClean="0"/>
              <a:t>число=</a:t>
            </a:r>
            <a:r>
              <a:rPr lang="ru-RU" dirty="0" smtClean="0"/>
              <a:t> индифферентное число(максимум 8)+ гормональное число(максимум 36)</a:t>
            </a:r>
          </a:p>
          <a:p>
            <a:r>
              <a:rPr lang="ru-RU" dirty="0" smtClean="0"/>
              <a:t>Клиническая оценка гирсутизма:</a:t>
            </a:r>
          </a:p>
          <a:p>
            <a:pPr>
              <a:buNone/>
            </a:pPr>
            <a:r>
              <a:rPr lang="en-US" dirty="0" smtClean="0"/>
              <a:t>&lt;8 </a:t>
            </a:r>
            <a:r>
              <a:rPr lang="ru-RU" dirty="0" smtClean="0"/>
              <a:t>баллов- норма</a:t>
            </a:r>
          </a:p>
          <a:p>
            <a:pPr>
              <a:buNone/>
            </a:pPr>
            <a:r>
              <a:rPr lang="ru-RU" dirty="0" smtClean="0"/>
              <a:t>8-15 баллов умеренный гирсутизм</a:t>
            </a:r>
          </a:p>
          <a:p>
            <a:pPr>
              <a:buNone/>
            </a:pPr>
            <a:r>
              <a:rPr lang="en-US" dirty="0" smtClean="0"/>
              <a:t>&gt;</a:t>
            </a:r>
            <a:r>
              <a:rPr lang="ru-RU" dirty="0" smtClean="0"/>
              <a:t>16 баллов тяжелый гирсутизм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r>
              <a:rPr lang="ru-RU" dirty="0" err="1" smtClean="0"/>
              <a:t>гиперандрогении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 Самые частые: -СПКЯ</a:t>
            </a:r>
          </a:p>
          <a:p>
            <a:pPr>
              <a:buFontTx/>
              <a:buChar char="-"/>
            </a:pPr>
            <a:r>
              <a:rPr lang="ru-RU" dirty="0" err="1" smtClean="0"/>
              <a:t>Идиопатическая</a:t>
            </a:r>
            <a:r>
              <a:rPr lang="ru-RU" dirty="0" smtClean="0"/>
              <a:t> (уровень андрогенов и овариальная функция в норме)</a:t>
            </a:r>
          </a:p>
          <a:p>
            <a:pPr>
              <a:buNone/>
            </a:pPr>
            <a:r>
              <a:rPr lang="ru-RU" dirty="0" smtClean="0"/>
              <a:t>2. Менее частые: ВГКН(неклассическая форма)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гиперпролактинемия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Гипотиреоз</a:t>
            </a:r>
          </a:p>
          <a:p>
            <a:pPr>
              <a:buNone/>
            </a:pPr>
            <a:r>
              <a:rPr lang="ru-RU" dirty="0" smtClean="0"/>
              <a:t>3. Очень редкие: -</a:t>
            </a:r>
            <a:r>
              <a:rPr lang="ru-RU" dirty="0" err="1" smtClean="0"/>
              <a:t>андрогенпродуцирующие</a:t>
            </a:r>
            <a:r>
              <a:rPr lang="ru-RU" dirty="0" smtClean="0"/>
              <a:t> опухоли</a:t>
            </a:r>
          </a:p>
          <a:p>
            <a:pPr>
              <a:buNone/>
            </a:pPr>
            <a:r>
              <a:rPr lang="ru-RU" dirty="0" smtClean="0"/>
              <a:t>-синдром </a:t>
            </a:r>
            <a:r>
              <a:rPr lang="ru-RU" dirty="0" err="1" smtClean="0"/>
              <a:t>Кушинга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-акромегалия</a:t>
            </a:r>
          </a:p>
          <a:p>
            <a:pPr>
              <a:buNone/>
            </a:pPr>
            <a:r>
              <a:rPr lang="ru-RU" dirty="0" smtClean="0"/>
              <a:t>-другие ВГКН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Изолированное </a:t>
            </a:r>
            <a:r>
              <a:rPr lang="ru-RU" sz="2400" dirty="0" err="1" smtClean="0"/>
              <a:t>пубархе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8326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/>
              <a:t>Вирилизация наружных гениталий, опережение физического развития, ускорение созревания костного скелета по отношению к ростовому возрасту</a:t>
            </a:r>
          </a:p>
          <a:p>
            <a:pPr>
              <a:buNone/>
            </a:pPr>
            <a:r>
              <a:rPr lang="ru-RU" sz="2000" dirty="0" smtClean="0"/>
              <a:t>         Да                                                         нет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Степень вирилизации                                  17 ОПГ</a:t>
            </a:r>
          </a:p>
          <a:p>
            <a:pPr>
              <a:buNone/>
            </a:pPr>
            <a:r>
              <a:rPr lang="ru-RU" sz="2000" dirty="0" smtClean="0"/>
              <a:t>1 </a:t>
            </a:r>
            <a:r>
              <a:rPr lang="ru-RU" sz="2000" dirty="0" err="1" smtClean="0"/>
              <a:t>ст</a:t>
            </a:r>
            <a:r>
              <a:rPr lang="ru-RU" sz="2000" dirty="0" smtClean="0"/>
              <a:t>             </a:t>
            </a:r>
            <a:r>
              <a:rPr lang="en-US" sz="2000" dirty="0" smtClean="0"/>
              <a:t>&gt;2 </a:t>
            </a:r>
            <a:r>
              <a:rPr lang="ru-RU" sz="2000" dirty="0" err="1" smtClean="0"/>
              <a:t>ст</a:t>
            </a:r>
            <a:r>
              <a:rPr lang="ru-RU" sz="2000" dirty="0" smtClean="0"/>
              <a:t>                                повышен   норма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Манифестация                 </a:t>
            </a:r>
            <a:r>
              <a:rPr lang="ru-RU" sz="2000" dirty="0" err="1" smtClean="0"/>
              <a:t>вериф</a:t>
            </a:r>
            <a:r>
              <a:rPr lang="ru-RU" sz="2000" dirty="0" smtClean="0"/>
              <a:t> ВДКН    </a:t>
            </a:r>
            <a:r>
              <a:rPr lang="ru-RU" sz="2000" dirty="0" err="1" smtClean="0"/>
              <a:t>ф-ся</a:t>
            </a:r>
            <a:r>
              <a:rPr lang="ru-RU" sz="2000" dirty="0" smtClean="0"/>
              <a:t> СПКЯ</a:t>
            </a:r>
          </a:p>
          <a:p>
            <a:pPr>
              <a:buNone/>
            </a:pPr>
            <a:r>
              <a:rPr lang="ru-RU" sz="2000" dirty="0" smtClean="0"/>
              <a:t>Постнатальная </a:t>
            </a:r>
            <a:r>
              <a:rPr lang="ru-RU" sz="2000" dirty="0" err="1" smtClean="0"/>
              <a:t>Пренатальная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Поиск опухоли      </a:t>
            </a:r>
            <a:r>
              <a:rPr lang="ru-RU" sz="2000" dirty="0" err="1" smtClean="0"/>
              <a:t>Вериф</a:t>
            </a:r>
            <a:r>
              <a:rPr lang="ru-RU" sz="2000" dirty="0" smtClean="0"/>
              <a:t> ВДКН                наблюдение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Удаление опухоли      лечение ГКС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Пластика НПО                               консервативное лечение</a:t>
            </a:r>
          </a:p>
          <a:p>
            <a:pPr>
              <a:buNone/>
            </a:pPr>
            <a:r>
              <a:rPr lang="ru-RU" sz="2000" dirty="0" smtClean="0"/>
              <a:t> по показаниям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979712" y="1772816"/>
            <a:ext cx="136815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067944" y="1772816"/>
            <a:ext cx="115212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475656" y="20608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012160" y="206084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971600" y="2780928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619672" y="2780928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508104" y="2708920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300192" y="2708920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267744" y="31409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043608" y="3140968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1475656" y="4221088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555776" y="429309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259632" y="49411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491880" y="48691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508104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732240" y="314096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5436096" y="4005064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>
            <a:off x="6300192" y="3933056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1619672" y="5661248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>
            <a:off x="2483768" y="5661248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6084168" y="501317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вирилизац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156</TotalTime>
  <Words>751</Words>
  <Application>Microsoft Office PowerPoint</Application>
  <PresentationFormat>Экран (4:3)</PresentationFormat>
  <Paragraphs>128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Синдром гиперандрогении</vt:lpstr>
      <vt:lpstr>Синдром гиперандрогении</vt:lpstr>
      <vt:lpstr>Клиника</vt:lpstr>
      <vt:lpstr>Структура типов волос</vt:lpstr>
      <vt:lpstr>Слайд 5</vt:lpstr>
      <vt:lpstr>Слайд 6</vt:lpstr>
      <vt:lpstr>Причины гиперандрогении</vt:lpstr>
      <vt:lpstr>Изолированное пубархе</vt:lpstr>
      <vt:lpstr>Слайд 9</vt:lpstr>
      <vt:lpstr>Слайд 10</vt:lpstr>
      <vt:lpstr>План обследования при гиперандрогении</vt:lpstr>
      <vt:lpstr>Адренокортикальные опухоли у детей</vt:lpstr>
      <vt:lpstr>Пубертатная гиперандрогения</vt:lpstr>
      <vt:lpstr>Синдром поликистозных яичников</vt:lpstr>
      <vt:lpstr>Основные критерии СПКЯ</vt:lpstr>
      <vt:lpstr>Слайд 16</vt:lpstr>
      <vt:lpstr>Слайд 17</vt:lpstr>
      <vt:lpstr>Терапия СПКЯ</vt:lpstr>
      <vt:lpstr>Эстроген-прогестиновые  препараты</vt:lpstr>
      <vt:lpstr>Антиандрогенные препараты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гиперандрогении</dc:title>
  <dc:creator>endokr-ord-2</dc:creator>
  <cp:lastModifiedBy>User</cp:lastModifiedBy>
  <cp:revision>22</cp:revision>
  <dcterms:created xsi:type="dcterms:W3CDTF">2019-10-15T11:03:45Z</dcterms:created>
  <dcterms:modified xsi:type="dcterms:W3CDTF">2020-04-10T15:15:19Z</dcterms:modified>
</cp:coreProperties>
</file>