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7" r:id="rId10"/>
    <p:sldId id="268" r:id="rId11"/>
    <p:sldId id="265" r:id="rId12"/>
    <p:sldId id="266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96" y="-4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10.04.2020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10.04.2020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10.04.2020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10.04.2020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10.04.2020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10.04.2020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10.04.2020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10.04.2020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10.04.2020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10.04.2020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10.04.2020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10.04.2020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63688" y="533400"/>
            <a:ext cx="6708580" cy="2868168"/>
          </a:xfrm>
        </p:spPr>
        <p:txBody>
          <a:bodyPr/>
          <a:lstStyle/>
          <a:p>
            <a:r>
              <a:rPr lang="ru-RU" dirty="0" smtClean="0"/>
              <a:t>Синдром </a:t>
            </a:r>
            <a:r>
              <a:rPr lang="ru-RU" dirty="0" err="1" smtClean="0"/>
              <a:t>гиперандрогении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354442" y="5805264"/>
            <a:ext cx="5114778" cy="1052736"/>
          </a:xfrm>
        </p:spPr>
        <p:txBody>
          <a:bodyPr/>
          <a:lstStyle/>
          <a:p>
            <a:r>
              <a:rPr lang="ru-RU" dirty="0" err="1" smtClean="0"/>
              <a:t>А.А.Бабрай</a:t>
            </a:r>
            <a:endParaRPr lang="ru-RU" dirty="0" smtClean="0"/>
          </a:p>
          <a:p>
            <a:r>
              <a:rPr lang="ru-RU" dirty="0" smtClean="0"/>
              <a:t>Уфа-2020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вирил в картинках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79512" y="332656"/>
            <a:ext cx="7773028" cy="5822180"/>
          </a:xfr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План обследования при </a:t>
            </a:r>
            <a:r>
              <a:rPr lang="ru-RU" dirty="0" err="1" smtClean="0"/>
              <a:t>гиперандрогении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Анализы: ТТГ, Т4 свободный, 17 ОПГ, тестостерон, пролактин, ДГЭА-С, АМГ</a:t>
            </a:r>
          </a:p>
          <a:p>
            <a:r>
              <a:rPr lang="ru-RU" dirty="0" smtClean="0"/>
              <a:t>УЗИ надпочечников и яичников</a:t>
            </a:r>
          </a:p>
          <a:p>
            <a:r>
              <a:rPr lang="ru-RU" dirty="0" smtClean="0"/>
              <a:t>ТМС</a:t>
            </a:r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 smtClean="0"/>
              <a:t>Адренокортикальные</a:t>
            </a:r>
            <a:r>
              <a:rPr lang="ru-RU" dirty="0" smtClean="0"/>
              <a:t> опухоли у детей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Возраст младше 4 лет</a:t>
            </a:r>
          </a:p>
          <a:p>
            <a:r>
              <a:rPr lang="ru-RU" dirty="0" smtClean="0"/>
              <a:t>Преобладает у девочек</a:t>
            </a:r>
          </a:p>
          <a:p>
            <a:r>
              <a:rPr lang="ru-RU" dirty="0" smtClean="0"/>
              <a:t>Клиника: в 90% вирилизация(избыток ГКС)</a:t>
            </a:r>
          </a:p>
          <a:p>
            <a:r>
              <a:rPr lang="ru-RU" dirty="0" smtClean="0"/>
              <a:t>Структура: 90% рак</a:t>
            </a:r>
          </a:p>
          <a:p>
            <a:r>
              <a:rPr lang="ru-RU" dirty="0" smtClean="0"/>
              <a:t>Синдром </a:t>
            </a:r>
            <a:r>
              <a:rPr lang="ru-RU" dirty="0" err="1" smtClean="0"/>
              <a:t>Беквита-Видеманна</a:t>
            </a:r>
            <a:r>
              <a:rPr lang="ru-RU" dirty="0" smtClean="0"/>
              <a:t>: </a:t>
            </a:r>
            <a:r>
              <a:rPr lang="ru-RU" dirty="0" err="1" smtClean="0"/>
              <a:t>макросомия</a:t>
            </a:r>
            <a:r>
              <a:rPr lang="ru-RU" dirty="0" smtClean="0"/>
              <a:t>, </a:t>
            </a:r>
            <a:r>
              <a:rPr lang="ru-RU" dirty="0" err="1" smtClean="0"/>
              <a:t>макроглосия</a:t>
            </a:r>
            <a:r>
              <a:rPr lang="ru-RU" dirty="0" smtClean="0"/>
              <a:t>, грыжа пупочного канатика, склонность к гипогликемии, вертикальные насечки на мочках ушей.</a:t>
            </a:r>
          </a:p>
          <a:p>
            <a:r>
              <a:rPr lang="ru-RU" dirty="0" smtClean="0"/>
              <a:t>Синдром </a:t>
            </a:r>
            <a:r>
              <a:rPr lang="ru-RU" dirty="0" err="1" smtClean="0"/>
              <a:t>Ли-Фраумени</a:t>
            </a:r>
            <a:r>
              <a:rPr lang="ru-RU" dirty="0" smtClean="0"/>
              <a:t>: злокачественные новообразования головного мозга, надпочечников, лейкоз, саркомы.</a:t>
            </a:r>
          </a:p>
          <a:p>
            <a:r>
              <a:rPr lang="ru-RU" dirty="0" smtClean="0"/>
              <a:t>Диагностика: ДГЭА-С, УЗИ и КТ надпочечников (одностороннее очаговое образование со сложной структурой, диаметр </a:t>
            </a:r>
            <a:r>
              <a:rPr lang="en-US" dirty="0" smtClean="0"/>
              <a:t>&gt;</a:t>
            </a:r>
            <a:r>
              <a:rPr lang="ru-RU" dirty="0" smtClean="0"/>
              <a:t>4 см</a:t>
            </a:r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Пубертатная </a:t>
            </a:r>
            <a:r>
              <a:rPr lang="ru-RU" dirty="0" err="1" smtClean="0"/>
              <a:t>гиперандрогения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Умеренная </a:t>
            </a:r>
            <a:r>
              <a:rPr lang="ru-RU" dirty="0" err="1" smtClean="0"/>
              <a:t>дермопатия</a:t>
            </a:r>
            <a:r>
              <a:rPr lang="ru-RU" dirty="0" smtClean="0"/>
              <a:t>(</a:t>
            </a:r>
            <a:r>
              <a:rPr lang="ru-RU" dirty="0" err="1" smtClean="0"/>
              <a:t>акне</a:t>
            </a:r>
            <a:r>
              <a:rPr lang="ru-RU" dirty="0" smtClean="0"/>
              <a:t>, себорея)</a:t>
            </a:r>
          </a:p>
          <a:p>
            <a:r>
              <a:rPr lang="ru-RU" dirty="0" smtClean="0"/>
              <a:t>Нерегулярный цикл- в первые 2 года от старта </a:t>
            </a:r>
            <a:r>
              <a:rPr lang="ru-RU" dirty="0" err="1" smtClean="0"/>
              <a:t>менархе</a:t>
            </a:r>
            <a:endParaRPr lang="ru-RU" dirty="0" smtClean="0"/>
          </a:p>
          <a:p>
            <a:r>
              <a:rPr lang="ru-RU" dirty="0" smtClean="0"/>
              <a:t>Картина </a:t>
            </a:r>
            <a:r>
              <a:rPr lang="ru-RU" dirty="0" err="1" smtClean="0"/>
              <a:t>мультифолликулярных</a:t>
            </a:r>
            <a:r>
              <a:rPr lang="ru-RU" dirty="0" smtClean="0"/>
              <a:t> яичников</a:t>
            </a:r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Синдром </a:t>
            </a:r>
            <a:r>
              <a:rPr lang="ru-RU" dirty="0" err="1" smtClean="0"/>
              <a:t>поликистозных</a:t>
            </a:r>
            <a:r>
              <a:rPr lang="ru-RU" dirty="0" smtClean="0"/>
              <a:t> яичников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9416"/>
            <a:ext cx="7239000" cy="4987936"/>
          </a:xfrm>
        </p:spPr>
        <p:txBody>
          <a:bodyPr>
            <a:normAutofit/>
          </a:bodyPr>
          <a:lstStyle/>
          <a:p>
            <a:r>
              <a:rPr lang="ru-RU" b="1" dirty="0" smtClean="0"/>
              <a:t>Основные фенотипы СПКЯ:</a:t>
            </a:r>
          </a:p>
          <a:p>
            <a:pPr marL="514350" indent="-514350">
              <a:buAutoNum type="arabicPeriod"/>
            </a:pPr>
            <a:r>
              <a:rPr lang="ru-RU" b="1" dirty="0" smtClean="0"/>
              <a:t>Классический (</a:t>
            </a:r>
            <a:r>
              <a:rPr lang="ru-RU" b="1" dirty="0" err="1" smtClean="0"/>
              <a:t>ГА+поликистоз+ановуляция</a:t>
            </a:r>
            <a:r>
              <a:rPr lang="ru-RU" b="1" dirty="0" smtClean="0"/>
              <a:t>)</a:t>
            </a:r>
          </a:p>
          <a:p>
            <a:pPr marL="514350" indent="-514350">
              <a:buAutoNum type="arabicPeriod"/>
            </a:pPr>
            <a:r>
              <a:rPr lang="ru-RU" b="1" dirty="0" err="1" smtClean="0"/>
              <a:t>Овуляторный</a:t>
            </a:r>
            <a:r>
              <a:rPr lang="ru-RU" b="1" dirty="0" smtClean="0"/>
              <a:t> (</a:t>
            </a:r>
            <a:r>
              <a:rPr lang="ru-RU" b="1" dirty="0" err="1" smtClean="0"/>
              <a:t>ГА+поликистоз</a:t>
            </a:r>
            <a:r>
              <a:rPr lang="ru-RU" b="1" dirty="0" smtClean="0"/>
              <a:t>)</a:t>
            </a:r>
          </a:p>
          <a:p>
            <a:pPr marL="514350" indent="-514350">
              <a:buAutoNum type="arabicPeriod"/>
            </a:pPr>
            <a:r>
              <a:rPr lang="ru-RU" b="1" dirty="0" err="1" smtClean="0"/>
              <a:t>Неандрогенный</a:t>
            </a:r>
            <a:r>
              <a:rPr lang="ru-RU" b="1" dirty="0" smtClean="0"/>
              <a:t> (</a:t>
            </a:r>
            <a:r>
              <a:rPr lang="ru-RU" b="1" dirty="0" err="1" smtClean="0"/>
              <a:t>поликистоз+ановуляция</a:t>
            </a:r>
            <a:r>
              <a:rPr lang="ru-RU" b="1" dirty="0" smtClean="0"/>
              <a:t>)</a:t>
            </a:r>
          </a:p>
          <a:p>
            <a:pPr marL="514350" indent="-514350">
              <a:buAutoNum type="arabicPeriod"/>
            </a:pPr>
            <a:r>
              <a:rPr lang="ru-RU" b="1" dirty="0" err="1" smtClean="0"/>
              <a:t>Ановуляторный</a:t>
            </a:r>
            <a:r>
              <a:rPr lang="ru-RU" b="1" dirty="0" smtClean="0"/>
              <a:t> (</a:t>
            </a:r>
            <a:r>
              <a:rPr lang="ru-RU" b="1" dirty="0" err="1" smtClean="0"/>
              <a:t>ГА+ановуляция</a:t>
            </a:r>
            <a:r>
              <a:rPr lang="ru-RU" b="1" dirty="0" smtClean="0"/>
              <a:t>)</a:t>
            </a:r>
          </a:p>
          <a:p>
            <a:pPr marL="514350" indent="-514350">
              <a:buAutoNum type="arabicPeriod"/>
            </a:pPr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Основные критерии СПКЯ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b="1" dirty="0" smtClean="0"/>
              <a:t>Критерии СПКЯ </a:t>
            </a:r>
            <a:r>
              <a:rPr lang="ru-RU" dirty="0" smtClean="0"/>
              <a:t>- наличие двух из 3-х симптомов:</a:t>
            </a:r>
          </a:p>
          <a:p>
            <a:pPr marL="514350" indent="-514350">
              <a:buAutoNum type="arabicParenR"/>
            </a:pPr>
            <a:r>
              <a:rPr lang="ru-RU" dirty="0" smtClean="0"/>
              <a:t>Менструальная дисфункция с </a:t>
            </a:r>
            <a:r>
              <a:rPr lang="ru-RU" dirty="0" err="1" smtClean="0"/>
              <a:t>ановуляцией</a:t>
            </a:r>
            <a:endParaRPr lang="ru-RU" dirty="0" smtClean="0"/>
          </a:p>
          <a:p>
            <a:pPr marL="514350" indent="-514350">
              <a:buAutoNum type="arabicParenR"/>
            </a:pPr>
            <a:r>
              <a:rPr lang="ru-RU" dirty="0" smtClean="0"/>
              <a:t>Клинические и б/</a:t>
            </a:r>
            <a:r>
              <a:rPr lang="ru-RU" dirty="0" err="1" smtClean="0"/>
              <a:t>х</a:t>
            </a:r>
            <a:r>
              <a:rPr lang="ru-RU" dirty="0" smtClean="0"/>
              <a:t> признаки </a:t>
            </a:r>
            <a:r>
              <a:rPr lang="ru-RU" dirty="0" err="1" smtClean="0"/>
              <a:t>гиперандрогении</a:t>
            </a:r>
            <a:endParaRPr lang="ru-RU" dirty="0" smtClean="0"/>
          </a:p>
          <a:p>
            <a:pPr marL="514350" indent="-514350">
              <a:buAutoNum type="arabicParenR"/>
            </a:pPr>
            <a:r>
              <a:rPr lang="ru-RU" dirty="0" smtClean="0"/>
              <a:t>Наличие </a:t>
            </a:r>
            <a:r>
              <a:rPr lang="ru-RU" dirty="0" err="1" smtClean="0"/>
              <a:t>поликистозных</a:t>
            </a:r>
            <a:r>
              <a:rPr lang="ru-RU" dirty="0" smtClean="0"/>
              <a:t> яичников по УЗИ ОМТ</a:t>
            </a:r>
          </a:p>
          <a:p>
            <a:pPr marL="514350" indent="-514350">
              <a:buNone/>
            </a:pPr>
            <a:r>
              <a:rPr lang="ru-RU" b="1" dirty="0" smtClean="0"/>
              <a:t>Современные лабораторные критерии СПКЯ:</a:t>
            </a:r>
          </a:p>
          <a:p>
            <a:pPr marL="514350" indent="-514350">
              <a:buNone/>
            </a:pPr>
            <a:r>
              <a:rPr lang="ru-RU" dirty="0" smtClean="0"/>
              <a:t>1) Повышен индекс свободного тестостерона(общий тестостерон повышен, а ГСПГ снижен)</a:t>
            </a:r>
          </a:p>
          <a:p>
            <a:pPr marL="514350" indent="-514350">
              <a:buNone/>
            </a:pPr>
            <a:r>
              <a:rPr lang="ru-RU" dirty="0" smtClean="0"/>
              <a:t>ИСТ= (Тестостерон общ/ГСПГ)х100%</a:t>
            </a:r>
          </a:p>
          <a:p>
            <a:pPr marL="514350" indent="-514350">
              <a:buNone/>
            </a:pPr>
            <a:r>
              <a:rPr lang="ru-RU" dirty="0" smtClean="0"/>
              <a:t>Норма 14-95%</a:t>
            </a:r>
          </a:p>
          <a:p>
            <a:pPr marL="514350" indent="-514350">
              <a:buNone/>
            </a:pPr>
            <a:r>
              <a:rPr lang="ru-RU" dirty="0" smtClean="0"/>
              <a:t>2) Повышен уровень АМГ</a:t>
            </a:r>
          </a:p>
          <a:p>
            <a:pPr marL="514350" indent="-514350">
              <a:buNone/>
            </a:pPr>
            <a:r>
              <a:rPr lang="ru-RU" dirty="0" smtClean="0"/>
              <a:t>3)Уровень прогестерона(на 19-24 </a:t>
            </a:r>
            <a:r>
              <a:rPr lang="ru-RU" dirty="0" err="1" smtClean="0"/>
              <a:t>д.м.ц</a:t>
            </a:r>
            <a:r>
              <a:rPr lang="ru-RU" dirty="0" smtClean="0"/>
              <a:t>) </a:t>
            </a:r>
            <a:r>
              <a:rPr lang="en-US" dirty="0" smtClean="0"/>
              <a:t>&lt;</a:t>
            </a:r>
            <a:r>
              <a:rPr lang="ru-RU" dirty="0" smtClean="0"/>
              <a:t>4 </a:t>
            </a:r>
            <a:r>
              <a:rPr lang="ru-RU" dirty="0" err="1" smtClean="0"/>
              <a:t>нг</a:t>
            </a:r>
            <a:r>
              <a:rPr lang="ru-RU" dirty="0" smtClean="0"/>
              <a:t>/мл (</a:t>
            </a:r>
            <a:r>
              <a:rPr lang="en-US" dirty="0" smtClean="0"/>
              <a:t>&lt;</a:t>
            </a:r>
            <a:r>
              <a:rPr lang="ru-RU" dirty="0" smtClean="0"/>
              <a:t>9,54 </a:t>
            </a:r>
            <a:r>
              <a:rPr lang="ru-RU" dirty="0" err="1" smtClean="0"/>
              <a:t>нмоль</a:t>
            </a:r>
            <a:r>
              <a:rPr lang="ru-RU" dirty="0" smtClean="0"/>
              <a:t>/л)</a:t>
            </a:r>
          </a:p>
          <a:p>
            <a:pPr marL="514350" indent="-514350">
              <a:buNone/>
            </a:pPr>
            <a:r>
              <a:rPr lang="ru-RU" dirty="0" smtClean="0"/>
              <a:t>4) Гонадотропный индекс </a:t>
            </a:r>
            <a:r>
              <a:rPr lang="en-US" dirty="0" smtClean="0"/>
              <a:t>&gt;&gt;</a:t>
            </a:r>
            <a:r>
              <a:rPr lang="ru-RU" dirty="0" smtClean="0"/>
              <a:t>2 ( ЛГ/ФСГ)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Ультразвуковые критерии(на 3-5 день </a:t>
            </a:r>
            <a:r>
              <a:rPr lang="ru-RU" dirty="0" err="1" smtClean="0"/>
              <a:t>м.ц</a:t>
            </a:r>
            <a:r>
              <a:rPr lang="ru-RU" dirty="0" smtClean="0"/>
              <a:t>):</a:t>
            </a:r>
          </a:p>
          <a:p>
            <a:pPr>
              <a:buNone/>
            </a:pPr>
            <a:r>
              <a:rPr lang="ru-RU" dirty="0" smtClean="0"/>
              <a:t>-двустороннее увеличение объема яичников (</a:t>
            </a:r>
            <a:r>
              <a:rPr lang="en-US" dirty="0" smtClean="0"/>
              <a:t>&gt;</a:t>
            </a:r>
            <a:r>
              <a:rPr lang="ru-RU" dirty="0" smtClean="0"/>
              <a:t>6 мл/м2 или </a:t>
            </a:r>
            <a:r>
              <a:rPr lang="en-US" dirty="0" smtClean="0"/>
              <a:t>&gt;</a:t>
            </a:r>
            <a:r>
              <a:rPr lang="ru-RU" dirty="0" smtClean="0"/>
              <a:t>10 мл)</a:t>
            </a:r>
          </a:p>
          <a:p>
            <a:pPr>
              <a:buNone/>
            </a:pPr>
            <a:r>
              <a:rPr lang="ru-RU" dirty="0" smtClean="0"/>
              <a:t>-эхограмма овариальной ткани( </a:t>
            </a:r>
            <a:r>
              <a:rPr lang="ru-RU" dirty="0" err="1" smtClean="0"/>
              <a:t>поликистоза</a:t>
            </a:r>
            <a:r>
              <a:rPr lang="ru-RU" dirty="0" smtClean="0"/>
              <a:t>- в одном </a:t>
            </a:r>
            <a:r>
              <a:rPr lang="ru-RU" dirty="0" err="1" smtClean="0"/>
              <a:t>эхографическом</a:t>
            </a:r>
            <a:r>
              <a:rPr lang="ru-RU" dirty="0" smtClean="0"/>
              <a:t> срезе 12 и более незрелых </a:t>
            </a:r>
            <a:r>
              <a:rPr lang="ru-RU" dirty="0" err="1" smtClean="0"/>
              <a:t>фоликуллов</a:t>
            </a:r>
            <a:r>
              <a:rPr lang="ru-RU" dirty="0" smtClean="0"/>
              <a:t> диаметром 2-9 мм, у девочек до 12-13 мм норма)</a:t>
            </a:r>
          </a:p>
          <a:p>
            <a:pPr>
              <a:buNone/>
            </a:pPr>
            <a:r>
              <a:rPr lang="ru-RU" dirty="0" smtClean="0"/>
              <a:t>-</a:t>
            </a:r>
            <a:r>
              <a:rPr lang="ru-RU" dirty="0" err="1" smtClean="0"/>
              <a:t>яичниково-маточный</a:t>
            </a:r>
            <a:r>
              <a:rPr lang="ru-RU" dirty="0" smtClean="0"/>
              <a:t> индекс </a:t>
            </a:r>
            <a:r>
              <a:rPr lang="en-US" dirty="0" smtClean="0"/>
              <a:t>&gt;</a:t>
            </a:r>
            <a:r>
              <a:rPr lang="ru-RU" dirty="0" smtClean="0"/>
              <a:t>3,5 ( объем яичника/ толщину матки)</a:t>
            </a:r>
          </a:p>
          <a:p>
            <a:pPr>
              <a:buNone/>
            </a:pPr>
            <a:r>
              <a:rPr lang="ru-RU" dirty="0" smtClean="0"/>
              <a:t>- Утолщение (склероз) капсулы яичников</a:t>
            </a:r>
            <a:endParaRPr lang="ru-R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56632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48680"/>
            <a:ext cx="7239000" cy="5907056"/>
          </a:xfrm>
        </p:spPr>
        <p:txBody>
          <a:bodyPr/>
          <a:lstStyle/>
          <a:p>
            <a:r>
              <a:rPr lang="ru-RU" dirty="0" smtClean="0"/>
              <a:t>Синдром </a:t>
            </a:r>
            <a:r>
              <a:rPr lang="ru-RU" dirty="0" err="1" smtClean="0"/>
              <a:t>инсулинорезистентности</a:t>
            </a:r>
            <a:r>
              <a:rPr lang="ru-RU" dirty="0" smtClean="0"/>
              <a:t>:</a:t>
            </a:r>
          </a:p>
          <a:p>
            <a:pPr>
              <a:buNone/>
            </a:pPr>
            <a:r>
              <a:rPr lang="ru-RU" dirty="0" smtClean="0"/>
              <a:t>-патология углеводного обмена (НТГ/СД 2 типа)</a:t>
            </a:r>
          </a:p>
          <a:p>
            <a:pPr>
              <a:buFontTx/>
              <a:buChar char="-"/>
            </a:pPr>
            <a:r>
              <a:rPr lang="ru-RU" dirty="0" smtClean="0"/>
              <a:t>ТГ</a:t>
            </a:r>
            <a:r>
              <a:rPr lang="en-US" dirty="0" smtClean="0"/>
              <a:t>&gt;150 </a:t>
            </a:r>
            <a:r>
              <a:rPr lang="ru-RU" dirty="0" smtClean="0"/>
              <a:t>мг/дл (1,74 </a:t>
            </a:r>
            <a:r>
              <a:rPr lang="ru-RU" dirty="0" err="1" smtClean="0"/>
              <a:t>ммоль</a:t>
            </a:r>
            <a:r>
              <a:rPr lang="ru-RU" dirty="0" smtClean="0"/>
              <a:t>/л)</a:t>
            </a:r>
          </a:p>
          <a:p>
            <a:pPr>
              <a:buFontTx/>
              <a:buChar char="-"/>
            </a:pPr>
            <a:r>
              <a:rPr lang="ru-RU" dirty="0" smtClean="0"/>
              <a:t>ЛПВП </a:t>
            </a:r>
            <a:r>
              <a:rPr lang="en-US" dirty="0" smtClean="0"/>
              <a:t>&lt;</a:t>
            </a:r>
            <a:r>
              <a:rPr lang="ru-RU" dirty="0" smtClean="0"/>
              <a:t>50 мг/дл (1,3 </a:t>
            </a:r>
            <a:r>
              <a:rPr lang="ru-RU" dirty="0" err="1" smtClean="0"/>
              <a:t>ммоль</a:t>
            </a:r>
            <a:r>
              <a:rPr lang="ru-RU" dirty="0" smtClean="0"/>
              <a:t>/л), у девушек </a:t>
            </a:r>
            <a:r>
              <a:rPr lang="en-US" dirty="0" smtClean="0"/>
              <a:t>&lt;1.03</a:t>
            </a:r>
            <a:r>
              <a:rPr lang="ru-RU" dirty="0" smtClean="0"/>
              <a:t> </a:t>
            </a:r>
            <a:r>
              <a:rPr lang="ru-RU" dirty="0" err="1" smtClean="0"/>
              <a:t>ммоль</a:t>
            </a:r>
            <a:r>
              <a:rPr lang="ru-RU" dirty="0" smtClean="0"/>
              <a:t>/л</a:t>
            </a:r>
          </a:p>
          <a:p>
            <a:pPr>
              <a:buNone/>
            </a:pPr>
            <a:r>
              <a:rPr lang="ru-RU" dirty="0" smtClean="0"/>
              <a:t>-черный </a:t>
            </a:r>
            <a:r>
              <a:rPr lang="ru-RU" dirty="0" err="1" smtClean="0"/>
              <a:t>акантоз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-массивное ожирение</a:t>
            </a:r>
          </a:p>
          <a:p>
            <a:pPr>
              <a:buNone/>
            </a:pPr>
            <a:r>
              <a:rPr lang="ru-RU" dirty="0" smtClean="0"/>
              <a:t>- Повышен индекс </a:t>
            </a:r>
            <a:r>
              <a:rPr lang="ru-RU" dirty="0" err="1" smtClean="0"/>
              <a:t>инсулинорезистентности</a:t>
            </a:r>
            <a:endParaRPr lang="ru-RU" dirty="0" smtClean="0"/>
          </a:p>
        </p:txBody>
      </p:sp>
      <p:pic>
        <p:nvPicPr>
          <p:cNvPr id="4" name="Рисунок 3" descr="индекс Нома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9552" y="4841776"/>
            <a:ext cx="7272808" cy="2016224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Терапия СПКЯ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Диетотерапия и физические нагрузки</a:t>
            </a:r>
          </a:p>
          <a:p>
            <a:r>
              <a:rPr lang="ru-RU" dirty="0" err="1" smtClean="0"/>
              <a:t>Сенситайзеры</a:t>
            </a:r>
            <a:r>
              <a:rPr lang="ru-RU" dirty="0" smtClean="0"/>
              <a:t> инсулина</a:t>
            </a:r>
          </a:p>
          <a:p>
            <a:r>
              <a:rPr lang="ru-RU" dirty="0" smtClean="0"/>
              <a:t>Борьба с курением</a:t>
            </a:r>
          </a:p>
          <a:p>
            <a:r>
              <a:rPr lang="ru-RU" dirty="0" err="1" smtClean="0"/>
              <a:t>Антиандрогенные</a:t>
            </a:r>
            <a:r>
              <a:rPr lang="ru-RU" dirty="0" smtClean="0"/>
              <a:t> препараты</a:t>
            </a:r>
            <a:endParaRPr lang="ru-RU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876712"/>
          </a:xfrm>
        </p:spPr>
        <p:txBody>
          <a:bodyPr>
            <a:normAutofit fontScale="90000"/>
          </a:bodyPr>
          <a:lstStyle/>
          <a:p>
            <a:r>
              <a:rPr lang="ru-RU" dirty="0" err="1" smtClean="0"/>
              <a:t>Эстроген-прогестиновые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 препараты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24744"/>
            <a:ext cx="7239000" cy="5330992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Эстрогены снижают свободный тестостерон и повышают ГСПГ</a:t>
            </a:r>
          </a:p>
          <a:p>
            <a:r>
              <a:rPr lang="ru-RU" dirty="0" err="1" smtClean="0"/>
              <a:t>Прогестины</a:t>
            </a:r>
            <a:r>
              <a:rPr lang="ru-RU" dirty="0" smtClean="0"/>
              <a:t> снижают ЛГ и овариальную продукцию андрогенов</a:t>
            </a:r>
          </a:p>
          <a:p>
            <a:r>
              <a:rPr lang="ru-RU" dirty="0" smtClean="0"/>
              <a:t>Некоторые </a:t>
            </a:r>
            <a:r>
              <a:rPr lang="ru-RU" dirty="0" err="1" smtClean="0"/>
              <a:t>прогестины</a:t>
            </a:r>
            <a:r>
              <a:rPr lang="ru-RU" dirty="0" smtClean="0"/>
              <a:t>(</a:t>
            </a:r>
            <a:r>
              <a:rPr lang="ru-RU" dirty="0" err="1" smtClean="0"/>
              <a:t>ципротерон</a:t>
            </a:r>
            <a:r>
              <a:rPr lang="ru-RU" dirty="0" smtClean="0"/>
              <a:t> ацетат, </a:t>
            </a:r>
            <a:r>
              <a:rPr lang="ru-RU" dirty="0" err="1" smtClean="0"/>
              <a:t>диаеногест</a:t>
            </a:r>
            <a:r>
              <a:rPr lang="ru-RU" dirty="0" smtClean="0"/>
              <a:t>, </a:t>
            </a:r>
            <a:r>
              <a:rPr lang="ru-RU" dirty="0" err="1" smtClean="0"/>
              <a:t>дроспиренон</a:t>
            </a:r>
            <a:r>
              <a:rPr lang="ru-RU" dirty="0" smtClean="0"/>
              <a:t>) блокируют рецепторы андрогенов</a:t>
            </a:r>
          </a:p>
          <a:p>
            <a:r>
              <a:rPr lang="ru-RU" dirty="0" smtClean="0"/>
              <a:t>Диане -35 (</a:t>
            </a:r>
            <a:r>
              <a:rPr lang="ru-RU" dirty="0" err="1" smtClean="0"/>
              <a:t>этинилэстрадиол</a:t>
            </a:r>
            <a:r>
              <a:rPr lang="ru-RU" dirty="0" smtClean="0"/>
              <a:t> 35 </a:t>
            </a:r>
            <a:r>
              <a:rPr lang="ru-RU" dirty="0" err="1" smtClean="0"/>
              <a:t>мкг+</a:t>
            </a:r>
            <a:r>
              <a:rPr lang="ru-RU" dirty="0" smtClean="0"/>
              <a:t> </a:t>
            </a:r>
            <a:r>
              <a:rPr lang="ru-RU" dirty="0" err="1" smtClean="0"/>
              <a:t>ципротерон</a:t>
            </a:r>
            <a:r>
              <a:rPr lang="ru-RU" dirty="0" smtClean="0"/>
              <a:t> ацетат 2 мг) по схеме 21/7</a:t>
            </a:r>
          </a:p>
          <a:p>
            <a:r>
              <a:rPr lang="ru-RU" dirty="0" err="1" smtClean="0"/>
              <a:t>Джесс</a:t>
            </a:r>
            <a:r>
              <a:rPr lang="ru-RU" dirty="0" smtClean="0"/>
              <a:t> (</a:t>
            </a:r>
            <a:r>
              <a:rPr lang="ru-RU" dirty="0" err="1" smtClean="0"/>
              <a:t>этинилэстрадиол</a:t>
            </a:r>
            <a:r>
              <a:rPr lang="ru-RU" dirty="0" smtClean="0"/>
              <a:t> 20 </a:t>
            </a:r>
            <a:r>
              <a:rPr lang="ru-RU" dirty="0" err="1" smtClean="0"/>
              <a:t>мг+</a:t>
            </a:r>
            <a:r>
              <a:rPr lang="ru-RU" dirty="0" smtClean="0"/>
              <a:t> </a:t>
            </a:r>
            <a:r>
              <a:rPr lang="ru-RU" dirty="0" err="1" smtClean="0"/>
              <a:t>дроспиренон</a:t>
            </a:r>
            <a:r>
              <a:rPr lang="ru-RU" dirty="0" smtClean="0"/>
              <a:t> 3 мг) непрерывно</a:t>
            </a:r>
          </a:p>
          <a:p>
            <a:r>
              <a:rPr lang="ru-RU" dirty="0" err="1" smtClean="0"/>
              <a:t>Ярина</a:t>
            </a:r>
            <a:r>
              <a:rPr lang="ru-RU" dirty="0" smtClean="0"/>
              <a:t> (</a:t>
            </a:r>
            <a:r>
              <a:rPr lang="ru-RU" dirty="0" err="1" smtClean="0"/>
              <a:t>этинилэстрадиол</a:t>
            </a:r>
            <a:r>
              <a:rPr lang="ru-RU" dirty="0" smtClean="0"/>
              <a:t> 30 </a:t>
            </a:r>
            <a:r>
              <a:rPr lang="ru-RU" dirty="0" err="1" smtClean="0"/>
              <a:t>мкг+</a:t>
            </a:r>
            <a:r>
              <a:rPr lang="ru-RU" dirty="0" smtClean="0"/>
              <a:t> </a:t>
            </a:r>
            <a:r>
              <a:rPr lang="ru-RU" dirty="0" err="1" smtClean="0"/>
              <a:t>дроспиренон</a:t>
            </a:r>
            <a:r>
              <a:rPr lang="ru-RU" dirty="0" smtClean="0"/>
              <a:t> 3 мг) по схеме 21/7</a:t>
            </a:r>
          </a:p>
          <a:p>
            <a:r>
              <a:rPr lang="ru-RU" dirty="0" err="1" smtClean="0"/>
              <a:t>Жанин</a:t>
            </a:r>
            <a:r>
              <a:rPr lang="ru-RU" dirty="0" smtClean="0"/>
              <a:t> (</a:t>
            </a:r>
            <a:r>
              <a:rPr lang="ru-RU" dirty="0" err="1" smtClean="0"/>
              <a:t>этинилэстрадиол</a:t>
            </a:r>
            <a:r>
              <a:rPr lang="ru-RU" dirty="0" smtClean="0"/>
              <a:t> 30 </a:t>
            </a:r>
            <a:r>
              <a:rPr lang="ru-RU" dirty="0" err="1" smtClean="0"/>
              <a:t>мкг+</a:t>
            </a:r>
            <a:r>
              <a:rPr lang="ru-RU" dirty="0" smtClean="0"/>
              <a:t> </a:t>
            </a:r>
            <a:r>
              <a:rPr lang="ru-RU" dirty="0" err="1" smtClean="0"/>
              <a:t>диеногест</a:t>
            </a:r>
            <a:r>
              <a:rPr lang="ru-RU" dirty="0" smtClean="0"/>
              <a:t> 2 мг) по схеме 21/7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Синдром </a:t>
            </a:r>
            <a:r>
              <a:rPr lang="ru-RU" dirty="0" err="1" smtClean="0"/>
              <a:t>гиперандрогении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Клинический синдром, обусловленный избыточной продукцией мужских половых гормонов яичниками или надпочечниками/ повышенной чувствительностью к гормонам.</a:t>
            </a:r>
            <a:endParaRPr lang="ru-RU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 smtClean="0"/>
              <a:t>Антиандрогенные</a:t>
            </a:r>
            <a:r>
              <a:rPr lang="ru-RU" dirty="0" smtClean="0"/>
              <a:t> препараты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При неэффективности </a:t>
            </a:r>
            <a:r>
              <a:rPr lang="ru-RU" dirty="0" err="1" smtClean="0"/>
              <a:t>эстроген-гестагенов</a:t>
            </a:r>
            <a:endParaRPr lang="ru-RU" dirty="0" smtClean="0"/>
          </a:p>
          <a:p>
            <a:r>
              <a:rPr lang="ru-RU" dirty="0" smtClean="0"/>
              <a:t>Блокируют рецепторы к андрогенам</a:t>
            </a:r>
          </a:p>
          <a:p>
            <a:r>
              <a:rPr lang="ru-RU" dirty="0" err="1" smtClean="0"/>
              <a:t>Флутамид</a:t>
            </a:r>
            <a:r>
              <a:rPr lang="ru-RU" dirty="0" smtClean="0"/>
              <a:t> 250 мг( не зарегистрирован для применения у детей и женщин)</a:t>
            </a:r>
          </a:p>
          <a:p>
            <a:r>
              <a:rPr lang="ru-RU" dirty="0" err="1" smtClean="0"/>
              <a:t>Спиронолактон</a:t>
            </a:r>
            <a:r>
              <a:rPr lang="ru-RU" dirty="0" smtClean="0"/>
              <a:t> 25 мг</a:t>
            </a:r>
          </a:p>
          <a:p>
            <a:r>
              <a:rPr lang="ru-RU" dirty="0" err="1" smtClean="0"/>
              <a:t>Финастерид</a:t>
            </a:r>
            <a:r>
              <a:rPr lang="ru-RU" dirty="0" smtClean="0"/>
              <a:t> 5 мг(не зарегистрирован для применения у детей и женщин)</a:t>
            </a:r>
          </a:p>
          <a:p>
            <a:pPr>
              <a:buNone/>
            </a:pPr>
            <a:r>
              <a:rPr lang="ru-RU" dirty="0" smtClean="0"/>
              <a:t>При неэффективности назначают комбинацию </a:t>
            </a:r>
            <a:r>
              <a:rPr lang="ru-RU" dirty="0" err="1" smtClean="0"/>
              <a:t>антиандрогенных</a:t>
            </a:r>
            <a:r>
              <a:rPr lang="ru-RU" dirty="0" smtClean="0"/>
              <a:t> и </a:t>
            </a:r>
            <a:r>
              <a:rPr lang="ru-RU" dirty="0" err="1" smtClean="0"/>
              <a:t>эстроген-прогестинов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51667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Контрольные вопросы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836712"/>
            <a:ext cx="7239000" cy="5619024"/>
          </a:xfrm>
        </p:spPr>
        <p:txBody>
          <a:bodyPr/>
          <a:lstStyle/>
          <a:p>
            <a:pPr marL="514350" indent="-514350">
              <a:buAutoNum type="arabicParenR"/>
            </a:pPr>
            <a:r>
              <a:rPr lang="ru-RU" dirty="0" smtClean="0"/>
              <a:t>Основные причины </a:t>
            </a:r>
            <a:r>
              <a:rPr lang="ru-RU" dirty="0" err="1" smtClean="0"/>
              <a:t>гиперандрогении</a:t>
            </a:r>
            <a:r>
              <a:rPr lang="ru-RU" dirty="0" smtClean="0"/>
              <a:t>?</a:t>
            </a:r>
          </a:p>
          <a:p>
            <a:pPr marL="514350" indent="-514350">
              <a:buAutoNum type="arabicParenR"/>
            </a:pPr>
            <a:r>
              <a:rPr lang="ru-RU" dirty="0" smtClean="0"/>
              <a:t>Клинические проявления </a:t>
            </a:r>
            <a:r>
              <a:rPr lang="ru-RU" dirty="0" err="1" smtClean="0"/>
              <a:t>гиперандрогении</a:t>
            </a:r>
            <a:r>
              <a:rPr lang="ru-RU" dirty="0" smtClean="0"/>
              <a:t>?</a:t>
            </a:r>
          </a:p>
          <a:p>
            <a:pPr marL="514350" indent="-514350">
              <a:buAutoNum type="arabicParenR"/>
            </a:pPr>
            <a:r>
              <a:rPr lang="ru-RU" dirty="0" smtClean="0"/>
              <a:t>Как проводится оценка гирсутизма?</a:t>
            </a:r>
          </a:p>
          <a:p>
            <a:pPr marL="514350" indent="-514350">
              <a:buAutoNum type="arabicParenR"/>
            </a:pPr>
            <a:r>
              <a:rPr lang="ru-RU" dirty="0" smtClean="0"/>
              <a:t>Как оценить степень вирилизации наружных половых органов у девочек?</a:t>
            </a:r>
          </a:p>
          <a:p>
            <a:pPr marL="514350" indent="-514350">
              <a:buAutoNum type="arabicParenR"/>
            </a:pPr>
            <a:r>
              <a:rPr lang="ru-RU" dirty="0" smtClean="0"/>
              <a:t>Методы исследования для диагностики </a:t>
            </a:r>
            <a:r>
              <a:rPr lang="ru-RU" dirty="0" err="1" smtClean="0"/>
              <a:t>гиперандрогении</a:t>
            </a:r>
            <a:r>
              <a:rPr lang="ru-RU" smtClean="0"/>
              <a:t>?</a:t>
            </a:r>
          </a:p>
          <a:p>
            <a:pPr marL="514350" indent="-514350">
              <a:buAutoNum type="arabicParenR"/>
            </a:pPr>
            <a:r>
              <a:rPr lang="ru-RU" dirty="0" smtClean="0"/>
              <a:t>Принципы терапии </a:t>
            </a:r>
            <a:r>
              <a:rPr lang="ru-RU" dirty="0" err="1" smtClean="0"/>
              <a:t>гиперандрогении</a:t>
            </a:r>
            <a:r>
              <a:rPr lang="ru-RU" dirty="0" smtClean="0"/>
              <a:t>?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732696"/>
          </a:xfrm>
        </p:spPr>
        <p:txBody>
          <a:bodyPr/>
          <a:lstStyle/>
          <a:p>
            <a:r>
              <a:rPr lang="ru-RU" dirty="0" smtClean="0"/>
              <a:t>Клиника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40768"/>
            <a:ext cx="7239000" cy="5114968"/>
          </a:xfrm>
        </p:spPr>
        <p:txBody>
          <a:bodyPr>
            <a:normAutofit fontScale="92500" lnSpcReduction="20000"/>
          </a:bodyPr>
          <a:lstStyle/>
          <a:p>
            <a:pPr marL="514350" indent="-514350">
              <a:buAutoNum type="arabicPeriod"/>
            </a:pPr>
            <a:r>
              <a:rPr lang="ru-RU" dirty="0" err="1" smtClean="0"/>
              <a:t>Гиперандрогенная</a:t>
            </a:r>
            <a:r>
              <a:rPr lang="ru-RU" dirty="0" smtClean="0"/>
              <a:t> </a:t>
            </a:r>
            <a:r>
              <a:rPr lang="ru-RU" dirty="0" err="1" smtClean="0"/>
              <a:t>дермопатия</a:t>
            </a:r>
            <a:r>
              <a:rPr lang="ru-RU" dirty="0" smtClean="0"/>
              <a:t>:</a:t>
            </a:r>
          </a:p>
          <a:p>
            <a:pPr marL="514350" indent="-514350">
              <a:buNone/>
            </a:pPr>
            <a:r>
              <a:rPr lang="ru-RU" dirty="0" smtClean="0"/>
              <a:t>-изолированное </a:t>
            </a:r>
            <a:r>
              <a:rPr lang="ru-RU" dirty="0" err="1" smtClean="0"/>
              <a:t>пубархе</a:t>
            </a:r>
            <a:endParaRPr lang="ru-RU" dirty="0" smtClean="0"/>
          </a:p>
          <a:p>
            <a:pPr marL="514350" indent="-514350">
              <a:buNone/>
            </a:pPr>
            <a:r>
              <a:rPr lang="ru-RU" dirty="0" smtClean="0"/>
              <a:t>-гирсутизм</a:t>
            </a:r>
          </a:p>
          <a:p>
            <a:pPr marL="514350" indent="-514350">
              <a:buNone/>
            </a:pPr>
            <a:r>
              <a:rPr lang="ru-RU" dirty="0" smtClean="0"/>
              <a:t>-жирная себорея</a:t>
            </a:r>
          </a:p>
          <a:p>
            <a:pPr marL="514350" indent="-514350">
              <a:buNone/>
            </a:pPr>
            <a:r>
              <a:rPr lang="ru-RU" dirty="0" smtClean="0"/>
              <a:t>-</a:t>
            </a:r>
            <a:r>
              <a:rPr lang="ru-RU" dirty="0" err="1" smtClean="0"/>
              <a:t>андрогенные</a:t>
            </a:r>
            <a:r>
              <a:rPr lang="ru-RU" dirty="0" smtClean="0"/>
              <a:t> угри</a:t>
            </a:r>
          </a:p>
          <a:p>
            <a:pPr marL="514350" indent="-514350">
              <a:buNone/>
            </a:pPr>
            <a:r>
              <a:rPr lang="ru-RU" dirty="0" smtClean="0"/>
              <a:t>-</a:t>
            </a:r>
            <a:r>
              <a:rPr lang="ru-RU" dirty="0" err="1" smtClean="0"/>
              <a:t>андрогенная</a:t>
            </a:r>
            <a:r>
              <a:rPr lang="ru-RU" dirty="0" smtClean="0"/>
              <a:t> </a:t>
            </a:r>
            <a:r>
              <a:rPr lang="ru-RU" dirty="0" err="1" smtClean="0"/>
              <a:t>алопеция</a:t>
            </a:r>
            <a:endParaRPr lang="ru-RU" dirty="0" smtClean="0"/>
          </a:p>
          <a:p>
            <a:pPr marL="514350" indent="-514350">
              <a:buNone/>
            </a:pPr>
            <a:r>
              <a:rPr lang="ru-RU" dirty="0" smtClean="0"/>
              <a:t>2. Симптомы вирилизации:</a:t>
            </a:r>
          </a:p>
          <a:p>
            <a:pPr marL="514350" indent="-514350">
              <a:buNone/>
            </a:pPr>
            <a:r>
              <a:rPr lang="ru-RU" dirty="0" smtClean="0"/>
              <a:t>-</a:t>
            </a:r>
            <a:r>
              <a:rPr lang="ru-RU" dirty="0" err="1" smtClean="0"/>
              <a:t>клиторомегалия</a:t>
            </a:r>
            <a:endParaRPr lang="ru-RU" dirty="0" smtClean="0"/>
          </a:p>
          <a:p>
            <a:pPr marL="514350" indent="-514350">
              <a:buNone/>
            </a:pPr>
            <a:r>
              <a:rPr lang="ru-RU" dirty="0" smtClean="0"/>
              <a:t>-</a:t>
            </a:r>
            <a:r>
              <a:rPr lang="ru-RU" dirty="0" err="1" smtClean="0"/>
              <a:t>ларингомегалия</a:t>
            </a:r>
            <a:r>
              <a:rPr lang="ru-RU" dirty="0" smtClean="0"/>
              <a:t> и </a:t>
            </a:r>
            <a:r>
              <a:rPr lang="ru-RU" dirty="0" err="1" smtClean="0"/>
              <a:t>барифония</a:t>
            </a:r>
            <a:endParaRPr lang="ru-RU" dirty="0" smtClean="0"/>
          </a:p>
          <a:p>
            <a:pPr marL="514350" indent="-514350">
              <a:buNone/>
            </a:pPr>
            <a:r>
              <a:rPr lang="ru-RU" dirty="0" smtClean="0"/>
              <a:t>-атрофия молочных желез</a:t>
            </a:r>
          </a:p>
          <a:p>
            <a:pPr marL="514350" indent="-514350">
              <a:buNone/>
            </a:pPr>
            <a:r>
              <a:rPr lang="ru-RU" dirty="0" smtClean="0"/>
              <a:t>3. </a:t>
            </a:r>
            <a:r>
              <a:rPr lang="ru-RU" dirty="0" err="1" smtClean="0"/>
              <a:t>Андрогенный</a:t>
            </a:r>
            <a:r>
              <a:rPr lang="ru-RU" dirty="0" smtClean="0"/>
              <a:t> </a:t>
            </a:r>
            <a:r>
              <a:rPr lang="ru-RU" dirty="0" err="1" smtClean="0"/>
              <a:t>морфотип</a:t>
            </a:r>
            <a:r>
              <a:rPr lang="ru-RU" dirty="0" smtClean="0"/>
              <a:t>:</a:t>
            </a:r>
          </a:p>
          <a:p>
            <a:pPr marL="514350" indent="-514350">
              <a:buNone/>
            </a:pPr>
            <a:r>
              <a:rPr lang="ru-RU" dirty="0" smtClean="0"/>
              <a:t>-</a:t>
            </a:r>
            <a:r>
              <a:rPr lang="ru-RU" dirty="0" err="1" smtClean="0"/>
              <a:t>андроидные</a:t>
            </a:r>
            <a:r>
              <a:rPr lang="ru-RU" dirty="0" smtClean="0"/>
              <a:t> пропорции скелета</a:t>
            </a:r>
          </a:p>
          <a:p>
            <a:pPr marL="514350" indent="-514350">
              <a:buNone/>
            </a:pPr>
            <a:r>
              <a:rPr lang="ru-RU" dirty="0" smtClean="0"/>
              <a:t>-</a:t>
            </a:r>
            <a:r>
              <a:rPr lang="ru-RU" dirty="0" err="1" smtClean="0"/>
              <a:t>андроидное</a:t>
            </a:r>
            <a:r>
              <a:rPr lang="ru-RU" dirty="0" smtClean="0"/>
              <a:t> ожирение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Структура типов волос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 smtClean="0"/>
              <a:t>Лануго</a:t>
            </a:r>
            <a:endParaRPr lang="ru-RU" dirty="0" smtClean="0"/>
          </a:p>
          <a:p>
            <a:r>
              <a:rPr lang="en-US" dirty="0" err="1" smtClean="0"/>
              <a:t>Vellus</a:t>
            </a:r>
            <a:r>
              <a:rPr lang="en-US" dirty="0" smtClean="0"/>
              <a:t>-</a:t>
            </a:r>
            <a:r>
              <a:rPr lang="ru-RU" dirty="0" smtClean="0"/>
              <a:t> непигментированные волосы, диаметром </a:t>
            </a:r>
            <a:r>
              <a:rPr lang="en-US" dirty="0" smtClean="0"/>
              <a:t>&lt;0,03 </a:t>
            </a:r>
            <a:r>
              <a:rPr lang="ru-RU" dirty="0" smtClean="0"/>
              <a:t>мм</a:t>
            </a:r>
          </a:p>
          <a:p>
            <a:r>
              <a:rPr lang="ru-RU" dirty="0" smtClean="0"/>
              <a:t>Терминальные- длинные, толстые, пигментированные волосы на волосистой части головы, на лобке, подмышках, брови, ресницы</a:t>
            </a:r>
          </a:p>
          <a:p>
            <a:r>
              <a:rPr lang="ru-RU" dirty="0" smtClean="0"/>
              <a:t>При гирсутизме под действием тестостерона или ДГЭА </a:t>
            </a:r>
            <a:r>
              <a:rPr lang="ru-RU" dirty="0" err="1" smtClean="0"/>
              <a:t>пушковые</a:t>
            </a:r>
            <a:r>
              <a:rPr lang="ru-RU" dirty="0" smtClean="0"/>
              <a:t> волосы трансформируются в терминальные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шкала гирсутизма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1"/>
            <a:ext cx="9144000" cy="6858000"/>
          </a:xfr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 smtClean="0"/>
              <a:t>Гирсутное</a:t>
            </a:r>
            <a:r>
              <a:rPr lang="ru-RU" dirty="0" smtClean="0"/>
              <a:t> </a:t>
            </a:r>
            <a:r>
              <a:rPr lang="ru-RU" dirty="0" err="1" smtClean="0"/>
              <a:t>число=</a:t>
            </a:r>
            <a:r>
              <a:rPr lang="ru-RU" dirty="0" smtClean="0"/>
              <a:t> индифферентное число(максимум 8)+ гормональное число(максимум 36)</a:t>
            </a:r>
          </a:p>
          <a:p>
            <a:r>
              <a:rPr lang="ru-RU" dirty="0" smtClean="0"/>
              <a:t>Клиническая оценка гирсутизма:</a:t>
            </a:r>
          </a:p>
          <a:p>
            <a:pPr>
              <a:buNone/>
            </a:pPr>
            <a:r>
              <a:rPr lang="en-US" dirty="0" smtClean="0"/>
              <a:t>&lt;8 </a:t>
            </a:r>
            <a:r>
              <a:rPr lang="ru-RU" dirty="0" smtClean="0"/>
              <a:t>баллов- норма</a:t>
            </a:r>
          </a:p>
          <a:p>
            <a:pPr>
              <a:buNone/>
            </a:pPr>
            <a:r>
              <a:rPr lang="ru-RU" dirty="0" smtClean="0"/>
              <a:t>8-15 баллов умеренный гирсутизм</a:t>
            </a:r>
          </a:p>
          <a:p>
            <a:pPr>
              <a:buNone/>
            </a:pPr>
            <a:r>
              <a:rPr lang="en-US" dirty="0" smtClean="0"/>
              <a:t>&gt;</a:t>
            </a:r>
            <a:r>
              <a:rPr lang="ru-RU" dirty="0" smtClean="0"/>
              <a:t>16 баллов тяжелый гирсутизм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Причины </a:t>
            </a:r>
            <a:r>
              <a:rPr lang="ru-RU" dirty="0" err="1" smtClean="0"/>
              <a:t>гиперандрогении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ru-RU" dirty="0" smtClean="0"/>
              <a:t>1. Самые частые: -СПКЯ</a:t>
            </a:r>
          </a:p>
          <a:p>
            <a:pPr>
              <a:buFontTx/>
              <a:buChar char="-"/>
            </a:pPr>
            <a:r>
              <a:rPr lang="ru-RU" dirty="0" err="1" smtClean="0"/>
              <a:t>Идиопатическая</a:t>
            </a:r>
            <a:r>
              <a:rPr lang="ru-RU" dirty="0" smtClean="0"/>
              <a:t> (уровень андрогенов и овариальная функция в норме)</a:t>
            </a:r>
          </a:p>
          <a:p>
            <a:pPr>
              <a:buNone/>
            </a:pPr>
            <a:r>
              <a:rPr lang="ru-RU" dirty="0" smtClean="0"/>
              <a:t>2. Менее частые: ВГКН(неклассическая форма)</a:t>
            </a:r>
          </a:p>
          <a:p>
            <a:pPr>
              <a:buNone/>
            </a:pPr>
            <a:r>
              <a:rPr lang="ru-RU" dirty="0" smtClean="0"/>
              <a:t>-</a:t>
            </a:r>
            <a:r>
              <a:rPr lang="ru-RU" dirty="0" err="1" smtClean="0"/>
              <a:t>гиперпролактинемия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Гипотиреоз</a:t>
            </a:r>
          </a:p>
          <a:p>
            <a:pPr>
              <a:buNone/>
            </a:pPr>
            <a:r>
              <a:rPr lang="ru-RU" dirty="0" smtClean="0"/>
              <a:t>3. Очень редкие: -</a:t>
            </a:r>
            <a:r>
              <a:rPr lang="ru-RU" dirty="0" err="1" smtClean="0"/>
              <a:t>андрогенпродуцирующие</a:t>
            </a:r>
            <a:r>
              <a:rPr lang="ru-RU" dirty="0" smtClean="0"/>
              <a:t> опухоли</a:t>
            </a:r>
          </a:p>
          <a:p>
            <a:pPr>
              <a:buNone/>
            </a:pPr>
            <a:r>
              <a:rPr lang="ru-RU" dirty="0" smtClean="0"/>
              <a:t>-синдром </a:t>
            </a:r>
            <a:r>
              <a:rPr lang="ru-RU" dirty="0" err="1" smtClean="0"/>
              <a:t>Кушинга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-акромегалия</a:t>
            </a:r>
          </a:p>
          <a:p>
            <a:pPr>
              <a:buNone/>
            </a:pPr>
            <a:r>
              <a:rPr lang="ru-RU" dirty="0" smtClean="0"/>
              <a:t>-другие ВГКН</a:t>
            </a: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372656"/>
          </a:xfrm>
        </p:spPr>
        <p:txBody>
          <a:bodyPr>
            <a:normAutofit/>
          </a:bodyPr>
          <a:lstStyle/>
          <a:p>
            <a:pPr algn="ctr"/>
            <a:r>
              <a:rPr lang="ru-RU" sz="2400" dirty="0" smtClean="0"/>
              <a:t>Изолированное </a:t>
            </a:r>
            <a:r>
              <a:rPr lang="ru-RU" sz="2400" dirty="0" err="1" smtClean="0"/>
              <a:t>пубархе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836712"/>
            <a:ext cx="7239000" cy="5832648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ru-RU" sz="2000" dirty="0" smtClean="0"/>
              <a:t>Вирилизация наружных гениталий, опережение физического развития, ускорение созревания костного скелета по отношению к ростовому возрасту</a:t>
            </a:r>
          </a:p>
          <a:p>
            <a:pPr>
              <a:buNone/>
            </a:pPr>
            <a:r>
              <a:rPr lang="ru-RU" sz="2000" dirty="0" smtClean="0"/>
              <a:t>         Да                                                         нет</a:t>
            </a:r>
          </a:p>
          <a:p>
            <a:pPr>
              <a:buNone/>
            </a:pPr>
            <a:endParaRPr lang="ru-RU" sz="2000" dirty="0" smtClean="0"/>
          </a:p>
          <a:p>
            <a:pPr>
              <a:buNone/>
            </a:pPr>
            <a:r>
              <a:rPr lang="ru-RU" sz="2000" dirty="0" smtClean="0"/>
              <a:t>Степень вирилизации                                  17 ОПГ</a:t>
            </a:r>
          </a:p>
          <a:p>
            <a:pPr>
              <a:buNone/>
            </a:pPr>
            <a:r>
              <a:rPr lang="ru-RU" sz="2000" dirty="0" smtClean="0"/>
              <a:t>1 </a:t>
            </a:r>
            <a:r>
              <a:rPr lang="ru-RU" sz="2000" dirty="0" err="1" smtClean="0"/>
              <a:t>ст</a:t>
            </a:r>
            <a:r>
              <a:rPr lang="ru-RU" sz="2000" dirty="0" smtClean="0"/>
              <a:t>             </a:t>
            </a:r>
            <a:r>
              <a:rPr lang="en-US" sz="2000" dirty="0" smtClean="0"/>
              <a:t>&gt;2 </a:t>
            </a:r>
            <a:r>
              <a:rPr lang="ru-RU" sz="2000" dirty="0" err="1" smtClean="0"/>
              <a:t>ст</a:t>
            </a:r>
            <a:r>
              <a:rPr lang="ru-RU" sz="2000" dirty="0" smtClean="0"/>
              <a:t>                                повышен   норма</a:t>
            </a:r>
          </a:p>
          <a:p>
            <a:pPr>
              <a:buNone/>
            </a:pPr>
            <a:endParaRPr lang="ru-RU" sz="2000" dirty="0" smtClean="0"/>
          </a:p>
          <a:p>
            <a:pPr>
              <a:buNone/>
            </a:pPr>
            <a:r>
              <a:rPr lang="ru-RU" sz="2000" dirty="0" smtClean="0"/>
              <a:t>             Манифестация                 </a:t>
            </a:r>
            <a:r>
              <a:rPr lang="ru-RU" sz="2000" dirty="0" err="1" smtClean="0"/>
              <a:t>вериф</a:t>
            </a:r>
            <a:r>
              <a:rPr lang="ru-RU" sz="2000" dirty="0" smtClean="0"/>
              <a:t> ВДКН    </a:t>
            </a:r>
            <a:r>
              <a:rPr lang="ru-RU" sz="2000" dirty="0" err="1" smtClean="0"/>
              <a:t>ф-ся</a:t>
            </a:r>
            <a:r>
              <a:rPr lang="ru-RU" sz="2000" dirty="0" smtClean="0"/>
              <a:t> СПКЯ</a:t>
            </a:r>
          </a:p>
          <a:p>
            <a:pPr>
              <a:buNone/>
            </a:pPr>
            <a:r>
              <a:rPr lang="ru-RU" sz="2000" dirty="0" smtClean="0"/>
              <a:t>Постнатальная </a:t>
            </a:r>
            <a:r>
              <a:rPr lang="ru-RU" sz="2000" dirty="0" err="1" smtClean="0"/>
              <a:t>Пренатальная</a:t>
            </a:r>
            <a:endParaRPr lang="ru-RU" sz="2000" dirty="0" smtClean="0"/>
          </a:p>
          <a:p>
            <a:pPr>
              <a:buNone/>
            </a:pPr>
            <a:endParaRPr lang="ru-RU" sz="2000" dirty="0" smtClean="0"/>
          </a:p>
          <a:p>
            <a:pPr>
              <a:buNone/>
            </a:pPr>
            <a:r>
              <a:rPr lang="ru-RU" sz="2000" dirty="0" smtClean="0"/>
              <a:t>Поиск опухоли      </a:t>
            </a:r>
            <a:r>
              <a:rPr lang="ru-RU" sz="2000" dirty="0" err="1" smtClean="0"/>
              <a:t>Вериф</a:t>
            </a:r>
            <a:r>
              <a:rPr lang="ru-RU" sz="2000" dirty="0" smtClean="0"/>
              <a:t> ВДКН                наблюдение</a:t>
            </a:r>
          </a:p>
          <a:p>
            <a:pPr>
              <a:buNone/>
            </a:pPr>
            <a:endParaRPr lang="ru-RU" sz="2000" dirty="0" smtClean="0"/>
          </a:p>
          <a:p>
            <a:pPr>
              <a:buNone/>
            </a:pPr>
            <a:r>
              <a:rPr lang="ru-RU" sz="2000" dirty="0" smtClean="0"/>
              <a:t>Удаление опухоли      лечение ГКС</a:t>
            </a:r>
          </a:p>
          <a:p>
            <a:pPr>
              <a:buNone/>
            </a:pPr>
            <a:endParaRPr lang="ru-RU" sz="2000" dirty="0" smtClean="0"/>
          </a:p>
          <a:p>
            <a:pPr>
              <a:buNone/>
            </a:pPr>
            <a:r>
              <a:rPr lang="ru-RU" sz="2000" dirty="0" smtClean="0"/>
              <a:t> Пластика НПО                               консервативное лечение</a:t>
            </a:r>
          </a:p>
          <a:p>
            <a:pPr>
              <a:buNone/>
            </a:pPr>
            <a:r>
              <a:rPr lang="ru-RU" sz="2000" dirty="0" smtClean="0"/>
              <a:t> по показаниям</a:t>
            </a:r>
          </a:p>
        </p:txBody>
      </p:sp>
      <p:cxnSp>
        <p:nvCxnSpPr>
          <p:cNvPr id="8" name="Прямая со стрелкой 7"/>
          <p:cNvCxnSpPr/>
          <p:nvPr/>
        </p:nvCxnSpPr>
        <p:spPr>
          <a:xfrm flipH="1">
            <a:off x="1979712" y="1772816"/>
            <a:ext cx="1368152" cy="14401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>
            <a:off x="4067944" y="1772816"/>
            <a:ext cx="1152128" cy="2160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>
            <a:off x="1475656" y="2060848"/>
            <a:ext cx="0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/>
          <p:nvPr/>
        </p:nvCxnSpPr>
        <p:spPr>
          <a:xfrm>
            <a:off x="6012160" y="2060848"/>
            <a:ext cx="0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/>
          <p:nvPr/>
        </p:nvCxnSpPr>
        <p:spPr>
          <a:xfrm flipH="1">
            <a:off x="971600" y="2780928"/>
            <a:ext cx="216024" cy="2160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 стрелкой 24"/>
          <p:cNvCxnSpPr/>
          <p:nvPr/>
        </p:nvCxnSpPr>
        <p:spPr>
          <a:xfrm>
            <a:off x="1619672" y="2780928"/>
            <a:ext cx="288032" cy="14401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 стрелкой 27"/>
          <p:cNvCxnSpPr/>
          <p:nvPr/>
        </p:nvCxnSpPr>
        <p:spPr>
          <a:xfrm flipH="1">
            <a:off x="5508104" y="2708920"/>
            <a:ext cx="216024" cy="14401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 стрелкой 30"/>
          <p:cNvCxnSpPr/>
          <p:nvPr/>
        </p:nvCxnSpPr>
        <p:spPr>
          <a:xfrm>
            <a:off x="6300192" y="2708920"/>
            <a:ext cx="216024" cy="14401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 стрелкой 33"/>
          <p:cNvCxnSpPr/>
          <p:nvPr/>
        </p:nvCxnSpPr>
        <p:spPr>
          <a:xfrm>
            <a:off x="2267744" y="3140968"/>
            <a:ext cx="0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 стрелкой 39"/>
          <p:cNvCxnSpPr/>
          <p:nvPr/>
        </p:nvCxnSpPr>
        <p:spPr>
          <a:xfrm>
            <a:off x="1043608" y="3140968"/>
            <a:ext cx="432048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Прямая со стрелкой 42"/>
          <p:cNvCxnSpPr/>
          <p:nvPr/>
        </p:nvCxnSpPr>
        <p:spPr>
          <a:xfrm flipH="1">
            <a:off x="1475656" y="4221088"/>
            <a:ext cx="288032" cy="14401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Прямая со стрелкой 44"/>
          <p:cNvCxnSpPr/>
          <p:nvPr/>
        </p:nvCxnSpPr>
        <p:spPr>
          <a:xfrm>
            <a:off x="2555776" y="4293096"/>
            <a:ext cx="216024" cy="14401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Прямая со стрелкой 46"/>
          <p:cNvCxnSpPr/>
          <p:nvPr/>
        </p:nvCxnSpPr>
        <p:spPr>
          <a:xfrm>
            <a:off x="1259632" y="4941168"/>
            <a:ext cx="0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Прямая со стрелкой 49"/>
          <p:cNvCxnSpPr/>
          <p:nvPr/>
        </p:nvCxnSpPr>
        <p:spPr>
          <a:xfrm>
            <a:off x="3491880" y="4869160"/>
            <a:ext cx="0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Прямая со стрелкой 58"/>
          <p:cNvCxnSpPr/>
          <p:nvPr/>
        </p:nvCxnSpPr>
        <p:spPr>
          <a:xfrm>
            <a:off x="5508104" y="3140968"/>
            <a:ext cx="0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Прямая со стрелкой 61"/>
          <p:cNvCxnSpPr/>
          <p:nvPr/>
        </p:nvCxnSpPr>
        <p:spPr>
          <a:xfrm>
            <a:off x="6732240" y="3140968"/>
            <a:ext cx="0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Прямая со стрелкой 64"/>
          <p:cNvCxnSpPr/>
          <p:nvPr/>
        </p:nvCxnSpPr>
        <p:spPr>
          <a:xfrm>
            <a:off x="5436096" y="4005064"/>
            <a:ext cx="432048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Прямая со стрелкой 67"/>
          <p:cNvCxnSpPr/>
          <p:nvPr/>
        </p:nvCxnSpPr>
        <p:spPr>
          <a:xfrm flipH="1">
            <a:off x="6300192" y="3933056"/>
            <a:ext cx="288032" cy="5040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Прямая со стрелкой 70"/>
          <p:cNvCxnSpPr/>
          <p:nvPr/>
        </p:nvCxnSpPr>
        <p:spPr>
          <a:xfrm>
            <a:off x="1619672" y="5661248"/>
            <a:ext cx="216024" cy="2160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Прямая со стрелкой 72"/>
          <p:cNvCxnSpPr/>
          <p:nvPr/>
        </p:nvCxnSpPr>
        <p:spPr>
          <a:xfrm flipH="1">
            <a:off x="2483768" y="5661248"/>
            <a:ext cx="936104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Прямая со стрелкой 75"/>
          <p:cNvCxnSpPr/>
          <p:nvPr/>
        </p:nvCxnSpPr>
        <p:spPr>
          <a:xfrm>
            <a:off x="6084168" y="5013176"/>
            <a:ext cx="0" cy="7920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вирилизация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156</TotalTime>
  <Words>751</Words>
  <Application>Microsoft Office PowerPoint</Application>
  <PresentationFormat>Экран (4:3)</PresentationFormat>
  <Paragraphs>128</Paragraphs>
  <Slides>21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2" baseType="lpstr">
      <vt:lpstr>Изящная</vt:lpstr>
      <vt:lpstr>Синдром гиперандрогении</vt:lpstr>
      <vt:lpstr>Синдром гиперандрогении</vt:lpstr>
      <vt:lpstr>Клиника</vt:lpstr>
      <vt:lpstr>Структура типов волос</vt:lpstr>
      <vt:lpstr>Слайд 5</vt:lpstr>
      <vt:lpstr>Слайд 6</vt:lpstr>
      <vt:lpstr>Причины гиперандрогении</vt:lpstr>
      <vt:lpstr>Изолированное пубархе</vt:lpstr>
      <vt:lpstr>Слайд 9</vt:lpstr>
      <vt:lpstr>Слайд 10</vt:lpstr>
      <vt:lpstr>План обследования при гиперандрогении</vt:lpstr>
      <vt:lpstr>Адренокортикальные опухоли у детей</vt:lpstr>
      <vt:lpstr>Пубертатная гиперандрогения</vt:lpstr>
      <vt:lpstr>Синдром поликистозных яичников</vt:lpstr>
      <vt:lpstr>Основные критерии СПКЯ</vt:lpstr>
      <vt:lpstr>Слайд 16</vt:lpstr>
      <vt:lpstr>Слайд 17</vt:lpstr>
      <vt:lpstr>Терапия СПКЯ</vt:lpstr>
      <vt:lpstr>Эстроген-прогестиновые  препараты</vt:lpstr>
      <vt:lpstr>Антиандрогенные препараты</vt:lpstr>
      <vt:lpstr>Контрольные вопросы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Синдром гиперандрогении</dc:title>
  <dc:creator>endokr-ord-2</dc:creator>
  <cp:lastModifiedBy>User</cp:lastModifiedBy>
  <cp:revision>22</cp:revision>
  <dcterms:created xsi:type="dcterms:W3CDTF">2019-10-15T11:03:45Z</dcterms:created>
  <dcterms:modified xsi:type="dcterms:W3CDTF">2020-04-10T15:15:19Z</dcterms:modified>
</cp:coreProperties>
</file>