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5" r:id="rId9"/>
    <p:sldId id="276" r:id="rId10"/>
    <p:sldId id="277" r:id="rId11"/>
    <p:sldId id="261" r:id="rId12"/>
    <p:sldId id="262" r:id="rId13"/>
    <p:sldId id="263" r:id="rId14"/>
    <p:sldId id="278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Omim/getmap.cgi?l124015" TargetMode="External"/><Relationship Id="rId3" Type="http://schemas.openxmlformats.org/officeDocument/2006/relationships/hyperlink" Target="http://www.ncbi.nlm.nih.gov/Omim/getmap.cgi?l118485" TargetMode="External"/><Relationship Id="rId7" Type="http://schemas.openxmlformats.org/officeDocument/2006/relationships/hyperlink" Target="http://www.ncbi.nlm.nih.gov/Omim/getmap.cgi?l610613" TargetMode="External"/><Relationship Id="rId2" Type="http://schemas.openxmlformats.org/officeDocument/2006/relationships/hyperlink" Target="http://www.ncbi.nlm.nih.gov/Omim/getmap.cgi?l6006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Omim/getmap.cgi?l201910" TargetMode="External"/><Relationship Id="rId5" Type="http://schemas.openxmlformats.org/officeDocument/2006/relationships/hyperlink" Target="http://www.ncbi.nlm.nih.gov/Omim/getmap.cgi?l201810" TargetMode="External"/><Relationship Id="rId4" Type="http://schemas.openxmlformats.org/officeDocument/2006/relationships/hyperlink" Target="http://www.ncbi.nlm.nih.gov/Omim/getmap.cgi?l202110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047728"/>
          </a:xfrm>
        </p:spPr>
        <p:txBody>
          <a:bodyPr/>
          <a:lstStyle/>
          <a:p>
            <a:r>
              <a:rPr lang="ru-RU" dirty="0" smtClean="0"/>
              <a:t>Врожденная дисфункция коры надпочечников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5877272"/>
            <a:ext cx="5114778" cy="6480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А.А. </a:t>
            </a:r>
            <a:r>
              <a:rPr lang="ru-RU" dirty="0" err="1" smtClean="0"/>
              <a:t>Бабрай</a:t>
            </a:r>
            <a:endParaRPr lang="ru-RU" dirty="0" smtClean="0"/>
          </a:p>
          <a:p>
            <a:pPr algn="ctr"/>
            <a:r>
              <a:rPr lang="ru-RU" smtClean="0"/>
              <a:t>Уфа-2020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6"/>
          <a:ext cx="9144003" cy="6858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836712"/>
                <a:gridCol w="1224136"/>
                <a:gridCol w="792088"/>
                <a:gridCol w="1152128"/>
                <a:gridCol w="1224136"/>
                <a:gridCol w="1224137"/>
                <a:gridCol w="1547666"/>
              </a:tblGrid>
              <a:tr h="4485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Форма ВДКН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ген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Минералокортико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иды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Половые стероиды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Клиническая картина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Гормональный маркер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8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XY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Наружные гениталии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Функция гонад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XX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Наружные гениталии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Функция гонад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Дефект </a:t>
                      </a: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StAR</a:t>
                      </a: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 протеина (липоидная гиперплазия надпочечников)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Calibri"/>
                          <a:ea typeface="Calibri"/>
                          <a:cs typeface="Times New Roman"/>
                        </a:rPr>
                        <a:t>STAR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8p11.2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Синдром потери соли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Женские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гипогонадизм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гипогонадизм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Дефицит 20,22-десмолазы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Calibri"/>
                          <a:ea typeface="Calibri"/>
                          <a:cs typeface="Times New Roman"/>
                        </a:rPr>
                        <a:t>CYP11A1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3"/>
                        </a:rPr>
                        <a:t>15q23-q24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Синдром потери соли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Женские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гипогонадизм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гипогонадизм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8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Дефект С</a:t>
                      </a: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Р17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Calibri"/>
                          <a:ea typeface="Calibri"/>
                          <a:cs typeface="Times New Roman"/>
                        </a:rPr>
                        <a:t>CYP17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4"/>
                        </a:rPr>
                        <a:t>10q24.3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Артериальная гипертензия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Промежуточные ближе к женским, гипогонадизм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гипогонадизм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дезоксикортикостерон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кортикостерон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Дефект 3βГСД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Calibri"/>
                          <a:ea typeface="Calibri"/>
                          <a:cs typeface="Times New Roman"/>
                        </a:rPr>
                        <a:t>HSD3B2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5"/>
                        </a:rPr>
                        <a:t>1p13.1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Синдром потери соли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Промежуточные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с андрогенизацией в пубертате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Промежуточные ближе к женским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Δ5-стероиды: прегненолон, 17ОН-прегненолн, ДНЕА.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Дефицит 21-гидроксилазы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Calibri"/>
                          <a:ea typeface="Calibri"/>
                          <a:cs typeface="Times New Roman"/>
                        </a:rPr>
                        <a:t>CYP21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6"/>
                        </a:rPr>
                        <a:t>6p21.3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/N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Синдром потери соли/</a:t>
                      </a: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промежуточный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17ОНР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8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Дефицит 11β-гидроксилазы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Calibri"/>
                          <a:ea typeface="Calibri"/>
                          <a:cs typeface="Times New Roman"/>
                        </a:rPr>
                        <a:t>CYP11B1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7"/>
                        </a:rPr>
                        <a:t>8q21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Артериальная гипертензия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промежуточный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11-ДОК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11-дезоксикортикостерон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8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Дефицит оксидоредуктазы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Calibri"/>
                          <a:ea typeface="Calibri"/>
                          <a:cs typeface="Times New Roman"/>
                        </a:rPr>
                        <a:t>POR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8"/>
                        </a:rPr>
                        <a:t>7q11.2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N/</a:t>
                      </a: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/>
                          <a:ea typeface="Calibri"/>
                          <a:cs typeface="Times New Roman"/>
                        </a:rPr>
                        <a:t>↓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промежуточный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промежуточный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17ОНР, прогестерон, 17ОНпрегненолон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Клинические формы заболевания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Простая (</a:t>
            </a:r>
            <a:r>
              <a:rPr lang="ru-RU" dirty="0" err="1" smtClean="0"/>
              <a:t>Вирильная</a:t>
            </a:r>
            <a:r>
              <a:rPr lang="ru-RU" dirty="0" smtClean="0"/>
              <a:t>) форма-25%:</a:t>
            </a:r>
          </a:p>
          <a:p>
            <a:pPr marL="514350" indent="-514350">
              <a:buNone/>
            </a:pPr>
            <a:r>
              <a:rPr lang="ru-RU" dirty="0" smtClean="0"/>
              <a:t>Недостаточность ГКС на фоне стресса, гиперпигментация, гипогликемии, снижение АД, большое пульсовое давление, внутриутробная и постнатальная вирилизация.</a:t>
            </a:r>
          </a:p>
          <a:p>
            <a:pPr marL="514350" indent="-514350">
              <a:buNone/>
            </a:pPr>
            <a:r>
              <a:rPr lang="ru-RU" dirty="0" smtClean="0"/>
              <a:t>2. Сольтеряющая форма- 75%</a:t>
            </a:r>
          </a:p>
          <a:p>
            <a:pPr marL="514350" indent="-514350">
              <a:buNone/>
            </a:pPr>
            <a:r>
              <a:rPr lang="ru-RU" dirty="0" smtClean="0"/>
              <a:t>Недостаточность ГКС и МКС в повседневной жизни, синдром потери соли, внутриутробная и постнатальная </a:t>
            </a:r>
            <a:r>
              <a:rPr lang="ru-RU" dirty="0" err="1" smtClean="0"/>
              <a:t>андрогенизация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3. Неклассическая форма-0,3%</a:t>
            </a:r>
          </a:p>
          <a:p>
            <a:pPr marL="514350" indent="-514350">
              <a:buNone/>
            </a:pPr>
            <a:r>
              <a:rPr lang="ru-RU" dirty="0" smtClean="0"/>
              <a:t>Постнатальная </a:t>
            </a:r>
            <a:r>
              <a:rPr lang="ru-RU" dirty="0" err="1" smtClean="0"/>
              <a:t>андрогенизация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19442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Диагностические маркеры классической недостаточности 21-гидроксилазы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Патогенетический:</a:t>
            </a:r>
          </a:p>
          <a:p>
            <a:pPr marL="514350" indent="-514350">
              <a:buNone/>
            </a:pPr>
            <a:r>
              <a:rPr lang="ru-RU" dirty="0" smtClean="0"/>
              <a:t>Базальный уровень 17-ОПГ в сыворотке крови превышает норму для данного возраста в 10 раз</a:t>
            </a:r>
          </a:p>
          <a:p>
            <a:pPr marL="514350" indent="-514350">
              <a:buNone/>
            </a:pPr>
            <a:r>
              <a:rPr lang="ru-RU" dirty="0" smtClean="0"/>
              <a:t>2. Генетический маркер:</a:t>
            </a:r>
          </a:p>
          <a:p>
            <a:pPr marL="514350" indent="-514350">
              <a:buNone/>
            </a:pPr>
            <a:r>
              <a:rPr lang="ru-RU" dirty="0" smtClean="0"/>
              <a:t>Мутация гена </a:t>
            </a:r>
            <a:r>
              <a:rPr lang="en-US" dirty="0" smtClean="0"/>
              <a:t>CYP21 </a:t>
            </a:r>
            <a:r>
              <a:rPr lang="ru-RU" dirty="0" smtClean="0"/>
              <a:t>(</a:t>
            </a:r>
            <a:r>
              <a:rPr lang="ru-RU" dirty="0" err="1" smtClean="0"/>
              <a:t>делеция</a:t>
            </a:r>
            <a:r>
              <a:rPr lang="ru-RU" dirty="0" smtClean="0"/>
              <a:t>, конверсия гена на </a:t>
            </a:r>
            <a:r>
              <a:rPr lang="ru-RU" dirty="0" err="1" smtClean="0"/>
              <a:t>псевдоген</a:t>
            </a:r>
            <a:r>
              <a:rPr lang="ru-RU" dirty="0" smtClean="0"/>
              <a:t>, точечные мутации, нарушение </a:t>
            </a:r>
            <a:r>
              <a:rPr lang="ru-RU" dirty="0" err="1" smtClean="0"/>
              <a:t>сплайсинга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Тяжелые клинические последствия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Неправильный выбор пола у девочек при рождении</a:t>
            </a:r>
          </a:p>
          <a:p>
            <a:r>
              <a:rPr lang="ru-RU" dirty="0" err="1" smtClean="0"/>
              <a:t>Аденоматозные</a:t>
            </a:r>
            <a:r>
              <a:rPr lang="ru-RU" dirty="0" smtClean="0"/>
              <a:t> изменения в надпочечниках</a:t>
            </a:r>
          </a:p>
          <a:p>
            <a:r>
              <a:rPr lang="ru-RU" dirty="0" err="1" smtClean="0"/>
              <a:t>Гонадотропиннезависимое</a:t>
            </a:r>
            <a:r>
              <a:rPr lang="ru-RU" dirty="0" smtClean="0"/>
              <a:t> ППР- 47%</a:t>
            </a:r>
          </a:p>
          <a:p>
            <a:r>
              <a:rPr lang="ru-RU" dirty="0" smtClean="0"/>
              <a:t>Трансформация </a:t>
            </a:r>
            <a:r>
              <a:rPr lang="ru-RU" dirty="0" err="1" smtClean="0"/>
              <a:t>гонадотропиннезависимого</a:t>
            </a:r>
            <a:r>
              <a:rPr lang="ru-RU" dirty="0" smtClean="0"/>
              <a:t> ППР в </a:t>
            </a:r>
            <a:r>
              <a:rPr lang="ru-RU" dirty="0" err="1" smtClean="0"/>
              <a:t>гонадотропинзависимое</a:t>
            </a:r>
            <a:endParaRPr lang="ru-RU" dirty="0" smtClean="0"/>
          </a:p>
          <a:p>
            <a:r>
              <a:rPr lang="ru-RU" dirty="0" smtClean="0"/>
              <a:t>Нарушение репродуктивной функции</a:t>
            </a:r>
          </a:p>
          <a:p>
            <a:r>
              <a:rPr lang="ru-RU" dirty="0" smtClean="0"/>
              <a:t>Криз надпочечниковой недостаточности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Неклассическая форма ВГКН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8172400" cy="58772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Базальный уровень 17 ОПГ в сыворотке</a:t>
            </a:r>
            <a:r>
              <a:rPr lang="en-US" dirty="0" smtClean="0"/>
              <a:t>&gt;</a:t>
            </a:r>
            <a:r>
              <a:rPr lang="ru-RU" dirty="0" smtClean="0"/>
              <a:t>30 </a:t>
            </a:r>
            <a:r>
              <a:rPr lang="ru-RU" dirty="0" err="1" smtClean="0"/>
              <a:t>нмоль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Стимулированный уровень 17 ОПГ в сыворотке </a:t>
            </a:r>
            <a:r>
              <a:rPr lang="en-US" dirty="0" smtClean="0"/>
              <a:t>&gt;</a:t>
            </a:r>
            <a:r>
              <a:rPr lang="ru-RU" dirty="0" smtClean="0"/>
              <a:t>51 </a:t>
            </a:r>
            <a:r>
              <a:rPr lang="ru-RU" dirty="0" err="1" smtClean="0"/>
              <a:t>нмоль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Генетический маркер: точечные мутации гена </a:t>
            </a:r>
            <a:r>
              <a:rPr lang="en-US" dirty="0" smtClean="0"/>
              <a:t>CYP21A2</a:t>
            </a:r>
            <a:endParaRPr lang="ru-RU" dirty="0" smtClean="0"/>
          </a:p>
          <a:p>
            <a:r>
              <a:rPr lang="ru-RU" dirty="0" smtClean="0"/>
              <a:t>Терапия: -ГКС назначается только при прогрессировании костного возраста, ухудшающего ростовой прогноз;</a:t>
            </a:r>
          </a:p>
          <a:p>
            <a:pPr>
              <a:buNone/>
            </a:pPr>
            <a:r>
              <a:rPr lang="ru-RU" dirty="0" smtClean="0"/>
              <a:t>-при прогрессировании </a:t>
            </a:r>
            <a:r>
              <a:rPr lang="ru-RU" dirty="0" err="1" smtClean="0"/>
              <a:t>андрогенизации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-для индукции беременности.</a:t>
            </a:r>
          </a:p>
          <a:p>
            <a:pPr>
              <a:buNone/>
            </a:pPr>
            <a:r>
              <a:rPr lang="ru-RU" dirty="0" smtClean="0"/>
              <a:t>При открытых зонах роста- гидрокортизон 10-15 мг/м2.</a:t>
            </a:r>
          </a:p>
          <a:p>
            <a:pPr>
              <a:buNone/>
            </a:pPr>
            <a:r>
              <a:rPr lang="ru-RU" dirty="0" smtClean="0"/>
              <a:t>При закрытых зонах роста- </a:t>
            </a:r>
            <a:r>
              <a:rPr lang="ru-RU" dirty="0" err="1" smtClean="0"/>
              <a:t>дексаметазон</a:t>
            </a:r>
            <a:r>
              <a:rPr lang="ru-RU" dirty="0" smtClean="0"/>
              <a:t> ¼-1/2 </a:t>
            </a:r>
            <a:r>
              <a:rPr lang="ru-RU" dirty="0" err="1" smtClean="0"/>
              <a:t>таб</a:t>
            </a:r>
            <a:r>
              <a:rPr lang="ru-RU" dirty="0" smtClean="0"/>
              <a:t>; </a:t>
            </a:r>
            <a:r>
              <a:rPr lang="ru-RU" dirty="0" err="1" smtClean="0"/>
              <a:t>метипред</a:t>
            </a:r>
            <a:r>
              <a:rPr lang="ru-RU" dirty="0" smtClean="0"/>
              <a:t> ¼-1/2 таб.</a:t>
            </a:r>
          </a:p>
          <a:p>
            <a:pPr>
              <a:buNone/>
            </a:pPr>
            <a:r>
              <a:rPr lang="ru-RU" dirty="0" smtClean="0"/>
              <a:t>Если ГКС не оказывают эффекта, то можно подключить </a:t>
            </a:r>
            <a:r>
              <a:rPr lang="ru-RU" dirty="0" err="1" smtClean="0"/>
              <a:t>антиандрогенные</a:t>
            </a:r>
            <a:r>
              <a:rPr lang="ru-RU" dirty="0" smtClean="0"/>
              <a:t> препараты.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Скрининг ВДКН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68863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Приказ МЗ РФ №185 от 22.03.2006 «о массовом обследовании новорожденных на наследственные заболевания»</a:t>
            </a:r>
            <a:endParaRPr lang="en-US" dirty="0" smtClean="0"/>
          </a:p>
          <a:p>
            <a:r>
              <a:rPr lang="ru-RU" dirty="0" smtClean="0"/>
              <a:t>Забор крови у доношенных на 4-5 день, у недоношенных на 7 день</a:t>
            </a:r>
          </a:p>
          <a:p>
            <a:pPr algn="ctr">
              <a:buNone/>
            </a:pPr>
            <a:r>
              <a:rPr lang="ru-RU" dirty="0" smtClean="0"/>
              <a:t>Интерпретация результатов:</a:t>
            </a:r>
          </a:p>
          <a:p>
            <a:pPr>
              <a:buNone/>
            </a:pPr>
            <a:r>
              <a:rPr lang="ru-RU" b="1" dirty="0" smtClean="0"/>
              <a:t>У доношенных 17 ОПГ</a:t>
            </a:r>
            <a:r>
              <a:rPr lang="en-US" dirty="0" smtClean="0"/>
              <a:t>&lt;17 </a:t>
            </a:r>
            <a:r>
              <a:rPr lang="ru-RU" dirty="0" err="1" smtClean="0"/>
              <a:t>нмоль</a:t>
            </a:r>
            <a:r>
              <a:rPr lang="ru-RU" dirty="0" smtClean="0"/>
              <a:t>/л- норма</a:t>
            </a:r>
          </a:p>
          <a:p>
            <a:pPr>
              <a:buNone/>
            </a:pPr>
            <a:r>
              <a:rPr lang="ru-RU" dirty="0" smtClean="0"/>
              <a:t>17-35 </a:t>
            </a:r>
            <a:r>
              <a:rPr lang="ru-RU" dirty="0" err="1" smtClean="0"/>
              <a:t>нмоль</a:t>
            </a:r>
            <a:r>
              <a:rPr lang="ru-RU" dirty="0" smtClean="0"/>
              <a:t>/л- результат сомнителен</a:t>
            </a:r>
          </a:p>
          <a:p>
            <a:pPr>
              <a:buNone/>
            </a:pPr>
            <a:r>
              <a:rPr lang="en-US" dirty="0" smtClean="0"/>
              <a:t>&gt;</a:t>
            </a:r>
            <a:r>
              <a:rPr lang="ru-RU" dirty="0" smtClean="0"/>
              <a:t>35 </a:t>
            </a:r>
            <a:r>
              <a:rPr lang="ru-RU" dirty="0" err="1" smtClean="0"/>
              <a:t>нмоль</a:t>
            </a:r>
            <a:r>
              <a:rPr lang="ru-RU" dirty="0" smtClean="0"/>
              <a:t>/л- госпитализация для верификации диагноза</a:t>
            </a:r>
          </a:p>
          <a:p>
            <a:pPr>
              <a:buNone/>
            </a:pPr>
            <a:r>
              <a:rPr lang="ru-RU" b="1" dirty="0" smtClean="0"/>
              <a:t>У недоношенных 17 ОПГ </a:t>
            </a:r>
            <a:r>
              <a:rPr lang="en-US" dirty="0" smtClean="0"/>
              <a:t>&lt;</a:t>
            </a:r>
            <a:r>
              <a:rPr lang="ru-RU" dirty="0" smtClean="0"/>
              <a:t>17 </a:t>
            </a:r>
            <a:r>
              <a:rPr lang="ru-RU" dirty="0" err="1" smtClean="0"/>
              <a:t>нмоль</a:t>
            </a:r>
            <a:r>
              <a:rPr lang="ru-RU" dirty="0" smtClean="0"/>
              <a:t>/л- норма</a:t>
            </a:r>
          </a:p>
          <a:p>
            <a:pPr>
              <a:buNone/>
            </a:pPr>
            <a:r>
              <a:rPr lang="ru-RU" dirty="0" smtClean="0"/>
              <a:t>17-50 </a:t>
            </a:r>
            <a:r>
              <a:rPr lang="ru-RU" dirty="0" err="1" smtClean="0"/>
              <a:t>нмоль</a:t>
            </a:r>
            <a:r>
              <a:rPr lang="ru-RU" dirty="0" smtClean="0"/>
              <a:t>/л- сомнительно</a:t>
            </a:r>
          </a:p>
          <a:p>
            <a:pPr>
              <a:buNone/>
            </a:pPr>
            <a:r>
              <a:rPr lang="en-US" dirty="0" smtClean="0"/>
              <a:t>&gt;50 </a:t>
            </a:r>
            <a:r>
              <a:rPr lang="ru-RU" dirty="0" err="1" smtClean="0"/>
              <a:t>нмоль</a:t>
            </a:r>
            <a:r>
              <a:rPr lang="ru-RU" dirty="0" smtClean="0"/>
              <a:t>/л- госпитализация для верификации диагноза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Ложноположительный результат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Забор крови ранее декретированных сроков</a:t>
            </a:r>
          </a:p>
          <a:p>
            <a:r>
              <a:rPr lang="ru-RU" dirty="0" smtClean="0"/>
              <a:t>Недоношенность</a:t>
            </a:r>
          </a:p>
          <a:p>
            <a:r>
              <a:rPr lang="ru-RU" dirty="0" smtClean="0"/>
              <a:t>ЗВУР</a:t>
            </a:r>
          </a:p>
          <a:p>
            <a:r>
              <a:rPr lang="ru-RU" dirty="0" err="1" smtClean="0"/>
              <a:t>Гипербилирубинемия</a:t>
            </a:r>
            <a:endParaRPr lang="ru-RU" dirty="0" smtClean="0"/>
          </a:p>
          <a:p>
            <a:r>
              <a:rPr lang="ru-RU" dirty="0" err="1" smtClean="0"/>
              <a:t>Морфо-функциональная</a:t>
            </a:r>
            <a:r>
              <a:rPr lang="ru-RU" dirty="0" smtClean="0"/>
              <a:t> незрелость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Ретест</a:t>
            </a:r>
            <a:r>
              <a:rPr lang="ru-RU" dirty="0" smtClean="0"/>
              <a:t>- в сыворотке!!!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Ложноотрицательный результат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Инфузионная</a:t>
            </a:r>
            <a:r>
              <a:rPr lang="ru-RU" dirty="0" smtClean="0"/>
              <a:t> терапия</a:t>
            </a:r>
          </a:p>
          <a:p>
            <a:r>
              <a:rPr lang="ru-RU" dirty="0" smtClean="0"/>
              <a:t>Прием </a:t>
            </a:r>
            <a:r>
              <a:rPr lang="ru-RU" dirty="0" err="1" smtClean="0"/>
              <a:t>дексаметазона</a:t>
            </a:r>
            <a:r>
              <a:rPr lang="ru-RU" dirty="0" smtClean="0"/>
              <a:t> во время беременности</a:t>
            </a:r>
          </a:p>
          <a:p>
            <a:pPr>
              <a:buNone/>
            </a:pPr>
            <a:r>
              <a:rPr lang="ru-RU" dirty="0" err="1" smtClean="0"/>
              <a:t>Дексаметазон</a:t>
            </a:r>
            <a:r>
              <a:rPr lang="ru-RU" dirty="0" smtClean="0"/>
              <a:t> проходит через </a:t>
            </a:r>
            <a:r>
              <a:rPr lang="ru-RU" dirty="0" err="1" smtClean="0"/>
              <a:t>фетоплацентарный</a:t>
            </a:r>
            <a:r>
              <a:rPr lang="ru-RU" dirty="0" smtClean="0"/>
              <a:t> барьер и оказывает </a:t>
            </a:r>
            <a:r>
              <a:rPr lang="ru-RU" dirty="0" err="1" smtClean="0"/>
              <a:t>супрессивный</a:t>
            </a:r>
            <a:r>
              <a:rPr lang="ru-RU" dirty="0" smtClean="0"/>
              <a:t> эффект на АКТГ, поэтому беременным надо вместо </a:t>
            </a:r>
            <a:r>
              <a:rPr lang="ru-RU" dirty="0" err="1" smtClean="0"/>
              <a:t>дексаметазона</a:t>
            </a:r>
            <a:r>
              <a:rPr lang="ru-RU" dirty="0" smtClean="0"/>
              <a:t> назначать </a:t>
            </a:r>
            <a:r>
              <a:rPr lang="ru-RU" dirty="0" err="1" smtClean="0"/>
              <a:t>метипред</a:t>
            </a:r>
            <a:r>
              <a:rPr lang="ru-RU" dirty="0" smtClean="0"/>
              <a:t>, который не оказывает влияния на АКТГ плода.</a:t>
            </a:r>
          </a:p>
          <a:p>
            <a:r>
              <a:rPr lang="ru-RU" dirty="0" smtClean="0"/>
              <a:t>Респираторный </a:t>
            </a:r>
            <a:r>
              <a:rPr lang="ru-RU" dirty="0" err="1" smtClean="0"/>
              <a:t>дистресс</a:t>
            </a:r>
            <a:r>
              <a:rPr lang="ru-RU" dirty="0" smtClean="0"/>
              <a:t> синдром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АГС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9416"/>
            <a:ext cx="7848872" cy="5059944"/>
          </a:xfrm>
        </p:spPr>
        <p:txBody>
          <a:bodyPr>
            <a:normAutofit/>
          </a:bodyPr>
          <a:lstStyle/>
          <a:p>
            <a:r>
              <a:rPr lang="ru-RU" dirty="0" err="1" smtClean="0"/>
              <a:t>Кариотипирование</a:t>
            </a:r>
            <a:endParaRPr lang="ru-RU" dirty="0" smtClean="0"/>
          </a:p>
          <a:p>
            <a:r>
              <a:rPr lang="ru-RU" dirty="0" smtClean="0"/>
              <a:t>Б/</a:t>
            </a:r>
            <a:r>
              <a:rPr lang="ru-RU" dirty="0" err="1" smtClean="0"/>
              <a:t>х</a:t>
            </a:r>
            <a:r>
              <a:rPr lang="ru-RU" dirty="0" smtClean="0"/>
              <a:t> анализ крови(электролиты)</a:t>
            </a:r>
          </a:p>
          <a:p>
            <a:r>
              <a:rPr lang="ru-RU" dirty="0" smtClean="0"/>
              <a:t>Сывороточный уровень 17 ОПГ, тестостерон, ренин</a:t>
            </a:r>
          </a:p>
          <a:p>
            <a:r>
              <a:rPr lang="ru-RU" dirty="0" smtClean="0"/>
              <a:t>УЗИ надпочечников(гиперплазия коры </a:t>
            </a:r>
            <a:r>
              <a:rPr lang="ru-RU" dirty="0" err="1" smtClean="0"/>
              <a:t>надпочечников-увеличение</a:t>
            </a:r>
            <a:r>
              <a:rPr lang="ru-RU" dirty="0" smtClean="0"/>
              <a:t> </a:t>
            </a:r>
            <a:r>
              <a:rPr lang="ru-RU" dirty="0" err="1" smtClean="0"/>
              <a:t>передне-заднего</a:t>
            </a:r>
            <a:r>
              <a:rPr lang="ru-RU" dirty="0" smtClean="0"/>
              <a:t> размера: у ребенка до 1 месяца</a:t>
            </a:r>
            <a:r>
              <a:rPr lang="en-US" dirty="0" smtClean="0"/>
              <a:t>&gt;5 </a:t>
            </a:r>
            <a:r>
              <a:rPr lang="ru-RU" dirty="0" smtClean="0"/>
              <a:t>мм, старше 1 месяца</a:t>
            </a:r>
            <a:r>
              <a:rPr lang="en-US" dirty="0" smtClean="0"/>
              <a:t>&gt;10 </a:t>
            </a:r>
            <a:r>
              <a:rPr lang="ru-RU" dirty="0" smtClean="0"/>
              <a:t>мм), малого таза, яичек</a:t>
            </a:r>
          </a:p>
          <a:p>
            <a:r>
              <a:rPr lang="ru-RU" dirty="0" err="1" smtClean="0"/>
              <a:t>Мультистероидный</a:t>
            </a:r>
            <a:r>
              <a:rPr lang="ru-RU" dirty="0" smtClean="0"/>
              <a:t> анализ- ТМС</a:t>
            </a:r>
          </a:p>
          <a:p>
            <a:r>
              <a:rPr lang="ru-RU" dirty="0" smtClean="0"/>
              <a:t>Проба с аналогом АКТГ</a:t>
            </a:r>
          </a:p>
          <a:p>
            <a:r>
              <a:rPr lang="ru-RU" dirty="0" smtClean="0"/>
              <a:t>Молекулярно-генетический анализ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терапии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ГКС</a:t>
            </a:r>
          </a:p>
          <a:p>
            <a:pPr>
              <a:buNone/>
            </a:pPr>
            <a:r>
              <a:rPr lang="ru-RU" dirty="0" smtClean="0"/>
              <a:t>Цель: подбор минимальной эффективной дозы гидрокортизона</a:t>
            </a:r>
          </a:p>
          <a:p>
            <a:pPr>
              <a:buNone/>
            </a:pPr>
            <a:r>
              <a:rPr lang="ru-RU" dirty="0" smtClean="0"/>
              <a:t>Стартовая доза 20-100 мг/м2/</a:t>
            </a:r>
            <a:r>
              <a:rPr lang="ru-RU" dirty="0" err="1" smtClean="0"/>
              <a:t>сут</a:t>
            </a:r>
            <a:r>
              <a:rPr lang="ru-RU" dirty="0" smtClean="0"/>
              <a:t>. Если доклиническая стадия заболевания, то 20 мг/м2/</a:t>
            </a:r>
            <a:r>
              <a:rPr lang="ru-RU" dirty="0" err="1" smtClean="0"/>
              <a:t>сут</a:t>
            </a:r>
            <a:r>
              <a:rPr lang="ru-RU" dirty="0" smtClean="0"/>
              <a:t>. Если позднее выявление, то </a:t>
            </a:r>
            <a:r>
              <a:rPr lang="en-US" dirty="0" smtClean="0"/>
              <a:t>&gt;</a:t>
            </a:r>
            <a:r>
              <a:rPr lang="ru-RU" dirty="0" smtClean="0"/>
              <a:t>20 мг/м2/</a:t>
            </a:r>
            <a:r>
              <a:rPr lang="ru-RU" dirty="0" err="1" smtClean="0"/>
              <a:t>сут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Поддерживающая доза 10-15 мг/м2/</a:t>
            </a:r>
            <a:r>
              <a:rPr lang="ru-RU" dirty="0" err="1" smtClean="0"/>
              <a:t>сут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Распределение дозы: 6-14-22</a:t>
            </a:r>
          </a:p>
          <a:p>
            <a:pPr>
              <a:buNone/>
            </a:pPr>
            <a:r>
              <a:rPr lang="ru-RU" dirty="0" smtClean="0"/>
              <a:t>Увеличение дозы на фоне стресса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Адреногенитальный синдром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Группа аутосомно-рецессивных болезней, в основе которых лежит дефект одного из ферментов, участвующих в синтезе кортизола.</a:t>
            </a:r>
          </a:p>
          <a:p>
            <a:r>
              <a:rPr lang="ru-RU" dirty="0" smtClean="0"/>
              <a:t>В ответ на дефицит кортизола повышается уровень КРГ и АКТГ, что приводит к гиперплазии коры надпочечников и избыточной секреции гормонов, синтез которых происходит без участия данного фермента.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86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571184" cy="5763040"/>
          </a:xfrm>
        </p:spPr>
        <p:txBody>
          <a:bodyPr/>
          <a:lstStyle/>
          <a:p>
            <a:r>
              <a:rPr lang="ru-RU" dirty="0" err="1" smtClean="0"/>
              <a:t>Минералкортикоиды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Стартовая доза 0,15-0,2 мг/</a:t>
            </a:r>
            <a:r>
              <a:rPr lang="ru-RU" dirty="0" err="1" smtClean="0"/>
              <a:t>сут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Поддерживающая доза 0,05-0,125 мг/</a:t>
            </a:r>
            <a:r>
              <a:rPr lang="ru-RU" dirty="0" err="1" smtClean="0"/>
              <a:t>сут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Распределение дозы: 6-18/однократно</a:t>
            </a:r>
          </a:p>
          <a:p>
            <a:pPr>
              <a:buNone/>
            </a:pPr>
            <a:r>
              <a:rPr lang="ru-RU" dirty="0" smtClean="0"/>
              <a:t>Поваренная соль 0,3 г/кг/</a:t>
            </a:r>
            <a:r>
              <a:rPr lang="ru-RU" dirty="0" err="1" smtClean="0"/>
              <a:t>сут</a:t>
            </a:r>
            <a:endParaRPr lang="ru-RU" dirty="0" smtClean="0"/>
          </a:p>
          <a:p>
            <a:r>
              <a:rPr lang="ru-RU" dirty="0" smtClean="0"/>
              <a:t>Феминизирующая пластика наружных гениталий у девочек(при вирилизации по </a:t>
            </a:r>
            <a:r>
              <a:rPr lang="ru-RU" dirty="0" err="1" smtClean="0"/>
              <a:t>Прадеру</a:t>
            </a:r>
            <a:r>
              <a:rPr lang="ru-RU" dirty="0" smtClean="0"/>
              <a:t> 3,4,5 степени)</a:t>
            </a:r>
          </a:p>
          <a:p>
            <a:r>
              <a:rPr lang="ru-RU" dirty="0" smtClean="0"/>
              <a:t>Клинико-гормональный контроль терапии </a:t>
            </a:r>
          </a:p>
          <a:p>
            <a:pPr>
              <a:buNone/>
            </a:pPr>
            <a:r>
              <a:rPr lang="ru-RU" dirty="0" smtClean="0"/>
              <a:t>1 раз в 3 месяца(17 ОПГ, тестостерон, ренин)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адекватности терапии ГКС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Отсутствие жалоб и клиники глюкокортикоидной недостаточности</a:t>
            </a:r>
          </a:p>
          <a:p>
            <a:pPr marL="514350" indent="-514350">
              <a:buAutoNum type="arabicParenR"/>
            </a:pPr>
            <a:r>
              <a:rPr lang="ru-RU" dirty="0" smtClean="0"/>
              <a:t>Нормальные темпы роста и костного возраста</a:t>
            </a:r>
          </a:p>
          <a:p>
            <a:pPr marL="514350" indent="-514350">
              <a:buAutoNum type="arabicParenR"/>
            </a:pPr>
            <a:r>
              <a:rPr lang="ru-RU" dirty="0" smtClean="0"/>
              <a:t>Нормализация размеров надпочечников</a:t>
            </a:r>
          </a:p>
          <a:p>
            <a:pPr marL="514350" indent="-514350">
              <a:buAutoNum type="arabicParenR"/>
            </a:pPr>
            <a:r>
              <a:rPr lang="ru-RU" dirty="0" smtClean="0"/>
              <a:t>Отсутствие прогрессирования </a:t>
            </a:r>
            <a:r>
              <a:rPr lang="ru-RU" dirty="0" err="1" smtClean="0"/>
              <a:t>андрогенизации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Высоконормальный</a:t>
            </a:r>
            <a:r>
              <a:rPr lang="ru-RU" dirty="0" smtClean="0"/>
              <a:t> уровень 17 ОПГ</a:t>
            </a:r>
          </a:p>
          <a:p>
            <a:pPr marL="514350" indent="-514350">
              <a:buNone/>
            </a:pPr>
            <a:r>
              <a:rPr lang="ru-RU" dirty="0" smtClean="0"/>
              <a:t>У девочек </a:t>
            </a:r>
            <a:r>
              <a:rPr lang="en-US" dirty="0" smtClean="0"/>
              <a:t>&lt;12</a:t>
            </a:r>
            <a:r>
              <a:rPr lang="ru-RU" dirty="0" smtClean="0"/>
              <a:t> </a:t>
            </a:r>
            <a:r>
              <a:rPr lang="ru-RU" dirty="0" err="1" smtClean="0"/>
              <a:t>нмоль</a:t>
            </a:r>
            <a:r>
              <a:rPr lang="ru-RU" dirty="0" smtClean="0"/>
              <a:t>/л</a:t>
            </a:r>
          </a:p>
          <a:p>
            <a:pPr marL="514350" indent="-514350">
              <a:buNone/>
            </a:pPr>
            <a:r>
              <a:rPr lang="ru-RU" dirty="0" smtClean="0"/>
              <a:t>У мальчиков </a:t>
            </a:r>
            <a:r>
              <a:rPr lang="en-US" dirty="0" smtClean="0"/>
              <a:t>&lt;</a:t>
            </a:r>
            <a:r>
              <a:rPr lang="ru-RU" dirty="0" smtClean="0"/>
              <a:t>36 </a:t>
            </a:r>
            <a:r>
              <a:rPr lang="ru-RU" dirty="0" err="1" smtClean="0"/>
              <a:t>нмоль</a:t>
            </a:r>
            <a:r>
              <a:rPr lang="ru-RU" dirty="0" smtClean="0"/>
              <a:t>/л </a:t>
            </a:r>
          </a:p>
          <a:p>
            <a:pPr marL="514350" indent="-514350">
              <a:buNone/>
            </a:pPr>
            <a:r>
              <a:rPr lang="ru-RU" dirty="0" smtClean="0"/>
              <a:t>при низком уровне тестостерона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адекватности терапии МКС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Отсутствие жалоб и клиники недостаточности </a:t>
            </a:r>
            <a:r>
              <a:rPr lang="ru-RU" dirty="0" err="1" smtClean="0"/>
              <a:t>минералкортикоидов</a:t>
            </a:r>
            <a:endParaRPr lang="ru-RU" dirty="0" smtClean="0"/>
          </a:p>
          <a:p>
            <a:r>
              <a:rPr lang="ru-RU" dirty="0" smtClean="0"/>
              <a:t>Нормальное АД</a:t>
            </a:r>
          </a:p>
          <a:p>
            <a:r>
              <a:rPr lang="ru-RU" dirty="0" smtClean="0"/>
              <a:t>Нормальные показатели электролитов</a:t>
            </a:r>
          </a:p>
          <a:p>
            <a:r>
              <a:rPr lang="ru-RU" dirty="0" err="1" smtClean="0"/>
              <a:t>Высоконормальный</a:t>
            </a:r>
            <a:r>
              <a:rPr lang="ru-RU" dirty="0" smtClean="0"/>
              <a:t> уровень ренина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Феминизирующая пластика наружных гениталий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Проводят не ранее чем через 6 месяцев от старта терапии ГКС(эталон 6-12 месяцев)</a:t>
            </a:r>
          </a:p>
          <a:p>
            <a:r>
              <a:rPr lang="ru-RU" dirty="0" smtClean="0"/>
              <a:t>Оперативное вмешательство проводить на фоне парентерального введения ГКС 100 мг/м2</a:t>
            </a:r>
          </a:p>
          <a:p>
            <a:r>
              <a:rPr lang="ru-RU" dirty="0" smtClean="0"/>
              <a:t>Оптимальный срок проведения 1 этапа- на первом году жизни</a:t>
            </a:r>
          </a:p>
          <a:p>
            <a:r>
              <a:rPr lang="ru-RU" dirty="0" smtClean="0"/>
              <a:t>Второй этап- </a:t>
            </a:r>
            <a:r>
              <a:rPr lang="ru-RU" dirty="0" err="1" smtClean="0"/>
              <a:t>интройтопластика-в</a:t>
            </a:r>
            <a:r>
              <a:rPr lang="ru-RU" dirty="0" smtClean="0"/>
              <a:t> пубертатном возрасте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ru-RU" dirty="0" smtClean="0"/>
              <a:t>Беременность и ВДКН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172400" cy="5733256"/>
          </a:xfrm>
        </p:spPr>
        <p:txBody>
          <a:bodyPr/>
          <a:lstStyle/>
          <a:p>
            <a:r>
              <a:rPr lang="ru-RU" dirty="0" smtClean="0"/>
              <a:t>При классической и неклассической форме АГС препаратом выбора является ГИДРОКОРТИЗОН</a:t>
            </a:r>
          </a:p>
          <a:p>
            <a:r>
              <a:rPr lang="ru-RU" dirty="0" smtClean="0"/>
              <a:t>Контроль адекватности дозы по уровню тестостерона - верхние пределы нормы для беременных</a:t>
            </a:r>
          </a:p>
          <a:p>
            <a:r>
              <a:rPr lang="ru-RU" dirty="0" smtClean="0"/>
              <a:t>При сольтеряющей форме- дополнительно </a:t>
            </a:r>
            <a:r>
              <a:rPr lang="ru-RU" dirty="0" err="1" smtClean="0"/>
              <a:t>флудрокортизон</a:t>
            </a:r>
            <a:r>
              <a:rPr lang="ru-RU" dirty="0" smtClean="0"/>
              <a:t>. Контроль адекватности дозы по уровню электролитов в сыворотке крови.</a:t>
            </a:r>
          </a:p>
          <a:p>
            <a:r>
              <a:rPr lang="ru-RU" dirty="0" smtClean="0"/>
              <a:t>В период беременности ренин и 17 ОПГ всегда выше нормы, поэтому для коррекции дозы препаратов их не используют.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Какие патогенетические маркеры ВДКН?</a:t>
            </a:r>
          </a:p>
          <a:p>
            <a:pPr marL="514350" indent="-514350">
              <a:buAutoNum type="arabicParenR"/>
            </a:pPr>
            <a:r>
              <a:rPr lang="ru-RU" dirty="0" smtClean="0"/>
              <a:t>Клинические формы заболевания?</a:t>
            </a:r>
          </a:p>
          <a:p>
            <a:pPr marL="514350" indent="-514350">
              <a:buAutoNum type="arabicParenR"/>
            </a:pPr>
            <a:r>
              <a:rPr lang="ru-RU" dirty="0" smtClean="0"/>
              <a:t>Как проводится диагностика ВДКН?</a:t>
            </a:r>
          </a:p>
          <a:p>
            <a:pPr marL="514350" indent="-514350">
              <a:buAutoNum type="arabicParenR"/>
            </a:pPr>
            <a:r>
              <a:rPr lang="ru-RU" dirty="0" smtClean="0"/>
              <a:t>Что такое скрининг? Как проводят скрининг на ВДКН? Как оцениваются результаты скрининга?</a:t>
            </a:r>
          </a:p>
          <a:p>
            <a:pPr marL="514350" indent="-514350">
              <a:buAutoNum type="arabicParenR"/>
            </a:pPr>
            <a:r>
              <a:rPr lang="ru-RU" smtClean="0"/>
              <a:t>Основы терапии ВДКН</a:t>
            </a:r>
            <a:r>
              <a:rPr lang="ru-RU" dirty="0" smtClean="0"/>
              <a:t>?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86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724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Варианты ВГКН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Липоидная гиперплазия надпочечников- дефект </a:t>
            </a:r>
            <a:r>
              <a:rPr lang="en-US" dirty="0" err="1" smtClean="0"/>
              <a:t>StAR</a:t>
            </a:r>
            <a:r>
              <a:rPr lang="en-US" dirty="0" smtClean="0"/>
              <a:t>-</a:t>
            </a:r>
            <a:r>
              <a:rPr lang="ru-RU" dirty="0" smtClean="0"/>
              <a:t>протеина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Дефицит </a:t>
            </a:r>
            <a:r>
              <a:rPr lang="en-US" dirty="0" smtClean="0"/>
              <a:t>20,22 </a:t>
            </a:r>
            <a:r>
              <a:rPr lang="ru-RU" dirty="0" smtClean="0"/>
              <a:t>десмолазы- дефект </a:t>
            </a:r>
            <a:r>
              <a:rPr lang="en-US" dirty="0" smtClean="0"/>
              <a:t>CYP11A1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Дефицит 3-бета-гидроксистероиддегидрогеназы- дефект </a:t>
            </a:r>
            <a:r>
              <a:rPr lang="en-US" dirty="0" smtClean="0"/>
              <a:t>HSD3B2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Дефицит 17-альфа </a:t>
            </a:r>
            <a:r>
              <a:rPr lang="ru-RU" dirty="0" err="1" smtClean="0"/>
              <a:t>гидроксилазы</a:t>
            </a:r>
            <a:r>
              <a:rPr lang="ru-RU" dirty="0" smtClean="0"/>
              <a:t>- дефект </a:t>
            </a:r>
            <a:r>
              <a:rPr lang="en-US" dirty="0" smtClean="0"/>
              <a:t>CYP17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Дефицит 21-гидроксилазы- дефект </a:t>
            </a:r>
            <a:r>
              <a:rPr lang="en-US" dirty="0" smtClean="0"/>
              <a:t>CYP21A2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Дефицит 11-бета </a:t>
            </a:r>
            <a:r>
              <a:rPr lang="ru-RU" dirty="0" err="1" smtClean="0"/>
              <a:t>гидроксилазы</a:t>
            </a:r>
            <a:r>
              <a:rPr lang="ru-RU" dirty="0" smtClean="0"/>
              <a:t>- дефект </a:t>
            </a:r>
            <a:r>
              <a:rPr lang="en-US" dirty="0" smtClean="0"/>
              <a:t>CYP11B1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Дефицит </a:t>
            </a:r>
            <a:r>
              <a:rPr lang="ru-RU" dirty="0" err="1" smtClean="0"/>
              <a:t>оксидоредуктазы</a:t>
            </a:r>
            <a:r>
              <a:rPr lang="ru-RU" dirty="0" smtClean="0"/>
              <a:t>- дефект </a:t>
            </a:r>
            <a:r>
              <a:rPr lang="en-US" dirty="0" smtClean="0"/>
              <a:t>POR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Патогенетические маркеры заболевания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Снижение синтеза кортизола</a:t>
            </a:r>
          </a:p>
          <a:p>
            <a:r>
              <a:rPr lang="ru-RU" dirty="0" err="1" smtClean="0"/>
              <a:t>Гиперпродукция</a:t>
            </a:r>
            <a:r>
              <a:rPr lang="ru-RU" dirty="0" smtClean="0"/>
              <a:t> АКТГ</a:t>
            </a:r>
          </a:p>
          <a:p>
            <a:r>
              <a:rPr lang="ru-RU" dirty="0" smtClean="0"/>
              <a:t>Двусторонняя гиперплазия коры надпочечников</a:t>
            </a:r>
          </a:p>
          <a:p>
            <a:r>
              <a:rPr lang="ru-RU" dirty="0" smtClean="0"/>
              <a:t>Избыточная продукция гормона предшественника кортизола- 17-ОПГ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Липоидная гиперплазия надпочечников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172400" cy="558924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Дефект </a:t>
            </a:r>
            <a:r>
              <a:rPr lang="en-US" dirty="0" err="1" smtClean="0"/>
              <a:t>StAR</a:t>
            </a:r>
            <a:r>
              <a:rPr lang="ru-RU" dirty="0" smtClean="0"/>
              <a:t>-протеина приводит к нарушению синтеза всех стероидов как в надпочечниках, так и в гонадах</a:t>
            </a:r>
          </a:p>
          <a:p>
            <a:r>
              <a:rPr lang="ru-RU" dirty="0" smtClean="0"/>
              <a:t>Все пациенты имеют женский фенотип, независимо от кариотипа и первичный </a:t>
            </a:r>
            <a:r>
              <a:rPr lang="ru-RU" dirty="0" err="1" smtClean="0"/>
              <a:t>гипогонадизм</a:t>
            </a:r>
            <a:endParaRPr lang="ru-RU" dirty="0" smtClean="0"/>
          </a:p>
          <a:p>
            <a:r>
              <a:rPr lang="ru-RU" dirty="0" smtClean="0"/>
              <a:t>Дебют в 3-4 недели жизни</a:t>
            </a:r>
          </a:p>
          <a:p>
            <a:r>
              <a:rPr lang="ru-RU" dirty="0" smtClean="0"/>
              <a:t>Диагностика: низкий уровень всех стероидов, высокий АКТГ и повышен ренин</a:t>
            </a:r>
          </a:p>
          <a:p>
            <a:r>
              <a:rPr lang="ru-RU" dirty="0" smtClean="0"/>
              <a:t>Лечение: ГКС и МКС, как при первичной НН</a:t>
            </a:r>
          </a:p>
          <a:p>
            <a:r>
              <a:rPr lang="ru-RU" dirty="0" smtClean="0"/>
              <a:t>Пациенты 46 Х</a:t>
            </a:r>
            <a:r>
              <a:rPr lang="en-US" dirty="0" smtClean="0"/>
              <a:t>Y</a:t>
            </a:r>
            <a:r>
              <a:rPr lang="ru-RU" dirty="0" smtClean="0"/>
              <a:t> адаптируются в женском поле, им проводят </a:t>
            </a:r>
            <a:r>
              <a:rPr lang="ru-RU" dirty="0" err="1" smtClean="0"/>
              <a:t>гонадэктомия</a:t>
            </a:r>
            <a:r>
              <a:rPr lang="ru-RU" dirty="0" smtClean="0"/>
              <a:t> в детском возрасте и ЗГТ половыми стероидами с пубертатного возраста.</a:t>
            </a:r>
          </a:p>
          <a:p>
            <a:r>
              <a:rPr lang="ru-RU" dirty="0" smtClean="0"/>
              <a:t>Пациенты 46 ХХ- ЗГТ </a:t>
            </a:r>
            <a:r>
              <a:rPr lang="ru-RU" dirty="0" err="1" smtClean="0"/>
              <a:t>прогестинами</a:t>
            </a:r>
            <a:r>
              <a:rPr lang="ru-RU" dirty="0" smtClean="0"/>
              <a:t>, при необходимости  в комбинации с эстрогенами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Дефицит 20,22 десмолазы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Фермент, отщепляющий боковую цепь холестерина</a:t>
            </a:r>
          </a:p>
          <a:p>
            <a:r>
              <a:rPr lang="ru-RU" dirty="0" smtClean="0"/>
              <a:t>У всех женский фенотип</a:t>
            </a:r>
          </a:p>
          <a:p>
            <a:r>
              <a:rPr lang="ru-RU" dirty="0" smtClean="0"/>
              <a:t>Дебют от первых дней до 9 лет</a:t>
            </a:r>
          </a:p>
          <a:p>
            <a:r>
              <a:rPr lang="ru-RU" dirty="0" smtClean="0"/>
              <a:t>Уровень всех стероидов снижен, уровень АКТГ, ЛГ, ФСГ, ренина повышен</a:t>
            </a:r>
          </a:p>
          <a:p>
            <a:r>
              <a:rPr lang="ru-RU" dirty="0" smtClean="0"/>
              <a:t>Нет гиперплазии коры надпочечников</a:t>
            </a:r>
          </a:p>
          <a:p>
            <a:r>
              <a:rPr lang="ru-RU" dirty="0" smtClean="0"/>
              <a:t>Лечение: заместительная терапия ГКС и МКС, в пубертатном возрасте- эстрогены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ru-RU" dirty="0" smtClean="0"/>
              <a:t>Дефицит 17,20-лиазы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172400" cy="59492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Избыточно синтезируются предшественники альдостерона</a:t>
            </a:r>
          </a:p>
          <a:p>
            <a:r>
              <a:rPr lang="ru-RU" dirty="0" smtClean="0"/>
              <a:t>АГ и </a:t>
            </a:r>
            <a:r>
              <a:rPr lang="ru-RU" dirty="0" err="1" smtClean="0"/>
              <a:t>гипокалемия</a:t>
            </a:r>
            <a:endParaRPr lang="ru-RU" dirty="0" smtClean="0"/>
          </a:p>
          <a:p>
            <a:r>
              <a:rPr lang="ru-RU" dirty="0" smtClean="0"/>
              <a:t>У мальчиков наружные гениталии по женскому типу или умеренная </a:t>
            </a:r>
            <a:r>
              <a:rPr lang="ru-RU" dirty="0" err="1" smtClean="0"/>
              <a:t>андрогенизация</a:t>
            </a:r>
            <a:r>
              <a:rPr lang="ru-RU" dirty="0" smtClean="0"/>
              <a:t>, внутренние половые органы </a:t>
            </a:r>
            <a:r>
              <a:rPr lang="ru-RU" dirty="0" err="1" smtClean="0"/>
              <a:t>недифференцированы</a:t>
            </a:r>
            <a:endParaRPr lang="ru-RU" dirty="0" smtClean="0"/>
          </a:p>
          <a:p>
            <a:r>
              <a:rPr lang="ru-RU" dirty="0" smtClean="0"/>
              <a:t>У девочек женский фенотип и генотип, но в пубертатном возрасте формируется первичный </a:t>
            </a:r>
            <a:r>
              <a:rPr lang="ru-RU" dirty="0" err="1" smtClean="0"/>
              <a:t>гипогонадизм</a:t>
            </a:r>
            <a:endParaRPr lang="ru-RU" dirty="0" smtClean="0"/>
          </a:p>
          <a:p>
            <a:r>
              <a:rPr lang="ru-RU" dirty="0" smtClean="0"/>
              <a:t>Диагностика: низкий уровень кортизола и половых гормонов и значительное повышение уровня </a:t>
            </a:r>
            <a:r>
              <a:rPr lang="ru-RU" dirty="0" err="1" smtClean="0"/>
              <a:t>прегненолона</a:t>
            </a:r>
            <a:r>
              <a:rPr lang="ru-RU" dirty="0" smtClean="0"/>
              <a:t>, прогестерона и стероидов, высокий уровень </a:t>
            </a:r>
            <a:r>
              <a:rPr lang="ru-RU" dirty="0" err="1" smtClean="0"/>
              <a:t>кортикостерона</a:t>
            </a:r>
            <a:r>
              <a:rPr lang="ru-RU" dirty="0" smtClean="0"/>
              <a:t>, 11-дезоксикортикостерона, 18- </a:t>
            </a:r>
            <a:r>
              <a:rPr lang="ru-RU" dirty="0" err="1" smtClean="0"/>
              <a:t>гидроксикортикостерона</a:t>
            </a:r>
            <a:r>
              <a:rPr lang="ru-RU" dirty="0" smtClean="0"/>
              <a:t>, уровень альдостерона снижен/в норме, уровень АКТГ повышен.</a:t>
            </a:r>
          </a:p>
          <a:p>
            <a:r>
              <a:rPr lang="ru-RU" dirty="0" smtClean="0"/>
              <a:t>Лечение: ГКС в дозе подавляющей АКТГ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Дефицит 3-бета-гидроксистероиддегидрогеназы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Нарушен синтез всех групп стероидов в надпочечниках и гонадах.</a:t>
            </a:r>
          </a:p>
          <a:p>
            <a:r>
              <a:rPr lang="ru-RU" dirty="0" smtClean="0"/>
              <a:t>Внутриутробная вирилизация наружных половых органов у девочек(1,2 степень)</a:t>
            </a:r>
          </a:p>
          <a:p>
            <a:r>
              <a:rPr lang="ru-RU" dirty="0" smtClean="0"/>
              <a:t>Дебют на первом месяце жизни</a:t>
            </a:r>
          </a:p>
          <a:p>
            <a:r>
              <a:rPr lang="ru-RU" dirty="0" smtClean="0"/>
              <a:t>Маркер: </a:t>
            </a:r>
            <a:r>
              <a:rPr lang="ru-RU" dirty="0" err="1" smtClean="0"/>
              <a:t>прегненолон</a:t>
            </a:r>
            <a:r>
              <a:rPr lang="ru-RU" dirty="0" smtClean="0"/>
              <a:t>, 17ОН-прегненолон, ДГЭА</a:t>
            </a:r>
          </a:p>
          <a:p>
            <a:r>
              <a:rPr lang="ru-RU" dirty="0" smtClean="0"/>
              <a:t>Лечение: ГКС подавляющие АКТГ+ МКС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333</TotalTime>
  <Words>1204</Words>
  <Application>Microsoft Office PowerPoint</Application>
  <PresentationFormat>Экран (4:3)</PresentationFormat>
  <Paragraphs>237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Изящная</vt:lpstr>
      <vt:lpstr>Врожденная дисфункция коры надпочечников</vt:lpstr>
      <vt:lpstr>Адреногенитальный синдром</vt:lpstr>
      <vt:lpstr>Слайд 3</vt:lpstr>
      <vt:lpstr>Варианты ВГКН</vt:lpstr>
      <vt:lpstr>Патогенетические маркеры заболевания</vt:lpstr>
      <vt:lpstr>Липоидная гиперплазия надпочечников</vt:lpstr>
      <vt:lpstr>Дефицит 20,22 десмолазы</vt:lpstr>
      <vt:lpstr>Дефицит 17,20-лиазы</vt:lpstr>
      <vt:lpstr>Дефицит 3-бета-гидроксистероиддегидрогеназы</vt:lpstr>
      <vt:lpstr>Слайд 10</vt:lpstr>
      <vt:lpstr>Клинические формы заболевания</vt:lpstr>
      <vt:lpstr>Диагностические маркеры классической недостаточности 21-гидроксилазы</vt:lpstr>
      <vt:lpstr>Тяжелые клинические последствия</vt:lpstr>
      <vt:lpstr>Неклассическая форма ВГКН</vt:lpstr>
      <vt:lpstr>Скрининг ВДКН</vt:lpstr>
      <vt:lpstr>Ложноположительный результат</vt:lpstr>
      <vt:lpstr>Ложноотрицательный результат</vt:lpstr>
      <vt:lpstr>Диагностика АГС</vt:lpstr>
      <vt:lpstr>Принципы терапии</vt:lpstr>
      <vt:lpstr>Слайд 20</vt:lpstr>
      <vt:lpstr>Критерии адекватности терапии ГКС</vt:lpstr>
      <vt:lpstr>Критерии адекватности терапии МКС</vt:lpstr>
      <vt:lpstr>Феминизирующая пластика наружных гениталий</vt:lpstr>
      <vt:lpstr>Беременность и ВДКН</vt:lpstr>
      <vt:lpstr>Контрольные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Врожденная дисфункция коры надпочечников</dc:title>
  <dc:creator>endokr-ord-2</dc:creator>
  <cp:lastModifiedBy>User</cp:lastModifiedBy>
  <cp:revision>33</cp:revision>
  <dcterms:created xsi:type="dcterms:W3CDTF">2019-10-12T12:14:26Z</dcterms:created>
  <dcterms:modified xsi:type="dcterms:W3CDTF">2020-04-10T15:19:14Z</dcterms:modified>
</cp:coreProperties>
</file>