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2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6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8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71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600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06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134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72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93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64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0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82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AB1E1-7CD3-49D0-ABC9-205119F13D47}" type="datetimeFigureOut">
              <a:rPr lang="ru-RU" smtClean="0"/>
              <a:t>11.05.2015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7DF-A338-4795-A5C3-B10CDC37C5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8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Навыки общения в паллиативной помощи детям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535" y="4285396"/>
            <a:ext cx="9144000" cy="1504666"/>
          </a:xfrm>
        </p:spPr>
        <p:txBody>
          <a:bodyPr/>
          <a:lstStyle/>
          <a:p>
            <a:pPr algn="r"/>
            <a:r>
              <a:rPr lang="ru-RU" dirty="0" smtClean="0"/>
              <a:t>А.А. Сонькина</a:t>
            </a:r>
          </a:p>
          <a:p>
            <a:pPr algn="r"/>
            <a:r>
              <a:rPr lang="ru-RU" dirty="0" smtClean="0"/>
              <a:t>БФ «Детский паллиатив»</a:t>
            </a:r>
          </a:p>
          <a:p>
            <a:pPr algn="r"/>
            <a:r>
              <a:rPr lang="ru-RU" dirty="0" smtClean="0"/>
              <a:t>Новосибирск, 14-15 мая 2015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991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Навыки для работы с отрицанием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7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1) Расспрос и слушание</a:t>
            </a:r>
            <a:r>
              <a:rPr lang="ru-RU" dirty="0" smtClean="0"/>
              <a:t> </a:t>
            </a:r>
          </a:p>
          <a:p>
            <a:pPr lvl="1"/>
            <a:r>
              <a:rPr lang="ru-RU" sz="2800" dirty="0" smtClean="0"/>
              <a:t>Чем больше человек свободно рассказывает о своих мыслях и чувствах, тем больше вероятности озвучивания сомнений </a:t>
            </a:r>
          </a:p>
          <a:p>
            <a:pPr marL="0" indent="0">
              <a:buNone/>
            </a:pPr>
            <a:r>
              <a:rPr lang="ru-RU" b="1" dirty="0" smtClean="0"/>
              <a:t>2) Улавливание сигналов </a:t>
            </a:r>
          </a:p>
          <a:p>
            <a:pPr lvl="1"/>
            <a:r>
              <a:rPr lang="ru-RU" sz="2800" i="1" dirty="0" smtClean="0"/>
              <a:t>«Вы сказали, что не до конца уверены – в чем?» </a:t>
            </a:r>
          </a:p>
          <a:p>
            <a:pPr lvl="1"/>
            <a:r>
              <a:rPr lang="ru-RU" sz="2800" dirty="0" smtClean="0"/>
              <a:t>Отражение </a:t>
            </a:r>
            <a:r>
              <a:rPr lang="ru-RU" sz="2800" i="1" dirty="0" smtClean="0"/>
              <a:t>«хотя.. ?» </a:t>
            </a:r>
          </a:p>
          <a:p>
            <a:pPr marL="0" indent="0">
              <a:buNone/>
            </a:pPr>
            <a:r>
              <a:rPr lang="ru-RU" b="1" dirty="0" smtClean="0"/>
              <a:t>3) Проверка</a:t>
            </a:r>
          </a:p>
          <a:p>
            <a:pPr lvl="1"/>
            <a:r>
              <a:rPr lang="ru-RU" sz="2800" i="1" dirty="0" smtClean="0"/>
              <a:t>«Вы говорите, что надо бороться и тогда все будет хорошо. А бывают моменты, когда вы думаете по-другому?»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2788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отрицанием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Отрицание – стена между пациентом и реальностью. Эта стена редко сплошная, чаще в ней есть </a:t>
            </a:r>
            <a:r>
              <a:rPr lang="ru-RU" dirty="0" err="1" smtClean="0"/>
              <a:t>прорешины</a:t>
            </a:r>
            <a:r>
              <a:rPr lang="ru-RU" dirty="0" smtClean="0"/>
              <a:t>, слабые места. 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Если биться в стену, она выдерживает. Если аккуратно искать, нащупывать слабо посаженные кирпичи, то ее можно разобрать. </a:t>
            </a:r>
          </a:p>
          <a:p>
            <a:endParaRPr lang="ru-RU" dirty="0"/>
          </a:p>
          <a:p>
            <a:pPr marL="0" indent="0" algn="r">
              <a:buNone/>
            </a:pPr>
            <a:r>
              <a:rPr lang="ru-RU" dirty="0" smtClean="0"/>
              <a:t>Баронесса </a:t>
            </a:r>
            <a:r>
              <a:rPr lang="ru-RU" dirty="0" err="1" smtClean="0"/>
              <a:t>Илора</a:t>
            </a:r>
            <a:r>
              <a:rPr lang="ru-RU" dirty="0" smtClean="0"/>
              <a:t> </a:t>
            </a:r>
            <a:r>
              <a:rPr lang="ru-RU" dirty="0" err="1" smtClean="0"/>
              <a:t>Финлей</a:t>
            </a:r>
            <a:r>
              <a:rPr lang="ru-RU" dirty="0" smtClean="0"/>
              <a:t>, </a:t>
            </a:r>
          </a:p>
          <a:p>
            <a:pPr marL="0" indent="0" algn="r">
              <a:buNone/>
            </a:pPr>
            <a:r>
              <a:rPr lang="ru-RU" dirty="0" smtClean="0"/>
              <a:t>2012 год, Кардифф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186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Трудные вопросы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«Я умру?» </a:t>
            </a:r>
          </a:p>
          <a:p>
            <a:r>
              <a:rPr lang="ru-RU" dirty="0" smtClean="0"/>
              <a:t>«Почему это происходит со мной?»</a:t>
            </a:r>
          </a:p>
          <a:p>
            <a:r>
              <a:rPr lang="ru-RU" dirty="0" smtClean="0"/>
              <a:t>«За что?» </a:t>
            </a:r>
          </a:p>
          <a:p>
            <a:r>
              <a:rPr lang="ru-RU" dirty="0" smtClean="0"/>
              <a:t>«Можно что-то ввести и покончить с этим?» </a:t>
            </a:r>
          </a:p>
          <a:p>
            <a:r>
              <a:rPr lang="ru-RU" dirty="0" smtClean="0"/>
              <a:t>«Неужели нет лечения?»</a:t>
            </a:r>
          </a:p>
          <a:p>
            <a:r>
              <a:rPr lang="ru-RU" dirty="0" smtClean="0"/>
              <a:t>«Сколько осталось?»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3467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Вопросы, не требующие ответа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Риторические</a:t>
            </a:r>
          </a:p>
          <a:p>
            <a:pPr lvl="1"/>
            <a:r>
              <a:rPr lang="ru-RU" sz="2800" dirty="0" smtClean="0"/>
              <a:t>не ради ответа</a:t>
            </a:r>
          </a:p>
          <a:p>
            <a:pPr lvl="1"/>
            <a:r>
              <a:rPr lang="ru-RU" sz="2800" dirty="0" smtClean="0"/>
              <a:t>проявление потребности поговорить об этом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Профессионалы часто обрубают возможность помощи и закрывают пациента стандартными реакциями </a:t>
            </a:r>
          </a:p>
          <a:p>
            <a:pPr lvl="1"/>
            <a:r>
              <a:rPr lang="ru-RU" sz="2800" dirty="0" smtClean="0"/>
              <a:t>Удивление</a:t>
            </a:r>
          </a:p>
          <a:p>
            <a:pPr lvl="1"/>
            <a:r>
              <a:rPr lang="ru-RU" sz="2800" dirty="0" smtClean="0"/>
              <a:t>Уход от темы</a:t>
            </a:r>
          </a:p>
          <a:p>
            <a:pPr lvl="1"/>
            <a:r>
              <a:rPr lang="ru-RU" sz="2800" dirty="0" smtClean="0"/>
              <a:t>Попытка ответа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7016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 на трудные вопросы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1) </a:t>
            </a:r>
            <a:r>
              <a:rPr lang="ru-RU" b="1" dirty="0" smtClean="0"/>
              <a:t>«Вопросом на вопрос»</a:t>
            </a:r>
          </a:p>
          <a:p>
            <a:pPr marL="457200" lvl="1" indent="0">
              <a:buNone/>
            </a:pPr>
            <a:r>
              <a:rPr lang="ru-RU" i="1" dirty="0" smtClean="0"/>
              <a:t>	- «Почему вы именно сегодня об этом спрашиваете?» </a:t>
            </a:r>
          </a:p>
          <a:p>
            <a:pPr marL="0" indent="0">
              <a:buNone/>
            </a:pPr>
            <a:r>
              <a:rPr lang="ru-RU" dirty="0" smtClean="0"/>
              <a:t>2) </a:t>
            </a:r>
            <a:r>
              <a:rPr lang="ru-RU" b="1" dirty="0" smtClean="0"/>
              <a:t>Вопрос о собственных мыслях</a:t>
            </a:r>
          </a:p>
          <a:p>
            <a:pPr marL="0" indent="0">
              <a:buNone/>
            </a:pPr>
            <a:r>
              <a:rPr lang="ru-RU" dirty="0" smtClean="0"/>
              <a:t>	- «</a:t>
            </a:r>
            <a:r>
              <a:rPr lang="ru-RU" i="1" dirty="0" smtClean="0"/>
              <a:t>А что ты об этом думаешь?» </a:t>
            </a:r>
          </a:p>
          <a:p>
            <a:pPr marL="0" indent="0">
              <a:buNone/>
            </a:pPr>
            <a:r>
              <a:rPr lang="ru-RU" dirty="0" smtClean="0"/>
              <a:t>3) </a:t>
            </a:r>
            <a:r>
              <a:rPr lang="ru-RU" b="1" dirty="0" smtClean="0"/>
              <a:t>Подтверждение</a:t>
            </a:r>
            <a:r>
              <a:rPr lang="ru-RU" dirty="0" smtClean="0"/>
              <a:t> или принятие 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«</a:t>
            </a:r>
            <a:r>
              <a:rPr lang="ru-RU" i="1" dirty="0" smtClean="0"/>
              <a:t>да, мне тоже так кажется», «ты прав, так и есть», «я                  	понимаю, почему ты так думаешь»  </a:t>
            </a:r>
          </a:p>
          <a:p>
            <a:pPr marL="0" indent="0">
              <a:buNone/>
            </a:pPr>
            <a:r>
              <a:rPr lang="ru-RU" dirty="0" smtClean="0"/>
              <a:t>4) </a:t>
            </a:r>
            <a:r>
              <a:rPr lang="ru-RU" b="1" dirty="0" smtClean="0"/>
              <a:t>Готовность признаться в незнании </a:t>
            </a:r>
          </a:p>
          <a:p>
            <a:pPr marL="0" indent="0">
              <a:buNone/>
            </a:pPr>
            <a:r>
              <a:rPr lang="ru-RU" dirty="0" smtClean="0"/>
              <a:t>5) </a:t>
            </a:r>
            <a:r>
              <a:rPr lang="ru-RU" b="1" dirty="0" err="1" smtClean="0"/>
              <a:t>Эмпатия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745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о прогнозе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71284"/>
            <a:ext cx="10515600" cy="4351338"/>
          </a:xfrm>
        </p:spPr>
        <p:txBody>
          <a:bodyPr/>
          <a:lstStyle/>
          <a:p>
            <a:r>
              <a:rPr lang="ru-RU" dirty="0" smtClean="0"/>
              <a:t>Врачи часто ошибаются в прогнозах: в онкологии – в сторону увеличения </a:t>
            </a:r>
          </a:p>
          <a:p>
            <a:r>
              <a:rPr lang="ru-RU" dirty="0" smtClean="0"/>
              <a:t>Врачи хотят уйти от ответа, ссылаясь на непредсказуемость </a:t>
            </a:r>
          </a:p>
          <a:p>
            <a:r>
              <a:rPr lang="ru-RU" dirty="0" smtClean="0"/>
              <a:t>Пациентом могут быть нужны какие-то сроки </a:t>
            </a:r>
          </a:p>
          <a:p>
            <a:endParaRPr lang="ru-RU" dirty="0"/>
          </a:p>
          <a:p>
            <a:r>
              <a:rPr lang="ru-RU" dirty="0" smtClean="0"/>
              <a:t>Ответ:</a:t>
            </a:r>
          </a:p>
          <a:p>
            <a:pPr lvl="1"/>
            <a:r>
              <a:rPr lang="ru-RU" dirty="0" smtClean="0"/>
              <a:t>Вопросом на вопрос – часто можно выявить мечты, планы </a:t>
            </a:r>
          </a:p>
          <a:p>
            <a:pPr lvl="1"/>
            <a:r>
              <a:rPr lang="ru-RU" i="1" dirty="0" smtClean="0"/>
              <a:t>«Я удивлюсь, если…» </a:t>
            </a:r>
          </a:p>
        </p:txBody>
      </p:sp>
    </p:spTree>
    <p:extLst>
      <p:ext uri="{BB962C8B-B14F-4D97-AF65-F5344CB8AC3E}">
        <p14:creationId xmlns:p14="http://schemas.microsoft.com/office/powerpoint/2010/main" val="26032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Правдивость с ребенком и заговор молчания </a:t>
            </a:r>
          </a:p>
          <a:p>
            <a:r>
              <a:rPr lang="ru-RU" dirty="0" smtClean="0"/>
              <a:t>Отрицание </a:t>
            </a:r>
          </a:p>
          <a:p>
            <a:r>
              <a:rPr lang="ru-RU" dirty="0" smtClean="0"/>
              <a:t>Трудные вопросы</a:t>
            </a:r>
          </a:p>
          <a:p>
            <a:r>
              <a:rPr lang="ru-RU" dirty="0" smtClean="0"/>
              <a:t>Неопределенность </a:t>
            </a:r>
          </a:p>
        </p:txBody>
      </p:sp>
    </p:spTree>
    <p:extLst>
      <p:ext uri="{BB962C8B-B14F-4D97-AF65-F5344CB8AC3E}">
        <p14:creationId xmlns:p14="http://schemas.microsoft.com/office/powerpoint/2010/main" val="186179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Этические основы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Ребенок имеет право знать правду, если хочет и в состоянии ее понять </a:t>
            </a:r>
          </a:p>
          <a:p>
            <a:pPr lvl="1"/>
            <a:r>
              <a:rPr lang="ru-RU" dirty="0" smtClean="0"/>
              <a:t>Умение сформулировать вопрос </a:t>
            </a:r>
          </a:p>
          <a:p>
            <a:pPr lvl="1"/>
            <a:r>
              <a:rPr lang="ru-RU" dirty="0" smtClean="0"/>
              <a:t>Умение повторить, запомнить</a:t>
            </a:r>
          </a:p>
          <a:p>
            <a:pPr lvl="1"/>
            <a:r>
              <a:rPr lang="ru-RU" dirty="0" smtClean="0"/>
              <a:t>Умение применить информацию к принятию решений</a:t>
            </a:r>
          </a:p>
          <a:p>
            <a:pPr marL="457200" lvl="1" indent="0">
              <a:buNone/>
            </a:pPr>
            <a:endParaRPr lang="ru-RU" dirty="0" smtClean="0"/>
          </a:p>
          <a:p>
            <a:r>
              <a:rPr lang="ru-RU" dirty="0" smtClean="0"/>
              <a:t>Польза от правдивости с ребенком должна перевешивать вред от вмешательства в семью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9194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ru-RU" b="1" dirty="0" smtClean="0"/>
              <a:t>Заговор молчания </a:t>
            </a:r>
            <a:r>
              <a:rPr lang="ru-RU" dirty="0" smtClean="0"/>
              <a:t>= </a:t>
            </a:r>
            <a:r>
              <a:rPr lang="en-US" dirty="0" smtClean="0"/>
              <a:t>Collusion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Родители оберегают ребенка от информации</a:t>
            </a:r>
          </a:p>
          <a:p>
            <a:r>
              <a:rPr lang="ru-RU" dirty="0" smtClean="0"/>
              <a:t> Всегда – проявление заботы, любви</a:t>
            </a:r>
          </a:p>
          <a:p>
            <a:r>
              <a:rPr lang="ru-RU" dirty="0" smtClean="0"/>
              <a:t>Аргумент: «я знаю его/ее лучше вас, если отнять надежду, он/она перестанет бороться» </a:t>
            </a:r>
          </a:p>
          <a:p>
            <a:r>
              <a:rPr lang="ru-RU" dirty="0" smtClean="0"/>
              <a:t>Культурные особенности: в России и странах бывшего СССР – обычная практика </a:t>
            </a:r>
          </a:p>
          <a:p>
            <a:r>
              <a:rPr lang="ru-RU" dirty="0" smtClean="0"/>
              <a:t>Часто поддерживается профессионалами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19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Навыки для работы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423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1) Расспрос и слушание</a:t>
            </a:r>
          </a:p>
          <a:p>
            <a:pPr lvl="1"/>
            <a:r>
              <a:rPr lang="ru-RU" dirty="0" smtClean="0"/>
              <a:t>почему решили не говорить?</a:t>
            </a:r>
          </a:p>
          <a:p>
            <a:pPr lvl="1"/>
            <a:r>
              <a:rPr lang="ru-RU" dirty="0" smtClean="0"/>
              <a:t>Какой ценой дается? </a:t>
            </a:r>
            <a:r>
              <a:rPr lang="ru-RU" i="1" dirty="0" smtClean="0"/>
              <a:t>«Это, наверное, трудно», «У вас получается?»</a:t>
            </a:r>
          </a:p>
          <a:p>
            <a:pPr lvl="1"/>
            <a:r>
              <a:rPr lang="ru-RU" i="1" dirty="0" smtClean="0"/>
              <a:t>«Как вам кажется, что думает ребенок?» </a:t>
            </a:r>
          </a:p>
          <a:p>
            <a:pPr marL="457200" lvl="1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b="1" dirty="0" smtClean="0"/>
              <a:t>2) Принимающее реагирование </a:t>
            </a:r>
          </a:p>
          <a:p>
            <a:pPr lvl="1"/>
            <a:r>
              <a:rPr lang="ru-RU" dirty="0" smtClean="0"/>
              <a:t>«да» без «но», пауза </a:t>
            </a:r>
          </a:p>
          <a:p>
            <a:pPr lvl="1"/>
            <a:r>
              <a:rPr lang="ru-RU" dirty="0" smtClean="0"/>
              <a:t>Выражение понимания: </a:t>
            </a:r>
            <a:r>
              <a:rPr lang="ru-RU" i="1" dirty="0" smtClean="0"/>
              <a:t>«Конечно, я понимаю, что вы не хотите навредить»</a:t>
            </a:r>
          </a:p>
          <a:p>
            <a:pPr lvl="1"/>
            <a:r>
              <a:rPr lang="ru-RU" dirty="0" smtClean="0"/>
              <a:t>Похвала за усилия: </a:t>
            </a:r>
            <a:r>
              <a:rPr lang="ru-RU" i="1" dirty="0" smtClean="0"/>
              <a:t>«Кажется, вы очень заботливая мать, раз так много об этом думаете» </a:t>
            </a:r>
            <a:endParaRPr lang="ru-RU" dirty="0" smtClean="0"/>
          </a:p>
          <a:p>
            <a:pPr marL="457200" lvl="1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1752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Навыки для работы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32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3) Предложение, а не навязывание, аргументов</a:t>
            </a:r>
          </a:p>
          <a:p>
            <a:pPr lvl="1"/>
            <a:r>
              <a:rPr lang="ru-RU" sz="2800" i="1" dirty="0" smtClean="0"/>
              <a:t>«Если хотите, я могу рассказать, как можно по-другому на это посмотреть»</a:t>
            </a:r>
          </a:p>
          <a:p>
            <a:pPr lvl="1"/>
            <a:r>
              <a:rPr lang="ru-RU" sz="2800" i="1" dirty="0" smtClean="0"/>
              <a:t>«Если можно, я бы предложил еще кое-что к вашим рассуждениям»</a:t>
            </a:r>
          </a:p>
          <a:p>
            <a:pPr marL="457200" lvl="1" indent="0">
              <a:buNone/>
            </a:pPr>
            <a:endParaRPr lang="ru-RU" sz="2800" i="1" dirty="0" smtClean="0"/>
          </a:p>
          <a:p>
            <a:pPr marL="0" indent="0">
              <a:buNone/>
            </a:pPr>
            <a:r>
              <a:rPr lang="ru-RU" b="1" dirty="0" smtClean="0"/>
              <a:t>4) Аргументация описательная, в третьем лице</a:t>
            </a:r>
          </a:p>
          <a:p>
            <a:pPr lvl="1"/>
            <a:r>
              <a:rPr lang="ru-RU" sz="2800" i="1" dirty="0" smtClean="0"/>
              <a:t>«Часто когда семьи принимают такое решение, это может привезти к…»</a:t>
            </a:r>
          </a:p>
          <a:p>
            <a:pPr lvl="1"/>
            <a:r>
              <a:rPr lang="ru-RU" sz="2800" i="1" dirty="0" smtClean="0"/>
              <a:t>«Мы знаем из исследований, что..» </a:t>
            </a:r>
          </a:p>
          <a:p>
            <a:pPr lvl="1"/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51184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Аргументы в пользу правдивости с ребенком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89397"/>
            <a:ext cx="10515600" cy="4588823"/>
          </a:xfrm>
        </p:spPr>
        <p:txBody>
          <a:bodyPr>
            <a:normAutofit/>
          </a:bodyPr>
          <a:lstStyle/>
          <a:p>
            <a:r>
              <a:rPr lang="ru-RU" b="1" dirty="0" smtClean="0"/>
              <a:t>Дети часто знают больше</a:t>
            </a:r>
            <a:r>
              <a:rPr lang="ru-RU" dirty="0" smtClean="0"/>
              <a:t>, чем им было сказано </a:t>
            </a:r>
          </a:p>
          <a:p>
            <a:r>
              <a:rPr lang="ru-RU" b="1" dirty="0" smtClean="0"/>
              <a:t>Последствия заговора молчания</a:t>
            </a:r>
            <a:r>
              <a:rPr lang="ru-RU" dirty="0" smtClean="0"/>
              <a:t>: </a:t>
            </a:r>
          </a:p>
          <a:p>
            <a:pPr lvl="1"/>
            <a:r>
              <a:rPr lang="ru-RU" sz="2800" dirty="0" smtClean="0"/>
              <a:t>Одиночество, депрессия, обида</a:t>
            </a:r>
          </a:p>
          <a:p>
            <a:r>
              <a:rPr lang="ru-RU" b="1" dirty="0" smtClean="0"/>
              <a:t>Последствия ложной надежды</a:t>
            </a:r>
            <a:r>
              <a:rPr lang="ru-RU" dirty="0" smtClean="0"/>
              <a:t>: </a:t>
            </a:r>
          </a:p>
          <a:p>
            <a:pPr lvl="1"/>
            <a:r>
              <a:rPr lang="ru-RU" sz="2800" dirty="0" smtClean="0"/>
              <a:t>потерянное время, препятствия для качественной ПП, более высокий риск агонии</a:t>
            </a:r>
          </a:p>
          <a:p>
            <a:r>
              <a:rPr lang="ru-RU" b="1" dirty="0" smtClean="0"/>
              <a:t>Более тяжелое переживание утраты </a:t>
            </a:r>
            <a:r>
              <a:rPr lang="ru-RU" dirty="0" smtClean="0"/>
              <a:t>семьей  </a:t>
            </a:r>
          </a:p>
          <a:p>
            <a:pPr lvl="1"/>
            <a:r>
              <a:rPr lang="ru-RU" sz="2800" dirty="0" smtClean="0"/>
              <a:t>Родители, поговорившие с ребенком, не жалели об этом; не поговорившие – жалели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1651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Навыки для работы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5)</a:t>
            </a:r>
            <a:r>
              <a:rPr lang="ru-RU" dirty="0" smtClean="0"/>
              <a:t> </a:t>
            </a:r>
            <a:r>
              <a:rPr lang="ru-RU" b="1" dirty="0" smtClean="0"/>
              <a:t>Предложение поговорить с пациентом</a:t>
            </a:r>
            <a:r>
              <a:rPr lang="ru-RU" dirty="0" smtClean="0"/>
              <a:t>, чтобы узнать уровень осведомленности </a:t>
            </a:r>
          </a:p>
          <a:p>
            <a:pPr marL="0" indent="0">
              <a:buNone/>
            </a:pPr>
            <a:r>
              <a:rPr lang="ru-RU" dirty="0" smtClean="0"/>
              <a:t>	- Обещать не давать лишней информации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- Обещание не навредить, если дано разрешение на дачу          	информации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b="1" dirty="0" smtClean="0"/>
              <a:t>6)</a:t>
            </a:r>
            <a:r>
              <a:rPr lang="ru-RU" dirty="0" smtClean="0"/>
              <a:t> </a:t>
            </a:r>
            <a:r>
              <a:rPr lang="ru-RU" b="1" dirty="0" smtClean="0"/>
              <a:t>Предложение совместной беседы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Часто родители решают поговорить сами, и тогда просят совета, как это сделать.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0271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Отрицание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8823"/>
          </a:xfrm>
        </p:spPr>
        <p:txBody>
          <a:bodyPr>
            <a:noAutofit/>
          </a:bodyPr>
          <a:lstStyle/>
          <a:p>
            <a:r>
              <a:rPr lang="ru-RU" dirty="0" smtClean="0"/>
              <a:t>Отрицание диагноза, стадии, прогноза, неэффективности лечения, неминуемости смерти</a:t>
            </a:r>
          </a:p>
          <a:p>
            <a:endParaRPr lang="ru-RU" dirty="0"/>
          </a:p>
          <a:p>
            <a:r>
              <a:rPr lang="ru-RU" dirty="0" smtClean="0"/>
              <a:t>Что надо знать про отрицание:</a:t>
            </a:r>
          </a:p>
          <a:p>
            <a:pPr lvl="1"/>
            <a:r>
              <a:rPr lang="ru-RU" sz="2800" dirty="0" smtClean="0"/>
              <a:t>Защитная реакция психики на травмирующую ситуацию </a:t>
            </a:r>
          </a:p>
          <a:p>
            <a:pPr lvl="1"/>
            <a:r>
              <a:rPr lang="ru-RU" sz="2800" dirty="0" smtClean="0"/>
              <a:t>Одна из стадий переживания утраты </a:t>
            </a:r>
          </a:p>
          <a:p>
            <a:pPr lvl="1"/>
            <a:r>
              <a:rPr lang="ru-RU" sz="2800" dirty="0" smtClean="0"/>
              <a:t>Может поддерживаться родными, друзьями, профессионалами </a:t>
            </a:r>
          </a:p>
          <a:p>
            <a:pPr lvl="1"/>
            <a:r>
              <a:rPr lang="ru-RU" sz="2800" dirty="0" smtClean="0"/>
              <a:t>Редко полное, чаще частичное </a:t>
            </a:r>
          </a:p>
          <a:p>
            <a:pPr lvl="1"/>
            <a:r>
              <a:rPr lang="ru-RU" sz="2800" dirty="0" smtClean="0"/>
              <a:t>Степень меняется со временем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078227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5218</TotalTime>
  <Words>652</Words>
  <Application>Microsoft Office PowerPoint</Application>
  <PresentationFormat>Широкоэкранный</PresentationFormat>
  <Paragraphs>113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Навыки общения в паллиативной помощи детям</vt:lpstr>
      <vt:lpstr>План </vt:lpstr>
      <vt:lpstr>Этические основы</vt:lpstr>
      <vt:lpstr>Заговор молчания = Collusion </vt:lpstr>
      <vt:lpstr>Навыки для работы с родителями</vt:lpstr>
      <vt:lpstr>Навыки для работы с родителями</vt:lpstr>
      <vt:lpstr>Аргументы в пользу правдивости с ребенком</vt:lpstr>
      <vt:lpstr>Навыки для работы с родителями</vt:lpstr>
      <vt:lpstr>Отрицание </vt:lpstr>
      <vt:lpstr>Навыки для работы с отрицанием </vt:lpstr>
      <vt:lpstr>Работа с отрицанием </vt:lpstr>
      <vt:lpstr>Трудные вопросы</vt:lpstr>
      <vt:lpstr>Вопросы, не требующие ответа</vt:lpstr>
      <vt:lpstr>Ответ на трудные вопросы </vt:lpstr>
      <vt:lpstr>Вопросы о прогнозе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Навыки общения в паллиативной помощи детям</dc:title>
  <dc:creator>Анна Сонькина</dc:creator>
  <cp:lastModifiedBy>Анна Сонькина</cp:lastModifiedBy>
  <cp:revision>12</cp:revision>
  <dcterms:created xsi:type="dcterms:W3CDTF">2015-05-11T12:23:04Z</dcterms:created>
  <dcterms:modified xsi:type="dcterms:W3CDTF">2015-05-15T03:21:05Z</dcterms:modified>
</cp:coreProperties>
</file>