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264" r:id="rId4"/>
    <p:sldId id="348" r:id="rId5"/>
    <p:sldId id="265" r:id="rId6"/>
    <p:sldId id="331" r:id="rId7"/>
    <p:sldId id="266" r:id="rId8"/>
    <p:sldId id="270" r:id="rId9"/>
    <p:sldId id="307" r:id="rId10"/>
    <p:sldId id="308" r:id="rId11"/>
    <p:sldId id="297" r:id="rId12"/>
    <p:sldId id="277" r:id="rId13"/>
    <p:sldId id="394" r:id="rId14"/>
    <p:sldId id="349" r:id="rId15"/>
    <p:sldId id="337" r:id="rId16"/>
    <p:sldId id="350" r:id="rId17"/>
    <p:sldId id="309" r:id="rId18"/>
    <p:sldId id="276" r:id="rId19"/>
    <p:sldId id="393" r:id="rId20"/>
    <p:sldId id="392" r:id="rId21"/>
    <p:sldId id="333" r:id="rId22"/>
    <p:sldId id="373" r:id="rId23"/>
    <p:sldId id="332" r:id="rId24"/>
    <p:sldId id="355" r:id="rId25"/>
    <p:sldId id="372" r:id="rId26"/>
    <p:sldId id="396" r:id="rId27"/>
    <p:sldId id="295" r:id="rId28"/>
    <p:sldId id="311" r:id="rId29"/>
    <p:sldId id="371" r:id="rId30"/>
    <p:sldId id="343" r:id="rId31"/>
    <p:sldId id="354" r:id="rId32"/>
    <p:sldId id="353" r:id="rId33"/>
    <p:sldId id="400" r:id="rId34"/>
    <p:sldId id="310" r:id="rId35"/>
    <p:sldId id="375" r:id="rId36"/>
    <p:sldId id="313" r:id="rId37"/>
    <p:sldId id="360" r:id="rId38"/>
    <p:sldId id="376" r:id="rId39"/>
    <p:sldId id="379" r:id="rId40"/>
    <p:sldId id="272" r:id="rId41"/>
    <p:sldId id="303" r:id="rId42"/>
    <p:sldId id="294" r:id="rId43"/>
    <p:sldId id="377" r:id="rId44"/>
    <p:sldId id="382" r:id="rId45"/>
    <p:sldId id="378" r:id="rId46"/>
    <p:sldId id="380" r:id="rId47"/>
    <p:sldId id="381" r:id="rId48"/>
    <p:sldId id="31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288" r:id="rId58"/>
    <p:sldId id="299" r:id="rId59"/>
    <p:sldId id="364" r:id="rId60"/>
    <p:sldId id="367" r:id="rId61"/>
    <p:sldId id="368" r:id="rId62"/>
    <p:sldId id="399" r:id="rId63"/>
    <p:sldId id="370" r:id="rId64"/>
    <p:sldId id="369" r:id="rId65"/>
    <p:sldId id="365" r:id="rId66"/>
    <p:sldId id="330" r:id="rId67"/>
    <p:sldId id="320" r:id="rId68"/>
    <p:sldId id="321" r:id="rId69"/>
    <p:sldId id="322" r:id="rId70"/>
    <p:sldId id="324" r:id="rId71"/>
    <p:sldId id="344" r:id="rId7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66" d="100"/>
          <a:sy n="66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0D774F-F68C-428B-BADA-2F836125EABB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E4FA8-B461-4C5D-97FD-1741E1EEE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59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0BEF47-B4E0-475C-ABE9-A5EE54E86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067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37AC78-DDAD-47EF-8F3C-06A2C0C31983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485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B52E1B-0B29-44EB-B6B6-138BB0EA531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969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C4FF8-2314-4933-97F1-C62235FF9727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90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6BD599-B907-42C1-906A-D491D86E7905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7753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10CD4F-4514-4E31-B479-B82066AB53F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3162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9A61D2-0140-4523-8FD9-A472AA775F8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18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97B7AF-1EAD-465E-8A1E-E374C5C74D20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46243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D1C0D6-4894-41FF-90F1-B26F7EE275D7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091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5EA18E-8F9C-47A4-B22D-0DBB19E4E84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267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DB77ED-6E67-4EFE-8D63-5265303354E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560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C849F7-8EAB-48E8-B798-41AE75DF50EB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206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0DAA14-2B6A-4EA5-8F5C-D9757DBE940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4913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A4C924-DF58-41CF-8AF2-911DD5783D95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2672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E74480-CFF4-4A15-8B6D-A55EBF561608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3130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98675-B039-4AC1-A787-3B82C7C70488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Важно, что тут 2 рельсы, как 2 лыжи: если мы будем заниматься только отношениями, мы пациент будет обласкан и выслушан, но медицинская помощь будет невозможна. Если будем только заниматься структурой – следовать четкому алгоритму сбора анамнеза или рассказа о заболевании, упустим другие важные составляющие общения, о которых поговорим через секунду. </a:t>
            </a:r>
          </a:p>
        </p:txBody>
      </p:sp>
    </p:spTree>
    <p:extLst>
      <p:ext uri="{BB962C8B-B14F-4D97-AF65-F5344CB8AC3E}">
        <p14:creationId xmlns:p14="http://schemas.microsoft.com/office/powerpoint/2010/main" val="434145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2C0E13-50C3-4DBD-A111-9BD86FFC83DA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1708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B79B04-5179-41A1-9EA1-64905791814E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9103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4DF8DC-F2D3-479B-9B88-26B1DDBD8230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5314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32D23D-3762-4E2E-87D1-875C050598EB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0946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14F06-74EE-4FC9-AF31-4932B25453A4}" type="slidenum">
              <a:rPr lang="ru-RU" altLang="ru-RU" smtClean="0"/>
              <a:pPr/>
              <a:t>48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93621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A9F6E-B0D5-4ABE-9A67-0C031D7632AC}" type="slidenum">
              <a:rPr lang="ru-RU" altLang="ru-RU" smtClean="0"/>
              <a:pPr/>
              <a:t>49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67871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FE12F1-606A-4B34-8B14-49C6C3A6B179}" type="slidenum">
              <a:rPr lang="ru-RU" altLang="ru-RU" smtClean="0"/>
              <a:pPr/>
              <a:t>52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4104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BA7249-FAEC-4188-99B9-17659D2B3DD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8193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Дозирование позволяет оценить потребность в информации – даже без открытого вопроса о потребностях в начале </a:t>
            </a: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0D3EE-D2E7-43CD-B698-EF6708B2D7CF}" type="slidenum">
              <a:rPr lang="ru-RU" altLang="ru-RU" smtClean="0"/>
              <a:pPr/>
              <a:t>56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4758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67E4A4-2B6B-42D8-8DCA-94E537FCC3CA}" type="slidenum">
              <a:rPr lang="ru-RU" altLang="ru-RU" smtClean="0"/>
              <a:pPr/>
              <a:t>57</a:t>
            </a:fld>
            <a:endParaRPr lang="ru-RU" altLang="ru-R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1982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C2C0B7-9213-4D3B-BEE6-41591CD59F19}" type="slidenum">
              <a:rPr lang="ru-RU" altLang="ru-RU" smtClean="0"/>
              <a:pPr/>
              <a:t>58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96465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Дозирование позволяет оценить потребность в информации – даже без открытого вопроса о потребностях в начале </a:t>
            </a: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0D3EE-D2E7-43CD-B698-EF6708B2D7CF}" type="slidenum">
              <a:rPr lang="ru-RU" altLang="ru-RU" smtClean="0"/>
              <a:pPr/>
              <a:t>62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3371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928FB2-407D-4665-B25B-066E4A2787EE}" type="slidenum">
              <a:rPr lang="ru-RU" altLang="ru-RU" smtClean="0"/>
              <a:pPr/>
              <a:t>66</a:t>
            </a:fld>
            <a:endParaRPr lang="ru-RU" altLang="ru-RU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9338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15641D-14BD-4163-BE23-B8EE09E68E92}" type="slidenum">
              <a:rPr lang="ru-RU" altLang="ru-RU" smtClean="0"/>
              <a:pPr/>
              <a:t>67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Что значит научиться? – изменить поведение. </a:t>
            </a:r>
          </a:p>
        </p:txBody>
      </p:sp>
    </p:spTree>
    <p:extLst>
      <p:ext uri="{BB962C8B-B14F-4D97-AF65-F5344CB8AC3E}">
        <p14:creationId xmlns:p14="http://schemas.microsoft.com/office/powerpoint/2010/main" val="2327505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057CFF-3F3A-41A2-9C90-EE4036BEF9E9}" type="slidenum">
              <a:rPr lang="ru-RU" altLang="ru-RU" smtClean="0"/>
              <a:pPr/>
              <a:t>68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973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8BAE59-7811-438B-808E-541163E528B7}" type="slidenum">
              <a:rPr lang="ru-RU" altLang="ru-RU" smtClean="0"/>
              <a:pPr/>
              <a:t>69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0971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D3F898-F763-49F4-9155-00FD1D4152D5}" type="slidenum">
              <a:rPr lang="ru-RU" altLang="ru-RU" smtClean="0"/>
              <a:pPr/>
              <a:t>70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7402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B77763-81E2-4270-8D53-862A93F8299B}" type="slidenum">
              <a:rPr lang="ru-RU" altLang="ru-RU" smtClean="0"/>
              <a:pPr/>
              <a:t>71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3815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3F84CF-B13C-44B8-AA1D-9580CD15AFC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Если было бы так, я не решилась бы отнимать ваше драгоценное время, и вы могли бы справедливо сказать, что вам это не касается и к пациенту всегда можно позвать психолога, особенно учитывая, что их теперь много </a:t>
            </a:r>
          </a:p>
        </p:txBody>
      </p:sp>
    </p:spTree>
    <p:extLst>
      <p:ext uri="{BB962C8B-B14F-4D97-AF65-F5344CB8AC3E}">
        <p14:creationId xmlns:p14="http://schemas.microsoft.com/office/powerpoint/2010/main" val="158603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513CF1-6D94-4BE0-A949-B13D7EFBE87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681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43BC9C-C28B-4546-A83D-4DEB00B3269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2121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C2547A-07F3-4D19-971B-B2219246B75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8293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98675-B039-4AC1-A787-3B82C7C70488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Важно, что тут 2 рельсы, как 2 лыжи: если мы будем заниматься только отношениями, мы пациент будет обласкан и выслушан, но медицинская помощь будет невозможна. Если будем только заниматься структурой – следовать четкому алгоритму сбора анамнеза или рассказа о заболевании, упустим другие важные составляющие общения, о которых поговорим через секунду. </a:t>
            </a:r>
          </a:p>
        </p:txBody>
      </p:sp>
    </p:spTree>
    <p:extLst>
      <p:ext uri="{BB962C8B-B14F-4D97-AF65-F5344CB8AC3E}">
        <p14:creationId xmlns:p14="http://schemas.microsoft.com/office/powerpoint/2010/main" val="407584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C7F0C1-4F5B-47E4-9E0D-26E748643DF6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10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1B450-7F27-4FC3-A13F-A838F1C62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04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4419-9D4C-4A68-BCA6-0E160124C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BD580-5959-40F5-96FD-A03E53F04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42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3B3B-A90E-450C-8C97-84E82F3FB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37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D5DF-BE04-4A68-B12B-4A37C8DEA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17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483A-651B-49BF-942B-A08452354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9B6A-7FC9-4479-B82A-C932E7C5C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7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378D-C174-4AD8-B1D4-268ADB832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9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A313-DE57-4D85-8DAF-ABAB8856D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15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D070-4336-46A0-B3A4-25F5DE0820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3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1930-D7F1-4E59-BBD7-F6A8D876C6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2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8960A9-2D60-4E88-A017-AB3F95F15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3987" cy="3744962"/>
          </a:xfrm>
        </p:spPr>
        <p:txBody>
          <a:bodyPr anchor="ctr"/>
          <a:lstStyle/>
          <a:p>
            <a:pPr eaLnBrk="1" hangingPunct="1"/>
            <a:r>
              <a:rPr lang="ru-RU" altLang="ru-RU" sz="4400" dirty="0" smtClean="0">
                <a:latin typeface="Calibri" panose="020F0502020204030204" pitchFamily="34" charset="0"/>
              </a:rPr>
              <a:t>Навыки общения в медицине: обзор подходов и доказательств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81128"/>
            <a:ext cx="6769100" cy="1800622"/>
          </a:xfrm>
        </p:spPr>
        <p:txBody>
          <a:bodyPr/>
          <a:lstStyle/>
          <a:p>
            <a:pPr algn="r"/>
            <a:r>
              <a:rPr lang="ru-RU" sz="2800" dirty="0"/>
              <a:t>А.А. Сонькина</a:t>
            </a:r>
          </a:p>
          <a:p>
            <a:pPr algn="r"/>
            <a:r>
              <a:rPr lang="ru-RU" sz="2800" dirty="0"/>
              <a:t>БФ «Детский паллиатив»</a:t>
            </a:r>
          </a:p>
          <a:p>
            <a:pPr algn="r"/>
            <a:r>
              <a:rPr lang="ru-RU" sz="2800" dirty="0"/>
              <a:t>Новосибирск, 14-15 мая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Открывающий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defRPr/>
            </a:pPr>
            <a:endParaRPr lang="ru-RU" b="1" dirty="0" smtClean="0"/>
          </a:p>
          <a:p>
            <a:pPr lvl="1">
              <a:defRPr/>
            </a:pPr>
            <a:r>
              <a:rPr lang="ru-RU" i="1" dirty="0" smtClean="0"/>
              <a:t>«Что привело вас в клинику?»</a:t>
            </a:r>
          </a:p>
          <a:p>
            <a:pPr marL="457200" lvl="1" indent="0">
              <a:buFontTx/>
              <a:buNone/>
              <a:defRPr/>
            </a:pPr>
            <a:endParaRPr lang="ru-RU" i="1" dirty="0" smtClean="0"/>
          </a:p>
          <a:p>
            <a:pPr lvl="1">
              <a:defRPr/>
            </a:pPr>
            <a:r>
              <a:rPr lang="ru-RU" i="1" dirty="0" smtClean="0"/>
              <a:t>«Что бы вы хотели обсудить сегодня?»</a:t>
            </a:r>
          </a:p>
          <a:p>
            <a:pPr marL="457200" lvl="1" indent="0">
              <a:buFontTx/>
              <a:buNone/>
              <a:defRPr/>
            </a:pPr>
            <a:endParaRPr lang="ru-RU" i="1" dirty="0" smtClean="0"/>
          </a:p>
          <a:p>
            <a:pPr lvl="1">
              <a:defRPr/>
            </a:pPr>
            <a:r>
              <a:rPr lang="ru-RU" i="1" dirty="0" smtClean="0"/>
              <a:t>«Какие у вас есть вопросы?»</a:t>
            </a:r>
          </a:p>
          <a:p>
            <a:pPr marL="457200" lvl="1" indent="0">
              <a:buFontTx/>
              <a:buNone/>
              <a:defRPr/>
            </a:pPr>
            <a:endParaRPr lang="ru-RU" i="1" dirty="0" smtClean="0"/>
          </a:p>
          <a:p>
            <a:pPr lvl="1">
              <a:defRPr/>
            </a:pPr>
            <a:r>
              <a:rPr lang="en-US" i="1" dirty="0"/>
              <a:t> </a:t>
            </a:r>
            <a:r>
              <a:rPr lang="ru-RU" dirty="0" smtClean="0"/>
              <a:t>тон, темп, поза, мимика = выражающие ИНТЕРЕС, ЗАБОТУ </a:t>
            </a:r>
          </a:p>
          <a:p>
            <a:pPr lvl="1">
              <a:defRPr/>
            </a:pPr>
            <a:endParaRPr lang="ru-RU" i="1" dirty="0"/>
          </a:p>
          <a:p>
            <a:pPr lvl="1"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korenshadmi.com/secure/wp-content/uploads/2012/01/mint_fin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549275"/>
            <a:ext cx="6791325" cy="579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Слушание </a:t>
            </a:r>
            <a:r>
              <a:rPr lang="ru-RU" altLang="ru-RU" b="1" i="1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557338"/>
            <a:ext cx="8229600" cy="4884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Большинство врачей говорят больше, чем их пациенты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Сколько времени может говорить пациент, если его слушать?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 60-70% случаев врачи перебивают пациентов на … секунде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Перебивания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dirty="0" smtClean="0"/>
              <a:t>Близко к началу некоторые </a:t>
            </a:r>
            <a:r>
              <a:rPr lang="ru-RU" dirty="0" err="1" smtClean="0"/>
              <a:t>фасилитирующие</a:t>
            </a:r>
            <a:r>
              <a:rPr lang="ru-RU" dirty="0" smtClean="0"/>
              <a:t> навыки могут перебивать пациента </a:t>
            </a:r>
          </a:p>
          <a:p>
            <a:pPr lvl="1"/>
            <a:r>
              <a:rPr lang="ru-RU" dirty="0" smtClean="0"/>
              <a:t>Уточняющие и направленные вопросы</a:t>
            </a:r>
          </a:p>
          <a:p>
            <a:pPr lvl="1"/>
            <a:r>
              <a:rPr lang="ru-RU" dirty="0" smtClean="0"/>
              <a:t>Перефразирование </a:t>
            </a:r>
          </a:p>
          <a:p>
            <a:pPr lvl="1"/>
            <a:r>
              <a:rPr lang="ru-RU" dirty="0" smtClean="0"/>
              <a:t>Отражение </a:t>
            </a:r>
            <a:endParaRPr lang="ru-RU" dirty="0"/>
          </a:p>
          <a:p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т.к. содержат элементы интерпретации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Слушание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Молчание </a:t>
            </a:r>
          </a:p>
          <a:p>
            <a:r>
              <a:rPr lang="ru-RU" altLang="ru-RU" dirty="0" err="1" smtClean="0"/>
              <a:t>Фасилитация</a:t>
            </a:r>
            <a:r>
              <a:rPr lang="ru-RU" altLang="ru-RU" dirty="0" smtClean="0"/>
              <a:t> </a:t>
            </a:r>
          </a:p>
          <a:p>
            <a:pPr lvl="1"/>
            <a:r>
              <a:rPr lang="ru-RU" altLang="ru-RU" i="1" dirty="0" smtClean="0"/>
              <a:t>«Угу», «да», «конечно», «продолжайте», «понимаю», «расскажите подробнее», «расскажите об этом»</a:t>
            </a:r>
          </a:p>
          <a:p>
            <a:r>
              <a:rPr lang="ru-RU" altLang="ru-RU" dirty="0" smtClean="0"/>
              <a:t>Невербальное общение – </a:t>
            </a:r>
            <a:r>
              <a:rPr lang="en-US" altLang="ru-RU" sz="2800" i="1" dirty="0" smtClean="0"/>
              <a:t>eye contact!</a:t>
            </a:r>
            <a:endParaRPr lang="ru-RU" altLang="ru-RU" sz="2800" dirty="0" smtClean="0"/>
          </a:p>
          <a:p>
            <a:r>
              <a:rPr lang="ru-RU" altLang="ru-RU" dirty="0" smtClean="0"/>
              <a:t>Наблюдение за вербальными и невербальными сигналами пациента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Скрининг 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ru-RU" altLang="ru-RU" sz="2400" i="1" dirty="0" smtClean="0"/>
              <a:t>«значит у вас головные боли и усталость, </a:t>
            </a:r>
            <a:r>
              <a:rPr lang="ru-RU" altLang="ru-RU" sz="2400" b="1" i="1" dirty="0" smtClean="0"/>
              <a:t>что-то еще</a:t>
            </a:r>
            <a:r>
              <a:rPr lang="ru-RU" altLang="ru-RU" sz="2400" i="1" dirty="0" smtClean="0"/>
              <a:t>?» </a:t>
            </a:r>
          </a:p>
          <a:p>
            <a:pPr marL="457200" lvl="1" indent="0">
              <a:buFontTx/>
              <a:buNone/>
              <a:defRPr/>
            </a:pPr>
            <a:endParaRPr lang="ru-RU" altLang="ru-RU" sz="2400" i="1" dirty="0" smtClean="0"/>
          </a:p>
          <a:p>
            <a:pPr lvl="1">
              <a:defRPr/>
            </a:pPr>
            <a:r>
              <a:rPr lang="ru-RU" altLang="ru-RU" sz="2400" dirty="0" smtClean="0"/>
              <a:t>«</a:t>
            </a:r>
            <a:r>
              <a:rPr lang="ru-RU" altLang="ru-RU" sz="2400" i="1" dirty="0" smtClean="0"/>
              <a:t>помимо перечисленного, есть </a:t>
            </a:r>
            <a:r>
              <a:rPr lang="ru-RU" altLang="ru-RU" sz="2400" b="1" i="1" dirty="0" smtClean="0"/>
              <a:t>еще что-то</a:t>
            </a:r>
            <a:r>
              <a:rPr lang="ru-RU" altLang="ru-RU" sz="2400" i="1" dirty="0" smtClean="0"/>
              <a:t>, что хотели бы обсудить сегодня?»</a:t>
            </a:r>
          </a:p>
          <a:p>
            <a:pPr lvl="1">
              <a:defRPr/>
            </a:pPr>
            <a:endParaRPr lang="ru-RU" altLang="ru-RU" sz="2400" i="1" dirty="0" smtClean="0"/>
          </a:p>
          <a:p>
            <a:pPr lvl="1">
              <a:defRPr/>
            </a:pPr>
            <a:r>
              <a:rPr lang="ru-RU" altLang="ru-RU" sz="2400" dirty="0" smtClean="0"/>
              <a:t>Просто - </a:t>
            </a:r>
            <a:r>
              <a:rPr lang="ru-RU" altLang="ru-RU" sz="2400" i="1" dirty="0" smtClean="0"/>
              <a:t>«</a:t>
            </a:r>
            <a:r>
              <a:rPr lang="ru-RU" altLang="ru-RU" sz="2400" b="1" i="1" dirty="0" smtClean="0"/>
              <a:t>что-то еще</a:t>
            </a:r>
            <a:r>
              <a:rPr lang="ru-RU" altLang="ru-RU" sz="2400" i="1" dirty="0" smtClean="0"/>
              <a:t>?»</a:t>
            </a:r>
          </a:p>
          <a:p>
            <a:pPr lvl="1">
              <a:defRPr/>
            </a:pPr>
            <a:endParaRPr lang="ru-RU" altLang="ru-RU" sz="2400" i="1" dirty="0" smtClean="0"/>
          </a:p>
          <a:p>
            <a:pPr lvl="1">
              <a:defRPr/>
            </a:pPr>
            <a:r>
              <a:rPr lang="ru-RU" altLang="ru-RU" sz="2400" i="1" dirty="0" smtClean="0"/>
              <a:t>«Давайте сначала перечислим все, чтобы ничего не пропустить, а потом обсудим подробнее»</a:t>
            </a:r>
            <a:endParaRPr lang="ru-RU" altLang="ru-RU" sz="2400" dirty="0" smtClean="0"/>
          </a:p>
          <a:p>
            <a:pPr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Озвучивание плана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dirty="0" smtClean="0"/>
              <a:t>Снижает неопределенность </a:t>
            </a:r>
          </a:p>
          <a:p>
            <a:r>
              <a:rPr lang="ru-RU" altLang="ru-RU" sz="2000" dirty="0" smtClean="0"/>
              <a:t>Создает атмосферу сотрудничества </a:t>
            </a:r>
          </a:p>
          <a:p>
            <a:r>
              <a:rPr lang="ru-RU" altLang="ru-RU" sz="2000" dirty="0" smtClean="0"/>
              <a:t>Позволяет определить приоритеты и экономить время</a:t>
            </a:r>
          </a:p>
          <a:p>
            <a:endParaRPr lang="en-US" altLang="ru-RU" dirty="0" smtClean="0"/>
          </a:p>
          <a:p>
            <a:r>
              <a:rPr lang="ru-RU" altLang="ru-RU" sz="2400" i="1" dirty="0" smtClean="0"/>
              <a:t>«Значит, нам сегодня нужно обсудить вашу боль в горле, температуру, слабость - а еще результаты обследования по поводу сердца – так?» </a:t>
            </a:r>
          </a:p>
          <a:p>
            <a:r>
              <a:rPr lang="ru-RU" altLang="ru-RU" sz="2400" i="1" dirty="0" smtClean="0"/>
              <a:t>«Что из этого для вас главное, а что, может быть, оставим на конец?»</a:t>
            </a:r>
          </a:p>
          <a:p>
            <a:r>
              <a:rPr lang="ru-RU" altLang="ru-RU" sz="2400" i="1" dirty="0" smtClean="0"/>
              <a:t>«Давайте вопрос прививок оставим на конец, если успеем. Хорошо?»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altLang="ru-RU" sz="3600" b="1" u="sng" smtClean="0"/>
              <a:t/>
            </a:r>
            <a:br>
              <a:rPr lang="ru-RU" altLang="ru-RU" sz="3600" b="1" u="sng" smtClean="0"/>
            </a:br>
            <a:r>
              <a:rPr lang="ru-RU" altLang="ru-RU" sz="3600" b="1" u="sng" smtClean="0"/>
              <a:t>СБОР ИНФОРМАЦИИ (РАССПРОС)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Цель - получение максимально полной информации о пациенте, включая</a:t>
            </a:r>
          </a:p>
          <a:p>
            <a:pPr eaLnBrk="1" hangingPunct="1"/>
            <a:endParaRPr lang="ru-RU" altLang="ru-RU" dirty="0" smtClean="0"/>
          </a:p>
          <a:p>
            <a:pPr lvl="1" eaLnBrk="1" hangingPunct="1"/>
            <a:r>
              <a:rPr lang="ru-RU" altLang="ru-RU" dirty="0" smtClean="0"/>
              <a:t>Биомедицинский взгляд (нозология)</a:t>
            </a:r>
          </a:p>
          <a:p>
            <a:pPr lvl="1" eaLnBrk="1" hangingPunct="1"/>
            <a:r>
              <a:rPr lang="ru-RU" altLang="ru-RU" dirty="0" err="1" smtClean="0"/>
              <a:t>Пациентский</a:t>
            </a:r>
            <a:r>
              <a:rPr lang="ru-RU" altLang="ru-RU" dirty="0" smtClean="0"/>
              <a:t> взгляд (недуг, внутренняя картина болезни) </a:t>
            </a:r>
          </a:p>
          <a:p>
            <a:pPr lvl="1" eaLnBrk="1" hangingPunct="1"/>
            <a:r>
              <a:rPr lang="ru-RU" altLang="ru-RU" dirty="0" smtClean="0"/>
              <a:t>Контекст 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вопросов (техник расспрашивания)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628775"/>
            <a:ext cx="8229600" cy="4741863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dirty="0" smtClean="0"/>
              <a:t>Общее правило: вначале открытые </a:t>
            </a:r>
            <a:r>
              <a:rPr lang="en-US" altLang="ru-RU" dirty="0" smtClean="0"/>
              <a:t>                      -&gt;</a:t>
            </a:r>
            <a:r>
              <a:rPr lang="ru-RU" altLang="ru-RU" dirty="0" smtClean="0"/>
              <a:t> затем направленные открытые</a:t>
            </a:r>
            <a:endParaRPr lang="en-US" altLang="ru-RU" dirty="0" smtClean="0"/>
          </a:p>
          <a:p>
            <a:pPr marL="0" indent="0" eaLnBrk="1" hangingPunct="1">
              <a:buNone/>
              <a:defRPr/>
            </a:pPr>
            <a:r>
              <a:rPr lang="en-US" altLang="ru-RU" dirty="0" smtClean="0"/>
              <a:t>   -&gt; </a:t>
            </a:r>
            <a:r>
              <a:rPr lang="ru-RU" altLang="ru-RU" dirty="0" smtClean="0"/>
              <a:t>к концу - закрытые</a:t>
            </a:r>
            <a:endParaRPr lang="ru-RU" altLang="ru-RU" dirty="0"/>
          </a:p>
          <a:p>
            <a:pPr lvl="2" eaLnBrk="1" hangingPunct="1">
              <a:defRPr/>
            </a:pPr>
            <a:endParaRPr lang="ru-RU" altLang="ru-RU" dirty="0" smtClean="0"/>
          </a:p>
          <a:p>
            <a:pPr lvl="2" eaLnBrk="1" hangingPunct="1">
              <a:defRPr/>
            </a:pPr>
            <a:r>
              <a:rPr lang="ru-RU" altLang="ru-RU" dirty="0" smtClean="0"/>
              <a:t>не только консультации, но и обсуждения конкретной проблемы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ru-RU" b="1" dirty="0" smtClean="0"/>
              <a:t>Open-to-closed cone </a:t>
            </a:r>
            <a:r>
              <a:rPr lang="en-US" altLang="ru-RU" dirty="0" smtClean="0"/>
              <a:t>(</a:t>
            </a:r>
            <a:r>
              <a:rPr lang="en-US" altLang="ru-RU" sz="2800" dirty="0" smtClean="0"/>
              <a:t>Goldberg et al. 1983</a:t>
            </a:r>
            <a:r>
              <a:rPr lang="en-US" altLang="ru-RU" dirty="0" smtClean="0"/>
              <a:t>)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Open-to-close cone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«Расскажите подробнее о вашей проблеме»  </a:t>
            </a:r>
            <a:r>
              <a:rPr lang="ru-RU" dirty="0" smtClean="0"/>
              <a:t>- ….. </a:t>
            </a:r>
            <a:r>
              <a:rPr lang="ru-RU" sz="2000" dirty="0" smtClean="0"/>
              <a:t>Слушание….. </a:t>
            </a:r>
            <a:r>
              <a:rPr lang="ru-RU" dirty="0" smtClean="0"/>
              <a:t> - </a:t>
            </a:r>
            <a:endParaRPr lang="ru-RU" i="1" dirty="0" smtClean="0"/>
          </a:p>
          <a:p>
            <a:r>
              <a:rPr lang="ru-RU" i="1" dirty="0" smtClean="0"/>
              <a:t>«Расскажите о головной боли – какая она?» </a:t>
            </a:r>
            <a:r>
              <a:rPr lang="ru-RU" dirty="0" smtClean="0"/>
              <a:t>– …..</a:t>
            </a:r>
            <a:r>
              <a:rPr lang="ru-RU" sz="2000" dirty="0" smtClean="0"/>
              <a:t>слушание……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«</a:t>
            </a:r>
            <a:r>
              <a:rPr lang="ru-RU" i="1" dirty="0" smtClean="0"/>
              <a:t>В какое время обычно болит?» - ……</a:t>
            </a:r>
            <a:r>
              <a:rPr lang="ru-RU" sz="2000" dirty="0" smtClean="0"/>
              <a:t>слушание……</a:t>
            </a:r>
            <a:r>
              <a:rPr lang="ru-RU" dirty="0" smtClean="0"/>
              <a:t> – </a:t>
            </a:r>
          </a:p>
          <a:p>
            <a:r>
              <a:rPr lang="ru-RU" i="1" dirty="0" smtClean="0"/>
              <a:t>«Бывает ли, что голова болит по утрам?»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426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Задачи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Что такое наука об общении и зачем она нужна? </a:t>
            </a:r>
            <a:endParaRPr lang="en-US" altLang="ru-RU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dirty="0" smtClean="0"/>
              <a:t>Обзор эффективных, основанных на доказательствах подходов, стратегий и навыков общения врача и </a:t>
            </a:r>
            <a:r>
              <a:rPr lang="ru-RU" altLang="ru-RU" dirty="0" smtClean="0"/>
              <a:t>пациента</a:t>
            </a: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опасные в начале расспроса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b="1" dirty="0" smtClean="0"/>
              <a:t>Наводящие</a:t>
            </a:r>
            <a:r>
              <a:rPr lang="ru-RU" dirty="0" smtClean="0"/>
              <a:t> = содержащие ответ</a:t>
            </a:r>
          </a:p>
          <a:p>
            <a:pPr lvl="1"/>
            <a:r>
              <a:rPr lang="ru-RU" i="1" dirty="0" smtClean="0"/>
              <a:t>«Боли только в плечевом суставе, да?»</a:t>
            </a:r>
          </a:p>
          <a:p>
            <a:r>
              <a:rPr lang="ru-RU" b="1" dirty="0" smtClean="0"/>
              <a:t>Тестовые</a:t>
            </a:r>
            <a:r>
              <a:rPr lang="ru-RU" dirty="0" smtClean="0"/>
              <a:t> = дающие варианты ответов</a:t>
            </a:r>
          </a:p>
          <a:p>
            <a:pPr lvl="1"/>
            <a:r>
              <a:rPr lang="ru-RU" i="1" dirty="0" smtClean="0"/>
              <a:t>«С чем связываете начало болезни – может, перетрудились или понервничали, переохладились?»</a:t>
            </a:r>
          </a:p>
          <a:p>
            <a:r>
              <a:rPr lang="ru-RU" b="1" dirty="0" smtClean="0"/>
              <a:t>Множественные</a:t>
            </a:r>
            <a:r>
              <a:rPr lang="ru-RU" dirty="0" smtClean="0"/>
              <a:t> = несколько сразу</a:t>
            </a:r>
          </a:p>
          <a:p>
            <a:pPr lvl="1"/>
            <a:r>
              <a:rPr lang="ru-RU" i="1" dirty="0" smtClean="0"/>
              <a:t>«Как часто болит голова? Что-то принимаете? К кому-то обращались?»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474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Свободный рассказ пациента</a:t>
            </a:r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852988"/>
          </a:xfrm>
        </p:spPr>
        <p:txBody>
          <a:bodyPr/>
          <a:lstStyle/>
          <a:p>
            <a:r>
              <a:rPr lang="en-US" altLang="ru-RU" sz="2400" smtClean="0"/>
              <a:t>vs </a:t>
            </a:r>
            <a:r>
              <a:rPr lang="ru-RU" altLang="ru-RU" sz="2400" smtClean="0"/>
              <a:t>вопрос-ответ</a:t>
            </a:r>
            <a:endParaRPr lang="en-US" altLang="ru-RU" sz="2400" smtClean="0"/>
          </a:p>
          <a:p>
            <a:r>
              <a:rPr lang="ru-RU" altLang="ru-RU" sz="2400" smtClean="0"/>
              <a:t>Способствует покрытию всех вопросов</a:t>
            </a:r>
            <a:endParaRPr lang="en-US" altLang="ru-RU" sz="2400" smtClean="0"/>
          </a:p>
          <a:p>
            <a:r>
              <a:rPr lang="ru-RU" altLang="ru-RU" sz="2400" b="1" smtClean="0"/>
              <a:t>Облегчает понимание и запоминание врачом анамнеза</a:t>
            </a:r>
            <a:r>
              <a:rPr lang="en-US" altLang="ru-RU" sz="2400" smtClean="0"/>
              <a:t> (!!!)</a:t>
            </a:r>
          </a:p>
          <a:p>
            <a:r>
              <a:rPr lang="ru-RU" altLang="ru-RU" sz="2400" smtClean="0"/>
              <a:t>Сокращает время консультации </a:t>
            </a:r>
          </a:p>
          <a:p>
            <a:endParaRPr lang="ru-RU" altLang="ru-RU" sz="2800" smtClean="0"/>
          </a:p>
          <a:p>
            <a:r>
              <a:rPr lang="ru-RU" altLang="ru-RU" i="1" smtClean="0"/>
              <a:t>«Расскажите обо всем с самого начала»</a:t>
            </a:r>
          </a:p>
          <a:p>
            <a:r>
              <a:rPr lang="ru-RU" altLang="ru-RU" i="1" smtClean="0"/>
              <a:t>«Расскажите своими словами»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Hypothesis generation</a:t>
            </a:r>
            <a:endParaRPr lang="ru-RU" altLang="ru-RU" smtClean="0"/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Расспрос происходит одновременно с клиническим мышлением</a:t>
            </a:r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Открытый стиль расспроса соответствует более зрелому типу клинического мышления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Компоненты эффективного слушания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Молчание (не перебивать) </a:t>
            </a:r>
          </a:p>
          <a:p>
            <a:pPr>
              <a:defRPr/>
            </a:pPr>
            <a:r>
              <a:rPr lang="ru-RU" dirty="0" err="1" smtClean="0"/>
              <a:t>Фасилитация</a:t>
            </a:r>
            <a:endParaRPr lang="ru-RU" dirty="0" smtClean="0"/>
          </a:p>
          <a:p>
            <a:pPr lvl="1">
              <a:defRPr/>
            </a:pPr>
            <a:r>
              <a:rPr lang="ru-RU" dirty="0" smtClean="0"/>
              <a:t>Подбадривание (вербальное/невербальное)</a:t>
            </a:r>
          </a:p>
          <a:p>
            <a:pPr lvl="1">
              <a:defRPr/>
            </a:pPr>
            <a:r>
              <a:rPr lang="ru-RU" dirty="0" smtClean="0"/>
              <a:t>Повторение, отражение</a:t>
            </a:r>
          </a:p>
          <a:p>
            <a:pPr lvl="1">
              <a:defRPr/>
            </a:pPr>
            <a:r>
              <a:rPr lang="ru-RU" dirty="0" smtClean="0"/>
              <a:t>Предложение собственных мыслей </a:t>
            </a:r>
          </a:p>
          <a:p>
            <a:pPr>
              <a:defRPr/>
            </a:pPr>
            <a:r>
              <a:rPr lang="ru-RU" dirty="0" smtClean="0"/>
              <a:t>Наблюдение за сигналами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Фасилитация</a:t>
            </a:r>
            <a:r>
              <a:rPr lang="ru-RU" altLang="ru-RU" i="1" smtClean="0"/>
              <a:t> </a:t>
            </a:r>
          </a:p>
        </p:txBody>
      </p:sp>
      <p:sp>
        <p:nvSpPr>
          <p:cNvPr id="788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Подбадривание </a:t>
            </a:r>
          </a:p>
          <a:p>
            <a:pPr lvl="1"/>
            <a:r>
              <a:rPr lang="ru-RU" altLang="ru-RU" i="1" smtClean="0"/>
              <a:t>«Продолжайте», «да», «дальше»</a:t>
            </a:r>
          </a:p>
          <a:p>
            <a:r>
              <a:rPr lang="ru-RU" altLang="ru-RU" smtClean="0"/>
              <a:t>Повторение (отражение)</a:t>
            </a:r>
          </a:p>
          <a:p>
            <a:pPr lvl="1"/>
            <a:r>
              <a:rPr lang="ru-RU" altLang="ru-RU" smtClean="0"/>
              <a:t>«</a:t>
            </a:r>
            <a:r>
              <a:rPr lang="ru-RU" altLang="ru-RU" i="1" smtClean="0"/>
              <a:t>Головная боль..», «какая-то проблема..»</a:t>
            </a:r>
            <a:endParaRPr lang="ru-RU" altLang="ru-RU" smtClean="0"/>
          </a:p>
          <a:p>
            <a:r>
              <a:rPr lang="ru-RU" altLang="ru-RU" smtClean="0"/>
              <a:t>Перефразирование </a:t>
            </a:r>
          </a:p>
          <a:p>
            <a:pPr lvl="1"/>
            <a:r>
              <a:rPr lang="ru-RU" altLang="ru-RU" smtClean="0"/>
              <a:t>«</a:t>
            </a:r>
            <a:r>
              <a:rPr lang="ru-RU" altLang="ru-RU" i="1" smtClean="0"/>
              <a:t>То есть вам трудно сосредоточиться?»</a:t>
            </a:r>
            <a:endParaRPr lang="ru-RU" altLang="ru-RU" smtClean="0"/>
          </a:p>
          <a:p>
            <a:r>
              <a:rPr lang="ru-RU" altLang="ru-RU" smtClean="0"/>
              <a:t>Озвучивание мыслей </a:t>
            </a:r>
          </a:p>
          <a:p>
            <a:pPr lvl="1"/>
            <a:r>
              <a:rPr lang="ru-RU" altLang="ru-RU" i="1" smtClean="0"/>
              <a:t>«Интересно», «звучит не очень приятно»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Уточнение</a:t>
            </a: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i="1" smtClean="0"/>
          </a:p>
          <a:p>
            <a:r>
              <a:rPr lang="ru-RU" altLang="ru-RU" i="1" smtClean="0"/>
              <a:t>«Когда вы говорите хрипы, что вы имеете в виду?» </a:t>
            </a:r>
          </a:p>
          <a:p>
            <a:endParaRPr lang="ru-RU" altLang="ru-RU" i="1" smtClean="0"/>
          </a:p>
          <a:p>
            <a:r>
              <a:rPr lang="ru-RU" altLang="ru-RU" i="1" smtClean="0"/>
              <a:t>«Тогда – это после операции?»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i="1" dirty="0" smtClean="0"/>
              <a:t>Я правильно услышал, что ….»</a:t>
            </a:r>
          </a:p>
          <a:p>
            <a:r>
              <a:rPr lang="ru-RU" i="1" dirty="0" smtClean="0"/>
              <a:t>«…., я правильно понимаю?» </a:t>
            </a:r>
          </a:p>
          <a:p>
            <a:endParaRPr lang="ru-RU" i="1" dirty="0"/>
          </a:p>
          <a:p>
            <a:r>
              <a:rPr lang="ru-RU" dirty="0" smtClean="0"/>
              <a:t>Структурирует </a:t>
            </a:r>
          </a:p>
          <a:p>
            <a:r>
              <a:rPr lang="ru-RU" dirty="0" smtClean="0"/>
              <a:t>Дает передышку («Если потерялся – обобщай!») </a:t>
            </a:r>
          </a:p>
          <a:p>
            <a:r>
              <a:rPr lang="ru-RU" dirty="0" smtClean="0"/>
              <a:t>Создает у пациента ощущение, что выслушали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Наблюдение за пациентом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Только в 21% случаев врачи отзывались на сигналы об эмоциях пациентов</a:t>
            </a:r>
            <a:endParaRPr lang="en-US" altLang="ru-RU" smtClean="0"/>
          </a:p>
          <a:p>
            <a:pPr lvl="4" algn="r" eaLnBrk="1" hangingPunct="1">
              <a:buFontTx/>
              <a:buNone/>
            </a:pPr>
            <a:r>
              <a:rPr lang="ru-RU" altLang="ru-RU" smtClean="0"/>
              <a:t>- </a:t>
            </a:r>
            <a:r>
              <a:rPr lang="en-US" altLang="ru-RU" smtClean="0"/>
              <a:t>Levinson et al 2000</a:t>
            </a:r>
          </a:p>
          <a:p>
            <a:pPr eaLnBrk="1" hangingPunct="1"/>
            <a:endParaRPr lang="en-US" altLang="ru-RU" smtClean="0"/>
          </a:p>
          <a:p>
            <a:pPr eaLnBrk="1" hangingPunct="1"/>
            <a:r>
              <a:rPr lang="ru-RU" altLang="ru-RU" smtClean="0"/>
              <a:t>Пациенты редко высказывают вслух (вербально) свои эмоции. </a:t>
            </a:r>
          </a:p>
          <a:p>
            <a:pPr lvl="3" algn="r" eaLnBrk="1" hangingPunct="1"/>
            <a:r>
              <a:rPr lang="en-US" altLang="ru-RU" smtClean="0"/>
              <a:t>Suchman et al 1997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oncologyltd.files.wordpress.com/2013/01/communica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7631112" cy="5434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Улавливание сигналов о том, что происходит с пациентом + </a:t>
            </a:r>
            <a:r>
              <a:rPr lang="ru-RU" i="1" dirty="0" smtClean="0"/>
              <a:t>РЕАГИРОВАНИЕ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lvl="1">
              <a:defRPr/>
            </a:pPr>
            <a:r>
              <a:rPr lang="ru-RU" dirty="0" smtClean="0"/>
              <a:t>Молчание, ожидание </a:t>
            </a:r>
          </a:p>
          <a:p>
            <a:pPr lvl="1">
              <a:defRPr/>
            </a:pPr>
            <a:r>
              <a:rPr lang="ru-RU" dirty="0" smtClean="0"/>
              <a:t>Называние чувств: </a:t>
            </a:r>
            <a:r>
              <a:rPr lang="ru-RU" i="1" dirty="0" smtClean="0"/>
              <a:t>«Вас это расстроило», «Это было нелегко»</a:t>
            </a:r>
          </a:p>
          <a:p>
            <a:pPr marL="457200" lvl="1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Почему общение важно?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08962" cy="2016125"/>
          </a:xfrm>
        </p:spPr>
        <p:txBody>
          <a:bodyPr/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ru-RU" dirty="0" smtClean="0"/>
              <a:t>Информация </a:t>
            </a:r>
            <a:endParaRPr lang="de-DE" dirty="0" smtClean="0"/>
          </a:p>
          <a:p>
            <a:pPr marL="0" indent="0" algn="ctr">
              <a:buFontTx/>
              <a:buNone/>
              <a:defRPr/>
            </a:pP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95288" y="2997200"/>
            <a:ext cx="35290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Биомедицинский взгляд</a:t>
            </a:r>
          </a:p>
          <a:p>
            <a:pPr marL="285750" indent="-285750">
              <a:buFontTx/>
              <a:buChar char="-"/>
              <a:defRPr/>
            </a:pPr>
            <a:endParaRPr lang="ru-RU" sz="2400" dirty="0"/>
          </a:p>
          <a:p>
            <a:pPr marL="285750" indent="-285750">
              <a:buFontTx/>
              <a:buChar char="-"/>
              <a:defRPr/>
            </a:pPr>
            <a:r>
              <a:rPr lang="ru-RU" sz="2400" dirty="0"/>
              <a:t>Последовательность событий</a:t>
            </a:r>
          </a:p>
          <a:p>
            <a:pPr>
              <a:defRPr/>
            </a:pPr>
            <a:endParaRPr lang="ru-RU" sz="2400" dirty="0"/>
          </a:p>
          <a:p>
            <a:pPr marL="285750" indent="-285750">
              <a:buFontTx/>
              <a:buChar char="-"/>
              <a:defRPr/>
            </a:pPr>
            <a:r>
              <a:rPr lang="ru-RU" sz="2400" dirty="0"/>
              <a:t>Анализ симптомов</a:t>
            </a:r>
          </a:p>
          <a:p>
            <a:pPr>
              <a:defRPr/>
            </a:pPr>
            <a:r>
              <a:rPr lang="ru-RU" sz="2400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/>
              <a:t>Обзор систем</a:t>
            </a:r>
            <a:r>
              <a:rPr lang="ru-RU" dirty="0"/>
              <a:t> </a:t>
            </a: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5576888" y="3138488"/>
            <a:ext cx="33115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Взгляд пациента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          </a:t>
            </a:r>
            <a:r>
              <a:rPr lang="ru-RU" altLang="ru-RU" sz="6600" b="1" dirty="0"/>
              <a:t> </a:t>
            </a:r>
            <a:r>
              <a:rPr lang="ru-RU" altLang="ru-RU" sz="6600" dirty="0"/>
              <a:t>?</a:t>
            </a:r>
            <a:r>
              <a:rPr lang="ru-RU" altLang="ru-RU" sz="6600" b="1" dirty="0"/>
              <a:t> </a:t>
            </a:r>
          </a:p>
        </p:txBody>
      </p:sp>
      <p:cxnSp>
        <p:nvCxnSpPr>
          <p:cNvPr id="65541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2482851" y="1989138"/>
            <a:ext cx="1366837" cy="647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4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5253038" y="1773795"/>
            <a:ext cx="1008484" cy="12234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5724128" y="2312988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6261522" y="1630586"/>
            <a:ext cx="686544" cy="43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020272" y="180447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Контекст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Важен ли взгляд пациента</a:t>
            </a: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Примеры?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Взгляд пациента </a:t>
            </a:r>
          </a:p>
        </p:txBody>
      </p:sp>
      <p:sp>
        <p:nvSpPr>
          <p:cNvPr id="68611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13300"/>
          </a:xfrm>
        </p:spPr>
        <p:txBody>
          <a:bodyPr/>
          <a:lstStyle/>
          <a:p>
            <a:r>
              <a:rPr lang="ru-RU" altLang="ru-RU" smtClean="0"/>
              <a:t>Мысли, представления </a:t>
            </a:r>
          </a:p>
          <a:p>
            <a:r>
              <a:rPr lang="ru-RU" altLang="ru-RU" smtClean="0"/>
              <a:t>Тревоги </a:t>
            </a:r>
          </a:p>
          <a:p>
            <a:r>
              <a:rPr lang="ru-RU" altLang="ru-RU" smtClean="0"/>
              <a:t>Ожидания</a:t>
            </a:r>
          </a:p>
          <a:p>
            <a:r>
              <a:rPr lang="ru-RU" altLang="ru-RU" smtClean="0"/>
              <a:t>Влияние на образ жизни</a:t>
            </a:r>
          </a:p>
          <a:p>
            <a:r>
              <a:rPr lang="ru-RU" altLang="ru-RU" smtClean="0"/>
              <a:t>Чувства, эмоции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Раскрытие взгляда пациента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стиль расспроса </a:t>
            </a:r>
          </a:p>
          <a:p>
            <a:r>
              <a:rPr lang="ru-RU" dirty="0" smtClean="0"/>
              <a:t>Ответ на сигналы (часто – о субъективном) </a:t>
            </a:r>
          </a:p>
          <a:p>
            <a:endParaRPr lang="ru-RU" dirty="0"/>
          </a:p>
          <a:p>
            <a:r>
              <a:rPr lang="ru-RU" dirty="0" smtClean="0"/>
              <a:t>Целенаправленные вопросы:</a:t>
            </a:r>
          </a:p>
          <a:p>
            <a:pPr lvl="1"/>
            <a:r>
              <a:rPr lang="ru-RU" i="1" dirty="0" smtClean="0"/>
              <a:t>«Какие у вас есть мысли?»</a:t>
            </a:r>
          </a:p>
          <a:p>
            <a:pPr lvl="1"/>
            <a:r>
              <a:rPr lang="ru-RU" i="1" dirty="0" smtClean="0"/>
              <a:t>«Что вы при этом чувствуете?» </a:t>
            </a:r>
          </a:p>
          <a:p>
            <a:pPr lvl="1"/>
            <a:r>
              <a:rPr lang="ru-RU" i="1" dirty="0" smtClean="0"/>
              <a:t>«Чего вы ждете от нашей встречи?»</a:t>
            </a:r>
          </a:p>
          <a:p>
            <a:pPr lvl="1"/>
            <a:r>
              <a:rPr lang="ru-RU" i="1" dirty="0" smtClean="0"/>
              <a:t>«Что вас больше всего тревожит?»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20843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Навыки для расспроса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Открытые </a:t>
            </a:r>
            <a:r>
              <a:rPr lang="ru-RU" b="1" dirty="0"/>
              <a:t>и закрытые </a:t>
            </a:r>
            <a:r>
              <a:rPr lang="ru-RU" b="1" dirty="0" smtClean="0"/>
              <a:t>вопросы - </a:t>
            </a:r>
            <a:r>
              <a:rPr lang="ru-RU" sz="2000" dirty="0" smtClean="0"/>
              <a:t>от открытых - через открытые направленные -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к </a:t>
            </a:r>
            <a:r>
              <a:rPr lang="ru-RU" sz="2000" dirty="0" smtClean="0"/>
              <a:t>закрытым; ИЗБЕГАТЬ тестовых, множественных и наводящих вопросов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b="1" dirty="0" smtClean="0"/>
              <a:t>Слушание </a:t>
            </a:r>
            <a:r>
              <a:rPr lang="ru-RU" dirty="0" smtClean="0"/>
              <a:t>– </a:t>
            </a:r>
            <a:r>
              <a:rPr lang="ru-RU" sz="2000" dirty="0" smtClean="0"/>
              <a:t>активное/мотивирующее</a:t>
            </a:r>
          </a:p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b="1" dirty="0" smtClean="0"/>
              <a:t>Улавливание сигналов</a:t>
            </a:r>
            <a:r>
              <a:rPr lang="ru-RU" dirty="0" smtClean="0"/>
              <a:t> = </a:t>
            </a:r>
            <a:r>
              <a:rPr lang="ru-RU" b="1" dirty="0" smtClean="0"/>
              <a:t>наблюдение </a:t>
            </a:r>
            <a:r>
              <a:rPr lang="ru-RU" sz="2000" dirty="0" smtClean="0"/>
              <a:t>(</a:t>
            </a:r>
            <a:r>
              <a:rPr lang="ru-RU" sz="2000" dirty="0"/>
              <a:t>язык тела, речь, выражение лица</a:t>
            </a:r>
            <a:r>
              <a:rPr lang="ru-RU" sz="2000" dirty="0" smtClean="0"/>
              <a:t>)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b="1" dirty="0" smtClean="0"/>
              <a:t>Уточнение </a:t>
            </a:r>
          </a:p>
          <a:p>
            <a:pPr>
              <a:defRPr/>
            </a:pPr>
            <a:r>
              <a:rPr lang="ru-RU" b="1" dirty="0" smtClean="0"/>
              <a:t>Суммирование </a:t>
            </a:r>
            <a:endParaRPr lang="ru-RU" dirty="0"/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Калгари-Кэмбриджская модель медицинской консультации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95288" y="1844675"/>
            <a:ext cx="2376487" cy="4679950"/>
          </a:xfrm>
          <a:prstGeom prst="downArrow">
            <a:avLst>
              <a:gd name="adj1" fmla="val 50000"/>
              <a:gd name="adj2" fmla="val 492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Структурирование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443663" y="1844675"/>
            <a:ext cx="2449512" cy="4608513"/>
          </a:xfrm>
          <a:prstGeom prst="downArrow">
            <a:avLst>
              <a:gd name="adj1" fmla="val 50000"/>
              <a:gd name="adj2" fmla="val 470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Выстраивание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отношений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916238" y="1628775"/>
            <a:ext cx="3311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Начало консультации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2916238" y="2636838"/>
            <a:ext cx="32400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Сбор информации</a:t>
            </a: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3563938" y="3716338"/>
            <a:ext cx="20161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66"/>
                </a:solidFill>
              </a:rPr>
              <a:t>Осмотр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059113" y="4652963"/>
            <a:ext cx="309721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Разъяснение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и планирование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2987675" y="6092825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3059113" y="6021388"/>
            <a:ext cx="31686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Завершение</a:t>
            </a:r>
          </a:p>
        </p:txBody>
      </p:sp>
    </p:spTree>
    <p:extLst>
      <p:ext uri="{BB962C8B-B14F-4D97-AF65-F5344CB8AC3E}">
        <p14:creationId xmlns:p14="http://schemas.microsoft.com/office/powerpoint/2010/main" val="13195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u="sng" smtClean="0"/>
              <a:t/>
            </a:r>
            <a:br>
              <a:rPr lang="ru-RU" altLang="ru-RU" sz="4000" b="1" u="sng" smtClean="0"/>
            </a:br>
            <a:r>
              <a:rPr lang="ru-RU" altLang="ru-RU" sz="4000" b="1" u="sng" smtClean="0"/>
              <a:t>ВЫСТРАИВАНИЕ ОТНОШЕНИЙ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i="1" dirty="0" smtClean="0"/>
              <a:t>ПОДХОДЯЩЕЕ </a:t>
            </a:r>
            <a:r>
              <a:rPr lang="ru-RU" i="1" dirty="0"/>
              <a:t>НЕ ВЕРБАЛЬНОЕ ПОВЕДЕНИЕ </a:t>
            </a: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r>
              <a:rPr lang="ru-RU" b="1" i="1" dirty="0"/>
              <a:t>УСТАНОВЛЕНИЕ </a:t>
            </a:r>
            <a:r>
              <a:rPr lang="ru-RU" b="1" i="1" dirty="0" smtClean="0"/>
              <a:t>КОНТАКТА</a:t>
            </a:r>
          </a:p>
          <a:p>
            <a:pPr marL="0" indent="0">
              <a:buFontTx/>
              <a:buNone/>
              <a:defRPr/>
            </a:pPr>
            <a:r>
              <a:rPr lang="ru-RU" i="1" dirty="0" smtClean="0"/>
              <a:t> </a:t>
            </a:r>
            <a:r>
              <a:rPr lang="ru-RU" dirty="0"/>
              <a:t> </a:t>
            </a:r>
          </a:p>
          <a:p>
            <a:pPr>
              <a:defRPr/>
            </a:pPr>
            <a:r>
              <a:rPr lang="ru-RU" i="1" dirty="0"/>
              <a:t>ВОВЛЕЧЕНИЕ ПАЦИЕНТА </a:t>
            </a: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Принятие (</a:t>
            </a:r>
            <a:r>
              <a:rPr lang="en-US" altLang="ru-RU" dirty="0" smtClean="0"/>
              <a:t>accepting response)</a:t>
            </a:r>
            <a:endParaRPr lang="ru-RU" altLang="ru-RU" dirty="0" smtClean="0"/>
          </a:p>
        </p:txBody>
      </p:sp>
      <p:sp>
        <p:nvSpPr>
          <p:cNvPr id="962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ru-RU" altLang="ru-RU" sz="2400" dirty="0" smtClean="0"/>
              <a:t>Принятие чувств, мнений, реакций пациента </a:t>
            </a:r>
            <a:r>
              <a:rPr lang="ru-RU" altLang="ru-RU" sz="2400" b="1" dirty="0" smtClean="0"/>
              <a:t>без осуждения</a:t>
            </a:r>
            <a:endParaRPr lang="en-US" altLang="ru-RU" sz="2400" b="1" dirty="0" smtClean="0"/>
          </a:p>
          <a:p>
            <a:pPr marL="742950" lvl="2" indent="-342900"/>
            <a:r>
              <a:rPr lang="ru-RU" altLang="ru-RU" sz="2000" i="1" dirty="0" smtClean="0"/>
              <a:t>«Вы боитесь, что стероиды могут повлиять на ваш вес, так?»</a:t>
            </a:r>
          </a:p>
          <a:p>
            <a:pPr marL="742950" lvl="2" indent="-342900"/>
            <a:r>
              <a:rPr lang="ru-RU" altLang="ru-RU" sz="2000" i="1" dirty="0" smtClean="0"/>
              <a:t>«Вам тревожно, что нарушения стула могут быть из-за рака..» </a:t>
            </a:r>
          </a:p>
          <a:p>
            <a:pPr marL="742950" lvl="2" indent="-342900"/>
            <a:r>
              <a:rPr lang="ru-RU" altLang="ru-RU" sz="2000" i="1" dirty="0" smtClean="0"/>
              <a:t>«Вам пришлось ждать дольше, чем вы рассчитывали» </a:t>
            </a:r>
          </a:p>
          <a:p>
            <a:pPr marL="742950" lvl="2" indent="-342900"/>
            <a:endParaRPr lang="en-US" altLang="ru-RU" sz="2000" i="1" dirty="0" smtClean="0"/>
          </a:p>
          <a:p>
            <a:pPr marL="342900" lvl="1" indent="-342900">
              <a:buFontTx/>
              <a:buChar char="•"/>
            </a:pPr>
            <a:r>
              <a:rPr lang="ru-RU" altLang="ru-RU" sz="2400" dirty="0" smtClean="0"/>
              <a:t>ПАУЗА!!!  </a:t>
            </a:r>
            <a:r>
              <a:rPr lang="ru-RU" altLang="ru-RU" sz="2000" i="1" strike="sngStrike" dirty="0" smtClean="0"/>
              <a:t>«Да, но…» </a:t>
            </a:r>
            <a:r>
              <a:rPr lang="ru-RU" altLang="ru-RU" sz="2000" strike="sngStrike" dirty="0" smtClean="0"/>
              <a:t> </a:t>
            </a:r>
            <a:endParaRPr lang="en-US" altLang="ru-RU" sz="2000" strike="sngStrike" dirty="0" smtClean="0"/>
          </a:p>
          <a:p>
            <a:pPr marL="400050" lvl="2" indent="0">
              <a:buNone/>
            </a:pPr>
            <a:endParaRPr lang="ru-RU" altLang="ru-RU" sz="2000" dirty="0" smtClean="0"/>
          </a:p>
          <a:p>
            <a:pPr marL="342900" lvl="1" indent="-342900">
              <a:buFontTx/>
              <a:buChar char="•"/>
            </a:pPr>
            <a:r>
              <a:rPr lang="ru-RU" altLang="ru-RU" sz="2400" dirty="0" smtClean="0"/>
              <a:t>Нормализация чувств</a:t>
            </a:r>
          </a:p>
          <a:p>
            <a:pPr marL="742950" lvl="2" indent="-342900"/>
            <a:r>
              <a:rPr lang="ru-RU" altLang="ru-RU" sz="2000" i="1" dirty="0" smtClean="0"/>
              <a:t>«Я понимаю, что это могло вас напугать/ расстроить/ разозлить» </a:t>
            </a:r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2878"/>
            <a:ext cx="8229600" cy="4853136"/>
          </a:xfrm>
        </p:spPr>
        <p:txBody>
          <a:bodyPr/>
          <a:lstStyle/>
          <a:p>
            <a:r>
              <a:rPr lang="ru-RU" dirty="0" smtClean="0"/>
              <a:t>Создает основу для доверия</a:t>
            </a:r>
          </a:p>
          <a:p>
            <a:r>
              <a:rPr lang="ru-RU" dirty="0" smtClean="0"/>
              <a:t>Обязательное условие для эффективного успокоения (</a:t>
            </a:r>
            <a:r>
              <a:rPr lang="en-US" dirty="0" smtClean="0"/>
              <a:t>reassurance)</a:t>
            </a:r>
            <a:endParaRPr lang="ru-RU" dirty="0" smtClean="0"/>
          </a:p>
          <a:p>
            <a:r>
              <a:rPr lang="ru-RU" dirty="0" smtClean="0"/>
              <a:t>Снижает вероятность конфликта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ru-RU" dirty="0" smtClean="0"/>
              <a:t>ПРИНЯТИЕ ≠ СОГЛАСИЕ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7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trike="sngStrike" dirty="0" smtClean="0"/>
              <a:t>«Да, но»</a:t>
            </a:r>
            <a:endParaRPr lang="ru-RU" strike="sngStrik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dirty="0" smtClean="0"/>
              <a:t>Преждевременные </a:t>
            </a:r>
          </a:p>
          <a:p>
            <a:pPr lvl="1"/>
            <a:r>
              <a:rPr lang="ru-RU" dirty="0" smtClean="0"/>
              <a:t>Успокоение </a:t>
            </a:r>
          </a:p>
          <a:p>
            <a:pPr lvl="1"/>
            <a:r>
              <a:rPr lang="ru-RU" dirty="0" smtClean="0"/>
              <a:t>Оспаривание, разубеждение  </a:t>
            </a:r>
          </a:p>
          <a:p>
            <a:pPr lvl="1"/>
            <a:r>
              <a:rPr lang="ru-RU" dirty="0" smtClean="0"/>
              <a:t>Осуждение </a:t>
            </a:r>
          </a:p>
          <a:p>
            <a:pPr marL="0" indent="0">
              <a:buNone/>
            </a:pPr>
            <a:r>
              <a:rPr lang="ru-RU" dirty="0" smtClean="0"/>
              <a:t>		не способствуют выстраиванию 						  отношений. </a:t>
            </a:r>
          </a:p>
          <a:p>
            <a:endParaRPr lang="ru-RU" dirty="0" smtClean="0"/>
          </a:p>
          <a:p>
            <a:r>
              <a:rPr lang="ru-RU" dirty="0" smtClean="0"/>
              <a:t>Сначала – понять </a:t>
            </a:r>
            <a:r>
              <a:rPr lang="ru-RU" dirty="0" err="1" smtClean="0"/>
              <a:t>т.з</a:t>
            </a:r>
            <a:r>
              <a:rPr lang="ru-RU" dirty="0" smtClean="0"/>
              <a:t>. и чувства пациента</a:t>
            </a:r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8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Цели общения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370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Частое восприятие: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lvl="1" eaLnBrk="1" hangingPunct="1">
              <a:defRPr/>
            </a:pPr>
            <a:r>
              <a:rPr lang="ru-RU" dirty="0" smtClean="0"/>
              <a:t>общение = психология</a:t>
            </a:r>
          </a:p>
          <a:p>
            <a:pPr lvl="1" eaLnBrk="1" hangingPunct="1">
              <a:defRPr/>
            </a:pPr>
            <a:r>
              <a:rPr lang="ru-RU" dirty="0" smtClean="0"/>
              <a:t>Забота о пациенте СВЕРХ того, что делает врач</a:t>
            </a:r>
          </a:p>
          <a:p>
            <a:pPr lvl="1" eaLnBrk="1" hangingPunct="1">
              <a:defRPr/>
            </a:pPr>
            <a:r>
              <a:rPr lang="ru-RU" dirty="0" smtClean="0"/>
              <a:t>Цель обучения общению – «сделать пациенту приятно»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smtClean="0"/>
              <a:t>Невербальное общение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Зрительный контакт, выражение лица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Поза, движения, жесты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Голос: тон, темп, окрашивание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smtClean="0"/>
              <a:t>Установление контакта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6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i="1" dirty="0" smtClean="0"/>
              <a:t>Принятие чувств и мнений пациента без осуждения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7200" b="1" i="1" dirty="0" smtClean="0"/>
              <a:t>-    </a:t>
            </a:r>
            <a:r>
              <a:rPr lang="ru-RU" sz="7200" b="1" i="1" dirty="0" err="1" smtClean="0"/>
              <a:t>Эмпатия</a:t>
            </a:r>
            <a:endParaRPr lang="ru-RU" sz="7200" b="1" i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ru-RU" sz="1600" i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ru-RU" sz="1600" i="1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sz="1600" i="1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i="1" dirty="0" smtClean="0"/>
              <a:t>-    Нормализация чувств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Поддержка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Такт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smtClean="0"/>
              <a:t>Вовлечение пациента</a:t>
            </a:r>
            <a:r>
              <a:rPr lang="ru-RU" sz="16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Озвучивание собственных мыслей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i="1" dirty="0" smtClean="0"/>
              <a:t>Объяснение причины для задаваемых вопросов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lh6.googleusercontent.com/-nJMx168asHg/TXU2-Y2rNuI/AAAAAAAACaU/n_cdgP_gX64/s1600/Funny-Doctor-Quot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6457950" cy="472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Box 3"/>
          <p:cNvSpPr txBox="1">
            <a:spLocks noChangeArrowheads="1"/>
          </p:cNvSpPr>
          <p:nvPr/>
        </p:nvSpPr>
        <p:spPr bwMode="auto">
          <a:xfrm>
            <a:off x="5111750" y="836613"/>
            <a:ext cx="286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Самый эмпатичный врач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Эмпатия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Хотя демонстрация эмпатии зависит от личностных свойств человека, навыкам эмпатийного реагирования можно научиться. </a:t>
            </a:r>
          </a:p>
          <a:p>
            <a:pPr lvl="4" algn="r" eaLnBrk="1" hangingPunct="1">
              <a:buFontTx/>
              <a:buNone/>
            </a:pPr>
            <a:r>
              <a:rPr lang="ru-RU" altLang="ru-RU" smtClean="0"/>
              <a:t>	</a:t>
            </a:r>
            <a:r>
              <a:rPr lang="en-US" altLang="ru-RU" smtClean="0"/>
              <a:t>Coulehan et al 2001</a:t>
            </a:r>
          </a:p>
          <a:p>
            <a:pPr lvl="4" algn="r" eaLnBrk="1" hangingPunct="1">
              <a:buFontTx/>
              <a:buNone/>
            </a:pPr>
            <a:r>
              <a:rPr lang="en-US" altLang="ru-RU" smtClean="0"/>
              <a:t>Buckman 2002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Эмпатия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= понимание/сочувствие + выражение их</a:t>
            </a:r>
          </a:p>
          <a:p>
            <a:endParaRPr lang="ru-RU" dirty="0" smtClean="0"/>
          </a:p>
          <a:p>
            <a:r>
              <a:rPr lang="ru-RU" dirty="0" err="1" smtClean="0"/>
              <a:t>Невербально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Вербально: «Я»-высказывания</a:t>
            </a:r>
          </a:p>
          <a:p>
            <a:pPr lvl="1"/>
            <a:r>
              <a:rPr lang="ru-RU" dirty="0" smtClean="0"/>
              <a:t>«</a:t>
            </a:r>
            <a:r>
              <a:rPr lang="ru-RU" i="1" dirty="0" smtClean="0"/>
              <a:t>Я вижу, что вам тяжело»</a:t>
            </a:r>
          </a:p>
          <a:p>
            <a:pPr lvl="1"/>
            <a:r>
              <a:rPr lang="ru-RU" i="1" dirty="0" smtClean="0"/>
              <a:t>«Я понимаю, как это должно быть трудно»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36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= NURSE </a:t>
            </a:r>
            <a:r>
              <a:rPr lang="en-US" dirty="0" err="1" smtClean="0"/>
              <a:t>Pt’s</a:t>
            </a:r>
            <a:r>
              <a:rPr lang="en-US" dirty="0" smtClean="0"/>
              <a:t> feelings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/>
              <a:t>N </a:t>
            </a:r>
            <a:r>
              <a:rPr lang="ru-RU" dirty="0"/>
              <a:t>:</a:t>
            </a:r>
            <a:r>
              <a:rPr lang="en-US" dirty="0" smtClean="0"/>
              <a:t> name </a:t>
            </a:r>
            <a:r>
              <a:rPr lang="ru-RU" dirty="0" smtClean="0"/>
              <a:t>= </a:t>
            </a:r>
            <a:r>
              <a:rPr lang="ru-RU" b="1" dirty="0" smtClean="0"/>
              <a:t>назвать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ru-RU" dirty="0" smtClean="0"/>
              <a:t>:</a:t>
            </a:r>
            <a:r>
              <a:rPr lang="en-US" dirty="0" smtClean="0"/>
              <a:t> understand</a:t>
            </a:r>
            <a:r>
              <a:rPr lang="ru-RU" dirty="0" smtClean="0"/>
              <a:t> = </a:t>
            </a:r>
            <a:r>
              <a:rPr lang="ru-RU" b="1" dirty="0" smtClean="0"/>
              <a:t>выразить понимание</a:t>
            </a:r>
            <a:endParaRPr lang="en-US" b="1" dirty="0" smtClean="0"/>
          </a:p>
          <a:p>
            <a:r>
              <a:rPr lang="en-US" dirty="0" smtClean="0"/>
              <a:t>R </a:t>
            </a:r>
            <a:r>
              <a:rPr lang="ru-RU" dirty="0" smtClean="0"/>
              <a:t>:</a:t>
            </a:r>
            <a:r>
              <a:rPr lang="en-US" dirty="0" smtClean="0"/>
              <a:t> respect </a:t>
            </a:r>
            <a:r>
              <a:rPr lang="ru-RU" dirty="0" smtClean="0"/>
              <a:t>= уважение/</a:t>
            </a:r>
            <a:r>
              <a:rPr lang="ru-RU" b="1" dirty="0" smtClean="0"/>
              <a:t>нормализовать</a:t>
            </a:r>
            <a:endParaRPr lang="en-US" b="1" dirty="0" smtClean="0"/>
          </a:p>
          <a:p>
            <a:r>
              <a:rPr lang="en-US" dirty="0" smtClean="0"/>
              <a:t>S </a:t>
            </a:r>
            <a:r>
              <a:rPr lang="ru-RU" dirty="0" smtClean="0"/>
              <a:t>:</a:t>
            </a:r>
            <a:r>
              <a:rPr lang="en-US" dirty="0" smtClean="0"/>
              <a:t> support</a:t>
            </a:r>
            <a:r>
              <a:rPr lang="ru-RU" dirty="0" smtClean="0"/>
              <a:t> = </a:t>
            </a:r>
            <a:r>
              <a:rPr lang="ru-RU" b="1" dirty="0" smtClean="0"/>
              <a:t>поддержать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E =&gt; empathy</a:t>
            </a:r>
            <a:r>
              <a:rPr lang="ru-RU" dirty="0" smtClean="0"/>
              <a:t> – в сумме это </a:t>
            </a:r>
            <a:r>
              <a:rPr lang="ru-RU" dirty="0" err="1" smtClean="0"/>
              <a:t>эмпатия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Желание помочь </a:t>
            </a:r>
          </a:p>
          <a:p>
            <a:pPr lvl="1"/>
            <a:r>
              <a:rPr lang="ru-RU" i="1" dirty="0" smtClean="0"/>
              <a:t>«Меня обеспокоило то, что вы сказали»</a:t>
            </a:r>
          </a:p>
          <a:p>
            <a:pPr lvl="1"/>
            <a:r>
              <a:rPr lang="ru-RU" i="1" dirty="0" smtClean="0"/>
              <a:t>«Надеюсь, нам удастся с этим справиться» </a:t>
            </a:r>
          </a:p>
          <a:p>
            <a:endParaRPr lang="ru-RU" dirty="0" smtClean="0"/>
          </a:p>
          <a:p>
            <a:r>
              <a:rPr lang="ru-RU" dirty="0" smtClean="0"/>
              <a:t>Похвала за усилия и участие пациента</a:t>
            </a:r>
          </a:p>
          <a:p>
            <a:pPr lvl="1"/>
            <a:r>
              <a:rPr lang="ru-RU" i="1" dirty="0" smtClean="0"/>
              <a:t>«Спасибо, что рассказали об этом» </a:t>
            </a:r>
          </a:p>
          <a:p>
            <a:pPr lvl="1"/>
            <a:r>
              <a:rPr lang="ru-RU" i="1" dirty="0" smtClean="0"/>
              <a:t>«Здорово, что вы так много читали»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endParaRPr lang="ru-RU" i="1" dirty="0" smtClean="0"/>
          </a:p>
          <a:p>
            <a:pPr lvl="1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96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Вовлечение пациента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ru-RU" dirty="0" smtClean="0"/>
              <a:t>Предложение своих мыслей</a:t>
            </a:r>
          </a:p>
          <a:p>
            <a:pPr lvl="1"/>
            <a:r>
              <a:rPr lang="ru-RU" i="1" dirty="0" smtClean="0"/>
              <a:t>«Я думаю, есть много аспектов у этой проблемы, которые можно было бы обсудить»</a:t>
            </a:r>
          </a:p>
          <a:p>
            <a:r>
              <a:rPr lang="ru-RU" dirty="0" smtClean="0"/>
              <a:t>Объяснение причин для вопросов </a:t>
            </a:r>
          </a:p>
          <a:p>
            <a:pPr lvl="1"/>
            <a:r>
              <a:rPr lang="ru-RU" dirty="0" smtClean="0"/>
              <a:t>Вместо</a:t>
            </a:r>
            <a:r>
              <a:rPr lang="ru-RU" i="1" dirty="0" smtClean="0"/>
              <a:t> </a:t>
            </a:r>
          </a:p>
          <a:p>
            <a:pPr lvl="2"/>
            <a:r>
              <a:rPr lang="ru-RU" i="1" dirty="0" smtClean="0"/>
              <a:t>«На скольких подушках вы спите ночью» </a:t>
            </a:r>
          </a:p>
          <a:p>
            <a:pPr lvl="2"/>
            <a:r>
              <a:rPr lang="ru-RU" i="1" dirty="0" smtClean="0"/>
              <a:t>«Как ведет себя ваша одышка во сне? Не стали ли подкладывать вторую подушку?»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139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Выстраивание отношений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dirty="0" smtClean="0"/>
              <a:t>Принятие (</a:t>
            </a:r>
            <a:r>
              <a:rPr lang="ru-RU" sz="2400" dirty="0" smtClean="0"/>
              <a:t>≠ согласие)</a:t>
            </a:r>
            <a:endParaRPr lang="ru-RU" dirty="0" smtClean="0"/>
          </a:p>
          <a:p>
            <a:r>
              <a:rPr lang="ru-RU" sz="3200" dirty="0" smtClean="0"/>
              <a:t>Избегать преждевременных ответов   </a:t>
            </a:r>
            <a:r>
              <a:rPr lang="ru-RU" dirty="0" smtClean="0"/>
              <a:t>(</a:t>
            </a:r>
            <a:r>
              <a:rPr lang="ru-RU" altLang="ru-RU" sz="2000" i="1" strike="sngStrike" dirty="0" smtClean="0"/>
              <a:t>«Да, но…» </a:t>
            </a:r>
            <a:r>
              <a:rPr lang="ru-RU" altLang="ru-RU" sz="2000" strike="sngStrike" dirty="0"/>
              <a:t>)</a:t>
            </a:r>
            <a:endParaRPr lang="ru-RU" dirty="0" smtClean="0"/>
          </a:p>
          <a:p>
            <a:r>
              <a:rPr lang="ru-RU" dirty="0" smtClean="0"/>
              <a:t>Нормализация</a:t>
            </a:r>
          </a:p>
          <a:p>
            <a:r>
              <a:rPr lang="ru-RU" dirty="0" err="1" smtClean="0"/>
              <a:t>Эмпатия</a:t>
            </a:r>
            <a:r>
              <a:rPr lang="ru-RU" dirty="0" smtClean="0"/>
              <a:t> = </a:t>
            </a:r>
            <a:r>
              <a:rPr lang="en-US" dirty="0" smtClean="0"/>
              <a:t>NURSE </a:t>
            </a:r>
            <a:endParaRPr lang="ru-RU" dirty="0" smtClean="0"/>
          </a:p>
          <a:p>
            <a:r>
              <a:rPr lang="ru-RU" dirty="0" smtClean="0"/>
              <a:t>Поддержка (</a:t>
            </a:r>
            <a:r>
              <a:rPr lang="ru-RU" sz="2400" dirty="0" smtClean="0"/>
              <a:t>желание помочь, похвала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Вовлечение пациента (</a:t>
            </a:r>
            <a:r>
              <a:rPr lang="ru-RU" sz="2400" dirty="0" smtClean="0"/>
              <a:t>свои мысли, причины для вопросов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7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 smtClean="0"/>
              <a:t/>
            </a:r>
            <a:br>
              <a:rPr lang="ru-RU" altLang="ru-RU" b="1" u="sng" smtClean="0"/>
            </a:br>
            <a:r>
              <a:rPr lang="ru-RU" altLang="ru-RU" b="1" u="sng" smtClean="0"/>
              <a:t>СТРУКТУРИРОВАНИЕ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i="1" dirty="0"/>
              <a:t>СОЗДАНИЕ ОЧЕВИДНОСТИ ОРГАНИЗАЦИИ </a:t>
            </a: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Суммирование  </a:t>
            </a: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	Сигнализация</a:t>
            </a:r>
            <a:r>
              <a:rPr lang="ru-RU" dirty="0"/>
              <a:t> 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ПЛАВНОСТЬ </a:t>
            </a:r>
            <a:r>
              <a:rPr lang="ru-RU" i="1" dirty="0"/>
              <a:t>ДИНАМИКИ</a:t>
            </a: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b="1" dirty="0"/>
              <a:t>	</a:t>
            </a:r>
            <a:r>
              <a:rPr lang="ru-RU" b="1" dirty="0" smtClean="0"/>
              <a:t>Логика и последовательность</a:t>
            </a:r>
          </a:p>
          <a:p>
            <a:pPr marL="0" indent="0">
              <a:buFontTx/>
              <a:buNone/>
              <a:defRPr/>
            </a:pPr>
            <a:r>
              <a:rPr lang="ru-RU" b="1" dirty="0"/>
              <a:t>	</a:t>
            </a:r>
            <a:r>
              <a:rPr lang="ru-RU" b="1" dirty="0" smtClean="0"/>
              <a:t>Время </a:t>
            </a:r>
          </a:p>
          <a:p>
            <a:pPr marL="0" indent="0">
              <a:buFontTx/>
              <a:buNone/>
              <a:defRPr/>
            </a:pPr>
            <a:endParaRPr lang="ru-RU" b="1" dirty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		        </a:t>
            </a:r>
            <a:r>
              <a:rPr lang="ru-RU" i="1" dirty="0" smtClean="0"/>
              <a:t>Структура дает свободу!!!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600" b="1" u="sng" smtClean="0"/>
              <a:t/>
            </a:r>
            <a:br>
              <a:rPr lang="ru-RU" altLang="ru-RU" sz="3600" b="1" u="sng" smtClean="0"/>
            </a:br>
            <a:r>
              <a:rPr lang="ru-RU" altLang="ru-RU" sz="3600" b="1" u="sng" smtClean="0"/>
              <a:t>РАЗЪЯСНЕНИЕ И ПЛАНИРОВАНИЕ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ru-RU" sz="2800" i="1" dirty="0"/>
              <a:t>ПРЕДОСТАВЛЕНИЕ ПОДХОДЯЩЕГО ОБЪЕМА И КАЧЕСТВА </a:t>
            </a:r>
            <a:r>
              <a:rPr lang="ru-RU" sz="2800" i="1" dirty="0" smtClean="0"/>
              <a:t>ИНФОРМАЦИИ</a:t>
            </a:r>
          </a:p>
          <a:p>
            <a:pPr marL="0" indent="0">
              <a:buFontTx/>
              <a:buNone/>
              <a:defRPr/>
            </a:pPr>
            <a:endParaRPr lang="ru-RU" sz="2800" dirty="0"/>
          </a:p>
          <a:p>
            <a:pPr>
              <a:defRPr/>
            </a:pPr>
            <a:r>
              <a:rPr lang="ru-RU" sz="2800" i="1" dirty="0" smtClean="0"/>
              <a:t>ДОСТИЖЕНИЕ </a:t>
            </a:r>
            <a:r>
              <a:rPr lang="ru-RU" sz="2800" i="1" dirty="0"/>
              <a:t>ЗАПОМИНАНИЯ И ПОНИМАНИЯ </a:t>
            </a:r>
            <a:endParaRPr lang="ru-RU" sz="2800" i="1" dirty="0" smtClean="0"/>
          </a:p>
          <a:p>
            <a:pPr marL="0" indent="0">
              <a:buFontTx/>
              <a:buNone/>
              <a:defRPr/>
            </a:pPr>
            <a:endParaRPr lang="ru-RU" sz="2800" dirty="0"/>
          </a:p>
          <a:p>
            <a:pPr>
              <a:defRPr/>
            </a:pPr>
            <a:r>
              <a:rPr lang="ru-RU" sz="1600" i="1" dirty="0" smtClean="0"/>
              <a:t>ДОСТИЖЕНИЕ </a:t>
            </a:r>
            <a:r>
              <a:rPr lang="ru-RU" sz="1600" i="1" dirty="0"/>
              <a:t>ОБЩЕГО ПОНИМАНИЯ: ВКЛЮЧЕНИЕ ВЗГЛЯДА ПАЦИЕНТА </a:t>
            </a:r>
            <a:endParaRPr lang="ru-RU" sz="1600" i="1" dirty="0" smtClean="0"/>
          </a:p>
          <a:p>
            <a:pPr marL="0" indent="0">
              <a:buFontTx/>
              <a:buNone/>
              <a:defRPr/>
            </a:pPr>
            <a:r>
              <a:rPr lang="ru-RU" sz="1600" i="1" dirty="0"/>
              <a:t> </a:t>
            </a:r>
            <a:endParaRPr lang="ru-RU" sz="1600" dirty="0"/>
          </a:p>
          <a:p>
            <a:pPr>
              <a:defRPr/>
            </a:pPr>
            <a:r>
              <a:rPr lang="ru-RU" sz="1600" i="1" dirty="0" smtClean="0"/>
              <a:t>ПЛАНИРОВАНИЕ</a:t>
            </a:r>
            <a:r>
              <a:rPr lang="ru-RU" sz="1600" i="1" dirty="0"/>
              <a:t>: СОВМЕСТНОЕ ПРИНЯТИЕ РЕШЕНИЙ </a:t>
            </a:r>
            <a:endParaRPr lang="ru-RU" sz="16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0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Контакт врача и пациента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Сбор информации</a:t>
            </a:r>
          </a:p>
          <a:p>
            <a:pPr lvl="1" eaLnBrk="1" hangingPunct="1"/>
            <a:r>
              <a:rPr lang="ru-RU" altLang="ru-RU" smtClean="0"/>
              <a:t>Жалобы и анамнез </a:t>
            </a:r>
          </a:p>
          <a:p>
            <a:pPr lvl="1" eaLnBrk="1" hangingPunct="1"/>
            <a:r>
              <a:rPr lang="ru-RU" altLang="ru-RU" smtClean="0"/>
              <a:t>Осмотр </a:t>
            </a:r>
          </a:p>
          <a:p>
            <a:pPr eaLnBrk="1" hangingPunct="1"/>
            <a:r>
              <a:rPr lang="ru-RU" altLang="ru-RU" smtClean="0"/>
              <a:t>Дача информации </a:t>
            </a:r>
          </a:p>
          <a:p>
            <a:pPr lvl="1" eaLnBrk="1" hangingPunct="1"/>
            <a:r>
              <a:rPr lang="ru-RU" altLang="ru-RU" smtClean="0"/>
              <a:t>Правила/режим</a:t>
            </a:r>
          </a:p>
          <a:p>
            <a:pPr lvl="1" eaLnBrk="1" hangingPunct="1"/>
            <a:r>
              <a:rPr lang="ru-RU" altLang="ru-RU" smtClean="0"/>
              <a:t>Диагноз, план</a:t>
            </a:r>
          </a:p>
          <a:p>
            <a:pPr lvl="1" eaLnBrk="1" hangingPunct="1"/>
            <a:r>
              <a:rPr lang="ru-RU" altLang="ru-RU" smtClean="0"/>
              <a:t>Рекомендации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Работа в команде</a:t>
            </a:r>
          </a:p>
          <a:p>
            <a:pPr lvl="1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651500" y="29241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795963" y="3429000"/>
            <a:ext cx="2536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ОБЩЕНИЕ</a:t>
            </a:r>
          </a:p>
        </p:txBody>
      </p:sp>
      <p:sp>
        <p:nvSpPr>
          <p:cNvPr id="12294" name="AutoShape 7"/>
          <p:cNvSpPr>
            <a:spLocks/>
          </p:cNvSpPr>
          <p:nvPr/>
        </p:nvSpPr>
        <p:spPr bwMode="auto">
          <a:xfrm>
            <a:off x="4716463" y="1916113"/>
            <a:ext cx="935037" cy="3817937"/>
          </a:xfrm>
          <a:prstGeom prst="rightBrace">
            <a:avLst>
              <a:gd name="adj1" fmla="val 340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0425" y="4941888"/>
            <a:ext cx="284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Порядка 200 000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консультаций за карьеру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Упражнение «лекция»  </a:t>
            </a:r>
          </a:p>
        </p:txBody>
      </p:sp>
      <p:pic>
        <p:nvPicPr>
          <p:cNvPr id="102403" name="Picture 4" descr="http://www.michaelmccurry.net/wp-content/uploads/2010/10/boring-le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1773238"/>
            <a:ext cx="727075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Содержание разъяснений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Дифдиагноз</a:t>
            </a:r>
            <a:r>
              <a:rPr lang="ru-RU" dirty="0" smtClean="0"/>
              <a:t> – гипотезы</a:t>
            </a:r>
          </a:p>
          <a:p>
            <a:pPr marL="457200" lvl="1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План оказания помощи </a:t>
            </a:r>
          </a:p>
          <a:p>
            <a:pPr lvl="1">
              <a:defRPr/>
            </a:pPr>
            <a:r>
              <a:rPr lang="ru-RU" dirty="0" smtClean="0"/>
              <a:t>Исследования</a:t>
            </a:r>
          </a:p>
          <a:p>
            <a:pPr lvl="1">
              <a:defRPr/>
            </a:pPr>
            <a:r>
              <a:rPr lang="ru-RU" dirty="0" smtClean="0"/>
              <a:t>Варианты лечения</a:t>
            </a:r>
          </a:p>
          <a:p>
            <a:pPr marL="457200" lvl="1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Планирование </a:t>
            </a:r>
          </a:p>
          <a:p>
            <a:pPr lvl="1">
              <a:defRPr/>
            </a:pPr>
            <a:r>
              <a:rPr lang="ru-RU" dirty="0" smtClean="0"/>
              <a:t>Совместное принятие 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18762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«Учет аудитории»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dirty="0" smtClean="0"/>
              <a:t>Определение изначального положения (уровня) пациента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-&gt; </a:t>
            </a:r>
            <a:r>
              <a:rPr lang="ru-RU" dirty="0" smtClean="0"/>
              <a:t>Соотнесение </a:t>
            </a:r>
            <a:r>
              <a:rPr lang="ru-RU" dirty="0"/>
              <a:t>объяснения с точкой </a:t>
            </a:r>
            <a:r>
              <a:rPr lang="ru-RU" dirty="0" smtClean="0"/>
              <a:t>зрения</a:t>
            </a:r>
            <a:r>
              <a:rPr lang="en-US" dirty="0" smtClean="0"/>
              <a:t>, </a:t>
            </a:r>
            <a:r>
              <a:rPr lang="ru-RU" dirty="0" smtClean="0"/>
              <a:t>«картиной мира» </a:t>
            </a:r>
            <a:r>
              <a:rPr lang="ru-RU" dirty="0" smtClean="0"/>
              <a:t>пациента </a:t>
            </a: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b="1" dirty="0" smtClean="0"/>
          </a:p>
          <a:p>
            <a:pPr marL="0" indent="0">
              <a:buFontTx/>
              <a:buNone/>
              <a:defRPr/>
            </a:pPr>
            <a:endParaRPr lang="ru-RU" b="1" dirty="0" smtClean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Что пациенту нужно?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Выяснение потребности пациента в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 lvl="1">
              <a:defRPr/>
            </a:pPr>
            <a:r>
              <a:rPr lang="ru-RU" dirty="0" smtClean="0"/>
              <a:t>Вообще</a:t>
            </a:r>
          </a:p>
          <a:p>
            <a:pPr lvl="1">
              <a:defRPr/>
            </a:pPr>
            <a:r>
              <a:rPr lang="ru-RU" dirty="0" smtClean="0"/>
              <a:t>Разных видов информации (сигнализация) </a:t>
            </a:r>
            <a:endParaRPr lang="ru-RU" dirty="0"/>
          </a:p>
          <a:p>
            <a:pPr marL="0" indent="0">
              <a:buFontTx/>
              <a:buNone/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хотят – и хотят ли - знать пациенты?</a:t>
            </a:r>
          </a:p>
        </p:txBody>
      </p:sp>
      <p:sp>
        <p:nvSpPr>
          <p:cNvPr id="1075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20% </a:t>
            </a:r>
            <a:r>
              <a:rPr lang="en-US" altLang="ru-RU" smtClean="0"/>
              <a:t>information-avoiders</a:t>
            </a:r>
          </a:p>
          <a:p>
            <a:r>
              <a:rPr lang="en-US" altLang="ru-RU" smtClean="0"/>
              <a:t>80% information-seekers </a:t>
            </a:r>
          </a:p>
          <a:p>
            <a:endParaRPr lang="en-US" altLang="ru-RU" smtClean="0"/>
          </a:p>
          <a:p>
            <a:r>
              <a:rPr lang="ru-RU" altLang="ru-RU" smtClean="0"/>
              <a:t>Пациенты больше хотят инфо про причины и прогноз, врачи – про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19042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i="1" smtClean="0">
                <a:solidFill>
                  <a:srgbClr val="000000"/>
                </a:solidFill>
              </a:rPr>
              <a:t>ДОСТИЖЕНИЕ ЗАПОМИНАНИЯ И ПОНИМАНИЯ </a:t>
            </a:r>
            <a:endParaRPr lang="ru-RU" altLang="ru-RU" smtClean="0"/>
          </a:p>
        </p:txBody>
      </p:sp>
      <p:sp>
        <p:nvSpPr>
          <p:cNvPr id="1105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/>
              <a:t>Точный и понятный пациенту язык</a:t>
            </a:r>
          </a:p>
          <a:p>
            <a:r>
              <a:rPr lang="ru-RU" altLang="ru-RU" b="1" dirty="0" smtClean="0"/>
              <a:t>Дозирование </a:t>
            </a:r>
          </a:p>
          <a:p>
            <a:r>
              <a:rPr lang="ru-RU" altLang="ru-RU" b="1" dirty="0" smtClean="0"/>
              <a:t>Структура </a:t>
            </a:r>
          </a:p>
          <a:p>
            <a:r>
              <a:rPr lang="ru-RU" altLang="ru-RU" b="1" dirty="0" smtClean="0"/>
              <a:t>Суммирование</a:t>
            </a:r>
          </a:p>
          <a:p>
            <a:r>
              <a:rPr lang="ru-RU" altLang="ru-RU" b="1" dirty="0" smtClean="0"/>
              <a:t>Проверка понимания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90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Дозирование (с</a:t>
            </a:r>
            <a:r>
              <a:rPr lang="en-US" altLang="ru-RU" sz="4000" dirty="0" smtClean="0"/>
              <a:t>hunk and check</a:t>
            </a:r>
            <a:r>
              <a:rPr lang="ru-RU" altLang="ru-RU" sz="4000" dirty="0" smtClean="0"/>
              <a:t>)</a:t>
            </a:r>
            <a:r>
              <a:rPr lang="ru-RU" altLang="ru-RU" sz="4000" i="1" dirty="0" smtClean="0"/>
              <a:t/>
            </a:r>
            <a:br>
              <a:rPr lang="ru-RU" altLang="ru-RU" sz="4000" i="1" dirty="0" smtClean="0"/>
            </a:br>
            <a:endParaRPr lang="ru-RU" altLang="ru-RU" sz="4000" i="1" dirty="0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/>
              <a:t>Информация маленькими </a:t>
            </a:r>
            <a:r>
              <a:rPr lang="ru-RU" altLang="ru-RU" b="1" dirty="0" smtClean="0"/>
              <a:t>порциями</a:t>
            </a:r>
          </a:p>
          <a:p>
            <a:pPr marL="0" indent="0">
              <a:buNone/>
              <a:defRPr/>
            </a:pPr>
            <a:r>
              <a:rPr lang="ru-RU" altLang="ru-RU" b="1" dirty="0"/>
              <a:t>	</a:t>
            </a: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паузы (наблюдение) </a:t>
            </a:r>
            <a:endParaRPr lang="ru-RU" altLang="ru-RU" dirty="0" smtClean="0"/>
          </a:p>
          <a:p>
            <a:pPr marL="0" indent="0">
              <a:buNone/>
              <a:defRPr/>
            </a:pPr>
            <a:r>
              <a:rPr lang="ru-RU" altLang="ru-RU" dirty="0"/>
              <a:t>	</a:t>
            </a: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проверка понимания </a:t>
            </a:r>
            <a:endParaRPr lang="ru-RU" altLang="ru-RU" dirty="0" smtClean="0"/>
          </a:p>
          <a:p>
            <a:pPr marL="0" indent="0">
              <a:buNone/>
              <a:defRPr/>
            </a:pPr>
            <a:r>
              <a:rPr lang="ru-RU" altLang="ru-RU" dirty="0"/>
              <a:t>	</a:t>
            </a: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реакция пациента направляет </a:t>
            </a:r>
            <a:r>
              <a:rPr lang="ru-RU" altLang="ru-RU" dirty="0" smtClean="0"/>
              <a:t>		дальше</a:t>
            </a:r>
            <a:endParaRPr lang="ru-RU" altLang="ru-RU" dirty="0" smtClean="0"/>
          </a:p>
          <a:p>
            <a:pPr marL="0" indent="0">
              <a:buFontTx/>
              <a:buNone/>
              <a:defRPr/>
            </a:pPr>
            <a:endParaRPr lang="ru-RU" altLang="ru-RU" b="1" dirty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-</a:t>
            </a:r>
            <a:r>
              <a:rPr lang="en-US" b="1" dirty="0" smtClean="0"/>
              <a:t>&gt; </a:t>
            </a:r>
            <a:r>
              <a:rPr lang="ru-RU" b="1" dirty="0" smtClean="0"/>
              <a:t>Улавливание и ответ на вербальные и не вербальные сигналы </a:t>
            </a:r>
          </a:p>
          <a:p>
            <a:pPr marL="0" indent="0">
              <a:buFontTx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48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/>
              <a:t>ЗАВЕРШЕНИЕ</a:t>
            </a:r>
            <a:endParaRPr lang="ru-RU" alt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defRPr/>
            </a:pPr>
            <a:r>
              <a:rPr lang="ru-RU" sz="2800" i="1" dirty="0"/>
              <a:t>ПЛАНИРОВАНИЕ НА </a:t>
            </a:r>
            <a:r>
              <a:rPr lang="ru-RU" sz="2800" i="1" dirty="0" smtClean="0"/>
              <a:t>БУДУЩЕЕ</a:t>
            </a:r>
            <a:endParaRPr lang="ru-RU" sz="2800" dirty="0"/>
          </a:p>
          <a:p>
            <a:pPr lvl="1">
              <a:defRPr/>
            </a:pPr>
            <a:r>
              <a:rPr lang="ru-RU" sz="2400" b="1" dirty="0" smtClean="0"/>
              <a:t>Договор </a:t>
            </a:r>
            <a:r>
              <a:rPr lang="ru-RU" sz="2400" dirty="0" smtClean="0"/>
              <a:t>о </a:t>
            </a:r>
            <a:r>
              <a:rPr lang="ru-RU" sz="2400" dirty="0"/>
              <a:t>следующих шагах для пациента и для себя</a:t>
            </a:r>
          </a:p>
          <a:p>
            <a:pPr lvl="1">
              <a:defRPr/>
            </a:pPr>
            <a:r>
              <a:rPr lang="ru-RU" sz="2400" b="1" dirty="0" smtClean="0"/>
              <a:t>Разъяснение правил безопасности</a:t>
            </a:r>
          </a:p>
          <a:p>
            <a:pPr marL="457200" lvl="1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2800" i="1" dirty="0" smtClean="0"/>
              <a:t>ВЫБОР ПОДХОДЯЩИГО МОМЕНТА ДЛЯ ЗАВЕРШЕНИЯ </a:t>
            </a:r>
            <a:endParaRPr lang="ru-RU" sz="2800" dirty="0" smtClean="0"/>
          </a:p>
          <a:p>
            <a:pPr lvl="1">
              <a:defRPr/>
            </a:pPr>
            <a:r>
              <a:rPr lang="ru-RU" sz="2400" b="1" dirty="0" smtClean="0"/>
              <a:t>Суммирование </a:t>
            </a:r>
            <a:endParaRPr lang="ru-RU" sz="2400" dirty="0"/>
          </a:p>
          <a:p>
            <a:pPr lvl="1">
              <a:defRPr/>
            </a:pPr>
            <a:r>
              <a:rPr lang="ru-RU" sz="2400" b="1" dirty="0" smtClean="0"/>
              <a:t>Последняя проверка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drkaiyun.files.wordpress.com/2012/05/froggie-truth-tell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916113"/>
            <a:ext cx="6024563" cy="452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Box 3"/>
          <p:cNvSpPr txBox="1">
            <a:spLocks noChangeArrowheads="1"/>
          </p:cNvSpPr>
          <p:nvPr/>
        </p:nvSpPr>
        <p:spPr bwMode="auto">
          <a:xfrm>
            <a:off x="4500563" y="836613"/>
            <a:ext cx="350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Вы уверены, что хотите знать?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Breaking bad news</a:t>
            </a:r>
            <a:endParaRPr lang="ru-RU" altLang="ru-RU" smtClean="0"/>
          </a:p>
        </p:txBody>
      </p:sp>
      <p:sp>
        <p:nvSpPr>
          <p:cNvPr id="1198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Почему сообщать плохие новости трудно?</a:t>
            </a:r>
          </a:p>
          <a:p>
            <a:pPr lvl="1"/>
            <a:r>
              <a:rPr lang="ru-RU" altLang="ru-RU" smtClean="0"/>
              <a:t>Нежелание расстроить </a:t>
            </a:r>
          </a:p>
          <a:p>
            <a:pPr lvl="1"/>
            <a:r>
              <a:rPr lang="ru-RU" altLang="ru-RU" smtClean="0"/>
              <a:t>Страх агрессии, злости, отрицания </a:t>
            </a:r>
          </a:p>
          <a:p>
            <a:pPr lvl="1"/>
            <a:r>
              <a:rPr lang="ru-RU" altLang="ru-RU" smtClean="0"/>
              <a:t>Предвкушение сопереживания</a:t>
            </a:r>
          </a:p>
          <a:p>
            <a:pPr lvl="1"/>
            <a:r>
              <a:rPr lang="ru-RU" altLang="ru-RU" smtClean="0"/>
              <a:t>Бессилие / проигрыш </a:t>
            </a:r>
          </a:p>
          <a:p>
            <a:pPr lvl="1"/>
            <a:r>
              <a:rPr lang="ru-RU" altLang="ru-RU" smtClean="0"/>
              <a:t>Беспомощность – не могу помочь </a:t>
            </a:r>
          </a:p>
          <a:p>
            <a:pPr lvl="1"/>
            <a:r>
              <a:rPr lang="ru-RU" altLang="ru-RU" smtClean="0"/>
              <a:t>Перенос на себя и близких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Польза от эффективного общения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Повышение </a:t>
            </a:r>
            <a:r>
              <a:rPr lang="ru-RU" altLang="ru-RU" dirty="0" smtClean="0"/>
              <a:t>удовлетворенности врача и пациента </a:t>
            </a:r>
          </a:p>
          <a:p>
            <a:r>
              <a:rPr lang="ru-RU" altLang="ru-RU" dirty="0" smtClean="0"/>
              <a:t>Понимание, запоминание и приверженность лечению </a:t>
            </a:r>
          </a:p>
          <a:p>
            <a:r>
              <a:rPr lang="ru-RU" altLang="ru-RU" dirty="0" smtClean="0"/>
              <a:t>Улучшение клинически значимых исходов </a:t>
            </a:r>
          </a:p>
          <a:p>
            <a:pPr lvl="1"/>
            <a:r>
              <a:rPr lang="ru-RU" altLang="ru-RU" dirty="0" smtClean="0"/>
              <a:t>Создают мост между доказательной медициной и конкретным пациентом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Пробный выстрел = предупреждение</a:t>
            </a:r>
          </a:p>
        </p:txBody>
      </p:sp>
      <p:sp>
        <p:nvSpPr>
          <p:cNvPr id="120835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130"/>
          </a:xfrm>
        </p:spPr>
        <p:txBody>
          <a:bodyPr/>
          <a:lstStyle/>
          <a:p>
            <a:r>
              <a:rPr lang="ru-RU" altLang="ru-RU" i="1" dirty="0" smtClean="0"/>
              <a:t>«К сожалению, результаты не такие, как мы ожидали</a:t>
            </a:r>
            <a:r>
              <a:rPr lang="ru-RU" altLang="ru-RU" i="1" dirty="0" smtClean="0"/>
              <a:t>»</a:t>
            </a:r>
            <a:endParaRPr lang="en-US" altLang="ru-RU" i="1" dirty="0" smtClean="0"/>
          </a:p>
          <a:p>
            <a:endParaRPr lang="ru-RU" altLang="ru-RU" i="1" dirty="0" smtClean="0"/>
          </a:p>
          <a:p>
            <a:r>
              <a:rPr lang="ru-RU" altLang="ru-RU" i="1" dirty="0" smtClean="0"/>
              <a:t>«Мне нужно сказать вам о чем-то, что может вас расстроить» </a:t>
            </a:r>
            <a:endParaRPr lang="en-US" altLang="ru-RU" i="1" dirty="0" smtClean="0"/>
          </a:p>
          <a:p>
            <a:pPr marL="0" indent="0">
              <a:buNone/>
            </a:pPr>
            <a:endParaRPr lang="ru-RU" altLang="ru-RU" i="1" dirty="0" smtClean="0"/>
          </a:p>
          <a:p>
            <a:r>
              <a:rPr lang="ru-RU" altLang="ru-RU" i="1" dirty="0" smtClean="0"/>
              <a:t>«Есть неожиданные изменения в анализах, которые нам нужно обсудить»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Проверка исходного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i="1" dirty="0" smtClean="0"/>
              <a:t>«Вы что-то знаете про это заболевание?» </a:t>
            </a:r>
          </a:p>
          <a:p>
            <a:pPr>
              <a:defRPr/>
            </a:pPr>
            <a:endParaRPr lang="ru-RU" i="1" dirty="0" smtClean="0"/>
          </a:p>
          <a:p>
            <a:pPr>
              <a:defRPr/>
            </a:pPr>
            <a:r>
              <a:rPr lang="ru-RU" i="1" dirty="0" smtClean="0"/>
              <a:t>«У вас есть мысли по поводу этого?»</a:t>
            </a:r>
          </a:p>
          <a:p>
            <a:pPr marL="0" indent="0">
              <a:buFontTx/>
              <a:buNone/>
              <a:defRPr/>
            </a:pPr>
            <a:endParaRPr lang="ru-RU" i="1" dirty="0" smtClean="0"/>
          </a:p>
          <a:p>
            <a:pPr>
              <a:defRPr/>
            </a:pPr>
            <a:r>
              <a:rPr lang="ru-RU" i="1" dirty="0" smtClean="0"/>
              <a:t>«Вы ожидали чего-то подобного?»</a:t>
            </a:r>
          </a:p>
          <a:p>
            <a:pPr marL="0" indent="0">
              <a:buFontTx/>
              <a:buNone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ru-RU" altLang="ru-RU" sz="4000" dirty="0" smtClean="0"/>
              <a:t>Дозирование (с</a:t>
            </a:r>
            <a:r>
              <a:rPr lang="en-US" altLang="ru-RU" sz="4000" dirty="0" smtClean="0"/>
              <a:t>hunk and check</a:t>
            </a:r>
            <a:r>
              <a:rPr lang="ru-RU" altLang="ru-RU" sz="4000" dirty="0" smtClean="0"/>
              <a:t>)</a:t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Информация маленькими порциями </a:t>
            </a:r>
            <a:endParaRPr lang="en-US" altLang="ru-RU" dirty="0" smtClean="0"/>
          </a:p>
          <a:p>
            <a:pPr marL="457200" lvl="1" indent="0">
              <a:buNone/>
              <a:defRPr/>
            </a:pP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паузы (наблюдение) </a:t>
            </a:r>
            <a:endParaRPr lang="en-US" altLang="ru-RU" dirty="0" smtClean="0"/>
          </a:p>
          <a:p>
            <a:pPr marL="457200" lvl="1" indent="0">
              <a:buNone/>
              <a:defRPr/>
            </a:pP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проверка понимания </a:t>
            </a:r>
            <a:endParaRPr lang="en-US" altLang="ru-RU" dirty="0" smtClean="0"/>
          </a:p>
          <a:p>
            <a:pPr marL="457200" lvl="1" indent="0">
              <a:buNone/>
              <a:defRPr/>
            </a:pPr>
            <a:r>
              <a:rPr lang="ru-RU" altLang="ru-RU" dirty="0" smtClean="0"/>
              <a:t>–</a:t>
            </a:r>
            <a:r>
              <a:rPr lang="en-US" altLang="ru-RU" dirty="0" smtClean="0"/>
              <a:t>&gt;</a:t>
            </a:r>
            <a:r>
              <a:rPr lang="ru-RU" altLang="ru-RU" dirty="0" smtClean="0"/>
              <a:t> реакция пациента направляет дальше</a:t>
            </a:r>
          </a:p>
          <a:p>
            <a:pPr marL="0" indent="0">
              <a:buFontTx/>
              <a:buNone/>
              <a:defRPr/>
            </a:pPr>
            <a:endParaRPr lang="ru-RU" altLang="ru-RU" b="1" dirty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-</a:t>
            </a:r>
            <a:r>
              <a:rPr lang="en-US" b="1" dirty="0" smtClean="0"/>
              <a:t>&gt; </a:t>
            </a:r>
            <a:r>
              <a:rPr lang="ru-RU" b="1" dirty="0" smtClean="0"/>
              <a:t>Улавливание и ответ на вербальные и не вербальные сигналы </a:t>
            </a:r>
          </a:p>
          <a:p>
            <a:pPr marL="0" indent="0">
              <a:buFontTx/>
              <a:buNone/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91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Chunk &amp; check </a:t>
            </a:r>
            <a:r>
              <a:rPr lang="ru-RU" altLang="ru-RU" smtClean="0"/>
              <a:t>+ эмпатия</a:t>
            </a:r>
          </a:p>
        </p:txBody>
      </p:sp>
      <p:sp>
        <p:nvSpPr>
          <p:cNvPr id="1218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i="1" dirty="0" smtClean="0"/>
              <a:t>«Я вижу, вам очень трудно это слышать</a:t>
            </a:r>
            <a:r>
              <a:rPr lang="ru-RU" altLang="ru-RU" i="1" dirty="0" smtClean="0"/>
              <a:t>» </a:t>
            </a:r>
            <a:endParaRPr lang="ru-RU" altLang="ru-RU" i="1" dirty="0" smtClean="0"/>
          </a:p>
          <a:p>
            <a:r>
              <a:rPr lang="ru-RU" altLang="ru-RU" i="1" dirty="0" smtClean="0"/>
              <a:t>«Вы не ожидали этого» </a:t>
            </a:r>
          </a:p>
          <a:p>
            <a:r>
              <a:rPr lang="ru-RU" altLang="ru-RU" i="1" dirty="0" smtClean="0"/>
              <a:t>«Мне очень трудно вам об этом говорить</a:t>
            </a:r>
            <a:r>
              <a:rPr lang="ru-RU" altLang="ru-RU" i="1" dirty="0" smtClean="0"/>
              <a:t>»</a:t>
            </a:r>
            <a:endParaRPr lang="ru-RU" altLang="ru-RU" i="1" dirty="0" smtClean="0"/>
          </a:p>
          <a:p>
            <a:r>
              <a:rPr lang="ru-RU" altLang="ru-RU" i="1" dirty="0" smtClean="0"/>
              <a:t>«Мне очень жаль»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Разрешение</a:t>
            </a:r>
          </a:p>
        </p:txBody>
      </p:sp>
      <p:sp>
        <p:nvSpPr>
          <p:cNvPr id="1239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i="1" smtClean="0"/>
              <a:t>«Вы готовы поговорить сейчас об этом?» </a:t>
            </a:r>
          </a:p>
          <a:p>
            <a:endParaRPr lang="ru-RU" altLang="ru-RU" i="1" smtClean="0"/>
          </a:p>
          <a:p>
            <a:r>
              <a:rPr lang="ru-RU" altLang="ru-RU" i="1" smtClean="0"/>
              <a:t>«Я могу продолжать?» </a:t>
            </a:r>
          </a:p>
          <a:p>
            <a:endParaRPr lang="ru-RU" altLang="ru-RU" i="1" smtClean="0"/>
          </a:p>
          <a:p>
            <a:r>
              <a:rPr lang="ru-RU" altLang="ru-RU" i="1" smtClean="0"/>
              <a:t>«Есть много важных вещей, которые нам стоило бы обсудить – на что вы готовы сейчас?»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BBN </a:t>
            </a:r>
            <a:r>
              <a:rPr lang="ru-RU" altLang="ru-RU" smtClean="0"/>
              <a:t>специфика</a:t>
            </a:r>
          </a:p>
        </p:txBody>
      </p:sp>
      <p:sp>
        <p:nvSpPr>
          <p:cNvPr id="1249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Сигнализация = </a:t>
            </a:r>
            <a:r>
              <a:rPr lang="en-US" altLang="ru-RU" smtClean="0"/>
              <a:t>warning shot </a:t>
            </a:r>
          </a:p>
          <a:p>
            <a:r>
              <a:rPr lang="en-US" altLang="ru-RU" smtClean="0"/>
              <a:t>Chunk</a:t>
            </a:r>
            <a:r>
              <a:rPr lang="ru-RU" altLang="ru-RU" smtClean="0"/>
              <a:t> </a:t>
            </a:r>
            <a:r>
              <a:rPr lang="en-US" altLang="ru-RU" smtClean="0"/>
              <a:t>&amp;</a:t>
            </a:r>
            <a:r>
              <a:rPr lang="ru-RU" altLang="ru-RU" smtClean="0"/>
              <a:t> </a:t>
            </a:r>
            <a:r>
              <a:rPr lang="en-US" altLang="ru-RU" smtClean="0"/>
              <a:t>Check</a:t>
            </a:r>
            <a:r>
              <a:rPr lang="ru-RU" altLang="ru-RU" smtClean="0"/>
              <a:t> позволяет реакцию, а за ней – сопереживание</a:t>
            </a:r>
          </a:p>
          <a:p>
            <a:r>
              <a:rPr lang="ru-RU" altLang="ru-RU" smtClean="0"/>
              <a:t>Проверка исходного положения</a:t>
            </a:r>
          </a:p>
          <a:p>
            <a:r>
              <a:rPr lang="ru-RU" altLang="ru-RU" smtClean="0"/>
              <a:t>Разрешение на дачу информации</a:t>
            </a:r>
          </a:p>
          <a:p>
            <a:r>
              <a:rPr lang="ru-RU" altLang="ru-RU" smtClean="0"/>
              <a:t>Оправданная надежда (если не торопиться)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Можно ли научиться?</a:t>
            </a:r>
            <a:r>
              <a:rPr lang="ru-RU" altLang="ru-RU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Правильный ответ – «ДА». </a:t>
            </a:r>
          </a:p>
          <a:p>
            <a:r>
              <a:rPr lang="ru-RU" altLang="ru-RU" smtClean="0"/>
              <a:t>Хотя навыки </a:t>
            </a:r>
            <a:r>
              <a:rPr lang="ru-RU" altLang="ru-RU" u="sng" smtClean="0"/>
              <a:t>зависят от установок</a:t>
            </a:r>
            <a:r>
              <a:rPr lang="ru-RU" altLang="ru-RU" smtClean="0"/>
              <a:t>, темперамента и пр., можно научиться применять их, не становясь другим человеком </a:t>
            </a:r>
          </a:p>
          <a:p>
            <a:r>
              <a:rPr lang="ru-RU" altLang="ru-RU" smtClean="0"/>
              <a:t>Доказательства: есть способы обучения, в результате которых врачи </a:t>
            </a:r>
            <a:r>
              <a:rPr lang="ru-RU" altLang="ru-RU" u="sng" smtClean="0"/>
              <a:t>меняют свое поведение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Как научиться?</a:t>
            </a:r>
            <a:r>
              <a:rPr lang="ru-RU" altLang="ru-RU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altLang="ru-RU" smtClean="0"/>
              <a:t>Самый неэффективный способ обучения – директивный: </a:t>
            </a:r>
          </a:p>
          <a:p>
            <a:pPr lvl="1"/>
            <a:r>
              <a:rPr lang="ru-RU" altLang="ru-RU" smtClean="0"/>
              <a:t>Лекции</a:t>
            </a:r>
          </a:p>
          <a:p>
            <a:pPr lvl="1"/>
            <a:r>
              <a:rPr lang="ru-RU" altLang="ru-RU" smtClean="0"/>
              <a:t>Доклады</a:t>
            </a:r>
          </a:p>
          <a:p>
            <a:pPr lvl="1"/>
            <a:r>
              <a:rPr lang="ru-RU" altLang="ru-RU" smtClean="0"/>
              <a:t>Чтение книг </a:t>
            </a:r>
          </a:p>
          <a:p>
            <a:pPr lvl="1"/>
            <a:endParaRPr lang="ru-RU" altLang="ru-RU" smtClean="0"/>
          </a:p>
          <a:p>
            <a:r>
              <a:rPr lang="ru-RU" altLang="ru-RU" smtClean="0"/>
              <a:t>В навыках общения наиболее эффективно </a:t>
            </a:r>
            <a:r>
              <a:rPr lang="ru-RU" altLang="ru-RU" b="1" smtClean="0"/>
              <a:t>практическое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lvl="1">
              <a:defRPr/>
            </a:pPr>
            <a:r>
              <a:rPr lang="ru-RU" altLang="ru-RU" dirty="0" smtClean="0"/>
              <a:t>С реальными пациентами + </a:t>
            </a:r>
            <a:r>
              <a:rPr lang="ru-RU" altLang="ru-RU" dirty="0" err="1" smtClean="0"/>
              <a:t>фасилитатор</a:t>
            </a:r>
            <a:endParaRPr lang="ru-RU" altLang="ru-RU" dirty="0" smtClean="0"/>
          </a:p>
          <a:p>
            <a:pPr lvl="1"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С симулированными пациентами (актерами) + </a:t>
            </a:r>
            <a:r>
              <a:rPr lang="ru-RU" altLang="ru-RU" dirty="0" err="1" smtClean="0">
                <a:solidFill>
                  <a:srgbClr val="FF0000"/>
                </a:solidFill>
              </a:rPr>
              <a:t>фасилитатор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ru-RU" altLang="ru-RU" dirty="0" smtClean="0"/>
              <a:t>Ролевая игра + </a:t>
            </a:r>
            <a:r>
              <a:rPr lang="ru-RU" altLang="ru-RU" dirty="0" err="1" smtClean="0"/>
              <a:t>фасилитатор</a:t>
            </a:r>
            <a:endParaRPr lang="ru-RU" altLang="ru-RU" dirty="0" smtClean="0"/>
          </a:p>
          <a:p>
            <a:pPr lvl="1">
              <a:defRPr/>
            </a:pPr>
            <a:r>
              <a:rPr lang="ru-RU" altLang="ru-RU" dirty="0" smtClean="0"/>
              <a:t>С видеозаписями консультаций</a:t>
            </a:r>
          </a:p>
          <a:p>
            <a:pPr marL="0" indent="0">
              <a:buFontTx/>
              <a:buNone/>
              <a:defRPr/>
            </a:pPr>
            <a:r>
              <a:rPr lang="ru-RU" altLang="ru-RU" dirty="0" smtClean="0"/>
              <a:t> </a:t>
            </a:r>
            <a:endParaRPr lang="ru-RU" altLang="ru-RU" dirty="0"/>
          </a:p>
          <a:p>
            <a:pPr algn="ctr">
              <a:buFontTx/>
              <a:buNone/>
              <a:defRPr/>
            </a:pPr>
            <a:r>
              <a:rPr lang="ru-RU" altLang="ru-RU" b="1" dirty="0"/>
              <a:t>	</a:t>
            </a:r>
            <a:r>
              <a:rPr lang="ru-RU" altLang="ru-RU" b="1" i="1" dirty="0"/>
              <a:t>ориентированный на исход и основанный на запросе обучаемого подход</a:t>
            </a:r>
          </a:p>
          <a:p>
            <a:pPr lvl="1">
              <a:defRPr/>
            </a:pPr>
            <a:endParaRPr lang="ru-RU" altLang="ru-RU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Практическое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81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Навыки общения и доказательная медицина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z="1800" smtClean="0"/>
              <a:t>    Навыки не существуют, и в общем-то не интересны нам сами по себе 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b="1" smtClean="0"/>
              <a:t>ЧТО</a:t>
            </a:r>
            <a:r>
              <a:rPr lang="ru-RU" altLang="ru-RU" smtClean="0"/>
              <a:t>……………………………………….</a:t>
            </a:r>
            <a:r>
              <a:rPr lang="ru-RU" altLang="ru-RU" b="1" smtClean="0"/>
              <a:t>КАК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	цель---задачи---стратегии---навыки</a:t>
            </a:r>
          </a:p>
        </p:txBody>
      </p:sp>
      <p:sp>
        <p:nvSpPr>
          <p:cNvPr id="18436" name="Выгнутая вниз стрелка 13"/>
          <p:cNvSpPr>
            <a:spLocks noChangeArrowheads="1"/>
          </p:cNvSpPr>
          <p:nvPr/>
        </p:nvSpPr>
        <p:spPr bwMode="auto">
          <a:xfrm>
            <a:off x="1979613" y="4508500"/>
            <a:ext cx="5761037" cy="1296988"/>
          </a:xfrm>
          <a:prstGeom prst="curvedUpArrow">
            <a:avLst>
              <a:gd name="adj1" fmla="val 25006"/>
              <a:gd name="adj2" fmla="val 4997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4857750" y="6003925"/>
            <a:ext cx="247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ДОКАЗАТЕЛЬСТВА!!!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Подход </a:t>
            </a:r>
            <a:r>
              <a:rPr lang="en-US" altLang="ru-RU" sz="4000" b="1" smtClean="0"/>
              <a:t>“Agenda based outcome-led teaching”</a:t>
            </a:r>
            <a:endParaRPr lang="ru-RU" altLang="ru-RU" sz="40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r>
              <a:rPr lang="ru-RU" altLang="ru-RU" smtClean="0"/>
              <a:t>Ставит в центр учебного процесса </a:t>
            </a:r>
            <a:r>
              <a:rPr lang="ru-RU" altLang="ru-RU" b="1" smtClean="0"/>
              <a:t>запрос и предшествующий опыт обучаемого </a:t>
            </a:r>
          </a:p>
          <a:p>
            <a:r>
              <a:rPr lang="ru-RU" altLang="ru-RU" smtClean="0"/>
              <a:t>Ориентирует общение на </a:t>
            </a:r>
            <a:r>
              <a:rPr lang="ru-RU" altLang="ru-RU" b="1" smtClean="0"/>
              <a:t>достижение клинического результата</a:t>
            </a:r>
          </a:p>
          <a:p>
            <a:r>
              <a:rPr lang="ru-RU" altLang="ru-RU" smtClean="0"/>
              <a:t>Закрепляет учебный опыт </a:t>
            </a:r>
            <a:r>
              <a:rPr lang="ru-RU" altLang="ru-RU" b="1" smtClean="0"/>
              <a:t>обратной связью от пациента </a:t>
            </a:r>
            <a:r>
              <a:rPr lang="ru-RU" altLang="ru-RU" smtClean="0"/>
              <a:t>и от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Принципы ролевой игры 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/>
          <a:lstStyle/>
          <a:p>
            <a:r>
              <a:rPr lang="ru-RU" altLang="ru-RU" smtClean="0"/>
              <a:t>Атмосфера </a:t>
            </a:r>
          </a:p>
          <a:p>
            <a:r>
              <a:rPr lang="en-US" altLang="ru-RU" smtClean="0"/>
              <a:t>Skills-spotting</a:t>
            </a:r>
            <a:endParaRPr lang="ru-RU" altLang="ru-RU" smtClean="0"/>
          </a:p>
          <a:p>
            <a:r>
              <a:rPr lang="ru-RU" altLang="ru-RU" u="sng" smtClean="0"/>
              <a:t>Обратная связь = описание </a:t>
            </a:r>
            <a:r>
              <a:rPr lang="en-US" altLang="ru-RU" u="sng" smtClean="0"/>
              <a:t>vs </a:t>
            </a:r>
            <a:r>
              <a:rPr lang="ru-RU" altLang="ru-RU" u="sng" smtClean="0"/>
              <a:t>оценка </a:t>
            </a:r>
          </a:p>
          <a:p>
            <a:r>
              <a:rPr lang="ru-RU" altLang="ru-RU" smtClean="0"/>
              <a:t>Переигрывание – ключ к закреплению результата </a:t>
            </a:r>
          </a:p>
          <a:p>
            <a:r>
              <a:rPr lang="ru-RU" altLang="ru-RU" smtClean="0"/>
              <a:t>Первый участник дарит группе материал. Мы здесь, что ошибаться!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Калгари-Кэмбриджская модель медицинской консультации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95288" y="1844675"/>
            <a:ext cx="2376487" cy="4679950"/>
          </a:xfrm>
          <a:prstGeom prst="downArrow">
            <a:avLst>
              <a:gd name="adj1" fmla="val 50000"/>
              <a:gd name="adj2" fmla="val 492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Структурирование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443663" y="1844675"/>
            <a:ext cx="2449512" cy="4608513"/>
          </a:xfrm>
          <a:prstGeom prst="downArrow">
            <a:avLst>
              <a:gd name="adj1" fmla="val 50000"/>
              <a:gd name="adj2" fmla="val 470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Выстраивание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отношений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916238" y="1628775"/>
            <a:ext cx="3311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Начало консультации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2916238" y="2636838"/>
            <a:ext cx="32400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Сбор информации</a:t>
            </a: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3563938" y="3716338"/>
            <a:ext cx="20161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66"/>
                </a:solidFill>
              </a:rPr>
              <a:t>Осмотр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059113" y="4652963"/>
            <a:ext cx="309721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Разъяснение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и планирование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2987675" y="6092825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3059113" y="6021388"/>
            <a:ext cx="31686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</a:rPr>
              <a:t>Завершение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 smtClean="0"/>
              <a:t>НАЧАЛО КОНСУЛЬТАЦИИ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i="1" dirty="0" smtClean="0"/>
              <a:t>ПОДГОТОВКА</a:t>
            </a:r>
            <a:r>
              <a:rPr lang="en-US" i="1" dirty="0" smtClean="0"/>
              <a:t> - !</a:t>
            </a:r>
            <a:endParaRPr lang="ru-RU" i="1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r>
              <a:rPr lang="ru-RU" i="1" dirty="0" smtClean="0"/>
              <a:t>УСТАНОВЛЕНИЕ </a:t>
            </a:r>
            <a:r>
              <a:rPr lang="ru-RU" i="1" dirty="0"/>
              <a:t>ПЕРВИЧНОГО </a:t>
            </a:r>
            <a:r>
              <a:rPr lang="ru-RU" i="1" dirty="0" smtClean="0"/>
              <a:t>КОНТАКТА</a:t>
            </a:r>
            <a:r>
              <a:rPr lang="ru-RU" dirty="0"/>
              <a:t> 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r>
              <a:rPr lang="ru-RU" i="1" dirty="0"/>
              <a:t>ОПРЕДЕЛЕНИЕ ПРИЧИН(Ы) ОБРАЩЕНИЯ</a:t>
            </a: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i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27967</TotalTime>
  <Words>2122</Words>
  <Application>Microsoft Office PowerPoint</Application>
  <PresentationFormat>Экран (4:3)</PresentationFormat>
  <Paragraphs>508</Paragraphs>
  <Slides>71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Arial</vt:lpstr>
      <vt:lpstr>Calibri</vt:lpstr>
      <vt:lpstr>Оформление по умолчанию</vt:lpstr>
      <vt:lpstr>Навыки общения в медицине: обзор подходов и доказательств</vt:lpstr>
      <vt:lpstr>Задачи </vt:lpstr>
      <vt:lpstr>Почему общение важно?</vt:lpstr>
      <vt:lpstr>Цели общения</vt:lpstr>
      <vt:lpstr>Контакт врача и пациента</vt:lpstr>
      <vt:lpstr>Польза от эффективного общения</vt:lpstr>
      <vt:lpstr>Навыки общения и доказательная медицина </vt:lpstr>
      <vt:lpstr>Калгари-Кэмбриджская модель медицинской консультации</vt:lpstr>
      <vt:lpstr>НАЧАЛО КОНСУЛЬТАЦИИ</vt:lpstr>
      <vt:lpstr>Открывающий вопрос</vt:lpstr>
      <vt:lpstr>Презентация PowerPoint</vt:lpstr>
      <vt:lpstr>Слушание  </vt:lpstr>
      <vt:lpstr>Перебивания</vt:lpstr>
      <vt:lpstr>Слушание</vt:lpstr>
      <vt:lpstr>Скрининг </vt:lpstr>
      <vt:lpstr>Озвучивание плана</vt:lpstr>
      <vt:lpstr> СБОР ИНФОРМАЦИИ (РАССПРОС) </vt:lpstr>
      <vt:lpstr>Типы вопросов (техник расспрашивания)</vt:lpstr>
      <vt:lpstr>Open-to-close cone </vt:lpstr>
      <vt:lpstr>Вопросы, опасные в начале расспроса</vt:lpstr>
      <vt:lpstr>Свободный рассказ пациента</vt:lpstr>
      <vt:lpstr>Hypothesis generation</vt:lpstr>
      <vt:lpstr>Компоненты эффективного слушания</vt:lpstr>
      <vt:lpstr>Фасилитация </vt:lpstr>
      <vt:lpstr>Уточнение</vt:lpstr>
      <vt:lpstr>Обобщение </vt:lpstr>
      <vt:lpstr>Наблюдение за пациентом</vt:lpstr>
      <vt:lpstr>Презентация PowerPoint</vt:lpstr>
      <vt:lpstr>Наблюдение</vt:lpstr>
      <vt:lpstr>Презентация PowerPoint</vt:lpstr>
      <vt:lpstr>Важен ли взгляд пациента</vt:lpstr>
      <vt:lpstr>Взгляд пациента </vt:lpstr>
      <vt:lpstr>Раскрытие взгляда пациента</vt:lpstr>
      <vt:lpstr>Навыки для расспроса</vt:lpstr>
      <vt:lpstr>Калгари-Кэмбриджская модель медицинской консультации</vt:lpstr>
      <vt:lpstr> ВЫСТРАИВАНИЕ ОТНОШЕНИЙ </vt:lpstr>
      <vt:lpstr>Принятие (accepting response)</vt:lpstr>
      <vt:lpstr>Принятие </vt:lpstr>
      <vt:lpstr>«Да, но»</vt:lpstr>
      <vt:lpstr>Презентация PowerPoint</vt:lpstr>
      <vt:lpstr>Презентация PowerPoint</vt:lpstr>
      <vt:lpstr>Эмпатия</vt:lpstr>
      <vt:lpstr>Эмпатия</vt:lpstr>
      <vt:lpstr>Empathy = NURSE Pt’s feelings</vt:lpstr>
      <vt:lpstr>Поддержка</vt:lpstr>
      <vt:lpstr>Вовлечение пациента</vt:lpstr>
      <vt:lpstr>Выстраивание отношений</vt:lpstr>
      <vt:lpstr> СТРУКТУРИРОВАНИЕ </vt:lpstr>
      <vt:lpstr> РАЗЪЯСНЕНИЕ И ПЛАНИРОВАНИЕ  </vt:lpstr>
      <vt:lpstr>Упражнение «лекция»  </vt:lpstr>
      <vt:lpstr>Содержание разъяснений </vt:lpstr>
      <vt:lpstr>«Учет аудитории»</vt:lpstr>
      <vt:lpstr>Что пациенту нужно?</vt:lpstr>
      <vt:lpstr>Что хотят – и хотят ли - знать пациенты?</vt:lpstr>
      <vt:lpstr>ДОСТИЖЕНИЕ ЗАПОМИНАНИЯ И ПОНИМАНИЯ </vt:lpstr>
      <vt:lpstr>Дозирование (сhunk and check) </vt:lpstr>
      <vt:lpstr>ЗАВЕРШЕНИЕ</vt:lpstr>
      <vt:lpstr>Презентация PowerPoint</vt:lpstr>
      <vt:lpstr>Breaking bad news</vt:lpstr>
      <vt:lpstr>Пробный выстрел = предупреждение</vt:lpstr>
      <vt:lpstr>Проверка исходного положения</vt:lpstr>
      <vt:lpstr>Дозирование (сhunk and check) </vt:lpstr>
      <vt:lpstr>Chunk &amp; check + эмпатия</vt:lpstr>
      <vt:lpstr>Разрешение</vt:lpstr>
      <vt:lpstr>BBN специфика</vt:lpstr>
      <vt:lpstr>Презентация PowerPoint</vt:lpstr>
      <vt:lpstr>Можно ли научиться? </vt:lpstr>
      <vt:lpstr>Как научиться? </vt:lpstr>
      <vt:lpstr>Практическое обучение</vt:lpstr>
      <vt:lpstr>Подход “Agenda based outcome-led teaching”</vt:lpstr>
      <vt:lpstr>Принципы ролевой игры </vt:lpstr>
    </vt:vector>
  </TitlesOfParts>
  <Company>3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Навыки общения в работе врача: обзор подходов и доказательств</dc:title>
  <dc:creator>Anya</dc:creator>
  <cp:lastModifiedBy>Анна Сонькина</cp:lastModifiedBy>
  <cp:revision>95</cp:revision>
  <dcterms:created xsi:type="dcterms:W3CDTF">2013-10-31T19:13:40Z</dcterms:created>
  <dcterms:modified xsi:type="dcterms:W3CDTF">2015-05-15T03:14:43Z</dcterms:modified>
</cp:coreProperties>
</file>