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9" r:id="rId2"/>
    <p:sldId id="281" r:id="rId3"/>
    <p:sldId id="288" r:id="rId4"/>
    <p:sldId id="261" r:id="rId5"/>
    <p:sldId id="282" r:id="rId6"/>
    <p:sldId id="283" r:id="rId7"/>
    <p:sldId id="284" r:id="rId8"/>
    <p:sldId id="262" r:id="rId9"/>
    <p:sldId id="289" r:id="rId10"/>
    <p:sldId id="290" r:id="rId11"/>
    <p:sldId id="287" r:id="rId12"/>
    <p:sldId id="286" r:id="rId13"/>
    <p:sldId id="267" r:id="rId14"/>
    <p:sldId id="291" r:id="rId15"/>
    <p:sldId id="292" r:id="rId16"/>
    <p:sldId id="293" r:id="rId17"/>
    <p:sldId id="294" r:id="rId18"/>
    <p:sldId id="295" r:id="rId19"/>
    <p:sldId id="299" r:id="rId20"/>
    <p:sldId id="268" r:id="rId21"/>
    <p:sldId id="269" r:id="rId22"/>
    <p:sldId id="270" r:id="rId23"/>
    <p:sldId id="296" r:id="rId24"/>
    <p:sldId id="298" r:id="rId25"/>
    <p:sldId id="272" r:id="rId26"/>
    <p:sldId id="297" r:id="rId27"/>
    <p:sldId id="274" r:id="rId28"/>
    <p:sldId id="301" r:id="rId29"/>
    <p:sldId id="305" r:id="rId30"/>
    <p:sldId id="307" r:id="rId31"/>
    <p:sldId id="308" r:id="rId32"/>
    <p:sldId id="306" r:id="rId33"/>
    <p:sldId id="309" r:id="rId34"/>
    <p:sldId id="303" r:id="rId35"/>
    <p:sldId id="302" r:id="rId36"/>
    <p:sldId id="310" r:id="rId37"/>
    <p:sldId id="304" r:id="rId38"/>
    <p:sldId id="311" r:id="rId39"/>
    <p:sldId id="300" r:id="rId40"/>
    <p:sldId id="312" r:id="rId41"/>
    <p:sldId id="275" r:id="rId42"/>
    <p:sldId id="276" r:id="rId43"/>
    <p:sldId id="277" r:id="rId44"/>
    <p:sldId id="27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81"/>
            <p14:sldId id="288"/>
            <p14:sldId id="261"/>
            <p14:sldId id="282"/>
            <p14:sldId id="283"/>
            <p14:sldId id="284"/>
            <p14:sldId id="262"/>
            <p14:sldId id="289"/>
            <p14:sldId id="290"/>
            <p14:sldId id="287"/>
          </p14:sldIdLst>
        </p14:section>
        <p14:section name="Topic 1" id="{6D9936A3-3945-4757-BC8B-B5C252D8E036}">
          <p14:sldIdLst>
            <p14:sldId id="286"/>
            <p14:sldId id="267"/>
            <p14:sldId id="291"/>
            <p14:sldId id="292"/>
            <p14:sldId id="293"/>
            <p14:sldId id="294"/>
            <p14:sldId id="295"/>
            <p14:sldId id="299"/>
          </p14:sldIdLst>
        </p14:section>
        <p14:section name="Sample Slides for Visuals" id="{BAB3A466-96C9-4230-9978-795378D75699}">
          <p14:sldIdLst>
            <p14:sldId id="268"/>
            <p14:sldId id="269"/>
            <p14:sldId id="270"/>
            <p14:sldId id="296"/>
          </p14:sldIdLst>
        </p14:section>
        <p14:section name="Case Study" id="{8C0305C9-B152-4FBA-A789-FE1976D53990}">
          <p14:sldIdLst>
            <p14:sldId id="298"/>
            <p14:sldId id="272"/>
            <p14:sldId id="297"/>
            <p14:sldId id="274"/>
            <p14:sldId id="301"/>
            <p14:sldId id="305"/>
            <p14:sldId id="307"/>
            <p14:sldId id="308"/>
            <p14:sldId id="306"/>
            <p14:sldId id="309"/>
            <p14:sldId id="303"/>
            <p14:sldId id="302"/>
            <p14:sldId id="310"/>
            <p14:sldId id="304"/>
            <p14:sldId id="311"/>
            <p14:sldId id="300"/>
            <p14:sldId id="312"/>
          </p14:sldIdLst>
        </p14:section>
        <p14:section name="Conclusion and Summary" id="{790CEF5B-569A-4C2F-BED5-750B08C0E5AD}">
          <p14:sldIdLst>
            <p14:sldId id="275"/>
            <p14:sldId id="276"/>
            <p14:sldId id="277"/>
          </p14:sldIdLst>
        </p14:section>
        <p14:section name="Appendix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8221" autoAdjust="0"/>
  </p:normalViewPr>
  <p:slideViewPr>
    <p:cSldViewPr>
      <p:cViewPr varScale="1">
        <p:scale>
          <a:sx n="67" d="100"/>
          <a:sy n="67" d="100"/>
        </p:scale>
        <p:origin x="-2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Предупреждения о повреждении тканей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CA50B0B-9B5D-4A6B-82BC-0B0C9FAA0E9E}">
      <dgm:prSet custT="1"/>
      <dgm:spPr/>
      <dgm:t>
        <a:bodyPr/>
        <a:lstStyle/>
        <a:p>
          <a:r>
            <a: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Обеспечения иммобилизации, </a:t>
          </a:r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способствующей заживлению ран</a:t>
          </a:r>
          <a:endParaRPr lang="et-EE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2E7285-471E-474F-BB37-D40EAE00B1C6}" type="parTrans" cxnId="{C2B63D56-33CF-4633-8207-E9068B5AF613}">
      <dgm:prSet/>
      <dgm:spPr/>
      <dgm:t>
        <a:bodyPr/>
        <a:lstStyle/>
        <a:p>
          <a:endParaRPr lang="et-EE"/>
        </a:p>
      </dgm:t>
    </dgm:pt>
    <dgm:pt modelId="{8DDF508B-3A58-4EB1-A4AA-FA052C331324}" type="sibTrans" cxnId="{C2B63D56-33CF-4633-8207-E9068B5AF613}">
      <dgm:prSet/>
      <dgm:spPr/>
      <dgm:t>
        <a:bodyPr/>
        <a:lstStyle/>
        <a:p>
          <a:endParaRPr lang="et-EE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2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 custScaleY="16256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C2B63D56-33CF-4633-8207-E9068B5AF613}" srcId="{AA046201-5C4D-445E-BF0B-5C6D2B0A1945}" destId="{ACA50B0B-9B5D-4A6B-82BC-0B0C9FAA0E9E}" srcOrd="1" destOrd="0" parTransId="{3C2E7285-471E-474F-BB37-D40EAE00B1C6}" sibTransId="{8DDF508B-3A58-4EB1-A4AA-FA052C331324}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E7BB2381-F976-403C-8C01-F11CB54834F3}" type="presOf" srcId="{ACA50B0B-9B5D-4A6B-82BC-0B0C9FAA0E9E}" destId="{B37A5355-225B-4C6F-AED7-6C620F99EECC}" srcOrd="0" destOrd="1" presId="urn:microsoft.com/office/officeart/2005/8/layout/vList5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2899390" y="-1640277"/>
          <a:ext cx="1382712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Предупреждения о повреждении тканей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73510"/>
        <a:ext cx="5010287" cy="1382712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7283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3098" y="52989"/>
        <a:ext cx="979514" cy="1622412"/>
      </dsp:txXfrm>
    </dsp:sp>
    <dsp:sp modelId="{B37A5355-225B-4C6F-AED7-6C620F99EECC}">
      <dsp:nvSpPr>
        <dsp:cNvPr id="0" name=""/>
        <dsp:cNvSpPr/>
      </dsp:nvSpPr>
      <dsp:spPr>
        <a:xfrm rot="5400000">
          <a:off x="2466822" y="434261"/>
          <a:ext cx="2247848" cy="5010287"/>
        </a:xfrm>
        <a:prstGeom prst="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Обеспечения иммобилизации, </a:t>
          </a: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способствующей заживлению ран</a:t>
          </a:r>
          <a:endParaRPr lang="et-EE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815480"/>
        <a:ext cx="5010287" cy="2247848"/>
      </dsp:txXfrm>
    </dsp:sp>
    <dsp:sp modelId="{C04276DC-EE64-470A-B8BC-09067B8045FA}">
      <dsp:nvSpPr>
        <dsp:cNvPr id="0" name=""/>
        <dsp:cNvSpPr/>
      </dsp:nvSpPr>
      <dsp:spPr>
        <a:xfrm>
          <a:off x="109" y="2075209"/>
          <a:ext cx="1085492" cy="1728390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53098" y="2128198"/>
        <a:ext cx="979514" cy="162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5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ru.wikipedia.org/wiki/1973_%D0%B3%D0%BE%D0%B4" TargetMode="Externa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>
              <a:buClrTx/>
              <a:buFontTx/>
              <a:buNone/>
            </a:pPr>
            <a:r>
              <a:rPr lang="ru-RU" sz="1200" u="none" dirty="0" smtClean="0">
                <a:solidFill>
                  <a:srgbClr val="000080"/>
                </a:solidFill>
                <a:effectLst/>
              </a:rPr>
              <a:t>Отсроченное негативное влияние острой боли:</a:t>
            </a:r>
            <a:endParaRPr lang="ru-RU" sz="1200" u="sng" dirty="0" smtClean="0">
              <a:solidFill>
                <a:srgbClr val="FF950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Интенсивная послеоперационная боль является фактором риска формирования хронического болевого синдрома</a:t>
            </a:r>
          </a:p>
          <a:p>
            <a:pPr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У детей, страдавших от боли в послеоперационном периоде, риск развития поведенческих изменений сохраняется более длительно: до 1 года после хирургического вмешательства.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Оценка боли является крайне важным элементом эффективного послеоперационного обезболивания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определения интенсивности боли используют специальные шкалы оценки боли. Использование какой-то одной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шкалы в пределах одной клиники позволяет всему персоналу, занимающемуся обезболиванием, «говорить на одном языке».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Самооценка боли пациентом является наиболее ценным инструментом. Во всех случаях необходимо в первую очередь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прислушиваться к мнению пациента и доверять его ощущениям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чего?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Повышение качества жизни пациентов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Ускорение выздоровления и послеоперационной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функциональной реабилитации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Снижение частоты послеоперационных осложнений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Ускорение выписки пациентов из клиники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sng" dirty="0" smtClean="0">
                <a:solidFill>
                  <a:srgbClr val="FF6633"/>
                </a:solidFill>
                <a:effectLst/>
              </a:rPr>
              <a:t>Оценка боли по выражению лица:</a:t>
            </a:r>
            <a:r>
              <a:rPr lang="ru-RU" sz="1200" b="0" i="0" dirty="0" smtClean="0">
                <a:solidFill>
                  <a:srgbClr val="FFFFFF"/>
                </a:solidFill>
                <a:effectLst/>
              </a:rPr>
              <a:t> </a:t>
            </a:r>
            <a:r>
              <a:rPr lang="ru-RU" sz="1200" b="0" i="0" dirty="0" smtClean="0">
                <a:solidFill>
                  <a:srgbClr val="000000"/>
                </a:solidFill>
                <a:effectLst/>
              </a:rPr>
              <a:t>пиктограмма шести лиц с различной мимикой, отражающей спектр ощущений от улыбки и хорошего настроения до страдания. Эта шкала может быть использована у пациентов, общение с которыми затруднено. </a:t>
            </a:r>
          </a:p>
          <a:p>
            <a:endParaRPr lang="en-US" b="0" i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sng" dirty="0" smtClean="0">
                <a:solidFill>
                  <a:srgbClr val="FF6633"/>
                </a:solidFill>
                <a:effectLst/>
              </a:rPr>
              <a:t>Вербальная рейтинговая шкала</a:t>
            </a:r>
            <a:r>
              <a:rPr lang="ru-RU" sz="1200" b="0" i="0" dirty="0" smtClean="0">
                <a:solidFill>
                  <a:srgbClr val="FF6633"/>
                </a:solidFill>
                <a:effectLst/>
              </a:rPr>
              <a:t> </a:t>
            </a:r>
            <a:r>
              <a:rPr lang="ru-RU" sz="1200" b="0" i="0" dirty="0" smtClean="0">
                <a:solidFill>
                  <a:srgbClr val="000000"/>
                </a:solidFill>
                <a:effectLst/>
              </a:rPr>
              <a:t>(ВРШ): пациента просят оценить боль по одному из 5 критериев:</a:t>
            </a:r>
            <a:r>
              <a:rPr lang="ru-RU" sz="1200" b="0" i="0" dirty="0" smtClean="0">
                <a:solidFill>
                  <a:srgbClr val="FFFFFF"/>
                </a:solidFill>
                <a:effectLst/>
              </a:rPr>
              <a:t> «</a:t>
            </a:r>
            <a:r>
              <a:rPr lang="ru-RU" sz="1200" b="0" i="0" u="sng" dirty="0" smtClean="0">
                <a:solidFill>
                  <a:srgbClr val="000080"/>
                </a:solidFill>
                <a:effectLst/>
              </a:rPr>
              <a:t>отсутствие боли</a:t>
            </a:r>
            <a:r>
              <a:rPr lang="ru-RU" sz="1200" b="0" i="0" dirty="0" smtClean="0">
                <a:solidFill>
                  <a:srgbClr val="FFFFFF"/>
                </a:solidFill>
                <a:effectLst/>
              </a:rPr>
              <a:t>, </a:t>
            </a:r>
            <a:r>
              <a:rPr lang="ru-RU" sz="1200" b="0" i="0" u="sng" dirty="0" smtClean="0">
                <a:solidFill>
                  <a:srgbClr val="000080"/>
                </a:solidFill>
                <a:effectLst/>
              </a:rPr>
              <a:t>слабая</a:t>
            </a:r>
            <a:r>
              <a:rPr lang="ru-RU" sz="1200" b="0" i="0" dirty="0" smtClean="0">
                <a:solidFill>
                  <a:srgbClr val="FFFFFF"/>
                </a:solidFill>
                <a:effectLst/>
              </a:rPr>
              <a:t>, </a:t>
            </a:r>
            <a:r>
              <a:rPr lang="ru-RU" sz="1200" b="0" i="0" u="sng" dirty="0" smtClean="0">
                <a:solidFill>
                  <a:srgbClr val="000080"/>
                </a:solidFill>
                <a:effectLst/>
              </a:rPr>
              <a:t>средняя</a:t>
            </a:r>
            <a:r>
              <a:rPr lang="ru-RU" sz="1200" b="0" i="0" dirty="0" smtClean="0">
                <a:solidFill>
                  <a:srgbClr val="FFFFFF"/>
                </a:solidFill>
                <a:effectLst/>
              </a:rPr>
              <a:t>, </a:t>
            </a:r>
            <a:r>
              <a:rPr lang="ru-RU" sz="1200" b="0" i="0" u="sng" dirty="0" smtClean="0">
                <a:solidFill>
                  <a:srgbClr val="000080"/>
                </a:solidFill>
                <a:effectLst/>
              </a:rPr>
              <a:t>сильная</a:t>
            </a:r>
            <a:r>
              <a:rPr lang="ru-RU" sz="1200" b="0" i="0" dirty="0" smtClean="0">
                <a:solidFill>
                  <a:srgbClr val="FFFFFF"/>
                </a:solidFill>
                <a:effectLst/>
              </a:rPr>
              <a:t>, </a:t>
            </a:r>
            <a:r>
              <a:rPr lang="ru-RU" sz="1200" b="0" i="0" u="sng" dirty="0" smtClean="0">
                <a:solidFill>
                  <a:srgbClr val="000080"/>
                </a:solidFill>
                <a:effectLst/>
              </a:rPr>
              <a:t>невыносимая боль</a:t>
            </a:r>
            <a:r>
              <a:rPr lang="ru-RU" sz="1200" b="0" i="0" dirty="0" smtClean="0">
                <a:solidFill>
                  <a:srgbClr val="FFFFFF"/>
                </a:solidFill>
                <a:effectLst/>
              </a:rPr>
              <a:t>».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58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sng" dirty="0" smtClean="0">
                <a:solidFill>
                  <a:srgbClr val="FF6633"/>
                </a:solidFill>
                <a:effectLst/>
              </a:rPr>
              <a:t>Цифровая рейтинговая шкала</a:t>
            </a:r>
            <a:r>
              <a:rPr lang="ru-RU" sz="1200" b="0" i="0" dirty="0" smtClean="0">
                <a:solidFill>
                  <a:srgbClr val="FF6633"/>
                </a:solidFill>
                <a:effectLst/>
              </a:rPr>
              <a:t> (ЦРШ):</a:t>
            </a:r>
            <a:r>
              <a:rPr lang="ru-RU" sz="1200" b="0" i="0" dirty="0" smtClean="0">
                <a:solidFill>
                  <a:srgbClr val="000000"/>
                </a:solidFill>
                <a:effectLst/>
              </a:rPr>
              <a:t> представляет собой отрезок прямой с цифрами от 0 до 5 (или от 0 до 10), где 0 соответствует полному отсутствию боли, а 5 (или 10) – максимально возможной, невыносимой боли. Пациента просят оценить интенсивность боли соответствующей цифрой.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52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sng" dirty="0" smtClean="0">
                <a:solidFill>
                  <a:srgbClr val="FF6633"/>
                </a:solidFill>
                <a:effectLst/>
              </a:rPr>
              <a:t>Визуально-аналоговая шкала (ВАШ):</a:t>
            </a:r>
            <a:r>
              <a:rPr lang="ru-RU" sz="1200" b="0" i="0" u="sng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1200" b="0" i="0" dirty="0" smtClean="0">
                <a:solidFill>
                  <a:srgbClr val="000000"/>
                </a:solidFill>
                <a:effectLst/>
              </a:rPr>
              <a:t>представляет собой отрезок прямой длиной 100 мм, без делений и цифр, начало которого имеет обозначение «боли нет», а окончание – «невыносимая боль». Пациент делает отметку на этом отрезке в точке, которая отражает интенсивность его боли</a:t>
            </a:r>
            <a:r>
              <a:rPr lang="ru-RU" sz="1200" b="0" i="0" dirty="0" smtClean="0">
                <a:solidFill>
                  <a:srgbClr val="FFFFFF"/>
                </a:solidFill>
                <a:effectLst/>
              </a:rPr>
              <a:t>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40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Чаще</a:t>
            </a:r>
            <a:r>
              <a:rPr lang="ru-RU" baseline="0" dirty="0" smtClean="0"/>
              <a:t> всего используют комбинированные </a:t>
            </a:r>
            <a:r>
              <a:rPr lang="ru-RU" baseline="0" dirty="0" err="1" smtClean="0"/>
              <a:t>щкалы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99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Исследование интенсивности боли осуществляется как в покое, так и при движениях пациента, что позволяет оценить его функциональный статус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Эффективность обезболивания определяется оценкой интенсивности боли до и после назначения каждого анальгетика или метода анальгезии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В хирургических ОРИТ и прочих подразделениях, где находятся пациенты с болью высокой интенсивности, ее оценка на начальном этапе лечения осуществляется каждые 15 минут, а затем, по мере снижения интенсивности, каждые 1-2 часа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В хирургических отделениях оценка боли (как выраженности боли, так и эффективности обезболивания) должна проводиться регулярно, каждые 4-8 часов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При решении вопроса о необходимости обезболивания необходимо ориентироваться на критерии максимально допустимой интенсивности боли (порог вмешательства). В частности, по 10-бальной визуально-аналоговой шкале максимально допустима интенсивность боли 3 балла в покое и 4 балла при движениях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Интенсивность боли, эффективность обезболивания, а также наличие побочных эффектов должны регистрироваться в соответствующих документах, например, листах послеоперационного наблюдения больных. Это необходимо для соблюдения преемственности лечения боли, а также контроля его качества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Особенного внимания заслуживают пациенты, контакт с которыми затруднен. К ним относят пациентов с тяжелыми эмоциональными расстройствами, с нарушениями интеллекта, сознания, детей младшего возраста, иностранцев, не говорящих на языке страны пребывания и т.п.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Внезапное усиление интенсивности боли, особенно связанное с появлением таких признаков, как гипотензия, тахикардия, лихорадка, требует немедленной клинической оценки состояния пациента, поскольку может быть связано с развитием инфекционных осложнений, тромбозов глубоких вен нижних конечностей и т.д. В тех случаях, когда пациент не в состоянии пользоваться шкалами оценки боли, обезболивание назначают, ориентируясь на клинические признаки наличия боли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В некоторых случаях родственники пациента могут участвовать в оценке боли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24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ClrTx/>
              <a:buFontTx/>
              <a:buNone/>
            </a:pPr>
            <a:r>
              <a:rPr lang="ru-RU" sz="1200" u="sng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Способы оценки боли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endParaRPr lang="ru-RU" sz="105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определения интенсивности боли используют специальные шкалы оценки боли, но </a:t>
            </a:r>
            <a:r>
              <a:rPr lang="ru-RU" sz="1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Самооценка боли пациентом является наиболее ценным инструментом.</a:t>
            </a: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Во всех случаях необходимо в первую очередь прислушиваться к мнению пациента и доверять его ощущениям.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2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Если вы говорите,</a:t>
            </a:r>
            <a:r>
              <a:rPr lang="ru-RU" sz="1200" b="1" u="sng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что не должно болеть, а пациент говорит что болит, Вы НЕ ПРАВЫ!</a:t>
            </a:r>
            <a:endParaRPr lang="ru-RU" sz="12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0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>
              <a:spcAft>
                <a:spcPts val="1425"/>
              </a:spcAft>
            </a:pPr>
            <a:r>
              <a:rPr lang="ru-RU" sz="1400" b="0" i="0" u="sng" dirty="0" smtClean="0">
                <a:solidFill>
                  <a:srgbClr val="FF0000"/>
                </a:solidFill>
                <a:effectLst/>
              </a:rPr>
              <a:t>С точки зрения медицины, боль — это:</a:t>
            </a:r>
          </a:p>
          <a:p>
            <a:pPr algn="just" eaLnBrk="1">
              <a:lnSpc>
                <a:spcPct val="140000"/>
              </a:lnSpc>
              <a:spcAft>
                <a:spcPts val="1425"/>
              </a:spcAft>
            </a:pPr>
            <a:r>
              <a:rPr lang="ru-RU" sz="1200" b="0" i="0" dirty="0" smtClean="0">
                <a:solidFill>
                  <a:srgbClr val="000000"/>
                </a:solidFill>
                <a:effectLst/>
              </a:rPr>
              <a:t>	*	вид чувства, своеобразное неприятное ощущение;</a:t>
            </a:r>
          </a:p>
          <a:p>
            <a:pPr algn="just" eaLnBrk="1">
              <a:lnSpc>
                <a:spcPct val="140000"/>
              </a:lnSpc>
              <a:spcAft>
                <a:spcPts val="1425"/>
              </a:spcAft>
            </a:pPr>
            <a:r>
              <a:rPr lang="ru-RU" sz="1200" b="0" i="0" dirty="0" smtClean="0">
                <a:solidFill>
                  <a:srgbClr val="000000"/>
                </a:solidFill>
                <a:effectLst/>
              </a:rPr>
              <a:t>	*	реакция на это ощущение, которая характеризуется определённой эмоциональной окраской, рефлекторными изменениями функций внутренних органов, двигательными безусловными рефлексами, а также волевыми усилиями, направленными на избавление от болевого фактора.</a:t>
            </a:r>
          </a:p>
          <a:p>
            <a:pPr algn="just" eaLnBrk="1">
              <a:lnSpc>
                <a:spcPct val="140000"/>
              </a:lnSpc>
              <a:spcAft>
                <a:spcPts val="1425"/>
              </a:spcAft>
            </a:pPr>
            <a:r>
              <a:rPr lang="ru-RU" sz="1200" b="0" i="0" dirty="0" smtClean="0">
                <a:solidFill>
                  <a:srgbClr val="FFFF00"/>
                </a:solidFill>
                <a:effectLst/>
              </a:rPr>
              <a:t>	*	</a:t>
            </a:r>
            <a:r>
              <a:rPr lang="ru-RU" sz="1100" b="0" i="0" dirty="0" smtClean="0">
                <a:solidFill>
                  <a:srgbClr val="4700B8"/>
                </a:solidFill>
                <a:effectLst/>
              </a:rPr>
              <a:t>Длительная боль сопровождается изменением физиологических параметров (кровяное давление, пульс, расширение зрачков, изменение концентрации гормонов).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solidFill>
                  <a:srgbClr val="FFFFFF"/>
                </a:solidFill>
                <a:effectLst/>
              </a:rPr>
              <a:t>Выбирая способ оценки боли необходимо убедиться в том, что он соответствует образовательному уровню пациента, его физическому, психическому и эмоциональному статусу.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400" u="sng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Документирование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endParaRPr lang="ru-RU" sz="12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Необходимо регулярно регистрировать интенсивность боли, изменения схемы обезболивания, эффективность анальгезии, побочные эффекты используемых препаратов и методов обезболивания. Вышеуказанные данные должны вносятся в отдельный раздел листа послеоперационного наблюдения или в специальную карту послеоперационного обезболивания.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>
              <a:buClrTx/>
              <a:buFontTx/>
              <a:buNone/>
            </a:pPr>
            <a:r>
              <a:rPr lang="ru-RU" sz="1400" u="sng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Информирование пациентов</a:t>
            </a:r>
          </a:p>
          <a:p>
            <a:pPr>
              <a:buClrTx/>
              <a:buFontTx/>
              <a:buNone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Пациенты мало знакомы с методами лечения послеоперационной боли. Успех обезболивания во многом зависит от степени информированности пациентов. В связи с этим, целесообразно предоставить пациентам (или родителям, если пациент – ребенок) детальную информацию о послеоперационной боли и способах борьбы с ней.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94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20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Вы</a:t>
            </a:r>
            <a:r>
              <a:rPr lang="ru-RU" baseline="0" dirty="0" smtClean="0"/>
              <a:t> прислушиваетесь к мнению сестер?</a:t>
            </a:r>
          </a:p>
          <a:p>
            <a:r>
              <a:rPr lang="ru-RU" baseline="0" dirty="0" smtClean="0"/>
              <a:t>Даёте им больше самостоятельности в принятии решений?</a:t>
            </a:r>
          </a:p>
          <a:p>
            <a:r>
              <a:rPr lang="ru-RU" baseline="0" dirty="0" smtClean="0"/>
              <a:t>Доверяете им???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14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200" u="sng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Методы лечения боли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endParaRPr lang="ru-RU" sz="1200" dirty="0" smtClean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Эффективность лечения послеоперационной боли зависит от: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Хороший уход за пациентами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Нефармакологические методы лечения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(релаксация, отвлечение внимания)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ru-RU" sz="12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Использование принципов </a:t>
            </a:r>
            <a:r>
              <a:rPr lang="ru-RU" sz="1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мультимодальной</a:t>
            </a: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анальгезии (оптимальная комбинация анальгетиков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минимальных эффективных дозах).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43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400" u="sng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Сбалансированная (</a:t>
            </a:r>
            <a:r>
              <a:rPr lang="ru-RU" sz="1400" u="sng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мультимодальная</a:t>
            </a:r>
            <a:r>
              <a:rPr lang="ru-RU" sz="1400" u="sng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анальгезия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Предусматривает одновременное использование двух или более анальгетиков, обладающих различными механизмами действия и позволяющих достичь адекватного обезболивания при минимуме побочных эффектов, присущих назначению больших доз одного анальгетика в режиме </a:t>
            </a:r>
            <a:r>
              <a:rPr lang="ru-RU" sz="1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монотерапии</a:t>
            </a:r>
            <a:endParaRPr lang="ru-RU" sz="12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3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 есть боль, как правило, нечто большее, чем чистое ощущение, связанное с существующим или возможным органическим повреждением, поскольку обычно сопровождается эмоциональным переживанием.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 является индивидуальным </a:t>
            </a:r>
            <a:r>
              <a:rPr lang="ru-RU" sz="1200" u="sng" dirty="0" smtClean="0">
                <a:solidFill>
                  <a:srgbClr val="FF630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субъективным ощущением</a:t>
            </a: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включающим сенсорные, эмоциональные и поведенческие аспекты, вызванным имеющимся или вероятным повреждением тканей. Понимание физиологии боли важно для выбора адекватного метода лечения.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dirty="0" smtClean="0"/>
              <a:t>Что такое </a:t>
            </a:r>
            <a:r>
              <a:rPr lang="ru-RU" sz="1400" b="0" i="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Международная ассоциация по изучению боли </a:t>
            </a:r>
            <a:r>
              <a:rPr lang="ru-RU" sz="1200" b="0" i="0" u="sng" dirty="0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sz="1200" b="0" i="0" u="sng" dirty="0" err="1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</a:t>
            </a:r>
            <a:r>
              <a:rPr lang="ru-RU" sz="1200" b="0" i="0" u="sng" dirty="0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200" b="0" i="0" u="sng" dirty="0" err="1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Association</a:t>
            </a:r>
            <a:r>
              <a:rPr lang="ru-RU" sz="1200" b="0" i="0" u="sng" dirty="0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200" b="0" i="0" u="sng" dirty="0" err="1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</a:t>
            </a:r>
            <a:r>
              <a:rPr lang="ru-RU" sz="1200" b="0" i="0" u="sng" dirty="0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200" b="0" i="0" u="sng" dirty="0" err="1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ru-RU" sz="1200" b="0" i="0" u="sng" dirty="0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200" b="0" i="0" u="sng" dirty="0" err="1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</a:t>
            </a:r>
            <a:r>
              <a:rPr lang="ru-RU" sz="1200" b="0" i="0" u="sng" dirty="0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200" b="0" i="0" u="sng" dirty="0" err="1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ru-RU" sz="1200" b="0" i="0" u="sng" dirty="0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200" b="0" i="0" u="sng" dirty="0" err="1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Pain</a:t>
            </a:r>
            <a:r>
              <a:rPr lang="ru-RU" sz="1200" b="0" i="0" u="sng" dirty="0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sz="1200" b="0" i="0" u="sng" baseline="0" dirty="0" smtClean="0">
                <a:solidFill>
                  <a:srgbClr val="FF8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Основана в </a:t>
            </a:r>
            <a:r>
              <a:rPr lang="ru-RU" sz="1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1973 году</a:t>
            </a:r>
            <a:r>
              <a:rPr lang="ru-RU" sz="1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как некоммерческая организация, которая поощряет исследования боли и болевых синдромов. Оказывает помощь пациентам с острой и хронической болью. Ассоциация объединяет учёных, врачей, дантистов, </a:t>
            </a:r>
            <a:r>
              <a:rPr lang="ru-RU" sz="1200" b="0" i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медсестр</a:t>
            </a:r>
            <a:r>
              <a:rPr lang="ru-RU" sz="1200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физиологов, физиотерапевтов и других профессионалов, которые работают в области управления болью. В настоящее время в IASP состоят более 7000 человек из 95 стран</a:t>
            </a:r>
            <a:r>
              <a:rPr lang="ru-RU" sz="1100" b="0" i="0" dirty="0" smtClean="0">
                <a:solidFill>
                  <a:srgbClr val="000000"/>
                </a:solidFill>
              </a:rPr>
              <a:t>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00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Адекватное лечение послеоперационной боли, прежде всего, характеризует гуманное отношение к человеческой личности. Помимо этого, ускоренная реабилитация и ранняя выписка пациентов из клиники имеют большое медицинское и экономическое значение. Факторы, определяющие эффективность послеоперационного обезболивания, включают: создание специальной службы лечения острой боли, обучение медперсонала, подготовку (информирование) пациентов, использование сбалансированной (</a:t>
            </a:r>
            <a:r>
              <a:rPr lang="ru-RU" dirty="0" err="1" smtClean="0"/>
              <a:t>мультимодальной</a:t>
            </a:r>
            <a:r>
              <a:rPr lang="ru-RU" dirty="0" smtClean="0"/>
              <a:t>) анальгезии, регулярную оценку интенсивности боли, учет особенностей обезболивания у детей разного возраста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solidFill>
                  <a:srgbClr val="000000"/>
                </a:solidFill>
                <a:effectLst/>
              </a:rPr>
              <a:t>Существует значительная индивидуальная вариабельность восприятия боли, которая определяется полом и возрастом пациентов, генетическими, а также </a:t>
            </a:r>
            <a:r>
              <a:rPr lang="ru-RU" sz="1200" b="0" i="0" dirty="0" err="1" smtClean="0">
                <a:solidFill>
                  <a:srgbClr val="000000"/>
                </a:solidFill>
                <a:effectLst/>
              </a:rPr>
              <a:t>социо</a:t>
            </a:r>
            <a:r>
              <a:rPr lang="ru-RU" sz="1200" b="0" i="0" dirty="0" smtClean="0">
                <a:solidFill>
                  <a:srgbClr val="000000"/>
                </a:solidFill>
                <a:effectLst/>
              </a:rPr>
              <a:t>-культурными факторами.</a:t>
            </a:r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</a:t>
            </a:r>
            <a:r>
              <a:rPr lang="ru-RU" dirty="0" err="1" smtClean="0"/>
              <a:t>Ноцицептивный</a:t>
            </a:r>
            <a:r>
              <a:rPr lang="ru-RU" dirty="0" smtClean="0"/>
              <a:t> (сенсорный): воспалительная боль, </a:t>
            </a:r>
          </a:p>
          <a:p>
            <a:r>
              <a:rPr lang="ru-RU" dirty="0" smtClean="0"/>
              <a:t>обусловленная химической, механической или термической </a:t>
            </a:r>
          </a:p>
          <a:p>
            <a:r>
              <a:rPr lang="ru-RU" dirty="0" smtClean="0"/>
              <a:t>стимуляцией болевых рецепторов (</a:t>
            </a:r>
            <a:r>
              <a:rPr lang="ru-RU" dirty="0" err="1" smtClean="0"/>
              <a:t>ноцицепторов</a:t>
            </a:r>
            <a:r>
              <a:rPr lang="ru-RU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* </a:t>
            </a:r>
            <a:r>
              <a:rPr lang="ru-RU" sz="1200" dirty="0" err="1" smtClean="0"/>
              <a:t>Нейропатический</a:t>
            </a:r>
            <a:r>
              <a:rPr lang="ru-RU" sz="1200" dirty="0" smtClean="0"/>
              <a:t>: боль, возникающая при повреждениях периферического или центрального звена ЦНС 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Различают острую и хроническую послеоперационную боль. </a:t>
            </a:r>
          </a:p>
          <a:p>
            <a:r>
              <a:rPr lang="ru-RU" dirty="0" smtClean="0"/>
              <a:t>• Острая боль ощущается пациентом непосредственно после перенесенного хирургического вмешательства (до 7 суток) </a:t>
            </a:r>
          </a:p>
          <a:p>
            <a:r>
              <a:rPr lang="ru-RU" dirty="0" smtClean="0"/>
              <a:t>• Боль, которая длится более 3-х месяцев после операции (травмы), считается хронической Послеоперационная боль может быть</a:t>
            </a:r>
            <a:r>
              <a:rPr lang="ru-RU" baseline="0" dirty="0" smtClean="0"/>
              <a:t> </a:t>
            </a:r>
            <a:r>
              <a:rPr lang="ru-RU" dirty="0" smtClean="0"/>
              <a:t>соматической (при повреждениях кожи, мышц, костей), висцеральной (при повреждениях органов грудной клетки или брюшной полости) или</a:t>
            </a:r>
          </a:p>
          <a:p>
            <a:r>
              <a:rPr lang="ru-RU" dirty="0" err="1" smtClean="0"/>
              <a:t>нейропатической</a:t>
            </a:r>
            <a:r>
              <a:rPr lang="ru-RU" dirty="0" smtClean="0"/>
              <a:t> (обусловленной повреждениями центральной или периферической нервной системы). Идентификация типа боли имеет определенное значение для выбора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r>
              <a:rPr lang="ru-RU" dirty="0" smtClean="0"/>
              <a:t>Острая боль играет определенную «положительную» физиологическую роль за счет:</a:t>
            </a:r>
          </a:p>
          <a:p>
            <a:pPr marL="228600" indent="-228600">
              <a:buFont typeface="Arial" charset="0"/>
              <a:buChar char="•"/>
            </a:pPr>
            <a:r>
              <a:rPr lang="ru-RU" dirty="0" smtClean="0"/>
              <a:t>Предупреждения о повреждении тканей </a:t>
            </a:r>
          </a:p>
          <a:p>
            <a:pPr marL="228600" indent="-228600">
              <a:buFont typeface="Arial" charset="0"/>
              <a:buChar char="•"/>
            </a:pPr>
            <a:r>
              <a:rPr lang="ru-RU" dirty="0" smtClean="0"/>
              <a:t>Обеспечения иммобилизации, способствующей заживлению ран</a:t>
            </a: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Раннее негативное влияние послеоперационной боли включает:</a:t>
            </a:r>
          </a:p>
          <a:p>
            <a:pPr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Эмоциональные и физические страдания пациентов</a:t>
            </a:r>
          </a:p>
          <a:p>
            <a:pPr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Нарушения сна (угнетение настроения и двигательной активности)</a:t>
            </a:r>
          </a:p>
          <a:p>
            <a:pPr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Сердечно-сосудистые осложнения (гипертензия, тахикардия и т.д.)</a:t>
            </a:r>
          </a:p>
          <a:p>
            <a:pPr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Увеличение потребления кислорода (особенно значимо у пациентов с патологией коронарных сосудов)</a:t>
            </a:r>
          </a:p>
          <a:p>
            <a:pPr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Нарушения моторики желудочно-кишечного тракта (известно, что </a:t>
            </a:r>
            <a:r>
              <a:rPr lang="ru-RU" sz="1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опиоиды</a:t>
            </a: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способны вызывать запоры и тошноту, однако, послеоперационная боль может быть также одной из основных причин пареза кишечника, послеоперационной тошноты и рвоты)</a:t>
            </a:r>
          </a:p>
          <a:p>
            <a:pPr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Негативное влияние на функцию дыхания (ателектазы, нарушения дренажа мокроты, пневмония)</a:t>
            </a:r>
          </a:p>
          <a:p>
            <a:pPr>
              <a:buClrTx/>
              <a:buFontTx/>
              <a:buNone/>
            </a:pPr>
            <a:r>
              <a:rPr lang="ru-RU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 Длительная иммобилизация, которая может стать причиной тромбоэмболических осложнений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02.09.15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11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6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3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9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4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jpeg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30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31.xml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2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3.xml"/><Relationship Id="rId5" Type="http://schemas.openxmlformats.org/officeDocument/2006/relationships/image" Target="../media/image42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55776" y="1268760"/>
            <a:ext cx="6180224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Обезболивание у детей,</a:t>
            </a:r>
            <a:br>
              <a:rPr lang="ru-RU" dirty="0"/>
            </a:br>
            <a:r>
              <a:rPr lang="ru-RU" dirty="0"/>
              <a:t>профилактика и лечение острой </a:t>
            </a:r>
            <a:r>
              <a:rPr lang="ru-RU" dirty="0" smtClean="0"/>
              <a:t>боли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491880" y="3717032"/>
            <a:ext cx="5506144" cy="1584176"/>
          </a:xfrm>
        </p:spPr>
        <p:txBody>
          <a:bodyPr>
            <a:noAutofit/>
          </a:bodyPr>
          <a:lstStyle/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200" dirty="0">
                <a:latin typeface="+mn-lt"/>
              </a:rPr>
              <a:t>Максим </a:t>
            </a:r>
            <a:r>
              <a:rPr lang="ru-RU" sz="2200" dirty="0" err="1">
                <a:latin typeface="+mn-lt"/>
              </a:rPr>
              <a:t>Куневич</a:t>
            </a:r>
            <a:r>
              <a:rPr lang="ru-RU" sz="2200" dirty="0">
                <a:latin typeface="+mn-lt"/>
              </a:rPr>
              <a:t> </a:t>
            </a:r>
            <a:r>
              <a:rPr lang="et-EE" sz="2200" dirty="0">
                <a:latin typeface="+mn-lt"/>
              </a:rPr>
              <a:t>M.D.</a:t>
            </a:r>
            <a:r>
              <a:rPr lang="ru-RU" sz="2200" dirty="0">
                <a:latin typeface="+mn-lt"/>
              </a:rPr>
              <a:t>, </a:t>
            </a:r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200" dirty="0">
                <a:latin typeface="+mn-lt"/>
              </a:rPr>
              <a:t>Анестезиолог, старший врач лечения </a:t>
            </a:r>
            <a:r>
              <a:rPr lang="ru-RU" sz="2200" dirty="0" smtClean="0">
                <a:latin typeface="+mn-lt"/>
              </a:rPr>
              <a:t>боли,</a:t>
            </a:r>
            <a:endParaRPr lang="ru-RU" sz="2200" dirty="0">
              <a:latin typeface="+mn-lt"/>
            </a:endParaRPr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200" dirty="0" err="1" smtClean="0">
                <a:latin typeface="+mn-lt"/>
              </a:rPr>
              <a:t>Ида-Вирумская</a:t>
            </a:r>
            <a:r>
              <a:rPr lang="ru-RU" sz="2200" dirty="0" smtClean="0">
                <a:latin typeface="+mn-lt"/>
              </a:rPr>
              <a:t> Центральная Больница, </a:t>
            </a:r>
            <a:r>
              <a:rPr lang="ru-RU" sz="2200" dirty="0">
                <a:latin typeface="+mn-lt"/>
              </a:rPr>
              <a:t>Эстония 2015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634334">
            <a:off x="5018137" y="1215303"/>
            <a:ext cx="401765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Отсроченнное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влияние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ru-RU" dirty="0" smtClean="0"/>
              <a:t>Негативное влияние боли: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08" y="1628800"/>
            <a:ext cx="7200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ru-RU" dirty="0" smtClean="0"/>
              <a:t>Интенсивная </a:t>
            </a:r>
            <a:r>
              <a:rPr lang="ru-RU" dirty="0"/>
              <a:t>послеоперационная боль является фактором </a:t>
            </a:r>
            <a:r>
              <a:rPr lang="ru-RU" dirty="0" smtClean="0"/>
              <a:t>риска</a:t>
            </a:r>
          </a:p>
          <a:p>
            <a:pPr algn="just">
              <a:lnSpc>
                <a:spcPct val="150000"/>
              </a:lnSpc>
              <a:buClrTx/>
            </a:pPr>
            <a:r>
              <a:rPr lang="ru-RU" dirty="0" smtClean="0"/>
              <a:t>формирования </a:t>
            </a:r>
            <a:r>
              <a:rPr lang="ru-RU" dirty="0"/>
              <a:t>хронического болевого синдрома</a:t>
            </a:r>
          </a:p>
          <a:p>
            <a:pPr marL="285750" indent="-285750"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ru-RU" dirty="0" smtClean="0"/>
              <a:t>У </a:t>
            </a:r>
            <a:r>
              <a:rPr lang="ru-RU" dirty="0"/>
              <a:t>детей, страдавших от боли в послеоперационном периоде, </a:t>
            </a:r>
            <a:r>
              <a:rPr lang="ru-RU" dirty="0" smtClean="0"/>
              <a:t>риск</a:t>
            </a:r>
          </a:p>
          <a:p>
            <a:pPr algn="just">
              <a:lnSpc>
                <a:spcPct val="150000"/>
              </a:lnSpc>
              <a:buClrTx/>
            </a:pPr>
            <a:r>
              <a:rPr lang="ru-RU" dirty="0" smtClean="0"/>
              <a:t>развития </a:t>
            </a:r>
            <a:r>
              <a:rPr lang="ru-RU" dirty="0"/>
              <a:t>поведенческих изменений сохраняется более длительно: до 1 года после хирургического вмешательства.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17700296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ru-RU" dirty="0" smtClean="0"/>
              <a:t>Оценка боли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13" y="1124744"/>
            <a:ext cx="421819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37338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взвесить боль? </a:t>
            </a:r>
          </a:p>
          <a:p>
            <a:endParaRPr lang="ru-RU" sz="3300" dirty="0"/>
          </a:p>
          <a:p>
            <a:pPr marL="0" indent="0" algn="r">
              <a:buNone/>
            </a:pPr>
            <a:r>
              <a:rPr lang="ru-RU" sz="3300" dirty="0"/>
              <a:t>	</a:t>
            </a:r>
            <a:r>
              <a:rPr lang="ru-RU" sz="3300" dirty="0" smtClean="0"/>
              <a:t>…Или </a:t>
            </a:r>
            <a:r>
              <a:rPr lang="ru-RU" sz="3300" dirty="0"/>
              <a:t>Измерить?</a:t>
            </a:r>
          </a:p>
          <a:p>
            <a:endParaRPr lang="ru-RU" sz="3300" dirty="0"/>
          </a:p>
          <a:p>
            <a:pPr marL="0" indent="0">
              <a:buNone/>
            </a:pPr>
            <a:r>
              <a:rPr lang="ru-RU" sz="3300" dirty="0" smtClean="0"/>
              <a:t>…Или </a:t>
            </a:r>
            <a:r>
              <a:rPr lang="ru-RU" sz="3300" dirty="0"/>
              <a:t>Оценить?</a:t>
            </a:r>
          </a:p>
          <a:p>
            <a:endParaRPr lang="ru-RU" sz="3300" dirty="0"/>
          </a:p>
          <a:p>
            <a:pPr marL="0" indent="0" algn="r">
              <a:buNone/>
            </a:pPr>
            <a:r>
              <a:rPr lang="ru-RU" sz="3300" dirty="0"/>
              <a:t>	... и Главное...</a:t>
            </a:r>
          </a:p>
          <a:p>
            <a:pPr marL="0" indent="0" algn="r">
              <a:buNone/>
            </a:pPr>
            <a:r>
              <a:rPr lang="ru-RU" sz="3300" dirty="0"/>
              <a:t>				Зачем</a:t>
            </a:r>
            <a:r>
              <a:rPr lang="ru-RU" sz="3300" dirty="0" smtClean="0"/>
              <a:t>?</a:t>
            </a:r>
            <a:endParaRPr lang="ru-RU" sz="33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849">
            <a:off x="1554617" y="954424"/>
            <a:ext cx="4141018" cy="132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5737">
            <a:off x="2398217" y="3222599"/>
            <a:ext cx="1929607" cy="330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1095">
            <a:off x="5664154" y="4670473"/>
            <a:ext cx="2488755" cy="132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135">
            <a:off x="6305493" y="2618"/>
            <a:ext cx="1889757" cy="335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Так как оценить боль?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488238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27584" y="382013"/>
            <a:ext cx="7848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боли по выражению лица: </a:t>
            </a:r>
            <a:r>
              <a:rPr lang="ru-RU" sz="2400" dirty="0"/>
              <a:t>пиктограмма шести лиц с различной мимикой, отражающей спектр ощущений от улыбки и хорошего настроения до страдания. Эта шкала может быть использована у пациентов, общение с которыми </a:t>
            </a:r>
            <a:r>
              <a:rPr lang="ru-RU" sz="2400" dirty="0" smtClean="0"/>
              <a:t>затруднено</a:t>
            </a:r>
            <a:r>
              <a:rPr lang="ru-RU" sz="2400" dirty="0"/>
              <a:t>. 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809750"/>
            <a:ext cx="698023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47667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Вербальная рейтинговая шкала (ВРШ): </a:t>
            </a:r>
            <a:r>
              <a:rPr lang="ru-RU" sz="2400" dirty="0"/>
              <a:t>пациента просят оценить боль по одному из 5 критериев: «отсутствие боли, слабая, средняя, сильная, невыносимая боль».</a:t>
            </a:r>
          </a:p>
        </p:txBody>
      </p:sp>
    </p:spTree>
    <p:extLst>
      <p:ext uri="{BB962C8B-B14F-4D97-AF65-F5344CB8AC3E}">
        <p14:creationId xmlns:p14="http://schemas.microsoft.com/office/powerpoint/2010/main" val="249676717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33265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рейтинговая шкала (ЦРШ): </a:t>
            </a:r>
            <a:r>
              <a:rPr lang="ru-RU" sz="2400" dirty="0"/>
              <a:t>представляет собой отрезок прямой с цифрами от 0 до 5 (или от 0 до 10), где 0 соответствует полному отсутствию боли, а 5 (или 10) – максимально возможной, невыносимой боли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760640" cy="500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58331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382013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Визуально-аналоговая шкала (ВАШ): </a:t>
            </a:r>
            <a:r>
              <a:rPr lang="ru-RU" sz="2400" dirty="0"/>
              <a:t>представляет собой отрезок прямой длиной 100 мм, без делений и цифр, начало которого имеет обозначение «боли нет», а окончание – «невыносимая боль».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55" y="2132856"/>
            <a:ext cx="5900737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38235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8517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9832" y="404664"/>
            <a:ext cx="3263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Шкала(-ы) оценки боли</a:t>
            </a:r>
          </a:p>
        </p:txBody>
      </p:sp>
    </p:spTree>
    <p:extLst>
      <p:ext uri="{BB962C8B-B14F-4D97-AF65-F5344CB8AC3E}">
        <p14:creationId xmlns:p14="http://schemas.microsoft.com/office/powerpoint/2010/main" val="231876049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5181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3928" y="1340768"/>
            <a:ext cx="4891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адекватной оценки боли</a:t>
            </a:r>
            <a:endParaRPr lang="et-EE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50987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904656" cy="333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0033" y="5229200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говорите, что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болеть не должно,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пациент говорит что болит, </a:t>
            </a:r>
            <a:r>
              <a:rPr lang="ru-RU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НЕ ПРАВЫ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066734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22" y="2420888"/>
            <a:ext cx="4464496" cy="33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5116" y="764704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7200" dirty="0" smtClean="0"/>
              <a:t>Что такое Боль?</a:t>
            </a:r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4342" y="479715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Выбирая способ оценки боли необходимо убедиться в том, что он соответствует образовательному уровню пациента, его физическому, психическому и эмоциональному статусу.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85" y="980728"/>
            <a:ext cx="524351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620688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Документирование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ru-RU" sz="2400" dirty="0"/>
              <a:t>	Необходимо регулярно регистрировать интенсивность боли, изменения схемы обезболивания, эффективность анальгезии, побочные эффекты используемых препаратов и методов обезболивания.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6" y="4365104"/>
            <a:ext cx="2908636" cy="191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7328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91" y="351708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360489" cy="306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пациентов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800811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для больных должна включать:</a:t>
            </a:r>
          </a:p>
          <a:p>
            <a:endParaRPr lang="ru-RU" sz="2400" dirty="0"/>
          </a:p>
          <a:p>
            <a:r>
              <a:rPr lang="ru-RU" sz="2400" dirty="0"/>
              <a:t>• Сведения о важности лечения послеоперационной </a:t>
            </a:r>
            <a:r>
              <a:rPr lang="ru-RU" sz="2400" dirty="0" smtClean="0"/>
              <a:t>боли</a:t>
            </a:r>
          </a:p>
          <a:p>
            <a:endParaRPr lang="ru-RU" sz="2400" dirty="0"/>
          </a:p>
          <a:p>
            <a:r>
              <a:rPr lang="ru-RU" sz="2400" dirty="0"/>
              <a:t>• Доступные методы послеоперационного </a:t>
            </a:r>
            <a:r>
              <a:rPr lang="ru-RU" sz="2400" dirty="0" smtClean="0"/>
              <a:t>обезболивания</a:t>
            </a:r>
          </a:p>
          <a:p>
            <a:endParaRPr lang="ru-RU" sz="2400" dirty="0"/>
          </a:p>
          <a:p>
            <a:r>
              <a:rPr lang="ru-RU" sz="2400" dirty="0"/>
              <a:t>• Способы оценки </a:t>
            </a:r>
            <a:r>
              <a:rPr lang="ru-RU" sz="2400" dirty="0" smtClean="0"/>
              <a:t>боли</a:t>
            </a:r>
          </a:p>
          <a:p>
            <a:endParaRPr lang="ru-RU" sz="2400" dirty="0"/>
          </a:p>
          <a:p>
            <a:r>
              <a:rPr lang="ru-RU" sz="2400" dirty="0"/>
              <a:t>• Задачи обезболивания (максимально допустимая</a:t>
            </a:r>
          </a:p>
          <a:p>
            <a:r>
              <a:rPr lang="ru-RU" sz="2400" dirty="0"/>
              <a:t>интенсивность боли</a:t>
            </a:r>
            <a:r>
              <a:rPr lang="ru-RU" sz="2400" dirty="0" smtClean="0"/>
              <a:t>)</a:t>
            </a:r>
          </a:p>
          <a:p>
            <a:endParaRPr lang="ru-RU" sz="2400" dirty="0"/>
          </a:p>
          <a:p>
            <a:r>
              <a:rPr lang="ru-RU" sz="2400" dirty="0"/>
              <a:t>• Роль пациента в лечении боли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пациентов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980728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пациента может осуществляться различными способами (или их комбинацией):</a:t>
            </a:r>
          </a:p>
          <a:p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/>
              <a:t>• Устная информация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• Письменная и аудио-визуальная информация: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– Брошюры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– Настенные плакаты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– Видеофильмы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– Интернет-страницы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Например: 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http://www.narkoswebben.se/</a:t>
            </a:r>
          </a:p>
        </p:txBody>
      </p:sp>
    </p:spTree>
    <p:extLst>
      <p:ext uri="{BB962C8B-B14F-4D97-AF65-F5344CB8AC3E}">
        <p14:creationId xmlns:p14="http://schemas.microsoft.com/office/powerpoint/2010/main" val="302461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40466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Боли это Комплексный и Командный подход... Медсестра не менее важное звено, чем врач</a:t>
            </a:r>
          </a:p>
        </p:txBody>
      </p:sp>
    </p:spTree>
    <p:extLst>
      <p:ext uri="{BB962C8B-B14F-4D97-AF65-F5344CB8AC3E}">
        <p14:creationId xmlns:p14="http://schemas.microsoft.com/office/powerpoint/2010/main" val="232406000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11" y="354158"/>
            <a:ext cx="7123472" cy="581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620688"/>
            <a:ext cx="7416824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•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Медсестра</a:t>
            </a:r>
            <a:r>
              <a:rPr lang="ru-RU" sz="2400" dirty="0"/>
              <a:t>, ответственная за пациента, регистрирует интенсивность боли и проводит обезболивание в соответствии с принятыми национальными рекомендациями и назначенной схемой обезболивания.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400" dirty="0"/>
              <a:t>•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</a:t>
            </a:r>
            <a:r>
              <a:rPr lang="ru-RU" sz="2400" dirty="0"/>
              <a:t>, ответственный за пациента, при необходимости (недостаточная эффективность анальгезии) изменяет схему обезболивания.</a:t>
            </a:r>
          </a:p>
        </p:txBody>
      </p:sp>
    </p:spTree>
    <p:extLst>
      <p:ext uri="{BB962C8B-B14F-4D97-AF65-F5344CB8AC3E}">
        <p14:creationId xmlns:p14="http://schemas.microsoft.com/office/powerpoint/2010/main" val="413706539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7584" y="62068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• В дальнейшем стратегия лечения боли определяется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врачом</a:t>
            </a:r>
            <a:r>
              <a:rPr lang="ru-RU" sz="2400" dirty="0"/>
              <a:t>, ответственным за обезболивание, и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палатными медсестрами</a:t>
            </a:r>
            <a:r>
              <a:rPr lang="ru-RU" sz="2400" dirty="0"/>
              <a:t>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400" dirty="0"/>
              <a:t>• Как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врачи</a:t>
            </a:r>
            <a:r>
              <a:rPr lang="ru-RU" sz="2400" dirty="0"/>
              <a:t>, так и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медсестры</a:t>
            </a:r>
            <a:r>
              <a:rPr lang="ru-RU" sz="2400" dirty="0"/>
              <a:t> уделяют 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особое внимание эффективности обезболивания</a:t>
            </a:r>
            <a:r>
              <a:rPr lang="ru-RU" sz="2400" dirty="0"/>
              <a:t>, а также выявлению 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побочных эффектов </a:t>
            </a:r>
            <a:r>
              <a:rPr lang="ru-RU" sz="2400" dirty="0"/>
              <a:t>используемых препаратов.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620688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лечения боли</a:t>
            </a:r>
          </a:p>
          <a:p>
            <a:endParaRPr lang="ru-RU" dirty="0"/>
          </a:p>
          <a:p>
            <a:pPr>
              <a:lnSpc>
                <a:spcPct val="200000"/>
              </a:lnSpc>
            </a:pPr>
            <a:r>
              <a:rPr lang="ru-RU" sz="2400" dirty="0" smtClean="0"/>
              <a:t>1.Хороший </a:t>
            </a:r>
            <a:r>
              <a:rPr lang="ru-RU" sz="2400" dirty="0"/>
              <a:t>уход за пациентами</a:t>
            </a:r>
          </a:p>
          <a:p>
            <a:pPr>
              <a:lnSpc>
                <a:spcPct val="200000"/>
              </a:lnSpc>
            </a:pPr>
            <a:r>
              <a:rPr lang="ru-RU" sz="2400" dirty="0" smtClean="0"/>
              <a:t>2.Нефармакологические </a:t>
            </a:r>
            <a:r>
              <a:rPr lang="ru-RU" sz="2400" dirty="0"/>
              <a:t>методы </a:t>
            </a:r>
            <a:r>
              <a:rPr lang="ru-RU" sz="2400" dirty="0" smtClean="0"/>
              <a:t>лечения (релаксация</a:t>
            </a:r>
            <a:r>
              <a:rPr lang="ru-RU" sz="2400" dirty="0"/>
              <a:t>, отвлечение внимания)</a:t>
            </a:r>
          </a:p>
          <a:p>
            <a:pPr>
              <a:lnSpc>
                <a:spcPct val="200000"/>
              </a:lnSpc>
            </a:pPr>
            <a:r>
              <a:rPr lang="ru-RU" sz="2400" dirty="0" smtClean="0"/>
              <a:t>3.Использование </a:t>
            </a:r>
            <a:r>
              <a:rPr lang="ru-RU" sz="2400" dirty="0"/>
              <a:t>принципов </a:t>
            </a:r>
            <a:r>
              <a:rPr lang="ru-RU" sz="2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мультимодальной</a:t>
            </a:r>
            <a:r>
              <a:rPr lang="ru-RU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анальгезии</a:t>
            </a:r>
            <a:r>
              <a:rPr lang="ru-RU" sz="2400" dirty="0"/>
              <a:t> (оптимальная комбинация </a:t>
            </a:r>
            <a:r>
              <a:rPr lang="ru-RU" sz="2400" dirty="0" smtClean="0"/>
              <a:t>анальгетиков в </a:t>
            </a:r>
            <a:r>
              <a:rPr lang="ru-RU" sz="2400" dirty="0"/>
              <a:t>минимальных эффективных дозах).</a:t>
            </a:r>
          </a:p>
        </p:txBody>
      </p:sp>
    </p:spTree>
    <p:extLst>
      <p:ext uri="{BB962C8B-B14F-4D97-AF65-F5344CB8AC3E}">
        <p14:creationId xmlns:p14="http://schemas.microsoft.com/office/powerpoint/2010/main" val="127620705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620688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Фармакологические методы лечения боли</a:t>
            </a:r>
          </a:p>
          <a:p>
            <a:endParaRPr lang="ru-RU" sz="2400" dirty="0"/>
          </a:p>
          <a:p>
            <a:endParaRPr lang="ru-RU" sz="2400" dirty="0"/>
          </a:p>
          <a:p>
            <a:pPr>
              <a:lnSpc>
                <a:spcPct val="200000"/>
              </a:lnSpc>
            </a:pPr>
            <a:r>
              <a:rPr lang="ru-RU" sz="2400" dirty="0"/>
              <a:t>	Послеоперационное обезболивание должно иметь этапный сбалансированный характер. Для этого используют четыре основные группы препаратов...</a:t>
            </a:r>
          </a:p>
        </p:txBody>
      </p:sp>
    </p:spTree>
    <p:extLst>
      <p:ext uri="{BB962C8B-B14F-4D97-AF65-F5344CB8AC3E}">
        <p14:creationId xmlns:p14="http://schemas.microsoft.com/office/powerpoint/2010/main" val="326088427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Боль?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ассоциация по изучению боли </a:t>
            </a:r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</a:t>
            </a: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IASP</a:t>
            </a: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дала следующее определение понятию боль</a:t>
            </a:r>
            <a:r>
              <a:rPr lang="ru-RU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400" b="1" dirty="0" smtClean="0">
                <a:latin typeface="+mj-lt"/>
                <a:ea typeface="+mj-ea"/>
                <a:cs typeface="+mj-cs"/>
              </a:rPr>
              <a:t>Боль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>
                <a:latin typeface="+mj-lt"/>
                <a:ea typeface="+mj-ea"/>
                <a:cs typeface="+mj-cs"/>
              </a:rPr>
              <a:t>— неприятное сенсорное и эмоциональное переживание, связанное с истинным или потенциальным повреждением ткани или описываемое в терминах такого повреждения.</a:t>
            </a:r>
          </a:p>
          <a:p>
            <a:endParaRPr lang="et-E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933056"/>
            <a:ext cx="19050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28100" y="6266681"/>
            <a:ext cx="2675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/>
              <a:t>http://www.iasp-pain.org/</a:t>
            </a:r>
          </a:p>
        </p:txBody>
      </p:sp>
    </p:spTree>
    <p:extLst>
      <p:ext uri="{BB962C8B-B14F-4D97-AF65-F5344CB8AC3E}">
        <p14:creationId xmlns:p14="http://schemas.microsoft.com/office/powerpoint/2010/main" val="146429790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620688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Фармакологические методы лечения боли</a:t>
            </a:r>
          </a:p>
          <a:p>
            <a:endParaRPr lang="ru-RU" sz="2400" dirty="0"/>
          </a:p>
          <a:p>
            <a:endParaRPr lang="ru-RU" sz="2400" dirty="0"/>
          </a:p>
          <a:p>
            <a:pPr algn="just">
              <a:lnSpc>
                <a:spcPct val="200000"/>
              </a:lnSpc>
            </a:pPr>
            <a:r>
              <a:rPr lang="ru-RU" sz="2400" dirty="0"/>
              <a:t>	Послеоперационное обезболивание должно иметь этапный сбалансированный характер. </a:t>
            </a:r>
            <a:r>
              <a:rPr lang="ru-RU" sz="2400" dirty="0" smtClean="0"/>
              <a:t>Для </a:t>
            </a:r>
            <a:r>
              <a:rPr lang="ru-RU" sz="2400" dirty="0"/>
              <a:t>этого используют четыре (пять*) основные группы препаратов... 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Местные анестетики, НПВП, Слабые опиаты, Сильные опиаты, </a:t>
            </a:r>
            <a:r>
              <a:rPr lang="ru-RU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Адьюванты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  <a:p>
            <a:pPr>
              <a:lnSpc>
                <a:spcPct val="20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772127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404664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Сбалансированная (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мультимодальная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анальгезия</a:t>
            </a:r>
          </a:p>
          <a:p>
            <a:endParaRPr lang="ru-RU" sz="2400" dirty="0"/>
          </a:p>
          <a:p>
            <a:pPr algn="just">
              <a:lnSpc>
                <a:spcPct val="200000"/>
              </a:lnSpc>
            </a:pPr>
            <a:r>
              <a:rPr lang="ru-RU" sz="2400" dirty="0"/>
              <a:t>	Предусматривает одновременное использование двух или более анальгетиков, обладающих различными механизмами действия и позволяющих достичь адекватного обезболивания при минимуме побочных эффектов, присущих назначению больших доз одного анальгетика в режиме </a:t>
            </a:r>
            <a:r>
              <a:rPr lang="ru-RU" sz="2400" dirty="0" err="1"/>
              <a:t>монотерапии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534269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3429000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Пример: 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/>
              <a:t>Эпидуральное</a:t>
            </a:r>
            <a:r>
              <a:rPr lang="ru-RU" sz="2400" dirty="0"/>
              <a:t> введение </a:t>
            </a:r>
            <a:r>
              <a:rPr lang="ru-RU" sz="2400" dirty="0" err="1"/>
              <a:t>опиоидов</a:t>
            </a:r>
            <a:r>
              <a:rPr lang="ru-RU" sz="2400" dirty="0"/>
              <a:t> должно сочетаться с аналогичным введением местных а</a:t>
            </a:r>
            <a:r>
              <a:rPr lang="ru-RU" sz="2400" dirty="0" smtClean="0"/>
              <a:t>нестетиков</a:t>
            </a:r>
            <a:endParaRPr lang="ru-RU" sz="2400" dirty="0"/>
          </a:p>
          <a:p>
            <a:pPr algn="just"/>
            <a:r>
              <a:rPr lang="ru-RU" sz="2400" dirty="0"/>
              <a:t>	Внутривенная анальгезия </a:t>
            </a:r>
            <a:r>
              <a:rPr lang="ru-RU" sz="2400" dirty="0" err="1"/>
              <a:t>опиоидами</a:t>
            </a:r>
            <a:r>
              <a:rPr lang="ru-RU" sz="2400" dirty="0"/>
              <a:t> успешно комбинируется с (НПВП), обладающих </a:t>
            </a:r>
            <a:r>
              <a:rPr lang="ru-RU" sz="2400" dirty="0" err="1"/>
              <a:t>опиоидсберегающим</a:t>
            </a:r>
            <a:r>
              <a:rPr lang="ru-RU" sz="2400" dirty="0"/>
              <a:t> эффектом.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05" y="755561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2023"/>
            <a:ext cx="2016224" cy="274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09337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620688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Сбалансированная анальгезия </a:t>
            </a:r>
            <a:r>
              <a:rPr lang="ru-RU" sz="2400" dirty="0"/>
              <a:t>является оптимальным методом послеоперационного обезболивания. Её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базисом является назначение парацетамола и НПВП</a:t>
            </a:r>
            <a:r>
              <a:rPr lang="ru-RU" sz="2400" dirty="0"/>
              <a:t>, которое у 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пациентов с болью средней и высокой интенсивности сочетается с применением опиоидных анальгетиков</a:t>
            </a:r>
            <a:r>
              <a:rPr lang="ru-RU" sz="2400" dirty="0"/>
              <a:t> </a:t>
            </a:r>
            <a:r>
              <a:rPr lang="ru-RU" sz="2400" dirty="0" smtClean="0"/>
              <a:t>и/или </a:t>
            </a:r>
            <a:r>
              <a:rPr lang="ru-RU" sz="2400" dirty="0"/>
              <a:t>использованием методов регионарной анальгезии.</a:t>
            </a:r>
          </a:p>
        </p:txBody>
      </p:sp>
    </p:spTree>
    <p:extLst>
      <p:ext uri="{BB962C8B-B14F-4D97-AF65-F5344CB8AC3E}">
        <p14:creationId xmlns:p14="http://schemas.microsoft.com/office/powerpoint/2010/main" val="353239509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60" y="620687"/>
            <a:ext cx="5672642" cy="568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2960" y="153506"/>
            <a:ext cx="56726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Лестница лечения боли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(Всемирной Организации Здравоохранения)</a:t>
            </a:r>
          </a:p>
        </p:txBody>
      </p:sp>
    </p:spTree>
    <p:extLst>
      <p:ext uri="{BB962C8B-B14F-4D97-AF65-F5344CB8AC3E}">
        <p14:creationId xmlns:p14="http://schemas.microsoft.com/office/powerpoint/2010/main" val="62187368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" y="902493"/>
            <a:ext cx="431958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69" t="1286" r="35576" b="25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Freeform 3"/>
          <p:cNvSpPr>
            <a:spLocks noChangeArrowheads="1"/>
          </p:cNvSpPr>
          <p:nvPr/>
        </p:nvSpPr>
        <p:spPr bwMode="auto">
          <a:xfrm>
            <a:off x="3387724" y="1434305"/>
            <a:ext cx="1844675" cy="814388"/>
          </a:xfrm>
          <a:custGeom>
            <a:avLst/>
            <a:gdLst>
              <a:gd name="T0" fmla="*/ 384 w 5122"/>
              <a:gd name="T1" fmla="*/ 124 h 2261"/>
              <a:gd name="T2" fmla="*/ 1045 w 5122"/>
              <a:gd name="T3" fmla="*/ 1323 h 2261"/>
              <a:gd name="T4" fmla="*/ 2284 w 5122"/>
              <a:gd name="T5" fmla="*/ 1901 h 2261"/>
              <a:gd name="T6" fmla="*/ 3608 w 5122"/>
              <a:gd name="T7" fmla="*/ 2067 h 2261"/>
              <a:gd name="T8" fmla="*/ 4849 w 5122"/>
              <a:gd name="T9" fmla="*/ 1860 h 2261"/>
              <a:gd name="T10" fmla="*/ 4104 w 5122"/>
              <a:gd name="T11" fmla="*/ 827 h 2261"/>
              <a:gd name="T12" fmla="*/ 2863 w 5122"/>
              <a:gd name="T13" fmla="*/ 496 h 2261"/>
              <a:gd name="T14" fmla="*/ 1624 w 5122"/>
              <a:gd name="T15" fmla="*/ 41 h 2261"/>
              <a:gd name="T16" fmla="*/ 1169 w 5122"/>
              <a:gd name="T17" fmla="*/ 0 h 2261"/>
              <a:gd name="T18" fmla="*/ 715 w 5122"/>
              <a:gd name="T19" fmla="*/ 0 h 2261"/>
              <a:gd name="T20" fmla="*/ 425 w 5122"/>
              <a:gd name="T21" fmla="*/ 124 h 2261"/>
              <a:gd name="T22" fmla="*/ 384 w 5122"/>
              <a:gd name="T23" fmla="*/ 124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22" h="2261">
                <a:moveTo>
                  <a:pt x="384" y="124"/>
                </a:moveTo>
                <a:cubicBezTo>
                  <a:pt x="0" y="674"/>
                  <a:pt x="734" y="1049"/>
                  <a:pt x="1045" y="1323"/>
                </a:cubicBezTo>
                <a:cubicBezTo>
                  <a:pt x="1385" y="1622"/>
                  <a:pt x="1826" y="1830"/>
                  <a:pt x="2284" y="1901"/>
                </a:cubicBezTo>
                <a:cubicBezTo>
                  <a:pt x="2723" y="1971"/>
                  <a:pt x="3180" y="1937"/>
                  <a:pt x="3608" y="2067"/>
                </a:cubicBezTo>
                <a:cubicBezTo>
                  <a:pt x="4020" y="2192"/>
                  <a:pt x="4611" y="2260"/>
                  <a:pt x="4849" y="1860"/>
                </a:cubicBezTo>
                <a:cubicBezTo>
                  <a:pt x="5121" y="1403"/>
                  <a:pt x="4513" y="969"/>
                  <a:pt x="4104" y="827"/>
                </a:cubicBezTo>
                <a:cubicBezTo>
                  <a:pt x="3701" y="687"/>
                  <a:pt x="3289" y="596"/>
                  <a:pt x="2863" y="496"/>
                </a:cubicBezTo>
                <a:cubicBezTo>
                  <a:pt x="2430" y="394"/>
                  <a:pt x="2017" y="249"/>
                  <a:pt x="1624" y="41"/>
                </a:cubicBezTo>
                <a:lnTo>
                  <a:pt x="1169" y="0"/>
                </a:lnTo>
                <a:lnTo>
                  <a:pt x="715" y="0"/>
                </a:lnTo>
                <a:lnTo>
                  <a:pt x="425" y="124"/>
                </a:lnTo>
                <a:lnTo>
                  <a:pt x="384" y="124"/>
                </a:lnTo>
              </a:path>
            </a:pathLst>
          </a:custGeom>
          <a:solidFill>
            <a:srgbClr val="FFFFFF"/>
          </a:solidFill>
          <a:ln w="18000">
            <a:solidFill>
              <a:srgbClr val="FFFFFF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3589336" y="1262855"/>
            <a:ext cx="2166938" cy="144463"/>
          </a:xfrm>
          <a:prstGeom prst="line">
            <a:avLst/>
          </a:prstGeom>
          <a:noFill/>
          <a:ln w="180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3014661" y="2486818"/>
            <a:ext cx="2741613" cy="2376487"/>
          </a:xfrm>
          <a:prstGeom prst="line">
            <a:avLst/>
          </a:prstGeom>
          <a:noFill/>
          <a:ln w="36000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3301999" y="1475580"/>
            <a:ext cx="2454275" cy="1014413"/>
          </a:xfrm>
          <a:prstGeom prst="line">
            <a:avLst/>
          </a:prstGeom>
          <a:noFill/>
          <a:ln w="36000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4135436" y="2636043"/>
            <a:ext cx="1089025" cy="500062"/>
          </a:xfrm>
          <a:custGeom>
            <a:avLst/>
            <a:gdLst>
              <a:gd name="T0" fmla="*/ 0 w 3027"/>
              <a:gd name="T1" fmla="*/ 755 h 1391"/>
              <a:gd name="T2" fmla="*/ 1240 w 3027"/>
              <a:gd name="T3" fmla="*/ 1334 h 1391"/>
              <a:gd name="T4" fmla="*/ 2480 w 3027"/>
              <a:gd name="T5" fmla="*/ 1044 h 1391"/>
              <a:gd name="T6" fmla="*/ 2274 w 3027"/>
              <a:gd name="T7" fmla="*/ 11 h 1391"/>
              <a:gd name="T8" fmla="*/ 1032 w 3027"/>
              <a:gd name="T9" fmla="*/ 217 h 1391"/>
              <a:gd name="T10" fmla="*/ 620 w 3027"/>
              <a:gd name="T11" fmla="*/ 300 h 1391"/>
              <a:gd name="T12" fmla="*/ 206 w 3027"/>
              <a:gd name="T13" fmla="*/ 465 h 1391"/>
              <a:gd name="T14" fmla="*/ 165 w 3027"/>
              <a:gd name="T15" fmla="*/ 672 h 1391"/>
              <a:gd name="T16" fmla="*/ 0 w 3027"/>
              <a:gd name="T17" fmla="*/ 755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27" h="1391">
                <a:moveTo>
                  <a:pt x="0" y="755"/>
                </a:moveTo>
                <a:cubicBezTo>
                  <a:pt x="253" y="1165"/>
                  <a:pt x="751" y="1279"/>
                  <a:pt x="1240" y="1334"/>
                </a:cubicBezTo>
                <a:cubicBezTo>
                  <a:pt x="1736" y="1390"/>
                  <a:pt x="2073" y="1162"/>
                  <a:pt x="2480" y="1044"/>
                </a:cubicBezTo>
                <a:cubicBezTo>
                  <a:pt x="3026" y="885"/>
                  <a:pt x="2891" y="0"/>
                  <a:pt x="2274" y="11"/>
                </a:cubicBezTo>
                <a:cubicBezTo>
                  <a:pt x="1845" y="19"/>
                  <a:pt x="1432" y="91"/>
                  <a:pt x="1032" y="217"/>
                </a:cubicBezTo>
                <a:lnTo>
                  <a:pt x="620" y="300"/>
                </a:lnTo>
                <a:lnTo>
                  <a:pt x="206" y="465"/>
                </a:lnTo>
                <a:lnTo>
                  <a:pt x="165" y="672"/>
                </a:lnTo>
                <a:lnTo>
                  <a:pt x="0" y="755"/>
                </a:lnTo>
              </a:path>
            </a:pathLst>
          </a:custGeom>
          <a:solidFill>
            <a:srgbClr val="FFFFFF"/>
          </a:solidFill>
          <a:ln w="18000">
            <a:solidFill>
              <a:srgbClr val="FFFFFF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4670424" y="2486818"/>
            <a:ext cx="1085850" cy="1439862"/>
          </a:xfrm>
          <a:prstGeom prst="line">
            <a:avLst/>
          </a:prstGeom>
          <a:noFill/>
          <a:ln w="36000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4741861" y="3782218"/>
            <a:ext cx="1014413" cy="144462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3446461" y="1618455"/>
            <a:ext cx="2309813" cy="2166938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4597399" y="1262855"/>
            <a:ext cx="1158875" cy="2592388"/>
          </a:xfrm>
          <a:prstGeom prst="line">
            <a:avLst/>
          </a:prstGeom>
          <a:noFill/>
          <a:ln w="180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4741861" y="4066380"/>
            <a:ext cx="1014413" cy="942975"/>
          </a:xfrm>
          <a:prstGeom prst="line">
            <a:avLst/>
          </a:prstGeom>
          <a:noFill/>
          <a:ln w="36000">
            <a:solidFill>
              <a:srgbClr val="FF6633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3157536" y="5006180"/>
            <a:ext cx="2598738" cy="1588"/>
          </a:xfrm>
          <a:prstGeom prst="line">
            <a:avLst/>
          </a:prstGeom>
          <a:noFill/>
          <a:ln w="36000">
            <a:solidFill>
              <a:srgbClr val="FF6633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16" name="TextBox 15"/>
          <p:cNvSpPr txBox="1"/>
          <p:nvPr/>
        </p:nvSpPr>
        <p:spPr>
          <a:xfrm>
            <a:off x="5817795" y="100062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Парацитомол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t-EE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1272" y="227366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Опиоиды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t-EE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1272" y="3551385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НПВП</a:t>
            </a:r>
            <a:endParaRPr lang="et-EE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09758" y="4778522"/>
            <a:ext cx="3308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Местные анальгетики</a:t>
            </a:r>
          </a:p>
        </p:txBody>
      </p:sp>
    </p:spTree>
    <p:extLst>
      <p:ext uri="{BB962C8B-B14F-4D97-AF65-F5344CB8AC3E}">
        <p14:creationId xmlns:p14="http://schemas.microsoft.com/office/powerpoint/2010/main" val="5722167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8218487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5654" y="98048"/>
            <a:ext cx="8126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послеоперационного обезболивания, ориентированные на интенсивность послеоперационной боли при различных типах хирургических вмешательств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175947201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28" y="1268760"/>
            <a:ext cx="3829050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5918" y="5661248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боли, 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Обезболивание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Анальгезия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ru-RU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Управление</a:t>
            </a:r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?...	</a:t>
            </a:r>
          </a:p>
          <a:p>
            <a:r>
              <a:rPr lang="ru-RU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</a:t>
            </a:r>
            <a:r>
              <a:rPr lang="ru-RU" sz="20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Боли!!!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4908" y="587674"/>
            <a:ext cx="4190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</a:t>
            </a:r>
            <a:r>
              <a:rPr lang="et-EE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et-EE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t-EE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r>
              <a:rPr lang="et-EE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945660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7699895" cy="385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2007" y="4149080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??</a:t>
            </a:r>
            <a:endParaRPr lang="et-EE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989" y="76470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Предпочтение Внутривенной форме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Пероральной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62393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Процедуральная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боль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584724" cy="237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00" y="4260830"/>
            <a:ext cx="5864000" cy="204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5718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97478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692696"/>
            <a:ext cx="80772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Выделяют </a:t>
            </a:r>
            <a:r>
              <a:rPr lang="ru-RU" sz="2800" dirty="0"/>
              <a:t>группы пациентов повышенного риска в отношении неадекватности контроля боли и обезболивания. К ним </a:t>
            </a:r>
            <a:r>
              <a:rPr lang="ru-RU" sz="2800" dirty="0" smtClean="0"/>
              <a:t>относят: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4864"/>
            <a:ext cx="8077200" cy="36889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Пациентов пожилого и старческого возраста</a:t>
            </a:r>
          </a:p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Пациентов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испытывающих трудности в общении</a:t>
            </a:r>
            <a:r>
              <a:rPr lang="ru-RU" sz="2800" dirty="0"/>
              <a:t>, обусловленные тяжелым состоянием, психическими нарушениями, языковым барьером и т.д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ia.komonews.com/images/022813_hb1541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2865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80" y="620688"/>
            <a:ext cx="829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Назальный спрей с анестетиком или седативным препаратом</a:t>
            </a:r>
            <a:endParaRPr lang="et-EE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13176"/>
            <a:ext cx="22479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40975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Выводы или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пометки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 полях...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27584" y="1268760"/>
            <a:ext cx="8077200" cy="5328592"/>
          </a:xfrm>
        </p:spPr>
        <p:txBody>
          <a:bodyPr>
            <a:noAutofit/>
          </a:bodyPr>
          <a:lstStyle/>
          <a:p>
            <a:r>
              <a:rPr lang="ru-RU" sz="1600" dirty="0" smtClean="0"/>
              <a:t>Основным </a:t>
            </a:r>
            <a:r>
              <a:rPr lang="ru-RU" sz="1600" dirty="0"/>
              <a:t>звеном в лечении Боли </a:t>
            </a:r>
            <a:r>
              <a:rPr lang="ru-RU" sz="1600" dirty="0" smtClean="0"/>
              <a:t>является…</a:t>
            </a:r>
          </a:p>
          <a:p>
            <a:pPr marL="0" indent="0">
              <a:buNone/>
            </a:pPr>
            <a:r>
              <a:rPr lang="ru-RU" sz="1600" dirty="0" smtClean="0"/>
              <a:t>Связка </a:t>
            </a:r>
            <a:r>
              <a:rPr lang="ru-RU" sz="1600" dirty="0"/>
              <a:t>Пациент </a:t>
            </a:r>
            <a:r>
              <a:rPr lang="ru-RU" sz="1600" dirty="0" smtClean="0"/>
              <a:t>- Медсестра – Врач</a:t>
            </a:r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1600" dirty="0" smtClean="0"/>
              <a:t>Оценка </a:t>
            </a:r>
            <a:r>
              <a:rPr lang="ru-RU" sz="1600" dirty="0"/>
              <a:t>боли должна производиться</a:t>
            </a:r>
            <a:r>
              <a:rPr lang="ru-RU" sz="1600" dirty="0" smtClean="0"/>
              <a:t>... 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(Шкала </a:t>
            </a:r>
            <a:r>
              <a:rPr lang="ru-RU" sz="1600" dirty="0"/>
              <a:t>Оценки Боли</a:t>
            </a:r>
            <a:r>
              <a:rPr lang="ru-RU" sz="1600" dirty="0" smtClean="0"/>
              <a:t>...,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Время </a:t>
            </a:r>
            <a:r>
              <a:rPr lang="ru-RU" sz="1600" dirty="0"/>
              <a:t>оценки</a:t>
            </a:r>
            <a:r>
              <a:rPr lang="ru-RU" sz="1600" dirty="0" smtClean="0"/>
              <a:t>...,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Отметка </a:t>
            </a:r>
            <a:r>
              <a:rPr lang="ru-RU" sz="1600" dirty="0"/>
              <a:t>в Листе назначений</a:t>
            </a:r>
            <a:r>
              <a:rPr lang="ru-RU" sz="1600" dirty="0" smtClean="0"/>
              <a:t>...</a:t>
            </a:r>
          </a:p>
          <a:p>
            <a:pPr lvl="1">
              <a:buFont typeface="Wingdings" pitchFamily="2" charset="2"/>
              <a:buChar char="ü"/>
            </a:pPr>
            <a:r>
              <a:rPr lang="ru-RU" sz="1600" dirty="0" smtClean="0"/>
              <a:t>При </a:t>
            </a:r>
            <a:r>
              <a:rPr lang="ru-RU" sz="1600" dirty="0"/>
              <a:t>необходимости коррекция схемы </a:t>
            </a:r>
            <a:r>
              <a:rPr lang="ru-RU" sz="1600" dirty="0" smtClean="0"/>
              <a:t>!!!</a:t>
            </a:r>
          </a:p>
          <a:p>
            <a:pPr marL="457200" lvl="1" indent="0">
              <a:buNone/>
            </a:pPr>
            <a:endParaRPr lang="ru-RU" sz="1600" dirty="0" smtClean="0"/>
          </a:p>
          <a:p>
            <a:r>
              <a:rPr lang="ru-RU" sz="1600" dirty="0"/>
              <a:t>Предпочтение Внутривенной форме или </a:t>
            </a:r>
            <a:r>
              <a:rPr lang="ru-RU" sz="1600" dirty="0" smtClean="0"/>
              <a:t>Пероральной</a:t>
            </a:r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1600" dirty="0"/>
              <a:t>Побороть страх перед </a:t>
            </a:r>
            <a:r>
              <a:rPr lang="ru-RU" sz="1600" dirty="0" smtClean="0"/>
              <a:t>Опиатами,  учитывать наличие других препаратов </a:t>
            </a:r>
            <a:r>
              <a:rPr lang="ru-RU" sz="1600" dirty="0"/>
              <a:t>и </a:t>
            </a:r>
            <a:r>
              <a:rPr lang="ru-RU" sz="1600" dirty="0" smtClean="0"/>
              <a:t>титровать</a:t>
            </a:r>
          </a:p>
          <a:p>
            <a:pPr marL="0" indent="0">
              <a:buNone/>
            </a:pPr>
            <a:r>
              <a:rPr lang="ru-RU" sz="1600" dirty="0" smtClean="0"/>
              <a:t>дозу.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«...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 больной орет от боли, он никогда не перестанет дышать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!...»</a:t>
            </a:r>
          </a:p>
          <a:p>
            <a:pPr marL="0" indent="0">
              <a:buNone/>
            </a:pPr>
            <a:endPara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dirty="0"/>
              <a:t>Учитывать Негативное влияние НПВП на почки</a:t>
            </a:r>
            <a:r>
              <a:rPr lang="ru-RU" sz="1600" dirty="0" smtClean="0"/>
              <a:t>...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 когда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их</a:t>
            </a:r>
            <a:endParaRPr lang="ru-RU" sz="1600" i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>
              <a:buNone/>
            </a:pPr>
            <a:r>
              <a:rPr lang="ru-RU" sz="16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назначают </a:t>
            </a:r>
            <a:r>
              <a:rPr lang="ru-RU" sz="16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!?! несколько</a:t>
            </a:r>
            <a:r>
              <a:rPr lang="ru-RU" sz="16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???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Уровень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Креатинина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точнее динамику нарастания (клиренс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)...</a:t>
            </a:r>
            <a:endParaRPr lang="ru-RU" sz="1600" dirty="0" smtClean="0"/>
          </a:p>
          <a:p>
            <a:endParaRPr lang="ru-RU" sz="1800" dirty="0"/>
          </a:p>
          <a:p>
            <a:endParaRPr lang="ru-RU" sz="18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Интернет ресурсы:</a:t>
            </a:r>
            <a:endParaRPr lang="en-US" dirty="0" smtClean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t-EE" dirty="0" err="1" smtClean="0"/>
              <a:t>Anesthesia</a:t>
            </a:r>
            <a:r>
              <a:rPr lang="et-EE" dirty="0" smtClean="0"/>
              <a:t> </a:t>
            </a:r>
            <a:r>
              <a:rPr lang="et-EE" dirty="0" err="1" smtClean="0"/>
              <a:t>web</a:t>
            </a:r>
            <a:r>
              <a:rPr lang="et-EE" dirty="0" smtClean="0"/>
              <a:t> - </a:t>
            </a:r>
            <a:r>
              <a:rPr lang="et-EE" dirty="0"/>
              <a:t>Astrid </a:t>
            </a:r>
            <a:r>
              <a:rPr lang="et-EE" dirty="0" err="1"/>
              <a:t>Lindgren</a:t>
            </a:r>
            <a:r>
              <a:rPr lang="et-EE" dirty="0"/>
              <a:t> </a:t>
            </a:r>
            <a:r>
              <a:rPr lang="et-EE" dirty="0" err="1"/>
              <a:t>Children´s</a:t>
            </a:r>
            <a:r>
              <a:rPr lang="et-EE" dirty="0"/>
              <a:t> </a:t>
            </a:r>
            <a:r>
              <a:rPr lang="et-EE" dirty="0" err="1" smtClean="0"/>
              <a:t>Hospital</a:t>
            </a:r>
            <a:r>
              <a:rPr lang="et-EE" dirty="0"/>
              <a:t> </a:t>
            </a:r>
            <a:r>
              <a:rPr lang="et-EE" dirty="0" err="1"/>
              <a:t>Karolinska</a:t>
            </a:r>
            <a:r>
              <a:rPr lang="et-EE" dirty="0"/>
              <a:t> </a:t>
            </a:r>
            <a:r>
              <a:rPr lang="et-EE" dirty="0" err="1"/>
              <a:t>University</a:t>
            </a:r>
            <a:r>
              <a:rPr lang="et-EE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u="sng" dirty="0">
                <a:solidFill>
                  <a:schemeClr val="tx2"/>
                </a:solidFill>
              </a:rPr>
              <a:t>http://www.narkoswebben.se/</a:t>
            </a:r>
            <a:endParaRPr lang="en-US" u="sng" dirty="0">
              <a:solidFill>
                <a:schemeClr val="tx2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European Society of Regional </a:t>
            </a:r>
            <a:r>
              <a:rPr lang="en-US" dirty="0" err="1"/>
              <a:t>Anaesthesia</a:t>
            </a:r>
            <a:r>
              <a:rPr lang="en-US" dirty="0"/>
              <a:t> and Pain </a:t>
            </a:r>
            <a:r>
              <a:rPr lang="en-US" dirty="0" smtClean="0"/>
              <a:t>Therapy</a:t>
            </a:r>
            <a:br>
              <a:rPr lang="en-US" dirty="0" smtClean="0"/>
            </a:br>
            <a:r>
              <a:rPr lang="en-US" u="sng" dirty="0" smtClean="0">
                <a:solidFill>
                  <a:schemeClr val="tx2"/>
                </a:solidFill>
              </a:rPr>
              <a:t>http</a:t>
            </a:r>
            <a:r>
              <a:rPr lang="en-US" u="sng" dirty="0">
                <a:solidFill>
                  <a:schemeClr val="tx2"/>
                </a:solidFill>
              </a:rPr>
              <a:t>://esraeurope.org</a:t>
            </a:r>
            <a:r>
              <a:rPr lang="en-US" u="sng" dirty="0" smtClean="0">
                <a:solidFill>
                  <a:schemeClr val="tx2"/>
                </a:solidFill>
              </a:rPr>
              <a:t>/</a:t>
            </a: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t-EE" dirty="0" smtClean="0"/>
              <a:t>P</a:t>
            </a:r>
            <a:r>
              <a:rPr lang="en-US" dirty="0" err="1" smtClean="0"/>
              <a:t>rocedure</a:t>
            </a:r>
            <a:r>
              <a:rPr lang="en-US" dirty="0" smtClean="0"/>
              <a:t> </a:t>
            </a:r>
            <a:r>
              <a:rPr lang="en-US" dirty="0"/>
              <a:t>specific postoperative pain management: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chemeClr val="tx2"/>
                </a:solidFill>
              </a:rPr>
              <a:t>http</a:t>
            </a:r>
            <a:r>
              <a:rPr lang="en-US" u="sng" dirty="0">
                <a:solidFill>
                  <a:schemeClr val="tx2"/>
                </a:solidFill>
              </a:rPr>
              <a:t>://www.postoppain.org</a:t>
            </a:r>
            <a:r>
              <a:rPr lang="en-US" u="sng" dirty="0" smtClean="0">
                <a:solidFill>
                  <a:schemeClr val="tx2"/>
                </a:solidFill>
              </a:rPr>
              <a:t>/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Вопросы</a:t>
            </a:r>
            <a:r>
              <a:rPr lang="en-US" dirty="0" smtClean="0"/>
              <a:t>?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5471" y="4293096"/>
            <a:ext cx="4343400" cy="64199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Спасибо!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149955" cy="504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1711" y="853098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2800" dirty="0" smtClean="0"/>
              <a:t>Международная </a:t>
            </a:r>
            <a:r>
              <a:rPr lang="ru-RU" sz="2800" dirty="0"/>
              <a:t>классификация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r>
              <a:rPr lang="ru-RU" sz="2800" dirty="0"/>
              <a:t>болезней МКБ-10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3688" y="2780928"/>
            <a:ext cx="71287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 </a:t>
            </a:r>
            <a:r>
              <a:rPr lang="ru-RU" sz="2000" dirty="0"/>
              <a:t>1. Боль неуточненная   </a:t>
            </a:r>
            <a:r>
              <a:rPr lang="ru-RU" sz="2000" dirty="0" smtClean="0"/>
              <a:t>			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R52.9</a:t>
            </a:r>
          </a:p>
          <a:p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/>
              <a:t>  2. Боль, не классифицированная в других рубриках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R52</a:t>
            </a:r>
          </a:p>
          <a:p>
            <a:endParaRPr lang="ru-RU" sz="2000" dirty="0">
              <a:solidFill>
                <a:srgbClr val="C00000"/>
              </a:solidFill>
            </a:endParaRPr>
          </a:p>
          <a:p>
            <a:pPr algn="just"/>
            <a:r>
              <a:rPr lang="ru-RU" sz="2000" dirty="0"/>
              <a:t>  3. Другая постоянная боль </a:t>
            </a:r>
            <a:r>
              <a:rPr lang="ru-RU" sz="2000" dirty="0" smtClean="0"/>
              <a:t>		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R52.2</a:t>
            </a:r>
          </a:p>
          <a:p>
            <a:pPr algn="just"/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/>
              <a:t>  4. Острая боль </a:t>
            </a:r>
            <a:r>
              <a:rPr lang="ru-RU" sz="2000" dirty="0" smtClean="0"/>
              <a:t>				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R52.0</a:t>
            </a:r>
          </a:p>
          <a:p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/>
              <a:t>  5. Постоянная </a:t>
            </a:r>
            <a:r>
              <a:rPr lang="ru-RU" sz="2000" dirty="0" err="1"/>
              <a:t>некупирующаяся</a:t>
            </a:r>
            <a:r>
              <a:rPr lang="ru-RU" sz="2000" dirty="0"/>
              <a:t> </a:t>
            </a:r>
            <a:r>
              <a:rPr lang="ru-RU" sz="2000" dirty="0" smtClean="0"/>
              <a:t>боль	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R52.1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99792" y="1380062"/>
            <a:ext cx="5256584" cy="309634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buClrTx/>
              <a:buFontTx/>
              <a:buNone/>
            </a:pPr>
            <a:r>
              <a:rPr lang="ru-RU" sz="2800" dirty="0"/>
              <a:t>Физиология боли включает два основных механизма</a:t>
            </a:r>
            <a:r>
              <a:rPr lang="ru-RU" sz="2800" dirty="0" smtClean="0"/>
              <a:t>:</a:t>
            </a:r>
            <a:endParaRPr lang="ru-RU" sz="5400" dirty="0"/>
          </a:p>
          <a:p>
            <a:pPr marL="457200" indent="-457200">
              <a:lnSpc>
                <a:spcPct val="200000"/>
              </a:lnSpc>
              <a:buClrTx/>
              <a:buFont typeface="Arial" pitchFamily="34" charset="0"/>
              <a:buChar char="•"/>
            </a:pP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Ноцицептивный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(сенсорный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200000"/>
              </a:lnSpc>
              <a:buClrTx/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Нейропатический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9712" y="1281502"/>
            <a:ext cx="67687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Различают острую и хроническую послеоперационную боль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Острая боль ощущается пациентом непосредственно 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перенесенного 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хирургического вмешательства (до 7 суток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Боль, которая длится более 3-х месяцев после 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 (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травмы), считается хронической</a:t>
            </a:r>
            <a:endParaRPr lang="et-EE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560355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ru-RU" dirty="0" smtClean="0"/>
              <a:t>Положительная роль боли: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634334">
            <a:off x="6107390" y="1316083"/>
            <a:ext cx="29190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Раннее влияние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ru-RU" dirty="0" smtClean="0"/>
              <a:t>Негативное влияние боли: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08" y="1484784"/>
            <a:ext cx="7200800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Эмоциональные </a:t>
            </a:r>
            <a:r>
              <a:rPr lang="ru-RU" dirty="0"/>
              <a:t>и физические страдания </a:t>
            </a:r>
            <a:r>
              <a:rPr lang="ru-RU" dirty="0" smtClean="0"/>
              <a:t>пациентов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Нарушения </a:t>
            </a:r>
            <a:r>
              <a:rPr lang="ru-RU" dirty="0"/>
              <a:t>сна (угнетение настроения и </a:t>
            </a:r>
            <a:r>
              <a:rPr lang="ru-RU" dirty="0" smtClean="0"/>
              <a:t>двигательной активности)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Сердечно-сосудистые </a:t>
            </a:r>
            <a:r>
              <a:rPr lang="ru-RU" dirty="0"/>
              <a:t>осложнения (</a:t>
            </a:r>
            <a:r>
              <a:rPr lang="ru-RU" dirty="0" smtClean="0"/>
              <a:t>гипертензия, тахикардия </a:t>
            </a:r>
            <a:r>
              <a:rPr lang="ru-RU" dirty="0"/>
              <a:t>и т.д.)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Увеличение </a:t>
            </a:r>
            <a:r>
              <a:rPr lang="ru-RU" dirty="0"/>
              <a:t>потребления кислорода </a:t>
            </a:r>
            <a:endParaRPr lang="ru-RU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Нарушения </a:t>
            </a:r>
            <a:r>
              <a:rPr lang="ru-RU" dirty="0"/>
              <a:t>моторики желудочно-кишечного </a:t>
            </a:r>
            <a:r>
              <a:rPr lang="ru-RU" dirty="0" smtClean="0"/>
              <a:t>тракта (</a:t>
            </a:r>
            <a:r>
              <a:rPr lang="ru-RU" dirty="0"/>
              <a:t>известно, </a:t>
            </a:r>
            <a:r>
              <a:rPr lang="ru-RU" dirty="0" smtClean="0"/>
              <a:t>что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опиаты </a:t>
            </a:r>
            <a:r>
              <a:rPr lang="ru-RU" dirty="0"/>
              <a:t>способны вызывать запоры </a:t>
            </a:r>
            <a:r>
              <a:rPr lang="ru-RU" dirty="0" smtClean="0"/>
              <a:t>и тошноту</a:t>
            </a:r>
            <a:r>
              <a:rPr lang="ru-RU" dirty="0"/>
              <a:t>, однако, послеоперационная боль может </a:t>
            </a:r>
            <a:r>
              <a:rPr lang="ru-RU" dirty="0" smtClean="0"/>
              <a:t>быть также </a:t>
            </a:r>
            <a:r>
              <a:rPr lang="ru-RU" dirty="0"/>
              <a:t>одной из основных причин пареза кишечника</a:t>
            </a:r>
            <a:r>
              <a:rPr lang="ru-RU" dirty="0" smtClean="0"/>
              <a:t>, послеоперационной </a:t>
            </a:r>
            <a:r>
              <a:rPr lang="ru-RU" dirty="0"/>
              <a:t>тошноты и рвоты</a:t>
            </a:r>
            <a:r>
              <a:rPr lang="ru-RU" dirty="0" smtClean="0"/>
              <a:t>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Негативное </a:t>
            </a:r>
            <a:r>
              <a:rPr lang="ru-RU" dirty="0"/>
              <a:t>влияние на функцию дыхания (ателектазы</a:t>
            </a:r>
            <a:r>
              <a:rPr lang="ru-RU" dirty="0" smtClean="0"/>
              <a:t>, нарушения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дренажа </a:t>
            </a:r>
            <a:r>
              <a:rPr lang="ru-RU" dirty="0"/>
              <a:t>мокроты, </a:t>
            </a:r>
            <a:r>
              <a:rPr lang="ru-RU" dirty="0" smtClean="0"/>
              <a:t>пневмония)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Длительная </a:t>
            </a:r>
            <a:r>
              <a:rPr lang="ru-RU" dirty="0"/>
              <a:t>иммобилизация, которая может стать причиной 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тромбоэмболических </a:t>
            </a:r>
            <a:r>
              <a:rPr lang="ru-RU" dirty="0"/>
              <a:t>осложнений</a:t>
            </a:r>
          </a:p>
        </p:txBody>
      </p:sp>
    </p:spTree>
    <p:extLst>
      <p:ext uri="{BB962C8B-B14F-4D97-AF65-F5344CB8AC3E}">
        <p14:creationId xmlns:p14="http://schemas.microsoft.com/office/powerpoint/2010/main" val="35919648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2458</Words>
  <Application>Microsoft Macintosh PowerPoint</Application>
  <PresentationFormat>Экран (4:3)</PresentationFormat>
  <Paragraphs>294</Paragraphs>
  <Slides>44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Training</vt:lpstr>
      <vt:lpstr>Обезболивание у детей, профилактика и лечение острой боли</vt:lpstr>
      <vt:lpstr>Презентация PowerPoint</vt:lpstr>
      <vt:lpstr>Что такое Боль?</vt:lpstr>
      <vt:lpstr>Выделяют группы пациентов повышенного риска в отношении неадекватности контроля боли и обезболивания. К ним относят:</vt:lpstr>
      <vt:lpstr>Презентация PowerPoint</vt:lpstr>
      <vt:lpstr>Презентация PowerPoint</vt:lpstr>
      <vt:lpstr>Презентация PowerPoint</vt:lpstr>
      <vt:lpstr>Положительная роль боли:</vt:lpstr>
      <vt:lpstr>Негативное влияние боли:</vt:lpstr>
      <vt:lpstr>Негативное влияние боли:</vt:lpstr>
      <vt:lpstr>Оценка боли</vt:lpstr>
      <vt:lpstr>Так как оценить боль?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или пометки на полях...</vt:lpstr>
      <vt:lpstr>Интернет ресурсы:</vt:lpstr>
      <vt:lpstr>Вопросы?</vt:lpstr>
      <vt:lpstr>Спасибо!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2015-08-29T18:46:43Z</dcterms:created>
  <dcterms:modified xsi:type="dcterms:W3CDTF">2015-09-02T04:17:19Z</dcterms:modified>
</cp:coreProperties>
</file>