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315" r:id="rId10"/>
    <p:sldId id="265" r:id="rId11"/>
    <p:sldId id="312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5" r:id="rId26"/>
    <p:sldId id="283" r:id="rId27"/>
    <p:sldId id="284" r:id="rId28"/>
    <p:sldId id="316" r:id="rId29"/>
    <p:sldId id="318" r:id="rId30"/>
    <p:sldId id="317" r:id="rId31"/>
    <p:sldId id="320" r:id="rId32"/>
    <p:sldId id="267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266" r:id="rId43"/>
    <p:sldId id="328" r:id="rId44"/>
    <p:sldId id="327" r:id="rId45"/>
    <p:sldId id="329" r:id="rId46"/>
    <p:sldId id="330" r:id="rId47"/>
    <p:sldId id="331" r:id="rId48"/>
    <p:sldId id="319" r:id="rId49"/>
    <p:sldId id="313" r:id="rId50"/>
    <p:sldId id="321" r:id="rId51"/>
    <p:sldId id="322" r:id="rId52"/>
    <p:sldId id="323" r:id="rId53"/>
    <p:sldId id="332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24" r:id="rId62"/>
    <p:sldId id="325" r:id="rId63"/>
    <p:sldId id="326" r:id="rId6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8"/>
      </p:cViewPr>
      <p:guideLst>
        <p:guide orient="horz" pos="432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7D064-0E1E-4195-BD20-D708009A03E7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5B63D-8F36-42DD-8A33-785029499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6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167E2-CB3A-463E-B05F-D499EB9716D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7338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1DBB5-0BA9-4F1F-A6EF-887DA4D16D8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7473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D0ED2-0370-4AA6-982F-4C627C30DB6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8659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5E05D-E418-437C-9160-C76ACED48E5D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1736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FF668-E092-4299-909D-494D104CE135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57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04564-FAF1-459C-B2B2-9453134EEE8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021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30B7E-3963-4C10-BE93-84664FC7141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6342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FA32A-CB2C-46FA-A0A9-DAFA5F27769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2166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7BA3A-79C0-4DC9-A784-0B91729C19F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4113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E97FA-11A9-4264-AD7E-BBDEDF44E541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032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A5CC4-FD54-4F1A-BB24-C2A391E9B8B1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336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34DF6-E6F8-487E-B29D-6E9CBC0BC36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5526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A64C5-8277-43CF-BD9A-937CB96AA8FB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1428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B6383-E6DC-47D7-9872-4F328B3D93A8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1773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C78EF-CC7B-419D-A1B5-D054EDC83AE6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4144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902F8-124C-4761-A5D0-600640B7FA0E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3764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6CFE9-38C5-4570-B54D-8771639FCA63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11527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198E6-3B68-4CBC-A486-9E83CD2002C3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00513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66E08-406F-4C3F-B5AE-16ED7D6C1B5D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4107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F6139-2653-480F-9C40-9649255B2ABA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52822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08B60-3062-485C-B9CC-099E57520B4F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43475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BFC8F-0708-4F66-A8E2-835F8C78D864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71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03E73-21ED-42EF-8EF9-206CF791118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5748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E15F8-8A7B-4C4D-ACC6-BC0B219B484D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4163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D1550-D8E4-453E-9D9F-7135109535FB}" type="slidenum">
              <a:rPr lang="ru-RU" altLang="ru-RU"/>
              <a:pPr/>
              <a:t>46</a:t>
            </a:fld>
            <a:endParaRPr lang="ru-RU" altLang="ru-RU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72464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6A51-7D00-47AF-BCE2-71A244E12903}" type="slidenum">
              <a:rPr lang="ru-RU" altLang="ru-RU"/>
              <a:pPr/>
              <a:t>47</a:t>
            </a:fld>
            <a:endParaRPr lang="ru-RU" alt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35759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26DB8-7F43-4CC8-A7B8-BFCD2EAFD9CF}" type="slidenum">
              <a:rPr lang="ru-RU" smtClean="0"/>
              <a:pPr/>
              <a:t>53</a:t>
            </a:fld>
            <a:endParaRPr lang="ru-RU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439621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C398E-FC6F-4DAF-9AE8-958EE85DF737}" type="slidenum">
              <a:rPr lang="ru-RU" smtClean="0"/>
              <a:pPr/>
              <a:t>54</a:t>
            </a:fld>
            <a:endParaRPr lang="ru-RU" smtClean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705116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3E557-4759-4027-8FE9-5E5A9742E291}" type="slidenum">
              <a:rPr lang="ru-RU" smtClean="0"/>
              <a:pPr/>
              <a:t>55</a:t>
            </a:fld>
            <a:endParaRPr lang="ru-RU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480160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F6A160-C4ED-415B-BA2D-E4AC91B14F12}" type="slidenum">
              <a:rPr lang="ru-RU" smtClean="0"/>
              <a:pPr/>
              <a:t>56</a:t>
            </a:fld>
            <a:endParaRPr lang="ru-RU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113992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70D2B-4781-4339-ADFA-48E4D63D3608}" type="slidenum">
              <a:rPr lang="ru-RU" smtClean="0"/>
              <a:pPr/>
              <a:t>57</a:t>
            </a:fld>
            <a:endParaRPr lang="ru-RU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591456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182D6-4FBF-4C2B-9BAA-600BA96C7E4D}" type="slidenum">
              <a:rPr lang="ru-RU" smtClean="0"/>
              <a:pPr/>
              <a:t>58</a:t>
            </a:fld>
            <a:endParaRPr lang="ru-RU" smtClean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167018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B38BE-7FA4-49B8-97BD-DFA80E2A6765}" type="slidenum">
              <a:rPr lang="ru-RU" smtClean="0"/>
              <a:pPr/>
              <a:t>59</a:t>
            </a:fld>
            <a:endParaRPr lang="ru-RU" smtClean="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68177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5B723-CDCA-4E8E-8278-5A017825740B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03488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EDA6F-3805-4CB5-B491-1BB10A16A995}" type="slidenum">
              <a:rPr lang="ru-RU" smtClean="0"/>
              <a:pPr/>
              <a:t>60</a:t>
            </a:fld>
            <a:endParaRPr lang="ru-RU" smtClean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85292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DEB7A-F3FC-4F7C-A2F2-2B19780CD4F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892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B6806-C29B-4D3A-8522-3F9CA00E7BC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766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F039C-DC75-44A2-8223-E5C4097C781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0941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85DC2-8F7F-411B-BF0F-C604F86D3AA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501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70B45-A210-44A7-8F3C-BCF7E38294D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049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68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6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5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2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5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6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9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62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0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48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843E4-D81A-4214-B3D5-3B231630325E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4F7F-4875-4D61-A8A5-81716E93C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5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mailto:a.sonkina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4092"/>
            <a:ext cx="9144000" cy="30058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Этические аспекты паллиативной помощи детям. Принятие решений. Помощь в конце жизни.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457822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А.А. Сонькина</a:t>
            </a:r>
          </a:p>
          <a:p>
            <a:pPr algn="r"/>
            <a:r>
              <a:rPr lang="ru-RU" dirty="0" smtClean="0"/>
              <a:t>БФ «Детский паллиатив»</a:t>
            </a:r>
          </a:p>
          <a:p>
            <a:pPr algn="r"/>
            <a:r>
              <a:rPr lang="ru-RU" dirty="0" smtClean="0"/>
              <a:t>Новосибирск, 14-15 мая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07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Ребенок со СМА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30089"/>
            <a:ext cx="10515600" cy="4351338"/>
          </a:xfrm>
        </p:spPr>
        <p:txBody>
          <a:bodyPr/>
          <a:lstStyle/>
          <a:p>
            <a:r>
              <a:rPr lang="ru-RU" dirty="0" smtClean="0"/>
              <a:t>Интенсивная терапия</a:t>
            </a:r>
          </a:p>
          <a:p>
            <a:r>
              <a:rPr lang="ru-RU" dirty="0" smtClean="0"/>
              <a:t>Интубация и ИВЛ</a:t>
            </a:r>
          </a:p>
          <a:p>
            <a:r>
              <a:rPr lang="ru-RU" dirty="0" smtClean="0"/>
              <a:t>Хроническая ИВЛ </a:t>
            </a:r>
          </a:p>
          <a:p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это паллиативная помощь или </a:t>
            </a:r>
            <a:r>
              <a:rPr lang="ru-RU" dirty="0" err="1" smtClean="0"/>
              <a:t>куративные</a:t>
            </a:r>
            <a:r>
              <a:rPr lang="ru-RU" dirty="0" smtClean="0"/>
              <a:t> мероприятия?</a:t>
            </a:r>
          </a:p>
          <a:p>
            <a:pPr>
              <a:buFontTx/>
              <a:buChar char="-"/>
            </a:pPr>
            <a:r>
              <a:rPr lang="ru-RU" dirty="0" smtClean="0"/>
              <a:t>В случае смерти – каково ее качество?  </a:t>
            </a:r>
          </a:p>
        </p:txBody>
      </p:sp>
    </p:spTree>
    <p:extLst>
      <p:ext uri="{BB962C8B-B14F-4D97-AF65-F5344CB8AC3E}">
        <p14:creationId xmlns:p14="http://schemas.microsoft.com/office/powerpoint/2010/main" val="216744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Цель паллиативной помощи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ru-RU" dirty="0"/>
              <a:t>	</a:t>
            </a:r>
          </a:p>
          <a:p>
            <a:pPr>
              <a:buFontTx/>
              <a:buNone/>
            </a:pPr>
            <a:r>
              <a:rPr lang="en-US" altLang="ru-RU" dirty="0"/>
              <a:t>	</a:t>
            </a:r>
            <a:r>
              <a:rPr lang="ru-RU" altLang="ru-RU" dirty="0"/>
              <a:t>«</a:t>
            </a:r>
            <a:r>
              <a:rPr lang="ru-RU" altLang="ru-RU" sz="4000" dirty="0"/>
              <a:t>Каждый человек, который приходит в паллиативную помощь, мечтает о том, чтобы смерть каждого пациента была «хорошей</a:t>
            </a:r>
            <a:r>
              <a:rPr lang="ru-RU" altLang="ru-RU" dirty="0"/>
              <a:t>».</a:t>
            </a:r>
          </a:p>
          <a:p>
            <a:pPr lvl="4">
              <a:buFontTx/>
              <a:buNone/>
            </a:pPr>
            <a:r>
              <a:rPr lang="ru-RU" altLang="ru-RU" dirty="0"/>
              <a:t>					</a:t>
            </a:r>
          </a:p>
          <a:p>
            <a:pPr lvl="4">
              <a:buFontTx/>
              <a:buNone/>
            </a:pPr>
            <a:r>
              <a:rPr lang="ru-RU" altLang="ru-RU" dirty="0"/>
              <a:t>					</a:t>
            </a:r>
            <a:r>
              <a:rPr lang="ru-RU" altLang="ru-RU" dirty="0" smtClean="0"/>
              <a:t>		</a:t>
            </a:r>
            <a:r>
              <a:rPr lang="en-US" altLang="ru-RU" dirty="0" smtClean="0"/>
              <a:t>Richard </a:t>
            </a:r>
            <a:r>
              <a:rPr lang="en-US" altLang="ru-RU" dirty="0"/>
              <a:t>Sloan, MD, March 2013</a:t>
            </a:r>
            <a:r>
              <a:rPr lang="ru-RU" alt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1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Хорошая смерть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4116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30000"/>
              <a:t>   ?</a:t>
            </a:r>
          </a:p>
        </p:txBody>
      </p:sp>
    </p:spTree>
    <p:extLst>
      <p:ext uri="{BB962C8B-B14F-4D97-AF65-F5344CB8AC3E}">
        <p14:creationId xmlns:p14="http://schemas.microsoft.com/office/powerpoint/2010/main" val="37318012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0" grpId="1"/>
      <p:bldP spid="68611" grpId="0" build="p"/>
      <p:bldP spid="68611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Хорошая смерть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600"/>
              <a:t>Умереть с </a:t>
            </a:r>
            <a:r>
              <a:rPr lang="ru-RU" altLang="ru-RU" sz="2600" u="sng"/>
              <a:t>достоинством </a:t>
            </a:r>
          </a:p>
          <a:p>
            <a:r>
              <a:rPr lang="ru-RU" altLang="ru-RU" sz="2600"/>
              <a:t>Автономия, контроль </a:t>
            </a:r>
          </a:p>
          <a:p>
            <a:r>
              <a:rPr lang="ru-RU" altLang="ru-RU" sz="2600"/>
              <a:t>Принятие смерти </a:t>
            </a:r>
          </a:p>
          <a:p>
            <a:r>
              <a:rPr lang="ru-RU" altLang="ru-RU" sz="2600" u="sng"/>
              <a:t>Мирная смерть</a:t>
            </a:r>
          </a:p>
          <a:p>
            <a:r>
              <a:rPr lang="ru-RU" altLang="ru-RU" sz="2600"/>
              <a:t>Естественная смерть</a:t>
            </a:r>
          </a:p>
          <a:p>
            <a:r>
              <a:rPr lang="ru-RU" altLang="ru-RU" sz="2600"/>
              <a:t>Без боли и страдания </a:t>
            </a:r>
          </a:p>
          <a:p>
            <a:r>
              <a:rPr lang="ru-RU" altLang="ru-RU" sz="2600"/>
              <a:t>В сознании </a:t>
            </a:r>
          </a:p>
          <a:p>
            <a:r>
              <a:rPr lang="ru-RU" altLang="ru-RU" sz="2600"/>
              <a:t>«Вовремя»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600"/>
              <a:t>В присутствии значимых близких</a:t>
            </a:r>
          </a:p>
          <a:p>
            <a:r>
              <a:rPr lang="ru-RU" altLang="ru-RU" sz="2600"/>
              <a:t>Во сне</a:t>
            </a:r>
          </a:p>
          <a:p>
            <a:r>
              <a:rPr lang="ru-RU" altLang="ru-RU" sz="2600"/>
              <a:t>Неожиданная смерть</a:t>
            </a:r>
          </a:p>
          <a:p>
            <a:r>
              <a:rPr lang="ru-RU" altLang="ru-RU" sz="2600"/>
              <a:t>Умереть дома</a:t>
            </a:r>
          </a:p>
          <a:p>
            <a:r>
              <a:rPr lang="ru-RU" altLang="ru-RU" sz="2600"/>
              <a:t>Смерть, не причиняющая боль родным </a:t>
            </a:r>
          </a:p>
        </p:txBody>
      </p:sp>
    </p:spTree>
    <p:extLst>
      <p:ext uri="{BB962C8B-B14F-4D97-AF65-F5344CB8AC3E}">
        <p14:creationId xmlns:p14="http://schemas.microsoft.com/office/powerpoint/2010/main" val="251020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Daniel Callahan</a:t>
            </a:r>
            <a:r>
              <a:rPr lang="ru-RU" altLang="ru-RU"/>
              <a:t> (1993г)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r>
              <a:rPr lang="ru-RU" altLang="ru-RU"/>
              <a:t>Мирная смерть – та, «которая принимается без обуревающего страха и которая более не властна наводить ужас».</a:t>
            </a:r>
          </a:p>
        </p:txBody>
      </p:sp>
    </p:spTree>
    <p:extLst>
      <p:ext uri="{BB962C8B-B14F-4D97-AF65-F5344CB8AC3E}">
        <p14:creationId xmlns:p14="http://schemas.microsoft.com/office/powerpoint/2010/main" val="12792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Picture 5" descr="tumblr_ljb1g7ASw01qb0zfoo1_5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692150"/>
            <a:ext cx="6480175" cy="55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3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Дары смерти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«Третьего брата Смерть искала очень долго, но он постоянно прятался от неё под мантией-невидимкой. В конце концов он состарился и отдал мантию своему сыну, и ушли они вдвоём со смертью, как старые друзья».</a:t>
            </a:r>
          </a:p>
          <a:p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	Дж.К.Роулинг  </a:t>
            </a:r>
          </a:p>
        </p:txBody>
      </p:sp>
    </p:spTree>
    <p:extLst>
      <p:ext uri="{BB962C8B-B14F-4D97-AF65-F5344CB8AC3E}">
        <p14:creationId xmlns:p14="http://schemas.microsoft.com/office/powerpoint/2010/main" val="2231320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Retjens, 2006</a:t>
            </a:r>
            <a:endParaRPr lang="ru-RU" altLang="ru-RU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dirty="0"/>
              <a:t>92% хотят умереть достойно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88% хотят иметь возможность самим принимать решения о лечении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65% хотят умереть дома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65% не хотят быть обузой для близких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61% хотят быть в сознании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60% не хотят зависеть от других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35% </a:t>
            </a:r>
            <a:r>
              <a:rPr lang="ru-RU" altLang="ru-RU" u="sng" dirty="0"/>
              <a:t>хотят иметь возможность назначить момент смерти</a:t>
            </a:r>
          </a:p>
        </p:txBody>
      </p:sp>
    </p:spTree>
    <p:extLst>
      <p:ext uri="{BB962C8B-B14F-4D97-AF65-F5344CB8AC3E}">
        <p14:creationId xmlns:p14="http://schemas.microsoft.com/office/powerpoint/2010/main" val="236765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Эвтаназия </a:t>
            </a:r>
            <a:r>
              <a:rPr lang="en-US" altLang="ru-RU"/>
              <a:t>- </a:t>
            </a:r>
            <a:r>
              <a:rPr lang="ru-RU" altLang="ru-RU" b="0"/>
              <a:t>εὐθανασία</a:t>
            </a:r>
            <a:r>
              <a:rPr lang="ru-RU" altLang="ru-RU"/>
              <a:t> 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  <a:p>
            <a:r>
              <a:rPr lang="en-US" altLang="ru-RU"/>
              <a:t>Eu</a:t>
            </a:r>
            <a:r>
              <a:rPr lang="ru-RU" altLang="ru-RU"/>
              <a:t> - εὖ  </a:t>
            </a:r>
            <a:r>
              <a:rPr lang="en-US" altLang="ru-RU"/>
              <a:t>– </a:t>
            </a:r>
            <a:r>
              <a:rPr lang="ru-RU" altLang="ru-RU"/>
              <a:t>хороший, правильный</a:t>
            </a:r>
            <a:endParaRPr lang="en-US" altLang="ru-RU"/>
          </a:p>
          <a:p>
            <a:endParaRPr lang="en-US" altLang="ru-RU"/>
          </a:p>
          <a:p>
            <a:endParaRPr lang="ru-RU" altLang="ru-RU"/>
          </a:p>
          <a:p>
            <a:r>
              <a:rPr lang="en-US" altLang="ru-RU"/>
              <a:t>Thanatos</a:t>
            </a:r>
            <a:r>
              <a:rPr lang="ru-RU" altLang="ru-RU"/>
              <a:t> - θάνατος </a:t>
            </a:r>
            <a:r>
              <a:rPr lang="en-US" altLang="ru-RU"/>
              <a:t> - </a:t>
            </a:r>
            <a:r>
              <a:rPr lang="ru-RU" altLang="ru-RU"/>
              <a:t>смерть</a:t>
            </a:r>
          </a:p>
        </p:txBody>
      </p:sp>
    </p:spTree>
    <p:extLst>
      <p:ext uri="{BB962C8B-B14F-4D97-AF65-F5344CB8AC3E}">
        <p14:creationId xmlns:p14="http://schemas.microsoft.com/office/powerpoint/2010/main" val="19544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Euthanasia – </a:t>
            </a:r>
            <a:r>
              <a:rPr lang="ru-RU" altLang="ru-RU"/>
              <a:t>история термина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8229600" cy="4805362"/>
          </a:xfrm>
        </p:spPr>
        <p:txBody>
          <a:bodyPr/>
          <a:lstStyle/>
          <a:p>
            <a:r>
              <a:rPr lang="ru-RU" altLang="ru-RU"/>
              <a:t>Хорошая смерть в исходе хорошей жизни, в бою (античность) </a:t>
            </a:r>
          </a:p>
          <a:p>
            <a:r>
              <a:rPr lang="ru-RU" altLang="ru-RU"/>
              <a:t>Хорошая смерть с участием врача – пассивно (с 17в.) и активно (с 19в.)</a:t>
            </a:r>
          </a:p>
          <a:p>
            <a:r>
              <a:rPr lang="ru-RU" altLang="ru-RU"/>
              <a:t>Хорошая смерть, очищающая общество – нацизм </a:t>
            </a:r>
          </a:p>
          <a:p>
            <a:r>
              <a:rPr lang="ru-RU" altLang="ru-RU"/>
              <a:t>Хорошая смерть путем введения врачом смертельных доз препаратов по просьбе пациента (20 в.) </a:t>
            </a:r>
          </a:p>
        </p:txBody>
      </p:sp>
    </p:spTree>
    <p:extLst>
      <p:ext uri="{BB962C8B-B14F-4D97-AF65-F5344CB8AC3E}">
        <p14:creationId xmlns:p14="http://schemas.microsoft.com/office/powerpoint/2010/main" val="33065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Паллиативная помощь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1390"/>
          </a:xfrm>
        </p:spPr>
        <p:txBody>
          <a:bodyPr>
            <a:normAutofit/>
          </a:bodyPr>
          <a:lstStyle/>
          <a:p>
            <a:r>
              <a:rPr lang="ru-RU" dirty="0" smtClean="0"/>
              <a:t>Помощь при угрожающих жизни или ограничивающих срок жизни заболеваниях/состояниях</a:t>
            </a:r>
          </a:p>
          <a:p>
            <a:pPr marL="365751" lvl="1" indent="0">
              <a:buNone/>
            </a:pPr>
            <a:endParaRPr lang="ru-RU" dirty="0" smtClean="0"/>
          </a:p>
          <a:p>
            <a:r>
              <a:rPr lang="ru-RU" dirty="0" smtClean="0"/>
              <a:t>Помощь в достижении наилучшего </a:t>
            </a:r>
            <a:r>
              <a:rPr lang="ru-RU" b="1" dirty="0" smtClean="0"/>
              <a:t>качества жизни без оглядки на продолжительность жизни </a:t>
            </a:r>
          </a:p>
          <a:p>
            <a:pPr marL="0" indent="0">
              <a:buNone/>
            </a:pPr>
            <a:endParaRPr lang="ru-RU" b="1" dirty="0"/>
          </a:p>
          <a:p>
            <a:pPr lvl="7"/>
            <a:r>
              <a:rPr lang="ru-RU" sz="2400" dirty="0" smtClean="0"/>
              <a:t>Одно из многих направлений, борющихся за качество жизни. Единственное – за </a:t>
            </a:r>
            <a:r>
              <a:rPr lang="ru-RU" sz="2400" b="1" dirty="0" smtClean="0"/>
              <a:t>качество смерти</a:t>
            </a:r>
            <a:r>
              <a:rPr lang="ru-RU" sz="2400" dirty="0" smtClean="0"/>
              <a:t>. </a:t>
            </a:r>
            <a:endParaRPr lang="ru-RU" sz="2400" b="1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Помощь как больному, так и семье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8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Определения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4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u="sng"/>
              <a:t>Действие или бездействие</a:t>
            </a:r>
            <a:r>
              <a:rPr lang="ru-RU" altLang="ru-RU"/>
              <a:t>, приводящее к смерти, преследующее цель таким образом устранить всякое страдание (Ватикан, 1980г.)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Намеренное прекращение или сокращение жизни другого человека по его просьбе </a:t>
            </a:r>
            <a:r>
              <a:rPr lang="ru-RU" altLang="ru-RU" u="sng"/>
              <a:t>или в его интересах</a:t>
            </a:r>
            <a:r>
              <a:rPr lang="ru-RU" altLang="ru-RU"/>
              <a:t>, активное или </a:t>
            </a:r>
            <a:r>
              <a:rPr lang="ru-RU" altLang="ru-RU" u="sng"/>
              <a:t>пассивное (</a:t>
            </a:r>
            <a:r>
              <a:rPr lang="ru-RU" altLang="ru-RU"/>
              <a:t>Голландия, 1982г.)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Намеренное прекращение жизни человека по его просьбе кем-либо, </a:t>
            </a:r>
            <a:r>
              <a:rPr lang="ru-RU" altLang="ru-RU" u="sng"/>
              <a:t>кроме самого человека</a:t>
            </a:r>
            <a:r>
              <a:rPr lang="ru-RU" altLang="ru-RU"/>
              <a:t> (Голландия 1985г.) </a:t>
            </a:r>
          </a:p>
        </p:txBody>
      </p:sp>
    </p:spTree>
    <p:extLst>
      <p:ext uri="{BB962C8B-B14F-4D97-AF65-F5344CB8AC3E}">
        <p14:creationId xmlns:p14="http://schemas.microsoft.com/office/powerpoint/2010/main" val="4033249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Современное определение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Действующее в Голландии - рекомендовано к использованию всеми странами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Эвтаназия - активное убийство человека, исполненное по его просьбе, путем введения врачом лекарственных препаратов.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Ассистированное врачом самоубийство (</a:t>
            </a:r>
            <a:r>
              <a:rPr lang="en-US" altLang="ru-RU"/>
              <a:t>PAS) – </a:t>
            </a:r>
            <a:r>
              <a:rPr lang="ru-RU" altLang="ru-RU"/>
              <a:t>предоставление врачом человеку по его просьбе препаратов с целью самоубийства.</a:t>
            </a:r>
          </a:p>
        </p:txBody>
      </p:sp>
    </p:spTree>
    <p:extLst>
      <p:ext uri="{BB962C8B-B14F-4D97-AF65-F5344CB8AC3E}">
        <p14:creationId xmlns:p14="http://schemas.microsoft.com/office/powerpoint/2010/main" val="34883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3376"/>
            <a:ext cx="7543800" cy="1084263"/>
          </a:xfrm>
        </p:spPr>
        <p:txBody>
          <a:bodyPr/>
          <a:lstStyle/>
          <a:p>
            <a:r>
              <a:rPr lang="ru-RU" altLang="ru-RU"/>
              <a:t>НЕ эвтаназия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557338"/>
            <a:ext cx="8229600" cy="4895850"/>
          </a:xfrm>
        </p:spPr>
        <p:txBody>
          <a:bodyPr/>
          <a:lstStyle/>
          <a:p>
            <a:r>
              <a:rPr lang="ru-RU" altLang="ru-RU" sz="2600" b="1"/>
              <a:t>Решения против лечения</a:t>
            </a:r>
            <a:r>
              <a:rPr lang="ru-RU" altLang="ru-RU" sz="2600"/>
              <a:t> (в случае клинической нецелесообразности или при отказе пациента</a:t>
            </a:r>
            <a:r>
              <a:rPr lang="en-US" altLang="ru-RU" sz="2600"/>
              <a:t>)</a:t>
            </a:r>
          </a:p>
          <a:p>
            <a:r>
              <a:rPr lang="en-US" altLang="ru-RU" sz="2600" b="1"/>
              <a:t>Double effect</a:t>
            </a:r>
            <a:r>
              <a:rPr lang="en-US" altLang="ru-RU" sz="2600"/>
              <a:t> – </a:t>
            </a:r>
            <a:r>
              <a:rPr lang="ru-RU" altLang="ru-RU" sz="2600"/>
              <a:t>доктрина двойного эффекта</a:t>
            </a:r>
            <a:endParaRPr lang="en-US" altLang="ru-RU" sz="2600"/>
          </a:p>
          <a:p>
            <a:r>
              <a:rPr lang="ru-RU" altLang="ru-RU" sz="2600" b="1"/>
              <a:t>Терминальная (паллиативная) седация</a:t>
            </a:r>
            <a:r>
              <a:rPr lang="en-US" altLang="ru-RU" sz="2600"/>
              <a:t> </a:t>
            </a:r>
          </a:p>
          <a:p>
            <a:r>
              <a:rPr lang="ru-RU" altLang="ru-RU" sz="2600"/>
              <a:t>Неадекватное лечение, приведшее к смерти</a:t>
            </a:r>
            <a:r>
              <a:rPr lang="en-US" altLang="ru-RU" sz="2600"/>
              <a:t> </a:t>
            </a:r>
          </a:p>
          <a:p>
            <a:r>
              <a:rPr lang="en-US" altLang="ru-RU" sz="2600"/>
              <a:t>Non-voluntary medicalized killing </a:t>
            </a:r>
            <a:r>
              <a:rPr lang="ru-RU" altLang="ru-RU" sz="2600"/>
              <a:t>– медицинское убийство против желания компетентного больного</a:t>
            </a:r>
            <a:endParaRPr lang="en-US" altLang="ru-RU" sz="2600"/>
          </a:p>
          <a:p>
            <a:r>
              <a:rPr lang="en-US" altLang="ru-RU" sz="2600"/>
              <a:t>In-voluntary medicalized killing</a:t>
            </a:r>
            <a:r>
              <a:rPr lang="ru-RU" altLang="ru-RU" sz="2600"/>
              <a:t> – медицинское убийство некомпетентного больного </a:t>
            </a:r>
            <a:r>
              <a:rPr lang="en-US" altLang="ru-RU" sz="2600"/>
              <a:t> </a:t>
            </a:r>
            <a:endParaRPr lang="ru-RU" altLang="ru-RU" sz="2600"/>
          </a:p>
        </p:txBody>
      </p:sp>
    </p:spTree>
    <p:extLst>
      <p:ext uri="{BB962C8B-B14F-4D97-AF65-F5344CB8AC3E}">
        <p14:creationId xmlns:p14="http://schemas.microsoft.com/office/powerpoint/2010/main" val="949908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Отказ от лечения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 lnSpcReduction="10000"/>
          </a:bodyPr>
          <a:lstStyle/>
          <a:p>
            <a:r>
              <a:rPr lang="ru-RU" altLang="ru-RU" dirty="0"/>
              <a:t>Истоки – информированное согласие (1908г.) </a:t>
            </a:r>
            <a:endParaRPr lang="ru-RU" altLang="ru-RU" dirty="0" smtClean="0"/>
          </a:p>
          <a:p>
            <a:pPr marL="0" indent="0">
              <a:buNone/>
            </a:pPr>
            <a:endParaRPr lang="ru-RU" altLang="ru-RU" dirty="0"/>
          </a:p>
          <a:p>
            <a:r>
              <a:rPr lang="ru-RU" altLang="ru-RU" dirty="0" smtClean="0"/>
              <a:t>Какого рода лечение? </a:t>
            </a:r>
          </a:p>
          <a:p>
            <a:pPr lvl="1"/>
            <a:r>
              <a:rPr lang="ru-RU" altLang="ru-RU" dirty="0" smtClean="0"/>
              <a:t>Сердечно-легочная реанимация</a:t>
            </a:r>
          </a:p>
          <a:p>
            <a:pPr lvl="1"/>
            <a:r>
              <a:rPr lang="ru-RU" altLang="ru-RU" dirty="0" smtClean="0"/>
              <a:t>ИВЛ и интенсивная терапия</a:t>
            </a:r>
          </a:p>
          <a:p>
            <a:pPr lvl="1"/>
            <a:r>
              <a:rPr lang="ru-RU" altLang="ru-RU" dirty="0" smtClean="0"/>
              <a:t>искусственное </a:t>
            </a:r>
            <a:r>
              <a:rPr lang="ru-RU" altLang="ru-RU" dirty="0"/>
              <a:t>питание и </a:t>
            </a:r>
            <a:r>
              <a:rPr lang="ru-RU" altLang="ru-RU" dirty="0" smtClean="0"/>
              <a:t>гидратация</a:t>
            </a:r>
          </a:p>
          <a:p>
            <a:pPr lvl="1"/>
            <a:r>
              <a:rPr lang="ru-RU" altLang="ru-RU" dirty="0" smtClean="0"/>
              <a:t>Гемотрансфузии, гемодиализ</a:t>
            </a:r>
            <a:r>
              <a:rPr lang="ru-RU" altLang="ru-RU" dirty="0"/>
              <a:t>, </a:t>
            </a:r>
            <a:r>
              <a:rPr lang="ru-RU" altLang="ru-RU" dirty="0" smtClean="0"/>
              <a:t>кардиостимуляторы и пр.  </a:t>
            </a:r>
          </a:p>
          <a:p>
            <a:pPr marL="0" indent="0">
              <a:buNone/>
            </a:pPr>
            <a:endParaRPr lang="ru-RU" altLang="ru-RU" dirty="0"/>
          </a:p>
          <a:p>
            <a:r>
              <a:rPr lang="ru-RU" altLang="ru-RU" dirty="0"/>
              <a:t>Серия судебных исков, позволивших отказ от лечения некомпетентного больного на основе знаний о высказанных им ранее предпочтениях</a:t>
            </a:r>
          </a:p>
        </p:txBody>
      </p:sp>
    </p:spTree>
    <p:extLst>
      <p:ext uri="{BB962C8B-B14F-4D97-AF65-F5344CB8AC3E}">
        <p14:creationId xmlns:p14="http://schemas.microsoft.com/office/powerpoint/2010/main" val="2942074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76250"/>
            <a:ext cx="7543800" cy="1657350"/>
          </a:xfrm>
        </p:spPr>
        <p:txBody>
          <a:bodyPr/>
          <a:lstStyle/>
          <a:p>
            <a:r>
              <a:rPr lang="ru-RU" altLang="ru-RU" sz="3500"/>
              <a:t>Рекомендации по отказу от лечения, поддерживающего жизнь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205038"/>
            <a:ext cx="8229600" cy="4248150"/>
          </a:xfrm>
        </p:spPr>
        <p:txBody>
          <a:bodyPr/>
          <a:lstStyle/>
          <a:p>
            <a:r>
              <a:rPr lang="ru-RU" altLang="ru-RU"/>
              <a:t>1983г. – доклад президентской комиссии США</a:t>
            </a:r>
          </a:p>
          <a:p>
            <a:r>
              <a:rPr lang="ru-RU" altLang="ru-RU"/>
              <a:t>1987г. – клинические рекомендации по прекращению искусственного поддержания жизни. </a:t>
            </a:r>
          </a:p>
          <a:p>
            <a:r>
              <a:rPr lang="ru-RU" altLang="ru-RU"/>
              <a:t>Дали начало законам на уровне штатов, утверждающим порядок отказа (директивы помощи) </a:t>
            </a:r>
          </a:p>
        </p:txBody>
      </p:sp>
    </p:spTree>
    <p:extLst>
      <p:ext uri="{BB962C8B-B14F-4D97-AF65-F5344CB8AC3E}">
        <p14:creationId xmlns:p14="http://schemas.microsoft.com/office/powerpoint/2010/main" val="4159537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500"/>
              <a:t>Конвенция о правах человека и биомедицине </a:t>
            </a:r>
            <a:r>
              <a:rPr lang="ru-RU" altLang="ru-RU" sz="2600"/>
              <a:t>(Совет Европы, 1997г)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73238"/>
            <a:ext cx="8229600" cy="482441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/>
              <a:t>Глава II. СОГЛАСИЕ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Статья 5 (Общее правило)</a:t>
            </a:r>
            <a:endParaRPr lang="ru-RU" altLang="ru-RU" sz="240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Медицинское вмешательство может осуществляться лишь после того, как соответствующее лицо даст на это свое добровольное информированное согласие.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 </a:t>
            </a:r>
            <a:r>
              <a:rPr lang="ru-RU" altLang="ru-RU" sz="2400" b="1"/>
              <a:t>Статья 9 (Ранее высказанные пожелания)</a:t>
            </a: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В случаях, когда в момент медицинского вмешательства пациент не в состоянии выразить свою волю, </a:t>
            </a:r>
            <a:r>
              <a:rPr lang="ru-RU" altLang="ru-RU" sz="2400" u="sng"/>
              <a:t>учитываются пожелания по этому поводу, выраженные им ранее</a:t>
            </a:r>
            <a:r>
              <a:rPr lang="ru-RU" altLang="ru-RU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757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Отказ от реанимации</a:t>
            </a:r>
            <a:endParaRPr lang="ru-RU" altLang="ru-RU" dirty="0"/>
          </a:p>
        </p:txBody>
      </p:sp>
      <p:pic>
        <p:nvPicPr>
          <p:cNvPr id="128003" name="Picture 3" descr="dnrf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1700213"/>
            <a:ext cx="350996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4" name="AutoShape 4" descr="9k=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05" name="AutoShape 5" descr="9k=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06" name="AutoShape 6" descr="9k=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7011988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pic>
        <p:nvPicPr>
          <p:cNvPr id="128008" name="Picture 8" descr="ANd9GcRJrDT4r6OlhVTKF5Z5z7IbcrwtEcZG2xiBv0v7I4fDSrWkrUL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844675"/>
            <a:ext cx="3384550" cy="453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8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ANd9GcRPUqJ49X5BiHkB35WyHkYXDQhEMa4PdQAWNfa7xfjEeev4EiNA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333376"/>
            <a:ext cx="4321175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3863976" y="4508501"/>
            <a:ext cx="792163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V="1">
            <a:off x="4583114" y="3284539"/>
            <a:ext cx="2808287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7516813" y="2627313"/>
            <a:ext cx="21407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/>
              <a:t>    </a:t>
            </a:r>
            <a:r>
              <a:rPr lang="en-US" altLang="ru-RU" sz="3200"/>
              <a:t>Do not</a:t>
            </a:r>
          </a:p>
          <a:p>
            <a:r>
              <a:rPr lang="en-US" altLang="ru-RU" sz="3200"/>
              <a:t>Resuscitate</a:t>
            </a:r>
            <a:r>
              <a:rPr lang="en-US" altLang="ru-RU" sz="2400"/>
              <a:t> 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1263373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5625" y="228600"/>
            <a:ext cx="8540750" cy="850900"/>
          </a:xfrm>
        </p:spPr>
        <p:txBody>
          <a:bodyPr/>
          <a:lstStyle/>
          <a:p>
            <a:r>
              <a:rPr lang="en-US" altLang="ru-RU"/>
              <a:t>Robinson et al., 1997, USA </a:t>
            </a:r>
            <a:endParaRPr lang="ru-RU" altLang="ru-RU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1341438"/>
            <a:ext cx="8229600" cy="51117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ru-RU" sz="1800" dirty="0"/>
              <a:t>	</a:t>
            </a:r>
            <a:r>
              <a:rPr lang="ru-RU" altLang="ru-RU" sz="2200" dirty="0"/>
              <a:t>44 пациента, умерших от МВ в штате </a:t>
            </a:r>
            <a:r>
              <a:rPr lang="en-US" altLang="ru-RU" sz="2200" dirty="0"/>
              <a:t>Massachusetts, </a:t>
            </a:r>
            <a:r>
              <a:rPr lang="ru-RU" altLang="ru-RU" sz="2200" dirty="0"/>
              <a:t>США </a:t>
            </a:r>
            <a:r>
              <a:rPr lang="en-US" altLang="ru-RU" sz="2200" dirty="0"/>
              <a:t> </a:t>
            </a:r>
            <a:endParaRPr lang="ru-RU" altLang="ru-RU" sz="2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dirty="0"/>
              <a:t>Средний возраст – 27 лет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dirty="0"/>
              <a:t>Место смерти – больница (</a:t>
            </a:r>
            <a:r>
              <a:rPr lang="en-US" altLang="ru-RU" sz="2200" dirty="0"/>
              <a:t>N 43) </a:t>
            </a:r>
            <a:endParaRPr lang="ru-RU" altLang="ru-RU" sz="2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ru-RU" sz="2200" dirty="0"/>
              <a:t>&gt;70% </a:t>
            </a:r>
            <a:r>
              <a:rPr lang="ru-RU" altLang="ru-RU" sz="2200" dirty="0"/>
              <a:t>получали</a:t>
            </a:r>
            <a:r>
              <a:rPr lang="en-US" altLang="ru-RU" sz="2200" dirty="0"/>
              <a:t> </a:t>
            </a:r>
            <a:r>
              <a:rPr lang="ru-RU" altLang="ru-RU" sz="2200" dirty="0"/>
              <a:t>в/в а/б терапию, витамины в течение последних 12ч жизни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b="1" dirty="0"/>
              <a:t>86% получали </a:t>
            </a:r>
            <a:r>
              <a:rPr lang="ru-RU" altLang="ru-RU" sz="2200" b="1" dirty="0" err="1"/>
              <a:t>опиоиды</a:t>
            </a:r>
            <a:r>
              <a:rPr lang="ru-RU" altLang="ru-RU" sz="2200" dirty="0"/>
              <a:t> для контроля диспноэ и боли в грудной клетке – от 1 суток до 1 месяца – дозы более низкие, чем при онкологии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b="1" dirty="0"/>
              <a:t>100% пациентов имели статус </a:t>
            </a:r>
            <a:r>
              <a:rPr lang="en-US" altLang="ru-RU" sz="2200" b="1" dirty="0"/>
              <a:t>DNR</a:t>
            </a:r>
            <a:r>
              <a:rPr lang="en-US" altLang="ru-RU" sz="2200" dirty="0"/>
              <a:t> </a:t>
            </a:r>
            <a:r>
              <a:rPr lang="ru-RU" altLang="ru-RU" sz="2200" dirty="0"/>
              <a:t>(отказ от реанимации), в </a:t>
            </a:r>
            <a:r>
              <a:rPr lang="ru-RU" altLang="ru-RU" sz="2200" dirty="0" err="1"/>
              <a:t>т.ч</a:t>
            </a:r>
            <a:r>
              <a:rPr lang="ru-RU" altLang="ru-RU" sz="2200" dirty="0"/>
              <a:t>. получавшие </a:t>
            </a:r>
            <a:r>
              <a:rPr lang="en-US" altLang="ru-RU" sz="2200" dirty="0" err="1"/>
              <a:t>BiPap</a:t>
            </a:r>
            <a:r>
              <a:rPr lang="ru-RU" altLang="ru-RU" sz="2200" dirty="0"/>
              <a:t>-терапию и стоящие в очереди на трансплантацию легких. Более 50% имели статус </a:t>
            </a:r>
            <a:r>
              <a:rPr lang="en-US" altLang="ru-RU" sz="2200" dirty="0"/>
              <a:t>DNR </a:t>
            </a:r>
            <a:r>
              <a:rPr lang="ru-RU" altLang="ru-RU" sz="2200" dirty="0"/>
              <a:t>в течение более, чем 7 дней до смерти.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dirty="0"/>
              <a:t> </a:t>
            </a:r>
          </a:p>
          <a:p>
            <a:pPr algn="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ru-RU" sz="1800" b="1" dirty="0"/>
              <a:t>	</a:t>
            </a:r>
            <a:r>
              <a:rPr lang="ru-RU" altLang="ru-RU" sz="1800" b="1" dirty="0" err="1"/>
              <a:t>End-of-Life</a:t>
            </a:r>
            <a:r>
              <a:rPr lang="ru-RU" altLang="ru-RU" sz="1800" b="1" dirty="0"/>
              <a:t> </a:t>
            </a:r>
            <a:r>
              <a:rPr lang="ru-RU" altLang="ru-RU" sz="1800" b="1" dirty="0" err="1"/>
              <a:t>Care</a:t>
            </a:r>
            <a:r>
              <a:rPr lang="ru-RU" altLang="ru-RU" sz="1800" b="1" dirty="0"/>
              <a:t> </a:t>
            </a:r>
            <a:r>
              <a:rPr lang="ru-RU" altLang="ru-RU" sz="1800" b="1" dirty="0" err="1"/>
              <a:t>in</a:t>
            </a:r>
            <a:r>
              <a:rPr lang="ru-RU" altLang="ru-RU" sz="1800" b="1" dirty="0"/>
              <a:t> </a:t>
            </a:r>
            <a:r>
              <a:rPr lang="ru-RU" altLang="ru-RU" sz="1800" b="1" dirty="0" err="1"/>
              <a:t>Cystic</a:t>
            </a:r>
            <a:r>
              <a:rPr lang="ru-RU" altLang="ru-RU" sz="1800" b="1" dirty="0"/>
              <a:t> </a:t>
            </a:r>
            <a:r>
              <a:rPr lang="ru-RU" altLang="ru-RU" sz="1800" b="1" dirty="0" err="1"/>
              <a:t>Fibrosis</a:t>
            </a:r>
            <a:r>
              <a:rPr lang="en-US" altLang="ru-RU" sz="1800" b="1" dirty="0"/>
              <a:t>. </a:t>
            </a:r>
            <a:endParaRPr lang="ru-RU" altLang="ru-RU" sz="1800" b="1" dirty="0"/>
          </a:p>
          <a:p>
            <a:pPr algn="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1800" dirty="0" err="1"/>
              <a:t>Robinson</a:t>
            </a:r>
            <a:r>
              <a:rPr lang="ru-RU" altLang="ru-RU" sz="1800" dirty="0"/>
              <a:t>,</a:t>
            </a:r>
            <a:r>
              <a:rPr lang="en-US" altLang="ru-RU" sz="1800" dirty="0"/>
              <a:t> W.M. et al., </a:t>
            </a:r>
            <a:r>
              <a:rPr lang="en-US" altLang="ru-RU" sz="1800" i="1" dirty="0" err="1"/>
              <a:t>Pe</a:t>
            </a:r>
            <a:r>
              <a:rPr lang="ru-RU" altLang="ru-RU" sz="1800" i="1" dirty="0" err="1"/>
              <a:t>diatrics</a:t>
            </a:r>
            <a:r>
              <a:rPr lang="ru-RU" altLang="ru-RU" sz="1800" i="1" dirty="0"/>
              <a:t> </a:t>
            </a:r>
            <a:r>
              <a:rPr lang="ru-RU" altLang="ru-RU" sz="1800" dirty="0"/>
              <a:t>1997</a:t>
            </a:r>
            <a:endParaRPr lang="ru-RU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1102161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Postovsky</a:t>
            </a:r>
            <a:r>
              <a:rPr lang="en-US" dirty="0" smtClean="0"/>
              <a:t> et al, 2004, Israel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341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36 </a:t>
            </a:r>
            <a:r>
              <a:rPr lang="ru-RU" dirty="0" smtClean="0"/>
              <a:t>умерших от солидных опухолей в Хайфе, средний возраст – 10 лет 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 smtClean="0"/>
              <a:t>	- У 22 (61%) были подписаны </a:t>
            </a:r>
            <a:r>
              <a:rPr lang="en-US" dirty="0" smtClean="0"/>
              <a:t>DNR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- </a:t>
            </a:r>
            <a:r>
              <a:rPr lang="ru-RU" dirty="0" smtClean="0"/>
              <a:t>Среднее время подписания </a:t>
            </a:r>
            <a:r>
              <a:rPr lang="en-US" dirty="0" smtClean="0"/>
              <a:t>DNR </a:t>
            </a:r>
            <a:r>
              <a:rPr lang="ru-RU" dirty="0" smtClean="0"/>
              <a:t>– 5 дней до смерти 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 smtClean="0"/>
              <a:t>	- Место смерти: 14% дома, 78% в отделении, 8% в ОРИТ 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 algn="r">
              <a:buNone/>
            </a:pPr>
            <a:r>
              <a:rPr lang="ru-RU" sz="2000" b="1" dirty="0" smtClean="0"/>
              <a:t>«</a:t>
            </a:r>
            <a:r>
              <a:rPr lang="en-US" sz="2000" b="1" dirty="0" smtClean="0"/>
              <a:t>Do not Resuscitate</a:t>
            </a:r>
            <a:r>
              <a:rPr lang="ru-RU" sz="2000" b="1" dirty="0" smtClean="0"/>
              <a:t>»</a:t>
            </a:r>
            <a:r>
              <a:rPr lang="en-US" sz="2000" b="1" dirty="0" smtClean="0"/>
              <a:t> Orders Among Children </a:t>
            </a:r>
          </a:p>
          <a:p>
            <a:pPr marL="457200" lvl="1" indent="0" algn="r">
              <a:buNone/>
            </a:pPr>
            <a:r>
              <a:rPr lang="en-US" sz="2000" b="1" dirty="0" smtClean="0"/>
              <a:t>with Solid Tumors at the End of Life</a:t>
            </a:r>
          </a:p>
          <a:p>
            <a:pPr marL="457200" lvl="1" indent="0" algn="r">
              <a:buNone/>
            </a:pPr>
            <a:r>
              <a:rPr lang="en-US" sz="2000" dirty="0" err="1" smtClean="0"/>
              <a:t>Postovsky</a:t>
            </a:r>
            <a:r>
              <a:rPr lang="en-US" sz="2000" dirty="0" smtClean="0"/>
              <a:t> et al., </a:t>
            </a:r>
            <a:r>
              <a:rPr lang="en-US" sz="2000" i="1" dirty="0" smtClean="0"/>
              <a:t>Pediatric Hematology and Oncology, 21: 661-668 2004</a:t>
            </a:r>
            <a:endParaRPr lang="ru-RU" sz="20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6706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смерти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139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Зависит от:</a:t>
            </a:r>
          </a:p>
          <a:p>
            <a:r>
              <a:rPr lang="ru-RU" dirty="0" smtClean="0"/>
              <a:t>Заболевания, траектории </a:t>
            </a:r>
          </a:p>
          <a:p>
            <a:r>
              <a:rPr lang="ru-RU" u="sng" dirty="0" smtClean="0"/>
              <a:t>Доступности профессиональной помощи </a:t>
            </a:r>
            <a:r>
              <a:rPr lang="ru-RU" dirty="0" smtClean="0"/>
              <a:t>для купирования симптомов, психологической поддержки </a:t>
            </a:r>
          </a:p>
          <a:p>
            <a:r>
              <a:rPr lang="ru-RU" dirty="0" smtClean="0"/>
              <a:t>Психологического климата, стадии переживания утраты </a:t>
            </a:r>
          </a:p>
          <a:p>
            <a:r>
              <a:rPr lang="ru-RU" u="sng" dirty="0" smtClean="0"/>
              <a:t>Объема лечения и ухода на момент смерти </a:t>
            </a:r>
          </a:p>
          <a:p>
            <a:r>
              <a:rPr lang="ru-RU" u="sng" dirty="0" smtClean="0"/>
              <a:t>Места нахождения пациента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140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4780"/>
            <a:ext cx="10515600" cy="1325563"/>
          </a:xfrm>
        </p:spPr>
        <p:txBody>
          <a:bodyPr/>
          <a:lstStyle/>
          <a:p>
            <a:r>
              <a:rPr lang="ru-RU" dirty="0" smtClean="0"/>
              <a:t>Отказ от лечения, продлевающего жизнь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не начинать и решение прекратить уже начатое – </a:t>
            </a:r>
            <a:r>
              <a:rPr lang="ru-RU" u="sng" dirty="0" smtClean="0"/>
              <a:t>этически не отличаются </a:t>
            </a:r>
          </a:p>
          <a:p>
            <a:r>
              <a:rPr lang="ru-RU" dirty="0"/>
              <a:t>5</a:t>
            </a:r>
            <a:r>
              <a:rPr lang="ru-RU" dirty="0" smtClean="0"/>
              <a:t> категории состояний:</a:t>
            </a:r>
          </a:p>
          <a:p>
            <a:pPr lvl="1"/>
            <a:r>
              <a:rPr lang="ru-RU" dirty="0" smtClean="0"/>
              <a:t>Смерть мозга</a:t>
            </a:r>
          </a:p>
          <a:p>
            <a:pPr lvl="1"/>
            <a:r>
              <a:rPr lang="ru-RU" dirty="0" smtClean="0"/>
              <a:t>Перманентное вегетативное состояние </a:t>
            </a:r>
          </a:p>
          <a:p>
            <a:pPr lvl="1"/>
            <a:r>
              <a:rPr lang="ru-RU" dirty="0" smtClean="0"/>
              <a:t>Ситуация «без шансов» </a:t>
            </a:r>
          </a:p>
          <a:p>
            <a:pPr lvl="1"/>
            <a:r>
              <a:rPr lang="ru-RU" dirty="0" smtClean="0"/>
              <a:t>Ситуация слишком низкого качества ожидаемой жизни </a:t>
            </a:r>
          </a:p>
          <a:p>
            <a:pPr lvl="1"/>
            <a:r>
              <a:rPr lang="ru-RU" dirty="0" smtClean="0"/>
              <a:t>Ситуация невыносимости страданий, вызванных лечением</a:t>
            </a:r>
            <a:endParaRPr lang="en-US" dirty="0" smtClean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en-US" sz="1700" b="1" dirty="0" err="1" smtClean="0"/>
              <a:t>Witholding</a:t>
            </a:r>
            <a:r>
              <a:rPr lang="en-US" sz="1700" b="1" dirty="0" smtClean="0"/>
              <a:t> or Withdrawing Life-sustaining Trea</a:t>
            </a:r>
            <a:r>
              <a:rPr lang="en-US" sz="1700" b="1" dirty="0"/>
              <a:t>t</a:t>
            </a:r>
            <a:r>
              <a:rPr lang="en-US" sz="1700" b="1" dirty="0" smtClean="0"/>
              <a:t>ment</a:t>
            </a:r>
            <a:r>
              <a:rPr lang="en-US" sz="1700" dirty="0" smtClean="0"/>
              <a:t>, </a:t>
            </a:r>
          </a:p>
          <a:p>
            <a:pPr marL="0" indent="0" algn="r">
              <a:buNone/>
            </a:pPr>
            <a:r>
              <a:rPr lang="en-US" sz="1700" dirty="0" smtClean="0"/>
              <a:t>Royal College of Pediatrics and Child Health, 2004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784160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и как решает?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4232"/>
          </a:xfrm>
        </p:spPr>
        <p:txBody>
          <a:bodyPr/>
          <a:lstStyle/>
          <a:p>
            <a:r>
              <a:rPr lang="ru-RU" dirty="0" smtClean="0"/>
              <a:t>Родители или законные представители </a:t>
            </a:r>
          </a:p>
          <a:p>
            <a:r>
              <a:rPr lang="ru-RU" dirty="0" smtClean="0"/>
              <a:t>Желание ребенка должно учитываться! </a:t>
            </a:r>
          </a:p>
          <a:p>
            <a:r>
              <a:rPr lang="ru-RU" dirty="0" smtClean="0"/>
              <a:t>Медицинская команда, исходя из принципа соблюдения интересов ребенка и семьи </a:t>
            </a:r>
          </a:p>
          <a:p>
            <a:endParaRPr lang="ru-RU" dirty="0"/>
          </a:p>
          <a:p>
            <a:r>
              <a:rPr lang="ru-RU" dirty="0" smtClean="0"/>
              <a:t>Не одномоментно</a:t>
            </a:r>
          </a:p>
          <a:p>
            <a:r>
              <a:rPr lang="ru-RU" dirty="0" smtClean="0"/>
              <a:t>Как можно раньше</a:t>
            </a:r>
          </a:p>
          <a:p>
            <a:r>
              <a:rPr lang="ru-RU" dirty="0" smtClean="0"/>
              <a:t>Фиксация решений – повторение, записи в документации, заявления об отказе от госпитализации/СЛР (?)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3620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принятия решений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868360"/>
              </p:ext>
            </p:extLst>
          </p:nvPr>
        </p:nvGraphicFramePr>
        <p:xfrm>
          <a:off x="838200" y="1825625"/>
          <a:ext cx="10515600" cy="4384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146136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       Польза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      Вред </a:t>
                      </a:r>
                      <a:endParaRPr lang="ru-RU" dirty="0"/>
                    </a:p>
                  </a:txBody>
                  <a:tcPr/>
                </a:tc>
              </a:tr>
              <a:tr h="146136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Проведение лечения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6136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Не проведение лечения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594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500" dirty="0"/>
              <a:t>Россия: ФЗ №323 Об охране здоровья граждан (21.11.2011)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>	</a:t>
            </a:r>
            <a:r>
              <a:rPr lang="ru-RU" altLang="ru-RU" sz="3200" b="1" dirty="0"/>
              <a:t>Статья 45. Запрет эвтаназии</a:t>
            </a:r>
            <a:endParaRPr lang="ru-RU" altLang="ru-RU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Медицинским работникам запрещается осуществление эвтаназии, то есть ускорение по просьбе пациента его смерти какими-либо действиями (бездействием) или средствами, в том числе прекращение искусственных мероприятий по поддержанию жизни пациента.</a:t>
            </a:r>
          </a:p>
        </p:txBody>
      </p:sp>
    </p:spTree>
    <p:extLst>
      <p:ext uri="{BB962C8B-B14F-4D97-AF65-F5344CB8AC3E}">
        <p14:creationId xmlns:p14="http://schemas.microsoft.com/office/powerpoint/2010/main" val="36893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908050"/>
            <a:ext cx="8229600" cy="4781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dirty="0"/>
              <a:t>Статья 19: Права пациента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>	5) на получение информации о своих правах и обязанностях, состоянии своего здоровья, выбор лиц, которым в интересах пациента может быть передана информация о состоянии его здоровья;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/>
              <a:t>	8) </a:t>
            </a:r>
            <a:r>
              <a:rPr lang="ru-RU" altLang="ru-RU" u="sng" dirty="0"/>
              <a:t>отказ от медицинского вмешательства</a:t>
            </a:r>
            <a:r>
              <a:rPr lang="ru-RU" alt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6578506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47851" y="333376"/>
            <a:ext cx="8424863" cy="60483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600"/>
              <a:t>	</a:t>
            </a:r>
            <a:r>
              <a:rPr lang="ru-RU" altLang="ru-RU" b="1"/>
              <a:t>Статья 20. Информированное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/>
              <a:t>   добровольное согласие на медицинское вмешательство и на отказ от медицинского вмешательства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1. Необходимым предварительным условием медицинского вмешательства является дача информированного добровольного согласия гражданина или его законного представителя на медицинское вмешательство на основании предоставленной медицинским работником в доступной форме полной информации... </a:t>
            </a:r>
          </a:p>
        </p:txBody>
      </p:sp>
    </p:spTree>
    <p:extLst>
      <p:ext uri="{BB962C8B-B14F-4D97-AF65-F5344CB8AC3E}">
        <p14:creationId xmlns:p14="http://schemas.microsoft.com/office/powerpoint/2010/main" val="7380661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61198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/>
              <a:t>	</a:t>
            </a:r>
            <a:r>
              <a:rPr lang="ru-RU" altLang="ru-RU" sz="2100" b="1"/>
              <a:t>9</a:t>
            </a:r>
            <a:r>
              <a:rPr lang="ru-RU" altLang="ru-RU" sz="2400" b="1"/>
              <a:t>.</a:t>
            </a:r>
            <a:r>
              <a:rPr lang="ru-RU" altLang="ru-RU" sz="2400"/>
              <a:t> </a:t>
            </a:r>
            <a:r>
              <a:rPr lang="ru-RU" altLang="ru-RU" sz="2400" b="1"/>
              <a:t>Медицинское вмешательство без согласия гражданина.. допускается</a:t>
            </a:r>
            <a:r>
              <a:rPr lang="ru-RU" altLang="ru-RU" sz="2400"/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1) </a:t>
            </a:r>
            <a:r>
              <a:rPr lang="ru-RU" altLang="ru-RU" sz="2400" u="sng"/>
              <a:t>если медицинское вмешательство необходимо по экстренным показаниям для устранения угрозы жизни человека и если его состояние не позволяет выразить свою волю или отсутствуют законные представители 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2) в отношении лиц, страдающих заболеваниями, представляющими опасность для окружающих;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3) …, страдающих тяжелыми психическими расстройствами;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4) …, совершивших общественно опасные деяния (преступления);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5) при проведении судебно-медицинской экспертизы и (или) судебно-психиатрической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23449714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0350"/>
            <a:ext cx="8229600" cy="61928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600"/>
              <a:t>	</a:t>
            </a:r>
            <a:r>
              <a:rPr lang="ru-RU" altLang="ru-RU" sz="3200" b="1"/>
              <a:t>Статья 66. Определение момента смерти человека и прекращения реанимационных мероприятий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600"/>
              <a:t>	</a:t>
            </a:r>
            <a:br>
              <a:rPr lang="ru-RU" altLang="ru-RU" sz="2600"/>
            </a:br>
            <a:r>
              <a:rPr lang="ru-RU" altLang="ru-RU" sz="2600"/>
              <a:t>1. Моментом смерти человека является момент смерти его мозга или его биологической смерти (необратимой гибели человека).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600"/>
              <a:t> 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600"/>
              <a:t>	2. Смерть мозга наступает при полном и необратимом прекращении всех его функций, регистрируемом при работающем сердце и искусственной вентиляции легких.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600"/>
          </a:p>
        </p:txBody>
      </p:sp>
    </p:spTree>
    <p:extLst>
      <p:ext uri="{BB962C8B-B14F-4D97-AF65-F5344CB8AC3E}">
        <p14:creationId xmlns:p14="http://schemas.microsoft.com/office/powerpoint/2010/main" val="39134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0"/>
            <a:ext cx="8229600" cy="59769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/>
              <a:t>3. Диагноз смерти мозга устанавливается консилиумом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/>
              <a:t>    врачей в медицинской организации, в которой находится пациент. В составе консилиума врачей должны присутствовать анестезиолог-реаниматолог и невролог,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/>
              <a:t>    имеющие опыт работы в отделении интенсивной терапии и реанимации не менее пяти лет. В состав консилиума врачей не могут быть включены специалисты, принимающие участие в изъятии и трансплантации (пересадке) органов и (или) тканей.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1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/>
              <a:t>4. Биологическая смерть человека устанавливается на основании наличия ранних и (или) поздних трупных изменений.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1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/>
              <a:t>5. Констатация биологической смерти человека осуществляется медицинским работником (врачом или фельдшером). </a:t>
            </a:r>
          </a:p>
        </p:txBody>
      </p:sp>
    </p:spTree>
    <p:extLst>
      <p:ext uri="{BB962C8B-B14F-4D97-AF65-F5344CB8AC3E}">
        <p14:creationId xmlns:p14="http://schemas.microsoft.com/office/powerpoint/2010/main" val="41343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6"/>
            <a:ext cx="8229600" cy="59039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6. </a:t>
            </a:r>
            <a:r>
              <a:rPr lang="ru-RU" altLang="ru-RU" sz="2900" b="1"/>
              <a:t>Реанимационные мероприятия прекращаются</a:t>
            </a:r>
            <a:r>
              <a:rPr lang="ru-RU" altLang="ru-RU" sz="2600"/>
              <a:t> в случае признания их абсолютно бесперспективными, а именно: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1) при констатации смерти человека на основании </a:t>
            </a:r>
            <a:r>
              <a:rPr lang="ru-RU" altLang="ru-RU" b="1"/>
              <a:t>смерти головного мозга</a:t>
            </a:r>
            <a:r>
              <a:rPr lang="ru-RU" altLang="ru-RU" sz="2600"/>
              <a:t>, в том числе на фоне неэффективного применения полного комплекса реанимационных мероприятий, направленных на поддержание жизни;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2) при неэффективности реанимационных мероприятий, направленных на восстановление жизненно важных функций, в течение тридцати минут;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241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Ребенок 1г 3 </a:t>
            </a:r>
            <a:r>
              <a:rPr lang="ru-RU" dirty="0" err="1" smtClean="0"/>
              <a:t>мес</a:t>
            </a:r>
            <a:r>
              <a:rPr lang="ru-RU" dirty="0" smtClean="0"/>
              <a:t>, диагноз – СМА 1 тип. </a:t>
            </a:r>
            <a:r>
              <a:rPr lang="ru-RU" dirty="0" err="1" smtClean="0"/>
              <a:t>Тетрапарез</a:t>
            </a:r>
            <a:r>
              <a:rPr lang="ru-RU" dirty="0" smtClean="0"/>
              <a:t>, бульбарный синдром, зондовое питание. Второй день высокой лихорадки, частое неглубокое дыхание, слабый кашель, сатурация 82%.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Вы – врач паллиативной службы. Ваши действия?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по закону РФ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исходя их ваших профессиональных убеждений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7127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476250"/>
            <a:ext cx="8229600" cy="59769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7. </a:t>
            </a:r>
            <a:r>
              <a:rPr lang="ru-RU" altLang="ru-RU" sz="2900" b="1"/>
              <a:t>Реанимационные мероприятия не проводятся: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900" b="1"/>
              <a:t>	 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1) </a:t>
            </a:r>
            <a:r>
              <a:rPr lang="ru-RU" altLang="ru-RU" sz="2600" b="1"/>
              <a:t>при состоянии клинической смерти</a:t>
            </a:r>
            <a:r>
              <a:rPr lang="ru-RU" altLang="ru-RU" sz="2600"/>
              <a:t> (остановке жизненно важных функций организма человека (кровообращения и дыхания) потенциально обратимого характера на фоне отсутствия признаков смерти мозга) </a:t>
            </a:r>
            <a:r>
              <a:rPr lang="ru-RU" altLang="ru-RU" sz="2900" b="1"/>
              <a:t>на фоне прогрессирования достоверно установленных неизлечимых заболеваний или неизлечимых последствий острой травмы, несовместимых с жизнью</a:t>
            </a:r>
            <a:r>
              <a:rPr lang="ru-RU" altLang="ru-RU" sz="2600" b="1"/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/>
              <a:t>	2) при наличии признаков биологической смерти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7612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Реальная практика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8229600" cy="4805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Любое прекращение искусственного поддержания жизни или неоказание помощи – незаконно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Тем не менее, огромное количество случаев</a:t>
            </a:r>
          </a:p>
          <a:p>
            <a:pPr>
              <a:lnSpc>
                <a:spcPct val="90000"/>
              </a:lnSpc>
            </a:pPr>
            <a:r>
              <a:rPr lang="ru-RU" altLang="ru-RU"/>
              <a:t>Отсутствие контроля за качеством медицинской помощи, «крышевание», особенности судопроизводства  </a:t>
            </a:r>
          </a:p>
          <a:p>
            <a:pPr lvl="1">
              <a:lnSpc>
                <a:spcPct val="90000"/>
              </a:lnSpc>
            </a:pPr>
            <a:r>
              <a:rPr lang="ru-RU" altLang="ru-RU"/>
              <a:t>Безнаказанность</a:t>
            </a:r>
          </a:p>
          <a:p>
            <a:pPr lvl="1">
              <a:lnSpc>
                <a:spcPct val="90000"/>
              </a:lnSpc>
            </a:pPr>
            <a:r>
              <a:rPr lang="ru-RU" altLang="ru-RU"/>
              <a:t>Невозможность за счет реальной практики и прецедентов влиять на законодательство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29102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Принятие решений – тем не менее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8697"/>
          </a:xfrm>
        </p:spPr>
        <p:txBody>
          <a:bodyPr/>
          <a:lstStyle/>
          <a:p>
            <a:r>
              <a:rPr lang="ru-RU" u="sng" dirty="0" smtClean="0"/>
              <a:t>Одна из основных задач специалистов паллиативной помощи</a:t>
            </a:r>
          </a:p>
          <a:p>
            <a:r>
              <a:rPr lang="ru-RU" dirty="0"/>
              <a:t>К</a:t>
            </a:r>
            <a:r>
              <a:rPr lang="ru-RU" dirty="0" smtClean="0"/>
              <a:t>линические задачи:</a:t>
            </a:r>
          </a:p>
          <a:p>
            <a:pPr marL="0" indent="0">
              <a:buNone/>
            </a:pPr>
            <a:endParaRPr lang="ru-RU" dirty="0" smtClean="0"/>
          </a:p>
          <a:p>
            <a:pPr lvl="1"/>
            <a:r>
              <a:rPr lang="ru-RU" dirty="0" smtClean="0"/>
              <a:t>Ребенок 3г, рефрактерный лейкоз, плохо переносит переливания 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/>
            <a:r>
              <a:rPr lang="ru-RU" dirty="0" err="1" smtClean="0"/>
              <a:t>Пренатально</a:t>
            </a:r>
            <a:r>
              <a:rPr lang="ru-RU" dirty="0" smtClean="0"/>
              <a:t> диагностированный Арнольд-</a:t>
            </a:r>
            <a:r>
              <a:rPr lang="ru-RU" dirty="0" err="1" smtClean="0"/>
              <a:t>Киари</a:t>
            </a:r>
            <a:r>
              <a:rPr lang="ru-RU" dirty="0" smtClean="0"/>
              <a:t> + </a:t>
            </a:r>
            <a:r>
              <a:rPr lang="en-US" dirty="0" err="1" smtClean="0"/>
              <a:t>spina</a:t>
            </a:r>
            <a:r>
              <a:rPr lang="en-US" dirty="0" smtClean="0"/>
              <a:t> bifida</a:t>
            </a:r>
            <a:r>
              <a:rPr lang="ru-RU" dirty="0" smtClean="0"/>
              <a:t>, мама хочет отказаться от СЛР новорожденного  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1"/>
            <a:r>
              <a:rPr lang="ru-RU" dirty="0" smtClean="0"/>
              <a:t>Девочка 2 лет, вегетативное состояние более 6 </a:t>
            </a:r>
            <a:r>
              <a:rPr lang="ru-RU" dirty="0" err="1" smtClean="0"/>
              <a:t>мес</a:t>
            </a:r>
            <a:r>
              <a:rPr lang="ru-RU" dirty="0" smtClean="0"/>
              <a:t> + ИВЛ, родители спрашивают, можно ли отключить ИВЛ </a:t>
            </a:r>
          </a:p>
        </p:txBody>
      </p:sp>
    </p:spTree>
    <p:extLst>
      <p:ext uri="{BB962C8B-B14F-4D97-AF65-F5344CB8AC3E}">
        <p14:creationId xmlns:p14="http://schemas.microsoft.com/office/powerpoint/2010/main" val="26017633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/>
              <a:t> </a:t>
            </a:r>
            <a:r>
              <a:rPr lang="ru-RU" altLang="ru-RU" sz="4000" dirty="0" smtClean="0"/>
              <a:t>Принятие решений </a:t>
            </a:r>
            <a:r>
              <a:rPr lang="ru-RU" altLang="ru-RU" sz="4000" dirty="0"/>
              <a:t>– роль в помощи детям и семьям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708525"/>
          </a:xfrm>
        </p:spPr>
        <p:txBody>
          <a:bodyPr/>
          <a:lstStyle/>
          <a:p>
            <a:endParaRPr lang="ru-RU" altLang="ru-RU" dirty="0"/>
          </a:p>
          <a:p>
            <a:r>
              <a:rPr lang="ru-RU" altLang="ru-RU" dirty="0"/>
              <a:t>Возможность фокуса на комфорте и качестве жизни</a:t>
            </a:r>
          </a:p>
          <a:p>
            <a:r>
              <a:rPr lang="ru-RU" altLang="ru-RU" dirty="0" smtClean="0"/>
              <a:t>Разговоры </a:t>
            </a:r>
            <a:r>
              <a:rPr lang="ru-RU" altLang="ru-RU" dirty="0"/>
              <a:t>с детьми о смерти и планирование укрепляли детско-родительские </a:t>
            </a:r>
            <a:r>
              <a:rPr lang="ru-RU" altLang="ru-RU" dirty="0" smtClean="0"/>
              <a:t>отношения</a:t>
            </a:r>
            <a:endParaRPr lang="en-US" altLang="ru-RU" dirty="0" smtClean="0"/>
          </a:p>
          <a:p>
            <a:r>
              <a:rPr lang="ru-RU" altLang="ru-RU" dirty="0" smtClean="0"/>
              <a:t>Планирование </a:t>
            </a:r>
            <a:r>
              <a:rPr lang="ru-RU" altLang="ru-RU" dirty="0"/>
              <a:t>и принятие решений облегчает утрату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8130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Тей-Сакс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708525"/>
          </a:xfrm>
        </p:spPr>
        <p:txBody>
          <a:bodyPr/>
          <a:lstStyle/>
          <a:p>
            <a:r>
              <a:rPr lang="ru-RU" altLang="ru-RU"/>
              <a:t>Сыновьям братьев-близнецов одновременно выставлен диагноз</a:t>
            </a:r>
          </a:p>
          <a:p>
            <a:r>
              <a:rPr lang="ru-RU" altLang="ru-RU"/>
              <a:t>В одной семье – попытки лечения, постоянные госпитализации, ИТ инфекционных осложнений</a:t>
            </a:r>
          </a:p>
          <a:p>
            <a:r>
              <a:rPr lang="ru-RU" altLang="ru-RU"/>
              <a:t>В другой семье – установка на комфорт и нахождение дома, с прогрессированием - отказ от госпитализации для лечения пневмонии, и… более легкое переживание утраты  </a:t>
            </a:r>
          </a:p>
        </p:txBody>
      </p:sp>
    </p:spTree>
    <p:extLst>
      <p:ext uri="{BB962C8B-B14F-4D97-AF65-F5344CB8AC3E}">
        <p14:creationId xmlns:p14="http://schemas.microsoft.com/office/powerpoint/2010/main" val="12475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666" y="373349"/>
            <a:ext cx="8229600" cy="1063625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Факторы, позволяющие </a:t>
            </a:r>
            <a:r>
              <a:rPr lang="ru-RU" altLang="ru-RU" dirty="0" smtClean="0"/>
              <a:t>принятие решений</a:t>
            </a:r>
            <a:r>
              <a:rPr lang="en-US" altLang="ru-RU" dirty="0" smtClean="0"/>
              <a:t> </a:t>
            </a:r>
            <a:endParaRPr lang="ru-RU" alt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379" y="1869743"/>
            <a:ext cx="9378287" cy="4583446"/>
          </a:xfrm>
        </p:spPr>
        <p:txBody>
          <a:bodyPr>
            <a:normAutofit/>
          </a:bodyPr>
          <a:lstStyle/>
          <a:p>
            <a:r>
              <a:rPr lang="ru-RU" altLang="ru-RU" sz="3200" dirty="0"/>
              <a:t>Законодательство </a:t>
            </a:r>
            <a:endParaRPr lang="ru-RU" altLang="ru-RU" sz="3200" dirty="0" smtClean="0"/>
          </a:p>
          <a:p>
            <a:endParaRPr lang="ru-RU" altLang="ru-RU" sz="3200" dirty="0"/>
          </a:p>
          <a:p>
            <a:r>
              <a:rPr lang="ru-RU" altLang="ru-RU" sz="3200" dirty="0"/>
              <a:t>Этическое и правовое образование медицинских работников, коммуникативные навыки </a:t>
            </a:r>
            <a:endParaRPr lang="ru-RU" altLang="ru-RU" sz="3200" dirty="0" smtClean="0"/>
          </a:p>
          <a:p>
            <a:endParaRPr lang="ru-RU" altLang="ru-RU" sz="3200" dirty="0"/>
          </a:p>
          <a:p>
            <a:r>
              <a:rPr lang="ru-RU" altLang="ru-RU" sz="3200" dirty="0"/>
              <a:t>Общественное мнение о допустимости отказа от лечения для неизлечимо больного ребенка </a:t>
            </a:r>
          </a:p>
        </p:txBody>
      </p:sp>
    </p:spTree>
    <p:extLst>
      <p:ext uri="{BB962C8B-B14F-4D97-AF65-F5344CB8AC3E}">
        <p14:creationId xmlns:p14="http://schemas.microsoft.com/office/powerpoint/2010/main" val="907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Факторы, позволяющие </a:t>
            </a:r>
            <a:r>
              <a:rPr lang="ru-RU" altLang="ru-RU" dirty="0" smtClean="0"/>
              <a:t>принятие решений</a:t>
            </a:r>
            <a:endParaRPr lang="ru-RU" altLang="ru-R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  <a:p>
            <a:r>
              <a:rPr lang="ru-RU" altLang="ru-RU" dirty="0"/>
              <a:t>Доступность специализированной и экстренной помощи независимо от прогноза </a:t>
            </a:r>
            <a:endParaRPr lang="ru-RU" altLang="ru-RU" dirty="0" smtClean="0"/>
          </a:p>
          <a:p>
            <a:pPr marL="0" indent="0">
              <a:buNone/>
            </a:pPr>
            <a:endParaRPr lang="ru-RU" altLang="ru-RU" dirty="0"/>
          </a:p>
          <a:p>
            <a:r>
              <a:rPr lang="ru-RU" altLang="ru-RU" dirty="0"/>
              <a:t>Доступность паллиативной помощи </a:t>
            </a:r>
          </a:p>
        </p:txBody>
      </p:sp>
    </p:spTree>
    <p:extLst>
      <p:ext uri="{BB962C8B-B14F-4D97-AF65-F5344CB8AC3E}">
        <p14:creationId xmlns:p14="http://schemas.microsoft.com/office/powerpoint/2010/main" val="26581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/>
              <a:t>Роль паллиативной помощи в </a:t>
            </a:r>
            <a:r>
              <a:rPr lang="ru-RU" altLang="ru-RU" sz="4000" dirty="0" smtClean="0"/>
              <a:t>принятии решений</a:t>
            </a:r>
            <a:r>
              <a:rPr lang="en-US" altLang="ru-RU" sz="4000" dirty="0" smtClean="0"/>
              <a:t> </a:t>
            </a:r>
            <a:endParaRPr lang="ru-RU" altLang="ru-RU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2047164"/>
            <a:ext cx="10284725" cy="4261562"/>
          </a:xfrm>
        </p:spPr>
        <p:txBody>
          <a:bodyPr>
            <a:normAutofit/>
          </a:bodyPr>
          <a:lstStyle/>
          <a:p>
            <a:r>
              <a:rPr lang="ru-RU" altLang="ru-RU" dirty="0"/>
              <a:t>Отказ от лечения возможен только в случае доступности паллиативной помощи в </a:t>
            </a:r>
            <a:r>
              <a:rPr lang="ru-RU" altLang="ru-RU" dirty="0" smtClean="0"/>
              <a:t>виде</a:t>
            </a:r>
          </a:p>
          <a:p>
            <a:endParaRPr lang="ru-RU" altLang="ru-RU" dirty="0"/>
          </a:p>
          <a:p>
            <a:pPr lvl="1"/>
            <a:r>
              <a:rPr lang="ru-RU" altLang="ru-RU" sz="2800" dirty="0"/>
              <a:t>Экспертного контроля симптомов, связанных с основным заболеванием и осложнением, с терминальной </a:t>
            </a:r>
            <a:r>
              <a:rPr lang="ru-RU" altLang="ru-RU" sz="2800" dirty="0" smtClean="0"/>
              <a:t>стадией</a:t>
            </a:r>
          </a:p>
          <a:p>
            <a:pPr lvl="1"/>
            <a:endParaRPr lang="ru-RU" altLang="ru-RU" sz="2800" dirty="0"/>
          </a:p>
          <a:p>
            <a:pPr lvl="1"/>
            <a:r>
              <a:rPr lang="ru-RU" altLang="ru-RU" sz="2800" dirty="0"/>
              <a:t>Психосоциальной поддержки всей семьи – выбор места нахождения, совместное пребывание, безупречность коммуникации </a:t>
            </a:r>
          </a:p>
        </p:txBody>
      </p:sp>
    </p:spTree>
    <p:extLst>
      <p:ext uri="{BB962C8B-B14F-4D97-AF65-F5344CB8AC3E}">
        <p14:creationId xmlns:p14="http://schemas.microsoft.com/office/powerpoint/2010/main" val="13551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в конце жизни = </a:t>
            </a:r>
            <a:r>
              <a:rPr lang="en-US" dirty="0" smtClean="0"/>
              <a:t>EOL care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помощи</a:t>
            </a:r>
          </a:p>
          <a:p>
            <a:pPr lvl="1"/>
            <a:r>
              <a:rPr lang="ru-RU" dirty="0" smtClean="0"/>
              <a:t>Место, команда, покрытие в нерабочее время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smtClean="0"/>
              <a:t>Цели помощи </a:t>
            </a:r>
          </a:p>
          <a:p>
            <a:pPr lvl="1"/>
            <a:r>
              <a:rPr lang="ru-RU" dirty="0" smtClean="0"/>
              <a:t>Лечение-? Действия в случае терминального эпизода - ? 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smtClean="0"/>
              <a:t>Предвидеть симптомы – подготовка!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59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в конце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8697"/>
          </a:xfrm>
        </p:spPr>
        <p:txBody>
          <a:bodyPr/>
          <a:lstStyle/>
          <a:p>
            <a:r>
              <a:rPr lang="ru-RU" dirty="0" smtClean="0"/>
              <a:t>Анемия, тромбоцитопения, </a:t>
            </a:r>
            <a:r>
              <a:rPr lang="ru-RU" dirty="0" err="1" smtClean="0"/>
              <a:t>нейтропения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Кахексия-анорексия </a:t>
            </a:r>
          </a:p>
          <a:p>
            <a:r>
              <a:rPr lang="ru-RU" dirty="0" smtClean="0"/>
              <a:t>Прорывы боли </a:t>
            </a:r>
          </a:p>
          <a:p>
            <a:r>
              <a:rPr lang="ru-RU" dirty="0" smtClean="0"/>
              <a:t>Диспноэ</a:t>
            </a:r>
          </a:p>
          <a:p>
            <a:r>
              <a:rPr lang="ru-RU" dirty="0" smtClean="0"/>
              <a:t>Предсмертное клокотание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59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Наиболее частый сценарий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3959"/>
            <a:ext cx="10515600" cy="50769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Вызов «03» и госпитализация. Исходы: </a:t>
            </a:r>
          </a:p>
          <a:p>
            <a:pPr marL="0" indent="0">
              <a:buNone/>
            </a:pPr>
            <a:endParaRPr lang="ru-RU" dirty="0" smtClean="0"/>
          </a:p>
          <a:p>
            <a:pPr lvl="1">
              <a:buFontTx/>
              <a:buChar char="-"/>
            </a:pPr>
            <a:r>
              <a:rPr lang="ru-RU" sz="2800" dirty="0" smtClean="0"/>
              <a:t>Выписка без ИВЛ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>
              <a:buFontTx/>
              <a:buChar char="-"/>
            </a:pPr>
            <a:r>
              <a:rPr lang="ru-RU" sz="2800" dirty="0"/>
              <a:t>Смерть в машине СМП или в ОРИТ на ИВЛ </a:t>
            </a:r>
          </a:p>
          <a:p>
            <a:pPr lvl="2">
              <a:buFontTx/>
              <a:buChar char="-"/>
            </a:pPr>
            <a:r>
              <a:rPr lang="ru-RU" sz="2600" dirty="0" smtClean="0"/>
              <a:t>Кто был рядом? </a:t>
            </a:r>
          </a:p>
          <a:p>
            <a:pPr lvl="2">
              <a:buFontTx/>
              <a:buChar char="-"/>
            </a:pPr>
            <a:r>
              <a:rPr lang="ru-RU" sz="2600" dirty="0" smtClean="0"/>
              <a:t>Какое качество смерти?</a:t>
            </a:r>
          </a:p>
          <a:p>
            <a:pPr lvl="1">
              <a:buFontTx/>
              <a:buChar char="-"/>
            </a:pPr>
            <a:endParaRPr lang="ru-RU" sz="2800" dirty="0"/>
          </a:p>
          <a:p>
            <a:pPr lvl="1">
              <a:buFontTx/>
              <a:buChar char="-"/>
            </a:pPr>
            <a:r>
              <a:rPr lang="ru-RU" sz="2800" dirty="0" smtClean="0"/>
              <a:t>Хроническая ИВЛ</a:t>
            </a:r>
          </a:p>
          <a:p>
            <a:pPr lvl="2">
              <a:buFontTx/>
              <a:buChar char="-"/>
            </a:pPr>
            <a:r>
              <a:rPr lang="ru-RU" sz="2800" dirty="0" smtClean="0"/>
              <a:t>Где?</a:t>
            </a:r>
          </a:p>
          <a:p>
            <a:pPr lvl="2">
              <a:buFontTx/>
              <a:buChar char="-"/>
            </a:pPr>
            <a:r>
              <a:rPr lang="ru-RU" sz="2800" dirty="0" smtClean="0"/>
              <a:t>Кто платит? </a:t>
            </a:r>
          </a:p>
          <a:p>
            <a:pPr lvl="2">
              <a:buFontTx/>
              <a:buChar char="-"/>
            </a:pPr>
            <a:r>
              <a:rPr lang="ru-RU" sz="2800" dirty="0" smtClean="0"/>
              <a:t>Какое качество жизни? </a:t>
            </a:r>
          </a:p>
          <a:p>
            <a:pPr lvl="2">
              <a:buFontTx/>
              <a:buChar char="-"/>
            </a:pPr>
            <a:r>
              <a:rPr lang="ru-RU" sz="2800" dirty="0" smtClean="0"/>
              <a:t>Этого ли хотела семья?  </a:t>
            </a:r>
          </a:p>
          <a:p>
            <a:pPr lvl="1"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688717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Гемобластозы</a:t>
            </a:r>
            <a:r>
              <a:rPr lang="ru-RU" dirty="0" smtClean="0"/>
              <a:t> или </a:t>
            </a:r>
            <a:r>
              <a:rPr lang="en-US" dirty="0" err="1" smtClean="0"/>
              <a:t>mts</a:t>
            </a:r>
            <a:r>
              <a:rPr lang="en-US" dirty="0" smtClean="0"/>
              <a:t> </a:t>
            </a:r>
            <a:r>
              <a:rPr lang="ru-RU" dirty="0" smtClean="0"/>
              <a:t>в костный мозг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7062"/>
          </a:xfrm>
        </p:spPr>
        <p:txBody>
          <a:bodyPr/>
          <a:lstStyle/>
          <a:p>
            <a:r>
              <a:rPr lang="ru-RU" dirty="0" smtClean="0"/>
              <a:t>При продолжении переливаний крови - </a:t>
            </a:r>
            <a:r>
              <a:rPr lang="ru-RU" dirty="0" err="1" smtClean="0"/>
              <a:t>нейтропения</a:t>
            </a:r>
            <a:r>
              <a:rPr lang="ru-RU" dirty="0" smtClean="0"/>
              <a:t>, инфекции, сепсис (лихорадка, диспноэ, боль) </a:t>
            </a:r>
          </a:p>
          <a:p>
            <a:r>
              <a:rPr lang="ru-RU" dirty="0" smtClean="0"/>
              <a:t>При отказе от переливаний:</a:t>
            </a:r>
          </a:p>
          <a:p>
            <a:pPr lvl="1"/>
            <a:r>
              <a:rPr lang="ru-RU" dirty="0" smtClean="0"/>
              <a:t>Анемия – слабость, сонливость, одышка; смерть во сне</a:t>
            </a:r>
          </a:p>
          <a:p>
            <a:pPr lvl="2"/>
            <a:r>
              <a:rPr lang="ru-RU" dirty="0" err="1" smtClean="0"/>
              <a:t>Опиоиды</a:t>
            </a:r>
            <a:r>
              <a:rPr lang="ru-RU" dirty="0" smtClean="0"/>
              <a:t>, кислород, тепло</a:t>
            </a:r>
          </a:p>
          <a:p>
            <a:pPr lvl="2"/>
            <a:r>
              <a:rPr lang="ru-RU" dirty="0" smtClean="0"/>
              <a:t>подготовка </a:t>
            </a:r>
          </a:p>
          <a:p>
            <a:pPr lvl="1"/>
            <a:r>
              <a:rPr lang="ru-RU" dirty="0" smtClean="0"/>
              <a:t>Тромбоцитопения – кровоточивость; страх от вида крови, возбуждение при массивном кровотечении</a:t>
            </a:r>
          </a:p>
          <a:p>
            <a:pPr lvl="2"/>
            <a:r>
              <a:rPr lang="ru-RU" dirty="0" smtClean="0"/>
              <a:t>Темное белье</a:t>
            </a:r>
          </a:p>
          <a:p>
            <a:pPr lvl="2"/>
            <a:r>
              <a:rPr lang="ru-RU" dirty="0" err="1" smtClean="0"/>
              <a:t>опиоиды</a:t>
            </a:r>
            <a:r>
              <a:rPr lang="ru-RU" dirty="0" smtClean="0"/>
              <a:t> + </a:t>
            </a:r>
            <a:r>
              <a:rPr lang="ru-RU" dirty="0" err="1" smtClean="0"/>
              <a:t>бензодиазепины</a:t>
            </a:r>
            <a:endParaRPr lang="ru-RU" dirty="0" smtClean="0"/>
          </a:p>
          <a:p>
            <a:pPr lvl="2"/>
            <a:r>
              <a:rPr lang="ru-RU" dirty="0" smtClean="0"/>
              <a:t>подготовка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2329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Кахексия/анорексия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3415"/>
          </a:xfrm>
        </p:spPr>
        <p:txBody>
          <a:bodyPr/>
          <a:lstStyle/>
          <a:p>
            <a:r>
              <a:rPr lang="ru-RU" dirty="0" smtClean="0"/>
              <a:t>Частый симптом в онкологии </a:t>
            </a:r>
          </a:p>
          <a:p>
            <a:r>
              <a:rPr lang="ru-RU" dirty="0" smtClean="0"/>
              <a:t>Часть естественного процесса умирания </a:t>
            </a:r>
          </a:p>
          <a:p>
            <a:r>
              <a:rPr lang="ru-RU" dirty="0" smtClean="0"/>
              <a:t>Искусственное питание и гидратация не продлевают жизнь, могут ухудшать самочувствие (вздутие живота, тошнота/рвота, отеки, одышка)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Кормление – потребность родителей:</a:t>
            </a:r>
            <a:br>
              <a:rPr lang="ru-RU" dirty="0" smtClean="0"/>
            </a:br>
            <a:r>
              <a:rPr lang="ru-RU" dirty="0" smtClean="0"/>
              <a:t>	- </a:t>
            </a:r>
            <a:r>
              <a:rPr lang="ru-RU" sz="2400" dirty="0" smtClean="0"/>
              <a:t>часто предлагать, небольшие порции в маленькой посуде</a:t>
            </a:r>
          </a:p>
          <a:p>
            <a:pPr marL="457200" lvl="1" indent="0">
              <a:buNone/>
            </a:pPr>
            <a:r>
              <a:rPr lang="ru-RU" dirty="0"/>
              <a:t>	</a:t>
            </a:r>
            <a:r>
              <a:rPr lang="ru-RU" dirty="0" smtClean="0"/>
              <a:t>- убрать запахи</a:t>
            </a:r>
          </a:p>
          <a:p>
            <a:pPr marL="457200" lvl="1" indent="0">
              <a:buNone/>
            </a:pPr>
            <a:r>
              <a:rPr lang="ru-RU" dirty="0" smtClean="0"/>
              <a:t>	- гигиена рта, смачивание губ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470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1477"/>
            <a:ext cx="10515600" cy="1325563"/>
          </a:xfrm>
        </p:spPr>
        <p:txBody>
          <a:bodyPr/>
          <a:lstStyle/>
          <a:p>
            <a:r>
              <a:rPr lang="ru-RU" dirty="0" smtClean="0"/>
              <a:t>Боль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Опиоиды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Быстрое титрование </a:t>
            </a:r>
          </a:p>
          <a:p>
            <a:pPr lvl="1"/>
            <a:r>
              <a:rPr lang="ru-RU" dirty="0" smtClean="0"/>
              <a:t>Переход на постоянное подкожное введение</a:t>
            </a:r>
          </a:p>
          <a:p>
            <a:pPr lvl="1"/>
            <a:r>
              <a:rPr lang="ru-RU" dirty="0" smtClean="0"/>
              <a:t>Работа со страхом угнетения дыхания</a:t>
            </a:r>
          </a:p>
          <a:p>
            <a:pPr lvl="2"/>
            <a:r>
              <a:rPr lang="ru-RU" dirty="0" smtClean="0"/>
              <a:t>Консультирование: при титровании в ответ на выраженность боли угнетения дыхания не происходит </a:t>
            </a:r>
          </a:p>
          <a:p>
            <a:pPr lvl="2"/>
            <a:r>
              <a:rPr lang="ru-RU" dirty="0" smtClean="0"/>
              <a:t>Мониторинг сознания и частоты дыхания: угнетение дыхание вторично к угнетению сознания, механизм – снижение ЧД</a:t>
            </a:r>
          </a:p>
          <a:p>
            <a:pPr marL="457200" lvl="1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Адъюванты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926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98676" y="1412876"/>
            <a:ext cx="8569325" cy="5445125"/>
          </a:xfrm>
        </p:spPr>
        <p:txBody>
          <a:bodyPr/>
          <a:lstStyle/>
          <a:p>
            <a:pPr eaLnBrk="1" hangingPunct="1"/>
            <a:r>
              <a:rPr lang="en-US" dirty="0" smtClean="0"/>
              <a:t>By the ladder</a:t>
            </a:r>
            <a:r>
              <a:rPr lang="ru-RU" dirty="0" smtClean="0"/>
              <a:t> – ступенчатый подход к выбору </a:t>
            </a:r>
            <a:r>
              <a:rPr lang="ru-RU" dirty="0" smtClean="0"/>
              <a:t>обезболивания</a:t>
            </a:r>
          </a:p>
          <a:p>
            <a:pPr marL="0" indent="0" eaLnBrk="1" hangingPunct="1">
              <a:buNone/>
            </a:pPr>
            <a:endParaRPr lang="ru-RU" dirty="0" smtClean="0"/>
          </a:p>
          <a:p>
            <a:pPr eaLnBrk="1" hangingPunct="1"/>
            <a:r>
              <a:rPr lang="en-US" dirty="0" smtClean="0"/>
              <a:t>By the clock</a:t>
            </a:r>
            <a:r>
              <a:rPr lang="ru-RU" dirty="0" smtClean="0"/>
              <a:t> – режим применения препаратов обеспечивает постоянную концентрацию в </a:t>
            </a:r>
            <a:r>
              <a:rPr lang="ru-RU" dirty="0" smtClean="0"/>
              <a:t>крови</a:t>
            </a:r>
          </a:p>
          <a:p>
            <a:pPr marL="0" indent="0" eaLnBrk="1" hangingPunct="1">
              <a:buNone/>
            </a:pPr>
            <a:endParaRPr lang="ru-RU" dirty="0" smtClean="0"/>
          </a:p>
          <a:p>
            <a:pPr eaLnBrk="1" hangingPunct="1"/>
            <a:r>
              <a:rPr lang="en-US" dirty="0" smtClean="0"/>
              <a:t>By the appropriate route</a:t>
            </a:r>
            <a:r>
              <a:rPr lang="ru-RU" dirty="0" smtClean="0"/>
              <a:t> – использование наименее инвазивных путей </a:t>
            </a:r>
            <a:r>
              <a:rPr lang="ru-RU" dirty="0" smtClean="0"/>
              <a:t>введения</a:t>
            </a:r>
          </a:p>
          <a:p>
            <a:pPr marL="0" indent="0" eaLnBrk="1" hangingPunct="1">
              <a:buNone/>
            </a:pPr>
            <a:endParaRPr lang="ru-RU" dirty="0" smtClean="0"/>
          </a:p>
          <a:p>
            <a:pPr eaLnBrk="1" hangingPunct="1"/>
            <a:r>
              <a:rPr lang="en-US" dirty="0" smtClean="0"/>
              <a:t>By the patient – </a:t>
            </a:r>
            <a:r>
              <a:rPr lang="ru-RU" dirty="0" smtClean="0"/>
              <a:t>индивидуальный подход, контроль за эффективностью, использование «прорывных» доз 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title"/>
          </p:nvPr>
        </p:nvSpPr>
        <p:spPr>
          <a:xfrm>
            <a:off x="988041" y="269876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Принципы терапии боли (ВОЗ)</a:t>
            </a:r>
          </a:p>
        </p:txBody>
      </p:sp>
    </p:spTree>
    <p:extLst>
      <p:ext uri="{BB962C8B-B14F-4D97-AF65-F5344CB8AC3E}">
        <p14:creationId xmlns:p14="http://schemas.microsoft.com/office/powerpoint/2010/main" val="6820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«Простые» анальгетики  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Парацетамол </a:t>
            </a:r>
            <a:r>
              <a:rPr lang="ru-RU" dirty="0" smtClean="0"/>
              <a:t>1г (15 мг/кг) </a:t>
            </a:r>
            <a:r>
              <a:rPr lang="ru-RU" dirty="0" smtClean="0"/>
              <a:t>х 4р/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</a:p>
          <a:p>
            <a:pPr eaLnBrk="1" hangingPunct="1"/>
            <a:r>
              <a:rPr lang="ru-RU" dirty="0" smtClean="0"/>
              <a:t>Ибупрофен </a:t>
            </a:r>
            <a:r>
              <a:rPr lang="ru-RU" dirty="0" smtClean="0"/>
              <a:t>400-800мг (10 мг/кг) </a:t>
            </a:r>
            <a:r>
              <a:rPr lang="ru-RU" dirty="0" smtClean="0"/>
              <a:t>3р/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Если простой анальгетик, принимаемый по схеме, не дает достаточного эффекта – переход на 2 ступень </a:t>
            </a:r>
          </a:p>
        </p:txBody>
      </p:sp>
    </p:spTree>
    <p:extLst>
      <p:ext uri="{BB962C8B-B14F-4D97-AF65-F5344CB8AC3E}">
        <p14:creationId xmlns:p14="http://schemas.microsoft.com/office/powerpoint/2010/main" val="42622350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919162"/>
          </a:xfrm>
        </p:spPr>
        <p:txBody>
          <a:bodyPr/>
          <a:lstStyle/>
          <a:p>
            <a:pPr eaLnBrk="1" hangingPunct="1"/>
            <a:r>
              <a:rPr lang="ru-RU" sz="3800"/>
              <a:t>Мифы о наркотических анальгетиках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3"/>
            <a:ext cx="8229600" cy="5111750"/>
          </a:xfrm>
        </p:spPr>
        <p:txBody>
          <a:bodyPr/>
          <a:lstStyle/>
          <a:p>
            <a:pPr eaLnBrk="1" hangingPunct="1"/>
            <a:r>
              <a:rPr lang="ru-RU" sz="2600"/>
              <a:t>Опиоиды нельзя назначать детям/пожилым, при некоторых заболеваниях</a:t>
            </a:r>
          </a:p>
          <a:p>
            <a:pPr eaLnBrk="1" hangingPunct="1"/>
            <a:r>
              <a:rPr lang="ru-RU" sz="2600"/>
              <a:t>Следует избегать повышения дозы опиоидов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/>
              <a:t>	- может развиться толерантность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/>
              <a:t>	- повышение доз сигнализирует о прогрессировании заболевания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/>
              <a:t>	- можно не справиться с побочными эффектами</a:t>
            </a:r>
          </a:p>
          <a:p>
            <a:pPr eaLnBrk="1" hangingPunct="1"/>
            <a:r>
              <a:rPr lang="ru-RU" sz="2600"/>
              <a:t>Опиоиды вызывают наркотическую зависимость (наркоманию)</a:t>
            </a:r>
            <a:endParaRPr lang="en-US" sz="2600"/>
          </a:p>
          <a:p>
            <a:pPr eaLnBrk="1" hangingPunct="1"/>
            <a:r>
              <a:rPr lang="ru-RU" sz="2600"/>
              <a:t>Опиоиды приближают смерть</a:t>
            </a:r>
          </a:p>
        </p:txBody>
      </p:sp>
    </p:spTree>
    <p:extLst>
      <p:ext uri="{BB962C8B-B14F-4D97-AF65-F5344CB8AC3E}">
        <p14:creationId xmlns:p14="http://schemas.microsoft.com/office/powerpoint/2010/main" val="327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/>
              <a:t>Правда о наркотических анальгетиках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55" y="1600200"/>
            <a:ext cx="9023445" cy="4997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/>
            <a:r>
              <a:rPr lang="ru-RU" dirty="0" smtClean="0"/>
              <a:t>Сильные </a:t>
            </a:r>
            <a:r>
              <a:rPr lang="ru-RU" dirty="0" err="1" smtClean="0"/>
              <a:t>опиоиды</a:t>
            </a:r>
            <a:r>
              <a:rPr lang="ru-RU" dirty="0" smtClean="0"/>
              <a:t> (морфин, </a:t>
            </a:r>
            <a:r>
              <a:rPr lang="ru-RU" dirty="0" err="1" smtClean="0"/>
              <a:t>фентанил</a:t>
            </a:r>
            <a:r>
              <a:rPr lang="ru-RU" dirty="0" smtClean="0"/>
              <a:t>) не имеют потолочных доз и должны титроваться до достижения аналгезии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/>
            <a:r>
              <a:rPr lang="ru-RU" dirty="0" smtClean="0"/>
              <a:t>Правильное дозирование и ротация </a:t>
            </a:r>
            <a:r>
              <a:rPr lang="ru-RU" dirty="0" err="1" smtClean="0"/>
              <a:t>опиоидов</a:t>
            </a:r>
            <a:r>
              <a:rPr lang="ru-RU" dirty="0" smtClean="0"/>
              <a:t> позволяют минимизировать побочные эффекты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524000" y="88265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66564" name="AutoShape 5" descr="f4-u1"/>
          <p:cNvSpPr>
            <a:spLocks noChangeAspect="1" noChangeArrowheads="1"/>
          </p:cNvSpPr>
          <p:nvPr/>
        </p:nvSpPr>
        <p:spPr bwMode="auto">
          <a:xfrm>
            <a:off x="1679575" y="1844676"/>
            <a:ext cx="5715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524000" y="88265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66566" name="AutoShape 7" descr="f4-u1"/>
          <p:cNvSpPr>
            <a:spLocks noChangeAspect="1" noChangeArrowheads="1"/>
          </p:cNvSpPr>
          <p:nvPr/>
        </p:nvSpPr>
        <p:spPr bwMode="auto">
          <a:xfrm>
            <a:off x="1679575" y="1844676"/>
            <a:ext cx="5715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1524000" y="88265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66568" name="AutoShape 9" descr="f4-u1"/>
          <p:cNvSpPr>
            <a:spLocks noChangeAspect="1" noChangeArrowheads="1"/>
          </p:cNvSpPr>
          <p:nvPr/>
        </p:nvSpPr>
        <p:spPr bwMode="auto">
          <a:xfrm>
            <a:off x="1679575" y="1844676"/>
            <a:ext cx="5715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9" name="Rectangle 10"/>
          <p:cNvSpPr>
            <a:spLocks noChangeArrowheads="1"/>
          </p:cNvSpPr>
          <p:nvPr/>
        </p:nvSpPr>
        <p:spPr bwMode="auto">
          <a:xfrm>
            <a:off x="1524000" y="88265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66570" name="AutoShape 11" descr="f4-u1"/>
          <p:cNvSpPr>
            <a:spLocks noChangeAspect="1" noChangeArrowheads="1"/>
          </p:cNvSpPr>
          <p:nvPr/>
        </p:nvSpPr>
        <p:spPr bwMode="auto">
          <a:xfrm>
            <a:off x="2208213" y="1989139"/>
            <a:ext cx="5715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221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/>
              <a:t>Правда о наркотических анальгетиках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696" y="2333766"/>
            <a:ext cx="10524698" cy="41683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Толерантность – понижение чувствительности к препарату при длительном применении, приводящая к необходимости повышения дозы</a:t>
            </a:r>
            <a:r>
              <a:rPr lang="ru-RU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При применении </a:t>
            </a:r>
            <a:r>
              <a:rPr lang="ru-RU" dirty="0" err="1" smtClean="0"/>
              <a:t>опиоидов</a:t>
            </a:r>
            <a:r>
              <a:rPr lang="ru-RU" dirty="0" smtClean="0"/>
              <a:t> толерантность к аналгезии растет параллельно с толерантностью к респираторной депрессии </a:t>
            </a:r>
            <a:r>
              <a:rPr lang="en-US" dirty="0" smtClean="0">
                <a:cs typeface="Tahoma" pitchFamily="34" charset="0"/>
              </a:rPr>
              <a:t>=&gt;</a:t>
            </a:r>
            <a:r>
              <a:rPr lang="ru-RU" dirty="0" smtClean="0">
                <a:cs typeface="Tahoma" pitchFamily="34" charset="0"/>
              </a:rPr>
              <a:t> </a:t>
            </a:r>
            <a:r>
              <a:rPr lang="ru-RU" dirty="0" smtClean="0"/>
              <a:t> при повышении </a:t>
            </a:r>
            <a:r>
              <a:rPr lang="en-US" dirty="0" smtClean="0"/>
              <a:t>D</a:t>
            </a:r>
            <a:r>
              <a:rPr lang="ru-RU" dirty="0" smtClean="0"/>
              <a:t> не растет риск угнетения дыхания</a:t>
            </a:r>
          </a:p>
        </p:txBody>
      </p:sp>
    </p:spTree>
    <p:extLst>
      <p:ext uri="{BB962C8B-B14F-4D97-AF65-F5344CB8AC3E}">
        <p14:creationId xmlns:p14="http://schemas.microsoft.com/office/powerpoint/2010/main" val="39186246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60350"/>
            <a:ext cx="8229600" cy="1125538"/>
          </a:xfrm>
        </p:spPr>
        <p:txBody>
          <a:bodyPr/>
          <a:lstStyle/>
          <a:p>
            <a:pPr eaLnBrk="1" hangingPunct="1"/>
            <a:r>
              <a:rPr lang="ru-RU" sz="3800" dirty="0"/>
              <a:t>Правда о наркотических анальгетиках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319" y="2142699"/>
            <a:ext cx="11395881" cy="4454952"/>
          </a:xfrm>
        </p:spPr>
        <p:txBody>
          <a:bodyPr/>
          <a:lstStyle/>
          <a:p>
            <a:pPr eaLnBrk="1" hangingPunct="1"/>
            <a:r>
              <a:rPr lang="ru-RU" sz="2600" b="1" dirty="0"/>
              <a:t>Физическая зависимость</a:t>
            </a:r>
            <a:r>
              <a:rPr lang="ru-RU" sz="2600" dirty="0"/>
              <a:t> – </a:t>
            </a:r>
            <a:r>
              <a:rPr lang="en-US" sz="2600" dirty="0"/>
              <a:t>dependence </a:t>
            </a:r>
            <a:r>
              <a:rPr lang="ru-RU" sz="2600" dirty="0"/>
              <a:t>–</a:t>
            </a:r>
            <a:r>
              <a:rPr lang="en-US" sz="2600" dirty="0"/>
              <a:t> </a:t>
            </a:r>
            <a:r>
              <a:rPr lang="ru-RU" sz="2600" dirty="0"/>
              <a:t>необходимость в постоянном применении препарата из-за опасности синдрома отмены. Развивается после 7 дней применения </a:t>
            </a:r>
            <a:r>
              <a:rPr lang="ru-RU" sz="2600" dirty="0" err="1"/>
              <a:t>опиоидов</a:t>
            </a:r>
            <a:r>
              <a:rPr lang="ru-RU" sz="2600" dirty="0"/>
              <a:t>. </a:t>
            </a:r>
            <a:r>
              <a:rPr lang="ru-RU" sz="2600" dirty="0"/>
              <a:t>Постепенная отмена. </a:t>
            </a:r>
            <a:endParaRPr lang="ru-RU" sz="2600" dirty="0" smtClean="0"/>
          </a:p>
          <a:p>
            <a:pPr eaLnBrk="1" hangingPunct="1"/>
            <a:endParaRPr lang="ru-RU" sz="2600" b="1" dirty="0"/>
          </a:p>
          <a:p>
            <a:pPr eaLnBrk="1" hangingPunct="1"/>
            <a:endParaRPr lang="ru-RU" sz="2600" b="1" dirty="0" smtClean="0"/>
          </a:p>
          <a:p>
            <a:pPr eaLnBrk="1" hangingPunct="1"/>
            <a:r>
              <a:rPr lang="ru-RU" sz="2600" b="1" dirty="0" smtClean="0"/>
              <a:t>Психическая </a:t>
            </a:r>
            <a:r>
              <a:rPr lang="ru-RU" sz="2600" b="1" dirty="0"/>
              <a:t>зависимость</a:t>
            </a:r>
            <a:r>
              <a:rPr lang="ru-RU" sz="2600" dirty="0"/>
              <a:t> – наркомания, </a:t>
            </a:r>
            <a:r>
              <a:rPr lang="en-US" sz="2600" dirty="0"/>
              <a:t>addiction</a:t>
            </a:r>
            <a:r>
              <a:rPr lang="ru-RU" sz="2600" dirty="0"/>
              <a:t> – при адекватных анальгетических дозах не развивается, зато при недостаточном дозировании пациенты будут искать препараты для купирования боли </a:t>
            </a:r>
          </a:p>
        </p:txBody>
      </p:sp>
    </p:spTree>
    <p:extLst>
      <p:ext uri="{BB962C8B-B14F-4D97-AF65-F5344CB8AC3E}">
        <p14:creationId xmlns:p14="http://schemas.microsoft.com/office/powerpoint/2010/main" val="11646149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 лечения опиоидами </a:t>
            </a:r>
          </a:p>
        </p:txBody>
      </p:sp>
      <p:sp>
        <p:nvSpPr>
          <p:cNvPr id="72706" name="Line 4"/>
          <p:cNvSpPr>
            <a:spLocks noChangeShapeType="1"/>
          </p:cNvSpPr>
          <p:nvPr/>
        </p:nvSpPr>
        <p:spPr bwMode="auto">
          <a:xfrm flipH="1">
            <a:off x="5087938" y="4005263"/>
            <a:ext cx="64770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07" name="Line 5"/>
          <p:cNvSpPr>
            <a:spLocks noChangeShapeType="1"/>
          </p:cNvSpPr>
          <p:nvPr/>
        </p:nvSpPr>
        <p:spPr bwMode="auto">
          <a:xfrm flipV="1">
            <a:off x="5087939" y="5445125"/>
            <a:ext cx="17287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08" name="Line 6"/>
          <p:cNvSpPr>
            <a:spLocks noChangeShapeType="1"/>
          </p:cNvSpPr>
          <p:nvPr/>
        </p:nvSpPr>
        <p:spPr bwMode="auto">
          <a:xfrm>
            <a:off x="5735639" y="4005264"/>
            <a:ext cx="108108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09" name="Line 7"/>
          <p:cNvSpPr>
            <a:spLocks noChangeShapeType="1"/>
          </p:cNvSpPr>
          <p:nvPr/>
        </p:nvSpPr>
        <p:spPr bwMode="auto">
          <a:xfrm>
            <a:off x="2927350" y="3933825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0" name="Text Box 8"/>
          <p:cNvSpPr txBox="1">
            <a:spLocks noChangeArrowheads="1"/>
          </p:cNvSpPr>
          <p:nvPr/>
        </p:nvSpPr>
        <p:spPr bwMode="auto">
          <a:xfrm>
            <a:off x="2495551" y="2781301"/>
            <a:ext cx="2215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Максимальная </a:t>
            </a:r>
          </a:p>
          <a:p>
            <a:r>
              <a:rPr lang="ru-RU" sz="2400"/>
              <a:t>  анальгезия</a:t>
            </a:r>
          </a:p>
        </p:txBody>
      </p:sp>
      <p:sp>
        <p:nvSpPr>
          <p:cNvPr id="72711" name="Text Box 9"/>
          <p:cNvSpPr txBox="1">
            <a:spLocks noChangeArrowheads="1"/>
          </p:cNvSpPr>
          <p:nvPr/>
        </p:nvSpPr>
        <p:spPr bwMode="auto">
          <a:xfrm>
            <a:off x="7319964" y="2852739"/>
            <a:ext cx="2130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Минимальная </a:t>
            </a:r>
          </a:p>
          <a:p>
            <a:r>
              <a:rPr lang="ru-RU" sz="2400"/>
              <a:t> токсичность</a:t>
            </a:r>
          </a:p>
        </p:txBody>
      </p:sp>
    </p:spTree>
    <p:extLst>
      <p:ext uri="{BB962C8B-B14F-4D97-AF65-F5344CB8AC3E}">
        <p14:creationId xmlns:p14="http://schemas.microsoft.com/office/powerpoint/2010/main" val="381041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терапии при неизлечимых заболеваниях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7408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ru-RU" sz="2800" u="sng" dirty="0" smtClean="0"/>
              <a:t>Продление жизни </a:t>
            </a:r>
          </a:p>
          <a:p>
            <a:pPr marL="685800" lvl="2">
              <a:spcBef>
                <a:spcPts val="1000"/>
              </a:spcBef>
            </a:pPr>
            <a:r>
              <a:rPr lang="ru-RU" dirty="0" smtClean="0"/>
              <a:t>НИВЛ/ИВЛ (НМЗ)</a:t>
            </a:r>
          </a:p>
          <a:p>
            <a:pPr marL="685800" lvl="2">
              <a:spcBef>
                <a:spcPts val="1000"/>
              </a:spcBef>
            </a:pPr>
            <a:r>
              <a:rPr lang="ru-RU" sz="2400" dirty="0" smtClean="0"/>
              <a:t>переливания компонентов крови, химиотерапия (онкология)</a:t>
            </a:r>
          </a:p>
          <a:p>
            <a:pPr marL="685800" lvl="2">
              <a:spcBef>
                <a:spcPts val="1000"/>
              </a:spcBef>
            </a:pPr>
            <a:r>
              <a:rPr lang="ru-RU" sz="2400" dirty="0" smtClean="0"/>
              <a:t>пересадка легких (</a:t>
            </a:r>
            <a:r>
              <a:rPr lang="ru-RU" sz="2400" dirty="0" err="1" smtClean="0"/>
              <a:t>Муковисцидоз</a:t>
            </a:r>
            <a:r>
              <a:rPr lang="ru-RU" sz="2400" dirty="0" smtClean="0"/>
              <a:t>) </a:t>
            </a:r>
          </a:p>
          <a:p>
            <a:pPr marL="685800" lvl="2">
              <a:spcBef>
                <a:spcPts val="1000"/>
              </a:spcBef>
            </a:pPr>
            <a:r>
              <a:rPr lang="ru-RU" sz="2400" dirty="0" smtClean="0"/>
              <a:t>Фермент-заместительная терапия (</a:t>
            </a:r>
            <a:r>
              <a:rPr lang="ru-RU" sz="2400" dirty="0" err="1" smtClean="0"/>
              <a:t>мукополисахаридозы</a:t>
            </a:r>
            <a:r>
              <a:rPr lang="ru-RU" sz="2400" dirty="0" smtClean="0"/>
              <a:t>, </a:t>
            </a:r>
            <a:r>
              <a:rPr lang="ru-RU" sz="2400" dirty="0" err="1" smtClean="0"/>
              <a:t>мв</a:t>
            </a:r>
            <a:r>
              <a:rPr lang="ru-RU" sz="2400" dirty="0" smtClean="0"/>
              <a:t>) </a:t>
            </a:r>
          </a:p>
          <a:p>
            <a:pPr marL="685800" lvl="2">
              <a:spcBef>
                <a:spcPts val="1000"/>
              </a:spcBef>
            </a:pPr>
            <a:r>
              <a:rPr lang="ru-RU" sz="2400" dirty="0" smtClean="0"/>
              <a:t>Интенсивная терапия</a:t>
            </a:r>
          </a:p>
          <a:p>
            <a:endParaRPr lang="ru-RU" dirty="0" smtClean="0"/>
          </a:p>
          <a:p>
            <a:r>
              <a:rPr lang="ru-RU" u="sng" dirty="0" smtClean="0"/>
              <a:t>Продление жизни хорошего качества</a:t>
            </a:r>
            <a:r>
              <a:rPr lang="ru-RU" dirty="0" smtClean="0"/>
              <a:t> </a:t>
            </a:r>
          </a:p>
          <a:p>
            <a:pPr lvl="1"/>
            <a:r>
              <a:rPr lang="ru-RU" dirty="0" err="1" smtClean="0"/>
              <a:t>Гастростомия</a:t>
            </a:r>
            <a:r>
              <a:rPr lang="ru-RU" dirty="0" smtClean="0"/>
              <a:t> и </a:t>
            </a:r>
            <a:r>
              <a:rPr lang="ru-RU" dirty="0" err="1" smtClean="0"/>
              <a:t>нутритивная</a:t>
            </a:r>
            <a:r>
              <a:rPr lang="ru-RU" dirty="0" smtClean="0"/>
              <a:t> поддержка </a:t>
            </a:r>
          </a:p>
          <a:p>
            <a:pPr lvl="1"/>
            <a:r>
              <a:rPr lang="ru-RU" dirty="0" smtClean="0"/>
              <a:t>Респираторная поддержка (</a:t>
            </a:r>
            <a:r>
              <a:rPr lang="ru-RU" dirty="0" err="1" smtClean="0"/>
              <a:t>откашливатель</a:t>
            </a:r>
            <a:r>
              <a:rPr lang="ru-RU" dirty="0" smtClean="0"/>
              <a:t>, ночная НИВЛ) </a:t>
            </a:r>
          </a:p>
          <a:p>
            <a:pPr lvl="1"/>
            <a:r>
              <a:rPr lang="ru-RU" dirty="0" smtClean="0"/>
              <a:t>Уход </a:t>
            </a:r>
          </a:p>
        </p:txBody>
      </p:sp>
    </p:spTree>
    <p:extLst>
      <p:ext uri="{BB962C8B-B14F-4D97-AF65-F5344CB8AC3E}">
        <p14:creationId xmlns:p14="http://schemas.microsoft.com/office/powerpoint/2010/main" val="37073284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/>
              <a:t>Принципы применения наркотических анальгетиков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787857"/>
            <a:ext cx="10776045" cy="473676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/>
              <a:t>Подбор дозы</a:t>
            </a:r>
            <a:r>
              <a:rPr lang="ru-RU" dirty="0" smtClean="0"/>
              <a:t> препаратами короткого действия, поддержка – продленными </a:t>
            </a:r>
            <a:r>
              <a:rPr lang="ru-RU" dirty="0" smtClean="0"/>
              <a:t>формами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Использование правила </a:t>
            </a:r>
            <a:r>
              <a:rPr lang="ru-RU" dirty="0" err="1" smtClean="0"/>
              <a:t>эквианальгетических</a:t>
            </a:r>
            <a:r>
              <a:rPr lang="ru-RU" dirty="0" smtClean="0"/>
              <a:t> доз при ротации </a:t>
            </a:r>
            <a:r>
              <a:rPr lang="ru-RU" dirty="0" err="1" smtClean="0"/>
              <a:t>опиоидов</a:t>
            </a:r>
            <a:r>
              <a:rPr lang="ru-RU" dirty="0" smtClean="0"/>
              <a:t> </a:t>
            </a: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b="1" dirty="0" smtClean="0"/>
              <a:t>Титрование</a:t>
            </a:r>
            <a:r>
              <a:rPr lang="ru-RU" dirty="0" smtClean="0"/>
              <a:t> до достижения </a:t>
            </a:r>
            <a:r>
              <a:rPr lang="ru-RU" dirty="0" smtClean="0"/>
              <a:t>анальгезии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Превентивные меры и лечение побочных эффектов (запоры, тошнота, </a:t>
            </a:r>
            <a:r>
              <a:rPr lang="ru-RU" dirty="0" err="1" smtClean="0"/>
              <a:t>миоклонус</a:t>
            </a:r>
            <a:r>
              <a:rPr lang="ru-RU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016085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Диспноэ и удушье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/>
          <a:lstStyle/>
          <a:p>
            <a:r>
              <a:rPr lang="ru-RU" dirty="0" smtClean="0"/>
              <a:t>Самый пугающий симптом, часто повод для вызова СМП </a:t>
            </a:r>
          </a:p>
          <a:p>
            <a:r>
              <a:rPr lang="ru-RU" dirty="0" smtClean="0"/>
              <a:t>Медикаментозная терапия:</a:t>
            </a:r>
          </a:p>
          <a:p>
            <a:pPr lvl="1"/>
            <a:r>
              <a:rPr lang="ru-RU" dirty="0" err="1" smtClean="0"/>
              <a:t>Опиоиды</a:t>
            </a:r>
            <a:r>
              <a:rPr lang="ru-RU" dirty="0" smtClean="0"/>
              <a:t> – ½ доз, рекомендуемых при боли</a:t>
            </a:r>
          </a:p>
          <a:p>
            <a:pPr lvl="1"/>
            <a:r>
              <a:rPr lang="ru-RU" dirty="0" err="1" smtClean="0"/>
              <a:t>Бензодиазепины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Немедикаментозная терапия</a:t>
            </a:r>
          </a:p>
          <a:p>
            <a:pPr lvl="1"/>
            <a:r>
              <a:rPr lang="ru-RU" dirty="0" smtClean="0"/>
              <a:t>Кислород (МВ, с осторожностью НМЗ), НИВЛ</a:t>
            </a:r>
          </a:p>
          <a:p>
            <a:pPr lvl="1"/>
            <a:r>
              <a:rPr lang="ru-RU" dirty="0" smtClean="0"/>
              <a:t>Ветер/фен в лицо </a:t>
            </a:r>
          </a:p>
          <a:p>
            <a:pPr lvl="1"/>
            <a:r>
              <a:rPr lang="ru-RU" dirty="0" smtClean="0"/>
              <a:t>Контролируемое дыхание: через стиснутые губы, замедленное</a:t>
            </a:r>
          </a:p>
          <a:p>
            <a:pPr lvl="1"/>
            <a:r>
              <a:rPr lang="ru-RU" dirty="0" smtClean="0"/>
              <a:t>Отвлекающая терапия: музыка, стихи, присутствие близких  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421652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Клокотание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2345"/>
          </a:xfrm>
        </p:spPr>
        <p:txBody>
          <a:bodyPr/>
          <a:lstStyle/>
          <a:p>
            <a:r>
              <a:rPr lang="ru-RU" dirty="0" smtClean="0"/>
              <a:t>Громкий звук, сопровождающий отек легких </a:t>
            </a:r>
          </a:p>
          <a:p>
            <a:r>
              <a:rPr lang="ru-RU" dirty="0" smtClean="0"/>
              <a:t>Немедикаментозная терапия: </a:t>
            </a:r>
          </a:p>
          <a:p>
            <a:pPr lvl="1"/>
            <a:r>
              <a:rPr lang="ru-RU" dirty="0" smtClean="0"/>
              <a:t>Положение тела, санация, прикрытие открытого рта влажной салфеткой</a:t>
            </a:r>
          </a:p>
          <a:p>
            <a:pPr lvl="1"/>
            <a:r>
              <a:rPr lang="ru-RU" dirty="0" smtClean="0"/>
              <a:t>Кислород не помогает  </a:t>
            </a:r>
          </a:p>
          <a:p>
            <a:pPr lvl="1"/>
            <a:r>
              <a:rPr lang="ru-RU" dirty="0" smtClean="0"/>
              <a:t>Консультирование: в этот момент пациент без сознания и не страдает!</a:t>
            </a:r>
          </a:p>
          <a:p>
            <a:pPr marL="457200" lvl="1" indent="0">
              <a:buNone/>
            </a:pPr>
            <a:endParaRPr lang="ru-RU" dirty="0" smtClean="0"/>
          </a:p>
          <a:p>
            <a:r>
              <a:rPr lang="ru-RU" dirty="0" smtClean="0"/>
              <a:t>Медикаментозная терапия</a:t>
            </a:r>
          </a:p>
          <a:p>
            <a:pPr lvl="1"/>
            <a:r>
              <a:rPr lang="ru-RU" dirty="0" smtClean="0"/>
              <a:t>Диуретики</a:t>
            </a:r>
          </a:p>
          <a:p>
            <a:pPr lvl="1"/>
            <a:r>
              <a:rPr lang="ru-RU" dirty="0"/>
              <a:t>А</a:t>
            </a:r>
            <a:r>
              <a:rPr lang="ru-RU" dirty="0" smtClean="0"/>
              <a:t>нтихолинергические препараты (</a:t>
            </a:r>
            <a:r>
              <a:rPr lang="ru-RU" dirty="0" err="1" smtClean="0"/>
              <a:t>скопаламин</a:t>
            </a:r>
            <a:r>
              <a:rPr lang="ru-RU" dirty="0" smtClean="0"/>
              <a:t>, атропин) </a:t>
            </a:r>
          </a:p>
        </p:txBody>
      </p:sp>
    </p:spTree>
    <p:extLst>
      <p:ext uri="{BB962C8B-B14F-4D97-AF65-F5344CB8AC3E}">
        <p14:creationId xmlns:p14="http://schemas.microsoft.com/office/powerpoint/2010/main" val="14898403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Вопросы - 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Спасибо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a.sonkina@gmail.com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+79165074763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2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9432"/>
            <a:ext cx="10515600" cy="6114198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Повышение функциональности</a:t>
            </a:r>
            <a:r>
              <a:rPr lang="ru-RU" sz="3200" dirty="0" smtClean="0"/>
              <a:t>: </a:t>
            </a:r>
          </a:p>
          <a:p>
            <a:pPr lvl="2"/>
            <a:r>
              <a:rPr lang="ru-RU" sz="2400" dirty="0" smtClean="0"/>
              <a:t>Средства общения</a:t>
            </a:r>
          </a:p>
          <a:p>
            <a:pPr lvl="2"/>
            <a:r>
              <a:rPr lang="ru-RU" sz="2400" dirty="0" smtClean="0"/>
              <a:t>ЛФК, реабилитация</a:t>
            </a:r>
          </a:p>
          <a:p>
            <a:pPr lvl="2"/>
            <a:r>
              <a:rPr lang="ru-RU" sz="2400" dirty="0" smtClean="0"/>
              <a:t>Ортопедия </a:t>
            </a:r>
          </a:p>
          <a:p>
            <a:pPr lvl="2"/>
            <a:r>
              <a:rPr lang="ru-RU" sz="2400" dirty="0" smtClean="0"/>
              <a:t>Домашнее оборудование </a:t>
            </a:r>
          </a:p>
          <a:p>
            <a:pPr marL="914400" lvl="2" indent="0">
              <a:buNone/>
            </a:pPr>
            <a:endParaRPr lang="ru-RU" sz="3200" dirty="0" smtClean="0"/>
          </a:p>
          <a:p>
            <a:pPr marL="914400" lvl="2" indent="0">
              <a:buNone/>
            </a:pPr>
            <a:endParaRPr lang="ru-RU" sz="3200" dirty="0" smtClean="0"/>
          </a:p>
          <a:p>
            <a:r>
              <a:rPr lang="ru-RU" sz="3200" u="sng" dirty="0" smtClean="0"/>
              <a:t>Улучшение самочувствия</a:t>
            </a:r>
            <a:r>
              <a:rPr lang="ru-RU" sz="3200" dirty="0" smtClean="0"/>
              <a:t>: </a:t>
            </a:r>
          </a:p>
          <a:p>
            <a:pPr lvl="2"/>
            <a:r>
              <a:rPr lang="ru-RU" sz="2400" dirty="0" smtClean="0"/>
              <a:t>Ночная НИВЛ, кислород</a:t>
            </a:r>
          </a:p>
          <a:p>
            <a:pPr lvl="2"/>
            <a:r>
              <a:rPr lang="ru-RU" sz="2400" dirty="0" err="1" smtClean="0"/>
              <a:t>Опиоиды</a:t>
            </a:r>
            <a:r>
              <a:rPr lang="ru-RU" sz="2400" dirty="0" smtClean="0"/>
              <a:t>, </a:t>
            </a:r>
            <a:r>
              <a:rPr lang="ru-RU" sz="2400" dirty="0" err="1" smtClean="0"/>
              <a:t>анксиолитики</a:t>
            </a:r>
            <a:endParaRPr lang="ru-RU" sz="2400" dirty="0" smtClean="0"/>
          </a:p>
          <a:p>
            <a:pPr lvl="2"/>
            <a:r>
              <a:rPr lang="ru-RU" sz="2400" dirty="0" err="1" smtClean="0"/>
              <a:t>Адьюванты</a:t>
            </a:r>
            <a:endParaRPr lang="ru-RU" sz="2400" dirty="0" smtClean="0"/>
          </a:p>
          <a:p>
            <a:pPr lvl="2"/>
            <a:r>
              <a:rPr lang="ru-RU" sz="2400" dirty="0" smtClean="0"/>
              <a:t>Уход </a:t>
            </a:r>
          </a:p>
          <a:p>
            <a:pPr lvl="2"/>
            <a:r>
              <a:rPr lang="ru-RU" sz="2400" dirty="0" smtClean="0"/>
              <a:t>Психосоциальная поддержка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6018" y="1758371"/>
            <a:ext cx="4462818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Различные возможности – различные цели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48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Куративно</a:t>
            </a:r>
            <a:r>
              <a:rPr lang="en-US" dirty="0"/>
              <a:t>e</a:t>
            </a:r>
            <a:r>
              <a:rPr lang="ru-RU" dirty="0" smtClean="0"/>
              <a:t> лечение </a:t>
            </a:r>
            <a:r>
              <a:rPr lang="en-US" dirty="0" smtClean="0"/>
              <a:t>versus </a:t>
            </a:r>
            <a:r>
              <a:rPr lang="ru-RU" dirty="0" smtClean="0"/>
              <a:t>паллиативная помощь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2573"/>
            <a:ext cx="10515600" cy="4230806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Куративное</a:t>
            </a:r>
            <a:r>
              <a:rPr lang="ru-RU" dirty="0" smtClean="0"/>
              <a:t> лечение - любое мероприятие, направленное на изменение естественного течения заболевания в сторону замедления прогрессирования и продления жизни пациента.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Паллиативная помощь – любое мероприятие, направленное на улучшение качества жизни без влияния на течение болезни, в том числе в момент умирания.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Реабилитация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82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Принятие решений</a:t>
            </a:r>
            <a:r>
              <a:rPr lang="en-US" dirty="0" smtClean="0"/>
              <a:t> </a:t>
            </a:r>
            <a:r>
              <a:rPr lang="ru-RU" dirty="0" smtClean="0"/>
              <a:t>о терапии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444" y="1613850"/>
            <a:ext cx="5403272" cy="456353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Продление жизни? </a:t>
            </a:r>
          </a:p>
          <a:p>
            <a:endParaRPr lang="ru-RU" dirty="0" smtClean="0"/>
          </a:p>
          <a:p>
            <a:r>
              <a:rPr lang="ru-RU" dirty="0" smtClean="0"/>
              <a:t>Спасение жизни (реанимация)?</a:t>
            </a:r>
          </a:p>
          <a:p>
            <a:endParaRPr lang="ru-RU" dirty="0" smtClean="0"/>
          </a:p>
          <a:p>
            <a:r>
              <a:rPr lang="ru-RU" dirty="0" smtClean="0"/>
              <a:t>Только комфорт? </a:t>
            </a:r>
            <a:endParaRPr lang="ru-RU" dirty="0"/>
          </a:p>
        </p:txBody>
      </p:sp>
      <p:pic>
        <p:nvPicPr>
          <p:cNvPr id="1028" name="Picture 4" descr="http://scopeblog.stanford.edu/wp-content/uploads/2013/09/hospic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693" y="1387814"/>
            <a:ext cx="5800419" cy="531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3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2033</Words>
  <Application>Microsoft Office PowerPoint</Application>
  <PresentationFormat>Широкоэкранный</PresentationFormat>
  <Paragraphs>471</Paragraphs>
  <Slides>63</Slides>
  <Notes>40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9" baseType="lpstr">
      <vt:lpstr>Arial</vt:lpstr>
      <vt:lpstr>Calibri</vt:lpstr>
      <vt:lpstr>Calibri Light</vt:lpstr>
      <vt:lpstr>Tahoma</vt:lpstr>
      <vt:lpstr>Wingdings</vt:lpstr>
      <vt:lpstr>Тема Office</vt:lpstr>
      <vt:lpstr>Этические аспекты паллиативной помощи детям. Принятие решений. Помощь в конце жизни. </vt:lpstr>
      <vt:lpstr>Паллиативная помощь</vt:lpstr>
      <vt:lpstr>Качество смерти</vt:lpstr>
      <vt:lpstr>Презентация PowerPoint</vt:lpstr>
      <vt:lpstr>Наиболее частый сценарий</vt:lpstr>
      <vt:lpstr>Возможности терапии при неизлечимых заболеваниях </vt:lpstr>
      <vt:lpstr>Презентация PowerPoint</vt:lpstr>
      <vt:lpstr>Куративноe лечение versus паллиативная помощь</vt:lpstr>
      <vt:lpstr>Принятие решений о терапии</vt:lpstr>
      <vt:lpstr>Ребенок со СМА</vt:lpstr>
      <vt:lpstr>Цель паллиативной помощи</vt:lpstr>
      <vt:lpstr>Хорошая смерть </vt:lpstr>
      <vt:lpstr>Хорошая смерть</vt:lpstr>
      <vt:lpstr>Daniel Callahan (1993г)</vt:lpstr>
      <vt:lpstr>Презентация PowerPoint</vt:lpstr>
      <vt:lpstr>Дары смерти </vt:lpstr>
      <vt:lpstr>Retjens, 2006</vt:lpstr>
      <vt:lpstr>Эвтаназия - εὐθανασία  </vt:lpstr>
      <vt:lpstr>Euthanasia – история термина</vt:lpstr>
      <vt:lpstr>Определения</vt:lpstr>
      <vt:lpstr>Современное определение</vt:lpstr>
      <vt:lpstr>НЕ эвтаназия </vt:lpstr>
      <vt:lpstr>Отказ от лечения </vt:lpstr>
      <vt:lpstr>Рекомендации по отказу от лечения, поддерживающего жизнь</vt:lpstr>
      <vt:lpstr>Конвенция о правах человека и биомедицине (Совет Европы, 1997г)</vt:lpstr>
      <vt:lpstr>Отказ от реанимации</vt:lpstr>
      <vt:lpstr>Презентация PowerPoint</vt:lpstr>
      <vt:lpstr>Robinson et al., 1997, USA </vt:lpstr>
      <vt:lpstr>Postovsky et al, 2004, Israel  </vt:lpstr>
      <vt:lpstr>Отказ от лечения, продлевающего жизнь</vt:lpstr>
      <vt:lpstr>Кто и как решает?</vt:lpstr>
      <vt:lpstr>Схема принятия решений </vt:lpstr>
      <vt:lpstr>Россия: ФЗ №323 Об охране здоровья граждан (21.11.2011)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Реальная практика </vt:lpstr>
      <vt:lpstr>Принятие решений – тем не менее </vt:lpstr>
      <vt:lpstr> Принятие решений – роль в помощи детям и семьям </vt:lpstr>
      <vt:lpstr>Тей-Сакс</vt:lpstr>
      <vt:lpstr>Факторы, позволяющие принятие решений </vt:lpstr>
      <vt:lpstr>Факторы, позволяющие принятие решений</vt:lpstr>
      <vt:lpstr>Роль паллиативной помощи в принятии решений </vt:lpstr>
      <vt:lpstr>Помощь в конце жизни = EOL care</vt:lpstr>
      <vt:lpstr>Симптомы в конце жизни</vt:lpstr>
      <vt:lpstr>Гемобластозы или mts в костный мозг</vt:lpstr>
      <vt:lpstr>Кахексия/анорексия </vt:lpstr>
      <vt:lpstr>Боль </vt:lpstr>
      <vt:lpstr>Принципы терапии боли (ВОЗ)</vt:lpstr>
      <vt:lpstr>«Простые» анальгетики  </vt:lpstr>
      <vt:lpstr>Мифы о наркотических анальгетиках</vt:lpstr>
      <vt:lpstr>Правда о наркотических анальгетиках</vt:lpstr>
      <vt:lpstr>Правда о наркотических анальгетиках</vt:lpstr>
      <vt:lpstr>Правда о наркотических анальгетиках</vt:lpstr>
      <vt:lpstr>Цель лечения опиоидами </vt:lpstr>
      <vt:lpstr>Принципы применения наркотических анальгетиков</vt:lpstr>
      <vt:lpstr>Диспноэ и удушье </vt:lpstr>
      <vt:lpstr>Клокотание </vt:lpstr>
      <vt:lpstr>Заключение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Этические аспекты паллиативной помощи детям. Принятие решений. Помощь в конце жизни.</dc:title>
  <dc:creator>Анна Сонькина</dc:creator>
  <cp:lastModifiedBy>Анна Сонькина</cp:lastModifiedBy>
  <cp:revision>27</cp:revision>
  <dcterms:created xsi:type="dcterms:W3CDTF">2015-05-10T12:20:21Z</dcterms:created>
  <dcterms:modified xsi:type="dcterms:W3CDTF">2015-05-19T16:40:46Z</dcterms:modified>
</cp:coreProperties>
</file>