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62" r:id="rId3"/>
    <p:sldId id="265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91" r:id="rId16"/>
    <p:sldId id="292" r:id="rId17"/>
    <p:sldId id="295" r:id="rId18"/>
    <p:sldId id="296" r:id="rId19"/>
    <p:sldId id="297" r:id="rId20"/>
    <p:sldId id="273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-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39CCB-C4AF-4F97-922D-70C3487D5CD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8C0A09FD-7B50-476C-BA17-BE516863AC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Специализированные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службы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паллиативной помощи</a:t>
          </a:r>
        </a:p>
      </dgm:t>
    </dgm:pt>
    <dgm:pt modelId="{2E54D954-4B9C-421B-900E-D1BCDD221743}" type="parTrans" cxnId="{E82FF51B-6FAE-468F-BF32-4CCCAD770870}">
      <dgm:prSet/>
      <dgm:spPr/>
      <dgm:t>
        <a:bodyPr/>
        <a:lstStyle/>
        <a:p>
          <a:endParaRPr lang="ru-RU"/>
        </a:p>
      </dgm:t>
    </dgm:pt>
    <dgm:pt modelId="{23E170AF-17EE-44A3-8735-9128BDFAE4CD}" type="sibTrans" cxnId="{E82FF51B-6FAE-468F-BF32-4CCCAD770870}">
      <dgm:prSet/>
      <dgm:spPr/>
      <dgm:t>
        <a:bodyPr/>
        <a:lstStyle/>
        <a:p>
          <a:endParaRPr lang="ru-RU"/>
        </a:p>
      </dgm:t>
    </dgm:pt>
    <dgm:pt modelId="{69BCE7DA-1584-46E8-A120-78001BC028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Основные службы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паллиативной помощи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(хосписы, программы сестринской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помощи на дому,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Программы горевания)</a:t>
          </a:r>
        </a:p>
      </dgm:t>
    </dgm:pt>
    <dgm:pt modelId="{2EC27CE4-8C15-4EFF-A2C8-46CE542C65A4}" type="parTrans" cxnId="{458B1B4B-605F-4D51-BC84-94260E967388}">
      <dgm:prSet/>
      <dgm:spPr/>
      <dgm:t>
        <a:bodyPr/>
        <a:lstStyle/>
        <a:p>
          <a:endParaRPr lang="ru-RU"/>
        </a:p>
      </dgm:t>
    </dgm:pt>
    <dgm:pt modelId="{4941B326-821E-49E9-B3F8-A68A14202A9A}" type="sibTrans" cxnId="{458B1B4B-605F-4D51-BC84-94260E967388}">
      <dgm:prSet/>
      <dgm:spPr/>
      <dgm:t>
        <a:bodyPr/>
        <a:lstStyle/>
        <a:p>
          <a:endParaRPr lang="ru-RU"/>
        </a:p>
      </dgm:t>
    </dgm:pt>
    <dgm:pt modelId="{C7E7AED8-7770-4518-9F25-EB9798C6C3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Универсальные службы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(семейный врач/поликлиника, школа)</a:t>
          </a:r>
        </a:p>
      </dgm:t>
    </dgm:pt>
    <dgm:pt modelId="{D9D38325-301E-45A4-B917-271A3A798437}" type="parTrans" cxnId="{64811783-049C-4695-AA3F-0714F2902112}">
      <dgm:prSet/>
      <dgm:spPr/>
      <dgm:t>
        <a:bodyPr/>
        <a:lstStyle/>
        <a:p>
          <a:endParaRPr lang="ru-RU"/>
        </a:p>
      </dgm:t>
    </dgm:pt>
    <dgm:pt modelId="{EEA2A411-DDE5-4A3D-BEC2-D2D131E54BA1}" type="sibTrans" cxnId="{64811783-049C-4695-AA3F-0714F2902112}">
      <dgm:prSet/>
      <dgm:spPr/>
      <dgm:t>
        <a:bodyPr/>
        <a:lstStyle/>
        <a:p>
          <a:endParaRPr lang="ru-RU"/>
        </a:p>
      </dgm:t>
    </dgm:pt>
    <dgm:pt modelId="{905062A8-C641-4BFE-92CC-D63055A023AC}" type="pres">
      <dgm:prSet presAssocID="{49939CCB-C4AF-4F97-922D-70C3487D5CD2}" presName="Name0" presStyleCnt="0">
        <dgm:presLayoutVars>
          <dgm:dir/>
          <dgm:animLvl val="lvl"/>
          <dgm:resizeHandles val="exact"/>
        </dgm:presLayoutVars>
      </dgm:prSet>
      <dgm:spPr/>
    </dgm:pt>
    <dgm:pt modelId="{AA47D803-1A14-48F6-B848-D1FDE0181225}" type="pres">
      <dgm:prSet presAssocID="{8C0A09FD-7B50-476C-BA17-BE516863ACD2}" presName="Name8" presStyleCnt="0"/>
      <dgm:spPr/>
    </dgm:pt>
    <dgm:pt modelId="{96B446C4-A836-4F33-8F10-40BD086F72E2}" type="pres">
      <dgm:prSet presAssocID="{8C0A09FD-7B50-476C-BA17-BE516863ACD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D0B1CB-C0E4-4741-88D0-E0346DED943E}" type="pres">
      <dgm:prSet presAssocID="{8C0A09FD-7B50-476C-BA17-BE516863ACD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C3BA1-36BC-45DC-9DFB-99953D01837D}" type="pres">
      <dgm:prSet presAssocID="{69BCE7DA-1584-46E8-A120-78001BC028B0}" presName="Name8" presStyleCnt="0"/>
      <dgm:spPr/>
    </dgm:pt>
    <dgm:pt modelId="{2D4B0BD4-2AC9-43FE-BE8B-3E5CC81470DB}" type="pres">
      <dgm:prSet presAssocID="{69BCE7DA-1584-46E8-A120-78001BC028B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F9009-DA4E-486D-9E4D-F99CB8B26DF0}" type="pres">
      <dgm:prSet presAssocID="{69BCE7DA-1584-46E8-A120-78001BC028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FDEAD-03A9-4BA2-81F7-255BAE9BBA49}" type="pres">
      <dgm:prSet presAssocID="{C7E7AED8-7770-4518-9F25-EB9798C6C3D2}" presName="Name8" presStyleCnt="0"/>
      <dgm:spPr/>
    </dgm:pt>
    <dgm:pt modelId="{B849A5D2-B5A0-4512-9CF6-9E4194D8D6C7}" type="pres">
      <dgm:prSet presAssocID="{C7E7AED8-7770-4518-9F25-EB9798C6C3D2}" presName="level" presStyleLbl="node1" presStyleIdx="2" presStyleCnt="3" custLinFactNeighborX="-2110" custLinFactNeighborY="365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FF48F-4C95-406E-A55B-9F63EE919D1A}" type="pres">
      <dgm:prSet presAssocID="{C7E7AED8-7770-4518-9F25-EB9798C6C3D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F83FAD-C80A-434D-9A0A-B8FD41633A08}" type="presOf" srcId="{69BCE7DA-1584-46E8-A120-78001BC028B0}" destId="{00CF9009-DA4E-486D-9E4D-F99CB8B26DF0}" srcOrd="1" destOrd="0" presId="urn:microsoft.com/office/officeart/2005/8/layout/pyramid1"/>
    <dgm:cxn modelId="{458B1B4B-605F-4D51-BC84-94260E967388}" srcId="{49939CCB-C4AF-4F97-922D-70C3487D5CD2}" destId="{69BCE7DA-1584-46E8-A120-78001BC028B0}" srcOrd="1" destOrd="0" parTransId="{2EC27CE4-8C15-4EFF-A2C8-46CE542C65A4}" sibTransId="{4941B326-821E-49E9-B3F8-A68A14202A9A}"/>
    <dgm:cxn modelId="{527A3EBB-DEAC-4433-A4DB-88EC57A79FBF}" type="presOf" srcId="{C7E7AED8-7770-4518-9F25-EB9798C6C3D2}" destId="{81CFF48F-4C95-406E-A55B-9F63EE919D1A}" srcOrd="1" destOrd="0" presId="urn:microsoft.com/office/officeart/2005/8/layout/pyramid1"/>
    <dgm:cxn modelId="{AA68B942-5E8A-4C7E-A29D-F09CFF0FFC65}" type="presOf" srcId="{69BCE7DA-1584-46E8-A120-78001BC028B0}" destId="{2D4B0BD4-2AC9-43FE-BE8B-3E5CC81470DB}" srcOrd="0" destOrd="0" presId="urn:microsoft.com/office/officeart/2005/8/layout/pyramid1"/>
    <dgm:cxn modelId="{D6F20FDA-7251-4E71-80A4-38E31CFD3BC1}" type="presOf" srcId="{8C0A09FD-7B50-476C-BA17-BE516863ACD2}" destId="{EFD0B1CB-C0E4-4741-88D0-E0346DED943E}" srcOrd="1" destOrd="0" presId="urn:microsoft.com/office/officeart/2005/8/layout/pyramid1"/>
    <dgm:cxn modelId="{25240E1B-565F-4C0F-885A-6CEE5327DCE7}" type="presOf" srcId="{C7E7AED8-7770-4518-9F25-EB9798C6C3D2}" destId="{B849A5D2-B5A0-4512-9CF6-9E4194D8D6C7}" srcOrd="0" destOrd="0" presId="urn:microsoft.com/office/officeart/2005/8/layout/pyramid1"/>
    <dgm:cxn modelId="{64811783-049C-4695-AA3F-0714F2902112}" srcId="{49939CCB-C4AF-4F97-922D-70C3487D5CD2}" destId="{C7E7AED8-7770-4518-9F25-EB9798C6C3D2}" srcOrd="2" destOrd="0" parTransId="{D9D38325-301E-45A4-B917-271A3A798437}" sibTransId="{EEA2A411-DDE5-4A3D-BEC2-D2D131E54BA1}"/>
    <dgm:cxn modelId="{499F8C4E-3990-4DFA-A7D1-8A6627AE4934}" type="presOf" srcId="{8C0A09FD-7B50-476C-BA17-BE516863ACD2}" destId="{96B446C4-A836-4F33-8F10-40BD086F72E2}" srcOrd="0" destOrd="0" presId="urn:microsoft.com/office/officeart/2005/8/layout/pyramid1"/>
    <dgm:cxn modelId="{D70F672E-FF81-4359-8195-021FEBDF124F}" type="presOf" srcId="{49939CCB-C4AF-4F97-922D-70C3487D5CD2}" destId="{905062A8-C641-4BFE-92CC-D63055A023AC}" srcOrd="0" destOrd="0" presId="urn:microsoft.com/office/officeart/2005/8/layout/pyramid1"/>
    <dgm:cxn modelId="{E82FF51B-6FAE-468F-BF32-4CCCAD770870}" srcId="{49939CCB-C4AF-4F97-922D-70C3487D5CD2}" destId="{8C0A09FD-7B50-476C-BA17-BE516863ACD2}" srcOrd="0" destOrd="0" parTransId="{2E54D954-4B9C-421B-900E-D1BCDD221743}" sibTransId="{23E170AF-17EE-44A3-8735-9128BDFAE4CD}"/>
    <dgm:cxn modelId="{6C739F4B-1819-4A12-86E5-F473B4738FBF}" type="presParOf" srcId="{905062A8-C641-4BFE-92CC-D63055A023AC}" destId="{AA47D803-1A14-48F6-B848-D1FDE0181225}" srcOrd="0" destOrd="0" presId="urn:microsoft.com/office/officeart/2005/8/layout/pyramid1"/>
    <dgm:cxn modelId="{82623483-56D8-4434-B925-7368173B37D2}" type="presParOf" srcId="{AA47D803-1A14-48F6-B848-D1FDE0181225}" destId="{96B446C4-A836-4F33-8F10-40BD086F72E2}" srcOrd="0" destOrd="0" presId="urn:microsoft.com/office/officeart/2005/8/layout/pyramid1"/>
    <dgm:cxn modelId="{01EF2541-954F-4877-821F-70961E61FA2C}" type="presParOf" srcId="{AA47D803-1A14-48F6-B848-D1FDE0181225}" destId="{EFD0B1CB-C0E4-4741-88D0-E0346DED943E}" srcOrd="1" destOrd="0" presId="urn:microsoft.com/office/officeart/2005/8/layout/pyramid1"/>
    <dgm:cxn modelId="{8976B951-6C21-4F25-809A-A5F4156FDC5D}" type="presParOf" srcId="{905062A8-C641-4BFE-92CC-D63055A023AC}" destId="{EC4C3BA1-36BC-45DC-9DFB-99953D01837D}" srcOrd="1" destOrd="0" presId="urn:microsoft.com/office/officeart/2005/8/layout/pyramid1"/>
    <dgm:cxn modelId="{8ADF7819-73A6-41BE-AB90-47140E44E008}" type="presParOf" srcId="{EC4C3BA1-36BC-45DC-9DFB-99953D01837D}" destId="{2D4B0BD4-2AC9-43FE-BE8B-3E5CC81470DB}" srcOrd="0" destOrd="0" presId="urn:microsoft.com/office/officeart/2005/8/layout/pyramid1"/>
    <dgm:cxn modelId="{CAE79E64-B502-4604-8F63-A4342407E4ED}" type="presParOf" srcId="{EC4C3BA1-36BC-45DC-9DFB-99953D01837D}" destId="{00CF9009-DA4E-486D-9E4D-F99CB8B26DF0}" srcOrd="1" destOrd="0" presId="urn:microsoft.com/office/officeart/2005/8/layout/pyramid1"/>
    <dgm:cxn modelId="{92486DBD-42C8-4421-BF3F-6FF061D062C6}" type="presParOf" srcId="{905062A8-C641-4BFE-92CC-D63055A023AC}" destId="{E75FDEAD-03A9-4BA2-81F7-255BAE9BBA49}" srcOrd="2" destOrd="0" presId="urn:microsoft.com/office/officeart/2005/8/layout/pyramid1"/>
    <dgm:cxn modelId="{78E5A93F-6E56-4770-BF80-C54024DA928A}" type="presParOf" srcId="{E75FDEAD-03A9-4BA2-81F7-255BAE9BBA49}" destId="{B849A5D2-B5A0-4512-9CF6-9E4194D8D6C7}" srcOrd="0" destOrd="0" presId="urn:microsoft.com/office/officeart/2005/8/layout/pyramid1"/>
    <dgm:cxn modelId="{6F7817C1-2C42-4EE4-B203-6336AAD874FE}" type="presParOf" srcId="{E75FDEAD-03A9-4BA2-81F7-255BAE9BBA49}" destId="{81CFF48F-4C95-406E-A55B-9F63EE919D1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446C4-A836-4F33-8F10-40BD086F72E2}">
      <dsp:nvSpPr>
        <dsp:cNvPr id="0" name=""/>
        <dsp:cNvSpPr/>
      </dsp:nvSpPr>
      <dsp:spPr>
        <a:xfrm>
          <a:off x="3234518" y="0"/>
          <a:ext cx="3234519" cy="2091182"/>
        </a:xfrm>
        <a:prstGeom prst="trapezoid">
          <a:avLst>
            <a:gd name="adj" fmla="val 773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Специализированные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службы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паллиативной помощи</a:t>
          </a:r>
        </a:p>
      </dsp:txBody>
      <dsp:txXfrm>
        <a:off x="3234518" y="0"/>
        <a:ext cx="3234519" cy="2091182"/>
      </dsp:txXfrm>
    </dsp:sp>
    <dsp:sp modelId="{2D4B0BD4-2AC9-43FE-BE8B-3E5CC81470DB}">
      <dsp:nvSpPr>
        <dsp:cNvPr id="0" name=""/>
        <dsp:cNvSpPr/>
      </dsp:nvSpPr>
      <dsp:spPr>
        <a:xfrm>
          <a:off x="1617259" y="2091182"/>
          <a:ext cx="6469038" cy="2091182"/>
        </a:xfrm>
        <a:prstGeom prst="trapezoid">
          <a:avLst>
            <a:gd name="adj" fmla="val 773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Основные службы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паллиативной помощи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(хосписы, программы сестринской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помощи на дому,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Программы горевания)</a:t>
          </a:r>
        </a:p>
      </dsp:txBody>
      <dsp:txXfrm>
        <a:off x="2749341" y="2091182"/>
        <a:ext cx="4204874" cy="2091182"/>
      </dsp:txXfrm>
    </dsp:sp>
    <dsp:sp modelId="{B849A5D2-B5A0-4512-9CF6-9E4194D8D6C7}">
      <dsp:nvSpPr>
        <dsp:cNvPr id="0" name=""/>
        <dsp:cNvSpPr/>
      </dsp:nvSpPr>
      <dsp:spPr>
        <a:xfrm>
          <a:off x="0" y="4182365"/>
          <a:ext cx="9703557" cy="2091182"/>
        </a:xfrm>
        <a:prstGeom prst="trapezoid">
          <a:avLst>
            <a:gd name="adj" fmla="val 773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Универсальные службы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(семейный врач/поликлиника, школа)</a:t>
          </a:r>
        </a:p>
      </dsp:txBody>
      <dsp:txXfrm>
        <a:off x="1698122" y="4182365"/>
        <a:ext cx="6307312" cy="2091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56243-01D7-48FD-B50C-6A3172B9E41E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358D1-3C66-43CB-BF20-069AD1695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531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08DBAE-0420-4828-981F-AFB6F60B8DB3}" type="slidenum">
              <a:rPr lang="ru-RU" altLang="ru-RU">
                <a:solidFill>
                  <a:schemeClr val="tx1"/>
                </a:solidFill>
              </a:rPr>
              <a:pPr eaLnBrk="1" hangingPunct="1"/>
              <a:t>2</a:t>
            </a:fld>
            <a:endParaRPr lang="ru-RU" alt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3942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C37A6-CAD4-4CE4-A64A-0512F68233A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72226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257B0-CBBD-42E5-A7D6-82323CBC21F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53624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7947D-8A8A-42F5-A9B6-BE41742221C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7937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14120-827A-4C41-9949-B2A9ED1385A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41054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845C4-3E87-4A3D-A61D-1A09D21ABD6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7589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F9625-BAC8-4407-A97E-331437837B2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084812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BCF13-5AC8-42F2-9084-451354A55BA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78462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CBA3B-D95B-415A-8C8D-7C45EB46CD0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59814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E7848-EE9E-477F-BFC5-ABB01B21460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35449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02770-9C60-4C66-B6B9-31F39813BA8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8553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2B67F-EDAE-4B9D-A4DA-89451EDA4F8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74453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11D895-BE4C-4AFE-8C5F-CDC20DB314B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23968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B4CBA-A660-4CAF-A925-84602B999D3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40551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9963A-CA79-4934-8F80-496D60215BC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321478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A59DC-CBA1-4975-94F9-026C3EC03D7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01865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BBC1D5-6348-4197-8E70-689266EBFE71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369850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38E5-6232-4CBB-B995-2994400BA24C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951996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62C49-059A-438C-8DB9-E1D6C0A8C6D8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080231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E4F7F-5B39-4026-BFC2-1410313F638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87112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6C1E0-D01B-4B08-A7EC-058B9D6A3DDD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357677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E5CAD-D080-46ED-BCC5-1E9DE2FAD2D4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6756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071CC-A328-4BB1-9785-66AC0F2249C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ru-RU" altLang="ru-RU"/>
              <a:t>Это отличия, принципиальные в плане организации и развития системы оказания помощи. </a:t>
            </a:r>
          </a:p>
          <a:p>
            <a:pPr marL="228600" indent="-228600">
              <a:buFontTx/>
              <a:buAutoNum type="arabicPeriod"/>
            </a:pPr>
            <a:r>
              <a:rPr lang="ru-RU" altLang="ru-RU"/>
              <a:t>Редкость: в практическом плане приводит к тому, что в первичном звене здравоохранения (играющего ключевую роль в оказании помощи на дому) дефицит опыта работы с заболеваниями и с умиранием. </a:t>
            </a:r>
          </a:p>
          <a:p>
            <a:pPr marL="685800" lvl="1" indent="-228600">
              <a:buFontTx/>
              <a:buChar char="-"/>
            </a:pPr>
            <a:r>
              <a:rPr lang="ru-RU" altLang="ru-RU"/>
              <a:t>Как один пример – смерти от рака (данные от Л.В. Валентей, главного детского онколога Москвы, доклад на совещании «палл помощь детям в москве» в НПЦ Медпомощи детям 12.12.2010г.) – всего 44 смерти за год, из которых 28 в стационарах, условно (очень) можно считать что это смерти на фоне терапии, то есть не подходящие под ПП (не были инкурабельными) </a:t>
            </a:r>
          </a:p>
          <a:p>
            <a:pPr marL="685800" lvl="1" indent="-228600">
              <a:buFontTx/>
              <a:buChar char="-"/>
            </a:pPr>
            <a:endParaRPr lang="ru-RU" altLang="ru-RU"/>
          </a:p>
          <a:p>
            <a:pPr marL="685800" lvl="1" indent="-228600">
              <a:buFontTx/>
              <a:buChar char="-"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046951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29B57-18AC-4962-8C78-5B2CE0F764D5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388596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C5E36-C73E-4471-A2A5-4100F9C512D3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320546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1B41A-1CD0-4270-A9C8-E7363222F272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65552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31E32-FAB1-436A-9323-A0A3FC82010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ru-RU" altLang="ru-RU"/>
              <a:t>2. Обилие неонкобольных означает сложность в прогнозировании динамики и продолжительности жизни (осложнение за осложнением, никогда не понятно, какое будет последним, на каких этапах применять насколько интенсивные методы лечения, особые подходы к принятию решений о сокращении объемов активного лечения, ограничении интентивности терапии и решений о достойной смерти в условиях специализированного паллиативного стационара (хосписа) а не в ОРИТ), особый стресс для родителей </a:t>
            </a:r>
            <a:br>
              <a:rPr lang="ru-RU" altLang="ru-RU"/>
            </a:br>
            <a:endParaRPr lang="ru-RU" altLang="ru-RU"/>
          </a:p>
          <a:p>
            <a:pPr marL="228600" indent="-228600"/>
            <a:r>
              <a:rPr lang="ru-RU" altLang="ru-RU"/>
              <a:t>3. длительное течение – особенности организации в том, что надо имет</a:t>
            </a:r>
            <a:r>
              <a:rPr lang="en-US" altLang="ru-RU"/>
              <a:t>m </a:t>
            </a:r>
            <a:r>
              <a:rPr lang="ru-RU" altLang="ru-RU"/>
              <a:t>систему длительного наблюдения, преимущественно на дому, и определение места ПП в общей системе помощи (куративной, реабилитации и пр). </a:t>
            </a:r>
          </a:p>
        </p:txBody>
      </p:sp>
    </p:spTree>
    <p:extLst>
      <p:ext uri="{BB962C8B-B14F-4D97-AF65-F5344CB8AC3E}">
        <p14:creationId xmlns:p14="http://schemas.microsoft.com/office/powerpoint/2010/main" xmlns="" val="3543196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2C57B7-F70B-4259-95F7-B3FA25383CD6}" type="slidenum">
              <a:rPr lang="ru-RU" altLang="ru-RU">
                <a:solidFill>
                  <a:schemeClr val="tx1"/>
                </a:solidFill>
              </a:rPr>
              <a:pPr eaLnBrk="1" hangingPunct="1"/>
              <a:t>6</a:t>
            </a:fld>
            <a:endParaRPr lang="ru-RU" alt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883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55A9BC-FAA2-4C38-B652-416B6FB039BE}" type="slidenum">
              <a:rPr lang="ru-RU" altLang="ru-RU">
                <a:solidFill>
                  <a:schemeClr val="tx1"/>
                </a:solidFill>
              </a:rPr>
              <a:pPr eaLnBrk="1" hangingPunct="1"/>
              <a:t>7</a:t>
            </a:fld>
            <a:endParaRPr lang="ru-RU" alt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00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A2C178-9FF8-4390-B8A6-669D96B6581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74807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20765-F741-48FF-8211-419ED6B354C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28778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1F9CD-A534-4DD4-A1F9-18799930C49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76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801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1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91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3418" y="122238"/>
            <a:ext cx="11736916" cy="6100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226485" y="6273800"/>
            <a:ext cx="3329516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757085" y="6286500"/>
            <a:ext cx="4770967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82567" y="6286500"/>
            <a:ext cx="3282951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88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620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49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623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57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51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13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89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6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5AEA3-D51D-4ABD-AA4E-957053427784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0757-8F32-40E5-8BB4-9E5EE99C0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993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4092"/>
            <a:ext cx="9144000" cy="3005871"/>
          </a:xfrm>
        </p:spPr>
        <p:txBody>
          <a:bodyPr>
            <a:normAutofit/>
          </a:bodyPr>
          <a:lstStyle/>
          <a:p>
            <a:r>
              <a:rPr lang="ru-RU" dirty="0" smtClean="0"/>
              <a:t>Основы паллиативной помощи детям. Комплексный подход.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457822"/>
            <a:ext cx="9144000" cy="1655762"/>
          </a:xfrm>
        </p:spPr>
        <p:txBody>
          <a:bodyPr/>
          <a:lstStyle/>
          <a:p>
            <a:pPr algn="r"/>
            <a:r>
              <a:rPr lang="ru-RU" dirty="0" smtClean="0"/>
              <a:t>А.А. Сонькина</a:t>
            </a:r>
          </a:p>
          <a:p>
            <a:pPr algn="r"/>
            <a:r>
              <a:rPr lang="ru-RU" dirty="0" smtClean="0"/>
              <a:t>БФ «Детский паллиатив»</a:t>
            </a:r>
          </a:p>
          <a:p>
            <a:pPr algn="r"/>
            <a:r>
              <a:rPr lang="ru-RU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61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52638" y="476250"/>
          <a:ext cx="8159750" cy="6121400"/>
        </p:xfrm>
        <a:graphic>
          <a:graphicData uri="http://schemas.openxmlformats.org/presentationml/2006/ole">
            <p:oleObj spid="_x0000_s1029" name="Слайд Microsoft Office PowerPoint 97-2003" r:id="rId4" imgW="4625265" imgH="3470165" progId="PowerPoint.Slid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857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Принципы (продолжение)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dirty="0"/>
              <a:t>Обеспечение </a:t>
            </a:r>
            <a:r>
              <a:rPr lang="ru-RU" altLang="ru-RU" b="1" dirty="0"/>
              <a:t>передышки</a:t>
            </a:r>
            <a:r>
              <a:rPr lang="ru-RU" altLang="ru-RU" dirty="0"/>
              <a:t> семье, вовлеченной в трудоемкий процесс ухода за больным </a:t>
            </a:r>
            <a:r>
              <a:rPr lang="ru-RU" altLang="ru-RU" dirty="0" smtClean="0"/>
              <a:t>ребенком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b="1" dirty="0"/>
              <a:t>Поддержка персонала</a:t>
            </a:r>
            <a:r>
              <a:rPr lang="ru-RU" altLang="ru-RU" dirty="0"/>
              <a:t> и лечащих врачей – работа против эмоционального </a:t>
            </a:r>
            <a:r>
              <a:rPr lang="ru-RU" altLang="ru-RU" dirty="0" smtClean="0"/>
              <a:t>выгорания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b="1" dirty="0"/>
              <a:t>Экспертное консультирование</a:t>
            </a:r>
            <a:r>
              <a:rPr lang="ru-RU" altLang="ru-RU" dirty="0"/>
              <a:t> по вопросам симптоматического лечения, принятия решений, планирования помощи</a:t>
            </a:r>
          </a:p>
        </p:txBody>
      </p:sp>
    </p:spTree>
    <p:extLst>
      <p:ext uri="{BB962C8B-B14F-4D97-AF65-F5344CB8AC3E}">
        <p14:creationId xmlns:p14="http://schemas.microsoft.com/office/powerpoint/2010/main" xmlns="" val="21038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Элементы паллиативной помощи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343" y="1910687"/>
            <a:ext cx="10398457" cy="4613939"/>
          </a:xfrm>
        </p:spPr>
        <p:txBody>
          <a:bodyPr/>
          <a:lstStyle/>
          <a:p>
            <a:r>
              <a:rPr lang="ru-RU" altLang="ru-RU" dirty="0"/>
              <a:t>Уход</a:t>
            </a:r>
          </a:p>
          <a:p>
            <a:r>
              <a:rPr lang="ru-RU" altLang="ru-RU" dirty="0"/>
              <a:t>Симптоматическое лечение</a:t>
            </a:r>
          </a:p>
          <a:p>
            <a:r>
              <a:rPr lang="ru-RU" altLang="ru-RU" dirty="0"/>
              <a:t>Психосоциальная поддержка</a:t>
            </a:r>
          </a:p>
          <a:p>
            <a:r>
              <a:rPr lang="ru-RU" altLang="ru-RU" dirty="0"/>
              <a:t>Планирование помощи, принятие решений </a:t>
            </a:r>
          </a:p>
          <a:p>
            <a:r>
              <a:rPr lang="en-US" altLang="ru-RU" dirty="0"/>
              <a:t>Bereavement – </a:t>
            </a:r>
            <a:r>
              <a:rPr lang="ru-RU" altLang="ru-RU" dirty="0"/>
              <a:t>помощь в переживании утраты</a:t>
            </a:r>
          </a:p>
          <a:p>
            <a:r>
              <a:rPr lang="ru-RU" altLang="ru-RU" dirty="0"/>
              <a:t>Социальный отдых</a:t>
            </a:r>
          </a:p>
          <a:p>
            <a:r>
              <a:rPr lang="ru-RU" altLang="ru-RU" dirty="0"/>
              <a:t>Экспертное консультирование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00067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6855" y="274638"/>
            <a:ext cx="9623946" cy="1066800"/>
          </a:xfrm>
        </p:spPr>
        <p:txBody>
          <a:bodyPr/>
          <a:lstStyle/>
          <a:p>
            <a:r>
              <a:rPr lang="ru-RU" altLang="ru-RU" sz="4000" dirty="0"/>
              <a:t>Модели паллиативной помощи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854" y="1684337"/>
            <a:ext cx="10413242" cy="5173663"/>
          </a:xfrm>
        </p:spPr>
        <p:txBody>
          <a:bodyPr/>
          <a:lstStyle/>
          <a:p>
            <a:r>
              <a:rPr lang="ru-RU" altLang="ru-RU" dirty="0"/>
              <a:t>Хоспис (</a:t>
            </a:r>
            <a:r>
              <a:rPr lang="en-US" altLang="ru-RU" dirty="0"/>
              <a:t>end-of-life care – </a:t>
            </a:r>
            <a:r>
              <a:rPr lang="ru-RU" altLang="ru-RU" dirty="0"/>
              <a:t>терминальный уход, </a:t>
            </a:r>
            <a:r>
              <a:rPr lang="en-US" altLang="ru-RU" dirty="0"/>
              <a:t>respite</a:t>
            </a:r>
            <a:r>
              <a:rPr lang="ru-RU" altLang="ru-RU" dirty="0"/>
              <a:t> – социальный отдых</a:t>
            </a:r>
            <a:r>
              <a:rPr lang="ru-RU" altLang="ru-RU" dirty="0" smtClean="0"/>
              <a:t>)</a:t>
            </a:r>
          </a:p>
          <a:p>
            <a:pPr marL="0" indent="0">
              <a:buNone/>
            </a:pPr>
            <a:endParaRPr lang="ru-RU" altLang="ru-RU" dirty="0"/>
          </a:p>
          <a:p>
            <a:r>
              <a:rPr lang="ru-RU" altLang="ru-RU" dirty="0"/>
              <a:t>Хоспис на дому (выездные службы</a:t>
            </a:r>
            <a:r>
              <a:rPr lang="ru-RU" altLang="ru-RU" dirty="0" smtClean="0"/>
              <a:t>)</a:t>
            </a:r>
          </a:p>
          <a:p>
            <a:endParaRPr lang="ru-RU" altLang="ru-RU" dirty="0"/>
          </a:p>
          <a:p>
            <a:r>
              <a:rPr lang="ru-RU" altLang="ru-RU" dirty="0"/>
              <a:t>Детское отделение или палата в хосписе для </a:t>
            </a:r>
            <a:r>
              <a:rPr lang="ru-RU" altLang="ru-RU" dirty="0" smtClean="0"/>
              <a:t>взрослых</a:t>
            </a:r>
          </a:p>
          <a:p>
            <a:endParaRPr lang="ru-RU" altLang="ru-RU" dirty="0"/>
          </a:p>
          <a:p>
            <a:r>
              <a:rPr lang="ru-RU" altLang="ru-RU" dirty="0"/>
              <a:t>Отделение или команда паллиативной помощи при детской больнице</a:t>
            </a:r>
          </a:p>
        </p:txBody>
      </p:sp>
    </p:spTree>
    <p:extLst>
      <p:ext uri="{BB962C8B-B14F-4D97-AF65-F5344CB8AC3E}">
        <p14:creationId xmlns:p14="http://schemas.microsoft.com/office/powerpoint/2010/main" xmlns="" val="31833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0501" y="365125"/>
            <a:ext cx="10753299" cy="1325563"/>
          </a:xfrm>
        </p:spPr>
        <p:txBody>
          <a:bodyPr/>
          <a:lstStyle/>
          <a:p>
            <a:r>
              <a:rPr lang="ru-RU" altLang="ru-RU" dirty="0"/>
              <a:t>Место оказания помощи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501" y="1951630"/>
            <a:ext cx="10959153" cy="4646021"/>
          </a:xfrm>
          <a:noFill/>
        </p:spPr>
        <p:txBody>
          <a:bodyPr/>
          <a:lstStyle/>
          <a:p>
            <a:pPr algn="just"/>
            <a:r>
              <a:rPr lang="ru-RU" altLang="ru-RU" dirty="0"/>
              <a:t>Дом – помощь в организации ухода, обеспечении оборудованием, планирование помощи при экстренных ситуациях и изменении состояния, круглосуточный доступ к консультантам, поддержка семьи </a:t>
            </a:r>
            <a:endParaRPr lang="ru-RU" altLang="ru-RU" dirty="0" smtClean="0"/>
          </a:p>
          <a:p>
            <a:pPr algn="just"/>
            <a:endParaRPr lang="ru-RU" altLang="ru-RU" dirty="0"/>
          </a:p>
          <a:p>
            <a:pPr algn="just"/>
            <a:r>
              <a:rPr lang="ru-RU" altLang="ru-RU" dirty="0"/>
              <a:t>Стационар (больница, хоспис) – социальный отдых, терминальный уход, госпитализации по медицинским показаниям</a:t>
            </a:r>
          </a:p>
        </p:txBody>
      </p:sp>
    </p:spTree>
    <p:extLst>
      <p:ext uri="{BB962C8B-B14F-4D97-AF65-F5344CB8AC3E}">
        <p14:creationId xmlns:p14="http://schemas.microsoft.com/office/powerpoint/2010/main" xmlns="" val="7872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Система ПП детям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737408"/>
          </a:xfrm>
        </p:spPr>
        <p:txBody>
          <a:bodyPr>
            <a:normAutofit fontScale="92500" lnSpcReduction="20000"/>
          </a:bodyPr>
          <a:lstStyle/>
          <a:p>
            <a:r>
              <a:rPr lang="ru-RU" altLang="ru-RU" dirty="0"/>
              <a:t>Доклад секретаря МЗ Англии Сэра Алана Крафта, 2007г </a:t>
            </a:r>
            <a:r>
              <a:rPr lang="ru-RU" altLang="ru-RU" dirty="0" smtClean="0"/>
              <a:t>(20 лет после начала работы первого детского хосписа) </a:t>
            </a:r>
          </a:p>
          <a:p>
            <a:r>
              <a:rPr lang="ru-RU" altLang="ru-RU" dirty="0"/>
              <a:t>Рекомендованный подход – </a:t>
            </a:r>
            <a:r>
              <a:rPr lang="ru-RU" altLang="ru-RU" b="1" dirty="0"/>
              <a:t>сочетание разнообразных служб</a:t>
            </a:r>
            <a:r>
              <a:rPr lang="ru-RU" altLang="ru-RU" dirty="0"/>
              <a:t>, составляющих три уровня: </a:t>
            </a:r>
            <a:endParaRPr lang="ru-RU" altLang="ru-RU" dirty="0" smtClean="0"/>
          </a:p>
          <a:p>
            <a:endParaRPr lang="en-US" altLang="ru-RU" dirty="0"/>
          </a:p>
          <a:p>
            <a:pPr lvl="1"/>
            <a:r>
              <a:rPr lang="ru-RU" altLang="ru-RU" sz="2600" dirty="0"/>
              <a:t>Универсальные</a:t>
            </a:r>
            <a:endParaRPr lang="en-US" altLang="ru-RU" sz="2600" dirty="0"/>
          </a:p>
          <a:p>
            <a:pPr lvl="1"/>
            <a:r>
              <a:rPr lang="ru-RU" altLang="ru-RU" sz="2600" dirty="0"/>
              <a:t>Основные </a:t>
            </a:r>
            <a:endParaRPr lang="en-US" altLang="ru-RU" sz="2600" dirty="0"/>
          </a:p>
          <a:p>
            <a:pPr lvl="1"/>
            <a:r>
              <a:rPr lang="ru-RU" altLang="ru-RU" sz="2600" dirty="0"/>
              <a:t>Специализированные</a:t>
            </a:r>
            <a:endParaRPr lang="en-US" altLang="ru-RU" sz="2600" dirty="0"/>
          </a:p>
          <a:p>
            <a:pPr lvl="1"/>
            <a:endParaRPr lang="en-US" altLang="ru-RU" sz="2600" dirty="0"/>
          </a:p>
          <a:p>
            <a:pPr lvl="1">
              <a:buFontTx/>
              <a:buNone/>
            </a:pPr>
            <a:r>
              <a:rPr lang="en-US" altLang="ru-RU" dirty="0"/>
              <a:t>	</a:t>
            </a:r>
            <a:r>
              <a:rPr lang="ru-RU" altLang="ru-RU" dirty="0"/>
              <a:t> К этим службам пациенты будут обращаться на разных стадиях и в зависимости от потребности </a:t>
            </a:r>
            <a:r>
              <a:rPr lang="en-US" altLang="ru-RU" dirty="0"/>
              <a:t> </a:t>
            </a:r>
            <a:endParaRPr lang="ru-RU" altLang="ru-RU" dirty="0"/>
          </a:p>
          <a:p>
            <a:endParaRPr lang="ru-RU" altLang="ru-RU" dirty="0" smtClean="0"/>
          </a:p>
          <a:p>
            <a:pPr marL="0" indent="0" algn="r">
              <a:buNone/>
            </a:pPr>
            <a:r>
              <a:rPr lang="en-US" altLang="ru-RU" dirty="0" smtClean="0"/>
              <a:t>“</a:t>
            </a:r>
            <a:r>
              <a:rPr lang="en-US" altLang="ru-RU" sz="2200" i="1" dirty="0"/>
              <a:t>Palliative Care Services for Children and Young People in England”, an independent review for the Secretary of State Health by professor Sir Alan Craft and Sue </a:t>
            </a:r>
            <a:r>
              <a:rPr lang="en-US" altLang="ru-RU" sz="2200" i="1" dirty="0" smtClean="0"/>
              <a:t>Killen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18594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487708052"/>
              </p:ext>
            </p:extLst>
          </p:nvPr>
        </p:nvGraphicFramePr>
        <p:xfrm>
          <a:off x="1351128" y="292226"/>
          <a:ext cx="9703557" cy="6273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9" name="Line 7"/>
          <p:cNvSpPr>
            <a:spLocks noChangeShapeType="1"/>
          </p:cNvSpPr>
          <p:nvPr/>
        </p:nvSpPr>
        <p:spPr bwMode="auto">
          <a:xfrm flipV="1">
            <a:off x="2315665" y="1214035"/>
            <a:ext cx="1944688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2171204" y="1214035"/>
            <a:ext cx="1944687" cy="388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8120253" y="1076469"/>
            <a:ext cx="1728787" cy="374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 flipV="1">
            <a:off x="8264715" y="1123952"/>
            <a:ext cx="1800225" cy="374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0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Универсальные службы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952767"/>
            <a:ext cx="10052713" cy="4775200"/>
          </a:xfrm>
        </p:spPr>
        <p:txBody>
          <a:bodyPr/>
          <a:lstStyle/>
          <a:p>
            <a:pPr algn="just"/>
            <a:r>
              <a:rPr lang="ru-RU" altLang="ru-RU" dirty="0"/>
              <a:t>Семейный врач, поликлиника, «скорая помощь», больницы общего профиля </a:t>
            </a:r>
          </a:p>
          <a:p>
            <a:pPr algn="just"/>
            <a:endParaRPr lang="ru-RU" altLang="ru-RU" dirty="0" smtClean="0"/>
          </a:p>
          <a:p>
            <a:pPr algn="just"/>
            <a:r>
              <a:rPr lang="ru-RU" altLang="ru-RU" dirty="0" smtClean="0"/>
              <a:t>Базовые </a:t>
            </a:r>
            <a:r>
              <a:rPr lang="ru-RU" altLang="ru-RU" dirty="0"/>
              <a:t>знания в вопросах ПП, критериев, возможностях консультирования и направления пациентов</a:t>
            </a:r>
          </a:p>
          <a:p>
            <a:pPr>
              <a:buFontTx/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42003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Основные службы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83390"/>
            <a:ext cx="10298373" cy="4421496"/>
          </a:xfrm>
        </p:spPr>
        <p:txBody>
          <a:bodyPr/>
          <a:lstStyle/>
          <a:p>
            <a:r>
              <a:rPr lang="ru-RU" altLang="ru-RU" dirty="0" smtClean="0"/>
              <a:t>Детские хосписы</a:t>
            </a:r>
          </a:p>
          <a:p>
            <a:r>
              <a:rPr lang="ru-RU" altLang="ru-RU" dirty="0" smtClean="0"/>
              <a:t>Программы </a:t>
            </a:r>
            <a:r>
              <a:rPr lang="ru-RU" altLang="ru-RU" dirty="0"/>
              <a:t>сестринской помощи на </a:t>
            </a:r>
            <a:r>
              <a:rPr lang="ru-RU" altLang="ru-RU" dirty="0" smtClean="0"/>
              <a:t>дому</a:t>
            </a:r>
          </a:p>
          <a:p>
            <a:r>
              <a:rPr lang="ru-RU" altLang="ru-RU" dirty="0" err="1" smtClean="0"/>
              <a:t>Респисы</a:t>
            </a:r>
            <a:r>
              <a:rPr lang="ru-RU" altLang="ru-RU" dirty="0" smtClean="0"/>
              <a:t> (дома или отделения ухода)</a:t>
            </a:r>
          </a:p>
          <a:p>
            <a:r>
              <a:rPr lang="ru-RU" altLang="ru-RU" dirty="0" smtClean="0"/>
              <a:t>Программы </a:t>
            </a:r>
            <a:r>
              <a:rPr lang="ru-RU" altLang="ru-RU" dirty="0" err="1" smtClean="0"/>
              <a:t>горевания</a:t>
            </a:r>
            <a:endParaRPr lang="ru-RU" altLang="ru-RU" dirty="0" smtClean="0"/>
          </a:p>
          <a:p>
            <a:endParaRPr lang="ru-RU" altLang="ru-RU" dirty="0"/>
          </a:p>
          <a:p>
            <a:r>
              <a:rPr lang="ru-RU" altLang="ru-RU" dirty="0" smtClean="0"/>
              <a:t>Специализация в паллиативной помощи для всех членов команды</a:t>
            </a:r>
          </a:p>
          <a:p>
            <a:r>
              <a:rPr lang="ru-RU" altLang="ru-RU" dirty="0" smtClean="0"/>
              <a:t>Врачи чаще всего консультанты или совместители</a:t>
            </a:r>
          </a:p>
          <a:p>
            <a:pPr marL="0" indent="0">
              <a:buNone/>
            </a:pPr>
            <a:endParaRPr lang="ru-RU" altLang="ru-RU" dirty="0"/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1720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Специализированные службы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56095"/>
            <a:ext cx="10325669" cy="4585647"/>
          </a:xfrm>
        </p:spPr>
        <p:txBody>
          <a:bodyPr/>
          <a:lstStyle/>
          <a:p>
            <a:r>
              <a:rPr lang="ru-RU" altLang="ru-RU" dirty="0" smtClean="0"/>
              <a:t>Непосредственное участие </a:t>
            </a:r>
            <a:r>
              <a:rPr lang="ru-RU" altLang="ru-RU" dirty="0"/>
              <a:t>в помощи при сложных </a:t>
            </a:r>
            <a:r>
              <a:rPr lang="ru-RU" altLang="ru-RU" dirty="0" smtClean="0"/>
              <a:t>симптомах, когда не справляются основные и универсальные службы</a:t>
            </a:r>
          </a:p>
          <a:p>
            <a:endParaRPr lang="ru-RU" altLang="ru-RU" dirty="0"/>
          </a:p>
          <a:p>
            <a:r>
              <a:rPr lang="ru-RU" altLang="ru-RU" dirty="0"/>
              <a:t>Наука, образование, просвещение, разработка стандартов, критериев оценки </a:t>
            </a:r>
            <a:r>
              <a:rPr lang="ru-RU" altLang="ru-RU" dirty="0" smtClean="0"/>
              <a:t>качества</a:t>
            </a:r>
          </a:p>
          <a:p>
            <a:endParaRPr lang="ru-RU" altLang="ru-RU" dirty="0"/>
          </a:p>
          <a:p>
            <a:r>
              <a:rPr lang="ru-RU" altLang="ru-RU" dirty="0"/>
              <a:t>Экспертное </a:t>
            </a:r>
            <a:r>
              <a:rPr lang="ru-RU" altLang="ru-RU" dirty="0" smtClean="0"/>
              <a:t>консультирование</a:t>
            </a:r>
          </a:p>
          <a:p>
            <a:endParaRPr lang="ru-RU" altLang="ru-RU" dirty="0"/>
          </a:p>
          <a:p>
            <a:r>
              <a:rPr lang="ru-RU" altLang="ru-RU" dirty="0"/>
              <a:t>Координация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20988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B5D30-4F32-4BAF-9B28-D59DB6BA695C}" type="slidenum">
              <a:rPr lang="ru-RU" altLang="en-US">
                <a:solidFill>
                  <a:schemeClr val="tx1"/>
                </a:solidFill>
                <a:latin typeface="Garamond" panose="02020404030301010803" pitchFamily="18" charset="0"/>
              </a:rPr>
              <a:pPr eaLnBrk="1" hangingPunct="1"/>
              <a:t>2</a:t>
            </a:fld>
            <a:endParaRPr lang="ru-RU" altLang="en-US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064525" y="277814"/>
            <a:ext cx="9146275" cy="1063625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000000"/>
                </a:solidFill>
              </a:rPr>
              <a:t>Паллиативная помощь детям - определение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791570" y="1956557"/>
            <a:ext cx="10399594" cy="455342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 dirty="0">
                <a:solidFill>
                  <a:srgbClr val="000000"/>
                </a:solidFill>
              </a:rPr>
              <a:t>	</a:t>
            </a:r>
            <a:r>
              <a:rPr lang="ru-RU" altLang="ru-RU" b="1" dirty="0">
                <a:solidFill>
                  <a:srgbClr val="000000"/>
                </a:solidFill>
              </a:rPr>
              <a:t>с угрожающими жизни и сокращающими жизнь заболеваниями</a:t>
            </a:r>
            <a:r>
              <a:rPr lang="ru-RU" altLang="ru-RU" dirty="0">
                <a:solidFill>
                  <a:srgbClr val="000000"/>
                </a:solidFill>
              </a:rPr>
              <a:t> представляет собой активный и целостный подход к оказанию помощи, начинающийся с момента постановки диагноза и покрывающий физические, эмоциональные, социальные и духовные аспекты вплоть до смерти и дальше. Она направлена на </a:t>
            </a:r>
            <a:r>
              <a:rPr lang="ru-RU" altLang="ru-RU" b="1" dirty="0">
                <a:solidFill>
                  <a:srgbClr val="000000"/>
                </a:solidFill>
              </a:rPr>
              <a:t>повышение качества жизни</a:t>
            </a:r>
            <a:r>
              <a:rPr lang="ru-RU" altLang="ru-RU" dirty="0">
                <a:solidFill>
                  <a:srgbClr val="000000"/>
                </a:solidFill>
              </a:rPr>
              <a:t> ребенка и помощь его семье и включает устранение симптомов, обеспечение социального отдыха (коротких передышек) и помощь в периоды умирания и переживания утраты</a:t>
            </a:r>
            <a:r>
              <a:rPr lang="en-US" altLang="ru-RU" dirty="0">
                <a:solidFill>
                  <a:srgbClr val="000000"/>
                </a:solidFill>
              </a:rPr>
              <a:t>. </a:t>
            </a:r>
            <a:endParaRPr lang="ru-RU" altLang="ru-RU" i="1" dirty="0">
              <a:solidFill>
                <a:srgbClr val="000000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endParaRPr lang="ru-RU" altLang="ru-RU" sz="2600" i="1" dirty="0" smtClean="0">
              <a:solidFill>
                <a:srgbClr val="000000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ru-RU" altLang="ru-RU" sz="2600" i="1" dirty="0" smtClean="0">
                <a:solidFill>
                  <a:srgbClr val="000000"/>
                </a:solidFill>
              </a:rPr>
              <a:t>АСТ</a:t>
            </a:r>
            <a:r>
              <a:rPr lang="ru-RU" altLang="ru-RU" sz="2600" i="1" dirty="0">
                <a:solidFill>
                  <a:srgbClr val="000000"/>
                </a:solidFill>
              </a:rPr>
              <a:t>,  </a:t>
            </a:r>
            <a:r>
              <a:rPr lang="en-US" altLang="ru-RU" sz="2600" i="1" dirty="0">
                <a:solidFill>
                  <a:srgbClr val="000000"/>
                </a:solidFill>
              </a:rPr>
              <a:t>RCPCH, </a:t>
            </a:r>
            <a:r>
              <a:rPr lang="ru-RU" altLang="ru-RU" sz="2600" i="1" dirty="0">
                <a:solidFill>
                  <a:srgbClr val="000000"/>
                </a:solidFill>
              </a:rPr>
              <a:t>Великобритания, 2008</a:t>
            </a:r>
            <a:endParaRPr lang="ru-RU" altLang="ru-RU" sz="26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3223570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Модель – отделение паллиативной помощи в структуре детской </a:t>
            </a:r>
            <a:r>
              <a:rPr lang="ru-RU" altLang="ru-RU" sz="3200" dirty="0" smtClean="0"/>
              <a:t>больницы</a:t>
            </a:r>
            <a:endParaRPr lang="ru-RU" altLang="ru-RU" sz="3200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664" y="2279176"/>
            <a:ext cx="10611135" cy="4160364"/>
          </a:xfrm>
        </p:spPr>
        <p:txBody>
          <a:bodyPr/>
          <a:lstStyle/>
          <a:p>
            <a:pPr algn="just"/>
            <a:r>
              <a:rPr lang="en-US" altLang="ru-RU" dirty="0"/>
              <a:t>GOSH</a:t>
            </a:r>
            <a:r>
              <a:rPr lang="ru-RU" altLang="ru-RU" dirty="0"/>
              <a:t> (</a:t>
            </a:r>
            <a:r>
              <a:rPr lang="en-US" altLang="ru-RU" dirty="0"/>
              <a:t>Great Ormond Street Hospital)</a:t>
            </a:r>
            <a:r>
              <a:rPr lang="ru-RU" altLang="ru-RU" dirty="0"/>
              <a:t>, Лондон, Великобритания</a:t>
            </a:r>
            <a:r>
              <a:rPr lang="en-US" altLang="ru-RU" dirty="0"/>
              <a:t> </a:t>
            </a:r>
            <a:r>
              <a:rPr lang="ru-RU" altLang="ru-RU" dirty="0"/>
              <a:t>– команда симптоматического лечения (</a:t>
            </a:r>
            <a:r>
              <a:rPr lang="en-US" altLang="ru-RU" dirty="0"/>
              <a:t>symptom control team)</a:t>
            </a:r>
            <a:r>
              <a:rPr lang="ru-RU" altLang="ru-RU" dirty="0"/>
              <a:t> с 1987г</a:t>
            </a:r>
            <a:r>
              <a:rPr lang="en-US" altLang="ru-RU" dirty="0"/>
              <a:t> -</a:t>
            </a:r>
            <a:r>
              <a:rPr lang="ru-RU" altLang="ru-RU" dirty="0"/>
              <a:t> количество детей, умерших дома, возросло с 19% до 75</a:t>
            </a:r>
            <a:r>
              <a:rPr lang="ru-RU" altLang="ru-RU" dirty="0" smtClean="0"/>
              <a:t>%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dirty="0"/>
              <a:t>В США 31 больница имеет специализированную службу паллиативной помощи (2007г)</a:t>
            </a:r>
          </a:p>
        </p:txBody>
      </p:sp>
    </p:spTree>
    <p:extLst>
      <p:ext uri="{BB962C8B-B14F-4D97-AF65-F5344CB8AC3E}">
        <p14:creationId xmlns:p14="http://schemas.microsoft.com/office/powerpoint/2010/main" xmlns="" val="21237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u="sng"/>
              <a:t>Диагностические критерии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ru-RU" altLang="ru-RU" b="1" i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ru-RU" altLang="ru-RU" b="1" i="1" dirty="0"/>
          </a:p>
          <a:p>
            <a:pPr algn="ctr">
              <a:lnSpc>
                <a:spcPct val="90000"/>
              </a:lnSpc>
              <a:buFontTx/>
              <a:buNone/>
            </a:pPr>
            <a:endParaRPr lang="ru-RU" altLang="ru-RU" b="1" i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ru-RU" b="1" i="1" dirty="0" smtClean="0"/>
              <a:t>Pediatric </a:t>
            </a:r>
            <a:r>
              <a:rPr lang="en-US" altLang="ru-RU" b="1" i="1" dirty="0"/>
              <a:t>Palliative Care Referral </a:t>
            </a:r>
            <a:r>
              <a:rPr lang="en-US" altLang="ru-RU" b="1" i="1" dirty="0" smtClean="0"/>
              <a:t>Criteria</a:t>
            </a:r>
            <a:endParaRPr lang="ru-RU" altLang="ru-RU" b="1" i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ru-RU" i="1" dirty="0" smtClean="0"/>
              <a:t>  </a:t>
            </a:r>
            <a:endParaRPr lang="ru-RU" altLang="ru-RU" i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ru-RU" i="1" dirty="0" smtClean="0"/>
              <a:t>Sarah </a:t>
            </a:r>
            <a:r>
              <a:rPr lang="en-US" altLang="ru-RU" i="1" dirty="0" err="1"/>
              <a:t>Friebert</a:t>
            </a:r>
            <a:r>
              <a:rPr lang="en-US" altLang="ru-RU" i="1" dirty="0"/>
              <a:t>, MD and Kaci </a:t>
            </a:r>
            <a:r>
              <a:rPr lang="en-US" altLang="ru-RU" i="1" dirty="0" err="1"/>
              <a:t>Osenga</a:t>
            </a:r>
            <a:r>
              <a:rPr lang="en-US" altLang="ru-RU" i="1" dirty="0"/>
              <a:t>, MD, Center to Advance Palliative Care (CAPC), </a:t>
            </a:r>
            <a:r>
              <a:rPr lang="ru-RU" altLang="ru-RU" i="1" dirty="0"/>
              <a:t>США</a:t>
            </a:r>
            <a:r>
              <a:rPr lang="en-US" altLang="ru-RU" i="1" dirty="0"/>
              <a:t>, </a:t>
            </a:r>
            <a:r>
              <a:rPr lang="ru-RU" altLang="ru-RU" i="1" dirty="0"/>
              <a:t>с</a:t>
            </a:r>
            <a:r>
              <a:rPr lang="en-US" altLang="ru-RU" i="1" dirty="0"/>
              <a:t> </a:t>
            </a:r>
            <a:r>
              <a:rPr lang="ru-RU" altLang="ru-RU" i="1" dirty="0"/>
              <a:t>изменениями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31523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8173" y="329229"/>
            <a:ext cx="8229600" cy="850900"/>
          </a:xfrm>
        </p:spPr>
        <p:txBody>
          <a:bodyPr/>
          <a:lstStyle/>
          <a:p>
            <a:r>
              <a:rPr lang="ru-RU" altLang="ru-RU" b="1" u="sng" dirty="0"/>
              <a:t>ОБЩИЕ КРИТЕРИИ</a:t>
            </a:r>
            <a:endParaRPr lang="ru-RU" altLang="ru-RU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8173" y="1600200"/>
            <a:ext cx="10467833" cy="489613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   Наличие хронического, угрожающего жизни состояния/заболевания </a:t>
            </a:r>
            <a:r>
              <a:rPr lang="ru-RU" altLang="ru-RU" b="1" dirty="0"/>
              <a:t>и любое из перечисленного</a:t>
            </a:r>
            <a:r>
              <a:rPr lang="ru-RU" altLang="ru-RU" dirty="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Проблемы с эффективным обезболиванием и трудности в контроле симптомов </a:t>
            </a:r>
            <a:endParaRPr lang="ru-RU" altLang="ru-RU" dirty="0" smtClean="0"/>
          </a:p>
          <a:p>
            <a:pPr>
              <a:lnSpc>
                <a:spcPct val="90000"/>
              </a:lnSpc>
            </a:pP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Социальные трудности в семье </a:t>
            </a:r>
            <a:endParaRPr lang="ru-RU" altLang="ru-RU" dirty="0" smtClean="0"/>
          </a:p>
          <a:p>
            <a:pPr>
              <a:lnSpc>
                <a:spcPct val="90000"/>
              </a:lnSpc>
            </a:pPr>
            <a:endParaRPr lang="ru-RU" altLang="ru-RU" dirty="0" smtClean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Сложная </a:t>
            </a:r>
            <a:r>
              <a:rPr lang="ru-RU" altLang="ru-RU" dirty="0"/>
              <a:t>организация ухода, потребность в помощи на </a:t>
            </a:r>
            <a:r>
              <a:rPr lang="ru-RU" altLang="ru-RU" dirty="0" smtClean="0"/>
              <a:t>дому</a:t>
            </a:r>
          </a:p>
          <a:p>
            <a:pPr>
              <a:lnSpc>
                <a:spcPct val="90000"/>
              </a:lnSpc>
            </a:pP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Ожидаемая потребность в госпитализации в конце жизни для терминального ухода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2817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411" y="274639"/>
            <a:ext cx="8229600" cy="706437"/>
          </a:xfrm>
        </p:spPr>
        <p:txBody>
          <a:bodyPr/>
          <a:lstStyle/>
          <a:p>
            <a:r>
              <a:rPr lang="ru-RU" altLang="ru-RU" sz="4000" b="1" u="sng" dirty="0"/>
              <a:t>Онкологические заболевания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6411" y="1196976"/>
            <a:ext cx="9867331" cy="5400675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400" dirty="0"/>
              <a:t>   </a:t>
            </a:r>
            <a:r>
              <a:rPr lang="ru-RU" altLang="ru-RU" sz="2400" u="sng" dirty="0"/>
              <a:t>Наличие злокачественного новообразования и любое из перечисленного: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Прогрессирующее метастатическое течение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Неоперабельная опухоль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Рецидив онкологического заболевания после трансплантации костного мозга/гемопоэтических стволовых клеток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400" dirty="0"/>
              <a:t>    </a:t>
            </a:r>
            <a:r>
              <a:rPr lang="ru-RU" altLang="ru-RU" sz="2400" u="sng" dirty="0"/>
              <a:t>Направление под наблюдение паллиативной помощи (далее - ПП) может обсуждаться: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Любое впервые установленное злокачественное новообразование с </a:t>
            </a:r>
            <a:r>
              <a:rPr lang="ru-RU" altLang="ru-RU" sz="2400" dirty="0" err="1"/>
              <a:t>бессобытийной</a:t>
            </a:r>
            <a:r>
              <a:rPr lang="ru-RU" altLang="ru-RU" sz="2400" dirty="0"/>
              <a:t>          выживаемостью при современном лечении менее 40%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Рецидив злокачественного новообразования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/>
              <a:t>Метастатические солидные опухоли</a:t>
            </a:r>
          </a:p>
        </p:txBody>
      </p:sp>
    </p:spTree>
    <p:extLst>
      <p:ext uri="{BB962C8B-B14F-4D97-AF65-F5344CB8AC3E}">
        <p14:creationId xmlns:p14="http://schemas.microsoft.com/office/powerpoint/2010/main" xmlns="" val="26282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u="sng" dirty="0"/>
              <a:t>Неврологические, нервно-мышечные, </a:t>
            </a:r>
            <a:r>
              <a:rPr lang="ru-RU" altLang="ru-RU" sz="2800" b="1" u="sng" dirty="0" err="1"/>
              <a:t>нейродегенеративные</a:t>
            </a:r>
            <a:r>
              <a:rPr lang="ru-RU" altLang="ru-RU" sz="2800" b="1" u="sng" dirty="0"/>
              <a:t> заболевания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91268"/>
            <a:ext cx="10025418" cy="48529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1. Прогрессирующие </a:t>
            </a:r>
            <a:r>
              <a:rPr lang="ru-RU" altLang="ru-RU" sz="2400" dirty="0" err="1"/>
              <a:t>нейродегенеративные</a:t>
            </a:r>
            <a:r>
              <a:rPr lang="ru-RU" altLang="ru-RU" sz="2400" dirty="0"/>
              <a:t> состояния: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Церебральные </a:t>
            </a:r>
            <a:r>
              <a:rPr lang="ru-RU" altLang="ru-RU" sz="2400" dirty="0" err="1"/>
              <a:t>сфинголипидозы</a:t>
            </a:r>
            <a:r>
              <a:rPr lang="ru-RU" altLang="ru-RU" sz="2400" dirty="0"/>
              <a:t> (болезнь Тея-Сакса, болезнь </a:t>
            </a:r>
            <a:r>
              <a:rPr lang="ru-RU" altLang="ru-RU" sz="2400" dirty="0" err="1"/>
              <a:t>Нимана</a:t>
            </a:r>
            <a:r>
              <a:rPr lang="ru-RU" altLang="ru-RU" sz="2400" dirty="0"/>
              <a:t>-Пика, болезнь </a:t>
            </a:r>
            <a:r>
              <a:rPr lang="ru-RU" altLang="ru-RU" sz="2400" dirty="0" err="1"/>
              <a:t>Краббе</a:t>
            </a:r>
            <a:r>
              <a:rPr lang="ru-RU" altLang="ru-RU" sz="2400" dirty="0"/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Атаксия </a:t>
            </a:r>
            <a:r>
              <a:rPr lang="ru-RU" altLang="ru-RU" sz="2400" dirty="0" err="1"/>
              <a:t>Фридрейха</a:t>
            </a:r>
            <a:endParaRPr lang="en-US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	- </a:t>
            </a:r>
            <a:r>
              <a:rPr lang="ru-RU" altLang="ru-RU" sz="2400" dirty="0"/>
              <a:t>Атаксия-телеангиоэктазия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</a:t>
            </a:r>
            <a:r>
              <a:rPr lang="ru-RU" altLang="ru-RU" sz="2400" dirty="0" err="1"/>
              <a:t>Адренолейкодистрофии</a:t>
            </a:r>
            <a:endParaRPr lang="ru-RU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Подострый </a:t>
            </a:r>
            <a:r>
              <a:rPr lang="ru-RU" altLang="ru-RU" sz="2400" dirty="0" err="1"/>
              <a:t>склерозирующий</a:t>
            </a:r>
            <a:r>
              <a:rPr lang="ru-RU" altLang="ru-RU" sz="2400" dirty="0"/>
              <a:t> панэнцефалит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2.  Нервно-мышечные заболевания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Мышечные дистрофии (</a:t>
            </a:r>
            <a:r>
              <a:rPr lang="ru-RU" altLang="ru-RU" sz="2400" dirty="0" err="1"/>
              <a:t>миодистрофия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Дюшенна</a:t>
            </a:r>
            <a:r>
              <a:rPr lang="ru-RU" altLang="ru-RU" sz="2400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	- Спинальная мышечная атрофия (</a:t>
            </a:r>
            <a:r>
              <a:rPr lang="ru-RU" altLang="ru-RU" sz="2400" dirty="0" err="1"/>
              <a:t>Верднига-Гоффмана</a:t>
            </a:r>
            <a:r>
              <a:rPr lang="ru-RU" altLang="ru-RU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6147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4525" y="424764"/>
            <a:ext cx="9771797" cy="850900"/>
          </a:xfrm>
        </p:spPr>
        <p:txBody>
          <a:bodyPr>
            <a:noAutofit/>
          </a:bodyPr>
          <a:lstStyle/>
          <a:p>
            <a:r>
              <a:rPr lang="ru-RU" altLang="ru-RU" sz="2800" b="1" u="sng" dirty="0"/>
              <a:t>Неврологические, нервно-мышечные, </a:t>
            </a:r>
            <a:r>
              <a:rPr lang="ru-RU" altLang="ru-RU" sz="2800" b="1" u="sng" dirty="0" err="1"/>
              <a:t>нейродегенеративные</a:t>
            </a:r>
            <a:r>
              <a:rPr lang="ru-RU" altLang="ru-RU" sz="2800" b="1" u="sng" dirty="0"/>
              <a:t> заболевания</a:t>
            </a:r>
            <a:endParaRPr lang="ru-RU" altLang="ru-RU" sz="2800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25" y="1937981"/>
            <a:ext cx="10208526" cy="45866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dirty="0"/>
              <a:t>Тяжелое травматическое, </a:t>
            </a:r>
            <a:r>
              <a:rPr lang="ru-RU" altLang="ru-RU" sz="2400" dirty="0" err="1"/>
              <a:t>постгипоксическое</a:t>
            </a:r>
            <a:r>
              <a:rPr lang="ru-RU" altLang="ru-RU" sz="2400" dirty="0"/>
              <a:t> или постинфекционное поражение головного и спинного мозга 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Пороки развития головного мозга (анэнцефалия, </a:t>
            </a:r>
            <a:r>
              <a:rPr lang="ru-RU" altLang="ru-RU" sz="2400" dirty="0" err="1"/>
              <a:t>гидранэнцефалия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лиссэнцефалия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пахигирия</a:t>
            </a:r>
            <a:r>
              <a:rPr lang="ru-RU" altLang="ru-RU" sz="2400" dirty="0"/>
              <a:t>, тяжелая </a:t>
            </a:r>
            <a:r>
              <a:rPr lang="ru-RU" altLang="ru-RU" sz="2400" dirty="0" err="1"/>
              <a:t>шизэнцефалия</a:t>
            </a:r>
            <a:r>
              <a:rPr lang="ru-RU" altLang="ru-RU" sz="2400" dirty="0"/>
              <a:t>)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Подострая </a:t>
            </a:r>
            <a:r>
              <a:rPr lang="ru-RU" altLang="ru-RU" sz="2400" dirty="0" err="1"/>
              <a:t>некротизирующая</a:t>
            </a:r>
            <a:r>
              <a:rPr lang="ru-RU" altLang="ru-RU" sz="2400" dirty="0"/>
              <a:t> энцефалопатия Лея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Тяжелые формы детского церебрального паралича  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dirty="0"/>
              <a:t>    </a:t>
            </a:r>
            <a:r>
              <a:rPr lang="ru-RU" altLang="ru-RU" sz="2400" u="sng" dirty="0"/>
              <a:t>Направление под наблюдение ПП может обсуждаться:</a:t>
            </a:r>
          </a:p>
          <a:p>
            <a:pPr>
              <a:lnSpc>
                <a:spcPct val="90000"/>
              </a:lnSpc>
            </a:pPr>
            <a:r>
              <a:rPr lang="ru-RU" altLang="ru-RU" sz="2400" dirty="0" err="1"/>
              <a:t>Митохондриальные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энцефаломиопатии</a:t>
            </a:r>
            <a:r>
              <a:rPr lang="ru-RU" altLang="ru-RU" sz="2400" dirty="0"/>
              <a:t> (</a:t>
            </a:r>
            <a:r>
              <a:rPr lang="en-US" altLang="ru-RU" sz="2400" dirty="0"/>
              <a:t>MELAS</a:t>
            </a:r>
            <a:r>
              <a:rPr lang="ru-RU" altLang="ru-RU" sz="2400" dirty="0"/>
              <a:t>-синдром, </a:t>
            </a:r>
            <a:r>
              <a:rPr lang="en-US" altLang="ru-RU" sz="2400" dirty="0"/>
              <a:t>MERRF</a:t>
            </a:r>
            <a:r>
              <a:rPr lang="ru-RU" altLang="ru-RU" sz="2400" dirty="0"/>
              <a:t>-синдром)</a:t>
            </a:r>
          </a:p>
        </p:txBody>
      </p:sp>
    </p:spTree>
    <p:extLst>
      <p:ext uri="{BB962C8B-B14F-4D97-AF65-F5344CB8AC3E}">
        <p14:creationId xmlns:p14="http://schemas.microsoft.com/office/powerpoint/2010/main" xmlns="" val="16792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u="sng"/>
              <a:t>Заболевания легких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14098"/>
            <a:ext cx="9372600" cy="4637088"/>
          </a:xfrm>
        </p:spPr>
        <p:txBody>
          <a:bodyPr/>
          <a:lstStyle/>
          <a:p>
            <a:pPr marL="990600" lvl="1" indent="-533400"/>
            <a:r>
              <a:rPr lang="ru-RU" altLang="ru-RU" dirty="0" err="1"/>
              <a:t>Муковисцидоз</a:t>
            </a:r>
            <a:r>
              <a:rPr lang="ru-RU" altLang="ru-RU" dirty="0"/>
              <a:t> с показаниями к трансплантации легких – в период ожидания и проведения </a:t>
            </a:r>
            <a:r>
              <a:rPr lang="ru-RU" altLang="ru-RU" dirty="0" smtClean="0"/>
              <a:t>трансплантации</a:t>
            </a:r>
          </a:p>
          <a:p>
            <a:pPr marL="990600" lvl="1" indent="-533400"/>
            <a:endParaRPr lang="ru-RU" altLang="ru-RU" dirty="0"/>
          </a:p>
          <a:p>
            <a:pPr marL="990600" lvl="1" indent="-533400"/>
            <a:r>
              <a:rPr lang="ru-RU" altLang="ru-RU" dirty="0" err="1"/>
              <a:t>Муковисцидоз</a:t>
            </a:r>
            <a:r>
              <a:rPr lang="ru-RU" altLang="ru-RU" dirty="0"/>
              <a:t> с ОФВ1 менее 30</a:t>
            </a:r>
            <a:r>
              <a:rPr lang="ru-RU" altLang="ru-RU" dirty="0" smtClean="0"/>
              <a:t>%</a:t>
            </a:r>
          </a:p>
          <a:p>
            <a:pPr marL="990600" lvl="1" indent="-533400"/>
            <a:endParaRPr lang="ru-RU" altLang="ru-RU" dirty="0" smtClean="0"/>
          </a:p>
          <a:p>
            <a:pPr marL="990600" lvl="1" indent="-533400"/>
            <a:r>
              <a:rPr lang="ru-RU" altLang="ru-RU" dirty="0" err="1" smtClean="0"/>
              <a:t>Муковисцидоз</a:t>
            </a:r>
            <a:r>
              <a:rPr lang="ru-RU" altLang="ru-RU" dirty="0" smtClean="0"/>
              <a:t> </a:t>
            </a:r>
            <a:r>
              <a:rPr lang="ru-RU" altLang="ru-RU" dirty="0"/>
              <a:t>с зависимостью от ИВЛ и невозможностью трансплантации </a:t>
            </a:r>
            <a:r>
              <a:rPr lang="ru-RU" altLang="ru-RU" dirty="0" smtClean="0"/>
              <a:t>легких</a:t>
            </a:r>
          </a:p>
          <a:p>
            <a:pPr marL="990600" lvl="1" indent="-533400"/>
            <a:endParaRPr lang="ru-RU" altLang="ru-RU" dirty="0" smtClean="0"/>
          </a:p>
          <a:p>
            <a:pPr marL="990600" lvl="1" indent="-533400"/>
            <a:r>
              <a:rPr lang="ru-RU" altLang="ru-RU" dirty="0" smtClean="0"/>
              <a:t>Облитерирующий </a:t>
            </a:r>
            <a:r>
              <a:rPr lang="ru-RU" altLang="ru-RU" dirty="0" err="1"/>
              <a:t>бронхиолит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329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u="sng"/>
              <a:t>Заболевания легких</a:t>
            </a:r>
            <a:br>
              <a:rPr lang="ru-RU" altLang="ru-RU" b="1" u="sng"/>
            </a:br>
            <a:r>
              <a:rPr lang="ru-RU" altLang="ru-RU" sz="2400"/>
              <a:t>(продолжение)</a:t>
            </a:r>
            <a:endParaRPr lang="ru-RU" altLang="ru-RU" b="1" u="sng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690688"/>
            <a:ext cx="10312021" cy="483393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dirty="0"/>
              <a:t> </a:t>
            </a:r>
            <a:r>
              <a:rPr lang="ru-RU" altLang="ru-RU" u="sng" dirty="0"/>
              <a:t>  Направление под наблюдение ПП может обсуждаться</a:t>
            </a:r>
            <a:r>
              <a:rPr lang="ru-RU" altLang="ru-RU" u="sng" dirty="0" smtClean="0"/>
              <a:t>:</a:t>
            </a:r>
          </a:p>
          <a:p>
            <a:pPr>
              <a:buFontTx/>
              <a:buNone/>
            </a:pPr>
            <a:endParaRPr lang="ru-RU" altLang="ru-RU" u="sng" dirty="0"/>
          </a:p>
          <a:p>
            <a:r>
              <a:rPr lang="ru-RU" altLang="ru-RU" dirty="0" err="1"/>
              <a:t>Муковисцидоз</a:t>
            </a:r>
            <a:r>
              <a:rPr lang="ru-RU" altLang="ru-RU" dirty="0"/>
              <a:t>, требующий множественных госпитализаций</a:t>
            </a:r>
          </a:p>
          <a:p>
            <a:r>
              <a:rPr lang="ru-RU" altLang="ru-RU" dirty="0" err="1"/>
              <a:t>Муковисцидоз</a:t>
            </a:r>
            <a:r>
              <a:rPr lang="ru-RU" altLang="ru-RU" dirty="0"/>
              <a:t> с болью, одышкой, требующими контроля симптомов</a:t>
            </a:r>
          </a:p>
          <a:p>
            <a:r>
              <a:rPr lang="ru-RU" altLang="ru-RU" dirty="0"/>
              <a:t>Хроническая зависимость от ИВЛ независимо от причины (например, при прогрессировании нервно-мышечных заболеваний) </a:t>
            </a:r>
          </a:p>
          <a:p>
            <a:r>
              <a:rPr lang="ru-RU" altLang="ru-RU" dirty="0"/>
              <a:t>Дыхательная недостаточность любого генеза 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5057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u="sng"/>
              <a:t>Генетические заболевания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928" y="1690688"/>
            <a:ext cx="10219235" cy="4478100"/>
          </a:xfrm>
        </p:spPr>
        <p:txBody>
          <a:bodyPr/>
          <a:lstStyle/>
          <a:p>
            <a:pPr marL="1371600" lvl="2" indent="-457200">
              <a:spcBef>
                <a:spcPct val="10000"/>
              </a:spcBef>
            </a:pPr>
            <a:r>
              <a:rPr lang="ru-RU" altLang="ru-RU" sz="2800" dirty="0" err="1"/>
              <a:t>Трисомии</a:t>
            </a:r>
            <a:r>
              <a:rPr lang="ru-RU" altLang="ru-RU" sz="2800" dirty="0"/>
              <a:t> 18, 13, 15 хромосом</a:t>
            </a:r>
          </a:p>
          <a:p>
            <a:pPr marL="1371600" lvl="2" indent="-457200">
              <a:spcBef>
                <a:spcPct val="10000"/>
              </a:spcBef>
            </a:pPr>
            <a:r>
              <a:rPr lang="ru-RU" altLang="ru-RU" sz="2800" dirty="0"/>
              <a:t> Тяжелые формы несовершенного </a:t>
            </a:r>
            <a:r>
              <a:rPr lang="ru-RU" altLang="ru-RU" sz="2800" dirty="0" err="1"/>
              <a:t>остеогенеза</a:t>
            </a:r>
            <a:r>
              <a:rPr lang="ru-RU" altLang="ru-RU" sz="2800" dirty="0"/>
              <a:t> (3 и 4 тип)</a:t>
            </a:r>
          </a:p>
          <a:p>
            <a:pPr marL="1371600" lvl="2" indent="-457200">
              <a:spcBef>
                <a:spcPct val="10000"/>
              </a:spcBef>
            </a:pPr>
            <a:r>
              <a:rPr lang="ru-RU" altLang="ru-RU" sz="2800" dirty="0"/>
              <a:t> Синдром Поттера</a:t>
            </a:r>
          </a:p>
          <a:p>
            <a:pPr marL="1371600" lvl="2" indent="-457200">
              <a:spcBef>
                <a:spcPct val="10000"/>
              </a:spcBef>
            </a:pPr>
            <a:r>
              <a:rPr lang="ru-RU" altLang="ru-RU" sz="2800" dirty="0"/>
              <a:t> Буллезный </a:t>
            </a:r>
            <a:r>
              <a:rPr lang="ru-RU" altLang="ru-RU" sz="2800" dirty="0" err="1"/>
              <a:t>эпидермолиз</a:t>
            </a:r>
            <a:endParaRPr lang="ru-RU" altLang="ru-RU" sz="2800" dirty="0"/>
          </a:p>
          <a:p>
            <a:pPr marL="1371600" lvl="2" indent="-457200">
              <a:spcBef>
                <a:spcPct val="10000"/>
              </a:spcBef>
              <a:buNone/>
            </a:pPr>
            <a:r>
              <a:rPr lang="ru-RU" altLang="ru-RU" sz="2800" dirty="0"/>
              <a:t>Направление под наблюдение ПП может обсуждаться:</a:t>
            </a:r>
          </a:p>
          <a:p>
            <a:pPr marL="1371600" lvl="2" indent="-457200">
              <a:spcBef>
                <a:spcPct val="10000"/>
              </a:spcBef>
            </a:pPr>
            <a:r>
              <a:rPr lang="ru-RU" altLang="ru-RU" sz="2800" dirty="0"/>
              <a:t>Другие хромосомные аномалии с известным неблагоприятным  неврологическим прогнозом</a:t>
            </a:r>
          </a:p>
          <a:p>
            <a:pPr marL="1371600" lvl="2" indent="-457200">
              <a:spcBef>
                <a:spcPct val="10000"/>
              </a:spcBef>
            </a:pPr>
            <a:r>
              <a:rPr lang="ru-RU" altLang="ru-RU" sz="2800" dirty="0"/>
              <a:t>Синдром </a:t>
            </a:r>
            <a:r>
              <a:rPr lang="ru-RU" altLang="ru-RU" sz="2800" dirty="0" err="1"/>
              <a:t>Ретта</a:t>
            </a:r>
            <a:endParaRPr lang="ru-RU" altLang="ru-RU" sz="2800" dirty="0"/>
          </a:p>
          <a:p>
            <a:pPr marL="1371600" lvl="2" indent="-457200">
              <a:spcBef>
                <a:spcPct val="10000"/>
              </a:spcBef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5374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/>
              <a:t>Метаболические заболевания и болезни накопления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47164"/>
            <a:ext cx="10515600" cy="433458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dirty="0"/>
              <a:t>Болезни </a:t>
            </a:r>
            <a:r>
              <a:rPr lang="ru-RU" altLang="ru-RU" dirty="0" err="1"/>
              <a:t>Краббе</a:t>
            </a:r>
            <a:r>
              <a:rPr lang="ru-RU" altLang="ru-RU" dirty="0"/>
              <a:t>, Фабри, Тея-Сакса, </a:t>
            </a:r>
            <a:r>
              <a:rPr lang="ru-RU" altLang="ru-RU" dirty="0" err="1"/>
              <a:t>Нимана</a:t>
            </a:r>
            <a:r>
              <a:rPr lang="ru-RU" altLang="ru-RU" dirty="0"/>
              <a:t>-Пика</a:t>
            </a:r>
          </a:p>
          <a:p>
            <a:pPr>
              <a:lnSpc>
                <a:spcPct val="80000"/>
              </a:lnSpc>
            </a:pPr>
            <a:r>
              <a:rPr lang="ru-RU" altLang="ru-RU" dirty="0" err="1"/>
              <a:t>Мукополисахаридозы</a:t>
            </a:r>
            <a:r>
              <a:rPr lang="ru-RU" altLang="ru-RU" dirty="0"/>
              <a:t> (синдром </a:t>
            </a:r>
            <a:r>
              <a:rPr lang="ru-RU" altLang="ru-RU" dirty="0" err="1"/>
              <a:t>Гурлера</a:t>
            </a:r>
            <a:r>
              <a:rPr lang="ru-RU" altLang="ru-RU" dirty="0"/>
              <a:t>, Хантера, </a:t>
            </a:r>
            <a:r>
              <a:rPr lang="ru-RU" altLang="ru-RU" dirty="0" err="1"/>
              <a:t>Санфилиппо</a:t>
            </a:r>
            <a:r>
              <a:rPr lang="ru-RU" altLang="ru-RU" dirty="0"/>
              <a:t>)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Болезнь Помпе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Болезнь </a:t>
            </a:r>
            <a:r>
              <a:rPr lang="ru-RU" altLang="ru-RU" dirty="0" err="1"/>
              <a:t>Канавана</a:t>
            </a:r>
            <a:r>
              <a:rPr lang="ru-RU" altLang="ru-RU" dirty="0"/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/>
              <a:t>	</a:t>
            </a:r>
            <a:r>
              <a:rPr lang="ru-RU" altLang="ru-RU" u="sng" dirty="0"/>
              <a:t>Направление под наблюдение ПП может обсуждаться</a:t>
            </a:r>
            <a:r>
              <a:rPr lang="ru-RU" altLang="ru-RU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dirty="0"/>
          </a:p>
          <a:p>
            <a:pPr>
              <a:lnSpc>
                <a:spcPct val="80000"/>
              </a:lnSpc>
            </a:pPr>
            <a:r>
              <a:rPr lang="ru-RU" altLang="ru-RU" dirty="0"/>
              <a:t>Тяжелые метаболические расстройства с показаниями к трансплантации костного мозга</a:t>
            </a:r>
            <a:endParaRPr lang="ru-RU" altLang="ru-RU" b="1" u="sng" dirty="0"/>
          </a:p>
        </p:txBody>
      </p:sp>
    </p:spTree>
    <p:extLst>
      <p:ext uri="{BB962C8B-B14F-4D97-AF65-F5344CB8AC3E}">
        <p14:creationId xmlns:p14="http://schemas.microsoft.com/office/powerpoint/2010/main" xmlns="" val="23684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445" y="620714"/>
            <a:ext cx="10604310" cy="5832475"/>
          </a:xfrm>
        </p:spPr>
        <p:txBody>
          <a:bodyPr/>
          <a:lstStyle/>
          <a:p>
            <a:endParaRPr lang="ru-RU" altLang="ru-RU" dirty="0" smtClean="0"/>
          </a:p>
          <a:p>
            <a:endParaRPr lang="ru-RU" altLang="ru-RU" dirty="0"/>
          </a:p>
          <a:p>
            <a:pPr algn="just"/>
            <a:r>
              <a:rPr lang="en-US" altLang="ru-RU" dirty="0" smtClean="0"/>
              <a:t>Life-limiting </a:t>
            </a:r>
            <a:r>
              <a:rPr lang="en-US" altLang="ru-RU" dirty="0"/>
              <a:t>illness </a:t>
            </a:r>
            <a:r>
              <a:rPr lang="ru-RU" altLang="ru-RU" dirty="0"/>
              <a:t>(заболевание, сокращающее жизнь) – состояние, приводящее к преждевременной смерти ребенка (до </a:t>
            </a:r>
            <a:r>
              <a:rPr lang="en-US" altLang="ru-RU" dirty="0">
                <a:cs typeface="Arial" panose="020B0604020202020204" pitchFamily="34" charset="0"/>
              </a:rPr>
              <a:t>~</a:t>
            </a:r>
            <a:r>
              <a:rPr lang="ru-RU" altLang="ru-RU" dirty="0">
                <a:cs typeface="Arial" panose="020B0604020202020204" pitchFamily="34" charset="0"/>
              </a:rPr>
              <a:t>40 лет или </a:t>
            </a:r>
            <a:r>
              <a:rPr lang="ru-RU" altLang="ru-RU" dirty="0"/>
              <a:t>до смерти его родителей)</a:t>
            </a:r>
          </a:p>
          <a:p>
            <a:pPr algn="just">
              <a:buFont typeface="Wingdings" panose="05000000000000000000" pitchFamily="2" charset="2"/>
              <a:buNone/>
            </a:pPr>
            <a:endParaRPr lang="ru-RU" altLang="ru-RU" dirty="0"/>
          </a:p>
          <a:p>
            <a:pPr algn="just"/>
            <a:r>
              <a:rPr lang="en-US" altLang="ru-RU" dirty="0"/>
              <a:t>Life-threatening illness</a:t>
            </a:r>
            <a:r>
              <a:rPr lang="ru-RU" altLang="ru-RU" dirty="0"/>
              <a:t> (заболевание, угрожающее жизни) – состояние, при котором существует постоянный высокий риск летального исхода. </a:t>
            </a:r>
          </a:p>
        </p:txBody>
      </p:sp>
    </p:spTree>
    <p:extLst>
      <p:ext uri="{BB962C8B-B14F-4D97-AF65-F5344CB8AC3E}">
        <p14:creationId xmlns:p14="http://schemas.microsoft.com/office/powerpoint/2010/main" xmlns="" val="15074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u="sng"/>
              <a:t>Болезни почек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altLang="ru-RU"/>
              <a:t>Врожденный поликистоз почек</a:t>
            </a:r>
          </a:p>
          <a:p>
            <a:pPr marL="609600" indent="-609600"/>
            <a:r>
              <a:rPr lang="ru-RU" altLang="ru-RU"/>
              <a:t>Почечная недостаточность без перспективы пересадки почки</a:t>
            </a:r>
          </a:p>
        </p:txBody>
      </p:sp>
    </p:spTree>
    <p:extLst>
      <p:ext uri="{BB962C8B-B14F-4D97-AF65-F5344CB8AC3E}">
        <p14:creationId xmlns:p14="http://schemas.microsoft.com/office/powerpoint/2010/main" xmlns="" val="17569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/>
              <a:t>Заболевания желудочно-кишечного тракта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1" y="1690687"/>
            <a:ext cx="10515600" cy="47919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 err="1" smtClean="0"/>
              <a:t>Билиарная</a:t>
            </a:r>
            <a:r>
              <a:rPr lang="ru-RU" altLang="ru-RU" sz="2400" dirty="0" smtClean="0"/>
              <a:t> атрезия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Дефицит </a:t>
            </a:r>
            <a:r>
              <a:rPr lang="ru-RU" altLang="ru-RU" sz="2400" dirty="0"/>
              <a:t>альфа1-антитрипсина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Тотальный </a:t>
            </a:r>
            <a:r>
              <a:rPr lang="ru-RU" altLang="ru-RU" sz="2400" dirty="0" err="1"/>
              <a:t>аганглиоз</a:t>
            </a:r>
            <a:r>
              <a:rPr lang="ru-RU" altLang="ru-RU" sz="2400" dirty="0"/>
              <a:t> кишечника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Прогрессирующая почечная или уремическая </a:t>
            </a:r>
            <a:r>
              <a:rPr lang="ru-RU" altLang="ru-RU" sz="2400" dirty="0" smtClean="0"/>
              <a:t>энцефалопатия</a:t>
            </a:r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u="sng" dirty="0"/>
              <a:t>Направление под наблюдение ПП может обсуждаться</a:t>
            </a:r>
            <a:r>
              <a:rPr lang="ru-RU" altLang="ru-RU" sz="2400" dirty="0"/>
              <a:t>: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Необходимость в зондовом питании под вопросом  у ребенка с неврологическим дефицитом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Болезнь </a:t>
            </a:r>
            <a:r>
              <a:rPr lang="ru-RU" altLang="ru-RU" sz="2400" dirty="0" err="1"/>
              <a:t>Гиршпрунга</a:t>
            </a:r>
            <a:r>
              <a:rPr lang="ru-RU" altLang="ru-RU" sz="2400" dirty="0"/>
              <a:t>, субтотальная форма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Синдром короткой кишки с зависимостью от полного </a:t>
            </a:r>
            <a:r>
              <a:rPr lang="ru-RU" altLang="ru-RU" sz="2400" dirty="0" err="1"/>
              <a:t>парэнтерального</a:t>
            </a:r>
            <a:r>
              <a:rPr lang="ru-RU" altLang="ru-RU" sz="2400" dirty="0"/>
              <a:t> питания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Хроническая кишечная </a:t>
            </a:r>
            <a:r>
              <a:rPr lang="ru-RU" altLang="ru-RU" sz="2400" dirty="0" err="1"/>
              <a:t>псевдообструкция</a:t>
            </a:r>
            <a:r>
              <a:rPr lang="ru-RU" alt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910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/>
              <a:t>Заболевания периода новорожденности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97039"/>
            <a:ext cx="10515600" cy="4558352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ru-RU" altLang="ru-RU" dirty="0"/>
              <a:t>Глубокая недоношенность с сопутствующими тяжелой бронхо-легочной дисплазией, 4 степенью внутри-желудочкового кровоизлияния, </a:t>
            </a:r>
            <a:r>
              <a:rPr lang="ru-RU" altLang="ru-RU" dirty="0" err="1"/>
              <a:t>перивентрикулярной</a:t>
            </a:r>
            <a:r>
              <a:rPr lang="ru-RU" altLang="ru-RU" dirty="0"/>
              <a:t> </a:t>
            </a:r>
            <a:r>
              <a:rPr lang="ru-RU" altLang="ru-RU" dirty="0" err="1" smtClean="0"/>
              <a:t>лейкомаляцией</a:t>
            </a:r>
            <a:endParaRPr lang="ru-RU" altLang="ru-RU" dirty="0" smtClean="0"/>
          </a:p>
          <a:p>
            <a:pPr marL="609600" indent="-609600">
              <a:lnSpc>
                <a:spcPct val="80000"/>
              </a:lnSpc>
            </a:pPr>
            <a:endParaRPr lang="ru-RU" altLang="ru-RU" dirty="0"/>
          </a:p>
          <a:p>
            <a:pPr marL="609600" indent="-609600">
              <a:lnSpc>
                <a:spcPct val="80000"/>
              </a:lnSpc>
            </a:pPr>
            <a:r>
              <a:rPr lang="ru-RU" altLang="ru-RU" dirty="0"/>
              <a:t>Врожденные пороки развития, несовместимые с </a:t>
            </a:r>
            <a:r>
              <a:rPr lang="ru-RU" altLang="ru-RU" dirty="0" smtClean="0"/>
              <a:t>жизнью</a:t>
            </a:r>
          </a:p>
          <a:p>
            <a:pPr marL="609600" indent="-609600">
              <a:lnSpc>
                <a:spcPct val="80000"/>
              </a:lnSpc>
            </a:pPr>
            <a:endParaRPr lang="ru-RU" altLang="ru-RU" dirty="0"/>
          </a:p>
          <a:p>
            <a:pPr marL="609600" indent="-609600">
              <a:lnSpc>
                <a:spcPct val="80000"/>
              </a:lnSpc>
            </a:pPr>
            <a:r>
              <a:rPr lang="ru-RU" altLang="ru-RU" dirty="0"/>
              <a:t>Средней тяжести и тяжелое </a:t>
            </a:r>
            <a:r>
              <a:rPr lang="ru-RU" altLang="ru-RU" dirty="0" err="1"/>
              <a:t>гипоксически</a:t>
            </a:r>
            <a:r>
              <a:rPr lang="ru-RU" altLang="ru-RU" dirty="0"/>
              <a:t>-ишемическое поражение </a:t>
            </a:r>
            <a:r>
              <a:rPr lang="ru-RU" altLang="ru-RU" dirty="0" smtClean="0"/>
              <a:t>ЦНС</a:t>
            </a:r>
          </a:p>
          <a:p>
            <a:pPr marL="609600" indent="-609600">
              <a:lnSpc>
                <a:spcPct val="80000"/>
              </a:lnSpc>
            </a:pPr>
            <a:endParaRPr lang="ru-RU" altLang="ru-RU" dirty="0"/>
          </a:p>
          <a:p>
            <a:pPr marL="609600" indent="-609600">
              <a:lnSpc>
                <a:spcPct val="80000"/>
              </a:lnSpc>
              <a:buNone/>
            </a:pPr>
            <a:r>
              <a:rPr lang="ru-RU" altLang="ru-RU" u="sng" dirty="0"/>
              <a:t>Может обсуждаться направление под наблюдение ПП</a:t>
            </a:r>
            <a:r>
              <a:rPr lang="ru-RU" altLang="ru-RU" u="sng" dirty="0" smtClean="0"/>
              <a:t>: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altLang="ru-RU" u="sng" dirty="0"/>
          </a:p>
          <a:p>
            <a:pPr marL="990600" lvl="1" indent="-533400">
              <a:lnSpc>
                <a:spcPct val="80000"/>
              </a:lnSpc>
              <a:buNone/>
            </a:pPr>
            <a:r>
              <a:rPr lang="ru-RU" altLang="ru-RU" dirty="0"/>
              <a:t>- Младенцы с очень низкой массой тела при рождении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4082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u="sng"/>
              <a:t>Заболевания сердца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4313"/>
            <a:ext cx="10515600" cy="5040312"/>
          </a:xfrm>
        </p:spPr>
        <p:txBody>
          <a:bodyPr/>
          <a:lstStyle/>
          <a:p>
            <a:pPr marL="609600" indent="-609600"/>
            <a:r>
              <a:rPr lang="ru-RU" altLang="ru-RU" sz="2400" dirty="0"/>
              <a:t>Тяжелая легочная гипертензия</a:t>
            </a:r>
          </a:p>
          <a:p>
            <a:pPr marL="609600" indent="-609600"/>
            <a:r>
              <a:rPr lang="ru-RU" altLang="ru-RU" sz="2400" dirty="0"/>
              <a:t>Синдром Дауна с тяжелыми поражениями сердца</a:t>
            </a:r>
          </a:p>
          <a:p>
            <a:pPr marL="609600" indent="-609600"/>
            <a:r>
              <a:rPr lang="ru-RU" altLang="ru-RU" sz="2400" dirty="0"/>
              <a:t>Аномалия Эпштейна</a:t>
            </a:r>
          </a:p>
          <a:p>
            <a:pPr marL="609600" indent="-609600"/>
            <a:r>
              <a:rPr lang="ru-RU" altLang="ru-RU" sz="2400" dirty="0"/>
              <a:t>Синдром </a:t>
            </a:r>
            <a:r>
              <a:rPr lang="ru-RU" altLang="ru-RU" sz="2400" dirty="0" err="1"/>
              <a:t>Эйзенменгера</a:t>
            </a:r>
            <a:endParaRPr lang="ru-RU" altLang="ru-RU" sz="2400" dirty="0"/>
          </a:p>
          <a:p>
            <a:pPr marL="609600" indent="-609600"/>
            <a:r>
              <a:rPr lang="ru-RU" altLang="ru-RU" sz="2400" dirty="0" err="1"/>
              <a:t>Кардиомиопатии</a:t>
            </a:r>
            <a:r>
              <a:rPr lang="ru-RU" altLang="ru-RU" sz="2400" dirty="0"/>
              <a:t> – гипертрофическая или тяжелая </a:t>
            </a:r>
            <a:r>
              <a:rPr lang="ru-RU" altLang="ru-RU" sz="2400" dirty="0" err="1"/>
              <a:t>дилятационная</a:t>
            </a:r>
            <a:endParaRPr lang="ru-RU" altLang="ru-RU" sz="2400" dirty="0"/>
          </a:p>
          <a:p>
            <a:pPr marL="609600" indent="-609600"/>
            <a:r>
              <a:rPr lang="ru-RU" altLang="ru-RU" sz="2400" dirty="0"/>
              <a:t>Атрезия легочной артерии (особенно в сочетании с гипоплазией легочных артерий)</a:t>
            </a:r>
          </a:p>
          <a:p>
            <a:pPr marL="609600" indent="-609600"/>
            <a:r>
              <a:rPr lang="ru-RU" altLang="ru-RU" sz="2400" dirty="0"/>
              <a:t>Показания к пересадке сердца</a:t>
            </a:r>
          </a:p>
          <a:p>
            <a:pPr marL="609600" indent="-609600"/>
            <a:r>
              <a:rPr lang="ru-RU" altLang="ru-RU" sz="2400" dirty="0"/>
              <a:t>Сочетание сердечной патологии с фоновым неврологическим/хромосомным заболеванием</a:t>
            </a:r>
          </a:p>
        </p:txBody>
      </p:sp>
    </p:spTree>
    <p:extLst>
      <p:ext uri="{BB962C8B-B14F-4D97-AF65-F5344CB8AC3E}">
        <p14:creationId xmlns:p14="http://schemas.microsoft.com/office/powerpoint/2010/main" xmlns="" val="28495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3457" y="1557338"/>
            <a:ext cx="10604310" cy="36004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b="1" dirty="0"/>
              <a:t>Редкость</a:t>
            </a:r>
            <a:r>
              <a:rPr lang="ru-RU" altLang="ru-RU" dirty="0"/>
              <a:t> детской смерти и редкость большинства заболеваний, приводящих к преждевременной смерти</a:t>
            </a:r>
            <a:r>
              <a:rPr lang="ru-RU" altLang="ru-RU" dirty="0" smtClean="0"/>
              <a:t>:</a:t>
            </a:r>
          </a:p>
          <a:p>
            <a:pPr algn="just">
              <a:lnSpc>
                <a:spcPct val="90000"/>
              </a:lnSpc>
            </a:pPr>
            <a:endParaRPr lang="ru-RU" altLang="ru-RU" dirty="0"/>
          </a:p>
          <a:p>
            <a:pPr lvl="1" algn="just">
              <a:lnSpc>
                <a:spcPct val="90000"/>
              </a:lnSpc>
            </a:pPr>
            <a:r>
              <a:rPr lang="ru-RU" altLang="ru-RU" dirty="0"/>
              <a:t>44 случая детской смерти от </a:t>
            </a:r>
            <a:r>
              <a:rPr lang="ru-RU" altLang="ru-RU" dirty="0" err="1"/>
              <a:t>онкозаболеваний</a:t>
            </a:r>
            <a:r>
              <a:rPr lang="ru-RU" altLang="ru-RU" dirty="0"/>
              <a:t> за 2009г. в Москве (из них 28 от осложнений терапии</a:t>
            </a:r>
            <a:r>
              <a:rPr lang="ru-RU" altLang="ru-RU" dirty="0" smtClean="0"/>
              <a:t>)</a:t>
            </a:r>
          </a:p>
          <a:p>
            <a:pPr lvl="1" algn="just">
              <a:lnSpc>
                <a:spcPct val="90000"/>
              </a:lnSpc>
            </a:pPr>
            <a:endParaRPr lang="ru-RU" altLang="ru-RU" dirty="0"/>
          </a:p>
          <a:p>
            <a:pPr lvl="1" algn="just">
              <a:lnSpc>
                <a:spcPct val="90000"/>
              </a:lnSpc>
            </a:pPr>
            <a:r>
              <a:rPr lang="ru-RU" altLang="ru-RU" dirty="0"/>
              <a:t>Заболеваемость в РФ в 2010г</a:t>
            </a:r>
            <a:r>
              <a:rPr lang="en-US" altLang="ru-RU" dirty="0"/>
              <a:t>¹</a:t>
            </a:r>
            <a:r>
              <a:rPr lang="ru-RU" altLang="ru-RU" dirty="0"/>
              <a:t>.:</a:t>
            </a:r>
          </a:p>
          <a:p>
            <a:pPr lvl="2" algn="just">
              <a:lnSpc>
                <a:spcPct val="90000"/>
              </a:lnSpc>
            </a:pPr>
            <a:r>
              <a:rPr lang="ru-RU" altLang="ru-RU" dirty="0" err="1"/>
              <a:t>мукополисахаридозы</a:t>
            </a:r>
            <a:r>
              <a:rPr lang="ru-RU" altLang="ru-RU" dirty="0"/>
              <a:t> = </a:t>
            </a:r>
            <a:r>
              <a:rPr lang="ru-RU" altLang="ru-RU" u="sng" dirty="0"/>
              <a:t>0,3 на 100 000 дет. населения</a:t>
            </a:r>
          </a:p>
          <a:p>
            <a:pPr lvl="2" algn="just">
              <a:lnSpc>
                <a:spcPct val="90000"/>
              </a:lnSpc>
            </a:pPr>
            <a:r>
              <a:rPr lang="ru-RU" altLang="ru-RU" dirty="0"/>
              <a:t>Мышечная дистрофия </a:t>
            </a:r>
            <a:r>
              <a:rPr lang="ru-RU" altLang="ru-RU" dirty="0" err="1"/>
              <a:t>Дюшенна</a:t>
            </a:r>
            <a:r>
              <a:rPr lang="ru-RU" altLang="ru-RU" dirty="0"/>
              <a:t> = </a:t>
            </a:r>
            <a:r>
              <a:rPr lang="ru-RU" altLang="ru-RU" u="sng" dirty="0"/>
              <a:t>1,1 на 100 000 дет.</a:t>
            </a:r>
            <a:r>
              <a:rPr lang="ru-RU" altLang="ru-RU" dirty="0"/>
              <a:t> </a:t>
            </a:r>
            <a:r>
              <a:rPr lang="ru-RU" altLang="ru-RU" u="sng" dirty="0"/>
              <a:t>населения  </a:t>
            </a:r>
            <a:endParaRPr lang="ru-RU" altLang="ru-RU" dirty="0"/>
          </a:p>
        </p:txBody>
      </p: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873457" y="549276"/>
            <a:ext cx="9794543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4400" b="1" dirty="0" smtClean="0">
                <a:solidFill>
                  <a:schemeClr val="tx2"/>
                </a:solidFill>
                <a:latin typeface="+mj-lt"/>
              </a:rPr>
              <a:t>Особенности </a:t>
            </a:r>
            <a:r>
              <a:rPr lang="ru-RU" altLang="ru-RU" sz="4400" b="1" dirty="0">
                <a:solidFill>
                  <a:schemeClr val="tx2"/>
                </a:solidFill>
                <a:latin typeface="+mj-lt"/>
              </a:rPr>
              <a:t>детской ПП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523999" y="5373689"/>
            <a:ext cx="9953767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2" algn="r"/>
            <a:r>
              <a:rPr lang="en-US" altLang="ru-RU" sz="1600" dirty="0"/>
              <a:t>¹</a:t>
            </a:r>
            <a:r>
              <a:rPr lang="ru-RU" altLang="ru-RU" sz="1600" i="1" dirty="0" err="1"/>
              <a:t>МинЗдравСоцРазвития</a:t>
            </a:r>
            <a:r>
              <a:rPr lang="ru-RU" altLang="ru-RU" sz="1600" i="1" dirty="0"/>
              <a:t> РФ, Департамент развития медицинской помощи и курортного дела, ФГУ «Центральный научно-исследовательский институт организации и информатизации здравоохранения» </a:t>
            </a:r>
            <a:r>
              <a:rPr lang="ru-RU" altLang="ru-RU" sz="1600" i="1" dirty="0" err="1"/>
              <a:t>Росздрава</a:t>
            </a:r>
            <a:r>
              <a:rPr lang="ru-RU" altLang="ru-RU" sz="1600" i="1" dirty="0"/>
              <a:t>. </a:t>
            </a:r>
            <a:r>
              <a:rPr lang="ru-RU" altLang="ru-RU" sz="1600" b="1" i="1" dirty="0"/>
              <a:t>Заболеваемость населения России в 2010 году.</a:t>
            </a:r>
            <a:r>
              <a:rPr lang="ru-RU" altLang="ru-RU" sz="1600" i="1" dirty="0"/>
              <a:t> Статистические материалы. Москва, 2010</a:t>
            </a:r>
            <a:r>
              <a:rPr lang="ru-RU" altLang="ru-RU" sz="1600" dirty="0"/>
              <a:t>.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304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457" y="2060575"/>
            <a:ext cx="10590662" cy="4464050"/>
          </a:xfrm>
        </p:spPr>
        <p:txBody>
          <a:bodyPr/>
          <a:lstStyle/>
          <a:p>
            <a:pPr algn="just"/>
            <a:r>
              <a:rPr lang="ru-RU" altLang="ru-RU" b="1" dirty="0"/>
              <a:t>Разнообразие</a:t>
            </a:r>
            <a:r>
              <a:rPr lang="ru-RU" altLang="ru-RU" dirty="0"/>
              <a:t> нозологий и траекторий (динамики) развития состояния (онкология </a:t>
            </a:r>
            <a:r>
              <a:rPr lang="en-US" altLang="ru-RU" dirty="0"/>
              <a:t>&lt;</a:t>
            </a:r>
            <a:r>
              <a:rPr lang="ru-RU" altLang="ru-RU" dirty="0"/>
              <a:t>30%) 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dirty="0"/>
              <a:t>Многие болезни с очень </a:t>
            </a:r>
            <a:r>
              <a:rPr lang="ru-RU" altLang="ru-RU" b="1" dirty="0"/>
              <a:t>длительным течением</a:t>
            </a:r>
            <a:r>
              <a:rPr lang="ru-RU" altLang="ru-RU" dirty="0"/>
              <a:t> (до десятков лет) – дети всю жизнь живут с неизлечимым заболеванием</a:t>
            </a:r>
            <a:r>
              <a:rPr lang="en-US" altLang="ru-RU" dirty="0"/>
              <a:t> </a:t>
            </a:r>
            <a:endParaRPr lang="ru-RU" altLang="ru-RU" i="1" dirty="0"/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873457" y="549275"/>
            <a:ext cx="9794543" cy="863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4800" dirty="0" smtClean="0">
                <a:solidFill>
                  <a:schemeClr val="tx2"/>
                </a:solidFill>
                <a:latin typeface="+mj-lt"/>
              </a:rPr>
              <a:t>Особенности </a:t>
            </a:r>
            <a:r>
              <a:rPr lang="ru-RU" altLang="ru-RU" sz="4800" dirty="0">
                <a:solidFill>
                  <a:schemeClr val="tx2"/>
                </a:solidFill>
                <a:latin typeface="+mj-lt"/>
              </a:rPr>
              <a:t>детской ПП</a:t>
            </a:r>
          </a:p>
        </p:txBody>
      </p:sp>
    </p:spTree>
    <p:extLst>
      <p:ext uri="{BB962C8B-B14F-4D97-AF65-F5344CB8AC3E}">
        <p14:creationId xmlns:p14="http://schemas.microsoft.com/office/powerpoint/2010/main" xmlns="" val="2240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ECE619-30B9-4D20-BF7C-10C34BA91FFF}" type="slidenum">
              <a:rPr lang="ru-RU" altLang="en-US">
                <a:solidFill>
                  <a:schemeClr val="tx1"/>
                </a:solidFill>
                <a:latin typeface="Garamond" panose="02020404030301010803" pitchFamily="18" charset="0"/>
              </a:rPr>
              <a:pPr eaLnBrk="1" hangingPunct="1"/>
              <a:t>6</a:t>
            </a:fld>
            <a:endParaRPr lang="ru-RU" altLang="en-US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971675" y="14065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800" b="1">
              <a:solidFill>
                <a:srgbClr val="CC33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en-US" altLang="ru-RU" dirty="0" smtClean="0">
                <a:latin typeface="+mn-lt"/>
              </a:rPr>
              <a:t>4 </a:t>
            </a:r>
            <a:r>
              <a:rPr lang="ru-RU" altLang="ru-RU" dirty="0">
                <a:latin typeface="+mn-lt"/>
              </a:rPr>
              <a:t>категории состояний </a:t>
            </a:r>
            <a:br>
              <a:rPr lang="ru-RU" altLang="ru-RU" dirty="0">
                <a:latin typeface="+mn-lt"/>
              </a:rPr>
            </a:br>
            <a:endParaRPr lang="ru-RU" altLang="ru-RU" dirty="0">
              <a:latin typeface="+mn-lt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019869"/>
            <a:ext cx="10312021" cy="4284095"/>
          </a:xfrm>
        </p:spPr>
        <p:txBody>
          <a:bodyPr>
            <a:normAutofit/>
          </a:bodyPr>
          <a:lstStyle/>
          <a:p>
            <a:pPr marL="571500" indent="-571500" algn="just"/>
            <a:r>
              <a:rPr lang="ru-RU" altLang="ru-RU" dirty="0"/>
              <a:t>Угрожающие жизни заболевания, при которых возможно излечение, но есть вероятность, что лечение будет неуспешным (</a:t>
            </a:r>
            <a:r>
              <a:rPr lang="ru-RU" altLang="ru-RU" i="1" dirty="0"/>
              <a:t>онкология).</a:t>
            </a:r>
            <a:endParaRPr lang="en-US" altLang="ru-RU" i="1" dirty="0"/>
          </a:p>
          <a:p>
            <a:pPr marL="571500" indent="-571500" algn="just"/>
            <a:endParaRPr lang="en-US" altLang="ru-RU" b="1" i="1" dirty="0"/>
          </a:p>
          <a:p>
            <a:pPr marL="571500" indent="-571500" algn="just"/>
            <a:r>
              <a:rPr lang="ru-RU" altLang="ru-RU" dirty="0">
                <a:solidFill>
                  <a:srgbClr val="000000"/>
                </a:solidFill>
              </a:rPr>
              <a:t>Состояния, при которых преждевременная смерть неизбежна, но существует интенсивное лечение, направленное на поддержание жизни и позволяющее участие ребенка в нормальной деятельности (</a:t>
            </a:r>
            <a:r>
              <a:rPr lang="ru-RU" altLang="ru-RU" i="1" dirty="0" err="1">
                <a:solidFill>
                  <a:srgbClr val="000000"/>
                </a:solidFill>
              </a:rPr>
              <a:t>муковисцидоз</a:t>
            </a:r>
            <a:r>
              <a:rPr lang="ru-RU" altLang="ru-RU" i="1" dirty="0">
                <a:solidFill>
                  <a:srgbClr val="00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65139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5B3311-540E-4A84-A796-909BF39558CB}" type="slidenum">
              <a:rPr lang="ru-RU" altLang="en-US">
                <a:solidFill>
                  <a:schemeClr val="tx1"/>
                </a:solidFill>
                <a:latin typeface="Garamond" panose="02020404030301010803" pitchFamily="18" charset="0"/>
              </a:rPr>
              <a:pPr eaLnBrk="1" hangingPunct="1"/>
              <a:t>7</a:t>
            </a:fld>
            <a:endParaRPr lang="ru-RU" altLang="en-US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ru-RU" sz="4000" dirty="0" smtClean="0">
                <a:latin typeface="+mn-lt"/>
              </a:rPr>
              <a:t>4 </a:t>
            </a:r>
            <a:r>
              <a:rPr lang="ru-RU" altLang="ru-RU" sz="4000" dirty="0">
                <a:latin typeface="+mn-lt"/>
              </a:rPr>
              <a:t>категории </a:t>
            </a:r>
            <a:r>
              <a:rPr lang="ru-RU" altLang="ru-RU" sz="4000" dirty="0" smtClean="0">
                <a:latin typeface="+mn-lt"/>
              </a:rPr>
              <a:t>состояний</a:t>
            </a:r>
            <a:endParaRPr lang="ru-RU" altLang="ru-RU" sz="4000" dirty="0">
              <a:latin typeface="+mn-lt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838201" y="1897039"/>
            <a:ext cx="10666602" cy="4459311"/>
          </a:xfrm>
        </p:spPr>
        <p:txBody>
          <a:bodyPr>
            <a:normAutofit/>
          </a:bodyPr>
          <a:lstStyle/>
          <a:p>
            <a:pPr marL="571500" indent="-571500" algn="just"/>
            <a:r>
              <a:rPr lang="ru-RU" altLang="ru-RU" dirty="0">
                <a:solidFill>
                  <a:srgbClr val="000000"/>
                </a:solidFill>
              </a:rPr>
              <a:t>Прогрессирующие заболевания без </a:t>
            </a:r>
            <a:r>
              <a:rPr lang="ru-RU" altLang="ru-RU" dirty="0" smtClean="0">
                <a:solidFill>
                  <a:srgbClr val="000000"/>
                </a:solidFill>
              </a:rPr>
              <a:t>вариантов радикального </a:t>
            </a:r>
            <a:r>
              <a:rPr lang="ru-RU" altLang="ru-RU" dirty="0">
                <a:solidFill>
                  <a:srgbClr val="000000"/>
                </a:solidFill>
              </a:rPr>
              <a:t>лечения, для которых возможны только паллиативные меры, часто растягивающиеся на многие годы (</a:t>
            </a:r>
            <a:r>
              <a:rPr lang="ru-RU" altLang="ru-RU" i="1" dirty="0" err="1">
                <a:solidFill>
                  <a:srgbClr val="000000"/>
                </a:solidFill>
              </a:rPr>
              <a:t>мукополисахаридозы</a:t>
            </a:r>
            <a:r>
              <a:rPr lang="ru-RU" altLang="ru-RU" i="1" dirty="0">
                <a:solidFill>
                  <a:srgbClr val="000000"/>
                </a:solidFill>
              </a:rPr>
              <a:t>)</a:t>
            </a:r>
            <a:r>
              <a:rPr lang="en-US" altLang="ru-RU" dirty="0">
                <a:solidFill>
                  <a:srgbClr val="000000"/>
                </a:solidFill>
              </a:rPr>
              <a:t>.</a:t>
            </a:r>
            <a:endParaRPr lang="ru-RU" altLang="ru-RU" dirty="0">
              <a:solidFill>
                <a:srgbClr val="000000"/>
              </a:solidFill>
            </a:endParaRPr>
          </a:p>
          <a:p>
            <a:pPr marL="571500" indent="-571500" algn="just"/>
            <a:endParaRPr lang="ru-RU" altLang="ru-RU" dirty="0">
              <a:solidFill>
                <a:srgbClr val="000000"/>
              </a:solidFill>
            </a:endParaRPr>
          </a:p>
          <a:p>
            <a:pPr marL="571500" indent="-571500" algn="just"/>
            <a:r>
              <a:rPr lang="ru-RU" altLang="ru-RU" dirty="0">
                <a:solidFill>
                  <a:srgbClr val="000000"/>
                </a:solidFill>
              </a:rPr>
              <a:t>Необратимые, но не прогрессирующие состояния, вызывающие тяжелую инвалидность и подверженность заболеваниям, приводящим к преждевременной смерти (</a:t>
            </a:r>
            <a:r>
              <a:rPr lang="ru-RU" altLang="ru-RU" i="1" dirty="0">
                <a:solidFill>
                  <a:srgbClr val="000000"/>
                </a:solidFill>
              </a:rPr>
              <a:t>тяжелое ДЦП</a:t>
            </a:r>
            <a:r>
              <a:rPr lang="ru-RU" altLang="ru-RU" dirty="0">
                <a:solidFill>
                  <a:srgbClr val="000000"/>
                </a:solidFill>
              </a:rPr>
              <a:t>)</a:t>
            </a:r>
            <a:r>
              <a:rPr lang="en-US" altLang="ru-RU" dirty="0">
                <a:solidFill>
                  <a:srgbClr val="000000"/>
                </a:solidFill>
              </a:rPr>
              <a:t>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552931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r>
              <a:rPr lang="ru-RU" altLang="ru-RU"/>
              <a:t>Качество жизни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982638" y="1358900"/>
            <a:ext cx="4318735" cy="2646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 u="sng" dirty="0"/>
              <a:t>Физические аспекты</a:t>
            </a:r>
            <a:r>
              <a:rPr lang="ru-RU" altLang="ru-RU" dirty="0"/>
              <a:t>:</a:t>
            </a:r>
          </a:p>
          <a:p>
            <a:pPr algn="ctr"/>
            <a:r>
              <a:rPr lang="ru-RU" altLang="ru-RU" dirty="0"/>
              <a:t>- трудоспособность</a:t>
            </a:r>
          </a:p>
          <a:p>
            <a:pPr algn="ctr"/>
            <a:r>
              <a:rPr lang="ru-RU" altLang="ru-RU" dirty="0"/>
              <a:t>-энергия/усталость</a:t>
            </a:r>
          </a:p>
          <a:p>
            <a:pPr algn="ctr"/>
            <a:r>
              <a:rPr lang="ru-RU" altLang="ru-RU" dirty="0"/>
              <a:t>-сон и отдых</a:t>
            </a:r>
          </a:p>
          <a:p>
            <a:pPr algn="ctr"/>
            <a:r>
              <a:rPr lang="ru-RU" altLang="ru-RU" dirty="0"/>
              <a:t>-тошнота</a:t>
            </a:r>
          </a:p>
          <a:p>
            <a:pPr algn="ctr"/>
            <a:r>
              <a:rPr lang="ru-RU" altLang="ru-RU" dirty="0"/>
              <a:t>-аппетит</a:t>
            </a:r>
          </a:p>
          <a:p>
            <a:pPr algn="ctr"/>
            <a:r>
              <a:rPr lang="ru-RU" altLang="ru-RU" dirty="0"/>
              <a:t>-запоры</a:t>
            </a:r>
          </a:p>
          <a:p>
            <a:pPr algn="ctr"/>
            <a:r>
              <a:rPr lang="ru-RU" altLang="ru-RU" dirty="0"/>
              <a:t>-</a:t>
            </a:r>
            <a:r>
              <a:rPr lang="ru-RU" altLang="ru-RU" b="1" dirty="0"/>
              <a:t>боль 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7180429" y="518615"/>
            <a:ext cx="4119917" cy="30362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 u="sng"/>
              <a:t>Психологические:</a:t>
            </a:r>
          </a:p>
          <a:p>
            <a:pPr algn="ctr"/>
            <a:r>
              <a:rPr lang="ru-RU" altLang="ru-RU"/>
              <a:t>-беспокойство</a:t>
            </a:r>
          </a:p>
          <a:p>
            <a:pPr algn="ctr"/>
            <a:r>
              <a:rPr lang="ru-RU" altLang="ru-RU"/>
              <a:t>-депрессия</a:t>
            </a:r>
          </a:p>
          <a:p>
            <a:pPr algn="ctr"/>
            <a:r>
              <a:rPr lang="ru-RU" altLang="ru-RU"/>
              <a:t>-дискомфорт</a:t>
            </a:r>
          </a:p>
          <a:p>
            <a:pPr algn="ctr"/>
            <a:r>
              <a:rPr lang="ru-RU" altLang="ru-RU"/>
              <a:t>-радость</a:t>
            </a:r>
          </a:p>
          <a:p>
            <a:pPr algn="ctr"/>
            <a:r>
              <a:rPr lang="ru-RU" altLang="ru-RU"/>
              <a:t>-страх</a:t>
            </a:r>
          </a:p>
          <a:p>
            <a:pPr algn="ctr"/>
            <a:r>
              <a:rPr lang="ru-RU" altLang="ru-RU"/>
              <a:t>-когнитивные </a:t>
            </a:r>
          </a:p>
          <a:p>
            <a:pPr algn="ctr"/>
            <a:r>
              <a:rPr lang="ru-RU" altLang="ru-RU"/>
              <a:t>возможности</a:t>
            </a:r>
          </a:p>
          <a:p>
            <a:pPr algn="ctr"/>
            <a:endParaRPr lang="ru-RU" altLang="ru-RU"/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3000375" y="4221163"/>
            <a:ext cx="3095625" cy="237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 u="sng" dirty="0"/>
              <a:t>Социальные:</a:t>
            </a:r>
          </a:p>
          <a:p>
            <a:pPr algn="ctr"/>
            <a:r>
              <a:rPr lang="ru-RU" altLang="ru-RU" dirty="0"/>
              <a:t>-финансовая нагрузка</a:t>
            </a:r>
          </a:p>
          <a:p>
            <a:pPr algn="ctr"/>
            <a:r>
              <a:rPr lang="ru-RU" altLang="ru-RU" dirty="0"/>
              <a:t>-нагрузка на ухаживающих</a:t>
            </a:r>
          </a:p>
          <a:p>
            <a:pPr algn="ctr"/>
            <a:r>
              <a:rPr lang="ru-RU" altLang="ru-RU" dirty="0"/>
              <a:t>-роли и отношения</a:t>
            </a:r>
          </a:p>
          <a:p>
            <a:pPr algn="ctr"/>
            <a:r>
              <a:rPr lang="ru-RU" altLang="ru-RU" dirty="0"/>
              <a:t>-привязанности </a:t>
            </a:r>
          </a:p>
          <a:p>
            <a:pPr algn="ctr"/>
            <a:r>
              <a:rPr lang="ru-RU" altLang="ru-RU" dirty="0" smtClean="0"/>
              <a:t>- сексуальность</a:t>
            </a:r>
            <a:endParaRPr lang="ru-RU" altLang="ru-RU" dirty="0"/>
          </a:p>
          <a:p>
            <a:pPr algn="ctr"/>
            <a:r>
              <a:rPr lang="ru-RU" altLang="ru-RU" dirty="0"/>
              <a:t>-внешность</a:t>
            </a:r>
          </a:p>
          <a:p>
            <a:pPr algn="ctr"/>
            <a:endParaRPr lang="ru-RU" altLang="ru-RU" dirty="0"/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7342188" y="4221163"/>
            <a:ext cx="2879725" cy="2303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 u="sng" dirty="0"/>
              <a:t>Духовные:</a:t>
            </a:r>
          </a:p>
          <a:p>
            <a:pPr algn="ctr"/>
            <a:r>
              <a:rPr lang="ru-RU" altLang="ru-RU" dirty="0"/>
              <a:t>-надежда</a:t>
            </a:r>
          </a:p>
          <a:p>
            <a:pPr algn="ctr"/>
            <a:r>
              <a:rPr lang="ru-RU" altLang="ru-RU" dirty="0"/>
              <a:t>-страдание</a:t>
            </a:r>
          </a:p>
          <a:p>
            <a:pPr algn="ctr"/>
            <a:r>
              <a:rPr lang="ru-RU" altLang="ru-RU" dirty="0"/>
              <a:t>-поиск смысла</a:t>
            </a:r>
          </a:p>
          <a:p>
            <a:pPr algn="ctr"/>
            <a:r>
              <a:rPr lang="ru-RU" altLang="ru-RU" dirty="0"/>
              <a:t>-религиозность</a:t>
            </a:r>
          </a:p>
          <a:p>
            <a:pPr algn="ctr"/>
            <a:endParaRPr lang="ru-RU" altLang="ru-RU" b="1" dirty="0"/>
          </a:p>
          <a:p>
            <a:pPr algn="ctr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3676005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Принципы паллиативной помощи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690688"/>
            <a:ext cx="10735101" cy="49069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dirty="0" err="1"/>
              <a:t>Мультидисциплинарная</a:t>
            </a:r>
            <a:r>
              <a:rPr lang="ru-RU" altLang="ru-RU" dirty="0"/>
              <a:t>, </a:t>
            </a:r>
            <a:r>
              <a:rPr lang="ru-RU" altLang="ru-RU" b="1" dirty="0"/>
              <a:t>командная работа</a:t>
            </a:r>
          </a:p>
          <a:p>
            <a:pPr algn="just">
              <a:lnSpc>
                <a:spcPct val="90000"/>
              </a:lnSpc>
            </a:pPr>
            <a:r>
              <a:rPr lang="ru-RU" altLang="ru-RU" b="1" dirty="0"/>
              <a:t>Круглосуточный</a:t>
            </a:r>
            <a:r>
              <a:rPr lang="ru-RU" altLang="ru-RU" dirty="0"/>
              <a:t> доступ к услугам</a:t>
            </a:r>
          </a:p>
          <a:p>
            <a:pPr algn="just">
              <a:lnSpc>
                <a:spcPct val="90000"/>
              </a:lnSpc>
            </a:pPr>
            <a:r>
              <a:rPr lang="ru-RU" altLang="ru-RU" b="1" dirty="0"/>
              <a:t>Взаимодействие</a:t>
            </a:r>
            <a:r>
              <a:rPr lang="ru-RU" altLang="ru-RU" dirty="0"/>
              <a:t> с другими социальными структурами и учреждениями здравоохранения</a:t>
            </a:r>
          </a:p>
          <a:p>
            <a:pPr algn="just">
              <a:lnSpc>
                <a:spcPct val="90000"/>
              </a:lnSpc>
            </a:pPr>
            <a:r>
              <a:rPr lang="ru-RU" altLang="ru-RU" dirty="0"/>
              <a:t>Поддержка </a:t>
            </a:r>
            <a:r>
              <a:rPr lang="ru-RU" altLang="ru-RU" b="1" dirty="0"/>
              <a:t>семьи</a:t>
            </a:r>
            <a:r>
              <a:rPr lang="ru-RU" altLang="ru-RU" dirty="0"/>
              <a:t>, в том числе после смерти ребенка в процессе переживания утраты</a:t>
            </a:r>
          </a:p>
          <a:p>
            <a:pPr algn="just">
              <a:lnSpc>
                <a:spcPct val="90000"/>
              </a:lnSpc>
            </a:pPr>
            <a:r>
              <a:rPr lang="ru-RU" altLang="ru-RU" b="1" dirty="0"/>
              <a:t>Возможность выбора </a:t>
            </a:r>
            <a:r>
              <a:rPr lang="ru-RU" altLang="ru-RU" dirty="0"/>
              <a:t>места оказания помощи (дом, хоспис, больница) и места смерти</a:t>
            </a:r>
          </a:p>
          <a:p>
            <a:pPr algn="just">
              <a:lnSpc>
                <a:spcPct val="90000"/>
              </a:lnSpc>
            </a:pPr>
            <a:r>
              <a:rPr lang="ru-RU" altLang="ru-RU" b="1" dirty="0"/>
              <a:t>Раннее начало </a:t>
            </a:r>
            <a:r>
              <a:rPr lang="ru-RU" altLang="ru-RU" dirty="0"/>
              <a:t>помощи, которая может оказываться одновременно с </a:t>
            </a:r>
            <a:r>
              <a:rPr lang="ru-RU" altLang="ru-RU" dirty="0" err="1"/>
              <a:t>куративными</a:t>
            </a:r>
            <a:r>
              <a:rPr lang="ru-RU" altLang="ru-RU" dirty="0"/>
              <a:t> мероприятиями и реабилитацией</a:t>
            </a:r>
          </a:p>
        </p:txBody>
      </p:sp>
    </p:spTree>
    <p:extLst>
      <p:ext uri="{BB962C8B-B14F-4D97-AF65-F5344CB8AC3E}">
        <p14:creationId xmlns:p14="http://schemas.microsoft.com/office/powerpoint/2010/main" xmlns="" val="36534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1500</Words>
  <Application>Microsoft Office PowerPoint</Application>
  <PresentationFormat>Произвольный</PresentationFormat>
  <Paragraphs>289</Paragraphs>
  <Slides>33</Slides>
  <Notes>32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Тема Office</vt:lpstr>
      <vt:lpstr>Слайд Microsoft Office PowerPoint 97-2003</vt:lpstr>
      <vt:lpstr>Основы паллиативной помощи детям. Комплексный подход.</vt:lpstr>
      <vt:lpstr>Паллиативная помощь детям - определение</vt:lpstr>
      <vt:lpstr>Слайд 3</vt:lpstr>
      <vt:lpstr>Слайд 4</vt:lpstr>
      <vt:lpstr>Слайд 5</vt:lpstr>
      <vt:lpstr>4 категории состояний  </vt:lpstr>
      <vt:lpstr>4 категории состояний</vt:lpstr>
      <vt:lpstr>Качество жизни</vt:lpstr>
      <vt:lpstr>Принципы паллиативной помощи</vt:lpstr>
      <vt:lpstr>Слайд 10</vt:lpstr>
      <vt:lpstr>Принципы (продолжение)</vt:lpstr>
      <vt:lpstr>Элементы паллиативной помощи</vt:lpstr>
      <vt:lpstr>Модели паллиативной помощи</vt:lpstr>
      <vt:lpstr>Место оказания помощи</vt:lpstr>
      <vt:lpstr>Система ПП детям</vt:lpstr>
      <vt:lpstr>Слайд 16</vt:lpstr>
      <vt:lpstr>Универсальные службы</vt:lpstr>
      <vt:lpstr>Основные службы</vt:lpstr>
      <vt:lpstr>Специализированные службы</vt:lpstr>
      <vt:lpstr>Модель – отделение паллиативной помощи в структуре детской больницы</vt:lpstr>
      <vt:lpstr>Диагностические критерии</vt:lpstr>
      <vt:lpstr>ОБЩИЕ КРИТЕРИИ</vt:lpstr>
      <vt:lpstr>Онкологические заболевания</vt:lpstr>
      <vt:lpstr>Неврологические, нервно-мышечные, нейродегенеративные заболевания</vt:lpstr>
      <vt:lpstr>Неврологические, нервно-мышечные, нейродегенеративные заболевания</vt:lpstr>
      <vt:lpstr>Заболевания легких</vt:lpstr>
      <vt:lpstr>Заболевания легких (продолжение)</vt:lpstr>
      <vt:lpstr>Генетические заболевания</vt:lpstr>
      <vt:lpstr>Метаболические заболевания и болезни накопления</vt:lpstr>
      <vt:lpstr>Болезни почек</vt:lpstr>
      <vt:lpstr>Заболевания желудочно-кишечного тракта</vt:lpstr>
      <vt:lpstr>Заболевания периода новорожденности</vt:lpstr>
      <vt:lpstr>Заболевания сердца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паллиативной помощи детям. Комплексный подход.</dc:title>
  <dc:creator>Анна Сонькина</dc:creator>
  <cp:lastModifiedBy>уфа_рдкб</cp:lastModifiedBy>
  <cp:revision>11</cp:revision>
  <dcterms:created xsi:type="dcterms:W3CDTF">2015-05-17T15:21:29Z</dcterms:created>
  <dcterms:modified xsi:type="dcterms:W3CDTF">2015-06-25T06:12:22Z</dcterms:modified>
</cp:coreProperties>
</file>