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</p:sldMasterIdLst>
  <p:notesMasterIdLst>
    <p:notesMasterId r:id="rId61"/>
  </p:notesMasterIdLst>
  <p:sldIdLst>
    <p:sldId id="562" r:id="rId7"/>
    <p:sldId id="488" r:id="rId8"/>
    <p:sldId id="489" r:id="rId9"/>
    <p:sldId id="490" r:id="rId10"/>
    <p:sldId id="491" r:id="rId11"/>
    <p:sldId id="492" r:id="rId12"/>
    <p:sldId id="493" r:id="rId13"/>
    <p:sldId id="495" r:id="rId14"/>
    <p:sldId id="496" r:id="rId15"/>
    <p:sldId id="497" r:id="rId16"/>
    <p:sldId id="498" r:id="rId17"/>
    <p:sldId id="500" r:id="rId18"/>
    <p:sldId id="501" r:id="rId19"/>
    <p:sldId id="502" r:id="rId20"/>
    <p:sldId id="503" r:id="rId21"/>
    <p:sldId id="544" r:id="rId22"/>
    <p:sldId id="504" r:id="rId23"/>
    <p:sldId id="507" r:id="rId24"/>
    <p:sldId id="509" r:id="rId25"/>
    <p:sldId id="510" r:id="rId26"/>
    <p:sldId id="529" r:id="rId27"/>
    <p:sldId id="538" r:id="rId28"/>
    <p:sldId id="531" r:id="rId29"/>
    <p:sldId id="511" r:id="rId30"/>
    <p:sldId id="512" r:id="rId31"/>
    <p:sldId id="484" r:id="rId32"/>
    <p:sldId id="517" r:id="rId33"/>
    <p:sldId id="518" r:id="rId34"/>
    <p:sldId id="520" r:id="rId35"/>
    <p:sldId id="521" r:id="rId36"/>
    <p:sldId id="522" r:id="rId37"/>
    <p:sldId id="525" r:id="rId38"/>
    <p:sldId id="526" r:id="rId39"/>
    <p:sldId id="527" r:id="rId40"/>
    <p:sldId id="528" r:id="rId41"/>
    <p:sldId id="508" r:id="rId42"/>
    <p:sldId id="513" r:id="rId43"/>
    <p:sldId id="514" r:id="rId44"/>
    <p:sldId id="515" r:id="rId45"/>
    <p:sldId id="516" r:id="rId46"/>
    <p:sldId id="546" r:id="rId47"/>
    <p:sldId id="547" r:id="rId48"/>
    <p:sldId id="548" r:id="rId49"/>
    <p:sldId id="413" r:id="rId50"/>
    <p:sldId id="415" r:id="rId51"/>
    <p:sldId id="418" r:id="rId52"/>
    <p:sldId id="485" r:id="rId53"/>
    <p:sldId id="432" r:id="rId54"/>
    <p:sldId id="433" r:id="rId55"/>
    <p:sldId id="556" r:id="rId56"/>
    <p:sldId id="434" r:id="rId57"/>
    <p:sldId id="553" r:id="rId58"/>
    <p:sldId id="554" r:id="rId59"/>
    <p:sldId id="545" r:id="rId6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22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14" autoAdjust="0"/>
  </p:normalViewPr>
  <p:slideViewPr>
    <p:cSldViewPr snapToGrid="0">
      <p:cViewPr>
        <p:scale>
          <a:sx n="99" d="100"/>
          <a:sy n="99" d="100"/>
        </p:scale>
        <p:origin x="-1128" y="-24"/>
      </p:cViewPr>
      <p:guideLst>
        <p:guide orient="horz" pos="2160"/>
        <p:guide orient="horz" pos="8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4;&#1077;&#1090;&#1072;\Desktop\&#1055;&#1088;&#1077;&#1079;&#1077;&#1085;&#1090;&#1072;&#1094;&#1080;&#1103;%20&#1069;&#1088;&#1077;&#1089;&#1087;&#1072;&#1083;\&#1042;&#1072;&#1074;&#1080;&#1083;&#1086;&#1074;&#1072;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4;&#1077;&#1090;&#1072;\Desktop\&#1055;&#1088;&#1077;&#1079;&#1077;&#1085;&#1090;&#1072;&#1094;&#1080;&#1103;%20&#1069;&#1088;&#1077;&#1089;&#1087;&#1072;&#1083;\&#1042;&#1072;&#1074;&#1080;&#1083;&#1086;&#1074;&#1072;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4;&#1077;&#1090;&#1072;\Desktop\&#1055;&#1088;&#1077;&#1079;&#1077;&#1085;&#1090;&#1072;&#1094;&#1080;&#1103;%20&#1069;&#1088;&#1077;&#1089;&#1087;&#1072;&#1083;\&#1042;&#1072;&#1074;&#1080;&#1083;&#1086;&#1074;&#1072;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Лихорадка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  <c:pt idx="3">
                  <c:v>7 день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Интоксикация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  <c:pt idx="3">
                  <c:v>7 день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20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Ринит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  <c:pt idx="3">
                  <c:v>7 день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92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Фарингит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  <c:pt idx="3">
                  <c:v>7 день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  <c:pt idx="1">
                  <c:v>47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Кашель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3 день</c:v>
                </c:pt>
                <c:pt idx="2">
                  <c:v>5 день</c:v>
                </c:pt>
                <c:pt idx="3">
                  <c:v>7 день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100</c:v>
                </c:pt>
                <c:pt idx="1">
                  <c:v>60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539392"/>
        <c:axId val="182540928"/>
      </c:lineChart>
      <c:catAx>
        <c:axId val="18253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2540928"/>
        <c:crosses val="autoZero"/>
        <c:auto val="1"/>
        <c:lblAlgn val="ctr"/>
        <c:lblOffset val="100"/>
        <c:noMultiLvlLbl val="0"/>
      </c:catAx>
      <c:valAx>
        <c:axId val="1825409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8253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91047536473059"/>
          <c:y val="4.4856711640875763E-2"/>
          <c:w val="0.27180471737436346"/>
          <c:h val="0.4019577874116057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25178698755192E-2"/>
          <c:y val="5.8197202961570108E-3"/>
          <c:w val="0.76749953752985067"/>
          <c:h val="0.9941803242254719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Муколитики</c:v>
                </c:pt>
              </c:strCache>
            </c:strRef>
          </c:tx>
          <c:spPr>
            <a:solidFill>
              <a:srgbClr val="808080"/>
            </a:solidFill>
            <a:ln w="12606">
              <a:solidFill>
                <a:schemeClr val="tx1"/>
              </a:solidFill>
              <a:prstDash val="solid"/>
            </a:ln>
          </c:spPr>
          <c:explosion val="14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06">
                <a:noFill/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25212">
                <a:noFill/>
              </a:ln>
            </c:spPr>
          </c:dPt>
          <c:dLbls>
            <c:dLbl>
              <c:idx val="1"/>
              <c:layout>
                <c:manualLayout>
                  <c:x val="-0.24224170612385018"/>
                  <c:y val="-6.1782052285848051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FFFFFF"/>
                        </a:solidFill>
                        <a:latin typeface="+mn-lt"/>
                        <a:ea typeface="Bookman Old Style"/>
                        <a:cs typeface="Bookman Old Style"/>
                      </a:defRPr>
                    </a:pPr>
                    <a:r>
                      <a:rPr lang="en-US" sz="2000">
                        <a:latin typeface="+mn-lt"/>
                      </a:rPr>
                      <a:t>94%</a:t>
                    </a:r>
                    <a:endParaRPr lang="en-US"/>
                  </a:p>
                </c:rich>
              </c:tx>
              <c:spPr>
                <a:noFill/>
                <a:ln w="2521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2"/>
                <c:pt idx="0">
                  <c:v>Дни</c:v>
                </c:pt>
                <c:pt idx="1">
                  <c:v>Эреспал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5"/>
      </c:pieChart>
      <c:spPr>
        <a:noFill/>
        <a:ln w="2521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6571260152234"/>
          <c:y val="3.5919488135762803E-2"/>
          <c:w val="0.71685394260476887"/>
          <c:h val="0.8568801377234598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Эреспал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Sheet1!$B$1:$U$1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6">
                  <c:v>8</c:v>
                </c:pt>
                <c:pt idx="7">
                  <c:v>20</c:v>
                </c:pt>
                <c:pt idx="8">
                  <c:v>41</c:v>
                </c:pt>
                <c:pt idx="9">
                  <c:v>65</c:v>
                </c:pt>
                <c:pt idx="10">
                  <c:v>73</c:v>
                </c:pt>
                <c:pt idx="11">
                  <c:v>81</c:v>
                </c:pt>
                <c:pt idx="12">
                  <c:v>88</c:v>
                </c:pt>
                <c:pt idx="13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Контроль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Sheet1!$B$1:$U$1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8</c:v>
                </c:pt>
                <c:pt idx="8">
                  <c:v>8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38</c:v>
                </c:pt>
                <c:pt idx="13">
                  <c:v>66</c:v>
                </c:pt>
                <c:pt idx="14">
                  <c:v>66</c:v>
                </c:pt>
                <c:pt idx="15">
                  <c:v>66</c:v>
                </c:pt>
                <c:pt idx="16">
                  <c:v>82</c:v>
                </c:pt>
                <c:pt idx="17">
                  <c:v>82</c:v>
                </c:pt>
                <c:pt idx="18">
                  <c:v>88</c:v>
                </c:pt>
                <c:pt idx="19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70304"/>
        <c:axId val="197171840"/>
      </c:lineChart>
      <c:catAx>
        <c:axId val="19717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200">
                <a:latin typeface="+mn-lt"/>
                <a:cs typeface="Calibri" pitchFamily="34" charset="0"/>
              </a:defRPr>
            </a:pPr>
            <a:endParaRPr lang="ru-RU"/>
          </a:p>
        </c:txPr>
        <c:crossAx val="19717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171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200">
                <a:latin typeface="+mn-lt"/>
                <a:cs typeface="Calibri" pitchFamily="34" charset="0"/>
              </a:defRPr>
            </a:pPr>
            <a:endParaRPr lang="ru-RU"/>
          </a:p>
        </c:txPr>
        <c:crossAx val="19717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1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solidFill>
                  <a:srgbClr val="C00000"/>
                </a:solidFill>
              </a:rPr>
              <a:t>Динамика клинических симптомов</a:t>
            </a:r>
            <a:endParaRPr lang="ru-RU" i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Непродуктивный кашель</c:v>
                </c:pt>
                <c:pt idx="1">
                  <c:v>Нарушение ночного сна из-за кашля</c:v>
                </c:pt>
                <c:pt idx="2">
                  <c:v>Затрудненное носовое дыхание</c:v>
                </c:pt>
                <c:pt idx="3">
                  <c:v>Фебрильная температура</c:v>
                </c:pt>
                <c:pt idx="4">
                  <c:v>Субфебрильная температура</c:v>
                </c:pt>
                <c:pt idx="5">
                  <c:v>Общая слабость</c:v>
                </c:pt>
                <c:pt idx="6">
                  <c:v>Головная боль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3.57</c:v>
                </c:pt>
                <c:pt idx="1">
                  <c:v>1.24</c:v>
                </c:pt>
                <c:pt idx="2">
                  <c:v>4.58</c:v>
                </c:pt>
                <c:pt idx="3">
                  <c:v>2.37</c:v>
                </c:pt>
                <c:pt idx="4">
                  <c:v>1.47</c:v>
                </c:pt>
                <c:pt idx="5">
                  <c:v>4.57</c:v>
                </c:pt>
                <c:pt idx="6">
                  <c:v>4.3499999999999996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Непродуктивный кашель</c:v>
                </c:pt>
                <c:pt idx="1">
                  <c:v>Нарушение ночного сна из-за кашля</c:v>
                </c:pt>
                <c:pt idx="2">
                  <c:v>Затрудненное носовое дыхание</c:v>
                </c:pt>
                <c:pt idx="3">
                  <c:v>Фебрильная температура</c:v>
                </c:pt>
                <c:pt idx="4">
                  <c:v>Субфебрильная температура</c:v>
                </c:pt>
                <c:pt idx="5">
                  <c:v>Общая слабость</c:v>
                </c:pt>
                <c:pt idx="6">
                  <c:v>Головная боль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6.97</c:v>
                </c:pt>
                <c:pt idx="1">
                  <c:v>3.57</c:v>
                </c:pt>
                <c:pt idx="2">
                  <c:v>7.21</c:v>
                </c:pt>
                <c:pt idx="3">
                  <c:v>2.78</c:v>
                </c:pt>
                <c:pt idx="4">
                  <c:v>3.74</c:v>
                </c:pt>
                <c:pt idx="5">
                  <c:v>7.91</c:v>
                </c:pt>
                <c:pt idx="6">
                  <c:v>7.85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Непродуктивный кашель</c:v>
                </c:pt>
                <c:pt idx="1">
                  <c:v>Нарушение ночного сна из-за кашля</c:v>
                </c:pt>
                <c:pt idx="2">
                  <c:v>Затрудненное носовое дыхание</c:v>
                </c:pt>
                <c:pt idx="3">
                  <c:v>Фебрильная температура</c:v>
                </c:pt>
                <c:pt idx="4">
                  <c:v>Субфебрильная температура</c:v>
                </c:pt>
                <c:pt idx="5">
                  <c:v>Общая слабость</c:v>
                </c:pt>
                <c:pt idx="6">
                  <c:v>Головная боль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7.14</c:v>
                </c:pt>
                <c:pt idx="1">
                  <c:v>3.91</c:v>
                </c:pt>
                <c:pt idx="2">
                  <c:v>11.47</c:v>
                </c:pt>
                <c:pt idx="3">
                  <c:v>2.59</c:v>
                </c:pt>
                <c:pt idx="4">
                  <c:v>4.17</c:v>
                </c:pt>
                <c:pt idx="5">
                  <c:v>10.210000000000001</c:v>
                </c:pt>
                <c:pt idx="6">
                  <c:v>10.47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795008"/>
        <c:axId val="236796544"/>
        <c:axId val="0"/>
      </c:bar3DChart>
      <c:catAx>
        <c:axId val="2367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796544"/>
        <c:crosses val="autoZero"/>
        <c:auto val="0"/>
        <c:lblAlgn val="ctr"/>
        <c:lblOffset val="100"/>
        <c:noMultiLvlLbl val="0"/>
      </c:catAx>
      <c:valAx>
        <c:axId val="2367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7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Лист1!$O$4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effectLst/>
          </c:spPr>
          <c:invertIfNegative val="0"/>
          <c:cat>
            <c:strRef>
              <c:f>Лист1!$N$5:$N$7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Лист1!$O$5:$O$7</c:f>
              <c:numCache>
                <c:formatCode>General</c:formatCode>
                <c:ptCount val="3"/>
                <c:pt idx="0">
                  <c:v>59.190000000000012</c:v>
                </c:pt>
                <c:pt idx="1">
                  <c:v>58.27</c:v>
                </c:pt>
                <c:pt idx="2">
                  <c:v>60.27</c:v>
                </c:pt>
              </c:numCache>
            </c:numRef>
          </c:val>
        </c:ser>
        <c:ser>
          <c:idx val="1"/>
          <c:order val="1"/>
          <c:tx>
            <c:strRef>
              <c:f>Лист1!$P$4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1C75BC"/>
            </a:solidFill>
            <a:effectLst/>
          </c:spPr>
          <c:invertIfNegative val="0"/>
          <c:cat>
            <c:strRef>
              <c:f>Лист1!$N$5:$N$7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Лист1!$P$5:$P$7</c:f>
              <c:numCache>
                <c:formatCode>General</c:formatCode>
                <c:ptCount val="3"/>
                <c:pt idx="0">
                  <c:v>78.47</c:v>
                </c:pt>
                <c:pt idx="1">
                  <c:v>69.14</c:v>
                </c:pt>
                <c:pt idx="2">
                  <c:v>58.37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37319680"/>
        <c:axId val="237321216"/>
      </c:barChart>
      <c:catAx>
        <c:axId val="23731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+mn-lt"/>
                <a:cs typeface="Calibri" pitchFamily="34" charset="0"/>
              </a:defRPr>
            </a:pPr>
            <a:endParaRPr lang="ru-RU"/>
          </a:p>
        </c:txPr>
        <c:crossAx val="237321216"/>
        <c:crosses val="autoZero"/>
        <c:auto val="1"/>
        <c:lblAlgn val="ctr"/>
        <c:lblOffset val="100"/>
        <c:noMultiLvlLbl val="0"/>
      </c:catAx>
      <c:valAx>
        <c:axId val="23732121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50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2373196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Лист1!$S$4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effectLst/>
          </c:spPr>
          <c:invertIfNegative val="0"/>
          <c:cat>
            <c:strRef>
              <c:f>Лист1!$R$5:$R$7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Лист1!$S$5:$S$7</c:f>
              <c:numCache>
                <c:formatCode>General</c:formatCode>
                <c:ptCount val="3"/>
                <c:pt idx="0">
                  <c:v>0.19</c:v>
                </c:pt>
                <c:pt idx="1">
                  <c:v>0.2</c:v>
                </c:pt>
                <c:pt idx="2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Лист1!$T$4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1C75BC"/>
            </a:solidFill>
            <a:effectLst/>
          </c:spPr>
          <c:invertIfNegative val="0"/>
          <c:cat>
            <c:strRef>
              <c:f>Лист1!$R$5:$R$7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Лист1!$T$5:$T$7</c:f>
              <c:numCache>
                <c:formatCode>General</c:formatCode>
                <c:ptCount val="3"/>
                <c:pt idx="0">
                  <c:v>0.27</c:v>
                </c:pt>
                <c:pt idx="1">
                  <c:v>0.23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37329408"/>
        <c:axId val="237355776"/>
      </c:barChart>
      <c:catAx>
        <c:axId val="23732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+mn-lt"/>
                <a:cs typeface="Calibri" pitchFamily="34" charset="0"/>
              </a:defRPr>
            </a:pPr>
            <a:endParaRPr lang="ru-RU"/>
          </a:p>
        </c:txPr>
        <c:crossAx val="237355776"/>
        <c:crosses val="autoZero"/>
        <c:auto val="1"/>
        <c:lblAlgn val="ctr"/>
        <c:lblOffset val="100"/>
        <c:noMultiLvlLbl val="0"/>
      </c:catAx>
      <c:valAx>
        <c:axId val="23735577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50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73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Лист1!$W$4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effectLst/>
          </c:spPr>
          <c:invertIfNegative val="0"/>
          <c:cat>
            <c:strRef>
              <c:f>Лист1!$V$5:$V$7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Лист1!$W$5:$W$7</c:f>
              <c:numCache>
                <c:formatCode>General</c:formatCode>
                <c:ptCount val="3"/>
                <c:pt idx="0">
                  <c:v>0.30000000000000032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Лист1!$X$4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1C75BC"/>
            </a:solidFill>
            <a:effectLst/>
          </c:spPr>
          <c:invertIfNegative val="0"/>
          <c:cat>
            <c:strRef>
              <c:f>Лист1!$V$5:$V$7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Лист1!$X$5:$X$7</c:f>
              <c:numCache>
                <c:formatCode>General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37368064"/>
        <c:axId val="237369600"/>
      </c:barChart>
      <c:catAx>
        <c:axId val="23736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7369600"/>
        <c:crosses val="autoZero"/>
        <c:auto val="1"/>
        <c:lblAlgn val="ctr"/>
        <c:lblOffset val="100"/>
        <c:noMultiLvlLbl val="0"/>
      </c:catAx>
      <c:valAx>
        <c:axId val="23736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7368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21009022683717E-2"/>
          <c:y val="5.1684936562590537E-2"/>
          <c:w val="0.7776030771836181"/>
          <c:h val="0.870787658593523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улучшение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Лист1!$E$6:$E$7</c:f>
              <c:strCache>
                <c:ptCount val="2"/>
                <c:pt idx="0">
                  <c:v>Эреспал</c:v>
                </c:pt>
                <c:pt idx="1">
                  <c:v>Плацебо</c:v>
                </c:pt>
              </c:strCache>
            </c:strRef>
          </c:cat>
          <c:val>
            <c:numRef>
              <c:f>Лист1!$F$6:$F$7</c:f>
              <c:numCache>
                <c:formatCode>General</c:formatCode>
                <c:ptCount val="2"/>
                <c:pt idx="0">
                  <c:v>64.3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Лист1!$G$5</c:f>
              <c:strCache>
                <c:ptCount val="1"/>
                <c:pt idx="0">
                  <c:v>отсутствие улучшения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Лист1!$E$6:$E$7</c:f>
              <c:strCache>
                <c:ptCount val="2"/>
                <c:pt idx="0">
                  <c:v>Эреспал</c:v>
                </c:pt>
                <c:pt idx="1">
                  <c:v>Плацебо</c:v>
                </c:pt>
              </c:strCache>
            </c:strRef>
          </c:cat>
          <c:val>
            <c:numRef>
              <c:f>Лист1!$G$6:$G$7</c:f>
              <c:numCache>
                <c:formatCode>General</c:formatCode>
                <c:ptCount val="2"/>
                <c:pt idx="0">
                  <c:v>35.700000000000003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569920"/>
        <c:axId val="237571456"/>
      </c:barChart>
      <c:catAx>
        <c:axId val="23756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71456"/>
        <c:crosses val="autoZero"/>
        <c:auto val="1"/>
        <c:lblAlgn val="ctr"/>
        <c:lblOffset val="100"/>
        <c:noMultiLvlLbl val="0"/>
      </c:catAx>
      <c:valAx>
        <c:axId val="2375714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1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solidFill>
                  <a:srgbClr val="C00000"/>
                </a:solidFill>
              </a:rPr>
              <a:t>Динамика клинических симптомов</a:t>
            </a:r>
            <a:endParaRPr lang="ru-RU" i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Непродуктивный кашель</c:v>
                </c:pt>
                <c:pt idx="1">
                  <c:v>Нарушение ночного сна из-за кашля</c:v>
                </c:pt>
                <c:pt idx="2">
                  <c:v>Затрудненное носовое дыхание</c:v>
                </c:pt>
                <c:pt idx="3">
                  <c:v>Фебрильная температура</c:v>
                </c:pt>
                <c:pt idx="4">
                  <c:v>Субфебрильная температура</c:v>
                </c:pt>
                <c:pt idx="5">
                  <c:v>Общая слабость</c:v>
                </c:pt>
                <c:pt idx="6">
                  <c:v>Головная боль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3.57</c:v>
                </c:pt>
                <c:pt idx="1">
                  <c:v>1.24</c:v>
                </c:pt>
                <c:pt idx="2">
                  <c:v>4.58</c:v>
                </c:pt>
                <c:pt idx="3">
                  <c:v>2.37</c:v>
                </c:pt>
                <c:pt idx="4">
                  <c:v>1.47</c:v>
                </c:pt>
                <c:pt idx="5">
                  <c:v>4.57</c:v>
                </c:pt>
                <c:pt idx="6">
                  <c:v>4.3499999999999996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Непродуктивный кашель</c:v>
                </c:pt>
                <c:pt idx="1">
                  <c:v>Нарушение ночного сна из-за кашля</c:v>
                </c:pt>
                <c:pt idx="2">
                  <c:v>Затрудненное носовое дыхание</c:v>
                </c:pt>
                <c:pt idx="3">
                  <c:v>Фебрильная температура</c:v>
                </c:pt>
                <c:pt idx="4">
                  <c:v>Субфебрильная температура</c:v>
                </c:pt>
                <c:pt idx="5">
                  <c:v>Общая слабость</c:v>
                </c:pt>
                <c:pt idx="6">
                  <c:v>Головная боль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6.97</c:v>
                </c:pt>
                <c:pt idx="1">
                  <c:v>3.57</c:v>
                </c:pt>
                <c:pt idx="2">
                  <c:v>7.21</c:v>
                </c:pt>
                <c:pt idx="3">
                  <c:v>2.78</c:v>
                </c:pt>
                <c:pt idx="4">
                  <c:v>3.74</c:v>
                </c:pt>
                <c:pt idx="5">
                  <c:v>7.91</c:v>
                </c:pt>
                <c:pt idx="6">
                  <c:v>7.85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Непродуктивный кашель</c:v>
                </c:pt>
                <c:pt idx="1">
                  <c:v>Нарушение ночного сна из-за кашля</c:v>
                </c:pt>
                <c:pt idx="2">
                  <c:v>Затрудненное носовое дыхание</c:v>
                </c:pt>
                <c:pt idx="3">
                  <c:v>Фебрильная температура</c:v>
                </c:pt>
                <c:pt idx="4">
                  <c:v>Субфебрильная температура</c:v>
                </c:pt>
                <c:pt idx="5">
                  <c:v>Общая слабость</c:v>
                </c:pt>
                <c:pt idx="6">
                  <c:v>Головная боль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7.14</c:v>
                </c:pt>
                <c:pt idx="1">
                  <c:v>3.91</c:v>
                </c:pt>
                <c:pt idx="2">
                  <c:v>11.47</c:v>
                </c:pt>
                <c:pt idx="3">
                  <c:v>2.59</c:v>
                </c:pt>
                <c:pt idx="4">
                  <c:v>4.17</c:v>
                </c:pt>
                <c:pt idx="5">
                  <c:v>10.210000000000001</c:v>
                </c:pt>
                <c:pt idx="6">
                  <c:v>10.47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097920"/>
        <c:axId val="238099456"/>
        <c:axId val="0"/>
      </c:bar3DChart>
      <c:catAx>
        <c:axId val="2380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099456"/>
        <c:crosses val="autoZero"/>
        <c:auto val="0"/>
        <c:lblAlgn val="ctr"/>
        <c:lblOffset val="100"/>
        <c:noMultiLvlLbl val="0"/>
      </c:catAx>
      <c:valAx>
        <c:axId val="23809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09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2377748673206"/>
          <c:y val="5.2200608770449596E-2"/>
          <c:w val="0.88144459088235072"/>
          <c:h val="0.8337330273289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 лечения</c:v>
                </c:pt>
                <c:pt idx="1">
                  <c:v>4-е</c:v>
                </c:pt>
                <c:pt idx="2">
                  <c:v>7-е</c:v>
                </c:pt>
                <c:pt idx="3">
                  <c:v>14-е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2.75</c:v>
                </c:pt>
                <c:pt idx="1">
                  <c:v>2.7</c:v>
                </c:pt>
                <c:pt idx="2">
                  <c:v>0.6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 лечения</c:v>
                </c:pt>
                <c:pt idx="1">
                  <c:v>4-е</c:v>
                </c:pt>
                <c:pt idx="2">
                  <c:v>7-е</c:v>
                </c:pt>
                <c:pt idx="3">
                  <c:v>14-е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2.75</c:v>
                </c:pt>
                <c:pt idx="1">
                  <c:v>2.6</c:v>
                </c:pt>
                <c:pt idx="2">
                  <c:v>2</c:v>
                </c:pt>
                <c:pt idx="3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303104"/>
        <c:axId val="238304640"/>
      </c:barChart>
      <c:catAx>
        <c:axId val="23830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8304640"/>
        <c:crosses val="autoZero"/>
        <c:auto val="1"/>
        <c:lblAlgn val="ctr"/>
        <c:lblOffset val="100"/>
        <c:noMultiLvlLbl val="0"/>
      </c:catAx>
      <c:valAx>
        <c:axId val="238304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830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2377748673206"/>
          <c:y val="5.2200608770449596E-2"/>
          <c:w val="0.88144459088235072"/>
          <c:h val="0.8337330273289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 лечения</c:v>
                </c:pt>
                <c:pt idx="1">
                  <c:v>4-е</c:v>
                </c:pt>
                <c:pt idx="2">
                  <c:v>7-е</c:v>
                </c:pt>
                <c:pt idx="3">
                  <c:v>14-е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</c:v>
                </c:pt>
                <c:pt idx="1">
                  <c:v>2.5</c:v>
                </c:pt>
                <c:pt idx="2">
                  <c:v>0.75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 лечения</c:v>
                </c:pt>
                <c:pt idx="1">
                  <c:v>4-е</c:v>
                </c:pt>
                <c:pt idx="2">
                  <c:v>7-е</c:v>
                </c:pt>
                <c:pt idx="3">
                  <c:v>14-е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2.8</c:v>
                </c:pt>
                <c:pt idx="1">
                  <c:v>2.65</c:v>
                </c:pt>
                <c:pt idx="2">
                  <c:v>1.6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411136"/>
        <c:axId val="238679168"/>
      </c:barChart>
      <c:catAx>
        <c:axId val="23841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8679168"/>
        <c:crosses val="autoZero"/>
        <c:auto val="1"/>
        <c:lblAlgn val="ctr"/>
        <c:lblOffset val="100"/>
        <c:noMultiLvlLbl val="0"/>
      </c:catAx>
      <c:valAx>
        <c:axId val="238679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841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Лихорадка</c:v>
                </c:pt>
                <c:pt idx="1">
                  <c:v>Интоксикация</c:v>
                </c:pt>
                <c:pt idx="2">
                  <c:v>Симптомы ринита</c:v>
                </c:pt>
                <c:pt idx="3">
                  <c:v>Боль в горле</c:v>
                </c:pt>
                <c:pt idx="4">
                  <c:v>Гиперемия зева</c:v>
                </c:pt>
                <c:pt idx="5">
                  <c:v>Кашель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5.0999999999999996</c:v>
                </c:pt>
                <c:pt idx="3">
                  <c:v>4.7</c:v>
                </c:pt>
                <c:pt idx="4">
                  <c:v>4.9000000000000004</c:v>
                </c:pt>
                <c:pt idx="5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Лихорадка</c:v>
                </c:pt>
                <c:pt idx="1">
                  <c:v>Интоксикация</c:v>
                </c:pt>
                <c:pt idx="2">
                  <c:v>Симптомы ринита</c:v>
                </c:pt>
                <c:pt idx="3">
                  <c:v>Боль в горле</c:v>
                </c:pt>
                <c:pt idx="4">
                  <c:v>Гиперемия зева</c:v>
                </c:pt>
                <c:pt idx="5">
                  <c:v>Кашель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3.9</c:v>
                </c:pt>
                <c:pt idx="1">
                  <c:v>3.9</c:v>
                </c:pt>
                <c:pt idx="2">
                  <c:v>5.9</c:v>
                </c:pt>
                <c:pt idx="3">
                  <c:v>5.0999999999999996</c:v>
                </c:pt>
                <c:pt idx="4">
                  <c:v>5.5</c:v>
                </c:pt>
                <c:pt idx="5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182640640"/>
        <c:axId val="182642176"/>
      </c:barChart>
      <c:catAx>
        <c:axId val="182640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82642176"/>
        <c:crosses val="autoZero"/>
        <c:auto val="1"/>
        <c:lblAlgn val="ctr"/>
        <c:lblOffset val="100"/>
        <c:noMultiLvlLbl val="0"/>
      </c:catAx>
      <c:valAx>
        <c:axId val="182642176"/>
        <c:scaling>
          <c:orientation val="minMax"/>
          <c:max val="6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8264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2377748673206"/>
          <c:y val="5.2200608770449596E-2"/>
          <c:w val="0.88144459088235072"/>
          <c:h val="0.8337330273289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 лечения</c:v>
                </c:pt>
                <c:pt idx="1">
                  <c:v>4-е</c:v>
                </c:pt>
                <c:pt idx="2">
                  <c:v>7-е</c:v>
                </c:pt>
                <c:pt idx="3">
                  <c:v>14-е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2.1</c:v>
                </c:pt>
                <c:pt idx="2">
                  <c:v>0.75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 лечения</c:v>
                </c:pt>
                <c:pt idx="1">
                  <c:v>4-е</c:v>
                </c:pt>
                <c:pt idx="2">
                  <c:v>7-е</c:v>
                </c:pt>
                <c:pt idx="3">
                  <c:v>14-е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2.9</c:v>
                </c:pt>
                <c:pt idx="1">
                  <c:v>2.6</c:v>
                </c:pt>
                <c:pt idx="2">
                  <c:v>1.6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481984"/>
        <c:axId val="239483520"/>
      </c:barChart>
      <c:catAx>
        <c:axId val="23948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9483520"/>
        <c:crosses val="autoZero"/>
        <c:auto val="1"/>
        <c:lblAlgn val="ctr"/>
        <c:lblOffset val="100"/>
        <c:noMultiLvlLbl val="0"/>
      </c:catAx>
      <c:valAx>
        <c:axId val="239483520"/>
        <c:scaling>
          <c:orientation val="minMax"/>
          <c:max val="3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3948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56413681457419E-2"/>
          <c:y val="5.4271329753849608E-2"/>
          <c:w val="0.80177731671436303"/>
          <c:h val="0.799451486444127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2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97.6</c:v>
                </c:pt>
                <c:pt idx="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24767702262974E-2"/>
          <c:y val="3.5447268234409718E-2"/>
          <c:w val="0.74605104157644897"/>
          <c:h val="0.8975967806561496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explosion val="5"/>
          <c:dPt>
            <c:idx val="0"/>
            <c:bubble3D val="0"/>
            <c:explosion val="43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1"/>
            <c:bubble3D val="0"/>
            <c:explosion val="7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</c:spPr>
          </c:dPt>
          <c:dPt>
            <c:idx val="2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noFill/>
              </a:ln>
            </c:spPr>
          </c:dPt>
          <c:cat>
            <c:strRef>
              <c:f>Sheet1!$B$1:$E$1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98</c:v>
                </c:pt>
                <c:pt idx="1">
                  <c:v>0.4</c:v>
                </c:pt>
                <c:pt idx="2">
                  <c:v>1.54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2"/>
      </c:pieChart>
      <c:spPr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384242650142105E-2"/>
          <c:y val="2.2796230629927236E-2"/>
          <c:w val="0.93861569723139449"/>
          <c:h val="0.87224752485984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Лист1!$E$131</c:f>
              <c:strCache>
                <c:ptCount val="1"/>
                <c:pt idx="0">
                  <c:v>Группа Эреспала</c:v>
                </c:pt>
              </c:strCache>
            </c:strRef>
          </c:tx>
          <c:spPr>
            <a:solidFill>
              <a:schemeClr val="accent2"/>
            </a:solidFill>
            <a:ln w="9772">
              <a:noFill/>
              <a:prstDash val="solid"/>
            </a:ln>
          </c:spPr>
          <c:invertIfNegative val="0"/>
          <c:cat>
            <c:strRef>
              <c:f>Лист1!$F$130:$I$130</c:f>
              <c:strCache>
                <c:ptCount val="4"/>
                <c:pt idx="0">
                  <c:v>1-й день </c:v>
                </c:pt>
                <c:pt idx="1">
                  <c:v>3-й день</c:v>
                </c:pt>
                <c:pt idx="2">
                  <c:v>5-й день</c:v>
                </c:pt>
                <c:pt idx="3">
                  <c:v>7-й день</c:v>
                </c:pt>
              </c:strCache>
            </c:strRef>
          </c:cat>
          <c:val>
            <c:numRef>
              <c:f>Лист1!$F$131:$I$131</c:f>
              <c:numCache>
                <c:formatCode>General</c:formatCode>
                <c:ptCount val="4"/>
                <c:pt idx="0">
                  <c:v>2</c:v>
                </c:pt>
                <c:pt idx="1">
                  <c:v>90</c:v>
                </c:pt>
                <c:pt idx="2">
                  <c:v>69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Лист1!$E$132</c:f>
              <c:strCache>
                <c:ptCount val="1"/>
                <c:pt idx="0">
                  <c:v>Группа сравнения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772">
              <a:noFill/>
              <a:prstDash val="solid"/>
            </a:ln>
          </c:spPr>
          <c:invertIfNegative val="0"/>
          <c:cat>
            <c:strRef>
              <c:f>Лист1!$F$130:$I$130</c:f>
              <c:strCache>
                <c:ptCount val="4"/>
                <c:pt idx="0">
                  <c:v>1-й день </c:v>
                </c:pt>
                <c:pt idx="1">
                  <c:v>3-й день</c:v>
                </c:pt>
                <c:pt idx="2">
                  <c:v>5-й день</c:v>
                </c:pt>
                <c:pt idx="3">
                  <c:v>7-й день</c:v>
                </c:pt>
              </c:strCache>
            </c:strRef>
          </c:cat>
          <c:val>
            <c:numRef>
              <c:f>Лист1!$F$132:$I$132</c:f>
              <c:numCache>
                <c:formatCode>General</c:formatCode>
                <c:ptCount val="4"/>
                <c:pt idx="0">
                  <c:v>2</c:v>
                </c:pt>
                <c:pt idx="1">
                  <c:v>30</c:v>
                </c:pt>
                <c:pt idx="2">
                  <c:v>42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7309440"/>
        <c:axId val="187323520"/>
      </c:barChart>
      <c:catAx>
        <c:axId val="18730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87323520"/>
        <c:crosses val="autoZero"/>
        <c:auto val="1"/>
        <c:lblAlgn val="ctr"/>
        <c:lblOffset val="100"/>
        <c:noMultiLvlLbl val="0"/>
      </c:catAx>
      <c:valAx>
        <c:axId val="187323520"/>
        <c:scaling>
          <c:orientation val="minMax"/>
        </c:scaling>
        <c:delete val="0"/>
        <c:axPos val="l"/>
        <c:majorGridlines>
          <c:spPr>
            <a:ln w="244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87309440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2443">
      <a:noFill/>
      <a:prstDash val="solid"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16707338801213E-2"/>
          <c:y val="1.4019150106520953E-2"/>
          <c:w val="0.85381528978645638"/>
          <c:h val="0.93773531433637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Группа Эреспала</c:v>
                </c:pt>
              </c:strCache>
            </c:strRef>
          </c:tx>
          <c:spPr>
            <a:solidFill>
              <a:schemeClr val="accent2"/>
            </a:solidFill>
            <a:ln w="8891">
              <a:noFill/>
              <a:prstDash val="solid"/>
            </a:ln>
          </c:spPr>
          <c:invertIfNegative val="0"/>
          <c:cat>
            <c:strRef>
              <c:f>Лист1!$C$20:$E$20</c:f>
              <c:strCache>
                <c:ptCount val="3"/>
                <c:pt idx="0">
                  <c:v>1-й день </c:v>
                </c:pt>
                <c:pt idx="1">
                  <c:v>3-й день</c:v>
                </c:pt>
                <c:pt idx="2">
                  <c:v>5-й день</c:v>
                </c:pt>
              </c:strCache>
            </c:strRef>
          </c:cat>
          <c:val>
            <c:numRef>
              <c:f>Лист1!$C$21:$E$21</c:f>
              <c:numCache>
                <c:formatCode>General</c:formatCode>
                <c:ptCount val="3"/>
                <c:pt idx="0">
                  <c:v>100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Группа сравнения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8891">
              <a:noFill/>
              <a:prstDash val="solid"/>
            </a:ln>
          </c:spPr>
          <c:invertIfNegative val="0"/>
          <c:cat>
            <c:strRef>
              <c:f>Лист1!$C$20:$E$20</c:f>
              <c:strCache>
                <c:ptCount val="3"/>
                <c:pt idx="0">
                  <c:v>1-й день </c:v>
                </c:pt>
                <c:pt idx="1">
                  <c:v>3-й день</c:v>
                </c:pt>
                <c:pt idx="2">
                  <c:v>5-й день</c:v>
                </c:pt>
              </c:strCache>
            </c:strRef>
          </c:cat>
          <c:val>
            <c:numRef>
              <c:f>Лист1!$C$22:$E$22</c:f>
              <c:numCache>
                <c:formatCode>General</c:formatCode>
                <c:ptCount val="3"/>
                <c:pt idx="0">
                  <c:v>100</c:v>
                </c:pt>
                <c:pt idx="1">
                  <c:v>89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187368576"/>
        <c:axId val="187370112"/>
      </c:barChart>
      <c:catAx>
        <c:axId val="1873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187370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370112"/>
        <c:scaling>
          <c:orientation val="minMax"/>
        </c:scaling>
        <c:delete val="0"/>
        <c:axPos val="l"/>
        <c:majorGridlines>
          <c:spPr>
            <a:ln w="222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7368576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223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83574879227083"/>
          <c:y val="8.458369230306223E-2"/>
          <c:w val="0.81400966183574852"/>
          <c:h val="0.76702903798620914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715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0.33000000000000074</c:v>
                </c:pt>
                <c:pt idx="1">
                  <c:v>0.62000000000000111</c:v>
                </c:pt>
                <c:pt idx="2">
                  <c:v>0.35000000000000031</c:v>
                </c:pt>
                <c:pt idx="3">
                  <c:v>4.0000000000000022E-2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0.21000000000000021</c:v>
                </c:pt>
                <c:pt idx="1">
                  <c:v>0.51</c:v>
                </c:pt>
                <c:pt idx="2">
                  <c:v>0.59</c:v>
                </c:pt>
                <c:pt idx="3">
                  <c:v>0.28000000000000008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91072"/>
        <c:axId val="187492608"/>
      </c:lineChart>
      <c:catAx>
        <c:axId val="18749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1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2">
                    <a:lumMod val="25000"/>
                  </a:schemeClr>
                </a:solidFill>
                <a:latin typeface="+mn-lt"/>
                <a:ea typeface="Arial"/>
                <a:cs typeface="Calibri" pitchFamily="34" charset="0"/>
              </a:defRPr>
            </a:pPr>
            <a:endParaRPr lang="ru-RU"/>
          </a:p>
        </c:txPr>
        <c:crossAx val="18749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492608"/>
        <c:scaling>
          <c:orientation val="minMax"/>
        </c:scaling>
        <c:delete val="0"/>
        <c:axPos val="l"/>
        <c:majorGridlines>
          <c:spPr>
            <a:ln w="12139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1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2">
                    <a:lumMod val="25000"/>
                  </a:schemeClr>
                </a:solidFill>
                <a:latin typeface="+mn-lt"/>
                <a:ea typeface="Arial"/>
                <a:cs typeface="Calibri" pitchFamily="34" charset="0"/>
              </a:defRPr>
            </a:pPr>
            <a:endParaRPr lang="ru-RU"/>
          </a:p>
        </c:txPr>
        <c:crossAx val="187491072"/>
        <c:crosses val="autoZero"/>
        <c:crossBetween val="between"/>
      </c:valAx>
      <c:spPr>
        <a:noFill/>
        <a:ln w="2427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83574879227083"/>
          <c:y val="6.666666666666668E-2"/>
          <c:w val="0.81400966183574852"/>
          <c:h val="0.7911766870262712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715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0.70000000000000062</c:v>
                </c:pt>
                <c:pt idx="3">
                  <c:v>0.16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571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0.98</c:v>
                </c:pt>
                <c:pt idx="1">
                  <c:v>1</c:v>
                </c:pt>
                <c:pt idx="2">
                  <c:v>0.96000000000000063</c:v>
                </c:pt>
                <c:pt idx="3">
                  <c:v>0.56000000000000005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17184"/>
        <c:axId val="187518976"/>
      </c:lineChart>
      <c:catAx>
        <c:axId val="1875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1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187518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518976"/>
        <c:scaling>
          <c:orientation val="minMax"/>
        </c:scaling>
        <c:delete val="0"/>
        <c:axPos val="l"/>
        <c:majorGridlines>
          <c:spPr>
            <a:ln w="11442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7517184"/>
        <c:crosses val="autoZero"/>
        <c:crossBetween val="between"/>
      </c:valAx>
      <c:spPr>
        <a:noFill/>
        <a:ln w="228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22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III степень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лечения</c:v>
                </c:pt>
                <c:pt idx="1">
                  <c:v>После лечения - Эреспал</c:v>
                </c:pt>
                <c:pt idx="2">
                  <c:v>После лечения - традиционная терапия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4.2000000000000003E-2</c:v>
                </c:pt>
                <c:pt idx="2" formatCode="0.00%">
                  <c:v>8.5000000000000006E-2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степень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лечения</c:v>
                </c:pt>
                <c:pt idx="1">
                  <c:v>После лечения - Эреспал</c:v>
                </c:pt>
                <c:pt idx="2">
                  <c:v>После лечения - традиционная терапия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0.11600000000000001</c:v>
                </c:pt>
                <c:pt idx="2">
                  <c:v>0.28799999999999998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 степень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лечения</c:v>
                </c:pt>
                <c:pt idx="1">
                  <c:v>После лечения - Эреспал</c:v>
                </c:pt>
                <c:pt idx="2">
                  <c:v>После лечения - традиционная терапия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0.35799999999999998</c:v>
                </c:pt>
                <c:pt idx="2">
                  <c:v>0.35599999999999998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 степень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 лечения</c:v>
                </c:pt>
                <c:pt idx="1">
                  <c:v>После лечения - Эреспал</c:v>
                </c:pt>
                <c:pt idx="2">
                  <c:v>После лечения - традиционная терапия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0.48399999999999999</c:v>
                </c:pt>
                <c:pt idx="2">
                  <c:v>0.27100000000000002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18816"/>
        <c:axId val="189220352"/>
      </c:barChart>
      <c:catAx>
        <c:axId val="1892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220352"/>
        <c:crosses val="autoZero"/>
        <c:auto val="1"/>
        <c:lblAlgn val="ctr"/>
        <c:lblOffset val="100"/>
        <c:noMultiLvlLbl val="0"/>
      </c:catAx>
      <c:valAx>
        <c:axId val="189220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9218816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Нормированная шумовая энергия</c:v>
                </c:pt>
                <c:pt idx="1">
                  <c:v>Время максимальной фонации</c:v>
                </c:pt>
                <c:pt idx="2">
                  <c:v>Фонация звуков С/З</c:v>
                </c:pt>
                <c:pt idx="3">
                  <c:v>Коэффициент контакта</c:v>
                </c:pt>
                <c:pt idx="4">
                  <c:v>Коэффициент закрытия голосовой щели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</c:v>
                </c:pt>
                <c:pt idx="3">
                  <c:v>45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Нормированная шумовая энергия</c:v>
                </c:pt>
                <c:pt idx="1">
                  <c:v>Время максимальной фонации</c:v>
                </c:pt>
                <c:pt idx="2">
                  <c:v>Фонация звуков С/З</c:v>
                </c:pt>
                <c:pt idx="3">
                  <c:v>Коэффициент контакта</c:v>
                </c:pt>
                <c:pt idx="4">
                  <c:v>Коэффициент закрытия голосовой щели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1.5</c:v>
                </c:pt>
                <c:pt idx="3">
                  <c:v>48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4291584"/>
        <c:axId val="194293120"/>
        <c:axId val="0"/>
      </c:bar3DChart>
      <c:catAx>
        <c:axId val="1942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93120"/>
        <c:crosses val="autoZero"/>
        <c:auto val="1"/>
        <c:lblAlgn val="ctr"/>
        <c:lblOffset val="100"/>
        <c:noMultiLvlLbl val="0"/>
      </c:catAx>
      <c:valAx>
        <c:axId val="19429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91584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9854906390342"/>
          <c:y val="1.6384770085557537E-2"/>
          <c:w val="0.79636256486650026"/>
          <c:h val="0.983615229914442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Муколитики</c:v>
                </c:pt>
              </c:strCache>
            </c:strRef>
          </c:tx>
          <c:spPr>
            <a:solidFill>
              <a:srgbClr val="808080"/>
            </a:solidFill>
            <a:ln w="12073">
              <a:noFill/>
              <a:prstDash val="solid"/>
            </a:ln>
          </c:spPr>
          <c:explosion val="4"/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2073">
                <a:noFill/>
                <a:prstDash val="solid"/>
              </a:ln>
            </c:spPr>
          </c:dPt>
          <c:cat>
            <c:strRef>
              <c:f>Sheet1!$B$1:$E$1</c:f>
              <c:strCache>
                <c:ptCount val="2"/>
                <c:pt idx="0">
                  <c:v>Дни</c:v>
                </c:pt>
                <c:pt idx="1">
                  <c:v>Муколитики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073">
              <a:solidFill>
                <a:schemeClr val="tx1"/>
              </a:solidFill>
              <a:prstDash val="solid"/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1207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2"/>
                <c:pt idx="0">
                  <c:v>Дни</c:v>
                </c:pt>
                <c:pt idx="1">
                  <c:v>Муколитики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14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277AF-BC7B-400A-93B8-C5767F23011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8679504-BF06-4055-972F-DBC7C494CA32}">
      <dgm:prSet phldrT="[Текст]" custT="1"/>
      <dgm:spPr/>
      <dgm:t>
        <a:bodyPr/>
        <a:lstStyle/>
        <a:p>
          <a:r>
            <a:rPr lang="ru-RU" sz="2400" b="1" smtClean="0"/>
            <a:t>Кашель</a:t>
          </a:r>
          <a:endParaRPr lang="ru-RU" sz="1100" b="1" dirty="0"/>
        </a:p>
      </dgm:t>
    </dgm:pt>
    <dgm:pt modelId="{F231909C-C8A6-4439-B5EF-A60B1E12AB24}" type="parTrans" cxnId="{EC6CFDB3-E4BE-4346-B17C-770ED3B5143C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C617629A-EF0D-4847-8F91-E54DE6941F70}" type="sibTrans" cxnId="{EC6CFDB3-E4BE-4346-B17C-770ED3B5143C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6F0F068A-77A6-4A3B-A00A-6615CFA95432}">
      <dgm:prSet phldrT="[Текст]" custT="1"/>
      <dgm:spPr/>
      <dgm:t>
        <a:bodyPr/>
        <a:lstStyle/>
        <a:p>
          <a:r>
            <a:rPr lang="ru-RU" sz="1400" b="1" smtClean="0"/>
            <a:t>Хронический</a:t>
          </a:r>
          <a:r>
            <a:rPr lang="ru-RU" sz="1400" smtClean="0"/>
            <a:t> (</a:t>
          </a:r>
          <a:r>
            <a:rPr lang="en-US" sz="1400" smtClean="0"/>
            <a:t>&gt;</a:t>
          </a:r>
          <a:r>
            <a:rPr lang="ru-RU" sz="1400" smtClean="0"/>
            <a:t>8нед)</a:t>
          </a:r>
          <a:endParaRPr lang="ru-RU" sz="1400" dirty="0"/>
        </a:p>
      </dgm:t>
    </dgm:pt>
    <dgm:pt modelId="{7F998A5A-CCE5-4AEF-8743-2824604DB0F2}" type="parTrans" cxnId="{3FEE99AF-6B70-4ED5-BA50-3BE069C2ECB5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FBE61AD5-F811-4787-8630-E87280D9F040}" type="sibTrans" cxnId="{3FEE99AF-6B70-4ED5-BA50-3BE069C2ECB5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5688C5CE-53D6-42CC-8603-6DC9141E4EAB}">
      <dgm:prSet phldrT="[Текст]" custT="1"/>
      <dgm:spPr/>
      <dgm:t>
        <a:bodyPr/>
        <a:lstStyle/>
        <a:p>
          <a:r>
            <a:rPr lang="ru-RU" sz="1200" smtClean="0"/>
            <a:t>Заболевания дыхательной системы</a:t>
          </a:r>
          <a:endParaRPr lang="ru-RU" sz="1200" dirty="0"/>
        </a:p>
      </dgm:t>
    </dgm:pt>
    <dgm:pt modelId="{EDCE4210-F7AC-4C51-8941-2C873085ED68}" type="parTrans" cxnId="{DBD491F3-9C1E-472E-8602-28B0A2F50396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E1EAFC91-5780-4F67-8F18-DEA1494A4E7A}" type="sibTrans" cxnId="{DBD491F3-9C1E-472E-8602-28B0A2F50396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902220B2-5D24-42E7-A5FC-7F8B1EE109A9}">
      <dgm:prSet phldrT="[Текст]" custT="1"/>
      <dgm:spPr/>
      <dgm:t>
        <a:bodyPr/>
        <a:lstStyle/>
        <a:p>
          <a:r>
            <a:rPr lang="ru-RU" sz="1400" b="1" smtClean="0"/>
            <a:t>Острый</a:t>
          </a:r>
          <a:r>
            <a:rPr lang="ru-RU" sz="1400" smtClean="0"/>
            <a:t> (</a:t>
          </a:r>
          <a:r>
            <a:rPr lang="en-US" sz="1400" smtClean="0"/>
            <a:t>&lt;</a:t>
          </a:r>
          <a:r>
            <a:rPr lang="ru-RU" sz="1400" smtClean="0"/>
            <a:t>8нед</a:t>
          </a:r>
          <a:r>
            <a:rPr lang="en-US" sz="1400" smtClean="0"/>
            <a:t>)</a:t>
          </a:r>
          <a:r>
            <a:rPr lang="ru-RU" sz="1400" smtClean="0"/>
            <a:t> </a:t>
          </a:r>
          <a:endParaRPr lang="ru-RU" sz="1400" dirty="0"/>
        </a:p>
      </dgm:t>
    </dgm:pt>
    <dgm:pt modelId="{03B7EF78-6644-440A-A092-72E6B63DBCE2}" type="parTrans" cxnId="{E998E9F9-B617-4B9F-8958-D74BF0435A2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7BC692DB-AD8A-4A02-9D68-BF8A1B85DBC3}" type="sibTrans" cxnId="{E998E9F9-B617-4B9F-8958-D74BF0435A2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1C73F3A9-9F43-4AED-9B46-69AEAF25C5DE}">
      <dgm:prSet phldrT="[Текст]" custT="1"/>
      <dgm:spPr/>
      <dgm:t>
        <a:bodyPr/>
        <a:lstStyle/>
        <a:p>
          <a:r>
            <a:rPr lang="ru-RU" sz="1200" smtClean="0"/>
            <a:t>Инфекции</a:t>
          </a:r>
          <a:endParaRPr lang="ru-RU" sz="1200" dirty="0"/>
        </a:p>
      </dgm:t>
    </dgm:pt>
    <dgm:pt modelId="{5042FF40-E3E2-47B7-9DC0-2D3DB551F980}" type="parTrans" cxnId="{78FC4023-3769-4C0F-8D5C-0305F6D3298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F8EBCD01-0957-4002-88E2-BE3A7DB16E58}" type="sibTrans" cxnId="{78FC4023-3769-4C0F-8D5C-0305F6D3298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17280B5D-371B-4CDE-868A-6E6DB0FE7375}">
      <dgm:prSet phldrT="[Текст]" custT="1"/>
      <dgm:spPr/>
      <dgm:t>
        <a:bodyPr/>
        <a:lstStyle/>
        <a:p>
          <a:r>
            <a:rPr lang="ru-RU" sz="1200" smtClean="0"/>
            <a:t>Воздействие триггеров (пыль, пыльца и др.)</a:t>
          </a:r>
          <a:endParaRPr lang="ru-RU" sz="1200" dirty="0"/>
        </a:p>
      </dgm:t>
    </dgm:pt>
    <dgm:pt modelId="{B41194A6-C4EB-4409-A71E-B370574B7524}" type="parTrans" cxnId="{47AD233A-6160-4F96-A12F-DBC5D0B3660A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2149AB9-96F9-4D2F-B037-F3207AE481C3}" type="sibTrans" cxnId="{47AD233A-6160-4F96-A12F-DBC5D0B3660A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F98517CE-EEDE-4F53-962F-49AF28A03928}">
      <dgm:prSet phldrT="[Текст]" custT="1"/>
      <dgm:spPr/>
      <dgm:t>
        <a:bodyPr/>
        <a:lstStyle/>
        <a:p>
          <a:r>
            <a:rPr lang="ru-RU" sz="1200" smtClean="0"/>
            <a:t>Аспирация</a:t>
          </a:r>
          <a:endParaRPr lang="ru-RU" sz="1200" dirty="0"/>
        </a:p>
      </dgm:t>
    </dgm:pt>
    <dgm:pt modelId="{ECF0684F-D261-4481-A684-027EFABE8FA6}" type="parTrans" cxnId="{DBC0ED26-CA1D-49BA-81E7-4816463226F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672FA4C6-95C0-45E0-96D5-465717C2C77F}" type="sibTrans" cxnId="{DBC0ED26-CA1D-49BA-81E7-4816463226F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121EFB1A-4EDF-4E92-B3AB-E8621A18E361}">
      <dgm:prSet phldrT="[Текст]" custT="1"/>
      <dgm:spPr/>
      <dgm:t>
        <a:bodyPr/>
        <a:lstStyle/>
        <a:p>
          <a:r>
            <a:rPr lang="ru-RU" sz="1200" smtClean="0"/>
            <a:t>Внелегочные заболевания</a:t>
          </a:r>
          <a:endParaRPr lang="ru-RU" sz="1200" dirty="0"/>
        </a:p>
      </dgm:t>
    </dgm:pt>
    <dgm:pt modelId="{72CA8A66-4AD5-40DD-9903-A5D2AEDB5FB2}" type="parTrans" cxnId="{898E32A5-772C-40BB-A6CE-56399BE0535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82EC9AEB-AF7A-4D5F-BEC8-BC25C4B14E50}" type="sibTrans" cxnId="{898E32A5-772C-40BB-A6CE-56399BE0535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06C8CC77-13F4-408A-9F01-EBD67C1DF15F}">
      <dgm:prSet phldrT="[Текст]" custT="1"/>
      <dgm:spPr/>
      <dgm:t>
        <a:bodyPr/>
        <a:lstStyle/>
        <a:p>
          <a:r>
            <a:rPr lang="ru-RU" sz="1100" smtClean="0"/>
            <a:t>ОРЗ</a:t>
          </a:r>
          <a:endParaRPr lang="ru-RU" sz="1100" dirty="0"/>
        </a:p>
      </dgm:t>
    </dgm:pt>
    <dgm:pt modelId="{3C0B4B9D-7868-43D3-8377-EB64041C1DC5}" type="parTrans" cxnId="{53731B16-4BD6-477F-9384-428077B8075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E3252BD2-A1D4-4349-9386-A480E700BF7A}" type="sibTrans" cxnId="{53731B16-4BD6-477F-9384-428077B8075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FAB3BB9-A9C0-4CFA-8B8D-674BDB1989C6}">
      <dgm:prSet phldrT="[Текст]" custT="1"/>
      <dgm:spPr/>
      <dgm:t>
        <a:bodyPr/>
        <a:lstStyle/>
        <a:p>
          <a:r>
            <a:rPr lang="ru-RU" sz="1100" smtClean="0"/>
            <a:t>Бактериальный риносинусит</a:t>
          </a:r>
          <a:endParaRPr lang="ru-RU" sz="1100" dirty="0"/>
        </a:p>
      </dgm:t>
    </dgm:pt>
    <dgm:pt modelId="{6A5D4F56-0A7D-4FF6-AD11-A56E15C5F2C6}" type="parTrans" cxnId="{209313C3-D015-428D-90FA-1F7AA656B99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031AA344-F9E5-44D1-9C81-24C030D9F0FD}" type="sibTrans" cxnId="{209313C3-D015-428D-90FA-1F7AA656B99B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7E6F164-382B-48B5-BBC1-9D5FACFD2DA9}">
      <dgm:prSet phldrT="[Текст]" custT="1"/>
      <dgm:spPr/>
      <dgm:t>
        <a:bodyPr/>
        <a:lstStyle/>
        <a:p>
          <a:r>
            <a:rPr lang="ru-RU" sz="1100" smtClean="0"/>
            <a:t>Острый бронхит</a:t>
          </a:r>
          <a:endParaRPr lang="ru-RU" sz="1100" dirty="0"/>
        </a:p>
      </dgm:t>
    </dgm:pt>
    <dgm:pt modelId="{A3427741-4D9B-47CB-800E-F2BA1F72ECAE}" type="parTrans" cxnId="{A95B46BD-32F3-4F53-87E7-328B05E2295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E6B7108F-02ED-4C6D-AB05-9039F447D472}" type="sibTrans" cxnId="{A95B46BD-32F3-4F53-87E7-328B05E2295F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331E18A0-E0EC-469F-A1AB-3B214A2DBDE0}">
      <dgm:prSet phldrT="[Текст]" custT="1"/>
      <dgm:spPr/>
      <dgm:t>
        <a:bodyPr/>
        <a:lstStyle/>
        <a:p>
          <a:r>
            <a:rPr lang="ru-RU" sz="1100" smtClean="0"/>
            <a:t>Пневмония</a:t>
          </a:r>
          <a:endParaRPr lang="ru-RU" sz="1100" dirty="0"/>
        </a:p>
      </dgm:t>
    </dgm:pt>
    <dgm:pt modelId="{FDBD3890-0420-440F-8371-0A532EECD659}" type="parTrans" cxnId="{4302C025-C68B-41A0-86CE-8DA8902AE28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7FA1C75-8DB9-4581-8CAE-69F3C85B079B}" type="sibTrans" cxnId="{4302C025-C68B-41A0-86CE-8DA8902AE28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AF9539C-318C-40F2-80B6-16631401C6BA}">
      <dgm:prSet phldrT="[Текст]" custT="1"/>
      <dgm:spPr/>
      <dgm:t>
        <a:bodyPr/>
        <a:lstStyle/>
        <a:p>
          <a:r>
            <a:rPr lang="ru-RU" sz="1100" smtClean="0"/>
            <a:t>Коклюш</a:t>
          </a:r>
          <a:endParaRPr lang="ru-RU" sz="1100" dirty="0"/>
        </a:p>
      </dgm:t>
    </dgm:pt>
    <dgm:pt modelId="{3FC906EF-D81B-4DCA-8713-D4AAC70C3F5F}" type="parTrans" cxnId="{A80DE4BE-9465-40FE-AE4F-58F7FA045ADC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E3B8162-4AB6-44F5-8FCB-53E7B5F5845F}" type="sibTrans" cxnId="{A80DE4BE-9465-40FE-AE4F-58F7FA045ADC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67387196-D2B2-47DB-A157-2FC5BA1A7D86}">
      <dgm:prSet phldrT="[Текст]" custT="1"/>
      <dgm:spPr/>
      <dgm:t>
        <a:bodyPr/>
        <a:lstStyle/>
        <a:p>
          <a:r>
            <a:rPr lang="ru-RU" sz="1100" smtClean="0"/>
            <a:t>Бронхиальная астма</a:t>
          </a:r>
          <a:endParaRPr lang="ru-RU" sz="1100" dirty="0"/>
        </a:p>
      </dgm:t>
    </dgm:pt>
    <dgm:pt modelId="{48EEF9A7-4DB1-45C2-8CA4-63FF80B083DE}" type="parTrans" cxnId="{83908533-DF14-4DEF-9F04-744FA908416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1030F863-92CE-490D-AAA6-6CBE07875667}" type="sibTrans" cxnId="{83908533-DF14-4DEF-9F04-744FA908416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8C999BD2-EF9F-4BAC-8E5F-DF41355664E8}">
      <dgm:prSet phldrT="[Текст]" custT="1"/>
      <dgm:spPr/>
      <dgm:t>
        <a:bodyPr/>
        <a:lstStyle/>
        <a:p>
          <a:r>
            <a:rPr lang="ru-RU" sz="1100" smtClean="0"/>
            <a:t>Хронический бронхит</a:t>
          </a:r>
          <a:endParaRPr lang="ru-RU" sz="1100" dirty="0"/>
        </a:p>
      </dgm:t>
    </dgm:pt>
    <dgm:pt modelId="{F194A81A-F422-46DC-9BE9-B33844CF0E6F}" type="parTrans" cxnId="{36DE8B8D-9B0E-4CBF-A63E-2C4073EAB49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C8C1D64-FD2A-435C-B2AF-F8621C575C6B}" type="sibTrans" cxnId="{36DE8B8D-9B0E-4CBF-A63E-2C4073EAB49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BAF55E3-1365-468A-BEB9-0D9E9386C450}">
      <dgm:prSet phldrT="[Текст]" custT="1"/>
      <dgm:spPr/>
      <dgm:t>
        <a:bodyPr/>
        <a:lstStyle/>
        <a:p>
          <a:r>
            <a:rPr lang="ru-RU" sz="1100" smtClean="0"/>
            <a:t>Синдром постназального затекания</a:t>
          </a:r>
          <a:endParaRPr lang="ru-RU" sz="1100" dirty="0"/>
        </a:p>
      </dgm:t>
    </dgm:pt>
    <dgm:pt modelId="{9FD6433C-1D8C-45E4-A0A7-BB8F34622A24}" type="parTrans" cxnId="{68B6E90B-4C0D-47CF-96D8-6C0961673B84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101CB523-9D76-40B7-ACCB-E564F944FE62}" type="sibTrans" cxnId="{68B6E90B-4C0D-47CF-96D8-6C0961673B84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F75A80B1-C0AF-4F48-AAB8-DEF43EA78E70}">
      <dgm:prSet phldrT="[Текст]" custT="1"/>
      <dgm:spPr/>
      <dgm:t>
        <a:bodyPr/>
        <a:lstStyle/>
        <a:p>
          <a:r>
            <a:rPr lang="ru-RU" sz="1100" smtClean="0"/>
            <a:t>Заболевания сердца</a:t>
          </a:r>
          <a:endParaRPr lang="ru-RU" sz="1100" dirty="0"/>
        </a:p>
      </dgm:t>
    </dgm:pt>
    <dgm:pt modelId="{5F9C8B9B-5707-44C9-8D10-CA93304F634A}" type="parTrans" cxnId="{5CA0F9C8-7B18-48D8-85ED-E5A726B4CDF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9796C085-28C0-4773-BB46-6AF1D2104AE8}" type="sibTrans" cxnId="{5CA0F9C8-7B18-48D8-85ED-E5A726B4CDFE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7C8A1B0-1987-4D25-9DF1-FE6871D972F4}">
      <dgm:prSet phldrT="[Текст]" custT="1"/>
      <dgm:spPr/>
      <dgm:t>
        <a:bodyPr/>
        <a:lstStyle/>
        <a:p>
          <a:r>
            <a:rPr lang="ru-RU" sz="1100" smtClean="0"/>
            <a:t>ГЭРБ</a:t>
          </a:r>
          <a:endParaRPr lang="ru-RU" sz="1100" dirty="0"/>
        </a:p>
      </dgm:t>
    </dgm:pt>
    <dgm:pt modelId="{BC114F08-D7EC-47D6-BF2C-2799865C9CF6}" type="parTrans" cxnId="{4A08CF39-4373-405E-921E-2C9AB24E2B9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60C7DC6B-3028-4DDC-9778-ECC35AE65A52}" type="sibTrans" cxnId="{4A08CF39-4373-405E-921E-2C9AB24E2B9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FBEEB8B3-63C5-4F33-AF4D-22D823C307E5}">
      <dgm:prSet phldrT="[Текст]" custT="1"/>
      <dgm:spPr/>
      <dgm:t>
        <a:bodyPr/>
        <a:lstStyle/>
        <a:p>
          <a:r>
            <a:rPr lang="ru-RU" sz="1100" smtClean="0"/>
            <a:t>Психогенный кашель</a:t>
          </a:r>
          <a:endParaRPr lang="ru-RU" sz="1100" dirty="0"/>
        </a:p>
      </dgm:t>
    </dgm:pt>
    <dgm:pt modelId="{896B5616-48B5-4A67-8631-34AA2ADEFAE1}" type="parTrans" cxnId="{E7AA6AA6-B5EF-4F98-A114-60E24CE69641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20DD7381-35EF-439B-A27A-1E3679B9C0C2}" type="sibTrans" cxnId="{E7AA6AA6-B5EF-4F98-A114-60E24CE69641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FF6017ED-C894-4638-8B6D-9750ADB99A11}" type="pres">
      <dgm:prSet presAssocID="{F5E277AF-BC7B-400A-93B8-C5767F2301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6EFA79-18E8-4B5F-B299-D67DDC1EC1C2}" type="pres">
      <dgm:prSet presAssocID="{B8679504-BF06-4055-972F-DBC7C494CA3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088B12-A25C-454F-807F-BE669FCD862A}" type="pres">
      <dgm:prSet presAssocID="{B8679504-BF06-4055-972F-DBC7C494CA32}" presName="rootComposite1" presStyleCnt="0"/>
      <dgm:spPr/>
      <dgm:t>
        <a:bodyPr/>
        <a:lstStyle/>
        <a:p>
          <a:endParaRPr lang="ru-RU"/>
        </a:p>
      </dgm:t>
    </dgm:pt>
    <dgm:pt modelId="{49CEFC29-7F88-4F8E-A551-A4139C394FC4}" type="pres">
      <dgm:prSet presAssocID="{B8679504-BF06-4055-972F-DBC7C494CA32}" presName="rootText1" presStyleLbl="node0" presStyleIdx="0" presStyleCnt="1" custScaleX="109595" custScaleY="157019" custLinFactNeighborX="-57127" custLinFactNeighborY="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53E677E-AF1B-4399-8640-9618DC5AC793}" type="pres">
      <dgm:prSet presAssocID="{B8679504-BF06-4055-972F-DBC7C494CA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A3D3EFB-DD11-4122-9F65-2D0B32665CC2}" type="pres">
      <dgm:prSet presAssocID="{B8679504-BF06-4055-972F-DBC7C494CA32}" presName="hierChild2" presStyleCnt="0"/>
      <dgm:spPr/>
      <dgm:t>
        <a:bodyPr/>
        <a:lstStyle/>
        <a:p>
          <a:endParaRPr lang="ru-RU"/>
        </a:p>
      </dgm:t>
    </dgm:pt>
    <dgm:pt modelId="{5CB369DE-1D17-4BC6-B2FF-860BD7FC28C5}" type="pres">
      <dgm:prSet presAssocID="{03B7EF78-6644-440A-A092-72E6B63DBCE2}" presName="Name64" presStyleLbl="parChTrans1D2" presStyleIdx="0" presStyleCnt="2"/>
      <dgm:spPr/>
      <dgm:t>
        <a:bodyPr/>
        <a:lstStyle/>
        <a:p>
          <a:endParaRPr lang="ru-RU"/>
        </a:p>
      </dgm:t>
    </dgm:pt>
    <dgm:pt modelId="{EB5511B0-9C82-4A93-9DD7-6008D00C48A8}" type="pres">
      <dgm:prSet presAssocID="{902220B2-5D24-42E7-A5FC-7F8B1EE109A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6E4F08-8CF2-412A-ADBA-C2D7C16957F1}" type="pres">
      <dgm:prSet presAssocID="{902220B2-5D24-42E7-A5FC-7F8B1EE109A9}" presName="rootComposite" presStyleCnt="0"/>
      <dgm:spPr/>
      <dgm:t>
        <a:bodyPr/>
        <a:lstStyle/>
        <a:p>
          <a:endParaRPr lang="ru-RU"/>
        </a:p>
      </dgm:t>
    </dgm:pt>
    <dgm:pt modelId="{F2435B68-B1BC-4568-AF34-27ACE1A99954}" type="pres">
      <dgm:prSet presAssocID="{902220B2-5D24-42E7-A5FC-7F8B1EE109A9}" presName="rootText" presStyleLbl="node2" presStyleIdx="0" presStyleCnt="2" custScaleX="108220" custScaleY="163026" custLinFactY="-4629" custLinFactNeighborX="-25612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3E1760-85B0-4CE9-A96B-35B02DE42143}" type="pres">
      <dgm:prSet presAssocID="{902220B2-5D24-42E7-A5FC-7F8B1EE109A9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B296F-2E75-4A9B-BEA8-E84086AF2F76}" type="pres">
      <dgm:prSet presAssocID="{902220B2-5D24-42E7-A5FC-7F8B1EE109A9}" presName="hierChild4" presStyleCnt="0"/>
      <dgm:spPr/>
      <dgm:t>
        <a:bodyPr/>
        <a:lstStyle/>
        <a:p>
          <a:endParaRPr lang="ru-RU"/>
        </a:p>
      </dgm:t>
    </dgm:pt>
    <dgm:pt modelId="{9748EC59-11CB-4124-A410-3B09A117133C}" type="pres">
      <dgm:prSet presAssocID="{5042FF40-E3E2-47B7-9DC0-2D3DB551F980}" presName="Name64" presStyleLbl="parChTrans1D3" presStyleIdx="0" presStyleCnt="5"/>
      <dgm:spPr/>
      <dgm:t>
        <a:bodyPr/>
        <a:lstStyle/>
        <a:p>
          <a:endParaRPr lang="ru-RU"/>
        </a:p>
      </dgm:t>
    </dgm:pt>
    <dgm:pt modelId="{74951CE9-2EA8-4F99-8EF9-F3292CC86F9F}" type="pres">
      <dgm:prSet presAssocID="{1C73F3A9-9F43-4AED-9B46-69AEAF25C5D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A442A6-010C-4DBD-9EB7-E4581EE36C92}" type="pres">
      <dgm:prSet presAssocID="{1C73F3A9-9F43-4AED-9B46-69AEAF25C5DE}" presName="rootComposite" presStyleCnt="0"/>
      <dgm:spPr/>
      <dgm:t>
        <a:bodyPr/>
        <a:lstStyle/>
        <a:p>
          <a:endParaRPr lang="ru-RU"/>
        </a:p>
      </dgm:t>
    </dgm:pt>
    <dgm:pt modelId="{ED5091E9-A28B-4F8C-975C-83CF40709273}" type="pres">
      <dgm:prSet presAssocID="{1C73F3A9-9F43-4AED-9B46-69AEAF25C5DE}" presName="rootText" presStyleLbl="node3" presStyleIdx="0" presStyleCnt="5" custScaleX="105598" custScaleY="89029" custLinFactY="-13487" custLinFactNeighborX="-2795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EFF73C1-A0FB-4B32-B132-65367330633E}" type="pres">
      <dgm:prSet presAssocID="{1C73F3A9-9F43-4AED-9B46-69AEAF25C5DE}" presName="rootConnector" presStyleLbl="node3" presStyleIdx="0" presStyleCnt="5"/>
      <dgm:spPr/>
      <dgm:t>
        <a:bodyPr/>
        <a:lstStyle/>
        <a:p>
          <a:endParaRPr lang="ru-RU"/>
        </a:p>
      </dgm:t>
    </dgm:pt>
    <dgm:pt modelId="{70EE0264-C08D-41D2-955E-C8668302A24F}" type="pres">
      <dgm:prSet presAssocID="{1C73F3A9-9F43-4AED-9B46-69AEAF25C5DE}" presName="hierChild4" presStyleCnt="0"/>
      <dgm:spPr/>
      <dgm:t>
        <a:bodyPr/>
        <a:lstStyle/>
        <a:p>
          <a:endParaRPr lang="ru-RU"/>
        </a:p>
      </dgm:t>
    </dgm:pt>
    <dgm:pt modelId="{982532B0-10DA-498E-86D9-B14DD6DC4663}" type="pres">
      <dgm:prSet presAssocID="{3C0B4B9D-7868-43D3-8377-EB64041C1DC5}" presName="Name64" presStyleLbl="parChTrans1D4" presStyleIdx="0" presStyleCnt="11"/>
      <dgm:spPr/>
      <dgm:t>
        <a:bodyPr/>
        <a:lstStyle/>
        <a:p>
          <a:endParaRPr lang="ru-RU"/>
        </a:p>
      </dgm:t>
    </dgm:pt>
    <dgm:pt modelId="{7C431796-A2C7-4E3D-80C5-DB27489CDFB4}" type="pres">
      <dgm:prSet presAssocID="{06C8CC77-13F4-408A-9F01-EBD67C1DF15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A191B72-B886-43C0-BD5A-2C706AD71007}" type="pres">
      <dgm:prSet presAssocID="{06C8CC77-13F4-408A-9F01-EBD67C1DF15F}" presName="rootComposite" presStyleCnt="0"/>
      <dgm:spPr/>
      <dgm:t>
        <a:bodyPr/>
        <a:lstStyle/>
        <a:p>
          <a:endParaRPr lang="ru-RU"/>
        </a:p>
      </dgm:t>
    </dgm:pt>
    <dgm:pt modelId="{330DAAB9-5D93-4952-8DE7-78307EFE376D}" type="pres">
      <dgm:prSet presAssocID="{06C8CC77-13F4-408A-9F01-EBD67C1DF15F}" presName="rootText" presStyleLbl="node4" presStyleIdx="0" presStyleCnt="11" custScaleX="120683" custLinFactNeighborX="766" custLinFactNeighborY="146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630D0ED-5E34-4485-A2CB-3337C9069291}" type="pres">
      <dgm:prSet presAssocID="{06C8CC77-13F4-408A-9F01-EBD67C1DF15F}" presName="rootConnector" presStyleLbl="node4" presStyleIdx="0" presStyleCnt="11"/>
      <dgm:spPr/>
      <dgm:t>
        <a:bodyPr/>
        <a:lstStyle/>
        <a:p>
          <a:endParaRPr lang="ru-RU"/>
        </a:p>
      </dgm:t>
    </dgm:pt>
    <dgm:pt modelId="{ACD36529-E73F-4651-8676-62B9926649E3}" type="pres">
      <dgm:prSet presAssocID="{06C8CC77-13F4-408A-9F01-EBD67C1DF15F}" presName="hierChild4" presStyleCnt="0"/>
      <dgm:spPr/>
      <dgm:t>
        <a:bodyPr/>
        <a:lstStyle/>
        <a:p>
          <a:endParaRPr lang="ru-RU"/>
        </a:p>
      </dgm:t>
    </dgm:pt>
    <dgm:pt modelId="{E98D2A3C-43D0-4645-BF0E-B49E80ED565F}" type="pres">
      <dgm:prSet presAssocID="{06C8CC77-13F4-408A-9F01-EBD67C1DF15F}" presName="hierChild5" presStyleCnt="0"/>
      <dgm:spPr/>
      <dgm:t>
        <a:bodyPr/>
        <a:lstStyle/>
        <a:p>
          <a:endParaRPr lang="ru-RU"/>
        </a:p>
      </dgm:t>
    </dgm:pt>
    <dgm:pt modelId="{832FF08B-5FFD-4AA3-BBD2-F43B2371574C}" type="pres">
      <dgm:prSet presAssocID="{6A5D4F56-0A7D-4FF6-AD11-A56E15C5F2C6}" presName="Name64" presStyleLbl="parChTrans1D4" presStyleIdx="1" presStyleCnt="11"/>
      <dgm:spPr/>
      <dgm:t>
        <a:bodyPr/>
        <a:lstStyle/>
        <a:p>
          <a:endParaRPr lang="ru-RU"/>
        </a:p>
      </dgm:t>
    </dgm:pt>
    <dgm:pt modelId="{20D12AD5-9162-42DB-9A7E-5A68CED29A2C}" type="pres">
      <dgm:prSet presAssocID="{BFAB3BB9-A9C0-4CFA-8B8D-674BDB1989C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6401691-B3D6-43A8-B7B9-31821ECF669C}" type="pres">
      <dgm:prSet presAssocID="{BFAB3BB9-A9C0-4CFA-8B8D-674BDB1989C6}" presName="rootComposite" presStyleCnt="0"/>
      <dgm:spPr/>
      <dgm:t>
        <a:bodyPr/>
        <a:lstStyle/>
        <a:p>
          <a:endParaRPr lang="ru-RU"/>
        </a:p>
      </dgm:t>
    </dgm:pt>
    <dgm:pt modelId="{AEA75D66-A1E7-4BE7-A14F-6752EF31D1F5}" type="pres">
      <dgm:prSet presAssocID="{BFAB3BB9-A9C0-4CFA-8B8D-674BDB1989C6}" presName="rootText" presStyleLbl="node4" presStyleIdx="1" presStyleCnt="11" custScaleX="120683" custLinFactNeighborX="766" custLinFactNeighborY="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7302EAD-EC77-4EDB-8DE7-8D6B58FDEF64}" type="pres">
      <dgm:prSet presAssocID="{BFAB3BB9-A9C0-4CFA-8B8D-674BDB1989C6}" presName="rootConnector" presStyleLbl="node4" presStyleIdx="1" presStyleCnt="11"/>
      <dgm:spPr/>
      <dgm:t>
        <a:bodyPr/>
        <a:lstStyle/>
        <a:p>
          <a:endParaRPr lang="ru-RU"/>
        </a:p>
      </dgm:t>
    </dgm:pt>
    <dgm:pt modelId="{8EE601A0-28E4-4E02-84F1-867F03F22E10}" type="pres">
      <dgm:prSet presAssocID="{BFAB3BB9-A9C0-4CFA-8B8D-674BDB1989C6}" presName="hierChild4" presStyleCnt="0"/>
      <dgm:spPr/>
      <dgm:t>
        <a:bodyPr/>
        <a:lstStyle/>
        <a:p>
          <a:endParaRPr lang="ru-RU"/>
        </a:p>
      </dgm:t>
    </dgm:pt>
    <dgm:pt modelId="{D8DB6A20-0040-4958-A533-419F91828CA1}" type="pres">
      <dgm:prSet presAssocID="{BFAB3BB9-A9C0-4CFA-8B8D-674BDB1989C6}" presName="hierChild5" presStyleCnt="0"/>
      <dgm:spPr/>
      <dgm:t>
        <a:bodyPr/>
        <a:lstStyle/>
        <a:p>
          <a:endParaRPr lang="ru-RU"/>
        </a:p>
      </dgm:t>
    </dgm:pt>
    <dgm:pt modelId="{C459CA19-3B3C-4475-AC4C-EBA4897E9BFB}" type="pres">
      <dgm:prSet presAssocID="{A3427741-4D9B-47CB-800E-F2BA1F72ECAE}" presName="Name64" presStyleLbl="parChTrans1D4" presStyleIdx="2" presStyleCnt="11"/>
      <dgm:spPr/>
      <dgm:t>
        <a:bodyPr/>
        <a:lstStyle/>
        <a:p>
          <a:endParaRPr lang="ru-RU"/>
        </a:p>
      </dgm:t>
    </dgm:pt>
    <dgm:pt modelId="{BFB55340-12F6-4958-B7AA-602446C55B52}" type="pres">
      <dgm:prSet presAssocID="{A7E6F164-382B-48B5-BBC1-9D5FACFD2DA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3DFFD05-A8D1-4E0F-B003-267296523EC3}" type="pres">
      <dgm:prSet presAssocID="{A7E6F164-382B-48B5-BBC1-9D5FACFD2DA9}" presName="rootComposite" presStyleCnt="0"/>
      <dgm:spPr/>
      <dgm:t>
        <a:bodyPr/>
        <a:lstStyle/>
        <a:p>
          <a:endParaRPr lang="ru-RU"/>
        </a:p>
      </dgm:t>
    </dgm:pt>
    <dgm:pt modelId="{57D9E162-F5DE-47F9-B480-DDF2843DF89E}" type="pres">
      <dgm:prSet presAssocID="{A7E6F164-382B-48B5-BBC1-9D5FACFD2DA9}" presName="rootText" presStyleLbl="node4" presStyleIdx="2" presStyleCnt="11" custScaleX="120683" custLinFactNeighborX="766" custLinFactNeighborY="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F00887-D2D7-468E-8B4A-CE157A854F4D}" type="pres">
      <dgm:prSet presAssocID="{A7E6F164-382B-48B5-BBC1-9D5FACFD2DA9}" presName="rootConnector" presStyleLbl="node4" presStyleIdx="2" presStyleCnt="11"/>
      <dgm:spPr/>
      <dgm:t>
        <a:bodyPr/>
        <a:lstStyle/>
        <a:p>
          <a:endParaRPr lang="ru-RU"/>
        </a:p>
      </dgm:t>
    </dgm:pt>
    <dgm:pt modelId="{AC51DACC-81D0-46C9-9C81-AF762489DF0C}" type="pres">
      <dgm:prSet presAssocID="{A7E6F164-382B-48B5-BBC1-9D5FACFD2DA9}" presName="hierChild4" presStyleCnt="0"/>
      <dgm:spPr/>
      <dgm:t>
        <a:bodyPr/>
        <a:lstStyle/>
        <a:p>
          <a:endParaRPr lang="ru-RU"/>
        </a:p>
      </dgm:t>
    </dgm:pt>
    <dgm:pt modelId="{5EC64579-6065-45F6-A764-CCB05D18A94F}" type="pres">
      <dgm:prSet presAssocID="{A7E6F164-382B-48B5-BBC1-9D5FACFD2DA9}" presName="hierChild5" presStyleCnt="0"/>
      <dgm:spPr/>
      <dgm:t>
        <a:bodyPr/>
        <a:lstStyle/>
        <a:p>
          <a:endParaRPr lang="ru-RU"/>
        </a:p>
      </dgm:t>
    </dgm:pt>
    <dgm:pt modelId="{1E07A121-BB5D-4430-9C01-77F01431ACD3}" type="pres">
      <dgm:prSet presAssocID="{FDBD3890-0420-440F-8371-0A532EECD659}" presName="Name64" presStyleLbl="parChTrans1D4" presStyleIdx="3" presStyleCnt="11"/>
      <dgm:spPr/>
      <dgm:t>
        <a:bodyPr/>
        <a:lstStyle/>
        <a:p>
          <a:endParaRPr lang="ru-RU"/>
        </a:p>
      </dgm:t>
    </dgm:pt>
    <dgm:pt modelId="{6987969B-3A7E-4319-864D-75528F2EF780}" type="pres">
      <dgm:prSet presAssocID="{331E18A0-E0EC-469F-A1AB-3B214A2DBDE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C5D5718-FEC7-41B3-8806-7F9A7018DFCF}" type="pres">
      <dgm:prSet presAssocID="{331E18A0-E0EC-469F-A1AB-3B214A2DBDE0}" presName="rootComposite" presStyleCnt="0"/>
      <dgm:spPr/>
      <dgm:t>
        <a:bodyPr/>
        <a:lstStyle/>
        <a:p>
          <a:endParaRPr lang="ru-RU"/>
        </a:p>
      </dgm:t>
    </dgm:pt>
    <dgm:pt modelId="{02525920-0754-4405-BAF7-9C2D4CD04D2E}" type="pres">
      <dgm:prSet presAssocID="{331E18A0-E0EC-469F-A1AB-3B214A2DBDE0}" presName="rootText" presStyleLbl="node4" presStyleIdx="3" presStyleCnt="11" custScaleX="120683" custLinFactNeighborX="766" custLinFactNeighborY="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EB98FDB-CE35-4599-A787-2121DD2D0748}" type="pres">
      <dgm:prSet presAssocID="{331E18A0-E0EC-469F-A1AB-3B214A2DBDE0}" presName="rootConnector" presStyleLbl="node4" presStyleIdx="3" presStyleCnt="11"/>
      <dgm:spPr/>
      <dgm:t>
        <a:bodyPr/>
        <a:lstStyle/>
        <a:p>
          <a:endParaRPr lang="ru-RU"/>
        </a:p>
      </dgm:t>
    </dgm:pt>
    <dgm:pt modelId="{A580FFA3-0C00-4C59-82EC-11207DD4D51F}" type="pres">
      <dgm:prSet presAssocID="{331E18A0-E0EC-469F-A1AB-3B214A2DBDE0}" presName="hierChild4" presStyleCnt="0"/>
      <dgm:spPr/>
      <dgm:t>
        <a:bodyPr/>
        <a:lstStyle/>
        <a:p>
          <a:endParaRPr lang="ru-RU"/>
        </a:p>
      </dgm:t>
    </dgm:pt>
    <dgm:pt modelId="{E01D7BED-EE97-4E4A-985D-4C6EB9D242A9}" type="pres">
      <dgm:prSet presAssocID="{331E18A0-E0EC-469F-A1AB-3B214A2DBDE0}" presName="hierChild5" presStyleCnt="0"/>
      <dgm:spPr/>
      <dgm:t>
        <a:bodyPr/>
        <a:lstStyle/>
        <a:p>
          <a:endParaRPr lang="ru-RU"/>
        </a:p>
      </dgm:t>
    </dgm:pt>
    <dgm:pt modelId="{19E6FE86-22DD-4478-8D5D-4E6BDF145F4B}" type="pres">
      <dgm:prSet presAssocID="{3FC906EF-D81B-4DCA-8713-D4AAC70C3F5F}" presName="Name64" presStyleLbl="parChTrans1D4" presStyleIdx="4" presStyleCnt="11"/>
      <dgm:spPr/>
      <dgm:t>
        <a:bodyPr/>
        <a:lstStyle/>
        <a:p>
          <a:endParaRPr lang="ru-RU"/>
        </a:p>
      </dgm:t>
    </dgm:pt>
    <dgm:pt modelId="{C7CD667D-F728-4794-B10F-BE07F60DF5DF}" type="pres">
      <dgm:prSet presAssocID="{AAF9539C-318C-40F2-80B6-16631401C6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0F9F26-DA08-47AC-9219-A0D455DC1A10}" type="pres">
      <dgm:prSet presAssocID="{AAF9539C-318C-40F2-80B6-16631401C6BA}" presName="rootComposite" presStyleCnt="0"/>
      <dgm:spPr/>
      <dgm:t>
        <a:bodyPr/>
        <a:lstStyle/>
        <a:p>
          <a:endParaRPr lang="ru-RU"/>
        </a:p>
      </dgm:t>
    </dgm:pt>
    <dgm:pt modelId="{4E9F2EB9-EA77-4644-B952-A0C7317DFAA2}" type="pres">
      <dgm:prSet presAssocID="{AAF9539C-318C-40F2-80B6-16631401C6BA}" presName="rootText" presStyleLbl="node4" presStyleIdx="4" presStyleCnt="11" custScaleX="120683" custLinFactNeighborX="766" custLinFactNeighborY="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1CC0523-6FBD-4082-B968-58BFF8ED7F32}" type="pres">
      <dgm:prSet presAssocID="{AAF9539C-318C-40F2-80B6-16631401C6BA}" presName="rootConnector" presStyleLbl="node4" presStyleIdx="4" presStyleCnt="11"/>
      <dgm:spPr/>
      <dgm:t>
        <a:bodyPr/>
        <a:lstStyle/>
        <a:p>
          <a:endParaRPr lang="ru-RU"/>
        </a:p>
      </dgm:t>
    </dgm:pt>
    <dgm:pt modelId="{626916A0-B308-4D2F-AD3F-A785B8D69731}" type="pres">
      <dgm:prSet presAssocID="{AAF9539C-318C-40F2-80B6-16631401C6BA}" presName="hierChild4" presStyleCnt="0"/>
      <dgm:spPr/>
      <dgm:t>
        <a:bodyPr/>
        <a:lstStyle/>
        <a:p>
          <a:endParaRPr lang="ru-RU"/>
        </a:p>
      </dgm:t>
    </dgm:pt>
    <dgm:pt modelId="{38B0FE0E-4E6A-4EFD-B464-73B707EB1586}" type="pres">
      <dgm:prSet presAssocID="{AAF9539C-318C-40F2-80B6-16631401C6BA}" presName="hierChild5" presStyleCnt="0"/>
      <dgm:spPr/>
      <dgm:t>
        <a:bodyPr/>
        <a:lstStyle/>
        <a:p>
          <a:endParaRPr lang="ru-RU"/>
        </a:p>
      </dgm:t>
    </dgm:pt>
    <dgm:pt modelId="{872B0836-9F9A-4E26-BDE9-E0824A2DFA9C}" type="pres">
      <dgm:prSet presAssocID="{1C73F3A9-9F43-4AED-9B46-69AEAF25C5DE}" presName="hierChild5" presStyleCnt="0"/>
      <dgm:spPr/>
      <dgm:t>
        <a:bodyPr/>
        <a:lstStyle/>
        <a:p>
          <a:endParaRPr lang="ru-RU"/>
        </a:p>
      </dgm:t>
    </dgm:pt>
    <dgm:pt modelId="{E86C3311-C847-4F2A-A723-6D0C11A60EE3}" type="pres">
      <dgm:prSet presAssocID="{B41194A6-C4EB-4409-A71E-B370574B7524}" presName="Name64" presStyleLbl="parChTrans1D3" presStyleIdx="1" presStyleCnt="5"/>
      <dgm:spPr/>
      <dgm:t>
        <a:bodyPr/>
        <a:lstStyle/>
        <a:p>
          <a:endParaRPr lang="ru-RU"/>
        </a:p>
      </dgm:t>
    </dgm:pt>
    <dgm:pt modelId="{7732A7E2-7280-4100-8C28-04DEE78835CE}" type="pres">
      <dgm:prSet presAssocID="{17280B5D-371B-4CDE-868A-6E6DB0FE737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34B62B8-89C6-49AA-94C3-23F7A6C1FD4A}" type="pres">
      <dgm:prSet presAssocID="{17280B5D-371B-4CDE-868A-6E6DB0FE7375}" presName="rootComposite" presStyleCnt="0"/>
      <dgm:spPr/>
      <dgm:t>
        <a:bodyPr/>
        <a:lstStyle/>
        <a:p>
          <a:endParaRPr lang="ru-RU"/>
        </a:p>
      </dgm:t>
    </dgm:pt>
    <dgm:pt modelId="{F0A37D7A-5A88-448E-8BF7-6788DFC09E2A}" type="pres">
      <dgm:prSet presAssocID="{17280B5D-371B-4CDE-868A-6E6DB0FE7375}" presName="rootText" presStyleLbl="node3" presStyleIdx="1" presStyleCnt="5" custScaleX="105598" custScaleY="178058" custLinFactNeighborX="0" custLinFactNeighborY="-297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55BF40-4B98-4899-98C6-F466518153B3}" type="pres">
      <dgm:prSet presAssocID="{17280B5D-371B-4CDE-868A-6E6DB0FE7375}" presName="rootConnector" presStyleLbl="node3" presStyleIdx="1" presStyleCnt="5"/>
      <dgm:spPr/>
      <dgm:t>
        <a:bodyPr/>
        <a:lstStyle/>
        <a:p>
          <a:endParaRPr lang="ru-RU"/>
        </a:p>
      </dgm:t>
    </dgm:pt>
    <dgm:pt modelId="{785BAFA1-5640-4D06-A3AA-819AFBB3775E}" type="pres">
      <dgm:prSet presAssocID="{17280B5D-371B-4CDE-868A-6E6DB0FE7375}" presName="hierChild4" presStyleCnt="0"/>
      <dgm:spPr/>
      <dgm:t>
        <a:bodyPr/>
        <a:lstStyle/>
        <a:p>
          <a:endParaRPr lang="ru-RU"/>
        </a:p>
      </dgm:t>
    </dgm:pt>
    <dgm:pt modelId="{3B17CF8E-D1F4-43FD-9B6B-13CE4E2ABEDE}" type="pres">
      <dgm:prSet presAssocID="{17280B5D-371B-4CDE-868A-6E6DB0FE7375}" presName="hierChild5" presStyleCnt="0"/>
      <dgm:spPr/>
      <dgm:t>
        <a:bodyPr/>
        <a:lstStyle/>
        <a:p>
          <a:endParaRPr lang="ru-RU"/>
        </a:p>
      </dgm:t>
    </dgm:pt>
    <dgm:pt modelId="{C8F0606B-E563-4D91-8F9E-0C79AE41D383}" type="pres">
      <dgm:prSet presAssocID="{ECF0684F-D261-4481-A684-027EFABE8FA6}" presName="Name64" presStyleLbl="parChTrans1D3" presStyleIdx="2" presStyleCnt="5"/>
      <dgm:spPr/>
      <dgm:t>
        <a:bodyPr/>
        <a:lstStyle/>
        <a:p>
          <a:endParaRPr lang="ru-RU"/>
        </a:p>
      </dgm:t>
    </dgm:pt>
    <dgm:pt modelId="{1387B7D8-00D6-41D9-A5CC-D9AD00F0FE59}" type="pres">
      <dgm:prSet presAssocID="{F98517CE-EEDE-4F53-962F-49AF28A039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67EFB62-4D1F-4F4A-A29D-00E8F0CBEDA8}" type="pres">
      <dgm:prSet presAssocID="{F98517CE-EEDE-4F53-962F-49AF28A03928}" presName="rootComposite" presStyleCnt="0"/>
      <dgm:spPr/>
      <dgm:t>
        <a:bodyPr/>
        <a:lstStyle/>
        <a:p>
          <a:endParaRPr lang="ru-RU"/>
        </a:p>
      </dgm:t>
    </dgm:pt>
    <dgm:pt modelId="{A56A10CC-A415-4015-B9BE-64D7B97A0252}" type="pres">
      <dgm:prSet presAssocID="{F98517CE-EEDE-4F53-962F-49AF28A03928}" presName="rootText" presStyleLbl="node3" presStyleIdx="2" presStyleCnt="5" custScaleX="105598" custScaleY="890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93EA96-2135-48AC-B6AF-E2CA430491C5}" type="pres">
      <dgm:prSet presAssocID="{F98517CE-EEDE-4F53-962F-49AF28A03928}" presName="rootConnector" presStyleLbl="node3" presStyleIdx="2" presStyleCnt="5"/>
      <dgm:spPr/>
      <dgm:t>
        <a:bodyPr/>
        <a:lstStyle/>
        <a:p>
          <a:endParaRPr lang="ru-RU"/>
        </a:p>
      </dgm:t>
    </dgm:pt>
    <dgm:pt modelId="{26CD4008-8D50-4D3B-A12E-4439A68BF660}" type="pres">
      <dgm:prSet presAssocID="{F98517CE-EEDE-4F53-962F-49AF28A03928}" presName="hierChild4" presStyleCnt="0"/>
      <dgm:spPr/>
      <dgm:t>
        <a:bodyPr/>
        <a:lstStyle/>
        <a:p>
          <a:endParaRPr lang="ru-RU"/>
        </a:p>
      </dgm:t>
    </dgm:pt>
    <dgm:pt modelId="{49B66567-9BA0-42B5-AD71-6CDF6E26F81B}" type="pres">
      <dgm:prSet presAssocID="{F98517CE-EEDE-4F53-962F-49AF28A03928}" presName="hierChild5" presStyleCnt="0"/>
      <dgm:spPr/>
      <dgm:t>
        <a:bodyPr/>
        <a:lstStyle/>
        <a:p>
          <a:endParaRPr lang="ru-RU"/>
        </a:p>
      </dgm:t>
    </dgm:pt>
    <dgm:pt modelId="{6EF1E4A5-1B4C-40D5-9464-6CAB09AC641A}" type="pres">
      <dgm:prSet presAssocID="{902220B2-5D24-42E7-A5FC-7F8B1EE109A9}" presName="hierChild5" presStyleCnt="0"/>
      <dgm:spPr/>
      <dgm:t>
        <a:bodyPr/>
        <a:lstStyle/>
        <a:p>
          <a:endParaRPr lang="ru-RU"/>
        </a:p>
      </dgm:t>
    </dgm:pt>
    <dgm:pt modelId="{01BBE482-31FD-4D85-B6BD-5E0BEF6E4BAD}" type="pres">
      <dgm:prSet presAssocID="{7F998A5A-CCE5-4AEF-8743-2824604DB0F2}" presName="Name64" presStyleLbl="parChTrans1D2" presStyleIdx="1" presStyleCnt="2"/>
      <dgm:spPr/>
      <dgm:t>
        <a:bodyPr/>
        <a:lstStyle/>
        <a:p>
          <a:endParaRPr lang="ru-RU"/>
        </a:p>
      </dgm:t>
    </dgm:pt>
    <dgm:pt modelId="{2024C4A5-2136-4EE5-90A8-819A20B33323}" type="pres">
      <dgm:prSet presAssocID="{6F0F068A-77A6-4A3B-A00A-6615CFA954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6DB96F1-621C-4AE5-A007-934FE833140E}" type="pres">
      <dgm:prSet presAssocID="{6F0F068A-77A6-4A3B-A00A-6615CFA95432}" presName="rootComposite" presStyleCnt="0"/>
      <dgm:spPr/>
      <dgm:t>
        <a:bodyPr/>
        <a:lstStyle/>
        <a:p>
          <a:endParaRPr lang="ru-RU"/>
        </a:p>
      </dgm:t>
    </dgm:pt>
    <dgm:pt modelId="{14DF4693-F75A-4ADA-BDC3-ED67A834F950}" type="pres">
      <dgm:prSet presAssocID="{6F0F068A-77A6-4A3B-A00A-6615CFA95432}" presName="rootText" presStyleLbl="node2" presStyleIdx="1" presStyleCnt="2" custScaleX="108220" custScaleY="163026" custLinFactNeighborX="-25612" custLinFactNeighborY="663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0099ED-7654-4346-AFB1-D3A8B231BFE3}" type="pres">
      <dgm:prSet presAssocID="{6F0F068A-77A6-4A3B-A00A-6615CFA95432}" presName="rootConnector" presStyleLbl="node2" presStyleIdx="1" presStyleCnt="2"/>
      <dgm:spPr/>
      <dgm:t>
        <a:bodyPr/>
        <a:lstStyle/>
        <a:p>
          <a:endParaRPr lang="ru-RU"/>
        </a:p>
      </dgm:t>
    </dgm:pt>
    <dgm:pt modelId="{A6ED5D52-3C6B-42B8-B750-731AB1B3B08B}" type="pres">
      <dgm:prSet presAssocID="{6F0F068A-77A6-4A3B-A00A-6615CFA95432}" presName="hierChild4" presStyleCnt="0"/>
      <dgm:spPr/>
      <dgm:t>
        <a:bodyPr/>
        <a:lstStyle/>
        <a:p>
          <a:endParaRPr lang="ru-RU"/>
        </a:p>
      </dgm:t>
    </dgm:pt>
    <dgm:pt modelId="{8AE0C0BC-E5E3-40C7-937B-E1AA479A5071}" type="pres">
      <dgm:prSet presAssocID="{EDCE4210-F7AC-4C51-8941-2C873085ED68}" presName="Name64" presStyleLbl="parChTrans1D3" presStyleIdx="3" presStyleCnt="5"/>
      <dgm:spPr/>
      <dgm:t>
        <a:bodyPr/>
        <a:lstStyle/>
        <a:p>
          <a:endParaRPr lang="ru-RU"/>
        </a:p>
      </dgm:t>
    </dgm:pt>
    <dgm:pt modelId="{87CF09C3-1CD4-4B19-A8F0-29E7BA629202}" type="pres">
      <dgm:prSet presAssocID="{5688C5CE-53D6-42CC-8603-6DC9141E4EA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9BD9B3D-2F8C-4DBE-9831-8695CF02FB38}" type="pres">
      <dgm:prSet presAssocID="{5688C5CE-53D6-42CC-8603-6DC9141E4EAB}" presName="rootComposite" presStyleCnt="0"/>
      <dgm:spPr/>
      <dgm:t>
        <a:bodyPr/>
        <a:lstStyle/>
        <a:p>
          <a:endParaRPr lang="ru-RU"/>
        </a:p>
      </dgm:t>
    </dgm:pt>
    <dgm:pt modelId="{629CDBCD-1A8A-4C65-A5FC-8663382D1383}" type="pres">
      <dgm:prSet presAssocID="{5688C5CE-53D6-42CC-8603-6DC9141E4EAB}" presName="rootText" presStyleLbl="node3" presStyleIdx="3" presStyleCnt="5" custScaleX="105589" custScaleY="2308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E647F8B-6718-4AD5-8FFB-5F2996F23AC0}" type="pres">
      <dgm:prSet presAssocID="{5688C5CE-53D6-42CC-8603-6DC9141E4EAB}" presName="rootConnector" presStyleLbl="node3" presStyleIdx="3" presStyleCnt="5"/>
      <dgm:spPr/>
      <dgm:t>
        <a:bodyPr/>
        <a:lstStyle/>
        <a:p>
          <a:endParaRPr lang="ru-RU"/>
        </a:p>
      </dgm:t>
    </dgm:pt>
    <dgm:pt modelId="{217B6C72-80A7-42F6-B678-805A580ECBA6}" type="pres">
      <dgm:prSet presAssocID="{5688C5CE-53D6-42CC-8603-6DC9141E4EAB}" presName="hierChild4" presStyleCnt="0"/>
      <dgm:spPr/>
      <dgm:t>
        <a:bodyPr/>
        <a:lstStyle/>
        <a:p>
          <a:endParaRPr lang="ru-RU"/>
        </a:p>
      </dgm:t>
    </dgm:pt>
    <dgm:pt modelId="{69C08281-771F-4B50-B889-C3AE0DFE5E1F}" type="pres">
      <dgm:prSet presAssocID="{48EEF9A7-4DB1-45C2-8CA4-63FF80B083DE}" presName="Name64" presStyleLbl="parChTrans1D4" presStyleIdx="5" presStyleCnt="11"/>
      <dgm:spPr/>
      <dgm:t>
        <a:bodyPr/>
        <a:lstStyle/>
        <a:p>
          <a:endParaRPr lang="ru-RU"/>
        </a:p>
      </dgm:t>
    </dgm:pt>
    <dgm:pt modelId="{19459B4D-8E26-41EA-8562-FEF28BBC2943}" type="pres">
      <dgm:prSet presAssocID="{67387196-D2B2-47DB-A157-2FC5BA1A7D8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908B938-EB9B-473E-918D-DBAB258F181A}" type="pres">
      <dgm:prSet presAssocID="{67387196-D2B2-47DB-A157-2FC5BA1A7D86}" presName="rootComposite" presStyleCnt="0"/>
      <dgm:spPr/>
      <dgm:t>
        <a:bodyPr/>
        <a:lstStyle/>
        <a:p>
          <a:endParaRPr lang="ru-RU"/>
        </a:p>
      </dgm:t>
    </dgm:pt>
    <dgm:pt modelId="{BFEEF4CD-63FE-4690-B244-67232195851F}" type="pres">
      <dgm:prSet presAssocID="{67387196-D2B2-47DB-A157-2FC5BA1A7D86}" presName="rootText" presStyleLbl="node4" presStyleIdx="5" presStyleCnt="11" custScaleX="1508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6E99E5-45C4-44DD-B1E7-018211B9E5B0}" type="pres">
      <dgm:prSet presAssocID="{67387196-D2B2-47DB-A157-2FC5BA1A7D86}" presName="rootConnector" presStyleLbl="node4" presStyleIdx="5" presStyleCnt="11"/>
      <dgm:spPr/>
      <dgm:t>
        <a:bodyPr/>
        <a:lstStyle/>
        <a:p>
          <a:endParaRPr lang="ru-RU"/>
        </a:p>
      </dgm:t>
    </dgm:pt>
    <dgm:pt modelId="{C16B57E3-118E-4A79-AFF3-B73A3F6207FB}" type="pres">
      <dgm:prSet presAssocID="{67387196-D2B2-47DB-A157-2FC5BA1A7D86}" presName="hierChild4" presStyleCnt="0"/>
      <dgm:spPr/>
      <dgm:t>
        <a:bodyPr/>
        <a:lstStyle/>
        <a:p>
          <a:endParaRPr lang="ru-RU"/>
        </a:p>
      </dgm:t>
    </dgm:pt>
    <dgm:pt modelId="{FAA65B93-CC84-41B7-81FA-D4754E2185BD}" type="pres">
      <dgm:prSet presAssocID="{67387196-D2B2-47DB-A157-2FC5BA1A7D86}" presName="hierChild5" presStyleCnt="0"/>
      <dgm:spPr/>
      <dgm:t>
        <a:bodyPr/>
        <a:lstStyle/>
        <a:p>
          <a:endParaRPr lang="ru-RU"/>
        </a:p>
      </dgm:t>
    </dgm:pt>
    <dgm:pt modelId="{920F0A30-2327-4FC8-9706-54EAE762CD92}" type="pres">
      <dgm:prSet presAssocID="{F194A81A-F422-46DC-9BE9-B33844CF0E6F}" presName="Name64" presStyleLbl="parChTrans1D4" presStyleIdx="6" presStyleCnt="11"/>
      <dgm:spPr/>
      <dgm:t>
        <a:bodyPr/>
        <a:lstStyle/>
        <a:p>
          <a:endParaRPr lang="ru-RU"/>
        </a:p>
      </dgm:t>
    </dgm:pt>
    <dgm:pt modelId="{79065BE4-3FB3-48C6-8F9D-3D0A5B3D83B3}" type="pres">
      <dgm:prSet presAssocID="{8C999BD2-EF9F-4BAC-8E5F-DF41355664E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32C3FBD-4523-477A-91D0-053FF838E7AE}" type="pres">
      <dgm:prSet presAssocID="{8C999BD2-EF9F-4BAC-8E5F-DF41355664E8}" presName="rootComposite" presStyleCnt="0"/>
      <dgm:spPr/>
      <dgm:t>
        <a:bodyPr/>
        <a:lstStyle/>
        <a:p>
          <a:endParaRPr lang="ru-RU"/>
        </a:p>
      </dgm:t>
    </dgm:pt>
    <dgm:pt modelId="{23CFEAE0-D5C9-4567-BAE1-6F4EBFE9F05B}" type="pres">
      <dgm:prSet presAssocID="{8C999BD2-EF9F-4BAC-8E5F-DF41355664E8}" presName="rootText" presStyleLbl="node4" presStyleIdx="6" presStyleCnt="11" custScaleX="1508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C969395-8FFB-4CD6-A717-33BCF808546F}" type="pres">
      <dgm:prSet presAssocID="{8C999BD2-EF9F-4BAC-8E5F-DF41355664E8}" presName="rootConnector" presStyleLbl="node4" presStyleIdx="6" presStyleCnt="11"/>
      <dgm:spPr/>
      <dgm:t>
        <a:bodyPr/>
        <a:lstStyle/>
        <a:p>
          <a:endParaRPr lang="ru-RU"/>
        </a:p>
      </dgm:t>
    </dgm:pt>
    <dgm:pt modelId="{BDB817A4-1D98-464B-AA3A-060BC355A684}" type="pres">
      <dgm:prSet presAssocID="{8C999BD2-EF9F-4BAC-8E5F-DF41355664E8}" presName="hierChild4" presStyleCnt="0"/>
      <dgm:spPr/>
      <dgm:t>
        <a:bodyPr/>
        <a:lstStyle/>
        <a:p>
          <a:endParaRPr lang="ru-RU"/>
        </a:p>
      </dgm:t>
    </dgm:pt>
    <dgm:pt modelId="{26847641-E264-4ED2-A9E9-CD8D48490B7A}" type="pres">
      <dgm:prSet presAssocID="{8C999BD2-EF9F-4BAC-8E5F-DF41355664E8}" presName="hierChild5" presStyleCnt="0"/>
      <dgm:spPr/>
      <dgm:t>
        <a:bodyPr/>
        <a:lstStyle/>
        <a:p>
          <a:endParaRPr lang="ru-RU"/>
        </a:p>
      </dgm:t>
    </dgm:pt>
    <dgm:pt modelId="{948CD65D-824B-495D-909E-6F60F2248CC2}" type="pres">
      <dgm:prSet presAssocID="{9FD6433C-1D8C-45E4-A0A7-BB8F34622A24}" presName="Name64" presStyleLbl="parChTrans1D4" presStyleIdx="7" presStyleCnt="11"/>
      <dgm:spPr/>
      <dgm:t>
        <a:bodyPr/>
        <a:lstStyle/>
        <a:p>
          <a:endParaRPr lang="ru-RU"/>
        </a:p>
      </dgm:t>
    </dgm:pt>
    <dgm:pt modelId="{D33F85CD-DD29-4146-AE07-839369CA6193}" type="pres">
      <dgm:prSet presAssocID="{BBAF55E3-1365-468A-BEB9-0D9E9386C45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681205F-0426-4A54-9017-C4501E8082D6}" type="pres">
      <dgm:prSet presAssocID="{BBAF55E3-1365-468A-BEB9-0D9E9386C450}" presName="rootComposite" presStyleCnt="0"/>
      <dgm:spPr/>
      <dgm:t>
        <a:bodyPr/>
        <a:lstStyle/>
        <a:p>
          <a:endParaRPr lang="ru-RU"/>
        </a:p>
      </dgm:t>
    </dgm:pt>
    <dgm:pt modelId="{50344ABA-2E5D-4FFF-B491-EE5374D01AE8}" type="pres">
      <dgm:prSet presAssocID="{BBAF55E3-1365-468A-BEB9-0D9E9386C450}" presName="rootText" presStyleLbl="node4" presStyleIdx="7" presStyleCnt="11" custScaleX="1508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A41475-4326-49AE-93F4-8F94E29E7489}" type="pres">
      <dgm:prSet presAssocID="{BBAF55E3-1365-468A-BEB9-0D9E9386C450}" presName="rootConnector" presStyleLbl="node4" presStyleIdx="7" presStyleCnt="11"/>
      <dgm:spPr/>
      <dgm:t>
        <a:bodyPr/>
        <a:lstStyle/>
        <a:p>
          <a:endParaRPr lang="ru-RU"/>
        </a:p>
      </dgm:t>
    </dgm:pt>
    <dgm:pt modelId="{51058128-AB46-42CB-BFDA-8BF1CB6BE9B8}" type="pres">
      <dgm:prSet presAssocID="{BBAF55E3-1365-468A-BEB9-0D9E9386C450}" presName="hierChild4" presStyleCnt="0"/>
      <dgm:spPr/>
      <dgm:t>
        <a:bodyPr/>
        <a:lstStyle/>
        <a:p>
          <a:endParaRPr lang="ru-RU"/>
        </a:p>
      </dgm:t>
    </dgm:pt>
    <dgm:pt modelId="{69786D97-DC3D-4B2A-9F3A-D717910FBFA6}" type="pres">
      <dgm:prSet presAssocID="{BBAF55E3-1365-468A-BEB9-0D9E9386C450}" presName="hierChild5" presStyleCnt="0"/>
      <dgm:spPr/>
      <dgm:t>
        <a:bodyPr/>
        <a:lstStyle/>
        <a:p>
          <a:endParaRPr lang="ru-RU"/>
        </a:p>
      </dgm:t>
    </dgm:pt>
    <dgm:pt modelId="{62625E95-335E-4E84-8F2B-07148EF22985}" type="pres">
      <dgm:prSet presAssocID="{5688C5CE-53D6-42CC-8603-6DC9141E4EAB}" presName="hierChild5" presStyleCnt="0"/>
      <dgm:spPr/>
      <dgm:t>
        <a:bodyPr/>
        <a:lstStyle/>
        <a:p>
          <a:endParaRPr lang="ru-RU"/>
        </a:p>
      </dgm:t>
    </dgm:pt>
    <dgm:pt modelId="{6BE54C86-D9FE-4CEF-A469-0A1D86443579}" type="pres">
      <dgm:prSet presAssocID="{72CA8A66-4AD5-40DD-9903-A5D2AEDB5FB2}" presName="Name64" presStyleLbl="parChTrans1D3" presStyleIdx="4" presStyleCnt="5"/>
      <dgm:spPr/>
      <dgm:t>
        <a:bodyPr/>
        <a:lstStyle/>
        <a:p>
          <a:endParaRPr lang="ru-RU"/>
        </a:p>
      </dgm:t>
    </dgm:pt>
    <dgm:pt modelId="{1F31CFE6-1271-4087-A850-D796DFB91BF0}" type="pres">
      <dgm:prSet presAssocID="{121EFB1A-4EDF-4E92-B3AB-E8621A18E36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1F732BF-0E2E-4F3C-AE93-936F54100EE0}" type="pres">
      <dgm:prSet presAssocID="{121EFB1A-4EDF-4E92-B3AB-E8621A18E361}" presName="rootComposite" presStyleCnt="0"/>
      <dgm:spPr/>
      <dgm:t>
        <a:bodyPr/>
        <a:lstStyle/>
        <a:p>
          <a:endParaRPr lang="ru-RU"/>
        </a:p>
      </dgm:t>
    </dgm:pt>
    <dgm:pt modelId="{E95AF180-9118-478E-8601-8637A4435C2D}" type="pres">
      <dgm:prSet presAssocID="{121EFB1A-4EDF-4E92-B3AB-E8621A18E361}" presName="rootText" presStyleLbl="node3" presStyleIdx="4" presStyleCnt="5" custScaleX="105598" custScaleY="1187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FA641A-ECA7-44E4-9389-BCAEAB33DC2E}" type="pres">
      <dgm:prSet presAssocID="{121EFB1A-4EDF-4E92-B3AB-E8621A18E361}" presName="rootConnector" presStyleLbl="node3" presStyleIdx="4" presStyleCnt="5"/>
      <dgm:spPr/>
      <dgm:t>
        <a:bodyPr/>
        <a:lstStyle/>
        <a:p>
          <a:endParaRPr lang="ru-RU"/>
        </a:p>
      </dgm:t>
    </dgm:pt>
    <dgm:pt modelId="{55E415B6-D262-42C1-8E05-87F0EF5B0FA0}" type="pres">
      <dgm:prSet presAssocID="{121EFB1A-4EDF-4E92-B3AB-E8621A18E361}" presName="hierChild4" presStyleCnt="0"/>
      <dgm:spPr/>
      <dgm:t>
        <a:bodyPr/>
        <a:lstStyle/>
        <a:p>
          <a:endParaRPr lang="ru-RU"/>
        </a:p>
      </dgm:t>
    </dgm:pt>
    <dgm:pt modelId="{07980BB3-0656-4E6C-B568-14190F7FDF9C}" type="pres">
      <dgm:prSet presAssocID="{5F9C8B9B-5707-44C9-8D10-CA93304F634A}" presName="Name64" presStyleLbl="parChTrans1D4" presStyleIdx="8" presStyleCnt="11"/>
      <dgm:spPr/>
      <dgm:t>
        <a:bodyPr/>
        <a:lstStyle/>
        <a:p>
          <a:endParaRPr lang="ru-RU"/>
        </a:p>
      </dgm:t>
    </dgm:pt>
    <dgm:pt modelId="{880408F7-E232-4D9E-9274-BAF4AEDD3BC1}" type="pres">
      <dgm:prSet presAssocID="{F75A80B1-C0AF-4F48-AAB8-DEF43EA78E7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9D5A266-7DA4-4160-A3D4-0ECE92A9EE3C}" type="pres">
      <dgm:prSet presAssocID="{F75A80B1-C0AF-4F48-AAB8-DEF43EA78E70}" presName="rootComposite" presStyleCnt="0"/>
      <dgm:spPr/>
      <dgm:t>
        <a:bodyPr/>
        <a:lstStyle/>
        <a:p>
          <a:endParaRPr lang="ru-RU"/>
        </a:p>
      </dgm:t>
    </dgm:pt>
    <dgm:pt modelId="{F07924D9-E998-420C-9B67-A0709AE0AE1F}" type="pres">
      <dgm:prSet presAssocID="{F75A80B1-C0AF-4F48-AAB8-DEF43EA78E70}" presName="rootText" presStyleLbl="node4" presStyleIdx="8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FFCECA-D02C-48F0-BD4A-3BD3AF05ADE7}" type="pres">
      <dgm:prSet presAssocID="{F75A80B1-C0AF-4F48-AAB8-DEF43EA78E70}" presName="rootConnector" presStyleLbl="node4" presStyleIdx="8" presStyleCnt="11"/>
      <dgm:spPr/>
      <dgm:t>
        <a:bodyPr/>
        <a:lstStyle/>
        <a:p>
          <a:endParaRPr lang="ru-RU"/>
        </a:p>
      </dgm:t>
    </dgm:pt>
    <dgm:pt modelId="{E6296320-91A7-4057-9678-A7FC0CD1A42F}" type="pres">
      <dgm:prSet presAssocID="{F75A80B1-C0AF-4F48-AAB8-DEF43EA78E70}" presName="hierChild4" presStyleCnt="0"/>
      <dgm:spPr/>
      <dgm:t>
        <a:bodyPr/>
        <a:lstStyle/>
        <a:p>
          <a:endParaRPr lang="ru-RU"/>
        </a:p>
      </dgm:t>
    </dgm:pt>
    <dgm:pt modelId="{7F8E8573-0495-43F5-B233-CA40860DD349}" type="pres">
      <dgm:prSet presAssocID="{F75A80B1-C0AF-4F48-AAB8-DEF43EA78E70}" presName="hierChild5" presStyleCnt="0"/>
      <dgm:spPr/>
      <dgm:t>
        <a:bodyPr/>
        <a:lstStyle/>
        <a:p>
          <a:endParaRPr lang="ru-RU"/>
        </a:p>
      </dgm:t>
    </dgm:pt>
    <dgm:pt modelId="{0F6885D7-F39F-4A79-8E76-CB9798649CFA}" type="pres">
      <dgm:prSet presAssocID="{BC114F08-D7EC-47D6-BF2C-2799865C9CF6}" presName="Name64" presStyleLbl="parChTrans1D4" presStyleIdx="9" presStyleCnt="11"/>
      <dgm:spPr/>
      <dgm:t>
        <a:bodyPr/>
        <a:lstStyle/>
        <a:p>
          <a:endParaRPr lang="ru-RU"/>
        </a:p>
      </dgm:t>
    </dgm:pt>
    <dgm:pt modelId="{78D0C948-8791-4225-ADD6-F1229A73E7C1}" type="pres">
      <dgm:prSet presAssocID="{B7C8A1B0-1987-4D25-9DF1-FE6871D972F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58468B3-3D4B-4A37-B7D1-7E651A40F201}" type="pres">
      <dgm:prSet presAssocID="{B7C8A1B0-1987-4D25-9DF1-FE6871D972F4}" presName="rootComposite" presStyleCnt="0"/>
      <dgm:spPr/>
      <dgm:t>
        <a:bodyPr/>
        <a:lstStyle/>
        <a:p>
          <a:endParaRPr lang="ru-RU"/>
        </a:p>
      </dgm:t>
    </dgm:pt>
    <dgm:pt modelId="{E2D3339D-DF34-4623-978F-775B70A98BEA}" type="pres">
      <dgm:prSet presAssocID="{B7C8A1B0-1987-4D25-9DF1-FE6871D972F4}" presName="rootText" presStyleLbl="node4" presStyleIdx="9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28E156C-12C9-4ADA-88B9-AE90BDB9B263}" type="pres">
      <dgm:prSet presAssocID="{B7C8A1B0-1987-4D25-9DF1-FE6871D972F4}" presName="rootConnector" presStyleLbl="node4" presStyleIdx="9" presStyleCnt="11"/>
      <dgm:spPr/>
      <dgm:t>
        <a:bodyPr/>
        <a:lstStyle/>
        <a:p>
          <a:endParaRPr lang="ru-RU"/>
        </a:p>
      </dgm:t>
    </dgm:pt>
    <dgm:pt modelId="{EAC80E06-585F-46E5-9ED4-F326F4AFDBC1}" type="pres">
      <dgm:prSet presAssocID="{B7C8A1B0-1987-4D25-9DF1-FE6871D972F4}" presName="hierChild4" presStyleCnt="0"/>
      <dgm:spPr/>
      <dgm:t>
        <a:bodyPr/>
        <a:lstStyle/>
        <a:p>
          <a:endParaRPr lang="ru-RU"/>
        </a:p>
      </dgm:t>
    </dgm:pt>
    <dgm:pt modelId="{4DE35B85-895E-48D6-BB99-6EC19BCAD204}" type="pres">
      <dgm:prSet presAssocID="{B7C8A1B0-1987-4D25-9DF1-FE6871D972F4}" presName="hierChild5" presStyleCnt="0"/>
      <dgm:spPr/>
      <dgm:t>
        <a:bodyPr/>
        <a:lstStyle/>
        <a:p>
          <a:endParaRPr lang="ru-RU"/>
        </a:p>
      </dgm:t>
    </dgm:pt>
    <dgm:pt modelId="{81C62EA9-21D2-4B21-AF78-50FFC7225EC0}" type="pres">
      <dgm:prSet presAssocID="{896B5616-48B5-4A67-8631-34AA2ADEFAE1}" presName="Name64" presStyleLbl="parChTrans1D4" presStyleIdx="10" presStyleCnt="11"/>
      <dgm:spPr/>
      <dgm:t>
        <a:bodyPr/>
        <a:lstStyle/>
        <a:p>
          <a:endParaRPr lang="ru-RU"/>
        </a:p>
      </dgm:t>
    </dgm:pt>
    <dgm:pt modelId="{43EB4FF3-259E-408F-9607-BD2BDF6E72E6}" type="pres">
      <dgm:prSet presAssocID="{FBEEB8B3-63C5-4F33-AF4D-22D823C307E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29711E-BF56-4EFB-8D9F-73E628AC2803}" type="pres">
      <dgm:prSet presAssocID="{FBEEB8B3-63C5-4F33-AF4D-22D823C307E5}" presName="rootComposite" presStyleCnt="0"/>
      <dgm:spPr/>
      <dgm:t>
        <a:bodyPr/>
        <a:lstStyle/>
        <a:p>
          <a:endParaRPr lang="ru-RU"/>
        </a:p>
      </dgm:t>
    </dgm:pt>
    <dgm:pt modelId="{5F2600C6-55C8-47D6-A13E-CB4DF861FFF3}" type="pres">
      <dgm:prSet presAssocID="{FBEEB8B3-63C5-4F33-AF4D-22D823C307E5}" presName="rootText" presStyleLbl="node4" presStyleIdx="10" presStyleCnt="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072A509-3CF1-46CA-80BF-65C73AC2F9BB}" type="pres">
      <dgm:prSet presAssocID="{FBEEB8B3-63C5-4F33-AF4D-22D823C307E5}" presName="rootConnector" presStyleLbl="node4" presStyleIdx="10" presStyleCnt="11"/>
      <dgm:spPr/>
      <dgm:t>
        <a:bodyPr/>
        <a:lstStyle/>
        <a:p>
          <a:endParaRPr lang="ru-RU"/>
        </a:p>
      </dgm:t>
    </dgm:pt>
    <dgm:pt modelId="{B972BBF0-0603-45C7-B2CA-117ED9782928}" type="pres">
      <dgm:prSet presAssocID="{FBEEB8B3-63C5-4F33-AF4D-22D823C307E5}" presName="hierChild4" presStyleCnt="0"/>
      <dgm:spPr/>
      <dgm:t>
        <a:bodyPr/>
        <a:lstStyle/>
        <a:p>
          <a:endParaRPr lang="ru-RU"/>
        </a:p>
      </dgm:t>
    </dgm:pt>
    <dgm:pt modelId="{2F15B9DD-0007-4168-8E56-A7A240F3E6D5}" type="pres">
      <dgm:prSet presAssocID="{FBEEB8B3-63C5-4F33-AF4D-22D823C307E5}" presName="hierChild5" presStyleCnt="0"/>
      <dgm:spPr/>
      <dgm:t>
        <a:bodyPr/>
        <a:lstStyle/>
        <a:p>
          <a:endParaRPr lang="ru-RU"/>
        </a:p>
      </dgm:t>
    </dgm:pt>
    <dgm:pt modelId="{9C30CA8F-5CD3-4516-84CB-2523ABD783EB}" type="pres">
      <dgm:prSet presAssocID="{121EFB1A-4EDF-4E92-B3AB-E8621A18E361}" presName="hierChild5" presStyleCnt="0"/>
      <dgm:spPr/>
      <dgm:t>
        <a:bodyPr/>
        <a:lstStyle/>
        <a:p>
          <a:endParaRPr lang="ru-RU"/>
        </a:p>
      </dgm:t>
    </dgm:pt>
    <dgm:pt modelId="{C25A8AA3-D953-4754-BB9F-0A158F99824F}" type="pres">
      <dgm:prSet presAssocID="{6F0F068A-77A6-4A3B-A00A-6615CFA95432}" presName="hierChild5" presStyleCnt="0"/>
      <dgm:spPr/>
      <dgm:t>
        <a:bodyPr/>
        <a:lstStyle/>
        <a:p>
          <a:endParaRPr lang="ru-RU"/>
        </a:p>
      </dgm:t>
    </dgm:pt>
    <dgm:pt modelId="{07C4B427-346A-4CE7-99EC-9859BFF048B5}" type="pres">
      <dgm:prSet presAssocID="{B8679504-BF06-4055-972F-DBC7C494CA32}" presName="hierChild3" presStyleCnt="0"/>
      <dgm:spPr/>
      <dgm:t>
        <a:bodyPr/>
        <a:lstStyle/>
        <a:p>
          <a:endParaRPr lang="ru-RU"/>
        </a:p>
      </dgm:t>
    </dgm:pt>
  </dgm:ptLst>
  <dgm:cxnLst>
    <dgm:cxn modelId="{3FEE99AF-6B70-4ED5-BA50-3BE069C2ECB5}" srcId="{B8679504-BF06-4055-972F-DBC7C494CA32}" destId="{6F0F068A-77A6-4A3B-A00A-6615CFA95432}" srcOrd="1" destOrd="0" parTransId="{7F998A5A-CCE5-4AEF-8743-2824604DB0F2}" sibTransId="{FBE61AD5-F811-4787-8630-E87280D9F040}"/>
    <dgm:cxn modelId="{96869D08-68AA-46B6-BD7D-29AF674596E0}" type="presOf" srcId="{AAF9539C-318C-40F2-80B6-16631401C6BA}" destId="{31CC0523-6FBD-4082-B968-58BFF8ED7F32}" srcOrd="1" destOrd="0" presId="urn:microsoft.com/office/officeart/2009/3/layout/HorizontalOrganizationChart"/>
    <dgm:cxn modelId="{9E330F6C-F24A-401A-906E-6467709BDC34}" type="presOf" srcId="{F98517CE-EEDE-4F53-962F-49AF28A03928}" destId="{BC93EA96-2135-48AC-B6AF-E2CA430491C5}" srcOrd="1" destOrd="0" presId="urn:microsoft.com/office/officeart/2009/3/layout/HorizontalOrganizationChart"/>
    <dgm:cxn modelId="{4A08CF39-4373-405E-921E-2C9AB24E2B97}" srcId="{121EFB1A-4EDF-4E92-B3AB-E8621A18E361}" destId="{B7C8A1B0-1987-4D25-9DF1-FE6871D972F4}" srcOrd="1" destOrd="0" parTransId="{BC114F08-D7EC-47D6-BF2C-2799865C9CF6}" sibTransId="{60C7DC6B-3028-4DDC-9778-ECC35AE65A52}"/>
    <dgm:cxn modelId="{74CC29E8-BFDC-429B-98F7-99E7C8D96760}" type="presOf" srcId="{6F0F068A-77A6-4A3B-A00A-6615CFA95432}" destId="{110099ED-7654-4346-AFB1-D3A8B231BFE3}" srcOrd="1" destOrd="0" presId="urn:microsoft.com/office/officeart/2009/3/layout/HorizontalOrganizationChart"/>
    <dgm:cxn modelId="{209313C3-D015-428D-90FA-1F7AA656B99B}" srcId="{1C73F3A9-9F43-4AED-9B46-69AEAF25C5DE}" destId="{BFAB3BB9-A9C0-4CFA-8B8D-674BDB1989C6}" srcOrd="1" destOrd="0" parTransId="{6A5D4F56-0A7D-4FF6-AD11-A56E15C5F2C6}" sibTransId="{031AA344-F9E5-44D1-9C81-24C030D9F0FD}"/>
    <dgm:cxn modelId="{A95B46BD-32F3-4F53-87E7-328B05E2295F}" srcId="{1C73F3A9-9F43-4AED-9B46-69AEAF25C5DE}" destId="{A7E6F164-382B-48B5-BBC1-9D5FACFD2DA9}" srcOrd="2" destOrd="0" parTransId="{A3427741-4D9B-47CB-800E-F2BA1F72ECAE}" sibTransId="{E6B7108F-02ED-4C6D-AB05-9039F447D472}"/>
    <dgm:cxn modelId="{A80DE4BE-9465-40FE-AE4F-58F7FA045ADC}" srcId="{1C73F3A9-9F43-4AED-9B46-69AEAF25C5DE}" destId="{AAF9539C-318C-40F2-80B6-16631401C6BA}" srcOrd="4" destOrd="0" parTransId="{3FC906EF-D81B-4DCA-8713-D4AAC70C3F5F}" sibTransId="{BE3B8162-4AB6-44F5-8FCB-53E7B5F5845F}"/>
    <dgm:cxn modelId="{7E085A70-E035-4A2D-88DA-35ECD6F9EB9D}" type="presOf" srcId="{3FC906EF-D81B-4DCA-8713-D4AAC70C3F5F}" destId="{19E6FE86-22DD-4478-8D5D-4E6BDF145F4B}" srcOrd="0" destOrd="0" presId="urn:microsoft.com/office/officeart/2009/3/layout/HorizontalOrganizationChart"/>
    <dgm:cxn modelId="{BA7D7C0A-33F5-40EB-ACFD-7D09D17B3259}" type="presOf" srcId="{F5E277AF-BC7B-400A-93B8-C5767F230118}" destId="{FF6017ED-C894-4638-8B6D-9750ADB99A11}" srcOrd="0" destOrd="0" presId="urn:microsoft.com/office/officeart/2009/3/layout/HorizontalOrganizationChart"/>
    <dgm:cxn modelId="{68B6E90B-4C0D-47CF-96D8-6C0961673B84}" srcId="{5688C5CE-53D6-42CC-8603-6DC9141E4EAB}" destId="{BBAF55E3-1365-468A-BEB9-0D9E9386C450}" srcOrd="2" destOrd="0" parTransId="{9FD6433C-1D8C-45E4-A0A7-BB8F34622A24}" sibTransId="{101CB523-9D76-40B7-ACCB-E564F944FE62}"/>
    <dgm:cxn modelId="{8DF106DC-BCB6-4E47-96F2-E2AB8818E9B3}" type="presOf" srcId="{F98517CE-EEDE-4F53-962F-49AF28A03928}" destId="{A56A10CC-A415-4015-B9BE-64D7B97A0252}" srcOrd="0" destOrd="0" presId="urn:microsoft.com/office/officeart/2009/3/layout/HorizontalOrganizationChart"/>
    <dgm:cxn modelId="{4753F01A-58DD-4D5D-AFE3-BFCF70180A75}" type="presOf" srcId="{5688C5CE-53D6-42CC-8603-6DC9141E4EAB}" destId="{629CDBCD-1A8A-4C65-A5FC-8663382D1383}" srcOrd="0" destOrd="0" presId="urn:microsoft.com/office/officeart/2009/3/layout/HorizontalOrganizationChart"/>
    <dgm:cxn modelId="{DBC0ED26-CA1D-49BA-81E7-4816463226FF}" srcId="{902220B2-5D24-42E7-A5FC-7F8B1EE109A9}" destId="{F98517CE-EEDE-4F53-962F-49AF28A03928}" srcOrd="2" destOrd="0" parTransId="{ECF0684F-D261-4481-A684-027EFABE8FA6}" sibTransId="{672FA4C6-95C0-45E0-96D5-465717C2C77F}"/>
    <dgm:cxn modelId="{BD69D81B-12F6-4D20-B899-DE636FF315C4}" type="presOf" srcId="{5F9C8B9B-5707-44C9-8D10-CA93304F634A}" destId="{07980BB3-0656-4E6C-B568-14190F7FDF9C}" srcOrd="0" destOrd="0" presId="urn:microsoft.com/office/officeart/2009/3/layout/HorizontalOrganizationChart"/>
    <dgm:cxn modelId="{CB994DAD-0271-4EDF-BAB2-B1A89F314404}" type="presOf" srcId="{B8679504-BF06-4055-972F-DBC7C494CA32}" destId="{353E677E-AF1B-4399-8640-9618DC5AC793}" srcOrd="1" destOrd="0" presId="urn:microsoft.com/office/officeart/2009/3/layout/HorizontalOrganizationChart"/>
    <dgm:cxn modelId="{D5D164FC-12FD-4F97-A6C1-B7255773426C}" type="presOf" srcId="{121EFB1A-4EDF-4E92-B3AB-E8621A18E361}" destId="{E95AF180-9118-478E-8601-8637A4435C2D}" srcOrd="0" destOrd="0" presId="urn:microsoft.com/office/officeart/2009/3/layout/HorizontalOrganizationChart"/>
    <dgm:cxn modelId="{8198BAC7-1AB5-4BE7-97DD-70CFAF072D3D}" type="presOf" srcId="{17280B5D-371B-4CDE-868A-6E6DB0FE7375}" destId="{1155BF40-4B98-4899-98C6-F466518153B3}" srcOrd="1" destOrd="0" presId="urn:microsoft.com/office/officeart/2009/3/layout/HorizontalOrganizationChart"/>
    <dgm:cxn modelId="{898E32A5-772C-40BB-A6CE-56399BE0535E}" srcId="{6F0F068A-77A6-4A3B-A00A-6615CFA95432}" destId="{121EFB1A-4EDF-4E92-B3AB-E8621A18E361}" srcOrd="1" destOrd="0" parTransId="{72CA8A66-4AD5-40DD-9903-A5D2AEDB5FB2}" sibTransId="{82EC9AEB-AF7A-4D5F-BEC8-BC25C4B14E50}"/>
    <dgm:cxn modelId="{4302C025-C68B-41A0-86CE-8DA8902AE280}" srcId="{1C73F3A9-9F43-4AED-9B46-69AEAF25C5DE}" destId="{331E18A0-E0EC-469F-A1AB-3B214A2DBDE0}" srcOrd="3" destOrd="0" parTransId="{FDBD3890-0420-440F-8371-0A532EECD659}" sibTransId="{47FA1C75-8DB9-4581-8CAE-69F3C85B079B}"/>
    <dgm:cxn modelId="{F90118D6-8437-4F1E-8DE2-5BDE49BDCF06}" type="presOf" srcId="{902220B2-5D24-42E7-A5FC-7F8B1EE109A9}" destId="{F2435B68-B1BC-4568-AF34-27ACE1A99954}" srcOrd="0" destOrd="0" presId="urn:microsoft.com/office/officeart/2009/3/layout/HorizontalOrganizationChart"/>
    <dgm:cxn modelId="{3970D98A-3DA5-4B1A-9D77-2F756E911EAE}" type="presOf" srcId="{ECF0684F-D261-4481-A684-027EFABE8FA6}" destId="{C8F0606B-E563-4D91-8F9E-0C79AE41D383}" srcOrd="0" destOrd="0" presId="urn:microsoft.com/office/officeart/2009/3/layout/HorizontalOrganizationChart"/>
    <dgm:cxn modelId="{0C3B92E1-94CA-4255-9D8B-31FA0FEAE41A}" type="presOf" srcId="{8C999BD2-EF9F-4BAC-8E5F-DF41355664E8}" destId="{23CFEAE0-D5C9-4567-BAE1-6F4EBFE9F05B}" srcOrd="0" destOrd="0" presId="urn:microsoft.com/office/officeart/2009/3/layout/HorizontalOrganizationChart"/>
    <dgm:cxn modelId="{D24FB805-BC88-4DBA-BE76-BDB76A5AEE13}" type="presOf" srcId="{5042FF40-E3E2-47B7-9DC0-2D3DB551F980}" destId="{9748EC59-11CB-4124-A410-3B09A117133C}" srcOrd="0" destOrd="0" presId="urn:microsoft.com/office/officeart/2009/3/layout/HorizontalOrganizationChart"/>
    <dgm:cxn modelId="{6C68C1E7-E763-4590-86AE-8353DE60CCF7}" type="presOf" srcId="{FDBD3890-0420-440F-8371-0A532EECD659}" destId="{1E07A121-BB5D-4430-9C01-77F01431ACD3}" srcOrd="0" destOrd="0" presId="urn:microsoft.com/office/officeart/2009/3/layout/HorizontalOrganizationChart"/>
    <dgm:cxn modelId="{C3D892D7-A224-4BE9-BC80-728E47647858}" type="presOf" srcId="{EDCE4210-F7AC-4C51-8941-2C873085ED68}" destId="{8AE0C0BC-E5E3-40C7-937B-E1AA479A5071}" srcOrd="0" destOrd="0" presId="urn:microsoft.com/office/officeart/2009/3/layout/HorizontalOrganizationChart"/>
    <dgm:cxn modelId="{F41A6C86-C0DB-4B23-B9C6-37CB5E814EDB}" type="presOf" srcId="{6F0F068A-77A6-4A3B-A00A-6615CFA95432}" destId="{14DF4693-F75A-4ADA-BDC3-ED67A834F950}" srcOrd="0" destOrd="0" presId="urn:microsoft.com/office/officeart/2009/3/layout/HorizontalOrganizationChart"/>
    <dgm:cxn modelId="{BD55C6D9-5E6F-4861-A605-122DF2BC9172}" type="presOf" srcId="{F194A81A-F422-46DC-9BE9-B33844CF0E6F}" destId="{920F0A30-2327-4FC8-9706-54EAE762CD92}" srcOrd="0" destOrd="0" presId="urn:microsoft.com/office/officeart/2009/3/layout/HorizontalOrganizationChart"/>
    <dgm:cxn modelId="{5138818E-3096-4E92-8DAC-D9DF507B2C5F}" type="presOf" srcId="{FBEEB8B3-63C5-4F33-AF4D-22D823C307E5}" destId="{5F2600C6-55C8-47D6-A13E-CB4DF861FFF3}" srcOrd="0" destOrd="0" presId="urn:microsoft.com/office/officeart/2009/3/layout/HorizontalOrganizationChart"/>
    <dgm:cxn modelId="{466C32FA-9F41-4614-9A67-7FC9F0309F99}" type="presOf" srcId="{121EFB1A-4EDF-4E92-B3AB-E8621A18E361}" destId="{C3FA641A-ECA7-44E4-9389-BCAEAB33DC2E}" srcOrd="1" destOrd="0" presId="urn:microsoft.com/office/officeart/2009/3/layout/HorizontalOrganizationChart"/>
    <dgm:cxn modelId="{E998E9F9-B617-4B9F-8958-D74BF0435A2F}" srcId="{B8679504-BF06-4055-972F-DBC7C494CA32}" destId="{902220B2-5D24-42E7-A5FC-7F8B1EE109A9}" srcOrd="0" destOrd="0" parTransId="{03B7EF78-6644-440A-A092-72E6B63DBCE2}" sibTransId="{7BC692DB-AD8A-4A02-9D68-BF8A1B85DBC3}"/>
    <dgm:cxn modelId="{586F0E0D-ACFD-43C2-AAFC-FE1DBD20BC4C}" type="presOf" srcId="{A7E6F164-382B-48B5-BBC1-9D5FACFD2DA9}" destId="{AEF00887-D2D7-468E-8B4A-CE157A854F4D}" srcOrd="1" destOrd="0" presId="urn:microsoft.com/office/officeart/2009/3/layout/HorizontalOrganizationChart"/>
    <dgm:cxn modelId="{61A951B8-D12A-44A1-8FCD-C9416124ADBE}" type="presOf" srcId="{9FD6433C-1D8C-45E4-A0A7-BB8F34622A24}" destId="{948CD65D-824B-495D-909E-6F60F2248CC2}" srcOrd="0" destOrd="0" presId="urn:microsoft.com/office/officeart/2009/3/layout/HorizontalOrganizationChart"/>
    <dgm:cxn modelId="{36DE8B8D-9B0E-4CBF-A63E-2C4073EAB497}" srcId="{5688C5CE-53D6-42CC-8603-6DC9141E4EAB}" destId="{8C999BD2-EF9F-4BAC-8E5F-DF41355664E8}" srcOrd="1" destOrd="0" parTransId="{F194A81A-F422-46DC-9BE9-B33844CF0E6F}" sibTransId="{4C8C1D64-FD2A-435C-B2AF-F8621C575C6B}"/>
    <dgm:cxn modelId="{387CC945-9974-4BD1-BCA8-B3DEE6DCED6F}" type="presOf" srcId="{03B7EF78-6644-440A-A092-72E6B63DBCE2}" destId="{5CB369DE-1D17-4BC6-B2FF-860BD7FC28C5}" srcOrd="0" destOrd="0" presId="urn:microsoft.com/office/officeart/2009/3/layout/HorizontalOrganizationChart"/>
    <dgm:cxn modelId="{483C668D-F4AF-493E-A7D4-01F085BA9CC0}" type="presOf" srcId="{72CA8A66-4AD5-40DD-9903-A5D2AEDB5FB2}" destId="{6BE54C86-D9FE-4CEF-A469-0A1D86443579}" srcOrd="0" destOrd="0" presId="urn:microsoft.com/office/officeart/2009/3/layout/HorizontalOrganizationChart"/>
    <dgm:cxn modelId="{6028F5EF-486E-42C3-B33F-C215F17A9237}" type="presOf" srcId="{331E18A0-E0EC-469F-A1AB-3B214A2DBDE0}" destId="{CEB98FDB-CE35-4599-A787-2121DD2D0748}" srcOrd="1" destOrd="0" presId="urn:microsoft.com/office/officeart/2009/3/layout/HorizontalOrganizationChart"/>
    <dgm:cxn modelId="{2AA9B59A-32DF-4403-B493-158EF4EB18CC}" type="presOf" srcId="{A3427741-4D9B-47CB-800E-F2BA1F72ECAE}" destId="{C459CA19-3B3C-4475-AC4C-EBA4897E9BFB}" srcOrd="0" destOrd="0" presId="urn:microsoft.com/office/officeart/2009/3/layout/HorizontalOrganizationChart"/>
    <dgm:cxn modelId="{83908533-DF14-4DEF-9F04-744FA9084160}" srcId="{5688C5CE-53D6-42CC-8603-6DC9141E4EAB}" destId="{67387196-D2B2-47DB-A157-2FC5BA1A7D86}" srcOrd="0" destOrd="0" parTransId="{48EEF9A7-4DB1-45C2-8CA4-63FF80B083DE}" sibTransId="{1030F863-92CE-490D-AAA6-6CBE07875667}"/>
    <dgm:cxn modelId="{BC99F472-0AC0-4C3E-A611-9F2D9737C2B5}" type="presOf" srcId="{AAF9539C-318C-40F2-80B6-16631401C6BA}" destId="{4E9F2EB9-EA77-4644-B952-A0C7317DFAA2}" srcOrd="0" destOrd="0" presId="urn:microsoft.com/office/officeart/2009/3/layout/HorizontalOrganizationChart"/>
    <dgm:cxn modelId="{DBD491F3-9C1E-472E-8602-28B0A2F50396}" srcId="{6F0F068A-77A6-4A3B-A00A-6615CFA95432}" destId="{5688C5CE-53D6-42CC-8603-6DC9141E4EAB}" srcOrd="0" destOrd="0" parTransId="{EDCE4210-F7AC-4C51-8941-2C873085ED68}" sibTransId="{E1EAFC91-5780-4F67-8F18-DEA1494A4E7A}"/>
    <dgm:cxn modelId="{E7C1A52E-316E-484D-984F-3F9D5E26BB9F}" type="presOf" srcId="{BBAF55E3-1365-468A-BEB9-0D9E9386C450}" destId="{C8A41475-4326-49AE-93F4-8F94E29E7489}" srcOrd="1" destOrd="0" presId="urn:microsoft.com/office/officeart/2009/3/layout/HorizontalOrganizationChart"/>
    <dgm:cxn modelId="{669EE293-90C0-4647-8462-82B8ABA95A9D}" type="presOf" srcId="{1C73F3A9-9F43-4AED-9B46-69AEAF25C5DE}" destId="{1EFF73C1-A0FB-4B32-B132-65367330633E}" srcOrd="1" destOrd="0" presId="urn:microsoft.com/office/officeart/2009/3/layout/HorizontalOrganizationChart"/>
    <dgm:cxn modelId="{53731B16-4BD6-477F-9384-428077B80750}" srcId="{1C73F3A9-9F43-4AED-9B46-69AEAF25C5DE}" destId="{06C8CC77-13F4-408A-9F01-EBD67C1DF15F}" srcOrd="0" destOrd="0" parTransId="{3C0B4B9D-7868-43D3-8377-EB64041C1DC5}" sibTransId="{E3252BD2-A1D4-4349-9386-A480E700BF7A}"/>
    <dgm:cxn modelId="{33EDB077-F39E-4E91-BB35-28C2CA148E06}" type="presOf" srcId="{67387196-D2B2-47DB-A157-2FC5BA1A7D86}" destId="{BFEEF4CD-63FE-4690-B244-67232195851F}" srcOrd="0" destOrd="0" presId="urn:microsoft.com/office/officeart/2009/3/layout/HorizontalOrganizationChart"/>
    <dgm:cxn modelId="{B2D59319-A5E5-42AD-91A4-F3BDCA211577}" type="presOf" srcId="{F75A80B1-C0AF-4F48-AAB8-DEF43EA78E70}" destId="{68FFCECA-D02C-48F0-BD4A-3BD3AF05ADE7}" srcOrd="1" destOrd="0" presId="urn:microsoft.com/office/officeart/2009/3/layout/HorizontalOrganizationChart"/>
    <dgm:cxn modelId="{CCEB00AF-D725-4671-BCB3-BF24B034AD90}" type="presOf" srcId="{331E18A0-E0EC-469F-A1AB-3B214A2DBDE0}" destId="{02525920-0754-4405-BAF7-9C2D4CD04D2E}" srcOrd="0" destOrd="0" presId="urn:microsoft.com/office/officeart/2009/3/layout/HorizontalOrganizationChart"/>
    <dgm:cxn modelId="{4F67CE30-7132-4C86-AD89-A86339D151BF}" type="presOf" srcId="{5688C5CE-53D6-42CC-8603-6DC9141E4EAB}" destId="{6E647F8B-6718-4AD5-8FFB-5F2996F23AC0}" srcOrd="1" destOrd="0" presId="urn:microsoft.com/office/officeart/2009/3/layout/HorizontalOrganizationChart"/>
    <dgm:cxn modelId="{F6D83EAC-4EB5-4A66-9A30-C9F1D7E505AA}" type="presOf" srcId="{A7E6F164-382B-48B5-BBC1-9D5FACFD2DA9}" destId="{57D9E162-F5DE-47F9-B480-DDF2843DF89E}" srcOrd="0" destOrd="0" presId="urn:microsoft.com/office/officeart/2009/3/layout/HorizontalOrganizationChart"/>
    <dgm:cxn modelId="{302B523B-C1E8-4F9A-A917-4405BE97A720}" type="presOf" srcId="{B41194A6-C4EB-4409-A71E-B370574B7524}" destId="{E86C3311-C847-4F2A-A723-6D0C11A60EE3}" srcOrd="0" destOrd="0" presId="urn:microsoft.com/office/officeart/2009/3/layout/HorizontalOrganizationChart"/>
    <dgm:cxn modelId="{88E9EE25-456B-4D75-8FDE-7412DBAD462F}" type="presOf" srcId="{BBAF55E3-1365-468A-BEB9-0D9E9386C450}" destId="{50344ABA-2E5D-4FFF-B491-EE5374D01AE8}" srcOrd="0" destOrd="0" presId="urn:microsoft.com/office/officeart/2009/3/layout/HorizontalOrganizationChart"/>
    <dgm:cxn modelId="{23EC87DC-775F-4593-B244-CD50787B93F3}" type="presOf" srcId="{BC114F08-D7EC-47D6-BF2C-2799865C9CF6}" destId="{0F6885D7-F39F-4A79-8E76-CB9798649CFA}" srcOrd="0" destOrd="0" presId="urn:microsoft.com/office/officeart/2009/3/layout/HorizontalOrganizationChart"/>
    <dgm:cxn modelId="{5AA55D24-BBC5-4795-8072-01D81CCC4559}" type="presOf" srcId="{06C8CC77-13F4-408A-9F01-EBD67C1DF15F}" destId="{7630D0ED-5E34-4485-A2CB-3337C9069291}" srcOrd="1" destOrd="0" presId="urn:microsoft.com/office/officeart/2009/3/layout/HorizontalOrganizationChart"/>
    <dgm:cxn modelId="{B0327034-E637-4A06-81ED-8B4935CA8F41}" type="presOf" srcId="{1C73F3A9-9F43-4AED-9B46-69AEAF25C5DE}" destId="{ED5091E9-A28B-4F8C-975C-83CF40709273}" srcOrd="0" destOrd="0" presId="urn:microsoft.com/office/officeart/2009/3/layout/HorizontalOrganizationChart"/>
    <dgm:cxn modelId="{84FC1258-F753-4ED8-BF0E-3EA03FFC363E}" type="presOf" srcId="{B7C8A1B0-1987-4D25-9DF1-FE6871D972F4}" destId="{E2D3339D-DF34-4623-978F-775B70A98BEA}" srcOrd="0" destOrd="0" presId="urn:microsoft.com/office/officeart/2009/3/layout/HorizontalOrganizationChart"/>
    <dgm:cxn modelId="{8018F306-30C6-459C-B797-319C968D3EE1}" type="presOf" srcId="{896B5616-48B5-4A67-8631-34AA2ADEFAE1}" destId="{81C62EA9-21D2-4B21-AF78-50FFC7225EC0}" srcOrd="0" destOrd="0" presId="urn:microsoft.com/office/officeart/2009/3/layout/HorizontalOrganizationChart"/>
    <dgm:cxn modelId="{4E949457-9D59-4F7F-A775-D4AA60221975}" type="presOf" srcId="{6A5D4F56-0A7D-4FF6-AD11-A56E15C5F2C6}" destId="{832FF08B-5FFD-4AA3-BBD2-F43B2371574C}" srcOrd="0" destOrd="0" presId="urn:microsoft.com/office/officeart/2009/3/layout/HorizontalOrganizationChart"/>
    <dgm:cxn modelId="{DAB02FBA-80D4-4D3E-A38C-28D1DC7C6981}" type="presOf" srcId="{17280B5D-371B-4CDE-868A-6E6DB0FE7375}" destId="{F0A37D7A-5A88-448E-8BF7-6788DFC09E2A}" srcOrd="0" destOrd="0" presId="urn:microsoft.com/office/officeart/2009/3/layout/HorizontalOrganizationChart"/>
    <dgm:cxn modelId="{5CA0F9C8-7B18-48D8-85ED-E5A726B4CDFE}" srcId="{121EFB1A-4EDF-4E92-B3AB-E8621A18E361}" destId="{F75A80B1-C0AF-4F48-AAB8-DEF43EA78E70}" srcOrd="0" destOrd="0" parTransId="{5F9C8B9B-5707-44C9-8D10-CA93304F634A}" sibTransId="{9796C085-28C0-4773-BB46-6AF1D2104AE8}"/>
    <dgm:cxn modelId="{D54D16F3-D94F-4C42-9D6A-77B437F67CBC}" type="presOf" srcId="{3C0B4B9D-7868-43D3-8377-EB64041C1DC5}" destId="{982532B0-10DA-498E-86D9-B14DD6DC4663}" srcOrd="0" destOrd="0" presId="urn:microsoft.com/office/officeart/2009/3/layout/HorizontalOrganizationChart"/>
    <dgm:cxn modelId="{0E07CA4E-1ECB-402F-BAA3-565310CBFC6C}" type="presOf" srcId="{06C8CC77-13F4-408A-9F01-EBD67C1DF15F}" destId="{330DAAB9-5D93-4952-8DE7-78307EFE376D}" srcOrd="0" destOrd="0" presId="urn:microsoft.com/office/officeart/2009/3/layout/HorizontalOrganizationChart"/>
    <dgm:cxn modelId="{AE332795-FD28-4CB1-A564-7798ACF40BF1}" type="presOf" srcId="{F75A80B1-C0AF-4F48-AAB8-DEF43EA78E70}" destId="{F07924D9-E998-420C-9B67-A0709AE0AE1F}" srcOrd="0" destOrd="0" presId="urn:microsoft.com/office/officeart/2009/3/layout/HorizontalOrganizationChart"/>
    <dgm:cxn modelId="{2426C84A-CD13-4E19-B9A8-11A2501E4485}" type="presOf" srcId="{902220B2-5D24-42E7-A5FC-7F8B1EE109A9}" destId="{713E1760-85B0-4CE9-A96B-35B02DE42143}" srcOrd="1" destOrd="0" presId="urn:microsoft.com/office/officeart/2009/3/layout/HorizontalOrganizationChart"/>
    <dgm:cxn modelId="{EC6CFDB3-E4BE-4346-B17C-770ED3B5143C}" srcId="{F5E277AF-BC7B-400A-93B8-C5767F230118}" destId="{B8679504-BF06-4055-972F-DBC7C494CA32}" srcOrd="0" destOrd="0" parTransId="{F231909C-C8A6-4439-B5EF-A60B1E12AB24}" sibTransId="{C617629A-EF0D-4847-8F91-E54DE6941F70}"/>
    <dgm:cxn modelId="{E6B113BB-0A49-4803-B6B5-6B22DB4FC203}" type="presOf" srcId="{BFAB3BB9-A9C0-4CFA-8B8D-674BDB1989C6}" destId="{AEA75D66-A1E7-4BE7-A14F-6752EF31D1F5}" srcOrd="0" destOrd="0" presId="urn:microsoft.com/office/officeart/2009/3/layout/HorizontalOrganizationChart"/>
    <dgm:cxn modelId="{47AD233A-6160-4F96-A12F-DBC5D0B3660A}" srcId="{902220B2-5D24-42E7-A5FC-7F8B1EE109A9}" destId="{17280B5D-371B-4CDE-868A-6E6DB0FE7375}" srcOrd="1" destOrd="0" parTransId="{B41194A6-C4EB-4409-A71E-B370574B7524}" sibTransId="{42149AB9-96F9-4D2F-B037-F3207AE481C3}"/>
    <dgm:cxn modelId="{312DC5C6-4761-4C38-9C7F-9477F08950FB}" type="presOf" srcId="{B8679504-BF06-4055-972F-DBC7C494CA32}" destId="{49CEFC29-7F88-4F8E-A551-A4139C394FC4}" srcOrd="0" destOrd="0" presId="urn:microsoft.com/office/officeart/2009/3/layout/HorizontalOrganizationChart"/>
    <dgm:cxn modelId="{A5DC5CE7-2AE5-451A-B88F-BCD5B4D968BE}" type="presOf" srcId="{67387196-D2B2-47DB-A157-2FC5BA1A7D86}" destId="{7F6E99E5-45C4-44DD-B1E7-018211B9E5B0}" srcOrd="1" destOrd="0" presId="urn:microsoft.com/office/officeart/2009/3/layout/HorizontalOrganizationChart"/>
    <dgm:cxn modelId="{0168395F-66C8-4462-9835-E3D1D47CCAAF}" type="presOf" srcId="{BFAB3BB9-A9C0-4CFA-8B8D-674BDB1989C6}" destId="{77302EAD-EC77-4EDB-8DE7-8D6B58FDEF64}" srcOrd="1" destOrd="0" presId="urn:microsoft.com/office/officeart/2009/3/layout/HorizontalOrganizationChart"/>
    <dgm:cxn modelId="{B2A7DB0E-F79F-4217-92B0-10E440AFD8AD}" type="presOf" srcId="{B7C8A1B0-1987-4D25-9DF1-FE6871D972F4}" destId="{E28E156C-12C9-4ADA-88B9-AE90BDB9B263}" srcOrd="1" destOrd="0" presId="urn:microsoft.com/office/officeart/2009/3/layout/HorizontalOrganizationChart"/>
    <dgm:cxn modelId="{1C528847-B0C1-47EF-9AA5-F5A0AA3E54A8}" type="presOf" srcId="{FBEEB8B3-63C5-4F33-AF4D-22D823C307E5}" destId="{E072A509-3CF1-46CA-80BF-65C73AC2F9BB}" srcOrd="1" destOrd="0" presId="urn:microsoft.com/office/officeart/2009/3/layout/HorizontalOrganizationChart"/>
    <dgm:cxn modelId="{E7AA6AA6-B5EF-4F98-A114-60E24CE69641}" srcId="{121EFB1A-4EDF-4E92-B3AB-E8621A18E361}" destId="{FBEEB8B3-63C5-4F33-AF4D-22D823C307E5}" srcOrd="2" destOrd="0" parTransId="{896B5616-48B5-4A67-8631-34AA2ADEFAE1}" sibTransId="{20DD7381-35EF-439B-A27A-1E3679B9C0C2}"/>
    <dgm:cxn modelId="{F82980BE-662D-4048-91E0-4119E1169F70}" type="presOf" srcId="{7F998A5A-CCE5-4AEF-8743-2824604DB0F2}" destId="{01BBE482-31FD-4D85-B6BD-5E0BEF6E4BAD}" srcOrd="0" destOrd="0" presId="urn:microsoft.com/office/officeart/2009/3/layout/HorizontalOrganizationChart"/>
    <dgm:cxn modelId="{FD3085BA-FF5A-480C-8890-2960BA0DBEB9}" type="presOf" srcId="{48EEF9A7-4DB1-45C2-8CA4-63FF80B083DE}" destId="{69C08281-771F-4B50-B889-C3AE0DFE5E1F}" srcOrd="0" destOrd="0" presId="urn:microsoft.com/office/officeart/2009/3/layout/HorizontalOrganizationChart"/>
    <dgm:cxn modelId="{78FC4023-3769-4C0F-8D5C-0305F6D32987}" srcId="{902220B2-5D24-42E7-A5FC-7F8B1EE109A9}" destId="{1C73F3A9-9F43-4AED-9B46-69AEAF25C5DE}" srcOrd="0" destOrd="0" parTransId="{5042FF40-E3E2-47B7-9DC0-2D3DB551F980}" sibTransId="{F8EBCD01-0957-4002-88E2-BE3A7DB16E58}"/>
    <dgm:cxn modelId="{E2F2AFC0-6818-424E-8A4E-25BD9C1A2CB2}" type="presOf" srcId="{8C999BD2-EF9F-4BAC-8E5F-DF41355664E8}" destId="{4C969395-8FFB-4CD6-A717-33BCF808546F}" srcOrd="1" destOrd="0" presId="urn:microsoft.com/office/officeart/2009/3/layout/HorizontalOrganizationChart"/>
    <dgm:cxn modelId="{549B926F-63EB-4C55-839A-4C2CF725074A}" type="presParOf" srcId="{FF6017ED-C894-4638-8B6D-9750ADB99A11}" destId="{6C6EFA79-18E8-4B5F-B299-D67DDC1EC1C2}" srcOrd="0" destOrd="0" presId="urn:microsoft.com/office/officeart/2009/3/layout/HorizontalOrganizationChart"/>
    <dgm:cxn modelId="{23CD9ED5-6E9D-4E51-ACAD-BFEE6952C937}" type="presParOf" srcId="{6C6EFA79-18E8-4B5F-B299-D67DDC1EC1C2}" destId="{82088B12-A25C-454F-807F-BE669FCD862A}" srcOrd="0" destOrd="0" presId="urn:microsoft.com/office/officeart/2009/3/layout/HorizontalOrganizationChart"/>
    <dgm:cxn modelId="{25B600D3-6339-4250-848E-6309A57F4DF7}" type="presParOf" srcId="{82088B12-A25C-454F-807F-BE669FCD862A}" destId="{49CEFC29-7F88-4F8E-A551-A4139C394FC4}" srcOrd="0" destOrd="0" presId="urn:microsoft.com/office/officeart/2009/3/layout/HorizontalOrganizationChart"/>
    <dgm:cxn modelId="{E2C9C0C0-90B9-4C91-ACDF-3EA2D073854B}" type="presParOf" srcId="{82088B12-A25C-454F-807F-BE669FCD862A}" destId="{353E677E-AF1B-4399-8640-9618DC5AC793}" srcOrd="1" destOrd="0" presId="urn:microsoft.com/office/officeart/2009/3/layout/HorizontalOrganizationChart"/>
    <dgm:cxn modelId="{EB462933-52BC-40D1-A825-A5AD5053AC6D}" type="presParOf" srcId="{6C6EFA79-18E8-4B5F-B299-D67DDC1EC1C2}" destId="{CA3D3EFB-DD11-4122-9F65-2D0B32665CC2}" srcOrd="1" destOrd="0" presId="urn:microsoft.com/office/officeart/2009/3/layout/HorizontalOrganizationChart"/>
    <dgm:cxn modelId="{7D5BA9F1-858E-4F1D-A1E6-8D68AF1D0C22}" type="presParOf" srcId="{CA3D3EFB-DD11-4122-9F65-2D0B32665CC2}" destId="{5CB369DE-1D17-4BC6-B2FF-860BD7FC28C5}" srcOrd="0" destOrd="0" presId="urn:microsoft.com/office/officeart/2009/3/layout/HorizontalOrganizationChart"/>
    <dgm:cxn modelId="{EA1BB06C-8D2A-4F27-88EC-01DAFEAC0FED}" type="presParOf" srcId="{CA3D3EFB-DD11-4122-9F65-2D0B32665CC2}" destId="{EB5511B0-9C82-4A93-9DD7-6008D00C48A8}" srcOrd="1" destOrd="0" presId="urn:microsoft.com/office/officeart/2009/3/layout/HorizontalOrganizationChart"/>
    <dgm:cxn modelId="{97206376-D3F4-4D54-964F-F5C6487F33B5}" type="presParOf" srcId="{EB5511B0-9C82-4A93-9DD7-6008D00C48A8}" destId="{D46E4F08-8CF2-412A-ADBA-C2D7C16957F1}" srcOrd="0" destOrd="0" presId="urn:microsoft.com/office/officeart/2009/3/layout/HorizontalOrganizationChart"/>
    <dgm:cxn modelId="{15409445-4CB3-403E-A642-61EC661AF7BB}" type="presParOf" srcId="{D46E4F08-8CF2-412A-ADBA-C2D7C16957F1}" destId="{F2435B68-B1BC-4568-AF34-27ACE1A99954}" srcOrd="0" destOrd="0" presId="urn:microsoft.com/office/officeart/2009/3/layout/HorizontalOrganizationChart"/>
    <dgm:cxn modelId="{BF151051-C46B-48D1-B45E-7C2253FB7914}" type="presParOf" srcId="{D46E4F08-8CF2-412A-ADBA-C2D7C16957F1}" destId="{713E1760-85B0-4CE9-A96B-35B02DE42143}" srcOrd="1" destOrd="0" presId="urn:microsoft.com/office/officeart/2009/3/layout/HorizontalOrganizationChart"/>
    <dgm:cxn modelId="{3462E363-C22C-425E-92F8-964039B39B7C}" type="presParOf" srcId="{EB5511B0-9C82-4A93-9DD7-6008D00C48A8}" destId="{A1EB296F-2E75-4A9B-BEA8-E84086AF2F76}" srcOrd="1" destOrd="0" presId="urn:microsoft.com/office/officeart/2009/3/layout/HorizontalOrganizationChart"/>
    <dgm:cxn modelId="{CA135B99-FCC5-4FBA-B004-151D426905F3}" type="presParOf" srcId="{A1EB296F-2E75-4A9B-BEA8-E84086AF2F76}" destId="{9748EC59-11CB-4124-A410-3B09A117133C}" srcOrd="0" destOrd="0" presId="urn:microsoft.com/office/officeart/2009/3/layout/HorizontalOrganizationChart"/>
    <dgm:cxn modelId="{E938BF39-4E6D-41AD-B0C7-1CBD1EEC19ED}" type="presParOf" srcId="{A1EB296F-2E75-4A9B-BEA8-E84086AF2F76}" destId="{74951CE9-2EA8-4F99-8EF9-F3292CC86F9F}" srcOrd="1" destOrd="0" presId="urn:microsoft.com/office/officeart/2009/3/layout/HorizontalOrganizationChart"/>
    <dgm:cxn modelId="{29808775-F487-429B-B50D-5165BC78FB53}" type="presParOf" srcId="{74951CE9-2EA8-4F99-8EF9-F3292CC86F9F}" destId="{75A442A6-010C-4DBD-9EB7-E4581EE36C92}" srcOrd="0" destOrd="0" presId="urn:microsoft.com/office/officeart/2009/3/layout/HorizontalOrganizationChart"/>
    <dgm:cxn modelId="{795C3D68-F48C-43CC-A8DF-8FE6B711B9C1}" type="presParOf" srcId="{75A442A6-010C-4DBD-9EB7-E4581EE36C92}" destId="{ED5091E9-A28B-4F8C-975C-83CF40709273}" srcOrd="0" destOrd="0" presId="urn:microsoft.com/office/officeart/2009/3/layout/HorizontalOrganizationChart"/>
    <dgm:cxn modelId="{3EA66FF6-DB8C-4DB4-B242-8C282EB96EF8}" type="presParOf" srcId="{75A442A6-010C-4DBD-9EB7-E4581EE36C92}" destId="{1EFF73C1-A0FB-4B32-B132-65367330633E}" srcOrd="1" destOrd="0" presId="urn:microsoft.com/office/officeart/2009/3/layout/HorizontalOrganizationChart"/>
    <dgm:cxn modelId="{729723A3-7E3C-414C-B2E9-46F13113EE7B}" type="presParOf" srcId="{74951CE9-2EA8-4F99-8EF9-F3292CC86F9F}" destId="{70EE0264-C08D-41D2-955E-C8668302A24F}" srcOrd="1" destOrd="0" presId="urn:microsoft.com/office/officeart/2009/3/layout/HorizontalOrganizationChart"/>
    <dgm:cxn modelId="{6F1349F1-7A8A-4CDC-A806-831E12FE3AB6}" type="presParOf" srcId="{70EE0264-C08D-41D2-955E-C8668302A24F}" destId="{982532B0-10DA-498E-86D9-B14DD6DC4663}" srcOrd="0" destOrd="0" presId="urn:microsoft.com/office/officeart/2009/3/layout/HorizontalOrganizationChart"/>
    <dgm:cxn modelId="{3F8CE8C0-1BA8-4D66-98EF-246861CF51B3}" type="presParOf" srcId="{70EE0264-C08D-41D2-955E-C8668302A24F}" destId="{7C431796-A2C7-4E3D-80C5-DB27489CDFB4}" srcOrd="1" destOrd="0" presId="urn:microsoft.com/office/officeart/2009/3/layout/HorizontalOrganizationChart"/>
    <dgm:cxn modelId="{AFF3D141-83BF-4BC6-9BD7-C2F5EC3223DA}" type="presParOf" srcId="{7C431796-A2C7-4E3D-80C5-DB27489CDFB4}" destId="{3A191B72-B886-43C0-BD5A-2C706AD71007}" srcOrd="0" destOrd="0" presId="urn:microsoft.com/office/officeart/2009/3/layout/HorizontalOrganizationChart"/>
    <dgm:cxn modelId="{2BD85E0D-F754-4686-9CF8-E2E3CE4BC3C0}" type="presParOf" srcId="{3A191B72-B886-43C0-BD5A-2C706AD71007}" destId="{330DAAB9-5D93-4952-8DE7-78307EFE376D}" srcOrd="0" destOrd="0" presId="urn:microsoft.com/office/officeart/2009/3/layout/HorizontalOrganizationChart"/>
    <dgm:cxn modelId="{15015D00-1D57-4783-8F87-61E8E6762EED}" type="presParOf" srcId="{3A191B72-B886-43C0-BD5A-2C706AD71007}" destId="{7630D0ED-5E34-4485-A2CB-3337C9069291}" srcOrd="1" destOrd="0" presId="urn:microsoft.com/office/officeart/2009/3/layout/HorizontalOrganizationChart"/>
    <dgm:cxn modelId="{08224D02-EFD7-4B81-B0E7-37A6F6EB9D61}" type="presParOf" srcId="{7C431796-A2C7-4E3D-80C5-DB27489CDFB4}" destId="{ACD36529-E73F-4651-8676-62B9926649E3}" srcOrd="1" destOrd="0" presId="urn:microsoft.com/office/officeart/2009/3/layout/HorizontalOrganizationChart"/>
    <dgm:cxn modelId="{87807CB7-22E4-4083-8891-5BCB3A7DCD4B}" type="presParOf" srcId="{7C431796-A2C7-4E3D-80C5-DB27489CDFB4}" destId="{E98D2A3C-43D0-4645-BF0E-B49E80ED565F}" srcOrd="2" destOrd="0" presId="urn:microsoft.com/office/officeart/2009/3/layout/HorizontalOrganizationChart"/>
    <dgm:cxn modelId="{4A76BC5D-0B58-4666-AFF7-21E2CE1F2F3C}" type="presParOf" srcId="{70EE0264-C08D-41D2-955E-C8668302A24F}" destId="{832FF08B-5FFD-4AA3-BBD2-F43B2371574C}" srcOrd="2" destOrd="0" presId="urn:microsoft.com/office/officeart/2009/3/layout/HorizontalOrganizationChart"/>
    <dgm:cxn modelId="{BA303688-A3B0-456C-A120-4F875388A731}" type="presParOf" srcId="{70EE0264-C08D-41D2-955E-C8668302A24F}" destId="{20D12AD5-9162-42DB-9A7E-5A68CED29A2C}" srcOrd="3" destOrd="0" presId="urn:microsoft.com/office/officeart/2009/3/layout/HorizontalOrganizationChart"/>
    <dgm:cxn modelId="{9AE39308-0E7E-477F-A63C-DE4CB9201A3F}" type="presParOf" srcId="{20D12AD5-9162-42DB-9A7E-5A68CED29A2C}" destId="{B6401691-B3D6-43A8-B7B9-31821ECF669C}" srcOrd="0" destOrd="0" presId="urn:microsoft.com/office/officeart/2009/3/layout/HorizontalOrganizationChart"/>
    <dgm:cxn modelId="{EFC30561-2ECD-4221-A43F-B55136FA813B}" type="presParOf" srcId="{B6401691-B3D6-43A8-B7B9-31821ECF669C}" destId="{AEA75D66-A1E7-4BE7-A14F-6752EF31D1F5}" srcOrd="0" destOrd="0" presId="urn:microsoft.com/office/officeart/2009/3/layout/HorizontalOrganizationChart"/>
    <dgm:cxn modelId="{4F57E1B3-5DC9-4C16-802C-945BB74FA0D2}" type="presParOf" srcId="{B6401691-B3D6-43A8-B7B9-31821ECF669C}" destId="{77302EAD-EC77-4EDB-8DE7-8D6B58FDEF64}" srcOrd="1" destOrd="0" presId="urn:microsoft.com/office/officeart/2009/3/layout/HorizontalOrganizationChart"/>
    <dgm:cxn modelId="{88157C33-6145-4A4D-98EC-DBF4C2CA52FE}" type="presParOf" srcId="{20D12AD5-9162-42DB-9A7E-5A68CED29A2C}" destId="{8EE601A0-28E4-4E02-84F1-867F03F22E10}" srcOrd="1" destOrd="0" presId="urn:microsoft.com/office/officeart/2009/3/layout/HorizontalOrganizationChart"/>
    <dgm:cxn modelId="{A747A668-B64E-4751-BF19-4C246731750B}" type="presParOf" srcId="{20D12AD5-9162-42DB-9A7E-5A68CED29A2C}" destId="{D8DB6A20-0040-4958-A533-419F91828CA1}" srcOrd="2" destOrd="0" presId="urn:microsoft.com/office/officeart/2009/3/layout/HorizontalOrganizationChart"/>
    <dgm:cxn modelId="{52A76E13-8E35-458C-9E58-FE0E9B0EB667}" type="presParOf" srcId="{70EE0264-C08D-41D2-955E-C8668302A24F}" destId="{C459CA19-3B3C-4475-AC4C-EBA4897E9BFB}" srcOrd="4" destOrd="0" presId="urn:microsoft.com/office/officeart/2009/3/layout/HorizontalOrganizationChart"/>
    <dgm:cxn modelId="{43DDA4B2-8EB2-4553-B61E-601E8A2310B4}" type="presParOf" srcId="{70EE0264-C08D-41D2-955E-C8668302A24F}" destId="{BFB55340-12F6-4958-B7AA-602446C55B52}" srcOrd="5" destOrd="0" presId="urn:microsoft.com/office/officeart/2009/3/layout/HorizontalOrganizationChart"/>
    <dgm:cxn modelId="{EC30F0CD-8C5E-4769-8CD4-B11A40BD1666}" type="presParOf" srcId="{BFB55340-12F6-4958-B7AA-602446C55B52}" destId="{73DFFD05-A8D1-4E0F-B003-267296523EC3}" srcOrd="0" destOrd="0" presId="urn:microsoft.com/office/officeart/2009/3/layout/HorizontalOrganizationChart"/>
    <dgm:cxn modelId="{F7DC5CE9-AE62-40E9-ACC3-954A87F72E26}" type="presParOf" srcId="{73DFFD05-A8D1-4E0F-B003-267296523EC3}" destId="{57D9E162-F5DE-47F9-B480-DDF2843DF89E}" srcOrd="0" destOrd="0" presId="urn:microsoft.com/office/officeart/2009/3/layout/HorizontalOrganizationChart"/>
    <dgm:cxn modelId="{431C172E-0B14-4202-9AFA-A46232D42BCD}" type="presParOf" srcId="{73DFFD05-A8D1-4E0F-B003-267296523EC3}" destId="{AEF00887-D2D7-468E-8B4A-CE157A854F4D}" srcOrd="1" destOrd="0" presId="urn:microsoft.com/office/officeart/2009/3/layout/HorizontalOrganizationChart"/>
    <dgm:cxn modelId="{4314AD81-44AC-4D2B-96C5-BD5FE6B48D86}" type="presParOf" srcId="{BFB55340-12F6-4958-B7AA-602446C55B52}" destId="{AC51DACC-81D0-46C9-9C81-AF762489DF0C}" srcOrd="1" destOrd="0" presId="urn:microsoft.com/office/officeart/2009/3/layout/HorizontalOrganizationChart"/>
    <dgm:cxn modelId="{BF7B97CF-C97F-4FA6-B3DB-353E0F770196}" type="presParOf" srcId="{BFB55340-12F6-4958-B7AA-602446C55B52}" destId="{5EC64579-6065-45F6-A764-CCB05D18A94F}" srcOrd="2" destOrd="0" presId="urn:microsoft.com/office/officeart/2009/3/layout/HorizontalOrganizationChart"/>
    <dgm:cxn modelId="{C084920A-C294-460B-8432-838AD113CB5B}" type="presParOf" srcId="{70EE0264-C08D-41D2-955E-C8668302A24F}" destId="{1E07A121-BB5D-4430-9C01-77F01431ACD3}" srcOrd="6" destOrd="0" presId="urn:microsoft.com/office/officeart/2009/3/layout/HorizontalOrganizationChart"/>
    <dgm:cxn modelId="{8CBADE69-5AD4-44F7-B9E9-6904EDA5AC14}" type="presParOf" srcId="{70EE0264-C08D-41D2-955E-C8668302A24F}" destId="{6987969B-3A7E-4319-864D-75528F2EF780}" srcOrd="7" destOrd="0" presId="urn:microsoft.com/office/officeart/2009/3/layout/HorizontalOrganizationChart"/>
    <dgm:cxn modelId="{72237A04-775D-44AE-9399-3F6B1EA67842}" type="presParOf" srcId="{6987969B-3A7E-4319-864D-75528F2EF780}" destId="{9C5D5718-FEC7-41B3-8806-7F9A7018DFCF}" srcOrd="0" destOrd="0" presId="urn:microsoft.com/office/officeart/2009/3/layout/HorizontalOrganizationChart"/>
    <dgm:cxn modelId="{18CD8B91-73DE-4DFC-BEDC-FA0CAC4EC967}" type="presParOf" srcId="{9C5D5718-FEC7-41B3-8806-7F9A7018DFCF}" destId="{02525920-0754-4405-BAF7-9C2D4CD04D2E}" srcOrd="0" destOrd="0" presId="urn:microsoft.com/office/officeart/2009/3/layout/HorizontalOrganizationChart"/>
    <dgm:cxn modelId="{1CC3F378-62BB-4C7B-82C8-69F2C72F28F3}" type="presParOf" srcId="{9C5D5718-FEC7-41B3-8806-7F9A7018DFCF}" destId="{CEB98FDB-CE35-4599-A787-2121DD2D0748}" srcOrd="1" destOrd="0" presId="urn:microsoft.com/office/officeart/2009/3/layout/HorizontalOrganizationChart"/>
    <dgm:cxn modelId="{55FF9C61-70F0-4142-A0FD-FD6124E5EC28}" type="presParOf" srcId="{6987969B-3A7E-4319-864D-75528F2EF780}" destId="{A580FFA3-0C00-4C59-82EC-11207DD4D51F}" srcOrd="1" destOrd="0" presId="urn:microsoft.com/office/officeart/2009/3/layout/HorizontalOrganizationChart"/>
    <dgm:cxn modelId="{2C3DE005-9B00-4169-9490-D29E97E20F91}" type="presParOf" srcId="{6987969B-3A7E-4319-864D-75528F2EF780}" destId="{E01D7BED-EE97-4E4A-985D-4C6EB9D242A9}" srcOrd="2" destOrd="0" presId="urn:microsoft.com/office/officeart/2009/3/layout/HorizontalOrganizationChart"/>
    <dgm:cxn modelId="{D55B9211-08DA-493C-9C7F-0420B6D2C4F7}" type="presParOf" srcId="{70EE0264-C08D-41D2-955E-C8668302A24F}" destId="{19E6FE86-22DD-4478-8D5D-4E6BDF145F4B}" srcOrd="8" destOrd="0" presId="urn:microsoft.com/office/officeart/2009/3/layout/HorizontalOrganizationChart"/>
    <dgm:cxn modelId="{8E38F24C-C8A3-4BC1-AB8B-125595314CE8}" type="presParOf" srcId="{70EE0264-C08D-41D2-955E-C8668302A24F}" destId="{C7CD667D-F728-4794-B10F-BE07F60DF5DF}" srcOrd="9" destOrd="0" presId="urn:microsoft.com/office/officeart/2009/3/layout/HorizontalOrganizationChart"/>
    <dgm:cxn modelId="{0AEE7598-F02A-4854-9710-00AF5372F048}" type="presParOf" srcId="{C7CD667D-F728-4794-B10F-BE07F60DF5DF}" destId="{4D0F9F26-DA08-47AC-9219-A0D455DC1A10}" srcOrd="0" destOrd="0" presId="urn:microsoft.com/office/officeart/2009/3/layout/HorizontalOrganizationChart"/>
    <dgm:cxn modelId="{3A96A521-1B06-40B7-A028-16EB0F093D94}" type="presParOf" srcId="{4D0F9F26-DA08-47AC-9219-A0D455DC1A10}" destId="{4E9F2EB9-EA77-4644-B952-A0C7317DFAA2}" srcOrd="0" destOrd="0" presId="urn:microsoft.com/office/officeart/2009/3/layout/HorizontalOrganizationChart"/>
    <dgm:cxn modelId="{AD111D05-7865-488D-8228-39D84915C89B}" type="presParOf" srcId="{4D0F9F26-DA08-47AC-9219-A0D455DC1A10}" destId="{31CC0523-6FBD-4082-B968-58BFF8ED7F32}" srcOrd="1" destOrd="0" presId="urn:microsoft.com/office/officeart/2009/3/layout/HorizontalOrganizationChart"/>
    <dgm:cxn modelId="{E2CF9B78-FC40-43DA-ABA6-20E9F44EA45B}" type="presParOf" srcId="{C7CD667D-F728-4794-B10F-BE07F60DF5DF}" destId="{626916A0-B308-4D2F-AD3F-A785B8D69731}" srcOrd="1" destOrd="0" presId="urn:microsoft.com/office/officeart/2009/3/layout/HorizontalOrganizationChart"/>
    <dgm:cxn modelId="{22279070-6108-4C12-9E1C-106CF7D97CDD}" type="presParOf" srcId="{C7CD667D-F728-4794-B10F-BE07F60DF5DF}" destId="{38B0FE0E-4E6A-4EFD-B464-73B707EB1586}" srcOrd="2" destOrd="0" presId="urn:microsoft.com/office/officeart/2009/3/layout/HorizontalOrganizationChart"/>
    <dgm:cxn modelId="{8D297471-82E5-46F2-9823-583A65CDB54F}" type="presParOf" srcId="{74951CE9-2EA8-4F99-8EF9-F3292CC86F9F}" destId="{872B0836-9F9A-4E26-BDE9-E0824A2DFA9C}" srcOrd="2" destOrd="0" presId="urn:microsoft.com/office/officeart/2009/3/layout/HorizontalOrganizationChart"/>
    <dgm:cxn modelId="{F6D841F8-4059-4B83-8CA7-67846F72F987}" type="presParOf" srcId="{A1EB296F-2E75-4A9B-BEA8-E84086AF2F76}" destId="{E86C3311-C847-4F2A-A723-6D0C11A60EE3}" srcOrd="2" destOrd="0" presId="urn:microsoft.com/office/officeart/2009/3/layout/HorizontalOrganizationChart"/>
    <dgm:cxn modelId="{5D09B938-797B-4952-9A92-71C5CD26F762}" type="presParOf" srcId="{A1EB296F-2E75-4A9B-BEA8-E84086AF2F76}" destId="{7732A7E2-7280-4100-8C28-04DEE78835CE}" srcOrd="3" destOrd="0" presId="urn:microsoft.com/office/officeart/2009/3/layout/HorizontalOrganizationChart"/>
    <dgm:cxn modelId="{2C556F46-73EF-40D0-8B24-8617FBA17BF9}" type="presParOf" srcId="{7732A7E2-7280-4100-8C28-04DEE78835CE}" destId="{034B62B8-89C6-49AA-94C3-23F7A6C1FD4A}" srcOrd="0" destOrd="0" presId="urn:microsoft.com/office/officeart/2009/3/layout/HorizontalOrganizationChart"/>
    <dgm:cxn modelId="{A5113632-9D2B-4A04-847C-28F2817D48EC}" type="presParOf" srcId="{034B62B8-89C6-49AA-94C3-23F7A6C1FD4A}" destId="{F0A37D7A-5A88-448E-8BF7-6788DFC09E2A}" srcOrd="0" destOrd="0" presId="urn:microsoft.com/office/officeart/2009/3/layout/HorizontalOrganizationChart"/>
    <dgm:cxn modelId="{4250390F-29EB-4E2E-B0C7-115B9E95FF04}" type="presParOf" srcId="{034B62B8-89C6-49AA-94C3-23F7A6C1FD4A}" destId="{1155BF40-4B98-4899-98C6-F466518153B3}" srcOrd="1" destOrd="0" presId="urn:microsoft.com/office/officeart/2009/3/layout/HorizontalOrganizationChart"/>
    <dgm:cxn modelId="{5E079CB3-3E56-420F-89C6-CB1590283A9A}" type="presParOf" srcId="{7732A7E2-7280-4100-8C28-04DEE78835CE}" destId="{785BAFA1-5640-4D06-A3AA-819AFBB3775E}" srcOrd="1" destOrd="0" presId="urn:microsoft.com/office/officeart/2009/3/layout/HorizontalOrganizationChart"/>
    <dgm:cxn modelId="{F8338FE1-D62F-415E-8A18-C8A9960D6154}" type="presParOf" srcId="{7732A7E2-7280-4100-8C28-04DEE78835CE}" destId="{3B17CF8E-D1F4-43FD-9B6B-13CE4E2ABEDE}" srcOrd="2" destOrd="0" presId="urn:microsoft.com/office/officeart/2009/3/layout/HorizontalOrganizationChart"/>
    <dgm:cxn modelId="{734BA866-664A-4BC8-BEEC-6050CAE9CA94}" type="presParOf" srcId="{A1EB296F-2E75-4A9B-BEA8-E84086AF2F76}" destId="{C8F0606B-E563-4D91-8F9E-0C79AE41D383}" srcOrd="4" destOrd="0" presId="urn:microsoft.com/office/officeart/2009/3/layout/HorizontalOrganizationChart"/>
    <dgm:cxn modelId="{B2A6FBD3-49C2-4ABF-8536-7FFDBDF6DFE2}" type="presParOf" srcId="{A1EB296F-2E75-4A9B-BEA8-E84086AF2F76}" destId="{1387B7D8-00D6-41D9-A5CC-D9AD00F0FE59}" srcOrd="5" destOrd="0" presId="urn:microsoft.com/office/officeart/2009/3/layout/HorizontalOrganizationChart"/>
    <dgm:cxn modelId="{D8D81EDA-8A1D-45AC-B489-16EEC274D2F8}" type="presParOf" srcId="{1387B7D8-00D6-41D9-A5CC-D9AD00F0FE59}" destId="{667EFB62-4D1F-4F4A-A29D-00E8F0CBEDA8}" srcOrd="0" destOrd="0" presId="urn:microsoft.com/office/officeart/2009/3/layout/HorizontalOrganizationChart"/>
    <dgm:cxn modelId="{74F15DF7-D070-4A1F-A4BA-699528C8712A}" type="presParOf" srcId="{667EFB62-4D1F-4F4A-A29D-00E8F0CBEDA8}" destId="{A56A10CC-A415-4015-B9BE-64D7B97A0252}" srcOrd="0" destOrd="0" presId="urn:microsoft.com/office/officeart/2009/3/layout/HorizontalOrganizationChart"/>
    <dgm:cxn modelId="{E9AD6C39-8C9C-46DF-8667-007762DC55CB}" type="presParOf" srcId="{667EFB62-4D1F-4F4A-A29D-00E8F0CBEDA8}" destId="{BC93EA96-2135-48AC-B6AF-E2CA430491C5}" srcOrd="1" destOrd="0" presId="urn:microsoft.com/office/officeart/2009/3/layout/HorizontalOrganizationChart"/>
    <dgm:cxn modelId="{CB818A21-7B2D-4786-B60D-DD4F8E505218}" type="presParOf" srcId="{1387B7D8-00D6-41D9-A5CC-D9AD00F0FE59}" destId="{26CD4008-8D50-4D3B-A12E-4439A68BF660}" srcOrd="1" destOrd="0" presId="urn:microsoft.com/office/officeart/2009/3/layout/HorizontalOrganizationChart"/>
    <dgm:cxn modelId="{D5194DD7-F57B-4920-AF67-9795834FEE57}" type="presParOf" srcId="{1387B7D8-00D6-41D9-A5CC-D9AD00F0FE59}" destId="{49B66567-9BA0-42B5-AD71-6CDF6E26F81B}" srcOrd="2" destOrd="0" presId="urn:microsoft.com/office/officeart/2009/3/layout/HorizontalOrganizationChart"/>
    <dgm:cxn modelId="{CD9192A2-8346-47EC-B4AC-32D4929BA0E1}" type="presParOf" srcId="{EB5511B0-9C82-4A93-9DD7-6008D00C48A8}" destId="{6EF1E4A5-1B4C-40D5-9464-6CAB09AC641A}" srcOrd="2" destOrd="0" presId="urn:microsoft.com/office/officeart/2009/3/layout/HorizontalOrganizationChart"/>
    <dgm:cxn modelId="{13B800F8-283E-4447-9312-037F6566859D}" type="presParOf" srcId="{CA3D3EFB-DD11-4122-9F65-2D0B32665CC2}" destId="{01BBE482-31FD-4D85-B6BD-5E0BEF6E4BAD}" srcOrd="2" destOrd="0" presId="urn:microsoft.com/office/officeart/2009/3/layout/HorizontalOrganizationChart"/>
    <dgm:cxn modelId="{5BC4A473-E446-47B7-AFD3-EA22F25310F9}" type="presParOf" srcId="{CA3D3EFB-DD11-4122-9F65-2D0B32665CC2}" destId="{2024C4A5-2136-4EE5-90A8-819A20B33323}" srcOrd="3" destOrd="0" presId="urn:microsoft.com/office/officeart/2009/3/layout/HorizontalOrganizationChart"/>
    <dgm:cxn modelId="{39A228EA-8D6F-4F11-94E8-FAED0B9A4D99}" type="presParOf" srcId="{2024C4A5-2136-4EE5-90A8-819A20B33323}" destId="{F6DB96F1-621C-4AE5-A007-934FE833140E}" srcOrd="0" destOrd="0" presId="urn:microsoft.com/office/officeart/2009/3/layout/HorizontalOrganizationChart"/>
    <dgm:cxn modelId="{9360F11C-7958-4867-837E-CCAE80CA7C70}" type="presParOf" srcId="{F6DB96F1-621C-4AE5-A007-934FE833140E}" destId="{14DF4693-F75A-4ADA-BDC3-ED67A834F950}" srcOrd="0" destOrd="0" presId="urn:microsoft.com/office/officeart/2009/3/layout/HorizontalOrganizationChart"/>
    <dgm:cxn modelId="{A74DC45C-AB1E-452F-8911-DCB806730DE8}" type="presParOf" srcId="{F6DB96F1-621C-4AE5-A007-934FE833140E}" destId="{110099ED-7654-4346-AFB1-D3A8B231BFE3}" srcOrd="1" destOrd="0" presId="urn:microsoft.com/office/officeart/2009/3/layout/HorizontalOrganizationChart"/>
    <dgm:cxn modelId="{F77842D2-E3A5-49BC-8FA2-C7F69DAF8F2A}" type="presParOf" srcId="{2024C4A5-2136-4EE5-90A8-819A20B33323}" destId="{A6ED5D52-3C6B-42B8-B750-731AB1B3B08B}" srcOrd="1" destOrd="0" presId="urn:microsoft.com/office/officeart/2009/3/layout/HorizontalOrganizationChart"/>
    <dgm:cxn modelId="{5BDB2DCD-0DCD-47A0-B6B4-675FD07990AE}" type="presParOf" srcId="{A6ED5D52-3C6B-42B8-B750-731AB1B3B08B}" destId="{8AE0C0BC-E5E3-40C7-937B-E1AA479A5071}" srcOrd="0" destOrd="0" presId="urn:microsoft.com/office/officeart/2009/3/layout/HorizontalOrganizationChart"/>
    <dgm:cxn modelId="{D65D4F6A-39AC-458E-9029-44EEFE0373A7}" type="presParOf" srcId="{A6ED5D52-3C6B-42B8-B750-731AB1B3B08B}" destId="{87CF09C3-1CD4-4B19-A8F0-29E7BA629202}" srcOrd="1" destOrd="0" presId="urn:microsoft.com/office/officeart/2009/3/layout/HorizontalOrganizationChart"/>
    <dgm:cxn modelId="{184CF045-555D-457B-B5A0-FF6A9DA83B4D}" type="presParOf" srcId="{87CF09C3-1CD4-4B19-A8F0-29E7BA629202}" destId="{39BD9B3D-2F8C-4DBE-9831-8695CF02FB38}" srcOrd="0" destOrd="0" presId="urn:microsoft.com/office/officeart/2009/3/layout/HorizontalOrganizationChart"/>
    <dgm:cxn modelId="{CB1FB084-F576-428B-ACFE-86741DCA7085}" type="presParOf" srcId="{39BD9B3D-2F8C-4DBE-9831-8695CF02FB38}" destId="{629CDBCD-1A8A-4C65-A5FC-8663382D1383}" srcOrd="0" destOrd="0" presId="urn:microsoft.com/office/officeart/2009/3/layout/HorizontalOrganizationChart"/>
    <dgm:cxn modelId="{969C6D82-5C0C-4FD6-A88C-32E94E05E3D5}" type="presParOf" srcId="{39BD9B3D-2F8C-4DBE-9831-8695CF02FB38}" destId="{6E647F8B-6718-4AD5-8FFB-5F2996F23AC0}" srcOrd="1" destOrd="0" presId="urn:microsoft.com/office/officeart/2009/3/layout/HorizontalOrganizationChart"/>
    <dgm:cxn modelId="{9F2B0A87-D4DA-4D31-BE81-511664C1F292}" type="presParOf" srcId="{87CF09C3-1CD4-4B19-A8F0-29E7BA629202}" destId="{217B6C72-80A7-42F6-B678-805A580ECBA6}" srcOrd="1" destOrd="0" presId="urn:microsoft.com/office/officeart/2009/3/layout/HorizontalOrganizationChart"/>
    <dgm:cxn modelId="{EE49CC2A-6B85-4837-9E90-043AE5FC61DE}" type="presParOf" srcId="{217B6C72-80A7-42F6-B678-805A580ECBA6}" destId="{69C08281-771F-4B50-B889-C3AE0DFE5E1F}" srcOrd="0" destOrd="0" presId="urn:microsoft.com/office/officeart/2009/3/layout/HorizontalOrganizationChart"/>
    <dgm:cxn modelId="{4EA2D55C-7951-4A7E-BA0E-9FB16DA307F7}" type="presParOf" srcId="{217B6C72-80A7-42F6-B678-805A580ECBA6}" destId="{19459B4D-8E26-41EA-8562-FEF28BBC2943}" srcOrd="1" destOrd="0" presId="urn:microsoft.com/office/officeart/2009/3/layout/HorizontalOrganizationChart"/>
    <dgm:cxn modelId="{79F5FECC-A1B5-4B1F-8123-7B2668B184ED}" type="presParOf" srcId="{19459B4D-8E26-41EA-8562-FEF28BBC2943}" destId="{2908B938-EB9B-473E-918D-DBAB258F181A}" srcOrd="0" destOrd="0" presId="urn:microsoft.com/office/officeart/2009/3/layout/HorizontalOrganizationChart"/>
    <dgm:cxn modelId="{A2941BE3-9FB7-4166-B2B9-F888C0BBD3AA}" type="presParOf" srcId="{2908B938-EB9B-473E-918D-DBAB258F181A}" destId="{BFEEF4CD-63FE-4690-B244-67232195851F}" srcOrd="0" destOrd="0" presId="urn:microsoft.com/office/officeart/2009/3/layout/HorizontalOrganizationChart"/>
    <dgm:cxn modelId="{3C67575E-20B4-4085-AF13-4488C1FFEE7C}" type="presParOf" srcId="{2908B938-EB9B-473E-918D-DBAB258F181A}" destId="{7F6E99E5-45C4-44DD-B1E7-018211B9E5B0}" srcOrd="1" destOrd="0" presId="urn:microsoft.com/office/officeart/2009/3/layout/HorizontalOrganizationChart"/>
    <dgm:cxn modelId="{AB6D66C3-9E96-443A-B278-CC2918786D71}" type="presParOf" srcId="{19459B4D-8E26-41EA-8562-FEF28BBC2943}" destId="{C16B57E3-118E-4A79-AFF3-B73A3F6207FB}" srcOrd="1" destOrd="0" presId="urn:microsoft.com/office/officeart/2009/3/layout/HorizontalOrganizationChart"/>
    <dgm:cxn modelId="{E5486FCC-A1B6-4313-B3B9-C05C37D6FF73}" type="presParOf" srcId="{19459B4D-8E26-41EA-8562-FEF28BBC2943}" destId="{FAA65B93-CC84-41B7-81FA-D4754E2185BD}" srcOrd="2" destOrd="0" presId="urn:microsoft.com/office/officeart/2009/3/layout/HorizontalOrganizationChart"/>
    <dgm:cxn modelId="{BCEBE892-3D08-4EE4-8CAB-6D4D9478D9DB}" type="presParOf" srcId="{217B6C72-80A7-42F6-B678-805A580ECBA6}" destId="{920F0A30-2327-4FC8-9706-54EAE762CD92}" srcOrd="2" destOrd="0" presId="urn:microsoft.com/office/officeart/2009/3/layout/HorizontalOrganizationChart"/>
    <dgm:cxn modelId="{2FAD4A5F-A710-4701-9FB3-09EFF1D8F101}" type="presParOf" srcId="{217B6C72-80A7-42F6-B678-805A580ECBA6}" destId="{79065BE4-3FB3-48C6-8F9D-3D0A5B3D83B3}" srcOrd="3" destOrd="0" presId="urn:microsoft.com/office/officeart/2009/3/layout/HorizontalOrganizationChart"/>
    <dgm:cxn modelId="{1132D364-5AF1-494C-BCCE-6761E68E7903}" type="presParOf" srcId="{79065BE4-3FB3-48C6-8F9D-3D0A5B3D83B3}" destId="{732C3FBD-4523-477A-91D0-053FF838E7AE}" srcOrd="0" destOrd="0" presId="urn:microsoft.com/office/officeart/2009/3/layout/HorizontalOrganizationChart"/>
    <dgm:cxn modelId="{5631F06B-55E6-4B7F-9D2E-DADF1C11B1CF}" type="presParOf" srcId="{732C3FBD-4523-477A-91D0-053FF838E7AE}" destId="{23CFEAE0-D5C9-4567-BAE1-6F4EBFE9F05B}" srcOrd="0" destOrd="0" presId="urn:microsoft.com/office/officeart/2009/3/layout/HorizontalOrganizationChart"/>
    <dgm:cxn modelId="{51340B3F-FFF0-488E-9335-D426220ABB6B}" type="presParOf" srcId="{732C3FBD-4523-477A-91D0-053FF838E7AE}" destId="{4C969395-8FFB-4CD6-A717-33BCF808546F}" srcOrd="1" destOrd="0" presId="urn:microsoft.com/office/officeart/2009/3/layout/HorizontalOrganizationChart"/>
    <dgm:cxn modelId="{0E355C46-DDA1-483D-9485-EFE53E01F25A}" type="presParOf" srcId="{79065BE4-3FB3-48C6-8F9D-3D0A5B3D83B3}" destId="{BDB817A4-1D98-464B-AA3A-060BC355A684}" srcOrd="1" destOrd="0" presId="urn:microsoft.com/office/officeart/2009/3/layout/HorizontalOrganizationChart"/>
    <dgm:cxn modelId="{5AE0EAED-B67A-4439-A6F7-B48315DDBE34}" type="presParOf" srcId="{79065BE4-3FB3-48C6-8F9D-3D0A5B3D83B3}" destId="{26847641-E264-4ED2-A9E9-CD8D48490B7A}" srcOrd="2" destOrd="0" presId="urn:microsoft.com/office/officeart/2009/3/layout/HorizontalOrganizationChart"/>
    <dgm:cxn modelId="{20FC7653-FD90-45C0-A540-2F9C583D3286}" type="presParOf" srcId="{217B6C72-80A7-42F6-B678-805A580ECBA6}" destId="{948CD65D-824B-495D-909E-6F60F2248CC2}" srcOrd="4" destOrd="0" presId="urn:microsoft.com/office/officeart/2009/3/layout/HorizontalOrganizationChart"/>
    <dgm:cxn modelId="{D13C0EDA-27BF-47DB-A470-490F6B3BC5F0}" type="presParOf" srcId="{217B6C72-80A7-42F6-B678-805A580ECBA6}" destId="{D33F85CD-DD29-4146-AE07-839369CA6193}" srcOrd="5" destOrd="0" presId="urn:microsoft.com/office/officeart/2009/3/layout/HorizontalOrganizationChart"/>
    <dgm:cxn modelId="{1C90158C-6705-49FD-A046-0A3FF993E83F}" type="presParOf" srcId="{D33F85CD-DD29-4146-AE07-839369CA6193}" destId="{F681205F-0426-4A54-9017-C4501E8082D6}" srcOrd="0" destOrd="0" presId="urn:microsoft.com/office/officeart/2009/3/layout/HorizontalOrganizationChart"/>
    <dgm:cxn modelId="{05E089B2-99AF-42B3-918D-4F16D4B771CB}" type="presParOf" srcId="{F681205F-0426-4A54-9017-C4501E8082D6}" destId="{50344ABA-2E5D-4FFF-B491-EE5374D01AE8}" srcOrd="0" destOrd="0" presId="urn:microsoft.com/office/officeart/2009/3/layout/HorizontalOrganizationChart"/>
    <dgm:cxn modelId="{68800947-ECE6-4E88-972C-9AA9AE957D09}" type="presParOf" srcId="{F681205F-0426-4A54-9017-C4501E8082D6}" destId="{C8A41475-4326-49AE-93F4-8F94E29E7489}" srcOrd="1" destOrd="0" presId="urn:microsoft.com/office/officeart/2009/3/layout/HorizontalOrganizationChart"/>
    <dgm:cxn modelId="{587D800B-C7D9-4CCE-9D87-F327F0415267}" type="presParOf" srcId="{D33F85CD-DD29-4146-AE07-839369CA6193}" destId="{51058128-AB46-42CB-BFDA-8BF1CB6BE9B8}" srcOrd="1" destOrd="0" presId="urn:microsoft.com/office/officeart/2009/3/layout/HorizontalOrganizationChart"/>
    <dgm:cxn modelId="{976A850F-A297-4096-AE67-9E8D6BCFBD87}" type="presParOf" srcId="{D33F85CD-DD29-4146-AE07-839369CA6193}" destId="{69786D97-DC3D-4B2A-9F3A-D717910FBFA6}" srcOrd="2" destOrd="0" presId="urn:microsoft.com/office/officeart/2009/3/layout/HorizontalOrganizationChart"/>
    <dgm:cxn modelId="{A81AD8B8-6829-496B-B8B8-1B21446025BB}" type="presParOf" srcId="{87CF09C3-1CD4-4B19-A8F0-29E7BA629202}" destId="{62625E95-335E-4E84-8F2B-07148EF22985}" srcOrd="2" destOrd="0" presId="urn:microsoft.com/office/officeart/2009/3/layout/HorizontalOrganizationChart"/>
    <dgm:cxn modelId="{563BD815-D21C-4EA9-806A-B7C55B7A21A7}" type="presParOf" srcId="{A6ED5D52-3C6B-42B8-B750-731AB1B3B08B}" destId="{6BE54C86-D9FE-4CEF-A469-0A1D86443579}" srcOrd="2" destOrd="0" presId="urn:microsoft.com/office/officeart/2009/3/layout/HorizontalOrganizationChart"/>
    <dgm:cxn modelId="{67285A4D-B7D8-474A-8534-CB5FD12022DE}" type="presParOf" srcId="{A6ED5D52-3C6B-42B8-B750-731AB1B3B08B}" destId="{1F31CFE6-1271-4087-A850-D796DFB91BF0}" srcOrd="3" destOrd="0" presId="urn:microsoft.com/office/officeart/2009/3/layout/HorizontalOrganizationChart"/>
    <dgm:cxn modelId="{F771EACF-75D6-4008-8818-CB09E62FA51F}" type="presParOf" srcId="{1F31CFE6-1271-4087-A850-D796DFB91BF0}" destId="{71F732BF-0E2E-4F3C-AE93-936F54100EE0}" srcOrd="0" destOrd="0" presId="urn:microsoft.com/office/officeart/2009/3/layout/HorizontalOrganizationChart"/>
    <dgm:cxn modelId="{FAB1E672-7847-4566-B3CA-A31D4BDC7D15}" type="presParOf" srcId="{71F732BF-0E2E-4F3C-AE93-936F54100EE0}" destId="{E95AF180-9118-478E-8601-8637A4435C2D}" srcOrd="0" destOrd="0" presId="urn:microsoft.com/office/officeart/2009/3/layout/HorizontalOrganizationChart"/>
    <dgm:cxn modelId="{30BC22DB-1089-4330-8E85-AE38826B9243}" type="presParOf" srcId="{71F732BF-0E2E-4F3C-AE93-936F54100EE0}" destId="{C3FA641A-ECA7-44E4-9389-BCAEAB33DC2E}" srcOrd="1" destOrd="0" presId="urn:microsoft.com/office/officeart/2009/3/layout/HorizontalOrganizationChart"/>
    <dgm:cxn modelId="{A1973CBE-31A2-4F42-973A-E6DCB6F4577E}" type="presParOf" srcId="{1F31CFE6-1271-4087-A850-D796DFB91BF0}" destId="{55E415B6-D262-42C1-8E05-87F0EF5B0FA0}" srcOrd="1" destOrd="0" presId="urn:microsoft.com/office/officeart/2009/3/layout/HorizontalOrganizationChart"/>
    <dgm:cxn modelId="{F4C4604F-D28D-4294-805C-D469BF85A510}" type="presParOf" srcId="{55E415B6-D262-42C1-8E05-87F0EF5B0FA0}" destId="{07980BB3-0656-4E6C-B568-14190F7FDF9C}" srcOrd="0" destOrd="0" presId="urn:microsoft.com/office/officeart/2009/3/layout/HorizontalOrganizationChart"/>
    <dgm:cxn modelId="{FEC047BA-31E1-4D3C-A671-D219B55DE629}" type="presParOf" srcId="{55E415B6-D262-42C1-8E05-87F0EF5B0FA0}" destId="{880408F7-E232-4D9E-9274-BAF4AEDD3BC1}" srcOrd="1" destOrd="0" presId="urn:microsoft.com/office/officeart/2009/3/layout/HorizontalOrganizationChart"/>
    <dgm:cxn modelId="{104B5B3F-6524-409E-BC5C-6348ADC9A822}" type="presParOf" srcId="{880408F7-E232-4D9E-9274-BAF4AEDD3BC1}" destId="{59D5A266-7DA4-4160-A3D4-0ECE92A9EE3C}" srcOrd="0" destOrd="0" presId="urn:microsoft.com/office/officeart/2009/3/layout/HorizontalOrganizationChart"/>
    <dgm:cxn modelId="{19D62924-3461-41BE-806A-1F15108A8572}" type="presParOf" srcId="{59D5A266-7DA4-4160-A3D4-0ECE92A9EE3C}" destId="{F07924D9-E998-420C-9B67-A0709AE0AE1F}" srcOrd="0" destOrd="0" presId="urn:microsoft.com/office/officeart/2009/3/layout/HorizontalOrganizationChart"/>
    <dgm:cxn modelId="{B79AAFB1-CF09-426D-A831-715ACBD47496}" type="presParOf" srcId="{59D5A266-7DA4-4160-A3D4-0ECE92A9EE3C}" destId="{68FFCECA-D02C-48F0-BD4A-3BD3AF05ADE7}" srcOrd="1" destOrd="0" presId="urn:microsoft.com/office/officeart/2009/3/layout/HorizontalOrganizationChart"/>
    <dgm:cxn modelId="{E76E0047-3E7B-47D6-ACC1-56AE677FC3A4}" type="presParOf" srcId="{880408F7-E232-4D9E-9274-BAF4AEDD3BC1}" destId="{E6296320-91A7-4057-9678-A7FC0CD1A42F}" srcOrd="1" destOrd="0" presId="urn:microsoft.com/office/officeart/2009/3/layout/HorizontalOrganizationChart"/>
    <dgm:cxn modelId="{0896272E-BE94-4380-B19D-9E9E4612007E}" type="presParOf" srcId="{880408F7-E232-4D9E-9274-BAF4AEDD3BC1}" destId="{7F8E8573-0495-43F5-B233-CA40860DD349}" srcOrd="2" destOrd="0" presId="urn:microsoft.com/office/officeart/2009/3/layout/HorizontalOrganizationChart"/>
    <dgm:cxn modelId="{72C53C95-585A-4D56-A6CF-708944F4D46E}" type="presParOf" srcId="{55E415B6-D262-42C1-8E05-87F0EF5B0FA0}" destId="{0F6885D7-F39F-4A79-8E76-CB9798649CFA}" srcOrd="2" destOrd="0" presId="urn:microsoft.com/office/officeart/2009/3/layout/HorizontalOrganizationChart"/>
    <dgm:cxn modelId="{6E1FCC5C-C43D-4CBA-8957-BB12C8762669}" type="presParOf" srcId="{55E415B6-D262-42C1-8E05-87F0EF5B0FA0}" destId="{78D0C948-8791-4225-ADD6-F1229A73E7C1}" srcOrd="3" destOrd="0" presId="urn:microsoft.com/office/officeart/2009/3/layout/HorizontalOrganizationChart"/>
    <dgm:cxn modelId="{066AFC73-50B7-4A81-AEE7-94CF29D2FCDB}" type="presParOf" srcId="{78D0C948-8791-4225-ADD6-F1229A73E7C1}" destId="{E58468B3-3D4B-4A37-B7D1-7E651A40F201}" srcOrd="0" destOrd="0" presId="urn:microsoft.com/office/officeart/2009/3/layout/HorizontalOrganizationChart"/>
    <dgm:cxn modelId="{15D1019B-C31A-4BF8-9500-86803FB694EC}" type="presParOf" srcId="{E58468B3-3D4B-4A37-B7D1-7E651A40F201}" destId="{E2D3339D-DF34-4623-978F-775B70A98BEA}" srcOrd="0" destOrd="0" presId="urn:microsoft.com/office/officeart/2009/3/layout/HorizontalOrganizationChart"/>
    <dgm:cxn modelId="{E940EA23-BECB-419D-AFD7-1F2040F933C2}" type="presParOf" srcId="{E58468B3-3D4B-4A37-B7D1-7E651A40F201}" destId="{E28E156C-12C9-4ADA-88B9-AE90BDB9B263}" srcOrd="1" destOrd="0" presId="urn:microsoft.com/office/officeart/2009/3/layout/HorizontalOrganizationChart"/>
    <dgm:cxn modelId="{BE691D3F-31B0-4C39-9632-089924233D1F}" type="presParOf" srcId="{78D0C948-8791-4225-ADD6-F1229A73E7C1}" destId="{EAC80E06-585F-46E5-9ED4-F326F4AFDBC1}" srcOrd="1" destOrd="0" presId="urn:microsoft.com/office/officeart/2009/3/layout/HorizontalOrganizationChart"/>
    <dgm:cxn modelId="{6770695C-A07E-4A37-9963-3E9889DD0D30}" type="presParOf" srcId="{78D0C948-8791-4225-ADD6-F1229A73E7C1}" destId="{4DE35B85-895E-48D6-BB99-6EC19BCAD204}" srcOrd="2" destOrd="0" presId="urn:microsoft.com/office/officeart/2009/3/layout/HorizontalOrganizationChart"/>
    <dgm:cxn modelId="{05E236E5-6F76-4D09-BC2B-7B99958A237A}" type="presParOf" srcId="{55E415B6-D262-42C1-8E05-87F0EF5B0FA0}" destId="{81C62EA9-21D2-4B21-AF78-50FFC7225EC0}" srcOrd="4" destOrd="0" presId="urn:microsoft.com/office/officeart/2009/3/layout/HorizontalOrganizationChart"/>
    <dgm:cxn modelId="{D761DCDC-72E7-4AB9-BBE3-914720B51CD3}" type="presParOf" srcId="{55E415B6-D262-42C1-8E05-87F0EF5B0FA0}" destId="{43EB4FF3-259E-408F-9607-BD2BDF6E72E6}" srcOrd="5" destOrd="0" presId="urn:microsoft.com/office/officeart/2009/3/layout/HorizontalOrganizationChart"/>
    <dgm:cxn modelId="{840D6985-2E96-4993-9CAA-5D1147C00C0C}" type="presParOf" srcId="{43EB4FF3-259E-408F-9607-BD2BDF6E72E6}" destId="{B029711E-BF56-4EFB-8D9F-73E628AC2803}" srcOrd="0" destOrd="0" presId="urn:microsoft.com/office/officeart/2009/3/layout/HorizontalOrganizationChart"/>
    <dgm:cxn modelId="{9E77A749-1789-4723-B56F-92352680D826}" type="presParOf" srcId="{B029711E-BF56-4EFB-8D9F-73E628AC2803}" destId="{5F2600C6-55C8-47D6-A13E-CB4DF861FFF3}" srcOrd="0" destOrd="0" presId="urn:microsoft.com/office/officeart/2009/3/layout/HorizontalOrganizationChart"/>
    <dgm:cxn modelId="{F7DFE44A-1279-4BCF-95A9-AA9F7093EEDE}" type="presParOf" srcId="{B029711E-BF56-4EFB-8D9F-73E628AC2803}" destId="{E072A509-3CF1-46CA-80BF-65C73AC2F9BB}" srcOrd="1" destOrd="0" presId="urn:microsoft.com/office/officeart/2009/3/layout/HorizontalOrganizationChart"/>
    <dgm:cxn modelId="{216B0842-126A-4D8D-996D-71C1D6F62EDA}" type="presParOf" srcId="{43EB4FF3-259E-408F-9607-BD2BDF6E72E6}" destId="{B972BBF0-0603-45C7-B2CA-117ED9782928}" srcOrd="1" destOrd="0" presId="urn:microsoft.com/office/officeart/2009/3/layout/HorizontalOrganizationChart"/>
    <dgm:cxn modelId="{61715B69-7E2C-4A57-872B-ACF1109FCC56}" type="presParOf" srcId="{43EB4FF3-259E-408F-9607-BD2BDF6E72E6}" destId="{2F15B9DD-0007-4168-8E56-A7A240F3E6D5}" srcOrd="2" destOrd="0" presId="urn:microsoft.com/office/officeart/2009/3/layout/HorizontalOrganizationChart"/>
    <dgm:cxn modelId="{18D4101B-F69A-449A-8A39-38124347EF03}" type="presParOf" srcId="{1F31CFE6-1271-4087-A850-D796DFB91BF0}" destId="{9C30CA8F-5CD3-4516-84CB-2523ABD783EB}" srcOrd="2" destOrd="0" presId="urn:microsoft.com/office/officeart/2009/3/layout/HorizontalOrganizationChart"/>
    <dgm:cxn modelId="{F806951D-8652-407C-B946-5A88E671335D}" type="presParOf" srcId="{2024C4A5-2136-4EE5-90A8-819A20B33323}" destId="{C25A8AA3-D953-4754-BB9F-0A158F99824F}" srcOrd="2" destOrd="0" presId="urn:microsoft.com/office/officeart/2009/3/layout/HorizontalOrganizationChart"/>
    <dgm:cxn modelId="{EEC6AC99-8DA6-43DD-91C4-0C132F8C6BE9}" type="presParOf" srcId="{6C6EFA79-18E8-4B5F-B299-D67DDC1EC1C2}" destId="{07C4B427-346A-4CE7-99EC-9859BFF048B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62EA9-21D2-4B21-AF78-50FFC7225EC0}">
      <dsp:nvSpPr>
        <dsp:cNvPr id="0" name=""/>
        <dsp:cNvSpPr/>
      </dsp:nvSpPr>
      <dsp:spPr>
        <a:xfrm>
          <a:off x="5162411" y="4800942"/>
          <a:ext cx="238607" cy="513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303" y="0"/>
              </a:lnTo>
              <a:lnTo>
                <a:pt x="119303" y="513006"/>
              </a:lnTo>
              <a:lnTo>
                <a:pt x="238607" y="51300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885D7-F39F-4A79-8E76-CB9798649CFA}">
      <dsp:nvSpPr>
        <dsp:cNvPr id="0" name=""/>
        <dsp:cNvSpPr/>
      </dsp:nvSpPr>
      <dsp:spPr>
        <a:xfrm>
          <a:off x="5162411" y="4755222"/>
          <a:ext cx="238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60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80BB3-0656-4E6C-B568-14190F7FDF9C}">
      <dsp:nvSpPr>
        <dsp:cNvPr id="0" name=""/>
        <dsp:cNvSpPr/>
      </dsp:nvSpPr>
      <dsp:spPr>
        <a:xfrm>
          <a:off x="5162411" y="4287935"/>
          <a:ext cx="238607" cy="513006"/>
        </a:xfrm>
        <a:custGeom>
          <a:avLst/>
          <a:gdLst/>
          <a:ahLst/>
          <a:cxnLst/>
          <a:rect l="0" t="0" r="0" b="0"/>
          <a:pathLst>
            <a:path>
              <a:moveTo>
                <a:pt x="0" y="513006"/>
              </a:moveTo>
              <a:lnTo>
                <a:pt x="119303" y="513006"/>
              </a:lnTo>
              <a:lnTo>
                <a:pt x="119303" y="0"/>
              </a:lnTo>
              <a:lnTo>
                <a:pt x="2386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54C86-D9FE-4CEF-A469-0A1D86443579}">
      <dsp:nvSpPr>
        <dsp:cNvPr id="0" name=""/>
        <dsp:cNvSpPr/>
      </dsp:nvSpPr>
      <dsp:spPr>
        <a:xfrm>
          <a:off x="3358417" y="4170791"/>
          <a:ext cx="544168" cy="630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864" y="0"/>
              </a:lnTo>
              <a:lnTo>
                <a:pt x="424864" y="630150"/>
              </a:lnTo>
              <a:lnTo>
                <a:pt x="544168" y="6301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CD65D-824B-495D-909E-6F60F2248CC2}">
      <dsp:nvSpPr>
        <dsp:cNvPr id="0" name=""/>
        <dsp:cNvSpPr/>
      </dsp:nvSpPr>
      <dsp:spPr>
        <a:xfrm>
          <a:off x="5162304" y="3261922"/>
          <a:ext cx="238607" cy="513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303" y="0"/>
              </a:lnTo>
              <a:lnTo>
                <a:pt x="119303" y="513006"/>
              </a:lnTo>
              <a:lnTo>
                <a:pt x="238607" y="51300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F0A30-2327-4FC8-9706-54EAE762CD92}">
      <dsp:nvSpPr>
        <dsp:cNvPr id="0" name=""/>
        <dsp:cNvSpPr/>
      </dsp:nvSpPr>
      <dsp:spPr>
        <a:xfrm>
          <a:off x="5162304" y="3216202"/>
          <a:ext cx="238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607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8281-771F-4B50-B889-C3AE0DFE5E1F}">
      <dsp:nvSpPr>
        <dsp:cNvPr id="0" name=""/>
        <dsp:cNvSpPr/>
      </dsp:nvSpPr>
      <dsp:spPr>
        <a:xfrm>
          <a:off x="5162304" y="2748915"/>
          <a:ext cx="238607" cy="513006"/>
        </a:xfrm>
        <a:custGeom>
          <a:avLst/>
          <a:gdLst/>
          <a:ahLst/>
          <a:cxnLst/>
          <a:rect l="0" t="0" r="0" b="0"/>
          <a:pathLst>
            <a:path>
              <a:moveTo>
                <a:pt x="0" y="513006"/>
              </a:moveTo>
              <a:lnTo>
                <a:pt x="119303" y="513006"/>
              </a:lnTo>
              <a:lnTo>
                <a:pt x="119303" y="0"/>
              </a:lnTo>
              <a:lnTo>
                <a:pt x="238607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C0BC-E5E3-40C7-937B-E1AA479A5071}">
      <dsp:nvSpPr>
        <dsp:cNvPr id="0" name=""/>
        <dsp:cNvSpPr/>
      </dsp:nvSpPr>
      <dsp:spPr>
        <a:xfrm>
          <a:off x="3358417" y="3261922"/>
          <a:ext cx="544168" cy="908869"/>
        </a:xfrm>
        <a:custGeom>
          <a:avLst/>
          <a:gdLst/>
          <a:ahLst/>
          <a:cxnLst/>
          <a:rect l="0" t="0" r="0" b="0"/>
          <a:pathLst>
            <a:path>
              <a:moveTo>
                <a:pt x="0" y="908869"/>
              </a:moveTo>
              <a:lnTo>
                <a:pt x="424864" y="908869"/>
              </a:lnTo>
              <a:lnTo>
                <a:pt x="424864" y="0"/>
              </a:lnTo>
              <a:lnTo>
                <a:pt x="544168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BE482-31FD-4D85-B6BD-5E0BEF6E4BAD}">
      <dsp:nvSpPr>
        <dsp:cNvPr id="0" name=""/>
        <dsp:cNvSpPr/>
      </dsp:nvSpPr>
      <dsp:spPr>
        <a:xfrm>
          <a:off x="1452716" y="2887177"/>
          <a:ext cx="614593" cy="128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290" y="0"/>
              </a:lnTo>
              <a:lnTo>
                <a:pt x="495290" y="1283614"/>
              </a:lnTo>
              <a:lnTo>
                <a:pt x="614593" y="12836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0606B-E563-4D91-8F9E-0C79AE41D383}">
      <dsp:nvSpPr>
        <dsp:cNvPr id="0" name=""/>
        <dsp:cNvSpPr/>
      </dsp:nvSpPr>
      <dsp:spPr>
        <a:xfrm>
          <a:off x="3358417" y="1464238"/>
          <a:ext cx="544168" cy="101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864" y="0"/>
              </a:lnTo>
              <a:lnTo>
                <a:pt x="424864" y="1015784"/>
              </a:lnTo>
              <a:lnTo>
                <a:pt x="544168" y="101578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C3311-C847-4F2A-A723-6D0C11A60EE3}">
      <dsp:nvSpPr>
        <dsp:cNvPr id="0" name=""/>
        <dsp:cNvSpPr/>
      </dsp:nvSpPr>
      <dsp:spPr>
        <a:xfrm>
          <a:off x="3358417" y="1464238"/>
          <a:ext cx="544168" cy="272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864" y="0"/>
              </a:lnTo>
              <a:lnTo>
                <a:pt x="424864" y="272616"/>
              </a:lnTo>
              <a:lnTo>
                <a:pt x="544168" y="27261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6FE86-22DD-4478-8D5D-4E6BDF145F4B}">
      <dsp:nvSpPr>
        <dsp:cNvPr id="0" name=""/>
        <dsp:cNvSpPr/>
      </dsp:nvSpPr>
      <dsp:spPr>
        <a:xfrm>
          <a:off x="5129066" y="796942"/>
          <a:ext cx="281091" cy="1439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787" y="0"/>
              </a:lnTo>
              <a:lnTo>
                <a:pt x="161787" y="1439119"/>
              </a:lnTo>
              <a:lnTo>
                <a:pt x="281091" y="143911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7A121-BB5D-4430-9C01-77F01431ACD3}">
      <dsp:nvSpPr>
        <dsp:cNvPr id="0" name=""/>
        <dsp:cNvSpPr/>
      </dsp:nvSpPr>
      <dsp:spPr>
        <a:xfrm>
          <a:off x="5129066" y="796942"/>
          <a:ext cx="281091" cy="926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787" y="0"/>
              </a:lnTo>
              <a:lnTo>
                <a:pt x="161787" y="926112"/>
              </a:lnTo>
              <a:lnTo>
                <a:pt x="281091" y="9261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CA19-3B3C-4475-AC4C-EBA4897E9BFB}">
      <dsp:nvSpPr>
        <dsp:cNvPr id="0" name=""/>
        <dsp:cNvSpPr/>
      </dsp:nvSpPr>
      <dsp:spPr>
        <a:xfrm>
          <a:off x="5129066" y="796942"/>
          <a:ext cx="281091" cy="413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787" y="0"/>
              </a:lnTo>
              <a:lnTo>
                <a:pt x="161787" y="413105"/>
              </a:lnTo>
              <a:lnTo>
                <a:pt x="281091" y="41310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FF08B-5FFD-4AA3-BBD2-F43B2371574C}">
      <dsp:nvSpPr>
        <dsp:cNvPr id="0" name=""/>
        <dsp:cNvSpPr/>
      </dsp:nvSpPr>
      <dsp:spPr>
        <a:xfrm>
          <a:off x="5129066" y="697041"/>
          <a:ext cx="281091" cy="99900"/>
        </a:xfrm>
        <a:custGeom>
          <a:avLst/>
          <a:gdLst/>
          <a:ahLst/>
          <a:cxnLst/>
          <a:rect l="0" t="0" r="0" b="0"/>
          <a:pathLst>
            <a:path>
              <a:moveTo>
                <a:pt x="0" y="99900"/>
              </a:moveTo>
              <a:lnTo>
                <a:pt x="161787" y="99900"/>
              </a:lnTo>
              <a:lnTo>
                <a:pt x="161787" y="0"/>
              </a:lnTo>
              <a:lnTo>
                <a:pt x="281091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532B0-10DA-498E-86D9-B14DD6DC4663}">
      <dsp:nvSpPr>
        <dsp:cNvPr id="0" name=""/>
        <dsp:cNvSpPr/>
      </dsp:nvSpPr>
      <dsp:spPr>
        <a:xfrm>
          <a:off x="5129066" y="237175"/>
          <a:ext cx="281091" cy="559767"/>
        </a:xfrm>
        <a:custGeom>
          <a:avLst/>
          <a:gdLst/>
          <a:ahLst/>
          <a:cxnLst/>
          <a:rect l="0" t="0" r="0" b="0"/>
          <a:pathLst>
            <a:path>
              <a:moveTo>
                <a:pt x="0" y="559767"/>
              </a:moveTo>
              <a:lnTo>
                <a:pt x="161787" y="559767"/>
              </a:lnTo>
              <a:lnTo>
                <a:pt x="161787" y="0"/>
              </a:lnTo>
              <a:lnTo>
                <a:pt x="281091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8EC59-11CB-4124-A410-3B09A117133C}">
      <dsp:nvSpPr>
        <dsp:cNvPr id="0" name=""/>
        <dsp:cNvSpPr/>
      </dsp:nvSpPr>
      <dsp:spPr>
        <a:xfrm>
          <a:off x="3358417" y="796942"/>
          <a:ext cx="510823" cy="667295"/>
        </a:xfrm>
        <a:custGeom>
          <a:avLst/>
          <a:gdLst/>
          <a:ahLst/>
          <a:cxnLst/>
          <a:rect l="0" t="0" r="0" b="0"/>
          <a:pathLst>
            <a:path>
              <a:moveTo>
                <a:pt x="0" y="667295"/>
              </a:moveTo>
              <a:lnTo>
                <a:pt x="391519" y="667295"/>
              </a:lnTo>
              <a:lnTo>
                <a:pt x="391519" y="0"/>
              </a:lnTo>
              <a:lnTo>
                <a:pt x="510823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369DE-1D17-4BC6-B2FF-860BD7FC28C5}">
      <dsp:nvSpPr>
        <dsp:cNvPr id="0" name=""/>
        <dsp:cNvSpPr/>
      </dsp:nvSpPr>
      <dsp:spPr>
        <a:xfrm>
          <a:off x="1452716" y="1464238"/>
          <a:ext cx="614593" cy="1422938"/>
        </a:xfrm>
        <a:custGeom>
          <a:avLst/>
          <a:gdLst/>
          <a:ahLst/>
          <a:cxnLst/>
          <a:rect l="0" t="0" r="0" b="0"/>
          <a:pathLst>
            <a:path>
              <a:moveTo>
                <a:pt x="0" y="1422938"/>
              </a:moveTo>
              <a:lnTo>
                <a:pt x="495290" y="1422938"/>
              </a:lnTo>
              <a:lnTo>
                <a:pt x="495290" y="0"/>
              </a:lnTo>
              <a:lnTo>
                <a:pt x="61459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EFC29-7F88-4F8E-A551-A4139C394FC4}">
      <dsp:nvSpPr>
        <dsp:cNvPr id="0" name=""/>
        <dsp:cNvSpPr/>
      </dsp:nvSpPr>
      <dsp:spPr>
        <a:xfrm>
          <a:off x="145206" y="2601499"/>
          <a:ext cx="1307510" cy="5713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Кашель</a:t>
          </a:r>
          <a:endParaRPr lang="ru-RU" sz="1100" b="1" kern="1200" dirty="0"/>
        </a:p>
      </dsp:txBody>
      <dsp:txXfrm>
        <a:off x="173097" y="2629390"/>
        <a:ext cx="1251728" cy="515573"/>
      </dsp:txXfrm>
    </dsp:sp>
    <dsp:sp modelId="{F2435B68-B1BC-4568-AF34-27ACE1A99954}">
      <dsp:nvSpPr>
        <dsp:cNvPr id="0" name=""/>
        <dsp:cNvSpPr/>
      </dsp:nvSpPr>
      <dsp:spPr>
        <a:xfrm>
          <a:off x="2067310" y="1167631"/>
          <a:ext cx="1291106" cy="593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Острый</a:t>
          </a:r>
          <a:r>
            <a:rPr lang="ru-RU" sz="1400" kern="1200" smtClean="0"/>
            <a:t> (</a:t>
          </a:r>
          <a:r>
            <a:rPr lang="en-US" sz="1400" kern="1200" smtClean="0"/>
            <a:t>&lt;</a:t>
          </a:r>
          <a:r>
            <a:rPr lang="ru-RU" sz="1400" kern="1200" smtClean="0"/>
            <a:t>8нед</a:t>
          </a:r>
          <a:r>
            <a:rPr lang="en-US" sz="1400" kern="1200" smtClean="0"/>
            <a:t>)</a:t>
          </a:r>
          <a:r>
            <a:rPr lang="ru-RU" sz="1400" kern="1200" smtClean="0"/>
            <a:t> </a:t>
          </a:r>
          <a:endParaRPr lang="ru-RU" sz="1400" kern="1200" dirty="0"/>
        </a:p>
      </dsp:txBody>
      <dsp:txXfrm>
        <a:off x="2096268" y="1196589"/>
        <a:ext cx="1233190" cy="535297"/>
      </dsp:txXfrm>
    </dsp:sp>
    <dsp:sp modelId="{ED5091E9-A28B-4F8C-975C-83CF40709273}">
      <dsp:nvSpPr>
        <dsp:cNvPr id="0" name=""/>
        <dsp:cNvSpPr/>
      </dsp:nvSpPr>
      <dsp:spPr>
        <a:xfrm>
          <a:off x="3869240" y="634964"/>
          <a:ext cx="1259825" cy="323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Инфекции</a:t>
          </a:r>
          <a:endParaRPr lang="ru-RU" sz="1200" kern="1200" dirty="0"/>
        </a:p>
      </dsp:txBody>
      <dsp:txXfrm>
        <a:off x="3885054" y="650778"/>
        <a:ext cx="1228197" cy="292327"/>
      </dsp:txXfrm>
    </dsp:sp>
    <dsp:sp modelId="{330DAAB9-5D93-4952-8DE7-78307EFE376D}">
      <dsp:nvSpPr>
        <dsp:cNvPr id="0" name=""/>
        <dsp:cNvSpPr/>
      </dsp:nvSpPr>
      <dsp:spPr>
        <a:xfrm>
          <a:off x="5410157" y="55236"/>
          <a:ext cx="1439795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ОРЗ</a:t>
          </a:r>
          <a:endParaRPr lang="ru-RU" sz="1100" kern="1200" dirty="0"/>
        </a:p>
      </dsp:txBody>
      <dsp:txXfrm>
        <a:off x="5427920" y="72999"/>
        <a:ext cx="1404269" cy="328350"/>
      </dsp:txXfrm>
    </dsp:sp>
    <dsp:sp modelId="{AEA75D66-A1E7-4BE7-A14F-6752EF31D1F5}">
      <dsp:nvSpPr>
        <dsp:cNvPr id="0" name=""/>
        <dsp:cNvSpPr/>
      </dsp:nvSpPr>
      <dsp:spPr>
        <a:xfrm>
          <a:off x="5410157" y="515103"/>
          <a:ext cx="1439795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Бактериальный риносинусит</a:t>
          </a:r>
          <a:endParaRPr lang="ru-RU" sz="1100" kern="1200" dirty="0"/>
        </a:p>
      </dsp:txBody>
      <dsp:txXfrm>
        <a:off x="5427920" y="532866"/>
        <a:ext cx="1404269" cy="328350"/>
      </dsp:txXfrm>
    </dsp:sp>
    <dsp:sp modelId="{57D9E162-F5DE-47F9-B480-DDF2843DF89E}">
      <dsp:nvSpPr>
        <dsp:cNvPr id="0" name=""/>
        <dsp:cNvSpPr/>
      </dsp:nvSpPr>
      <dsp:spPr>
        <a:xfrm>
          <a:off x="5410157" y="1028109"/>
          <a:ext cx="1439795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Острый бронхит</a:t>
          </a:r>
          <a:endParaRPr lang="ru-RU" sz="1100" kern="1200" dirty="0"/>
        </a:p>
      </dsp:txBody>
      <dsp:txXfrm>
        <a:off x="5427920" y="1045872"/>
        <a:ext cx="1404269" cy="328350"/>
      </dsp:txXfrm>
    </dsp:sp>
    <dsp:sp modelId="{02525920-0754-4405-BAF7-9C2D4CD04D2E}">
      <dsp:nvSpPr>
        <dsp:cNvPr id="0" name=""/>
        <dsp:cNvSpPr/>
      </dsp:nvSpPr>
      <dsp:spPr>
        <a:xfrm>
          <a:off x="5410157" y="1541116"/>
          <a:ext cx="1439795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Пневмония</a:t>
          </a:r>
          <a:endParaRPr lang="ru-RU" sz="1100" kern="1200" dirty="0"/>
        </a:p>
      </dsp:txBody>
      <dsp:txXfrm>
        <a:off x="5427920" y="1558879"/>
        <a:ext cx="1404269" cy="328350"/>
      </dsp:txXfrm>
    </dsp:sp>
    <dsp:sp modelId="{4E9F2EB9-EA77-4644-B952-A0C7317DFAA2}">
      <dsp:nvSpPr>
        <dsp:cNvPr id="0" name=""/>
        <dsp:cNvSpPr/>
      </dsp:nvSpPr>
      <dsp:spPr>
        <a:xfrm>
          <a:off x="5410157" y="2054123"/>
          <a:ext cx="1439795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Коклюш</a:t>
          </a:r>
          <a:endParaRPr lang="ru-RU" sz="1100" kern="1200" dirty="0"/>
        </a:p>
      </dsp:txBody>
      <dsp:txXfrm>
        <a:off x="5427920" y="2071886"/>
        <a:ext cx="1404269" cy="328350"/>
      </dsp:txXfrm>
    </dsp:sp>
    <dsp:sp modelId="{F0A37D7A-5A88-448E-8BF7-6788DFC09E2A}">
      <dsp:nvSpPr>
        <dsp:cNvPr id="0" name=""/>
        <dsp:cNvSpPr/>
      </dsp:nvSpPr>
      <dsp:spPr>
        <a:xfrm>
          <a:off x="3902586" y="1412899"/>
          <a:ext cx="1259825" cy="6479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Воздействие триггеров (пыль, пыльца и др.)</a:t>
          </a:r>
          <a:endParaRPr lang="ru-RU" sz="1200" kern="1200" dirty="0"/>
        </a:p>
      </dsp:txBody>
      <dsp:txXfrm>
        <a:off x="3934214" y="1444527"/>
        <a:ext cx="1196569" cy="584655"/>
      </dsp:txXfrm>
    </dsp:sp>
    <dsp:sp modelId="{A56A10CC-A415-4015-B9BE-64D7B97A0252}">
      <dsp:nvSpPr>
        <dsp:cNvPr id="0" name=""/>
        <dsp:cNvSpPr/>
      </dsp:nvSpPr>
      <dsp:spPr>
        <a:xfrm>
          <a:off x="3902586" y="2318044"/>
          <a:ext cx="1259825" cy="323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Аспирация</a:t>
          </a:r>
          <a:endParaRPr lang="ru-RU" sz="1200" kern="1200" dirty="0"/>
        </a:p>
      </dsp:txBody>
      <dsp:txXfrm>
        <a:off x="3918400" y="2333858"/>
        <a:ext cx="1228197" cy="292327"/>
      </dsp:txXfrm>
    </dsp:sp>
    <dsp:sp modelId="{14DF4693-F75A-4ADA-BDC3-ED67A834F950}">
      <dsp:nvSpPr>
        <dsp:cNvPr id="0" name=""/>
        <dsp:cNvSpPr/>
      </dsp:nvSpPr>
      <dsp:spPr>
        <a:xfrm>
          <a:off x="2067310" y="3874184"/>
          <a:ext cx="1291106" cy="593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Хронический</a:t>
          </a:r>
          <a:r>
            <a:rPr lang="ru-RU" sz="1400" kern="1200" smtClean="0"/>
            <a:t> (</a:t>
          </a:r>
          <a:r>
            <a:rPr lang="en-US" sz="1400" kern="1200" smtClean="0"/>
            <a:t>&gt;</a:t>
          </a:r>
          <a:r>
            <a:rPr lang="ru-RU" sz="1400" kern="1200" smtClean="0"/>
            <a:t>8нед)</a:t>
          </a:r>
          <a:endParaRPr lang="ru-RU" sz="1400" kern="1200" dirty="0"/>
        </a:p>
      </dsp:txBody>
      <dsp:txXfrm>
        <a:off x="2096268" y="3903142"/>
        <a:ext cx="1233190" cy="535297"/>
      </dsp:txXfrm>
    </dsp:sp>
    <dsp:sp modelId="{629CDBCD-1A8A-4C65-A5FC-8663382D1383}">
      <dsp:nvSpPr>
        <dsp:cNvPr id="0" name=""/>
        <dsp:cNvSpPr/>
      </dsp:nvSpPr>
      <dsp:spPr>
        <a:xfrm>
          <a:off x="3902586" y="2841879"/>
          <a:ext cx="1259717" cy="840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Заболевания дыхательной системы</a:t>
          </a:r>
          <a:endParaRPr lang="ru-RU" sz="1200" kern="1200" dirty="0"/>
        </a:p>
      </dsp:txBody>
      <dsp:txXfrm>
        <a:off x="3943596" y="2882889"/>
        <a:ext cx="1177697" cy="758066"/>
      </dsp:txXfrm>
    </dsp:sp>
    <dsp:sp modelId="{BFEEF4CD-63FE-4690-B244-67232195851F}">
      <dsp:nvSpPr>
        <dsp:cNvPr id="0" name=""/>
        <dsp:cNvSpPr/>
      </dsp:nvSpPr>
      <dsp:spPr>
        <a:xfrm>
          <a:off x="5400911" y="2566977"/>
          <a:ext cx="1799746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Бронхиальная астма</a:t>
          </a:r>
          <a:endParaRPr lang="ru-RU" sz="1100" kern="1200" dirty="0"/>
        </a:p>
      </dsp:txBody>
      <dsp:txXfrm>
        <a:off x="5418674" y="2584740"/>
        <a:ext cx="1764220" cy="328350"/>
      </dsp:txXfrm>
    </dsp:sp>
    <dsp:sp modelId="{23CFEAE0-D5C9-4567-BAE1-6F4EBFE9F05B}">
      <dsp:nvSpPr>
        <dsp:cNvPr id="0" name=""/>
        <dsp:cNvSpPr/>
      </dsp:nvSpPr>
      <dsp:spPr>
        <a:xfrm>
          <a:off x="5400911" y="3079983"/>
          <a:ext cx="1799746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Хронический бронхит</a:t>
          </a:r>
          <a:endParaRPr lang="ru-RU" sz="1100" kern="1200" dirty="0"/>
        </a:p>
      </dsp:txBody>
      <dsp:txXfrm>
        <a:off x="5418674" y="3097746"/>
        <a:ext cx="1764220" cy="328350"/>
      </dsp:txXfrm>
    </dsp:sp>
    <dsp:sp modelId="{50344ABA-2E5D-4FFF-B491-EE5374D01AE8}">
      <dsp:nvSpPr>
        <dsp:cNvPr id="0" name=""/>
        <dsp:cNvSpPr/>
      </dsp:nvSpPr>
      <dsp:spPr>
        <a:xfrm>
          <a:off x="5400911" y="3592990"/>
          <a:ext cx="1799746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Синдром постназального затекания</a:t>
          </a:r>
          <a:endParaRPr lang="ru-RU" sz="1100" kern="1200" dirty="0"/>
        </a:p>
      </dsp:txBody>
      <dsp:txXfrm>
        <a:off x="5418674" y="3610753"/>
        <a:ext cx="1764220" cy="328350"/>
      </dsp:txXfrm>
    </dsp:sp>
    <dsp:sp modelId="{E95AF180-9118-478E-8601-8637A4435C2D}">
      <dsp:nvSpPr>
        <dsp:cNvPr id="0" name=""/>
        <dsp:cNvSpPr/>
      </dsp:nvSpPr>
      <dsp:spPr>
        <a:xfrm>
          <a:off x="3902586" y="4584972"/>
          <a:ext cx="1259825" cy="431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Внелегочные заболевания</a:t>
          </a:r>
          <a:endParaRPr lang="ru-RU" sz="1200" kern="1200" dirty="0"/>
        </a:p>
      </dsp:txBody>
      <dsp:txXfrm>
        <a:off x="3923672" y="4606058"/>
        <a:ext cx="1217653" cy="389768"/>
      </dsp:txXfrm>
    </dsp:sp>
    <dsp:sp modelId="{F07924D9-E998-420C-9B67-A0709AE0AE1F}">
      <dsp:nvSpPr>
        <dsp:cNvPr id="0" name=""/>
        <dsp:cNvSpPr/>
      </dsp:nvSpPr>
      <dsp:spPr>
        <a:xfrm>
          <a:off x="5401019" y="4105997"/>
          <a:ext cx="1193038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Заболевания сердца</a:t>
          </a:r>
          <a:endParaRPr lang="ru-RU" sz="1100" kern="1200" dirty="0"/>
        </a:p>
      </dsp:txBody>
      <dsp:txXfrm>
        <a:off x="5418782" y="4123760"/>
        <a:ext cx="1157512" cy="328350"/>
      </dsp:txXfrm>
    </dsp:sp>
    <dsp:sp modelId="{E2D3339D-DF34-4623-978F-775B70A98BEA}">
      <dsp:nvSpPr>
        <dsp:cNvPr id="0" name=""/>
        <dsp:cNvSpPr/>
      </dsp:nvSpPr>
      <dsp:spPr>
        <a:xfrm>
          <a:off x="5401019" y="4619003"/>
          <a:ext cx="1193038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ГЭРБ</a:t>
          </a:r>
          <a:endParaRPr lang="ru-RU" sz="1100" kern="1200" dirty="0"/>
        </a:p>
      </dsp:txBody>
      <dsp:txXfrm>
        <a:off x="5418782" y="4636766"/>
        <a:ext cx="1157512" cy="328350"/>
      </dsp:txXfrm>
    </dsp:sp>
    <dsp:sp modelId="{5F2600C6-55C8-47D6-A13E-CB4DF861FFF3}">
      <dsp:nvSpPr>
        <dsp:cNvPr id="0" name=""/>
        <dsp:cNvSpPr/>
      </dsp:nvSpPr>
      <dsp:spPr>
        <a:xfrm>
          <a:off x="5401019" y="5132010"/>
          <a:ext cx="1193038" cy="363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Психогенный кашель</a:t>
          </a:r>
          <a:endParaRPr lang="ru-RU" sz="1100" kern="1200" dirty="0"/>
        </a:p>
      </dsp:txBody>
      <dsp:txXfrm>
        <a:off x="5418782" y="5149773"/>
        <a:ext cx="1157512" cy="32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13E9-592B-4C9F-A35C-B6059592B369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8FCD1-871D-4500-8223-50790DE27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0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3854" y="4728805"/>
            <a:ext cx="6002301" cy="4453335"/>
          </a:xfrm>
        </p:spPr>
        <p:txBody>
          <a:bodyPr>
            <a:normAutofit/>
          </a:bodyPr>
          <a:lstStyle/>
          <a:p>
            <a:r>
              <a:rPr lang="ru-RU" dirty="0" smtClean="0"/>
              <a:t>Оригинальным препаратом с противовоспалительным эффектом является Эреспал (</a:t>
            </a:r>
            <a:r>
              <a:rPr lang="ru-RU" dirty="0" err="1" smtClean="0"/>
              <a:t>Фенспирид</a:t>
            </a:r>
            <a:r>
              <a:rPr lang="ru-RU" dirty="0" smtClean="0"/>
              <a:t>). Эреспал, влияя на метаболизм </a:t>
            </a:r>
            <a:r>
              <a:rPr lang="ru-RU" dirty="0" err="1" smtClean="0"/>
              <a:t>арахидоновой</a:t>
            </a:r>
            <a:r>
              <a:rPr lang="ru-RU" dirty="0" smtClean="0"/>
              <a:t> кислоты, подавляет выработку воспалительных </a:t>
            </a:r>
            <a:r>
              <a:rPr lang="ru-RU" dirty="0" err="1" smtClean="0"/>
              <a:t>цитокинов</a:t>
            </a:r>
            <a:r>
              <a:rPr lang="ru-RU" dirty="0" smtClean="0"/>
              <a:t>, таким образом снижает активность воспаления при респираторных заболеваниях. Эреспал</a:t>
            </a:r>
            <a:r>
              <a:rPr lang="ru-RU" b="1" dirty="0" smtClean="0"/>
              <a:t> уменьшает</a:t>
            </a:r>
            <a:r>
              <a:rPr lang="ru-RU" dirty="0" smtClean="0"/>
              <a:t> влияние гистамина, тем самым позволяет исключить назначение антигистаминных препаратов. Обладая ингибирующим влиянием на </a:t>
            </a:r>
            <a:r>
              <a:rPr lang="ru-RU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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1</a:t>
            </a:r>
            <a:r>
              <a:rPr lang="ru-RU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-а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дренорецепторы,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препятствует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спазму гладкой мускулатуры бронхов, что особенно важно при ОРЗ у больных с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гиперреактивностью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бронхов склонных к  развитию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бронхообструкции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Следствием снижения активности воспаления является ликвидация отека слизистой, гиперсекреции, улучшение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мукоцилиариного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клиренса.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FCD1-871D-4500-8223-50790DE27DF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В данном исследовании показана эффективность использования  </a:t>
            </a:r>
            <a:r>
              <a:rPr lang="ru-RU" dirty="0" err="1" smtClean="0"/>
              <a:t>Эреспала</a:t>
            </a:r>
            <a:r>
              <a:rPr lang="ru-RU" dirty="0" smtClean="0"/>
              <a:t> у детей 3-8 лет с хроническим </a:t>
            </a:r>
            <a:r>
              <a:rPr lang="ru-RU" dirty="0" err="1" smtClean="0"/>
              <a:t>аденоидитом</a:t>
            </a:r>
            <a:r>
              <a:rPr lang="ru-RU" dirty="0" smtClean="0"/>
              <a:t>.   1 </a:t>
            </a:r>
            <a:r>
              <a:rPr lang="ru-RU" dirty="0" err="1" smtClean="0"/>
              <a:t>гр</a:t>
            </a:r>
            <a:r>
              <a:rPr lang="ru-RU" dirty="0" smtClean="0"/>
              <a:t> получала Э при каждом эпизоде ОРВИ с обострением хр. аденоидита, 2гр – получали Э при обострении хр. аденоидита (включая обострения после перенесенного ОРВИ), 3гр – не получала Э. Через 2 года наблюдения и </a:t>
            </a:r>
            <a:r>
              <a:rPr lang="ru-RU" b="1" u="sng" dirty="0" smtClean="0"/>
              <a:t>лечения Э при каждом обострении </a:t>
            </a:r>
            <a:r>
              <a:rPr lang="ru-RU" dirty="0" smtClean="0"/>
              <a:t>отмечалась положительная динамика клинических симптомов, и  что очень важно, </a:t>
            </a:r>
            <a:r>
              <a:rPr lang="ru-RU" b="1" dirty="0" smtClean="0"/>
              <a:t>улучшались показатели местного иммунитета</a:t>
            </a:r>
            <a:r>
              <a:rPr lang="ru-RU" dirty="0" smtClean="0"/>
              <a:t>. Более значимое увеличение концентрации лизоцима и секреторного иммуноглобулина было</a:t>
            </a:r>
            <a:r>
              <a:rPr lang="ru-RU" b="1" dirty="0" smtClean="0"/>
              <a:t> при назначении Э на ранних этапах ОРВИ  и обострении </a:t>
            </a:r>
            <a:r>
              <a:rPr lang="ru-RU" b="1" dirty="0" err="1" smtClean="0"/>
              <a:t>хр</a:t>
            </a:r>
            <a:r>
              <a:rPr lang="ru-RU" b="1" dirty="0" smtClean="0"/>
              <a:t> </a:t>
            </a:r>
            <a:r>
              <a:rPr lang="ru-RU" b="1" dirty="0" err="1" smtClean="0"/>
              <a:t>аденоидита</a:t>
            </a:r>
            <a:r>
              <a:rPr lang="ru-RU" dirty="0" smtClean="0"/>
              <a:t>(1 </a:t>
            </a:r>
            <a:r>
              <a:rPr lang="ru-RU" dirty="0" err="1" smtClean="0"/>
              <a:t>гр</a:t>
            </a:r>
            <a:r>
              <a:rPr lang="ru-RU" dirty="0" smtClean="0"/>
              <a:t>),</a:t>
            </a:r>
            <a:r>
              <a:rPr lang="ru-RU" baseline="0" dirty="0" smtClean="0"/>
              <a:t> что отражает повышение активности местного иммунитета, способствует подавлению </a:t>
            </a:r>
            <a:r>
              <a:rPr lang="ru-RU" baseline="0" dirty="0" err="1" smtClean="0"/>
              <a:t>инфекц</a:t>
            </a:r>
            <a:r>
              <a:rPr lang="ru-RU" baseline="0" dirty="0" smtClean="0"/>
              <a:t>. процесса, в этой группе достоверно реже проводилась </a:t>
            </a:r>
            <a:r>
              <a:rPr lang="ru-RU" baseline="0" dirty="0" err="1" smtClean="0"/>
              <a:t>аденотонзилотомия</a:t>
            </a:r>
            <a:r>
              <a:rPr lang="ru-RU" baseline="0" dirty="0" smtClean="0"/>
              <a:t>.  </a:t>
            </a:r>
            <a:r>
              <a:rPr lang="ru-RU" dirty="0" smtClean="0"/>
              <a:t>У больных 3гр затяжное вяло текущее воспаление в области </a:t>
            </a:r>
            <a:r>
              <a:rPr lang="ru-RU" dirty="0" err="1" smtClean="0"/>
              <a:t>лимфоглоточного</a:t>
            </a:r>
            <a:r>
              <a:rPr lang="ru-RU" dirty="0" smtClean="0"/>
              <a:t> кольца приводило к снижению</a:t>
            </a:r>
            <a:r>
              <a:rPr lang="ru-RU" baseline="0" dirty="0" smtClean="0"/>
              <a:t> </a:t>
            </a:r>
            <a:r>
              <a:rPr lang="ru-RU" dirty="0" smtClean="0"/>
              <a:t>неспецифической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 (лизоцим).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CC3D5-55CC-4725-9C72-8E5CBCB53511}" type="slidenum">
              <a:rPr lang="ru-RU" smtClean="0">
                <a:solidFill>
                  <a:prstClr val="black"/>
                </a:solidFill>
                <a:latin typeface="Arial" charset="0"/>
              </a:rPr>
              <a:pPr/>
              <a:t>48</a:t>
            </a:fld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7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Назначение </a:t>
            </a:r>
            <a:r>
              <a:rPr lang="ru-RU" dirty="0" err="1" smtClean="0"/>
              <a:t>Эреспала</a:t>
            </a:r>
            <a:r>
              <a:rPr lang="ru-RU" dirty="0" smtClean="0"/>
              <a:t> взрослым пациентам с хроническим синуситами приводило достоверно чаще</a:t>
            </a:r>
            <a:r>
              <a:rPr lang="ru-RU" b="1" dirty="0" smtClean="0"/>
              <a:t> к улучшению рентгенологической картины,</a:t>
            </a:r>
            <a:r>
              <a:rPr lang="ru-RU" dirty="0" smtClean="0"/>
              <a:t> что отражает уменьшение воспалительных изменений в синусах (отек, экссудация).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4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больных острым отитом на фоне лечения </a:t>
            </a:r>
            <a:r>
              <a:rPr lang="ru-RU" dirty="0" err="1" smtClean="0"/>
              <a:t>Эреспалом</a:t>
            </a:r>
            <a:r>
              <a:rPr lang="ru-RU" b="1" dirty="0" smtClean="0"/>
              <a:t> достоверно быстрее</a:t>
            </a:r>
            <a:r>
              <a:rPr lang="ru-RU" dirty="0" smtClean="0"/>
              <a:t> исчезали клинические симптомы к 7 дню болезни, восстанавливалась проходимость слуховой трубы, исчезал экссудат в барабанной полости.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4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6AC20-69C0-454D-8D5D-B52414C3A126}" type="slidenum">
              <a:rPr lang="en-AU">
                <a:solidFill>
                  <a:prstClr val="black"/>
                </a:solidFill>
              </a:rPr>
              <a:pPr/>
              <a:t>21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Эреспал за счет комплексного противовоспалительного действия у пациентов с развернутой картиной ОРЗ</a:t>
            </a:r>
            <a:r>
              <a:rPr lang="en-US" dirty="0"/>
              <a:t> </a:t>
            </a:r>
            <a:r>
              <a:rPr lang="ru-RU" u="sng" dirty="0"/>
              <a:t>быстро уменьшает кашель и другие симптомы воспаления: </a:t>
            </a:r>
            <a:r>
              <a:rPr lang="ru-RU" u="sng" dirty="0" err="1"/>
              <a:t>гиперпродукцию</a:t>
            </a:r>
            <a:r>
              <a:rPr lang="ru-RU" u="sng" dirty="0"/>
              <a:t> мокроты, заложенность  носа, боль в горле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ru-RU" dirty="0"/>
              <a:t>польское многоцентровое, амбулаторное исследование </a:t>
            </a:r>
            <a:r>
              <a:rPr lang="en-US" dirty="0"/>
              <a:t>POSITIF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7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назначении Э выздоровление наступило без использования таких часто назначаемых препаратов, как </a:t>
            </a:r>
            <a:r>
              <a:rPr lang="ru-RU" dirty="0" err="1" smtClean="0"/>
              <a:t>муколитики</a:t>
            </a:r>
            <a:r>
              <a:rPr lang="ru-RU" dirty="0" smtClean="0"/>
              <a:t>, отхаркивающие, антигистаминные.  Уменьшение потребности назначения антибиотиков, свидетельствует о способности препарата </a:t>
            </a:r>
            <a:r>
              <a:rPr lang="ru-RU" b="1" dirty="0" smtClean="0"/>
              <a:t>препятствовать развитию бактериальной инфекции!!!  </a:t>
            </a:r>
            <a:r>
              <a:rPr lang="ru-RU" dirty="0" smtClean="0"/>
              <a:t>Уменьшение антибактериальной нагрузки – важнейшая возможность </a:t>
            </a:r>
            <a:r>
              <a:rPr lang="ru-RU" b="1" dirty="0" smtClean="0"/>
              <a:t>препятствовать формированию </a:t>
            </a:r>
            <a:r>
              <a:rPr lang="ru-RU" b="1" dirty="0" err="1" smtClean="0"/>
              <a:t>антибиотикорезистентности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2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Кашель –это результат раздражения  </a:t>
            </a:r>
            <a:r>
              <a:rPr lang="ru-RU" b="1" dirty="0" smtClean="0"/>
              <a:t>медиаторами</a:t>
            </a:r>
            <a:r>
              <a:rPr lang="ru-RU" dirty="0" smtClean="0"/>
              <a:t> </a:t>
            </a:r>
            <a:r>
              <a:rPr lang="ru-RU" b="1" dirty="0" smtClean="0"/>
              <a:t>воспаления </a:t>
            </a:r>
            <a:r>
              <a:rPr lang="ru-RU" dirty="0" smtClean="0"/>
              <a:t>С-волокон, расположенных в </a:t>
            </a:r>
            <a:r>
              <a:rPr lang="ru-RU" dirty="0" err="1" smtClean="0"/>
              <a:t>подслизистом</a:t>
            </a:r>
            <a:r>
              <a:rPr lang="ru-RU" dirty="0" smtClean="0"/>
              <a:t> слое дыхательных путей, и</a:t>
            </a:r>
            <a:r>
              <a:rPr lang="en-US" dirty="0" smtClean="0"/>
              <a:t> </a:t>
            </a:r>
            <a:r>
              <a:rPr lang="ru-RU" dirty="0" err="1" smtClean="0"/>
              <a:t>ирритантных</a:t>
            </a:r>
            <a:r>
              <a:rPr lang="ru-RU" dirty="0" smtClean="0"/>
              <a:t> рецепторов</a:t>
            </a:r>
            <a:r>
              <a:rPr lang="ru-RU" b="1" dirty="0" smtClean="0"/>
              <a:t> густым секретом</a:t>
            </a:r>
            <a:r>
              <a:rPr lang="ru-RU" dirty="0" smtClean="0"/>
              <a:t>. Эреспал влияет на процесс воспаления и  </a:t>
            </a:r>
            <a:r>
              <a:rPr lang="ru-RU" dirty="0" err="1" smtClean="0"/>
              <a:t>гирерпродукцию</a:t>
            </a:r>
            <a:r>
              <a:rPr lang="ru-RU" dirty="0" smtClean="0"/>
              <a:t> слизи и поэтому уменьшает жалобы и на сухой, и на влажный кашель в отличии от </a:t>
            </a:r>
            <a:r>
              <a:rPr lang="ru-RU" dirty="0" err="1" smtClean="0"/>
              <a:t>муколитиков</a:t>
            </a:r>
            <a:r>
              <a:rPr lang="ru-RU" dirty="0" smtClean="0"/>
              <a:t>, которые влияют только на влажный кашель.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Кашель –это результат раздражения  медиаторами воспаления С-волокон, расположенных в </a:t>
            </a:r>
            <a:r>
              <a:rPr lang="ru-RU" dirty="0" err="1" smtClean="0"/>
              <a:t>подслизистом</a:t>
            </a:r>
            <a:r>
              <a:rPr lang="ru-RU" dirty="0" smtClean="0"/>
              <a:t> слое дыхательных путей, и кашлевых рецепторов густым секретом. Поэтому Эреспал уменьшает жалобы и на сухой, и на влажный кашель в отличии от </a:t>
            </a:r>
            <a:r>
              <a:rPr lang="ru-RU" dirty="0" err="1" smtClean="0"/>
              <a:t>муколитиков</a:t>
            </a:r>
            <a:r>
              <a:rPr lang="ru-RU" dirty="0" smtClean="0"/>
              <a:t>, которые влияют только на влажный кашель.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2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</a:rPr>
              <a:t>На фоне приема </a:t>
            </a:r>
            <a:r>
              <a:rPr lang="ru-RU" dirty="0" err="1" smtClean="0">
                <a:latin typeface="+mj-lt"/>
              </a:rPr>
              <a:t>Эреспала</a:t>
            </a:r>
            <a:r>
              <a:rPr lang="ru-RU" dirty="0" smtClean="0">
                <a:latin typeface="+mj-lt"/>
              </a:rPr>
              <a:t> обострения болезни почти в </a:t>
            </a:r>
            <a:r>
              <a:rPr lang="ru-RU" b="1" dirty="0" smtClean="0">
                <a:latin typeface="+mj-lt"/>
              </a:rPr>
              <a:t>2 раза короче</a:t>
            </a:r>
            <a:r>
              <a:rPr lang="ru-RU" dirty="0" smtClean="0">
                <a:latin typeface="+mj-lt"/>
              </a:rPr>
              <a:t>. Подобные изменения подтверждают </a:t>
            </a:r>
            <a:r>
              <a:rPr lang="ru-RU" b="1" dirty="0" smtClean="0">
                <a:latin typeface="+mj-lt"/>
              </a:rPr>
              <a:t>высокую эффективность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Эреспала</a:t>
            </a:r>
            <a:r>
              <a:rPr lang="ru-RU" dirty="0" smtClean="0">
                <a:latin typeface="+mj-lt"/>
              </a:rPr>
              <a:t> при ХОБЛ, дают возможность</a:t>
            </a:r>
            <a:r>
              <a:rPr lang="ru-RU" b="1" dirty="0" smtClean="0">
                <a:latin typeface="+mj-lt"/>
              </a:rPr>
              <a:t> улучшить</a:t>
            </a:r>
            <a:r>
              <a:rPr lang="ru-RU" dirty="0" smtClean="0">
                <a:latin typeface="+mj-lt"/>
              </a:rPr>
              <a:t> качество жизни пациентов.</a:t>
            </a:r>
            <a:endParaRPr lang="en-US" dirty="0" smtClean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8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Эреспала</a:t>
            </a:r>
            <a:r>
              <a:rPr lang="ru-RU" dirty="0" smtClean="0"/>
              <a:t> у больных острым бронхитом позволило добиться выздоровления к 10 дню </a:t>
            </a:r>
            <a:r>
              <a:rPr lang="ru-RU" b="1" dirty="0" smtClean="0"/>
              <a:t>в 94% случаев</a:t>
            </a:r>
            <a:r>
              <a:rPr lang="ru-RU" dirty="0" smtClean="0"/>
              <a:t> (симптоматическая терапия – выздоровление в 55%).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6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данном исследовании Эреспал назначали больным внебольничной пневмонией (не осложненное течение) в составе комплексной терапии (антибактериальная терапия).  При использовании </a:t>
            </a:r>
            <a:r>
              <a:rPr lang="ru-RU" dirty="0" err="1" smtClean="0"/>
              <a:t>Эреспала</a:t>
            </a:r>
            <a:r>
              <a:rPr lang="ru-RU" dirty="0" smtClean="0"/>
              <a:t> наблюдалось более </a:t>
            </a:r>
            <a:r>
              <a:rPr lang="ru-RU" b="1" dirty="0" smtClean="0"/>
              <a:t>раннее прекращение кашля </a:t>
            </a:r>
            <a:r>
              <a:rPr lang="ru-RU" dirty="0" smtClean="0"/>
              <a:t>- 14 день, по сравнению с группой сравнения - 20 день.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3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Течение инфекционного процесса (и терапевтическое воздействие на него) можно представить в виде сорного растения. Инфекция – это корень болезни удаление которого необходимо для выздоровления, но бывает затруднительно, особенно при вирусных инфекциях, так как специфическое воздействие на вирусы очень ограничено. Общим ответом на повреждение любой этиологии является </a:t>
            </a:r>
            <a:r>
              <a:rPr lang="ru-RU" b="1" dirty="0" smtClean="0"/>
              <a:t>воспаление</a:t>
            </a:r>
            <a:r>
              <a:rPr lang="ru-RU" dirty="0" smtClean="0"/>
              <a:t>, поэтому эффективная противовоспалительная терапия может привести к гибели ствола. Симптомы воспаления органов дыхания многочисленны, воздействие на отдельные симптомы (симптоматическая терапия) не столь эффективна и приводит к </a:t>
            </a:r>
            <a:r>
              <a:rPr lang="ru-RU" dirty="0" err="1" smtClean="0"/>
              <a:t>полипрагмазии</a:t>
            </a:r>
            <a:r>
              <a:rPr lang="ru-RU" dirty="0" smtClean="0"/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6614-C2BD-484C-87A2-F2D2BE289537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8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3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3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7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9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5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3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1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Объект с подписью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3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Объект с подписью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556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Объект с подписью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4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12.01.2017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00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ciencephoto.com/images/download_wm_image.html/C005969-Ciliated_epithelium_of_the_nasal_mucosa-SPL.jpg?id=670050969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Противовоспалительная терапия ОРВИ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Проф. Ширяева Г.П.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86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784642" y="6359466"/>
            <a:ext cx="3722494" cy="4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40000"/>
              </a:lnSpc>
              <a:buClr>
                <a:srgbClr val="B64E00"/>
              </a:buClr>
              <a:buFont typeface="Wingdings" pitchFamily="2" charset="2"/>
              <a:buNone/>
            </a:pPr>
            <a:r>
              <a:rPr lang="ru-RU" sz="1000" dirty="0">
                <a:solidFill>
                  <a:schemeClr val="tx1"/>
                </a:solidFill>
              </a:rPr>
              <a:t>Л.И. Дворецкий, </a:t>
            </a:r>
            <a:r>
              <a:rPr lang="en-US" sz="1000" dirty="0">
                <a:solidFill>
                  <a:schemeClr val="tx1"/>
                </a:solidFill>
              </a:rPr>
              <a:t>XIII </a:t>
            </a:r>
            <a:r>
              <a:rPr lang="ru-RU" sz="1000" dirty="0">
                <a:solidFill>
                  <a:schemeClr val="tx1"/>
                </a:solidFill>
              </a:rPr>
              <a:t>Конгресс «Человек и Лекарство», </a:t>
            </a:r>
            <a:r>
              <a:rPr lang="ru-RU" sz="1000" dirty="0" smtClean="0">
                <a:solidFill>
                  <a:schemeClr val="tx1"/>
                </a:solidFill>
              </a:rPr>
              <a:t>2006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r">
              <a:lnSpc>
                <a:spcPct val="140000"/>
              </a:lnSpc>
              <a:buClr>
                <a:srgbClr val="B64E00"/>
              </a:buClr>
            </a:pPr>
            <a:r>
              <a:rPr lang="en-US" sz="1000" dirty="0"/>
              <a:t>EPOS 2012</a:t>
            </a:r>
            <a:endParaRPr lang="ru-RU" sz="1000" dirty="0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218714" y="1417638"/>
            <a:ext cx="13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accent2"/>
                </a:solidFill>
                <a:effectLst/>
                <a:latin typeface="+mn-lt"/>
              </a:rPr>
              <a:t>Вирусы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72"/>
          <a:stretch/>
        </p:blipFill>
        <p:spPr bwMode="auto">
          <a:xfrm>
            <a:off x="7211275" y="1938088"/>
            <a:ext cx="1439404" cy="14723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r="16656" b="16975"/>
          <a:stretch/>
        </p:blipFill>
        <p:spPr bwMode="auto">
          <a:xfrm>
            <a:off x="5557896" y="1938090"/>
            <a:ext cx="1470504" cy="14723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355883" y="14176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accent2"/>
                </a:solidFill>
                <a:effectLst/>
                <a:latin typeface="+mn-lt"/>
              </a:rPr>
              <a:t>Бактерии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548804" y="3976958"/>
            <a:ext cx="6793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accent2"/>
                </a:solidFill>
                <a:effectLst/>
                <a:latin typeface="+mn-lt"/>
              </a:rPr>
              <a:t>Вирусно-бактериальные ассоциации</a:t>
            </a:r>
          </a:p>
        </p:txBody>
      </p:sp>
      <p:pic>
        <p:nvPicPr>
          <p:cNvPr id="8" name="Picture 2" descr="E:\Lena Anf\ProviZoro\201103251026337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3" y="1875643"/>
            <a:ext cx="1632012" cy="1610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Lena Anf\ProviZoro\bio-0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9" y="1805445"/>
            <a:ext cx="1926976" cy="17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548804" y="4358198"/>
            <a:ext cx="6793814" cy="1783706"/>
            <a:chOff x="1001473" y="3978700"/>
            <a:chExt cx="6793814" cy="178370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572"/>
            <a:stretch/>
          </p:blipFill>
          <p:spPr bwMode="auto">
            <a:xfrm>
              <a:off x="6355883" y="4134399"/>
              <a:ext cx="1439404" cy="14723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7" r="16656" b="16975"/>
            <a:stretch/>
          </p:blipFill>
          <p:spPr bwMode="auto">
            <a:xfrm>
              <a:off x="2972416" y="4122449"/>
              <a:ext cx="1470504" cy="147230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3" name="Picture 2" descr="E:\Lena Anf\ProviZoro\2011032510263378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523" y="4134399"/>
              <a:ext cx="1632012" cy="1610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E:\Lena Anf\ProviZoro\bio-004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473" y="3978700"/>
              <a:ext cx="1926976" cy="178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Этиология ОРЗ</a:t>
            </a:r>
          </a:p>
        </p:txBody>
      </p:sp>
    </p:spTree>
    <p:extLst>
      <p:ext uri="{BB962C8B-B14F-4D97-AF65-F5344CB8AC3E}">
        <p14:creationId xmlns:p14="http://schemas.microsoft.com/office/powerpoint/2010/main" val="1119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ena Anf\ProviZoro\BQ00013_9787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5" y="2566666"/>
            <a:ext cx="2345722" cy="289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овая стрелка 2"/>
          <p:cNvSpPr/>
          <p:nvPr/>
        </p:nvSpPr>
        <p:spPr>
          <a:xfrm>
            <a:off x="2374325" y="1540717"/>
            <a:ext cx="4792912" cy="4792912"/>
          </a:xfrm>
          <a:prstGeom prst="circularArrow">
            <a:avLst>
              <a:gd name="adj1" fmla="val 5544"/>
              <a:gd name="adj2" fmla="val 330680"/>
              <a:gd name="adj3" fmla="val 14509105"/>
              <a:gd name="adj4" fmla="val 16954048"/>
              <a:gd name="adj5" fmla="val 575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3963798" y="1573288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Воспаление слизистой дыхательных путей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40417" y="2506184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Отек слизистой оболочки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8996" y="4071981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Повреждение ресничек и эпителия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2285" y="5466622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Нарушение </a:t>
            </a:r>
            <a:r>
              <a:rPr lang="ru-RU" sz="1200" b="1" kern="1200" dirty="0" err="1" smtClean="0">
                <a:solidFill>
                  <a:schemeClr val="accent2"/>
                </a:solidFill>
              </a:rPr>
              <a:t>мукоцилиарного</a:t>
            </a:r>
            <a:r>
              <a:rPr lang="ru-RU" sz="1200" b="1" kern="1200" dirty="0" smtClean="0">
                <a:solidFill>
                  <a:schemeClr val="accent2"/>
                </a:solidFill>
              </a:rPr>
              <a:t> клиренса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4325" y="5458652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Застой секрета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5173" y="4071981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Обструкция слуховой трубы, дыхательных путей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846" y="2505553"/>
            <a:ext cx="2074952" cy="7496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8503" tIns="78503" rIns="78503" bIns="78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accent2"/>
                </a:solidFill>
              </a:rPr>
              <a:t>Нарушение вентиляции </a:t>
            </a:r>
            <a:br>
              <a:rPr lang="ru-RU" sz="1200" b="1" kern="1200" dirty="0" smtClean="0">
                <a:solidFill>
                  <a:schemeClr val="accent2"/>
                </a:solidFill>
              </a:rPr>
            </a:br>
            <a:r>
              <a:rPr lang="ru-RU" sz="1200" b="1" kern="1200" dirty="0" smtClean="0">
                <a:solidFill>
                  <a:schemeClr val="accent2"/>
                </a:solidFill>
              </a:rPr>
              <a:t>и дренажа</a:t>
            </a:r>
            <a:endParaRPr lang="ru-RU" sz="1200" b="1" kern="1200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ОРЗ</a:t>
            </a:r>
          </a:p>
        </p:txBody>
      </p:sp>
    </p:spTree>
    <p:extLst>
      <p:ext uri="{BB962C8B-B14F-4D97-AF65-F5344CB8AC3E}">
        <p14:creationId xmlns:p14="http://schemas.microsoft.com/office/powerpoint/2010/main" val="29011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ОРЗ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9" y="2227718"/>
            <a:ext cx="7615369" cy="3222805"/>
          </a:xfrm>
          <a:prstGeom prst="rect">
            <a:avLst/>
          </a:prstGeom>
        </p:spPr>
      </p:pic>
      <p:pic>
        <p:nvPicPr>
          <p:cNvPr id="28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00" y="3975074"/>
            <a:ext cx="551000" cy="510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00" y="3537652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26" y="4540813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34" y="4654457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ятно 1 31"/>
          <p:cNvSpPr/>
          <p:nvPr/>
        </p:nvSpPr>
        <p:spPr>
          <a:xfrm>
            <a:off x="6084187" y="3775457"/>
            <a:ext cx="1335366" cy="1065475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20" y="4837860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61" y="4406489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48" y="3964654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70" y="3330649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76" y="4446528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56" y="4754314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Lena Anf\ProviZoro\bio-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52" y="1690210"/>
            <a:ext cx="1607061" cy="148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елка вправо 42"/>
          <p:cNvSpPr/>
          <p:nvPr/>
        </p:nvSpPr>
        <p:spPr>
          <a:xfrm rot="2133326">
            <a:off x="2748592" y="1951016"/>
            <a:ext cx="1231413" cy="530632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1" name="Стрелка вправо 42"/>
          <p:cNvSpPr/>
          <p:nvPr/>
        </p:nvSpPr>
        <p:spPr>
          <a:xfrm rot="382388" flipV="1">
            <a:off x="3825305" y="4974790"/>
            <a:ext cx="1715834" cy="530632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9592" y="1166030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Вирус попадает в дыхательные пути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4537" y="1547904"/>
            <a:ext cx="472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Затем проникает внутрь клеток эпителия и начинает активно размножаться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7313" y="5674323"/>
            <a:ext cx="501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Затем выходит из клетки, разрушая ее, и колонизирует соседние клетки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45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13" y="3931222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E:\Lena Anf\ProviZoro\bio-0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05" y="3443099"/>
            <a:ext cx="461299" cy="42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ОРЗ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45" y="2226757"/>
            <a:ext cx="7601489" cy="3216931"/>
          </a:xfrm>
          <a:prstGeom prst="rect">
            <a:avLst/>
          </a:prstGeom>
        </p:spPr>
      </p:pic>
      <p:sp>
        <p:nvSpPr>
          <p:cNvPr id="9" name="Стрелка вправо 42"/>
          <p:cNvSpPr/>
          <p:nvPr/>
        </p:nvSpPr>
        <p:spPr>
          <a:xfrm rot="2133326">
            <a:off x="939074" y="2613957"/>
            <a:ext cx="1231413" cy="530632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0" y="1664218"/>
            <a:ext cx="41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Респираторный эпителий погибает. Местная защита организма нарушается.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r="16656" b="16975"/>
          <a:stretch/>
        </p:blipFill>
        <p:spPr bwMode="auto">
          <a:xfrm>
            <a:off x="6204518" y="1749069"/>
            <a:ext cx="1128820" cy="1130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r="16656" b="16975"/>
          <a:stretch/>
        </p:blipFill>
        <p:spPr bwMode="auto">
          <a:xfrm>
            <a:off x="4858247" y="3719622"/>
            <a:ext cx="1426663" cy="142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Стрелка вправо 42"/>
          <p:cNvSpPr/>
          <p:nvPr/>
        </p:nvSpPr>
        <p:spPr>
          <a:xfrm rot="17704885" flipH="1">
            <a:off x="5167903" y="2784187"/>
            <a:ext cx="1231413" cy="530632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3704" y="5419230"/>
            <a:ext cx="4655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В условиях отсутствия местной защиты условно-патогенные микроорганизмы также начинают оказывать повреждающее действие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ОРЗ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9" y="1948566"/>
            <a:ext cx="3238020" cy="202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056">
            <a:off x="5521477" y="2133327"/>
            <a:ext cx="845066" cy="1037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1717">
            <a:off x="6049700" y="2819055"/>
            <a:ext cx="845066" cy="103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97862">
            <a:off x="6559766" y="1713390"/>
            <a:ext cx="845066" cy="1037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88030">
            <a:off x="6775708" y="3042383"/>
            <a:ext cx="845066" cy="1037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8194">
            <a:off x="7386010" y="1926101"/>
            <a:ext cx="845066" cy="1037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7021">
            <a:off x="7730149" y="2738637"/>
            <a:ext cx="845066" cy="1037391"/>
          </a:xfrm>
          <a:prstGeom prst="rect">
            <a:avLst/>
          </a:prstGeom>
        </p:spPr>
      </p:pic>
      <p:sp>
        <p:nvSpPr>
          <p:cNvPr id="10" name="Стрелка вправо 42"/>
          <p:cNvSpPr/>
          <p:nvPr/>
        </p:nvSpPr>
        <p:spPr>
          <a:xfrm rot="203030">
            <a:off x="3991436" y="2035706"/>
            <a:ext cx="1707434" cy="530632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421" y="1266826"/>
            <a:ext cx="805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Клеточная стенка состоит из фосфолипидов. Когда клетки погибают и клеточные стенки разрушаются, высвобождается большое количество фосфолипидов.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42"/>
          <p:cNvSpPr/>
          <p:nvPr/>
        </p:nvSpPr>
        <p:spPr>
          <a:xfrm rot="5976353">
            <a:off x="6726616" y="4167527"/>
            <a:ext cx="1645102" cy="491084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Стрелка вправо 42"/>
          <p:cNvSpPr/>
          <p:nvPr/>
        </p:nvSpPr>
        <p:spPr>
          <a:xfrm rot="17615762" flipH="1">
            <a:off x="4929421" y="3825739"/>
            <a:ext cx="1645102" cy="491084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356" y="5314066"/>
            <a:ext cx="835115" cy="5853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9435" y="4962774"/>
            <a:ext cx="4137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Из фосфолипидов клеточных мембран образуется 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арахидоновая</a:t>
            </a:r>
            <a:r>
              <a:rPr lang="ru-RU" sz="1400" b="1" i="1" dirty="0" smtClean="0">
                <a:solidFill>
                  <a:srgbClr val="C00000"/>
                </a:solidFill>
              </a:rPr>
              <a:t> кислота, которая является родоначальником медиаторов воспаления.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665" y="5224496"/>
            <a:ext cx="987345" cy="96122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716310" y="4925701"/>
            <a:ext cx="1468055" cy="14131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2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ОРЗ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96" y="2981790"/>
            <a:ext cx="696798" cy="67836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027800" y="2786363"/>
            <a:ext cx="1016580" cy="9972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109" y="1359327"/>
            <a:ext cx="845066" cy="1037391"/>
          </a:xfrm>
          <a:prstGeom prst="rect">
            <a:avLst/>
          </a:prstGeom>
        </p:spPr>
      </p:pic>
      <p:sp>
        <p:nvSpPr>
          <p:cNvPr id="95" name="Блок-схема: альтернативный процесс 94"/>
          <p:cNvSpPr/>
          <p:nvPr/>
        </p:nvSpPr>
        <p:spPr>
          <a:xfrm>
            <a:off x="600558" y="4524064"/>
            <a:ext cx="1908720" cy="56889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Лейкотриены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Блок-схема: альтернативный процесс 95"/>
          <p:cNvSpPr/>
          <p:nvPr/>
        </p:nvSpPr>
        <p:spPr>
          <a:xfrm>
            <a:off x="6472700" y="4528309"/>
            <a:ext cx="2150846" cy="56464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Простагландины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Стрелка вправо 42"/>
          <p:cNvSpPr/>
          <p:nvPr/>
        </p:nvSpPr>
        <p:spPr>
          <a:xfrm rot="15765363" flipH="1">
            <a:off x="2836540" y="2221187"/>
            <a:ext cx="1381274" cy="737989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174419" y="2244164"/>
            <a:ext cx="1531494" cy="3723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356513" y="2289482"/>
            <a:ext cx="11673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Фосфолипаза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Стрелка вправо 42"/>
          <p:cNvSpPr/>
          <p:nvPr/>
        </p:nvSpPr>
        <p:spPr>
          <a:xfrm rot="5834637">
            <a:off x="4857795" y="2226982"/>
            <a:ext cx="1381274" cy="737989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316413" y="2255586"/>
            <a:ext cx="1531494" cy="3723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5498507" y="2300904"/>
            <a:ext cx="11673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Фосфолипаза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Стрелка вправо 42"/>
          <p:cNvSpPr/>
          <p:nvPr/>
        </p:nvSpPr>
        <p:spPr>
          <a:xfrm rot="12953311" flipH="1">
            <a:off x="4839812" y="4062525"/>
            <a:ext cx="1645102" cy="491084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 rot="19921567">
            <a:off x="4781682" y="3930942"/>
            <a:ext cx="1547457" cy="304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18" name="Прямоугольник 117"/>
          <p:cNvSpPr/>
          <p:nvPr/>
        </p:nvSpPr>
        <p:spPr>
          <a:xfrm rot="19921567">
            <a:off x="4869123" y="3925731"/>
            <a:ext cx="13921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Циклооксигеназа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Стрелка вправо 42"/>
          <p:cNvSpPr/>
          <p:nvPr/>
        </p:nvSpPr>
        <p:spPr>
          <a:xfrm rot="8646689">
            <a:off x="2522689" y="4049630"/>
            <a:ext cx="1645102" cy="491084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 rot="1563198">
            <a:off x="2711793" y="3972121"/>
            <a:ext cx="1506517" cy="304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21" name="Прямоугольник 120"/>
          <p:cNvSpPr/>
          <p:nvPr/>
        </p:nvSpPr>
        <p:spPr>
          <a:xfrm rot="1563198">
            <a:off x="2799194" y="3977901"/>
            <a:ext cx="13553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Липооксигеназа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Штриховая стрелка вправо 123"/>
          <p:cNvSpPr/>
          <p:nvPr/>
        </p:nvSpPr>
        <p:spPr>
          <a:xfrm rot="10800000">
            <a:off x="6970227" y="1723794"/>
            <a:ext cx="922351" cy="1345848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Штриховая стрелка вправо 124"/>
          <p:cNvSpPr/>
          <p:nvPr/>
        </p:nvSpPr>
        <p:spPr>
          <a:xfrm>
            <a:off x="1130359" y="1747358"/>
            <a:ext cx="922351" cy="1345848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7118057" y="2197285"/>
            <a:ext cx="1146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Кальций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0191" y="2234130"/>
            <a:ext cx="1468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chemeClr val="bg2"/>
                </a:solidFill>
              </a:rPr>
              <a:t>Липокортин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28" name="Picture 2" descr="C:\Users\opa_ru1\Desktop\бланки и документ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87" y="2228116"/>
            <a:ext cx="983104" cy="168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97659" y="5206343"/>
            <a:ext cx="3823237" cy="969788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Повышение проницаемости сосудов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Вазодилатация</a:t>
            </a: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Спазм гладкой мускулатуры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05454" y="5206343"/>
            <a:ext cx="4015194" cy="969788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Активация лейкоцитов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Вазодилатация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Боль </a:t>
            </a:r>
          </a:p>
        </p:txBody>
      </p:sp>
    </p:spTree>
    <p:extLst>
      <p:ext uri="{BB962C8B-B14F-4D97-AF65-F5344CB8AC3E}">
        <p14:creationId xmlns:p14="http://schemas.microsoft.com/office/powerpoint/2010/main" val="38616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107" grpId="0" animBg="1"/>
      <p:bldP spid="108" grpId="0" animBg="1"/>
      <p:bldP spid="109" grpId="0"/>
      <p:bldP spid="110" grpId="0" animBg="1"/>
      <p:bldP spid="111" grpId="0" animBg="1"/>
      <p:bldP spid="112" grpId="0"/>
      <p:bldP spid="113" grpId="0" animBg="1"/>
      <p:bldP spid="117" grpId="0" animBg="1"/>
      <p:bldP spid="118" grpId="0"/>
      <p:bldP spid="119" grpId="0" animBg="1"/>
      <p:bldP spid="120" grpId="0" animBg="1"/>
      <p:bldP spid="121" grpId="0"/>
      <p:bldP spid="124" grpId="0" animBg="1"/>
      <p:bldP spid="125" grpId="0" animBg="1"/>
      <p:bldP spid="126" grpId="0" animBg="1"/>
      <p:bldP spid="127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Уникальный механизм действия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36700" y="1930833"/>
            <a:ext cx="2537661" cy="6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Уменьшение образования</a:t>
            </a:r>
            <a:endParaRPr lang="ru-RU" sz="1200" b="1" dirty="0">
              <a:solidFill>
                <a:srgbClr val="01539C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простагландинов </a:t>
            </a:r>
            <a:b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</a:b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и </a:t>
            </a:r>
            <a:r>
              <a:rPr lang="ru-RU" sz="1200" b="1" dirty="0" err="1">
                <a:solidFill>
                  <a:srgbClr val="01539C"/>
                </a:solidFill>
                <a:cs typeface="Calibri" pitchFamily="34" charset="0"/>
              </a:rPr>
              <a:t>лейкотриенов</a:t>
            </a:r>
            <a:endParaRPr lang="ru-RU" sz="12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36700" y="3194158"/>
            <a:ext cx="2519452" cy="84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Антагонизм </a:t>
            </a:r>
            <a:b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</a:b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Н</a:t>
            </a:r>
            <a:r>
              <a:rPr lang="ru-RU" sz="1200" b="1" baseline="-25000" dirty="0" smtClean="0">
                <a:solidFill>
                  <a:srgbClr val="01539C"/>
                </a:solidFill>
                <a:cs typeface="Calibri" pitchFamily="34" charset="0"/>
              </a:rPr>
              <a:t>1</a:t>
            </a: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-гистаминовых </a:t>
            </a:r>
            <a:r>
              <a:rPr lang="en-US" sz="1200" b="1" dirty="0" smtClean="0">
                <a:solidFill>
                  <a:srgbClr val="01539C"/>
                </a:solidFill>
                <a:cs typeface="Calibri" pitchFamily="34" charset="0"/>
              </a:rPr>
              <a:t/>
            </a:r>
            <a:br>
              <a:rPr lang="en-US" sz="1200" b="1" dirty="0" smtClean="0">
                <a:solidFill>
                  <a:srgbClr val="01539C"/>
                </a:solidFill>
                <a:cs typeface="Calibri" pitchFamily="34" charset="0"/>
              </a:rPr>
            </a:b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рецепторов и </a:t>
            </a:r>
            <a:b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</a:b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  <a:sym typeface="Symbol" pitchFamily="18" charset="2"/>
              </a:rPr>
              <a:t></a:t>
            </a:r>
            <a:r>
              <a:rPr lang="ru-RU" sz="1200" b="1" baseline="-25000" dirty="0" smtClean="0">
                <a:solidFill>
                  <a:srgbClr val="01539C"/>
                </a:solidFill>
                <a:cs typeface="Calibri" pitchFamily="34" charset="0"/>
                <a:sym typeface="Symbol" pitchFamily="18" charset="2"/>
              </a:rPr>
              <a:t>1</a:t>
            </a: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  <a:sym typeface="Symbol" pitchFamily="18" charset="2"/>
              </a:rPr>
              <a:t>-а</a:t>
            </a: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дренорецепторов</a:t>
            </a:r>
            <a:endParaRPr lang="ru-RU" sz="12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36699" y="4597710"/>
            <a:ext cx="2519452" cy="84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rgbClr val="01539C"/>
                </a:solidFill>
                <a:cs typeface="Calibri" pitchFamily="34" charset="0"/>
              </a:rPr>
              <a:t>Уменьшение </a:t>
            </a: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уровня </a:t>
            </a:r>
            <a:b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</a:b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цитокинов </a:t>
            </a:r>
            <a:endParaRPr lang="ru-RU" sz="1200" b="1" dirty="0">
              <a:solidFill>
                <a:srgbClr val="01539C"/>
              </a:solidFill>
              <a:cs typeface="Calibri" pitchFamily="34" charset="0"/>
            </a:endParaRPr>
          </a:p>
          <a:p>
            <a:pPr algn="ctr" eaLnBrk="0" hangingPunct="0"/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(фактор некроза </a:t>
            </a:r>
            <a:b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</a:b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опухоли </a:t>
            </a:r>
            <a:r>
              <a:rPr lang="ru-RU" sz="1200" b="1" dirty="0">
                <a:solidFill>
                  <a:srgbClr val="01539C"/>
                </a:solidFill>
                <a:cs typeface="Calibri" pitchFamily="34" charset="0"/>
                <a:sym typeface="Symbol" pitchFamily="18" charset="2"/>
              </a:rPr>
              <a:t>)</a:t>
            </a:r>
            <a:endParaRPr lang="ru-RU" sz="12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872789" y="2457564"/>
            <a:ext cx="21799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Улучшение </a:t>
            </a:r>
            <a:r>
              <a:rPr lang="ru-RU" sz="1600" b="1" dirty="0" err="1">
                <a:solidFill>
                  <a:srgbClr val="000000"/>
                </a:solidFill>
                <a:cs typeface="Calibri" pitchFamily="34" charset="0"/>
              </a:rPr>
              <a:t>мукоцилиарного</a:t>
            </a:r>
            <a:r>
              <a:rPr lang="ru-RU" sz="1600" b="1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клиренса</a:t>
            </a:r>
            <a:endParaRPr lang="ru-RU" sz="1600" b="1" dirty="0">
              <a:solidFill>
                <a:srgbClr val="000000"/>
              </a:solidFill>
              <a:cs typeface="Calibri" pitchFamily="34" charset="0"/>
            </a:endParaRPr>
          </a:p>
          <a:p>
            <a:pPr marL="177800" indent="-177800">
              <a:spcBef>
                <a:spcPct val="50000"/>
              </a:spcBef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Улучшение </a:t>
            </a:r>
            <a:r>
              <a:rPr lang="ru-RU" sz="1600" b="1" dirty="0">
                <a:solidFill>
                  <a:srgbClr val="000000"/>
                </a:solidFill>
                <a:cs typeface="Calibri" pitchFamily="34" charset="0"/>
              </a:rPr>
              <a:t>отхождения мокроты  </a:t>
            </a:r>
          </a:p>
          <a:p>
            <a:pPr marL="177800" indent="-177800">
              <a:spcBef>
                <a:spcPct val="50000"/>
              </a:spcBef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Воздействие</a:t>
            </a:r>
            <a:b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на </a:t>
            </a:r>
            <a:r>
              <a:rPr lang="ru-RU" sz="1600" b="1" dirty="0">
                <a:solidFill>
                  <a:srgbClr val="000000"/>
                </a:solidFill>
                <a:cs typeface="Calibri" pitchFamily="34" charset="0"/>
              </a:rPr>
              <a:t>кашель </a:t>
            </a: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(</a:t>
            </a:r>
            <a:r>
              <a:rPr lang="ru-RU" sz="1600" b="1" dirty="0">
                <a:solidFill>
                  <a:srgbClr val="000000"/>
                </a:solidFill>
                <a:cs typeface="Calibri" pitchFamily="34" charset="0"/>
              </a:rPr>
              <a:t>сухой </a:t>
            </a: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cs typeface="Calibri" pitchFamily="34" charset="0"/>
              </a:rPr>
              <a:t>и влажный)        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65015" y="2647225"/>
            <a:ext cx="1965350" cy="1409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16792" y="4016292"/>
            <a:ext cx="1965350" cy="1409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80697" y="5462726"/>
            <a:ext cx="1965350" cy="1409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авая фигурная скобка 25"/>
          <p:cNvSpPr/>
          <p:nvPr/>
        </p:nvSpPr>
        <p:spPr>
          <a:xfrm>
            <a:off x="4651762" y="1866559"/>
            <a:ext cx="316992" cy="3659836"/>
          </a:xfrm>
          <a:prstGeom prst="rightBrace">
            <a:avLst>
              <a:gd name="adj1" fmla="val 36760"/>
              <a:gd name="adj2" fmla="val 47632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714" y="2426610"/>
            <a:ext cx="1711757" cy="1079210"/>
          </a:xfrm>
          <a:prstGeom prst="roundRect">
            <a:avLst>
              <a:gd name="adj" fmla="val 11184"/>
            </a:avLst>
          </a:prstGeom>
          <a:ln w="28575">
            <a:solidFill>
              <a:schemeClr val="bg2"/>
            </a:solidFill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2735" y="3676558"/>
            <a:ext cx="1733735" cy="1614838"/>
          </a:xfrm>
          <a:prstGeom prst="roundRect">
            <a:avLst>
              <a:gd name="adj" fmla="val 11956"/>
            </a:avLst>
          </a:prstGeom>
          <a:ln w="28575">
            <a:solidFill>
              <a:schemeClr val="bg2"/>
            </a:solidFill>
          </a:ln>
          <a:effectLst/>
        </p:spPr>
      </p:pic>
      <p:pic>
        <p:nvPicPr>
          <p:cNvPr id="29" name="Picture 2" descr="E:\Lena Anf\ProviZoro\l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47" y="3261737"/>
            <a:ext cx="1583202" cy="826182"/>
          </a:xfrm>
          <a:prstGeom prst="roundRect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Lena Anf\ProviZoro\l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30" y="4700213"/>
            <a:ext cx="1588232" cy="826183"/>
          </a:xfrm>
          <a:prstGeom prst="roundRect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Lena Anf\ProviZoro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61" y="1876356"/>
            <a:ext cx="1559309" cy="850074"/>
          </a:xfrm>
          <a:prstGeom prst="roundRect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9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9893" y="67627"/>
            <a:ext cx="7653288" cy="8934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происходит со слизистой оболочкой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6486" y="2198881"/>
            <a:ext cx="2867841" cy="66051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Воспаление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10681" y="6045960"/>
            <a:ext cx="7351713" cy="7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2000" dirty="0" smtClean="0"/>
              <a:t>Восстановление слизистой и МЦК – </a:t>
            </a:r>
            <a:r>
              <a:rPr lang="ru-RU" sz="2000" b="1" dirty="0" smtClean="0">
                <a:solidFill>
                  <a:schemeClr val="accent2"/>
                </a:solidFill>
              </a:rPr>
              <a:t>через 3-6 недель </a:t>
            </a:r>
            <a:r>
              <a:rPr lang="ru-RU" sz="2000" dirty="0" smtClean="0"/>
              <a:t>после ОРЗ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41131" y="1412205"/>
            <a:ext cx="3221264" cy="1080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</a:rPr>
              <a:t>Грубые морфологические изменения слизистой оболочки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1131" y="4774530"/>
            <a:ext cx="3221264" cy="1080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</a:rPr>
              <a:t>Нарушение двигательной активности цилиарного эпителия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3973" y="3683100"/>
            <a:ext cx="3208421" cy="900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</a:rPr>
              <a:t>Ультраструктурные изменения ресничек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41131" y="2683634"/>
            <a:ext cx="3221264" cy="80803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</a:rPr>
              <a:t>Разрушение </a:t>
            </a:r>
            <a:r>
              <a:rPr lang="en-US" sz="1600" b="1" dirty="0" smtClean="0">
                <a:solidFill>
                  <a:schemeClr val="bg2"/>
                </a:solidFill>
              </a:rPr>
              <a:t/>
            </a:r>
            <a:br>
              <a:rPr lang="en-US" sz="1600" b="1" dirty="0" smtClean="0">
                <a:solidFill>
                  <a:schemeClr val="bg2"/>
                </a:solidFill>
              </a:rPr>
            </a:br>
            <a:r>
              <a:rPr lang="ru-RU" sz="1600" b="1" dirty="0" smtClean="0">
                <a:solidFill>
                  <a:schemeClr val="bg2"/>
                </a:solidFill>
              </a:rPr>
              <a:t>и </a:t>
            </a:r>
            <a:r>
              <a:rPr lang="ru-RU" sz="1600" b="1" dirty="0">
                <a:solidFill>
                  <a:schemeClr val="bg2"/>
                </a:solidFill>
              </a:rPr>
              <a:t>слущивание эпителия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3477" y="3449308"/>
            <a:ext cx="2870850" cy="14414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Нарушение МЦК, задержка м/о на поверхности слизистой, дальнейшее инфицирование клеток</a:t>
            </a:r>
          </a:p>
        </p:txBody>
      </p:sp>
      <p:sp>
        <p:nvSpPr>
          <p:cNvPr id="16" name="Стрелка вправо 42"/>
          <p:cNvSpPr/>
          <p:nvPr/>
        </p:nvSpPr>
        <p:spPr>
          <a:xfrm rot="21356257">
            <a:off x="3760446" y="1314835"/>
            <a:ext cx="1381274" cy="737989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Стрелка вправо 42"/>
          <p:cNvSpPr/>
          <p:nvPr/>
        </p:nvSpPr>
        <p:spPr>
          <a:xfrm rot="868142" flipH="1" flipV="1">
            <a:off x="3806331" y="5147114"/>
            <a:ext cx="1381274" cy="737989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58" y="1808944"/>
            <a:ext cx="4354358" cy="411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9893" y="67627"/>
            <a:ext cx="7653288" cy="8934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Локализация воспаления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697" y="1613885"/>
            <a:ext cx="1717481" cy="47672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b="1" i="1" dirty="0" smtClean="0">
                <a:solidFill>
                  <a:srgbClr val="C00000"/>
                </a:solidFill>
              </a:rPr>
              <a:t>Насморк</a:t>
            </a:r>
          </a:p>
          <a:p>
            <a:pPr algn="r"/>
            <a:r>
              <a:rPr lang="ru-RU" sz="1100" b="1" i="1" dirty="0" smtClean="0">
                <a:solidFill>
                  <a:srgbClr val="C00000"/>
                </a:solidFill>
              </a:rPr>
              <a:t>Заложенность носа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739" y="4271850"/>
            <a:ext cx="1720439" cy="85129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100" b="1" i="1" dirty="0" smtClean="0">
                <a:solidFill>
                  <a:srgbClr val="C00000"/>
                </a:solidFill>
              </a:rPr>
              <a:t>Боль в  горле</a:t>
            </a:r>
          </a:p>
          <a:p>
            <a:pPr algn="r"/>
            <a:r>
              <a:rPr lang="ru-RU" sz="1100" b="1" i="1" dirty="0" smtClean="0">
                <a:solidFill>
                  <a:srgbClr val="C00000"/>
                </a:solidFill>
              </a:rPr>
              <a:t>Покраснение горла</a:t>
            </a:r>
          </a:p>
          <a:p>
            <a:pPr algn="r"/>
            <a:r>
              <a:rPr lang="ru-RU" sz="1100" b="1" i="1" dirty="0" smtClean="0">
                <a:solidFill>
                  <a:srgbClr val="C00000"/>
                </a:solidFill>
              </a:rPr>
              <a:t>Боль при глотании</a:t>
            </a:r>
          </a:p>
          <a:p>
            <a:pPr algn="r"/>
            <a:r>
              <a:rPr lang="ru-RU" sz="1100" b="1" i="1" dirty="0" smtClean="0">
                <a:solidFill>
                  <a:srgbClr val="C00000"/>
                </a:solidFill>
              </a:rPr>
              <a:t>Кашель 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2067" y="1426599"/>
            <a:ext cx="1764268" cy="6640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C00000"/>
                </a:solidFill>
              </a:rPr>
              <a:t>Боль в  горле</a:t>
            </a:r>
          </a:p>
          <a:p>
            <a:r>
              <a:rPr lang="ru-RU" sz="1100" b="1" i="1" dirty="0" smtClean="0">
                <a:solidFill>
                  <a:srgbClr val="C00000"/>
                </a:solidFill>
              </a:rPr>
              <a:t>Покраснение горла</a:t>
            </a:r>
          </a:p>
          <a:p>
            <a:r>
              <a:rPr lang="ru-RU" sz="1100" b="1" i="1" dirty="0" smtClean="0">
                <a:solidFill>
                  <a:srgbClr val="C00000"/>
                </a:solidFill>
              </a:rPr>
              <a:t>Боль при глотании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3746" y="2456547"/>
            <a:ext cx="2050986" cy="66401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C00000"/>
                </a:solidFill>
              </a:rPr>
              <a:t>Боль в  горле</a:t>
            </a:r>
          </a:p>
          <a:p>
            <a:r>
              <a:rPr lang="ru-RU" sz="1100" b="1" i="1" dirty="0" smtClean="0">
                <a:solidFill>
                  <a:srgbClr val="C00000"/>
                </a:solidFill>
              </a:rPr>
              <a:t>Потеря голоса</a:t>
            </a:r>
          </a:p>
          <a:p>
            <a:r>
              <a:rPr lang="ru-RU" sz="1100" b="1" i="1" dirty="0" smtClean="0">
                <a:solidFill>
                  <a:srgbClr val="C00000"/>
                </a:solidFill>
              </a:rPr>
              <a:t>Лающий сухой кашель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746" y="3304399"/>
            <a:ext cx="2050986" cy="28944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100" b="1" i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240" y="4441692"/>
            <a:ext cx="2050986" cy="28944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1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514" y="2891789"/>
            <a:ext cx="2050986" cy="28944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1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26125"/>
              </p:ext>
            </p:extLst>
          </p:nvPr>
        </p:nvGraphicFramePr>
        <p:xfrm>
          <a:off x="898498" y="1082569"/>
          <a:ext cx="8126232" cy="494153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0975"/>
                <a:gridCol w="5825257"/>
              </a:tblGrid>
              <a:tr h="2094674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Нос и околоносовые пазухи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/>
                        <a:t>Затруднение носового дыхания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/>
                        <a:t>Выделения из носа слизистого </a:t>
                      </a:r>
                      <a:br>
                        <a:rPr lang="ru-RU" sz="1600" b="0" dirty="0" smtClean="0"/>
                      </a:br>
                      <a:r>
                        <a:rPr lang="ru-RU" sz="1600" b="0" dirty="0" smtClean="0"/>
                        <a:t>или слизисто-гнойного характера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/>
                        <a:t>Ощущение зуда в носу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Чихание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Ночной храп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Слезотечение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1235385">
                <a:tc>
                  <a:txBody>
                    <a:bodyPr/>
                    <a:lstStyle/>
                    <a:p>
                      <a:r>
                        <a:rPr lang="ru-RU" dirty="0" smtClean="0"/>
                        <a:t>Ротоглотка </a:t>
                      </a:r>
                      <a:endParaRPr lang="ru-RU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Боль в горле при “пустом” глотке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Дискомфортные ощущения в горле </a:t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(сухость, першение, жжение)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Скопление отделяемого на задней стенке глотки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948955">
                <a:tc>
                  <a:txBody>
                    <a:bodyPr/>
                    <a:lstStyle/>
                    <a:p>
                      <a:r>
                        <a:rPr lang="ru-RU" dirty="0" smtClean="0"/>
                        <a:t>Гортань </a:t>
                      </a:r>
                      <a:endParaRPr lang="ru-RU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Дисфония или афония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Дискомфортные ощущения в горле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Кашель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662525">
                <a:tc>
                  <a:txBody>
                    <a:bodyPr/>
                    <a:lstStyle/>
                    <a:p>
                      <a:r>
                        <a:rPr lang="ru-RU" dirty="0" smtClean="0"/>
                        <a:t>Трахея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и бронхи</a:t>
                      </a:r>
                      <a:endParaRPr lang="ru-RU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Сухой или влажный кашель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Боль за грудиной, усиливающаяся при кашле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98498" y="67627"/>
            <a:ext cx="8245502" cy="8934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проявления ОРЗ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2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Lena Anf\ProviZoro\bigstock-Human-full-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b="4576"/>
          <a:stretch/>
        </p:blipFill>
        <p:spPr bwMode="auto">
          <a:xfrm>
            <a:off x="3744392" y="1996150"/>
            <a:ext cx="2102779" cy="27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05283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Дыхательная система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428" y="1534485"/>
            <a:ext cx="824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Дыхательная система, или система внешнего дыхания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− это органы, осуществляющие газообмен между организмом и внешней средой.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8647"/>
              </p:ext>
            </p:extLst>
          </p:nvPr>
        </p:nvGraphicFramePr>
        <p:xfrm>
          <a:off x="1315235" y="4786466"/>
          <a:ext cx="7152903" cy="1320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4301"/>
                <a:gridCol w="1895728"/>
                <a:gridCol w="2872874"/>
              </a:tblGrid>
              <a:tr h="294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Воздухоносные пути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Легкие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</a:tr>
              <a:tr h="2523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Легочная вентиляция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Легочное дыхание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</a:tr>
              <a:tr h="2437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ВЕРХНИЕ: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НИЖНИЕ: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72681" marR="72681" marT="36340" marB="36340"/>
                </a:tc>
              </a:tr>
              <a:tr h="5087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Нос</a:t>
                      </a:r>
                    </a:p>
                    <a:p>
                      <a:pPr algn="ctr"/>
                      <a:r>
                        <a:rPr lang="ru-RU" sz="1000" dirty="0" smtClean="0"/>
                        <a:t>Носоглотка</a:t>
                      </a:r>
                    </a:p>
                    <a:p>
                      <a:pPr algn="ctr"/>
                      <a:r>
                        <a:rPr lang="ru-RU" sz="1000" dirty="0" smtClean="0"/>
                        <a:t>Гортань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Трахея</a:t>
                      </a:r>
                    </a:p>
                    <a:p>
                      <a:pPr algn="ctr"/>
                      <a:r>
                        <a:rPr lang="ru-RU" sz="1000" dirty="0" smtClean="0"/>
                        <a:t>Бронхи</a:t>
                      </a:r>
                    </a:p>
                    <a:p>
                      <a:pPr algn="ctr"/>
                      <a:r>
                        <a:rPr lang="ru-RU" sz="1000" dirty="0" smtClean="0"/>
                        <a:t>Бронхиолы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Бронхиолы</a:t>
                      </a:r>
                    </a:p>
                    <a:p>
                      <a:pPr algn="ctr"/>
                      <a:r>
                        <a:rPr lang="ru-RU" sz="1000" dirty="0" smtClean="0"/>
                        <a:t>Альвеолы</a:t>
                      </a:r>
                      <a:endParaRPr lang="ru-RU" sz="1000" dirty="0"/>
                    </a:p>
                  </a:txBody>
                  <a:tcPr marL="72681" marR="72681" marT="36340" marB="36340"/>
                </a:tc>
              </a:tr>
            </a:tbl>
          </a:graphicData>
        </a:graphic>
      </p:graphicFrame>
      <p:sp>
        <p:nvSpPr>
          <p:cNvPr id="8" name="Стрелка вправо 42"/>
          <p:cNvSpPr/>
          <p:nvPr/>
        </p:nvSpPr>
        <p:spPr>
          <a:xfrm rot="3771271">
            <a:off x="5546015" y="3542853"/>
            <a:ext cx="850878" cy="357300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293" h="477198">
                <a:moveTo>
                  <a:pt x="0" y="391611"/>
                </a:moveTo>
                <a:cubicBezTo>
                  <a:pt x="360329" y="138657"/>
                  <a:pt x="684866" y="117442"/>
                  <a:pt x="968677" y="147752"/>
                </a:cubicBezTo>
                <a:cubicBezTo>
                  <a:pt x="966751" y="94040"/>
                  <a:pt x="970742" y="47796"/>
                  <a:pt x="961352" y="0"/>
                </a:cubicBezTo>
                <a:lnTo>
                  <a:pt x="1251293" y="309028"/>
                </a:lnTo>
                <a:lnTo>
                  <a:pt x="827542" y="477198"/>
                </a:lnTo>
                <a:lnTo>
                  <a:pt x="925857" y="324730"/>
                </a:lnTo>
                <a:cubicBezTo>
                  <a:pt x="681414" y="223643"/>
                  <a:pt x="363693" y="264503"/>
                  <a:pt x="0" y="391611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Стрелка вправо 42"/>
          <p:cNvSpPr/>
          <p:nvPr/>
        </p:nvSpPr>
        <p:spPr>
          <a:xfrm rot="17913519" flipH="1">
            <a:off x="2895473" y="2941080"/>
            <a:ext cx="1449270" cy="357300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2131283"/>
              <a:gd name="connsiteY0" fmla="*/ 376146 h 477198"/>
              <a:gd name="connsiteX1" fmla="*/ 1848667 w 2131283"/>
              <a:gd name="connsiteY1" fmla="*/ 147752 h 477198"/>
              <a:gd name="connsiteX2" fmla="*/ 1841342 w 2131283"/>
              <a:gd name="connsiteY2" fmla="*/ 0 h 477198"/>
              <a:gd name="connsiteX3" fmla="*/ 2131283 w 2131283"/>
              <a:gd name="connsiteY3" fmla="*/ 309028 h 477198"/>
              <a:gd name="connsiteX4" fmla="*/ 1707532 w 2131283"/>
              <a:gd name="connsiteY4" fmla="*/ 477198 h 477198"/>
              <a:gd name="connsiteX5" fmla="*/ 1805847 w 2131283"/>
              <a:gd name="connsiteY5" fmla="*/ 324730 h 477198"/>
              <a:gd name="connsiteX6" fmla="*/ 0 w 2131283"/>
              <a:gd name="connsiteY6" fmla="*/ 376146 h 477198"/>
              <a:gd name="connsiteX0" fmla="*/ 0 w 2131283"/>
              <a:gd name="connsiteY0" fmla="*/ 376146 h 477198"/>
              <a:gd name="connsiteX1" fmla="*/ 1848667 w 2131283"/>
              <a:gd name="connsiteY1" fmla="*/ 147752 h 477198"/>
              <a:gd name="connsiteX2" fmla="*/ 1841342 w 2131283"/>
              <a:gd name="connsiteY2" fmla="*/ 0 h 477198"/>
              <a:gd name="connsiteX3" fmla="*/ 2131283 w 2131283"/>
              <a:gd name="connsiteY3" fmla="*/ 309028 h 477198"/>
              <a:gd name="connsiteX4" fmla="*/ 1707532 w 2131283"/>
              <a:gd name="connsiteY4" fmla="*/ 477198 h 477198"/>
              <a:gd name="connsiteX5" fmla="*/ 1805847 w 2131283"/>
              <a:gd name="connsiteY5" fmla="*/ 324730 h 477198"/>
              <a:gd name="connsiteX6" fmla="*/ 0 w 2131283"/>
              <a:gd name="connsiteY6" fmla="*/ 376146 h 477198"/>
              <a:gd name="connsiteX0" fmla="*/ 0 w 2131283"/>
              <a:gd name="connsiteY0" fmla="*/ 376146 h 477198"/>
              <a:gd name="connsiteX1" fmla="*/ 1848667 w 2131283"/>
              <a:gd name="connsiteY1" fmla="*/ 147752 h 477198"/>
              <a:gd name="connsiteX2" fmla="*/ 1841342 w 2131283"/>
              <a:gd name="connsiteY2" fmla="*/ 0 h 477198"/>
              <a:gd name="connsiteX3" fmla="*/ 2131283 w 2131283"/>
              <a:gd name="connsiteY3" fmla="*/ 309028 h 477198"/>
              <a:gd name="connsiteX4" fmla="*/ 1707532 w 2131283"/>
              <a:gd name="connsiteY4" fmla="*/ 477198 h 477198"/>
              <a:gd name="connsiteX5" fmla="*/ 1805847 w 2131283"/>
              <a:gd name="connsiteY5" fmla="*/ 324730 h 477198"/>
              <a:gd name="connsiteX6" fmla="*/ 0 w 2131283"/>
              <a:gd name="connsiteY6" fmla="*/ 376146 h 477198"/>
              <a:gd name="connsiteX0" fmla="*/ 0 w 2131283"/>
              <a:gd name="connsiteY0" fmla="*/ 376146 h 477198"/>
              <a:gd name="connsiteX1" fmla="*/ 1848667 w 2131283"/>
              <a:gd name="connsiteY1" fmla="*/ 147752 h 477198"/>
              <a:gd name="connsiteX2" fmla="*/ 1841342 w 2131283"/>
              <a:gd name="connsiteY2" fmla="*/ 0 h 477198"/>
              <a:gd name="connsiteX3" fmla="*/ 2131283 w 2131283"/>
              <a:gd name="connsiteY3" fmla="*/ 309028 h 477198"/>
              <a:gd name="connsiteX4" fmla="*/ 1707532 w 2131283"/>
              <a:gd name="connsiteY4" fmla="*/ 477198 h 477198"/>
              <a:gd name="connsiteX5" fmla="*/ 1805847 w 2131283"/>
              <a:gd name="connsiteY5" fmla="*/ 324730 h 477198"/>
              <a:gd name="connsiteX6" fmla="*/ 0 w 2131283"/>
              <a:gd name="connsiteY6" fmla="*/ 376146 h 477198"/>
              <a:gd name="connsiteX0" fmla="*/ 0 w 2131283"/>
              <a:gd name="connsiteY0" fmla="*/ 376146 h 477198"/>
              <a:gd name="connsiteX1" fmla="*/ 1848667 w 2131283"/>
              <a:gd name="connsiteY1" fmla="*/ 147752 h 477198"/>
              <a:gd name="connsiteX2" fmla="*/ 1841342 w 2131283"/>
              <a:gd name="connsiteY2" fmla="*/ 0 h 477198"/>
              <a:gd name="connsiteX3" fmla="*/ 2131283 w 2131283"/>
              <a:gd name="connsiteY3" fmla="*/ 309028 h 477198"/>
              <a:gd name="connsiteX4" fmla="*/ 1707532 w 2131283"/>
              <a:gd name="connsiteY4" fmla="*/ 477198 h 477198"/>
              <a:gd name="connsiteX5" fmla="*/ 1805847 w 2131283"/>
              <a:gd name="connsiteY5" fmla="*/ 324730 h 477198"/>
              <a:gd name="connsiteX6" fmla="*/ 0 w 2131283"/>
              <a:gd name="connsiteY6" fmla="*/ 376146 h 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83" h="477198">
                <a:moveTo>
                  <a:pt x="0" y="376146"/>
                </a:moveTo>
                <a:cubicBezTo>
                  <a:pt x="714424" y="-77727"/>
                  <a:pt x="1564856" y="117442"/>
                  <a:pt x="1848667" y="147752"/>
                </a:cubicBezTo>
                <a:cubicBezTo>
                  <a:pt x="1846741" y="94040"/>
                  <a:pt x="1850732" y="47796"/>
                  <a:pt x="1841342" y="0"/>
                </a:cubicBezTo>
                <a:lnTo>
                  <a:pt x="2131283" y="309028"/>
                </a:lnTo>
                <a:lnTo>
                  <a:pt x="1707532" y="477198"/>
                </a:lnTo>
                <a:lnTo>
                  <a:pt x="1805847" y="324730"/>
                </a:lnTo>
                <a:cubicBezTo>
                  <a:pt x="1561404" y="223643"/>
                  <a:pt x="473966" y="133125"/>
                  <a:pt x="0" y="376146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5" y="0"/>
            <a:ext cx="8258175" cy="971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проявления ОРЗ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78548"/>
              </p:ext>
            </p:extLst>
          </p:nvPr>
        </p:nvGraphicFramePr>
        <p:xfrm>
          <a:off x="904875" y="1036459"/>
          <a:ext cx="8211025" cy="4747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5243"/>
                <a:gridCol w="755374"/>
                <a:gridCol w="3379305"/>
                <a:gridCol w="3041103"/>
              </a:tblGrid>
              <a:tr h="407450">
                <a:tc>
                  <a:txBody>
                    <a:bodyPr/>
                    <a:lstStyle/>
                    <a:p>
                      <a:pPr algn="ctr"/>
                      <a:r>
                        <a:rPr lang="ru-RU" sz="900" spc="0" baseline="0" dirty="0" smtClean="0"/>
                        <a:t>Виды</a:t>
                      </a:r>
                      <a:endParaRPr lang="ru-RU" sz="900" b="1" spc="0" baseline="0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Сезон-</a:t>
                      </a:r>
                      <a:br>
                        <a:rPr lang="ru-RU" sz="900" spc="0" baseline="0" dirty="0" smtClean="0"/>
                      </a:br>
                      <a:r>
                        <a:rPr lang="ru-RU" sz="900" spc="0" baseline="0" dirty="0" err="1" smtClean="0"/>
                        <a:t>ность</a:t>
                      </a:r>
                      <a:endParaRPr lang="ru-RU" sz="900" b="1" spc="0" baseline="0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Клинические особенности</a:t>
                      </a:r>
                      <a:endParaRPr lang="ru-RU" sz="900" b="1" spc="0" baseline="0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Типичные проявления</a:t>
                      </a:r>
                      <a:endParaRPr lang="ru-RU" sz="900" b="1" spc="0" baseline="0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794466">
                <a:tc>
                  <a:txBody>
                    <a:bodyPr/>
                    <a:lstStyle/>
                    <a:p>
                      <a:pPr algn="r"/>
                      <a:r>
                        <a:rPr lang="ru-RU" sz="900" spc="0" baseline="0" dirty="0" smtClean="0"/>
                        <a:t>Респираторно-синцитиальная вирусная </a:t>
                      </a:r>
                      <a:br>
                        <a:rPr lang="ru-RU" sz="900" spc="0" baseline="0" dirty="0" smtClean="0"/>
                      </a:br>
                      <a:r>
                        <a:rPr lang="ru-RU" sz="900" spc="0" baseline="0" dirty="0" smtClean="0"/>
                        <a:t>инфекция</a:t>
                      </a:r>
                      <a:endParaRPr lang="ru-RU" sz="900" b="1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Холодное время года</a:t>
                      </a:r>
                      <a:endParaRPr lang="ru-RU" sz="900" b="0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Начало болезни постепенное, симптомы общей интоксикации выражены слабо или отсутствуют. Температура невысокая от 2 до 7 дней. </a:t>
                      </a:r>
                      <a:r>
                        <a:rPr lang="ru-RU" sz="900" spc="0" baseline="0" dirty="0" err="1" smtClean="0"/>
                        <a:t>Характиризуется</a:t>
                      </a:r>
                      <a:r>
                        <a:rPr lang="ru-RU" sz="900" spc="0" baseline="0" dirty="0" smtClean="0"/>
                        <a:t> преимущественным поражением нижних отделов дыхательных путей</a:t>
                      </a:r>
                      <a:endParaRPr lang="ru-RU" sz="900" b="0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Типичным является раннее развитие бронхита</a:t>
                      </a:r>
                      <a:endParaRPr lang="ru-RU" sz="900" b="0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611926">
                <a:tc>
                  <a:txBody>
                    <a:bodyPr/>
                    <a:lstStyle/>
                    <a:p>
                      <a:pPr algn="r"/>
                      <a:r>
                        <a:rPr lang="ru-RU" sz="900" spc="0" baseline="0" dirty="0" err="1" smtClean="0"/>
                        <a:t>Парагрипп</a:t>
                      </a:r>
                      <a:endParaRPr lang="ru-RU" sz="900" b="1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Конец зимы, начало весны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Характеризуется невысокой температурой, слабовыраженными симптомами интоксикации, поражением дыхательных путей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Основным симптомом является ларингит, выражающийся болью в горле, сухим грубым кашлем, осиплостью голоса, вплоть до афонии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875083">
                <a:tc>
                  <a:txBody>
                    <a:bodyPr/>
                    <a:lstStyle/>
                    <a:p>
                      <a:pPr algn="r"/>
                      <a:r>
                        <a:rPr lang="ru-RU" sz="900" spc="0" baseline="0" dirty="0" smtClean="0"/>
                        <a:t>Аденовирусная инфекция</a:t>
                      </a:r>
                      <a:endParaRPr lang="ru-RU" sz="900" b="1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Летне-осенний период</a:t>
                      </a:r>
                      <a:endParaRPr lang="ru-RU" sz="900" b="0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В отличие от других ОРЗ сопровождается </a:t>
                      </a:r>
                      <a:r>
                        <a:rPr lang="ru-RU" sz="900" spc="0" baseline="0" dirty="0" err="1" smtClean="0"/>
                        <a:t>лимфаденопатией</a:t>
                      </a:r>
                      <a:r>
                        <a:rPr lang="ru-RU" sz="900" spc="0" baseline="0" dirty="0" smtClean="0"/>
                        <a:t>: увеличением шейных, подчелюстных, иногда медиастинальных или </a:t>
                      </a:r>
                      <a:r>
                        <a:rPr lang="ru-RU" sz="900" spc="0" baseline="0" dirty="0" err="1" smtClean="0"/>
                        <a:t>мезентериальных</a:t>
                      </a:r>
                      <a:r>
                        <a:rPr lang="ru-RU" sz="900" spc="0" baseline="0" dirty="0" smtClean="0"/>
                        <a:t> лимфоузлов. Характерен «ползучий» характер, т.е. длительное, волнообразное течение болезни</a:t>
                      </a:r>
                      <a:endParaRPr lang="ru-RU" sz="900" b="0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00" spc="0" baseline="0" dirty="0" smtClean="0"/>
                        <a:t>Конъюнктивит − один из важных симптомов, позволяющих дифференцировать аденовирусное заболевание от других респираторных инфекций</a:t>
                      </a:r>
                      <a:endParaRPr lang="ru-RU" sz="900" b="0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708393">
                <a:tc>
                  <a:txBody>
                    <a:bodyPr/>
                    <a:lstStyle/>
                    <a:p>
                      <a:pPr algn="r"/>
                      <a:r>
                        <a:rPr lang="ru-RU" sz="900" spc="0" baseline="0" dirty="0" smtClean="0"/>
                        <a:t>Риновирусная </a:t>
                      </a:r>
                      <a:br>
                        <a:rPr lang="ru-RU" sz="900" spc="0" baseline="0" dirty="0" smtClean="0"/>
                      </a:br>
                      <a:r>
                        <a:rPr lang="ru-RU" sz="900" spc="0" baseline="0" dirty="0" smtClean="0"/>
                        <a:t>инфекция</a:t>
                      </a:r>
                      <a:endParaRPr lang="ru-RU" sz="900" b="1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Осенне-зимний период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Характеризуется преимущественным поражением слизистой оболочки носоглотки и легким течением. Инкубационный период – 2-3 дня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С первых часов болезни основным симптомом является ринит с обильным серозным отделяемым, который длится от 7 до 14 дней («заразный насморк»)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564449">
                <a:tc>
                  <a:txBody>
                    <a:bodyPr/>
                    <a:lstStyle/>
                    <a:p>
                      <a:pPr algn="r"/>
                      <a:r>
                        <a:rPr lang="ru-RU" sz="900" spc="0" baseline="0" dirty="0" err="1" smtClean="0"/>
                        <a:t>Коронавирусная</a:t>
                      </a:r>
                      <a:endParaRPr lang="ru-RU" sz="900" spc="0" baseline="0" dirty="0" smtClean="0"/>
                    </a:p>
                    <a:p>
                      <a:pPr algn="r"/>
                      <a:r>
                        <a:rPr lang="ru-RU" sz="900" spc="0" baseline="0" dirty="0" smtClean="0"/>
                        <a:t>инфекция</a:t>
                      </a:r>
                      <a:endParaRPr lang="ru-RU" sz="900" b="1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Зимне-весенний период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Характеризуется легким недомоганием, нормальной температурой. Кишечные формы протекают по типу гастроэнтеритов. Продолжительность болезни – 5-7 дней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Протекает с выраженным ринитом и поражением нижних дыхательных путей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786041">
                <a:tc>
                  <a:txBody>
                    <a:bodyPr/>
                    <a:lstStyle/>
                    <a:p>
                      <a:pPr algn="r"/>
                      <a:r>
                        <a:rPr lang="ru-RU" sz="900" spc="0" baseline="0" dirty="0" smtClean="0"/>
                        <a:t>Грипп</a:t>
                      </a:r>
                      <a:endParaRPr lang="ru-RU" sz="900" b="1" spc="0" baseline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Холодное время года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Общими признаками гриппа можно считать головную боль, лихорадку, озноб, миалгию, вслед за которыми развиваются респираторные проявления. По мере стихания системных симптомов на первый план выходят жалобы со стороны дыхательной системы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900" u="none" strike="noStrike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Общими признаками гриппа можно считать головную боль, лихорадку, озноб, миалгию, вслед за которыми развиваются респираторные проявления. По мере стихания системных симптомов на первый план выходят жалобы со стороны дыхательной системы</a:t>
                      </a:r>
                      <a:endParaRPr kumimoji="0" lang="ru-RU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72979" y="6488668"/>
            <a:ext cx="7482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900" dirty="0"/>
              <a:t>Национальные рекомендации по диагностике и лечению тяжелых форм гриппа. Российское респираторное общество, декабрь 2013.</a:t>
            </a:r>
          </a:p>
          <a:p>
            <a:pPr algn="r"/>
            <a:r>
              <a:rPr lang="ru-RU" sz="900" dirty="0"/>
              <a:t>Протоколы диагностики и лечения острых респираторных заболеваний (ОРЗ) у детей. ОРВИ и грипп. Протокол МЗ РФ от 25.12.12. </a:t>
            </a:r>
          </a:p>
        </p:txBody>
      </p:sp>
    </p:spTree>
    <p:extLst>
      <p:ext uri="{BB962C8B-B14F-4D97-AF65-F5344CB8AC3E}">
        <p14:creationId xmlns:p14="http://schemas.microsoft.com/office/powerpoint/2010/main" val="5936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0" y="1106488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914400" y="-20510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быстро уменьшает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все симптомы воспаления при ОРЗ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0868935" y="1934056"/>
            <a:ext cx="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fr-FR" sz="15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0868935" y="2164244"/>
            <a:ext cx="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fr-FR" sz="15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099479" y="6642556"/>
            <a:ext cx="74402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l-PL" sz="1000" dirty="0">
                <a:solidFill>
                  <a:srgbClr val="000000"/>
                </a:solidFill>
                <a:cs typeface="Calibri" pitchFamily="34" charset="0"/>
              </a:rPr>
              <a:t>Plusa T., Nawacka D. </a:t>
            </a:r>
            <a:r>
              <a:rPr lang="pl-PL" sz="1000" dirty="0" smtClean="0">
                <a:solidFill>
                  <a:srgbClr val="000000"/>
                </a:solidFill>
                <a:cs typeface="Calibri" pitchFamily="34" charset="0"/>
              </a:rPr>
              <a:t>Pol Merk Lek.1998</a:t>
            </a:r>
            <a:r>
              <a:rPr lang="ru-RU" sz="1000" dirty="0" smtClean="0">
                <a:solidFill>
                  <a:srgbClr val="000000"/>
                </a:solidFill>
                <a:cs typeface="Calibri" pitchFamily="34" charset="0"/>
              </a:rPr>
              <a:t>;</a:t>
            </a:r>
            <a:r>
              <a:rPr lang="pl-PL" sz="1000" dirty="0" smtClean="0">
                <a:solidFill>
                  <a:srgbClr val="000000"/>
                </a:solidFill>
                <a:cs typeface="Calibri" pitchFamily="34" charset="0"/>
              </a:rPr>
              <a:t>5(30</a:t>
            </a:r>
            <a:r>
              <a:rPr lang="pl-PL" sz="1000" dirty="0">
                <a:solidFill>
                  <a:srgbClr val="000000"/>
                </a:solidFill>
                <a:cs typeface="Calibri" pitchFamily="34" charset="0"/>
              </a:rPr>
              <a:t>):</a:t>
            </a:r>
            <a:r>
              <a:rPr lang="pl-PL" sz="1000" dirty="0" smtClean="0">
                <a:solidFill>
                  <a:srgbClr val="000000"/>
                </a:solidFill>
                <a:cs typeface="Calibri" pitchFamily="34" charset="0"/>
              </a:rPr>
              <a:t>368-371</a:t>
            </a:r>
            <a:r>
              <a:rPr lang="ru-RU" sz="1000" dirty="0" smtClean="0">
                <a:solidFill>
                  <a:srgbClr val="000000"/>
                </a:solidFill>
                <a:cs typeface="Calibri" pitchFamily="34" charset="0"/>
              </a:rPr>
              <a:t>.</a:t>
            </a:r>
            <a:endParaRPr lang="pl-PL" sz="10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575266" y="1514766"/>
            <a:ext cx="439543" cy="40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100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90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80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70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60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50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40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30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20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10</a:t>
            </a:r>
          </a:p>
          <a:p>
            <a:pPr algn="r">
              <a:lnSpc>
                <a:spcPts val="2800"/>
              </a:lnSpc>
            </a:pPr>
            <a:r>
              <a:rPr lang="en-US" sz="1200" dirty="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1964252" y="1763020"/>
            <a:ext cx="3907756" cy="3560543"/>
            <a:chOff x="1124" y="1276"/>
            <a:chExt cx="3226" cy="2468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1134" y="1276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134" y="1523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1134" y="1770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1134" y="2016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1134" y="2263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1134" y="2510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>
              <a:off x="1134" y="2757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1134" y="3004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1124" y="3250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134" y="3497"/>
              <a:ext cx="3216" cy="0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1134" y="3744"/>
              <a:ext cx="32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694353" y="537838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571665" y="537838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4518864" y="537838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5412534" y="537838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4</a:t>
            </a:r>
            <a:endParaRPr 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1857190" y="537838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9" name="Freeform 21"/>
          <p:cNvSpPr>
            <a:spLocks/>
          </p:cNvSpPr>
          <p:nvPr/>
        </p:nvSpPr>
        <p:spPr bwMode="auto">
          <a:xfrm>
            <a:off x="2065366" y="1861123"/>
            <a:ext cx="3552370" cy="20082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384"/>
              </a:cxn>
              <a:cxn ang="0">
                <a:pos x="1296" y="624"/>
              </a:cxn>
              <a:cxn ang="0">
                <a:pos x="1968" y="1008"/>
              </a:cxn>
              <a:cxn ang="0">
                <a:pos x="2688" y="1392"/>
              </a:cxn>
            </a:cxnLst>
            <a:rect l="0" t="0" r="r" b="b"/>
            <a:pathLst>
              <a:path w="2688" h="1392">
                <a:moveTo>
                  <a:pt x="0" y="0"/>
                </a:moveTo>
                <a:lnTo>
                  <a:pt x="624" y="384"/>
                </a:lnTo>
                <a:lnTo>
                  <a:pt x="1296" y="624"/>
                </a:lnTo>
                <a:lnTo>
                  <a:pt x="1968" y="1008"/>
                </a:lnTo>
                <a:lnTo>
                  <a:pt x="2688" y="1392"/>
                </a:lnTo>
              </a:path>
            </a:pathLst>
          </a:custGeom>
          <a:noFill/>
          <a:ln w="5715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0" name="Freeform 22"/>
          <p:cNvSpPr>
            <a:spLocks/>
          </p:cNvSpPr>
          <p:nvPr/>
        </p:nvSpPr>
        <p:spPr bwMode="auto">
          <a:xfrm>
            <a:off x="2065366" y="1791874"/>
            <a:ext cx="3552370" cy="24237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384"/>
              </a:cxn>
              <a:cxn ang="0">
                <a:pos x="1296" y="624"/>
              </a:cxn>
              <a:cxn ang="0">
                <a:pos x="1968" y="1104"/>
              </a:cxn>
              <a:cxn ang="0">
                <a:pos x="2688" y="1680"/>
              </a:cxn>
            </a:cxnLst>
            <a:rect l="0" t="0" r="r" b="b"/>
            <a:pathLst>
              <a:path w="2688" h="1680">
                <a:moveTo>
                  <a:pt x="0" y="0"/>
                </a:moveTo>
                <a:lnTo>
                  <a:pt x="624" y="384"/>
                </a:lnTo>
                <a:lnTo>
                  <a:pt x="1296" y="624"/>
                </a:lnTo>
                <a:lnTo>
                  <a:pt x="1968" y="1104"/>
                </a:lnTo>
                <a:lnTo>
                  <a:pt x="2688" y="1680"/>
                </a:ln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1" name="Freeform 23"/>
          <p:cNvSpPr>
            <a:spLocks/>
          </p:cNvSpPr>
          <p:nvPr/>
        </p:nvSpPr>
        <p:spPr bwMode="auto">
          <a:xfrm>
            <a:off x="2065366" y="1930372"/>
            <a:ext cx="3552370" cy="30469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432"/>
              </a:cxn>
              <a:cxn ang="0">
                <a:pos x="1968" y="1872"/>
              </a:cxn>
              <a:cxn ang="0">
                <a:pos x="2688" y="2112"/>
              </a:cxn>
            </a:cxnLst>
            <a:rect l="0" t="0" r="r" b="b"/>
            <a:pathLst>
              <a:path w="2688" h="2112">
                <a:moveTo>
                  <a:pt x="0" y="0"/>
                </a:moveTo>
                <a:lnTo>
                  <a:pt x="624" y="432"/>
                </a:lnTo>
                <a:lnTo>
                  <a:pt x="1968" y="1872"/>
                </a:lnTo>
                <a:lnTo>
                  <a:pt x="2688" y="2112"/>
                </a:lnTo>
              </a:path>
            </a:pathLst>
          </a:cu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" name="Freeform 24"/>
          <p:cNvSpPr>
            <a:spLocks/>
          </p:cNvSpPr>
          <p:nvPr/>
        </p:nvSpPr>
        <p:spPr bwMode="auto">
          <a:xfrm>
            <a:off x="2065366" y="1999620"/>
            <a:ext cx="3552370" cy="27699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528"/>
              </a:cxn>
              <a:cxn ang="0">
                <a:pos x="1968" y="1728"/>
              </a:cxn>
              <a:cxn ang="0">
                <a:pos x="2688" y="1920"/>
              </a:cxn>
            </a:cxnLst>
            <a:rect l="0" t="0" r="r" b="b"/>
            <a:pathLst>
              <a:path w="2688" h="1920">
                <a:moveTo>
                  <a:pt x="0" y="0"/>
                </a:moveTo>
                <a:lnTo>
                  <a:pt x="624" y="528"/>
                </a:lnTo>
                <a:lnTo>
                  <a:pt x="1968" y="1728"/>
                </a:lnTo>
                <a:lnTo>
                  <a:pt x="2688" y="1920"/>
                </a:lnTo>
              </a:path>
            </a:pathLst>
          </a:custGeom>
          <a:noFill/>
          <a:ln w="571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>
            <a:off x="6045982" y="4296667"/>
            <a:ext cx="570996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6045982" y="4587136"/>
            <a:ext cx="570996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045982" y="4877605"/>
            <a:ext cx="570996" cy="0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6045982" y="5168073"/>
            <a:ext cx="570996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7" name="Text Box 35"/>
          <p:cNvSpPr txBox="1">
            <a:spLocks noChangeArrowheads="1"/>
          </p:cNvSpPr>
          <p:nvPr/>
        </p:nvSpPr>
        <p:spPr bwMode="auto">
          <a:xfrm>
            <a:off x="6716606" y="4119217"/>
            <a:ext cx="2701041" cy="11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50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заложенность носа</a:t>
            </a:r>
            <a:endParaRPr lang="ru-RU" sz="1400" dirty="0">
              <a:solidFill>
                <a:srgbClr val="000000"/>
              </a:solidFill>
            </a:endParaRPr>
          </a:p>
          <a:p>
            <a:pPr>
              <a:spcAft>
                <a:spcPct val="35000"/>
              </a:spcAft>
            </a:pPr>
            <a:r>
              <a:rPr lang="ru-RU" sz="1400" dirty="0">
                <a:solidFill>
                  <a:srgbClr val="000000"/>
                </a:solidFill>
              </a:rPr>
              <a:t>чиханье</a:t>
            </a:r>
          </a:p>
          <a:p>
            <a:pPr>
              <a:spcAft>
                <a:spcPct val="35000"/>
              </a:spcAft>
            </a:pPr>
            <a:r>
              <a:rPr lang="ru-RU" sz="1400" dirty="0">
                <a:solidFill>
                  <a:srgbClr val="000000"/>
                </a:solidFill>
              </a:rPr>
              <a:t>боль в горле</a:t>
            </a:r>
          </a:p>
          <a:p>
            <a:pPr>
              <a:spcAft>
                <a:spcPct val="35000"/>
              </a:spcAft>
            </a:pPr>
            <a:r>
              <a:rPr lang="ru-RU" sz="1400" dirty="0">
                <a:solidFill>
                  <a:srgbClr val="000000"/>
                </a:solidFill>
              </a:rPr>
              <a:t>кашель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6785579" y="5406108"/>
            <a:ext cx="1284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n=725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 rot="16200000">
            <a:off x="778730" y="3250990"/>
            <a:ext cx="14748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rgbClr val="000000"/>
                </a:solidFill>
              </a:rPr>
              <a:t>% </a:t>
            </a:r>
            <a:r>
              <a:rPr lang="ru-RU" sz="1100" i="1" dirty="0" smtClean="0">
                <a:solidFill>
                  <a:srgbClr val="000000"/>
                </a:solidFill>
              </a:rPr>
              <a:t>пациентов</a:t>
            </a:r>
            <a:endParaRPr lang="en-US" sz="1100" i="1" dirty="0">
              <a:solidFill>
                <a:srgbClr val="000000"/>
              </a:solidFill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310951" y="5632679"/>
            <a:ext cx="1093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100" i="1" dirty="0" smtClean="0">
                <a:solidFill>
                  <a:srgbClr val="000000"/>
                </a:solidFill>
              </a:rPr>
              <a:t>День лечения</a:t>
            </a:r>
            <a:endParaRPr lang="en-US" sz="1100" i="1" dirty="0">
              <a:solidFill>
                <a:srgbClr val="000000"/>
              </a:solidFill>
            </a:endParaRPr>
          </a:p>
        </p:txBody>
      </p:sp>
      <p:sp>
        <p:nvSpPr>
          <p:cNvPr id="71" name="Line 5"/>
          <p:cNvSpPr>
            <a:spLocks noChangeShapeType="1"/>
          </p:cNvSpPr>
          <p:nvPr/>
        </p:nvSpPr>
        <p:spPr bwMode="auto">
          <a:xfrm flipH="1">
            <a:off x="1992003" y="1616213"/>
            <a:ext cx="0" cy="37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2981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эффективен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реальной педиатрической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практике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027" y="1088347"/>
            <a:ext cx="5450797" cy="316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bg2"/>
                </a:solidFill>
                <a:cs typeface="Times New Roman" pitchFamily="18" charset="0"/>
              </a:rPr>
              <a:t>Сравнительная оценка эффективности </a:t>
            </a:r>
            <a:r>
              <a:rPr lang="ru-RU" sz="1600" b="1" dirty="0" smtClean="0">
                <a:solidFill>
                  <a:schemeClr val="bg2"/>
                </a:solidFill>
                <a:cs typeface="Times New Roman" pitchFamily="18" charset="0"/>
              </a:rPr>
              <a:t>ЭРЕСПАЛА в </a:t>
            </a:r>
            <a:r>
              <a:rPr lang="ru-RU" sz="1600" b="1" dirty="0">
                <a:solidFill>
                  <a:schemeClr val="bg2"/>
                </a:solidFill>
                <a:cs typeface="Times New Roman" pitchFamily="18" charset="0"/>
              </a:rPr>
              <a:t>лечении ОРЗ на педиатрическом участке</a:t>
            </a:r>
            <a:endParaRPr lang="ru-RU" sz="1600" b="1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019" y="6611779"/>
            <a:ext cx="7841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solidFill>
                  <a:srgbClr val="000000"/>
                </a:solidFill>
              </a:rPr>
              <a:t>Елкина</a:t>
            </a:r>
            <a:r>
              <a:rPr lang="ru-RU" sz="1000" dirty="0" smtClean="0">
                <a:solidFill>
                  <a:srgbClr val="000000"/>
                </a:solidFill>
              </a:rPr>
              <a:t> Т.Н., </a:t>
            </a:r>
            <a:r>
              <a:rPr lang="ru-RU" sz="1000" dirty="0" err="1" smtClean="0">
                <a:solidFill>
                  <a:srgbClr val="000000"/>
                </a:solidFill>
              </a:rPr>
              <a:t>Кондюрина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Е.Г</a:t>
            </a:r>
            <a:r>
              <a:rPr lang="ru-RU" sz="1000" dirty="0" smtClean="0">
                <a:solidFill>
                  <a:srgbClr val="000000"/>
                </a:solidFill>
              </a:rPr>
              <a:t>. и </a:t>
            </a:r>
            <a:r>
              <a:rPr lang="ru-RU" sz="1000" dirty="0" err="1" smtClean="0">
                <a:solidFill>
                  <a:srgbClr val="000000"/>
                </a:solidFill>
              </a:rPr>
              <a:t>соавт</a:t>
            </a:r>
            <a:r>
              <a:rPr lang="ru-RU" sz="1000" dirty="0" smtClean="0">
                <a:solidFill>
                  <a:srgbClr val="000000"/>
                </a:solidFill>
              </a:rPr>
              <a:t>. Эффективность ЭРЕСПАЛА в реальной клинической практике. Педиатрия. 2014;6.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837" y="1666206"/>
            <a:ext cx="4236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D2232A"/>
                </a:solidFill>
              </a:rPr>
              <a:t>2 ГРУППЫ ПАЦИЕНТОВ:</a:t>
            </a:r>
            <a:r>
              <a:rPr lang="ru-RU" sz="1400" b="1" u="sng" dirty="0" smtClean="0">
                <a:solidFill>
                  <a:srgbClr val="D2232A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1-я </a:t>
            </a:r>
            <a:r>
              <a:rPr lang="ru-RU" sz="1400" dirty="0" smtClean="0">
                <a:solidFill>
                  <a:srgbClr val="000000"/>
                </a:solidFill>
                <a:cs typeface="Arial"/>
              </a:rPr>
              <a:t>–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1539C"/>
                </a:solidFill>
              </a:rPr>
              <a:t>ЭРЕСПАЛ</a:t>
            </a:r>
            <a:r>
              <a:rPr lang="ru-RU" sz="1400" dirty="0" smtClean="0">
                <a:solidFill>
                  <a:srgbClr val="01539C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+ традиционная терапия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2-я </a:t>
            </a:r>
            <a:r>
              <a:rPr lang="ru-RU" sz="1400" dirty="0">
                <a:solidFill>
                  <a:srgbClr val="000000"/>
                </a:solidFill>
                <a:cs typeface="Arial"/>
              </a:rPr>
              <a:t>–</a:t>
            </a:r>
            <a:r>
              <a:rPr lang="ru-RU" sz="1400" dirty="0">
                <a:solidFill>
                  <a:srgbClr val="000000"/>
                </a:solidFill>
              </a:rPr>
              <a:t> традиционная </a:t>
            </a:r>
            <a:r>
              <a:rPr lang="ru-RU" sz="1400" dirty="0" smtClean="0">
                <a:solidFill>
                  <a:srgbClr val="000000"/>
                </a:solidFill>
              </a:rPr>
              <a:t>терапия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0250" y="6030789"/>
            <a:ext cx="5676354" cy="462859"/>
          </a:xfrm>
          <a:prstGeom prst="round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1539C"/>
                </a:solidFill>
                <a:cs typeface="Arial" pitchFamily="34" charset="0"/>
              </a:rPr>
              <a:t>Ни одного отказа от приема ЭРЕСПАЛА!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70000" y="2715057"/>
            <a:ext cx="3080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539C"/>
                </a:solidFill>
              </a:rPr>
              <a:t>Динамика клинических симптомов в 1 группе</a:t>
            </a:r>
            <a:endParaRPr lang="ru-RU" sz="1400" b="1" dirty="0">
              <a:solidFill>
                <a:srgbClr val="01539C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910916" y="2729346"/>
            <a:ext cx="3080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539C"/>
                </a:solidFill>
              </a:rPr>
              <a:t>Продолжительность клинических симптомов</a:t>
            </a:r>
            <a:endParaRPr lang="ru-RU" sz="1400" b="1" dirty="0">
              <a:solidFill>
                <a:srgbClr val="01539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789950" y="3166111"/>
          <a:ext cx="4414320" cy="269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5011352" y="3134687"/>
          <a:ext cx="3965775" cy="264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7970" y="2026171"/>
            <a:ext cx="180000" cy="180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rgbClr val="1C75BC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057970" y="2305503"/>
            <a:ext cx="1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320" y="570109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Дни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14467" y="4126728"/>
            <a:ext cx="93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</a:rPr>
              <a:t>Частота, %</a:t>
            </a:r>
            <a:endParaRPr lang="ru-RU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120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позволяет уменьшить количество симптоматических препаратов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11247"/>
              </p:ext>
            </p:extLst>
          </p:nvPr>
        </p:nvGraphicFramePr>
        <p:xfrm>
          <a:off x="1119064" y="1289188"/>
          <a:ext cx="7652551" cy="48245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62291"/>
                <a:gridCol w="2441359"/>
                <a:gridCol w="1748901"/>
              </a:tblGrid>
              <a:tr h="7763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Использованные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ru-RU" dirty="0" smtClean="0"/>
                        <a:t>препараты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3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ЭРЕСПАЛА (%)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3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Контрольная группа (%)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39C"/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Антисептики 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-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31,5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+mn-lt"/>
                          <a:cs typeface="Calibri" pitchFamily="34" charset="0"/>
                        </a:rPr>
                        <a:t>Муколитики</a:t>
                      </a:r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/отхаркивающие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-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69,5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Антигистаминные 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-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42,6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Антибиотики 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1,1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41,3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Парацетамол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45,7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49,3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+mn-lt"/>
                          <a:cs typeface="Calibri" pitchFamily="34" charset="0"/>
                        </a:rPr>
                        <a:t>Иммуномодуляторы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-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17,4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Капли в нос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2,6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24,2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Витамины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22,3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31,5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979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itchFamily="34" charset="0"/>
                        </a:rPr>
                        <a:t>Другие препараты</a:t>
                      </a:r>
                      <a:endParaRPr lang="ru-RU" sz="18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2,1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Calibri" pitchFamily="34" charset="0"/>
                        </a:rPr>
                        <a:t>3,4</a:t>
                      </a:r>
                      <a:endParaRPr lang="ru-RU" b="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4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-1"/>
            <a:ext cx="8326760" cy="1074057"/>
          </a:xfrm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Кашель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794419"/>
              </p:ext>
            </p:extLst>
          </p:nvPr>
        </p:nvGraphicFramePr>
        <p:xfrm>
          <a:off x="1129716" y="1713763"/>
          <a:ext cx="7736114" cy="2095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1657"/>
                <a:gridCol w="3004457"/>
              </a:tblGrid>
              <a:tr h="6124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Причина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Частота выявления</a:t>
                      </a:r>
                      <a:r>
                        <a:rPr lang="ru-RU" sz="1800" baseline="0" dirty="0" smtClean="0"/>
                        <a:t> (%)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Инфекционное бронхиальное воспаление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65-95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Воспаление верхних дыхательных путей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16-60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Бронхиальная астма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14-39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Гастроэзофагеальный рефлюкс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3-40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3899" y="3862827"/>
            <a:ext cx="7773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latin typeface="+mj-lt"/>
                <a:cs typeface="Calibri" pitchFamily="34" charset="0"/>
              </a:rPr>
              <a:t>Holinger</a:t>
            </a:r>
            <a:r>
              <a:rPr lang="en-US" sz="1000" dirty="0" smtClean="0">
                <a:latin typeface="+mj-lt"/>
                <a:cs typeface="Calibri" pitchFamily="34" charset="0"/>
              </a:rPr>
              <a:t> L.D., 1986, Poe R.H. et al., 1989, Mello C.J. at al., 1996</a:t>
            </a:r>
            <a:endParaRPr lang="en-US" sz="1000" dirty="0">
              <a:latin typeface="+mj-lt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4903" y="4405009"/>
            <a:ext cx="51525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 smtClean="0">
                <a:latin typeface="+mj-lt"/>
                <a:cs typeface="Calibri" pitchFamily="34" charset="0"/>
              </a:rPr>
              <a:t>Единственная</a:t>
            </a:r>
            <a:r>
              <a:rPr lang="ru-RU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причина хронического кашля</a:t>
            </a:r>
            <a:r>
              <a:rPr lang="en-US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 </a:t>
            </a:r>
            <a:r>
              <a:rPr lang="ru-RU" dirty="0" smtClean="0">
                <a:latin typeface="+mj-lt"/>
                <a:cs typeface="Calibri" pitchFamily="34" charset="0"/>
              </a:rPr>
              <a:t>обнаружена у </a:t>
            </a:r>
            <a:r>
              <a:rPr lang="ru-RU" b="1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41-73%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 </a:t>
            </a:r>
            <a:r>
              <a:rPr lang="ru-RU" dirty="0" smtClean="0">
                <a:latin typeface="+mj-lt"/>
                <a:cs typeface="Calibri" pitchFamily="34" charset="0"/>
              </a:rPr>
              <a:t>детей,</a:t>
            </a:r>
            <a:endParaRPr lang="en-US" dirty="0" smtClean="0">
              <a:latin typeface="+mj-lt"/>
              <a:cs typeface="Calibri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 smtClean="0">
                <a:latin typeface="+mj-lt"/>
                <a:cs typeface="Calibri" pitchFamily="34" charset="0"/>
              </a:rPr>
              <a:t>две причины – у </a:t>
            </a:r>
            <a:r>
              <a:rPr lang="ru-RU" b="1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23-42%</a:t>
            </a:r>
            <a:r>
              <a:rPr lang="ru-RU" dirty="0" smtClean="0">
                <a:latin typeface="+mj-lt"/>
                <a:cs typeface="Calibri" pitchFamily="34" charset="0"/>
              </a:rPr>
              <a:t> детей,</a:t>
            </a:r>
            <a:endParaRPr lang="en-US" dirty="0" smtClean="0">
              <a:latin typeface="+mj-lt"/>
              <a:cs typeface="Calibri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 smtClean="0">
                <a:latin typeface="+mj-lt"/>
                <a:cs typeface="Calibri" pitchFamily="34" charset="0"/>
              </a:rPr>
              <a:t>три причины – у </a:t>
            </a:r>
            <a:r>
              <a:rPr lang="ru-RU" b="1" dirty="0" smtClean="0">
                <a:solidFill>
                  <a:schemeClr val="accent2"/>
                </a:solidFill>
                <a:latin typeface="+mj-lt"/>
                <a:cs typeface="Calibri" pitchFamily="34" charset="0"/>
              </a:rPr>
              <a:t>17%</a:t>
            </a:r>
            <a:r>
              <a:rPr lang="ru-RU" dirty="0" smtClean="0">
                <a:latin typeface="+mj-lt"/>
                <a:cs typeface="Calibri" pitchFamily="34" charset="0"/>
              </a:rPr>
              <a:t>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1183" y="5884617"/>
            <a:ext cx="3650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 smtClean="0">
                <a:latin typeface="+mj-lt"/>
                <a:cs typeface="Calibri" pitchFamily="34" charset="0"/>
              </a:rPr>
              <a:t>Irwin R.S. et al., 1996</a:t>
            </a:r>
            <a:endParaRPr lang="ru-RU" sz="1000" dirty="0">
              <a:latin typeface="+mj-lt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4462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Причины кашля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64454"/>
              </p:ext>
            </p:extLst>
          </p:nvPr>
        </p:nvGraphicFramePr>
        <p:xfrm>
          <a:off x="933708" y="1104834"/>
          <a:ext cx="8027412" cy="549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70856" y="25120"/>
            <a:ext cx="8273143" cy="1005393"/>
          </a:xfrm>
        </p:spPr>
        <p:txBody>
          <a:bodyPr anchor="ctr"/>
          <a:lstStyle/>
          <a:p>
            <a:pPr eaLnBrk="1" hangingPunct="1"/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частые причины кашля у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4185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8" name="Text Box 4"/>
          <p:cNvSpPr txBox="1">
            <a:spLocks noChangeArrowheads="1"/>
          </p:cNvSpPr>
          <p:nvPr/>
        </p:nvSpPr>
        <p:spPr bwMode="auto">
          <a:xfrm>
            <a:off x="4945936" y="3338381"/>
            <a:ext cx="3629740" cy="1040571"/>
          </a:xfrm>
          <a:prstGeom prst="roundRect">
            <a:avLst>
              <a:gd name="adj" fmla="val 11608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400" b="1" dirty="0">
                <a:solidFill>
                  <a:srgbClr val="01539C"/>
                </a:solidFill>
                <a:latin typeface="Arial"/>
              </a:rPr>
              <a:t>Исключить токсическую </a:t>
            </a:r>
            <a:br>
              <a:rPr lang="ru-RU" sz="1400" b="1" dirty="0">
                <a:solidFill>
                  <a:srgbClr val="01539C"/>
                </a:solidFill>
                <a:latin typeface="Arial"/>
              </a:rPr>
            </a:br>
            <a:r>
              <a:rPr lang="ru-RU" sz="1400" b="1" dirty="0">
                <a:solidFill>
                  <a:srgbClr val="01539C"/>
                </a:solidFill>
                <a:latin typeface="Arial"/>
              </a:rPr>
              <a:t>и механическую природу </a:t>
            </a:r>
            <a:r>
              <a:rPr lang="ru-RU" sz="1400" b="1" dirty="0" smtClean="0">
                <a:solidFill>
                  <a:srgbClr val="01539C"/>
                </a:solidFill>
                <a:latin typeface="Arial"/>
              </a:rPr>
              <a:t>заболевания</a:t>
            </a:r>
            <a:endParaRPr lang="en-US" sz="1400" b="1" dirty="0" smtClean="0">
              <a:solidFill>
                <a:srgbClr val="01539C"/>
              </a:solidFill>
              <a:latin typeface="Arial"/>
            </a:endParaRPr>
          </a:p>
          <a:p>
            <a:pPr marL="171450" indent="-171450">
              <a:spcAft>
                <a:spcPct val="20000"/>
              </a:spcAft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Вдыхание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паров, аспирация инородного тела в анамнезе</a:t>
            </a:r>
          </a:p>
        </p:txBody>
      </p:sp>
      <p:sp>
        <p:nvSpPr>
          <p:cNvPr id="1409029" name="Rectangle 5"/>
          <p:cNvSpPr>
            <a:spLocks noChangeArrowheads="1"/>
          </p:cNvSpPr>
          <p:nvPr/>
        </p:nvSpPr>
        <p:spPr bwMode="auto">
          <a:xfrm>
            <a:off x="899591" y="10391"/>
            <a:ext cx="8222183" cy="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дифференциальной диагностики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лечения острого ларинготрахеита</a:t>
            </a:r>
          </a:p>
        </p:txBody>
      </p:sp>
      <p:sp>
        <p:nvSpPr>
          <p:cNvPr id="1409033" name="Text Box 9"/>
          <p:cNvSpPr txBox="1">
            <a:spLocks noChangeArrowheads="1"/>
          </p:cNvSpPr>
          <p:nvPr/>
        </p:nvSpPr>
        <p:spPr bwMode="auto">
          <a:xfrm>
            <a:off x="1080547" y="1231900"/>
            <a:ext cx="7493541" cy="921814"/>
          </a:xfrm>
          <a:prstGeom prst="roundRect">
            <a:avLst>
              <a:gd name="adj" fmla="val 12815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/>
              </a:rPr>
              <a:t>Клинические симптомы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Arial"/>
              </a:rPr>
              <a:t>Осиплость</a:t>
            </a:r>
            <a:r>
              <a:rPr lang="ru-RU" sz="1400" dirty="0">
                <a:solidFill>
                  <a:prstClr val="white"/>
                </a:solidFill>
                <a:latin typeface="Arial"/>
              </a:rPr>
              <a:t>, охриплость, вплоть до полной потери голоса; непродуктивный раздражающий «лающий</a:t>
            </a:r>
            <a:r>
              <a:rPr lang="ru-RU" sz="1400" dirty="0" smtClean="0">
                <a:solidFill>
                  <a:prstClr val="white"/>
                </a:solidFill>
                <a:latin typeface="Arial"/>
              </a:rPr>
              <a:t>» </a:t>
            </a:r>
            <a:r>
              <a:rPr lang="ru-RU" sz="1400" dirty="0" err="1">
                <a:solidFill>
                  <a:prstClr val="white"/>
                </a:solidFill>
                <a:latin typeface="Arial"/>
              </a:rPr>
              <a:t>битональный</a:t>
            </a:r>
            <a:r>
              <a:rPr lang="ru-RU" sz="1400" dirty="0">
                <a:solidFill>
                  <a:prstClr val="white"/>
                </a:solidFill>
                <a:latin typeface="Arial"/>
              </a:rPr>
              <a:t> кашель с болезненностью в проекции трахеи</a:t>
            </a:r>
          </a:p>
        </p:txBody>
      </p:sp>
      <p:sp>
        <p:nvSpPr>
          <p:cNvPr id="1409034" name="Text Box 10"/>
          <p:cNvSpPr txBox="1">
            <a:spLocks noChangeArrowheads="1"/>
          </p:cNvSpPr>
          <p:nvPr/>
        </p:nvSpPr>
        <p:spPr bwMode="auto">
          <a:xfrm>
            <a:off x="1080546" y="2521780"/>
            <a:ext cx="7493541" cy="445088"/>
          </a:xfrm>
          <a:prstGeom prst="round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/>
              </a:rPr>
              <a:t>Клинические признаки инфекции</a:t>
            </a:r>
            <a:endParaRPr lang="ru-RU" sz="1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09036" name="Text Box 12"/>
          <p:cNvSpPr txBox="1">
            <a:spLocks noChangeArrowheads="1"/>
          </p:cNvSpPr>
          <p:nvPr/>
        </p:nvSpPr>
        <p:spPr bwMode="auto">
          <a:xfrm>
            <a:off x="1080546" y="3344731"/>
            <a:ext cx="3628151" cy="1025672"/>
          </a:xfrm>
          <a:prstGeom prst="roundRect">
            <a:avLst>
              <a:gd name="adj" fmla="val 12339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400" b="1" dirty="0" smtClean="0">
                <a:solidFill>
                  <a:srgbClr val="01539C"/>
                </a:solidFill>
                <a:latin typeface="Arial"/>
              </a:rPr>
              <a:t>Исключить пневмонию, плеврит, острый бронхит</a:t>
            </a:r>
          </a:p>
          <a:p>
            <a:pPr marL="171450" indent="-171450">
              <a:spcAft>
                <a:spcPct val="20000"/>
              </a:spcAft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Легочно-плевральные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симптомы (одышка,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аускультативная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 картина, боли при дыхании)</a:t>
            </a:r>
          </a:p>
        </p:txBody>
      </p:sp>
      <p:sp>
        <p:nvSpPr>
          <p:cNvPr id="1409037" name="Text Box 13"/>
          <p:cNvSpPr txBox="1">
            <a:spLocks noChangeArrowheads="1"/>
          </p:cNvSpPr>
          <p:nvPr/>
        </p:nvSpPr>
        <p:spPr bwMode="auto">
          <a:xfrm>
            <a:off x="6439599" y="4753772"/>
            <a:ext cx="2069399" cy="993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Соответствующий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диагностический поиск</a:t>
            </a:r>
          </a:p>
          <a:p>
            <a:pPr marL="171450" indent="-171450"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Консультация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оториноларинголога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040" name="Text Box 16"/>
          <p:cNvSpPr txBox="1">
            <a:spLocks noChangeArrowheads="1"/>
          </p:cNvSpPr>
          <p:nvPr/>
        </p:nvSpPr>
        <p:spPr bwMode="auto">
          <a:xfrm>
            <a:off x="1096831" y="4753772"/>
            <a:ext cx="1618268" cy="71750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Соответствующий диагностический поиск</a:t>
            </a:r>
          </a:p>
        </p:txBody>
      </p:sp>
      <p:sp>
        <p:nvSpPr>
          <p:cNvPr id="1409048" name="Text Box 24"/>
          <p:cNvSpPr txBox="1">
            <a:spLocks noChangeArrowheads="1"/>
          </p:cNvSpPr>
          <p:nvPr/>
        </p:nvSpPr>
        <p:spPr bwMode="auto">
          <a:xfrm>
            <a:off x="2807515" y="4753772"/>
            <a:ext cx="2889298" cy="1723397"/>
          </a:xfrm>
          <a:prstGeom prst="roundRect">
            <a:avLst>
              <a:gd name="adj" fmla="val 9966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ru-RU" sz="1400" b="1" dirty="0" smtClean="0">
                <a:solidFill>
                  <a:srgbClr val="01539C"/>
                </a:solidFill>
                <a:latin typeface="Arial"/>
              </a:rPr>
              <a:t>Лечение острого ларинготрахеита</a:t>
            </a:r>
          </a:p>
          <a:p>
            <a:pPr marL="171450" indent="-171450"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Системная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противовоспалительная терапия </a:t>
            </a:r>
            <a:r>
              <a:rPr lang="ru-RU" sz="1200" b="1" dirty="0">
                <a:solidFill>
                  <a:srgbClr val="01539C"/>
                </a:solidFill>
                <a:latin typeface="Arial"/>
              </a:rPr>
              <a:t>(ЭРЕСПАЛ)</a:t>
            </a:r>
          </a:p>
          <a:p>
            <a:pPr marL="171450" indent="-171450"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Местная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антибактериальная и противовоспалительная терапия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(БИОПАРОКС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latin typeface="Arial"/>
              </a:rPr>
              <a:t>)</a:t>
            </a:r>
          </a:p>
          <a:p>
            <a:pPr marL="171450" indent="-171450">
              <a:buClr>
                <a:srgbClr val="01539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Консультация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оториноларинголога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051" name="Text Box 27"/>
          <p:cNvSpPr txBox="1">
            <a:spLocks noChangeArrowheads="1"/>
          </p:cNvSpPr>
          <p:nvPr/>
        </p:nvSpPr>
        <p:spPr bwMode="auto">
          <a:xfrm>
            <a:off x="1115616" y="6619568"/>
            <a:ext cx="53590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rgbClr val="000000"/>
                </a:solidFill>
              </a:rPr>
              <a:t>Дворецкий Л.И., Яковлев С.В</a:t>
            </a:r>
            <a:r>
              <a:rPr lang="ru-RU" sz="1000" dirty="0" smtClean="0">
                <a:solidFill>
                  <a:srgbClr val="000000"/>
                </a:solidFill>
              </a:rPr>
              <a:t>. Стратегия </a:t>
            </a:r>
            <a:r>
              <a:rPr lang="ru-RU" sz="1000" dirty="0">
                <a:solidFill>
                  <a:srgbClr val="000000"/>
                </a:solidFill>
              </a:rPr>
              <a:t>и тактика лечения ОРЗ, </a:t>
            </a:r>
            <a:r>
              <a:rPr lang="en-US" sz="1000" dirty="0">
                <a:solidFill>
                  <a:srgbClr val="000000"/>
                </a:solidFill>
              </a:rPr>
              <a:t>200</a:t>
            </a:r>
            <a:r>
              <a:rPr lang="ru-RU" sz="1000" dirty="0" smtClean="0">
                <a:solidFill>
                  <a:srgbClr val="000000"/>
                </a:solidFill>
              </a:rPr>
              <a:t>6.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16200000">
            <a:off x="6583005" y="3029222"/>
            <a:ext cx="355601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2774543" y="3030811"/>
            <a:ext cx="358776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943600" y="2966868"/>
            <a:ext cx="81720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Нет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023719" y="2960498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Есть</a:t>
            </a:r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1904900" y="4443482"/>
            <a:ext cx="341725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1187107" y="4349152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Есть</a:t>
            </a:r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7301589" y="4450094"/>
            <a:ext cx="345418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582072" y="4369910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Есть</a:t>
            </a:r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4085577" y="4443970"/>
            <a:ext cx="333174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356814" y="4364033"/>
            <a:ext cx="8953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Нет</a:t>
            </a:r>
          </a:p>
        </p:txBody>
      </p:sp>
      <p:sp>
        <p:nvSpPr>
          <p:cNvPr id="32" name="Стрелка влево 31"/>
          <p:cNvSpPr/>
          <p:nvPr/>
        </p:nvSpPr>
        <p:spPr>
          <a:xfrm rot="16200000">
            <a:off x="4647929" y="2220832"/>
            <a:ext cx="358775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4" name="Text Box 4"/>
          <p:cNvSpPr txBox="1">
            <a:spLocks noChangeArrowheads="1"/>
          </p:cNvSpPr>
          <p:nvPr/>
        </p:nvSpPr>
        <p:spPr bwMode="auto">
          <a:xfrm>
            <a:off x="3203848" y="3429000"/>
            <a:ext cx="5184576" cy="930799"/>
          </a:xfrm>
          <a:prstGeom prst="roundRect">
            <a:avLst>
              <a:gd name="adj" fmla="val 12818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1539C"/>
                </a:solidFill>
                <a:latin typeface="Arial"/>
              </a:rPr>
              <a:t>Явные признаки бактериальной инфекции бронхов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Выделение 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гнойной мокроты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Увеличение количества мокроты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Нарастание одышки и признаков интоксикации</a:t>
            </a:r>
          </a:p>
        </p:txBody>
      </p:sp>
      <p:sp>
        <p:nvSpPr>
          <p:cNvPr id="1433605" name="Rectangle 5"/>
          <p:cNvSpPr>
            <a:spLocks noChangeArrowheads="1"/>
          </p:cNvSpPr>
          <p:nvPr/>
        </p:nvSpPr>
        <p:spPr bwMode="auto">
          <a:xfrm>
            <a:off x="882650" y="62202"/>
            <a:ext cx="8261349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дифференциальной диагностики </a:t>
            </a:r>
            <a:r>
              <a:rPr lang="en-US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лечения острого бронхита</a:t>
            </a:r>
          </a:p>
        </p:txBody>
      </p:sp>
      <p:sp>
        <p:nvSpPr>
          <p:cNvPr id="1433609" name="Text Box 9"/>
          <p:cNvSpPr txBox="1">
            <a:spLocks noChangeArrowheads="1"/>
          </p:cNvSpPr>
          <p:nvPr/>
        </p:nvSpPr>
        <p:spPr bwMode="auto">
          <a:xfrm>
            <a:off x="1187624" y="1231899"/>
            <a:ext cx="7200800" cy="921814"/>
          </a:xfrm>
          <a:prstGeom prst="round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Arial"/>
              </a:rPr>
              <a:t>КЛИНИЧЕСКИЕ СИМПТОМЫ</a:t>
            </a:r>
          </a:p>
          <a:p>
            <a:pPr algn="ctr"/>
            <a:r>
              <a:rPr lang="ru-RU" sz="1400" dirty="0">
                <a:solidFill>
                  <a:prstClr val="white"/>
                </a:solidFill>
                <a:latin typeface="Arial"/>
              </a:rPr>
              <a:t>Влажный или сухой кашель, одышка, при аускультации диффузные влажные </a:t>
            </a:r>
            <a:br>
              <a:rPr lang="ru-RU" sz="1400" dirty="0">
                <a:solidFill>
                  <a:prstClr val="white"/>
                </a:solidFill>
                <a:latin typeface="Arial"/>
              </a:rPr>
            </a:br>
            <a:r>
              <a:rPr lang="ru-RU" sz="1400" dirty="0">
                <a:solidFill>
                  <a:prstClr val="white"/>
                </a:solidFill>
                <a:latin typeface="Arial"/>
              </a:rPr>
              <a:t>или сухие хрипы разного тембра</a:t>
            </a:r>
          </a:p>
        </p:txBody>
      </p:sp>
      <p:sp>
        <p:nvSpPr>
          <p:cNvPr id="1433610" name="Text Box 10"/>
          <p:cNvSpPr txBox="1">
            <a:spLocks noChangeArrowheads="1"/>
          </p:cNvSpPr>
          <p:nvPr/>
        </p:nvSpPr>
        <p:spPr bwMode="auto">
          <a:xfrm>
            <a:off x="1187624" y="2422525"/>
            <a:ext cx="7200800" cy="683451"/>
          </a:xfrm>
          <a:prstGeom prst="round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Arial"/>
              </a:rPr>
              <a:t>РЕНТГЕНОГРАФИЯ ЛЕГКИХ</a:t>
            </a:r>
          </a:p>
          <a:p>
            <a:pPr algn="ctr"/>
            <a:r>
              <a:rPr lang="ru-RU" sz="1400" dirty="0">
                <a:solidFill>
                  <a:prstClr val="white"/>
                </a:solidFill>
                <a:latin typeface="Arial"/>
              </a:rPr>
              <a:t>Легочная инфильтрация</a:t>
            </a:r>
          </a:p>
        </p:txBody>
      </p:sp>
      <p:sp>
        <p:nvSpPr>
          <p:cNvPr id="1433612" name="Text Box 12"/>
          <p:cNvSpPr txBox="1">
            <a:spLocks noChangeArrowheads="1"/>
          </p:cNvSpPr>
          <p:nvPr/>
        </p:nvSpPr>
        <p:spPr bwMode="auto">
          <a:xfrm>
            <a:off x="1187624" y="3429000"/>
            <a:ext cx="1271414" cy="342932"/>
          </a:xfrm>
          <a:prstGeom prst="roundRect">
            <a:avLst>
              <a:gd name="adj" fmla="val 30554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15000"/>
              </a:spcAft>
            </a:pPr>
            <a:r>
              <a:rPr lang="ru-RU" sz="1400" b="1" dirty="0" smtClean="0">
                <a:solidFill>
                  <a:srgbClr val="01539C"/>
                </a:solidFill>
                <a:latin typeface="Arial"/>
              </a:rPr>
              <a:t>Пневмония</a:t>
            </a:r>
            <a:endParaRPr lang="ru-RU" sz="1400" b="1" dirty="0">
              <a:solidFill>
                <a:srgbClr val="01539C"/>
              </a:solidFill>
              <a:latin typeface="Arial"/>
            </a:endParaRPr>
          </a:p>
        </p:txBody>
      </p:sp>
      <p:sp>
        <p:nvSpPr>
          <p:cNvPr id="1433613" name="Text Box 13"/>
          <p:cNvSpPr txBox="1">
            <a:spLocks noChangeArrowheads="1"/>
          </p:cNvSpPr>
          <p:nvPr/>
        </p:nvSpPr>
        <p:spPr bwMode="auto">
          <a:xfrm>
            <a:off x="882650" y="4184566"/>
            <a:ext cx="2169188" cy="1260658"/>
          </a:xfrm>
          <a:prstGeom prst="roundRect">
            <a:avLst>
              <a:gd name="adj" fmla="val 8080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Системная антибактериальная терапия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Патогенетическая противовоспалительная терапия</a:t>
            </a:r>
          </a:p>
        </p:txBody>
      </p:sp>
      <p:sp>
        <p:nvSpPr>
          <p:cNvPr id="1433623" name="Text Box 23"/>
          <p:cNvSpPr txBox="1">
            <a:spLocks noChangeArrowheads="1"/>
          </p:cNvSpPr>
          <p:nvPr/>
        </p:nvSpPr>
        <p:spPr bwMode="auto">
          <a:xfrm>
            <a:off x="5364087" y="4695256"/>
            <a:ext cx="3024337" cy="1858433"/>
          </a:xfrm>
          <a:prstGeom prst="roundRect">
            <a:avLst>
              <a:gd name="adj" fmla="val 10295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Системная антибактериальная терапия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амоксициллин/</a:t>
            </a:r>
            <a:r>
              <a:rPr lang="ru-RU" sz="1200" dirty="0" err="1" smtClean="0">
                <a:solidFill>
                  <a:srgbClr val="000000"/>
                </a:solidFill>
                <a:latin typeface="Arial"/>
              </a:rPr>
              <a:t>клавуланат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респираторные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фторхинолоны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/>
              </a:rPr>
              <a:t>макролиды</a:t>
            </a:r>
            <a:r>
              <a:rPr lang="ru-RU" sz="12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Системная противовоспалительная терапия </a:t>
            </a:r>
            <a:r>
              <a:rPr lang="ru-RU" sz="1200" b="1" dirty="0">
                <a:solidFill>
                  <a:srgbClr val="01539C"/>
                </a:solidFill>
                <a:latin typeface="Arial"/>
              </a:rPr>
              <a:t>(ЭРЕСПАЛ)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Немедикаментозные методы лечения (обильное теплое питье, горячие ножные ванны и др.)</a:t>
            </a:r>
          </a:p>
        </p:txBody>
      </p:sp>
      <p:sp>
        <p:nvSpPr>
          <p:cNvPr id="1433624" name="Text Box 24"/>
          <p:cNvSpPr txBox="1">
            <a:spLocks noChangeArrowheads="1"/>
          </p:cNvSpPr>
          <p:nvPr/>
        </p:nvSpPr>
        <p:spPr bwMode="auto">
          <a:xfrm>
            <a:off x="3173760" y="4695257"/>
            <a:ext cx="2063750" cy="1858433"/>
          </a:xfrm>
          <a:prstGeom prst="roundRect">
            <a:avLst>
              <a:gd name="adj" fmla="val 10094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Системная противовоспалительная терапия </a:t>
            </a:r>
            <a:r>
              <a:rPr lang="ru-RU" sz="1200" b="1" dirty="0">
                <a:solidFill>
                  <a:srgbClr val="01539C"/>
                </a:solidFill>
                <a:latin typeface="Arial"/>
              </a:rPr>
              <a:t>(ЭРЕСПАЛ)</a:t>
            </a:r>
          </a:p>
          <a:p>
            <a:pPr marL="171450" indent="-171450"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Немедикаментозные методы лечения (обильное теплое питье, горячие ножные ванны и др.)</a:t>
            </a:r>
          </a:p>
        </p:txBody>
      </p:sp>
      <p:sp>
        <p:nvSpPr>
          <p:cNvPr id="1433626" name="Text Box 26"/>
          <p:cNvSpPr txBox="1">
            <a:spLocks noChangeArrowheads="1"/>
          </p:cNvSpPr>
          <p:nvPr/>
        </p:nvSpPr>
        <p:spPr bwMode="auto">
          <a:xfrm>
            <a:off x="1129674" y="6617414"/>
            <a:ext cx="74179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>
                <a:solidFill>
                  <a:srgbClr val="000000"/>
                </a:solidFill>
              </a:rPr>
              <a:t>Дворецкий Л.И., Яковлев С.В</a:t>
            </a:r>
            <a:r>
              <a:rPr lang="ru-RU" sz="1000" dirty="0" smtClean="0">
                <a:solidFill>
                  <a:srgbClr val="000000"/>
                </a:solidFill>
              </a:rPr>
              <a:t>. </a:t>
            </a:r>
            <a:r>
              <a:rPr lang="ru-RU" sz="1000" dirty="0">
                <a:solidFill>
                  <a:srgbClr val="000000"/>
                </a:solidFill>
              </a:rPr>
              <a:t>Стратегия и тактика лечения ОРЗ, </a:t>
            </a:r>
            <a:r>
              <a:rPr lang="en-US" sz="1000" dirty="0">
                <a:solidFill>
                  <a:srgbClr val="000000"/>
                </a:solidFill>
              </a:rPr>
              <a:t>200</a:t>
            </a:r>
            <a:r>
              <a:rPr lang="ru-RU" sz="1000" dirty="0" smtClean="0">
                <a:solidFill>
                  <a:srgbClr val="000000"/>
                </a:solidFill>
              </a:rPr>
              <a:t>6.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16200000">
            <a:off x="5622322" y="3135768"/>
            <a:ext cx="296835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16200000">
            <a:off x="1658845" y="3142501"/>
            <a:ext cx="302416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090400" y="3087651"/>
            <a:ext cx="70573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Нет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959731" y="3059867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Есть</a:t>
            </a:r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4705610" y="2156798"/>
            <a:ext cx="243413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012655" y="4323744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Есть</a:t>
            </a:r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4059190" y="4411708"/>
            <a:ext cx="292894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499899" y="4353631"/>
            <a:ext cx="70573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D2232A"/>
                </a:solidFill>
                <a:latin typeface="Arial"/>
              </a:rPr>
              <a:t>Нет</a:t>
            </a:r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1643943" y="3856951"/>
            <a:ext cx="358775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6729808" y="4411708"/>
            <a:ext cx="292894" cy="2372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8124" y="1196752"/>
            <a:ext cx="7506125" cy="1371600"/>
          </a:xfrm>
          <a:noFill/>
          <a:ln/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cs typeface="Calibri" pitchFamily="34" charset="0"/>
              </a:rPr>
              <a:t>Антибиотикотерапия не рекомендована при неосложненном остром бронхите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800" b="0" dirty="0">
                <a:cs typeface="Calibri" pitchFamily="34" charset="0"/>
              </a:rPr>
              <a:t>Острый бронхит </a:t>
            </a:r>
            <a:r>
              <a:rPr lang="ru-RU" sz="1800" b="0" dirty="0" smtClean="0">
                <a:latin typeface="Arial"/>
                <a:cs typeface="Arial"/>
              </a:rPr>
              <a:t>– </a:t>
            </a:r>
            <a:r>
              <a:rPr lang="ru-RU" sz="1800" b="0" dirty="0" smtClean="0">
                <a:cs typeface="Calibri" pitchFamily="34" charset="0"/>
              </a:rPr>
              <a:t>одна </a:t>
            </a:r>
            <a:r>
              <a:rPr lang="ru-RU" sz="1800" b="0" dirty="0">
                <a:cs typeface="Calibri" pitchFamily="34" charset="0"/>
              </a:rPr>
              <a:t>из наиболее частых причин злоупотребления антибиотиками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1800" b="0" dirty="0"/>
          </a:p>
        </p:txBody>
      </p:sp>
      <p:graphicFrame>
        <p:nvGraphicFramePr>
          <p:cNvPr id="142339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08952"/>
              </p:ext>
            </p:extLst>
          </p:nvPr>
        </p:nvGraphicFramePr>
        <p:xfrm>
          <a:off x="1444297" y="2568352"/>
          <a:ext cx="6912768" cy="180228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36304"/>
                <a:gridCol w="1787695"/>
                <a:gridCol w="2388769"/>
              </a:tblGrid>
              <a:tr h="5258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Заболевание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Всего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Неоправданно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6097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Бронхит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40,2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31,5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Бронхиолит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11,5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11,5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423384" name="Rectangle 24"/>
          <p:cNvSpPr>
            <a:spLocks noChangeArrowheads="1"/>
          </p:cNvSpPr>
          <p:nvPr/>
        </p:nvSpPr>
        <p:spPr bwMode="auto">
          <a:xfrm>
            <a:off x="1084805" y="6461125"/>
            <a:ext cx="744694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Stott </a:t>
            </a:r>
            <a:r>
              <a:rPr lang="en-US" sz="1000" dirty="0" err="1">
                <a:solidFill>
                  <a:srgbClr val="000000"/>
                </a:solidFill>
              </a:rPr>
              <a:t>N.C.,West</a:t>
            </a:r>
            <a:r>
              <a:rPr lang="en-US" sz="1000" dirty="0">
                <a:solidFill>
                  <a:srgbClr val="000000"/>
                </a:solidFill>
              </a:rPr>
              <a:t> R.R. </a:t>
            </a:r>
            <a:r>
              <a:rPr lang="en-US" sz="1000" dirty="0" smtClean="0">
                <a:solidFill>
                  <a:srgbClr val="000000"/>
                </a:solidFill>
              </a:rPr>
              <a:t>Br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Med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J.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1976</a:t>
            </a:r>
            <a:r>
              <a:rPr lang="ru-RU" sz="1000" dirty="0" smtClean="0">
                <a:solidFill>
                  <a:srgbClr val="000000"/>
                </a:solidFill>
              </a:rPr>
              <a:t>;</a:t>
            </a:r>
            <a:r>
              <a:rPr lang="en-US" sz="1000" dirty="0" smtClean="0">
                <a:solidFill>
                  <a:srgbClr val="000000"/>
                </a:solidFill>
              </a:rPr>
              <a:t>2</a:t>
            </a:r>
            <a:r>
              <a:rPr lang="ru-RU" sz="1000" dirty="0" smtClean="0">
                <a:solidFill>
                  <a:srgbClr val="000000"/>
                </a:solidFill>
              </a:rPr>
              <a:t>:</a:t>
            </a:r>
            <a:r>
              <a:rPr lang="en-US" sz="1000" dirty="0" smtClean="0">
                <a:solidFill>
                  <a:srgbClr val="000000"/>
                </a:solidFill>
              </a:rPr>
              <a:t>556-559</a:t>
            </a:r>
            <a:r>
              <a:rPr lang="ru-RU" sz="1000" dirty="0" smtClean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srgbClr val="000000"/>
              </a:solidFill>
            </a:endParaRPr>
          </a:p>
          <a:p>
            <a:pPr algn="r"/>
            <a:r>
              <a:rPr lang="ru-RU" sz="1000" dirty="0">
                <a:solidFill>
                  <a:srgbClr val="000000"/>
                </a:solidFill>
              </a:rPr>
              <a:t>Испанская группа по изучению применения антибиотиков, </a:t>
            </a:r>
            <a:r>
              <a:rPr lang="ru-RU" sz="1000" dirty="0" smtClean="0">
                <a:solidFill>
                  <a:srgbClr val="000000"/>
                </a:solidFill>
              </a:rPr>
              <a:t>2003.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23387" name="Rectangle 27"/>
          <p:cNvSpPr>
            <a:spLocks noChangeArrowheads="1"/>
          </p:cNvSpPr>
          <p:nvPr/>
        </p:nvSpPr>
        <p:spPr bwMode="auto">
          <a:xfrm>
            <a:off x="1098124" y="4664720"/>
            <a:ext cx="7588250" cy="1296144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>
              <a:spcAft>
                <a:spcPct val="30000"/>
              </a:spcAft>
              <a:buClr>
                <a:srgbClr val="1C75BC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Антибиотикотерапия показана при явных признаках бактериального поражения бронхов (выделение гнойной мокроты и увеличение ее количества, возникновение или нарастание одышки и нарастание признаков интоксикации)</a:t>
            </a: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 bwMode="auto">
          <a:xfrm>
            <a:off x="827584" y="0"/>
            <a:ext cx="8316416" cy="9807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Системные </a:t>
            </a:r>
            <a:r>
              <a:rPr lang="ru-RU" sz="24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антибиотики при </a:t>
            </a:r>
            <a:r>
              <a:rPr lang="ru-RU" sz="24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остром бронхите</a:t>
            </a:r>
          </a:p>
        </p:txBody>
      </p:sp>
    </p:spTree>
    <p:extLst>
      <p:ext uri="{BB962C8B-B14F-4D97-AF65-F5344CB8AC3E}">
        <p14:creationId xmlns:p14="http://schemas.microsoft.com/office/powerpoint/2010/main" val="41405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Lena Anf\ProviZoro\bigstock-Human-full-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b="10173"/>
          <a:stretch/>
        </p:blipFill>
        <p:spPr bwMode="auto">
          <a:xfrm>
            <a:off x="3049696" y="1645217"/>
            <a:ext cx="3644484" cy="44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4296" y="1645217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клиновидная  пазуха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5354296" y="187604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глотка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5354296" y="206840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носоглотка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354296" y="2273326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ротовая часть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5354296" y="2504158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гортанная часть глотки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354295" y="268544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надгортанник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5354296" y="2909495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голосовая складка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4296" y="323125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трахея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4296" y="3495760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киль трахеи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4296" y="3707704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левые бронхи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4296" y="4010965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разветвление бронх: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4296" y="4239647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левое верхнее</a:t>
            </a:r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4296" y="447047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среднее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4296" y="4701311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левое нижнее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617992" y="1645217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верхняя носовая раковина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617992" y="1847666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средняя </a:t>
            </a:r>
            <a:r>
              <a:rPr lang="ru-RU" sz="900" dirty="0"/>
              <a:t>носовая раковина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7992" y="2273325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носовая полость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617992" y="273498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мягкое небо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617992" y="299201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подъязычная кость</a:t>
            </a:r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617992" y="3231259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щитовидный хрящ</a:t>
            </a:r>
            <a:endParaRPr lang="ru-RU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7992" y="3509308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перстневидный хрящ</a:t>
            </a:r>
            <a:endParaRPr lang="ru-RU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617992" y="4064826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горизонтальная щель</a:t>
            </a:r>
            <a:endParaRPr lang="ru-RU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2617992" y="4355940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косая щель</a:t>
            </a:r>
            <a:endParaRPr lang="ru-RU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2617992" y="2054856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нижняя </a:t>
            </a:r>
            <a:r>
              <a:rPr lang="ru-RU" sz="900" dirty="0"/>
              <a:t>носовая раковина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17992" y="2502102"/>
            <a:ext cx="169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ротовая полость</a:t>
            </a:r>
            <a:endParaRPr lang="ru-RU" sz="9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135642" y="1806800"/>
            <a:ext cx="526008" cy="261609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097542" y="2200500"/>
            <a:ext cx="312218" cy="66055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135642" y="1968382"/>
            <a:ext cx="526010" cy="23536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627642" y="2321989"/>
            <a:ext cx="434975" cy="66753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627644" y="2448944"/>
            <a:ext cx="782116" cy="176269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425236" y="2482309"/>
            <a:ext cx="1396206" cy="368096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760992" y="2850405"/>
            <a:ext cx="845820" cy="25703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760992" y="3046638"/>
            <a:ext cx="900660" cy="29817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879527" y="3313006"/>
            <a:ext cx="816523" cy="29817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879528" y="3313006"/>
            <a:ext cx="1048278" cy="29817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3879529" y="4233932"/>
            <a:ext cx="331793" cy="154143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3339780" y="4471357"/>
            <a:ext cx="795862" cy="40543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916329" y="2183825"/>
            <a:ext cx="1396206" cy="204917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927806" y="2418244"/>
            <a:ext cx="1211985" cy="237667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952048" y="2625213"/>
            <a:ext cx="728232" cy="139586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805567" y="2800865"/>
            <a:ext cx="1334224" cy="10352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805567" y="3024911"/>
            <a:ext cx="1111250" cy="85640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916329" y="3346675"/>
            <a:ext cx="1648823" cy="115416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927807" y="3611176"/>
            <a:ext cx="1347785" cy="569066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999243" y="3823120"/>
            <a:ext cx="1140548" cy="41081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5316164" y="4180242"/>
            <a:ext cx="851453" cy="19207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5354295" y="4388075"/>
            <a:ext cx="1087745" cy="219862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242130" y="4563854"/>
            <a:ext cx="982022" cy="252874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</p:spTree>
    <p:extLst>
      <p:ext uri="{BB962C8B-B14F-4D97-AF65-F5344CB8AC3E}">
        <p14:creationId xmlns:p14="http://schemas.microsoft.com/office/powerpoint/2010/main" val="9966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5183228" y="2241551"/>
          <a:ext cx="3591757" cy="322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40932" y="1828798"/>
            <a:ext cx="34634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539C"/>
                </a:solidFill>
              </a:rPr>
              <a:t>Сухой кашель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211173" y="1852650"/>
            <a:ext cx="3548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539C"/>
                </a:solidFill>
              </a:rPr>
              <a:t>Продуктивный </a:t>
            </a:r>
            <a:r>
              <a:rPr lang="ru-RU" sz="1600" b="1" dirty="0">
                <a:solidFill>
                  <a:srgbClr val="01539C"/>
                </a:solidFill>
              </a:rPr>
              <a:t>кашель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66775" y="0"/>
            <a:ext cx="8277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фенспирид</a:t>
            </a:r>
            <a:r>
              <a:rPr lang="ru-RU" sz="24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эффективен </a:t>
            </a:r>
          </a:p>
          <a:p>
            <a:pPr algn="ctr"/>
            <a:r>
              <a:rPr lang="ru-RU" sz="24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 </a:t>
            </a:r>
            <a:r>
              <a:rPr lang="ru-RU" sz="24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сухом </a:t>
            </a:r>
            <a:r>
              <a:rPr lang="ru-RU" sz="24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продуктивном кашле у </a:t>
            </a:r>
            <a:r>
              <a:rPr lang="ru-RU" sz="24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пациентов с ОРЗ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flipV="1">
            <a:off x="940822" y="2152475"/>
            <a:ext cx="400110" cy="323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% пациентов, имеющих симптом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flipV="1">
            <a:off x="4811063" y="2133425"/>
            <a:ext cx="400110" cy="31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% пациентов, имеющих симптом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1309976" y="2275354"/>
          <a:ext cx="3489671" cy="31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15616" y="6613524"/>
            <a:ext cx="7416134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>
                <a:solidFill>
                  <a:srgbClr val="000000"/>
                </a:solidFill>
              </a:rPr>
              <a:t>Коровина Н.А</a:t>
            </a:r>
            <a:r>
              <a:rPr lang="ru-RU" sz="1000" dirty="0" smtClean="0">
                <a:solidFill>
                  <a:srgbClr val="000000"/>
                </a:solidFill>
              </a:rPr>
              <a:t>. Клиническая </a:t>
            </a:r>
            <a:r>
              <a:rPr lang="ru-RU" sz="1000" dirty="0">
                <a:solidFill>
                  <a:srgbClr val="000000"/>
                </a:solidFill>
              </a:rPr>
              <a:t>фармакология и </a:t>
            </a:r>
            <a:r>
              <a:rPr lang="ru-RU" sz="1000" dirty="0" smtClean="0">
                <a:solidFill>
                  <a:srgbClr val="000000"/>
                </a:solidFill>
              </a:rPr>
              <a:t>терапия. 2001; 5.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203848" y="5800512"/>
            <a:ext cx="3403051" cy="311296"/>
            <a:chOff x="3671179" y="4949980"/>
            <a:chExt cx="3403051" cy="311296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851179" y="4949980"/>
              <a:ext cx="10717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01539C"/>
                  </a:solidFill>
                </a:rPr>
                <a:t>ЭРЕСПАЛ</a:t>
              </a:r>
              <a:endParaRPr lang="ru-RU" sz="1400" b="1" dirty="0">
                <a:solidFill>
                  <a:srgbClr val="01539C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671179" y="5000780"/>
              <a:ext cx="180000" cy="180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solidFill>
                  <a:srgbClr val="1C75BC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271749" y="4953499"/>
              <a:ext cx="1802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0000"/>
                  </a:solidFill>
                </a:rPr>
                <a:t>Г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руппа </a:t>
              </a:r>
              <a:r>
                <a:rPr lang="ru-RU" sz="1400" b="1" dirty="0">
                  <a:solidFill>
                    <a:srgbClr val="000000"/>
                  </a:solidFill>
                </a:rPr>
                <a:t>сравнения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091749" y="5001999"/>
              <a:ext cx="18000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75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94209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быстрее уменьшает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сухой и продуктивный кашель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236207" y="1295521"/>
          <a:ext cx="3584265" cy="394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0582395"/>
              </p:ext>
            </p:extLst>
          </p:nvPr>
        </p:nvGraphicFramePr>
        <p:xfrm>
          <a:off x="1214413" y="1474543"/>
          <a:ext cx="3460615" cy="378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489646" y="5574315"/>
            <a:ext cx="1012802" cy="61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000000"/>
                </a:solidFill>
                <a:cs typeface="Calibri" pitchFamily="34" charset="0"/>
              </a:rPr>
              <a:t>p&lt;0,05</a:t>
            </a:r>
            <a:endParaRPr lang="en-US" sz="1000" dirty="0">
              <a:solidFill>
                <a:srgbClr val="000000"/>
              </a:solidFill>
              <a:cs typeface="Calibri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000000"/>
                </a:solidFill>
                <a:cs typeface="Calibri" pitchFamily="34" charset="0"/>
              </a:rPr>
              <a:t>n=374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1000" dirty="0">
                <a:solidFill>
                  <a:srgbClr val="000000"/>
                </a:solidFill>
                <a:cs typeface="Calibri" pitchFamily="34" charset="0"/>
              </a:rPr>
              <a:t>10 </a:t>
            </a:r>
            <a:r>
              <a:rPr lang="ru-RU" sz="1000" dirty="0">
                <a:solidFill>
                  <a:srgbClr val="000000"/>
                </a:solidFill>
                <a:cs typeface="Calibri" pitchFamily="34" charset="0"/>
              </a:rPr>
              <a:t>дней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 rot="-5400000">
            <a:off x="-275882" y="3176135"/>
            <a:ext cx="3062177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Выраженность кашля (баллы)</a:t>
            </a:r>
            <a:endParaRPr lang="ru-RU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25882" y="5574315"/>
            <a:ext cx="2033315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>
                <a:solidFill>
                  <a:srgbClr val="01539C"/>
                </a:solidFill>
                <a:cs typeface="Calibri" pitchFamily="34" charset="0"/>
              </a:rPr>
              <a:t>Группа </a:t>
            </a:r>
            <a:r>
              <a:rPr lang="ru-RU" sz="1400" b="1" dirty="0" smtClean="0">
                <a:solidFill>
                  <a:srgbClr val="01539C"/>
                </a:solidFill>
                <a:cs typeface="Calibri" pitchFamily="34" charset="0"/>
              </a:rPr>
              <a:t>ЭРЕСПАЛА</a:t>
            </a:r>
            <a:endParaRPr lang="ru-RU" sz="14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725795" y="5729294"/>
            <a:ext cx="635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065069" y="5574315"/>
            <a:ext cx="178595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>
                <a:solidFill>
                  <a:srgbClr val="01539C">
                    <a:lumMod val="25000"/>
                  </a:srgbClr>
                </a:solidFill>
                <a:cs typeface="Calibri" pitchFamily="34" charset="0"/>
              </a:rPr>
              <a:t>Группа </a:t>
            </a:r>
            <a:r>
              <a:rPr lang="ru-RU" sz="1400" b="1" dirty="0" smtClean="0">
                <a:solidFill>
                  <a:srgbClr val="01539C">
                    <a:lumMod val="25000"/>
                  </a:srgbClr>
                </a:solidFill>
                <a:cs typeface="Calibri" pitchFamily="34" charset="0"/>
              </a:rPr>
              <a:t>сравнения</a:t>
            </a:r>
            <a:endParaRPr lang="ru-RU" sz="1400" b="1" dirty="0">
              <a:solidFill>
                <a:srgbClr val="01539C">
                  <a:lumMod val="25000"/>
                </a:srgbClr>
              </a:solidFill>
              <a:cs typeface="Calibri" pitchFamily="34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4357529" y="5729294"/>
            <a:ext cx="635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147326" y="4950020"/>
            <a:ext cx="181509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Дни </a:t>
            </a:r>
            <a:r>
              <a:rPr lang="ru-RU" sz="1400" dirty="0">
                <a:solidFill>
                  <a:srgbClr val="000000"/>
                </a:solidFill>
                <a:cs typeface="Calibri" pitchFamily="34" charset="0"/>
              </a:rPr>
              <a:t>лечения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-5400000">
            <a:off x="3801365" y="3176135"/>
            <a:ext cx="2972579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Выраженность мокроты (баллы)</a:t>
            </a:r>
            <a:endParaRPr lang="ru-RU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998354" y="6613525"/>
            <a:ext cx="657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>
                <a:solidFill>
                  <a:srgbClr val="000000"/>
                </a:solidFill>
              </a:rPr>
              <a:t> Козлов В.С. и </a:t>
            </a:r>
            <a:r>
              <a:rPr lang="ru-RU" sz="1000" dirty="0" err="1">
                <a:solidFill>
                  <a:srgbClr val="000000"/>
                </a:solidFill>
              </a:rPr>
              <a:t>соавт</a:t>
            </a:r>
            <a:r>
              <a:rPr lang="ru-RU" sz="1000" dirty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Consilium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</a:rPr>
              <a:t>medicum</a:t>
            </a:r>
            <a:r>
              <a:rPr lang="ru-RU" sz="1000" dirty="0" smtClean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2003</a:t>
            </a:r>
            <a:r>
              <a:rPr lang="ru-RU" sz="1000" dirty="0" smtClean="0">
                <a:solidFill>
                  <a:srgbClr val="000000"/>
                </a:solidFill>
              </a:rPr>
              <a:t>; 5 (10).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372200" y="4950020"/>
            <a:ext cx="181509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Дни </a:t>
            </a:r>
            <a:r>
              <a:rPr lang="ru-RU" sz="1400" dirty="0">
                <a:solidFill>
                  <a:srgbClr val="000000"/>
                </a:solidFill>
                <a:cs typeface="Calibri" pitchFamily="34" charset="0"/>
              </a:rPr>
              <a:t>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18457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191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эффективен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хроническом ларингите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15616" y="6613524"/>
            <a:ext cx="7416134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 err="1" smtClean="0">
                <a:solidFill>
                  <a:srgbClr val="000000"/>
                </a:solidFill>
              </a:rPr>
              <a:t>В.Э.Кокорина</a:t>
            </a:r>
            <a:r>
              <a:rPr lang="ru-RU" sz="1000" dirty="0" smtClean="0">
                <a:solidFill>
                  <a:srgbClr val="000000"/>
                </a:solidFill>
              </a:rPr>
              <a:t>. Вестник оториноларингологии, 2010;6.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011" y="1280423"/>
            <a:ext cx="78797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01539C"/>
                </a:solidFill>
              </a:rPr>
              <a:t> ЭРЕСПАЛ – 95 пациентов</a:t>
            </a:r>
            <a:r>
              <a:rPr lang="ru-RU" sz="1400" dirty="0" smtClean="0">
                <a:solidFill>
                  <a:srgbClr val="000000"/>
                </a:solidFill>
              </a:rPr>
              <a:t>         2 традиционная терапия – 59 пациентов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Длительность лечения – 21 день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681705" y="1981243"/>
          <a:ext cx="6096000" cy="345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92772" y="3180438"/>
            <a:ext cx="179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0 и </a:t>
            </a:r>
            <a:r>
              <a:rPr lang="en-US" sz="1600" b="1" i="1" dirty="0" smtClean="0">
                <a:solidFill>
                  <a:srgbClr val="FF0000"/>
                </a:solidFill>
              </a:rPr>
              <a:t>I </a:t>
            </a:r>
            <a:r>
              <a:rPr lang="ru-RU" sz="1600" b="1" i="1" dirty="0" smtClean="0">
                <a:solidFill>
                  <a:srgbClr val="FF0000"/>
                </a:solidFill>
              </a:rPr>
              <a:t>степень  84%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4696" y="2742000"/>
            <a:ext cx="179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0 и </a:t>
            </a:r>
            <a:r>
              <a:rPr lang="en-US" sz="1600" b="1" i="1" dirty="0" smtClean="0">
                <a:solidFill>
                  <a:srgbClr val="FF0000"/>
                </a:solidFill>
              </a:rPr>
              <a:t>I </a:t>
            </a:r>
            <a:r>
              <a:rPr lang="ru-RU" sz="1600" b="1" i="1" dirty="0" smtClean="0">
                <a:solidFill>
                  <a:srgbClr val="FF0000"/>
                </a:solidFill>
              </a:rPr>
              <a:t>степень  63%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0"/>
            <a:ext cx="8229600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фенспирид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эффективен </a:t>
            </a:r>
            <a:b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хроническом ларингите</a:t>
            </a:r>
            <a:endParaRPr lang="ru-RU" sz="2800" b="1" dirty="0">
              <a:solidFill>
                <a:srgbClr val="D22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730735" y="1942505"/>
          <a:ext cx="6419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5596" y="1019175"/>
            <a:ext cx="79672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chemeClr val="accent2"/>
                </a:solidFill>
              </a:rPr>
              <a:t>Эреспал</a:t>
            </a:r>
            <a:r>
              <a:rPr lang="ru-RU" sz="1600" b="1" i="1" dirty="0" smtClean="0">
                <a:solidFill>
                  <a:schemeClr val="accent2"/>
                </a:solidFill>
              </a:rPr>
              <a:t> достоверно улучшает голосовые параметры 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</a:rPr>
              <a:t>в более ранние сроки </a:t>
            </a:r>
          </a:p>
          <a:p>
            <a:pPr algn="ctr"/>
            <a:r>
              <a:rPr lang="ru-RU" sz="1600" b="1" i="1" dirty="0" smtClean="0">
                <a:solidFill>
                  <a:schemeClr val="accent2"/>
                </a:solidFill>
              </a:rPr>
              <a:t>по сравнению с традиционной терапией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15615" y="6613524"/>
            <a:ext cx="7424085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 err="1" smtClean="0">
                <a:solidFill>
                  <a:srgbClr val="000000"/>
                </a:solidFill>
              </a:rPr>
              <a:t>Е.В.Осипенко</a:t>
            </a:r>
            <a:r>
              <a:rPr lang="ru-RU" sz="1000" dirty="0" smtClean="0">
                <a:solidFill>
                  <a:srgbClr val="000000"/>
                </a:solidFill>
              </a:rPr>
              <a:t>. Вестник оториноларингологии, 2009;4.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56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сокращает длительность заболевания (острый бронхит)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01675" y="2823019"/>
            <a:ext cx="2822501" cy="977157"/>
          </a:xfrm>
          <a:prstGeom prst="roundRect">
            <a:avLst>
              <a:gd name="adj" fmla="val 1046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2232A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635825" y="2191531"/>
          <a:ext cx="2858489" cy="228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944684" y="2143125"/>
          <a:ext cx="3431779" cy="250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01675" y="2907069"/>
            <a:ext cx="2822501" cy="9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D2232A"/>
                </a:solidFill>
              </a:rPr>
              <a:t>% </a:t>
            </a:r>
            <a:r>
              <a:rPr lang="ru-RU" b="1" dirty="0" smtClean="0">
                <a:solidFill>
                  <a:srgbClr val="D2232A"/>
                </a:solidFill>
                <a:cs typeface="Calibri" pitchFamily="34" charset="0"/>
              </a:rPr>
              <a:t>выздоровевших </a:t>
            </a:r>
            <a:br>
              <a:rPr lang="ru-RU" b="1" dirty="0" smtClean="0">
                <a:solidFill>
                  <a:srgbClr val="D2232A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rgbClr val="D2232A"/>
                </a:solidFill>
                <a:cs typeface="Calibri" pitchFamily="34" charset="0"/>
              </a:rPr>
              <a:t>к 10-му дню </a:t>
            </a:r>
            <a:r>
              <a:rPr lang="en-US" b="1" dirty="0" smtClean="0">
                <a:solidFill>
                  <a:srgbClr val="D2232A"/>
                </a:solidFill>
                <a:cs typeface="Times New Roman" pitchFamily="18" charset="0"/>
                <a:sym typeface="Symbol" pitchFamily="18" charset="2"/>
              </a:rPr>
              <a:t></a:t>
            </a:r>
            <a:r>
              <a:rPr lang="ru-RU" b="1" dirty="0" smtClean="0">
                <a:solidFill>
                  <a:srgbClr val="D2232A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solidFill>
                  <a:srgbClr val="D2232A"/>
                </a:solidFill>
                <a:cs typeface="Calibri" pitchFamily="34" charset="0"/>
              </a:rPr>
              <a:t>в </a:t>
            </a:r>
            <a:r>
              <a:rPr lang="ru-RU" b="1" dirty="0">
                <a:solidFill>
                  <a:srgbClr val="D2232A"/>
                </a:solidFill>
                <a:cs typeface="Calibri" pitchFamily="34" charset="0"/>
              </a:rPr>
              <a:t>2 </a:t>
            </a:r>
            <a:r>
              <a:rPr lang="ru-RU" b="1" dirty="0" smtClean="0">
                <a:solidFill>
                  <a:srgbClr val="D2232A"/>
                </a:solidFill>
                <a:cs typeface="Calibri" pitchFamily="34" charset="0"/>
              </a:rPr>
              <a:t>раза</a:t>
            </a:r>
            <a:r>
              <a:rPr lang="en-US" b="1" dirty="0" smtClean="0">
                <a:solidFill>
                  <a:srgbClr val="D2232A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ru-RU" b="1" dirty="0">
              <a:solidFill>
                <a:srgbClr val="D2232A"/>
              </a:solidFill>
              <a:cs typeface="Times New Roman" pitchFamily="18" charset="0"/>
              <a:sym typeface="Symbol" pitchFamily="18" charset="2"/>
            </a:endParaRPr>
          </a:p>
          <a:p>
            <a:pPr algn="ctr"/>
            <a:endParaRPr lang="ru-RU" b="1" dirty="0">
              <a:solidFill>
                <a:srgbClr val="D2232A"/>
              </a:solidFill>
              <a:cs typeface="Calibri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96904" y="4568928"/>
            <a:ext cx="2599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Симптоматическая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cs typeface="Calibri" pitchFamily="34" charset="0"/>
              </a:rPr>
              <a:t>терапия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545763" y="4562059"/>
            <a:ext cx="2272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endParaRPr lang="ru-RU" sz="20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7411" y="3190443"/>
            <a:ext cx="770494" cy="37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55</a:t>
            </a:r>
            <a:r>
              <a:rPr lang="en-US" sz="2000" b="1" dirty="0" smtClean="0">
                <a:solidFill>
                  <a:prstClr val="white"/>
                </a:solidFill>
              </a:rPr>
              <a:t>%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119601" y="6643990"/>
            <a:ext cx="7420100" cy="2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sz="1000" dirty="0">
                <a:solidFill>
                  <a:srgbClr val="000000"/>
                </a:solidFill>
                <a:cs typeface="Calibri" pitchFamily="34" charset="0"/>
              </a:rPr>
              <a:t>Козлов В.С. </a:t>
            </a:r>
            <a:r>
              <a:rPr lang="en-US" sz="1000" dirty="0" err="1">
                <a:solidFill>
                  <a:srgbClr val="000000"/>
                </a:solidFill>
                <a:cs typeface="Calibri" pitchFamily="34" charset="0"/>
              </a:rPr>
              <a:t>Consilium</a:t>
            </a:r>
            <a:r>
              <a:rPr lang="en-US" sz="10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cs typeface="Calibri" pitchFamily="34" charset="0"/>
              </a:rPr>
              <a:t>Medicum</a:t>
            </a:r>
            <a:r>
              <a:rPr lang="ru-RU" sz="1000" dirty="0" smtClean="0">
                <a:solidFill>
                  <a:srgbClr val="000000"/>
                </a:solidFill>
                <a:cs typeface="Calibri" pitchFamily="34" charset="0"/>
              </a:rPr>
              <a:t>.</a:t>
            </a:r>
            <a:r>
              <a:rPr lang="en-US" sz="1000" dirty="0" smtClean="0">
                <a:solidFill>
                  <a:srgbClr val="000000"/>
                </a:solidFill>
                <a:cs typeface="Calibri" pitchFamily="34" charset="0"/>
              </a:rPr>
              <a:t> 2003</a:t>
            </a:r>
            <a:r>
              <a:rPr lang="ru-RU" sz="1000" dirty="0" smtClean="0">
                <a:solidFill>
                  <a:srgbClr val="000000"/>
                </a:solidFill>
                <a:cs typeface="Calibri" pitchFamily="34" charset="0"/>
              </a:rPr>
              <a:t>;10.</a:t>
            </a:r>
            <a:endParaRPr lang="en-US" sz="1000" dirty="0">
              <a:solidFill>
                <a:srgbClr val="0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63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22" y="0"/>
            <a:ext cx="8318377" cy="9949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эффективен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при внебольничной пневмонии у детей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206538" y="1735608"/>
          <a:ext cx="6952041" cy="403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8565" y="563607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cs typeface="Calibri" pitchFamily="34" charset="0"/>
              </a:rPr>
              <a:t>Дни</a:t>
            </a:r>
            <a:endParaRPr lang="ru-RU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082897" y="6636013"/>
            <a:ext cx="744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000000"/>
                </a:solidFill>
                <a:sym typeface="Symbol" pitchFamily="18" charset="2"/>
              </a:rPr>
              <a:t>Петрова С.И. Вопросы современной </a:t>
            </a:r>
            <a:r>
              <a:rPr lang="ru-RU" sz="1000" dirty="0" smtClean="0">
                <a:solidFill>
                  <a:srgbClr val="000000"/>
                </a:solidFill>
                <a:sym typeface="Symbol" pitchFamily="18" charset="2"/>
              </a:rPr>
              <a:t>педиатрии. 2009; 1.</a:t>
            </a:r>
            <a:endParaRPr lang="ru-RU" sz="1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75364" y="5916967"/>
            <a:ext cx="1363051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 smtClean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endParaRPr lang="ru-RU" sz="14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75277" y="6071946"/>
            <a:ext cx="635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14551" y="5916967"/>
            <a:ext cx="178595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 smtClean="0">
                <a:solidFill>
                  <a:srgbClr val="01539C">
                    <a:lumMod val="25000"/>
                  </a:srgbClr>
                </a:solidFill>
                <a:cs typeface="Calibri" pitchFamily="34" charset="0"/>
              </a:rPr>
              <a:t>Контроль</a:t>
            </a:r>
            <a:endParaRPr lang="ru-RU" sz="1400" b="1" dirty="0">
              <a:solidFill>
                <a:srgbClr val="01539C">
                  <a:lumMod val="25000"/>
                </a:srgbClr>
              </a:solidFill>
              <a:cs typeface="Calibri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607011" y="6071946"/>
            <a:ext cx="635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0737" y="3116064"/>
            <a:ext cx="237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% прекративших кашлять</a:t>
            </a:r>
          </a:p>
        </p:txBody>
      </p:sp>
    </p:spTree>
    <p:extLst>
      <p:ext uri="{BB962C8B-B14F-4D97-AF65-F5344CB8AC3E}">
        <p14:creationId xmlns:p14="http://schemas.microsoft.com/office/powerpoint/2010/main" val="27236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32763" y="1481396"/>
            <a:ext cx="4580877" cy="4580877"/>
          </a:xfrm>
          <a:prstGeom prst="ellipse">
            <a:avLst/>
          </a:prstGeom>
          <a:noFill/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300599" y="1095440"/>
            <a:ext cx="1719201" cy="7200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flatTx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Обструкция соустий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56002" y="1812730"/>
            <a:ext cx="3098265" cy="1184152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flatTx/>
          </a:bodyPr>
          <a:lstStyle/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Утолщение </a:t>
            </a:r>
            <a:r>
              <a:rPr lang="ru-RU" sz="1600" b="1" dirty="0" smtClean="0">
                <a:solidFill>
                  <a:schemeClr val="bg2"/>
                </a:solidFill>
              </a:rPr>
              <a:t>слизистой (</a:t>
            </a:r>
            <a:r>
              <a:rPr lang="ru-RU" sz="1600" b="1" dirty="0">
                <a:solidFill>
                  <a:schemeClr val="bg2"/>
                </a:solidFill>
              </a:rPr>
              <a:t>экссудативного </a:t>
            </a:r>
            <a:r>
              <a:rPr lang="ru-RU" sz="1600" b="1" dirty="0" smtClean="0">
                <a:solidFill>
                  <a:schemeClr val="bg2"/>
                </a:solidFill>
              </a:rPr>
              <a:t>или пролиферативного характера</a:t>
            </a:r>
            <a:r>
              <a:rPr lang="ru-RU" sz="16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 flipH="1">
            <a:off x="910950" y="3304599"/>
            <a:ext cx="2907892" cy="720000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flatTx/>
          </a:bodyPr>
          <a:lstStyle/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Воспаление собственной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пластинки слизистой</a:t>
            </a: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 flipH="1">
            <a:off x="1056002" y="4348392"/>
            <a:ext cx="3192732" cy="1060327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flatTx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bg2"/>
                </a:solidFill>
              </a:rPr>
              <a:t>Изменения в микроэкологии организма, благоприятные для </a:t>
            </a:r>
            <a:r>
              <a:rPr lang="ru-RU" sz="1600" b="1" dirty="0">
                <a:solidFill>
                  <a:schemeClr val="bg2"/>
                </a:solidFill>
              </a:rPr>
              <a:t>патогенов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 flipH="1">
            <a:off x="3808604" y="5620230"/>
            <a:ext cx="2517390" cy="782602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flatTx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</a:rPr>
              <a:t>Повреждение ресничек и </a:t>
            </a:r>
            <a:r>
              <a:rPr lang="ru-RU" sz="1600" b="1" dirty="0">
                <a:solidFill>
                  <a:schemeClr val="bg1"/>
                </a:solidFill>
              </a:rPr>
              <a:t>эпителия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175495" y="4688719"/>
            <a:ext cx="2628000" cy="7200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flatTx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bg2"/>
                </a:solidFill>
              </a:rPr>
              <a:t>Нарушение газообмена</a:t>
            </a:r>
            <a:r>
              <a:rPr lang="ru-RU" sz="1600" b="1" dirty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/>
            </a:r>
            <a:br>
              <a:rPr lang="ru-RU" sz="1600" b="1" dirty="0" smtClean="0">
                <a:solidFill>
                  <a:schemeClr val="bg2"/>
                </a:solidFill>
              </a:rPr>
            </a:br>
            <a:r>
              <a:rPr lang="ru-RU" sz="1600" b="1" dirty="0" smtClean="0">
                <a:solidFill>
                  <a:schemeClr val="bg2"/>
                </a:solidFill>
              </a:rPr>
              <a:t>в </a:t>
            </a:r>
            <a:r>
              <a:rPr lang="ru-RU" sz="1600" b="1" dirty="0">
                <a:solidFill>
                  <a:schemeClr val="bg2"/>
                </a:solidFill>
              </a:rPr>
              <a:t>слизистой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597628" y="3679613"/>
            <a:ext cx="2355872" cy="7200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Изменение состава</a:t>
            </a:r>
            <a:br>
              <a:rPr lang="ru-RU" sz="1600" b="1" dirty="0">
                <a:solidFill>
                  <a:schemeClr val="bg2"/>
                </a:solidFill>
              </a:rPr>
            </a:br>
            <a:r>
              <a:rPr lang="ru-RU" sz="1600" b="1" dirty="0">
                <a:solidFill>
                  <a:schemeClr val="bg2"/>
                </a:solidFill>
              </a:rPr>
              <a:t>и </a:t>
            </a:r>
            <a:r>
              <a:rPr lang="en-US" sz="1600" b="1" dirty="0">
                <a:solidFill>
                  <a:schemeClr val="bg2"/>
                </a:solidFill>
              </a:rPr>
              <a:t>pH</a:t>
            </a:r>
            <a:r>
              <a:rPr lang="ru-RU" sz="1600" b="1" dirty="0">
                <a:solidFill>
                  <a:schemeClr val="bg2"/>
                </a:solidFill>
              </a:rPr>
              <a:t> секрета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597628" y="2840906"/>
            <a:ext cx="2355872" cy="54960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Застой секрета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175495" y="1831800"/>
            <a:ext cx="2628000" cy="7200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flatTx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bg2"/>
                </a:solidFill>
              </a:rPr>
              <a:t>Нарушение вентиляции и </a:t>
            </a:r>
            <a:r>
              <a:rPr lang="ru-RU" sz="1600" b="1" dirty="0">
                <a:solidFill>
                  <a:schemeClr val="bg2"/>
                </a:solidFill>
              </a:rPr>
              <a:t>дренажа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95632" y="6531914"/>
            <a:ext cx="75387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sz="1000" dirty="0">
                <a:solidFill>
                  <a:schemeClr val="tx1"/>
                </a:solidFill>
              </a:rPr>
              <a:t>С.В. Рязанцев, Острый синусит: диагностика и терапия, 2005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7250" y="28575"/>
            <a:ext cx="82867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Порочный круг при синусите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184873" y="2632800"/>
            <a:ext cx="2178838" cy="2151522"/>
            <a:chOff x="3433671" y="2679336"/>
            <a:chExt cx="2178838" cy="2151522"/>
          </a:xfrm>
        </p:grpSpPr>
        <p:sp>
          <p:nvSpPr>
            <p:cNvPr id="15" name="Стрелка вправо 42"/>
            <p:cNvSpPr/>
            <p:nvPr/>
          </p:nvSpPr>
          <p:spPr>
            <a:xfrm rot="19526872">
              <a:off x="3433671" y="3051933"/>
              <a:ext cx="1115920" cy="468694"/>
            </a:xfrm>
            <a:custGeom>
              <a:avLst/>
              <a:gdLst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369522 h 492696"/>
                <a:gd name="connsiteX7" fmla="*/ 0 w 576064"/>
                <a:gd name="connsiteY7" fmla="*/ 123174 h 492696"/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123174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66308"/>
                <a:gd name="connsiteY0" fmla="*/ 260355 h 492696"/>
                <a:gd name="connsiteX1" fmla="*/ 901579 w 1166308"/>
                <a:gd name="connsiteY1" fmla="*/ 123174 h 492696"/>
                <a:gd name="connsiteX2" fmla="*/ 901579 w 1166308"/>
                <a:gd name="connsiteY2" fmla="*/ 0 h 492696"/>
                <a:gd name="connsiteX3" fmla="*/ 1166308 w 1166308"/>
                <a:gd name="connsiteY3" fmla="*/ 292548 h 492696"/>
                <a:gd name="connsiteX4" fmla="*/ 901579 w 1166308"/>
                <a:gd name="connsiteY4" fmla="*/ 492696 h 492696"/>
                <a:gd name="connsiteX5" fmla="*/ 901579 w 1166308"/>
                <a:gd name="connsiteY5" fmla="*/ 369522 h 492696"/>
                <a:gd name="connsiteX6" fmla="*/ 0 w 1166308"/>
                <a:gd name="connsiteY6" fmla="*/ 260355 h 492696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901579 w 1166308"/>
                <a:gd name="connsiteY5" fmla="*/ 369522 h 510934"/>
                <a:gd name="connsiteX6" fmla="*/ 0 w 1166308"/>
                <a:gd name="connsiteY6" fmla="*/ 260355 h 510934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866084 w 1166308"/>
                <a:gd name="connsiteY5" fmla="*/ 324730 h 510934"/>
                <a:gd name="connsiteX6" fmla="*/ 0 w 1166308"/>
                <a:gd name="connsiteY6" fmla="*/ 260355 h 510934"/>
                <a:gd name="connsiteX0" fmla="*/ 0 w 1191520"/>
                <a:gd name="connsiteY0" fmla="*/ 260355 h 510934"/>
                <a:gd name="connsiteX1" fmla="*/ 901579 w 1191520"/>
                <a:gd name="connsiteY1" fmla="*/ 123174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477198"/>
                <a:gd name="connsiteX1" fmla="*/ 929750 w 1191520"/>
                <a:gd name="connsiteY1" fmla="*/ 14338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40648 w 1251293"/>
                <a:gd name="connsiteY5" fmla="*/ 268634 h 477198"/>
                <a:gd name="connsiteX6" fmla="*/ 0 w 1251293"/>
                <a:gd name="connsiteY6" fmla="*/ 391611 h 477198"/>
                <a:gd name="connsiteX0" fmla="*/ 0 w 1251293"/>
                <a:gd name="connsiteY0" fmla="*/ 391611 h 391611"/>
                <a:gd name="connsiteX1" fmla="*/ 968677 w 1251293"/>
                <a:gd name="connsiteY1" fmla="*/ 147752 h 391611"/>
                <a:gd name="connsiteX2" fmla="*/ 961352 w 1251293"/>
                <a:gd name="connsiteY2" fmla="*/ 0 h 391611"/>
                <a:gd name="connsiteX3" fmla="*/ 1251293 w 1251293"/>
                <a:gd name="connsiteY3" fmla="*/ 309028 h 391611"/>
                <a:gd name="connsiteX4" fmla="*/ 909968 w 1251293"/>
                <a:gd name="connsiteY4" fmla="*/ 357043 h 391611"/>
                <a:gd name="connsiteX5" fmla="*/ 940648 w 1251293"/>
                <a:gd name="connsiteY5" fmla="*/ 268634 h 391611"/>
                <a:gd name="connsiteX6" fmla="*/ 0 w 1251293"/>
                <a:gd name="connsiteY6" fmla="*/ 391611 h 391611"/>
                <a:gd name="connsiteX0" fmla="*/ 0 w 1191085"/>
                <a:gd name="connsiteY0" fmla="*/ 391611 h 391611"/>
                <a:gd name="connsiteX1" fmla="*/ 968677 w 1191085"/>
                <a:gd name="connsiteY1" fmla="*/ 147752 h 391611"/>
                <a:gd name="connsiteX2" fmla="*/ 961352 w 1191085"/>
                <a:gd name="connsiteY2" fmla="*/ 0 h 391611"/>
                <a:gd name="connsiteX3" fmla="*/ 1191085 w 1191085"/>
                <a:gd name="connsiteY3" fmla="*/ 249160 h 391611"/>
                <a:gd name="connsiteX4" fmla="*/ 909968 w 1191085"/>
                <a:gd name="connsiteY4" fmla="*/ 357043 h 391611"/>
                <a:gd name="connsiteX5" fmla="*/ 940648 w 1191085"/>
                <a:gd name="connsiteY5" fmla="*/ 268634 h 391611"/>
                <a:gd name="connsiteX6" fmla="*/ 0 w 1191085"/>
                <a:gd name="connsiteY6" fmla="*/ 391611 h 39161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18975 w 1191085"/>
                <a:gd name="connsiteY5" fmla="*/ 139585 h 314001"/>
                <a:gd name="connsiteX6" fmla="*/ 0 w 1191085"/>
                <a:gd name="connsiteY6" fmla="*/ 314001 h 314001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0065 w 1124161"/>
                <a:gd name="connsiteY4" fmla="*/ 21791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2318"/>
                <a:gd name="connsiteY0" fmla="*/ 309499 h 309499"/>
                <a:gd name="connsiteX1" fmla="*/ 901753 w 1092318"/>
                <a:gd name="connsiteY1" fmla="*/ 70142 h 309499"/>
                <a:gd name="connsiteX2" fmla="*/ 920245 w 1092318"/>
                <a:gd name="connsiteY2" fmla="*/ 0 h 309499"/>
                <a:gd name="connsiteX3" fmla="*/ 1092318 w 1092318"/>
                <a:gd name="connsiteY3" fmla="*/ 162672 h 309499"/>
                <a:gd name="connsiteX4" fmla="*/ 840065 w 1092318"/>
                <a:gd name="connsiteY4" fmla="*/ 217919 h 309499"/>
                <a:gd name="connsiteX5" fmla="*/ 867508 w 1092318"/>
                <a:gd name="connsiteY5" fmla="*/ 151769 h 309499"/>
                <a:gd name="connsiteX6" fmla="*/ 0 w 1092318"/>
                <a:gd name="connsiteY6" fmla="*/ 309499 h 30949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308894 h 308894"/>
                <a:gd name="connsiteX1" fmla="*/ 901753 w 1092318"/>
                <a:gd name="connsiteY1" fmla="*/ 69537 h 308894"/>
                <a:gd name="connsiteX2" fmla="*/ 944014 w 1092318"/>
                <a:gd name="connsiteY2" fmla="*/ 0 h 308894"/>
                <a:gd name="connsiteX3" fmla="*/ 1092318 w 1092318"/>
                <a:gd name="connsiteY3" fmla="*/ 162067 h 308894"/>
                <a:gd name="connsiteX4" fmla="*/ 840065 w 1092318"/>
                <a:gd name="connsiteY4" fmla="*/ 217314 h 308894"/>
                <a:gd name="connsiteX5" fmla="*/ 867508 w 1092318"/>
                <a:gd name="connsiteY5" fmla="*/ 151164 h 308894"/>
                <a:gd name="connsiteX6" fmla="*/ 0 w 1092318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0065 w 1103631"/>
                <a:gd name="connsiteY4" fmla="*/ 217314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4685 w 1103631"/>
                <a:gd name="connsiteY4" fmla="*/ 203779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707" h="305137">
                  <a:moveTo>
                    <a:pt x="0" y="305137"/>
                  </a:moveTo>
                  <a:cubicBezTo>
                    <a:pt x="232269" y="12308"/>
                    <a:pt x="679341" y="-3925"/>
                    <a:pt x="901753" y="65780"/>
                  </a:cubicBezTo>
                  <a:cubicBezTo>
                    <a:pt x="916664" y="32974"/>
                    <a:pt x="926182" y="21626"/>
                    <a:pt x="920936" y="0"/>
                  </a:cubicBezTo>
                  <a:cubicBezTo>
                    <a:pt x="965378" y="36725"/>
                    <a:pt x="1039353" y="89100"/>
                    <a:pt x="1114707" y="150193"/>
                  </a:cubicBezTo>
                  <a:lnTo>
                    <a:pt x="844685" y="200022"/>
                  </a:lnTo>
                  <a:cubicBezTo>
                    <a:pt x="855521" y="181532"/>
                    <a:pt x="863364" y="165447"/>
                    <a:pt x="867508" y="147407"/>
                  </a:cubicBezTo>
                  <a:cubicBezTo>
                    <a:pt x="717663" y="88445"/>
                    <a:pt x="248353" y="68972"/>
                    <a:pt x="0" y="30513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42"/>
            <p:cNvSpPr/>
            <p:nvPr/>
          </p:nvSpPr>
          <p:spPr>
            <a:xfrm rot="13853529">
              <a:off x="3473368" y="4038551"/>
              <a:ext cx="1115920" cy="468694"/>
            </a:xfrm>
            <a:custGeom>
              <a:avLst/>
              <a:gdLst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369522 h 492696"/>
                <a:gd name="connsiteX7" fmla="*/ 0 w 576064"/>
                <a:gd name="connsiteY7" fmla="*/ 123174 h 492696"/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123174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66308"/>
                <a:gd name="connsiteY0" fmla="*/ 260355 h 492696"/>
                <a:gd name="connsiteX1" fmla="*/ 901579 w 1166308"/>
                <a:gd name="connsiteY1" fmla="*/ 123174 h 492696"/>
                <a:gd name="connsiteX2" fmla="*/ 901579 w 1166308"/>
                <a:gd name="connsiteY2" fmla="*/ 0 h 492696"/>
                <a:gd name="connsiteX3" fmla="*/ 1166308 w 1166308"/>
                <a:gd name="connsiteY3" fmla="*/ 292548 h 492696"/>
                <a:gd name="connsiteX4" fmla="*/ 901579 w 1166308"/>
                <a:gd name="connsiteY4" fmla="*/ 492696 h 492696"/>
                <a:gd name="connsiteX5" fmla="*/ 901579 w 1166308"/>
                <a:gd name="connsiteY5" fmla="*/ 369522 h 492696"/>
                <a:gd name="connsiteX6" fmla="*/ 0 w 1166308"/>
                <a:gd name="connsiteY6" fmla="*/ 260355 h 492696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901579 w 1166308"/>
                <a:gd name="connsiteY5" fmla="*/ 369522 h 510934"/>
                <a:gd name="connsiteX6" fmla="*/ 0 w 1166308"/>
                <a:gd name="connsiteY6" fmla="*/ 260355 h 510934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866084 w 1166308"/>
                <a:gd name="connsiteY5" fmla="*/ 324730 h 510934"/>
                <a:gd name="connsiteX6" fmla="*/ 0 w 1166308"/>
                <a:gd name="connsiteY6" fmla="*/ 260355 h 510934"/>
                <a:gd name="connsiteX0" fmla="*/ 0 w 1191520"/>
                <a:gd name="connsiteY0" fmla="*/ 260355 h 510934"/>
                <a:gd name="connsiteX1" fmla="*/ 901579 w 1191520"/>
                <a:gd name="connsiteY1" fmla="*/ 123174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477198"/>
                <a:gd name="connsiteX1" fmla="*/ 929750 w 1191520"/>
                <a:gd name="connsiteY1" fmla="*/ 14338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40648 w 1251293"/>
                <a:gd name="connsiteY5" fmla="*/ 268634 h 477198"/>
                <a:gd name="connsiteX6" fmla="*/ 0 w 1251293"/>
                <a:gd name="connsiteY6" fmla="*/ 391611 h 477198"/>
                <a:gd name="connsiteX0" fmla="*/ 0 w 1251293"/>
                <a:gd name="connsiteY0" fmla="*/ 391611 h 391611"/>
                <a:gd name="connsiteX1" fmla="*/ 968677 w 1251293"/>
                <a:gd name="connsiteY1" fmla="*/ 147752 h 391611"/>
                <a:gd name="connsiteX2" fmla="*/ 961352 w 1251293"/>
                <a:gd name="connsiteY2" fmla="*/ 0 h 391611"/>
                <a:gd name="connsiteX3" fmla="*/ 1251293 w 1251293"/>
                <a:gd name="connsiteY3" fmla="*/ 309028 h 391611"/>
                <a:gd name="connsiteX4" fmla="*/ 909968 w 1251293"/>
                <a:gd name="connsiteY4" fmla="*/ 357043 h 391611"/>
                <a:gd name="connsiteX5" fmla="*/ 940648 w 1251293"/>
                <a:gd name="connsiteY5" fmla="*/ 268634 h 391611"/>
                <a:gd name="connsiteX6" fmla="*/ 0 w 1251293"/>
                <a:gd name="connsiteY6" fmla="*/ 391611 h 391611"/>
                <a:gd name="connsiteX0" fmla="*/ 0 w 1191085"/>
                <a:gd name="connsiteY0" fmla="*/ 391611 h 391611"/>
                <a:gd name="connsiteX1" fmla="*/ 968677 w 1191085"/>
                <a:gd name="connsiteY1" fmla="*/ 147752 h 391611"/>
                <a:gd name="connsiteX2" fmla="*/ 961352 w 1191085"/>
                <a:gd name="connsiteY2" fmla="*/ 0 h 391611"/>
                <a:gd name="connsiteX3" fmla="*/ 1191085 w 1191085"/>
                <a:gd name="connsiteY3" fmla="*/ 249160 h 391611"/>
                <a:gd name="connsiteX4" fmla="*/ 909968 w 1191085"/>
                <a:gd name="connsiteY4" fmla="*/ 357043 h 391611"/>
                <a:gd name="connsiteX5" fmla="*/ 940648 w 1191085"/>
                <a:gd name="connsiteY5" fmla="*/ 268634 h 391611"/>
                <a:gd name="connsiteX6" fmla="*/ 0 w 1191085"/>
                <a:gd name="connsiteY6" fmla="*/ 391611 h 39161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18975 w 1191085"/>
                <a:gd name="connsiteY5" fmla="*/ 139585 h 314001"/>
                <a:gd name="connsiteX6" fmla="*/ 0 w 1191085"/>
                <a:gd name="connsiteY6" fmla="*/ 314001 h 314001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0065 w 1124161"/>
                <a:gd name="connsiteY4" fmla="*/ 21791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2318"/>
                <a:gd name="connsiteY0" fmla="*/ 309499 h 309499"/>
                <a:gd name="connsiteX1" fmla="*/ 901753 w 1092318"/>
                <a:gd name="connsiteY1" fmla="*/ 70142 h 309499"/>
                <a:gd name="connsiteX2" fmla="*/ 920245 w 1092318"/>
                <a:gd name="connsiteY2" fmla="*/ 0 h 309499"/>
                <a:gd name="connsiteX3" fmla="*/ 1092318 w 1092318"/>
                <a:gd name="connsiteY3" fmla="*/ 162672 h 309499"/>
                <a:gd name="connsiteX4" fmla="*/ 840065 w 1092318"/>
                <a:gd name="connsiteY4" fmla="*/ 217919 h 309499"/>
                <a:gd name="connsiteX5" fmla="*/ 867508 w 1092318"/>
                <a:gd name="connsiteY5" fmla="*/ 151769 h 309499"/>
                <a:gd name="connsiteX6" fmla="*/ 0 w 1092318"/>
                <a:gd name="connsiteY6" fmla="*/ 309499 h 30949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308894 h 308894"/>
                <a:gd name="connsiteX1" fmla="*/ 901753 w 1092318"/>
                <a:gd name="connsiteY1" fmla="*/ 69537 h 308894"/>
                <a:gd name="connsiteX2" fmla="*/ 944014 w 1092318"/>
                <a:gd name="connsiteY2" fmla="*/ 0 h 308894"/>
                <a:gd name="connsiteX3" fmla="*/ 1092318 w 1092318"/>
                <a:gd name="connsiteY3" fmla="*/ 162067 h 308894"/>
                <a:gd name="connsiteX4" fmla="*/ 840065 w 1092318"/>
                <a:gd name="connsiteY4" fmla="*/ 217314 h 308894"/>
                <a:gd name="connsiteX5" fmla="*/ 867508 w 1092318"/>
                <a:gd name="connsiteY5" fmla="*/ 151164 h 308894"/>
                <a:gd name="connsiteX6" fmla="*/ 0 w 1092318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0065 w 1103631"/>
                <a:gd name="connsiteY4" fmla="*/ 217314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4685 w 1103631"/>
                <a:gd name="connsiteY4" fmla="*/ 203779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707" h="305137">
                  <a:moveTo>
                    <a:pt x="0" y="305137"/>
                  </a:moveTo>
                  <a:cubicBezTo>
                    <a:pt x="232269" y="12308"/>
                    <a:pt x="679341" y="-3925"/>
                    <a:pt x="901753" y="65780"/>
                  </a:cubicBezTo>
                  <a:cubicBezTo>
                    <a:pt x="916664" y="32974"/>
                    <a:pt x="926182" y="21626"/>
                    <a:pt x="920936" y="0"/>
                  </a:cubicBezTo>
                  <a:cubicBezTo>
                    <a:pt x="965378" y="36725"/>
                    <a:pt x="1039353" y="89100"/>
                    <a:pt x="1114707" y="150193"/>
                  </a:cubicBezTo>
                  <a:lnTo>
                    <a:pt x="844685" y="200022"/>
                  </a:lnTo>
                  <a:cubicBezTo>
                    <a:pt x="855521" y="181532"/>
                    <a:pt x="863364" y="165447"/>
                    <a:pt x="867508" y="147407"/>
                  </a:cubicBezTo>
                  <a:cubicBezTo>
                    <a:pt x="717663" y="88445"/>
                    <a:pt x="248353" y="68972"/>
                    <a:pt x="0" y="30513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42"/>
            <p:cNvSpPr/>
            <p:nvPr/>
          </p:nvSpPr>
          <p:spPr>
            <a:xfrm rot="8521920">
              <a:off x="4496589" y="3975406"/>
              <a:ext cx="1115920" cy="468694"/>
            </a:xfrm>
            <a:custGeom>
              <a:avLst/>
              <a:gdLst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369522 h 492696"/>
                <a:gd name="connsiteX7" fmla="*/ 0 w 576064"/>
                <a:gd name="connsiteY7" fmla="*/ 123174 h 492696"/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123174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66308"/>
                <a:gd name="connsiteY0" fmla="*/ 260355 h 492696"/>
                <a:gd name="connsiteX1" fmla="*/ 901579 w 1166308"/>
                <a:gd name="connsiteY1" fmla="*/ 123174 h 492696"/>
                <a:gd name="connsiteX2" fmla="*/ 901579 w 1166308"/>
                <a:gd name="connsiteY2" fmla="*/ 0 h 492696"/>
                <a:gd name="connsiteX3" fmla="*/ 1166308 w 1166308"/>
                <a:gd name="connsiteY3" fmla="*/ 292548 h 492696"/>
                <a:gd name="connsiteX4" fmla="*/ 901579 w 1166308"/>
                <a:gd name="connsiteY4" fmla="*/ 492696 h 492696"/>
                <a:gd name="connsiteX5" fmla="*/ 901579 w 1166308"/>
                <a:gd name="connsiteY5" fmla="*/ 369522 h 492696"/>
                <a:gd name="connsiteX6" fmla="*/ 0 w 1166308"/>
                <a:gd name="connsiteY6" fmla="*/ 260355 h 492696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901579 w 1166308"/>
                <a:gd name="connsiteY5" fmla="*/ 369522 h 510934"/>
                <a:gd name="connsiteX6" fmla="*/ 0 w 1166308"/>
                <a:gd name="connsiteY6" fmla="*/ 260355 h 510934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866084 w 1166308"/>
                <a:gd name="connsiteY5" fmla="*/ 324730 h 510934"/>
                <a:gd name="connsiteX6" fmla="*/ 0 w 1166308"/>
                <a:gd name="connsiteY6" fmla="*/ 260355 h 510934"/>
                <a:gd name="connsiteX0" fmla="*/ 0 w 1191520"/>
                <a:gd name="connsiteY0" fmla="*/ 260355 h 510934"/>
                <a:gd name="connsiteX1" fmla="*/ 901579 w 1191520"/>
                <a:gd name="connsiteY1" fmla="*/ 123174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477198"/>
                <a:gd name="connsiteX1" fmla="*/ 929750 w 1191520"/>
                <a:gd name="connsiteY1" fmla="*/ 14338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40648 w 1251293"/>
                <a:gd name="connsiteY5" fmla="*/ 268634 h 477198"/>
                <a:gd name="connsiteX6" fmla="*/ 0 w 1251293"/>
                <a:gd name="connsiteY6" fmla="*/ 391611 h 477198"/>
                <a:gd name="connsiteX0" fmla="*/ 0 w 1251293"/>
                <a:gd name="connsiteY0" fmla="*/ 391611 h 391611"/>
                <a:gd name="connsiteX1" fmla="*/ 968677 w 1251293"/>
                <a:gd name="connsiteY1" fmla="*/ 147752 h 391611"/>
                <a:gd name="connsiteX2" fmla="*/ 961352 w 1251293"/>
                <a:gd name="connsiteY2" fmla="*/ 0 h 391611"/>
                <a:gd name="connsiteX3" fmla="*/ 1251293 w 1251293"/>
                <a:gd name="connsiteY3" fmla="*/ 309028 h 391611"/>
                <a:gd name="connsiteX4" fmla="*/ 909968 w 1251293"/>
                <a:gd name="connsiteY4" fmla="*/ 357043 h 391611"/>
                <a:gd name="connsiteX5" fmla="*/ 940648 w 1251293"/>
                <a:gd name="connsiteY5" fmla="*/ 268634 h 391611"/>
                <a:gd name="connsiteX6" fmla="*/ 0 w 1251293"/>
                <a:gd name="connsiteY6" fmla="*/ 391611 h 391611"/>
                <a:gd name="connsiteX0" fmla="*/ 0 w 1191085"/>
                <a:gd name="connsiteY0" fmla="*/ 391611 h 391611"/>
                <a:gd name="connsiteX1" fmla="*/ 968677 w 1191085"/>
                <a:gd name="connsiteY1" fmla="*/ 147752 h 391611"/>
                <a:gd name="connsiteX2" fmla="*/ 961352 w 1191085"/>
                <a:gd name="connsiteY2" fmla="*/ 0 h 391611"/>
                <a:gd name="connsiteX3" fmla="*/ 1191085 w 1191085"/>
                <a:gd name="connsiteY3" fmla="*/ 249160 h 391611"/>
                <a:gd name="connsiteX4" fmla="*/ 909968 w 1191085"/>
                <a:gd name="connsiteY4" fmla="*/ 357043 h 391611"/>
                <a:gd name="connsiteX5" fmla="*/ 940648 w 1191085"/>
                <a:gd name="connsiteY5" fmla="*/ 268634 h 391611"/>
                <a:gd name="connsiteX6" fmla="*/ 0 w 1191085"/>
                <a:gd name="connsiteY6" fmla="*/ 391611 h 39161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18975 w 1191085"/>
                <a:gd name="connsiteY5" fmla="*/ 139585 h 314001"/>
                <a:gd name="connsiteX6" fmla="*/ 0 w 1191085"/>
                <a:gd name="connsiteY6" fmla="*/ 314001 h 314001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0065 w 1124161"/>
                <a:gd name="connsiteY4" fmla="*/ 21791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2318"/>
                <a:gd name="connsiteY0" fmla="*/ 309499 h 309499"/>
                <a:gd name="connsiteX1" fmla="*/ 901753 w 1092318"/>
                <a:gd name="connsiteY1" fmla="*/ 70142 h 309499"/>
                <a:gd name="connsiteX2" fmla="*/ 920245 w 1092318"/>
                <a:gd name="connsiteY2" fmla="*/ 0 h 309499"/>
                <a:gd name="connsiteX3" fmla="*/ 1092318 w 1092318"/>
                <a:gd name="connsiteY3" fmla="*/ 162672 h 309499"/>
                <a:gd name="connsiteX4" fmla="*/ 840065 w 1092318"/>
                <a:gd name="connsiteY4" fmla="*/ 217919 h 309499"/>
                <a:gd name="connsiteX5" fmla="*/ 867508 w 1092318"/>
                <a:gd name="connsiteY5" fmla="*/ 151769 h 309499"/>
                <a:gd name="connsiteX6" fmla="*/ 0 w 1092318"/>
                <a:gd name="connsiteY6" fmla="*/ 309499 h 30949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308894 h 308894"/>
                <a:gd name="connsiteX1" fmla="*/ 901753 w 1092318"/>
                <a:gd name="connsiteY1" fmla="*/ 69537 h 308894"/>
                <a:gd name="connsiteX2" fmla="*/ 944014 w 1092318"/>
                <a:gd name="connsiteY2" fmla="*/ 0 h 308894"/>
                <a:gd name="connsiteX3" fmla="*/ 1092318 w 1092318"/>
                <a:gd name="connsiteY3" fmla="*/ 162067 h 308894"/>
                <a:gd name="connsiteX4" fmla="*/ 840065 w 1092318"/>
                <a:gd name="connsiteY4" fmla="*/ 217314 h 308894"/>
                <a:gd name="connsiteX5" fmla="*/ 867508 w 1092318"/>
                <a:gd name="connsiteY5" fmla="*/ 151164 h 308894"/>
                <a:gd name="connsiteX6" fmla="*/ 0 w 1092318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0065 w 1103631"/>
                <a:gd name="connsiteY4" fmla="*/ 217314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4685 w 1103631"/>
                <a:gd name="connsiteY4" fmla="*/ 203779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707" h="305137">
                  <a:moveTo>
                    <a:pt x="0" y="305137"/>
                  </a:moveTo>
                  <a:cubicBezTo>
                    <a:pt x="232269" y="12308"/>
                    <a:pt x="679341" y="-3925"/>
                    <a:pt x="901753" y="65780"/>
                  </a:cubicBezTo>
                  <a:cubicBezTo>
                    <a:pt x="916664" y="32974"/>
                    <a:pt x="926182" y="21626"/>
                    <a:pt x="920936" y="0"/>
                  </a:cubicBezTo>
                  <a:cubicBezTo>
                    <a:pt x="965378" y="36725"/>
                    <a:pt x="1039353" y="89100"/>
                    <a:pt x="1114707" y="150193"/>
                  </a:cubicBezTo>
                  <a:lnTo>
                    <a:pt x="844685" y="200022"/>
                  </a:lnTo>
                  <a:cubicBezTo>
                    <a:pt x="855521" y="181532"/>
                    <a:pt x="863364" y="165447"/>
                    <a:pt x="867508" y="147407"/>
                  </a:cubicBezTo>
                  <a:cubicBezTo>
                    <a:pt x="717663" y="88445"/>
                    <a:pt x="248353" y="68972"/>
                    <a:pt x="0" y="30513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42"/>
            <p:cNvSpPr/>
            <p:nvPr/>
          </p:nvSpPr>
          <p:spPr>
            <a:xfrm rot="3059557">
              <a:off x="4445839" y="3002949"/>
              <a:ext cx="1115920" cy="468694"/>
            </a:xfrm>
            <a:custGeom>
              <a:avLst/>
              <a:gdLst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369522 h 492696"/>
                <a:gd name="connsiteX7" fmla="*/ 0 w 576064"/>
                <a:gd name="connsiteY7" fmla="*/ 123174 h 492696"/>
                <a:gd name="connsiteX0" fmla="*/ 0 w 576064"/>
                <a:gd name="connsiteY0" fmla="*/ 123174 h 492696"/>
                <a:gd name="connsiteX1" fmla="*/ 329716 w 576064"/>
                <a:gd name="connsiteY1" fmla="*/ 123174 h 492696"/>
                <a:gd name="connsiteX2" fmla="*/ 329716 w 576064"/>
                <a:gd name="connsiteY2" fmla="*/ 0 h 492696"/>
                <a:gd name="connsiteX3" fmla="*/ 576064 w 576064"/>
                <a:gd name="connsiteY3" fmla="*/ 246348 h 492696"/>
                <a:gd name="connsiteX4" fmla="*/ 329716 w 576064"/>
                <a:gd name="connsiteY4" fmla="*/ 492696 h 492696"/>
                <a:gd name="connsiteX5" fmla="*/ 329716 w 576064"/>
                <a:gd name="connsiteY5" fmla="*/ 369522 h 492696"/>
                <a:gd name="connsiteX6" fmla="*/ 0 w 576064"/>
                <a:gd name="connsiteY6" fmla="*/ 123174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094403"/>
                <a:gd name="connsiteY0" fmla="*/ 266553 h 492696"/>
                <a:gd name="connsiteX1" fmla="*/ 848055 w 1094403"/>
                <a:gd name="connsiteY1" fmla="*/ 123174 h 492696"/>
                <a:gd name="connsiteX2" fmla="*/ 848055 w 1094403"/>
                <a:gd name="connsiteY2" fmla="*/ 0 h 492696"/>
                <a:gd name="connsiteX3" fmla="*/ 1094403 w 1094403"/>
                <a:gd name="connsiteY3" fmla="*/ 246348 h 492696"/>
                <a:gd name="connsiteX4" fmla="*/ 848055 w 1094403"/>
                <a:gd name="connsiteY4" fmla="*/ 492696 h 492696"/>
                <a:gd name="connsiteX5" fmla="*/ 848055 w 1094403"/>
                <a:gd name="connsiteY5" fmla="*/ 369522 h 492696"/>
                <a:gd name="connsiteX6" fmla="*/ 0 w 1094403"/>
                <a:gd name="connsiteY6" fmla="*/ 266553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47927"/>
                <a:gd name="connsiteY0" fmla="*/ 260355 h 492696"/>
                <a:gd name="connsiteX1" fmla="*/ 901579 w 1147927"/>
                <a:gd name="connsiteY1" fmla="*/ 123174 h 492696"/>
                <a:gd name="connsiteX2" fmla="*/ 901579 w 1147927"/>
                <a:gd name="connsiteY2" fmla="*/ 0 h 492696"/>
                <a:gd name="connsiteX3" fmla="*/ 1147927 w 1147927"/>
                <a:gd name="connsiteY3" fmla="*/ 246348 h 492696"/>
                <a:gd name="connsiteX4" fmla="*/ 901579 w 1147927"/>
                <a:gd name="connsiteY4" fmla="*/ 492696 h 492696"/>
                <a:gd name="connsiteX5" fmla="*/ 901579 w 1147927"/>
                <a:gd name="connsiteY5" fmla="*/ 369522 h 492696"/>
                <a:gd name="connsiteX6" fmla="*/ 0 w 1147927"/>
                <a:gd name="connsiteY6" fmla="*/ 260355 h 492696"/>
                <a:gd name="connsiteX0" fmla="*/ 0 w 1166308"/>
                <a:gd name="connsiteY0" fmla="*/ 260355 h 492696"/>
                <a:gd name="connsiteX1" fmla="*/ 901579 w 1166308"/>
                <a:gd name="connsiteY1" fmla="*/ 123174 h 492696"/>
                <a:gd name="connsiteX2" fmla="*/ 901579 w 1166308"/>
                <a:gd name="connsiteY2" fmla="*/ 0 h 492696"/>
                <a:gd name="connsiteX3" fmla="*/ 1166308 w 1166308"/>
                <a:gd name="connsiteY3" fmla="*/ 292548 h 492696"/>
                <a:gd name="connsiteX4" fmla="*/ 901579 w 1166308"/>
                <a:gd name="connsiteY4" fmla="*/ 492696 h 492696"/>
                <a:gd name="connsiteX5" fmla="*/ 901579 w 1166308"/>
                <a:gd name="connsiteY5" fmla="*/ 369522 h 492696"/>
                <a:gd name="connsiteX6" fmla="*/ 0 w 1166308"/>
                <a:gd name="connsiteY6" fmla="*/ 260355 h 492696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901579 w 1166308"/>
                <a:gd name="connsiteY5" fmla="*/ 369522 h 510934"/>
                <a:gd name="connsiteX6" fmla="*/ 0 w 1166308"/>
                <a:gd name="connsiteY6" fmla="*/ 260355 h 510934"/>
                <a:gd name="connsiteX0" fmla="*/ 0 w 1166308"/>
                <a:gd name="connsiteY0" fmla="*/ 260355 h 510934"/>
                <a:gd name="connsiteX1" fmla="*/ 901579 w 1166308"/>
                <a:gd name="connsiteY1" fmla="*/ 123174 h 510934"/>
                <a:gd name="connsiteX2" fmla="*/ 901579 w 1166308"/>
                <a:gd name="connsiteY2" fmla="*/ 0 h 510934"/>
                <a:gd name="connsiteX3" fmla="*/ 1166308 w 1166308"/>
                <a:gd name="connsiteY3" fmla="*/ 292548 h 510934"/>
                <a:gd name="connsiteX4" fmla="*/ 824885 w 1166308"/>
                <a:gd name="connsiteY4" fmla="*/ 510934 h 510934"/>
                <a:gd name="connsiteX5" fmla="*/ 866084 w 1166308"/>
                <a:gd name="connsiteY5" fmla="*/ 324730 h 510934"/>
                <a:gd name="connsiteX6" fmla="*/ 0 w 1166308"/>
                <a:gd name="connsiteY6" fmla="*/ 260355 h 510934"/>
                <a:gd name="connsiteX0" fmla="*/ 0 w 1191520"/>
                <a:gd name="connsiteY0" fmla="*/ 260355 h 510934"/>
                <a:gd name="connsiteX1" fmla="*/ 901579 w 1191520"/>
                <a:gd name="connsiteY1" fmla="*/ 123174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510934"/>
                <a:gd name="connsiteX1" fmla="*/ 929750 w 1191520"/>
                <a:gd name="connsiteY1" fmla="*/ 143387 h 510934"/>
                <a:gd name="connsiteX2" fmla="*/ 901579 w 1191520"/>
                <a:gd name="connsiteY2" fmla="*/ 0 h 510934"/>
                <a:gd name="connsiteX3" fmla="*/ 1191520 w 1191520"/>
                <a:gd name="connsiteY3" fmla="*/ 309028 h 510934"/>
                <a:gd name="connsiteX4" fmla="*/ 824885 w 1191520"/>
                <a:gd name="connsiteY4" fmla="*/ 510934 h 510934"/>
                <a:gd name="connsiteX5" fmla="*/ 866084 w 1191520"/>
                <a:gd name="connsiteY5" fmla="*/ 324730 h 510934"/>
                <a:gd name="connsiteX6" fmla="*/ 0 w 1191520"/>
                <a:gd name="connsiteY6" fmla="*/ 260355 h 510934"/>
                <a:gd name="connsiteX0" fmla="*/ 0 w 1191520"/>
                <a:gd name="connsiteY0" fmla="*/ 260355 h 477198"/>
                <a:gd name="connsiteX1" fmla="*/ 929750 w 1191520"/>
                <a:gd name="connsiteY1" fmla="*/ 14338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41581 w 1191520"/>
                <a:gd name="connsiteY1" fmla="*/ 158317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191520"/>
                <a:gd name="connsiteY0" fmla="*/ 260355 h 477198"/>
                <a:gd name="connsiteX1" fmla="*/ 908904 w 1191520"/>
                <a:gd name="connsiteY1" fmla="*/ 147752 h 477198"/>
                <a:gd name="connsiteX2" fmla="*/ 901579 w 1191520"/>
                <a:gd name="connsiteY2" fmla="*/ 0 h 477198"/>
                <a:gd name="connsiteX3" fmla="*/ 1191520 w 1191520"/>
                <a:gd name="connsiteY3" fmla="*/ 309028 h 477198"/>
                <a:gd name="connsiteX4" fmla="*/ 767769 w 1191520"/>
                <a:gd name="connsiteY4" fmla="*/ 477198 h 477198"/>
                <a:gd name="connsiteX5" fmla="*/ 866084 w 1191520"/>
                <a:gd name="connsiteY5" fmla="*/ 324730 h 477198"/>
                <a:gd name="connsiteX6" fmla="*/ 0 w 1191520"/>
                <a:gd name="connsiteY6" fmla="*/ 260355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344974"/>
                <a:gd name="connsiteY0" fmla="*/ 284316 h 477198"/>
                <a:gd name="connsiteX1" fmla="*/ 1062358 w 1344974"/>
                <a:gd name="connsiteY1" fmla="*/ 147752 h 477198"/>
                <a:gd name="connsiteX2" fmla="*/ 1055033 w 1344974"/>
                <a:gd name="connsiteY2" fmla="*/ 0 h 477198"/>
                <a:gd name="connsiteX3" fmla="*/ 1344974 w 1344974"/>
                <a:gd name="connsiteY3" fmla="*/ 309028 h 477198"/>
                <a:gd name="connsiteX4" fmla="*/ 921223 w 1344974"/>
                <a:gd name="connsiteY4" fmla="*/ 477198 h 477198"/>
                <a:gd name="connsiteX5" fmla="*/ 1019538 w 1344974"/>
                <a:gd name="connsiteY5" fmla="*/ 324730 h 477198"/>
                <a:gd name="connsiteX6" fmla="*/ 0 w 1344974"/>
                <a:gd name="connsiteY6" fmla="*/ 284316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25857 w 1251293"/>
                <a:gd name="connsiteY5" fmla="*/ 324730 h 477198"/>
                <a:gd name="connsiteX6" fmla="*/ 0 w 1251293"/>
                <a:gd name="connsiteY6" fmla="*/ 391611 h 477198"/>
                <a:gd name="connsiteX0" fmla="*/ 0 w 1251293"/>
                <a:gd name="connsiteY0" fmla="*/ 391611 h 477198"/>
                <a:gd name="connsiteX1" fmla="*/ 968677 w 1251293"/>
                <a:gd name="connsiteY1" fmla="*/ 147752 h 477198"/>
                <a:gd name="connsiteX2" fmla="*/ 961352 w 1251293"/>
                <a:gd name="connsiteY2" fmla="*/ 0 h 477198"/>
                <a:gd name="connsiteX3" fmla="*/ 1251293 w 1251293"/>
                <a:gd name="connsiteY3" fmla="*/ 309028 h 477198"/>
                <a:gd name="connsiteX4" fmla="*/ 827542 w 1251293"/>
                <a:gd name="connsiteY4" fmla="*/ 477198 h 477198"/>
                <a:gd name="connsiteX5" fmla="*/ 940648 w 1251293"/>
                <a:gd name="connsiteY5" fmla="*/ 268634 h 477198"/>
                <a:gd name="connsiteX6" fmla="*/ 0 w 1251293"/>
                <a:gd name="connsiteY6" fmla="*/ 391611 h 477198"/>
                <a:gd name="connsiteX0" fmla="*/ 0 w 1251293"/>
                <a:gd name="connsiteY0" fmla="*/ 391611 h 391611"/>
                <a:gd name="connsiteX1" fmla="*/ 968677 w 1251293"/>
                <a:gd name="connsiteY1" fmla="*/ 147752 h 391611"/>
                <a:gd name="connsiteX2" fmla="*/ 961352 w 1251293"/>
                <a:gd name="connsiteY2" fmla="*/ 0 h 391611"/>
                <a:gd name="connsiteX3" fmla="*/ 1251293 w 1251293"/>
                <a:gd name="connsiteY3" fmla="*/ 309028 h 391611"/>
                <a:gd name="connsiteX4" fmla="*/ 909968 w 1251293"/>
                <a:gd name="connsiteY4" fmla="*/ 357043 h 391611"/>
                <a:gd name="connsiteX5" fmla="*/ 940648 w 1251293"/>
                <a:gd name="connsiteY5" fmla="*/ 268634 h 391611"/>
                <a:gd name="connsiteX6" fmla="*/ 0 w 1251293"/>
                <a:gd name="connsiteY6" fmla="*/ 391611 h 391611"/>
                <a:gd name="connsiteX0" fmla="*/ 0 w 1191085"/>
                <a:gd name="connsiteY0" fmla="*/ 391611 h 391611"/>
                <a:gd name="connsiteX1" fmla="*/ 968677 w 1191085"/>
                <a:gd name="connsiteY1" fmla="*/ 147752 h 391611"/>
                <a:gd name="connsiteX2" fmla="*/ 961352 w 1191085"/>
                <a:gd name="connsiteY2" fmla="*/ 0 h 391611"/>
                <a:gd name="connsiteX3" fmla="*/ 1191085 w 1191085"/>
                <a:gd name="connsiteY3" fmla="*/ 249160 h 391611"/>
                <a:gd name="connsiteX4" fmla="*/ 909968 w 1191085"/>
                <a:gd name="connsiteY4" fmla="*/ 357043 h 391611"/>
                <a:gd name="connsiteX5" fmla="*/ 940648 w 1191085"/>
                <a:gd name="connsiteY5" fmla="*/ 268634 h 391611"/>
                <a:gd name="connsiteX6" fmla="*/ 0 w 1191085"/>
                <a:gd name="connsiteY6" fmla="*/ 391611 h 39161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40648 w 1191085"/>
                <a:gd name="connsiteY5" fmla="*/ 191024 h 314001"/>
                <a:gd name="connsiteX6" fmla="*/ 0 w 1191085"/>
                <a:gd name="connsiteY6" fmla="*/ 314001 h 314001"/>
                <a:gd name="connsiteX0" fmla="*/ 0 w 1191085"/>
                <a:gd name="connsiteY0" fmla="*/ 314001 h 314001"/>
                <a:gd name="connsiteX1" fmla="*/ 968677 w 1191085"/>
                <a:gd name="connsiteY1" fmla="*/ 70142 h 314001"/>
                <a:gd name="connsiteX2" fmla="*/ 987169 w 1191085"/>
                <a:gd name="connsiteY2" fmla="*/ 0 h 314001"/>
                <a:gd name="connsiteX3" fmla="*/ 1191085 w 1191085"/>
                <a:gd name="connsiteY3" fmla="*/ 171550 h 314001"/>
                <a:gd name="connsiteX4" fmla="*/ 909968 w 1191085"/>
                <a:gd name="connsiteY4" fmla="*/ 279433 h 314001"/>
                <a:gd name="connsiteX5" fmla="*/ 918975 w 1191085"/>
                <a:gd name="connsiteY5" fmla="*/ 139585 h 314001"/>
                <a:gd name="connsiteX6" fmla="*/ 0 w 1191085"/>
                <a:gd name="connsiteY6" fmla="*/ 314001 h 314001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52051 w 1124161"/>
                <a:gd name="connsiteY5" fmla="*/ 139585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3044 w 1124161"/>
                <a:gd name="connsiteY4" fmla="*/ 279433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22513 w 1124161"/>
                <a:gd name="connsiteY4" fmla="*/ 25656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124161"/>
                <a:gd name="connsiteY0" fmla="*/ 309499 h 309499"/>
                <a:gd name="connsiteX1" fmla="*/ 901753 w 1124161"/>
                <a:gd name="connsiteY1" fmla="*/ 70142 h 309499"/>
                <a:gd name="connsiteX2" fmla="*/ 920245 w 1124161"/>
                <a:gd name="connsiteY2" fmla="*/ 0 h 309499"/>
                <a:gd name="connsiteX3" fmla="*/ 1124161 w 1124161"/>
                <a:gd name="connsiteY3" fmla="*/ 171550 h 309499"/>
                <a:gd name="connsiteX4" fmla="*/ 840065 w 1124161"/>
                <a:gd name="connsiteY4" fmla="*/ 217919 h 309499"/>
                <a:gd name="connsiteX5" fmla="*/ 867508 w 1124161"/>
                <a:gd name="connsiteY5" fmla="*/ 151769 h 309499"/>
                <a:gd name="connsiteX6" fmla="*/ 0 w 1124161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3247"/>
                <a:gd name="connsiteY0" fmla="*/ 309499 h 309499"/>
                <a:gd name="connsiteX1" fmla="*/ 901753 w 1093247"/>
                <a:gd name="connsiteY1" fmla="*/ 70142 h 309499"/>
                <a:gd name="connsiteX2" fmla="*/ 920245 w 1093247"/>
                <a:gd name="connsiteY2" fmla="*/ 0 h 309499"/>
                <a:gd name="connsiteX3" fmla="*/ 1093247 w 1093247"/>
                <a:gd name="connsiteY3" fmla="*/ 147180 h 309499"/>
                <a:gd name="connsiteX4" fmla="*/ 840065 w 1093247"/>
                <a:gd name="connsiteY4" fmla="*/ 217919 h 309499"/>
                <a:gd name="connsiteX5" fmla="*/ 867508 w 1093247"/>
                <a:gd name="connsiteY5" fmla="*/ 151769 h 309499"/>
                <a:gd name="connsiteX6" fmla="*/ 0 w 1093247"/>
                <a:gd name="connsiteY6" fmla="*/ 309499 h 309499"/>
                <a:gd name="connsiteX0" fmla="*/ 0 w 1092318"/>
                <a:gd name="connsiteY0" fmla="*/ 309499 h 309499"/>
                <a:gd name="connsiteX1" fmla="*/ 901753 w 1092318"/>
                <a:gd name="connsiteY1" fmla="*/ 70142 h 309499"/>
                <a:gd name="connsiteX2" fmla="*/ 920245 w 1092318"/>
                <a:gd name="connsiteY2" fmla="*/ 0 h 309499"/>
                <a:gd name="connsiteX3" fmla="*/ 1092318 w 1092318"/>
                <a:gd name="connsiteY3" fmla="*/ 162672 h 309499"/>
                <a:gd name="connsiteX4" fmla="*/ 840065 w 1092318"/>
                <a:gd name="connsiteY4" fmla="*/ 217919 h 309499"/>
                <a:gd name="connsiteX5" fmla="*/ 867508 w 1092318"/>
                <a:gd name="connsiteY5" fmla="*/ 151769 h 309499"/>
                <a:gd name="connsiteX6" fmla="*/ 0 w 1092318"/>
                <a:gd name="connsiteY6" fmla="*/ 309499 h 30949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296709 h 296709"/>
                <a:gd name="connsiteX1" fmla="*/ 901753 w 1092318"/>
                <a:gd name="connsiteY1" fmla="*/ 57352 h 296709"/>
                <a:gd name="connsiteX2" fmla="*/ 959471 w 1092318"/>
                <a:gd name="connsiteY2" fmla="*/ 0 h 296709"/>
                <a:gd name="connsiteX3" fmla="*/ 1092318 w 1092318"/>
                <a:gd name="connsiteY3" fmla="*/ 149882 h 296709"/>
                <a:gd name="connsiteX4" fmla="*/ 840065 w 1092318"/>
                <a:gd name="connsiteY4" fmla="*/ 205129 h 296709"/>
                <a:gd name="connsiteX5" fmla="*/ 867508 w 1092318"/>
                <a:gd name="connsiteY5" fmla="*/ 138979 h 296709"/>
                <a:gd name="connsiteX6" fmla="*/ 0 w 1092318"/>
                <a:gd name="connsiteY6" fmla="*/ 296709 h 296709"/>
                <a:gd name="connsiteX0" fmla="*/ 0 w 1092318"/>
                <a:gd name="connsiteY0" fmla="*/ 308894 h 308894"/>
                <a:gd name="connsiteX1" fmla="*/ 901753 w 1092318"/>
                <a:gd name="connsiteY1" fmla="*/ 69537 h 308894"/>
                <a:gd name="connsiteX2" fmla="*/ 944014 w 1092318"/>
                <a:gd name="connsiteY2" fmla="*/ 0 h 308894"/>
                <a:gd name="connsiteX3" fmla="*/ 1092318 w 1092318"/>
                <a:gd name="connsiteY3" fmla="*/ 162067 h 308894"/>
                <a:gd name="connsiteX4" fmla="*/ 840065 w 1092318"/>
                <a:gd name="connsiteY4" fmla="*/ 217314 h 308894"/>
                <a:gd name="connsiteX5" fmla="*/ 867508 w 1092318"/>
                <a:gd name="connsiteY5" fmla="*/ 151164 h 308894"/>
                <a:gd name="connsiteX6" fmla="*/ 0 w 1092318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0065 w 1103631"/>
                <a:gd name="connsiteY4" fmla="*/ 217314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56688 w 1103631"/>
                <a:gd name="connsiteY4" fmla="*/ 194155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3631"/>
                <a:gd name="connsiteY0" fmla="*/ 308894 h 308894"/>
                <a:gd name="connsiteX1" fmla="*/ 901753 w 1103631"/>
                <a:gd name="connsiteY1" fmla="*/ 69537 h 308894"/>
                <a:gd name="connsiteX2" fmla="*/ 944014 w 1103631"/>
                <a:gd name="connsiteY2" fmla="*/ 0 h 308894"/>
                <a:gd name="connsiteX3" fmla="*/ 1103631 w 1103631"/>
                <a:gd name="connsiteY3" fmla="*/ 148082 h 308894"/>
                <a:gd name="connsiteX4" fmla="*/ 844685 w 1103631"/>
                <a:gd name="connsiteY4" fmla="*/ 203779 h 308894"/>
                <a:gd name="connsiteX5" fmla="*/ 867508 w 1103631"/>
                <a:gd name="connsiteY5" fmla="*/ 151164 h 308894"/>
                <a:gd name="connsiteX6" fmla="*/ 0 w 1103631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07085"/>
                <a:gd name="connsiteY0" fmla="*/ 308894 h 308894"/>
                <a:gd name="connsiteX1" fmla="*/ 901753 w 1107085"/>
                <a:gd name="connsiteY1" fmla="*/ 69537 h 308894"/>
                <a:gd name="connsiteX2" fmla="*/ 944014 w 1107085"/>
                <a:gd name="connsiteY2" fmla="*/ 0 h 308894"/>
                <a:gd name="connsiteX3" fmla="*/ 1107085 w 1107085"/>
                <a:gd name="connsiteY3" fmla="*/ 169891 h 308894"/>
                <a:gd name="connsiteX4" fmla="*/ 844685 w 1107085"/>
                <a:gd name="connsiteY4" fmla="*/ 203779 h 308894"/>
                <a:gd name="connsiteX5" fmla="*/ 867508 w 1107085"/>
                <a:gd name="connsiteY5" fmla="*/ 151164 h 308894"/>
                <a:gd name="connsiteX6" fmla="*/ 0 w 1107085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8894 h 308894"/>
                <a:gd name="connsiteX1" fmla="*/ 901753 w 1114707"/>
                <a:gd name="connsiteY1" fmla="*/ 69537 h 308894"/>
                <a:gd name="connsiteX2" fmla="*/ 944014 w 1114707"/>
                <a:gd name="connsiteY2" fmla="*/ 0 h 308894"/>
                <a:gd name="connsiteX3" fmla="*/ 1114707 w 1114707"/>
                <a:gd name="connsiteY3" fmla="*/ 153950 h 308894"/>
                <a:gd name="connsiteX4" fmla="*/ 844685 w 1114707"/>
                <a:gd name="connsiteY4" fmla="*/ 203779 h 308894"/>
                <a:gd name="connsiteX5" fmla="*/ 867508 w 1114707"/>
                <a:gd name="connsiteY5" fmla="*/ 151164 h 308894"/>
                <a:gd name="connsiteX6" fmla="*/ 0 w 1114707"/>
                <a:gd name="connsiteY6" fmla="*/ 308894 h 308894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  <a:gd name="connsiteX0" fmla="*/ 0 w 1114707"/>
                <a:gd name="connsiteY0" fmla="*/ 305137 h 305137"/>
                <a:gd name="connsiteX1" fmla="*/ 901753 w 1114707"/>
                <a:gd name="connsiteY1" fmla="*/ 65780 h 305137"/>
                <a:gd name="connsiteX2" fmla="*/ 920936 w 1114707"/>
                <a:gd name="connsiteY2" fmla="*/ 0 h 305137"/>
                <a:gd name="connsiteX3" fmla="*/ 1114707 w 1114707"/>
                <a:gd name="connsiteY3" fmla="*/ 150193 h 305137"/>
                <a:gd name="connsiteX4" fmla="*/ 844685 w 1114707"/>
                <a:gd name="connsiteY4" fmla="*/ 200022 h 305137"/>
                <a:gd name="connsiteX5" fmla="*/ 867508 w 1114707"/>
                <a:gd name="connsiteY5" fmla="*/ 147407 h 305137"/>
                <a:gd name="connsiteX6" fmla="*/ 0 w 1114707"/>
                <a:gd name="connsiteY6" fmla="*/ 305137 h 3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707" h="305137">
                  <a:moveTo>
                    <a:pt x="0" y="305137"/>
                  </a:moveTo>
                  <a:cubicBezTo>
                    <a:pt x="232269" y="12308"/>
                    <a:pt x="679341" y="-3925"/>
                    <a:pt x="901753" y="65780"/>
                  </a:cubicBezTo>
                  <a:cubicBezTo>
                    <a:pt x="916664" y="32974"/>
                    <a:pt x="926182" y="21626"/>
                    <a:pt x="920936" y="0"/>
                  </a:cubicBezTo>
                  <a:cubicBezTo>
                    <a:pt x="965378" y="36725"/>
                    <a:pt x="1039353" y="89100"/>
                    <a:pt x="1114707" y="150193"/>
                  </a:cubicBezTo>
                  <a:lnTo>
                    <a:pt x="844685" y="200022"/>
                  </a:lnTo>
                  <a:cubicBezTo>
                    <a:pt x="855521" y="181532"/>
                    <a:pt x="863364" y="165447"/>
                    <a:pt x="867508" y="147407"/>
                  </a:cubicBezTo>
                  <a:cubicBezTo>
                    <a:pt x="717663" y="88445"/>
                    <a:pt x="248353" y="68972"/>
                    <a:pt x="0" y="30513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78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15873" y="3812286"/>
            <a:ext cx="4824792" cy="2685031"/>
            <a:chOff x="3153398" y="3674692"/>
            <a:chExt cx="3052668" cy="3052668"/>
          </a:xfrm>
        </p:grpSpPr>
        <p:sp>
          <p:nvSpPr>
            <p:cNvPr id="3" name="Овал 2"/>
            <p:cNvSpPr/>
            <p:nvPr/>
          </p:nvSpPr>
          <p:spPr>
            <a:xfrm>
              <a:off x="3153398" y="3674692"/>
              <a:ext cx="3052668" cy="3052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3927020" y="4448314"/>
              <a:ext cx="1505425" cy="140175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055746" y="4916376"/>
              <a:ext cx="293921" cy="383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трелка влево 5"/>
          <p:cNvSpPr/>
          <p:nvPr/>
        </p:nvSpPr>
        <p:spPr>
          <a:xfrm rot="16200000">
            <a:off x="4405503" y="1835359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7469425" y="1835359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1830240" y="1835359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083652" y="1356609"/>
            <a:ext cx="7882547" cy="462022"/>
          </a:xfrm>
          <a:prstGeom prst="roundRect">
            <a:avLst>
              <a:gd name="adj" fmla="val 23297"/>
            </a:avLst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Новая классификация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риносинуситов</a:t>
            </a:r>
            <a:endParaRPr lang="ru-RU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83653" y="2094444"/>
            <a:ext cx="2006680" cy="1334559"/>
          </a:xfrm>
          <a:prstGeom prst="roundRect">
            <a:avLst>
              <a:gd name="adj" fmla="val 1289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Вирусный </a:t>
            </a:r>
            <a:endParaRPr lang="ru-RU" sz="2000" b="1" dirty="0" smtClean="0">
              <a:solidFill>
                <a:schemeClr val="accent2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(обычная простуда</a:t>
            </a:r>
            <a:endParaRPr lang="en-US" sz="1400" dirty="0" smtClean="0">
              <a:solidFill>
                <a:schemeClr val="accent2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-</a:t>
            </a:r>
            <a:r>
              <a:rPr lang="en-US" sz="1400" dirty="0" smtClean="0">
                <a:solidFill>
                  <a:schemeClr val="accent2"/>
                </a:solidFill>
                <a:latin typeface="+mn-lt"/>
              </a:rPr>
              <a:t>5 </a:t>
            </a: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день)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318934" y="2094445"/>
            <a:ext cx="2573868" cy="1334559"/>
          </a:xfrm>
          <a:prstGeom prst="roundRect">
            <a:avLst>
              <a:gd name="adj" fmla="val 1157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latin typeface="+mn-lt"/>
              </a:rPr>
              <a:t>Поствирусный</a:t>
            </a:r>
            <a:endParaRPr lang="ru-RU" sz="2400" b="1" dirty="0" smtClean="0">
              <a:solidFill>
                <a:schemeClr val="accent2"/>
              </a:solidFill>
              <a:latin typeface="+mn-lt"/>
            </a:endParaRP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После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5 дня</a:t>
            </a: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Нарастание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симптомов</a:t>
            </a: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Сохранение </a:t>
            </a:r>
            <a:br>
              <a:rPr lang="ru-RU" sz="14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в </a:t>
            </a:r>
            <a:r>
              <a:rPr lang="en-US" sz="14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течение 10 дней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206066" y="2094445"/>
            <a:ext cx="2760133" cy="1334559"/>
          </a:xfrm>
          <a:prstGeom prst="roundRect">
            <a:avLst>
              <a:gd name="adj" fmla="val 1127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Бактериальный</a:t>
            </a:r>
            <a:endParaRPr lang="ru-RU" sz="1800" b="1" dirty="0" smtClean="0">
              <a:solidFill>
                <a:schemeClr val="accent2"/>
              </a:solidFill>
              <a:latin typeface="+mn-lt"/>
            </a:endParaRP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Гнойные выделения</a:t>
            </a: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Выраженная головная боль</a:t>
            </a: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Температура выше 38°С</a:t>
            </a:r>
          </a:p>
          <a:p>
            <a:pPr marL="177800" indent="-17780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Повышение СОЭ</a:t>
            </a:r>
            <a:endParaRPr lang="ru-RU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72066" y="52192"/>
            <a:ext cx="8271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EPOS 2012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European Position Paper on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Rhinosinusitis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Nasal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Polyps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422558" y="4005118"/>
            <a:ext cx="2611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</a:rPr>
              <a:t>Обычная простуда</a:t>
            </a:r>
            <a:endParaRPr lang="ru-RU" sz="20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532240" y="5195382"/>
            <a:ext cx="160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400" dirty="0" smtClean="0">
                <a:effectLst/>
                <a:latin typeface="+mn-lt"/>
              </a:rPr>
              <a:t>Острый бактериальный РС</a:t>
            </a:r>
            <a:endParaRPr lang="ru-RU" sz="1400" dirty="0">
              <a:effectLst/>
              <a:latin typeface="+mn-lt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499009" y="4918383"/>
            <a:ext cx="1823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dirty="0" smtClean="0">
                <a:effectLst/>
                <a:latin typeface="+mn-lt"/>
              </a:rPr>
              <a:t>Пост-вирусный РС</a:t>
            </a:r>
            <a:endParaRPr lang="ru-RU" sz="1800" dirty="0">
              <a:effectLst/>
              <a:latin typeface="+mn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513802" y="5072990"/>
            <a:ext cx="404142" cy="319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ena Anf\ProviZoro\синусит-симптомы-и-лечение-275x275 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98" y="3326984"/>
            <a:ext cx="3692758" cy="35009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914400" y="1259205"/>
            <a:ext cx="77851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Острый </a:t>
            </a:r>
            <a:r>
              <a:rPr lang="ru-RU" sz="1800" dirty="0" err="1" smtClean="0">
                <a:solidFill>
                  <a:srgbClr val="000000"/>
                </a:solidFill>
                <a:latin typeface="+mn-lt"/>
              </a:rPr>
              <a:t>риносинусит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 – каждый второй на приеме и у 90% пациентов с ОРЗ</a:t>
            </a:r>
          </a:p>
          <a:p>
            <a:pPr marL="285750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Чрезвычайная распространенность – у 90% пациентов с ОРЗ</a:t>
            </a:r>
          </a:p>
          <a:p>
            <a:pPr marL="285750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Фронтит – второе по распространению и тяжести</a:t>
            </a:r>
          </a:p>
          <a:p>
            <a:pPr eaLnBrk="1" hangingPunct="1">
              <a:buClr>
                <a:schemeClr val="accent6"/>
              </a:buClr>
              <a:defRPr/>
            </a:pPr>
            <a:endParaRPr lang="ru-RU" sz="18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      </a:t>
            </a: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У пациентов с ОРЗ в 32% </a:t>
            </a:r>
            <a:r>
              <a:rPr lang="ru-RU" sz="1800" b="1" dirty="0" smtClean="0">
                <a:solidFill>
                  <a:schemeClr val="accent2"/>
                </a:solidFill>
                <a:latin typeface="Arial"/>
                <a:cs typeface="Arial"/>
              </a:rPr>
              <a:t>развивается</a:t>
            </a: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 фронтит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2000" i="1" dirty="0" smtClean="0">
                <a:latin typeface="+mn-lt"/>
              </a:rPr>
              <a:t>(</a:t>
            </a:r>
            <a:r>
              <a:rPr lang="en-US" sz="1600" i="1" dirty="0" err="1" smtClean="0">
                <a:latin typeface="+mn-lt"/>
              </a:rPr>
              <a:t>J</a:t>
            </a:r>
            <a:r>
              <a:rPr lang="en-US" sz="2000" i="1" dirty="0" err="1" smtClean="0">
                <a:latin typeface="+mn-lt"/>
              </a:rPr>
              <a:t>.</a:t>
            </a:r>
            <a:r>
              <a:rPr lang="en-US" sz="1600" i="1" dirty="0" err="1" smtClean="0">
                <a:latin typeface="+mn-lt"/>
              </a:rPr>
              <a:t>Suonpaa</a:t>
            </a:r>
            <a:r>
              <a:rPr lang="ru-RU" sz="1600" i="1" dirty="0" smtClean="0">
                <a:latin typeface="+mn-lt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87324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Риносинуситы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проблема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89566" y="3333774"/>
            <a:ext cx="2627434" cy="1520948"/>
          </a:xfrm>
          <a:prstGeom prst="wedgeRoundRectCallout">
            <a:avLst>
              <a:gd name="adj1" fmla="val -108603"/>
              <a:gd name="adj2" fmla="val -814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2"/>
                </a:solidFill>
              </a:rPr>
              <a:t>ВТОРОЙ по распространенности диагноз</a:t>
            </a:r>
          </a:p>
          <a:p>
            <a:pPr marL="177800" indent="-1778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2"/>
                </a:solidFill>
              </a:rPr>
              <a:t>↑ риск развития осложнений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33711" y="3347310"/>
            <a:ext cx="1785485" cy="511685"/>
          </a:xfrm>
          <a:prstGeom prst="wedgeRoundRectCallout">
            <a:avLst>
              <a:gd name="adj1" fmla="val 147316"/>
              <a:gd name="adj2" fmla="val 7143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/>
            </a:pPr>
            <a:r>
              <a:rPr lang="ru-RU" sz="1600" b="1" dirty="0" smtClean="0">
                <a:solidFill>
                  <a:schemeClr val="accent2"/>
                </a:solidFill>
              </a:rPr>
              <a:t>Фронтит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42238" y="4312535"/>
            <a:ext cx="1613328" cy="611667"/>
          </a:xfrm>
          <a:prstGeom prst="wedgeRoundRectCallout">
            <a:avLst>
              <a:gd name="adj1" fmla="val 146367"/>
              <a:gd name="adj2" fmla="val 6997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Гайморит </a:t>
            </a:r>
            <a:r>
              <a:rPr lang="ru-RU" b="1" dirty="0" err="1">
                <a:solidFill>
                  <a:schemeClr val="bg1"/>
                </a:solidFill>
              </a:rPr>
              <a:t>этмоидит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42238" y="5274475"/>
            <a:ext cx="1613328" cy="469937"/>
          </a:xfrm>
          <a:prstGeom prst="wedgeRoundRectCallout">
            <a:avLst>
              <a:gd name="adj1" fmla="val 176123"/>
              <a:gd name="adj2" fmla="val -4938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Ринит</a:t>
            </a:r>
          </a:p>
        </p:txBody>
      </p:sp>
    </p:spTree>
    <p:extLst>
      <p:ext uri="{BB962C8B-B14F-4D97-AF65-F5344CB8AC3E}">
        <p14:creationId xmlns:p14="http://schemas.microsoft.com/office/powerpoint/2010/main" val="22901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63600" y="-5339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дифференциальной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диагностики и лечения острого синусита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31874" y="1325563"/>
            <a:ext cx="7454901" cy="853710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Клинические симптомы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Заложенность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носа, головная боль преимущественно в лобной части, </a:t>
            </a:r>
            <a:br>
              <a:rPr lang="ru-RU" sz="1600" dirty="0">
                <a:solidFill>
                  <a:schemeClr val="bg1"/>
                </a:solidFill>
                <a:latin typeface="+mn-lt"/>
              </a:rPr>
            </a:br>
            <a:r>
              <a:rPr lang="ru-RU" sz="1600" dirty="0">
                <a:solidFill>
                  <a:schemeClr val="bg1"/>
                </a:solidFill>
                <a:latin typeface="+mn-lt"/>
              </a:rPr>
              <a:t>повышение температуры тела, признаки интоксикации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31874" y="2416330"/>
            <a:ext cx="7454901" cy="396000"/>
          </a:xfrm>
          <a:prstGeom prst="roundRect">
            <a:avLst>
              <a:gd name="adj" fmla="val 28081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Острый синусит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3678237"/>
            <a:ext cx="3938618" cy="2295621"/>
          </a:xfrm>
          <a:prstGeom prst="roundRect">
            <a:avLst>
              <a:gd name="adj" fmla="val 8637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Среднетяжелое/тяжелое течение</a:t>
            </a:r>
          </a:p>
          <a:p>
            <a:pPr algn="ctr">
              <a:spcAft>
                <a:spcPct val="10000"/>
              </a:spcAft>
            </a:pPr>
            <a:r>
              <a:rPr lang="ru-RU" sz="1200" b="0" dirty="0" smtClean="0">
                <a:latin typeface="+mn-lt"/>
              </a:rPr>
              <a:t>преимущественно </a:t>
            </a:r>
            <a:r>
              <a:rPr lang="ru-RU" sz="1200" b="0" dirty="0">
                <a:latin typeface="+mn-lt"/>
              </a:rPr>
              <a:t>бактериальный синусит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latin typeface="+mn-lt"/>
              </a:rPr>
              <a:t>Слизисто</a:t>
            </a:r>
            <a:r>
              <a:rPr lang="ru-RU" sz="1200" dirty="0" smtClean="0">
                <a:latin typeface="+mn-lt"/>
              </a:rPr>
              <a:t>-гнойные </a:t>
            </a:r>
            <a:r>
              <a:rPr lang="ru-RU" sz="1200" dirty="0">
                <a:latin typeface="+mn-lt"/>
              </a:rPr>
              <a:t>или гнойные выделения из носа и/или в ротоглотку;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Повышение </a:t>
            </a:r>
            <a:r>
              <a:rPr lang="ru-RU" sz="1200" dirty="0">
                <a:latin typeface="+mn-lt"/>
              </a:rPr>
              <a:t>температуры тела более 37,5</a:t>
            </a:r>
            <a:r>
              <a:rPr lang="ru-RU" sz="1200" baseline="30000" dirty="0">
                <a:latin typeface="+mn-lt"/>
              </a:rPr>
              <a:t>о</a:t>
            </a:r>
            <a:r>
              <a:rPr lang="ru-RU" sz="1200" dirty="0">
                <a:latin typeface="+mn-lt"/>
              </a:rPr>
              <a:t>С;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Боль </a:t>
            </a:r>
            <a:r>
              <a:rPr lang="ru-RU" sz="1200" dirty="0">
                <a:latin typeface="+mn-lt"/>
              </a:rPr>
              <a:t>и болезненность при пальпации в проекции синуса;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Аносмия</a:t>
            </a:r>
            <a:r>
              <a:rPr lang="ru-RU" sz="1200" dirty="0">
                <a:latin typeface="+mn-lt"/>
              </a:rPr>
              <a:t>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На </a:t>
            </a:r>
            <a:r>
              <a:rPr lang="ru-RU" sz="1200" dirty="0">
                <a:latin typeface="+mn-lt"/>
              </a:rPr>
              <a:t>рентгенограмме пазух – толщина слизистой более 6 мм, полное затемнение или уровень жидкости в одном или двух синусах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027081" y="3070426"/>
            <a:ext cx="7483536" cy="360000"/>
          </a:xfrm>
          <a:prstGeom prst="roundRect">
            <a:avLst>
              <a:gd name="adj" fmla="val 3378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Оценка тяжести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055716" y="3678237"/>
            <a:ext cx="3335310" cy="2295622"/>
          </a:xfrm>
          <a:prstGeom prst="roundRect">
            <a:avLst>
              <a:gd name="adj" fmla="val 8727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Легкое течение</a:t>
            </a:r>
          </a:p>
          <a:p>
            <a:pPr algn="ctr">
              <a:spcAft>
                <a:spcPct val="10000"/>
              </a:spcAft>
            </a:pPr>
            <a:r>
              <a:rPr lang="ru-RU" sz="1200" b="0" dirty="0" smtClean="0">
                <a:latin typeface="+mn-lt"/>
              </a:rPr>
              <a:t>преимущественно</a:t>
            </a:r>
            <a:r>
              <a:rPr lang="en-US" sz="1200" b="0" dirty="0" smtClean="0">
                <a:latin typeface="+mn-lt"/>
              </a:rPr>
              <a:t> </a:t>
            </a:r>
            <a:r>
              <a:rPr lang="ru-RU" sz="1200" b="0" dirty="0">
                <a:latin typeface="+mn-lt"/>
              </a:rPr>
              <a:t>катаральный</a:t>
            </a:r>
            <a:r>
              <a:rPr lang="en-US" sz="1200" b="0" dirty="0">
                <a:latin typeface="+mn-lt"/>
              </a:rPr>
              <a:t> </a:t>
            </a:r>
            <a:r>
              <a:rPr lang="ru-RU" sz="1200" b="0" dirty="0">
                <a:latin typeface="+mn-lt"/>
              </a:rPr>
              <a:t>синусит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Слизистые </a:t>
            </a:r>
            <a:r>
              <a:rPr lang="ru-RU" sz="1200" dirty="0">
                <a:latin typeface="+mn-lt"/>
              </a:rPr>
              <a:t>или </a:t>
            </a:r>
            <a:r>
              <a:rPr lang="ru-RU" sz="1200" dirty="0" err="1">
                <a:latin typeface="+mn-lt"/>
              </a:rPr>
              <a:t>слизисто</a:t>
            </a:r>
            <a:r>
              <a:rPr lang="ru-RU" sz="1200" dirty="0">
                <a:latin typeface="+mn-lt"/>
              </a:rPr>
              <a:t>-гнойные выделения из носа и/или в ротоглотку;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Повышение </a:t>
            </a:r>
            <a:r>
              <a:rPr lang="ru-RU" sz="1200" dirty="0">
                <a:latin typeface="+mn-lt"/>
              </a:rPr>
              <a:t>температуры тела </a:t>
            </a:r>
            <a:r>
              <a:rPr lang="ru-RU" sz="1200" dirty="0" smtClean="0">
                <a:latin typeface="+mn-lt"/>
              </a:rPr>
              <a:t>до</a:t>
            </a: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37,5</a:t>
            </a:r>
            <a:r>
              <a:rPr lang="ru-RU" sz="1200" baseline="30000" dirty="0" smtClean="0">
                <a:latin typeface="+mn-lt"/>
              </a:rPr>
              <a:t>о</a:t>
            </a:r>
            <a:r>
              <a:rPr lang="ru-RU" sz="1200" dirty="0" smtClean="0">
                <a:latin typeface="+mn-lt"/>
              </a:rPr>
              <a:t>С</a:t>
            </a:r>
            <a:r>
              <a:rPr lang="ru-RU" sz="1200" dirty="0">
                <a:latin typeface="+mn-lt"/>
              </a:rPr>
              <a:t>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 </a:t>
            </a:r>
            <a:r>
              <a:rPr lang="ru-RU" sz="1200" dirty="0" err="1">
                <a:latin typeface="+mn-lt"/>
              </a:rPr>
              <a:t>Гипосмия</a:t>
            </a:r>
            <a:r>
              <a:rPr lang="ru-RU" sz="1200" dirty="0">
                <a:latin typeface="+mn-lt"/>
              </a:rPr>
              <a:t>;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На рентгенограмме пазух – толщина слизистой менее 6 мм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031874" y="6484937"/>
            <a:ext cx="55419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chemeClr val="tx1"/>
                </a:solidFill>
              </a:rPr>
              <a:t>Дворецкий Л.И., Яковлев С.В., Стратегия и тактика лечения ОРЗ, </a:t>
            </a:r>
            <a:r>
              <a:rPr lang="en-US" sz="1000" dirty="0">
                <a:solidFill>
                  <a:schemeClr val="tx1"/>
                </a:solidFill>
              </a:rPr>
              <a:t>200</a:t>
            </a:r>
            <a:r>
              <a:rPr lang="ru-RU" sz="1000" dirty="0">
                <a:solidFill>
                  <a:schemeClr val="tx1"/>
                </a:solidFill>
              </a:rPr>
              <a:t>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6200000">
            <a:off x="6417403" y="5985764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2491959" y="5985764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6417404" y="3435712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6200000">
            <a:off x="2491960" y="3435712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6200000">
            <a:off x="4329476" y="2810356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4329477" y="2173805"/>
            <a:ext cx="247810" cy="237239"/>
          </a:xfrm>
          <a:prstGeom prst="leftArrow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842" y="1666039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25842" y="2135487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5842" y="2604935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3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5842" y="3074383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4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5842" y="3543831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5842" y="4013279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5842" y="4482727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7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5842" y="4952175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8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5842" y="5421625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9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3121" y="1607373"/>
            <a:ext cx="256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Турецкое седло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3121" y="2076821"/>
            <a:ext cx="340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Клиновидная пазуха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3121" y="2546269"/>
            <a:ext cx="23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Лобная пазуха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3121" y="3954613"/>
            <a:ext cx="23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Аденоиды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3121" y="4893509"/>
            <a:ext cx="23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Твердое небо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3121" y="5362959"/>
            <a:ext cx="23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Носоглотка</a:t>
            </a:r>
          </a:p>
        </p:txBody>
      </p:sp>
      <p:pic>
        <p:nvPicPr>
          <p:cNvPr id="17" name="Picture 2" descr="E:\Lena Anf\ProviZoro\maxresdefau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r="29018"/>
          <a:stretch/>
        </p:blipFill>
        <p:spPr bwMode="auto">
          <a:xfrm flipH="1">
            <a:off x="1259632" y="1838327"/>
            <a:ext cx="3599869" cy="38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35256" y="2213543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2309" y="2610480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1172" y="1689594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3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98574" y="2139305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4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33708" y="2806418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50333" y="3443257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56095" y="3484495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7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97696" y="3431188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8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38204" y="4198623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9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63121" y="3015717"/>
            <a:ext cx="361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Ячейки решетчатой пазухи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3121" y="3485165"/>
            <a:ext cx="361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Верхнечелюстная пазуха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3122" y="4424061"/>
            <a:ext cx="354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Отверстие евстахиевой трубы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9592" y="1004191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Верхние дыхательные пути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066800" y="1352549"/>
            <a:ext cx="4497388" cy="1762126"/>
          </a:xfrm>
          <a:prstGeom prst="roundRect">
            <a:avLst>
              <a:gd name="adj" fmla="val 9958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Лечение острого синусита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легкой степени тяжести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b="0" dirty="0" smtClean="0">
                <a:latin typeface="+mn-lt"/>
              </a:rPr>
              <a:t>Местная </a:t>
            </a:r>
            <a:r>
              <a:rPr lang="ru-RU" sz="1200" b="0" dirty="0">
                <a:latin typeface="+mn-lt"/>
              </a:rPr>
              <a:t>антибактериальная и противовоспалительная </a:t>
            </a:r>
            <a:r>
              <a:rPr lang="ru-RU" sz="1200" b="0" dirty="0" smtClean="0">
                <a:latin typeface="+mn-lt"/>
              </a:rPr>
              <a:t>терапия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b="0" dirty="0" smtClean="0">
                <a:latin typeface="+mn-lt"/>
              </a:rPr>
              <a:t>Системная </a:t>
            </a:r>
            <a:r>
              <a:rPr lang="ru-RU" sz="1200" b="0" dirty="0">
                <a:latin typeface="+mn-lt"/>
              </a:rPr>
              <a:t>противовоспалительная терапия</a:t>
            </a:r>
            <a:r>
              <a:rPr lang="ru-RU" sz="1200" b="1" dirty="0">
                <a:latin typeface="+mn-lt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+mn-lt"/>
              </a:rPr>
              <a:t>(ЭРЕСПАЛ)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b="0" dirty="0" smtClean="0">
                <a:latin typeface="+mn-lt"/>
              </a:rPr>
              <a:t>При </a:t>
            </a:r>
            <a:r>
              <a:rPr lang="ru-RU" sz="1200" b="0" dirty="0">
                <a:latin typeface="+mn-lt"/>
              </a:rPr>
              <a:t>выраженной заложенности носа – назальные сосудосуживающие средства (строгое соблюдение дозировки и длительности - не более 5-7 дней)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724525" y="1352550"/>
            <a:ext cx="2752725" cy="1414463"/>
          </a:xfrm>
          <a:prstGeom prst="roundRect">
            <a:avLst>
              <a:gd name="adj" fmla="val 11280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Лечение острого синусита среднетяжелого/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тяжелого течения</a:t>
            </a:r>
            <a:endParaRPr lang="ru-RU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7724" y="0"/>
            <a:ext cx="832244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дифференциальной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диагностики и лечения острого синусита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i="1" dirty="0">
                <a:solidFill>
                  <a:srgbClr val="C00000"/>
                </a:solidFill>
              </a:rPr>
              <a:t>продолжение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66799" y="3305641"/>
            <a:ext cx="7410451" cy="399118"/>
          </a:xfrm>
          <a:prstGeom prst="roundRect">
            <a:avLst>
              <a:gd name="adj" fmla="val 34594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Лечение системными антибиотиками в предшествующие 3 месяца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779253" y="3709988"/>
            <a:ext cx="836612" cy="3715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Нет</a:t>
            </a: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50468" y="3709989"/>
            <a:ext cx="863600" cy="3715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Да</a:t>
            </a: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66800" y="4081501"/>
            <a:ext cx="3513138" cy="2424074"/>
          </a:xfrm>
          <a:prstGeom prst="roundRect">
            <a:avLst>
              <a:gd name="adj" fmla="val 8582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Системная </a:t>
            </a:r>
            <a:r>
              <a:rPr lang="ru-RU" sz="1200" dirty="0">
                <a:latin typeface="+mn-lt"/>
              </a:rPr>
              <a:t>антибактериальная </a:t>
            </a:r>
            <a:r>
              <a:rPr lang="ru-RU" sz="1200" dirty="0" smtClean="0">
                <a:latin typeface="+mn-lt"/>
              </a:rPr>
              <a:t>(</a:t>
            </a:r>
            <a:r>
              <a:rPr lang="ru-RU" sz="1200" dirty="0">
                <a:latin typeface="+mn-lt"/>
              </a:rPr>
              <a:t>амоксициллин)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Системная </a:t>
            </a:r>
            <a:r>
              <a:rPr lang="ru-RU" sz="1200" dirty="0">
                <a:latin typeface="+mn-lt"/>
              </a:rPr>
              <a:t>противовоспалительная терапия </a:t>
            </a:r>
            <a:r>
              <a:rPr lang="ru-RU" sz="1200" b="1" dirty="0">
                <a:solidFill>
                  <a:srgbClr val="0070C0"/>
                </a:solidFill>
                <a:latin typeface="+mn-lt"/>
              </a:rPr>
              <a:t>(ЭРЕСПАЛ)</a:t>
            </a:r>
          </a:p>
          <a:p>
            <a:pPr>
              <a:buClr>
                <a:schemeClr val="accent6"/>
              </a:buClr>
            </a:pPr>
            <a:r>
              <a:rPr lang="ru-RU" sz="1200" b="1" dirty="0">
                <a:solidFill>
                  <a:srgbClr val="C00000"/>
                </a:solidFill>
                <a:latin typeface="+mn-lt"/>
              </a:rPr>
              <a:t>Для уменьшения локальных симптомов: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Местная </a:t>
            </a:r>
            <a:r>
              <a:rPr lang="ru-RU" sz="1200" dirty="0">
                <a:latin typeface="+mn-lt"/>
              </a:rPr>
              <a:t>антибактериальная и противовоспалительная терапия </a:t>
            </a:r>
            <a:endParaRPr lang="ru-RU" sz="1200" dirty="0" smtClean="0">
              <a:latin typeface="+mn-lt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При </a:t>
            </a:r>
            <a:r>
              <a:rPr lang="ru-RU" sz="1200" dirty="0">
                <a:latin typeface="+mn-lt"/>
              </a:rPr>
              <a:t>выраженной заложенности носа – назальные сосудосуживающие средства (строгое соблюдение дозировки и длительности - не более 5-7 дней)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775994" y="4081501"/>
            <a:ext cx="3701256" cy="2424074"/>
          </a:xfrm>
          <a:prstGeom prst="roundRect">
            <a:avLst>
              <a:gd name="adj" fmla="val 9759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Системная </a:t>
            </a:r>
            <a:r>
              <a:rPr lang="ru-RU" sz="1200" dirty="0">
                <a:latin typeface="+mn-lt"/>
              </a:rPr>
              <a:t>антибактериальная терапия (амоксициллин/</a:t>
            </a:r>
            <a:r>
              <a:rPr lang="ru-RU" sz="1200" dirty="0" err="1">
                <a:latin typeface="+mn-lt"/>
              </a:rPr>
              <a:t>клавуланат</a:t>
            </a:r>
            <a:r>
              <a:rPr lang="ru-RU" sz="1200" dirty="0">
                <a:latin typeface="+mn-lt"/>
              </a:rPr>
              <a:t> или респираторные </a:t>
            </a:r>
            <a:r>
              <a:rPr lang="ru-RU" sz="1200" dirty="0" err="1">
                <a:latin typeface="+mn-lt"/>
              </a:rPr>
              <a:t>фторхинолоны</a:t>
            </a:r>
            <a:r>
              <a:rPr lang="ru-RU" sz="1200" dirty="0">
                <a:latin typeface="+mn-lt"/>
              </a:rPr>
              <a:t>)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Системная противовоспалительная</a:t>
            </a: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терапия </a:t>
            </a:r>
            <a:r>
              <a:rPr lang="ru-RU" sz="1200" b="1" dirty="0">
                <a:solidFill>
                  <a:srgbClr val="0070C0"/>
                </a:solidFill>
                <a:latin typeface="+mn-lt"/>
              </a:rPr>
              <a:t>(ЭРЕСПАЛ)</a:t>
            </a:r>
          </a:p>
          <a:p>
            <a:pPr>
              <a:buClr>
                <a:schemeClr val="accent6"/>
              </a:buClr>
            </a:pPr>
            <a:r>
              <a:rPr lang="ru-RU" sz="1200" b="1" dirty="0">
                <a:solidFill>
                  <a:srgbClr val="C00000"/>
                </a:solidFill>
                <a:latin typeface="+mn-lt"/>
              </a:rPr>
              <a:t>Для уменьшения локальных симптомов: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Местная антибактериальная и противовоспалительная терапия </a:t>
            </a:r>
            <a:endParaRPr lang="ru-RU" sz="1200" dirty="0" smtClean="0">
              <a:latin typeface="+mn-lt"/>
            </a:endParaRP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При </a:t>
            </a:r>
            <a:r>
              <a:rPr lang="ru-RU" sz="1200" dirty="0">
                <a:latin typeface="+mn-lt"/>
              </a:rPr>
              <a:t>выраженной заложенности носа – назальные сосудосуживающие средства (строгое соблюдение дозировки и длительности - не более 5-7 дней)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066800" y="6618129"/>
            <a:ext cx="74104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>
                <a:solidFill>
                  <a:schemeClr val="tx1"/>
                </a:solidFill>
              </a:rPr>
              <a:t>Дворецкий Л.И., Яковлев С.В., Стратегия и тактика лечения ОРЗ, </a:t>
            </a:r>
            <a:r>
              <a:rPr lang="en-US" sz="1000" dirty="0">
                <a:solidFill>
                  <a:schemeClr val="tx1"/>
                </a:solidFill>
              </a:rPr>
              <a:t>200</a:t>
            </a:r>
            <a:r>
              <a:rPr lang="ru-RU" sz="1000" dirty="0">
                <a:solidFill>
                  <a:schemeClr val="tx1"/>
                </a:solidFill>
              </a:rPr>
              <a:t>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2430109" y="3777125"/>
            <a:ext cx="371513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6200000">
            <a:off x="6322246" y="3777125"/>
            <a:ext cx="371513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6200000">
            <a:off x="6712954" y="2917706"/>
            <a:ext cx="538628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600700" y="6611779"/>
            <a:ext cx="3098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000" dirty="0">
                <a:solidFill>
                  <a:schemeClr val="tx1"/>
                </a:solidFill>
              </a:rPr>
              <a:t>А.С. Лопатин, Ангина и острый фарингит, 2006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AU" sz="2400" b="0">
                <a:solidFill>
                  <a:schemeClr val="tx1"/>
                </a:solidFill>
              </a:rPr>
              <a:t/>
            </a:r>
            <a:br>
              <a:rPr lang="en-AU" sz="2400" b="0">
                <a:solidFill>
                  <a:schemeClr val="tx1"/>
                </a:solidFill>
              </a:rPr>
            </a:b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0"/>
            <a:ext cx="8267700" cy="1012825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тонзиллит: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ангин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28700" y="1025525"/>
            <a:ext cx="7899400" cy="967631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b="1" dirty="0">
                <a:solidFill>
                  <a:srgbClr val="C00000"/>
                </a:solidFill>
              </a:rPr>
              <a:t>Острый тонзиллит (ангина) </a:t>
            </a:r>
            <a:r>
              <a:rPr lang="ru-RU" dirty="0"/>
              <a:t>– это острое инфекционное заболевание, при котором определяются воспалительные изменения элементов</a:t>
            </a:r>
            <a:r>
              <a:rPr lang="en-US" dirty="0"/>
              <a:t> </a:t>
            </a:r>
            <a:r>
              <a:rPr lang="ru-RU" dirty="0"/>
              <a:t>лимфаденоидного аппарата глотки (обычно – небных миндалин).</a:t>
            </a:r>
            <a:r>
              <a:rPr lang="ru-RU" sz="2000" b="0" dirty="0"/>
              <a:t> 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606425" y="3328988"/>
            <a:ext cx="2794000" cy="264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1938" indent="-261938" algn="l" eaLnBrk="1" hangingPunct="1">
              <a:spcAft>
                <a:spcPct val="30000"/>
              </a:spcAft>
              <a:buFontTx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608388" y="3327400"/>
            <a:ext cx="47767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1938" indent="-261938" algn="l" eaLnBrk="1" hangingPunct="1">
              <a:lnSpc>
                <a:spcPct val="80000"/>
              </a:lnSpc>
              <a:spcAft>
                <a:spcPct val="30000"/>
              </a:spcAft>
              <a:buFontTx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01412"/>
              </p:ext>
            </p:extLst>
          </p:nvPr>
        </p:nvGraphicFramePr>
        <p:xfrm>
          <a:off x="0" y="2025650"/>
          <a:ext cx="9144000" cy="4178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16400"/>
                <a:gridCol w="4927600"/>
              </a:tblGrid>
              <a:tr h="5134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Неспецифические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Неспецифические</a:t>
                      </a:r>
                    </a:p>
                  </a:txBody>
                  <a:tcPr anchor="ctr"/>
                </a:tc>
              </a:tr>
              <a:tr h="3664898">
                <a:tc>
                  <a:txBody>
                    <a:bodyPr/>
                    <a:lstStyle/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Катаральная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Фолликулярная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Лакунарная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Фибринозная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Флегмонозная (</a:t>
                      </a:r>
                      <a:r>
                        <a:rPr lang="ru-RU" sz="1600" dirty="0" err="1" smtClean="0"/>
                        <a:t>абсцедирующая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Язвенно-некротическая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Смешанные формы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Герпетическая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Скарлатинозная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Дифтерийная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err="1" smtClean="0"/>
                        <a:t>Туляремийная</a:t>
                      </a:r>
                      <a:endParaRPr lang="ru-RU" sz="1600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Инфекционный мононуклеоз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err="1" smtClean="0"/>
                        <a:t>Цитомегаловирусная</a:t>
                      </a:r>
                      <a:endParaRPr lang="ru-RU" sz="1600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Сифилитическая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Туберкулезная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Язвенно-пленчатая (Симановского-</a:t>
                      </a:r>
                      <a:r>
                        <a:rPr lang="ru-RU" sz="1600" dirty="0" err="1" smtClean="0"/>
                        <a:t>Венсана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err="1" smtClean="0"/>
                        <a:t>Агранулоцитоз</a:t>
                      </a:r>
                      <a:r>
                        <a:rPr lang="ru-RU" sz="1600" dirty="0" smtClean="0"/>
                        <a:t>, острый лейкоз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Кандидамикоз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2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7251" y="0"/>
            <a:ext cx="8286750" cy="9906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Дифференциальная диагностика ангин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39813" y="6613525"/>
            <a:ext cx="748442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sz="1000" i="1" dirty="0">
                <a:solidFill>
                  <a:schemeClr val="tx1"/>
                </a:solidFill>
              </a:rPr>
              <a:t>Б.С. </a:t>
            </a:r>
            <a:r>
              <a:rPr lang="ru-RU" sz="1000" dirty="0">
                <a:solidFill>
                  <a:schemeClr val="tx1"/>
                </a:solidFill>
              </a:rPr>
              <a:t>Преображенский</a:t>
            </a:r>
            <a:r>
              <a:rPr lang="ru-RU" sz="1000" i="1" dirty="0">
                <a:solidFill>
                  <a:schemeClr val="tx1"/>
                </a:solidFill>
              </a:rPr>
              <a:t>, Г.Н. Попова, 1970, с изменениями</a:t>
            </a:r>
            <a:endParaRPr lang="en-US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50255"/>
              </p:ext>
            </p:extLst>
          </p:nvPr>
        </p:nvGraphicFramePr>
        <p:xfrm>
          <a:off x="857250" y="1494790"/>
          <a:ext cx="8286750" cy="45097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11875"/>
                <a:gridCol w="2952657"/>
                <a:gridCol w="2922218"/>
              </a:tblGrid>
              <a:tr h="980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Гиперемия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Налеты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Язвенно-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некротический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процесс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  <a:tr h="3529594">
                <a:tc>
                  <a:txBody>
                    <a:bodyPr/>
                    <a:lstStyle/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Катаральная, фолликулярная ангина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Скарлатина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Корь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Коревая краснуха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Ветряная оспа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Рожа</a:t>
                      </a:r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Сифилис </a:t>
                      </a:r>
                      <a:r>
                        <a:rPr lang="en-US" sz="1600" i="1" dirty="0" smtClean="0"/>
                        <a:t>II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Лакунарная ангина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Ангина Симановского 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Мононуклеоз 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err="1" smtClean="0"/>
                        <a:t>Цитомегаловирусная</a:t>
                      </a:r>
                      <a:r>
                        <a:rPr lang="ru-RU" sz="1600" i="1" dirty="0" smtClean="0"/>
                        <a:t> инфекция      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Дифтерия 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Кандидамикоз 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Сифилис </a:t>
                      </a:r>
                      <a:r>
                        <a:rPr lang="en-US" sz="1600" i="1" dirty="0" smtClean="0"/>
                        <a:t>II</a:t>
                      </a:r>
                      <a:r>
                        <a:rPr lang="ru-RU" sz="1600" i="1" dirty="0" smtClean="0"/>
                        <a:t> </a:t>
                      </a:r>
                      <a:endParaRPr lang="en-US" sz="1600" i="1" dirty="0" smtClean="0"/>
                    </a:p>
                    <a:p>
                      <a:pPr marL="285750" indent="-285750" algn="l" eaLnBrk="1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 smtClean="0"/>
                        <a:t>Скарлатина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i="1" dirty="0" smtClean="0"/>
                        <a:t>Ангина Симановского </a:t>
                      </a:r>
                      <a:endParaRPr lang="en-US" sz="1600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i="1" dirty="0" smtClean="0"/>
                        <a:t>Мононуклеоз </a:t>
                      </a:r>
                      <a:endParaRPr lang="en-US" sz="1600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i="1" dirty="0" err="1" smtClean="0"/>
                        <a:t>Цитомегаловирусная</a:t>
                      </a:r>
                      <a:r>
                        <a:rPr lang="ru-RU" sz="1600" i="1" dirty="0" smtClean="0"/>
                        <a:t> инфекция    </a:t>
                      </a:r>
                      <a:endParaRPr lang="en-US" sz="1600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i="1" dirty="0" err="1" smtClean="0"/>
                        <a:t>Агранулоцитоз</a:t>
                      </a:r>
                      <a:r>
                        <a:rPr lang="ru-RU" sz="1600" i="1" dirty="0" smtClean="0"/>
                        <a:t>      </a:t>
                      </a:r>
                      <a:endParaRPr lang="en-US" sz="1600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i="1" dirty="0" smtClean="0"/>
                        <a:t>Сифилис </a:t>
                      </a:r>
                      <a:r>
                        <a:rPr lang="en-US" sz="1600" i="1" dirty="0" smtClean="0"/>
                        <a:t>I</a:t>
                      </a:r>
                      <a:r>
                        <a:rPr lang="ru-RU" sz="1600" i="1" dirty="0" smtClean="0"/>
                        <a:t> и </a:t>
                      </a:r>
                      <a:r>
                        <a:rPr lang="en-US" sz="1600" i="1" dirty="0" smtClean="0"/>
                        <a:t>III</a:t>
                      </a:r>
                      <a:r>
                        <a:rPr lang="ru-RU" sz="1600" i="1" dirty="0" smtClean="0"/>
                        <a:t> </a:t>
                      </a:r>
                      <a:endParaRPr lang="en-US" sz="1600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i="1" dirty="0" smtClean="0"/>
                        <a:t>Туляремия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46501" y="2459023"/>
            <a:ext cx="4306058" cy="513191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Дети старше 14 лет и взрослые</a:t>
            </a:r>
          </a:p>
          <a:p>
            <a:pPr algn="ctr">
              <a:spcAft>
                <a:spcPct val="20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низкий риск БГСА – этиологии)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36600" y="43497"/>
            <a:ext cx="8407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дифференциальной диагностики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лечения острого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тонзиллофарингита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11761" y="1057892"/>
            <a:ext cx="8940798" cy="513191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Клинические симптомы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Першение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, дискомфорт, боли в горле при глотании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, резкая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гиперемия зева, 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признаки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интоксикации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11759" y="1772879"/>
            <a:ext cx="8940799" cy="513191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Исключить специфические ангины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Дифтерия – скарлатина – инфекционный мононуклеоз и др.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1759" y="2480870"/>
            <a:ext cx="4397501" cy="513191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Дети до 14 лет</a:t>
            </a:r>
          </a:p>
          <a:p>
            <a:pPr algn="ctr">
              <a:spcAft>
                <a:spcPct val="20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высокий риск БГСА – этиологии)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327968" y="3198267"/>
            <a:ext cx="3724591" cy="7175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200" b="1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Мазок из зева</a:t>
            </a:r>
          </a:p>
          <a:p>
            <a:pPr algn="ctr"/>
            <a:endParaRPr lang="ru-RU" sz="12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1759" y="3198267"/>
            <a:ext cx="3816033" cy="7175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При осмотре миндалин:</a:t>
            </a:r>
          </a:p>
          <a:p>
            <a:pPr algn="ctr">
              <a:spcAft>
                <a:spcPct val="20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Гиперемия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, выраженная гипертрофия, гнойные пробки, налет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959485" y="7109221"/>
            <a:ext cx="4775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0" dirty="0">
                <a:solidFill>
                  <a:schemeClr val="tx1"/>
                </a:solidFill>
              </a:rPr>
              <a:t>Дворецкий Л.И., Яковлев С.В., Стратегия и тактика лечения ОРЗ, </a:t>
            </a:r>
            <a:r>
              <a:rPr lang="en-US" sz="800" b="0" dirty="0">
                <a:solidFill>
                  <a:schemeClr val="tx1"/>
                </a:solidFill>
              </a:rPr>
              <a:t>200</a:t>
            </a:r>
            <a:r>
              <a:rPr lang="ru-RU" sz="800" b="0" dirty="0">
                <a:solidFill>
                  <a:schemeClr val="tx1"/>
                </a:solidFill>
              </a:rPr>
              <a:t>6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4487340" y="1592767"/>
            <a:ext cx="281084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509770" y="3167014"/>
            <a:ext cx="8953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C00000"/>
                </a:solidFill>
                <a:latin typeface="+mn-lt"/>
              </a:rPr>
              <a:t>Нет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789790" y="3815471"/>
            <a:ext cx="86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C00000"/>
                </a:solidFill>
                <a:latin typeface="+mn-lt"/>
              </a:rPr>
              <a:t>Есть</a:t>
            </a:r>
          </a:p>
        </p:txBody>
      </p:sp>
      <p:sp>
        <p:nvSpPr>
          <p:cNvPr id="13" name="Стрелка влево 12"/>
          <p:cNvSpPr/>
          <p:nvPr/>
        </p:nvSpPr>
        <p:spPr>
          <a:xfrm rot="16200000">
            <a:off x="339390" y="2280435"/>
            <a:ext cx="281084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8592863" y="2276592"/>
            <a:ext cx="281084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21639" y="3009521"/>
            <a:ext cx="281084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8592863" y="2994136"/>
            <a:ext cx="281084" cy="23723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9" name="Стрелка влево 18"/>
          <p:cNvSpPr/>
          <p:nvPr/>
        </p:nvSpPr>
        <p:spPr>
          <a:xfrm rot="10800000">
            <a:off x="3927792" y="3444922"/>
            <a:ext cx="1477328" cy="235779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20" name="Text Box 1048"/>
          <p:cNvSpPr txBox="1">
            <a:spLocks noChangeArrowheads="1"/>
          </p:cNvSpPr>
          <p:nvPr/>
        </p:nvSpPr>
        <p:spPr bwMode="auto">
          <a:xfrm>
            <a:off x="4746500" y="4146255"/>
            <a:ext cx="4306058" cy="539524"/>
          </a:xfrm>
          <a:prstGeom prst="roundRect">
            <a:avLst>
              <a:gd name="adj" fmla="val 12415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Местная а/б и </a:t>
            </a:r>
            <a:r>
              <a:rPr lang="ru-RU" sz="1200" dirty="0">
                <a:latin typeface="+mn-lt"/>
              </a:rPr>
              <a:t>противовоспалительная </a:t>
            </a:r>
            <a:r>
              <a:rPr lang="ru-RU" sz="1200" dirty="0" smtClean="0">
                <a:latin typeface="+mn-lt"/>
              </a:rPr>
              <a:t>терапия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171450" indent="-171450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Полоскания </a:t>
            </a:r>
            <a:r>
              <a:rPr lang="ru-RU" sz="1200" dirty="0">
                <a:latin typeface="+mn-lt"/>
              </a:rPr>
              <a:t>зева (щелочные, календула)</a:t>
            </a:r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111759" y="4140934"/>
            <a:ext cx="4397502" cy="989624"/>
          </a:xfrm>
          <a:prstGeom prst="roundRect">
            <a:avLst>
              <a:gd name="adj" fmla="val 9206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Системная </a:t>
            </a:r>
            <a:r>
              <a:rPr lang="ru-RU" sz="1200" dirty="0">
                <a:latin typeface="+mn-lt"/>
              </a:rPr>
              <a:t>антибактериальная терапия </a:t>
            </a:r>
          </a:p>
          <a:p>
            <a:pPr>
              <a:spcAft>
                <a:spcPct val="20000"/>
              </a:spcAft>
              <a:buClr>
                <a:schemeClr val="accent6"/>
              </a:buClr>
            </a:pPr>
            <a:r>
              <a:rPr lang="ru-RU" sz="1200" dirty="0" smtClean="0">
                <a:solidFill>
                  <a:srgbClr val="C00000"/>
                </a:solidFill>
                <a:latin typeface="+mn-lt"/>
              </a:rPr>
              <a:t>Д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</a:rPr>
              <a:t>ля </a:t>
            </a:r>
            <a:r>
              <a:rPr lang="ru-RU" sz="1200" b="1" dirty="0">
                <a:solidFill>
                  <a:srgbClr val="C00000"/>
                </a:solidFill>
                <a:latin typeface="+mn-lt"/>
              </a:rPr>
              <a:t>уменьшения локальных симптомов:</a:t>
            </a:r>
          </a:p>
          <a:p>
            <a:pPr marL="171450" indent="-171450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Местная а/б и </a:t>
            </a:r>
            <a:r>
              <a:rPr lang="ru-RU" sz="1200" dirty="0">
                <a:latin typeface="+mn-lt"/>
              </a:rPr>
              <a:t>противовоспалительная терапия </a:t>
            </a:r>
            <a:endParaRPr lang="ru-RU" sz="1200" dirty="0" smtClean="0">
              <a:latin typeface="+mn-lt"/>
            </a:endParaRPr>
          </a:p>
          <a:p>
            <a:pPr marL="171450" indent="-171450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Полоскания </a:t>
            </a:r>
            <a:r>
              <a:rPr lang="ru-RU" sz="1200" dirty="0">
                <a:latin typeface="+mn-lt"/>
              </a:rPr>
              <a:t>зева (щелочные, календула)</a:t>
            </a:r>
          </a:p>
        </p:txBody>
      </p:sp>
      <p:sp>
        <p:nvSpPr>
          <p:cNvPr id="23" name="Text Box 1028"/>
          <p:cNvSpPr txBox="1">
            <a:spLocks noChangeArrowheads="1"/>
          </p:cNvSpPr>
          <p:nvPr/>
        </p:nvSpPr>
        <p:spPr bwMode="auto">
          <a:xfrm>
            <a:off x="4746500" y="4856327"/>
            <a:ext cx="4306058" cy="376984"/>
          </a:xfrm>
          <a:prstGeom prst="round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b="1">
                <a:solidFill>
                  <a:schemeClr val="bg1"/>
                </a:solidFill>
                <a:latin typeface="+mn-lt"/>
              </a:rPr>
              <a:t>2-3 ДНЯ</a:t>
            </a:r>
          </a:p>
        </p:txBody>
      </p:sp>
      <p:sp>
        <p:nvSpPr>
          <p:cNvPr id="24" name="Стрелка влево 23"/>
          <p:cNvSpPr/>
          <p:nvPr/>
        </p:nvSpPr>
        <p:spPr>
          <a:xfrm rot="16200000">
            <a:off x="3474548" y="3946012"/>
            <a:ext cx="355751" cy="237238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5383198" y="3908677"/>
            <a:ext cx="281085" cy="237240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8603325" y="4683645"/>
            <a:ext cx="249683" cy="226762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 Box 1051"/>
          <p:cNvSpPr txBox="1">
            <a:spLocks noChangeArrowheads="1"/>
          </p:cNvSpPr>
          <p:nvPr/>
        </p:nvSpPr>
        <p:spPr bwMode="auto">
          <a:xfrm>
            <a:off x="111759" y="5865151"/>
            <a:ext cx="3346450" cy="330941"/>
          </a:xfrm>
          <a:prstGeom prst="roundRect">
            <a:avLst>
              <a:gd name="adj" fmla="val 11250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Продолжение терапии</a:t>
            </a:r>
          </a:p>
        </p:txBody>
      </p:sp>
      <p:sp>
        <p:nvSpPr>
          <p:cNvPr id="28" name="Text Box 1050"/>
          <p:cNvSpPr txBox="1">
            <a:spLocks noChangeArrowheads="1"/>
          </p:cNvSpPr>
          <p:nvPr/>
        </p:nvSpPr>
        <p:spPr bwMode="auto">
          <a:xfrm>
            <a:off x="3647440" y="5894433"/>
            <a:ext cx="5405118" cy="821841"/>
          </a:xfrm>
          <a:prstGeom prst="roundRect">
            <a:avLst>
              <a:gd name="adj" fmla="val 8912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flatTx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Добавление </a:t>
            </a:r>
            <a:r>
              <a:rPr lang="ru-RU" sz="1400" dirty="0">
                <a:latin typeface="+mn-lt"/>
              </a:rPr>
              <a:t>системного антибиотика </a:t>
            </a:r>
            <a:endParaRPr lang="ru-RU" sz="1400" dirty="0" smtClean="0">
              <a:latin typeface="+mn-lt"/>
            </a:endParaRPr>
          </a:p>
          <a:p>
            <a:pPr marL="180975" indent="-180975">
              <a:spcAft>
                <a:spcPct val="200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Продолжение </a:t>
            </a:r>
            <a:r>
              <a:rPr lang="ru-RU" sz="1400" dirty="0">
                <a:latin typeface="+mn-lt"/>
              </a:rPr>
              <a:t>местной </a:t>
            </a:r>
            <a:r>
              <a:rPr lang="ru-RU" sz="1400" dirty="0" smtClean="0">
                <a:latin typeface="+mn-lt"/>
              </a:rPr>
              <a:t>а/б и </a:t>
            </a:r>
            <a:r>
              <a:rPr lang="ru-RU" sz="1400" dirty="0">
                <a:latin typeface="+mn-lt"/>
              </a:rPr>
              <a:t>противовоспалительной </a:t>
            </a:r>
            <a:r>
              <a:rPr lang="ru-RU" sz="1400" dirty="0" smtClean="0">
                <a:latin typeface="+mn-lt"/>
              </a:rPr>
              <a:t>терапии</a:t>
            </a:r>
            <a:endParaRPr lang="ru-RU" sz="1400" dirty="0">
              <a:latin typeface="+mn-lt"/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7187711" y="5441823"/>
            <a:ext cx="660489" cy="244734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 Box 1032"/>
          <p:cNvSpPr txBox="1">
            <a:spLocks noChangeArrowheads="1"/>
          </p:cNvSpPr>
          <p:nvPr/>
        </p:nvSpPr>
        <p:spPr bwMode="auto">
          <a:xfrm>
            <a:off x="7640323" y="5393822"/>
            <a:ext cx="16357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Нет эффекта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Стрелка влево 30"/>
          <p:cNvSpPr/>
          <p:nvPr/>
        </p:nvSpPr>
        <p:spPr>
          <a:xfrm rot="16200000">
            <a:off x="6019755" y="5441821"/>
            <a:ext cx="660489" cy="244734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 Box 1049"/>
          <p:cNvSpPr txBox="1">
            <a:spLocks noChangeArrowheads="1"/>
          </p:cNvSpPr>
          <p:nvPr/>
        </p:nvSpPr>
        <p:spPr bwMode="auto">
          <a:xfrm>
            <a:off x="5399086" y="5376494"/>
            <a:ext cx="95091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+mn-lt"/>
              </a:rPr>
              <a:t>БГСА</a:t>
            </a:r>
          </a:p>
        </p:txBody>
      </p:sp>
      <p:cxnSp>
        <p:nvCxnSpPr>
          <p:cNvPr id="41" name="Прямая со стрелкой 40"/>
          <p:cNvCxnSpPr>
            <a:stCxn id="23" idx="1"/>
          </p:cNvCxnSpPr>
          <p:nvPr/>
        </p:nvCxnSpPr>
        <p:spPr>
          <a:xfrm flipH="1">
            <a:off x="3458209" y="5044819"/>
            <a:ext cx="1288291" cy="7901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32"/>
          <p:cNvSpPr txBox="1">
            <a:spLocks noChangeArrowheads="1"/>
          </p:cNvSpPr>
          <p:nvPr/>
        </p:nvSpPr>
        <p:spPr bwMode="auto">
          <a:xfrm>
            <a:off x="2011678" y="5391882"/>
            <a:ext cx="16357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13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207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01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79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36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93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51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08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Есть эффект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5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137" y="1069531"/>
            <a:ext cx="7773863" cy="54726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Этиотропная терапия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при </a:t>
            </a:r>
            <a:r>
              <a:rPr lang="ru-RU" sz="1800" dirty="0"/>
              <a:t>гриппе и тяжелых </a:t>
            </a:r>
            <a:r>
              <a:rPr lang="ru-RU" sz="1800" dirty="0" smtClean="0"/>
              <a:t>ОРЗ</a:t>
            </a:r>
            <a:r>
              <a:rPr lang="en-US" sz="1800" dirty="0" smtClean="0"/>
              <a:t> </a:t>
            </a:r>
            <a:r>
              <a:rPr lang="ru-RU" sz="1800" dirty="0" smtClean="0"/>
              <a:t>противовирусные препараты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при бактериальных осложнениях строго по </a:t>
            </a:r>
            <a:r>
              <a:rPr lang="ru-RU" sz="1800" dirty="0" smtClean="0"/>
              <a:t>показаниям - антибиотики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Патогенетическая терапия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bg2"/>
                </a:solidFill>
              </a:rPr>
              <a:t>Симптоматическая терапия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  <a:defRPr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Немедикаментозные </a:t>
            </a:r>
            <a:r>
              <a:rPr lang="ru-RU" sz="2000" b="1" dirty="0">
                <a:solidFill>
                  <a:schemeClr val="bg2"/>
                </a:solidFill>
              </a:rPr>
              <a:t>методы лечения </a:t>
            </a:r>
            <a:r>
              <a:rPr lang="ru-RU" sz="2000" b="1" dirty="0" smtClean="0">
                <a:solidFill>
                  <a:schemeClr val="bg2"/>
                </a:solidFill>
              </a:rPr>
              <a:t>ОРЗ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Физиотерапия</a:t>
            </a:r>
            <a:endParaRPr lang="ru-RU" sz="18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Массаж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Лечебная физкультура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Закаливание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Фитотерапия</a:t>
            </a:r>
            <a:endParaRPr lang="ru-RU" sz="1800" dirty="0"/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 bwMode="auto">
          <a:xfrm>
            <a:off x="827584" y="0"/>
            <a:ext cx="8316416" cy="9807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лечению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ОРЗ</a:t>
            </a:r>
            <a:endParaRPr lang="en-US" sz="2800" b="1" dirty="0">
              <a:solidFill>
                <a:srgbClr val="D22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28"/>
          <p:cNvSpPr txBox="1">
            <a:spLocks noChangeArrowheads="1"/>
          </p:cNvSpPr>
          <p:nvPr/>
        </p:nvSpPr>
        <p:spPr bwMode="auto">
          <a:xfrm>
            <a:off x="827584" y="0"/>
            <a:ext cx="8316416" cy="9807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Рациональная терапия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ОРЗ </a:t>
            </a:r>
            <a:endParaRPr lang="ru-RU" sz="2800" b="1" dirty="0">
              <a:solidFill>
                <a:srgbClr val="D22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C:\Users\verstka\Downloads\tap_ro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2879"/>
          <a:stretch/>
        </p:blipFill>
        <p:spPr bwMode="auto">
          <a:xfrm>
            <a:off x="1475656" y="1020280"/>
            <a:ext cx="3251092" cy="5693027"/>
          </a:xfrm>
          <a:prstGeom prst="roundRect">
            <a:avLst>
              <a:gd name="adj" fmla="val 2164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 rot="2201336">
            <a:off x="1574266" y="1958716"/>
            <a:ext cx="135075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Боль в горле</a:t>
            </a:r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933703">
            <a:off x="1888183" y="1237046"/>
            <a:ext cx="96051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srgbClr val="9BBB59">
                    <a:lumMod val="50000"/>
                  </a:srgbClr>
                </a:solidFill>
              </a:rPr>
              <a:t>Першение</a:t>
            </a:r>
            <a:endParaRPr lang="ru-RU" sz="12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416083">
            <a:off x="3379342" y="2812372"/>
            <a:ext cx="829073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</a:rPr>
              <a:t>Чихание</a:t>
            </a:r>
            <a:endParaRPr lang="ru-RU" sz="12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0912410">
            <a:off x="2978423" y="1712614"/>
            <a:ext cx="173550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Затрудненное дыхание</a:t>
            </a:r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445254">
            <a:off x="3330764" y="2430873"/>
            <a:ext cx="162960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Заложенность носа</a:t>
            </a:r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3529" y="3002904"/>
            <a:ext cx="93358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Мокрота</a:t>
            </a:r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256697">
            <a:off x="1657569" y="2678099"/>
            <a:ext cx="86812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</a:rPr>
              <a:t>Кашель</a:t>
            </a:r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450964">
            <a:off x="3103402" y="3573811"/>
            <a:ext cx="111043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9BBB59">
                    <a:lumMod val="50000"/>
                  </a:srgbClr>
                </a:solidFill>
              </a:rPr>
              <a:t>Дисфония</a:t>
            </a:r>
            <a:endParaRPr lang="ru-RU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250890">
            <a:off x="3233229" y="990648"/>
            <a:ext cx="83869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srgbClr val="9BBB59">
                    <a:lumMod val="50000"/>
                  </a:srgbClr>
                </a:solidFill>
              </a:rPr>
              <a:t>Ринорея</a:t>
            </a:r>
            <a:endParaRPr lang="ru-RU" sz="12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20025950">
            <a:off x="1551011" y="5662696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D2232A"/>
                </a:solidFill>
              </a:rPr>
              <a:t>Бактерии</a:t>
            </a:r>
            <a:endParaRPr lang="ru-RU" sz="1400" b="1" dirty="0">
              <a:solidFill>
                <a:srgbClr val="D2232A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890811">
            <a:off x="3074154" y="6393280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D2232A"/>
                </a:solidFill>
              </a:rPr>
              <a:t>Бактерии</a:t>
            </a:r>
            <a:endParaRPr lang="ru-RU" sz="1200" b="1" dirty="0">
              <a:solidFill>
                <a:srgbClr val="D2232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20322431">
            <a:off x="2035590" y="5948732"/>
            <a:ext cx="77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D2232A"/>
                </a:solidFill>
              </a:rPr>
              <a:t>Вирусы</a:t>
            </a:r>
            <a:endParaRPr lang="ru-RU" sz="1200" b="1" dirty="0">
              <a:solidFill>
                <a:srgbClr val="D2232A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94107">
            <a:off x="3511004" y="5678085"/>
            <a:ext cx="77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D2232A"/>
                </a:solidFill>
              </a:rPr>
              <a:t>Вирусы</a:t>
            </a:r>
            <a:endParaRPr lang="ru-RU" sz="1200" b="1" dirty="0">
              <a:solidFill>
                <a:srgbClr val="D2232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6062" y="2066288"/>
            <a:ext cx="2609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1539C"/>
                </a:solidFill>
              </a:rPr>
              <a:t>Симптоматическая</a:t>
            </a:r>
          </a:p>
          <a:p>
            <a:r>
              <a:rPr lang="ru-RU" sz="2000" b="1" dirty="0" smtClean="0">
                <a:solidFill>
                  <a:srgbClr val="01539C"/>
                </a:solidFill>
              </a:rPr>
              <a:t>терапия</a:t>
            </a:r>
            <a:endParaRPr lang="ru-RU" sz="2000" b="1" dirty="0">
              <a:solidFill>
                <a:srgbClr val="01539C"/>
              </a:solidFill>
            </a:endParaRPr>
          </a:p>
        </p:txBody>
      </p:sp>
      <p:sp>
        <p:nvSpPr>
          <p:cNvPr id="51" name="Правая фигурная скобка 50"/>
          <p:cNvSpPr/>
          <p:nvPr/>
        </p:nvSpPr>
        <p:spPr>
          <a:xfrm>
            <a:off x="4877902" y="1133506"/>
            <a:ext cx="516385" cy="2799192"/>
          </a:xfrm>
          <a:prstGeom prst="rightBrace">
            <a:avLst>
              <a:gd name="adj1" fmla="val 18091"/>
              <a:gd name="adj2" fmla="val 47632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6062" y="3877816"/>
            <a:ext cx="337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1539C"/>
                </a:solidFill>
              </a:rPr>
              <a:t>Противовоспалительная</a:t>
            </a:r>
          </a:p>
          <a:p>
            <a:r>
              <a:rPr lang="ru-RU" sz="2000" b="1" dirty="0" smtClean="0">
                <a:solidFill>
                  <a:srgbClr val="01539C"/>
                </a:solidFill>
              </a:rPr>
              <a:t>терапия</a:t>
            </a:r>
            <a:endParaRPr lang="ru-RU" sz="2000" b="1" dirty="0">
              <a:solidFill>
                <a:srgbClr val="01539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6062" y="5272821"/>
            <a:ext cx="3148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1539C"/>
                </a:solidFill>
              </a:rPr>
              <a:t>Противоинфекционная</a:t>
            </a:r>
          </a:p>
          <a:p>
            <a:r>
              <a:rPr lang="ru-RU" sz="2000" b="1" dirty="0" smtClean="0">
                <a:solidFill>
                  <a:srgbClr val="01539C"/>
                </a:solidFill>
              </a:rPr>
              <a:t>терапия</a:t>
            </a:r>
            <a:endParaRPr lang="ru-RU" sz="2000" b="1" dirty="0">
              <a:solidFill>
                <a:srgbClr val="01539C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3451969" y="4197810"/>
            <a:ext cx="1944216" cy="435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2099408" y="4661957"/>
            <a:ext cx="193761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D2232A"/>
                </a:solidFill>
              </a:rPr>
              <a:t>ВОСПАЛЕНИЕ</a:t>
            </a:r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4877902" y="4557849"/>
            <a:ext cx="516385" cy="2137831"/>
          </a:xfrm>
          <a:prstGeom prst="rightBrace">
            <a:avLst>
              <a:gd name="adj1" fmla="val 18091"/>
              <a:gd name="adj2" fmla="val 47632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5688" y="247323"/>
            <a:ext cx="45339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D2232A"/>
                </a:solidFill>
                <a:cs typeface="Calibri" pitchFamily="34" charset="0"/>
              </a:rPr>
              <a:t>Включение в стандарты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26192"/>
              </p:ext>
            </p:extLst>
          </p:nvPr>
        </p:nvGraphicFramePr>
        <p:xfrm>
          <a:off x="854160" y="1040754"/>
          <a:ext cx="8289840" cy="50690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43169"/>
                <a:gridCol w="3346671"/>
              </a:tblGrid>
              <a:tr h="272825">
                <a:tc gridSpan="2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05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Стандарт специализированной медицинской помощи детям при инфекционном мононуклеозе тяжелой степени тяжести</a:t>
                      </a:r>
                      <a:r>
                        <a:rPr lang="en-US" sz="1000" dirty="0" smtClean="0"/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http://www.rosminzdrav.ru/documents/6132-standart-ot-30-yanvarya-2013-g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Стандарт специализированной медицинской помощи детям при кори средней степени тяжести</a:t>
                      </a:r>
                      <a:r>
                        <a:rPr lang="en-US" sz="1000" dirty="0" smtClean="0"/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http://www.rosminzdrav.ru/documents/6168-standart-ot-29-yanvarya-2013-g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ru-RU" sz="1000" dirty="0" smtClean="0"/>
                        <a:t>Стандарт  специализированной медицинской помощи детям при кори тяжелой степени тяжести 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http://www.rosminzdrav.ru/documents/6123-standart-ot-30-yanvarya-2013-g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первичной медико-санитарной помощи детям при коклюше легкой степени тяжести 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http://www.rosminzdrav.ru/documents/6137-standart-ot-30-yanvarya-2013-g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специализированной медицинской помощи детям при коклюше средней степени тяжести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http://www.rosminzdrav.ru/documents/6128-standart-ot-30-yanvarya-2013-g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первичной медико-санитарной помощи детям при гриппе легкой степени тяжести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http://www.rosminzdrav.ru/documents/6175-standart-ot-29-yanvarya-2013-g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специализированной медицинской помощи детям при гриппе средней степени тяжести 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http://www.rosminzdrav.ru/documents/6032-standart-ot-31-yanvarya-2013-g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первичной медико-санитарной помощи при обострении хронической </a:t>
                      </a:r>
                      <a:r>
                        <a:rPr lang="ru-RU" sz="1000" dirty="0" err="1" smtClean="0"/>
                        <a:t>обструктивной</a:t>
                      </a:r>
                      <a:r>
                        <a:rPr lang="ru-RU" sz="1000" dirty="0" smtClean="0"/>
                        <a:t> болезни легких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http://www.rosminzdrav.ru/documents/6029-standart-ot-31-yanvarya-2013-g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специализированной медицинской помощи детям при хронической бактериальной инфекции 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http://www.rosminzdrav.ru/documents/5882-standart-ot-5-fevralya-2013-g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первичной медико-санитарной помощи при остром синусите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http://www.rosminzdrav.ru/documents/5946-standart-ot-5-fevralya-2013-g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50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первичной медико-санитарной помощи при хроническом синусите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http://www.rosminzdrav.ru/documents/5656-standart-ot-19-marta-2013-g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499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Стандарт первичной медико-санитарной помощи детям при острых </a:t>
                      </a:r>
                      <a:r>
                        <a:rPr lang="ru-RU" sz="1000" dirty="0" err="1" smtClean="0"/>
                        <a:t>назофарингите</a:t>
                      </a:r>
                      <a:r>
                        <a:rPr lang="ru-RU" sz="1000" dirty="0" smtClean="0"/>
                        <a:t>, ларингите, трахеите и острых инфекциях верхних дыхательных путей легкой степени тяжести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u="sng" dirty="0" smtClean="0"/>
                        <a:t>http://www.rosminzdrav.ru/documents/5855-standart-ot-6-fevralya-2013-g</a:t>
                      </a:r>
                      <a:r>
                        <a:rPr lang="ru-RU" sz="1000" u="sng" dirty="0" smtClean="0"/>
                        <a:t> </a:t>
                      </a:r>
                      <a:endParaRPr lang="ru-RU" sz="1000" b="0" u="sng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829494" y="111319"/>
            <a:ext cx="8314506" cy="8189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фенспирид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эффективен у пациентов 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с хроническим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аденоидитом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964666" y="994658"/>
            <a:ext cx="793284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157 детей </a:t>
            </a:r>
            <a:r>
              <a:rPr lang="ru-RU" sz="1100" b="1" i="1" dirty="0" smtClean="0">
                <a:solidFill>
                  <a:schemeClr val="bg2"/>
                </a:solidFill>
                <a:ea typeface="Calibri" pitchFamily="34" charset="0"/>
                <a:cs typeface="Calibri" pitchFamily="34" charset="0"/>
              </a:rPr>
              <a:t>3-8 лет с гипертрофией глоточной и небной миндалин                                           </a:t>
            </a:r>
            <a:r>
              <a:rPr lang="ru-RU" sz="11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2 года </a:t>
            </a:r>
            <a:r>
              <a:rPr lang="ru-RU" sz="1100" b="1" i="1" dirty="0" smtClean="0">
                <a:solidFill>
                  <a:schemeClr val="bg2"/>
                </a:solidFill>
                <a:ea typeface="Calibri" pitchFamily="34" charset="0"/>
                <a:cs typeface="Calibri" pitchFamily="34" charset="0"/>
              </a:rPr>
              <a:t>наблюдения</a:t>
            </a:r>
          </a:p>
          <a:p>
            <a:pPr>
              <a:spcAft>
                <a:spcPts val="600"/>
              </a:spcAft>
            </a:pPr>
            <a:endParaRPr lang="ru-RU" sz="1100" b="1" i="1" dirty="0" smtClean="0">
              <a:solidFill>
                <a:srgbClr val="D2232A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1 </a:t>
            </a:r>
            <a:r>
              <a:rPr lang="ru-RU" sz="11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1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sz="1100" b="1" dirty="0" smtClean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100" dirty="0" smtClean="0">
                <a:solidFill>
                  <a:srgbClr val="01539C"/>
                </a:solidFill>
                <a:cs typeface="Calibri" pitchFamily="34" charset="0"/>
              </a:rPr>
              <a:t> </a:t>
            </a:r>
            <a:r>
              <a:rPr lang="ru-RU" sz="1100" u="sng" dirty="0" smtClean="0">
                <a:solidFill>
                  <a:srgbClr val="C00000"/>
                </a:solidFill>
                <a:cs typeface="Calibri" pitchFamily="34" charset="0"/>
              </a:rPr>
              <a:t>с самого начала лечения</a:t>
            </a:r>
            <a:r>
              <a:rPr lang="ru-RU" sz="1100" dirty="0" smtClean="0">
                <a:solidFill>
                  <a:srgbClr val="01539C"/>
                </a:solidFill>
                <a:cs typeface="Calibri" pitchFamily="34" charset="0"/>
              </a:rPr>
              <a:t>: </a:t>
            </a:r>
            <a:r>
              <a:rPr lang="ru-RU" sz="1100" dirty="0" smtClean="0">
                <a:solidFill>
                  <a:srgbClr val="000000"/>
                </a:solidFill>
                <a:cs typeface="Calibri" pitchFamily="34" charset="0"/>
              </a:rPr>
              <a:t>при каждом эпизоде ОРЗ с обострением хронического аденоидита</a:t>
            </a:r>
            <a:r>
              <a:rPr lang="ru-RU" sz="11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ru-RU" sz="11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2 группа </a:t>
            </a:r>
            <a:r>
              <a:rPr lang="ru-RU" sz="11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sz="1100" b="1" dirty="0" smtClean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100" dirty="0" smtClean="0">
                <a:solidFill>
                  <a:srgbClr val="01539C"/>
                </a:solidFill>
                <a:cs typeface="Calibri" pitchFamily="34" charset="0"/>
              </a:rPr>
              <a:t> </a:t>
            </a:r>
            <a:r>
              <a:rPr lang="ru-RU" sz="1100" u="sng" dirty="0" smtClean="0">
                <a:solidFill>
                  <a:srgbClr val="C00000"/>
                </a:solidFill>
                <a:cs typeface="Calibri" pitchFamily="34" charset="0"/>
              </a:rPr>
              <a:t>при обострении хронического аденоидита</a:t>
            </a:r>
            <a:r>
              <a:rPr lang="ru-RU" sz="1100" dirty="0" smtClean="0">
                <a:solidFill>
                  <a:srgbClr val="000000"/>
                </a:solidFill>
                <a:cs typeface="Calibri" pitchFamily="34" charset="0"/>
              </a:rPr>
              <a:t> (включая обострения после перенесенного ОРЗ)</a:t>
            </a:r>
            <a:endParaRPr lang="ru-RU" sz="11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3 </a:t>
            </a:r>
            <a:r>
              <a:rPr lang="ru-RU" sz="11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1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sz="11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cs typeface="Calibri" pitchFamily="34" charset="0"/>
              </a:rPr>
              <a:t>традиционная терапия, без </a:t>
            </a:r>
            <a:r>
              <a:rPr lang="ru-RU" sz="1100" b="1" dirty="0" err="1" smtClean="0">
                <a:solidFill>
                  <a:srgbClr val="01539C"/>
                </a:solidFill>
                <a:cs typeface="Calibri" pitchFamily="34" charset="0"/>
              </a:rPr>
              <a:t>ЭРЕСПАЛа</a:t>
            </a:r>
            <a:r>
              <a:rPr lang="ru-RU" sz="1100" dirty="0" smtClean="0">
                <a:solidFill>
                  <a:srgbClr val="01539C"/>
                </a:solidFill>
                <a:cs typeface="Calibri" pitchFamily="34" charset="0"/>
              </a:rPr>
              <a:t> </a:t>
            </a:r>
            <a:endParaRPr lang="ru-RU" sz="11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88307337"/>
              </p:ext>
            </p:extLst>
          </p:nvPr>
        </p:nvGraphicFramePr>
        <p:xfrm>
          <a:off x="190830" y="2409244"/>
          <a:ext cx="9072439" cy="414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5616" y="6613524"/>
            <a:ext cx="7408182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dirty="0" smtClean="0">
                <a:solidFill>
                  <a:srgbClr val="000000"/>
                </a:solidFill>
              </a:rPr>
              <a:t>Вавилова В.П., Тарасов Н.И., Вайман О.А. Педиатрия 2010;4.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22" y="3730395"/>
            <a:ext cx="338554" cy="11278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Дни заболевания</a:t>
            </a:r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62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9494" y="0"/>
            <a:ext cx="8314506" cy="962025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фенспирид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увеличивает концентрацию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Calibri" pitchFamily="34" charset="0"/>
              </a:rPr>
              <a:t>иммуноглобулинов и лизоцима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2693728"/>
              </p:ext>
            </p:extLst>
          </p:nvPr>
        </p:nvGraphicFramePr>
        <p:xfrm>
          <a:off x="829494" y="4222347"/>
          <a:ext cx="3652566" cy="241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5925785"/>
              </p:ext>
            </p:extLst>
          </p:nvPr>
        </p:nvGraphicFramePr>
        <p:xfrm>
          <a:off x="4661933" y="1563444"/>
          <a:ext cx="3603901" cy="241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80731167"/>
              </p:ext>
            </p:extLst>
          </p:nvPr>
        </p:nvGraphicFramePr>
        <p:xfrm>
          <a:off x="4760278" y="4252728"/>
          <a:ext cx="3744949" cy="241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750" name="TextBox 15"/>
          <p:cNvSpPr txBox="1">
            <a:spLocks noChangeArrowheads="1"/>
          </p:cNvSpPr>
          <p:nvPr/>
        </p:nvSpPr>
        <p:spPr bwMode="auto">
          <a:xfrm>
            <a:off x="829494" y="1352550"/>
            <a:ext cx="37062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1 </a:t>
            </a:r>
            <a:r>
              <a:rPr lang="ru-RU" sz="14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200" dirty="0" smtClean="0">
                <a:solidFill>
                  <a:srgbClr val="01539C"/>
                </a:solidFill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cs typeface="Calibri" pitchFamily="34" charset="0"/>
              </a:rPr>
              <a:t>при каждом эпизоде ОРЗ с обострением хронического аденоидита</a:t>
            </a:r>
            <a:r>
              <a:rPr lang="ru-RU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ru-RU" sz="12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2 группа </a:t>
            </a:r>
            <a:r>
              <a:rPr lang="ru-RU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sz="1200" b="1" dirty="0" smtClean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200" dirty="0" smtClean="0">
                <a:solidFill>
                  <a:srgbClr val="01539C"/>
                </a:solidFill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cs typeface="Calibri" pitchFamily="34" charset="0"/>
              </a:rPr>
              <a:t>при обострении хронического аденоидита (включая обострения после перенесенного ОРЗ)</a:t>
            </a:r>
            <a:endParaRPr lang="ru-RU" sz="12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3 </a:t>
            </a:r>
            <a:r>
              <a:rPr lang="ru-RU" sz="14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sz="12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cs typeface="Calibri" pitchFamily="34" charset="0"/>
              </a:rPr>
              <a:t>традиционная терапия, без </a:t>
            </a:r>
            <a:r>
              <a:rPr lang="ru-RU" sz="1200" b="1" dirty="0" err="1" smtClean="0">
                <a:solidFill>
                  <a:srgbClr val="01539C"/>
                </a:solidFill>
                <a:cs typeface="Calibri" pitchFamily="34" charset="0"/>
              </a:rPr>
              <a:t>ЭРЕСПАЛа</a:t>
            </a:r>
            <a:r>
              <a:rPr lang="ru-RU" sz="1200" dirty="0" smtClean="0">
                <a:solidFill>
                  <a:srgbClr val="01539C"/>
                </a:solidFill>
                <a:cs typeface="Calibri" pitchFamily="34" charset="0"/>
              </a:rPr>
              <a:t> </a:t>
            </a:r>
            <a:endParaRPr lang="ru-RU" sz="12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909" y="3968383"/>
            <a:ext cx="389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1539C"/>
                </a:solidFill>
              </a:rPr>
              <a:t>Динамика </a:t>
            </a:r>
            <a:r>
              <a:rPr lang="ru-RU" sz="1400" b="1" dirty="0" err="1" smtClean="0">
                <a:solidFill>
                  <a:srgbClr val="01539C"/>
                </a:solidFill>
              </a:rPr>
              <a:t>концентраации</a:t>
            </a:r>
            <a:r>
              <a:rPr lang="ru-RU" sz="1400" b="1" dirty="0" smtClean="0">
                <a:solidFill>
                  <a:srgbClr val="01539C"/>
                </a:solidFill>
              </a:rPr>
              <a:t> лизоцима </a:t>
            </a:r>
            <a:r>
              <a:rPr lang="ru-RU" sz="1400" b="1" dirty="0">
                <a:solidFill>
                  <a:srgbClr val="01539C"/>
                </a:solidFill>
              </a:rPr>
              <a:t>(г/л)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4150" y="1159907"/>
            <a:ext cx="3277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1539C"/>
                </a:solidFill>
              </a:rPr>
              <a:t> Динамика концентрации </a:t>
            </a:r>
            <a:r>
              <a:rPr lang="en-US" sz="1400" b="1" dirty="0" err="1" smtClean="0">
                <a:solidFill>
                  <a:srgbClr val="01539C"/>
                </a:solidFill>
              </a:rPr>
              <a:t>sIgA</a:t>
            </a:r>
            <a:r>
              <a:rPr lang="ru-RU" sz="1400" b="1" dirty="0" smtClean="0">
                <a:solidFill>
                  <a:srgbClr val="01539C"/>
                </a:solidFill>
              </a:rPr>
              <a:t> </a:t>
            </a:r>
            <a:r>
              <a:rPr lang="ru-RU" sz="1100" b="1" dirty="0">
                <a:solidFill>
                  <a:srgbClr val="01539C"/>
                </a:solidFill>
              </a:rPr>
              <a:t>(г/л)</a:t>
            </a:r>
            <a:endParaRPr lang="ru-RU" sz="1400" b="1" dirty="0">
              <a:solidFill>
                <a:srgbClr val="01539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1640" y="3948655"/>
            <a:ext cx="3442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rgbClr val="01539C"/>
                </a:solidFill>
              </a:rPr>
              <a:t> Динамика концентрации </a:t>
            </a:r>
            <a:r>
              <a:rPr lang="en-US" sz="1200" b="1" dirty="0" smtClean="0">
                <a:solidFill>
                  <a:srgbClr val="01539C"/>
                </a:solidFill>
              </a:rPr>
              <a:t>IgG</a:t>
            </a:r>
            <a:r>
              <a:rPr lang="ru-RU" sz="1200" b="1" dirty="0" smtClean="0">
                <a:solidFill>
                  <a:srgbClr val="01539C"/>
                </a:solidFill>
              </a:rPr>
              <a:t> </a:t>
            </a:r>
            <a:r>
              <a:rPr lang="ru-RU" sz="1200" b="1" dirty="0">
                <a:solidFill>
                  <a:srgbClr val="01539C"/>
                </a:solidFill>
              </a:rPr>
              <a:t>(г/л)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79570" y="3398934"/>
            <a:ext cx="2969940" cy="280518"/>
            <a:chOff x="5091749" y="4949980"/>
            <a:chExt cx="2969940" cy="280518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736070" y="4949980"/>
              <a:ext cx="13256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После лечения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6556070" y="5000780"/>
              <a:ext cx="180000" cy="180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solidFill>
                  <a:srgbClr val="1C75BC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5271749" y="4953499"/>
              <a:ext cx="10622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До лечения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5091749" y="5001999"/>
              <a:ext cx="18000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69570" y="6616364"/>
            <a:ext cx="74081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Вавилова В.П., Тарасов Н.И., Вайман О.А. Педиатрия 2010;4.</a:t>
            </a:r>
            <a:endParaRPr lang="ru-RU" sz="9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744" y="0"/>
            <a:ext cx="8219256" cy="1003300"/>
          </a:xfr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эффективен при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хроническом синусите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74112"/>
              </p:ext>
            </p:extLst>
          </p:nvPr>
        </p:nvGraphicFramePr>
        <p:xfrm>
          <a:off x="1952551" y="1630894"/>
          <a:ext cx="6377260" cy="393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5756" y="1750833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n=42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p˂0,05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3108" y="2799288"/>
            <a:ext cx="400110" cy="11771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% </a:t>
            </a:r>
            <a:r>
              <a:rPr lang="ru-RU" sz="1400" dirty="0" smtClean="0">
                <a:solidFill>
                  <a:srgbClr val="000000"/>
                </a:solidFill>
              </a:rPr>
              <a:t>пациентов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4" y="1068279"/>
            <a:ext cx="8277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539C"/>
                </a:solidFill>
                <a:cs typeface="Times New Roman" pitchFamily="18" charset="0"/>
              </a:rPr>
              <a:t>Динамика рентгенологической картины</a:t>
            </a:r>
            <a:endParaRPr lang="ru-RU" sz="1600" dirty="0">
              <a:solidFill>
                <a:srgbClr val="01539C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84147" y="5941181"/>
            <a:ext cx="2033315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 smtClean="0">
                <a:solidFill>
                  <a:srgbClr val="01539C"/>
                </a:solidFill>
                <a:cs typeface="Calibri" pitchFamily="34" charset="0"/>
              </a:rPr>
              <a:t>Улучшение</a:t>
            </a:r>
            <a:endParaRPr lang="ru-RU" sz="1400" b="1" dirty="0">
              <a:solidFill>
                <a:srgbClr val="01539C"/>
              </a:solidFill>
              <a:cs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65841" y="5941181"/>
            <a:ext cx="242508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 smtClean="0">
                <a:solidFill>
                  <a:srgbClr val="01539C">
                    <a:lumMod val="25000"/>
                  </a:srgbClr>
                </a:solidFill>
                <a:cs typeface="Calibri" pitchFamily="34" charset="0"/>
              </a:rPr>
              <a:t>Отсутствие улучшения</a:t>
            </a:r>
            <a:endParaRPr lang="ru-RU" sz="1400" b="1" dirty="0">
              <a:solidFill>
                <a:srgbClr val="01539C">
                  <a:lumMod val="25000"/>
                </a:srgbClr>
              </a:solidFill>
              <a:cs typeface="Calibri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90868" y="6006160"/>
            <a:ext cx="180000" cy="180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rgbClr val="1C75BC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100121" y="6006160"/>
            <a:ext cx="1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04191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Околоносовые пазухи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8670" y="5573282"/>
            <a:ext cx="7481031" cy="85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Аномалии строения полости носа и околоносовых пазух </a:t>
            </a:r>
            <a:r>
              <a:rPr lang="en-US" sz="1800" b="1" dirty="0" smtClean="0">
                <a:solidFill>
                  <a:schemeClr val="accent2"/>
                </a:solidFill>
                <a:latin typeface="Arial"/>
                <a:cs typeface="Arial"/>
              </a:rPr>
              <a:t>−</a:t>
            </a:r>
            <a:r>
              <a:rPr lang="ru-RU" sz="1800" b="1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</a:rPr>
              <a:t>фактор риска осложненного и затяжного синусита</a:t>
            </a:r>
            <a:endParaRPr lang="ru-RU" sz="1800" dirty="0" smtClean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35896" y="6600936"/>
            <a:ext cx="490380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</a:rPr>
              <a:t>www.nedug.ru </a:t>
            </a:r>
            <a:endParaRPr lang="en-US" sz="1000" dirty="0">
              <a:latin typeface="+mn-lt"/>
            </a:endParaRPr>
          </a:p>
        </p:txBody>
      </p:sp>
      <p:pic>
        <p:nvPicPr>
          <p:cNvPr id="6" name="Picture 3" descr="E:\Lena Anf\ProviZoro\1309590042_photo_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35138"/>
            <a:ext cx="6036044" cy="36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5226" y="2085552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59682" y="2674067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1085" y="2772856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3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96038" y="2488071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3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24833" y="2985826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4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27793" y="3083575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5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61777" y="3302984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6</a:t>
            </a:r>
            <a:endParaRPr lang="ru-RU" sz="12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859552" y="2123057"/>
            <a:ext cx="4284448" cy="2863132"/>
            <a:chOff x="5040080" y="1426273"/>
            <a:chExt cx="4284448" cy="2863132"/>
          </a:xfrm>
        </p:grpSpPr>
        <p:sp>
          <p:nvSpPr>
            <p:cNvPr id="15" name="TextBox 14"/>
            <p:cNvSpPr txBox="1"/>
            <p:nvPr/>
          </p:nvSpPr>
          <p:spPr>
            <a:xfrm>
              <a:off x="5338032" y="3199713"/>
              <a:ext cx="2905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Клиновидная пазуха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8032" y="2756353"/>
              <a:ext cx="3986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Соустье клиновидной пазухи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8032" y="2312993"/>
              <a:ext cx="3986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Клетки решетчатого лабиринта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8032" y="1426273"/>
              <a:ext cx="234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Лобная пазуха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8032" y="1869633"/>
              <a:ext cx="326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Соустье лобной пазухи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9027" y="3643074"/>
              <a:ext cx="2988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Соустье гайморовой (верхнечелюстной) пазухи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80" y="1464813"/>
              <a:ext cx="252000" cy="25200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0080" y="1888425"/>
              <a:ext cx="252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  <a:endParaRPr lang="ru-RU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80" y="2337036"/>
              <a:ext cx="252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3</a:t>
              </a:r>
              <a:endParaRPr lang="ru-RU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40080" y="2785647"/>
              <a:ext cx="252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ru-RU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0080" y="3234258"/>
              <a:ext cx="252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5</a:t>
              </a:r>
              <a:endParaRPr lang="ru-RU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40080" y="3682869"/>
              <a:ext cx="252000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6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892466" y="79513"/>
            <a:ext cx="8251533" cy="8348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Эффективность </a:t>
            </a:r>
            <a:r>
              <a:rPr lang="ru-RU" sz="2400" b="1" dirty="0" err="1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фенспирида</a:t>
            </a:r>
            <a:r>
              <a:rPr lang="ru-RU" sz="24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у пациентов с хроническим </a:t>
            </a:r>
            <a:r>
              <a:rPr lang="ru-RU" sz="2400" b="1" dirty="0" err="1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аденоидитом</a:t>
            </a:r>
            <a:endParaRPr lang="ru-RU" sz="2400" b="1" dirty="0">
              <a:solidFill>
                <a:srgbClr val="D22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892466" y="1168192"/>
            <a:ext cx="7981190" cy="11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05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157 детей </a:t>
            </a:r>
            <a:r>
              <a:rPr lang="ru-RU" sz="1050" b="1" i="1" dirty="0">
                <a:solidFill>
                  <a:srgbClr val="01539C"/>
                </a:solidFill>
                <a:ea typeface="Calibri" pitchFamily="34" charset="0"/>
                <a:cs typeface="Calibri" pitchFamily="34" charset="0"/>
              </a:rPr>
              <a:t>3-8 лет с гипертрофией глоточной и небной миндалин                                           </a:t>
            </a:r>
            <a:r>
              <a:rPr lang="ru-RU" sz="105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2 года </a:t>
            </a:r>
            <a:r>
              <a:rPr lang="ru-RU" sz="1050" b="1" i="1" dirty="0">
                <a:solidFill>
                  <a:srgbClr val="01539C"/>
                </a:solidFill>
                <a:ea typeface="Calibri" pitchFamily="34" charset="0"/>
                <a:cs typeface="Calibri" pitchFamily="34" charset="0"/>
              </a:rPr>
              <a:t>наблюдения</a:t>
            </a:r>
          </a:p>
          <a:p>
            <a:pPr>
              <a:spcAft>
                <a:spcPts val="450"/>
              </a:spcAft>
            </a:pPr>
            <a:endParaRPr lang="ru-RU" sz="1050" b="1" i="1" dirty="0">
              <a:solidFill>
                <a:srgbClr val="D2232A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105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1 </a:t>
            </a:r>
            <a:r>
              <a:rPr lang="ru-RU" sz="105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05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sz="1050" b="1" dirty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050" dirty="0">
                <a:solidFill>
                  <a:srgbClr val="01539C"/>
                </a:solidFill>
                <a:cs typeface="Calibri" pitchFamily="34" charset="0"/>
              </a:rPr>
              <a:t> </a:t>
            </a:r>
            <a:r>
              <a:rPr lang="ru-RU" sz="1050" u="sng" dirty="0">
                <a:solidFill>
                  <a:srgbClr val="C00000"/>
                </a:solidFill>
                <a:cs typeface="Calibri" pitchFamily="34" charset="0"/>
              </a:rPr>
              <a:t>с самого начала лечения</a:t>
            </a:r>
            <a:r>
              <a:rPr lang="ru-RU" sz="1050" dirty="0">
                <a:solidFill>
                  <a:srgbClr val="01539C"/>
                </a:solidFill>
                <a:cs typeface="Calibri" pitchFamily="34" charset="0"/>
              </a:rPr>
              <a:t>: </a:t>
            </a:r>
            <a:r>
              <a:rPr lang="ru-RU" sz="1050" dirty="0">
                <a:solidFill>
                  <a:srgbClr val="000000"/>
                </a:solidFill>
                <a:cs typeface="Calibri" pitchFamily="34" charset="0"/>
              </a:rPr>
              <a:t>при каждом эпизоде ОРЗ с обострением хронического аденоидита</a:t>
            </a:r>
            <a:r>
              <a:rPr lang="ru-RU" sz="105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ru-RU" sz="105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2 группа </a:t>
            </a:r>
            <a:r>
              <a:rPr lang="ru-RU" sz="105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sz="1050" b="1" dirty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050" dirty="0">
                <a:solidFill>
                  <a:srgbClr val="01539C"/>
                </a:solidFill>
                <a:cs typeface="Calibri" pitchFamily="34" charset="0"/>
              </a:rPr>
              <a:t> </a:t>
            </a:r>
            <a:r>
              <a:rPr lang="ru-RU" sz="1050" u="sng" dirty="0">
                <a:solidFill>
                  <a:srgbClr val="C00000"/>
                </a:solidFill>
                <a:cs typeface="Calibri" pitchFamily="34" charset="0"/>
              </a:rPr>
              <a:t>при обострении хронического аденоидита</a:t>
            </a:r>
            <a:r>
              <a:rPr lang="ru-RU" sz="1050" dirty="0">
                <a:solidFill>
                  <a:srgbClr val="000000"/>
                </a:solidFill>
                <a:cs typeface="Calibri" pitchFamily="34" charset="0"/>
              </a:rPr>
              <a:t> (включая обострения после перенесенного ОРЗ)</a:t>
            </a:r>
            <a:endParaRPr lang="ru-RU" sz="105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05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3 группа </a:t>
            </a:r>
            <a:r>
              <a:rPr lang="ru-RU" sz="105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ru-RU" sz="105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cs typeface="Calibri" pitchFamily="34" charset="0"/>
              </a:rPr>
              <a:t>традиционная терапия, без </a:t>
            </a:r>
            <a:r>
              <a:rPr lang="ru-RU" sz="1050" b="1" dirty="0" err="1">
                <a:solidFill>
                  <a:srgbClr val="01539C"/>
                </a:solidFill>
                <a:cs typeface="Calibri" pitchFamily="34" charset="0"/>
              </a:rPr>
              <a:t>ЭРЕСПАЛа</a:t>
            </a:r>
            <a:r>
              <a:rPr lang="ru-RU" sz="1050" dirty="0">
                <a:solidFill>
                  <a:srgbClr val="01539C"/>
                </a:solidFill>
                <a:cs typeface="Calibri" pitchFamily="34" charset="0"/>
              </a:rPr>
              <a:t> </a:t>
            </a:r>
            <a:endParaRPr lang="ru-RU" sz="105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0542966"/>
              </p:ext>
            </p:extLst>
          </p:nvPr>
        </p:nvGraphicFramePr>
        <p:xfrm>
          <a:off x="892466" y="2546958"/>
          <a:ext cx="7981190" cy="393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09730" y="6650251"/>
            <a:ext cx="493395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750" dirty="0">
                <a:solidFill>
                  <a:srgbClr val="000000"/>
                </a:solidFill>
              </a:rPr>
              <a:t>Вавилова В.П., Тарасов Н.И., Вайман О.А. Педиатрия 2010;4.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466" y="3762374"/>
            <a:ext cx="300082" cy="86979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Дни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996035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643" y="0"/>
            <a:ext cx="8270358" cy="100317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Фенспирид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быстро купирует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клинические симптомы у больных отитом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073372" y="6636013"/>
            <a:ext cx="74663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900" b="1" i="1" dirty="0" smtClean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ru-RU" sz="900" b="1" i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Symbol" pitchFamily="18" charset="2"/>
              </a:rPr>
              <a:t>Поляков С.Д. Вестник </a:t>
            </a:r>
            <a:r>
              <a:rPr lang="ru-RU" sz="900" b="1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Symbol" pitchFamily="18" charset="2"/>
              </a:rPr>
              <a:t>оториноларингологии. 2010; 5.</a:t>
            </a:r>
            <a:endParaRPr lang="ru-RU" sz="900" b="1" i="1" dirty="0">
              <a:solidFill>
                <a:schemeClr val="tx2">
                  <a:lumMod val="75000"/>
                </a:schemeClr>
              </a:solidFill>
              <a:cs typeface="Calibri" pitchFamily="34" charset="0"/>
              <a:sym typeface="Symbol" pitchFamily="18" charset="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073373" y="4950805"/>
            <a:ext cx="323229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1 </a:t>
            </a:r>
            <a:r>
              <a:rPr lang="ru-RU" sz="14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cs typeface="Calibri" pitchFamily="34" charset="0"/>
              </a:rPr>
              <a:t>базовая терапия + </a:t>
            </a:r>
            <a:r>
              <a:rPr lang="ru-RU" sz="1200" b="1" dirty="0">
                <a:solidFill>
                  <a:srgbClr val="01539C"/>
                </a:solidFill>
                <a:cs typeface="Calibri" pitchFamily="34" charset="0"/>
              </a:rPr>
              <a:t>ЭРЕСПАЛ</a:t>
            </a:r>
            <a:r>
              <a:rPr lang="ru-RU" sz="1200" dirty="0">
                <a:solidFill>
                  <a:srgbClr val="01539C"/>
                </a:solidFill>
                <a:cs typeface="Calibri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i="1" dirty="0" smtClean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2 </a:t>
            </a:r>
            <a:r>
              <a:rPr lang="ru-RU" sz="1400" b="1" i="1" dirty="0">
                <a:solidFill>
                  <a:srgbClr val="D2232A"/>
                </a:solidFill>
                <a:ea typeface="Calibri" pitchFamily="34" charset="0"/>
                <a:cs typeface="Calibri" pitchFamily="34" charset="0"/>
              </a:rPr>
              <a:t>группа </a:t>
            </a:r>
            <a:r>
              <a:rPr lang="ru-RU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cs typeface="Calibri" pitchFamily="34" charset="0"/>
              </a:rPr>
              <a:t>базовая </a:t>
            </a:r>
            <a:r>
              <a:rPr lang="ru-RU" sz="1200" dirty="0" smtClean="0">
                <a:solidFill>
                  <a:srgbClr val="000000"/>
                </a:solidFill>
                <a:cs typeface="Calibri" pitchFamily="34" charset="0"/>
              </a:rPr>
              <a:t>терапия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1173" y="1085695"/>
            <a:ext cx="314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1539C"/>
                </a:solidFill>
              </a:rPr>
              <a:t>Ощущение заложенности в ухе</a:t>
            </a:r>
            <a:endParaRPr lang="ru-RU" sz="1400" b="1" dirty="0">
              <a:solidFill>
                <a:srgbClr val="01539C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11654" y="4020905"/>
            <a:ext cx="2610804" cy="280518"/>
            <a:chOff x="5091749" y="4949980"/>
            <a:chExt cx="2610804" cy="280518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736070" y="4949980"/>
              <a:ext cx="9664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2-я </a:t>
              </a:r>
              <a:r>
                <a:rPr lang="ru-RU" sz="1200" b="1" dirty="0">
                  <a:solidFill>
                    <a:srgbClr val="000000"/>
                  </a:solidFill>
                </a:rPr>
                <a:t>группа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556070" y="5000780"/>
              <a:ext cx="18000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solidFill>
                  <a:srgbClr val="1C75BC"/>
                </a:solidFill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5271749" y="4953499"/>
              <a:ext cx="9664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0000"/>
                  </a:solidFill>
                </a:rPr>
                <a:t>1-я группа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091749" y="5001999"/>
              <a:ext cx="180000" cy="180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17603" y="1085694"/>
            <a:ext cx="314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1539C"/>
                </a:solidFill>
              </a:rPr>
              <a:t>Проходимость слуховой трубы</a:t>
            </a:r>
            <a:endParaRPr lang="ru-RU" sz="1400" b="1" dirty="0">
              <a:solidFill>
                <a:srgbClr val="01539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0961" y="3899677"/>
            <a:ext cx="416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1539C"/>
                </a:solidFill>
              </a:rPr>
              <a:t>Наличие экссудата в барабанной полости</a:t>
            </a:r>
            <a:endParaRPr lang="ru-RU" sz="1400" b="1" dirty="0">
              <a:solidFill>
                <a:srgbClr val="01539C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1004287" y="1314181"/>
          <a:ext cx="3636466" cy="240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/>
          </p:nvPr>
        </p:nvGraphicFramePr>
        <p:xfrm>
          <a:off x="4859835" y="1328483"/>
          <a:ext cx="3636466" cy="240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/>
          </p:nvPr>
        </p:nvGraphicFramePr>
        <p:xfrm>
          <a:off x="4859835" y="4137823"/>
          <a:ext cx="3636466" cy="240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572923" y="2255677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Баллы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107" y="3616222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Сутки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7507" y="3616222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Сутки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7507" y="6447794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Сутки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443883" y="2255677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Баллы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443883" y="5139300"/>
            <a:ext cx="72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Баллы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/>
          </p:nvPr>
        </p:nvGraphicFramePr>
        <p:xfrm>
          <a:off x="3856998" y="1283514"/>
          <a:ext cx="4189349" cy="420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0598" y="1121085"/>
            <a:ext cx="159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1539C"/>
                </a:solidFill>
              </a:rPr>
              <a:t>5541</a:t>
            </a:r>
          </a:p>
          <a:p>
            <a:pPr algn="ctr"/>
            <a:r>
              <a:rPr lang="ru-RU" b="1" dirty="0" smtClean="0">
                <a:solidFill>
                  <a:srgbClr val="01539C"/>
                </a:solidFill>
              </a:rPr>
              <a:t>ребенок</a:t>
            </a:r>
            <a:endParaRPr lang="ru-RU" sz="1400" b="1" dirty="0">
              <a:solidFill>
                <a:srgbClr val="01539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5958" y="1875138"/>
            <a:ext cx="94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539C"/>
                </a:solidFill>
              </a:rPr>
              <a:t>2,4%</a:t>
            </a:r>
            <a:endParaRPr lang="ru-RU" sz="1600" b="1" dirty="0">
              <a:solidFill>
                <a:srgbClr val="01539C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8020" y="86498"/>
            <a:ext cx="822598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Побочные эффекты регистрируются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</a:t>
            </a:r>
            <a:r>
              <a:rPr lang="en-US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редко </a:t>
            </a: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у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2800" b="1" baseline="30000" dirty="0">
              <a:solidFill>
                <a:srgbClr val="D22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E:\Lena Anf\ProviZoro\e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182">
            <a:off x="1257052" y="3295163"/>
            <a:ext cx="1982290" cy="28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5249" y="1287467"/>
            <a:ext cx="3373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1539C"/>
                </a:solidFill>
              </a:rPr>
              <a:t>Программа </a:t>
            </a:r>
            <a:r>
              <a:rPr lang="ru-RU" b="1" dirty="0" smtClean="0">
                <a:solidFill>
                  <a:srgbClr val="01539C"/>
                </a:solidFill>
              </a:rPr>
              <a:t>ЭЛЬФ</a:t>
            </a:r>
          </a:p>
          <a:p>
            <a:r>
              <a:rPr lang="ru-RU" dirty="0">
                <a:solidFill>
                  <a:srgbClr val="000000"/>
                </a:solidFill>
              </a:rPr>
              <a:t>Национальный координатор: зав. кафедрой педиатрии </a:t>
            </a:r>
            <a:r>
              <a:rPr lang="ru-RU" dirty="0" smtClean="0">
                <a:solidFill>
                  <a:srgbClr val="000000"/>
                </a:solidFill>
              </a:rPr>
              <a:t>Первого МГМУ, профессор</a:t>
            </a:r>
            <a:r>
              <a:rPr lang="ru-RU" dirty="0">
                <a:solidFill>
                  <a:srgbClr val="000000"/>
                </a:solidFill>
              </a:rPr>
              <a:t>, директор </a:t>
            </a:r>
            <a:r>
              <a:rPr lang="ru-RU" dirty="0" smtClean="0">
                <a:solidFill>
                  <a:srgbClr val="000000"/>
                </a:solidFill>
              </a:rPr>
              <a:t>клиники, </a:t>
            </a:r>
            <a:r>
              <a:rPr lang="ru-RU" dirty="0">
                <a:solidFill>
                  <a:srgbClr val="000000"/>
                </a:solidFill>
              </a:rPr>
              <a:t>д.м.н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Н.А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Геппе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4601" y="1260239"/>
            <a:ext cx="1868771" cy="9534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539C"/>
                </a:solidFill>
              </a:rPr>
              <a:t>Аллергия (31) </a:t>
            </a:r>
          </a:p>
          <a:p>
            <a:r>
              <a:rPr lang="ru-RU" sz="1600" b="1" dirty="0">
                <a:solidFill>
                  <a:srgbClr val="01539C"/>
                </a:solidFill>
              </a:rPr>
              <a:t>Сонливость (8) </a:t>
            </a:r>
          </a:p>
          <a:p>
            <a:r>
              <a:rPr lang="ru-RU" sz="1600" b="1" dirty="0">
                <a:solidFill>
                  <a:srgbClr val="01539C"/>
                </a:solidFill>
              </a:rPr>
              <a:t>Тахикардия (6)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1994" y="4908853"/>
            <a:ext cx="5444692" cy="163449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539C"/>
                </a:solidFill>
              </a:rPr>
              <a:t>«Небольшое количество </a:t>
            </a:r>
            <a:r>
              <a:rPr lang="ru-RU" b="1" dirty="0" smtClean="0">
                <a:solidFill>
                  <a:srgbClr val="01539C"/>
                </a:solidFill>
              </a:rPr>
              <a:t>зарегистрированных</a:t>
            </a:r>
            <a:r>
              <a:rPr lang="en-US" b="1" dirty="0" smtClean="0">
                <a:solidFill>
                  <a:srgbClr val="01539C"/>
                </a:solidFill>
              </a:rPr>
              <a:t> </a:t>
            </a:r>
            <a:r>
              <a:rPr lang="ru-RU" b="1" dirty="0" smtClean="0">
                <a:solidFill>
                  <a:srgbClr val="01539C"/>
                </a:solidFill>
              </a:rPr>
              <a:t>за </a:t>
            </a:r>
            <a:r>
              <a:rPr lang="ru-RU" b="1" dirty="0">
                <a:solidFill>
                  <a:srgbClr val="01539C"/>
                </a:solidFill>
              </a:rPr>
              <a:t>время программы побочных реакций </a:t>
            </a:r>
            <a:r>
              <a:rPr lang="ru-RU" b="1" dirty="0" smtClean="0">
                <a:solidFill>
                  <a:srgbClr val="01539C"/>
                </a:solidFill>
              </a:rPr>
              <a:t>говорит </a:t>
            </a:r>
            <a:br>
              <a:rPr lang="ru-RU" b="1" dirty="0" smtClean="0">
                <a:solidFill>
                  <a:srgbClr val="01539C"/>
                </a:solidFill>
              </a:rPr>
            </a:br>
            <a:r>
              <a:rPr lang="ru-RU" b="1" dirty="0" smtClean="0">
                <a:solidFill>
                  <a:srgbClr val="01539C"/>
                </a:solidFill>
              </a:rPr>
              <a:t>о </a:t>
            </a:r>
            <a:r>
              <a:rPr lang="ru-RU" b="1" dirty="0">
                <a:solidFill>
                  <a:srgbClr val="01539C"/>
                </a:solidFill>
              </a:rPr>
              <a:t>ВЫСОКОЙ БЕЗОПАСНОСТИ ЭРЕСПАЛА» </a:t>
            </a:r>
            <a:endParaRPr lang="en-US" b="1" dirty="0" smtClean="0">
              <a:solidFill>
                <a:srgbClr val="01539C"/>
              </a:solidFill>
            </a:endParaRPr>
          </a:p>
          <a:p>
            <a:pPr algn="r"/>
            <a:r>
              <a:rPr lang="ru-RU" dirty="0">
                <a:solidFill>
                  <a:srgbClr val="000000"/>
                </a:solidFill>
              </a:rPr>
              <a:t>Н.А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Геппе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9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6"/>
          <p:cNvGraphicFramePr>
            <a:graphicFrameLocks noChangeAspect="1"/>
          </p:cNvGraphicFramePr>
          <p:nvPr>
            <p:extLst/>
          </p:nvPr>
        </p:nvGraphicFramePr>
        <p:xfrm>
          <a:off x="1578806" y="2224654"/>
          <a:ext cx="3879504" cy="322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43" name="Text Box 1027"/>
          <p:cNvSpPr txBox="1">
            <a:spLocks noChangeArrowheads="1"/>
          </p:cNvSpPr>
          <p:nvPr/>
        </p:nvSpPr>
        <p:spPr bwMode="auto">
          <a:xfrm>
            <a:off x="2805112" y="2546544"/>
            <a:ext cx="922345" cy="9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60000"/>
              </a:lnSpc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/>
              </a:rPr>
              <a:t>98</a:t>
            </a:r>
            <a:r>
              <a:rPr lang="ru-RU" sz="2000" b="1" dirty="0" smtClean="0">
                <a:solidFill>
                  <a:prstClr val="white"/>
                </a:solidFill>
                <a:latin typeface="Arial"/>
              </a:rPr>
              <a:t>%</a:t>
            </a:r>
            <a:endParaRPr lang="ru-RU" sz="3600" b="1" dirty="0" smtClean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5604" name="Группа 2"/>
          <p:cNvGrpSpPr>
            <a:grpSpLocks/>
          </p:cNvGrpSpPr>
          <p:nvPr/>
        </p:nvGrpSpPr>
        <p:grpSpPr bwMode="auto">
          <a:xfrm>
            <a:off x="5408613" y="2967068"/>
            <a:ext cx="3492500" cy="1184466"/>
            <a:chOff x="5661025" y="1935163"/>
            <a:chExt cx="3492500" cy="1184466"/>
          </a:xfrm>
        </p:grpSpPr>
        <p:sp>
          <p:nvSpPr>
            <p:cNvPr id="31753" name="Rectangle 1028"/>
            <p:cNvSpPr>
              <a:spLocks noChangeArrowheads="1"/>
            </p:cNvSpPr>
            <p:nvPr/>
          </p:nvSpPr>
          <p:spPr bwMode="auto">
            <a:xfrm>
              <a:off x="5661025" y="2105025"/>
              <a:ext cx="1905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Rectangle 1029"/>
            <p:cNvSpPr>
              <a:spLocks noChangeArrowheads="1"/>
            </p:cNvSpPr>
            <p:nvPr/>
          </p:nvSpPr>
          <p:spPr bwMode="auto">
            <a:xfrm>
              <a:off x="5661025" y="2486025"/>
              <a:ext cx="19050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Rectangle 1030"/>
            <p:cNvSpPr>
              <a:spLocks noChangeArrowheads="1"/>
            </p:cNvSpPr>
            <p:nvPr/>
          </p:nvSpPr>
          <p:spPr bwMode="auto">
            <a:xfrm>
              <a:off x="5661025" y="2876550"/>
              <a:ext cx="190500" cy="190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Text Box 1031"/>
            <p:cNvSpPr txBox="1">
              <a:spLocks noChangeArrowheads="1"/>
            </p:cNvSpPr>
            <p:nvPr/>
          </p:nvSpPr>
          <p:spPr bwMode="auto">
            <a:xfrm>
              <a:off x="5851525" y="2725738"/>
              <a:ext cx="3063875" cy="39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60000"/>
                </a:lnSpc>
                <a:spcBef>
                  <a:spcPct val="20000"/>
                </a:spcBef>
                <a:defRPr/>
              </a:pPr>
              <a:r>
                <a:rPr lang="ru-RU" sz="1400" smtClean="0">
                  <a:solidFill>
                    <a:srgbClr val="000000"/>
                  </a:solidFill>
                  <a:latin typeface="Arial"/>
                </a:rPr>
                <a:t>Прекращение лечения (0,5%)</a:t>
              </a:r>
            </a:p>
          </p:txBody>
        </p:sp>
        <p:sp>
          <p:nvSpPr>
            <p:cNvPr id="31757" name="Text Box 1032"/>
            <p:cNvSpPr txBox="1">
              <a:spLocks noChangeArrowheads="1"/>
            </p:cNvSpPr>
            <p:nvPr/>
          </p:nvSpPr>
          <p:spPr bwMode="auto">
            <a:xfrm>
              <a:off x="5861050" y="2335213"/>
              <a:ext cx="2886075" cy="39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6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"/>
                </a:rPr>
                <a:t>Побочные реакции (1,5%)</a:t>
              </a:r>
            </a:p>
          </p:txBody>
        </p:sp>
        <p:sp>
          <p:nvSpPr>
            <p:cNvPr id="31758" name="Text Box 1033"/>
            <p:cNvSpPr txBox="1">
              <a:spLocks noChangeArrowheads="1"/>
            </p:cNvSpPr>
            <p:nvPr/>
          </p:nvSpPr>
          <p:spPr bwMode="auto">
            <a:xfrm>
              <a:off x="5857875" y="1935163"/>
              <a:ext cx="3295650" cy="39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6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"/>
                </a:rPr>
                <a:t>Отличная переносимость (98%)</a:t>
              </a:r>
            </a:p>
          </p:txBody>
        </p:sp>
      </p:grpSp>
      <p:sp>
        <p:nvSpPr>
          <p:cNvPr id="573450" name="Text Box 1034"/>
          <p:cNvSpPr txBox="1">
            <a:spLocks noChangeArrowheads="1"/>
          </p:cNvSpPr>
          <p:nvPr/>
        </p:nvSpPr>
        <p:spPr bwMode="auto">
          <a:xfrm>
            <a:off x="898498" y="252757"/>
            <a:ext cx="82455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Отлично переносится 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–</a:t>
            </a:r>
            <a:r>
              <a:rPr lang="ru-RU" sz="2800" b="1" dirty="0" smtClean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даже у детей</a:t>
            </a:r>
          </a:p>
        </p:txBody>
      </p:sp>
      <p:sp>
        <p:nvSpPr>
          <p:cNvPr id="31751" name="Text Box 1036"/>
          <p:cNvSpPr txBox="1">
            <a:spLocks noChangeArrowheads="1"/>
          </p:cNvSpPr>
          <p:nvPr/>
        </p:nvSpPr>
        <p:spPr bwMode="auto">
          <a:xfrm>
            <a:off x="1025783" y="6637564"/>
            <a:ext cx="3708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ru-RU" sz="1000" dirty="0" err="1" smtClean="0">
                <a:solidFill>
                  <a:srgbClr val="000000"/>
                </a:solidFill>
                <a:latin typeface="Arial"/>
              </a:rPr>
              <a:t>Самсыгина</a:t>
            </a: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 Г.А. Программа ЧИБИС. Педиатрия. 2006;1.</a:t>
            </a:r>
            <a:endParaRPr lang="en-US" sz="1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799" y="1708002"/>
            <a:ext cx="303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539C"/>
                </a:solidFill>
              </a:rPr>
              <a:t>Программа ЧИБИС</a:t>
            </a:r>
            <a:endParaRPr lang="ru-RU" sz="2000" b="1" dirty="0">
              <a:solidFill>
                <a:srgbClr val="0153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64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6853" y="6249322"/>
            <a:ext cx="7548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D2232A"/>
                </a:solidFill>
                <a:latin typeface="Arial"/>
              </a:rPr>
              <a:t>Разная клиническая эффективность!</a:t>
            </a:r>
            <a:endParaRPr lang="ru-RU" altLang="ru-RU" dirty="0">
              <a:solidFill>
                <a:srgbClr val="D2232A"/>
              </a:solidFill>
              <a:latin typeface="Arial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38200" y="0"/>
            <a:ext cx="8305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Дженерик</a:t>
            </a: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и оригинал − </a:t>
            </a:r>
            <a:b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ru-RU" sz="2800" b="1" dirty="0">
                <a:solidFill>
                  <a:srgbClr val="D22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разные препараты!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90" y="1081605"/>
            <a:ext cx="6803620" cy="509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3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017767"/>
            <a:ext cx="8244408" cy="612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kern="1200" dirty="0">
                <a:solidFill>
                  <a:schemeClr val="accent2"/>
                </a:solidFill>
              </a:rPr>
              <a:t>Эпителий дыхательных путей</a:t>
            </a:r>
            <a:br>
              <a:rPr lang="ru-RU" sz="1800" b="1" kern="1200" dirty="0">
                <a:solidFill>
                  <a:schemeClr val="accent2"/>
                </a:solidFill>
              </a:rPr>
            </a:br>
            <a:r>
              <a:rPr lang="ru-RU" sz="1200" b="1" kern="1200" dirty="0">
                <a:solidFill>
                  <a:schemeClr val="accent2"/>
                </a:solidFill>
              </a:rPr>
              <a:t>световая микроскопия, х300</a:t>
            </a:r>
            <a:endParaRPr lang="ru-RU" sz="1050" b="1" kern="1200" dirty="0">
              <a:solidFill>
                <a:schemeClr val="accent2"/>
              </a:solidFill>
            </a:endParaRPr>
          </a:p>
        </p:txBody>
      </p:sp>
      <p:pic>
        <p:nvPicPr>
          <p:cNvPr id="4" name="Picture 4" descr="Download n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739064"/>
            <a:ext cx="5937244" cy="3988669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88836" y="2949449"/>
            <a:ext cx="1947715" cy="4333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400" dirty="0">
                <a:solidFill>
                  <a:srgbClr val="000000"/>
                </a:solidFill>
              </a:rPr>
              <a:t>Реснитчатые клетки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34185" y="3382837"/>
            <a:ext cx="1947715" cy="4333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400" dirty="0">
                <a:solidFill>
                  <a:srgbClr val="000000"/>
                </a:solidFill>
              </a:rPr>
              <a:t>Бокаловидные клетки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078668" y="3816224"/>
            <a:ext cx="1947715" cy="4333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400" dirty="0">
                <a:solidFill>
                  <a:srgbClr val="000000"/>
                </a:solidFill>
              </a:rPr>
              <a:t>Базальные клетки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54453" y="6604084"/>
            <a:ext cx="16033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050" dirty="0">
                <a:latin typeface="+mj-lt"/>
              </a:rPr>
              <a:t>www.sciencephoto.com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836" y="3040143"/>
            <a:ext cx="252000" cy="25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2793" y="2675168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6836" y="3457493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6836" y="3886644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6594" y="2949449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0650" y="3755288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2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6593" y="4075312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2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75326" y="4691392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3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64226" y="5051432"/>
            <a:ext cx="216000" cy="21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3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5534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4462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Строение респираторного эпителия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8427" y="2206385"/>
            <a:ext cx="26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Слизь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38427" y="2631090"/>
            <a:ext cx="26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Реснитчатый эпителий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38427" y="3055794"/>
            <a:ext cx="26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Бокаловидные клетки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38427" y="3480498"/>
            <a:ext cx="26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Базальные клетки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38427" y="3905203"/>
            <a:ext cx="265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Подслизистые железы</a:t>
            </a:r>
            <a:endParaRPr lang="ru-RU" dirty="0"/>
          </a:p>
        </p:txBody>
      </p:sp>
      <p:pic>
        <p:nvPicPr>
          <p:cNvPr id="10" name="Picture 3" descr="E:\Lena Anf\ProviZoro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7" y="1961041"/>
            <a:ext cx="4382924" cy="24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18480" y="2215828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18480" y="2639440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18480" y="3088051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18480" y="3536662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4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18480" y="3985273"/>
            <a:ext cx="2520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5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63643" y="2766419"/>
            <a:ext cx="158441" cy="1500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000" b="1" dirty="0" smtClean="0"/>
              <a:t>3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872" y="2241031"/>
            <a:ext cx="158441" cy="1500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000" b="1" dirty="0" smtClean="0"/>
              <a:t>2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82798" y="2003195"/>
            <a:ext cx="158441" cy="1500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000" b="1" dirty="0" smtClean="0"/>
              <a:t>1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56462" y="3075983"/>
            <a:ext cx="158441" cy="1500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000" b="1" dirty="0" smtClean="0"/>
              <a:t>4</a:t>
            </a:r>
            <a:endParaRPr lang="ru-RU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16897" y="3849105"/>
            <a:ext cx="158441" cy="1500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000" b="1" dirty="0" smtClean="0"/>
              <a:t>5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4111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4347" y="1344647"/>
            <a:ext cx="7517324" cy="104407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err="1" smtClean="0">
                <a:solidFill>
                  <a:schemeClr val="accent2"/>
                </a:solidFill>
              </a:rPr>
              <a:t>Мукоцилиарный</a:t>
            </a:r>
            <a:r>
              <a:rPr lang="ru-RU" sz="3200" b="1" dirty="0" smtClean="0">
                <a:solidFill>
                  <a:schemeClr val="accent2"/>
                </a:solidFill>
              </a:rPr>
              <a:t> клиренс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24347" y="2651260"/>
            <a:ext cx="7517324" cy="102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Важнейший защитный механизм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дыхательных путей</a:t>
            </a: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49230" y="3550139"/>
            <a:ext cx="2976113" cy="123583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Координированное движение ресничек цилиарного эпителия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15791" y="3550139"/>
            <a:ext cx="2976113" cy="123583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Свойства слизи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6738" y="5314133"/>
            <a:ext cx="776239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Нарушение МЦК </a:t>
            </a:r>
            <a:r>
              <a:rPr lang="ru-RU" sz="2000" dirty="0" smtClean="0">
                <a:latin typeface="Arial"/>
                <a:cs typeface="Arial"/>
              </a:rPr>
              <a:t>−</a:t>
            </a:r>
            <a:r>
              <a:rPr lang="ru-RU" sz="2000" dirty="0" smtClean="0"/>
              <a:t> </a:t>
            </a:r>
            <a:r>
              <a:rPr lang="ru-RU" sz="2000" b="1" u="sng" dirty="0">
                <a:solidFill>
                  <a:srgbClr val="C00000"/>
                </a:solidFill>
              </a:rPr>
              <a:t>важное звено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в патогенезе </a:t>
            </a:r>
            <a:r>
              <a:rPr lang="ru-RU" sz="2000" dirty="0" smtClean="0"/>
              <a:t>ОРЗ</a:t>
            </a:r>
            <a:endParaRPr lang="ru-RU" sz="2000" dirty="0"/>
          </a:p>
        </p:txBody>
      </p:sp>
      <p:sp>
        <p:nvSpPr>
          <p:cNvPr id="7" name="Стрелка вправо 42"/>
          <p:cNvSpPr/>
          <p:nvPr/>
        </p:nvSpPr>
        <p:spPr>
          <a:xfrm rot="15057712" flipH="1">
            <a:off x="699839" y="2274734"/>
            <a:ext cx="2298781" cy="1761203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2180683"/>
              <a:gd name="connsiteY0" fmla="*/ 1858395 h 1858395"/>
              <a:gd name="connsiteX1" fmla="*/ 1898067 w 2180683"/>
              <a:gd name="connsiteY1" fmla="*/ 147752 h 1858395"/>
              <a:gd name="connsiteX2" fmla="*/ 1890742 w 2180683"/>
              <a:gd name="connsiteY2" fmla="*/ 0 h 1858395"/>
              <a:gd name="connsiteX3" fmla="*/ 2180683 w 2180683"/>
              <a:gd name="connsiteY3" fmla="*/ 309028 h 1858395"/>
              <a:gd name="connsiteX4" fmla="*/ 1756932 w 2180683"/>
              <a:gd name="connsiteY4" fmla="*/ 477198 h 1858395"/>
              <a:gd name="connsiteX5" fmla="*/ 1855247 w 2180683"/>
              <a:gd name="connsiteY5" fmla="*/ 324730 h 1858395"/>
              <a:gd name="connsiteX6" fmla="*/ 0 w 2180683"/>
              <a:gd name="connsiteY6" fmla="*/ 1858395 h 1858395"/>
              <a:gd name="connsiteX0" fmla="*/ 20075 w 2200758"/>
              <a:gd name="connsiteY0" fmla="*/ 1858395 h 1858395"/>
              <a:gd name="connsiteX1" fmla="*/ 1918142 w 2200758"/>
              <a:gd name="connsiteY1" fmla="*/ 147752 h 1858395"/>
              <a:gd name="connsiteX2" fmla="*/ 1910817 w 2200758"/>
              <a:gd name="connsiteY2" fmla="*/ 0 h 1858395"/>
              <a:gd name="connsiteX3" fmla="*/ 2200758 w 2200758"/>
              <a:gd name="connsiteY3" fmla="*/ 309028 h 1858395"/>
              <a:gd name="connsiteX4" fmla="*/ 1777007 w 2200758"/>
              <a:gd name="connsiteY4" fmla="*/ 477198 h 1858395"/>
              <a:gd name="connsiteX5" fmla="*/ 1875322 w 2200758"/>
              <a:gd name="connsiteY5" fmla="*/ 324730 h 1858395"/>
              <a:gd name="connsiteX6" fmla="*/ 20075 w 2200758"/>
              <a:gd name="connsiteY6" fmla="*/ 1858395 h 1858395"/>
              <a:gd name="connsiteX0" fmla="*/ 20075 w 2200758"/>
              <a:gd name="connsiteY0" fmla="*/ 1858395 h 1858395"/>
              <a:gd name="connsiteX1" fmla="*/ 1918142 w 2200758"/>
              <a:gd name="connsiteY1" fmla="*/ 147752 h 1858395"/>
              <a:gd name="connsiteX2" fmla="*/ 1910817 w 2200758"/>
              <a:gd name="connsiteY2" fmla="*/ 0 h 1858395"/>
              <a:gd name="connsiteX3" fmla="*/ 2200758 w 2200758"/>
              <a:gd name="connsiteY3" fmla="*/ 309028 h 1858395"/>
              <a:gd name="connsiteX4" fmla="*/ 1777007 w 2200758"/>
              <a:gd name="connsiteY4" fmla="*/ 477198 h 1858395"/>
              <a:gd name="connsiteX5" fmla="*/ 1875322 w 2200758"/>
              <a:gd name="connsiteY5" fmla="*/ 324730 h 1858395"/>
              <a:gd name="connsiteX6" fmla="*/ 20075 w 2200758"/>
              <a:gd name="connsiteY6" fmla="*/ 1858395 h 1858395"/>
              <a:gd name="connsiteX0" fmla="*/ 0 w 2180683"/>
              <a:gd name="connsiteY0" fmla="*/ 1858395 h 1858395"/>
              <a:gd name="connsiteX1" fmla="*/ 1898067 w 2180683"/>
              <a:gd name="connsiteY1" fmla="*/ 147752 h 1858395"/>
              <a:gd name="connsiteX2" fmla="*/ 1890742 w 2180683"/>
              <a:gd name="connsiteY2" fmla="*/ 0 h 1858395"/>
              <a:gd name="connsiteX3" fmla="*/ 2180683 w 2180683"/>
              <a:gd name="connsiteY3" fmla="*/ 309028 h 1858395"/>
              <a:gd name="connsiteX4" fmla="*/ 1756932 w 2180683"/>
              <a:gd name="connsiteY4" fmla="*/ 477198 h 1858395"/>
              <a:gd name="connsiteX5" fmla="*/ 1855247 w 2180683"/>
              <a:gd name="connsiteY5" fmla="*/ 324730 h 1858395"/>
              <a:gd name="connsiteX6" fmla="*/ 0 w 2180683"/>
              <a:gd name="connsiteY6" fmla="*/ 1858395 h 1858395"/>
              <a:gd name="connsiteX0" fmla="*/ 0 w 2206393"/>
              <a:gd name="connsiteY0" fmla="*/ 1858395 h 1858395"/>
              <a:gd name="connsiteX1" fmla="*/ 1898067 w 2206393"/>
              <a:gd name="connsiteY1" fmla="*/ 147752 h 1858395"/>
              <a:gd name="connsiteX2" fmla="*/ 1890742 w 2206393"/>
              <a:gd name="connsiteY2" fmla="*/ 0 h 1858395"/>
              <a:gd name="connsiteX3" fmla="*/ 2206393 w 2206393"/>
              <a:gd name="connsiteY3" fmla="*/ 409746 h 1858395"/>
              <a:gd name="connsiteX4" fmla="*/ 1756932 w 2206393"/>
              <a:gd name="connsiteY4" fmla="*/ 477198 h 1858395"/>
              <a:gd name="connsiteX5" fmla="*/ 1855247 w 2206393"/>
              <a:gd name="connsiteY5" fmla="*/ 324730 h 1858395"/>
              <a:gd name="connsiteX6" fmla="*/ 0 w 2206393"/>
              <a:gd name="connsiteY6" fmla="*/ 1858395 h 1858395"/>
              <a:gd name="connsiteX0" fmla="*/ 0 w 2206393"/>
              <a:gd name="connsiteY0" fmla="*/ 1844219 h 1844219"/>
              <a:gd name="connsiteX1" fmla="*/ 1898067 w 2206393"/>
              <a:gd name="connsiteY1" fmla="*/ 133576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5247 w 2206393"/>
              <a:gd name="connsiteY5" fmla="*/ 310554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5247 w 2206393"/>
              <a:gd name="connsiteY5" fmla="*/ 310554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5247 w 2206393"/>
              <a:gd name="connsiteY5" fmla="*/ 310554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1167 w 2206393"/>
              <a:gd name="connsiteY5" fmla="*/ 347122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87786 w 2206393"/>
              <a:gd name="connsiteY4" fmla="*/ 529529 h 1844219"/>
              <a:gd name="connsiteX5" fmla="*/ 1851167 w 2206393"/>
              <a:gd name="connsiteY5" fmla="*/ 347122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87786 w 2206393"/>
              <a:gd name="connsiteY4" fmla="*/ 529529 h 1844219"/>
              <a:gd name="connsiteX5" fmla="*/ 1912122 w 2206393"/>
              <a:gd name="connsiteY5" fmla="*/ 352139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817076 w 2206393"/>
              <a:gd name="connsiteY4" fmla="*/ 463051 h 1844219"/>
              <a:gd name="connsiteX5" fmla="*/ 1912122 w 2206393"/>
              <a:gd name="connsiteY5" fmla="*/ 352139 h 1844219"/>
              <a:gd name="connsiteX6" fmla="*/ 0 w 2206393"/>
              <a:gd name="connsiteY6" fmla="*/ 1844219 h 1844219"/>
              <a:gd name="connsiteX0" fmla="*/ 0 w 2206393"/>
              <a:gd name="connsiteY0" fmla="*/ 1857510 h 1857510"/>
              <a:gd name="connsiteX1" fmla="*/ 1976058 w 2206393"/>
              <a:gd name="connsiteY1" fmla="*/ 225864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06499 w 2206393"/>
              <a:gd name="connsiteY4" fmla="*/ 503766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32207 w 2206393"/>
              <a:gd name="connsiteY1" fmla="*/ 141065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06499 w 2206393"/>
              <a:gd name="connsiteY4" fmla="*/ 503766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2338 w 2206393"/>
              <a:gd name="connsiteY1" fmla="*/ 171847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06499 w 2206393"/>
              <a:gd name="connsiteY4" fmla="*/ 503766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06499 w 2331573"/>
              <a:gd name="connsiteY4" fmla="*/ 503766 h 1857510"/>
              <a:gd name="connsiteX5" fmla="*/ 1878808 w 2331573"/>
              <a:gd name="connsiteY5" fmla="*/ 345466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06499 w 2331573"/>
              <a:gd name="connsiteY4" fmla="*/ 503766 h 1857510"/>
              <a:gd name="connsiteX5" fmla="*/ 1907231 w 2331573"/>
              <a:gd name="connsiteY5" fmla="*/ 397012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95906 w 2331573"/>
              <a:gd name="connsiteY4" fmla="*/ 498821 h 1857510"/>
              <a:gd name="connsiteX5" fmla="*/ 1907231 w 2331573"/>
              <a:gd name="connsiteY5" fmla="*/ 397012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95906 w 2331573"/>
              <a:gd name="connsiteY4" fmla="*/ 498821 h 1857510"/>
              <a:gd name="connsiteX5" fmla="*/ 2018590 w 2331573"/>
              <a:gd name="connsiteY5" fmla="*/ 372960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2059791 w 2331573"/>
              <a:gd name="connsiteY1" fmla="*/ 18600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95906 w 2331573"/>
              <a:gd name="connsiteY4" fmla="*/ 498821 h 1857510"/>
              <a:gd name="connsiteX5" fmla="*/ 2018590 w 2331573"/>
              <a:gd name="connsiteY5" fmla="*/ 372960 h 1857510"/>
              <a:gd name="connsiteX6" fmla="*/ 0 w 2331573"/>
              <a:gd name="connsiteY6" fmla="*/ 1857510 h 1857510"/>
              <a:gd name="connsiteX0" fmla="*/ 0 w 2331573"/>
              <a:gd name="connsiteY0" fmla="*/ 1826743 h 1826743"/>
              <a:gd name="connsiteX1" fmla="*/ 2059791 w 2331573"/>
              <a:gd name="connsiteY1" fmla="*/ 155240 h 1826743"/>
              <a:gd name="connsiteX2" fmla="*/ 2036212 w 2331573"/>
              <a:gd name="connsiteY2" fmla="*/ 0 h 1826743"/>
              <a:gd name="connsiteX3" fmla="*/ 2331573 w 2331573"/>
              <a:gd name="connsiteY3" fmla="*/ 346568 h 1826743"/>
              <a:gd name="connsiteX4" fmla="*/ 1895906 w 2331573"/>
              <a:gd name="connsiteY4" fmla="*/ 468054 h 1826743"/>
              <a:gd name="connsiteX5" fmla="*/ 2018590 w 2331573"/>
              <a:gd name="connsiteY5" fmla="*/ 342193 h 1826743"/>
              <a:gd name="connsiteX6" fmla="*/ 0 w 2331573"/>
              <a:gd name="connsiteY6" fmla="*/ 1826743 h 182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573" h="1826743">
                <a:moveTo>
                  <a:pt x="0" y="1826743"/>
                </a:moveTo>
                <a:cubicBezTo>
                  <a:pt x="38075" y="568118"/>
                  <a:pt x="1537821" y="170532"/>
                  <a:pt x="2059791" y="155240"/>
                </a:cubicBezTo>
                <a:cubicBezTo>
                  <a:pt x="2057865" y="101528"/>
                  <a:pt x="2045602" y="47796"/>
                  <a:pt x="2036212" y="0"/>
                </a:cubicBezTo>
                <a:lnTo>
                  <a:pt x="2331573" y="346568"/>
                </a:lnTo>
                <a:lnTo>
                  <a:pt x="1895906" y="468054"/>
                </a:lnTo>
                <a:lnTo>
                  <a:pt x="2018590" y="342193"/>
                </a:lnTo>
                <a:cubicBezTo>
                  <a:pt x="1609113" y="335781"/>
                  <a:pt x="165310" y="695105"/>
                  <a:pt x="0" y="1826743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пути</a:t>
            </a:r>
          </a:p>
        </p:txBody>
      </p:sp>
      <p:sp>
        <p:nvSpPr>
          <p:cNvPr id="9" name="Стрелка вправо 42"/>
          <p:cNvSpPr/>
          <p:nvPr/>
        </p:nvSpPr>
        <p:spPr>
          <a:xfrm rot="6625059">
            <a:off x="6942513" y="2285351"/>
            <a:ext cx="2298781" cy="1761203"/>
          </a:xfrm>
          <a:custGeom>
            <a:avLst/>
            <a:gdLst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369522 h 492696"/>
              <a:gd name="connsiteX7" fmla="*/ 0 w 576064"/>
              <a:gd name="connsiteY7" fmla="*/ 123174 h 492696"/>
              <a:gd name="connsiteX0" fmla="*/ 0 w 576064"/>
              <a:gd name="connsiteY0" fmla="*/ 123174 h 492696"/>
              <a:gd name="connsiteX1" fmla="*/ 329716 w 576064"/>
              <a:gd name="connsiteY1" fmla="*/ 123174 h 492696"/>
              <a:gd name="connsiteX2" fmla="*/ 329716 w 576064"/>
              <a:gd name="connsiteY2" fmla="*/ 0 h 492696"/>
              <a:gd name="connsiteX3" fmla="*/ 576064 w 576064"/>
              <a:gd name="connsiteY3" fmla="*/ 246348 h 492696"/>
              <a:gd name="connsiteX4" fmla="*/ 329716 w 576064"/>
              <a:gd name="connsiteY4" fmla="*/ 492696 h 492696"/>
              <a:gd name="connsiteX5" fmla="*/ 329716 w 576064"/>
              <a:gd name="connsiteY5" fmla="*/ 369522 h 492696"/>
              <a:gd name="connsiteX6" fmla="*/ 0 w 576064"/>
              <a:gd name="connsiteY6" fmla="*/ 123174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094403"/>
              <a:gd name="connsiteY0" fmla="*/ 266553 h 492696"/>
              <a:gd name="connsiteX1" fmla="*/ 848055 w 1094403"/>
              <a:gd name="connsiteY1" fmla="*/ 123174 h 492696"/>
              <a:gd name="connsiteX2" fmla="*/ 848055 w 1094403"/>
              <a:gd name="connsiteY2" fmla="*/ 0 h 492696"/>
              <a:gd name="connsiteX3" fmla="*/ 1094403 w 1094403"/>
              <a:gd name="connsiteY3" fmla="*/ 246348 h 492696"/>
              <a:gd name="connsiteX4" fmla="*/ 848055 w 1094403"/>
              <a:gd name="connsiteY4" fmla="*/ 492696 h 492696"/>
              <a:gd name="connsiteX5" fmla="*/ 848055 w 1094403"/>
              <a:gd name="connsiteY5" fmla="*/ 369522 h 492696"/>
              <a:gd name="connsiteX6" fmla="*/ 0 w 1094403"/>
              <a:gd name="connsiteY6" fmla="*/ 266553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47927"/>
              <a:gd name="connsiteY0" fmla="*/ 260355 h 492696"/>
              <a:gd name="connsiteX1" fmla="*/ 901579 w 1147927"/>
              <a:gd name="connsiteY1" fmla="*/ 123174 h 492696"/>
              <a:gd name="connsiteX2" fmla="*/ 901579 w 1147927"/>
              <a:gd name="connsiteY2" fmla="*/ 0 h 492696"/>
              <a:gd name="connsiteX3" fmla="*/ 1147927 w 1147927"/>
              <a:gd name="connsiteY3" fmla="*/ 246348 h 492696"/>
              <a:gd name="connsiteX4" fmla="*/ 901579 w 1147927"/>
              <a:gd name="connsiteY4" fmla="*/ 492696 h 492696"/>
              <a:gd name="connsiteX5" fmla="*/ 901579 w 1147927"/>
              <a:gd name="connsiteY5" fmla="*/ 369522 h 492696"/>
              <a:gd name="connsiteX6" fmla="*/ 0 w 1147927"/>
              <a:gd name="connsiteY6" fmla="*/ 260355 h 492696"/>
              <a:gd name="connsiteX0" fmla="*/ 0 w 1166308"/>
              <a:gd name="connsiteY0" fmla="*/ 260355 h 492696"/>
              <a:gd name="connsiteX1" fmla="*/ 901579 w 1166308"/>
              <a:gd name="connsiteY1" fmla="*/ 123174 h 492696"/>
              <a:gd name="connsiteX2" fmla="*/ 901579 w 1166308"/>
              <a:gd name="connsiteY2" fmla="*/ 0 h 492696"/>
              <a:gd name="connsiteX3" fmla="*/ 1166308 w 1166308"/>
              <a:gd name="connsiteY3" fmla="*/ 292548 h 492696"/>
              <a:gd name="connsiteX4" fmla="*/ 901579 w 1166308"/>
              <a:gd name="connsiteY4" fmla="*/ 492696 h 492696"/>
              <a:gd name="connsiteX5" fmla="*/ 901579 w 1166308"/>
              <a:gd name="connsiteY5" fmla="*/ 369522 h 492696"/>
              <a:gd name="connsiteX6" fmla="*/ 0 w 1166308"/>
              <a:gd name="connsiteY6" fmla="*/ 260355 h 492696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901579 w 1166308"/>
              <a:gd name="connsiteY5" fmla="*/ 369522 h 510934"/>
              <a:gd name="connsiteX6" fmla="*/ 0 w 1166308"/>
              <a:gd name="connsiteY6" fmla="*/ 260355 h 510934"/>
              <a:gd name="connsiteX0" fmla="*/ 0 w 1166308"/>
              <a:gd name="connsiteY0" fmla="*/ 260355 h 510934"/>
              <a:gd name="connsiteX1" fmla="*/ 901579 w 1166308"/>
              <a:gd name="connsiteY1" fmla="*/ 123174 h 510934"/>
              <a:gd name="connsiteX2" fmla="*/ 901579 w 1166308"/>
              <a:gd name="connsiteY2" fmla="*/ 0 h 510934"/>
              <a:gd name="connsiteX3" fmla="*/ 1166308 w 1166308"/>
              <a:gd name="connsiteY3" fmla="*/ 292548 h 510934"/>
              <a:gd name="connsiteX4" fmla="*/ 824885 w 1166308"/>
              <a:gd name="connsiteY4" fmla="*/ 510934 h 510934"/>
              <a:gd name="connsiteX5" fmla="*/ 866084 w 1166308"/>
              <a:gd name="connsiteY5" fmla="*/ 324730 h 510934"/>
              <a:gd name="connsiteX6" fmla="*/ 0 w 1166308"/>
              <a:gd name="connsiteY6" fmla="*/ 260355 h 510934"/>
              <a:gd name="connsiteX0" fmla="*/ 0 w 1191520"/>
              <a:gd name="connsiteY0" fmla="*/ 260355 h 510934"/>
              <a:gd name="connsiteX1" fmla="*/ 901579 w 1191520"/>
              <a:gd name="connsiteY1" fmla="*/ 123174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510934"/>
              <a:gd name="connsiteX1" fmla="*/ 929750 w 1191520"/>
              <a:gd name="connsiteY1" fmla="*/ 143387 h 510934"/>
              <a:gd name="connsiteX2" fmla="*/ 901579 w 1191520"/>
              <a:gd name="connsiteY2" fmla="*/ 0 h 510934"/>
              <a:gd name="connsiteX3" fmla="*/ 1191520 w 1191520"/>
              <a:gd name="connsiteY3" fmla="*/ 309028 h 510934"/>
              <a:gd name="connsiteX4" fmla="*/ 824885 w 1191520"/>
              <a:gd name="connsiteY4" fmla="*/ 510934 h 510934"/>
              <a:gd name="connsiteX5" fmla="*/ 866084 w 1191520"/>
              <a:gd name="connsiteY5" fmla="*/ 324730 h 510934"/>
              <a:gd name="connsiteX6" fmla="*/ 0 w 1191520"/>
              <a:gd name="connsiteY6" fmla="*/ 260355 h 510934"/>
              <a:gd name="connsiteX0" fmla="*/ 0 w 1191520"/>
              <a:gd name="connsiteY0" fmla="*/ 260355 h 477198"/>
              <a:gd name="connsiteX1" fmla="*/ 929750 w 1191520"/>
              <a:gd name="connsiteY1" fmla="*/ 14338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41581 w 1191520"/>
              <a:gd name="connsiteY1" fmla="*/ 158317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191520"/>
              <a:gd name="connsiteY0" fmla="*/ 260355 h 477198"/>
              <a:gd name="connsiteX1" fmla="*/ 908904 w 1191520"/>
              <a:gd name="connsiteY1" fmla="*/ 147752 h 477198"/>
              <a:gd name="connsiteX2" fmla="*/ 901579 w 1191520"/>
              <a:gd name="connsiteY2" fmla="*/ 0 h 477198"/>
              <a:gd name="connsiteX3" fmla="*/ 1191520 w 1191520"/>
              <a:gd name="connsiteY3" fmla="*/ 309028 h 477198"/>
              <a:gd name="connsiteX4" fmla="*/ 767769 w 1191520"/>
              <a:gd name="connsiteY4" fmla="*/ 477198 h 477198"/>
              <a:gd name="connsiteX5" fmla="*/ 866084 w 1191520"/>
              <a:gd name="connsiteY5" fmla="*/ 324730 h 477198"/>
              <a:gd name="connsiteX6" fmla="*/ 0 w 1191520"/>
              <a:gd name="connsiteY6" fmla="*/ 260355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344974"/>
              <a:gd name="connsiteY0" fmla="*/ 284316 h 477198"/>
              <a:gd name="connsiteX1" fmla="*/ 1062358 w 1344974"/>
              <a:gd name="connsiteY1" fmla="*/ 147752 h 477198"/>
              <a:gd name="connsiteX2" fmla="*/ 1055033 w 1344974"/>
              <a:gd name="connsiteY2" fmla="*/ 0 h 477198"/>
              <a:gd name="connsiteX3" fmla="*/ 1344974 w 1344974"/>
              <a:gd name="connsiteY3" fmla="*/ 309028 h 477198"/>
              <a:gd name="connsiteX4" fmla="*/ 921223 w 1344974"/>
              <a:gd name="connsiteY4" fmla="*/ 477198 h 477198"/>
              <a:gd name="connsiteX5" fmla="*/ 1019538 w 1344974"/>
              <a:gd name="connsiteY5" fmla="*/ 324730 h 477198"/>
              <a:gd name="connsiteX6" fmla="*/ 0 w 1344974"/>
              <a:gd name="connsiteY6" fmla="*/ 284316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1251293"/>
              <a:gd name="connsiteY0" fmla="*/ 391611 h 477198"/>
              <a:gd name="connsiteX1" fmla="*/ 968677 w 1251293"/>
              <a:gd name="connsiteY1" fmla="*/ 147752 h 477198"/>
              <a:gd name="connsiteX2" fmla="*/ 961352 w 1251293"/>
              <a:gd name="connsiteY2" fmla="*/ 0 h 477198"/>
              <a:gd name="connsiteX3" fmla="*/ 1251293 w 1251293"/>
              <a:gd name="connsiteY3" fmla="*/ 309028 h 477198"/>
              <a:gd name="connsiteX4" fmla="*/ 827542 w 1251293"/>
              <a:gd name="connsiteY4" fmla="*/ 477198 h 477198"/>
              <a:gd name="connsiteX5" fmla="*/ 925857 w 1251293"/>
              <a:gd name="connsiteY5" fmla="*/ 324730 h 477198"/>
              <a:gd name="connsiteX6" fmla="*/ 0 w 1251293"/>
              <a:gd name="connsiteY6" fmla="*/ 391611 h 477198"/>
              <a:gd name="connsiteX0" fmla="*/ 0 w 2180683"/>
              <a:gd name="connsiteY0" fmla="*/ 1858395 h 1858395"/>
              <a:gd name="connsiteX1" fmla="*/ 1898067 w 2180683"/>
              <a:gd name="connsiteY1" fmla="*/ 147752 h 1858395"/>
              <a:gd name="connsiteX2" fmla="*/ 1890742 w 2180683"/>
              <a:gd name="connsiteY2" fmla="*/ 0 h 1858395"/>
              <a:gd name="connsiteX3" fmla="*/ 2180683 w 2180683"/>
              <a:gd name="connsiteY3" fmla="*/ 309028 h 1858395"/>
              <a:gd name="connsiteX4" fmla="*/ 1756932 w 2180683"/>
              <a:gd name="connsiteY4" fmla="*/ 477198 h 1858395"/>
              <a:gd name="connsiteX5" fmla="*/ 1855247 w 2180683"/>
              <a:gd name="connsiteY5" fmla="*/ 324730 h 1858395"/>
              <a:gd name="connsiteX6" fmla="*/ 0 w 2180683"/>
              <a:gd name="connsiteY6" fmla="*/ 1858395 h 1858395"/>
              <a:gd name="connsiteX0" fmla="*/ 20075 w 2200758"/>
              <a:gd name="connsiteY0" fmla="*/ 1858395 h 1858395"/>
              <a:gd name="connsiteX1" fmla="*/ 1918142 w 2200758"/>
              <a:gd name="connsiteY1" fmla="*/ 147752 h 1858395"/>
              <a:gd name="connsiteX2" fmla="*/ 1910817 w 2200758"/>
              <a:gd name="connsiteY2" fmla="*/ 0 h 1858395"/>
              <a:gd name="connsiteX3" fmla="*/ 2200758 w 2200758"/>
              <a:gd name="connsiteY3" fmla="*/ 309028 h 1858395"/>
              <a:gd name="connsiteX4" fmla="*/ 1777007 w 2200758"/>
              <a:gd name="connsiteY4" fmla="*/ 477198 h 1858395"/>
              <a:gd name="connsiteX5" fmla="*/ 1875322 w 2200758"/>
              <a:gd name="connsiteY5" fmla="*/ 324730 h 1858395"/>
              <a:gd name="connsiteX6" fmla="*/ 20075 w 2200758"/>
              <a:gd name="connsiteY6" fmla="*/ 1858395 h 1858395"/>
              <a:gd name="connsiteX0" fmla="*/ 20075 w 2200758"/>
              <a:gd name="connsiteY0" fmla="*/ 1858395 h 1858395"/>
              <a:gd name="connsiteX1" fmla="*/ 1918142 w 2200758"/>
              <a:gd name="connsiteY1" fmla="*/ 147752 h 1858395"/>
              <a:gd name="connsiteX2" fmla="*/ 1910817 w 2200758"/>
              <a:gd name="connsiteY2" fmla="*/ 0 h 1858395"/>
              <a:gd name="connsiteX3" fmla="*/ 2200758 w 2200758"/>
              <a:gd name="connsiteY3" fmla="*/ 309028 h 1858395"/>
              <a:gd name="connsiteX4" fmla="*/ 1777007 w 2200758"/>
              <a:gd name="connsiteY4" fmla="*/ 477198 h 1858395"/>
              <a:gd name="connsiteX5" fmla="*/ 1875322 w 2200758"/>
              <a:gd name="connsiteY5" fmla="*/ 324730 h 1858395"/>
              <a:gd name="connsiteX6" fmla="*/ 20075 w 2200758"/>
              <a:gd name="connsiteY6" fmla="*/ 1858395 h 1858395"/>
              <a:gd name="connsiteX0" fmla="*/ 0 w 2180683"/>
              <a:gd name="connsiteY0" fmla="*/ 1858395 h 1858395"/>
              <a:gd name="connsiteX1" fmla="*/ 1898067 w 2180683"/>
              <a:gd name="connsiteY1" fmla="*/ 147752 h 1858395"/>
              <a:gd name="connsiteX2" fmla="*/ 1890742 w 2180683"/>
              <a:gd name="connsiteY2" fmla="*/ 0 h 1858395"/>
              <a:gd name="connsiteX3" fmla="*/ 2180683 w 2180683"/>
              <a:gd name="connsiteY3" fmla="*/ 309028 h 1858395"/>
              <a:gd name="connsiteX4" fmla="*/ 1756932 w 2180683"/>
              <a:gd name="connsiteY4" fmla="*/ 477198 h 1858395"/>
              <a:gd name="connsiteX5" fmla="*/ 1855247 w 2180683"/>
              <a:gd name="connsiteY5" fmla="*/ 324730 h 1858395"/>
              <a:gd name="connsiteX6" fmla="*/ 0 w 2180683"/>
              <a:gd name="connsiteY6" fmla="*/ 1858395 h 1858395"/>
              <a:gd name="connsiteX0" fmla="*/ 0 w 2206393"/>
              <a:gd name="connsiteY0" fmla="*/ 1858395 h 1858395"/>
              <a:gd name="connsiteX1" fmla="*/ 1898067 w 2206393"/>
              <a:gd name="connsiteY1" fmla="*/ 147752 h 1858395"/>
              <a:gd name="connsiteX2" fmla="*/ 1890742 w 2206393"/>
              <a:gd name="connsiteY2" fmla="*/ 0 h 1858395"/>
              <a:gd name="connsiteX3" fmla="*/ 2206393 w 2206393"/>
              <a:gd name="connsiteY3" fmla="*/ 409746 h 1858395"/>
              <a:gd name="connsiteX4" fmla="*/ 1756932 w 2206393"/>
              <a:gd name="connsiteY4" fmla="*/ 477198 h 1858395"/>
              <a:gd name="connsiteX5" fmla="*/ 1855247 w 2206393"/>
              <a:gd name="connsiteY5" fmla="*/ 324730 h 1858395"/>
              <a:gd name="connsiteX6" fmla="*/ 0 w 2206393"/>
              <a:gd name="connsiteY6" fmla="*/ 1858395 h 1858395"/>
              <a:gd name="connsiteX0" fmla="*/ 0 w 2206393"/>
              <a:gd name="connsiteY0" fmla="*/ 1844219 h 1844219"/>
              <a:gd name="connsiteX1" fmla="*/ 1898067 w 2206393"/>
              <a:gd name="connsiteY1" fmla="*/ 133576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5247 w 2206393"/>
              <a:gd name="connsiteY5" fmla="*/ 310554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5247 w 2206393"/>
              <a:gd name="connsiteY5" fmla="*/ 310554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5247 w 2206393"/>
              <a:gd name="connsiteY5" fmla="*/ 310554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56932 w 2206393"/>
              <a:gd name="connsiteY4" fmla="*/ 463022 h 1844219"/>
              <a:gd name="connsiteX5" fmla="*/ 1851167 w 2206393"/>
              <a:gd name="connsiteY5" fmla="*/ 347122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87786 w 2206393"/>
              <a:gd name="connsiteY4" fmla="*/ 529529 h 1844219"/>
              <a:gd name="connsiteX5" fmla="*/ 1851167 w 2206393"/>
              <a:gd name="connsiteY5" fmla="*/ 347122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787786 w 2206393"/>
              <a:gd name="connsiteY4" fmla="*/ 529529 h 1844219"/>
              <a:gd name="connsiteX5" fmla="*/ 1912122 w 2206393"/>
              <a:gd name="connsiteY5" fmla="*/ 352139 h 1844219"/>
              <a:gd name="connsiteX6" fmla="*/ 0 w 2206393"/>
              <a:gd name="connsiteY6" fmla="*/ 1844219 h 1844219"/>
              <a:gd name="connsiteX0" fmla="*/ 0 w 2206393"/>
              <a:gd name="connsiteY0" fmla="*/ 1844219 h 1844219"/>
              <a:gd name="connsiteX1" fmla="*/ 1976058 w 2206393"/>
              <a:gd name="connsiteY1" fmla="*/ 212573 h 1844219"/>
              <a:gd name="connsiteX2" fmla="*/ 1988267 w 2206393"/>
              <a:gd name="connsiteY2" fmla="*/ 0 h 1844219"/>
              <a:gd name="connsiteX3" fmla="*/ 2206393 w 2206393"/>
              <a:gd name="connsiteY3" fmla="*/ 395570 h 1844219"/>
              <a:gd name="connsiteX4" fmla="*/ 1817076 w 2206393"/>
              <a:gd name="connsiteY4" fmla="*/ 463051 h 1844219"/>
              <a:gd name="connsiteX5" fmla="*/ 1912122 w 2206393"/>
              <a:gd name="connsiteY5" fmla="*/ 352139 h 1844219"/>
              <a:gd name="connsiteX6" fmla="*/ 0 w 2206393"/>
              <a:gd name="connsiteY6" fmla="*/ 1844219 h 1844219"/>
              <a:gd name="connsiteX0" fmla="*/ 0 w 2206393"/>
              <a:gd name="connsiteY0" fmla="*/ 1857510 h 1857510"/>
              <a:gd name="connsiteX1" fmla="*/ 1976058 w 2206393"/>
              <a:gd name="connsiteY1" fmla="*/ 225864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912122 w 2206393"/>
              <a:gd name="connsiteY5" fmla="*/ 365430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17076 w 2206393"/>
              <a:gd name="connsiteY4" fmla="*/ 476342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0731 w 2206393"/>
              <a:gd name="connsiteY1" fmla="*/ 131120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06499 w 2206393"/>
              <a:gd name="connsiteY4" fmla="*/ 503766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32207 w 2206393"/>
              <a:gd name="connsiteY1" fmla="*/ 141065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06499 w 2206393"/>
              <a:gd name="connsiteY4" fmla="*/ 503766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206393"/>
              <a:gd name="connsiteY0" fmla="*/ 1857510 h 1857510"/>
              <a:gd name="connsiteX1" fmla="*/ 1992338 w 2206393"/>
              <a:gd name="connsiteY1" fmla="*/ 171847 h 1857510"/>
              <a:gd name="connsiteX2" fmla="*/ 2006153 w 2206393"/>
              <a:gd name="connsiteY2" fmla="*/ 0 h 1857510"/>
              <a:gd name="connsiteX3" fmla="*/ 2206393 w 2206393"/>
              <a:gd name="connsiteY3" fmla="*/ 408861 h 1857510"/>
              <a:gd name="connsiteX4" fmla="*/ 1806499 w 2206393"/>
              <a:gd name="connsiteY4" fmla="*/ 503766 h 1857510"/>
              <a:gd name="connsiteX5" fmla="*/ 1878808 w 2206393"/>
              <a:gd name="connsiteY5" fmla="*/ 345466 h 1857510"/>
              <a:gd name="connsiteX6" fmla="*/ 0 w 220639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06499 w 2331573"/>
              <a:gd name="connsiteY4" fmla="*/ 503766 h 1857510"/>
              <a:gd name="connsiteX5" fmla="*/ 1878808 w 2331573"/>
              <a:gd name="connsiteY5" fmla="*/ 345466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06499 w 2331573"/>
              <a:gd name="connsiteY4" fmla="*/ 503766 h 1857510"/>
              <a:gd name="connsiteX5" fmla="*/ 1907231 w 2331573"/>
              <a:gd name="connsiteY5" fmla="*/ 397012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95906 w 2331573"/>
              <a:gd name="connsiteY4" fmla="*/ 498821 h 1857510"/>
              <a:gd name="connsiteX5" fmla="*/ 1907231 w 2331573"/>
              <a:gd name="connsiteY5" fmla="*/ 397012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1992338 w 2331573"/>
              <a:gd name="connsiteY1" fmla="*/ 17184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95906 w 2331573"/>
              <a:gd name="connsiteY4" fmla="*/ 498821 h 1857510"/>
              <a:gd name="connsiteX5" fmla="*/ 2018590 w 2331573"/>
              <a:gd name="connsiteY5" fmla="*/ 372960 h 1857510"/>
              <a:gd name="connsiteX6" fmla="*/ 0 w 2331573"/>
              <a:gd name="connsiteY6" fmla="*/ 1857510 h 1857510"/>
              <a:gd name="connsiteX0" fmla="*/ 0 w 2331573"/>
              <a:gd name="connsiteY0" fmla="*/ 1857510 h 1857510"/>
              <a:gd name="connsiteX1" fmla="*/ 2059791 w 2331573"/>
              <a:gd name="connsiteY1" fmla="*/ 186007 h 1857510"/>
              <a:gd name="connsiteX2" fmla="*/ 2006153 w 2331573"/>
              <a:gd name="connsiteY2" fmla="*/ 0 h 1857510"/>
              <a:gd name="connsiteX3" fmla="*/ 2331573 w 2331573"/>
              <a:gd name="connsiteY3" fmla="*/ 377335 h 1857510"/>
              <a:gd name="connsiteX4" fmla="*/ 1895906 w 2331573"/>
              <a:gd name="connsiteY4" fmla="*/ 498821 h 1857510"/>
              <a:gd name="connsiteX5" fmla="*/ 2018590 w 2331573"/>
              <a:gd name="connsiteY5" fmla="*/ 372960 h 1857510"/>
              <a:gd name="connsiteX6" fmla="*/ 0 w 2331573"/>
              <a:gd name="connsiteY6" fmla="*/ 1857510 h 1857510"/>
              <a:gd name="connsiteX0" fmla="*/ 0 w 2331573"/>
              <a:gd name="connsiteY0" fmla="*/ 1826743 h 1826743"/>
              <a:gd name="connsiteX1" fmla="*/ 2059791 w 2331573"/>
              <a:gd name="connsiteY1" fmla="*/ 155240 h 1826743"/>
              <a:gd name="connsiteX2" fmla="*/ 2036212 w 2331573"/>
              <a:gd name="connsiteY2" fmla="*/ 0 h 1826743"/>
              <a:gd name="connsiteX3" fmla="*/ 2331573 w 2331573"/>
              <a:gd name="connsiteY3" fmla="*/ 346568 h 1826743"/>
              <a:gd name="connsiteX4" fmla="*/ 1895906 w 2331573"/>
              <a:gd name="connsiteY4" fmla="*/ 468054 h 1826743"/>
              <a:gd name="connsiteX5" fmla="*/ 2018590 w 2331573"/>
              <a:gd name="connsiteY5" fmla="*/ 342193 h 1826743"/>
              <a:gd name="connsiteX6" fmla="*/ 0 w 2331573"/>
              <a:gd name="connsiteY6" fmla="*/ 1826743 h 182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573" h="1826743">
                <a:moveTo>
                  <a:pt x="0" y="1826743"/>
                </a:moveTo>
                <a:cubicBezTo>
                  <a:pt x="38075" y="568118"/>
                  <a:pt x="1537821" y="170532"/>
                  <a:pt x="2059791" y="155240"/>
                </a:cubicBezTo>
                <a:cubicBezTo>
                  <a:pt x="2057865" y="101528"/>
                  <a:pt x="2045602" y="47796"/>
                  <a:pt x="2036212" y="0"/>
                </a:cubicBezTo>
                <a:lnTo>
                  <a:pt x="2331573" y="346568"/>
                </a:lnTo>
                <a:lnTo>
                  <a:pt x="1895906" y="468054"/>
                </a:lnTo>
                <a:lnTo>
                  <a:pt x="2018590" y="342193"/>
                </a:lnTo>
                <a:cubicBezTo>
                  <a:pt x="1609113" y="335781"/>
                  <a:pt x="165310" y="695105"/>
                  <a:pt x="0" y="1826743"/>
                </a:cubicBezTo>
                <a:close/>
              </a:path>
            </a:pathLst>
          </a:cu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0"/>
            <a:ext cx="8244408" cy="90872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ОРЗ – это опасно!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1421726" y="763323"/>
            <a:ext cx="818985" cy="1431235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4612303" y="763323"/>
            <a:ext cx="818985" cy="1431235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7802880" y="763324"/>
            <a:ext cx="818985" cy="1431235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13667"/>
              </p:ext>
            </p:extLst>
          </p:nvPr>
        </p:nvGraphicFramePr>
        <p:xfrm>
          <a:off x="899592" y="2041055"/>
          <a:ext cx="8188749" cy="367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9583"/>
                <a:gridCol w="2729583"/>
                <a:gridCol w="2729583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400" u="sng" dirty="0" smtClean="0"/>
                        <a:t>Ассоциированные</a:t>
                      </a:r>
                      <a:r>
                        <a:rPr lang="ru-RU" sz="1400" u="sng" baseline="0" dirty="0" smtClean="0"/>
                        <a:t> неотложные состояния</a:t>
                      </a:r>
                      <a:endParaRPr lang="ru-RU" sz="14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u="sng" dirty="0" smtClean="0"/>
                        <a:t>Бактериальные осложнения</a:t>
                      </a:r>
                      <a:endParaRPr lang="ru-RU" sz="14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ru-RU" sz="1400" u="sng" dirty="0" err="1" smtClean="0"/>
                        <a:t>Хронизация</a:t>
                      </a:r>
                      <a:r>
                        <a:rPr lang="ru-RU" sz="1400" u="sng" dirty="0" smtClean="0"/>
                        <a:t>/обострение</a:t>
                      </a:r>
                      <a:r>
                        <a:rPr lang="ru-RU" sz="1400" u="sng" baseline="0" dirty="0" smtClean="0"/>
                        <a:t> хронических заболеваний</a:t>
                      </a:r>
                      <a:endParaRPr lang="ru-RU" sz="14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Синдром крупа</a:t>
                      </a: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err="1" smtClean="0"/>
                        <a:t>Менингоэнцефалиты</a:t>
                      </a:r>
                      <a:endParaRPr lang="ru-RU" sz="1400" dirty="0" smtClean="0"/>
                    </a:p>
                    <a:p>
                      <a:pPr algn="l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Приступ бронхиальной астмы; астматический статус</a:t>
                      </a: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Дыхательная/сердечно-сосудистая недостаточность</a:t>
                      </a: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Обострения хронической патологии почек</a:t>
                      </a: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/>
                        <a:t>Гемолитические кризы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Острый синусит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Острый средний отит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Орбитальные осложнения синусита (флегмоны орбиты, периостит и др.)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Внутричерепные осложнения </a:t>
                      </a:r>
                      <a:r>
                        <a:rPr lang="en-US" sz="1400" dirty="0" smtClean="0">
                          <a:cs typeface="Calibri" pitchFamily="34" charset="0"/>
                        </a:rPr>
                        <a:t/>
                      </a:r>
                      <a:br>
                        <a:rPr lang="en-US" sz="1400" dirty="0" smtClean="0">
                          <a:cs typeface="Calibri" pitchFamily="34" charset="0"/>
                        </a:rPr>
                      </a:br>
                      <a:r>
                        <a:rPr lang="ru-RU" sz="1400" dirty="0" smtClean="0">
                          <a:cs typeface="Calibri" pitchFamily="34" charset="0"/>
                        </a:rPr>
                        <a:t>(абсцесс головного мозга, </a:t>
                      </a:r>
                      <a:r>
                        <a:rPr lang="ru-RU" sz="1400" dirty="0" err="1" smtClean="0">
                          <a:cs typeface="Calibri" pitchFamily="34" charset="0"/>
                        </a:rPr>
                        <a:t>синустромбоз</a:t>
                      </a:r>
                      <a:r>
                        <a:rPr lang="ru-RU" sz="1400" dirty="0" smtClean="0">
                          <a:cs typeface="Calibri" pitchFamily="34" charset="0"/>
                        </a:rPr>
                        <a:t>)</a:t>
                      </a: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Прочие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Хронический тонзиллит</a:t>
                      </a:r>
                    </a:p>
                    <a:p>
                      <a:pPr algn="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Бронхиальная астма</a:t>
                      </a:r>
                    </a:p>
                    <a:p>
                      <a:pPr algn="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cs typeface="Calibri" pitchFamily="34" charset="0"/>
                        </a:rPr>
                        <a:t>Хронические заболевания легких</a:t>
                      </a:r>
                    </a:p>
                    <a:p>
                      <a:pPr algn="r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dirty="0" err="1" smtClean="0">
                          <a:cs typeface="Calibri" pitchFamily="34" charset="0"/>
                        </a:rPr>
                        <a:t>Гломерулонефрит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ER">
      <a:dk1>
        <a:srgbClr val="000000"/>
      </a:dk1>
      <a:lt1>
        <a:sysClr val="window" lastClr="FFFFFF"/>
      </a:lt1>
      <a:dk2>
        <a:srgbClr val="D2232A"/>
      </a:dk2>
      <a:lt2>
        <a:srgbClr val="01539C"/>
      </a:lt2>
      <a:accent1>
        <a:srgbClr val="81C5E2"/>
      </a:accent1>
      <a:accent2>
        <a:srgbClr val="1C75B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9dd5e9b-6cd2-4bb9-9080-28e2a1c2a879">MYGR2015-466-218</_dlc_DocId>
    <_dlc_DocIdUrl xmlns="e9dd5e9b-6cd2-4bb9-9080-28e2a1c2a879">
      <Url>http://ru1connect.int.grs.net/sites/MyGroups/gr113/EUR/_layouts/15/DocIdRedir.aspx?ID=MYGR2015-466-218</Url>
      <Description>MYGR2015-466-218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57AB78E4813B4F957558BF8FAC0B83" ma:contentTypeVersion="0" ma:contentTypeDescription="Создание документа." ma:contentTypeScope="" ma:versionID="0559b60473f27d25bf4b48966b7f19b0">
  <xsd:schema xmlns:xsd="http://www.w3.org/2001/XMLSchema" xmlns:xs="http://www.w3.org/2001/XMLSchema" xmlns:p="http://schemas.microsoft.com/office/2006/metadata/properties" xmlns:ns2="e9dd5e9b-6cd2-4bb9-9080-28e2a1c2a879" targetNamespace="http://schemas.microsoft.com/office/2006/metadata/properties" ma:root="true" ma:fieldsID="447717845c4ef8e2a96d37b65f6fbeef" ns2:_="">
    <xsd:import namespace="e9dd5e9b-6cd2-4bb9-9080-28e2a1c2a8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d5e9b-6cd2-4bb9-9080-28e2a1c2a8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E3C5B-5328-4E9C-B4F3-413171D4595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173769-0963-43FB-BF7F-DECD36F5AED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9dd5e9b-6cd2-4bb9-9080-28e2a1c2a8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41267E-6D83-43FC-8D3A-C6BE6EFF99C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8C58C1-846F-409D-AF5E-18EF9105D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d5e9b-6cd2-4bb9-9080-28e2a1c2a8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3619</Words>
  <Application>Microsoft Office PowerPoint</Application>
  <PresentationFormat>Экран (4:3)</PresentationFormat>
  <Paragraphs>800</Paragraphs>
  <Slides>54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Тема Office</vt:lpstr>
      <vt:lpstr>1_Тема Office</vt:lpstr>
      <vt:lpstr>Противовоспалительная терапия ОРВИ</vt:lpstr>
      <vt:lpstr>Презентация PowerPoint</vt:lpstr>
      <vt:lpstr>Презентация PowerPoint</vt:lpstr>
      <vt:lpstr>Презентация PowerPoint</vt:lpstr>
      <vt:lpstr>Презентация PowerPoint</vt:lpstr>
      <vt:lpstr>Эпителий дыхательных путей световая микроскопия, х300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Уникальный механизм действия Фенспирида</vt:lpstr>
      <vt:lpstr>Что происходит со слизистой оболочкой</vt:lpstr>
      <vt:lpstr>Локализация воспаления</vt:lpstr>
      <vt:lpstr>Клинические проявления ОРЗ</vt:lpstr>
      <vt:lpstr>Презентация PowerPoint</vt:lpstr>
      <vt:lpstr>Фенспирид быстро уменьшает  все симптомы воспаления при ОРЗ</vt:lpstr>
      <vt:lpstr>фенспирид эффективен в реальной педиатрической практике</vt:lpstr>
      <vt:lpstr>Фенспирид позволяет уменьшить количество симптоматических препаратов</vt:lpstr>
      <vt:lpstr>Кашель</vt:lpstr>
      <vt:lpstr>Наиболее частые причины кашля у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фенспирид быстрее уменьшает  сухой и продуктивный кашель</vt:lpstr>
      <vt:lpstr>Фенспирид эффективен  при хроническом ларингите</vt:lpstr>
      <vt:lpstr>Презентация PowerPoint</vt:lpstr>
      <vt:lpstr>фенспирид сокращает длительность заболевания (острый бронхит)</vt:lpstr>
      <vt:lpstr>фенспирид эффективен  при внебольничной пневмонии у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Острый тонзиллит: классификация ангин</vt:lpstr>
      <vt:lpstr>Дифференциальная диагностика ангин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фенспирид увеличивает концентрацию  иммуноглобулинов и лизоцима</vt:lpstr>
      <vt:lpstr>фенспирид эффективен при  хроническом синусите</vt:lpstr>
      <vt:lpstr>Презентация PowerPoint</vt:lpstr>
      <vt:lpstr>Фенспирид быстро купирует  клинические симптомы у больных отитом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Верхние дыхательные пути</dc:title>
  <dc:creator>POVORINSKAYA Olga RUSSIA</dc:creator>
  <cp:lastModifiedBy>kafedra-15</cp:lastModifiedBy>
  <cp:revision>193</cp:revision>
  <cp:lastPrinted>2016-04-26T12:08:13Z</cp:lastPrinted>
  <dcterms:created xsi:type="dcterms:W3CDTF">2014-05-18T16:39:11Z</dcterms:created>
  <dcterms:modified xsi:type="dcterms:W3CDTF">2017-01-12T10:28:41Z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0x010100E657AB78E4813B4F957558BF8FAC0B83</vt:lpwstr>
  </property>
  <property fmtid="{D5CDD505-2E9C-101B-9397-08002B2CF9AE}" pid="3" name="_dlc_DocIdItemGuid">
    <vt:lpwstr>1071faab-37c9-4cd4-902d-339611656731</vt:lpwstr>
  </property>
</Properties>
</file>