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166"/>
  </p:notesMasterIdLst>
  <p:sldIdLst>
    <p:sldId id="256" r:id="rId2"/>
    <p:sldId id="314" r:id="rId3"/>
    <p:sldId id="315" r:id="rId4"/>
    <p:sldId id="257" r:id="rId5"/>
    <p:sldId id="258" r:id="rId6"/>
    <p:sldId id="318" r:id="rId7"/>
    <p:sldId id="323" r:id="rId8"/>
    <p:sldId id="324" r:id="rId9"/>
    <p:sldId id="325" r:id="rId10"/>
    <p:sldId id="316" r:id="rId11"/>
    <p:sldId id="326" r:id="rId12"/>
    <p:sldId id="319" r:id="rId13"/>
    <p:sldId id="320" r:id="rId14"/>
    <p:sldId id="327" r:id="rId15"/>
    <p:sldId id="321" r:id="rId16"/>
    <p:sldId id="357" r:id="rId17"/>
    <p:sldId id="328" r:id="rId18"/>
    <p:sldId id="358" r:id="rId19"/>
    <p:sldId id="260" r:id="rId20"/>
    <p:sldId id="259" r:id="rId21"/>
    <p:sldId id="261" r:id="rId22"/>
    <p:sldId id="359" r:id="rId23"/>
    <p:sldId id="262" r:id="rId24"/>
    <p:sldId id="263" r:id="rId25"/>
    <p:sldId id="364" r:id="rId26"/>
    <p:sldId id="360" r:id="rId27"/>
    <p:sldId id="361" r:id="rId28"/>
    <p:sldId id="362" r:id="rId29"/>
    <p:sldId id="363" r:id="rId30"/>
    <p:sldId id="366" r:id="rId31"/>
    <p:sldId id="264" r:id="rId32"/>
    <p:sldId id="329" r:id="rId33"/>
    <p:sldId id="265" r:id="rId34"/>
    <p:sldId id="312" r:id="rId35"/>
    <p:sldId id="270" r:id="rId36"/>
    <p:sldId id="266" r:id="rId37"/>
    <p:sldId id="267" r:id="rId38"/>
    <p:sldId id="330" r:id="rId39"/>
    <p:sldId id="271" r:id="rId40"/>
    <p:sldId id="269" r:id="rId41"/>
    <p:sldId id="272" r:id="rId42"/>
    <p:sldId id="273" r:id="rId43"/>
    <p:sldId id="275" r:id="rId44"/>
    <p:sldId id="332" r:id="rId45"/>
    <p:sldId id="333" r:id="rId46"/>
    <p:sldId id="274" r:id="rId47"/>
    <p:sldId id="331" r:id="rId48"/>
    <p:sldId id="334" r:id="rId49"/>
    <p:sldId id="335" r:id="rId50"/>
    <p:sldId id="337" r:id="rId51"/>
    <p:sldId id="336" r:id="rId52"/>
    <p:sldId id="338" r:id="rId53"/>
    <p:sldId id="340" r:id="rId54"/>
    <p:sldId id="341" r:id="rId55"/>
    <p:sldId id="342" r:id="rId56"/>
    <p:sldId id="343" r:id="rId57"/>
    <p:sldId id="344" r:id="rId58"/>
    <p:sldId id="345" r:id="rId59"/>
    <p:sldId id="346" r:id="rId60"/>
    <p:sldId id="276" r:id="rId61"/>
    <p:sldId id="277" r:id="rId62"/>
    <p:sldId id="278" r:id="rId63"/>
    <p:sldId id="279" r:id="rId64"/>
    <p:sldId id="280" r:id="rId65"/>
    <p:sldId id="282" r:id="rId66"/>
    <p:sldId id="283" r:id="rId67"/>
    <p:sldId id="291" r:id="rId68"/>
    <p:sldId id="347" r:id="rId69"/>
    <p:sldId id="348" r:id="rId70"/>
    <p:sldId id="349" r:id="rId71"/>
    <p:sldId id="350" r:id="rId72"/>
    <p:sldId id="292" r:id="rId73"/>
    <p:sldId id="351" r:id="rId74"/>
    <p:sldId id="352" r:id="rId75"/>
    <p:sldId id="353" r:id="rId76"/>
    <p:sldId id="370" r:id="rId77"/>
    <p:sldId id="365" r:id="rId78"/>
    <p:sldId id="368" r:id="rId79"/>
    <p:sldId id="369" r:id="rId80"/>
    <p:sldId id="354" r:id="rId81"/>
    <p:sldId id="367" r:id="rId82"/>
    <p:sldId id="371" r:id="rId83"/>
    <p:sldId id="372" r:id="rId84"/>
    <p:sldId id="373" r:id="rId85"/>
    <p:sldId id="374" r:id="rId86"/>
    <p:sldId id="375" r:id="rId87"/>
    <p:sldId id="376" r:id="rId88"/>
    <p:sldId id="377" r:id="rId89"/>
    <p:sldId id="378" r:id="rId90"/>
    <p:sldId id="379" r:id="rId91"/>
    <p:sldId id="380" r:id="rId92"/>
    <p:sldId id="381" r:id="rId93"/>
    <p:sldId id="382" r:id="rId94"/>
    <p:sldId id="383" r:id="rId95"/>
    <p:sldId id="384" r:id="rId96"/>
    <p:sldId id="385" r:id="rId97"/>
    <p:sldId id="386" r:id="rId98"/>
    <p:sldId id="388" r:id="rId99"/>
    <p:sldId id="387" r:id="rId100"/>
    <p:sldId id="390" r:id="rId101"/>
    <p:sldId id="389" r:id="rId102"/>
    <p:sldId id="391" r:id="rId103"/>
    <p:sldId id="392" r:id="rId104"/>
    <p:sldId id="439" r:id="rId105"/>
    <p:sldId id="393" r:id="rId106"/>
    <p:sldId id="394" r:id="rId107"/>
    <p:sldId id="395" r:id="rId108"/>
    <p:sldId id="396" r:id="rId109"/>
    <p:sldId id="400" r:id="rId110"/>
    <p:sldId id="401" r:id="rId111"/>
    <p:sldId id="402" r:id="rId112"/>
    <p:sldId id="397" r:id="rId113"/>
    <p:sldId id="398" r:id="rId114"/>
    <p:sldId id="399" r:id="rId115"/>
    <p:sldId id="403" r:id="rId116"/>
    <p:sldId id="409" r:id="rId117"/>
    <p:sldId id="404" r:id="rId118"/>
    <p:sldId id="405" r:id="rId119"/>
    <p:sldId id="406" r:id="rId120"/>
    <p:sldId id="407" r:id="rId121"/>
    <p:sldId id="408" r:id="rId122"/>
    <p:sldId id="410" r:id="rId123"/>
    <p:sldId id="411" r:id="rId124"/>
    <p:sldId id="412" r:id="rId125"/>
    <p:sldId id="413" r:id="rId126"/>
    <p:sldId id="414" r:id="rId127"/>
    <p:sldId id="415" r:id="rId128"/>
    <p:sldId id="416" r:id="rId129"/>
    <p:sldId id="417" r:id="rId130"/>
    <p:sldId id="418" r:id="rId131"/>
    <p:sldId id="419" r:id="rId132"/>
    <p:sldId id="420" r:id="rId133"/>
    <p:sldId id="355" r:id="rId134"/>
    <p:sldId id="441" r:id="rId135"/>
    <p:sldId id="442" r:id="rId136"/>
    <p:sldId id="443" r:id="rId137"/>
    <p:sldId id="444" r:id="rId138"/>
    <p:sldId id="445" r:id="rId139"/>
    <p:sldId id="310" r:id="rId140"/>
    <p:sldId id="297" r:id="rId141"/>
    <p:sldId id="298" r:id="rId142"/>
    <p:sldId id="299" r:id="rId143"/>
    <p:sldId id="301" r:id="rId144"/>
    <p:sldId id="302" r:id="rId145"/>
    <p:sldId id="303" r:id="rId146"/>
    <p:sldId id="421" r:id="rId147"/>
    <p:sldId id="422" r:id="rId148"/>
    <p:sldId id="423" r:id="rId149"/>
    <p:sldId id="424" r:id="rId150"/>
    <p:sldId id="425" r:id="rId151"/>
    <p:sldId id="426" r:id="rId152"/>
    <p:sldId id="427" r:id="rId153"/>
    <p:sldId id="428" r:id="rId154"/>
    <p:sldId id="430" r:id="rId155"/>
    <p:sldId id="431" r:id="rId156"/>
    <p:sldId id="432" r:id="rId157"/>
    <p:sldId id="433" r:id="rId158"/>
    <p:sldId id="434" r:id="rId159"/>
    <p:sldId id="435" r:id="rId160"/>
    <p:sldId id="436" r:id="rId161"/>
    <p:sldId id="437" r:id="rId162"/>
    <p:sldId id="438" r:id="rId163"/>
    <p:sldId id="440" r:id="rId164"/>
    <p:sldId id="356" r:id="rId16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84139" autoAdjust="0"/>
  </p:normalViewPr>
  <p:slideViewPr>
    <p:cSldViewPr>
      <p:cViewPr varScale="1">
        <p:scale>
          <a:sx n="82" d="100"/>
          <a:sy n="82" d="100"/>
        </p:scale>
        <p:origin x="-152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diagrams/_rels/data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image" Target="../media/image91.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39E7DD-2F69-472C-BCFB-6D0331D50D02}" type="doc">
      <dgm:prSet loTypeId="urn:microsoft.com/office/officeart/2005/8/layout/pList2" loCatId="picture" qsTypeId="urn:microsoft.com/office/officeart/2005/8/quickstyle/simple1" qsCatId="simple" csTypeId="urn:microsoft.com/office/officeart/2005/8/colors/accent0_3" csCatId="mainScheme" phldr="1"/>
      <dgm:spPr/>
    </dgm:pt>
    <dgm:pt modelId="{A69CD304-D023-4590-802A-9A22094E4583}">
      <dgm:prSet phldrT="[Text]" custT="1"/>
      <dgm:spPr>
        <a:xfrm rot="10800000">
          <a:off x="195965" y="2374539"/>
          <a:ext cx="2194275" cy="2902215"/>
        </a:xfrm>
        <a:solidFill>
          <a:srgbClr val="003366">
            <a:hueOff val="0"/>
            <a:satOff val="0"/>
            <a:lumOff val="0"/>
            <a:alphaOff val="0"/>
          </a:srgbClr>
        </a:solidFill>
        <a:ln w="25400" cap="flat" cmpd="sng" algn="ctr">
          <a:solidFill>
            <a:srgbClr val="002060"/>
          </a:solidFill>
          <a:prstDash val="solid"/>
        </a:ln>
        <a:effectLst/>
      </dgm:spPr>
      <dgm:t>
        <a:bodyPr/>
        <a:lstStyle/>
        <a:p>
          <a:pPr algn="l"/>
          <a:r>
            <a:rPr lang="ru-RU" sz="2000" b="1" dirty="0" err="1" smtClean="0">
              <a:solidFill>
                <a:srgbClr val="FFFFFF"/>
              </a:solidFill>
              <a:latin typeface="Arial"/>
              <a:ea typeface="+mn-ea"/>
              <a:cs typeface="Arial"/>
            </a:rPr>
            <a:t>Ацетилцистеин</a:t>
          </a:r>
          <a:r>
            <a:rPr lang="ru-RU" sz="2000" dirty="0" smtClean="0">
              <a:solidFill>
                <a:srgbClr val="FFFFFF"/>
              </a:solidFill>
              <a:latin typeface="Arial"/>
              <a:ea typeface="+mn-ea"/>
              <a:cs typeface="Arial"/>
            </a:rPr>
            <a:t>  </a:t>
          </a:r>
        </a:p>
        <a:p>
          <a:pPr algn="ctr"/>
          <a:r>
            <a:rPr lang="ru-RU" sz="1600" b="0" dirty="0" smtClean="0">
              <a:solidFill>
                <a:srgbClr val="FFFFFF"/>
              </a:solidFill>
              <a:latin typeface="Arial"/>
              <a:ea typeface="+mn-ea"/>
              <a:cs typeface="Arial"/>
            </a:rPr>
            <a:t>за счет свободных </a:t>
          </a:r>
          <a:r>
            <a:rPr lang="en-US" sz="1600" b="0" dirty="0" smtClean="0">
              <a:solidFill>
                <a:srgbClr val="FFFFFF"/>
              </a:solidFill>
              <a:latin typeface="Arial"/>
              <a:ea typeface="+mn-ea"/>
              <a:cs typeface="Arial"/>
            </a:rPr>
            <a:t>SH-</a:t>
          </a:r>
          <a:r>
            <a:rPr lang="ru-RU" sz="1600" b="0" dirty="0" smtClean="0">
              <a:solidFill>
                <a:srgbClr val="FFFFFF"/>
              </a:solidFill>
              <a:latin typeface="Arial"/>
              <a:ea typeface="+mn-ea"/>
              <a:cs typeface="Arial"/>
            </a:rPr>
            <a:t>групп разрывает </a:t>
          </a:r>
          <a:r>
            <a:rPr lang="ru-RU" sz="1600" b="0" dirty="0" err="1" smtClean="0">
              <a:solidFill>
                <a:srgbClr val="FFFFFF"/>
              </a:solidFill>
              <a:latin typeface="Arial"/>
              <a:ea typeface="+mn-ea"/>
              <a:cs typeface="Arial"/>
            </a:rPr>
            <a:t>дисульфидные</a:t>
          </a:r>
          <a:r>
            <a:rPr lang="ru-RU" sz="1600" b="0" dirty="0" smtClean="0">
              <a:solidFill>
                <a:srgbClr val="FFFFFF"/>
              </a:solidFill>
              <a:latin typeface="Arial"/>
              <a:ea typeface="+mn-ea"/>
              <a:cs typeface="Arial"/>
            </a:rPr>
            <a:t> связи мокроты, за счет прямого воздействия на реологические свойства мокроты  облегчает ее отхождение</a:t>
          </a:r>
          <a:endParaRPr lang="en-US" sz="1600" b="0" dirty="0">
            <a:solidFill>
              <a:srgbClr val="FFFFFF"/>
            </a:solidFill>
            <a:latin typeface="Arial"/>
            <a:ea typeface="+mn-ea"/>
            <a:cs typeface="Arial"/>
          </a:endParaRPr>
        </a:p>
      </dgm:t>
    </dgm:pt>
    <dgm:pt modelId="{5E22D098-110A-4C7F-A809-194F3F69BD80}" type="parTrans" cxnId="{2A2F961E-E478-448A-B87A-F84B51558BE0}">
      <dgm:prSet/>
      <dgm:spPr/>
      <dgm:t>
        <a:bodyPr/>
        <a:lstStyle/>
        <a:p>
          <a:endParaRPr lang="en-US"/>
        </a:p>
      </dgm:t>
    </dgm:pt>
    <dgm:pt modelId="{D4343DFE-76D9-411A-AC35-2F7E6CC2B879}" type="sibTrans" cxnId="{2A2F961E-E478-448A-B87A-F84B51558BE0}">
      <dgm:prSet/>
      <dgm:spPr/>
      <dgm:t>
        <a:bodyPr/>
        <a:lstStyle/>
        <a:p>
          <a:endParaRPr lang="en-US"/>
        </a:p>
      </dgm:t>
    </dgm:pt>
    <dgm:pt modelId="{DBB7C2F5-CB15-4C75-A37F-8C9694ECF37C}">
      <dgm:prSet phldrT="[Text]" custT="1"/>
      <dgm:spPr>
        <a:xfrm rot="10800000">
          <a:off x="5051502" y="2374539"/>
          <a:ext cx="2194275" cy="2902215"/>
        </a:xfrm>
        <a:solidFill>
          <a:srgbClr val="003366">
            <a:hueOff val="0"/>
            <a:satOff val="0"/>
            <a:lumOff val="0"/>
            <a:alphaOff val="0"/>
          </a:srgbClr>
        </a:solidFill>
        <a:ln w="25400" cap="flat" cmpd="sng" algn="ctr">
          <a:solidFill>
            <a:srgbClr val="002060"/>
          </a:solidFill>
          <a:prstDash val="solid"/>
        </a:ln>
        <a:effectLst/>
      </dgm:spPr>
      <dgm:t>
        <a:bodyPr/>
        <a:lstStyle/>
        <a:p>
          <a:r>
            <a:rPr lang="ru-RU" sz="1900" b="1" dirty="0" err="1" smtClean="0">
              <a:solidFill>
                <a:srgbClr val="FFFFFF"/>
              </a:solidFill>
              <a:latin typeface="Arial"/>
              <a:ea typeface="+mn-ea"/>
              <a:cs typeface="Arial"/>
            </a:rPr>
            <a:t>Карбоцистеин</a:t>
          </a:r>
          <a:endParaRPr lang="ru-RU" sz="1900" b="1" dirty="0" smtClean="0">
            <a:solidFill>
              <a:srgbClr val="FFFFFF"/>
            </a:solidFill>
            <a:latin typeface="Arial"/>
            <a:ea typeface="+mn-ea"/>
            <a:cs typeface="Arial"/>
          </a:endParaRPr>
        </a:p>
        <a:p>
          <a:r>
            <a:rPr lang="ru-RU" sz="1600" b="0" dirty="0" smtClean="0">
              <a:solidFill>
                <a:srgbClr val="FFFFFF"/>
              </a:solidFill>
              <a:latin typeface="Arial"/>
              <a:ea typeface="+mn-ea"/>
              <a:cs typeface="Arial"/>
            </a:rPr>
            <a:t>а</a:t>
          </a:r>
          <a:r>
            <a:rPr lang="ru-RU" sz="1600" dirty="0" smtClean="0">
              <a:solidFill>
                <a:srgbClr val="FFFFFF"/>
              </a:solidFill>
              <a:latin typeface="Arial"/>
              <a:ea typeface="+mn-ea"/>
              <a:cs typeface="Arial"/>
            </a:rPr>
            <a:t>ктивирует фермент </a:t>
          </a:r>
          <a:r>
            <a:rPr lang="ru-RU" sz="1600" dirty="0" err="1" smtClean="0">
              <a:solidFill>
                <a:srgbClr val="FFFFFF"/>
              </a:solidFill>
              <a:latin typeface="Arial"/>
              <a:ea typeface="+mn-ea"/>
              <a:cs typeface="Arial"/>
            </a:rPr>
            <a:t>сиаловую</a:t>
          </a:r>
          <a:r>
            <a:rPr lang="ru-RU" sz="1600" dirty="0" smtClean="0">
              <a:solidFill>
                <a:srgbClr val="FFFFFF"/>
              </a:solidFill>
              <a:latin typeface="Arial"/>
              <a:ea typeface="+mn-ea"/>
              <a:cs typeface="Arial"/>
            </a:rPr>
            <a:t> </a:t>
          </a:r>
          <a:r>
            <a:rPr lang="ru-RU" sz="1600" dirty="0" err="1" smtClean="0">
              <a:solidFill>
                <a:srgbClr val="FFFFFF"/>
              </a:solidFill>
              <a:latin typeface="Arial"/>
              <a:ea typeface="+mn-ea"/>
              <a:cs typeface="Arial"/>
            </a:rPr>
            <a:t>трансферазу</a:t>
          </a:r>
          <a:r>
            <a:rPr lang="ru-RU" sz="1600" dirty="0" smtClean="0">
              <a:solidFill>
                <a:srgbClr val="FFFFFF"/>
              </a:solidFill>
              <a:latin typeface="Arial"/>
              <a:ea typeface="+mn-ea"/>
              <a:cs typeface="Arial"/>
            </a:rPr>
            <a:t> и изменяет химический состав слизи</a:t>
          </a:r>
          <a:endParaRPr lang="en-US" sz="1600" dirty="0">
            <a:solidFill>
              <a:srgbClr val="FFFFFF"/>
            </a:solidFill>
            <a:latin typeface="Arial"/>
            <a:ea typeface="+mn-ea"/>
            <a:cs typeface="Arial"/>
          </a:endParaRPr>
        </a:p>
      </dgm:t>
    </dgm:pt>
    <dgm:pt modelId="{A6D5E143-AEC4-478F-A95E-6542C4C6C70C}" type="parTrans" cxnId="{FC5BFFD1-8CE6-444D-98BD-71268F93F01C}">
      <dgm:prSet/>
      <dgm:spPr/>
      <dgm:t>
        <a:bodyPr/>
        <a:lstStyle/>
        <a:p>
          <a:endParaRPr lang="en-US"/>
        </a:p>
      </dgm:t>
    </dgm:pt>
    <dgm:pt modelId="{8E942FC8-839C-4106-9987-FBDD3748A6D7}" type="sibTrans" cxnId="{FC5BFFD1-8CE6-444D-98BD-71268F93F01C}">
      <dgm:prSet/>
      <dgm:spPr/>
      <dgm:t>
        <a:bodyPr/>
        <a:lstStyle/>
        <a:p>
          <a:endParaRPr lang="en-US"/>
        </a:p>
      </dgm:t>
    </dgm:pt>
    <dgm:pt modelId="{BC28165F-C7B9-41C5-A445-3DD7D7944477}">
      <dgm:prSet phldrT="[Text]" custT="1"/>
      <dgm:spPr>
        <a:xfrm rot="10800000">
          <a:off x="2637799" y="2374539"/>
          <a:ext cx="2194275" cy="2902215"/>
        </a:xfrm>
        <a:solidFill>
          <a:srgbClr val="003366">
            <a:hueOff val="0"/>
            <a:satOff val="0"/>
            <a:lumOff val="0"/>
            <a:alphaOff val="0"/>
          </a:srgbClr>
        </a:solidFill>
        <a:ln w="25400" cap="flat" cmpd="sng" algn="ctr">
          <a:solidFill>
            <a:srgbClr val="002060"/>
          </a:solidFill>
          <a:prstDash val="solid"/>
        </a:ln>
        <a:effectLst/>
      </dgm:spPr>
      <dgm:t>
        <a:bodyPr/>
        <a:lstStyle/>
        <a:p>
          <a:r>
            <a:rPr lang="ru-RU" sz="1900" b="1" dirty="0" err="1" smtClean="0">
              <a:solidFill>
                <a:srgbClr val="FFFFFF"/>
              </a:solidFill>
              <a:latin typeface="Arial"/>
              <a:ea typeface="+mn-ea"/>
              <a:cs typeface="Arial"/>
            </a:rPr>
            <a:t>Амброксол</a:t>
          </a:r>
          <a:r>
            <a:rPr lang="ru-RU" sz="1900" dirty="0" smtClean="0">
              <a:solidFill>
                <a:srgbClr val="FFFFFF"/>
              </a:solidFill>
              <a:latin typeface="Arial"/>
              <a:ea typeface="+mn-ea"/>
              <a:cs typeface="Arial"/>
            </a:rPr>
            <a:t> </a:t>
          </a:r>
          <a:r>
            <a:rPr lang="ru-RU" sz="1600" dirty="0" smtClean="0">
              <a:solidFill>
                <a:srgbClr val="FFFFFF"/>
              </a:solidFill>
              <a:latin typeface="Arial"/>
              <a:ea typeface="+mn-ea"/>
              <a:cs typeface="Arial"/>
            </a:rPr>
            <a:t>увеличивает синтез </a:t>
          </a:r>
          <a:r>
            <a:rPr lang="ru-RU" sz="1600" dirty="0" err="1" smtClean="0">
              <a:solidFill>
                <a:srgbClr val="FFFFFF"/>
              </a:solidFill>
              <a:latin typeface="Arial"/>
              <a:ea typeface="+mn-ea"/>
              <a:cs typeface="Arial"/>
            </a:rPr>
            <a:t>сурфактанта</a:t>
          </a:r>
          <a:r>
            <a:rPr lang="ru-RU" sz="1600" dirty="0" smtClean="0">
              <a:solidFill>
                <a:srgbClr val="FFFFFF"/>
              </a:solidFill>
              <a:latin typeface="Arial"/>
              <a:ea typeface="+mn-ea"/>
              <a:cs typeface="Arial"/>
            </a:rPr>
            <a:t> и стимулирует цилиарную активность</a:t>
          </a:r>
          <a:endParaRPr lang="en-US" sz="1600" dirty="0">
            <a:solidFill>
              <a:srgbClr val="FFFFFF"/>
            </a:solidFill>
            <a:latin typeface="Arial"/>
            <a:ea typeface="+mn-ea"/>
            <a:cs typeface="Arial"/>
          </a:endParaRPr>
        </a:p>
      </dgm:t>
    </dgm:pt>
    <dgm:pt modelId="{BFD56CEC-515F-4EC4-9FC3-C4DDAD3314B9}" type="sibTrans" cxnId="{00D1E893-CAB0-4D1A-863B-EF3B00B574E3}">
      <dgm:prSet/>
      <dgm:spPr/>
      <dgm:t>
        <a:bodyPr/>
        <a:lstStyle/>
        <a:p>
          <a:endParaRPr lang="en-US"/>
        </a:p>
      </dgm:t>
    </dgm:pt>
    <dgm:pt modelId="{5166CF56-48EC-418B-87B5-042744A1E976}" type="parTrans" cxnId="{00D1E893-CAB0-4D1A-863B-EF3B00B574E3}">
      <dgm:prSet/>
      <dgm:spPr/>
      <dgm:t>
        <a:bodyPr/>
        <a:lstStyle/>
        <a:p>
          <a:endParaRPr lang="en-US"/>
        </a:p>
      </dgm:t>
    </dgm:pt>
    <dgm:pt modelId="{2608B8B5-F228-4010-A654-308ABC7FA8A9}">
      <dgm:prSet phldrT="[Text]"/>
      <dgm:spPr>
        <a:xfrm rot="10800000">
          <a:off x="195965" y="2374539"/>
          <a:ext cx="2194275" cy="2902215"/>
        </a:xfrm>
        <a:solidFill>
          <a:srgbClr val="003366">
            <a:hueOff val="0"/>
            <a:satOff val="0"/>
            <a:lumOff val="0"/>
            <a:alphaOff val="0"/>
          </a:srgbClr>
        </a:solidFill>
        <a:ln w="25400" cap="flat" cmpd="sng" algn="ctr">
          <a:solidFill>
            <a:srgbClr val="002060"/>
          </a:solidFill>
          <a:prstDash val="solid"/>
        </a:ln>
        <a:effectLst/>
      </dgm:spPr>
      <dgm:t>
        <a:bodyPr/>
        <a:lstStyle/>
        <a:p>
          <a:pPr algn="l"/>
          <a:endParaRPr lang="en-US" sz="1600" b="0" dirty="0">
            <a:solidFill>
              <a:srgbClr val="FFFFFF"/>
            </a:solidFill>
            <a:latin typeface="Arial"/>
            <a:ea typeface="+mn-ea"/>
            <a:cs typeface="Arial"/>
          </a:endParaRPr>
        </a:p>
      </dgm:t>
    </dgm:pt>
    <dgm:pt modelId="{EE6D25C2-229B-4A84-9802-65ADA786F5A7}" type="sibTrans" cxnId="{F159B960-11FD-4391-8D09-A2FA0C7CD00B}">
      <dgm:prSet/>
      <dgm:spPr/>
      <dgm:t>
        <a:bodyPr/>
        <a:lstStyle/>
        <a:p>
          <a:endParaRPr lang="en-US"/>
        </a:p>
      </dgm:t>
    </dgm:pt>
    <dgm:pt modelId="{1E8D0541-168D-4EED-871D-90A05887DA45}" type="parTrans" cxnId="{F159B960-11FD-4391-8D09-A2FA0C7CD00B}">
      <dgm:prSet/>
      <dgm:spPr/>
      <dgm:t>
        <a:bodyPr/>
        <a:lstStyle/>
        <a:p>
          <a:endParaRPr lang="en-US"/>
        </a:p>
      </dgm:t>
    </dgm:pt>
    <dgm:pt modelId="{476A0558-3306-45E1-BDDA-6ACB1941C3E3}" type="pres">
      <dgm:prSet presAssocID="{E439E7DD-2F69-472C-BCFB-6D0331D50D02}" presName="Name0" presStyleCnt="0">
        <dgm:presLayoutVars>
          <dgm:dir/>
          <dgm:resizeHandles val="exact"/>
        </dgm:presLayoutVars>
      </dgm:prSet>
      <dgm:spPr/>
    </dgm:pt>
    <dgm:pt modelId="{8DD3E689-3CE4-471B-BD1B-D774C5B8010E}" type="pres">
      <dgm:prSet presAssocID="{E439E7DD-2F69-472C-BCFB-6D0331D50D02}" presName="bkgdShp" presStyleLbl="alignAccFollowNode1" presStyleIdx="0" presStyleCnt="1" custLinFactNeighborX="310" custLinFactNeighborY="1655"/>
      <dgm:spPr>
        <a:xfrm>
          <a:off x="0" y="0"/>
          <a:ext cx="7469874" cy="2374539"/>
        </a:xfrm>
        <a:prstGeom prst="roundRect">
          <a:avLst>
            <a:gd name="adj" fmla="val 10000"/>
          </a:avLst>
        </a:prstGeom>
        <a:solidFill>
          <a:schemeClr val="bg2">
            <a:lumMod val="90000"/>
            <a:alpha val="90000"/>
          </a:schemeClr>
        </a:solidFill>
        <a:ln w="25400" cap="flat" cmpd="sng" algn="ctr">
          <a:solidFill>
            <a:srgbClr val="002060">
              <a:alpha val="90000"/>
            </a:srgbClr>
          </a:solidFill>
          <a:prstDash val="solid"/>
        </a:ln>
        <a:effectLst/>
      </dgm:spPr>
      <dgm:t>
        <a:bodyPr/>
        <a:lstStyle/>
        <a:p>
          <a:endParaRPr lang="en-US"/>
        </a:p>
      </dgm:t>
    </dgm:pt>
    <dgm:pt modelId="{984774EC-9BEA-42E4-AE37-2AB9F1ACB3BF}" type="pres">
      <dgm:prSet presAssocID="{E439E7DD-2F69-472C-BCFB-6D0331D50D02}" presName="linComp" presStyleCnt="0"/>
      <dgm:spPr/>
    </dgm:pt>
    <dgm:pt modelId="{B9E68DF6-7461-4170-85D9-C82F8F9FAA4A}" type="pres">
      <dgm:prSet presAssocID="{A69CD304-D023-4590-802A-9A22094E4583}" presName="compNode" presStyleCnt="0"/>
      <dgm:spPr/>
    </dgm:pt>
    <dgm:pt modelId="{813EF142-552C-4543-B6EF-C7495B416ABC}" type="pres">
      <dgm:prSet presAssocID="{A69CD304-D023-4590-802A-9A22094E4583}" presName="node" presStyleLbl="node1" presStyleIdx="0" presStyleCnt="3" custLinFactNeighborX="-1656" custLinFactNeighborY="13834">
        <dgm:presLayoutVars>
          <dgm:bulletEnabled val="1"/>
        </dgm:presLayoutVars>
      </dgm:prSet>
      <dgm:spPr>
        <a:prstGeom prst="round2SameRect">
          <a:avLst>
            <a:gd name="adj1" fmla="val 10500"/>
            <a:gd name="adj2" fmla="val 0"/>
          </a:avLst>
        </a:prstGeom>
      </dgm:spPr>
      <dgm:t>
        <a:bodyPr/>
        <a:lstStyle/>
        <a:p>
          <a:endParaRPr lang="en-US"/>
        </a:p>
      </dgm:t>
    </dgm:pt>
    <dgm:pt modelId="{D7BB8F76-C53B-41BA-95AD-37B14921A864}" type="pres">
      <dgm:prSet presAssocID="{A69CD304-D023-4590-802A-9A22094E4583}" presName="invisiNode" presStyleLbl="node1" presStyleIdx="0" presStyleCnt="3"/>
      <dgm:spPr/>
    </dgm:pt>
    <dgm:pt modelId="{5BED3E17-5BC9-4181-A49B-97E7CE17EF41}" type="pres">
      <dgm:prSet presAssocID="{A69CD304-D023-4590-802A-9A22094E4583}" presName="imagNode" presStyleLbl="fgImgPlace1" presStyleIdx="0" presStyleCnt="3" custLinFactNeighborX="1327" custLinFactNeighborY="469"/>
      <dgm:spPr>
        <a:xfrm>
          <a:off x="224096" y="316605"/>
          <a:ext cx="2194275" cy="1741329"/>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25400" cap="flat" cmpd="sng" algn="ctr">
          <a:solidFill>
            <a:srgbClr val="CCDEF3">
              <a:hueOff val="0"/>
              <a:satOff val="0"/>
              <a:lumOff val="0"/>
              <a:alphaOff val="0"/>
            </a:srgbClr>
          </a:solidFill>
          <a:prstDash val="solid"/>
        </a:ln>
        <a:effectLst/>
      </dgm:spPr>
      <dgm:t>
        <a:bodyPr/>
        <a:lstStyle/>
        <a:p>
          <a:endParaRPr lang="en-US"/>
        </a:p>
      </dgm:t>
    </dgm:pt>
    <dgm:pt modelId="{7D0EB270-40E7-463A-89CA-92C5D306EF5B}" type="pres">
      <dgm:prSet presAssocID="{D4343DFE-76D9-411A-AC35-2F7E6CC2B879}" presName="sibTrans" presStyleLbl="sibTrans2D1" presStyleIdx="0" presStyleCnt="0"/>
      <dgm:spPr/>
      <dgm:t>
        <a:bodyPr/>
        <a:lstStyle/>
        <a:p>
          <a:endParaRPr lang="en-US"/>
        </a:p>
      </dgm:t>
    </dgm:pt>
    <dgm:pt modelId="{F748BC5C-E782-43DC-BF6B-096FA8ADEA87}" type="pres">
      <dgm:prSet presAssocID="{BC28165F-C7B9-41C5-A445-3DD7D7944477}" presName="compNode" presStyleCnt="0"/>
      <dgm:spPr/>
    </dgm:pt>
    <dgm:pt modelId="{2DE4FA68-BEB1-4A59-8469-CA75AF3E4CDE}" type="pres">
      <dgm:prSet presAssocID="{BC28165F-C7B9-41C5-A445-3DD7D7944477}" presName="node" presStyleLbl="node1" presStyleIdx="1" presStyleCnt="3">
        <dgm:presLayoutVars>
          <dgm:bulletEnabled val="1"/>
        </dgm:presLayoutVars>
      </dgm:prSet>
      <dgm:spPr>
        <a:prstGeom prst="round2SameRect">
          <a:avLst>
            <a:gd name="adj1" fmla="val 10500"/>
            <a:gd name="adj2" fmla="val 0"/>
          </a:avLst>
        </a:prstGeom>
      </dgm:spPr>
      <dgm:t>
        <a:bodyPr/>
        <a:lstStyle/>
        <a:p>
          <a:endParaRPr lang="en-US"/>
        </a:p>
      </dgm:t>
    </dgm:pt>
    <dgm:pt modelId="{DC9BD327-588F-4E73-AD9E-FE83F244104C}" type="pres">
      <dgm:prSet presAssocID="{BC28165F-C7B9-41C5-A445-3DD7D7944477}" presName="invisiNode" presStyleLbl="node1" presStyleIdx="1" presStyleCnt="3"/>
      <dgm:spPr/>
    </dgm:pt>
    <dgm:pt modelId="{993DC6AD-9DB7-4051-9E01-1B5731999306}" type="pres">
      <dgm:prSet presAssocID="{BC28165F-C7B9-41C5-A445-3DD7D7944477}" presName="imagNode" presStyleLbl="fgImgPlace1" presStyleIdx="1" presStyleCnt="3"/>
      <dgm:spPr>
        <a:xfrm>
          <a:off x="2637799" y="316605"/>
          <a:ext cx="2194275" cy="1741329"/>
        </a:xfrm>
        <a:prstGeom prst="roundRect">
          <a:avLst>
            <a:gd name="adj" fmla="val 10000"/>
          </a:avLst>
        </a:prstGeom>
        <a:blipFill rotWithShape="1">
          <a:blip xmlns:r="http://schemas.openxmlformats.org/officeDocument/2006/relationships" r:embed="rId2" cstate="email">
            <a:extLst>
              <a:ext uri="{28A0092B-C50C-407E-A947-70E740481C1C}">
                <a14:useLocalDpi xmlns:a14="http://schemas.microsoft.com/office/drawing/2010/main"/>
              </a:ext>
            </a:extLst>
          </a:blip>
          <a:stretch>
            <a:fillRect/>
          </a:stretch>
        </a:blipFill>
        <a:ln w="25400" cap="flat" cmpd="sng" algn="ctr">
          <a:solidFill>
            <a:srgbClr val="CCDEF3">
              <a:hueOff val="0"/>
              <a:satOff val="0"/>
              <a:lumOff val="0"/>
              <a:alphaOff val="0"/>
            </a:srgbClr>
          </a:solidFill>
          <a:prstDash val="solid"/>
        </a:ln>
        <a:effectLst/>
      </dgm:spPr>
      <dgm:t>
        <a:bodyPr/>
        <a:lstStyle/>
        <a:p>
          <a:endParaRPr lang="en-US"/>
        </a:p>
      </dgm:t>
    </dgm:pt>
    <dgm:pt modelId="{5CCB571D-9F58-4612-AA41-BA408B1C97A7}" type="pres">
      <dgm:prSet presAssocID="{BFD56CEC-515F-4EC4-9FC3-C4DDAD3314B9}" presName="sibTrans" presStyleLbl="sibTrans2D1" presStyleIdx="0" presStyleCnt="0"/>
      <dgm:spPr/>
      <dgm:t>
        <a:bodyPr/>
        <a:lstStyle/>
        <a:p>
          <a:endParaRPr lang="en-US"/>
        </a:p>
      </dgm:t>
    </dgm:pt>
    <dgm:pt modelId="{FCD95C9A-1ACE-434B-A9A3-467D0391FAA0}" type="pres">
      <dgm:prSet presAssocID="{DBB7C2F5-CB15-4C75-A37F-8C9694ECF37C}" presName="compNode" presStyleCnt="0"/>
      <dgm:spPr/>
    </dgm:pt>
    <dgm:pt modelId="{C87A6FA3-4768-494B-B440-695C5E389BB2}" type="pres">
      <dgm:prSet presAssocID="{DBB7C2F5-CB15-4C75-A37F-8C9694ECF37C}" presName="node" presStyleLbl="node1" presStyleIdx="2" presStyleCnt="3">
        <dgm:presLayoutVars>
          <dgm:bulletEnabled val="1"/>
        </dgm:presLayoutVars>
      </dgm:prSet>
      <dgm:spPr>
        <a:prstGeom prst="round2SameRect">
          <a:avLst>
            <a:gd name="adj1" fmla="val 10500"/>
            <a:gd name="adj2" fmla="val 0"/>
          </a:avLst>
        </a:prstGeom>
      </dgm:spPr>
      <dgm:t>
        <a:bodyPr/>
        <a:lstStyle/>
        <a:p>
          <a:endParaRPr lang="en-US"/>
        </a:p>
      </dgm:t>
    </dgm:pt>
    <dgm:pt modelId="{43F48D47-ACA7-4C8B-B58A-434AB041A788}" type="pres">
      <dgm:prSet presAssocID="{DBB7C2F5-CB15-4C75-A37F-8C9694ECF37C}" presName="invisiNode" presStyleLbl="node1" presStyleIdx="2" presStyleCnt="3"/>
      <dgm:spPr/>
    </dgm:pt>
    <dgm:pt modelId="{9093D03D-1D54-4EC7-A3EB-5ED84E6D596D}" type="pres">
      <dgm:prSet presAssocID="{DBB7C2F5-CB15-4C75-A37F-8C9694ECF37C}" presName="imagNode" presStyleLbl="fgImgPlace1" presStyleIdx="2" presStyleCnt="3"/>
      <dgm:spPr>
        <a:xfrm>
          <a:off x="5051502" y="316605"/>
          <a:ext cx="2194275" cy="1741329"/>
        </a:xfrm>
        <a:prstGeom prst="roundRect">
          <a:avLst>
            <a:gd name="adj" fmla="val 10000"/>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rgbClr val="CCDEF3">
              <a:hueOff val="0"/>
              <a:satOff val="0"/>
              <a:lumOff val="0"/>
              <a:alphaOff val="0"/>
            </a:srgbClr>
          </a:solidFill>
          <a:prstDash val="solid"/>
        </a:ln>
        <a:effectLst/>
      </dgm:spPr>
    </dgm:pt>
  </dgm:ptLst>
  <dgm:cxnLst>
    <dgm:cxn modelId="{C3C37672-27D9-4F78-BFA9-E3174A44295D}" type="presOf" srcId="{2608B8B5-F228-4010-A654-308ABC7FA8A9}" destId="{813EF142-552C-4543-B6EF-C7495B416ABC}" srcOrd="0" destOrd="1" presId="urn:microsoft.com/office/officeart/2005/8/layout/pList2"/>
    <dgm:cxn modelId="{00D1E893-CAB0-4D1A-863B-EF3B00B574E3}" srcId="{E439E7DD-2F69-472C-BCFB-6D0331D50D02}" destId="{BC28165F-C7B9-41C5-A445-3DD7D7944477}" srcOrd="1" destOrd="0" parTransId="{5166CF56-48EC-418B-87B5-042744A1E976}" sibTransId="{BFD56CEC-515F-4EC4-9FC3-C4DDAD3314B9}"/>
    <dgm:cxn modelId="{F159B960-11FD-4391-8D09-A2FA0C7CD00B}" srcId="{A69CD304-D023-4590-802A-9A22094E4583}" destId="{2608B8B5-F228-4010-A654-308ABC7FA8A9}" srcOrd="0" destOrd="0" parTransId="{1E8D0541-168D-4EED-871D-90A05887DA45}" sibTransId="{EE6D25C2-229B-4A84-9802-65ADA786F5A7}"/>
    <dgm:cxn modelId="{1D6EFCD7-E4BB-49D0-BC52-82AB917AE9A8}" type="presOf" srcId="{D4343DFE-76D9-411A-AC35-2F7E6CC2B879}" destId="{7D0EB270-40E7-463A-89CA-92C5D306EF5B}" srcOrd="0" destOrd="0" presId="urn:microsoft.com/office/officeart/2005/8/layout/pList2"/>
    <dgm:cxn modelId="{50A1FDFA-964F-401C-A2E6-18BCA334EFA1}" type="presOf" srcId="{A69CD304-D023-4590-802A-9A22094E4583}" destId="{813EF142-552C-4543-B6EF-C7495B416ABC}" srcOrd="0" destOrd="0" presId="urn:microsoft.com/office/officeart/2005/8/layout/pList2"/>
    <dgm:cxn modelId="{EC16303B-4819-4AF0-AA06-96C3F07C0D94}" type="presOf" srcId="{BC28165F-C7B9-41C5-A445-3DD7D7944477}" destId="{2DE4FA68-BEB1-4A59-8469-CA75AF3E4CDE}" srcOrd="0" destOrd="0" presId="urn:microsoft.com/office/officeart/2005/8/layout/pList2"/>
    <dgm:cxn modelId="{2A2F961E-E478-448A-B87A-F84B51558BE0}" srcId="{E439E7DD-2F69-472C-BCFB-6D0331D50D02}" destId="{A69CD304-D023-4590-802A-9A22094E4583}" srcOrd="0" destOrd="0" parTransId="{5E22D098-110A-4C7F-A809-194F3F69BD80}" sibTransId="{D4343DFE-76D9-411A-AC35-2F7E6CC2B879}"/>
    <dgm:cxn modelId="{E8B933A3-E554-421E-ACD0-60C07A075519}" type="presOf" srcId="{E439E7DD-2F69-472C-BCFB-6D0331D50D02}" destId="{476A0558-3306-45E1-BDDA-6ACB1941C3E3}" srcOrd="0" destOrd="0" presId="urn:microsoft.com/office/officeart/2005/8/layout/pList2"/>
    <dgm:cxn modelId="{FC5BFFD1-8CE6-444D-98BD-71268F93F01C}" srcId="{E439E7DD-2F69-472C-BCFB-6D0331D50D02}" destId="{DBB7C2F5-CB15-4C75-A37F-8C9694ECF37C}" srcOrd="2" destOrd="0" parTransId="{A6D5E143-AEC4-478F-A95E-6542C4C6C70C}" sibTransId="{8E942FC8-839C-4106-9987-FBDD3748A6D7}"/>
    <dgm:cxn modelId="{64EC823A-9239-48F2-96F8-F0ED42A33988}" type="presOf" srcId="{BFD56CEC-515F-4EC4-9FC3-C4DDAD3314B9}" destId="{5CCB571D-9F58-4612-AA41-BA408B1C97A7}" srcOrd="0" destOrd="0" presId="urn:microsoft.com/office/officeart/2005/8/layout/pList2"/>
    <dgm:cxn modelId="{872EF602-A901-4AD0-8240-808BBAECFAB2}" type="presOf" srcId="{DBB7C2F5-CB15-4C75-A37F-8C9694ECF37C}" destId="{C87A6FA3-4768-494B-B440-695C5E389BB2}" srcOrd="0" destOrd="0" presId="urn:microsoft.com/office/officeart/2005/8/layout/pList2"/>
    <dgm:cxn modelId="{15E1E79C-2546-4EC2-970D-EF8EC79AC204}" type="presParOf" srcId="{476A0558-3306-45E1-BDDA-6ACB1941C3E3}" destId="{8DD3E689-3CE4-471B-BD1B-D774C5B8010E}" srcOrd="0" destOrd="0" presId="urn:microsoft.com/office/officeart/2005/8/layout/pList2"/>
    <dgm:cxn modelId="{9AAEFC13-1D19-47CA-BC72-238AAAA54729}" type="presParOf" srcId="{476A0558-3306-45E1-BDDA-6ACB1941C3E3}" destId="{984774EC-9BEA-42E4-AE37-2AB9F1ACB3BF}" srcOrd="1" destOrd="0" presId="urn:microsoft.com/office/officeart/2005/8/layout/pList2"/>
    <dgm:cxn modelId="{627D89B0-9A56-4125-A399-2E4CD0E57F20}" type="presParOf" srcId="{984774EC-9BEA-42E4-AE37-2AB9F1ACB3BF}" destId="{B9E68DF6-7461-4170-85D9-C82F8F9FAA4A}" srcOrd="0" destOrd="0" presId="urn:microsoft.com/office/officeart/2005/8/layout/pList2"/>
    <dgm:cxn modelId="{D642A22F-D276-4C36-98A9-072F0DDA50EC}" type="presParOf" srcId="{B9E68DF6-7461-4170-85D9-C82F8F9FAA4A}" destId="{813EF142-552C-4543-B6EF-C7495B416ABC}" srcOrd="0" destOrd="0" presId="urn:microsoft.com/office/officeart/2005/8/layout/pList2"/>
    <dgm:cxn modelId="{B71CE2EB-CDC7-4314-98D0-8CAAFA86A388}" type="presParOf" srcId="{B9E68DF6-7461-4170-85D9-C82F8F9FAA4A}" destId="{D7BB8F76-C53B-41BA-95AD-37B14921A864}" srcOrd="1" destOrd="0" presId="urn:microsoft.com/office/officeart/2005/8/layout/pList2"/>
    <dgm:cxn modelId="{A7A8F506-B021-4EAB-BC33-260516684E17}" type="presParOf" srcId="{B9E68DF6-7461-4170-85D9-C82F8F9FAA4A}" destId="{5BED3E17-5BC9-4181-A49B-97E7CE17EF41}" srcOrd="2" destOrd="0" presId="urn:microsoft.com/office/officeart/2005/8/layout/pList2"/>
    <dgm:cxn modelId="{2889ECF0-3D13-4375-BA6D-98D8B7D81D28}" type="presParOf" srcId="{984774EC-9BEA-42E4-AE37-2AB9F1ACB3BF}" destId="{7D0EB270-40E7-463A-89CA-92C5D306EF5B}" srcOrd="1" destOrd="0" presId="urn:microsoft.com/office/officeart/2005/8/layout/pList2"/>
    <dgm:cxn modelId="{107EA503-5C7B-4321-95E4-B959B6935375}" type="presParOf" srcId="{984774EC-9BEA-42E4-AE37-2AB9F1ACB3BF}" destId="{F748BC5C-E782-43DC-BF6B-096FA8ADEA87}" srcOrd="2" destOrd="0" presId="urn:microsoft.com/office/officeart/2005/8/layout/pList2"/>
    <dgm:cxn modelId="{08707FF7-3573-4468-8B4C-C6D9DD8904FE}" type="presParOf" srcId="{F748BC5C-E782-43DC-BF6B-096FA8ADEA87}" destId="{2DE4FA68-BEB1-4A59-8469-CA75AF3E4CDE}" srcOrd="0" destOrd="0" presId="urn:microsoft.com/office/officeart/2005/8/layout/pList2"/>
    <dgm:cxn modelId="{9294DE03-7A30-4D7D-89F0-0AFDA24FB85A}" type="presParOf" srcId="{F748BC5C-E782-43DC-BF6B-096FA8ADEA87}" destId="{DC9BD327-588F-4E73-AD9E-FE83F244104C}" srcOrd="1" destOrd="0" presId="urn:microsoft.com/office/officeart/2005/8/layout/pList2"/>
    <dgm:cxn modelId="{47F77098-2E2E-45DA-8CFD-D4750AAD5175}" type="presParOf" srcId="{F748BC5C-E782-43DC-BF6B-096FA8ADEA87}" destId="{993DC6AD-9DB7-4051-9E01-1B5731999306}" srcOrd="2" destOrd="0" presId="urn:microsoft.com/office/officeart/2005/8/layout/pList2"/>
    <dgm:cxn modelId="{F7D7E09C-6603-4B14-83FD-68CF9AD46398}" type="presParOf" srcId="{984774EC-9BEA-42E4-AE37-2AB9F1ACB3BF}" destId="{5CCB571D-9F58-4612-AA41-BA408B1C97A7}" srcOrd="3" destOrd="0" presId="urn:microsoft.com/office/officeart/2005/8/layout/pList2"/>
    <dgm:cxn modelId="{38CD42CA-466D-4B90-AD2B-5582FD61CC4C}" type="presParOf" srcId="{984774EC-9BEA-42E4-AE37-2AB9F1ACB3BF}" destId="{FCD95C9A-1ACE-434B-A9A3-467D0391FAA0}" srcOrd="4" destOrd="0" presId="urn:microsoft.com/office/officeart/2005/8/layout/pList2"/>
    <dgm:cxn modelId="{1B1B09A5-3CC5-4DA1-8B64-B816F4EE6AF8}" type="presParOf" srcId="{FCD95C9A-1ACE-434B-A9A3-467D0391FAA0}" destId="{C87A6FA3-4768-494B-B440-695C5E389BB2}" srcOrd="0" destOrd="0" presId="urn:microsoft.com/office/officeart/2005/8/layout/pList2"/>
    <dgm:cxn modelId="{3F3BB99C-FC47-463B-9F6A-CB58CA7F038F}" type="presParOf" srcId="{FCD95C9A-1ACE-434B-A9A3-467D0391FAA0}" destId="{43F48D47-ACA7-4C8B-B58A-434AB041A788}" srcOrd="1" destOrd="0" presId="urn:microsoft.com/office/officeart/2005/8/layout/pList2"/>
    <dgm:cxn modelId="{714DF992-71A6-4DAE-96C8-79A465C246E8}" type="presParOf" srcId="{FCD95C9A-1ACE-434B-A9A3-467D0391FAA0}" destId="{9093D03D-1D54-4EC7-A3EB-5ED84E6D596D}"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953940-7CD7-4AC8-9061-CC6B3851CEDD}" type="datetimeFigureOut">
              <a:rPr lang="ru-RU" smtClean="0"/>
              <a:pPr/>
              <a:t>11.03.2020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2306FF-7AC2-43C3-BC24-5BDD2CE62F85}" type="slidenum">
              <a:rPr lang="ru-RU" smtClean="0"/>
              <a:pPr/>
              <a:t>‹#›</a:t>
            </a:fld>
            <a:endParaRPr lang="ru-RU"/>
          </a:p>
        </p:txBody>
      </p:sp>
    </p:spTree>
    <p:extLst>
      <p:ext uri="{BB962C8B-B14F-4D97-AF65-F5344CB8AC3E}">
        <p14:creationId xmlns:p14="http://schemas.microsoft.com/office/powerpoint/2010/main" val="2838186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dirty="0" smtClean="0">
                <a:latin typeface="Times New Roman" pitchFamily="18" charset="0"/>
                <a:cs typeface="Times New Roman" pitchFamily="18" charset="0"/>
              </a:rPr>
              <a:t>Настоящая презентация посвящена казалось бы вполне изученной и достаточно освященной в литературе теме – </a:t>
            </a:r>
            <a:r>
              <a:rPr lang="ru-RU" sz="1200" b="0" dirty="0" err="1" smtClean="0">
                <a:latin typeface="Times New Roman" pitchFamily="18" charset="0"/>
                <a:cs typeface="Times New Roman" pitchFamily="18" charset="0"/>
              </a:rPr>
              <a:t>теме</a:t>
            </a:r>
            <a:r>
              <a:rPr lang="ru-RU" sz="1200" b="0" dirty="0" smtClean="0">
                <a:latin typeface="Times New Roman" pitchFamily="18" charset="0"/>
                <a:cs typeface="Times New Roman" pitchFamily="18" charset="0"/>
              </a:rPr>
              <a:t> пневмонии. Вместе с тем сложности в</a:t>
            </a:r>
            <a:r>
              <a:rPr lang="ru-RU" sz="1200" b="0" baseline="0" dirty="0" smtClean="0">
                <a:latin typeface="Times New Roman" pitchFamily="18" charset="0"/>
                <a:cs typeface="Times New Roman" pitchFamily="18" charset="0"/>
              </a:rPr>
              <a:t> простановке диагноза, особенно на ранних стадиях проявления заболевания, терминологические коллизии и трудности в однозначного понимании проблемы между клиницистами и врачами </a:t>
            </a:r>
            <a:r>
              <a:rPr lang="ru-RU" sz="1200" b="0" baseline="0" dirty="0" err="1" smtClean="0">
                <a:latin typeface="Times New Roman" pitchFamily="18" charset="0"/>
                <a:cs typeface="Times New Roman" pitchFamily="18" charset="0"/>
              </a:rPr>
              <a:t>параклинических</a:t>
            </a:r>
            <a:r>
              <a:rPr lang="ru-RU" sz="1200" b="0" baseline="0" dirty="0" smtClean="0">
                <a:latin typeface="Times New Roman" pitchFamily="18" charset="0"/>
                <a:cs typeface="Times New Roman" pitchFamily="18" charset="0"/>
              </a:rPr>
              <a:t> дисциплин побудили нас еще раз вернутся к этой  проблеме.  </a:t>
            </a:r>
            <a:endParaRPr lang="ru-RU" b="0"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dirty="0" smtClean="0">
                <a:latin typeface="Times New Roman" pitchFamily="18" charset="0"/>
                <a:cs typeface="Times New Roman" pitchFamily="18" charset="0"/>
              </a:rPr>
              <a:t>До начала XIX столетия с названием "пневмония" не связывали определенного анатомического и клинического понятия. "Лихорадочные грудные болезни" по преобладанию того или другого симптома обозначали то, как плеврит, то как плевропневмонию или </a:t>
            </a:r>
            <a:r>
              <a:rPr lang="ru-RU" sz="1200" dirty="0" err="1" smtClean="0">
                <a:latin typeface="Times New Roman" pitchFamily="18" charset="0"/>
                <a:cs typeface="Times New Roman" pitchFamily="18" charset="0"/>
              </a:rPr>
              <a:t>перипневмонию</a:t>
            </a:r>
            <a:r>
              <a:rPr lang="ru-RU" sz="1200" dirty="0" smtClean="0">
                <a:latin typeface="Times New Roman" pitchFamily="18" charset="0"/>
                <a:cs typeface="Times New Roman" pitchFamily="18" charset="0"/>
              </a:rPr>
              <a:t>. Итальянский врач и анатом Дж. Б. </a:t>
            </a:r>
            <a:r>
              <a:rPr lang="ru-RU" sz="1200" dirty="0" err="1" smtClean="0">
                <a:latin typeface="Times New Roman" pitchFamily="18" charset="0"/>
                <a:cs typeface="Times New Roman" pitchFamily="18" charset="0"/>
              </a:rPr>
              <a:t>Морганьи</a:t>
            </a:r>
            <a:r>
              <a:rPr lang="ru-RU" sz="1200" dirty="0" smtClean="0">
                <a:latin typeface="Times New Roman" pitchFamily="18" charset="0"/>
                <a:cs typeface="Times New Roman" pitchFamily="18" charset="0"/>
              </a:rPr>
              <a:t> (1682—1771) указал на связь клинических проявлений болезни с патологоанатомическими изменениями в органах, т.е. обосновал важный методологический принцип специфичности. Р. </a:t>
            </a:r>
            <a:r>
              <a:rPr lang="ru-RU" sz="1200" dirty="0" err="1" smtClean="0">
                <a:latin typeface="Times New Roman" pitchFamily="18" charset="0"/>
                <a:cs typeface="Times New Roman" pitchFamily="18" charset="0"/>
              </a:rPr>
              <a:t>Лаэннек</a:t>
            </a:r>
            <a:r>
              <a:rPr lang="ru-RU" sz="1200" dirty="0" smtClean="0">
                <a:latin typeface="Times New Roman" pitchFamily="18" charset="0"/>
                <a:cs typeface="Times New Roman" pitchFamily="18" charset="0"/>
              </a:rPr>
              <a:t> (1781-1826) отграничил воспаление легких от плеврита и указал на связь между этими явлениями и известными патологоанатомическими данными. Он разработал патологическую анатомию пневмонии и методы, с помощью которых эти патологоанатомические изменения могли быть прослежены.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10</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Джовани</a:t>
            </a:r>
            <a:r>
              <a:rPr lang="ru-RU" dirty="0" smtClean="0"/>
              <a:t> Батиста </a:t>
            </a:r>
            <a:r>
              <a:rPr lang="ru-RU" dirty="0" err="1" smtClean="0"/>
              <a:t>Морганьи</a:t>
            </a:r>
            <a:r>
              <a:rPr lang="ru-RU" dirty="0" smtClean="0"/>
              <a:t> и Рене </a:t>
            </a:r>
            <a:r>
              <a:rPr lang="ru-RU" dirty="0" err="1" smtClean="0"/>
              <a:t>Лаэннек</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11</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dirty="0" smtClean="0">
                <a:latin typeface="Times New Roman" pitchFamily="18" charset="0"/>
                <a:cs typeface="Times New Roman" pitchFamily="18" charset="0"/>
              </a:rPr>
              <a:t>Статистика показывает, что между 1900 и 1937 годами пневмония была одной из основных причин смертности, конкурирую только с туберкулезом. До 1900 года точных данных нет, однако можно предположить, что это заболевание всегда было одной из ведущих причин смерти от начала существования человечества. Революцию в лечении пневмонии сделал пенициллин, который в 1928 году из плесени выделил А. Флеминг. Правда, использовать этот антибиотик начали только в 1943 году.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12</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dirty="0" smtClean="0">
                <a:latin typeface="Times New Roman" pitchFamily="18" charset="0"/>
                <a:cs typeface="Times New Roman" pitchFamily="18" charset="0"/>
              </a:rPr>
              <a:t>В России история изучения пневмонии связана с именем С.П.Боткина, который стал заниматься этой патологией человека, проходя стажировку в Германии у </a:t>
            </a:r>
            <a:r>
              <a:rPr lang="ru-RU" sz="1200" dirty="0" err="1" smtClean="0">
                <a:latin typeface="Times New Roman" pitchFamily="18" charset="0"/>
                <a:cs typeface="Times New Roman" pitchFamily="18" charset="0"/>
              </a:rPr>
              <a:t>R.Virchow</a:t>
            </a:r>
            <a:r>
              <a:rPr lang="ru-RU" sz="1200" dirty="0" smtClean="0">
                <a:latin typeface="Times New Roman" pitchFamily="18" charset="0"/>
                <a:cs typeface="Times New Roman" pitchFamily="18" charset="0"/>
              </a:rPr>
              <a:t>; в этот период происходило становление клеточной теории, и диску­тировались догматы </a:t>
            </a:r>
            <a:r>
              <a:rPr lang="ru-RU" sz="1200" dirty="0" err="1" smtClean="0">
                <a:latin typeface="Times New Roman" pitchFamily="18" charset="0"/>
                <a:cs typeface="Times New Roman" pitchFamily="18" charset="0"/>
              </a:rPr>
              <a:t>Rokitansky</a:t>
            </a:r>
            <a:r>
              <a:rPr lang="ru-RU" sz="1200" dirty="0" smtClean="0">
                <a:latin typeface="Times New Roman" pitchFamily="18" charset="0"/>
                <a:cs typeface="Times New Roman" pitchFamily="18" charset="0"/>
              </a:rPr>
              <a:t>. Наблюдая больных в клиниках Санкт-Петербурга, в еженедельной «</a:t>
            </a:r>
            <a:r>
              <a:rPr lang="ru-RU" sz="1200" dirty="0" err="1" smtClean="0">
                <a:latin typeface="Times New Roman" pitchFamily="18" charset="0"/>
                <a:cs typeface="Times New Roman" pitchFamily="18" charset="0"/>
              </a:rPr>
              <a:t>Клиничкской</a:t>
            </a:r>
            <a:r>
              <a:rPr lang="ru-RU" sz="1200" dirty="0" smtClean="0">
                <a:latin typeface="Times New Roman" pitchFamily="18" charset="0"/>
                <a:cs typeface="Times New Roman" pitchFamily="18" charset="0"/>
              </a:rPr>
              <a:t> газете» С.П.Боткин в шести лекциях описал тя­желые формы пневмонии, которые вошли в русско­язычную литературу под названием крупозное воспа­ление легких. Известный врач, вводя термин крупозная пневмония, имел в виду тяжелое расстройство дыхания, напоминавшее по своим клиническим проявлениям круп. Крупозное воспаление легких относилось к числу наиболее тяжело протекающих заболеваний, смертельные исходы превышали 80%.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13</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b="0" dirty="0" smtClean="0"/>
              <a:t>Серге́й Петро́вич Бо́ткин</a:t>
            </a:r>
            <a:endParaRPr lang="ru-RU" b="0" dirty="0" smtClean="0"/>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14</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dirty="0" smtClean="0">
                <a:latin typeface="Times New Roman" pitchFamily="18" charset="0"/>
                <a:cs typeface="Times New Roman" pitchFamily="18" charset="0"/>
              </a:rPr>
              <a:t>Пневмония относится к числу наиболее распространенных инфекционных заболеваний человека. Заболеваемость пневмонией в Европе колеблется от 2 до 15 случаев на 1000 человек в год. Этот показатель значительно выше у пожилых - 25-44 на 1000 человек в год у больных старше 70 лет, и до 68-114 на 1000 человек в год у пожилых больных, находящихся в домах инвалидов и престарелых. В странах, которые имеют хорошую систему пульмонологической службы: Франция, </a:t>
            </a:r>
            <a:r>
              <a:rPr lang="ru-RU" sz="1200" dirty="0" err="1" smtClean="0">
                <a:latin typeface="Times New Roman" pitchFamily="18" charset="0"/>
                <a:cs typeface="Times New Roman" pitchFamily="18" charset="0"/>
              </a:rPr>
              <a:t>Германи</a:t>
            </a:r>
            <a:r>
              <a:rPr lang="ru-RU" sz="1200" dirty="0" smtClean="0">
                <a:latin typeface="Times New Roman" pitchFamily="18" charset="0"/>
                <a:cs typeface="Times New Roman" pitchFamily="18" charset="0"/>
              </a:rPr>
              <a:t>, Италия, </a:t>
            </a:r>
            <a:r>
              <a:rPr lang="ru-RU" sz="1200" dirty="0" err="1" smtClean="0">
                <a:latin typeface="Times New Roman" pitchFamily="18" charset="0"/>
                <a:cs typeface="Times New Roman" pitchFamily="18" charset="0"/>
              </a:rPr>
              <a:t>Испани</a:t>
            </a:r>
            <a:r>
              <a:rPr lang="ru-RU" sz="1200" dirty="0" smtClean="0">
                <a:latin typeface="Times New Roman" pitchFamily="18" charset="0"/>
                <a:cs typeface="Times New Roman" pitchFamily="18" charset="0"/>
              </a:rPr>
              <a:t> и Великобритания ежегодно около 3 млн. чел. наблюдаются по поводу </a:t>
            </a:r>
            <a:r>
              <a:rPr lang="ru-RU" sz="1200" dirty="0" err="1" smtClean="0">
                <a:latin typeface="Times New Roman" pitchFamily="18" charset="0"/>
                <a:cs typeface="Times New Roman" pitchFamily="18" charset="0"/>
              </a:rPr>
              <a:t>нневмонии</a:t>
            </a:r>
            <a:r>
              <a:rPr lang="ru-RU" sz="1200" dirty="0" smtClean="0">
                <a:latin typeface="Times New Roman" pitchFamily="18" charset="0"/>
                <a:cs typeface="Times New Roman" pitchFamily="18" charset="0"/>
              </a:rPr>
              <a:t>. По мнению А.Г. </a:t>
            </a:r>
            <a:r>
              <a:rPr lang="ru-RU" sz="1200" dirty="0" err="1" smtClean="0">
                <a:latin typeface="Times New Roman" pitchFamily="18" charset="0"/>
                <a:cs typeface="Times New Roman" pitchFamily="18" charset="0"/>
              </a:rPr>
              <a:t>Чучалина</a:t>
            </a:r>
            <a:r>
              <a:rPr lang="ru-RU" sz="1200" dirty="0" smtClean="0">
                <a:latin typeface="Times New Roman" pitchFamily="18" charset="0"/>
                <a:cs typeface="Times New Roman" pitchFamily="18" charset="0"/>
              </a:rPr>
              <a:t>, в России ежегодно гипотетически болеют пневмонией 1,5 млн. человек, однако учитывается только 500 тыс. Больные с пневмонией чаще всего не нуж­даются в госпитализации (около 80% всех случаев). Смертность, по данным ВОЗ, колеблется от 0,3 на 100 тыс. от вирусной пневмонии во Франции до 4.3 от пневмококковой пневмонии в Англии. Британское торакальное общество врачей (BTS, 1997) на конец 90-х годов в среднем отмечает смертность от тяжелых пневмоний 33%. Значительна заболеваемость и в Белоруссии; только в Минской области за период с 1995 по 2000 год заболеваемость и смертность увеличились в 1,5 раза.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15</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latin typeface="Times New Roman" pitchFamily="18" charset="0"/>
                <a:cs typeface="Times New Roman" pitchFamily="18" charset="0"/>
              </a:rPr>
              <a:t>Следующим моментом, на котором хотелось бы остановится, это виды пневмоний и прежде всего деление их на типичные и </a:t>
            </a:r>
            <a:r>
              <a:rPr lang="ru-RU" sz="1200" dirty="0" err="1" smtClean="0">
                <a:latin typeface="Times New Roman" pitchFamily="18" charset="0"/>
                <a:cs typeface="Times New Roman" pitchFamily="18" charset="0"/>
              </a:rPr>
              <a:t>атипичные</a:t>
            </a:r>
            <a:r>
              <a:rPr lang="ru-RU" sz="1200" dirty="0" smtClean="0">
                <a:latin typeface="Times New Roman" pitchFamily="18" charset="0"/>
                <a:cs typeface="Times New Roman" pitchFamily="18" charset="0"/>
              </a:rPr>
              <a:t>.</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17</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latin typeface="Times New Roman" pitchFamily="18" charset="0"/>
                <a:cs typeface="Times New Roman" pitchFamily="18" charset="0"/>
              </a:rPr>
              <a:t>Возбудителями типичной пневмонии являются пневмококки, стафилококки, </a:t>
            </a:r>
            <a:r>
              <a:rPr lang="ru-RU" sz="1200" dirty="0" err="1" smtClean="0">
                <a:latin typeface="Times New Roman" pitchFamily="18" charset="0"/>
                <a:cs typeface="Times New Roman" pitchFamily="18" charset="0"/>
              </a:rPr>
              <a:t>гемофильная</a:t>
            </a:r>
            <a:r>
              <a:rPr lang="ru-RU" sz="1200" dirty="0" smtClean="0">
                <a:latin typeface="Times New Roman" pitchFamily="18" charset="0"/>
                <a:cs typeface="Times New Roman" pitchFamily="18" charset="0"/>
              </a:rPr>
              <a:t> палочка, кишечная палочка и пр. Как видно из представленной диаграммы, более половины всех случаев приходится на стафилококковые пневмонии</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19</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buNone/>
            </a:pPr>
            <a:r>
              <a:rPr lang="ru-RU" dirty="0" smtClean="0"/>
              <a:t>Итак:  </a:t>
            </a:r>
            <a:r>
              <a:rPr lang="ru-RU" sz="1200" b="1" dirty="0" smtClean="0">
                <a:latin typeface="Times New Roman" pitchFamily="18" charset="0"/>
                <a:cs typeface="Times New Roman" pitchFamily="18" charset="0"/>
              </a:rPr>
              <a:t>Типичная пневмония </a:t>
            </a:r>
            <a:r>
              <a:rPr lang="ru-RU" sz="1200" dirty="0" smtClean="0">
                <a:latin typeface="Times New Roman" pitchFamily="18" charset="0"/>
                <a:cs typeface="Times New Roman" pitchFamily="18" charset="0"/>
              </a:rPr>
              <a:t>– собирательное название большой группы пневмоний различной этиологии, которые протекают по более или менее схожим принципам. В основе диагностики типичной пневмонии лежит осуществление рентгенологического исследования легких, которое выявляет специфический инфильтрат (тень). Эта «тень» представляет собой не что иное, как очаг воспаления тканей легких. </a:t>
            </a:r>
          </a:p>
          <a:p>
            <a:pPr algn="just">
              <a:buNone/>
            </a:pPr>
            <a:r>
              <a:rPr lang="ru-RU" sz="1200" dirty="0" smtClean="0">
                <a:latin typeface="Times New Roman" pitchFamily="18" charset="0"/>
                <a:cs typeface="Times New Roman" pitchFamily="18" charset="0"/>
              </a:rPr>
              <a:t>Для типичной пневмонии характерны четкие контуры тени, что означает, что воспалительный процесс  является локализованным, то есть занимает определенную территорию. Также для типичной пневмонии характерен определенный «набор» симптомов: кашель с мокротой, резкое повышение температуры, озноб, боли в груди и пр.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20</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buNone/>
            </a:pPr>
            <a:r>
              <a:rPr lang="ru-RU" sz="1200" b="1" dirty="0" smtClean="0">
                <a:latin typeface="Times New Roman" pitchFamily="18" charset="0"/>
                <a:cs typeface="Times New Roman" pitchFamily="18" charset="0"/>
              </a:rPr>
              <a:t>Атипичная пневмония </a:t>
            </a:r>
            <a:r>
              <a:rPr lang="ru-RU" sz="1200" dirty="0" smtClean="0">
                <a:latin typeface="Times New Roman" pitchFamily="18" charset="0"/>
                <a:cs typeface="Times New Roman" pitchFamily="18" charset="0"/>
              </a:rPr>
              <a:t>- также собирательное название группы болезней, которые развиваются по принципам, значительно отличающимся от таковых при «типичной пневмонии». Основные отличия </a:t>
            </a:r>
            <a:r>
              <a:rPr lang="ru-RU" sz="1200" dirty="0" err="1" smtClean="0">
                <a:latin typeface="Times New Roman" pitchFamily="18" charset="0"/>
                <a:cs typeface="Times New Roman" pitchFamily="18" charset="0"/>
              </a:rPr>
              <a:t>атипичной</a:t>
            </a:r>
            <a:r>
              <a:rPr lang="ru-RU" sz="1200" dirty="0" smtClean="0">
                <a:latin typeface="Times New Roman" pitchFamily="18" charset="0"/>
                <a:cs typeface="Times New Roman" pitchFamily="18" charset="0"/>
              </a:rPr>
              <a:t> пневмонии от описанной выше типичной пневмонии состоят в своеобразном течении первой. При рентгенологическом исследовании выявляются «размытые тени» без четких границ. </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21</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buNone/>
            </a:pPr>
            <a:r>
              <a:rPr lang="ru-RU" sz="1200" dirty="0" smtClean="0">
                <a:latin typeface="Times New Roman" pitchFamily="18" charset="0"/>
                <a:cs typeface="Times New Roman" pitchFamily="18" charset="0"/>
              </a:rPr>
              <a:t>Материал подготовили:</a:t>
            </a:r>
          </a:p>
          <a:p>
            <a:pPr algn="just">
              <a:buNone/>
            </a:pPr>
            <a:r>
              <a:rPr lang="ru-RU" sz="1200" dirty="0" smtClean="0">
                <a:latin typeface="Times New Roman" pitchFamily="18" charset="0"/>
                <a:cs typeface="Times New Roman" pitchFamily="18" charset="0"/>
              </a:rPr>
              <a:t>д.м.н., профессор кафедры общей хирургии с </a:t>
            </a:r>
          </a:p>
          <a:p>
            <a:pPr algn="just">
              <a:buNone/>
            </a:pPr>
            <a:r>
              <a:rPr lang="ru-RU" sz="1200" dirty="0" smtClean="0">
                <a:latin typeface="Times New Roman" pitchFamily="18" charset="0"/>
                <a:cs typeface="Times New Roman" pitchFamily="18" charset="0"/>
              </a:rPr>
              <a:t>курсом лучевой диагностики ИДПО </a:t>
            </a:r>
          </a:p>
          <a:p>
            <a:pPr algn="just">
              <a:buNone/>
            </a:pPr>
            <a:r>
              <a:rPr lang="ru-RU" sz="1200" dirty="0" err="1" smtClean="0">
                <a:latin typeface="Times New Roman" pitchFamily="18" charset="0"/>
                <a:cs typeface="Times New Roman" pitchFamily="18" charset="0"/>
              </a:rPr>
              <a:t>Байков</a:t>
            </a:r>
            <a:r>
              <a:rPr lang="ru-RU" sz="1200" dirty="0" smtClean="0">
                <a:latin typeface="Times New Roman" pitchFamily="18" charset="0"/>
                <a:cs typeface="Times New Roman" pitchFamily="18" charset="0"/>
              </a:rPr>
              <a:t> Денис </a:t>
            </a:r>
            <a:r>
              <a:rPr lang="ru-RU" sz="1200" dirty="0" err="1" smtClean="0">
                <a:latin typeface="Times New Roman" pitchFamily="18" charset="0"/>
                <a:cs typeface="Times New Roman" pitchFamily="18" charset="0"/>
              </a:rPr>
              <a:t>Энверович</a:t>
            </a:r>
            <a:endParaRPr lang="ru-RU" sz="1200" dirty="0" smtClean="0">
              <a:latin typeface="Times New Roman" pitchFamily="18" charset="0"/>
              <a:cs typeface="Times New Roman" pitchFamily="18" charset="0"/>
            </a:endParaRPr>
          </a:p>
          <a:p>
            <a:pPr algn="just">
              <a:buNone/>
            </a:pPr>
            <a:r>
              <a:rPr lang="ru-RU" sz="1200" dirty="0" smtClean="0">
                <a:latin typeface="Times New Roman" pitchFamily="18" charset="0"/>
                <a:cs typeface="Times New Roman" pitchFamily="18" charset="0"/>
              </a:rPr>
              <a:t>к.м.н., доцент кафедры педиатрии с курсом ИДПО</a:t>
            </a:r>
          </a:p>
          <a:p>
            <a:pPr algn="just">
              <a:buNone/>
            </a:pPr>
            <a:r>
              <a:rPr lang="ru-RU" sz="1200" dirty="0" err="1" smtClean="0">
                <a:latin typeface="Times New Roman" pitchFamily="18" charset="0"/>
                <a:cs typeface="Times New Roman" pitchFamily="18" charset="0"/>
              </a:rPr>
              <a:t>Байкова</a:t>
            </a:r>
            <a:r>
              <a:rPr lang="ru-RU" sz="1200" dirty="0" smtClean="0">
                <a:latin typeface="Times New Roman" pitchFamily="18" charset="0"/>
                <a:cs typeface="Times New Roman" pitchFamily="18" charset="0"/>
              </a:rPr>
              <a:t> Галина Владимировна</a:t>
            </a:r>
          </a:p>
          <a:p>
            <a:pPr algn="just">
              <a:buNone/>
            </a:pPr>
            <a:r>
              <a:rPr lang="ru-RU" sz="1200" dirty="0" smtClean="0">
                <a:latin typeface="Times New Roman" pitchFamily="18" charset="0"/>
                <a:cs typeface="Times New Roman" pitchFamily="18" charset="0"/>
              </a:rPr>
              <a:t>Д.м.н., профессор кафедры педиатрии с курсом ИДПО</a:t>
            </a:r>
          </a:p>
          <a:p>
            <a:pPr algn="just">
              <a:buNone/>
            </a:pPr>
            <a:r>
              <a:rPr lang="ru-RU" sz="1200" dirty="0" err="1" smtClean="0">
                <a:latin typeface="Times New Roman" pitchFamily="18" charset="0"/>
                <a:cs typeface="Times New Roman" pitchFamily="18" charset="0"/>
              </a:rPr>
              <a:t>Щиряева</a:t>
            </a:r>
            <a:r>
              <a:rPr lang="ru-RU" sz="1200" dirty="0" smtClean="0">
                <a:latin typeface="Times New Roman" pitchFamily="18" charset="0"/>
                <a:cs typeface="Times New Roman" pitchFamily="18" charset="0"/>
              </a:rPr>
              <a:t> Галина Павловна</a:t>
            </a:r>
          </a:p>
        </p:txBody>
      </p:sp>
      <p:sp>
        <p:nvSpPr>
          <p:cNvPr id="4" name="Номер слайда 3"/>
          <p:cNvSpPr>
            <a:spLocks noGrp="1"/>
          </p:cNvSpPr>
          <p:nvPr>
            <p:ph type="sldNum" sz="quarter" idx="10"/>
          </p:nvPr>
        </p:nvSpPr>
        <p:spPr/>
        <p:txBody>
          <a:bodyPr/>
          <a:lstStyle/>
          <a:p>
            <a:fld id="{B12306FF-7AC2-43C3-BC24-5BDD2CE62F85}" type="slidenum">
              <a:rPr lang="ru-RU" smtClean="0"/>
              <a:pPr/>
              <a:t>2</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latin typeface="Times New Roman" pitchFamily="18" charset="0"/>
                <a:cs typeface="Times New Roman" pitchFamily="18" charset="0"/>
              </a:rPr>
              <a:t>История изучения </a:t>
            </a:r>
            <a:r>
              <a:rPr lang="ru-RU" sz="1200" dirty="0" err="1" smtClean="0">
                <a:latin typeface="Times New Roman" pitchFamily="18" charset="0"/>
                <a:cs typeface="Times New Roman" pitchFamily="18" charset="0"/>
              </a:rPr>
              <a:t>атипичной</a:t>
            </a:r>
            <a:r>
              <a:rPr lang="ru-RU" sz="1200" dirty="0" smtClean="0">
                <a:latin typeface="Times New Roman" pitchFamily="18" charset="0"/>
                <a:cs typeface="Times New Roman" pitchFamily="18" charset="0"/>
              </a:rPr>
              <a:t> пневмонии началась в конце 30-х годов ХХ века. В то время два зарубежных ученых </a:t>
            </a:r>
            <a:r>
              <a:rPr lang="ru-RU" sz="1200" dirty="0" err="1" smtClean="0">
                <a:latin typeface="Times New Roman" pitchFamily="18" charset="0"/>
                <a:cs typeface="Times New Roman" pitchFamily="18" charset="0"/>
              </a:rPr>
              <a:t>H.A.Reimann</a:t>
            </a:r>
            <a:r>
              <a:rPr lang="ru-RU" sz="1200" dirty="0" smtClean="0">
                <a:latin typeface="Times New Roman" pitchFamily="18" charset="0"/>
                <a:cs typeface="Times New Roman" pitchFamily="18" charset="0"/>
              </a:rPr>
              <a:t> и J.G. </a:t>
            </a:r>
            <a:r>
              <a:rPr lang="ru-RU" sz="1200" dirty="0" err="1" smtClean="0">
                <a:latin typeface="Times New Roman" pitchFamily="18" charset="0"/>
                <a:cs typeface="Times New Roman" pitchFamily="18" charset="0"/>
              </a:rPr>
              <a:t>Scadding</a:t>
            </a:r>
            <a:r>
              <a:rPr lang="ru-RU" sz="1200" dirty="0" smtClean="0">
                <a:latin typeface="Times New Roman" pitchFamily="18" charset="0"/>
                <a:cs typeface="Times New Roman" pitchFamily="18" charset="0"/>
              </a:rPr>
              <a:t> описали несколько случаев необычного течения пневмонии. Тогда возбудители этих болезней были еще неизвестны. Вскоре </a:t>
            </a:r>
            <a:r>
              <a:rPr lang="ru-RU" sz="1200" dirty="0" err="1" smtClean="0">
                <a:latin typeface="Times New Roman" pitchFamily="18" charset="0"/>
                <a:cs typeface="Times New Roman" pitchFamily="18" charset="0"/>
              </a:rPr>
              <a:t>H.A.Reimann</a:t>
            </a:r>
            <a:r>
              <a:rPr lang="ru-RU" sz="1200" dirty="0" smtClean="0">
                <a:latin typeface="Times New Roman" pitchFamily="18" charset="0"/>
                <a:cs typeface="Times New Roman" pitchFamily="18" charset="0"/>
              </a:rPr>
              <a:t> предложил назвать эту группу пневмоний «</a:t>
            </a:r>
            <a:r>
              <a:rPr lang="ru-RU" sz="1200" dirty="0" err="1" smtClean="0">
                <a:latin typeface="Times New Roman" pitchFamily="18" charset="0"/>
                <a:cs typeface="Times New Roman" pitchFamily="18" charset="0"/>
              </a:rPr>
              <a:t>атипичными</a:t>
            </a:r>
            <a:r>
              <a:rPr lang="ru-RU" sz="1200" dirty="0" smtClean="0">
                <a:latin typeface="Times New Roman" pitchFamily="18" charset="0"/>
                <a:cs typeface="Times New Roman" pitchFamily="18" charset="0"/>
              </a:rPr>
              <a:t> пневмониями». Один из возбудителей </a:t>
            </a:r>
            <a:r>
              <a:rPr lang="ru-RU" sz="1200" dirty="0" err="1" smtClean="0">
                <a:latin typeface="Times New Roman" pitchFamily="18" charset="0"/>
                <a:cs typeface="Times New Roman" pitchFamily="18" charset="0"/>
              </a:rPr>
              <a:t>атипичной</a:t>
            </a:r>
            <a:r>
              <a:rPr lang="ru-RU" sz="1200" dirty="0" smtClean="0">
                <a:latin typeface="Times New Roman" pitchFamily="18" charset="0"/>
                <a:cs typeface="Times New Roman" pitchFamily="18" charset="0"/>
              </a:rPr>
              <a:t> пневмонии – </a:t>
            </a:r>
            <a:r>
              <a:rPr lang="ru-RU" sz="1200" dirty="0" err="1" smtClean="0">
                <a:latin typeface="Times New Roman" pitchFamily="18" charset="0"/>
                <a:cs typeface="Times New Roman" pitchFamily="18" charset="0"/>
              </a:rPr>
              <a:t>микоплазма</a:t>
            </a:r>
            <a:r>
              <a:rPr lang="ru-RU" sz="1200" dirty="0" smtClean="0">
                <a:latin typeface="Times New Roman" pitchFamily="18" charset="0"/>
                <a:cs typeface="Times New Roman" pitchFamily="18" charset="0"/>
              </a:rPr>
              <a:t> – был открыт лишь в 1962 году. В настоящее время известно множество типов возбудителей </a:t>
            </a:r>
            <a:r>
              <a:rPr lang="ru-RU" sz="1200" dirty="0" err="1" smtClean="0">
                <a:latin typeface="Times New Roman" pitchFamily="18" charset="0"/>
                <a:cs typeface="Times New Roman" pitchFamily="18" charset="0"/>
              </a:rPr>
              <a:t>атипичной</a:t>
            </a:r>
            <a:r>
              <a:rPr lang="ru-RU" sz="1200" dirty="0" smtClean="0">
                <a:latin typeface="Times New Roman" pitchFamily="18" charset="0"/>
                <a:cs typeface="Times New Roman" pitchFamily="18" charset="0"/>
              </a:rPr>
              <a:t> пневмонии.</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23</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Относительно часто в структуре заболеваемости при </a:t>
            </a:r>
            <a:r>
              <a:rPr lang="ru-RU" dirty="0" err="1" smtClean="0"/>
              <a:t>атипичных</a:t>
            </a:r>
            <a:r>
              <a:rPr lang="ru-RU" dirty="0" smtClean="0"/>
              <a:t> пневмониях можно </a:t>
            </a:r>
            <a:r>
              <a:rPr lang="ru-RU" dirty="0" err="1" smtClean="0"/>
              <a:t>наболюдасть</a:t>
            </a:r>
            <a:r>
              <a:rPr lang="ru-RU" dirty="0" smtClean="0"/>
              <a:t> следующие формы:</a:t>
            </a:r>
          </a:p>
          <a:p>
            <a:r>
              <a:rPr lang="ru-RU" sz="1200" b="1" i="1" dirty="0" smtClean="0">
                <a:solidFill>
                  <a:srgbClr val="FF0000"/>
                </a:solidFill>
                <a:latin typeface="Times New Roman" pitchFamily="18" charset="0"/>
                <a:cs typeface="Times New Roman" pitchFamily="18" charset="0"/>
              </a:rPr>
              <a:t>Микоплазменная пневмония</a:t>
            </a:r>
            <a:r>
              <a:rPr lang="ru-RU" sz="1200" i="1"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Возбудителем микроплазменной пневмонии являются </a:t>
            </a:r>
            <a:r>
              <a:rPr lang="ru-RU" sz="1200" dirty="0" err="1" smtClean="0">
                <a:latin typeface="Times New Roman" pitchFamily="18" charset="0"/>
                <a:cs typeface="Times New Roman" pitchFamily="18" charset="0"/>
              </a:rPr>
              <a:t>микоплазмы</a:t>
            </a:r>
            <a:r>
              <a:rPr lang="ru-RU" sz="1200" dirty="0" smtClean="0">
                <a:latin typeface="Times New Roman" pitchFamily="18" charset="0"/>
                <a:cs typeface="Times New Roman" pitchFamily="18" charset="0"/>
              </a:rPr>
              <a:t>. Эти микробы одновременно похожи и на бактерий и на вирусов. Чаще всего </a:t>
            </a:r>
            <a:r>
              <a:rPr lang="ru-RU" sz="1200" dirty="0" err="1" smtClean="0">
                <a:latin typeface="Times New Roman" pitchFamily="18" charset="0"/>
                <a:cs typeface="Times New Roman" pitchFamily="18" charset="0"/>
              </a:rPr>
              <a:t>микоплазменная</a:t>
            </a:r>
            <a:r>
              <a:rPr lang="ru-RU" sz="1200" dirty="0" smtClean="0">
                <a:latin typeface="Times New Roman" pitchFamily="18" charset="0"/>
                <a:cs typeface="Times New Roman" pitchFamily="18" charset="0"/>
              </a:rPr>
              <a:t> пневмония возникает у детей в период от 1 года до 14-15 лет. У взрослых </a:t>
            </a:r>
            <a:r>
              <a:rPr lang="ru-RU" sz="1200" dirty="0" err="1" smtClean="0">
                <a:latin typeface="Times New Roman" pitchFamily="18" charset="0"/>
                <a:cs typeface="Times New Roman" pitchFamily="18" charset="0"/>
              </a:rPr>
              <a:t>микоплазменная</a:t>
            </a:r>
            <a:r>
              <a:rPr lang="ru-RU" sz="1200" dirty="0" smtClean="0">
                <a:latin typeface="Times New Roman" pitchFamily="18" charset="0"/>
                <a:cs typeface="Times New Roman" pitchFamily="18" charset="0"/>
              </a:rPr>
              <a:t> пневмония, напротив встречается довольно редко. </a:t>
            </a:r>
          </a:p>
          <a:p>
            <a:r>
              <a:rPr lang="ru-RU" sz="1200" b="1" i="1" dirty="0" err="1" smtClean="0">
                <a:solidFill>
                  <a:srgbClr val="FF0000"/>
                </a:solidFill>
                <a:latin typeface="Times New Roman" pitchFamily="18" charset="0"/>
                <a:cs typeface="Times New Roman" pitchFamily="18" charset="0"/>
              </a:rPr>
              <a:t>Хламидийная</a:t>
            </a:r>
            <a:r>
              <a:rPr lang="ru-RU" sz="1200" b="1" i="1" dirty="0" smtClean="0">
                <a:solidFill>
                  <a:srgbClr val="FF0000"/>
                </a:solidFill>
                <a:latin typeface="Times New Roman" pitchFamily="18" charset="0"/>
                <a:cs typeface="Times New Roman" pitchFamily="18" charset="0"/>
              </a:rPr>
              <a:t> пневмония</a:t>
            </a:r>
            <a:r>
              <a:rPr lang="ru-RU" sz="1200" b="1" dirty="0" smtClean="0">
                <a:solidFill>
                  <a:srgbClr val="FF0000"/>
                </a:solidFill>
                <a:latin typeface="Times New Roman" pitchFamily="18" charset="0"/>
                <a:cs typeface="Times New Roman" pitchFamily="18" charset="0"/>
              </a:rPr>
              <a:t>. </a:t>
            </a:r>
            <a:r>
              <a:rPr lang="ru-RU" sz="1200" dirty="0" smtClean="0">
                <a:latin typeface="Times New Roman" pitchFamily="18" charset="0"/>
                <a:cs typeface="Times New Roman" pitchFamily="18" charset="0"/>
              </a:rPr>
              <a:t>Возбудителем </a:t>
            </a:r>
            <a:r>
              <a:rPr lang="ru-RU" sz="1200" dirty="0" err="1" smtClean="0">
                <a:latin typeface="Times New Roman" pitchFamily="18" charset="0"/>
                <a:cs typeface="Times New Roman" pitchFamily="18" charset="0"/>
              </a:rPr>
              <a:t>хламидийной</a:t>
            </a:r>
            <a:r>
              <a:rPr lang="ru-RU" sz="1200" dirty="0" smtClean="0">
                <a:latin typeface="Times New Roman" pitchFamily="18" charset="0"/>
                <a:cs typeface="Times New Roman" pitchFamily="18" charset="0"/>
              </a:rPr>
              <a:t> пневмонии является </a:t>
            </a:r>
            <a:r>
              <a:rPr lang="ru-RU" sz="1200" dirty="0" err="1" smtClean="0">
                <a:latin typeface="Times New Roman" pitchFamily="18" charset="0"/>
                <a:cs typeface="Times New Roman" pitchFamily="18" charset="0"/>
              </a:rPr>
              <a:t>хламидия</a:t>
            </a:r>
            <a:r>
              <a:rPr lang="ru-RU" sz="1200" dirty="0" smtClean="0">
                <a:latin typeface="Times New Roman" pitchFamily="18" charset="0"/>
                <a:cs typeface="Times New Roman" pitchFamily="18" charset="0"/>
              </a:rPr>
              <a:t> – микроб, свойства которого напоминают свойства </a:t>
            </a:r>
            <a:r>
              <a:rPr lang="ru-RU" sz="1200" dirty="0" err="1" smtClean="0">
                <a:latin typeface="Times New Roman" pitchFamily="18" charset="0"/>
                <a:cs typeface="Times New Roman" pitchFamily="18" charset="0"/>
              </a:rPr>
              <a:t>микоплазмы</a:t>
            </a:r>
            <a:r>
              <a:rPr lang="ru-RU" sz="1200" dirty="0" smtClean="0">
                <a:latin typeface="Times New Roman" pitchFamily="18" charset="0"/>
                <a:cs typeface="Times New Roman" pitchFamily="18" charset="0"/>
              </a:rPr>
              <a:t>. Также как и </a:t>
            </a:r>
            <a:r>
              <a:rPr lang="ru-RU" sz="1200" dirty="0" err="1" smtClean="0">
                <a:latin typeface="Times New Roman" pitchFamily="18" charset="0"/>
                <a:cs typeface="Times New Roman" pitchFamily="18" charset="0"/>
              </a:rPr>
              <a:t>микоплазмы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хламидии</a:t>
            </a:r>
            <a:r>
              <a:rPr lang="ru-RU" sz="1200" dirty="0" smtClean="0">
                <a:latin typeface="Times New Roman" pitchFamily="18" charset="0"/>
                <a:cs typeface="Times New Roman" pitchFamily="18" charset="0"/>
              </a:rPr>
              <a:t> лишены клеточной стенки (это делает их невосприимчивыми по отношению к антибиотикам из группы </a:t>
            </a:r>
            <a:r>
              <a:rPr lang="ru-RU" sz="1200" dirty="0" err="1" smtClean="0">
                <a:latin typeface="Times New Roman" pitchFamily="18" charset="0"/>
                <a:cs typeface="Times New Roman" pitchFamily="18" charset="0"/>
              </a:rPr>
              <a:t>β-лактамов </a:t>
            </a:r>
            <a:r>
              <a:rPr lang="ru-RU" sz="1200" dirty="0" smtClean="0">
                <a:latin typeface="Times New Roman" pitchFamily="18" charset="0"/>
                <a:cs typeface="Times New Roman" pitchFamily="18" charset="0"/>
              </a:rPr>
              <a:t>– пенициллины, </a:t>
            </a:r>
            <a:r>
              <a:rPr lang="ru-RU" sz="1200" dirty="0" err="1" smtClean="0">
                <a:latin typeface="Times New Roman" pitchFamily="18" charset="0"/>
                <a:cs typeface="Times New Roman" pitchFamily="18" charset="0"/>
              </a:rPr>
              <a:t>цефалоспорины</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Хламидийная</a:t>
            </a:r>
            <a:r>
              <a:rPr lang="ru-RU" sz="1200" dirty="0" smtClean="0">
                <a:latin typeface="Times New Roman" pitchFamily="18" charset="0"/>
                <a:cs typeface="Times New Roman" pitchFamily="18" charset="0"/>
              </a:rPr>
              <a:t> пневмония также чаще возникает у детей, чем у взрослых.</a:t>
            </a:r>
          </a:p>
          <a:p>
            <a:r>
              <a:rPr lang="ru-RU" sz="1200" b="1" i="1" dirty="0" err="1" smtClean="0">
                <a:solidFill>
                  <a:srgbClr val="FF0000"/>
                </a:solidFill>
                <a:latin typeface="Times New Roman" pitchFamily="18" charset="0"/>
                <a:cs typeface="Times New Roman" pitchFamily="18" charset="0"/>
              </a:rPr>
              <a:t>Легионеллезная</a:t>
            </a:r>
            <a:r>
              <a:rPr lang="ru-RU" sz="1200" b="1" i="1" dirty="0" smtClean="0">
                <a:solidFill>
                  <a:srgbClr val="FF0000"/>
                </a:solidFill>
                <a:latin typeface="Times New Roman" pitchFamily="18" charset="0"/>
                <a:cs typeface="Times New Roman" pitchFamily="18" charset="0"/>
              </a:rPr>
              <a:t> пневмония</a:t>
            </a:r>
            <a:r>
              <a:rPr lang="ru-RU" sz="1200" i="1" dirty="0" smtClean="0">
                <a:latin typeface="Times New Roman" pitchFamily="18" charset="0"/>
                <a:cs typeface="Times New Roman" pitchFamily="18" charset="0"/>
              </a:rPr>
              <a:t>­</a:t>
            </a:r>
            <a:r>
              <a:rPr lang="ru-RU" sz="1200" dirty="0" smtClean="0">
                <a:latin typeface="Times New Roman" pitchFamily="18" charset="0"/>
                <a:cs typeface="Times New Roman" pitchFamily="18" charset="0"/>
              </a:rPr>
              <a:t> – это тип пневмонии возбудителем которого является </a:t>
            </a:r>
            <a:r>
              <a:rPr lang="ru-RU" sz="1200" dirty="0" err="1" smtClean="0">
                <a:latin typeface="Times New Roman" pitchFamily="18" charset="0"/>
                <a:cs typeface="Times New Roman" pitchFamily="18" charset="0"/>
              </a:rPr>
              <a:t>легионелла</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Легионелла</a:t>
            </a:r>
            <a:r>
              <a:rPr lang="ru-RU" sz="1200" dirty="0" smtClean="0">
                <a:latin typeface="Times New Roman" pitchFamily="18" charset="0"/>
                <a:cs typeface="Times New Roman" pitchFamily="18" charset="0"/>
              </a:rPr>
              <a:t> похожа на </a:t>
            </a:r>
            <a:r>
              <a:rPr lang="ru-RU" sz="1200" dirty="0" err="1" smtClean="0">
                <a:latin typeface="Times New Roman" pitchFamily="18" charset="0"/>
                <a:cs typeface="Times New Roman" pitchFamily="18" charset="0"/>
              </a:rPr>
              <a:t>хламидий</a:t>
            </a:r>
            <a:r>
              <a:rPr lang="ru-RU" sz="1200" dirty="0" smtClean="0">
                <a:latin typeface="Times New Roman" pitchFamily="18" charset="0"/>
                <a:cs typeface="Times New Roman" pitchFamily="18" charset="0"/>
              </a:rPr>
              <a:t> и </a:t>
            </a:r>
            <a:r>
              <a:rPr lang="ru-RU" sz="1200" dirty="0" err="1" smtClean="0">
                <a:latin typeface="Times New Roman" pitchFamily="18" charset="0"/>
                <a:cs typeface="Times New Roman" pitchFamily="18" charset="0"/>
              </a:rPr>
              <a:t>микоплазм</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Легионеллезная</a:t>
            </a:r>
            <a:r>
              <a:rPr lang="ru-RU" sz="1200" dirty="0" smtClean="0">
                <a:latin typeface="Times New Roman" pitchFamily="18" charset="0"/>
                <a:cs typeface="Times New Roman" pitchFamily="18" charset="0"/>
              </a:rPr>
              <a:t> пневмония, однако, практически не встречается у детей. Одним из источников </a:t>
            </a:r>
            <a:r>
              <a:rPr lang="ru-RU" sz="1200" dirty="0" err="1" smtClean="0">
                <a:latin typeface="Times New Roman" pitchFamily="18" charset="0"/>
                <a:cs typeface="Times New Roman" pitchFamily="18" charset="0"/>
              </a:rPr>
              <a:t>легионелл</a:t>
            </a:r>
            <a:r>
              <a:rPr lang="ru-RU" sz="1200" dirty="0" smtClean="0">
                <a:latin typeface="Times New Roman" pitchFamily="18" charset="0"/>
                <a:cs typeface="Times New Roman" pitchFamily="18" charset="0"/>
              </a:rPr>
              <a:t> являются системы для кондиционирования воздуха.</a:t>
            </a:r>
          </a:p>
          <a:p>
            <a:r>
              <a:rPr lang="ru-RU" sz="1200" b="1" i="1" dirty="0" smtClean="0">
                <a:solidFill>
                  <a:srgbClr val="FF0000"/>
                </a:solidFill>
                <a:latin typeface="Times New Roman" pitchFamily="18" charset="0"/>
                <a:cs typeface="Times New Roman" pitchFamily="18" charset="0"/>
              </a:rPr>
              <a:t>Вирусная пневмония</a:t>
            </a:r>
            <a:r>
              <a:rPr lang="ru-RU" sz="1200" dirty="0" smtClean="0">
                <a:latin typeface="Times New Roman" pitchFamily="18" charset="0"/>
                <a:cs typeface="Times New Roman" pitchFamily="18" charset="0"/>
              </a:rPr>
              <a:t> – вызывается вирусами – наиболее микроскопическими из всех микробов. Вирусная пневмония может возникнуть на фоне гриппа, </a:t>
            </a:r>
            <a:r>
              <a:rPr lang="ru-RU" sz="1200" dirty="0" err="1" smtClean="0">
                <a:latin typeface="Times New Roman" pitchFamily="18" charset="0"/>
                <a:cs typeface="Times New Roman" pitchFamily="18" charset="0"/>
              </a:rPr>
              <a:t>РС-инфекции</a:t>
            </a:r>
            <a:r>
              <a:rPr lang="ru-RU" sz="1200" dirty="0" smtClean="0">
                <a:latin typeface="Times New Roman" pitchFamily="18" charset="0"/>
                <a:cs typeface="Times New Roman" pitchFamily="18" charset="0"/>
              </a:rPr>
              <a:t>, ТОРС (тяжелый респираторный синдром).</a:t>
            </a:r>
            <a:br>
              <a:rPr lang="ru-RU" sz="1200" dirty="0" smtClean="0">
                <a:latin typeface="Times New Roman" pitchFamily="18" charset="0"/>
                <a:cs typeface="Times New Roman" pitchFamily="18" charset="0"/>
              </a:rPr>
            </a:br>
            <a:r>
              <a:rPr lang="ru-RU" sz="1200" dirty="0" smtClean="0">
                <a:latin typeface="Times New Roman" pitchFamily="18" charset="0"/>
                <a:cs typeface="Times New Roman" pitchFamily="18" charset="0"/>
              </a:rPr>
              <a:t>Также возбудителями пневмонии может быть стафилококк, пневмококк, кишечная палочка, </a:t>
            </a:r>
            <a:r>
              <a:rPr lang="ru-RU" sz="1200" dirty="0" err="1" smtClean="0">
                <a:latin typeface="Times New Roman" pitchFamily="18" charset="0"/>
                <a:cs typeface="Times New Roman" pitchFamily="18" charset="0"/>
              </a:rPr>
              <a:t>клебсиелла</a:t>
            </a:r>
            <a:r>
              <a:rPr lang="ru-RU" sz="1200" dirty="0" smtClean="0">
                <a:latin typeface="Times New Roman" pitchFamily="18" charset="0"/>
                <a:cs typeface="Times New Roman" pitchFamily="18" charset="0"/>
              </a:rPr>
              <a:t>, пневмоциста (</a:t>
            </a:r>
            <a:r>
              <a:rPr lang="ru-RU" sz="1200" dirty="0" err="1" smtClean="0">
                <a:latin typeface="Times New Roman" pitchFamily="18" charset="0"/>
                <a:cs typeface="Times New Roman" pitchFamily="18" charset="0"/>
              </a:rPr>
              <a:t>пневмоцистная</a:t>
            </a:r>
            <a:r>
              <a:rPr lang="ru-RU" sz="1200" dirty="0" smtClean="0">
                <a:latin typeface="Times New Roman" pitchFamily="18" charset="0"/>
                <a:cs typeface="Times New Roman" pitchFamily="18" charset="0"/>
              </a:rPr>
              <a:t> пневмония) и др.</a:t>
            </a:r>
          </a:p>
          <a:p>
            <a:endParaRPr lang="ru-RU" dirty="0" smtClean="0"/>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24</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indent="0" algn="just">
              <a:lnSpc>
                <a:spcPct val="120000"/>
              </a:lnSpc>
              <a:buNone/>
            </a:pPr>
            <a:r>
              <a:rPr lang="ru-RU" sz="1200" dirty="0" smtClean="0">
                <a:latin typeface="Times New Roman" pitchFamily="18" charset="0"/>
                <a:cs typeface="Times New Roman" pitchFamily="18" charset="0"/>
              </a:rPr>
              <a:t>По механизму возникновения и по локализации процесса пневмонии можно определить как – застойные, аспирационные, очаговые, односторонние и двухсторонние. </a:t>
            </a:r>
            <a:r>
              <a:rPr lang="ru-RU" sz="1200" b="1" dirty="0" smtClean="0">
                <a:latin typeface="Times New Roman" pitchFamily="18" charset="0"/>
                <a:cs typeface="Times New Roman" pitchFamily="18" charset="0"/>
              </a:rPr>
              <a:t>Застойная пневмония - </a:t>
            </a:r>
            <a:r>
              <a:rPr lang="ru-RU" sz="1200" dirty="0" smtClean="0">
                <a:latin typeface="Times New Roman" pitchFamily="18" charset="0"/>
                <a:cs typeface="Times New Roman" pitchFamily="18" charset="0"/>
              </a:rPr>
              <a:t>вторичное воспаление, развивающееся на фоне локальных гемодинамических и вентиляционных нарушений. Гипостатическая пневмония чаще всего выявляется у тех пациентов, которые страдают от тяжелой соматической патологии. При этом клинические симптомы могут быть выражены незначительно. 	Этиологические факторы, приводящие к гипостатической пневмонии, различны. Они включают в себя: застойные явления в малом круге кровообращения; длительное нахождение больного человека в лежачем положении; пожилой возраст (старше 60 лет); длительный послеоперационный период; деформации, искривления грудной клетки, позвоночного столба;</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31</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latin typeface="Times New Roman" pitchFamily="18" charset="0"/>
                <a:cs typeface="Times New Roman" pitchFamily="18" charset="0"/>
              </a:rPr>
              <a:t>Пример застойной пневмонии на Рентгенограмме ОГК в прямой проекции</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32</a:t>
            </a:fld>
            <a:endParaRPr lang="ru-RU"/>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buNone/>
            </a:pPr>
            <a:r>
              <a:rPr lang="ru-RU" sz="1200" b="1" dirty="0" smtClean="0">
                <a:latin typeface="Times New Roman" pitchFamily="18" charset="0"/>
                <a:cs typeface="Times New Roman" pitchFamily="18" charset="0"/>
              </a:rPr>
              <a:t>Аспирационная пневмония</a:t>
            </a:r>
            <a:r>
              <a:rPr lang="ru-RU" sz="1200" dirty="0" smtClean="0">
                <a:latin typeface="Times New Roman" pitchFamily="18" charset="0"/>
                <a:cs typeface="Times New Roman" pitchFamily="18" charset="0"/>
              </a:rPr>
              <a:t> – инфекционно-токсическое повреждение легочной паренхимы, развивающееся вследствие попадания в нижние дыхательные пути содержимого ротовой полости, носоглотки, желудка. Проявляется кашлем, </a:t>
            </a:r>
            <a:r>
              <a:rPr lang="ru-RU" sz="1200" dirty="0" err="1" smtClean="0">
                <a:latin typeface="Times New Roman" pitchFamily="18" charset="0"/>
                <a:cs typeface="Times New Roman" pitchFamily="18" charset="0"/>
              </a:rPr>
              <a:t>тахипноэ</a:t>
            </a:r>
            <a:r>
              <a:rPr lang="ru-RU" sz="1200" dirty="0" smtClean="0">
                <a:latin typeface="Times New Roman" pitchFamily="18" charset="0"/>
                <a:cs typeface="Times New Roman" pitchFamily="18" charset="0"/>
              </a:rPr>
              <a:t>, цианозом, тахикардией, болью в груди, лихорадкой, появлением зловонной мокроты. Диагностика опирается на </a:t>
            </a:r>
            <a:r>
              <a:rPr lang="ru-RU" sz="1200" dirty="0" err="1" smtClean="0">
                <a:latin typeface="Times New Roman" pitchFamily="18" charset="0"/>
                <a:cs typeface="Times New Roman" pitchFamily="18" charset="0"/>
              </a:rPr>
              <a:t>аускультативные</a:t>
            </a:r>
            <a:r>
              <a:rPr lang="ru-RU" sz="1200" dirty="0" smtClean="0">
                <a:latin typeface="Times New Roman" pitchFamily="18" charset="0"/>
                <a:cs typeface="Times New Roman" pitchFamily="18" charset="0"/>
              </a:rPr>
              <a:t> и рентгенологические данные, результаты бронхоскопии, микробиологического исследования содержимого нижних дыхательных путей и плеврального выпота. </a:t>
            </a:r>
          </a:p>
          <a:p>
            <a:pPr fontAlgn="base"/>
            <a:r>
              <a:rPr lang="ru-RU" sz="1200" dirty="0" smtClean="0">
                <a:latin typeface="Times New Roman" pitchFamily="18" charset="0"/>
                <a:cs typeface="Times New Roman" pitchFamily="18" charset="0"/>
              </a:rPr>
              <a:t>Факторы риска:</a:t>
            </a:r>
          </a:p>
          <a:p>
            <a:pPr fontAlgn="base"/>
            <a:r>
              <a:rPr lang="ru-RU" sz="1200" dirty="0" smtClean="0">
                <a:latin typeface="Times New Roman" pitchFamily="18" charset="0"/>
                <a:cs typeface="Times New Roman" pitchFamily="18" charset="0"/>
              </a:rPr>
              <a:t>	Алкогольное опьянение</a:t>
            </a:r>
          </a:p>
          <a:p>
            <a:pPr fontAlgn="base"/>
            <a:r>
              <a:rPr lang="ru-RU" sz="1200" dirty="0" smtClean="0">
                <a:latin typeface="Times New Roman" pitchFamily="18" charset="0"/>
                <a:cs typeface="Times New Roman" pitchFamily="18" charset="0"/>
              </a:rPr>
              <a:t>	Общая анестезия</a:t>
            </a:r>
          </a:p>
          <a:p>
            <a:pPr fontAlgn="base"/>
            <a:r>
              <a:rPr lang="ru-RU" sz="1200" dirty="0" smtClean="0">
                <a:latin typeface="Times New Roman" pitchFamily="18" charset="0"/>
                <a:cs typeface="Times New Roman" pitchFamily="18" charset="0"/>
              </a:rPr>
              <a:t>	Черепно-мозговая травма</a:t>
            </a:r>
          </a:p>
          <a:p>
            <a:pPr fontAlgn="base"/>
            <a:r>
              <a:rPr lang="ru-RU" sz="1200" dirty="0" smtClean="0">
                <a:latin typeface="Times New Roman" pitchFamily="18" charset="0"/>
                <a:cs typeface="Times New Roman" pitchFamily="18" charset="0"/>
              </a:rPr>
              <a:t>	Передозировка лекарственных средств</a:t>
            </a:r>
          </a:p>
          <a:p>
            <a:pPr algn="just">
              <a:buNone/>
            </a:pP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33</a:t>
            </a:fld>
            <a:endParaRPr lang="ru-RU"/>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fontAlgn="base"/>
            <a:r>
              <a:rPr lang="ru-RU" sz="1200" dirty="0" smtClean="0">
                <a:latin typeface="Times New Roman" pitchFamily="18" charset="0"/>
                <a:cs typeface="Times New Roman" pitchFamily="18" charset="0"/>
              </a:rPr>
              <a:t>Аспирационная пневмония справа. Рентгенограмма ОГК в прямой проекции. Обращает на себя тот факт, что не зная анамнеза, поставить только на основании рентгенологической картины правильный диагноз не представляется возможным. То есть пневмония – да, а вот то, что она аспирационная – только с учетом  анамнеза. Иными словами пример лишний раз подтверждает тот факт, что диагноз пневмония клинико-рентгенологический</a:t>
            </a:r>
            <a:r>
              <a:rPr lang="ru-RU" dirty="0" smtClean="0">
                <a:latin typeface="Times New Roman" pitchFamily="18" charset="0"/>
                <a:cs typeface="Times New Roman" pitchFamily="18" charset="0"/>
              </a:rPr>
              <a:t>.</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34</a:t>
            </a:fld>
            <a:endParaRPr lang="ru-RU"/>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b="1" dirty="0" smtClean="0">
                <a:latin typeface="Times New Roman" pitchFamily="18" charset="0"/>
                <a:cs typeface="Times New Roman" pitchFamily="18" charset="0"/>
              </a:rPr>
              <a:t>Очаговая, очагово-сливная пневмония </a:t>
            </a:r>
            <a:r>
              <a:rPr lang="ru-RU" sz="1200" dirty="0" smtClean="0">
                <a:latin typeface="Times New Roman" pitchFamily="18" charset="0"/>
                <a:cs typeface="Times New Roman" pitchFamily="18" charset="0"/>
              </a:rPr>
              <a:t>– частный случай типичной пневмонии. Формирует </a:t>
            </a:r>
            <a:r>
              <a:rPr lang="ru-RU" sz="1200" b="1" i="1" dirty="0" smtClean="0">
                <a:latin typeface="Times New Roman" pitchFamily="18" charset="0"/>
                <a:cs typeface="Times New Roman" pitchFamily="18" charset="0"/>
              </a:rPr>
              <a:t>очаг воспаления</a:t>
            </a:r>
            <a:r>
              <a:rPr lang="ru-RU" sz="1200" dirty="0" smtClean="0">
                <a:latin typeface="Times New Roman" pitchFamily="18" charset="0"/>
                <a:cs typeface="Times New Roman" pitchFamily="18" charset="0"/>
              </a:rPr>
              <a:t>. Ранее использовавшееся название </a:t>
            </a:r>
            <a:r>
              <a:rPr lang="ru-RU" sz="1200" b="1" dirty="0" smtClean="0">
                <a:latin typeface="Times New Roman" pitchFamily="18" charset="0"/>
                <a:cs typeface="Times New Roman" pitchFamily="18" charset="0"/>
              </a:rPr>
              <a:t>«бронхопневмония» </a:t>
            </a:r>
            <a:r>
              <a:rPr lang="ru-RU" sz="1200" dirty="0" smtClean="0">
                <a:latin typeface="Times New Roman" pitchFamily="18" charset="0"/>
                <a:cs typeface="Times New Roman" pitchFamily="18" charset="0"/>
              </a:rPr>
              <a:t>подчеркивало связь воспаления с бронхами, но здесь кроется очередное несоответствие, уводящее часть рентгенологов в сторону и позволяющее им заниматься </a:t>
            </a:r>
            <a:r>
              <a:rPr lang="ru-RU" sz="1200" dirty="0" err="1" smtClean="0">
                <a:latin typeface="Times New Roman" pitchFamily="18" charset="0"/>
                <a:cs typeface="Times New Roman" pitchFamily="18" charset="0"/>
              </a:rPr>
              <a:t>гипердиагностикой</a:t>
            </a:r>
            <a:r>
              <a:rPr lang="ru-RU" sz="1200" dirty="0" smtClean="0">
                <a:latin typeface="Times New Roman" pitchFamily="18" charset="0"/>
                <a:cs typeface="Times New Roman" pitchFamily="18" charset="0"/>
              </a:rPr>
              <a:t> (в прочем об этом чуть позже). Размеры очагов могут быть различными. На рентгеновских снимках легких очаги инфильтрации выявляются в виде очагов и участков затенения</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35</a:t>
            </a:fld>
            <a:endParaRPr lang="ru-RU"/>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b="1" dirty="0" smtClean="0">
                <a:latin typeface="Times New Roman" pitchFamily="18" charset="0"/>
                <a:cs typeface="Times New Roman" pitchFamily="18" charset="0"/>
              </a:rPr>
              <a:t>Острая и хроническая пневмония. Разделение пневмонии на «острую» и «хроническую» более не используется!!!! </a:t>
            </a:r>
            <a:r>
              <a:rPr lang="ru-RU" sz="1200" dirty="0" smtClean="0">
                <a:latin typeface="Times New Roman" pitchFamily="18" charset="0"/>
                <a:cs typeface="Times New Roman" pitchFamily="18" charset="0"/>
              </a:rPr>
              <a:t>Говоря о воспалении легких, мы всегда подразумеваем «острую пневмонию», хронической пневмонии, как таковой не существует. Отчасти понятие «хронической пневмоний» взяла на себя группа заболеваний, скрывающаяся под аббревиатурой ХНЗЛ. Но ХНЗЛ это прежде всего заболевания бронхов, а пневмония – легочной паренхимы. Между ними есть точки соприкосновения, но одно не есть другое. Особняком стоит понятие «карнифицирующая пневмония» - </a:t>
            </a:r>
            <a:r>
              <a:rPr lang="ru-RU" sz="1200" dirty="0" err="1" smtClean="0">
                <a:latin typeface="Times New Roman" pitchFamily="18" charset="0"/>
                <a:cs typeface="Times New Roman" pitchFamily="18" charset="0"/>
              </a:rPr>
              <a:t>пневмония</a:t>
            </a:r>
            <a:r>
              <a:rPr lang="ru-RU" sz="1200" dirty="0" smtClean="0">
                <a:latin typeface="Times New Roman" pitchFamily="18" charset="0"/>
                <a:cs typeface="Times New Roman" pitchFamily="18" charset="0"/>
              </a:rPr>
              <a:t> при которой  (р. </a:t>
            </a:r>
            <a:r>
              <a:rPr lang="en-US" sz="1200" dirty="0" smtClean="0">
                <a:latin typeface="Times New Roman" pitchFamily="18" charset="0"/>
                <a:cs typeface="Times New Roman" pitchFamily="18" charset="0"/>
              </a:rPr>
              <a:t>C</a:t>
            </a:r>
            <a:r>
              <a:rPr lang="ru-RU" sz="1200" dirty="0" err="1" smtClean="0">
                <a:latin typeface="Times New Roman" pitchFamily="18" charset="0"/>
                <a:cs typeface="Times New Roman" pitchFamily="18" charset="0"/>
              </a:rPr>
              <a:t>arnificans</a:t>
            </a:r>
            <a:r>
              <a:rPr lang="ru-RU" sz="1200" dirty="0" smtClean="0">
                <a:latin typeface="Times New Roman" pitchFamily="18" charset="0"/>
                <a:cs typeface="Times New Roman" pitchFamily="18" charset="0"/>
              </a:rPr>
              <a:t>) происходит организация богатого фибрином </a:t>
            </a:r>
            <a:r>
              <a:rPr lang="ru-RU" sz="1200" dirty="0" err="1" smtClean="0">
                <a:latin typeface="Times New Roman" pitchFamily="18" charset="0"/>
                <a:cs typeface="Times New Roman" pitchFamily="18" charset="0"/>
              </a:rPr>
              <a:t>эксудата</a:t>
            </a:r>
            <a:r>
              <a:rPr lang="ru-RU" sz="1200" dirty="0" smtClean="0">
                <a:latin typeface="Times New Roman" pitchFamily="18" charset="0"/>
                <a:cs typeface="Times New Roman" pitchFamily="18" charset="0"/>
              </a:rPr>
              <a:t>, отчего легкое на разрезе выглядит однородно уплотненным. Исход такого состояние в пневмосклероз, развивающийся </a:t>
            </a:r>
            <a:r>
              <a:rPr lang="ru-RU" sz="1200" dirty="0" err="1" smtClean="0">
                <a:latin typeface="Times New Roman" pitchFamily="18" charset="0"/>
                <a:cs typeface="Times New Roman" pitchFamily="18" charset="0"/>
              </a:rPr>
              <a:t>всдедствие</a:t>
            </a:r>
            <a:r>
              <a:rPr lang="ru-RU" sz="1200" dirty="0" smtClean="0">
                <a:latin typeface="Times New Roman" pitchFamily="18" charset="0"/>
                <a:cs typeface="Times New Roman" pitchFamily="18" charset="0"/>
              </a:rPr>
              <a:t> затяжного воспалительного процесса. Термин «карнифицирующая пневмония» в настоящее время так же практически не применяется</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36</a:t>
            </a:fld>
            <a:endParaRPr lang="ru-RU"/>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dirty="0" smtClean="0">
                <a:latin typeface="Times New Roman" pitchFamily="18" charset="0"/>
                <a:cs typeface="Times New Roman" pitchFamily="18" charset="0"/>
              </a:rPr>
              <a:t>По типу локализации в легких различают: о</a:t>
            </a:r>
            <a:r>
              <a:rPr lang="ru-RU" sz="1200" b="1" dirty="0" smtClean="0">
                <a:latin typeface="Times New Roman" pitchFamily="18" charset="0"/>
                <a:cs typeface="Times New Roman" pitchFamily="18" charset="0"/>
              </a:rPr>
              <a:t>чаговую, сегментарную пневмонию</a:t>
            </a:r>
            <a:r>
              <a:rPr lang="ru-RU" sz="1200" dirty="0" smtClean="0">
                <a:latin typeface="Times New Roman" pitchFamily="18" charset="0"/>
                <a:cs typeface="Times New Roman" pitchFamily="18" charset="0"/>
              </a:rPr>
              <a:t> (захватывает сегмент легкого), </a:t>
            </a:r>
          </a:p>
          <a:p>
            <a:pPr marL="0" indent="0" algn="just">
              <a:spcBef>
                <a:spcPts val="0"/>
              </a:spcBef>
              <a:buNone/>
            </a:pPr>
            <a:r>
              <a:rPr lang="ru-RU" sz="1200" b="1" dirty="0" err="1" smtClean="0">
                <a:latin typeface="Times New Roman" pitchFamily="18" charset="0"/>
                <a:cs typeface="Times New Roman" pitchFamily="18" charset="0"/>
              </a:rPr>
              <a:t>полисегментарную</a:t>
            </a:r>
            <a:r>
              <a:rPr lang="ru-RU" sz="1200" dirty="0" smtClean="0">
                <a:latin typeface="Times New Roman" pitchFamily="18" charset="0"/>
                <a:cs typeface="Times New Roman" pitchFamily="18" charset="0"/>
              </a:rPr>
              <a:t>, </a:t>
            </a:r>
            <a:r>
              <a:rPr lang="ru-RU" sz="1200" b="1" dirty="0" smtClean="0">
                <a:latin typeface="Times New Roman" pitchFamily="18" charset="0"/>
                <a:cs typeface="Times New Roman" pitchFamily="18" charset="0"/>
              </a:rPr>
              <a:t>долевую пневмонию</a:t>
            </a:r>
            <a:r>
              <a:rPr lang="ru-RU" sz="1200" dirty="0" smtClean="0">
                <a:latin typeface="Times New Roman" pitchFamily="18" charset="0"/>
                <a:cs typeface="Times New Roman" pitchFamily="18" charset="0"/>
              </a:rPr>
              <a:t> (захватывает всю долю легкого), Также в зависимости от места локализации, воспаление может правосторонним и левосторонним (поражаются правое и левое легкие соответственно). </a:t>
            </a:r>
            <a:r>
              <a:rPr lang="ru-RU" sz="1200" b="1" dirty="0" smtClean="0">
                <a:latin typeface="Times New Roman" pitchFamily="18" charset="0"/>
                <a:cs typeface="Times New Roman" pitchFamily="18" charset="0"/>
              </a:rPr>
              <a:t>Односторонняя и двусторонняя пневмония</a:t>
            </a:r>
            <a:r>
              <a:rPr lang="ru-RU" sz="1200" dirty="0" smtClean="0">
                <a:latin typeface="Times New Roman" pitchFamily="18" charset="0"/>
                <a:cs typeface="Times New Roman" pitchFamily="18" charset="0"/>
              </a:rPr>
              <a:t> – это термины, которые описывают локализацию (место расположения) очага воспаления легких. При односторонней пневмонии очаг расположен в одном из легких, при двусторонней – соответственно в обоих легких.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37</a:t>
            </a:fld>
            <a:endParaRPr lang="ru-RU"/>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dirty="0" smtClean="0">
                <a:latin typeface="Times New Roman" pitchFamily="18" charset="0"/>
                <a:cs typeface="Times New Roman" pitchFamily="18" charset="0"/>
              </a:rPr>
              <a:t>Деструктивная пневмония</a:t>
            </a:r>
            <a:r>
              <a:rPr lang="ru-RU" sz="1200" dirty="0" smtClean="0">
                <a:latin typeface="Times New Roman" pitchFamily="18" charset="0"/>
                <a:cs typeface="Times New Roman" pitchFamily="18" charset="0"/>
              </a:rPr>
              <a:t>  - очаговая или сливная пневмония, чаще всего вызываемая стафилококками, которая характеризуется некрозом и гнойным расплавлением ткани легкого. Острые гнойные деструктивные пневмонии составляют 10 % общего числа пневмоний у детей</a:t>
            </a:r>
            <a:r>
              <a:rPr lang="ru-RU" dirty="0" smtClean="0"/>
              <a:t>.</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38</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Прежде чем приступить к разбору материала следует признать, что в постановке такого диагноза как пневмония существует множество неточностей и не соответствий, возникающих между клиницистами и рентгенологами в понимании формирования заболевания, отчасти обусловленных терминологической путаницей с использованием устаревших либо заимствованных из зарубежных источников названий, отчасти - боязнью пропустить патологический процесс и неверной трактовкой  рентгенологических признаков, присущих</a:t>
            </a:r>
            <a:r>
              <a:rPr lang="ru-RU" baseline="0" dirty="0" smtClean="0"/>
              <a:t> для других заболеваний органов дыхания. Поэтому в представленной презентации предлагается разобрать ряд вопросов:</a:t>
            </a:r>
          </a:p>
          <a:p>
            <a:pPr marL="514350" indent="-514350">
              <a:buAutoNum type="arabicPeriod"/>
            </a:pPr>
            <a:r>
              <a:rPr lang="ru-RU" sz="1200" dirty="0" smtClean="0">
                <a:latin typeface="Times New Roman" pitchFamily="18" charset="0"/>
                <a:cs typeface="Times New Roman" pitchFamily="18" charset="0"/>
              </a:rPr>
              <a:t>Определение пневмонии</a:t>
            </a:r>
          </a:p>
          <a:p>
            <a:pPr marL="514350" indent="-514350">
              <a:buAutoNum type="arabicPeriod"/>
            </a:pPr>
            <a:r>
              <a:rPr lang="ru-RU" sz="1200" dirty="0" smtClean="0">
                <a:latin typeface="Times New Roman" pitchFamily="18" charset="0"/>
                <a:cs typeface="Times New Roman" pitchFamily="18" charset="0"/>
              </a:rPr>
              <a:t>История изучения пневмонии</a:t>
            </a:r>
          </a:p>
          <a:p>
            <a:pPr marL="514350" indent="-514350">
              <a:buAutoNum type="arabicPeriod"/>
            </a:pPr>
            <a:r>
              <a:rPr lang="ru-RU" sz="1200" dirty="0" smtClean="0">
                <a:latin typeface="Times New Roman" pitchFamily="18" charset="0"/>
                <a:cs typeface="Times New Roman" pitchFamily="18" charset="0"/>
              </a:rPr>
              <a:t>Виды пневмонии</a:t>
            </a:r>
          </a:p>
          <a:p>
            <a:pPr marL="514350" indent="-514350">
              <a:buAutoNum type="arabicPeriod"/>
            </a:pPr>
            <a:r>
              <a:rPr lang="ru-RU" sz="1200" dirty="0" smtClean="0">
                <a:latin typeface="Times New Roman" pitchFamily="18" charset="0"/>
                <a:cs typeface="Times New Roman" pitchFamily="18" charset="0"/>
              </a:rPr>
              <a:t>Диагностика пневмонии, особенности терминологии при постановки диагноза</a:t>
            </a:r>
          </a:p>
          <a:p>
            <a:pPr marL="514350" indent="-514350">
              <a:buAutoNum type="arabicPeriod"/>
            </a:pPr>
            <a:r>
              <a:rPr lang="ru-RU" sz="1200" dirty="0" smtClean="0">
                <a:latin typeface="Times New Roman" pitchFamily="18" charset="0"/>
                <a:cs typeface="Times New Roman" pitchFamily="18" charset="0"/>
              </a:rPr>
              <a:t>Терминологические коллизии и не соответствия</a:t>
            </a:r>
          </a:p>
          <a:p>
            <a:pPr marL="514350" indent="-514350">
              <a:buAutoNum type="arabicPeriod"/>
            </a:pPr>
            <a:r>
              <a:rPr lang="ru-RU" sz="1200" dirty="0" smtClean="0">
                <a:latin typeface="Times New Roman" pitchFamily="18" charset="0"/>
                <a:cs typeface="Times New Roman" pitchFamily="18" charset="0"/>
              </a:rPr>
              <a:t>Анатомические предпосылки для формирования заблуждений в диагностике пневмонии</a:t>
            </a:r>
          </a:p>
          <a:p>
            <a:pPr marL="514350" indent="-514350">
              <a:buAutoNum type="arabicPeriod"/>
            </a:pPr>
            <a:r>
              <a:rPr lang="ru-RU" sz="1200" dirty="0" smtClean="0">
                <a:latin typeface="Times New Roman" pitchFamily="18" charset="0"/>
                <a:cs typeface="Times New Roman" pitchFamily="18" charset="0"/>
              </a:rPr>
              <a:t>Типы инфильтрации и стадии патологического процесса в рентгенологическом отображении</a:t>
            </a:r>
          </a:p>
          <a:p>
            <a:pPr marL="514350" indent="-514350">
              <a:buAutoNum type="arabicPeriod"/>
            </a:pPr>
            <a:r>
              <a:rPr lang="ru-RU" sz="1200" dirty="0" smtClean="0">
                <a:latin typeface="Times New Roman" pitchFamily="18" charset="0"/>
                <a:cs typeface="Times New Roman" pitchFamily="18" charset="0"/>
              </a:rPr>
              <a:t>Лечение пневмонии</a:t>
            </a:r>
          </a:p>
          <a:p>
            <a:pPr marL="514350" indent="-514350">
              <a:buAutoNum type="arabicPeriod"/>
            </a:pPr>
            <a:r>
              <a:rPr lang="ru-RU" sz="1200" dirty="0" smtClean="0">
                <a:latin typeface="Times New Roman" pitchFamily="18" charset="0"/>
                <a:cs typeface="Times New Roman" pitchFamily="18" charset="0"/>
              </a:rPr>
              <a:t>Возможные варианты исхода патологического процесса </a:t>
            </a:r>
          </a:p>
          <a:p>
            <a:endParaRPr lang="ru-RU" baseline="0" dirty="0" smtClean="0"/>
          </a:p>
          <a:p>
            <a:r>
              <a:rPr lang="ru-RU" dirty="0" smtClean="0"/>
              <a:t>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a:t>
            </a:fld>
            <a:endParaRPr lang="ru-R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b="1" dirty="0" smtClean="0">
                <a:latin typeface="Times New Roman" pitchFamily="18" charset="0"/>
                <a:cs typeface="Times New Roman" pitchFamily="18" charset="0"/>
              </a:rPr>
              <a:t>Крупозная пневмония</a:t>
            </a:r>
            <a:r>
              <a:rPr lang="ru-RU" sz="1200" dirty="0" smtClean="0">
                <a:latin typeface="Times New Roman" pitchFamily="18" charset="0"/>
                <a:cs typeface="Times New Roman" pitchFamily="18" charset="0"/>
              </a:rPr>
              <a:t> – это вид пневмонии возбудителем, которой является пневмококк. При крупозной пневмонии воспаление распространяется на одну долю легкого (примерно третья часть легкого) или на одно легкое в целом. В некоторых случаях воспаление может возникнуть в обоих легких сразу. </a:t>
            </a:r>
            <a:r>
              <a:rPr lang="ru-RU" sz="1200" b="1" dirty="0" smtClean="0">
                <a:latin typeface="Times New Roman" pitchFamily="18" charset="0"/>
                <a:cs typeface="Times New Roman" pitchFamily="18" charset="0"/>
              </a:rPr>
              <a:t>В настоящее время термин не используется. Синоним - долевая, </a:t>
            </a:r>
            <a:r>
              <a:rPr lang="ru-RU" sz="1200" b="1" dirty="0" err="1" smtClean="0">
                <a:latin typeface="Times New Roman" pitchFamily="18" charset="0"/>
                <a:cs typeface="Times New Roman" pitchFamily="18" charset="0"/>
              </a:rPr>
              <a:t>лобарная</a:t>
            </a:r>
            <a:r>
              <a:rPr lang="ru-RU" sz="1200" b="1" dirty="0" smtClean="0">
                <a:latin typeface="Times New Roman" pitchFamily="18" charset="0"/>
                <a:cs typeface="Times New Roman" pitchFamily="18" charset="0"/>
              </a:rPr>
              <a:t> пневмония  </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39</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20000"/>
          </a:bodyPr>
          <a:lstStyle/>
          <a:p>
            <a:pPr fontAlgn="base"/>
            <a:r>
              <a:rPr lang="ru-RU" sz="1200" b="0" i="0" kern="1200" dirty="0" smtClean="0">
                <a:solidFill>
                  <a:schemeClr val="tx1"/>
                </a:solidFill>
                <a:latin typeface="+mn-lt"/>
                <a:ea typeface="+mn-ea"/>
                <a:cs typeface="+mn-cs"/>
              </a:rPr>
              <a:t>Интерстициальные пневмонии (ИП) представляют собой неспецифический (типичный) иммунный ответ легочной ткани на повреждение различными (часто неизвестными и, в конце концов, невыясненными) патологическими агентами и характеризуются диффузным прогрессирующим повреждением соединительной ткани легких, при котором воспалительные клетки (лимфоциты, гистиоциты, плазматические клетки), жидкость и фибробласты накапливаются в </a:t>
            </a:r>
            <a:r>
              <a:rPr lang="ru-RU" sz="1200" b="0" i="0" kern="1200" dirty="0" err="1" smtClean="0">
                <a:solidFill>
                  <a:schemeClr val="tx1"/>
                </a:solidFill>
                <a:latin typeface="+mn-lt"/>
                <a:ea typeface="+mn-ea"/>
                <a:cs typeface="+mn-cs"/>
              </a:rPr>
              <a:t>интерстиции</a:t>
            </a:r>
            <a:r>
              <a:rPr lang="ru-RU" sz="1200" b="0" i="0" kern="1200" dirty="0" smtClean="0">
                <a:solidFill>
                  <a:schemeClr val="tx1"/>
                </a:solidFill>
                <a:latin typeface="+mn-lt"/>
                <a:ea typeface="+mn-ea"/>
                <a:cs typeface="+mn-cs"/>
              </a:rPr>
              <a:t> и альвеолярных пространствах и приводят к дезинтеграции нормальной альвеолярной архитектоники с последующим фиброзом. При этом разные вилы интерстициальных пневмоний имеют </a:t>
            </a:r>
            <a:r>
              <a:rPr lang="ru-RU" sz="1200" b="0" i="0" kern="1200" dirty="0" err="1" smtClean="0">
                <a:solidFill>
                  <a:schemeClr val="tx1"/>
                </a:solidFill>
                <a:latin typeface="+mn-lt"/>
                <a:ea typeface="+mn-ea"/>
                <a:cs typeface="+mn-cs"/>
              </a:rPr>
              <a:t>рахличное</a:t>
            </a:r>
            <a:r>
              <a:rPr lang="ru-RU" sz="1200" b="0" i="0" kern="1200" dirty="0" smtClean="0">
                <a:solidFill>
                  <a:schemeClr val="tx1"/>
                </a:solidFill>
                <a:latin typeface="+mn-lt"/>
                <a:ea typeface="+mn-ea"/>
                <a:cs typeface="+mn-cs"/>
              </a:rPr>
              <a:t> соотношение </a:t>
            </a:r>
            <a:r>
              <a:rPr lang="ru-RU" sz="1200" b="0" i="0" kern="1200" dirty="0" err="1" smtClean="0">
                <a:solidFill>
                  <a:schemeClr val="tx1"/>
                </a:solidFill>
                <a:latin typeface="+mn-lt"/>
                <a:ea typeface="+mn-ea"/>
                <a:cs typeface="+mn-cs"/>
              </a:rPr>
              <a:t>интраальвеолярных</a:t>
            </a:r>
            <a:r>
              <a:rPr lang="ru-RU" sz="1200" b="0" i="0" kern="1200" dirty="0" smtClean="0">
                <a:solidFill>
                  <a:schemeClr val="tx1"/>
                </a:solidFill>
                <a:latin typeface="+mn-lt"/>
                <a:ea typeface="+mn-ea"/>
                <a:cs typeface="+mn-cs"/>
              </a:rPr>
              <a:t> и интерстициальных патологических изменений.</a:t>
            </a:r>
          </a:p>
          <a:p>
            <a:pPr fontAlgn="base"/>
            <a:r>
              <a:rPr lang="ru-RU" sz="1200" b="0" i="0" kern="1200" dirty="0" smtClean="0">
                <a:solidFill>
                  <a:schemeClr val="tx1"/>
                </a:solidFill>
                <a:latin typeface="+mn-lt"/>
                <a:ea typeface="+mn-ea"/>
                <a:cs typeface="+mn-cs"/>
              </a:rPr>
              <a:t>В отечественной литературе понятие «интерстициальная пневмония» традиционно связано с воспалительным заболеванием паренхимы легких вирусной или бактериальной природы (</a:t>
            </a:r>
            <a:r>
              <a:rPr lang="ru-RU" sz="1200" b="0" i="0" kern="1200" dirty="0" err="1" smtClean="0">
                <a:solidFill>
                  <a:schemeClr val="tx1"/>
                </a:solidFill>
                <a:latin typeface="+mn-lt"/>
                <a:ea typeface="+mn-ea"/>
                <a:cs typeface="+mn-cs"/>
              </a:rPr>
              <a:t>атипичные</a:t>
            </a:r>
            <a:r>
              <a:rPr lang="ru-RU" sz="1200" b="0" i="0" kern="1200" dirty="0" smtClean="0">
                <a:solidFill>
                  <a:schemeClr val="tx1"/>
                </a:solidFill>
                <a:latin typeface="+mn-lt"/>
                <a:ea typeface="+mn-ea"/>
                <a:cs typeface="+mn-cs"/>
              </a:rPr>
              <a:t> микроорганизмы), что может вносить определенную неразбериху при обсуждении проблемы ИП. В России долгое время не существовало понятия ИП. а поражения подобного рода расценивались как </a:t>
            </a:r>
            <a:r>
              <a:rPr lang="ru-RU" sz="1200" b="0" i="0" kern="1200" dirty="0" err="1" smtClean="0">
                <a:solidFill>
                  <a:schemeClr val="tx1"/>
                </a:solidFill>
                <a:latin typeface="+mn-lt"/>
                <a:ea typeface="+mn-ea"/>
                <a:cs typeface="+mn-cs"/>
              </a:rPr>
              <a:t>рахличные</a:t>
            </a:r>
            <a:r>
              <a:rPr lang="ru-RU" sz="1200" b="0" i="0" kern="1200" dirty="0" smtClean="0">
                <a:solidFill>
                  <a:schemeClr val="tx1"/>
                </a:solidFill>
                <a:latin typeface="+mn-lt"/>
                <a:ea typeface="+mn-ea"/>
                <a:cs typeface="+mn-cs"/>
              </a:rPr>
              <a:t> проявления </a:t>
            </a:r>
            <a:r>
              <a:rPr lang="ru-RU" sz="1200" b="0" i="0" kern="1200" dirty="0" err="1" smtClean="0">
                <a:solidFill>
                  <a:schemeClr val="tx1"/>
                </a:solidFill>
                <a:latin typeface="+mn-lt"/>
                <a:ea typeface="+mn-ea"/>
                <a:cs typeface="+mn-cs"/>
              </a:rPr>
              <a:t>идиопатического</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фиброзирующего</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альвеолита</a:t>
            </a:r>
            <a:r>
              <a:rPr lang="ru-RU" sz="1200" b="0" i="0" kern="1200" dirty="0" smtClean="0">
                <a:solidFill>
                  <a:schemeClr val="tx1"/>
                </a:solidFill>
                <a:latin typeface="+mn-lt"/>
                <a:ea typeface="+mn-ea"/>
                <a:cs typeface="+mn-cs"/>
              </a:rPr>
              <a:t>. В настоящее время «</a:t>
            </a:r>
            <a:r>
              <a:rPr lang="ru-RU" sz="1200" b="0" i="0" kern="1200" dirty="0" err="1" smtClean="0">
                <a:solidFill>
                  <a:schemeClr val="tx1"/>
                </a:solidFill>
                <a:latin typeface="+mn-lt"/>
                <a:ea typeface="+mn-ea"/>
                <a:cs typeface="+mn-cs"/>
              </a:rPr>
              <a:t>фиброзируюший</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альвеолит</a:t>
            </a:r>
            <a:r>
              <a:rPr lang="ru-RU" sz="1200" b="0" i="0" kern="1200" dirty="0" smtClean="0">
                <a:solidFill>
                  <a:schemeClr val="tx1"/>
                </a:solidFill>
                <a:latin typeface="+mn-lt"/>
                <a:ea typeface="+mn-ea"/>
                <a:cs typeface="+mn-cs"/>
              </a:rPr>
              <a:t>» принято ассоциировать с легочным фиброзом на фоне диффузных заболеваний соединительной ткани, например, при </a:t>
            </a:r>
            <a:r>
              <a:rPr lang="ru-RU" sz="1200" b="0" i="0" kern="1200" dirty="0" err="1" smtClean="0">
                <a:solidFill>
                  <a:schemeClr val="tx1"/>
                </a:solidFill>
                <a:latin typeface="+mn-lt"/>
                <a:ea typeface="+mn-ea"/>
                <a:cs typeface="+mn-cs"/>
              </a:rPr>
              <a:t>ревматоидном</a:t>
            </a:r>
            <a:r>
              <a:rPr lang="ru-RU" sz="1200" b="0" i="0" kern="1200" dirty="0" smtClean="0">
                <a:solidFill>
                  <a:schemeClr val="tx1"/>
                </a:solidFill>
                <a:latin typeface="+mn-lt"/>
                <a:ea typeface="+mn-ea"/>
                <a:cs typeface="+mn-cs"/>
              </a:rPr>
              <a:t> артрите. Использование термина «</a:t>
            </a:r>
            <a:r>
              <a:rPr lang="ru-RU" sz="1200" b="0" i="0" kern="1200" dirty="0" err="1" smtClean="0">
                <a:solidFill>
                  <a:schemeClr val="tx1"/>
                </a:solidFill>
                <a:latin typeface="+mn-lt"/>
                <a:ea typeface="+mn-ea"/>
                <a:cs typeface="+mn-cs"/>
              </a:rPr>
              <a:t>фиброзируюший</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альвеолит</a:t>
            </a:r>
            <a:r>
              <a:rPr lang="ru-RU" sz="1200" b="0" i="0" kern="1200" dirty="0" smtClean="0">
                <a:solidFill>
                  <a:schemeClr val="tx1"/>
                </a:solidFill>
                <a:latin typeface="+mn-lt"/>
                <a:ea typeface="+mn-ea"/>
                <a:cs typeface="+mn-cs"/>
              </a:rPr>
              <a:t>» зачастую приводит к путанице, поскольку' употребляется для обозначения как патологического процесса, синдрома, так и болезни.</a:t>
            </a:r>
          </a:p>
          <a:p>
            <a:pPr fontAlgn="base"/>
            <a:r>
              <a:rPr lang="ru-RU" sz="1200" b="0" i="0" kern="1200" dirty="0" smtClean="0">
                <a:solidFill>
                  <a:schemeClr val="tx1"/>
                </a:solidFill>
                <a:latin typeface="+mn-lt"/>
                <a:ea typeface="+mn-ea"/>
                <a:cs typeface="+mn-cs"/>
              </a:rPr>
              <a:t>Интерстициальные пневмонии принадлежат к группе интерстициальных заболеваний легких или диффузных инфильтративных заболеваний легких (ДИЗЛ). Несмотря на полиморфизм клинико-морфологических </a:t>
            </a:r>
            <a:r>
              <a:rPr lang="ru-RU" sz="1200" b="0" i="0" kern="1200" dirty="0" err="1" smtClean="0">
                <a:solidFill>
                  <a:schemeClr val="tx1"/>
                </a:solidFill>
                <a:latin typeface="+mn-lt"/>
                <a:ea typeface="+mn-ea"/>
                <a:cs typeface="+mn-cs"/>
              </a:rPr>
              <a:t>прояалений</a:t>
            </a:r>
            <a:r>
              <a:rPr lang="ru-RU" sz="1200" b="0" i="0" kern="1200" dirty="0" smtClean="0">
                <a:solidFill>
                  <a:schemeClr val="tx1"/>
                </a:solidFill>
                <a:latin typeface="+mn-lt"/>
                <a:ea typeface="+mn-ea"/>
                <a:cs typeface="+mn-cs"/>
              </a:rPr>
              <a:t> ДИЗЛ, они имеют ряд общих черт: большинство из них начинается с продуктивного </a:t>
            </a:r>
            <a:r>
              <a:rPr lang="ru-RU" sz="1200" b="0" i="0" kern="1200" dirty="0" err="1" smtClean="0">
                <a:solidFill>
                  <a:schemeClr val="tx1"/>
                </a:solidFill>
                <a:latin typeface="+mn-lt"/>
                <a:ea typeface="+mn-ea"/>
                <a:cs typeface="+mn-cs"/>
              </a:rPr>
              <a:t>альвеолита</a:t>
            </a:r>
            <a:r>
              <a:rPr lang="ru-RU" sz="1200" b="0" i="0" kern="1200" dirty="0" smtClean="0">
                <a:solidFill>
                  <a:schemeClr val="tx1"/>
                </a:solidFill>
                <a:latin typeface="+mn-lt"/>
                <a:ea typeface="+mn-ea"/>
                <a:cs typeface="+mn-cs"/>
              </a:rPr>
              <a:t> (в противоположность экссудативному при пневмониях) с </a:t>
            </a:r>
            <a:r>
              <a:rPr lang="ru-RU" sz="1200" b="0" i="0" kern="1200" dirty="0" err="1" smtClean="0">
                <a:solidFill>
                  <a:schemeClr val="tx1"/>
                </a:solidFill>
                <a:latin typeface="+mn-lt"/>
                <a:ea typeface="+mn-ea"/>
                <a:cs typeface="+mn-cs"/>
              </a:rPr>
              <a:t>достаточ</a:t>
            </a:r>
            <a:r>
              <a:rPr lang="ru-RU" sz="1200" b="0" i="0" kern="1200" dirty="0" smtClean="0">
                <a:solidFill>
                  <a:schemeClr val="tx1"/>
                </a:solidFill>
                <a:latin typeface="+mn-lt"/>
                <a:ea typeface="+mn-ea"/>
                <a:cs typeface="+mn-cs"/>
              </a:rPr>
              <a:t> но одинаковыми изменениями легочного </a:t>
            </a:r>
            <a:r>
              <a:rPr lang="ru-RU" sz="1200" b="0" i="0" kern="1200" dirty="0" err="1" smtClean="0">
                <a:solidFill>
                  <a:schemeClr val="tx1"/>
                </a:solidFill>
                <a:latin typeface="+mn-lt"/>
                <a:ea typeface="+mn-ea"/>
                <a:cs typeface="+mn-cs"/>
              </a:rPr>
              <a:t>интерстиция</a:t>
            </a:r>
            <a:r>
              <a:rPr lang="ru-RU" sz="1200" b="0" i="0" kern="1200" dirty="0" smtClean="0">
                <a:solidFill>
                  <a:schemeClr val="tx1"/>
                </a:solidFill>
                <a:latin typeface="+mn-lt"/>
                <a:ea typeface="+mn-ea"/>
                <a:cs typeface="+mn-cs"/>
              </a:rPr>
              <a:t> в виде воспалительной инфильтрации различной степени выраженности. В последующем формируется фиброз, темпы прогрессирования которого могут быть различными.</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40</a:t>
            </a:fld>
            <a:endParaRPr lang="ru-RU"/>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dirty="0" smtClean="0">
                <a:latin typeface="Times New Roman" pitchFamily="18" charset="0"/>
                <a:cs typeface="Times New Roman" pitchFamily="18" charset="0"/>
              </a:rPr>
              <a:t>Больничная пневмония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нозокомиальная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пневмония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пневмония</a:t>
            </a:r>
            <a:r>
              <a:rPr lang="ru-RU" sz="1200" dirty="0" smtClean="0">
                <a:latin typeface="Times New Roman" pitchFamily="18" charset="0"/>
                <a:cs typeface="Times New Roman" pitchFamily="18" charset="0"/>
              </a:rPr>
              <a:t>, которая развивается через 48-72 часа после поступления больного в стационар и которая не существовала и не находилась в фазе инкубационного периода до момента поступлении</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41</a:t>
            </a:fld>
            <a:endParaRPr lang="ru-RU"/>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latin typeface="Times New Roman" pitchFamily="18" charset="0"/>
                <a:cs typeface="Times New Roman" pitchFamily="18" charset="0"/>
              </a:rPr>
              <a:t>Внебольничная пневмония (синонимы: домашняя, амбулаторная) - это острое заболевание, возникшее во внебольничных условиях, сопровождающееся симптомами воспаления со стороны нижних дыхательных путей и "свежими" очагово-инфильтративными изменениями в легких на рентгенограммах при отсутствии очевидной диагностической альтернативы.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42</a:t>
            </a:fld>
            <a:endParaRPr lang="ru-RU"/>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dirty="0" smtClean="0">
                <a:solidFill>
                  <a:schemeClr val="tx1"/>
                </a:solidFill>
                <a:latin typeface="Times New Roman" pitchFamily="18" charset="0"/>
                <a:cs typeface="Times New Roman" pitchFamily="18" charset="0"/>
              </a:rPr>
              <a:t>Прикорневая пневмония </a:t>
            </a:r>
            <a:r>
              <a:rPr lang="ru-RU" sz="1200" dirty="0" smtClean="0">
                <a:solidFill>
                  <a:schemeClr val="tx1"/>
                </a:solidFill>
                <a:latin typeface="Times New Roman" pitchFamily="18" charset="0"/>
                <a:cs typeface="Times New Roman" pitchFamily="18" charset="0"/>
              </a:rPr>
              <a:t>– как рентгенологическое заключение встречается сплошь и повсеместно. Но если рентгенологи при описании рентгенограмм периодически прибегают к этом термину, то при анализе компьютерных </a:t>
            </a:r>
            <a:r>
              <a:rPr lang="ru-RU" sz="1200" dirty="0" err="1" smtClean="0">
                <a:solidFill>
                  <a:schemeClr val="tx1"/>
                </a:solidFill>
                <a:latin typeface="Times New Roman" pitchFamily="18" charset="0"/>
                <a:cs typeface="Times New Roman" pitchFamily="18" charset="0"/>
              </a:rPr>
              <a:t>томограмм</a:t>
            </a:r>
            <a:r>
              <a:rPr lang="ru-RU" sz="1200" dirty="0" smtClean="0">
                <a:solidFill>
                  <a:schemeClr val="tx1"/>
                </a:solidFill>
                <a:latin typeface="Times New Roman" pitchFamily="18" charset="0"/>
                <a:cs typeface="Times New Roman" pitchFamily="18" charset="0"/>
              </a:rPr>
              <a:t> нет ни малейшего повода к подобному заключению.</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t>
            </a:r>
            <a:r>
              <a:rPr lang="ru-RU" sz="1200" dirty="0" smtClean="0">
                <a:latin typeface="Times New Roman" pitchFamily="18" charset="0"/>
                <a:cs typeface="Times New Roman" pitchFamily="18" charset="0"/>
              </a:rPr>
              <a:t>Так в чем же несоответствие?				</a:t>
            </a:r>
            <a:br>
              <a:rPr lang="ru-RU" sz="1200" dirty="0" smtClean="0">
                <a:latin typeface="Times New Roman" pitchFamily="18" charset="0"/>
                <a:cs typeface="Times New Roman" pitchFamily="18" charset="0"/>
              </a:rPr>
            </a:br>
            <a:r>
              <a:rPr lang="ru-RU" sz="1200" dirty="0" smtClean="0">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Традиционная рентгенология для точности локализации патологического процесса предлагает </a:t>
            </a:r>
            <a:r>
              <a:rPr lang="ru-RU" sz="1200" dirty="0" err="1" smtClean="0">
                <a:solidFill>
                  <a:schemeClr val="tx1"/>
                </a:solidFill>
                <a:latin typeface="Times New Roman" pitchFamily="18" charset="0"/>
                <a:cs typeface="Times New Roman" pitchFamily="18" charset="0"/>
              </a:rPr>
              <a:t>полипозиционный</a:t>
            </a:r>
            <a:r>
              <a:rPr lang="ru-RU" sz="1200" dirty="0" smtClean="0">
                <a:solidFill>
                  <a:schemeClr val="tx1"/>
                </a:solidFill>
                <a:latin typeface="Times New Roman" pitchFamily="18" charset="0"/>
                <a:cs typeface="Times New Roman" pitchFamily="18" charset="0"/>
              </a:rPr>
              <a:t> подход. Применительно к ОГК это – снимок в прямой и боковой (в правой или левой) проекциях. + в ряде случаев могут выполнятся и косые проекции. Вместе с тем, за счет суммации изображения на плоскости проекция передних и задних сегментов будет совпадать (</a:t>
            </a:r>
            <a:r>
              <a:rPr lang="en-US" sz="1200" dirty="0" smtClean="0">
                <a:solidFill>
                  <a:schemeClr val="tx1"/>
                </a:solidFill>
                <a:latin typeface="Times New Roman" pitchFamily="18" charset="0"/>
                <a:cs typeface="Times New Roman" pitchFamily="18" charset="0"/>
              </a:rPr>
              <a:t>S6</a:t>
            </a:r>
            <a:r>
              <a:rPr lang="ru-RU" sz="1200" dirty="0" smtClean="0">
                <a:solidFill>
                  <a:schemeClr val="tx1"/>
                </a:solidFill>
                <a:latin typeface="Times New Roman" pitchFamily="18" charset="0"/>
                <a:cs typeface="Times New Roman" pitchFamily="18" charset="0"/>
              </a:rPr>
              <a:t> нижней доли и </a:t>
            </a:r>
            <a:r>
              <a:rPr lang="en-US" sz="1200" dirty="0" smtClean="0">
                <a:solidFill>
                  <a:schemeClr val="tx1"/>
                </a:solidFill>
                <a:latin typeface="Times New Roman" pitchFamily="18" charset="0"/>
                <a:cs typeface="Times New Roman" pitchFamily="18" charset="0"/>
              </a:rPr>
              <a:t>S4, S5</a:t>
            </a:r>
            <a:r>
              <a:rPr lang="ru-RU" sz="1200" dirty="0" smtClean="0">
                <a:solidFill>
                  <a:schemeClr val="tx1"/>
                </a:solidFill>
                <a:latin typeface="Times New Roman" pitchFamily="18" charset="0"/>
                <a:cs typeface="Times New Roman" pitchFamily="18" charset="0"/>
              </a:rPr>
              <a:t> средней доли справа или язычковых сегментов слева). Снимок в боковой проекции не всегда позволяет </a:t>
            </a:r>
            <a:r>
              <a:rPr lang="ru-RU" sz="1200" dirty="0" smtClean="0">
                <a:latin typeface="Times New Roman" pitchFamily="18" charset="0"/>
                <a:cs typeface="Times New Roman" pitchFamily="18" charset="0"/>
              </a:rPr>
              <a:t>дифференцировать область корня от структур средостения. И в этом случае возникает иллюзия инфильтративного затенения в прикорневой области на </a:t>
            </a:r>
            <a:r>
              <a:rPr lang="ru-RU" sz="1200" dirty="0" smtClean="0">
                <a:solidFill>
                  <a:schemeClr val="tx1"/>
                </a:solidFill>
                <a:latin typeface="Times New Roman" pitchFamily="18" charset="0"/>
                <a:cs typeface="Times New Roman" pitchFamily="18" charset="0"/>
              </a:rPr>
              <a:t>прямом обзорном снимке.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43</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ru-RU" sz="1200" dirty="0" smtClean="0">
                <a:latin typeface="Times New Roman" pitchFamily="18" charset="0"/>
                <a:cs typeface="Times New Roman" pitchFamily="18" charset="0"/>
              </a:rPr>
              <a:t>Подобная ситуация породила в традиционной рентгенологии понятия </a:t>
            </a:r>
            <a:r>
              <a:rPr lang="ru-RU" sz="1200" b="1" dirty="0" err="1" smtClean="0">
                <a:latin typeface="Times New Roman" pitchFamily="18" charset="0"/>
                <a:cs typeface="Times New Roman" pitchFamily="18" charset="0"/>
              </a:rPr>
              <a:t>субсегмента</a:t>
            </a:r>
            <a:r>
              <a:rPr lang="ru-RU" sz="1200" b="1" dirty="0" smtClean="0">
                <a:latin typeface="Times New Roman" pitchFamily="18" charset="0"/>
                <a:cs typeface="Times New Roman" pitchFamily="18" charset="0"/>
              </a:rPr>
              <a:t> – апикального, базального, прикорневого</a:t>
            </a:r>
            <a:r>
              <a:rPr lang="ru-RU" sz="1200" dirty="0" smtClean="0">
                <a:latin typeface="Times New Roman" pitchFamily="18" charset="0"/>
                <a:cs typeface="Times New Roman" pitchFamily="18" charset="0"/>
              </a:rPr>
              <a:t>. Иными словами позволила локализовать патологический процесс в дополнительной, во многом выдуманной анатомической единице легкого, трудно интерпретируемой на полученных рентгенограммах. При КТ такой проблемы не возникает, поскольку метод позволяет четко дифференцировать каждый сегмент легкого. Но это еще не все. Отдельные трудности в интерпретации изображения и постановке диагноза с привязкой фокуса инфильтрации к прикорневой области легкого создает не верное </a:t>
            </a:r>
            <a:r>
              <a:rPr lang="ru-RU" sz="1200" dirty="0" err="1" smtClean="0">
                <a:latin typeface="Times New Roman" pitchFamily="18" charset="0"/>
                <a:cs typeface="Times New Roman" pitchFamily="18" charset="0"/>
              </a:rPr>
              <a:t>трактование</a:t>
            </a:r>
            <a:r>
              <a:rPr lang="ru-RU" sz="1200" dirty="0" smtClean="0">
                <a:latin typeface="Times New Roman" pitchFamily="18" charset="0"/>
                <a:cs typeface="Times New Roman" pitchFamily="18" charset="0"/>
              </a:rPr>
              <a:t> определенных рентгенологических симптомов  - таких как расширение корня легкого и не структурность корня легкого. Об этом поговорим на следующем слайде.</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44</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ru-RU" sz="1200" dirty="0" smtClean="0">
                <a:latin typeface="Times New Roman" pitchFamily="18" charset="0"/>
                <a:cs typeface="Times New Roman" pitchFamily="18" charset="0"/>
              </a:rPr>
              <a:t>И так, чем же вызваны эти изменения? </a:t>
            </a:r>
            <a:r>
              <a:rPr lang="ru-RU" sz="1200" b="1" dirty="0" smtClean="0">
                <a:latin typeface="Times New Roman" pitchFamily="18" charset="0"/>
                <a:cs typeface="Times New Roman" pitchFamily="18" charset="0"/>
              </a:rPr>
              <a:t>Расширение корня легкого</a:t>
            </a:r>
            <a:r>
              <a:rPr lang="ru-RU" sz="1200" dirty="0" smtClean="0">
                <a:latin typeface="Times New Roman" pitchFamily="18" charset="0"/>
                <a:cs typeface="Times New Roman" pitchFamily="18" charset="0"/>
              </a:rPr>
              <a:t>. Ну здесь как правило трудностей не бывает. Прежде всего это расширение диаметра легочной артерии. Еще можно указать на увеличение лимфатических узлов бронхопульмональной группы,  крайним проявлением которого будет симптом кулис при ЛГМ. Следующее - </a:t>
            </a:r>
            <a:r>
              <a:rPr lang="ru-RU" sz="1200" b="1" dirty="0" smtClean="0">
                <a:latin typeface="Times New Roman" pitchFamily="18" charset="0"/>
                <a:cs typeface="Times New Roman" pitchFamily="18" charset="0"/>
              </a:rPr>
              <a:t>не структурность корня легкого</a:t>
            </a:r>
            <a:r>
              <a:rPr lang="ru-RU" sz="1200" dirty="0" smtClean="0">
                <a:latin typeface="Times New Roman" pitchFamily="18" charset="0"/>
                <a:cs typeface="Times New Roman" pitchFamily="18" charset="0"/>
              </a:rPr>
              <a:t>. Здесь, как правило, у курсантов версий больше. Среди наиболее оригинальных – гнойное расплавление стенки бронхов, деструкция лимфатических узлов  - что в принципе может быть, но далеко не при каждом заболевании. Из фантазийных, обращает на себя внимание версия с отеком жировой клетчатки. Но она, жировая клетчатка, располагается </a:t>
            </a:r>
            <a:r>
              <a:rPr lang="ru-RU" sz="1200" dirty="0" err="1" smtClean="0">
                <a:latin typeface="Times New Roman" pitchFamily="18" charset="0"/>
                <a:cs typeface="Times New Roman" pitchFamily="18" charset="0"/>
              </a:rPr>
              <a:t>кнутри</a:t>
            </a:r>
            <a:r>
              <a:rPr lang="ru-RU" sz="1200" dirty="0" smtClean="0">
                <a:latin typeface="Times New Roman" pitchFamily="18" charset="0"/>
                <a:cs typeface="Times New Roman" pitchFamily="18" charset="0"/>
              </a:rPr>
              <a:t> от медиастинальной плевры и в не структурности корней легких участие не принимает (по крайней мере на прямую). А вот отек </a:t>
            </a:r>
            <a:r>
              <a:rPr lang="ru-RU" sz="1200" dirty="0" err="1" smtClean="0">
                <a:latin typeface="Times New Roman" pitchFamily="18" charset="0"/>
                <a:cs typeface="Times New Roman" pitchFamily="18" charset="0"/>
              </a:rPr>
              <a:t>перибронховаскулярного</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интерстиция</a:t>
            </a:r>
            <a:r>
              <a:rPr lang="ru-RU" sz="1200" dirty="0" smtClean="0">
                <a:latin typeface="Times New Roman" pitchFamily="18" charset="0"/>
                <a:cs typeface="Times New Roman" pitchFamily="18" charset="0"/>
              </a:rPr>
              <a:t> напрямую влияет на очертания корня. Но отек </a:t>
            </a:r>
            <a:r>
              <a:rPr lang="ru-RU" sz="1200" dirty="0" err="1" smtClean="0">
                <a:latin typeface="Times New Roman" pitchFamily="18" charset="0"/>
                <a:cs typeface="Times New Roman" pitchFamily="18" charset="0"/>
              </a:rPr>
              <a:t>интерстиция</a:t>
            </a:r>
            <a:r>
              <a:rPr lang="ru-RU" sz="1200" dirty="0" smtClean="0">
                <a:latin typeface="Times New Roman" pitchFamily="18" charset="0"/>
                <a:cs typeface="Times New Roman" pitchFamily="18" charset="0"/>
              </a:rPr>
              <a:t> это не инфильтрация легочной паренхимы, поэтому далеко не всегда соответствует только пневмониям.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45</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42EB464-1D7D-428F-8F7F-D1B91BB75CC1}" type="slidenum">
              <a:rPr lang="ru-RU"/>
              <a:pPr/>
              <a:t>46</a:t>
            </a:fld>
            <a:endParaRPr lang="ru-RU"/>
          </a:p>
        </p:txBody>
      </p:sp>
      <p:sp>
        <p:nvSpPr>
          <p:cNvPr id="962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a:spcBef>
                <a:spcPct val="0"/>
              </a:spcBef>
            </a:pPr>
            <a:r>
              <a:rPr lang="ru-RU" dirty="0" smtClean="0"/>
              <a:t>Наглядное</a:t>
            </a:r>
            <a:r>
              <a:rPr lang="ru-RU" baseline="0" dirty="0" smtClean="0"/>
              <a:t> сравнение двух изображений. Традиционная рентгенограмм ОГК в прямой проекции – передние и задние отделы легких суммируются и частично накладываются на прикорневую область. Компьютерная </a:t>
            </a:r>
            <a:r>
              <a:rPr lang="ru-RU" baseline="0" dirty="0" err="1" smtClean="0"/>
              <a:t>томограмма</a:t>
            </a:r>
            <a:r>
              <a:rPr lang="ru-RU" baseline="0" dirty="0" smtClean="0"/>
              <a:t> уровня корней легких позволяет четко дифференцировать все анатомические регионы и возникающие в них патологические изменения.</a:t>
            </a:r>
            <a:endParaRPr lang="ru-RU" dirty="0" smtClean="0"/>
          </a:p>
          <a:p>
            <a:pPr>
              <a:spcBef>
                <a:spcPct val="0"/>
              </a:spcBef>
            </a:pPr>
            <a:endParaRPr lang="ru-RU"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latin typeface="Times New Roman" pitchFamily="18" charset="0"/>
                <a:cs typeface="Times New Roman" pitchFamily="18" charset="0"/>
              </a:rPr>
              <a:t>Последовательно слева на право и сверху вниз: расширение корней, </a:t>
            </a:r>
            <a:r>
              <a:rPr lang="ru-RU" sz="1200" dirty="0" err="1" smtClean="0">
                <a:latin typeface="Times New Roman" pitchFamily="18" charset="0"/>
                <a:cs typeface="Times New Roman" pitchFamily="18" charset="0"/>
              </a:rPr>
              <a:t>полецикличность</a:t>
            </a:r>
            <a:r>
              <a:rPr lang="ru-RU" sz="1200" dirty="0" smtClean="0">
                <a:latin typeface="Times New Roman" pitchFamily="18" charset="0"/>
                <a:cs typeface="Times New Roman" pitchFamily="18" charset="0"/>
              </a:rPr>
              <a:t> и не структурность корней легких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47</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itchFamily="18" charset="0"/>
                <a:cs typeface="Times New Roman" pitchFamily="18" charset="0"/>
              </a:rPr>
              <a:t>Следует понимать, что основными методиками в диагностике пневмонии являются традиционная рентгенография и КТ. </a:t>
            </a:r>
            <a:r>
              <a:rPr lang="ru-RU" sz="1200" dirty="0" err="1" smtClean="0">
                <a:latin typeface="Times New Roman" pitchFamily="18" charset="0"/>
                <a:cs typeface="Times New Roman" pitchFamily="18" charset="0"/>
              </a:rPr>
              <a:t>Флюрография</a:t>
            </a:r>
            <a:r>
              <a:rPr lang="ru-RU" sz="1200" dirty="0" smtClean="0">
                <a:latin typeface="Times New Roman" pitchFamily="18" charset="0"/>
                <a:cs typeface="Times New Roman" pitchFamily="18" charset="0"/>
              </a:rPr>
              <a:t> можно рассматривать как метод, направленный на </a:t>
            </a:r>
            <a:r>
              <a:rPr lang="ru-RU" sz="1200" dirty="0" err="1" smtClean="0">
                <a:latin typeface="Times New Roman" pitchFamily="18" charset="0"/>
                <a:cs typeface="Times New Roman" pitchFamily="18" charset="0"/>
              </a:rPr>
              <a:t>скрининговую</a:t>
            </a:r>
            <a:r>
              <a:rPr lang="ru-RU" sz="1200" dirty="0" smtClean="0">
                <a:latin typeface="Times New Roman" pitchFamily="18" charset="0"/>
                <a:cs typeface="Times New Roman" pitchFamily="18" charset="0"/>
              </a:rPr>
              <a:t> диагностики специфических процессов, в т.ч. и казеозной пневмонии. Магнитно-резонансная томография как метод диагностики рассматривается в большей степени как перспективная технология. </a:t>
            </a:r>
            <a:r>
              <a:rPr lang="ru-RU" sz="1200" dirty="0" err="1" smtClean="0">
                <a:latin typeface="Times New Roman" pitchFamily="18" charset="0"/>
                <a:cs typeface="Times New Roman" pitchFamily="18" charset="0"/>
              </a:rPr>
              <a:t>Ангиопульмонография</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радионуклидная</a:t>
            </a:r>
            <a:r>
              <a:rPr lang="ru-RU" sz="1200" dirty="0" smtClean="0">
                <a:latin typeface="Times New Roman" pitchFamily="18" charset="0"/>
                <a:cs typeface="Times New Roman" pitchFamily="18" charset="0"/>
              </a:rPr>
              <a:t> диагностики (в т.ч. и с применением гибридных технологий) могут рассматривать инфильтративные изменения в легких только как осложнения основного заболевания. УЗИ позволяет оценить состояние базальных отделов легких и наличие выпота в плевральной полости</a:t>
            </a:r>
            <a:endParaRPr lang="ru-RU" sz="1200" dirty="0" smtClean="0"/>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48</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И так, пневмония это группа различных по этиологии, патогенезу и морфологии локализованных острых инфекционно-воспалительных процессов в легких с преимущественным вовлечением паренхимы (респираторных отделов) и формированием </a:t>
            </a:r>
            <a:r>
              <a:rPr lang="ru-RU" sz="1200" b="0" i="0" kern="1200" dirty="0" err="1" smtClean="0">
                <a:solidFill>
                  <a:schemeClr val="tx1"/>
                </a:solidFill>
                <a:latin typeface="+mn-lt"/>
                <a:ea typeface="+mn-ea"/>
                <a:cs typeface="+mn-cs"/>
              </a:rPr>
              <a:t>внутриальвеолярной</a:t>
            </a:r>
            <a:r>
              <a:rPr lang="ru-RU" sz="1200" b="0" i="0" kern="1200" dirty="0" smtClean="0">
                <a:solidFill>
                  <a:schemeClr val="tx1"/>
                </a:solidFill>
                <a:latin typeface="+mn-lt"/>
                <a:ea typeface="+mn-ea"/>
                <a:cs typeface="+mn-cs"/>
              </a:rPr>
              <a:t> воспалительной экссудации. Обязательный субстрат пневмонии - паренхиматозный компонент, рентгенологически определяемый как инфильтрат.</a:t>
            </a:r>
          </a:p>
          <a:p>
            <a:r>
              <a:rPr lang="ru-RU" sz="1200" b="0" i="0" kern="1200" dirty="0" smtClean="0">
                <a:solidFill>
                  <a:schemeClr val="tx1"/>
                </a:solidFill>
                <a:latin typeface="+mn-lt"/>
                <a:ea typeface="+mn-ea"/>
                <a:cs typeface="+mn-cs"/>
              </a:rPr>
              <a:t>Термин «острая пневмония» употреблять не надо, так как пневмония уже является острым процессом в нижних дыхательных путях и респираторной ткани.</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a:t>
            </a:fld>
            <a:endParaRPr lang="ru-RU"/>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b="1" dirty="0" smtClean="0">
                <a:latin typeface="Times New Roman" pitchFamily="18" charset="0"/>
                <a:cs typeface="Times New Roman" pitchFamily="18" charset="0"/>
              </a:rPr>
              <a:t>Рентгенография  ОГК</a:t>
            </a:r>
            <a:r>
              <a:rPr lang="ru-RU" sz="1200" dirty="0" smtClean="0">
                <a:latin typeface="Times New Roman" pitchFamily="18" charset="0"/>
                <a:cs typeface="Times New Roman" pitchFamily="18" charset="0"/>
              </a:rPr>
              <a:t> независимо от предполагаемой патологии выполняется сначала в виде обзорных снимков в прямой (обычно передней) и боковой (соответственно стороне поражения) проекциях с получением теневого изображения всех анатомических структур этой области. В стандартном варианте исследование производится в вертикальном положении пациента на высоте глубокого вдоха (с целью повышения естественной контрастности легких). Дополнительно по показаниям можно выполнять снимки в других проекциях (косых), при горизонтальном положении пациента, в </a:t>
            </a:r>
            <a:r>
              <a:rPr lang="ru-RU" sz="1200" dirty="0" err="1" smtClean="0">
                <a:latin typeface="Times New Roman" pitchFamily="18" charset="0"/>
                <a:cs typeface="Times New Roman" pitchFamily="18" charset="0"/>
              </a:rPr>
              <a:t>латеропозиции</a:t>
            </a:r>
            <a:r>
              <a:rPr lang="ru-RU" sz="1200" dirty="0" smtClean="0">
                <a:latin typeface="Times New Roman" pitchFamily="18" charset="0"/>
                <a:cs typeface="Times New Roman" pitchFamily="18" charset="0"/>
              </a:rPr>
              <a:t>, на выдохе. Для детализации интересующих участков можно произвести прицельные снимки</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49</a:t>
            </a:fld>
            <a:endParaRPr lang="ru-RU"/>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dirty="0" smtClean="0">
                <a:latin typeface="Times New Roman" pitchFamily="18" charset="0"/>
                <a:cs typeface="Times New Roman" pitchFamily="18" charset="0"/>
              </a:rPr>
              <a:t>Использование </a:t>
            </a:r>
            <a:r>
              <a:rPr lang="ru-RU" sz="1200" b="1" dirty="0" smtClean="0">
                <a:latin typeface="Times New Roman" pitchFamily="18" charset="0"/>
                <a:cs typeface="Times New Roman" pitchFamily="18" charset="0"/>
              </a:rPr>
              <a:t>рентгеноскопии </a:t>
            </a:r>
            <a:r>
              <a:rPr lang="ru-RU" sz="1200" dirty="0" smtClean="0">
                <a:latin typeface="Times New Roman" pitchFamily="18" charset="0"/>
                <a:cs typeface="Times New Roman" pitchFamily="18" charset="0"/>
              </a:rPr>
              <a:t>при исследовании ОГК ограничивается значительной лучевой нагрузкой на пациента, отсутствием документальности, меньшей разрешающей способностью. Ее следует проводить только по строгим показаниям после анализа рентгенограмм и </a:t>
            </a:r>
            <a:r>
              <a:rPr lang="ru-RU" sz="1200" dirty="0" err="1" smtClean="0">
                <a:latin typeface="Times New Roman" pitchFamily="18" charset="0"/>
                <a:cs typeface="Times New Roman" pitchFamily="18" charset="0"/>
              </a:rPr>
              <a:t>флюорограмм</a:t>
            </a:r>
            <a:r>
              <a:rPr lang="ru-RU" sz="1200" dirty="0" smtClean="0">
                <a:latin typeface="Times New Roman" pitchFamily="18" charset="0"/>
                <a:cs typeface="Times New Roman" pitchFamily="18" charset="0"/>
              </a:rPr>
              <a:t>.  Основные направления использования рентгеноскопии: </a:t>
            </a:r>
            <a:r>
              <a:rPr lang="ru-RU" sz="1200" dirty="0" err="1" smtClean="0">
                <a:latin typeface="Times New Roman" pitchFamily="18" charset="0"/>
                <a:cs typeface="Times New Roman" pitchFamily="18" charset="0"/>
              </a:rPr>
              <a:t>полипроекционные</a:t>
            </a:r>
            <a:r>
              <a:rPr lang="ru-RU" sz="1200" dirty="0" smtClean="0">
                <a:latin typeface="Times New Roman" pitchFamily="18" charset="0"/>
                <a:cs typeface="Times New Roman" pitchFamily="18" charset="0"/>
              </a:rPr>
              <a:t> исследования для всестороннего изучения тех или иных патологических изменений, а также оценка органов и анатомических структур грудной клетки в их естественном функциональном состоянии (подвижность диафрагмы, раскрываемость плевральных синусов, пульсация сердца и аорты, </a:t>
            </a:r>
            <a:r>
              <a:rPr lang="ru-RU" sz="1200" dirty="0" err="1" smtClean="0">
                <a:latin typeface="Times New Roman" pitchFamily="18" charset="0"/>
                <a:cs typeface="Times New Roman" pitchFamily="18" charset="0"/>
              </a:rPr>
              <a:t>смещаемость</a:t>
            </a:r>
            <a:r>
              <a:rPr lang="ru-RU" sz="1200" dirty="0" smtClean="0">
                <a:latin typeface="Times New Roman" pitchFamily="18" charset="0"/>
                <a:cs typeface="Times New Roman" pitchFamily="18" charset="0"/>
              </a:rPr>
              <a:t> средостения, изменение воздушности легочной ткани и подвижность патологических образований при дыхании, глотании, кашле).</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50</a:t>
            </a:fld>
            <a:endParaRPr lang="ru-RU"/>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b="1" dirty="0" smtClean="0">
                <a:latin typeface="Times New Roman" pitchFamily="18" charset="0"/>
                <a:cs typeface="Times New Roman" pitchFamily="18" charset="0"/>
              </a:rPr>
              <a:t>Флюорография </a:t>
            </a:r>
            <a:r>
              <a:rPr lang="ru-RU" sz="1200" dirty="0" smtClean="0">
                <a:latin typeface="Times New Roman" pitchFamily="18" charset="0"/>
                <a:cs typeface="Times New Roman" pitchFamily="18" charset="0"/>
              </a:rPr>
              <a:t>органов грудной полости применяется главным образом для массовых проверочных («профилактических») исследований с целью раннего выявления различных патологических процессов, прежде всего туберкулеза и рака легких. Главное достоинство этой методики состоит в экономичности и высокой пропускной способности, достигающей 150 человек в час. Получения крупнокадрового изображения стали применять и в качестве диагностической методики. Важным преимуществом рентгенографии и флюорографии является объективная документация выявленных изменений, что позволяет достоверно судить об их динамике, сравнивая с предыдущими или последующими снимками.</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51</a:t>
            </a:fld>
            <a:endParaRPr lang="ru-RU"/>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spcBef>
                <a:spcPts val="0"/>
              </a:spcBef>
              <a:buNone/>
            </a:pPr>
            <a:r>
              <a:rPr lang="ru-RU" sz="1200" b="1" dirty="0" smtClean="0">
                <a:latin typeface="Times New Roman" pitchFamily="18" charset="0"/>
                <a:cs typeface="Times New Roman" pitchFamily="18" charset="0"/>
              </a:rPr>
              <a:t>Томография линейная </a:t>
            </a:r>
            <a:r>
              <a:rPr lang="ru-RU" sz="1200" dirty="0" smtClean="0">
                <a:latin typeface="Times New Roman" pitchFamily="18" charset="0"/>
                <a:cs typeface="Times New Roman" pitchFamily="18" charset="0"/>
              </a:rPr>
              <a:t>в настоящее время практически не проводится или проводится в случаях невозможности выполнения КТ, обладающей значительно большей диагностической информативности. Основные показания к томографии легких и средостения: - обнаружение деструкции в воспалительных и опухолевых инфильтратах; - выявление внутрибронхиальных процессов (опухолей, инородных тел, рубцовых стенозов); - определение увеличения бронхопульмональных и медиастинальных лимфатических узлов; - уточнение структуры корня легкого при его расширении. </a:t>
            </a:r>
            <a:r>
              <a:rPr lang="ru-RU" sz="1200" dirty="0" err="1" smtClean="0">
                <a:latin typeface="Times New Roman" pitchFamily="18" charset="0"/>
                <a:cs typeface="Times New Roman" pitchFamily="18" charset="0"/>
              </a:rPr>
              <a:t>Томографическое</a:t>
            </a:r>
            <a:r>
              <a:rPr lang="ru-RU" sz="1200" dirty="0" smtClean="0">
                <a:latin typeface="Times New Roman" pitchFamily="18" charset="0"/>
                <a:cs typeface="Times New Roman" pitchFamily="18" charset="0"/>
              </a:rPr>
              <a:t> исследование показано также тогда, когда патологический процесс плохо или совсем не виден на рентгенограммах, но на его существование указывают клинические данные.</a:t>
            </a:r>
          </a:p>
          <a:p>
            <a:pPr algn="just"/>
            <a:endParaRPr lang="ru-RU" dirty="0" smtClean="0"/>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52</a:t>
            </a:fld>
            <a:endParaRPr lang="ru-RU"/>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a:ln/>
        </p:spPr>
      </p:sp>
      <p:sp>
        <p:nvSpPr>
          <p:cNvPr id="79875" name="Заметки 2"/>
          <p:cNvSpPr>
            <a:spLocks noGrp="1"/>
          </p:cNvSpPr>
          <p:nvPr>
            <p:ph type="body" idx="1"/>
          </p:nvPr>
        </p:nvSpPr>
        <p:spPr>
          <a:noFill/>
          <a:ln/>
        </p:spPr>
        <p:txBody>
          <a:bodyPr/>
          <a:lstStyle/>
          <a:p>
            <a:r>
              <a:rPr lang="ru-RU" dirty="0" smtClean="0"/>
              <a:t>В основу метода компьютерной томографии положен принцип ослабления рентгеновского излучения, проходящего через изучаемый объект. Иными словами рентгеновская трубка, генерирующая излучение, вращается вокруг пациента на 360 градусов, а пучок  в разной степени ослабленных рентгеновских лучей регистрируется детекторами, расположенными напротив рентгеновской трубки. Кинетическая энергия излучения в детекторах трансформируется в электрический сигнал, который в свою очередь обрабатывается процессором и в виде изображения выводится на дисплей монитора. </a:t>
            </a:r>
          </a:p>
        </p:txBody>
      </p:sp>
      <p:sp>
        <p:nvSpPr>
          <p:cNvPr id="79876" name="Номер слайда 3"/>
          <p:cNvSpPr>
            <a:spLocks noGrp="1"/>
          </p:cNvSpPr>
          <p:nvPr>
            <p:ph type="sldNum" sz="quarter" idx="5"/>
          </p:nvPr>
        </p:nvSpPr>
        <p:spPr>
          <a:noFill/>
        </p:spPr>
        <p:txBody>
          <a:bodyPr/>
          <a:lstStyle/>
          <a:p>
            <a:fld id="{3248E0FE-ECD6-40DD-B703-C45B7CEA509A}" type="slidenum">
              <a:rPr lang="ru-RU" smtClean="0"/>
              <a:pPr/>
              <a:t>53</a:t>
            </a:fld>
            <a:endParaRPr lang="ru-RU"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pPr marL="0" algn="just">
              <a:spcBef>
                <a:spcPts val="0"/>
              </a:spcBef>
              <a:buNone/>
            </a:pPr>
            <a:r>
              <a:rPr lang="ru-RU" sz="1200" b="1" dirty="0" smtClean="0">
                <a:latin typeface="Times New Roman" pitchFamily="18" charset="0"/>
                <a:cs typeface="Times New Roman" pitchFamily="18" charset="0"/>
              </a:rPr>
              <a:t>Виды КТ:</a:t>
            </a:r>
          </a:p>
          <a:p>
            <a:pPr marL="0" algn="just">
              <a:spcBef>
                <a:spcPts val="0"/>
              </a:spcBef>
              <a:buNone/>
            </a:pPr>
            <a:r>
              <a:rPr lang="ru-RU" sz="1200" b="1" dirty="0" smtClean="0">
                <a:latin typeface="Times New Roman" pitchFamily="18" charset="0"/>
                <a:cs typeface="Times New Roman" pitchFamily="18" charset="0"/>
              </a:rPr>
              <a:t>Динамическая КТ, </a:t>
            </a:r>
            <a:r>
              <a:rPr lang="ru-RU" sz="1200" dirty="0" smtClean="0">
                <a:latin typeface="Times New Roman" pitchFamily="18" charset="0"/>
                <a:cs typeface="Times New Roman" pitchFamily="18" charset="0"/>
              </a:rPr>
              <a:t>заключающаяся в выполнении после внутривенного введения РКС серии </a:t>
            </a:r>
            <a:r>
              <a:rPr lang="ru-RU" sz="1200" dirty="0" err="1" smtClean="0">
                <a:latin typeface="Times New Roman" pitchFamily="18" charset="0"/>
                <a:cs typeface="Times New Roman" pitchFamily="18" charset="0"/>
              </a:rPr>
              <a:t>томограмм</a:t>
            </a:r>
            <a:r>
              <a:rPr lang="ru-RU" sz="1200" dirty="0" smtClean="0">
                <a:latin typeface="Times New Roman" pitchFamily="18" charset="0"/>
                <a:cs typeface="Times New Roman" pitchFamily="18" charset="0"/>
              </a:rPr>
              <a:t> на одном уровне, используется в дифференциальной диагностике округлых патологических образований в легких.</a:t>
            </a:r>
          </a:p>
          <a:p>
            <a:pPr marL="0" algn="just">
              <a:spcBef>
                <a:spcPts val="0"/>
              </a:spcBef>
              <a:buNone/>
            </a:pPr>
            <a:r>
              <a:rPr lang="ru-RU" sz="1200" b="1" dirty="0" smtClean="0">
                <a:latin typeface="Times New Roman" pitchFamily="18" charset="0"/>
                <a:cs typeface="Times New Roman" pitchFamily="18" charset="0"/>
              </a:rPr>
              <a:t>Экспираторная КТ </a:t>
            </a:r>
            <a:r>
              <a:rPr lang="ru-RU" sz="1200" dirty="0" smtClean="0">
                <a:latin typeface="Times New Roman" pitchFamily="18" charset="0"/>
                <a:cs typeface="Times New Roman" pitchFamily="18" charset="0"/>
              </a:rPr>
              <a:t>основана на сопоставлении анатомических изменений и денситометрических показателей легочной ткани на вдохе и выдохе. Главной целью такого исследования является обнаружение </a:t>
            </a:r>
            <a:r>
              <a:rPr lang="ru-RU" sz="1200" dirty="0" err="1" smtClean="0">
                <a:latin typeface="Times New Roman" pitchFamily="18" charset="0"/>
                <a:cs typeface="Times New Roman" pitchFamily="18" charset="0"/>
              </a:rPr>
              <a:t>обструктивного</a:t>
            </a:r>
            <a:r>
              <a:rPr lang="ru-RU" sz="1200" dirty="0" smtClean="0">
                <a:latin typeface="Times New Roman" pitchFamily="18" charset="0"/>
                <a:cs typeface="Times New Roman" pitchFamily="18" charset="0"/>
              </a:rPr>
              <a:t> поражения мелких бронхов.</a:t>
            </a:r>
          </a:p>
          <a:p>
            <a:pPr marL="0" algn="just">
              <a:spcBef>
                <a:spcPts val="0"/>
              </a:spcBef>
              <a:buNone/>
            </a:pPr>
            <a:r>
              <a:rPr lang="ru-RU" sz="1200" b="1" dirty="0" err="1" smtClean="0">
                <a:latin typeface="Times New Roman" pitchFamily="18" charset="0"/>
                <a:cs typeface="Times New Roman" pitchFamily="18" charset="0"/>
              </a:rPr>
              <a:t>Полипозиционная</a:t>
            </a:r>
            <a:r>
              <a:rPr lang="ru-RU" sz="1200" b="1" dirty="0" smtClean="0">
                <a:latin typeface="Times New Roman" pitchFamily="18" charset="0"/>
                <a:cs typeface="Times New Roman" pitchFamily="18" charset="0"/>
              </a:rPr>
              <a:t> КТ </a:t>
            </a:r>
            <a:r>
              <a:rPr lang="ru-RU" sz="1200" dirty="0" smtClean="0">
                <a:latin typeface="Times New Roman" pitchFamily="18" charset="0"/>
                <a:cs typeface="Times New Roman" pitchFamily="18" charset="0"/>
              </a:rPr>
              <a:t>- это исследование в различном положении пациента (обычно на спине и животе). Его можно использовать для разграничения физиологической </a:t>
            </a:r>
            <a:r>
              <a:rPr lang="ru-RU" sz="1200" dirty="0" err="1" smtClean="0">
                <a:latin typeface="Times New Roman" pitchFamily="18" charset="0"/>
                <a:cs typeface="Times New Roman" pitchFamily="18" charset="0"/>
              </a:rPr>
              <a:t>гиповентиляции</a:t>
            </a:r>
            <a:r>
              <a:rPr lang="ru-RU" sz="1200" dirty="0" smtClean="0">
                <a:latin typeface="Times New Roman" pitchFamily="18" charset="0"/>
                <a:cs typeface="Times New Roman" pitchFamily="18" charset="0"/>
              </a:rPr>
              <a:t> и патологического уплотнения легочной ткани, так как в результате происходящего при этом перераспределения гравитационного воздействия </a:t>
            </a:r>
            <a:r>
              <a:rPr lang="ru-RU" sz="1200" dirty="0" err="1" smtClean="0">
                <a:latin typeface="Times New Roman" pitchFamily="18" charset="0"/>
                <a:cs typeface="Times New Roman" pitchFamily="18" charset="0"/>
              </a:rPr>
              <a:t>гиповентилируемые</a:t>
            </a:r>
            <a:r>
              <a:rPr lang="ru-RU" sz="1200" dirty="0" smtClean="0">
                <a:latin typeface="Times New Roman" pitchFamily="18" charset="0"/>
                <a:cs typeface="Times New Roman" pitchFamily="18" charset="0"/>
              </a:rPr>
              <a:t> задние отделы легких восстанавливают свою воздушность, а уплотнение легочной ткани сохраняется вне зависимости от положения тела пациента.</a:t>
            </a:r>
          </a:p>
          <a:p>
            <a:pPr marL="0" algn="just">
              <a:spcBef>
                <a:spcPts val="0"/>
              </a:spcBef>
              <a:buNone/>
            </a:pPr>
            <a:r>
              <a:rPr lang="ru-RU" sz="1200" dirty="0" smtClean="0">
                <a:latin typeface="Times New Roman" pitchFamily="18" charset="0"/>
                <a:cs typeface="Times New Roman" pitchFamily="18" charset="0"/>
              </a:rPr>
              <a:t>Дополнительную информацию о состоянии анатомических структур грудной клетки дают технологии многоплоскостной реформации и трехмерных преобразований. Многоплоскостная реформация имеет наибольшее значение при КТ-исследовании сосудов и бронхов. Программа объемного преобразования оттененных поверхностей (SSD) обеспечивает наибольшую наглядность изображений ребер, </a:t>
            </a:r>
            <a:r>
              <a:rPr lang="ru-RU" sz="1200" dirty="0" err="1" smtClean="0">
                <a:latin typeface="Times New Roman" pitchFamily="18" charset="0"/>
                <a:cs typeface="Times New Roman" pitchFamily="18" charset="0"/>
              </a:rPr>
              <a:t>внутрилегочных</a:t>
            </a:r>
            <a:r>
              <a:rPr lang="ru-RU" sz="1200" dirty="0" smtClean="0">
                <a:latin typeface="Times New Roman" pitchFamily="18" charset="0"/>
                <a:cs typeface="Times New Roman" pitchFamily="18" charset="0"/>
              </a:rPr>
              <a:t> сосудов, окруженных </a:t>
            </a:r>
            <a:r>
              <a:rPr lang="ru-RU" sz="1200" dirty="0" err="1" smtClean="0">
                <a:latin typeface="Times New Roman" pitchFamily="18" charset="0"/>
                <a:cs typeface="Times New Roman" pitchFamily="18" charset="0"/>
              </a:rPr>
              <a:t>воздухосодержащей</a:t>
            </a:r>
            <a:r>
              <a:rPr lang="ru-RU" sz="1200" dirty="0" smtClean="0">
                <a:latin typeface="Times New Roman" pitchFamily="18" charset="0"/>
                <a:cs typeface="Times New Roman" pitchFamily="18" charset="0"/>
              </a:rPr>
              <a:t> легочной тканью, трахеи и бронхов, содержащих воздух, а также </a:t>
            </a:r>
            <a:r>
              <a:rPr lang="ru-RU" sz="1200" dirty="0" err="1" smtClean="0">
                <a:latin typeface="Times New Roman" pitchFamily="18" charset="0"/>
                <a:cs typeface="Times New Roman" pitchFamily="18" charset="0"/>
              </a:rPr>
              <a:t>контрастированных</a:t>
            </a:r>
            <a:r>
              <a:rPr lang="ru-RU" sz="1200" dirty="0" smtClean="0">
                <a:latin typeface="Times New Roman" pitchFamily="18" charset="0"/>
                <a:cs typeface="Times New Roman" pitchFamily="18" charset="0"/>
              </a:rPr>
              <a:t> сосудов средостения. Программа максимальной интенсивности (</a:t>
            </a:r>
            <a:r>
              <a:rPr lang="ru-RU" sz="1200" dirty="0" err="1" smtClean="0">
                <a:latin typeface="Times New Roman" pitchFamily="18" charset="0"/>
                <a:cs typeface="Times New Roman" pitchFamily="18" charset="0"/>
              </a:rPr>
              <a:t>Max</a:t>
            </a:r>
            <a:r>
              <a:rPr lang="ru-RU" sz="1200" dirty="0" smtClean="0">
                <a:latin typeface="Times New Roman" pitchFamily="18" charset="0"/>
                <a:cs typeface="Times New Roman" pitchFamily="18" charset="0"/>
              </a:rPr>
              <a:t> IP) получила наибольшее распространение в диагностике патологии сосудов грудной клетки. Далее можно посмотреть примеры полученных изображений</a:t>
            </a:r>
            <a:r>
              <a:rPr lang="ru-RU" sz="1200" baseline="0" dirty="0" smtClean="0">
                <a:latin typeface="Times New Roman" pitchFamily="18" charset="0"/>
                <a:cs typeface="Times New Roman" pitchFamily="18" charset="0"/>
              </a:rPr>
              <a:t> ОГК при КТ</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54</a:t>
            </a:fld>
            <a:endParaRPr lang="ru-RU"/>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0" i="0" kern="1200" dirty="0" smtClean="0">
                <a:solidFill>
                  <a:schemeClr val="tx1"/>
                </a:solidFill>
                <a:latin typeface="+mn-lt"/>
                <a:ea typeface="+mn-ea"/>
                <a:cs typeface="+mn-cs"/>
              </a:rPr>
              <a:t>Компьютерная </a:t>
            </a:r>
            <a:r>
              <a:rPr lang="ru-RU" sz="1200" b="0" i="0" kern="1200" dirty="0" err="1" smtClean="0">
                <a:solidFill>
                  <a:schemeClr val="tx1"/>
                </a:solidFill>
                <a:latin typeface="+mn-lt"/>
                <a:ea typeface="+mn-ea"/>
                <a:cs typeface="+mn-cs"/>
              </a:rPr>
              <a:t>томограмма</a:t>
            </a:r>
            <a:r>
              <a:rPr lang="ru-RU" sz="1200" b="0" i="0" kern="1200" dirty="0" smtClean="0">
                <a:solidFill>
                  <a:schemeClr val="tx1"/>
                </a:solidFill>
                <a:latin typeface="+mn-lt"/>
                <a:ea typeface="+mn-ea"/>
                <a:cs typeface="+mn-cs"/>
              </a:rPr>
              <a:t> груди с построением изображения оттененных поверхностей (SSD)</a:t>
            </a:r>
          </a:p>
          <a:p>
            <a:r>
              <a:rPr lang="ru-RU" sz="1200" b="0" i="0" kern="1200" dirty="0" smtClean="0">
                <a:solidFill>
                  <a:schemeClr val="tx1"/>
                </a:solidFill>
                <a:latin typeface="+mn-lt"/>
                <a:ea typeface="+mn-ea"/>
                <a:cs typeface="+mn-cs"/>
              </a:rPr>
              <a:t>Компьютерная </a:t>
            </a:r>
            <a:r>
              <a:rPr lang="ru-RU" sz="1200" b="0" i="0" kern="1200" dirty="0" err="1" smtClean="0">
                <a:solidFill>
                  <a:schemeClr val="tx1"/>
                </a:solidFill>
                <a:latin typeface="+mn-lt"/>
                <a:ea typeface="+mn-ea"/>
                <a:cs typeface="+mn-cs"/>
              </a:rPr>
              <a:t>томограмма</a:t>
            </a:r>
            <a:r>
              <a:rPr lang="ru-RU" sz="1200" b="0" i="0" kern="1200" dirty="0" smtClean="0">
                <a:solidFill>
                  <a:schemeClr val="tx1"/>
                </a:solidFill>
                <a:latin typeface="+mn-lt"/>
                <a:ea typeface="+mn-ea"/>
                <a:cs typeface="+mn-cs"/>
              </a:rPr>
              <a:t> груди с построением изображений проекции максимальной интенсивности (MIP) во фронтальной плоскости</a:t>
            </a:r>
          </a:p>
          <a:p>
            <a:endParaRPr lang="ru-RU" dirty="0"/>
          </a:p>
        </p:txBody>
      </p:sp>
      <p:sp>
        <p:nvSpPr>
          <p:cNvPr id="4" name="Номер слайда 3"/>
          <p:cNvSpPr>
            <a:spLocks noGrp="1"/>
          </p:cNvSpPr>
          <p:nvPr>
            <p:ph type="sldNum" sz="quarter" idx="10"/>
          </p:nvPr>
        </p:nvSpPr>
        <p:spPr/>
        <p:txBody>
          <a:bodyPr/>
          <a:lstStyle/>
          <a:p>
            <a:fld id="{87C2A519-051B-44AB-A7C1-A82B6B7FFAC0}" type="slidenum">
              <a:rPr lang="ru-RU" smtClean="0"/>
              <a:pPr/>
              <a:t>55</a:t>
            </a:fld>
            <a:endParaRPr lang="ru-RU"/>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Образ слайда 1"/>
          <p:cNvSpPr>
            <a:spLocks noGrp="1" noRot="1" noChangeAspect="1" noTextEdit="1"/>
          </p:cNvSpPr>
          <p:nvPr>
            <p:ph type="sldImg"/>
          </p:nvPr>
        </p:nvSpPr>
        <p:spPr>
          <a:ln/>
        </p:spPr>
      </p:sp>
      <p:sp>
        <p:nvSpPr>
          <p:cNvPr id="77827" name="Заметки 2"/>
          <p:cNvSpPr>
            <a:spLocks noGrp="1"/>
          </p:cNvSpPr>
          <p:nvPr>
            <p:ph type="body" idx="1"/>
          </p:nvPr>
        </p:nvSpPr>
        <p:spPr>
          <a:noFill/>
          <a:ln/>
        </p:spPr>
        <p:txBody>
          <a:bodyPr/>
          <a:lstStyle/>
          <a:p>
            <a:r>
              <a:rPr lang="ru-RU" altLang="ru-RU" dirty="0" smtClean="0"/>
              <a:t>Алгоритмы математической обработки полученных изображений на современных КТ-сканерах позволяют реконструировать пакет изображений практически в любой плоскости делая акцент на интересующие исследователя органы или системы. В данном случае приведены </a:t>
            </a:r>
            <a:r>
              <a:rPr lang="ru-RU" altLang="ru-RU" dirty="0" err="1" smtClean="0"/>
              <a:t>мультипланарные</a:t>
            </a:r>
            <a:r>
              <a:rPr lang="ru-RU" altLang="ru-RU" dirty="0" smtClean="0"/>
              <a:t> реконструкции во фронтальной и </a:t>
            </a:r>
            <a:r>
              <a:rPr lang="ru-RU" altLang="ru-RU" dirty="0" err="1" smtClean="0"/>
              <a:t>полусагиттальной</a:t>
            </a:r>
            <a:r>
              <a:rPr lang="ru-RU" altLang="ru-RU" dirty="0" smtClean="0"/>
              <a:t> плоскостях с акцентом на трахею, главные, долевые, сегментарные и </a:t>
            </a:r>
            <a:r>
              <a:rPr lang="ru-RU" altLang="ru-RU" dirty="0" err="1" smtClean="0"/>
              <a:t>субсегментарные</a:t>
            </a:r>
            <a:r>
              <a:rPr lang="ru-RU" altLang="ru-RU" dirty="0" smtClean="0"/>
              <a:t> бронхи. Видны воздушные просветы бронхов с их бронхоэктатической деформацией в верхней и нижней долях правого легкого, верхней доле левого легкого. </a:t>
            </a:r>
          </a:p>
        </p:txBody>
      </p:sp>
      <p:sp>
        <p:nvSpPr>
          <p:cNvPr id="77828" name="Номер слайда 3"/>
          <p:cNvSpPr>
            <a:spLocks noGrp="1"/>
          </p:cNvSpPr>
          <p:nvPr>
            <p:ph type="sldNum" sz="quarter" idx="5"/>
          </p:nvPr>
        </p:nvSpPr>
        <p:spPr>
          <a:noFill/>
        </p:spPr>
        <p:txBody>
          <a:bodyPr/>
          <a:lstStyle/>
          <a:p>
            <a:fld id="{2104654A-12CD-4F11-A7FF-8D49B3090E44}" type="slidenum">
              <a:rPr lang="en-US" altLang="ru-RU" smtClean="0"/>
              <a:pPr/>
              <a:t>56</a:t>
            </a:fld>
            <a:endParaRPr lang="en-US" altLang="ru-RU"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Образ слайда 1"/>
          <p:cNvSpPr>
            <a:spLocks noGrp="1" noRot="1" noChangeAspect="1" noTextEdit="1"/>
          </p:cNvSpPr>
          <p:nvPr>
            <p:ph type="sldImg"/>
          </p:nvPr>
        </p:nvSpPr>
        <p:spPr>
          <a:ln/>
        </p:spPr>
      </p:sp>
      <p:sp>
        <p:nvSpPr>
          <p:cNvPr id="78851" name="Заметки 2"/>
          <p:cNvSpPr>
            <a:spLocks noGrp="1"/>
          </p:cNvSpPr>
          <p:nvPr>
            <p:ph type="body" idx="1"/>
          </p:nvPr>
        </p:nvSpPr>
        <p:spPr>
          <a:noFill/>
          <a:ln/>
        </p:spPr>
        <p:txBody>
          <a:bodyPr/>
          <a:lstStyle/>
          <a:p>
            <a:r>
              <a:rPr lang="ru-RU" altLang="ru-RU" smtClean="0"/>
              <a:t>В последующем полученную воздушную бронхограмму можно совместить с ветвями легочной артерии, что в свою очередь позволяет судить не только о деформации трахеобронхиального дерева, но и о характере формирующейся гипертензии в малом круге кровообращения. Как извество при острой гипертензии имеет место расширение магистральных ветвей легочной артерии в прикорневой области в сочетании с обогащением сосудистого рисунка в периферических областях. При хронической гипертензии отмечается расширение сосудов в проксимальных отделах (корни легких расширены, полнокровны) при обеднении сосудистого рисунка на периферии</a:t>
            </a:r>
          </a:p>
        </p:txBody>
      </p:sp>
      <p:sp>
        <p:nvSpPr>
          <p:cNvPr id="78852" name="Номер слайда 3"/>
          <p:cNvSpPr>
            <a:spLocks noGrp="1"/>
          </p:cNvSpPr>
          <p:nvPr>
            <p:ph type="sldNum" sz="quarter" idx="5"/>
          </p:nvPr>
        </p:nvSpPr>
        <p:spPr>
          <a:noFill/>
        </p:spPr>
        <p:txBody>
          <a:bodyPr/>
          <a:lstStyle/>
          <a:p>
            <a:fld id="{E53AA213-8076-463E-94BE-5AE8C735CB14}" type="slidenum">
              <a:rPr lang="en-US" altLang="ru-RU" smtClean="0"/>
              <a:pPr/>
              <a:t>57</a:t>
            </a:fld>
            <a:endParaRPr lang="en-US" altLang="ru-RU"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Образ слайда 1"/>
          <p:cNvSpPr>
            <a:spLocks noGrp="1" noRot="1" noChangeAspect="1" noTextEdit="1"/>
          </p:cNvSpPr>
          <p:nvPr>
            <p:ph type="sldImg"/>
          </p:nvPr>
        </p:nvSpPr>
        <p:spPr>
          <a:ln/>
        </p:spPr>
      </p:sp>
      <p:sp>
        <p:nvSpPr>
          <p:cNvPr id="79875" name="Заметки 2"/>
          <p:cNvSpPr>
            <a:spLocks noGrp="1"/>
          </p:cNvSpPr>
          <p:nvPr>
            <p:ph type="body" idx="1"/>
          </p:nvPr>
        </p:nvSpPr>
        <p:spPr>
          <a:noFill/>
          <a:ln/>
        </p:spPr>
        <p:txBody>
          <a:bodyPr/>
          <a:lstStyle/>
          <a:p>
            <a:r>
              <a:rPr lang="ru-RU" altLang="ru-RU" smtClean="0"/>
              <a:t>Следующим неоспоримым преимуществом компьютерной томографии, во многом позволившим отказаться от ранее проводимых  инвазивных процедур, таких как бронхография и бронхоскопия, явилась виртуальная бронхоскопия. Суть которой заключается в реконструкции внутреннего рельефа полых структур трахеобронхиального дерева. При этом визуально, в режиме навигации, можно проследить все трахеобронхиальное дерево, количественно и качественно охарактеризовать наличие дополнительных включений – полипозных разрастаний, скоплений густого вязкого секрета или же судить о дополнительных патологических полостных образованиях. Методика не подразумевает эндобронхиального введения контрастного вещества, не требует седатации пациента и по времени, вместе со всем исследованием, занимает менее 1-й минуты, что в свою очередь позволяет нивилировать помехи от дыхания пациента.    </a:t>
            </a:r>
          </a:p>
        </p:txBody>
      </p:sp>
      <p:sp>
        <p:nvSpPr>
          <p:cNvPr id="79876" name="Номер слайда 3"/>
          <p:cNvSpPr>
            <a:spLocks noGrp="1"/>
          </p:cNvSpPr>
          <p:nvPr>
            <p:ph type="sldNum" sz="quarter" idx="5"/>
          </p:nvPr>
        </p:nvSpPr>
        <p:spPr>
          <a:noFill/>
        </p:spPr>
        <p:txBody>
          <a:bodyPr/>
          <a:lstStyle/>
          <a:p>
            <a:fld id="{D946B906-F94C-43FB-8064-D4ABEBA587A8}" type="slidenum">
              <a:rPr lang="en-US" altLang="ru-RU" smtClean="0"/>
              <a:pPr/>
              <a:t>58</a:t>
            </a:fld>
            <a:endParaRPr lang="en-US" altLang="ru-R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algn="just">
              <a:spcBef>
                <a:spcPts val="0"/>
              </a:spcBef>
              <a:buNone/>
            </a:pPr>
            <a:r>
              <a:rPr lang="ru-RU" sz="1200" dirty="0" smtClean="0">
                <a:latin typeface="Times New Roman" pitchFamily="18" charset="0"/>
                <a:cs typeface="Times New Roman" pitchFamily="18" charset="0"/>
              </a:rPr>
              <a:t>Суммируя вышеизложенное, можно заключить, что, пневмония, это клинико-рентгенологический диагноз, опирающийся как на клиническую картину, так и на характерные рентгенологические признаки. В свою очередь разнообразие форм и типов воспалительной реакции в легких зависит от большого разнообразия возбудителей, а также от индивидуальных особенностей организма каждого человека</a:t>
            </a:r>
            <a:r>
              <a:rPr lang="ru-RU" sz="1100" dirty="0" smtClean="0">
                <a:latin typeface="Times New Roman" pitchFamily="18" charset="0"/>
                <a:cs typeface="Times New Roman" pitchFamily="18" charset="0"/>
              </a:rPr>
              <a:t>. Но и в этом случае можно выделить ряд общих закономерностей, определяющих клиническую картину заболевания. Таких как:</a:t>
            </a:r>
          </a:p>
          <a:p>
            <a:r>
              <a:rPr lang="ru-RU" sz="1100" dirty="0" smtClean="0">
                <a:latin typeface="Times New Roman" pitchFamily="18" charset="0"/>
                <a:cs typeface="Times New Roman" pitchFamily="18" charset="0"/>
              </a:rPr>
              <a:t>внезапное повышение температуры с ознобом;</a:t>
            </a:r>
          </a:p>
          <a:p>
            <a:r>
              <a:rPr lang="ru-RU" sz="1100" dirty="0" smtClean="0">
                <a:latin typeface="Times New Roman" pitchFamily="18" charset="0"/>
                <a:cs typeface="Times New Roman" pitchFamily="18" charset="0"/>
              </a:rPr>
              <a:t>кашель с влажной мокротой;</a:t>
            </a:r>
          </a:p>
          <a:p>
            <a:r>
              <a:rPr lang="ru-RU" sz="1100" dirty="0" smtClean="0">
                <a:latin typeface="Times New Roman" pitchFamily="18" charset="0"/>
                <a:cs typeface="Times New Roman" pitchFamily="18" charset="0"/>
              </a:rPr>
              <a:t>чувство нехватки воздуха в спокойном состоянии;</a:t>
            </a:r>
          </a:p>
          <a:p>
            <a:r>
              <a:rPr lang="ru-RU" sz="1100" dirty="0" smtClean="0">
                <a:latin typeface="Times New Roman" pitchFamily="18" charset="0"/>
                <a:cs typeface="Times New Roman" pitchFamily="18" charset="0"/>
              </a:rPr>
              <a:t>боль в грудной клетке при глубоком дыхании или кашле;</a:t>
            </a:r>
          </a:p>
          <a:p>
            <a:pPr marL="0" algn="just">
              <a:spcBef>
                <a:spcPts val="0"/>
              </a:spcBef>
              <a:buNone/>
            </a:pPr>
            <a:endParaRPr lang="ru-RU" sz="1100" dirty="0" smtClean="0">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5</a:t>
            </a:fld>
            <a:endParaRPr lang="ru-RU"/>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ru-RU" sz="1200" dirty="0" smtClean="0">
                <a:latin typeface="Times New Roman" pitchFamily="18" charset="0"/>
                <a:cs typeface="Times New Roman" pitchFamily="18" charset="0"/>
              </a:rPr>
              <a:t>И так, </a:t>
            </a:r>
            <a:r>
              <a:rPr lang="ru-RU" sz="1200" b="1" dirty="0" smtClean="0">
                <a:latin typeface="Times New Roman" pitchFamily="18" charset="0"/>
                <a:cs typeface="Times New Roman" pitchFamily="18" charset="0"/>
              </a:rPr>
              <a:t>КТ</a:t>
            </a:r>
            <a:r>
              <a:rPr lang="ru-RU" sz="1200" dirty="0" smtClean="0">
                <a:latin typeface="Times New Roman" pitchFamily="18" charset="0"/>
                <a:cs typeface="Times New Roman" pitchFamily="18" charset="0"/>
              </a:rPr>
              <a:t> прекрасный метод диагностики, позволяющий визуализировать практически любые патологические процесс в легких. НО, не надо забывать, что КТ самый (!) </a:t>
            </a:r>
            <a:r>
              <a:rPr lang="ru-RU" sz="1200" dirty="0" err="1" smtClean="0">
                <a:latin typeface="Times New Roman" pitchFamily="18" charset="0"/>
                <a:cs typeface="Times New Roman" pitchFamily="18" charset="0"/>
              </a:rPr>
              <a:t>высокодозный</a:t>
            </a:r>
            <a:r>
              <a:rPr lang="ru-RU" sz="1200" dirty="0" smtClean="0">
                <a:latin typeface="Times New Roman" pitchFamily="18" charset="0"/>
                <a:cs typeface="Times New Roman" pitchFamily="18" charset="0"/>
              </a:rPr>
              <a:t> метод лучевой визуализации и поэтому использовать его как скрининг или как основной первичный метод в диагностике пневмоний будет не правильно. Разговоры о применении </a:t>
            </a:r>
            <a:r>
              <a:rPr lang="ru-RU" sz="1200" b="1" dirty="0" err="1" smtClean="0">
                <a:latin typeface="Times New Roman" pitchFamily="18" charset="0"/>
                <a:cs typeface="Times New Roman" pitchFamily="18" charset="0"/>
              </a:rPr>
              <a:t>низкодозной</a:t>
            </a:r>
            <a:r>
              <a:rPr lang="ru-RU" sz="1200" b="1" dirty="0" smtClean="0">
                <a:latin typeface="Times New Roman" pitchFamily="18" charset="0"/>
                <a:cs typeface="Times New Roman" pitchFamily="18" charset="0"/>
              </a:rPr>
              <a:t> КТ</a:t>
            </a:r>
            <a:r>
              <a:rPr lang="ru-RU" sz="1200" dirty="0" smtClean="0">
                <a:latin typeface="Times New Roman" pitchFamily="18" charset="0"/>
                <a:cs typeface="Times New Roman" pitchFamily="18" charset="0"/>
              </a:rPr>
              <a:t>, на наш взгляд, в первичной диагностике тех или иных заболеваний не оправдано, поскольку снижение интенсивности излучения неизбежно влечет за собой снижение качества изображения и, как следствие, потенциальную опасностью в не распознавании фокуса воспаления. Применение </a:t>
            </a:r>
            <a:r>
              <a:rPr lang="ru-RU" sz="1200" b="1" dirty="0" err="1" smtClean="0">
                <a:latin typeface="Times New Roman" pitchFamily="18" charset="0"/>
                <a:cs typeface="Times New Roman" pitchFamily="18" charset="0"/>
              </a:rPr>
              <a:t>низкодозной</a:t>
            </a:r>
            <a:r>
              <a:rPr lang="ru-RU" sz="1200" b="1" dirty="0" smtClean="0">
                <a:latin typeface="Times New Roman" pitchFamily="18" charset="0"/>
                <a:cs typeface="Times New Roman" pitchFamily="18" charset="0"/>
              </a:rPr>
              <a:t> КТ</a:t>
            </a:r>
            <a:r>
              <a:rPr lang="ru-RU" sz="1200" dirty="0" smtClean="0">
                <a:latin typeface="Times New Roman" pitchFamily="18" charset="0"/>
                <a:cs typeface="Times New Roman" pitchFamily="18" charset="0"/>
              </a:rPr>
              <a:t> можно в ряде случаев рекомендовать для отслеживании динамики уже установленного патологического процесса.</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59</a:t>
            </a:fld>
            <a:endParaRPr lang="ru-RU"/>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64FB420-F0B8-4D9D-B1EF-4CEDDE01BFB3}" type="slidenum">
              <a:rPr lang="ru-RU"/>
              <a:pPr/>
              <a:t>60</a:t>
            </a:fld>
            <a:endParaRPr lang="ru-RU"/>
          </a:p>
        </p:txBody>
      </p:sp>
      <p:sp>
        <p:nvSpPr>
          <p:cNvPr id="972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ru-RU" dirty="0" smtClean="0"/>
              <a:t>Следующим моментом, на котором мы остановимся, будет анатомия легких в рентгенологическом отображении.</a:t>
            </a:r>
          </a:p>
          <a:p>
            <a:pPr algn="just" eaLnBrk="0" hangingPunct="0">
              <a:spcBef>
                <a:spcPct val="50000"/>
              </a:spcBef>
            </a:pPr>
            <a:r>
              <a:rPr lang="ru-RU" dirty="0" smtClean="0"/>
              <a:t>Кратко, в виде постулата: </a:t>
            </a:r>
            <a:r>
              <a:rPr lang="en-US" sz="1200" dirty="0" smtClean="0">
                <a:latin typeface="Times New Roman" pitchFamily="18" charset="0"/>
                <a:cs typeface="Times New Roman" pitchFamily="18" charset="0"/>
              </a:rPr>
              <a:t>Легочный </a:t>
            </a:r>
            <a:r>
              <a:rPr lang="en-US" sz="1200" dirty="0" err="1" smtClean="0">
                <a:latin typeface="Times New Roman" pitchFamily="18" charset="0"/>
                <a:cs typeface="Times New Roman" pitchFamily="18" charset="0"/>
              </a:rPr>
              <a:t>рисунок</a:t>
            </a:r>
            <a:r>
              <a:rPr lang="ru-RU" sz="1200" dirty="0" smtClean="0">
                <a:latin typeface="Times New Roman" pitchFamily="18" charset="0"/>
                <a:cs typeface="Times New Roman" pitchFamily="18" charset="0"/>
              </a:rPr>
              <a:t> на рентгенограммах</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образован</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артериями</a:t>
            </a:r>
            <a:r>
              <a:rPr lang="en-US" sz="1200" dirty="0" smtClean="0">
                <a:latin typeface="Times New Roman" pitchFamily="18" charset="0"/>
                <a:cs typeface="Times New Roman" pitchFamily="18" charset="0"/>
              </a:rPr>
              <a:t> и в </a:t>
            </a:r>
            <a:r>
              <a:rPr lang="en-US" sz="1200" dirty="0" err="1" smtClean="0">
                <a:latin typeface="Times New Roman" pitchFamily="18" charset="0"/>
                <a:cs typeface="Times New Roman" pitchFamily="18" charset="0"/>
              </a:rPr>
              <a:t>меньшей</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степени</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венозными</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сосудами</a:t>
            </a:r>
            <a:r>
              <a:rPr lang="ru-RU"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Бронхи</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лимфатические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сосуды</a:t>
            </a:r>
            <a:r>
              <a:rPr lang="en-US" sz="1200" dirty="0" smtClean="0">
                <a:latin typeface="Times New Roman" pitchFamily="18" charset="0"/>
                <a:cs typeface="Times New Roman" pitchFamily="18" charset="0"/>
              </a:rPr>
              <a:t> и </a:t>
            </a:r>
            <a:r>
              <a:rPr lang="en-US" sz="1200" dirty="0" err="1" smtClean="0">
                <a:latin typeface="Times New Roman" pitchFamily="18" charset="0"/>
                <a:cs typeface="Times New Roman" pitchFamily="18" charset="0"/>
              </a:rPr>
              <a:t>легочный</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интерстиций</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не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принимают</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участия</a:t>
            </a:r>
            <a:r>
              <a:rPr lang="en-US" sz="1200" dirty="0" smtClean="0">
                <a:latin typeface="Times New Roman" pitchFamily="18" charset="0"/>
                <a:cs typeface="Times New Roman" pitchFamily="18" charset="0"/>
              </a:rPr>
              <a:t> в </a:t>
            </a:r>
            <a:r>
              <a:rPr lang="en-US" sz="1200" dirty="0" err="1" smtClean="0">
                <a:latin typeface="Times New Roman" pitchFamily="18" charset="0"/>
                <a:cs typeface="Times New Roman" pitchFamily="18" charset="0"/>
              </a:rPr>
              <a:t>формировании</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нормального</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легочного</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рисунка</a:t>
            </a:r>
            <a:r>
              <a:rPr lang="ru-RU"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Изображение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сосудов</a:t>
            </a:r>
            <a:r>
              <a:rPr lang="en-US" sz="1200" dirty="0" smtClean="0">
                <a:latin typeface="Times New Roman" pitchFamily="18" charset="0"/>
                <a:cs typeface="Times New Roman" pitchFamily="18" charset="0"/>
              </a:rPr>
              <a:t> </a:t>
            </a:r>
            <a:r>
              <a:rPr lang="ru-RU" sz="1200" dirty="0" smtClean="0">
                <a:latin typeface="Times New Roman" pitchFamily="18" charset="0"/>
                <a:cs typeface="Times New Roman" pitchFamily="18" charset="0"/>
              </a:rPr>
              <a:t>в норме </a:t>
            </a:r>
            <a:r>
              <a:rPr lang="en-US" sz="1200" dirty="0" err="1" smtClean="0">
                <a:latin typeface="Times New Roman" pitchFamily="18" charset="0"/>
                <a:cs typeface="Times New Roman" pitchFamily="18" charset="0"/>
              </a:rPr>
              <a:t>исчезает</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на</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расстоянии</a:t>
            </a:r>
            <a:r>
              <a:rPr lang="en-US" sz="1200" dirty="0" smtClean="0">
                <a:latin typeface="Times New Roman" pitchFamily="18" charset="0"/>
                <a:cs typeface="Times New Roman" pitchFamily="18" charset="0"/>
              </a:rPr>
              <a:t> 1-1,5см </a:t>
            </a:r>
            <a:r>
              <a:rPr lang="en-US" sz="1200" dirty="0" err="1" smtClean="0">
                <a:latin typeface="Times New Roman" pitchFamily="18" charset="0"/>
                <a:cs typeface="Times New Roman" pitchFamily="18" charset="0"/>
              </a:rPr>
              <a:t>от</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висцеральной</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плевры</a:t>
            </a:r>
            <a:r>
              <a:rPr lang="ru-RU" sz="1200" dirty="0" smtClean="0">
                <a:latin typeface="Times New Roman" pitchFamily="18" charset="0"/>
                <a:cs typeface="Times New Roman" pitchFamily="18" charset="0"/>
              </a:rPr>
              <a:t>. На КТ помимо сосудов, мы видим стенки бронхов, элементы легочного </a:t>
            </a:r>
            <a:r>
              <a:rPr lang="ru-RU" sz="1200" dirty="0" err="1" smtClean="0">
                <a:latin typeface="Times New Roman" pitchFamily="18" charset="0"/>
                <a:cs typeface="Times New Roman" pitchFamily="18" charset="0"/>
              </a:rPr>
              <a:t>интерстиция</a:t>
            </a:r>
            <a:endParaRPr lang="en-US" sz="1200" dirty="0" smtClean="0">
              <a:latin typeface="Times New Roman" pitchFamily="18" charset="0"/>
              <a:cs typeface="Times New Roman" pitchFamily="18" charset="0"/>
            </a:endParaRPr>
          </a:p>
          <a:p>
            <a:pPr>
              <a:spcBef>
                <a:spcPct val="0"/>
              </a:spcBef>
            </a:pPr>
            <a:endParaRPr lang="ru-RU"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9664C20-8E74-40A6-BE3D-5486B95F4758}" type="slidenum">
              <a:rPr lang="ru-RU"/>
              <a:pPr/>
              <a:t>61</a:t>
            </a:fld>
            <a:endParaRPr lang="ru-RU"/>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ru-RU" dirty="0" smtClean="0"/>
              <a:t>При анализе рентгенограммы следует учитывать положение обследуемого в момент выполнения снимка</a:t>
            </a:r>
            <a:r>
              <a:rPr lang="ru-RU" b="0" dirty="0" smtClean="0"/>
              <a:t>. </a:t>
            </a:r>
            <a:r>
              <a:rPr lang="ru-RU" sz="1200" b="0" dirty="0" smtClean="0">
                <a:sym typeface="Symbol" pitchFamily="18" charset="2"/>
              </a:rPr>
              <a:t>В</a:t>
            </a:r>
            <a:r>
              <a:rPr lang="en-US" sz="1200" b="0" dirty="0" smtClean="0">
                <a:cs typeface="Arial" charset="0"/>
                <a:sym typeface="Symbol" pitchFamily="18" charset="2"/>
              </a:rPr>
              <a:t> </a:t>
            </a:r>
            <a:r>
              <a:rPr lang="en-US" sz="1200" b="0" dirty="0" err="1" smtClean="0">
                <a:cs typeface="Arial" charset="0"/>
                <a:sym typeface="Symbol" pitchFamily="18" charset="2"/>
              </a:rPr>
              <a:t>вертикальном</a:t>
            </a:r>
            <a:r>
              <a:rPr lang="en-US" sz="1200" b="0" dirty="0" smtClean="0">
                <a:cs typeface="Arial" charset="0"/>
                <a:sym typeface="Symbol" pitchFamily="18" charset="2"/>
              </a:rPr>
              <a:t> </a:t>
            </a:r>
            <a:r>
              <a:rPr lang="en-US" sz="1200" b="0" dirty="0" err="1" smtClean="0">
                <a:cs typeface="Arial" charset="0"/>
                <a:sym typeface="Symbol" pitchFamily="18" charset="2"/>
              </a:rPr>
              <a:t>положении</a:t>
            </a:r>
            <a:r>
              <a:rPr lang="en-US" sz="1200" b="0" dirty="0" smtClean="0">
                <a:cs typeface="Arial" charset="0"/>
                <a:sym typeface="Symbol" pitchFamily="18" charset="2"/>
              </a:rPr>
              <a:t> </a:t>
            </a:r>
            <a:r>
              <a:rPr lang="en-US" sz="1200" b="0" dirty="0" err="1" smtClean="0">
                <a:cs typeface="Arial" charset="0"/>
                <a:sym typeface="Symbol" pitchFamily="18" charset="2"/>
              </a:rPr>
              <a:t>объем</a:t>
            </a:r>
            <a:r>
              <a:rPr lang="en-US" sz="1200" b="0" dirty="0" smtClean="0">
                <a:cs typeface="Arial" charset="0"/>
                <a:sym typeface="Symbol" pitchFamily="18" charset="2"/>
              </a:rPr>
              <a:t> </a:t>
            </a:r>
            <a:r>
              <a:rPr lang="en-US" sz="1200" b="0" dirty="0" err="1" smtClean="0">
                <a:cs typeface="Arial" charset="0"/>
                <a:sym typeface="Symbol" pitchFamily="18" charset="2"/>
              </a:rPr>
              <a:t>кровотока</a:t>
            </a:r>
            <a:r>
              <a:rPr lang="en-US" sz="1200" b="0" dirty="0" smtClean="0">
                <a:cs typeface="Arial" charset="0"/>
                <a:sym typeface="Symbol" pitchFamily="18" charset="2"/>
              </a:rPr>
              <a:t> в </a:t>
            </a:r>
            <a:r>
              <a:rPr lang="en-US" sz="1200" b="0" dirty="0" err="1" smtClean="0">
                <a:cs typeface="Arial" charset="0"/>
                <a:sym typeface="Symbol" pitchFamily="18" charset="2"/>
              </a:rPr>
              <a:t>верхних</a:t>
            </a:r>
            <a:r>
              <a:rPr lang="en-US" sz="1200" b="0" dirty="0" smtClean="0">
                <a:cs typeface="Arial" charset="0"/>
                <a:sym typeface="Symbol" pitchFamily="18" charset="2"/>
              </a:rPr>
              <a:t> </a:t>
            </a:r>
            <a:r>
              <a:rPr lang="en-US" sz="1200" b="0" dirty="0" err="1" smtClean="0">
                <a:cs typeface="Arial" charset="0"/>
                <a:sym typeface="Symbol" pitchFamily="18" charset="2"/>
              </a:rPr>
              <a:t>отделах</a:t>
            </a:r>
            <a:r>
              <a:rPr lang="en-US" sz="1200" b="0" dirty="0" smtClean="0">
                <a:cs typeface="Arial" charset="0"/>
                <a:sym typeface="Symbol" pitchFamily="18" charset="2"/>
              </a:rPr>
              <a:t> </a:t>
            </a:r>
            <a:r>
              <a:rPr lang="en-US" sz="1200" b="0" dirty="0" err="1" smtClean="0">
                <a:cs typeface="Arial" charset="0"/>
                <a:sym typeface="Symbol" pitchFamily="18" charset="2"/>
              </a:rPr>
              <a:t>легких</a:t>
            </a:r>
            <a:r>
              <a:rPr lang="en-US" sz="1200" b="0" dirty="0" smtClean="0">
                <a:cs typeface="Arial" charset="0"/>
                <a:sym typeface="Symbol" pitchFamily="18" charset="2"/>
              </a:rPr>
              <a:t> </a:t>
            </a:r>
            <a:r>
              <a:rPr lang="en-US" sz="1200" b="0" dirty="0" err="1" smtClean="0">
                <a:cs typeface="Arial" charset="0"/>
                <a:sym typeface="Symbol" pitchFamily="18" charset="2"/>
              </a:rPr>
              <a:t>меньше</a:t>
            </a:r>
            <a:r>
              <a:rPr lang="en-US" sz="1200" b="0" dirty="0" smtClean="0">
                <a:cs typeface="Arial" charset="0"/>
                <a:sym typeface="Symbol" pitchFamily="18" charset="2"/>
              </a:rPr>
              <a:t>, </a:t>
            </a:r>
            <a:r>
              <a:rPr lang="en-US" sz="1200" b="0" dirty="0" err="1" smtClean="0">
                <a:cs typeface="Arial" charset="0"/>
                <a:sym typeface="Symbol" pitchFamily="18" charset="2"/>
              </a:rPr>
              <a:t>чем</a:t>
            </a:r>
            <a:r>
              <a:rPr lang="en-US" sz="1200" b="0" dirty="0" smtClean="0">
                <a:cs typeface="Arial" charset="0"/>
                <a:sym typeface="Symbol" pitchFamily="18" charset="2"/>
              </a:rPr>
              <a:t> в </a:t>
            </a:r>
            <a:r>
              <a:rPr lang="en-US" sz="1200" b="0" dirty="0" err="1" smtClean="0">
                <a:cs typeface="Arial" charset="0"/>
                <a:sym typeface="Symbol" pitchFamily="18" charset="2"/>
              </a:rPr>
              <a:t>нижних</a:t>
            </a:r>
            <a:r>
              <a:rPr lang="en-US" sz="1200" b="0" dirty="0" smtClean="0">
                <a:cs typeface="Arial" charset="0"/>
                <a:sym typeface="Symbol" pitchFamily="18" charset="2"/>
              </a:rPr>
              <a:t> </a:t>
            </a:r>
            <a:endParaRPr lang="ru-RU" b="0"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DE62595-5A9E-4644-A26E-C357274A2865}" type="slidenum">
              <a:rPr lang="ru-RU"/>
              <a:pPr/>
              <a:t>62</a:t>
            </a:fld>
            <a:endParaRPr lang="ru-RU"/>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eaLnBrk="0" hangingPunct="0"/>
            <a:r>
              <a:rPr lang="ru-RU" dirty="0" smtClean="0"/>
              <a:t>Далее: </a:t>
            </a:r>
            <a:r>
              <a:rPr lang="en-US" sz="1200" dirty="0" smtClean="0">
                <a:latin typeface="Times New Roman" pitchFamily="18" charset="0"/>
                <a:cs typeface="Times New Roman" pitchFamily="18" charset="0"/>
              </a:rPr>
              <a:t>Легкое </a:t>
            </a:r>
            <a:r>
              <a:rPr lang="en-US" sz="1200" dirty="0" err="1" smtClean="0">
                <a:latin typeface="Times New Roman" pitchFamily="18" charset="0"/>
                <a:cs typeface="Times New Roman" pitchFamily="18" charset="0"/>
              </a:rPr>
              <a:t>состоит</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из</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последовательно</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уменьшающихся</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анатомических</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единиц</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имеющих</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сходное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строение</a:t>
            </a:r>
            <a:r>
              <a:rPr lang="ru-RU"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доля</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сегмент</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вторичная</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долька</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ацинус</a:t>
            </a:r>
            <a:r>
              <a:rPr lang="ru-RU"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На</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каждом</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уровне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анатомическая</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единица</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организована</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вокруг</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своеобразного</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корня</a:t>
            </a:r>
            <a:r>
              <a:rPr lang="en-US" sz="1200" dirty="0" smtClean="0">
                <a:latin typeface="Times New Roman" pitchFamily="18" charset="0"/>
                <a:cs typeface="Times New Roman" pitchFamily="18" charset="0"/>
              </a:rPr>
              <a:t> – </a:t>
            </a:r>
            <a:r>
              <a:rPr lang="en-US" sz="1200" dirty="0" err="1" smtClean="0">
                <a:latin typeface="Times New Roman" pitchFamily="18" charset="0"/>
                <a:cs typeface="Times New Roman" pitchFamily="18" charset="0"/>
              </a:rPr>
              <a:t>бронха</a:t>
            </a:r>
            <a:r>
              <a:rPr lang="en-US" sz="1200" dirty="0" smtClean="0">
                <a:latin typeface="Times New Roman" pitchFamily="18" charset="0"/>
                <a:cs typeface="Times New Roman" pitchFamily="18" charset="0"/>
              </a:rPr>
              <a:t> и </a:t>
            </a:r>
            <a:r>
              <a:rPr lang="en-US" sz="1200" dirty="0" err="1" smtClean="0">
                <a:latin typeface="Times New Roman" pitchFamily="18" charset="0"/>
                <a:cs typeface="Times New Roman" pitchFamily="18" charset="0"/>
              </a:rPr>
              <a:t>артерии</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расположенных</a:t>
            </a:r>
            <a:r>
              <a:rPr lang="en-US" sz="1200" dirty="0" smtClean="0">
                <a:latin typeface="Times New Roman" pitchFamily="18" charset="0"/>
                <a:cs typeface="Times New Roman" pitchFamily="18" charset="0"/>
              </a:rPr>
              <a:t> в </a:t>
            </a:r>
            <a:r>
              <a:rPr lang="en-US" sz="1200" dirty="0" err="1" smtClean="0">
                <a:latin typeface="Times New Roman" pitchFamily="18" charset="0"/>
                <a:cs typeface="Times New Roman" pitchFamily="18" charset="0"/>
              </a:rPr>
              <a:t>центре</a:t>
            </a:r>
            <a:r>
              <a:rPr lang="en-US" sz="1200" dirty="0" smtClean="0">
                <a:latin typeface="Times New Roman" pitchFamily="18" charset="0"/>
                <a:cs typeface="Times New Roman" pitchFamily="18" charset="0"/>
              </a:rPr>
              <a:t>, и </a:t>
            </a:r>
            <a:r>
              <a:rPr lang="en-US" sz="1200" dirty="0" err="1" smtClean="0">
                <a:latin typeface="Times New Roman" pitchFamily="18" charset="0"/>
                <a:cs typeface="Times New Roman" pitchFamily="18" charset="0"/>
              </a:rPr>
              <a:t>окружена</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висцеральной</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плеврой</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или</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соединительнотканной</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перегородкой</a:t>
            </a:r>
            <a:endParaRPr lang="en-US" sz="1200" dirty="0" smtClean="0">
              <a:latin typeface="Times New Roman" pitchFamily="18" charset="0"/>
              <a:cs typeface="Times New Roman" pitchFamily="18" charset="0"/>
            </a:endParaRPr>
          </a:p>
          <a:p>
            <a:pPr>
              <a:spcBef>
                <a:spcPct val="0"/>
              </a:spcBef>
            </a:pPr>
            <a:endParaRPr lang="ru-RU"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856F20A-5C69-4AED-9C7D-B02B78021191}" type="slidenum">
              <a:rPr lang="ru-RU"/>
              <a:pPr/>
              <a:t>63</a:t>
            </a:fld>
            <a:endParaRPr lang="ru-RU"/>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a:spcBef>
                <a:spcPct val="0"/>
              </a:spcBef>
            </a:pPr>
            <a:r>
              <a:rPr lang="ru-RU" sz="2400" dirty="0" smtClean="0"/>
              <a:t>Основной элемент легочной паренхимы – вторичная легочная долька. Именно здесь формируются</a:t>
            </a:r>
            <a:r>
              <a:rPr lang="ru-RU" sz="2400" baseline="0" dirty="0" smtClean="0"/>
              <a:t> все патологические процессы и именно на уровне вторичной легочной дольки формируется инфильтрация. Поэтому понимание е строения является важнейшим для рентгенолога. </a:t>
            </a:r>
          </a:p>
          <a:p>
            <a:pPr algn="just">
              <a:spcBef>
                <a:spcPct val="0"/>
              </a:spcBef>
            </a:pPr>
            <a:r>
              <a:rPr lang="en-US" sz="2400" b="1" dirty="0" smtClean="0">
                <a:latin typeface="Times New Roman" pitchFamily="18" charset="0"/>
                <a:cs typeface="Times New Roman" pitchFamily="18" charset="0"/>
              </a:rPr>
              <a:t>Вторичная </a:t>
            </a:r>
            <a:r>
              <a:rPr lang="en-US" sz="2400" b="1" dirty="0" err="1" smtClean="0">
                <a:latin typeface="Times New Roman" pitchFamily="18" charset="0"/>
                <a:cs typeface="Times New Roman" pitchFamily="18" charset="0"/>
              </a:rPr>
              <a:t>легочная</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долька</a:t>
            </a:r>
            <a:r>
              <a:rPr lang="en-US" sz="2400" b="1"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 имеет </a:t>
            </a:r>
            <a:r>
              <a:rPr lang="en-US" sz="2400" dirty="0" err="1" smtClean="0">
                <a:latin typeface="Times New Roman" pitchFamily="18" charset="0"/>
                <a:cs typeface="Times New Roman" pitchFamily="18" charset="0"/>
              </a:rPr>
              <a:t>неправильн</a:t>
            </a:r>
            <a:r>
              <a:rPr lang="ru-RU" sz="2400" dirty="0" err="1" smtClean="0">
                <a:latin typeface="Times New Roman" pitchFamily="18" charset="0"/>
                <a:cs typeface="Times New Roman" pitchFamily="18" charset="0"/>
              </a:rPr>
              <a:t>ую</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полигональн</a:t>
            </a:r>
            <a:r>
              <a:rPr lang="ru-RU" sz="2400" dirty="0" err="1" smtClean="0">
                <a:latin typeface="Times New Roman" pitchFamily="18" charset="0"/>
                <a:cs typeface="Times New Roman" pitchFamily="18" charset="0"/>
              </a:rPr>
              <a:t>ую</a:t>
            </a:r>
            <a:r>
              <a:rPr lang="ru-RU" sz="2400" dirty="0" smtClean="0">
                <a:latin typeface="Times New Roman" pitchFamily="18" charset="0"/>
                <a:cs typeface="Times New Roman" pitchFamily="18" charset="0"/>
              </a:rPr>
              <a:t> форму, в основании имеющую размер</a:t>
            </a:r>
            <a:r>
              <a:rPr lang="en-US" sz="2400" dirty="0" smtClean="0">
                <a:latin typeface="Times New Roman" pitchFamily="18" charset="0"/>
                <a:cs typeface="Times New Roman" pitchFamily="18" charset="0"/>
              </a:rPr>
              <a:t> 11-17мм</a:t>
            </a:r>
            <a:r>
              <a:rPr lang="ru-RU" sz="2400" dirty="0" smtClean="0">
                <a:latin typeface="Times New Roman" pitchFamily="18" charset="0"/>
                <a:cs typeface="Times New Roman" pitchFamily="18" charset="0"/>
              </a:rPr>
              <a:t>. Корень дольки  -</a:t>
            </a:r>
            <a:r>
              <a:rPr lang="en-US"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ресрираторная</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бронхиол</a:t>
            </a:r>
            <a:r>
              <a:rPr lang="ru-RU" sz="2400" dirty="0" smtClean="0">
                <a:latin typeface="Times New Roman" pitchFamily="18" charset="0"/>
                <a:cs typeface="Times New Roman" pitchFamily="18" charset="0"/>
              </a:rPr>
              <a:t>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артери</a:t>
            </a:r>
            <a:r>
              <a:rPr lang="ru-RU" sz="2400" dirty="0" smtClean="0">
                <a:latin typeface="Times New Roman" pitchFamily="18" charset="0"/>
                <a:cs typeface="Times New Roman" pitchFamily="18" charset="0"/>
              </a:rPr>
              <a:t>я, лимфатические сосуды. Респираторная бронхиола делится на терминальные бронхиолы, заканчивающиеся</a:t>
            </a:r>
            <a:r>
              <a:rPr lang="ru-RU" sz="2400" baseline="0" dirty="0" smtClean="0">
                <a:latin typeface="Times New Roman" pitchFamily="18" charset="0"/>
                <a:cs typeface="Times New Roman" pitchFamily="18" charset="0"/>
              </a:rPr>
              <a:t> </a:t>
            </a:r>
            <a:r>
              <a:rPr lang="ru-RU" sz="2400" baseline="0" dirty="0" err="1" smtClean="0">
                <a:latin typeface="Times New Roman" pitchFamily="18" charset="0"/>
                <a:cs typeface="Times New Roman" pitchFamily="18" charset="0"/>
              </a:rPr>
              <a:t>алеволярными</a:t>
            </a:r>
            <a:r>
              <a:rPr lang="ru-RU" sz="2400" baseline="0" dirty="0" smtClean="0">
                <a:latin typeface="Times New Roman" pitchFamily="18" charset="0"/>
                <a:cs typeface="Times New Roman" pitchFamily="18" charset="0"/>
              </a:rPr>
              <a:t> мешочками - - </a:t>
            </a:r>
            <a:r>
              <a:rPr lang="ru-RU" sz="2400" baseline="0" dirty="0" err="1" smtClean="0">
                <a:latin typeface="Times New Roman" pitchFamily="18" charset="0"/>
                <a:cs typeface="Times New Roman" pitchFamily="18" charset="0"/>
              </a:rPr>
              <a:t>ацинусами</a:t>
            </a:r>
            <a:r>
              <a:rPr lang="ru-RU" sz="2400" baseline="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В</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ме</a:t>
            </a:r>
            <a:r>
              <a:rPr lang="en-US" sz="2400" dirty="0" err="1" smtClean="0">
                <a:latin typeface="Times New Roman" pitchFamily="18" charset="0"/>
                <a:cs typeface="Times New Roman" pitchFamily="18" charset="0"/>
              </a:rPr>
              <a:t>ждольковой</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перегородке</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заложены</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лимфатические</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сосуды</a:t>
            </a:r>
            <a:r>
              <a:rPr lang="en-US" sz="2400" dirty="0" smtClean="0">
                <a:latin typeface="Times New Roman" pitchFamily="18" charset="0"/>
                <a:cs typeface="Times New Roman" pitchFamily="18" charset="0"/>
              </a:rPr>
              <a:t> и </a:t>
            </a:r>
            <a:r>
              <a:rPr lang="en-US" sz="2400" dirty="0" err="1" smtClean="0">
                <a:latin typeface="Times New Roman" pitchFamily="18" charset="0"/>
                <a:cs typeface="Times New Roman" pitchFamily="18" charset="0"/>
              </a:rPr>
              <a:t>вены</a:t>
            </a: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Легочная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долька</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состоит</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из</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ацинусов</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количество</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которых</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не </a:t>
            </a:r>
            <a:r>
              <a:rPr lang="en-US" sz="2400" dirty="0" err="1" smtClean="0">
                <a:latin typeface="Times New Roman" pitchFamily="18" charset="0"/>
                <a:cs typeface="Times New Roman" pitchFamily="18" charset="0"/>
              </a:rPr>
              <a:t>превышает</a:t>
            </a:r>
            <a:r>
              <a:rPr lang="en-US" sz="2400" dirty="0" smtClean="0">
                <a:latin typeface="Times New Roman" pitchFamily="18" charset="0"/>
                <a:cs typeface="Times New Roman" pitchFamily="18" charset="0"/>
              </a:rPr>
              <a:t> 10. </a:t>
            </a:r>
            <a:r>
              <a:rPr lang="ru-RU" sz="2400" dirty="0" smtClean="0">
                <a:latin typeface="Times New Roman" pitchFamily="18" charset="0"/>
                <a:cs typeface="Times New Roman" pitchFamily="18" charset="0"/>
              </a:rPr>
              <a:t>Долька имеет собственные </a:t>
            </a:r>
            <a:r>
              <a:rPr lang="ru-RU" sz="2400" dirty="0" err="1" smtClean="0">
                <a:latin typeface="Times New Roman" pitchFamily="18" charset="0"/>
                <a:cs typeface="Times New Roman" pitchFamily="18" charset="0"/>
              </a:rPr>
              <a:t>септальные</a:t>
            </a:r>
            <a:r>
              <a:rPr lang="ru-RU" sz="2400" dirty="0" smtClean="0">
                <a:latin typeface="Times New Roman" pitchFamily="18" charset="0"/>
                <a:cs typeface="Times New Roman" pitchFamily="18" charset="0"/>
              </a:rPr>
              <a:t> перегородки, между собой соединяющиеся </a:t>
            </a:r>
            <a:r>
              <a:rPr lang="ru-RU" sz="2400" dirty="0" err="1" smtClean="0">
                <a:latin typeface="Times New Roman" pitchFamily="18" charset="0"/>
                <a:cs typeface="Times New Roman" pitchFamily="18" charset="0"/>
              </a:rPr>
              <a:t>междольковм</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интерстицием</a:t>
            </a:r>
            <a:r>
              <a:rPr lang="ru-RU" sz="2400" dirty="0" smtClean="0">
                <a:latin typeface="Times New Roman" pitchFamily="18" charset="0"/>
                <a:cs typeface="Times New Roman" pitchFamily="18" charset="0"/>
              </a:rPr>
              <a:t>. Внутри дольки все обозначенные структуры фиксированы </a:t>
            </a:r>
            <a:r>
              <a:rPr lang="ru-RU" sz="2400" dirty="0" err="1" smtClean="0">
                <a:latin typeface="Times New Roman" pitchFamily="18" charset="0"/>
                <a:cs typeface="Times New Roman" pitchFamily="18" charset="0"/>
              </a:rPr>
              <a:t>внутридольковм</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интерстицием</a:t>
            </a:r>
            <a:r>
              <a:rPr lang="ru-RU" sz="2400" dirty="0" smtClean="0">
                <a:latin typeface="Times New Roman" pitchFamily="18" charset="0"/>
                <a:cs typeface="Times New Roman" pitchFamily="18" charset="0"/>
              </a:rPr>
              <a:t>.</a:t>
            </a:r>
          </a:p>
          <a:p>
            <a:pPr algn="just">
              <a:spcBef>
                <a:spcPct val="0"/>
              </a:spcBef>
            </a:pPr>
            <a:r>
              <a:rPr lang="ru-RU" sz="2400" baseline="0" dirty="0" smtClean="0"/>
              <a:t> </a:t>
            </a:r>
            <a:endParaRPr lang="en-US" sz="2400" dirty="0" smtClean="0"/>
          </a:p>
          <a:p>
            <a:pPr>
              <a:spcBef>
                <a:spcPct val="0"/>
              </a:spcBef>
            </a:pPr>
            <a:r>
              <a:rPr lang="ru-RU" dirty="0" smtClean="0"/>
              <a:t>1-больковый бронх, 2-дольковя артерия, 3-междольковая вена, 4- конечные </a:t>
            </a:r>
          </a:p>
          <a:p>
            <a:pPr>
              <a:spcBef>
                <a:spcPct val="0"/>
              </a:spcBef>
            </a:pPr>
            <a:r>
              <a:rPr lang="ru-RU" dirty="0" smtClean="0"/>
              <a:t>бронхиолы, 5-альвеолярные бронхиолы, 6-конечные альвеолярные бронхиолы, 7-ацинусы, 8-междольковая </a:t>
            </a:r>
            <a:r>
              <a:rPr lang="ru-RU" dirty="0" err="1" smtClean="0"/>
              <a:t>перезородка</a:t>
            </a:r>
            <a:endParaRPr lang="ru-RU" dirty="0" smtClean="0"/>
          </a:p>
          <a:p>
            <a:pPr>
              <a:spcBef>
                <a:spcPct val="0"/>
              </a:spcBef>
            </a:pPr>
            <a:endParaRPr lang="en-US" sz="4400" dirty="0" smtClean="0"/>
          </a:p>
          <a:p>
            <a:pPr>
              <a:spcBef>
                <a:spcPct val="0"/>
              </a:spcBef>
            </a:pPr>
            <a:endParaRPr lang="ru-RU"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8D747633-1C08-4FAD-AB7C-24956EA9DD70}" type="slidenum">
              <a:rPr lang="ru-RU"/>
              <a:pPr/>
              <a:t>64</a:t>
            </a:fld>
            <a:endParaRPr lang="ru-RU"/>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80"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sz="1200" b="1" dirty="0" smtClean="0">
                <a:latin typeface="Times New Roman" pitchFamily="18" charset="0"/>
                <a:cs typeface="Times New Roman" pitchFamily="18" charset="0"/>
              </a:rPr>
              <a:t>Ацинус</a:t>
            </a:r>
            <a:r>
              <a:rPr lang="en-US" sz="1200" dirty="0" smtClean="0">
                <a:latin typeface="Times New Roman" pitchFamily="18" charset="0"/>
                <a:cs typeface="Times New Roman" pitchFamily="18" charset="0"/>
              </a:rPr>
              <a:t> – </a:t>
            </a:r>
            <a:r>
              <a:rPr lang="en-US" sz="1200" dirty="0" err="1" smtClean="0">
                <a:latin typeface="Times New Roman" pitchFamily="18" charset="0"/>
                <a:cs typeface="Times New Roman" pitchFamily="18" charset="0"/>
              </a:rPr>
              <a:t>часть</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легочной</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паренхимы</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расположенная</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дистальнее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терминальной</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бронхиолы</a:t>
            </a:r>
            <a:r>
              <a:rPr lang="ru-RU" sz="1200" dirty="0" smtClean="0">
                <a:latin typeface="Times New Roman" pitchFamily="18" charset="0"/>
                <a:cs typeface="Times New Roman" pitchFamily="18" charset="0"/>
              </a:rPr>
              <a:t>.</a:t>
            </a:r>
          </a:p>
          <a:p>
            <a:r>
              <a:rPr lang="ru-RU" sz="1200" dirty="0" smtClean="0">
                <a:latin typeface="Times New Roman" pitchFamily="18" charset="0"/>
                <a:cs typeface="Times New Roman" pitchFamily="18" charset="0"/>
              </a:rPr>
              <a:t>Содержит</a:t>
            </a:r>
            <a:r>
              <a:rPr lang="en-US" sz="1200" dirty="0" smtClean="0">
                <a:latin typeface="Times New Roman" pitchFamily="18" charset="0"/>
                <a:cs typeface="Times New Roman" pitchFamily="18" charset="0"/>
              </a:rPr>
              <a:t> </a:t>
            </a:r>
            <a:endParaRPr lang="ru-RU" sz="1200" dirty="0" smtClean="0">
              <a:latin typeface="Times New Roman" pitchFamily="18" charset="0"/>
              <a:cs typeface="Times New Roman" pitchFamily="18" charset="0"/>
            </a:endParaRPr>
          </a:p>
          <a:p>
            <a:pPr>
              <a:buFont typeface="Arial" pitchFamily="34" charset="0"/>
              <a:buChar char="•"/>
            </a:pPr>
            <a:r>
              <a:rPr lang="ru-RU"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респираторные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бронхиолы</a:t>
            </a:r>
            <a:r>
              <a:rPr lang="en-US" sz="1200" dirty="0" smtClean="0">
                <a:latin typeface="Times New Roman" pitchFamily="18" charset="0"/>
                <a:cs typeface="Times New Roman" pitchFamily="18" charset="0"/>
              </a:rPr>
              <a:t> </a:t>
            </a:r>
            <a:endParaRPr lang="ru-RU" sz="1200" dirty="0" smtClean="0">
              <a:latin typeface="Times New Roman" pitchFamily="18" charset="0"/>
              <a:cs typeface="Times New Roman" pitchFamily="18" charset="0"/>
            </a:endParaRPr>
          </a:p>
          <a:p>
            <a:pPr>
              <a:buFont typeface="Arial" pitchFamily="34" charset="0"/>
              <a:buChar char="•"/>
            </a:pPr>
            <a:r>
              <a:rPr lang="ru-RU"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альвеолярные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ходы</a:t>
            </a:r>
            <a:endParaRPr lang="ru-RU" sz="1200" dirty="0" smtClean="0">
              <a:latin typeface="Times New Roman" pitchFamily="18" charset="0"/>
              <a:cs typeface="Times New Roman" pitchFamily="18" charset="0"/>
            </a:endParaRPr>
          </a:p>
          <a:p>
            <a:pPr>
              <a:buFont typeface="Arial" pitchFamily="34" charset="0"/>
              <a:buChar char="•"/>
            </a:pPr>
            <a:r>
              <a:rPr lang="ru-RU"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альвеолярные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мешки</a:t>
            </a:r>
            <a:r>
              <a:rPr lang="en-US" sz="1200" dirty="0" smtClean="0">
                <a:latin typeface="Times New Roman" pitchFamily="18" charset="0"/>
                <a:cs typeface="Times New Roman" pitchFamily="18" charset="0"/>
              </a:rPr>
              <a:t> и </a:t>
            </a:r>
            <a:r>
              <a:rPr lang="en-US" sz="1200" dirty="0" err="1" smtClean="0">
                <a:latin typeface="Times New Roman" pitchFamily="18" charset="0"/>
                <a:cs typeface="Times New Roman" pitchFamily="18" charset="0"/>
              </a:rPr>
              <a:t>альвеолы</a:t>
            </a:r>
            <a:endParaRPr lang="ru-RU" sz="1200" dirty="0" smtClean="0">
              <a:latin typeface="Times New Roman" pitchFamily="18" charset="0"/>
              <a:cs typeface="Times New Roman" pitchFamily="18" charset="0"/>
            </a:endParaRPr>
          </a:p>
          <a:p>
            <a:r>
              <a:rPr lang="en-US" sz="1200" dirty="0" err="1" smtClean="0">
                <a:latin typeface="Times New Roman" pitchFamily="18" charset="0"/>
                <a:cs typeface="Times New Roman" pitchFamily="18" charset="0"/>
              </a:rPr>
              <a:t>Средние</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размеры</a:t>
            </a:r>
            <a:r>
              <a:rPr lang="en-US" sz="1200" dirty="0" smtClean="0">
                <a:latin typeface="Times New Roman" pitchFamily="18" charset="0"/>
                <a:cs typeface="Times New Roman" pitchFamily="18" charset="0"/>
              </a:rPr>
              <a:t> </a:t>
            </a:r>
            <a:r>
              <a:rPr lang="en-US" sz="1200" dirty="0" err="1" smtClean="0">
                <a:latin typeface="Times New Roman" pitchFamily="18" charset="0"/>
                <a:cs typeface="Times New Roman" pitchFamily="18" charset="0"/>
              </a:rPr>
              <a:t>ацинусов</a:t>
            </a:r>
            <a:r>
              <a:rPr lang="en-US" sz="1200" dirty="0" smtClean="0">
                <a:latin typeface="Times New Roman" pitchFamily="18" charset="0"/>
                <a:cs typeface="Times New Roman" pitchFamily="18" charset="0"/>
              </a:rPr>
              <a:t> 6-7мм</a:t>
            </a:r>
            <a:r>
              <a:rPr lang="ru-RU" sz="1200" dirty="0" smtClean="0">
                <a:latin typeface="Times New Roman" pitchFamily="18" charset="0"/>
                <a:cs typeface="Times New Roman" pitchFamily="18" charset="0"/>
              </a:rPr>
              <a:t>. И именно на границе </a:t>
            </a:r>
            <a:r>
              <a:rPr lang="ru-RU" sz="1200" dirty="0" err="1" smtClean="0">
                <a:latin typeface="Times New Roman" pitchFamily="18" charset="0"/>
                <a:cs typeface="Times New Roman" pitchFamily="18" charset="0"/>
              </a:rPr>
              <a:t>ацинуса</a:t>
            </a:r>
            <a:r>
              <a:rPr lang="ru-RU" sz="1200" dirty="0" smtClean="0">
                <a:latin typeface="Times New Roman" pitchFamily="18" charset="0"/>
                <a:cs typeface="Times New Roman" pitchFamily="18" charset="0"/>
              </a:rPr>
              <a:t> происходит газообмен</a:t>
            </a:r>
            <a:endParaRPr lang="en-US" sz="1200" dirty="0" smtClean="0">
              <a:latin typeface="Times New Roman" pitchFamily="18" charset="0"/>
              <a:cs typeface="Times New Roman" pitchFamily="18" charset="0"/>
            </a:endParaRPr>
          </a:p>
          <a:p>
            <a:pPr>
              <a:spcBef>
                <a:spcPct val="0"/>
              </a:spcBef>
            </a:pPr>
            <a:endParaRPr lang="ru-RU"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54E1FFC-95F8-4052-BDE6-B9AE5A3F14A1}" type="slidenum">
              <a:rPr lang="ru-RU"/>
              <a:pPr/>
              <a:t>65</a:t>
            </a:fld>
            <a:endParaRPr lang="ru-RU"/>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lgn="just">
              <a:spcBef>
                <a:spcPct val="0"/>
              </a:spcBef>
            </a:pPr>
            <a:r>
              <a:rPr lang="ru-RU" sz="2000" dirty="0" smtClean="0">
                <a:solidFill>
                  <a:schemeClr val="bg2"/>
                </a:solidFill>
              </a:rPr>
              <a:t>Следующий не мало важный момент. Все элементы легкого </a:t>
            </a:r>
            <a:r>
              <a:rPr lang="en-US" sz="2000" dirty="0" err="1" smtClean="0">
                <a:solidFill>
                  <a:schemeClr val="bg2"/>
                </a:solidFill>
              </a:rPr>
              <a:t>поддерживается</a:t>
            </a:r>
            <a:r>
              <a:rPr lang="en-US" sz="2000" dirty="0" smtClean="0">
                <a:solidFill>
                  <a:schemeClr val="bg2"/>
                </a:solidFill>
              </a:rPr>
              <a:t> </a:t>
            </a:r>
            <a:r>
              <a:rPr lang="en-US" sz="2000" dirty="0" err="1" smtClean="0">
                <a:solidFill>
                  <a:schemeClr val="bg2"/>
                </a:solidFill>
              </a:rPr>
              <a:t>сетью</a:t>
            </a:r>
            <a:r>
              <a:rPr lang="en-US" sz="2000" dirty="0" smtClean="0">
                <a:solidFill>
                  <a:schemeClr val="bg2"/>
                </a:solidFill>
              </a:rPr>
              <a:t> </a:t>
            </a:r>
            <a:r>
              <a:rPr lang="en-US" sz="2000" dirty="0" err="1" smtClean="0">
                <a:solidFill>
                  <a:schemeClr val="bg2"/>
                </a:solidFill>
              </a:rPr>
              <a:t>соединительнотканных</a:t>
            </a:r>
            <a:r>
              <a:rPr lang="en-US" sz="2000" dirty="0" smtClean="0">
                <a:solidFill>
                  <a:schemeClr val="bg2"/>
                </a:solidFill>
              </a:rPr>
              <a:t> </a:t>
            </a:r>
            <a:r>
              <a:rPr lang="en-US" sz="2000" dirty="0" err="1" smtClean="0">
                <a:solidFill>
                  <a:schemeClr val="bg2"/>
                </a:solidFill>
              </a:rPr>
              <a:t>волокон</a:t>
            </a:r>
            <a:r>
              <a:rPr lang="en-US" sz="2000" dirty="0" smtClean="0">
                <a:solidFill>
                  <a:schemeClr val="bg2"/>
                </a:solidFill>
              </a:rPr>
              <a:t>, </a:t>
            </a:r>
            <a:r>
              <a:rPr lang="en-US" sz="2000" dirty="0" err="1" smtClean="0">
                <a:solidFill>
                  <a:schemeClr val="bg2"/>
                </a:solidFill>
              </a:rPr>
              <a:t>которые</a:t>
            </a:r>
            <a:r>
              <a:rPr lang="en-US" sz="2000" dirty="0" smtClean="0">
                <a:solidFill>
                  <a:schemeClr val="bg2"/>
                </a:solidFill>
              </a:rPr>
              <a:t> </a:t>
            </a:r>
            <a:r>
              <a:rPr lang="en-US" sz="2000" dirty="0" err="1" smtClean="0">
                <a:solidFill>
                  <a:schemeClr val="bg2"/>
                </a:solidFill>
              </a:rPr>
              <a:t>формируют</a:t>
            </a:r>
            <a:r>
              <a:rPr lang="en-US" sz="2000" dirty="0" smtClean="0">
                <a:solidFill>
                  <a:schemeClr val="bg2"/>
                </a:solidFill>
              </a:rPr>
              <a:t> </a:t>
            </a:r>
            <a:r>
              <a:rPr lang="en-US" sz="2000" dirty="0" err="1" smtClean="0">
                <a:solidFill>
                  <a:schemeClr val="bg2"/>
                </a:solidFill>
              </a:rPr>
              <a:t>легочный</a:t>
            </a:r>
            <a:r>
              <a:rPr lang="en-US" sz="2000" dirty="0" smtClean="0">
                <a:solidFill>
                  <a:schemeClr val="bg2"/>
                </a:solidFill>
              </a:rPr>
              <a:t> </a:t>
            </a:r>
            <a:r>
              <a:rPr lang="en-US" sz="2000" dirty="0" err="1" smtClean="0">
                <a:solidFill>
                  <a:schemeClr val="bg2"/>
                </a:solidFill>
              </a:rPr>
              <a:t>интерстиций</a:t>
            </a:r>
            <a:r>
              <a:rPr lang="en-US" sz="2000" dirty="0" smtClean="0">
                <a:solidFill>
                  <a:schemeClr val="bg2"/>
                </a:solidFill>
              </a:rPr>
              <a:t>. </a:t>
            </a:r>
            <a:r>
              <a:rPr lang="en-US" sz="2000" dirty="0" err="1" smtClean="0">
                <a:solidFill>
                  <a:schemeClr val="bg2"/>
                </a:solidFill>
              </a:rPr>
              <a:t>Эта</a:t>
            </a:r>
            <a:r>
              <a:rPr lang="en-US" sz="2000" dirty="0" smtClean="0">
                <a:solidFill>
                  <a:schemeClr val="bg2"/>
                </a:solidFill>
              </a:rPr>
              <a:t> </a:t>
            </a:r>
            <a:r>
              <a:rPr lang="en-US" sz="2000" b="1" dirty="0" err="1" smtClean="0">
                <a:solidFill>
                  <a:schemeClr val="bg2"/>
                </a:solidFill>
              </a:rPr>
              <a:t>сеть</a:t>
            </a:r>
            <a:r>
              <a:rPr lang="en-US" sz="2000" b="1" dirty="0" smtClean="0">
                <a:solidFill>
                  <a:schemeClr val="bg2"/>
                </a:solidFill>
              </a:rPr>
              <a:t> </a:t>
            </a:r>
            <a:r>
              <a:rPr lang="en-US" sz="2000" b="1" dirty="0" err="1" smtClean="0">
                <a:solidFill>
                  <a:schemeClr val="bg2"/>
                </a:solidFill>
              </a:rPr>
              <a:t>должна</a:t>
            </a:r>
            <a:r>
              <a:rPr lang="en-US" sz="2000" b="1" dirty="0" smtClean="0">
                <a:solidFill>
                  <a:schemeClr val="bg2"/>
                </a:solidFill>
              </a:rPr>
              <a:t> </a:t>
            </a:r>
            <a:r>
              <a:rPr lang="en-US" sz="2000" b="1" dirty="0" err="1" smtClean="0">
                <a:solidFill>
                  <a:schemeClr val="bg2"/>
                </a:solidFill>
              </a:rPr>
              <a:t>быть</a:t>
            </a:r>
            <a:r>
              <a:rPr lang="en-US" sz="2000" b="1" dirty="0" smtClean="0">
                <a:solidFill>
                  <a:schemeClr val="bg2"/>
                </a:solidFill>
              </a:rPr>
              <a:t> </a:t>
            </a:r>
            <a:r>
              <a:rPr lang="en-US" sz="2000" b="1" dirty="0" err="1" smtClean="0">
                <a:solidFill>
                  <a:schemeClr val="bg2"/>
                </a:solidFill>
              </a:rPr>
              <a:t>достаточно</a:t>
            </a:r>
            <a:r>
              <a:rPr lang="en-US" sz="2000" b="1" dirty="0" smtClean="0">
                <a:solidFill>
                  <a:schemeClr val="bg2"/>
                </a:solidFill>
              </a:rPr>
              <a:t> </a:t>
            </a:r>
            <a:r>
              <a:rPr lang="en-US" sz="2000" b="1" dirty="0" err="1" smtClean="0">
                <a:solidFill>
                  <a:schemeClr val="bg2"/>
                </a:solidFill>
              </a:rPr>
              <a:t>прочной</a:t>
            </a:r>
            <a:r>
              <a:rPr lang="en-US" sz="2000" b="1" dirty="0" smtClean="0">
                <a:solidFill>
                  <a:schemeClr val="bg2"/>
                </a:solidFill>
              </a:rPr>
              <a:t> </a:t>
            </a:r>
            <a:r>
              <a:rPr lang="en-US" sz="2000" b="1" dirty="0" err="1" smtClean="0">
                <a:solidFill>
                  <a:schemeClr val="bg2"/>
                </a:solidFill>
              </a:rPr>
              <a:t>для</a:t>
            </a:r>
            <a:r>
              <a:rPr lang="en-US" sz="2000" b="1" dirty="0" smtClean="0">
                <a:solidFill>
                  <a:schemeClr val="bg2"/>
                </a:solidFill>
              </a:rPr>
              <a:t> </a:t>
            </a:r>
            <a:r>
              <a:rPr lang="en-US" sz="2000" b="1" dirty="0" err="1" smtClean="0">
                <a:solidFill>
                  <a:schemeClr val="bg2"/>
                </a:solidFill>
              </a:rPr>
              <a:t>поддержания</a:t>
            </a:r>
            <a:r>
              <a:rPr lang="en-US" sz="2000" b="1" dirty="0" smtClean="0">
                <a:solidFill>
                  <a:schemeClr val="bg2"/>
                </a:solidFill>
              </a:rPr>
              <a:t> </a:t>
            </a:r>
            <a:r>
              <a:rPr lang="en-US" sz="2000" b="1" dirty="0" err="1" smtClean="0">
                <a:solidFill>
                  <a:schemeClr val="bg2"/>
                </a:solidFill>
              </a:rPr>
              <a:t>формы</a:t>
            </a:r>
            <a:r>
              <a:rPr lang="en-US" sz="2000" b="1" dirty="0" smtClean="0">
                <a:solidFill>
                  <a:schemeClr val="bg2"/>
                </a:solidFill>
              </a:rPr>
              <a:t> </a:t>
            </a:r>
            <a:r>
              <a:rPr lang="en-US" sz="2000" b="1" dirty="0" err="1" smtClean="0">
                <a:solidFill>
                  <a:schemeClr val="bg2"/>
                </a:solidFill>
              </a:rPr>
              <a:t>дыхательных</a:t>
            </a:r>
            <a:r>
              <a:rPr lang="en-US" sz="2000" b="1" dirty="0" smtClean="0">
                <a:solidFill>
                  <a:schemeClr val="bg2"/>
                </a:solidFill>
              </a:rPr>
              <a:t> </a:t>
            </a:r>
            <a:r>
              <a:rPr lang="en-US" sz="2000" b="1" dirty="0" err="1" smtClean="0">
                <a:solidFill>
                  <a:schemeClr val="bg2"/>
                </a:solidFill>
              </a:rPr>
              <a:t>путей</a:t>
            </a:r>
            <a:r>
              <a:rPr lang="en-US" sz="2000" b="1" dirty="0" smtClean="0">
                <a:solidFill>
                  <a:schemeClr val="bg2"/>
                </a:solidFill>
              </a:rPr>
              <a:t>, </a:t>
            </a:r>
            <a:r>
              <a:rPr lang="en-US" sz="2000" b="1" dirty="0" err="1" smtClean="0">
                <a:solidFill>
                  <a:schemeClr val="bg2"/>
                </a:solidFill>
              </a:rPr>
              <a:t>сосудов</a:t>
            </a:r>
            <a:r>
              <a:rPr lang="en-US" sz="2000" b="1" dirty="0" smtClean="0">
                <a:solidFill>
                  <a:schemeClr val="bg2"/>
                </a:solidFill>
              </a:rPr>
              <a:t>, </a:t>
            </a:r>
            <a:r>
              <a:rPr lang="en-US" sz="2000" b="1" dirty="0" err="1" smtClean="0">
                <a:solidFill>
                  <a:schemeClr val="bg2"/>
                </a:solidFill>
              </a:rPr>
              <a:t>воздухосодержащих</a:t>
            </a:r>
            <a:r>
              <a:rPr lang="en-US" sz="2000" b="1" dirty="0" smtClean="0">
                <a:solidFill>
                  <a:schemeClr val="bg2"/>
                </a:solidFill>
              </a:rPr>
              <a:t> </a:t>
            </a:r>
            <a:r>
              <a:rPr lang="en-US" sz="2000" b="1" dirty="0" err="1" smtClean="0">
                <a:solidFill>
                  <a:schemeClr val="bg2"/>
                </a:solidFill>
              </a:rPr>
              <a:t>пространств</a:t>
            </a:r>
            <a:r>
              <a:rPr lang="en-US" sz="2000" b="1" dirty="0" smtClean="0">
                <a:solidFill>
                  <a:schemeClr val="bg2"/>
                </a:solidFill>
              </a:rPr>
              <a:t>. В </a:t>
            </a:r>
            <a:r>
              <a:rPr lang="en-US" sz="2000" b="1" dirty="0" err="1" smtClean="0">
                <a:solidFill>
                  <a:schemeClr val="bg2"/>
                </a:solidFill>
              </a:rPr>
              <a:t>то</a:t>
            </a:r>
            <a:r>
              <a:rPr lang="en-US" sz="2000" b="1" dirty="0" smtClean="0">
                <a:solidFill>
                  <a:schemeClr val="bg2"/>
                </a:solidFill>
              </a:rPr>
              <a:t> </a:t>
            </a:r>
            <a:r>
              <a:rPr lang="en-US" sz="2000" b="1" dirty="0" err="1" smtClean="0">
                <a:solidFill>
                  <a:schemeClr val="bg2"/>
                </a:solidFill>
              </a:rPr>
              <a:t>же</a:t>
            </a:r>
            <a:r>
              <a:rPr lang="en-US" sz="2000" b="1" dirty="0" smtClean="0">
                <a:solidFill>
                  <a:schemeClr val="bg2"/>
                </a:solidFill>
              </a:rPr>
              <a:t> </a:t>
            </a:r>
            <a:r>
              <a:rPr lang="en-US" sz="2000" b="1" dirty="0" err="1" smtClean="0">
                <a:solidFill>
                  <a:schemeClr val="bg2"/>
                </a:solidFill>
              </a:rPr>
              <a:t>время</a:t>
            </a:r>
            <a:r>
              <a:rPr lang="en-US" sz="2000" b="1" dirty="0" smtClean="0">
                <a:solidFill>
                  <a:schemeClr val="bg2"/>
                </a:solidFill>
              </a:rPr>
              <a:t> </a:t>
            </a:r>
            <a:r>
              <a:rPr lang="en-US" sz="2000" b="1" dirty="0" err="1" smtClean="0">
                <a:solidFill>
                  <a:schemeClr val="bg2"/>
                </a:solidFill>
              </a:rPr>
              <a:t>он</a:t>
            </a:r>
            <a:r>
              <a:rPr lang="en-US" sz="2000" b="1" dirty="0" smtClean="0">
                <a:solidFill>
                  <a:schemeClr val="bg2"/>
                </a:solidFill>
              </a:rPr>
              <a:t> </a:t>
            </a:r>
            <a:r>
              <a:rPr lang="en-US" sz="2000" b="1" dirty="0" err="1" smtClean="0">
                <a:solidFill>
                  <a:schemeClr val="bg2"/>
                </a:solidFill>
              </a:rPr>
              <a:t>должен</a:t>
            </a:r>
            <a:r>
              <a:rPr lang="en-US" sz="2000" b="1" dirty="0" smtClean="0">
                <a:solidFill>
                  <a:schemeClr val="bg2"/>
                </a:solidFill>
              </a:rPr>
              <a:t> </a:t>
            </a:r>
            <a:r>
              <a:rPr lang="en-US" sz="2000" b="1" dirty="0" err="1" smtClean="0">
                <a:solidFill>
                  <a:schemeClr val="bg2"/>
                </a:solidFill>
              </a:rPr>
              <a:t>быть</a:t>
            </a:r>
            <a:r>
              <a:rPr lang="en-US" sz="2000" b="1" dirty="0" smtClean="0">
                <a:solidFill>
                  <a:schemeClr val="bg2"/>
                </a:solidFill>
              </a:rPr>
              <a:t> </a:t>
            </a:r>
            <a:r>
              <a:rPr lang="en-US" sz="2000" b="1" dirty="0" err="1" smtClean="0">
                <a:solidFill>
                  <a:schemeClr val="bg2"/>
                </a:solidFill>
              </a:rPr>
              <a:t>достаточно</a:t>
            </a:r>
            <a:r>
              <a:rPr lang="en-US" sz="2000" b="1" dirty="0" smtClean="0">
                <a:solidFill>
                  <a:schemeClr val="bg2"/>
                </a:solidFill>
              </a:rPr>
              <a:t> </a:t>
            </a:r>
            <a:r>
              <a:rPr lang="en-US" sz="2000" b="1" dirty="0" err="1" smtClean="0">
                <a:solidFill>
                  <a:schemeClr val="bg2"/>
                </a:solidFill>
              </a:rPr>
              <a:t>тонким</a:t>
            </a:r>
            <a:r>
              <a:rPr lang="en-US" sz="2000" b="1" dirty="0" smtClean="0">
                <a:solidFill>
                  <a:schemeClr val="bg2"/>
                </a:solidFill>
              </a:rPr>
              <a:t> и </a:t>
            </a:r>
            <a:r>
              <a:rPr lang="en-US" sz="2000" b="1" dirty="0" err="1" smtClean="0">
                <a:solidFill>
                  <a:schemeClr val="bg2"/>
                </a:solidFill>
              </a:rPr>
              <a:t>эластичным</a:t>
            </a:r>
            <a:r>
              <a:rPr lang="en-US" sz="2000" b="1" dirty="0" smtClean="0">
                <a:solidFill>
                  <a:schemeClr val="bg2"/>
                </a:solidFill>
              </a:rPr>
              <a:t>, </a:t>
            </a:r>
            <a:r>
              <a:rPr lang="en-US" sz="2000" b="1" dirty="0" err="1" smtClean="0">
                <a:solidFill>
                  <a:schemeClr val="bg2"/>
                </a:solidFill>
              </a:rPr>
              <a:t>чтобы</a:t>
            </a:r>
            <a:r>
              <a:rPr lang="en-US" sz="2000" b="1" dirty="0" smtClean="0">
                <a:solidFill>
                  <a:schemeClr val="bg2"/>
                </a:solidFill>
              </a:rPr>
              <a:t> </a:t>
            </a:r>
            <a:r>
              <a:rPr lang="en-US" sz="2000" b="1" dirty="0" err="1" smtClean="0">
                <a:solidFill>
                  <a:schemeClr val="bg2"/>
                </a:solidFill>
              </a:rPr>
              <a:t>не</a:t>
            </a:r>
            <a:r>
              <a:rPr lang="en-US" sz="2000" b="1" dirty="0" smtClean="0">
                <a:solidFill>
                  <a:schemeClr val="bg2"/>
                </a:solidFill>
              </a:rPr>
              <a:t> </a:t>
            </a:r>
            <a:r>
              <a:rPr lang="en-US" sz="2000" b="1" dirty="0" err="1" smtClean="0">
                <a:solidFill>
                  <a:schemeClr val="bg2"/>
                </a:solidFill>
              </a:rPr>
              <a:t>препятствовать</a:t>
            </a:r>
            <a:r>
              <a:rPr lang="en-US" sz="2000" b="1" dirty="0" smtClean="0">
                <a:solidFill>
                  <a:schemeClr val="bg2"/>
                </a:solidFill>
              </a:rPr>
              <a:t> </a:t>
            </a:r>
            <a:r>
              <a:rPr lang="en-US" sz="2000" b="1" dirty="0" err="1" smtClean="0">
                <a:solidFill>
                  <a:schemeClr val="bg2"/>
                </a:solidFill>
              </a:rPr>
              <a:t>процессам</a:t>
            </a:r>
            <a:r>
              <a:rPr lang="en-US" sz="2000" b="1" dirty="0" smtClean="0">
                <a:solidFill>
                  <a:schemeClr val="bg2"/>
                </a:solidFill>
              </a:rPr>
              <a:t> </a:t>
            </a:r>
            <a:r>
              <a:rPr lang="en-US" sz="2000" b="1" dirty="0" err="1" smtClean="0">
                <a:solidFill>
                  <a:schemeClr val="bg2"/>
                </a:solidFill>
              </a:rPr>
              <a:t>газообмена</a:t>
            </a:r>
            <a:r>
              <a:rPr lang="en-US" sz="2000" b="1" dirty="0" smtClean="0">
                <a:solidFill>
                  <a:schemeClr val="bg2"/>
                </a:solidFill>
              </a:rPr>
              <a:t>.</a:t>
            </a:r>
            <a:endParaRPr lang="ru-RU" sz="2000" b="1" dirty="0" smtClean="0">
              <a:solidFill>
                <a:schemeClr val="bg2"/>
              </a:solidFill>
            </a:endParaRPr>
          </a:p>
          <a:p>
            <a:pPr algn="just">
              <a:spcBef>
                <a:spcPct val="0"/>
              </a:spcBef>
            </a:pPr>
            <a:r>
              <a:rPr lang="ru-RU" sz="2000" b="1" dirty="0" smtClean="0">
                <a:solidFill>
                  <a:schemeClr val="bg2"/>
                </a:solidFill>
              </a:rPr>
              <a:t>Выделяют:</a:t>
            </a:r>
          </a:p>
          <a:p>
            <a:pPr>
              <a:lnSpc>
                <a:spcPct val="90000"/>
              </a:lnSpc>
              <a:defRPr/>
            </a:pPr>
            <a:r>
              <a:rPr lang="ru-RU" sz="2000" dirty="0" smtClean="0">
                <a:effectLst>
                  <a:outerShdw blurRad="38100" dist="38100" dir="2700000" algn="tl">
                    <a:srgbClr val="000000"/>
                  </a:outerShdw>
                </a:effectLst>
                <a:latin typeface="Times New Roman" pitchFamily="18" charset="0"/>
                <a:cs typeface="Times New Roman" pitchFamily="18" charset="0"/>
              </a:rPr>
              <a:t>Центральный или </a:t>
            </a:r>
            <a:r>
              <a:rPr lang="ru-RU" sz="2000" dirty="0" err="1" smtClean="0">
                <a:effectLst>
                  <a:outerShdw blurRad="38100" dist="38100" dir="2700000" algn="tl">
                    <a:srgbClr val="000000"/>
                  </a:outerShdw>
                </a:effectLst>
                <a:latin typeface="Times New Roman" pitchFamily="18" charset="0"/>
                <a:cs typeface="Times New Roman" pitchFamily="18" charset="0"/>
              </a:rPr>
              <a:t>перибронховаскулярный</a:t>
            </a:r>
            <a:r>
              <a:rPr lang="ru-RU" sz="2000" dirty="0" smtClean="0">
                <a:effectLst>
                  <a:outerShdw blurRad="38100" dist="38100" dir="2700000" algn="tl">
                    <a:srgbClr val="000000"/>
                  </a:outerShdw>
                </a:effectLst>
                <a:latin typeface="Times New Roman" pitchFamily="18" charset="0"/>
                <a:cs typeface="Times New Roman" pitchFamily="18" charset="0"/>
              </a:rPr>
              <a:t> </a:t>
            </a:r>
            <a:r>
              <a:rPr lang="ru-RU" sz="2000" dirty="0" err="1" smtClean="0">
                <a:effectLst>
                  <a:outerShdw blurRad="38100" dist="38100" dir="2700000" algn="tl">
                    <a:srgbClr val="000000"/>
                  </a:outerShdw>
                </a:effectLst>
                <a:latin typeface="Times New Roman" pitchFamily="18" charset="0"/>
                <a:cs typeface="Times New Roman" pitchFamily="18" charset="0"/>
              </a:rPr>
              <a:t>интерстиций</a:t>
            </a:r>
            <a:r>
              <a:rPr lang="ru-RU" sz="2000" dirty="0" smtClean="0">
                <a:latin typeface="Times New Roman" pitchFamily="18" charset="0"/>
                <a:cs typeface="Times New Roman" pitchFamily="18" charset="0"/>
              </a:rPr>
              <a:t> –  волокна, окружающие сосуды и бронхи </a:t>
            </a:r>
          </a:p>
          <a:p>
            <a:pPr>
              <a:lnSpc>
                <a:spcPct val="90000"/>
              </a:lnSpc>
              <a:defRPr/>
            </a:pPr>
            <a:r>
              <a:rPr lang="ru-RU" sz="2000" dirty="0" smtClean="0">
                <a:effectLst>
                  <a:outerShdw blurRad="38100" dist="38100" dir="2700000" algn="tl">
                    <a:srgbClr val="000000"/>
                  </a:outerShdw>
                </a:effectLst>
                <a:latin typeface="Times New Roman" pitchFamily="18" charset="0"/>
                <a:cs typeface="Times New Roman" pitchFamily="18" charset="0"/>
              </a:rPr>
              <a:t>Периферический или </a:t>
            </a:r>
            <a:r>
              <a:rPr lang="ru-RU" sz="2000" dirty="0" err="1" smtClean="0">
                <a:effectLst>
                  <a:outerShdw blurRad="38100" dist="38100" dir="2700000" algn="tl">
                    <a:srgbClr val="000000"/>
                  </a:outerShdw>
                </a:effectLst>
                <a:latin typeface="Times New Roman" pitchFamily="18" charset="0"/>
                <a:cs typeface="Times New Roman" pitchFamily="18" charset="0"/>
              </a:rPr>
              <a:t>междольковый</a:t>
            </a:r>
            <a:r>
              <a:rPr lang="ru-RU" sz="2000" dirty="0" smtClean="0">
                <a:effectLst>
                  <a:outerShdw blurRad="38100" dist="38100" dir="2700000" algn="tl">
                    <a:srgbClr val="000000"/>
                  </a:outerShdw>
                </a:effectLst>
                <a:latin typeface="Times New Roman" pitchFamily="18" charset="0"/>
                <a:cs typeface="Times New Roman" pitchFamily="18" charset="0"/>
              </a:rPr>
              <a:t> </a:t>
            </a:r>
            <a:r>
              <a:rPr lang="ru-RU" sz="2000" dirty="0" err="1" smtClean="0">
                <a:effectLst>
                  <a:outerShdw blurRad="38100" dist="38100" dir="2700000" algn="tl">
                    <a:srgbClr val="000000"/>
                  </a:outerShdw>
                </a:effectLst>
                <a:latin typeface="Times New Roman" pitchFamily="18" charset="0"/>
                <a:cs typeface="Times New Roman" pitchFamily="18" charset="0"/>
              </a:rPr>
              <a:t>интерстиций</a:t>
            </a:r>
            <a:r>
              <a:rPr lang="ru-RU" sz="2000" dirty="0" smtClean="0">
                <a:effectLst>
                  <a:outerShdw blurRad="38100" dist="38100" dir="2700000" algn="tl">
                    <a:srgbClr val="000000"/>
                  </a:outerShdw>
                </a:effectLst>
                <a:latin typeface="Times New Roman" pitchFamily="18" charset="0"/>
                <a:cs typeface="Times New Roman" pitchFamily="18" charset="0"/>
              </a:rPr>
              <a:t> </a:t>
            </a:r>
            <a:r>
              <a:rPr lang="ru-RU" sz="2000" dirty="0" smtClean="0">
                <a:latin typeface="Times New Roman" pitchFamily="18" charset="0"/>
                <a:cs typeface="Times New Roman" pitchFamily="18" charset="0"/>
              </a:rPr>
              <a:t>– непосредственное продолжение волокон висцеральной плевры, образует </a:t>
            </a:r>
            <a:r>
              <a:rPr lang="ru-RU" sz="2000" dirty="0" err="1" smtClean="0">
                <a:latin typeface="Times New Roman" pitchFamily="18" charset="0"/>
                <a:cs typeface="Times New Roman" pitchFamily="18" charset="0"/>
              </a:rPr>
              <a:t>междольковые</a:t>
            </a:r>
            <a:r>
              <a:rPr lang="ru-RU" sz="2000" dirty="0" smtClean="0">
                <a:latin typeface="Times New Roman" pitchFamily="18" charset="0"/>
                <a:cs typeface="Times New Roman" pitchFamily="18" charset="0"/>
              </a:rPr>
              <a:t> перегородки</a:t>
            </a:r>
          </a:p>
          <a:p>
            <a:pPr>
              <a:lnSpc>
                <a:spcPct val="90000"/>
              </a:lnSpc>
              <a:defRPr/>
            </a:pPr>
            <a:r>
              <a:rPr lang="ru-RU" sz="2000" dirty="0" err="1" smtClean="0">
                <a:effectLst>
                  <a:outerShdw blurRad="38100" dist="38100" dir="2700000" algn="tl">
                    <a:srgbClr val="000000"/>
                  </a:outerShdw>
                </a:effectLst>
                <a:latin typeface="Times New Roman" pitchFamily="18" charset="0"/>
                <a:cs typeface="Times New Roman" pitchFamily="18" charset="0"/>
              </a:rPr>
              <a:t>Септальный</a:t>
            </a:r>
            <a:r>
              <a:rPr lang="ru-RU" sz="2000" dirty="0" smtClean="0">
                <a:effectLst>
                  <a:outerShdw blurRad="38100" dist="38100" dir="2700000" algn="tl">
                    <a:srgbClr val="000000"/>
                  </a:outerShdw>
                </a:effectLst>
                <a:latin typeface="Times New Roman" pitchFamily="18" charset="0"/>
                <a:cs typeface="Times New Roman" pitchFamily="18" charset="0"/>
              </a:rPr>
              <a:t> или внутридольковый </a:t>
            </a:r>
            <a:r>
              <a:rPr lang="ru-RU" sz="2000" dirty="0" err="1" smtClean="0">
                <a:effectLst>
                  <a:outerShdw blurRad="38100" dist="38100" dir="2700000" algn="tl">
                    <a:srgbClr val="000000"/>
                  </a:outerShdw>
                </a:effectLst>
                <a:latin typeface="Times New Roman" pitchFamily="18" charset="0"/>
                <a:cs typeface="Times New Roman" pitchFamily="18" charset="0"/>
              </a:rPr>
              <a:t>интерстиций</a:t>
            </a:r>
            <a:r>
              <a:rPr lang="ru-RU" sz="2000" dirty="0" smtClean="0">
                <a:effectLst>
                  <a:outerShdw blurRad="38100" dist="38100" dir="2700000" algn="tl">
                    <a:srgbClr val="000000"/>
                  </a:outerShdw>
                </a:effectLst>
                <a:latin typeface="Times New Roman" pitchFamily="18" charset="0"/>
                <a:cs typeface="Times New Roman" pitchFamily="18" charset="0"/>
              </a:rPr>
              <a:t> </a:t>
            </a:r>
            <a:r>
              <a:rPr lang="ru-RU" sz="2000" dirty="0" smtClean="0">
                <a:latin typeface="Times New Roman" pitchFamily="18" charset="0"/>
                <a:cs typeface="Times New Roman" pitchFamily="18" charset="0"/>
              </a:rPr>
              <a:t>– образует перегородки между </a:t>
            </a:r>
            <a:r>
              <a:rPr lang="ru-RU" sz="2000" dirty="0" err="1" smtClean="0">
                <a:latin typeface="Times New Roman" pitchFamily="18" charset="0"/>
                <a:cs typeface="Times New Roman" pitchFamily="18" charset="0"/>
              </a:rPr>
              <a:t>ацинусами</a:t>
            </a:r>
            <a:r>
              <a:rPr lang="ru-RU" sz="2000" dirty="0" smtClean="0">
                <a:latin typeface="Times New Roman" pitchFamily="18" charset="0"/>
                <a:cs typeface="Times New Roman" pitchFamily="18" charset="0"/>
              </a:rPr>
              <a:t> внутри вторичных легочных долек</a:t>
            </a:r>
            <a:r>
              <a:rPr lang="ru-RU" sz="2000" i="1" dirty="0" smtClean="0">
                <a:latin typeface="Times New Roman" pitchFamily="18" charset="0"/>
                <a:cs typeface="Times New Roman" pitchFamily="18" charset="0"/>
              </a:rPr>
              <a:t>  		</a:t>
            </a:r>
          </a:p>
          <a:p>
            <a:pPr>
              <a:lnSpc>
                <a:spcPct val="90000"/>
              </a:lnSpc>
              <a:defRPr/>
            </a:pPr>
            <a:r>
              <a:rPr lang="ru-RU" sz="2000" dirty="0" smtClean="0">
                <a:latin typeface="Times New Roman" pitchFamily="18" charset="0"/>
                <a:cs typeface="Times New Roman" pitchFamily="18" charset="0"/>
              </a:rPr>
              <a:t>Эти три части формируют своеобразный скелет легкого, который поддерживает легкое от корней до плевральных листков</a:t>
            </a:r>
            <a:endParaRPr lang="ru-RU"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788AC6F-E193-4FE3-A495-A3171746DEF5}" type="slidenum">
              <a:rPr lang="ru-RU"/>
              <a:pPr/>
              <a:t>66</a:t>
            </a:fld>
            <a:endParaRPr lang="ru-RU"/>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ru-RU" dirty="0" smtClean="0"/>
              <a:t>Подытожим. Вторичная легочная долька достаточно крупная анатомическая структура, видимая</a:t>
            </a:r>
            <a:r>
              <a:rPr lang="ru-RU" baseline="0" dirty="0" smtClean="0"/>
              <a:t> невооруженным глазом. Она включает в себя все элементы, присущие легкого, доле или сегменту легкого. Все типы инфильтрации при пневмониях формируются на уровне вторичных легочных долек. </a:t>
            </a:r>
          </a:p>
          <a:p>
            <a:pPr>
              <a:spcBef>
                <a:spcPct val="0"/>
              </a:spcBef>
            </a:pPr>
            <a:r>
              <a:rPr lang="ru-RU" baseline="0" dirty="0" smtClean="0"/>
              <a:t>На следующем слайде давайте рассмотрим типы инфильтрации</a:t>
            </a:r>
            <a:endParaRPr lang="ru-RU"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457200" indent="-457200" algn="just">
              <a:spcBef>
                <a:spcPct val="50000"/>
              </a:spcBef>
            </a:pPr>
            <a:r>
              <a:rPr lang="ru-RU" sz="1200" dirty="0" smtClean="0">
                <a:latin typeface="Times New Roman" pitchFamily="18" charset="0"/>
                <a:cs typeface="Times New Roman" pitchFamily="18" charset="0"/>
              </a:rPr>
              <a:t>В современной рентгенологии выделяют три типа инфильтрации легочной ткани. </a:t>
            </a:r>
          </a:p>
          <a:p>
            <a:pPr marL="457200" indent="-457200">
              <a:spcBef>
                <a:spcPct val="50000"/>
              </a:spcBef>
              <a:buFont typeface="+mj-lt"/>
              <a:buAutoNum type="arabicPeriod"/>
            </a:pPr>
            <a:r>
              <a:rPr lang="ru-RU" sz="1200" b="1" dirty="0" smtClean="0">
                <a:latin typeface="Times New Roman" pitchFamily="18" charset="0"/>
                <a:cs typeface="Times New Roman" pitchFamily="18" charset="0"/>
              </a:rPr>
              <a:t>Бронхопневмонический тип инфильтрации </a:t>
            </a:r>
            <a:r>
              <a:rPr lang="ru-RU" sz="1200" dirty="0" smtClean="0">
                <a:latin typeface="Times New Roman" pitchFamily="18" charset="0"/>
                <a:cs typeface="Times New Roman" pitchFamily="18" charset="0"/>
              </a:rPr>
              <a:t>– участок уплотнения неоднородной структуры, состоящий из множественных крупных </a:t>
            </a:r>
            <a:r>
              <a:rPr lang="ru-RU" sz="1200" dirty="0" err="1" smtClean="0">
                <a:latin typeface="Times New Roman" pitchFamily="18" charset="0"/>
                <a:cs typeface="Times New Roman" pitchFamily="18" charset="0"/>
              </a:rPr>
              <a:t>центрилобулярных</a:t>
            </a:r>
            <a:r>
              <a:rPr lang="ru-RU" sz="1200" dirty="0" smtClean="0">
                <a:latin typeface="Times New Roman" pitchFamily="18" charset="0"/>
                <a:cs typeface="Times New Roman" pitchFamily="18" charset="0"/>
              </a:rPr>
              <a:t> очагов с нечеткими контурами, часто сливающихся друг с другом, расположенных </a:t>
            </a:r>
            <a:r>
              <a:rPr lang="ru-RU" sz="1200" dirty="0" err="1" smtClean="0">
                <a:latin typeface="Times New Roman" pitchFamily="18" charset="0"/>
                <a:cs typeface="Times New Roman" pitchFamily="18" charset="0"/>
              </a:rPr>
              <a:t>перибронхиально</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перибронхиолярно</a:t>
            </a:r>
            <a:endParaRPr lang="ru-RU" sz="1200" dirty="0" smtClean="0">
              <a:latin typeface="Times New Roman" pitchFamily="18" charset="0"/>
              <a:cs typeface="Times New Roman" pitchFamily="18" charset="0"/>
            </a:endParaRPr>
          </a:p>
          <a:p>
            <a:pPr marL="457200" indent="-457200">
              <a:spcBef>
                <a:spcPct val="50000"/>
              </a:spcBef>
              <a:buFont typeface="+mj-lt"/>
              <a:buAutoNum type="arabicPeriod"/>
            </a:pPr>
            <a:r>
              <a:rPr lang="ru-RU" sz="1200" b="1" dirty="0" smtClean="0">
                <a:latin typeface="Times New Roman" pitchFamily="18" charset="0"/>
                <a:cs typeface="Times New Roman" pitchFamily="18" charset="0"/>
              </a:rPr>
              <a:t>Плевропневмонический тип инфильтрации </a:t>
            </a:r>
            <a:r>
              <a:rPr lang="ru-RU" sz="1200" dirty="0" smtClean="0">
                <a:latin typeface="Times New Roman" pitchFamily="18" charset="0"/>
                <a:cs typeface="Times New Roman" pitchFamily="18" charset="0"/>
              </a:rPr>
              <a:t>– участок инфильтрации однородной структуры, широким основанием прилежащий к реберной, </a:t>
            </a:r>
            <a:r>
              <a:rPr lang="ru-RU" sz="1200" dirty="0" err="1" smtClean="0">
                <a:latin typeface="Times New Roman" pitchFamily="18" charset="0"/>
                <a:cs typeface="Times New Roman" pitchFamily="18" charset="0"/>
              </a:rPr>
              <a:t>междолевой</a:t>
            </a:r>
            <a:r>
              <a:rPr lang="ru-RU" sz="1200" dirty="0" smtClean="0">
                <a:latin typeface="Times New Roman" pitchFamily="18" charset="0"/>
                <a:cs typeface="Times New Roman" pitchFamily="18" charset="0"/>
              </a:rPr>
              <a:t> или диафрагмальной плевре, в зоне которой видны воздушные просветы бронхов.</a:t>
            </a:r>
          </a:p>
          <a:p>
            <a:pPr marL="457200" indent="-457200">
              <a:spcBef>
                <a:spcPct val="50000"/>
              </a:spcBef>
              <a:buFont typeface="+mj-lt"/>
              <a:buAutoNum type="arabicPeriod"/>
            </a:pPr>
            <a:r>
              <a:rPr lang="ru-RU" sz="1200" b="1" dirty="0" smtClean="0">
                <a:latin typeface="Times New Roman" pitchFamily="18" charset="0"/>
                <a:cs typeface="Times New Roman" pitchFamily="18" charset="0"/>
              </a:rPr>
              <a:t>Интерстициальный тип инфильтрации </a:t>
            </a:r>
            <a:r>
              <a:rPr lang="ru-RU" sz="1200" dirty="0" smtClean="0">
                <a:latin typeface="Times New Roman" pitchFamily="18" charset="0"/>
                <a:cs typeface="Times New Roman" pitchFamily="18" charset="0"/>
              </a:rPr>
              <a:t>– участки уплотнения по типу «матового стекла» на фоне которого отчетливо прослеживаются элементы легочного рисунка (при частичном заполнении альвеол воспалительным экссудатом и накоплении его в </a:t>
            </a:r>
            <a:r>
              <a:rPr lang="ru-RU" sz="1200" dirty="0" err="1" smtClean="0">
                <a:latin typeface="Times New Roman" pitchFamily="18" charset="0"/>
                <a:cs typeface="Times New Roman" pitchFamily="18" charset="0"/>
              </a:rPr>
              <a:t>межальвеолярном</a:t>
            </a:r>
            <a:r>
              <a:rPr lang="ru-RU" sz="1200" dirty="0" smtClean="0">
                <a:latin typeface="Times New Roman" pitchFamily="18" charset="0"/>
                <a:cs typeface="Times New Roman" pitchFamily="18" charset="0"/>
              </a:rPr>
              <a:t> пространстве)  </a:t>
            </a:r>
          </a:p>
          <a:p>
            <a:pPr marL="457200" indent="-457200">
              <a:spcBef>
                <a:spcPct val="50000"/>
              </a:spcBef>
              <a:buFont typeface="+mj-lt"/>
              <a:buNone/>
            </a:pPr>
            <a:r>
              <a:rPr lang="ru-RU" sz="1200" dirty="0" smtClean="0">
                <a:latin typeface="Times New Roman" pitchFamily="18" charset="0"/>
                <a:cs typeface="Times New Roman" pitchFamily="18" charset="0"/>
              </a:rPr>
              <a:t>Далее рассмотрим каждый тип инфильтрации в отдельности</a:t>
            </a:r>
          </a:p>
          <a:p>
            <a:pPr marL="457200" indent="-457200">
              <a:spcBef>
                <a:spcPct val="50000"/>
              </a:spcBef>
              <a:buFont typeface="+mj-lt"/>
              <a:buNone/>
            </a:pPr>
            <a:r>
              <a:rPr lang="ru-RU" sz="1200" dirty="0" smtClean="0">
                <a:latin typeface="Times New Roman" pitchFamily="18" charset="0"/>
                <a:cs typeface="Times New Roman" pitchFamily="18" charset="0"/>
              </a:rPr>
              <a:t>	</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67</a:t>
            </a:fld>
            <a:endParaRPr lang="ru-RU"/>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dirty="0" smtClean="0">
                <a:latin typeface="Times New Roman" pitchFamily="18" charset="0"/>
                <a:cs typeface="Times New Roman" pitchFamily="18" charset="0"/>
              </a:rPr>
              <a:t>Интерстициальный тип инфильтрации </a:t>
            </a:r>
            <a:r>
              <a:rPr lang="ru-RU" sz="1200" dirty="0" smtClean="0">
                <a:latin typeface="Times New Roman" pitchFamily="18" charset="0"/>
                <a:cs typeface="Times New Roman" pitchFamily="18" charset="0"/>
              </a:rPr>
              <a:t>– рентгенологически это участки уплотнения по типу «матового стекла» на фоне которого отчетливо прослеживаются элементы легочного рисунка. Морфологическим субстратом является частичное заполнение альвеол и утолщение внутридолькового </a:t>
            </a:r>
            <a:r>
              <a:rPr lang="ru-RU" sz="1200" dirty="0" err="1" smtClean="0">
                <a:latin typeface="Times New Roman" pitchFamily="18" charset="0"/>
                <a:cs typeface="Times New Roman" pitchFamily="18" charset="0"/>
              </a:rPr>
              <a:t>интерстиция</a:t>
            </a:r>
            <a:r>
              <a:rPr lang="ru-RU" sz="1200" dirty="0" smtClean="0">
                <a:latin typeface="Times New Roman" pitchFamily="18" charset="0"/>
                <a:cs typeface="Times New Roman" pitchFamily="18" charset="0"/>
              </a:rPr>
              <a:t>. При этом происходит уменьшение воздушных пространств и как следствие умеренное понижение воздушности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68</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indent="0" algn="just">
              <a:lnSpc>
                <a:spcPct val="120000"/>
              </a:lnSpc>
              <a:spcBef>
                <a:spcPts val="0"/>
              </a:spcBef>
              <a:buNone/>
            </a:pPr>
            <a:r>
              <a:rPr lang="ru-RU" dirty="0" smtClean="0">
                <a:latin typeface="Times New Roman" pitchFamily="18" charset="0"/>
                <a:cs typeface="Times New Roman" pitchFamily="18" charset="0"/>
              </a:rPr>
              <a:t>В историческом аспекте пневмония, как заболевание было описано еще Гиппократом в IV веке до н. э. Также он описал проведение хирургического дренирования при эмпиеме плевры. Маймониди (1138-1204 гг.) описал симптомы пневмонии. Это описание было очень похоже на те, которые сейчас дают в современных учебниках. В 1761 году </a:t>
            </a:r>
            <a:r>
              <a:rPr lang="ru-RU" dirty="0" err="1" smtClean="0">
                <a:latin typeface="Times New Roman" pitchFamily="18" charset="0"/>
                <a:cs typeface="Times New Roman" pitchFamily="18" charset="0"/>
              </a:rPr>
              <a:t>Ауэнбруггер</a:t>
            </a:r>
            <a:r>
              <a:rPr lang="ru-RU" dirty="0" smtClean="0">
                <a:latin typeface="Times New Roman" pitchFamily="18" charset="0"/>
                <a:cs typeface="Times New Roman" pitchFamily="18" charset="0"/>
              </a:rPr>
              <a:t> обосновал методику аускультации легких. В 1875 году Эдвин </a:t>
            </a:r>
            <a:r>
              <a:rPr lang="ru-RU" dirty="0" err="1" smtClean="0">
                <a:latin typeface="Times New Roman" pitchFamily="18" charset="0"/>
                <a:cs typeface="Times New Roman" pitchFamily="18" charset="0"/>
              </a:rPr>
              <a:t>Клебс</a:t>
            </a:r>
            <a:r>
              <a:rPr lang="ru-RU" dirty="0" smtClean="0">
                <a:latin typeface="Times New Roman" pitchFamily="18" charset="0"/>
                <a:cs typeface="Times New Roman" pitchFamily="18" charset="0"/>
              </a:rPr>
              <a:t> впервые выявил бактерии в дыхательных путях пациента, умершего от пневмонии. В работах Карла </a:t>
            </a:r>
            <a:r>
              <a:rPr lang="ru-RU" dirty="0" err="1" smtClean="0">
                <a:latin typeface="Times New Roman" pitchFamily="18" charset="0"/>
                <a:cs typeface="Times New Roman" pitchFamily="18" charset="0"/>
              </a:rPr>
              <a:t>Фриндлендера</a:t>
            </a:r>
            <a:r>
              <a:rPr lang="ru-RU" dirty="0" smtClean="0">
                <a:latin typeface="Times New Roman" pitchFamily="18" charset="0"/>
                <a:cs typeface="Times New Roman" pitchFamily="18" charset="0"/>
              </a:rPr>
              <a:t> (1882 г.) и Альберта Френкеля (1884 г.) было идентифицировано две основных бактериальных причины пневмонии – </a:t>
            </a:r>
            <a:r>
              <a:rPr lang="ru-RU" dirty="0" err="1" smtClean="0">
                <a:latin typeface="Times New Roman" pitchFamily="18" charset="0"/>
                <a:cs typeface="Times New Roman" pitchFamily="18" charset="0"/>
              </a:rPr>
              <a:t>Streptococcus</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pneumoniae</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Klebsiella</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pneumoniae</a:t>
            </a:r>
            <a:r>
              <a:rPr lang="ru-RU" dirty="0" smtClean="0">
                <a:latin typeface="Times New Roman" pitchFamily="18" charset="0"/>
                <a:cs typeface="Times New Roman" pitchFamily="18" charset="0"/>
              </a:rPr>
              <a:t>. В 1884 году Кристиан Грамм разработал и опубликовал свой метод окраски бактерий, используя который, удалось показать, что причиной пневмонии может быть более чем один микроорганизм.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6</a:t>
            </a:fld>
            <a:endParaRPr lang="ru-RU"/>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r>
              <a:rPr lang="ru-RU" sz="1200" b="1" dirty="0" smtClean="0">
                <a:latin typeface="Times New Roman" pitchFamily="18" charset="0"/>
                <a:cs typeface="Times New Roman" pitchFamily="18" charset="0"/>
              </a:rPr>
              <a:t>Бронхопневмонический тип инфильтрации </a:t>
            </a:r>
            <a:r>
              <a:rPr lang="ru-RU" sz="1200" dirty="0" smtClean="0">
                <a:latin typeface="Times New Roman" pitchFamily="18" charset="0"/>
                <a:cs typeface="Times New Roman" pitchFamily="18" charset="0"/>
              </a:rPr>
              <a:t>– участок уплотнения неоднородной структуры, состоящий из множественных </a:t>
            </a:r>
            <a:r>
              <a:rPr lang="ru-RU" sz="1200" dirty="0" err="1" smtClean="0">
                <a:latin typeface="Times New Roman" pitchFamily="18" charset="0"/>
                <a:cs typeface="Times New Roman" pitchFamily="18" charset="0"/>
              </a:rPr>
              <a:t>центрилобулярных</a:t>
            </a:r>
            <a:r>
              <a:rPr lang="ru-RU" sz="1200" dirty="0" smtClean="0">
                <a:latin typeface="Times New Roman" pitchFamily="18" charset="0"/>
                <a:cs typeface="Times New Roman" pitchFamily="18" charset="0"/>
              </a:rPr>
              <a:t> очагов с нечеткими контурами, часто сливающихся друг с другом, расположенных </a:t>
            </a:r>
            <a:r>
              <a:rPr lang="ru-RU" sz="1200" dirty="0" err="1" smtClean="0">
                <a:latin typeface="Times New Roman" pitchFamily="18" charset="0"/>
                <a:cs typeface="Times New Roman" pitchFamily="18" charset="0"/>
              </a:rPr>
              <a:t>перибронхиально</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перибронхиолярно</a:t>
            </a:r>
            <a:r>
              <a:rPr lang="ru-RU" sz="1200" dirty="0" smtClean="0">
                <a:latin typeface="Times New Roman" pitchFamily="18" charset="0"/>
                <a:cs typeface="Times New Roman" pitchFamily="18" charset="0"/>
              </a:rPr>
              <a:t>.  Морфологическим субстратом здесь является заполненные содержимым терминальные бронхиолы и альвеолы и контактное распространение процесса на </a:t>
            </a:r>
            <a:r>
              <a:rPr lang="ru-RU" sz="1200" dirty="0" err="1" smtClean="0">
                <a:latin typeface="Times New Roman" pitchFamily="18" charset="0"/>
                <a:cs typeface="Times New Roman" pitchFamily="18" charset="0"/>
              </a:rPr>
              <a:t>межальвеолярное</a:t>
            </a:r>
            <a:r>
              <a:rPr lang="ru-RU" sz="1200" dirty="0" smtClean="0">
                <a:latin typeface="Times New Roman" pitchFamily="18" charset="0"/>
                <a:cs typeface="Times New Roman" pitchFamily="18" charset="0"/>
              </a:rPr>
              <a:t> пространство. </a:t>
            </a:r>
          </a:p>
          <a:p>
            <a:pPr algn="just"/>
            <a:r>
              <a:rPr lang="ru-RU" sz="1200" dirty="0" smtClean="0">
                <a:latin typeface="Times New Roman" pitchFamily="18" charset="0"/>
                <a:cs typeface="Times New Roman" pitchFamily="18" charset="0"/>
              </a:rPr>
              <a:t>	И вот здесь уместно вспомнить устаревшее название очаговой пневмонии – бронхопневмония. Понимание строения вторичной легочной дольки объясняет связь воспалительного процесса с бронхом – на уровне терминальных отделов, на уровнем вторичной легочной дольки. А </a:t>
            </a:r>
            <a:r>
              <a:rPr lang="ru-RU" sz="1200" dirty="0" err="1" smtClean="0">
                <a:latin typeface="Times New Roman" pitchFamily="18" charset="0"/>
                <a:cs typeface="Times New Roman" pitchFamily="18" charset="0"/>
              </a:rPr>
              <a:t>перипроцесс</a:t>
            </a:r>
            <a:r>
              <a:rPr lang="ru-RU" sz="1200" dirty="0" smtClean="0">
                <a:latin typeface="Times New Roman" pitchFamily="18" charset="0"/>
                <a:cs typeface="Times New Roman" pitchFamily="18" charset="0"/>
              </a:rPr>
              <a:t> по ходу </a:t>
            </a:r>
            <a:r>
              <a:rPr lang="ru-RU" sz="1200" dirty="0" err="1" smtClean="0">
                <a:latin typeface="Times New Roman" pitchFamily="18" charset="0"/>
                <a:cs typeface="Times New Roman" pitchFamily="18" charset="0"/>
              </a:rPr>
              <a:t>бронхососудистых</a:t>
            </a:r>
            <a:r>
              <a:rPr lang="ru-RU" sz="1200" dirty="0" smtClean="0">
                <a:latin typeface="Times New Roman" pitchFamily="18" charset="0"/>
                <a:cs typeface="Times New Roman" pitchFamily="18" charset="0"/>
              </a:rPr>
              <a:t> структур, который описывают рентгенологи, является не частным проявлением бронхопневмонии, а реакцией </a:t>
            </a:r>
            <a:r>
              <a:rPr lang="ru-RU" sz="1200" dirty="0" err="1" smtClean="0">
                <a:latin typeface="Times New Roman" pitchFamily="18" charset="0"/>
                <a:cs typeface="Times New Roman" pitchFamily="18" charset="0"/>
              </a:rPr>
              <a:t>перибронховаскулярного</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интерстиция</a:t>
            </a:r>
            <a:r>
              <a:rPr lang="ru-RU" sz="1200" dirty="0" smtClean="0">
                <a:latin typeface="Times New Roman" pitchFamily="18" charset="0"/>
                <a:cs typeface="Times New Roman" pitchFamily="18" charset="0"/>
              </a:rPr>
              <a:t>.</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69</a:t>
            </a:fld>
            <a:endParaRPr lang="ru-RU"/>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Инетерстициальный</a:t>
            </a:r>
            <a:r>
              <a:rPr lang="ru-RU" dirty="0" smtClean="0"/>
              <a:t> и бронхоальвеолярный типы инфильтрации на КТ</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70</a:t>
            </a:fld>
            <a:endParaRPr lang="ru-RU"/>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b="1" dirty="0" smtClean="0">
                <a:latin typeface="Times New Roman" pitchFamily="18" charset="0"/>
                <a:cs typeface="Times New Roman" pitchFamily="18" charset="0"/>
              </a:rPr>
              <a:t>Плевропневмонический тип инфильтрации </a:t>
            </a:r>
            <a:r>
              <a:rPr lang="ru-RU" sz="1200" dirty="0" smtClean="0">
                <a:latin typeface="Times New Roman" pitchFamily="18" charset="0"/>
                <a:cs typeface="Times New Roman" pitchFamily="18" charset="0"/>
              </a:rPr>
              <a:t>– как и было указанно ранее, участок инфильтрации однородной структуры, широким основанием прилежащий к реберной, </a:t>
            </a:r>
            <a:r>
              <a:rPr lang="ru-RU" sz="1200" dirty="0" err="1" smtClean="0">
                <a:latin typeface="Times New Roman" pitchFamily="18" charset="0"/>
                <a:cs typeface="Times New Roman" pitchFamily="18" charset="0"/>
              </a:rPr>
              <a:t>междолевой</a:t>
            </a:r>
            <a:r>
              <a:rPr lang="ru-RU" sz="1200" dirty="0" smtClean="0">
                <a:latin typeface="Times New Roman" pitchFamily="18" charset="0"/>
                <a:cs typeface="Times New Roman" pitchFamily="18" charset="0"/>
              </a:rPr>
              <a:t> или диафрагмальной плевре, в зоне которой видны воздушные просветы бронхов. Иными словами это безвоздушный участок консолидации легочной ткани. Морфологически он, участок, формируется из слияния множества мелких </a:t>
            </a:r>
            <a:r>
              <a:rPr lang="ru-RU" sz="1200" dirty="0" err="1" smtClean="0">
                <a:latin typeface="Times New Roman" pitchFamily="18" charset="0"/>
                <a:cs typeface="Times New Roman" pitchFamily="18" charset="0"/>
              </a:rPr>
              <a:t>центрилобулярных</a:t>
            </a:r>
            <a:r>
              <a:rPr lang="ru-RU" sz="1200" dirty="0" smtClean="0">
                <a:latin typeface="Times New Roman" pitchFamily="18" charset="0"/>
                <a:cs typeface="Times New Roman" pitchFamily="18" charset="0"/>
              </a:rPr>
              <a:t> очагов, представляющих собой ни что иное как бронхоальвеолярный тип  инфильтрации. И вот здесь классическая рентгенологическая школа определяла бронхопневмонию как очаговую и очагово-сливную пневмонию</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71</a:t>
            </a:fld>
            <a:endParaRPr lang="ru-RU"/>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Интерстициальный, бронхоальвеолярный и обширный </a:t>
            </a:r>
            <a:r>
              <a:rPr lang="ru-RU" dirty="0" err="1" smtClean="0"/>
              <a:t>плевропневмонический</a:t>
            </a:r>
            <a:r>
              <a:rPr lang="ru-RU" dirty="0" smtClean="0"/>
              <a:t> типы инфильтрации у одного и того же пациента на КТ</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72</a:t>
            </a:fld>
            <a:endParaRPr lang="ru-RU"/>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latin typeface="Times New Roman" pitchFamily="18" charset="0"/>
                <a:cs typeface="Times New Roman" pitchFamily="18" charset="0"/>
              </a:rPr>
              <a:t>Продолжая тему пневмоний, хотим представить пример специфического процесса в легких, который является не чем иным, как частный случай грибковой пневмонии у больного с О.Л. Шаровидные инфильтраты в </a:t>
            </a:r>
            <a:r>
              <a:rPr lang="ru-RU" sz="1200" dirty="0" err="1" smtClean="0">
                <a:latin typeface="Times New Roman" pitchFamily="18" charset="0"/>
                <a:cs typeface="Times New Roman" pitchFamily="18" charset="0"/>
              </a:rPr>
              <a:t>субплевральных</a:t>
            </a:r>
            <a:r>
              <a:rPr lang="ru-RU" sz="1200" dirty="0" smtClean="0">
                <a:latin typeface="Times New Roman" pitchFamily="18" charset="0"/>
                <a:cs typeface="Times New Roman" pitchFamily="18" charset="0"/>
              </a:rPr>
              <a:t> областях с зоной ареола по типу «матового стекла» по периферии</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73</a:t>
            </a:fld>
            <a:endParaRPr lang="ru-RU"/>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Продолжение. Тот же пациент. Шаровидные очаги в обоих легких. Пациент из группы </a:t>
            </a:r>
            <a:r>
              <a:rPr lang="ru-RU" dirty="0" err="1" smtClean="0"/>
              <a:t>иммуноскомпрометированных</a:t>
            </a:r>
            <a:r>
              <a:rPr lang="ru-RU" dirty="0" smtClean="0"/>
              <a:t> больных.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74</a:t>
            </a:fld>
            <a:endParaRPr lang="ru-RU"/>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Продолжение. Тот же пациент, что и на предыдущих слайдах. </a:t>
            </a:r>
            <a:r>
              <a:rPr lang="ru-RU" sz="1200" dirty="0" smtClean="0">
                <a:latin typeface="Times New Roman" pitchFamily="18" charset="0"/>
                <a:cs typeface="Times New Roman" pitchFamily="18" charset="0"/>
              </a:rPr>
              <a:t>Очаг </a:t>
            </a:r>
            <a:r>
              <a:rPr lang="ru-RU" sz="1200" dirty="0" err="1" smtClean="0">
                <a:latin typeface="Times New Roman" pitchFamily="18" charset="0"/>
                <a:cs typeface="Times New Roman" pitchFamily="18" charset="0"/>
              </a:rPr>
              <a:t>микотического</a:t>
            </a:r>
            <a:r>
              <a:rPr lang="ru-RU" sz="1200" dirty="0" smtClean="0">
                <a:latin typeface="Times New Roman" pitchFamily="18" charset="0"/>
                <a:cs typeface="Times New Roman" pitchFamily="18" charset="0"/>
              </a:rPr>
              <a:t> поражения – грибковый абсцесс в левой доле печени. Из представленного наблюдения видно насколько важно при исследовании ОГК при компьютерной томографии захватывать верхний этаж брюшной полости</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75</a:t>
            </a:fld>
            <a:endParaRPr lang="ru-R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pPr marL="285750" marR="0" indent="-28575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latin typeface="+mn-lt"/>
                <a:ea typeface="+mn-ea"/>
                <a:cs typeface="+mn-cs"/>
              </a:rPr>
              <a:t>Лечебный режим и рациональное питание. Больные Пневмонией подлежат госпитализации, можно организовать стационар на дому. Обязательно соблюдение постельного режима в течение всего периода лихорадки и интоксикации. В этот же период больному необходимо обильное питье, богатое витаминами и белками питание. </a:t>
            </a:r>
          </a:p>
          <a:p>
            <a:pPr marL="285750" marR="0" indent="-28575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latin typeface="+mn-lt"/>
                <a:ea typeface="+mn-ea"/>
                <a:cs typeface="+mn-cs"/>
              </a:rPr>
              <a:t>II. Лекарственная терапия комплексная; ее осуществляют лекарственными препаратами, воздействующими на инфекцию (</a:t>
            </a:r>
            <a:r>
              <a:rPr lang="ru-RU" sz="1200" b="0" i="0" kern="1200" dirty="0" err="1" smtClean="0">
                <a:solidFill>
                  <a:schemeClr val="tx1"/>
                </a:solidFill>
                <a:latin typeface="+mn-lt"/>
                <a:ea typeface="+mn-ea"/>
                <a:cs typeface="+mn-cs"/>
              </a:rPr>
              <a:t>этиотропная</a:t>
            </a:r>
            <a:r>
              <a:rPr lang="ru-RU" sz="1200" b="0" i="0" kern="1200" dirty="0" smtClean="0">
                <a:solidFill>
                  <a:schemeClr val="tx1"/>
                </a:solidFill>
                <a:latin typeface="+mn-lt"/>
                <a:ea typeface="+mn-ea"/>
                <a:cs typeface="+mn-cs"/>
              </a:rPr>
              <a:t> терапия), различные звенья патогенеза, отдельные проявления болезни (гипоксия, лихорадка, кашель и пр.) и на развившиеся осложнения. Основным методом лечения Пневмонии является антибактериальная терапия, которую назначают эмпирически, до получения результатов бактериологического исследования (результаты его становятся известными спустя 2-3 </a:t>
            </a:r>
            <a:r>
              <a:rPr lang="ru-RU" sz="1200" b="0" i="0" kern="1200" dirty="0" err="1" smtClean="0">
                <a:solidFill>
                  <a:schemeClr val="tx1"/>
                </a:solidFill>
                <a:latin typeface="+mn-lt"/>
                <a:ea typeface="+mn-ea"/>
                <a:cs typeface="+mn-cs"/>
              </a:rPr>
              <a:t>сут</a:t>
            </a:r>
            <a:r>
              <a:rPr lang="ru-RU" sz="1200" b="0" i="0" kern="1200" dirty="0" smtClean="0">
                <a:solidFill>
                  <a:schemeClr val="tx1"/>
                </a:solidFill>
                <a:latin typeface="+mn-lt"/>
                <a:ea typeface="+mn-ea"/>
                <a:cs typeface="+mn-cs"/>
              </a:rPr>
              <a:t> после забора материала и в большинстве случаев не оказывают существенного влияния на тактику лечения). </a:t>
            </a:r>
          </a:p>
          <a:p>
            <a:pPr marL="285750" marR="0" indent="-285750" algn="l" defTabSz="914400" rtl="0" eaLnBrk="1" fontAlgn="auto" latinLnBrk="0" hangingPunct="1">
              <a:lnSpc>
                <a:spcPct val="100000"/>
              </a:lnSpc>
              <a:spcBef>
                <a:spcPts val="0"/>
              </a:spcBef>
              <a:spcAft>
                <a:spcPts val="0"/>
              </a:spcAft>
              <a:buClrTx/>
              <a:buSzTx/>
              <a:buFontTx/>
              <a:buNone/>
              <a:tabLst/>
              <a:defRPr/>
            </a:pP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Этиотропная</a:t>
            </a:r>
            <a:r>
              <a:rPr lang="ru-RU" sz="1200" b="0" i="0" kern="1200" dirty="0" smtClean="0">
                <a:solidFill>
                  <a:schemeClr val="tx1"/>
                </a:solidFill>
                <a:latin typeface="+mn-lt"/>
                <a:ea typeface="+mn-ea"/>
                <a:cs typeface="+mn-cs"/>
              </a:rPr>
              <a:t> терапия. Применяют антибактериальные препараты. При их назначении следует соблюдать три основных условия: а) лечение начинают как можно раньше, не ожидая выделения и идентификации возбудителя, ориентируясь в выборе лекарственного режима на особенности клинической картины и данные рентгенографии; б) препараты назначают в достаточных дозах и с такими интервалами, чтобы в крови и легочной ткани создавалась и поддерживалась лечебная концентрация препарата; в) эффективность лечения контролируют клиническим наблюдением и, если необходимо, </a:t>
            </a:r>
            <a:r>
              <a:rPr lang="ru-RU" sz="1200" b="0" i="0" kern="1200" dirty="0" err="1" smtClean="0">
                <a:solidFill>
                  <a:schemeClr val="tx1"/>
                </a:solidFill>
                <a:latin typeface="+mn-lt"/>
                <a:ea typeface="+mn-ea"/>
                <a:cs typeface="+mn-cs"/>
              </a:rPr>
              <a:t>бактериологически</a:t>
            </a:r>
            <a:r>
              <a:rPr lang="ru-RU" sz="1200" b="0" i="0" kern="1200" dirty="0" smtClean="0">
                <a:solidFill>
                  <a:schemeClr val="tx1"/>
                </a:solidFill>
                <a:latin typeface="+mn-lt"/>
                <a:ea typeface="+mn-ea"/>
                <a:cs typeface="+mn-cs"/>
              </a:rPr>
              <a:t>. Из всех антибактериальных средств наиболее эффективны антибиотики, которые выбирают с учетом возможного возбудителя и переносимости препарата пациентом. При грамположительной микрофлоре предпочтительнее назначать полусинтетические пенициллины и </a:t>
            </a:r>
            <a:r>
              <a:rPr lang="ru-RU" sz="1200" b="0" i="0" kern="1200" dirty="0" err="1" smtClean="0">
                <a:solidFill>
                  <a:schemeClr val="tx1"/>
                </a:solidFill>
                <a:latin typeface="+mn-lt"/>
                <a:ea typeface="+mn-ea"/>
                <a:cs typeface="+mn-cs"/>
              </a:rPr>
              <a:t>цефалоспорины</a:t>
            </a:r>
            <a:r>
              <a:rPr lang="ru-RU" sz="1200" b="0" i="0" kern="1200" dirty="0" smtClean="0">
                <a:solidFill>
                  <a:schemeClr val="tx1"/>
                </a:solidFill>
                <a:latin typeface="+mn-lt"/>
                <a:ea typeface="+mn-ea"/>
                <a:cs typeface="+mn-cs"/>
              </a:rPr>
              <a:t>, при грамотрицательной - </a:t>
            </a:r>
            <a:r>
              <a:rPr lang="ru-RU" sz="1200" b="0" i="0" kern="1200" dirty="0" err="1" smtClean="0">
                <a:solidFill>
                  <a:schemeClr val="tx1"/>
                </a:solidFill>
                <a:latin typeface="+mn-lt"/>
                <a:ea typeface="+mn-ea"/>
                <a:cs typeface="+mn-cs"/>
              </a:rPr>
              <a:t>фторхинолоны</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аминогликозиды</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циластатин</a:t>
            </a:r>
            <a:r>
              <a:rPr lang="ru-RU" sz="1200" b="0" i="0" kern="1200" dirty="0" smtClean="0">
                <a:solidFill>
                  <a:schemeClr val="tx1"/>
                </a:solidFill>
                <a:latin typeface="+mn-lt"/>
                <a:ea typeface="+mn-ea"/>
                <a:cs typeface="+mn-cs"/>
              </a:rPr>
              <a:t>, </a:t>
            </a:r>
            <a:r>
              <a:rPr lang="ru-RU" sz="1200" b="0" i="0" kern="1200" dirty="0" err="1" smtClean="0">
                <a:solidFill>
                  <a:schemeClr val="tx1"/>
                </a:solidFill>
                <a:latin typeface="+mn-lt"/>
                <a:ea typeface="+mn-ea"/>
                <a:cs typeface="+mn-cs"/>
              </a:rPr>
              <a:t>тиенам</a:t>
            </a:r>
            <a:r>
              <a:rPr lang="ru-RU" sz="1200" b="0" i="0" kern="1200" dirty="0" smtClean="0">
                <a:solidFill>
                  <a:schemeClr val="tx1"/>
                </a:solidFill>
                <a:latin typeface="+mn-lt"/>
                <a:ea typeface="+mn-ea"/>
                <a:cs typeface="+mn-cs"/>
              </a:rPr>
              <a:t>.</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80</a:t>
            </a:fld>
            <a:endParaRPr lang="ru-RU"/>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normAutofit/>
          </a:bodyPr>
          <a:lstStyle/>
          <a:p>
            <a:pPr>
              <a:lnSpc>
                <a:spcPct val="150000"/>
              </a:lnSpc>
              <a:defRPr/>
            </a:pPr>
            <a:r>
              <a:rPr lang="ru-RU" b="1" dirty="0">
                <a:latin typeface="+mn-lt"/>
              </a:rPr>
              <a:t>Преимущества </a:t>
            </a:r>
            <a:r>
              <a:rPr lang="ru-RU" b="1" dirty="0" err="1">
                <a:latin typeface="+mn-lt"/>
              </a:rPr>
              <a:t>ингибиторозащищенных</a:t>
            </a:r>
            <a:r>
              <a:rPr lang="ru-RU" b="1" dirty="0">
                <a:latin typeface="+mn-lt"/>
              </a:rPr>
              <a:t> </a:t>
            </a:r>
            <a:r>
              <a:rPr lang="ru-RU" b="1" dirty="0" err="1">
                <a:latin typeface="+mn-lt"/>
              </a:rPr>
              <a:t>аминопенициллинов</a:t>
            </a:r>
            <a:r>
              <a:rPr lang="ru-RU" b="1" dirty="0">
                <a:latin typeface="+mn-lt"/>
              </a:rPr>
              <a:t> </a:t>
            </a:r>
            <a:r>
              <a:rPr lang="ru-RU" dirty="0">
                <a:latin typeface="+mn-lt"/>
              </a:rPr>
              <a:t>(активность в отношении </a:t>
            </a:r>
            <a:r>
              <a:rPr lang="en-US" dirty="0">
                <a:latin typeface="+mn-lt"/>
                <a:sym typeface="Symbol"/>
              </a:rPr>
              <a:t></a:t>
            </a:r>
            <a:r>
              <a:rPr lang="ru-RU" dirty="0">
                <a:latin typeface="+mn-lt"/>
              </a:rPr>
              <a:t>-</a:t>
            </a:r>
            <a:r>
              <a:rPr lang="ru-RU" dirty="0" err="1">
                <a:latin typeface="+mn-lt"/>
              </a:rPr>
              <a:t>лактамазопродуцирующих</a:t>
            </a:r>
            <a:r>
              <a:rPr lang="ru-RU" dirty="0">
                <a:latin typeface="+mn-lt"/>
              </a:rPr>
              <a:t> штаммов </a:t>
            </a:r>
            <a:r>
              <a:rPr lang="en-US" i="1" dirty="0">
                <a:latin typeface="+mn-lt"/>
              </a:rPr>
              <a:t>H</a:t>
            </a:r>
            <a:r>
              <a:rPr lang="ru-RU" i="1" dirty="0">
                <a:latin typeface="+mn-lt"/>
              </a:rPr>
              <a:t>.</a:t>
            </a:r>
            <a:r>
              <a:rPr lang="ru-RU" i="1" dirty="0" err="1">
                <a:latin typeface="+mn-lt"/>
              </a:rPr>
              <a:t>i</a:t>
            </a:r>
            <a:r>
              <a:rPr lang="en-US" i="1" dirty="0" err="1">
                <a:latin typeface="+mn-lt"/>
              </a:rPr>
              <a:t>nfluenzae</a:t>
            </a:r>
            <a:r>
              <a:rPr lang="ru-RU" dirty="0">
                <a:latin typeface="+mn-lt"/>
              </a:rPr>
              <a:t> и </a:t>
            </a:r>
            <a:r>
              <a:rPr lang="en-US" i="1" dirty="0">
                <a:latin typeface="+mn-lt"/>
              </a:rPr>
              <a:t>M</a:t>
            </a:r>
            <a:r>
              <a:rPr lang="ru-RU" i="1" dirty="0">
                <a:latin typeface="+mn-lt"/>
              </a:rPr>
              <a:t>.</a:t>
            </a:r>
            <a:r>
              <a:rPr lang="en-US" i="1" dirty="0" err="1">
                <a:latin typeface="+mn-lt"/>
              </a:rPr>
              <a:t>catarrhalis</a:t>
            </a:r>
            <a:r>
              <a:rPr lang="ru-RU" i="1" dirty="0">
                <a:latin typeface="+mn-lt"/>
              </a:rPr>
              <a:t>,</a:t>
            </a:r>
            <a:r>
              <a:rPr lang="ru-RU" dirty="0">
                <a:latin typeface="+mn-lt"/>
              </a:rPr>
              <a:t> ряда грамотрицательных </a:t>
            </a:r>
            <a:r>
              <a:rPr lang="ru-RU" dirty="0" err="1">
                <a:latin typeface="+mn-lt"/>
              </a:rPr>
              <a:t>энтеробактерий</a:t>
            </a:r>
            <a:r>
              <a:rPr lang="ru-RU" dirty="0">
                <a:latin typeface="+mn-lt"/>
              </a:rPr>
              <a:t> (</a:t>
            </a:r>
            <a:r>
              <a:rPr lang="en-US" i="1" dirty="0">
                <a:latin typeface="+mn-lt"/>
              </a:rPr>
              <a:t>K</a:t>
            </a:r>
            <a:r>
              <a:rPr lang="ru-RU" i="1" dirty="0">
                <a:latin typeface="+mn-lt"/>
              </a:rPr>
              <a:t>.</a:t>
            </a:r>
            <a:r>
              <a:rPr lang="ru-RU" i="1" dirty="0" err="1">
                <a:latin typeface="+mn-lt"/>
              </a:rPr>
              <a:t>pneumoniae</a:t>
            </a:r>
            <a:r>
              <a:rPr lang="ru-RU" i="1" dirty="0">
                <a:latin typeface="+mn-lt"/>
              </a:rPr>
              <a:t> </a:t>
            </a:r>
            <a:r>
              <a:rPr lang="ru-RU" dirty="0">
                <a:latin typeface="+mn-lt"/>
              </a:rPr>
              <a:t>и др.), </a:t>
            </a:r>
            <a:r>
              <a:rPr lang="ru-RU" dirty="0" err="1">
                <a:latin typeface="+mn-lt"/>
              </a:rPr>
              <a:t>метициллиночувствительных</a:t>
            </a:r>
            <a:r>
              <a:rPr lang="ru-RU" dirty="0">
                <a:latin typeface="+mn-lt"/>
              </a:rPr>
              <a:t> штаммов </a:t>
            </a:r>
            <a:r>
              <a:rPr lang="en-US" i="1" dirty="0">
                <a:latin typeface="+mn-lt"/>
              </a:rPr>
              <a:t>S</a:t>
            </a:r>
            <a:r>
              <a:rPr lang="ru-RU" i="1" dirty="0">
                <a:latin typeface="+mn-lt"/>
              </a:rPr>
              <a:t>.</a:t>
            </a:r>
            <a:r>
              <a:rPr lang="en-US" i="1" dirty="0" err="1">
                <a:latin typeface="+mn-lt"/>
              </a:rPr>
              <a:t>aureus</a:t>
            </a:r>
            <a:r>
              <a:rPr lang="ru-RU" dirty="0">
                <a:latin typeface="+mn-lt"/>
              </a:rPr>
              <a:t> и </a:t>
            </a:r>
            <a:r>
              <a:rPr lang="ru-RU" dirty="0" err="1">
                <a:latin typeface="+mn-lt"/>
              </a:rPr>
              <a:t>неспорообразующих</a:t>
            </a:r>
            <a:r>
              <a:rPr lang="ru-RU" dirty="0">
                <a:latin typeface="+mn-lt"/>
              </a:rPr>
              <a:t> анаэробов,</a:t>
            </a:r>
            <a:r>
              <a:rPr lang="ru-RU" i="1" dirty="0">
                <a:latin typeface="+mn-lt"/>
              </a:rPr>
              <a:t> </a:t>
            </a:r>
            <a:r>
              <a:rPr lang="ru-RU" dirty="0">
                <a:latin typeface="+mn-lt"/>
              </a:rPr>
              <a:t>продуцирующих чувствительные к ингибиторам </a:t>
            </a:r>
            <a:r>
              <a:rPr lang="en-US" dirty="0">
                <a:latin typeface="+mn-lt"/>
                <a:sym typeface="Symbol"/>
              </a:rPr>
              <a:t></a:t>
            </a:r>
            <a:r>
              <a:rPr lang="ru-RU" dirty="0">
                <a:latin typeface="+mn-lt"/>
              </a:rPr>
              <a:t>-</a:t>
            </a:r>
            <a:r>
              <a:rPr lang="ru-RU" dirty="0" err="1">
                <a:latin typeface="+mn-lt"/>
              </a:rPr>
              <a:t>лактамазы</a:t>
            </a:r>
            <a:r>
              <a:rPr lang="ru-RU" dirty="0">
                <a:latin typeface="+mn-lt"/>
              </a:rPr>
              <a:t>) </a:t>
            </a:r>
            <a:r>
              <a:rPr lang="ru-RU" b="1" dirty="0">
                <a:latin typeface="+mn-lt"/>
              </a:rPr>
              <a:t>используются при лечении  пациентов с ф</a:t>
            </a:r>
            <a:r>
              <a:rPr lang="ru-RU" b="1" dirty="0"/>
              <a:t>акторами риска внебольничных инфекций, вызванных </a:t>
            </a:r>
            <a:r>
              <a:rPr lang="ru-RU" b="1" dirty="0" err="1"/>
              <a:t>антибиотикорезистентными</a:t>
            </a:r>
            <a:r>
              <a:rPr lang="ru-RU" b="1" dirty="0"/>
              <a:t> возбудителями </a:t>
            </a:r>
            <a:r>
              <a:rPr lang="ru-RU" dirty="0"/>
              <a:t>(прием антибиотиков в течение предшествующих 3 месяцев; госпитализация в течение предшествующих 3 месяцев; пребывание в домах длительного ухода; дети младшего возраст;  посещающие дошкольные учреждения; лечение в дневных стационарах поликлиник; лечение гемодиализом). </a:t>
            </a:r>
          </a:p>
        </p:txBody>
      </p:sp>
      <p:sp>
        <p:nvSpPr>
          <p:cNvPr id="261124" name="Номер слайда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385D0BB-492B-44E6-91EB-D7A44B8BD285}" type="slidenum">
              <a:rPr lang="ru-RU" altLang="ru-RU" smtClean="0"/>
              <a:pPr eaLnBrk="1" hangingPunct="1">
                <a:spcBef>
                  <a:spcPct val="0"/>
                </a:spcBef>
              </a:pPr>
              <a:t>109</a:t>
            </a:fld>
            <a:endParaRPr lang="ru-RU" altLang="ru-RU"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p:spPr>
        <p:txBody>
          <a:bodyPr/>
          <a:lstStyle/>
          <a:p>
            <a:r>
              <a:rPr lang="ru-RU" altLang="ru-RU" smtClean="0">
                <a:latin typeface="Arial" pitchFamily="34" charset="0"/>
              </a:rPr>
              <a:t>На слайде представлено описание механизмов действия современных муколитиков. Здесь не указан бромгексин, т.к. в печени он метаболизируется до активного метаболита - амброксола и далее муколитическое действие оказывает уже амброксол. Для муколитиков характерно отсуствие существенного увеличения объема мокроты. Не смотря на то, что конечная цель применения всех муколитиков одна – разжижение и выведение мокроты, механизмы действия у них разные.  Разберем каждый подробнее.</a:t>
            </a:r>
          </a:p>
        </p:txBody>
      </p:sp>
      <p:sp>
        <p:nvSpPr>
          <p:cNvPr id="26522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BB93A15-DB8C-461D-AC57-8309083A2783}" type="slidenum">
              <a:rPr lang="en-US" altLang="ru-RU" smtClean="0"/>
              <a:pPr eaLnBrk="1" hangingPunct="1">
                <a:spcBef>
                  <a:spcPct val="0"/>
                </a:spcBef>
              </a:pPr>
              <a:t>129</a:t>
            </a:fld>
            <a:endParaRPr lang="en-US" altLang="ru-R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Основоположник современной медицины - Гиппократ</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7</a:t>
            </a:fld>
            <a:endParaRPr lang="ru-RU"/>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Образ слайда 1"/>
          <p:cNvSpPr>
            <a:spLocks noGrp="1" noRot="1" noChangeAspect="1" noTextEdit="1"/>
          </p:cNvSpPr>
          <p:nvPr>
            <p:ph type="sldImg"/>
          </p:nvPr>
        </p:nvSpPr>
        <p:spPr>
          <a:ln/>
        </p:spPr>
      </p:sp>
      <p:sp>
        <p:nvSpPr>
          <p:cNvPr id="3" name="Заметки 2"/>
          <p:cNvSpPr>
            <a:spLocks noGrp="1"/>
          </p:cNvSpPr>
          <p:nvPr>
            <p:ph type="body" idx="1"/>
          </p:nvPr>
        </p:nvSpPr>
        <p:spPr/>
        <p:txBody>
          <a:bodyPr/>
          <a:lstStyle/>
          <a:p>
            <a:pPr>
              <a:defRPr/>
            </a:pPr>
            <a:r>
              <a:rPr lang="ru-RU" sz="1100" b="1" dirty="0">
                <a:latin typeface="+mn-lt"/>
              </a:rPr>
              <a:t>В случае, если назначение антибиотиков ребенку с кашлем все же целесообразно и оправдано, встает вопрос о об их сочетании с муколитиками. Тут существует множество мифов и заблуждений, но надо отметить, что все муколитики прекрасно сочетаются с антибиотиками и даже усиливают их действие.</a:t>
            </a:r>
          </a:p>
          <a:p>
            <a:pPr>
              <a:defRPr/>
            </a:pPr>
            <a:endParaRPr lang="ru-RU" sz="1100" i="1" dirty="0">
              <a:latin typeface="+mn-lt"/>
            </a:endParaRPr>
          </a:p>
          <a:p>
            <a:pPr>
              <a:defRPr/>
            </a:pPr>
            <a:r>
              <a:rPr lang="ru-RU" sz="1100" i="1" dirty="0">
                <a:latin typeface="+mn-lt"/>
              </a:rPr>
              <a:t>Примечание для справки (в данном раздале только в случае вопросов): В этом плане для ацетилцистеина не существует противопоказаний. На сегодняшний день отчеты об отсутствии эффективности антибактериальных препаратов (тетрациклинов, </a:t>
            </a:r>
            <a:r>
              <a:rPr lang="ru-RU" sz="1100" i="1" dirty="0" err="1">
                <a:latin typeface="+mn-lt"/>
              </a:rPr>
              <a:t>аминогликозидов</a:t>
            </a:r>
            <a:r>
              <a:rPr lang="ru-RU" sz="1100" i="1" dirty="0">
                <a:latin typeface="+mn-lt"/>
              </a:rPr>
              <a:t>, пенициллинов) при использовании ацетилцистеина были получены лишь в исследованиях </a:t>
            </a:r>
            <a:r>
              <a:rPr lang="en-US" sz="1100" i="1" dirty="0">
                <a:latin typeface="+mn-lt"/>
              </a:rPr>
              <a:t>in vitro</a:t>
            </a:r>
            <a:r>
              <a:rPr lang="ru-RU" sz="1100" i="1" dirty="0">
                <a:latin typeface="+mn-lt"/>
              </a:rPr>
              <a:t>, в ходе которых соответствующие вещества смешивали напрямую, т.е. речь идет о фармацевтическом взаимодействии. Чтобы избежать снижения антибактериальной активности антибиотиков, «на всякий случай» любые антибиотики для перорального применения рекомендуется принимать не ранее, чем через 2 часа после приема внутрь ацетилцистеина.  </a:t>
            </a:r>
            <a:endParaRPr lang="en-US" i="1" dirty="0"/>
          </a:p>
        </p:txBody>
      </p:sp>
      <p:sp>
        <p:nvSpPr>
          <p:cNvPr id="269316" name="Номер слайда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8206961-BFCD-4F0B-82B4-9B992C59695F}" type="slidenum">
              <a:rPr lang="en-US" altLang="ru-RU" smtClean="0">
                <a:solidFill>
                  <a:srgbClr val="000000"/>
                </a:solidFill>
              </a:rPr>
              <a:pPr eaLnBrk="1" hangingPunct="1">
                <a:spcBef>
                  <a:spcPct val="0"/>
                </a:spcBef>
              </a:pPr>
              <a:t>130</a:t>
            </a:fld>
            <a:endParaRPr lang="en-US" altLang="ru-RU" smtClean="0">
              <a:solidFill>
                <a:srgbClr val="000000"/>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lgn="just">
              <a:spcBef>
                <a:spcPct val="50000"/>
              </a:spcBef>
            </a:pPr>
            <a:r>
              <a:rPr lang="ru-RU" sz="1200" dirty="0" smtClean="0">
                <a:latin typeface="Times New Roman" pitchFamily="18" charset="0"/>
                <a:cs typeface="Times New Roman" pitchFamily="18" charset="0"/>
              </a:rPr>
              <a:t>Осложнения и варианты исхода пневмонии.</a:t>
            </a:r>
            <a:r>
              <a:rPr lang="ru-RU" sz="1200" baseline="0" dirty="0" smtClean="0">
                <a:latin typeface="Times New Roman" pitchFamily="18" charset="0"/>
                <a:cs typeface="Times New Roman" pitchFamily="18" charset="0"/>
              </a:rPr>
              <a:t> </a:t>
            </a:r>
          </a:p>
          <a:p>
            <a:pPr algn="just">
              <a:spcBef>
                <a:spcPct val="50000"/>
              </a:spcBef>
            </a:pPr>
            <a:r>
              <a:rPr lang="ru-RU" sz="1200" dirty="0" smtClean="0">
                <a:latin typeface="Times New Roman" pitchFamily="18" charset="0"/>
                <a:cs typeface="Times New Roman" pitchFamily="18" charset="0"/>
              </a:rPr>
              <a:t>К осложнениям можно отнести плеврит, очаги деструкции в легких, ателектазы, пневмоторакс. </a:t>
            </a:r>
          </a:p>
          <a:p>
            <a:pPr algn="just">
              <a:spcBef>
                <a:spcPct val="50000"/>
              </a:spcBef>
            </a:pPr>
            <a:r>
              <a:rPr lang="ru-RU" sz="1200" dirty="0" smtClean="0">
                <a:latin typeface="Times New Roman" pitchFamily="18" charset="0"/>
                <a:cs typeface="Times New Roman" pitchFamily="18" charset="0"/>
              </a:rPr>
              <a:t>Исход – разрешение пневмонии, формирование очагов ограниченного </a:t>
            </a:r>
            <a:r>
              <a:rPr lang="ru-RU" sz="1200" dirty="0" err="1" smtClean="0">
                <a:latin typeface="Times New Roman" pitchFamily="18" charset="0"/>
                <a:cs typeface="Times New Roman" pitchFamily="18" charset="0"/>
              </a:rPr>
              <a:t>постпневмонического</a:t>
            </a:r>
            <a:r>
              <a:rPr lang="ru-RU" sz="1200" dirty="0" smtClean="0">
                <a:latin typeface="Times New Roman" pitchFamily="18" charset="0"/>
                <a:cs typeface="Times New Roman" pitchFamily="18" charset="0"/>
              </a:rPr>
              <a:t> пневмофиброза, </a:t>
            </a:r>
            <a:r>
              <a:rPr lang="ru-RU" sz="1200" dirty="0" err="1" smtClean="0">
                <a:latin typeface="Times New Roman" pitchFamily="18" charset="0"/>
                <a:cs typeface="Times New Roman" pitchFamily="18" charset="0"/>
              </a:rPr>
              <a:t>хронизация</a:t>
            </a:r>
            <a:r>
              <a:rPr lang="ru-RU" sz="1200" dirty="0" smtClean="0">
                <a:latin typeface="Times New Roman" pitchFamily="18" charset="0"/>
                <a:cs typeface="Times New Roman" pitchFamily="18" charset="0"/>
              </a:rPr>
              <a:t> процесса.</a:t>
            </a:r>
          </a:p>
          <a:p>
            <a:pPr algn="just">
              <a:spcBef>
                <a:spcPct val="50000"/>
              </a:spcBef>
            </a:pPr>
            <a:r>
              <a:rPr lang="ru-RU" sz="1200" dirty="0" smtClean="0">
                <a:latin typeface="Times New Roman" pitchFamily="18" charset="0"/>
                <a:cs typeface="Times New Roman" pitchFamily="18" charset="0"/>
              </a:rPr>
              <a:t>Ниже представлены серия рентгенологических наблюдений, демонстрирующих</a:t>
            </a:r>
            <a:r>
              <a:rPr lang="ru-RU" sz="1200" baseline="0" dirty="0" smtClean="0">
                <a:latin typeface="Times New Roman" pitchFamily="18" charset="0"/>
                <a:cs typeface="Times New Roman" pitchFamily="18" charset="0"/>
              </a:rPr>
              <a:t> эти состояния</a:t>
            </a:r>
            <a:r>
              <a:rPr lang="ru-RU" sz="1200" dirty="0" smtClean="0">
                <a:latin typeface="Times New Roman" pitchFamily="18" charset="0"/>
                <a:cs typeface="Times New Roman" pitchFamily="18" charset="0"/>
              </a:rPr>
              <a:t> </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133</a:t>
            </a:fld>
            <a:endParaRPr lang="ru-R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itchFamily="18" charset="0"/>
                <a:cs typeface="Times New Roman" pitchFamily="18" charset="0"/>
              </a:rPr>
              <a:t>Ателектаз </a:t>
            </a:r>
            <a:r>
              <a:rPr lang="en-US" sz="1200" dirty="0" smtClean="0">
                <a:latin typeface="Times New Roman" pitchFamily="18" charset="0"/>
                <a:cs typeface="Times New Roman" pitchFamily="18" charset="0"/>
              </a:rPr>
              <a:t>SIV</a:t>
            </a:r>
            <a:r>
              <a:rPr lang="ru-RU" sz="1200" dirty="0" smtClean="0">
                <a:latin typeface="Times New Roman" pitchFamily="18" charset="0"/>
                <a:cs typeface="Times New Roman" pitchFamily="18" charset="0"/>
              </a:rPr>
              <a:t> справа</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139</a:t>
            </a:fld>
            <a:endParaRPr lang="ru-RU"/>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latin typeface="Times New Roman" pitchFamily="18" charset="0"/>
                <a:cs typeface="Times New Roman" pitchFamily="18" charset="0"/>
              </a:rPr>
              <a:t>Проявления 2-х сторонней плевропневмонии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140</a:t>
            </a:fld>
            <a:endParaRPr lang="ru-RU"/>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err="1" smtClean="0"/>
              <a:t>Осумкованный</a:t>
            </a:r>
            <a:r>
              <a:rPr lang="ru-RU" dirty="0" smtClean="0"/>
              <a:t> плеврит, дренировавшийся абсцесс нижней доли правого легкого</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141</a:t>
            </a:fld>
            <a:endParaRPr lang="ru-RU"/>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Множественные полостные образования в обоих легких, участки консолидации легочной ткани, напряженный пневмоторакс, подкожная эмфизема справа</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142</a:t>
            </a:fld>
            <a:endParaRPr lang="ru-RU"/>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Транспульмональный фиброзный тяж в </a:t>
            </a:r>
            <a:r>
              <a:rPr lang="ru-RU" dirty="0" err="1" smtClean="0"/>
              <a:t>наддиафрагмальном</a:t>
            </a:r>
            <a:r>
              <a:rPr lang="ru-RU" dirty="0" smtClean="0"/>
              <a:t> пространстве слева</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143</a:t>
            </a:fld>
            <a:endParaRPr lang="ru-RU"/>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Хронизация процесса с формированием участков </a:t>
            </a:r>
            <a:r>
              <a:rPr lang="ru-RU" dirty="0" err="1" smtClean="0"/>
              <a:t>постпневмонического</a:t>
            </a:r>
            <a:r>
              <a:rPr lang="ru-RU" dirty="0" smtClean="0"/>
              <a:t> пневмофиброза</a:t>
            </a:r>
            <a:r>
              <a:rPr lang="ru-RU" smtClean="0"/>
              <a:t>, очагов </a:t>
            </a:r>
            <a:r>
              <a:rPr lang="ru-RU" dirty="0" smtClean="0"/>
              <a:t>консолидации, зон </a:t>
            </a:r>
            <a:r>
              <a:rPr lang="ru-RU" dirty="0" err="1" smtClean="0"/>
              <a:t>эмфизематозно-буллезного</a:t>
            </a:r>
            <a:r>
              <a:rPr lang="ru-RU" dirty="0" smtClean="0"/>
              <a:t> вздутия, грубой деформацией легочного рисунка включающую в себя неравномерное расширение воздушных просветов бронхов</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144</a:t>
            </a:fld>
            <a:endParaRPr lang="ru-RU"/>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Линейный участок </a:t>
            </a:r>
            <a:r>
              <a:rPr lang="ru-RU" dirty="0" err="1" smtClean="0"/>
              <a:t>постпневмонического</a:t>
            </a:r>
            <a:r>
              <a:rPr lang="ru-RU" dirty="0" smtClean="0"/>
              <a:t> пневмофиброза в средней доле правого легкого. Толстостенное воздушное полостное образование в нижней доле и </a:t>
            </a:r>
            <a:r>
              <a:rPr lang="ru-RU" dirty="0" err="1" smtClean="0"/>
              <a:t>субплеврально</a:t>
            </a:r>
            <a:r>
              <a:rPr lang="ru-RU" dirty="0" smtClean="0"/>
              <a:t> в язычковых сегментах верхней доли левого легкого. </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145</a:t>
            </a:fld>
            <a:endParaRPr lang="ru-RU"/>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200" dirty="0" smtClean="0">
                <a:latin typeface="Times New Roman" pitchFamily="18" charset="0"/>
                <a:cs typeface="Times New Roman" pitchFamily="18" charset="0"/>
              </a:rPr>
              <a:t>В заключении еще раз хотим напомнить ключевые моменты:</a:t>
            </a:r>
          </a:p>
          <a:p>
            <a:pPr marL="457200" indent="-457200" algn="just">
              <a:buAutoNum type="arabicPlain"/>
            </a:pPr>
            <a:r>
              <a:rPr lang="ru-RU" sz="1200" dirty="0" smtClean="0">
                <a:latin typeface="Times New Roman" pitchFamily="18" charset="0"/>
                <a:cs typeface="Times New Roman" pitchFamily="18" charset="0"/>
              </a:rPr>
              <a:t>Пневмония это клинико-рентгенологический диагноз, хотя в первые сутки от начала заболевания инфильтрация на рентгенограмме может быть не видна.</a:t>
            </a:r>
          </a:p>
          <a:p>
            <a:pPr marL="457200" indent="-457200" algn="just">
              <a:buAutoNum type="arabicPlain"/>
            </a:pPr>
            <a:r>
              <a:rPr lang="ru-RU" sz="1200" dirty="0" err="1" smtClean="0">
                <a:latin typeface="Times New Roman" pitchFamily="18" charset="0"/>
                <a:cs typeface="Times New Roman" pitchFamily="18" charset="0"/>
              </a:rPr>
              <a:t>Перипроцесс</a:t>
            </a:r>
            <a:r>
              <a:rPr lang="ru-RU" sz="1200" dirty="0" smtClean="0">
                <a:latin typeface="Times New Roman" pitchFamily="18" charset="0"/>
                <a:cs typeface="Times New Roman" pitchFamily="18" charset="0"/>
              </a:rPr>
              <a:t> по ходу </a:t>
            </a:r>
            <a:r>
              <a:rPr lang="ru-RU" sz="1200" dirty="0" err="1" smtClean="0">
                <a:latin typeface="Times New Roman" pitchFamily="18" charset="0"/>
                <a:cs typeface="Times New Roman" pitchFamily="18" charset="0"/>
              </a:rPr>
              <a:t>бронхососудистых</a:t>
            </a:r>
            <a:r>
              <a:rPr lang="ru-RU" sz="1200" dirty="0" smtClean="0">
                <a:latin typeface="Times New Roman" pitchFamily="18" charset="0"/>
                <a:cs typeface="Times New Roman" pitchFamily="18" charset="0"/>
              </a:rPr>
              <a:t> структур, описываемый рентгенологами, не является проявлением бронхопневмонии, а всего лишь свидетельствует о реакции </a:t>
            </a:r>
            <a:r>
              <a:rPr lang="ru-RU" sz="1200" dirty="0" err="1" smtClean="0">
                <a:latin typeface="Times New Roman" pitchFamily="18" charset="0"/>
                <a:cs typeface="Times New Roman" pitchFamily="18" charset="0"/>
              </a:rPr>
              <a:t>перибронховаскулярного</a:t>
            </a:r>
            <a:r>
              <a:rPr lang="ru-RU" sz="1200" dirty="0" smtClean="0">
                <a:latin typeface="Times New Roman" pitchFamily="18" charset="0"/>
                <a:cs typeface="Times New Roman" pitchFamily="18" charset="0"/>
              </a:rPr>
              <a:t> </a:t>
            </a:r>
            <a:r>
              <a:rPr lang="ru-RU" sz="1200" dirty="0" err="1" smtClean="0">
                <a:latin typeface="Times New Roman" pitchFamily="18" charset="0"/>
                <a:cs typeface="Times New Roman" pitchFamily="18" charset="0"/>
              </a:rPr>
              <a:t>интерстиция</a:t>
            </a:r>
            <a:r>
              <a:rPr lang="ru-RU" sz="1200" dirty="0" smtClean="0">
                <a:latin typeface="Times New Roman" pitchFamily="18" charset="0"/>
                <a:cs typeface="Times New Roman" pitchFamily="18" charset="0"/>
              </a:rPr>
              <a:t>.</a:t>
            </a:r>
          </a:p>
          <a:p>
            <a:pPr marL="457200" indent="-457200" algn="just">
              <a:buAutoNum type="arabicPlain"/>
            </a:pPr>
            <a:r>
              <a:rPr lang="ru-RU" sz="1200" dirty="0" smtClean="0">
                <a:latin typeface="Times New Roman" pitchFamily="18" charset="0"/>
                <a:cs typeface="Times New Roman" pitchFamily="18" charset="0"/>
              </a:rPr>
              <a:t>Фокус инфильтрации всегда формируется на уровне вторичной легочной дольки</a:t>
            </a:r>
          </a:p>
          <a:p>
            <a:pPr marL="457200" indent="-457200" algn="just">
              <a:buAutoNum type="arabicPlain"/>
            </a:pPr>
            <a:r>
              <a:rPr lang="ru-RU" sz="1200" dirty="0" smtClean="0">
                <a:latin typeface="Times New Roman" pitchFamily="18" charset="0"/>
                <a:cs typeface="Times New Roman" pitchFamily="18" charset="0"/>
              </a:rPr>
              <a:t>Все типы инфильтрации могут присутствовать у одного и того же пациента, соответствуя стадиям воспалительного процесса </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163</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0" dirty="0" smtClean="0">
                <a:latin typeface="Times New Roman" pitchFamily="18" charset="0"/>
                <a:cs typeface="Times New Roman" pitchFamily="18" charset="0"/>
              </a:rPr>
              <a:t>Моше </a:t>
            </a:r>
            <a:r>
              <a:rPr lang="ru-RU" sz="1200" b="0" dirty="0" err="1" smtClean="0">
                <a:latin typeface="Times New Roman" pitchFamily="18" charset="0"/>
                <a:cs typeface="Times New Roman" pitchFamily="18" charset="0"/>
              </a:rPr>
              <a:t>бен</a:t>
            </a:r>
            <a:r>
              <a:rPr lang="ru-RU" sz="1200" b="0" dirty="0" smtClean="0">
                <a:latin typeface="Times New Roman" pitchFamily="18" charset="0"/>
                <a:cs typeface="Times New Roman" pitchFamily="18" charset="0"/>
              </a:rPr>
              <a:t> </a:t>
            </a:r>
            <a:r>
              <a:rPr lang="ru-RU" sz="1200" b="0" dirty="0" err="1" smtClean="0">
                <a:latin typeface="Times New Roman" pitchFamily="18" charset="0"/>
                <a:cs typeface="Times New Roman" pitchFamily="18" charset="0"/>
              </a:rPr>
              <a:t>Маймон</a:t>
            </a:r>
            <a:r>
              <a:rPr lang="ru-RU" sz="1200" b="0" dirty="0" smtClean="0">
                <a:latin typeface="Times New Roman" pitchFamily="18" charset="0"/>
                <a:cs typeface="Times New Roman" pitchFamily="18" charset="0"/>
              </a:rPr>
              <a:t> (</a:t>
            </a:r>
            <a:r>
              <a:rPr lang="ru-RU" sz="1200" b="0" dirty="0" err="1" smtClean="0">
                <a:latin typeface="Times New Roman" pitchFamily="18" charset="0"/>
                <a:cs typeface="Times New Roman" pitchFamily="18" charset="0"/>
              </a:rPr>
              <a:t>Маймониди</a:t>
            </a:r>
            <a:r>
              <a:rPr lang="ru-RU" sz="1200" b="0" dirty="0" smtClean="0">
                <a:latin typeface="Times New Roman" pitchFamily="18" charset="0"/>
                <a:cs typeface="Times New Roman" pitchFamily="18" charset="0"/>
              </a:rPr>
              <a:t>) и Эдвин </a:t>
            </a:r>
            <a:r>
              <a:rPr lang="ru-RU" sz="1200" b="0" dirty="0" err="1" smtClean="0">
                <a:latin typeface="Times New Roman" pitchFamily="18" charset="0"/>
                <a:cs typeface="Times New Roman" pitchFamily="18" charset="0"/>
              </a:rPr>
              <a:t>Клебс</a:t>
            </a:r>
            <a:endParaRPr lang="ru-RU" sz="1200" b="0" dirty="0" smtClean="0">
              <a:latin typeface="Times New Roman" pitchFamily="18" charset="0"/>
              <a:cs typeface="Times New Roman" pitchFamily="18" charset="0"/>
            </a:endParaRP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8</a:t>
            </a:fld>
            <a:endParaRPr lang="ru-RU"/>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latin typeface="Times New Roman" pitchFamily="18" charset="0"/>
                <a:cs typeface="Times New Roman" pitchFamily="18" charset="0"/>
              </a:rPr>
              <a:t>Спасибо за внимание!</a:t>
            </a:r>
          </a:p>
          <a:p>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164</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Карл </a:t>
            </a:r>
            <a:r>
              <a:rPr lang="ru-RU" dirty="0" err="1" smtClean="0"/>
              <a:t>Фридлендер</a:t>
            </a:r>
            <a:r>
              <a:rPr lang="ru-RU" dirty="0" smtClean="0"/>
              <a:t> и </a:t>
            </a:r>
            <a:r>
              <a:rPr lang="ru-RU" dirty="0" err="1" smtClean="0"/>
              <a:t>Ганс</a:t>
            </a:r>
            <a:r>
              <a:rPr lang="ru-RU" dirty="0" smtClean="0"/>
              <a:t> Кристиан </a:t>
            </a:r>
            <a:r>
              <a:rPr lang="ru-RU" dirty="0" err="1" smtClean="0"/>
              <a:t>Йоахим</a:t>
            </a:r>
            <a:r>
              <a:rPr lang="ru-RU" dirty="0" smtClean="0"/>
              <a:t> </a:t>
            </a:r>
            <a:r>
              <a:rPr lang="ru-RU" dirty="0" err="1" smtClean="0"/>
              <a:t>Грам</a:t>
            </a:r>
            <a:endParaRPr lang="ru-RU" dirty="0"/>
          </a:p>
        </p:txBody>
      </p:sp>
      <p:sp>
        <p:nvSpPr>
          <p:cNvPr id="4" name="Номер слайда 3"/>
          <p:cNvSpPr>
            <a:spLocks noGrp="1"/>
          </p:cNvSpPr>
          <p:nvPr>
            <p:ph type="sldNum" sz="quarter" idx="10"/>
          </p:nvPr>
        </p:nvSpPr>
        <p:spPr/>
        <p:txBody>
          <a:bodyPr/>
          <a:lstStyle/>
          <a:p>
            <a:fld id="{B12306FF-7AC2-43C3-BC24-5BDD2CE62F85}" type="slidenum">
              <a:rPr lang="ru-RU" smtClean="0"/>
              <a:pPr/>
              <a:t>9</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79783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92845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763316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914400" y="277813"/>
            <a:ext cx="7772400" cy="585311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9"/>
          <p:cNvSpPr>
            <a:spLocks noGrp="1" noChangeArrowheads="1"/>
          </p:cNvSpPr>
          <p:nvPr>
            <p:ph type="dt" sz="half" idx="10"/>
          </p:nvPr>
        </p:nvSpPr>
        <p:spPr>
          <a:ln/>
        </p:spPr>
        <p:txBody>
          <a:bodyPr/>
          <a:lstStyle>
            <a:lvl1pPr>
              <a:defRPr/>
            </a:lvl1pPr>
          </a:lstStyle>
          <a:p>
            <a:pPr>
              <a:defRPr/>
            </a:pPr>
            <a:endParaRPr lang="ru-RU"/>
          </a:p>
        </p:txBody>
      </p:sp>
      <p:sp>
        <p:nvSpPr>
          <p:cNvPr id="4" name="Rectangle 10"/>
          <p:cNvSpPr>
            <a:spLocks noGrp="1" noChangeArrowheads="1"/>
          </p:cNvSpPr>
          <p:nvPr>
            <p:ph type="ftr" sz="quarter" idx="11"/>
          </p:nvPr>
        </p:nvSpPr>
        <p:spPr>
          <a:ln/>
        </p:spPr>
        <p:txBody>
          <a:bodyPr/>
          <a:lstStyle>
            <a:lvl1pPr>
              <a:defRPr/>
            </a:lvl1pPr>
          </a:lstStyle>
          <a:p>
            <a:pPr>
              <a:defRPr/>
            </a:pPr>
            <a:endParaRPr lang="ru-RU"/>
          </a:p>
        </p:txBody>
      </p:sp>
      <p:sp>
        <p:nvSpPr>
          <p:cNvPr id="5" name="Rectangle 11"/>
          <p:cNvSpPr>
            <a:spLocks noGrp="1" noChangeArrowheads="1"/>
          </p:cNvSpPr>
          <p:nvPr>
            <p:ph type="sldNum" sz="quarter" idx="12"/>
          </p:nvPr>
        </p:nvSpPr>
        <p:spPr>
          <a:ln/>
        </p:spPr>
        <p:txBody>
          <a:bodyPr/>
          <a:lstStyle>
            <a:lvl1pPr>
              <a:defRPr/>
            </a:lvl1pPr>
          </a:lstStyle>
          <a:p>
            <a:pPr>
              <a:defRPr/>
            </a:pPr>
            <a:fld id="{185233AC-C6D0-4459-A1BF-FB400EB36A39}" type="slidenum">
              <a:rPr lang="ru-RU"/>
              <a:pPr>
                <a:defRPr/>
              </a:pPr>
              <a:t>‹#›</a:t>
            </a:fld>
            <a:endParaRPr lang="ru-RU"/>
          </a:p>
        </p:txBody>
      </p:sp>
    </p:spTree>
    <p:extLst>
      <p:ext uri="{BB962C8B-B14F-4D97-AF65-F5344CB8AC3E}">
        <p14:creationId xmlns:p14="http://schemas.microsoft.com/office/powerpoint/2010/main" val="1048798176"/>
      </p:ext>
    </p:extLst>
  </p:cSld>
  <p:clrMapOvr>
    <a:masterClrMapping/>
  </p:clrMapOvr>
  <p:transition>
    <p:cover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7813"/>
            <a:ext cx="7772400" cy="11430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914400" y="1600200"/>
            <a:ext cx="7772400" cy="4530725"/>
          </a:xfrm>
        </p:spPr>
        <p:txBody>
          <a:bodyPr/>
          <a:lstStyle/>
          <a:p>
            <a:pPr lvl="0"/>
            <a:endParaRPr lang="ru-RU" noProof="0" smtClean="0"/>
          </a:p>
        </p:txBody>
      </p:sp>
      <p:sp>
        <p:nvSpPr>
          <p:cNvPr id="4" name="Rectangle 9"/>
          <p:cNvSpPr>
            <a:spLocks noGrp="1" noChangeArrowheads="1"/>
          </p:cNvSpPr>
          <p:nvPr>
            <p:ph type="dt" sz="half" idx="10"/>
          </p:nvPr>
        </p:nvSpPr>
        <p:spPr>
          <a:ln/>
        </p:spPr>
        <p:txBody>
          <a:bodyPr/>
          <a:lstStyle>
            <a:lvl1pPr>
              <a:defRPr/>
            </a:lvl1pPr>
          </a:lstStyle>
          <a:p>
            <a:pPr>
              <a:defRPr/>
            </a:pPr>
            <a:endParaRPr lang="ru-RU"/>
          </a:p>
        </p:txBody>
      </p:sp>
      <p:sp>
        <p:nvSpPr>
          <p:cNvPr id="5" name="Rectangle 10"/>
          <p:cNvSpPr>
            <a:spLocks noGrp="1" noChangeArrowheads="1"/>
          </p:cNvSpPr>
          <p:nvPr>
            <p:ph type="ftr" sz="quarter" idx="11"/>
          </p:nvPr>
        </p:nvSpPr>
        <p:spPr>
          <a:ln/>
        </p:spPr>
        <p:txBody>
          <a:bodyPr/>
          <a:lstStyle>
            <a:lvl1pPr>
              <a:defRPr/>
            </a:lvl1pPr>
          </a:lstStyle>
          <a:p>
            <a:pPr>
              <a:defRPr/>
            </a:pPr>
            <a:endParaRPr lang="ru-RU"/>
          </a:p>
        </p:txBody>
      </p:sp>
      <p:sp>
        <p:nvSpPr>
          <p:cNvPr id="6" name="Rectangle 11"/>
          <p:cNvSpPr>
            <a:spLocks noGrp="1" noChangeArrowheads="1"/>
          </p:cNvSpPr>
          <p:nvPr>
            <p:ph type="sldNum" sz="quarter" idx="12"/>
          </p:nvPr>
        </p:nvSpPr>
        <p:spPr>
          <a:ln/>
        </p:spPr>
        <p:txBody>
          <a:bodyPr/>
          <a:lstStyle>
            <a:lvl1pPr>
              <a:defRPr/>
            </a:lvl1pPr>
          </a:lstStyle>
          <a:p>
            <a:pPr>
              <a:defRPr/>
            </a:pPr>
            <a:fld id="{7B440BF0-31C5-4D40-93A4-0C8EBE6E2E5F}" type="slidenum">
              <a:rPr lang="ru-RU"/>
              <a:pPr>
                <a:defRPr/>
              </a:pPr>
              <a:t>‹#›</a:t>
            </a:fld>
            <a:endParaRPr lang="ru-RU"/>
          </a:p>
        </p:txBody>
      </p:sp>
    </p:spTree>
    <p:extLst>
      <p:ext uri="{BB962C8B-B14F-4D97-AF65-F5344CB8AC3E}">
        <p14:creationId xmlns:p14="http://schemas.microsoft.com/office/powerpoint/2010/main" val="2309099572"/>
      </p:ext>
    </p:extLst>
  </p:cSld>
  <p:clrMapOvr>
    <a:masterClrMapping/>
  </p:clrMapOvr>
  <p:transition>
    <p:cover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Заголовок и объект">
    <p:spTree>
      <p:nvGrpSpPr>
        <p:cNvPr id="1" name=""/>
        <p:cNvGrpSpPr/>
        <p:nvPr/>
      </p:nvGrpSpPr>
      <p:grpSpPr>
        <a:xfrm>
          <a:off x="0" y="0"/>
          <a:ext cx="0" cy="0"/>
          <a:chOff x="0" y="0"/>
          <a:chExt cx="0" cy="0"/>
        </a:xfrm>
      </p:grpSpPr>
      <p:sp>
        <p:nvSpPr>
          <p:cNvPr id="2" name="Номер слайда 5"/>
          <p:cNvSpPr>
            <a:spLocks noGrp="1"/>
          </p:cNvSpPr>
          <p:nvPr>
            <p:ph type="sldNum" sz="quarter" idx="10"/>
          </p:nvPr>
        </p:nvSpPr>
        <p:spPr>
          <a:xfrm>
            <a:off x="6875463" y="6491288"/>
            <a:ext cx="2133600" cy="365125"/>
          </a:xfrm>
        </p:spPr>
        <p:txBody>
          <a:bodyPr/>
          <a:lstStyle>
            <a:lvl1pPr algn="r">
              <a:defRPr b="1">
                <a:solidFill>
                  <a:srgbClr val="A06EFF"/>
                </a:solidFill>
              </a:defRPr>
            </a:lvl1pPr>
          </a:lstStyle>
          <a:p>
            <a:pPr>
              <a:defRPr/>
            </a:pPr>
            <a:fld id="{DCE66EE4-BA77-4A55-A4EA-436F60E9E124}" type="slidenum">
              <a:rPr lang="ru-RU"/>
              <a:pPr>
                <a:defRPr/>
              </a:pPr>
              <a:t>‹#›</a:t>
            </a:fld>
            <a:endParaRPr lang="ru-RU" dirty="0"/>
          </a:p>
        </p:txBody>
      </p:sp>
    </p:spTree>
    <p:extLst>
      <p:ext uri="{BB962C8B-B14F-4D97-AF65-F5344CB8AC3E}">
        <p14:creationId xmlns:p14="http://schemas.microsoft.com/office/powerpoint/2010/main" val="14186473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7543800" cy="1431925"/>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066800" y="1981200"/>
            <a:ext cx="36957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914900" y="1981200"/>
            <a:ext cx="36957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9"/>
          <p:cNvSpPr>
            <a:spLocks noGrp="1" noChangeArrowheads="1"/>
          </p:cNvSpPr>
          <p:nvPr>
            <p:ph type="dt" sz="half" idx="10"/>
          </p:nvPr>
        </p:nvSpPr>
        <p:spPr>
          <a:ln/>
        </p:spPr>
        <p:txBody>
          <a:bodyPr/>
          <a:lstStyle>
            <a:lvl1pPr>
              <a:defRPr/>
            </a:lvl1pPr>
          </a:lstStyle>
          <a:p>
            <a:pPr>
              <a:defRPr/>
            </a:pPr>
            <a:endParaRPr lang="ru-RU"/>
          </a:p>
        </p:txBody>
      </p:sp>
      <p:sp>
        <p:nvSpPr>
          <p:cNvPr id="6" name="Rectangle 10"/>
          <p:cNvSpPr>
            <a:spLocks noGrp="1" noChangeArrowheads="1"/>
          </p:cNvSpPr>
          <p:nvPr>
            <p:ph type="ftr" sz="quarter" idx="11"/>
          </p:nvPr>
        </p:nvSpPr>
        <p:spPr>
          <a:ln/>
        </p:spPr>
        <p:txBody>
          <a:bodyPr/>
          <a:lstStyle>
            <a:lvl1pPr>
              <a:defRPr/>
            </a:lvl1pPr>
          </a:lstStyle>
          <a:p>
            <a:pPr>
              <a:defRPr/>
            </a:pPr>
            <a:endParaRPr lang="ru-RU"/>
          </a:p>
        </p:txBody>
      </p:sp>
      <p:sp>
        <p:nvSpPr>
          <p:cNvPr id="7" name="Rectangle 11"/>
          <p:cNvSpPr>
            <a:spLocks noGrp="1" noChangeArrowheads="1"/>
          </p:cNvSpPr>
          <p:nvPr>
            <p:ph type="sldNum" sz="quarter" idx="12"/>
          </p:nvPr>
        </p:nvSpPr>
        <p:spPr>
          <a:ln/>
        </p:spPr>
        <p:txBody>
          <a:bodyPr/>
          <a:lstStyle>
            <a:lvl1pPr>
              <a:defRPr/>
            </a:lvl1pPr>
          </a:lstStyle>
          <a:p>
            <a:pPr>
              <a:defRPr/>
            </a:pPr>
            <a:fld id="{45FAB879-73A7-44C6-A3A4-A31D0F8125DC}" type="slidenum">
              <a:rPr lang="ru-RU"/>
              <a:pPr>
                <a:defRPr/>
              </a:pPr>
              <a:t>‹#›</a:t>
            </a:fld>
            <a:endParaRPr lang="ru-RU"/>
          </a:p>
        </p:txBody>
      </p:sp>
    </p:spTree>
    <p:extLst>
      <p:ext uri="{BB962C8B-B14F-4D97-AF65-F5344CB8AC3E}">
        <p14:creationId xmlns:p14="http://schemas.microsoft.com/office/powerpoint/2010/main" val="346486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Заголовок и объект">
    <p:spTree>
      <p:nvGrpSpPr>
        <p:cNvPr id="1" name=""/>
        <p:cNvGrpSpPr/>
        <p:nvPr/>
      </p:nvGrpSpPr>
      <p:grpSpPr>
        <a:xfrm>
          <a:off x="0" y="0"/>
          <a:ext cx="0" cy="0"/>
          <a:chOff x="0" y="0"/>
          <a:chExt cx="0" cy="0"/>
        </a:xfrm>
      </p:grpSpPr>
      <p:sp>
        <p:nvSpPr>
          <p:cNvPr id="2" name="Номер слайда 5"/>
          <p:cNvSpPr>
            <a:spLocks noGrp="1"/>
          </p:cNvSpPr>
          <p:nvPr>
            <p:ph type="sldNum" sz="quarter" idx="10"/>
          </p:nvPr>
        </p:nvSpPr>
        <p:spPr>
          <a:xfrm>
            <a:off x="6875463" y="6491288"/>
            <a:ext cx="2133600" cy="365125"/>
          </a:xfrm>
        </p:spPr>
        <p:txBody>
          <a:bodyPr/>
          <a:lstStyle>
            <a:lvl1pPr algn="r">
              <a:defRPr b="1">
                <a:solidFill>
                  <a:srgbClr val="A06EFF"/>
                </a:solidFill>
              </a:defRPr>
            </a:lvl1pPr>
          </a:lstStyle>
          <a:p>
            <a:pPr>
              <a:defRPr/>
            </a:pPr>
            <a:fld id="{CC685BFB-48B6-4631-ADFE-595DA340A11E}" type="slidenum">
              <a:rPr lang="ru-RU"/>
              <a:pPr>
                <a:defRPr/>
              </a:pPr>
              <a:t>‹#›</a:t>
            </a:fld>
            <a:endParaRPr lang="ru-RU" dirty="0"/>
          </a:p>
        </p:txBody>
      </p:sp>
    </p:spTree>
    <p:extLst>
      <p:ext uri="{BB962C8B-B14F-4D97-AF65-F5344CB8AC3E}">
        <p14:creationId xmlns:p14="http://schemas.microsoft.com/office/powerpoint/2010/main" val="347135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a:xfrm>
            <a:off x="1333743" y="0"/>
            <a:ext cx="7440688" cy="1268759"/>
          </a:xfrm>
          <a:prstGeom prst="rect">
            <a:avLst/>
          </a:prstGeom>
        </p:spPr>
        <p:txBody>
          <a:bodyPr/>
          <a:lstStyle>
            <a:lvl1pPr>
              <a:defRPr>
                <a:latin typeface="Tahoma" pitchFamily="34" charset="0"/>
                <a:ea typeface="Tahoma" pitchFamily="34" charset="0"/>
                <a:cs typeface="Tahoma" pitchFamily="34" charset="0"/>
              </a:defRPr>
            </a:lvl1pPr>
          </a:lstStyle>
          <a:p>
            <a:r>
              <a:rPr lang="en-US" dirty="0"/>
              <a:t>Click to edit Master title style</a:t>
            </a:r>
            <a:endParaRPr lang="en-GB" dirty="0"/>
          </a:p>
        </p:txBody>
      </p:sp>
      <p:sp>
        <p:nvSpPr>
          <p:cNvPr id="6" name="Content Placeholder 5"/>
          <p:cNvSpPr>
            <a:spLocks noGrp="1"/>
          </p:cNvSpPr>
          <p:nvPr>
            <p:ph sz="quarter" idx="12"/>
          </p:nvPr>
        </p:nvSpPr>
        <p:spPr>
          <a:xfrm>
            <a:off x="322680" y="1330994"/>
            <a:ext cx="8424863" cy="4743268"/>
          </a:xfrm>
          <a:prstGeom prst="rect">
            <a:avLst/>
          </a:prstGeom>
        </p:spPr>
        <p:txBody>
          <a:bodyPr/>
          <a:lstStyle>
            <a:lvl1pPr>
              <a:defRPr>
                <a:latin typeface="Tahoma" pitchFamily="34" charset="0"/>
                <a:ea typeface="Tahoma" pitchFamily="34" charset="0"/>
                <a:cs typeface="Tahoma" pitchFamily="34" charset="0"/>
              </a:defRPr>
            </a:lvl1pPr>
            <a:lvl2pPr>
              <a:defRPr>
                <a:latin typeface="Tahoma" pitchFamily="34" charset="0"/>
                <a:ea typeface="Tahoma" pitchFamily="34" charset="0"/>
                <a:cs typeface="Tahoma" pitchFamily="34" charset="0"/>
              </a:defRPr>
            </a:lvl2pPr>
            <a:lvl3pPr>
              <a:defRPr>
                <a:latin typeface="Tahoma" pitchFamily="34" charset="0"/>
                <a:ea typeface="Tahoma" pitchFamily="34" charset="0"/>
                <a:cs typeface="Tahoma" pitchFamily="34" charset="0"/>
              </a:defRPr>
            </a:lvl3pPr>
            <a:lvl4pPr>
              <a:defRPr>
                <a:latin typeface="Tahoma" pitchFamily="34" charset="0"/>
                <a:ea typeface="Tahoma" pitchFamily="34" charset="0"/>
                <a:cs typeface="Tahoma" pitchFamily="34" charset="0"/>
              </a:defRPr>
            </a:lvl4pPr>
            <a:lvl5pPr>
              <a:defRPr>
                <a:latin typeface="Tahoma" pitchFamily="34" charset="0"/>
                <a:ea typeface="Tahoma" pitchFamily="34" charset="0"/>
                <a:cs typeface="Tahoma"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72445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7813"/>
            <a:ext cx="7772400" cy="1143000"/>
          </a:xfrm>
        </p:spPr>
        <p:txBody>
          <a:bodyPr/>
          <a:lstStyle/>
          <a:p>
            <a:r>
              <a:rPr lang="ru-RU" smtClean="0"/>
              <a:t>Образец заголовка</a:t>
            </a:r>
            <a:endParaRPr lang="ru-RU"/>
          </a:p>
        </p:txBody>
      </p:sp>
      <p:sp>
        <p:nvSpPr>
          <p:cNvPr id="3" name="Объект 2"/>
          <p:cNvSpPr>
            <a:spLocks noGrp="1"/>
          </p:cNvSpPr>
          <p:nvPr>
            <p:ph sz="half" idx="1"/>
          </p:nvPr>
        </p:nvSpPr>
        <p:spPr>
          <a:xfrm>
            <a:off x="914400" y="1600200"/>
            <a:ext cx="7772400" cy="21891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914400" y="3941763"/>
            <a:ext cx="7772400" cy="218916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9"/>
          <p:cNvSpPr>
            <a:spLocks noGrp="1" noChangeArrowheads="1"/>
          </p:cNvSpPr>
          <p:nvPr>
            <p:ph type="dt" sz="half" idx="10"/>
          </p:nvPr>
        </p:nvSpPr>
        <p:spPr>
          <a:ln/>
        </p:spPr>
        <p:txBody>
          <a:bodyPr/>
          <a:lstStyle>
            <a:lvl1pPr>
              <a:defRPr/>
            </a:lvl1pPr>
          </a:lstStyle>
          <a:p>
            <a:pPr>
              <a:defRPr/>
            </a:pPr>
            <a:endParaRPr lang="ru-RU"/>
          </a:p>
        </p:txBody>
      </p:sp>
      <p:sp>
        <p:nvSpPr>
          <p:cNvPr id="6" name="Rectangle 10"/>
          <p:cNvSpPr>
            <a:spLocks noGrp="1" noChangeArrowheads="1"/>
          </p:cNvSpPr>
          <p:nvPr>
            <p:ph type="ftr" sz="quarter" idx="11"/>
          </p:nvPr>
        </p:nvSpPr>
        <p:spPr>
          <a:ln/>
        </p:spPr>
        <p:txBody>
          <a:bodyPr/>
          <a:lstStyle>
            <a:lvl1pPr>
              <a:defRPr/>
            </a:lvl1pPr>
          </a:lstStyle>
          <a:p>
            <a:pPr>
              <a:defRPr/>
            </a:pPr>
            <a:endParaRPr lang="ru-RU"/>
          </a:p>
        </p:txBody>
      </p:sp>
      <p:sp>
        <p:nvSpPr>
          <p:cNvPr id="7" name="Rectangle 11"/>
          <p:cNvSpPr>
            <a:spLocks noGrp="1" noChangeArrowheads="1"/>
          </p:cNvSpPr>
          <p:nvPr>
            <p:ph type="sldNum" sz="quarter" idx="12"/>
          </p:nvPr>
        </p:nvSpPr>
        <p:spPr>
          <a:ln/>
        </p:spPr>
        <p:txBody>
          <a:bodyPr/>
          <a:lstStyle>
            <a:lvl1pPr>
              <a:defRPr/>
            </a:lvl1pPr>
          </a:lstStyle>
          <a:p>
            <a:pPr>
              <a:defRPr/>
            </a:pPr>
            <a:fld id="{A3FFD682-78C9-43BA-B9CF-01A78E13775E}" type="slidenum">
              <a:rPr lang="ru-RU"/>
              <a:pPr>
                <a:defRPr/>
              </a:pPr>
              <a:t>‹#›</a:t>
            </a:fld>
            <a:endParaRPr lang="ru-RU"/>
          </a:p>
        </p:txBody>
      </p:sp>
    </p:spTree>
    <p:extLst>
      <p:ext uri="{BB962C8B-B14F-4D97-AF65-F5344CB8AC3E}">
        <p14:creationId xmlns:p14="http://schemas.microsoft.com/office/powerpoint/2010/main" val="619898418"/>
      </p:ext>
    </p:extLst>
  </p:cSld>
  <p:clrMapOvr>
    <a:masterClrMapping/>
  </p:clrMapOvr>
  <p:transition>
    <p:cover di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7813"/>
            <a:ext cx="7772400" cy="1143000"/>
          </a:xfrm>
        </p:spPr>
        <p:txBody>
          <a:bodyPr/>
          <a:lstStyle/>
          <a:p>
            <a:r>
              <a:rPr lang="ru-RU" smtClean="0"/>
              <a:t>Образец заголовка</a:t>
            </a:r>
            <a:endParaRPr lang="ru-RU"/>
          </a:p>
        </p:txBody>
      </p:sp>
      <p:sp>
        <p:nvSpPr>
          <p:cNvPr id="3" name="Картинка 2"/>
          <p:cNvSpPr>
            <a:spLocks noGrp="1"/>
          </p:cNvSpPr>
          <p:nvPr>
            <p:ph type="clipArt" sz="half" idx="1"/>
          </p:nvPr>
        </p:nvSpPr>
        <p:spPr>
          <a:xfrm>
            <a:off x="914400" y="1600200"/>
            <a:ext cx="3810000" cy="4530725"/>
          </a:xfrm>
        </p:spPr>
        <p:txBody>
          <a:bodyPr/>
          <a:lstStyle/>
          <a:p>
            <a:pPr lvl="0"/>
            <a:endParaRPr lang="ru-RU" noProof="0" smtClean="0"/>
          </a:p>
        </p:txBody>
      </p:sp>
      <p:sp>
        <p:nvSpPr>
          <p:cNvPr id="4" name="Текст 3"/>
          <p:cNvSpPr>
            <a:spLocks noGrp="1"/>
          </p:cNvSpPr>
          <p:nvPr>
            <p:ph type="body" sz="half" idx="2"/>
          </p:nvPr>
        </p:nvSpPr>
        <p:spPr>
          <a:xfrm>
            <a:off x="4876800" y="1600200"/>
            <a:ext cx="3810000" cy="45307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9"/>
          <p:cNvSpPr>
            <a:spLocks noGrp="1" noChangeArrowheads="1"/>
          </p:cNvSpPr>
          <p:nvPr>
            <p:ph type="dt" sz="half" idx="10"/>
          </p:nvPr>
        </p:nvSpPr>
        <p:spPr>
          <a:ln/>
        </p:spPr>
        <p:txBody>
          <a:bodyPr/>
          <a:lstStyle>
            <a:lvl1pPr>
              <a:defRPr/>
            </a:lvl1pPr>
          </a:lstStyle>
          <a:p>
            <a:pPr>
              <a:defRPr/>
            </a:pPr>
            <a:endParaRPr lang="ru-RU"/>
          </a:p>
        </p:txBody>
      </p:sp>
      <p:sp>
        <p:nvSpPr>
          <p:cNvPr id="6" name="Rectangle 10"/>
          <p:cNvSpPr>
            <a:spLocks noGrp="1" noChangeArrowheads="1"/>
          </p:cNvSpPr>
          <p:nvPr>
            <p:ph type="ftr" sz="quarter" idx="11"/>
          </p:nvPr>
        </p:nvSpPr>
        <p:spPr>
          <a:ln/>
        </p:spPr>
        <p:txBody>
          <a:bodyPr/>
          <a:lstStyle>
            <a:lvl1pPr>
              <a:defRPr/>
            </a:lvl1pPr>
          </a:lstStyle>
          <a:p>
            <a:pPr>
              <a:defRPr/>
            </a:pPr>
            <a:endParaRPr lang="ru-RU"/>
          </a:p>
        </p:txBody>
      </p:sp>
      <p:sp>
        <p:nvSpPr>
          <p:cNvPr id="7" name="Rectangle 11"/>
          <p:cNvSpPr>
            <a:spLocks noGrp="1" noChangeArrowheads="1"/>
          </p:cNvSpPr>
          <p:nvPr>
            <p:ph type="sldNum" sz="quarter" idx="12"/>
          </p:nvPr>
        </p:nvSpPr>
        <p:spPr>
          <a:ln/>
        </p:spPr>
        <p:txBody>
          <a:bodyPr/>
          <a:lstStyle>
            <a:lvl1pPr>
              <a:defRPr/>
            </a:lvl1pPr>
          </a:lstStyle>
          <a:p>
            <a:pPr>
              <a:defRPr/>
            </a:pPr>
            <a:fld id="{2269C6AB-A2E8-4679-BBAC-23C20EEEF101}" type="slidenum">
              <a:rPr lang="ru-RU"/>
              <a:pPr>
                <a:defRPr/>
              </a:pPr>
              <a:t>‹#›</a:t>
            </a:fld>
            <a:endParaRPr lang="ru-RU"/>
          </a:p>
        </p:txBody>
      </p:sp>
    </p:spTree>
    <p:extLst>
      <p:ext uri="{BB962C8B-B14F-4D97-AF65-F5344CB8AC3E}">
        <p14:creationId xmlns:p14="http://schemas.microsoft.com/office/powerpoint/2010/main" val="2774431074"/>
      </p:ext>
    </p:extLst>
  </p:cSld>
  <p:clrMapOvr>
    <a:masterClrMapping/>
  </p:clrMapOvr>
  <p:transition>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66545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524526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2953441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349670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987246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12039735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591134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002427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11.03.2020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extLst>
      <p:ext uri="{BB962C8B-B14F-4D97-AF65-F5344CB8AC3E}">
        <p14:creationId xmlns:p14="http://schemas.microsoft.com/office/powerpoint/2010/main" val="994182943"/>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mednovosti.by/news.aspx?id=36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9.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hyperlink" Target="http://rudocs.exdat.com/docs/index-82591.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1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1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1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emf"/></Relationships>
</file>

<file path=ppt/slides/_rels/slide15.xml.rels><?xml version="1.0" encoding="UTF-8" standalone="yes"?>
<Relationships xmlns="http://schemas.openxmlformats.org/package/2006/relationships"><Relationship Id="rId3" Type="http://schemas.openxmlformats.org/officeDocument/2006/relationships/hyperlink" Target="http://rudocs.exdat.com/docs/index-82591.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8.xml"/></Relationships>
</file>

<file path=ppt/slides/_rels/slide1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8.xml"/><Relationship Id="rId4" Type="http://schemas.openxmlformats.org/officeDocument/2006/relationships/image" Target="../media/image123.png"/></Relationships>
</file>

<file path=ppt/slides/_rels/slide1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8.xml"/><Relationship Id="rId4" Type="http://schemas.openxmlformats.org/officeDocument/2006/relationships/image" Target="../media/image128.png"/></Relationships>
</file>

<file path=ppt/slides/_rels/slide15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8.xml"/><Relationship Id="rId4" Type="http://schemas.openxmlformats.org/officeDocument/2006/relationships/image" Target="../media/image131.png"/></Relationships>
</file>

<file path=ppt/slides/_rels/slide15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8.xml"/><Relationship Id="rId4" Type="http://schemas.openxmlformats.org/officeDocument/2006/relationships/image" Target="../media/image134.png"/></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8.xml"/><Relationship Id="rId4" Type="http://schemas.openxmlformats.org/officeDocument/2006/relationships/image" Target="../media/image137.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9.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tutstellagi.ru/diagnostika-pnevmonii/etiologicheskaya-struktura-pnevmonij"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www.happydoctor.ru/pneumonia/vidy-pnevmonij-recidiviruyushhaya-vozvratnaya-tipichnaya-i-atipichnaya"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opnevmonii.ru/pnevmoniya/02-vidy/lechenie-i-simptomy-dolevoj-pnevmonii.html" TargetMode="External"/><Relationship Id="rId4" Type="http://schemas.openxmlformats.org/officeDocument/2006/relationships/hyperlink" Target="https://helpiks.org/3-71502.htm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medicalplanet.su/1427.html" TargetMode="External"/><Relationship Id="rId5" Type="http://schemas.openxmlformats.org/officeDocument/2006/relationships/hyperlink" Target="https://www.krasotaimedicina.ru/diseases/zabolevanija_pulmonology/atypical-pneumonia" TargetMode="Externa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userdocs.ru/medicina/36404/index.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lekc.sloweb.ru/%D0%90%D1%82%D0%B8%D0%BF%D0%B8%D1%87%D0%BD%D0%B0%D1%8F+%D0%BF%D0%BD%D0%B5%D0%B2%D0%BC%D0%BE%D0%BD%D0%B8%D1%8F"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krasotaimedicina.ru/diseases/zabolevanija_pulmonology/hypostatic-pneumonia"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olegkih.ru/pnevmoniya/zastojnaya-pnevmoniya.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krasotaimedicina.ru/diseases/zabolevanija_pulmonology/aspiration-pneumonia"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simptomer.ru/bolezni/organy-dykhaniya/1684-aspiratsionnaya-pnevmoniya-simptomy" TargetMode="External"/><Relationship Id="rId5" Type="http://schemas.openxmlformats.org/officeDocument/2006/relationships/hyperlink" Target="https://ru.wikipedia.org/wiki/%D0%90%D1%81%D0%BF%D0%B8%D1%80%D0%B0%D1%86%D0%B8%D0%BE%D0%BD%D0%BD%D0%B0%D1%8F_%D0%BF%D0%BD%D0%B5%D0%B2%D0%BC%D0%BE%D0%BD%D0%B8%D1%8F" TargetMode="External"/><Relationship Id="rId4" Type="http://schemas.openxmlformats.org/officeDocument/2006/relationships/hyperlink" Target="https://www.krasotaimedicina.ru/diseases/zabolevanija_pulmonology/aspiration-pneumonia"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www.krasotaimedicina.ru/diseases/zabolevanija_pulmonology/focal-pneumonia" TargetMode="External"/><Relationship Id="rId4" Type="http://schemas.openxmlformats.org/officeDocument/2006/relationships/image" Target="../media/image23.jpeg"/></Relationships>
</file>

<file path=ppt/slides/_rels/slide36.xml.rels><?xml version="1.0" encoding="UTF-8" standalone="yes"?>
<Relationships xmlns="http://schemas.openxmlformats.org/package/2006/relationships"><Relationship Id="rId3" Type="http://schemas.openxmlformats.org/officeDocument/2006/relationships/hyperlink" Target="http://tutstellagi.ru/ostraya-pnevmoniya/tatochenko-ostrye-pnevmonii"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nezlrb.ru/lindenbraten-rentgenologicheskie-si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tutstellagi.ru/pnevmoniya-u-detej/stafilokokkovaya-destruktivnaya-pnevmoniya-u-detej"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pulmonologi.ru/pnevmoniya/desturktivnaya.html"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vlanamed.com/krupoznaya-pnevmoniya/"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ingalin.ru/pnevmoniya/krupoznaya.html" TargetMode="External"/><Relationship Id="rId4" Type="http://schemas.openxmlformats.org/officeDocument/2006/relationships/hyperlink" Target="http://medviki.com/%D0%9A%D1%80%D1%83%D0%BF%D0%BE%D0%B7%D0%BD%D0%B0%D1%8F_%D0%BF%D0%BD%D0%B5%D0%B2%D0%BC%D0%BE%D0%BD%D0%B8%D1%8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happydoctor.ru/pneumonia/pnevmoniya-opredelenie-ponyatiya-i-zabolevaemos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znaniemed.ru/%D1%82%D0%B5%D1%80%D0%BC%D0%B8%D0%BD/%D0%BF%D0%BD%D0%B5%D0%B2%D0%BC%D0%BE%D0%BD%D0%B8%D1%8F" TargetMode="External"/><Relationship Id="rId5" Type="http://schemas.openxmlformats.org/officeDocument/2006/relationships/hyperlink" Target="http://tolkslovar.ru/p7810.html" TargetMode="External"/><Relationship Id="rId4" Type="http://schemas.openxmlformats.org/officeDocument/2006/relationships/hyperlink" Target="https://present5.com/pnevmoniya-u-detej-opredelenie-ponyatiya-pnevmoniya-pnevmoniya/" TargetMode="External"/></Relationships>
</file>

<file path=ppt/slides/_rels/slide40.xml.rels><?xml version="1.0" encoding="UTF-8" standalone="yes"?>
<Relationships xmlns="http://schemas.openxmlformats.org/package/2006/relationships"><Relationship Id="rId3" Type="http://schemas.openxmlformats.org/officeDocument/2006/relationships/hyperlink" Target="https://www.krasotaimedicina.ru/diseases/zabolevanija_pulmonology/interstitial-pneumonia"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www.kievoncology.com/kompyuternaya-tomografiya-vysokogo-razresheniya-v-differencialnoy-diagnostike-intersticialnyh-pnevmoniy/opredelenie-intersticialnyh-pnevmoniy-osnovnye-ponyatiya-i-terminy.html"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hyperlink" Target="https://myslide.ru/presentation/535967_skachat-rentgenologicheskie-sindromy-zabolevanij-organov-dyxaniya"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cientificmedicine.ru/pulmonolog/Luchevye-metody-v"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hyperlink" Target="http://medprom.ru/medprom/492884" TargetMode="External"/><Relationship Id="rId4" Type="http://schemas.openxmlformats.org/officeDocument/2006/relationships/hyperlink" Target="http://tutstellagi.ru/pnevmoniya-u-detej/luchevaya-diagnostika-pnevmonij-u-detej"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video" Target="file:///D:\&#1043;&#1072;&#1083;&#1080;&#1085;&#1099;%20&#1076;&#1086;&#1082;&#1083;&#1072;&#1076;&#1099;%20&#1080;%20&#1076;&#1086;&#1082;&#1091;&#1084;&#1077;&#1085;&#1090;&#1099;%20&#1087;&#1086;%20&#1088;&#1072;&#1073;&#1086;&#1090;&#1077;\&#1050;&#1086;&#1085;&#1092;&#1077;&#1088;&#1077;&#1085;&#1094;&#1080;&#1103;%202015\se034.mpg" TargetMode="Externa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farmamir.ru/2015/06/pnevmoniya/"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balk-adm.ru/lechenie-pnevmonii/istoriya-izucheniya-pnevmonii" TargetMode="Externa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67.xml.rels><?xml version="1.0" encoding="UTF-8" standalone="yes"?>
<Relationships xmlns="http://schemas.openxmlformats.org/package/2006/relationships"><Relationship Id="rId3" Type="http://schemas.openxmlformats.org/officeDocument/2006/relationships/hyperlink" Target="http://www.kievoncology.com/vnebolnichnye-pnevmonii.html" TargetMode="External"/><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80.xml.rels><?xml version="1.0" encoding="UTF-8" standalone="yes"?>
<Relationships xmlns="http://schemas.openxmlformats.org/package/2006/relationships"><Relationship Id="rId3" Type="http://schemas.openxmlformats.org/officeDocument/2006/relationships/hyperlink" Target="https://meduniver.com/Medical/Therapy/219.html" TargetMode="External"/><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81.png"/><Relationship Id="rId4" Type="http://schemas.openxmlformats.org/officeDocument/2006/relationships/oleObject" Target="../embeddings/Microsoft_Excel_97-2003_Worksheet1.xls"/></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hyperlink" Target="http://map.antibiotic.ru/"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r>
              <a:rPr lang="ru-RU" sz="5400" b="1" dirty="0" smtClean="0">
                <a:latin typeface="Times New Roman" pitchFamily="18" charset="0"/>
                <a:cs typeface="Times New Roman" pitchFamily="18" charset="0"/>
              </a:rPr>
              <a:t/>
            </a:r>
            <a:br>
              <a:rPr lang="ru-RU" sz="5400" b="1" dirty="0" smtClean="0">
                <a:latin typeface="Times New Roman" pitchFamily="18" charset="0"/>
                <a:cs typeface="Times New Roman" pitchFamily="18" charset="0"/>
              </a:rPr>
            </a:br>
            <a:r>
              <a:rPr lang="ru-RU" sz="5400" b="1" dirty="0" smtClean="0">
                <a:latin typeface="Times New Roman" pitchFamily="18" charset="0"/>
                <a:cs typeface="Times New Roman" pitchFamily="18" charset="0"/>
              </a:rPr>
              <a:t>Пневмония</a:t>
            </a:r>
            <a:endParaRPr lang="ru-RU" sz="54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r>
              <a:rPr lang="ru-RU" dirty="0" smtClean="0"/>
              <a:t>Вопросы диагностики </a:t>
            </a:r>
            <a:r>
              <a:rPr lang="ru-RU" smtClean="0"/>
              <a:t>и лечения</a:t>
            </a:r>
            <a:endParaRPr lang="ru-RU"/>
          </a:p>
        </p:txBody>
      </p:sp>
      <p:sp>
        <p:nvSpPr>
          <p:cNvPr id="4" name="Прямоугольник 3"/>
          <p:cNvSpPr/>
          <p:nvPr/>
        </p:nvSpPr>
        <p:spPr>
          <a:xfrm>
            <a:off x="683568" y="260648"/>
            <a:ext cx="8280920" cy="2308324"/>
          </a:xfrm>
          <a:prstGeom prst="rect">
            <a:avLst/>
          </a:prstGeom>
        </p:spPr>
        <p:txBody>
          <a:bodyPr wrap="square">
            <a:spAutoFit/>
          </a:bodyPr>
          <a:lstStyle/>
          <a:p>
            <a:pPr algn="ctr"/>
            <a:r>
              <a:rPr lang="ru-RU" b="1" dirty="0">
                <a:solidFill>
                  <a:srgbClr val="002060"/>
                </a:solidFill>
                <a:latin typeface="Arial" pitchFamily="34" charset="0"/>
                <a:cs typeface="Arial" pitchFamily="34" charset="0"/>
              </a:rPr>
              <a:t>ФЕДЕРАЛЬНОЕ ГОСУДАРСТВЕННОЕ БЮДЖЕТНОЕ ОБРАЗОВАТЕЛЬНОЕ УЧРЕЖДЕНИЕ</a:t>
            </a:r>
          </a:p>
          <a:p>
            <a:pPr algn="ctr"/>
            <a:r>
              <a:rPr lang="ru-RU" b="1" cap="all" dirty="0">
                <a:solidFill>
                  <a:srgbClr val="002060"/>
                </a:solidFill>
                <a:latin typeface="Arial" pitchFamily="34" charset="0"/>
                <a:cs typeface="Arial" pitchFamily="34" charset="0"/>
              </a:rPr>
              <a:t>высшего образования </a:t>
            </a:r>
          </a:p>
          <a:p>
            <a:pPr algn="ctr"/>
            <a:r>
              <a:rPr lang="ru-RU" b="1" dirty="0">
                <a:solidFill>
                  <a:srgbClr val="002060"/>
                </a:solidFill>
                <a:latin typeface="Arial" pitchFamily="34" charset="0"/>
                <a:cs typeface="Arial" pitchFamily="34" charset="0"/>
              </a:rPr>
              <a:t>«БАШКИРСКИЙ ГОСУДАРСТВЕННЫЙ МЕДИЦИНСКИЙ УНИВЕРСИТЕТ» </a:t>
            </a:r>
          </a:p>
          <a:p>
            <a:pPr algn="ctr"/>
            <a:r>
              <a:rPr lang="ru-RU" b="1" dirty="0">
                <a:solidFill>
                  <a:srgbClr val="002060"/>
                </a:solidFill>
                <a:latin typeface="Arial" pitchFamily="34" charset="0"/>
                <a:cs typeface="Arial" pitchFamily="34" charset="0"/>
              </a:rPr>
              <a:t>МИНИСТЕРАСТВА ЗДРАВООХРАНЕНИЯ РОССИЙСКОЙ ФЕДЕРАЦИИ </a:t>
            </a:r>
          </a:p>
          <a:p>
            <a:pPr algn="ctr"/>
            <a:r>
              <a:rPr lang="ru-RU" b="1" dirty="0" smtClean="0">
                <a:solidFill>
                  <a:schemeClr val="tx2">
                    <a:lumMod val="50000"/>
                  </a:schemeClr>
                </a:solidFill>
                <a:latin typeface="Arial" pitchFamily="34" charset="0"/>
                <a:cs typeface="Arial" pitchFamily="34" charset="0"/>
              </a:rPr>
              <a:t>Кафедра педиатрии с курсом ИДПО</a:t>
            </a:r>
          </a:p>
          <a:p>
            <a:pPr algn="ctr">
              <a:buNone/>
            </a:pPr>
            <a:r>
              <a:rPr lang="ru-RU" b="1" dirty="0">
                <a:solidFill>
                  <a:schemeClr val="tx2">
                    <a:lumMod val="50000"/>
                  </a:schemeClr>
                </a:solidFill>
                <a:latin typeface="Arial" pitchFamily="34" charset="0"/>
                <a:cs typeface="Arial" pitchFamily="34" charset="0"/>
              </a:rPr>
              <a:t>Кафедра общей хирургии с курсом лучевой диагностики ИДПО </a:t>
            </a:r>
          </a:p>
          <a:p>
            <a:pPr algn="ctr"/>
            <a:endParaRPr lang="ru-RU" b="1" dirty="0">
              <a:solidFill>
                <a:schemeClr val="tx2">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Autofit/>
          </a:bodyPr>
          <a:lstStyle/>
          <a:p>
            <a:pPr marL="0" indent="0" algn="just">
              <a:spcBef>
                <a:spcPts val="0"/>
              </a:spcBef>
              <a:buNone/>
            </a:pPr>
            <a:r>
              <a:rPr lang="ru-RU" sz="2400" dirty="0" smtClean="0">
                <a:latin typeface="Times New Roman" pitchFamily="18" charset="0"/>
                <a:cs typeface="Times New Roman" pitchFamily="18" charset="0"/>
              </a:rPr>
              <a:t>	</a:t>
            </a:r>
          </a:p>
          <a:p>
            <a:pPr marL="0" indent="0" algn="just">
              <a:spcBef>
                <a:spcPts val="0"/>
              </a:spcBef>
              <a:buNone/>
            </a:pPr>
            <a:r>
              <a:rPr lang="ru-RU" sz="2400" dirty="0" smtClean="0">
                <a:latin typeface="Times New Roman" pitchFamily="18" charset="0"/>
                <a:cs typeface="Times New Roman" pitchFamily="18" charset="0"/>
              </a:rPr>
              <a:t>	До начала XIX столетия с названием "пневмония" не связывали определенного анатомического и клинического понятия. "Лихорадочные грудные болезни" по преобладанию того или другого симптома обозначали то, как плеврит, то как плевропневмонию или </a:t>
            </a:r>
            <a:r>
              <a:rPr lang="ru-RU" sz="2400" dirty="0" err="1" smtClean="0">
                <a:latin typeface="Times New Roman" pitchFamily="18" charset="0"/>
                <a:cs typeface="Times New Roman" pitchFamily="18" charset="0"/>
              </a:rPr>
              <a:t>перипневмонию</a:t>
            </a:r>
            <a:r>
              <a:rPr lang="ru-RU" sz="2400" dirty="0" smtClean="0">
                <a:latin typeface="Times New Roman" pitchFamily="18" charset="0"/>
                <a:cs typeface="Times New Roman" pitchFamily="18" charset="0"/>
              </a:rPr>
              <a:t>. </a:t>
            </a:r>
          </a:p>
          <a:p>
            <a:pPr marL="0" indent="0" algn="just">
              <a:spcBef>
                <a:spcPts val="0"/>
              </a:spcBef>
              <a:buNone/>
            </a:pPr>
            <a:r>
              <a:rPr lang="ru-RU" sz="2400" dirty="0" smtClean="0">
                <a:latin typeface="Times New Roman" pitchFamily="18" charset="0"/>
                <a:cs typeface="Times New Roman" pitchFamily="18" charset="0"/>
              </a:rPr>
              <a:t>	Итальянский врач и анатом Дж. Б. </a:t>
            </a:r>
            <a:r>
              <a:rPr lang="ru-RU" sz="2400" dirty="0" err="1" smtClean="0">
                <a:latin typeface="Times New Roman" pitchFamily="18" charset="0"/>
                <a:cs typeface="Times New Roman" pitchFamily="18" charset="0"/>
              </a:rPr>
              <a:t>Морганьи</a:t>
            </a:r>
            <a:r>
              <a:rPr lang="ru-RU" sz="2400" dirty="0" smtClean="0">
                <a:latin typeface="Times New Roman" pitchFamily="18" charset="0"/>
                <a:cs typeface="Times New Roman" pitchFamily="18" charset="0"/>
              </a:rPr>
              <a:t> (1682-1771) указал на связь клинических проявлений болезни с патологоанатомическими изменениями в органах, т. е. обосновал важный методологический принцип специфичности. </a:t>
            </a:r>
          </a:p>
          <a:p>
            <a:pPr marL="0" indent="0" algn="just">
              <a:spcBef>
                <a:spcPts val="0"/>
              </a:spcBef>
              <a:buNone/>
            </a:pPr>
            <a:r>
              <a:rPr lang="ru-RU" sz="2400" dirty="0" smtClean="0">
                <a:latin typeface="Times New Roman" pitchFamily="18" charset="0"/>
                <a:cs typeface="Times New Roman" pitchFamily="18" charset="0"/>
              </a:rPr>
              <a:t>	Р. </a:t>
            </a:r>
            <a:r>
              <a:rPr lang="ru-RU" sz="2400" dirty="0" err="1" smtClean="0">
                <a:latin typeface="Times New Roman" pitchFamily="18" charset="0"/>
                <a:cs typeface="Times New Roman" pitchFamily="18" charset="0"/>
              </a:rPr>
              <a:t>Лаэннек</a:t>
            </a:r>
            <a:r>
              <a:rPr lang="ru-RU" sz="2400" dirty="0" smtClean="0">
                <a:latin typeface="Times New Roman" pitchFamily="18" charset="0"/>
                <a:cs typeface="Times New Roman" pitchFamily="18" charset="0"/>
              </a:rPr>
              <a:t> (1781-1826) отграничил воспаление легких от плеврита и указал на связь между этими явлениями и известными патологоанатомическими данными. Он разработал патологическую анатомию пневмонии и методы, с помощью которых эти патологоанатомические изменения могли быть прослежены.</a:t>
            </a:r>
          </a:p>
          <a:p>
            <a:pPr marL="0" indent="0" algn="just">
              <a:spcBef>
                <a:spcPts val="0"/>
              </a:spcBef>
              <a:buNone/>
            </a:pPr>
            <a:endParaRPr lang="ru-RU" sz="1800" dirty="0" smtClean="0">
              <a:latin typeface="Times New Roman" pitchFamily="18" charset="0"/>
              <a:cs typeface="Times New Roman" pitchFamily="18" charset="0"/>
            </a:endParaRPr>
          </a:p>
          <a:p>
            <a:pPr marL="0" indent="0" algn="just">
              <a:spcBef>
                <a:spcPts val="0"/>
              </a:spcBef>
              <a:buNone/>
            </a:pPr>
            <a:r>
              <a:rPr lang="en-US" sz="1800" dirty="0" smtClean="0">
                <a:hlinkClick r:id="rId3"/>
              </a:rPr>
              <a:t>http://www.mednovosti.by/news.aspx?id=368</a:t>
            </a:r>
            <a:endParaRPr lang="ru-RU" sz="1800" dirty="0" smtClean="0"/>
          </a:p>
          <a:p>
            <a:pPr marL="0" indent="0" algn="just">
              <a:spcBef>
                <a:spcPts val="0"/>
              </a:spcBef>
              <a:buNone/>
            </a:pPr>
            <a:endParaRPr lang="ru-RU" sz="1800" dirty="0" smtClean="0">
              <a:latin typeface="Times New Roman" pitchFamily="18" charset="0"/>
              <a:cs typeface="Times New Roman" pitchFamily="18" charset="0"/>
            </a:endParaRPr>
          </a:p>
          <a:p>
            <a:pPr marL="0" indent="0" algn="just">
              <a:spcBef>
                <a:spcPts val="0"/>
              </a:spcBef>
              <a:buNone/>
            </a:pPr>
            <a:endParaRPr lang="ru-RU"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Заголовок 1"/>
          <p:cNvSpPr txBox="1">
            <a:spLocks noChangeArrowheads="1"/>
          </p:cNvSpPr>
          <p:nvPr/>
        </p:nvSpPr>
        <p:spPr bwMode="auto">
          <a:xfrm>
            <a:off x="179388" y="333375"/>
            <a:ext cx="8785225"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3200" b="1" dirty="0">
                <a:solidFill>
                  <a:srgbClr val="002060"/>
                </a:solidFill>
              </a:rPr>
              <a:t>Евразийские рекомендации 2016</a:t>
            </a:r>
            <a:br>
              <a:rPr lang="ru-RU" altLang="ru-RU" sz="3200" b="1" dirty="0">
                <a:solidFill>
                  <a:srgbClr val="002060"/>
                </a:solidFill>
              </a:rPr>
            </a:br>
            <a:r>
              <a:rPr lang="ru-RU" altLang="ru-RU" sz="2100" b="1" dirty="0">
                <a:solidFill>
                  <a:srgbClr val="002060"/>
                </a:solidFill>
              </a:rPr>
              <a:t>Распределение антибиотиков на 1-ю, 2-ю и 3-ю линии терапии</a:t>
            </a:r>
          </a:p>
        </p:txBody>
      </p:sp>
      <p:sp>
        <p:nvSpPr>
          <p:cNvPr id="131075" name="Содержимое 2"/>
          <p:cNvSpPr txBox="1">
            <a:spLocks/>
          </p:cNvSpPr>
          <p:nvPr/>
        </p:nvSpPr>
        <p:spPr bwMode="auto">
          <a:xfrm>
            <a:off x="395288" y="1773238"/>
            <a:ext cx="8424862"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lnSpc>
                <a:spcPct val="90000"/>
              </a:lnSpc>
              <a:buClrTx/>
              <a:buSzTx/>
              <a:buFontTx/>
              <a:buChar char="•"/>
            </a:pPr>
            <a:r>
              <a:rPr lang="ru-RU" altLang="ru-RU" sz="2000" b="1">
                <a:solidFill>
                  <a:srgbClr val="002060"/>
                </a:solidFill>
              </a:rPr>
              <a:t>1-я линия: </a:t>
            </a:r>
            <a:r>
              <a:rPr lang="ru-RU" altLang="ru-RU" sz="2000"/>
              <a:t>препарат, обеспечивающий </a:t>
            </a:r>
            <a:r>
              <a:rPr lang="ru-RU" altLang="ru-RU" sz="2000" b="1"/>
              <a:t>высокую клиническую эффективность</a:t>
            </a:r>
            <a:r>
              <a:rPr lang="ru-RU" altLang="ru-RU" sz="2000"/>
              <a:t> у большинства пациентов </a:t>
            </a:r>
            <a:r>
              <a:rPr lang="ru-RU" altLang="ru-RU" sz="2000" b="1"/>
              <a:t>при минимальном влиянии на рост резистентности </a:t>
            </a:r>
            <a:r>
              <a:rPr lang="ru-RU" altLang="ru-RU" sz="2000"/>
              <a:t>основных респираторных возбудителей при массовом применении в популяции и </a:t>
            </a:r>
            <a:r>
              <a:rPr lang="ru-RU" altLang="ru-RU" sz="2000" b="1"/>
              <a:t>максимально безопасный</a:t>
            </a:r>
            <a:r>
              <a:rPr lang="ru-RU" altLang="ru-RU" sz="2000"/>
              <a:t> для пациента</a:t>
            </a:r>
          </a:p>
          <a:p>
            <a:pPr eaLnBrk="1" hangingPunct="1">
              <a:lnSpc>
                <a:spcPct val="90000"/>
              </a:lnSpc>
              <a:buClrTx/>
              <a:buSzTx/>
              <a:buFontTx/>
              <a:buChar char="•"/>
            </a:pPr>
            <a:endParaRPr lang="ru-RU" altLang="ru-RU" sz="2000" b="1"/>
          </a:p>
          <a:p>
            <a:pPr eaLnBrk="1" hangingPunct="1">
              <a:lnSpc>
                <a:spcPct val="90000"/>
              </a:lnSpc>
              <a:buClrTx/>
              <a:buSzTx/>
              <a:buFontTx/>
              <a:buChar char="•"/>
            </a:pPr>
            <a:r>
              <a:rPr lang="ru-RU" altLang="ru-RU" sz="2000" b="1">
                <a:solidFill>
                  <a:srgbClr val="002060"/>
                </a:solidFill>
              </a:rPr>
              <a:t>2-я линия: </a:t>
            </a:r>
            <a:r>
              <a:rPr lang="ru-RU" altLang="ru-RU" sz="2000"/>
              <a:t>препарат активен против основных возбудителей, применяется </a:t>
            </a:r>
            <a:r>
              <a:rPr lang="ru-RU" altLang="ru-RU" sz="2000" b="1"/>
              <a:t>при высокой вероятности резистентности </a:t>
            </a:r>
            <a:r>
              <a:rPr lang="ru-RU" altLang="ru-RU" sz="2000"/>
              <a:t>ключевых возбудителей, при затяжных, рецидивирующих инфекциях, сложных клинических ситуациях</a:t>
            </a:r>
          </a:p>
          <a:p>
            <a:pPr eaLnBrk="1" hangingPunct="1">
              <a:lnSpc>
                <a:spcPct val="90000"/>
              </a:lnSpc>
              <a:buClrTx/>
              <a:buSzTx/>
              <a:buFontTx/>
              <a:buChar char="•"/>
            </a:pPr>
            <a:endParaRPr lang="ru-RU" altLang="ru-RU" sz="2000" b="1"/>
          </a:p>
          <a:p>
            <a:pPr eaLnBrk="1" hangingPunct="1">
              <a:lnSpc>
                <a:spcPct val="90000"/>
              </a:lnSpc>
              <a:buClrTx/>
              <a:buSzTx/>
              <a:buFontTx/>
              <a:buChar char="•"/>
            </a:pPr>
            <a:r>
              <a:rPr lang="ru-RU" altLang="ru-RU" sz="2000" b="1">
                <a:solidFill>
                  <a:srgbClr val="002060"/>
                </a:solidFill>
              </a:rPr>
              <a:t>3-я линия: </a:t>
            </a:r>
            <a:r>
              <a:rPr lang="ru-RU" altLang="ru-RU" sz="2000" b="1"/>
              <a:t>анафилаксия на бета-лактамы, </a:t>
            </a:r>
            <a:r>
              <a:rPr lang="ru-RU" altLang="ru-RU" sz="2000"/>
              <a:t>отсутствие эффекта от предыдущей терапии</a:t>
            </a:r>
            <a:endParaRPr lang="en-US" altLang="ru-RU" sz="2000"/>
          </a:p>
        </p:txBody>
      </p:sp>
    </p:spTree>
    <p:extLst>
      <p:ext uri="{BB962C8B-B14F-4D97-AF65-F5344CB8AC3E}">
        <p14:creationId xmlns:p14="http://schemas.microsoft.com/office/powerpoint/2010/main" val="226560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normAutofit fontScale="90000"/>
          </a:bodyPr>
          <a:lstStyle/>
          <a:p>
            <a:pPr>
              <a:defRPr/>
            </a:pPr>
            <a:r>
              <a:rPr lang="ru-RU" dirty="0">
                <a:solidFill>
                  <a:srgbClr val="49399A"/>
                </a:solidFill>
              </a:rPr>
              <a:t>Комбинированная флора у детей</a:t>
            </a:r>
            <a:r>
              <a:rPr lang="ru-RU" baseline="30000" dirty="0">
                <a:solidFill>
                  <a:srgbClr val="49399A"/>
                </a:solidFill>
              </a:rPr>
              <a:t>1</a:t>
            </a:r>
            <a:endParaRPr lang="en-US" dirty="0"/>
          </a:p>
        </p:txBody>
      </p:sp>
      <p:sp>
        <p:nvSpPr>
          <p:cNvPr id="3" name="Content Placeholder 2"/>
          <p:cNvSpPr>
            <a:spLocks noGrp="1"/>
          </p:cNvSpPr>
          <p:nvPr>
            <p:ph idx="1"/>
          </p:nvPr>
        </p:nvSpPr>
        <p:spPr>
          <a:xfrm>
            <a:off x="457200" y="1268413"/>
            <a:ext cx="5903913" cy="4646612"/>
          </a:xfrm>
        </p:spPr>
        <p:txBody>
          <a:bodyPr>
            <a:normAutofit/>
          </a:bodyPr>
          <a:lstStyle/>
          <a:p>
            <a:pPr>
              <a:defRPr/>
            </a:pPr>
            <a:r>
              <a:rPr lang="ru-RU" sz="1800" dirty="0">
                <a:solidFill>
                  <a:srgbClr val="49399A"/>
                </a:solidFill>
              </a:rPr>
              <a:t>На сегодняшний день в мире в структуре комбинированной бактериальной микрофлоры, помимо S. pneumoniae, все большую роль играют H. influenzae, S. aureus, M. catarrhalis и другие бактериальные патогены, в зависимости от возраста детей</a:t>
            </a:r>
            <a:endParaRPr lang="en-US" sz="1800" dirty="0">
              <a:solidFill>
                <a:srgbClr val="49399A"/>
              </a:solidFill>
            </a:endParaRPr>
          </a:p>
          <a:p>
            <a:pPr marL="0" indent="0">
              <a:buFont typeface="Wingdings" pitchFamily="2" charset="2"/>
              <a:buNone/>
              <a:defRPr/>
            </a:pPr>
            <a:endParaRPr lang="en-US" sz="1800" dirty="0">
              <a:solidFill>
                <a:srgbClr val="49399A"/>
              </a:solidFill>
            </a:endParaRPr>
          </a:p>
          <a:p>
            <a:pPr>
              <a:defRPr/>
            </a:pPr>
            <a:r>
              <a:rPr lang="ru-RU" sz="1800" dirty="0">
                <a:solidFill>
                  <a:srgbClr val="49399A"/>
                </a:solidFill>
              </a:rPr>
              <a:t>Сочетание данных патогенов и вирусно –бактериальных ассоциаций – ключевой фактор в формировании дальнейшего хронического процесса , осложнений и рецидивов заболевания</a:t>
            </a:r>
            <a:endParaRPr lang="en-US" sz="1800" dirty="0">
              <a:solidFill>
                <a:srgbClr val="49399A"/>
              </a:solidFill>
            </a:endParaRPr>
          </a:p>
          <a:p>
            <a:pPr>
              <a:defRPr/>
            </a:pPr>
            <a:endParaRPr lang="en-US" dirty="0"/>
          </a:p>
        </p:txBody>
      </p:sp>
      <p:sp>
        <p:nvSpPr>
          <p:cNvPr id="7" name="Footer Placeholder 4"/>
          <p:cNvSpPr txBox="1">
            <a:spLocks/>
          </p:cNvSpPr>
          <p:nvPr/>
        </p:nvSpPr>
        <p:spPr>
          <a:xfrm>
            <a:off x="250825" y="5373216"/>
            <a:ext cx="6624638" cy="1224434"/>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ru-RU" sz="1200" dirty="0">
                <a:solidFill>
                  <a:schemeClr val="tx1">
                    <a:lumMod val="75000"/>
                    <a:lumOff val="25000"/>
                  </a:schemeClr>
                </a:solidFill>
              </a:rPr>
              <a:t>1. Рациональная антибактериальная терапия инфекций ЛОР-органов в педиатрической практике. Резолюция совета </a:t>
            </a:r>
            <a:r>
              <a:rPr lang="ru-RU" sz="1200" dirty="0" smtClean="0">
                <a:solidFill>
                  <a:schemeClr val="tx1">
                    <a:lumMod val="75000"/>
                    <a:lumOff val="25000"/>
                  </a:schemeClr>
                </a:solidFill>
              </a:rPr>
              <a:t>экспертов.  Москва</a:t>
            </a:r>
            <a:r>
              <a:rPr lang="ru-RU" sz="1200" dirty="0">
                <a:solidFill>
                  <a:schemeClr val="tx1">
                    <a:lumMod val="75000"/>
                    <a:lumOff val="25000"/>
                  </a:schemeClr>
                </a:solidFill>
              </a:rPr>
              <a:t>, 14 декабря 2016. Педиатрия (Прил. к журн. </a:t>
            </a:r>
            <a:r>
              <a:rPr lang="ru-RU" sz="1200" dirty="0" err="1">
                <a:solidFill>
                  <a:schemeClr val="tx1">
                    <a:lumMod val="75000"/>
                    <a:lumOff val="25000"/>
                  </a:schemeClr>
                </a:solidFill>
              </a:rPr>
              <a:t>Consilium</a:t>
            </a:r>
            <a:r>
              <a:rPr lang="ru-RU" sz="1200" dirty="0">
                <a:solidFill>
                  <a:schemeClr val="tx1">
                    <a:lumMod val="75000"/>
                    <a:lumOff val="25000"/>
                  </a:schemeClr>
                </a:solidFill>
              </a:rPr>
              <a:t> </a:t>
            </a:r>
            <a:r>
              <a:rPr lang="ru-RU" sz="1200" dirty="0" err="1">
                <a:solidFill>
                  <a:schemeClr val="tx1">
                    <a:lumMod val="75000"/>
                    <a:lumOff val="25000"/>
                  </a:schemeClr>
                </a:solidFill>
              </a:rPr>
              <a:t>Medicum</a:t>
            </a:r>
            <a:r>
              <a:rPr lang="ru-RU" sz="1200" dirty="0">
                <a:solidFill>
                  <a:schemeClr val="tx1">
                    <a:lumMod val="75000"/>
                    <a:lumOff val="25000"/>
                  </a:schemeClr>
                </a:solidFill>
              </a:rPr>
              <a:t>). 2017; 1: 26–30.</a:t>
            </a:r>
            <a:endParaRPr lang="en-US" sz="1200" dirty="0">
              <a:solidFill>
                <a:schemeClr val="tx1">
                  <a:lumMod val="75000"/>
                  <a:lumOff val="25000"/>
                </a:schemeClr>
              </a:solidFill>
            </a:endParaRPr>
          </a:p>
        </p:txBody>
      </p:sp>
      <p:pic>
        <p:nvPicPr>
          <p:cNvPr id="124933"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6688" y="1844675"/>
            <a:ext cx="2312987" cy="326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8411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Заголовок 1"/>
          <p:cNvSpPr>
            <a:spLocks noGrp="1"/>
          </p:cNvSpPr>
          <p:nvPr>
            <p:ph type="title"/>
          </p:nvPr>
        </p:nvSpPr>
        <p:spPr>
          <a:xfrm>
            <a:off x="250825" y="188913"/>
            <a:ext cx="8642350" cy="1143000"/>
          </a:xfrm>
        </p:spPr>
        <p:txBody>
          <a:bodyPr>
            <a:normAutofit fontScale="90000"/>
          </a:bodyPr>
          <a:lstStyle/>
          <a:p>
            <a:r>
              <a:rPr lang="ru-RU" altLang="ru-RU" sz="2400" dirty="0" smtClean="0">
                <a:latin typeface="Arial" pitchFamily="34" charset="0"/>
                <a:cs typeface="Arial" pitchFamily="34" charset="0"/>
              </a:rPr>
              <a:t>Резюме по правильному выбору антибиотиков при инфекциях ДП на основании   Евразийских рекомендаций и рекомендаций</a:t>
            </a:r>
            <a:r>
              <a:rPr lang="en-US" altLang="ru-RU" sz="2400" dirty="0" smtClean="0">
                <a:latin typeface="Arial" pitchFamily="34" charset="0"/>
                <a:cs typeface="Arial" pitchFamily="34" charset="0"/>
              </a:rPr>
              <a:t> </a:t>
            </a:r>
            <a:r>
              <a:rPr lang="ru-RU" altLang="ru-RU" sz="2400" dirty="0" smtClean="0">
                <a:latin typeface="Arial" pitchFamily="34" charset="0"/>
                <a:cs typeface="Arial" pitchFamily="34" charset="0"/>
              </a:rPr>
              <a:t>ВОЗ 2017 г.</a:t>
            </a:r>
          </a:p>
        </p:txBody>
      </p:sp>
      <p:sp>
        <p:nvSpPr>
          <p:cNvPr id="132099" name="Объект 2"/>
          <p:cNvSpPr>
            <a:spLocks noGrp="1"/>
          </p:cNvSpPr>
          <p:nvPr>
            <p:ph idx="1"/>
          </p:nvPr>
        </p:nvSpPr>
        <p:spPr>
          <a:xfrm>
            <a:off x="250825" y="1341438"/>
            <a:ext cx="8893175" cy="5327650"/>
          </a:xfrm>
        </p:spPr>
        <p:txBody>
          <a:bodyPr/>
          <a:lstStyle/>
          <a:p>
            <a:r>
              <a:rPr lang="ru-RU" altLang="ru-RU" sz="2000" b="1" smtClean="0">
                <a:solidFill>
                  <a:srgbClr val="002060"/>
                </a:solidFill>
                <a:cs typeface="Arial" pitchFamily="34" charset="0"/>
              </a:rPr>
              <a:t>Амоксициллин</a:t>
            </a:r>
          </a:p>
          <a:p>
            <a:pPr lvl="1"/>
            <a:r>
              <a:rPr lang="ru-RU" altLang="ru-RU" sz="1800" smtClean="0">
                <a:cs typeface="Arial" pitchFamily="34" charset="0"/>
              </a:rPr>
              <a:t>Антибиотик 1-й линии при всех респираторных инфекциях (пневмония, бронхит, синусит, тонзиллит, ср. отит) легкого и ср.-тяжелого течения</a:t>
            </a:r>
          </a:p>
          <a:p>
            <a:r>
              <a:rPr lang="ru-RU" altLang="ru-RU" sz="2000" b="1" smtClean="0">
                <a:solidFill>
                  <a:srgbClr val="002060"/>
                </a:solidFill>
                <a:cs typeface="Arial" pitchFamily="34" charset="0"/>
              </a:rPr>
              <a:t>Амоксициллин/клавуланат</a:t>
            </a:r>
          </a:p>
          <a:p>
            <a:pPr lvl="1"/>
            <a:r>
              <a:rPr lang="ru-RU" altLang="ru-RU" sz="1800" smtClean="0">
                <a:cs typeface="Arial" pitchFamily="34" charset="0"/>
              </a:rPr>
              <a:t>Антибиотик 1-й линии у пациентов с ко-морбидностью</a:t>
            </a:r>
          </a:p>
          <a:p>
            <a:r>
              <a:rPr lang="ru-RU" altLang="ru-RU" sz="2000" b="1" smtClean="0">
                <a:solidFill>
                  <a:srgbClr val="002060"/>
                </a:solidFill>
                <a:cs typeface="Arial" pitchFamily="34" charset="0"/>
              </a:rPr>
              <a:t>Пероральные цефалоспорины (цефиксим)</a:t>
            </a:r>
          </a:p>
          <a:p>
            <a:pPr lvl="1"/>
            <a:r>
              <a:rPr lang="ru-RU" altLang="ru-RU" sz="1800" smtClean="0">
                <a:cs typeface="Arial" pitchFamily="34" charset="0"/>
              </a:rPr>
              <a:t>Антибиотик 1-й линии у пациентов с ко-морбидностью и 2-й линии при неэффективности стартовой терапии</a:t>
            </a:r>
          </a:p>
          <a:p>
            <a:r>
              <a:rPr lang="ru-RU" altLang="ru-RU" sz="2000" b="1" smtClean="0">
                <a:solidFill>
                  <a:srgbClr val="002060"/>
                </a:solidFill>
                <a:cs typeface="Arial" pitchFamily="34" charset="0"/>
              </a:rPr>
              <a:t>Макролиды – джозамицин, кларитромицин; Доксициклин</a:t>
            </a:r>
          </a:p>
          <a:p>
            <a:pPr lvl="1"/>
            <a:r>
              <a:rPr lang="ru-RU" altLang="ru-RU" sz="1800" smtClean="0">
                <a:cs typeface="Arial" pitchFamily="34" charset="0"/>
              </a:rPr>
              <a:t>Антибиотики 2-3-й линии при аллергии к бета-лактамам и обоснованном предположении об атипичной этиологии</a:t>
            </a:r>
          </a:p>
          <a:p>
            <a:endParaRPr lang="ru-RU" altLang="ru-RU" sz="2000" smtClean="0">
              <a:cs typeface="Arial" pitchFamily="34" charset="0"/>
            </a:endParaRPr>
          </a:p>
          <a:p>
            <a:r>
              <a:rPr lang="ru-RU" altLang="ru-RU" sz="2000" b="1" smtClean="0">
                <a:solidFill>
                  <a:srgbClr val="FF0000"/>
                </a:solidFill>
                <a:cs typeface="Arial" pitchFamily="34" charset="0"/>
              </a:rPr>
              <a:t>Азитромицин</a:t>
            </a:r>
            <a:r>
              <a:rPr lang="ru-RU" altLang="ru-RU" sz="2000" smtClean="0">
                <a:cs typeface="Arial" pitchFamily="34" charset="0"/>
              </a:rPr>
              <a:t> – </a:t>
            </a:r>
            <a:r>
              <a:rPr lang="ru-RU" altLang="ru-RU" sz="1800" smtClean="0">
                <a:cs typeface="Arial" pitchFamily="34" charset="0"/>
              </a:rPr>
              <a:t>исключен из рекомендаций</a:t>
            </a:r>
          </a:p>
          <a:p>
            <a:pPr lvl="1"/>
            <a:r>
              <a:rPr lang="ru-RU" altLang="ru-RU" sz="1600" smtClean="0">
                <a:cs typeface="Arial" pitchFamily="34" charset="0"/>
              </a:rPr>
              <a:t>Назначение азитромицина при инфекциях ДП должно рассматриваться как ошибочное при проведении клинической экспертизы лечения</a:t>
            </a:r>
          </a:p>
          <a:p>
            <a:r>
              <a:rPr lang="ru-RU" altLang="ru-RU" sz="2000" b="1" smtClean="0">
                <a:solidFill>
                  <a:srgbClr val="FF0000"/>
                </a:solidFill>
                <a:cs typeface="Arial" pitchFamily="34" charset="0"/>
              </a:rPr>
              <a:t>Фторхинолоны</a:t>
            </a:r>
            <a:r>
              <a:rPr lang="ru-RU" altLang="ru-RU" sz="2000" smtClean="0">
                <a:cs typeface="Arial" pitchFamily="34" charset="0"/>
              </a:rPr>
              <a:t> – </a:t>
            </a:r>
            <a:r>
              <a:rPr lang="ru-RU" altLang="ru-RU" sz="1800" smtClean="0">
                <a:cs typeface="Arial" pitchFamily="34" charset="0"/>
              </a:rPr>
              <a:t>не рекомендованы при нетяжелых инфекциях</a:t>
            </a:r>
          </a:p>
        </p:txBody>
      </p:sp>
      <p:cxnSp>
        <p:nvCxnSpPr>
          <p:cNvPr id="5" name="Прямая соединительная линия 4">
            <a:extLst>
              <a:ext uri="{FF2B5EF4-FFF2-40B4-BE49-F238E27FC236}"/>
            </a:extLst>
          </p:cNvPr>
          <p:cNvCxnSpPr/>
          <p:nvPr/>
        </p:nvCxnSpPr>
        <p:spPr>
          <a:xfrm>
            <a:off x="250825" y="5300663"/>
            <a:ext cx="85693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049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Заголовок 1"/>
          <p:cNvSpPr>
            <a:spLocks noGrp="1"/>
          </p:cNvSpPr>
          <p:nvPr>
            <p:ph type="title"/>
          </p:nvPr>
        </p:nvSpPr>
        <p:spPr>
          <a:xfrm>
            <a:off x="685800" y="115888"/>
            <a:ext cx="7772400" cy="1143000"/>
          </a:xfrm>
        </p:spPr>
        <p:txBody>
          <a:bodyPr/>
          <a:lstStyle/>
          <a:p>
            <a:r>
              <a:rPr lang="ru-RU" altLang="ru-RU" sz="2400" b="1" dirty="0" smtClean="0">
                <a:solidFill>
                  <a:srgbClr val="002060"/>
                </a:solidFill>
                <a:latin typeface="Arial" pitchFamily="34" charset="0"/>
                <a:cs typeface="Arial" pitchFamily="34" charset="0"/>
              </a:rPr>
              <a:t>Алгоритм выбора антибиотика у пациентов с внебольничной пневмонией</a:t>
            </a:r>
          </a:p>
        </p:txBody>
      </p:sp>
      <p:sp>
        <p:nvSpPr>
          <p:cNvPr id="133123" name="TextBox 2"/>
          <p:cNvSpPr txBox="1">
            <a:spLocks noChangeArrowheads="1"/>
          </p:cNvSpPr>
          <p:nvPr/>
        </p:nvSpPr>
        <p:spPr bwMode="auto">
          <a:xfrm>
            <a:off x="2339975" y="1268413"/>
            <a:ext cx="3744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a:t>Показания для госпитализации</a:t>
            </a:r>
          </a:p>
        </p:txBody>
      </p:sp>
      <p:sp>
        <p:nvSpPr>
          <p:cNvPr id="4" name="Прямоугольник 3">
            <a:extLst>
              <a:ext uri="{FF2B5EF4-FFF2-40B4-BE49-F238E27FC236}"/>
            </a:extLst>
          </p:cNvPr>
          <p:cNvSpPr/>
          <p:nvPr/>
        </p:nvSpPr>
        <p:spPr>
          <a:xfrm>
            <a:off x="2339975" y="1268413"/>
            <a:ext cx="3744913" cy="3698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33125" name="TextBox 5"/>
          <p:cNvSpPr txBox="1">
            <a:spLocks noChangeArrowheads="1"/>
          </p:cNvSpPr>
          <p:nvPr/>
        </p:nvSpPr>
        <p:spPr bwMode="auto">
          <a:xfrm>
            <a:off x="6227763" y="1298575"/>
            <a:ext cx="9350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a:t>Есть</a:t>
            </a:r>
            <a:r>
              <a:rPr lang="ru-RU" altLang="ru-RU" sz="1600" baseline="30000"/>
              <a:t>1</a:t>
            </a:r>
          </a:p>
        </p:txBody>
      </p:sp>
      <p:sp>
        <p:nvSpPr>
          <p:cNvPr id="133126" name="TextBox 6"/>
          <p:cNvSpPr txBox="1">
            <a:spLocks noChangeArrowheads="1"/>
          </p:cNvSpPr>
          <p:nvPr/>
        </p:nvSpPr>
        <p:spPr bwMode="auto">
          <a:xfrm>
            <a:off x="7164388" y="1196975"/>
            <a:ext cx="17287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a:t>Лечение в стационаре</a:t>
            </a:r>
          </a:p>
        </p:txBody>
      </p:sp>
      <p:sp>
        <p:nvSpPr>
          <p:cNvPr id="8" name="Прямоугольник 7">
            <a:extLst>
              <a:ext uri="{FF2B5EF4-FFF2-40B4-BE49-F238E27FC236}"/>
            </a:extLst>
          </p:cNvPr>
          <p:cNvSpPr/>
          <p:nvPr/>
        </p:nvSpPr>
        <p:spPr>
          <a:xfrm>
            <a:off x="7380288" y="1196975"/>
            <a:ext cx="1295400" cy="584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33128" name="TextBox 8"/>
          <p:cNvSpPr txBox="1">
            <a:spLocks noChangeArrowheads="1"/>
          </p:cNvSpPr>
          <p:nvPr/>
        </p:nvSpPr>
        <p:spPr bwMode="auto">
          <a:xfrm>
            <a:off x="3851275" y="1844675"/>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a:t>Нет</a:t>
            </a:r>
          </a:p>
        </p:txBody>
      </p:sp>
      <p:sp>
        <p:nvSpPr>
          <p:cNvPr id="133129" name="TextBox 9"/>
          <p:cNvSpPr txBox="1">
            <a:spLocks noChangeArrowheads="1"/>
          </p:cNvSpPr>
          <p:nvPr/>
        </p:nvSpPr>
        <p:spPr bwMode="auto">
          <a:xfrm>
            <a:off x="3348038" y="2276475"/>
            <a:ext cx="20875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a:t>Лечение дома</a:t>
            </a:r>
          </a:p>
        </p:txBody>
      </p:sp>
      <p:sp>
        <p:nvSpPr>
          <p:cNvPr id="11" name="Прямоугольник 10">
            <a:extLst>
              <a:ext uri="{FF2B5EF4-FFF2-40B4-BE49-F238E27FC236}"/>
            </a:extLst>
          </p:cNvPr>
          <p:cNvSpPr/>
          <p:nvPr/>
        </p:nvSpPr>
        <p:spPr>
          <a:xfrm>
            <a:off x="3348038" y="2276475"/>
            <a:ext cx="2016125" cy="3794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33131" name="TextBox 11"/>
          <p:cNvSpPr txBox="1">
            <a:spLocks noChangeArrowheads="1"/>
          </p:cNvSpPr>
          <p:nvPr/>
        </p:nvSpPr>
        <p:spPr bwMode="auto">
          <a:xfrm>
            <a:off x="1187450" y="2924175"/>
            <a:ext cx="64087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600"/>
              <a:t>     Наличие ко-морбидности* или отягощающих факторов**</a:t>
            </a:r>
          </a:p>
        </p:txBody>
      </p:sp>
      <p:sp>
        <p:nvSpPr>
          <p:cNvPr id="14" name="Прямоугольник 13">
            <a:extLst>
              <a:ext uri="{FF2B5EF4-FFF2-40B4-BE49-F238E27FC236}"/>
            </a:extLst>
          </p:cNvPr>
          <p:cNvSpPr/>
          <p:nvPr/>
        </p:nvSpPr>
        <p:spPr>
          <a:xfrm>
            <a:off x="1187450" y="2924175"/>
            <a:ext cx="6264275" cy="3794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33133" name="TextBox 14"/>
          <p:cNvSpPr txBox="1">
            <a:spLocks noChangeArrowheads="1"/>
          </p:cNvSpPr>
          <p:nvPr/>
        </p:nvSpPr>
        <p:spPr bwMode="auto">
          <a:xfrm>
            <a:off x="2124075" y="3429000"/>
            <a:ext cx="9350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a:t>Нет</a:t>
            </a:r>
          </a:p>
        </p:txBody>
      </p:sp>
      <p:sp>
        <p:nvSpPr>
          <p:cNvPr id="133134" name="TextBox 15"/>
          <p:cNvSpPr txBox="1">
            <a:spLocks noChangeArrowheads="1"/>
          </p:cNvSpPr>
          <p:nvPr/>
        </p:nvSpPr>
        <p:spPr bwMode="auto">
          <a:xfrm>
            <a:off x="5364163" y="342900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a:t>Есть</a:t>
            </a:r>
          </a:p>
        </p:txBody>
      </p:sp>
      <p:sp>
        <p:nvSpPr>
          <p:cNvPr id="133135" name="TextBox 17"/>
          <p:cNvSpPr txBox="1">
            <a:spLocks noChangeArrowheads="1"/>
          </p:cNvSpPr>
          <p:nvPr/>
        </p:nvSpPr>
        <p:spPr bwMode="auto">
          <a:xfrm>
            <a:off x="34925" y="3851275"/>
            <a:ext cx="446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400"/>
              <a:t>Возможная этиология: </a:t>
            </a:r>
            <a:r>
              <a:rPr lang="en-US" altLang="ru-RU" sz="1400"/>
              <a:t>                                  </a:t>
            </a:r>
            <a:r>
              <a:rPr lang="en-US" altLang="ru-RU" sz="1400" i="1"/>
              <a:t>S.pneumoniae, H.influenzae, Mycoplasma</a:t>
            </a:r>
            <a:endParaRPr lang="ru-RU" altLang="ru-RU" sz="1400" i="1"/>
          </a:p>
        </p:txBody>
      </p:sp>
      <p:sp>
        <p:nvSpPr>
          <p:cNvPr id="133136" name="TextBox 18"/>
          <p:cNvSpPr txBox="1">
            <a:spLocks noChangeArrowheads="1"/>
          </p:cNvSpPr>
          <p:nvPr/>
        </p:nvSpPr>
        <p:spPr bwMode="auto">
          <a:xfrm>
            <a:off x="4067175" y="3860800"/>
            <a:ext cx="44656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400"/>
              <a:t>Возможная этиология: </a:t>
            </a:r>
            <a:r>
              <a:rPr lang="en-US" altLang="ru-RU" sz="1400"/>
              <a:t>                                  </a:t>
            </a:r>
            <a:r>
              <a:rPr lang="en-US" altLang="ru-RU" sz="1400" i="1"/>
              <a:t>S.pneumoniae, H.influenzae, S.aureus, Klebsiella</a:t>
            </a:r>
            <a:endParaRPr lang="ru-RU" altLang="ru-RU" sz="1400" i="1"/>
          </a:p>
        </p:txBody>
      </p:sp>
      <p:sp>
        <p:nvSpPr>
          <p:cNvPr id="133137" name="TextBox 19"/>
          <p:cNvSpPr txBox="1">
            <a:spLocks noChangeArrowheads="1"/>
          </p:cNvSpPr>
          <p:nvPr/>
        </p:nvSpPr>
        <p:spPr bwMode="auto">
          <a:xfrm>
            <a:off x="34925" y="4581525"/>
            <a:ext cx="4465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b="1"/>
              <a:t>Амоксициллин</a:t>
            </a:r>
            <a:r>
              <a:rPr lang="ru-RU" altLang="ru-RU" sz="1600"/>
              <a:t> 1,5-2 г/сут***</a:t>
            </a:r>
          </a:p>
        </p:txBody>
      </p:sp>
      <p:sp>
        <p:nvSpPr>
          <p:cNvPr id="133138" name="TextBox 20"/>
          <p:cNvSpPr txBox="1">
            <a:spLocks noChangeArrowheads="1"/>
          </p:cNvSpPr>
          <p:nvPr/>
        </p:nvSpPr>
        <p:spPr bwMode="auto">
          <a:xfrm>
            <a:off x="3924300" y="4581525"/>
            <a:ext cx="51847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a:t>Амоксициллин/клавуланат 625 мг 3 р/с или 1 г 2 р/с*** или Цефдиторен 200 мг 2 р/с</a:t>
            </a:r>
          </a:p>
        </p:txBody>
      </p:sp>
      <p:sp>
        <p:nvSpPr>
          <p:cNvPr id="22" name="Прямоугольник 21">
            <a:extLst>
              <a:ext uri="{FF2B5EF4-FFF2-40B4-BE49-F238E27FC236}"/>
            </a:extLst>
          </p:cNvPr>
          <p:cNvSpPr/>
          <p:nvPr/>
        </p:nvSpPr>
        <p:spPr>
          <a:xfrm>
            <a:off x="827088" y="4581525"/>
            <a:ext cx="2952750"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23" name="Прямоугольник 22">
            <a:extLst>
              <a:ext uri="{FF2B5EF4-FFF2-40B4-BE49-F238E27FC236}"/>
            </a:extLst>
          </p:cNvPr>
          <p:cNvSpPr/>
          <p:nvPr/>
        </p:nvSpPr>
        <p:spPr>
          <a:xfrm>
            <a:off x="3924300" y="4572000"/>
            <a:ext cx="5184775" cy="5667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33141" name="TextBox 23"/>
          <p:cNvSpPr txBox="1">
            <a:spLocks noChangeArrowheads="1"/>
          </p:cNvSpPr>
          <p:nvPr/>
        </p:nvSpPr>
        <p:spPr bwMode="auto">
          <a:xfrm>
            <a:off x="827088" y="5251450"/>
            <a:ext cx="77057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a:t>Клинический эффект через 48-72 часа после начала лечения</a:t>
            </a:r>
          </a:p>
        </p:txBody>
      </p:sp>
      <p:sp>
        <p:nvSpPr>
          <p:cNvPr id="25" name="Прямоугольник 24">
            <a:extLst>
              <a:ext uri="{FF2B5EF4-FFF2-40B4-BE49-F238E27FC236}"/>
            </a:extLst>
          </p:cNvPr>
          <p:cNvSpPr/>
          <p:nvPr/>
        </p:nvSpPr>
        <p:spPr>
          <a:xfrm>
            <a:off x="827088" y="5251450"/>
            <a:ext cx="8066087" cy="381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33143" name="TextBox 25"/>
          <p:cNvSpPr txBox="1">
            <a:spLocks noChangeArrowheads="1"/>
          </p:cNvSpPr>
          <p:nvPr/>
        </p:nvSpPr>
        <p:spPr bwMode="auto">
          <a:xfrm>
            <a:off x="2987675" y="568325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b="1"/>
              <a:t>Нет</a:t>
            </a:r>
          </a:p>
        </p:txBody>
      </p:sp>
      <p:sp>
        <p:nvSpPr>
          <p:cNvPr id="133144" name="TextBox 26"/>
          <p:cNvSpPr txBox="1">
            <a:spLocks noChangeArrowheads="1"/>
          </p:cNvSpPr>
          <p:nvPr/>
        </p:nvSpPr>
        <p:spPr bwMode="auto">
          <a:xfrm>
            <a:off x="755650" y="568325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b="1"/>
              <a:t>Да</a:t>
            </a:r>
          </a:p>
        </p:txBody>
      </p:sp>
      <p:sp>
        <p:nvSpPr>
          <p:cNvPr id="133145" name="TextBox 27"/>
          <p:cNvSpPr txBox="1">
            <a:spLocks noChangeArrowheads="1"/>
          </p:cNvSpPr>
          <p:nvPr/>
        </p:nvSpPr>
        <p:spPr bwMode="auto">
          <a:xfrm>
            <a:off x="34925" y="6186488"/>
            <a:ext cx="2089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400"/>
              <a:t>Продолжить лечение до 5-7 дн.</a:t>
            </a:r>
          </a:p>
        </p:txBody>
      </p:sp>
      <p:sp>
        <p:nvSpPr>
          <p:cNvPr id="133146" name="TextBox 28"/>
          <p:cNvSpPr txBox="1">
            <a:spLocks noChangeArrowheads="1"/>
          </p:cNvSpPr>
          <p:nvPr/>
        </p:nvSpPr>
        <p:spPr bwMode="auto">
          <a:xfrm>
            <a:off x="4932363" y="5683250"/>
            <a:ext cx="9350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b="1"/>
              <a:t>Нет</a:t>
            </a:r>
          </a:p>
        </p:txBody>
      </p:sp>
      <p:sp>
        <p:nvSpPr>
          <p:cNvPr id="133147" name="TextBox 29"/>
          <p:cNvSpPr txBox="1">
            <a:spLocks noChangeArrowheads="1"/>
          </p:cNvSpPr>
          <p:nvPr/>
        </p:nvSpPr>
        <p:spPr bwMode="auto">
          <a:xfrm>
            <a:off x="7596188" y="5683250"/>
            <a:ext cx="9366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600" b="1"/>
              <a:t>Да</a:t>
            </a:r>
          </a:p>
        </p:txBody>
      </p:sp>
      <p:sp>
        <p:nvSpPr>
          <p:cNvPr id="133148" name="TextBox 30"/>
          <p:cNvSpPr txBox="1">
            <a:spLocks noChangeArrowheads="1"/>
          </p:cNvSpPr>
          <p:nvPr/>
        </p:nvSpPr>
        <p:spPr bwMode="auto">
          <a:xfrm>
            <a:off x="7164388" y="6165850"/>
            <a:ext cx="20875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400"/>
              <a:t>Продолжить лечение до 5-7 дн.</a:t>
            </a:r>
          </a:p>
        </p:txBody>
      </p:sp>
      <p:sp>
        <p:nvSpPr>
          <p:cNvPr id="133149" name="TextBox 31"/>
          <p:cNvSpPr txBox="1">
            <a:spLocks noChangeArrowheads="1"/>
          </p:cNvSpPr>
          <p:nvPr/>
        </p:nvSpPr>
        <p:spPr bwMode="auto">
          <a:xfrm>
            <a:off x="2268538" y="6165850"/>
            <a:ext cx="23034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400"/>
              <a:t>Добавить макролид**** или доксициклин</a:t>
            </a:r>
          </a:p>
        </p:txBody>
      </p:sp>
      <p:sp>
        <p:nvSpPr>
          <p:cNvPr id="33" name="Прямоугольник 32">
            <a:extLst>
              <a:ext uri="{FF2B5EF4-FFF2-40B4-BE49-F238E27FC236}"/>
            </a:extLst>
          </p:cNvPr>
          <p:cNvSpPr/>
          <p:nvPr/>
        </p:nvSpPr>
        <p:spPr>
          <a:xfrm>
            <a:off x="34925" y="6186488"/>
            <a:ext cx="2089150" cy="5238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34" name="Прямоугольник 33">
            <a:extLst>
              <a:ext uri="{FF2B5EF4-FFF2-40B4-BE49-F238E27FC236}"/>
            </a:extLst>
          </p:cNvPr>
          <p:cNvSpPr/>
          <p:nvPr/>
        </p:nvSpPr>
        <p:spPr>
          <a:xfrm>
            <a:off x="7164388" y="6186488"/>
            <a:ext cx="1944687" cy="501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35" name="Прямоугольник 34">
            <a:extLst>
              <a:ext uri="{FF2B5EF4-FFF2-40B4-BE49-F238E27FC236}"/>
            </a:extLst>
          </p:cNvPr>
          <p:cNvSpPr/>
          <p:nvPr/>
        </p:nvSpPr>
        <p:spPr>
          <a:xfrm>
            <a:off x="2339975" y="6186488"/>
            <a:ext cx="2087563" cy="501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33153" name="TextBox 35"/>
          <p:cNvSpPr txBox="1">
            <a:spLocks noChangeArrowheads="1"/>
          </p:cNvSpPr>
          <p:nvPr/>
        </p:nvSpPr>
        <p:spPr bwMode="auto">
          <a:xfrm>
            <a:off x="4500563" y="6092825"/>
            <a:ext cx="23034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1400"/>
              <a:t>Заменить на левофлоксацин***** или моксифлоксацин</a:t>
            </a:r>
          </a:p>
        </p:txBody>
      </p:sp>
      <p:sp>
        <p:nvSpPr>
          <p:cNvPr id="37" name="Прямоугольник 36">
            <a:extLst>
              <a:ext uri="{FF2B5EF4-FFF2-40B4-BE49-F238E27FC236}"/>
            </a:extLst>
          </p:cNvPr>
          <p:cNvSpPr/>
          <p:nvPr/>
        </p:nvSpPr>
        <p:spPr>
          <a:xfrm>
            <a:off x="4643438" y="6165850"/>
            <a:ext cx="2016125" cy="666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0" name="Стрелка: вниз 39">
            <a:extLst>
              <a:ext uri="{FF2B5EF4-FFF2-40B4-BE49-F238E27FC236}"/>
            </a:extLst>
          </p:cNvPr>
          <p:cNvSpPr/>
          <p:nvPr/>
        </p:nvSpPr>
        <p:spPr>
          <a:xfrm>
            <a:off x="4284663" y="1638300"/>
            <a:ext cx="44450" cy="2571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1" name="Стрелка: вправо 40">
            <a:extLst>
              <a:ext uri="{FF2B5EF4-FFF2-40B4-BE49-F238E27FC236}"/>
            </a:extLst>
          </p:cNvPr>
          <p:cNvSpPr/>
          <p:nvPr/>
        </p:nvSpPr>
        <p:spPr>
          <a:xfrm>
            <a:off x="6084888" y="1412875"/>
            <a:ext cx="358775" cy="115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2" name="Стрелка: вправо 41">
            <a:extLst>
              <a:ext uri="{FF2B5EF4-FFF2-40B4-BE49-F238E27FC236}"/>
            </a:extLst>
          </p:cNvPr>
          <p:cNvSpPr/>
          <p:nvPr/>
        </p:nvSpPr>
        <p:spPr>
          <a:xfrm>
            <a:off x="7019925" y="1412875"/>
            <a:ext cx="360363" cy="1158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3" name="Стрелка: вниз 42">
            <a:extLst>
              <a:ext uri="{FF2B5EF4-FFF2-40B4-BE49-F238E27FC236}"/>
            </a:extLst>
          </p:cNvPr>
          <p:cNvSpPr/>
          <p:nvPr/>
        </p:nvSpPr>
        <p:spPr>
          <a:xfrm>
            <a:off x="4284663" y="2100263"/>
            <a:ext cx="44450" cy="176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4" name="Стрелка: вниз 43">
            <a:extLst>
              <a:ext uri="{FF2B5EF4-FFF2-40B4-BE49-F238E27FC236}"/>
            </a:extLst>
          </p:cNvPr>
          <p:cNvSpPr/>
          <p:nvPr/>
        </p:nvSpPr>
        <p:spPr>
          <a:xfrm>
            <a:off x="4284663" y="2676525"/>
            <a:ext cx="44450" cy="176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5" name="Стрелка: вниз 44">
            <a:extLst>
              <a:ext uri="{FF2B5EF4-FFF2-40B4-BE49-F238E27FC236}"/>
            </a:extLst>
          </p:cNvPr>
          <p:cNvSpPr/>
          <p:nvPr/>
        </p:nvSpPr>
        <p:spPr>
          <a:xfrm>
            <a:off x="2627313" y="3325813"/>
            <a:ext cx="46037" cy="174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6" name="Стрелка: вниз 45">
            <a:extLst>
              <a:ext uri="{FF2B5EF4-FFF2-40B4-BE49-F238E27FC236}"/>
            </a:extLst>
          </p:cNvPr>
          <p:cNvSpPr/>
          <p:nvPr/>
        </p:nvSpPr>
        <p:spPr>
          <a:xfrm>
            <a:off x="5822950" y="3357563"/>
            <a:ext cx="44450" cy="174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7" name="Стрелка: вниз 46">
            <a:extLst>
              <a:ext uri="{FF2B5EF4-FFF2-40B4-BE49-F238E27FC236}"/>
            </a:extLst>
          </p:cNvPr>
          <p:cNvSpPr/>
          <p:nvPr/>
        </p:nvSpPr>
        <p:spPr>
          <a:xfrm>
            <a:off x="2627313" y="3684588"/>
            <a:ext cx="46037" cy="176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8" name="Стрелка: вниз 47">
            <a:extLst>
              <a:ext uri="{FF2B5EF4-FFF2-40B4-BE49-F238E27FC236}"/>
            </a:extLst>
          </p:cNvPr>
          <p:cNvSpPr/>
          <p:nvPr/>
        </p:nvSpPr>
        <p:spPr>
          <a:xfrm>
            <a:off x="5822950" y="3716338"/>
            <a:ext cx="44450" cy="176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49" name="Стрелка: вниз 48">
            <a:extLst>
              <a:ext uri="{FF2B5EF4-FFF2-40B4-BE49-F238E27FC236}"/>
            </a:extLst>
          </p:cNvPr>
          <p:cNvSpPr/>
          <p:nvPr/>
        </p:nvSpPr>
        <p:spPr>
          <a:xfrm>
            <a:off x="2627313" y="4333875"/>
            <a:ext cx="46037" cy="1746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50" name="Стрелка: вниз 49">
            <a:extLst>
              <a:ext uri="{FF2B5EF4-FFF2-40B4-BE49-F238E27FC236}"/>
            </a:extLst>
          </p:cNvPr>
          <p:cNvSpPr/>
          <p:nvPr/>
        </p:nvSpPr>
        <p:spPr>
          <a:xfrm>
            <a:off x="5822950" y="4365625"/>
            <a:ext cx="44450" cy="176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51" name="Стрелка: вниз 50">
            <a:extLst>
              <a:ext uri="{FF2B5EF4-FFF2-40B4-BE49-F238E27FC236}"/>
            </a:extLst>
          </p:cNvPr>
          <p:cNvSpPr/>
          <p:nvPr/>
        </p:nvSpPr>
        <p:spPr>
          <a:xfrm>
            <a:off x="1214438" y="5989638"/>
            <a:ext cx="44450" cy="176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52" name="Стрелка: вниз 51">
            <a:extLst>
              <a:ext uri="{FF2B5EF4-FFF2-40B4-BE49-F238E27FC236}"/>
            </a:extLst>
          </p:cNvPr>
          <p:cNvSpPr/>
          <p:nvPr/>
        </p:nvSpPr>
        <p:spPr>
          <a:xfrm>
            <a:off x="3446463" y="5949950"/>
            <a:ext cx="46037" cy="176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53" name="Стрелка: вниз 52">
            <a:extLst>
              <a:ext uri="{FF2B5EF4-FFF2-40B4-BE49-F238E27FC236}"/>
            </a:extLst>
          </p:cNvPr>
          <p:cNvSpPr/>
          <p:nvPr/>
        </p:nvSpPr>
        <p:spPr>
          <a:xfrm>
            <a:off x="5391150" y="5949950"/>
            <a:ext cx="44450" cy="1762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54" name="Стрелка: вниз 53">
            <a:extLst>
              <a:ext uri="{FF2B5EF4-FFF2-40B4-BE49-F238E27FC236}"/>
            </a:extLst>
          </p:cNvPr>
          <p:cNvSpPr/>
          <p:nvPr/>
        </p:nvSpPr>
        <p:spPr>
          <a:xfrm>
            <a:off x="8054975" y="5989638"/>
            <a:ext cx="46038" cy="17621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Tree>
    <p:extLst>
      <p:ext uri="{BB962C8B-B14F-4D97-AF65-F5344CB8AC3E}">
        <p14:creationId xmlns:p14="http://schemas.microsoft.com/office/powerpoint/2010/main" val="16027195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Подходы к антибактериальной терапии у детей до 5 лет</a:t>
            </a:r>
            <a:endParaRPr lang="ru-RU" dirty="0"/>
          </a:p>
        </p:txBody>
      </p:sp>
      <p:sp>
        <p:nvSpPr>
          <p:cNvPr id="3" name="Прямоугольник 2"/>
          <p:cNvSpPr/>
          <p:nvPr/>
        </p:nvSpPr>
        <p:spPr>
          <a:xfrm>
            <a:off x="683568" y="1628800"/>
            <a:ext cx="8280920" cy="5262979"/>
          </a:xfrm>
          <a:prstGeom prst="rect">
            <a:avLst/>
          </a:prstGeom>
        </p:spPr>
        <p:txBody>
          <a:bodyPr wrap="square">
            <a:spAutoFit/>
          </a:bodyPr>
          <a:lstStyle/>
          <a:p>
            <a:endParaRPr lang="ru-RU" dirty="0" smtClean="0"/>
          </a:p>
          <a:p>
            <a:endParaRPr lang="ru-RU" dirty="0"/>
          </a:p>
          <a:p>
            <a:r>
              <a:rPr lang="ru-RU" sz="2000" dirty="0" smtClean="0"/>
              <a:t>--Американское </a:t>
            </a:r>
            <a:r>
              <a:rPr lang="ru-RU" sz="2000" dirty="0"/>
              <a:t>руководство по ВП, исходя из того, что большинство</a:t>
            </a:r>
          </a:p>
          <a:p>
            <a:r>
              <a:rPr lang="ru-RU" sz="2000" dirty="0"/>
              <a:t>пневмоний у детей до 5 лет связано с вирусами и, возможно, являются </a:t>
            </a:r>
            <a:r>
              <a:rPr lang="ru-RU" sz="2000" dirty="0" smtClean="0"/>
              <a:t>вирусными</a:t>
            </a:r>
            <a:r>
              <a:rPr lang="ru-RU" sz="2000" dirty="0"/>
              <a:t>, предостерегает от рутинного использования </a:t>
            </a:r>
            <a:r>
              <a:rPr lang="ru-RU" sz="2000" dirty="0" smtClean="0"/>
              <a:t>антибактериальных  препаратов </a:t>
            </a:r>
            <a:r>
              <a:rPr lang="ru-RU" sz="2000" dirty="0"/>
              <a:t>у всех больных данного возраста. </a:t>
            </a:r>
            <a:endParaRPr lang="ru-RU" sz="2000" dirty="0" smtClean="0"/>
          </a:p>
          <a:p>
            <a:endParaRPr lang="ru-RU" sz="2000" dirty="0"/>
          </a:p>
          <a:p>
            <a:r>
              <a:rPr lang="ru-RU" sz="2000" dirty="0" smtClean="0"/>
              <a:t>---Антибактериальная терапия рекомендована </a:t>
            </a:r>
            <a:r>
              <a:rPr lang="ru-RU" sz="2000" dirty="0"/>
              <a:t>детям с ≪признаками и симптомами пневмонии, с </a:t>
            </a:r>
            <a:r>
              <a:rPr lang="ru-RU" sz="2000" dirty="0" smtClean="0"/>
              <a:t>рентгенологическим </a:t>
            </a:r>
            <a:r>
              <a:rPr lang="ru-RU" sz="2000" dirty="0"/>
              <a:t>подтверждением инфильтративных изменений или с </a:t>
            </a:r>
            <a:r>
              <a:rPr lang="ru-RU" sz="2000" dirty="0" smtClean="0"/>
              <a:t>микробиологическим </a:t>
            </a:r>
            <a:r>
              <a:rPr lang="ru-RU" sz="2000" dirty="0"/>
              <a:t>подтверждением пневмококковой этиологии болезни≫ </a:t>
            </a:r>
            <a:r>
              <a:rPr lang="ru-RU" sz="2000" dirty="0" smtClean="0"/>
              <a:t>.</a:t>
            </a:r>
          </a:p>
          <a:p>
            <a:endParaRPr lang="ru-RU" sz="2000" dirty="0"/>
          </a:p>
          <a:p>
            <a:r>
              <a:rPr lang="ru-RU" sz="2000" dirty="0" smtClean="0"/>
              <a:t>--Однако</a:t>
            </a:r>
            <a:r>
              <a:rPr lang="ru-RU" sz="2000" dirty="0"/>
              <a:t>, в связи со сложностью дифференциальной диагностики </a:t>
            </a:r>
            <a:r>
              <a:rPr lang="ru-RU" sz="2000" dirty="0" err="1"/>
              <a:t>ви</a:t>
            </a:r>
            <a:r>
              <a:rPr lang="ru-RU" sz="2000" dirty="0"/>
              <a:t>-</a:t>
            </a:r>
          </a:p>
          <a:p>
            <a:r>
              <a:rPr lang="ru-RU" sz="2000" dirty="0" err="1"/>
              <a:t>русной</a:t>
            </a:r>
            <a:r>
              <a:rPr lang="ru-RU" sz="2000" dirty="0"/>
              <a:t> и бактериальной инфекции при пневмонии, в российском, как и</a:t>
            </a:r>
          </a:p>
          <a:p>
            <a:r>
              <a:rPr lang="ru-RU" sz="2000" dirty="0"/>
              <a:t>в британском, руководстве по ВП у детей стратегия ведения пациентов с</a:t>
            </a:r>
          </a:p>
          <a:p>
            <a:r>
              <a:rPr lang="ru-RU" sz="2000" dirty="0"/>
              <a:t>установленным диагнозом пневмонии без антибиотиков или </a:t>
            </a:r>
            <a:r>
              <a:rPr lang="ru-RU" sz="2000" dirty="0" smtClean="0"/>
              <a:t>выжидательная </a:t>
            </a:r>
            <a:r>
              <a:rPr lang="ru-RU" sz="2000" dirty="0"/>
              <a:t>тактика </a:t>
            </a:r>
            <a:r>
              <a:rPr lang="ru-RU" sz="2000" dirty="0" smtClean="0"/>
              <a:t>неприемлемы.</a:t>
            </a:r>
            <a:endParaRPr lang="ru-RU" sz="2000" dirty="0"/>
          </a:p>
        </p:txBody>
      </p:sp>
    </p:spTree>
    <p:extLst>
      <p:ext uri="{BB962C8B-B14F-4D97-AF65-F5344CB8AC3E}">
        <p14:creationId xmlns:p14="http://schemas.microsoft.com/office/powerpoint/2010/main" val="37415860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8229600" cy="1143000"/>
          </a:xfrm>
        </p:spPr>
        <p:txBody>
          <a:bodyPr>
            <a:noAutofit/>
          </a:bodyPr>
          <a:lstStyle/>
          <a:p>
            <a:r>
              <a:rPr lang="ru-RU" sz="2800" b="1" dirty="0"/>
              <a:t>Выбор антибактериального препарата при </a:t>
            </a:r>
            <a:r>
              <a:rPr lang="ru-RU" sz="2800" b="1" dirty="0" smtClean="0"/>
              <a:t>нетяжелой  ВП </a:t>
            </a:r>
            <a:r>
              <a:rPr lang="ru-RU" sz="2800" b="1" dirty="0"/>
              <a:t>у детей 6 мес. – 15 лет</a:t>
            </a:r>
          </a:p>
        </p:txBody>
      </p:sp>
      <p:pic>
        <p:nvPicPr>
          <p:cNvPr id="135171"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95288" y="1460500"/>
            <a:ext cx="8748712" cy="5281613"/>
          </a:xfrm>
          <a:noFill/>
        </p:spPr>
      </p:pic>
    </p:spTree>
    <p:extLst>
      <p:ext uri="{BB962C8B-B14F-4D97-AF65-F5344CB8AC3E}">
        <p14:creationId xmlns:p14="http://schemas.microsoft.com/office/powerpoint/2010/main" val="35494900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Заголовок 4"/>
          <p:cNvSpPr>
            <a:spLocks noGrp="1"/>
          </p:cNvSpPr>
          <p:nvPr>
            <p:ph type="title"/>
          </p:nvPr>
        </p:nvSpPr>
        <p:spPr/>
        <p:txBody>
          <a:bodyPr/>
          <a:lstStyle/>
          <a:p>
            <a:r>
              <a:rPr lang="ru-RU" altLang="ru-RU" dirty="0" smtClean="0"/>
              <a:t>Принципы выбора препарата</a:t>
            </a:r>
          </a:p>
        </p:txBody>
      </p:sp>
      <p:sp>
        <p:nvSpPr>
          <p:cNvPr id="6" name="Объект 5"/>
          <p:cNvSpPr>
            <a:spLocks noGrp="1"/>
          </p:cNvSpPr>
          <p:nvPr>
            <p:ph idx="1"/>
          </p:nvPr>
        </p:nvSpPr>
        <p:spPr/>
        <p:txBody>
          <a:bodyPr>
            <a:normAutofit lnSpcReduction="10000"/>
          </a:bodyPr>
          <a:lstStyle/>
          <a:p>
            <a:pPr marL="0" indent="0">
              <a:buFont typeface="Wingdings" pitchFamily="2" charset="2"/>
              <a:buNone/>
              <a:defRPr/>
            </a:pPr>
            <a:r>
              <a:rPr lang="ru-RU" sz="2000" i="1" dirty="0"/>
              <a:t>* </a:t>
            </a:r>
            <a:r>
              <a:rPr lang="ru-RU" sz="2000" i="1" dirty="0" smtClean="0"/>
              <a:t>Амоксициллин 60–90 </a:t>
            </a:r>
            <a:r>
              <a:rPr lang="ru-RU" sz="2000" i="1" dirty="0"/>
              <a:t>мг/кг/</a:t>
            </a:r>
            <a:r>
              <a:rPr lang="ru-RU" sz="2000" i="1" dirty="0" err="1"/>
              <a:t>сут</a:t>
            </a:r>
            <a:r>
              <a:rPr lang="ru-RU" sz="2000" i="1" dirty="0"/>
              <a:t> в 2–3 приема </a:t>
            </a:r>
            <a:r>
              <a:rPr lang="ru-RU" sz="2000" i="1" dirty="0" err="1"/>
              <a:t>per</a:t>
            </a:r>
            <a:r>
              <a:rPr lang="ru-RU" sz="2000" i="1" dirty="0"/>
              <a:t> </a:t>
            </a:r>
            <a:r>
              <a:rPr lang="ru-RU" sz="2000" i="1" dirty="0" err="1"/>
              <a:t>os</a:t>
            </a:r>
            <a:r>
              <a:rPr lang="ru-RU" sz="2000" i="1" dirty="0"/>
              <a:t> для детей из регионов с высоким уровнем </a:t>
            </a:r>
            <a:r>
              <a:rPr lang="ru-RU" sz="2000" i="1" dirty="0" smtClean="0"/>
              <a:t>резистентности </a:t>
            </a:r>
            <a:r>
              <a:rPr lang="ru-RU" sz="2000" i="1" dirty="0"/>
              <a:t>S. </a:t>
            </a:r>
            <a:r>
              <a:rPr lang="ru-RU" sz="2000" i="1" dirty="0" err="1"/>
              <a:t>pneumoniae</a:t>
            </a:r>
            <a:r>
              <a:rPr lang="ru-RU" sz="2000" i="1" dirty="0"/>
              <a:t> к пенициллинам или для детей с круглосуточным пребыванием </a:t>
            </a:r>
            <a:r>
              <a:rPr lang="ru-RU" sz="2000" i="1" dirty="0" smtClean="0"/>
              <a:t>в замкнутых коллективах.</a:t>
            </a:r>
          </a:p>
          <a:p>
            <a:pPr marL="0" indent="0">
              <a:buFont typeface="Wingdings" pitchFamily="2" charset="2"/>
              <a:buNone/>
              <a:defRPr/>
            </a:pPr>
            <a:endParaRPr lang="ru-RU" sz="2000" i="1" dirty="0"/>
          </a:p>
          <a:p>
            <a:pPr marL="0" indent="0">
              <a:buFont typeface="Wingdings" pitchFamily="2" charset="2"/>
              <a:buNone/>
              <a:defRPr/>
            </a:pPr>
            <a:r>
              <a:rPr lang="ru-RU" sz="2000" i="1" dirty="0"/>
              <a:t>** Амоксициллин / </a:t>
            </a:r>
            <a:r>
              <a:rPr lang="ru-RU" sz="2000" i="1" dirty="0" err="1"/>
              <a:t>клавуланат</a:t>
            </a:r>
            <a:r>
              <a:rPr lang="ru-RU" sz="2000" i="1" dirty="0"/>
              <a:t> целесообразно назначать детям с фоновыми </a:t>
            </a:r>
            <a:r>
              <a:rPr lang="ru-RU" sz="2000" i="1" dirty="0" smtClean="0"/>
              <a:t>заболеваниями</a:t>
            </a:r>
            <a:r>
              <a:rPr lang="ru-RU" sz="2000" i="1" dirty="0"/>
              <a:t>, а также больным, у которых пневмония развилась на фоне гриппа, или детям, </a:t>
            </a:r>
            <a:r>
              <a:rPr lang="ru-RU" sz="2000" i="1" dirty="0" smtClean="0"/>
              <a:t>принимавшим </a:t>
            </a:r>
            <a:r>
              <a:rPr lang="ru-RU" sz="2000" i="1" dirty="0"/>
              <a:t>антибиотик в предшествующие 3 месяца</a:t>
            </a:r>
            <a:r>
              <a:rPr lang="ru-RU" sz="2000" i="1" dirty="0" smtClean="0"/>
              <a:t>.</a:t>
            </a:r>
          </a:p>
          <a:p>
            <a:pPr>
              <a:defRPr/>
            </a:pPr>
            <a:r>
              <a:rPr lang="ru-RU" sz="2000" dirty="0"/>
              <a:t>К альтернативным </a:t>
            </a:r>
            <a:r>
              <a:rPr lang="ru-RU" sz="2000" dirty="0" smtClean="0"/>
              <a:t>амоксициллину (амоксициллину/ </a:t>
            </a:r>
            <a:r>
              <a:rPr lang="ru-RU" sz="2000" dirty="0" err="1" smtClean="0"/>
              <a:t>клавуланату</a:t>
            </a:r>
            <a:r>
              <a:rPr lang="ru-RU" sz="2000" dirty="0"/>
              <a:t>) </a:t>
            </a:r>
            <a:r>
              <a:rPr lang="ru-RU" sz="2000" dirty="0" smtClean="0"/>
              <a:t>препаратам </a:t>
            </a:r>
            <a:r>
              <a:rPr lang="ru-RU" sz="2000" dirty="0"/>
              <a:t>относятся цефалоспорины для приема внутрь: </a:t>
            </a:r>
            <a:r>
              <a:rPr lang="ru-RU" sz="2000" dirty="0" err="1"/>
              <a:t>цефуроксим</a:t>
            </a:r>
            <a:r>
              <a:rPr lang="ru-RU" sz="2000" dirty="0"/>
              <a:t> </a:t>
            </a:r>
            <a:r>
              <a:rPr lang="ru-RU" sz="2000" dirty="0" err="1" smtClean="0"/>
              <a:t>аксетил</a:t>
            </a:r>
            <a:r>
              <a:rPr lang="ru-RU" sz="2000" dirty="0" smtClean="0"/>
              <a:t> </a:t>
            </a:r>
            <a:r>
              <a:rPr lang="ru-RU" sz="2000" dirty="0"/>
              <a:t>(цефалоспорин II поколения</a:t>
            </a:r>
            <a:r>
              <a:rPr lang="ru-RU" sz="2000" dirty="0" smtClean="0"/>
              <a:t>).</a:t>
            </a:r>
          </a:p>
          <a:p>
            <a:pPr>
              <a:defRPr/>
            </a:pPr>
            <a:r>
              <a:rPr lang="ru-RU" sz="2000" dirty="0" smtClean="0"/>
              <a:t>При </a:t>
            </a:r>
            <a:r>
              <a:rPr lang="ru-RU" sz="2000" dirty="0"/>
              <a:t>пневмонии не должны </a:t>
            </a:r>
            <a:r>
              <a:rPr lang="ru-RU" sz="2000" dirty="0" smtClean="0"/>
              <a:t>назначаться цефалоспорины </a:t>
            </a:r>
            <a:r>
              <a:rPr lang="ru-RU" sz="2000" dirty="0"/>
              <a:t>III поколения для приема внутрь.</a:t>
            </a:r>
            <a:endParaRPr lang="ru-RU" sz="2000" i="1" dirty="0"/>
          </a:p>
        </p:txBody>
      </p:sp>
    </p:spTree>
    <p:extLst>
      <p:ext uri="{BB962C8B-B14F-4D97-AF65-F5344CB8AC3E}">
        <p14:creationId xmlns:p14="http://schemas.microsoft.com/office/powerpoint/2010/main" val="371729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Заголовок 1"/>
          <p:cNvSpPr>
            <a:spLocks noGrp="1"/>
          </p:cNvSpPr>
          <p:nvPr>
            <p:ph type="title"/>
          </p:nvPr>
        </p:nvSpPr>
        <p:spPr/>
        <p:txBody>
          <a:bodyPr/>
          <a:lstStyle/>
          <a:p>
            <a:endParaRPr lang="ru-RU" altLang="ru-RU" smtClean="0"/>
          </a:p>
        </p:txBody>
      </p:sp>
      <p:sp>
        <p:nvSpPr>
          <p:cNvPr id="138243" name="Таблица 2"/>
          <p:cNvSpPr>
            <a:spLocks noGrp="1" noTextEdit="1"/>
          </p:cNvSpPr>
          <p:nvPr>
            <p:ph type="tbl" idx="1"/>
          </p:nvPr>
        </p:nvSpPr>
        <p:spPr>
          <a:xfrm>
            <a:off x="971550" y="1412875"/>
            <a:ext cx="7772400" cy="4530725"/>
          </a:xfrm>
        </p:spPr>
      </p:sp>
      <p:pic>
        <p:nvPicPr>
          <p:cNvPr id="138244" name="Picture 2" descr="C:\Users\Kafedra-15\Desktop\Галина 18 МСК\CIMG64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217638"/>
      </p:ext>
    </p:extLst>
  </p:cSld>
  <p:clrMapOvr>
    <a:masterClrMapping/>
  </p:clrMapOvr>
  <p:transition>
    <p:cover dir="d"/>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Заголовок 1"/>
          <p:cNvSpPr>
            <a:spLocks noGrp="1"/>
          </p:cNvSpPr>
          <p:nvPr>
            <p:ph type="title"/>
          </p:nvPr>
        </p:nvSpPr>
        <p:spPr/>
        <p:txBody>
          <a:bodyPr/>
          <a:lstStyle/>
          <a:p>
            <a:endParaRPr lang="ru-RU" altLang="ru-RU" smtClean="0"/>
          </a:p>
        </p:txBody>
      </p:sp>
      <p:sp>
        <p:nvSpPr>
          <p:cNvPr id="139267" name="Таблица 2"/>
          <p:cNvSpPr>
            <a:spLocks noGrp="1" noTextEdit="1"/>
          </p:cNvSpPr>
          <p:nvPr>
            <p:ph type="tbl" idx="1"/>
          </p:nvPr>
        </p:nvSpPr>
        <p:spPr>
          <a:xfrm>
            <a:off x="900113" y="1628775"/>
            <a:ext cx="7772400" cy="4530725"/>
          </a:xfrm>
        </p:spPr>
      </p:sp>
      <p:pic>
        <p:nvPicPr>
          <p:cNvPr id="139268" name="Picture 2" descr="C:\Users\Kafedra-15\Desktop\Галина 18 МСК\CIMG65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761954"/>
      </p:ext>
    </p:extLst>
  </p:cSld>
  <p:clrMapOvr>
    <a:masterClrMapping/>
  </p:clrMapOvr>
  <p:transition>
    <p:cover dir="d"/>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Прямоугольник 5"/>
          <p:cNvSpPr>
            <a:spLocks noChangeArrowheads="1"/>
          </p:cNvSpPr>
          <p:nvPr/>
        </p:nvSpPr>
        <p:spPr bwMode="auto">
          <a:xfrm>
            <a:off x="642938" y="6119813"/>
            <a:ext cx="594518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800"/>
              <a:t>Стратегия и тактика рационального применения антимикробных средств в амбулаторной практике: Евразийские клинические рекомендации / под ред. С. В. Яковлева, С. В. Сидоренко, В. В. Рафальского, Т. В. Спичак. М., 2016 – 144 с.</a:t>
            </a:r>
          </a:p>
        </p:txBody>
      </p:sp>
      <p:sp>
        <p:nvSpPr>
          <p:cNvPr id="153603" name="Прямоугольник 8"/>
          <p:cNvSpPr>
            <a:spLocks noChangeArrowheads="1"/>
          </p:cNvSpPr>
          <p:nvPr/>
        </p:nvSpPr>
        <p:spPr bwMode="auto">
          <a:xfrm>
            <a:off x="2051050" y="115888"/>
            <a:ext cx="6883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lnSpc>
                <a:spcPts val="2900"/>
              </a:lnSpc>
              <a:spcBef>
                <a:spcPct val="0"/>
              </a:spcBef>
              <a:buClrTx/>
              <a:buSzTx/>
              <a:buFontTx/>
              <a:buNone/>
            </a:pPr>
            <a:r>
              <a:rPr lang="ru-RU" altLang="ru-RU" dirty="0">
                <a:solidFill>
                  <a:srgbClr val="49399A"/>
                </a:solidFill>
              </a:rPr>
              <a:t>Амоксициллин/</a:t>
            </a:r>
            <a:r>
              <a:rPr lang="ru-RU" altLang="ru-RU" dirty="0" err="1">
                <a:solidFill>
                  <a:srgbClr val="49399A"/>
                </a:solidFill>
              </a:rPr>
              <a:t>клавуланат</a:t>
            </a:r>
            <a:r>
              <a:rPr lang="ru-RU" altLang="ru-RU" dirty="0">
                <a:solidFill>
                  <a:srgbClr val="49399A"/>
                </a:solidFill>
              </a:rPr>
              <a:t>: </a:t>
            </a:r>
            <a:br>
              <a:rPr lang="ru-RU" altLang="ru-RU" dirty="0">
                <a:solidFill>
                  <a:srgbClr val="49399A"/>
                </a:solidFill>
              </a:rPr>
            </a:br>
            <a:r>
              <a:rPr lang="ru-RU" altLang="ru-RU" dirty="0">
                <a:solidFill>
                  <a:srgbClr val="49399A"/>
                </a:solidFill>
              </a:rPr>
              <a:t>почему? кому? </a:t>
            </a:r>
          </a:p>
        </p:txBody>
      </p:sp>
      <p:sp>
        <p:nvSpPr>
          <p:cNvPr id="10" name="Rectangle 14"/>
          <p:cNvSpPr/>
          <p:nvPr/>
        </p:nvSpPr>
        <p:spPr>
          <a:xfrm>
            <a:off x="4841875" y="2997200"/>
            <a:ext cx="4121150" cy="2805113"/>
          </a:xfrm>
          <a:prstGeom prst="rect">
            <a:avLst/>
          </a:prstGeom>
          <a:solidFill>
            <a:srgbClr val="E2D2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7"/>
          <p:cNvSpPr/>
          <p:nvPr/>
        </p:nvSpPr>
        <p:spPr>
          <a:xfrm>
            <a:off x="4816475" y="5767388"/>
            <a:ext cx="4121150" cy="71437"/>
          </a:xfrm>
          <a:prstGeom prst="rect">
            <a:avLst/>
          </a:prstGeom>
          <a:solidFill>
            <a:srgbClr val="A06E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06" name="Rectangle 22"/>
          <p:cNvSpPr>
            <a:spLocks noChangeArrowheads="1"/>
          </p:cNvSpPr>
          <p:nvPr/>
        </p:nvSpPr>
        <p:spPr bwMode="auto">
          <a:xfrm>
            <a:off x="4899025" y="3211513"/>
            <a:ext cx="3944938"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 typeface="Arial" pitchFamily="34" charset="0"/>
              <a:buChar char="•"/>
            </a:pPr>
            <a:r>
              <a:rPr lang="ru-RU" altLang="ru-RU" sz="1400"/>
              <a:t>прием антибиотиков в течение предшествующих 3 месяцев;</a:t>
            </a:r>
          </a:p>
          <a:p>
            <a:pPr eaLnBrk="1" hangingPunct="1">
              <a:buClrTx/>
              <a:buSzTx/>
              <a:buFont typeface="Arial" pitchFamily="34" charset="0"/>
              <a:buChar char="•"/>
            </a:pPr>
            <a:r>
              <a:rPr lang="ru-RU" altLang="ru-RU" sz="1400"/>
              <a:t>госпитализация в течение предшествующих 3 месяцев;</a:t>
            </a:r>
          </a:p>
          <a:p>
            <a:pPr eaLnBrk="1" hangingPunct="1">
              <a:buClrTx/>
              <a:buSzTx/>
              <a:buFont typeface="Arial" pitchFamily="34" charset="0"/>
              <a:buChar char="•"/>
            </a:pPr>
            <a:r>
              <a:rPr lang="ru-RU" altLang="ru-RU" sz="1400"/>
              <a:t>пребывание в домах длительного ухода;</a:t>
            </a:r>
          </a:p>
          <a:p>
            <a:pPr eaLnBrk="1" hangingPunct="1">
              <a:buClrTx/>
              <a:buSzTx/>
              <a:buFont typeface="Arial" pitchFamily="34" charset="0"/>
              <a:buChar char="•"/>
            </a:pPr>
            <a:r>
              <a:rPr lang="ru-RU" altLang="ru-RU" sz="1400" b="1"/>
              <a:t>дети младшего возраста, посещающие дошкольные учреждения;</a:t>
            </a:r>
          </a:p>
          <a:p>
            <a:pPr eaLnBrk="1" hangingPunct="1">
              <a:buClrTx/>
              <a:buSzTx/>
              <a:buFont typeface="Arial" pitchFamily="34" charset="0"/>
              <a:buChar char="•"/>
            </a:pPr>
            <a:r>
              <a:rPr lang="ru-RU" altLang="ru-RU" sz="1400"/>
              <a:t>лечение в дневных стационарах поликлиник;</a:t>
            </a:r>
          </a:p>
          <a:p>
            <a:pPr eaLnBrk="1" hangingPunct="1">
              <a:buClrTx/>
              <a:buSzTx/>
              <a:buFont typeface="Arial" pitchFamily="34" charset="0"/>
              <a:buChar char="•"/>
            </a:pPr>
            <a:r>
              <a:rPr lang="ru-RU" altLang="ru-RU" sz="1400"/>
              <a:t>лечение гемодиализом</a:t>
            </a:r>
          </a:p>
        </p:txBody>
      </p:sp>
      <p:sp>
        <p:nvSpPr>
          <p:cNvPr id="13" name="Rectangle 29"/>
          <p:cNvSpPr/>
          <p:nvPr/>
        </p:nvSpPr>
        <p:spPr>
          <a:xfrm>
            <a:off x="4841875" y="2997200"/>
            <a:ext cx="4121150" cy="69850"/>
          </a:xfrm>
          <a:prstGeom prst="rect">
            <a:avLst/>
          </a:prstGeom>
          <a:solidFill>
            <a:srgbClr val="A06E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Скругленный прямоугольник 15"/>
          <p:cNvSpPr/>
          <p:nvPr/>
        </p:nvSpPr>
        <p:spPr>
          <a:xfrm>
            <a:off x="395288" y="1341438"/>
            <a:ext cx="4176712" cy="1535112"/>
          </a:xfrm>
          <a:prstGeom prst="roundRect">
            <a:avLst/>
          </a:prstGeom>
          <a:gradFill>
            <a:gsLst>
              <a:gs pos="100000">
                <a:srgbClr val="A06EFF"/>
              </a:gs>
              <a:gs pos="0">
                <a:srgbClr val="A06EFF"/>
              </a:gs>
              <a:gs pos="53000">
                <a:srgbClr val="AE83F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285750" indent="-285750">
              <a:spcBef>
                <a:spcPts val="0"/>
              </a:spcBef>
              <a:buFont typeface="Arial" pitchFamily="34" charset="0"/>
              <a:buChar char="•"/>
              <a:defRPr/>
            </a:pPr>
            <a:r>
              <a:rPr lang="ru-RU" sz="1600" b="1" dirty="0"/>
              <a:t>Преимущества амоксициллина/ </a:t>
            </a:r>
            <a:r>
              <a:rPr lang="ru-RU" sz="1600" b="1" dirty="0" err="1"/>
              <a:t>клавуланата</a:t>
            </a:r>
            <a:r>
              <a:rPr lang="ru-RU" sz="1600" b="1" dirty="0"/>
              <a:t>  -   активность в отношении  </a:t>
            </a:r>
            <a:r>
              <a:rPr lang="en-US" sz="1600" b="1" dirty="0">
                <a:sym typeface="Symbol"/>
              </a:rPr>
              <a:t></a:t>
            </a:r>
            <a:r>
              <a:rPr lang="ru-RU" sz="1600" b="1" dirty="0"/>
              <a:t>-</a:t>
            </a:r>
            <a:r>
              <a:rPr lang="ru-RU" sz="1600" b="1" dirty="0" err="1"/>
              <a:t>лактамазопродуцирующих</a:t>
            </a:r>
            <a:r>
              <a:rPr lang="ru-RU" sz="1600" b="1" dirty="0"/>
              <a:t> штаммов: </a:t>
            </a:r>
          </a:p>
        </p:txBody>
      </p:sp>
      <p:sp>
        <p:nvSpPr>
          <p:cNvPr id="17" name="Скругленный прямоугольник 16"/>
          <p:cNvSpPr/>
          <p:nvPr/>
        </p:nvSpPr>
        <p:spPr>
          <a:xfrm>
            <a:off x="4786313" y="1343025"/>
            <a:ext cx="4176712" cy="1535113"/>
          </a:xfrm>
          <a:prstGeom prst="roundRect">
            <a:avLst/>
          </a:prstGeom>
          <a:gradFill>
            <a:gsLst>
              <a:gs pos="100000">
                <a:srgbClr val="A06EFF"/>
              </a:gs>
              <a:gs pos="0">
                <a:srgbClr val="A06EFF"/>
              </a:gs>
              <a:gs pos="53000">
                <a:srgbClr val="AE83F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285750" indent="-285750">
              <a:spcBef>
                <a:spcPts val="0"/>
              </a:spcBef>
              <a:buFont typeface="Arial" pitchFamily="34" charset="0"/>
              <a:buChar char="•"/>
              <a:defRPr/>
            </a:pPr>
            <a:r>
              <a:rPr lang="ru-RU" sz="1600" b="1" dirty="0"/>
              <a:t>Амоксициллин/клавуланат показан пациентам с факторами риска внебольничных инфекций, вызванных антибиотикорезистентными  возбудителями: </a:t>
            </a:r>
          </a:p>
        </p:txBody>
      </p:sp>
      <p:sp>
        <p:nvSpPr>
          <p:cNvPr id="18" name="Rectangle 14"/>
          <p:cNvSpPr/>
          <p:nvPr/>
        </p:nvSpPr>
        <p:spPr>
          <a:xfrm>
            <a:off x="457200" y="2962275"/>
            <a:ext cx="4119563" cy="2805113"/>
          </a:xfrm>
          <a:prstGeom prst="rect">
            <a:avLst/>
          </a:prstGeom>
          <a:solidFill>
            <a:srgbClr val="E2D2F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7"/>
          <p:cNvSpPr/>
          <p:nvPr/>
        </p:nvSpPr>
        <p:spPr>
          <a:xfrm>
            <a:off x="430213" y="5767388"/>
            <a:ext cx="4121150" cy="71437"/>
          </a:xfrm>
          <a:prstGeom prst="rect">
            <a:avLst/>
          </a:prstGeom>
          <a:solidFill>
            <a:srgbClr val="A06E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12" name="Rectangle 22"/>
          <p:cNvSpPr>
            <a:spLocks noChangeArrowheads="1"/>
          </p:cNvSpPr>
          <p:nvPr/>
        </p:nvSpPr>
        <p:spPr bwMode="auto">
          <a:xfrm>
            <a:off x="512763" y="3175000"/>
            <a:ext cx="3946525"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 typeface="Arial" pitchFamily="34" charset="0"/>
              <a:buChar char="•"/>
            </a:pPr>
            <a:r>
              <a:rPr lang="en-US" altLang="ru-RU" sz="1400"/>
              <a:t>H.influenzae </a:t>
            </a:r>
            <a:r>
              <a:rPr lang="ru-RU" altLang="ru-RU" sz="1400"/>
              <a:t>и </a:t>
            </a:r>
            <a:r>
              <a:rPr lang="en-US" altLang="ru-RU" sz="1400"/>
              <a:t>M.catarrhalis, </a:t>
            </a:r>
          </a:p>
          <a:p>
            <a:pPr eaLnBrk="1" hangingPunct="1">
              <a:buClrTx/>
              <a:buSzTx/>
              <a:buFont typeface="Arial" pitchFamily="34" charset="0"/>
              <a:buChar char="•"/>
            </a:pPr>
            <a:r>
              <a:rPr lang="ru-RU" altLang="ru-RU" sz="1400"/>
              <a:t>ряда грамотрицательных энтеробактерий (</a:t>
            </a:r>
            <a:r>
              <a:rPr lang="en-US" altLang="ru-RU" sz="1400"/>
              <a:t>K.pneumoniae </a:t>
            </a:r>
            <a:r>
              <a:rPr lang="ru-RU" altLang="ru-RU" sz="1400"/>
              <a:t>и др.), </a:t>
            </a:r>
          </a:p>
          <a:p>
            <a:pPr eaLnBrk="1" hangingPunct="1">
              <a:buClrTx/>
              <a:buSzTx/>
              <a:buFont typeface="Arial" pitchFamily="34" charset="0"/>
              <a:buChar char="•"/>
            </a:pPr>
            <a:r>
              <a:rPr lang="ru-RU" altLang="ru-RU" sz="1400"/>
              <a:t>метициллиночувствительных штаммов </a:t>
            </a:r>
            <a:r>
              <a:rPr lang="en-US" altLang="ru-RU" sz="1400"/>
              <a:t>S.aureus </a:t>
            </a:r>
          </a:p>
          <a:p>
            <a:pPr eaLnBrk="1" hangingPunct="1">
              <a:buClrTx/>
              <a:buSzTx/>
              <a:buFont typeface="Arial" pitchFamily="34" charset="0"/>
              <a:buChar char="•"/>
            </a:pPr>
            <a:r>
              <a:rPr lang="ru-RU" altLang="ru-RU" sz="1400"/>
              <a:t>неспорообразующих анаэробов</a:t>
            </a:r>
          </a:p>
        </p:txBody>
      </p:sp>
      <p:sp>
        <p:nvSpPr>
          <p:cNvPr id="21" name="Rectangle 29"/>
          <p:cNvSpPr/>
          <p:nvPr/>
        </p:nvSpPr>
        <p:spPr>
          <a:xfrm>
            <a:off x="457200" y="2962275"/>
            <a:ext cx="4119563" cy="69850"/>
          </a:xfrm>
          <a:prstGeom prst="rect">
            <a:avLst/>
          </a:prstGeom>
          <a:solidFill>
            <a:srgbClr val="A06E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34949329"/>
      </p:ext>
    </p:extLst>
  </p:cSld>
  <p:clrMapOvr>
    <a:masterClrMapping/>
  </p:clrMapOvr>
  <p:transition>
    <p:cover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51520" y="188640"/>
            <a:ext cx="4463530" cy="461665"/>
          </a:xfrm>
          <a:prstGeom prst="rect">
            <a:avLst/>
          </a:prstGeom>
        </p:spPr>
        <p:txBody>
          <a:bodyPr wrap="none">
            <a:spAutoFit/>
          </a:bodyPr>
          <a:lstStyle/>
          <a:p>
            <a:r>
              <a:rPr lang="ru-RU" sz="2400" b="1" dirty="0" smtClean="0">
                <a:latin typeface="Times New Roman" pitchFamily="18" charset="0"/>
                <a:cs typeface="Times New Roman" pitchFamily="18" charset="0"/>
              </a:rPr>
              <a:t>Джованни </a:t>
            </a:r>
            <a:r>
              <a:rPr lang="ru-RU" sz="2400" b="1" dirty="0" err="1" smtClean="0">
                <a:latin typeface="Times New Roman" pitchFamily="18" charset="0"/>
                <a:cs typeface="Times New Roman" pitchFamily="18" charset="0"/>
              </a:rPr>
              <a:t>Баттиста</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Морганьи</a:t>
            </a:r>
            <a:endParaRPr lang="ru-RU" sz="2400" dirty="0">
              <a:latin typeface="Times New Roman" pitchFamily="18" charset="0"/>
              <a:cs typeface="Times New Roman" pitchFamily="18" charset="0"/>
            </a:endParaRPr>
          </a:p>
        </p:txBody>
      </p:sp>
      <p:pic>
        <p:nvPicPr>
          <p:cNvPr id="106498" name="Picture 2" descr="D:\Клиника БГМУ\Morgagni_portrait.jpg"/>
          <p:cNvPicPr>
            <a:picLocks noChangeAspect="1" noChangeArrowheads="1"/>
          </p:cNvPicPr>
          <p:nvPr/>
        </p:nvPicPr>
        <p:blipFill>
          <a:blip r:embed="rId3" cstate="print"/>
          <a:srcRect/>
          <a:stretch>
            <a:fillRect/>
          </a:stretch>
        </p:blipFill>
        <p:spPr bwMode="auto">
          <a:xfrm>
            <a:off x="395536" y="764704"/>
            <a:ext cx="2376264" cy="2922813"/>
          </a:xfrm>
          <a:prstGeom prst="rect">
            <a:avLst/>
          </a:prstGeom>
          <a:noFill/>
        </p:spPr>
      </p:pic>
      <p:sp>
        <p:nvSpPr>
          <p:cNvPr id="6" name="Прямоугольник 5"/>
          <p:cNvSpPr/>
          <p:nvPr/>
        </p:nvSpPr>
        <p:spPr>
          <a:xfrm>
            <a:off x="2915816" y="764704"/>
            <a:ext cx="6228184" cy="3046988"/>
          </a:xfrm>
          <a:prstGeom prst="rect">
            <a:avLst/>
          </a:prstGeom>
        </p:spPr>
        <p:txBody>
          <a:bodyPr wrap="square">
            <a:spAutoFit/>
          </a:bodyPr>
          <a:lstStyle/>
          <a:p>
            <a:r>
              <a:rPr lang="ru-RU" sz="2400" dirty="0" smtClean="0">
                <a:latin typeface="Times New Roman" pitchFamily="18" charset="0"/>
                <a:cs typeface="Times New Roman" pitchFamily="18" charset="0"/>
              </a:rPr>
              <a:t>итальянский врач, основатель патологической анатомии. Впервые описал изменения, наблюдаемые при вскрытии трупов людей, умерших от различных болезней; эти наблюдения позволили распознавать болезни на основании вскрытий и сравнивать прижизненные признаки с посмертными изменениями.</a:t>
            </a:r>
            <a:endParaRPr lang="ru-RU" sz="2400" dirty="0">
              <a:latin typeface="Times New Roman" pitchFamily="18" charset="0"/>
              <a:cs typeface="Times New Roman" pitchFamily="18" charset="0"/>
            </a:endParaRPr>
          </a:p>
        </p:txBody>
      </p:sp>
      <p:sp>
        <p:nvSpPr>
          <p:cNvPr id="7" name="Прямоугольник 6"/>
          <p:cNvSpPr/>
          <p:nvPr/>
        </p:nvSpPr>
        <p:spPr>
          <a:xfrm>
            <a:off x="5292080" y="188640"/>
            <a:ext cx="3149195" cy="461665"/>
          </a:xfrm>
          <a:prstGeom prst="rect">
            <a:avLst/>
          </a:prstGeom>
        </p:spPr>
        <p:txBody>
          <a:bodyPr wrap="none">
            <a:spAutoFit/>
          </a:bodyPr>
          <a:lstStyle/>
          <a:p>
            <a:r>
              <a:rPr lang="ru-RU" sz="2400" dirty="0" smtClean="0">
                <a:latin typeface="Times New Roman" pitchFamily="18" charset="0"/>
                <a:cs typeface="Times New Roman" pitchFamily="18" charset="0"/>
              </a:rPr>
              <a:t>25.2.1682 - 5.12.1771 г.</a:t>
            </a:r>
            <a:endParaRPr lang="ru-RU" sz="2400" dirty="0">
              <a:latin typeface="Times New Roman" pitchFamily="18" charset="0"/>
              <a:cs typeface="Times New Roman" pitchFamily="18" charset="0"/>
            </a:endParaRPr>
          </a:p>
        </p:txBody>
      </p:sp>
      <p:sp>
        <p:nvSpPr>
          <p:cNvPr id="8" name="Прямоугольник 7"/>
          <p:cNvSpPr/>
          <p:nvPr/>
        </p:nvSpPr>
        <p:spPr>
          <a:xfrm>
            <a:off x="3851920" y="3933056"/>
            <a:ext cx="2081788" cy="461665"/>
          </a:xfrm>
          <a:prstGeom prst="rect">
            <a:avLst/>
          </a:prstGeom>
        </p:spPr>
        <p:txBody>
          <a:bodyPr wrap="none">
            <a:spAutoFit/>
          </a:bodyPr>
          <a:lstStyle/>
          <a:p>
            <a:r>
              <a:rPr lang="ru-RU" sz="2400" b="1" dirty="0" smtClean="0">
                <a:latin typeface="Times New Roman" pitchFamily="18" charset="0"/>
                <a:cs typeface="Times New Roman" pitchFamily="18" charset="0"/>
              </a:rPr>
              <a:t>Рене </a:t>
            </a:r>
            <a:r>
              <a:rPr lang="ru-RU" sz="2400" b="1" dirty="0" err="1" smtClean="0">
                <a:latin typeface="Times New Roman" pitchFamily="18" charset="0"/>
                <a:cs typeface="Times New Roman" pitchFamily="18" charset="0"/>
              </a:rPr>
              <a:t>Лаэннек</a:t>
            </a:r>
            <a:endParaRPr lang="ru-RU" sz="2400" dirty="0">
              <a:latin typeface="Times New Roman" pitchFamily="18" charset="0"/>
              <a:cs typeface="Times New Roman" pitchFamily="18" charset="0"/>
            </a:endParaRPr>
          </a:p>
        </p:txBody>
      </p:sp>
      <p:pic>
        <p:nvPicPr>
          <p:cNvPr id="106500" name="Picture 4" descr="D:\Клиника БГМУ\Rene-Theophile-Hyacinthe_Laennec.jpg"/>
          <p:cNvPicPr>
            <a:picLocks noChangeAspect="1" noChangeArrowheads="1"/>
          </p:cNvPicPr>
          <p:nvPr/>
        </p:nvPicPr>
        <p:blipFill>
          <a:blip r:embed="rId4" cstate="print"/>
          <a:srcRect/>
          <a:stretch>
            <a:fillRect/>
          </a:stretch>
        </p:blipFill>
        <p:spPr bwMode="auto">
          <a:xfrm>
            <a:off x="6660232" y="3645024"/>
            <a:ext cx="2131993" cy="2952328"/>
          </a:xfrm>
          <a:prstGeom prst="rect">
            <a:avLst/>
          </a:prstGeom>
          <a:noFill/>
        </p:spPr>
      </p:pic>
      <p:sp>
        <p:nvSpPr>
          <p:cNvPr id="10" name="Прямоугольник 9"/>
          <p:cNvSpPr/>
          <p:nvPr/>
        </p:nvSpPr>
        <p:spPr>
          <a:xfrm>
            <a:off x="1043608" y="4437112"/>
            <a:ext cx="5580112" cy="461665"/>
          </a:xfrm>
          <a:prstGeom prst="rect">
            <a:avLst/>
          </a:prstGeom>
        </p:spPr>
        <p:txBody>
          <a:bodyPr wrap="square">
            <a:spAutoFit/>
          </a:bodyPr>
          <a:lstStyle/>
          <a:p>
            <a:r>
              <a:rPr lang="ru-RU" sz="2400" dirty="0" smtClean="0">
                <a:latin typeface="Times New Roman" pitchFamily="18" charset="0"/>
                <a:cs typeface="Times New Roman" pitchFamily="18" charset="0"/>
              </a:rPr>
              <a:t>17 февраля 1781  - </a:t>
            </a:r>
            <a:r>
              <a:rPr lang="ru-RU" sz="2400" b="1"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13 августа 1826  г.</a:t>
            </a:r>
            <a:endParaRPr lang="ru-RU" sz="2400" dirty="0">
              <a:latin typeface="Times New Roman" pitchFamily="18" charset="0"/>
              <a:cs typeface="Times New Roman" pitchFamily="18" charset="0"/>
            </a:endParaRPr>
          </a:p>
        </p:txBody>
      </p:sp>
      <p:sp>
        <p:nvSpPr>
          <p:cNvPr id="11" name="Прямоугольник 10"/>
          <p:cNvSpPr/>
          <p:nvPr/>
        </p:nvSpPr>
        <p:spPr>
          <a:xfrm>
            <a:off x="971600" y="5013176"/>
            <a:ext cx="5364088" cy="1569660"/>
          </a:xfrm>
          <a:prstGeom prst="rect">
            <a:avLst/>
          </a:prstGeom>
        </p:spPr>
        <p:txBody>
          <a:bodyPr wrap="square">
            <a:spAutoFit/>
          </a:bodyPr>
          <a:lstStyle/>
          <a:p>
            <a:r>
              <a:rPr lang="ru-RU" sz="2400" dirty="0" smtClean="0">
                <a:latin typeface="Times New Roman" pitchFamily="18" charset="0"/>
                <a:cs typeface="Times New Roman" pitchFamily="18" charset="0"/>
              </a:rPr>
              <a:t>французский врач и анатом, основоположник клинико-анатомического метода диагностики, изобретатель стетоскопа</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23850" y="857250"/>
          <a:ext cx="8281989" cy="4892040"/>
        </p:xfrm>
        <a:graphic>
          <a:graphicData uri="http://schemas.openxmlformats.org/drawingml/2006/table">
            <a:tbl>
              <a:tblPr firstRow="1" bandRow="1">
                <a:tableStyleId>{5C22544A-7EE6-4342-B048-85BDC9FD1C3A}</a:tableStyleId>
              </a:tblPr>
              <a:tblGrid>
                <a:gridCol w="1874551">
                  <a:extLst>
                    <a:ext uri="{9D8B030D-6E8A-4147-A177-3AD203B41FA5}"/>
                  </a:extLst>
                </a:gridCol>
                <a:gridCol w="2893471">
                  <a:extLst>
                    <a:ext uri="{9D8B030D-6E8A-4147-A177-3AD203B41FA5}"/>
                  </a:extLst>
                </a:gridCol>
                <a:gridCol w="3513967">
                  <a:extLst>
                    <a:ext uri="{9D8B030D-6E8A-4147-A177-3AD203B41FA5}"/>
                  </a:extLst>
                </a:gridCol>
              </a:tblGrid>
              <a:tr h="388620">
                <a:tc>
                  <a:txBody>
                    <a:bodyPr/>
                    <a:lstStyle/>
                    <a:p>
                      <a:r>
                        <a:rPr lang="ru-RU" sz="1400" dirty="0"/>
                        <a:t>Пациенты</a:t>
                      </a:r>
                      <a:r>
                        <a:rPr lang="ru-RU" sz="1400" baseline="0" dirty="0"/>
                        <a:t> детского возраста</a:t>
                      </a:r>
                      <a:endParaRPr lang="en-US" sz="1400" dirty="0"/>
                    </a:p>
                  </a:txBody>
                  <a:tcPr marL="68581" marR="68581" marT="34290" marB="34290">
                    <a:solidFill>
                      <a:srgbClr val="A06EFF"/>
                    </a:solidFill>
                  </a:tcPr>
                </a:tc>
                <a:tc>
                  <a:txBody>
                    <a:bodyPr/>
                    <a:lstStyle/>
                    <a:p>
                      <a:r>
                        <a:rPr lang="ru-RU" sz="1400" dirty="0"/>
                        <a:t>Отсутствие</a:t>
                      </a:r>
                      <a:r>
                        <a:rPr lang="ru-RU" sz="1400" baseline="0" dirty="0"/>
                        <a:t> </a:t>
                      </a:r>
                      <a:r>
                        <a:rPr lang="ru-RU" sz="1400" dirty="0"/>
                        <a:t> факторов риска резистентной флоры</a:t>
                      </a:r>
                      <a:endParaRPr lang="en-US" sz="1400" dirty="0"/>
                    </a:p>
                  </a:txBody>
                  <a:tcPr marL="68581" marR="68581" marT="34290" marB="34290">
                    <a:solidFill>
                      <a:srgbClr val="A06EFF"/>
                    </a:solidFill>
                  </a:tcPr>
                </a:tc>
                <a:tc>
                  <a:txBody>
                    <a:bodyPr/>
                    <a:lstStyle/>
                    <a:p>
                      <a:r>
                        <a:rPr lang="ru-RU" sz="1400" dirty="0"/>
                        <a:t>Наличие факторов риска резистентной</a:t>
                      </a:r>
                      <a:r>
                        <a:rPr lang="ru-RU" sz="1400" baseline="0" dirty="0"/>
                        <a:t> флоры или неэффективность первого АБ</a:t>
                      </a:r>
                      <a:endParaRPr lang="en-US" sz="1400" dirty="0"/>
                    </a:p>
                  </a:txBody>
                  <a:tcPr marL="68581" marR="68581" marT="34290" marB="34290">
                    <a:solidFill>
                      <a:srgbClr val="A06EFF"/>
                    </a:solidFill>
                  </a:tcPr>
                </a:tc>
                <a:extLst>
                  <a:ext uri="{0D108BD9-81ED-4DB2-BD59-A6C34878D82A}"/>
                </a:extLst>
              </a:tr>
              <a:tr h="548640">
                <a:tc>
                  <a:txBody>
                    <a:bodyPr/>
                    <a:lstStyle/>
                    <a:p>
                      <a:r>
                        <a:rPr lang="ru-RU" sz="1400" dirty="0"/>
                        <a:t>Острый бактериальный синусит(1)</a:t>
                      </a:r>
                      <a:endParaRPr lang="en-US" sz="1400" dirty="0"/>
                    </a:p>
                  </a:txBody>
                  <a:tcPr marL="68581" marR="68581" marT="34290" marB="34290"/>
                </a:tc>
                <a:tc>
                  <a:txBody>
                    <a:bodyPr/>
                    <a:lstStyle/>
                    <a:p>
                      <a:r>
                        <a:rPr lang="ru-RU" sz="1400" dirty="0"/>
                        <a:t>Амоксициллин** внутрь 40-45 мг/кг/сутки </a:t>
                      </a:r>
                      <a:br>
                        <a:rPr lang="ru-RU" sz="1400" dirty="0"/>
                      </a:br>
                      <a:r>
                        <a:rPr lang="ru-RU" sz="1400" dirty="0"/>
                        <a:t>в 3 приема</a:t>
                      </a:r>
                      <a:endParaRPr lang="en-US" sz="1400" dirty="0"/>
                    </a:p>
                  </a:txBody>
                  <a:tcPr marL="68581" marR="68581" marT="34290" marB="34290"/>
                </a:tc>
                <a:tc>
                  <a:txBody>
                    <a:bodyPr/>
                    <a:lstStyle/>
                    <a:p>
                      <a:r>
                        <a:rPr lang="ru-RU" sz="1400" dirty="0"/>
                        <a:t>Амоксициллин/</a:t>
                      </a:r>
                      <a:br>
                        <a:rPr lang="ru-RU" sz="1400" dirty="0"/>
                      </a:br>
                      <a:r>
                        <a:rPr lang="ru-RU" sz="1400" dirty="0"/>
                        <a:t>клавуланат** внутрь </a:t>
                      </a:r>
                      <a:br>
                        <a:rPr lang="ru-RU" sz="1400" dirty="0"/>
                      </a:br>
                      <a:r>
                        <a:rPr lang="ru-RU" sz="1400" dirty="0"/>
                        <a:t>90 мг/кг/сутки в 2 приема</a:t>
                      </a:r>
                    </a:p>
                  </a:txBody>
                  <a:tcPr marL="68581" marR="68581" marT="34290" marB="34290"/>
                </a:tc>
                <a:extLst>
                  <a:ext uri="{0D108BD9-81ED-4DB2-BD59-A6C34878D82A}"/>
                </a:extLst>
              </a:tr>
              <a:tr h="708660">
                <a:tc>
                  <a:txBody>
                    <a:bodyPr/>
                    <a:lstStyle/>
                    <a:p>
                      <a:r>
                        <a:rPr lang="ru-RU" sz="1400" dirty="0"/>
                        <a:t>Острый</a:t>
                      </a:r>
                      <a:r>
                        <a:rPr lang="ru-RU" sz="1400" baseline="0" dirty="0"/>
                        <a:t> средний о</a:t>
                      </a:r>
                      <a:r>
                        <a:rPr lang="ru-RU" sz="1400" dirty="0"/>
                        <a:t>тит (2)</a:t>
                      </a:r>
                      <a:endParaRPr lang="en-US" sz="1400" dirty="0"/>
                    </a:p>
                  </a:txBody>
                  <a:tcPr marL="68581" marR="68581"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Амоксициллин** внутрь 40-45 мг/кг/сутки </a:t>
                      </a:r>
                      <a:br>
                        <a:rPr lang="ru-RU" sz="1400" dirty="0"/>
                      </a:br>
                      <a:r>
                        <a:rPr lang="ru-RU" sz="1400" dirty="0"/>
                        <a:t>в 3 приема</a:t>
                      </a:r>
                      <a:endParaRPr lang="en-US" sz="1400" dirty="0"/>
                    </a:p>
                    <a:p>
                      <a:endParaRPr lang="en-US" sz="1400" dirty="0"/>
                    </a:p>
                  </a:txBody>
                  <a:tcPr marL="68581" marR="68581"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Амоксициллин/</a:t>
                      </a:r>
                      <a:br>
                        <a:rPr lang="ru-RU" sz="1400" dirty="0"/>
                      </a:br>
                      <a:r>
                        <a:rPr lang="ru-RU" sz="1400" dirty="0"/>
                        <a:t>клавуланат** внутрь </a:t>
                      </a:r>
                      <a:br>
                        <a:rPr lang="ru-RU" sz="1400" dirty="0"/>
                      </a:br>
                      <a:r>
                        <a:rPr lang="ru-RU" sz="1400" dirty="0"/>
                        <a:t>45-90 мг/кг/сутки в 2 приема</a:t>
                      </a:r>
                    </a:p>
                    <a:p>
                      <a:endParaRPr lang="en-US" sz="1400" dirty="0"/>
                    </a:p>
                  </a:txBody>
                  <a:tcPr marL="68581" marR="68581" marT="34290" marB="34290"/>
                </a:tc>
                <a:extLst>
                  <a:ext uri="{0D108BD9-81ED-4DB2-BD59-A6C34878D82A}"/>
                </a:extLst>
              </a:tr>
              <a:tr h="868680">
                <a:tc>
                  <a:txBody>
                    <a:bodyPr/>
                    <a:lstStyle/>
                    <a:p>
                      <a:r>
                        <a:rPr lang="ru-RU" sz="1400" dirty="0"/>
                        <a:t>Затяжной острый средний отит,</a:t>
                      </a:r>
                    </a:p>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Рецидивирующий острый средний отит</a:t>
                      </a:r>
                      <a:r>
                        <a:rPr lang="ru-RU" sz="1400" baseline="0" dirty="0"/>
                        <a:t> (2)</a:t>
                      </a:r>
                      <a:endParaRPr lang="en-US" sz="1400" dirty="0"/>
                    </a:p>
                    <a:p>
                      <a:endParaRPr lang="en-US" sz="1400" dirty="0"/>
                    </a:p>
                  </a:txBody>
                  <a:tcPr marL="68581" marR="68581"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400" dirty="0"/>
                        <a:t>Амоксициллин/</a:t>
                      </a:r>
                      <a:br>
                        <a:rPr lang="ru-RU" sz="1400" dirty="0"/>
                      </a:br>
                      <a:r>
                        <a:rPr lang="ru-RU" sz="1400" dirty="0"/>
                        <a:t>клавуланат** внутрь </a:t>
                      </a:r>
                      <a:br>
                        <a:rPr lang="ru-RU" sz="1400" dirty="0"/>
                      </a:br>
                      <a:r>
                        <a:rPr lang="ru-RU" sz="1400" dirty="0"/>
                        <a:t>90 мг/кг/сутки в 2 приема</a:t>
                      </a:r>
                    </a:p>
                    <a:p>
                      <a:endParaRPr lang="en-US" sz="1400" b="1" dirty="0"/>
                    </a:p>
                  </a:txBody>
                  <a:tcPr marL="68581" marR="68581" marT="34290" marB="34290"/>
                </a:tc>
                <a:tc>
                  <a:txBody>
                    <a:bodyPr/>
                    <a:lstStyle/>
                    <a:p>
                      <a:endParaRPr lang="en-US" sz="1400"/>
                    </a:p>
                  </a:txBody>
                  <a:tcPr marL="68581" marR="68581" marT="34290" marB="34290"/>
                </a:tc>
                <a:extLst>
                  <a:ext uri="{0D108BD9-81ED-4DB2-BD59-A6C34878D82A}"/>
                </a:extLst>
              </a:tr>
              <a:tr h="548640">
                <a:tc>
                  <a:txBody>
                    <a:bodyPr/>
                    <a:lstStyle/>
                    <a:p>
                      <a:r>
                        <a:rPr lang="ru-RU" sz="1400" b="1" dirty="0">
                          <a:solidFill>
                            <a:srgbClr val="FF0000"/>
                          </a:solidFill>
                        </a:rPr>
                        <a:t>Внебольничная</a:t>
                      </a:r>
                      <a:r>
                        <a:rPr lang="ru-RU" sz="1400" b="1" baseline="0" dirty="0">
                          <a:solidFill>
                            <a:srgbClr val="FF0000"/>
                          </a:solidFill>
                        </a:rPr>
                        <a:t> пневмония (5)</a:t>
                      </a:r>
                      <a:endParaRPr lang="en-US" sz="1400" b="1" dirty="0">
                        <a:solidFill>
                          <a:srgbClr val="FF0000"/>
                        </a:solidFill>
                      </a:endParaRPr>
                    </a:p>
                  </a:txBody>
                  <a:tcPr marL="68581" marR="68581" marT="34290" marB="34290"/>
                </a:tc>
                <a:tc>
                  <a:txBody>
                    <a:bodyPr/>
                    <a:lstStyle/>
                    <a:p>
                      <a:r>
                        <a:rPr lang="ru-RU" sz="1400" b="1" u="none" strike="noStrike" kern="1200" baseline="0" dirty="0">
                          <a:solidFill>
                            <a:srgbClr val="FF0000"/>
                          </a:solidFill>
                        </a:rPr>
                        <a:t>Амоксициллин  45–90 мг/кг/сут</a:t>
                      </a:r>
                    </a:p>
                    <a:p>
                      <a:r>
                        <a:rPr lang="ru-RU" sz="1400" b="1" u="none" strike="noStrike" kern="1200" baseline="0" dirty="0">
                          <a:solidFill>
                            <a:srgbClr val="FF0000"/>
                          </a:solidFill>
                        </a:rPr>
                        <a:t>в 3 приема</a:t>
                      </a:r>
                      <a:endParaRPr lang="ru-RU" sz="1400" b="1" dirty="0">
                        <a:solidFill>
                          <a:srgbClr val="FF0000"/>
                        </a:solidFill>
                      </a:endParaRPr>
                    </a:p>
                    <a:p>
                      <a:endParaRPr lang="en-US" sz="1400" b="1" dirty="0">
                        <a:solidFill>
                          <a:srgbClr val="FF0000"/>
                        </a:solidFill>
                      </a:endParaRPr>
                    </a:p>
                  </a:txBody>
                  <a:tcPr marL="68581" marR="68581" marT="34290" marB="34290"/>
                </a:tc>
                <a:tc>
                  <a:txBody>
                    <a:bodyPr/>
                    <a:lstStyle/>
                    <a:p>
                      <a:r>
                        <a:rPr lang="ru-RU" sz="1400" b="1" u="none" strike="noStrike" kern="1200" baseline="0" dirty="0">
                          <a:solidFill>
                            <a:srgbClr val="FF0000"/>
                          </a:solidFill>
                        </a:rPr>
                        <a:t>Амоксициллин/Клавуланат 45–90 мг/кг/сут</a:t>
                      </a:r>
                    </a:p>
                    <a:p>
                      <a:r>
                        <a:rPr lang="ru-RU" sz="1400" b="1" u="none" strike="noStrike" kern="1200" baseline="0" dirty="0">
                          <a:solidFill>
                            <a:srgbClr val="FF0000"/>
                          </a:solidFill>
                        </a:rPr>
                        <a:t>в 3 приема</a:t>
                      </a:r>
                      <a:endParaRPr lang="en-US" sz="1400" b="1" dirty="0">
                        <a:solidFill>
                          <a:srgbClr val="FF0000"/>
                        </a:solidFill>
                      </a:endParaRPr>
                    </a:p>
                  </a:txBody>
                  <a:tcPr marL="68581" marR="68581" marT="34290" marB="34290"/>
                </a:tc>
                <a:extLst>
                  <a:ext uri="{0D108BD9-81ED-4DB2-BD59-A6C34878D82A}"/>
                </a:extLst>
              </a:tr>
              <a:tr h="548640">
                <a:tc>
                  <a:txBody>
                    <a:bodyPr/>
                    <a:lstStyle/>
                    <a:p>
                      <a:r>
                        <a:rPr lang="ru-RU" sz="1400" dirty="0"/>
                        <a:t>Острый</a:t>
                      </a:r>
                      <a:r>
                        <a:rPr lang="ru-RU" sz="1400" baseline="0" dirty="0"/>
                        <a:t> стафиллококовый тонзиллит (5)</a:t>
                      </a:r>
                      <a:endParaRPr lang="en-US" sz="1400" dirty="0"/>
                    </a:p>
                  </a:txBody>
                  <a:tcPr marL="68581" marR="68581" marT="34290" marB="34290"/>
                </a:tc>
                <a:tc>
                  <a:txBody>
                    <a:bodyPr/>
                    <a:lstStyle/>
                    <a:p>
                      <a:r>
                        <a:rPr lang="ru-RU" sz="1400" u="none" strike="noStrike" kern="1200" baseline="0" dirty="0"/>
                        <a:t>Амоксициллин  50 мг/кг/сут</a:t>
                      </a:r>
                    </a:p>
                    <a:p>
                      <a:r>
                        <a:rPr lang="ru-RU" sz="1400" u="none" strike="noStrike" kern="1200" baseline="0" dirty="0"/>
                        <a:t>в 3 приема</a:t>
                      </a:r>
                      <a:endParaRPr lang="ru-RU" sz="1400" dirty="0"/>
                    </a:p>
                    <a:p>
                      <a:endParaRPr lang="en-US" sz="1400" dirty="0"/>
                    </a:p>
                  </a:txBody>
                  <a:tcPr marL="68581" marR="68581" marT="34290" marB="34290"/>
                </a:tc>
                <a:tc>
                  <a:txBody>
                    <a:bodyPr/>
                    <a:lstStyle/>
                    <a:p>
                      <a:r>
                        <a:rPr lang="ru-RU" sz="1400" u="none" strike="noStrike" kern="1200" baseline="0" dirty="0"/>
                        <a:t>Амоксициллин/Клавуланат 40 мг/кг/сут</a:t>
                      </a:r>
                    </a:p>
                    <a:p>
                      <a:r>
                        <a:rPr lang="ru-RU" sz="1400" u="none" strike="noStrike" kern="1200" baseline="0" dirty="0"/>
                        <a:t>в 3 приема</a:t>
                      </a:r>
                      <a:endParaRPr lang="en-US" sz="1400" dirty="0"/>
                    </a:p>
                    <a:p>
                      <a:endParaRPr lang="en-US" sz="1400" dirty="0"/>
                    </a:p>
                  </a:txBody>
                  <a:tcPr marL="68581" marR="68581" marT="34290" marB="34290"/>
                </a:tc>
                <a:extLst>
                  <a:ext uri="{0D108BD9-81ED-4DB2-BD59-A6C34878D82A}"/>
                </a:extLst>
              </a:tr>
            </a:tbl>
          </a:graphicData>
        </a:graphic>
      </p:graphicFrame>
      <p:sp>
        <p:nvSpPr>
          <p:cNvPr id="155680" name="Text Box 26"/>
          <p:cNvSpPr txBox="1">
            <a:spLocks noChangeArrowheads="1"/>
          </p:cNvSpPr>
          <p:nvPr/>
        </p:nvSpPr>
        <p:spPr bwMode="auto">
          <a:xfrm>
            <a:off x="247650" y="0"/>
            <a:ext cx="8780463"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lIns="81280" tIns="40640" rIns="81280" bIns="40640" anchor="ct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lnSpc>
                <a:spcPts val="2900"/>
              </a:lnSpc>
              <a:spcBef>
                <a:spcPct val="0"/>
              </a:spcBef>
              <a:buClrTx/>
              <a:buSzTx/>
              <a:buFontTx/>
              <a:buNone/>
            </a:pPr>
            <a:r>
              <a:rPr lang="ru-RU" altLang="ru-RU" dirty="0">
                <a:solidFill>
                  <a:srgbClr val="49399A"/>
                </a:solidFill>
              </a:rPr>
              <a:t>Место </a:t>
            </a:r>
            <a:r>
              <a:rPr lang="ru-RU" altLang="ru-RU" dirty="0" err="1">
                <a:solidFill>
                  <a:srgbClr val="49399A"/>
                </a:solidFill>
              </a:rPr>
              <a:t>амокцициллина</a:t>
            </a:r>
            <a:r>
              <a:rPr lang="en-US" altLang="ru-RU" dirty="0">
                <a:solidFill>
                  <a:srgbClr val="49399A"/>
                </a:solidFill>
              </a:rPr>
              <a:t>/</a:t>
            </a:r>
            <a:r>
              <a:rPr lang="ru-RU" altLang="ru-RU" dirty="0" err="1">
                <a:solidFill>
                  <a:srgbClr val="49399A"/>
                </a:solidFill>
              </a:rPr>
              <a:t>клавуланата</a:t>
            </a:r>
            <a:r>
              <a:rPr lang="ru-RU" altLang="ru-RU" dirty="0">
                <a:solidFill>
                  <a:srgbClr val="49399A"/>
                </a:solidFill>
              </a:rPr>
              <a:t> в клинических рекомендациях</a:t>
            </a:r>
          </a:p>
        </p:txBody>
      </p:sp>
      <p:sp>
        <p:nvSpPr>
          <p:cNvPr id="2" name="Rectangle 1"/>
          <p:cNvSpPr/>
          <p:nvPr/>
        </p:nvSpPr>
        <p:spPr>
          <a:xfrm>
            <a:off x="219075" y="6021388"/>
            <a:ext cx="6369050" cy="647700"/>
          </a:xfrm>
          <a:prstGeom prst="rect">
            <a:avLst/>
          </a:prstGeom>
        </p:spPr>
        <p:txBody>
          <a:bodyPr/>
          <a:lstStyle/>
          <a:p>
            <a:pPr defTabSz="685800">
              <a:lnSpc>
                <a:spcPts val="960"/>
              </a:lnSpc>
              <a:defRPr/>
            </a:pPr>
            <a:r>
              <a:rPr lang="en-US" sz="1000" dirty="0">
                <a:solidFill>
                  <a:schemeClr val="tx1">
                    <a:lumMod val="75000"/>
                    <a:lumOff val="25000"/>
                  </a:schemeClr>
                </a:solidFill>
              </a:rPr>
              <a:t>1. </a:t>
            </a:r>
            <a:r>
              <a:rPr lang="ru-RU" sz="1000" i="1" dirty="0">
                <a:solidFill>
                  <a:prstClr val="black"/>
                </a:solidFill>
                <a:latin typeface="Calibri" pitchFamily="34" charset="0"/>
              </a:rPr>
              <a:t>Острый синусит: методические рекомендации/ под ред. С.В. Рязанцева. – Спб.: Полифорум групп, 2016. –28с.</a:t>
            </a:r>
          </a:p>
          <a:p>
            <a:pPr defTabSz="685800">
              <a:lnSpc>
                <a:spcPts val="960"/>
              </a:lnSpc>
              <a:defRPr/>
            </a:pPr>
            <a:r>
              <a:rPr lang="ru-RU" sz="1000" i="1" dirty="0">
                <a:solidFill>
                  <a:prstClr val="black"/>
                </a:solidFill>
                <a:latin typeface="Calibri" pitchFamily="34" charset="0"/>
              </a:rPr>
              <a:t>2. Карнеева О.В., Поляков Д.П., Гуров А.В. И др. Отит средний острый. Клинические рекомендации. 2016.</a:t>
            </a:r>
          </a:p>
          <a:p>
            <a:pPr defTabSz="685800">
              <a:lnSpc>
                <a:spcPts val="960"/>
              </a:lnSpc>
              <a:defRPr/>
            </a:pPr>
            <a:r>
              <a:rPr lang="ru-RU" sz="1000" i="1" dirty="0">
                <a:solidFill>
                  <a:prstClr val="black"/>
                </a:solidFill>
                <a:latin typeface="Calibri" pitchFamily="34" charset="0"/>
              </a:rPr>
              <a:t>5. Стратегия и тактика рационального применения антимикробных средств в амбулаторной практике: Евразийские клинические рекомендации/ </a:t>
            </a:r>
            <a:r>
              <a:rPr lang="ru-RU" sz="1000" dirty="0">
                <a:solidFill>
                  <a:schemeClr val="tx1">
                    <a:lumMod val="75000"/>
                    <a:lumOff val="25000"/>
                  </a:schemeClr>
                </a:solidFill>
              </a:rPr>
              <a:t>под ред. С.В. Яковлева, С.В. Сидоренко и др.  М.: Издательство «ПреПринт» 2016 – 144с. </a:t>
            </a:r>
            <a:endParaRPr lang="en-US" sz="1000" dirty="0">
              <a:solidFill>
                <a:schemeClr val="tx1">
                  <a:lumMod val="75000"/>
                  <a:lumOff val="25000"/>
                </a:schemeClr>
              </a:solidFill>
            </a:endParaRPr>
          </a:p>
        </p:txBody>
      </p:sp>
    </p:spTree>
    <p:extLst>
      <p:ext uri="{BB962C8B-B14F-4D97-AF65-F5344CB8AC3E}">
        <p14:creationId xmlns:p14="http://schemas.microsoft.com/office/powerpoint/2010/main" val="9707626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277813"/>
            <a:ext cx="8050213" cy="1143000"/>
          </a:xfrm>
        </p:spPr>
        <p:txBody>
          <a:bodyPr>
            <a:normAutofit fontScale="90000"/>
          </a:bodyPr>
          <a:lstStyle/>
          <a:p>
            <a:pPr>
              <a:defRPr/>
            </a:pPr>
            <a:r>
              <a:rPr lang="ru-RU" sz="2000" b="1" dirty="0">
                <a:solidFill>
                  <a:schemeClr val="accent2">
                    <a:lumMod val="50000"/>
                  </a:schemeClr>
                </a:solidFill>
              </a:rPr>
              <a:t>Стратегия и тактика рационального применения антимикробных</a:t>
            </a:r>
            <a:br>
              <a:rPr lang="ru-RU" sz="2000" b="1" dirty="0">
                <a:solidFill>
                  <a:schemeClr val="accent2">
                    <a:lumMod val="50000"/>
                  </a:schemeClr>
                </a:solidFill>
              </a:rPr>
            </a:br>
            <a:r>
              <a:rPr lang="ru-RU" sz="2000" b="1" dirty="0">
                <a:solidFill>
                  <a:schemeClr val="accent2">
                    <a:lumMod val="50000"/>
                  </a:schemeClr>
                </a:solidFill>
              </a:rPr>
              <a:t>средств в амбулаторной практике: Российские практические</a:t>
            </a:r>
            <a:br>
              <a:rPr lang="ru-RU" sz="2000" b="1" dirty="0">
                <a:solidFill>
                  <a:schemeClr val="accent2">
                    <a:lumMod val="50000"/>
                  </a:schemeClr>
                </a:solidFill>
              </a:rPr>
            </a:br>
            <a:r>
              <a:rPr lang="ru-RU" sz="2000" b="1" dirty="0">
                <a:solidFill>
                  <a:schemeClr val="accent2">
                    <a:lumMod val="50000"/>
                  </a:schemeClr>
                </a:solidFill>
              </a:rPr>
              <a:t>рекомендации / под ред. С. В. Яковлева, С. В. Сидоренко,</a:t>
            </a:r>
            <a:br>
              <a:rPr lang="ru-RU" sz="2000" b="1" dirty="0">
                <a:solidFill>
                  <a:schemeClr val="accent2">
                    <a:lumMod val="50000"/>
                  </a:schemeClr>
                </a:solidFill>
              </a:rPr>
            </a:br>
            <a:r>
              <a:rPr lang="ru-RU" sz="2000" b="1" dirty="0">
                <a:solidFill>
                  <a:schemeClr val="accent2">
                    <a:lumMod val="50000"/>
                  </a:schemeClr>
                </a:solidFill>
              </a:rPr>
              <a:t>В. В. </a:t>
            </a:r>
            <a:r>
              <a:rPr lang="ru-RU" sz="2000" b="1" dirty="0" err="1">
                <a:solidFill>
                  <a:schemeClr val="accent2">
                    <a:lumMod val="50000"/>
                  </a:schemeClr>
                </a:solidFill>
              </a:rPr>
              <a:t>Рафальского</a:t>
            </a:r>
            <a:r>
              <a:rPr lang="ru-RU" sz="2000" b="1" dirty="0">
                <a:solidFill>
                  <a:schemeClr val="accent2">
                    <a:lumMod val="50000"/>
                  </a:schemeClr>
                </a:solidFill>
              </a:rPr>
              <a:t>, Т. В. </a:t>
            </a:r>
            <a:r>
              <a:rPr lang="ru-RU" sz="2000" b="1" dirty="0" err="1">
                <a:solidFill>
                  <a:schemeClr val="accent2">
                    <a:lumMod val="50000"/>
                  </a:schemeClr>
                </a:solidFill>
              </a:rPr>
              <a:t>Спичак</a:t>
            </a:r>
            <a:r>
              <a:rPr lang="ru-RU" sz="2000" b="1" dirty="0">
                <a:solidFill>
                  <a:schemeClr val="accent2">
                    <a:lumMod val="50000"/>
                  </a:schemeClr>
                </a:solidFill>
              </a:rPr>
              <a:t>. М</a:t>
            </a:r>
            <a:r>
              <a:rPr lang="ru-RU" sz="2000" b="1" dirty="0" smtClean="0">
                <a:solidFill>
                  <a:schemeClr val="accent2">
                    <a:lumMod val="50000"/>
                  </a:schemeClr>
                </a:solidFill>
              </a:rPr>
              <a:t>., </a:t>
            </a:r>
            <a:r>
              <a:rPr lang="ru-RU" sz="2000" b="1" dirty="0">
                <a:solidFill>
                  <a:schemeClr val="accent2">
                    <a:lumMod val="50000"/>
                  </a:schemeClr>
                </a:solidFill>
              </a:rPr>
              <a:t>2014</a:t>
            </a:r>
          </a:p>
        </p:txBody>
      </p:sp>
      <p:sp>
        <p:nvSpPr>
          <p:cNvPr id="156675" name="Объект 2"/>
          <p:cNvSpPr>
            <a:spLocks noGrp="1"/>
          </p:cNvSpPr>
          <p:nvPr>
            <p:ph idx="1"/>
          </p:nvPr>
        </p:nvSpPr>
        <p:spPr/>
        <p:txBody>
          <a:bodyPr/>
          <a:lstStyle/>
          <a:p>
            <a:pPr marL="0" indent="0">
              <a:buFont typeface="Wingdings" pitchFamily="2" charset="2"/>
              <a:buNone/>
            </a:pPr>
            <a:r>
              <a:rPr lang="ru-RU" altLang="ru-RU" sz="2400" dirty="0" smtClean="0"/>
              <a:t>…Оставаясь на позиции выбора для стартовой терапии амоксициллина или амоксициллина/ </a:t>
            </a:r>
            <a:r>
              <a:rPr lang="ru-RU" altLang="ru-RU" sz="2400" dirty="0" err="1" smtClean="0"/>
              <a:t>клавуланата</a:t>
            </a:r>
            <a:r>
              <a:rPr lang="ru-RU" altLang="ru-RU" sz="2400" dirty="0" smtClean="0"/>
              <a:t>, следует стремиться к улучшению диагностики атипичных инфекций для сокращения возможной ошибочной терапии.</a:t>
            </a:r>
          </a:p>
          <a:p>
            <a:pPr marL="0" indent="0">
              <a:buFont typeface="Wingdings" pitchFamily="2" charset="2"/>
              <a:buNone/>
            </a:pPr>
            <a:endParaRPr lang="ru-RU" altLang="ru-RU" sz="2400" dirty="0" smtClean="0"/>
          </a:p>
          <a:p>
            <a:pPr marL="0" indent="0">
              <a:buFont typeface="Wingdings" pitchFamily="2" charset="2"/>
              <a:buNone/>
            </a:pPr>
            <a:r>
              <a:rPr lang="ru-RU" altLang="ru-RU" sz="2400" dirty="0" smtClean="0"/>
              <a:t>Показанием для назначения </a:t>
            </a:r>
            <a:r>
              <a:rPr lang="ru-RU" altLang="ru-RU" sz="2400" dirty="0" err="1" smtClean="0"/>
              <a:t>макролидных</a:t>
            </a:r>
            <a:r>
              <a:rPr lang="ru-RU" altLang="ru-RU" sz="2400" dirty="0" smtClean="0"/>
              <a:t> антибиотиков является аллергия на бета-лактамы или отсутствие эффекта от их назначения, а также подозрение на атипичные инфекции по клиническим и эпидемиологическим данным…</a:t>
            </a:r>
          </a:p>
        </p:txBody>
      </p:sp>
    </p:spTree>
    <p:extLst>
      <p:ext uri="{BB962C8B-B14F-4D97-AF65-F5344CB8AC3E}">
        <p14:creationId xmlns:p14="http://schemas.microsoft.com/office/powerpoint/2010/main" val="1568233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Заголовок 1"/>
          <p:cNvSpPr txBox="1">
            <a:spLocks/>
          </p:cNvSpPr>
          <p:nvPr/>
        </p:nvSpPr>
        <p:spPr bwMode="auto">
          <a:xfrm>
            <a:off x="685800" y="44450"/>
            <a:ext cx="77724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dirty="0">
                <a:solidFill>
                  <a:schemeClr val="tx2"/>
                </a:solidFill>
                <a:cs typeface="Arial" pitchFamily="34" charset="0"/>
              </a:rPr>
              <a:t>Инновационная лекарственная форма – </a:t>
            </a:r>
            <a:r>
              <a:rPr lang="ru-RU" altLang="ru-RU" dirty="0" err="1">
                <a:solidFill>
                  <a:schemeClr val="tx2"/>
                </a:solidFill>
                <a:cs typeface="Arial" pitchFamily="34" charset="0"/>
              </a:rPr>
              <a:t>диспергируемые</a:t>
            </a:r>
            <a:r>
              <a:rPr lang="ru-RU" altLang="ru-RU" dirty="0">
                <a:solidFill>
                  <a:schemeClr val="tx2"/>
                </a:solidFill>
                <a:cs typeface="Arial" pitchFamily="34" charset="0"/>
              </a:rPr>
              <a:t> таблетки </a:t>
            </a:r>
            <a:r>
              <a:rPr lang="ru-RU" altLang="ru-RU" dirty="0" err="1">
                <a:solidFill>
                  <a:schemeClr val="tx2"/>
                </a:solidFill>
                <a:cs typeface="Arial" pitchFamily="34" charset="0"/>
              </a:rPr>
              <a:t>Солютаб</a:t>
            </a:r>
            <a:endParaRPr lang="ru-RU" altLang="ru-RU" dirty="0">
              <a:solidFill>
                <a:schemeClr val="tx2"/>
              </a:solidFill>
              <a:cs typeface="Arial" pitchFamily="34" charset="0"/>
            </a:endParaRPr>
          </a:p>
        </p:txBody>
      </p:sp>
      <p:sp>
        <p:nvSpPr>
          <p:cNvPr id="145411" name="Содержимое 2"/>
          <p:cNvSpPr txBox="1">
            <a:spLocks/>
          </p:cNvSpPr>
          <p:nvPr/>
        </p:nvSpPr>
        <p:spPr bwMode="auto">
          <a:xfrm>
            <a:off x="250825" y="981075"/>
            <a:ext cx="8713788" cy="573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800100" indent="-34290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 typeface="Calibri" pitchFamily="34" charset="0"/>
              <a:buAutoNum type="arabicPeriod"/>
            </a:pPr>
            <a:r>
              <a:rPr lang="ru-RU" altLang="ru-RU" sz="2200" b="1">
                <a:solidFill>
                  <a:srgbClr val="FF0000"/>
                </a:solidFill>
                <a:cs typeface="Arial" pitchFamily="34" charset="0"/>
              </a:rPr>
              <a:t>Полное всасывание без потерь в кишечнике: эффект равен внутривенному введению антибиотика</a:t>
            </a:r>
          </a:p>
          <a:p>
            <a:pPr lvl="1" eaLnBrk="1" hangingPunct="1">
              <a:buClrTx/>
              <a:buSzTx/>
              <a:buFont typeface="Arial" pitchFamily="34" charset="0"/>
              <a:buChar char="•"/>
            </a:pPr>
            <a:r>
              <a:rPr lang="ru-RU" altLang="ru-RU" sz="1800">
                <a:cs typeface="Arial" pitchFamily="34" charset="0"/>
              </a:rPr>
              <a:t>Микросферы – защита от агрессивной среды желудка</a:t>
            </a:r>
          </a:p>
          <a:p>
            <a:pPr lvl="1" eaLnBrk="1" hangingPunct="1">
              <a:buClrTx/>
              <a:buSzTx/>
              <a:buFont typeface="Arial" pitchFamily="34" charset="0"/>
              <a:buChar char="•"/>
            </a:pPr>
            <a:r>
              <a:rPr lang="ru-RU" altLang="ru-RU" sz="1800">
                <a:cs typeface="Arial" pitchFamily="34" charset="0"/>
              </a:rPr>
              <a:t>Пища не влияет на абсорбцию препарата</a:t>
            </a:r>
          </a:p>
          <a:p>
            <a:pPr eaLnBrk="1" hangingPunct="1">
              <a:buClrTx/>
              <a:buSzTx/>
              <a:buFont typeface="Calibri" pitchFamily="34" charset="0"/>
              <a:buAutoNum type="arabicPeriod"/>
            </a:pPr>
            <a:r>
              <a:rPr lang="ru-RU" altLang="ru-RU" sz="2200" b="1">
                <a:solidFill>
                  <a:srgbClr val="FF0000"/>
                </a:solidFill>
                <a:cs typeface="Arial" pitchFamily="34" charset="0"/>
              </a:rPr>
              <a:t>Клинические преимущества</a:t>
            </a:r>
          </a:p>
          <a:p>
            <a:pPr lvl="1" eaLnBrk="1" hangingPunct="1">
              <a:buClrTx/>
              <a:buSzTx/>
              <a:buFont typeface="Arial" pitchFamily="34" charset="0"/>
              <a:buChar char="•"/>
            </a:pPr>
            <a:r>
              <a:rPr lang="ru-RU" altLang="ru-RU" sz="1700">
                <a:cs typeface="Arial" pitchFamily="34" charset="0"/>
              </a:rPr>
              <a:t>Высокие концентрации в очаге инфекции – преодоление резистентности </a:t>
            </a:r>
          </a:p>
          <a:p>
            <a:pPr eaLnBrk="1" hangingPunct="1">
              <a:buClrTx/>
              <a:buSzTx/>
              <a:buFont typeface="Calibri" pitchFamily="34" charset="0"/>
              <a:buAutoNum type="arabicPeriod"/>
            </a:pPr>
            <a:r>
              <a:rPr lang="ru-RU" altLang="ru-RU" sz="2200" b="1">
                <a:solidFill>
                  <a:srgbClr val="FF0000"/>
                </a:solidFill>
                <a:cs typeface="Arial" pitchFamily="34" charset="0"/>
              </a:rPr>
              <a:t>Высокая комплаентность – приверженность лечению</a:t>
            </a:r>
          </a:p>
          <a:p>
            <a:pPr lvl="1" eaLnBrk="1" hangingPunct="1">
              <a:buClrTx/>
              <a:buSzTx/>
              <a:buFont typeface="Arial" pitchFamily="34" charset="0"/>
              <a:buChar char="•"/>
            </a:pPr>
            <a:r>
              <a:rPr lang="ru-RU" altLang="ru-RU" sz="1800">
                <a:cs typeface="Arial" pitchFamily="34" charset="0"/>
              </a:rPr>
              <a:t>Существенно лучшая переносимость</a:t>
            </a:r>
          </a:p>
          <a:p>
            <a:pPr lvl="1" eaLnBrk="1" hangingPunct="1">
              <a:buClrTx/>
              <a:buSzTx/>
              <a:buFont typeface="Arial" pitchFamily="34" charset="0"/>
              <a:buChar char="•"/>
            </a:pPr>
            <a:r>
              <a:rPr lang="ru-RU" altLang="ru-RU" sz="1800">
                <a:cs typeface="Arial" pitchFamily="34" charset="0"/>
              </a:rPr>
              <a:t>Хорошие органолептические свойства</a:t>
            </a:r>
          </a:p>
          <a:p>
            <a:pPr lvl="1" eaLnBrk="1" hangingPunct="1">
              <a:buClrTx/>
              <a:buSzTx/>
              <a:buFont typeface="Arial" pitchFamily="34" charset="0"/>
              <a:buChar char="•"/>
            </a:pPr>
            <a:r>
              <a:rPr lang="ru-RU" altLang="ru-RU" sz="1800">
                <a:cs typeface="Arial" pitchFamily="34" charset="0"/>
              </a:rPr>
              <a:t>Растворение таблетки – маленькие дети</a:t>
            </a:r>
            <a:r>
              <a:rPr lang="en-US" altLang="ru-RU" sz="1800">
                <a:cs typeface="Arial" pitchFamily="34" charset="0"/>
              </a:rPr>
              <a:t> (0-5 </a:t>
            </a:r>
            <a:r>
              <a:rPr lang="ru-RU" altLang="ru-RU" sz="1800">
                <a:cs typeface="Arial" pitchFamily="34" charset="0"/>
              </a:rPr>
              <a:t>лет), пожилые</a:t>
            </a:r>
          </a:p>
          <a:p>
            <a:pPr lvl="1" eaLnBrk="1" hangingPunct="1">
              <a:buClrTx/>
              <a:buSzTx/>
              <a:buFont typeface="Arial" pitchFamily="34" charset="0"/>
              <a:buChar char="•"/>
            </a:pPr>
            <a:r>
              <a:rPr lang="ru-RU" altLang="ru-RU" sz="1800">
                <a:cs typeface="Arial" pitchFamily="34" charset="0"/>
              </a:rPr>
              <a:t>Минимальное кол-во жидкости для проглатывания таблетки</a:t>
            </a:r>
          </a:p>
          <a:p>
            <a:pPr eaLnBrk="1" hangingPunct="1">
              <a:buClrTx/>
              <a:buSzTx/>
              <a:buFont typeface="Calibri" pitchFamily="34" charset="0"/>
              <a:buAutoNum type="arabicPeriod"/>
            </a:pPr>
            <a:r>
              <a:rPr lang="ru-RU" altLang="ru-RU" sz="2200" b="1">
                <a:solidFill>
                  <a:srgbClr val="FF0000"/>
                </a:solidFill>
                <a:cs typeface="Arial" pitchFamily="34" charset="0"/>
              </a:rPr>
              <a:t>Преимущество по сравнению с суспензией (</a:t>
            </a:r>
            <a:r>
              <a:rPr lang="en-US" altLang="ru-RU" sz="2200" b="1">
                <a:solidFill>
                  <a:srgbClr val="FF0000"/>
                </a:solidFill>
                <a:cs typeface="Arial" pitchFamily="34" charset="0"/>
              </a:rPr>
              <a:t>UNICEF 2011)</a:t>
            </a:r>
            <a:endParaRPr lang="ru-RU" altLang="ru-RU" sz="2200" b="1">
              <a:solidFill>
                <a:srgbClr val="FF0000"/>
              </a:solidFill>
              <a:cs typeface="Arial" pitchFamily="34" charset="0"/>
            </a:endParaRPr>
          </a:p>
          <a:p>
            <a:pPr lvl="1" eaLnBrk="1" hangingPunct="1">
              <a:buClrTx/>
              <a:buSzTx/>
              <a:buFont typeface="Arial" pitchFamily="34" charset="0"/>
              <a:buChar char="•"/>
            </a:pPr>
            <a:r>
              <a:rPr lang="ru-RU" altLang="ru-RU" sz="1800">
                <a:cs typeface="Arial" pitchFamily="34" charset="0"/>
              </a:rPr>
              <a:t>Нет проблем со стабильностью </a:t>
            </a:r>
          </a:p>
          <a:p>
            <a:pPr lvl="1" eaLnBrk="1" hangingPunct="1">
              <a:buClrTx/>
              <a:buSzTx/>
              <a:buFont typeface="Arial" pitchFamily="34" charset="0"/>
              <a:buChar char="•"/>
            </a:pPr>
            <a:r>
              <a:rPr lang="ru-RU" altLang="ru-RU" sz="1800">
                <a:cs typeface="Arial" pitchFamily="34" charset="0"/>
              </a:rPr>
              <a:t>Исключены ошибки в приготовлении</a:t>
            </a:r>
          </a:p>
        </p:txBody>
      </p:sp>
      <p:sp>
        <p:nvSpPr>
          <p:cNvPr id="145412" name="TextBox 4"/>
          <p:cNvSpPr txBox="1">
            <a:spLocks noChangeArrowheads="1"/>
          </p:cNvSpPr>
          <p:nvPr/>
        </p:nvSpPr>
        <p:spPr bwMode="auto">
          <a:xfrm>
            <a:off x="539750" y="5949950"/>
            <a:ext cx="8135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AutoNum type="arabicPeriod"/>
            </a:pPr>
            <a:r>
              <a:rPr lang="ru-RU" altLang="ru-RU" sz="1200">
                <a:solidFill>
                  <a:srgbClr val="FF0000"/>
                </a:solidFill>
              </a:rPr>
              <a:t>Карпов О. И., Клиническая фармакология и терапия, 2006; 15 (4): 1–4</a:t>
            </a:r>
          </a:p>
          <a:p>
            <a:pPr eaLnBrk="1" hangingPunct="1">
              <a:spcBef>
                <a:spcPct val="0"/>
              </a:spcBef>
              <a:buClrTx/>
              <a:buSzTx/>
              <a:buFontTx/>
              <a:buAutoNum type="arabicPeriod"/>
            </a:pPr>
            <a:r>
              <a:rPr lang="ru-RU" altLang="ru-RU" sz="1200">
                <a:solidFill>
                  <a:srgbClr val="FF0000"/>
                </a:solidFill>
              </a:rPr>
              <a:t>Гучев И. А., Козлов Р.С., Пульмонология 2008</a:t>
            </a:r>
            <a:r>
              <a:rPr lang="en-US" altLang="ru-RU" sz="1200">
                <a:solidFill>
                  <a:srgbClr val="FF0000"/>
                </a:solidFill>
              </a:rPr>
              <a:t>; </a:t>
            </a:r>
            <a:r>
              <a:rPr lang="ru-RU" altLang="ru-RU" sz="1200">
                <a:solidFill>
                  <a:srgbClr val="FF0000"/>
                </a:solidFill>
              </a:rPr>
              <a:t>№2</a:t>
            </a:r>
            <a:r>
              <a:rPr lang="en-US" altLang="ru-RU" sz="1200">
                <a:solidFill>
                  <a:srgbClr val="FF0000"/>
                </a:solidFill>
              </a:rPr>
              <a:t>: 73-80</a:t>
            </a:r>
            <a:endParaRPr lang="ru-RU" altLang="ru-RU" sz="1200">
              <a:solidFill>
                <a:srgbClr val="FF0000"/>
              </a:solidFill>
            </a:endParaRPr>
          </a:p>
          <a:p>
            <a:pPr eaLnBrk="1" hangingPunct="1">
              <a:spcBef>
                <a:spcPct val="0"/>
              </a:spcBef>
              <a:buClrTx/>
              <a:buSzTx/>
              <a:buFontTx/>
              <a:buAutoNum type="arabicPeriod"/>
            </a:pPr>
            <a:r>
              <a:rPr lang="ru-RU" altLang="ru-RU" sz="1200">
                <a:solidFill>
                  <a:srgbClr val="FF0000"/>
                </a:solidFill>
              </a:rPr>
              <a:t>Яковлев С.В., Довгань Е.В. Справочник поликлинического врача, 2014, №6, с. 4-5.</a:t>
            </a:r>
          </a:p>
          <a:p>
            <a:pPr eaLnBrk="1" hangingPunct="1">
              <a:spcBef>
                <a:spcPct val="0"/>
              </a:spcBef>
              <a:buClrTx/>
              <a:buSzTx/>
              <a:buFontTx/>
              <a:buAutoNum type="arabicPeriod"/>
            </a:pPr>
            <a:r>
              <a:rPr lang="en-US" altLang="ru-RU" sz="1200">
                <a:solidFill>
                  <a:srgbClr val="FF0000"/>
                </a:solidFill>
              </a:rPr>
              <a:t>www.unicef.org/supply/files/Dispersible_tablets.pdf</a:t>
            </a:r>
            <a:endParaRPr lang="ru-RU" altLang="ru-RU" sz="1200">
              <a:solidFill>
                <a:srgbClr val="FF0000"/>
              </a:solidFill>
            </a:endParaRPr>
          </a:p>
        </p:txBody>
      </p:sp>
    </p:spTree>
    <p:extLst>
      <p:ext uri="{BB962C8B-B14F-4D97-AF65-F5344CB8AC3E}">
        <p14:creationId xmlns:p14="http://schemas.microsoft.com/office/powerpoint/2010/main" val="4234380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Заголовок 1"/>
          <p:cNvSpPr txBox="1">
            <a:spLocks/>
          </p:cNvSpPr>
          <p:nvPr/>
        </p:nvSpPr>
        <p:spPr bwMode="auto">
          <a:xfrm>
            <a:off x="250825" y="333375"/>
            <a:ext cx="85693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3000" b="1" dirty="0" err="1">
                <a:solidFill>
                  <a:schemeClr val="tx2"/>
                </a:solidFill>
                <a:cs typeface="Arial" pitchFamily="34" charset="0"/>
              </a:rPr>
              <a:t>Диспергируемые</a:t>
            </a:r>
            <a:r>
              <a:rPr lang="ru-RU" altLang="ru-RU" sz="3000" b="1" dirty="0">
                <a:solidFill>
                  <a:schemeClr val="tx2"/>
                </a:solidFill>
                <a:cs typeface="Arial" pitchFamily="34" charset="0"/>
              </a:rPr>
              <a:t> лекарственные формы – рекомендованы ВОЗ и </a:t>
            </a:r>
            <a:r>
              <a:rPr lang="en-US" altLang="ru-RU" sz="3000" b="1" dirty="0">
                <a:solidFill>
                  <a:schemeClr val="tx2"/>
                </a:solidFill>
                <a:cs typeface="Arial" pitchFamily="34" charset="0"/>
              </a:rPr>
              <a:t>UNICEF </a:t>
            </a:r>
            <a:r>
              <a:rPr lang="ru-RU" altLang="ru-RU" sz="3000" b="1" dirty="0">
                <a:solidFill>
                  <a:schemeClr val="tx2"/>
                </a:solidFill>
                <a:cs typeface="Arial" pitchFamily="34" charset="0"/>
              </a:rPr>
              <a:t>(2011)</a:t>
            </a:r>
            <a:br>
              <a:rPr lang="ru-RU" altLang="ru-RU" sz="3000" b="1" dirty="0">
                <a:solidFill>
                  <a:schemeClr val="tx2"/>
                </a:solidFill>
                <a:cs typeface="Arial" pitchFamily="34" charset="0"/>
              </a:rPr>
            </a:br>
            <a:r>
              <a:rPr lang="ru-RU" altLang="ru-RU" sz="3000" b="1" dirty="0">
                <a:solidFill>
                  <a:schemeClr val="tx2"/>
                </a:solidFill>
                <a:cs typeface="Arial" pitchFamily="34" charset="0"/>
              </a:rPr>
              <a:t> </a:t>
            </a:r>
            <a:r>
              <a:rPr lang="en-US" altLang="ru-RU" sz="1800" b="1" dirty="0">
                <a:solidFill>
                  <a:srgbClr val="FF0000"/>
                </a:solidFill>
                <a:cs typeface="Arial" pitchFamily="34" charset="0"/>
              </a:rPr>
              <a:t>[Pocket book of hospital care for children, Geneva, WHO, 2005] [www.unicef.org/supply/files/Dispersible_tablets.pdf]</a:t>
            </a:r>
            <a:endParaRPr lang="ru-RU" altLang="ru-RU" sz="1800" b="1" dirty="0">
              <a:solidFill>
                <a:srgbClr val="FF0000"/>
              </a:solidFill>
              <a:cs typeface="Arial" pitchFamily="34" charset="0"/>
            </a:endParaRPr>
          </a:p>
        </p:txBody>
      </p:sp>
      <p:sp>
        <p:nvSpPr>
          <p:cNvPr id="146435" name="Содержимое 2"/>
          <p:cNvSpPr txBox="1">
            <a:spLocks/>
          </p:cNvSpPr>
          <p:nvPr/>
        </p:nvSpPr>
        <p:spPr bwMode="auto">
          <a:xfrm>
            <a:off x="323850" y="2274888"/>
            <a:ext cx="88201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Tx/>
              <a:buChar char="•"/>
            </a:pPr>
            <a:r>
              <a:rPr lang="ru-RU" altLang="ru-RU" sz="2400" b="1">
                <a:cs typeface="Arial" pitchFamily="34" charset="0"/>
              </a:rPr>
              <a:t>Амоксициллин</a:t>
            </a:r>
            <a:r>
              <a:rPr lang="ru-RU" altLang="ru-RU" sz="2400">
                <a:cs typeface="Arial" pitchFamily="34" charset="0"/>
              </a:rPr>
              <a:t>			</a:t>
            </a:r>
            <a:r>
              <a:rPr lang="ru-RU" altLang="ru-RU" sz="2400" b="1">
                <a:cs typeface="Arial" pitchFamily="34" charset="0"/>
              </a:rPr>
              <a:t>     Флемоксин Солютаб</a:t>
            </a:r>
            <a:r>
              <a:rPr lang="ru-RU" altLang="ru-RU" sz="2400" b="1" baseline="30000">
                <a:cs typeface="Arial" pitchFamily="34" charset="0"/>
              </a:rPr>
              <a:t>®</a:t>
            </a:r>
          </a:p>
          <a:p>
            <a:pPr eaLnBrk="1" hangingPunct="1">
              <a:buClrTx/>
              <a:buSzTx/>
              <a:buFontTx/>
              <a:buChar char="•"/>
            </a:pPr>
            <a:endParaRPr lang="ru-RU" altLang="ru-RU" sz="2400">
              <a:cs typeface="Arial" pitchFamily="34" charset="0"/>
            </a:endParaRPr>
          </a:p>
          <a:p>
            <a:pPr eaLnBrk="1" hangingPunct="1">
              <a:buClrTx/>
              <a:buSzTx/>
              <a:buFontTx/>
              <a:buChar char="•"/>
            </a:pPr>
            <a:r>
              <a:rPr lang="ru-RU" altLang="ru-RU" sz="2400">
                <a:cs typeface="Arial" pitchFamily="34" charset="0"/>
              </a:rPr>
              <a:t>Амоксициллин/клавуланат	</a:t>
            </a:r>
            <a:r>
              <a:rPr lang="ru-RU" altLang="ru-RU" sz="2400" b="1">
                <a:cs typeface="Arial" pitchFamily="34" charset="0"/>
              </a:rPr>
              <a:t>     Флемоклав Солютаб</a:t>
            </a:r>
            <a:r>
              <a:rPr lang="ru-RU" altLang="ru-RU" sz="2400" b="1" baseline="30000">
                <a:cs typeface="Arial" pitchFamily="34" charset="0"/>
              </a:rPr>
              <a:t>®</a:t>
            </a:r>
            <a:endParaRPr lang="ru-RU" altLang="ru-RU" sz="2400" b="1">
              <a:cs typeface="Arial" pitchFamily="34" charset="0"/>
            </a:endParaRPr>
          </a:p>
          <a:p>
            <a:pPr eaLnBrk="1" hangingPunct="1">
              <a:buClrTx/>
              <a:buSzTx/>
              <a:buFontTx/>
              <a:buChar char="•"/>
            </a:pPr>
            <a:endParaRPr lang="ru-RU" altLang="ru-RU" sz="2400">
              <a:cs typeface="Arial" pitchFamily="34" charset="0"/>
            </a:endParaRPr>
          </a:p>
          <a:p>
            <a:pPr eaLnBrk="1" hangingPunct="1">
              <a:buClrTx/>
              <a:buSzTx/>
              <a:buFontTx/>
              <a:buChar char="•"/>
            </a:pPr>
            <a:r>
              <a:rPr lang="ru-RU" altLang="ru-RU" sz="2400">
                <a:cs typeface="Arial" pitchFamily="34" charset="0"/>
              </a:rPr>
              <a:t>Цефиксим				     </a:t>
            </a:r>
            <a:r>
              <a:rPr lang="ru-RU" altLang="ru-RU" sz="2400" b="1">
                <a:cs typeface="Arial" pitchFamily="34" charset="0"/>
              </a:rPr>
              <a:t>Супракс Солютаб</a:t>
            </a:r>
            <a:r>
              <a:rPr lang="ru-RU" altLang="ru-RU" sz="2400" b="1" baseline="30000">
                <a:cs typeface="Arial" pitchFamily="34" charset="0"/>
              </a:rPr>
              <a:t>®</a:t>
            </a:r>
            <a:endParaRPr lang="ru-RU" altLang="ru-RU" sz="2400" b="1">
              <a:cs typeface="Arial" pitchFamily="34" charset="0"/>
            </a:endParaRPr>
          </a:p>
          <a:p>
            <a:pPr eaLnBrk="1" hangingPunct="1">
              <a:buClrTx/>
              <a:buSzTx/>
              <a:buFontTx/>
              <a:buChar char="•"/>
            </a:pPr>
            <a:endParaRPr lang="ru-RU" altLang="ru-RU" sz="2400">
              <a:cs typeface="Arial" pitchFamily="34" charset="0"/>
            </a:endParaRPr>
          </a:p>
          <a:p>
            <a:pPr eaLnBrk="1" hangingPunct="1">
              <a:buClrTx/>
              <a:buSzTx/>
              <a:buFontTx/>
              <a:buChar char="•"/>
            </a:pPr>
            <a:r>
              <a:rPr lang="ru-RU" altLang="ru-RU" sz="2400">
                <a:cs typeface="Arial" pitchFamily="34" charset="0"/>
              </a:rPr>
              <a:t>Джозамицин			     </a:t>
            </a:r>
            <a:r>
              <a:rPr lang="ru-RU" altLang="ru-RU" sz="2400" b="1">
                <a:cs typeface="Arial" pitchFamily="34" charset="0"/>
              </a:rPr>
              <a:t>Вильпрафен Солютаб</a:t>
            </a:r>
            <a:r>
              <a:rPr lang="ru-RU" altLang="ru-RU" sz="2400" b="1" baseline="30000">
                <a:cs typeface="Arial" pitchFamily="34" charset="0"/>
              </a:rPr>
              <a:t>®</a:t>
            </a:r>
            <a:endParaRPr lang="ru-RU" altLang="ru-RU" sz="2400" b="1">
              <a:cs typeface="Arial" pitchFamily="34" charset="0"/>
            </a:endParaRPr>
          </a:p>
          <a:p>
            <a:pPr eaLnBrk="1" hangingPunct="1">
              <a:buClrTx/>
              <a:buSzTx/>
              <a:buFontTx/>
              <a:buChar char="•"/>
            </a:pPr>
            <a:endParaRPr lang="ru-RU" altLang="ru-RU" sz="2400">
              <a:cs typeface="Arial" pitchFamily="34" charset="0"/>
            </a:endParaRPr>
          </a:p>
          <a:p>
            <a:pPr eaLnBrk="1" hangingPunct="1">
              <a:buClrTx/>
              <a:buSzTx/>
              <a:buFontTx/>
              <a:buChar char="•"/>
            </a:pPr>
            <a:r>
              <a:rPr lang="ru-RU" altLang="ru-RU" sz="2400">
                <a:cs typeface="Arial" pitchFamily="34" charset="0"/>
              </a:rPr>
              <a:t>Доксициклин			     </a:t>
            </a:r>
            <a:r>
              <a:rPr lang="ru-RU" altLang="ru-RU" sz="2400" b="1">
                <a:cs typeface="Arial" pitchFamily="34" charset="0"/>
              </a:rPr>
              <a:t>Юнидокс Солютаб</a:t>
            </a:r>
            <a:r>
              <a:rPr lang="ru-RU" altLang="ru-RU" sz="2400" b="1" baseline="30000">
                <a:cs typeface="Arial" pitchFamily="34" charset="0"/>
              </a:rPr>
              <a:t>®</a:t>
            </a:r>
            <a:endParaRPr lang="ru-RU" altLang="ru-RU" sz="2400" b="1">
              <a:cs typeface="Arial" pitchFamily="34" charset="0"/>
            </a:endParaRPr>
          </a:p>
        </p:txBody>
      </p:sp>
    </p:spTree>
    <p:extLst>
      <p:ext uri="{BB962C8B-B14F-4D97-AF65-F5344CB8AC3E}">
        <p14:creationId xmlns:p14="http://schemas.microsoft.com/office/powerpoint/2010/main" val="3429625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p:cNvSpPr>
            <a:spLocks noGrp="1" noChangeArrowheads="1"/>
          </p:cNvSpPr>
          <p:nvPr>
            <p:ph type="title"/>
          </p:nvPr>
        </p:nvSpPr>
        <p:spPr>
          <a:xfrm>
            <a:off x="179388" y="115888"/>
            <a:ext cx="7543800" cy="1431925"/>
          </a:xfrm>
        </p:spPr>
        <p:txBody>
          <a:bodyPr>
            <a:normAutofit fontScale="90000"/>
          </a:bodyPr>
          <a:lstStyle/>
          <a:p>
            <a:pPr eaLnBrk="1" hangingPunct="1">
              <a:defRPr/>
            </a:pPr>
            <a:r>
              <a:rPr lang="ru-RU" sz="3200" dirty="0" err="1" smtClean="0">
                <a:solidFill>
                  <a:schemeClr val="accent2">
                    <a:lumMod val="50000"/>
                  </a:schemeClr>
                </a:solidFill>
                <a:latin typeface="Arial Narrow" pitchFamily="34" charset="0"/>
              </a:rPr>
              <a:t>Пероральные</a:t>
            </a:r>
            <a:r>
              <a:rPr lang="ru-RU" sz="3200" dirty="0" smtClean="0">
                <a:solidFill>
                  <a:schemeClr val="accent2">
                    <a:lumMod val="50000"/>
                  </a:schemeClr>
                </a:solidFill>
                <a:latin typeface="Arial Narrow" pitchFamily="34" charset="0"/>
              </a:rPr>
              <a:t> и парентеральные антибиотики при пневмонии у детей</a:t>
            </a:r>
            <a:br>
              <a:rPr lang="ru-RU" sz="3200" dirty="0" smtClean="0">
                <a:solidFill>
                  <a:schemeClr val="accent2">
                    <a:lumMod val="50000"/>
                  </a:schemeClr>
                </a:solidFill>
                <a:latin typeface="Arial Narrow" pitchFamily="34" charset="0"/>
              </a:rPr>
            </a:br>
            <a:r>
              <a:rPr lang="ru-RU" sz="2400" i="1" dirty="0" smtClean="0">
                <a:solidFill>
                  <a:schemeClr val="accent2">
                    <a:lumMod val="50000"/>
                  </a:schemeClr>
                </a:solidFill>
                <a:latin typeface="Arial Narrow" pitchFamily="34" charset="0"/>
              </a:rPr>
              <a:t>(</a:t>
            </a:r>
            <a:r>
              <a:rPr lang="en-US" sz="2400" i="1" dirty="0" smtClean="0">
                <a:solidFill>
                  <a:schemeClr val="accent2">
                    <a:lumMod val="50000"/>
                  </a:schemeClr>
                </a:solidFill>
                <a:latin typeface="Arial Narrow" pitchFamily="34" charset="0"/>
              </a:rPr>
              <a:t>Rojas M</a:t>
            </a:r>
            <a:r>
              <a:rPr lang="ru-RU" sz="2400" i="1" dirty="0" smtClean="0">
                <a:solidFill>
                  <a:schemeClr val="accent2">
                    <a:lumMod val="50000"/>
                  </a:schemeClr>
                </a:solidFill>
                <a:latin typeface="Arial Narrow" pitchFamily="34" charset="0"/>
              </a:rPr>
              <a:t>.</a:t>
            </a:r>
            <a:r>
              <a:rPr lang="en-US" sz="2400" i="1" dirty="0" smtClean="0">
                <a:solidFill>
                  <a:schemeClr val="accent2">
                    <a:lumMod val="50000"/>
                  </a:schemeClr>
                </a:solidFill>
                <a:latin typeface="Arial Narrow" pitchFamily="34" charset="0"/>
              </a:rPr>
              <a:t>X</a:t>
            </a:r>
            <a:r>
              <a:rPr lang="ru-RU" sz="2400" i="1" dirty="0" smtClean="0">
                <a:solidFill>
                  <a:schemeClr val="accent2">
                    <a:lumMod val="50000"/>
                  </a:schemeClr>
                </a:solidFill>
                <a:latin typeface="Arial Narrow" pitchFamily="34" charset="0"/>
              </a:rPr>
              <a:t>.</a:t>
            </a:r>
            <a:r>
              <a:rPr lang="en-US" sz="2400" i="1" dirty="0" smtClean="0">
                <a:solidFill>
                  <a:schemeClr val="accent2">
                    <a:lumMod val="50000"/>
                  </a:schemeClr>
                </a:solidFill>
                <a:latin typeface="Arial Narrow" pitchFamily="34" charset="0"/>
              </a:rPr>
              <a:t>, Granados </a:t>
            </a:r>
            <a:r>
              <a:rPr lang="en-US" sz="2400" i="1" dirty="0" err="1" smtClean="0">
                <a:solidFill>
                  <a:schemeClr val="accent2">
                    <a:lumMod val="50000"/>
                  </a:schemeClr>
                </a:solidFill>
                <a:latin typeface="Arial Narrow" pitchFamily="34" charset="0"/>
              </a:rPr>
              <a:t>Rugeles</a:t>
            </a:r>
            <a:r>
              <a:rPr lang="en-US" sz="2400" i="1" dirty="0" smtClean="0">
                <a:solidFill>
                  <a:schemeClr val="accent2">
                    <a:lumMod val="50000"/>
                  </a:schemeClr>
                </a:solidFill>
                <a:latin typeface="Arial Narrow" pitchFamily="34" charset="0"/>
              </a:rPr>
              <a:t> C.</a:t>
            </a:r>
            <a:r>
              <a:rPr lang="ru-RU" sz="2400" i="1" dirty="0" smtClean="0">
                <a:solidFill>
                  <a:schemeClr val="accent2">
                    <a:lumMod val="50000"/>
                  </a:schemeClr>
                </a:solidFill>
                <a:latin typeface="Arial Narrow" pitchFamily="34" charset="0"/>
              </a:rPr>
              <a:t>, 2006)</a:t>
            </a:r>
            <a:r>
              <a:rPr lang="en-US" sz="2400" i="1" dirty="0" smtClean="0">
                <a:solidFill>
                  <a:schemeClr val="accent2">
                    <a:lumMod val="50000"/>
                  </a:schemeClr>
                </a:solidFill>
                <a:latin typeface="Arial Narrow" pitchFamily="34" charset="0"/>
              </a:rPr>
              <a:t> </a:t>
            </a:r>
            <a:endParaRPr lang="ru-RU" sz="3200" dirty="0" smtClean="0">
              <a:solidFill>
                <a:schemeClr val="accent2">
                  <a:lumMod val="50000"/>
                </a:schemeClr>
              </a:solidFill>
              <a:latin typeface="Arial Narrow" pitchFamily="34" charset="0"/>
            </a:endParaRPr>
          </a:p>
        </p:txBody>
      </p:sp>
      <p:sp>
        <p:nvSpPr>
          <p:cNvPr id="152579" name="Rectangle 3"/>
          <p:cNvSpPr>
            <a:spLocks noGrp="1" noChangeArrowheads="1"/>
          </p:cNvSpPr>
          <p:nvPr>
            <p:ph type="body" sz="half" idx="1"/>
          </p:nvPr>
        </p:nvSpPr>
        <p:spPr>
          <a:xfrm>
            <a:off x="539750" y="2133600"/>
            <a:ext cx="8280400" cy="4114800"/>
          </a:xfrm>
        </p:spPr>
        <p:txBody>
          <a:bodyPr>
            <a:normAutofit fontScale="92500"/>
          </a:bodyPr>
          <a:lstStyle/>
          <a:p>
            <a:pPr eaLnBrk="1" hangingPunct="1"/>
            <a:r>
              <a:rPr lang="ru-RU" altLang="ru-RU" smtClean="0">
                <a:solidFill>
                  <a:schemeClr val="hlink"/>
                </a:solidFill>
                <a:latin typeface="Arial Narrow" pitchFamily="34" charset="0"/>
              </a:rPr>
              <a:t>Обзор анализировал 3 доказательных исследования, включавших более 2000 пациентов в возрасте до 5 лет с тяжелой пневмонией </a:t>
            </a:r>
          </a:p>
          <a:p>
            <a:pPr eaLnBrk="1" hangingPunct="1"/>
            <a:r>
              <a:rPr lang="ru-RU" altLang="ru-RU" smtClean="0">
                <a:solidFill>
                  <a:schemeClr val="hlink"/>
                </a:solidFill>
                <a:latin typeface="Arial Narrow" pitchFamily="34" charset="0"/>
              </a:rPr>
              <a:t>Заключение: пероральное применение антибиотиков является эффективной и безопасной альтернативой парентеральным антибиотикам у детей с неосложненной пневмонией</a:t>
            </a:r>
          </a:p>
          <a:p>
            <a:pPr eaLnBrk="1" hangingPunct="1">
              <a:buFont typeface="Wingdings" pitchFamily="2" charset="2"/>
              <a:buNone/>
            </a:pPr>
            <a:r>
              <a:rPr lang="ru-RU" altLang="ru-RU" sz="2000" smtClean="0">
                <a:latin typeface="Arial Narrow" pitchFamily="34" charset="0"/>
              </a:rPr>
              <a:t>	</a:t>
            </a:r>
          </a:p>
          <a:p>
            <a:pPr eaLnBrk="1" hangingPunct="1">
              <a:spcBef>
                <a:spcPct val="10000"/>
              </a:spcBef>
              <a:buFont typeface="Wingdings" pitchFamily="2" charset="2"/>
              <a:buNone/>
            </a:pPr>
            <a:endParaRPr lang="ru-RU" altLang="ru-RU" sz="2000" i="1" smtClean="0">
              <a:solidFill>
                <a:schemeClr val="hlink"/>
              </a:solidFill>
              <a:latin typeface="Arial Narrow" pitchFamily="34" charset="0"/>
            </a:endParaRPr>
          </a:p>
        </p:txBody>
      </p:sp>
      <p:pic>
        <p:nvPicPr>
          <p:cNvPr id="30724" name="Picture 4" descr="cochrane"/>
          <p:cNvPicPr>
            <a:picLocks noGrp="1" noChangeAspect="1" noChangeArrowheads="1"/>
          </p:cNvPicPr>
          <p:nvPr>
            <p:ph sz="half" idx="2"/>
          </p:nvPr>
        </p:nvPicPr>
        <p:blipFill>
          <a:blip r:embed="rId2"/>
          <a:srcRect/>
          <a:stretch>
            <a:fillRect/>
          </a:stretch>
        </p:blipFill>
        <p:spPr>
          <a:xfrm>
            <a:off x="7729538" y="69850"/>
            <a:ext cx="1338262" cy="1558925"/>
          </a:xfrm>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4481768"/>
      </p:ext>
    </p:extLst>
  </p:cSld>
  <p:clrMapOvr>
    <a:masterClrMapping/>
  </p:clrMapOvr>
  <p:transition>
    <p:cover dir="d"/>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Прямоугольник 5"/>
          <p:cNvSpPr>
            <a:spLocks noChangeArrowheads="1"/>
          </p:cNvSpPr>
          <p:nvPr/>
        </p:nvSpPr>
        <p:spPr bwMode="auto">
          <a:xfrm>
            <a:off x="755650" y="6165850"/>
            <a:ext cx="59483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800"/>
              <a:t>Клинические рекомендации по диагностике и лечению острых респираторных заболеваний (ОРЗ); лечению пневмонии у детей. Союз педиатров России. Под  ред. акад. А.А. Баранова</a:t>
            </a:r>
          </a:p>
        </p:txBody>
      </p:sp>
      <p:sp>
        <p:nvSpPr>
          <p:cNvPr id="157699" name="Прямоугольник 6"/>
          <p:cNvSpPr>
            <a:spLocks noChangeArrowheads="1"/>
          </p:cNvSpPr>
          <p:nvPr/>
        </p:nvSpPr>
        <p:spPr bwMode="auto">
          <a:xfrm>
            <a:off x="2051050" y="115888"/>
            <a:ext cx="68834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dirty="0">
                <a:solidFill>
                  <a:srgbClr val="49399A"/>
                </a:solidFill>
              </a:rPr>
              <a:t>Пневмония</a:t>
            </a:r>
            <a:br>
              <a:rPr lang="ru-RU" altLang="ru-RU" dirty="0">
                <a:solidFill>
                  <a:srgbClr val="49399A"/>
                </a:solidFill>
              </a:rPr>
            </a:br>
            <a:r>
              <a:rPr lang="ru-RU" altLang="ru-RU" sz="2000" dirty="0" err="1">
                <a:solidFill>
                  <a:srgbClr val="49399A"/>
                </a:solidFill>
              </a:rPr>
              <a:t>Пневмония</a:t>
            </a:r>
            <a:r>
              <a:rPr lang="ru-RU" altLang="ru-RU" sz="2000" dirty="0">
                <a:solidFill>
                  <a:srgbClr val="49399A"/>
                </a:solidFill>
              </a:rPr>
              <a:t> неосложненная (нетяжелая). </a:t>
            </a:r>
            <a:br>
              <a:rPr lang="ru-RU" altLang="ru-RU" sz="2000" dirty="0">
                <a:solidFill>
                  <a:srgbClr val="49399A"/>
                </a:solidFill>
              </a:rPr>
            </a:br>
            <a:r>
              <a:rPr lang="ru-RU" altLang="ru-RU" sz="2000" dirty="0">
                <a:solidFill>
                  <a:srgbClr val="49399A"/>
                </a:solidFill>
              </a:rPr>
              <a:t>Лечение возможно проводить на дому.</a:t>
            </a:r>
            <a:endParaRPr lang="ru-RU" altLang="ru-RU" sz="1400" dirty="0">
              <a:solidFill>
                <a:srgbClr val="49399A"/>
              </a:solidFill>
            </a:endParaRPr>
          </a:p>
        </p:txBody>
      </p:sp>
      <p:sp>
        <p:nvSpPr>
          <p:cNvPr id="8" name="Скругленный прямоугольник 7"/>
          <p:cNvSpPr/>
          <p:nvPr/>
        </p:nvSpPr>
        <p:spPr>
          <a:xfrm>
            <a:off x="395288" y="1255712"/>
            <a:ext cx="8353425" cy="4765575"/>
          </a:xfrm>
          <a:prstGeom prst="roundRect">
            <a:avLst/>
          </a:prstGeom>
          <a:gradFill>
            <a:gsLst>
              <a:gs pos="100000">
                <a:srgbClr val="A06EFF"/>
              </a:gs>
              <a:gs pos="0">
                <a:srgbClr val="A06EFF"/>
              </a:gs>
              <a:gs pos="53000">
                <a:srgbClr val="AE83FC"/>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spcBef>
                <a:spcPts val="0"/>
              </a:spcBef>
              <a:buFont typeface="Arial" pitchFamily="34" charset="0"/>
              <a:buChar char="•"/>
              <a:defRPr/>
            </a:pPr>
            <a:r>
              <a:rPr lang="ru-RU" sz="1400" b="1" dirty="0">
                <a:solidFill>
                  <a:schemeClr val="bg1"/>
                </a:solidFill>
              </a:rPr>
              <a:t>ВОЗ рекомендует:</a:t>
            </a:r>
            <a:r>
              <a:rPr lang="ru-RU" sz="1400" dirty="0">
                <a:solidFill>
                  <a:schemeClr val="bg1"/>
                </a:solidFill>
              </a:rPr>
              <a:t> </a:t>
            </a:r>
            <a:r>
              <a:rPr lang="ru-RU" sz="1400" dirty="0" err="1">
                <a:solidFill>
                  <a:schemeClr val="bg1"/>
                </a:solidFill>
              </a:rPr>
              <a:t>р.о</a:t>
            </a:r>
            <a:r>
              <a:rPr lang="ru-RU" sz="1400" dirty="0">
                <a:solidFill>
                  <a:schemeClr val="bg1"/>
                </a:solidFill>
              </a:rPr>
              <a:t>. амоксициллин 40 мг/кг 2 раза в день 3 дня. </a:t>
            </a:r>
          </a:p>
          <a:p>
            <a:pPr marL="285750" indent="-285750">
              <a:spcBef>
                <a:spcPts val="0"/>
              </a:spcBef>
              <a:buFont typeface="Arial" pitchFamily="34" charset="0"/>
              <a:buChar char="•"/>
              <a:defRPr/>
            </a:pPr>
            <a:r>
              <a:rPr lang="ru-RU" sz="1400" b="1" dirty="0">
                <a:solidFill>
                  <a:schemeClr val="bg1"/>
                </a:solidFill>
              </a:rPr>
              <a:t>В условиях России::</a:t>
            </a:r>
          </a:p>
          <a:p>
            <a:pPr marL="285750" indent="-285750">
              <a:spcBef>
                <a:spcPts val="0"/>
              </a:spcBef>
              <a:buFont typeface="Arial" pitchFamily="34" charset="0"/>
              <a:buChar char="•"/>
              <a:defRPr/>
            </a:pPr>
            <a:r>
              <a:rPr lang="ru-RU" sz="1400" b="1" dirty="0">
                <a:solidFill>
                  <a:schemeClr val="bg1"/>
                </a:solidFill>
              </a:rPr>
              <a:t>Дети &lt;6 месяцев с </a:t>
            </a:r>
            <a:r>
              <a:rPr lang="ru-RU" sz="1400" b="1" dirty="0" err="1">
                <a:solidFill>
                  <a:schemeClr val="bg1"/>
                </a:solidFill>
              </a:rPr>
              <a:t>афебрильной</a:t>
            </a:r>
            <a:r>
              <a:rPr lang="ru-RU" sz="1400" b="1" dirty="0">
                <a:solidFill>
                  <a:schemeClr val="bg1"/>
                </a:solidFill>
              </a:rPr>
              <a:t> пневмонией (С. </a:t>
            </a:r>
            <a:r>
              <a:rPr lang="ru-RU" sz="1400" b="1" dirty="0" err="1">
                <a:solidFill>
                  <a:schemeClr val="bg1"/>
                </a:solidFill>
              </a:rPr>
              <a:t>trachomatis</a:t>
            </a:r>
            <a:r>
              <a:rPr lang="ru-RU" sz="1400" b="1" dirty="0">
                <a:solidFill>
                  <a:schemeClr val="bg1"/>
                </a:solidFill>
              </a:rPr>
              <a:t>):</a:t>
            </a:r>
          </a:p>
          <a:p>
            <a:pPr marL="285750" indent="-285750">
              <a:spcBef>
                <a:spcPts val="0"/>
              </a:spcBef>
              <a:buFont typeface="Arial" pitchFamily="34" charset="0"/>
              <a:buChar char="•"/>
              <a:defRPr/>
            </a:pPr>
            <a:r>
              <a:rPr lang="ru-RU" sz="1400" dirty="0">
                <a:solidFill>
                  <a:schemeClr val="bg1"/>
                </a:solidFill>
              </a:rPr>
              <a:t>- </a:t>
            </a:r>
            <a:r>
              <a:rPr lang="ru-RU" sz="1400" dirty="0" err="1">
                <a:solidFill>
                  <a:schemeClr val="bg1"/>
                </a:solidFill>
              </a:rPr>
              <a:t>джозамицин</a:t>
            </a:r>
            <a:r>
              <a:rPr lang="ru-RU" sz="1400" dirty="0">
                <a:solidFill>
                  <a:schemeClr val="bg1"/>
                </a:solidFill>
              </a:rPr>
              <a:t> 20 мг/кг 2 раза в день 7 дней или  </a:t>
            </a:r>
            <a:r>
              <a:rPr lang="ru-RU" sz="1400" dirty="0" err="1">
                <a:solidFill>
                  <a:schemeClr val="bg1"/>
                </a:solidFill>
              </a:rPr>
              <a:t>азитромицин</a:t>
            </a:r>
            <a:r>
              <a:rPr lang="ru-RU" sz="1400" dirty="0">
                <a:solidFill>
                  <a:schemeClr val="bg1"/>
                </a:solidFill>
              </a:rPr>
              <a:t> 5 мг/кг 1 раз в день 5 дней.</a:t>
            </a:r>
          </a:p>
          <a:p>
            <a:pPr marL="285750" indent="-285750">
              <a:spcBef>
                <a:spcPts val="0"/>
              </a:spcBef>
              <a:buFont typeface="Arial" pitchFamily="34" charset="0"/>
              <a:buChar char="•"/>
              <a:defRPr/>
            </a:pPr>
            <a:r>
              <a:rPr lang="ru-RU" sz="1400" b="1" dirty="0">
                <a:solidFill>
                  <a:schemeClr val="bg1"/>
                </a:solidFill>
              </a:rPr>
              <a:t>Дети &lt;5 лет с фебрильной пневмонией:</a:t>
            </a:r>
          </a:p>
          <a:p>
            <a:pPr marL="285750" indent="-285750">
              <a:spcBef>
                <a:spcPts val="0"/>
              </a:spcBef>
              <a:buFont typeface="Arial" pitchFamily="34" charset="0"/>
              <a:buChar char="•"/>
              <a:defRPr/>
            </a:pPr>
            <a:r>
              <a:rPr lang="ru-RU" sz="1400" dirty="0">
                <a:solidFill>
                  <a:schemeClr val="bg1"/>
                </a:solidFill>
              </a:rPr>
              <a:t>внутрь амоксициллин 25 мг/кг 2 раза в день 5 дней</a:t>
            </a:r>
          </a:p>
          <a:p>
            <a:pPr marL="285750" indent="-285750">
              <a:spcBef>
                <a:spcPts val="0"/>
              </a:spcBef>
              <a:buFont typeface="Arial" pitchFamily="34" charset="0"/>
              <a:buChar char="•"/>
              <a:defRPr/>
            </a:pPr>
            <a:r>
              <a:rPr lang="ru-RU" sz="1400" dirty="0">
                <a:solidFill>
                  <a:srgbClr val="C00000"/>
                </a:solidFill>
              </a:rPr>
              <a:t>В группе риска (получали антибиотик раньше, посещает ДДУ –</a:t>
            </a:r>
          </a:p>
          <a:p>
            <a:pPr marL="285750" indent="-285750">
              <a:spcBef>
                <a:spcPts val="0"/>
              </a:spcBef>
              <a:buFont typeface="Arial" pitchFamily="34" charset="0"/>
              <a:buChar char="•"/>
              <a:defRPr/>
            </a:pPr>
            <a:r>
              <a:rPr lang="ru-RU" sz="1400" dirty="0">
                <a:solidFill>
                  <a:srgbClr val="C00000"/>
                </a:solidFill>
              </a:rPr>
              <a:t> возможная роль резистентных </a:t>
            </a:r>
            <a:r>
              <a:rPr lang="en-US" sz="1400" dirty="0">
                <a:solidFill>
                  <a:srgbClr val="C00000"/>
                </a:solidFill>
              </a:rPr>
              <a:t>H. </a:t>
            </a:r>
            <a:r>
              <a:rPr lang="en-US" sz="1400" dirty="0" err="1">
                <a:solidFill>
                  <a:srgbClr val="C00000"/>
                </a:solidFill>
              </a:rPr>
              <a:t>influenzae</a:t>
            </a:r>
            <a:r>
              <a:rPr lang="en-US" sz="1400" dirty="0">
                <a:solidFill>
                  <a:srgbClr val="C00000"/>
                </a:solidFill>
              </a:rPr>
              <a:t> </a:t>
            </a:r>
            <a:r>
              <a:rPr lang="ru-RU" sz="1400" dirty="0">
                <a:solidFill>
                  <a:srgbClr val="C00000"/>
                </a:solidFill>
              </a:rPr>
              <a:t>и </a:t>
            </a:r>
            <a:r>
              <a:rPr lang="en-US" sz="1400" dirty="0">
                <a:solidFill>
                  <a:srgbClr val="C00000"/>
                </a:solidFill>
              </a:rPr>
              <a:t>S. </a:t>
            </a:r>
            <a:r>
              <a:rPr lang="en-US" sz="1400" dirty="0" err="1">
                <a:solidFill>
                  <a:srgbClr val="C00000"/>
                </a:solidFill>
              </a:rPr>
              <a:t>pneumoniae</a:t>
            </a:r>
            <a:r>
              <a:rPr lang="en-US" sz="1400" dirty="0">
                <a:solidFill>
                  <a:srgbClr val="C00000"/>
                </a:solidFill>
              </a:rPr>
              <a:t>):</a:t>
            </a:r>
          </a:p>
          <a:p>
            <a:pPr marL="285750" indent="-285750">
              <a:spcBef>
                <a:spcPts val="0"/>
              </a:spcBef>
              <a:buFont typeface="Arial" pitchFamily="34" charset="0"/>
              <a:buChar char="•"/>
              <a:defRPr/>
            </a:pPr>
            <a:r>
              <a:rPr lang="ru-RU" sz="1400" dirty="0">
                <a:solidFill>
                  <a:srgbClr val="C00000"/>
                </a:solidFill>
              </a:rPr>
              <a:t>- внутрь </a:t>
            </a:r>
            <a:r>
              <a:rPr lang="ru-RU" sz="1400" b="1" dirty="0">
                <a:solidFill>
                  <a:srgbClr val="C00000"/>
                </a:solidFill>
              </a:rPr>
              <a:t>амоксициллин/</a:t>
            </a:r>
            <a:r>
              <a:rPr lang="ru-RU" sz="1400" b="1" dirty="0" err="1">
                <a:solidFill>
                  <a:srgbClr val="C00000"/>
                </a:solidFill>
              </a:rPr>
              <a:t>клавулана</a:t>
            </a:r>
            <a:r>
              <a:rPr lang="ru-RU" sz="1400" dirty="0" err="1">
                <a:solidFill>
                  <a:srgbClr val="C00000"/>
                </a:solidFill>
              </a:rPr>
              <a:t>т</a:t>
            </a:r>
            <a:r>
              <a:rPr lang="ru-RU" sz="1400" dirty="0">
                <a:solidFill>
                  <a:srgbClr val="C00000"/>
                </a:solidFill>
              </a:rPr>
              <a:t> 40-50 мг/кг 2 раза в день 5 дней или</a:t>
            </a:r>
          </a:p>
          <a:p>
            <a:pPr marL="285750" indent="-285750">
              <a:spcBef>
                <a:spcPts val="0"/>
              </a:spcBef>
              <a:buFont typeface="Arial" pitchFamily="34" charset="0"/>
              <a:buChar char="•"/>
              <a:defRPr/>
            </a:pPr>
            <a:r>
              <a:rPr lang="ru-RU" sz="1400" dirty="0">
                <a:solidFill>
                  <a:schemeClr val="bg1"/>
                </a:solidFill>
              </a:rPr>
              <a:t>- </a:t>
            </a:r>
            <a:r>
              <a:rPr lang="ru-RU" sz="1400" dirty="0" err="1">
                <a:solidFill>
                  <a:schemeClr val="bg1"/>
                </a:solidFill>
              </a:rPr>
              <a:t>цефуроксим</a:t>
            </a:r>
            <a:r>
              <a:rPr lang="ru-RU" sz="1400" dirty="0">
                <a:solidFill>
                  <a:schemeClr val="bg1"/>
                </a:solidFill>
              </a:rPr>
              <a:t> </a:t>
            </a:r>
            <a:r>
              <a:rPr lang="ru-RU" sz="1400" dirty="0" err="1">
                <a:solidFill>
                  <a:schemeClr val="bg1"/>
                </a:solidFill>
              </a:rPr>
              <a:t>аксетил</a:t>
            </a:r>
            <a:r>
              <a:rPr lang="ru-RU" sz="1400" dirty="0">
                <a:solidFill>
                  <a:schemeClr val="bg1"/>
                </a:solidFill>
              </a:rPr>
              <a:t> 20-40 мг/кг 2 раза в день 5 дней</a:t>
            </a:r>
          </a:p>
          <a:p>
            <a:pPr marL="285750" indent="-285750">
              <a:spcBef>
                <a:spcPts val="0"/>
              </a:spcBef>
              <a:buFont typeface="Arial" pitchFamily="34" charset="0"/>
              <a:buChar char="•"/>
              <a:defRPr/>
            </a:pPr>
            <a:r>
              <a:rPr lang="ru-RU" sz="1400" dirty="0">
                <a:solidFill>
                  <a:schemeClr val="bg1"/>
                </a:solidFill>
              </a:rPr>
              <a:t>При отсутствии эффекта – добавь или замени на </a:t>
            </a:r>
            <a:r>
              <a:rPr lang="ru-RU" sz="1400" dirty="0" err="1">
                <a:solidFill>
                  <a:schemeClr val="bg1"/>
                </a:solidFill>
              </a:rPr>
              <a:t>макролид</a:t>
            </a:r>
            <a:r>
              <a:rPr lang="ru-RU" sz="1400" dirty="0">
                <a:solidFill>
                  <a:schemeClr val="bg1"/>
                </a:solidFill>
              </a:rPr>
              <a:t>.</a:t>
            </a:r>
          </a:p>
          <a:p>
            <a:pPr marL="285750" indent="-285750">
              <a:spcBef>
                <a:spcPts val="0"/>
              </a:spcBef>
              <a:buFont typeface="Arial" pitchFamily="34" charset="0"/>
              <a:buChar char="•"/>
              <a:defRPr/>
            </a:pPr>
            <a:r>
              <a:rPr lang="ru-RU" sz="1400" b="1" dirty="0">
                <a:solidFill>
                  <a:schemeClr val="bg1"/>
                </a:solidFill>
              </a:rPr>
              <a:t>Дети старше 5 лет:</a:t>
            </a:r>
          </a:p>
          <a:p>
            <a:pPr marL="285750" indent="-285750">
              <a:spcBef>
                <a:spcPts val="0"/>
              </a:spcBef>
              <a:buFont typeface="Arial" pitchFamily="34" charset="0"/>
              <a:buChar char="•"/>
              <a:defRPr/>
            </a:pPr>
            <a:r>
              <a:rPr lang="ru-RU" sz="1400" dirty="0">
                <a:solidFill>
                  <a:schemeClr val="bg1"/>
                </a:solidFill>
              </a:rPr>
              <a:t>- амоксициллин 25 мг/кг 2 раза в день При отсутствии эффекта – добавить или заменить на </a:t>
            </a:r>
            <a:r>
              <a:rPr lang="ru-RU" sz="1400" dirty="0" err="1">
                <a:solidFill>
                  <a:schemeClr val="bg1"/>
                </a:solidFill>
              </a:rPr>
              <a:t>макролид</a:t>
            </a:r>
            <a:r>
              <a:rPr lang="ru-RU" sz="1400" dirty="0">
                <a:solidFill>
                  <a:schemeClr val="bg1"/>
                </a:solidFill>
              </a:rPr>
              <a:t> (см. ниже).</a:t>
            </a:r>
          </a:p>
          <a:p>
            <a:pPr marL="171450" indent="-171450">
              <a:spcBef>
                <a:spcPts val="0"/>
              </a:spcBef>
              <a:buFont typeface="Arial" pitchFamily="34" charset="0"/>
              <a:buChar char="•"/>
              <a:defRPr/>
            </a:pPr>
            <a:r>
              <a:rPr lang="ru-RU" sz="1400" dirty="0">
                <a:solidFill>
                  <a:schemeClr val="bg1"/>
                </a:solidFill>
              </a:rPr>
              <a:t>При симптомах, сопоставимых с атипичной пневмонией:</a:t>
            </a:r>
          </a:p>
          <a:p>
            <a:pPr marL="171450" indent="-171450">
              <a:spcBef>
                <a:spcPts val="0"/>
              </a:spcBef>
              <a:buFont typeface="Arial" pitchFamily="34" charset="0"/>
              <a:buChar char="•"/>
              <a:defRPr/>
            </a:pPr>
            <a:r>
              <a:rPr lang="ru-RU" sz="1400" dirty="0">
                <a:solidFill>
                  <a:schemeClr val="bg1"/>
                </a:solidFill>
              </a:rPr>
              <a:t>- внутрь </a:t>
            </a:r>
            <a:r>
              <a:rPr lang="ru-RU" sz="1400" dirty="0" err="1">
                <a:solidFill>
                  <a:schemeClr val="bg1"/>
                </a:solidFill>
              </a:rPr>
              <a:t>макролид</a:t>
            </a:r>
            <a:r>
              <a:rPr lang="ru-RU" sz="1400" dirty="0">
                <a:solidFill>
                  <a:schemeClr val="bg1"/>
                </a:solidFill>
              </a:rPr>
              <a:t> (например, </a:t>
            </a:r>
            <a:r>
              <a:rPr lang="ru-RU" sz="1400" dirty="0" err="1">
                <a:solidFill>
                  <a:schemeClr val="bg1"/>
                </a:solidFill>
              </a:rPr>
              <a:t>джозамицин</a:t>
            </a:r>
            <a:r>
              <a:rPr lang="ru-RU" sz="1400" dirty="0">
                <a:solidFill>
                  <a:schemeClr val="bg1"/>
                </a:solidFill>
              </a:rPr>
              <a:t> 40 мг/кг/</a:t>
            </a:r>
            <a:r>
              <a:rPr lang="ru-RU" sz="1400" dirty="0" err="1">
                <a:solidFill>
                  <a:schemeClr val="bg1"/>
                </a:solidFill>
              </a:rPr>
              <a:t>сут</a:t>
            </a:r>
            <a:r>
              <a:rPr lang="ru-RU" sz="1400" dirty="0">
                <a:solidFill>
                  <a:schemeClr val="bg1"/>
                </a:solidFill>
              </a:rPr>
              <a:t> 7 дней или </a:t>
            </a:r>
            <a:r>
              <a:rPr lang="ru-RU" sz="1400" dirty="0" err="1">
                <a:solidFill>
                  <a:schemeClr val="bg1"/>
                </a:solidFill>
              </a:rPr>
              <a:t>азитромицин</a:t>
            </a:r>
            <a:r>
              <a:rPr lang="ru-RU" sz="1400" dirty="0">
                <a:solidFill>
                  <a:schemeClr val="bg1"/>
                </a:solidFill>
              </a:rPr>
              <a:t> 10 мг/кг в 1-й день,  далее 5 мг/кг 5 дней. </a:t>
            </a:r>
          </a:p>
          <a:p>
            <a:pPr marL="171450" indent="-171450">
              <a:spcBef>
                <a:spcPts val="0"/>
              </a:spcBef>
              <a:buFont typeface="Arial" pitchFamily="34" charset="0"/>
              <a:buChar char="•"/>
              <a:defRPr/>
            </a:pPr>
            <a:r>
              <a:rPr lang="ru-RU" sz="1400" dirty="0">
                <a:solidFill>
                  <a:schemeClr val="bg1"/>
                </a:solidFill>
              </a:rPr>
              <a:t>При отсутствии эффекта – добавить или заменить на амоксициллин 50 мг/кг/</a:t>
            </a:r>
            <a:r>
              <a:rPr lang="ru-RU" sz="1400" dirty="0" err="1">
                <a:solidFill>
                  <a:schemeClr val="bg1"/>
                </a:solidFill>
              </a:rPr>
              <a:t>сут</a:t>
            </a:r>
            <a:r>
              <a:rPr lang="ru-RU" sz="1400" dirty="0">
                <a:solidFill>
                  <a:schemeClr val="bg1"/>
                </a:solidFill>
              </a:rPr>
              <a:t>.</a:t>
            </a:r>
          </a:p>
        </p:txBody>
      </p:sp>
      <p:sp>
        <p:nvSpPr>
          <p:cNvPr id="2" name="Скругленный прямоугольник 1"/>
          <p:cNvSpPr/>
          <p:nvPr/>
        </p:nvSpPr>
        <p:spPr>
          <a:xfrm>
            <a:off x="611188" y="2996952"/>
            <a:ext cx="7705725" cy="75589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spcBef>
                <a:spcPts val="0"/>
              </a:spcBef>
              <a:buFont typeface="Arial" pitchFamily="34" charset="0"/>
              <a:buChar char="•"/>
              <a:defRPr/>
            </a:pPr>
            <a:r>
              <a:rPr lang="ru-RU" sz="1400" b="1" dirty="0">
                <a:solidFill>
                  <a:srgbClr val="C00000"/>
                </a:solidFill>
              </a:rPr>
              <a:t>В группе риска (получали антибиотик раньше, посещает ДДУ –возможная роль резистентных </a:t>
            </a:r>
            <a:r>
              <a:rPr lang="en-US" sz="1400" b="1" dirty="0">
                <a:solidFill>
                  <a:srgbClr val="C00000"/>
                </a:solidFill>
              </a:rPr>
              <a:t>H. </a:t>
            </a:r>
            <a:r>
              <a:rPr lang="en-US" sz="1400" b="1" dirty="0" err="1">
                <a:solidFill>
                  <a:srgbClr val="C00000"/>
                </a:solidFill>
              </a:rPr>
              <a:t>influenzae</a:t>
            </a:r>
            <a:r>
              <a:rPr lang="en-US" sz="1400" b="1" dirty="0">
                <a:solidFill>
                  <a:srgbClr val="C00000"/>
                </a:solidFill>
              </a:rPr>
              <a:t> </a:t>
            </a:r>
            <a:r>
              <a:rPr lang="ru-RU" sz="1400" b="1" dirty="0">
                <a:solidFill>
                  <a:srgbClr val="C00000"/>
                </a:solidFill>
              </a:rPr>
              <a:t>и </a:t>
            </a:r>
            <a:r>
              <a:rPr lang="en-US" sz="1400" b="1" dirty="0">
                <a:solidFill>
                  <a:srgbClr val="C00000"/>
                </a:solidFill>
              </a:rPr>
              <a:t>S. </a:t>
            </a:r>
            <a:r>
              <a:rPr lang="en-US" sz="1400" b="1" dirty="0" err="1">
                <a:solidFill>
                  <a:srgbClr val="C00000"/>
                </a:solidFill>
              </a:rPr>
              <a:t>pneumoniae</a:t>
            </a:r>
            <a:r>
              <a:rPr lang="en-US" sz="1400" b="1" dirty="0">
                <a:solidFill>
                  <a:srgbClr val="C00000"/>
                </a:solidFill>
              </a:rPr>
              <a:t>):</a:t>
            </a:r>
          </a:p>
          <a:p>
            <a:pPr marL="285750" indent="-285750">
              <a:spcBef>
                <a:spcPts val="0"/>
              </a:spcBef>
              <a:buFont typeface="Arial" pitchFamily="34" charset="0"/>
              <a:buChar char="•"/>
              <a:defRPr/>
            </a:pPr>
            <a:r>
              <a:rPr lang="ru-RU" sz="1400" b="1" dirty="0">
                <a:solidFill>
                  <a:srgbClr val="C00000"/>
                </a:solidFill>
              </a:rPr>
              <a:t>- внутрь амоксициллин/</a:t>
            </a:r>
            <a:r>
              <a:rPr lang="ru-RU" sz="1400" b="1" dirty="0" err="1">
                <a:solidFill>
                  <a:srgbClr val="C00000"/>
                </a:solidFill>
              </a:rPr>
              <a:t>клавуланат</a:t>
            </a:r>
            <a:r>
              <a:rPr lang="ru-RU" sz="1400" b="1" dirty="0">
                <a:solidFill>
                  <a:srgbClr val="C00000"/>
                </a:solidFill>
              </a:rPr>
              <a:t> 40-50 мг/кг 2 раза в день 5 дней или</a:t>
            </a:r>
          </a:p>
        </p:txBody>
      </p:sp>
    </p:spTree>
    <p:extLst>
      <p:ext uri="{BB962C8B-B14F-4D97-AF65-F5344CB8AC3E}">
        <p14:creationId xmlns:p14="http://schemas.microsoft.com/office/powerpoint/2010/main" val="1897858902"/>
      </p:ext>
    </p:extLst>
  </p:cSld>
  <p:clrMapOvr>
    <a:masterClrMapping/>
  </p:clrMapOvr>
  <p:transition>
    <p:cover dir="d"/>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Заголовок 1"/>
          <p:cNvSpPr>
            <a:spLocks noGrp="1"/>
          </p:cNvSpPr>
          <p:nvPr>
            <p:ph type="title"/>
          </p:nvPr>
        </p:nvSpPr>
        <p:spPr/>
        <p:txBody>
          <a:bodyPr/>
          <a:lstStyle/>
          <a:p>
            <a:r>
              <a:rPr lang="ru-RU" altLang="ru-RU" dirty="0" smtClean="0"/>
              <a:t>При неуспехе терапии</a:t>
            </a:r>
          </a:p>
        </p:txBody>
      </p:sp>
      <p:sp>
        <p:nvSpPr>
          <p:cNvPr id="40963" name="Объект 2"/>
          <p:cNvSpPr>
            <a:spLocks noGrp="1"/>
          </p:cNvSpPr>
          <p:nvPr>
            <p:ph idx="1"/>
          </p:nvPr>
        </p:nvSpPr>
        <p:spPr/>
        <p:txBody>
          <a:bodyPr>
            <a:normAutofit lnSpcReduction="10000"/>
          </a:bodyPr>
          <a:lstStyle/>
          <a:p>
            <a:pPr>
              <a:defRPr/>
            </a:pPr>
            <a:r>
              <a:rPr lang="ru-RU" altLang="ru-RU" b="1" dirty="0" smtClean="0">
                <a:solidFill>
                  <a:schemeClr val="accent2">
                    <a:lumMod val="50000"/>
                  </a:schemeClr>
                </a:solidFill>
              </a:rPr>
              <a:t>ЦС-3-4</a:t>
            </a:r>
            <a:r>
              <a:rPr lang="ru-RU" altLang="ru-RU" dirty="0" smtClean="0"/>
              <a:t>: </a:t>
            </a:r>
            <a:r>
              <a:rPr lang="ru-RU" altLang="ru-RU" dirty="0" err="1" smtClean="0"/>
              <a:t>Цефотаксим</a:t>
            </a:r>
            <a:r>
              <a:rPr lang="ru-RU" altLang="ru-RU" dirty="0" smtClean="0"/>
              <a:t> в/в 100 мг/кг/</a:t>
            </a:r>
            <a:r>
              <a:rPr lang="ru-RU" altLang="ru-RU" dirty="0" err="1" smtClean="0"/>
              <a:t>сут</a:t>
            </a:r>
            <a:r>
              <a:rPr lang="ru-RU" altLang="ru-RU" dirty="0" smtClean="0"/>
              <a:t> или </a:t>
            </a:r>
            <a:r>
              <a:rPr lang="ru-RU" altLang="ru-RU" dirty="0" err="1" smtClean="0"/>
              <a:t>цефтриаксон</a:t>
            </a:r>
            <a:r>
              <a:rPr lang="ru-RU" altLang="ru-RU" dirty="0" smtClean="0"/>
              <a:t>  в/в или в/м  50мг/кг/</a:t>
            </a:r>
            <a:r>
              <a:rPr lang="ru-RU" altLang="ru-RU" dirty="0" err="1" smtClean="0"/>
              <a:t>сут</a:t>
            </a:r>
            <a:r>
              <a:rPr lang="ru-RU" altLang="ru-RU" dirty="0" smtClean="0"/>
              <a:t> + </a:t>
            </a:r>
            <a:r>
              <a:rPr lang="ru-RU" altLang="ru-RU" dirty="0" err="1" smtClean="0"/>
              <a:t>аминогликозид</a:t>
            </a:r>
            <a:r>
              <a:rPr lang="ru-RU" altLang="ru-RU" dirty="0" smtClean="0"/>
              <a:t>.</a:t>
            </a:r>
          </a:p>
          <a:p>
            <a:pPr>
              <a:defRPr/>
            </a:pPr>
            <a:r>
              <a:rPr lang="ru-RU" altLang="ru-RU" dirty="0" smtClean="0"/>
              <a:t>Получавшим ранее а/б- удвоить дозу амоксициллина/</a:t>
            </a:r>
            <a:r>
              <a:rPr lang="ru-RU" altLang="ru-RU" dirty="0" err="1" smtClean="0"/>
              <a:t>клавуланата</a:t>
            </a:r>
            <a:r>
              <a:rPr lang="ru-RU" altLang="ru-RU" dirty="0" smtClean="0"/>
              <a:t> (100мг/кг/</a:t>
            </a:r>
            <a:r>
              <a:rPr lang="ru-RU" altLang="ru-RU" dirty="0" err="1" smtClean="0"/>
              <a:t>сут</a:t>
            </a:r>
            <a:r>
              <a:rPr lang="ru-RU" altLang="ru-RU" dirty="0" smtClean="0"/>
              <a:t>) или </a:t>
            </a:r>
            <a:r>
              <a:rPr lang="ru-RU" altLang="ru-RU" dirty="0" err="1" smtClean="0"/>
              <a:t>КП:меропенем</a:t>
            </a:r>
            <a:r>
              <a:rPr lang="ru-RU" altLang="ru-RU" dirty="0" smtClean="0"/>
              <a:t> 30-40 мг/кг/</a:t>
            </a:r>
            <a:r>
              <a:rPr lang="ru-RU" altLang="ru-RU" dirty="0" err="1" smtClean="0"/>
              <a:t>сут</a:t>
            </a:r>
            <a:r>
              <a:rPr lang="ru-RU" altLang="ru-RU" dirty="0" smtClean="0"/>
              <a:t> в сочетании с </a:t>
            </a:r>
            <a:r>
              <a:rPr lang="ru-RU" altLang="ru-RU" dirty="0" err="1" smtClean="0"/>
              <a:t>макролидами</a:t>
            </a:r>
            <a:r>
              <a:rPr lang="ru-RU" altLang="ru-RU" dirty="0" smtClean="0"/>
              <a:t>.</a:t>
            </a:r>
          </a:p>
          <a:p>
            <a:pPr>
              <a:defRPr/>
            </a:pPr>
            <a:r>
              <a:rPr lang="ru-RU" altLang="ru-RU" dirty="0" smtClean="0"/>
              <a:t>При подозрении на резистентный стафилококк – </a:t>
            </a:r>
            <a:r>
              <a:rPr lang="ru-RU" altLang="ru-RU" dirty="0" err="1" smtClean="0"/>
              <a:t>ванкомицин</a:t>
            </a:r>
            <a:r>
              <a:rPr lang="ru-RU" altLang="ru-RU" dirty="0" smtClean="0"/>
              <a:t> 30-40 мг/кг/</a:t>
            </a:r>
            <a:r>
              <a:rPr lang="ru-RU" altLang="ru-RU" dirty="0" err="1" smtClean="0"/>
              <a:t>сут</a:t>
            </a:r>
            <a:r>
              <a:rPr lang="ru-RU" altLang="ru-RU" dirty="0" smtClean="0"/>
              <a:t>.</a:t>
            </a:r>
          </a:p>
        </p:txBody>
      </p:sp>
    </p:spTree>
    <p:extLst>
      <p:ext uri="{BB962C8B-B14F-4D97-AF65-F5344CB8AC3E}">
        <p14:creationId xmlns:p14="http://schemas.microsoft.com/office/powerpoint/2010/main" val="1812754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Заголовок 1"/>
          <p:cNvSpPr>
            <a:spLocks noGrp="1"/>
          </p:cNvSpPr>
          <p:nvPr>
            <p:ph type="title"/>
          </p:nvPr>
        </p:nvSpPr>
        <p:spPr/>
        <p:txBody>
          <a:bodyPr/>
          <a:lstStyle/>
          <a:p>
            <a:endParaRPr lang="ru-RU" altLang="ru-RU" smtClean="0"/>
          </a:p>
        </p:txBody>
      </p:sp>
      <p:sp>
        <p:nvSpPr>
          <p:cNvPr id="142339" name="Таблица 2"/>
          <p:cNvSpPr>
            <a:spLocks noGrp="1" noTextEdit="1"/>
          </p:cNvSpPr>
          <p:nvPr>
            <p:ph type="tbl" idx="1"/>
          </p:nvPr>
        </p:nvSpPr>
        <p:spPr/>
      </p:sp>
      <p:pic>
        <p:nvPicPr>
          <p:cNvPr id="142340" name="Picture 2" descr="C:\Users\Kafedra-15\Desktop\Галина 18 МСК\CIMG6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3152038"/>
      </p:ext>
    </p:extLst>
  </p:cSld>
  <p:clrMapOvr>
    <a:masterClrMapping/>
  </p:clrMapOvr>
  <p:transition>
    <p:cover dir="d"/>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Заголовок 1"/>
          <p:cNvSpPr>
            <a:spLocks noGrp="1"/>
          </p:cNvSpPr>
          <p:nvPr>
            <p:ph type="title"/>
          </p:nvPr>
        </p:nvSpPr>
        <p:spPr/>
        <p:txBody>
          <a:bodyPr/>
          <a:lstStyle/>
          <a:p>
            <a:endParaRPr lang="ru-RU" altLang="ru-RU" smtClean="0"/>
          </a:p>
        </p:txBody>
      </p:sp>
      <p:sp>
        <p:nvSpPr>
          <p:cNvPr id="143363" name="Таблица 2"/>
          <p:cNvSpPr>
            <a:spLocks noGrp="1" noTextEdit="1"/>
          </p:cNvSpPr>
          <p:nvPr>
            <p:ph type="tbl" idx="1"/>
          </p:nvPr>
        </p:nvSpPr>
        <p:spPr/>
      </p:sp>
      <p:pic>
        <p:nvPicPr>
          <p:cNvPr id="143364" name="Picture 2" descr="C:\Users\Kafedra-15\Desktop\Галина 18 МСК\CIMG65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8308278"/>
      </p:ext>
    </p:extLst>
  </p:cSld>
  <p:clrMapOvr>
    <a:masterClrMapping/>
  </p:clrMapOvr>
  <p:transition>
    <p:cover dir="d"/>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Заголовок 1"/>
          <p:cNvSpPr>
            <a:spLocks noGrp="1"/>
          </p:cNvSpPr>
          <p:nvPr>
            <p:ph type="title"/>
          </p:nvPr>
        </p:nvSpPr>
        <p:spPr/>
        <p:txBody>
          <a:bodyPr/>
          <a:lstStyle/>
          <a:p>
            <a:endParaRPr lang="ru-RU" altLang="ru-RU" smtClean="0"/>
          </a:p>
        </p:txBody>
      </p:sp>
      <p:sp>
        <p:nvSpPr>
          <p:cNvPr id="144387" name="Таблица 2"/>
          <p:cNvSpPr>
            <a:spLocks noGrp="1" noTextEdit="1"/>
          </p:cNvSpPr>
          <p:nvPr>
            <p:ph type="tbl" idx="1"/>
          </p:nvPr>
        </p:nvSpPr>
        <p:spPr/>
      </p:sp>
      <p:pic>
        <p:nvPicPr>
          <p:cNvPr id="144388" name="Picture 2" descr="C:\Users\Kafedra-15\Desktop\Галина 18 МСК\CIMG65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479249"/>
      </p:ext>
    </p:extLst>
  </p:cSld>
  <p:clrMapOvr>
    <a:masterClrMapping/>
  </p:clrMapOvr>
  <p:transition>
    <p:cover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3645024"/>
          </a:xfrm>
        </p:spPr>
        <p:txBody>
          <a:bodyPr/>
          <a:lstStyle/>
          <a:p>
            <a:pPr marL="0" indent="0" algn="just">
              <a:spcBef>
                <a:spcPts val="0"/>
              </a:spcBef>
              <a:buNone/>
            </a:pPr>
            <a:r>
              <a:rPr lang="ru-RU" sz="2400" dirty="0" smtClean="0">
                <a:latin typeface="Times New Roman" pitchFamily="18" charset="0"/>
                <a:cs typeface="Times New Roman" pitchFamily="18" charset="0"/>
              </a:rPr>
              <a:t>	Статистика показывает, что между 1900 и 1937 годами пневмония была одной из основных причин смертности, конкурирую только с туберкулезом. До 1900 года точных данных нет, однако можно предположить, что это заболевание всегда было одной из ведущих причин смерти от начала существования человечества.</a:t>
            </a:r>
          </a:p>
          <a:p>
            <a:pPr marL="0" indent="0" algn="just">
              <a:spcBef>
                <a:spcPts val="0"/>
              </a:spcBef>
              <a:buNone/>
            </a:pPr>
            <a:r>
              <a:rPr lang="ru-RU" sz="2400" dirty="0" smtClean="0">
                <a:latin typeface="Times New Roman" pitchFamily="18" charset="0"/>
                <a:cs typeface="Times New Roman" pitchFamily="18" charset="0"/>
              </a:rPr>
              <a:t>	Революцию в лечении пневмонии сделал пенициллин, который в 1928 году из плесени выделил А. Флеминг. Правда, использовать этот антибиотик начали только в 1943 году.</a:t>
            </a:r>
          </a:p>
          <a:p>
            <a:pPr>
              <a:buNone/>
            </a:pPr>
            <a:endParaRPr lang="ru-RU" dirty="0"/>
          </a:p>
        </p:txBody>
      </p:sp>
      <p:pic>
        <p:nvPicPr>
          <p:cNvPr id="78850" name="Picture 2" descr="D:\Клиника БГМУ\Synthetic_Production_of_Penicillin_TR1468_crop.jpg"/>
          <p:cNvPicPr>
            <a:picLocks noChangeAspect="1" noChangeArrowheads="1"/>
          </p:cNvPicPr>
          <p:nvPr/>
        </p:nvPicPr>
        <p:blipFill>
          <a:blip r:embed="rId3" cstate="print"/>
          <a:srcRect/>
          <a:stretch>
            <a:fillRect/>
          </a:stretch>
        </p:blipFill>
        <p:spPr bwMode="auto">
          <a:xfrm>
            <a:off x="6732240" y="3429000"/>
            <a:ext cx="2231957" cy="3235515"/>
          </a:xfrm>
          <a:prstGeom prst="rect">
            <a:avLst/>
          </a:prstGeom>
          <a:noFill/>
        </p:spPr>
      </p:pic>
      <p:sp>
        <p:nvSpPr>
          <p:cNvPr id="5" name="Прямоугольник 4"/>
          <p:cNvSpPr/>
          <p:nvPr/>
        </p:nvSpPr>
        <p:spPr>
          <a:xfrm>
            <a:off x="3491880" y="3645024"/>
            <a:ext cx="3026791" cy="461665"/>
          </a:xfrm>
          <a:prstGeom prst="rect">
            <a:avLst/>
          </a:prstGeom>
        </p:spPr>
        <p:txBody>
          <a:bodyPr wrap="none">
            <a:spAutoFit/>
          </a:bodyPr>
          <a:lstStyle/>
          <a:p>
            <a:r>
              <a:rPr lang="vi-VN" sz="2400" b="1" dirty="0" smtClean="0">
                <a:latin typeface="Times New Roman" pitchFamily="18" charset="0"/>
                <a:cs typeface="Times New Roman" pitchFamily="18" charset="0"/>
              </a:rPr>
              <a:t>Алекса́ндр Фле́минг</a:t>
            </a:r>
            <a:endParaRPr lang="ru-RU" sz="2400" dirty="0">
              <a:latin typeface="Times New Roman" pitchFamily="18" charset="0"/>
              <a:cs typeface="Times New Roman" pitchFamily="18" charset="0"/>
            </a:endParaRPr>
          </a:p>
        </p:txBody>
      </p:sp>
      <p:sp>
        <p:nvSpPr>
          <p:cNvPr id="6" name="Прямоугольник 5"/>
          <p:cNvSpPr/>
          <p:nvPr/>
        </p:nvSpPr>
        <p:spPr>
          <a:xfrm>
            <a:off x="1763688" y="4149080"/>
            <a:ext cx="4701095" cy="461665"/>
          </a:xfrm>
          <a:prstGeom prst="rect">
            <a:avLst/>
          </a:prstGeom>
        </p:spPr>
        <p:txBody>
          <a:bodyPr wrap="none">
            <a:spAutoFit/>
          </a:bodyPr>
          <a:lstStyle/>
          <a:p>
            <a:r>
              <a:rPr lang="ru-RU" sz="2400" dirty="0" smtClean="0">
                <a:latin typeface="Times New Roman" pitchFamily="18" charset="0"/>
                <a:cs typeface="Times New Roman" pitchFamily="18" charset="0"/>
              </a:rPr>
              <a:t>6 августа 1881 г. - 11 марта 1955 г.</a:t>
            </a:r>
            <a:endParaRPr lang="ru-RU" sz="2400" dirty="0">
              <a:latin typeface="Times New Roman" pitchFamily="18" charset="0"/>
              <a:cs typeface="Times New Roman" pitchFamily="18" charset="0"/>
            </a:endParaRPr>
          </a:p>
        </p:txBody>
      </p:sp>
      <p:sp>
        <p:nvSpPr>
          <p:cNvPr id="7" name="Прямоугольник 6"/>
          <p:cNvSpPr/>
          <p:nvPr/>
        </p:nvSpPr>
        <p:spPr>
          <a:xfrm>
            <a:off x="1043608" y="4941168"/>
            <a:ext cx="3689856" cy="461665"/>
          </a:xfrm>
          <a:prstGeom prst="rect">
            <a:avLst/>
          </a:prstGeom>
        </p:spPr>
        <p:txBody>
          <a:bodyPr wrap="none">
            <a:spAutoFit/>
          </a:bodyPr>
          <a:lstStyle/>
          <a:p>
            <a:r>
              <a:rPr lang="ru-RU" sz="2400" dirty="0" smtClean="0">
                <a:latin typeface="Times New Roman" pitchFamily="18" charset="0"/>
                <a:cs typeface="Times New Roman" pitchFamily="18" charset="0"/>
              </a:rPr>
              <a:t>Шотландский бактериолог</a:t>
            </a:r>
            <a:endParaRPr lang="ru-RU" sz="2400" dirty="0">
              <a:latin typeface="Times New Roman" pitchFamily="18" charset="0"/>
              <a:cs typeface="Times New Roman" pitchFamily="18" charset="0"/>
            </a:endParaRPr>
          </a:p>
        </p:txBody>
      </p:sp>
      <p:sp>
        <p:nvSpPr>
          <p:cNvPr id="8" name="Прямоугольник 7"/>
          <p:cNvSpPr/>
          <p:nvPr/>
        </p:nvSpPr>
        <p:spPr>
          <a:xfrm>
            <a:off x="1115616" y="5445224"/>
            <a:ext cx="5364088" cy="830997"/>
          </a:xfrm>
          <a:prstGeom prst="rect">
            <a:avLst/>
          </a:prstGeom>
        </p:spPr>
        <p:txBody>
          <a:bodyPr wrap="square">
            <a:spAutoFit/>
          </a:bodyPr>
          <a:lstStyle/>
          <a:p>
            <a:r>
              <a:rPr lang="ru-RU" sz="2400" dirty="0" smtClean="0">
                <a:latin typeface="Times New Roman" pitchFamily="18" charset="0"/>
                <a:cs typeface="Times New Roman" pitchFamily="18" charset="0"/>
              </a:rPr>
              <a:t>открыл фермент лизоцим и антибиотик пенициллин</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4"/>
          <p:cNvSpPr>
            <a:spLocks noChangeArrowheads="1"/>
          </p:cNvSpPr>
          <p:nvPr/>
        </p:nvSpPr>
        <p:spPr bwMode="auto">
          <a:xfrm>
            <a:off x="685800" y="1889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3200" b="1" dirty="0">
                <a:solidFill>
                  <a:schemeClr val="tx2"/>
                </a:solidFill>
              </a:rPr>
              <a:t>Длительность антибактериальной терапии</a:t>
            </a:r>
          </a:p>
        </p:txBody>
      </p:sp>
      <p:sp>
        <p:nvSpPr>
          <p:cNvPr id="129027" name="Rectangle 5"/>
          <p:cNvSpPr>
            <a:spLocks noChangeArrowheads="1"/>
          </p:cNvSpPr>
          <p:nvPr/>
        </p:nvSpPr>
        <p:spPr bwMode="auto">
          <a:xfrm>
            <a:off x="323850" y="1412875"/>
            <a:ext cx="8569325" cy="468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200150" indent="-28575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Tx/>
              <a:buChar char="•"/>
            </a:pPr>
            <a:r>
              <a:rPr lang="ru-RU" altLang="ru-RU" sz="2400">
                <a:cs typeface="Arial" pitchFamily="34" charset="0"/>
              </a:rPr>
              <a:t>В большинстве ситуаций достаточно 5-7 дней</a:t>
            </a:r>
          </a:p>
          <a:p>
            <a:pPr eaLnBrk="1" hangingPunct="1">
              <a:lnSpc>
                <a:spcPct val="140000"/>
              </a:lnSpc>
              <a:buClrTx/>
              <a:buSzTx/>
              <a:buFontTx/>
              <a:buChar char="•"/>
            </a:pPr>
            <a:r>
              <a:rPr lang="ru-RU" altLang="ru-RU" sz="2400">
                <a:cs typeface="Arial" pitchFamily="34" charset="0"/>
              </a:rPr>
              <a:t>Исключения:</a:t>
            </a:r>
          </a:p>
          <a:p>
            <a:pPr lvl="1" eaLnBrk="1" hangingPunct="1">
              <a:lnSpc>
                <a:spcPct val="140000"/>
              </a:lnSpc>
              <a:buClrTx/>
              <a:buSzTx/>
              <a:buFontTx/>
              <a:buChar char="–"/>
            </a:pPr>
            <a:r>
              <a:rPr lang="ru-RU" altLang="ru-RU" sz="2000">
                <a:cs typeface="Arial" pitchFamily="34" charset="0"/>
              </a:rPr>
              <a:t>А-стрептококковый тонзиллит – 10 дней </a:t>
            </a:r>
          </a:p>
          <a:p>
            <a:pPr lvl="1" eaLnBrk="1" hangingPunct="1">
              <a:lnSpc>
                <a:spcPct val="140000"/>
              </a:lnSpc>
              <a:buClrTx/>
              <a:buSzTx/>
              <a:buFontTx/>
              <a:buChar char="–"/>
            </a:pPr>
            <a:r>
              <a:rPr lang="ru-RU" altLang="ru-RU" sz="2000">
                <a:cs typeface="Arial" pitchFamily="34" charset="0"/>
              </a:rPr>
              <a:t>Инвазивные инфекции </a:t>
            </a:r>
            <a:r>
              <a:rPr lang="en-US" altLang="ru-RU" sz="2000" i="1">
                <a:cs typeface="Arial" pitchFamily="34" charset="0"/>
              </a:rPr>
              <a:t>Staphylococcus aureus</a:t>
            </a:r>
            <a:r>
              <a:rPr lang="ru-RU" altLang="ru-RU" sz="2000" i="1">
                <a:cs typeface="Arial" pitchFamily="34" charset="0"/>
              </a:rPr>
              <a:t> </a:t>
            </a:r>
            <a:r>
              <a:rPr lang="ru-RU" altLang="ru-RU" sz="2000">
                <a:cs typeface="Arial" pitchFamily="34" charset="0"/>
              </a:rPr>
              <a:t>с бактериемией</a:t>
            </a:r>
          </a:p>
          <a:p>
            <a:pPr lvl="2" eaLnBrk="1" hangingPunct="1">
              <a:lnSpc>
                <a:spcPct val="140000"/>
              </a:lnSpc>
              <a:buClrTx/>
              <a:buSzTx/>
              <a:buFont typeface="Arial" pitchFamily="34" charset="0"/>
              <a:buChar char="•"/>
            </a:pPr>
            <a:r>
              <a:rPr lang="ru-RU" altLang="ru-RU" sz="2000">
                <a:cs typeface="Arial" pitchFamily="34" charset="0"/>
              </a:rPr>
              <a:t>14-28 дней</a:t>
            </a:r>
          </a:p>
          <a:p>
            <a:pPr lvl="1" eaLnBrk="1" hangingPunct="1">
              <a:lnSpc>
                <a:spcPct val="140000"/>
              </a:lnSpc>
              <a:buClrTx/>
              <a:buSzTx/>
              <a:buFontTx/>
              <a:buChar char="–"/>
            </a:pPr>
            <a:r>
              <a:rPr lang="ru-RU" altLang="ru-RU" sz="2000">
                <a:cs typeface="Arial" pitchFamily="34" charset="0"/>
              </a:rPr>
              <a:t>«труднодоступная» локализация инфекции</a:t>
            </a:r>
          </a:p>
          <a:p>
            <a:pPr lvl="2" eaLnBrk="1" hangingPunct="1">
              <a:lnSpc>
                <a:spcPct val="140000"/>
              </a:lnSpc>
              <a:buClrTx/>
              <a:buSzTx/>
              <a:buFontTx/>
              <a:buChar char="•"/>
            </a:pPr>
            <a:r>
              <a:rPr lang="ru-RU" altLang="ru-RU" sz="2000">
                <a:cs typeface="Arial" pitchFamily="34" charset="0"/>
              </a:rPr>
              <a:t>ЦНС, клапаны сердца, кость, имплант</a:t>
            </a:r>
          </a:p>
          <a:p>
            <a:pPr lvl="1" eaLnBrk="1" hangingPunct="1">
              <a:lnSpc>
                <a:spcPct val="140000"/>
              </a:lnSpc>
              <a:buClrTx/>
              <a:buSzTx/>
              <a:buFontTx/>
              <a:buChar char="–"/>
            </a:pPr>
            <a:r>
              <a:rPr lang="ru-RU" altLang="ru-RU" sz="2000">
                <a:cs typeface="Arial" pitchFamily="34" charset="0"/>
              </a:rPr>
              <a:t>Неосложненный цистит – 3-5 дней (фосфомицин – 1 доза)</a:t>
            </a:r>
          </a:p>
        </p:txBody>
      </p:sp>
    </p:spTree>
    <p:extLst>
      <p:ext uri="{BB962C8B-B14F-4D97-AF65-F5344CB8AC3E}">
        <p14:creationId xmlns:p14="http://schemas.microsoft.com/office/powerpoint/2010/main" val="20591626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Заголовок 1"/>
          <p:cNvSpPr txBox="1">
            <a:spLocks/>
          </p:cNvSpPr>
          <p:nvPr/>
        </p:nvSpPr>
        <p:spPr bwMode="auto">
          <a:xfrm>
            <a:off x="323850" y="260350"/>
            <a:ext cx="8569325"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dirty="0" err="1">
                <a:solidFill>
                  <a:srgbClr val="002060"/>
                </a:solidFill>
                <a:cs typeface="Arial" pitchFamily="34" charset="0"/>
              </a:rPr>
              <a:t>Незавершение</a:t>
            </a:r>
            <a:r>
              <a:rPr lang="ru-RU" altLang="ru-RU" dirty="0">
                <a:solidFill>
                  <a:srgbClr val="002060"/>
                </a:solidFill>
                <a:cs typeface="Arial" pitchFamily="34" charset="0"/>
              </a:rPr>
              <a:t> предписанного курса лечения антибиотиком – риск </a:t>
            </a:r>
            <a:r>
              <a:rPr lang="ru-RU" altLang="ru-RU" dirty="0" err="1">
                <a:solidFill>
                  <a:srgbClr val="002060"/>
                </a:solidFill>
                <a:cs typeface="Arial" pitchFamily="34" charset="0"/>
              </a:rPr>
              <a:t>персистирования</a:t>
            </a:r>
            <a:r>
              <a:rPr lang="ru-RU" altLang="ru-RU" dirty="0">
                <a:solidFill>
                  <a:srgbClr val="002060"/>
                </a:solidFill>
                <a:cs typeface="Arial" pitchFamily="34" charset="0"/>
              </a:rPr>
              <a:t> возбудителя и формирования устойчивости</a:t>
            </a:r>
          </a:p>
        </p:txBody>
      </p:sp>
      <p:sp>
        <p:nvSpPr>
          <p:cNvPr id="130051" name="Содержимое 2"/>
          <p:cNvSpPr txBox="1">
            <a:spLocks/>
          </p:cNvSpPr>
          <p:nvPr/>
        </p:nvSpPr>
        <p:spPr bwMode="auto">
          <a:xfrm>
            <a:off x="179388" y="1981200"/>
            <a:ext cx="8785225"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Tx/>
              <a:buNone/>
            </a:pPr>
            <a:r>
              <a:rPr lang="ru-RU" altLang="ru-RU" sz="2000" b="1">
                <a:solidFill>
                  <a:srgbClr val="FF0000"/>
                </a:solidFill>
                <a:cs typeface="Arial" pitchFamily="34" charset="0"/>
              </a:rPr>
              <a:t>Причины досрочного прекращения приема антибиотика</a:t>
            </a:r>
          </a:p>
          <a:p>
            <a:pPr eaLnBrk="1" hangingPunct="1">
              <a:buClrTx/>
              <a:buSzTx/>
              <a:buFontTx/>
              <a:buChar char="•"/>
            </a:pPr>
            <a:endParaRPr lang="ru-RU" altLang="ru-RU" sz="1800">
              <a:cs typeface="Arial" pitchFamily="34" charset="0"/>
            </a:endParaRPr>
          </a:p>
          <a:p>
            <a:pPr eaLnBrk="1" hangingPunct="1">
              <a:buClrTx/>
              <a:buSzTx/>
              <a:buFontTx/>
              <a:buChar char="•"/>
            </a:pPr>
            <a:r>
              <a:rPr lang="ru-RU" altLang="ru-RU" sz="2400">
                <a:cs typeface="Arial" pitchFamily="34" charset="0"/>
              </a:rPr>
              <a:t>Хорошее самочувствие к 3-4 дню лечения</a:t>
            </a:r>
          </a:p>
          <a:p>
            <a:pPr lvl="1" eaLnBrk="1" hangingPunct="1">
              <a:buClrTx/>
              <a:buSzTx/>
              <a:buFontTx/>
              <a:buChar char="–"/>
            </a:pPr>
            <a:r>
              <a:rPr lang="ru-RU" altLang="ru-RU" sz="2000">
                <a:cs typeface="Arial" pitchFamily="34" charset="0"/>
              </a:rPr>
              <a:t>Нет симптомов – нет стимула лечения</a:t>
            </a:r>
          </a:p>
          <a:p>
            <a:pPr lvl="1" eaLnBrk="1" hangingPunct="1">
              <a:buClrTx/>
              <a:buSzTx/>
              <a:buFontTx/>
              <a:buChar char="–"/>
            </a:pPr>
            <a:r>
              <a:rPr lang="ru-RU" altLang="ru-RU" sz="2000">
                <a:cs typeface="Arial" pitchFamily="34" charset="0"/>
              </a:rPr>
              <a:t>Боязнь пациентами антибиотиков</a:t>
            </a:r>
          </a:p>
          <a:p>
            <a:pPr lvl="1" eaLnBrk="1" hangingPunct="1">
              <a:buClrTx/>
              <a:buSzTx/>
              <a:buFontTx/>
              <a:buChar char="–"/>
            </a:pPr>
            <a:r>
              <a:rPr lang="ru-RU" altLang="ru-RU" sz="2000">
                <a:cs typeface="Arial" pitchFamily="34" charset="0"/>
              </a:rPr>
              <a:t>Остаток антибиотика «на всякий случай»</a:t>
            </a:r>
          </a:p>
          <a:p>
            <a:pPr lvl="1" eaLnBrk="1" hangingPunct="1">
              <a:buClrTx/>
              <a:buSzTx/>
              <a:buFontTx/>
              <a:buChar char="–"/>
            </a:pPr>
            <a:endParaRPr lang="ru-RU" altLang="ru-RU" sz="2000">
              <a:cs typeface="Arial" pitchFamily="34" charset="0"/>
            </a:endParaRPr>
          </a:p>
          <a:p>
            <a:pPr eaLnBrk="1" hangingPunct="1">
              <a:buClrTx/>
              <a:buSzTx/>
              <a:buFontTx/>
              <a:buChar char="•"/>
            </a:pPr>
            <a:r>
              <a:rPr lang="ru-RU" altLang="ru-RU" sz="2400">
                <a:cs typeface="Arial" pitchFamily="34" charset="0"/>
              </a:rPr>
              <a:t>Осложнения</a:t>
            </a:r>
          </a:p>
          <a:p>
            <a:pPr lvl="1" eaLnBrk="1" hangingPunct="1">
              <a:buClrTx/>
              <a:buSzTx/>
              <a:buFontTx/>
              <a:buChar char="–"/>
            </a:pPr>
            <a:r>
              <a:rPr lang="ru-RU" altLang="ru-RU" sz="2000">
                <a:cs typeface="Arial" pitchFamily="34" charset="0"/>
              </a:rPr>
              <a:t>Изменение характера стула и диарея (до ½ случаев)</a:t>
            </a:r>
          </a:p>
          <a:p>
            <a:pPr lvl="1" eaLnBrk="1" hangingPunct="1">
              <a:buClrTx/>
              <a:buSzTx/>
              <a:buFontTx/>
              <a:buChar char="–"/>
            </a:pPr>
            <a:r>
              <a:rPr lang="ru-RU" altLang="ru-RU" sz="2000">
                <a:cs typeface="Arial" pitchFamily="34" charset="0"/>
              </a:rPr>
              <a:t>Появление «новых» симптомов</a:t>
            </a:r>
          </a:p>
          <a:p>
            <a:pPr lvl="2" eaLnBrk="1" hangingPunct="1">
              <a:buClrTx/>
              <a:buSzTx/>
              <a:buFontTx/>
              <a:buChar char="•"/>
            </a:pPr>
            <a:r>
              <a:rPr lang="ru-RU" altLang="ru-RU" sz="1600">
                <a:cs typeface="Arial" pitchFamily="34" charset="0"/>
              </a:rPr>
              <a:t>Тошнота, слабость, нарушение сна, головная боль, судороги и др.</a:t>
            </a:r>
          </a:p>
          <a:p>
            <a:pPr lvl="1" eaLnBrk="1" hangingPunct="1">
              <a:buClrTx/>
              <a:buSzTx/>
              <a:buFontTx/>
              <a:buChar char="–"/>
            </a:pPr>
            <a:endParaRPr lang="ru-RU" altLang="ru-RU" sz="2000">
              <a:cs typeface="Arial" pitchFamily="34" charset="0"/>
            </a:endParaRPr>
          </a:p>
        </p:txBody>
      </p:sp>
    </p:spTree>
    <p:extLst>
      <p:ext uri="{BB962C8B-B14F-4D97-AF65-F5344CB8AC3E}">
        <p14:creationId xmlns:p14="http://schemas.microsoft.com/office/powerpoint/2010/main" val="6533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kumimoji="1" lang="ru-RU" sz="2800" b="1" i="1" dirty="0" smtClean="0">
                <a:solidFill>
                  <a:schemeClr val="tx1"/>
                </a:solidFill>
                <a:effectLst>
                  <a:outerShdw blurRad="38100" dist="38100" dir="2700000" algn="tl">
                    <a:srgbClr val="FFFFFF"/>
                  </a:outerShdw>
                </a:effectLst>
              </a:rPr>
              <a:t>Препараты интерферона </a:t>
            </a:r>
            <a:br>
              <a:rPr kumimoji="1" lang="ru-RU" sz="2800" b="1" i="1" dirty="0" smtClean="0">
                <a:solidFill>
                  <a:schemeClr val="tx1"/>
                </a:solidFill>
                <a:effectLst>
                  <a:outerShdw blurRad="38100" dist="38100" dir="2700000" algn="tl">
                    <a:srgbClr val="FFFFFF"/>
                  </a:outerShdw>
                </a:effectLst>
              </a:rPr>
            </a:br>
            <a:endParaRPr kumimoji="1" lang="ru-RU" sz="2800" b="1" i="1" dirty="0" smtClean="0">
              <a:solidFill>
                <a:schemeClr val="tx1"/>
              </a:solidFill>
              <a:effectLst>
                <a:outerShdw blurRad="38100" dist="38100" dir="2700000" algn="tl">
                  <a:srgbClr val="FFFFFF"/>
                </a:outerShdw>
              </a:effectLst>
            </a:endParaRPr>
          </a:p>
        </p:txBody>
      </p:sp>
      <p:sp>
        <p:nvSpPr>
          <p:cNvPr id="181251" name="Rectangle 3"/>
          <p:cNvSpPr>
            <a:spLocks noGrp="1" noChangeArrowheads="1"/>
          </p:cNvSpPr>
          <p:nvPr>
            <p:ph idx="1"/>
          </p:nvPr>
        </p:nvSpPr>
        <p:spPr>
          <a:xfrm>
            <a:off x="179388" y="1600200"/>
            <a:ext cx="8964612" cy="5257800"/>
          </a:xfrm>
        </p:spPr>
        <p:txBody>
          <a:bodyPr/>
          <a:lstStyle/>
          <a:p>
            <a:pPr eaLnBrk="1" hangingPunct="1">
              <a:lnSpc>
                <a:spcPct val="90000"/>
              </a:lnSpc>
            </a:pPr>
            <a:r>
              <a:rPr lang="ru-RU" altLang="ru-RU" sz="2000" smtClean="0"/>
              <a:t> Малиновская В.В. и соавт. изучали терапевтическую эффективность «Виферона» в терапии тяжелых инфекций (внутриутробный герпес, кожная и генерализованная формы, врожденный хламидиоз, </a:t>
            </a:r>
            <a:r>
              <a:rPr lang="ru-RU" altLang="ru-RU" sz="2000" b="1" smtClean="0"/>
              <a:t>вирусная и бактериальная пневмония</a:t>
            </a:r>
            <a:r>
              <a:rPr lang="ru-RU" altLang="ru-RU" sz="2000" smtClean="0"/>
              <a:t>, менингиты различной этиологии, сепсис, тяжелые формы гнойно-воспалительных заболеваний, висцеральный кандидоз, микоплазмоз, цитомегаловирусная инфекция). </a:t>
            </a:r>
          </a:p>
          <a:p>
            <a:pPr eaLnBrk="1" hangingPunct="1">
              <a:lnSpc>
                <a:spcPct val="90000"/>
              </a:lnSpc>
            </a:pPr>
            <a:r>
              <a:rPr lang="ru-RU" altLang="ru-RU" sz="2000" smtClean="0"/>
              <a:t> Интерферонотерапия способствовала более быстрому купированию симптомов инфекционного токсикоза, наблюдалась ускоренная прибавка массы, уменьшение лейкоцитоза, нейтрофилеза, улучшение показателей газового состава крови, параметров КОС. </a:t>
            </a:r>
          </a:p>
          <a:p>
            <a:pPr eaLnBrk="1" hangingPunct="1">
              <a:lnSpc>
                <a:spcPct val="90000"/>
              </a:lnSpc>
            </a:pPr>
            <a:r>
              <a:rPr lang="ru-RU" altLang="ru-RU" sz="2000" smtClean="0"/>
              <a:t> Включение курса интерферонотерапии в комплекс лечебных мероприятий у новорожденных и недоношенных детей позволило сократить интенсивность и длительность антибиотикотерапии, гормонотерапии, уменьшилась необходимость переливания препаратов крови.</a:t>
            </a:r>
          </a:p>
          <a:p>
            <a:pPr eaLnBrk="1" hangingPunct="1">
              <a:lnSpc>
                <a:spcPct val="90000"/>
              </a:lnSpc>
            </a:pPr>
            <a:r>
              <a:rPr lang="ru-RU" altLang="ru-RU" sz="2000" smtClean="0"/>
              <a:t> Ни один случай интерферонотерапии не сопровождался развитием побочных эффектов, аллергических реакций, иных осложнений.</a:t>
            </a:r>
          </a:p>
        </p:txBody>
      </p:sp>
    </p:spTree>
    <p:extLst>
      <p:ext uri="{BB962C8B-B14F-4D97-AF65-F5344CB8AC3E}">
        <p14:creationId xmlns:p14="http://schemas.microsoft.com/office/powerpoint/2010/main" val="28174736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normAutofit fontScale="90000"/>
          </a:bodyPr>
          <a:lstStyle/>
          <a:p>
            <a:pPr algn="ctr" eaLnBrk="1" hangingPunct="1"/>
            <a:r>
              <a:rPr lang="ru-RU" altLang="ru-RU" sz="3800" dirty="0" smtClean="0"/>
              <a:t>Неотложная помощь при пневмонии на </a:t>
            </a:r>
            <a:r>
              <a:rPr lang="ru-RU" altLang="ru-RU" sz="3800" dirty="0" err="1" smtClean="0"/>
              <a:t>догоспитальном</a:t>
            </a:r>
            <a:r>
              <a:rPr lang="ru-RU" altLang="ru-RU" sz="3800" dirty="0" smtClean="0"/>
              <a:t> этапе</a:t>
            </a:r>
          </a:p>
        </p:txBody>
      </p:sp>
      <p:sp>
        <p:nvSpPr>
          <p:cNvPr id="186371" name="Rectangle 3"/>
          <p:cNvSpPr>
            <a:spLocks noGrp="1" noChangeArrowheads="1"/>
          </p:cNvSpPr>
          <p:nvPr>
            <p:ph idx="1"/>
          </p:nvPr>
        </p:nvSpPr>
        <p:spPr>
          <a:xfrm>
            <a:off x="468313" y="2133600"/>
            <a:ext cx="8229600" cy="4114800"/>
          </a:xfrm>
        </p:spPr>
        <p:txBody>
          <a:bodyPr/>
          <a:lstStyle/>
          <a:p>
            <a:pPr eaLnBrk="1" hangingPunct="1">
              <a:lnSpc>
                <a:spcPct val="80000"/>
              </a:lnSpc>
            </a:pPr>
            <a:r>
              <a:rPr lang="ru-RU" altLang="ru-RU" sz="2000" dirty="0" smtClean="0"/>
              <a:t>Обеспечение </a:t>
            </a:r>
            <a:r>
              <a:rPr lang="ru-RU" altLang="ru-RU" sz="2000" dirty="0" err="1" smtClean="0"/>
              <a:t>оксигенации</a:t>
            </a:r>
            <a:r>
              <a:rPr lang="ru-RU" altLang="ru-RU" sz="2000" dirty="0" smtClean="0"/>
              <a:t> всеми доступными способами</a:t>
            </a:r>
          </a:p>
          <a:p>
            <a:pPr marL="0" indent="0" eaLnBrk="1" hangingPunct="1">
              <a:lnSpc>
                <a:spcPct val="80000"/>
              </a:lnSpc>
              <a:buNone/>
            </a:pPr>
            <a:endParaRPr lang="ru-RU" altLang="ru-RU" sz="2000" dirty="0" smtClean="0"/>
          </a:p>
          <a:p>
            <a:pPr eaLnBrk="1" hangingPunct="1">
              <a:lnSpc>
                <a:spcPct val="80000"/>
              </a:lnSpc>
            </a:pPr>
            <a:r>
              <a:rPr lang="ru-RU" altLang="ru-RU" sz="2000" dirty="0" smtClean="0"/>
              <a:t>При лихорадке выше 38</a:t>
            </a:r>
            <a:r>
              <a:rPr lang="en-US" altLang="ru-RU" sz="2000" dirty="0" smtClean="0"/>
              <a:t>°</a:t>
            </a:r>
            <a:r>
              <a:rPr lang="ru-RU" altLang="ru-RU" sz="2000" dirty="0" smtClean="0"/>
              <a:t>С –назначение жаропонижающих средств</a:t>
            </a:r>
          </a:p>
          <a:p>
            <a:pPr marL="0" indent="0" eaLnBrk="1" hangingPunct="1">
              <a:lnSpc>
                <a:spcPct val="80000"/>
              </a:lnSpc>
              <a:buNone/>
            </a:pPr>
            <a:endParaRPr lang="ru-RU" altLang="ru-RU" sz="2000" dirty="0" smtClean="0"/>
          </a:p>
          <a:p>
            <a:pPr eaLnBrk="1" hangingPunct="1">
              <a:lnSpc>
                <a:spcPct val="80000"/>
              </a:lnSpc>
            </a:pPr>
            <a:r>
              <a:rPr lang="ru-RU" altLang="ru-RU" sz="2000" dirty="0" smtClean="0"/>
              <a:t>Пероральная гидратация:  солевые растворы «</a:t>
            </a:r>
            <a:r>
              <a:rPr lang="ru-RU" altLang="ru-RU" sz="2000" dirty="0" err="1" smtClean="0"/>
              <a:t>Регидрон</a:t>
            </a:r>
            <a:r>
              <a:rPr lang="ru-RU" altLang="ru-RU" sz="2000" dirty="0" smtClean="0"/>
              <a:t>»,«</a:t>
            </a:r>
            <a:r>
              <a:rPr lang="ru-RU" altLang="ru-RU" sz="2000" dirty="0" err="1" smtClean="0"/>
              <a:t>Оралит</a:t>
            </a:r>
            <a:r>
              <a:rPr lang="ru-RU" altLang="ru-RU" sz="2000" dirty="0" smtClean="0"/>
              <a:t>»</a:t>
            </a:r>
          </a:p>
          <a:p>
            <a:pPr marL="0" indent="0" eaLnBrk="1" hangingPunct="1">
              <a:lnSpc>
                <a:spcPct val="80000"/>
              </a:lnSpc>
              <a:buNone/>
            </a:pPr>
            <a:endParaRPr lang="ru-RU" altLang="ru-RU" sz="2000" dirty="0" smtClean="0"/>
          </a:p>
          <a:p>
            <a:pPr>
              <a:lnSpc>
                <a:spcPct val="80000"/>
              </a:lnSpc>
            </a:pPr>
            <a:r>
              <a:rPr lang="ru-RU" altLang="ru-RU" sz="2000" dirty="0" smtClean="0"/>
              <a:t>Объем жидкости должен составлять не менее 700-1000мл в сутки</a:t>
            </a:r>
          </a:p>
          <a:p>
            <a:pPr marL="0" indent="0" eaLnBrk="1" hangingPunct="1">
              <a:lnSpc>
                <a:spcPct val="80000"/>
              </a:lnSpc>
              <a:buNone/>
            </a:pPr>
            <a:endParaRPr lang="ru-RU" altLang="ru-RU" sz="2000" dirty="0" smtClean="0"/>
          </a:p>
          <a:p>
            <a:pPr>
              <a:lnSpc>
                <a:spcPct val="80000"/>
              </a:lnSpc>
            </a:pPr>
            <a:r>
              <a:rPr lang="ru-RU" altLang="ru-RU" sz="2000" dirty="0" smtClean="0"/>
              <a:t>Ранняя антибиотикотерапия (не позднее 6-8 часов от начала заболевания</a:t>
            </a:r>
            <a:r>
              <a:rPr lang="ru-RU" altLang="ru-RU" sz="2000" b="1" dirty="0" smtClean="0"/>
              <a:t>)</a:t>
            </a:r>
            <a:endParaRPr lang="en-US" altLang="ru-RU" sz="2000" b="1" dirty="0" smtClean="0"/>
          </a:p>
        </p:txBody>
      </p:sp>
    </p:spTree>
    <p:extLst>
      <p:ext uri="{BB962C8B-B14F-4D97-AF65-F5344CB8AC3E}">
        <p14:creationId xmlns:p14="http://schemas.microsoft.com/office/powerpoint/2010/main" val="6732714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Заголовок 1"/>
          <p:cNvSpPr>
            <a:spLocks noGrp="1"/>
          </p:cNvSpPr>
          <p:nvPr>
            <p:ph type="title"/>
          </p:nvPr>
        </p:nvSpPr>
        <p:spPr/>
        <p:txBody>
          <a:bodyPr>
            <a:normAutofit fontScale="90000"/>
          </a:bodyPr>
          <a:lstStyle/>
          <a:p>
            <a:r>
              <a:rPr lang="ru-RU" altLang="ru-RU" sz="2400" b="1" dirty="0" smtClean="0"/>
              <a:t/>
            </a:r>
            <a:br>
              <a:rPr lang="ru-RU" altLang="ru-RU" sz="2400" b="1" dirty="0" smtClean="0"/>
            </a:br>
            <a:r>
              <a:rPr lang="ru-RU" altLang="ru-RU" sz="2400" b="1" dirty="0" smtClean="0"/>
              <a:t/>
            </a:r>
            <a:br>
              <a:rPr lang="ru-RU" altLang="ru-RU" sz="2400" b="1" dirty="0" smtClean="0"/>
            </a:br>
            <a:r>
              <a:rPr lang="ru-RU" altLang="ru-RU" sz="2400" b="1" dirty="0" smtClean="0"/>
              <a:t/>
            </a:r>
            <a:br>
              <a:rPr lang="ru-RU" altLang="ru-RU" sz="2400" b="1" dirty="0" smtClean="0"/>
            </a:br>
            <a:r>
              <a:rPr lang="ru-RU" altLang="ru-RU" sz="2400" b="1" dirty="0" smtClean="0"/>
              <a:t>ИНТЕНСИВНАЯ ТЕРАПИЯ ВИРУС-АССОЦИИРОВАННОЙ ПНЕВМОНИИ </a:t>
            </a:r>
            <a:r>
              <a:rPr lang="en-US" altLang="ru-RU" sz="2400" b="1" dirty="0" smtClean="0"/>
              <a:t>C</a:t>
            </a:r>
            <a:r>
              <a:rPr lang="ru-RU" altLang="ru-RU" sz="2400" b="1" dirty="0" smtClean="0"/>
              <a:t> ОСТРЫМ ПОВРЕЖДЕНИЕМ ЛЕГКИХ У ДЕТЕЙ</a:t>
            </a:r>
            <a:r>
              <a:rPr lang="ru-RU" altLang="ru-RU" sz="2400" dirty="0" smtClean="0"/>
              <a:t/>
            </a:r>
            <a:br>
              <a:rPr lang="ru-RU" altLang="ru-RU" sz="2400" dirty="0" smtClean="0"/>
            </a:br>
            <a:r>
              <a:rPr lang="ru-RU" altLang="ru-RU" dirty="0" smtClean="0"/>
              <a:t> </a:t>
            </a:r>
            <a:br>
              <a:rPr lang="ru-RU" altLang="ru-RU" dirty="0" smtClean="0"/>
            </a:br>
            <a:endParaRPr lang="ru-RU" altLang="ru-RU" dirty="0" smtClean="0"/>
          </a:p>
        </p:txBody>
      </p:sp>
      <p:graphicFrame>
        <p:nvGraphicFramePr>
          <p:cNvPr id="6" name="Объект 5"/>
          <p:cNvGraphicFramePr>
            <a:graphicFrameLocks noGrp="1"/>
          </p:cNvGraphicFramePr>
          <p:nvPr>
            <p:ph idx="1"/>
            <p:extLst>
              <p:ext uri="{D42A27DB-BD31-4B8C-83A1-F6EECF244321}">
                <p14:modId xmlns:p14="http://schemas.microsoft.com/office/powerpoint/2010/main" val="260643395"/>
              </p:ext>
            </p:extLst>
          </p:nvPr>
        </p:nvGraphicFramePr>
        <p:xfrm>
          <a:off x="827088" y="2379663"/>
          <a:ext cx="7921625" cy="4144962"/>
        </p:xfrm>
        <a:graphic>
          <a:graphicData uri="http://schemas.openxmlformats.org/drawingml/2006/table">
            <a:tbl>
              <a:tblPr firstRow="1" firstCol="1" bandRow="1">
                <a:tableStyleId>{5C22544A-7EE6-4342-B048-85BDC9FD1C3A}</a:tableStyleId>
              </a:tblPr>
              <a:tblGrid>
                <a:gridCol w="3222163"/>
                <a:gridCol w="4699462"/>
              </a:tblGrid>
              <a:tr h="2637703">
                <a:tc>
                  <a:txBody>
                    <a:bodyPr/>
                    <a:lstStyle/>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800" dirty="0">
                          <a:solidFill>
                            <a:schemeClr val="bg1"/>
                          </a:solidFill>
                          <a:effectLst/>
                        </a:rPr>
                        <a:t>Грипп, осложненный пневмонией</a:t>
                      </a:r>
                      <a:endParaRPr lang="ru-RU" sz="1800" dirty="0">
                        <a:solidFill>
                          <a:schemeClr val="bg1"/>
                        </a:solidFill>
                        <a:effectLst/>
                        <a:latin typeface="Calibri"/>
                        <a:ea typeface="ヒラギノ角ゴ Pro W3"/>
                        <a:cs typeface="Times New Roman"/>
                      </a:endParaRPr>
                    </a:p>
                  </a:txBody>
                  <a:tcPr marL="68586" marR="68586" marT="0" marB="0"/>
                </a:tc>
                <a:tc>
                  <a:txBody>
                    <a:bodyPr/>
                    <a:lstStyle/>
                    <a:p>
                      <a:pPr algn="l">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dirty="0">
                          <a:solidFill>
                            <a:schemeClr val="bg1"/>
                          </a:solidFill>
                          <a:effectLst/>
                        </a:rPr>
                        <a:t>Амоксициллин/</a:t>
                      </a:r>
                      <a:r>
                        <a:rPr lang="ru-RU" sz="1600" dirty="0" err="1">
                          <a:solidFill>
                            <a:schemeClr val="bg1"/>
                          </a:solidFill>
                          <a:effectLst/>
                        </a:rPr>
                        <a:t>клавулановая</a:t>
                      </a:r>
                      <a:r>
                        <a:rPr lang="ru-RU" sz="1600" dirty="0">
                          <a:solidFill>
                            <a:schemeClr val="bg1"/>
                          </a:solidFill>
                          <a:effectLst/>
                        </a:rPr>
                        <a:t> кислота </a:t>
                      </a:r>
                    </a:p>
                    <a:p>
                      <a:pPr algn="l">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dirty="0">
                          <a:solidFill>
                            <a:schemeClr val="bg1"/>
                          </a:solidFill>
                          <a:effectLst/>
                        </a:rPr>
                        <a:t> </a:t>
                      </a:r>
                    </a:p>
                    <a:p>
                      <a:pPr algn="l">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dirty="0">
                          <a:solidFill>
                            <a:schemeClr val="bg1"/>
                          </a:solidFill>
                          <a:effectLst/>
                        </a:rPr>
                        <a:t> </a:t>
                      </a:r>
                      <a:r>
                        <a:rPr lang="ru-RU" sz="1600" dirty="0" err="1">
                          <a:solidFill>
                            <a:schemeClr val="bg1"/>
                          </a:solidFill>
                          <a:effectLst/>
                        </a:rPr>
                        <a:t>цефотаксим</a:t>
                      </a:r>
                      <a:r>
                        <a:rPr lang="ru-RU" sz="1600" dirty="0">
                          <a:solidFill>
                            <a:schemeClr val="bg1"/>
                          </a:solidFill>
                          <a:effectLst/>
                        </a:rPr>
                        <a:t> или </a:t>
                      </a:r>
                      <a:r>
                        <a:rPr lang="ru-RU" sz="1600" dirty="0" err="1">
                          <a:solidFill>
                            <a:schemeClr val="bg1"/>
                          </a:solidFill>
                          <a:effectLst/>
                        </a:rPr>
                        <a:t>цефтриаксон</a:t>
                      </a:r>
                      <a:r>
                        <a:rPr lang="ru-RU" sz="1600" dirty="0">
                          <a:solidFill>
                            <a:schemeClr val="bg1"/>
                          </a:solidFill>
                          <a:effectLst/>
                        </a:rPr>
                        <a:t>  + </a:t>
                      </a:r>
                      <a:r>
                        <a:rPr lang="ru-RU" sz="1600" dirty="0" err="1">
                          <a:solidFill>
                            <a:schemeClr val="bg1"/>
                          </a:solidFill>
                          <a:effectLst/>
                        </a:rPr>
                        <a:t>азитромицин</a:t>
                      </a:r>
                      <a:r>
                        <a:rPr lang="ru-RU" sz="1600" dirty="0">
                          <a:solidFill>
                            <a:schemeClr val="bg1"/>
                          </a:solidFill>
                          <a:effectLst/>
                        </a:rPr>
                        <a:t>  или </a:t>
                      </a:r>
                      <a:r>
                        <a:rPr lang="ru-RU" sz="1600" dirty="0" err="1">
                          <a:solidFill>
                            <a:schemeClr val="bg1"/>
                          </a:solidFill>
                          <a:effectLst/>
                        </a:rPr>
                        <a:t>кларитромицин</a:t>
                      </a:r>
                      <a:r>
                        <a:rPr lang="ru-RU" sz="1600" dirty="0">
                          <a:solidFill>
                            <a:schemeClr val="bg1"/>
                          </a:solidFill>
                          <a:effectLst/>
                        </a:rPr>
                        <a:t>  в/в </a:t>
                      </a:r>
                    </a:p>
                    <a:p>
                      <a:pPr algn="l">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dirty="0">
                          <a:solidFill>
                            <a:schemeClr val="bg1"/>
                          </a:solidFill>
                          <a:effectLst/>
                        </a:rPr>
                        <a:t> </a:t>
                      </a:r>
                    </a:p>
                    <a:p>
                      <a:pPr algn="l">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dirty="0">
                          <a:solidFill>
                            <a:schemeClr val="bg1"/>
                          </a:solidFill>
                          <a:effectLst/>
                        </a:rPr>
                        <a:t>При резистентности к терапии или признаках деструкции – </a:t>
                      </a:r>
                      <a:r>
                        <a:rPr lang="ru-RU" sz="1600" dirty="0" err="1">
                          <a:solidFill>
                            <a:schemeClr val="bg1"/>
                          </a:solidFill>
                          <a:effectLst/>
                        </a:rPr>
                        <a:t>линезолид</a:t>
                      </a:r>
                      <a:r>
                        <a:rPr lang="ru-RU" sz="1600" dirty="0">
                          <a:solidFill>
                            <a:schemeClr val="bg1"/>
                          </a:solidFill>
                          <a:effectLst/>
                        </a:rPr>
                        <a:t>  или </a:t>
                      </a:r>
                      <a:r>
                        <a:rPr lang="ru-RU" sz="1600" dirty="0" err="1">
                          <a:solidFill>
                            <a:schemeClr val="bg1"/>
                          </a:solidFill>
                          <a:effectLst/>
                        </a:rPr>
                        <a:t>ванкомицин</a:t>
                      </a:r>
                      <a:r>
                        <a:rPr lang="ru-RU" sz="1600" dirty="0">
                          <a:solidFill>
                            <a:schemeClr val="bg1"/>
                          </a:solidFill>
                          <a:effectLst/>
                        </a:rPr>
                        <a:t> </a:t>
                      </a:r>
                      <a:endParaRPr lang="ru-RU" sz="1600" dirty="0">
                        <a:solidFill>
                          <a:schemeClr val="bg1"/>
                        </a:solidFill>
                        <a:effectLst/>
                        <a:latin typeface="Calibri"/>
                        <a:ea typeface="ヒラギノ角ゴ Pro W3"/>
                        <a:cs typeface="Times New Roman"/>
                      </a:endParaRPr>
                    </a:p>
                  </a:txBody>
                  <a:tcPr marL="68586" marR="68586" marT="0" marB="0"/>
                </a:tc>
              </a:tr>
              <a:tr h="1507259">
                <a:tc>
                  <a:txBody>
                    <a:bodyPr/>
                    <a:lstStyle/>
                    <a:p>
                      <a:pPr algn="just">
                        <a:lnSpc>
                          <a:spcPct val="125000"/>
                        </a:lnSpc>
                        <a:spcAft>
                          <a:spcPts val="0"/>
                        </a:spcAft>
                        <a:tabLst>
                          <a:tab pos="-20584160" algn="l"/>
                          <a:tab pos="-19669760" algn="l"/>
                          <a:tab pos="-18755360" algn="l"/>
                          <a:tab pos="-17840960" algn="l"/>
                          <a:tab pos="-16926560" algn="l"/>
                          <a:tab pos="-16012160" algn="l"/>
                          <a:tab pos="-15097760" algn="l"/>
                          <a:tab pos="-14183360" algn="l"/>
                          <a:tab pos="-13268960" algn="l"/>
                          <a:tab pos="-12354560" algn="l"/>
                          <a:tab pos="-11440160" algn="l"/>
                          <a:tab pos="-10525760" algn="l"/>
                          <a:tab pos="-9611360" algn="l"/>
                          <a:tab pos="-8696960" algn="l"/>
                          <a:tab pos="-7782560" algn="l"/>
                          <a:tab pos="-6868160" algn="l"/>
                          <a:tab pos="-5953760" algn="l"/>
                          <a:tab pos="-5039360" algn="l"/>
                          <a:tab pos="-4124960" algn="l"/>
                          <a:tab pos="-3210560" algn="l"/>
                          <a:tab pos="-2296160" algn="l"/>
                          <a:tab pos="-1381760" algn="l"/>
                          <a:tab pos="-467360" algn="l"/>
                          <a:tab pos="447040" algn="l"/>
                          <a:tab pos="914400" algn="l"/>
                          <a:tab pos="1361440" algn="l"/>
                          <a:tab pos="1828800" algn="l"/>
                          <a:tab pos="2275840" algn="l"/>
                          <a:tab pos="2743200" algn="l"/>
                          <a:tab pos="3190240" algn="l"/>
                          <a:tab pos="3657600" algn="l"/>
                          <a:tab pos="4104640" algn="l"/>
                        </a:tabLst>
                      </a:pPr>
                      <a:r>
                        <a:rPr lang="ru-RU" sz="1800" dirty="0">
                          <a:solidFill>
                            <a:schemeClr val="bg1"/>
                          </a:solidFill>
                          <a:effectLst/>
                        </a:rPr>
                        <a:t>Грипп, осложненный пневмонией при ОРДСВ и шоке</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800" dirty="0">
                          <a:solidFill>
                            <a:schemeClr val="bg1"/>
                          </a:solidFill>
                          <a:effectLst/>
                        </a:rPr>
                        <a:t> </a:t>
                      </a:r>
                      <a:endParaRPr lang="ru-RU" sz="1800" dirty="0">
                        <a:solidFill>
                          <a:schemeClr val="bg1"/>
                        </a:solidFill>
                        <a:effectLst/>
                        <a:latin typeface="Calibri"/>
                        <a:ea typeface="ヒラギノ角ゴ Pro W3"/>
                        <a:cs typeface="Times New Roman"/>
                      </a:endParaRPr>
                    </a:p>
                  </a:txBody>
                  <a:tcPr marL="68586" marR="68586" marT="0" marB="0"/>
                </a:tc>
                <a:tc>
                  <a:txBody>
                    <a:bodyPr/>
                    <a:lstStyle/>
                    <a:p>
                      <a:pPr algn="l">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dirty="0" err="1">
                          <a:solidFill>
                            <a:srgbClr val="0070C0"/>
                          </a:solidFill>
                          <a:effectLst/>
                        </a:rPr>
                        <a:t>Монотерапия</a:t>
                      </a:r>
                      <a:r>
                        <a:rPr lang="ru-RU" sz="1600" dirty="0">
                          <a:solidFill>
                            <a:srgbClr val="0070C0"/>
                          </a:solidFill>
                          <a:effectLst/>
                        </a:rPr>
                        <a:t>: </a:t>
                      </a:r>
                      <a:r>
                        <a:rPr lang="ru-RU" sz="1600" dirty="0" err="1">
                          <a:solidFill>
                            <a:srgbClr val="0070C0"/>
                          </a:solidFill>
                          <a:effectLst/>
                        </a:rPr>
                        <a:t>карбапенемы</a:t>
                      </a:r>
                      <a:r>
                        <a:rPr lang="ru-RU" sz="1600" dirty="0">
                          <a:solidFill>
                            <a:srgbClr val="0070C0"/>
                          </a:solidFill>
                          <a:effectLst/>
                        </a:rPr>
                        <a:t> [</a:t>
                      </a:r>
                      <a:r>
                        <a:rPr lang="ru-RU" sz="1600" dirty="0" err="1">
                          <a:solidFill>
                            <a:srgbClr val="0070C0"/>
                          </a:solidFill>
                          <a:effectLst/>
                        </a:rPr>
                        <a:t>имипенем</a:t>
                      </a:r>
                      <a:r>
                        <a:rPr lang="ru-RU" sz="1600" dirty="0">
                          <a:solidFill>
                            <a:srgbClr val="0070C0"/>
                          </a:solidFill>
                          <a:effectLst/>
                        </a:rPr>
                        <a:t> , </a:t>
                      </a:r>
                      <a:r>
                        <a:rPr lang="ru-RU" sz="1600" dirty="0" err="1">
                          <a:solidFill>
                            <a:srgbClr val="0070C0"/>
                          </a:solidFill>
                          <a:effectLst/>
                        </a:rPr>
                        <a:t>меропенем</a:t>
                      </a:r>
                      <a:r>
                        <a:rPr lang="ru-RU" sz="1600" dirty="0">
                          <a:solidFill>
                            <a:srgbClr val="0070C0"/>
                          </a:solidFill>
                          <a:effectLst/>
                        </a:rPr>
                        <a:t>,  </a:t>
                      </a:r>
                      <a:r>
                        <a:rPr lang="ru-RU" sz="1600" dirty="0" err="1">
                          <a:solidFill>
                            <a:srgbClr val="0070C0"/>
                          </a:solidFill>
                          <a:effectLst/>
                        </a:rPr>
                        <a:t>дорипенем</a:t>
                      </a:r>
                      <a:r>
                        <a:rPr lang="ru-RU" sz="1600" dirty="0">
                          <a:solidFill>
                            <a:srgbClr val="0070C0"/>
                          </a:solidFill>
                          <a:effectLst/>
                        </a:rPr>
                        <a:t> ] или комбинация: </a:t>
                      </a:r>
                      <a:r>
                        <a:rPr lang="ru-RU" sz="1600" dirty="0" err="1">
                          <a:solidFill>
                            <a:srgbClr val="0070C0"/>
                          </a:solidFill>
                          <a:effectLst/>
                        </a:rPr>
                        <a:t>карбапенемы</a:t>
                      </a:r>
                      <a:r>
                        <a:rPr lang="ru-RU" sz="1600" dirty="0">
                          <a:solidFill>
                            <a:srgbClr val="0070C0"/>
                          </a:solidFill>
                          <a:effectLst/>
                        </a:rPr>
                        <a:t> + </a:t>
                      </a:r>
                      <a:r>
                        <a:rPr lang="ru-RU" sz="1600" dirty="0" err="1">
                          <a:solidFill>
                            <a:srgbClr val="0070C0"/>
                          </a:solidFill>
                          <a:effectLst/>
                        </a:rPr>
                        <a:t>ванкомицин</a:t>
                      </a:r>
                      <a:r>
                        <a:rPr lang="ru-RU" sz="1600" dirty="0">
                          <a:solidFill>
                            <a:srgbClr val="0070C0"/>
                          </a:solidFill>
                          <a:effectLst/>
                        </a:rPr>
                        <a:t>  или </a:t>
                      </a:r>
                      <a:r>
                        <a:rPr lang="ru-RU" sz="1600" dirty="0" err="1">
                          <a:solidFill>
                            <a:srgbClr val="0070C0"/>
                          </a:solidFill>
                          <a:effectLst/>
                        </a:rPr>
                        <a:t>линезолид</a:t>
                      </a:r>
                      <a:r>
                        <a:rPr lang="ru-RU" sz="1600" dirty="0">
                          <a:solidFill>
                            <a:srgbClr val="0070C0"/>
                          </a:solidFill>
                          <a:effectLst/>
                        </a:rPr>
                        <a:t> </a:t>
                      </a:r>
                    </a:p>
                    <a:p>
                      <a:pPr algn="l">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dirty="0">
                          <a:solidFill>
                            <a:srgbClr val="0070C0"/>
                          </a:solidFill>
                          <a:effectLst/>
                        </a:rPr>
                        <a:t> </a:t>
                      </a:r>
                      <a:endParaRPr lang="ru-RU" sz="1600" dirty="0">
                        <a:solidFill>
                          <a:srgbClr val="0070C0"/>
                        </a:solidFill>
                        <a:effectLst/>
                        <a:latin typeface="Calibri"/>
                        <a:ea typeface="ヒラギノ角ゴ Pro W3"/>
                        <a:cs typeface="Times New Roman"/>
                      </a:endParaRPr>
                    </a:p>
                  </a:txBody>
                  <a:tcPr marL="68586" marR="68586" marT="0" marB="0"/>
                </a:tc>
              </a:tr>
            </a:tbl>
          </a:graphicData>
        </a:graphic>
      </p:graphicFrame>
      <p:sp>
        <p:nvSpPr>
          <p:cNvPr id="192526" name="Rectangle 1"/>
          <p:cNvSpPr>
            <a:spLocks noChangeArrowheads="1"/>
          </p:cNvSpPr>
          <p:nvPr/>
        </p:nvSpPr>
        <p:spPr bwMode="auto">
          <a:xfrm>
            <a:off x="755576" y="1103097"/>
            <a:ext cx="784867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eaLnBrk="0" hangingPunct="0">
              <a:spcBef>
                <a:spcPct val="20000"/>
              </a:spcBef>
              <a:buClr>
                <a:schemeClr val="folHlink"/>
              </a:buClr>
              <a:buSzPct val="90000"/>
              <a:buFont typeface="Wingdings" pitchFamily="2" charset="2"/>
              <a:buChar char="n"/>
              <a:tabLst>
                <a:tab pos="-20466050" algn="l"/>
                <a:tab pos="-20015200" algn="l"/>
                <a:tab pos="-19565938" algn="l"/>
                <a:tab pos="-19115088" algn="l"/>
                <a:tab pos="-18665825" algn="l"/>
                <a:tab pos="-18214975" algn="l"/>
                <a:tab pos="-17765713" algn="l"/>
                <a:tab pos="-17314863" algn="l"/>
                <a:tab pos="-16865600" algn="l"/>
                <a:tab pos="-16414750" algn="l"/>
                <a:tab pos="-15965488" algn="l"/>
                <a:tab pos="-15516225" algn="l"/>
                <a:tab pos="-15065375" algn="l"/>
                <a:tab pos="-14614525" algn="l"/>
                <a:tab pos="-14165263" algn="l"/>
                <a:tab pos="-13716000" algn="l"/>
                <a:tab pos="-13265150" algn="l"/>
                <a:tab pos="-12815888" algn="l"/>
                <a:tab pos="450850" algn="l"/>
                <a:tab pos="900113" algn="l"/>
                <a:tab pos="1349375" algn="l"/>
                <a:tab pos="2249488" algn="l"/>
                <a:tab pos="2700338" algn="l"/>
                <a:tab pos="3149600" algn="l"/>
                <a:tab pos="3600450" algn="l"/>
                <a:tab pos="4049713" algn="l"/>
                <a:tab pos="4500563" algn="l"/>
                <a:tab pos="4949825" algn="l"/>
                <a:tab pos="5400675" algn="l"/>
                <a:tab pos="5849938" algn="l"/>
                <a:tab pos="6299200" algn="l"/>
                <a:tab pos="6750050" algn="l"/>
              </a:tabLst>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tabLst>
                <a:tab pos="-20466050" algn="l"/>
                <a:tab pos="-20015200" algn="l"/>
                <a:tab pos="-19565938" algn="l"/>
                <a:tab pos="-19115088" algn="l"/>
                <a:tab pos="-18665825" algn="l"/>
                <a:tab pos="-18214975" algn="l"/>
                <a:tab pos="-17765713" algn="l"/>
                <a:tab pos="-17314863" algn="l"/>
                <a:tab pos="-16865600" algn="l"/>
                <a:tab pos="-16414750" algn="l"/>
                <a:tab pos="-15965488" algn="l"/>
                <a:tab pos="-15516225" algn="l"/>
                <a:tab pos="-15065375" algn="l"/>
                <a:tab pos="-14614525" algn="l"/>
                <a:tab pos="-14165263" algn="l"/>
                <a:tab pos="-13716000" algn="l"/>
                <a:tab pos="-13265150" algn="l"/>
                <a:tab pos="-12815888" algn="l"/>
                <a:tab pos="450850" algn="l"/>
                <a:tab pos="900113" algn="l"/>
                <a:tab pos="1349375" algn="l"/>
                <a:tab pos="2249488" algn="l"/>
                <a:tab pos="2700338" algn="l"/>
                <a:tab pos="3149600" algn="l"/>
                <a:tab pos="3600450" algn="l"/>
                <a:tab pos="4049713" algn="l"/>
                <a:tab pos="4500563" algn="l"/>
                <a:tab pos="4949825" algn="l"/>
                <a:tab pos="5400675" algn="l"/>
                <a:tab pos="5849938" algn="l"/>
                <a:tab pos="6299200" algn="l"/>
                <a:tab pos="6750050" algn="l"/>
              </a:tabLst>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tabLst>
                <a:tab pos="-20466050" algn="l"/>
                <a:tab pos="-20015200" algn="l"/>
                <a:tab pos="-19565938" algn="l"/>
                <a:tab pos="-19115088" algn="l"/>
                <a:tab pos="-18665825" algn="l"/>
                <a:tab pos="-18214975" algn="l"/>
                <a:tab pos="-17765713" algn="l"/>
                <a:tab pos="-17314863" algn="l"/>
                <a:tab pos="-16865600" algn="l"/>
                <a:tab pos="-16414750" algn="l"/>
                <a:tab pos="-15965488" algn="l"/>
                <a:tab pos="-15516225" algn="l"/>
                <a:tab pos="-15065375" algn="l"/>
                <a:tab pos="-14614525" algn="l"/>
                <a:tab pos="-14165263" algn="l"/>
                <a:tab pos="-13716000" algn="l"/>
                <a:tab pos="-13265150" algn="l"/>
                <a:tab pos="-12815888" algn="l"/>
                <a:tab pos="450850" algn="l"/>
                <a:tab pos="900113" algn="l"/>
                <a:tab pos="1349375" algn="l"/>
                <a:tab pos="2249488" algn="l"/>
                <a:tab pos="2700338" algn="l"/>
                <a:tab pos="3149600" algn="l"/>
                <a:tab pos="3600450" algn="l"/>
                <a:tab pos="4049713" algn="l"/>
                <a:tab pos="4500563" algn="l"/>
                <a:tab pos="4949825" algn="l"/>
                <a:tab pos="5400675" algn="l"/>
                <a:tab pos="5849938" algn="l"/>
                <a:tab pos="6299200" algn="l"/>
                <a:tab pos="6750050" algn="l"/>
              </a:tabLst>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tabLst>
                <a:tab pos="-20466050" algn="l"/>
                <a:tab pos="-20015200" algn="l"/>
                <a:tab pos="-19565938" algn="l"/>
                <a:tab pos="-19115088" algn="l"/>
                <a:tab pos="-18665825" algn="l"/>
                <a:tab pos="-18214975" algn="l"/>
                <a:tab pos="-17765713" algn="l"/>
                <a:tab pos="-17314863" algn="l"/>
                <a:tab pos="-16865600" algn="l"/>
                <a:tab pos="-16414750" algn="l"/>
                <a:tab pos="-15965488" algn="l"/>
                <a:tab pos="-15516225" algn="l"/>
                <a:tab pos="-15065375" algn="l"/>
                <a:tab pos="-14614525" algn="l"/>
                <a:tab pos="-14165263" algn="l"/>
                <a:tab pos="-13716000" algn="l"/>
                <a:tab pos="-13265150" algn="l"/>
                <a:tab pos="-12815888" algn="l"/>
                <a:tab pos="450850" algn="l"/>
                <a:tab pos="900113" algn="l"/>
                <a:tab pos="1349375" algn="l"/>
                <a:tab pos="2249488" algn="l"/>
                <a:tab pos="2700338" algn="l"/>
                <a:tab pos="3149600" algn="l"/>
                <a:tab pos="3600450" algn="l"/>
                <a:tab pos="4049713" algn="l"/>
                <a:tab pos="4500563" algn="l"/>
                <a:tab pos="4949825" algn="l"/>
                <a:tab pos="5400675" algn="l"/>
                <a:tab pos="5849938" algn="l"/>
                <a:tab pos="6299200" algn="l"/>
                <a:tab pos="6750050" algn="l"/>
              </a:tabLst>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tabLst>
                <a:tab pos="-20466050" algn="l"/>
                <a:tab pos="-20015200" algn="l"/>
                <a:tab pos="-19565938" algn="l"/>
                <a:tab pos="-19115088" algn="l"/>
                <a:tab pos="-18665825" algn="l"/>
                <a:tab pos="-18214975" algn="l"/>
                <a:tab pos="-17765713" algn="l"/>
                <a:tab pos="-17314863" algn="l"/>
                <a:tab pos="-16865600" algn="l"/>
                <a:tab pos="-16414750" algn="l"/>
                <a:tab pos="-15965488" algn="l"/>
                <a:tab pos="-15516225" algn="l"/>
                <a:tab pos="-15065375" algn="l"/>
                <a:tab pos="-14614525" algn="l"/>
                <a:tab pos="-14165263" algn="l"/>
                <a:tab pos="-13716000" algn="l"/>
                <a:tab pos="-13265150" algn="l"/>
                <a:tab pos="-12815888" algn="l"/>
                <a:tab pos="450850" algn="l"/>
                <a:tab pos="900113" algn="l"/>
                <a:tab pos="1349375" algn="l"/>
                <a:tab pos="2249488" algn="l"/>
                <a:tab pos="2700338" algn="l"/>
                <a:tab pos="3149600" algn="l"/>
                <a:tab pos="3600450" algn="l"/>
                <a:tab pos="4049713" algn="l"/>
                <a:tab pos="4500563" algn="l"/>
                <a:tab pos="4949825" algn="l"/>
                <a:tab pos="5400675" algn="l"/>
                <a:tab pos="5849938" algn="l"/>
                <a:tab pos="6299200" algn="l"/>
                <a:tab pos="6750050" algn="l"/>
              </a:tabLst>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tabLst>
                <a:tab pos="-20466050" algn="l"/>
                <a:tab pos="-20015200" algn="l"/>
                <a:tab pos="-19565938" algn="l"/>
                <a:tab pos="-19115088" algn="l"/>
                <a:tab pos="-18665825" algn="l"/>
                <a:tab pos="-18214975" algn="l"/>
                <a:tab pos="-17765713" algn="l"/>
                <a:tab pos="-17314863" algn="l"/>
                <a:tab pos="-16865600" algn="l"/>
                <a:tab pos="-16414750" algn="l"/>
                <a:tab pos="-15965488" algn="l"/>
                <a:tab pos="-15516225" algn="l"/>
                <a:tab pos="-15065375" algn="l"/>
                <a:tab pos="-14614525" algn="l"/>
                <a:tab pos="-14165263" algn="l"/>
                <a:tab pos="-13716000" algn="l"/>
                <a:tab pos="-13265150" algn="l"/>
                <a:tab pos="-12815888" algn="l"/>
                <a:tab pos="450850" algn="l"/>
                <a:tab pos="900113" algn="l"/>
                <a:tab pos="1349375" algn="l"/>
                <a:tab pos="2249488" algn="l"/>
                <a:tab pos="2700338" algn="l"/>
                <a:tab pos="3149600" algn="l"/>
                <a:tab pos="3600450" algn="l"/>
                <a:tab pos="4049713" algn="l"/>
                <a:tab pos="4500563" algn="l"/>
                <a:tab pos="4949825" algn="l"/>
                <a:tab pos="5400675" algn="l"/>
                <a:tab pos="5849938" algn="l"/>
                <a:tab pos="6299200" algn="l"/>
                <a:tab pos="6750050" algn="l"/>
              </a:tabLst>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tabLst>
                <a:tab pos="-20466050" algn="l"/>
                <a:tab pos="-20015200" algn="l"/>
                <a:tab pos="-19565938" algn="l"/>
                <a:tab pos="-19115088" algn="l"/>
                <a:tab pos="-18665825" algn="l"/>
                <a:tab pos="-18214975" algn="l"/>
                <a:tab pos="-17765713" algn="l"/>
                <a:tab pos="-17314863" algn="l"/>
                <a:tab pos="-16865600" algn="l"/>
                <a:tab pos="-16414750" algn="l"/>
                <a:tab pos="-15965488" algn="l"/>
                <a:tab pos="-15516225" algn="l"/>
                <a:tab pos="-15065375" algn="l"/>
                <a:tab pos="-14614525" algn="l"/>
                <a:tab pos="-14165263" algn="l"/>
                <a:tab pos="-13716000" algn="l"/>
                <a:tab pos="-13265150" algn="l"/>
                <a:tab pos="-12815888" algn="l"/>
                <a:tab pos="450850" algn="l"/>
                <a:tab pos="900113" algn="l"/>
                <a:tab pos="1349375" algn="l"/>
                <a:tab pos="2249488" algn="l"/>
                <a:tab pos="2700338" algn="l"/>
                <a:tab pos="3149600" algn="l"/>
                <a:tab pos="3600450" algn="l"/>
                <a:tab pos="4049713" algn="l"/>
                <a:tab pos="4500563" algn="l"/>
                <a:tab pos="4949825" algn="l"/>
                <a:tab pos="5400675" algn="l"/>
                <a:tab pos="5849938" algn="l"/>
                <a:tab pos="6299200" algn="l"/>
                <a:tab pos="6750050" algn="l"/>
              </a:tabLst>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tabLst>
                <a:tab pos="-20466050" algn="l"/>
                <a:tab pos="-20015200" algn="l"/>
                <a:tab pos="-19565938" algn="l"/>
                <a:tab pos="-19115088" algn="l"/>
                <a:tab pos="-18665825" algn="l"/>
                <a:tab pos="-18214975" algn="l"/>
                <a:tab pos="-17765713" algn="l"/>
                <a:tab pos="-17314863" algn="l"/>
                <a:tab pos="-16865600" algn="l"/>
                <a:tab pos="-16414750" algn="l"/>
                <a:tab pos="-15965488" algn="l"/>
                <a:tab pos="-15516225" algn="l"/>
                <a:tab pos="-15065375" algn="l"/>
                <a:tab pos="-14614525" algn="l"/>
                <a:tab pos="-14165263" algn="l"/>
                <a:tab pos="-13716000" algn="l"/>
                <a:tab pos="-13265150" algn="l"/>
                <a:tab pos="-12815888" algn="l"/>
                <a:tab pos="450850" algn="l"/>
                <a:tab pos="900113" algn="l"/>
                <a:tab pos="1349375" algn="l"/>
                <a:tab pos="2249488" algn="l"/>
                <a:tab pos="2700338" algn="l"/>
                <a:tab pos="3149600" algn="l"/>
                <a:tab pos="3600450" algn="l"/>
                <a:tab pos="4049713" algn="l"/>
                <a:tab pos="4500563" algn="l"/>
                <a:tab pos="4949825" algn="l"/>
                <a:tab pos="5400675" algn="l"/>
                <a:tab pos="5849938" algn="l"/>
                <a:tab pos="6299200" algn="l"/>
                <a:tab pos="6750050" algn="l"/>
              </a:tabLst>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tabLst>
                <a:tab pos="-20466050" algn="l"/>
                <a:tab pos="-20015200" algn="l"/>
                <a:tab pos="-19565938" algn="l"/>
                <a:tab pos="-19115088" algn="l"/>
                <a:tab pos="-18665825" algn="l"/>
                <a:tab pos="-18214975" algn="l"/>
                <a:tab pos="-17765713" algn="l"/>
                <a:tab pos="-17314863" algn="l"/>
                <a:tab pos="-16865600" algn="l"/>
                <a:tab pos="-16414750" algn="l"/>
                <a:tab pos="-15965488" algn="l"/>
                <a:tab pos="-15516225" algn="l"/>
                <a:tab pos="-15065375" algn="l"/>
                <a:tab pos="-14614525" algn="l"/>
                <a:tab pos="-14165263" algn="l"/>
                <a:tab pos="-13716000" algn="l"/>
                <a:tab pos="-13265150" algn="l"/>
                <a:tab pos="-12815888" algn="l"/>
                <a:tab pos="450850" algn="l"/>
                <a:tab pos="900113" algn="l"/>
                <a:tab pos="1349375" algn="l"/>
                <a:tab pos="2249488" algn="l"/>
                <a:tab pos="2700338" algn="l"/>
                <a:tab pos="3149600" algn="l"/>
                <a:tab pos="3600450" algn="l"/>
                <a:tab pos="4049713" algn="l"/>
                <a:tab pos="4500563" algn="l"/>
                <a:tab pos="4949825" algn="l"/>
                <a:tab pos="5400675" algn="l"/>
                <a:tab pos="5849938" algn="l"/>
                <a:tab pos="6299200" algn="l"/>
                <a:tab pos="6750050" algn="l"/>
              </a:tabLst>
              <a:defRPr sz="2000">
                <a:solidFill>
                  <a:schemeClr val="tx1"/>
                </a:solidFill>
                <a:latin typeface="Arial" pitchFamily="34" charset="0"/>
              </a:defRPr>
            </a:lvl9pPr>
          </a:lstStyle>
          <a:p>
            <a:pPr>
              <a:spcBef>
                <a:spcPct val="0"/>
              </a:spcBef>
              <a:buClrTx/>
              <a:buSzTx/>
              <a:buFontTx/>
              <a:buNone/>
            </a:pPr>
            <a:endParaRPr lang="ru-RU" altLang="ru-RU" sz="1800" b="1" i="1" dirty="0">
              <a:latin typeface="Times New Roman" pitchFamily="18" charset="0"/>
              <a:cs typeface="Times New Roman" pitchFamily="18" charset="0"/>
            </a:endParaRPr>
          </a:p>
          <a:p>
            <a:pPr>
              <a:spcBef>
                <a:spcPct val="0"/>
              </a:spcBef>
              <a:buClrTx/>
              <a:buSzTx/>
              <a:buFontTx/>
              <a:buNone/>
            </a:pPr>
            <a:r>
              <a:rPr lang="ru-RU" altLang="ru-RU" sz="1800" b="1" i="1" dirty="0">
                <a:latin typeface="Times New Roman" pitchFamily="18" charset="0"/>
                <a:cs typeface="Times New Roman" pitchFamily="18" charset="0"/>
              </a:rPr>
              <a:t>Антибиотикотерапия </a:t>
            </a:r>
            <a:endParaRPr lang="ru-RU" altLang="ru-RU" sz="1800" dirty="0"/>
          </a:p>
          <a:p>
            <a:pPr>
              <a:spcBef>
                <a:spcPct val="0"/>
              </a:spcBef>
              <a:buClrTx/>
              <a:buSzTx/>
              <a:buFontTx/>
              <a:buNone/>
            </a:pPr>
            <a:r>
              <a:rPr lang="ru-RU" altLang="ru-RU" sz="1800" dirty="0">
                <a:latin typeface="Times New Roman" pitchFamily="18" charset="0"/>
                <a:cs typeface="Times New Roman" pitchFamily="18" charset="0"/>
              </a:rPr>
              <a:t>Проведение антибактериальной терапии сочетается с назначением противовирусной терапии  (</a:t>
            </a:r>
            <a:r>
              <a:rPr lang="ru-RU" altLang="ru-RU" sz="1800" b="1" dirty="0" err="1">
                <a:latin typeface="Times New Roman" pitchFamily="18" charset="0"/>
                <a:cs typeface="Times New Roman" pitchFamily="18" charset="0"/>
              </a:rPr>
              <a:t>Осельтамивир</a:t>
            </a:r>
            <a:r>
              <a:rPr lang="ru-RU" altLang="ru-RU" sz="1800" b="1" dirty="0">
                <a:latin typeface="Times New Roman" pitchFamily="18" charset="0"/>
                <a:cs typeface="Times New Roman" pitchFamily="18" charset="0"/>
              </a:rPr>
              <a:t>)</a:t>
            </a:r>
            <a:endParaRPr lang="ru-RU" altLang="ru-RU" sz="1800" dirty="0"/>
          </a:p>
          <a:p>
            <a:pPr>
              <a:spcBef>
                <a:spcPct val="0"/>
              </a:spcBef>
              <a:buClrTx/>
              <a:buSzTx/>
              <a:buFontTx/>
              <a:buNone/>
            </a:pPr>
            <a:endParaRPr lang="ru-RU" altLang="ru-RU" sz="1800" dirty="0"/>
          </a:p>
        </p:txBody>
      </p:sp>
    </p:spTree>
    <p:extLst>
      <p:ext uri="{BB962C8B-B14F-4D97-AF65-F5344CB8AC3E}">
        <p14:creationId xmlns:p14="http://schemas.microsoft.com/office/powerpoint/2010/main" val="1371443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Заголовок 4"/>
          <p:cNvSpPr>
            <a:spLocks noGrp="1"/>
          </p:cNvSpPr>
          <p:nvPr>
            <p:ph type="title"/>
          </p:nvPr>
        </p:nvSpPr>
        <p:spPr/>
        <p:txBody>
          <a:bodyPr/>
          <a:lstStyle/>
          <a:p>
            <a:r>
              <a:rPr lang="ru-RU" altLang="ru-RU" sz="4400" i="1" dirty="0" err="1" smtClean="0"/>
              <a:t>Инфузионная</a:t>
            </a:r>
            <a:r>
              <a:rPr lang="ru-RU" altLang="ru-RU" sz="4400" i="1" dirty="0" smtClean="0"/>
              <a:t> терапия</a:t>
            </a:r>
            <a:endParaRPr lang="ru-RU" altLang="ru-RU" dirty="0" smtClean="0"/>
          </a:p>
        </p:txBody>
      </p:sp>
      <p:sp>
        <p:nvSpPr>
          <p:cNvPr id="193539" name="Объект 5"/>
          <p:cNvSpPr>
            <a:spLocks noGrp="1"/>
          </p:cNvSpPr>
          <p:nvPr>
            <p:ph idx="1"/>
          </p:nvPr>
        </p:nvSpPr>
        <p:spPr/>
        <p:txBody>
          <a:bodyPr>
            <a:normAutofit lnSpcReduction="10000"/>
          </a:bodyPr>
          <a:lstStyle/>
          <a:p>
            <a:r>
              <a:rPr lang="ru-RU" altLang="ru-RU" sz="2000" smtClean="0"/>
              <a:t>В первые двое суток интенсивной терапии придерживаемся принципа нулевого баланса жидкости.</a:t>
            </a:r>
            <a:r>
              <a:rPr lang="ru-RU" altLang="ru-RU" sz="2000" i="1" smtClean="0"/>
              <a:t>   </a:t>
            </a:r>
            <a:endParaRPr lang="en-US" altLang="ru-RU" sz="2000" i="1" smtClean="0"/>
          </a:p>
          <a:p>
            <a:r>
              <a:rPr lang="ru-RU" altLang="ru-RU" sz="2000" smtClean="0"/>
              <a:t>Качественный состав инфузионной программы зависит от особенностей нарушений гомеостатических систем: степени гиповолемии, фазы синдрома ДВС, уровня альбумина крови, тяжести респираторного дистресс-синдрома. </a:t>
            </a:r>
            <a:endParaRPr lang="en-US" altLang="ru-RU" sz="2000" smtClean="0"/>
          </a:p>
          <a:p>
            <a:r>
              <a:rPr lang="ru-RU" altLang="ru-RU" sz="2000" smtClean="0"/>
              <a:t>Переливание альбумина, возможно, будет полезным  только при снижении уровня альбумина менее 20 г/л. Использование альбумина с целью улучшении оксигенации и уменьшение легочного шунтирование  возможно при фракции выброса левого желудочка  более 40%. </a:t>
            </a:r>
            <a:endParaRPr lang="en-US" altLang="ru-RU" sz="2000" smtClean="0"/>
          </a:p>
          <a:p>
            <a:r>
              <a:rPr lang="ru-RU" altLang="ru-RU" sz="2000" smtClean="0"/>
              <a:t>Применение криоплазмы показано при клинически значимом снижении коагуляционного потенциала крови или выраженной тромбоцитопении.(&lt;500000 ). </a:t>
            </a:r>
          </a:p>
          <a:p>
            <a:endParaRPr lang="ru-RU" altLang="ru-RU" smtClean="0"/>
          </a:p>
        </p:txBody>
      </p:sp>
    </p:spTree>
    <p:extLst>
      <p:ext uri="{BB962C8B-B14F-4D97-AF65-F5344CB8AC3E}">
        <p14:creationId xmlns:p14="http://schemas.microsoft.com/office/powerpoint/2010/main" val="2224872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Заголовок 4"/>
          <p:cNvSpPr>
            <a:spLocks noGrp="1"/>
          </p:cNvSpPr>
          <p:nvPr>
            <p:ph type="title"/>
          </p:nvPr>
        </p:nvSpPr>
        <p:spPr/>
        <p:txBody>
          <a:bodyPr>
            <a:normAutofit fontScale="90000"/>
          </a:bodyPr>
          <a:lstStyle/>
          <a:p>
            <a:pPr algn="ctr"/>
            <a:r>
              <a:rPr lang="ru-RU" altLang="ru-RU" sz="2800" b="1" i="1" dirty="0" smtClean="0">
                <a:solidFill>
                  <a:schemeClr val="tx1"/>
                </a:solidFill>
                <a:cs typeface="Times New Roman" pitchFamily="18" charset="0"/>
              </a:rPr>
              <a:t>Респираторная поддержка </a:t>
            </a:r>
            <a:r>
              <a:rPr lang="en-US" altLang="ru-RU" sz="2800" b="1" i="1" dirty="0" smtClean="0">
                <a:solidFill>
                  <a:schemeClr val="tx1"/>
                </a:solidFill>
                <a:cs typeface="Times New Roman" pitchFamily="18" charset="0"/>
              </a:rPr>
              <a:t/>
            </a:r>
            <a:br>
              <a:rPr lang="en-US" altLang="ru-RU" sz="2800" b="1" i="1" dirty="0" smtClean="0">
                <a:solidFill>
                  <a:schemeClr val="tx1"/>
                </a:solidFill>
                <a:cs typeface="Times New Roman" pitchFamily="18" charset="0"/>
              </a:rPr>
            </a:br>
            <a:r>
              <a:rPr lang="en-US" altLang="ru-RU" sz="2800" b="1" i="1" dirty="0" smtClean="0">
                <a:solidFill>
                  <a:schemeClr val="tx1"/>
                </a:solidFill>
                <a:cs typeface="Times New Roman" pitchFamily="18" charset="0"/>
              </a:rPr>
              <a:t>(</a:t>
            </a:r>
            <a:r>
              <a:rPr lang="ru-RU" altLang="ru-RU" sz="2800" b="1" i="1" dirty="0" smtClean="0">
                <a:solidFill>
                  <a:schemeClr val="tx1"/>
                </a:solidFill>
                <a:cs typeface="Times New Roman" pitchFamily="18" charset="0"/>
              </a:rPr>
              <a:t>алгоритм по выполнению</a:t>
            </a:r>
            <a:r>
              <a:rPr lang="en-US" altLang="ru-RU" sz="2800" b="1" i="1" dirty="0" smtClean="0">
                <a:solidFill>
                  <a:schemeClr val="tx1"/>
                </a:solidFill>
                <a:cs typeface="Times New Roman" pitchFamily="18" charset="0"/>
              </a:rPr>
              <a:t>)</a:t>
            </a:r>
            <a:r>
              <a:rPr lang="ru-RU" altLang="ru-RU" sz="2800" dirty="0" smtClean="0">
                <a:solidFill>
                  <a:schemeClr val="tx1"/>
                </a:solidFill>
                <a:latin typeface="Arial" pitchFamily="34" charset="0"/>
              </a:rPr>
              <a:t/>
            </a:r>
            <a:br>
              <a:rPr lang="ru-RU" altLang="ru-RU" sz="2800" dirty="0" smtClean="0">
                <a:solidFill>
                  <a:schemeClr val="tx1"/>
                </a:solidFill>
                <a:latin typeface="Arial" pitchFamily="34" charset="0"/>
              </a:rPr>
            </a:br>
            <a:r>
              <a:rPr lang="ru-RU" altLang="ru-RU" sz="1800" dirty="0" smtClean="0">
                <a:solidFill>
                  <a:schemeClr val="tx1"/>
                </a:solidFill>
                <a:latin typeface="Arial" pitchFamily="34" charset="0"/>
              </a:rPr>
              <a:t>(проф. Миронов П.И., </a:t>
            </a:r>
            <a:r>
              <a:rPr lang="ru-RU" altLang="ru-RU" sz="1800" dirty="0" err="1" smtClean="0">
                <a:solidFill>
                  <a:schemeClr val="tx1"/>
                </a:solidFill>
                <a:latin typeface="Arial" pitchFamily="34" charset="0"/>
              </a:rPr>
              <a:t>Садретдинов</a:t>
            </a:r>
            <a:r>
              <a:rPr lang="ru-RU" altLang="ru-RU" sz="1800" dirty="0" smtClean="0">
                <a:solidFill>
                  <a:schemeClr val="tx1"/>
                </a:solidFill>
                <a:latin typeface="Arial" pitchFamily="34" charset="0"/>
              </a:rPr>
              <a:t> М.А., 2010)</a:t>
            </a:r>
            <a:endParaRPr lang="ru-RU" altLang="ru-RU" sz="2800" dirty="0" smtClean="0"/>
          </a:p>
        </p:txBody>
      </p:sp>
      <p:graphicFrame>
        <p:nvGraphicFramePr>
          <p:cNvPr id="7" name="Объект 6"/>
          <p:cNvGraphicFramePr>
            <a:graphicFrameLocks noGrp="1"/>
          </p:cNvGraphicFramePr>
          <p:nvPr>
            <p:ph idx="1"/>
          </p:nvPr>
        </p:nvGraphicFramePr>
        <p:xfrm>
          <a:off x="611188" y="1579563"/>
          <a:ext cx="8281987" cy="5562600"/>
        </p:xfrm>
        <a:graphic>
          <a:graphicData uri="http://schemas.openxmlformats.org/drawingml/2006/table">
            <a:tbl>
              <a:tblPr firstRow="1" firstCol="1" bandRow="1">
                <a:tableStyleId>{5C22544A-7EE6-4342-B048-85BDC9FD1C3A}</a:tableStyleId>
              </a:tblPr>
              <a:tblGrid>
                <a:gridCol w="5132943"/>
                <a:gridCol w="3149044"/>
              </a:tblGrid>
              <a:tr h="1359217">
                <a:tc>
                  <a:txBody>
                    <a:bodyPr/>
                    <a:lstStyle/>
                    <a:p>
                      <a:pPr marL="342900" lvl="0" indent="-342900" algn="l">
                        <a:lnSpc>
                          <a:spcPct val="125000"/>
                        </a:lnSpc>
                        <a:spcAft>
                          <a:spcPts val="0"/>
                        </a:spcAft>
                        <a:buFont typeface="+mj-lt"/>
                        <a:buAutoNum type="arabicPeriod"/>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b="1" dirty="0">
                          <a:solidFill>
                            <a:srgbClr val="0070C0"/>
                          </a:solidFill>
                          <a:effectLst/>
                        </a:rPr>
                        <a:t>Ингаляции кислорода через простую лицевую маску или маску с резервуаром для достижения </a:t>
                      </a:r>
                      <a:r>
                        <a:rPr lang="en-US" sz="1600" b="1" dirty="0" err="1">
                          <a:solidFill>
                            <a:srgbClr val="0070C0"/>
                          </a:solidFill>
                          <a:effectLst/>
                        </a:rPr>
                        <a:t>SpO</a:t>
                      </a:r>
                      <a:r>
                        <a:rPr lang="ru-RU" sz="1600" b="1" baseline="-25000" dirty="0">
                          <a:solidFill>
                            <a:srgbClr val="0070C0"/>
                          </a:solidFill>
                          <a:effectLst/>
                        </a:rPr>
                        <a:t>2</a:t>
                      </a:r>
                      <a:r>
                        <a:rPr lang="ru-RU" sz="1600" b="1" dirty="0">
                          <a:solidFill>
                            <a:srgbClr val="0070C0"/>
                          </a:solidFill>
                          <a:effectLst/>
                        </a:rPr>
                        <a:t> &gt; 90% </a:t>
                      </a:r>
                      <a:endParaRPr lang="ru-RU" sz="1600" b="1" dirty="0">
                        <a:solidFill>
                          <a:srgbClr val="0070C0"/>
                        </a:solidFill>
                        <a:effectLst/>
                        <a:latin typeface="Calibri"/>
                        <a:ea typeface="ヒラギノ角ゴ Pro W3"/>
                        <a:cs typeface="Times New Roman"/>
                      </a:endParaRPr>
                    </a:p>
                  </a:txBody>
                  <a:tcPr marL="67970" marR="67970" marT="0" marB="0"/>
                </a:tc>
                <a:tc>
                  <a:txBody>
                    <a:bodyPr/>
                    <a:lstStyle/>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Критерии адекватности респираторной терапии:</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PaO</a:t>
                      </a:r>
                      <a:r>
                        <a:rPr lang="ru-RU" sz="1400" b="1" baseline="-25000" dirty="0">
                          <a:solidFill>
                            <a:srgbClr val="0070C0"/>
                          </a:solidFill>
                          <a:effectLst/>
                        </a:rPr>
                        <a:t>2</a:t>
                      </a:r>
                      <a:r>
                        <a:rPr lang="ru-RU" sz="1400" b="1" dirty="0">
                          <a:solidFill>
                            <a:srgbClr val="0070C0"/>
                          </a:solidFill>
                          <a:effectLst/>
                        </a:rPr>
                        <a:t> &gt; 55 мм рт. ст.</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en-US" sz="1400" b="1" dirty="0" err="1">
                          <a:solidFill>
                            <a:srgbClr val="0070C0"/>
                          </a:solidFill>
                          <a:effectLst/>
                        </a:rPr>
                        <a:t>SpO</a:t>
                      </a:r>
                      <a:r>
                        <a:rPr lang="ru-RU" sz="1400" b="1" baseline="-25000" dirty="0">
                          <a:solidFill>
                            <a:srgbClr val="0070C0"/>
                          </a:solidFill>
                          <a:effectLst/>
                        </a:rPr>
                        <a:t>2</a:t>
                      </a:r>
                      <a:r>
                        <a:rPr lang="ru-RU" sz="1400" b="1" dirty="0">
                          <a:solidFill>
                            <a:srgbClr val="0070C0"/>
                          </a:solidFill>
                          <a:effectLst/>
                        </a:rPr>
                        <a:t> &gt; 90%</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PvO2 35-45 мм рт. ст.</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 </a:t>
                      </a:r>
                      <a:endParaRPr lang="ru-RU" sz="1400" b="1" dirty="0">
                        <a:solidFill>
                          <a:srgbClr val="0070C0"/>
                        </a:solidFill>
                        <a:effectLst/>
                        <a:latin typeface="Calibri"/>
                        <a:ea typeface="ヒラギノ角ゴ Pro W3"/>
                        <a:cs typeface="Times New Roman"/>
                      </a:endParaRPr>
                    </a:p>
                  </a:txBody>
                  <a:tcPr marL="67970" marR="67970" marT="0" marB="0"/>
                </a:tc>
              </a:tr>
              <a:tr h="679609">
                <a:tc>
                  <a:txBody>
                    <a:bodyPr/>
                    <a:lstStyle/>
                    <a:p>
                      <a:pPr marL="342900" lvl="0" indent="-342900" algn="l">
                        <a:lnSpc>
                          <a:spcPct val="125000"/>
                        </a:lnSpc>
                        <a:spcAft>
                          <a:spcPts val="0"/>
                        </a:spcAft>
                        <a:buFont typeface="+mj-lt"/>
                        <a:buAutoNum type="arabicPeriod"/>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b="1" dirty="0" err="1">
                          <a:solidFill>
                            <a:srgbClr val="0070C0"/>
                          </a:solidFill>
                          <a:effectLst/>
                        </a:rPr>
                        <a:t>Неинвазивная</a:t>
                      </a:r>
                      <a:r>
                        <a:rPr lang="ru-RU" sz="1600" b="1" dirty="0">
                          <a:solidFill>
                            <a:srgbClr val="0070C0"/>
                          </a:solidFill>
                          <a:effectLst/>
                        </a:rPr>
                        <a:t> вентиляция через лицевую маску при SpO</a:t>
                      </a:r>
                      <a:r>
                        <a:rPr lang="ru-RU" sz="1600" b="1" baseline="-25000" dirty="0">
                          <a:solidFill>
                            <a:srgbClr val="0070C0"/>
                          </a:solidFill>
                          <a:effectLst/>
                        </a:rPr>
                        <a:t>2</a:t>
                      </a:r>
                      <a:r>
                        <a:rPr lang="ru-RU" sz="1600" b="1" dirty="0">
                          <a:solidFill>
                            <a:srgbClr val="0070C0"/>
                          </a:solidFill>
                          <a:effectLst/>
                        </a:rPr>
                        <a:t> &lt;90% (на фоне О</a:t>
                      </a:r>
                      <a:r>
                        <a:rPr lang="ru-RU" sz="1600" b="1" baseline="-25000" dirty="0">
                          <a:solidFill>
                            <a:srgbClr val="0070C0"/>
                          </a:solidFill>
                          <a:effectLst/>
                        </a:rPr>
                        <a:t>2</a:t>
                      </a:r>
                      <a:r>
                        <a:rPr lang="ru-RU" sz="1600" b="1" dirty="0">
                          <a:solidFill>
                            <a:srgbClr val="0070C0"/>
                          </a:solidFill>
                          <a:effectLst/>
                        </a:rPr>
                        <a:t>), </a:t>
                      </a:r>
                      <a:r>
                        <a:rPr lang="ru-RU" sz="1600" b="1" dirty="0" err="1">
                          <a:solidFill>
                            <a:srgbClr val="0070C0"/>
                          </a:solidFill>
                          <a:effectLst/>
                        </a:rPr>
                        <a:t>тахипное</a:t>
                      </a:r>
                      <a:r>
                        <a:rPr lang="ru-RU" sz="1600" b="1" dirty="0">
                          <a:solidFill>
                            <a:srgbClr val="0070C0"/>
                          </a:solidFill>
                          <a:effectLst/>
                        </a:rPr>
                        <a:t>, высокой работе дыхания, гиперкапнии</a:t>
                      </a:r>
                      <a:endParaRPr lang="ru-RU" sz="1600" b="1" dirty="0">
                        <a:solidFill>
                          <a:srgbClr val="0070C0"/>
                        </a:solidFill>
                        <a:effectLst/>
                        <a:latin typeface="Calibri"/>
                        <a:ea typeface="ヒラギノ角ゴ Pro W3"/>
                        <a:cs typeface="Times New Roman"/>
                      </a:endParaRPr>
                    </a:p>
                  </a:txBody>
                  <a:tcPr marL="67970" marR="67970" marT="0" marB="0"/>
                </a:tc>
                <a:tc>
                  <a:txBody>
                    <a:bodyPr/>
                    <a:lstStyle/>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en-US" sz="1400" b="1" dirty="0">
                          <a:solidFill>
                            <a:srgbClr val="0070C0"/>
                          </a:solidFill>
                          <a:effectLst/>
                        </a:rPr>
                        <a:t>CPAP</a:t>
                      </a:r>
                      <a:r>
                        <a:rPr lang="ru-RU" sz="1400" b="1" dirty="0">
                          <a:solidFill>
                            <a:srgbClr val="0070C0"/>
                          </a:solidFill>
                          <a:effectLst/>
                        </a:rPr>
                        <a:t> 7,5-12,5 см </a:t>
                      </a:r>
                      <a:r>
                        <a:rPr lang="ru-RU" sz="1400" b="1" dirty="0" err="1">
                          <a:solidFill>
                            <a:srgbClr val="0070C0"/>
                          </a:solidFill>
                          <a:effectLst/>
                        </a:rPr>
                        <a:t>вод.ст</a:t>
                      </a:r>
                      <a:r>
                        <a:rPr lang="ru-RU" sz="1400" b="1" dirty="0">
                          <a:solidFill>
                            <a:srgbClr val="0070C0"/>
                          </a:solidFill>
                          <a:effectLst/>
                        </a:rPr>
                        <a:t>. или   </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en-US" sz="1400" b="1" dirty="0">
                          <a:solidFill>
                            <a:srgbClr val="0070C0"/>
                          </a:solidFill>
                          <a:effectLst/>
                        </a:rPr>
                        <a:t>PS</a:t>
                      </a:r>
                      <a:r>
                        <a:rPr lang="ru-RU" sz="1400" b="1" dirty="0">
                          <a:solidFill>
                            <a:srgbClr val="0070C0"/>
                          </a:solidFill>
                          <a:effectLst/>
                        </a:rPr>
                        <a:t>/</a:t>
                      </a:r>
                      <a:r>
                        <a:rPr lang="en-US" sz="1400" b="1" dirty="0">
                          <a:solidFill>
                            <a:srgbClr val="0070C0"/>
                          </a:solidFill>
                          <a:effectLst/>
                        </a:rPr>
                        <a:t>PEEP</a:t>
                      </a:r>
                      <a:r>
                        <a:rPr lang="ru-RU" sz="1400" b="1" dirty="0">
                          <a:solidFill>
                            <a:srgbClr val="0070C0"/>
                          </a:solidFill>
                          <a:effectLst/>
                        </a:rPr>
                        <a:t> 12-20/7,5-12,5 см </a:t>
                      </a:r>
                      <a:r>
                        <a:rPr lang="ru-RU" sz="1400" b="1" dirty="0" err="1">
                          <a:solidFill>
                            <a:srgbClr val="0070C0"/>
                          </a:solidFill>
                          <a:effectLst/>
                        </a:rPr>
                        <a:t>водн.ст</a:t>
                      </a:r>
                      <a:endParaRPr lang="ru-RU" sz="1400" b="1" dirty="0">
                        <a:solidFill>
                          <a:srgbClr val="0070C0"/>
                        </a:solidFill>
                        <a:effectLst/>
                        <a:latin typeface="Calibri"/>
                        <a:ea typeface="ヒラギノ角ゴ Pro W3"/>
                        <a:cs typeface="Times New Roman"/>
                      </a:endParaRPr>
                    </a:p>
                  </a:txBody>
                  <a:tcPr marL="67970" marR="67970" marT="0" marB="0"/>
                </a:tc>
              </a:tr>
              <a:tr h="1132681">
                <a:tc>
                  <a:txBody>
                    <a:bodyPr/>
                    <a:lstStyle/>
                    <a:p>
                      <a:pPr marL="342900" lvl="0" indent="-342900" algn="l">
                        <a:lnSpc>
                          <a:spcPct val="125000"/>
                        </a:lnSpc>
                        <a:spcAft>
                          <a:spcPts val="0"/>
                        </a:spcAft>
                        <a:buFont typeface="+mj-lt"/>
                        <a:buAutoNum type="arabicPeriod"/>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b="1" dirty="0">
                          <a:solidFill>
                            <a:srgbClr val="0070C0"/>
                          </a:solidFill>
                          <a:effectLst/>
                        </a:rPr>
                        <a:t>Если SpO</a:t>
                      </a:r>
                      <a:r>
                        <a:rPr lang="ru-RU" sz="1600" b="1" baseline="-25000" dirty="0">
                          <a:solidFill>
                            <a:srgbClr val="0070C0"/>
                          </a:solidFill>
                          <a:effectLst/>
                        </a:rPr>
                        <a:t>2</a:t>
                      </a:r>
                      <a:r>
                        <a:rPr lang="ru-RU" sz="1600" b="1" dirty="0">
                          <a:solidFill>
                            <a:srgbClr val="0070C0"/>
                          </a:solidFill>
                          <a:effectLst/>
                        </a:rPr>
                        <a:t> &lt;90% (на фоне О</a:t>
                      </a:r>
                      <a:r>
                        <a:rPr lang="ru-RU" sz="1600" b="1" baseline="-25000" dirty="0">
                          <a:solidFill>
                            <a:srgbClr val="0070C0"/>
                          </a:solidFill>
                          <a:effectLst/>
                        </a:rPr>
                        <a:t>2</a:t>
                      </a:r>
                      <a:r>
                        <a:rPr lang="ru-RU" sz="1600" b="1" dirty="0">
                          <a:solidFill>
                            <a:srgbClr val="0070C0"/>
                          </a:solidFill>
                          <a:effectLst/>
                        </a:rPr>
                        <a:t> или НВЛ), интубация трахеи и проведение ИВЛ предпочтительно на аппаратах II-III классах сложности </a:t>
                      </a:r>
                      <a:endParaRPr lang="ru-RU" sz="1600" b="1" dirty="0">
                        <a:solidFill>
                          <a:srgbClr val="0070C0"/>
                        </a:solidFill>
                        <a:effectLst/>
                        <a:latin typeface="Calibri"/>
                        <a:ea typeface="ヒラギノ角ゴ Pro W3"/>
                        <a:cs typeface="Times New Roman"/>
                      </a:endParaRPr>
                    </a:p>
                  </a:txBody>
                  <a:tcPr marL="67970" marR="67970" marT="0" marB="0"/>
                </a:tc>
                <a:tc>
                  <a:txBody>
                    <a:bodyPr/>
                    <a:lstStyle/>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Параметры ИВЛ:</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ДО 6-8 мл/кг ИМТ</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Давление плато &lt;20 см </a:t>
                      </a:r>
                      <a:r>
                        <a:rPr lang="ru-RU" sz="1400" b="1" dirty="0" err="1">
                          <a:solidFill>
                            <a:srgbClr val="0070C0"/>
                          </a:solidFill>
                          <a:effectLst/>
                        </a:rPr>
                        <a:t>вод.ст</a:t>
                      </a:r>
                      <a:r>
                        <a:rPr lang="ru-RU" sz="1400" b="1" dirty="0">
                          <a:solidFill>
                            <a:srgbClr val="0070C0"/>
                          </a:solidFill>
                          <a:effectLst/>
                        </a:rPr>
                        <a:t>.</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FiO</a:t>
                      </a:r>
                      <a:r>
                        <a:rPr lang="ru-RU" sz="1400" b="1" baseline="-25000" dirty="0">
                          <a:solidFill>
                            <a:srgbClr val="0070C0"/>
                          </a:solidFill>
                          <a:effectLst/>
                        </a:rPr>
                        <a:t>2</a:t>
                      </a:r>
                      <a:r>
                        <a:rPr lang="ru-RU" sz="1400" b="1" dirty="0">
                          <a:solidFill>
                            <a:srgbClr val="0070C0"/>
                          </a:solidFill>
                          <a:effectLst/>
                        </a:rPr>
                        <a:t> &lt;0,6 </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 </a:t>
                      </a:r>
                      <a:endParaRPr lang="ru-RU" sz="1400" b="1" dirty="0">
                        <a:solidFill>
                          <a:srgbClr val="0070C0"/>
                        </a:solidFill>
                        <a:effectLst/>
                        <a:latin typeface="Calibri"/>
                        <a:ea typeface="ヒラギノ角ゴ Pro W3"/>
                        <a:cs typeface="Times New Roman"/>
                      </a:endParaRPr>
                    </a:p>
                  </a:txBody>
                  <a:tcPr marL="67970" marR="67970" marT="0" marB="0"/>
                </a:tc>
              </a:tr>
              <a:tr h="679609">
                <a:tc>
                  <a:txBody>
                    <a:bodyPr/>
                    <a:lstStyle/>
                    <a:p>
                      <a:pPr algn="l">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b="1" dirty="0">
                          <a:solidFill>
                            <a:srgbClr val="0070C0"/>
                          </a:solidFill>
                          <a:effectLst/>
                        </a:rPr>
                        <a:t>4. Пошаговый (по 2 см </a:t>
                      </a:r>
                      <a:r>
                        <a:rPr lang="ru-RU" sz="1600" b="1" dirty="0" err="1">
                          <a:solidFill>
                            <a:srgbClr val="0070C0"/>
                          </a:solidFill>
                          <a:effectLst/>
                        </a:rPr>
                        <a:t>водн</a:t>
                      </a:r>
                      <a:r>
                        <a:rPr lang="ru-RU" sz="1600" b="1" dirty="0">
                          <a:solidFill>
                            <a:srgbClr val="0070C0"/>
                          </a:solidFill>
                          <a:effectLst/>
                        </a:rPr>
                        <a:t>. ст.) подбор оптимального уровня PEEP </a:t>
                      </a:r>
                      <a:endParaRPr lang="ru-RU" sz="1600" b="1" dirty="0">
                        <a:solidFill>
                          <a:srgbClr val="0070C0"/>
                        </a:solidFill>
                        <a:effectLst/>
                        <a:latin typeface="Calibri"/>
                        <a:ea typeface="ヒラギノ角ゴ Pro W3"/>
                        <a:cs typeface="Times New Roman"/>
                      </a:endParaRPr>
                    </a:p>
                  </a:txBody>
                  <a:tcPr marL="67970" marR="67970" marT="0" marB="0"/>
                </a:tc>
                <a:tc>
                  <a:txBody>
                    <a:bodyPr/>
                    <a:lstStyle/>
                    <a:p>
                      <a:pPr algn="l">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Величины оптимального PEEP в пределах 4-7 см </a:t>
                      </a:r>
                      <a:r>
                        <a:rPr lang="ru-RU" sz="1400" b="1" dirty="0" err="1">
                          <a:solidFill>
                            <a:srgbClr val="0070C0"/>
                          </a:solidFill>
                          <a:effectLst/>
                        </a:rPr>
                        <a:t>водн</a:t>
                      </a:r>
                      <a:r>
                        <a:rPr lang="ru-RU" sz="1400" b="1" dirty="0">
                          <a:solidFill>
                            <a:srgbClr val="0070C0"/>
                          </a:solidFill>
                          <a:effectLst/>
                        </a:rPr>
                        <a:t>. ст.</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 </a:t>
                      </a:r>
                      <a:endParaRPr lang="ru-RU" sz="1400" b="1" dirty="0">
                        <a:solidFill>
                          <a:srgbClr val="0070C0"/>
                        </a:solidFill>
                        <a:effectLst/>
                        <a:latin typeface="Calibri"/>
                        <a:ea typeface="ヒラギノ角ゴ Pro W3"/>
                        <a:cs typeface="Times New Roman"/>
                      </a:endParaRPr>
                    </a:p>
                  </a:txBody>
                  <a:tcPr marL="67970" marR="67970" marT="0" marB="0"/>
                </a:tc>
              </a:tr>
              <a:tr h="679609">
                <a:tc>
                  <a:txBody>
                    <a:bodyPr/>
                    <a:lstStyle/>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b="1" dirty="0">
                          <a:solidFill>
                            <a:srgbClr val="0070C0"/>
                          </a:solidFill>
                          <a:effectLst/>
                        </a:rPr>
                        <a:t>Использование «защищенных» катетеров для санации трахеобронхиального дерева</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600" b="1" dirty="0">
                          <a:solidFill>
                            <a:srgbClr val="0070C0"/>
                          </a:solidFill>
                          <a:effectLst/>
                        </a:rPr>
                        <a:t> </a:t>
                      </a:r>
                      <a:endParaRPr lang="ru-RU" sz="1600" b="1" dirty="0">
                        <a:solidFill>
                          <a:srgbClr val="0070C0"/>
                        </a:solidFill>
                        <a:effectLst/>
                        <a:latin typeface="Calibri"/>
                        <a:ea typeface="ヒラギノ角ゴ Pro W3"/>
                        <a:cs typeface="Times New Roman"/>
                      </a:endParaRPr>
                    </a:p>
                  </a:txBody>
                  <a:tcPr marL="67970" marR="67970" marT="0" marB="0"/>
                </a:tc>
                <a:tc>
                  <a:txBody>
                    <a:bodyPr/>
                    <a:lstStyle/>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Смена 1 раз в 48 часов</a:t>
                      </a:r>
                    </a:p>
                    <a:p>
                      <a:pPr algn="just">
                        <a:lnSpc>
                          <a:spcPct val="125000"/>
                        </a:lnSpc>
                        <a:spcAft>
                          <a:spcPts val="0"/>
                        </a:spcAft>
                        <a:tabLst>
                          <a:tab pos="-20465415" algn="l"/>
                          <a:tab pos="-20015200" algn="l"/>
                          <a:tab pos="-19565620" algn="l"/>
                          <a:tab pos="-19115405" algn="l"/>
                          <a:tab pos="-18665190" algn="l"/>
                          <a:tab pos="-18215610" algn="l"/>
                          <a:tab pos="-17765395" algn="l"/>
                          <a:tab pos="-17315180" algn="l"/>
                          <a:tab pos="-16865600" algn="l"/>
                          <a:tab pos="-16415385" algn="l"/>
                          <a:tab pos="-15965170" algn="l"/>
                          <a:tab pos="-15515590" algn="l"/>
                          <a:tab pos="-15065375" algn="l"/>
                          <a:tab pos="-14615160" algn="l"/>
                          <a:tab pos="-14165580" algn="l"/>
                          <a:tab pos="-13715365" algn="l"/>
                          <a:tab pos="-13265150" algn="l"/>
                          <a:tab pos="-12815570" algn="l"/>
                          <a:tab pos="450215" algn="l"/>
                          <a:tab pos="899795" algn="l"/>
                          <a:tab pos="1350010" algn="l"/>
                          <a:tab pos="2249805" algn="l"/>
                          <a:tab pos="2700020" algn="l"/>
                          <a:tab pos="3150235" algn="l"/>
                          <a:tab pos="3599815" algn="l"/>
                          <a:tab pos="4050030" algn="l"/>
                          <a:tab pos="4500245" algn="l"/>
                          <a:tab pos="4949825" algn="l"/>
                          <a:tab pos="5400040" algn="l"/>
                          <a:tab pos="5850255" algn="l"/>
                          <a:tab pos="6299835" algn="l"/>
                          <a:tab pos="6750050" algn="l"/>
                        </a:tabLst>
                      </a:pPr>
                      <a:r>
                        <a:rPr lang="ru-RU" sz="1400" b="1" dirty="0">
                          <a:solidFill>
                            <a:srgbClr val="0070C0"/>
                          </a:solidFill>
                          <a:effectLst/>
                        </a:rPr>
                        <a:t> </a:t>
                      </a:r>
                      <a:endParaRPr lang="ru-RU" sz="1400" b="1" dirty="0">
                        <a:solidFill>
                          <a:srgbClr val="0070C0"/>
                        </a:solidFill>
                        <a:effectLst/>
                        <a:latin typeface="Calibri"/>
                        <a:ea typeface="ヒラギノ角ゴ Pro W3"/>
                        <a:cs typeface="Times New Roman"/>
                      </a:endParaRPr>
                    </a:p>
                  </a:txBody>
                  <a:tcPr marL="67970" marR="67970" marT="0" marB="0"/>
                </a:tc>
              </a:tr>
            </a:tbl>
          </a:graphicData>
        </a:graphic>
      </p:graphicFrame>
    </p:spTree>
    <p:extLst>
      <p:ext uri="{BB962C8B-B14F-4D97-AF65-F5344CB8AC3E}">
        <p14:creationId xmlns:p14="http://schemas.microsoft.com/office/powerpoint/2010/main" val="659669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Заголовок 3"/>
          <p:cNvSpPr>
            <a:spLocks noGrp="1"/>
          </p:cNvSpPr>
          <p:nvPr>
            <p:ph type="title"/>
          </p:nvPr>
        </p:nvSpPr>
        <p:spPr/>
        <p:txBody>
          <a:bodyPr/>
          <a:lstStyle/>
          <a:p>
            <a:r>
              <a:rPr lang="ru-RU" altLang="ru-RU" i="1" dirty="0" smtClean="0"/>
              <a:t>Инотропная поддержка</a:t>
            </a:r>
            <a:endParaRPr lang="ru-RU" altLang="ru-RU" dirty="0" smtClean="0"/>
          </a:p>
        </p:txBody>
      </p:sp>
      <p:sp>
        <p:nvSpPr>
          <p:cNvPr id="5" name="Объект 4"/>
          <p:cNvSpPr>
            <a:spLocks noGrp="1"/>
          </p:cNvSpPr>
          <p:nvPr>
            <p:ph idx="1"/>
          </p:nvPr>
        </p:nvSpPr>
        <p:spPr/>
        <p:txBody>
          <a:bodyPr>
            <a:normAutofit fontScale="92500" lnSpcReduction="20000"/>
          </a:bodyPr>
          <a:lstStyle/>
          <a:p>
            <a:pPr>
              <a:defRPr/>
            </a:pPr>
            <a:r>
              <a:rPr lang="ru-RU" dirty="0" smtClean="0"/>
              <a:t>Среди </a:t>
            </a:r>
            <a:r>
              <a:rPr lang="ru-RU" dirty="0"/>
              <a:t>препаратов с инотропной активностью  наиболее хорошие аттестации имеет  </a:t>
            </a:r>
            <a:r>
              <a:rPr lang="ru-RU" dirty="0" err="1" smtClean="0"/>
              <a:t>добутамин</a:t>
            </a:r>
            <a:r>
              <a:rPr lang="ru-RU" smtClean="0"/>
              <a:t> (бета1-адреномиметик).  </a:t>
            </a:r>
            <a:endParaRPr lang="ru-RU" dirty="0"/>
          </a:p>
          <a:p>
            <a:pPr>
              <a:defRPr/>
            </a:pPr>
            <a:r>
              <a:rPr lang="ru-RU" i="1" dirty="0"/>
              <a:t>Цели </a:t>
            </a:r>
            <a:r>
              <a:rPr lang="ru-RU" i="1" dirty="0" smtClean="0"/>
              <a:t>терапии:</a:t>
            </a:r>
          </a:p>
          <a:p>
            <a:pPr marL="0" indent="0">
              <a:buFont typeface="Wingdings" pitchFamily="2" charset="2"/>
              <a:buNone/>
              <a:defRPr/>
            </a:pPr>
            <a:r>
              <a:rPr lang="ru-RU" dirty="0" smtClean="0"/>
              <a:t> </a:t>
            </a:r>
            <a:r>
              <a:rPr lang="ru-RU" dirty="0"/>
              <a:t>Капиллярное наполнение &lt;2 секунд. Нормальное АД и частота сердечных сокращений, диурез &gt; 1 мл/кг/час, </a:t>
            </a:r>
            <a:r>
              <a:rPr lang="en-US" dirty="0" err="1" smtClean="0"/>
              <a:t>SpO</a:t>
            </a:r>
            <a:r>
              <a:rPr lang="ru-RU" baseline="-25000" dirty="0"/>
              <a:t>2</a:t>
            </a:r>
            <a:r>
              <a:rPr lang="ru-RU" dirty="0" smtClean="0"/>
              <a:t>&gt;90</a:t>
            </a:r>
            <a:r>
              <a:rPr lang="ru-RU" dirty="0"/>
              <a:t>%, нормальный ментальный статус.</a:t>
            </a:r>
          </a:p>
          <a:p>
            <a:pPr>
              <a:defRPr/>
            </a:pPr>
            <a:endParaRPr lang="ru-RU" dirty="0" smtClean="0"/>
          </a:p>
          <a:p>
            <a:pPr>
              <a:defRPr/>
            </a:pPr>
            <a:r>
              <a:rPr lang="ru-RU" dirty="0" smtClean="0">
                <a:solidFill>
                  <a:schemeClr val="tx2">
                    <a:lumMod val="50000"/>
                    <a:lumOff val="50000"/>
                  </a:schemeClr>
                </a:solidFill>
              </a:rPr>
              <a:t>Зондовое </a:t>
            </a:r>
            <a:r>
              <a:rPr lang="ru-RU" dirty="0" err="1">
                <a:solidFill>
                  <a:schemeClr val="tx2">
                    <a:lumMod val="50000"/>
                    <a:lumOff val="50000"/>
                  </a:schemeClr>
                </a:solidFill>
              </a:rPr>
              <a:t>энтеральное</a:t>
            </a:r>
            <a:r>
              <a:rPr lang="ru-RU" dirty="0">
                <a:solidFill>
                  <a:schemeClr val="tx2">
                    <a:lumMod val="50000"/>
                    <a:lumOff val="50000"/>
                  </a:schemeClr>
                </a:solidFill>
              </a:rPr>
              <a:t> питание</a:t>
            </a:r>
          </a:p>
        </p:txBody>
      </p:sp>
    </p:spTree>
    <p:extLst>
      <p:ext uri="{BB962C8B-B14F-4D97-AF65-F5344CB8AC3E}">
        <p14:creationId xmlns:p14="http://schemas.microsoft.com/office/powerpoint/2010/main" val="1325219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Заголовок 1"/>
          <p:cNvSpPr>
            <a:spLocks noGrp="1"/>
          </p:cNvSpPr>
          <p:nvPr>
            <p:ph type="title"/>
          </p:nvPr>
        </p:nvSpPr>
        <p:spPr/>
        <p:txBody>
          <a:bodyPr>
            <a:normAutofit fontScale="90000"/>
          </a:bodyPr>
          <a:lstStyle/>
          <a:p>
            <a:r>
              <a:rPr lang="ru-RU" altLang="ru-RU" sz="2800" b="1" dirty="0" smtClean="0"/>
              <a:t>Дополнительная методы интенсивной терапии </a:t>
            </a:r>
            <a:r>
              <a:rPr lang="ru-RU" altLang="ru-RU" sz="4400" dirty="0" smtClean="0"/>
              <a:t/>
            </a:r>
            <a:br>
              <a:rPr lang="ru-RU" altLang="ru-RU" sz="4400" dirty="0" smtClean="0"/>
            </a:br>
            <a:endParaRPr lang="ru-RU" altLang="ru-RU" dirty="0" smtClean="0"/>
          </a:p>
        </p:txBody>
      </p:sp>
      <p:sp>
        <p:nvSpPr>
          <p:cNvPr id="196611" name="Объект 2"/>
          <p:cNvSpPr>
            <a:spLocks noGrp="1"/>
          </p:cNvSpPr>
          <p:nvPr>
            <p:ph idx="1"/>
          </p:nvPr>
        </p:nvSpPr>
        <p:spPr>
          <a:xfrm>
            <a:off x="539750" y="1600200"/>
            <a:ext cx="8424863" cy="4530725"/>
          </a:xfrm>
        </p:spPr>
        <p:txBody>
          <a:bodyPr/>
          <a:lstStyle/>
          <a:p>
            <a:r>
              <a:rPr lang="ru-RU" altLang="ru-RU" sz="2000" smtClean="0"/>
              <a:t>Под дополнительной терапией следует понимать назначение препаратов и методов эффективность, которых доказана только при определённых условиях или их использование сопряжено со значительными материальными затратами, возможными лишь в отдельных случаях.</a:t>
            </a:r>
          </a:p>
          <a:p>
            <a:r>
              <a:rPr lang="ru-RU" altLang="ru-RU" sz="2000" b="1" i="1" smtClean="0"/>
              <a:t>1.Внутривенные иммуноглобулины </a:t>
            </a:r>
            <a:r>
              <a:rPr lang="ru-RU" altLang="ru-RU" sz="2000" smtClean="0"/>
              <a:t>  Целесообразна заместительная терапия - включение внутривенных иммуноглобулинов(</a:t>
            </a:r>
            <a:r>
              <a:rPr lang="en-US" altLang="ru-RU" sz="2000" smtClean="0"/>
              <a:t>IgG</a:t>
            </a:r>
            <a:r>
              <a:rPr lang="ru-RU" altLang="ru-RU" sz="2000" smtClean="0"/>
              <a:t> и </a:t>
            </a:r>
            <a:r>
              <a:rPr lang="en-US" altLang="ru-RU" sz="2000" smtClean="0"/>
              <a:t>IgG</a:t>
            </a:r>
            <a:r>
              <a:rPr lang="ru-RU" altLang="ru-RU" sz="2000" smtClean="0"/>
              <a:t>+</a:t>
            </a:r>
            <a:r>
              <a:rPr lang="en-US" altLang="ru-RU" sz="2000" smtClean="0"/>
              <a:t>IgM</a:t>
            </a:r>
            <a:r>
              <a:rPr lang="ru-RU" altLang="ru-RU" sz="2000" smtClean="0"/>
              <a:t>) , </a:t>
            </a:r>
          </a:p>
          <a:p>
            <a:r>
              <a:rPr lang="ru-RU" altLang="ru-RU" sz="2000" b="1" i="1" smtClean="0"/>
              <a:t>2. Глюкокортикостероиды</a:t>
            </a:r>
            <a:r>
              <a:rPr lang="ru-RU" altLang="ru-RU" sz="2000" smtClean="0"/>
              <a:t> при рефрактерном септическом шоке водорастворимые  формы гидрокортизона (120 – 240 мг сутки)</a:t>
            </a:r>
          </a:p>
          <a:p>
            <a:r>
              <a:rPr lang="ru-RU" altLang="ru-RU" sz="2000" b="1" i="1" smtClean="0"/>
              <a:t>3.Вено-венозная гемофильтрация. </a:t>
            </a:r>
            <a:r>
              <a:rPr lang="ru-RU" altLang="ru-RU" sz="2000" smtClean="0"/>
              <a:t>Использование метода – вено-венозной пролонгированной гемофильтрации (скорость  2 л\час в течение 48 часов) в широкой практике не является оправданным и показано только при развитии ОПН.</a:t>
            </a:r>
          </a:p>
          <a:p>
            <a:endParaRPr lang="ru-RU" altLang="ru-RU" smtClean="0"/>
          </a:p>
        </p:txBody>
      </p:sp>
    </p:spTree>
    <p:extLst>
      <p:ext uri="{BB962C8B-B14F-4D97-AF65-F5344CB8AC3E}">
        <p14:creationId xmlns:p14="http://schemas.microsoft.com/office/powerpoint/2010/main" val="3805575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647700" y="0"/>
            <a:ext cx="8496300" cy="1212850"/>
          </a:xfrm>
        </p:spPr>
        <p:txBody>
          <a:bodyPr/>
          <a:lstStyle/>
          <a:p>
            <a:pPr eaLnBrk="1" hangingPunct="1"/>
            <a:r>
              <a:rPr lang="ru-RU" altLang="en-US" b="1" dirty="0" err="1" smtClean="0">
                <a:solidFill>
                  <a:srgbClr val="002060"/>
                </a:solidFill>
              </a:rPr>
              <a:t>Муколитические</a:t>
            </a:r>
            <a:r>
              <a:rPr lang="ru-RU" altLang="en-US" b="1" dirty="0" smtClean="0">
                <a:solidFill>
                  <a:srgbClr val="002060"/>
                </a:solidFill>
              </a:rPr>
              <a:t> средства</a:t>
            </a:r>
            <a:r>
              <a:rPr lang="ru-RU" altLang="en-US" b="1" baseline="30000" dirty="0" smtClean="0">
                <a:solidFill>
                  <a:srgbClr val="002060"/>
                </a:solidFill>
              </a:rPr>
              <a:t>1</a:t>
            </a:r>
            <a:endParaRPr lang="en-US" altLang="en-US" b="1" dirty="0" smtClean="0">
              <a:solidFill>
                <a:srgbClr val="002060"/>
              </a:solidFill>
            </a:endParaRPr>
          </a:p>
        </p:txBody>
      </p:sp>
      <p:sp>
        <p:nvSpPr>
          <p:cNvPr id="197635" name="Content Placeholder 2"/>
          <p:cNvSpPr>
            <a:spLocks noGrp="1"/>
          </p:cNvSpPr>
          <p:nvPr>
            <p:ph sz="quarter" idx="12"/>
          </p:nvPr>
        </p:nvSpPr>
        <p:spPr>
          <a:xfrm>
            <a:off x="250825" y="1268413"/>
            <a:ext cx="8642350" cy="720725"/>
          </a:xfrm>
        </p:spPr>
        <p:txBody>
          <a:bodyPr/>
          <a:lstStyle/>
          <a:p>
            <a:pPr marL="0" indent="0" algn="ctr" eaLnBrk="1" hangingPunct="1">
              <a:buFont typeface="Wingdings" pitchFamily="2" charset="2"/>
              <a:buNone/>
            </a:pPr>
            <a:r>
              <a:rPr lang="ru-RU" altLang="en-US" sz="1800" smtClean="0">
                <a:solidFill>
                  <a:srgbClr val="002060"/>
                </a:solidFill>
              </a:rPr>
              <a:t>Изменяют структуру слизистого секрета, делая его менее вязким, тем самым облегчая его выведение посредством реснитчатого эпителия.</a:t>
            </a:r>
          </a:p>
          <a:p>
            <a:pPr marL="0" indent="0" algn="ctr" eaLnBrk="1" hangingPunct="1">
              <a:buFont typeface="Wingdings" pitchFamily="2" charset="2"/>
              <a:buNone/>
            </a:pPr>
            <a:endParaRPr lang="ru-RU" altLang="en-US" sz="1800" b="1" smtClean="0">
              <a:solidFill>
                <a:srgbClr val="002060"/>
              </a:solidFill>
            </a:endParaRPr>
          </a:p>
          <a:p>
            <a:pPr marL="0" indent="0" algn="ctr" eaLnBrk="1" hangingPunct="1">
              <a:buFont typeface="Wingdings" pitchFamily="2" charset="2"/>
              <a:buNone/>
            </a:pPr>
            <a:endParaRPr lang="ru-RU" altLang="en-US" sz="1800" b="1" smtClean="0">
              <a:solidFill>
                <a:srgbClr val="002060"/>
              </a:solidFill>
            </a:endParaRPr>
          </a:p>
          <a:p>
            <a:pPr marL="0" indent="0" algn="ctr" eaLnBrk="1" hangingPunct="1">
              <a:buFont typeface="Wingdings" pitchFamily="2" charset="2"/>
              <a:buNone/>
            </a:pPr>
            <a:endParaRPr lang="en-US" altLang="en-US" sz="1800" b="1" smtClean="0">
              <a:solidFill>
                <a:srgbClr val="002060"/>
              </a:solidFill>
            </a:endParaRPr>
          </a:p>
        </p:txBody>
      </p:sp>
      <p:sp>
        <p:nvSpPr>
          <p:cNvPr id="197636" name="TextBox 1"/>
          <p:cNvSpPr txBox="1">
            <a:spLocks noChangeArrowheads="1"/>
          </p:cNvSpPr>
          <p:nvPr/>
        </p:nvSpPr>
        <p:spPr bwMode="auto">
          <a:xfrm>
            <a:off x="31750" y="6642100"/>
            <a:ext cx="220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en-US" sz="800">
                <a:solidFill>
                  <a:srgbClr val="002060"/>
                </a:solidFill>
                <a:cs typeface="Arial" pitchFamily="34" charset="0"/>
              </a:rPr>
              <a:t>1. Симонова О.И. Врач,№2,2010, с. 56-61 </a:t>
            </a:r>
          </a:p>
        </p:txBody>
      </p:sp>
      <p:sp>
        <p:nvSpPr>
          <p:cNvPr id="2" name="Прямоугольник 1"/>
          <p:cNvSpPr/>
          <p:nvPr/>
        </p:nvSpPr>
        <p:spPr>
          <a:xfrm>
            <a:off x="7667625" y="6365875"/>
            <a:ext cx="1368425" cy="439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aphicFrame>
        <p:nvGraphicFramePr>
          <p:cNvPr id="7" name="Diagram 11"/>
          <p:cNvGraphicFramePr/>
          <p:nvPr/>
        </p:nvGraphicFramePr>
        <p:xfrm>
          <a:off x="539552" y="1988840"/>
          <a:ext cx="8496944" cy="45969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46043291"/>
      </p:ext>
    </p:extLst>
  </p:cSld>
  <p:clrMapOvr>
    <a:masterClrMapping/>
  </p:clrMapOvr>
  <p:transition>
    <p:cover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a:bodyPr>
          <a:lstStyle/>
          <a:p>
            <a:pPr marL="0" indent="0" algn="just">
              <a:spcBef>
                <a:spcPts val="0"/>
              </a:spcBef>
              <a:buNone/>
            </a:pPr>
            <a:r>
              <a:rPr lang="ru-RU" sz="2400" dirty="0" smtClean="0">
                <a:latin typeface="Times New Roman" pitchFamily="18" charset="0"/>
                <a:cs typeface="Times New Roman" pitchFamily="18" charset="0"/>
              </a:rPr>
              <a:t>	В России история изучения пневмонии связана с именем С.П. Боткина, который стал заниматься этой патологией человека, проходя стажировку в Германии у R. </a:t>
            </a:r>
            <a:r>
              <a:rPr lang="ru-RU" sz="2400" dirty="0" err="1" smtClean="0">
                <a:latin typeface="Times New Roman" pitchFamily="18" charset="0"/>
                <a:cs typeface="Times New Roman" pitchFamily="18" charset="0"/>
              </a:rPr>
              <a:t>Virchow</a:t>
            </a:r>
            <a:r>
              <a:rPr lang="ru-RU" sz="2400" dirty="0" smtClean="0">
                <a:latin typeface="Times New Roman" pitchFamily="18" charset="0"/>
                <a:cs typeface="Times New Roman" pitchFamily="18" charset="0"/>
              </a:rPr>
              <a:t>; в этот период происходило становление клеточной теории, и дискутировались догматы </a:t>
            </a:r>
            <a:r>
              <a:rPr lang="ru-RU" sz="2400" dirty="0" err="1" smtClean="0">
                <a:latin typeface="Times New Roman" pitchFamily="18" charset="0"/>
                <a:cs typeface="Times New Roman" pitchFamily="18" charset="0"/>
              </a:rPr>
              <a:t>Rokitansky</a:t>
            </a:r>
            <a:r>
              <a:rPr lang="ru-RU" sz="2400" dirty="0" smtClean="0">
                <a:latin typeface="Times New Roman" pitchFamily="18" charset="0"/>
                <a:cs typeface="Times New Roman" pitchFamily="18" charset="0"/>
              </a:rPr>
              <a:t>. </a:t>
            </a:r>
          </a:p>
          <a:p>
            <a:pPr marL="0" indent="0" algn="just">
              <a:spcBef>
                <a:spcPts val="0"/>
              </a:spcBef>
              <a:buNone/>
            </a:pPr>
            <a:r>
              <a:rPr lang="ru-RU" sz="2400" dirty="0" smtClean="0">
                <a:latin typeface="Times New Roman" pitchFamily="18" charset="0"/>
                <a:cs typeface="Times New Roman" pitchFamily="18" charset="0"/>
              </a:rPr>
              <a:t>	Наблюдая больных в клиниках Санкт-Петербурга, в еженедельной «</a:t>
            </a:r>
            <a:r>
              <a:rPr lang="ru-RU" sz="2400" dirty="0" err="1" smtClean="0">
                <a:latin typeface="Times New Roman" pitchFamily="18" charset="0"/>
                <a:cs typeface="Times New Roman" pitchFamily="18" charset="0"/>
              </a:rPr>
              <a:t>Клиничкской</a:t>
            </a:r>
            <a:r>
              <a:rPr lang="ru-RU" sz="2400" dirty="0" smtClean="0">
                <a:latin typeface="Times New Roman" pitchFamily="18" charset="0"/>
                <a:cs typeface="Times New Roman" pitchFamily="18" charset="0"/>
              </a:rPr>
              <a:t> газете» С.П. Боткин в шести лекциях описал тяжелые формы пневмонии, которые вошли в русскоязычную литературу под названием крупозное воспаление легких. </a:t>
            </a:r>
          </a:p>
          <a:p>
            <a:pPr marL="0" indent="0" algn="just">
              <a:spcBef>
                <a:spcPts val="0"/>
              </a:spcBef>
              <a:buNone/>
            </a:pPr>
            <a:r>
              <a:rPr lang="ru-RU" sz="2400" dirty="0" smtClean="0">
                <a:latin typeface="Times New Roman" pitchFamily="18" charset="0"/>
                <a:cs typeface="Times New Roman" pitchFamily="18" charset="0"/>
              </a:rPr>
              <a:t>	Известный врач, вводя термин крупозная пневмония, имел в виду тяжелое расстройство дыхания, напоминавшее по своим клиническим проявлениям круп. Крупозное воспаление легких относилось к числу наиболее тяжело протекающих заболеваний, смертельные исходы превышали 80%.</a:t>
            </a:r>
          </a:p>
          <a:p>
            <a:pPr marL="0" indent="0" algn="just">
              <a:spcBef>
                <a:spcPts val="0"/>
              </a:spcBef>
              <a:buNone/>
            </a:pPr>
            <a:endParaRPr lang="ru-RU" sz="1800" dirty="0" smtClean="0">
              <a:latin typeface="Times New Roman" pitchFamily="18" charset="0"/>
              <a:cs typeface="Times New Roman" pitchFamily="18" charset="0"/>
            </a:endParaRPr>
          </a:p>
          <a:p>
            <a:pPr marL="0" indent="0" algn="just">
              <a:spcBef>
                <a:spcPts val="0"/>
              </a:spcBef>
              <a:buNone/>
            </a:pPr>
            <a:r>
              <a:rPr lang="en-US" sz="1800" dirty="0" smtClean="0">
                <a:latin typeface="Times New Roman" pitchFamily="18" charset="0"/>
                <a:cs typeface="Times New Roman" pitchFamily="18" charset="0"/>
                <a:hlinkClick r:id="rId3"/>
              </a:rPr>
              <a:t>http://rudocs.exdat.com/docs/index-82591.html</a:t>
            </a:r>
            <a:endParaRPr lang="ru-RU" sz="1800" dirty="0" smtClean="0">
              <a:latin typeface="Times New Roman" pitchFamily="18" charset="0"/>
              <a:cs typeface="Times New Roman" pitchFamily="18" charset="0"/>
            </a:endParaRPr>
          </a:p>
          <a:p>
            <a:pPr marL="0" indent="0" algn="just">
              <a:spcBef>
                <a:spcPts val="0"/>
              </a:spcBef>
              <a:buNone/>
            </a:pPr>
            <a:endParaRPr lang="ru-RU" sz="1800" dirty="0" smtClean="0">
              <a:latin typeface="Times New Roman" pitchFamily="18" charset="0"/>
              <a:cs typeface="Times New Roman" pitchFamily="18" charset="0"/>
            </a:endParaRPr>
          </a:p>
          <a:p>
            <a:pPr marL="0" indent="0" algn="just">
              <a:spcBef>
                <a:spcPts val="0"/>
              </a:spcBef>
              <a:buNone/>
            </a:pPr>
            <a:endParaRPr lang="ru-RU"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Rot="1" noChangeArrowheads="1"/>
          </p:cNvSpPr>
          <p:nvPr>
            <p:ph type="title"/>
          </p:nvPr>
        </p:nvSpPr>
        <p:spPr>
          <a:xfrm>
            <a:off x="684213" y="0"/>
            <a:ext cx="7920037" cy="1112838"/>
          </a:xfrm>
        </p:spPr>
        <p:txBody>
          <a:bodyPr/>
          <a:lstStyle/>
          <a:p>
            <a:r>
              <a:rPr lang="ru-RU" altLang="ru-RU" sz="3200" dirty="0" smtClean="0">
                <a:solidFill>
                  <a:srgbClr val="002060"/>
                </a:solidFill>
                <a:latin typeface="Arial" pitchFamily="34" charset="0"/>
              </a:rPr>
              <a:t>Возможность одновременного приема </a:t>
            </a:r>
            <a:r>
              <a:rPr lang="ru-RU" altLang="ru-RU" sz="3200" dirty="0" err="1" smtClean="0">
                <a:solidFill>
                  <a:srgbClr val="002060"/>
                </a:solidFill>
                <a:latin typeface="Arial" pitchFamily="34" charset="0"/>
              </a:rPr>
              <a:t>муколитиков</a:t>
            </a:r>
            <a:r>
              <a:rPr lang="ru-RU" altLang="ru-RU" sz="3200" dirty="0" smtClean="0">
                <a:solidFill>
                  <a:srgbClr val="002060"/>
                </a:solidFill>
                <a:latin typeface="Arial" pitchFamily="34" charset="0"/>
              </a:rPr>
              <a:t> с антибиотиками</a:t>
            </a:r>
          </a:p>
        </p:txBody>
      </p:sp>
      <p:graphicFrame>
        <p:nvGraphicFramePr>
          <p:cNvPr id="4" name="Group 102"/>
          <p:cNvGraphicFramePr>
            <a:graphicFrameLocks noGrp="1"/>
          </p:cNvGraphicFramePr>
          <p:nvPr>
            <p:ph sz="quarter" idx="12"/>
          </p:nvPr>
        </p:nvGraphicFramePr>
        <p:xfrm>
          <a:off x="217488" y="1312863"/>
          <a:ext cx="8815387" cy="5316537"/>
        </p:xfrm>
        <a:graphic>
          <a:graphicData uri="http://schemas.openxmlformats.org/drawingml/2006/table">
            <a:tbl>
              <a:tblPr/>
              <a:tblGrid>
                <a:gridCol w="2745823"/>
                <a:gridCol w="6069564"/>
              </a:tblGrid>
              <a:tr h="7011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2000" b="1" i="0" u="none" strike="noStrike" cap="none" normalizeH="0" baseline="0" dirty="0" smtClean="0">
                          <a:ln>
                            <a:noFill/>
                          </a:ln>
                          <a:solidFill>
                            <a:srgbClr val="002060"/>
                          </a:solidFill>
                          <a:effectLst/>
                          <a:latin typeface="+mn-lt"/>
                          <a:cs typeface="Arial" panose="020B0604020202020204" pitchFamily="34" charset="0"/>
                        </a:rPr>
                        <a:t>Действующее вещество</a:t>
                      </a:r>
                    </a:p>
                  </a:txBody>
                  <a:tcPr marL="91452" marR="91452"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ru-RU" altLang="ru-RU" sz="2000" dirty="0" smtClean="0">
                          <a:solidFill>
                            <a:srgbClr val="002060"/>
                          </a:solidFill>
                          <a:latin typeface="Arial" pitchFamily="34" charset="0"/>
                        </a:rPr>
                        <a:t>Одновременный прием с антибиотиками</a:t>
                      </a:r>
                      <a:endParaRPr kumimoji="0" lang="ru-RU" sz="2000" b="1" i="0" u="none" strike="noStrike" cap="none" normalizeH="0" baseline="0" dirty="0" smtClean="0">
                        <a:ln>
                          <a:noFill/>
                        </a:ln>
                        <a:solidFill>
                          <a:srgbClr val="002060"/>
                        </a:solidFill>
                        <a:effectLst/>
                        <a:latin typeface="+mn-lt"/>
                        <a:cs typeface="Arial" panose="020B0604020202020204" pitchFamily="34" charset="0"/>
                      </a:endParaRPr>
                    </a:p>
                  </a:txBody>
                  <a:tcPr marL="91452" marR="91452"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9814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2000" b="1" i="0" u="none" strike="noStrike" cap="none" normalizeH="0" baseline="0" dirty="0" smtClean="0">
                          <a:ln>
                            <a:noFill/>
                          </a:ln>
                          <a:solidFill>
                            <a:srgbClr val="002060"/>
                          </a:solidFill>
                          <a:effectLst/>
                          <a:latin typeface="+mn-lt"/>
                          <a:cs typeface="Arial" panose="020B0604020202020204" pitchFamily="34" charset="0"/>
                        </a:rPr>
                        <a:t>Ацетилцистеин</a:t>
                      </a:r>
                    </a:p>
                  </a:txBody>
                  <a:tcPr marL="91452" marR="91452"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09625"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ru-RU" altLang="en-US" sz="2000" b="0" dirty="0" smtClean="0">
                          <a:solidFill>
                            <a:srgbClr val="002060"/>
                          </a:solidFill>
                        </a:rPr>
                        <a:t>способствует повышению эффективности антибактериальной терапии при инфекционно-воспалительных заболеваниях органов дыхания (разводить на 2 часа)</a:t>
                      </a:r>
                      <a:r>
                        <a:rPr lang="ru-RU" altLang="en-US" sz="2000" b="0" baseline="30000" dirty="0" smtClean="0">
                          <a:solidFill>
                            <a:srgbClr val="002060"/>
                          </a:solidFill>
                        </a:rPr>
                        <a:t>1</a:t>
                      </a:r>
                    </a:p>
                    <a:p>
                      <a:pPr marL="809625"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2000" b="0" i="0" u="none" strike="noStrike" cap="none" normalizeH="0" baseline="0" dirty="0" smtClean="0">
                        <a:ln>
                          <a:noFill/>
                        </a:ln>
                        <a:solidFill>
                          <a:srgbClr val="002060"/>
                        </a:solidFill>
                        <a:effectLst/>
                        <a:latin typeface="+mn-lt"/>
                        <a:cs typeface="Arial" panose="020B0604020202020204" pitchFamily="34" charset="0"/>
                      </a:endParaRPr>
                    </a:p>
                  </a:txBody>
                  <a:tcPr marL="91452" marR="91452"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628052">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2000" b="1" i="0" u="none" strike="noStrike" cap="none" normalizeH="0" baseline="0" dirty="0" err="1" smtClean="0">
                          <a:ln>
                            <a:noFill/>
                          </a:ln>
                          <a:solidFill>
                            <a:srgbClr val="002060"/>
                          </a:solidFill>
                          <a:effectLst/>
                          <a:latin typeface="+mn-lt"/>
                          <a:cs typeface="Arial" panose="020B0604020202020204" pitchFamily="34" charset="0"/>
                        </a:rPr>
                        <a:t>Амброксол</a:t>
                      </a:r>
                      <a:r>
                        <a:rPr kumimoji="0" lang="ru-RU" sz="2000" b="1" i="0" u="none" strike="noStrike" cap="none" normalizeH="0" baseline="0" dirty="0" smtClean="0">
                          <a:ln>
                            <a:noFill/>
                          </a:ln>
                          <a:solidFill>
                            <a:srgbClr val="002060"/>
                          </a:solidFill>
                          <a:effectLst/>
                          <a:latin typeface="+mn-lt"/>
                          <a:cs typeface="Arial" panose="020B0604020202020204" pitchFamily="34" charset="0"/>
                        </a:rPr>
                        <a:t> (метаболит бромгексина)</a:t>
                      </a:r>
                    </a:p>
                  </a:txBody>
                  <a:tcPr marL="91452" marR="91452"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809625" marR="0" lvl="0" indent="0" algn="just"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lang="ru-RU" altLang="en-US" sz="2000" b="0" dirty="0" smtClean="0">
                          <a:solidFill>
                            <a:srgbClr val="002060"/>
                          </a:solidFill>
                          <a:latin typeface="Arial" charset="0"/>
                        </a:rPr>
                        <a:t>усиливает терапевтический эффект антибиотиков за счет облегчения распределения антибиотиков  в бронхиальном секрете (амоксициллин, </a:t>
                      </a:r>
                      <a:r>
                        <a:rPr lang="ru-RU" altLang="en-US" sz="2000" b="0" dirty="0" err="1" smtClean="0">
                          <a:solidFill>
                            <a:srgbClr val="002060"/>
                          </a:solidFill>
                          <a:latin typeface="Arial" charset="0"/>
                        </a:rPr>
                        <a:t>цефуроксим</a:t>
                      </a:r>
                      <a:r>
                        <a:rPr lang="ru-RU" altLang="en-US" sz="2000" b="0" dirty="0" smtClean="0">
                          <a:solidFill>
                            <a:srgbClr val="002060"/>
                          </a:solidFill>
                          <a:latin typeface="Arial" charset="0"/>
                        </a:rPr>
                        <a:t>, эритромицин, </a:t>
                      </a:r>
                      <a:r>
                        <a:rPr lang="ru-RU" altLang="en-US" sz="2000" b="0" dirty="0" err="1" smtClean="0">
                          <a:solidFill>
                            <a:srgbClr val="002060"/>
                          </a:solidFill>
                          <a:latin typeface="Arial" charset="0"/>
                        </a:rPr>
                        <a:t>доксициклин</a:t>
                      </a:r>
                      <a:r>
                        <a:rPr lang="ru-RU" altLang="en-US" sz="2000" b="0" dirty="0" smtClean="0">
                          <a:solidFill>
                            <a:srgbClr val="002060"/>
                          </a:solidFill>
                          <a:latin typeface="Arial" charset="0"/>
                        </a:rPr>
                        <a:t>)</a:t>
                      </a:r>
                      <a:endParaRPr kumimoji="0" lang="ru-RU" sz="2000" b="0" i="0" u="none" strike="noStrike" cap="none" normalizeH="0" baseline="0" dirty="0" smtClean="0">
                        <a:ln>
                          <a:noFill/>
                        </a:ln>
                        <a:solidFill>
                          <a:srgbClr val="002060"/>
                        </a:solidFill>
                        <a:effectLst/>
                        <a:latin typeface="+mn-lt"/>
                        <a:cs typeface="Arial" panose="020B0604020202020204" pitchFamily="34" charset="0"/>
                      </a:endParaRPr>
                    </a:p>
                  </a:txBody>
                  <a:tcPr marL="91452" marR="91452"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059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2000" b="1" i="0" u="none" strike="noStrike" cap="none" normalizeH="0" baseline="0" dirty="0" err="1" smtClean="0">
                          <a:ln>
                            <a:noFill/>
                          </a:ln>
                          <a:solidFill>
                            <a:srgbClr val="002060"/>
                          </a:solidFill>
                          <a:effectLst/>
                          <a:latin typeface="+mn-lt"/>
                          <a:cs typeface="Arial" panose="020B0604020202020204" pitchFamily="34" charset="0"/>
                        </a:rPr>
                        <a:t>Карбоцистеин</a:t>
                      </a:r>
                      <a:endParaRPr kumimoji="0" lang="ru-RU" sz="2000" b="1" i="0" u="none" strike="noStrike" cap="none" normalizeH="0" baseline="0" dirty="0" smtClean="0">
                        <a:ln>
                          <a:noFill/>
                        </a:ln>
                        <a:solidFill>
                          <a:srgbClr val="002060"/>
                        </a:solidFill>
                        <a:effectLst/>
                        <a:latin typeface="+mn-lt"/>
                        <a:cs typeface="Arial" panose="020B0604020202020204" pitchFamily="34" charset="0"/>
                      </a:endParaRPr>
                    </a:p>
                  </a:txBody>
                  <a:tcPr marL="91452" marR="91452"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71755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defRPr/>
                      </a:pPr>
                      <a:r>
                        <a:rPr lang="ru-RU" altLang="en-US" sz="2000" b="0" dirty="0" smtClean="0">
                          <a:solidFill>
                            <a:srgbClr val="002060"/>
                          </a:solidFill>
                          <a:latin typeface="Arial" charset="0"/>
                        </a:rPr>
                        <a:t> повышает эффективность</a:t>
                      </a:r>
                      <a:r>
                        <a:rPr lang="ru-RU" altLang="en-US" sz="2000" b="0" baseline="0" dirty="0" smtClean="0">
                          <a:solidFill>
                            <a:srgbClr val="002060"/>
                          </a:solidFill>
                          <a:latin typeface="Arial" charset="0"/>
                        </a:rPr>
                        <a:t>   антибактериальной терапии инфекций  дыхательных путей</a:t>
                      </a:r>
                      <a:endParaRPr kumimoji="0" lang="ru-RU" sz="2000" b="0" i="0" u="none" strike="noStrike" cap="none" normalizeH="0" baseline="0" dirty="0" smtClean="0">
                        <a:ln>
                          <a:noFill/>
                        </a:ln>
                        <a:solidFill>
                          <a:srgbClr val="002060"/>
                        </a:solidFill>
                        <a:effectLst/>
                        <a:latin typeface="+mn-lt"/>
                        <a:cs typeface="Arial" panose="020B0604020202020204" pitchFamily="34" charset="0"/>
                      </a:endParaRPr>
                    </a:p>
                  </a:txBody>
                  <a:tcPr marL="91452" marR="91452" marT="45719" marB="4571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203796" name="TextBox 4"/>
          <p:cNvSpPr txBox="1">
            <a:spLocks noChangeArrowheads="1"/>
          </p:cNvSpPr>
          <p:nvPr/>
        </p:nvSpPr>
        <p:spPr bwMode="auto">
          <a:xfrm>
            <a:off x="136525" y="6284913"/>
            <a:ext cx="6848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en-US" sz="800">
                <a:solidFill>
                  <a:srgbClr val="002060"/>
                </a:solidFill>
              </a:rPr>
              <a:t>Данные  инструкций по медицинскому применению препаратов, содержащих ацетилцистеин, карбоцистиен, амброксол , бромгексин,</a:t>
            </a:r>
            <a:r>
              <a:rPr lang="ru-RU" altLang="ru-RU" sz="800">
                <a:solidFill>
                  <a:srgbClr val="002060"/>
                </a:solidFill>
              </a:rPr>
              <a:t> </a:t>
            </a:r>
            <a:endParaRPr lang="en-US" altLang="ru-RU" sz="800">
              <a:solidFill>
                <a:srgbClr val="002060"/>
              </a:solidFill>
            </a:endParaRPr>
          </a:p>
        </p:txBody>
      </p:sp>
      <p:sp>
        <p:nvSpPr>
          <p:cNvPr id="203797" name="Oval 236"/>
          <p:cNvSpPr>
            <a:spLocks noChangeArrowheads="1"/>
          </p:cNvSpPr>
          <p:nvPr/>
        </p:nvSpPr>
        <p:spPr bwMode="auto">
          <a:xfrm>
            <a:off x="3101975" y="5472113"/>
            <a:ext cx="576263" cy="576262"/>
          </a:xfrm>
          <a:prstGeom prst="ellipse">
            <a:avLst/>
          </a:prstGeom>
          <a:solidFill>
            <a:schemeClr val="bg1"/>
          </a:solidFill>
          <a:ln w="25400" algn="ctr">
            <a:solidFill>
              <a:srgbClr val="28972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en-US" altLang="ru-RU" sz="1800">
              <a:solidFill>
                <a:srgbClr val="003366"/>
              </a:solidFill>
            </a:endParaRPr>
          </a:p>
        </p:txBody>
      </p:sp>
      <p:sp>
        <p:nvSpPr>
          <p:cNvPr id="203798" name="WordArt 374"/>
          <p:cNvSpPr>
            <a:spLocks noChangeArrowheads="1" noChangeShapeType="1" noTextEdit="1"/>
          </p:cNvSpPr>
          <p:nvPr/>
        </p:nvSpPr>
        <p:spPr bwMode="gray">
          <a:xfrm>
            <a:off x="3186113" y="5367338"/>
            <a:ext cx="541337" cy="611187"/>
          </a:xfrm>
          <a:prstGeom prst="rect">
            <a:avLst/>
          </a:prstGeom>
        </p:spPr>
        <p:txBody>
          <a:bodyPr wrap="none" fromWordArt="1">
            <a:prstTxWarp prst="textPlain">
              <a:avLst>
                <a:gd name="adj" fmla="val 50000"/>
              </a:avLst>
            </a:prstTxWarp>
          </a:bodyPr>
          <a:lstStyle/>
          <a:p>
            <a:pPr algn="ctr"/>
            <a:r>
              <a:rPr lang="ru-RU" kern="10">
                <a:ln w="19050">
                  <a:solidFill>
                    <a:srgbClr val="FFFFFF"/>
                  </a:solidFill>
                  <a:round/>
                  <a:headEnd/>
                  <a:tailEnd/>
                </a:ln>
                <a:solidFill>
                  <a:srgbClr val="289728"/>
                </a:solidFill>
                <a:latin typeface="Arial"/>
                <a:cs typeface="Arial"/>
              </a:rPr>
              <a:t></a:t>
            </a:r>
          </a:p>
        </p:txBody>
      </p:sp>
      <p:sp>
        <p:nvSpPr>
          <p:cNvPr id="203799" name="Oval 236"/>
          <p:cNvSpPr>
            <a:spLocks noChangeArrowheads="1"/>
          </p:cNvSpPr>
          <p:nvPr/>
        </p:nvSpPr>
        <p:spPr bwMode="auto">
          <a:xfrm>
            <a:off x="3151188" y="4149725"/>
            <a:ext cx="576262" cy="576263"/>
          </a:xfrm>
          <a:prstGeom prst="ellipse">
            <a:avLst/>
          </a:prstGeom>
          <a:solidFill>
            <a:schemeClr val="bg1"/>
          </a:solidFill>
          <a:ln w="25400" algn="ctr">
            <a:solidFill>
              <a:srgbClr val="28972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en-US" altLang="ru-RU" sz="1800">
              <a:solidFill>
                <a:srgbClr val="003366"/>
              </a:solidFill>
            </a:endParaRPr>
          </a:p>
        </p:txBody>
      </p:sp>
      <p:sp>
        <p:nvSpPr>
          <p:cNvPr id="203800" name="WordArt 374"/>
          <p:cNvSpPr>
            <a:spLocks noChangeArrowheads="1" noChangeShapeType="1" noTextEdit="1"/>
          </p:cNvSpPr>
          <p:nvPr/>
        </p:nvSpPr>
        <p:spPr bwMode="gray">
          <a:xfrm>
            <a:off x="3235325" y="4044950"/>
            <a:ext cx="541338" cy="611188"/>
          </a:xfrm>
          <a:prstGeom prst="rect">
            <a:avLst/>
          </a:prstGeom>
        </p:spPr>
        <p:txBody>
          <a:bodyPr wrap="none" fromWordArt="1">
            <a:prstTxWarp prst="textPlain">
              <a:avLst>
                <a:gd name="adj" fmla="val 50000"/>
              </a:avLst>
            </a:prstTxWarp>
          </a:bodyPr>
          <a:lstStyle/>
          <a:p>
            <a:pPr algn="ctr"/>
            <a:r>
              <a:rPr lang="ru-RU" kern="10">
                <a:ln w="19050">
                  <a:solidFill>
                    <a:srgbClr val="FFFFFF"/>
                  </a:solidFill>
                  <a:round/>
                  <a:headEnd/>
                  <a:tailEnd/>
                </a:ln>
                <a:solidFill>
                  <a:srgbClr val="289728"/>
                </a:solidFill>
                <a:latin typeface="Arial"/>
                <a:cs typeface="Arial"/>
              </a:rPr>
              <a:t></a:t>
            </a:r>
          </a:p>
        </p:txBody>
      </p:sp>
      <p:sp>
        <p:nvSpPr>
          <p:cNvPr id="203801" name="Oval 236"/>
          <p:cNvSpPr>
            <a:spLocks noChangeArrowheads="1"/>
          </p:cNvSpPr>
          <p:nvPr/>
        </p:nvSpPr>
        <p:spPr bwMode="auto">
          <a:xfrm>
            <a:off x="3127375" y="2401888"/>
            <a:ext cx="576263" cy="541337"/>
          </a:xfrm>
          <a:prstGeom prst="ellipse">
            <a:avLst/>
          </a:prstGeom>
          <a:solidFill>
            <a:schemeClr val="bg1"/>
          </a:solidFill>
          <a:ln w="25400" algn="ctr">
            <a:solidFill>
              <a:srgbClr val="289728"/>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en-US" altLang="ru-RU" sz="1800">
              <a:solidFill>
                <a:srgbClr val="003366"/>
              </a:solidFill>
            </a:endParaRPr>
          </a:p>
        </p:txBody>
      </p:sp>
      <p:sp>
        <p:nvSpPr>
          <p:cNvPr id="203802" name="WordArt 374"/>
          <p:cNvSpPr>
            <a:spLocks noChangeArrowheads="1" noChangeShapeType="1" noTextEdit="1"/>
          </p:cNvSpPr>
          <p:nvPr/>
        </p:nvSpPr>
        <p:spPr bwMode="gray">
          <a:xfrm>
            <a:off x="3216275" y="2268538"/>
            <a:ext cx="542925" cy="612775"/>
          </a:xfrm>
          <a:prstGeom prst="rect">
            <a:avLst/>
          </a:prstGeom>
        </p:spPr>
        <p:txBody>
          <a:bodyPr wrap="none" fromWordArt="1">
            <a:prstTxWarp prst="textPlain">
              <a:avLst>
                <a:gd name="adj" fmla="val 50000"/>
              </a:avLst>
            </a:prstTxWarp>
          </a:bodyPr>
          <a:lstStyle/>
          <a:p>
            <a:pPr algn="ctr"/>
            <a:r>
              <a:rPr lang="ru-RU" kern="10">
                <a:ln w="19050">
                  <a:solidFill>
                    <a:srgbClr val="FFFFFF"/>
                  </a:solidFill>
                  <a:round/>
                  <a:headEnd/>
                  <a:tailEnd/>
                </a:ln>
                <a:solidFill>
                  <a:srgbClr val="289728"/>
                </a:solidFill>
                <a:latin typeface="Arial"/>
                <a:cs typeface="Arial"/>
              </a:rPr>
              <a:t></a:t>
            </a:r>
          </a:p>
        </p:txBody>
      </p:sp>
      <p:sp>
        <p:nvSpPr>
          <p:cNvPr id="203803" name="TextBox 3"/>
          <p:cNvSpPr txBox="1">
            <a:spLocks noChangeArrowheads="1"/>
          </p:cNvSpPr>
          <p:nvPr/>
        </p:nvSpPr>
        <p:spPr bwMode="auto">
          <a:xfrm>
            <a:off x="127000" y="6500813"/>
            <a:ext cx="70246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en-US" altLang="en-US" sz="800">
                <a:solidFill>
                  <a:srgbClr val="002060"/>
                </a:solidFill>
                <a:cs typeface="Arial" pitchFamily="34" charset="0"/>
              </a:rPr>
              <a:t> </a:t>
            </a:r>
            <a:r>
              <a:rPr lang="ru-RU" altLang="en-US" sz="800">
                <a:solidFill>
                  <a:srgbClr val="002060"/>
                </a:solidFill>
                <a:cs typeface="Arial" pitchFamily="34" charset="0"/>
              </a:rPr>
              <a:t>1.</a:t>
            </a:r>
            <a:r>
              <a:rPr lang="en-US" altLang="en-US" sz="800">
                <a:solidFill>
                  <a:srgbClr val="002060"/>
                </a:solidFill>
                <a:cs typeface="Arial" pitchFamily="34" charset="0"/>
              </a:rPr>
              <a:t> Bellomo G, Giudice S. Controlled study on the efficacy of a</a:t>
            </a:r>
            <a:r>
              <a:rPr lang="ru-RU" altLang="en-US" sz="800">
                <a:solidFill>
                  <a:srgbClr val="002060"/>
                </a:solidFill>
                <a:cs typeface="Arial" pitchFamily="34" charset="0"/>
              </a:rPr>
              <a:t> </a:t>
            </a:r>
            <a:r>
              <a:rPr lang="en-US" altLang="en-US" sz="800">
                <a:solidFill>
                  <a:srgbClr val="002060"/>
                </a:solidFill>
                <a:cs typeface="Arial" pitchFamily="34" charset="0"/>
              </a:rPr>
              <a:t>combination “thiamphenicol-acetylcysteine’ in oral administration</a:t>
            </a:r>
            <a:r>
              <a:rPr lang="ru-RU" altLang="en-US" sz="800">
                <a:solidFill>
                  <a:srgbClr val="002060"/>
                </a:solidFill>
                <a:cs typeface="Arial" pitchFamily="34" charset="0"/>
              </a:rPr>
              <a:t> </a:t>
            </a:r>
            <a:r>
              <a:rPr lang="en-US" altLang="en-US" sz="800">
                <a:solidFill>
                  <a:srgbClr val="002060"/>
                </a:solidFill>
                <a:cs typeface="Arial" pitchFamily="34" charset="0"/>
              </a:rPr>
              <a:t>in respiratory infections in pediatrics,Clinical Pediatrics 1972;54:30–51</a:t>
            </a:r>
            <a:endParaRPr lang="ru-RU" altLang="en-US" sz="1600">
              <a:solidFill>
                <a:srgbClr val="002060"/>
              </a:solidFill>
              <a:cs typeface="Arial" pitchFamily="34" charset="0"/>
            </a:endParaRPr>
          </a:p>
        </p:txBody>
      </p:sp>
      <p:sp>
        <p:nvSpPr>
          <p:cNvPr id="15" name="Rectangle 14"/>
          <p:cNvSpPr/>
          <p:nvPr/>
        </p:nvSpPr>
        <p:spPr>
          <a:xfrm>
            <a:off x="7451725" y="6330950"/>
            <a:ext cx="1692275" cy="527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963550563"/>
      </p:ext>
    </p:extLst>
  </p:cSld>
  <p:clrMapOvr>
    <a:masterClrMapping/>
  </p:clrMapOvr>
  <p:transition>
    <p:cover dir="d"/>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title"/>
          </p:nvPr>
        </p:nvSpPr>
        <p:spPr>
          <a:xfrm>
            <a:off x="323850" y="1125538"/>
            <a:ext cx="8374063" cy="4751387"/>
          </a:xfrm>
        </p:spPr>
        <p:txBody>
          <a:bodyPr>
            <a:normAutofit fontScale="90000"/>
          </a:bodyPr>
          <a:lstStyle/>
          <a:p>
            <a:pPr algn="ctr" eaLnBrk="1" hangingPunct="1"/>
            <a:r>
              <a:rPr lang="ru-RU" altLang="ru-RU" sz="3400" dirty="0" smtClean="0"/>
              <a:t>Внимание!</a:t>
            </a:r>
            <a:br>
              <a:rPr lang="ru-RU" altLang="ru-RU" sz="3400" dirty="0" smtClean="0"/>
            </a:br>
            <a:r>
              <a:rPr lang="ru-RU" altLang="ru-RU" sz="3400" dirty="0" smtClean="0"/>
              <a:t>Стимулирующие, общеукрепляющие,</a:t>
            </a:r>
            <a:br>
              <a:rPr lang="ru-RU" altLang="ru-RU" sz="3400" dirty="0" smtClean="0"/>
            </a:br>
            <a:r>
              <a:rPr lang="ru-RU" altLang="ru-RU" sz="3400" dirty="0" smtClean="0"/>
              <a:t>антигистаминные средства,</a:t>
            </a:r>
            <a:br>
              <a:rPr lang="ru-RU" altLang="ru-RU" sz="3400" dirty="0" smtClean="0"/>
            </a:br>
            <a:r>
              <a:rPr lang="ru-RU" altLang="ru-RU" sz="3400" dirty="0" smtClean="0"/>
              <a:t>иммуномодуляторы не улучшают исход пневмонии, часто являются причиной побочных состояний и существенно удорожают лечение. Физиотерапевтические </a:t>
            </a:r>
            <a:r>
              <a:rPr lang="ru-RU" altLang="ru-RU" sz="3400" dirty="0" err="1" smtClean="0"/>
              <a:t>электропроцедуры</a:t>
            </a:r>
            <a:r>
              <a:rPr lang="ru-RU" altLang="ru-RU" sz="3400" dirty="0" smtClean="0"/>
              <a:t> излишни, они лишь создают угрозу суперинфекции в поликлинике</a:t>
            </a:r>
            <a:r>
              <a:rPr lang="ru-RU" altLang="ru-RU" sz="3800" dirty="0" smtClean="0"/>
              <a:t> </a:t>
            </a:r>
          </a:p>
        </p:txBody>
      </p:sp>
    </p:spTree>
    <p:extLst>
      <p:ext uri="{BB962C8B-B14F-4D97-AF65-F5344CB8AC3E}">
        <p14:creationId xmlns:p14="http://schemas.microsoft.com/office/powerpoint/2010/main" val="99691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lstStyle/>
          <a:p>
            <a:pPr algn="ctr" eaLnBrk="1" hangingPunct="1"/>
            <a:r>
              <a:rPr lang="ru-RU" altLang="ru-RU" dirty="0" smtClean="0"/>
              <a:t>Выписка из стационара</a:t>
            </a:r>
          </a:p>
        </p:txBody>
      </p:sp>
      <p:sp>
        <p:nvSpPr>
          <p:cNvPr id="210947" name="Rectangle 3"/>
          <p:cNvSpPr>
            <a:spLocks noGrp="1" noChangeArrowheads="1"/>
          </p:cNvSpPr>
          <p:nvPr>
            <p:ph idx="1"/>
          </p:nvPr>
        </p:nvSpPr>
        <p:spPr/>
        <p:txBody>
          <a:bodyPr/>
          <a:lstStyle/>
          <a:p>
            <a:pPr eaLnBrk="1" hangingPunct="1">
              <a:lnSpc>
                <a:spcPct val="90000"/>
              </a:lnSpc>
            </a:pPr>
            <a:r>
              <a:rPr lang="ru-RU" altLang="ru-RU" sz="2400" dirty="0" smtClean="0"/>
              <a:t>Ранняя выписка из стационара (3-4 день, сразу по достижении эффекта) позволяет избежать суперинфекции</a:t>
            </a:r>
          </a:p>
          <a:p>
            <a:pPr eaLnBrk="1" hangingPunct="1">
              <a:lnSpc>
                <a:spcPct val="90000"/>
              </a:lnSpc>
            </a:pPr>
            <a:r>
              <a:rPr lang="ru-RU" altLang="ru-RU" sz="2400" dirty="0" smtClean="0"/>
              <a:t>Обязательно наблюдение участкового врача</a:t>
            </a:r>
          </a:p>
          <a:p>
            <a:pPr eaLnBrk="1" hangingPunct="1">
              <a:lnSpc>
                <a:spcPct val="90000"/>
              </a:lnSpc>
            </a:pPr>
            <a:r>
              <a:rPr lang="ru-RU" altLang="ru-RU" sz="2400" dirty="0" smtClean="0"/>
              <a:t>Наличие условий для лечения на дому</a:t>
            </a:r>
          </a:p>
          <a:p>
            <a:pPr eaLnBrk="1" hangingPunct="1">
              <a:lnSpc>
                <a:spcPct val="90000"/>
              </a:lnSpc>
            </a:pPr>
            <a:r>
              <a:rPr lang="ru-RU" altLang="ru-RU" sz="2400" dirty="0" smtClean="0"/>
              <a:t>Сохранение увеличенной СОЭ, хрипов, булл и др. остаточных </a:t>
            </a:r>
            <a:r>
              <a:rPr lang="en-US" altLang="ru-RU" sz="2400" dirty="0" smtClean="0"/>
              <a:t>R</a:t>
            </a:r>
            <a:r>
              <a:rPr lang="ru-RU" altLang="ru-RU" sz="2400" dirty="0" smtClean="0"/>
              <a:t>-изменений не препятствует ранней выписке ребенка</a:t>
            </a:r>
          </a:p>
        </p:txBody>
      </p:sp>
    </p:spTree>
    <p:extLst>
      <p:ext uri="{BB962C8B-B14F-4D97-AF65-F5344CB8AC3E}">
        <p14:creationId xmlns:p14="http://schemas.microsoft.com/office/powerpoint/2010/main" val="3419649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0" y="1268760"/>
            <a:ext cx="9144000" cy="3785652"/>
          </a:xfrm>
          <a:prstGeom prst="rect">
            <a:avLst/>
          </a:prstGeom>
          <a:noFill/>
          <a:ln w="9525">
            <a:noFill/>
            <a:miter lim="800000"/>
            <a:headEnd/>
            <a:tailEnd/>
          </a:ln>
        </p:spPr>
        <p:txBody>
          <a:bodyPr wrap="square">
            <a:spAutoFit/>
          </a:bodyPr>
          <a:lstStyle/>
          <a:p>
            <a:pPr algn="just">
              <a:spcBef>
                <a:spcPct val="50000"/>
              </a:spcBef>
            </a:pPr>
            <a:r>
              <a:rPr lang="ru-RU" sz="2400" dirty="0" smtClean="0">
                <a:latin typeface="Times New Roman" pitchFamily="18" charset="0"/>
                <a:cs typeface="Times New Roman" pitchFamily="18" charset="0"/>
              </a:rPr>
              <a:t>	</a:t>
            </a:r>
            <a:r>
              <a:rPr lang="ru-RU" sz="2400" b="1" dirty="0" smtClean="0">
                <a:solidFill>
                  <a:srgbClr val="FF0000"/>
                </a:solidFill>
                <a:latin typeface="Times New Roman" pitchFamily="18" charset="0"/>
                <a:cs typeface="Times New Roman" pitchFamily="18" charset="0"/>
              </a:rPr>
              <a:t>Осложнения и варианты исхода пневмонии</a:t>
            </a:r>
          </a:p>
          <a:p>
            <a:pPr algn="just">
              <a:spcBef>
                <a:spcPct val="50000"/>
              </a:spcBef>
            </a:pPr>
            <a:endParaRPr lang="ru-RU" sz="2400" b="1" dirty="0" smtClean="0">
              <a:solidFill>
                <a:srgbClr val="FF0000"/>
              </a:solidFill>
              <a:latin typeface="Times New Roman" pitchFamily="18" charset="0"/>
              <a:cs typeface="Times New Roman" pitchFamily="18" charset="0"/>
            </a:endParaRPr>
          </a:p>
          <a:p>
            <a:pPr algn="just">
              <a:spcBef>
                <a:spcPct val="50000"/>
              </a:spcBef>
            </a:pPr>
            <a:r>
              <a:rPr lang="ru-RU" sz="2400" dirty="0" smtClean="0">
                <a:latin typeface="Times New Roman" pitchFamily="18" charset="0"/>
                <a:cs typeface="Times New Roman" pitchFamily="18" charset="0"/>
              </a:rPr>
              <a:t>	</a:t>
            </a:r>
            <a:r>
              <a:rPr lang="ru-RU" sz="2400" b="1" dirty="0" smtClean="0">
                <a:solidFill>
                  <a:srgbClr val="FF0000"/>
                </a:solidFill>
                <a:latin typeface="Times New Roman" pitchFamily="18" charset="0"/>
                <a:cs typeface="Times New Roman" pitchFamily="18" charset="0"/>
              </a:rPr>
              <a:t>К осложнениям </a:t>
            </a:r>
            <a:r>
              <a:rPr lang="ru-RU" sz="2400" dirty="0" smtClean="0">
                <a:latin typeface="Times New Roman" pitchFamily="18" charset="0"/>
                <a:cs typeface="Times New Roman" pitchFamily="18" charset="0"/>
              </a:rPr>
              <a:t>можно отнести плеврит, очаги деструкции </a:t>
            </a:r>
          </a:p>
          <a:p>
            <a:pPr algn="just">
              <a:spcBef>
                <a:spcPct val="50000"/>
              </a:spcBef>
            </a:pP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в легких, ателектазы, пневмоторакс</a:t>
            </a:r>
          </a:p>
          <a:p>
            <a:pPr algn="just">
              <a:spcBef>
                <a:spcPct val="50000"/>
              </a:spcBef>
            </a:pPr>
            <a:r>
              <a:rPr lang="ru-RU" sz="2400" dirty="0" smtClean="0">
                <a:latin typeface="Times New Roman" pitchFamily="18" charset="0"/>
                <a:cs typeface="Times New Roman" pitchFamily="18" charset="0"/>
              </a:rPr>
              <a:t>	</a:t>
            </a:r>
            <a:r>
              <a:rPr lang="ru-RU" sz="2400" b="1" dirty="0" smtClean="0">
                <a:solidFill>
                  <a:srgbClr val="FF0000"/>
                </a:solidFill>
                <a:latin typeface="Times New Roman" pitchFamily="18" charset="0"/>
                <a:cs typeface="Times New Roman" pitchFamily="18" charset="0"/>
              </a:rPr>
              <a:t>Исход </a:t>
            </a:r>
            <a:r>
              <a:rPr lang="ru-RU" sz="2400" dirty="0">
                <a:latin typeface="Times New Roman" pitchFamily="18" charset="0"/>
                <a:cs typeface="Times New Roman" pitchFamily="18" charset="0"/>
              </a:rPr>
              <a:t>– разрешение пневмонии, формирование </a:t>
            </a:r>
            <a:endParaRPr lang="ru-RU" sz="2400" dirty="0" smtClean="0">
              <a:latin typeface="Times New Roman" pitchFamily="18" charset="0"/>
              <a:cs typeface="Times New Roman" pitchFamily="18" charset="0"/>
            </a:endParaRPr>
          </a:p>
          <a:p>
            <a:pPr algn="just">
              <a:spcBef>
                <a:spcPct val="50000"/>
              </a:spcBef>
            </a:pP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очагов </a:t>
            </a:r>
            <a:r>
              <a:rPr lang="ru-RU" sz="2400" dirty="0">
                <a:latin typeface="Times New Roman" pitchFamily="18" charset="0"/>
                <a:cs typeface="Times New Roman" pitchFamily="18" charset="0"/>
              </a:rPr>
              <a:t>ограниченного </a:t>
            </a:r>
            <a:r>
              <a:rPr lang="ru-RU" sz="2400" dirty="0" err="1" smtClean="0">
                <a:latin typeface="Times New Roman" pitchFamily="18" charset="0"/>
                <a:cs typeface="Times New Roman" pitchFamily="18" charset="0"/>
              </a:rPr>
              <a:t>постпневмонического</a:t>
            </a:r>
            <a:endParaRPr lang="ru-RU" sz="2400" dirty="0" smtClean="0">
              <a:latin typeface="Times New Roman" pitchFamily="18" charset="0"/>
              <a:cs typeface="Times New Roman" pitchFamily="18" charset="0"/>
            </a:endParaRPr>
          </a:p>
          <a:p>
            <a:pPr algn="just">
              <a:spcBef>
                <a:spcPct val="50000"/>
              </a:spcBef>
            </a:pP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пневмофиброза, </a:t>
            </a:r>
            <a:r>
              <a:rPr lang="ru-RU" sz="2400" dirty="0" err="1">
                <a:latin typeface="Times New Roman" pitchFamily="18" charset="0"/>
                <a:cs typeface="Times New Roman" pitchFamily="18" charset="0"/>
              </a:rPr>
              <a:t>хронизация</a:t>
            </a:r>
            <a:r>
              <a:rPr lang="ru-RU" sz="2400" dirty="0">
                <a:latin typeface="Times New Roman" pitchFamily="18" charset="0"/>
                <a:cs typeface="Times New Roman" pitchFamily="18" charset="0"/>
              </a:rPr>
              <a:t> процесса</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title"/>
          </p:nvPr>
        </p:nvSpPr>
        <p:spPr/>
        <p:txBody>
          <a:bodyPr/>
          <a:lstStyle/>
          <a:p>
            <a:pPr algn="ctr" eaLnBrk="1" hangingPunct="1"/>
            <a:r>
              <a:rPr lang="ru-RU" altLang="ru-RU" dirty="0" smtClean="0"/>
              <a:t>Осложнения пневмонии</a:t>
            </a:r>
          </a:p>
        </p:txBody>
      </p:sp>
      <p:sp>
        <p:nvSpPr>
          <p:cNvPr id="211971" name="Rectangle 3"/>
          <p:cNvSpPr>
            <a:spLocks noGrp="1" noChangeArrowheads="1"/>
          </p:cNvSpPr>
          <p:nvPr>
            <p:ph sz="half" idx="1"/>
          </p:nvPr>
        </p:nvSpPr>
        <p:spPr>
          <a:xfrm>
            <a:off x="914400" y="1600200"/>
            <a:ext cx="3814763" cy="4530725"/>
          </a:xfrm>
        </p:spPr>
        <p:txBody>
          <a:bodyPr/>
          <a:lstStyle/>
          <a:p>
            <a:pPr eaLnBrk="1" hangingPunct="1">
              <a:lnSpc>
                <a:spcPct val="90000"/>
              </a:lnSpc>
            </a:pPr>
            <a:r>
              <a:rPr lang="ru-RU" altLang="ru-RU" sz="2400" smtClean="0"/>
              <a:t> </a:t>
            </a:r>
            <a:r>
              <a:rPr lang="ru-RU" altLang="ru-RU" smtClean="0"/>
              <a:t>Внутрилегочные:</a:t>
            </a:r>
          </a:p>
          <a:p>
            <a:pPr eaLnBrk="1" hangingPunct="1">
              <a:lnSpc>
                <a:spcPct val="90000"/>
              </a:lnSpc>
              <a:buFont typeface="Wingdings" pitchFamily="2" charset="2"/>
              <a:buNone/>
            </a:pPr>
            <a:r>
              <a:rPr lang="ru-RU" altLang="ru-RU" smtClean="0"/>
              <a:t>    -деструктивные процессы (нагноения на месте легочных инфильтратов)</a:t>
            </a:r>
          </a:p>
          <a:p>
            <a:pPr eaLnBrk="1" hangingPunct="1">
              <a:lnSpc>
                <a:spcPct val="90000"/>
              </a:lnSpc>
              <a:buFont typeface="Wingdings" pitchFamily="2" charset="2"/>
              <a:buNone/>
            </a:pPr>
            <a:r>
              <a:rPr lang="ru-RU" altLang="ru-RU" smtClean="0"/>
              <a:t>    -отек легких</a:t>
            </a:r>
          </a:p>
          <a:p>
            <a:pPr eaLnBrk="1" hangingPunct="1">
              <a:lnSpc>
                <a:spcPct val="90000"/>
              </a:lnSpc>
              <a:buFont typeface="Wingdings" pitchFamily="2" charset="2"/>
              <a:buNone/>
            </a:pPr>
            <a:r>
              <a:rPr lang="ru-RU" altLang="ru-RU" smtClean="0"/>
              <a:t>    -плеврит</a:t>
            </a:r>
          </a:p>
          <a:p>
            <a:pPr eaLnBrk="1" hangingPunct="1">
              <a:lnSpc>
                <a:spcPct val="90000"/>
              </a:lnSpc>
              <a:buFont typeface="Wingdings" pitchFamily="2" charset="2"/>
              <a:buNone/>
            </a:pPr>
            <a:r>
              <a:rPr lang="ru-RU" altLang="ru-RU" smtClean="0"/>
              <a:t>    -пиопневмоторакс</a:t>
            </a:r>
          </a:p>
        </p:txBody>
      </p:sp>
      <p:sp>
        <p:nvSpPr>
          <p:cNvPr id="211972" name="Rectangle 4"/>
          <p:cNvSpPr>
            <a:spLocks noGrp="1" noChangeArrowheads="1"/>
          </p:cNvSpPr>
          <p:nvPr>
            <p:ph sz="half" idx="2"/>
          </p:nvPr>
        </p:nvSpPr>
        <p:spPr>
          <a:xfrm>
            <a:off x="4859338" y="1557338"/>
            <a:ext cx="3814762" cy="4530725"/>
          </a:xfrm>
        </p:spPr>
        <p:txBody>
          <a:bodyPr/>
          <a:lstStyle/>
          <a:p>
            <a:pPr eaLnBrk="1" hangingPunct="1">
              <a:lnSpc>
                <a:spcPct val="90000"/>
              </a:lnSpc>
            </a:pPr>
            <a:r>
              <a:rPr lang="ru-RU" altLang="ru-RU" smtClean="0"/>
              <a:t>Внелегочные:</a:t>
            </a:r>
          </a:p>
          <a:p>
            <a:pPr eaLnBrk="1" hangingPunct="1">
              <a:lnSpc>
                <a:spcPct val="90000"/>
              </a:lnSpc>
              <a:buFont typeface="Wingdings" pitchFamily="2" charset="2"/>
              <a:buNone/>
            </a:pPr>
            <a:r>
              <a:rPr lang="ru-RU" altLang="ru-RU" smtClean="0"/>
              <a:t> -инфекционно-токсический шок</a:t>
            </a:r>
          </a:p>
          <a:p>
            <a:pPr eaLnBrk="1" hangingPunct="1">
              <a:lnSpc>
                <a:spcPct val="90000"/>
              </a:lnSpc>
              <a:buFont typeface="Wingdings" pitchFamily="2" charset="2"/>
              <a:buNone/>
            </a:pPr>
            <a:r>
              <a:rPr lang="ru-RU" altLang="ru-RU" smtClean="0"/>
              <a:t> -ДВС-синдром</a:t>
            </a:r>
          </a:p>
          <a:p>
            <a:pPr eaLnBrk="1" hangingPunct="1">
              <a:lnSpc>
                <a:spcPct val="90000"/>
              </a:lnSpc>
              <a:buFont typeface="Wingdings" pitchFamily="2" charset="2"/>
              <a:buNone/>
            </a:pPr>
            <a:r>
              <a:rPr lang="ru-RU" altLang="ru-RU" smtClean="0"/>
              <a:t> -недостаточность кровообращения</a:t>
            </a:r>
          </a:p>
          <a:p>
            <a:pPr eaLnBrk="1" hangingPunct="1">
              <a:lnSpc>
                <a:spcPct val="90000"/>
              </a:lnSpc>
              <a:buFont typeface="Wingdings" pitchFamily="2" charset="2"/>
              <a:buNone/>
            </a:pPr>
            <a:r>
              <a:rPr lang="ru-RU" altLang="ru-RU" smtClean="0"/>
              <a:t> -респираторный дистресс взрослого типа и др.</a:t>
            </a:r>
          </a:p>
          <a:p>
            <a:pPr eaLnBrk="1" hangingPunct="1">
              <a:lnSpc>
                <a:spcPct val="90000"/>
              </a:lnSpc>
              <a:buFont typeface="Wingdings" pitchFamily="2" charset="2"/>
              <a:buNone/>
            </a:pPr>
            <a:endParaRPr lang="ru-RU" altLang="ru-RU" smtClean="0"/>
          </a:p>
        </p:txBody>
      </p:sp>
    </p:spTree>
    <p:extLst>
      <p:ext uri="{BB962C8B-B14F-4D97-AF65-F5344CB8AC3E}">
        <p14:creationId xmlns:p14="http://schemas.microsoft.com/office/powerpoint/2010/main" val="3965868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normAutofit/>
          </a:bodyPr>
          <a:lstStyle/>
          <a:p>
            <a:pPr eaLnBrk="1" hangingPunct="1"/>
            <a:r>
              <a:rPr lang="ru-RU" altLang="ru-RU" sz="3800" dirty="0" smtClean="0"/>
              <a:t>Респираторный </a:t>
            </a:r>
            <a:r>
              <a:rPr lang="ru-RU" altLang="ru-RU" sz="3800" dirty="0" err="1" smtClean="0"/>
              <a:t>дистресс</a:t>
            </a:r>
            <a:r>
              <a:rPr lang="ru-RU" altLang="ru-RU" sz="3800" dirty="0" smtClean="0"/>
              <a:t>-синдром</a:t>
            </a:r>
          </a:p>
        </p:txBody>
      </p:sp>
      <p:sp>
        <p:nvSpPr>
          <p:cNvPr id="212995" name="Rectangle 3"/>
          <p:cNvSpPr>
            <a:spLocks noGrp="1" noChangeArrowheads="1"/>
          </p:cNvSpPr>
          <p:nvPr>
            <p:ph idx="1"/>
          </p:nvPr>
        </p:nvSpPr>
        <p:spPr>
          <a:xfrm>
            <a:off x="457200" y="1628775"/>
            <a:ext cx="8229600" cy="5229225"/>
          </a:xfrm>
        </p:spPr>
        <p:txBody>
          <a:bodyPr/>
          <a:lstStyle/>
          <a:p>
            <a:r>
              <a:rPr lang="ru-RU" altLang="ru-RU" dirty="0" smtClean="0"/>
              <a:t> </a:t>
            </a:r>
            <a:r>
              <a:rPr lang="ru-RU" altLang="ru-RU" sz="2000" dirty="0" smtClean="0"/>
              <a:t>Может развиться у ребенка, находящегося в критическом состоянии и получающего большие объемы </a:t>
            </a:r>
            <a:r>
              <a:rPr lang="ru-RU" altLang="ru-RU" sz="2000" dirty="0" err="1" smtClean="0"/>
              <a:t>инфузионных</a:t>
            </a:r>
            <a:r>
              <a:rPr lang="ru-RU" altLang="ru-RU" sz="2000" dirty="0" smtClean="0"/>
              <a:t> растворов.</a:t>
            </a:r>
          </a:p>
          <a:p>
            <a:pPr marL="0" indent="0">
              <a:buNone/>
            </a:pPr>
            <a:endParaRPr lang="ru-RU" altLang="ru-RU" sz="2000" dirty="0" smtClean="0"/>
          </a:p>
          <a:p>
            <a:r>
              <a:rPr lang="ru-RU" altLang="ru-RU" sz="2000" b="1" dirty="0" smtClean="0"/>
              <a:t>Основные звенья патогенеза ОДН</a:t>
            </a:r>
            <a:r>
              <a:rPr lang="ru-RU" altLang="ru-RU" sz="2000" dirty="0" smtClean="0"/>
              <a:t>:</a:t>
            </a:r>
          </a:p>
          <a:p>
            <a:pPr eaLnBrk="1" hangingPunct="1">
              <a:buFont typeface="Wingdings" pitchFamily="2" charset="2"/>
              <a:buNone/>
            </a:pPr>
            <a:r>
              <a:rPr lang="ru-RU" altLang="ru-RU" sz="2000" dirty="0" smtClean="0"/>
              <a:t>  -нарушение альвеолярной вентиляции</a:t>
            </a:r>
          </a:p>
          <a:p>
            <a:pPr eaLnBrk="1" hangingPunct="1">
              <a:buFont typeface="Wingdings" pitchFamily="2" charset="2"/>
              <a:buNone/>
            </a:pPr>
            <a:r>
              <a:rPr lang="ru-RU" altLang="ru-RU" sz="2000" dirty="0" smtClean="0"/>
              <a:t>  -ухудшение диффузии газов через альвеолярно-капиллярную мембрану</a:t>
            </a:r>
          </a:p>
          <a:p>
            <a:pPr eaLnBrk="1" hangingPunct="1">
              <a:buFont typeface="Wingdings" pitchFamily="2" charset="2"/>
              <a:buNone/>
            </a:pPr>
            <a:r>
              <a:rPr lang="ru-RU" altLang="ru-RU" sz="2000" dirty="0" smtClean="0"/>
              <a:t>  -изменения </a:t>
            </a:r>
            <a:r>
              <a:rPr lang="ru-RU" altLang="ru-RU" sz="2000" dirty="0" err="1" smtClean="0"/>
              <a:t>вентилляционно-перфузионных</a:t>
            </a:r>
            <a:r>
              <a:rPr lang="ru-RU" altLang="ru-RU" sz="2000" dirty="0" smtClean="0"/>
              <a:t> отношений</a:t>
            </a:r>
          </a:p>
          <a:p>
            <a:pPr eaLnBrk="1" hangingPunct="1">
              <a:buFont typeface="Wingdings" pitchFamily="2" charset="2"/>
              <a:buNone/>
            </a:pPr>
            <a:endParaRPr lang="ru-RU" altLang="ru-RU" sz="2000" dirty="0" smtClean="0"/>
          </a:p>
          <a:p>
            <a:pPr eaLnBrk="1" hangingPunct="1"/>
            <a:r>
              <a:rPr lang="ru-RU" altLang="ru-RU" sz="2000" dirty="0" smtClean="0"/>
              <a:t>Нарушения кровообращения в малом круге, токсикоз сопровождаются тяжелой сердечно-сосудистой недостаточностью</a:t>
            </a:r>
          </a:p>
          <a:p>
            <a:pPr eaLnBrk="1" hangingPunct="1">
              <a:buFont typeface="Wingdings" pitchFamily="2" charset="2"/>
              <a:buNone/>
            </a:pPr>
            <a:endParaRPr lang="ru-RU" altLang="ru-RU" sz="2000" dirty="0" smtClean="0"/>
          </a:p>
          <a:p>
            <a:pPr eaLnBrk="1" hangingPunct="1"/>
            <a:endParaRPr lang="ru-RU" altLang="ru-RU" dirty="0" smtClean="0"/>
          </a:p>
          <a:p>
            <a:pPr eaLnBrk="1" hangingPunct="1"/>
            <a:endParaRPr lang="ru-RU" altLang="ru-RU" dirty="0" smtClean="0"/>
          </a:p>
        </p:txBody>
      </p:sp>
    </p:spTree>
    <p:extLst>
      <p:ext uri="{BB962C8B-B14F-4D97-AF65-F5344CB8AC3E}">
        <p14:creationId xmlns:p14="http://schemas.microsoft.com/office/powerpoint/2010/main" val="4161719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algn="ctr" eaLnBrk="1" hangingPunct="1"/>
            <a:r>
              <a:rPr lang="ru-RU" altLang="ru-RU" sz="2400" dirty="0" smtClean="0"/>
              <a:t>Внутрилегочные деструктивные процессы </a:t>
            </a:r>
            <a:br>
              <a:rPr lang="ru-RU" altLang="ru-RU" sz="2400" dirty="0" smtClean="0"/>
            </a:br>
            <a:r>
              <a:rPr lang="ru-RU" altLang="ru-RU" sz="2400" dirty="0" smtClean="0"/>
              <a:t>(образование булл или абсцессов</a:t>
            </a:r>
            <a:r>
              <a:rPr lang="ru-RU" altLang="ru-RU" sz="3800" dirty="0" smtClean="0"/>
              <a:t>)</a:t>
            </a:r>
          </a:p>
        </p:txBody>
      </p:sp>
      <p:sp>
        <p:nvSpPr>
          <p:cNvPr id="214019" name="Rectangle 3"/>
          <p:cNvSpPr>
            <a:spLocks noGrp="1" noChangeArrowheads="1"/>
          </p:cNvSpPr>
          <p:nvPr>
            <p:ph idx="1"/>
          </p:nvPr>
        </p:nvSpPr>
        <p:spPr/>
        <p:txBody>
          <a:bodyPr/>
          <a:lstStyle/>
          <a:p>
            <a:pPr eaLnBrk="1" hangingPunct="1">
              <a:lnSpc>
                <a:spcPct val="80000"/>
              </a:lnSpc>
            </a:pPr>
            <a:r>
              <a:rPr lang="ru-RU" altLang="ru-RU" sz="2400" smtClean="0"/>
              <a:t>Возникают на месте клеточных инфильтратов в первые дни заболевания несмотря на использование антибиотиков</a:t>
            </a:r>
          </a:p>
          <a:p>
            <a:pPr eaLnBrk="1" hangingPunct="1">
              <a:lnSpc>
                <a:spcPct val="80000"/>
              </a:lnSpc>
            </a:pPr>
            <a:r>
              <a:rPr lang="ru-RU" altLang="ru-RU" sz="2400" smtClean="0"/>
              <a:t>Характеризуется стойкой лихорадкой и лейкоцитозом до момента опорожнения в бронх или в полость плевры, вызывая пиопневмоторакс</a:t>
            </a:r>
          </a:p>
          <a:p>
            <a:pPr eaLnBrk="1" hangingPunct="1">
              <a:lnSpc>
                <a:spcPct val="80000"/>
              </a:lnSpc>
            </a:pPr>
            <a:r>
              <a:rPr lang="ru-RU" altLang="ru-RU" sz="2400" smtClean="0"/>
              <a:t>При прорыве в бронх усиливается кашель</a:t>
            </a:r>
          </a:p>
          <a:p>
            <a:pPr eaLnBrk="1" hangingPunct="1">
              <a:lnSpc>
                <a:spcPct val="80000"/>
              </a:lnSpc>
            </a:pPr>
            <a:r>
              <a:rPr lang="ru-RU" altLang="ru-RU" sz="2400" smtClean="0"/>
              <a:t>При прорыве в полость плевры появляется болевой синдром, диспноэ, дыхательная недостаточность</a:t>
            </a:r>
          </a:p>
          <a:p>
            <a:pPr eaLnBrk="1" hangingPunct="1">
              <a:lnSpc>
                <a:spcPct val="80000"/>
              </a:lnSpc>
            </a:pPr>
            <a:endParaRPr lang="ru-RU" altLang="ru-RU" sz="2400" smtClean="0"/>
          </a:p>
        </p:txBody>
      </p:sp>
    </p:spTree>
    <p:extLst>
      <p:ext uri="{BB962C8B-B14F-4D97-AF65-F5344CB8AC3E}">
        <p14:creationId xmlns:p14="http://schemas.microsoft.com/office/powerpoint/2010/main" val="32251128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pPr algn="ctr" eaLnBrk="1" hangingPunct="1"/>
            <a:r>
              <a:rPr lang="ru-RU" altLang="ru-RU" dirty="0" smtClean="0"/>
              <a:t>Плевральные осложнения</a:t>
            </a:r>
          </a:p>
        </p:txBody>
      </p:sp>
      <p:sp>
        <p:nvSpPr>
          <p:cNvPr id="215043" name="Rectangle 3"/>
          <p:cNvSpPr>
            <a:spLocks noGrp="1" noChangeArrowheads="1"/>
          </p:cNvSpPr>
          <p:nvPr>
            <p:ph idx="1"/>
          </p:nvPr>
        </p:nvSpPr>
        <p:spPr/>
        <p:txBody>
          <a:bodyPr/>
          <a:lstStyle/>
          <a:p>
            <a:pPr eaLnBrk="1" hangingPunct="1">
              <a:lnSpc>
                <a:spcPct val="90000"/>
              </a:lnSpc>
            </a:pPr>
            <a:r>
              <a:rPr lang="ru-RU" altLang="ru-RU" sz="2400" dirty="0" smtClean="0"/>
              <a:t>Пневмония часто сопровождается фибринозным или гнойным </a:t>
            </a:r>
            <a:r>
              <a:rPr lang="ru-RU" altLang="ru-RU" sz="2400" dirty="0" err="1" smtClean="0"/>
              <a:t>синпневмоническим</a:t>
            </a:r>
            <a:r>
              <a:rPr lang="ru-RU" altLang="ru-RU" sz="2400" dirty="0" smtClean="0"/>
              <a:t> плевритом, возникающим одновременно с пневмонией</a:t>
            </a:r>
          </a:p>
          <a:p>
            <a:pPr eaLnBrk="1" hangingPunct="1">
              <a:lnSpc>
                <a:spcPct val="90000"/>
              </a:lnSpc>
            </a:pPr>
            <a:r>
              <a:rPr lang="ru-RU" altLang="ru-RU" sz="2400" dirty="0" smtClean="0"/>
              <a:t>Обуславливает притупление </a:t>
            </a:r>
            <a:r>
              <a:rPr lang="ru-RU" altLang="ru-RU" sz="2400" dirty="0" err="1" smtClean="0"/>
              <a:t>перкуторного</a:t>
            </a:r>
            <a:r>
              <a:rPr lang="ru-RU" altLang="ru-RU" sz="2400" dirty="0" smtClean="0"/>
              <a:t> звука и ослабление дыхания</a:t>
            </a:r>
          </a:p>
          <a:p>
            <a:pPr eaLnBrk="1" hangingPunct="1">
              <a:lnSpc>
                <a:spcPct val="90000"/>
              </a:lnSpc>
            </a:pPr>
            <a:r>
              <a:rPr lang="ru-RU" altLang="ru-RU" sz="2400" dirty="0" smtClean="0"/>
              <a:t>Может возникнуть на фоне обратного развития пневмонии после 1-2 дневного падения температуры тела.</a:t>
            </a:r>
            <a:r>
              <a:rPr lang="ru-RU" altLang="ru-RU" sz="2400" dirty="0"/>
              <a:t> </a:t>
            </a:r>
            <a:r>
              <a:rPr lang="ru-RU" altLang="ru-RU" sz="2400" dirty="0" smtClean="0"/>
              <a:t>При этом имеет иммунопатологический генез, характерна высокая лихорадка (39-40</a:t>
            </a:r>
            <a:r>
              <a:rPr lang="en-US" altLang="ru-RU" sz="2400" dirty="0" smtClean="0">
                <a:cs typeface="Tahoma" pitchFamily="34" charset="0"/>
              </a:rPr>
              <a:t>°</a:t>
            </a:r>
            <a:r>
              <a:rPr lang="ru-RU" altLang="ru-RU" sz="2400" dirty="0" smtClean="0">
                <a:cs typeface="Tahoma" pitchFamily="34" charset="0"/>
              </a:rPr>
              <a:t>) в течение 5-10 дней</a:t>
            </a:r>
            <a:endParaRPr lang="en-US" altLang="ru-RU" sz="2400" dirty="0" smtClean="0">
              <a:cs typeface="Tahoma" pitchFamily="34" charset="0"/>
            </a:endParaRPr>
          </a:p>
        </p:txBody>
      </p:sp>
    </p:spTree>
    <p:extLst>
      <p:ext uri="{BB962C8B-B14F-4D97-AF65-F5344CB8AC3E}">
        <p14:creationId xmlns:p14="http://schemas.microsoft.com/office/powerpoint/2010/main" val="2955651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pPr algn="ctr" eaLnBrk="1" hangingPunct="1"/>
            <a:r>
              <a:rPr lang="ru-RU" altLang="ru-RU" dirty="0" err="1" smtClean="0"/>
              <a:t>Пиопневмоторакс</a:t>
            </a:r>
            <a:endParaRPr lang="ru-RU" altLang="ru-RU" dirty="0" smtClean="0"/>
          </a:p>
        </p:txBody>
      </p:sp>
      <p:sp>
        <p:nvSpPr>
          <p:cNvPr id="216067" name="Rectangle 3"/>
          <p:cNvSpPr>
            <a:spLocks noGrp="1" noChangeArrowheads="1"/>
          </p:cNvSpPr>
          <p:nvPr>
            <p:ph idx="1"/>
          </p:nvPr>
        </p:nvSpPr>
        <p:spPr/>
        <p:txBody>
          <a:bodyPr/>
          <a:lstStyle/>
          <a:p>
            <a:pPr eaLnBrk="1" hangingPunct="1"/>
            <a:r>
              <a:rPr lang="ru-RU" altLang="ru-RU" smtClean="0"/>
              <a:t>Накопление гнойного экссудата и воздуха над ним</a:t>
            </a:r>
          </a:p>
          <a:p>
            <a:pPr eaLnBrk="1" hangingPunct="1"/>
            <a:r>
              <a:rPr lang="ru-RU" altLang="ru-RU" smtClean="0"/>
              <a:t>При наличии клапанного механизма ведет к смещению средостения</a:t>
            </a:r>
          </a:p>
          <a:p>
            <a:pPr eaLnBrk="1" hangingPunct="1"/>
            <a:r>
              <a:rPr lang="ru-RU" altLang="ru-RU" smtClean="0"/>
              <a:t>Требует срочной декомпрессии</a:t>
            </a:r>
          </a:p>
        </p:txBody>
      </p:sp>
    </p:spTree>
    <p:extLst>
      <p:ext uri="{BB962C8B-B14F-4D97-AF65-F5344CB8AC3E}">
        <p14:creationId xmlns:p14="http://schemas.microsoft.com/office/powerpoint/2010/main" val="1532663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4" descr="CIMG2351"/>
          <p:cNvPicPr>
            <a:picLocks noChangeAspect="1" noChangeArrowheads="1"/>
          </p:cNvPicPr>
          <p:nvPr/>
        </p:nvPicPr>
        <p:blipFill>
          <a:blip r:embed="rId3" cstate="print"/>
          <a:srcRect t="15269" r="13120"/>
          <a:stretch>
            <a:fillRect/>
          </a:stretch>
        </p:blipFill>
        <p:spPr bwMode="auto">
          <a:xfrm>
            <a:off x="250825" y="0"/>
            <a:ext cx="4895850" cy="3582988"/>
          </a:xfrm>
          <a:prstGeom prst="rect">
            <a:avLst/>
          </a:prstGeom>
          <a:noFill/>
          <a:ln w="9525">
            <a:noFill/>
            <a:miter lim="800000"/>
            <a:headEnd/>
            <a:tailEnd/>
          </a:ln>
        </p:spPr>
      </p:pic>
      <p:pic>
        <p:nvPicPr>
          <p:cNvPr id="77827" name="Picture 5" descr="CIMG2350"/>
          <p:cNvPicPr>
            <a:picLocks noChangeAspect="1" noChangeArrowheads="1"/>
          </p:cNvPicPr>
          <p:nvPr/>
        </p:nvPicPr>
        <p:blipFill>
          <a:blip r:embed="rId4" cstate="print"/>
          <a:srcRect t="12111" r="4543"/>
          <a:stretch>
            <a:fillRect/>
          </a:stretch>
        </p:blipFill>
        <p:spPr bwMode="auto">
          <a:xfrm>
            <a:off x="3959225" y="3068638"/>
            <a:ext cx="5184775" cy="3581400"/>
          </a:xfrm>
          <a:prstGeom prst="rect">
            <a:avLst/>
          </a:prstGeom>
          <a:noFill/>
          <a:ln w="9525">
            <a:noFill/>
            <a:miter lim="800000"/>
            <a:headEnd/>
            <a:tailEnd/>
          </a:ln>
        </p:spPr>
      </p:pic>
      <p:sp>
        <p:nvSpPr>
          <p:cNvPr id="77828" name="Text Box 6"/>
          <p:cNvSpPr txBox="1">
            <a:spLocks noChangeArrowheads="1"/>
          </p:cNvSpPr>
          <p:nvPr/>
        </p:nvSpPr>
        <p:spPr bwMode="auto">
          <a:xfrm>
            <a:off x="250825" y="4508500"/>
            <a:ext cx="3313113" cy="461665"/>
          </a:xfrm>
          <a:prstGeom prst="rect">
            <a:avLst/>
          </a:prstGeom>
          <a:noFill/>
          <a:ln w="9525">
            <a:noFill/>
            <a:miter lim="800000"/>
            <a:headEnd/>
            <a:tailEnd/>
          </a:ln>
        </p:spPr>
        <p:txBody>
          <a:bodyPr>
            <a:spAutoFit/>
          </a:bodyPr>
          <a:lstStyle/>
          <a:p>
            <a:pPr>
              <a:spcBef>
                <a:spcPct val="50000"/>
              </a:spcBef>
            </a:pPr>
            <a:r>
              <a:rPr lang="ru-RU" sz="2400" dirty="0">
                <a:latin typeface="Times New Roman" pitchFamily="18" charset="0"/>
                <a:cs typeface="Times New Roman" pitchFamily="18" charset="0"/>
              </a:rPr>
              <a:t>Ателектаз </a:t>
            </a:r>
            <a:r>
              <a:rPr lang="en-US" sz="2400" dirty="0">
                <a:latin typeface="Times New Roman" pitchFamily="18" charset="0"/>
                <a:cs typeface="Times New Roman" pitchFamily="18" charset="0"/>
              </a:rPr>
              <a:t>SIV</a:t>
            </a:r>
            <a:r>
              <a:rPr lang="ru-RU" sz="2400" dirty="0">
                <a:latin typeface="Times New Roman" pitchFamily="18" charset="0"/>
                <a:cs typeface="Times New Roman" pitchFamily="18" charset="0"/>
              </a:rPr>
              <a:t> справа</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D:\Клиника БГМУ\Sergey_Botkin_after_Kramskoi.jpg"/>
          <p:cNvPicPr>
            <a:picLocks noChangeAspect="1" noChangeArrowheads="1"/>
          </p:cNvPicPr>
          <p:nvPr/>
        </p:nvPicPr>
        <p:blipFill>
          <a:blip r:embed="rId3" cstate="print"/>
          <a:srcRect/>
          <a:stretch>
            <a:fillRect/>
          </a:stretch>
        </p:blipFill>
        <p:spPr bwMode="auto">
          <a:xfrm>
            <a:off x="467544" y="620688"/>
            <a:ext cx="3785254" cy="4853955"/>
          </a:xfrm>
          <a:prstGeom prst="rect">
            <a:avLst/>
          </a:prstGeom>
          <a:noFill/>
        </p:spPr>
      </p:pic>
      <p:sp>
        <p:nvSpPr>
          <p:cNvPr id="5" name="Прямоугольник 4"/>
          <p:cNvSpPr/>
          <p:nvPr/>
        </p:nvSpPr>
        <p:spPr>
          <a:xfrm>
            <a:off x="4644008" y="908720"/>
            <a:ext cx="3738524" cy="461665"/>
          </a:xfrm>
          <a:prstGeom prst="rect">
            <a:avLst/>
          </a:prstGeom>
        </p:spPr>
        <p:txBody>
          <a:bodyPr wrap="none">
            <a:spAutoFit/>
          </a:bodyPr>
          <a:lstStyle/>
          <a:p>
            <a:r>
              <a:rPr lang="vi-VN" sz="2400" b="1" dirty="0" smtClean="0">
                <a:latin typeface="Times New Roman" pitchFamily="18" charset="0"/>
                <a:cs typeface="Times New Roman" pitchFamily="18" charset="0"/>
              </a:rPr>
              <a:t>Серге́й Петро́вич Бо́ткин</a:t>
            </a:r>
            <a:endParaRPr lang="ru-RU" sz="2400" dirty="0">
              <a:latin typeface="Times New Roman" pitchFamily="18" charset="0"/>
              <a:cs typeface="Times New Roman" pitchFamily="18" charset="0"/>
            </a:endParaRPr>
          </a:p>
        </p:txBody>
      </p:sp>
      <p:sp>
        <p:nvSpPr>
          <p:cNvPr id="6" name="Прямоугольник 5"/>
          <p:cNvSpPr/>
          <p:nvPr/>
        </p:nvSpPr>
        <p:spPr>
          <a:xfrm>
            <a:off x="4355976" y="2492896"/>
            <a:ext cx="4572000" cy="3046988"/>
          </a:xfrm>
          <a:prstGeom prst="rect">
            <a:avLst/>
          </a:prstGeom>
        </p:spPr>
        <p:txBody>
          <a:bodyPr>
            <a:spAutoFit/>
          </a:bodyPr>
          <a:lstStyle/>
          <a:p>
            <a:r>
              <a:rPr lang="ru-RU" sz="2400" dirty="0" smtClean="0">
                <a:latin typeface="Times New Roman" pitchFamily="18" charset="0"/>
                <a:cs typeface="Times New Roman" pitchFamily="18" charset="0"/>
              </a:rPr>
              <a:t>один из основоположников русской клинической медицины, первый в России поставивший ее изучение на естественнонаучные основы. Создатель крупнейшей школы русских клиницистов, профессор Военно-медицинской академии</a:t>
            </a:r>
            <a:endParaRPr lang="ru-RU" sz="2400" dirty="0">
              <a:latin typeface="Times New Roman" pitchFamily="18" charset="0"/>
              <a:cs typeface="Times New Roman" pitchFamily="18" charset="0"/>
            </a:endParaRPr>
          </a:p>
        </p:txBody>
      </p:sp>
      <p:sp>
        <p:nvSpPr>
          <p:cNvPr id="7" name="Прямоугольник 6"/>
          <p:cNvSpPr/>
          <p:nvPr/>
        </p:nvSpPr>
        <p:spPr>
          <a:xfrm>
            <a:off x="4716016" y="1484784"/>
            <a:ext cx="4436151" cy="461665"/>
          </a:xfrm>
          <a:prstGeom prst="rect">
            <a:avLst/>
          </a:prstGeom>
        </p:spPr>
        <p:txBody>
          <a:bodyPr wrap="none">
            <a:spAutoFit/>
          </a:bodyPr>
          <a:lstStyle/>
          <a:p>
            <a:r>
              <a:rPr lang="ru-RU" sz="2400" dirty="0" smtClean="0">
                <a:latin typeface="Times New Roman" pitchFamily="18" charset="0"/>
                <a:cs typeface="Times New Roman" pitchFamily="18" charset="0"/>
              </a:rPr>
              <a:t>5 сентября 1832 - 1 ноября 1889 </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print"/>
          <a:srcRect/>
          <a:stretch>
            <a:fillRect/>
          </a:stretch>
        </p:blipFill>
        <p:spPr bwMode="auto">
          <a:xfrm>
            <a:off x="304800" y="228600"/>
            <a:ext cx="4495800" cy="3513138"/>
          </a:xfrm>
          <a:prstGeom prst="rect">
            <a:avLst/>
          </a:prstGeom>
          <a:noFill/>
          <a:ln w="9525">
            <a:noFill/>
            <a:miter lim="800000"/>
            <a:headEnd/>
            <a:tailEnd/>
          </a:ln>
        </p:spPr>
      </p:pic>
      <p:sp>
        <p:nvSpPr>
          <p:cNvPr id="43011" name="Text Box 3"/>
          <p:cNvSpPr txBox="1">
            <a:spLocks noChangeArrowheads="1"/>
          </p:cNvSpPr>
          <p:nvPr/>
        </p:nvSpPr>
        <p:spPr bwMode="auto">
          <a:xfrm>
            <a:off x="0" y="3962400"/>
            <a:ext cx="9144000" cy="461665"/>
          </a:xfrm>
          <a:prstGeom prst="rect">
            <a:avLst/>
          </a:prstGeom>
          <a:noFill/>
          <a:ln w="9525">
            <a:noFill/>
            <a:miter lim="800000"/>
            <a:headEnd/>
            <a:tailEnd/>
          </a:ln>
        </p:spPr>
        <p:txBody>
          <a:bodyPr wrap="square">
            <a:spAutoFit/>
          </a:bodyPr>
          <a:lstStyle/>
          <a:p>
            <a:pPr>
              <a:spcBef>
                <a:spcPct val="50000"/>
              </a:spcBef>
            </a:pPr>
            <a:r>
              <a:rPr lang="ru-RU" sz="2400" dirty="0">
                <a:latin typeface="Times New Roman" pitchFamily="18" charset="0"/>
                <a:cs typeface="Times New Roman" pitchFamily="18" charset="0"/>
              </a:rPr>
              <a:t>Проявления </a:t>
            </a:r>
            <a:r>
              <a:rPr lang="ru-RU" sz="2400" dirty="0" smtClean="0">
                <a:latin typeface="Times New Roman" pitchFamily="18" charset="0"/>
                <a:cs typeface="Times New Roman" pitchFamily="18" charset="0"/>
              </a:rPr>
              <a:t>2-х </a:t>
            </a:r>
            <a:r>
              <a:rPr lang="ru-RU" sz="2400" dirty="0">
                <a:latin typeface="Times New Roman" pitchFamily="18" charset="0"/>
                <a:cs typeface="Times New Roman" pitchFamily="18" charset="0"/>
              </a:rPr>
              <a:t>сторонней </a:t>
            </a:r>
            <a:r>
              <a:rPr lang="ru-RU" sz="2400" dirty="0" smtClean="0">
                <a:latin typeface="Times New Roman" pitchFamily="18" charset="0"/>
                <a:cs typeface="Times New Roman" pitchFamily="18" charset="0"/>
              </a:rPr>
              <a:t>плевропневмонии на КТ ОГК</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050"/>
          <p:cNvPicPr>
            <a:picLocks noChangeAspect="1" noChangeArrowheads="1"/>
          </p:cNvPicPr>
          <p:nvPr/>
        </p:nvPicPr>
        <p:blipFill>
          <a:blip r:embed="rId3" cstate="print"/>
          <a:srcRect/>
          <a:stretch>
            <a:fillRect/>
          </a:stretch>
        </p:blipFill>
        <p:spPr bwMode="auto">
          <a:xfrm>
            <a:off x="304800" y="152400"/>
            <a:ext cx="4267200" cy="3379788"/>
          </a:xfrm>
          <a:prstGeom prst="rect">
            <a:avLst/>
          </a:prstGeom>
          <a:noFill/>
          <a:ln w="9525">
            <a:noFill/>
            <a:miter lim="800000"/>
            <a:headEnd/>
            <a:tailEnd/>
          </a:ln>
        </p:spPr>
      </p:pic>
      <p:pic>
        <p:nvPicPr>
          <p:cNvPr id="44035" name="Picture 2051"/>
          <p:cNvPicPr>
            <a:picLocks noChangeAspect="1" noChangeArrowheads="1"/>
          </p:cNvPicPr>
          <p:nvPr/>
        </p:nvPicPr>
        <p:blipFill>
          <a:blip r:embed="rId4" cstate="print"/>
          <a:srcRect/>
          <a:stretch>
            <a:fillRect/>
          </a:stretch>
        </p:blipFill>
        <p:spPr bwMode="auto">
          <a:xfrm>
            <a:off x="4724400" y="166688"/>
            <a:ext cx="4191000" cy="3367087"/>
          </a:xfrm>
          <a:prstGeom prst="rect">
            <a:avLst/>
          </a:prstGeom>
          <a:noFill/>
          <a:ln w="9525">
            <a:noFill/>
            <a:miter lim="800000"/>
            <a:headEnd/>
            <a:tailEnd/>
          </a:ln>
        </p:spPr>
      </p:pic>
      <p:sp>
        <p:nvSpPr>
          <p:cNvPr id="44036" name="Text Box 2052"/>
          <p:cNvSpPr txBox="1">
            <a:spLocks noChangeArrowheads="1"/>
          </p:cNvSpPr>
          <p:nvPr/>
        </p:nvSpPr>
        <p:spPr bwMode="auto">
          <a:xfrm>
            <a:off x="0" y="4343400"/>
            <a:ext cx="9144000" cy="461665"/>
          </a:xfrm>
          <a:prstGeom prst="rect">
            <a:avLst/>
          </a:prstGeom>
          <a:noFill/>
          <a:ln w="9525">
            <a:noFill/>
            <a:miter lim="800000"/>
            <a:headEnd/>
            <a:tailEnd/>
          </a:ln>
        </p:spPr>
        <p:txBody>
          <a:bodyPr wrap="square">
            <a:spAutoFit/>
          </a:bodyPr>
          <a:lstStyle/>
          <a:p>
            <a:pPr algn="ctr">
              <a:spcBef>
                <a:spcPct val="50000"/>
              </a:spcBef>
            </a:pPr>
            <a:r>
              <a:rPr lang="ru-RU" sz="2400" dirty="0">
                <a:latin typeface="Times New Roman" pitchFamily="18" charset="0"/>
                <a:cs typeface="Times New Roman" pitchFamily="18" charset="0"/>
              </a:rPr>
              <a:t>Инфекционные деструкции</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3" cstate="print"/>
          <a:srcRect/>
          <a:stretch>
            <a:fillRect/>
          </a:stretch>
        </p:blipFill>
        <p:spPr bwMode="auto">
          <a:xfrm>
            <a:off x="4716016" y="188640"/>
            <a:ext cx="3821440" cy="2952328"/>
          </a:xfrm>
          <a:prstGeom prst="rect">
            <a:avLst/>
          </a:prstGeom>
          <a:noFill/>
          <a:ln w="9525">
            <a:noFill/>
            <a:miter lim="800000"/>
            <a:headEnd/>
            <a:tailEnd/>
          </a:ln>
        </p:spPr>
      </p:pic>
      <p:pic>
        <p:nvPicPr>
          <p:cNvPr id="45060" name="Picture 4"/>
          <p:cNvPicPr>
            <a:picLocks noChangeAspect="1" noChangeArrowheads="1"/>
          </p:cNvPicPr>
          <p:nvPr/>
        </p:nvPicPr>
        <p:blipFill>
          <a:blip r:embed="rId4" cstate="print"/>
          <a:srcRect/>
          <a:stretch>
            <a:fillRect/>
          </a:stretch>
        </p:blipFill>
        <p:spPr bwMode="auto">
          <a:xfrm>
            <a:off x="323528" y="188640"/>
            <a:ext cx="3886200" cy="2963863"/>
          </a:xfrm>
          <a:prstGeom prst="rect">
            <a:avLst/>
          </a:prstGeom>
          <a:noFill/>
          <a:ln w="9525">
            <a:noFill/>
            <a:miter lim="800000"/>
            <a:headEnd/>
            <a:tailEnd/>
          </a:ln>
        </p:spPr>
      </p:pic>
      <p:sp>
        <p:nvSpPr>
          <p:cNvPr id="4" name="Прямоугольник 3"/>
          <p:cNvSpPr/>
          <p:nvPr/>
        </p:nvSpPr>
        <p:spPr>
          <a:xfrm>
            <a:off x="0" y="4221088"/>
            <a:ext cx="9144000" cy="1200329"/>
          </a:xfrm>
          <a:prstGeom prst="rect">
            <a:avLst/>
          </a:prstGeom>
        </p:spPr>
        <p:txBody>
          <a:bodyPr wrap="square">
            <a:spAutoFit/>
          </a:bodyPr>
          <a:lstStyle/>
          <a:p>
            <a:pPr algn="just"/>
            <a:r>
              <a:rPr lang="ru-RU" sz="2400" dirty="0" smtClean="0">
                <a:latin typeface="Times New Roman" pitchFamily="18" charset="0"/>
                <a:cs typeface="Times New Roman" pitchFamily="18" charset="0"/>
              </a:rPr>
              <a:t>	Множественные полостные образования в обоих легких, участки консолидации легочной ткани, напряженный пневмоторакс, подкожная эмфизема справа</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304800" y="228600"/>
            <a:ext cx="3886200" cy="2768600"/>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5105400" y="228600"/>
            <a:ext cx="3771900" cy="2768600"/>
          </a:xfrm>
          <a:prstGeom prst="rect">
            <a:avLst/>
          </a:prstGeom>
          <a:noFill/>
          <a:ln w="9525">
            <a:noFill/>
            <a:miter lim="800000"/>
            <a:headEnd/>
            <a:tailEnd/>
          </a:ln>
        </p:spPr>
      </p:pic>
      <p:pic>
        <p:nvPicPr>
          <p:cNvPr id="47108" name="Picture 4"/>
          <p:cNvPicPr>
            <a:picLocks noChangeAspect="1" noChangeArrowheads="1"/>
          </p:cNvPicPr>
          <p:nvPr/>
        </p:nvPicPr>
        <p:blipFill>
          <a:blip r:embed="rId5" cstate="print"/>
          <a:srcRect/>
          <a:stretch>
            <a:fillRect/>
          </a:stretch>
        </p:blipFill>
        <p:spPr bwMode="auto">
          <a:xfrm>
            <a:off x="304800" y="3581400"/>
            <a:ext cx="3886200" cy="2673350"/>
          </a:xfrm>
          <a:prstGeom prst="rect">
            <a:avLst/>
          </a:prstGeom>
          <a:noFill/>
          <a:ln w="9525">
            <a:noFill/>
            <a:miter lim="800000"/>
            <a:headEnd/>
            <a:tailEnd/>
          </a:ln>
        </p:spPr>
      </p:pic>
      <p:sp>
        <p:nvSpPr>
          <p:cNvPr id="6" name="Прямоугольник 5"/>
          <p:cNvSpPr/>
          <p:nvPr/>
        </p:nvSpPr>
        <p:spPr>
          <a:xfrm>
            <a:off x="4788024" y="3645024"/>
            <a:ext cx="4032448" cy="1569660"/>
          </a:xfrm>
          <a:prstGeom prst="rect">
            <a:avLst/>
          </a:prstGeom>
        </p:spPr>
        <p:txBody>
          <a:bodyPr wrap="square">
            <a:spAutoFit/>
          </a:bodyPr>
          <a:lstStyle/>
          <a:p>
            <a:r>
              <a:rPr lang="ru-RU" sz="2400" dirty="0" smtClean="0">
                <a:latin typeface="Times New Roman" pitchFamily="18" charset="0"/>
                <a:cs typeface="Times New Roman" pitchFamily="18" charset="0"/>
              </a:rPr>
              <a:t>Транспульмональный фиброзный тяж в </a:t>
            </a:r>
            <a:r>
              <a:rPr lang="ru-RU" sz="2400" dirty="0" err="1" smtClean="0">
                <a:latin typeface="Times New Roman" pitchFamily="18" charset="0"/>
                <a:cs typeface="Times New Roman" pitchFamily="18" charset="0"/>
              </a:rPr>
              <a:t>наддиафрагмальном</a:t>
            </a:r>
            <a:r>
              <a:rPr lang="ru-RU" sz="2400" dirty="0" smtClean="0">
                <a:latin typeface="Times New Roman" pitchFamily="18" charset="0"/>
                <a:cs typeface="Times New Roman" pitchFamily="18" charset="0"/>
              </a:rPr>
              <a:t> пространстве слева</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0" y="188640"/>
            <a:ext cx="4531012" cy="3284984"/>
          </a:xfrm>
          <a:prstGeom prst="rect">
            <a:avLst/>
          </a:prstGeom>
          <a:noFill/>
          <a:ln w="9525">
            <a:noFill/>
            <a:miter lim="800000"/>
            <a:headEnd/>
            <a:tailEnd/>
          </a:ln>
        </p:spPr>
      </p:pic>
      <p:pic>
        <p:nvPicPr>
          <p:cNvPr id="48131" name="Picture 3"/>
          <p:cNvPicPr>
            <a:picLocks noChangeAspect="1" noChangeArrowheads="1"/>
          </p:cNvPicPr>
          <p:nvPr/>
        </p:nvPicPr>
        <p:blipFill>
          <a:blip r:embed="rId4" cstate="print"/>
          <a:srcRect/>
          <a:stretch>
            <a:fillRect/>
          </a:stretch>
        </p:blipFill>
        <p:spPr bwMode="auto">
          <a:xfrm>
            <a:off x="4842995" y="188640"/>
            <a:ext cx="4301005" cy="3284984"/>
          </a:xfrm>
          <a:prstGeom prst="rect">
            <a:avLst/>
          </a:prstGeom>
          <a:noFill/>
          <a:ln w="9525">
            <a:noFill/>
            <a:miter lim="800000"/>
            <a:headEnd/>
            <a:tailEnd/>
          </a:ln>
        </p:spPr>
      </p:pic>
      <p:sp>
        <p:nvSpPr>
          <p:cNvPr id="4" name="Прямоугольник 3"/>
          <p:cNvSpPr/>
          <p:nvPr/>
        </p:nvSpPr>
        <p:spPr>
          <a:xfrm>
            <a:off x="0" y="4293096"/>
            <a:ext cx="9144000" cy="1938992"/>
          </a:xfrm>
          <a:prstGeom prst="rect">
            <a:avLst/>
          </a:prstGeom>
        </p:spPr>
        <p:txBody>
          <a:bodyPr wrap="square">
            <a:spAutoFit/>
          </a:bodyPr>
          <a:lstStyle/>
          <a:p>
            <a:pPr algn="just"/>
            <a:r>
              <a:rPr lang="ru-RU" sz="2400" dirty="0" smtClean="0">
                <a:latin typeface="Times New Roman" pitchFamily="18" charset="0"/>
                <a:cs typeface="Times New Roman" pitchFamily="18" charset="0"/>
              </a:rPr>
              <a:t>	Хронизация процесса с формированием участков </a:t>
            </a:r>
            <a:r>
              <a:rPr lang="ru-RU" sz="2400" dirty="0" err="1" smtClean="0">
                <a:latin typeface="Times New Roman" pitchFamily="18" charset="0"/>
                <a:cs typeface="Times New Roman" pitchFamily="18" charset="0"/>
              </a:rPr>
              <a:t>постпневмонического</a:t>
            </a:r>
            <a:r>
              <a:rPr lang="ru-RU" sz="2400" dirty="0" smtClean="0">
                <a:latin typeface="Times New Roman" pitchFamily="18" charset="0"/>
                <a:cs typeface="Times New Roman" pitchFamily="18" charset="0"/>
              </a:rPr>
              <a:t> пневмофиброза, очагов консолидации, зон </a:t>
            </a:r>
            <a:r>
              <a:rPr lang="ru-RU" sz="2400" dirty="0" err="1" smtClean="0">
                <a:latin typeface="Times New Roman" pitchFamily="18" charset="0"/>
                <a:cs typeface="Times New Roman" pitchFamily="18" charset="0"/>
              </a:rPr>
              <a:t>эмфизематозно-буллезного</a:t>
            </a:r>
            <a:r>
              <a:rPr lang="ru-RU" sz="2400" dirty="0" smtClean="0">
                <a:latin typeface="Times New Roman" pitchFamily="18" charset="0"/>
                <a:cs typeface="Times New Roman" pitchFamily="18" charset="0"/>
              </a:rPr>
              <a:t> вздутия, грубой деформацией легочного рисунка включающую в себя неравномерное расширение воздушных просветов бронхов</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cstate="print"/>
          <a:srcRect/>
          <a:stretch>
            <a:fillRect/>
          </a:stretch>
        </p:blipFill>
        <p:spPr bwMode="auto">
          <a:xfrm>
            <a:off x="304800" y="152400"/>
            <a:ext cx="4038600" cy="3173413"/>
          </a:xfrm>
          <a:prstGeom prst="rect">
            <a:avLst/>
          </a:prstGeom>
          <a:noFill/>
          <a:ln w="9525">
            <a:noFill/>
            <a:miter lim="800000"/>
            <a:headEnd/>
            <a:tailEnd/>
          </a:ln>
        </p:spPr>
      </p:pic>
      <p:pic>
        <p:nvPicPr>
          <p:cNvPr id="49155" name="Picture 3"/>
          <p:cNvPicPr>
            <a:picLocks noChangeAspect="1" noChangeArrowheads="1"/>
          </p:cNvPicPr>
          <p:nvPr/>
        </p:nvPicPr>
        <p:blipFill>
          <a:blip r:embed="rId4" cstate="print"/>
          <a:srcRect/>
          <a:stretch>
            <a:fillRect/>
          </a:stretch>
        </p:blipFill>
        <p:spPr bwMode="auto">
          <a:xfrm>
            <a:off x="5105400" y="152400"/>
            <a:ext cx="3609975" cy="3165475"/>
          </a:xfrm>
          <a:prstGeom prst="rect">
            <a:avLst/>
          </a:prstGeom>
          <a:noFill/>
          <a:ln w="9525">
            <a:noFill/>
            <a:miter lim="800000"/>
            <a:headEnd/>
            <a:tailEnd/>
          </a:ln>
        </p:spPr>
      </p:pic>
      <p:sp>
        <p:nvSpPr>
          <p:cNvPr id="6" name="Прямоугольник 5"/>
          <p:cNvSpPr/>
          <p:nvPr/>
        </p:nvSpPr>
        <p:spPr>
          <a:xfrm>
            <a:off x="0" y="4149080"/>
            <a:ext cx="9144000" cy="1569660"/>
          </a:xfrm>
          <a:prstGeom prst="rect">
            <a:avLst/>
          </a:prstGeom>
        </p:spPr>
        <p:txBody>
          <a:bodyPr wrap="square">
            <a:spAutoFit/>
          </a:bodyPr>
          <a:lstStyle/>
          <a:p>
            <a:pPr algn="just"/>
            <a:r>
              <a:rPr lang="ru-RU" dirty="0" smtClean="0"/>
              <a:t>	</a:t>
            </a:r>
            <a:r>
              <a:rPr lang="ru-RU" sz="2400" dirty="0" smtClean="0">
                <a:latin typeface="Times New Roman" pitchFamily="18" charset="0"/>
                <a:cs typeface="Times New Roman" pitchFamily="18" charset="0"/>
              </a:rPr>
              <a:t>Линейный участок </a:t>
            </a:r>
            <a:r>
              <a:rPr lang="ru-RU" sz="2400" dirty="0" err="1" smtClean="0">
                <a:latin typeface="Times New Roman" pitchFamily="18" charset="0"/>
                <a:cs typeface="Times New Roman" pitchFamily="18" charset="0"/>
              </a:rPr>
              <a:t>постпневмонического</a:t>
            </a:r>
            <a:r>
              <a:rPr lang="ru-RU" sz="2400" dirty="0" smtClean="0">
                <a:latin typeface="Times New Roman" pitchFamily="18" charset="0"/>
                <a:cs typeface="Times New Roman" pitchFamily="18" charset="0"/>
              </a:rPr>
              <a:t> пневмофиброза в средней доле правого легкого. Толстостенное воздушное полостное образование в нижней доле и </a:t>
            </a:r>
            <a:r>
              <a:rPr lang="ru-RU" sz="2400" dirty="0" err="1" smtClean="0">
                <a:latin typeface="Times New Roman" pitchFamily="18" charset="0"/>
                <a:cs typeface="Times New Roman" pitchFamily="18" charset="0"/>
              </a:rPr>
              <a:t>субплеврально</a:t>
            </a:r>
            <a:r>
              <a:rPr lang="ru-RU" sz="2400" dirty="0" smtClean="0">
                <a:latin typeface="Times New Roman" pitchFamily="18" charset="0"/>
                <a:cs typeface="Times New Roman" pitchFamily="18" charset="0"/>
              </a:rPr>
              <a:t> в язычковых сегментах верхней доли левого легкого. </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pPr eaLnBrk="1" hangingPunct="1"/>
            <a:r>
              <a:rPr lang="ru-RU" altLang="ru-RU" sz="3800" dirty="0" smtClean="0"/>
              <a:t>Диспансеризация и реабилитация</a:t>
            </a:r>
          </a:p>
        </p:txBody>
      </p:sp>
      <p:sp>
        <p:nvSpPr>
          <p:cNvPr id="218115" name="Rectangle 3"/>
          <p:cNvSpPr>
            <a:spLocks noGrp="1" noChangeArrowheads="1"/>
          </p:cNvSpPr>
          <p:nvPr>
            <p:ph idx="1"/>
          </p:nvPr>
        </p:nvSpPr>
        <p:spPr/>
        <p:txBody>
          <a:bodyPr/>
          <a:lstStyle/>
          <a:p>
            <a:pPr eaLnBrk="1" hangingPunct="1">
              <a:lnSpc>
                <a:spcPct val="80000"/>
              </a:lnSpc>
            </a:pPr>
            <a:r>
              <a:rPr lang="ru-RU" altLang="ru-RU" sz="2400" smtClean="0"/>
              <a:t>Большинство пневмоний завершаются бесследно</a:t>
            </a:r>
          </a:p>
          <a:p>
            <a:pPr eaLnBrk="1" hangingPunct="1">
              <a:lnSpc>
                <a:spcPct val="80000"/>
              </a:lnSpc>
            </a:pPr>
            <a:r>
              <a:rPr lang="ru-RU" altLang="ru-RU" sz="2400" smtClean="0"/>
              <a:t>Усиление и деформация легочного рисунка могут сохраняться в течение нескольких месяцев</a:t>
            </a:r>
          </a:p>
          <a:p>
            <a:pPr eaLnBrk="1" hangingPunct="1">
              <a:lnSpc>
                <a:spcPct val="80000"/>
              </a:lnSpc>
            </a:pPr>
            <a:r>
              <a:rPr lang="ru-RU" altLang="ru-RU" sz="2400" smtClean="0"/>
              <a:t>Не требует дополнительного обследования и лечения</a:t>
            </a:r>
          </a:p>
          <a:p>
            <a:pPr eaLnBrk="1" hangingPunct="1">
              <a:lnSpc>
                <a:spcPct val="80000"/>
              </a:lnSpc>
            </a:pPr>
            <a:r>
              <a:rPr lang="ru-RU" altLang="ru-RU" sz="2400" smtClean="0"/>
              <a:t>В течение 1-2 мес. у ряда детей выявляют обструктивные нарушения вентиляции</a:t>
            </a:r>
          </a:p>
          <a:p>
            <a:pPr eaLnBrk="1" hangingPunct="1">
              <a:lnSpc>
                <a:spcPct val="80000"/>
              </a:lnSpc>
            </a:pPr>
            <a:r>
              <a:rPr lang="ru-RU" altLang="ru-RU" sz="2400" smtClean="0"/>
              <a:t>Большинство больных пневмонией в специальных реабилитационных мерах не нуждаются</a:t>
            </a:r>
          </a:p>
          <a:p>
            <a:pPr eaLnBrk="1" hangingPunct="1">
              <a:lnSpc>
                <a:spcPct val="80000"/>
              </a:lnSpc>
            </a:pPr>
            <a:r>
              <a:rPr lang="ru-RU" altLang="ru-RU" sz="2400" smtClean="0"/>
              <a:t>Долечивание остаточных явлений плеврита лучше проводить в санатории</a:t>
            </a:r>
          </a:p>
          <a:p>
            <a:pPr eaLnBrk="1" hangingPunct="1">
              <a:lnSpc>
                <a:spcPct val="80000"/>
              </a:lnSpc>
            </a:pPr>
            <a:r>
              <a:rPr lang="ru-RU" altLang="ru-RU" sz="2400" smtClean="0"/>
              <a:t>Освобождение от физкультуры -6 нед. при нетяжелой пневмонии и 12 нед. при осложненной пневмонии</a:t>
            </a:r>
          </a:p>
        </p:txBody>
      </p:sp>
    </p:spTree>
    <p:extLst>
      <p:ext uri="{BB962C8B-B14F-4D97-AF65-F5344CB8AC3E}">
        <p14:creationId xmlns:p14="http://schemas.microsoft.com/office/powerpoint/2010/main" val="3508848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4"/>
          <p:cNvSpPr>
            <a:spLocks noGrp="1" noChangeArrowheads="1"/>
          </p:cNvSpPr>
          <p:nvPr>
            <p:ph type="title"/>
          </p:nvPr>
        </p:nvSpPr>
        <p:spPr/>
        <p:txBody>
          <a:bodyPr>
            <a:normAutofit fontScale="90000"/>
          </a:bodyPr>
          <a:lstStyle/>
          <a:p>
            <a:pPr algn="ctr" eaLnBrk="1" hangingPunct="1"/>
            <a:r>
              <a:rPr lang="ru-RU" altLang="ru-RU" sz="3800" dirty="0" smtClean="0"/>
              <a:t>Наблюдение 1. </a:t>
            </a:r>
            <a:r>
              <a:rPr lang="ru-RU" altLang="ru-RU" sz="3400" b="1" dirty="0" smtClean="0"/>
              <a:t>Сегментарная (С2) пневмония</a:t>
            </a:r>
          </a:p>
        </p:txBody>
      </p:sp>
      <p:sp>
        <p:nvSpPr>
          <p:cNvPr id="232451" name="Rectangle 5"/>
          <p:cNvSpPr>
            <a:spLocks noGrp="1" noChangeArrowheads="1"/>
          </p:cNvSpPr>
          <p:nvPr>
            <p:ph sz="half" idx="1"/>
          </p:nvPr>
        </p:nvSpPr>
        <p:spPr>
          <a:xfrm>
            <a:off x="914400" y="1600200"/>
            <a:ext cx="3814763" cy="4530725"/>
          </a:xfrm>
        </p:spPr>
        <p:txBody>
          <a:bodyPr/>
          <a:lstStyle/>
          <a:p>
            <a:pPr eaLnBrk="1" hangingPunct="1">
              <a:lnSpc>
                <a:spcPct val="80000"/>
              </a:lnSpc>
            </a:pPr>
            <a:r>
              <a:rPr lang="ru-RU" altLang="ru-RU" sz="1800" b="1" dirty="0" smtClean="0"/>
              <a:t>Ребенок 10 лет. 4 день болезни с высокой температурой, кашлем, болью при глубоком дыхании. В легких притупление </a:t>
            </a:r>
            <a:r>
              <a:rPr lang="ru-RU" altLang="ru-RU" sz="1800" b="1" dirty="0" err="1" smtClean="0"/>
              <a:t>перкуторного</a:t>
            </a:r>
            <a:r>
              <a:rPr lang="ru-RU" altLang="ru-RU" sz="1800" b="1" dirty="0" smtClean="0"/>
              <a:t> звука справа сзади в верхних отделах. В крови лейкоцитоз 13-10 /л, </a:t>
            </a:r>
            <a:r>
              <a:rPr lang="ru-RU" altLang="ru-RU" sz="1800" b="1" dirty="0" err="1" smtClean="0"/>
              <a:t>нейтрофилез</a:t>
            </a:r>
            <a:r>
              <a:rPr lang="ru-RU" altLang="ru-RU" sz="1800" b="1" dirty="0" smtClean="0"/>
              <a:t> 80%, СОЭ 31 мм/час. </a:t>
            </a:r>
          </a:p>
          <a:p>
            <a:pPr eaLnBrk="1" hangingPunct="1">
              <a:lnSpc>
                <a:spcPct val="80000"/>
              </a:lnSpc>
            </a:pPr>
            <a:r>
              <a:rPr lang="ru-RU" altLang="ru-RU" sz="1800" b="1" dirty="0" smtClean="0"/>
              <a:t>На рентгенограмме инфильтрация 2 сегмента правой верхней доли. Лечение амоксициллином 75 мг/кг/сутки в 2 приема 8 дней с хорошим клиническим эффектом. Нормализация </a:t>
            </a:r>
            <a:r>
              <a:rPr lang="ru-RU" altLang="ru-RU" sz="1800" b="1" dirty="0" err="1" smtClean="0"/>
              <a:t>рентгено</a:t>
            </a:r>
            <a:r>
              <a:rPr lang="en-US" altLang="ru-RU" sz="1800" b="1" dirty="0" smtClean="0"/>
              <a:t>-</a:t>
            </a:r>
            <a:r>
              <a:rPr lang="ru-RU" altLang="ru-RU" sz="1800" b="1" dirty="0" smtClean="0"/>
              <a:t>граммы через 3 </a:t>
            </a:r>
            <a:r>
              <a:rPr lang="ru-RU" altLang="ru-RU" sz="1800" b="1" dirty="0" err="1" smtClean="0"/>
              <a:t>нед</a:t>
            </a:r>
            <a:r>
              <a:rPr lang="ru-RU" altLang="ru-RU" sz="1800" b="1" dirty="0" smtClean="0"/>
              <a:t>.</a:t>
            </a:r>
          </a:p>
        </p:txBody>
      </p:sp>
      <p:pic>
        <p:nvPicPr>
          <p:cNvPr id="23245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0563" y="1700213"/>
            <a:ext cx="3527425"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4437063"/>
            <a:ext cx="2808288" cy="242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4"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ru-RU" altLang="ru-RU" sz="1800"/>
          </a:p>
        </p:txBody>
      </p:sp>
      <p:graphicFrame>
        <p:nvGraphicFramePr>
          <p:cNvPr id="112661" name="Group 21"/>
          <p:cNvGraphicFramePr>
            <a:graphicFrameLocks noGrp="1"/>
          </p:cNvGraphicFramePr>
          <p:nvPr/>
        </p:nvGraphicFramePr>
        <p:xfrm>
          <a:off x="4479925" y="0"/>
          <a:ext cx="207964" cy="1643063"/>
        </p:xfrm>
        <a:graphic>
          <a:graphicData uri="http://schemas.openxmlformats.org/drawingml/2006/table">
            <a:tbl>
              <a:tblPr/>
              <a:tblGrid>
                <a:gridCol w="207964"/>
              </a:tblGrid>
              <a:tr h="164306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2400" b="0" i="0" u="none" strike="noStrike" cap="none" normalizeH="0" baseline="0" smtClean="0">
                        <a:ln>
                          <a:noFill/>
                        </a:ln>
                        <a:solidFill>
                          <a:schemeClr val="tx1"/>
                        </a:solidFill>
                        <a:effectLst/>
                        <a:latin typeface="Arial" charset="0"/>
                      </a:endParaRPr>
                    </a:p>
                  </a:txBody>
                  <a:tcPr marL="91282" marR="91282" horzOverflow="overflow">
                    <a:lnL cap="flat">
                      <a:noFill/>
                    </a:lnL>
                    <a:lnR cap="flat">
                      <a:noFill/>
                    </a:lnR>
                    <a:lnT cap="flat">
                      <a:noFill/>
                    </a:lnT>
                    <a:lnB cap="flat">
                      <a:noFill/>
                    </a:lnB>
                    <a:lnTlToBr>
                      <a:noFill/>
                    </a:lnTlToBr>
                    <a:lnBlToTr>
                      <a:noFill/>
                    </a:lnBlToTr>
                    <a:noFill/>
                  </a:tcPr>
                </a:tc>
              </a:tr>
            </a:tbl>
          </a:graphicData>
        </a:graphic>
      </p:graphicFrame>
      <p:sp>
        <p:nvSpPr>
          <p:cNvPr id="232457" name="Rectangle 22"/>
          <p:cNvSpPr>
            <a:spLocks noChangeArrowheads="1"/>
          </p:cNvSpPr>
          <p:nvPr/>
        </p:nvSpPr>
        <p:spPr bwMode="auto">
          <a:xfrm>
            <a:off x="0" y="1643063"/>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800"/>
              <a:t/>
            </a:r>
            <a:br>
              <a:rPr lang="ru-RU" altLang="ru-RU" sz="1800"/>
            </a:br>
            <a:endParaRPr lang="ru-RU" altLang="ru-RU" sz="1800"/>
          </a:p>
        </p:txBody>
      </p:sp>
    </p:spTree>
    <p:extLst>
      <p:ext uri="{BB962C8B-B14F-4D97-AF65-F5344CB8AC3E}">
        <p14:creationId xmlns:p14="http://schemas.microsoft.com/office/powerpoint/2010/main" val="96902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algn="ctr" eaLnBrk="1" hangingPunct="1"/>
            <a:r>
              <a:rPr lang="ru-RU" altLang="ru-RU" sz="3000" dirty="0" smtClean="0"/>
              <a:t>Наблюдение 2. Ребенок 3 лет. </a:t>
            </a:r>
            <a:r>
              <a:rPr lang="ru-RU" altLang="ru-RU" sz="3000" b="1" dirty="0" smtClean="0"/>
              <a:t>Правосторонняя </a:t>
            </a:r>
            <a:r>
              <a:rPr lang="ru-RU" altLang="ru-RU" sz="3000" b="1" dirty="0" err="1" smtClean="0"/>
              <a:t>среднедолевая</a:t>
            </a:r>
            <a:r>
              <a:rPr lang="ru-RU" altLang="ru-RU" sz="3000" b="1" dirty="0" smtClean="0"/>
              <a:t> пневмония.</a:t>
            </a:r>
            <a:r>
              <a:rPr lang="ru-RU" altLang="ru-RU" sz="3800" dirty="0" smtClean="0"/>
              <a:t> </a:t>
            </a:r>
          </a:p>
        </p:txBody>
      </p:sp>
      <p:pic>
        <p:nvPicPr>
          <p:cNvPr id="104452" name="Picture 6"/>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47813" y="1628775"/>
            <a:ext cx="6264275" cy="2736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4451" name="Rectangle 4"/>
          <p:cNvSpPr>
            <a:spLocks noGrp="1" noChangeArrowheads="1"/>
          </p:cNvSpPr>
          <p:nvPr>
            <p:ph type="body" sz="half" idx="2"/>
          </p:nvPr>
        </p:nvSpPr>
        <p:spPr>
          <a:xfrm>
            <a:off x="914400" y="4467225"/>
            <a:ext cx="7772400" cy="1663700"/>
          </a:xfrm>
        </p:spPr>
        <p:txBody>
          <a:bodyPr>
            <a:normAutofit fontScale="92500"/>
          </a:bodyPr>
          <a:lstStyle/>
          <a:p>
            <a:pPr eaLnBrk="1" hangingPunct="1">
              <a:lnSpc>
                <a:spcPct val="80000"/>
              </a:lnSpc>
            </a:pPr>
            <a:r>
              <a:rPr lang="ru-RU" altLang="ru-RU" sz="1600" b="1" smtClean="0"/>
              <a:t>5-й день болезни с кашлем, температурой до 39,5° и интоксикацией. В легких отчетливое притупление перкуторного звука и ослабление дыхания справа в нижних отделах по передней поверхности грудной клетки. Лейкоциты 9,5-109/л, СОЭ 18 мм/час.</a:t>
            </a:r>
          </a:p>
          <a:p>
            <a:pPr eaLnBrk="1" hangingPunct="1">
              <a:lnSpc>
                <a:spcPct val="80000"/>
              </a:lnSpc>
            </a:pPr>
            <a:r>
              <a:rPr lang="ru-RU" altLang="ru-RU" sz="1600" b="1" smtClean="0"/>
              <a:t> На прямой и боковой рентгенограмме - инфильтрация правой средней доли.</a:t>
            </a:r>
          </a:p>
          <a:p>
            <a:pPr eaLnBrk="1" hangingPunct="1">
              <a:lnSpc>
                <a:spcPct val="80000"/>
              </a:lnSpc>
            </a:pPr>
            <a:r>
              <a:rPr lang="ru-RU" altLang="ru-RU" sz="1600" b="1" smtClean="0"/>
              <a:t> Лечение: пенициллин 100 000 ЕД/кг/сут. - снижение температуры через 36 часов. Несмотря на адекватный курс антибактериальной терапии - тенденция к затяжному течению заболевания - нормализация рентгенограммы - через 2,5 мес.</a:t>
            </a:r>
          </a:p>
        </p:txBody>
      </p:sp>
    </p:spTree>
    <p:extLst>
      <p:ext uri="{BB962C8B-B14F-4D97-AF65-F5344CB8AC3E}">
        <p14:creationId xmlns:p14="http://schemas.microsoft.com/office/powerpoint/2010/main" val="3315524787"/>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04450"/>
                                        </p:tgtEl>
                                        <p:attrNameLst>
                                          <p:attrName>style.visibility</p:attrName>
                                        </p:attrNameLst>
                                      </p:cBhvr>
                                      <p:to>
                                        <p:strVal val="visible"/>
                                      </p:to>
                                    </p:set>
                                    <p:anim calcmode="lin" valueType="num">
                                      <p:cBhvr>
                                        <p:cTn id="7" dur="2000" fill="hold"/>
                                        <p:tgtEl>
                                          <p:spTgt spid="104450"/>
                                        </p:tgtEl>
                                        <p:attrNameLst>
                                          <p:attrName>ppt_w</p:attrName>
                                        </p:attrNameLst>
                                      </p:cBhvr>
                                      <p:tavLst>
                                        <p:tav tm="0">
                                          <p:val>
                                            <p:strVal val="#ppt_w*2.5"/>
                                          </p:val>
                                        </p:tav>
                                        <p:tav tm="100000">
                                          <p:val>
                                            <p:strVal val="#ppt_w"/>
                                          </p:val>
                                        </p:tav>
                                      </p:tavLst>
                                    </p:anim>
                                    <p:anim calcmode="lin" valueType="num">
                                      <p:cBhvr>
                                        <p:cTn id="8" dur="2000" fill="hold"/>
                                        <p:tgtEl>
                                          <p:spTgt spid="104450"/>
                                        </p:tgtEl>
                                        <p:attrNameLst>
                                          <p:attrName>ppt_h</p:attrName>
                                        </p:attrNameLst>
                                      </p:cBhvr>
                                      <p:tavLst>
                                        <p:tav tm="0">
                                          <p:val>
                                            <p:strVal val="#ppt_h"/>
                                          </p:val>
                                        </p:tav>
                                        <p:tav tm="100000">
                                          <p:val>
                                            <p:strVal val="#ppt_h"/>
                                          </p:val>
                                        </p:tav>
                                      </p:tavLst>
                                    </p:anim>
                                    <p:anim calcmode="lin" valueType="num">
                                      <p:cBhvr>
                                        <p:cTn id="9" dur="2000" fill="hold"/>
                                        <p:tgtEl>
                                          <p:spTgt spid="104450"/>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04450"/>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044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4451">
                                            <p:txEl>
                                              <p:pRg st="0" end="0"/>
                                            </p:txEl>
                                          </p:spTgt>
                                        </p:tgtEl>
                                        <p:attrNameLst>
                                          <p:attrName>style.visibility</p:attrName>
                                        </p:attrNameLst>
                                      </p:cBhvr>
                                      <p:to>
                                        <p:strVal val="visible"/>
                                      </p:to>
                                    </p:set>
                                    <p:animEffect transition="in" filter="wipe(left)">
                                      <p:cBhvr>
                                        <p:cTn id="16" dur="500"/>
                                        <p:tgtEl>
                                          <p:spTgt spid="10445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4451">
                                            <p:txEl>
                                              <p:pRg st="1" end="1"/>
                                            </p:txEl>
                                          </p:spTgt>
                                        </p:tgtEl>
                                        <p:attrNameLst>
                                          <p:attrName>style.visibility</p:attrName>
                                        </p:attrNameLst>
                                      </p:cBhvr>
                                      <p:to>
                                        <p:strVal val="visible"/>
                                      </p:to>
                                    </p:set>
                                    <p:animEffect transition="in" filter="wipe(left)">
                                      <p:cBhvr>
                                        <p:cTn id="21" dur="500"/>
                                        <p:tgtEl>
                                          <p:spTgt spid="104451">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4451">
                                            <p:txEl>
                                              <p:pRg st="2" end="2"/>
                                            </p:txEl>
                                          </p:spTgt>
                                        </p:tgtEl>
                                        <p:attrNameLst>
                                          <p:attrName>style.visibility</p:attrName>
                                        </p:attrNameLst>
                                      </p:cBhvr>
                                      <p:to>
                                        <p:strVal val="visible"/>
                                      </p:to>
                                    </p:set>
                                    <p:animEffect transition="in" filter="wipe(left)">
                                      <p:cBhvr>
                                        <p:cTn id="26" dur="500"/>
                                        <p:tgtEl>
                                          <p:spTgt spid="104451">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104452"/>
                                        </p:tgtEl>
                                        <p:attrNameLst>
                                          <p:attrName>style.visibility</p:attrName>
                                        </p:attrNameLst>
                                      </p:cBhvr>
                                      <p:to>
                                        <p:strVal val="visible"/>
                                      </p:to>
                                    </p:set>
                                    <p:animEffect transition="in" filter="wipe(left)">
                                      <p:cBhvr>
                                        <p:cTn id="31"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0" grpId="0"/>
      <p:bldP spid="104451"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4"/>
          <p:cNvSpPr>
            <a:spLocks noGrp="1" noChangeArrowheads="1"/>
          </p:cNvSpPr>
          <p:nvPr>
            <p:ph type="title"/>
          </p:nvPr>
        </p:nvSpPr>
        <p:spPr/>
        <p:txBody>
          <a:bodyPr/>
          <a:lstStyle/>
          <a:p>
            <a:pPr algn="ctr" eaLnBrk="1" hangingPunct="1">
              <a:lnSpc>
                <a:spcPct val="90000"/>
              </a:lnSpc>
            </a:pPr>
            <a:r>
              <a:rPr lang="ru-RU" altLang="ru-RU" sz="2100" dirty="0" smtClean="0"/>
              <a:t>Наблюдение 3. Ребенок 1,5 лет. </a:t>
            </a:r>
            <a:r>
              <a:rPr lang="ru-RU" altLang="ru-RU" sz="2100" b="1" dirty="0" smtClean="0"/>
              <a:t>Правосторонняя верхнедолевая </a:t>
            </a:r>
            <a:r>
              <a:rPr lang="ru-RU" altLang="ru-RU" sz="2100" b="1" dirty="0" err="1" smtClean="0"/>
              <a:t>очаговосливная</a:t>
            </a:r>
            <a:r>
              <a:rPr lang="ru-RU" altLang="ru-RU" sz="2100" b="1" dirty="0" smtClean="0"/>
              <a:t> пневмония с плевральной реакцией</a:t>
            </a:r>
            <a:r>
              <a:rPr lang="ru-RU" altLang="ru-RU" sz="3800" dirty="0" smtClean="0"/>
              <a:t> </a:t>
            </a:r>
          </a:p>
        </p:txBody>
      </p:sp>
      <p:graphicFrame>
        <p:nvGraphicFramePr>
          <p:cNvPr id="234499" name="Object 5"/>
          <p:cNvGraphicFramePr>
            <a:graphicFrameLocks noGrp="1" noChangeAspect="1"/>
          </p:cNvGraphicFramePr>
          <p:nvPr>
            <p:ph sz="half" idx="1"/>
          </p:nvPr>
        </p:nvGraphicFramePr>
        <p:xfrm>
          <a:off x="468313" y="1916113"/>
          <a:ext cx="8272462" cy="1987550"/>
        </p:xfrm>
        <a:graphic>
          <a:graphicData uri="http://schemas.openxmlformats.org/presentationml/2006/ole">
            <mc:AlternateContent xmlns:mc="http://schemas.openxmlformats.org/markup-compatibility/2006">
              <mc:Choice xmlns:v="urn:schemas-microsoft-com:vml" Requires="v">
                <p:oleObj spid="_x0000_s2059" name="Диаграмма" r:id="rId3" imgW="8229600" imgH="1981110" progId="MSGraph.Chart.8">
                  <p:embed followColorScheme="full"/>
                </p:oleObj>
              </mc:Choice>
              <mc:Fallback>
                <p:oleObj name="Диаграмма" r:id="rId3" imgW="8229600" imgH="1981110" progId="MSGraph.Chart.8">
                  <p:embed followColorScheme="full"/>
                  <p:pic>
                    <p:nvPicPr>
                      <p:cNvPr id="0" name=""/>
                      <p:cNvPicPr>
                        <a:picLocks noChangeAspect="1" noChangeArrowheads="1"/>
                      </p:cNvPicPr>
                      <p:nvPr/>
                    </p:nvPicPr>
                    <p:blipFill>
                      <a:blip r:embed="rId4"/>
                      <a:srcRect/>
                      <a:stretch>
                        <a:fillRect/>
                      </a:stretch>
                    </p:blipFill>
                    <p:spPr bwMode="auto">
                      <a:xfrm>
                        <a:off x="468313" y="1916113"/>
                        <a:ext cx="8272462" cy="198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34500" name="Rectangle 6"/>
          <p:cNvSpPr>
            <a:spLocks noGrp="1" noChangeArrowheads="1"/>
          </p:cNvSpPr>
          <p:nvPr>
            <p:ph type="body" sz="half" idx="2"/>
          </p:nvPr>
        </p:nvSpPr>
        <p:spPr>
          <a:xfrm>
            <a:off x="457200" y="4292600"/>
            <a:ext cx="8229600" cy="2565400"/>
          </a:xfrm>
        </p:spPr>
        <p:txBody>
          <a:bodyPr/>
          <a:lstStyle/>
          <a:p>
            <a:pPr eaLnBrk="1" hangingPunct="1">
              <a:lnSpc>
                <a:spcPct val="80000"/>
              </a:lnSpc>
            </a:pPr>
            <a:r>
              <a:rPr lang="ru-RU" altLang="ru-RU" sz="1400" smtClean="0"/>
              <a:t>Рис. А: 5-й день болезни температура до 40°, кашель. Притупление перкуторного звука справа в верхних отделах, хрипов нет. В анализе крови: лейкоцита 17-109/л, нейтрофила 76%, СОЭ 31 мм/час, Массивная тень в верхней доле правого легкого, плеврит по костальному краю. При плевральной пункции получено 15 мл серозно-фибринозной жидкости с цитозом 1500 клеток  1 мкл. В экссудате обнаружен пневмококковый антиген 6-й серотип. Лечение: пенициллин (750 000 ЕД х 2 р в/м) с нормализацией температуры через 36 часов.</a:t>
            </a:r>
          </a:p>
          <a:p>
            <a:pPr eaLnBrk="1" hangingPunct="1">
              <a:lnSpc>
                <a:spcPct val="80000"/>
              </a:lnSpc>
            </a:pPr>
            <a:r>
              <a:rPr lang="ru-RU" altLang="ru-RU" sz="1400" smtClean="0"/>
              <a:t> На 10-й дет болезни (Рис.Б) буллезный тип рассасывания пневмонии - множественные тонкостенные полые образовании в проекции пневмонической инфильтрации. Плевральная реакция уменьшилась. Температура нормальная. В легких бронхиальное дыхание, умеренное количество влажных мелкопузырчатых хрипов справа в верхних отделах. В анализе крови: лейкоцитов 9-109/л, СОЭ - 24 мм/час. Через 1 мес. - полная нормализация рентгенограммы, отсутствие клинических симптомов. Катамнез через 3 года: здоров, ФВД - возрастная норма. Признаков БГР нет.</a:t>
            </a:r>
          </a:p>
        </p:txBody>
      </p:sp>
      <p:sp>
        <p:nvSpPr>
          <p:cNvPr id="23450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ru-RU" altLang="ru-RU" sz="1800"/>
          </a:p>
        </p:txBody>
      </p:sp>
      <p:pic>
        <p:nvPicPr>
          <p:cNvPr id="23450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1844675"/>
            <a:ext cx="2268538"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4706" name="Group 18"/>
          <p:cNvGraphicFramePr>
            <a:graphicFrameLocks noGrp="1"/>
          </p:cNvGraphicFramePr>
          <p:nvPr/>
        </p:nvGraphicFramePr>
        <p:xfrm>
          <a:off x="4479925" y="0"/>
          <a:ext cx="207964" cy="2160588"/>
        </p:xfrm>
        <a:graphic>
          <a:graphicData uri="http://schemas.openxmlformats.org/drawingml/2006/table">
            <a:tbl>
              <a:tblPr/>
              <a:tblGrid>
                <a:gridCol w="207964"/>
              </a:tblGrid>
              <a:tr h="2160588">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2400" b="0" i="0" u="none" strike="noStrike" cap="none" normalizeH="0" baseline="0" smtClean="0">
                        <a:ln>
                          <a:noFill/>
                        </a:ln>
                        <a:solidFill>
                          <a:schemeClr val="tx1"/>
                        </a:solidFill>
                        <a:effectLst/>
                        <a:latin typeface="Arial" charset="0"/>
                      </a:endParaRPr>
                    </a:p>
                  </a:txBody>
                  <a:tcPr marL="91282" marR="91282" horzOverflow="overflow">
                    <a:lnL cap="flat">
                      <a:noFill/>
                    </a:lnL>
                    <a:lnR cap="flat">
                      <a:noFill/>
                    </a:lnR>
                    <a:lnT cap="flat">
                      <a:noFill/>
                    </a:lnT>
                    <a:lnB cap="flat">
                      <a:noFill/>
                    </a:lnB>
                    <a:lnTlToBr>
                      <a:noFill/>
                    </a:lnTlToBr>
                    <a:lnBlToTr>
                      <a:noFill/>
                    </a:lnBlToTr>
                    <a:noFill/>
                  </a:tcPr>
                </a:tc>
              </a:tr>
            </a:tbl>
          </a:graphicData>
        </a:graphic>
      </p:graphicFrame>
      <p:sp>
        <p:nvSpPr>
          <p:cNvPr id="234505" name="Rectangle 19"/>
          <p:cNvSpPr>
            <a:spLocks noChangeArrowheads="1"/>
          </p:cNvSpPr>
          <p:nvPr/>
        </p:nvSpPr>
        <p:spPr bwMode="auto">
          <a:xfrm>
            <a:off x="539750" y="17335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ru-RU" altLang="ru-RU" sz="1800"/>
          </a:p>
        </p:txBody>
      </p:sp>
      <p:pic>
        <p:nvPicPr>
          <p:cNvPr id="234506"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1916113"/>
            <a:ext cx="2895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4920578"/>
      </p:ext>
    </p:extLst>
  </p:cSld>
  <p:clrMapOvr>
    <a:masterClrMapping/>
  </p:clrMapOvr>
  <p:transition>
    <p:cover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Autofit/>
          </a:bodyPr>
          <a:lstStyle/>
          <a:p>
            <a:pPr marL="0" indent="0" algn="just">
              <a:spcBef>
                <a:spcPts val="0"/>
              </a:spcBef>
              <a:buNone/>
            </a:pPr>
            <a:r>
              <a:rPr lang="ru-RU" sz="2400" dirty="0" smtClean="0">
                <a:latin typeface="Times New Roman" pitchFamily="18" charset="0"/>
                <a:cs typeface="Times New Roman" pitchFamily="18" charset="0"/>
              </a:rPr>
              <a:t>	</a:t>
            </a:r>
            <a:r>
              <a:rPr lang="ru-RU" sz="2000" b="1" dirty="0" smtClean="0">
                <a:solidFill>
                  <a:srgbClr val="FF0000"/>
                </a:solidFill>
                <a:latin typeface="Times New Roman" pitchFamily="18" charset="0"/>
                <a:cs typeface="Times New Roman" pitchFamily="18" charset="0"/>
              </a:rPr>
              <a:t>Распространенность.</a:t>
            </a:r>
          </a:p>
          <a:p>
            <a:pPr marL="0" indent="0" algn="just">
              <a:spcBef>
                <a:spcPts val="0"/>
              </a:spcBef>
              <a:buNone/>
            </a:pPr>
            <a:r>
              <a:rPr lang="ru-RU" sz="2000" dirty="0" smtClean="0">
                <a:latin typeface="Times New Roman" pitchFamily="18" charset="0"/>
                <a:cs typeface="Times New Roman" pitchFamily="18" charset="0"/>
              </a:rPr>
              <a:t>	Пневмония относится к числу наиболее распространенных инфекционных заболеваний человека. Заболеваемость пневмонией в Европе колеблется от 2 до 15 случаев на 1000 человек в год. Этот показатель значительно выше у пожилых - 25-44 на 1000 человек в год у больных старше 70 лет, и до 68-114 на 1000 человек в год у пожилых больных, находящихся в домах престарелых. </a:t>
            </a:r>
          </a:p>
          <a:p>
            <a:pPr marL="0" indent="0" algn="just">
              <a:spcBef>
                <a:spcPts val="0"/>
              </a:spcBef>
              <a:buNone/>
            </a:pPr>
            <a:r>
              <a:rPr lang="ru-RU" sz="2000" dirty="0" smtClean="0">
                <a:latin typeface="Times New Roman" pitchFamily="18" charset="0"/>
                <a:cs typeface="Times New Roman" pitchFamily="18" charset="0"/>
              </a:rPr>
              <a:t>	В странах, которые имеют хорошую систему пульмонологической службы: Франция, </a:t>
            </a:r>
            <a:r>
              <a:rPr lang="ru-RU" sz="2000" dirty="0" err="1" smtClean="0">
                <a:latin typeface="Times New Roman" pitchFamily="18" charset="0"/>
                <a:cs typeface="Times New Roman" pitchFamily="18" charset="0"/>
              </a:rPr>
              <a:t>Германи</a:t>
            </a:r>
            <a:r>
              <a:rPr lang="ru-RU" sz="2000" dirty="0" smtClean="0">
                <a:latin typeface="Times New Roman" pitchFamily="18" charset="0"/>
                <a:cs typeface="Times New Roman" pitchFamily="18" charset="0"/>
              </a:rPr>
              <a:t>, Италия, </a:t>
            </a:r>
            <a:r>
              <a:rPr lang="ru-RU" sz="2000" dirty="0" err="1" smtClean="0">
                <a:latin typeface="Times New Roman" pitchFamily="18" charset="0"/>
                <a:cs typeface="Times New Roman" pitchFamily="18" charset="0"/>
              </a:rPr>
              <a:t>Испани</a:t>
            </a:r>
            <a:r>
              <a:rPr lang="ru-RU" sz="2000" dirty="0" smtClean="0">
                <a:latin typeface="Times New Roman" pitchFamily="18" charset="0"/>
                <a:cs typeface="Times New Roman" pitchFamily="18" charset="0"/>
              </a:rPr>
              <a:t> и Великобритания ежегодно около 3 млн. чел. наблюдаются по поводу пневмонии. </a:t>
            </a:r>
          </a:p>
          <a:p>
            <a:pPr marL="0" indent="0" algn="just">
              <a:spcBef>
                <a:spcPts val="0"/>
              </a:spcBef>
              <a:buNone/>
            </a:pPr>
            <a:r>
              <a:rPr lang="ru-RU" sz="2000" dirty="0" smtClean="0">
                <a:latin typeface="Times New Roman" pitchFamily="18" charset="0"/>
                <a:cs typeface="Times New Roman" pitchFamily="18" charset="0"/>
              </a:rPr>
              <a:t>	По мнению А.Г. </a:t>
            </a:r>
            <a:r>
              <a:rPr lang="ru-RU" sz="2000" dirty="0" err="1" smtClean="0">
                <a:latin typeface="Times New Roman" pitchFamily="18" charset="0"/>
                <a:cs typeface="Times New Roman" pitchFamily="18" charset="0"/>
              </a:rPr>
              <a:t>Чучалина</a:t>
            </a:r>
            <a:r>
              <a:rPr lang="ru-RU" sz="2000" dirty="0" smtClean="0">
                <a:latin typeface="Times New Roman" pitchFamily="18" charset="0"/>
                <a:cs typeface="Times New Roman" pitchFamily="18" charset="0"/>
              </a:rPr>
              <a:t>, в России ежегодно гипотетически болеют пневмонией 1,5 млн. человек, однако учитывается только 500 тыс. Больные с пневмонией чаще всего не нуждаются в госпитализации (около 80% всех случаев). </a:t>
            </a:r>
          </a:p>
          <a:p>
            <a:pPr marL="0" indent="0" algn="just">
              <a:spcBef>
                <a:spcPts val="0"/>
              </a:spcBef>
              <a:buNone/>
            </a:pPr>
            <a:r>
              <a:rPr lang="ru-RU" sz="2000" dirty="0" smtClean="0">
                <a:latin typeface="Times New Roman" pitchFamily="18" charset="0"/>
                <a:cs typeface="Times New Roman" pitchFamily="18" charset="0"/>
              </a:rPr>
              <a:t>	Смертность, по данным ВОЗ, колеблется от 0,3 на 100 тыс. от вирусной пневмонии во Франции до 4.3 от пневмококковой пневмонии в Англии. Британское торакальное общество врачей (BTS, 1997) на конец 90-х годов в среднем отмечает смертность от тяжелых пневмоний 33%. Значительна заболеваемость и в Белоруссии; только в Минской области за период с 1995 по 2000 год заболеваемость и смертность увеличились в 1,5 раза.</a:t>
            </a:r>
          </a:p>
          <a:p>
            <a:pPr marL="0" indent="0" algn="just">
              <a:spcBef>
                <a:spcPts val="0"/>
              </a:spcBef>
              <a:buNone/>
            </a:pPr>
            <a:endParaRPr lang="ru-RU" sz="2000" dirty="0" smtClean="0">
              <a:latin typeface="Times New Roman" pitchFamily="18" charset="0"/>
              <a:cs typeface="Times New Roman" pitchFamily="18" charset="0"/>
            </a:endParaRPr>
          </a:p>
          <a:p>
            <a:pPr marL="0" indent="0" algn="just">
              <a:spcBef>
                <a:spcPts val="0"/>
              </a:spcBef>
              <a:buNone/>
            </a:pPr>
            <a:r>
              <a:rPr lang="en-US" sz="1800" dirty="0" smtClean="0">
                <a:hlinkClick r:id="rId3"/>
              </a:rPr>
              <a:t>http://rudocs.exdat.com/docs/index-82591.html</a:t>
            </a:r>
            <a:endParaRPr lang="ru-RU" sz="1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4"/>
          <p:cNvSpPr>
            <a:spLocks noGrp="1" noChangeArrowheads="1"/>
          </p:cNvSpPr>
          <p:nvPr>
            <p:ph type="title"/>
          </p:nvPr>
        </p:nvSpPr>
        <p:spPr/>
        <p:txBody>
          <a:bodyPr/>
          <a:lstStyle/>
          <a:p>
            <a:pPr algn="ctr" eaLnBrk="1" hangingPunct="1">
              <a:lnSpc>
                <a:spcPct val="90000"/>
              </a:lnSpc>
            </a:pPr>
            <a:r>
              <a:rPr lang="ru-RU" altLang="ru-RU" sz="1900" dirty="0" smtClean="0"/>
              <a:t>Наблюдение 4. Ребенок 1 г.  </a:t>
            </a:r>
            <a:r>
              <a:rPr lang="ru-RU" altLang="ru-RU" sz="1900" b="1" dirty="0" smtClean="0"/>
              <a:t>Правосторонняя деструктивная стафилококковая пневмония, гнойный </a:t>
            </a:r>
            <a:r>
              <a:rPr lang="ru-RU" altLang="ru-RU" sz="1900" b="1" dirty="0" err="1" smtClean="0"/>
              <a:t>синпневмонический</a:t>
            </a:r>
            <a:r>
              <a:rPr lang="ru-RU" altLang="ru-RU" sz="1900" b="1" dirty="0" smtClean="0"/>
              <a:t> плеврит. Абсцесс правого легкого</a:t>
            </a:r>
            <a:r>
              <a:rPr lang="ru-RU" altLang="ru-RU" sz="1900" dirty="0" smtClean="0"/>
              <a:t>.</a:t>
            </a:r>
            <a:r>
              <a:rPr lang="ru-RU" altLang="ru-RU" sz="3800" dirty="0" smtClean="0"/>
              <a:t> </a:t>
            </a:r>
          </a:p>
        </p:txBody>
      </p:sp>
      <p:sp>
        <p:nvSpPr>
          <p:cNvPr id="235523" name="Rectangle 6"/>
          <p:cNvSpPr>
            <a:spLocks noGrp="1" noChangeArrowheads="1"/>
          </p:cNvSpPr>
          <p:nvPr>
            <p:ph type="body" sz="half" idx="2"/>
          </p:nvPr>
        </p:nvSpPr>
        <p:spPr>
          <a:xfrm>
            <a:off x="457200" y="4365625"/>
            <a:ext cx="8229600" cy="2492375"/>
          </a:xfrm>
        </p:spPr>
        <p:txBody>
          <a:bodyPr/>
          <a:lstStyle/>
          <a:p>
            <a:pPr eaLnBrk="1" hangingPunct="1">
              <a:lnSpc>
                <a:spcPct val="80000"/>
              </a:lnSpc>
            </a:pPr>
            <a:r>
              <a:rPr lang="ru-RU" altLang="ru-RU" sz="1800" dirty="0" smtClean="0"/>
              <a:t>7 день болезни с  фебрильной температурой, тяжелой интоксикацией. В крови - </a:t>
            </a:r>
            <a:r>
              <a:rPr lang="ru-RU" altLang="ru-RU" sz="1800" dirty="0" err="1" smtClean="0"/>
              <a:t>гиперлейкоцитоз</a:t>
            </a:r>
            <a:r>
              <a:rPr lang="ru-RU" altLang="ru-RU" sz="1800" dirty="0" smtClean="0"/>
              <a:t> до 36-10%, СОЭ 43 мм/час. </a:t>
            </a:r>
          </a:p>
          <a:p>
            <a:pPr eaLnBrk="1" hangingPunct="1">
              <a:lnSpc>
                <a:spcPct val="80000"/>
              </a:lnSpc>
            </a:pPr>
            <a:r>
              <a:rPr lang="ru-RU" altLang="ru-RU" sz="1800" dirty="0" smtClean="0"/>
              <a:t>На  прямой и боковой рентгенограмме пневмоническая   инфильтрация правой нижней доли с абсцессом и горизонтальным уровнем жидкости, плевральный выпот до 2 ребра.  При плевральной пункции получен гнойный экссудат с высевом </a:t>
            </a:r>
            <a:r>
              <a:rPr lang="en-US" altLang="ru-RU" sz="1800" dirty="0" smtClean="0"/>
              <a:t>Staph</a:t>
            </a:r>
            <a:r>
              <a:rPr lang="ru-RU" altLang="ru-RU" sz="1800" dirty="0" smtClean="0"/>
              <a:t>. </a:t>
            </a:r>
            <a:r>
              <a:rPr lang="en-US" altLang="ru-RU" sz="1800" dirty="0" smtClean="0"/>
              <a:t>aureus</a:t>
            </a:r>
            <a:r>
              <a:rPr lang="ru-RU" altLang="ru-RU" sz="1800" dirty="0" smtClean="0"/>
              <a:t>. </a:t>
            </a:r>
            <a:r>
              <a:rPr lang="ru-RU" altLang="ru-RU" sz="1800" dirty="0" err="1" smtClean="0"/>
              <a:t>Цитоз</a:t>
            </a:r>
            <a:r>
              <a:rPr lang="ru-RU" altLang="ru-RU" sz="1800" dirty="0" smtClean="0"/>
              <a:t> 7500 клеток в 1 </a:t>
            </a:r>
            <a:r>
              <a:rPr lang="ru-RU" altLang="ru-RU" sz="1800" dirty="0" err="1" smtClean="0"/>
              <a:t>мкл</a:t>
            </a:r>
            <a:r>
              <a:rPr lang="ru-RU" altLang="ru-RU" sz="1800" dirty="0" smtClean="0"/>
              <a:t>. </a:t>
            </a:r>
          </a:p>
          <a:p>
            <a:pPr eaLnBrk="1" hangingPunct="1">
              <a:lnSpc>
                <a:spcPct val="80000"/>
              </a:lnSpc>
            </a:pPr>
            <a:r>
              <a:rPr lang="ru-RU" altLang="ru-RU" sz="1800" dirty="0" smtClean="0"/>
              <a:t>Нормализация температуры на 4 сутки терапии </a:t>
            </a:r>
            <a:r>
              <a:rPr lang="ru-RU" altLang="ru-RU" sz="1800" dirty="0" err="1" smtClean="0"/>
              <a:t>цефазолином</a:t>
            </a:r>
            <a:r>
              <a:rPr lang="ru-RU" altLang="ru-RU" sz="1800" dirty="0" smtClean="0"/>
              <a:t> и гентамицином. Общая длительность антибактериального лечения 17 дней. Выздоровление и нормализация рентгенограммы произошли без  хирургических вмешательств через 2,5 мес.</a:t>
            </a:r>
          </a:p>
        </p:txBody>
      </p:sp>
      <p:pic>
        <p:nvPicPr>
          <p:cNvPr id="235524"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44675"/>
            <a:ext cx="273685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1700213"/>
            <a:ext cx="3168650"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6"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ru-RU" altLang="ru-RU" sz="1800"/>
          </a:p>
        </p:txBody>
      </p:sp>
      <p:graphicFrame>
        <p:nvGraphicFramePr>
          <p:cNvPr id="115731" name="Group 19"/>
          <p:cNvGraphicFramePr>
            <a:graphicFrameLocks noGrp="1"/>
          </p:cNvGraphicFramePr>
          <p:nvPr/>
        </p:nvGraphicFramePr>
        <p:xfrm>
          <a:off x="4479925" y="0"/>
          <a:ext cx="207964" cy="1428750"/>
        </p:xfrm>
        <a:graphic>
          <a:graphicData uri="http://schemas.openxmlformats.org/drawingml/2006/table">
            <a:tbl>
              <a:tblPr/>
              <a:tblGrid>
                <a:gridCol w="207964"/>
              </a:tblGrid>
              <a:tr h="14287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2400" b="0" i="0" u="none" strike="noStrike" cap="none" normalizeH="0" baseline="0" smtClean="0">
                        <a:ln>
                          <a:noFill/>
                        </a:ln>
                        <a:solidFill>
                          <a:schemeClr val="tx1"/>
                        </a:solidFill>
                        <a:effectLst/>
                        <a:latin typeface="Arial" charset="0"/>
                      </a:endParaRPr>
                    </a:p>
                  </a:txBody>
                  <a:tcPr marL="91282" marR="91282" horzOverflow="overflow">
                    <a:lnL cap="flat">
                      <a:noFill/>
                    </a:lnL>
                    <a:lnR cap="flat">
                      <a:noFill/>
                    </a:lnR>
                    <a:lnT cap="flat">
                      <a:noFill/>
                    </a:lnT>
                    <a:lnB cap="flat">
                      <a:noFill/>
                    </a:lnB>
                    <a:lnTlToBr>
                      <a:noFill/>
                    </a:lnTlToBr>
                    <a:lnBlToTr>
                      <a:noFill/>
                    </a:lnBlToTr>
                    <a:noFill/>
                  </a:tcPr>
                </a:tc>
              </a:tr>
            </a:tbl>
          </a:graphicData>
        </a:graphic>
      </p:graphicFrame>
      <p:sp>
        <p:nvSpPr>
          <p:cNvPr id="235529" name="Rectangle 20"/>
          <p:cNvSpPr>
            <a:spLocks noChangeArrowheads="1"/>
          </p:cNvSpPr>
          <p:nvPr/>
        </p:nvSpPr>
        <p:spPr bwMode="auto">
          <a:xfrm>
            <a:off x="0" y="142875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800"/>
              <a:t/>
            </a:r>
            <a:br>
              <a:rPr lang="ru-RU" altLang="ru-RU" sz="1800"/>
            </a:br>
            <a:endParaRPr lang="ru-RU" altLang="ru-RU" sz="1800"/>
          </a:p>
        </p:txBody>
      </p:sp>
    </p:spTree>
    <p:extLst>
      <p:ext uri="{BB962C8B-B14F-4D97-AF65-F5344CB8AC3E}">
        <p14:creationId xmlns:p14="http://schemas.microsoft.com/office/powerpoint/2010/main" val="1462711580"/>
      </p:ext>
    </p:extLst>
  </p:cSld>
  <p:clrMapOvr>
    <a:masterClrMapping/>
  </p:clrMapOvr>
  <p:transition>
    <p:cover dir="d"/>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4"/>
          <p:cNvSpPr>
            <a:spLocks noGrp="1" noChangeArrowheads="1"/>
          </p:cNvSpPr>
          <p:nvPr>
            <p:ph type="title"/>
          </p:nvPr>
        </p:nvSpPr>
        <p:spPr/>
        <p:txBody>
          <a:bodyPr>
            <a:normAutofit fontScale="90000"/>
          </a:bodyPr>
          <a:lstStyle/>
          <a:p>
            <a:pPr algn="ctr" eaLnBrk="1" hangingPunct="1"/>
            <a:r>
              <a:rPr lang="ru-RU" altLang="ru-RU" sz="3800" dirty="0" smtClean="0"/>
              <a:t>Наблюдение 5. Ребенок 2,5 мес. </a:t>
            </a:r>
            <a:r>
              <a:rPr lang="ru-RU" altLang="ru-RU" sz="3800" b="1" dirty="0" err="1" smtClean="0"/>
              <a:t>Хламидийная</a:t>
            </a:r>
            <a:r>
              <a:rPr lang="ru-RU" altLang="ru-RU" sz="3800" b="1" dirty="0" smtClean="0"/>
              <a:t> пневмония.</a:t>
            </a:r>
            <a:r>
              <a:rPr lang="ru-RU" altLang="ru-RU" sz="3800" dirty="0" smtClean="0"/>
              <a:t> </a:t>
            </a:r>
          </a:p>
        </p:txBody>
      </p:sp>
      <p:pic>
        <p:nvPicPr>
          <p:cNvPr id="236548"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115617" y="1690700"/>
            <a:ext cx="3481784" cy="3570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6547" name="Rectangle 6"/>
          <p:cNvSpPr>
            <a:spLocks noGrp="1" noChangeArrowheads="1"/>
          </p:cNvSpPr>
          <p:nvPr>
            <p:ph sz="half" idx="2"/>
          </p:nvPr>
        </p:nvSpPr>
        <p:spPr>
          <a:xfrm>
            <a:off x="4648200" y="1905000"/>
            <a:ext cx="4038600" cy="4692650"/>
          </a:xfrm>
        </p:spPr>
        <p:txBody>
          <a:bodyPr/>
          <a:lstStyle/>
          <a:p>
            <a:pPr eaLnBrk="1" hangingPunct="1">
              <a:lnSpc>
                <a:spcPct val="80000"/>
              </a:lnSpc>
            </a:pPr>
            <a:r>
              <a:rPr lang="ru-RU" altLang="ru-RU" sz="1800" smtClean="0"/>
              <a:t>Конъюнктивит в возрасте 1 мес.. 10 день болезни с нормальной температурой, одышка до 68 в 1 мин, приступообразный кашель «стокато», остановка в весе. В легких с двух сторон крепитирующие хрипы. </a:t>
            </a:r>
          </a:p>
          <a:p>
            <a:pPr eaLnBrk="1" hangingPunct="1">
              <a:lnSpc>
                <a:spcPct val="80000"/>
              </a:lnSpc>
            </a:pPr>
            <a:r>
              <a:rPr lang="ru-RU" altLang="ru-RU" sz="1800" smtClean="0"/>
              <a:t>На рентгенограмме множество мелких очагов на фоне усиленного легочного рисунка.</a:t>
            </a:r>
          </a:p>
          <a:p>
            <a:pPr eaLnBrk="1" hangingPunct="1">
              <a:lnSpc>
                <a:spcPct val="80000"/>
              </a:lnSpc>
            </a:pPr>
            <a:r>
              <a:rPr lang="ru-RU" altLang="ru-RU" sz="1800" smtClean="0"/>
              <a:t> В крови лейкоцитоз 37-10%, эозинофилия 15%. Титры антител </a:t>
            </a:r>
            <a:r>
              <a:rPr lang="en-US" altLang="ru-RU" sz="1800" smtClean="0"/>
              <a:t>Chi</a:t>
            </a:r>
            <a:r>
              <a:rPr lang="ru-RU" altLang="ru-RU" sz="1800" smtClean="0"/>
              <a:t>. </a:t>
            </a:r>
            <a:r>
              <a:rPr lang="en-US" altLang="ru-RU" sz="1800" smtClean="0"/>
              <a:t>trachomatis </a:t>
            </a:r>
            <a:r>
              <a:rPr lang="ru-RU" altLang="ru-RU" sz="1800" smtClean="0"/>
              <a:t>у ребенка </a:t>
            </a:r>
            <a:r>
              <a:rPr lang="en-US" altLang="ru-RU" sz="1800" smtClean="0"/>
              <a:t>IgM </a:t>
            </a:r>
            <a:r>
              <a:rPr lang="ru-RU" altLang="ru-RU" sz="1800" smtClean="0"/>
              <a:t>1/8, </a:t>
            </a:r>
            <a:r>
              <a:rPr lang="en-US" altLang="ru-RU" sz="1800" smtClean="0"/>
              <a:t>IgG </a:t>
            </a:r>
            <a:r>
              <a:rPr lang="ru-RU" altLang="ru-RU" sz="1800" smtClean="0"/>
              <a:t>1/256; у матери </a:t>
            </a:r>
            <a:r>
              <a:rPr lang="en-US" altLang="ru-RU" sz="1800" smtClean="0"/>
              <a:t>IgG </a:t>
            </a:r>
            <a:r>
              <a:rPr lang="ru-RU" altLang="ru-RU" sz="1800" smtClean="0"/>
              <a:t>1/64.</a:t>
            </a:r>
          </a:p>
          <a:p>
            <a:pPr eaLnBrk="1" hangingPunct="1">
              <a:lnSpc>
                <a:spcPct val="80000"/>
              </a:lnSpc>
            </a:pPr>
            <a:r>
              <a:rPr lang="ru-RU" altLang="ru-RU" sz="1800" smtClean="0"/>
              <a:t> Лечение: азитромицин 10 мг/кг/сут 3 дня с быстрой обратной динамикой: уменьшением одышки, кашля и возобновлением прибавки веса.</a:t>
            </a:r>
          </a:p>
        </p:txBody>
      </p:sp>
    </p:spTree>
    <p:extLst>
      <p:ext uri="{BB962C8B-B14F-4D97-AF65-F5344CB8AC3E}">
        <p14:creationId xmlns:p14="http://schemas.microsoft.com/office/powerpoint/2010/main" val="2515109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4"/>
          <p:cNvSpPr>
            <a:spLocks noGrp="1" noChangeArrowheads="1"/>
          </p:cNvSpPr>
          <p:nvPr>
            <p:ph type="title"/>
          </p:nvPr>
        </p:nvSpPr>
        <p:spPr/>
        <p:txBody>
          <a:bodyPr/>
          <a:lstStyle/>
          <a:p>
            <a:pPr algn="ctr" eaLnBrk="1" hangingPunct="1"/>
            <a:r>
              <a:rPr lang="ru-RU" altLang="ru-RU" sz="2500" dirty="0" smtClean="0"/>
              <a:t>Наблюдение 6. Ребенок 6 лет. </a:t>
            </a:r>
            <a:r>
              <a:rPr lang="ru-RU" altLang="ru-RU" sz="2500" b="1" dirty="0" smtClean="0"/>
              <a:t>Двусторонняя </a:t>
            </a:r>
            <a:r>
              <a:rPr lang="ru-RU" altLang="ru-RU" sz="2500" b="1" dirty="0" err="1" smtClean="0"/>
              <a:t>микоплазменная</a:t>
            </a:r>
            <a:r>
              <a:rPr lang="ru-RU" altLang="ru-RU" sz="2500" b="1" dirty="0" smtClean="0"/>
              <a:t> пневмония</a:t>
            </a:r>
            <a:r>
              <a:rPr lang="ru-RU" altLang="ru-RU" sz="2500" dirty="0" smtClean="0"/>
              <a:t>.</a:t>
            </a:r>
            <a:r>
              <a:rPr lang="ru-RU" altLang="ru-RU" sz="3800" dirty="0" smtClean="0"/>
              <a:t> </a:t>
            </a:r>
          </a:p>
        </p:txBody>
      </p:sp>
      <p:sp>
        <p:nvSpPr>
          <p:cNvPr id="237571" name="Rectangle 6"/>
          <p:cNvSpPr>
            <a:spLocks noGrp="1" noChangeArrowheads="1"/>
          </p:cNvSpPr>
          <p:nvPr>
            <p:ph type="body" sz="half" idx="2"/>
          </p:nvPr>
        </p:nvSpPr>
        <p:spPr>
          <a:xfrm>
            <a:off x="457200" y="4038600"/>
            <a:ext cx="8229600" cy="2819400"/>
          </a:xfrm>
        </p:spPr>
        <p:txBody>
          <a:bodyPr/>
          <a:lstStyle/>
          <a:p>
            <a:pPr eaLnBrk="1" hangingPunct="1">
              <a:lnSpc>
                <a:spcPct val="80000"/>
              </a:lnSpc>
            </a:pPr>
            <a:r>
              <a:rPr lang="ru-RU" altLang="ru-RU" sz="2000" smtClean="0"/>
              <a:t>6 день болезни с высокой температурой, кашлем, умеренной интоксикацией, скудными катаральными явлениями. В легких в нижних отделах мелкопузырчатые влажные хрипы, больше слева. Лейкоциты 6-109/л, СОЭ- 14 мм/час. Серология - </a:t>
            </a:r>
            <a:r>
              <a:rPr lang="en-US" altLang="ru-RU" sz="2000" smtClean="0"/>
              <a:t>IgM</a:t>
            </a:r>
            <a:r>
              <a:rPr lang="ru-RU" altLang="ru-RU" sz="2000" smtClean="0"/>
              <a:t>-антитела к микоплазме 1:128.</a:t>
            </a:r>
          </a:p>
          <a:p>
            <a:pPr eaLnBrk="1" hangingPunct="1">
              <a:lnSpc>
                <a:spcPct val="80000"/>
              </a:lnSpc>
            </a:pPr>
            <a:r>
              <a:rPr lang="ru-RU" altLang="ru-RU" sz="2000" smtClean="0"/>
              <a:t> На рентгенограмме пневмоническая инфильтрация справа в кардио-дифрагмальной зоне и слева - в базальных сегментах. Лечение - мидекамицин с хорошим эффектом. Через 7 дней от начала терапии пневмонические очаги рассосались, остается умеренная реакция правого корня.</a:t>
            </a:r>
          </a:p>
        </p:txBody>
      </p:sp>
      <p:pic>
        <p:nvPicPr>
          <p:cNvPr id="23757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916113"/>
            <a:ext cx="2735263"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844675"/>
            <a:ext cx="254793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4"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ru-RU" altLang="ru-RU" sz="1800"/>
          </a:p>
        </p:txBody>
      </p:sp>
      <p:graphicFrame>
        <p:nvGraphicFramePr>
          <p:cNvPr id="117779" name="Group 19"/>
          <p:cNvGraphicFramePr>
            <a:graphicFrameLocks noGrp="1"/>
          </p:cNvGraphicFramePr>
          <p:nvPr/>
        </p:nvGraphicFramePr>
        <p:xfrm>
          <a:off x="4479925" y="0"/>
          <a:ext cx="207964" cy="1428750"/>
        </p:xfrm>
        <a:graphic>
          <a:graphicData uri="http://schemas.openxmlformats.org/drawingml/2006/table">
            <a:tbl>
              <a:tblPr/>
              <a:tblGrid>
                <a:gridCol w="207964"/>
              </a:tblGrid>
              <a:tr h="1428750">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endParaRPr kumimoji="0" lang="ru-RU" sz="2400" b="0" i="0" u="none" strike="noStrike" cap="none" normalizeH="0" baseline="0" smtClean="0">
                        <a:ln>
                          <a:noFill/>
                        </a:ln>
                        <a:solidFill>
                          <a:schemeClr val="tx1"/>
                        </a:solidFill>
                        <a:effectLst/>
                        <a:latin typeface="Arial" charset="0"/>
                      </a:endParaRPr>
                    </a:p>
                  </a:txBody>
                  <a:tcPr marL="91282" marR="91282" horzOverflow="overflow">
                    <a:lnL cap="flat">
                      <a:noFill/>
                    </a:lnL>
                    <a:lnR cap="flat">
                      <a:noFill/>
                    </a:lnR>
                    <a:lnT cap="flat">
                      <a:noFill/>
                    </a:lnT>
                    <a:lnB cap="flat">
                      <a:noFill/>
                    </a:lnB>
                    <a:lnTlToBr>
                      <a:noFill/>
                    </a:lnTlToBr>
                    <a:lnBlToTr>
                      <a:noFill/>
                    </a:lnBlToTr>
                    <a:noFill/>
                  </a:tcPr>
                </a:tc>
              </a:tr>
            </a:tbl>
          </a:graphicData>
        </a:graphic>
      </p:graphicFrame>
      <p:sp>
        <p:nvSpPr>
          <p:cNvPr id="237577" name="Rectangle 20"/>
          <p:cNvSpPr>
            <a:spLocks noChangeArrowheads="1"/>
          </p:cNvSpPr>
          <p:nvPr/>
        </p:nvSpPr>
        <p:spPr bwMode="auto">
          <a:xfrm>
            <a:off x="0" y="1428750"/>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800"/>
              <a:t/>
            </a:r>
            <a:br>
              <a:rPr lang="ru-RU" altLang="ru-RU" sz="1800"/>
            </a:br>
            <a:endParaRPr lang="ru-RU" altLang="ru-RU" sz="1800"/>
          </a:p>
        </p:txBody>
      </p:sp>
    </p:spTree>
    <p:extLst>
      <p:ext uri="{BB962C8B-B14F-4D97-AF65-F5344CB8AC3E}">
        <p14:creationId xmlns:p14="http://schemas.microsoft.com/office/powerpoint/2010/main" val="3194989044"/>
      </p:ext>
    </p:extLst>
  </p:cSld>
  <p:clrMapOvr>
    <a:masterClrMapping/>
  </p:clrMapOvr>
  <p:transition>
    <p:cover dir="d"/>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4"/>
          <p:cNvSpPr>
            <a:spLocks noGrp="1" noChangeArrowheads="1"/>
          </p:cNvSpPr>
          <p:nvPr>
            <p:ph type="title"/>
          </p:nvPr>
        </p:nvSpPr>
        <p:spPr/>
        <p:txBody>
          <a:bodyPr/>
          <a:lstStyle/>
          <a:p>
            <a:pPr algn="ctr" eaLnBrk="1" hangingPunct="1"/>
            <a:r>
              <a:rPr lang="ru-RU" altLang="ru-RU" sz="2500" dirty="0" smtClean="0"/>
              <a:t>Наблюдение 7. Ребенок 15 мес., </a:t>
            </a:r>
            <a:r>
              <a:rPr lang="ru-RU" altLang="ru-RU" sz="2500" b="1" dirty="0" smtClean="0"/>
              <a:t>внутрибольничная </a:t>
            </a:r>
            <a:r>
              <a:rPr lang="ru-RU" altLang="ru-RU" sz="2500" b="1" dirty="0" err="1" smtClean="0"/>
              <a:t>клебсиеллезная</a:t>
            </a:r>
            <a:r>
              <a:rPr lang="ru-RU" altLang="ru-RU" sz="2500" b="1" dirty="0" smtClean="0"/>
              <a:t> пневмония</a:t>
            </a:r>
            <a:r>
              <a:rPr lang="ru-RU" altLang="ru-RU" sz="3800" dirty="0" smtClean="0"/>
              <a:t>. </a:t>
            </a:r>
          </a:p>
        </p:txBody>
      </p:sp>
      <p:pic>
        <p:nvPicPr>
          <p:cNvPr id="238596"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19350" y="1692275"/>
            <a:ext cx="2449513" cy="2220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8595" name="Rectangle 6"/>
          <p:cNvSpPr>
            <a:spLocks noGrp="1" noChangeArrowheads="1"/>
          </p:cNvSpPr>
          <p:nvPr>
            <p:ph type="body" sz="half" idx="2"/>
          </p:nvPr>
        </p:nvSpPr>
        <p:spPr>
          <a:xfrm>
            <a:off x="468313" y="4365625"/>
            <a:ext cx="8229600" cy="1981200"/>
          </a:xfrm>
        </p:spPr>
        <p:txBody>
          <a:bodyPr/>
          <a:lstStyle/>
          <a:p>
            <a:pPr eaLnBrk="1" hangingPunct="1">
              <a:lnSpc>
                <a:spcPct val="80000"/>
              </a:lnSpc>
            </a:pPr>
            <a:r>
              <a:rPr lang="ru-RU" altLang="ru-RU" sz="2000" smtClean="0"/>
              <a:t>Заболевание началось остро, с высокой температуры, токсикоза, кашля. Лейкоцитоз 53-10%, СОЭ 42. , СОЭ 42, ДВС-синдром.</a:t>
            </a:r>
          </a:p>
          <a:p>
            <a:pPr eaLnBrk="1" hangingPunct="1">
              <a:lnSpc>
                <a:spcPct val="80000"/>
              </a:lnSpc>
            </a:pPr>
            <a:r>
              <a:rPr lang="ru-RU" altLang="ru-RU" sz="2000" smtClean="0"/>
              <a:t>На рентгенограмме - плотная лобарная тень справа, менее плотная инфильтрация язычковых сегментов. Улучшение наступило на 6-е сутки после повышения дозы гентамиицина с 6 до 15 мг/сут.</a:t>
            </a:r>
          </a:p>
        </p:txBody>
      </p:sp>
      <p:pic>
        <p:nvPicPr>
          <p:cNvPr id="23859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916113"/>
            <a:ext cx="2879725"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0286383"/>
      </p:ext>
    </p:extLst>
  </p:cSld>
  <p:clrMapOvr>
    <a:masterClrMapping/>
  </p:clrMapOvr>
  <p:transition>
    <p:cover dir="d"/>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4"/>
          <p:cNvSpPr>
            <a:spLocks noGrp="1" noChangeArrowheads="1"/>
          </p:cNvSpPr>
          <p:nvPr>
            <p:ph type="title"/>
          </p:nvPr>
        </p:nvSpPr>
        <p:spPr>
          <a:xfrm>
            <a:off x="1087170" y="188640"/>
            <a:ext cx="7772400" cy="866775"/>
          </a:xfrm>
        </p:spPr>
        <p:txBody>
          <a:bodyPr>
            <a:normAutofit fontScale="90000"/>
          </a:bodyPr>
          <a:lstStyle/>
          <a:p>
            <a:pPr algn="ctr" eaLnBrk="1" hangingPunct="1"/>
            <a:r>
              <a:rPr lang="ru-RU" altLang="ru-RU" sz="2100" dirty="0" smtClean="0"/>
              <a:t>Наблюдение </a:t>
            </a:r>
            <a:r>
              <a:rPr lang="ru-RU" altLang="ru-RU" sz="2100" dirty="0"/>
              <a:t>8</a:t>
            </a:r>
            <a:r>
              <a:rPr lang="ru-RU" altLang="ru-RU" sz="2100" dirty="0" smtClean="0"/>
              <a:t>. Ребенок 2 лет</a:t>
            </a:r>
            <a:r>
              <a:rPr lang="ru-RU" altLang="ru-RU" sz="2100" b="1" dirty="0" smtClean="0"/>
              <a:t> </a:t>
            </a:r>
            <a:r>
              <a:rPr lang="ru-RU" altLang="ru-RU" sz="2100" dirty="0" smtClean="0"/>
              <a:t>с врожденным пороком сердца</a:t>
            </a:r>
            <a:r>
              <a:rPr lang="ru-RU" altLang="ru-RU" sz="2100" b="1" dirty="0" smtClean="0"/>
              <a:t> Правосторонняя внутрибольничная пневмония </a:t>
            </a:r>
            <a:br>
              <a:rPr lang="ru-RU" altLang="ru-RU" sz="2100" b="1" dirty="0" smtClean="0"/>
            </a:br>
            <a:r>
              <a:rPr lang="ru-RU" altLang="ru-RU" sz="2100" b="1" dirty="0" smtClean="0"/>
              <a:t>(Н. </a:t>
            </a:r>
            <a:r>
              <a:rPr lang="en-US" altLang="ru-RU" sz="2100" b="1" dirty="0" err="1" smtClean="0"/>
              <a:t>influenzae</a:t>
            </a:r>
            <a:r>
              <a:rPr lang="en-US" altLang="ru-RU" sz="2100" b="1" dirty="0" smtClean="0"/>
              <a:t> b</a:t>
            </a:r>
            <a:r>
              <a:rPr lang="ru-RU" altLang="ru-RU" sz="2100" b="1" dirty="0" smtClean="0"/>
              <a:t>)</a:t>
            </a:r>
            <a:r>
              <a:rPr lang="ru-RU" altLang="ru-RU" sz="3800" dirty="0" smtClean="0"/>
              <a:t> </a:t>
            </a:r>
          </a:p>
        </p:txBody>
      </p:sp>
      <p:pic>
        <p:nvPicPr>
          <p:cNvPr id="240644"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71550" y="1484313"/>
            <a:ext cx="2492375" cy="2089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0643" name="Rectangle 6"/>
          <p:cNvSpPr>
            <a:spLocks noGrp="1" noChangeArrowheads="1"/>
          </p:cNvSpPr>
          <p:nvPr>
            <p:ph type="body" sz="half" idx="2"/>
          </p:nvPr>
        </p:nvSpPr>
        <p:spPr>
          <a:xfrm>
            <a:off x="0" y="3716338"/>
            <a:ext cx="9144000" cy="3495675"/>
          </a:xfrm>
        </p:spPr>
        <p:txBody>
          <a:bodyPr/>
          <a:lstStyle/>
          <a:p>
            <a:pPr eaLnBrk="1" hangingPunct="1">
              <a:lnSpc>
                <a:spcPct val="80000"/>
              </a:lnSpc>
            </a:pPr>
            <a:r>
              <a:rPr lang="ru-RU" altLang="ru-RU" sz="1400" smtClean="0"/>
              <a:t>Заболевание началось в стационаре. Высокая лихорадка, нарастающая интоксикация и одышка. Лейкоциты - 5-10%, СОЭ - 8 мм/час. В крови и мокроте выявлена Н. </a:t>
            </a:r>
            <a:r>
              <a:rPr lang="en-US" altLang="ru-RU" sz="1400" smtClean="0"/>
              <a:t>influenzae b</a:t>
            </a:r>
            <a:r>
              <a:rPr lang="ru-RU" altLang="ru-RU" sz="1400" smtClean="0"/>
              <a:t>. Рис. А. На рентгенограмме -инфильтрация справа в средних отделах. Лечение: ампициллин, гентамицин и цефалоридин -без эффекта. </a:t>
            </a:r>
          </a:p>
          <a:p>
            <a:pPr eaLnBrk="1" hangingPunct="1">
              <a:lnSpc>
                <a:spcPct val="80000"/>
              </a:lnSpc>
            </a:pPr>
            <a:r>
              <a:rPr lang="ru-RU" altLang="ru-RU" sz="1400" smtClean="0"/>
              <a:t>Рис.Б. 8-й день болезни. Сохранение лихорадки.На рентгенограмме - нарастание пневмо-нической инфильтрации. Кровь - не реагирует. Смена антибиотиков на левомицетин и тобрамицин - также без эффекта. </a:t>
            </a:r>
          </a:p>
          <a:p>
            <a:pPr eaLnBrk="1" hangingPunct="1">
              <a:lnSpc>
                <a:spcPct val="80000"/>
              </a:lnSpc>
            </a:pPr>
            <a:r>
              <a:rPr lang="ru-RU" altLang="ru-RU" sz="1400" smtClean="0"/>
              <a:t>Рис. В. 14-й день болезни. Сохранение температуры, крайне тяжелое состояние. Экспансивные рост пневмонической инфильтрации, распространившейся на все правое легкое. Лейкоциты - 8-109/л, СОЭ - 5 мм/час. Назначение рифампицина привело к снижению температуры и -постепенному клиническому выздоровлению.</a:t>
            </a:r>
          </a:p>
          <a:p>
            <a:pPr eaLnBrk="1" hangingPunct="1">
              <a:lnSpc>
                <a:spcPct val="80000"/>
              </a:lnSpc>
            </a:pPr>
            <a:r>
              <a:rPr lang="ru-RU" altLang="ru-RU" sz="1400" smtClean="0"/>
              <a:t> Рентгенограмма нормализовалась через 1 мес. Очевидно, что больничный штамм Н. </a:t>
            </a:r>
            <a:r>
              <a:rPr lang="en-US" altLang="ru-RU" sz="1400" smtClean="0"/>
              <a:t>influenzae b </a:t>
            </a:r>
            <a:r>
              <a:rPr lang="ru-RU" altLang="ru-RU" sz="1400" smtClean="0"/>
              <a:t>был устойчив ко всем распространенным в тот период антибиотикам, так что только назначение резервного препарата - рифампицина - позволило остановить процесс.</a:t>
            </a:r>
          </a:p>
        </p:txBody>
      </p:sp>
      <p:pic>
        <p:nvPicPr>
          <p:cNvPr id="24064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557338"/>
            <a:ext cx="2663825"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6"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557338"/>
            <a:ext cx="2484438"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0220960"/>
      </p:ext>
    </p:extLst>
  </p:cSld>
  <p:clrMapOvr>
    <a:masterClrMapping/>
  </p:clrMapOvr>
  <p:transition>
    <p:cover dir="d"/>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4"/>
          <p:cNvSpPr>
            <a:spLocks noGrp="1" noChangeArrowheads="1"/>
          </p:cNvSpPr>
          <p:nvPr>
            <p:ph type="title"/>
          </p:nvPr>
        </p:nvSpPr>
        <p:spPr>
          <a:xfrm>
            <a:off x="468313" y="0"/>
            <a:ext cx="8229600" cy="1384300"/>
          </a:xfrm>
        </p:spPr>
        <p:txBody>
          <a:bodyPr/>
          <a:lstStyle/>
          <a:p>
            <a:pPr algn="ctr" eaLnBrk="1" hangingPunct="1">
              <a:lnSpc>
                <a:spcPct val="90000"/>
              </a:lnSpc>
            </a:pPr>
            <a:r>
              <a:rPr lang="ru-RU" altLang="ru-RU" sz="2900" dirty="0" smtClean="0"/>
              <a:t>Наблюдение </a:t>
            </a:r>
            <a:r>
              <a:rPr lang="ru-RU" altLang="ru-RU" sz="2900" dirty="0"/>
              <a:t>9</a:t>
            </a:r>
            <a:r>
              <a:rPr lang="ru-RU" altLang="ru-RU" sz="2900" dirty="0" smtClean="0"/>
              <a:t>. Ребенок 1,5 г. </a:t>
            </a:r>
            <a:r>
              <a:rPr lang="ru-RU" altLang="ru-RU" sz="2900" b="1" dirty="0" smtClean="0"/>
              <a:t>Правосторонняя пневмония, </a:t>
            </a:r>
            <a:r>
              <a:rPr lang="ru-RU" altLang="ru-RU" sz="2900" b="1" dirty="0" err="1" smtClean="0"/>
              <a:t>синпневмонический</a:t>
            </a:r>
            <a:r>
              <a:rPr lang="ru-RU" altLang="ru-RU" sz="2900" b="1" dirty="0" smtClean="0"/>
              <a:t> плеврит</a:t>
            </a:r>
            <a:r>
              <a:rPr lang="ru-RU" altLang="ru-RU" dirty="0" smtClean="0"/>
              <a:t> </a:t>
            </a:r>
          </a:p>
        </p:txBody>
      </p:sp>
      <p:pic>
        <p:nvPicPr>
          <p:cNvPr id="241668"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71550" y="1628775"/>
            <a:ext cx="2952750" cy="2305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1667" name="Rectangle 6"/>
          <p:cNvSpPr>
            <a:spLocks noGrp="1" noChangeArrowheads="1"/>
          </p:cNvSpPr>
          <p:nvPr>
            <p:ph type="body" sz="half" idx="2"/>
          </p:nvPr>
        </p:nvSpPr>
        <p:spPr>
          <a:xfrm>
            <a:off x="457200" y="4292600"/>
            <a:ext cx="8229600" cy="2565400"/>
          </a:xfrm>
        </p:spPr>
        <p:txBody>
          <a:bodyPr/>
          <a:lstStyle/>
          <a:p>
            <a:pPr eaLnBrk="1" hangingPunct="1">
              <a:lnSpc>
                <a:spcPct val="80000"/>
              </a:lnSpc>
            </a:pPr>
            <a:r>
              <a:rPr lang="ru-RU" altLang="ru-RU" sz="1800" smtClean="0"/>
              <a:t>4-й день болезни, температура 38,5°, кашель. Притупление перкуторного звука и ослабление дыхания над всей поверхностью правого легкого. Лейкоцитоз 15-10%, нейтрофилов 70%.</a:t>
            </a:r>
          </a:p>
          <a:p>
            <a:pPr eaLnBrk="1" hangingPunct="1">
              <a:lnSpc>
                <a:spcPct val="80000"/>
              </a:lnSpc>
            </a:pPr>
            <a:r>
              <a:rPr lang="ru-RU" altLang="ru-RU" sz="1800" smtClean="0"/>
              <a:t> Рис. А. На рентгенограмме выпот закрывает практически все правое легочное поле. Проведено 2 плевральные пункции. Суммарно получено 350 мл гнойного экссудата. Цитоз 3 400 в 1 мкл. Обнаружен антиген 19 серотипа пневмококка. Снимок после 2 плевральных пункций (Рис. Б): некоторое уменьшение количества плеврального экссудата. Лечение: пенициллин в/м в дозе 100000 ЕД/кг/сут с быстрым (через 24 часа) эффектом: нормализацией температуры, появлением аппетита, снижением числа лейкоцитов и СОЭ.</a:t>
            </a:r>
          </a:p>
        </p:txBody>
      </p:sp>
      <p:pic>
        <p:nvPicPr>
          <p:cNvPr id="24166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628775"/>
            <a:ext cx="2962275"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6398821"/>
      </p:ext>
    </p:extLst>
  </p:cSld>
  <p:clrMapOvr>
    <a:masterClrMapping/>
  </p:clrMapOvr>
  <p:transition>
    <p:cover dir="d"/>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4"/>
          <p:cNvSpPr>
            <a:spLocks noGrp="1" noChangeArrowheads="1"/>
          </p:cNvSpPr>
          <p:nvPr>
            <p:ph type="title"/>
          </p:nvPr>
        </p:nvSpPr>
        <p:spPr>
          <a:xfrm>
            <a:off x="914400" y="277813"/>
            <a:ext cx="7772400" cy="984250"/>
          </a:xfrm>
        </p:spPr>
        <p:txBody>
          <a:bodyPr/>
          <a:lstStyle/>
          <a:p>
            <a:pPr algn="ctr" eaLnBrk="1" hangingPunct="1">
              <a:lnSpc>
                <a:spcPct val="90000"/>
              </a:lnSpc>
            </a:pPr>
            <a:r>
              <a:rPr lang="ru-RU" altLang="ru-RU" sz="2500" dirty="0" smtClean="0"/>
              <a:t>Наблюдение 10. Ребенок 3 мес. </a:t>
            </a:r>
            <a:r>
              <a:rPr lang="ru-RU" altLang="ru-RU" sz="2500" b="1" dirty="0" smtClean="0"/>
              <a:t>Аспирационная пневмония</a:t>
            </a:r>
            <a:r>
              <a:rPr lang="ru-RU" altLang="ru-RU" sz="3800" dirty="0" smtClean="0"/>
              <a:t> </a:t>
            </a:r>
          </a:p>
        </p:txBody>
      </p:sp>
      <p:pic>
        <p:nvPicPr>
          <p:cNvPr id="242692"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55650" y="1773238"/>
            <a:ext cx="2609850" cy="2376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2691" name="Rectangle 6"/>
          <p:cNvSpPr>
            <a:spLocks noGrp="1" noChangeArrowheads="1"/>
          </p:cNvSpPr>
          <p:nvPr>
            <p:ph type="body" sz="half" idx="2"/>
          </p:nvPr>
        </p:nvSpPr>
        <p:spPr>
          <a:xfrm>
            <a:off x="0" y="4292600"/>
            <a:ext cx="9144000" cy="2819400"/>
          </a:xfrm>
        </p:spPr>
        <p:txBody>
          <a:bodyPr/>
          <a:lstStyle/>
          <a:p>
            <a:pPr eaLnBrk="1" hangingPunct="1">
              <a:lnSpc>
                <a:spcPct val="80000"/>
              </a:lnSpc>
            </a:pPr>
            <a:r>
              <a:rPr lang="ru-RU" altLang="ru-RU" sz="1400" smtClean="0"/>
              <a:t>Поперхивается с рождения при кормлении. 3-й день болезни- на фоне ОРВИ массивная аспирация пищи, температура до 38,5°, кашель, масса сухих проводных и влажных хрипов, уменьшающихся после кашля и увеличивающихся после принятия пищи, выраженная обструкция; на снимке - двусторонняя инфильтрация верхних долей, вздутие легких (Рис. А). Кровь спокойная. </a:t>
            </a:r>
          </a:p>
          <a:p>
            <a:pPr eaLnBrk="1" hangingPunct="1">
              <a:lnSpc>
                <a:spcPct val="80000"/>
              </a:lnSpc>
            </a:pPr>
            <a:r>
              <a:rPr lang="ru-RU" altLang="ru-RU" sz="1400" smtClean="0"/>
              <a:t>Терапия Аугментином в/в, спазмолитиками на фоне подбора позиции питания и антирефлюксных мер привела к нормализации температуры, уменьшения респираторного синдрома и уменьшению инфильтративной тени (рис. Б). </a:t>
            </a:r>
          </a:p>
          <a:p>
            <a:pPr eaLnBrk="1" hangingPunct="1">
              <a:lnSpc>
                <a:spcPct val="80000"/>
              </a:lnSpc>
            </a:pPr>
            <a:r>
              <a:rPr lang="ru-RU" altLang="ru-RU" sz="1400" smtClean="0"/>
              <a:t>Через 3,5 мес. на фоне лечения дисфагии и рефлюкса уменьшение обструктивных изменений, исчезновение хрипов и практически нормализация рентгенологической картины (Рис. В). В это время, однако, на КТ в верхних долях видно сгущение легочного рисунка. Обструктив-ные явления под влиянием лечения сгладились через 6 мес. от начала наблюдения. При обследовании через год - респираторных жалоб не предъявляет, на рентгенограмме и КТ изменения в верхней доле не определяются.</a:t>
            </a:r>
          </a:p>
        </p:txBody>
      </p:sp>
      <p:pic>
        <p:nvPicPr>
          <p:cNvPr id="242693"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844675"/>
            <a:ext cx="224472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4"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1700213"/>
            <a:ext cx="2663825" cy="2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1376287"/>
      </p:ext>
    </p:extLst>
  </p:cSld>
  <p:clrMapOvr>
    <a:masterClrMapping/>
  </p:clrMapOvr>
  <p:transition>
    <p:cover dir="d"/>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4"/>
          <p:cNvSpPr>
            <a:spLocks noGrp="1" noChangeArrowheads="1"/>
          </p:cNvSpPr>
          <p:nvPr>
            <p:ph type="title"/>
          </p:nvPr>
        </p:nvSpPr>
        <p:spPr>
          <a:xfrm>
            <a:off x="914400" y="277813"/>
            <a:ext cx="7772400" cy="925512"/>
          </a:xfrm>
        </p:spPr>
        <p:txBody>
          <a:bodyPr>
            <a:normAutofit fontScale="90000"/>
          </a:bodyPr>
          <a:lstStyle/>
          <a:p>
            <a:pPr algn="ctr" eaLnBrk="1" hangingPunct="1"/>
            <a:r>
              <a:rPr lang="ru-RU" altLang="ru-RU" sz="2100" dirty="0" smtClean="0"/>
              <a:t>Наблюдение 11. Ребенок 6 лет. </a:t>
            </a:r>
            <a:r>
              <a:rPr lang="ru-RU" altLang="ru-RU" sz="2100" b="1" dirty="0" smtClean="0"/>
              <a:t>Двусторонняя деструктивная стрептококковая пневмония</a:t>
            </a:r>
            <a:r>
              <a:rPr lang="ru-RU" altLang="ru-RU" sz="2100" dirty="0" smtClean="0"/>
              <a:t>.</a:t>
            </a:r>
            <a:r>
              <a:rPr lang="ru-RU" altLang="ru-RU" sz="3800" dirty="0" smtClean="0"/>
              <a:t> </a:t>
            </a:r>
          </a:p>
        </p:txBody>
      </p:sp>
      <p:pic>
        <p:nvPicPr>
          <p:cNvPr id="243716"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11188" y="1557338"/>
            <a:ext cx="2547937" cy="1792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3715" name="Rectangle 6"/>
          <p:cNvSpPr>
            <a:spLocks noGrp="1" noChangeArrowheads="1"/>
          </p:cNvSpPr>
          <p:nvPr>
            <p:ph type="body" sz="half" idx="2"/>
          </p:nvPr>
        </p:nvSpPr>
        <p:spPr>
          <a:xfrm>
            <a:off x="0" y="3722688"/>
            <a:ext cx="9144000" cy="3135312"/>
          </a:xfrm>
        </p:spPr>
        <p:txBody>
          <a:bodyPr/>
          <a:lstStyle/>
          <a:p>
            <a:pPr eaLnBrk="1" hangingPunct="1">
              <a:lnSpc>
                <a:spcPct val="80000"/>
              </a:lnSpc>
            </a:pPr>
            <a:r>
              <a:rPr lang="ru-RU" altLang="ru-RU" sz="1600" smtClean="0"/>
              <a:t>Заболевание началось остро с подъема температуры до 39°, кашля, одышки на фоне ангины. В легких выслушивались рассеянные влажные хрипы и шум трения плевры, больше справа. Лейкоцитоз 16-109/л, СОЭ 23мм/час. Из зева высеян гемолитический стрептококк гр. А.</a:t>
            </a:r>
            <a:br>
              <a:rPr lang="ru-RU" altLang="ru-RU" sz="1600" smtClean="0"/>
            </a:br>
            <a:r>
              <a:rPr lang="ru-RU" altLang="ru-RU" sz="1600" smtClean="0"/>
              <a:t>Рис. А. 5-й день болезни: множественные очаги пневмонической инфильтрации на</a:t>
            </a:r>
            <a:br>
              <a:rPr lang="ru-RU" altLang="ru-RU" sz="1600" smtClean="0"/>
            </a:br>
            <a:r>
              <a:rPr lang="ru-RU" altLang="ru-RU" sz="1600" smtClean="0"/>
              <a:t>фоне усиленного легочного рисунка, больше справа внижних отделах. АСЛ-0 1240 ед. Лечение: цефазолин по 1 г2 раза в сутки в/в. </a:t>
            </a:r>
          </a:p>
          <a:p>
            <a:pPr eaLnBrk="1" hangingPunct="1">
              <a:lnSpc>
                <a:spcPct val="80000"/>
              </a:lnSpc>
            </a:pPr>
            <a:r>
              <a:rPr lang="ru-RU" altLang="ru-RU" sz="1600" smtClean="0"/>
              <a:t>Рис. Б. 8-й день болезни: падение температуры (на 3-й день лечения). Нормализация числа лейкоцитов и дальнейшее ускорение СОЭ до 43 мм/час. На месте очагов пневмонической инфильтрации появились множественные полости и плевральная</a:t>
            </a:r>
            <a:br>
              <a:rPr lang="ru-RU" altLang="ru-RU" sz="1600" smtClean="0"/>
            </a:br>
            <a:r>
              <a:rPr lang="ru-RU" altLang="ru-RU" sz="1600" smtClean="0"/>
              <a:t>реакция справа.</a:t>
            </a:r>
          </a:p>
          <a:p>
            <a:pPr eaLnBrk="1" hangingPunct="1">
              <a:lnSpc>
                <a:spcPct val="80000"/>
              </a:lnSpc>
            </a:pPr>
            <a:r>
              <a:rPr lang="ru-RU" altLang="ru-RU" sz="1600" smtClean="0"/>
              <a:t> На томограмме в эти сроки (Рис. В) видны множественные	полости справа в нижних отделах и слева за тенью сердца. В течение болезни имела место атриовентрикулярная блокада 2-й степени, по поводу чего ребенок получал нестероидные противовоспалительные препараты.</a:t>
            </a:r>
          </a:p>
        </p:txBody>
      </p:sp>
      <p:pic>
        <p:nvPicPr>
          <p:cNvPr id="243717"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484313"/>
            <a:ext cx="2276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484313"/>
            <a:ext cx="25431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929502"/>
      </p:ext>
    </p:extLst>
  </p:cSld>
  <p:clrMapOvr>
    <a:masterClrMapping/>
  </p:clrMapOvr>
  <p:transition>
    <p:cover dir="d"/>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4"/>
          <p:cNvSpPr>
            <a:spLocks noGrp="1" noChangeArrowheads="1"/>
          </p:cNvSpPr>
          <p:nvPr>
            <p:ph type="title"/>
          </p:nvPr>
        </p:nvSpPr>
        <p:spPr>
          <a:xfrm>
            <a:off x="914400" y="277813"/>
            <a:ext cx="7772400" cy="806450"/>
          </a:xfrm>
        </p:spPr>
        <p:txBody>
          <a:bodyPr>
            <a:normAutofit fontScale="90000"/>
          </a:bodyPr>
          <a:lstStyle/>
          <a:p>
            <a:pPr algn="ctr" eaLnBrk="1" hangingPunct="1">
              <a:lnSpc>
                <a:spcPct val="90000"/>
              </a:lnSpc>
            </a:pPr>
            <a:r>
              <a:rPr lang="ru-RU" altLang="ru-RU" sz="1900" dirty="0" smtClean="0"/>
              <a:t>Наблюдение 12. Ребенок 1 г</a:t>
            </a:r>
            <a:r>
              <a:rPr lang="ru-RU" altLang="ru-RU" sz="1900" b="1" dirty="0" smtClean="0"/>
              <a:t>. Правосторонняя пневмококковая   нижнедолевая </a:t>
            </a:r>
            <a:r>
              <a:rPr lang="ru-RU" altLang="ru-RU" sz="1900" b="1" i="1" dirty="0" smtClean="0"/>
              <a:t>пневмония, </a:t>
            </a:r>
            <a:r>
              <a:rPr lang="ru-RU" altLang="ru-RU" sz="1900" b="1" i="1" dirty="0" err="1" smtClean="0"/>
              <a:t>синпневмонический</a:t>
            </a:r>
            <a:r>
              <a:rPr lang="ru-RU" altLang="ru-RU" sz="1900" b="1" i="1" dirty="0" smtClean="0"/>
              <a:t> </a:t>
            </a:r>
            <a:r>
              <a:rPr lang="ru-RU" altLang="ru-RU" sz="1900" b="1" dirty="0" smtClean="0"/>
              <a:t>плеврит   (СПП)   и   </a:t>
            </a:r>
            <a:r>
              <a:rPr lang="ru-RU" altLang="ru-RU" sz="1900" b="1" dirty="0" err="1" smtClean="0"/>
              <a:t>метапневмонический</a:t>
            </a:r>
            <a:r>
              <a:rPr lang="ru-RU" altLang="ru-RU" sz="1900" b="1" dirty="0" smtClean="0"/>
              <a:t> плеврит (МПП)</a:t>
            </a:r>
            <a:r>
              <a:rPr lang="ru-RU" altLang="ru-RU" sz="3800" dirty="0" smtClean="0"/>
              <a:t> </a:t>
            </a:r>
          </a:p>
        </p:txBody>
      </p:sp>
      <p:pic>
        <p:nvPicPr>
          <p:cNvPr id="244741" name="Picture 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563938" y="1484313"/>
            <a:ext cx="2489200" cy="230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4739" name="Rectangle 6"/>
          <p:cNvSpPr>
            <a:spLocks noGrp="1" noChangeArrowheads="1"/>
          </p:cNvSpPr>
          <p:nvPr>
            <p:ph type="body" sz="half" idx="2"/>
          </p:nvPr>
        </p:nvSpPr>
        <p:spPr>
          <a:xfrm>
            <a:off x="0" y="4038600"/>
            <a:ext cx="9144000" cy="3206750"/>
          </a:xfrm>
        </p:spPr>
        <p:txBody>
          <a:bodyPr/>
          <a:lstStyle/>
          <a:p>
            <a:pPr eaLnBrk="1" hangingPunct="1">
              <a:lnSpc>
                <a:spcPct val="80000"/>
              </a:lnSpc>
            </a:pPr>
            <a:r>
              <a:rPr lang="ru-RU" altLang="ru-RU" sz="1400" smtClean="0"/>
              <a:t>4-й день болезни, температура 38,5°, кашель. Притупление перкуторного звука и ослабление дыхания в нижних отделах правою легкого. Лейкоцитоз 11,5 х 109 нейтрофилез 81%, СОЭ 23 мм/час. </a:t>
            </a:r>
          </a:p>
          <a:p>
            <a:pPr eaLnBrk="1" hangingPunct="1">
              <a:lnSpc>
                <a:spcPct val="80000"/>
              </a:lnSpc>
            </a:pPr>
            <a:r>
              <a:rPr lang="ru-RU" altLang="ru-RU" sz="1400" smtClean="0"/>
              <a:t>На снимке (Рис. А) инфильтрат нижней доли   </a:t>
            </a:r>
            <a:r>
              <a:rPr lang="ru-RU" altLang="ru-RU" sz="1400" i="1" smtClean="0"/>
              <a:t>правого   легкого   практически </a:t>
            </a:r>
            <a:r>
              <a:rPr lang="ru-RU" altLang="ru-RU" sz="1400" smtClean="0"/>
              <a:t>полностью   скрыт   тенью   плеврита. При плевральной пункции получено 80 мл   гнойного экссудата с цитозом 6000 кл. в 1мкл. Обнаружен   антиген 3-го  серотипа  пневмококка.   Начато лечение пенициллином, после однодневного       снижения   температуры через  36 часов лечения,  она вновь поднялась до 39°, увеличилась зона притупления   перкуторного   звука   и ослабления дыхания.</a:t>
            </a:r>
          </a:p>
          <a:p>
            <a:pPr eaLnBrk="1" hangingPunct="1">
              <a:lnSpc>
                <a:spcPct val="80000"/>
              </a:lnSpc>
            </a:pPr>
            <a:r>
              <a:rPr lang="ru-RU" altLang="ru-RU" sz="1400" smtClean="0"/>
              <a:t> На 7-е сутки болезни (3-й день лечения) на снимке - Рис. В - нарастание плеврального     экссудата,     который занимает все правое легочное поле. Тем не менее, наблюдалось снижение числа лейкоцитов до 8-109/л при нарастании   СОЭ  до   39   мм/час.   При пункции получено 130 мл серозного экссудата с цитозом 500 кл в 1 мкл, что позволило говорить об эффективности антибиотика и диагностировать метапневмонический   плеврит. Пенициллин был заменен амоксициллин и ибупрофен (как противовоспалительное) внутрь, нормализация температуры на 12-й день болезни.</a:t>
            </a:r>
          </a:p>
        </p:txBody>
      </p:sp>
      <p:pic>
        <p:nvPicPr>
          <p:cNvPr id="2447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484313"/>
            <a:ext cx="24923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742"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484313"/>
            <a:ext cx="26638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3266646"/>
      </p:ext>
    </p:extLst>
  </p:cSld>
  <p:clrMapOvr>
    <a:masterClrMapping/>
  </p:clrMapOvr>
  <p:transition>
    <p:cover dir="d"/>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4"/>
          <p:cNvSpPr>
            <a:spLocks noGrp="1" noChangeArrowheads="1"/>
          </p:cNvSpPr>
          <p:nvPr>
            <p:ph type="title"/>
          </p:nvPr>
        </p:nvSpPr>
        <p:spPr>
          <a:xfrm>
            <a:off x="914400" y="277813"/>
            <a:ext cx="7772400" cy="919162"/>
          </a:xfrm>
        </p:spPr>
        <p:txBody>
          <a:bodyPr>
            <a:normAutofit fontScale="90000"/>
          </a:bodyPr>
          <a:lstStyle/>
          <a:p>
            <a:pPr algn="ctr" eaLnBrk="1" hangingPunct="1"/>
            <a:r>
              <a:rPr lang="ru-RU" altLang="ru-RU" sz="2400" dirty="0" smtClean="0"/>
              <a:t>Наблюдение 13. Ребенок 5 лет</a:t>
            </a:r>
            <a:r>
              <a:rPr lang="ru-RU" altLang="ru-RU" sz="2400" b="1" dirty="0" smtClean="0"/>
              <a:t>. Двусторонняя пневмония, </a:t>
            </a:r>
            <a:r>
              <a:rPr lang="ru-RU" altLang="ru-RU" sz="2400" b="1" dirty="0" err="1" smtClean="0"/>
              <a:t>метапневмонический</a:t>
            </a:r>
            <a:r>
              <a:rPr lang="ru-RU" altLang="ru-RU" sz="2400" b="1" dirty="0" smtClean="0"/>
              <a:t> плеврит</a:t>
            </a:r>
            <a:r>
              <a:rPr lang="ru-RU" altLang="ru-RU" sz="3800" dirty="0" smtClean="0"/>
              <a:t> </a:t>
            </a:r>
          </a:p>
        </p:txBody>
      </p:sp>
      <p:pic>
        <p:nvPicPr>
          <p:cNvPr id="245764"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55650" y="1628775"/>
            <a:ext cx="2679700" cy="2160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63" name="Rectangle 6"/>
          <p:cNvSpPr>
            <a:spLocks noGrp="1" noChangeArrowheads="1"/>
          </p:cNvSpPr>
          <p:nvPr>
            <p:ph type="body" sz="half" idx="2"/>
          </p:nvPr>
        </p:nvSpPr>
        <p:spPr>
          <a:xfrm>
            <a:off x="468313" y="3949700"/>
            <a:ext cx="8675687" cy="3367088"/>
          </a:xfrm>
        </p:spPr>
        <p:txBody>
          <a:bodyPr/>
          <a:lstStyle/>
          <a:p>
            <a:pPr eaLnBrk="1" hangingPunct="1">
              <a:lnSpc>
                <a:spcPct val="80000"/>
              </a:lnSpc>
            </a:pPr>
            <a:r>
              <a:rPr lang="ru-RU" altLang="ru-RU" sz="1400" smtClean="0"/>
              <a:t>Рис. А-(верхняя доля +6-Й сегмент справа и базальные сегменты нижней доли слева). 4-й день болезни. Температура 39°, кашель, одышка. Лейкоцитов 11-109/л, СОЭ - 30 мм/час. Начато лечение пенициллином и гентамицином. На 2 сут. лечения нормализация температуры, улучшение физикальной картины в легких. На 7-й день - боль в животе и при дыхании справа, подъем температуры, несмотря на замену стартовых антибиотиков на цефазолин в/в. </a:t>
            </a:r>
          </a:p>
          <a:p>
            <a:pPr eaLnBrk="1" hangingPunct="1">
              <a:lnSpc>
                <a:spcPct val="80000"/>
              </a:lnSpc>
            </a:pPr>
            <a:r>
              <a:rPr lang="ru-RU" altLang="ru-RU" sz="1400" smtClean="0"/>
              <a:t>Снимок в латеропозиции на больном боку (Рис. Б) - появление плеврального экссудата - метапневмонического плеврита при уменьшение размеров инфильтрации справа и исчезновении слева. Увеличение лейкоцитоза до 15-109/л и СОЭ до 48 мм/час. При плевральной пункции получено 20 мл серозной жидкости. Цитоз - 400 кл. в 1 мкл. На 13-й день болезни нормализация температуры, и числа лейкоцитов (6-10%), СОЭ-44 мм/час. </a:t>
            </a:r>
          </a:p>
          <a:p>
            <a:pPr eaLnBrk="1" hangingPunct="1">
              <a:lnSpc>
                <a:spcPct val="80000"/>
              </a:lnSpc>
            </a:pPr>
            <a:r>
              <a:rPr lang="ru-RU" altLang="ru-RU" sz="1400" smtClean="0"/>
              <a:t>На снимке (Рис. В) - на фоне плеврального экссудата очаг деструкции в 6-м сегменте с уровнем жидкости. Общая длительность антибиотиков парентерально - 8 дней, затем ампициллин орально 1 неделя. Сохранение лейкоцитоза на фоне МПП говорит о </a:t>
            </a:r>
            <a:r>
              <a:rPr lang="ru-RU" altLang="ru-RU" sz="1400" b="1" smtClean="0"/>
              <a:t>наличии деструкции.</a:t>
            </a:r>
          </a:p>
        </p:txBody>
      </p:sp>
      <p:pic>
        <p:nvPicPr>
          <p:cNvPr id="24576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838" y="1628775"/>
            <a:ext cx="223202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6"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773238"/>
            <a:ext cx="2519363"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6819021"/>
      </p:ext>
    </p:extLst>
  </p:cSld>
  <p:clrMapOvr>
    <a:masterClrMapping/>
  </p:clrMapOvr>
  <p:transition>
    <p:cover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Заголовок 1"/>
          <p:cNvSpPr>
            <a:spLocks noGrp="1"/>
          </p:cNvSpPr>
          <p:nvPr>
            <p:ph type="title"/>
          </p:nvPr>
        </p:nvSpPr>
        <p:spPr/>
        <p:txBody>
          <a:bodyPr>
            <a:normAutofit fontScale="90000"/>
          </a:bodyPr>
          <a:lstStyle/>
          <a:p>
            <a:r>
              <a:rPr lang="ru-RU" altLang="ru-RU" sz="2800" b="1" smtClean="0"/>
              <a:t>Заболеваемость внебольничной пневмонией у детей разного возраста</a:t>
            </a:r>
            <a:br>
              <a:rPr lang="ru-RU" altLang="ru-RU" sz="2800" b="1" smtClean="0"/>
            </a:br>
            <a:r>
              <a:rPr lang="ru-RU" altLang="ru-RU" sz="2800" b="1" smtClean="0"/>
              <a:t>в г. Новокузнецке за 10-летний период</a:t>
            </a:r>
            <a:endParaRPr lang="ru-RU" altLang="ru-RU" sz="2800" smtClean="0"/>
          </a:p>
        </p:txBody>
      </p:sp>
      <p:pic>
        <p:nvPicPr>
          <p:cNvPr id="3072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844675"/>
            <a:ext cx="7772400" cy="3978275"/>
          </a:xfrm>
          <a:noFill/>
        </p:spPr>
      </p:pic>
      <p:pic>
        <p:nvPicPr>
          <p:cNvPr id="30724" name="Picture 4" descr="C:\Users\Kafedra-15\Desktop\Галина 18 МСК\CIMG65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194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4"/>
          <p:cNvSpPr>
            <a:spLocks noGrp="1" noChangeArrowheads="1"/>
          </p:cNvSpPr>
          <p:nvPr>
            <p:ph type="title"/>
          </p:nvPr>
        </p:nvSpPr>
        <p:spPr/>
        <p:txBody>
          <a:bodyPr/>
          <a:lstStyle/>
          <a:p>
            <a:pPr algn="ctr" eaLnBrk="1" hangingPunct="1"/>
            <a:r>
              <a:rPr lang="ru-RU" altLang="ru-RU" sz="2800" dirty="0" smtClean="0"/>
              <a:t>Наблюдение 14. Ребенок 11 мес.</a:t>
            </a:r>
            <a:br>
              <a:rPr lang="ru-RU" altLang="ru-RU" sz="2800" dirty="0" smtClean="0"/>
            </a:br>
            <a:r>
              <a:rPr lang="ru-RU" altLang="ru-RU" sz="2800" dirty="0" smtClean="0"/>
              <a:t> </a:t>
            </a:r>
            <a:r>
              <a:rPr lang="ru-RU" altLang="ru-RU" sz="2800" b="1" dirty="0" smtClean="0"/>
              <a:t>Двусторонняя пневмококковая пневмония</a:t>
            </a:r>
            <a:endParaRPr lang="ru-RU" altLang="ru-RU" dirty="0" smtClean="0"/>
          </a:p>
        </p:txBody>
      </p:sp>
      <p:pic>
        <p:nvPicPr>
          <p:cNvPr id="246788"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827088" y="1557338"/>
            <a:ext cx="4318000" cy="2303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6787" name="Rectangle 6"/>
          <p:cNvSpPr>
            <a:spLocks noGrp="1" noChangeArrowheads="1"/>
          </p:cNvSpPr>
          <p:nvPr>
            <p:ph type="body" sz="half" idx="2"/>
          </p:nvPr>
        </p:nvSpPr>
        <p:spPr/>
        <p:txBody>
          <a:bodyPr/>
          <a:lstStyle/>
          <a:p>
            <a:pPr eaLnBrk="1" hangingPunct="1">
              <a:lnSpc>
                <a:spcPct val="80000"/>
              </a:lnSpc>
            </a:pPr>
            <a:r>
              <a:rPr lang="ru-RU" altLang="ru-RU" sz="1400" smtClean="0"/>
              <a:t>10-й день болезни, температура 39,5°, токсикоз, кашель. Единичные влажные хрипы справа под лопаткой. Лейкоцитоз 18-109/л, СОЭ 7 мм/час. На рентгенограмме (А) очаговая тень в правой нижней доле и треугольная инфильтрация за тенью сердца. Начата терапия пенициллином в/м. На 12-й день болезни после кратковременного падения температура вновь повысилась, появилось притупление перкуторного звука слева ниже середины лопатки - развитие метапневмонического плеврита (Рис. Б). При пункции получено 140 мл серозной жидкости с цитозом 450 кл в 1 мкл. Обнаружен антиген пневмококка 19 серотипа. Продолжена терапия цефазолином в/в. </a:t>
            </a:r>
          </a:p>
          <a:p>
            <a:pPr eaLnBrk="1" hangingPunct="1">
              <a:lnSpc>
                <a:spcPct val="80000"/>
              </a:lnSpc>
            </a:pPr>
            <a:r>
              <a:rPr lang="ru-RU" altLang="ru-RU" sz="1400" smtClean="0"/>
              <a:t>Метапневмонический плеврит развился на фоне длительно не леченной пневмококковой абсцедирующей пневмонии, что и обусловило длительность лихорадки и тяжесть состояния</a:t>
            </a:r>
          </a:p>
        </p:txBody>
      </p:sp>
    </p:spTree>
    <p:extLst>
      <p:ext uri="{BB962C8B-B14F-4D97-AF65-F5344CB8AC3E}">
        <p14:creationId xmlns:p14="http://schemas.microsoft.com/office/powerpoint/2010/main" val="3451226306"/>
      </p:ext>
    </p:extLst>
  </p:cSld>
  <p:clrMapOvr>
    <a:masterClrMapping/>
  </p:clrMapOvr>
  <p:transition>
    <p:cover dir="d"/>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4"/>
          <p:cNvSpPr>
            <a:spLocks noGrp="1" noChangeArrowheads="1"/>
          </p:cNvSpPr>
          <p:nvPr>
            <p:ph type="title"/>
          </p:nvPr>
        </p:nvSpPr>
        <p:spPr/>
        <p:txBody>
          <a:bodyPr/>
          <a:lstStyle/>
          <a:p>
            <a:pPr algn="ctr" eaLnBrk="1" hangingPunct="1"/>
            <a:r>
              <a:rPr lang="ru-RU" altLang="ru-RU" sz="2800" dirty="0" smtClean="0"/>
              <a:t>Наблюдение 15. Ребенок 2 лет. </a:t>
            </a:r>
            <a:br>
              <a:rPr lang="ru-RU" altLang="ru-RU" sz="2800" dirty="0" smtClean="0"/>
            </a:br>
            <a:r>
              <a:rPr lang="ru-RU" altLang="ru-RU" sz="2800" dirty="0" err="1" smtClean="0"/>
              <a:t>Абсцедирующая</a:t>
            </a:r>
            <a:r>
              <a:rPr lang="ru-RU" altLang="ru-RU" sz="2800" dirty="0" smtClean="0"/>
              <a:t> пневмококковая пневмония</a:t>
            </a:r>
            <a:r>
              <a:rPr lang="ru-RU" altLang="ru-RU" sz="3800" dirty="0" smtClean="0"/>
              <a:t> </a:t>
            </a:r>
          </a:p>
        </p:txBody>
      </p:sp>
      <p:pic>
        <p:nvPicPr>
          <p:cNvPr id="247812" name="Picture 7"/>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0113" y="1916113"/>
            <a:ext cx="3600450" cy="3673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7811" name="Rectangle 6"/>
          <p:cNvSpPr>
            <a:spLocks noGrp="1" noChangeArrowheads="1"/>
          </p:cNvSpPr>
          <p:nvPr>
            <p:ph sz="half" idx="2"/>
          </p:nvPr>
        </p:nvSpPr>
        <p:spPr/>
        <p:txBody>
          <a:bodyPr/>
          <a:lstStyle/>
          <a:p>
            <a:pPr eaLnBrk="1" hangingPunct="1"/>
            <a:r>
              <a:rPr lang="ru-RU" altLang="ru-RU" sz="2000" smtClean="0"/>
              <a:t>Абсцедирующая пневмо-кокковая пневмония, напряженный пиопневмо-торакс, 11 день болезни. Смещение средостения, дыхательная недостаточ-ность. </a:t>
            </a:r>
          </a:p>
          <a:p>
            <a:pPr eaLnBrk="1" hangingPunct="1"/>
            <a:r>
              <a:rPr lang="ru-RU" altLang="ru-RU" sz="2000" smtClean="0"/>
              <a:t>Наложен дренаж по Бюлау, продолжено лечение ампициллином в/м. Закрытие полости через 17 дней.</a:t>
            </a:r>
          </a:p>
        </p:txBody>
      </p:sp>
    </p:spTree>
    <p:extLst>
      <p:ext uri="{BB962C8B-B14F-4D97-AF65-F5344CB8AC3E}">
        <p14:creationId xmlns:p14="http://schemas.microsoft.com/office/powerpoint/2010/main" val="31074396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9"/>
          <p:cNvSpPr>
            <a:spLocks noGrp="1" noChangeArrowheads="1"/>
          </p:cNvSpPr>
          <p:nvPr>
            <p:ph type="title"/>
          </p:nvPr>
        </p:nvSpPr>
        <p:spPr/>
        <p:txBody>
          <a:bodyPr/>
          <a:lstStyle/>
          <a:p>
            <a:pPr algn="ctr" eaLnBrk="1" hangingPunct="1"/>
            <a:r>
              <a:rPr lang="ru-RU" altLang="ru-RU" sz="2800" dirty="0" smtClean="0"/>
              <a:t>Наблюдение 16. Ребенок 18 мес.</a:t>
            </a:r>
            <a:br>
              <a:rPr lang="ru-RU" altLang="ru-RU" sz="2800" dirty="0" smtClean="0"/>
            </a:br>
            <a:r>
              <a:rPr lang="ru-RU" altLang="ru-RU" sz="2800" dirty="0" smtClean="0"/>
              <a:t> Левосторонняя </a:t>
            </a:r>
            <a:r>
              <a:rPr lang="ru-RU" altLang="ru-RU" sz="2800" dirty="0" err="1" smtClean="0"/>
              <a:t>абсцедирующая</a:t>
            </a:r>
            <a:r>
              <a:rPr lang="ru-RU" altLang="ru-RU" sz="2800" dirty="0" smtClean="0"/>
              <a:t> пневмония.</a:t>
            </a:r>
          </a:p>
        </p:txBody>
      </p:sp>
      <p:sp>
        <p:nvSpPr>
          <p:cNvPr id="248835" name="Rectangle 11"/>
          <p:cNvSpPr>
            <a:spLocks noGrp="1" noChangeArrowheads="1"/>
          </p:cNvSpPr>
          <p:nvPr>
            <p:ph type="body" sz="half" idx="2"/>
          </p:nvPr>
        </p:nvSpPr>
        <p:spPr/>
        <p:txBody>
          <a:bodyPr/>
          <a:lstStyle/>
          <a:p>
            <a:pPr eaLnBrk="1" hangingPunct="1"/>
            <a:r>
              <a:rPr lang="ru-RU" altLang="ru-RU" sz="2400" dirty="0" err="1" smtClean="0"/>
              <a:t>Пиопневмоторакс</a:t>
            </a:r>
            <a:r>
              <a:rPr lang="ru-RU" altLang="ru-RU" sz="2400" dirty="0" smtClean="0"/>
              <a:t>. В левой плевральной полости воздух с уровнем жидкости, смещение средостения незначительное. Лечение: </a:t>
            </a:r>
            <a:r>
              <a:rPr lang="ru-RU" altLang="ru-RU" sz="2400" dirty="0" err="1" smtClean="0"/>
              <a:t>цефазолин</a:t>
            </a:r>
            <a:r>
              <a:rPr lang="ru-RU" altLang="ru-RU" sz="2400" dirty="0" smtClean="0"/>
              <a:t> + О</a:t>
            </a:r>
            <a:r>
              <a:rPr lang="ru-RU" altLang="ru-RU" sz="2400" baseline="-25000" dirty="0" smtClean="0"/>
              <a:t>2</a:t>
            </a:r>
            <a:r>
              <a:rPr lang="ru-RU" altLang="ru-RU" sz="2400" dirty="0" smtClean="0"/>
              <a:t>, закрытие полости через 7 дней без дренажа.</a:t>
            </a:r>
          </a:p>
        </p:txBody>
      </p:sp>
      <p:sp>
        <p:nvSpPr>
          <p:cNvPr id="248836"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ru-RU" altLang="ru-RU" sz="1800"/>
          </a:p>
        </p:txBody>
      </p:sp>
      <p:pic>
        <p:nvPicPr>
          <p:cNvPr id="24883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1989138"/>
            <a:ext cx="3024188"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9521426"/>
      </p:ext>
    </p:extLst>
  </p:cSld>
  <p:clrMapOvr>
    <a:masterClrMapping/>
  </p:clrMapOvr>
  <p:transition>
    <p:cover dir="d"/>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s://go3.imgsmail.ru/imgpreview?key=73a1dfc3bb799cc3&amp;mb=imgdb_preview_984"/>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3" name="TextBox 2"/>
          <p:cNvSpPr txBox="1"/>
          <p:nvPr/>
        </p:nvSpPr>
        <p:spPr>
          <a:xfrm>
            <a:off x="0" y="548680"/>
            <a:ext cx="9144000" cy="4893647"/>
          </a:xfrm>
          <a:prstGeom prst="rect">
            <a:avLst/>
          </a:prstGeom>
          <a:noFill/>
        </p:spPr>
        <p:txBody>
          <a:bodyPr wrap="square" rtlCol="0">
            <a:spAutoFit/>
          </a:bodyPr>
          <a:lstStyle/>
          <a:p>
            <a:r>
              <a:rPr lang="ru-RU" sz="2400" dirty="0" smtClean="0">
                <a:latin typeface="Times New Roman" pitchFamily="18" charset="0"/>
                <a:cs typeface="Times New Roman" pitchFamily="18" charset="0"/>
              </a:rPr>
              <a:t>	В</a:t>
            </a:r>
            <a:r>
              <a:rPr lang="ru-RU" sz="2400" b="1" dirty="0" smtClean="0">
                <a:solidFill>
                  <a:srgbClr val="FF0000"/>
                </a:solidFill>
                <a:latin typeface="Times New Roman" pitchFamily="18" charset="0"/>
                <a:cs typeface="Times New Roman" pitchFamily="18" charset="0"/>
              </a:rPr>
              <a:t> заключении </a:t>
            </a:r>
            <a:r>
              <a:rPr lang="ru-RU" sz="2400" dirty="0" smtClean="0">
                <a:latin typeface="Times New Roman" pitchFamily="18" charset="0"/>
                <a:cs typeface="Times New Roman" pitchFamily="18" charset="0"/>
              </a:rPr>
              <a:t>еще раз хотим напомнить ключевые моменты:</a:t>
            </a:r>
          </a:p>
          <a:p>
            <a:pPr marL="457200" indent="-457200" algn="just">
              <a:buAutoNum type="arabicPlain"/>
            </a:pPr>
            <a:r>
              <a:rPr lang="ru-RU" sz="2400" dirty="0" smtClean="0">
                <a:latin typeface="Times New Roman" pitchFamily="18" charset="0"/>
                <a:cs typeface="Times New Roman" pitchFamily="18" charset="0"/>
              </a:rPr>
              <a:t>Пневмония это клинико-рентгенологический диагноз, хотя в первые сутки от начала заболевания инфильтрация на рентгенограмме может быть не видна.</a:t>
            </a:r>
          </a:p>
          <a:p>
            <a:pPr marL="457200" indent="-457200" algn="just">
              <a:buAutoNum type="arabicPlain"/>
            </a:pPr>
            <a:r>
              <a:rPr lang="ru-RU" sz="2400" dirty="0" err="1" smtClean="0">
                <a:latin typeface="Times New Roman" pitchFamily="18" charset="0"/>
                <a:cs typeface="Times New Roman" pitchFamily="18" charset="0"/>
              </a:rPr>
              <a:t>Перипроцесс</a:t>
            </a:r>
            <a:r>
              <a:rPr lang="ru-RU" sz="2400" dirty="0" smtClean="0">
                <a:latin typeface="Times New Roman" pitchFamily="18" charset="0"/>
                <a:cs typeface="Times New Roman" pitchFamily="18" charset="0"/>
              </a:rPr>
              <a:t> по ходу </a:t>
            </a:r>
            <a:r>
              <a:rPr lang="ru-RU" sz="2400" dirty="0" err="1" smtClean="0">
                <a:latin typeface="Times New Roman" pitchFamily="18" charset="0"/>
                <a:cs typeface="Times New Roman" pitchFamily="18" charset="0"/>
              </a:rPr>
              <a:t>бронхососудистых</a:t>
            </a:r>
            <a:r>
              <a:rPr lang="ru-RU" sz="2400" dirty="0" smtClean="0">
                <a:latin typeface="Times New Roman" pitchFamily="18" charset="0"/>
                <a:cs typeface="Times New Roman" pitchFamily="18" charset="0"/>
              </a:rPr>
              <a:t> структур, описываемый рентгенологами, не является проявлением бронхопневмонии, а всего лишь свидетельствует о реакции </a:t>
            </a:r>
            <a:r>
              <a:rPr lang="ru-RU" sz="2400" dirty="0" err="1" smtClean="0">
                <a:latin typeface="Times New Roman" pitchFamily="18" charset="0"/>
                <a:cs typeface="Times New Roman" pitchFamily="18" charset="0"/>
              </a:rPr>
              <a:t>перибронховаскулярного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интерстиция</a:t>
            </a:r>
            <a:r>
              <a:rPr lang="ru-RU" sz="2400" dirty="0" smtClean="0">
                <a:latin typeface="Times New Roman" pitchFamily="18" charset="0"/>
                <a:cs typeface="Times New Roman" pitchFamily="18" charset="0"/>
              </a:rPr>
              <a:t>.</a:t>
            </a:r>
          </a:p>
          <a:p>
            <a:pPr marL="457200" indent="-457200" algn="just">
              <a:buAutoNum type="arabicPlain"/>
            </a:pPr>
            <a:r>
              <a:rPr lang="ru-RU" sz="2400" dirty="0" smtClean="0">
                <a:latin typeface="Times New Roman" pitchFamily="18" charset="0"/>
                <a:cs typeface="Times New Roman" pitchFamily="18" charset="0"/>
              </a:rPr>
              <a:t>Фокус инфильтрации всегда формируется на уровне вторичной легочной дольки</a:t>
            </a:r>
          </a:p>
          <a:p>
            <a:pPr marL="457200" indent="-457200" algn="just">
              <a:buAutoNum type="arabicPlain"/>
            </a:pPr>
            <a:r>
              <a:rPr lang="ru-RU" sz="2400" dirty="0" smtClean="0">
                <a:latin typeface="Times New Roman" pitchFamily="18" charset="0"/>
                <a:cs typeface="Times New Roman" pitchFamily="18" charset="0"/>
              </a:rPr>
              <a:t>Все типы инфильтрации могут присутствовать у одного и того же пациента, соответствуя стадиям воспалительного процесса </a:t>
            </a:r>
            <a:endParaRPr lang="ru-RU" sz="2400" dirty="0">
              <a:latin typeface="Times New Roman" pitchFamily="18" charset="0"/>
              <a:cs typeface="Times New Roman" pitchFamily="18" charset="0"/>
            </a:endParaRPr>
          </a:p>
        </p:txBody>
      </p:sp>
    </p:spTree>
    <p:extLst>
      <p:ext uri="{BB962C8B-B14F-4D97-AF65-F5344CB8AC3E}">
        <p14:creationId xmlns:p14="http://schemas.microsoft.com/office/powerpoint/2010/main" val="135834272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2492896"/>
            <a:ext cx="6984776" cy="707886"/>
          </a:xfrm>
          <a:prstGeom prst="rect">
            <a:avLst/>
          </a:prstGeom>
          <a:noFill/>
        </p:spPr>
        <p:txBody>
          <a:bodyPr wrap="square" rtlCol="0">
            <a:spAutoFit/>
          </a:bodyPr>
          <a:lstStyle/>
          <a:p>
            <a:pPr algn="ctr"/>
            <a:r>
              <a:rPr lang="ru-RU" sz="4000" b="1" dirty="0" smtClean="0">
                <a:latin typeface="Times New Roman" pitchFamily="18" charset="0"/>
                <a:cs typeface="Times New Roman" pitchFamily="18" charset="0"/>
              </a:rPr>
              <a:t>Спасибо за внимание!</a:t>
            </a:r>
            <a:endParaRPr lang="ru-RU" sz="4000" b="1" dirty="0">
              <a:latin typeface="Times New Roman" pitchFamily="18" charset="0"/>
              <a:cs typeface="Times New Roman"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988840"/>
            <a:ext cx="8229600" cy="1143000"/>
          </a:xfrm>
        </p:spPr>
        <p:txBody>
          <a:bodyPr>
            <a:noAutofit/>
          </a:bodyPr>
          <a:lstStyle/>
          <a:p>
            <a:pPr algn="just"/>
            <a:r>
              <a:rPr lang="ru-RU" sz="2400" dirty="0" smtClean="0">
                <a:latin typeface="Times New Roman" pitchFamily="18" charset="0"/>
                <a:cs typeface="Times New Roman" pitchFamily="18" charset="0"/>
              </a:rPr>
              <a:t>	Следующим моментом, на котором хотелось бы остановится, это виды пневмоний и прежде всего деление их на типичные и </a:t>
            </a:r>
            <a:r>
              <a:rPr lang="ru-RU" sz="2400" dirty="0" err="1" smtClean="0">
                <a:latin typeface="Times New Roman" pitchFamily="18" charset="0"/>
                <a:cs typeface="Times New Roman" pitchFamily="18" charset="0"/>
              </a:rPr>
              <a:t>атипичные</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9242" name="Group 26"/>
          <p:cNvGraphicFramePr>
            <a:graphicFrameLocks noGrp="1"/>
          </p:cNvGraphicFramePr>
          <p:nvPr>
            <p:ph/>
          </p:nvPr>
        </p:nvGraphicFramePr>
        <p:xfrm>
          <a:off x="7938" y="773113"/>
          <a:ext cx="9036050" cy="5283200"/>
        </p:xfrm>
        <a:graphic>
          <a:graphicData uri="http://schemas.openxmlformats.org/drawingml/2006/table">
            <a:tbl>
              <a:tblPr/>
              <a:tblGrid>
                <a:gridCol w="2699659"/>
                <a:gridCol w="6336391"/>
              </a:tblGrid>
              <a:tr h="712027">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altLang="ru-RU" sz="1800" b="1" i="0" u="none" strike="noStrike" cap="none" normalizeH="0" baseline="0" dirty="0" smtClean="0">
                          <a:ln>
                            <a:noFill/>
                          </a:ln>
                          <a:solidFill>
                            <a:schemeClr val="tx1"/>
                          </a:solidFill>
                          <a:effectLst/>
                          <a:latin typeface="Arial" pitchFamily="34" charset="0"/>
                        </a:rPr>
                        <a:t>Новорожденные</a:t>
                      </a:r>
                    </a:p>
                  </a:txBody>
                  <a:tcPr marL="91435" marR="91435"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lvl="3" algn="ctr"/>
                      <a:r>
                        <a:rPr lang="en-US" sz="1800" b="0" i="1" u="none" strike="noStrike" kern="1200" baseline="0" dirty="0" err="1" smtClean="0">
                          <a:solidFill>
                            <a:schemeClr val="tx1"/>
                          </a:solidFill>
                          <a:latin typeface="Arial" pitchFamily="34" charset="0"/>
                          <a:ea typeface="+mn-ea"/>
                          <a:cs typeface="+mn-cs"/>
                        </a:rPr>
                        <a:t>S.agalactiae</a:t>
                      </a:r>
                      <a:r>
                        <a:rPr lang="en-US" sz="1800" b="0" i="1" u="none" strike="noStrike" kern="1200" baseline="0" dirty="0" smtClean="0">
                          <a:solidFill>
                            <a:schemeClr val="tx1"/>
                          </a:solidFill>
                          <a:latin typeface="Arial" pitchFamily="34" charset="0"/>
                          <a:ea typeface="+mn-ea"/>
                          <a:cs typeface="+mn-cs"/>
                        </a:rPr>
                        <a:t> </a:t>
                      </a:r>
                      <a:r>
                        <a:rPr lang="en-US" sz="1800" b="0" i="0" u="none" strike="noStrike" kern="1200" baseline="0" dirty="0" smtClean="0">
                          <a:solidFill>
                            <a:schemeClr val="tx1"/>
                          </a:solidFill>
                          <a:latin typeface="Arial" pitchFamily="34" charset="0"/>
                          <a:ea typeface="+mn-ea"/>
                          <a:cs typeface="+mn-cs"/>
                        </a:rPr>
                        <a:t>(</a:t>
                      </a:r>
                      <a:r>
                        <a:rPr lang="el-GR" sz="1800" b="0" i="0" u="none" strike="noStrike" kern="1200" baseline="0" dirty="0" smtClean="0">
                          <a:solidFill>
                            <a:schemeClr val="tx1"/>
                          </a:solidFill>
                          <a:latin typeface="Arial" pitchFamily="34" charset="0"/>
                          <a:ea typeface="+mn-ea"/>
                          <a:cs typeface="+mn-cs"/>
                        </a:rPr>
                        <a:t>β-</a:t>
                      </a:r>
                      <a:r>
                        <a:rPr lang="ru-RU" sz="1800" b="0" i="0" u="none" strike="noStrike" kern="1200" baseline="0" dirty="0" smtClean="0">
                          <a:solidFill>
                            <a:schemeClr val="tx1"/>
                          </a:solidFill>
                          <a:latin typeface="Arial" pitchFamily="34" charset="0"/>
                          <a:ea typeface="+mn-ea"/>
                          <a:cs typeface="+mn-cs"/>
                        </a:rPr>
                        <a:t>гемолитический стрептококк группы В)</a:t>
                      </a:r>
                      <a:r>
                        <a:rPr lang="ru-RU" sz="1800" b="0" i="1" u="none" strike="noStrike" kern="1200" baseline="0" dirty="0" smtClean="0">
                          <a:solidFill>
                            <a:schemeClr val="tx1"/>
                          </a:solidFill>
                          <a:latin typeface="Arial" pitchFamily="34" charset="0"/>
                          <a:ea typeface="+mn-ea"/>
                          <a:cs typeface="+mn-cs"/>
                        </a:rPr>
                        <a:t>, </a:t>
                      </a:r>
                      <a:r>
                        <a:rPr lang="ru-RU" sz="1800" b="0" i="1" u="none" strike="noStrike" kern="1200" baseline="0" dirty="0" err="1" smtClean="0">
                          <a:solidFill>
                            <a:schemeClr val="tx1"/>
                          </a:solidFill>
                          <a:latin typeface="Arial" pitchFamily="34" charset="0"/>
                          <a:ea typeface="+mn-ea"/>
                          <a:cs typeface="+mn-cs"/>
                        </a:rPr>
                        <a:t>E.coli</a:t>
                      </a:r>
                      <a:r>
                        <a:rPr lang="ru-RU" sz="1800" b="0" i="0" u="none" strike="noStrike" kern="1200" baseline="0" dirty="0" smtClean="0">
                          <a:solidFill>
                            <a:schemeClr val="tx1"/>
                          </a:solidFill>
                          <a:latin typeface="Arial" pitchFamily="34" charset="0"/>
                          <a:ea typeface="+mn-ea"/>
                          <a:cs typeface="+mn-cs"/>
                        </a:rPr>
                        <a:t>, </a:t>
                      </a:r>
                      <a:r>
                        <a:rPr lang="ru-RU" sz="1800" b="0" i="1" u="none" strike="noStrike" kern="1200" baseline="0" dirty="0" err="1" smtClean="0">
                          <a:solidFill>
                            <a:schemeClr val="tx1"/>
                          </a:solidFill>
                          <a:latin typeface="Arial" pitchFamily="34" charset="0"/>
                          <a:ea typeface="+mn-ea"/>
                          <a:cs typeface="+mn-cs"/>
                        </a:rPr>
                        <a:t>S.aureus</a:t>
                      </a:r>
                      <a:r>
                        <a:rPr lang="ru-RU" sz="1800" b="0" i="0" u="none" strike="noStrike" kern="1200" baseline="0" dirty="0" smtClean="0">
                          <a:solidFill>
                            <a:schemeClr val="tx1"/>
                          </a:solidFill>
                          <a:latin typeface="Arial" pitchFamily="34" charset="0"/>
                          <a:ea typeface="+mn-ea"/>
                          <a:cs typeface="+mn-cs"/>
                        </a:rPr>
                        <a:t>.</a:t>
                      </a:r>
                      <a:endParaRPr kumimoji="0" lang="ru-RU" altLang="ru-RU" sz="1200" b="1" i="0" u="none" strike="noStrike" cap="none" normalizeH="0" baseline="0" dirty="0" smtClean="0">
                        <a:ln>
                          <a:noFill/>
                        </a:ln>
                        <a:solidFill>
                          <a:schemeClr val="tx1"/>
                        </a:solidFill>
                        <a:effectLst/>
                        <a:latin typeface="Arial" pitchFamily="34" charset="0"/>
                      </a:endParaRPr>
                    </a:p>
                  </a:txBody>
                  <a:tcPr marL="91435" marR="91435"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96062">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altLang="ru-RU" sz="1800" b="1" i="0" u="none" strike="noStrike" cap="none" normalizeH="0" baseline="0" dirty="0" smtClean="0">
                          <a:ln>
                            <a:noFill/>
                          </a:ln>
                          <a:solidFill>
                            <a:schemeClr val="tx1"/>
                          </a:solidFill>
                          <a:effectLst/>
                          <a:latin typeface="Arial" pitchFamily="34" charset="0"/>
                        </a:rPr>
                        <a:t>От 1 до 6 мес.</a:t>
                      </a:r>
                    </a:p>
                  </a:txBody>
                  <a:tcPr marL="91435" marR="91435"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r>
                        <a:rPr lang="ru-RU" sz="1800" b="1" i="1" u="none" strike="noStrike" kern="1200" baseline="0" dirty="0" err="1" smtClean="0">
                          <a:solidFill>
                            <a:schemeClr val="tx1"/>
                          </a:solidFill>
                          <a:latin typeface="Arial" pitchFamily="34" charset="0"/>
                          <a:ea typeface="+mn-ea"/>
                          <a:cs typeface="+mn-cs"/>
                        </a:rPr>
                        <a:t>E.coli</a:t>
                      </a:r>
                      <a:r>
                        <a:rPr lang="ru-RU" sz="1800" b="1" i="0" u="none" strike="noStrike" kern="1200" baseline="0" dirty="0" smtClean="0">
                          <a:solidFill>
                            <a:schemeClr val="tx1"/>
                          </a:solidFill>
                          <a:latin typeface="Arial" pitchFamily="34" charset="0"/>
                          <a:ea typeface="+mn-ea"/>
                          <a:cs typeface="+mn-cs"/>
                        </a:rPr>
                        <a:t>,</a:t>
                      </a:r>
                      <a:r>
                        <a:rPr kumimoji="0" lang="ru-RU" sz="1800" b="0" i="0" u="none" strike="noStrike" kern="1200" cap="none" normalizeH="0" baseline="0" dirty="0" smtClean="0">
                          <a:ln>
                            <a:noFill/>
                          </a:ln>
                          <a:solidFill>
                            <a:schemeClr val="tx1"/>
                          </a:solidFill>
                          <a:effectLst/>
                          <a:latin typeface="Arial" pitchFamily="34" charset="0"/>
                          <a:ea typeface="+mn-ea"/>
                          <a:cs typeface="+mn-cs"/>
                        </a:rPr>
                        <a:t> в</a:t>
                      </a:r>
                      <a:r>
                        <a:rPr kumimoji="0" lang="ru-RU" altLang="ru-RU" sz="1800" b="0" i="0" u="none" strike="noStrike" cap="none" normalizeH="0" baseline="0" dirty="0" smtClean="0">
                          <a:ln>
                            <a:noFill/>
                          </a:ln>
                          <a:solidFill>
                            <a:schemeClr val="tx1"/>
                          </a:solidFill>
                          <a:effectLst/>
                          <a:latin typeface="Arial" pitchFamily="34" charset="0"/>
                        </a:rPr>
                        <a:t>ирусы (респираторно-синцитиальный, </a:t>
                      </a:r>
                      <a:r>
                        <a:rPr kumimoji="0" lang="ru-RU" altLang="ru-RU" sz="1800" b="0" i="0" u="none" strike="noStrike" cap="none" normalizeH="0" baseline="0" dirty="0" err="1" smtClean="0">
                          <a:ln>
                            <a:noFill/>
                          </a:ln>
                          <a:solidFill>
                            <a:schemeClr val="tx1"/>
                          </a:solidFill>
                          <a:effectLst/>
                          <a:latin typeface="Arial" pitchFamily="34" charset="0"/>
                        </a:rPr>
                        <a:t>парагриппа</a:t>
                      </a:r>
                      <a:r>
                        <a:rPr kumimoji="0" lang="ru-RU" altLang="ru-RU" sz="1800" b="0" i="0" u="none" strike="noStrike" cap="none" normalizeH="0" baseline="0" dirty="0" smtClean="0">
                          <a:ln>
                            <a:noFill/>
                          </a:ln>
                          <a:solidFill>
                            <a:schemeClr val="tx1"/>
                          </a:solidFill>
                          <a:effectLst/>
                          <a:latin typeface="Arial" pitchFamily="34" charset="0"/>
                        </a:rPr>
                        <a:t>, грипп, аденовирусы), </a:t>
                      </a:r>
                      <a:r>
                        <a:rPr lang="ru-RU" sz="1600" b="0" i="1" u="none" strike="noStrike" kern="1200" baseline="0" dirty="0" err="1" smtClean="0">
                          <a:solidFill>
                            <a:schemeClr val="tx1"/>
                          </a:solidFill>
                          <a:latin typeface="Arial" pitchFamily="34" charset="0"/>
                          <a:ea typeface="+mn-ea"/>
                          <a:cs typeface="+mn-cs"/>
                        </a:rPr>
                        <a:t>S.pneumoniae</a:t>
                      </a:r>
                      <a:r>
                        <a:rPr lang="ru-RU" sz="1600" b="0" i="0" u="none" strike="noStrike" kern="1200" baseline="0" dirty="0" smtClean="0">
                          <a:solidFill>
                            <a:schemeClr val="tx1"/>
                          </a:solidFill>
                          <a:latin typeface="Arial" pitchFamily="34" charset="0"/>
                          <a:ea typeface="+mn-ea"/>
                          <a:cs typeface="+mn-cs"/>
                        </a:rPr>
                        <a:t> и </a:t>
                      </a:r>
                      <a:r>
                        <a:rPr lang="ru-RU" sz="1600" b="0" i="0" u="none" strike="noStrike" kern="1200" baseline="0" dirty="0" err="1" smtClean="0">
                          <a:solidFill>
                            <a:schemeClr val="tx1"/>
                          </a:solidFill>
                          <a:latin typeface="Arial" pitchFamily="34" charset="0"/>
                          <a:ea typeface="+mn-ea"/>
                          <a:cs typeface="+mn-cs"/>
                        </a:rPr>
                        <a:t>гемофилюс</a:t>
                      </a:r>
                      <a:r>
                        <a:rPr lang="ru-RU" sz="1600" b="0" i="0" u="none" strike="noStrike" kern="1200" baseline="0" dirty="0" smtClean="0">
                          <a:solidFill>
                            <a:schemeClr val="tx1"/>
                          </a:solidFill>
                          <a:latin typeface="Arial" pitchFamily="34" charset="0"/>
                          <a:ea typeface="+mn-ea"/>
                          <a:cs typeface="+mn-cs"/>
                        </a:rPr>
                        <a:t> – при контакте с больным сибсом</a:t>
                      </a:r>
                    </a:p>
                    <a:p>
                      <a:r>
                        <a:rPr lang="en-US" sz="1800" b="1" i="0" u="none" strike="noStrike" kern="1200" baseline="0" dirty="0" err="1" smtClean="0">
                          <a:solidFill>
                            <a:schemeClr val="tx1"/>
                          </a:solidFill>
                          <a:latin typeface="Arial" pitchFamily="34" charset="0"/>
                          <a:ea typeface="+mn-ea"/>
                          <a:cs typeface="+mn-cs"/>
                        </a:rPr>
                        <a:t>C.Trachomatis</a:t>
                      </a:r>
                      <a:r>
                        <a:rPr lang="ru-RU" sz="1800" b="1" i="0" u="none" strike="noStrike" kern="1200" baseline="0" dirty="0" smtClean="0">
                          <a:solidFill>
                            <a:schemeClr val="tx1"/>
                          </a:solidFill>
                          <a:latin typeface="Arial" pitchFamily="34" charset="0"/>
                          <a:ea typeface="+mn-ea"/>
                          <a:cs typeface="+mn-cs"/>
                        </a:rPr>
                        <a:t> при атипичной пневмонии.</a:t>
                      </a:r>
                      <a:endParaRPr kumimoji="0" lang="ru-RU" altLang="ru-RU" sz="1800" b="1" i="0" u="none" strike="noStrike" cap="none" normalizeH="0" baseline="0" dirty="0" smtClean="0">
                        <a:ln>
                          <a:noFill/>
                        </a:ln>
                        <a:solidFill>
                          <a:schemeClr val="tx1"/>
                        </a:solidFill>
                        <a:effectLst/>
                        <a:latin typeface="Arial" pitchFamily="34" charset="0"/>
                      </a:endParaRPr>
                    </a:p>
                  </a:txBody>
                  <a:tcPr marL="91435" marR="91435"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80051">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altLang="ru-RU" sz="1800" b="1" i="0" u="none" strike="noStrike" cap="none" normalizeH="0" baseline="0" dirty="0" smtClean="0">
                          <a:ln>
                            <a:noFill/>
                          </a:ln>
                          <a:solidFill>
                            <a:schemeClr val="tx1"/>
                          </a:solidFill>
                          <a:effectLst/>
                          <a:latin typeface="Arial" pitchFamily="34" charset="0"/>
                        </a:rPr>
                        <a:t>От 6 мес. до 5 лет</a:t>
                      </a:r>
                    </a:p>
                  </a:txBody>
                  <a:tcPr marL="91435" marR="91435"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r>
                        <a:rPr lang="en-US" sz="1600" b="1" i="0" u="none" strike="noStrike" kern="1200" baseline="0" dirty="0" smtClean="0">
                          <a:solidFill>
                            <a:schemeClr val="tx1"/>
                          </a:solidFill>
                          <a:latin typeface="Arial" pitchFamily="34" charset="0"/>
                          <a:ea typeface="+mn-ea"/>
                          <a:cs typeface="+mn-cs"/>
                        </a:rPr>
                        <a:t>S. pneumoniae (</a:t>
                      </a:r>
                      <a:r>
                        <a:rPr lang="ru-RU" sz="1600" b="1" i="0" u="none" strike="noStrike" kern="1200" baseline="0" dirty="0" smtClean="0">
                          <a:solidFill>
                            <a:schemeClr val="tx1"/>
                          </a:solidFill>
                          <a:latin typeface="Arial" pitchFamily="34" charset="0"/>
                          <a:ea typeface="+mn-ea"/>
                          <a:cs typeface="+mn-cs"/>
                        </a:rPr>
                        <a:t>по данным отдельных исследований их доля составляет 70–88% случаев),  </a:t>
                      </a:r>
                      <a:r>
                        <a:rPr lang="ru-RU" sz="1600" b="1" i="0" u="none" strike="noStrike" kern="1200" baseline="0" dirty="0" err="1" smtClean="0">
                          <a:solidFill>
                            <a:schemeClr val="tx1"/>
                          </a:solidFill>
                          <a:latin typeface="Arial" pitchFamily="34" charset="0"/>
                          <a:ea typeface="+mn-ea"/>
                          <a:cs typeface="+mn-cs"/>
                        </a:rPr>
                        <a:t>H.influenzae</a:t>
                      </a:r>
                      <a:r>
                        <a:rPr lang="ru-RU" sz="1600" b="1" i="0" u="none" strike="noStrike" kern="1200" baseline="0" dirty="0" smtClean="0">
                          <a:solidFill>
                            <a:schemeClr val="tx1"/>
                          </a:solidFill>
                          <a:latin typeface="Arial" pitchFamily="34" charset="0"/>
                          <a:ea typeface="+mn-ea"/>
                          <a:cs typeface="+mn-cs"/>
                        </a:rPr>
                        <a:t> типа b(до 10% случаев, преимущественно у детей до 2 лет).</a:t>
                      </a:r>
                      <a:endParaRPr kumimoji="0" lang="ru-RU" altLang="ru-RU" sz="1600" b="1" i="0" u="none" strike="noStrike" cap="none" normalizeH="0" baseline="0" dirty="0" smtClean="0">
                        <a:ln>
                          <a:noFill/>
                        </a:ln>
                        <a:solidFill>
                          <a:schemeClr val="tx1"/>
                        </a:solidFill>
                        <a:effectLst/>
                        <a:latin typeface="Arial" pitchFamily="34" charset="0"/>
                      </a:endParaRPr>
                    </a:p>
                  </a:txBody>
                  <a:tcPr marL="91435" marR="91435"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5585">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altLang="ru-RU" sz="1800" b="1" i="0" u="none" strike="noStrike" cap="none" normalizeH="0" baseline="0" smtClean="0">
                          <a:ln>
                            <a:noFill/>
                          </a:ln>
                          <a:solidFill>
                            <a:schemeClr val="tx1"/>
                          </a:solidFill>
                          <a:effectLst/>
                          <a:latin typeface="Arial" pitchFamily="34" charset="0"/>
                        </a:rPr>
                        <a:t>Старше 5 лет</a:t>
                      </a:r>
                    </a:p>
                  </a:txBody>
                  <a:tcPr marL="91435" marR="91435"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lang="ru-RU" sz="1600" b="1" i="1" u="none" strike="noStrike" kern="1200" baseline="0" dirty="0" smtClean="0">
                          <a:solidFill>
                            <a:schemeClr val="tx1"/>
                          </a:solidFill>
                          <a:latin typeface="Arial" pitchFamily="34" charset="0"/>
                          <a:ea typeface="+mn-ea"/>
                          <a:cs typeface="+mn-cs"/>
                        </a:rPr>
                        <a:t>S. </a:t>
                      </a:r>
                      <a:r>
                        <a:rPr lang="ru-RU" sz="1600" b="1" i="1" u="none" strike="noStrike" kern="1200" baseline="0" dirty="0" err="1" smtClean="0">
                          <a:solidFill>
                            <a:schemeClr val="tx1"/>
                          </a:solidFill>
                          <a:latin typeface="Arial" pitchFamily="34" charset="0"/>
                          <a:ea typeface="+mn-ea"/>
                          <a:cs typeface="+mn-cs"/>
                        </a:rPr>
                        <a:t>pneumoniae</a:t>
                      </a:r>
                      <a:r>
                        <a:rPr lang="ru-RU" sz="1600" b="1" i="0" u="none" strike="noStrike" kern="1200" baseline="0" dirty="0" smtClean="0">
                          <a:solidFill>
                            <a:schemeClr val="tx1"/>
                          </a:solidFill>
                          <a:latin typeface="Arial" pitchFamily="34" charset="0"/>
                          <a:ea typeface="+mn-ea"/>
                          <a:cs typeface="+mn-cs"/>
                        </a:rPr>
                        <a:t>, на долю которого приходится 35–40%, редко- стрептококковые.</a:t>
                      </a:r>
                    </a:p>
                    <a:p>
                      <a:r>
                        <a:rPr lang="en-US" sz="1600" b="1" i="1" u="none" strike="noStrike" kern="1200" baseline="0" dirty="0" smtClean="0">
                          <a:solidFill>
                            <a:schemeClr val="tx1"/>
                          </a:solidFill>
                          <a:latin typeface="Arial" pitchFamily="34" charset="0"/>
                          <a:ea typeface="+mn-ea"/>
                          <a:cs typeface="+mn-cs"/>
                        </a:rPr>
                        <a:t>M. pneumoniae </a:t>
                      </a:r>
                      <a:r>
                        <a:rPr lang="ru-RU" sz="1600" b="1" i="0" u="none" strike="noStrike" kern="1200" baseline="0" dirty="0" smtClean="0">
                          <a:solidFill>
                            <a:schemeClr val="tx1"/>
                          </a:solidFill>
                          <a:latin typeface="Arial" pitchFamily="34" charset="0"/>
                          <a:ea typeface="+mn-ea"/>
                          <a:cs typeface="+mn-cs"/>
                        </a:rPr>
                        <a:t>составляют 18–44% (в отдельных исследованиях более 60%), а </a:t>
                      </a:r>
                      <a:r>
                        <a:rPr lang="ru-RU" sz="1600" b="1" i="1" u="none" strike="noStrike" kern="1200" baseline="0" dirty="0" smtClean="0">
                          <a:solidFill>
                            <a:schemeClr val="tx1"/>
                          </a:solidFill>
                          <a:latin typeface="Arial" pitchFamily="34" charset="0"/>
                          <a:ea typeface="+mn-ea"/>
                          <a:cs typeface="+mn-cs"/>
                        </a:rPr>
                        <a:t>C. </a:t>
                      </a:r>
                      <a:r>
                        <a:rPr lang="ru-RU" sz="1600" b="1" i="1" u="none" strike="noStrike" kern="1200" baseline="0" dirty="0" err="1" smtClean="0">
                          <a:solidFill>
                            <a:schemeClr val="tx1"/>
                          </a:solidFill>
                          <a:latin typeface="Arial" pitchFamily="34" charset="0"/>
                          <a:ea typeface="+mn-ea"/>
                          <a:cs typeface="+mn-cs"/>
                        </a:rPr>
                        <a:t>pneumoniae</a:t>
                      </a:r>
                      <a:r>
                        <a:rPr lang="ru-RU" sz="1600" b="1" i="1" u="none" strike="noStrike" kern="1200" baseline="0" dirty="0" smtClean="0">
                          <a:solidFill>
                            <a:schemeClr val="tx1"/>
                          </a:solidFill>
                          <a:latin typeface="Arial" pitchFamily="34" charset="0"/>
                          <a:ea typeface="+mn-ea"/>
                          <a:cs typeface="+mn-cs"/>
                        </a:rPr>
                        <a:t> —</a:t>
                      </a:r>
                      <a:r>
                        <a:rPr lang="ru-RU" sz="1600" b="1" i="0" u="none" strike="noStrike" kern="1200" baseline="0" dirty="0" smtClean="0">
                          <a:solidFill>
                            <a:schemeClr val="tx1"/>
                          </a:solidFill>
                          <a:latin typeface="Arial" pitchFamily="34" charset="0"/>
                          <a:ea typeface="+mn-ea"/>
                          <a:cs typeface="+mn-cs"/>
                        </a:rPr>
                        <a:t>1–30%.</a:t>
                      </a:r>
                      <a:endParaRPr kumimoji="0" lang="ru-RU" altLang="ru-RU" sz="1600" b="1" i="0" u="none" strike="noStrike" cap="none" normalizeH="0" baseline="0" dirty="0" smtClean="0">
                        <a:ln>
                          <a:noFill/>
                        </a:ln>
                        <a:solidFill>
                          <a:schemeClr val="tx1"/>
                        </a:solidFill>
                        <a:effectLst/>
                        <a:latin typeface="Arial" pitchFamily="34" charset="0"/>
                      </a:endParaRPr>
                    </a:p>
                  </a:txBody>
                  <a:tcPr marL="91435" marR="91435"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79474">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altLang="ru-RU" sz="1800" b="1" i="0" u="none" strike="noStrike" cap="none" normalizeH="0" baseline="0" dirty="0" smtClean="0">
                          <a:ln>
                            <a:noFill/>
                          </a:ln>
                          <a:solidFill>
                            <a:schemeClr val="tx1"/>
                          </a:solidFill>
                          <a:effectLst/>
                          <a:latin typeface="Arial" pitchFamily="34" charset="0"/>
                        </a:rPr>
                        <a:t>Пневмония, </a:t>
                      </a:r>
                      <a:r>
                        <a:rPr kumimoji="0" lang="ru-RU" altLang="ru-RU" sz="1800" b="1" i="0" u="none" strike="noStrike" cap="none" normalizeH="0" baseline="0" dirty="0" err="1" smtClean="0">
                          <a:ln>
                            <a:noFill/>
                          </a:ln>
                          <a:solidFill>
                            <a:schemeClr val="tx1"/>
                          </a:solidFill>
                          <a:effectLst/>
                          <a:latin typeface="Arial" pitchFamily="34" charset="0"/>
                        </a:rPr>
                        <a:t>ослож-ненная</a:t>
                      </a:r>
                      <a:r>
                        <a:rPr kumimoji="0" lang="ru-RU" altLang="ru-RU" sz="1800" b="1" i="0" u="none" strike="noStrike" cap="none" normalizeH="0" baseline="0" dirty="0" smtClean="0">
                          <a:ln>
                            <a:noFill/>
                          </a:ln>
                          <a:solidFill>
                            <a:schemeClr val="tx1"/>
                          </a:solidFill>
                          <a:effectLst/>
                          <a:latin typeface="Arial" pitchFamily="34" charset="0"/>
                        </a:rPr>
                        <a:t> плевритом и деструкцией</a:t>
                      </a:r>
                    </a:p>
                  </a:txBody>
                  <a:tcPr marL="91435" marR="91435" marT="45729" marB="4572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Clr>
                          <a:schemeClr val="folHlink"/>
                        </a:buClr>
                        <a:buSzPct val="90000"/>
                        <a:buFont typeface="Wingdings" pitchFamily="2" charset="2"/>
                        <a:defRPr sz="24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defRPr sz="22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defRPr sz="2100">
                          <a:solidFill>
                            <a:schemeClr val="tx1"/>
                          </a:solidFill>
                          <a:latin typeface="Arial" pitchFamily="34" charset="0"/>
                        </a:defRPr>
                      </a:lvl3pPr>
                      <a:lvl4pPr marL="1600200" indent="-228600" eaLnBrk="0" hangingPunct="0">
                        <a:spcBef>
                          <a:spcPct val="20000"/>
                        </a:spcBef>
                        <a:buClr>
                          <a:schemeClr val="accent1"/>
                        </a:buClr>
                        <a:buFont typeface="Wingdings" pitchFamily="2" charset="2"/>
                        <a:defRPr>
                          <a:solidFill>
                            <a:schemeClr val="tx1"/>
                          </a:solidFill>
                          <a:latin typeface="Arial" pitchFamily="34" charset="0"/>
                        </a:defRPr>
                      </a:lvl4pPr>
                      <a:lvl5pPr marL="2057400" indent="-228600" eaLnBrk="0" hangingPunct="0">
                        <a:spcBef>
                          <a:spcPct val="20000"/>
                        </a:spcBef>
                        <a:buClr>
                          <a:schemeClr val="accent1"/>
                        </a:buClr>
                        <a:buFont typeface="Wingdings" pitchFamily="2" charset="2"/>
                        <a:defRPr>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folHlink"/>
                        </a:buClr>
                        <a:buSzPct val="90000"/>
                        <a:buFont typeface="Wingdings" pitchFamily="2" charset="2"/>
                        <a:buNone/>
                        <a:tabLst/>
                      </a:pPr>
                      <a:r>
                        <a:rPr kumimoji="0" lang="ru-RU" altLang="ru-RU" sz="1800" b="1" i="0" u="none" strike="noStrike" cap="none" normalizeH="0" baseline="0" dirty="0" err="1" smtClean="0">
                          <a:ln>
                            <a:noFill/>
                          </a:ln>
                          <a:solidFill>
                            <a:schemeClr val="tx1"/>
                          </a:solidFill>
                          <a:effectLst/>
                          <a:latin typeface="Arial" pitchFamily="34" charset="0"/>
                        </a:rPr>
                        <a:t>Хиб</a:t>
                      </a:r>
                      <a:r>
                        <a:rPr kumimoji="0" lang="ru-RU" altLang="ru-RU" sz="1800" b="1" i="0" u="none" strike="noStrike" cap="none" normalizeH="0" baseline="0" dirty="0" smtClean="0">
                          <a:ln>
                            <a:noFill/>
                          </a:ln>
                          <a:solidFill>
                            <a:schemeClr val="tx1"/>
                          </a:solidFill>
                          <a:effectLst/>
                          <a:latin typeface="Arial" pitchFamily="34" charset="0"/>
                        </a:rPr>
                        <a:t>-инфекция, зол. стафилококк, кишечная флора</a:t>
                      </a:r>
                    </a:p>
                  </a:txBody>
                  <a:tcPr marL="91435" marR="91435" marT="45729" marB="4572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6146" name="Rectangle 2"/>
          <p:cNvSpPr>
            <a:spLocks noGrp="1" noChangeArrowheads="1"/>
          </p:cNvSpPr>
          <p:nvPr>
            <p:ph type="title" idx="4294967295"/>
          </p:nvPr>
        </p:nvSpPr>
        <p:spPr>
          <a:xfrm>
            <a:off x="0" y="0"/>
            <a:ext cx="8229600" cy="908050"/>
          </a:xfrm>
        </p:spPr>
        <p:txBody>
          <a:bodyPr/>
          <a:lstStyle/>
          <a:p>
            <a:pPr eaLnBrk="1" hangingPunct="1"/>
            <a:r>
              <a:rPr lang="ru-RU" altLang="ru-RU" sz="3800" dirty="0" smtClean="0"/>
              <a:t>          Этиология пневмонии</a:t>
            </a:r>
          </a:p>
        </p:txBody>
      </p:sp>
    </p:spTree>
    <p:extLst>
      <p:ext uri="{BB962C8B-B14F-4D97-AF65-F5344CB8AC3E}">
        <p14:creationId xmlns:p14="http://schemas.microsoft.com/office/powerpoint/2010/main" val="882526317"/>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2000" fill="hold"/>
                                        <p:tgtEl>
                                          <p:spTgt spid="6146"/>
                                        </p:tgtEl>
                                        <p:attrNameLst>
                                          <p:attrName>ppt_w</p:attrName>
                                        </p:attrNameLst>
                                      </p:cBhvr>
                                      <p:tavLst>
                                        <p:tav tm="0">
                                          <p:val>
                                            <p:strVal val="#ppt_w*2.5"/>
                                          </p:val>
                                        </p:tav>
                                        <p:tav tm="100000">
                                          <p:val>
                                            <p:strVal val="#ppt_w"/>
                                          </p:val>
                                        </p:tav>
                                      </p:tavLst>
                                    </p:anim>
                                    <p:anim calcmode="lin" valueType="num">
                                      <p:cBhvr>
                                        <p:cTn id="8" dur="2000" fill="hold"/>
                                        <p:tgtEl>
                                          <p:spTgt spid="6146"/>
                                        </p:tgtEl>
                                        <p:attrNameLst>
                                          <p:attrName>ppt_h</p:attrName>
                                        </p:attrNameLst>
                                      </p:cBhvr>
                                      <p:tavLst>
                                        <p:tav tm="0">
                                          <p:val>
                                            <p:strVal val="#ppt_h"/>
                                          </p:val>
                                        </p:tav>
                                        <p:tav tm="100000">
                                          <p:val>
                                            <p:strVal val="#ppt_h"/>
                                          </p:val>
                                        </p:tav>
                                      </p:tavLst>
                                    </p:anim>
                                    <p:anim calcmode="lin" valueType="num">
                                      <p:cBhvr>
                                        <p:cTn id="9" dur="2000" fill="hold"/>
                                        <p:tgtEl>
                                          <p:spTgt spid="6146"/>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6146"/>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260648"/>
            <a:ext cx="8229600" cy="936103"/>
          </a:xfrm>
        </p:spPr>
        <p:txBody>
          <a:bodyPr>
            <a:normAutofit/>
          </a:bodyPr>
          <a:lstStyle/>
          <a:p>
            <a:pPr algn="just">
              <a:buNone/>
            </a:pPr>
            <a:r>
              <a:rPr lang="ru-RU" sz="2400" dirty="0" smtClean="0">
                <a:latin typeface="Times New Roman" pitchFamily="18" charset="0"/>
                <a:cs typeface="Times New Roman" pitchFamily="18" charset="0"/>
              </a:rPr>
              <a:t>		Возбудителями являются пневмококки, стафилококки, </a:t>
            </a:r>
            <a:r>
              <a:rPr lang="ru-RU" sz="2400" dirty="0" err="1" smtClean="0">
                <a:latin typeface="Times New Roman" pitchFamily="18" charset="0"/>
                <a:cs typeface="Times New Roman" pitchFamily="18" charset="0"/>
              </a:rPr>
              <a:t>гемофильная</a:t>
            </a:r>
            <a:r>
              <a:rPr lang="ru-RU" sz="2400" dirty="0" smtClean="0">
                <a:latin typeface="Times New Roman" pitchFamily="18" charset="0"/>
                <a:cs typeface="Times New Roman" pitchFamily="18" charset="0"/>
              </a:rPr>
              <a:t> палочка, кишечная палочка и пр.</a:t>
            </a:r>
            <a:endParaRPr lang="ru-RU" sz="2400" dirty="0">
              <a:latin typeface="Times New Roman" pitchFamily="18" charset="0"/>
              <a:cs typeface="Times New Roman" pitchFamily="18" charset="0"/>
            </a:endParaRPr>
          </a:p>
        </p:txBody>
      </p:sp>
      <p:pic>
        <p:nvPicPr>
          <p:cNvPr id="72706" name="Picture 2" descr="D:\Клиника БГМУ\1_27.png"/>
          <p:cNvPicPr>
            <a:picLocks noChangeAspect="1" noChangeArrowheads="1"/>
          </p:cNvPicPr>
          <p:nvPr/>
        </p:nvPicPr>
        <p:blipFill>
          <a:blip r:embed="rId3" cstate="print"/>
          <a:srcRect l="1487" t="1705" r="1888" b="11332"/>
          <a:stretch>
            <a:fillRect/>
          </a:stretch>
        </p:blipFill>
        <p:spPr bwMode="auto">
          <a:xfrm>
            <a:off x="4932040" y="1916832"/>
            <a:ext cx="3762771" cy="2952328"/>
          </a:xfrm>
          <a:prstGeom prst="rect">
            <a:avLst/>
          </a:prstGeom>
          <a:noFill/>
        </p:spPr>
      </p:pic>
      <p:sp>
        <p:nvSpPr>
          <p:cNvPr id="5" name="Прямоугольник 4"/>
          <p:cNvSpPr/>
          <p:nvPr/>
        </p:nvSpPr>
        <p:spPr>
          <a:xfrm>
            <a:off x="0" y="6309320"/>
            <a:ext cx="9144000" cy="369332"/>
          </a:xfrm>
          <a:prstGeom prst="rect">
            <a:avLst/>
          </a:prstGeom>
        </p:spPr>
        <p:txBody>
          <a:bodyPr wrap="square">
            <a:spAutoFit/>
          </a:bodyPr>
          <a:lstStyle/>
          <a:p>
            <a:r>
              <a:rPr lang="en-US" dirty="0" smtClean="0">
                <a:hlinkClick r:id="rId4"/>
              </a:rPr>
              <a:t>http://tutstellagi.ru/diagnostika-pnevmonii/etiologicheskaya-struktura-pnevmonij</a:t>
            </a:r>
            <a:endParaRPr lang="ru-RU" dirty="0"/>
          </a:p>
        </p:txBody>
      </p:sp>
      <p:sp>
        <p:nvSpPr>
          <p:cNvPr id="72708" name="AutoShape 4" descr="ÐÐ¾ÑÐ°Ð¶ÐµÐ½Ð¸Ðµ Ð¿ÑÐ°Ð²Ð¾Ð¹ ÑÑÐ¾ÑÐ¾Ð½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72709" name="Picture 5" descr="D:\Клиника БГМУ\mb4_005.jpeg"/>
          <p:cNvPicPr>
            <a:picLocks noChangeAspect="1" noChangeArrowheads="1"/>
          </p:cNvPicPr>
          <p:nvPr/>
        </p:nvPicPr>
        <p:blipFill>
          <a:blip r:embed="rId5" cstate="print"/>
          <a:srcRect l="9078" t="4651" r="9326" b="2325"/>
          <a:stretch>
            <a:fillRect/>
          </a:stretch>
        </p:blipFill>
        <p:spPr bwMode="auto">
          <a:xfrm>
            <a:off x="395535" y="1916832"/>
            <a:ext cx="3985643" cy="2952328"/>
          </a:xfrm>
          <a:prstGeom prst="rect">
            <a:avLst/>
          </a:prstGeom>
          <a:noFill/>
        </p:spPr>
      </p:pic>
      <p:sp>
        <p:nvSpPr>
          <p:cNvPr id="9" name="Прямоугольник 8"/>
          <p:cNvSpPr/>
          <p:nvPr/>
        </p:nvSpPr>
        <p:spPr>
          <a:xfrm>
            <a:off x="395536" y="5013176"/>
            <a:ext cx="4032448" cy="1200329"/>
          </a:xfrm>
          <a:prstGeom prst="rect">
            <a:avLst/>
          </a:prstGeom>
        </p:spPr>
        <p:txBody>
          <a:bodyPr wrap="square">
            <a:spAutoFit/>
          </a:bodyPr>
          <a:lstStyle/>
          <a:p>
            <a:r>
              <a:rPr lang="ru-RU" b="1" dirty="0" smtClean="0">
                <a:latin typeface="Times New Roman" pitchFamily="18" charset="0"/>
                <a:cs typeface="Times New Roman" pitchFamily="18" charset="0"/>
              </a:rPr>
              <a:t>Правосторонняя нижнедолевая пневмония </a:t>
            </a:r>
          </a:p>
          <a:p>
            <a:r>
              <a:rPr lang="ru-RU" b="1" dirty="0" smtClean="0">
                <a:latin typeface="Times New Roman" pitchFamily="18" charset="0"/>
                <a:cs typeface="Times New Roman" pitchFamily="18" charset="0"/>
              </a:rPr>
              <a:t>Рентгенограмма ОГК в прямой проекции</a:t>
            </a:r>
            <a:endParaRPr lang="ru-RU" dirty="0">
              <a:latin typeface="Times New Roman" pitchFamily="18" charset="0"/>
              <a:cs typeface="Times New Roman" pitchFamily="18" charset="0"/>
            </a:endParaRPr>
          </a:p>
        </p:txBody>
      </p:sp>
      <p:sp>
        <p:nvSpPr>
          <p:cNvPr id="10" name="Прямоугольник 9"/>
          <p:cNvSpPr/>
          <p:nvPr/>
        </p:nvSpPr>
        <p:spPr>
          <a:xfrm>
            <a:off x="4860032" y="5085184"/>
            <a:ext cx="3923928" cy="1200329"/>
          </a:xfrm>
          <a:prstGeom prst="rect">
            <a:avLst/>
          </a:prstGeom>
        </p:spPr>
        <p:txBody>
          <a:bodyPr wrap="square">
            <a:spAutoFit/>
          </a:bodyPr>
          <a:lstStyle/>
          <a:p>
            <a:r>
              <a:rPr lang="ru-RU" b="1" dirty="0" smtClean="0">
                <a:latin typeface="Times New Roman" pitchFamily="18" charset="0"/>
                <a:cs typeface="Times New Roman" pitchFamily="18" charset="0"/>
              </a:rPr>
              <a:t>Процентное соотношение того или иного возбудителя при формировании типичной пневмонии</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lstStyle/>
          <a:p>
            <a:pPr>
              <a:buNone/>
            </a:pPr>
            <a:endParaRPr lang="ru-RU" dirty="0" smtClean="0"/>
          </a:p>
          <a:p>
            <a:pPr algn="just">
              <a:buNone/>
            </a:pPr>
            <a:r>
              <a:rPr lang="ru-RU" sz="2400" dirty="0" smtClean="0">
                <a:latin typeface="Times New Roman" pitchFamily="18" charset="0"/>
                <a:cs typeface="Times New Roman" pitchFamily="18" charset="0"/>
              </a:rPr>
              <a:t>Авторы:</a:t>
            </a:r>
          </a:p>
          <a:p>
            <a:pPr algn="just">
              <a:buNone/>
            </a:pPr>
            <a:r>
              <a:rPr lang="ru-RU" sz="2400" dirty="0" smtClean="0">
                <a:latin typeface="Times New Roman" pitchFamily="18" charset="0"/>
                <a:cs typeface="Times New Roman" pitchFamily="18" charset="0"/>
              </a:rPr>
              <a:t>д.м.н., профессор кафедры общей хирургии с </a:t>
            </a:r>
          </a:p>
          <a:p>
            <a:pPr algn="just">
              <a:buNone/>
            </a:pPr>
            <a:r>
              <a:rPr lang="ru-RU" sz="2400" dirty="0" smtClean="0">
                <a:latin typeface="Times New Roman" pitchFamily="18" charset="0"/>
                <a:cs typeface="Times New Roman" pitchFamily="18" charset="0"/>
              </a:rPr>
              <a:t>курсом лучевой диагностики ИДПО </a:t>
            </a:r>
          </a:p>
          <a:p>
            <a:pPr algn="just">
              <a:buNone/>
            </a:pPr>
            <a:r>
              <a:rPr lang="ru-RU" sz="2400" dirty="0" err="1" smtClean="0">
                <a:latin typeface="Times New Roman" pitchFamily="18" charset="0"/>
                <a:cs typeface="Times New Roman" pitchFamily="18" charset="0"/>
              </a:rPr>
              <a:t>Байков</a:t>
            </a:r>
            <a:r>
              <a:rPr lang="ru-RU" sz="2400" dirty="0" smtClean="0">
                <a:latin typeface="Times New Roman" pitchFamily="18" charset="0"/>
                <a:cs typeface="Times New Roman" pitchFamily="18" charset="0"/>
              </a:rPr>
              <a:t> Денис </a:t>
            </a:r>
            <a:r>
              <a:rPr lang="ru-RU" sz="2400" dirty="0" err="1" smtClean="0">
                <a:latin typeface="Times New Roman" pitchFamily="18" charset="0"/>
                <a:cs typeface="Times New Roman" pitchFamily="18" charset="0"/>
              </a:rPr>
              <a:t>Энверович</a:t>
            </a:r>
            <a:endParaRPr lang="ru-RU" sz="2400" dirty="0" smtClean="0">
              <a:latin typeface="Times New Roman" pitchFamily="18" charset="0"/>
              <a:cs typeface="Times New Roman" pitchFamily="18" charset="0"/>
            </a:endParaRPr>
          </a:p>
          <a:p>
            <a:pPr algn="just">
              <a:buNone/>
            </a:pPr>
            <a:endParaRPr lang="ru-RU" sz="2400" dirty="0" smtClean="0">
              <a:latin typeface="Times New Roman" pitchFamily="18" charset="0"/>
              <a:cs typeface="Times New Roman" pitchFamily="18" charset="0"/>
            </a:endParaRPr>
          </a:p>
          <a:p>
            <a:pPr algn="just">
              <a:buNone/>
            </a:pPr>
            <a:r>
              <a:rPr lang="ru-RU" sz="2400" dirty="0" smtClean="0">
                <a:latin typeface="Times New Roman" pitchFamily="18" charset="0"/>
                <a:cs typeface="Times New Roman" pitchFamily="18" charset="0"/>
              </a:rPr>
              <a:t>к.м.н., доцент кафедры педиатрии с курсом ИДПО</a:t>
            </a:r>
          </a:p>
          <a:p>
            <a:pPr algn="just">
              <a:buNone/>
            </a:pPr>
            <a:r>
              <a:rPr lang="ru-RU" sz="2400" dirty="0" err="1" smtClean="0">
                <a:latin typeface="Times New Roman" pitchFamily="18" charset="0"/>
                <a:cs typeface="Times New Roman" pitchFamily="18" charset="0"/>
              </a:rPr>
              <a:t>Байкова</a:t>
            </a:r>
            <a:r>
              <a:rPr lang="ru-RU" sz="2400" dirty="0" smtClean="0">
                <a:latin typeface="Times New Roman" pitchFamily="18" charset="0"/>
                <a:cs typeface="Times New Roman" pitchFamily="18" charset="0"/>
              </a:rPr>
              <a:t> Галина Владимировна</a:t>
            </a:r>
          </a:p>
          <a:p>
            <a:pPr algn="just">
              <a:buNone/>
            </a:pPr>
            <a:endParaRPr lang="ru-RU" sz="2400" dirty="0">
              <a:latin typeface="Times New Roman" pitchFamily="18" charset="0"/>
              <a:cs typeface="Times New Roman" pitchFamily="18" charset="0"/>
            </a:endParaRPr>
          </a:p>
          <a:p>
            <a:pPr algn="just">
              <a:buNone/>
            </a:pPr>
            <a:r>
              <a:rPr lang="ru-RU" sz="2400" dirty="0">
                <a:latin typeface="Times New Roman" pitchFamily="18" charset="0"/>
                <a:cs typeface="Times New Roman" pitchFamily="18" charset="0"/>
              </a:rPr>
              <a:t>д</a:t>
            </a:r>
            <a:r>
              <a:rPr lang="ru-RU" sz="2400" dirty="0" smtClean="0">
                <a:latin typeface="Times New Roman" pitchFamily="18" charset="0"/>
                <a:cs typeface="Times New Roman" pitchFamily="18" charset="0"/>
              </a:rPr>
              <a:t>.м.н., профессор кафедры педиатрии с курсом ИДПО</a:t>
            </a:r>
          </a:p>
          <a:p>
            <a:pPr algn="just">
              <a:buNone/>
            </a:pPr>
            <a:r>
              <a:rPr lang="ru-RU" sz="2400" dirty="0" err="1" smtClean="0">
                <a:latin typeface="Times New Roman" pitchFamily="18" charset="0"/>
                <a:cs typeface="Times New Roman" pitchFamily="18" charset="0"/>
              </a:rPr>
              <a:t>Щиряева</a:t>
            </a:r>
            <a:r>
              <a:rPr lang="ru-RU" sz="2400" dirty="0" smtClean="0">
                <a:latin typeface="Times New Roman" pitchFamily="18" charset="0"/>
                <a:cs typeface="Times New Roman" pitchFamily="18" charset="0"/>
              </a:rPr>
              <a:t> Галина Павловна</a:t>
            </a:r>
            <a:endParaRPr lang="ru-RU" sz="2400" dirty="0">
              <a:latin typeface="Times New Roman" pitchFamily="18" charset="0"/>
              <a:cs typeface="Times New Roman" pitchFamily="18" charset="0"/>
            </a:endParaRPr>
          </a:p>
        </p:txBody>
      </p:sp>
      <p:pic>
        <p:nvPicPr>
          <p:cNvPr id="3074" name="Picture 2" descr="C:\Users\Kafedra-15\Desktop\Документы Ширяевой\IMG_60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6561" y="4365103"/>
            <a:ext cx="1381226" cy="20718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Kafedra-15\Desktop\IMG_60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1605" y="2225076"/>
            <a:ext cx="1240835" cy="186125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1605" y="87771"/>
            <a:ext cx="1312844" cy="1973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04664"/>
            <a:ext cx="9144000" cy="5040560"/>
          </a:xfrm>
        </p:spPr>
        <p:txBody>
          <a:bodyPr>
            <a:normAutofit/>
          </a:bodyPr>
          <a:lstStyle/>
          <a:p>
            <a:pPr algn="just">
              <a:buNone/>
            </a:pPr>
            <a:r>
              <a:rPr lang="ru-RU" sz="2400" b="1" dirty="0" smtClean="0">
                <a:latin typeface="Times New Roman" pitchFamily="18" charset="0"/>
                <a:cs typeface="Times New Roman" pitchFamily="18" charset="0"/>
              </a:rPr>
              <a:t>		Типичная пневмония </a:t>
            </a:r>
            <a:r>
              <a:rPr lang="ru-RU" sz="2400" dirty="0" smtClean="0">
                <a:latin typeface="Times New Roman" pitchFamily="18" charset="0"/>
                <a:cs typeface="Times New Roman" pitchFamily="18" charset="0"/>
              </a:rPr>
              <a:t>– собирательное название большой группы пневмоний различной этиологии, которые протекают по более или менее схожим принципам. В основе диагностики типичной пневмонии лежит осуществление рентгенологического исследования легких, которое выявляет специфический инфильтрат (тень). Эта «тень» представляет собой не что иное, как очаг воспаления тканей легких. </a:t>
            </a:r>
          </a:p>
          <a:p>
            <a:pPr algn="just">
              <a:buNone/>
            </a:pPr>
            <a:r>
              <a:rPr lang="ru-RU" sz="2400" dirty="0" smtClean="0">
                <a:latin typeface="Times New Roman" pitchFamily="18" charset="0"/>
                <a:cs typeface="Times New Roman" pitchFamily="18" charset="0"/>
              </a:rPr>
              <a:t>		Для типичной пневмонии характерны четкие контуры тени, что означает, что воспалительный процесс  является локализованным, то есть занимает определенную территорию. Также для типичной пневмонии характерен определенный «набор» симптомов: кашель с мокротой, резкое повышение температуры, озноб, боли в груди и пр. </a:t>
            </a:r>
            <a:endParaRPr lang="ru-RU" sz="2400" dirty="0">
              <a:latin typeface="Times New Roman" pitchFamily="18" charset="0"/>
              <a:cs typeface="Times New Roman" pitchFamily="18" charset="0"/>
            </a:endParaRPr>
          </a:p>
        </p:txBody>
      </p:sp>
      <p:sp>
        <p:nvSpPr>
          <p:cNvPr id="4" name="Прямоугольник 3"/>
          <p:cNvSpPr/>
          <p:nvPr/>
        </p:nvSpPr>
        <p:spPr>
          <a:xfrm>
            <a:off x="0" y="5517232"/>
            <a:ext cx="9144000" cy="646331"/>
          </a:xfrm>
          <a:prstGeom prst="rect">
            <a:avLst/>
          </a:prstGeom>
        </p:spPr>
        <p:txBody>
          <a:bodyPr wrap="square">
            <a:spAutoFit/>
          </a:bodyPr>
          <a:lstStyle/>
          <a:p>
            <a:r>
              <a:rPr lang="en-US" dirty="0" smtClean="0">
                <a:hlinkClick r:id="rId3"/>
              </a:rPr>
              <a:t>http://www.happydoctor.ru/pneumonia/vidy-pnevmonij-recidiviruyushhaya-vozvratnaya-tipichnaya-i-atipichnaya</a:t>
            </a:r>
            <a:endParaRPr lang="ru-RU" dirty="0"/>
          </a:p>
        </p:txBody>
      </p:sp>
      <p:sp>
        <p:nvSpPr>
          <p:cNvPr id="5" name="Прямоугольник 4"/>
          <p:cNvSpPr/>
          <p:nvPr/>
        </p:nvSpPr>
        <p:spPr>
          <a:xfrm>
            <a:off x="0" y="6488668"/>
            <a:ext cx="3291991" cy="369332"/>
          </a:xfrm>
          <a:prstGeom prst="rect">
            <a:avLst/>
          </a:prstGeom>
        </p:spPr>
        <p:txBody>
          <a:bodyPr wrap="none">
            <a:spAutoFit/>
          </a:bodyPr>
          <a:lstStyle/>
          <a:p>
            <a:r>
              <a:rPr lang="en-US" dirty="0" smtClean="0">
                <a:hlinkClick r:id="rId4"/>
              </a:rPr>
              <a:t>https://helpiks.org/3-71502.html</a:t>
            </a:r>
            <a:endParaRPr lang="ru-RU" dirty="0"/>
          </a:p>
        </p:txBody>
      </p:sp>
      <p:sp>
        <p:nvSpPr>
          <p:cNvPr id="7" name="Прямоугольник 6"/>
          <p:cNvSpPr/>
          <p:nvPr/>
        </p:nvSpPr>
        <p:spPr>
          <a:xfrm>
            <a:off x="4355976" y="5934670"/>
            <a:ext cx="4572000" cy="923330"/>
          </a:xfrm>
          <a:prstGeom prst="rect">
            <a:avLst/>
          </a:prstGeom>
        </p:spPr>
        <p:txBody>
          <a:bodyPr>
            <a:spAutoFit/>
          </a:bodyPr>
          <a:lstStyle/>
          <a:p>
            <a:r>
              <a:rPr lang="en-US" dirty="0" smtClean="0">
                <a:hlinkClick r:id="rId5"/>
              </a:rPr>
              <a:t>https://opnevmonii.ru/pnevmoniya/02-vidy/lechenie-i-simptomy-dolevoj-pnevmonii.html</a:t>
            </a:r>
            <a:endParaRPr lang="ru-RU"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2924944"/>
          </a:xfrm>
        </p:spPr>
        <p:txBody>
          <a:bodyPr>
            <a:normAutofit fontScale="25000" lnSpcReduction="20000"/>
          </a:bodyPr>
          <a:lstStyle/>
          <a:p>
            <a:pPr>
              <a:buNone/>
            </a:pPr>
            <a:endParaRPr lang="ru-RU" b="1" dirty="0" smtClean="0">
              <a:latin typeface="Times New Roman" pitchFamily="18" charset="0"/>
              <a:cs typeface="Times New Roman" pitchFamily="18" charset="0"/>
            </a:endParaRPr>
          </a:p>
          <a:p>
            <a:pPr>
              <a:buNone/>
            </a:pPr>
            <a:endParaRPr lang="ru-RU" b="1" dirty="0" smtClean="0">
              <a:latin typeface="Times New Roman" pitchFamily="18" charset="0"/>
              <a:cs typeface="Times New Roman" pitchFamily="18" charset="0"/>
            </a:endParaRPr>
          </a:p>
          <a:p>
            <a:pPr algn="just">
              <a:buNone/>
            </a:pPr>
            <a:r>
              <a:rPr lang="ru-RU" sz="2800" b="1" dirty="0" smtClean="0">
                <a:latin typeface="Times New Roman" pitchFamily="18" charset="0"/>
                <a:cs typeface="Times New Roman" pitchFamily="18" charset="0"/>
              </a:rPr>
              <a:t>		</a:t>
            </a:r>
            <a:r>
              <a:rPr lang="ru-RU" sz="9600" b="1" dirty="0" smtClean="0">
                <a:latin typeface="Times New Roman" pitchFamily="18" charset="0"/>
                <a:cs typeface="Times New Roman" pitchFamily="18" charset="0"/>
              </a:rPr>
              <a:t>Атипичная пневмония </a:t>
            </a:r>
            <a:r>
              <a:rPr lang="ru-RU" sz="9600" dirty="0" smtClean="0">
                <a:latin typeface="Times New Roman" pitchFamily="18" charset="0"/>
                <a:cs typeface="Times New Roman" pitchFamily="18" charset="0"/>
              </a:rPr>
              <a:t>- также собирательное название группы болезней, которые развиваются по принципам, значительно отличающимся от таковых при «типичной пневмонии». </a:t>
            </a:r>
          </a:p>
          <a:p>
            <a:pPr algn="just">
              <a:buNone/>
            </a:pPr>
            <a:r>
              <a:rPr lang="ru-RU" sz="9600" dirty="0" smtClean="0">
                <a:latin typeface="Times New Roman" pitchFamily="18" charset="0"/>
                <a:cs typeface="Times New Roman" pitchFamily="18" charset="0"/>
              </a:rPr>
              <a:t>		Основные отличия </a:t>
            </a:r>
            <a:r>
              <a:rPr lang="ru-RU" sz="9600" dirty="0" err="1" smtClean="0">
                <a:latin typeface="Times New Roman" pitchFamily="18" charset="0"/>
                <a:cs typeface="Times New Roman" pitchFamily="18" charset="0"/>
              </a:rPr>
              <a:t>атипичной</a:t>
            </a:r>
            <a:r>
              <a:rPr lang="ru-RU" sz="9600" dirty="0" smtClean="0">
                <a:latin typeface="Times New Roman" pitchFamily="18" charset="0"/>
                <a:cs typeface="Times New Roman" pitchFamily="18" charset="0"/>
              </a:rPr>
              <a:t> пневмонии от описанной выше типичной пневмонии состоят в своеобразном течении первой. </a:t>
            </a:r>
          </a:p>
          <a:p>
            <a:pPr algn="just">
              <a:buNone/>
            </a:pPr>
            <a:r>
              <a:rPr lang="ru-RU" sz="9600" dirty="0" smtClean="0">
                <a:latin typeface="Times New Roman" pitchFamily="18" charset="0"/>
                <a:cs typeface="Times New Roman" pitchFamily="18" charset="0"/>
              </a:rPr>
              <a:t>		При рентгенологическом исследовании выявляются «размытые тени» без четких границ. </a:t>
            </a:r>
          </a:p>
          <a:p>
            <a:pPr>
              <a:buNone/>
            </a:pPr>
            <a:endParaRPr lang="ru-RU" dirty="0">
              <a:latin typeface="Times New Roman" pitchFamily="18" charset="0"/>
              <a:cs typeface="Times New Roman" pitchFamily="18" charset="0"/>
            </a:endParaRPr>
          </a:p>
        </p:txBody>
      </p:sp>
      <p:pic>
        <p:nvPicPr>
          <p:cNvPr id="63490" name="Picture 2" descr="атипичная пневмония"/>
          <p:cNvPicPr>
            <a:picLocks noChangeAspect="1" noChangeArrowheads="1"/>
          </p:cNvPicPr>
          <p:nvPr/>
        </p:nvPicPr>
        <p:blipFill>
          <a:blip r:embed="rId3" cstate="print"/>
          <a:srcRect/>
          <a:stretch>
            <a:fillRect/>
          </a:stretch>
        </p:blipFill>
        <p:spPr bwMode="auto">
          <a:xfrm>
            <a:off x="251520" y="3588889"/>
            <a:ext cx="4104456" cy="3056511"/>
          </a:xfrm>
          <a:prstGeom prst="rect">
            <a:avLst/>
          </a:prstGeom>
          <a:noFill/>
        </p:spPr>
      </p:pic>
      <p:pic>
        <p:nvPicPr>
          <p:cNvPr id="63492" name="Picture 4" descr="пневмоцистная пневмония"/>
          <p:cNvPicPr>
            <a:picLocks noChangeAspect="1" noChangeArrowheads="1"/>
          </p:cNvPicPr>
          <p:nvPr/>
        </p:nvPicPr>
        <p:blipFill>
          <a:blip r:embed="rId4" cstate="print"/>
          <a:srcRect l="3203" t="9391" r="2298" b="6088"/>
          <a:stretch>
            <a:fillRect/>
          </a:stretch>
        </p:blipFill>
        <p:spPr bwMode="auto">
          <a:xfrm>
            <a:off x="5364088" y="3573016"/>
            <a:ext cx="3384376" cy="3097564"/>
          </a:xfrm>
          <a:prstGeom prst="rect">
            <a:avLst/>
          </a:prstGeom>
          <a:noFill/>
        </p:spPr>
      </p:pic>
      <p:sp>
        <p:nvSpPr>
          <p:cNvPr id="5" name="Прямоугольник 4"/>
          <p:cNvSpPr/>
          <p:nvPr/>
        </p:nvSpPr>
        <p:spPr>
          <a:xfrm>
            <a:off x="251520" y="2852936"/>
            <a:ext cx="4572000" cy="646331"/>
          </a:xfrm>
          <a:prstGeom prst="rect">
            <a:avLst/>
          </a:prstGeom>
        </p:spPr>
        <p:txBody>
          <a:bodyPr>
            <a:spAutoFit/>
          </a:bodyPr>
          <a:lstStyle/>
          <a:p>
            <a:r>
              <a:rPr lang="en-US" dirty="0" smtClean="0">
                <a:hlinkClick r:id="rId5"/>
              </a:rPr>
              <a:t>https://www.krasotaimedicina.ru/diseases/zabolevanija_pulmonology/atypical-pneumonia</a:t>
            </a:r>
            <a:endParaRPr lang="ru-RU" dirty="0"/>
          </a:p>
        </p:txBody>
      </p:sp>
      <p:sp>
        <p:nvSpPr>
          <p:cNvPr id="6" name="Прямоугольник 5"/>
          <p:cNvSpPr/>
          <p:nvPr/>
        </p:nvSpPr>
        <p:spPr>
          <a:xfrm>
            <a:off x="5292080" y="2924944"/>
            <a:ext cx="3558410" cy="369332"/>
          </a:xfrm>
          <a:prstGeom prst="rect">
            <a:avLst/>
          </a:prstGeom>
        </p:spPr>
        <p:txBody>
          <a:bodyPr wrap="none">
            <a:spAutoFit/>
          </a:bodyPr>
          <a:lstStyle/>
          <a:p>
            <a:r>
              <a:rPr lang="en-US" dirty="0" smtClean="0">
                <a:hlinkClick r:id="rId6"/>
              </a:rPr>
              <a:t>https://medicalplanet.su/1427.html</a:t>
            </a:r>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Заголовок 4"/>
          <p:cNvSpPr>
            <a:spLocks noGrp="1"/>
          </p:cNvSpPr>
          <p:nvPr>
            <p:ph type="title"/>
          </p:nvPr>
        </p:nvSpPr>
        <p:spPr/>
        <p:txBody>
          <a:bodyPr>
            <a:normAutofit fontScale="90000"/>
          </a:bodyPr>
          <a:lstStyle/>
          <a:p>
            <a:r>
              <a:rPr lang="ru-RU" altLang="ru-RU" dirty="0" smtClean="0"/>
              <a:t>Особенности атипичной пневмонии </a:t>
            </a:r>
          </a:p>
        </p:txBody>
      </p:sp>
      <p:sp>
        <p:nvSpPr>
          <p:cNvPr id="36867" name="Объект 5"/>
          <p:cNvSpPr>
            <a:spLocks noGrp="1"/>
          </p:cNvSpPr>
          <p:nvPr>
            <p:ph idx="1"/>
          </p:nvPr>
        </p:nvSpPr>
        <p:spPr/>
        <p:txBody>
          <a:bodyPr/>
          <a:lstStyle/>
          <a:p>
            <a:pPr marL="0" indent="0">
              <a:buFont typeface="Wingdings" pitchFamily="2" charset="2"/>
              <a:buNone/>
            </a:pPr>
            <a:r>
              <a:rPr lang="ru-RU" altLang="ru-RU" sz="2400" smtClean="0"/>
              <a:t>Пневмонии, вызванные </a:t>
            </a:r>
            <a:r>
              <a:rPr lang="en-US" altLang="ru-RU" sz="2400" i="1" smtClean="0"/>
              <a:t>M. pneumoniae, C. pneumoniae,</a:t>
            </a:r>
            <a:r>
              <a:rPr lang="ru-RU" altLang="ru-RU" sz="2400" smtClean="0"/>
              <a:t>редко бывают у дошкольников. Это наиболее справедливо в отношении пневмоний хламидийной этиологии, так как микоплазменную пневмонию диагностируют как у детей школьного, так и дошкольного возраста,а по данным некоторых исследований, микоплазменную инфекцию на-</a:t>
            </a:r>
          </a:p>
          <a:p>
            <a:pPr marL="0" indent="0">
              <a:buFont typeface="Wingdings" pitchFamily="2" charset="2"/>
              <a:buNone/>
            </a:pPr>
            <a:r>
              <a:rPr lang="ru-RU" altLang="ru-RU" sz="2400" smtClean="0"/>
              <a:t>ходят у 22% детей 1–3 лет, госпитализированных по поводу пневмонии.</a:t>
            </a:r>
          </a:p>
        </p:txBody>
      </p:sp>
    </p:spTree>
    <p:extLst>
      <p:ext uri="{BB962C8B-B14F-4D97-AF65-F5344CB8AC3E}">
        <p14:creationId xmlns:p14="http://schemas.microsoft.com/office/powerpoint/2010/main" val="2418595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692696"/>
            <a:ext cx="8964488" cy="3456384"/>
          </a:xfrm>
        </p:spPr>
        <p:txBody>
          <a:bodyPr>
            <a:noAutofit/>
          </a:bodyPr>
          <a:lstStyle/>
          <a:p>
            <a:pPr algn="just">
              <a:buNone/>
            </a:pPr>
            <a:r>
              <a:rPr lang="ru-RU" sz="2400" dirty="0" smtClean="0">
                <a:latin typeface="Times New Roman" pitchFamily="18" charset="0"/>
                <a:cs typeface="Times New Roman" pitchFamily="18" charset="0"/>
              </a:rPr>
              <a:t>		История изучения </a:t>
            </a:r>
            <a:r>
              <a:rPr lang="ru-RU" sz="2400" dirty="0" err="1" smtClean="0">
                <a:latin typeface="Times New Roman" pitchFamily="18" charset="0"/>
                <a:cs typeface="Times New Roman" pitchFamily="18" charset="0"/>
              </a:rPr>
              <a:t>атипичной</a:t>
            </a:r>
            <a:r>
              <a:rPr lang="ru-RU" sz="2400" dirty="0" smtClean="0">
                <a:latin typeface="Times New Roman" pitchFamily="18" charset="0"/>
                <a:cs typeface="Times New Roman" pitchFamily="18" charset="0"/>
              </a:rPr>
              <a:t> пневмонии началась в конце 30-х годов ХХ века. В то время два зарубежных ученых H.A. </a:t>
            </a:r>
            <a:r>
              <a:rPr lang="ru-RU" sz="2400" dirty="0" err="1" smtClean="0">
                <a:latin typeface="Times New Roman" pitchFamily="18" charset="0"/>
                <a:cs typeface="Times New Roman" pitchFamily="18" charset="0"/>
              </a:rPr>
              <a:t>Reimann</a:t>
            </a:r>
            <a:r>
              <a:rPr lang="ru-RU" sz="2400" dirty="0" smtClean="0">
                <a:latin typeface="Times New Roman" pitchFamily="18" charset="0"/>
                <a:cs typeface="Times New Roman" pitchFamily="18" charset="0"/>
              </a:rPr>
              <a:t> и J.G. </a:t>
            </a:r>
            <a:r>
              <a:rPr lang="ru-RU" sz="2400" dirty="0" err="1" smtClean="0">
                <a:latin typeface="Times New Roman" pitchFamily="18" charset="0"/>
                <a:cs typeface="Times New Roman" pitchFamily="18" charset="0"/>
              </a:rPr>
              <a:t>Scadding</a:t>
            </a:r>
            <a:r>
              <a:rPr lang="ru-RU" sz="2400" dirty="0" smtClean="0">
                <a:latin typeface="Times New Roman" pitchFamily="18" charset="0"/>
                <a:cs typeface="Times New Roman" pitchFamily="18" charset="0"/>
              </a:rPr>
              <a:t> описали несколько случаев необычного течения пневмонии. Тогда возбудители этих болезней были еще неизвестны. Вскоре H.A. </a:t>
            </a:r>
            <a:r>
              <a:rPr lang="ru-RU" sz="2400" dirty="0" err="1" smtClean="0">
                <a:latin typeface="Times New Roman" pitchFamily="18" charset="0"/>
                <a:cs typeface="Times New Roman" pitchFamily="18" charset="0"/>
              </a:rPr>
              <a:t>Reimann</a:t>
            </a:r>
            <a:r>
              <a:rPr lang="ru-RU" sz="2400" dirty="0" smtClean="0">
                <a:latin typeface="Times New Roman" pitchFamily="18" charset="0"/>
                <a:cs typeface="Times New Roman" pitchFamily="18" charset="0"/>
              </a:rPr>
              <a:t> предложил назвать эту группу пневмоний «</a:t>
            </a:r>
            <a:r>
              <a:rPr lang="ru-RU" sz="2400" dirty="0" err="1" smtClean="0">
                <a:latin typeface="Times New Roman" pitchFamily="18" charset="0"/>
                <a:cs typeface="Times New Roman" pitchFamily="18" charset="0"/>
              </a:rPr>
              <a:t>атипичными</a:t>
            </a:r>
            <a:r>
              <a:rPr lang="ru-RU" sz="2400" dirty="0" smtClean="0">
                <a:latin typeface="Times New Roman" pitchFamily="18" charset="0"/>
                <a:cs typeface="Times New Roman" pitchFamily="18" charset="0"/>
              </a:rPr>
              <a:t> пневмониями». Один из возбудителей </a:t>
            </a:r>
            <a:r>
              <a:rPr lang="ru-RU" sz="2400" dirty="0" err="1" smtClean="0">
                <a:latin typeface="Times New Roman" pitchFamily="18" charset="0"/>
                <a:cs typeface="Times New Roman" pitchFamily="18" charset="0"/>
              </a:rPr>
              <a:t>атипичной</a:t>
            </a:r>
            <a:r>
              <a:rPr lang="ru-RU" sz="2400" dirty="0" smtClean="0">
                <a:latin typeface="Times New Roman" pitchFamily="18" charset="0"/>
                <a:cs typeface="Times New Roman" pitchFamily="18" charset="0"/>
              </a:rPr>
              <a:t> пневмонии - </a:t>
            </a:r>
            <a:r>
              <a:rPr lang="ru-RU" sz="2400" dirty="0" err="1" smtClean="0">
                <a:latin typeface="Times New Roman" pitchFamily="18" charset="0"/>
                <a:cs typeface="Times New Roman" pitchFamily="18" charset="0"/>
              </a:rPr>
              <a:t>микоплазма</a:t>
            </a:r>
            <a:r>
              <a:rPr lang="ru-RU" sz="2400" dirty="0" smtClean="0">
                <a:latin typeface="Times New Roman" pitchFamily="18" charset="0"/>
                <a:cs typeface="Times New Roman" pitchFamily="18" charset="0"/>
              </a:rPr>
              <a:t> – был открыт лишь в 1962 году. В настоящее время известно множество типов возбудителей </a:t>
            </a:r>
            <a:r>
              <a:rPr lang="ru-RU" sz="2400" dirty="0" err="1" smtClean="0">
                <a:latin typeface="Times New Roman" pitchFamily="18" charset="0"/>
                <a:cs typeface="Times New Roman" pitchFamily="18" charset="0"/>
              </a:rPr>
              <a:t>атипичной</a:t>
            </a:r>
            <a:r>
              <a:rPr lang="ru-RU" sz="2400" dirty="0" smtClean="0">
                <a:latin typeface="Times New Roman" pitchFamily="18" charset="0"/>
                <a:cs typeface="Times New Roman" pitchFamily="18" charset="0"/>
              </a:rPr>
              <a:t> пневмонии.</a:t>
            </a:r>
            <a:endParaRPr lang="ru-RU" sz="2400" dirty="0">
              <a:latin typeface="Times New Roman" pitchFamily="18" charset="0"/>
              <a:cs typeface="Times New Roman" pitchFamily="18" charset="0"/>
            </a:endParaRPr>
          </a:p>
        </p:txBody>
      </p:sp>
      <p:sp>
        <p:nvSpPr>
          <p:cNvPr id="4" name="Прямоугольник 3"/>
          <p:cNvSpPr/>
          <p:nvPr/>
        </p:nvSpPr>
        <p:spPr>
          <a:xfrm>
            <a:off x="0" y="5373216"/>
            <a:ext cx="4176464" cy="646331"/>
          </a:xfrm>
          <a:prstGeom prst="rect">
            <a:avLst/>
          </a:prstGeom>
        </p:spPr>
        <p:txBody>
          <a:bodyPr wrap="square">
            <a:spAutoFit/>
          </a:bodyPr>
          <a:lstStyle/>
          <a:p>
            <a:r>
              <a:rPr lang="en-US" dirty="0" smtClean="0">
                <a:hlinkClick r:id="rId3"/>
              </a:rPr>
              <a:t>http://userdocs.ru/medicina/36404/index.html</a:t>
            </a:r>
            <a:endParaRPr lang="ru-RU" dirty="0"/>
          </a:p>
        </p:txBody>
      </p:sp>
      <p:sp>
        <p:nvSpPr>
          <p:cNvPr id="5" name="Прямоугольник 4"/>
          <p:cNvSpPr/>
          <p:nvPr/>
        </p:nvSpPr>
        <p:spPr>
          <a:xfrm>
            <a:off x="4572000" y="5157192"/>
            <a:ext cx="4572000" cy="1200329"/>
          </a:xfrm>
          <a:prstGeom prst="rect">
            <a:avLst/>
          </a:prstGeom>
        </p:spPr>
        <p:txBody>
          <a:bodyPr>
            <a:spAutoFit/>
          </a:bodyPr>
          <a:lstStyle/>
          <a:p>
            <a:r>
              <a:rPr lang="en-US" dirty="0" smtClean="0">
                <a:hlinkClick r:id="rId4"/>
              </a:rPr>
              <a:t>http://lekc.sloweb.ru/%D0%90%D1%82%D0%B8%D0%BF%D0%B8%D1%87%D0%BD%D0%B0%D1%8F+%D0%BF%D0%BD%D0%B5%D0%B2%D0%BC%D0%BE%D0%BD%D0%B8%D1%8F</a:t>
            </a:r>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260648"/>
            <a:ext cx="9144000" cy="6597352"/>
          </a:xfrm>
        </p:spPr>
        <p:txBody>
          <a:bodyPr>
            <a:normAutofit fontScale="47500" lnSpcReduction="20000"/>
          </a:bodyPr>
          <a:lstStyle/>
          <a:p>
            <a:pPr>
              <a:buNone/>
            </a:pPr>
            <a:r>
              <a:rPr lang="ru-RU" sz="4400" b="1" i="1" dirty="0" smtClean="0">
                <a:solidFill>
                  <a:srgbClr val="FF0000"/>
                </a:solidFill>
                <a:latin typeface="Times New Roman" pitchFamily="18" charset="0"/>
                <a:cs typeface="Times New Roman" pitchFamily="18" charset="0"/>
              </a:rPr>
              <a:t>		</a:t>
            </a:r>
            <a:r>
              <a:rPr lang="ru-RU" sz="4400" b="1" dirty="0" smtClean="0">
                <a:latin typeface="Times New Roman" pitchFamily="18" charset="0"/>
                <a:cs typeface="Times New Roman" pitchFamily="18" charset="0"/>
              </a:rPr>
              <a:t>Микоплазменная пневмония</a:t>
            </a:r>
            <a:r>
              <a:rPr lang="ru-RU" sz="4400" i="1" dirty="0" smtClean="0">
                <a:latin typeface="Times New Roman" pitchFamily="18" charset="0"/>
                <a:cs typeface="Times New Roman" pitchFamily="18" charset="0"/>
              </a:rPr>
              <a:t>. </a:t>
            </a:r>
            <a:r>
              <a:rPr lang="ru-RU" sz="4400" dirty="0" smtClean="0">
                <a:latin typeface="Times New Roman" pitchFamily="18" charset="0"/>
                <a:cs typeface="Times New Roman" pitchFamily="18" charset="0"/>
              </a:rPr>
              <a:t>Возбудителем микроплазменной пневмонии являются </a:t>
            </a:r>
            <a:r>
              <a:rPr lang="ru-RU" sz="4400" dirty="0" err="1" smtClean="0">
                <a:latin typeface="Times New Roman" pitchFamily="18" charset="0"/>
                <a:cs typeface="Times New Roman" pitchFamily="18" charset="0"/>
              </a:rPr>
              <a:t>микоплазмы</a:t>
            </a:r>
            <a:r>
              <a:rPr lang="ru-RU" sz="4400" dirty="0" smtClean="0">
                <a:latin typeface="Times New Roman" pitchFamily="18" charset="0"/>
                <a:cs typeface="Times New Roman" pitchFamily="18" charset="0"/>
              </a:rPr>
              <a:t>. Эти микробы одновременно похожи и на бактерий и на вирусов. Чаще всего </a:t>
            </a:r>
            <a:r>
              <a:rPr lang="ru-RU" sz="4400" dirty="0" err="1" smtClean="0">
                <a:latin typeface="Times New Roman" pitchFamily="18" charset="0"/>
                <a:cs typeface="Times New Roman" pitchFamily="18" charset="0"/>
              </a:rPr>
              <a:t>микоплазменная</a:t>
            </a:r>
            <a:r>
              <a:rPr lang="ru-RU" sz="4400" dirty="0" smtClean="0">
                <a:latin typeface="Times New Roman" pitchFamily="18" charset="0"/>
                <a:cs typeface="Times New Roman" pitchFamily="18" charset="0"/>
              </a:rPr>
              <a:t> пневмония возникает у детей в период от 1 года до 14-15 лет. У взрослых </a:t>
            </a:r>
            <a:r>
              <a:rPr lang="ru-RU" sz="4400" dirty="0" err="1" smtClean="0">
                <a:latin typeface="Times New Roman" pitchFamily="18" charset="0"/>
                <a:cs typeface="Times New Roman" pitchFamily="18" charset="0"/>
              </a:rPr>
              <a:t>микоплазменная</a:t>
            </a:r>
            <a:r>
              <a:rPr lang="ru-RU" sz="4400" dirty="0" smtClean="0">
                <a:latin typeface="Times New Roman" pitchFamily="18" charset="0"/>
                <a:cs typeface="Times New Roman" pitchFamily="18" charset="0"/>
              </a:rPr>
              <a:t> пневмония, напротив встречается довольно редко.</a:t>
            </a:r>
          </a:p>
          <a:p>
            <a:pPr>
              <a:buNone/>
            </a:pPr>
            <a:r>
              <a:rPr lang="ru-RU" sz="4400" b="1" i="1" dirty="0" smtClean="0">
                <a:solidFill>
                  <a:srgbClr val="FF0000"/>
                </a:solidFill>
                <a:latin typeface="Times New Roman" pitchFamily="18" charset="0"/>
                <a:cs typeface="Times New Roman" pitchFamily="18" charset="0"/>
              </a:rPr>
              <a:t>		</a:t>
            </a:r>
            <a:r>
              <a:rPr lang="ru-RU" sz="4400" b="1" i="1" dirty="0" err="1" smtClean="0">
                <a:latin typeface="Times New Roman" pitchFamily="18" charset="0"/>
                <a:cs typeface="Times New Roman" pitchFamily="18" charset="0"/>
              </a:rPr>
              <a:t>Хламидийная</a:t>
            </a:r>
            <a:r>
              <a:rPr lang="ru-RU" sz="4400" b="1" i="1" dirty="0" smtClean="0">
                <a:latin typeface="Times New Roman" pitchFamily="18" charset="0"/>
                <a:cs typeface="Times New Roman" pitchFamily="18" charset="0"/>
              </a:rPr>
              <a:t> пневмония</a:t>
            </a:r>
            <a:r>
              <a:rPr lang="ru-RU" sz="4400" b="1" dirty="0" smtClean="0">
                <a:latin typeface="Times New Roman" pitchFamily="18" charset="0"/>
                <a:cs typeface="Times New Roman" pitchFamily="18" charset="0"/>
              </a:rPr>
              <a:t>. </a:t>
            </a:r>
            <a:r>
              <a:rPr lang="ru-RU" sz="4400" dirty="0" smtClean="0">
                <a:latin typeface="Times New Roman" pitchFamily="18" charset="0"/>
                <a:cs typeface="Times New Roman" pitchFamily="18" charset="0"/>
              </a:rPr>
              <a:t>Возбудителем </a:t>
            </a:r>
            <a:r>
              <a:rPr lang="ru-RU" sz="4400" dirty="0" err="1" smtClean="0">
                <a:latin typeface="Times New Roman" pitchFamily="18" charset="0"/>
                <a:cs typeface="Times New Roman" pitchFamily="18" charset="0"/>
              </a:rPr>
              <a:t>хламидийной</a:t>
            </a:r>
            <a:r>
              <a:rPr lang="ru-RU" sz="4400" dirty="0" smtClean="0">
                <a:latin typeface="Times New Roman" pitchFamily="18" charset="0"/>
                <a:cs typeface="Times New Roman" pitchFamily="18" charset="0"/>
              </a:rPr>
              <a:t> пневмонии является </a:t>
            </a:r>
            <a:r>
              <a:rPr lang="ru-RU" sz="4400" dirty="0" err="1" smtClean="0">
                <a:latin typeface="Times New Roman" pitchFamily="18" charset="0"/>
                <a:cs typeface="Times New Roman" pitchFamily="18" charset="0"/>
              </a:rPr>
              <a:t>хламидия</a:t>
            </a:r>
            <a:r>
              <a:rPr lang="ru-RU" sz="4400" dirty="0" smtClean="0">
                <a:latin typeface="Times New Roman" pitchFamily="18" charset="0"/>
                <a:cs typeface="Times New Roman" pitchFamily="18" charset="0"/>
              </a:rPr>
              <a:t> – микроб, свойства которого напоминают свойства </a:t>
            </a:r>
            <a:r>
              <a:rPr lang="ru-RU" sz="4400" dirty="0" err="1" smtClean="0">
                <a:latin typeface="Times New Roman" pitchFamily="18" charset="0"/>
                <a:cs typeface="Times New Roman" pitchFamily="18" charset="0"/>
              </a:rPr>
              <a:t>микоплазмы</a:t>
            </a:r>
            <a:r>
              <a:rPr lang="ru-RU" sz="4400" dirty="0" smtClean="0">
                <a:latin typeface="Times New Roman" pitchFamily="18" charset="0"/>
                <a:cs typeface="Times New Roman" pitchFamily="18" charset="0"/>
              </a:rPr>
              <a:t>. Также как и </a:t>
            </a:r>
            <a:r>
              <a:rPr lang="ru-RU" sz="4400" dirty="0" err="1" smtClean="0">
                <a:latin typeface="Times New Roman" pitchFamily="18" charset="0"/>
                <a:cs typeface="Times New Roman" pitchFamily="18" charset="0"/>
              </a:rPr>
              <a:t>микоплазмы</a:t>
            </a:r>
            <a:r>
              <a:rPr lang="ru-RU" sz="4400" dirty="0" smtClean="0">
                <a:latin typeface="Times New Roman" pitchFamily="18" charset="0"/>
                <a:cs typeface="Times New Roman" pitchFamily="18" charset="0"/>
              </a:rPr>
              <a:t>, </a:t>
            </a:r>
            <a:r>
              <a:rPr lang="ru-RU" sz="4400" dirty="0" err="1" smtClean="0">
                <a:latin typeface="Times New Roman" pitchFamily="18" charset="0"/>
                <a:cs typeface="Times New Roman" pitchFamily="18" charset="0"/>
              </a:rPr>
              <a:t>хламидии</a:t>
            </a:r>
            <a:r>
              <a:rPr lang="ru-RU" sz="4400" dirty="0" smtClean="0">
                <a:latin typeface="Times New Roman" pitchFamily="18" charset="0"/>
                <a:cs typeface="Times New Roman" pitchFamily="18" charset="0"/>
              </a:rPr>
              <a:t> лишены клеточной стенки (это делает их невосприимчивыми по отношению к антибиотикам из группы </a:t>
            </a:r>
            <a:r>
              <a:rPr lang="ru-RU" sz="4400" dirty="0" err="1" smtClean="0">
                <a:latin typeface="Times New Roman" pitchFamily="18" charset="0"/>
                <a:cs typeface="Times New Roman" pitchFamily="18" charset="0"/>
              </a:rPr>
              <a:t>β-лактамов </a:t>
            </a:r>
            <a:r>
              <a:rPr lang="ru-RU" sz="4400" dirty="0" smtClean="0">
                <a:latin typeface="Times New Roman" pitchFamily="18" charset="0"/>
                <a:cs typeface="Times New Roman" pitchFamily="18" charset="0"/>
              </a:rPr>
              <a:t>– пенициллины, </a:t>
            </a:r>
            <a:r>
              <a:rPr lang="ru-RU" sz="4400" dirty="0" err="1" smtClean="0">
                <a:latin typeface="Times New Roman" pitchFamily="18" charset="0"/>
                <a:cs typeface="Times New Roman" pitchFamily="18" charset="0"/>
              </a:rPr>
              <a:t>цефалоспорины</a:t>
            </a:r>
            <a:r>
              <a:rPr lang="ru-RU" sz="4400" dirty="0" smtClean="0">
                <a:latin typeface="Times New Roman" pitchFamily="18" charset="0"/>
                <a:cs typeface="Times New Roman" pitchFamily="18" charset="0"/>
              </a:rPr>
              <a:t>). </a:t>
            </a:r>
            <a:r>
              <a:rPr lang="ru-RU" sz="4400" dirty="0" err="1" smtClean="0">
                <a:latin typeface="Times New Roman" pitchFamily="18" charset="0"/>
                <a:cs typeface="Times New Roman" pitchFamily="18" charset="0"/>
              </a:rPr>
              <a:t>Хламидийная</a:t>
            </a:r>
            <a:r>
              <a:rPr lang="ru-RU" sz="4400" dirty="0" smtClean="0">
                <a:latin typeface="Times New Roman" pitchFamily="18" charset="0"/>
                <a:cs typeface="Times New Roman" pitchFamily="18" charset="0"/>
              </a:rPr>
              <a:t> пневмония также чаще возникает у детей, чем у взрослых.</a:t>
            </a:r>
          </a:p>
          <a:p>
            <a:pPr>
              <a:buNone/>
            </a:pPr>
            <a:r>
              <a:rPr lang="ru-RU" sz="4400" b="1" i="1" dirty="0" smtClean="0">
                <a:solidFill>
                  <a:srgbClr val="FF0000"/>
                </a:solidFill>
                <a:latin typeface="Times New Roman" pitchFamily="18" charset="0"/>
                <a:cs typeface="Times New Roman" pitchFamily="18" charset="0"/>
              </a:rPr>
              <a:t>		</a:t>
            </a:r>
            <a:r>
              <a:rPr lang="ru-RU" sz="4400" b="1" dirty="0" err="1" smtClean="0">
                <a:latin typeface="Times New Roman" pitchFamily="18" charset="0"/>
                <a:cs typeface="Times New Roman" pitchFamily="18" charset="0"/>
              </a:rPr>
              <a:t>Легионеллезная</a:t>
            </a:r>
            <a:r>
              <a:rPr lang="ru-RU" sz="4400" b="1" dirty="0" smtClean="0">
                <a:latin typeface="Times New Roman" pitchFamily="18" charset="0"/>
                <a:cs typeface="Times New Roman" pitchFamily="18" charset="0"/>
              </a:rPr>
              <a:t> пневмония</a:t>
            </a:r>
            <a:r>
              <a:rPr lang="ru-RU" sz="4400" dirty="0" smtClean="0">
                <a:latin typeface="Times New Roman" pitchFamily="18" charset="0"/>
                <a:cs typeface="Times New Roman" pitchFamily="18" charset="0"/>
              </a:rPr>
              <a:t> – это тип пневмонии возбудителем которого является </a:t>
            </a:r>
            <a:r>
              <a:rPr lang="ru-RU" sz="4400" dirty="0" err="1" smtClean="0">
                <a:latin typeface="Times New Roman" pitchFamily="18" charset="0"/>
                <a:cs typeface="Times New Roman" pitchFamily="18" charset="0"/>
              </a:rPr>
              <a:t>легионелла</a:t>
            </a:r>
            <a:r>
              <a:rPr lang="ru-RU" sz="4400" dirty="0" smtClean="0">
                <a:latin typeface="Times New Roman" pitchFamily="18" charset="0"/>
                <a:cs typeface="Times New Roman" pitchFamily="18" charset="0"/>
              </a:rPr>
              <a:t>. </a:t>
            </a:r>
            <a:r>
              <a:rPr lang="ru-RU" sz="4400" dirty="0" err="1" smtClean="0">
                <a:latin typeface="Times New Roman" pitchFamily="18" charset="0"/>
                <a:cs typeface="Times New Roman" pitchFamily="18" charset="0"/>
              </a:rPr>
              <a:t>Легионелла</a:t>
            </a:r>
            <a:r>
              <a:rPr lang="ru-RU" sz="4400" dirty="0" smtClean="0">
                <a:latin typeface="Times New Roman" pitchFamily="18" charset="0"/>
                <a:cs typeface="Times New Roman" pitchFamily="18" charset="0"/>
              </a:rPr>
              <a:t> похожа на </a:t>
            </a:r>
            <a:r>
              <a:rPr lang="ru-RU" sz="4400" dirty="0" err="1" smtClean="0">
                <a:latin typeface="Times New Roman" pitchFamily="18" charset="0"/>
                <a:cs typeface="Times New Roman" pitchFamily="18" charset="0"/>
              </a:rPr>
              <a:t>хламидий</a:t>
            </a:r>
            <a:r>
              <a:rPr lang="ru-RU" sz="4400" dirty="0" smtClean="0">
                <a:latin typeface="Times New Roman" pitchFamily="18" charset="0"/>
                <a:cs typeface="Times New Roman" pitchFamily="18" charset="0"/>
              </a:rPr>
              <a:t> и </a:t>
            </a:r>
            <a:r>
              <a:rPr lang="ru-RU" sz="4400" dirty="0" err="1" smtClean="0">
                <a:latin typeface="Times New Roman" pitchFamily="18" charset="0"/>
                <a:cs typeface="Times New Roman" pitchFamily="18" charset="0"/>
              </a:rPr>
              <a:t>микоплазм</a:t>
            </a:r>
            <a:r>
              <a:rPr lang="ru-RU" sz="4400" dirty="0" smtClean="0">
                <a:latin typeface="Times New Roman" pitchFamily="18" charset="0"/>
                <a:cs typeface="Times New Roman" pitchFamily="18" charset="0"/>
              </a:rPr>
              <a:t>. </a:t>
            </a:r>
            <a:r>
              <a:rPr lang="ru-RU" sz="4400" dirty="0" err="1" smtClean="0">
                <a:latin typeface="Times New Roman" pitchFamily="18" charset="0"/>
                <a:cs typeface="Times New Roman" pitchFamily="18" charset="0"/>
              </a:rPr>
              <a:t>Легионеллезная</a:t>
            </a:r>
            <a:r>
              <a:rPr lang="ru-RU" sz="4400" dirty="0" smtClean="0">
                <a:latin typeface="Times New Roman" pitchFamily="18" charset="0"/>
                <a:cs typeface="Times New Roman" pitchFamily="18" charset="0"/>
              </a:rPr>
              <a:t> пневмония, однако, практически не встречается у детей. Одним из источников </a:t>
            </a:r>
            <a:r>
              <a:rPr lang="ru-RU" sz="4400" dirty="0" err="1" smtClean="0">
                <a:latin typeface="Times New Roman" pitchFamily="18" charset="0"/>
                <a:cs typeface="Times New Roman" pitchFamily="18" charset="0"/>
              </a:rPr>
              <a:t>легионелл</a:t>
            </a:r>
            <a:r>
              <a:rPr lang="ru-RU" sz="4400" dirty="0" smtClean="0">
                <a:latin typeface="Times New Roman" pitchFamily="18" charset="0"/>
                <a:cs typeface="Times New Roman" pitchFamily="18" charset="0"/>
              </a:rPr>
              <a:t> являются системы для кондиционирования воздуха.</a:t>
            </a:r>
          </a:p>
          <a:p>
            <a:pPr>
              <a:buNone/>
            </a:pPr>
            <a:r>
              <a:rPr lang="ru-RU" sz="4400" b="1" i="1" dirty="0" smtClean="0">
                <a:solidFill>
                  <a:srgbClr val="FF0000"/>
                </a:solidFill>
                <a:latin typeface="Times New Roman" pitchFamily="18" charset="0"/>
                <a:cs typeface="Times New Roman" pitchFamily="18" charset="0"/>
              </a:rPr>
              <a:t>		</a:t>
            </a:r>
            <a:r>
              <a:rPr lang="ru-RU" sz="4400" b="1" dirty="0" smtClean="0">
                <a:latin typeface="Times New Roman" pitchFamily="18" charset="0"/>
                <a:cs typeface="Times New Roman" pitchFamily="18" charset="0"/>
              </a:rPr>
              <a:t>Вирусная пневмония</a:t>
            </a:r>
            <a:r>
              <a:rPr lang="ru-RU" sz="4400" dirty="0" smtClean="0">
                <a:latin typeface="Times New Roman" pitchFamily="18" charset="0"/>
                <a:cs typeface="Times New Roman" pitchFamily="18" charset="0"/>
              </a:rPr>
              <a:t> – вызывается вирусами – наиболее микроскопическими из всех микробов. Вирусная пневмония может возникнуть на фоне гриппа, </a:t>
            </a:r>
            <a:r>
              <a:rPr lang="ru-RU" sz="4400" dirty="0" err="1" smtClean="0">
                <a:latin typeface="Times New Roman" pitchFamily="18" charset="0"/>
                <a:cs typeface="Times New Roman" pitchFamily="18" charset="0"/>
              </a:rPr>
              <a:t>РС-инфекции</a:t>
            </a:r>
            <a:r>
              <a:rPr lang="ru-RU" sz="4400" dirty="0" smtClean="0">
                <a:latin typeface="Times New Roman" pitchFamily="18" charset="0"/>
                <a:cs typeface="Times New Roman" pitchFamily="18" charset="0"/>
              </a:rPr>
              <a:t>, ТОРС (тяжелый респираторный синдром).</a:t>
            </a:r>
            <a:br>
              <a:rPr lang="ru-RU" sz="4400" dirty="0" smtClean="0">
                <a:latin typeface="Times New Roman" pitchFamily="18" charset="0"/>
                <a:cs typeface="Times New Roman" pitchFamily="18" charset="0"/>
              </a:rPr>
            </a:br>
            <a:r>
              <a:rPr lang="ru-RU" sz="4400" dirty="0" smtClean="0">
                <a:latin typeface="Times New Roman" pitchFamily="18" charset="0"/>
                <a:cs typeface="Times New Roman" pitchFamily="18" charset="0"/>
              </a:rPr>
              <a:t>Также возбудителями пневмонии может быть стафилококк, пневмококк, кишечная палочка, </a:t>
            </a:r>
            <a:r>
              <a:rPr lang="ru-RU" sz="4400" dirty="0" err="1" smtClean="0">
                <a:latin typeface="Times New Roman" pitchFamily="18" charset="0"/>
                <a:cs typeface="Times New Roman" pitchFamily="18" charset="0"/>
              </a:rPr>
              <a:t>клебсиелла</a:t>
            </a:r>
            <a:r>
              <a:rPr lang="ru-RU" sz="4400" dirty="0" smtClean="0">
                <a:latin typeface="Times New Roman" pitchFamily="18" charset="0"/>
                <a:cs typeface="Times New Roman" pitchFamily="18" charset="0"/>
              </a:rPr>
              <a:t>, пневмоциста (</a:t>
            </a:r>
            <a:r>
              <a:rPr lang="ru-RU" sz="4400" dirty="0" err="1" smtClean="0">
                <a:latin typeface="Times New Roman" pitchFamily="18" charset="0"/>
                <a:cs typeface="Times New Roman" pitchFamily="18" charset="0"/>
              </a:rPr>
              <a:t>пневмоцистная</a:t>
            </a:r>
            <a:r>
              <a:rPr lang="ru-RU" sz="4400" dirty="0" smtClean="0">
                <a:latin typeface="Times New Roman" pitchFamily="18" charset="0"/>
                <a:cs typeface="Times New Roman" pitchFamily="18" charset="0"/>
              </a:rPr>
              <a:t> пневмония) и др.</a:t>
            </a:r>
          </a:p>
          <a:p>
            <a:endParaRPr lang="ru-RU"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79388" y="115888"/>
            <a:ext cx="6697662" cy="1431925"/>
          </a:xfrm>
        </p:spPr>
        <p:txBody>
          <a:bodyPr/>
          <a:lstStyle/>
          <a:p>
            <a:pPr eaLnBrk="1" hangingPunct="1">
              <a:lnSpc>
                <a:spcPct val="85000"/>
              </a:lnSpc>
            </a:pPr>
            <a:r>
              <a:rPr lang="ru-RU" altLang="ru-RU" sz="3200" b="1" dirty="0" smtClean="0">
                <a:solidFill>
                  <a:schemeClr val="accent2">
                    <a:lumMod val="50000"/>
                  </a:schemeClr>
                </a:solidFill>
                <a:latin typeface="Arial Narrow" pitchFamily="34" charset="0"/>
              </a:rPr>
              <a:t>Клиническая картина пневмонии </a:t>
            </a:r>
            <a:br>
              <a:rPr lang="ru-RU" altLang="ru-RU" sz="3200" b="1" dirty="0" smtClean="0">
                <a:solidFill>
                  <a:schemeClr val="accent2">
                    <a:lumMod val="50000"/>
                  </a:schemeClr>
                </a:solidFill>
                <a:latin typeface="Arial Narrow" pitchFamily="34" charset="0"/>
              </a:rPr>
            </a:br>
            <a:r>
              <a:rPr lang="ru-RU" altLang="ru-RU" sz="3200" b="1" dirty="0" smtClean="0">
                <a:solidFill>
                  <a:schemeClr val="accent2">
                    <a:lumMod val="50000"/>
                  </a:schemeClr>
                </a:solidFill>
                <a:latin typeface="Arial Narrow" pitchFamily="34" charset="0"/>
              </a:rPr>
              <a:t>в зависимости от этиологии </a:t>
            </a:r>
            <a:r>
              <a:rPr lang="en-US" altLang="ru-RU" sz="3200" b="1" dirty="0" smtClean="0">
                <a:solidFill>
                  <a:schemeClr val="accent2">
                    <a:lumMod val="50000"/>
                  </a:schemeClr>
                </a:solidFill>
                <a:latin typeface="Arial Narrow" pitchFamily="34" charset="0"/>
              </a:rPr>
              <a:t> </a:t>
            </a:r>
            <a:r>
              <a:rPr lang="ru-RU" altLang="ru-RU" b="1" dirty="0" smtClean="0">
                <a:solidFill>
                  <a:schemeClr val="accent2">
                    <a:lumMod val="50000"/>
                  </a:schemeClr>
                </a:solidFill>
                <a:latin typeface="Arial Narrow" pitchFamily="34" charset="0"/>
              </a:rPr>
              <a:t>   </a:t>
            </a:r>
            <a:endParaRPr lang="ru-RU" altLang="ru-RU" sz="5400" b="1" dirty="0" smtClean="0">
              <a:solidFill>
                <a:schemeClr val="accent2">
                  <a:lumMod val="50000"/>
                </a:schemeClr>
              </a:solidFill>
              <a:latin typeface="Arial Narrow" pitchFamily="34" charset="0"/>
            </a:endParaRPr>
          </a:p>
        </p:txBody>
      </p:sp>
      <p:graphicFrame>
        <p:nvGraphicFramePr>
          <p:cNvPr id="413764" name="Group 68"/>
          <p:cNvGraphicFramePr>
            <a:graphicFrameLocks noGrp="1"/>
          </p:cNvGraphicFramePr>
          <p:nvPr>
            <p:ph sz="half" idx="1"/>
          </p:nvPr>
        </p:nvGraphicFramePr>
        <p:xfrm>
          <a:off x="107950" y="1916113"/>
          <a:ext cx="8964613" cy="4919662"/>
        </p:xfrm>
        <a:graphic>
          <a:graphicData uri="http://schemas.openxmlformats.org/drawingml/2006/table">
            <a:tbl>
              <a:tblPr/>
              <a:tblGrid>
                <a:gridCol w="2314575"/>
                <a:gridCol w="3322638"/>
                <a:gridCol w="3327400"/>
              </a:tblGrid>
              <a:tr h="384063">
                <a:tc>
                  <a:txBody>
                    <a:bodyPr/>
                    <a:lstStyle/>
                    <a:p>
                      <a:pPr marL="0" marR="0" lvl="0" indent="0" algn="ctr"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rPr>
                        <a:t>Критерий</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dirty="0" smtClean="0">
                          <a:ln>
                            <a:noFill/>
                          </a:ln>
                          <a:solidFill>
                            <a:srgbClr val="002060"/>
                          </a:solidFill>
                          <a:effectLst>
                            <a:outerShdw blurRad="38100" dist="38100" dir="2700000" algn="tl">
                              <a:srgbClr val="000000"/>
                            </a:outerShdw>
                          </a:effectLst>
                          <a:latin typeface="Arial Narrow" pitchFamily="34" charset="0"/>
                        </a:rPr>
                        <a:t>Типичные возбудители</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dirty="0" smtClean="0">
                          <a:ln>
                            <a:noFill/>
                          </a:ln>
                          <a:solidFill>
                            <a:srgbClr val="002060"/>
                          </a:solidFill>
                          <a:effectLst>
                            <a:outerShdw blurRad="38100" dist="38100" dir="2700000" algn="tl">
                              <a:srgbClr val="000000"/>
                            </a:outerShdw>
                          </a:effectLst>
                          <a:latin typeface="Arial Narrow" pitchFamily="34" charset="0"/>
                        </a:rPr>
                        <a:t>Атипичные возбудители</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063">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Начало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Острое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Постепенное</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063">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Лихорадка</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Высокая, озноб</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Субфебрильная</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682">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Кашель</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Продуктивный с ржавой или гнойной мокротой</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Сухой, непродуктивный</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69301">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Аускультация</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Локально - бронхиальное или ослабленное дыхание, крепитация</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Обильные влажные ассиметричные хрипы</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682">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Перкуссия</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Локально - укорочение звука</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Мозаичная картина</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063">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en-US" sz="2400" b="1"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R-</a:t>
                      </a:r>
                      <a:r>
                        <a:rPr kumimoji="0" lang="ru-RU" sz="2400" b="1"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грамма</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Гомогенная тень</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Негомогенная тень</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76682">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Кровь</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Лейкоцитоз с нейтрофилезом </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Нормальное число лейкоцитов</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4063">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1"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Прокальцитонин</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Более 2 нг/мл</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Менее 2 нг/мл</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8173" name="Picture 4" descr="NVE00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119063"/>
            <a:ext cx="1809750"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080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0" y="274638"/>
            <a:ext cx="8229600" cy="1143000"/>
          </a:xfrm>
        </p:spPr>
        <p:txBody>
          <a:bodyPr/>
          <a:lstStyle/>
          <a:p>
            <a:pPr algn="ctr" eaLnBrk="1" hangingPunct="1"/>
            <a:r>
              <a:rPr lang="ru-RU" altLang="ru-RU" sz="3800" dirty="0" smtClean="0"/>
              <a:t>Пневмония (основные критерии)</a:t>
            </a:r>
          </a:p>
        </p:txBody>
      </p:sp>
      <p:sp>
        <p:nvSpPr>
          <p:cNvPr id="10243" name="Rectangle 3"/>
          <p:cNvSpPr>
            <a:spLocks noGrp="1" noChangeArrowheads="1"/>
          </p:cNvSpPr>
          <p:nvPr>
            <p:ph type="body" idx="4294967295"/>
          </p:nvPr>
        </p:nvSpPr>
        <p:spPr>
          <a:xfrm>
            <a:off x="0" y="1600200"/>
            <a:ext cx="8229600" cy="4525963"/>
          </a:xfrm>
        </p:spPr>
        <p:txBody>
          <a:bodyPr/>
          <a:lstStyle/>
          <a:p>
            <a:pPr eaLnBrk="1" hangingPunct="1"/>
            <a:r>
              <a:rPr lang="ru-RU" altLang="ru-RU" u="sng" dirty="0" smtClean="0"/>
              <a:t>Синдром дыхательной недостаточности:</a:t>
            </a:r>
          </a:p>
          <a:p>
            <a:pPr eaLnBrk="1" hangingPunct="1">
              <a:buFont typeface="Wingdings" pitchFamily="2" charset="2"/>
              <a:buNone/>
            </a:pPr>
            <a:r>
              <a:rPr lang="ru-RU" altLang="ru-RU" dirty="0" smtClean="0"/>
              <a:t>   -выраженная одышка</a:t>
            </a:r>
          </a:p>
          <a:p>
            <a:pPr eaLnBrk="1" hangingPunct="1">
              <a:buFont typeface="Wingdings" pitchFamily="2" charset="2"/>
              <a:buNone/>
            </a:pPr>
            <a:r>
              <a:rPr lang="ru-RU" altLang="ru-RU" dirty="0" smtClean="0"/>
              <a:t>   -втяжение податливых мест грудной</a:t>
            </a:r>
          </a:p>
          <a:p>
            <a:pPr eaLnBrk="1" hangingPunct="1">
              <a:buFont typeface="Wingdings" pitchFamily="2" charset="2"/>
              <a:buNone/>
            </a:pPr>
            <a:r>
              <a:rPr lang="ru-RU" altLang="ru-RU" dirty="0" smtClean="0"/>
              <a:t>    клетки</a:t>
            </a:r>
          </a:p>
          <a:p>
            <a:pPr eaLnBrk="1" hangingPunct="1">
              <a:buFont typeface="Wingdings" pitchFamily="2" charset="2"/>
              <a:buNone/>
            </a:pPr>
            <a:r>
              <a:rPr lang="ru-RU" altLang="ru-RU" dirty="0" smtClean="0"/>
              <a:t>   -отставание пораженной половины грудной клетки при дыхании</a:t>
            </a:r>
          </a:p>
          <a:p>
            <a:pPr eaLnBrk="1" hangingPunct="1">
              <a:buFont typeface="Wingdings" pitchFamily="2" charset="2"/>
              <a:buNone/>
            </a:pPr>
            <a:r>
              <a:rPr lang="ru-RU" altLang="ru-RU" dirty="0" smtClean="0"/>
              <a:t>   -</a:t>
            </a:r>
            <a:r>
              <a:rPr lang="ru-RU" altLang="ru-RU" dirty="0" err="1" smtClean="0"/>
              <a:t>тахипноэ</a:t>
            </a:r>
            <a:endParaRPr lang="ru-RU" altLang="ru-RU" dirty="0" smtClean="0"/>
          </a:p>
        </p:txBody>
      </p:sp>
    </p:spTree>
    <p:extLst>
      <p:ext uri="{BB962C8B-B14F-4D97-AF65-F5344CB8AC3E}">
        <p14:creationId xmlns:p14="http://schemas.microsoft.com/office/powerpoint/2010/main" val="302942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2000" fill="hold"/>
                                        <p:tgtEl>
                                          <p:spTgt spid="10242"/>
                                        </p:tgtEl>
                                        <p:attrNameLst>
                                          <p:attrName>ppt_w</p:attrName>
                                        </p:attrNameLst>
                                      </p:cBhvr>
                                      <p:tavLst>
                                        <p:tav tm="0">
                                          <p:val>
                                            <p:strVal val="#ppt_w*2.5"/>
                                          </p:val>
                                        </p:tav>
                                        <p:tav tm="100000">
                                          <p:val>
                                            <p:strVal val="#ppt_w"/>
                                          </p:val>
                                        </p:tav>
                                      </p:tavLst>
                                    </p:anim>
                                    <p:anim calcmode="lin" valueType="num">
                                      <p:cBhvr>
                                        <p:cTn id="8" dur="2000" fill="hold"/>
                                        <p:tgtEl>
                                          <p:spTgt spid="10242"/>
                                        </p:tgtEl>
                                        <p:attrNameLst>
                                          <p:attrName>ppt_h</p:attrName>
                                        </p:attrNameLst>
                                      </p:cBhvr>
                                      <p:tavLst>
                                        <p:tav tm="0">
                                          <p:val>
                                            <p:strVal val="#ppt_h"/>
                                          </p:val>
                                        </p:tav>
                                        <p:tav tm="100000">
                                          <p:val>
                                            <p:strVal val="#ppt_h"/>
                                          </p:val>
                                        </p:tav>
                                      </p:tavLst>
                                    </p:anim>
                                    <p:anim calcmode="lin" valueType="num">
                                      <p:cBhvr>
                                        <p:cTn id="9" dur="2000" fill="hold"/>
                                        <p:tgtEl>
                                          <p:spTgt spid="10242"/>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0242"/>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024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243">
                                            <p:txEl>
                                              <p:pRg st="0" end="0"/>
                                            </p:txEl>
                                          </p:spTgt>
                                        </p:tgtEl>
                                        <p:attrNameLst>
                                          <p:attrName>style.visibility</p:attrName>
                                        </p:attrNameLst>
                                      </p:cBhvr>
                                      <p:to>
                                        <p:strVal val="visible"/>
                                      </p:to>
                                    </p:set>
                                    <p:animEffect transition="in" filter="wipe(left)">
                                      <p:cBhvr>
                                        <p:cTn id="16" dur="500"/>
                                        <p:tgtEl>
                                          <p:spTgt spid="1024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0243">
                                            <p:txEl>
                                              <p:pRg st="1" end="1"/>
                                            </p:txEl>
                                          </p:spTgt>
                                        </p:tgtEl>
                                        <p:attrNameLst>
                                          <p:attrName>style.visibility</p:attrName>
                                        </p:attrNameLst>
                                      </p:cBhvr>
                                      <p:to>
                                        <p:strVal val="visible"/>
                                      </p:to>
                                    </p:set>
                                    <p:animEffect transition="in" filter="wipe(left)">
                                      <p:cBhvr>
                                        <p:cTn id="21" dur="500"/>
                                        <p:tgtEl>
                                          <p:spTgt spid="10243">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243">
                                            <p:txEl>
                                              <p:pRg st="2" end="2"/>
                                            </p:txEl>
                                          </p:spTgt>
                                        </p:tgtEl>
                                        <p:attrNameLst>
                                          <p:attrName>style.visibility</p:attrName>
                                        </p:attrNameLst>
                                      </p:cBhvr>
                                      <p:to>
                                        <p:strVal val="visible"/>
                                      </p:to>
                                    </p:set>
                                    <p:animEffect transition="in" filter="wipe(left)">
                                      <p:cBhvr>
                                        <p:cTn id="26" dur="500"/>
                                        <p:tgtEl>
                                          <p:spTgt spid="1024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243">
                                            <p:txEl>
                                              <p:pRg st="3" end="3"/>
                                            </p:txEl>
                                          </p:spTgt>
                                        </p:tgtEl>
                                        <p:attrNameLst>
                                          <p:attrName>style.visibility</p:attrName>
                                        </p:attrNameLst>
                                      </p:cBhvr>
                                      <p:to>
                                        <p:strVal val="visible"/>
                                      </p:to>
                                    </p:set>
                                    <p:animEffect transition="in" filter="wipe(left)">
                                      <p:cBhvr>
                                        <p:cTn id="31" dur="500"/>
                                        <p:tgtEl>
                                          <p:spTgt spid="10243">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0243">
                                            <p:txEl>
                                              <p:pRg st="4" end="4"/>
                                            </p:txEl>
                                          </p:spTgt>
                                        </p:tgtEl>
                                        <p:attrNameLst>
                                          <p:attrName>style.visibility</p:attrName>
                                        </p:attrNameLst>
                                      </p:cBhvr>
                                      <p:to>
                                        <p:strVal val="visible"/>
                                      </p:to>
                                    </p:set>
                                    <p:animEffect transition="in" filter="wipe(left)">
                                      <p:cBhvr>
                                        <p:cTn id="36" dur="500"/>
                                        <p:tgtEl>
                                          <p:spTgt spid="10243">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0243">
                                            <p:txEl>
                                              <p:pRg st="5" end="5"/>
                                            </p:txEl>
                                          </p:spTgt>
                                        </p:tgtEl>
                                        <p:attrNameLst>
                                          <p:attrName>style.visibility</p:attrName>
                                        </p:attrNameLst>
                                      </p:cBhvr>
                                      <p:to>
                                        <p:strVal val="visible"/>
                                      </p:to>
                                    </p:set>
                                    <p:animEffect transition="in" filter="wipe(left)">
                                      <p:cBhvr>
                                        <p:cTn id="41" dur="500"/>
                                        <p:tgtEl>
                                          <p:spTgt spid="102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xfrm>
            <a:off x="0" y="274638"/>
            <a:ext cx="8229600" cy="1143000"/>
          </a:xfrm>
        </p:spPr>
        <p:txBody>
          <a:bodyPr/>
          <a:lstStyle/>
          <a:p>
            <a:pPr algn="ctr" eaLnBrk="1" hangingPunct="1"/>
            <a:r>
              <a:rPr lang="ru-RU" altLang="ru-RU" sz="3800" smtClean="0"/>
              <a:t>Пневмония (основные критерии)</a:t>
            </a:r>
          </a:p>
        </p:txBody>
      </p:sp>
      <p:sp>
        <p:nvSpPr>
          <p:cNvPr id="11267" name="Rectangle 3"/>
          <p:cNvSpPr>
            <a:spLocks noGrp="1" noChangeArrowheads="1"/>
          </p:cNvSpPr>
          <p:nvPr>
            <p:ph type="body" idx="4294967295"/>
          </p:nvPr>
        </p:nvSpPr>
        <p:spPr>
          <a:xfrm>
            <a:off x="0" y="1600200"/>
            <a:ext cx="8229600" cy="4525963"/>
          </a:xfrm>
        </p:spPr>
        <p:txBody>
          <a:bodyPr/>
          <a:lstStyle/>
          <a:p>
            <a:pPr eaLnBrk="1" hangingPunct="1">
              <a:lnSpc>
                <a:spcPct val="80000"/>
              </a:lnSpc>
            </a:pPr>
            <a:r>
              <a:rPr lang="ru-RU" altLang="ru-RU" sz="2400" b="1" u="sng" dirty="0" smtClean="0"/>
              <a:t>Синдром токсикоза</a:t>
            </a:r>
          </a:p>
          <a:p>
            <a:pPr eaLnBrk="1" hangingPunct="1">
              <a:lnSpc>
                <a:spcPct val="80000"/>
              </a:lnSpc>
              <a:buFont typeface="Wingdings" pitchFamily="2" charset="2"/>
              <a:buNone/>
            </a:pPr>
            <a:r>
              <a:rPr lang="ru-RU" altLang="ru-RU" sz="2400" b="1" dirty="0" smtClean="0"/>
              <a:t>   -Нарушение сознания и поведения</a:t>
            </a:r>
          </a:p>
          <a:p>
            <a:pPr eaLnBrk="1" hangingPunct="1">
              <a:lnSpc>
                <a:spcPct val="80000"/>
              </a:lnSpc>
              <a:buFont typeface="Wingdings" pitchFamily="2" charset="2"/>
              <a:buNone/>
            </a:pPr>
            <a:r>
              <a:rPr lang="ru-RU" altLang="ru-RU" sz="2400" b="1" dirty="0" smtClean="0"/>
              <a:t>   -Изменение цвета кожи</a:t>
            </a:r>
          </a:p>
          <a:p>
            <a:pPr eaLnBrk="1" hangingPunct="1">
              <a:lnSpc>
                <a:spcPct val="80000"/>
              </a:lnSpc>
              <a:buFont typeface="Wingdings" pitchFamily="2" charset="2"/>
              <a:buNone/>
            </a:pPr>
            <a:r>
              <a:rPr lang="ru-RU" altLang="ru-RU" sz="2400" b="1" dirty="0" smtClean="0"/>
              <a:t>   -Нарушение тонуса мышц</a:t>
            </a:r>
          </a:p>
          <a:p>
            <a:pPr eaLnBrk="1" hangingPunct="1">
              <a:lnSpc>
                <a:spcPct val="80000"/>
              </a:lnSpc>
              <a:buFont typeface="Wingdings" pitchFamily="2" charset="2"/>
              <a:buNone/>
            </a:pPr>
            <a:r>
              <a:rPr lang="ru-RU" altLang="ru-RU" sz="2400" b="1" dirty="0" smtClean="0"/>
              <a:t>   -повышение </a:t>
            </a:r>
            <a:r>
              <a:rPr lang="en-US" altLang="ru-RU" sz="2400" b="1" dirty="0" smtClean="0"/>
              <a:t>t° </a:t>
            </a:r>
            <a:r>
              <a:rPr lang="ru-RU" altLang="ru-RU" sz="2400" b="1" dirty="0" smtClean="0"/>
              <a:t>тела</a:t>
            </a:r>
          </a:p>
          <a:p>
            <a:pPr eaLnBrk="1" hangingPunct="1">
              <a:lnSpc>
                <a:spcPct val="80000"/>
              </a:lnSpc>
              <a:buFont typeface="Wingdings" pitchFamily="2" charset="2"/>
              <a:buNone/>
            </a:pPr>
            <a:r>
              <a:rPr lang="ru-RU" altLang="ru-RU" sz="2400" b="1" dirty="0" smtClean="0"/>
              <a:t>   -тахикардия, </a:t>
            </a:r>
            <a:r>
              <a:rPr lang="ru-RU" altLang="ru-RU" sz="2400" b="1" dirty="0" err="1" smtClean="0"/>
              <a:t>тахипноэ</a:t>
            </a:r>
            <a:endParaRPr lang="ru-RU" altLang="ru-RU" sz="2400" b="1" dirty="0" smtClean="0"/>
          </a:p>
          <a:p>
            <a:pPr eaLnBrk="1" hangingPunct="1">
              <a:lnSpc>
                <a:spcPct val="80000"/>
              </a:lnSpc>
              <a:buFont typeface="Wingdings" pitchFamily="2" charset="2"/>
              <a:buNone/>
            </a:pPr>
            <a:r>
              <a:rPr lang="ru-RU" altLang="ru-RU" sz="2400" b="1" dirty="0" smtClean="0"/>
              <a:t>   -изменение звучности тонов сердца на верхушке</a:t>
            </a:r>
          </a:p>
          <a:p>
            <a:pPr eaLnBrk="1" hangingPunct="1">
              <a:lnSpc>
                <a:spcPct val="80000"/>
              </a:lnSpc>
              <a:buFont typeface="Wingdings" pitchFamily="2" charset="2"/>
              <a:buNone/>
            </a:pPr>
            <a:r>
              <a:rPr lang="ru-RU" altLang="ru-RU" sz="2400" b="1" dirty="0" smtClean="0"/>
              <a:t>   -увеличение печени</a:t>
            </a:r>
            <a:endParaRPr lang="en-US" altLang="ru-RU" sz="2400" b="1" dirty="0" smtClean="0"/>
          </a:p>
        </p:txBody>
      </p:sp>
    </p:spTree>
    <p:extLst>
      <p:ext uri="{BB962C8B-B14F-4D97-AF65-F5344CB8AC3E}">
        <p14:creationId xmlns:p14="http://schemas.microsoft.com/office/powerpoint/2010/main" val="895327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p:cTn id="7" dur="2000" fill="hold"/>
                                        <p:tgtEl>
                                          <p:spTgt spid="11266"/>
                                        </p:tgtEl>
                                        <p:attrNameLst>
                                          <p:attrName>ppt_w</p:attrName>
                                        </p:attrNameLst>
                                      </p:cBhvr>
                                      <p:tavLst>
                                        <p:tav tm="0">
                                          <p:val>
                                            <p:strVal val="#ppt_w*2.5"/>
                                          </p:val>
                                        </p:tav>
                                        <p:tav tm="100000">
                                          <p:val>
                                            <p:strVal val="#ppt_w"/>
                                          </p:val>
                                        </p:tav>
                                      </p:tavLst>
                                    </p:anim>
                                    <p:anim calcmode="lin" valueType="num">
                                      <p:cBhvr>
                                        <p:cTn id="8" dur="2000" fill="hold"/>
                                        <p:tgtEl>
                                          <p:spTgt spid="11266"/>
                                        </p:tgtEl>
                                        <p:attrNameLst>
                                          <p:attrName>ppt_h</p:attrName>
                                        </p:attrNameLst>
                                      </p:cBhvr>
                                      <p:tavLst>
                                        <p:tav tm="0">
                                          <p:val>
                                            <p:strVal val="#ppt_h"/>
                                          </p:val>
                                        </p:tav>
                                        <p:tav tm="100000">
                                          <p:val>
                                            <p:strVal val="#ppt_h"/>
                                          </p:val>
                                        </p:tav>
                                      </p:tavLst>
                                    </p:anim>
                                    <p:anim calcmode="lin" valueType="num">
                                      <p:cBhvr>
                                        <p:cTn id="9" dur="2000" fill="hold"/>
                                        <p:tgtEl>
                                          <p:spTgt spid="11266"/>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1266"/>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126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267">
                                            <p:txEl>
                                              <p:pRg st="0" end="0"/>
                                            </p:txEl>
                                          </p:spTgt>
                                        </p:tgtEl>
                                        <p:attrNameLst>
                                          <p:attrName>style.visibility</p:attrName>
                                        </p:attrNameLst>
                                      </p:cBhvr>
                                      <p:to>
                                        <p:strVal val="visible"/>
                                      </p:to>
                                    </p:set>
                                    <p:animEffect transition="in" filter="wipe(left)">
                                      <p:cBhvr>
                                        <p:cTn id="16" dur="500"/>
                                        <p:tgtEl>
                                          <p:spTgt spid="1126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267">
                                            <p:txEl>
                                              <p:pRg st="1" end="1"/>
                                            </p:txEl>
                                          </p:spTgt>
                                        </p:tgtEl>
                                        <p:attrNameLst>
                                          <p:attrName>style.visibility</p:attrName>
                                        </p:attrNameLst>
                                      </p:cBhvr>
                                      <p:to>
                                        <p:strVal val="visible"/>
                                      </p:to>
                                    </p:set>
                                    <p:animEffect transition="in" filter="wipe(left)">
                                      <p:cBhvr>
                                        <p:cTn id="21" dur="500"/>
                                        <p:tgtEl>
                                          <p:spTgt spid="11267">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1267">
                                            <p:txEl>
                                              <p:pRg st="2" end="2"/>
                                            </p:txEl>
                                          </p:spTgt>
                                        </p:tgtEl>
                                        <p:attrNameLst>
                                          <p:attrName>style.visibility</p:attrName>
                                        </p:attrNameLst>
                                      </p:cBhvr>
                                      <p:to>
                                        <p:strVal val="visible"/>
                                      </p:to>
                                    </p:set>
                                    <p:animEffect transition="in" filter="wipe(left)">
                                      <p:cBhvr>
                                        <p:cTn id="26" dur="500"/>
                                        <p:tgtEl>
                                          <p:spTgt spid="11267">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267">
                                            <p:txEl>
                                              <p:pRg st="3" end="3"/>
                                            </p:txEl>
                                          </p:spTgt>
                                        </p:tgtEl>
                                        <p:attrNameLst>
                                          <p:attrName>style.visibility</p:attrName>
                                        </p:attrNameLst>
                                      </p:cBhvr>
                                      <p:to>
                                        <p:strVal val="visible"/>
                                      </p:to>
                                    </p:set>
                                    <p:animEffect transition="in" filter="wipe(left)">
                                      <p:cBhvr>
                                        <p:cTn id="31" dur="500"/>
                                        <p:tgtEl>
                                          <p:spTgt spid="11267">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267">
                                            <p:txEl>
                                              <p:pRg st="4" end="4"/>
                                            </p:txEl>
                                          </p:spTgt>
                                        </p:tgtEl>
                                        <p:attrNameLst>
                                          <p:attrName>style.visibility</p:attrName>
                                        </p:attrNameLst>
                                      </p:cBhvr>
                                      <p:to>
                                        <p:strVal val="visible"/>
                                      </p:to>
                                    </p:set>
                                    <p:animEffect transition="in" filter="wipe(left)">
                                      <p:cBhvr>
                                        <p:cTn id="36" dur="500"/>
                                        <p:tgtEl>
                                          <p:spTgt spid="11267">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267">
                                            <p:txEl>
                                              <p:pRg st="5" end="5"/>
                                            </p:txEl>
                                          </p:spTgt>
                                        </p:tgtEl>
                                        <p:attrNameLst>
                                          <p:attrName>style.visibility</p:attrName>
                                        </p:attrNameLst>
                                      </p:cBhvr>
                                      <p:to>
                                        <p:strVal val="visible"/>
                                      </p:to>
                                    </p:set>
                                    <p:animEffect transition="in" filter="wipe(left)">
                                      <p:cBhvr>
                                        <p:cTn id="41" dur="500"/>
                                        <p:tgtEl>
                                          <p:spTgt spid="11267">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267">
                                            <p:txEl>
                                              <p:pRg st="6" end="6"/>
                                            </p:txEl>
                                          </p:spTgt>
                                        </p:tgtEl>
                                        <p:attrNameLst>
                                          <p:attrName>style.visibility</p:attrName>
                                        </p:attrNameLst>
                                      </p:cBhvr>
                                      <p:to>
                                        <p:strVal val="visible"/>
                                      </p:to>
                                    </p:set>
                                    <p:animEffect transition="in" filter="wipe(left)">
                                      <p:cBhvr>
                                        <p:cTn id="46" dur="500"/>
                                        <p:tgtEl>
                                          <p:spTgt spid="11267">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1267">
                                            <p:txEl>
                                              <p:pRg st="7" end="7"/>
                                            </p:txEl>
                                          </p:spTgt>
                                        </p:tgtEl>
                                        <p:attrNameLst>
                                          <p:attrName>style.visibility</p:attrName>
                                        </p:attrNameLst>
                                      </p:cBhvr>
                                      <p:to>
                                        <p:strVal val="visible"/>
                                      </p:to>
                                    </p:set>
                                    <p:animEffect transition="in" filter="wipe(left)">
                                      <p:cBhvr>
                                        <p:cTn id="51" dur="500"/>
                                        <p:tgtEl>
                                          <p:spTgt spid="1126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idx="4294967295"/>
          </p:nvPr>
        </p:nvSpPr>
        <p:spPr>
          <a:xfrm>
            <a:off x="0" y="274638"/>
            <a:ext cx="8229600" cy="1143000"/>
          </a:xfrm>
        </p:spPr>
        <p:txBody>
          <a:bodyPr/>
          <a:lstStyle/>
          <a:p>
            <a:pPr algn="ctr" eaLnBrk="1" hangingPunct="1"/>
            <a:r>
              <a:rPr lang="ru-RU" altLang="ru-RU" sz="3800" smtClean="0"/>
              <a:t>Пневмония (основные критерии)</a:t>
            </a:r>
          </a:p>
        </p:txBody>
      </p:sp>
      <p:sp>
        <p:nvSpPr>
          <p:cNvPr id="12291" name="Rectangle 3"/>
          <p:cNvSpPr>
            <a:spLocks noGrp="1" noChangeArrowheads="1"/>
          </p:cNvSpPr>
          <p:nvPr>
            <p:ph type="body" idx="4294967295"/>
          </p:nvPr>
        </p:nvSpPr>
        <p:spPr>
          <a:xfrm>
            <a:off x="0" y="1600200"/>
            <a:ext cx="8229600" cy="4525963"/>
          </a:xfrm>
        </p:spPr>
        <p:txBody>
          <a:bodyPr/>
          <a:lstStyle/>
          <a:p>
            <a:pPr eaLnBrk="1" hangingPunct="1">
              <a:lnSpc>
                <a:spcPct val="80000"/>
              </a:lnSpc>
            </a:pPr>
            <a:r>
              <a:rPr lang="ru-RU" altLang="ru-RU" sz="2400" b="1" u="sng" dirty="0" smtClean="0"/>
              <a:t>Бронхолегочный синдром</a:t>
            </a:r>
          </a:p>
          <a:p>
            <a:pPr eaLnBrk="1" hangingPunct="1">
              <a:lnSpc>
                <a:spcPct val="80000"/>
              </a:lnSpc>
              <a:buFont typeface="Wingdings" pitchFamily="2" charset="2"/>
              <a:buNone/>
            </a:pPr>
            <a:r>
              <a:rPr lang="ru-RU" altLang="ru-RU" sz="2400" b="1" dirty="0" smtClean="0"/>
              <a:t>   -усиление голосового дрожания и </a:t>
            </a:r>
            <a:r>
              <a:rPr lang="ru-RU" altLang="ru-RU" sz="2400" b="1" dirty="0" err="1" smtClean="0"/>
              <a:t>бронхофонии</a:t>
            </a:r>
            <a:endParaRPr lang="ru-RU" altLang="ru-RU" sz="2400" b="1" dirty="0" smtClean="0"/>
          </a:p>
          <a:p>
            <a:pPr eaLnBrk="1" hangingPunct="1">
              <a:lnSpc>
                <a:spcPct val="80000"/>
              </a:lnSpc>
              <a:buFont typeface="Wingdings" pitchFamily="2" charset="2"/>
              <a:buNone/>
            </a:pPr>
            <a:r>
              <a:rPr lang="ru-RU" altLang="ru-RU" sz="2400" b="1" dirty="0" smtClean="0"/>
              <a:t>  -притупление, тимпанит</a:t>
            </a:r>
          </a:p>
          <a:p>
            <a:pPr eaLnBrk="1" hangingPunct="1">
              <a:lnSpc>
                <a:spcPct val="80000"/>
              </a:lnSpc>
              <a:buFont typeface="Wingdings" pitchFamily="2" charset="2"/>
              <a:buNone/>
            </a:pPr>
            <a:r>
              <a:rPr lang="ru-RU" altLang="ru-RU" sz="2400" b="1" dirty="0" smtClean="0"/>
              <a:t>  -бронхиальное, жесткое дыхание</a:t>
            </a:r>
          </a:p>
          <a:p>
            <a:pPr eaLnBrk="1" hangingPunct="1">
              <a:lnSpc>
                <a:spcPct val="80000"/>
              </a:lnSpc>
              <a:buFont typeface="Wingdings" pitchFamily="2" charset="2"/>
              <a:buNone/>
            </a:pPr>
            <a:r>
              <a:rPr lang="ru-RU" altLang="ru-RU" sz="2400" b="1" dirty="0" smtClean="0"/>
              <a:t>  -средне-,мелкопузырчатые хрипы, крепитация</a:t>
            </a:r>
          </a:p>
          <a:p>
            <a:pPr eaLnBrk="1" hangingPunct="1">
              <a:lnSpc>
                <a:spcPct val="80000"/>
              </a:lnSpc>
              <a:buFont typeface="Wingdings" pitchFamily="2" charset="2"/>
              <a:buNone/>
            </a:pPr>
            <a:r>
              <a:rPr lang="ru-RU" altLang="ru-RU" sz="2400" b="1" dirty="0" smtClean="0"/>
              <a:t>  -рентгенологические изменения легких (инфильтрация, реакция корня на стороне поражения, деструкция)</a:t>
            </a:r>
          </a:p>
        </p:txBody>
      </p:sp>
    </p:spTree>
    <p:extLst>
      <p:ext uri="{BB962C8B-B14F-4D97-AF65-F5344CB8AC3E}">
        <p14:creationId xmlns:p14="http://schemas.microsoft.com/office/powerpoint/2010/main" val="2419606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2000" fill="hold"/>
                                        <p:tgtEl>
                                          <p:spTgt spid="12290"/>
                                        </p:tgtEl>
                                        <p:attrNameLst>
                                          <p:attrName>ppt_w</p:attrName>
                                        </p:attrNameLst>
                                      </p:cBhvr>
                                      <p:tavLst>
                                        <p:tav tm="0">
                                          <p:val>
                                            <p:strVal val="#ppt_w*2.5"/>
                                          </p:val>
                                        </p:tav>
                                        <p:tav tm="100000">
                                          <p:val>
                                            <p:strVal val="#ppt_w"/>
                                          </p:val>
                                        </p:tav>
                                      </p:tavLst>
                                    </p:anim>
                                    <p:anim calcmode="lin" valueType="num">
                                      <p:cBhvr>
                                        <p:cTn id="8" dur="2000" fill="hold"/>
                                        <p:tgtEl>
                                          <p:spTgt spid="12290"/>
                                        </p:tgtEl>
                                        <p:attrNameLst>
                                          <p:attrName>ppt_h</p:attrName>
                                        </p:attrNameLst>
                                      </p:cBhvr>
                                      <p:tavLst>
                                        <p:tav tm="0">
                                          <p:val>
                                            <p:strVal val="#ppt_h"/>
                                          </p:val>
                                        </p:tav>
                                        <p:tav tm="100000">
                                          <p:val>
                                            <p:strVal val="#ppt_h"/>
                                          </p:val>
                                        </p:tav>
                                      </p:tavLst>
                                    </p:anim>
                                    <p:anim calcmode="lin" valueType="num">
                                      <p:cBhvr>
                                        <p:cTn id="9" dur="2000" fill="hold"/>
                                        <p:tgtEl>
                                          <p:spTgt spid="12290"/>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2290"/>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229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291">
                                            <p:txEl>
                                              <p:pRg st="0" end="0"/>
                                            </p:txEl>
                                          </p:spTgt>
                                        </p:tgtEl>
                                        <p:attrNameLst>
                                          <p:attrName>style.visibility</p:attrName>
                                        </p:attrNameLst>
                                      </p:cBhvr>
                                      <p:to>
                                        <p:strVal val="visible"/>
                                      </p:to>
                                    </p:set>
                                    <p:animEffect transition="in" filter="wipe(left)">
                                      <p:cBhvr>
                                        <p:cTn id="16" dur="500"/>
                                        <p:tgtEl>
                                          <p:spTgt spid="12291">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2291">
                                            <p:txEl>
                                              <p:pRg st="1" end="1"/>
                                            </p:txEl>
                                          </p:spTgt>
                                        </p:tgtEl>
                                        <p:attrNameLst>
                                          <p:attrName>style.visibility</p:attrName>
                                        </p:attrNameLst>
                                      </p:cBhvr>
                                      <p:to>
                                        <p:strVal val="visible"/>
                                      </p:to>
                                    </p:set>
                                    <p:animEffect transition="in" filter="wipe(left)">
                                      <p:cBhvr>
                                        <p:cTn id="21" dur="500"/>
                                        <p:tgtEl>
                                          <p:spTgt spid="12291">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2291">
                                            <p:txEl>
                                              <p:pRg st="2" end="2"/>
                                            </p:txEl>
                                          </p:spTgt>
                                        </p:tgtEl>
                                        <p:attrNameLst>
                                          <p:attrName>style.visibility</p:attrName>
                                        </p:attrNameLst>
                                      </p:cBhvr>
                                      <p:to>
                                        <p:strVal val="visible"/>
                                      </p:to>
                                    </p:set>
                                    <p:animEffect transition="in" filter="wipe(left)">
                                      <p:cBhvr>
                                        <p:cTn id="26" dur="500"/>
                                        <p:tgtEl>
                                          <p:spTgt spid="12291">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2291">
                                            <p:txEl>
                                              <p:pRg st="3" end="3"/>
                                            </p:txEl>
                                          </p:spTgt>
                                        </p:tgtEl>
                                        <p:attrNameLst>
                                          <p:attrName>style.visibility</p:attrName>
                                        </p:attrNameLst>
                                      </p:cBhvr>
                                      <p:to>
                                        <p:strVal val="visible"/>
                                      </p:to>
                                    </p:set>
                                    <p:animEffect transition="in" filter="wipe(left)">
                                      <p:cBhvr>
                                        <p:cTn id="31" dur="500"/>
                                        <p:tgtEl>
                                          <p:spTgt spid="12291">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2291">
                                            <p:txEl>
                                              <p:pRg st="4" end="4"/>
                                            </p:txEl>
                                          </p:spTgt>
                                        </p:tgtEl>
                                        <p:attrNameLst>
                                          <p:attrName>style.visibility</p:attrName>
                                        </p:attrNameLst>
                                      </p:cBhvr>
                                      <p:to>
                                        <p:strVal val="visible"/>
                                      </p:to>
                                    </p:set>
                                    <p:animEffect transition="in" filter="wipe(left)">
                                      <p:cBhvr>
                                        <p:cTn id="36" dur="500"/>
                                        <p:tgtEl>
                                          <p:spTgt spid="12291">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291">
                                            <p:txEl>
                                              <p:pRg st="5" end="5"/>
                                            </p:txEl>
                                          </p:spTgt>
                                        </p:tgtEl>
                                        <p:attrNameLst>
                                          <p:attrName>style.visibility</p:attrName>
                                        </p:attrNameLst>
                                      </p:cBhvr>
                                      <p:to>
                                        <p:strVal val="visible"/>
                                      </p:to>
                                    </p:set>
                                    <p:animEffect transition="in" filter="wipe(left)">
                                      <p:cBhvr>
                                        <p:cTn id="41" dur="500"/>
                                        <p:tgtEl>
                                          <p:spTgt spid="1229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a:xfrm>
            <a:off x="0" y="274638"/>
            <a:ext cx="8229600" cy="1143000"/>
          </a:xfrm>
        </p:spPr>
        <p:txBody>
          <a:bodyPr/>
          <a:lstStyle/>
          <a:p>
            <a:pPr algn="ctr" eaLnBrk="1" hangingPunct="1"/>
            <a:r>
              <a:rPr lang="ru-RU" altLang="ru-RU" sz="3800" dirty="0" smtClean="0"/>
              <a:t>Дополнительные критерии пневмонии</a:t>
            </a:r>
          </a:p>
        </p:txBody>
      </p:sp>
      <p:sp>
        <p:nvSpPr>
          <p:cNvPr id="14339" name="Rectangle 3"/>
          <p:cNvSpPr>
            <a:spLocks noGrp="1" noChangeArrowheads="1"/>
          </p:cNvSpPr>
          <p:nvPr>
            <p:ph type="body" idx="4294967295"/>
          </p:nvPr>
        </p:nvSpPr>
        <p:spPr>
          <a:xfrm>
            <a:off x="0" y="1600200"/>
            <a:ext cx="8229600" cy="4525963"/>
          </a:xfrm>
        </p:spPr>
        <p:txBody>
          <a:bodyPr/>
          <a:lstStyle/>
          <a:p>
            <a:pPr eaLnBrk="1" hangingPunct="1"/>
            <a:r>
              <a:rPr lang="ru-RU" altLang="ru-RU" sz="2400" b="1" smtClean="0"/>
              <a:t>Бронхообструктивный синдром</a:t>
            </a:r>
          </a:p>
          <a:p>
            <a:pPr eaLnBrk="1" hangingPunct="1"/>
            <a:r>
              <a:rPr lang="ru-RU" altLang="ru-RU" sz="2400" b="1" smtClean="0"/>
              <a:t>Респираторный синдром</a:t>
            </a:r>
          </a:p>
          <a:p>
            <a:pPr eaLnBrk="1" hangingPunct="1"/>
            <a:r>
              <a:rPr lang="ru-RU" altLang="ru-RU" sz="2400" b="1" smtClean="0"/>
              <a:t>Показатели гемограммы</a:t>
            </a:r>
          </a:p>
          <a:p>
            <a:pPr eaLnBrk="1" hangingPunct="1"/>
            <a:r>
              <a:rPr lang="ru-RU" altLang="ru-RU" sz="2400" b="1" smtClean="0"/>
              <a:t>Почечный и лейкоцитарный показатели</a:t>
            </a:r>
          </a:p>
          <a:p>
            <a:pPr eaLnBrk="1" hangingPunct="1">
              <a:buFont typeface="Wingdings" pitchFamily="2" charset="2"/>
              <a:buNone/>
            </a:pPr>
            <a:r>
              <a:rPr lang="ru-RU" altLang="ru-RU" sz="2400" b="1" smtClean="0"/>
              <a:t>    избыточности интоксикации</a:t>
            </a:r>
          </a:p>
          <a:p>
            <a:pPr eaLnBrk="1" hangingPunct="1"/>
            <a:r>
              <a:rPr lang="ru-RU" altLang="ru-RU" sz="2400" b="1" smtClean="0"/>
              <a:t>Биохимические критерии</a:t>
            </a:r>
          </a:p>
          <a:p>
            <a:pPr eaLnBrk="1" hangingPunct="1"/>
            <a:r>
              <a:rPr lang="ru-RU" altLang="ru-RU" sz="2400" b="1" smtClean="0"/>
              <a:t>Критерии иммунологической защиты</a:t>
            </a:r>
          </a:p>
          <a:p>
            <a:pPr eaLnBrk="1" hangingPunct="1"/>
            <a:r>
              <a:rPr lang="ru-RU" altLang="ru-RU" sz="2400" b="1" smtClean="0"/>
              <a:t>Показатели КОС и газов крови</a:t>
            </a:r>
          </a:p>
        </p:txBody>
      </p:sp>
    </p:spTree>
    <p:extLst>
      <p:ext uri="{BB962C8B-B14F-4D97-AF65-F5344CB8AC3E}">
        <p14:creationId xmlns:p14="http://schemas.microsoft.com/office/powerpoint/2010/main" val="3408582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2000" fill="hold"/>
                                        <p:tgtEl>
                                          <p:spTgt spid="14338"/>
                                        </p:tgtEl>
                                        <p:attrNameLst>
                                          <p:attrName>ppt_w</p:attrName>
                                        </p:attrNameLst>
                                      </p:cBhvr>
                                      <p:tavLst>
                                        <p:tav tm="0">
                                          <p:val>
                                            <p:strVal val="#ppt_w*2.5"/>
                                          </p:val>
                                        </p:tav>
                                        <p:tav tm="100000">
                                          <p:val>
                                            <p:strVal val="#ppt_w"/>
                                          </p:val>
                                        </p:tav>
                                      </p:tavLst>
                                    </p:anim>
                                    <p:anim calcmode="lin" valueType="num">
                                      <p:cBhvr>
                                        <p:cTn id="8" dur="2000" fill="hold"/>
                                        <p:tgtEl>
                                          <p:spTgt spid="14338"/>
                                        </p:tgtEl>
                                        <p:attrNameLst>
                                          <p:attrName>ppt_h</p:attrName>
                                        </p:attrNameLst>
                                      </p:cBhvr>
                                      <p:tavLst>
                                        <p:tav tm="0">
                                          <p:val>
                                            <p:strVal val="#ppt_h"/>
                                          </p:val>
                                        </p:tav>
                                        <p:tav tm="100000">
                                          <p:val>
                                            <p:strVal val="#ppt_h"/>
                                          </p:val>
                                        </p:tav>
                                      </p:tavLst>
                                    </p:anim>
                                    <p:anim calcmode="lin" valueType="num">
                                      <p:cBhvr>
                                        <p:cTn id="9" dur="2000" fill="hold"/>
                                        <p:tgtEl>
                                          <p:spTgt spid="14338"/>
                                        </p:tgtEl>
                                        <p:attrNameLst>
                                          <p:attrName>ppt_x</p:attrName>
                                        </p:attrNameLst>
                                      </p:cBhvr>
                                      <p:tavLst>
                                        <p:tav tm="0">
                                          <p:val>
                                            <p:strVal val="#ppt_x-.2"/>
                                          </p:val>
                                        </p:tav>
                                        <p:tav tm="50000">
                                          <p:val>
                                            <p:strVal val="#ppt_x+.1"/>
                                          </p:val>
                                        </p:tav>
                                        <p:tav tm="100000">
                                          <p:val>
                                            <p:strVal val="#ppt_x"/>
                                          </p:val>
                                        </p:tav>
                                      </p:tavLst>
                                    </p:anim>
                                    <p:anim calcmode="lin" valueType="num">
                                      <p:cBhvr>
                                        <p:cTn id="10" dur="2000" fill="hold"/>
                                        <p:tgtEl>
                                          <p:spTgt spid="14338"/>
                                        </p:tgtEl>
                                        <p:attrNameLst>
                                          <p:attrName>ppt_y</p:attrName>
                                        </p:attrNameLst>
                                      </p:cBhvr>
                                      <p:tavLst>
                                        <p:tav tm="0">
                                          <p:val>
                                            <p:strVal val="#ppt_y+1"/>
                                          </p:val>
                                        </p:tav>
                                        <p:tav tm="50000">
                                          <p:val>
                                            <p:strVal val="#ppt_y+.5"/>
                                          </p:val>
                                        </p:tav>
                                        <p:tav tm="100000">
                                          <p:val>
                                            <p:strVal val="#ppt_y"/>
                                          </p:val>
                                        </p:tav>
                                      </p:tavLst>
                                    </p:anim>
                                    <p:animEffect transition="in" filter="fade">
                                      <p:cBhvr>
                                        <p:cTn id="11" dur="2000"/>
                                        <p:tgtEl>
                                          <p:spTgt spid="143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4339">
                                            <p:txEl>
                                              <p:pRg st="0" end="0"/>
                                            </p:txEl>
                                          </p:spTgt>
                                        </p:tgtEl>
                                        <p:attrNameLst>
                                          <p:attrName>style.visibility</p:attrName>
                                        </p:attrNameLst>
                                      </p:cBhvr>
                                      <p:to>
                                        <p:strVal val="visible"/>
                                      </p:to>
                                    </p:set>
                                    <p:animEffect transition="in" filter="wipe(left)">
                                      <p:cBhvr>
                                        <p:cTn id="16" dur="500"/>
                                        <p:tgtEl>
                                          <p:spTgt spid="14339">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339">
                                            <p:txEl>
                                              <p:pRg st="1" end="1"/>
                                            </p:txEl>
                                          </p:spTgt>
                                        </p:tgtEl>
                                        <p:attrNameLst>
                                          <p:attrName>style.visibility</p:attrName>
                                        </p:attrNameLst>
                                      </p:cBhvr>
                                      <p:to>
                                        <p:strVal val="visible"/>
                                      </p:to>
                                    </p:set>
                                    <p:animEffect transition="in" filter="wipe(left)">
                                      <p:cBhvr>
                                        <p:cTn id="21" dur="500"/>
                                        <p:tgtEl>
                                          <p:spTgt spid="14339">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339">
                                            <p:txEl>
                                              <p:pRg st="2" end="2"/>
                                            </p:txEl>
                                          </p:spTgt>
                                        </p:tgtEl>
                                        <p:attrNameLst>
                                          <p:attrName>style.visibility</p:attrName>
                                        </p:attrNameLst>
                                      </p:cBhvr>
                                      <p:to>
                                        <p:strVal val="visible"/>
                                      </p:to>
                                    </p:set>
                                    <p:animEffect transition="in" filter="wipe(left)">
                                      <p:cBhvr>
                                        <p:cTn id="26" dur="500"/>
                                        <p:tgtEl>
                                          <p:spTgt spid="14339">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339">
                                            <p:txEl>
                                              <p:pRg st="3" end="3"/>
                                            </p:txEl>
                                          </p:spTgt>
                                        </p:tgtEl>
                                        <p:attrNameLst>
                                          <p:attrName>style.visibility</p:attrName>
                                        </p:attrNameLst>
                                      </p:cBhvr>
                                      <p:to>
                                        <p:strVal val="visible"/>
                                      </p:to>
                                    </p:set>
                                    <p:animEffect transition="in" filter="wipe(left)">
                                      <p:cBhvr>
                                        <p:cTn id="31" dur="500"/>
                                        <p:tgtEl>
                                          <p:spTgt spid="14339">
                                            <p:txEl>
                                              <p:pRg st="3" end="3"/>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339">
                                            <p:txEl>
                                              <p:pRg st="4" end="4"/>
                                            </p:txEl>
                                          </p:spTgt>
                                        </p:tgtEl>
                                        <p:attrNameLst>
                                          <p:attrName>style.visibility</p:attrName>
                                        </p:attrNameLst>
                                      </p:cBhvr>
                                      <p:to>
                                        <p:strVal val="visible"/>
                                      </p:to>
                                    </p:set>
                                    <p:animEffect transition="in" filter="wipe(left)">
                                      <p:cBhvr>
                                        <p:cTn id="36" dur="500"/>
                                        <p:tgtEl>
                                          <p:spTgt spid="14339">
                                            <p:txEl>
                                              <p:pRg st="4" end="4"/>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4339">
                                            <p:txEl>
                                              <p:pRg st="5" end="5"/>
                                            </p:txEl>
                                          </p:spTgt>
                                        </p:tgtEl>
                                        <p:attrNameLst>
                                          <p:attrName>style.visibility</p:attrName>
                                        </p:attrNameLst>
                                      </p:cBhvr>
                                      <p:to>
                                        <p:strVal val="visible"/>
                                      </p:to>
                                    </p:set>
                                    <p:animEffect transition="in" filter="wipe(left)">
                                      <p:cBhvr>
                                        <p:cTn id="41" dur="500"/>
                                        <p:tgtEl>
                                          <p:spTgt spid="14339">
                                            <p:txEl>
                                              <p:pRg st="5" end="5"/>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4339">
                                            <p:txEl>
                                              <p:pRg st="6" end="6"/>
                                            </p:txEl>
                                          </p:spTgt>
                                        </p:tgtEl>
                                        <p:attrNameLst>
                                          <p:attrName>style.visibility</p:attrName>
                                        </p:attrNameLst>
                                      </p:cBhvr>
                                      <p:to>
                                        <p:strVal val="visible"/>
                                      </p:to>
                                    </p:set>
                                    <p:animEffect transition="in" filter="wipe(left)">
                                      <p:cBhvr>
                                        <p:cTn id="46" dur="500"/>
                                        <p:tgtEl>
                                          <p:spTgt spid="14339">
                                            <p:txEl>
                                              <p:pRg st="6" end="6"/>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339">
                                            <p:txEl>
                                              <p:pRg st="7" end="7"/>
                                            </p:txEl>
                                          </p:spTgt>
                                        </p:tgtEl>
                                        <p:attrNameLst>
                                          <p:attrName>style.visibility</p:attrName>
                                        </p:attrNameLst>
                                      </p:cBhvr>
                                      <p:to>
                                        <p:strVal val="visible"/>
                                      </p:to>
                                    </p:set>
                                    <p:animEffect transition="in" filter="wipe(left)">
                                      <p:cBhvr>
                                        <p:cTn id="51" dur="500"/>
                                        <p:tgtEl>
                                          <p:spTgt spid="1433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88640"/>
            <a:ext cx="9144000" cy="6408712"/>
          </a:xfrm>
        </p:spPr>
        <p:txBody>
          <a:bodyPr>
            <a:normAutofit/>
          </a:bodyPr>
          <a:lstStyle/>
          <a:p>
            <a:pPr>
              <a:buNone/>
            </a:pPr>
            <a:r>
              <a:rPr lang="ru-RU" sz="2400" dirty="0" smtClean="0">
                <a:latin typeface="Times New Roman" pitchFamily="18" charset="0"/>
                <a:cs typeface="Times New Roman" pitchFamily="18" charset="0"/>
              </a:rPr>
              <a:t>Вопросы, которые необходимо разобрать в данной</a:t>
            </a:r>
          </a:p>
          <a:p>
            <a:pPr>
              <a:buNone/>
            </a:pPr>
            <a:r>
              <a:rPr lang="ru-RU" sz="2400" dirty="0" smtClean="0">
                <a:latin typeface="Times New Roman" pitchFamily="18" charset="0"/>
                <a:cs typeface="Times New Roman" pitchFamily="18" charset="0"/>
              </a:rPr>
              <a:t>презентации:</a:t>
            </a:r>
          </a:p>
          <a:p>
            <a:pPr marL="514350" indent="-514350">
              <a:buAutoNum type="arabicPeriod"/>
            </a:pPr>
            <a:r>
              <a:rPr lang="ru-RU" sz="2400" dirty="0" smtClean="0">
                <a:latin typeface="Times New Roman" pitchFamily="18" charset="0"/>
                <a:cs typeface="Times New Roman" pitchFamily="18" charset="0"/>
              </a:rPr>
              <a:t>Определение пневмонии</a:t>
            </a:r>
          </a:p>
          <a:p>
            <a:pPr marL="514350" indent="-514350">
              <a:buAutoNum type="arabicPeriod"/>
            </a:pPr>
            <a:r>
              <a:rPr lang="ru-RU" sz="2400" dirty="0" smtClean="0">
                <a:latin typeface="Times New Roman" pitchFamily="18" charset="0"/>
                <a:cs typeface="Times New Roman" pitchFamily="18" charset="0"/>
              </a:rPr>
              <a:t>История изучения пневмонии</a:t>
            </a:r>
          </a:p>
          <a:p>
            <a:pPr marL="514350" indent="-514350">
              <a:buAutoNum type="arabicPeriod"/>
            </a:pPr>
            <a:r>
              <a:rPr lang="ru-RU" sz="2400" dirty="0" smtClean="0">
                <a:latin typeface="Times New Roman" pitchFamily="18" charset="0"/>
                <a:cs typeface="Times New Roman" pitchFamily="18" charset="0"/>
              </a:rPr>
              <a:t>Виды пневмонии</a:t>
            </a:r>
          </a:p>
          <a:p>
            <a:pPr marL="514350" indent="-514350">
              <a:buAutoNum type="arabicPeriod"/>
            </a:pPr>
            <a:r>
              <a:rPr lang="ru-RU" sz="2400" dirty="0" smtClean="0">
                <a:latin typeface="Times New Roman" pitchFamily="18" charset="0"/>
                <a:cs typeface="Times New Roman" pitchFamily="18" charset="0"/>
              </a:rPr>
              <a:t>Диагностика пневмонии, особенности терминологии при постановки диагноза</a:t>
            </a:r>
          </a:p>
          <a:p>
            <a:pPr marL="514350" indent="-514350">
              <a:buAutoNum type="arabicPeriod"/>
            </a:pPr>
            <a:r>
              <a:rPr lang="ru-RU" sz="2400" dirty="0" smtClean="0">
                <a:latin typeface="Times New Roman" pitchFamily="18" charset="0"/>
                <a:cs typeface="Times New Roman" pitchFamily="18" charset="0"/>
              </a:rPr>
              <a:t>Терминологические коллизии и не соответствия</a:t>
            </a:r>
          </a:p>
          <a:p>
            <a:pPr marL="514350" indent="-514350">
              <a:buAutoNum type="arabicPeriod"/>
            </a:pPr>
            <a:r>
              <a:rPr lang="ru-RU" sz="2400" dirty="0" smtClean="0">
                <a:latin typeface="Times New Roman" pitchFamily="18" charset="0"/>
                <a:cs typeface="Times New Roman" pitchFamily="18" charset="0"/>
              </a:rPr>
              <a:t>Анатомические предпосылки для формирования заблуждений в диагностике пневмонии</a:t>
            </a:r>
          </a:p>
          <a:p>
            <a:pPr marL="514350" indent="-514350">
              <a:buAutoNum type="arabicPeriod"/>
            </a:pPr>
            <a:r>
              <a:rPr lang="ru-RU" sz="2400" dirty="0" smtClean="0">
                <a:latin typeface="Times New Roman" pitchFamily="18" charset="0"/>
                <a:cs typeface="Times New Roman" pitchFamily="18" charset="0"/>
              </a:rPr>
              <a:t>Типы инфильтрации и стадии патологического процесса в рентгенологическом отображении</a:t>
            </a:r>
          </a:p>
          <a:p>
            <a:pPr marL="514350" indent="-514350">
              <a:buAutoNum type="arabicPeriod"/>
            </a:pPr>
            <a:r>
              <a:rPr lang="ru-RU" sz="2400" dirty="0" smtClean="0">
                <a:latin typeface="Times New Roman" pitchFamily="18" charset="0"/>
                <a:cs typeface="Times New Roman" pitchFamily="18" charset="0"/>
              </a:rPr>
              <a:t>Лечение пневмонии</a:t>
            </a:r>
          </a:p>
          <a:p>
            <a:pPr marL="514350" indent="-514350">
              <a:buAutoNum type="arabicPeriod"/>
            </a:pPr>
            <a:r>
              <a:rPr lang="ru-RU" sz="2400" dirty="0" smtClean="0">
                <a:latin typeface="Times New Roman" pitchFamily="18" charset="0"/>
                <a:cs typeface="Times New Roman" pitchFamily="18" charset="0"/>
              </a:rPr>
              <a:t>Возможные варианты исхода патологического процесса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Заголовок 1"/>
          <p:cNvSpPr>
            <a:spLocks noGrp="1"/>
          </p:cNvSpPr>
          <p:nvPr>
            <p:ph type="title"/>
          </p:nvPr>
        </p:nvSpPr>
        <p:spPr/>
        <p:txBody>
          <a:bodyPr/>
          <a:lstStyle/>
          <a:p>
            <a:r>
              <a:rPr lang="ru-RU" altLang="ru-RU" dirty="0" smtClean="0"/>
              <a:t>Маркеры воспаления</a:t>
            </a:r>
          </a:p>
        </p:txBody>
      </p:sp>
      <p:sp>
        <p:nvSpPr>
          <p:cNvPr id="59395" name="Объект 2"/>
          <p:cNvSpPr>
            <a:spLocks noGrp="1"/>
          </p:cNvSpPr>
          <p:nvPr>
            <p:ph idx="1"/>
          </p:nvPr>
        </p:nvSpPr>
        <p:spPr/>
        <p:txBody>
          <a:bodyPr>
            <a:normAutofit lnSpcReduction="10000"/>
          </a:bodyPr>
          <a:lstStyle/>
          <a:p>
            <a:r>
              <a:rPr lang="ru-RU" altLang="ru-RU" smtClean="0"/>
              <a:t>1. Число лейкоцитов- при пневмококковой ВП - более15*10</a:t>
            </a:r>
            <a:r>
              <a:rPr lang="ru-RU" altLang="ru-RU" baseline="30000" smtClean="0"/>
              <a:t>9</a:t>
            </a:r>
            <a:r>
              <a:rPr lang="ru-RU" altLang="ru-RU" smtClean="0"/>
              <a:t> /л и существенное повышение СОЭ;</a:t>
            </a:r>
          </a:p>
          <a:p>
            <a:r>
              <a:rPr lang="ru-RU" altLang="ru-RU" smtClean="0"/>
              <a:t>При хлам.и микопл. ВП-изменений нет,кроме детей первых месяцев жизни- высокий лейкоцитоз (более 30)</a:t>
            </a:r>
          </a:p>
          <a:p>
            <a:r>
              <a:rPr lang="ru-RU" altLang="ru-RU" smtClean="0"/>
              <a:t>2. С-реактивныйбелок, мг/л – более 30</a:t>
            </a:r>
          </a:p>
          <a:p>
            <a:endParaRPr lang="ru-RU" altLang="ru-RU" smtClean="0"/>
          </a:p>
          <a:p>
            <a:r>
              <a:rPr lang="ru-RU" altLang="ru-RU" smtClean="0"/>
              <a:t>3. Прокальцитонин,  нг/мл- ≥ 2,0</a:t>
            </a:r>
          </a:p>
        </p:txBody>
      </p:sp>
    </p:spTree>
    <p:extLst>
      <p:ext uri="{BB962C8B-B14F-4D97-AF65-F5344CB8AC3E}">
        <p14:creationId xmlns:p14="http://schemas.microsoft.com/office/powerpoint/2010/main" val="3647181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16632"/>
            <a:ext cx="9144000" cy="6858000"/>
          </a:xfrm>
        </p:spPr>
        <p:txBody>
          <a:bodyPr>
            <a:normAutofit fontScale="25000" lnSpcReduction="20000"/>
          </a:bodyPr>
          <a:lstStyle/>
          <a:p>
            <a:pPr indent="0" algn="just">
              <a:lnSpc>
                <a:spcPct val="120000"/>
              </a:lnSpc>
              <a:buNone/>
            </a:pPr>
            <a:r>
              <a:rPr lang="ru-RU" sz="8800" dirty="0" smtClean="0">
                <a:latin typeface="Times New Roman" pitchFamily="18" charset="0"/>
                <a:cs typeface="Times New Roman" pitchFamily="18" charset="0"/>
              </a:rPr>
              <a:t>	По механизму возникновения и по локализации процесса пневмонии можно определить как – застойные, аспирационные, очаговые, односторонние и двухсторонние.</a:t>
            </a:r>
          </a:p>
          <a:p>
            <a:pPr indent="0" algn="just">
              <a:lnSpc>
                <a:spcPct val="120000"/>
              </a:lnSpc>
              <a:buNone/>
            </a:pPr>
            <a:r>
              <a:rPr lang="ru-RU" sz="8800" b="1" dirty="0" smtClean="0">
                <a:latin typeface="Times New Roman" pitchFamily="18" charset="0"/>
                <a:cs typeface="Times New Roman" pitchFamily="18" charset="0"/>
              </a:rPr>
              <a:t>	Застойная пневмония</a:t>
            </a:r>
          </a:p>
          <a:p>
            <a:pPr indent="0" algn="just">
              <a:lnSpc>
                <a:spcPct val="120000"/>
              </a:lnSpc>
              <a:buNone/>
            </a:pPr>
            <a:r>
              <a:rPr lang="ru-RU" sz="8800" dirty="0" smtClean="0">
                <a:latin typeface="Times New Roman" pitchFamily="18" charset="0"/>
                <a:cs typeface="Times New Roman" pitchFamily="18" charset="0"/>
              </a:rPr>
              <a:t>вторичное воспаление, развивающееся на фоне локальных гемодинамических и вентиляционных нарушений. </a:t>
            </a:r>
          </a:p>
          <a:p>
            <a:pPr indent="0" algn="just">
              <a:lnSpc>
                <a:spcPct val="120000"/>
              </a:lnSpc>
              <a:buNone/>
            </a:pPr>
            <a:r>
              <a:rPr lang="ru-RU" sz="8800" dirty="0" smtClean="0">
                <a:latin typeface="Times New Roman" pitchFamily="18" charset="0"/>
                <a:cs typeface="Times New Roman" pitchFamily="18" charset="0"/>
              </a:rPr>
              <a:t>	Гипостатическая пневмония чаще всего выявляется у тех пациентов, которые страдают от тяжелой соматической патологии. При этом клинические симптомы могут быть выражены незначительно. 	Этиологические факторы, приводящие к гипостатической пневмонии, различны. Они включают в себя: </a:t>
            </a:r>
          </a:p>
          <a:p>
            <a:pPr indent="0" algn="just">
              <a:lnSpc>
                <a:spcPct val="120000"/>
              </a:lnSpc>
              <a:buNone/>
            </a:pPr>
            <a:r>
              <a:rPr lang="ru-RU" sz="8800" dirty="0" smtClean="0">
                <a:latin typeface="Times New Roman" pitchFamily="18" charset="0"/>
                <a:cs typeface="Times New Roman" pitchFamily="18" charset="0"/>
              </a:rPr>
              <a:t>	застойные явления в малом круге кровообращения; </a:t>
            </a:r>
          </a:p>
          <a:p>
            <a:pPr indent="0" algn="just">
              <a:lnSpc>
                <a:spcPct val="120000"/>
              </a:lnSpc>
              <a:buNone/>
            </a:pPr>
            <a:r>
              <a:rPr lang="ru-RU" sz="8800" dirty="0" smtClean="0">
                <a:latin typeface="Times New Roman" pitchFamily="18" charset="0"/>
                <a:cs typeface="Times New Roman" pitchFamily="18" charset="0"/>
              </a:rPr>
              <a:t>	длительное нахождение больного человека в лежачем положении; </a:t>
            </a:r>
          </a:p>
          <a:p>
            <a:pPr indent="0" algn="just">
              <a:lnSpc>
                <a:spcPct val="120000"/>
              </a:lnSpc>
              <a:buNone/>
            </a:pPr>
            <a:r>
              <a:rPr lang="ru-RU" sz="8800" dirty="0" smtClean="0">
                <a:latin typeface="Times New Roman" pitchFamily="18" charset="0"/>
                <a:cs typeface="Times New Roman" pitchFamily="18" charset="0"/>
              </a:rPr>
              <a:t>	пожилой возраст (старше 60 лет); </a:t>
            </a:r>
          </a:p>
          <a:p>
            <a:pPr indent="0" algn="just">
              <a:lnSpc>
                <a:spcPct val="120000"/>
              </a:lnSpc>
              <a:buNone/>
            </a:pPr>
            <a:r>
              <a:rPr lang="ru-RU" sz="8800" dirty="0" smtClean="0">
                <a:latin typeface="Times New Roman" pitchFamily="18" charset="0"/>
                <a:cs typeface="Times New Roman" pitchFamily="18" charset="0"/>
              </a:rPr>
              <a:t>	длительный послеоперационный период; </a:t>
            </a:r>
          </a:p>
          <a:p>
            <a:pPr indent="0" algn="just">
              <a:lnSpc>
                <a:spcPct val="120000"/>
              </a:lnSpc>
              <a:buNone/>
            </a:pPr>
            <a:r>
              <a:rPr lang="ru-RU" sz="8800" dirty="0" smtClean="0">
                <a:latin typeface="Times New Roman" pitchFamily="18" charset="0"/>
                <a:cs typeface="Times New Roman" pitchFamily="18" charset="0"/>
              </a:rPr>
              <a:t>	деформации, искривления грудной клетки, позвоночного столба;</a:t>
            </a:r>
          </a:p>
          <a:p>
            <a:pPr indent="0" algn="just">
              <a:lnSpc>
                <a:spcPct val="120000"/>
              </a:lnSpc>
              <a:buNone/>
            </a:pPr>
            <a:r>
              <a:rPr lang="ru-RU" sz="8800" dirty="0" smtClean="0">
                <a:latin typeface="Times New Roman" pitchFamily="18" charset="0"/>
                <a:cs typeface="Times New Roman" pitchFamily="18" charset="0"/>
              </a:rPr>
              <a:t/>
            </a:r>
            <a:br>
              <a:rPr lang="ru-RU" sz="8800" dirty="0" smtClean="0">
                <a:latin typeface="Times New Roman" pitchFamily="18" charset="0"/>
                <a:cs typeface="Times New Roman" pitchFamily="18" charset="0"/>
              </a:rPr>
            </a:br>
            <a:endParaRPr lang="ru-RU" sz="8800" dirty="0">
              <a:latin typeface="Times New Roman" pitchFamily="18" charset="0"/>
              <a:cs typeface="Times New Roman" pitchFamily="18" charset="0"/>
            </a:endParaRPr>
          </a:p>
        </p:txBody>
      </p:sp>
      <p:sp>
        <p:nvSpPr>
          <p:cNvPr id="4" name="Прямоугольник 3"/>
          <p:cNvSpPr/>
          <p:nvPr/>
        </p:nvSpPr>
        <p:spPr>
          <a:xfrm>
            <a:off x="0" y="6021288"/>
            <a:ext cx="9144000" cy="369332"/>
          </a:xfrm>
          <a:prstGeom prst="rect">
            <a:avLst/>
          </a:prstGeom>
        </p:spPr>
        <p:txBody>
          <a:bodyPr wrap="square">
            <a:spAutoFit/>
          </a:bodyPr>
          <a:lstStyle/>
          <a:p>
            <a:r>
              <a:rPr lang="en-US" dirty="0" smtClean="0">
                <a:hlinkClick r:id="rId3"/>
              </a:rPr>
              <a:t>https://www.krasotaimedicina.ru/diseases/zabolevanija_pulmonology/hypostatic-pneumonia</a:t>
            </a:r>
            <a:endParaRPr lang="ru-RU" dirty="0"/>
          </a:p>
        </p:txBody>
      </p:sp>
      <p:sp>
        <p:nvSpPr>
          <p:cNvPr id="5" name="Прямоугольник 4"/>
          <p:cNvSpPr/>
          <p:nvPr/>
        </p:nvSpPr>
        <p:spPr>
          <a:xfrm>
            <a:off x="0" y="6488668"/>
            <a:ext cx="9144000" cy="369332"/>
          </a:xfrm>
          <a:prstGeom prst="rect">
            <a:avLst/>
          </a:prstGeom>
        </p:spPr>
        <p:txBody>
          <a:bodyPr wrap="square">
            <a:spAutoFit/>
          </a:bodyPr>
          <a:lstStyle/>
          <a:p>
            <a:r>
              <a:rPr lang="en-US" dirty="0" smtClean="0">
                <a:hlinkClick r:id="rId4"/>
              </a:rPr>
              <a:t>https://olegkih.ru/pnevmoniya/zastojnaya-pnevmoniya.html</a:t>
            </a:r>
            <a:endParaRPr lang="ru-RU"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5157192"/>
            <a:ext cx="8363272" cy="1080120"/>
          </a:xfrm>
        </p:spPr>
        <p:txBody>
          <a:bodyPr/>
          <a:lstStyle/>
          <a:p>
            <a:pPr marL="0" indent="0" algn="just">
              <a:spcBef>
                <a:spcPts val="0"/>
              </a:spcBef>
              <a:buNone/>
            </a:pPr>
            <a:r>
              <a:rPr lang="ru-RU" dirty="0" smtClean="0"/>
              <a:t>	</a:t>
            </a:r>
            <a:r>
              <a:rPr lang="ru-RU" sz="2400" dirty="0" smtClean="0">
                <a:latin typeface="Times New Roman" pitchFamily="18" charset="0"/>
                <a:cs typeface="Times New Roman" pitchFamily="18" charset="0"/>
              </a:rPr>
              <a:t>Пример застойной пневмонии на Рентгенограмме ОГК в прямой проекции</a:t>
            </a:r>
            <a:endParaRPr lang="ru-RU" sz="2400" dirty="0">
              <a:latin typeface="Times New Roman" pitchFamily="18" charset="0"/>
              <a:cs typeface="Times New Roman" pitchFamily="18" charset="0"/>
            </a:endParaRPr>
          </a:p>
        </p:txBody>
      </p:sp>
      <p:pic>
        <p:nvPicPr>
          <p:cNvPr id="4" name="Picture 2" descr="pnevmoniya_3"/>
          <p:cNvPicPr>
            <a:picLocks noChangeAspect="1" noChangeArrowheads="1"/>
          </p:cNvPicPr>
          <p:nvPr/>
        </p:nvPicPr>
        <p:blipFill>
          <a:blip r:embed="rId3" cstate="print"/>
          <a:srcRect/>
          <a:stretch>
            <a:fillRect/>
          </a:stretch>
        </p:blipFill>
        <p:spPr bwMode="auto">
          <a:xfrm>
            <a:off x="1835696" y="1052736"/>
            <a:ext cx="4857957" cy="3384376"/>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217024" cy="3888432"/>
          </a:xfrm>
        </p:spPr>
        <p:txBody>
          <a:bodyPr>
            <a:noAutofit/>
          </a:bodyPr>
          <a:lstStyle/>
          <a:p>
            <a:pPr algn="just">
              <a:buNone/>
            </a:pPr>
            <a:r>
              <a:rPr lang="ru-RU" sz="2400" b="1" dirty="0" smtClean="0">
                <a:latin typeface="Times New Roman" pitchFamily="18" charset="0"/>
                <a:cs typeface="Times New Roman" pitchFamily="18" charset="0"/>
              </a:rPr>
              <a:t>		Аспирационная пневмония</a:t>
            </a:r>
            <a:r>
              <a:rPr lang="ru-RU" sz="2400" dirty="0" smtClean="0">
                <a:latin typeface="Times New Roman" pitchFamily="18" charset="0"/>
                <a:cs typeface="Times New Roman" pitchFamily="18" charset="0"/>
              </a:rPr>
              <a:t> – инфекционно-токсическое повреждение легочной паренхимы, развивающееся вследствие попадания в нижние дыхательные пути содержимого ротовой полости, носоглотки, желудка.</a:t>
            </a:r>
          </a:p>
          <a:p>
            <a:pPr algn="just">
              <a:buNone/>
            </a:pPr>
            <a:r>
              <a:rPr lang="ru-RU" sz="2400" dirty="0" smtClean="0">
                <a:latin typeface="Times New Roman" pitchFamily="18" charset="0"/>
                <a:cs typeface="Times New Roman" pitchFamily="18" charset="0"/>
              </a:rPr>
              <a:t> 		Проявляется кашлем, </a:t>
            </a:r>
            <a:r>
              <a:rPr lang="ru-RU" sz="2400" dirty="0" err="1" smtClean="0">
                <a:latin typeface="Times New Roman" pitchFamily="18" charset="0"/>
                <a:cs typeface="Times New Roman" pitchFamily="18" charset="0"/>
              </a:rPr>
              <a:t>тахипноэ</a:t>
            </a:r>
            <a:r>
              <a:rPr lang="ru-RU" sz="2400" dirty="0" smtClean="0">
                <a:latin typeface="Times New Roman" pitchFamily="18" charset="0"/>
                <a:cs typeface="Times New Roman" pitchFamily="18" charset="0"/>
              </a:rPr>
              <a:t>, цианозом, тахикардией, болью в груди, лихорадкой, появлением зловонной мокроты. </a:t>
            </a:r>
          </a:p>
          <a:p>
            <a:pPr algn="just">
              <a:buNone/>
            </a:pPr>
            <a:r>
              <a:rPr lang="ru-RU" sz="2400" dirty="0" smtClean="0">
                <a:latin typeface="Times New Roman" pitchFamily="18" charset="0"/>
                <a:cs typeface="Times New Roman" pitchFamily="18" charset="0"/>
              </a:rPr>
              <a:t>		Диагностика опирается на </a:t>
            </a:r>
            <a:r>
              <a:rPr lang="ru-RU" sz="2400" dirty="0" err="1" smtClean="0">
                <a:latin typeface="Times New Roman" pitchFamily="18" charset="0"/>
                <a:cs typeface="Times New Roman" pitchFamily="18" charset="0"/>
              </a:rPr>
              <a:t>аускультативные</a:t>
            </a:r>
            <a:r>
              <a:rPr lang="ru-RU" sz="2400" dirty="0" smtClean="0">
                <a:latin typeface="Times New Roman" pitchFamily="18" charset="0"/>
                <a:cs typeface="Times New Roman" pitchFamily="18" charset="0"/>
              </a:rPr>
              <a:t> и рентгенологические данные, результаты бронхоскопии, микробиологического исследования содержимого нижних дыхательных путей и плеврального выпота. </a:t>
            </a:r>
            <a:endParaRPr lang="ru-RU" sz="2400" dirty="0">
              <a:latin typeface="Times New Roman" pitchFamily="18" charset="0"/>
              <a:cs typeface="Times New Roman" pitchFamily="18" charset="0"/>
            </a:endParaRPr>
          </a:p>
        </p:txBody>
      </p:sp>
      <p:sp>
        <p:nvSpPr>
          <p:cNvPr id="4" name="Прямоугольник 3"/>
          <p:cNvSpPr/>
          <p:nvPr/>
        </p:nvSpPr>
        <p:spPr>
          <a:xfrm>
            <a:off x="0" y="4088011"/>
            <a:ext cx="9144000" cy="2769989"/>
          </a:xfrm>
          <a:prstGeom prst="rect">
            <a:avLst/>
          </a:prstGeom>
        </p:spPr>
        <p:txBody>
          <a:bodyPr wrap="square">
            <a:spAutoFit/>
          </a:bodyPr>
          <a:lstStyle/>
          <a:p>
            <a:pPr fontAlgn="base"/>
            <a:r>
              <a:rPr lang="ru-RU" sz="2400" dirty="0" smtClean="0">
                <a:latin typeface="Times New Roman" pitchFamily="18" charset="0"/>
                <a:cs typeface="Times New Roman" pitchFamily="18" charset="0"/>
              </a:rPr>
              <a:t>	Факторы риска:</a:t>
            </a:r>
          </a:p>
          <a:p>
            <a:pPr fontAlgn="base"/>
            <a:r>
              <a:rPr lang="ru-RU" sz="2400" dirty="0" smtClean="0">
                <a:latin typeface="Times New Roman" pitchFamily="18" charset="0"/>
                <a:cs typeface="Times New Roman" pitchFamily="18" charset="0"/>
              </a:rPr>
              <a:t>	Алкогольное опьянение</a:t>
            </a:r>
          </a:p>
          <a:p>
            <a:pPr fontAlgn="base"/>
            <a:r>
              <a:rPr lang="ru-RU" sz="2400" dirty="0" smtClean="0">
                <a:latin typeface="Times New Roman" pitchFamily="18" charset="0"/>
                <a:cs typeface="Times New Roman" pitchFamily="18" charset="0"/>
              </a:rPr>
              <a:t>	Общая анестезия</a:t>
            </a:r>
          </a:p>
          <a:p>
            <a:pPr fontAlgn="base"/>
            <a:r>
              <a:rPr lang="ru-RU" sz="2400" dirty="0" smtClean="0">
                <a:latin typeface="Times New Roman" pitchFamily="18" charset="0"/>
                <a:cs typeface="Times New Roman" pitchFamily="18" charset="0"/>
              </a:rPr>
              <a:t>	Черепно-мозговая травма</a:t>
            </a:r>
          </a:p>
          <a:p>
            <a:pPr fontAlgn="base"/>
            <a:r>
              <a:rPr lang="ru-RU" sz="2400" dirty="0" smtClean="0">
                <a:latin typeface="Times New Roman" pitchFamily="18" charset="0"/>
                <a:cs typeface="Times New Roman" pitchFamily="18" charset="0"/>
              </a:rPr>
              <a:t>	Передозировка лекарственных средств</a:t>
            </a:r>
          </a:p>
          <a:p>
            <a:pPr fontAlgn="base"/>
            <a:r>
              <a:rPr lang="ru-RU" dirty="0" smtClean="0"/>
              <a:t/>
            </a:r>
            <a:br>
              <a:rPr lang="ru-RU" dirty="0" smtClean="0"/>
            </a:br>
            <a:r>
              <a:rPr lang="ru-RU" dirty="0" smtClean="0"/>
              <a:t>Источник: </a:t>
            </a:r>
            <a:r>
              <a:rPr lang="ru-RU" dirty="0" smtClean="0">
                <a:hlinkClick r:id="rId3"/>
              </a:rPr>
              <a:t>https://www.krasotaimedicina.ru/diseases/zabolevanija_pulmonology/aspiration-pneumonia</a:t>
            </a:r>
            <a:endParaRPr lang="ru-RU"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Аспирационная пневмония"/>
          <p:cNvPicPr>
            <a:picLocks noChangeAspect="1" noChangeArrowheads="1"/>
          </p:cNvPicPr>
          <p:nvPr/>
        </p:nvPicPr>
        <p:blipFill>
          <a:blip r:embed="rId3" cstate="print"/>
          <a:srcRect/>
          <a:stretch>
            <a:fillRect/>
          </a:stretch>
        </p:blipFill>
        <p:spPr bwMode="auto">
          <a:xfrm>
            <a:off x="179512" y="188640"/>
            <a:ext cx="4176464" cy="3703135"/>
          </a:xfrm>
          <a:prstGeom prst="rect">
            <a:avLst/>
          </a:prstGeom>
          <a:noFill/>
        </p:spPr>
      </p:pic>
      <p:sp>
        <p:nvSpPr>
          <p:cNvPr id="3" name="Прямоугольник 2"/>
          <p:cNvSpPr/>
          <p:nvPr/>
        </p:nvSpPr>
        <p:spPr>
          <a:xfrm>
            <a:off x="4607496" y="188640"/>
            <a:ext cx="4536504" cy="923330"/>
          </a:xfrm>
          <a:prstGeom prst="rect">
            <a:avLst/>
          </a:prstGeom>
        </p:spPr>
        <p:txBody>
          <a:bodyPr wrap="square">
            <a:spAutoFit/>
          </a:bodyPr>
          <a:lstStyle/>
          <a:p>
            <a:r>
              <a:rPr lang="en-US" dirty="0" smtClean="0">
                <a:hlinkClick r:id="rId4"/>
              </a:rPr>
              <a:t>https://www.krasotaimedicina.ru/diseases/zabolevanija_pulmonology/aspiration-pneumonia</a:t>
            </a:r>
            <a:endParaRPr lang="ru-RU" dirty="0"/>
          </a:p>
        </p:txBody>
      </p:sp>
      <p:sp>
        <p:nvSpPr>
          <p:cNvPr id="4" name="Прямоугольник 3"/>
          <p:cNvSpPr/>
          <p:nvPr/>
        </p:nvSpPr>
        <p:spPr>
          <a:xfrm>
            <a:off x="0" y="3811012"/>
            <a:ext cx="9144000" cy="3046988"/>
          </a:xfrm>
          <a:prstGeom prst="rect">
            <a:avLst/>
          </a:prstGeom>
        </p:spPr>
        <p:txBody>
          <a:bodyPr wrap="square">
            <a:spAutoFit/>
          </a:bodyPr>
          <a:lstStyle/>
          <a:p>
            <a:pPr algn="just" fontAlgn="base"/>
            <a:r>
              <a:rPr lang="ru-RU" sz="2400" dirty="0" smtClean="0">
                <a:latin typeface="Times New Roman" pitchFamily="18" charset="0"/>
                <a:cs typeface="Times New Roman" pitchFamily="18" charset="0"/>
              </a:rPr>
              <a:t>	Аспирационная пневмония справа. Рентгенограмма ОГК в прямой проекции</a:t>
            </a:r>
          </a:p>
          <a:p>
            <a:pPr algn="just" fontAlgn="base"/>
            <a:r>
              <a:rPr lang="ru-RU" sz="2400" dirty="0" smtClean="0">
                <a:latin typeface="Times New Roman" pitchFamily="18" charset="0"/>
                <a:cs typeface="Times New Roman" pitchFamily="18" charset="0"/>
              </a:rPr>
              <a:t>	Обращает на себя тот факт, что не зная анамнеза, поставить только на основании рентгенологической картины правильный диагноз не представляется возможным. То есть пневмония – да, а вот то, что она аспирационная – только с учетом  анамнеза. Иными словами пример лишний раз подтверждает тот факт, что диагноз пневмония клинико-рентгенологический</a:t>
            </a:r>
            <a:r>
              <a:rPr lang="ru-RU" dirty="0" smtClean="0">
                <a:latin typeface="Times New Roman" pitchFamily="18" charset="0"/>
                <a:cs typeface="Times New Roman" pitchFamily="18" charset="0"/>
              </a:rPr>
              <a:t>.</a:t>
            </a:r>
          </a:p>
        </p:txBody>
      </p:sp>
      <p:sp>
        <p:nvSpPr>
          <p:cNvPr id="5" name="Прямоугольник 4"/>
          <p:cNvSpPr/>
          <p:nvPr/>
        </p:nvSpPr>
        <p:spPr>
          <a:xfrm>
            <a:off x="4572000" y="1196752"/>
            <a:ext cx="4572000" cy="1477328"/>
          </a:xfrm>
          <a:prstGeom prst="rect">
            <a:avLst/>
          </a:prstGeom>
        </p:spPr>
        <p:txBody>
          <a:bodyPr>
            <a:spAutoFit/>
          </a:bodyPr>
          <a:lstStyle/>
          <a:p>
            <a:r>
              <a:rPr lang="en-US" dirty="0" smtClean="0">
                <a:hlinkClick r:id="rId5"/>
              </a:rPr>
              <a:t>https://ru.wikipedia.org/wiki/%D0%90%D1%81%D0%BF%D0%B8%D1%80%D0%B0%D1%86%D0%B8%D0%BE%D0%BD%D0%BD%D0%B0%D1%8F_%D0%BF%D0%BD%D0%B5%D0%B2%D0%BC%D0%BE%D0%BD%D0%B8%D1%8F</a:t>
            </a:r>
            <a:endParaRPr lang="ru-RU" dirty="0"/>
          </a:p>
        </p:txBody>
      </p:sp>
      <p:sp>
        <p:nvSpPr>
          <p:cNvPr id="6" name="Прямоугольник 5"/>
          <p:cNvSpPr/>
          <p:nvPr/>
        </p:nvSpPr>
        <p:spPr>
          <a:xfrm>
            <a:off x="4572000" y="2924944"/>
            <a:ext cx="4572000" cy="923330"/>
          </a:xfrm>
          <a:prstGeom prst="rect">
            <a:avLst/>
          </a:prstGeom>
        </p:spPr>
        <p:txBody>
          <a:bodyPr>
            <a:spAutoFit/>
          </a:bodyPr>
          <a:lstStyle/>
          <a:p>
            <a:r>
              <a:rPr lang="en-US" dirty="0" smtClean="0">
                <a:hlinkClick r:id="rId6"/>
              </a:rPr>
              <a:t>https://simptomer.ru/bolezni/organy-dykhaniya/1684-aspiratsionnaya-pnevmoniya-simptomy</a:t>
            </a:r>
            <a:endParaRPr lang="ru-RU"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
            <a:ext cx="9144000" cy="3356991"/>
          </a:xfrm>
        </p:spPr>
        <p:txBody>
          <a:bodyPr>
            <a:noAutofit/>
          </a:bodyPr>
          <a:lstStyle/>
          <a:p>
            <a:pPr marL="0" indent="0" algn="just">
              <a:spcBef>
                <a:spcPts val="0"/>
              </a:spcBef>
              <a:buNone/>
            </a:pPr>
            <a:r>
              <a:rPr lang="ru-RU" sz="2400" b="1" dirty="0" smtClean="0">
                <a:latin typeface="Times New Roman" pitchFamily="18" charset="0"/>
                <a:cs typeface="Times New Roman" pitchFamily="18" charset="0"/>
              </a:rPr>
              <a:t>	</a:t>
            </a:r>
            <a:r>
              <a:rPr lang="ru-RU" sz="2200" b="1" dirty="0" smtClean="0">
                <a:latin typeface="Times New Roman" pitchFamily="18" charset="0"/>
                <a:cs typeface="Times New Roman" pitchFamily="18" charset="0"/>
              </a:rPr>
              <a:t>Очаговая, очагово-сливная пневмония </a:t>
            </a:r>
            <a:r>
              <a:rPr lang="ru-RU" sz="2200" dirty="0" smtClean="0">
                <a:latin typeface="Times New Roman" pitchFamily="18" charset="0"/>
                <a:cs typeface="Times New Roman" pitchFamily="18" charset="0"/>
              </a:rPr>
              <a:t>– частный случай типичной пневмонии.</a:t>
            </a:r>
          </a:p>
          <a:p>
            <a:pPr marL="0" indent="0" algn="just">
              <a:spcBef>
                <a:spcPts val="0"/>
              </a:spcBef>
              <a:buNone/>
            </a:pPr>
            <a:r>
              <a:rPr lang="ru-RU" sz="2200" dirty="0" smtClean="0">
                <a:latin typeface="Times New Roman" pitchFamily="18" charset="0"/>
                <a:cs typeface="Times New Roman" pitchFamily="18" charset="0"/>
              </a:rPr>
              <a:t>	Формирует </a:t>
            </a:r>
            <a:r>
              <a:rPr lang="ru-RU" sz="2200" b="1" i="1" dirty="0" smtClean="0">
                <a:latin typeface="Times New Roman" pitchFamily="18" charset="0"/>
                <a:cs typeface="Times New Roman" pitchFamily="18" charset="0"/>
              </a:rPr>
              <a:t>очаг воспаления</a:t>
            </a:r>
            <a:r>
              <a:rPr lang="ru-RU" sz="2200" dirty="0" smtClean="0">
                <a:latin typeface="Times New Roman" pitchFamily="18" charset="0"/>
                <a:cs typeface="Times New Roman" pitchFamily="18" charset="0"/>
              </a:rPr>
              <a:t>. </a:t>
            </a:r>
          </a:p>
          <a:p>
            <a:pPr marL="0" indent="0" algn="just">
              <a:spcBef>
                <a:spcPts val="0"/>
              </a:spcBef>
              <a:buNone/>
            </a:pPr>
            <a:r>
              <a:rPr lang="ru-RU" sz="2200" dirty="0" smtClean="0">
                <a:latin typeface="Times New Roman" pitchFamily="18" charset="0"/>
                <a:cs typeface="Times New Roman" pitchFamily="18" charset="0"/>
              </a:rPr>
              <a:t>	Ранее использовавшееся название </a:t>
            </a:r>
            <a:r>
              <a:rPr lang="ru-RU" sz="2200" b="1" dirty="0" smtClean="0">
                <a:latin typeface="Times New Roman" pitchFamily="18" charset="0"/>
                <a:cs typeface="Times New Roman" pitchFamily="18" charset="0"/>
              </a:rPr>
              <a:t>«бронхопневмония» </a:t>
            </a:r>
            <a:r>
              <a:rPr lang="ru-RU" sz="2200" dirty="0" smtClean="0">
                <a:latin typeface="Times New Roman" pitchFamily="18" charset="0"/>
                <a:cs typeface="Times New Roman" pitchFamily="18" charset="0"/>
              </a:rPr>
              <a:t>подчеркивало связь воспаления с бронхами, но здесь кроется очередное несоответствие, уводящее часть рентгенологов в сторону и позволяющее им заниматься </a:t>
            </a:r>
            <a:r>
              <a:rPr lang="ru-RU" sz="2200" dirty="0" err="1" smtClean="0">
                <a:latin typeface="Times New Roman" pitchFamily="18" charset="0"/>
                <a:cs typeface="Times New Roman" pitchFamily="18" charset="0"/>
              </a:rPr>
              <a:t>гипердиагностикой</a:t>
            </a:r>
            <a:r>
              <a:rPr lang="ru-RU" sz="2200" dirty="0" smtClean="0">
                <a:latin typeface="Times New Roman" pitchFamily="18" charset="0"/>
                <a:cs typeface="Times New Roman" pitchFamily="18" charset="0"/>
              </a:rPr>
              <a:t> (в прочем об этом чуть позже). </a:t>
            </a:r>
          </a:p>
          <a:p>
            <a:pPr marL="0" indent="0" algn="just">
              <a:spcBef>
                <a:spcPts val="0"/>
              </a:spcBef>
              <a:buNone/>
            </a:pPr>
            <a:r>
              <a:rPr lang="ru-RU" sz="2200" dirty="0" smtClean="0">
                <a:latin typeface="Times New Roman" pitchFamily="18" charset="0"/>
                <a:cs typeface="Times New Roman" pitchFamily="18" charset="0"/>
              </a:rPr>
              <a:t>	Размеры очагов могут быть различными. На рентгеновских снимках легких очаги инфильтрации выявляются в виде очагов и участков затенения.</a:t>
            </a:r>
            <a:endParaRPr lang="ru-RU" sz="2200" dirty="0">
              <a:latin typeface="Times New Roman" pitchFamily="18" charset="0"/>
              <a:cs typeface="Times New Roman" pitchFamily="18" charset="0"/>
            </a:endParaRPr>
          </a:p>
        </p:txBody>
      </p:sp>
      <p:pic>
        <p:nvPicPr>
          <p:cNvPr id="58372" name="Picture 4" descr="Бронхопневмония у детей"/>
          <p:cNvPicPr>
            <a:picLocks noChangeAspect="1" noChangeArrowheads="1"/>
          </p:cNvPicPr>
          <p:nvPr/>
        </p:nvPicPr>
        <p:blipFill>
          <a:blip r:embed="rId3" cstate="print"/>
          <a:srcRect/>
          <a:stretch>
            <a:fillRect/>
          </a:stretch>
        </p:blipFill>
        <p:spPr bwMode="auto">
          <a:xfrm>
            <a:off x="4211960" y="3573016"/>
            <a:ext cx="3816424" cy="2855958"/>
          </a:xfrm>
          <a:prstGeom prst="rect">
            <a:avLst/>
          </a:prstGeom>
          <a:noFill/>
        </p:spPr>
      </p:pic>
      <p:sp>
        <p:nvSpPr>
          <p:cNvPr id="63490" name="AutoShape 2" descr="ÐÑÐ°Ð³Ð¾Ð²Ð°Ñ Ð¿Ð½ÐµÐ²Ð¼Ð¾Ð½Ð¸Ñ"/>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63491" name="Picture 3" descr="D:\Клиника БГМУ\adfbbbea38c1851fc6a169b8e3cb3529.jpg"/>
          <p:cNvPicPr>
            <a:picLocks noChangeAspect="1" noChangeArrowheads="1"/>
          </p:cNvPicPr>
          <p:nvPr/>
        </p:nvPicPr>
        <p:blipFill>
          <a:blip r:embed="rId4" cstate="print"/>
          <a:srcRect/>
          <a:stretch>
            <a:fillRect/>
          </a:stretch>
        </p:blipFill>
        <p:spPr bwMode="auto">
          <a:xfrm>
            <a:off x="251520" y="3573016"/>
            <a:ext cx="3193585" cy="2852936"/>
          </a:xfrm>
          <a:prstGeom prst="rect">
            <a:avLst/>
          </a:prstGeom>
          <a:noFill/>
        </p:spPr>
      </p:pic>
      <p:sp>
        <p:nvSpPr>
          <p:cNvPr id="7" name="Прямоугольник 6"/>
          <p:cNvSpPr/>
          <p:nvPr/>
        </p:nvSpPr>
        <p:spPr>
          <a:xfrm>
            <a:off x="0" y="6488668"/>
            <a:ext cx="9144000" cy="369332"/>
          </a:xfrm>
          <a:prstGeom prst="rect">
            <a:avLst/>
          </a:prstGeom>
        </p:spPr>
        <p:txBody>
          <a:bodyPr wrap="square">
            <a:spAutoFit/>
          </a:bodyPr>
          <a:lstStyle/>
          <a:p>
            <a:r>
              <a:rPr lang="en-US" dirty="0" smtClean="0">
                <a:hlinkClick r:id="rId5"/>
              </a:rPr>
              <a:t>https://www.krasotaimedicina.ru/diseases/zabolevanija_pulmonology/focal-pneumonia</a:t>
            </a:r>
            <a:endParaRPr lang="ru-RU"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a:bodyPr>
          <a:lstStyle/>
          <a:p>
            <a:pPr marL="0" indent="0" algn="just">
              <a:spcBef>
                <a:spcPts val="0"/>
              </a:spcBef>
              <a:buNone/>
            </a:pPr>
            <a:r>
              <a:rPr lang="ru-RU" sz="2400" b="1" dirty="0" smtClean="0">
                <a:latin typeface="Times New Roman" pitchFamily="18" charset="0"/>
                <a:cs typeface="Times New Roman" pitchFamily="18" charset="0"/>
              </a:rPr>
              <a:t>	Острая и хроническая пневмония</a:t>
            </a:r>
          </a:p>
          <a:p>
            <a:pPr marL="0" indent="0" algn="just">
              <a:spcBef>
                <a:spcPts val="0"/>
              </a:spcBef>
              <a:buNone/>
            </a:pPr>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Разделение пневмонии на «острую» и «хроническую» более не используется!!!! </a:t>
            </a:r>
          </a:p>
          <a:p>
            <a:pPr marL="0" indent="0" algn="just">
              <a:spcBef>
                <a:spcPts val="0"/>
              </a:spcBef>
              <a:buNone/>
            </a:pPr>
            <a:r>
              <a:rPr lang="ru-RU" sz="2400" dirty="0" smtClean="0">
                <a:latin typeface="Times New Roman" pitchFamily="18" charset="0"/>
                <a:cs typeface="Times New Roman" pitchFamily="18" charset="0"/>
              </a:rPr>
              <a:t>	Говоря о воспалении легких, мы всегда подразумеваем «острую пневмонию», хронической пневмонии, как таковой не существует. </a:t>
            </a:r>
          </a:p>
          <a:p>
            <a:pPr marL="0" indent="0" algn="just">
              <a:spcBef>
                <a:spcPts val="0"/>
              </a:spcBef>
              <a:buNone/>
            </a:pPr>
            <a:r>
              <a:rPr lang="ru-RU" sz="2400" dirty="0" smtClean="0">
                <a:latin typeface="Times New Roman" pitchFamily="18" charset="0"/>
                <a:cs typeface="Times New Roman" pitchFamily="18" charset="0"/>
              </a:rPr>
              <a:t>	Отчасти понятие «хронической пневмоний» взяла на себя группа заболеваний, скрывающаяся под аббревиатурой ХНЗЛ. Но ХНЗЛ это прежде всего заболевания бронхов, а пневмония – легочной паренхимы. Между ними есть точки соприкосновения, но одно не есть другое. </a:t>
            </a:r>
          </a:p>
          <a:p>
            <a:pPr marL="0" lvl="0" indent="0" algn="just" eaLnBrk="0" fontAlgn="base" hangingPunct="0">
              <a:spcBef>
                <a:spcPct val="0"/>
              </a:spcBef>
              <a:spcAft>
                <a:spcPct val="0"/>
              </a:spcAft>
              <a:buNone/>
            </a:pPr>
            <a:r>
              <a:rPr lang="ru-RU" sz="2400" dirty="0" smtClean="0">
                <a:latin typeface="Times New Roman" pitchFamily="18" charset="0"/>
                <a:cs typeface="Times New Roman" pitchFamily="18" charset="0"/>
              </a:rPr>
              <a:t>	Особняком стоит понятие «карнифицирующая пневмония» - </a:t>
            </a:r>
            <a:r>
              <a:rPr lang="ru-RU" sz="2400" dirty="0" err="1" smtClean="0">
                <a:latin typeface="Times New Roman" pitchFamily="18" charset="0"/>
                <a:cs typeface="Times New Roman" pitchFamily="18" charset="0"/>
              </a:rPr>
              <a:t>пневмония</a:t>
            </a:r>
            <a:r>
              <a:rPr lang="ru-RU" sz="2400" dirty="0" smtClean="0">
                <a:latin typeface="Times New Roman" pitchFamily="18" charset="0"/>
                <a:cs typeface="Times New Roman" pitchFamily="18" charset="0"/>
              </a:rPr>
              <a:t> при которой  (р. </a:t>
            </a:r>
            <a:r>
              <a:rPr lang="en-US" sz="2400" dirty="0" smtClean="0">
                <a:latin typeface="Times New Roman" pitchFamily="18" charset="0"/>
                <a:cs typeface="Times New Roman" pitchFamily="18" charset="0"/>
              </a:rPr>
              <a:t>c</a:t>
            </a:r>
            <a:r>
              <a:rPr lang="ru-RU" sz="2400" dirty="0" err="1" smtClean="0">
                <a:latin typeface="Times New Roman" pitchFamily="18" charset="0"/>
                <a:cs typeface="Times New Roman" pitchFamily="18" charset="0"/>
              </a:rPr>
              <a:t>arnificans</a:t>
            </a:r>
            <a:r>
              <a:rPr lang="ru-RU" sz="2400" dirty="0" smtClean="0">
                <a:latin typeface="Times New Roman" pitchFamily="18" charset="0"/>
                <a:cs typeface="Times New Roman" pitchFamily="18" charset="0"/>
              </a:rPr>
              <a:t>) происходит организация богатого фибрином </a:t>
            </a:r>
            <a:r>
              <a:rPr lang="ru-RU" sz="2400" dirty="0" err="1" smtClean="0">
                <a:latin typeface="Times New Roman" pitchFamily="18" charset="0"/>
                <a:cs typeface="Times New Roman" pitchFamily="18" charset="0"/>
              </a:rPr>
              <a:t>эксудата</a:t>
            </a:r>
            <a:r>
              <a:rPr lang="ru-RU" sz="2400" dirty="0" smtClean="0">
                <a:latin typeface="Times New Roman" pitchFamily="18" charset="0"/>
                <a:cs typeface="Times New Roman" pitchFamily="18" charset="0"/>
              </a:rPr>
              <a:t>, отчего легкое на разрезе выглядит однородно уплотненным. Исход такого состояние в пневмосклероз, развивающийся вследствие затяжного воспалительного процесса. 	Термин «карнифицирующая пневмония» в настоящее время так же практически не применяется.</a:t>
            </a:r>
          </a:p>
          <a:p>
            <a:pPr marL="0" indent="0" algn="just">
              <a:spcBef>
                <a:spcPts val="0"/>
              </a:spcBef>
              <a:buNone/>
            </a:pPr>
            <a:endParaRPr lang="ru-RU" sz="2400" dirty="0">
              <a:latin typeface="Times New Roman" pitchFamily="18" charset="0"/>
              <a:cs typeface="Times New Roman" pitchFamily="18" charset="0"/>
            </a:endParaRPr>
          </a:p>
        </p:txBody>
      </p:sp>
      <p:sp>
        <p:nvSpPr>
          <p:cNvPr id="4" name="Прямоугольник 3"/>
          <p:cNvSpPr/>
          <p:nvPr/>
        </p:nvSpPr>
        <p:spPr>
          <a:xfrm>
            <a:off x="4860032" y="6211669"/>
            <a:ext cx="4283968" cy="646331"/>
          </a:xfrm>
          <a:prstGeom prst="rect">
            <a:avLst/>
          </a:prstGeom>
        </p:spPr>
        <p:txBody>
          <a:bodyPr wrap="square">
            <a:spAutoFit/>
          </a:bodyPr>
          <a:lstStyle/>
          <a:p>
            <a:r>
              <a:rPr lang="en-US" dirty="0" smtClean="0">
                <a:hlinkClick r:id="rId3"/>
              </a:rPr>
              <a:t>http://tutstellagi.ru/ostraya-pnevmoniya/tatochenko-ostrye-pnevmonii</a:t>
            </a:r>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88641"/>
            <a:ext cx="9324528" cy="4680520"/>
          </a:xfrm>
        </p:spPr>
        <p:txBody>
          <a:bodyPr>
            <a:normAutofit/>
          </a:bodyPr>
          <a:lstStyle/>
          <a:p>
            <a:pPr marL="0" indent="0" algn="just">
              <a:spcBef>
                <a:spcPts val="0"/>
              </a:spcBef>
              <a:buNone/>
            </a:pPr>
            <a:r>
              <a:rPr lang="ru-RU" sz="2400" dirty="0" smtClean="0">
                <a:latin typeface="Times New Roman" pitchFamily="18" charset="0"/>
                <a:cs typeface="Times New Roman" pitchFamily="18" charset="0"/>
              </a:rPr>
              <a:t>	По типу локализации в легких различают: </a:t>
            </a:r>
          </a:p>
          <a:p>
            <a:pPr marL="0" indent="0" algn="just">
              <a:spcBef>
                <a:spcPts val="0"/>
              </a:spcBef>
              <a:buNone/>
            </a:pPr>
            <a:r>
              <a:rPr lang="ru-RU" sz="2400" b="1" dirty="0" smtClean="0">
                <a:latin typeface="Times New Roman" pitchFamily="18" charset="0"/>
                <a:cs typeface="Times New Roman" pitchFamily="18" charset="0"/>
              </a:rPr>
              <a:t>	Очаговую, сегментарную пневмонию</a:t>
            </a:r>
            <a:r>
              <a:rPr lang="ru-RU" sz="2400" dirty="0" smtClean="0">
                <a:latin typeface="Times New Roman" pitchFamily="18" charset="0"/>
                <a:cs typeface="Times New Roman" pitchFamily="18" charset="0"/>
              </a:rPr>
              <a:t> (захватывает сегмент легкого), </a:t>
            </a:r>
            <a:r>
              <a:rPr lang="ru-RU" sz="2400" b="1" dirty="0" err="1" smtClean="0">
                <a:latin typeface="Times New Roman" pitchFamily="18" charset="0"/>
                <a:cs typeface="Times New Roman" pitchFamily="18" charset="0"/>
              </a:rPr>
              <a:t>полисегментарную</a:t>
            </a:r>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долевую пневмонию</a:t>
            </a:r>
            <a:r>
              <a:rPr lang="ru-RU" sz="2400" dirty="0" smtClean="0">
                <a:latin typeface="Times New Roman" pitchFamily="18" charset="0"/>
                <a:cs typeface="Times New Roman" pitchFamily="18" charset="0"/>
              </a:rPr>
              <a:t> (захватывает всю долю легкого), </a:t>
            </a:r>
          </a:p>
          <a:p>
            <a:pPr marL="0" indent="0" algn="just">
              <a:spcBef>
                <a:spcPts val="0"/>
              </a:spcBef>
              <a:buNone/>
            </a:pPr>
            <a:r>
              <a:rPr lang="ru-RU" sz="2400" dirty="0" smtClean="0">
                <a:latin typeface="Times New Roman" pitchFamily="18" charset="0"/>
                <a:cs typeface="Times New Roman" pitchFamily="18" charset="0"/>
              </a:rPr>
              <a:t>	Также в зависимости от места локализации, воспаление может правосторонним и левосторонним (поражаются правое и левое легкие соответственно).</a:t>
            </a:r>
          </a:p>
          <a:p>
            <a:pPr marL="0" indent="0" algn="just">
              <a:spcBef>
                <a:spcPts val="0"/>
              </a:spcBef>
              <a:buNone/>
            </a:pPr>
            <a:r>
              <a:rPr lang="ru-RU" sz="2400" b="1" dirty="0" smtClean="0">
                <a:latin typeface="Times New Roman" pitchFamily="18" charset="0"/>
                <a:cs typeface="Times New Roman" pitchFamily="18" charset="0"/>
              </a:rPr>
              <a:t>	Односторонняя и двусторонняя пневмония</a:t>
            </a:r>
            <a:r>
              <a:rPr lang="ru-RU" sz="2400" dirty="0" smtClean="0">
                <a:latin typeface="Times New Roman" pitchFamily="18" charset="0"/>
                <a:cs typeface="Times New Roman" pitchFamily="18" charset="0"/>
              </a:rPr>
              <a:t> – это термины, которые описывают локализацию (место расположения) очага воспаления легких. При односторонней пневмонии очаг расположен в одном из легких, при двусторонней – соответственно в обоих легких.</a:t>
            </a:r>
          </a:p>
          <a:p>
            <a:pPr marL="0" indent="0" algn="just">
              <a:spcBef>
                <a:spcPts val="0"/>
              </a:spcBef>
              <a:buNone/>
            </a:pPr>
            <a:endParaRPr lang="ru-RU" sz="2400" dirty="0">
              <a:latin typeface="Times New Roman" pitchFamily="18" charset="0"/>
              <a:cs typeface="Times New Roman" pitchFamily="18" charset="0"/>
            </a:endParaRPr>
          </a:p>
        </p:txBody>
      </p:sp>
      <p:sp>
        <p:nvSpPr>
          <p:cNvPr id="5" name="Прямоугольник 4"/>
          <p:cNvSpPr/>
          <p:nvPr/>
        </p:nvSpPr>
        <p:spPr>
          <a:xfrm>
            <a:off x="4572000" y="6021288"/>
            <a:ext cx="4572000" cy="646331"/>
          </a:xfrm>
          <a:prstGeom prst="rect">
            <a:avLst/>
          </a:prstGeom>
        </p:spPr>
        <p:txBody>
          <a:bodyPr>
            <a:spAutoFit/>
          </a:bodyPr>
          <a:lstStyle/>
          <a:p>
            <a:r>
              <a:rPr lang="en-US" dirty="0" smtClean="0">
                <a:hlinkClick r:id="rId3"/>
              </a:rPr>
              <a:t>http://nezlrb.ru/lindenbraten-rentgenologicheskie-sin/</a:t>
            </a:r>
            <a:endParaRPr lang="ru-RU"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
            <a:ext cx="9144000" cy="4653136"/>
          </a:xfrm>
        </p:spPr>
        <p:txBody>
          <a:bodyPr/>
          <a:lstStyle/>
          <a:p>
            <a:pPr marL="0" indent="0" algn="just">
              <a:spcBef>
                <a:spcPts val="0"/>
              </a:spcBef>
              <a:buNone/>
            </a:pPr>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Деструктивная пневмония</a:t>
            </a:r>
            <a:r>
              <a:rPr lang="ru-RU" sz="2400" dirty="0" smtClean="0">
                <a:latin typeface="Times New Roman" pitchFamily="18" charset="0"/>
                <a:cs typeface="Times New Roman" pitchFamily="18" charset="0"/>
              </a:rPr>
              <a:t>  - очаговая или сливная пневмония, чаще всего вызываемая стафилококками, которая характеризуется некрозом и гнойным расплавлением ткани легкого. Острые гнойные деструктивные пневмонии составляют 10 % общего числа пневмоний у детей</a:t>
            </a:r>
            <a:r>
              <a:rPr lang="ru-RU" dirty="0" smtClean="0"/>
              <a:t>.</a:t>
            </a:r>
            <a:endParaRPr lang="ru-RU" dirty="0"/>
          </a:p>
        </p:txBody>
      </p:sp>
      <p:sp>
        <p:nvSpPr>
          <p:cNvPr id="4" name="Прямоугольник 3"/>
          <p:cNvSpPr/>
          <p:nvPr/>
        </p:nvSpPr>
        <p:spPr>
          <a:xfrm>
            <a:off x="0" y="6488668"/>
            <a:ext cx="9144000" cy="369332"/>
          </a:xfrm>
          <a:prstGeom prst="rect">
            <a:avLst/>
          </a:prstGeom>
        </p:spPr>
        <p:txBody>
          <a:bodyPr wrap="square">
            <a:spAutoFit/>
          </a:bodyPr>
          <a:lstStyle/>
          <a:p>
            <a:r>
              <a:rPr lang="en-US" dirty="0" smtClean="0">
                <a:hlinkClick r:id="rId3"/>
              </a:rPr>
              <a:t>http://tutstellagi.ru/pnevmoniya-u-detej/stafilokokkovaya-destruktivnaya-pnevmoniya-u-detej</a:t>
            </a:r>
            <a:endParaRPr lang="ru-RU" dirty="0"/>
          </a:p>
        </p:txBody>
      </p:sp>
      <p:sp>
        <p:nvSpPr>
          <p:cNvPr id="5" name="Прямоугольник 4"/>
          <p:cNvSpPr/>
          <p:nvPr/>
        </p:nvSpPr>
        <p:spPr>
          <a:xfrm>
            <a:off x="0" y="5877272"/>
            <a:ext cx="9144000" cy="369332"/>
          </a:xfrm>
          <a:prstGeom prst="rect">
            <a:avLst/>
          </a:prstGeom>
        </p:spPr>
        <p:txBody>
          <a:bodyPr wrap="square">
            <a:spAutoFit/>
          </a:bodyPr>
          <a:lstStyle/>
          <a:p>
            <a:r>
              <a:rPr lang="en-US" dirty="0" smtClean="0">
                <a:hlinkClick r:id="rId4"/>
              </a:rPr>
              <a:t>https://pulmonologi.ru/pnevmoniya/desturktivnaya.html</a:t>
            </a:r>
            <a:endParaRPr lang="ru-RU" dirty="0"/>
          </a:p>
        </p:txBody>
      </p:sp>
      <p:pic>
        <p:nvPicPr>
          <p:cNvPr id="6" name="Picture 2"/>
          <p:cNvPicPr>
            <a:picLocks noChangeAspect="1" noChangeArrowheads="1"/>
          </p:cNvPicPr>
          <p:nvPr/>
        </p:nvPicPr>
        <p:blipFill>
          <a:blip r:embed="rId5" cstate="print"/>
          <a:srcRect/>
          <a:stretch>
            <a:fillRect/>
          </a:stretch>
        </p:blipFill>
        <p:spPr bwMode="auto">
          <a:xfrm>
            <a:off x="4499992" y="2348880"/>
            <a:ext cx="3886200" cy="2862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04665"/>
            <a:ext cx="9144000" cy="3168351"/>
          </a:xfrm>
        </p:spPr>
        <p:txBody>
          <a:bodyPr>
            <a:normAutofit/>
          </a:bodyPr>
          <a:lstStyle/>
          <a:p>
            <a:pPr marL="0" indent="0" algn="just">
              <a:spcBef>
                <a:spcPts val="0"/>
              </a:spcBef>
              <a:buNone/>
            </a:pPr>
            <a:r>
              <a:rPr lang="ru-RU" sz="2400" b="1" dirty="0" smtClean="0">
                <a:latin typeface="Times New Roman" pitchFamily="18" charset="0"/>
                <a:cs typeface="Times New Roman" pitchFamily="18" charset="0"/>
              </a:rPr>
              <a:t>	Крупозная пневмония</a:t>
            </a:r>
            <a:r>
              <a:rPr lang="ru-RU" sz="2400" dirty="0" smtClean="0">
                <a:latin typeface="Times New Roman" pitchFamily="18" charset="0"/>
                <a:cs typeface="Times New Roman" pitchFamily="18" charset="0"/>
              </a:rPr>
              <a:t> – это вид пневмонии возбудителем, которой является пневмококк.</a:t>
            </a:r>
          </a:p>
          <a:p>
            <a:pPr marL="0" indent="0" algn="just">
              <a:spcBef>
                <a:spcPts val="0"/>
              </a:spcBef>
              <a:buNone/>
            </a:pPr>
            <a:r>
              <a:rPr lang="ru-RU" sz="2400" dirty="0" smtClean="0">
                <a:latin typeface="Times New Roman" pitchFamily="18" charset="0"/>
                <a:cs typeface="Times New Roman" pitchFamily="18" charset="0"/>
              </a:rPr>
              <a:t>	При крупозной пневмонии воспаление распространяется на одну долю легкого (примерно третья часть легкого) или на одно легкое в целом. В некоторых случаях воспаление может возникнуть в обоих легких сразу. </a:t>
            </a:r>
          </a:p>
          <a:p>
            <a:pPr marL="0" indent="0" algn="just">
              <a:spcBef>
                <a:spcPts val="0"/>
              </a:spcBef>
              <a:buNone/>
            </a:pPr>
            <a:r>
              <a:rPr lang="ru-RU" sz="2400" b="1" dirty="0" smtClean="0">
                <a:latin typeface="Times New Roman" pitchFamily="18" charset="0"/>
                <a:cs typeface="Times New Roman" pitchFamily="18" charset="0"/>
              </a:rPr>
              <a:t>	В настоящее время термин не используется. Синоним - долевая, </a:t>
            </a:r>
            <a:r>
              <a:rPr lang="ru-RU" sz="2400" b="1" dirty="0" err="1" smtClean="0">
                <a:latin typeface="Times New Roman" pitchFamily="18" charset="0"/>
                <a:cs typeface="Times New Roman" pitchFamily="18" charset="0"/>
              </a:rPr>
              <a:t>лобарная</a:t>
            </a:r>
            <a:r>
              <a:rPr lang="ru-RU" sz="2400" b="1" dirty="0" smtClean="0">
                <a:latin typeface="Times New Roman" pitchFamily="18" charset="0"/>
                <a:cs typeface="Times New Roman" pitchFamily="18" charset="0"/>
              </a:rPr>
              <a:t> пневмония  </a:t>
            </a:r>
            <a:endParaRPr lang="ru-RU" sz="2400" b="1" dirty="0">
              <a:latin typeface="Times New Roman" pitchFamily="18" charset="0"/>
              <a:cs typeface="Times New Roman" pitchFamily="18" charset="0"/>
            </a:endParaRPr>
          </a:p>
        </p:txBody>
      </p:sp>
      <p:sp>
        <p:nvSpPr>
          <p:cNvPr id="4" name="Прямоугольник 3"/>
          <p:cNvSpPr/>
          <p:nvPr/>
        </p:nvSpPr>
        <p:spPr>
          <a:xfrm>
            <a:off x="0" y="6488668"/>
            <a:ext cx="9144000" cy="369332"/>
          </a:xfrm>
          <a:prstGeom prst="rect">
            <a:avLst/>
          </a:prstGeom>
        </p:spPr>
        <p:txBody>
          <a:bodyPr wrap="square">
            <a:spAutoFit/>
          </a:bodyPr>
          <a:lstStyle/>
          <a:p>
            <a:r>
              <a:rPr lang="en-US" dirty="0" smtClean="0">
                <a:hlinkClick r:id="rId3"/>
              </a:rPr>
              <a:t>http://vlanamed.com/krupoznaya-pnevmoniya/</a:t>
            </a:r>
            <a:endParaRPr lang="ru-RU" dirty="0"/>
          </a:p>
        </p:txBody>
      </p:sp>
      <p:sp>
        <p:nvSpPr>
          <p:cNvPr id="5" name="Прямоугольник 4"/>
          <p:cNvSpPr/>
          <p:nvPr/>
        </p:nvSpPr>
        <p:spPr>
          <a:xfrm>
            <a:off x="0" y="5733256"/>
            <a:ext cx="9144000" cy="646331"/>
          </a:xfrm>
          <a:prstGeom prst="rect">
            <a:avLst/>
          </a:prstGeom>
        </p:spPr>
        <p:txBody>
          <a:bodyPr wrap="square">
            <a:spAutoFit/>
          </a:bodyPr>
          <a:lstStyle/>
          <a:p>
            <a:r>
              <a:rPr lang="en-US" dirty="0" smtClean="0">
                <a:hlinkClick r:id="rId4"/>
              </a:rPr>
              <a:t>http://medviki.com/%D0%9A%D1%80%D1%83%D0%BF%D0%BE%D0%B7%D0%BD%D0%B0%D1%8F_%D0%BF%D0%BD%D0%B5%D0%B2%D0%BC%D0%BE%D0%BD%D0%B8%D1%8F</a:t>
            </a:r>
            <a:endParaRPr lang="ru-RU" dirty="0"/>
          </a:p>
        </p:txBody>
      </p:sp>
      <p:sp>
        <p:nvSpPr>
          <p:cNvPr id="6" name="Прямоугольник 5"/>
          <p:cNvSpPr/>
          <p:nvPr/>
        </p:nvSpPr>
        <p:spPr>
          <a:xfrm>
            <a:off x="0" y="5157192"/>
            <a:ext cx="9144000" cy="369332"/>
          </a:xfrm>
          <a:prstGeom prst="rect">
            <a:avLst/>
          </a:prstGeom>
        </p:spPr>
        <p:txBody>
          <a:bodyPr wrap="square">
            <a:spAutoFit/>
          </a:bodyPr>
          <a:lstStyle/>
          <a:p>
            <a:r>
              <a:rPr lang="en-US" dirty="0" smtClean="0">
                <a:hlinkClick r:id="rId5"/>
              </a:rPr>
              <a:t>http://ingalin.ru/pnevmoniya/krupoznaya.html</a:t>
            </a:r>
            <a:endParaRPr lang="ru-RU" dirty="0"/>
          </a:p>
        </p:txBody>
      </p:sp>
      <p:pic>
        <p:nvPicPr>
          <p:cNvPr id="59394" name="Picture 2" descr="http://bronhial.ru/wp-content/uploads/2017/03/pnevmoniya.jpg"/>
          <p:cNvPicPr>
            <a:picLocks noChangeAspect="1" noChangeArrowheads="1"/>
          </p:cNvPicPr>
          <p:nvPr/>
        </p:nvPicPr>
        <p:blipFill>
          <a:blip r:embed="rId6" cstate="print"/>
          <a:srcRect/>
          <a:stretch>
            <a:fillRect/>
          </a:stretch>
        </p:blipFill>
        <p:spPr bwMode="auto">
          <a:xfrm>
            <a:off x="5436096" y="3068960"/>
            <a:ext cx="3154288" cy="258193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fontScale="77500" lnSpcReduction="20000"/>
          </a:bodyPr>
          <a:lstStyle/>
          <a:p>
            <a:pPr algn="just">
              <a:buNone/>
            </a:pPr>
            <a:r>
              <a:rPr lang="ru-RU" sz="2800" b="1" dirty="0" smtClean="0">
                <a:latin typeface="Times New Roman" pitchFamily="18" charset="0"/>
                <a:cs typeface="Times New Roman" pitchFamily="18" charset="0"/>
              </a:rPr>
              <a:t>		И так:</a:t>
            </a:r>
          </a:p>
          <a:p>
            <a:pPr algn="just">
              <a:buNone/>
            </a:pPr>
            <a:r>
              <a:rPr lang="ru-RU" sz="2800" b="1" dirty="0" smtClean="0">
                <a:latin typeface="Times New Roman" pitchFamily="18" charset="0"/>
                <a:cs typeface="Times New Roman" pitchFamily="18" charset="0"/>
              </a:rPr>
              <a:t>		Пневмония (воспаление легких) –</a:t>
            </a:r>
            <a:r>
              <a:rPr lang="ru-RU" sz="2800" dirty="0" smtClean="0">
                <a:latin typeface="Times New Roman" pitchFamily="18" charset="0"/>
                <a:cs typeface="Times New Roman" pitchFamily="18" charset="0"/>
              </a:rPr>
              <a:t> острое инфекционное заболевание,  характеризуется поражением тканей </a:t>
            </a:r>
            <a:r>
              <a:rPr lang="ru-RU" sz="2800" b="1" dirty="0" smtClean="0">
                <a:latin typeface="Times New Roman" pitchFamily="18" charset="0"/>
                <a:cs typeface="Times New Roman" pitchFamily="18" charset="0"/>
              </a:rPr>
              <a:t>легких и формированием зоны альвеолярной инфильтрации</a:t>
            </a:r>
            <a:r>
              <a:rPr lang="ru-RU" sz="2800" dirty="0" smtClean="0">
                <a:latin typeface="Times New Roman" pitchFamily="18" charset="0"/>
                <a:cs typeface="Times New Roman" pitchFamily="18" charset="0"/>
              </a:rPr>
              <a:t>. </a:t>
            </a:r>
          </a:p>
          <a:p>
            <a:pPr algn="just">
              <a:buNone/>
            </a:pPr>
            <a:r>
              <a:rPr lang="ru-RU" sz="2800" dirty="0" smtClean="0">
                <a:latin typeface="Times New Roman" pitchFamily="18" charset="0"/>
                <a:cs typeface="Times New Roman" pitchFamily="18" charset="0"/>
              </a:rPr>
              <a:t>		Известно множество различных форм </a:t>
            </a:r>
            <a:r>
              <a:rPr lang="ru-RU" sz="2800" b="1" dirty="0" smtClean="0">
                <a:latin typeface="Times New Roman" pitchFamily="18" charset="0"/>
                <a:cs typeface="Times New Roman" pitchFamily="18" charset="0"/>
              </a:rPr>
              <a:t>пневмонии</a:t>
            </a:r>
            <a:r>
              <a:rPr lang="ru-RU" sz="2800" dirty="0" smtClean="0">
                <a:latin typeface="Times New Roman" pitchFamily="18" charset="0"/>
                <a:cs typeface="Times New Roman" pitchFamily="18" charset="0"/>
              </a:rPr>
              <a:t>, которые существенно отличаются друг от друга симптомами, эволюцией болезни и тактикой лечения, но все они характеризуются  формированием фокуса воспаления, находящим свое отображение на полученных рентгенологических изображения.</a:t>
            </a:r>
          </a:p>
          <a:p>
            <a:pPr algn="just">
              <a:buNone/>
            </a:pPr>
            <a:r>
              <a:rPr lang="ru-RU" sz="2800" dirty="0" smtClean="0">
                <a:latin typeface="Times New Roman" pitchFamily="18" charset="0"/>
                <a:cs typeface="Times New Roman" pitchFamily="18" charset="0"/>
              </a:rPr>
              <a:t>		Таким образом можно сформулировать определение пневмонии несколько иначе – </a:t>
            </a:r>
            <a:r>
              <a:rPr lang="ru-RU" sz="2800" b="1" dirty="0" smtClean="0">
                <a:latin typeface="Times New Roman" pitchFamily="18" charset="0"/>
                <a:cs typeface="Times New Roman" pitchFamily="18" charset="0"/>
              </a:rPr>
              <a:t>пневмония - это острое инфекционное заболевание, протекающее с образованием воспалительного экссудата в паренхиме легкого и характеризующееся затемнением при рентгенографии, которое ранее отсутствовало. </a:t>
            </a:r>
          </a:p>
          <a:p>
            <a:pPr algn="just">
              <a:buNone/>
            </a:pPr>
            <a:endParaRPr lang="ru-RU" sz="2800" dirty="0" smtClean="0">
              <a:latin typeface="Times New Roman" pitchFamily="18" charset="0"/>
              <a:cs typeface="Times New Roman" pitchFamily="18" charset="0"/>
            </a:endParaRPr>
          </a:p>
          <a:p>
            <a:pPr algn="just">
              <a:buNone/>
            </a:pPr>
            <a:r>
              <a:rPr lang="en-US" sz="2400" dirty="0" smtClean="0">
                <a:hlinkClick r:id="rId3"/>
              </a:rPr>
              <a:t>http://www.happydoctor.ru/pneumonia/pnevmoniya-opredelenie-ponyatiya-i-zabolevaemost</a:t>
            </a:r>
            <a:endParaRPr lang="ru-RU" sz="2400" dirty="0" smtClean="0"/>
          </a:p>
          <a:p>
            <a:pPr algn="just">
              <a:lnSpc>
                <a:spcPct val="120000"/>
              </a:lnSpc>
              <a:buNone/>
            </a:pPr>
            <a:endParaRPr lang="ru-RU" sz="2400" dirty="0" smtClean="0"/>
          </a:p>
          <a:p>
            <a:pPr algn="just">
              <a:buNone/>
            </a:pPr>
            <a:r>
              <a:rPr lang="en-US" sz="2000" dirty="0" smtClean="0">
                <a:hlinkClick r:id="rId4"/>
              </a:rPr>
              <a:t>https://present5.com/pnevmoniya-u-detej-opredelenie-ponyatiya-pnevmoniya-pnevmoniya/</a:t>
            </a:r>
            <a:endParaRPr lang="ru-RU" sz="2000" dirty="0" smtClean="0"/>
          </a:p>
          <a:p>
            <a:pPr algn="just">
              <a:buNone/>
            </a:pPr>
            <a:endParaRPr lang="ru-RU" sz="2000" dirty="0" smtClean="0"/>
          </a:p>
          <a:p>
            <a:pPr algn="just">
              <a:buNone/>
            </a:pPr>
            <a:r>
              <a:rPr lang="en-US" sz="2000" dirty="0" smtClean="0">
                <a:hlinkClick r:id="rId5"/>
              </a:rPr>
              <a:t>http://tolkslovar.ru/p7810.html</a:t>
            </a:r>
            <a:endParaRPr lang="ru-RU" sz="2000" dirty="0" smtClean="0"/>
          </a:p>
          <a:p>
            <a:pPr algn="just">
              <a:buNone/>
            </a:pPr>
            <a:endParaRPr lang="ru-RU" sz="2000" dirty="0" smtClean="0"/>
          </a:p>
          <a:p>
            <a:pPr algn="just">
              <a:buNone/>
            </a:pPr>
            <a:r>
              <a:rPr lang="en-US" sz="1800" dirty="0" smtClean="0">
                <a:hlinkClick r:id="rId6"/>
              </a:rPr>
              <a:t>https://znaniemed.ru/%D1%82%D0%B5%D1%80%D0%BC%D0%B8%D0%BD/%D0%BF%D0%BD%D0%B5%D0%B2%D0%BC%D0%BE%D0%BD%D0%B8%D1%8F</a:t>
            </a:r>
            <a:endParaRPr lang="ru-RU" sz="2000" dirty="0" smtClean="0"/>
          </a:p>
          <a:p>
            <a:pPr algn="just">
              <a:buNone/>
            </a:pPr>
            <a:endParaRPr lang="ru-RU" sz="2400" dirty="0" smtClean="0"/>
          </a:p>
          <a:p>
            <a:pPr algn="just">
              <a:buNone/>
            </a:pPr>
            <a:endParaRPr lang="ru-RU" sz="2400" dirty="0" smtClean="0">
              <a:latin typeface="Times New Roman" pitchFamily="18" charset="0"/>
              <a:cs typeface="Times New Roman" pitchFamily="18" charset="0"/>
            </a:endParaRPr>
          </a:p>
          <a:p>
            <a:pPr algn="just">
              <a:buNone/>
            </a:pPr>
            <a:endParaRPr lang="ru-RU"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fontScale="92500" lnSpcReduction="20000"/>
          </a:bodyPr>
          <a:lstStyle/>
          <a:p>
            <a:pPr marL="0" indent="0" algn="just">
              <a:spcBef>
                <a:spcPts val="0"/>
              </a:spcBef>
              <a:buNone/>
            </a:pPr>
            <a:r>
              <a:rPr lang="ru-RU" sz="2400" b="1" dirty="0" smtClean="0">
                <a:latin typeface="Times New Roman" pitchFamily="18" charset="0"/>
                <a:cs typeface="Times New Roman" pitchFamily="18" charset="0"/>
              </a:rPr>
              <a:t>	</a:t>
            </a:r>
            <a:r>
              <a:rPr lang="ru-RU" sz="2600" b="1" dirty="0" smtClean="0">
                <a:latin typeface="Times New Roman" pitchFamily="18" charset="0"/>
                <a:cs typeface="Times New Roman" pitchFamily="18" charset="0"/>
              </a:rPr>
              <a:t>Интерстициальная пневмония </a:t>
            </a:r>
            <a:r>
              <a:rPr lang="ru-RU" sz="2600" dirty="0" smtClean="0">
                <a:latin typeface="Times New Roman" pitchFamily="18" charset="0"/>
                <a:cs typeface="Times New Roman" pitchFamily="18" charset="0"/>
              </a:rPr>
              <a:t>характеризуется первичным возникновением воспаления в соединительной ткани которая окружает альвеолы легких. Интерстициальная пневмония чаще вызывается «</a:t>
            </a:r>
            <a:r>
              <a:rPr lang="ru-RU" sz="2600" dirty="0" err="1" smtClean="0">
                <a:latin typeface="Times New Roman" pitchFamily="18" charset="0"/>
                <a:cs typeface="Times New Roman" pitchFamily="18" charset="0"/>
              </a:rPr>
              <a:t>атипичными</a:t>
            </a:r>
            <a:r>
              <a:rPr lang="ru-RU" sz="2600" dirty="0" smtClean="0">
                <a:latin typeface="Times New Roman" pitchFamily="18" charset="0"/>
                <a:cs typeface="Times New Roman" pitchFamily="18" charset="0"/>
              </a:rPr>
              <a:t> возбудителями».</a:t>
            </a:r>
          </a:p>
          <a:p>
            <a:pPr marL="0" indent="0" algn="just">
              <a:spcBef>
                <a:spcPts val="0"/>
              </a:spcBef>
              <a:buNone/>
            </a:pPr>
            <a:r>
              <a:rPr lang="ru-RU" sz="2600" dirty="0" smtClean="0">
                <a:latin typeface="Times New Roman" pitchFamily="18" charset="0"/>
                <a:cs typeface="Times New Roman" pitchFamily="18" charset="0"/>
              </a:rPr>
              <a:t>	По другому можно сказать, ИП - прогрессирующий воспалительный процесс, затрагивающий стенки альвеол и соединительную ткань паренхимы, с возможной вторичной </a:t>
            </a:r>
            <a:r>
              <a:rPr lang="ru-RU" sz="2600" dirty="0" err="1" smtClean="0">
                <a:latin typeface="Times New Roman" pitchFamily="18" charset="0"/>
                <a:cs typeface="Times New Roman" pitchFamily="18" charset="0"/>
              </a:rPr>
              <a:t>внутриальвеолярной</a:t>
            </a:r>
            <a:r>
              <a:rPr lang="ru-RU" sz="2600" dirty="0" smtClean="0">
                <a:latin typeface="Times New Roman" pitchFamily="18" charset="0"/>
                <a:cs typeface="Times New Roman" pitchFamily="18" charset="0"/>
              </a:rPr>
              <a:t> экссудацией и исходом в фиброзную перестройку легочных структур. Заболевание сопровождается усиливающейся одышкой, сухим или с незначительной мокротой кашлем, болью в груди, субфебрилитетом, «теплым» цианозом, сердечно-легочной недостаточностью. </a:t>
            </a:r>
          </a:p>
          <a:p>
            <a:pPr marL="0" indent="0" algn="just">
              <a:spcBef>
                <a:spcPts val="0"/>
              </a:spcBef>
              <a:buNone/>
            </a:pPr>
            <a:r>
              <a:rPr lang="ru-RU" sz="2600" dirty="0" smtClean="0">
                <a:latin typeface="Times New Roman" pitchFamily="18" charset="0"/>
                <a:cs typeface="Times New Roman" pitchFamily="18" charset="0"/>
              </a:rPr>
              <a:t>	Диагностика интерстициальной пневмонии включает анализ данных рентгенографии и КТ легких, дыхательных тестов, биопсии легких. 	</a:t>
            </a:r>
            <a:r>
              <a:rPr lang="ru-RU" sz="2400" dirty="0" smtClean="0"/>
              <a:t>Источник: </a:t>
            </a:r>
            <a:r>
              <a:rPr lang="ru-RU" sz="2400" dirty="0" smtClean="0">
                <a:hlinkClick r:id="rId3"/>
              </a:rPr>
              <a:t>https://www.krasotaimedicina.ru/diseases/zabolevanija_pulmonology/interstitial-pneumonia</a:t>
            </a:r>
            <a:endParaRPr lang="ru-RU" sz="2400" dirty="0" smtClean="0"/>
          </a:p>
          <a:p>
            <a:pPr marL="0" indent="0" algn="just">
              <a:spcBef>
                <a:spcPts val="0"/>
              </a:spcBef>
              <a:buNone/>
            </a:pPr>
            <a:endParaRPr lang="ru-RU" sz="2400" dirty="0" smtClean="0">
              <a:latin typeface="Times New Roman" pitchFamily="18" charset="0"/>
              <a:cs typeface="Times New Roman" pitchFamily="18" charset="0"/>
            </a:endParaRPr>
          </a:p>
          <a:p>
            <a:pPr marL="0" indent="0" algn="just">
              <a:spcBef>
                <a:spcPts val="0"/>
              </a:spcBef>
              <a:buNone/>
            </a:pPr>
            <a:endParaRPr lang="ru-RU" sz="2400" dirty="0" smtClean="0">
              <a:latin typeface="Times New Roman" pitchFamily="18" charset="0"/>
              <a:cs typeface="Times New Roman" pitchFamily="18" charset="0"/>
            </a:endParaRPr>
          </a:p>
          <a:p>
            <a:pPr algn="just">
              <a:buNone/>
            </a:pPr>
            <a:endParaRPr lang="ru-RU" sz="2400" dirty="0" smtClean="0">
              <a:latin typeface="Times New Roman" pitchFamily="18" charset="0"/>
              <a:cs typeface="Times New Roman" pitchFamily="18" charset="0"/>
            </a:endParaRPr>
          </a:p>
          <a:p>
            <a:pPr algn="just">
              <a:buNone/>
            </a:pPr>
            <a:r>
              <a:rPr lang="en-US" sz="1800" dirty="0" smtClean="0">
                <a:latin typeface="Times New Roman" pitchFamily="18" charset="0"/>
                <a:cs typeface="Times New Roman" pitchFamily="18" charset="0"/>
                <a:hlinkClick r:id="rId4"/>
              </a:rPr>
              <a:t>http://www.kievoncology.com/kompyuternaya-tomografiya-vysokogo-razresheniya-v-differencialnoy-diagnostike-intersticialnyh-pnevmoniy/opredelenie-intersticialnyh-pnevmoniy-osnovnye-ponyatiya-i-terminy.html</a:t>
            </a:r>
            <a:endParaRPr lang="ru-RU" sz="1800" dirty="0" smtClean="0">
              <a:latin typeface="Times New Roman" pitchFamily="18" charset="0"/>
              <a:cs typeface="Times New Roman" pitchFamily="18" charset="0"/>
            </a:endParaRPr>
          </a:p>
          <a:p>
            <a:pPr algn="just">
              <a:buNone/>
            </a:pPr>
            <a:endParaRPr lang="ru-RU" sz="1800" dirty="0" smtClean="0">
              <a:latin typeface="Times New Roman" pitchFamily="18" charset="0"/>
              <a:cs typeface="Times New Roman" pitchFamily="18" charset="0"/>
            </a:endParaRPr>
          </a:p>
          <a:p>
            <a:pPr>
              <a:buNone/>
            </a:pP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916832"/>
            <a:ext cx="9144000" cy="2016224"/>
          </a:xfrm>
        </p:spPr>
        <p:txBody>
          <a:bodyPr>
            <a:normAutofit/>
          </a:bodyPr>
          <a:lstStyle/>
          <a:p>
            <a:pPr marL="0" indent="0" algn="just">
              <a:spcBef>
                <a:spcPts val="0"/>
              </a:spcBef>
              <a:buNone/>
            </a:pPr>
            <a:r>
              <a:rPr lang="ru-RU" sz="2400" b="1" dirty="0" smtClean="0">
                <a:latin typeface="Times New Roman" pitchFamily="18" charset="0"/>
                <a:cs typeface="Times New Roman" pitchFamily="18" charset="0"/>
              </a:rPr>
              <a:t>	Больничная пневмония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нозокомиальная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пневмония</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пневмония</a:t>
            </a:r>
            <a:r>
              <a:rPr lang="ru-RU" sz="2400" dirty="0" smtClean="0">
                <a:latin typeface="Times New Roman" pitchFamily="18" charset="0"/>
                <a:cs typeface="Times New Roman" pitchFamily="18" charset="0"/>
              </a:rPr>
              <a:t>, которая развивается через 48-72 часа после поступления больного в стационар и которая не существовала и не находилась в фазе инкубационного периода до момента поступлении</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268761"/>
            <a:ext cx="9144000" cy="2880320"/>
          </a:xfrm>
        </p:spPr>
        <p:txBody>
          <a:bodyPr>
            <a:normAutofit/>
          </a:bodyPr>
          <a:lstStyle/>
          <a:p>
            <a:pPr marL="0" indent="0" algn="just">
              <a:spcBef>
                <a:spcPts val="0"/>
              </a:spcBef>
              <a:buNone/>
            </a:pPr>
            <a:r>
              <a:rPr lang="ru-RU" sz="2400" b="1" dirty="0" smtClean="0">
                <a:latin typeface="Times New Roman" pitchFamily="18" charset="0"/>
                <a:cs typeface="Times New Roman" pitchFamily="18" charset="0"/>
              </a:rPr>
              <a:t>	Внебольничная пневмония</a:t>
            </a:r>
            <a:r>
              <a:rPr lang="ru-RU" sz="2400" dirty="0" smtClean="0">
                <a:latin typeface="Times New Roman" pitchFamily="18" charset="0"/>
                <a:cs typeface="Times New Roman" pitchFamily="18" charset="0"/>
              </a:rPr>
              <a:t> (синонимы: домашняя, амбулаторная) - это острое заболевание, возникшее во внебольничных условиях, сопровождающееся симптомами воспаления со стороны нижних дыхательных путей и "свежими" очагово-инфильтративными изменениями в легких на рентгенограммах при отсутствии очевидной диагностической альтернативы. </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6525344"/>
          </a:xfrm>
        </p:spPr>
        <p:txBody>
          <a:bodyPr numCol="1">
            <a:normAutofit/>
          </a:bodyPr>
          <a:lstStyle/>
          <a:p>
            <a:pPr indent="450000" algn="just" eaLnBrk="1" hangingPunct="1"/>
            <a:r>
              <a:rPr lang="ru-RU" sz="2400" b="1" dirty="0" smtClean="0">
                <a:solidFill>
                  <a:schemeClr val="tx1"/>
                </a:solidFill>
                <a:latin typeface="Times New Roman" pitchFamily="18" charset="0"/>
                <a:cs typeface="Times New Roman" pitchFamily="18" charset="0"/>
              </a:rPr>
              <a:t>	Прикорневая пневмония </a:t>
            </a:r>
            <a:r>
              <a:rPr lang="ru-RU" sz="2400" dirty="0" smtClean="0">
                <a:solidFill>
                  <a:schemeClr val="tx1"/>
                </a:solidFill>
                <a:latin typeface="Times New Roman" pitchFamily="18" charset="0"/>
                <a:cs typeface="Times New Roman" pitchFamily="18" charset="0"/>
              </a:rPr>
              <a:t>– как рентгенологическое заключение встречается сплошь и повсеместно. Но если рентгенологи при описании рентгенограмм периодически прибегают к этом термину, то при анализе компьютерных </a:t>
            </a:r>
            <a:r>
              <a:rPr lang="ru-RU" sz="2400" dirty="0" err="1" smtClean="0">
                <a:solidFill>
                  <a:schemeClr val="tx1"/>
                </a:solidFill>
                <a:latin typeface="Times New Roman" pitchFamily="18" charset="0"/>
                <a:cs typeface="Times New Roman" pitchFamily="18" charset="0"/>
              </a:rPr>
              <a:t>томограмм</a:t>
            </a:r>
            <a:r>
              <a:rPr lang="ru-RU" sz="2400" dirty="0" smtClean="0">
                <a:solidFill>
                  <a:schemeClr val="tx1"/>
                </a:solidFill>
                <a:latin typeface="Times New Roman" pitchFamily="18" charset="0"/>
                <a:cs typeface="Times New Roman" pitchFamily="18" charset="0"/>
              </a:rPr>
              <a:t> нет ни малейшего повода к подобному заключению.</a:t>
            </a:r>
            <a:br>
              <a:rPr lang="ru-RU" sz="2400" dirty="0" smtClean="0">
                <a:solidFill>
                  <a:schemeClr val="tx1"/>
                </a:solidFill>
                <a:latin typeface="Times New Roman" pitchFamily="18" charset="0"/>
                <a:cs typeface="Times New Roman" pitchFamily="18" charset="0"/>
              </a:rPr>
            </a:br>
            <a:r>
              <a:rPr lang="ru-RU" sz="2400" dirty="0" smtClean="0">
                <a:solidFill>
                  <a:schemeClr val="tx1"/>
                </a:solidFill>
                <a:latin typeface="Times New Roman" pitchFamily="18" charset="0"/>
                <a:cs typeface="Times New Roman" pitchFamily="18" charset="0"/>
              </a:rPr>
              <a:t> </a:t>
            </a:r>
            <a:r>
              <a:rPr lang="ru-RU" sz="2400" dirty="0" smtClean="0">
                <a:latin typeface="Times New Roman" pitchFamily="18" charset="0"/>
                <a:cs typeface="Times New Roman" pitchFamily="18" charset="0"/>
              </a:rPr>
              <a:t>Так в чем же несоответствие?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	</a:t>
            </a:r>
            <a:r>
              <a:rPr lang="ru-RU" sz="2400" dirty="0" smtClean="0">
                <a:solidFill>
                  <a:schemeClr val="tx1"/>
                </a:solidFill>
                <a:latin typeface="Times New Roman" pitchFamily="18" charset="0"/>
                <a:cs typeface="Times New Roman" pitchFamily="18" charset="0"/>
              </a:rPr>
              <a:t>Традиционная рентгенология для точности локализации патологического процесса предлагает </a:t>
            </a:r>
            <a:r>
              <a:rPr lang="ru-RU" sz="2400" dirty="0" err="1" smtClean="0">
                <a:solidFill>
                  <a:schemeClr val="tx1"/>
                </a:solidFill>
                <a:latin typeface="Times New Roman" pitchFamily="18" charset="0"/>
                <a:cs typeface="Times New Roman" pitchFamily="18" charset="0"/>
              </a:rPr>
              <a:t>полипозиционный</a:t>
            </a:r>
            <a:r>
              <a:rPr lang="ru-RU" sz="2400" dirty="0" smtClean="0">
                <a:solidFill>
                  <a:schemeClr val="tx1"/>
                </a:solidFill>
                <a:latin typeface="Times New Roman" pitchFamily="18" charset="0"/>
                <a:cs typeface="Times New Roman" pitchFamily="18" charset="0"/>
              </a:rPr>
              <a:t> подход. Применительно к ОГК это – снимок в прямой и боковой (в правой или левой) проекциях. + в ряде случаев могут выполнятся и косые проекции. Вместе с тем, за счет суммации изображения на плоскости проекция передних и задних сегментов будет совпадать (</a:t>
            </a:r>
            <a:r>
              <a:rPr lang="en-US" sz="2400" dirty="0" smtClean="0">
                <a:solidFill>
                  <a:schemeClr val="tx1"/>
                </a:solidFill>
                <a:latin typeface="Times New Roman" pitchFamily="18" charset="0"/>
                <a:cs typeface="Times New Roman" pitchFamily="18" charset="0"/>
              </a:rPr>
              <a:t>S6</a:t>
            </a:r>
            <a:r>
              <a:rPr lang="ru-RU" sz="2400" dirty="0" smtClean="0">
                <a:solidFill>
                  <a:schemeClr val="tx1"/>
                </a:solidFill>
                <a:latin typeface="Times New Roman" pitchFamily="18" charset="0"/>
                <a:cs typeface="Times New Roman" pitchFamily="18" charset="0"/>
              </a:rPr>
              <a:t> нижней доли и </a:t>
            </a:r>
            <a:r>
              <a:rPr lang="en-US" sz="2400" dirty="0" smtClean="0">
                <a:solidFill>
                  <a:schemeClr val="tx1"/>
                </a:solidFill>
                <a:latin typeface="Times New Roman" pitchFamily="18" charset="0"/>
                <a:cs typeface="Times New Roman" pitchFamily="18" charset="0"/>
              </a:rPr>
              <a:t>S4, S5</a:t>
            </a:r>
            <a:r>
              <a:rPr lang="ru-RU" sz="2400" dirty="0" smtClean="0">
                <a:solidFill>
                  <a:schemeClr val="tx1"/>
                </a:solidFill>
                <a:latin typeface="Times New Roman" pitchFamily="18" charset="0"/>
                <a:cs typeface="Times New Roman" pitchFamily="18" charset="0"/>
              </a:rPr>
              <a:t> средней доли справа или язычковых сегментов слева). Снимок в боковой проекции не всегда позволяет </a:t>
            </a:r>
            <a:r>
              <a:rPr lang="ru-RU" sz="2400" dirty="0" smtClean="0">
                <a:latin typeface="Times New Roman" pitchFamily="18" charset="0"/>
                <a:cs typeface="Times New Roman" pitchFamily="18" charset="0"/>
              </a:rPr>
              <a:t>дифференцировать область корня от структур средостения. И в этом случае возникает иллюзия инфильтративного затенения в прикорневой области на </a:t>
            </a:r>
            <a:r>
              <a:rPr lang="ru-RU" sz="2400" dirty="0" smtClean="0">
                <a:solidFill>
                  <a:schemeClr val="tx1"/>
                </a:solidFill>
                <a:latin typeface="Times New Roman" pitchFamily="18" charset="0"/>
                <a:cs typeface="Times New Roman" pitchFamily="18" charset="0"/>
              </a:rPr>
              <a:t>прямом обзорном снимке.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60648"/>
            <a:ext cx="9144000" cy="6264696"/>
          </a:xfrm>
        </p:spPr>
        <p:txBody>
          <a:bodyPr>
            <a:normAutofit/>
          </a:bodyPr>
          <a:lstStyle/>
          <a:p>
            <a:pPr algn="just"/>
            <a:r>
              <a:rPr lang="ru-RU" sz="2400" dirty="0" smtClean="0">
                <a:latin typeface="Times New Roman" pitchFamily="18" charset="0"/>
                <a:cs typeface="Times New Roman" pitchFamily="18" charset="0"/>
              </a:rPr>
              <a:t>	Подобная ситуация породила в традиционной рентгенологии понятия </a:t>
            </a:r>
            <a:r>
              <a:rPr lang="ru-RU" sz="2400" b="1" dirty="0" err="1" smtClean="0">
                <a:latin typeface="Times New Roman" pitchFamily="18" charset="0"/>
                <a:cs typeface="Times New Roman" pitchFamily="18" charset="0"/>
              </a:rPr>
              <a:t>субсегмента</a:t>
            </a:r>
            <a:r>
              <a:rPr lang="ru-RU" sz="2400" b="1" dirty="0" smtClean="0">
                <a:latin typeface="Times New Roman" pitchFamily="18" charset="0"/>
                <a:cs typeface="Times New Roman" pitchFamily="18" charset="0"/>
              </a:rPr>
              <a:t> – апикального, базального, прикорневого</a:t>
            </a:r>
            <a:r>
              <a:rPr lang="ru-RU" sz="2400" dirty="0" smtClean="0">
                <a:latin typeface="Times New Roman" pitchFamily="18" charset="0"/>
                <a:cs typeface="Times New Roman" pitchFamily="18" charset="0"/>
              </a:rPr>
              <a:t>. Иными словами позволила локализовать патологический процесс в дополнительной, во многом выдуманной анатомической единице легкого, трудно интерпретируемой на полученных рентгенограммах.	При КТ такой проблемы не возникает, поскольку метод позволяет четко дифференцировать каждый сегмент легкого.		Но это еще не все.							Отдельные трудности в интерпретации изображения и постановке диагноза с привязкой фокуса инфильтрации к прикорневой области легкого создает не верное </a:t>
            </a:r>
            <a:r>
              <a:rPr lang="ru-RU" sz="2400" dirty="0" err="1" smtClean="0">
                <a:latin typeface="Times New Roman" pitchFamily="18" charset="0"/>
                <a:cs typeface="Times New Roman" pitchFamily="18" charset="0"/>
              </a:rPr>
              <a:t>трактование</a:t>
            </a:r>
            <a:r>
              <a:rPr lang="ru-RU" sz="2400" dirty="0" smtClean="0">
                <a:latin typeface="Times New Roman" pitchFamily="18" charset="0"/>
                <a:cs typeface="Times New Roman" pitchFamily="18" charset="0"/>
              </a:rPr>
              <a:t> определенных рентгенологических симптомов  - таких как расширение корня легкого и не структурность корня легкого. Об этом поговорим на следующем слайде.</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858000"/>
          </a:xfrm>
        </p:spPr>
        <p:txBody>
          <a:bodyPr>
            <a:normAutofit/>
          </a:bodyPr>
          <a:lstStyle/>
          <a:p>
            <a:pPr algn="just"/>
            <a:r>
              <a:rPr lang="ru-RU" sz="2400" dirty="0" smtClean="0">
                <a:latin typeface="Times New Roman" pitchFamily="18" charset="0"/>
                <a:cs typeface="Times New Roman" pitchFamily="18" charset="0"/>
              </a:rPr>
              <a:t>	И так, чем же вызваны эти изменения?				</a:t>
            </a:r>
            <a:r>
              <a:rPr lang="ru-RU" sz="2400" b="1" dirty="0" smtClean="0">
                <a:latin typeface="Times New Roman" pitchFamily="18" charset="0"/>
                <a:cs typeface="Times New Roman" pitchFamily="18" charset="0"/>
              </a:rPr>
              <a:t>Расширение корня легкого</a:t>
            </a:r>
            <a:r>
              <a:rPr lang="ru-RU" sz="2400" dirty="0" smtClean="0">
                <a:latin typeface="Times New Roman" pitchFamily="18" charset="0"/>
                <a:cs typeface="Times New Roman" pitchFamily="18" charset="0"/>
              </a:rPr>
              <a:t>. Ну здесь как правило трудностей не бывает. Прежде всего это расширение диаметра легочной артерии. Еще можно указать на увеличение лимфатических узлов бронхопульмональной группы,  крайним проявлением которого будет симптом кулис при ЛГМ.			Следующее - </a:t>
            </a:r>
            <a:r>
              <a:rPr lang="ru-RU" sz="2400" b="1" dirty="0" smtClean="0">
                <a:latin typeface="Times New Roman" pitchFamily="18" charset="0"/>
                <a:cs typeface="Times New Roman" pitchFamily="18" charset="0"/>
              </a:rPr>
              <a:t>не структурность корня легкого</a:t>
            </a:r>
            <a:r>
              <a:rPr lang="ru-RU" sz="2400" dirty="0" smtClean="0">
                <a:latin typeface="Times New Roman" pitchFamily="18" charset="0"/>
                <a:cs typeface="Times New Roman" pitchFamily="18" charset="0"/>
              </a:rPr>
              <a:t>. Здесь, как правило, у курсантов версий больше. Среди наиболее оригинальных – гнойное расплавление стенки бронхов, деструкция лимфатических узлов  - что в принципе может быть, но далеко не при каждом заболевании. Из фантазийных, обращает на себя внимание версия с отеком жировой клетчатки. Но она, жировая клетчатка, располагается </a:t>
            </a:r>
            <a:r>
              <a:rPr lang="ru-RU" sz="2400" dirty="0" err="1" smtClean="0">
                <a:latin typeface="Times New Roman" pitchFamily="18" charset="0"/>
                <a:cs typeface="Times New Roman" pitchFamily="18" charset="0"/>
              </a:rPr>
              <a:t>кнутри</a:t>
            </a:r>
            <a:r>
              <a:rPr lang="ru-RU" sz="2400" dirty="0" smtClean="0">
                <a:latin typeface="Times New Roman" pitchFamily="18" charset="0"/>
                <a:cs typeface="Times New Roman" pitchFamily="18" charset="0"/>
              </a:rPr>
              <a:t> от медиастинальной плевры и в </a:t>
            </a:r>
            <a:r>
              <a:rPr lang="ru-RU" sz="2400" dirty="0" err="1" smtClean="0">
                <a:latin typeface="Times New Roman" pitchFamily="18" charset="0"/>
                <a:cs typeface="Times New Roman" pitchFamily="18" charset="0"/>
              </a:rPr>
              <a:t>неструктурности</a:t>
            </a:r>
            <a:r>
              <a:rPr lang="ru-RU" sz="2400" dirty="0" smtClean="0">
                <a:latin typeface="Times New Roman" pitchFamily="18" charset="0"/>
                <a:cs typeface="Times New Roman" pitchFamily="18" charset="0"/>
              </a:rPr>
              <a:t> корней легких участие не принимает (по крайней мере напрямую). А вот отек </a:t>
            </a:r>
            <a:r>
              <a:rPr lang="ru-RU" sz="2400" dirty="0" err="1" smtClean="0">
                <a:latin typeface="Times New Roman" pitchFamily="18" charset="0"/>
                <a:cs typeface="Times New Roman" pitchFamily="18" charset="0"/>
              </a:rPr>
              <a:t>перибронховаскулярного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интерстиция</a:t>
            </a:r>
            <a:r>
              <a:rPr lang="ru-RU" sz="2400" dirty="0" smtClean="0">
                <a:latin typeface="Times New Roman" pitchFamily="18" charset="0"/>
                <a:cs typeface="Times New Roman" pitchFamily="18" charset="0"/>
              </a:rPr>
              <a:t> напрямую влияет на очертания корня. Но отек </a:t>
            </a:r>
            <a:r>
              <a:rPr lang="ru-RU" sz="2400" dirty="0" err="1" smtClean="0">
                <a:latin typeface="Times New Roman" pitchFamily="18" charset="0"/>
                <a:cs typeface="Times New Roman" pitchFamily="18" charset="0"/>
              </a:rPr>
              <a:t>интерстиция</a:t>
            </a:r>
            <a:r>
              <a:rPr lang="ru-RU" sz="2400" dirty="0" smtClean="0">
                <a:latin typeface="Times New Roman" pitchFamily="18" charset="0"/>
                <a:cs typeface="Times New Roman" pitchFamily="18" charset="0"/>
              </a:rPr>
              <a:t> это не инфильтрация легочной паренхимы, поэтому далеко не всегда соответствует только пневмониям.     	</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G_2740"/>
          <p:cNvPicPr>
            <a:picLocks noChangeAspect="1" noChangeArrowheads="1"/>
          </p:cNvPicPr>
          <p:nvPr/>
        </p:nvPicPr>
        <p:blipFill>
          <a:blip r:embed="rId3" cstate="print">
            <a:lum bright="6000" contrast="12000"/>
            <a:grayscl/>
          </a:blip>
          <a:srcRect l="2655" t="7080" r="4425" b="6784"/>
          <a:stretch>
            <a:fillRect/>
          </a:stretch>
        </p:blipFill>
        <p:spPr bwMode="auto">
          <a:xfrm>
            <a:off x="4211638" y="2997200"/>
            <a:ext cx="4602162" cy="3359150"/>
          </a:xfrm>
          <a:prstGeom prst="rect">
            <a:avLst/>
          </a:prstGeom>
          <a:noFill/>
          <a:ln w="9525">
            <a:noFill/>
            <a:miter lim="800000"/>
            <a:headEnd/>
            <a:tailEnd/>
          </a:ln>
        </p:spPr>
      </p:pic>
      <p:pic>
        <p:nvPicPr>
          <p:cNvPr id="14339" name="Picture 3" descr="Dsc03728-1"/>
          <p:cNvPicPr>
            <a:picLocks noChangeAspect="1" noChangeArrowheads="1"/>
          </p:cNvPicPr>
          <p:nvPr/>
        </p:nvPicPr>
        <p:blipFill>
          <a:blip r:embed="rId4" cstate="print">
            <a:lum bright="-6000" contrast="18000"/>
          </a:blip>
          <a:srcRect l="6679" t="7081" r="19428" b="8211"/>
          <a:stretch>
            <a:fillRect/>
          </a:stretch>
        </p:blipFill>
        <p:spPr bwMode="auto">
          <a:xfrm>
            <a:off x="323528" y="404664"/>
            <a:ext cx="4104456" cy="3528392"/>
          </a:xfrm>
          <a:prstGeom prst="rect">
            <a:avLst/>
          </a:prstGeom>
          <a:noFill/>
          <a:ln w="9525">
            <a:noFill/>
            <a:miter lim="800000"/>
            <a:headEnd/>
            <a:tailEnd/>
          </a:ln>
        </p:spPr>
      </p:pic>
      <p:sp>
        <p:nvSpPr>
          <p:cNvPr id="4" name="Прямоугольник 3"/>
          <p:cNvSpPr/>
          <p:nvPr/>
        </p:nvSpPr>
        <p:spPr>
          <a:xfrm>
            <a:off x="4572000" y="260648"/>
            <a:ext cx="4572000" cy="2308324"/>
          </a:xfrm>
          <a:prstGeom prst="rect">
            <a:avLst/>
          </a:prstGeom>
        </p:spPr>
        <p:txBody>
          <a:bodyPr wrap="square">
            <a:spAutoFit/>
          </a:bodyPr>
          <a:lstStyle/>
          <a:p>
            <a:r>
              <a:rPr lang="ru-RU" b="1" dirty="0" smtClean="0"/>
              <a:t>Некоторая разница в терминологии</a:t>
            </a:r>
          </a:p>
          <a:p>
            <a:r>
              <a:rPr lang="ru-RU" b="1" dirty="0" smtClean="0"/>
              <a:t>и трактовке полученных изображений</a:t>
            </a:r>
          </a:p>
          <a:p>
            <a:endParaRPr lang="ru-RU" b="1" dirty="0" smtClean="0"/>
          </a:p>
          <a:p>
            <a:r>
              <a:rPr lang="ru-RU" b="1" dirty="0" smtClean="0"/>
              <a:t>Прикорневая пневмония (?)</a:t>
            </a:r>
          </a:p>
          <a:p>
            <a:r>
              <a:rPr lang="ru-RU" b="1" dirty="0" smtClean="0"/>
              <a:t>Понятия </a:t>
            </a:r>
            <a:r>
              <a:rPr lang="ru-RU" b="1" dirty="0" err="1" smtClean="0"/>
              <a:t>субсегмента</a:t>
            </a:r>
            <a:endParaRPr lang="ru-RU" b="1" dirty="0" smtClean="0"/>
          </a:p>
          <a:p>
            <a:endParaRPr lang="ru-RU" b="1" dirty="0" smtClean="0"/>
          </a:p>
          <a:p>
            <a:r>
              <a:rPr lang="ru-RU" b="1" dirty="0" smtClean="0"/>
              <a:t>Оценка структурности корня легкого и</a:t>
            </a:r>
          </a:p>
          <a:p>
            <a:r>
              <a:rPr lang="ru-RU" b="1" dirty="0" err="1" smtClean="0"/>
              <a:t>перибронховаскулярных</a:t>
            </a:r>
            <a:r>
              <a:rPr lang="ru-RU" b="1" dirty="0" smtClean="0"/>
              <a:t> изменений</a:t>
            </a:r>
            <a:endParaRPr lang="ru-RU"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AutoShape 2" descr="https://myslide.ru/documents_3/0c6b3bb9d384725f7d9677b8d5c458d9/img88.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49155" name="Picture 3" descr="D:\Клиника БГМУ\img88.jpg"/>
          <p:cNvPicPr>
            <a:picLocks noChangeAspect="1" noChangeArrowheads="1"/>
          </p:cNvPicPr>
          <p:nvPr/>
        </p:nvPicPr>
        <p:blipFill>
          <a:blip r:embed="rId3" cstate="print"/>
          <a:srcRect l="19845" t="18900" r="23456" b="20621"/>
          <a:stretch>
            <a:fillRect/>
          </a:stretch>
        </p:blipFill>
        <p:spPr bwMode="auto">
          <a:xfrm>
            <a:off x="323528" y="188640"/>
            <a:ext cx="3420380" cy="2736304"/>
          </a:xfrm>
          <a:prstGeom prst="rect">
            <a:avLst/>
          </a:prstGeom>
          <a:noFill/>
        </p:spPr>
      </p:pic>
      <p:sp>
        <p:nvSpPr>
          <p:cNvPr id="5" name="Прямоугольник 4"/>
          <p:cNvSpPr/>
          <p:nvPr/>
        </p:nvSpPr>
        <p:spPr>
          <a:xfrm>
            <a:off x="0" y="6211669"/>
            <a:ext cx="9144000" cy="646331"/>
          </a:xfrm>
          <a:prstGeom prst="rect">
            <a:avLst/>
          </a:prstGeom>
        </p:spPr>
        <p:txBody>
          <a:bodyPr wrap="square">
            <a:spAutoFit/>
          </a:bodyPr>
          <a:lstStyle/>
          <a:p>
            <a:r>
              <a:rPr lang="en-US" dirty="0" smtClean="0">
                <a:hlinkClick r:id="rId4"/>
              </a:rPr>
              <a:t>https://myslide.ru/presentation/535967_skachat-rentgenologicheskie-sindromy-zabolevanij-organov-dyxaniya</a:t>
            </a:r>
            <a:endParaRPr lang="ru-RU" dirty="0"/>
          </a:p>
        </p:txBody>
      </p:sp>
      <p:pic>
        <p:nvPicPr>
          <p:cNvPr id="49157" name="Picture 5" descr="D:\Клиника БГМУ\img90.jpg"/>
          <p:cNvPicPr>
            <a:picLocks noChangeAspect="1" noChangeArrowheads="1"/>
          </p:cNvPicPr>
          <p:nvPr/>
        </p:nvPicPr>
        <p:blipFill>
          <a:blip r:embed="rId5" cstate="print"/>
          <a:srcRect l="16925" t="18500" r="19761" b="13461"/>
          <a:stretch>
            <a:fillRect/>
          </a:stretch>
        </p:blipFill>
        <p:spPr bwMode="auto">
          <a:xfrm>
            <a:off x="2843808" y="908720"/>
            <a:ext cx="3456384" cy="2785743"/>
          </a:xfrm>
          <a:prstGeom prst="rect">
            <a:avLst/>
          </a:prstGeom>
          <a:noFill/>
        </p:spPr>
      </p:pic>
      <p:pic>
        <p:nvPicPr>
          <p:cNvPr id="49156" name="Picture 4" descr="D:\Клиника БГМУ\img91.jpg"/>
          <p:cNvPicPr>
            <a:picLocks noChangeAspect="1" noChangeArrowheads="1"/>
          </p:cNvPicPr>
          <p:nvPr/>
        </p:nvPicPr>
        <p:blipFill>
          <a:blip r:embed="rId6" cstate="print"/>
          <a:srcRect l="15980" t="19760" r="26375" b="18501"/>
          <a:stretch>
            <a:fillRect/>
          </a:stretch>
        </p:blipFill>
        <p:spPr bwMode="auto">
          <a:xfrm>
            <a:off x="5436096" y="2132856"/>
            <a:ext cx="3406419" cy="2736304"/>
          </a:xfrm>
          <a:prstGeom prst="rect">
            <a:avLst/>
          </a:prstGeom>
          <a:noFill/>
        </p:spPr>
      </p:pic>
      <p:sp>
        <p:nvSpPr>
          <p:cNvPr id="7" name="TextBox 6"/>
          <p:cNvSpPr txBox="1"/>
          <p:nvPr/>
        </p:nvSpPr>
        <p:spPr>
          <a:xfrm>
            <a:off x="0" y="4941168"/>
            <a:ext cx="9144000" cy="830997"/>
          </a:xfrm>
          <a:prstGeom prst="rect">
            <a:avLst/>
          </a:prstGeom>
          <a:noFill/>
        </p:spPr>
        <p:txBody>
          <a:bodyPr wrap="square" rtlCol="0">
            <a:spAutoFit/>
          </a:bodyPr>
          <a:lstStyle/>
          <a:p>
            <a:pPr algn="just"/>
            <a:r>
              <a:rPr lang="ru-RU" sz="2400" dirty="0" smtClean="0">
                <a:latin typeface="Times New Roman" pitchFamily="18" charset="0"/>
                <a:cs typeface="Times New Roman" pitchFamily="18" charset="0"/>
              </a:rPr>
              <a:t>	Последовательно слева на право и сверху вниз: расширение корней, </a:t>
            </a:r>
            <a:r>
              <a:rPr lang="ru-RU" sz="2400" dirty="0" err="1" smtClean="0">
                <a:latin typeface="Times New Roman" pitchFamily="18" charset="0"/>
                <a:cs typeface="Times New Roman" pitchFamily="18" charset="0"/>
              </a:rPr>
              <a:t>полицикличность</a:t>
            </a:r>
            <a:r>
              <a:rPr lang="ru-RU" sz="2400" dirty="0" smtClean="0">
                <a:latin typeface="Times New Roman" pitchFamily="18" charset="0"/>
                <a:cs typeface="Times New Roman" pitchFamily="18" charset="0"/>
              </a:rPr>
              <a:t> и не структурность корней легких </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548680"/>
            <a:ext cx="9144000" cy="5262979"/>
          </a:xfrm>
          <a:prstGeom prst="rect">
            <a:avLst/>
          </a:prstGeom>
        </p:spPr>
        <p:txBody>
          <a:bodyPr wrap="square">
            <a:spAutoFit/>
          </a:bodyPr>
          <a:lstStyle/>
          <a:p>
            <a:r>
              <a:rPr lang="ru-RU" sz="2400" dirty="0" smtClean="0">
                <a:latin typeface="Times New Roman" pitchFamily="18" charset="0"/>
                <a:cs typeface="Times New Roman" pitchFamily="18" charset="0"/>
              </a:rPr>
              <a:t>	Методы лучевой визуализации, применяемые (или потенциально применяемые) при заболеваниях ОГК в целом и пневмониях в частности</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1 Традиционная рентгенография + методики (дополнительные проекции, рентгеноскопия, линейная томография)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2 </a:t>
            </a:r>
            <a:r>
              <a:rPr lang="ru-RU" sz="2400" dirty="0" err="1" smtClean="0">
                <a:latin typeface="Times New Roman" pitchFamily="18" charset="0"/>
                <a:cs typeface="Times New Roman" pitchFamily="18" charset="0"/>
              </a:rPr>
              <a:t>Флюрография</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3 Компьютерная томография</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4 Магнитно-резонансная томография</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5 </a:t>
            </a:r>
            <a:r>
              <a:rPr lang="ru-RU" sz="2400" dirty="0" err="1" smtClean="0">
                <a:latin typeface="Times New Roman" pitchFamily="18" charset="0"/>
                <a:cs typeface="Times New Roman" pitchFamily="18" charset="0"/>
              </a:rPr>
              <a:t>Радионуклидные</a:t>
            </a:r>
            <a:r>
              <a:rPr lang="ru-RU" sz="2400" dirty="0" smtClean="0">
                <a:latin typeface="Times New Roman" pitchFamily="18" charset="0"/>
                <a:cs typeface="Times New Roman" pitchFamily="18" charset="0"/>
              </a:rPr>
              <a:t> методы диагностик – ОФЭКТ и ПЭТ</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6 Гибридные технологии</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7 </a:t>
            </a:r>
            <a:r>
              <a:rPr lang="ru-RU" sz="2400" dirty="0" err="1" smtClean="0">
                <a:latin typeface="Times New Roman" pitchFamily="18" charset="0"/>
                <a:cs typeface="Times New Roman" pitchFamily="18" charset="0"/>
              </a:rPr>
              <a:t>Ангиопульмонография</a:t>
            </a:r>
            <a:r>
              <a:rPr lang="ru-RU" sz="2400" dirty="0" smtClean="0">
                <a:latin typeface="Times New Roman" pitchFamily="18" charset="0"/>
                <a:cs typeface="Times New Roman" pitchFamily="18" charset="0"/>
              </a:rPr>
              <a:t/>
            </a:r>
            <a:br>
              <a:rPr lang="ru-RU" sz="2400" dirty="0" smtClean="0">
                <a:latin typeface="Times New Roman" pitchFamily="18" charset="0"/>
                <a:cs typeface="Times New Roman" pitchFamily="18" charset="0"/>
              </a:rPr>
            </a:br>
            <a:r>
              <a:rPr lang="ru-RU" sz="2400" dirty="0" smtClean="0">
                <a:latin typeface="Times New Roman" pitchFamily="18" charset="0"/>
                <a:cs typeface="Times New Roman" pitchFamily="18" charset="0"/>
              </a:rPr>
              <a:t>8 УЗИ</a:t>
            </a:r>
          </a:p>
          <a:p>
            <a:endParaRPr lang="ru-RU" sz="2400" dirty="0" smtClean="0">
              <a:latin typeface="Times New Roman" pitchFamily="18" charset="0"/>
              <a:cs typeface="Times New Roman" pitchFamily="18" charset="0"/>
            </a:endParaRPr>
          </a:p>
        </p:txBody>
      </p:sp>
      <p:sp>
        <p:nvSpPr>
          <p:cNvPr id="3" name="Прямоугольник 2"/>
          <p:cNvSpPr/>
          <p:nvPr/>
        </p:nvSpPr>
        <p:spPr>
          <a:xfrm>
            <a:off x="0" y="5517232"/>
            <a:ext cx="9144000" cy="369332"/>
          </a:xfrm>
          <a:prstGeom prst="rect">
            <a:avLst/>
          </a:prstGeom>
        </p:spPr>
        <p:txBody>
          <a:bodyPr wrap="square">
            <a:spAutoFit/>
          </a:bodyPr>
          <a:lstStyle/>
          <a:p>
            <a:r>
              <a:rPr lang="en-US" dirty="0" smtClean="0">
                <a:hlinkClick r:id="rId3"/>
              </a:rPr>
              <a:t>http://scientificmedicine.ru/pulmonolog/Luchevye-metody-v</a:t>
            </a:r>
            <a:endParaRPr lang="ru-RU" dirty="0"/>
          </a:p>
        </p:txBody>
      </p:sp>
      <p:sp>
        <p:nvSpPr>
          <p:cNvPr id="4" name="Прямоугольник 3"/>
          <p:cNvSpPr/>
          <p:nvPr/>
        </p:nvSpPr>
        <p:spPr>
          <a:xfrm>
            <a:off x="0" y="6021288"/>
            <a:ext cx="9144000" cy="369332"/>
          </a:xfrm>
          <a:prstGeom prst="rect">
            <a:avLst/>
          </a:prstGeom>
        </p:spPr>
        <p:txBody>
          <a:bodyPr wrap="square">
            <a:spAutoFit/>
          </a:bodyPr>
          <a:lstStyle/>
          <a:p>
            <a:r>
              <a:rPr lang="en-US" dirty="0" smtClean="0">
                <a:hlinkClick r:id="rId4"/>
              </a:rPr>
              <a:t>http://tutstellagi.ru/pnevmoniya-u-detej/luchevaya-diagnostika-pnevmonij-u-detej</a:t>
            </a:r>
            <a:endParaRPr lang="ru-RU" dirty="0"/>
          </a:p>
        </p:txBody>
      </p:sp>
      <p:sp>
        <p:nvSpPr>
          <p:cNvPr id="5" name="Прямоугольник 4"/>
          <p:cNvSpPr/>
          <p:nvPr/>
        </p:nvSpPr>
        <p:spPr>
          <a:xfrm>
            <a:off x="0" y="6488668"/>
            <a:ext cx="9144000" cy="369332"/>
          </a:xfrm>
          <a:prstGeom prst="rect">
            <a:avLst/>
          </a:prstGeom>
        </p:spPr>
        <p:txBody>
          <a:bodyPr wrap="square">
            <a:spAutoFit/>
          </a:bodyPr>
          <a:lstStyle/>
          <a:p>
            <a:r>
              <a:rPr lang="en-US" dirty="0" smtClean="0">
                <a:hlinkClick r:id="rId5"/>
              </a:rPr>
              <a:t>http://medprom.ru/medprom/492884</a:t>
            </a:r>
            <a:endParaRPr lang="ru-RU"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4509120"/>
          </a:xfrm>
        </p:spPr>
        <p:txBody>
          <a:bodyPr>
            <a:noAutofit/>
          </a:bodyPr>
          <a:lstStyle/>
          <a:p>
            <a:pPr marL="0" indent="0" algn="just">
              <a:spcBef>
                <a:spcPts val="0"/>
              </a:spcBef>
              <a:buNone/>
            </a:pPr>
            <a:r>
              <a:rPr lang="ru-RU" sz="2400" b="1" dirty="0" smtClean="0">
                <a:latin typeface="Times New Roman" pitchFamily="18" charset="0"/>
                <a:cs typeface="Times New Roman" pitchFamily="18" charset="0"/>
              </a:rPr>
              <a:t>	Рентгенография  ОГК</a:t>
            </a:r>
            <a:r>
              <a:rPr lang="ru-RU" sz="2400" dirty="0" smtClean="0">
                <a:latin typeface="Times New Roman" pitchFamily="18" charset="0"/>
                <a:cs typeface="Times New Roman" pitchFamily="18" charset="0"/>
              </a:rPr>
              <a:t> независимо от предполагаемой патологии выполняется сначала в виде обзорных снимков в прямой (обычно передней) и боковой (соответственно стороне поражения) проекциях с получением теневого изображения всех анатомических структур этой области. </a:t>
            </a:r>
          </a:p>
          <a:p>
            <a:pPr marL="0" indent="0" algn="just">
              <a:spcBef>
                <a:spcPts val="0"/>
              </a:spcBef>
              <a:buNone/>
            </a:pPr>
            <a:r>
              <a:rPr lang="ru-RU" sz="2400" dirty="0" smtClean="0">
                <a:latin typeface="Times New Roman" pitchFamily="18" charset="0"/>
                <a:cs typeface="Times New Roman" pitchFamily="18" charset="0"/>
              </a:rPr>
              <a:t>	В стандартном варианте исследование производится в вертикальном положении пациента на высоте глубокого вдоха (с целью повышения естественной контрастности легких). Дополнительно по показаниям можно выполнять снимки в других проекциях (косых), при горизонтальном положении пациента, в </a:t>
            </a:r>
            <a:r>
              <a:rPr lang="ru-RU" sz="2400" dirty="0" err="1" smtClean="0">
                <a:latin typeface="Times New Roman" pitchFamily="18" charset="0"/>
                <a:cs typeface="Times New Roman" pitchFamily="18" charset="0"/>
              </a:rPr>
              <a:t>латеропозиции</a:t>
            </a:r>
            <a:r>
              <a:rPr lang="ru-RU" sz="2400" dirty="0" smtClean="0">
                <a:latin typeface="Times New Roman" pitchFamily="18" charset="0"/>
                <a:cs typeface="Times New Roman" pitchFamily="18" charset="0"/>
              </a:rPr>
              <a:t>, на выдохе. Для детализации интересующих участков можно произвести прицельные снимки</a:t>
            </a:r>
            <a:endParaRPr lang="ru-RU" sz="2400" dirty="0">
              <a:latin typeface="Times New Roman" pitchFamily="18" charset="0"/>
              <a:cs typeface="Times New Roman" pitchFamily="18" charset="0"/>
            </a:endParaRPr>
          </a:p>
        </p:txBody>
      </p:sp>
      <p:pic>
        <p:nvPicPr>
          <p:cNvPr id="250882" name="Picture 2" descr="http://vyvihi.ru/wp-content/uploads/2015/09/Rentgen-brjuschnoj-polosti-pri-uschibe-pecheni-250x166.jpg"/>
          <p:cNvPicPr>
            <a:picLocks noChangeAspect="1" noChangeArrowheads="1"/>
          </p:cNvPicPr>
          <p:nvPr/>
        </p:nvPicPr>
        <p:blipFill>
          <a:blip r:embed="rId3" cstate="print"/>
          <a:srcRect/>
          <a:stretch>
            <a:fillRect/>
          </a:stretch>
        </p:blipFill>
        <p:spPr bwMode="auto">
          <a:xfrm>
            <a:off x="0" y="4658587"/>
            <a:ext cx="3312368" cy="2199413"/>
          </a:xfrm>
          <a:prstGeom prst="rect">
            <a:avLst/>
          </a:prstGeom>
          <a:noFill/>
        </p:spPr>
      </p:pic>
      <p:pic>
        <p:nvPicPr>
          <p:cNvPr id="250884" name="Picture 4" descr="http://www.drclinics.ru/upload/iblock/634/6343b099c74017af2c87518868df9551.png"/>
          <p:cNvPicPr>
            <a:picLocks noChangeAspect="1" noChangeArrowheads="1"/>
          </p:cNvPicPr>
          <p:nvPr/>
        </p:nvPicPr>
        <p:blipFill>
          <a:blip r:embed="rId4" cstate="print"/>
          <a:srcRect l="46517"/>
          <a:stretch>
            <a:fillRect/>
          </a:stretch>
        </p:blipFill>
        <p:spPr bwMode="auto">
          <a:xfrm>
            <a:off x="3707904" y="4666565"/>
            <a:ext cx="2928121" cy="2191435"/>
          </a:xfrm>
          <a:prstGeom prst="rect">
            <a:avLst/>
          </a:prstGeom>
          <a:noFill/>
        </p:spPr>
      </p:pic>
      <p:pic>
        <p:nvPicPr>
          <p:cNvPr id="250886" name="Picture 6" descr="http://www.eurolab.ua/img/st_img/04_09/mesot-1.jpg"/>
          <p:cNvPicPr>
            <a:picLocks noChangeAspect="1" noChangeArrowheads="1"/>
          </p:cNvPicPr>
          <p:nvPr/>
        </p:nvPicPr>
        <p:blipFill>
          <a:blip r:embed="rId5" cstate="print"/>
          <a:srcRect t="10646"/>
          <a:stretch>
            <a:fillRect/>
          </a:stretch>
        </p:blipFill>
        <p:spPr bwMode="auto">
          <a:xfrm>
            <a:off x="6948264" y="4221088"/>
            <a:ext cx="2195736" cy="2636911"/>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16632"/>
            <a:ext cx="9144000" cy="6858000"/>
          </a:xfrm>
        </p:spPr>
        <p:txBody>
          <a:bodyPr>
            <a:normAutofit/>
          </a:bodyPr>
          <a:lstStyle/>
          <a:p>
            <a:pPr marL="0" algn="just">
              <a:spcBef>
                <a:spcPts val="0"/>
              </a:spcBef>
              <a:buNone/>
            </a:pPr>
            <a:r>
              <a:rPr lang="ru-RU" sz="2400" dirty="0" smtClean="0">
                <a:latin typeface="Times New Roman" pitchFamily="18" charset="0"/>
                <a:cs typeface="Times New Roman" pitchFamily="18" charset="0"/>
              </a:rPr>
              <a:t>	Суммируя вышеизложенное, можно заключить, что, пневмония, это клинико-рентгенологический диагноз, опирающийся как на клиническую картину, так и на характерные рентгенологические признаки.</a:t>
            </a:r>
          </a:p>
          <a:p>
            <a:pPr marL="0" algn="just">
              <a:spcBef>
                <a:spcPts val="0"/>
              </a:spcBef>
              <a:buNone/>
            </a:pPr>
            <a:endParaRPr lang="ru-RU" sz="2400" dirty="0" smtClean="0">
              <a:latin typeface="Times New Roman" pitchFamily="18" charset="0"/>
              <a:cs typeface="Times New Roman" pitchFamily="18" charset="0"/>
            </a:endParaRPr>
          </a:p>
          <a:p>
            <a:pPr marL="0" algn="just">
              <a:spcBef>
                <a:spcPts val="0"/>
              </a:spcBef>
              <a:buNone/>
            </a:pPr>
            <a:r>
              <a:rPr lang="ru-RU" sz="2400" dirty="0" smtClean="0">
                <a:latin typeface="Times New Roman" pitchFamily="18" charset="0"/>
                <a:cs typeface="Times New Roman" pitchFamily="18" charset="0"/>
              </a:rPr>
              <a:t>	В свою очередь разнообразие форм и типов воспалительной реакции в легких зависит от большого разнообразия возбудителей, а также от индивидуальных особенностей организма каждого человека. Но и в этом случае можно выделить ряд общих закономерностей, определяющих клиническую картину заболевания. Таких как:</a:t>
            </a:r>
          </a:p>
          <a:p>
            <a:pPr lvl="2"/>
            <a:r>
              <a:rPr lang="ru-RU" dirty="0" smtClean="0">
                <a:latin typeface="Times New Roman" pitchFamily="18" charset="0"/>
                <a:cs typeface="Times New Roman" pitchFamily="18" charset="0"/>
              </a:rPr>
              <a:t>внезапное повышение температуры с ознобом;</a:t>
            </a:r>
          </a:p>
          <a:p>
            <a:pPr lvl="2"/>
            <a:r>
              <a:rPr lang="ru-RU" dirty="0" smtClean="0">
                <a:latin typeface="Times New Roman" pitchFamily="18" charset="0"/>
                <a:cs typeface="Times New Roman" pitchFamily="18" charset="0"/>
              </a:rPr>
              <a:t>кашель с влажной мокротой;</a:t>
            </a:r>
          </a:p>
          <a:p>
            <a:pPr lvl="2"/>
            <a:r>
              <a:rPr lang="ru-RU" dirty="0" smtClean="0">
                <a:latin typeface="Times New Roman" pitchFamily="18" charset="0"/>
                <a:cs typeface="Times New Roman" pitchFamily="18" charset="0"/>
              </a:rPr>
              <a:t>чувство нехватки воздуха в спокойном состоянии;</a:t>
            </a:r>
          </a:p>
          <a:p>
            <a:pPr lvl="2"/>
            <a:r>
              <a:rPr lang="ru-RU" dirty="0" smtClean="0">
                <a:latin typeface="Times New Roman" pitchFamily="18" charset="0"/>
                <a:cs typeface="Times New Roman" pitchFamily="18" charset="0"/>
              </a:rPr>
              <a:t>боль в грудной клетке при глубоком дыхании или кашле;</a:t>
            </a:r>
            <a:endParaRPr lang="ru-RU"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1"/>
            <a:ext cx="9144000" cy="5157191"/>
          </a:xfrm>
        </p:spPr>
        <p:txBody>
          <a:bodyPr>
            <a:noAutofit/>
          </a:bodyPr>
          <a:lstStyle/>
          <a:p>
            <a:pPr marL="0" indent="0" algn="just">
              <a:spcBef>
                <a:spcPts val="0"/>
              </a:spcBef>
              <a:buNone/>
            </a:pPr>
            <a:r>
              <a:rPr lang="ru-RU" sz="2400" dirty="0" smtClean="0">
                <a:latin typeface="Times New Roman" pitchFamily="18" charset="0"/>
                <a:cs typeface="Times New Roman" pitchFamily="18" charset="0"/>
              </a:rPr>
              <a:t>	Использование </a:t>
            </a:r>
            <a:r>
              <a:rPr lang="ru-RU" sz="2400" b="1" dirty="0" smtClean="0">
                <a:latin typeface="Times New Roman" pitchFamily="18" charset="0"/>
                <a:cs typeface="Times New Roman" pitchFamily="18" charset="0"/>
              </a:rPr>
              <a:t>рентгеноскопии </a:t>
            </a:r>
            <a:r>
              <a:rPr lang="ru-RU" sz="2400" dirty="0" smtClean="0">
                <a:latin typeface="Times New Roman" pitchFamily="18" charset="0"/>
                <a:cs typeface="Times New Roman" pitchFamily="18" charset="0"/>
              </a:rPr>
              <a:t>при исследовании ОГК ограничивается значительной лучевой нагрузкой на пациента, отсутствием документальности, меньшей разрешающей способностью. Ее следует проводить только по строгим показаниям после анализа рентгенограмм и </a:t>
            </a:r>
            <a:r>
              <a:rPr lang="ru-RU" sz="2400" dirty="0" err="1" smtClean="0">
                <a:latin typeface="Times New Roman" pitchFamily="18" charset="0"/>
                <a:cs typeface="Times New Roman" pitchFamily="18" charset="0"/>
              </a:rPr>
              <a:t>флюорограмм</a:t>
            </a:r>
            <a:r>
              <a:rPr lang="ru-RU" sz="2400" dirty="0" smtClean="0">
                <a:latin typeface="Times New Roman" pitchFamily="18" charset="0"/>
                <a:cs typeface="Times New Roman" pitchFamily="18" charset="0"/>
              </a:rPr>
              <a:t>. </a:t>
            </a:r>
          </a:p>
          <a:p>
            <a:pPr marL="0" indent="0" algn="just">
              <a:spcBef>
                <a:spcPts val="0"/>
              </a:spcBef>
              <a:buNone/>
            </a:pPr>
            <a:r>
              <a:rPr lang="ru-RU" sz="2400" dirty="0" smtClean="0">
                <a:latin typeface="Times New Roman" pitchFamily="18" charset="0"/>
                <a:cs typeface="Times New Roman" pitchFamily="18" charset="0"/>
              </a:rPr>
              <a:t>	Основные направления использования рентгеноскопии: </a:t>
            </a:r>
            <a:r>
              <a:rPr lang="ru-RU" sz="2400" dirty="0" err="1" smtClean="0">
                <a:latin typeface="Times New Roman" pitchFamily="18" charset="0"/>
                <a:cs typeface="Times New Roman" pitchFamily="18" charset="0"/>
              </a:rPr>
              <a:t>полипроекционные</a:t>
            </a:r>
            <a:r>
              <a:rPr lang="ru-RU" sz="2400" dirty="0" smtClean="0">
                <a:latin typeface="Times New Roman" pitchFamily="18" charset="0"/>
                <a:cs typeface="Times New Roman" pitchFamily="18" charset="0"/>
              </a:rPr>
              <a:t> исследования для всестороннего изучения тех или иных патологических изменений, а также оценка органов и анатомических структур грудной клетки в их естественном функциональном состоянии (подвижность диафрагмы, раскрываемость плевральных синусов, пульсация сердца и аорты, </a:t>
            </a:r>
            <a:r>
              <a:rPr lang="ru-RU" sz="2400" dirty="0" err="1" smtClean="0">
                <a:latin typeface="Times New Roman" pitchFamily="18" charset="0"/>
                <a:cs typeface="Times New Roman" pitchFamily="18" charset="0"/>
              </a:rPr>
              <a:t>смещаемость</a:t>
            </a:r>
            <a:r>
              <a:rPr lang="ru-RU" sz="2400" dirty="0" smtClean="0">
                <a:latin typeface="Times New Roman" pitchFamily="18" charset="0"/>
                <a:cs typeface="Times New Roman" pitchFamily="18" charset="0"/>
              </a:rPr>
              <a:t> средостения, изменение воздушности легочной ткани и подвижность патологических образований при дыхании, глотании, кашле).</a:t>
            </a:r>
            <a:endParaRPr lang="ru-RU" sz="2400" dirty="0">
              <a:latin typeface="Times New Roman" pitchFamily="18" charset="0"/>
              <a:cs typeface="Times New Roman" pitchFamily="18" charset="0"/>
            </a:endParaRPr>
          </a:p>
        </p:txBody>
      </p:sp>
      <p:pic>
        <p:nvPicPr>
          <p:cNvPr id="248834" name="Picture 2" descr="http://www.mediccity.ru/images/med_images/xrayshot1.jpg"/>
          <p:cNvPicPr>
            <a:picLocks noChangeAspect="1" noChangeArrowheads="1"/>
          </p:cNvPicPr>
          <p:nvPr/>
        </p:nvPicPr>
        <p:blipFill>
          <a:blip r:embed="rId3" cstate="print"/>
          <a:srcRect b="17073"/>
          <a:stretch>
            <a:fillRect/>
          </a:stretch>
        </p:blipFill>
        <p:spPr bwMode="auto">
          <a:xfrm>
            <a:off x="5652120" y="4920823"/>
            <a:ext cx="2920009" cy="1937177"/>
          </a:xfrm>
          <a:prstGeom prst="rect">
            <a:avLst/>
          </a:prstGeom>
          <a:noFill/>
        </p:spPr>
      </p:pic>
      <p:pic>
        <p:nvPicPr>
          <p:cNvPr id="248836" name="Picture 4" descr="http://fb.ru/misc/i/gallery/41786/1222390.jpg"/>
          <p:cNvPicPr>
            <a:picLocks noChangeAspect="1" noChangeArrowheads="1"/>
          </p:cNvPicPr>
          <p:nvPr/>
        </p:nvPicPr>
        <p:blipFill>
          <a:blip r:embed="rId4" cstate="print"/>
          <a:srcRect/>
          <a:stretch>
            <a:fillRect/>
          </a:stretch>
        </p:blipFill>
        <p:spPr bwMode="auto">
          <a:xfrm>
            <a:off x="2699792" y="4917970"/>
            <a:ext cx="2520280" cy="194003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4464496"/>
          </a:xfrm>
        </p:spPr>
        <p:txBody>
          <a:bodyPr>
            <a:noAutofit/>
          </a:bodyPr>
          <a:lstStyle/>
          <a:p>
            <a:pPr marL="0" indent="0" algn="just">
              <a:spcBef>
                <a:spcPts val="0"/>
              </a:spcBef>
              <a:buNone/>
            </a:pPr>
            <a:r>
              <a:rPr lang="ru-RU" sz="2400" b="1" dirty="0" smtClean="0">
                <a:latin typeface="Times New Roman" pitchFamily="18" charset="0"/>
                <a:cs typeface="Times New Roman" pitchFamily="18" charset="0"/>
              </a:rPr>
              <a:t>	Флюорография </a:t>
            </a:r>
            <a:r>
              <a:rPr lang="ru-RU" sz="2400" dirty="0" smtClean="0">
                <a:latin typeface="Times New Roman" pitchFamily="18" charset="0"/>
                <a:cs typeface="Times New Roman" pitchFamily="18" charset="0"/>
              </a:rPr>
              <a:t>органов грудной полости применяется главным образом для массовых проверочных («профилактических») исследований с целью раннего выявления различных патологических процессов, прежде всего туберкулеза и рака легких. 	Главное достоинство этой методики состоит в экономичности и высокой пропускной способности, достигающей 150 человек в час. </a:t>
            </a:r>
          </a:p>
          <a:p>
            <a:pPr marL="0" indent="0" algn="just">
              <a:spcBef>
                <a:spcPts val="0"/>
              </a:spcBef>
              <a:buNone/>
            </a:pPr>
            <a:r>
              <a:rPr lang="ru-RU" sz="2400" dirty="0" smtClean="0">
                <a:latin typeface="Times New Roman" pitchFamily="18" charset="0"/>
                <a:cs typeface="Times New Roman" pitchFamily="18" charset="0"/>
              </a:rPr>
              <a:t>	Получения крупнокадрового изображения стали применять и в качестве диагностической методики. Важным преимуществом рентгенографии и флюорографии является объективная документация выявленных изменений, что позволяет достоверно судить об их динамике, сравнивая с предыдущими или последующими снимками.</a:t>
            </a:r>
          </a:p>
          <a:p>
            <a:pPr marL="0" indent="0" algn="just">
              <a:spcBef>
                <a:spcPts val="0"/>
              </a:spcBef>
              <a:buNone/>
            </a:pPr>
            <a:endParaRPr lang="ru-RU" sz="2400" dirty="0">
              <a:latin typeface="Times New Roman" pitchFamily="18" charset="0"/>
              <a:cs typeface="Times New Roman" pitchFamily="18" charset="0"/>
            </a:endParaRPr>
          </a:p>
        </p:txBody>
      </p:sp>
      <p:pic>
        <p:nvPicPr>
          <p:cNvPr id="249858" name="Picture 2" descr="http://l-m-s.ru/site/upload/image/fluorograf_proskan-2000.jpg"/>
          <p:cNvPicPr>
            <a:picLocks noChangeAspect="1" noChangeArrowheads="1"/>
          </p:cNvPicPr>
          <p:nvPr/>
        </p:nvPicPr>
        <p:blipFill>
          <a:blip r:embed="rId3" cstate="print"/>
          <a:srcRect t="6524" r="6964" b="12123"/>
          <a:stretch>
            <a:fillRect/>
          </a:stretch>
        </p:blipFill>
        <p:spPr bwMode="auto">
          <a:xfrm>
            <a:off x="3635896" y="4581128"/>
            <a:ext cx="2459973" cy="2276872"/>
          </a:xfrm>
          <a:prstGeom prst="rect">
            <a:avLst/>
          </a:prstGeom>
          <a:noFill/>
        </p:spPr>
      </p:pic>
      <p:pic>
        <p:nvPicPr>
          <p:cNvPr id="249860" name="Picture 4" descr="http://dota2.ru/forum/data/avatars/l/29/29044.jpg?1398624025"/>
          <p:cNvPicPr>
            <a:picLocks noChangeAspect="1" noChangeArrowheads="1"/>
          </p:cNvPicPr>
          <p:nvPr/>
        </p:nvPicPr>
        <p:blipFill>
          <a:blip r:embed="rId4" cstate="print"/>
          <a:srcRect l="2632" t="9896" b="6894"/>
          <a:stretch>
            <a:fillRect/>
          </a:stretch>
        </p:blipFill>
        <p:spPr bwMode="auto">
          <a:xfrm>
            <a:off x="6300192" y="4581128"/>
            <a:ext cx="2664296" cy="2276872"/>
          </a:xfrm>
          <a:prstGeom prst="rect">
            <a:avLst/>
          </a:prstGeom>
          <a:noFill/>
        </p:spPr>
      </p:pic>
      <p:pic>
        <p:nvPicPr>
          <p:cNvPr id="249862" name="Picture 6" descr="http://gov.cap.ru/UserFiles/news/201506/17/fl1.jpg"/>
          <p:cNvPicPr>
            <a:picLocks noChangeAspect="1" noChangeArrowheads="1"/>
          </p:cNvPicPr>
          <p:nvPr/>
        </p:nvPicPr>
        <p:blipFill>
          <a:blip r:embed="rId5" cstate="print"/>
          <a:srcRect l="3159" t="2548" r="55793" b="16235"/>
          <a:stretch>
            <a:fillRect/>
          </a:stretch>
        </p:blipFill>
        <p:spPr bwMode="auto">
          <a:xfrm>
            <a:off x="971600" y="4885758"/>
            <a:ext cx="2448272" cy="1972242"/>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4797152"/>
          </a:xfrm>
        </p:spPr>
        <p:txBody>
          <a:bodyPr>
            <a:normAutofit fontScale="32500" lnSpcReduction="20000"/>
          </a:bodyPr>
          <a:lstStyle/>
          <a:p>
            <a:pPr marL="0" indent="0" algn="just">
              <a:spcBef>
                <a:spcPts val="0"/>
              </a:spcBef>
              <a:buNone/>
            </a:pPr>
            <a:r>
              <a:rPr lang="ru-RU" sz="7400" b="1" dirty="0" smtClean="0">
                <a:latin typeface="Times New Roman" pitchFamily="18" charset="0"/>
                <a:cs typeface="Times New Roman" pitchFamily="18" charset="0"/>
              </a:rPr>
              <a:t>	Томография линейная </a:t>
            </a:r>
            <a:r>
              <a:rPr lang="ru-RU" sz="7400" dirty="0" smtClean="0">
                <a:latin typeface="Times New Roman" pitchFamily="18" charset="0"/>
                <a:cs typeface="Times New Roman" pitchFamily="18" charset="0"/>
              </a:rPr>
              <a:t>в настоящее время проводится в случаях невозможности выполнения КТ, обладающей значительно большей диагностической информативности. Основные показания к томографии легких и средостения:</a:t>
            </a:r>
          </a:p>
          <a:p>
            <a:pPr marL="0" indent="0" algn="just">
              <a:spcBef>
                <a:spcPts val="0"/>
              </a:spcBef>
              <a:buNone/>
            </a:pPr>
            <a:r>
              <a:rPr lang="ru-RU" sz="7400" dirty="0" smtClean="0">
                <a:latin typeface="Times New Roman" pitchFamily="18" charset="0"/>
                <a:cs typeface="Times New Roman" pitchFamily="18" charset="0"/>
              </a:rPr>
              <a:t>- 	обнаружение деструкции в воспалительных и опухолевых инфильтратах;</a:t>
            </a:r>
          </a:p>
          <a:p>
            <a:pPr marL="0" indent="0" algn="just">
              <a:spcBef>
                <a:spcPts val="0"/>
              </a:spcBef>
              <a:buNone/>
            </a:pPr>
            <a:r>
              <a:rPr lang="ru-RU" sz="7400" dirty="0" smtClean="0">
                <a:latin typeface="Times New Roman" pitchFamily="18" charset="0"/>
                <a:cs typeface="Times New Roman" pitchFamily="18" charset="0"/>
              </a:rPr>
              <a:t>- 	выявление внутрибронхиальных процессов (опухолей, инородных тел, рубцовых стенозов);</a:t>
            </a:r>
          </a:p>
          <a:p>
            <a:pPr marL="0" indent="0" algn="just">
              <a:spcBef>
                <a:spcPts val="0"/>
              </a:spcBef>
              <a:buNone/>
            </a:pPr>
            <a:r>
              <a:rPr lang="ru-RU" sz="7400" dirty="0" smtClean="0">
                <a:latin typeface="Times New Roman" pitchFamily="18" charset="0"/>
                <a:cs typeface="Times New Roman" pitchFamily="18" charset="0"/>
              </a:rPr>
              <a:t>- 	определение увеличения бронхопульмональных и медиастинальных лимфатических узлов;</a:t>
            </a:r>
          </a:p>
          <a:p>
            <a:pPr marL="0" indent="0" algn="just">
              <a:spcBef>
                <a:spcPts val="0"/>
              </a:spcBef>
              <a:buNone/>
            </a:pPr>
            <a:r>
              <a:rPr lang="ru-RU" sz="7400" dirty="0" smtClean="0">
                <a:latin typeface="Times New Roman" pitchFamily="18" charset="0"/>
                <a:cs typeface="Times New Roman" pitchFamily="18" charset="0"/>
              </a:rPr>
              <a:t>- 	уточнение структуры корня легкого при его расширении.</a:t>
            </a:r>
          </a:p>
          <a:p>
            <a:pPr marL="0" indent="0" algn="just">
              <a:spcBef>
                <a:spcPts val="0"/>
              </a:spcBef>
              <a:buNone/>
            </a:pPr>
            <a:r>
              <a:rPr lang="ru-RU" sz="7400" dirty="0" smtClean="0">
                <a:latin typeface="Times New Roman" pitchFamily="18" charset="0"/>
                <a:cs typeface="Times New Roman" pitchFamily="18" charset="0"/>
              </a:rPr>
              <a:t>	</a:t>
            </a:r>
            <a:r>
              <a:rPr lang="ru-RU" sz="7400" dirty="0" err="1" smtClean="0">
                <a:latin typeface="Times New Roman" pitchFamily="18" charset="0"/>
                <a:cs typeface="Times New Roman" pitchFamily="18" charset="0"/>
              </a:rPr>
              <a:t>Томографическое</a:t>
            </a:r>
            <a:r>
              <a:rPr lang="ru-RU" sz="7400" dirty="0" smtClean="0">
                <a:latin typeface="Times New Roman" pitchFamily="18" charset="0"/>
                <a:cs typeface="Times New Roman" pitchFamily="18" charset="0"/>
              </a:rPr>
              <a:t> исследование показано также тогда, когда патологический процесс плохо или совсем не виден на рентгенограммах, но на его существование указывают клинические данные.</a:t>
            </a:r>
          </a:p>
          <a:p>
            <a:pPr algn="just"/>
            <a:endParaRPr lang="ru-RU" dirty="0"/>
          </a:p>
        </p:txBody>
      </p:sp>
      <p:pic>
        <p:nvPicPr>
          <p:cNvPr id="247810" name="Picture 2" descr="http://vmede.org/sait/content/Onkilogiya_trufanov_t1_2010/img/15249.jpg"/>
          <p:cNvPicPr>
            <a:picLocks noChangeAspect="1" noChangeArrowheads="1"/>
          </p:cNvPicPr>
          <p:nvPr/>
        </p:nvPicPr>
        <p:blipFill>
          <a:blip r:embed="rId3" cstate="print"/>
          <a:srcRect l="3587" t="2291" r="2878"/>
          <a:stretch>
            <a:fillRect/>
          </a:stretch>
        </p:blipFill>
        <p:spPr bwMode="auto">
          <a:xfrm>
            <a:off x="0" y="4581128"/>
            <a:ext cx="3469912" cy="2276871"/>
          </a:xfrm>
          <a:prstGeom prst="rect">
            <a:avLst/>
          </a:prstGeom>
          <a:noFill/>
        </p:spPr>
      </p:pic>
      <p:pic>
        <p:nvPicPr>
          <p:cNvPr id="247812" name="Picture 4" descr="http://dic.academic.ru/pictures/enc_medicine/0216135702.jpg"/>
          <p:cNvPicPr>
            <a:picLocks noChangeAspect="1" noChangeArrowheads="1"/>
          </p:cNvPicPr>
          <p:nvPr/>
        </p:nvPicPr>
        <p:blipFill>
          <a:blip r:embed="rId4" cstate="print"/>
          <a:srcRect/>
          <a:stretch>
            <a:fillRect/>
          </a:stretch>
        </p:blipFill>
        <p:spPr bwMode="auto">
          <a:xfrm>
            <a:off x="3707904" y="4594889"/>
            <a:ext cx="2376264" cy="2263111"/>
          </a:xfrm>
          <a:prstGeom prst="rect">
            <a:avLst/>
          </a:prstGeom>
          <a:noFill/>
        </p:spPr>
      </p:pic>
      <p:sp>
        <p:nvSpPr>
          <p:cNvPr id="247814" name="AutoShape 6" descr="http://radiomed.ru/sites/default/files/img_thumbnails/1833_2946.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7816" name="AutoShape 8" descr="http://radiomed.ru/sites/default/files/img_thumbnails/1833_2948.jpe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7818" name="AutoShape 10" descr="http://www.radiomed.ru/sites/default/files/9_16.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47824" name="AutoShape 16" descr="http://www.radiomed.ru/sites/default/files/7_2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47826" name="Picture 18" descr="http://cf.ppt-online.org/files/slide/5/5TXDmg3qGYfBsK0hrIk9jUSvPAF41Nb6zMWEed/slide-4.jpg"/>
          <p:cNvPicPr>
            <a:picLocks noChangeAspect="1" noChangeArrowheads="1"/>
          </p:cNvPicPr>
          <p:nvPr/>
        </p:nvPicPr>
        <p:blipFill>
          <a:blip r:embed="rId5" cstate="print"/>
          <a:srcRect l="22148" t="20672" r="24696" b="22235"/>
          <a:stretch>
            <a:fillRect/>
          </a:stretch>
        </p:blipFill>
        <p:spPr bwMode="auto">
          <a:xfrm>
            <a:off x="6317540" y="4581129"/>
            <a:ext cx="2826460" cy="2276871"/>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lum contrast="6000"/>
          </a:blip>
          <a:srcRect/>
          <a:stretch>
            <a:fillRect/>
          </a:stretch>
        </p:blipFill>
        <p:spPr bwMode="auto">
          <a:xfrm>
            <a:off x="1905000" y="3810000"/>
            <a:ext cx="5476875" cy="2781300"/>
          </a:xfrm>
          <a:prstGeom prst="rect">
            <a:avLst/>
          </a:prstGeom>
          <a:solidFill>
            <a:srgbClr val="FFFF00"/>
          </a:solidFill>
          <a:ln w="9525">
            <a:solidFill>
              <a:srgbClr val="FF0000"/>
            </a:solid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304800" y="533400"/>
            <a:ext cx="4141788" cy="2838450"/>
          </a:xfrm>
          <a:prstGeom prst="rect">
            <a:avLst/>
          </a:prstGeom>
          <a:noFill/>
          <a:ln w="9525">
            <a:noFill/>
            <a:miter lim="800000"/>
            <a:headEnd/>
            <a:tailEnd/>
          </a:ln>
        </p:spPr>
      </p:pic>
      <p:pic>
        <p:nvPicPr>
          <p:cNvPr id="15364" name="Picture 4"/>
          <p:cNvPicPr>
            <a:picLocks noChangeAspect="1" noChangeArrowheads="1"/>
          </p:cNvPicPr>
          <p:nvPr/>
        </p:nvPicPr>
        <p:blipFill>
          <a:blip r:embed="rId5" cstate="print"/>
          <a:srcRect/>
          <a:stretch>
            <a:fillRect/>
          </a:stretch>
        </p:blipFill>
        <p:spPr bwMode="auto">
          <a:xfrm>
            <a:off x="4572000" y="533400"/>
            <a:ext cx="4408488" cy="2830513"/>
          </a:xfrm>
          <a:prstGeom prst="rect">
            <a:avLst/>
          </a:prstGeom>
          <a:noFill/>
          <a:ln w="9525">
            <a:noFill/>
            <a:miter lim="800000"/>
            <a:headEnd/>
            <a:tailEnd/>
          </a:ln>
        </p:spPr>
      </p:pic>
      <p:sp>
        <p:nvSpPr>
          <p:cNvPr id="15365" name="Text Box 5"/>
          <p:cNvSpPr txBox="1">
            <a:spLocks noChangeArrowheads="1"/>
          </p:cNvSpPr>
          <p:nvPr/>
        </p:nvSpPr>
        <p:spPr bwMode="auto">
          <a:xfrm>
            <a:off x="0" y="3886200"/>
            <a:ext cx="1905000" cy="641350"/>
          </a:xfrm>
          <a:prstGeom prst="rect">
            <a:avLst/>
          </a:prstGeom>
          <a:noFill/>
          <a:ln w="9525">
            <a:noFill/>
            <a:miter lim="800000"/>
            <a:headEnd/>
            <a:tailEnd/>
          </a:ln>
        </p:spPr>
        <p:txBody>
          <a:bodyPr>
            <a:spAutoFit/>
          </a:bodyPr>
          <a:lstStyle/>
          <a:p>
            <a:pPr algn="ctr">
              <a:spcBef>
                <a:spcPct val="50000"/>
              </a:spcBef>
            </a:pPr>
            <a:r>
              <a:rPr lang="ru-RU" sz="1800" b="1" dirty="0">
                <a:solidFill>
                  <a:srgbClr val="C00000"/>
                </a:solidFill>
              </a:rPr>
              <a:t>Рентгеновская трубка</a:t>
            </a:r>
          </a:p>
        </p:txBody>
      </p:sp>
      <p:sp>
        <p:nvSpPr>
          <p:cNvPr id="15366" name="Text Box 6"/>
          <p:cNvSpPr txBox="1">
            <a:spLocks noChangeArrowheads="1"/>
          </p:cNvSpPr>
          <p:nvPr/>
        </p:nvSpPr>
        <p:spPr bwMode="auto">
          <a:xfrm>
            <a:off x="5334000" y="3886200"/>
            <a:ext cx="1981200" cy="915988"/>
          </a:xfrm>
          <a:prstGeom prst="rect">
            <a:avLst/>
          </a:prstGeom>
          <a:noFill/>
          <a:ln w="9525">
            <a:noFill/>
            <a:miter lim="800000"/>
            <a:headEnd/>
            <a:tailEnd/>
          </a:ln>
        </p:spPr>
        <p:txBody>
          <a:bodyPr>
            <a:spAutoFit/>
          </a:bodyPr>
          <a:lstStyle/>
          <a:p>
            <a:pPr algn="ctr">
              <a:spcBef>
                <a:spcPct val="50000"/>
              </a:spcBef>
            </a:pPr>
            <a:r>
              <a:rPr lang="ru-RU" sz="1800" b="1" dirty="0">
                <a:solidFill>
                  <a:srgbClr val="C00000"/>
                </a:solidFill>
              </a:rPr>
              <a:t>Детекторы – газовые, твердотельные</a:t>
            </a:r>
          </a:p>
        </p:txBody>
      </p:sp>
      <p:sp>
        <p:nvSpPr>
          <p:cNvPr id="15367" name="Text Box 7"/>
          <p:cNvSpPr txBox="1">
            <a:spLocks noChangeArrowheads="1"/>
          </p:cNvSpPr>
          <p:nvPr/>
        </p:nvSpPr>
        <p:spPr bwMode="auto">
          <a:xfrm>
            <a:off x="7391400" y="5715000"/>
            <a:ext cx="1600200" cy="641350"/>
          </a:xfrm>
          <a:prstGeom prst="rect">
            <a:avLst/>
          </a:prstGeom>
          <a:noFill/>
          <a:ln w="9525">
            <a:noFill/>
            <a:miter lim="800000"/>
            <a:headEnd/>
            <a:tailEnd/>
          </a:ln>
        </p:spPr>
        <p:txBody>
          <a:bodyPr>
            <a:spAutoFit/>
          </a:bodyPr>
          <a:lstStyle/>
          <a:p>
            <a:pPr algn="ctr">
              <a:spcBef>
                <a:spcPct val="50000"/>
              </a:spcBef>
            </a:pPr>
            <a:r>
              <a:rPr lang="ru-RU" sz="1800" b="1" dirty="0">
                <a:solidFill>
                  <a:srgbClr val="C00000"/>
                </a:solidFill>
              </a:rPr>
              <a:t>Процессор, дисплей</a:t>
            </a:r>
          </a:p>
        </p:txBody>
      </p:sp>
      <p:sp>
        <p:nvSpPr>
          <p:cNvPr id="15368" name="Line 8"/>
          <p:cNvSpPr>
            <a:spLocks noChangeShapeType="1"/>
          </p:cNvSpPr>
          <p:nvPr/>
        </p:nvSpPr>
        <p:spPr bwMode="auto">
          <a:xfrm>
            <a:off x="381000" y="4800600"/>
            <a:ext cx="1524000" cy="0"/>
          </a:xfrm>
          <a:prstGeom prst="line">
            <a:avLst/>
          </a:prstGeom>
          <a:noFill/>
          <a:ln w="28575">
            <a:solidFill>
              <a:srgbClr val="FFFF00"/>
            </a:solidFill>
            <a:round/>
            <a:headEnd/>
            <a:tailEnd type="triangle" w="med" len="med"/>
          </a:ln>
        </p:spPr>
        <p:txBody>
          <a:bodyPr/>
          <a:lstStyle/>
          <a:p>
            <a:endParaRPr lang="ru-RU"/>
          </a:p>
        </p:txBody>
      </p:sp>
      <p:sp>
        <p:nvSpPr>
          <p:cNvPr id="15369" name="Line 9"/>
          <p:cNvSpPr>
            <a:spLocks noChangeShapeType="1"/>
          </p:cNvSpPr>
          <p:nvPr/>
        </p:nvSpPr>
        <p:spPr bwMode="auto">
          <a:xfrm flipH="1">
            <a:off x="5791200" y="4953000"/>
            <a:ext cx="1066800" cy="0"/>
          </a:xfrm>
          <a:prstGeom prst="line">
            <a:avLst/>
          </a:prstGeom>
          <a:noFill/>
          <a:ln w="28575">
            <a:solidFill>
              <a:schemeClr val="accent2"/>
            </a:solidFill>
            <a:round/>
            <a:headEnd/>
            <a:tailEnd type="triangle" w="med" len="med"/>
          </a:ln>
        </p:spPr>
        <p:txBody>
          <a:bodyPr/>
          <a:lstStyle/>
          <a:p>
            <a:endParaRPr lang="ru-RU"/>
          </a:p>
        </p:txBody>
      </p:sp>
      <p:sp>
        <p:nvSpPr>
          <p:cNvPr id="15370" name="Line 10"/>
          <p:cNvSpPr>
            <a:spLocks noChangeShapeType="1"/>
          </p:cNvSpPr>
          <p:nvPr/>
        </p:nvSpPr>
        <p:spPr bwMode="auto">
          <a:xfrm flipH="1">
            <a:off x="7467600" y="6477000"/>
            <a:ext cx="1066800" cy="0"/>
          </a:xfrm>
          <a:prstGeom prst="line">
            <a:avLst/>
          </a:prstGeom>
          <a:noFill/>
          <a:ln w="28575">
            <a:solidFill>
              <a:srgbClr val="FFFF00"/>
            </a:solidFill>
            <a:round/>
            <a:headEnd/>
            <a:tailEnd type="triangle" w="med" len="med"/>
          </a:ln>
        </p:spPr>
        <p:txBody>
          <a:bodyPr/>
          <a:lstStyle/>
          <a:p>
            <a:endParaRPr lang="ru-RU"/>
          </a:p>
        </p:txBody>
      </p:sp>
      <p:sp>
        <p:nvSpPr>
          <p:cNvPr id="11" name="Прямоугольник 10"/>
          <p:cNvSpPr/>
          <p:nvPr/>
        </p:nvSpPr>
        <p:spPr>
          <a:xfrm>
            <a:off x="0" y="0"/>
            <a:ext cx="9144000" cy="461665"/>
          </a:xfrm>
          <a:prstGeom prst="rect">
            <a:avLst/>
          </a:prstGeom>
        </p:spPr>
        <p:txBody>
          <a:bodyPr wrap="square">
            <a:spAutoFit/>
          </a:bodyPr>
          <a:lstStyle/>
          <a:p>
            <a:pPr algn="ctr"/>
            <a:r>
              <a:rPr lang="ru-RU" sz="2400" b="1" dirty="0" smtClean="0">
                <a:latin typeface="Times New Roman" pitchFamily="18" charset="0"/>
                <a:cs typeface="Times New Roman" pitchFamily="18" charset="0"/>
              </a:rPr>
              <a:t>Компьютерная томография</a:t>
            </a:r>
            <a:endParaRPr lang="ru-RU" sz="24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fontScale="32500" lnSpcReduction="20000"/>
          </a:bodyPr>
          <a:lstStyle/>
          <a:p>
            <a:pPr marL="0" algn="just">
              <a:spcBef>
                <a:spcPts val="0"/>
              </a:spcBef>
              <a:buNone/>
            </a:pPr>
            <a:r>
              <a:rPr lang="ru-RU" sz="4600" b="1" dirty="0" smtClean="0">
                <a:latin typeface="Times New Roman" pitchFamily="18" charset="0"/>
                <a:cs typeface="Times New Roman" pitchFamily="18" charset="0"/>
              </a:rPr>
              <a:t>	</a:t>
            </a:r>
            <a:r>
              <a:rPr lang="ru-RU" sz="6500" b="1" dirty="0" smtClean="0">
                <a:latin typeface="Times New Roman" pitchFamily="18" charset="0"/>
                <a:cs typeface="Times New Roman" pitchFamily="18" charset="0"/>
              </a:rPr>
              <a:t>Динамическая КТ, </a:t>
            </a:r>
            <a:r>
              <a:rPr lang="ru-RU" sz="6500" dirty="0" smtClean="0">
                <a:latin typeface="Times New Roman" pitchFamily="18" charset="0"/>
                <a:cs typeface="Times New Roman" pitchFamily="18" charset="0"/>
              </a:rPr>
              <a:t>заключающаяся в выполнении после внутривенного введения РКС серии </a:t>
            </a:r>
            <a:r>
              <a:rPr lang="ru-RU" sz="6500" dirty="0" err="1" smtClean="0">
                <a:latin typeface="Times New Roman" pitchFamily="18" charset="0"/>
                <a:cs typeface="Times New Roman" pitchFamily="18" charset="0"/>
              </a:rPr>
              <a:t>томограмм</a:t>
            </a:r>
            <a:r>
              <a:rPr lang="ru-RU" sz="6500" dirty="0" smtClean="0">
                <a:latin typeface="Times New Roman" pitchFamily="18" charset="0"/>
                <a:cs typeface="Times New Roman" pitchFamily="18" charset="0"/>
              </a:rPr>
              <a:t> на одном уровне, используется в дифференциальной диагностике округлых патологических образований в легких.</a:t>
            </a:r>
          </a:p>
          <a:p>
            <a:pPr marL="0" algn="just">
              <a:spcBef>
                <a:spcPts val="0"/>
              </a:spcBef>
              <a:buNone/>
            </a:pPr>
            <a:r>
              <a:rPr lang="ru-RU" sz="6500" b="1" dirty="0" smtClean="0">
                <a:latin typeface="Times New Roman" pitchFamily="18" charset="0"/>
                <a:cs typeface="Times New Roman" pitchFamily="18" charset="0"/>
              </a:rPr>
              <a:t>	Экспираторная КТ </a:t>
            </a:r>
            <a:r>
              <a:rPr lang="ru-RU" sz="6500" dirty="0" smtClean="0">
                <a:latin typeface="Times New Roman" pitchFamily="18" charset="0"/>
                <a:cs typeface="Times New Roman" pitchFamily="18" charset="0"/>
              </a:rPr>
              <a:t>основана на сопоставлении анатомических изменений и денситометрических показателей легочной ткани на вдохе и выдохе. Главной целью такого исследования является обнаружение </a:t>
            </a:r>
            <a:r>
              <a:rPr lang="ru-RU" sz="6500" dirty="0" err="1" smtClean="0">
                <a:latin typeface="Times New Roman" pitchFamily="18" charset="0"/>
                <a:cs typeface="Times New Roman" pitchFamily="18" charset="0"/>
              </a:rPr>
              <a:t>обструктивного</a:t>
            </a:r>
            <a:r>
              <a:rPr lang="ru-RU" sz="6500" dirty="0" smtClean="0">
                <a:latin typeface="Times New Roman" pitchFamily="18" charset="0"/>
                <a:cs typeface="Times New Roman" pitchFamily="18" charset="0"/>
              </a:rPr>
              <a:t> поражения мелких бронхов.</a:t>
            </a:r>
          </a:p>
          <a:p>
            <a:pPr marL="0" algn="just">
              <a:spcBef>
                <a:spcPts val="0"/>
              </a:spcBef>
              <a:buNone/>
            </a:pPr>
            <a:r>
              <a:rPr lang="ru-RU" sz="6500" b="1" dirty="0" smtClean="0">
                <a:latin typeface="Times New Roman" pitchFamily="18" charset="0"/>
                <a:cs typeface="Times New Roman" pitchFamily="18" charset="0"/>
              </a:rPr>
              <a:t>	</a:t>
            </a:r>
            <a:r>
              <a:rPr lang="ru-RU" sz="6500" b="1" dirty="0" err="1" smtClean="0">
                <a:latin typeface="Times New Roman" pitchFamily="18" charset="0"/>
                <a:cs typeface="Times New Roman" pitchFamily="18" charset="0"/>
              </a:rPr>
              <a:t>Полипозиционная</a:t>
            </a:r>
            <a:r>
              <a:rPr lang="ru-RU" sz="6500" b="1" dirty="0" smtClean="0">
                <a:latin typeface="Times New Roman" pitchFamily="18" charset="0"/>
                <a:cs typeface="Times New Roman" pitchFamily="18" charset="0"/>
              </a:rPr>
              <a:t> КТ </a:t>
            </a:r>
            <a:r>
              <a:rPr lang="ru-RU" sz="6500" dirty="0" smtClean="0">
                <a:latin typeface="Times New Roman" pitchFamily="18" charset="0"/>
                <a:cs typeface="Times New Roman" pitchFamily="18" charset="0"/>
              </a:rPr>
              <a:t>- это исследование в различном положении пациента (обычно на спине и животе). Его можно использовать для разграничения физиологической </a:t>
            </a:r>
            <a:r>
              <a:rPr lang="ru-RU" sz="6500" dirty="0" err="1" smtClean="0">
                <a:latin typeface="Times New Roman" pitchFamily="18" charset="0"/>
                <a:cs typeface="Times New Roman" pitchFamily="18" charset="0"/>
              </a:rPr>
              <a:t>гиповентиляции</a:t>
            </a:r>
            <a:r>
              <a:rPr lang="ru-RU" sz="6500" dirty="0" smtClean="0">
                <a:latin typeface="Times New Roman" pitchFamily="18" charset="0"/>
                <a:cs typeface="Times New Roman" pitchFamily="18" charset="0"/>
              </a:rPr>
              <a:t> и патологического уплотнения легочной ткани, так как в результате происходящего при этом перераспределения гравитационного воздействия </a:t>
            </a:r>
            <a:r>
              <a:rPr lang="ru-RU" sz="6500" dirty="0" err="1" smtClean="0">
                <a:latin typeface="Times New Roman" pitchFamily="18" charset="0"/>
                <a:cs typeface="Times New Roman" pitchFamily="18" charset="0"/>
              </a:rPr>
              <a:t>гиповентилируемые</a:t>
            </a:r>
            <a:r>
              <a:rPr lang="ru-RU" sz="6500" dirty="0" smtClean="0">
                <a:latin typeface="Times New Roman" pitchFamily="18" charset="0"/>
                <a:cs typeface="Times New Roman" pitchFamily="18" charset="0"/>
              </a:rPr>
              <a:t> задние отделы легких восстанавливают свою воздушность, а уплотнение легочной ткани сохраняется вне зависимости от положения тела пациента.</a:t>
            </a:r>
          </a:p>
          <a:p>
            <a:pPr marL="0" algn="just">
              <a:spcBef>
                <a:spcPts val="0"/>
              </a:spcBef>
              <a:buNone/>
            </a:pPr>
            <a:r>
              <a:rPr lang="ru-RU" sz="6500" dirty="0" smtClean="0">
                <a:latin typeface="Times New Roman" pitchFamily="18" charset="0"/>
                <a:cs typeface="Times New Roman" pitchFamily="18" charset="0"/>
              </a:rPr>
              <a:t>	Дополнительную информацию о состоянии анатомических структур грудной клетки дают технологии многоплоскостной реформации и трехмерных преобразований. Многоплоскостная реформация имеет наибольшее значение при КТ-исследовании сосудов и бронхов. Программа объемного преобразования оттененных поверхностей (SSD) обеспечивает наибольшую наглядность изображений ребер, </a:t>
            </a:r>
            <a:r>
              <a:rPr lang="ru-RU" sz="6500" dirty="0" err="1" smtClean="0">
                <a:latin typeface="Times New Roman" pitchFamily="18" charset="0"/>
                <a:cs typeface="Times New Roman" pitchFamily="18" charset="0"/>
              </a:rPr>
              <a:t>внутрилегочных</a:t>
            </a:r>
            <a:r>
              <a:rPr lang="ru-RU" sz="6500" dirty="0" smtClean="0">
                <a:latin typeface="Times New Roman" pitchFamily="18" charset="0"/>
                <a:cs typeface="Times New Roman" pitchFamily="18" charset="0"/>
              </a:rPr>
              <a:t> сосудов, окруженных </a:t>
            </a:r>
            <a:r>
              <a:rPr lang="ru-RU" sz="6500" dirty="0" err="1" smtClean="0">
                <a:latin typeface="Times New Roman" pitchFamily="18" charset="0"/>
                <a:cs typeface="Times New Roman" pitchFamily="18" charset="0"/>
              </a:rPr>
              <a:t>воздухосодержащей</a:t>
            </a:r>
            <a:r>
              <a:rPr lang="ru-RU" sz="6500" dirty="0" smtClean="0">
                <a:latin typeface="Times New Roman" pitchFamily="18" charset="0"/>
                <a:cs typeface="Times New Roman" pitchFamily="18" charset="0"/>
              </a:rPr>
              <a:t> легочной тканью, трахеи и бронхов, содержащих воздух, а также </a:t>
            </a:r>
            <a:r>
              <a:rPr lang="ru-RU" sz="6500" dirty="0" err="1" smtClean="0">
                <a:latin typeface="Times New Roman" pitchFamily="18" charset="0"/>
                <a:cs typeface="Times New Roman" pitchFamily="18" charset="0"/>
              </a:rPr>
              <a:t>контрастированных</a:t>
            </a:r>
            <a:r>
              <a:rPr lang="ru-RU" sz="6500" dirty="0" smtClean="0">
                <a:latin typeface="Times New Roman" pitchFamily="18" charset="0"/>
                <a:cs typeface="Times New Roman" pitchFamily="18" charset="0"/>
              </a:rPr>
              <a:t> сосудов средостения. Программа максимальной интенсивности (</a:t>
            </a:r>
            <a:r>
              <a:rPr lang="ru-RU" sz="6500" dirty="0" err="1" smtClean="0">
                <a:latin typeface="Times New Roman" pitchFamily="18" charset="0"/>
                <a:cs typeface="Times New Roman" pitchFamily="18" charset="0"/>
              </a:rPr>
              <a:t>Max</a:t>
            </a:r>
            <a:r>
              <a:rPr lang="ru-RU" sz="6500" dirty="0" smtClean="0">
                <a:latin typeface="Times New Roman" pitchFamily="18" charset="0"/>
                <a:cs typeface="Times New Roman" pitchFamily="18" charset="0"/>
              </a:rPr>
              <a:t> IP) получила наибольшее распространение в диагностике патологии сосудов грудной клетки.</a:t>
            </a:r>
            <a:endParaRPr lang="ru-RU" sz="65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mede.org/sait/content/Onkilogiya_trufanov_t1_2010/img/15392.jpg"/>
          <p:cNvPicPr>
            <a:picLocks noChangeAspect="1" noChangeArrowheads="1"/>
          </p:cNvPicPr>
          <p:nvPr/>
        </p:nvPicPr>
        <p:blipFill>
          <a:blip r:embed="rId3" cstate="print"/>
          <a:srcRect/>
          <a:stretch>
            <a:fillRect/>
          </a:stretch>
        </p:blipFill>
        <p:spPr bwMode="auto">
          <a:xfrm>
            <a:off x="179512" y="260648"/>
            <a:ext cx="4476235" cy="4434086"/>
          </a:xfrm>
          <a:prstGeom prst="rect">
            <a:avLst/>
          </a:prstGeom>
          <a:noFill/>
        </p:spPr>
      </p:pic>
      <p:pic>
        <p:nvPicPr>
          <p:cNvPr id="1028" name="Picture 4" descr="http://vmede.org/sait/content/Onkilogiya_trufanov_t1_2010/img/15393.jpg"/>
          <p:cNvPicPr>
            <a:picLocks noChangeAspect="1" noChangeArrowheads="1"/>
          </p:cNvPicPr>
          <p:nvPr/>
        </p:nvPicPr>
        <p:blipFill>
          <a:blip r:embed="rId4" cstate="print"/>
          <a:srcRect/>
          <a:stretch>
            <a:fillRect/>
          </a:stretch>
        </p:blipFill>
        <p:spPr bwMode="auto">
          <a:xfrm>
            <a:off x="4675771" y="2708920"/>
            <a:ext cx="4468229" cy="3820295"/>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D:\Клиника БГМУ\Разное КТ - ОГК,\Асланян ОГК муковисцидоз\se060.jpg"/>
          <p:cNvPicPr>
            <a:picLocks noChangeAspect="1" noChangeArrowheads="1"/>
          </p:cNvPicPr>
          <p:nvPr/>
        </p:nvPicPr>
        <p:blipFill>
          <a:blip r:embed="rId3" cstate="print"/>
          <a:srcRect/>
          <a:stretch>
            <a:fillRect/>
          </a:stretch>
        </p:blipFill>
        <p:spPr bwMode="auto">
          <a:xfrm>
            <a:off x="381000" y="381000"/>
            <a:ext cx="4114800" cy="4114800"/>
          </a:xfrm>
          <a:prstGeom prst="rect">
            <a:avLst/>
          </a:prstGeom>
          <a:noFill/>
          <a:ln w="9525">
            <a:noFill/>
            <a:miter lim="800000"/>
            <a:headEnd/>
            <a:tailEnd/>
          </a:ln>
        </p:spPr>
      </p:pic>
      <p:pic>
        <p:nvPicPr>
          <p:cNvPr id="30723" name="Picture 3" descr="D:\Клиника БГМУ\Разное КТ - ОГК,\Асланян ОГК муковисцидоз\se067.jpg"/>
          <p:cNvPicPr>
            <a:picLocks noChangeAspect="1" noChangeArrowheads="1"/>
          </p:cNvPicPr>
          <p:nvPr/>
        </p:nvPicPr>
        <p:blipFill>
          <a:blip r:embed="rId4" cstate="print"/>
          <a:srcRect/>
          <a:stretch>
            <a:fillRect/>
          </a:stretch>
        </p:blipFill>
        <p:spPr bwMode="auto">
          <a:xfrm>
            <a:off x="4800600" y="2514600"/>
            <a:ext cx="4114800"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D:\Клиника БГМУ\Разное КТ - ОГК,\Асланян ОГК муковисцидоз\se057.jpg"/>
          <p:cNvPicPr>
            <a:picLocks noChangeAspect="1" noChangeArrowheads="1"/>
          </p:cNvPicPr>
          <p:nvPr/>
        </p:nvPicPr>
        <p:blipFill>
          <a:blip r:embed="rId3" cstate="print"/>
          <a:srcRect/>
          <a:stretch>
            <a:fillRect/>
          </a:stretch>
        </p:blipFill>
        <p:spPr bwMode="auto">
          <a:xfrm>
            <a:off x="228600" y="228600"/>
            <a:ext cx="4267200" cy="4267200"/>
          </a:xfrm>
          <a:prstGeom prst="rect">
            <a:avLst/>
          </a:prstGeom>
          <a:noFill/>
          <a:ln w="9525">
            <a:noFill/>
            <a:miter lim="800000"/>
            <a:headEnd/>
            <a:tailEnd/>
          </a:ln>
        </p:spPr>
      </p:pic>
      <p:pic>
        <p:nvPicPr>
          <p:cNvPr id="31747" name="Picture 3" descr="D:\Клиника БГМУ\Разное КТ - ОГК,\Асланян ОГК муковисцидоз\se058.jpg"/>
          <p:cNvPicPr>
            <a:picLocks noChangeAspect="1" noChangeArrowheads="1"/>
          </p:cNvPicPr>
          <p:nvPr/>
        </p:nvPicPr>
        <p:blipFill>
          <a:blip r:embed="rId4" cstate="print"/>
          <a:srcRect/>
          <a:stretch>
            <a:fillRect/>
          </a:stretch>
        </p:blipFill>
        <p:spPr bwMode="auto">
          <a:xfrm>
            <a:off x="4648200" y="2438400"/>
            <a:ext cx="426720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034.mpg">
            <a:hlinkClick r:id="" action="ppaction://media"/>
          </p:cNvPr>
          <p:cNvPicPr>
            <a:picLocks noRot="1" noChangeAspect="1"/>
          </p:cNvPicPr>
          <p:nvPr>
            <a:videoFile r:link="rId1"/>
          </p:nvPr>
        </p:nvPicPr>
        <p:blipFill>
          <a:blip r:embed="rId4" cstate="print"/>
          <a:srcRect/>
          <a:stretch>
            <a:fillRect/>
          </a:stretch>
        </p:blipFill>
        <p:spPr bwMode="auto">
          <a:xfrm>
            <a:off x="1026840" y="0"/>
            <a:ext cx="6858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48680"/>
            <a:ext cx="9144000" cy="5262979"/>
          </a:xfrm>
          <a:prstGeom prst="rect">
            <a:avLst/>
          </a:prstGeom>
          <a:noFill/>
        </p:spPr>
        <p:txBody>
          <a:bodyPr wrap="square" rtlCol="0">
            <a:spAutoFit/>
          </a:bodyPr>
          <a:lstStyle/>
          <a:p>
            <a:pPr algn="just"/>
            <a:r>
              <a:rPr lang="ru-RU" sz="2400" dirty="0" smtClean="0">
                <a:latin typeface="Times New Roman" pitchFamily="18" charset="0"/>
                <a:cs typeface="Times New Roman" pitchFamily="18" charset="0"/>
              </a:rPr>
              <a:t>	И так, </a:t>
            </a:r>
            <a:r>
              <a:rPr lang="ru-RU" sz="2400" b="1" dirty="0" smtClean="0">
                <a:latin typeface="Times New Roman" pitchFamily="18" charset="0"/>
                <a:cs typeface="Times New Roman" pitchFamily="18" charset="0"/>
              </a:rPr>
              <a:t>КТ</a:t>
            </a:r>
            <a:r>
              <a:rPr lang="ru-RU" sz="2400" dirty="0" smtClean="0">
                <a:latin typeface="Times New Roman" pitchFamily="18" charset="0"/>
                <a:cs typeface="Times New Roman" pitchFamily="18" charset="0"/>
              </a:rPr>
              <a:t> прекрасный метод диагностики, позволяющий визуализировать практически любые патологические процесс в легких. НО, не надо забывать, что КТ самый (!) </a:t>
            </a:r>
            <a:r>
              <a:rPr lang="ru-RU" sz="2400" dirty="0" err="1" smtClean="0">
                <a:latin typeface="Times New Roman" pitchFamily="18" charset="0"/>
                <a:cs typeface="Times New Roman" pitchFamily="18" charset="0"/>
              </a:rPr>
              <a:t>высокодозный</a:t>
            </a:r>
            <a:r>
              <a:rPr lang="ru-RU" sz="2400" dirty="0" smtClean="0">
                <a:latin typeface="Times New Roman" pitchFamily="18" charset="0"/>
                <a:cs typeface="Times New Roman" pitchFamily="18" charset="0"/>
              </a:rPr>
              <a:t> метод лучевой визуализации и поэтому использовать его как скрининг или как основной первичный метод в диагностике пневмоний будет не правильно. </a:t>
            </a:r>
          </a:p>
          <a:p>
            <a:pPr algn="just"/>
            <a:r>
              <a:rPr lang="ru-RU" sz="2400" dirty="0" smtClean="0">
                <a:latin typeface="Times New Roman" pitchFamily="18" charset="0"/>
                <a:cs typeface="Times New Roman" pitchFamily="18" charset="0"/>
              </a:rPr>
              <a:t>	Разговоры о применении </a:t>
            </a:r>
            <a:r>
              <a:rPr lang="ru-RU" sz="2400" b="1" dirty="0" err="1" smtClean="0">
                <a:latin typeface="Times New Roman" pitchFamily="18" charset="0"/>
                <a:cs typeface="Times New Roman" pitchFamily="18" charset="0"/>
              </a:rPr>
              <a:t>низкодозной</a:t>
            </a:r>
            <a:r>
              <a:rPr lang="ru-RU" sz="2400" b="1" dirty="0" smtClean="0">
                <a:latin typeface="Times New Roman" pitchFamily="18" charset="0"/>
                <a:cs typeface="Times New Roman" pitchFamily="18" charset="0"/>
              </a:rPr>
              <a:t> КТ</a:t>
            </a:r>
            <a:r>
              <a:rPr lang="ru-RU" sz="2400" dirty="0" smtClean="0">
                <a:latin typeface="Times New Roman" pitchFamily="18" charset="0"/>
                <a:cs typeface="Times New Roman" pitchFamily="18" charset="0"/>
              </a:rPr>
              <a:t>, на наш взгляд, в первичной диагностике тех или иных заболеваний не оправданы, поскольку снижение интенсивности излучения неизбежно влечет за собой снижение качества изображения и, как следствие, потенциальную опасностью в не распознавании фокуса воспаления. </a:t>
            </a:r>
          </a:p>
          <a:p>
            <a:pPr algn="just"/>
            <a:r>
              <a:rPr lang="ru-RU" sz="2400" dirty="0" smtClean="0">
                <a:latin typeface="Times New Roman" pitchFamily="18" charset="0"/>
                <a:cs typeface="Times New Roman" pitchFamily="18" charset="0"/>
              </a:rPr>
              <a:t>	Применение </a:t>
            </a:r>
            <a:r>
              <a:rPr lang="ru-RU" sz="2400" b="1" dirty="0" err="1" smtClean="0">
                <a:latin typeface="Times New Roman" pitchFamily="18" charset="0"/>
                <a:cs typeface="Times New Roman" pitchFamily="18" charset="0"/>
              </a:rPr>
              <a:t>низкодозной</a:t>
            </a:r>
            <a:r>
              <a:rPr lang="ru-RU" sz="2400" b="1" dirty="0" smtClean="0">
                <a:latin typeface="Times New Roman" pitchFamily="18" charset="0"/>
                <a:cs typeface="Times New Roman" pitchFamily="18" charset="0"/>
              </a:rPr>
              <a:t> КТ</a:t>
            </a:r>
            <a:r>
              <a:rPr lang="ru-RU" sz="2400" dirty="0" smtClean="0">
                <a:latin typeface="Times New Roman" pitchFamily="18" charset="0"/>
                <a:cs typeface="Times New Roman" pitchFamily="18" charset="0"/>
              </a:rPr>
              <a:t> можно в ряде случаев рекомендовать для отслеживании динамики уже установленного патологического процесса.</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0"/>
            <a:ext cx="9144000" cy="6858000"/>
          </a:xfrm>
        </p:spPr>
        <p:txBody>
          <a:bodyPr>
            <a:normAutofit fontScale="70000" lnSpcReduction="20000"/>
          </a:bodyPr>
          <a:lstStyle/>
          <a:p>
            <a:pPr marL="0" indent="0" algn="just">
              <a:lnSpc>
                <a:spcPct val="120000"/>
              </a:lnSpc>
              <a:spcBef>
                <a:spcPts val="0"/>
              </a:spcBef>
              <a:buNone/>
            </a:pPr>
            <a:r>
              <a:rPr lang="ru-RU" dirty="0" smtClean="0">
                <a:latin typeface="Times New Roman" pitchFamily="18" charset="0"/>
                <a:cs typeface="Times New Roman" pitchFamily="18" charset="0"/>
              </a:rPr>
              <a:t>	В историческом аспекте пневмония, как заболевание было описано еще Гиппократом в IV веке до н. э. Также он описал проведение хирургического дренирования при эмпиеме плевры.</a:t>
            </a:r>
          </a:p>
          <a:p>
            <a:pPr marL="0" indent="0" algn="just">
              <a:lnSpc>
                <a:spcPct val="120000"/>
              </a:lnSpc>
              <a:spcBef>
                <a:spcPts val="0"/>
              </a:spcBef>
              <a:buNone/>
            </a:pPr>
            <a:r>
              <a:rPr lang="ru-RU" dirty="0" smtClean="0">
                <a:latin typeface="Times New Roman" pitchFamily="18" charset="0"/>
                <a:cs typeface="Times New Roman" pitchFamily="18" charset="0"/>
              </a:rPr>
              <a:t>	Маймониди (1138-1204 гг.) описал симптомы пневмонии. Это описание было очень похоже на те, которые сейчас дают в современных учебниках.</a:t>
            </a:r>
          </a:p>
          <a:p>
            <a:pPr marL="0" indent="0" algn="just">
              <a:lnSpc>
                <a:spcPct val="120000"/>
              </a:lnSpc>
              <a:spcBef>
                <a:spcPts val="0"/>
              </a:spcBef>
              <a:buNone/>
            </a:pPr>
            <a:r>
              <a:rPr lang="ru-RU" dirty="0" smtClean="0">
                <a:latin typeface="Times New Roman" pitchFamily="18" charset="0"/>
                <a:cs typeface="Times New Roman" pitchFamily="18" charset="0"/>
              </a:rPr>
              <a:t>	В 1761 году </a:t>
            </a:r>
            <a:r>
              <a:rPr lang="ru-RU" dirty="0" err="1" smtClean="0">
                <a:latin typeface="Times New Roman" pitchFamily="18" charset="0"/>
                <a:cs typeface="Times New Roman" pitchFamily="18" charset="0"/>
              </a:rPr>
              <a:t>Ауэнбруггер</a:t>
            </a:r>
            <a:r>
              <a:rPr lang="ru-RU" dirty="0" smtClean="0">
                <a:latin typeface="Times New Roman" pitchFamily="18" charset="0"/>
                <a:cs typeface="Times New Roman" pitchFamily="18" charset="0"/>
              </a:rPr>
              <a:t> обосновал методику аускультации легких.</a:t>
            </a:r>
          </a:p>
          <a:p>
            <a:pPr marL="0" indent="0" algn="just">
              <a:lnSpc>
                <a:spcPct val="120000"/>
              </a:lnSpc>
              <a:spcBef>
                <a:spcPts val="0"/>
              </a:spcBef>
              <a:buNone/>
            </a:pPr>
            <a:r>
              <a:rPr lang="ru-RU" dirty="0" smtClean="0">
                <a:latin typeface="Times New Roman" pitchFamily="18" charset="0"/>
                <a:cs typeface="Times New Roman" pitchFamily="18" charset="0"/>
              </a:rPr>
              <a:t>	В 1875 году Эдвин </a:t>
            </a:r>
            <a:r>
              <a:rPr lang="ru-RU" dirty="0" err="1" smtClean="0">
                <a:latin typeface="Times New Roman" pitchFamily="18" charset="0"/>
                <a:cs typeface="Times New Roman" pitchFamily="18" charset="0"/>
              </a:rPr>
              <a:t>Клебс</a:t>
            </a:r>
            <a:r>
              <a:rPr lang="ru-RU" dirty="0" smtClean="0">
                <a:latin typeface="Times New Roman" pitchFamily="18" charset="0"/>
                <a:cs typeface="Times New Roman" pitchFamily="18" charset="0"/>
              </a:rPr>
              <a:t> впервые выявил бактерии в дыхательных путях пациента, умершего от пневмонии.</a:t>
            </a:r>
          </a:p>
          <a:p>
            <a:pPr marL="0" indent="0" algn="just">
              <a:lnSpc>
                <a:spcPct val="120000"/>
              </a:lnSpc>
              <a:spcBef>
                <a:spcPts val="0"/>
              </a:spcBef>
              <a:buNone/>
            </a:pPr>
            <a:r>
              <a:rPr lang="ru-RU" dirty="0" smtClean="0">
                <a:latin typeface="Times New Roman" pitchFamily="18" charset="0"/>
                <a:cs typeface="Times New Roman" pitchFamily="18" charset="0"/>
              </a:rPr>
              <a:t>	В работах Карла </a:t>
            </a:r>
            <a:r>
              <a:rPr lang="ru-RU" dirty="0" err="1" smtClean="0">
                <a:latin typeface="Times New Roman" pitchFamily="18" charset="0"/>
                <a:cs typeface="Times New Roman" pitchFamily="18" charset="0"/>
              </a:rPr>
              <a:t>Фриндлендера</a:t>
            </a:r>
            <a:r>
              <a:rPr lang="ru-RU" dirty="0" smtClean="0">
                <a:latin typeface="Times New Roman" pitchFamily="18" charset="0"/>
                <a:cs typeface="Times New Roman" pitchFamily="18" charset="0"/>
              </a:rPr>
              <a:t> (1882 г.) и Альберта Френкеля (1884 г.) было идентифицировано две основных бактериальных причины пневмонии – </a:t>
            </a:r>
            <a:r>
              <a:rPr lang="ru-RU" dirty="0" err="1" smtClean="0">
                <a:latin typeface="Times New Roman" pitchFamily="18" charset="0"/>
                <a:cs typeface="Times New Roman" pitchFamily="18" charset="0"/>
              </a:rPr>
              <a:t>Streptococcus</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pneumoniae</a:t>
            </a:r>
            <a:r>
              <a:rPr lang="ru-RU" dirty="0" smtClean="0">
                <a:latin typeface="Times New Roman" pitchFamily="18" charset="0"/>
                <a:cs typeface="Times New Roman" pitchFamily="18" charset="0"/>
              </a:rPr>
              <a:t> и </a:t>
            </a:r>
            <a:r>
              <a:rPr lang="ru-RU" dirty="0" err="1" smtClean="0">
                <a:latin typeface="Times New Roman" pitchFamily="18" charset="0"/>
                <a:cs typeface="Times New Roman" pitchFamily="18" charset="0"/>
              </a:rPr>
              <a:t>Klebsiella</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pneumoniae</a:t>
            </a:r>
            <a:r>
              <a:rPr lang="ru-RU" dirty="0" smtClean="0">
                <a:latin typeface="Times New Roman" pitchFamily="18" charset="0"/>
                <a:cs typeface="Times New Roman" pitchFamily="18" charset="0"/>
              </a:rPr>
              <a:t>.</a:t>
            </a:r>
          </a:p>
          <a:p>
            <a:pPr marL="0" indent="0" algn="just">
              <a:lnSpc>
                <a:spcPct val="120000"/>
              </a:lnSpc>
              <a:spcBef>
                <a:spcPts val="0"/>
              </a:spcBef>
              <a:buNone/>
            </a:pPr>
            <a:r>
              <a:rPr lang="ru-RU" dirty="0" smtClean="0">
                <a:latin typeface="Times New Roman" pitchFamily="18" charset="0"/>
                <a:cs typeface="Times New Roman" pitchFamily="18" charset="0"/>
              </a:rPr>
              <a:t>	В 1884 году Кристиан Грамм разработал и опубликовал свой метод окраски бактерий, используя который, удалось показать, что причиной пневмонии может быть более чем один микроорганизм.</a:t>
            </a:r>
          </a:p>
          <a:p>
            <a:pPr marL="0" indent="0" algn="just">
              <a:lnSpc>
                <a:spcPct val="120000"/>
              </a:lnSpc>
              <a:spcBef>
                <a:spcPts val="0"/>
              </a:spcBef>
              <a:buNone/>
            </a:pPr>
            <a:endParaRPr lang="ru-RU" sz="2600" dirty="0" smtClean="0">
              <a:latin typeface="Times New Roman" pitchFamily="18" charset="0"/>
              <a:cs typeface="Times New Roman" pitchFamily="18" charset="0"/>
            </a:endParaRPr>
          </a:p>
          <a:p>
            <a:pPr marL="0" indent="0" algn="just">
              <a:lnSpc>
                <a:spcPct val="120000"/>
              </a:lnSpc>
              <a:spcBef>
                <a:spcPts val="0"/>
              </a:spcBef>
              <a:buNone/>
            </a:pPr>
            <a:r>
              <a:rPr lang="en-US" sz="2600" dirty="0" smtClean="0">
                <a:hlinkClick r:id="rId3"/>
              </a:rPr>
              <a:t>https://farmamir.ru/2015/06/pnevmoniya/</a:t>
            </a:r>
            <a:endParaRPr lang="ru-RU" sz="2600" dirty="0" smtClean="0"/>
          </a:p>
          <a:p>
            <a:pPr marL="0" indent="0" algn="just">
              <a:lnSpc>
                <a:spcPct val="120000"/>
              </a:lnSpc>
              <a:spcBef>
                <a:spcPts val="0"/>
              </a:spcBef>
              <a:buNone/>
            </a:pPr>
            <a:endParaRPr lang="ru-RU" sz="2600" dirty="0" smtClean="0">
              <a:latin typeface="Times New Roman" pitchFamily="18" charset="0"/>
              <a:cs typeface="Times New Roman" pitchFamily="18" charset="0"/>
            </a:endParaRPr>
          </a:p>
          <a:p>
            <a:pPr marL="0" indent="0" algn="just">
              <a:lnSpc>
                <a:spcPct val="120000"/>
              </a:lnSpc>
              <a:spcBef>
                <a:spcPts val="0"/>
              </a:spcBef>
              <a:buNone/>
            </a:pPr>
            <a:r>
              <a:rPr lang="en-US" sz="2600" dirty="0" smtClean="0">
                <a:hlinkClick r:id="rId4"/>
              </a:rPr>
              <a:t>http://balk-adm.ru/lechenie-pnevmonii/istoriya-izucheniya-pnevmonii</a:t>
            </a:r>
            <a:r>
              <a:rPr lang="ru-RU" sz="2600" dirty="0" smtClean="0">
                <a:latin typeface="Times New Roman" pitchFamily="18" charset="0"/>
                <a:cs typeface="Times New Roman" pitchFamily="18" charset="0"/>
              </a:rPr>
              <a:t>	</a:t>
            </a:r>
            <a:endParaRPr lang="ru-RU" sz="26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764704"/>
            <a:ext cx="9144000" cy="5262979"/>
          </a:xfrm>
          <a:prstGeom prst="rect">
            <a:avLst/>
          </a:prstGeom>
          <a:noFill/>
          <a:ln w="12700" cap="sq">
            <a:noFill/>
            <a:miter lim="800000"/>
            <a:headEnd type="none" w="sm" len="sm"/>
            <a:tailEnd type="none" w="sm" len="sm"/>
          </a:ln>
        </p:spPr>
        <p:txBody>
          <a:bodyPr wrap="square">
            <a:spAutoFit/>
          </a:bodyPr>
          <a:lstStyle/>
          <a:p>
            <a:pPr algn="just" eaLnBrk="0" hangingPunct="0">
              <a:spcBef>
                <a:spcPct val="50000"/>
              </a:spcBef>
            </a:pPr>
            <a:r>
              <a:rPr lang="ru-RU" sz="2400" b="1" dirty="0" smtClean="0">
                <a:latin typeface="Times New Roman" pitchFamily="18" charset="0"/>
                <a:cs typeface="Times New Roman" pitchFamily="18" charset="0"/>
              </a:rPr>
              <a:t>	Легочной рисунок</a:t>
            </a:r>
            <a:r>
              <a:rPr lang="ru-RU" sz="2400" dirty="0" smtClean="0">
                <a:latin typeface="Times New Roman" pitchFamily="18" charset="0"/>
                <a:cs typeface="Times New Roman" pitchFamily="18" charset="0"/>
              </a:rPr>
              <a:t>:</a:t>
            </a:r>
          </a:p>
          <a:p>
            <a:pPr algn="just" eaLnBrk="0" hangingPunct="0">
              <a:spcBef>
                <a:spcPct val="50000"/>
              </a:spcBef>
            </a:pP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Легочный </a:t>
            </a:r>
            <a:r>
              <a:rPr lang="en-US" sz="2400" dirty="0" err="1">
                <a:latin typeface="Times New Roman" pitchFamily="18" charset="0"/>
                <a:cs typeface="Times New Roman" pitchFamily="18" charset="0"/>
              </a:rPr>
              <a:t>рисунок</a:t>
            </a:r>
            <a:r>
              <a:rPr lang="en-US"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на рентгенограммах </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образован</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артериями</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и </a:t>
            </a:r>
            <a:r>
              <a:rPr lang="en-US" sz="2400" dirty="0">
                <a:latin typeface="Times New Roman" pitchFamily="18" charset="0"/>
                <a:cs typeface="Times New Roman" pitchFamily="18" charset="0"/>
              </a:rPr>
              <a:t>в </a:t>
            </a:r>
            <a:r>
              <a:rPr lang="en-US" sz="2400" dirty="0" err="1">
                <a:latin typeface="Times New Roman" pitchFamily="18" charset="0"/>
                <a:cs typeface="Times New Roman" pitchFamily="18" charset="0"/>
              </a:rPr>
              <a:t>меньшей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степени</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венозными</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сосудами</a:t>
            </a:r>
            <a:endParaRPr lang="en-US" sz="2400" dirty="0">
              <a:latin typeface="Times New Roman" pitchFamily="18" charset="0"/>
              <a:cs typeface="Times New Roman" pitchFamily="18" charset="0"/>
            </a:endParaRPr>
          </a:p>
          <a:p>
            <a:pPr algn="just" eaLnBrk="0" hangingPunct="0">
              <a:spcBef>
                <a:spcPct val="50000"/>
              </a:spcBef>
            </a:pP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Бронхи</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лимфатические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сосуды</a:t>
            </a:r>
            <a:r>
              <a:rPr lang="en-US" sz="2400" dirty="0">
                <a:latin typeface="Times New Roman" pitchFamily="18" charset="0"/>
                <a:cs typeface="Times New Roman" pitchFamily="18" charset="0"/>
              </a:rPr>
              <a:t> и </a:t>
            </a:r>
            <a:r>
              <a:rPr lang="en-US" sz="2400" dirty="0" err="1">
                <a:latin typeface="Times New Roman" pitchFamily="18" charset="0"/>
                <a:cs typeface="Times New Roman" pitchFamily="18" charset="0"/>
              </a:rPr>
              <a:t>легочный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интерстиций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не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принимают</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участия</a:t>
            </a:r>
            <a:r>
              <a:rPr lang="en-US" sz="2400" dirty="0">
                <a:latin typeface="Times New Roman" pitchFamily="18" charset="0"/>
                <a:cs typeface="Times New Roman" pitchFamily="18" charset="0"/>
              </a:rPr>
              <a:t> в </a:t>
            </a:r>
            <a:r>
              <a:rPr lang="en-US" sz="2400" dirty="0" err="1">
                <a:latin typeface="Times New Roman" pitchFamily="18" charset="0"/>
                <a:cs typeface="Times New Roman" pitchFamily="18" charset="0"/>
              </a:rPr>
              <a:t>формировании</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нормального</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легочного</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рисунка</a:t>
            </a:r>
            <a:endParaRPr lang="en-US" sz="2400" dirty="0">
              <a:latin typeface="Times New Roman" pitchFamily="18" charset="0"/>
              <a:cs typeface="Times New Roman" pitchFamily="18" charset="0"/>
            </a:endParaRPr>
          </a:p>
          <a:p>
            <a:pPr algn="just" eaLnBrk="0" hangingPunct="0">
              <a:spcBef>
                <a:spcPct val="50000"/>
              </a:spcBef>
            </a:pPr>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Изображение</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сосудов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исчезает</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на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расстоянии</a:t>
            </a:r>
            <a:r>
              <a:rPr lang="en-US" sz="2400" dirty="0">
                <a:latin typeface="Times New Roman" pitchFamily="18" charset="0"/>
                <a:cs typeface="Times New Roman" pitchFamily="18" charset="0"/>
              </a:rPr>
              <a:t> 1-1,5см </a:t>
            </a:r>
            <a:r>
              <a:rPr lang="en-US" sz="2400" dirty="0" err="1">
                <a:latin typeface="Times New Roman" pitchFamily="18" charset="0"/>
                <a:cs typeface="Times New Roman" pitchFamily="18" charset="0"/>
              </a:rPr>
              <a:t>от</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висцеральной</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плевры</a:t>
            </a:r>
            <a:endParaRPr lang="ru-RU" sz="2400" dirty="0" smtClean="0">
              <a:latin typeface="Times New Roman" pitchFamily="18" charset="0"/>
              <a:cs typeface="Times New Roman" pitchFamily="18" charset="0"/>
            </a:endParaRPr>
          </a:p>
          <a:p>
            <a:pPr algn="just" eaLnBrk="0" hangingPunct="0">
              <a:spcBef>
                <a:spcPct val="50000"/>
              </a:spcBef>
            </a:pPr>
            <a:r>
              <a:rPr lang="ru-RU" sz="2400" dirty="0" smtClean="0">
                <a:latin typeface="Times New Roman" pitchFamily="18" charset="0"/>
                <a:cs typeface="Times New Roman" pitchFamily="18" charset="0"/>
              </a:rPr>
              <a:t>	На КТ помимо сосудов, мы видим стенки бронхов, элементы легочного </a:t>
            </a:r>
            <a:r>
              <a:rPr lang="ru-RU" sz="2400" dirty="0" err="1" smtClean="0">
                <a:latin typeface="Times New Roman" pitchFamily="18" charset="0"/>
                <a:cs typeface="Times New Roman" pitchFamily="18" charset="0"/>
              </a:rPr>
              <a:t>интерстиция</a:t>
            </a:r>
            <a:endParaRPr lang="en-US" sz="2400" dirty="0">
              <a:latin typeface="Times New Roman" pitchFamily="18" charset="0"/>
              <a:cs typeface="Times New Roman" pitchFamily="18" charset="0"/>
            </a:endParaRPr>
          </a:p>
          <a:p>
            <a:pPr eaLnBrk="0" hangingPunct="0">
              <a:spcBef>
                <a:spcPct val="50000"/>
              </a:spcBef>
            </a:pPr>
            <a:r>
              <a:rPr lang="en-US" sz="3200" i="1" dirty="0">
                <a:solidFill>
                  <a:srgbClr val="FF0000"/>
                </a:solidFill>
                <a:cs typeface="Arial" charset="0"/>
              </a:rPr>
              <a:t> </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4932040" y="1124744"/>
            <a:ext cx="4067299" cy="2554545"/>
          </a:xfrm>
          <a:prstGeom prst="rect">
            <a:avLst/>
          </a:prstGeom>
          <a:noFill/>
          <a:ln w="9525">
            <a:noFill/>
            <a:miter lim="800000"/>
            <a:headEnd/>
            <a:tailEnd/>
          </a:ln>
        </p:spPr>
        <p:txBody>
          <a:bodyPr wrap="square">
            <a:spAutoFit/>
          </a:bodyPr>
          <a:lstStyle/>
          <a:p>
            <a:pPr algn="just"/>
            <a:endParaRPr lang="ru-RU" sz="3600" dirty="0">
              <a:solidFill>
                <a:srgbClr val="FFFF00"/>
              </a:solidFill>
            </a:endParaRPr>
          </a:p>
          <a:p>
            <a:pPr algn="just"/>
            <a:endParaRPr lang="ru-RU" sz="2800" dirty="0">
              <a:cs typeface="Arial" charset="0"/>
              <a:sym typeface="Symbol" pitchFamily="18" charset="2"/>
            </a:endParaRPr>
          </a:p>
          <a:p>
            <a:pPr algn="just"/>
            <a:r>
              <a:rPr lang="ru-RU" sz="2400" b="1" dirty="0" smtClean="0">
                <a:sym typeface="Symbol" pitchFamily="18" charset="2"/>
              </a:rPr>
              <a:t>	</a:t>
            </a:r>
            <a:r>
              <a:rPr lang="ru-RU" sz="2400" dirty="0" smtClean="0">
                <a:latin typeface="Times New Roman" pitchFamily="18" charset="0"/>
                <a:cs typeface="Times New Roman" pitchFamily="18" charset="0"/>
                <a:sym typeface="Symbol" pitchFamily="18" charset="2"/>
              </a:rPr>
              <a:t>В</a:t>
            </a:r>
            <a:r>
              <a:rPr lang="en-US" sz="2400" dirty="0" smtClean="0">
                <a:latin typeface="Times New Roman" pitchFamily="18" charset="0"/>
                <a:cs typeface="Times New Roman" pitchFamily="18" charset="0"/>
                <a:sym typeface="Symbol" pitchFamily="18" charset="2"/>
              </a:rPr>
              <a:t> </a:t>
            </a:r>
            <a:r>
              <a:rPr lang="en-US" sz="2400" dirty="0" err="1">
                <a:latin typeface="Times New Roman" pitchFamily="18" charset="0"/>
                <a:cs typeface="Times New Roman" pitchFamily="18" charset="0"/>
                <a:sym typeface="Symbol" pitchFamily="18" charset="2"/>
              </a:rPr>
              <a:t>вертикальном</a:t>
            </a:r>
            <a:r>
              <a:rPr lang="en-US" sz="2400" dirty="0">
                <a:latin typeface="Times New Roman" pitchFamily="18" charset="0"/>
                <a:cs typeface="Times New Roman" pitchFamily="18" charset="0"/>
                <a:sym typeface="Symbol" pitchFamily="18" charset="2"/>
              </a:rPr>
              <a:t> </a:t>
            </a:r>
            <a:r>
              <a:rPr lang="en-US" sz="2400" dirty="0" err="1">
                <a:latin typeface="Times New Roman" pitchFamily="18" charset="0"/>
                <a:cs typeface="Times New Roman" pitchFamily="18" charset="0"/>
                <a:sym typeface="Symbol" pitchFamily="18" charset="2"/>
              </a:rPr>
              <a:t>положении</a:t>
            </a:r>
            <a:r>
              <a:rPr lang="en-US" sz="2400" dirty="0">
                <a:latin typeface="Times New Roman" pitchFamily="18" charset="0"/>
                <a:cs typeface="Times New Roman" pitchFamily="18" charset="0"/>
                <a:sym typeface="Symbol" pitchFamily="18" charset="2"/>
              </a:rPr>
              <a:t> </a:t>
            </a:r>
            <a:r>
              <a:rPr lang="ru-RU" sz="2400" dirty="0">
                <a:latin typeface="Times New Roman" pitchFamily="18" charset="0"/>
                <a:cs typeface="Times New Roman" pitchFamily="18" charset="0"/>
                <a:sym typeface="Symbol" pitchFamily="18" charset="2"/>
              </a:rPr>
              <a:t> </a:t>
            </a:r>
            <a:r>
              <a:rPr lang="en-US" sz="2400" dirty="0">
                <a:latin typeface="Times New Roman" pitchFamily="18" charset="0"/>
                <a:cs typeface="Times New Roman" pitchFamily="18" charset="0"/>
                <a:sym typeface="Symbol" pitchFamily="18" charset="2"/>
              </a:rPr>
              <a:t> </a:t>
            </a:r>
            <a:r>
              <a:rPr lang="en-US" sz="2400" dirty="0" err="1">
                <a:latin typeface="Times New Roman" pitchFamily="18" charset="0"/>
                <a:cs typeface="Times New Roman" pitchFamily="18" charset="0"/>
                <a:sym typeface="Symbol" pitchFamily="18" charset="2"/>
              </a:rPr>
              <a:t>объем</a:t>
            </a:r>
            <a:r>
              <a:rPr lang="en-US" sz="2400" dirty="0">
                <a:latin typeface="Times New Roman" pitchFamily="18" charset="0"/>
                <a:cs typeface="Times New Roman" pitchFamily="18" charset="0"/>
                <a:sym typeface="Symbol" pitchFamily="18" charset="2"/>
              </a:rPr>
              <a:t> </a:t>
            </a:r>
            <a:r>
              <a:rPr lang="en-US" sz="2400" dirty="0" err="1">
                <a:latin typeface="Times New Roman" pitchFamily="18" charset="0"/>
                <a:cs typeface="Times New Roman" pitchFamily="18" charset="0"/>
                <a:sym typeface="Symbol" pitchFamily="18" charset="2"/>
              </a:rPr>
              <a:t>кровотока</a:t>
            </a:r>
            <a:r>
              <a:rPr lang="en-US" sz="2400" dirty="0">
                <a:latin typeface="Times New Roman" pitchFamily="18" charset="0"/>
                <a:cs typeface="Times New Roman" pitchFamily="18" charset="0"/>
                <a:sym typeface="Symbol" pitchFamily="18" charset="2"/>
              </a:rPr>
              <a:t> в </a:t>
            </a:r>
            <a:r>
              <a:rPr lang="en-US" sz="2400" dirty="0" err="1">
                <a:latin typeface="Times New Roman" pitchFamily="18" charset="0"/>
                <a:cs typeface="Times New Roman" pitchFamily="18" charset="0"/>
                <a:sym typeface="Symbol" pitchFamily="18" charset="2"/>
              </a:rPr>
              <a:t>верхних</a:t>
            </a:r>
            <a:r>
              <a:rPr lang="en-US" sz="2400" dirty="0">
                <a:latin typeface="Times New Roman" pitchFamily="18" charset="0"/>
                <a:cs typeface="Times New Roman" pitchFamily="18" charset="0"/>
                <a:sym typeface="Symbol" pitchFamily="18" charset="2"/>
              </a:rPr>
              <a:t> </a:t>
            </a:r>
            <a:r>
              <a:rPr lang="en-US" sz="2400" dirty="0" err="1">
                <a:latin typeface="Times New Roman" pitchFamily="18" charset="0"/>
                <a:cs typeface="Times New Roman" pitchFamily="18" charset="0"/>
                <a:sym typeface="Symbol" pitchFamily="18" charset="2"/>
              </a:rPr>
              <a:t>отделах</a:t>
            </a:r>
            <a:r>
              <a:rPr lang="en-US" sz="2400" dirty="0">
                <a:latin typeface="Times New Roman" pitchFamily="18" charset="0"/>
                <a:cs typeface="Times New Roman" pitchFamily="18" charset="0"/>
                <a:sym typeface="Symbol" pitchFamily="18" charset="2"/>
              </a:rPr>
              <a:t> </a:t>
            </a:r>
            <a:r>
              <a:rPr lang="en-US" sz="2400" dirty="0" err="1">
                <a:latin typeface="Times New Roman" pitchFamily="18" charset="0"/>
                <a:cs typeface="Times New Roman" pitchFamily="18" charset="0"/>
                <a:sym typeface="Symbol" pitchFamily="18" charset="2"/>
              </a:rPr>
              <a:t>легких</a:t>
            </a:r>
            <a:r>
              <a:rPr lang="en-US" sz="2400" dirty="0">
                <a:latin typeface="Times New Roman" pitchFamily="18" charset="0"/>
                <a:cs typeface="Times New Roman" pitchFamily="18" charset="0"/>
                <a:sym typeface="Symbol" pitchFamily="18" charset="2"/>
              </a:rPr>
              <a:t> </a:t>
            </a:r>
            <a:r>
              <a:rPr lang="en-US" sz="2400" dirty="0" err="1">
                <a:latin typeface="Times New Roman" pitchFamily="18" charset="0"/>
                <a:cs typeface="Times New Roman" pitchFamily="18" charset="0"/>
                <a:sym typeface="Symbol" pitchFamily="18" charset="2"/>
              </a:rPr>
              <a:t>меньше</a:t>
            </a:r>
            <a:r>
              <a:rPr lang="en-US" sz="2400" dirty="0">
                <a:latin typeface="Times New Roman" pitchFamily="18" charset="0"/>
                <a:cs typeface="Times New Roman" pitchFamily="18" charset="0"/>
                <a:sym typeface="Symbol" pitchFamily="18" charset="2"/>
              </a:rPr>
              <a:t>, </a:t>
            </a:r>
            <a:r>
              <a:rPr lang="en-US" sz="2400" dirty="0" err="1">
                <a:latin typeface="Times New Roman" pitchFamily="18" charset="0"/>
                <a:cs typeface="Times New Roman" pitchFamily="18" charset="0"/>
                <a:sym typeface="Symbol" pitchFamily="18" charset="2"/>
              </a:rPr>
              <a:t>чем</a:t>
            </a:r>
            <a:r>
              <a:rPr lang="en-US" sz="2400" dirty="0">
                <a:latin typeface="Times New Roman" pitchFamily="18" charset="0"/>
                <a:cs typeface="Times New Roman" pitchFamily="18" charset="0"/>
                <a:sym typeface="Symbol" pitchFamily="18" charset="2"/>
              </a:rPr>
              <a:t> в </a:t>
            </a:r>
            <a:r>
              <a:rPr lang="en-US" sz="2400" dirty="0" err="1">
                <a:latin typeface="Times New Roman" pitchFamily="18" charset="0"/>
                <a:cs typeface="Times New Roman" pitchFamily="18" charset="0"/>
                <a:sym typeface="Symbol" pitchFamily="18" charset="2"/>
              </a:rPr>
              <a:t>нижних</a:t>
            </a:r>
            <a:r>
              <a:rPr lang="en-US" sz="2400" dirty="0">
                <a:latin typeface="Times New Roman" pitchFamily="18" charset="0"/>
                <a:cs typeface="Times New Roman" pitchFamily="18" charset="0"/>
                <a:sym typeface="Symbol" pitchFamily="18" charset="2"/>
              </a:rPr>
              <a:t> </a:t>
            </a:r>
          </a:p>
        </p:txBody>
      </p:sp>
      <p:pic>
        <p:nvPicPr>
          <p:cNvPr id="16387" name="Picture 3" descr="Dsc04759-1"/>
          <p:cNvPicPr>
            <a:picLocks noChangeAspect="1" noChangeArrowheads="1"/>
          </p:cNvPicPr>
          <p:nvPr/>
        </p:nvPicPr>
        <p:blipFill>
          <a:blip r:embed="rId3" cstate="print">
            <a:lum bright="-6000" contrast="42000"/>
          </a:blip>
          <a:srcRect r="1622" b="9617"/>
          <a:stretch>
            <a:fillRect/>
          </a:stretch>
        </p:blipFill>
        <p:spPr bwMode="auto">
          <a:xfrm>
            <a:off x="251520" y="908720"/>
            <a:ext cx="4393183" cy="40318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1556792"/>
            <a:ext cx="9144000" cy="3724096"/>
          </a:xfrm>
          <a:prstGeom prst="rect">
            <a:avLst/>
          </a:prstGeom>
          <a:noFill/>
          <a:ln w="12700" cap="sq">
            <a:noFill/>
            <a:miter lim="800000"/>
            <a:headEnd type="none" w="sm" len="sm"/>
            <a:tailEnd type="none" w="sm" len="sm"/>
          </a:ln>
        </p:spPr>
        <p:txBody>
          <a:bodyPr wrap="square">
            <a:spAutoFit/>
          </a:bodyPr>
          <a:lstStyle/>
          <a:p>
            <a:pPr algn="just" eaLnBrk="0" hangingPunct="0"/>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Легкое </a:t>
            </a:r>
            <a:r>
              <a:rPr lang="en-US" sz="2400" dirty="0" err="1">
                <a:latin typeface="Times New Roman" pitchFamily="18" charset="0"/>
                <a:cs typeface="Times New Roman" pitchFamily="18" charset="0"/>
              </a:rPr>
              <a:t>состоит</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из</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последовательно</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уменьшающихся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анатомических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единиц</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имеющих</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сходное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строение</a:t>
            </a:r>
            <a:r>
              <a:rPr lang="ru-RU"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b="1" dirty="0" err="1">
                <a:latin typeface="Times New Roman" pitchFamily="18" charset="0"/>
                <a:cs typeface="Times New Roman" pitchFamily="18" charset="0"/>
              </a:rPr>
              <a:t>доля</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сегмент</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вторичная</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долька</a:t>
            </a:r>
            <a:r>
              <a:rPr lang="en-US" sz="2400" b="1" dirty="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ацинус</a:t>
            </a:r>
            <a:r>
              <a:rPr lang="ru-RU" sz="2400" dirty="0" smtClean="0">
                <a:latin typeface="Times New Roman" pitchFamily="18" charset="0"/>
                <a:cs typeface="Times New Roman" pitchFamily="18" charset="0"/>
              </a:rPr>
              <a:t>.</a:t>
            </a:r>
            <a:endParaRPr lang="ru-RU" sz="2400" dirty="0">
              <a:latin typeface="Times New Roman" pitchFamily="18" charset="0"/>
              <a:cs typeface="Times New Roman" pitchFamily="18" charset="0"/>
            </a:endParaRPr>
          </a:p>
          <a:p>
            <a:pPr algn="just" eaLnBrk="0" hangingPunct="0"/>
            <a:endParaRPr lang="ru-RU" sz="2400" dirty="0">
              <a:latin typeface="Times New Roman" pitchFamily="18" charset="0"/>
              <a:cs typeface="Times New Roman" pitchFamily="18" charset="0"/>
            </a:endParaRPr>
          </a:p>
          <a:p>
            <a:pPr algn="just" eaLnBrk="0" hangingPunct="0"/>
            <a:r>
              <a:rPr lang="ru-RU"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На</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каждом</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уровне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анатомическая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единица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организована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вокруг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своеобразного</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корня</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бронха</a:t>
            </a:r>
            <a:r>
              <a:rPr lang="en-US" sz="2400" dirty="0">
                <a:latin typeface="Times New Roman" pitchFamily="18" charset="0"/>
                <a:cs typeface="Times New Roman" pitchFamily="18" charset="0"/>
              </a:rPr>
              <a:t> и </a:t>
            </a:r>
            <a:r>
              <a:rPr lang="en-US" sz="2400" dirty="0" err="1">
                <a:latin typeface="Times New Roman" pitchFamily="18" charset="0"/>
                <a:cs typeface="Times New Roman" pitchFamily="18" charset="0"/>
              </a:rPr>
              <a:t>артерии</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расположенных</a:t>
            </a:r>
            <a:r>
              <a:rPr lang="en-US" sz="2400" dirty="0">
                <a:latin typeface="Times New Roman" pitchFamily="18" charset="0"/>
                <a:cs typeface="Times New Roman" pitchFamily="18" charset="0"/>
              </a:rPr>
              <a:t> в </a:t>
            </a:r>
            <a:r>
              <a:rPr lang="en-US" sz="2400" dirty="0" err="1">
                <a:latin typeface="Times New Roman" pitchFamily="18" charset="0"/>
                <a:cs typeface="Times New Roman" pitchFamily="18" charset="0"/>
              </a:rPr>
              <a:t>центре</a:t>
            </a:r>
            <a:r>
              <a:rPr lang="en-US" sz="2400" dirty="0">
                <a:latin typeface="Times New Roman" pitchFamily="18" charset="0"/>
                <a:cs typeface="Times New Roman" pitchFamily="18" charset="0"/>
              </a:rPr>
              <a:t>, и </a:t>
            </a:r>
            <a:r>
              <a:rPr lang="en-US" sz="2400" dirty="0" err="1">
                <a:latin typeface="Times New Roman" pitchFamily="18" charset="0"/>
                <a:cs typeface="Times New Roman" pitchFamily="18" charset="0"/>
              </a:rPr>
              <a:t>окружена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висцеральной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плеврой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или</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соединительнотканной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перегородкой</a:t>
            </a:r>
            <a:endParaRPr lang="en-US" sz="2400" dirty="0">
              <a:latin typeface="Times New Roman" pitchFamily="18" charset="0"/>
              <a:cs typeface="Times New Roman" pitchFamily="18" charset="0"/>
            </a:endParaRPr>
          </a:p>
          <a:p>
            <a:pPr eaLnBrk="0" hangingPunct="0"/>
            <a:endParaRPr lang="en-US" sz="4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067175" y="260350"/>
            <a:ext cx="4860925" cy="5847755"/>
          </a:xfrm>
          <a:prstGeom prst="rect">
            <a:avLst/>
          </a:prstGeom>
          <a:noFill/>
          <a:ln w="9525">
            <a:noFill/>
            <a:miter lim="800000"/>
            <a:headEnd/>
            <a:tailEnd/>
          </a:ln>
        </p:spPr>
        <p:txBody>
          <a:bodyPr>
            <a:spAutoFit/>
          </a:bodyPr>
          <a:lstStyle/>
          <a:p>
            <a:pPr algn="ctr"/>
            <a:r>
              <a:rPr lang="en-US" sz="2400" b="1" dirty="0">
                <a:latin typeface="Times New Roman" pitchFamily="18" charset="0"/>
                <a:cs typeface="Times New Roman" pitchFamily="18" charset="0"/>
              </a:rPr>
              <a:t>Вторичная </a:t>
            </a:r>
            <a:r>
              <a:rPr lang="en-US" sz="2400" b="1" dirty="0" err="1">
                <a:latin typeface="Times New Roman" pitchFamily="18" charset="0"/>
                <a:cs typeface="Times New Roman" pitchFamily="18" charset="0"/>
              </a:rPr>
              <a:t>легочная</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долька</a:t>
            </a:r>
            <a:r>
              <a:rPr lang="en-US" sz="2400" b="1" dirty="0">
                <a:latin typeface="Times New Roman" pitchFamily="18" charset="0"/>
                <a:cs typeface="Times New Roman" pitchFamily="18" charset="0"/>
              </a:rPr>
              <a:t> </a:t>
            </a:r>
            <a:r>
              <a:rPr lang="ru-RU" sz="2400" dirty="0">
                <a:latin typeface="Times New Roman" pitchFamily="18" charset="0"/>
                <a:cs typeface="Times New Roman" pitchFamily="18" charset="0"/>
              </a:rPr>
              <a:t> </a:t>
            </a:r>
          </a:p>
          <a:p>
            <a:pPr algn="just"/>
            <a:endParaRPr lang="en-US" sz="2400" dirty="0">
              <a:latin typeface="Times New Roman" pitchFamily="18" charset="0"/>
              <a:cs typeface="Times New Roman" pitchFamily="18" charset="0"/>
            </a:endParaRPr>
          </a:p>
          <a:p>
            <a:pPr algn="just" eaLnBrk="0" hangingPunct="0"/>
            <a:r>
              <a:rPr lang="ru-RU" sz="2400" dirty="0">
                <a:latin typeface="Times New Roman" pitchFamily="18" charset="0"/>
                <a:cs typeface="Times New Roman" pitchFamily="18" charset="0"/>
              </a:rPr>
              <a:t>Форма </a:t>
            </a:r>
            <a:r>
              <a:rPr lang="en-US" sz="2400" dirty="0" err="1">
                <a:latin typeface="Times New Roman" pitchFamily="18" charset="0"/>
                <a:cs typeface="Times New Roman" pitchFamily="18" charset="0"/>
              </a:rPr>
              <a:t>неправильн</a:t>
            </a:r>
            <a:r>
              <a:rPr lang="ru-RU" sz="2400" dirty="0" err="1">
                <a:latin typeface="Times New Roman" pitchFamily="18" charset="0"/>
                <a:cs typeface="Times New Roman" pitchFamily="18" charset="0"/>
              </a:rPr>
              <a:t>ая</a:t>
            </a:r>
            <a:r>
              <a:rPr lang="ru-RU"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полигональн</a:t>
            </a:r>
            <a:r>
              <a:rPr lang="ru-RU" sz="2400" dirty="0" err="1" smtClean="0">
                <a:latin typeface="Times New Roman" pitchFamily="18" charset="0"/>
                <a:cs typeface="Times New Roman" pitchFamily="18" charset="0"/>
              </a:rPr>
              <a:t>ая</a:t>
            </a:r>
            <a:r>
              <a:rPr lang="en-US" sz="2400"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algn="just" eaLnBrk="0" hangingPunct="0"/>
            <a:r>
              <a:rPr lang="ru-RU" sz="2400" dirty="0">
                <a:latin typeface="Times New Roman" pitchFamily="18" charset="0"/>
                <a:cs typeface="Times New Roman" pitchFamily="18" charset="0"/>
              </a:rPr>
              <a:t>Размер</a:t>
            </a:r>
            <a:r>
              <a:rPr lang="en-US" sz="2400" dirty="0">
                <a:latin typeface="Times New Roman" pitchFamily="18" charset="0"/>
                <a:cs typeface="Times New Roman" pitchFamily="18" charset="0"/>
              </a:rPr>
              <a:t> 11-17мм </a:t>
            </a:r>
            <a:endParaRPr lang="ru-RU" sz="2400" dirty="0">
              <a:latin typeface="Times New Roman" pitchFamily="18" charset="0"/>
              <a:cs typeface="Times New Roman" pitchFamily="18" charset="0"/>
            </a:endParaRPr>
          </a:p>
          <a:p>
            <a:pPr algn="just" eaLnBrk="0" hangingPunct="0"/>
            <a:r>
              <a:rPr lang="ru-RU" sz="2400" dirty="0">
                <a:latin typeface="Times New Roman" pitchFamily="18" charset="0"/>
                <a:cs typeface="Times New Roman" pitchFamily="18" charset="0"/>
              </a:rPr>
              <a:t>Корень дольки  -</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бронхиол</a:t>
            </a:r>
            <a:r>
              <a:rPr lang="ru-RU" sz="2400" dirty="0">
                <a:latin typeface="Times New Roman" pitchFamily="18" charset="0"/>
                <a:cs typeface="Times New Roman" pitchFamily="18" charset="0"/>
              </a:rPr>
              <a:t>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артери</a:t>
            </a:r>
            <a:r>
              <a:rPr lang="ru-RU" sz="2400" dirty="0">
                <a:latin typeface="Times New Roman" pitchFamily="18" charset="0"/>
                <a:cs typeface="Times New Roman" pitchFamily="18" charset="0"/>
              </a:rPr>
              <a:t>я, лимфатические сосуды</a:t>
            </a:r>
          </a:p>
          <a:p>
            <a:pPr algn="just" eaLnBrk="0" hangingPunct="0"/>
            <a:r>
              <a:rPr lang="en-US" sz="2400" dirty="0">
                <a:latin typeface="Times New Roman" pitchFamily="18" charset="0"/>
                <a:cs typeface="Times New Roman" pitchFamily="18" charset="0"/>
              </a:rPr>
              <a:t>В</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ме</a:t>
            </a:r>
            <a:r>
              <a:rPr lang="en-US" sz="2400" dirty="0" err="1">
                <a:latin typeface="Times New Roman" pitchFamily="18" charset="0"/>
                <a:cs typeface="Times New Roman" pitchFamily="18" charset="0"/>
              </a:rPr>
              <a:t>ждольковой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перегородке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заложены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лимфатические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сосуды</a:t>
            </a:r>
            <a:r>
              <a:rPr lang="en-US" sz="2400" dirty="0">
                <a:latin typeface="Times New Roman" pitchFamily="18" charset="0"/>
                <a:cs typeface="Times New Roman" pitchFamily="18" charset="0"/>
              </a:rPr>
              <a:t> и </a:t>
            </a:r>
            <a:r>
              <a:rPr lang="en-US" sz="2400" dirty="0" err="1">
                <a:latin typeface="Times New Roman" pitchFamily="18" charset="0"/>
                <a:cs typeface="Times New Roman" pitchFamily="18" charset="0"/>
              </a:rPr>
              <a:t>вены</a:t>
            </a:r>
            <a:endParaRPr lang="ru-RU" sz="2400" dirty="0">
              <a:latin typeface="Times New Roman" pitchFamily="18" charset="0"/>
              <a:cs typeface="Times New Roman" pitchFamily="18" charset="0"/>
            </a:endParaRPr>
          </a:p>
          <a:p>
            <a:pPr algn="just" eaLnBrk="0" hangingPunct="0"/>
            <a:r>
              <a:rPr lang="en-US" sz="2400" dirty="0" err="1" smtClean="0">
                <a:latin typeface="Times New Roman" pitchFamily="18" charset="0"/>
                <a:cs typeface="Times New Roman" pitchFamily="18" charset="0"/>
              </a:rPr>
              <a:t>Легочная</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долька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состоит</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из</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ацинусов</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количество</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которых</a:t>
            </a:r>
            <a:r>
              <a:rPr lang="en-US" sz="2400" dirty="0">
                <a:latin typeface="Times New Roman" pitchFamily="18" charset="0"/>
                <a:cs typeface="Times New Roman" pitchFamily="18" charset="0"/>
              </a:rPr>
              <a:t> </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ru-RU" sz="2400" dirty="0">
                <a:latin typeface="Times New Roman" pitchFamily="18" charset="0"/>
                <a:cs typeface="Times New Roman" pitchFamily="18" charset="0"/>
              </a:rPr>
              <a:t>не </a:t>
            </a:r>
            <a:r>
              <a:rPr lang="en-US" sz="2400" dirty="0" err="1">
                <a:latin typeface="Times New Roman" pitchFamily="18" charset="0"/>
                <a:cs typeface="Times New Roman" pitchFamily="18" charset="0"/>
              </a:rPr>
              <a:t>превышает</a:t>
            </a:r>
            <a:r>
              <a:rPr lang="en-US" sz="2400" dirty="0">
                <a:latin typeface="Times New Roman" pitchFamily="18" charset="0"/>
                <a:cs typeface="Times New Roman" pitchFamily="18" charset="0"/>
              </a:rPr>
              <a:t> 10. </a:t>
            </a:r>
            <a:endParaRPr lang="ru-RU" sz="2400" dirty="0">
              <a:latin typeface="Times New Roman" pitchFamily="18" charset="0"/>
              <a:cs typeface="Times New Roman" pitchFamily="18" charset="0"/>
            </a:endParaRPr>
          </a:p>
          <a:p>
            <a:pPr algn="just" eaLnBrk="0" hangingPunct="0"/>
            <a:endParaRPr lang="ru-RU" dirty="0"/>
          </a:p>
          <a:p>
            <a:pPr eaLnBrk="0" hangingPunct="0"/>
            <a:endParaRPr lang="en-US" sz="4400" dirty="0"/>
          </a:p>
        </p:txBody>
      </p:sp>
      <p:pic>
        <p:nvPicPr>
          <p:cNvPr id="18435" name="Picture 3" descr="DSC04944"/>
          <p:cNvPicPr>
            <a:picLocks noChangeAspect="1" noChangeArrowheads="1"/>
          </p:cNvPicPr>
          <p:nvPr/>
        </p:nvPicPr>
        <p:blipFill>
          <a:blip r:embed="rId3" cstate="print">
            <a:lum bright="18000" contrast="66000"/>
          </a:blip>
          <a:srcRect l="43721" t="23636" r="7500" b="5556"/>
          <a:stretch>
            <a:fillRect/>
          </a:stretch>
        </p:blipFill>
        <p:spPr bwMode="auto">
          <a:xfrm>
            <a:off x="179388" y="765175"/>
            <a:ext cx="3671887" cy="3997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219700" y="765175"/>
            <a:ext cx="3744913" cy="5262979"/>
          </a:xfrm>
          <a:prstGeom prst="rect">
            <a:avLst/>
          </a:prstGeom>
          <a:noFill/>
          <a:ln w="12700" cap="sq">
            <a:noFill/>
            <a:miter lim="800000"/>
            <a:headEnd type="none" w="sm" len="sm"/>
            <a:tailEnd type="none" w="sm" len="sm"/>
          </a:ln>
        </p:spPr>
        <p:txBody>
          <a:bodyPr>
            <a:spAutoFit/>
          </a:bodyPr>
          <a:lstStyle/>
          <a:p>
            <a:r>
              <a:rPr lang="en-US" sz="2400" b="1" dirty="0">
                <a:latin typeface="Times New Roman" pitchFamily="18" charset="0"/>
                <a:cs typeface="Times New Roman" pitchFamily="18" charset="0"/>
              </a:rPr>
              <a:t>Ацинус</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часть</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легочной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паренхимы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расположенная</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дистальнее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терминальной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бронхиолы</a:t>
            </a:r>
            <a:endParaRPr lang="ru-RU" sz="2400" dirty="0">
              <a:latin typeface="Times New Roman" pitchFamily="18" charset="0"/>
              <a:cs typeface="Times New Roman" pitchFamily="18" charset="0"/>
            </a:endParaRPr>
          </a:p>
          <a:p>
            <a:pPr>
              <a:buFont typeface="Arial" pitchFamily="34" charset="0"/>
              <a:buChar char="•"/>
            </a:pPr>
            <a:endParaRPr lang="ru-RU" sz="2400" dirty="0">
              <a:latin typeface="Times New Roman" pitchFamily="18" charset="0"/>
              <a:cs typeface="Times New Roman" pitchFamily="18" charset="0"/>
            </a:endParaRPr>
          </a:p>
          <a:p>
            <a:r>
              <a:rPr lang="ru-RU" sz="2400" dirty="0">
                <a:latin typeface="Times New Roman" pitchFamily="18" charset="0"/>
                <a:cs typeface="Times New Roman" pitchFamily="18" charset="0"/>
              </a:rPr>
              <a:t>Содержит</a:t>
            </a:r>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a:buFont typeface="Arial" pitchFamily="34" charset="0"/>
              <a:buChar char="•"/>
            </a:pPr>
            <a:r>
              <a:rPr lang="ru-RU"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респираторные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бронхиолы</a:t>
            </a:r>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pPr>
              <a:buFont typeface="Arial" pitchFamily="34" charset="0"/>
              <a:buChar char="•"/>
            </a:pPr>
            <a:r>
              <a:rPr lang="ru-RU"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альвеолярные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ходы</a:t>
            </a:r>
            <a:endParaRPr lang="ru-RU" sz="2400" dirty="0">
              <a:latin typeface="Times New Roman" pitchFamily="18" charset="0"/>
              <a:cs typeface="Times New Roman" pitchFamily="18" charset="0"/>
            </a:endParaRPr>
          </a:p>
          <a:p>
            <a:pPr>
              <a:buFont typeface="Arial" pitchFamily="34" charset="0"/>
              <a:buChar char="•"/>
            </a:pPr>
            <a:r>
              <a:rPr lang="ru-RU"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альвеолярные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мешки</a:t>
            </a:r>
            <a:r>
              <a:rPr lang="en-US" sz="2400" dirty="0">
                <a:latin typeface="Times New Roman" pitchFamily="18" charset="0"/>
                <a:cs typeface="Times New Roman" pitchFamily="18" charset="0"/>
              </a:rPr>
              <a:t> и </a:t>
            </a:r>
            <a:r>
              <a:rPr lang="en-US" sz="2400" dirty="0" err="1">
                <a:latin typeface="Times New Roman" pitchFamily="18" charset="0"/>
                <a:cs typeface="Times New Roman" pitchFamily="18" charset="0"/>
              </a:rPr>
              <a:t>альвеолы</a:t>
            </a:r>
            <a:endParaRPr lang="ru-RU"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 </a:t>
            </a:r>
            <a:endParaRPr lang="ru-RU" sz="2400" dirty="0">
              <a:latin typeface="Times New Roman" pitchFamily="18" charset="0"/>
              <a:cs typeface="Times New Roman" pitchFamily="18" charset="0"/>
            </a:endParaRPr>
          </a:p>
          <a:p>
            <a:r>
              <a:rPr lang="en-US" sz="2400" dirty="0" err="1">
                <a:latin typeface="Times New Roman" pitchFamily="18" charset="0"/>
                <a:cs typeface="Times New Roman" pitchFamily="18" charset="0"/>
              </a:rPr>
              <a:t>Средние</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размеры</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ацинусов</a:t>
            </a:r>
            <a:r>
              <a:rPr lang="en-US" sz="2400" dirty="0">
                <a:latin typeface="Times New Roman" pitchFamily="18" charset="0"/>
                <a:cs typeface="Times New Roman" pitchFamily="18" charset="0"/>
              </a:rPr>
              <a:t> 6-7мм</a:t>
            </a:r>
          </a:p>
        </p:txBody>
      </p:sp>
      <p:pic>
        <p:nvPicPr>
          <p:cNvPr id="19459" name="Picture 3" descr="DSC04944"/>
          <p:cNvPicPr>
            <a:picLocks noChangeAspect="1" noChangeArrowheads="1"/>
          </p:cNvPicPr>
          <p:nvPr/>
        </p:nvPicPr>
        <p:blipFill>
          <a:blip r:embed="rId3" cstate="print">
            <a:lum bright="18000" contrast="66000"/>
          </a:blip>
          <a:srcRect l="9671" t="23849" r="70259" b="35687"/>
          <a:stretch>
            <a:fillRect/>
          </a:stretch>
        </p:blipFill>
        <p:spPr bwMode="auto">
          <a:xfrm>
            <a:off x="2411413" y="2852738"/>
            <a:ext cx="2430462" cy="3673475"/>
          </a:xfrm>
          <a:prstGeom prst="rect">
            <a:avLst/>
          </a:prstGeom>
          <a:noFill/>
          <a:ln w="9525">
            <a:noFill/>
            <a:miter lim="800000"/>
            <a:headEnd/>
            <a:tailEnd/>
          </a:ln>
        </p:spPr>
      </p:pic>
      <p:pic>
        <p:nvPicPr>
          <p:cNvPr id="19460" name="Picture 4" descr="2640W"/>
          <p:cNvPicPr>
            <a:picLocks noChangeAspect="1" noChangeArrowheads="1"/>
          </p:cNvPicPr>
          <p:nvPr/>
        </p:nvPicPr>
        <p:blipFill>
          <a:blip r:embed="rId4" cstate="print"/>
          <a:srcRect/>
          <a:stretch>
            <a:fillRect/>
          </a:stretch>
        </p:blipFill>
        <p:spPr bwMode="auto">
          <a:xfrm>
            <a:off x="179388" y="549275"/>
            <a:ext cx="2792412" cy="31416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a:xfrm>
            <a:off x="685800" y="220663"/>
            <a:ext cx="7772400" cy="701675"/>
          </a:xfrm>
        </p:spPr>
        <p:txBody>
          <a:bodyPr>
            <a:normAutofit/>
          </a:bodyPr>
          <a:lstStyle/>
          <a:p>
            <a:pPr eaLnBrk="1" hangingPunct="1">
              <a:defRPr/>
            </a:pPr>
            <a:r>
              <a:rPr lang="ru-RU" sz="2400" b="1" dirty="0" smtClean="0">
                <a:latin typeface="Times New Roman" pitchFamily="18" charset="0"/>
                <a:cs typeface="Times New Roman" pitchFamily="18" charset="0"/>
              </a:rPr>
              <a:t>Легочный </a:t>
            </a:r>
            <a:r>
              <a:rPr lang="ru-RU" sz="2400" b="1" dirty="0" err="1" smtClean="0">
                <a:latin typeface="Times New Roman" pitchFamily="18" charset="0"/>
                <a:cs typeface="Times New Roman" pitchFamily="18" charset="0"/>
              </a:rPr>
              <a:t>интерстиций</a:t>
            </a:r>
            <a:endParaRPr lang="ru-RU" sz="2400" b="1" dirty="0" smtClean="0">
              <a:latin typeface="Times New Roman" pitchFamily="18" charset="0"/>
              <a:cs typeface="Times New Roman" pitchFamily="18" charset="0"/>
            </a:endParaRPr>
          </a:p>
        </p:txBody>
      </p:sp>
      <p:sp>
        <p:nvSpPr>
          <p:cNvPr id="672771" name="Rectangle 3"/>
          <p:cNvSpPr>
            <a:spLocks noGrp="1" noChangeArrowheads="1"/>
          </p:cNvSpPr>
          <p:nvPr>
            <p:ph idx="1"/>
          </p:nvPr>
        </p:nvSpPr>
        <p:spPr>
          <a:xfrm>
            <a:off x="228600" y="1447800"/>
            <a:ext cx="8686800" cy="4648200"/>
          </a:xfrm>
        </p:spPr>
        <p:txBody>
          <a:bodyPr>
            <a:normAutofit/>
          </a:bodyPr>
          <a:lstStyle/>
          <a:p>
            <a:pPr>
              <a:lnSpc>
                <a:spcPct val="90000"/>
              </a:lnSpc>
              <a:defRPr/>
            </a:pPr>
            <a:r>
              <a:rPr lang="ru-RU" sz="2400" dirty="0" smtClean="0">
                <a:effectLst>
                  <a:outerShdw blurRad="38100" dist="38100" dir="2700000" algn="tl">
                    <a:srgbClr val="000000"/>
                  </a:outerShdw>
                </a:effectLst>
                <a:latin typeface="Times New Roman" pitchFamily="18" charset="0"/>
                <a:cs typeface="Times New Roman" pitchFamily="18" charset="0"/>
              </a:rPr>
              <a:t>Центральный или </a:t>
            </a:r>
            <a:r>
              <a:rPr lang="ru-RU" sz="2400" dirty="0" err="1" smtClean="0">
                <a:effectLst>
                  <a:outerShdw blurRad="38100" dist="38100" dir="2700000" algn="tl">
                    <a:srgbClr val="000000"/>
                  </a:outerShdw>
                </a:effectLst>
                <a:latin typeface="Times New Roman" pitchFamily="18" charset="0"/>
                <a:cs typeface="Times New Roman" pitchFamily="18" charset="0"/>
              </a:rPr>
              <a:t>перибронховаскулярный</a:t>
            </a:r>
            <a:r>
              <a:rPr lang="ru-RU" sz="2400" dirty="0" smtClean="0">
                <a:effectLst>
                  <a:outerShdw blurRad="38100" dist="38100" dir="2700000" algn="tl">
                    <a:srgbClr val="000000"/>
                  </a:outerShdw>
                </a:effectLst>
                <a:latin typeface="Times New Roman" pitchFamily="18" charset="0"/>
                <a:cs typeface="Times New Roman" pitchFamily="18" charset="0"/>
              </a:rPr>
              <a:t> </a:t>
            </a:r>
            <a:r>
              <a:rPr lang="ru-RU" sz="2400" dirty="0" err="1" smtClean="0">
                <a:effectLst>
                  <a:outerShdw blurRad="38100" dist="38100" dir="2700000" algn="tl">
                    <a:srgbClr val="000000"/>
                  </a:outerShdw>
                </a:effectLst>
                <a:latin typeface="Times New Roman" pitchFamily="18" charset="0"/>
                <a:cs typeface="Times New Roman" pitchFamily="18" charset="0"/>
              </a:rPr>
              <a:t>интерстиций</a:t>
            </a:r>
            <a:r>
              <a:rPr lang="ru-RU" sz="2400" dirty="0" smtClean="0">
                <a:latin typeface="Times New Roman" pitchFamily="18" charset="0"/>
                <a:cs typeface="Times New Roman" pitchFamily="18" charset="0"/>
              </a:rPr>
              <a:t> –  волокна, окружающие сосуды и бронхи </a:t>
            </a:r>
          </a:p>
          <a:p>
            <a:pPr>
              <a:lnSpc>
                <a:spcPct val="90000"/>
              </a:lnSpc>
              <a:defRPr/>
            </a:pPr>
            <a:r>
              <a:rPr lang="ru-RU" sz="2400" dirty="0" smtClean="0">
                <a:effectLst>
                  <a:outerShdw blurRad="38100" dist="38100" dir="2700000" algn="tl">
                    <a:srgbClr val="000000"/>
                  </a:outerShdw>
                </a:effectLst>
                <a:latin typeface="Times New Roman" pitchFamily="18" charset="0"/>
                <a:cs typeface="Times New Roman" pitchFamily="18" charset="0"/>
              </a:rPr>
              <a:t>Периферический или </a:t>
            </a:r>
            <a:r>
              <a:rPr lang="ru-RU" sz="2400" dirty="0" err="1" smtClean="0">
                <a:effectLst>
                  <a:outerShdw blurRad="38100" dist="38100" dir="2700000" algn="tl">
                    <a:srgbClr val="000000"/>
                  </a:outerShdw>
                </a:effectLst>
                <a:latin typeface="Times New Roman" pitchFamily="18" charset="0"/>
                <a:cs typeface="Times New Roman" pitchFamily="18" charset="0"/>
              </a:rPr>
              <a:t>междольковый</a:t>
            </a:r>
            <a:r>
              <a:rPr lang="ru-RU" sz="2400" dirty="0" smtClean="0">
                <a:effectLst>
                  <a:outerShdw blurRad="38100" dist="38100" dir="2700000" algn="tl">
                    <a:srgbClr val="000000"/>
                  </a:outerShdw>
                </a:effectLst>
                <a:latin typeface="Times New Roman" pitchFamily="18" charset="0"/>
                <a:cs typeface="Times New Roman" pitchFamily="18" charset="0"/>
              </a:rPr>
              <a:t> </a:t>
            </a:r>
            <a:r>
              <a:rPr lang="ru-RU" sz="2400" dirty="0" err="1" smtClean="0">
                <a:effectLst>
                  <a:outerShdw blurRad="38100" dist="38100" dir="2700000" algn="tl">
                    <a:srgbClr val="000000"/>
                  </a:outerShdw>
                </a:effectLst>
                <a:latin typeface="Times New Roman" pitchFamily="18" charset="0"/>
                <a:cs typeface="Times New Roman" pitchFamily="18" charset="0"/>
              </a:rPr>
              <a:t>интерстиций</a:t>
            </a:r>
            <a:r>
              <a:rPr lang="ru-RU" sz="2400" dirty="0" smtClean="0">
                <a:effectLst>
                  <a:outerShdw blurRad="38100" dist="38100" dir="2700000" algn="tl">
                    <a:srgbClr val="000000"/>
                  </a:outerShdw>
                </a:effectLst>
                <a:latin typeface="Times New Roman" pitchFamily="18" charset="0"/>
                <a:cs typeface="Times New Roman" pitchFamily="18" charset="0"/>
              </a:rPr>
              <a:t> </a:t>
            </a:r>
            <a:r>
              <a:rPr lang="ru-RU" sz="2400" dirty="0" smtClean="0">
                <a:latin typeface="Times New Roman" pitchFamily="18" charset="0"/>
                <a:cs typeface="Times New Roman" pitchFamily="18" charset="0"/>
              </a:rPr>
              <a:t>– непосредственное продолжение волокон висцеральной плевры, образует </a:t>
            </a:r>
            <a:r>
              <a:rPr lang="ru-RU" sz="2400" dirty="0" err="1" smtClean="0">
                <a:latin typeface="Times New Roman" pitchFamily="18" charset="0"/>
                <a:cs typeface="Times New Roman" pitchFamily="18" charset="0"/>
              </a:rPr>
              <a:t>междольковые</a:t>
            </a:r>
            <a:r>
              <a:rPr lang="ru-RU" sz="2400" dirty="0" smtClean="0">
                <a:latin typeface="Times New Roman" pitchFamily="18" charset="0"/>
                <a:cs typeface="Times New Roman" pitchFamily="18" charset="0"/>
              </a:rPr>
              <a:t> перегородки</a:t>
            </a:r>
          </a:p>
          <a:p>
            <a:pPr>
              <a:lnSpc>
                <a:spcPct val="90000"/>
              </a:lnSpc>
              <a:defRPr/>
            </a:pPr>
            <a:r>
              <a:rPr lang="ru-RU" sz="2400" dirty="0" err="1" smtClean="0">
                <a:effectLst>
                  <a:outerShdw blurRad="38100" dist="38100" dir="2700000" algn="tl">
                    <a:srgbClr val="000000"/>
                  </a:outerShdw>
                </a:effectLst>
                <a:latin typeface="Times New Roman" pitchFamily="18" charset="0"/>
                <a:cs typeface="Times New Roman" pitchFamily="18" charset="0"/>
              </a:rPr>
              <a:t>Септальный</a:t>
            </a:r>
            <a:r>
              <a:rPr lang="ru-RU" sz="2400" dirty="0" smtClean="0">
                <a:effectLst>
                  <a:outerShdw blurRad="38100" dist="38100" dir="2700000" algn="tl">
                    <a:srgbClr val="000000"/>
                  </a:outerShdw>
                </a:effectLst>
                <a:latin typeface="Times New Roman" pitchFamily="18" charset="0"/>
                <a:cs typeface="Times New Roman" pitchFamily="18" charset="0"/>
              </a:rPr>
              <a:t> или внутридольковый </a:t>
            </a:r>
            <a:r>
              <a:rPr lang="ru-RU" sz="2400" dirty="0" err="1" smtClean="0">
                <a:effectLst>
                  <a:outerShdw blurRad="38100" dist="38100" dir="2700000" algn="tl">
                    <a:srgbClr val="000000"/>
                  </a:outerShdw>
                </a:effectLst>
                <a:latin typeface="Times New Roman" pitchFamily="18" charset="0"/>
                <a:cs typeface="Times New Roman" pitchFamily="18" charset="0"/>
              </a:rPr>
              <a:t>интерстиций</a:t>
            </a:r>
            <a:r>
              <a:rPr lang="ru-RU" sz="2400" dirty="0" smtClean="0">
                <a:effectLst>
                  <a:outerShdw blurRad="38100" dist="38100" dir="2700000" algn="tl">
                    <a:srgbClr val="000000"/>
                  </a:outerShdw>
                </a:effectLst>
                <a:latin typeface="Times New Roman" pitchFamily="18" charset="0"/>
                <a:cs typeface="Times New Roman" pitchFamily="18" charset="0"/>
              </a:rPr>
              <a:t> </a:t>
            </a:r>
            <a:r>
              <a:rPr lang="ru-RU" sz="2400" dirty="0" smtClean="0">
                <a:latin typeface="Times New Roman" pitchFamily="18" charset="0"/>
                <a:cs typeface="Times New Roman" pitchFamily="18" charset="0"/>
              </a:rPr>
              <a:t>– образует перегородки между </a:t>
            </a:r>
            <a:r>
              <a:rPr lang="ru-RU" sz="2400" dirty="0" err="1" smtClean="0">
                <a:latin typeface="Times New Roman" pitchFamily="18" charset="0"/>
                <a:cs typeface="Times New Roman" pitchFamily="18" charset="0"/>
              </a:rPr>
              <a:t>ацинусами</a:t>
            </a:r>
            <a:r>
              <a:rPr lang="ru-RU" sz="2400" dirty="0" smtClean="0">
                <a:latin typeface="Times New Roman" pitchFamily="18" charset="0"/>
                <a:cs typeface="Times New Roman" pitchFamily="18" charset="0"/>
              </a:rPr>
              <a:t> внутри вторичных легочных долек</a:t>
            </a:r>
          </a:p>
          <a:p>
            <a:pPr>
              <a:lnSpc>
                <a:spcPct val="90000"/>
              </a:lnSpc>
              <a:defRPr/>
            </a:pPr>
            <a:endParaRPr lang="ru-RU" sz="2400" dirty="0" smtClean="0">
              <a:latin typeface="Times New Roman" pitchFamily="18" charset="0"/>
              <a:cs typeface="Times New Roman" pitchFamily="18" charset="0"/>
            </a:endParaRPr>
          </a:p>
          <a:p>
            <a:pPr algn="just">
              <a:lnSpc>
                <a:spcPct val="90000"/>
              </a:lnSpc>
              <a:buNone/>
              <a:defRPr/>
            </a:pPr>
            <a:r>
              <a:rPr lang="ru-RU" sz="2400" i="1" dirty="0" smtClean="0">
                <a:latin typeface="Times New Roman" pitchFamily="18" charset="0"/>
                <a:cs typeface="Times New Roman" pitchFamily="18" charset="0"/>
              </a:rPr>
              <a:t>  		</a:t>
            </a:r>
            <a:r>
              <a:rPr lang="ru-RU" sz="2400" dirty="0" smtClean="0">
                <a:latin typeface="Times New Roman" pitchFamily="18" charset="0"/>
                <a:cs typeface="Times New Roman" pitchFamily="18" charset="0"/>
              </a:rPr>
              <a:t>Эти три части формируют своеобразный скелет легкого, который поддерживает легкое от корней до плевральных листков</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124-2496_IMG"/>
          <p:cNvPicPr>
            <a:picLocks noChangeAspect="1" noChangeArrowheads="1"/>
          </p:cNvPicPr>
          <p:nvPr/>
        </p:nvPicPr>
        <p:blipFill>
          <a:blip r:embed="rId3" cstate="print">
            <a:lum contrast="36000"/>
            <a:grayscl/>
          </a:blip>
          <a:srcRect l="1149" r="53145" b="14728"/>
          <a:stretch>
            <a:fillRect/>
          </a:stretch>
        </p:blipFill>
        <p:spPr bwMode="auto">
          <a:xfrm>
            <a:off x="5076056" y="1556792"/>
            <a:ext cx="3346032" cy="4680520"/>
          </a:xfrm>
          <a:prstGeom prst="rect">
            <a:avLst/>
          </a:prstGeom>
          <a:noFill/>
          <a:ln w="9525">
            <a:noFill/>
            <a:miter lim="800000"/>
            <a:headEnd/>
            <a:tailEnd/>
          </a:ln>
        </p:spPr>
      </p:pic>
      <p:sp>
        <p:nvSpPr>
          <p:cNvPr id="677891" name="Rectangle 3"/>
          <p:cNvSpPr>
            <a:spLocks noChangeArrowheads="1"/>
          </p:cNvSpPr>
          <p:nvPr/>
        </p:nvSpPr>
        <p:spPr bwMode="auto">
          <a:xfrm>
            <a:off x="304800" y="152400"/>
            <a:ext cx="8686800" cy="838200"/>
          </a:xfrm>
          <a:prstGeom prst="rect">
            <a:avLst/>
          </a:prstGeom>
          <a:noFill/>
          <a:ln>
            <a:noFill/>
          </a:ln>
          <a:effectLst/>
          <a:extLst/>
        </p:spPr>
        <p:txBody>
          <a:bodyPr anchor="ctr" anchorCtr="1"/>
          <a:lstStyle/>
          <a:p>
            <a:pPr algn="ctr">
              <a:defRPr/>
            </a:pPr>
            <a:r>
              <a:rPr lang="ru-RU" sz="2400" dirty="0">
                <a:latin typeface="Times New Roman" pitchFamily="18" charset="0"/>
                <a:cs typeface="Times New Roman" pitchFamily="18" charset="0"/>
              </a:rPr>
              <a:t>Вторичная легочная </a:t>
            </a:r>
            <a:r>
              <a:rPr lang="ru-RU" sz="2400" dirty="0" smtClean="0">
                <a:latin typeface="Times New Roman" pitchFamily="18" charset="0"/>
                <a:cs typeface="Times New Roman" pitchFamily="18" charset="0"/>
              </a:rPr>
              <a:t>долька на КТ</a:t>
            </a:r>
            <a:endParaRPr lang="ru-RU" sz="2400" dirty="0">
              <a:latin typeface="Times New Roman" pitchFamily="18" charset="0"/>
              <a:cs typeface="Times New Roman" pitchFamily="18" charset="0"/>
            </a:endParaRPr>
          </a:p>
        </p:txBody>
      </p:sp>
      <p:pic>
        <p:nvPicPr>
          <p:cNvPr id="22532" name="Picture 4" descr="IMG_2740"/>
          <p:cNvPicPr>
            <a:picLocks noChangeAspect="1" noChangeArrowheads="1"/>
          </p:cNvPicPr>
          <p:nvPr/>
        </p:nvPicPr>
        <p:blipFill>
          <a:blip r:embed="rId4" cstate="print">
            <a:lum bright="6000" contrast="12000"/>
            <a:grayscl/>
          </a:blip>
          <a:srcRect l="2655" t="7080" r="45003" b="6784"/>
          <a:stretch>
            <a:fillRect/>
          </a:stretch>
        </p:blipFill>
        <p:spPr bwMode="auto">
          <a:xfrm>
            <a:off x="683568" y="1556792"/>
            <a:ext cx="3611563" cy="467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0" y="0"/>
            <a:ext cx="9144000" cy="6555641"/>
          </a:xfrm>
          <a:prstGeom prst="rect">
            <a:avLst/>
          </a:prstGeom>
          <a:noFill/>
          <a:ln w="9525">
            <a:noFill/>
            <a:miter lim="800000"/>
            <a:headEnd/>
            <a:tailEnd/>
          </a:ln>
        </p:spPr>
        <p:txBody>
          <a:bodyPr wrap="square">
            <a:spAutoFit/>
          </a:bodyPr>
          <a:lstStyle/>
          <a:p>
            <a:pPr marL="457200" indent="-457200" algn="just">
              <a:spcBef>
                <a:spcPct val="50000"/>
              </a:spcBef>
            </a:pPr>
            <a:r>
              <a:rPr lang="ru-RU" sz="2000" b="1" dirty="0" smtClean="0"/>
              <a:t>		</a:t>
            </a:r>
            <a:r>
              <a:rPr lang="ru-RU" sz="2400" dirty="0" smtClean="0">
                <a:latin typeface="Times New Roman" pitchFamily="18" charset="0"/>
                <a:cs typeface="Times New Roman" pitchFamily="18" charset="0"/>
              </a:rPr>
              <a:t>В современной рентгенологии выделяют три типа инфильтрации легочной ткани. </a:t>
            </a:r>
            <a:endParaRPr lang="ru-RU" sz="2400" dirty="0">
              <a:latin typeface="Times New Roman" pitchFamily="18" charset="0"/>
              <a:cs typeface="Times New Roman" pitchFamily="18" charset="0"/>
            </a:endParaRPr>
          </a:p>
          <a:p>
            <a:pPr marL="457200" indent="-457200">
              <a:spcBef>
                <a:spcPct val="50000"/>
              </a:spcBef>
              <a:buFont typeface="+mj-lt"/>
              <a:buAutoNum type="arabicPeriod"/>
            </a:pPr>
            <a:r>
              <a:rPr lang="ru-RU" sz="2400" b="1" dirty="0" smtClean="0">
                <a:latin typeface="Times New Roman" pitchFamily="18" charset="0"/>
                <a:cs typeface="Times New Roman" pitchFamily="18" charset="0"/>
              </a:rPr>
              <a:t>Бронхопневмонический тип инфильтрации </a:t>
            </a:r>
            <a:r>
              <a:rPr lang="ru-RU" sz="2400" dirty="0" smtClean="0">
                <a:latin typeface="Times New Roman" pitchFamily="18" charset="0"/>
                <a:cs typeface="Times New Roman" pitchFamily="18" charset="0"/>
              </a:rPr>
              <a:t>– участок уплотнения неоднородной структуры, состоящий из множественных крупных </a:t>
            </a:r>
            <a:r>
              <a:rPr lang="ru-RU" sz="2400" dirty="0" err="1" smtClean="0">
                <a:latin typeface="Times New Roman" pitchFamily="18" charset="0"/>
                <a:cs typeface="Times New Roman" pitchFamily="18" charset="0"/>
              </a:rPr>
              <a:t>центрилобулярных</a:t>
            </a:r>
            <a:r>
              <a:rPr lang="ru-RU" sz="2400" dirty="0" smtClean="0">
                <a:latin typeface="Times New Roman" pitchFamily="18" charset="0"/>
                <a:cs typeface="Times New Roman" pitchFamily="18" charset="0"/>
              </a:rPr>
              <a:t> очагов с нечеткими контурами, часто сливающихся друг с другом, расположенных </a:t>
            </a:r>
            <a:r>
              <a:rPr lang="ru-RU" sz="2400" dirty="0" err="1" smtClean="0">
                <a:latin typeface="Times New Roman" pitchFamily="18" charset="0"/>
                <a:cs typeface="Times New Roman" pitchFamily="18" charset="0"/>
              </a:rPr>
              <a:t>перибронхиально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перибронхиолярно</a:t>
            </a:r>
            <a:endParaRPr lang="ru-RU" sz="2400" dirty="0" smtClean="0">
              <a:latin typeface="Times New Roman" pitchFamily="18" charset="0"/>
              <a:cs typeface="Times New Roman" pitchFamily="18" charset="0"/>
            </a:endParaRPr>
          </a:p>
          <a:p>
            <a:pPr marL="457200" indent="-457200">
              <a:spcBef>
                <a:spcPct val="50000"/>
              </a:spcBef>
              <a:buFont typeface="+mj-lt"/>
              <a:buAutoNum type="arabicPeriod"/>
            </a:pPr>
            <a:r>
              <a:rPr lang="ru-RU" sz="2400" b="1" dirty="0" smtClean="0">
                <a:latin typeface="Times New Roman" pitchFamily="18" charset="0"/>
                <a:cs typeface="Times New Roman" pitchFamily="18" charset="0"/>
              </a:rPr>
              <a:t>Плевропневмонический </a:t>
            </a:r>
            <a:r>
              <a:rPr lang="ru-RU" sz="2400" b="1" dirty="0">
                <a:latin typeface="Times New Roman" pitchFamily="18" charset="0"/>
                <a:cs typeface="Times New Roman" pitchFamily="18" charset="0"/>
              </a:rPr>
              <a:t>тип инфильтрации </a:t>
            </a:r>
            <a:r>
              <a:rPr lang="ru-RU" sz="2400" dirty="0">
                <a:latin typeface="Times New Roman" pitchFamily="18" charset="0"/>
                <a:cs typeface="Times New Roman" pitchFamily="18" charset="0"/>
              </a:rPr>
              <a:t>– участок инфильтрации однородной структуры, широким основанием прилежащий к реберной, </a:t>
            </a:r>
            <a:r>
              <a:rPr lang="ru-RU" sz="2400" dirty="0" err="1">
                <a:latin typeface="Times New Roman" pitchFamily="18" charset="0"/>
                <a:cs typeface="Times New Roman" pitchFamily="18" charset="0"/>
              </a:rPr>
              <a:t>междолевой</a:t>
            </a:r>
            <a:r>
              <a:rPr lang="ru-RU" sz="2400" dirty="0">
                <a:latin typeface="Times New Roman" pitchFamily="18" charset="0"/>
                <a:cs typeface="Times New Roman" pitchFamily="18" charset="0"/>
              </a:rPr>
              <a:t> или диафрагмальной плевре, в зоне которой видны воздушные просветы бронхов.</a:t>
            </a:r>
          </a:p>
          <a:p>
            <a:pPr marL="457200" indent="-457200">
              <a:spcBef>
                <a:spcPct val="50000"/>
              </a:spcBef>
              <a:buFont typeface="+mj-lt"/>
              <a:buAutoNum type="arabicPeriod"/>
            </a:pPr>
            <a:r>
              <a:rPr lang="ru-RU" sz="2400" b="1" dirty="0" smtClean="0">
                <a:latin typeface="Times New Roman" pitchFamily="18" charset="0"/>
                <a:cs typeface="Times New Roman" pitchFamily="18" charset="0"/>
              </a:rPr>
              <a:t>Интерстициальный </a:t>
            </a:r>
            <a:r>
              <a:rPr lang="ru-RU" sz="2400" b="1" dirty="0">
                <a:latin typeface="Times New Roman" pitchFamily="18" charset="0"/>
                <a:cs typeface="Times New Roman" pitchFamily="18" charset="0"/>
              </a:rPr>
              <a:t>тип инфильтрации </a:t>
            </a:r>
            <a:r>
              <a:rPr lang="ru-RU" sz="2400" dirty="0">
                <a:latin typeface="Times New Roman" pitchFamily="18" charset="0"/>
                <a:cs typeface="Times New Roman" pitchFamily="18" charset="0"/>
              </a:rPr>
              <a:t>– участки уплотнения по типу «матового стекла» на фоне которого отчетливо прослеживаются элементы легочного рисунка (при частичном заполнении альвеол воспалительным экссудатом и накоплении его в </a:t>
            </a:r>
            <a:r>
              <a:rPr lang="ru-RU" sz="2400" dirty="0" err="1">
                <a:latin typeface="Times New Roman" pitchFamily="18" charset="0"/>
                <a:cs typeface="Times New Roman" pitchFamily="18" charset="0"/>
              </a:rPr>
              <a:t>межальвеолярном</a:t>
            </a:r>
            <a:r>
              <a:rPr lang="ru-RU" sz="2400" dirty="0">
                <a:latin typeface="Times New Roman" pitchFamily="18" charset="0"/>
                <a:cs typeface="Times New Roman" pitchFamily="18" charset="0"/>
              </a:rPr>
              <a:t> пространстве)  	</a:t>
            </a:r>
          </a:p>
        </p:txBody>
      </p:sp>
      <p:sp>
        <p:nvSpPr>
          <p:cNvPr id="3" name="Прямоугольник 2"/>
          <p:cNvSpPr/>
          <p:nvPr/>
        </p:nvSpPr>
        <p:spPr>
          <a:xfrm>
            <a:off x="0" y="6488668"/>
            <a:ext cx="9144000" cy="369332"/>
          </a:xfrm>
          <a:prstGeom prst="rect">
            <a:avLst/>
          </a:prstGeom>
        </p:spPr>
        <p:txBody>
          <a:bodyPr wrap="square">
            <a:spAutoFit/>
          </a:bodyPr>
          <a:lstStyle/>
          <a:p>
            <a:r>
              <a:rPr lang="en-US" dirty="0" smtClean="0">
                <a:hlinkClick r:id="rId3"/>
              </a:rPr>
              <a:t>http://www.kievoncology.com/vnebolnichnye-pnevmonii.html</a:t>
            </a:r>
            <a:endParaRPr lang="ru-RU"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8964488" cy="3046988"/>
          </a:xfrm>
          <a:prstGeom prst="rect">
            <a:avLst/>
          </a:prstGeom>
        </p:spPr>
        <p:txBody>
          <a:bodyPr wrap="square">
            <a:spAutoFit/>
          </a:bodyPr>
          <a:lstStyle/>
          <a:p>
            <a:pPr algn="just"/>
            <a:r>
              <a:rPr lang="ru-RU" sz="2400" b="1" dirty="0" smtClean="0">
                <a:latin typeface="Times New Roman" pitchFamily="18" charset="0"/>
                <a:cs typeface="Times New Roman" pitchFamily="18" charset="0"/>
              </a:rPr>
              <a:t>	Интерстициальный тип инфильтрации </a:t>
            </a:r>
            <a:r>
              <a:rPr lang="ru-RU" sz="2400" dirty="0" smtClean="0">
                <a:latin typeface="Times New Roman" pitchFamily="18" charset="0"/>
                <a:cs typeface="Times New Roman" pitchFamily="18" charset="0"/>
              </a:rPr>
              <a:t>– 	рентгенологически это участки уплотнения по типу «матового стекла» на фоне которого отчетливо прослеживаются элементы легочного рисунка. Морфологическим субстратом является частичное заполнение альвеол и утолщение внутридолькового </a:t>
            </a:r>
            <a:r>
              <a:rPr lang="ru-RU" sz="2400" dirty="0" err="1" smtClean="0">
                <a:latin typeface="Times New Roman" pitchFamily="18" charset="0"/>
                <a:cs typeface="Times New Roman" pitchFamily="18" charset="0"/>
              </a:rPr>
              <a:t>интерстиция</a:t>
            </a:r>
            <a:r>
              <a:rPr lang="ru-RU" sz="2400" dirty="0" smtClean="0">
                <a:latin typeface="Times New Roman" pitchFamily="18" charset="0"/>
                <a:cs typeface="Times New Roman" pitchFamily="18" charset="0"/>
              </a:rPr>
              <a:t>. При этом происходит уменьшение воздушных пространств и как следствие умеренное понижение воздушности.  </a:t>
            </a:r>
            <a:endParaRPr lang="ru-RU" sz="2400" dirty="0"/>
          </a:p>
        </p:txBody>
      </p:sp>
      <p:pic>
        <p:nvPicPr>
          <p:cNvPr id="3" name="Picture 2"/>
          <p:cNvPicPr>
            <a:picLocks noChangeAspect="1" noChangeArrowheads="1"/>
          </p:cNvPicPr>
          <p:nvPr/>
        </p:nvPicPr>
        <p:blipFill>
          <a:blip r:embed="rId3" cstate="print"/>
          <a:srcRect/>
          <a:stretch>
            <a:fillRect/>
          </a:stretch>
        </p:blipFill>
        <p:spPr bwMode="auto">
          <a:xfrm>
            <a:off x="251520" y="4653137"/>
            <a:ext cx="2376264" cy="2030842"/>
          </a:xfrm>
          <a:prstGeom prst="rect">
            <a:avLst/>
          </a:prstGeom>
          <a:noFill/>
          <a:ln w="9525">
            <a:noFill/>
            <a:miter lim="800000"/>
            <a:headEnd/>
            <a:tailEnd/>
          </a:ln>
        </p:spPr>
      </p:pic>
      <p:pic>
        <p:nvPicPr>
          <p:cNvPr id="4" name="Picture 3"/>
          <p:cNvPicPr>
            <a:picLocks noChangeAspect="1" noChangeArrowheads="1"/>
          </p:cNvPicPr>
          <p:nvPr/>
        </p:nvPicPr>
        <p:blipFill>
          <a:blip r:embed="rId4" cstate="print"/>
          <a:srcRect/>
          <a:stretch>
            <a:fillRect/>
          </a:stretch>
        </p:blipFill>
        <p:spPr bwMode="auto">
          <a:xfrm>
            <a:off x="3347864" y="4653136"/>
            <a:ext cx="2397088" cy="2027022"/>
          </a:xfrm>
          <a:prstGeom prst="rect">
            <a:avLst/>
          </a:prstGeom>
          <a:noFill/>
          <a:ln w="9525">
            <a:noFill/>
            <a:miter lim="800000"/>
            <a:headEnd/>
            <a:tailEnd/>
          </a:ln>
        </p:spPr>
      </p:pic>
      <p:pic>
        <p:nvPicPr>
          <p:cNvPr id="5" name="Picture 4"/>
          <p:cNvPicPr>
            <a:picLocks noChangeAspect="1" noChangeArrowheads="1"/>
          </p:cNvPicPr>
          <p:nvPr/>
        </p:nvPicPr>
        <p:blipFill>
          <a:blip r:embed="rId5" cstate="print"/>
          <a:srcRect/>
          <a:stretch>
            <a:fillRect/>
          </a:stretch>
        </p:blipFill>
        <p:spPr bwMode="auto">
          <a:xfrm>
            <a:off x="6372200" y="4653136"/>
            <a:ext cx="2542794" cy="2016224"/>
          </a:xfrm>
          <a:prstGeom prst="rect">
            <a:avLst/>
          </a:prstGeom>
          <a:noFill/>
          <a:ln w="9525">
            <a:noFill/>
            <a:miter lim="800000"/>
            <a:headEnd/>
            <a:tailEnd/>
          </a:ln>
        </p:spPr>
      </p:pic>
      <p:pic>
        <p:nvPicPr>
          <p:cNvPr id="6" name="Picture 5"/>
          <p:cNvPicPr>
            <a:picLocks noChangeAspect="1" noChangeArrowheads="1"/>
          </p:cNvPicPr>
          <p:nvPr/>
        </p:nvPicPr>
        <p:blipFill>
          <a:blip r:embed="rId6" cstate="print"/>
          <a:srcRect/>
          <a:stretch>
            <a:fillRect/>
          </a:stretch>
        </p:blipFill>
        <p:spPr bwMode="auto">
          <a:xfrm>
            <a:off x="6876256" y="2636912"/>
            <a:ext cx="1931806" cy="1814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260648"/>
            <a:ext cx="9144000" cy="6001643"/>
          </a:xfrm>
          <a:prstGeom prst="rect">
            <a:avLst/>
          </a:prstGeom>
        </p:spPr>
        <p:txBody>
          <a:bodyPr wrap="square">
            <a:spAutoFit/>
          </a:bodyPr>
          <a:lstStyle/>
          <a:p>
            <a:pPr algn="just"/>
            <a:r>
              <a:rPr lang="ru-RU" sz="2400" b="1" dirty="0" smtClean="0">
                <a:latin typeface="Times New Roman" pitchFamily="18" charset="0"/>
                <a:cs typeface="Times New Roman" pitchFamily="18" charset="0"/>
              </a:rPr>
              <a:t>	Бронхопневмонический тип инфильтрации </a:t>
            </a:r>
            <a:r>
              <a:rPr lang="ru-RU" sz="2400" dirty="0" smtClean="0">
                <a:latin typeface="Times New Roman" pitchFamily="18" charset="0"/>
                <a:cs typeface="Times New Roman" pitchFamily="18" charset="0"/>
              </a:rPr>
              <a:t>– участок уплотнения неоднородной структуры, состоящий из множественных </a:t>
            </a:r>
            <a:r>
              <a:rPr lang="ru-RU" sz="2400" dirty="0" err="1" smtClean="0">
                <a:latin typeface="Times New Roman" pitchFamily="18" charset="0"/>
                <a:cs typeface="Times New Roman" pitchFamily="18" charset="0"/>
              </a:rPr>
              <a:t>центрилобулярных</a:t>
            </a:r>
            <a:r>
              <a:rPr lang="ru-RU" sz="2400" dirty="0" smtClean="0">
                <a:latin typeface="Times New Roman" pitchFamily="18" charset="0"/>
                <a:cs typeface="Times New Roman" pitchFamily="18" charset="0"/>
              </a:rPr>
              <a:t> очагов с нечеткими контурами, часто сливающихся друг с другом, расположенных </a:t>
            </a:r>
            <a:r>
              <a:rPr lang="ru-RU" sz="2400" dirty="0" err="1" smtClean="0">
                <a:latin typeface="Times New Roman" pitchFamily="18" charset="0"/>
                <a:cs typeface="Times New Roman" pitchFamily="18" charset="0"/>
              </a:rPr>
              <a:t>перибронхиально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перибронхиолярно</a:t>
            </a:r>
            <a:r>
              <a:rPr lang="ru-RU" sz="2400" dirty="0" smtClean="0">
                <a:latin typeface="Times New Roman" pitchFamily="18" charset="0"/>
                <a:cs typeface="Times New Roman" pitchFamily="18" charset="0"/>
              </a:rPr>
              <a:t>.  Морфологическим субстратом здесь является заполненные содержимым терминальные бронхиолы и альвеолы и контактное распространение процесса на </a:t>
            </a:r>
            <a:r>
              <a:rPr lang="ru-RU" sz="2400" dirty="0" err="1" smtClean="0">
                <a:latin typeface="Times New Roman" pitchFamily="18" charset="0"/>
                <a:cs typeface="Times New Roman" pitchFamily="18" charset="0"/>
              </a:rPr>
              <a:t>межальвеолярное</a:t>
            </a:r>
            <a:r>
              <a:rPr lang="ru-RU" sz="2400" dirty="0" smtClean="0">
                <a:latin typeface="Times New Roman" pitchFamily="18" charset="0"/>
                <a:cs typeface="Times New Roman" pitchFamily="18" charset="0"/>
              </a:rPr>
              <a:t> пространство. </a:t>
            </a:r>
          </a:p>
          <a:p>
            <a:pPr algn="just"/>
            <a:r>
              <a:rPr lang="ru-RU" sz="2400" dirty="0" smtClean="0">
                <a:latin typeface="Times New Roman" pitchFamily="18" charset="0"/>
                <a:cs typeface="Times New Roman" pitchFamily="18" charset="0"/>
              </a:rPr>
              <a:t>	И вот здесь уместно вспомнить устаревшее название очаговой пневмонии – бронхопневмония. Понимание строения вторичной легочной дольки объясняет связь воспалительного процесса с бронхом – на уровне терминальных отделов, на уровнем вторичной легочной дольки. А </a:t>
            </a:r>
            <a:r>
              <a:rPr lang="ru-RU" sz="2400" dirty="0" err="1" smtClean="0">
                <a:latin typeface="Times New Roman" pitchFamily="18" charset="0"/>
                <a:cs typeface="Times New Roman" pitchFamily="18" charset="0"/>
              </a:rPr>
              <a:t>перипроцесс</a:t>
            </a:r>
            <a:r>
              <a:rPr lang="ru-RU" sz="2400" dirty="0" smtClean="0">
                <a:latin typeface="Times New Roman" pitchFamily="18" charset="0"/>
                <a:cs typeface="Times New Roman" pitchFamily="18" charset="0"/>
              </a:rPr>
              <a:t> по ходу </a:t>
            </a:r>
            <a:r>
              <a:rPr lang="ru-RU" sz="2400" dirty="0" err="1" smtClean="0">
                <a:latin typeface="Times New Roman" pitchFamily="18" charset="0"/>
                <a:cs typeface="Times New Roman" pitchFamily="18" charset="0"/>
              </a:rPr>
              <a:t>бронхососудистых</a:t>
            </a:r>
            <a:r>
              <a:rPr lang="ru-RU" sz="2400" dirty="0" smtClean="0">
                <a:latin typeface="Times New Roman" pitchFamily="18" charset="0"/>
                <a:cs typeface="Times New Roman" pitchFamily="18" charset="0"/>
              </a:rPr>
              <a:t> структур, который описывают рентгенологи,  является не частным проявлением бронхопневмонии, а реакцией </a:t>
            </a:r>
            <a:r>
              <a:rPr lang="ru-RU" sz="2400" dirty="0" err="1" smtClean="0">
                <a:latin typeface="Times New Roman" pitchFamily="18" charset="0"/>
                <a:cs typeface="Times New Roman" pitchFamily="18" charset="0"/>
              </a:rPr>
              <a:t>перибронховаскулярного</a:t>
            </a:r>
            <a:r>
              <a:rPr lang="ru-RU" sz="2400" dirty="0" smtClean="0">
                <a:latin typeface="Times New Roman" pitchFamily="18" charset="0"/>
                <a:cs typeface="Times New Roman" pitchFamily="18" charset="0"/>
              </a:rPr>
              <a:t> </a:t>
            </a:r>
            <a:r>
              <a:rPr lang="ru-RU" sz="2400" dirty="0" err="1" smtClean="0">
                <a:latin typeface="Times New Roman" pitchFamily="18" charset="0"/>
                <a:cs typeface="Times New Roman" pitchFamily="18" charset="0"/>
              </a:rPr>
              <a:t>интерстиция</a:t>
            </a:r>
            <a:r>
              <a:rPr lang="ru-RU" sz="2400" dirty="0" smtClean="0">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descr="Гиппократ - отец современной медицины. Жил и трудился в Ларисе."/>
          <p:cNvPicPr>
            <a:picLocks noChangeAspect="1" noChangeArrowheads="1"/>
          </p:cNvPicPr>
          <p:nvPr/>
        </p:nvPicPr>
        <p:blipFill>
          <a:blip r:embed="rId3" cstate="print"/>
          <a:srcRect/>
          <a:stretch>
            <a:fillRect/>
          </a:stretch>
        </p:blipFill>
        <p:spPr bwMode="auto">
          <a:xfrm>
            <a:off x="755576" y="188640"/>
            <a:ext cx="6608448" cy="3359295"/>
          </a:xfrm>
          <a:prstGeom prst="rect">
            <a:avLst/>
          </a:prstGeom>
          <a:noFill/>
        </p:spPr>
      </p:pic>
      <p:sp>
        <p:nvSpPr>
          <p:cNvPr id="5" name="Прямоугольник 4"/>
          <p:cNvSpPr/>
          <p:nvPr/>
        </p:nvSpPr>
        <p:spPr>
          <a:xfrm>
            <a:off x="0" y="3687901"/>
            <a:ext cx="9144000" cy="3170099"/>
          </a:xfrm>
          <a:prstGeom prst="rect">
            <a:avLst/>
          </a:prstGeom>
        </p:spPr>
        <p:txBody>
          <a:bodyPr wrap="square">
            <a:spAutoFit/>
          </a:bodyPr>
          <a:lstStyle/>
          <a:p>
            <a:r>
              <a:rPr lang="ru-RU" sz="2000" b="1" dirty="0" smtClean="0">
                <a:latin typeface="Times New Roman" pitchFamily="18" charset="0"/>
                <a:cs typeface="Times New Roman" pitchFamily="18" charset="0"/>
              </a:rPr>
              <a:t>Памятник Гиппократу</a:t>
            </a:r>
            <a:r>
              <a:rPr lang="ru-RU" sz="2000" dirty="0" smtClean="0">
                <a:latin typeface="Times New Roman" pitchFamily="18" charset="0"/>
                <a:cs typeface="Times New Roman" pitchFamily="18" charset="0"/>
              </a:rPr>
              <a:t> – отцу современной медицины. (около 460 до н.э., остров Кос - 377 до н.э.) - древнегреческий врач, естествоиспытатель, философ, реформатор античной медицины. В трудах Гиппократа, ставших основой дальнейшего развития клинической медицины, отражены представление о целостности организма; индивидуальный подход к больному и его лечению; понятие об анамнезе; учения об этиологии, прогнозе, темпераментах. С именем Гиппократа связано представление о высоком моральном облике и образце этического поведения врача. Гиппократу приписывается текст этического кодекса древнегреческих врачей («Клятва Гиппократа»), который стал основой обязательств, принимавшихся впоследствии врачами во многих странах.</a:t>
            </a: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381000" y="152400"/>
            <a:ext cx="3657600" cy="3390900"/>
          </a:xfrm>
          <a:prstGeom prst="rect">
            <a:avLst/>
          </a:prstGeom>
          <a:noFill/>
          <a:ln w="9525">
            <a:noFill/>
            <a:miter lim="800000"/>
            <a:headEnd/>
            <a:tailEnd/>
          </a:ln>
        </p:spPr>
      </p:pic>
      <p:pic>
        <p:nvPicPr>
          <p:cNvPr id="39939" name="Picture 3"/>
          <p:cNvPicPr>
            <a:picLocks noChangeAspect="1" noChangeArrowheads="1"/>
          </p:cNvPicPr>
          <p:nvPr/>
        </p:nvPicPr>
        <p:blipFill>
          <a:blip r:embed="rId4" cstate="print"/>
          <a:srcRect l="10909"/>
          <a:stretch>
            <a:fillRect/>
          </a:stretch>
        </p:blipFill>
        <p:spPr bwMode="auto">
          <a:xfrm>
            <a:off x="5029200" y="152400"/>
            <a:ext cx="3733800" cy="3436938"/>
          </a:xfrm>
          <a:prstGeom prst="rect">
            <a:avLst/>
          </a:prstGeom>
          <a:noFill/>
          <a:ln w="9525">
            <a:noFill/>
            <a:miter lim="800000"/>
            <a:headEnd/>
            <a:tailEnd/>
          </a:ln>
        </p:spPr>
      </p:pic>
      <p:pic>
        <p:nvPicPr>
          <p:cNvPr id="39940" name="Picture 4"/>
          <p:cNvPicPr>
            <a:picLocks noChangeAspect="1" noChangeArrowheads="1"/>
          </p:cNvPicPr>
          <p:nvPr/>
        </p:nvPicPr>
        <p:blipFill>
          <a:blip r:embed="rId5" cstate="print"/>
          <a:srcRect t="3610"/>
          <a:stretch>
            <a:fillRect/>
          </a:stretch>
        </p:blipFill>
        <p:spPr bwMode="auto">
          <a:xfrm>
            <a:off x="381000" y="3810000"/>
            <a:ext cx="3657600" cy="2840038"/>
          </a:xfrm>
          <a:prstGeom prst="rect">
            <a:avLst/>
          </a:prstGeom>
          <a:noFill/>
          <a:ln w="9525">
            <a:noFill/>
            <a:miter lim="800000"/>
            <a:headEnd/>
            <a:tailEnd/>
          </a:ln>
        </p:spPr>
      </p:pic>
      <p:pic>
        <p:nvPicPr>
          <p:cNvPr id="39941" name="Picture 5"/>
          <p:cNvPicPr>
            <a:picLocks noChangeAspect="1" noChangeArrowheads="1"/>
          </p:cNvPicPr>
          <p:nvPr/>
        </p:nvPicPr>
        <p:blipFill>
          <a:blip r:embed="rId6" cstate="print"/>
          <a:srcRect/>
          <a:stretch>
            <a:fillRect/>
          </a:stretch>
        </p:blipFill>
        <p:spPr bwMode="auto">
          <a:xfrm>
            <a:off x="5029200" y="3810000"/>
            <a:ext cx="3733800" cy="2884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9144000" cy="461665"/>
          </a:xfrm>
          <a:prstGeom prst="rect">
            <a:avLst/>
          </a:prstGeom>
        </p:spPr>
        <p:txBody>
          <a:bodyPr wrap="square">
            <a:spAutoFit/>
          </a:bodyPr>
          <a:lstStyle/>
          <a:p>
            <a:pPr algn="just"/>
            <a:r>
              <a:rPr lang="ru-RU" sz="2400" b="1" dirty="0" smtClean="0">
                <a:latin typeface="Times New Roman" pitchFamily="18" charset="0"/>
                <a:cs typeface="Times New Roman" pitchFamily="18" charset="0"/>
              </a:rPr>
              <a:t>	</a:t>
            </a:r>
            <a:endParaRPr lang="ru-RU" sz="2400" dirty="0" smtClean="0">
              <a:latin typeface="Times New Roman" pitchFamily="18" charset="0"/>
              <a:cs typeface="Times New Roman" pitchFamily="18" charset="0"/>
            </a:endParaRPr>
          </a:p>
        </p:txBody>
      </p:sp>
      <p:sp>
        <p:nvSpPr>
          <p:cNvPr id="3" name="Прямоугольник 2"/>
          <p:cNvSpPr/>
          <p:nvPr/>
        </p:nvSpPr>
        <p:spPr>
          <a:xfrm>
            <a:off x="0" y="1124744"/>
            <a:ext cx="9144000" cy="4154984"/>
          </a:xfrm>
          <a:prstGeom prst="rect">
            <a:avLst/>
          </a:prstGeom>
        </p:spPr>
        <p:txBody>
          <a:bodyPr wrap="square">
            <a:spAutoFit/>
          </a:bodyPr>
          <a:lstStyle/>
          <a:p>
            <a:pPr algn="just"/>
            <a:r>
              <a:rPr lang="ru-RU" sz="2400" b="1" dirty="0" smtClean="0">
                <a:latin typeface="Times New Roman" pitchFamily="18" charset="0"/>
                <a:cs typeface="Times New Roman" pitchFamily="18" charset="0"/>
              </a:rPr>
              <a:t>	Плевропневмонический тип инфильтрации </a:t>
            </a:r>
            <a:r>
              <a:rPr lang="ru-RU" sz="2400" dirty="0" smtClean="0">
                <a:latin typeface="Times New Roman" pitchFamily="18" charset="0"/>
                <a:cs typeface="Times New Roman" pitchFamily="18" charset="0"/>
              </a:rPr>
              <a:t>– как и было указанно ранее, участок инфильтрации однородной структуры, широким основанием прилежащий к реберной, </a:t>
            </a:r>
            <a:r>
              <a:rPr lang="ru-RU" sz="2400" dirty="0" err="1" smtClean="0">
                <a:latin typeface="Times New Roman" pitchFamily="18" charset="0"/>
                <a:cs typeface="Times New Roman" pitchFamily="18" charset="0"/>
              </a:rPr>
              <a:t>междолевой</a:t>
            </a:r>
            <a:r>
              <a:rPr lang="ru-RU" sz="2400" dirty="0" smtClean="0">
                <a:latin typeface="Times New Roman" pitchFamily="18" charset="0"/>
                <a:cs typeface="Times New Roman" pitchFamily="18" charset="0"/>
              </a:rPr>
              <a:t> или диафрагмальной плевре, в зоне которой видны воздушные просветы бронхов. Иными словами это безвоздушный участок консолидации легочной ткани. Морфологически он, участок, формируется из слияния множества мелких </a:t>
            </a:r>
            <a:r>
              <a:rPr lang="ru-RU" sz="2400" dirty="0" err="1" smtClean="0">
                <a:latin typeface="Times New Roman" pitchFamily="18" charset="0"/>
                <a:cs typeface="Times New Roman" pitchFamily="18" charset="0"/>
              </a:rPr>
              <a:t>центрилобулярных</a:t>
            </a:r>
            <a:r>
              <a:rPr lang="ru-RU" sz="2400" dirty="0" smtClean="0">
                <a:latin typeface="Times New Roman" pitchFamily="18" charset="0"/>
                <a:cs typeface="Times New Roman" pitchFamily="18" charset="0"/>
              </a:rPr>
              <a:t> очагов, представляющих собой ни что иное как бронхоальвеолярный тип  инфильтрации. И вот здесь классическая рентгенологическая школа определяла бронхопневмонию как очаговую и очагово-сливную пневмонию. </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152400" y="152400"/>
            <a:ext cx="3924300" cy="2806700"/>
          </a:xfrm>
          <a:prstGeom prst="rect">
            <a:avLst/>
          </a:prstGeom>
          <a:noFill/>
          <a:ln w="9525">
            <a:noFill/>
            <a:miter lim="800000"/>
            <a:headEnd/>
            <a:tailEnd/>
          </a:ln>
        </p:spPr>
      </p:pic>
      <p:pic>
        <p:nvPicPr>
          <p:cNvPr id="37891" name="Picture 3"/>
          <p:cNvPicPr>
            <a:picLocks noChangeAspect="1" noChangeArrowheads="1"/>
          </p:cNvPicPr>
          <p:nvPr/>
        </p:nvPicPr>
        <p:blipFill>
          <a:blip r:embed="rId4" cstate="print"/>
          <a:srcRect/>
          <a:stretch>
            <a:fillRect/>
          </a:stretch>
        </p:blipFill>
        <p:spPr bwMode="auto">
          <a:xfrm>
            <a:off x="4572000" y="152400"/>
            <a:ext cx="3962400" cy="2781300"/>
          </a:xfrm>
          <a:prstGeom prst="rect">
            <a:avLst/>
          </a:prstGeom>
          <a:noFill/>
          <a:ln w="9525">
            <a:noFill/>
            <a:miter lim="800000"/>
            <a:headEnd/>
            <a:tailEnd/>
          </a:ln>
        </p:spPr>
      </p:pic>
      <p:pic>
        <p:nvPicPr>
          <p:cNvPr id="37892" name="Picture 4"/>
          <p:cNvPicPr>
            <a:picLocks noChangeAspect="1" noChangeArrowheads="1"/>
          </p:cNvPicPr>
          <p:nvPr/>
        </p:nvPicPr>
        <p:blipFill>
          <a:blip r:embed="rId5" cstate="print"/>
          <a:srcRect/>
          <a:stretch>
            <a:fillRect/>
          </a:stretch>
        </p:blipFill>
        <p:spPr bwMode="auto">
          <a:xfrm>
            <a:off x="4572000" y="3505200"/>
            <a:ext cx="4038600" cy="2941638"/>
          </a:xfrm>
          <a:prstGeom prst="rect">
            <a:avLst/>
          </a:prstGeom>
          <a:noFill/>
          <a:ln w="9525">
            <a:noFill/>
            <a:miter lim="800000"/>
            <a:headEnd/>
            <a:tailEnd/>
          </a:ln>
        </p:spPr>
      </p:pic>
      <p:pic>
        <p:nvPicPr>
          <p:cNvPr id="37893" name="Picture 5"/>
          <p:cNvPicPr>
            <a:picLocks noChangeAspect="1" noChangeArrowheads="1"/>
          </p:cNvPicPr>
          <p:nvPr/>
        </p:nvPicPr>
        <p:blipFill>
          <a:blip r:embed="rId6" cstate="print"/>
          <a:srcRect/>
          <a:stretch>
            <a:fillRect/>
          </a:stretch>
        </p:blipFill>
        <p:spPr bwMode="auto">
          <a:xfrm>
            <a:off x="228600" y="3581400"/>
            <a:ext cx="38100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cstate="print"/>
          <a:srcRect/>
          <a:stretch>
            <a:fillRect/>
          </a:stretch>
        </p:blipFill>
        <p:spPr bwMode="auto">
          <a:xfrm>
            <a:off x="2483768" y="228600"/>
            <a:ext cx="5926807" cy="4355582"/>
          </a:xfrm>
          <a:prstGeom prst="rect">
            <a:avLst/>
          </a:prstGeom>
          <a:noFill/>
          <a:ln w="9525">
            <a:noFill/>
            <a:miter lim="800000"/>
            <a:headEnd/>
            <a:tailEnd/>
          </a:ln>
        </p:spPr>
      </p:pic>
      <p:sp>
        <p:nvSpPr>
          <p:cNvPr id="59395" name="Text Box 3"/>
          <p:cNvSpPr txBox="1">
            <a:spLocks noChangeArrowheads="1"/>
          </p:cNvSpPr>
          <p:nvPr/>
        </p:nvSpPr>
        <p:spPr bwMode="auto">
          <a:xfrm>
            <a:off x="0" y="4725144"/>
            <a:ext cx="9144000" cy="1938992"/>
          </a:xfrm>
          <a:prstGeom prst="rect">
            <a:avLst/>
          </a:prstGeom>
          <a:noFill/>
          <a:ln w="9525">
            <a:noFill/>
            <a:miter lim="800000"/>
            <a:headEnd/>
            <a:tailEnd/>
          </a:ln>
        </p:spPr>
        <p:txBody>
          <a:bodyPr wrap="square">
            <a:spAutoFit/>
          </a:bodyPr>
          <a:lstStyle/>
          <a:p>
            <a:pPr algn="just">
              <a:spcBef>
                <a:spcPct val="50000"/>
              </a:spcBef>
            </a:pPr>
            <a:r>
              <a:rPr lang="ru-RU" sz="2400" dirty="0" smtClean="0">
                <a:latin typeface="Times New Roman" pitchFamily="18" charset="0"/>
                <a:cs typeface="Times New Roman" pitchFamily="18" charset="0"/>
              </a:rPr>
              <a:t>	Продолжая тему пневмоний, хотим представить пример специфического процесса в легких, который является не чем иным, как частный случай грибковой пневмонии у больного </a:t>
            </a:r>
            <a:r>
              <a:rPr lang="ru-RU" sz="2400" dirty="0">
                <a:latin typeface="Times New Roman" pitchFamily="18" charset="0"/>
                <a:cs typeface="Times New Roman" pitchFamily="18" charset="0"/>
              </a:rPr>
              <a:t>с О.Л</a:t>
            </a:r>
            <a:r>
              <a:rPr lang="ru-RU" sz="2400" dirty="0" smtClean="0">
                <a:latin typeface="Times New Roman" pitchFamily="18" charset="0"/>
                <a:cs typeface="Times New Roman" pitchFamily="18" charset="0"/>
              </a:rPr>
              <a:t>. Шаровидные инфильтраты в </a:t>
            </a:r>
            <a:r>
              <a:rPr lang="ru-RU" sz="2400" dirty="0" err="1" smtClean="0">
                <a:latin typeface="Times New Roman" pitchFamily="18" charset="0"/>
                <a:cs typeface="Times New Roman" pitchFamily="18" charset="0"/>
              </a:rPr>
              <a:t>субплевральных</a:t>
            </a:r>
            <a:r>
              <a:rPr lang="ru-RU" sz="2400" dirty="0" smtClean="0">
                <a:latin typeface="Times New Roman" pitchFamily="18" charset="0"/>
                <a:cs typeface="Times New Roman" pitchFamily="18" charset="0"/>
              </a:rPr>
              <a:t> областях с зоной ареола по типу «матового стекла» по периферии</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cstate="print"/>
          <a:srcRect/>
          <a:stretch>
            <a:fillRect/>
          </a:stretch>
        </p:blipFill>
        <p:spPr bwMode="auto">
          <a:xfrm>
            <a:off x="228600" y="152400"/>
            <a:ext cx="4495800" cy="3365500"/>
          </a:xfrm>
          <a:prstGeom prst="rect">
            <a:avLst/>
          </a:prstGeom>
          <a:noFill/>
          <a:ln w="9525">
            <a:noFill/>
            <a:miter lim="800000"/>
            <a:headEnd/>
            <a:tailEnd/>
          </a:ln>
        </p:spPr>
      </p:pic>
      <p:pic>
        <p:nvPicPr>
          <p:cNvPr id="60419" name="Picture 3"/>
          <p:cNvPicPr>
            <a:picLocks noChangeAspect="1" noChangeArrowheads="1"/>
          </p:cNvPicPr>
          <p:nvPr/>
        </p:nvPicPr>
        <p:blipFill>
          <a:blip r:embed="rId4" cstate="print"/>
          <a:srcRect/>
          <a:stretch>
            <a:fillRect/>
          </a:stretch>
        </p:blipFill>
        <p:spPr bwMode="auto">
          <a:xfrm>
            <a:off x="4419600" y="2895600"/>
            <a:ext cx="4581525" cy="37258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srcRect/>
          <a:stretch>
            <a:fillRect/>
          </a:stretch>
        </p:blipFill>
        <p:spPr bwMode="auto">
          <a:xfrm>
            <a:off x="228600" y="228600"/>
            <a:ext cx="4343400" cy="2992438"/>
          </a:xfrm>
          <a:prstGeom prst="rect">
            <a:avLst/>
          </a:prstGeom>
          <a:noFill/>
          <a:ln w="9525">
            <a:noFill/>
            <a:miter lim="800000"/>
            <a:headEnd/>
            <a:tailEnd/>
          </a:ln>
        </p:spPr>
      </p:pic>
      <p:pic>
        <p:nvPicPr>
          <p:cNvPr id="61443" name="Picture 3"/>
          <p:cNvPicPr>
            <a:picLocks noChangeAspect="1" noChangeArrowheads="1"/>
          </p:cNvPicPr>
          <p:nvPr/>
        </p:nvPicPr>
        <p:blipFill>
          <a:blip r:embed="rId4" cstate="print"/>
          <a:srcRect/>
          <a:stretch>
            <a:fillRect/>
          </a:stretch>
        </p:blipFill>
        <p:spPr bwMode="auto">
          <a:xfrm>
            <a:off x="5105400" y="228600"/>
            <a:ext cx="3505200" cy="2994025"/>
          </a:xfrm>
          <a:prstGeom prst="rect">
            <a:avLst/>
          </a:prstGeom>
          <a:noFill/>
          <a:ln w="9525">
            <a:noFill/>
            <a:miter lim="800000"/>
            <a:headEnd/>
            <a:tailEnd/>
          </a:ln>
        </p:spPr>
      </p:pic>
      <p:sp>
        <p:nvSpPr>
          <p:cNvPr id="61444" name="Text Box 4"/>
          <p:cNvSpPr txBox="1">
            <a:spLocks noChangeArrowheads="1"/>
          </p:cNvSpPr>
          <p:nvPr/>
        </p:nvSpPr>
        <p:spPr bwMode="auto">
          <a:xfrm>
            <a:off x="0" y="3810000"/>
            <a:ext cx="9144000" cy="830997"/>
          </a:xfrm>
          <a:prstGeom prst="rect">
            <a:avLst/>
          </a:prstGeom>
          <a:noFill/>
          <a:ln w="9525">
            <a:noFill/>
            <a:miter lim="800000"/>
            <a:headEnd/>
            <a:tailEnd/>
          </a:ln>
        </p:spPr>
        <p:txBody>
          <a:bodyPr wrap="square">
            <a:spAutoFit/>
          </a:bodyPr>
          <a:lstStyle/>
          <a:p>
            <a:pPr algn="just">
              <a:spcBef>
                <a:spcPct val="50000"/>
              </a:spcBef>
            </a:pPr>
            <a:r>
              <a:rPr lang="ru-RU" sz="2400" dirty="0" smtClean="0">
                <a:latin typeface="Times New Roman" pitchFamily="18" charset="0"/>
                <a:cs typeface="Times New Roman" pitchFamily="18" charset="0"/>
              </a:rPr>
              <a:t>	Очаг </a:t>
            </a:r>
            <a:r>
              <a:rPr lang="ru-RU" sz="2400" dirty="0" err="1">
                <a:latin typeface="Times New Roman" pitchFamily="18" charset="0"/>
                <a:cs typeface="Times New Roman" pitchFamily="18" charset="0"/>
              </a:rPr>
              <a:t>микотического</a:t>
            </a:r>
            <a:r>
              <a:rPr lang="ru-RU" sz="2400" dirty="0">
                <a:latin typeface="Times New Roman" pitchFamily="18" charset="0"/>
                <a:cs typeface="Times New Roman" pitchFamily="18" charset="0"/>
              </a:rPr>
              <a:t> поражения </a:t>
            </a:r>
            <a:r>
              <a:rPr lang="ru-RU" sz="2400" dirty="0" smtClean="0">
                <a:latin typeface="Times New Roman" pitchFamily="18" charset="0"/>
                <a:cs typeface="Times New Roman" pitchFamily="18" charset="0"/>
              </a:rPr>
              <a:t>– грибковый абсцесс в </a:t>
            </a:r>
            <a:r>
              <a:rPr lang="ru-RU" sz="2400" dirty="0">
                <a:latin typeface="Times New Roman" pitchFamily="18" charset="0"/>
                <a:cs typeface="Times New Roman" pitchFamily="18" charset="0"/>
              </a:rPr>
              <a:t>левой доле печени</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Заголовок 1"/>
          <p:cNvSpPr>
            <a:spLocks noGrp="1"/>
          </p:cNvSpPr>
          <p:nvPr>
            <p:ph type="title"/>
          </p:nvPr>
        </p:nvSpPr>
        <p:spPr/>
        <p:txBody>
          <a:bodyPr/>
          <a:lstStyle/>
          <a:p>
            <a:r>
              <a:rPr lang="ru-RU" altLang="ru-RU" dirty="0" smtClean="0"/>
              <a:t>Алгоритм диагностики</a:t>
            </a:r>
          </a:p>
        </p:txBody>
      </p:sp>
      <p:sp>
        <p:nvSpPr>
          <p:cNvPr id="80899" name="Объект 2"/>
          <p:cNvSpPr>
            <a:spLocks noGrp="1"/>
          </p:cNvSpPr>
          <p:nvPr>
            <p:ph idx="1"/>
          </p:nvPr>
        </p:nvSpPr>
        <p:spPr>
          <a:xfrm>
            <a:off x="395288" y="1341438"/>
            <a:ext cx="8291512" cy="4789487"/>
          </a:xfrm>
        </p:spPr>
        <p:txBody>
          <a:bodyPr/>
          <a:lstStyle/>
          <a:p>
            <a:pPr marL="0" indent="0">
              <a:buFont typeface="Wingdings" pitchFamily="2" charset="2"/>
              <a:buNone/>
            </a:pPr>
            <a:r>
              <a:rPr lang="ru-RU" altLang="ru-RU" sz="2400" b="1" dirty="0" smtClean="0"/>
              <a:t>Вероятно тяжелая пневмония </a:t>
            </a:r>
            <a:r>
              <a:rPr lang="ru-RU" altLang="ru-RU" sz="2400" dirty="0" smtClean="0"/>
              <a:t>(учащенное дыхание, втяжение </a:t>
            </a:r>
            <a:r>
              <a:rPr lang="ru-RU" altLang="ru-RU" sz="2400" dirty="0" err="1" smtClean="0"/>
              <a:t>межреберий</a:t>
            </a:r>
            <a:r>
              <a:rPr lang="ru-RU" altLang="ru-RU" sz="2400" dirty="0" smtClean="0"/>
              <a:t>, стонущее дыхание, цианоз, признаки токсикоза). Следует ввести антибиотик и отправить в стационар.</a:t>
            </a:r>
          </a:p>
          <a:p>
            <a:pPr marL="0" indent="0">
              <a:buFont typeface="Wingdings" pitchFamily="2" charset="2"/>
              <a:buNone/>
            </a:pPr>
            <a:r>
              <a:rPr lang="ru-RU" altLang="ru-RU" sz="2400" b="1" dirty="0" smtClean="0"/>
              <a:t>Вероятно пневмония </a:t>
            </a:r>
            <a:r>
              <a:rPr lang="ru-RU" altLang="ru-RU" sz="2400" dirty="0" smtClean="0"/>
              <a:t>(отсутствие признаков п.1, темп. Тела ≥38 более 3 дней, локальные симптомы, </a:t>
            </a:r>
            <a:r>
              <a:rPr lang="ru-RU" altLang="ru-RU" sz="2400" dirty="0" err="1" smtClean="0"/>
              <a:t>ассиметрия</a:t>
            </a:r>
            <a:r>
              <a:rPr lang="ru-RU" altLang="ru-RU" sz="2400" dirty="0" smtClean="0"/>
              <a:t> хрипов). Направить на рентген или ввести антибиотик.</a:t>
            </a:r>
          </a:p>
          <a:p>
            <a:pPr marL="0" indent="0">
              <a:buFont typeface="Wingdings" pitchFamily="2" charset="2"/>
              <a:buNone/>
            </a:pPr>
            <a:r>
              <a:rPr lang="ru-RU" altLang="ru-RU" sz="2400" b="1" dirty="0" smtClean="0"/>
              <a:t>Дети с ОРИ и обструкцией</a:t>
            </a:r>
            <a:r>
              <a:rPr lang="ru-RU" altLang="ru-RU" sz="2400" dirty="0" smtClean="0"/>
              <a:t>. Показан рентген при </a:t>
            </a:r>
            <a:r>
              <a:rPr lang="ru-RU" altLang="ru-RU" sz="2400" dirty="0" err="1" smtClean="0"/>
              <a:t>ассиметрии</a:t>
            </a:r>
            <a:r>
              <a:rPr lang="ru-RU" altLang="ru-RU" sz="2400" dirty="0" smtClean="0"/>
              <a:t> хрипов или лейкоцитозе. Госпитализируют при ДН.</a:t>
            </a:r>
          </a:p>
          <a:p>
            <a:pPr marL="0" indent="0">
              <a:buFont typeface="Wingdings" pitchFamily="2" charset="2"/>
              <a:buNone/>
            </a:pPr>
            <a:r>
              <a:rPr lang="ru-RU" altLang="ru-RU" sz="2400" b="1" dirty="0" smtClean="0"/>
              <a:t>Дети с фебрильной температурой </a:t>
            </a:r>
            <a:r>
              <a:rPr lang="ru-RU" altLang="ru-RU" sz="2400" dirty="0" smtClean="0"/>
              <a:t>1-2 дня подлежат наблюдению на дому.</a:t>
            </a:r>
          </a:p>
        </p:txBody>
      </p:sp>
    </p:spTree>
    <p:extLst>
      <p:ext uri="{BB962C8B-B14F-4D97-AF65-F5344CB8AC3E}">
        <p14:creationId xmlns:p14="http://schemas.microsoft.com/office/powerpoint/2010/main" val="648732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10"/>
          <p:cNvSpPr>
            <a:spLocks noGrp="1" noChangeArrowheads="1"/>
          </p:cNvSpPr>
          <p:nvPr>
            <p:ph type="title"/>
          </p:nvPr>
        </p:nvSpPr>
        <p:spPr/>
        <p:txBody>
          <a:bodyPr/>
          <a:lstStyle/>
          <a:p>
            <a:pPr eaLnBrk="1" hangingPunct="1"/>
            <a:r>
              <a:rPr lang="ru-RU" altLang="ru-RU" sz="2500" b="1" dirty="0" smtClean="0"/>
              <a:t>Состояния, при которых показана госпитализация</a:t>
            </a:r>
            <a:br>
              <a:rPr lang="ru-RU" altLang="ru-RU" sz="2500" b="1" dirty="0" smtClean="0"/>
            </a:br>
            <a:endParaRPr lang="ru-RU" altLang="ru-RU" sz="2500" b="1" dirty="0" smtClean="0"/>
          </a:p>
        </p:txBody>
      </p:sp>
      <p:sp>
        <p:nvSpPr>
          <p:cNvPr id="57347" name="Rectangle 111"/>
          <p:cNvSpPr>
            <a:spLocks noGrp="1" noChangeArrowheads="1"/>
          </p:cNvSpPr>
          <p:nvPr>
            <p:ph idx="1"/>
          </p:nvPr>
        </p:nvSpPr>
        <p:spPr/>
        <p:txBody>
          <a:bodyPr/>
          <a:lstStyle/>
          <a:p>
            <a:pPr eaLnBrk="1" hangingPunct="1"/>
            <a:endParaRPr lang="ru-RU" altLang="ru-RU" smtClean="0"/>
          </a:p>
        </p:txBody>
      </p:sp>
      <p:sp>
        <p:nvSpPr>
          <p:cNvPr id="57348" name="Text Box 34"/>
          <p:cNvSpPr txBox="1">
            <a:spLocks noChangeArrowheads="1"/>
          </p:cNvSpPr>
          <p:nvPr/>
        </p:nvSpPr>
        <p:spPr bwMode="auto">
          <a:xfrm>
            <a:off x="1816100" y="409257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ru-RU" altLang="ru-RU" sz="1800">
              <a:latin typeface="Tahoma" pitchFamily="34" charset="0"/>
            </a:endParaRPr>
          </a:p>
        </p:txBody>
      </p:sp>
      <p:pic>
        <p:nvPicPr>
          <p:cNvPr id="57349"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283" y="980728"/>
            <a:ext cx="7848600" cy="494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0329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sz="2800" b="1" dirty="0" smtClean="0">
                <a:solidFill>
                  <a:schemeClr val="accent2">
                    <a:lumMod val="50000"/>
                  </a:schemeClr>
                </a:solidFill>
              </a:rPr>
              <a:t>Критерии для оценки тяжести  ВП у детей</a:t>
            </a:r>
            <a:endParaRPr lang="ru-RU" sz="2800" b="1" dirty="0">
              <a:solidFill>
                <a:schemeClr val="accent2">
                  <a:lumMod val="50000"/>
                </a:schemeClr>
              </a:solidFill>
            </a:endParaRPr>
          </a:p>
        </p:txBody>
      </p:sp>
      <p:pic>
        <p:nvPicPr>
          <p:cNvPr id="6758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128837" y="2086769"/>
            <a:ext cx="4886325" cy="3552825"/>
          </a:xfrm>
          <a:noFill/>
        </p:spPr>
      </p:pic>
    </p:spTree>
    <p:extLst>
      <p:ext uri="{BB962C8B-B14F-4D97-AF65-F5344CB8AC3E}">
        <p14:creationId xmlns:p14="http://schemas.microsoft.com/office/powerpoint/2010/main" val="2683928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Заголовок 1"/>
          <p:cNvSpPr>
            <a:spLocks noGrp="1"/>
          </p:cNvSpPr>
          <p:nvPr>
            <p:ph type="title"/>
          </p:nvPr>
        </p:nvSpPr>
        <p:spPr/>
        <p:txBody>
          <a:bodyPr/>
          <a:lstStyle/>
          <a:p>
            <a:endParaRPr lang="ru-RU" altLang="ru-RU" dirty="0" smtClean="0"/>
          </a:p>
        </p:txBody>
      </p:sp>
      <p:pic>
        <p:nvPicPr>
          <p:cNvPr id="6861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552" y="476672"/>
            <a:ext cx="8243888" cy="5832648"/>
          </a:xfrm>
          <a:noFill/>
        </p:spPr>
      </p:pic>
    </p:spTree>
    <p:extLst>
      <p:ext uri="{BB962C8B-B14F-4D97-AF65-F5344CB8AC3E}">
        <p14:creationId xmlns:p14="http://schemas.microsoft.com/office/powerpoint/2010/main" val="450432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AutoShape 2" descr="Maimonides-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452" name="AutoShape 4" descr="https://upload.wikimedia.org/wikipedia/commons/0/07/Maimonides-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4453" name="Picture 5" descr="D:\Клиника БГМУ\Maimonides-2.jpg"/>
          <p:cNvPicPr>
            <a:picLocks noChangeAspect="1" noChangeArrowheads="1"/>
          </p:cNvPicPr>
          <p:nvPr/>
        </p:nvPicPr>
        <p:blipFill>
          <a:blip r:embed="rId3" cstate="print"/>
          <a:srcRect/>
          <a:stretch>
            <a:fillRect/>
          </a:stretch>
        </p:blipFill>
        <p:spPr bwMode="auto">
          <a:xfrm>
            <a:off x="827584" y="260648"/>
            <a:ext cx="2514600" cy="3352800"/>
          </a:xfrm>
          <a:prstGeom prst="rect">
            <a:avLst/>
          </a:prstGeom>
          <a:noFill/>
        </p:spPr>
      </p:pic>
      <p:sp>
        <p:nvSpPr>
          <p:cNvPr id="7" name="Прямоугольник 6"/>
          <p:cNvSpPr/>
          <p:nvPr/>
        </p:nvSpPr>
        <p:spPr>
          <a:xfrm>
            <a:off x="3563888" y="260648"/>
            <a:ext cx="4721036" cy="461665"/>
          </a:xfrm>
          <a:prstGeom prst="rect">
            <a:avLst/>
          </a:prstGeom>
        </p:spPr>
        <p:txBody>
          <a:bodyPr wrap="none">
            <a:spAutoFit/>
          </a:bodyPr>
          <a:lstStyle/>
          <a:p>
            <a:r>
              <a:rPr lang="ru-RU" sz="2400" b="1" dirty="0" smtClean="0">
                <a:latin typeface="Times New Roman" pitchFamily="18" charset="0"/>
                <a:cs typeface="Times New Roman" pitchFamily="18" charset="0"/>
              </a:rPr>
              <a:t>Моше </a:t>
            </a:r>
            <a:r>
              <a:rPr lang="ru-RU" sz="2400" b="1" dirty="0" err="1" smtClean="0">
                <a:latin typeface="Times New Roman" pitchFamily="18" charset="0"/>
                <a:cs typeface="Times New Roman" pitchFamily="18" charset="0"/>
              </a:rPr>
              <a:t>бен</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Маймон</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Маймониди</a:t>
            </a:r>
            <a:r>
              <a:rPr lang="ru-RU" b="1" dirty="0" smtClean="0"/>
              <a:t>)</a:t>
            </a:r>
            <a:endParaRPr lang="ru-RU" dirty="0"/>
          </a:p>
        </p:txBody>
      </p:sp>
      <p:sp>
        <p:nvSpPr>
          <p:cNvPr id="9" name="Прямоугольник 8"/>
          <p:cNvSpPr/>
          <p:nvPr/>
        </p:nvSpPr>
        <p:spPr>
          <a:xfrm>
            <a:off x="3635896" y="1340768"/>
            <a:ext cx="4572000" cy="1200329"/>
          </a:xfrm>
          <a:prstGeom prst="rect">
            <a:avLst/>
          </a:prstGeom>
        </p:spPr>
        <p:txBody>
          <a:bodyPr>
            <a:spAutoFit/>
          </a:bodyPr>
          <a:lstStyle/>
          <a:p>
            <a:r>
              <a:rPr lang="ru-RU" sz="2400" dirty="0" smtClean="0">
                <a:latin typeface="Times New Roman" pitchFamily="18" charset="0"/>
                <a:cs typeface="Times New Roman" pitchFamily="18" charset="0"/>
              </a:rPr>
              <a:t>Выдающийся философ, богослов, врач и разносторонний учёный своей эпохи, </a:t>
            </a:r>
            <a:endParaRPr lang="ru-RU" sz="2400" dirty="0">
              <a:latin typeface="Times New Roman" pitchFamily="18" charset="0"/>
              <a:cs typeface="Times New Roman" pitchFamily="18" charset="0"/>
            </a:endParaRPr>
          </a:p>
        </p:txBody>
      </p:sp>
      <p:sp>
        <p:nvSpPr>
          <p:cNvPr id="10" name="Прямоугольник 9"/>
          <p:cNvSpPr/>
          <p:nvPr/>
        </p:nvSpPr>
        <p:spPr>
          <a:xfrm>
            <a:off x="3635896" y="764704"/>
            <a:ext cx="1950790" cy="461665"/>
          </a:xfrm>
          <a:prstGeom prst="rect">
            <a:avLst/>
          </a:prstGeom>
        </p:spPr>
        <p:txBody>
          <a:bodyPr wrap="none">
            <a:spAutoFit/>
          </a:bodyPr>
          <a:lstStyle/>
          <a:p>
            <a:r>
              <a:rPr lang="ru-RU" sz="2400" b="1" dirty="0" smtClean="0">
                <a:latin typeface="Times New Roman" pitchFamily="18" charset="0"/>
                <a:cs typeface="Times New Roman" pitchFamily="18" charset="0"/>
              </a:rPr>
              <a:t>1138</a:t>
            </a:r>
            <a:r>
              <a:rPr lang="ru-RU" sz="2400" dirty="0" smtClean="0">
                <a:latin typeface="Times New Roman" pitchFamily="18" charset="0"/>
                <a:cs typeface="Times New Roman" pitchFamily="18" charset="0"/>
              </a:rPr>
              <a:t>–</a:t>
            </a:r>
            <a:r>
              <a:rPr lang="ru-RU" sz="2400" b="1" dirty="0" smtClean="0">
                <a:latin typeface="Times New Roman" pitchFamily="18" charset="0"/>
                <a:cs typeface="Times New Roman" pitchFamily="18" charset="0"/>
              </a:rPr>
              <a:t>1204</a:t>
            </a:r>
            <a:r>
              <a:rPr lang="ru-RU" sz="2400"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гг.</a:t>
            </a:r>
            <a:endParaRPr lang="ru-RU" sz="2400" dirty="0">
              <a:latin typeface="Times New Roman" pitchFamily="18" charset="0"/>
              <a:cs typeface="Times New Roman" pitchFamily="18" charset="0"/>
            </a:endParaRPr>
          </a:p>
        </p:txBody>
      </p:sp>
      <p:pic>
        <p:nvPicPr>
          <p:cNvPr id="104454" name="Picture 6" descr="D:\Клиника БГМУ\Edwin_Klebs.jpg"/>
          <p:cNvPicPr>
            <a:picLocks noChangeAspect="1" noChangeArrowheads="1"/>
          </p:cNvPicPr>
          <p:nvPr/>
        </p:nvPicPr>
        <p:blipFill>
          <a:blip r:embed="rId4" cstate="print"/>
          <a:srcRect/>
          <a:stretch>
            <a:fillRect/>
          </a:stretch>
        </p:blipFill>
        <p:spPr bwMode="auto">
          <a:xfrm>
            <a:off x="6228184" y="3284984"/>
            <a:ext cx="2592288" cy="3353164"/>
          </a:xfrm>
          <a:prstGeom prst="rect">
            <a:avLst/>
          </a:prstGeom>
          <a:noFill/>
        </p:spPr>
      </p:pic>
      <p:sp>
        <p:nvSpPr>
          <p:cNvPr id="12" name="Прямоугольник 11"/>
          <p:cNvSpPr/>
          <p:nvPr/>
        </p:nvSpPr>
        <p:spPr>
          <a:xfrm>
            <a:off x="3995936" y="4797152"/>
            <a:ext cx="1962717" cy="461665"/>
          </a:xfrm>
          <a:prstGeom prst="rect">
            <a:avLst/>
          </a:prstGeom>
        </p:spPr>
        <p:txBody>
          <a:bodyPr wrap="none">
            <a:spAutoFit/>
          </a:bodyPr>
          <a:lstStyle/>
          <a:p>
            <a:r>
              <a:rPr lang="ru-RU" sz="2400" b="1" dirty="0" smtClean="0">
                <a:latin typeface="Times New Roman" pitchFamily="18" charset="0"/>
                <a:cs typeface="Times New Roman" pitchFamily="18" charset="0"/>
              </a:rPr>
              <a:t>Эдвин </a:t>
            </a:r>
            <a:r>
              <a:rPr lang="ru-RU" sz="2400" b="1" dirty="0" err="1" smtClean="0">
                <a:latin typeface="Times New Roman" pitchFamily="18" charset="0"/>
                <a:cs typeface="Times New Roman" pitchFamily="18" charset="0"/>
              </a:rPr>
              <a:t>Клебс</a:t>
            </a:r>
            <a:endParaRPr lang="ru-RU" sz="2400" dirty="0">
              <a:latin typeface="Times New Roman" pitchFamily="18" charset="0"/>
              <a:cs typeface="Times New Roman" pitchFamily="18" charset="0"/>
            </a:endParaRPr>
          </a:p>
        </p:txBody>
      </p:sp>
      <p:sp>
        <p:nvSpPr>
          <p:cNvPr id="14" name="Прямоугольник 13"/>
          <p:cNvSpPr/>
          <p:nvPr/>
        </p:nvSpPr>
        <p:spPr>
          <a:xfrm>
            <a:off x="1115616" y="5373216"/>
            <a:ext cx="4916987" cy="461665"/>
          </a:xfrm>
          <a:prstGeom prst="rect">
            <a:avLst/>
          </a:prstGeom>
        </p:spPr>
        <p:txBody>
          <a:bodyPr wrap="none">
            <a:spAutoFit/>
          </a:bodyPr>
          <a:lstStyle/>
          <a:p>
            <a:r>
              <a:rPr lang="ru-RU" sz="2400" b="1" dirty="0" smtClean="0">
                <a:latin typeface="Times New Roman" pitchFamily="18" charset="0"/>
                <a:cs typeface="Times New Roman" pitchFamily="18" charset="0"/>
              </a:rPr>
              <a:t>06 февраля 1834 - 23 октября 1913</a:t>
            </a:r>
            <a:endParaRPr lang="ru-RU" sz="2400" b="1" dirty="0">
              <a:latin typeface="Times New Roman" pitchFamily="18" charset="0"/>
              <a:cs typeface="Times New Roman" pitchFamily="18" charset="0"/>
            </a:endParaRPr>
          </a:p>
        </p:txBody>
      </p:sp>
      <p:sp>
        <p:nvSpPr>
          <p:cNvPr id="15" name="Прямоугольник 14"/>
          <p:cNvSpPr/>
          <p:nvPr/>
        </p:nvSpPr>
        <p:spPr>
          <a:xfrm>
            <a:off x="611560" y="6165304"/>
            <a:ext cx="5529142" cy="461665"/>
          </a:xfrm>
          <a:prstGeom prst="rect">
            <a:avLst/>
          </a:prstGeom>
        </p:spPr>
        <p:txBody>
          <a:bodyPr wrap="none">
            <a:spAutoFit/>
          </a:bodyPr>
          <a:lstStyle/>
          <a:p>
            <a:r>
              <a:rPr lang="ru-RU" sz="2400" dirty="0" smtClean="0">
                <a:latin typeface="Times New Roman" pitchFamily="18" charset="0"/>
                <a:cs typeface="Times New Roman" pitchFamily="18" charset="0"/>
              </a:rPr>
              <a:t>немецкий бактериолог и патологоанатом</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620689"/>
            <a:ext cx="9144000" cy="4247317"/>
          </a:xfrm>
          <a:prstGeom prst="rect">
            <a:avLst/>
          </a:prstGeom>
        </p:spPr>
        <p:txBody>
          <a:bodyPr wrap="square">
            <a:spAutoFit/>
          </a:bodyPr>
          <a:lstStyle/>
          <a:p>
            <a:pPr algn="just"/>
            <a:r>
              <a:rPr lang="ru-RU" sz="2400" dirty="0" smtClean="0">
                <a:latin typeface="Times New Roman" pitchFamily="18" charset="0"/>
                <a:cs typeface="Times New Roman" pitchFamily="18" charset="0"/>
              </a:rPr>
              <a:t>	Лечебные мероприятия, проводимые больным пневмонией включают в себя: </a:t>
            </a:r>
          </a:p>
          <a:p>
            <a:pPr marL="971550" lvl="1" indent="-514350" algn="just">
              <a:buAutoNum type="romanUcPeriod"/>
            </a:pPr>
            <a:r>
              <a:rPr lang="ru-RU" sz="2400" dirty="0" smtClean="0">
                <a:latin typeface="Times New Roman" pitchFamily="18" charset="0"/>
                <a:cs typeface="Times New Roman" pitchFamily="18" charset="0"/>
              </a:rPr>
              <a:t>Лечебный режим и рациональное питание. </a:t>
            </a:r>
          </a:p>
          <a:p>
            <a:pPr marL="971550" lvl="1" indent="-514350" algn="just">
              <a:buAutoNum type="romanUcPeriod"/>
            </a:pPr>
            <a:r>
              <a:rPr lang="ru-RU" sz="2400" dirty="0" smtClean="0">
                <a:latin typeface="Times New Roman" pitchFamily="18" charset="0"/>
                <a:cs typeface="Times New Roman" pitchFamily="18" charset="0"/>
              </a:rPr>
              <a:t>Лекарственную терапию: </a:t>
            </a:r>
          </a:p>
          <a:p>
            <a:pPr marL="514350" indent="-514350" algn="just"/>
            <a:r>
              <a:rPr lang="ru-RU" sz="2400" dirty="0" smtClean="0">
                <a:latin typeface="Times New Roman" pitchFamily="18" charset="0"/>
                <a:cs typeface="Times New Roman" pitchFamily="18" charset="0"/>
              </a:rPr>
              <a:t>		1) </a:t>
            </a:r>
            <a:r>
              <a:rPr lang="ru-RU" sz="2400" dirty="0" err="1" smtClean="0">
                <a:latin typeface="Times New Roman" pitchFamily="18" charset="0"/>
                <a:cs typeface="Times New Roman" pitchFamily="18" charset="0"/>
              </a:rPr>
              <a:t>этиотропную</a:t>
            </a:r>
            <a:r>
              <a:rPr lang="ru-RU" sz="2400" dirty="0" smtClean="0">
                <a:latin typeface="Times New Roman" pitchFamily="18" charset="0"/>
                <a:cs typeface="Times New Roman" pitchFamily="18" charset="0"/>
              </a:rPr>
              <a:t>, </a:t>
            </a:r>
          </a:p>
          <a:p>
            <a:pPr marL="514350" indent="-514350" algn="just"/>
            <a:r>
              <a:rPr lang="ru-RU" sz="2400" dirty="0" smtClean="0">
                <a:latin typeface="Times New Roman" pitchFamily="18" charset="0"/>
                <a:cs typeface="Times New Roman" pitchFamily="18" charset="0"/>
              </a:rPr>
              <a:t>		2) патогенетическую, </a:t>
            </a:r>
          </a:p>
          <a:p>
            <a:pPr marL="514350" indent="-514350" algn="just"/>
            <a:r>
              <a:rPr lang="ru-RU" sz="2400" dirty="0" smtClean="0">
                <a:latin typeface="Times New Roman" pitchFamily="18" charset="0"/>
                <a:cs typeface="Times New Roman" pitchFamily="18" charset="0"/>
              </a:rPr>
              <a:t>		3) симптоматическую. </a:t>
            </a:r>
          </a:p>
          <a:p>
            <a:pPr marL="514350" indent="-514350" algn="just"/>
            <a:r>
              <a:rPr lang="ru-RU" sz="2400" dirty="0" smtClean="0">
                <a:latin typeface="Times New Roman" pitchFamily="18" charset="0"/>
                <a:cs typeface="Times New Roman" pitchFamily="18" charset="0"/>
              </a:rPr>
              <a:t>	III. Физиотерапевтическое воздействие. </a:t>
            </a:r>
          </a:p>
          <a:p>
            <a:pPr marL="514350" indent="-514350" algn="just"/>
            <a:r>
              <a:rPr lang="ru-RU" sz="2400" dirty="0" smtClean="0">
                <a:latin typeface="Times New Roman" pitchFamily="18" charset="0"/>
                <a:cs typeface="Times New Roman" pitchFamily="18" charset="0"/>
              </a:rPr>
              <a:t>	IV. Диспансерное наблюдение.</a:t>
            </a:r>
          </a:p>
          <a:p>
            <a:endParaRPr lang="ru-RU" dirty="0" smtClean="0"/>
          </a:p>
          <a:p>
            <a:endParaRPr lang="ru-RU" dirty="0" smtClean="0"/>
          </a:p>
          <a:p>
            <a:r>
              <a:rPr lang="ru-RU" dirty="0" smtClean="0"/>
              <a:t>Источник: </a:t>
            </a:r>
            <a:r>
              <a:rPr lang="ru-RU" dirty="0" smtClean="0">
                <a:hlinkClick r:id="rId3"/>
              </a:rPr>
              <a:t>https://meduniver.com/Medical/Therapy/219.html</a:t>
            </a:r>
            <a:r>
              <a:rPr lang="ru-RU" dirty="0" smtClean="0"/>
              <a:t> </a:t>
            </a:r>
            <a:r>
              <a:rPr lang="ru-RU" dirty="0" err="1" smtClean="0"/>
              <a:t>MedUniver</a:t>
            </a:r>
            <a:endParaRPr lang="ru-RU"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850" y="277813"/>
            <a:ext cx="8362950" cy="1143000"/>
          </a:xfrm>
        </p:spPr>
        <p:txBody>
          <a:bodyPr/>
          <a:lstStyle/>
          <a:p>
            <a:pPr algn="ctr">
              <a:defRPr/>
            </a:pPr>
            <a:r>
              <a:rPr lang="ru-RU" sz="3200" b="1" dirty="0" smtClean="0">
                <a:solidFill>
                  <a:schemeClr val="accent2">
                    <a:lumMod val="50000"/>
                  </a:schemeClr>
                </a:solidFill>
              </a:rPr>
              <a:t>Рекомендации по АБТ по уровню ПКТ</a:t>
            </a:r>
            <a:endParaRPr lang="ru-RU" sz="3200" b="1" dirty="0">
              <a:solidFill>
                <a:schemeClr val="accent2">
                  <a:lumMod val="50000"/>
                </a:schemeClr>
              </a:solidFill>
            </a:endParaRPr>
          </a:p>
        </p:txBody>
      </p:sp>
      <p:pic>
        <p:nvPicPr>
          <p:cNvPr id="6144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a:xfrm>
            <a:off x="2109787" y="2643981"/>
            <a:ext cx="4924425" cy="2438400"/>
          </a:xfrm>
          <a:noFill/>
        </p:spPr>
      </p:pic>
    </p:spTree>
    <p:extLst>
      <p:ext uri="{BB962C8B-B14F-4D97-AF65-F5344CB8AC3E}">
        <p14:creationId xmlns:p14="http://schemas.microsoft.com/office/powerpoint/2010/main" val="5795852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260350"/>
            <a:ext cx="6923088" cy="1100138"/>
          </a:xfrm>
        </p:spPr>
        <p:txBody>
          <a:bodyPr/>
          <a:lstStyle/>
          <a:p>
            <a:pPr eaLnBrk="1" hangingPunct="1">
              <a:lnSpc>
                <a:spcPct val="85000"/>
              </a:lnSpc>
            </a:pPr>
            <a:r>
              <a:rPr lang="ru-RU" altLang="ru-RU" sz="3200" b="1" dirty="0" smtClean="0">
                <a:solidFill>
                  <a:schemeClr val="accent2">
                    <a:lumMod val="50000"/>
                  </a:schemeClr>
                </a:solidFill>
                <a:latin typeface="Arial Narrow" pitchFamily="34" charset="0"/>
              </a:rPr>
              <a:t>Пероральные препараты, активные </a:t>
            </a:r>
            <a:r>
              <a:rPr lang="en-US" altLang="ru-RU" sz="3200" b="1" i="1" dirty="0" smtClean="0">
                <a:solidFill>
                  <a:schemeClr val="accent2">
                    <a:lumMod val="50000"/>
                  </a:schemeClr>
                </a:solidFill>
                <a:latin typeface="Arial Narrow" pitchFamily="34" charset="0"/>
              </a:rPr>
              <a:t>in vitro</a:t>
            </a:r>
            <a:r>
              <a:rPr lang="ru-RU" altLang="ru-RU" sz="3200" b="1" i="1" dirty="0" smtClean="0">
                <a:solidFill>
                  <a:schemeClr val="accent2">
                    <a:lumMod val="50000"/>
                  </a:schemeClr>
                </a:solidFill>
                <a:latin typeface="Arial Narrow" pitchFamily="34" charset="0"/>
              </a:rPr>
              <a:t> </a:t>
            </a:r>
            <a:r>
              <a:rPr lang="ru-RU" altLang="ru-RU" sz="3200" b="1" dirty="0" smtClean="0">
                <a:solidFill>
                  <a:schemeClr val="accent2">
                    <a:lumMod val="50000"/>
                  </a:schemeClr>
                </a:solidFill>
                <a:latin typeface="Arial Narrow" pitchFamily="34" charset="0"/>
              </a:rPr>
              <a:t>против </a:t>
            </a:r>
            <a:r>
              <a:rPr lang="ru-RU" altLang="ru-RU" sz="3200" b="1" i="1" dirty="0" err="1" smtClean="0">
                <a:solidFill>
                  <a:schemeClr val="accent2">
                    <a:lumMod val="50000"/>
                  </a:schemeClr>
                </a:solidFill>
                <a:latin typeface="Arial Narrow" pitchFamily="34" charset="0"/>
              </a:rPr>
              <a:t>S.pneumoniae</a:t>
            </a:r>
            <a:r>
              <a:rPr lang="ru-RU" altLang="ru-RU" sz="3200" b="1" dirty="0" smtClean="0">
                <a:solidFill>
                  <a:schemeClr val="accent2">
                    <a:lumMod val="50000"/>
                  </a:schemeClr>
                </a:solidFill>
                <a:latin typeface="Arial Narrow" pitchFamily="34" charset="0"/>
              </a:rPr>
              <a:t> и </a:t>
            </a:r>
            <a:r>
              <a:rPr lang="ru-RU" altLang="ru-RU" sz="3200" b="1" i="1" dirty="0" err="1" smtClean="0">
                <a:solidFill>
                  <a:schemeClr val="accent2">
                    <a:lumMod val="50000"/>
                  </a:schemeClr>
                </a:solidFill>
                <a:latin typeface="Arial Narrow" pitchFamily="34" charset="0"/>
              </a:rPr>
              <a:t>H.influenzae</a:t>
            </a:r>
            <a:r>
              <a:rPr lang="ru-RU" altLang="ru-RU" sz="4100" b="1" dirty="0" smtClean="0">
                <a:solidFill>
                  <a:schemeClr val="accent2">
                    <a:lumMod val="50000"/>
                  </a:schemeClr>
                </a:solidFill>
                <a:latin typeface="Arial Narrow" pitchFamily="34" charset="0"/>
              </a:rPr>
              <a:t> </a:t>
            </a:r>
            <a:endParaRPr lang="ru-RU" altLang="ru-RU" sz="4800" b="1" dirty="0" smtClean="0">
              <a:solidFill>
                <a:schemeClr val="accent2">
                  <a:lumMod val="50000"/>
                </a:schemeClr>
              </a:solidFill>
            </a:endParaRPr>
          </a:p>
        </p:txBody>
      </p:sp>
      <p:graphicFrame>
        <p:nvGraphicFramePr>
          <p:cNvPr id="405589" name="Group 85"/>
          <p:cNvGraphicFramePr>
            <a:graphicFrameLocks noGrp="1"/>
          </p:cNvGraphicFramePr>
          <p:nvPr>
            <p:ph sz="half" idx="1"/>
            <p:extLst>
              <p:ext uri="{D42A27DB-BD31-4B8C-83A1-F6EECF244321}">
                <p14:modId xmlns:p14="http://schemas.microsoft.com/office/powerpoint/2010/main" val="399189882"/>
              </p:ext>
            </p:extLst>
          </p:nvPr>
        </p:nvGraphicFramePr>
        <p:xfrm>
          <a:off x="42863" y="1911350"/>
          <a:ext cx="9101137" cy="4973688"/>
        </p:xfrm>
        <a:graphic>
          <a:graphicData uri="http://schemas.openxmlformats.org/drawingml/2006/table">
            <a:tbl>
              <a:tblPr/>
              <a:tblGrid>
                <a:gridCol w="4746625"/>
                <a:gridCol w="900112"/>
                <a:gridCol w="898525"/>
                <a:gridCol w="863600"/>
                <a:gridCol w="865188"/>
                <a:gridCol w="827087"/>
              </a:tblGrid>
              <a:tr h="383990">
                <a:tc rowSpan="3">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endParaRPr>
                    </a:p>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rPr>
                        <a:t>Антибиотик</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1"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S.pneumoniae</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gridSpan="2">
                  <a:txBody>
                    <a:bodyPr/>
                    <a:lstStyle/>
                    <a:p>
                      <a:pPr marL="0" marR="0" lvl="0" indent="0" algn="ctr" defTabSz="914400" rtl="0" eaLnBrk="1" fontAlgn="base" latinLnBrk="0" hangingPunct="1">
                        <a:lnSpc>
                          <a:spcPct val="80000"/>
                        </a:lnSpc>
                        <a:spcBef>
                          <a:spcPct val="0"/>
                        </a:spcBef>
                        <a:spcAft>
                          <a:spcPct val="0"/>
                        </a:spcAft>
                        <a:buClr>
                          <a:schemeClr val="hlink"/>
                        </a:buClr>
                        <a:buSzPct val="70000"/>
                        <a:buFont typeface="Wingdings" pitchFamily="2" charset="2"/>
                        <a:buNone/>
                        <a:tabLst/>
                      </a:pPr>
                      <a:r>
                        <a:rPr kumimoji="0" lang="ru-RU" sz="2400" b="0" i="1"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H.influenzae</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r>
              <a:tr h="749746">
                <a:tc vMerge="1">
                  <a:txBody>
                    <a:bodyPr/>
                    <a:lstStyle/>
                    <a:p>
                      <a:endParaRPr lang="ru-RU"/>
                    </a:p>
                  </a:txBody>
                  <a:tcPr/>
                </a:tc>
                <a:tc gridSpan="3">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чувствительность к пенициллину </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gridSpan="2">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продукция </a:t>
                      </a:r>
                    </a:p>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l-GR"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β</a:t>
                      </a: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-лактамаз </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r>
              <a:tr h="383990">
                <a:tc vMerge="1">
                  <a:txBody>
                    <a:bodyPr/>
                    <a:lstStyle/>
                    <a:p>
                      <a:endParaRPr lang="ru-RU"/>
                    </a:p>
                  </a:txBody>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rPr>
                        <a:t>S</a:t>
                      </a: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I</a:t>
                      </a:r>
                      <a:endPar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en-US"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R</a:t>
                      </a:r>
                      <a:endPar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нет</a:t>
                      </a: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да</a:t>
                      </a: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3990">
                <a:tc>
                  <a:txBody>
                    <a:bodyPr/>
                    <a:lstStyle/>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Амоксициллин</a:t>
                      </a:r>
                      <a:r>
                        <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rPr>
                        <a:t>, </a:t>
                      </a: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ампициллин</a:t>
                      </a: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endParaRP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r>
              <a:tr h="383990">
                <a:tc>
                  <a:txBody>
                    <a:bodyPr/>
                    <a:lstStyle/>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kern="1200" cap="none" normalizeH="0" baseline="0" dirty="0" err="1" smtClean="0">
                          <a:ln>
                            <a:noFill/>
                          </a:ln>
                          <a:solidFill>
                            <a:schemeClr val="hlink"/>
                          </a:solidFill>
                          <a:effectLst>
                            <a:outerShdw blurRad="38100" dist="38100" dir="2700000" algn="tl">
                              <a:srgbClr val="000000"/>
                            </a:outerShdw>
                          </a:effectLst>
                          <a:latin typeface="Arial Narrow" pitchFamily="34" charset="0"/>
                          <a:ea typeface="+mn-ea"/>
                          <a:cs typeface="+mn-cs"/>
                        </a:rPr>
                        <a:t>Амоксициллин</a:t>
                      </a:r>
                      <a:r>
                        <a:rPr kumimoji="0" lang="ru-RU" sz="2400" b="0" i="0" u="none" strike="noStrike" kern="1200" cap="none" normalizeH="0" baseline="0" dirty="0" smtClean="0">
                          <a:ln>
                            <a:noFill/>
                          </a:ln>
                          <a:solidFill>
                            <a:schemeClr val="hlink"/>
                          </a:solidFill>
                          <a:effectLst>
                            <a:outerShdw blurRad="38100" dist="38100" dir="2700000" algn="tl">
                              <a:srgbClr val="000000"/>
                            </a:outerShdw>
                          </a:effectLst>
                          <a:latin typeface="Arial Narrow" pitchFamily="34" charset="0"/>
                          <a:ea typeface="+mn-ea"/>
                          <a:cs typeface="+mn-cs"/>
                        </a:rPr>
                        <a:t>/</a:t>
                      </a:r>
                      <a:r>
                        <a:rPr kumimoji="0" lang="ru-RU" sz="2400" b="0" i="0" u="none" strike="noStrike" kern="1200" cap="none" normalizeH="0" baseline="0" dirty="0" err="1" smtClean="0">
                          <a:ln>
                            <a:noFill/>
                          </a:ln>
                          <a:solidFill>
                            <a:schemeClr val="hlink"/>
                          </a:solidFill>
                          <a:effectLst>
                            <a:outerShdw blurRad="38100" dist="38100" dir="2700000" algn="tl">
                              <a:srgbClr val="000000"/>
                            </a:outerShdw>
                          </a:effectLst>
                          <a:latin typeface="Arial Narrow" pitchFamily="34" charset="0"/>
                          <a:ea typeface="+mn-ea"/>
                          <a:cs typeface="+mn-cs"/>
                        </a:rPr>
                        <a:t>клавуланат</a:t>
                      </a:r>
                      <a:endParaRPr kumimoji="0" lang="el-GR" sz="2400" b="0" i="0" u="none" strike="noStrike" kern="1200" cap="none" normalizeH="0" baseline="0" dirty="0" smtClean="0">
                        <a:ln>
                          <a:noFill/>
                        </a:ln>
                        <a:solidFill>
                          <a:schemeClr val="hlink"/>
                        </a:solidFill>
                        <a:effectLst>
                          <a:outerShdw blurRad="38100" dist="38100" dir="2700000" algn="tl">
                            <a:srgbClr val="000000"/>
                          </a:outerShdw>
                        </a:effectLst>
                        <a:latin typeface="Arial Narrow" pitchFamily="34" charset="0"/>
                        <a:ea typeface="+mn-ea"/>
                        <a:cs typeface="+mn-cs"/>
                      </a:endParaRP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00"/>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00"/>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00"/>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00"/>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00"/>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r>
              <a:tr h="383990">
                <a:tc>
                  <a:txBody>
                    <a:bodyPr/>
                    <a:lstStyle/>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Цефуроксим</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383990">
                <a:tc>
                  <a:txBody>
                    <a:bodyPr/>
                    <a:lstStyle/>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Цефиксим</a:t>
                      </a:r>
                      <a:r>
                        <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rPr>
                        <a:t>, </a:t>
                      </a: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цефтибутен</a:t>
                      </a: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endParaRP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r>
              <a:tr h="383990">
                <a:tc>
                  <a:txBody>
                    <a:bodyPr/>
                    <a:lstStyle/>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Эритромицин</a:t>
                      </a:r>
                      <a:r>
                        <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rPr>
                        <a:t>, </a:t>
                      </a: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рокситромицин</a:t>
                      </a: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endParaRP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r>
              <a:tr h="383990">
                <a:tc>
                  <a:txBody>
                    <a:bodyPr/>
                    <a:lstStyle/>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chemeClr val="hlink"/>
                          </a:solidFill>
                          <a:effectLst>
                            <a:outerShdw blurRad="38100" dist="38100" dir="2700000" algn="tl">
                              <a:srgbClr val="000000"/>
                            </a:outerShdw>
                          </a:effectLst>
                          <a:latin typeface="Arial Narrow" pitchFamily="34" charset="0"/>
                        </a:rPr>
                        <a:t>Азитромицин, кларитромицин</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r>
              <a:tr h="383990">
                <a:tc>
                  <a:txBody>
                    <a:bodyPr/>
                    <a:lstStyle/>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Джозамицин</a:t>
                      </a:r>
                      <a:r>
                        <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rPr>
                        <a:t>, </a:t>
                      </a: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спирамицин</a:t>
                      </a: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endParaRP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r>
              <a:tr h="383990">
                <a:tc>
                  <a:txBody>
                    <a:bodyPr/>
                    <a:lstStyle/>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Клиндамицин</a:t>
                      </a:r>
                      <a:r>
                        <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rPr>
                        <a:t>, </a:t>
                      </a:r>
                      <a:r>
                        <a:rPr kumimoji="0" lang="ru-RU" sz="2400" b="0" i="0" u="none" strike="noStrike" cap="none" normalizeH="0" baseline="0" dirty="0" err="1" smtClean="0">
                          <a:ln>
                            <a:noFill/>
                          </a:ln>
                          <a:solidFill>
                            <a:schemeClr val="hlink"/>
                          </a:solidFill>
                          <a:effectLst>
                            <a:outerShdw blurRad="38100" dist="38100" dir="2700000" algn="tl">
                              <a:srgbClr val="000000"/>
                            </a:outerShdw>
                          </a:effectLst>
                          <a:latin typeface="Arial Narrow" pitchFamily="34" charset="0"/>
                        </a:rPr>
                        <a:t>линкомицин</a:t>
                      </a: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Narrow" pitchFamily="34" charset="0"/>
                      </a:endParaRP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en-US"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chemeClr val="hlink"/>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0066"/>
                    </a:solidFill>
                  </a:tcPr>
                </a:tc>
              </a:tr>
              <a:tr h="383990">
                <a:tc>
                  <a:txBody>
                    <a:bodyPr/>
                    <a:lstStyle/>
                    <a:p>
                      <a:pPr marL="0" marR="0" lvl="0" indent="0" algn="l"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r>
                        <a:rPr kumimoji="0" lang="ru-RU" sz="2400" b="0" i="0" u="none" strike="noStrike" cap="none" normalizeH="0" baseline="0" smtClean="0">
                          <a:ln>
                            <a:noFill/>
                          </a:ln>
                          <a:solidFill>
                            <a:srgbClr val="FF6699"/>
                          </a:solidFill>
                          <a:effectLst>
                            <a:outerShdw blurRad="38100" dist="38100" dir="2700000" algn="tl">
                              <a:srgbClr val="000000"/>
                            </a:outerShdw>
                          </a:effectLst>
                          <a:latin typeface="Arial Narrow" pitchFamily="34" charset="0"/>
                        </a:rPr>
                        <a:t>Левофлоксацин, моксифлоксацин</a:t>
                      </a:r>
                    </a:p>
                  </a:txBody>
                  <a:tcPr marT="45693" marB="4569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99"/>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99"/>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99"/>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99"/>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Pct val="70000"/>
                        <a:buFont typeface="Wingdings" pitchFamily="2" charset="2"/>
                        <a:buNone/>
                        <a:tabLst/>
                      </a:pPr>
                      <a:endParaRPr kumimoji="0" lang="ru-RU" sz="2400" b="0" i="0" u="none" strike="noStrike" cap="none" normalizeH="0" baseline="0" dirty="0" smtClean="0">
                        <a:ln>
                          <a:noFill/>
                        </a:ln>
                        <a:solidFill>
                          <a:srgbClr val="FF6699"/>
                        </a:solidFill>
                        <a:effectLst>
                          <a:outerShdw blurRad="38100" dist="38100" dir="2700000" algn="tl">
                            <a:srgbClr val="000000"/>
                          </a:outerShdw>
                        </a:effectLst>
                        <a:latin typeface="Arial" charset="0"/>
                      </a:endParaRPr>
                    </a:p>
                  </a:txBody>
                  <a:tcPr marT="45693" marB="4569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8000"/>
                    </a:solidFill>
                  </a:tcPr>
                </a:tc>
              </a:tr>
            </a:tbl>
          </a:graphicData>
        </a:graphic>
      </p:graphicFrame>
      <p:pic>
        <p:nvPicPr>
          <p:cNvPr id="85080" name="Picture 81" descr="лекарства"/>
          <p:cNvPicPr>
            <a:picLocks noGrp="1" noChangeAspect="1" noChangeArrowheads="1"/>
          </p:cNvPicPr>
          <p:nvPr>
            <p:ph sz="half" idx="2"/>
          </p:nvPr>
        </p:nvPicPr>
        <p:blipFill>
          <a:blip r:embed="rId2">
            <a:lum bright="-6000" contrast="-6000"/>
            <a:extLst>
              <a:ext uri="{28A0092B-C50C-407E-A947-70E740481C1C}">
                <a14:useLocalDpi xmlns:a14="http://schemas.microsoft.com/office/drawing/2010/main" val="0"/>
              </a:ext>
            </a:extLst>
          </a:blip>
          <a:srcRect/>
          <a:stretch>
            <a:fillRect/>
          </a:stretch>
        </p:blipFill>
        <p:spPr>
          <a:xfrm>
            <a:off x="7164388" y="188913"/>
            <a:ext cx="1814512" cy="1414462"/>
          </a:xfrm>
        </p:spPr>
      </p:pic>
    </p:spTree>
    <p:extLst>
      <p:ext uri="{BB962C8B-B14F-4D97-AF65-F5344CB8AC3E}">
        <p14:creationId xmlns:p14="http://schemas.microsoft.com/office/powerpoint/2010/main" val="3232909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Заголовок 1"/>
          <p:cNvSpPr txBox="1">
            <a:spLocks/>
          </p:cNvSpPr>
          <p:nvPr/>
        </p:nvSpPr>
        <p:spPr bwMode="auto">
          <a:xfrm>
            <a:off x="323850" y="333375"/>
            <a:ext cx="8569325"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b="1" dirty="0">
                <a:solidFill>
                  <a:schemeClr val="tx2"/>
                </a:solidFill>
                <a:cs typeface="Arial" pitchFamily="34" charset="0"/>
              </a:rPr>
              <a:t>Основные проблемы антибиотикорезистентности внебольничных возбудителей в Европе и Азии</a:t>
            </a:r>
          </a:p>
        </p:txBody>
      </p:sp>
      <p:sp>
        <p:nvSpPr>
          <p:cNvPr id="86019" name="Содержимое 2"/>
          <p:cNvSpPr txBox="1">
            <a:spLocks/>
          </p:cNvSpPr>
          <p:nvPr/>
        </p:nvSpPr>
        <p:spPr bwMode="auto">
          <a:xfrm>
            <a:off x="395288" y="2133600"/>
            <a:ext cx="8424862" cy="431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Tx/>
              <a:buNone/>
            </a:pPr>
            <a:r>
              <a:rPr lang="ru-RU" altLang="ru-RU" sz="2000">
                <a:cs typeface="Arial" pitchFamily="34" charset="0"/>
              </a:rPr>
              <a:t>Микроорганизмы		Проблемы устойчивости</a:t>
            </a:r>
          </a:p>
          <a:p>
            <a:pPr eaLnBrk="1" hangingPunct="1">
              <a:buClrTx/>
              <a:buSzTx/>
              <a:buFontTx/>
              <a:buNone/>
            </a:pPr>
            <a:endParaRPr lang="ru-RU" altLang="ru-RU" sz="2000">
              <a:cs typeface="Arial" pitchFamily="34" charset="0"/>
            </a:endParaRPr>
          </a:p>
          <a:p>
            <a:pPr eaLnBrk="1" hangingPunct="1">
              <a:buClrTx/>
              <a:buSzTx/>
              <a:buFontTx/>
              <a:buNone/>
            </a:pPr>
            <a:r>
              <a:rPr lang="en-US" altLang="ru-RU" sz="2000" i="1">
                <a:cs typeface="Arial" pitchFamily="34" charset="0"/>
              </a:rPr>
              <a:t>Streptococcus pneumoniae</a:t>
            </a:r>
            <a:r>
              <a:rPr lang="ru-RU" altLang="ru-RU" sz="2000" i="1">
                <a:cs typeface="Arial" pitchFamily="34" charset="0"/>
              </a:rPr>
              <a:t>	</a:t>
            </a:r>
            <a:r>
              <a:rPr lang="ru-RU" altLang="ru-RU" sz="2000">
                <a:cs typeface="Arial" pitchFamily="34" charset="0"/>
              </a:rPr>
              <a:t>макролиды (</a:t>
            </a:r>
            <a:r>
              <a:rPr lang="en-US" altLang="ru-RU" sz="2000">
                <a:cs typeface="Arial" pitchFamily="34" charset="0"/>
              </a:rPr>
              <a:t>&gt;</a:t>
            </a:r>
            <a:r>
              <a:rPr lang="ru-RU" altLang="ru-RU" sz="2000">
                <a:cs typeface="Arial" pitchFamily="34" charset="0"/>
              </a:rPr>
              <a:t> 20%) </a:t>
            </a:r>
            <a:endParaRPr lang="en-US" altLang="ru-RU" sz="2000">
              <a:cs typeface="Arial" pitchFamily="34" charset="0"/>
            </a:endParaRPr>
          </a:p>
          <a:p>
            <a:pPr eaLnBrk="1" hangingPunct="1">
              <a:buClrTx/>
              <a:buSzTx/>
              <a:buFontTx/>
              <a:buNone/>
            </a:pPr>
            <a:endParaRPr lang="en-US" altLang="ru-RU" sz="2000">
              <a:cs typeface="Arial" pitchFamily="34" charset="0"/>
            </a:endParaRPr>
          </a:p>
          <a:p>
            <a:pPr eaLnBrk="1" hangingPunct="1">
              <a:buClrTx/>
              <a:buSzTx/>
              <a:buFontTx/>
              <a:buNone/>
            </a:pPr>
            <a:r>
              <a:rPr lang="en-US" altLang="ru-RU" sz="2000" i="1">
                <a:cs typeface="Arial" pitchFamily="34" charset="0"/>
              </a:rPr>
              <a:t>Haemophilus influenzae</a:t>
            </a:r>
            <a:r>
              <a:rPr lang="en-US" altLang="ru-RU" sz="2000">
                <a:cs typeface="Arial" pitchFamily="34" charset="0"/>
              </a:rPr>
              <a:t>	</a:t>
            </a:r>
            <a:r>
              <a:rPr lang="ru-RU" altLang="ru-RU" sz="2000">
                <a:cs typeface="Arial" pitchFamily="34" charset="0"/>
              </a:rPr>
              <a:t>	макролиды (</a:t>
            </a:r>
            <a:r>
              <a:rPr lang="en-US" altLang="ru-RU" sz="2000">
                <a:cs typeface="Arial" pitchFamily="34" charset="0"/>
              </a:rPr>
              <a:t>EUCAST  - </a:t>
            </a:r>
            <a:r>
              <a:rPr lang="ru-RU" altLang="ru-RU" sz="2000">
                <a:cs typeface="Arial" pitchFamily="34" charset="0"/>
              </a:rPr>
              <a:t>100%)</a:t>
            </a:r>
          </a:p>
          <a:p>
            <a:pPr eaLnBrk="1" hangingPunct="1">
              <a:buClrTx/>
              <a:buSzTx/>
              <a:buFontTx/>
              <a:buNone/>
            </a:pPr>
            <a:endParaRPr lang="ru-RU" altLang="ru-RU" sz="2000">
              <a:cs typeface="Arial" pitchFamily="34" charset="0"/>
            </a:endParaRPr>
          </a:p>
          <a:p>
            <a:pPr eaLnBrk="1" hangingPunct="1">
              <a:buClrTx/>
              <a:buSzTx/>
              <a:buFontTx/>
              <a:buNone/>
            </a:pPr>
            <a:r>
              <a:rPr lang="en-US" altLang="ru-RU" sz="2000" i="1">
                <a:cs typeface="Arial" pitchFamily="34" charset="0"/>
              </a:rPr>
              <a:t>Escherichia coli	</a:t>
            </a:r>
            <a:r>
              <a:rPr lang="en-US" altLang="ru-RU" sz="2000">
                <a:cs typeface="Arial" pitchFamily="34" charset="0"/>
              </a:rPr>
              <a:t>		</a:t>
            </a:r>
            <a:r>
              <a:rPr lang="ru-RU" altLang="ru-RU" sz="2000">
                <a:cs typeface="Arial" pitchFamily="34" charset="0"/>
              </a:rPr>
              <a:t>фторхинолоны</a:t>
            </a:r>
            <a:r>
              <a:rPr lang="en-US" altLang="ru-RU" sz="2000">
                <a:cs typeface="Arial" pitchFamily="34" charset="0"/>
              </a:rPr>
              <a:t>	</a:t>
            </a:r>
            <a:r>
              <a:rPr lang="ru-RU" altLang="ru-RU" sz="2000">
                <a:cs typeface="Arial" pitchFamily="34" charset="0"/>
              </a:rPr>
              <a:t>		                  				</a:t>
            </a:r>
            <a:r>
              <a:rPr lang="en-US" altLang="ru-RU" sz="2000">
                <a:cs typeface="Arial" pitchFamily="34" charset="0"/>
              </a:rPr>
              <a:t>(</a:t>
            </a:r>
            <a:r>
              <a:rPr lang="ru-RU" altLang="ru-RU" sz="2000">
                <a:cs typeface="Arial" pitchFamily="34" charset="0"/>
              </a:rPr>
              <a:t>в некоторых регионах 	</a:t>
            </a:r>
            <a:r>
              <a:rPr lang="en-US" altLang="ru-RU" sz="2000">
                <a:cs typeface="Arial" pitchFamily="34" charset="0"/>
              </a:rPr>
              <a:t>&gt;</a:t>
            </a:r>
            <a:r>
              <a:rPr lang="ru-RU" altLang="ru-RU" sz="2000">
                <a:cs typeface="Arial" pitchFamily="34" charset="0"/>
              </a:rPr>
              <a:t> 20%)</a:t>
            </a:r>
          </a:p>
          <a:p>
            <a:pPr eaLnBrk="1" hangingPunct="1">
              <a:buClrTx/>
              <a:buSzTx/>
              <a:buFontTx/>
              <a:buNone/>
            </a:pPr>
            <a:endParaRPr lang="ru-RU" altLang="ru-RU" sz="2000">
              <a:cs typeface="Arial" pitchFamily="34" charset="0"/>
            </a:endParaRPr>
          </a:p>
        </p:txBody>
      </p:sp>
      <p:cxnSp>
        <p:nvCxnSpPr>
          <p:cNvPr id="4" name="Прямая соединительная линия 3">
            <a:extLst>
              <a:ext uri="{FF2B5EF4-FFF2-40B4-BE49-F238E27FC236}"/>
            </a:extLst>
          </p:cNvPr>
          <p:cNvCxnSpPr/>
          <p:nvPr/>
        </p:nvCxnSpPr>
        <p:spPr>
          <a:xfrm>
            <a:off x="468313" y="2708275"/>
            <a:ext cx="78486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Прямая соединительная линия 4">
            <a:extLst>
              <a:ext uri="{FF2B5EF4-FFF2-40B4-BE49-F238E27FC236}"/>
            </a:extLst>
          </p:cNvPr>
          <p:cNvCxnSpPr/>
          <p:nvPr/>
        </p:nvCxnSpPr>
        <p:spPr>
          <a:xfrm>
            <a:off x="468313" y="5157788"/>
            <a:ext cx="7848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0625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Заголовок 1"/>
          <p:cNvSpPr txBox="1">
            <a:spLocks/>
          </p:cNvSpPr>
          <p:nvPr/>
        </p:nvSpPr>
        <p:spPr bwMode="auto">
          <a:xfrm>
            <a:off x="539552" y="179032"/>
            <a:ext cx="66246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2400" b="1" dirty="0"/>
              <a:t>Тревожные факты об </a:t>
            </a:r>
            <a:r>
              <a:rPr lang="ru-RU" altLang="ru-RU" sz="2400" b="1" dirty="0" smtClean="0"/>
              <a:t>антибиотиках</a:t>
            </a:r>
            <a:endParaRPr lang="ru-RU" altLang="ru-RU" sz="2400" b="1" dirty="0"/>
          </a:p>
        </p:txBody>
      </p:sp>
      <p:sp>
        <p:nvSpPr>
          <p:cNvPr id="87043" name="Содержимое 2"/>
          <p:cNvSpPr txBox="1">
            <a:spLocks/>
          </p:cNvSpPr>
          <p:nvPr/>
        </p:nvSpPr>
        <p:spPr bwMode="auto">
          <a:xfrm>
            <a:off x="250825" y="1341438"/>
            <a:ext cx="8642350"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 typeface="Arial" pitchFamily="34" charset="0"/>
              <a:buChar char="•"/>
            </a:pPr>
            <a:r>
              <a:rPr lang="ru-RU" altLang="ru-RU" sz="2000"/>
              <a:t>Глобализация антибиотикорезистентности в </a:t>
            </a:r>
            <a:r>
              <a:rPr lang="en-US" altLang="ru-RU" sz="2000"/>
              <a:t>XXI</a:t>
            </a:r>
            <a:r>
              <a:rPr lang="ru-RU" altLang="ru-RU" sz="2000"/>
              <a:t> веке</a:t>
            </a:r>
          </a:p>
          <a:p>
            <a:pPr eaLnBrk="1" hangingPunct="1">
              <a:buClrTx/>
              <a:buSzTx/>
              <a:buFont typeface="Arial" pitchFamily="34" charset="0"/>
              <a:buChar char="•"/>
            </a:pPr>
            <a:r>
              <a:rPr lang="ru-RU" altLang="ru-RU" sz="2000"/>
              <a:t>В ЕС 25000 смертей ежегодно связаны с антибиотикорезистентностью – €1,5 млрд дополнительных затрат </a:t>
            </a:r>
            <a:r>
              <a:rPr lang="en-US" altLang="ru-RU" sz="2000"/>
              <a:t>[ECDC/EMEA, 2009]</a:t>
            </a:r>
            <a:endParaRPr lang="ru-RU" altLang="ru-RU" sz="2000"/>
          </a:p>
          <a:p>
            <a:pPr eaLnBrk="1" hangingPunct="1">
              <a:buClrTx/>
              <a:buSzTx/>
              <a:buFont typeface="Arial" pitchFamily="34" charset="0"/>
              <a:buChar char="•"/>
            </a:pPr>
            <a:r>
              <a:rPr lang="ru-RU" altLang="ru-RU" sz="2000"/>
              <a:t>Реальность наступления постантибиотической эры </a:t>
            </a:r>
            <a:r>
              <a:rPr lang="en-US" altLang="ru-RU" sz="2000"/>
              <a:t>[</a:t>
            </a:r>
            <a:r>
              <a:rPr lang="ru-RU" altLang="ru-RU" sz="2000"/>
              <a:t>ВОЗ, 2014</a:t>
            </a:r>
            <a:r>
              <a:rPr lang="en-US" altLang="ru-RU" sz="2000"/>
              <a:t>]</a:t>
            </a:r>
            <a:endParaRPr lang="ru-RU" altLang="ru-RU" sz="2000"/>
          </a:p>
          <a:p>
            <a:pPr eaLnBrk="1" hangingPunct="1">
              <a:buClrTx/>
              <a:buSzTx/>
              <a:buFont typeface="Arial" pitchFamily="34" charset="0"/>
              <a:buChar char="•"/>
            </a:pPr>
            <a:r>
              <a:rPr lang="ru-RU" altLang="ru-RU" sz="2000"/>
              <a:t>Нозокомиальные и внебольничные возбудители – угроза эффективной антибиотикотерапии </a:t>
            </a:r>
            <a:r>
              <a:rPr lang="en-US" altLang="ru-RU" sz="2000"/>
              <a:t>[CDC</a:t>
            </a:r>
            <a:r>
              <a:rPr lang="ru-RU" altLang="ru-RU" sz="2000"/>
              <a:t> 2013</a:t>
            </a:r>
            <a:r>
              <a:rPr lang="en-US" altLang="ru-RU" sz="2000"/>
              <a:t>, </a:t>
            </a:r>
            <a:r>
              <a:rPr lang="ru-RU" altLang="ru-RU" sz="2000"/>
              <a:t>ВОЗ 2014</a:t>
            </a:r>
            <a:r>
              <a:rPr lang="en-US" altLang="ru-RU" sz="2000"/>
              <a:t>]</a:t>
            </a:r>
          </a:p>
          <a:p>
            <a:pPr eaLnBrk="1" hangingPunct="1">
              <a:buClrTx/>
              <a:buSzTx/>
              <a:buFont typeface="Arial" pitchFamily="34" charset="0"/>
              <a:buNone/>
            </a:pPr>
            <a:r>
              <a:rPr lang="en-US" altLang="ru-RU" sz="2000"/>
              <a:t>	</a:t>
            </a:r>
            <a:r>
              <a:rPr lang="en-US" altLang="ru-RU" sz="2000" i="1"/>
              <a:t>Klebsiella pneumoniae		Streptococcus pneumoniae</a:t>
            </a:r>
          </a:p>
          <a:p>
            <a:pPr eaLnBrk="1" hangingPunct="1">
              <a:buClrTx/>
              <a:buSzTx/>
              <a:buFont typeface="Arial" pitchFamily="34" charset="0"/>
              <a:buNone/>
            </a:pPr>
            <a:r>
              <a:rPr lang="en-US" altLang="ru-RU" sz="2000" i="1"/>
              <a:t>	Acinetobacter baumanii		Escherichia coli</a:t>
            </a:r>
          </a:p>
          <a:p>
            <a:pPr eaLnBrk="1" hangingPunct="1">
              <a:buClrTx/>
              <a:buSzTx/>
              <a:buFont typeface="Arial" pitchFamily="34" charset="0"/>
              <a:buNone/>
            </a:pPr>
            <a:r>
              <a:rPr lang="en-US" altLang="ru-RU" sz="2000" i="1"/>
              <a:t>	Staphylococcus aureus		Neisseria gonorrhoeae</a:t>
            </a:r>
          </a:p>
          <a:p>
            <a:pPr eaLnBrk="1" hangingPunct="1">
              <a:buClrTx/>
              <a:buSzTx/>
              <a:buFont typeface="Arial" pitchFamily="34" charset="0"/>
              <a:buNone/>
            </a:pPr>
            <a:r>
              <a:rPr lang="en-US" altLang="ru-RU" sz="2000" i="1"/>
              <a:t>	Pseudomonas aeruginosa		Mycobacterium tuberculosis</a:t>
            </a:r>
          </a:p>
          <a:p>
            <a:pPr eaLnBrk="1" hangingPunct="1">
              <a:buClrTx/>
              <a:buSzTx/>
              <a:buFont typeface="Arial" pitchFamily="34" charset="0"/>
              <a:buChar char="•"/>
            </a:pPr>
            <a:endParaRPr lang="ru-RU" altLang="ru-RU" sz="2000" b="1"/>
          </a:p>
          <a:p>
            <a:pPr eaLnBrk="1" hangingPunct="1">
              <a:buClrTx/>
              <a:buSzTx/>
              <a:buFont typeface="Arial" pitchFamily="34" charset="0"/>
              <a:buChar char="•"/>
            </a:pPr>
            <a:r>
              <a:rPr lang="ru-RU" altLang="ru-RU" sz="2000" b="1"/>
              <a:t>Антибиотики – невосполнимый ресурс человечества</a:t>
            </a:r>
          </a:p>
          <a:p>
            <a:pPr eaLnBrk="1" hangingPunct="1">
              <a:buClrTx/>
              <a:buSzTx/>
              <a:buFont typeface="Arial" pitchFamily="34" charset="0"/>
              <a:buChar char="•"/>
            </a:pPr>
            <a:r>
              <a:rPr lang="ru-RU" altLang="ru-RU" sz="2000"/>
              <a:t>Антибиотикорезистентность –                                                                угроза национальной безопасности</a:t>
            </a:r>
            <a:r>
              <a:rPr lang="en-US" altLang="ru-RU" sz="2000"/>
              <a:t> !</a:t>
            </a:r>
            <a:endParaRPr lang="ru-RU" altLang="ru-RU" sz="2000"/>
          </a:p>
          <a:p>
            <a:pPr eaLnBrk="1" hangingPunct="1">
              <a:buClrTx/>
              <a:buSzTx/>
              <a:buFont typeface="Arial" pitchFamily="34" charset="0"/>
              <a:buChar char="•"/>
            </a:pPr>
            <a:endParaRPr lang="ru-RU" altLang="ru-RU" sz="2400"/>
          </a:p>
        </p:txBody>
      </p:sp>
      <p:pic>
        <p:nvPicPr>
          <p:cNvPr id="87044"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825" y="79375"/>
            <a:ext cx="1908175"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Рисунок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5445125"/>
            <a:ext cx="1671638"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376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Заголовок 1"/>
          <p:cNvSpPr txBox="1">
            <a:spLocks noChangeArrowheads="1"/>
          </p:cNvSpPr>
          <p:nvPr/>
        </p:nvSpPr>
        <p:spPr bwMode="auto">
          <a:xfrm>
            <a:off x="176213" y="133350"/>
            <a:ext cx="87884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sz="2400" b="1" dirty="0"/>
              <a:t>Использование производимых антибиотиков в мире</a:t>
            </a:r>
          </a:p>
        </p:txBody>
      </p:sp>
      <p:graphicFrame>
        <p:nvGraphicFramePr>
          <p:cNvPr id="89091" name="Объект 5"/>
          <p:cNvGraphicFramePr>
            <a:graphicFrameLocks/>
          </p:cNvGraphicFramePr>
          <p:nvPr/>
        </p:nvGraphicFramePr>
        <p:xfrm>
          <a:off x="125413" y="706438"/>
          <a:ext cx="8890000" cy="4278312"/>
        </p:xfrm>
        <a:graphic>
          <a:graphicData uri="http://schemas.openxmlformats.org/presentationml/2006/ole">
            <mc:AlternateContent xmlns:mc="http://schemas.openxmlformats.org/markup-compatibility/2006">
              <mc:Choice xmlns:v="urn:schemas-microsoft-com:vml" Requires="v">
                <p:oleObj spid="_x0000_s1037" name="Chart" r:id="rId4" imgW="8894835" imgH="4285859" progId="Excel.Chart.8">
                  <p:embed/>
                </p:oleObj>
              </mc:Choice>
              <mc:Fallback>
                <p:oleObj name="Chart" r:id="rId4" imgW="8894835" imgH="4285859"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13" y="706438"/>
                        <a:ext cx="8890000" cy="427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9092" name="TextBox 3"/>
          <p:cNvSpPr txBox="1">
            <a:spLocks noChangeArrowheads="1"/>
          </p:cNvSpPr>
          <p:nvPr/>
        </p:nvSpPr>
        <p:spPr bwMode="auto">
          <a:xfrm>
            <a:off x="176213" y="4437063"/>
            <a:ext cx="59912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800" b="1" u="sng">
                <a:cs typeface="Arial" pitchFamily="34" charset="0"/>
              </a:rPr>
              <a:t>Антибиотики в агроиндустрии</a:t>
            </a:r>
            <a:r>
              <a:rPr lang="ru-RU" altLang="ru-RU" sz="1800">
                <a:cs typeface="Arial" pitchFamily="34" charset="0"/>
              </a:rPr>
              <a:t>:</a:t>
            </a:r>
          </a:p>
          <a:p>
            <a:pPr eaLnBrk="1" hangingPunct="1">
              <a:spcBef>
                <a:spcPct val="0"/>
              </a:spcBef>
              <a:buClrTx/>
              <a:buSzTx/>
              <a:buFont typeface="Arial" pitchFamily="34" charset="0"/>
              <a:buChar char="•"/>
            </a:pPr>
            <a:r>
              <a:rPr lang="ru-RU" altLang="ru-RU" sz="1800">
                <a:cs typeface="Arial" pitchFamily="34" charset="0"/>
              </a:rPr>
              <a:t>У здоровых животных</a:t>
            </a:r>
          </a:p>
          <a:p>
            <a:pPr eaLnBrk="1" hangingPunct="1">
              <a:spcBef>
                <a:spcPct val="0"/>
              </a:spcBef>
              <a:buClrTx/>
              <a:buSzTx/>
              <a:buFont typeface="Arial" pitchFamily="34" charset="0"/>
              <a:buChar char="•"/>
            </a:pPr>
            <a:r>
              <a:rPr lang="ru-RU" altLang="ru-RU" sz="1800">
                <a:cs typeface="Arial" pitchFamily="34" charset="0"/>
              </a:rPr>
              <a:t>Те же классы антибиотиков что и в медицине</a:t>
            </a:r>
          </a:p>
          <a:p>
            <a:pPr eaLnBrk="1" hangingPunct="1">
              <a:spcBef>
                <a:spcPct val="0"/>
              </a:spcBef>
              <a:buClrTx/>
              <a:buSzTx/>
              <a:buFont typeface="Arial" pitchFamily="34" charset="0"/>
              <a:buChar char="•"/>
            </a:pPr>
            <a:r>
              <a:rPr lang="ru-RU" altLang="ru-RU" sz="1800">
                <a:cs typeface="Arial" pitchFamily="34" charset="0"/>
              </a:rPr>
              <a:t>Практически постоянное применение</a:t>
            </a:r>
          </a:p>
          <a:p>
            <a:pPr eaLnBrk="1" hangingPunct="1">
              <a:spcBef>
                <a:spcPct val="0"/>
              </a:spcBef>
              <a:buClrTx/>
              <a:buSzTx/>
              <a:buFont typeface="Arial" pitchFamily="34" charset="0"/>
              <a:buChar char="•"/>
            </a:pPr>
            <a:r>
              <a:rPr lang="ru-RU" altLang="ru-RU" sz="1800">
                <a:cs typeface="Arial" pitchFamily="34" charset="0"/>
              </a:rPr>
              <a:t>Низкие дозы</a:t>
            </a:r>
          </a:p>
          <a:p>
            <a:pPr eaLnBrk="1" hangingPunct="1">
              <a:spcBef>
                <a:spcPct val="0"/>
              </a:spcBef>
              <a:buClrTx/>
              <a:buSzTx/>
              <a:buFont typeface="Arial" pitchFamily="34" charset="0"/>
              <a:buChar char="•"/>
            </a:pPr>
            <a:r>
              <a:rPr lang="ru-RU" altLang="ru-RU" sz="1800">
                <a:cs typeface="Arial" pitchFamily="34" charset="0"/>
              </a:rPr>
              <a:t>Нет очистки сточных вод</a:t>
            </a:r>
          </a:p>
        </p:txBody>
      </p:sp>
      <p:sp>
        <p:nvSpPr>
          <p:cNvPr id="5" name="Правая фигурная скобка 4">
            <a:extLst>
              <a:ext uri="{FF2B5EF4-FFF2-40B4-BE49-F238E27FC236}"/>
            </a:extLst>
          </p:cNvPr>
          <p:cNvSpPr/>
          <p:nvPr/>
        </p:nvSpPr>
        <p:spPr>
          <a:xfrm>
            <a:off x="5292725" y="4724400"/>
            <a:ext cx="314325" cy="1376363"/>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89094" name="TextBox 5"/>
          <p:cNvSpPr txBox="1">
            <a:spLocks noChangeArrowheads="1"/>
          </p:cNvSpPr>
          <p:nvPr/>
        </p:nvSpPr>
        <p:spPr bwMode="auto">
          <a:xfrm>
            <a:off x="5651500" y="5084763"/>
            <a:ext cx="33131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800"/>
              <a:t>Появление антибиотико-</a:t>
            </a:r>
          </a:p>
          <a:p>
            <a:pPr eaLnBrk="1" hangingPunct="1">
              <a:spcBef>
                <a:spcPct val="0"/>
              </a:spcBef>
              <a:buClrTx/>
              <a:buSzTx/>
              <a:buFontTx/>
              <a:buNone/>
            </a:pPr>
            <a:r>
              <a:rPr lang="ru-RU" altLang="ru-RU" sz="1800"/>
              <a:t>устойчивых бактерий</a:t>
            </a:r>
          </a:p>
        </p:txBody>
      </p:sp>
      <p:sp>
        <p:nvSpPr>
          <p:cNvPr id="89095" name="TextBox 6"/>
          <p:cNvSpPr txBox="1">
            <a:spLocks noChangeArrowheads="1"/>
          </p:cNvSpPr>
          <p:nvPr/>
        </p:nvSpPr>
        <p:spPr bwMode="auto">
          <a:xfrm>
            <a:off x="539750" y="6232525"/>
            <a:ext cx="11377613"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en-US" altLang="ru-RU" sz="1300" b="1"/>
              <a:t>J.Kluytmans, ECCMID 2013</a:t>
            </a:r>
          </a:p>
          <a:p>
            <a:pPr eaLnBrk="1" hangingPunct="1">
              <a:spcBef>
                <a:spcPct val="0"/>
              </a:spcBef>
              <a:buClrTx/>
              <a:buSzTx/>
              <a:buFontTx/>
              <a:buNone/>
            </a:pPr>
            <a:r>
              <a:rPr lang="en-US" altLang="ru-RU" sz="1300"/>
              <a:t>https://www.escmid.org/escmid_publications/escmid_elibrary/material/?mid=10565</a:t>
            </a:r>
            <a:endParaRPr lang="ru-RU" altLang="ru-RU" sz="1300"/>
          </a:p>
        </p:txBody>
      </p:sp>
    </p:spTree>
    <p:extLst>
      <p:ext uri="{BB962C8B-B14F-4D97-AF65-F5344CB8AC3E}">
        <p14:creationId xmlns:p14="http://schemas.microsoft.com/office/powerpoint/2010/main" val="2026573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Заголовок 1"/>
          <p:cNvSpPr txBox="1">
            <a:spLocks/>
          </p:cNvSpPr>
          <p:nvPr/>
        </p:nvSpPr>
        <p:spPr bwMode="auto">
          <a:xfrm>
            <a:off x="685800" y="341313"/>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b="1" dirty="0">
                <a:solidFill>
                  <a:srgbClr val="002060"/>
                </a:solidFill>
                <a:cs typeface="Arial" pitchFamily="34" charset="0"/>
              </a:rPr>
              <a:t>Прием антибиотиков – фактор риска избыточной массы тела у детей</a:t>
            </a:r>
          </a:p>
        </p:txBody>
      </p:sp>
      <p:sp>
        <p:nvSpPr>
          <p:cNvPr id="90115" name="Содержимое 2"/>
          <p:cNvSpPr txBox="1">
            <a:spLocks/>
          </p:cNvSpPr>
          <p:nvPr/>
        </p:nvSpPr>
        <p:spPr bwMode="auto">
          <a:xfrm>
            <a:off x="250825" y="1412875"/>
            <a:ext cx="864235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 typeface="Arial" pitchFamily="34" charset="0"/>
              <a:buChar char="•"/>
            </a:pPr>
            <a:endParaRPr lang="ru-RU" altLang="ru-RU" sz="2200"/>
          </a:p>
          <a:p>
            <a:pPr eaLnBrk="1" hangingPunct="1">
              <a:lnSpc>
                <a:spcPct val="150000"/>
              </a:lnSpc>
              <a:buClrTx/>
              <a:buSzTx/>
              <a:buFont typeface="Arial" pitchFamily="34" charset="0"/>
              <a:buChar char="•"/>
            </a:pPr>
            <a:r>
              <a:rPr lang="ru-RU" altLang="ru-RU" sz="2400"/>
              <a:t>У детей, получавших в первые два года жизни антибиотики широкого спектра (цефалоспорины, макролиды), </a:t>
            </a:r>
            <a:r>
              <a:rPr lang="ru-RU" altLang="ru-RU" sz="2400" u="sng"/>
              <a:t>ожирение развивается достоверно чаще</a:t>
            </a:r>
            <a:r>
              <a:rPr lang="ru-RU" altLang="ru-RU" sz="2400"/>
              <a:t>  по сравнению с детьми, не получавшими антибиотики или получавшими антибиотики узкого спектра (пенициллин, амоксициллин)</a:t>
            </a:r>
          </a:p>
          <a:p>
            <a:pPr eaLnBrk="1" hangingPunct="1">
              <a:buClrTx/>
              <a:buSzTx/>
              <a:buFont typeface="Arial" pitchFamily="34" charset="0"/>
              <a:buChar char="•"/>
            </a:pPr>
            <a:endParaRPr lang="ru-RU" altLang="ru-RU" sz="2200"/>
          </a:p>
          <a:p>
            <a:pPr eaLnBrk="1" hangingPunct="1">
              <a:buClrTx/>
              <a:buSzTx/>
              <a:buFontTx/>
              <a:buNone/>
            </a:pPr>
            <a:endParaRPr lang="ru-RU" altLang="ru-RU" sz="2000"/>
          </a:p>
        </p:txBody>
      </p:sp>
      <p:sp>
        <p:nvSpPr>
          <p:cNvPr id="90116" name="TextBox 3"/>
          <p:cNvSpPr txBox="1">
            <a:spLocks noChangeArrowheads="1"/>
          </p:cNvSpPr>
          <p:nvPr/>
        </p:nvSpPr>
        <p:spPr bwMode="auto">
          <a:xfrm>
            <a:off x="612775" y="5589588"/>
            <a:ext cx="792003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en-US" altLang="ru-RU" sz="1600"/>
              <a:t>Bailey LC, e.a. JAMA Pediatr 2014;1539, Sept.29:E1-7</a:t>
            </a:r>
            <a:endParaRPr lang="ru-RU" altLang="ru-RU" sz="1600"/>
          </a:p>
          <a:p>
            <a:pPr eaLnBrk="1" hangingPunct="1">
              <a:spcBef>
                <a:spcPct val="0"/>
              </a:spcBef>
              <a:buClrTx/>
              <a:buSzTx/>
              <a:buFontTx/>
              <a:buNone/>
            </a:pPr>
            <a:endParaRPr lang="ru-RU" altLang="ru-RU" sz="2400"/>
          </a:p>
        </p:txBody>
      </p:sp>
    </p:spTree>
    <p:extLst>
      <p:ext uri="{BB962C8B-B14F-4D97-AF65-F5344CB8AC3E}">
        <p14:creationId xmlns:p14="http://schemas.microsoft.com/office/powerpoint/2010/main" val="1704593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Заголовок 1"/>
          <p:cNvSpPr txBox="1">
            <a:spLocks/>
          </p:cNvSpPr>
          <p:nvPr/>
        </p:nvSpPr>
        <p:spPr bwMode="auto">
          <a:xfrm>
            <a:off x="250825" y="115888"/>
            <a:ext cx="864235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dirty="0">
                <a:solidFill>
                  <a:srgbClr val="002060"/>
                </a:solidFill>
                <a:cs typeface="Arial" pitchFamily="34" charset="0"/>
              </a:rPr>
              <a:t>10 принципов рационального применения антимикробных средств в амбулаторной практике</a:t>
            </a:r>
            <a:br>
              <a:rPr lang="ru-RU" altLang="ru-RU" dirty="0">
                <a:solidFill>
                  <a:srgbClr val="002060"/>
                </a:solidFill>
                <a:cs typeface="Arial" pitchFamily="34" charset="0"/>
              </a:rPr>
            </a:br>
            <a:endParaRPr lang="ru-RU" altLang="ru-RU" dirty="0">
              <a:solidFill>
                <a:srgbClr val="002060"/>
              </a:solidFill>
              <a:cs typeface="Arial" pitchFamily="34" charset="0"/>
            </a:endParaRPr>
          </a:p>
        </p:txBody>
      </p:sp>
      <p:sp>
        <p:nvSpPr>
          <p:cNvPr id="3" name="Содержимое 2"/>
          <p:cNvSpPr txBox="1">
            <a:spLocks/>
          </p:cNvSpPr>
          <p:nvPr/>
        </p:nvSpPr>
        <p:spPr bwMode="auto">
          <a:xfrm>
            <a:off x="457200" y="1125538"/>
            <a:ext cx="84359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 typeface="Calibri" pitchFamily="34" charset="0"/>
              <a:buAutoNum type="arabicPeriod"/>
            </a:pPr>
            <a:r>
              <a:rPr lang="ru-RU" altLang="ru-RU" sz="1900"/>
              <a:t>Антимикробный препарат следует назначать только при наличии обоснованных показаний наличия документированной или предполагаемой бактериальной инфекции (кроме ограниченных случаев антибиотикопрофилактики)</a:t>
            </a:r>
          </a:p>
          <a:p>
            <a:pPr eaLnBrk="1" hangingPunct="1">
              <a:buClrTx/>
              <a:buSzTx/>
              <a:buFont typeface="Calibri" pitchFamily="34" charset="0"/>
              <a:buAutoNum type="arabicPeriod"/>
            </a:pPr>
            <a:r>
              <a:rPr lang="ru-RU" altLang="ru-RU" sz="1900"/>
              <a:t>Выбор оптимального режима антибактериальной терапии следует осуществлять с учетом фармакокинетики и фармакодинамики антибиотика и подразумевает назначение адекватного антибиотика в адекватной дозе при планируемой адекватной длительность терапии</a:t>
            </a:r>
          </a:p>
          <a:p>
            <a:pPr eaLnBrk="1" hangingPunct="1">
              <a:buClrTx/>
              <a:buSzTx/>
              <a:buFont typeface="Calibri" pitchFamily="34" charset="0"/>
              <a:buAutoNum type="arabicPeriod"/>
            </a:pPr>
            <a:r>
              <a:rPr lang="ru-RU" altLang="ru-RU" sz="1900"/>
              <a:t>При выборе антимикробного препарата необходимо знать региональную ситуацию с антибиотикорезистентностью наиболее актуальных возбудителей и учитывать наличие у пациента риска инфицирования данными устойчивыми возбудителями</a:t>
            </a:r>
          </a:p>
          <a:p>
            <a:pPr eaLnBrk="1" hangingPunct="1">
              <a:buClrTx/>
              <a:buSzTx/>
              <a:buFont typeface="Calibri" pitchFamily="34" charset="0"/>
              <a:buAutoNum type="arabicPeriod"/>
            </a:pPr>
            <a:r>
              <a:rPr lang="ru-RU" altLang="ru-RU" sz="1900"/>
              <a:t>Избегать назначения антимикробных препаратов низкого качества и с недоказанной эффективностью</a:t>
            </a:r>
          </a:p>
          <a:p>
            <a:pPr eaLnBrk="1" hangingPunct="1">
              <a:buClrTx/>
              <a:buSzTx/>
              <a:buFont typeface="Calibri" pitchFamily="34" charset="0"/>
              <a:buAutoNum type="arabicPeriod"/>
            </a:pPr>
            <a:r>
              <a:rPr lang="ru-RU" altLang="ru-RU" sz="1900"/>
              <a:t>Избегать необоснованного профилактического назначения антибактериальных, антифунгальных и противовирусных средств</a:t>
            </a:r>
          </a:p>
          <a:p>
            <a:pPr eaLnBrk="1" hangingPunct="1">
              <a:buClrTx/>
              <a:buSzTx/>
              <a:buFontTx/>
              <a:buChar char="•"/>
            </a:pPr>
            <a:endParaRPr lang="ru-RU" altLang="ru-RU" sz="2400"/>
          </a:p>
        </p:txBody>
      </p:sp>
      <p:sp>
        <p:nvSpPr>
          <p:cNvPr id="91140" name="TextBox 3"/>
          <p:cNvSpPr txBox="1">
            <a:spLocks noChangeArrowheads="1"/>
          </p:cNvSpPr>
          <p:nvPr/>
        </p:nvSpPr>
        <p:spPr bwMode="auto">
          <a:xfrm>
            <a:off x="827088" y="6218238"/>
            <a:ext cx="82089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400"/>
              <a:t>Стратегия и тактика рационального применения антимикробных средств в амбулаторной практике. Евразийские клинические рекомендации 2016</a:t>
            </a:r>
          </a:p>
        </p:txBody>
      </p:sp>
    </p:spTree>
    <p:extLst>
      <p:ext uri="{BB962C8B-B14F-4D97-AF65-F5344CB8AC3E}">
        <p14:creationId xmlns:p14="http://schemas.microsoft.com/office/powerpoint/2010/main" val="1632887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style.color</p:attrName>
                                        </p:attrNameLst>
                                      </p:cBhvr>
                                      <p:to>
                                        <p:clrVal>
                                          <a:schemeClr val="accent2"/>
                                        </p:clrVal>
                                      </p:to>
                                    </p:set>
                                    <p:set>
                                      <p:cBhvr>
                                        <p:cTn id="7" dur="500" fill="hold"/>
                                        <p:tgtEl>
                                          <p:spTgt spid="3">
                                            <p:txEl>
                                              <p:pRg st="2" end="2"/>
                                            </p:txEl>
                                          </p:spTgt>
                                        </p:tgtEl>
                                        <p:attrNameLst>
                                          <p:attrName>fillcolor</p:attrName>
                                        </p:attrNameLst>
                                      </p:cBhvr>
                                      <p:to>
                                        <p:clrVal>
                                          <a:schemeClr val="accent2"/>
                                        </p:clrVal>
                                      </p:to>
                                    </p:set>
                                    <p:set>
                                      <p:cBhvr>
                                        <p:cTn id="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Заголовок 1"/>
          <p:cNvSpPr txBox="1">
            <a:spLocks/>
          </p:cNvSpPr>
          <p:nvPr/>
        </p:nvSpPr>
        <p:spPr bwMode="auto">
          <a:xfrm>
            <a:off x="250825" y="333375"/>
            <a:ext cx="8642350"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a:solidFill>
                  <a:srgbClr val="002060"/>
                </a:solidFill>
                <a:cs typeface="Arial" pitchFamily="34" charset="0"/>
              </a:rPr>
              <a:t>10 принципов рационального применения антимикробных средств в амбулаторной практике</a:t>
            </a:r>
            <a:br>
              <a:rPr lang="ru-RU" altLang="ru-RU">
                <a:solidFill>
                  <a:srgbClr val="002060"/>
                </a:solidFill>
                <a:cs typeface="Arial" pitchFamily="34" charset="0"/>
              </a:rPr>
            </a:br>
            <a:endParaRPr lang="ru-RU" altLang="ru-RU">
              <a:solidFill>
                <a:srgbClr val="002060"/>
              </a:solidFill>
              <a:cs typeface="Arial" pitchFamily="34" charset="0"/>
            </a:endParaRPr>
          </a:p>
        </p:txBody>
      </p:sp>
      <p:sp>
        <p:nvSpPr>
          <p:cNvPr id="92163" name="Содержимое 2"/>
          <p:cNvSpPr txBox="1">
            <a:spLocks/>
          </p:cNvSpPr>
          <p:nvPr/>
        </p:nvSpPr>
        <p:spPr bwMode="auto">
          <a:xfrm>
            <a:off x="457200" y="1412875"/>
            <a:ext cx="8229600"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 typeface="Calibri" pitchFamily="34" charset="0"/>
              <a:buAutoNum type="arabicPeriod" startAt="6"/>
            </a:pPr>
            <a:r>
              <a:rPr lang="ru-RU" altLang="ru-RU" sz="2000"/>
              <a:t>Оценку эффективности антимикробной терапии следует проводить в интервале 48-72 часа после начала лечения</a:t>
            </a:r>
          </a:p>
          <a:p>
            <a:pPr eaLnBrk="1" hangingPunct="1">
              <a:buClrTx/>
              <a:buSzTx/>
              <a:buFont typeface="Calibri" pitchFamily="34" charset="0"/>
              <a:buAutoNum type="arabicPeriod" startAt="6"/>
            </a:pPr>
            <a:r>
              <a:rPr lang="ru-RU" altLang="ru-RU" sz="2000"/>
              <a:t>Объяснять пациентам вред несоблюдения предписанного режима антибактериальной терапии и опасности самолечения антибиотиками</a:t>
            </a:r>
          </a:p>
          <a:p>
            <a:pPr eaLnBrk="1" hangingPunct="1">
              <a:buClrTx/>
              <a:buSzTx/>
              <a:buFont typeface="Calibri" pitchFamily="34" charset="0"/>
              <a:buAutoNum type="arabicPeriod" startAt="6"/>
            </a:pPr>
            <a:r>
              <a:rPr lang="ru-RU" altLang="ru-RU" sz="2000"/>
              <a:t>Способствовать соблюдению пациентами предписанного режима применения антимикробного препарата (препарат, суточная доза, кратность приема, длительность применения)</a:t>
            </a:r>
          </a:p>
          <a:p>
            <a:pPr eaLnBrk="1" hangingPunct="1">
              <a:buClrTx/>
              <a:buSzTx/>
              <a:buFont typeface="Calibri" pitchFamily="34" charset="0"/>
              <a:buAutoNum type="arabicPeriod" startAt="6"/>
            </a:pPr>
            <a:r>
              <a:rPr lang="ru-RU" altLang="ru-RU" sz="2000"/>
              <a:t>Использовать в практической работе возможности микробиологической лаборатории и активно внедрять экспресс методы по этиологической диагностике инфекций</a:t>
            </a:r>
          </a:p>
          <a:p>
            <a:pPr eaLnBrk="1" hangingPunct="1">
              <a:buClrTx/>
              <a:buSzTx/>
              <a:buFont typeface="Calibri" pitchFamily="34" charset="0"/>
              <a:buAutoNum type="arabicPeriod" startAt="6"/>
            </a:pPr>
            <a:r>
              <a:rPr lang="ru-RU" altLang="ru-RU" sz="2000"/>
              <a:t>Использовать в качестве руководства Практически рекомендации экспертов, основанные на доказательной медицине</a:t>
            </a:r>
          </a:p>
        </p:txBody>
      </p:sp>
      <p:sp>
        <p:nvSpPr>
          <p:cNvPr id="92164" name="TextBox 2"/>
          <p:cNvSpPr txBox="1">
            <a:spLocks noChangeArrowheads="1"/>
          </p:cNvSpPr>
          <p:nvPr/>
        </p:nvSpPr>
        <p:spPr bwMode="auto">
          <a:xfrm>
            <a:off x="1042988" y="6126163"/>
            <a:ext cx="7643812"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400"/>
              <a:t>Стратегия и тактика рационального применения антимикробных средств в амбулаторной практике. Евразийские клинические рекомендации 2016</a:t>
            </a:r>
          </a:p>
          <a:p>
            <a:pPr eaLnBrk="1" hangingPunct="1">
              <a:spcBef>
                <a:spcPct val="0"/>
              </a:spcBef>
              <a:buClrTx/>
              <a:buSzTx/>
              <a:buFontTx/>
              <a:buNone/>
            </a:pPr>
            <a:endParaRPr lang="ru-RU" altLang="ru-RU" sz="1800"/>
          </a:p>
        </p:txBody>
      </p:sp>
    </p:spTree>
    <p:extLst>
      <p:ext uri="{BB962C8B-B14F-4D97-AF65-F5344CB8AC3E}">
        <p14:creationId xmlns:p14="http://schemas.microsoft.com/office/powerpoint/2010/main" val="1709371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Заголовок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b="1" dirty="0">
                <a:solidFill>
                  <a:schemeClr val="tx2"/>
                </a:solidFill>
              </a:rPr>
              <a:t>Стратегические и тактические вопросы рационального применения антибиотиков в амбулаторной практике</a:t>
            </a:r>
          </a:p>
        </p:txBody>
      </p:sp>
      <p:sp>
        <p:nvSpPr>
          <p:cNvPr id="101379" name="Объект 2"/>
          <p:cNvSpPr txBox="1">
            <a:spLocks/>
          </p:cNvSpPr>
          <p:nvPr/>
        </p:nvSpPr>
        <p:spPr bwMode="auto">
          <a:xfrm>
            <a:off x="457200" y="207168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Tx/>
              <a:buChar char="•"/>
            </a:pPr>
            <a:r>
              <a:rPr lang="ru-RU" altLang="ru-RU" sz="2400" b="1">
                <a:solidFill>
                  <a:schemeClr val="tx2"/>
                </a:solidFill>
              </a:rPr>
              <a:t>Стратегические вопросы</a:t>
            </a:r>
          </a:p>
          <a:p>
            <a:pPr lvl="1" eaLnBrk="1" hangingPunct="1">
              <a:buClrTx/>
              <a:buSzTx/>
              <a:buFontTx/>
              <a:buChar char="–"/>
            </a:pPr>
            <a:r>
              <a:rPr lang="ru-RU" altLang="ru-RU" sz="2000"/>
              <a:t>Ограничение назначения АБП при вирусных инфекциях верхних дыхательных путей</a:t>
            </a:r>
          </a:p>
          <a:p>
            <a:pPr lvl="1" eaLnBrk="1" hangingPunct="1">
              <a:buClrTx/>
              <a:buSzTx/>
              <a:buFontTx/>
              <a:buChar char="–"/>
            </a:pPr>
            <a:r>
              <a:rPr lang="ru-RU" altLang="ru-RU" sz="2000"/>
              <a:t>Ограничение антибиотиков, способствующих селекции резистентности</a:t>
            </a:r>
          </a:p>
          <a:p>
            <a:pPr lvl="1" eaLnBrk="1" hangingPunct="1">
              <a:buClrTx/>
              <a:buSzTx/>
              <a:buFontTx/>
              <a:buChar char="–"/>
            </a:pPr>
            <a:endParaRPr lang="ru-RU" altLang="ru-RU" sz="2000"/>
          </a:p>
          <a:p>
            <a:pPr eaLnBrk="1" hangingPunct="1">
              <a:buClrTx/>
              <a:buSzTx/>
              <a:buFontTx/>
              <a:buChar char="•"/>
            </a:pPr>
            <a:r>
              <a:rPr lang="ru-RU" altLang="ru-RU" sz="2400" b="1">
                <a:solidFill>
                  <a:schemeClr val="tx2"/>
                </a:solidFill>
              </a:rPr>
              <a:t>Тактические вопросы</a:t>
            </a:r>
          </a:p>
          <a:p>
            <a:pPr lvl="1" eaLnBrk="1" hangingPunct="1">
              <a:buClrTx/>
              <a:buSzTx/>
              <a:buFontTx/>
              <a:buChar char="–"/>
            </a:pPr>
            <a:r>
              <a:rPr lang="ru-RU" altLang="ru-RU" sz="2000"/>
              <a:t>Выбор антибиотика с учетом состояния резистентности и безопасности</a:t>
            </a:r>
          </a:p>
          <a:p>
            <a:pPr lvl="1" eaLnBrk="1" hangingPunct="1">
              <a:buClrTx/>
              <a:buSzTx/>
              <a:buFontTx/>
              <a:buChar char="–"/>
            </a:pPr>
            <a:r>
              <a:rPr lang="ru-RU" altLang="ru-RU" sz="2000"/>
              <a:t>Адекватное дозирование и длительность терапии</a:t>
            </a:r>
          </a:p>
          <a:p>
            <a:pPr lvl="1" eaLnBrk="1" hangingPunct="1">
              <a:buClrTx/>
              <a:buSzTx/>
              <a:buFontTx/>
              <a:buChar char="–"/>
            </a:pPr>
            <a:r>
              <a:rPr lang="ru-RU" altLang="ru-RU" sz="2000"/>
              <a:t>Назначение антибиотика в оптимальной лекарственной форме</a:t>
            </a:r>
          </a:p>
        </p:txBody>
      </p:sp>
    </p:spTree>
    <p:extLst>
      <p:ext uri="{BB962C8B-B14F-4D97-AF65-F5344CB8AC3E}">
        <p14:creationId xmlns:p14="http://schemas.microsoft.com/office/powerpoint/2010/main" val="3954781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descr="http://vlegkih.ru/wp-content/uploads/2017/01/%D0%9A%D0%B0%D1%80%D0%BB-%D0%A4%D1%80%D0%B8%D0%B4%D0%BB%D0%B5%D0%BD%D0%B4%D0%B5%D1%80.png"/>
          <p:cNvPicPr>
            <a:picLocks noChangeAspect="1" noChangeArrowheads="1"/>
          </p:cNvPicPr>
          <p:nvPr/>
        </p:nvPicPr>
        <p:blipFill>
          <a:blip r:embed="rId3" cstate="print"/>
          <a:srcRect/>
          <a:stretch>
            <a:fillRect/>
          </a:stretch>
        </p:blipFill>
        <p:spPr bwMode="auto">
          <a:xfrm>
            <a:off x="179512" y="188640"/>
            <a:ext cx="3295650" cy="3409950"/>
          </a:xfrm>
          <a:prstGeom prst="rect">
            <a:avLst/>
          </a:prstGeom>
          <a:noFill/>
        </p:spPr>
      </p:pic>
      <p:sp>
        <p:nvSpPr>
          <p:cNvPr id="5" name="Прямоугольник 4"/>
          <p:cNvSpPr/>
          <p:nvPr/>
        </p:nvSpPr>
        <p:spPr>
          <a:xfrm>
            <a:off x="3635896" y="260648"/>
            <a:ext cx="5508104" cy="1200329"/>
          </a:xfrm>
          <a:prstGeom prst="rect">
            <a:avLst/>
          </a:prstGeom>
        </p:spPr>
        <p:txBody>
          <a:bodyPr wrap="square">
            <a:spAutoFit/>
          </a:bodyPr>
          <a:lstStyle/>
          <a:p>
            <a:r>
              <a:rPr lang="ru-RU" sz="2400" b="1" dirty="0" smtClean="0">
                <a:latin typeface="Times New Roman" pitchFamily="18" charset="0"/>
                <a:cs typeface="Times New Roman" pitchFamily="18" charset="0"/>
              </a:rPr>
              <a:t>Карл </a:t>
            </a:r>
            <a:r>
              <a:rPr lang="ru-RU" sz="2400" b="1" dirty="0" err="1" smtClean="0">
                <a:latin typeface="Times New Roman" pitchFamily="18" charset="0"/>
                <a:cs typeface="Times New Roman" pitchFamily="18" charset="0"/>
              </a:rPr>
              <a:t>Фридлендер</a:t>
            </a:r>
            <a:r>
              <a:rPr lang="ru-RU" sz="2400" dirty="0" smtClean="0">
                <a:latin typeface="Times New Roman" pitchFamily="18" charset="0"/>
                <a:cs typeface="Times New Roman" pitchFamily="18" charset="0"/>
              </a:rPr>
              <a:t> </a:t>
            </a:r>
          </a:p>
          <a:p>
            <a:endParaRPr lang="ru-RU" sz="2400" dirty="0" smtClean="0">
              <a:latin typeface="Times New Roman" pitchFamily="18" charset="0"/>
              <a:cs typeface="Times New Roman" pitchFamily="18" charset="0"/>
            </a:endParaRPr>
          </a:p>
          <a:p>
            <a:r>
              <a:rPr lang="ru-RU" sz="2400" dirty="0" smtClean="0">
                <a:latin typeface="Times New Roman" pitchFamily="18" charset="0"/>
                <a:cs typeface="Times New Roman" pitchFamily="18" charset="0"/>
              </a:rPr>
              <a:t>19 ноября 1847- 13 мая 1887 г.</a:t>
            </a:r>
            <a:endParaRPr lang="ru-RU" sz="2400" dirty="0">
              <a:latin typeface="Times New Roman" pitchFamily="18" charset="0"/>
              <a:cs typeface="Times New Roman" pitchFamily="18" charset="0"/>
            </a:endParaRPr>
          </a:p>
        </p:txBody>
      </p:sp>
      <p:pic>
        <p:nvPicPr>
          <p:cNvPr id="105475" name="Picture 3" descr="D:\Клиника БГМУ\Hans_Christian_Gram.png"/>
          <p:cNvPicPr>
            <a:picLocks noChangeAspect="1" noChangeArrowheads="1"/>
          </p:cNvPicPr>
          <p:nvPr/>
        </p:nvPicPr>
        <p:blipFill>
          <a:blip r:embed="rId4" cstate="print"/>
          <a:srcRect l="3360" t="3298" r="4241" b="2925"/>
          <a:stretch>
            <a:fillRect/>
          </a:stretch>
        </p:blipFill>
        <p:spPr bwMode="auto">
          <a:xfrm>
            <a:off x="6516216" y="3068960"/>
            <a:ext cx="2304256" cy="3519227"/>
          </a:xfrm>
          <a:prstGeom prst="rect">
            <a:avLst/>
          </a:prstGeom>
          <a:noFill/>
        </p:spPr>
      </p:pic>
      <p:sp>
        <p:nvSpPr>
          <p:cNvPr id="8" name="Прямоугольник 7"/>
          <p:cNvSpPr/>
          <p:nvPr/>
        </p:nvSpPr>
        <p:spPr>
          <a:xfrm>
            <a:off x="2051720" y="4221088"/>
            <a:ext cx="4221092" cy="461665"/>
          </a:xfrm>
          <a:prstGeom prst="rect">
            <a:avLst/>
          </a:prstGeom>
        </p:spPr>
        <p:txBody>
          <a:bodyPr wrap="none">
            <a:spAutoFit/>
          </a:bodyPr>
          <a:lstStyle/>
          <a:p>
            <a:r>
              <a:rPr lang="ru-RU" sz="2400" b="1" dirty="0" err="1" smtClean="0">
                <a:latin typeface="Times New Roman" pitchFamily="18" charset="0"/>
                <a:cs typeface="Times New Roman" pitchFamily="18" charset="0"/>
              </a:rPr>
              <a:t>Ганс</a:t>
            </a:r>
            <a:r>
              <a:rPr lang="ru-RU" sz="2400" b="1" dirty="0" smtClean="0">
                <a:latin typeface="Times New Roman" pitchFamily="18" charset="0"/>
                <a:cs typeface="Times New Roman" pitchFamily="18" charset="0"/>
              </a:rPr>
              <a:t> Кристиан </a:t>
            </a:r>
            <a:r>
              <a:rPr lang="ru-RU" sz="2400" b="1" dirty="0" err="1" smtClean="0">
                <a:latin typeface="Times New Roman" pitchFamily="18" charset="0"/>
                <a:cs typeface="Times New Roman" pitchFamily="18" charset="0"/>
              </a:rPr>
              <a:t>Йоахим</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Грам</a:t>
            </a:r>
            <a:endParaRPr lang="ru-RU" sz="2400" dirty="0">
              <a:latin typeface="Times New Roman" pitchFamily="18" charset="0"/>
              <a:cs typeface="Times New Roman" pitchFamily="18" charset="0"/>
            </a:endParaRPr>
          </a:p>
        </p:txBody>
      </p:sp>
      <p:sp>
        <p:nvSpPr>
          <p:cNvPr id="10" name="Прямоугольник 9"/>
          <p:cNvSpPr/>
          <p:nvPr/>
        </p:nvSpPr>
        <p:spPr>
          <a:xfrm>
            <a:off x="1547664" y="5085184"/>
            <a:ext cx="4716676" cy="461665"/>
          </a:xfrm>
          <a:prstGeom prst="rect">
            <a:avLst/>
          </a:prstGeom>
        </p:spPr>
        <p:txBody>
          <a:bodyPr wrap="none">
            <a:spAutoFit/>
          </a:bodyPr>
          <a:lstStyle/>
          <a:p>
            <a:r>
              <a:rPr lang="ru-RU" sz="2400" dirty="0" smtClean="0">
                <a:latin typeface="Times New Roman" pitchFamily="18" charset="0"/>
                <a:cs typeface="Times New Roman" pitchFamily="18" charset="0"/>
              </a:rPr>
              <a:t>3 сентября 1853 - 14 ноября 1938 г.</a:t>
            </a:r>
            <a:endParaRPr lang="ru-RU" sz="2400" dirty="0">
              <a:latin typeface="Times New Roman" pitchFamily="18" charset="0"/>
              <a:cs typeface="Times New Roman" pitchFamily="18" charset="0"/>
            </a:endParaRPr>
          </a:p>
        </p:txBody>
      </p:sp>
      <p:sp>
        <p:nvSpPr>
          <p:cNvPr id="11" name="Прямоугольник 10"/>
          <p:cNvSpPr/>
          <p:nvPr/>
        </p:nvSpPr>
        <p:spPr>
          <a:xfrm>
            <a:off x="3563888" y="5877272"/>
            <a:ext cx="3024161" cy="461665"/>
          </a:xfrm>
          <a:prstGeom prst="rect">
            <a:avLst/>
          </a:prstGeom>
        </p:spPr>
        <p:txBody>
          <a:bodyPr wrap="none">
            <a:spAutoFit/>
          </a:bodyPr>
          <a:lstStyle/>
          <a:p>
            <a:r>
              <a:rPr lang="ru-RU" sz="2400" dirty="0" smtClean="0">
                <a:latin typeface="Times New Roman" pitchFamily="18" charset="0"/>
                <a:cs typeface="Times New Roman" pitchFamily="18" charset="0"/>
              </a:rPr>
              <a:t>Датский бактериолог</a:t>
            </a:r>
            <a:r>
              <a:rPr lang="ru-RU" dirty="0" smtClean="0"/>
              <a:t>.</a:t>
            </a:r>
            <a:endParaRPr lang="ru-RU" dirty="0"/>
          </a:p>
        </p:txBody>
      </p:sp>
      <p:sp>
        <p:nvSpPr>
          <p:cNvPr id="12" name="Прямоугольник 11"/>
          <p:cNvSpPr/>
          <p:nvPr/>
        </p:nvSpPr>
        <p:spPr>
          <a:xfrm>
            <a:off x="3707904" y="1772816"/>
            <a:ext cx="3320909" cy="461665"/>
          </a:xfrm>
          <a:prstGeom prst="rect">
            <a:avLst/>
          </a:prstGeom>
        </p:spPr>
        <p:txBody>
          <a:bodyPr wrap="none">
            <a:spAutoFit/>
          </a:bodyPr>
          <a:lstStyle/>
          <a:p>
            <a:r>
              <a:rPr lang="ru-RU" sz="2400" dirty="0" smtClean="0">
                <a:latin typeface="Times New Roman" pitchFamily="18" charset="0"/>
                <a:cs typeface="Times New Roman" pitchFamily="18" charset="0"/>
              </a:rPr>
              <a:t>Немецкий микробиолог</a:t>
            </a:r>
            <a:endParaRPr lang="ru-RU"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Заголовок 1"/>
          <p:cNvSpPr>
            <a:spLocks noGrp="1"/>
          </p:cNvSpPr>
          <p:nvPr>
            <p:ph type="title"/>
          </p:nvPr>
        </p:nvSpPr>
        <p:spPr>
          <a:xfrm>
            <a:off x="323850" y="188913"/>
            <a:ext cx="8496300" cy="936625"/>
          </a:xfrm>
        </p:spPr>
        <p:txBody>
          <a:bodyPr>
            <a:normAutofit fontScale="90000"/>
          </a:bodyPr>
          <a:lstStyle/>
          <a:p>
            <a:r>
              <a:rPr lang="ru-RU" altLang="ru-RU" sz="2800" dirty="0" smtClean="0">
                <a:latin typeface="Arial" pitchFamily="34" charset="0"/>
                <a:cs typeface="Arial" pitchFamily="34" charset="0"/>
              </a:rPr>
              <a:t>Место антибиотиков в лечении внебольничных инфекций дыхательных путей</a:t>
            </a:r>
          </a:p>
        </p:txBody>
      </p:sp>
      <p:graphicFrame>
        <p:nvGraphicFramePr>
          <p:cNvPr id="4" name="Содержимое 3"/>
          <p:cNvGraphicFramePr>
            <a:graphicFrameLocks noGrp="1"/>
          </p:cNvGraphicFramePr>
          <p:nvPr>
            <p:ph idx="1"/>
          </p:nvPr>
        </p:nvGraphicFramePr>
        <p:xfrm>
          <a:off x="468313" y="1255713"/>
          <a:ext cx="7989887" cy="3990972"/>
        </p:xfrm>
        <a:graphic>
          <a:graphicData uri="http://schemas.openxmlformats.org/drawingml/2006/table">
            <a:tbl>
              <a:tblPr/>
              <a:tblGrid>
                <a:gridCol w="2663825"/>
                <a:gridCol w="2662237"/>
                <a:gridCol w="2663825"/>
              </a:tblGrid>
              <a:tr h="698637">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Заболевания</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 бактериальных возбудителей</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Показания для АБТ</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58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Пневмония</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Arial" pitchFamily="34" charset="0"/>
                          <a:cs typeface="Arial" pitchFamily="34" charset="0"/>
                        </a:rPr>
                        <a:t>100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rgbClr val="000000"/>
                        </a:solidFill>
                        <a:effectLst/>
                        <a:latin typeface="Arial" pitchFamily="34" charset="0"/>
                        <a:cs typeface="Arial" pitchFamily="34"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3658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Обострение ХБ/ХОБЛ</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ru-RU" sz="1800" b="0" i="0" u="none" strike="noStrike" cap="none" normalizeH="0" baseline="0" smtClean="0">
                          <a:ln>
                            <a:noFill/>
                          </a:ln>
                          <a:solidFill>
                            <a:srgbClr val="000000"/>
                          </a:solidFill>
                          <a:effectLst/>
                          <a:latin typeface="Arial" pitchFamily="34" charset="0"/>
                          <a:cs typeface="Arial" pitchFamily="34" charset="0"/>
                        </a:rPr>
                        <a:t>&gt;80</a:t>
                      </a:r>
                      <a:endParaRPr kumimoji="0" lang="ru-RU" altLang="ru-RU" sz="1800" b="0" i="0" u="none" strike="noStrike" cap="none" normalizeH="0" baseline="0" smtClean="0">
                        <a:ln>
                          <a:noFill/>
                        </a:ln>
                        <a:solidFill>
                          <a:srgbClr val="000000"/>
                        </a:solidFill>
                        <a:effectLst/>
                        <a:latin typeface="Arial" pitchFamily="34" charset="0"/>
                        <a:cs typeface="Arial" pitchFamily="34"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rgbClr val="000000"/>
                        </a:solidFill>
                        <a:effectLst/>
                        <a:latin typeface="Arial" pitchFamily="34" charset="0"/>
                        <a:cs typeface="Arial" pitchFamily="34"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B050"/>
                    </a:solidFill>
                  </a:tcPr>
                </a:tc>
              </a:tr>
              <a:tr h="3658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О. средний отит</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Arial" pitchFamily="34" charset="0"/>
                          <a:cs typeface="Arial" pitchFamily="34" charset="0"/>
                        </a:rPr>
                        <a:t>20-50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rgbClr val="000000"/>
                        </a:solidFill>
                        <a:effectLst/>
                        <a:latin typeface="Arial" pitchFamily="34" charset="0"/>
                        <a:cs typeface="Arial" pitchFamily="34"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3658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О. тонзиллит</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Arial" pitchFamily="34" charset="0"/>
                          <a:cs typeface="Arial" pitchFamily="34" charset="0"/>
                        </a:rPr>
                        <a:t>20-30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rgbClr val="000000"/>
                        </a:solidFill>
                        <a:effectLst/>
                        <a:latin typeface="Arial" pitchFamily="34" charset="0"/>
                        <a:cs typeface="Arial" pitchFamily="34"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3658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О. риносинусит</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Arial" pitchFamily="34" charset="0"/>
                          <a:cs typeface="Arial" pitchFamily="34" charset="0"/>
                        </a:rPr>
                        <a:t>10-30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rgbClr val="000000"/>
                        </a:solidFill>
                        <a:effectLst/>
                        <a:latin typeface="Arial" pitchFamily="34" charset="0"/>
                        <a:cs typeface="Arial" pitchFamily="34"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F00"/>
                    </a:solidFill>
                  </a:tcPr>
                </a:tc>
              </a:tr>
              <a:tr h="3658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О. бронхит</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Arial" pitchFamily="34" charset="0"/>
                          <a:cs typeface="Arial" pitchFamily="34" charset="0"/>
                        </a:rPr>
                        <a:t>5-10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0000"/>
                          </a:solidFill>
                          <a:effectLst/>
                          <a:latin typeface="Arial" pitchFamily="34" charset="0"/>
                          <a:cs typeface="Arial" pitchFamily="34" charset="0"/>
                        </a:rPr>
                        <a:t>?*</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3300"/>
                    </a:solidFill>
                  </a:tcPr>
                </a:tc>
              </a:tr>
              <a:tr h="3658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О. фарингит </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Arial" pitchFamily="34" charset="0"/>
                          <a:cs typeface="Arial" pitchFamily="34" charset="0"/>
                        </a:rPr>
                        <a:t>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rgbClr val="000000"/>
                        </a:solidFill>
                        <a:effectLst/>
                        <a:latin typeface="Arial" pitchFamily="34" charset="0"/>
                        <a:cs typeface="Arial" pitchFamily="34"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3300"/>
                    </a:solidFill>
                  </a:tcPr>
                </a:tc>
              </a:tr>
              <a:tr h="3658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О. ларинготрахеит</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Arial" pitchFamily="34" charset="0"/>
                          <a:cs typeface="Arial" pitchFamily="34" charset="0"/>
                        </a:rPr>
                        <a:t>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rgbClr val="000000"/>
                        </a:solidFill>
                        <a:effectLst/>
                        <a:latin typeface="Arial" pitchFamily="34" charset="0"/>
                        <a:cs typeface="Arial" pitchFamily="34"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3300"/>
                    </a:solidFill>
                  </a:tcPr>
                </a:tc>
              </a:tr>
              <a:tr h="365815">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1800" b="1" i="0" u="none" strike="noStrike" cap="none" normalizeH="0" baseline="0" smtClean="0">
                          <a:ln>
                            <a:noFill/>
                          </a:ln>
                          <a:solidFill>
                            <a:srgbClr val="002060"/>
                          </a:solidFill>
                          <a:effectLst/>
                          <a:latin typeface="Arial" pitchFamily="34" charset="0"/>
                          <a:cs typeface="Arial" pitchFamily="34" charset="0"/>
                        </a:rPr>
                        <a:t>ОРВИ</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1800" b="0" i="0" u="none" strike="noStrike" cap="none" normalizeH="0" baseline="0" smtClean="0">
                          <a:ln>
                            <a:noFill/>
                          </a:ln>
                          <a:solidFill>
                            <a:srgbClr val="000000"/>
                          </a:solidFill>
                          <a:effectLst/>
                          <a:latin typeface="Arial" pitchFamily="34" charset="0"/>
                          <a:cs typeface="Arial" pitchFamily="34" charset="0"/>
                        </a:rPr>
                        <a:t>0</a:t>
                      </a: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rgbClr val="000000"/>
                        </a:solidFill>
                        <a:effectLst/>
                        <a:latin typeface="Arial" pitchFamily="34" charset="0"/>
                        <a:cs typeface="Arial" pitchFamily="34" charset="0"/>
                      </a:endParaRPr>
                    </a:p>
                  </a:txBody>
                  <a:tcPr marT="45721" marB="4572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3300"/>
                    </a:solidFill>
                  </a:tcPr>
                </a:tc>
              </a:tr>
            </a:tbl>
          </a:graphicData>
        </a:graphic>
      </p:graphicFrame>
      <p:sp>
        <p:nvSpPr>
          <p:cNvPr id="102449" name="TextBox 4"/>
          <p:cNvSpPr txBox="1">
            <a:spLocks noChangeArrowheads="1"/>
          </p:cNvSpPr>
          <p:nvPr/>
        </p:nvSpPr>
        <p:spPr bwMode="auto">
          <a:xfrm>
            <a:off x="250825" y="5373688"/>
            <a:ext cx="640873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400" u="sng">
                <a:solidFill>
                  <a:srgbClr val="FF0000"/>
                </a:solidFill>
              </a:rPr>
              <a:t>* Назначение антибиотиков возможно в группе риска:</a:t>
            </a:r>
          </a:p>
          <a:p>
            <a:pPr eaLnBrk="1" hangingPunct="1">
              <a:spcBef>
                <a:spcPct val="0"/>
              </a:spcBef>
              <a:buClrTx/>
              <a:buSzTx/>
              <a:buFontTx/>
              <a:buChar char="•"/>
            </a:pPr>
            <a:r>
              <a:rPr lang="ru-RU" altLang="ru-RU" sz="1400"/>
              <a:t>  Возраст </a:t>
            </a:r>
            <a:r>
              <a:rPr lang="en-US" altLang="ru-RU" sz="1400"/>
              <a:t>&gt;</a:t>
            </a:r>
            <a:r>
              <a:rPr lang="ru-RU" altLang="ru-RU" sz="1400"/>
              <a:t> 65 лет + ко-морбидность</a:t>
            </a:r>
          </a:p>
          <a:p>
            <a:pPr eaLnBrk="1" hangingPunct="1">
              <a:spcBef>
                <a:spcPct val="0"/>
              </a:spcBef>
              <a:buClrTx/>
              <a:buSzTx/>
              <a:buFontTx/>
              <a:buChar char="•"/>
            </a:pPr>
            <a:r>
              <a:rPr lang="ru-RU" altLang="ru-RU" sz="1400"/>
              <a:t>  Бронхообструкция, требующая применение бронхолитиков</a:t>
            </a:r>
          </a:p>
          <a:p>
            <a:pPr eaLnBrk="1" hangingPunct="1">
              <a:spcBef>
                <a:spcPct val="0"/>
              </a:spcBef>
              <a:buClrTx/>
              <a:buSzTx/>
              <a:buFontTx/>
              <a:buChar char="•"/>
            </a:pPr>
            <a:r>
              <a:rPr lang="ru-RU" altLang="ru-RU" sz="1400"/>
              <a:t>  ЧСС </a:t>
            </a:r>
            <a:r>
              <a:rPr lang="en-US" altLang="ru-RU" sz="1400"/>
              <a:t>&gt;</a:t>
            </a:r>
            <a:r>
              <a:rPr lang="ru-RU" altLang="ru-RU" sz="1400"/>
              <a:t> 100 в мин и/или  </a:t>
            </a:r>
            <a:r>
              <a:rPr lang="en-US" altLang="ru-RU" sz="1400"/>
              <a:t>SaO</a:t>
            </a:r>
            <a:r>
              <a:rPr lang="en-US" altLang="ru-RU" sz="1400" baseline="-25000"/>
              <a:t>2 </a:t>
            </a:r>
            <a:r>
              <a:rPr lang="en-US" altLang="ru-RU" sz="1400"/>
              <a:t>&lt;</a:t>
            </a:r>
            <a:r>
              <a:rPr lang="ru-RU" altLang="ru-RU" sz="1400"/>
              <a:t> 88% и/или ЧД  </a:t>
            </a:r>
            <a:r>
              <a:rPr lang="en-US" altLang="ru-RU" sz="1400"/>
              <a:t>&gt; </a:t>
            </a:r>
            <a:r>
              <a:rPr lang="ru-RU" altLang="ru-RU" sz="1400"/>
              <a:t>30 в мин.</a:t>
            </a:r>
          </a:p>
          <a:p>
            <a:pPr eaLnBrk="1" hangingPunct="1">
              <a:spcBef>
                <a:spcPct val="0"/>
              </a:spcBef>
              <a:buClrTx/>
              <a:buSzTx/>
              <a:buFontTx/>
              <a:buChar char="•"/>
            </a:pPr>
            <a:r>
              <a:rPr lang="ru-RU" altLang="ru-RU" sz="1400"/>
              <a:t>  Длительность лихорадки </a:t>
            </a:r>
            <a:r>
              <a:rPr lang="en-US" altLang="ru-RU" sz="1400"/>
              <a:t>&gt;</a:t>
            </a:r>
            <a:r>
              <a:rPr lang="ru-RU" altLang="ru-RU" sz="1400"/>
              <a:t> 5 дней</a:t>
            </a:r>
          </a:p>
        </p:txBody>
      </p:sp>
      <p:sp>
        <p:nvSpPr>
          <p:cNvPr id="102450" name="TextBox 4"/>
          <p:cNvSpPr txBox="1">
            <a:spLocks noChangeArrowheads="1"/>
          </p:cNvSpPr>
          <p:nvPr/>
        </p:nvSpPr>
        <p:spPr bwMode="auto">
          <a:xfrm>
            <a:off x="5867400" y="5445125"/>
            <a:ext cx="30972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600"/>
              <a:t>Назначение антибиотика:</a:t>
            </a:r>
          </a:p>
          <a:p>
            <a:pPr eaLnBrk="1" hangingPunct="1">
              <a:spcBef>
                <a:spcPct val="0"/>
              </a:spcBef>
              <a:buClrTx/>
              <a:buSzTx/>
              <a:buFontTx/>
              <a:buNone/>
            </a:pPr>
            <a:r>
              <a:rPr lang="ru-RU" altLang="ru-RU" sz="1600"/>
              <a:t>	 Обязательно</a:t>
            </a:r>
          </a:p>
          <a:p>
            <a:pPr eaLnBrk="1" hangingPunct="1">
              <a:spcBef>
                <a:spcPct val="0"/>
              </a:spcBef>
              <a:buClrTx/>
              <a:buSzTx/>
              <a:buFontTx/>
              <a:buNone/>
            </a:pPr>
            <a:r>
              <a:rPr lang="ru-RU" altLang="ru-RU" sz="1600"/>
              <a:t>	 Возможно</a:t>
            </a:r>
          </a:p>
          <a:p>
            <a:pPr eaLnBrk="1" hangingPunct="1">
              <a:spcBef>
                <a:spcPct val="0"/>
              </a:spcBef>
              <a:buClrTx/>
              <a:buSzTx/>
              <a:buFontTx/>
              <a:buNone/>
            </a:pPr>
            <a:r>
              <a:rPr lang="ru-RU" altLang="ru-RU" sz="1600"/>
              <a:t>	 Не показано</a:t>
            </a:r>
          </a:p>
        </p:txBody>
      </p:sp>
      <p:sp>
        <p:nvSpPr>
          <p:cNvPr id="6" name="Прямоугольник 5">
            <a:extLst>
              <a:ext uri="{FF2B5EF4-FFF2-40B4-BE49-F238E27FC236}"/>
            </a:extLst>
          </p:cNvPr>
          <p:cNvSpPr/>
          <p:nvPr/>
        </p:nvSpPr>
        <p:spPr>
          <a:xfrm>
            <a:off x="6011863" y="5805488"/>
            <a:ext cx="792162" cy="1444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solidFill>
                <a:srgbClr val="FFFFFF"/>
              </a:solidFill>
              <a:latin typeface="Calibri" pitchFamily="34" charset="0"/>
            </a:endParaRPr>
          </a:p>
        </p:txBody>
      </p:sp>
      <p:sp>
        <p:nvSpPr>
          <p:cNvPr id="7" name="Прямоугольник 6">
            <a:extLst>
              <a:ext uri="{FF2B5EF4-FFF2-40B4-BE49-F238E27FC236}"/>
            </a:extLst>
          </p:cNvPr>
          <p:cNvSpPr/>
          <p:nvPr/>
        </p:nvSpPr>
        <p:spPr>
          <a:xfrm>
            <a:off x="6011863" y="6021388"/>
            <a:ext cx="792162" cy="14446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solidFill>
                <a:srgbClr val="FFFFFF"/>
              </a:solidFill>
              <a:latin typeface="Calibri" pitchFamily="34" charset="0"/>
            </a:endParaRPr>
          </a:p>
        </p:txBody>
      </p:sp>
      <p:sp>
        <p:nvSpPr>
          <p:cNvPr id="8" name="Прямоугольник 7">
            <a:extLst>
              <a:ext uri="{FF2B5EF4-FFF2-40B4-BE49-F238E27FC236}"/>
            </a:extLst>
          </p:cNvPr>
          <p:cNvSpPr/>
          <p:nvPr/>
        </p:nvSpPr>
        <p:spPr>
          <a:xfrm>
            <a:off x="6011863" y="6237288"/>
            <a:ext cx="792162" cy="14446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solidFill>
                <a:srgbClr val="FFFFFF"/>
              </a:solidFill>
              <a:latin typeface="Calibri" pitchFamily="34" charset="0"/>
            </a:endParaRPr>
          </a:p>
        </p:txBody>
      </p:sp>
      <p:sp>
        <p:nvSpPr>
          <p:cNvPr id="9" name="Прямоугольник 8">
            <a:extLst>
              <a:ext uri="{FF2B5EF4-FFF2-40B4-BE49-F238E27FC236}"/>
            </a:extLst>
          </p:cNvPr>
          <p:cNvSpPr/>
          <p:nvPr/>
        </p:nvSpPr>
        <p:spPr>
          <a:xfrm>
            <a:off x="5724525" y="5445125"/>
            <a:ext cx="2808288" cy="1079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solidFill>
                <a:srgbClr val="FFFFFF"/>
              </a:solidFill>
              <a:latin typeface="Calibri" pitchFamily="34" charset="0"/>
            </a:endParaRPr>
          </a:p>
        </p:txBody>
      </p:sp>
    </p:spTree>
    <p:extLst>
      <p:ext uri="{BB962C8B-B14F-4D97-AF65-F5344CB8AC3E}">
        <p14:creationId xmlns:p14="http://schemas.microsoft.com/office/powerpoint/2010/main" val="1633522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Заголовок 1"/>
          <p:cNvSpPr>
            <a:spLocks noGrp="1"/>
          </p:cNvSpPr>
          <p:nvPr>
            <p:ph type="title"/>
          </p:nvPr>
        </p:nvSpPr>
        <p:spPr>
          <a:xfrm>
            <a:off x="457200" y="274638"/>
            <a:ext cx="8229600" cy="561975"/>
          </a:xfrm>
        </p:spPr>
        <p:txBody>
          <a:bodyPr>
            <a:normAutofit fontScale="90000"/>
          </a:bodyPr>
          <a:lstStyle/>
          <a:p>
            <a:r>
              <a:rPr lang="ru-RU" altLang="ru-RU" sz="3200" b="1" dirty="0" smtClean="0">
                <a:solidFill>
                  <a:srgbClr val="002060"/>
                </a:solidFill>
                <a:latin typeface="Arial" pitchFamily="34" charset="0"/>
                <a:cs typeface="Arial" pitchFamily="34" charset="0"/>
              </a:rPr>
              <a:t>Безопасность антибиотиков</a:t>
            </a:r>
          </a:p>
        </p:txBody>
      </p:sp>
      <p:sp>
        <p:nvSpPr>
          <p:cNvPr id="103427" name="Объект 2"/>
          <p:cNvSpPr>
            <a:spLocks noGrp="1"/>
          </p:cNvSpPr>
          <p:nvPr>
            <p:ph idx="1"/>
          </p:nvPr>
        </p:nvSpPr>
        <p:spPr>
          <a:xfrm>
            <a:off x="250825" y="1125538"/>
            <a:ext cx="8713788" cy="5000625"/>
          </a:xfrm>
        </p:spPr>
        <p:txBody>
          <a:bodyPr/>
          <a:lstStyle/>
          <a:p>
            <a:pPr marL="0" indent="0">
              <a:buFont typeface="Arial" pitchFamily="34" charset="0"/>
              <a:buNone/>
            </a:pPr>
            <a:r>
              <a:rPr lang="ru-RU" altLang="ru-RU" sz="2400" smtClean="0">
                <a:cs typeface="Arial" pitchFamily="34" charset="0"/>
              </a:rPr>
              <a:t>    </a:t>
            </a:r>
            <a:r>
              <a:rPr lang="ru-RU" altLang="ru-RU" sz="2400" b="1" smtClean="0">
                <a:solidFill>
                  <a:srgbClr val="002060"/>
                </a:solidFill>
                <a:cs typeface="Arial" pitchFamily="34" charset="0"/>
              </a:rPr>
              <a:t>Риск серьезных НЛР</a:t>
            </a:r>
          </a:p>
          <a:p>
            <a:pPr marL="0" indent="0"/>
            <a:r>
              <a:rPr lang="ru-RU" altLang="ru-RU" sz="2400" smtClean="0">
                <a:cs typeface="Arial" pitchFamily="34" charset="0"/>
              </a:rPr>
              <a:t>Фармакологические</a:t>
            </a:r>
          </a:p>
          <a:p>
            <a:pPr lvl="1"/>
            <a:r>
              <a:rPr lang="ru-RU" altLang="ru-RU" sz="2000" smtClean="0">
                <a:cs typeface="Arial" pitchFamily="34" charset="0"/>
              </a:rPr>
              <a:t>Гепатотоксичность: моксифлоксацин, макролиды, клавуланат</a:t>
            </a:r>
          </a:p>
          <a:p>
            <a:pPr lvl="1"/>
            <a:r>
              <a:rPr lang="ru-RU" altLang="ru-RU" sz="2000" smtClean="0">
                <a:cs typeface="Arial" pitchFamily="34" charset="0"/>
              </a:rPr>
              <a:t>Кардиотоксичность: фторхинолоны, азитромицин, кларитромицин</a:t>
            </a:r>
          </a:p>
          <a:p>
            <a:pPr lvl="1"/>
            <a:r>
              <a:rPr lang="ru-RU" altLang="ru-RU" sz="2000" smtClean="0">
                <a:cs typeface="Arial" pitchFamily="34" charset="0"/>
              </a:rPr>
              <a:t>Нейротоксичность: фторхинолоны</a:t>
            </a:r>
          </a:p>
          <a:p>
            <a:pPr lvl="1"/>
            <a:r>
              <a:rPr lang="ru-RU" altLang="ru-RU" sz="2000" smtClean="0">
                <a:cs typeface="Arial" pitchFamily="34" charset="0"/>
              </a:rPr>
              <a:t>Аллергия: пенициллины </a:t>
            </a:r>
            <a:r>
              <a:rPr lang="en-US" altLang="ru-RU" sz="2000" smtClean="0">
                <a:cs typeface="Arial" pitchFamily="34" charset="0"/>
              </a:rPr>
              <a:t>&gt;</a:t>
            </a:r>
            <a:r>
              <a:rPr lang="ru-RU" altLang="ru-RU" sz="2000" smtClean="0">
                <a:cs typeface="Arial" pitchFamily="34" charset="0"/>
              </a:rPr>
              <a:t> цефалоспорины</a:t>
            </a:r>
          </a:p>
          <a:p>
            <a:pPr marL="0" indent="0"/>
            <a:r>
              <a:rPr lang="ru-RU" altLang="ru-RU" sz="2400" smtClean="0">
                <a:cs typeface="Arial" pitchFamily="34" charset="0"/>
              </a:rPr>
              <a:t>Экологические</a:t>
            </a:r>
          </a:p>
          <a:p>
            <a:pPr lvl="1"/>
            <a:r>
              <a:rPr lang="ru-RU" altLang="ru-RU" sz="2000" smtClean="0">
                <a:cs typeface="Arial" pitchFamily="34" charset="0"/>
              </a:rPr>
              <a:t>Нарушение микробиома: фторхинолоны </a:t>
            </a:r>
            <a:r>
              <a:rPr lang="en-US" altLang="ru-RU" sz="2000" smtClean="0">
                <a:cs typeface="Arial" pitchFamily="34" charset="0"/>
              </a:rPr>
              <a:t>&gt;</a:t>
            </a:r>
            <a:r>
              <a:rPr lang="ru-RU" altLang="ru-RU" sz="2000" smtClean="0">
                <a:cs typeface="Arial" pitchFamily="34" charset="0"/>
              </a:rPr>
              <a:t> цефалоспорины</a:t>
            </a:r>
          </a:p>
          <a:p>
            <a:pPr lvl="1"/>
            <a:r>
              <a:rPr lang="ru-RU" altLang="ru-RU" sz="2000" smtClean="0">
                <a:cs typeface="Arial" pitchFamily="34" charset="0"/>
              </a:rPr>
              <a:t>Селекция резистентных штаммов: азитромицин, фторхинолоны</a:t>
            </a:r>
          </a:p>
          <a:p>
            <a:pPr lvl="1"/>
            <a:endParaRPr lang="ru-RU" altLang="ru-RU" sz="2000" smtClean="0">
              <a:cs typeface="Arial" pitchFamily="34" charset="0"/>
            </a:endParaRPr>
          </a:p>
          <a:p>
            <a:pPr marL="0" indent="0">
              <a:buFont typeface="Arial" pitchFamily="34" charset="0"/>
              <a:buNone/>
            </a:pPr>
            <a:r>
              <a:rPr lang="ru-RU" altLang="ru-RU" sz="2400" smtClean="0">
                <a:cs typeface="Arial" pitchFamily="34" charset="0"/>
              </a:rPr>
              <a:t>    </a:t>
            </a:r>
            <a:r>
              <a:rPr lang="ru-RU" altLang="ru-RU" sz="2400" b="1" smtClean="0">
                <a:solidFill>
                  <a:srgbClr val="002060"/>
                </a:solidFill>
                <a:cs typeface="Arial" pitchFamily="34" charset="0"/>
              </a:rPr>
              <a:t>Возможность применения при беременности</a:t>
            </a:r>
          </a:p>
          <a:p>
            <a:pPr lvl="1"/>
            <a:endParaRPr lang="ru-RU" altLang="ru-RU" sz="2000" smtClean="0">
              <a:cs typeface="Arial" pitchFamily="34" charset="0"/>
            </a:endParaRPr>
          </a:p>
          <a:p>
            <a:pPr lvl="1"/>
            <a:endParaRPr lang="ru-RU" altLang="ru-RU" sz="2000" smtClean="0">
              <a:cs typeface="Arial" pitchFamily="34" charset="0"/>
            </a:endParaRPr>
          </a:p>
        </p:txBody>
      </p:sp>
    </p:spTree>
    <p:extLst>
      <p:ext uri="{BB962C8B-B14F-4D97-AF65-F5344CB8AC3E}">
        <p14:creationId xmlns:p14="http://schemas.microsoft.com/office/powerpoint/2010/main" val="2583779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Заголовок 1"/>
          <p:cNvSpPr txBox="1">
            <a:spLocks/>
          </p:cNvSpPr>
          <p:nvPr/>
        </p:nvSpPr>
        <p:spPr bwMode="auto">
          <a:xfrm>
            <a:off x="457200" y="188913"/>
            <a:ext cx="82296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dirty="0">
                <a:solidFill>
                  <a:srgbClr val="002060"/>
                </a:solidFill>
                <a:cs typeface="Arial" pitchFamily="34" charset="0"/>
              </a:rPr>
              <a:t>Серьезные НЛР при применении антибиотиков </a:t>
            </a:r>
          </a:p>
        </p:txBody>
      </p:sp>
      <p:sp>
        <p:nvSpPr>
          <p:cNvPr id="104451" name="Содержимое 2"/>
          <p:cNvSpPr txBox="1">
            <a:spLocks/>
          </p:cNvSpPr>
          <p:nvPr/>
        </p:nvSpPr>
        <p:spPr bwMode="auto">
          <a:xfrm>
            <a:off x="323850" y="765175"/>
            <a:ext cx="8569325" cy="576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buClrTx/>
              <a:buSzTx/>
              <a:buFontTx/>
              <a:buChar char="•"/>
            </a:pPr>
            <a:r>
              <a:rPr lang="ru-RU" altLang="ru-RU" sz="2400" b="1">
                <a:solidFill>
                  <a:srgbClr val="002060"/>
                </a:solidFill>
                <a:cs typeface="Arial" pitchFamily="34" charset="0"/>
              </a:rPr>
              <a:t>Кардиотоксичность !</a:t>
            </a:r>
          </a:p>
          <a:p>
            <a:pPr lvl="1" eaLnBrk="1" hangingPunct="1">
              <a:buClrTx/>
              <a:buSzTx/>
              <a:buFontTx/>
              <a:buChar char="–"/>
            </a:pPr>
            <a:r>
              <a:rPr lang="ru-RU" altLang="ru-RU" sz="2000">
                <a:cs typeface="Arial" pitchFamily="34" charset="0"/>
              </a:rPr>
              <a:t>Удлинение интервала </a:t>
            </a:r>
            <a:r>
              <a:rPr lang="en-US" altLang="ru-RU" sz="2000">
                <a:cs typeface="Arial" pitchFamily="34" charset="0"/>
              </a:rPr>
              <a:t>QT </a:t>
            </a:r>
            <a:r>
              <a:rPr lang="ru-RU" altLang="ru-RU" sz="2000">
                <a:cs typeface="Arial" pitchFamily="34" charset="0"/>
              </a:rPr>
              <a:t>(риск пароксизмальной желудочковой тахикардии, внезапной смерти)</a:t>
            </a:r>
          </a:p>
          <a:p>
            <a:pPr lvl="2" eaLnBrk="1" hangingPunct="1">
              <a:buClrTx/>
              <a:buSzTx/>
              <a:buFontTx/>
              <a:buChar char="•"/>
            </a:pPr>
            <a:r>
              <a:rPr lang="ru-RU" altLang="ru-RU" sz="2000" b="1">
                <a:cs typeface="Arial" pitchFamily="34" charset="0"/>
              </a:rPr>
              <a:t>Азитромицин, Кларитромицин, Левофлоксацин, Моксифлоксацин</a:t>
            </a:r>
          </a:p>
          <a:p>
            <a:pPr lvl="3" eaLnBrk="1" hangingPunct="1">
              <a:buClrTx/>
              <a:buFontTx/>
              <a:buChar char="•"/>
            </a:pPr>
            <a:r>
              <a:rPr lang="ru-RU" altLang="ru-RU" sz="1600">
                <a:cs typeface="Arial" pitchFamily="34" charset="0"/>
              </a:rPr>
              <a:t>Азитромицин достоверное повыщает риск внезапной смерти по сравнению с амоксициллином (≈43 дополнительные смерти на 1 млн назначений азитромицина)</a:t>
            </a:r>
          </a:p>
          <a:p>
            <a:pPr lvl="3" eaLnBrk="1" hangingPunct="1">
              <a:buClrTx/>
              <a:buFontTx/>
              <a:buChar char="•"/>
            </a:pPr>
            <a:r>
              <a:rPr lang="ru-RU" altLang="ru-RU" sz="1800">
                <a:cs typeface="Arial" pitchFamily="34" charset="0"/>
              </a:rPr>
              <a:t>Риск возрастает при комбинации с др. ЛС, удлиняющими </a:t>
            </a:r>
            <a:r>
              <a:rPr lang="en-US" altLang="ru-RU" sz="1800">
                <a:cs typeface="Arial" pitchFamily="34" charset="0"/>
              </a:rPr>
              <a:t>QT</a:t>
            </a:r>
            <a:r>
              <a:rPr lang="ru-RU" altLang="ru-RU" sz="1800">
                <a:cs typeface="Arial" pitchFamily="34" charset="0"/>
              </a:rPr>
              <a:t>:</a:t>
            </a:r>
          </a:p>
          <a:p>
            <a:pPr lvl="4" eaLnBrk="1" hangingPunct="1">
              <a:buClrTx/>
              <a:buFontTx/>
              <a:buChar char="•"/>
            </a:pPr>
            <a:r>
              <a:rPr lang="ru-RU" altLang="ru-RU" sz="1800">
                <a:cs typeface="Arial" pitchFamily="34" charset="0"/>
              </a:rPr>
              <a:t>Флуконазол,  лоратадин, домперидон, аминазин, флуоксетин, антиаритмики, варденафил</a:t>
            </a:r>
          </a:p>
          <a:p>
            <a:pPr lvl="1" eaLnBrk="1" hangingPunct="1">
              <a:buClrTx/>
              <a:buSzTx/>
              <a:buFont typeface="Arial" pitchFamily="34" charset="0"/>
              <a:buChar char="−"/>
            </a:pPr>
            <a:endParaRPr lang="ru-RU" altLang="ru-RU" sz="1800">
              <a:cs typeface="Arial" pitchFamily="34" charset="0"/>
            </a:endParaRPr>
          </a:p>
          <a:p>
            <a:pPr lvl="1" eaLnBrk="1" hangingPunct="1">
              <a:buClrTx/>
              <a:buSzTx/>
              <a:buFont typeface="Arial" pitchFamily="34" charset="0"/>
              <a:buChar char="−"/>
            </a:pPr>
            <a:r>
              <a:rPr lang="ru-RU" altLang="ru-RU" sz="2000" b="1">
                <a:cs typeface="Arial" pitchFamily="34" charset="0"/>
              </a:rPr>
              <a:t>Предупреждение </a:t>
            </a:r>
            <a:r>
              <a:rPr lang="en-US" altLang="ru-RU" sz="2000" b="1">
                <a:cs typeface="Arial" pitchFamily="34" charset="0"/>
              </a:rPr>
              <a:t>FDA 2013</a:t>
            </a:r>
            <a:endParaRPr lang="ru-RU" altLang="ru-RU" sz="2000" b="1">
              <a:cs typeface="Arial" pitchFamily="34" charset="0"/>
            </a:endParaRPr>
          </a:p>
          <a:p>
            <a:pPr lvl="2" eaLnBrk="1" hangingPunct="1">
              <a:buClrTx/>
              <a:buSzTx/>
              <a:buFont typeface="Arial" pitchFamily="34" charset="0"/>
              <a:buChar char="•"/>
            </a:pPr>
            <a:r>
              <a:rPr lang="ru-RU" altLang="ru-RU" sz="2000">
                <a:cs typeface="Arial" pitchFamily="34" charset="0"/>
              </a:rPr>
              <a:t>При назначении антибиотиков, удлиняющих интервал </a:t>
            </a:r>
            <a:r>
              <a:rPr lang="en-US" altLang="ru-RU" sz="2000">
                <a:cs typeface="Arial" pitchFamily="34" charset="0"/>
              </a:rPr>
              <a:t>QT</a:t>
            </a:r>
            <a:r>
              <a:rPr lang="ru-RU" altLang="ru-RU" sz="2000">
                <a:cs typeface="Arial" pitchFamily="34" charset="0"/>
              </a:rPr>
              <a:t>, необходимо оценить риск возникновения аритмий:</a:t>
            </a:r>
          </a:p>
          <a:p>
            <a:pPr lvl="3" eaLnBrk="1" hangingPunct="1">
              <a:buClrTx/>
              <a:buFont typeface="Arial" pitchFamily="34" charset="0"/>
              <a:buChar char="•"/>
            </a:pPr>
            <a:r>
              <a:rPr lang="ru-RU" altLang="ru-RU">
                <a:cs typeface="Arial" pitchFamily="34" charset="0"/>
              </a:rPr>
              <a:t>Сопутствующая лекарственная терапия, возраст, наличие заболеваний сердца в анамнезе, измерить </a:t>
            </a:r>
            <a:r>
              <a:rPr lang="en-US" altLang="ru-RU">
                <a:cs typeface="Arial" pitchFamily="34" charset="0"/>
              </a:rPr>
              <a:t>QT</a:t>
            </a:r>
            <a:r>
              <a:rPr lang="ru-RU" altLang="ru-RU">
                <a:cs typeface="Arial" pitchFamily="34" charset="0"/>
              </a:rPr>
              <a:t>, оценить наличие электролитных нарушений (</a:t>
            </a:r>
            <a:r>
              <a:rPr lang="en-US" altLang="ru-RU">
                <a:cs typeface="Arial" pitchFamily="34" charset="0"/>
              </a:rPr>
              <a:t>K+, Mg+)</a:t>
            </a:r>
            <a:endParaRPr lang="ru-RU" altLang="ru-RU">
              <a:cs typeface="Arial" pitchFamily="34" charset="0"/>
            </a:endParaRPr>
          </a:p>
        </p:txBody>
      </p:sp>
    </p:spTree>
    <p:extLst>
      <p:ext uri="{BB962C8B-B14F-4D97-AF65-F5344CB8AC3E}">
        <p14:creationId xmlns:p14="http://schemas.microsoft.com/office/powerpoint/2010/main" val="1656652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Рисунок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03188"/>
            <a:ext cx="8856662"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429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txBox="1">
            <a:spLocks noChangeArrowheads="1"/>
          </p:cNvSpPr>
          <p:nvPr/>
        </p:nvSpPr>
        <p:spPr bwMode="auto">
          <a:xfrm>
            <a:off x="457200" y="292100"/>
            <a:ext cx="82296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dirty="0">
                <a:solidFill>
                  <a:srgbClr val="1F497D"/>
                </a:solidFill>
              </a:rPr>
              <a:t>Спектр действия антибиотиков в отношении возбудителей респираторных инфекций</a:t>
            </a:r>
            <a:endParaRPr lang="en-US" altLang="ru-RU" dirty="0">
              <a:solidFill>
                <a:srgbClr val="1F497D"/>
              </a:solidFill>
            </a:endParaRPr>
          </a:p>
        </p:txBody>
      </p:sp>
      <p:sp>
        <p:nvSpPr>
          <p:cNvPr id="111619" name="Rectangle 3"/>
          <p:cNvSpPr txBox="1">
            <a:spLocks noChangeArrowheads="1"/>
          </p:cNvSpPr>
          <p:nvPr/>
        </p:nvSpPr>
        <p:spPr bwMode="auto">
          <a:xfrm>
            <a:off x="457200" y="1628775"/>
            <a:ext cx="82296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Aft>
                <a:spcPct val="5000"/>
              </a:spcAft>
              <a:buClrTx/>
              <a:buSzTx/>
              <a:buFontTx/>
              <a:buNone/>
            </a:pPr>
            <a:r>
              <a:rPr lang="ru-RU" altLang="ru-RU" sz="2400">
                <a:solidFill>
                  <a:srgbClr val="000000"/>
                </a:solidFill>
              </a:rPr>
              <a:t>				</a:t>
            </a:r>
            <a:r>
              <a:rPr lang="ru-RU" altLang="ru-RU" sz="1800">
                <a:solidFill>
                  <a:srgbClr val="000000"/>
                </a:solidFill>
              </a:rPr>
              <a:t>Атипичные	 </a:t>
            </a:r>
            <a:r>
              <a:rPr lang="en-US" altLang="ru-RU" sz="1800">
                <a:solidFill>
                  <a:srgbClr val="000000"/>
                </a:solidFill>
              </a:rPr>
              <a:t>S.pneu.	</a:t>
            </a:r>
            <a:r>
              <a:rPr lang="ru-RU" altLang="ru-RU" sz="1800">
                <a:solidFill>
                  <a:srgbClr val="000000"/>
                </a:solidFill>
              </a:rPr>
              <a:t>         </a:t>
            </a:r>
            <a:r>
              <a:rPr lang="en-US" altLang="ru-RU" sz="1800" i="1">
                <a:solidFill>
                  <a:srgbClr val="000000"/>
                </a:solidFill>
              </a:rPr>
              <a:t>H.influenzae</a:t>
            </a:r>
            <a:endParaRPr lang="ru-RU" altLang="ru-RU" sz="1800" i="1">
              <a:solidFill>
                <a:srgbClr val="000000"/>
              </a:solidFill>
            </a:endParaRPr>
          </a:p>
          <a:p>
            <a:pPr eaLnBrk="1" hangingPunct="1">
              <a:spcBef>
                <a:spcPct val="0"/>
              </a:spcBef>
              <a:spcAft>
                <a:spcPct val="80000"/>
              </a:spcAft>
              <a:buClrTx/>
              <a:buSzTx/>
              <a:buFontTx/>
              <a:buNone/>
            </a:pPr>
            <a:r>
              <a:rPr lang="ru-RU" altLang="ru-RU" sz="1800">
                <a:solidFill>
                  <a:srgbClr val="000000"/>
                </a:solidFill>
              </a:rPr>
              <a:t>			</a:t>
            </a:r>
          </a:p>
          <a:p>
            <a:pPr eaLnBrk="1" hangingPunct="1">
              <a:lnSpc>
                <a:spcPct val="200000"/>
              </a:lnSpc>
              <a:spcAft>
                <a:spcPct val="80000"/>
              </a:spcAft>
              <a:buClrTx/>
              <a:buSzTx/>
              <a:buFontTx/>
              <a:buNone/>
            </a:pPr>
            <a:r>
              <a:rPr lang="ru-RU" altLang="ru-RU" sz="2000">
                <a:solidFill>
                  <a:srgbClr val="000000"/>
                </a:solidFill>
              </a:rPr>
              <a:t>Бета-лактамы		-		+++		+++</a:t>
            </a:r>
          </a:p>
          <a:p>
            <a:pPr eaLnBrk="1" hangingPunct="1">
              <a:lnSpc>
                <a:spcPct val="200000"/>
              </a:lnSpc>
              <a:spcAft>
                <a:spcPct val="80000"/>
              </a:spcAft>
              <a:buClrTx/>
              <a:buSzTx/>
              <a:buFontTx/>
              <a:buNone/>
            </a:pPr>
            <a:r>
              <a:rPr lang="ru-RU" altLang="ru-RU" sz="2000">
                <a:solidFill>
                  <a:srgbClr val="000000"/>
                </a:solidFill>
              </a:rPr>
              <a:t>Макролиды		+++		  +		-</a:t>
            </a:r>
          </a:p>
          <a:p>
            <a:pPr eaLnBrk="1" hangingPunct="1">
              <a:lnSpc>
                <a:spcPct val="200000"/>
              </a:lnSpc>
              <a:spcAft>
                <a:spcPct val="80000"/>
              </a:spcAft>
              <a:buClrTx/>
              <a:buSzTx/>
              <a:buFontTx/>
              <a:buNone/>
            </a:pPr>
            <a:r>
              <a:rPr lang="ru-RU" altLang="ru-RU" sz="2000">
                <a:solidFill>
                  <a:srgbClr val="000000"/>
                </a:solidFill>
              </a:rPr>
              <a:t>Респираторные ФХ 	+++		++		+++</a:t>
            </a:r>
            <a:endParaRPr lang="en-US" altLang="ru-RU" sz="2000">
              <a:solidFill>
                <a:srgbClr val="000000"/>
              </a:solidFill>
            </a:endParaRPr>
          </a:p>
        </p:txBody>
      </p:sp>
      <p:sp>
        <p:nvSpPr>
          <p:cNvPr id="111620" name="Oval 4"/>
          <p:cNvSpPr>
            <a:spLocks noChangeArrowheads="1"/>
          </p:cNvSpPr>
          <p:nvPr/>
        </p:nvSpPr>
        <p:spPr bwMode="auto">
          <a:xfrm>
            <a:off x="4859338" y="2636838"/>
            <a:ext cx="3024187" cy="719137"/>
          </a:xfrm>
          <a:prstGeom prst="ellipse">
            <a:avLst/>
          </a:prstGeom>
          <a:noFill/>
          <a:ln w="381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en-US" altLang="en-US" sz="2400">
              <a:solidFill>
                <a:srgbClr val="000000"/>
              </a:solidFill>
            </a:endParaRPr>
          </a:p>
        </p:txBody>
      </p:sp>
      <p:sp>
        <p:nvSpPr>
          <p:cNvPr id="111621" name="Oval 5"/>
          <p:cNvSpPr>
            <a:spLocks noChangeArrowheads="1"/>
          </p:cNvSpPr>
          <p:nvPr/>
        </p:nvSpPr>
        <p:spPr bwMode="auto">
          <a:xfrm>
            <a:off x="2916238" y="3573463"/>
            <a:ext cx="3024187" cy="649287"/>
          </a:xfrm>
          <a:prstGeom prst="ellipse">
            <a:avLst/>
          </a:prstGeom>
          <a:noFill/>
          <a:ln w="381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en-US" altLang="en-US" sz="2400">
              <a:solidFill>
                <a:srgbClr val="000000"/>
              </a:solidFill>
            </a:endParaRPr>
          </a:p>
        </p:txBody>
      </p:sp>
      <p:sp>
        <p:nvSpPr>
          <p:cNvPr id="111622" name="Oval 6"/>
          <p:cNvSpPr>
            <a:spLocks noChangeArrowheads="1"/>
          </p:cNvSpPr>
          <p:nvPr/>
        </p:nvSpPr>
        <p:spPr bwMode="auto">
          <a:xfrm>
            <a:off x="3132138" y="4437063"/>
            <a:ext cx="4679950" cy="719137"/>
          </a:xfrm>
          <a:prstGeom prst="ellipse">
            <a:avLst/>
          </a:prstGeom>
          <a:noFill/>
          <a:ln w="38100">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endParaRPr lang="en-US" altLang="en-US" sz="2400">
              <a:solidFill>
                <a:srgbClr val="000000"/>
              </a:solidFill>
            </a:endParaRPr>
          </a:p>
        </p:txBody>
      </p:sp>
    </p:spTree>
    <p:extLst>
      <p:ext uri="{BB962C8B-B14F-4D97-AF65-F5344CB8AC3E}">
        <p14:creationId xmlns:p14="http://schemas.microsoft.com/office/powerpoint/2010/main" val="2390626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Заголовок 1"/>
          <p:cNvSpPr>
            <a:spLocks noGrp="1"/>
          </p:cNvSpPr>
          <p:nvPr>
            <p:ph type="title"/>
          </p:nvPr>
        </p:nvSpPr>
        <p:spPr>
          <a:xfrm>
            <a:off x="250825" y="333375"/>
            <a:ext cx="8642350" cy="1150938"/>
          </a:xfrm>
        </p:spPr>
        <p:txBody>
          <a:bodyPr/>
          <a:lstStyle/>
          <a:p>
            <a:r>
              <a:rPr lang="ru-RU" altLang="ru-RU" sz="2600" dirty="0" smtClean="0">
                <a:latin typeface="Arial" pitchFamily="34" charset="0"/>
                <a:cs typeface="Arial" pitchFamily="34" charset="0"/>
              </a:rPr>
              <a:t>Устойчивость к амоксициллину и </a:t>
            </a:r>
            <a:r>
              <a:rPr lang="ru-RU" altLang="ru-RU" sz="2600" dirty="0" err="1" smtClean="0">
                <a:latin typeface="Arial" pitchFamily="34" charset="0"/>
                <a:cs typeface="Arial" pitchFamily="34" charset="0"/>
              </a:rPr>
              <a:t>макролидам</a:t>
            </a:r>
            <a:r>
              <a:rPr lang="ru-RU" altLang="ru-RU" sz="2600" dirty="0" smtClean="0">
                <a:latin typeface="Arial" pitchFamily="34" charset="0"/>
                <a:cs typeface="Arial" pitchFamily="34" charset="0"/>
              </a:rPr>
              <a:t> возбудителей инфекций дыхательных путей в России</a:t>
            </a:r>
          </a:p>
        </p:txBody>
      </p:sp>
      <p:sp>
        <p:nvSpPr>
          <p:cNvPr id="115715" name="Объект 2"/>
          <p:cNvSpPr>
            <a:spLocks noGrp="1"/>
          </p:cNvSpPr>
          <p:nvPr>
            <p:ph idx="1"/>
          </p:nvPr>
        </p:nvSpPr>
        <p:spPr>
          <a:xfrm>
            <a:off x="358775" y="1844675"/>
            <a:ext cx="8426450" cy="4608513"/>
          </a:xfrm>
        </p:spPr>
        <p:txBody>
          <a:bodyPr/>
          <a:lstStyle/>
          <a:p>
            <a:pPr marL="0" indent="0">
              <a:buFontTx/>
              <a:buNone/>
            </a:pPr>
            <a:r>
              <a:rPr lang="en-US" altLang="ru-RU" sz="2000" i="1" smtClean="0">
                <a:cs typeface="Arial" pitchFamily="34" charset="0"/>
              </a:rPr>
              <a:t>Streptococcus pneumoniae</a:t>
            </a:r>
            <a:r>
              <a:rPr lang="en-US" altLang="ru-RU" sz="2000" smtClean="0">
                <a:cs typeface="Arial" pitchFamily="34" charset="0"/>
              </a:rPr>
              <a:t>		</a:t>
            </a:r>
            <a:r>
              <a:rPr lang="en-US" altLang="ru-RU" sz="2000" i="1" smtClean="0">
                <a:cs typeface="Arial" pitchFamily="34" charset="0"/>
              </a:rPr>
              <a:t>Haemophilus influenzae</a:t>
            </a:r>
            <a:endParaRPr lang="ru-RU" altLang="ru-RU" sz="2000" i="1" smtClean="0">
              <a:cs typeface="Arial" pitchFamily="34" charset="0"/>
            </a:endParaRPr>
          </a:p>
        </p:txBody>
      </p:sp>
      <p:cxnSp>
        <p:nvCxnSpPr>
          <p:cNvPr id="5" name="Прямая соединительная линия 4">
            <a:extLst>
              <a:ext uri="{FF2B5EF4-FFF2-40B4-BE49-F238E27FC236}"/>
            </a:extLst>
          </p:cNvPr>
          <p:cNvCxnSpPr/>
          <p:nvPr/>
        </p:nvCxnSpPr>
        <p:spPr>
          <a:xfrm>
            <a:off x="611188" y="2492375"/>
            <a:ext cx="0" cy="2449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Прямая соединительная линия 5">
            <a:extLst>
              <a:ext uri="{FF2B5EF4-FFF2-40B4-BE49-F238E27FC236}"/>
            </a:extLst>
          </p:cNvPr>
          <p:cNvCxnSpPr/>
          <p:nvPr/>
        </p:nvCxnSpPr>
        <p:spPr>
          <a:xfrm>
            <a:off x="4932363" y="2492375"/>
            <a:ext cx="0" cy="244951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extLst>
          </p:cNvPr>
          <p:cNvCxnSpPr/>
          <p:nvPr/>
        </p:nvCxnSpPr>
        <p:spPr>
          <a:xfrm>
            <a:off x="611188" y="4941888"/>
            <a:ext cx="30972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extLst>
          </p:cNvPr>
          <p:cNvCxnSpPr/>
          <p:nvPr/>
        </p:nvCxnSpPr>
        <p:spPr>
          <a:xfrm>
            <a:off x="4932363" y="4941888"/>
            <a:ext cx="3095625"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Прямоугольник 9">
            <a:extLst>
              <a:ext uri="{FF2B5EF4-FFF2-40B4-BE49-F238E27FC236}"/>
            </a:extLst>
          </p:cNvPr>
          <p:cNvSpPr/>
          <p:nvPr/>
        </p:nvSpPr>
        <p:spPr>
          <a:xfrm>
            <a:off x="863600" y="4797425"/>
            <a:ext cx="339725" cy="144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1" name="Прямоугольник 10">
            <a:extLst>
              <a:ext uri="{FF2B5EF4-FFF2-40B4-BE49-F238E27FC236}"/>
            </a:extLst>
          </p:cNvPr>
          <p:cNvSpPr/>
          <p:nvPr/>
        </p:nvSpPr>
        <p:spPr>
          <a:xfrm>
            <a:off x="2066925" y="4221163"/>
            <a:ext cx="376238" cy="7207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2" name="Прямоугольник 11">
            <a:extLst>
              <a:ext uri="{FF2B5EF4-FFF2-40B4-BE49-F238E27FC236}"/>
            </a:extLst>
          </p:cNvPr>
          <p:cNvSpPr/>
          <p:nvPr/>
        </p:nvSpPr>
        <p:spPr>
          <a:xfrm>
            <a:off x="3348038" y="4037013"/>
            <a:ext cx="368300" cy="904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cxnSp>
        <p:nvCxnSpPr>
          <p:cNvPr id="14" name="Прямая соединительная линия 13">
            <a:extLst>
              <a:ext uri="{FF2B5EF4-FFF2-40B4-BE49-F238E27FC236}"/>
            </a:extLst>
          </p:cNvPr>
          <p:cNvCxnSpPr/>
          <p:nvPr/>
        </p:nvCxnSpPr>
        <p:spPr>
          <a:xfrm flipH="1">
            <a:off x="539750" y="3644900"/>
            <a:ext cx="714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extLst>
          </p:cNvPr>
          <p:cNvCxnSpPr/>
          <p:nvPr/>
        </p:nvCxnSpPr>
        <p:spPr>
          <a:xfrm flipH="1">
            <a:off x="539750" y="2492375"/>
            <a:ext cx="714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extLst>
          </p:cNvPr>
          <p:cNvCxnSpPr/>
          <p:nvPr/>
        </p:nvCxnSpPr>
        <p:spPr>
          <a:xfrm flipH="1">
            <a:off x="4859338" y="2492375"/>
            <a:ext cx="7302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extLst>
          </p:cNvPr>
          <p:cNvCxnSpPr/>
          <p:nvPr/>
        </p:nvCxnSpPr>
        <p:spPr>
          <a:xfrm flipH="1">
            <a:off x="4859338" y="3644900"/>
            <a:ext cx="73025" cy="0"/>
          </a:xfrm>
          <a:prstGeom prst="line">
            <a:avLst/>
          </a:prstGeom>
        </p:spPr>
        <p:style>
          <a:lnRef idx="1">
            <a:schemeClr val="accent1"/>
          </a:lnRef>
          <a:fillRef idx="0">
            <a:schemeClr val="accent1"/>
          </a:fillRef>
          <a:effectRef idx="0">
            <a:schemeClr val="accent1"/>
          </a:effectRef>
          <a:fontRef idx="minor">
            <a:schemeClr val="tx1"/>
          </a:fontRef>
        </p:style>
      </p:cxnSp>
      <p:sp>
        <p:nvSpPr>
          <p:cNvPr id="115727" name="TextBox 18"/>
          <p:cNvSpPr txBox="1">
            <a:spLocks noChangeArrowheads="1"/>
          </p:cNvSpPr>
          <p:nvPr/>
        </p:nvSpPr>
        <p:spPr bwMode="auto">
          <a:xfrm>
            <a:off x="107950" y="3500438"/>
            <a:ext cx="3603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200"/>
              <a:t>50</a:t>
            </a:r>
          </a:p>
        </p:txBody>
      </p:sp>
      <p:sp>
        <p:nvSpPr>
          <p:cNvPr id="115728" name="TextBox 19"/>
          <p:cNvSpPr txBox="1">
            <a:spLocks noChangeArrowheads="1"/>
          </p:cNvSpPr>
          <p:nvPr/>
        </p:nvSpPr>
        <p:spPr bwMode="auto">
          <a:xfrm>
            <a:off x="0" y="2349500"/>
            <a:ext cx="539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200"/>
              <a:t>100</a:t>
            </a:r>
          </a:p>
        </p:txBody>
      </p:sp>
      <p:sp>
        <p:nvSpPr>
          <p:cNvPr id="115729" name="TextBox 20"/>
          <p:cNvSpPr txBox="1">
            <a:spLocks noChangeArrowheads="1"/>
          </p:cNvSpPr>
          <p:nvPr/>
        </p:nvSpPr>
        <p:spPr bwMode="auto">
          <a:xfrm>
            <a:off x="4464050" y="2349500"/>
            <a:ext cx="539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200"/>
              <a:t>100</a:t>
            </a:r>
          </a:p>
        </p:txBody>
      </p:sp>
      <p:sp>
        <p:nvSpPr>
          <p:cNvPr id="115730" name="TextBox 21"/>
          <p:cNvSpPr txBox="1">
            <a:spLocks noChangeArrowheads="1"/>
          </p:cNvSpPr>
          <p:nvPr/>
        </p:nvSpPr>
        <p:spPr bwMode="auto">
          <a:xfrm>
            <a:off x="4572000" y="3500438"/>
            <a:ext cx="3603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200"/>
              <a:t>50</a:t>
            </a:r>
          </a:p>
        </p:txBody>
      </p:sp>
      <p:sp>
        <p:nvSpPr>
          <p:cNvPr id="115731" name="TextBox 22"/>
          <p:cNvSpPr txBox="1">
            <a:spLocks noChangeArrowheads="1"/>
          </p:cNvSpPr>
          <p:nvPr/>
        </p:nvSpPr>
        <p:spPr bwMode="auto">
          <a:xfrm>
            <a:off x="107950" y="4735513"/>
            <a:ext cx="3603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200"/>
              <a:t>  0</a:t>
            </a:r>
          </a:p>
        </p:txBody>
      </p:sp>
      <p:sp>
        <p:nvSpPr>
          <p:cNvPr id="115732" name="TextBox 23"/>
          <p:cNvSpPr txBox="1">
            <a:spLocks noChangeArrowheads="1"/>
          </p:cNvSpPr>
          <p:nvPr/>
        </p:nvSpPr>
        <p:spPr bwMode="auto">
          <a:xfrm>
            <a:off x="4572000" y="4735513"/>
            <a:ext cx="3603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200"/>
              <a:t>  0</a:t>
            </a:r>
          </a:p>
        </p:txBody>
      </p:sp>
      <p:sp>
        <p:nvSpPr>
          <p:cNvPr id="25" name="Прямоугольник 24">
            <a:extLst>
              <a:ext uri="{FF2B5EF4-FFF2-40B4-BE49-F238E27FC236}"/>
            </a:extLst>
          </p:cNvPr>
          <p:cNvSpPr/>
          <p:nvPr/>
        </p:nvSpPr>
        <p:spPr>
          <a:xfrm>
            <a:off x="5219700" y="4797425"/>
            <a:ext cx="303213" cy="1444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26" name="Прямоугольник 25">
            <a:extLst>
              <a:ext uri="{FF2B5EF4-FFF2-40B4-BE49-F238E27FC236}"/>
            </a:extLst>
          </p:cNvPr>
          <p:cNvSpPr/>
          <p:nvPr/>
        </p:nvSpPr>
        <p:spPr>
          <a:xfrm>
            <a:off x="7683500" y="2708275"/>
            <a:ext cx="344488" cy="2233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27" name="Прямоугольник 26">
            <a:extLst>
              <a:ext uri="{FF2B5EF4-FFF2-40B4-BE49-F238E27FC236}"/>
            </a:extLst>
          </p:cNvPr>
          <p:cNvSpPr/>
          <p:nvPr/>
        </p:nvSpPr>
        <p:spPr>
          <a:xfrm>
            <a:off x="6443663" y="2625725"/>
            <a:ext cx="447675" cy="23161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29" name="TextBox 28">
            <a:extLst>
              <a:ext uri="{FF2B5EF4-FFF2-40B4-BE49-F238E27FC236}"/>
            </a:extLst>
          </p:cNvPr>
          <p:cNvSpPr txBox="1"/>
          <p:nvPr/>
        </p:nvSpPr>
        <p:spPr>
          <a:xfrm rot="2497965">
            <a:off x="582749" y="4669867"/>
            <a:ext cx="400110" cy="1490090"/>
          </a:xfrm>
          <a:prstGeom prst="rect">
            <a:avLst/>
          </a:prstGeom>
          <a:noFill/>
        </p:spPr>
        <p:txBody>
          <a:bodyPr vert="vert270">
            <a:spAutoFit/>
          </a:bodyPr>
          <a:lstStyle/>
          <a:p>
            <a:pPr>
              <a:defRPr/>
            </a:pPr>
            <a:r>
              <a:rPr lang="ru-RU" sz="1400" dirty="0"/>
              <a:t>Амоксициллин</a:t>
            </a:r>
          </a:p>
        </p:txBody>
      </p:sp>
      <p:sp>
        <p:nvSpPr>
          <p:cNvPr id="30" name="TextBox 29">
            <a:extLst>
              <a:ext uri="{FF2B5EF4-FFF2-40B4-BE49-F238E27FC236}"/>
            </a:extLst>
          </p:cNvPr>
          <p:cNvSpPr txBox="1"/>
          <p:nvPr/>
        </p:nvSpPr>
        <p:spPr>
          <a:xfrm rot="2545408">
            <a:off x="1542736" y="4818021"/>
            <a:ext cx="400110" cy="1421566"/>
          </a:xfrm>
          <a:prstGeom prst="rect">
            <a:avLst/>
          </a:prstGeom>
          <a:noFill/>
        </p:spPr>
        <p:txBody>
          <a:bodyPr vert="vert270">
            <a:spAutoFit/>
          </a:bodyPr>
          <a:lstStyle/>
          <a:p>
            <a:pPr>
              <a:defRPr/>
            </a:pPr>
            <a:r>
              <a:rPr lang="ru-RU" sz="1400" dirty="0" err="1"/>
              <a:t>Кларитромицин</a:t>
            </a:r>
            <a:endParaRPr lang="ru-RU" sz="1400" dirty="0"/>
          </a:p>
        </p:txBody>
      </p:sp>
      <p:sp>
        <p:nvSpPr>
          <p:cNvPr id="31" name="TextBox 30">
            <a:extLst>
              <a:ext uri="{FF2B5EF4-FFF2-40B4-BE49-F238E27FC236}"/>
            </a:extLst>
          </p:cNvPr>
          <p:cNvSpPr txBox="1"/>
          <p:nvPr/>
        </p:nvSpPr>
        <p:spPr>
          <a:xfrm rot="2545408">
            <a:off x="2831301" y="4757799"/>
            <a:ext cx="584775" cy="1257285"/>
          </a:xfrm>
          <a:prstGeom prst="rect">
            <a:avLst/>
          </a:prstGeom>
          <a:noFill/>
        </p:spPr>
        <p:txBody>
          <a:bodyPr vert="vert270">
            <a:spAutoFit/>
          </a:bodyPr>
          <a:lstStyle/>
          <a:p>
            <a:pPr>
              <a:defRPr/>
            </a:pPr>
            <a:r>
              <a:rPr lang="ru-RU" sz="1200" dirty="0"/>
              <a:t>   </a:t>
            </a:r>
            <a:r>
              <a:rPr lang="ru-RU" sz="1400" dirty="0"/>
              <a:t>Азитромицин</a:t>
            </a:r>
          </a:p>
        </p:txBody>
      </p:sp>
      <p:sp>
        <p:nvSpPr>
          <p:cNvPr id="32" name="TextBox 31">
            <a:extLst>
              <a:ext uri="{FF2B5EF4-FFF2-40B4-BE49-F238E27FC236}"/>
            </a:extLst>
          </p:cNvPr>
          <p:cNvSpPr txBox="1"/>
          <p:nvPr/>
        </p:nvSpPr>
        <p:spPr>
          <a:xfrm rot="2545408">
            <a:off x="7168084" y="4757799"/>
            <a:ext cx="584775" cy="1257285"/>
          </a:xfrm>
          <a:prstGeom prst="rect">
            <a:avLst/>
          </a:prstGeom>
          <a:noFill/>
        </p:spPr>
        <p:txBody>
          <a:bodyPr vert="vert270">
            <a:spAutoFit/>
          </a:bodyPr>
          <a:lstStyle/>
          <a:p>
            <a:pPr>
              <a:defRPr/>
            </a:pPr>
            <a:r>
              <a:rPr lang="ru-RU" sz="1200" dirty="0"/>
              <a:t>   </a:t>
            </a:r>
            <a:r>
              <a:rPr lang="ru-RU" sz="1400" dirty="0"/>
              <a:t>Азитромицин</a:t>
            </a:r>
          </a:p>
        </p:txBody>
      </p:sp>
      <p:sp>
        <p:nvSpPr>
          <p:cNvPr id="34" name="TextBox 33">
            <a:extLst>
              <a:ext uri="{FF2B5EF4-FFF2-40B4-BE49-F238E27FC236}"/>
            </a:extLst>
          </p:cNvPr>
          <p:cNvSpPr txBox="1"/>
          <p:nvPr/>
        </p:nvSpPr>
        <p:spPr>
          <a:xfrm rot="2545408">
            <a:off x="6049026" y="4818021"/>
            <a:ext cx="400110" cy="1421566"/>
          </a:xfrm>
          <a:prstGeom prst="rect">
            <a:avLst/>
          </a:prstGeom>
          <a:noFill/>
        </p:spPr>
        <p:txBody>
          <a:bodyPr vert="vert270">
            <a:spAutoFit/>
          </a:bodyPr>
          <a:lstStyle/>
          <a:p>
            <a:pPr>
              <a:defRPr/>
            </a:pPr>
            <a:r>
              <a:rPr lang="ru-RU" sz="1400" dirty="0" err="1"/>
              <a:t>Кларитромицин</a:t>
            </a:r>
            <a:endParaRPr lang="ru-RU" sz="1400" dirty="0"/>
          </a:p>
        </p:txBody>
      </p:sp>
      <p:sp>
        <p:nvSpPr>
          <p:cNvPr id="35" name="TextBox 34">
            <a:extLst>
              <a:ext uri="{FF2B5EF4-FFF2-40B4-BE49-F238E27FC236}"/>
            </a:extLst>
          </p:cNvPr>
          <p:cNvSpPr txBox="1"/>
          <p:nvPr/>
        </p:nvSpPr>
        <p:spPr>
          <a:xfrm rot="2497965">
            <a:off x="4879574" y="4669867"/>
            <a:ext cx="400110" cy="1490090"/>
          </a:xfrm>
          <a:prstGeom prst="rect">
            <a:avLst/>
          </a:prstGeom>
          <a:noFill/>
        </p:spPr>
        <p:txBody>
          <a:bodyPr vert="vert270">
            <a:spAutoFit/>
          </a:bodyPr>
          <a:lstStyle/>
          <a:p>
            <a:pPr>
              <a:defRPr/>
            </a:pPr>
            <a:r>
              <a:rPr lang="ru-RU" sz="1400" dirty="0"/>
              <a:t>Амоксициллин</a:t>
            </a:r>
          </a:p>
        </p:txBody>
      </p:sp>
      <p:sp>
        <p:nvSpPr>
          <p:cNvPr id="115742" name="TextBox 35"/>
          <p:cNvSpPr txBox="1">
            <a:spLocks noChangeArrowheads="1"/>
          </p:cNvSpPr>
          <p:nvPr/>
        </p:nvSpPr>
        <p:spPr bwMode="auto">
          <a:xfrm>
            <a:off x="250825" y="6308725"/>
            <a:ext cx="8534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200"/>
              <a:t>Онлайн платформа анализа данных резистентности к антимикробным препаратам в России (версия 0.6 beta от 14.06.2017): </a:t>
            </a:r>
            <a:r>
              <a:rPr lang="en-US" altLang="ru-RU" sz="1200">
                <a:hlinkClick r:id="rId2"/>
              </a:rPr>
              <a:t>http://map.antibiotic.ru/</a:t>
            </a:r>
            <a:r>
              <a:rPr lang="en-US" altLang="ru-RU" sz="1200"/>
              <a:t> (</a:t>
            </a:r>
            <a:r>
              <a:rPr lang="ru-RU" altLang="ru-RU" sz="1200"/>
              <a:t>дата обращения 01.09.2017)</a:t>
            </a:r>
            <a:endParaRPr lang="ru-RU" altLang="ru-RU" sz="1200">
              <a:latin typeface="Times New Roman" pitchFamily="18" charset="0"/>
            </a:endParaRPr>
          </a:p>
          <a:p>
            <a:pPr eaLnBrk="1" hangingPunct="1">
              <a:spcBef>
                <a:spcPct val="0"/>
              </a:spcBef>
              <a:buClrTx/>
              <a:buSzTx/>
              <a:buFontTx/>
              <a:buNone/>
            </a:pPr>
            <a:endParaRPr lang="ru-RU" altLang="ru-RU" sz="2400">
              <a:latin typeface="Times New Roman" pitchFamily="18" charset="0"/>
            </a:endParaRPr>
          </a:p>
        </p:txBody>
      </p:sp>
      <p:sp>
        <p:nvSpPr>
          <p:cNvPr id="115743" name="TextBox 36"/>
          <p:cNvSpPr txBox="1">
            <a:spLocks noChangeArrowheads="1"/>
          </p:cNvSpPr>
          <p:nvPr/>
        </p:nvSpPr>
        <p:spPr bwMode="auto">
          <a:xfrm>
            <a:off x="827088" y="4418013"/>
            <a:ext cx="4476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400"/>
              <a:t>5,7</a:t>
            </a:r>
          </a:p>
        </p:txBody>
      </p:sp>
      <p:sp>
        <p:nvSpPr>
          <p:cNvPr id="115744" name="TextBox 37"/>
          <p:cNvSpPr txBox="1">
            <a:spLocks noChangeArrowheads="1"/>
          </p:cNvSpPr>
          <p:nvPr/>
        </p:nvSpPr>
        <p:spPr bwMode="auto">
          <a:xfrm>
            <a:off x="1979613" y="3768725"/>
            <a:ext cx="5762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400"/>
              <a:t>24,4</a:t>
            </a:r>
          </a:p>
        </p:txBody>
      </p:sp>
      <p:sp>
        <p:nvSpPr>
          <p:cNvPr id="115745" name="TextBox 38"/>
          <p:cNvSpPr txBox="1">
            <a:spLocks noChangeArrowheads="1"/>
          </p:cNvSpPr>
          <p:nvPr/>
        </p:nvSpPr>
        <p:spPr bwMode="auto">
          <a:xfrm>
            <a:off x="3276600" y="3644900"/>
            <a:ext cx="574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400"/>
              <a:t>31,7</a:t>
            </a:r>
          </a:p>
        </p:txBody>
      </p:sp>
      <p:sp>
        <p:nvSpPr>
          <p:cNvPr id="115746" name="TextBox 40"/>
          <p:cNvSpPr txBox="1">
            <a:spLocks noChangeArrowheads="1"/>
          </p:cNvSpPr>
          <p:nvPr/>
        </p:nvSpPr>
        <p:spPr bwMode="auto">
          <a:xfrm>
            <a:off x="5132388" y="4418013"/>
            <a:ext cx="4476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400"/>
              <a:t>4,8</a:t>
            </a:r>
          </a:p>
        </p:txBody>
      </p:sp>
      <p:sp>
        <p:nvSpPr>
          <p:cNvPr id="115747" name="TextBox 42"/>
          <p:cNvSpPr txBox="1">
            <a:spLocks noChangeArrowheads="1"/>
          </p:cNvSpPr>
          <p:nvPr/>
        </p:nvSpPr>
        <p:spPr bwMode="auto">
          <a:xfrm>
            <a:off x="6372225" y="2276475"/>
            <a:ext cx="576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400"/>
              <a:t>98,4</a:t>
            </a:r>
          </a:p>
        </p:txBody>
      </p:sp>
      <p:sp>
        <p:nvSpPr>
          <p:cNvPr id="115748" name="TextBox 43"/>
          <p:cNvSpPr txBox="1">
            <a:spLocks noChangeArrowheads="1"/>
          </p:cNvSpPr>
          <p:nvPr/>
        </p:nvSpPr>
        <p:spPr bwMode="auto">
          <a:xfrm>
            <a:off x="7596188" y="2349500"/>
            <a:ext cx="576262"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1400"/>
              <a:t>92,1</a:t>
            </a:r>
          </a:p>
        </p:txBody>
      </p:sp>
      <p:sp>
        <p:nvSpPr>
          <p:cNvPr id="3" name="Прямоугольник 2">
            <a:extLst>
              <a:ext uri="{FF2B5EF4-FFF2-40B4-BE49-F238E27FC236}"/>
            </a:extLst>
          </p:cNvPr>
          <p:cNvSpPr/>
          <p:nvPr/>
        </p:nvSpPr>
        <p:spPr>
          <a:xfrm>
            <a:off x="0" y="6048375"/>
            <a:ext cx="9144000" cy="8096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defRPr/>
            </a:pPr>
            <a:endParaRPr lang="ru-RU" altLang="ru-RU" smtClean="0">
              <a:latin typeface="Calibri" pitchFamily="34" charset="0"/>
            </a:endParaRPr>
          </a:p>
        </p:txBody>
      </p:sp>
      <p:sp>
        <p:nvSpPr>
          <p:cNvPr id="115750" name="TextBox 3"/>
          <p:cNvSpPr txBox="1">
            <a:spLocks noChangeArrowheads="1"/>
          </p:cNvSpPr>
          <p:nvPr/>
        </p:nvSpPr>
        <p:spPr bwMode="auto">
          <a:xfrm>
            <a:off x="250825" y="6188075"/>
            <a:ext cx="86423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None/>
            </a:pPr>
            <a:r>
              <a:rPr lang="ru-RU" altLang="ru-RU" sz="2000" b="1"/>
              <a:t>Какой антибиотик Вы назначите при респираторной инфекции?</a:t>
            </a:r>
          </a:p>
          <a:p>
            <a:pPr eaLnBrk="1" hangingPunct="1">
              <a:spcBef>
                <a:spcPct val="0"/>
              </a:spcBef>
              <a:buClrTx/>
              <a:buSzTx/>
              <a:buFontTx/>
              <a:buNone/>
            </a:pPr>
            <a:endParaRPr lang="ru-RU" altLang="ru-RU" sz="2400">
              <a:latin typeface="Times New Roman" pitchFamily="18" charset="0"/>
            </a:endParaRPr>
          </a:p>
        </p:txBody>
      </p:sp>
    </p:spTree>
    <p:extLst>
      <p:ext uri="{BB962C8B-B14F-4D97-AF65-F5344CB8AC3E}">
        <p14:creationId xmlns:p14="http://schemas.microsoft.com/office/powerpoint/2010/main" val="2083606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Заголовок 1"/>
          <p:cNvSpPr txBox="1">
            <a:spLocks/>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en-US" sz="3200" dirty="0">
                <a:solidFill>
                  <a:srgbClr val="002060"/>
                </a:solidFill>
                <a:cs typeface="Arial" pitchFamily="34" charset="0"/>
              </a:rPr>
              <a:t>Динамика устойчивости                                  </a:t>
            </a:r>
            <a:r>
              <a:rPr lang="en-US" altLang="en-US" sz="3200" i="1" dirty="0">
                <a:solidFill>
                  <a:srgbClr val="002060"/>
                </a:solidFill>
                <a:cs typeface="Arial" pitchFamily="34" charset="0"/>
              </a:rPr>
              <a:t>S. pneumoniae </a:t>
            </a:r>
            <a:r>
              <a:rPr lang="ru-RU" altLang="en-US" sz="3200" dirty="0">
                <a:solidFill>
                  <a:srgbClr val="002060"/>
                </a:solidFill>
                <a:cs typeface="Arial" pitchFamily="34" charset="0"/>
              </a:rPr>
              <a:t>к </a:t>
            </a:r>
            <a:r>
              <a:rPr lang="ru-RU" altLang="en-US" sz="3200" dirty="0" err="1">
                <a:solidFill>
                  <a:srgbClr val="002060"/>
                </a:solidFill>
                <a:cs typeface="Arial" pitchFamily="34" charset="0"/>
              </a:rPr>
              <a:t>макролидам</a:t>
            </a:r>
            <a:endParaRPr lang="en-US" altLang="en-US" sz="3200" dirty="0">
              <a:solidFill>
                <a:srgbClr val="002060"/>
              </a:solidFill>
              <a:cs typeface="Arial" pitchFamily="34" charset="0"/>
            </a:endParaRPr>
          </a:p>
        </p:txBody>
      </p:sp>
      <p:graphicFrame>
        <p:nvGraphicFramePr>
          <p:cNvPr id="3" name="Таблица 2"/>
          <p:cNvGraphicFramePr>
            <a:graphicFrameLocks noGrp="1"/>
          </p:cNvGraphicFramePr>
          <p:nvPr/>
        </p:nvGraphicFramePr>
        <p:xfrm>
          <a:off x="461963" y="1484313"/>
          <a:ext cx="8220075" cy="4132263"/>
        </p:xfrm>
        <a:graphic>
          <a:graphicData uri="http://schemas.openxmlformats.org/drawingml/2006/table">
            <a:tbl>
              <a:tblPr/>
              <a:tblGrid>
                <a:gridCol w="3749675"/>
                <a:gridCol w="2351087"/>
                <a:gridCol w="2119313"/>
              </a:tblGrid>
              <a:tr h="1157286">
                <a:tc rowSpan="2">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pitchFamily="34" charset="0"/>
                          <a:cs typeface="Arial" pitchFamily="34" charset="0"/>
                        </a:rPr>
                        <a:t>Публикация</a:t>
                      </a:r>
                      <a:endParaRPr kumimoji="0" lang="en-US" altLang="ru-RU" sz="18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pitchFamily="34" charset="0"/>
                          <a:cs typeface="Arial" pitchFamily="34" charset="0"/>
                        </a:rPr>
                        <a:t>14-ти и 15-ти членные макролиды </a:t>
                      </a:r>
                      <a:endParaRPr kumimoji="0" lang="en-US" altLang="ru-RU" sz="18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pitchFamily="34" charset="0"/>
                          <a:cs typeface="Arial" pitchFamily="34" charset="0"/>
                        </a:rPr>
                        <a:t>16-ти членные макролиды  </a:t>
                      </a:r>
                      <a:endParaRPr kumimoji="0" lang="en-US" altLang="ru-RU" sz="1800" b="1" i="0" u="none" strike="noStrike" cap="none" normalizeH="0" baseline="0" smtClean="0">
                        <a:ln>
                          <a:noFill/>
                        </a:ln>
                        <a:solidFill>
                          <a:schemeClr val="tx1"/>
                        </a:solidFill>
                        <a:effectLst/>
                        <a:latin typeface="Arial" pitchFamily="34" charset="0"/>
                        <a:cs typeface="Arial" pitchFamily="34"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pitchFamily="34" charset="0"/>
                          <a:cs typeface="Arial" pitchFamily="34" charset="0"/>
                        </a:rPr>
                        <a:t> </a:t>
                      </a:r>
                      <a:endParaRPr kumimoji="0" lang="en-US" altLang="ru-RU" sz="18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9287">
                <a:tc vMerge="1">
                  <a:txBody>
                    <a:bodyPr/>
                    <a:lstStyle/>
                    <a:p>
                      <a:endParaRPr lang="ru-RU"/>
                    </a:p>
                  </a:txBody>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Азитромицин, Кларитромицин </a:t>
                      </a:r>
                      <a:endParaRPr kumimoji="0" lang="en-US" altLang="ru-RU" sz="1800" b="0"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1800" b="0" i="0" u="none" strike="noStrike" cap="none" normalizeH="0" baseline="0" smtClean="0">
                          <a:ln>
                            <a:noFill/>
                          </a:ln>
                          <a:solidFill>
                            <a:schemeClr val="tx1"/>
                          </a:solidFill>
                          <a:effectLst/>
                          <a:latin typeface="Arial" pitchFamily="34" charset="0"/>
                          <a:cs typeface="Arial" pitchFamily="34" charset="0"/>
                        </a:rPr>
                        <a:t>Джозамицин </a:t>
                      </a:r>
                      <a:endParaRPr kumimoji="0" lang="en-US" altLang="ru-RU" sz="1800" b="0"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pitchFamily="34" charset="0"/>
                          <a:cs typeface="Arial" pitchFamily="34" charset="0"/>
                        </a:rPr>
                        <a:t>Регионы РФ, 2006 - 2009 [1]</a:t>
                      </a:r>
                      <a:endParaRPr kumimoji="0" lang="en-US" altLang="ru-RU" sz="18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6.4</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4.3</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pitchFamily="34" charset="0"/>
                          <a:cs typeface="Arial" pitchFamily="34" charset="0"/>
                        </a:rPr>
                        <a:t>Москва, 2004 – 2007 [</a:t>
                      </a:r>
                      <a:r>
                        <a:rPr kumimoji="0" lang="en-US" altLang="ru-RU" sz="1800" b="1" i="0" u="none" strike="noStrike" cap="none" normalizeH="0" baseline="0" smtClean="0">
                          <a:ln>
                            <a:noFill/>
                          </a:ln>
                          <a:solidFill>
                            <a:schemeClr val="tx1"/>
                          </a:solidFill>
                          <a:effectLst/>
                          <a:latin typeface="Arial" pitchFamily="34" charset="0"/>
                          <a:cs typeface="Arial" pitchFamily="34" charset="0"/>
                        </a:rPr>
                        <a:t>2</a:t>
                      </a:r>
                      <a:r>
                        <a:rPr kumimoji="0" lang="ru-RU" altLang="ru-RU" sz="1800" b="1" i="0" u="none" strike="noStrike" cap="none" normalizeH="0" baseline="0" smtClean="0">
                          <a:ln>
                            <a:noFill/>
                          </a:ln>
                          <a:solidFill>
                            <a:schemeClr val="tx1"/>
                          </a:solidFill>
                          <a:effectLst/>
                          <a:latin typeface="Arial" pitchFamily="34" charset="0"/>
                          <a:cs typeface="Arial" pitchFamily="34" charset="0"/>
                        </a:rPr>
                        <a:t>]</a:t>
                      </a:r>
                      <a:endParaRPr kumimoji="0" lang="en-US" altLang="ru-RU" sz="18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11.4</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8.9</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pitchFamily="34" charset="0"/>
                          <a:cs typeface="Arial" pitchFamily="34" charset="0"/>
                        </a:rPr>
                        <a:t>Москва, 2009-2013 </a:t>
                      </a:r>
                      <a:r>
                        <a:rPr kumimoji="0" lang="en-US" altLang="ru-RU" sz="1800" b="1" i="0" u="none" strike="noStrike" cap="none" normalizeH="0" baseline="0" smtClean="0">
                          <a:ln>
                            <a:noFill/>
                          </a:ln>
                          <a:solidFill>
                            <a:schemeClr val="tx1"/>
                          </a:solidFill>
                          <a:effectLst/>
                          <a:latin typeface="Arial" pitchFamily="34" charset="0"/>
                          <a:cs typeface="Arial" pitchFamily="34" charset="0"/>
                        </a:rPr>
                        <a:t>[3]</a:t>
                      </a: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26.0</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20.0</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pitchFamily="34" charset="0"/>
                          <a:cs typeface="Arial" pitchFamily="34" charset="0"/>
                        </a:rPr>
                        <a:t>Санкт-Петербург, 2010-2013 [4]</a:t>
                      </a:r>
                      <a:endParaRPr kumimoji="0" lang="en-US" altLang="ru-RU" sz="18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32.8</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14.8</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5138">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altLang="ru-RU" sz="1800" b="1" i="0" u="none" strike="noStrike" cap="none" normalizeH="0" baseline="0" smtClean="0">
                          <a:ln>
                            <a:noFill/>
                          </a:ln>
                          <a:solidFill>
                            <a:schemeClr val="tx1"/>
                          </a:solidFill>
                          <a:effectLst/>
                          <a:latin typeface="Arial" pitchFamily="34" charset="0"/>
                          <a:cs typeface="Arial" pitchFamily="34" charset="0"/>
                        </a:rPr>
                        <a:t>Регионы РФ </a:t>
                      </a:r>
                      <a:r>
                        <a:rPr kumimoji="0" lang="en-GB" altLang="ru-RU" sz="1800" b="1" i="0" u="none" strike="noStrike" cap="none" normalizeH="0" baseline="0" smtClean="0">
                          <a:ln>
                            <a:noFill/>
                          </a:ln>
                          <a:solidFill>
                            <a:schemeClr val="tx1"/>
                          </a:solidFill>
                          <a:effectLst/>
                          <a:latin typeface="Arial" pitchFamily="34" charset="0"/>
                          <a:cs typeface="Arial" pitchFamily="34" charset="0"/>
                        </a:rPr>
                        <a:t>[5]</a:t>
                      </a:r>
                      <a:endParaRPr kumimoji="0" lang="en-US" altLang="ru-RU" sz="18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15.5</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Font typeface="Arial" pitchFamily="34" charset="0"/>
                        <a:defRPr sz="2800">
                          <a:solidFill>
                            <a:schemeClr val="tx1"/>
                          </a:solidFill>
                          <a:latin typeface="Calibri" pitchFamily="34" charset="0"/>
                        </a:defRPr>
                      </a:lvl1pPr>
                      <a:lvl2pPr marL="742950" indent="-285750">
                        <a:spcBef>
                          <a:spcPct val="20000"/>
                        </a:spcBef>
                        <a:buFont typeface="Arial" pitchFamily="34" charset="0"/>
                        <a:defRPr sz="2400">
                          <a:solidFill>
                            <a:schemeClr val="tx1"/>
                          </a:solidFill>
                          <a:latin typeface="Calibri" pitchFamily="34" charset="0"/>
                        </a:defRPr>
                      </a:lvl2pPr>
                      <a:lvl3pPr marL="1143000" indent="-228600">
                        <a:spcBef>
                          <a:spcPct val="20000"/>
                        </a:spcBef>
                        <a:buFont typeface="Arial" pitchFamily="34" charset="0"/>
                        <a:defRPr sz="2000">
                          <a:solidFill>
                            <a:schemeClr val="tx1"/>
                          </a:solidFill>
                          <a:latin typeface="Calibri" pitchFamily="34" charset="0"/>
                        </a:defRPr>
                      </a:lvl3pPr>
                      <a:lvl4pPr marL="1600200" indent="-228600">
                        <a:spcBef>
                          <a:spcPct val="20000"/>
                        </a:spcBef>
                        <a:buFont typeface="Arial" pitchFamily="34" charset="0"/>
                        <a:defRPr>
                          <a:solidFill>
                            <a:schemeClr val="tx1"/>
                          </a:solidFill>
                          <a:latin typeface="Calibri" pitchFamily="34" charset="0"/>
                        </a:defRPr>
                      </a:lvl4pPr>
                      <a:lvl5pPr marL="2057400" indent="-228600">
                        <a:spcBef>
                          <a:spcPct val="20000"/>
                        </a:spcBef>
                        <a:buFont typeface="Arial" pitchFamily="34" charset="0"/>
                        <a:defRPr>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altLang="ru-RU" sz="2000" b="1" i="0" u="none" strike="noStrike" cap="none" normalizeH="0" baseline="0" smtClean="0">
                          <a:ln>
                            <a:noFill/>
                          </a:ln>
                          <a:solidFill>
                            <a:schemeClr val="tx1"/>
                          </a:solidFill>
                          <a:effectLst/>
                          <a:latin typeface="Arial" pitchFamily="34" charset="0"/>
                          <a:cs typeface="Arial" pitchFamily="34" charset="0"/>
                        </a:rPr>
                        <a:t>9.0</a:t>
                      </a:r>
                      <a:endParaRPr kumimoji="0" lang="en-US" altLang="ru-RU" sz="2000" b="1" i="0" u="none" strike="noStrike" cap="none" normalizeH="0" baseline="0" smtClean="0">
                        <a:ln>
                          <a:noFill/>
                        </a:ln>
                        <a:solidFill>
                          <a:schemeClr val="tx1"/>
                        </a:solidFill>
                        <a:effectLst/>
                        <a:latin typeface="Arial" pitchFamily="34" charset="0"/>
                        <a:cs typeface="Arial" pitchFamily="34" charset="0"/>
                      </a:endParaRPr>
                    </a:p>
                  </a:txBody>
                  <a:tcPr marL="68583" marR="68583" marT="0" marB="0"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16768" name="TextBox 3"/>
          <p:cNvSpPr txBox="1">
            <a:spLocks noChangeArrowheads="1"/>
          </p:cNvSpPr>
          <p:nvPr/>
        </p:nvSpPr>
        <p:spPr bwMode="auto">
          <a:xfrm>
            <a:off x="503238" y="5589588"/>
            <a:ext cx="8135937"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Tx/>
              <a:buAutoNum type="arabicPeriod"/>
            </a:pPr>
            <a:r>
              <a:rPr lang="ru-RU" altLang="ru-RU" sz="1400"/>
              <a:t>Козлов РС, и соавт. </a:t>
            </a:r>
            <a:r>
              <a:rPr lang="ru-RU" altLang="ru-RU" sz="1400" i="1"/>
              <a:t>КМАХ </a:t>
            </a:r>
            <a:r>
              <a:rPr lang="ru-RU" altLang="ru-RU" sz="1400"/>
              <a:t>2010, </a:t>
            </a:r>
            <a:r>
              <a:rPr lang="ru-RU" altLang="ru-RU" sz="1400" b="1"/>
              <a:t>12:</a:t>
            </a:r>
            <a:r>
              <a:rPr lang="ru-RU" altLang="ru-RU" sz="1400"/>
              <a:t>1-13</a:t>
            </a:r>
          </a:p>
          <a:p>
            <a:pPr eaLnBrk="1" hangingPunct="1">
              <a:spcBef>
                <a:spcPct val="0"/>
              </a:spcBef>
              <a:buClrTx/>
              <a:buSzTx/>
              <a:buFontTx/>
              <a:buAutoNum type="arabicPeriod"/>
            </a:pPr>
            <a:r>
              <a:rPr lang="en-US" altLang="ru-RU" sz="1400"/>
              <a:t>Савинова ТА, </a:t>
            </a:r>
            <a:r>
              <a:rPr lang="ru-RU" altLang="ru-RU" sz="1400"/>
              <a:t>и соавт</a:t>
            </a:r>
            <a:r>
              <a:rPr lang="en-US" altLang="ru-RU" sz="1400" b="1"/>
              <a:t>.</a:t>
            </a:r>
            <a:r>
              <a:rPr lang="en-US" altLang="ru-RU" sz="1400"/>
              <a:t> </a:t>
            </a:r>
            <a:r>
              <a:rPr lang="en-US" altLang="ru-RU" sz="1400" i="1"/>
              <a:t>Антибиотики и химиотерапия </a:t>
            </a:r>
            <a:r>
              <a:rPr lang="en-US" altLang="ru-RU" sz="1400"/>
              <a:t>2010, </a:t>
            </a:r>
            <a:r>
              <a:rPr lang="en-US" altLang="ru-RU" sz="1400" b="1"/>
              <a:t>55:</a:t>
            </a:r>
            <a:r>
              <a:rPr lang="en-US" altLang="ru-RU" sz="1400"/>
              <a:t>12-20.</a:t>
            </a:r>
            <a:endParaRPr lang="ru-RU" altLang="ru-RU" sz="1400"/>
          </a:p>
          <a:p>
            <a:pPr eaLnBrk="1" hangingPunct="1">
              <a:spcBef>
                <a:spcPct val="0"/>
              </a:spcBef>
              <a:buClrTx/>
              <a:buSzTx/>
              <a:buFontTx/>
              <a:buAutoNum type="arabicPeriod"/>
            </a:pPr>
            <a:r>
              <a:rPr lang="en-US" altLang="ru-RU" sz="1400"/>
              <a:t>Mayanskiy N, et al. </a:t>
            </a:r>
            <a:r>
              <a:rPr lang="en-US" altLang="ru-RU" sz="1400" i="1"/>
              <a:t>Int J Infect Dis </a:t>
            </a:r>
            <a:r>
              <a:rPr lang="en-US" altLang="ru-RU" sz="1400"/>
              <a:t>2014, </a:t>
            </a:r>
            <a:r>
              <a:rPr lang="en-US" altLang="ru-RU" sz="1400" b="1"/>
              <a:t>20:</a:t>
            </a:r>
            <a:r>
              <a:rPr lang="en-US" altLang="ru-RU" sz="1400"/>
              <a:t>58-62.</a:t>
            </a:r>
          </a:p>
          <a:p>
            <a:pPr eaLnBrk="1" hangingPunct="1">
              <a:spcBef>
                <a:spcPct val="0"/>
              </a:spcBef>
              <a:buClrTx/>
              <a:buSzTx/>
              <a:buFontTx/>
              <a:buAutoNum type="arabicPeriod"/>
            </a:pPr>
            <a:r>
              <a:rPr lang="ru-RU" altLang="ru-RU" sz="1400"/>
              <a:t>Калиногорская О.С. и соавт. </a:t>
            </a:r>
            <a:r>
              <a:rPr lang="en-US" altLang="ru-RU" sz="1400" i="1"/>
              <a:t>Антибиотики и химиотерапия </a:t>
            </a:r>
            <a:r>
              <a:rPr lang="ru-RU" altLang="ru-RU" sz="1400"/>
              <a:t>2015, 1-2:10-18</a:t>
            </a:r>
          </a:p>
          <a:p>
            <a:pPr eaLnBrk="1" hangingPunct="1">
              <a:spcBef>
                <a:spcPct val="0"/>
              </a:spcBef>
              <a:buClrTx/>
              <a:buSzTx/>
              <a:buFontTx/>
              <a:buAutoNum type="arabicPeriod"/>
            </a:pPr>
            <a:r>
              <a:rPr lang="ru-RU" altLang="ru-RU" sz="1400"/>
              <a:t>Козлов Р.С. И соавт. КМАХ 2015</a:t>
            </a:r>
            <a:r>
              <a:rPr lang="en-GB" altLang="ru-RU" sz="1400"/>
              <a:t>, 17, 3:217-226</a:t>
            </a:r>
            <a:endParaRPr lang="en-US" altLang="ru-RU" sz="1400"/>
          </a:p>
        </p:txBody>
      </p:sp>
    </p:spTree>
    <p:extLst>
      <p:ext uri="{BB962C8B-B14F-4D97-AF65-F5344CB8AC3E}">
        <p14:creationId xmlns:p14="http://schemas.microsoft.com/office/powerpoint/2010/main" val="944699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Заголовок 1"/>
          <p:cNvSpPr txBox="1">
            <a:spLocks/>
          </p:cNvSpPr>
          <p:nvPr/>
        </p:nvSpPr>
        <p:spPr bwMode="auto">
          <a:xfrm>
            <a:off x="250825" y="115888"/>
            <a:ext cx="87137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b="1" dirty="0"/>
              <a:t>Основополагающие положения и изменения, утвержденные в Евразийских рекомендациях</a:t>
            </a:r>
          </a:p>
        </p:txBody>
      </p:sp>
      <p:sp>
        <p:nvSpPr>
          <p:cNvPr id="119811" name="Содержимое 2"/>
          <p:cNvSpPr txBox="1">
            <a:spLocks noChangeArrowheads="1"/>
          </p:cNvSpPr>
          <p:nvPr/>
        </p:nvSpPr>
        <p:spPr bwMode="auto">
          <a:xfrm>
            <a:off x="323850" y="1196975"/>
            <a:ext cx="8640763"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14350" indent="-514350"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lnSpc>
                <a:spcPct val="90000"/>
              </a:lnSpc>
              <a:buClrTx/>
              <a:buSzTx/>
              <a:buFont typeface="Times New Roman" pitchFamily="18" charset="0"/>
              <a:buAutoNum type="arabicPeriod"/>
            </a:pPr>
            <a:r>
              <a:rPr lang="ru-RU" altLang="ru-RU" sz="2400"/>
              <a:t>В связи с существенным ростом устойчивости в         Евро-Азиатском регионе </a:t>
            </a:r>
            <a:r>
              <a:rPr lang="en-US" altLang="ru-RU" sz="2400" i="1"/>
              <a:t>S</a:t>
            </a:r>
            <a:r>
              <a:rPr lang="ru-RU" altLang="ru-RU" sz="2400" i="1"/>
              <a:t>.</a:t>
            </a:r>
            <a:r>
              <a:rPr lang="en-US" altLang="ru-RU" sz="2400" i="1"/>
              <a:t>pneumoniae</a:t>
            </a:r>
            <a:r>
              <a:rPr lang="ru-RU" altLang="ru-RU" sz="2400"/>
              <a:t> к макролидным антибиотикам (</a:t>
            </a:r>
            <a:r>
              <a:rPr lang="en-US" altLang="ru-RU" sz="2400"/>
              <a:t>&gt;20%) </a:t>
            </a:r>
            <a:r>
              <a:rPr lang="ru-RU" altLang="ru-RU" sz="2400"/>
              <a:t>и необходимостью сохранения этого класса препаратов в медицине эксперты рекомендуют позиционировать макролиды для лечения респираторных инфекций как средства 2-й, и даже 3-й линии терапии. </a:t>
            </a:r>
          </a:p>
          <a:p>
            <a:pPr eaLnBrk="1" hangingPunct="1">
              <a:lnSpc>
                <a:spcPct val="90000"/>
              </a:lnSpc>
              <a:buClrTx/>
              <a:buSzTx/>
              <a:buFontTx/>
              <a:buNone/>
            </a:pPr>
            <a:r>
              <a:rPr lang="ru-RU" altLang="ru-RU" sz="2200"/>
              <a:t>	</a:t>
            </a:r>
          </a:p>
          <a:p>
            <a:pPr eaLnBrk="1" hangingPunct="1">
              <a:lnSpc>
                <a:spcPct val="90000"/>
              </a:lnSpc>
              <a:buClrTx/>
              <a:buSzTx/>
              <a:buFontTx/>
              <a:buNone/>
            </a:pPr>
            <a:r>
              <a:rPr lang="ru-RU" altLang="ru-RU" sz="2200"/>
              <a:t>	Эксперты исключили 15-членный макролид азитромицин из рекомендованных для лечения инфекций дыхательных путей в связи с его экологической небезопасностью.  </a:t>
            </a:r>
            <a:endParaRPr lang="en-US" altLang="ru-RU" sz="2200"/>
          </a:p>
          <a:p>
            <a:pPr eaLnBrk="1" hangingPunct="1">
              <a:lnSpc>
                <a:spcPct val="90000"/>
              </a:lnSpc>
              <a:buClrTx/>
              <a:buSzTx/>
              <a:buFontTx/>
              <a:buNone/>
            </a:pPr>
            <a:endParaRPr lang="ru-RU" altLang="ru-RU" sz="2200"/>
          </a:p>
          <a:p>
            <a:pPr algn="ctr" eaLnBrk="1" hangingPunct="1">
              <a:lnSpc>
                <a:spcPct val="90000"/>
              </a:lnSpc>
              <a:buClrTx/>
              <a:buSzTx/>
              <a:buFontTx/>
              <a:buNone/>
            </a:pPr>
            <a:r>
              <a:rPr lang="ru-RU" altLang="ru-RU" sz="1700"/>
              <a:t>    </a:t>
            </a:r>
            <a:r>
              <a:rPr lang="ru-RU" altLang="ru-RU" sz="1800"/>
              <a:t>Данная позиция согласуется с позицией ВОЗ, рекомендующей использовать азитромицин исключительно при урогенитальных инфекциях и трахоме. </a:t>
            </a:r>
            <a:r>
              <a:rPr lang="en-US" altLang="ru-RU" sz="1800"/>
              <a:t>                     [WHO Model List of Essential Medicines, March 2017] http://www.who.int/medicines/publications/essentialmedicines/en/</a:t>
            </a:r>
            <a:endParaRPr lang="ru-RU" altLang="ru-RU" sz="1800"/>
          </a:p>
        </p:txBody>
      </p:sp>
    </p:spTree>
    <p:extLst>
      <p:ext uri="{BB962C8B-B14F-4D97-AF65-F5344CB8AC3E}">
        <p14:creationId xmlns:p14="http://schemas.microsoft.com/office/powerpoint/2010/main" val="3365687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Заголовок 1"/>
          <p:cNvSpPr txBox="1">
            <a:spLocks/>
          </p:cNvSpPr>
          <p:nvPr/>
        </p:nvSpPr>
        <p:spPr bwMode="auto">
          <a:xfrm>
            <a:off x="250825" y="274638"/>
            <a:ext cx="8713788"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algn="ctr" eaLnBrk="1" hangingPunct="1">
              <a:spcBef>
                <a:spcPct val="0"/>
              </a:spcBef>
              <a:buClrTx/>
              <a:buSzTx/>
              <a:buFontTx/>
              <a:buNone/>
            </a:pPr>
            <a:r>
              <a:rPr lang="ru-RU" altLang="ru-RU" b="1" dirty="0">
                <a:solidFill>
                  <a:schemeClr val="tx2"/>
                </a:solidFill>
                <a:cs typeface="Arial" pitchFamily="34" charset="0"/>
              </a:rPr>
              <a:t>Основополагающие положения и изменения, утвержденные в Евразийских рекомендациях</a:t>
            </a:r>
          </a:p>
        </p:txBody>
      </p:sp>
      <p:sp>
        <p:nvSpPr>
          <p:cNvPr id="123907" name="Содержимое 2"/>
          <p:cNvSpPr txBox="1">
            <a:spLocks/>
          </p:cNvSpPr>
          <p:nvPr/>
        </p:nvSpPr>
        <p:spPr bwMode="auto">
          <a:xfrm>
            <a:off x="323850" y="1412875"/>
            <a:ext cx="8640763"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folHlink"/>
              </a:buClr>
              <a:buSzPct val="90000"/>
              <a:buFont typeface="Wingdings" pitchFamily="2" charset="2"/>
              <a:buChar char="n"/>
              <a:defRPr sz="2800">
                <a:solidFill>
                  <a:schemeClr val="tx1"/>
                </a:solidFill>
                <a:latin typeface="Arial" pitchFamily="34" charset="0"/>
              </a:defRPr>
            </a:lvl1pPr>
            <a:lvl2pPr marL="742950" indent="-285750" eaLnBrk="0" hangingPunct="0">
              <a:spcBef>
                <a:spcPct val="20000"/>
              </a:spcBef>
              <a:buClr>
                <a:schemeClr val="accent1"/>
              </a:buClr>
              <a:buSzPct val="75000"/>
              <a:buFont typeface="Wingdings" pitchFamily="2" charset="2"/>
              <a:buChar char="n"/>
              <a:defRPr sz="2600">
                <a:solidFill>
                  <a:schemeClr val="tx1"/>
                </a:solidFill>
                <a:latin typeface="Arial" pitchFamily="34" charset="0"/>
              </a:defRPr>
            </a:lvl2pPr>
            <a:lvl3pPr marL="1143000" indent="-228600" eaLnBrk="0" hangingPunct="0">
              <a:spcBef>
                <a:spcPct val="20000"/>
              </a:spcBef>
              <a:buClr>
                <a:schemeClr val="folHlink"/>
              </a:buClr>
              <a:buSzPct val="55000"/>
              <a:buFont typeface="Wingdings" pitchFamily="2" charset="2"/>
              <a:buChar char="n"/>
              <a:defRPr sz="2300">
                <a:solidFill>
                  <a:schemeClr val="tx1"/>
                </a:solidFill>
                <a:latin typeface="Arial" pitchFamily="34" charset="0"/>
              </a:defRPr>
            </a:lvl3pPr>
            <a:lvl4pPr marL="16002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4pPr>
            <a:lvl5pPr marL="2057400" indent="-228600" eaLnBrk="0" hangingPunct="0">
              <a:spcBef>
                <a:spcPct val="20000"/>
              </a:spcBef>
              <a:buClr>
                <a:schemeClr val="accent1"/>
              </a:buClr>
              <a:buFont typeface="Wingdings" pitchFamily="2" charset="2"/>
              <a:buChar char="§"/>
              <a:defRPr sz="2000">
                <a:solidFill>
                  <a:schemeClr val="tx1"/>
                </a:solidFill>
                <a:latin typeface="Arial" pitchFamily="34"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Arial" pitchFamily="34" charset="0"/>
              </a:defRPr>
            </a:lvl9pPr>
          </a:lstStyle>
          <a:p>
            <a:pPr eaLnBrk="1" hangingPunct="1">
              <a:spcBef>
                <a:spcPct val="0"/>
              </a:spcBef>
              <a:buClrTx/>
              <a:buSzTx/>
              <a:buFont typeface="Arial" pitchFamily="34" charset="0"/>
              <a:buNone/>
            </a:pPr>
            <a:r>
              <a:rPr lang="ru-RU" altLang="ru-RU" sz="2400" b="1"/>
              <a:t>Увеличение суточной дозы бета-лактамов</a:t>
            </a:r>
          </a:p>
          <a:p>
            <a:pPr eaLnBrk="1" hangingPunct="1">
              <a:spcBef>
                <a:spcPct val="0"/>
              </a:spcBef>
              <a:buClrTx/>
              <a:buSzTx/>
              <a:buFont typeface="Calibri" pitchFamily="34" charset="0"/>
              <a:buAutoNum type="arabicPeriod" startAt="4"/>
            </a:pPr>
            <a:endParaRPr lang="ru-RU" altLang="ru-RU" sz="2200"/>
          </a:p>
          <a:p>
            <a:pPr eaLnBrk="1" hangingPunct="1">
              <a:spcBef>
                <a:spcPct val="0"/>
              </a:spcBef>
              <a:buClrTx/>
              <a:buSzTx/>
              <a:buFontTx/>
              <a:buNone/>
            </a:pPr>
            <a:r>
              <a:rPr lang="ru-RU" altLang="ru-RU" sz="2200"/>
              <a:t>В рекомендациях по лечению инфекций дыхательных путей выделены подгруппы пациентов, имеющих риск инфекций, вызванных полирезистентными пневмококками. Подчеркнута необходимость увеличения суточной дозы амоксициллина до 3 г (80-90 мг/кг у детей) у этой категории пациентов.</a:t>
            </a:r>
          </a:p>
          <a:p>
            <a:pPr eaLnBrk="1" hangingPunct="1">
              <a:spcBef>
                <a:spcPct val="0"/>
              </a:spcBef>
              <a:buClrTx/>
              <a:buSzTx/>
              <a:buFontTx/>
              <a:buNone/>
            </a:pPr>
            <a:r>
              <a:rPr lang="ru-RU" altLang="ru-RU" sz="2400"/>
              <a:t>	</a:t>
            </a:r>
            <a:endParaRPr lang="ru-RU" altLang="ru-RU" sz="2400" b="1"/>
          </a:p>
          <a:p>
            <a:pPr eaLnBrk="1" hangingPunct="1">
              <a:spcBef>
                <a:spcPct val="0"/>
              </a:spcBef>
              <a:buClrTx/>
              <a:buSzTx/>
              <a:buFontTx/>
              <a:buNone/>
            </a:pPr>
            <a:r>
              <a:rPr lang="ru-RU" altLang="ru-RU" sz="2400" b="1"/>
              <a:t>	</a:t>
            </a:r>
            <a:r>
              <a:rPr lang="ru-RU" altLang="ru-RU" sz="2000" b="1"/>
              <a:t>Группы риска </a:t>
            </a:r>
            <a:r>
              <a:rPr lang="en-US" altLang="ru-RU" sz="2000" b="1"/>
              <a:t>Pen-R</a:t>
            </a:r>
            <a:r>
              <a:rPr lang="ru-RU" altLang="ru-RU" sz="2000" b="1"/>
              <a:t> пневмококков:</a:t>
            </a:r>
          </a:p>
          <a:p>
            <a:pPr eaLnBrk="1" hangingPunct="1">
              <a:spcBef>
                <a:spcPct val="0"/>
              </a:spcBef>
              <a:buClrTx/>
              <a:buSzTx/>
              <a:buFont typeface="Calibri" pitchFamily="34" charset="0"/>
              <a:buAutoNum type="arabicPeriod"/>
            </a:pPr>
            <a:r>
              <a:rPr lang="ru-RU" altLang="ru-RU" sz="2000"/>
              <a:t>Прием антибиотиков в предшествующие 3 мес.</a:t>
            </a:r>
          </a:p>
          <a:p>
            <a:pPr eaLnBrk="1" hangingPunct="1">
              <a:spcBef>
                <a:spcPct val="0"/>
              </a:spcBef>
              <a:buClrTx/>
              <a:buSzTx/>
              <a:buFont typeface="Calibri" pitchFamily="34" charset="0"/>
              <a:buAutoNum type="arabicPeriod"/>
            </a:pPr>
            <a:r>
              <a:rPr lang="ru-RU" altLang="ru-RU" sz="2000"/>
              <a:t>Пребывание в домах длительного ухода</a:t>
            </a:r>
          </a:p>
          <a:p>
            <a:pPr eaLnBrk="1" hangingPunct="1">
              <a:spcBef>
                <a:spcPct val="0"/>
              </a:spcBef>
              <a:buClrTx/>
              <a:buSzTx/>
              <a:buFont typeface="Calibri" pitchFamily="34" charset="0"/>
              <a:buAutoNum type="arabicPeriod"/>
            </a:pPr>
            <a:r>
              <a:rPr lang="ru-RU" altLang="ru-RU" sz="2000"/>
              <a:t>Лечение гемодиализом</a:t>
            </a:r>
          </a:p>
          <a:p>
            <a:pPr eaLnBrk="1" hangingPunct="1">
              <a:spcBef>
                <a:spcPct val="0"/>
              </a:spcBef>
              <a:buClrTx/>
              <a:buSzTx/>
              <a:buFont typeface="Calibri" pitchFamily="34" charset="0"/>
              <a:buAutoNum type="arabicPeriod"/>
            </a:pPr>
            <a:r>
              <a:rPr lang="ru-RU" altLang="ru-RU" sz="2000"/>
              <a:t>Дети дошкольного возраста в организованных коллективах и проживающие с ними взрослые</a:t>
            </a:r>
          </a:p>
          <a:p>
            <a:pPr eaLnBrk="1" hangingPunct="1">
              <a:spcBef>
                <a:spcPct val="0"/>
              </a:spcBef>
              <a:buClrTx/>
              <a:buSzTx/>
              <a:buFontTx/>
              <a:buNone/>
            </a:pPr>
            <a:endParaRPr lang="ru-RU" altLang="ru-RU" sz="2400"/>
          </a:p>
          <a:p>
            <a:pPr eaLnBrk="1" hangingPunct="1">
              <a:spcBef>
                <a:spcPct val="0"/>
              </a:spcBef>
              <a:buClrTx/>
              <a:buSzTx/>
              <a:buFontTx/>
              <a:buNone/>
            </a:pPr>
            <a:endParaRPr lang="ru-RU" altLang="ru-RU" sz="2400"/>
          </a:p>
        </p:txBody>
      </p:sp>
    </p:spTree>
    <p:extLst>
      <p:ext uri="{BB962C8B-B14F-4D97-AF65-F5344CB8AC3E}">
        <p14:creationId xmlns:p14="http://schemas.microsoft.com/office/powerpoint/2010/main" val="531908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spAutoFit/>
          </a:bodyPr>
          <a:lstStyle/>
          <a:p>
            <a:pPr>
              <a:lnSpc>
                <a:spcPts val="2900"/>
              </a:lnSpc>
              <a:defRPr/>
            </a:pPr>
            <a:r>
              <a:rPr lang="ru-RU" sz="2800" dirty="0">
                <a:solidFill>
                  <a:srgbClr val="49399A"/>
                </a:solidFill>
                <a:latin typeface="+mn-lt"/>
                <a:ea typeface="+mn-ea"/>
                <a:cs typeface="+mn-cs"/>
              </a:rPr>
              <a:t>Факторы риска инфицирования антибиотикорезистентными штаммами при внебольничных инфекциях</a:t>
            </a:r>
            <a:endParaRPr lang="en-US" sz="2800" dirty="0">
              <a:solidFill>
                <a:srgbClr val="49399A"/>
              </a:solidFill>
              <a:latin typeface="+mn-lt"/>
              <a:ea typeface="+mn-ea"/>
              <a:cs typeface="+mn-cs"/>
            </a:endParaRPr>
          </a:p>
        </p:txBody>
      </p:sp>
      <p:sp>
        <p:nvSpPr>
          <p:cNvPr id="122883" name="Subtitle 2"/>
          <p:cNvSpPr>
            <a:spLocks noGrp="1"/>
          </p:cNvSpPr>
          <p:nvPr>
            <p:ph idx="1"/>
          </p:nvPr>
        </p:nvSpPr>
        <p:spPr/>
        <p:txBody>
          <a:bodyPr/>
          <a:lstStyle/>
          <a:p>
            <a:pPr>
              <a:lnSpc>
                <a:spcPct val="150000"/>
              </a:lnSpc>
              <a:buFont typeface="Arial" pitchFamily="34" charset="0"/>
              <a:buChar char="•"/>
            </a:pPr>
            <a:r>
              <a:rPr lang="ru-RU" altLang="ru-RU" sz="2000" smtClean="0"/>
              <a:t>Недавний прием антибиотиков (≤ 3 мес)</a:t>
            </a:r>
          </a:p>
          <a:p>
            <a:pPr>
              <a:lnSpc>
                <a:spcPct val="150000"/>
              </a:lnSpc>
              <a:buFont typeface="Arial" pitchFamily="34" charset="0"/>
              <a:buChar char="•"/>
            </a:pPr>
            <a:r>
              <a:rPr lang="ru-RU" altLang="ru-RU" sz="2000" smtClean="0"/>
              <a:t>Иммуносупрессивные заболевания/состояния</a:t>
            </a:r>
          </a:p>
          <a:p>
            <a:pPr>
              <a:lnSpc>
                <a:spcPct val="150000"/>
              </a:lnSpc>
              <a:buFont typeface="Arial" pitchFamily="34" charset="0"/>
              <a:buChar char="•"/>
            </a:pPr>
            <a:r>
              <a:rPr lang="ru-RU" altLang="ru-RU" sz="2000" smtClean="0"/>
              <a:t>Множественная ко-морбидность</a:t>
            </a:r>
          </a:p>
          <a:p>
            <a:pPr>
              <a:lnSpc>
                <a:spcPct val="150000"/>
              </a:lnSpc>
              <a:buFont typeface="Arial" pitchFamily="34" charset="0"/>
              <a:buChar char="•"/>
            </a:pPr>
            <a:r>
              <a:rPr lang="ru-RU" altLang="ru-RU" sz="2000" smtClean="0"/>
              <a:t>Контакт с детьми, посещающими дошкольные учреждения</a:t>
            </a:r>
          </a:p>
          <a:p>
            <a:pPr>
              <a:lnSpc>
                <a:spcPct val="150000"/>
              </a:lnSpc>
              <a:buFont typeface="Arial" pitchFamily="34" charset="0"/>
              <a:buChar char="•"/>
            </a:pPr>
            <a:r>
              <a:rPr lang="ru-RU" altLang="ru-RU" sz="2000" smtClean="0"/>
              <a:t>Астма</a:t>
            </a:r>
          </a:p>
          <a:p>
            <a:pPr>
              <a:lnSpc>
                <a:spcPct val="150000"/>
              </a:lnSpc>
              <a:buFont typeface="Arial" pitchFamily="34" charset="0"/>
              <a:buChar char="•"/>
            </a:pPr>
            <a:r>
              <a:rPr lang="ru-RU" altLang="ru-RU" sz="2000" smtClean="0"/>
              <a:t>Сахарный диабет</a:t>
            </a:r>
          </a:p>
          <a:p>
            <a:pPr>
              <a:lnSpc>
                <a:spcPct val="150000"/>
              </a:lnSpc>
              <a:buFont typeface="Arial" pitchFamily="34" charset="0"/>
              <a:buChar char="•"/>
            </a:pPr>
            <a:r>
              <a:rPr lang="ru-RU" altLang="ru-RU" sz="2000" smtClean="0"/>
              <a:t>Недавние путешествия</a:t>
            </a:r>
          </a:p>
          <a:p>
            <a:pPr>
              <a:buFont typeface="Arial" pitchFamily="34" charset="0"/>
              <a:buChar char="•"/>
            </a:pPr>
            <a:endParaRPr lang="en-US" altLang="ru-RU" sz="1600" smtClean="0"/>
          </a:p>
        </p:txBody>
      </p:sp>
      <p:sp>
        <p:nvSpPr>
          <p:cNvPr id="5" name="Нижний колонтитул 6"/>
          <p:cNvSpPr txBox="1">
            <a:spLocks/>
          </p:cNvSpPr>
          <p:nvPr/>
        </p:nvSpPr>
        <p:spPr>
          <a:xfrm>
            <a:off x="0" y="6165850"/>
            <a:ext cx="5715000" cy="1714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ru-RU" sz="1050" i="1" dirty="0">
                <a:latin typeface="Calibri" panose="020F0502020204030204" pitchFamily="34" charset="0"/>
                <a:cs typeface="Calibri" panose="020F0502020204030204" pitchFamily="34" charset="0"/>
              </a:rPr>
              <a:t>GS </a:t>
            </a:r>
            <a:r>
              <a:rPr lang="en-US" altLang="ru-RU" sz="1050" i="1" dirty="0" err="1">
                <a:latin typeface="Calibri" panose="020F0502020204030204" pitchFamily="34" charset="0"/>
                <a:cs typeface="Calibri" panose="020F0502020204030204" pitchFamily="34" charset="0"/>
              </a:rPr>
              <a:t>Tillotson</a:t>
            </a:r>
            <a:r>
              <a:rPr lang="en-US" altLang="ru-RU" sz="1050" i="1" dirty="0">
                <a:latin typeface="Calibri" panose="020F0502020204030204" pitchFamily="34" charset="0"/>
                <a:cs typeface="Calibri" panose="020F0502020204030204" pitchFamily="34" charset="0"/>
              </a:rPr>
              <a:t>. Postgrad Med 2016; 128: 449-450</a:t>
            </a:r>
            <a:endParaRPr lang="ru-RU" altLang="ru-RU" sz="105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31138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1964</TotalTime>
  <Words>11415</Words>
  <Application>Microsoft Office PowerPoint</Application>
  <PresentationFormat>Экран (4:3)</PresentationFormat>
  <Paragraphs>1235</Paragraphs>
  <Slides>164</Slides>
  <Notes>80</Notes>
  <HiddenSlides>0</HiddenSlides>
  <MMClips>1</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164</vt:i4>
      </vt:variant>
    </vt:vector>
  </HeadingPairs>
  <TitlesOfParts>
    <vt:vector size="167" baseType="lpstr">
      <vt:lpstr>Тема Office</vt:lpstr>
      <vt:lpstr>Chart</vt:lpstr>
      <vt:lpstr>Диаграмма</vt:lpstr>
      <vt:lpstr> Пневмония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Заболеваемость внебольничной пневмонией у детей разного возраста в г. Новокузнецке за 10-летний период</vt:lpstr>
      <vt:lpstr> Следующим моментом, на котором хотелось бы остановится, это виды пневмоний и прежде всего деление их на типичные и атипичные.</vt:lpstr>
      <vt:lpstr>          Этиология пневмонии</vt:lpstr>
      <vt:lpstr>Презентация PowerPoint</vt:lpstr>
      <vt:lpstr>Презентация PowerPoint</vt:lpstr>
      <vt:lpstr>Презентация PowerPoint</vt:lpstr>
      <vt:lpstr>Особенности атипичной пневмонии </vt:lpstr>
      <vt:lpstr>Презентация PowerPoint</vt:lpstr>
      <vt:lpstr>Презентация PowerPoint</vt:lpstr>
      <vt:lpstr>Клиническая картина пневмонии  в зависимости от этиологии     </vt:lpstr>
      <vt:lpstr>Пневмония (основные критерии)</vt:lpstr>
      <vt:lpstr>Пневмония (основные критерии)</vt:lpstr>
      <vt:lpstr>Пневмония (основные критерии)</vt:lpstr>
      <vt:lpstr>Дополнительные критерии пневмонии</vt:lpstr>
      <vt:lpstr>Маркеры воспаления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Прикорневая пневмония – как рентгенологическое заключение встречается сплошь и повсеместно. Но если рентгенологи при описании рентгенограмм периодически прибегают к этом термину, то при анализе компьютерных томограмм нет ни малейшего повода к подобному заключению.  Так в чем же несоответствие?      Традиционная рентгенология для точности локализации патологического процесса предлагает полипозиционный подход. Применительно к ОГК это – снимок в прямой и боковой (в правой или левой) проекциях. + в ряде случаев могут выполнятся и косые проекции. Вместе с тем, за счет суммации изображения на плоскости проекция передних и задних сегментов будет совпадать (S6 нижней доли и S4, S5 средней доли справа или язычковых сегментов слева). Снимок в боковой проекции не всегда позволяет дифференцировать область корня от структур средостения. И в этом случае возникает иллюзия инфильтративного затенения в прикорневой области на прямом обзорном снимке. </vt:lpstr>
      <vt:lpstr> Подобная ситуация породила в традиционной рентгенологии понятия субсегмента – апикального, базального, прикорневого. Иными словами позволила локализовать патологический процесс в дополнительной, во многом выдуманной анатомической единице легкого, трудно интерпретируемой на полученных рентгенограммах. При КТ такой проблемы не возникает, поскольку метод позволяет четко дифференцировать каждый сегмент легкого.  Но это еще не все.       Отдельные трудности в интерпретации изображения и постановке диагноза с привязкой фокуса инфильтрации к прикорневой области легкого создает не верное трактование определенных рентгенологических симптомов  - таких как расширение корня легкого и не структурность корня легкого. Об этом поговорим на следующем слайде.</vt:lpstr>
      <vt:lpstr> И так, чем же вызваны эти изменения?    Расширение корня легкого. Ну здесь как правило трудностей не бывает. Прежде всего это расширение диаметра легочной артерии. Еще можно указать на увеличение лимфатических узлов бронхопульмональной группы,  крайним проявлением которого будет симптом кулис при ЛГМ.   Следующее - не структурность корня легкого. Здесь, как правило, у курсантов версий больше. Среди наиболее оригинальных – гнойное расплавление стенки бронхов, деструкция лимфатических узлов  - что в принципе может быть, но далеко не при каждом заболевании. Из фантазийных, обращает на себя внимание версия с отеком жировой клетчатки. Но она, жировая клетчатка, располагается кнутри от медиастинальной плевры и в неструктурности корней легких участие не принимает (по крайней мере напрямую). А вот отек перибронховаскулярного интерстиция напрямую влияет на очертания корня. Но отек интерстиция это не инфильтрация легочной паренхимы, поэтому далеко не всегда соответствует только пневмониям.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Легочный интерстиций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Алгоритм диагностики</vt:lpstr>
      <vt:lpstr>Состояния, при которых показана госпитализация </vt:lpstr>
      <vt:lpstr>Критерии для оценки тяжести  ВП у детей</vt:lpstr>
      <vt:lpstr>Презентация PowerPoint</vt:lpstr>
      <vt:lpstr>Презентация PowerPoint</vt:lpstr>
      <vt:lpstr>Рекомендации по АБТ по уровню ПКТ</vt:lpstr>
      <vt:lpstr>Пероральные препараты, активные in vitro против S.pneumoniae и H.influenzae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Место антибиотиков в лечении внебольничных инфекций дыхательных путей</vt:lpstr>
      <vt:lpstr>Безопасность антибиотиков</vt:lpstr>
      <vt:lpstr>Презентация PowerPoint</vt:lpstr>
      <vt:lpstr>Презентация PowerPoint</vt:lpstr>
      <vt:lpstr>Презентация PowerPoint</vt:lpstr>
      <vt:lpstr>Устойчивость к амоксициллину и макролидам возбудителей инфекций дыхательных путей в России</vt:lpstr>
      <vt:lpstr>Презентация PowerPoint</vt:lpstr>
      <vt:lpstr>Презентация PowerPoint</vt:lpstr>
      <vt:lpstr>Презентация PowerPoint</vt:lpstr>
      <vt:lpstr>Факторы риска инфицирования антибиотикорезистентными штаммами при внебольничных инфекциях</vt:lpstr>
      <vt:lpstr>Презентация PowerPoint</vt:lpstr>
      <vt:lpstr>Комбинированная флора у детей1</vt:lpstr>
      <vt:lpstr>Резюме по правильному выбору антибиотиков при инфекциях ДП на основании   Евразийских рекомендаций и рекомендаций ВОЗ 2017 г.</vt:lpstr>
      <vt:lpstr>Алгоритм выбора антибиотика у пациентов с внебольничной пневмонией</vt:lpstr>
      <vt:lpstr>Подходы к антибактериальной терапии у детей до 5 лет</vt:lpstr>
      <vt:lpstr>Выбор антибактериального препарата при нетяжелой  ВП у детей 6 мес. – 15 лет</vt:lpstr>
      <vt:lpstr>Принципы выбора препарата</vt:lpstr>
      <vt:lpstr>Презентация PowerPoint</vt:lpstr>
      <vt:lpstr>Презентация PowerPoint</vt:lpstr>
      <vt:lpstr>Презентация PowerPoint</vt:lpstr>
      <vt:lpstr>Презентация PowerPoint</vt:lpstr>
      <vt:lpstr>Стратегия и тактика рационального применения антимикробных средств в амбулаторной практике: Российские практические рекомендации / под ред. С. В. Яковлева, С. В. Сидоренко, В. В. Рафальского, Т. В. Спичак. М., 2014</vt:lpstr>
      <vt:lpstr>Презентация PowerPoint</vt:lpstr>
      <vt:lpstr>Презентация PowerPoint</vt:lpstr>
      <vt:lpstr>Пероральные и парентеральные антибиотики при пневмонии у детей (Rojas M.X., Granados Rugeles C., 2006) </vt:lpstr>
      <vt:lpstr>Презентация PowerPoint</vt:lpstr>
      <vt:lpstr>При неуспехе терапии</vt:lpstr>
      <vt:lpstr>Презентация PowerPoint</vt:lpstr>
      <vt:lpstr>Презентация PowerPoint</vt:lpstr>
      <vt:lpstr>Презентация PowerPoint</vt:lpstr>
      <vt:lpstr>Презентация PowerPoint</vt:lpstr>
      <vt:lpstr>Презентация PowerPoint</vt:lpstr>
      <vt:lpstr>Препараты интерферона  </vt:lpstr>
      <vt:lpstr>Неотложная помощь при пневмонии на догоспитальном этапе</vt:lpstr>
      <vt:lpstr>   ИНТЕНСИВНАЯ ТЕРАПИЯ ВИРУС-АССОЦИИРОВАННОЙ ПНЕВМОНИИ C ОСТРЫМ ПОВРЕЖДЕНИЕМ ЛЕГКИХ У ДЕТЕЙ   </vt:lpstr>
      <vt:lpstr>Инфузионная терапия</vt:lpstr>
      <vt:lpstr>Респираторная поддержка  (алгоритм по выполнению) (проф. Миронов П.И., Садретдинов М.А., 2010)</vt:lpstr>
      <vt:lpstr>Инотропная поддержка</vt:lpstr>
      <vt:lpstr>Дополнительная методы интенсивной терапии  </vt:lpstr>
      <vt:lpstr>Муколитические средства1</vt:lpstr>
      <vt:lpstr>Возможность одновременного приема муколитиков с антибиотиками</vt:lpstr>
      <vt:lpstr>Внимание! Стимулирующие, общеукрепляющие, антигистаминные средства, иммуномодуляторы не улучшают исход пневмонии, часто являются причиной побочных состояний и существенно удорожают лечение. Физиотерапевтические электропроцедуры излишни, они лишь создают угрозу суперинфекции в поликлинике </vt:lpstr>
      <vt:lpstr>Выписка из стационара</vt:lpstr>
      <vt:lpstr>Презентация PowerPoint</vt:lpstr>
      <vt:lpstr>Осложнения пневмонии</vt:lpstr>
      <vt:lpstr>Респираторный дистресс-синдром</vt:lpstr>
      <vt:lpstr>Внутрилегочные деструктивные процессы  (образование булл или абсцессов)</vt:lpstr>
      <vt:lpstr>Плевральные осложнения</vt:lpstr>
      <vt:lpstr>Пиопневмоторакс</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Диспансеризация и реабилитация</vt:lpstr>
      <vt:lpstr>Наблюдение 1. Сегментарная (С2) пневмония</vt:lpstr>
      <vt:lpstr>Наблюдение 2. Ребенок 3 лет. Правосторонняя среднедолевая пневмония. </vt:lpstr>
      <vt:lpstr>Наблюдение 3. Ребенок 1,5 лет. Правосторонняя верхнедолевая очаговосливная пневмония с плевральной реакцией </vt:lpstr>
      <vt:lpstr>Наблюдение 4. Ребенок 1 г.  Правосторонняя деструктивная стафилококковая пневмония, гнойный синпневмонический плеврит. Абсцесс правого легкого. </vt:lpstr>
      <vt:lpstr>Наблюдение 5. Ребенок 2,5 мес. Хламидийная пневмония. </vt:lpstr>
      <vt:lpstr>Наблюдение 6. Ребенок 6 лет. Двусторонняя микоплазменная пневмония. </vt:lpstr>
      <vt:lpstr>Наблюдение 7. Ребенок 15 мес., внутрибольничная клебсиеллезная пневмония. </vt:lpstr>
      <vt:lpstr>Наблюдение 8. Ребенок 2 лет с врожденным пороком сердца Правосторонняя внутрибольничная пневмония  (Н. influenzae b) </vt:lpstr>
      <vt:lpstr>Наблюдение 9. Ребенок 1,5 г. Правосторонняя пневмония, синпневмонический плеврит </vt:lpstr>
      <vt:lpstr>Наблюдение 10. Ребенок 3 мес. Аспирационная пневмония </vt:lpstr>
      <vt:lpstr>Наблюдение 11. Ребенок 6 лет. Двусторонняя деструктивная стрептококковая пневмония. </vt:lpstr>
      <vt:lpstr>Наблюдение 12. Ребенок 1 г. Правосторонняя пневмококковая   нижнедолевая пневмония, синпневмонический плеврит   (СПП)   и   метапневмонический плеврит (МПП) </vt:lpstr>
      <vt:lpstr>Наблюдение 13. Ребенок 5 лет. Двусторонняя пневмония, метапневмонический плеврит </vt:lpstr>
      <vt:lpstr>Наблюдение 14. Ребенок 11 мес.  Двусторонняя пневмококковая пневмония</vt:lpstr>
      <vt:lpstr>Наблюдение 15. Ребенок 2 лет.  Абсцедирующая пневмококковая пневмония </vt:lpstr>
      <vt:lpstr>Наблюдение 16. Ребенок 18 мес.  Левосторонняя абсцедирующая пневмония.</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Пневмонии – виды пневмоний, типы инфильтрации легочной ткани в рентгенологическом отображении на разных стадиях проявления (лучевая семиотика)</dc:title>
  <dc:creator>1</dc:creator>
  <cp:lastModifiedBy>kafedra-15</cp:lastModifiedBy>
  <cp:revision>203</cp:revision>
  <dcterms:created xsi:type="dcterms:W3CDTF">2017-01-09T16:55:33Z</dcterms:created>
  <dcterms:modified xsi:type="dcterms:W3CDTF">2020-03-11T06:08:32Z</dcterms:modified>
</cp:coreProperties>
</file>